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5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p:scale>
          <a:sx n="90" d="100"/>
          <a:sy n="90" d="100"/>
        </p:scale>
        <p:origin x="64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5CFB9728-E3D9-4F4E-A578-8180F8B14F8E}" type="datetimeFigureOut">
              <a:rPr lang="fa-IR" smtClean="0"/>
              <a:t>30/09/1441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8D4AF89-E38D-483F-B9C7-ED3C1EC8FC34}" type="slidenum">
              <a:rPr lang="fa-IR" smtClean="0"/>
              <a:t>‹#›</a:t>
            </a:fld>
            <a:endParaRPr lang="fa-IR"/>
          </a:p>
        </p:txBody>
      </p:sp>
    </p:spTree>
    <p:extLst>
      <p:ext uri="{BB962C8B-B14F-4D97-AF65-F5344CB8AC3E}">
        <p14:creationId xmlns:p14="http://schemas.microsoft.com/office/powerpoint/2010/main" val="5389896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endParaRPr lang="en-US" dirty="0"/>
          </a:p>
        </p:txBody>
      </p:sp>
      <p:sp>
        <p:nvSpPr>
          <p:cNvPr id="4" name="Slide Number Placeholder 3"/>
          <p:cNvSpPr>
            <a:spLocks noGrp="1"/>
          </p:cNvSpPr>
          <p:nvPr>
            <p:ph type="sldNum" sz="quarter" idx="10"/>
          </p:nvPr>
        </p:nvSpPr>
        <p:spPr/>
        <p:txBody>
          <a:bodyPr/>
          <a:lstStyle/>
          <a:p>
            <a:fld id="{D2CA285D-0517-4236-826A-BF4C14555976}" type="slidenum">
              <a:rPr lang="en-US" smtClean="0"/>
              <a:pPr/>
              <a:t>1</a:t>
            </a:fld>
            <a:endParaRPr lang="en-US"/>
          </a:p>
        </p:txBody>
      </p:sp>
    </p:spTree>
    <p:extLst>
      <p:ext uri="{BB962C8B-B14F-4D97-AF65-F5344CB8AC3E}">
        <p14:creationId xmlns:p14="http://schemas.microsoft.com/office/powerpoint/2010/main" val="484854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CA285D-0517-4236-826A-BF4C14555976}" type="slidenum">
              <a:rPr lang="en-US" smtClean="0"/>
              <a:pPr/>
              <a:t>2</a:t>
            </a:fld>
            <a:endParaRPr lang="en-US"/>
          </a:p>
        </p:txBody>
      </p:sp>
    </p:spTree>
    <p:extLst>
      <p:ext uri="{BB962C8B-B14F-4D97-AF65-F5344CB8AC3E}">
        <p14:creationId xmlns:p14="http://schemas.microsoft.com/office/powerpoint/2010/main" val="3953588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872156CC-9682-4145-8883-1DDF350EE9C3}" type="datetimeFigureOut">
              <a:rPr lang="fa-IR" smtClean="0"/>
              <a:t>30/09/1441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2339229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870373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2756442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4005760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4045724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72156CC-9682-4145-8883-1DDF350EE9C3}"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560760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72156CC-9682-4145-8883-1DDF350EE9C3}"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2892068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2156CC-9682-4145-8883-1DDF350EE9C3}"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2880983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2156CC-9682-4145-8883-1DDF350EE9C3}"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2228868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2156CC-9682-4145-8883-1DDF350EE9C3}"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403361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72156CC-9682-4145-8883-1DDF350EE9C3}"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3161312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3526296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2156CC-9682-4145-8883-1DDF350EE9C3}" type="datetimeFigureOut">
              <a:rPr lang="fa-IR" smtClean="0"/>
              <a:t>30/09/1441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629669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2156CC-9682-4145-8883-1DDF350EE9C3}"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494762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2156CC-9682-4145-8883-1DDF350EE9C3}" type="datetimeFigureOut">
              <a:rPr lang="fa-IR" smtClean="0"/>
              <a:t>30/09/1441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794517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743700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156CC-9682-4145-8883-1DDF350EE9C3}"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6374A71-C524-4EBC-A7CC-C4FBBB897405}" type="slidenum">
              <a:rPr lang="fa-IR" smtClean="0"/>
              <a:t>‹#›</a:t>
            </a:fld>
            <a:endParaRPr lang="fa-IR"/>
          </a:p>
        </p:txBody>
      </p:sp>
    </p:spTree>
    <p:extLst>
      <p:ext uri="{BB962C8B-B14F-4D97-AF65-F5344CB8AC3E}">
        <p14:creationId xmlns:p14="http://schemas.microsoft.com/office/powerpoint/2010/main" val="377250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872156CC-9682-4145-8883-1DDF350EE9C3}" type="datetimeFigureOut">
              <a:rPr lang="fa-IR" smtClean="0"/>
              <a:t>30/09/1441</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B6374A71-C524-4EBC-A7CC-C4FBBB897405}" type="slidenum">
              <a:rPr lang="fa-IR" smtClean="0"/>
              <a:t>‹#›</a:t>
            </a:fld>
            <a:endParaRPr lang="fa-IR"/>
          </a:p>
        </p:txBody>
      </p:sp>
    </p:spTree>
    <p:extLst>
      <p:ext uri="{BB962C8B-B14F-4D97-AF65-F5344CB8AC3E}">
        <p14:creationId xmlns:p14="http://schemas.microsoft.com/office/powerpoint/2010/main" val="4087351503"/>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685800" rtl="1"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gif"/><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rds.yahoo.com/_ylt=A0WTefZ8qq1JdvkA1qeJzbkF;_ylu=X3oDMTBxYXU5dDliBHBvcwMzNARzZWMDc3IEdnRpZANJMDAxXzcw/SIG=1h25k6kl7/EXP=1236204540/**http:/images.search.yahoo.com/images/view?back=http://images.search.yahoo.com/search/images?p=haj+terminal&amp;ei=utf-8&amp;y=Search&amp;fr=yfp-t-501&amp;xargs=0&amp;pstart=1&amp;b=21&amp;ni=20&amp;w=800&amp;h=527&amp;imgurl=www.rtfract.com/rtfract/haj1.jpg&amp;rurl=http://www.rtfract.com/hajj1.htm&amp;size=20kB&amp;name=haj1.jpg&amp;p=haj+terminal&amp;type=JPG&amp;oid=ef1f9fe007780b58&amp;no=34&amp;tt=81&amp;sigr=1105l1bpk&amp;sigi=11000501t&amp;sigb=13m9vm96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3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jpeg"/></Relationships>
</file>

<file path=ppt/slides/_rels/slide41.xml.rels><?xml version="1.0" encoding="UTF-8" standalone="yes"?>
<Relationships xmlns="http://schemas.openxmlformats.org/package/2006/relationships"><Relationship Id="rId3" Type="http://schemas.openxmlformats.org/officeDocument/2006/relationships/hyperlink" Target="http://www.chidakbaspar.com/File/galeri/p26-03-07_1738670.jpg" TargetMode="External"/><Relationship Id="rId2" Type="http://schemas.openxmlformats.org/officeDocument/2006/relationships/image" Target="../media/image95.jpeg"/><Relationship Id="rId1" Type="http://schemas.openxmlformats.org/officeDocument/2006/relationships/slideLayout" Target="../slideLayouts/slideLayout2.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42.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kbm.ir/"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2.xml"/><Relationship Id="rId4" Type="http://schemas.openxmlformats.org/officeDocument/2006/relationships/image" Target="../media/image120.jpeg"/></Relationships>
</file>

<file path=ppt/slides/_rels/slide5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2.xml"/><Relationship Id="rId4" Type="http://schemas.openxmlformats.org/officeDocument/2006/relationships/image" Target="../media/image125.jpeg"/></Relationships>
</file>

<file path=ppt/slides/_rels/slide56.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2.xml"/><Relationship Id="rId5" Type="http://schemas.openxmlformats.org/officeDocument/2006/relationships/image" Target="../media/image128.jpeg"/><Relationship Id="rId4" Type="http://schemas.openxmlformats.org/officeDocument/2006/relationships/hyperlink" Target="http://i27.tinypic.com/2ykjn8g.jpg"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www.daneshgah_elmikarbordy.com/" TargetMode="External"/><Relationship Id="rId2" Type="http://schemas.openxmlformats.org/officeDocument/2006/relationships/hyperlink" Target="http://www.7gardoon.com/www.plastofoam.ir" TargetMode="External"/><Relationship Id="rId1" Type="http://schemas.openxmlformats.org/officeDocument/2006/relationships/slideLayout" Target="../slideLayouts/slideLayout2.xml"/><Relationship Id="rId4" Type="http://schemas.openxmlformats.org/officeDocument/2006/relationships/hyperlink" Target="http://www.roofcomposit.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image" Target="../media/image1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2369" y="2866293"/>
            <a:ext cx="8299938" cy="984738"/>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Nazanin" pitchFamily="2" charset="-78"/>
              </a:rPr>
              <a:t>انواع سقف های سبک و پوشش نهایی سقف ها</a:t>
            </a:r>
            <a:endParaRPr lang="en-US"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Nazanin" pitchFamily="2" charset="-78"/>
            </a:endParaRPr>
          </a:p>
        </p:txBody>
      </p:sp>
    </p:spTree>
    <p:extLst>
      <p:ext uri="{BB962C8B-B14F-4D97-AF65-F5344CB8AC3E}">
        <p14:creationId xmlns:p14="http://schemas.microsoft.com/office/powerpoint/2010/main" val="4685778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9" name="TextBox 8"/>
          <p:cNvSpPr txBox="1"/>
          <p:nvPr/>
        </p:nvSpPr>
        <p:spPr>
          <a:xfrm>
            <a:off x="6220540" y="1832792"/>
            <a:ext cx="2505825" cy="291170"/>
          </a:xfrm>
          <a:prstGeom prst="rect">
            <a:avLst/>
          </a:prstGeom>
          <a:noFill/>
        </p:spPr>
        <p:txBody>
          <a:bodyPr wrap="square" rtlCol="0">
            <a:spAutoFit/>
          </a:bodyPr>
          <a:lstStyle/>
          <a:p>
            <a:pPr algn="r"/>
            <a:r>
              <a:rPr lang="fa-IR" sz="1292" b="1" dirty="0">
                <a:cs typeface="B Nazanin" pitchFamily="2" charset="-78"/>
              </a:rPr>
              <a:t>1-سقف های کابلی</a:t>
            </a:r>
          </a:p>
        </p:txBody>
      </p:sp>
      <p:sp>
        <p:nvSpPr>
          <p:cNvPr id="11" name="TextBox 10"/>
          <p:cNvSpPr txBox="1"/>
          <p:nvPr/>
        </p:nvSpPr>
        <p:spPr>
          <a:xfrm>
            <a:off x="3187173" y="1580228"/>
            <a:ext cx="5605135" cy="291170"/>
          </a:xfrm>
          <a:prstGeom prst="rect">
            <a:avLst/>
          </a:prstGeom>
          <a:noFill/>
        </p:spPr>
        <p:txBody>
          <a:bodyPr wrap="square" rtlCol="0">
            <a:spAutoFit/>
          </a:bodyPr>
          <a:lstStyle/>
          <a:p>
            <a:pPr algn="just" rtl="1"/>
            <a:r>
              <a:rPr lang="fa-IR" sz="1292" dirty="0">
                <a:cs typeface="B Nazanin" pitchFamily="2" charset="-78"/>
              </a:rPr>
              <a:t> سقفها را به لحاظ فرم و سازه به 14 گروه تقسیم نموده ایم: </a:t>
            </a:r>
            <a:endParaRPr lang="en-US" sz="1292" dirty="0">
              <a:cs typeface="B Nazanin" pitchFamily="2" charset="-78"/>
            </a:endParaRPr>
          </a:p>
        </p:txBody>
      </p:sp>
      <p:sp>
        <p:nvSpPr>
          <p:cNvPr id="13" name="Rectangle 12"/>
          <p:cNvSpPr/>
          <p:nvPr/>
        </p:nvSpPr>
        <p:spPr>
          <a:xfrm>
            <a:off x="7363493" y="2030620"/>
            <a:ext cx="1362874" cy="291170"/>
          </a:xfrm>
          <a:prstGeom prst="rect">
            <a:avLst/>
          </a:prstGeom>
        </p:spPr>
        <p:txBody>
          <a:bodyPr wrap="none">
            <a:spAutoFit/>
          </a:bodyPr>
          <a:lstStyle/>
          <a:p>
            <a:pPr algn="r"/>
            <a:r>
              <a:rPr lang="fa-IR" sz="1292" b="1" dirty="0">
                <a:cs typeface="B Nazanin" pitchFamily="2" charset="-78"/>
              </a:rPr>
              <a:t>2-سقف های خرپایی</a:t>
            </a:r>
            <a:endParaRPr lang="en-US" sz="1292" b="1" dirty="0">
              <a:cs typeface="B Nazanin" pitchFamily="2" charset="-78"/>
            </a:endParaRPr>
          </a:p>
        </p:txBody>
      </p:sp>
      <p:sp>
        <p:nvSpPr>
          <p:cNvPr id="14" name="Rectangle 13"/>
          <p:cNvSpPr/>
          <p:nvPr/>
        </p:nvSpPr>
        <p:spPr>
          <a:xfrm>
            <a:off x="6024985" y="2228448"/>
            <a:ext cx="2701382" cy="291170"/>
          </a:xfrm>
          <a:prstGeom prst="rect">
            <a:avLst/>
          </a:prstGeom>
        </p:spPr>
        <p:txBody>
          <a:bodyPr wrap="none">
            <a:spAutoFit/>
          </a:bodyPr>
          <a:lstStyle/>
          <a:p>
            <a:pPr algn="r"/>
            <a:r>
              <a:rPr lang="fa-IR" sz="1292" b="1" dirty="0">
                <a:cs typeface="B Nazanin" pitchFamily="2" charset="-78"/>
              </a:rPr>
              <a:t>3-سقف با شبکه سازه فضایی با اسپیس فریم</a:t>
            </a:r>
            <a:endParaRPr lang="en-US" sz="1292" b="1" dirty="0">
              <a:cs typeface="B Nazanin" pitchFamily="2" charset="-78"/>
            </a:endParaRPr>
          </a:p>
        </p:txBody>
      </p:sp>
      <p:sp>
        <p:nvSpPr>
          <p:cNvPr id="15" name="Rectangle 14"/>
          <p:cNvSpPr/>
          <p:nvPr/>
        </p:nvSpPr>
        <p:spPr>
          <a:xfrm>
            <a:off x="7482116" y="2437484"/>
            <a:ext cx="1244251" cy="291170"/>
          </a:xfrm>
          <a:prstGeom prst="rect">
            <a:avLst/>
          </a:prstGeom>
        </p:spPr>
        <p:txBody>
          <a:bodyPr wrap="none">
            <a:spAutoFit/>
          </a:bodyPr>
          <a:lstStyle/>
          <a:p>
            <a:pPr algn="r"/>
            <a:r>
              <a:rPr lang="fa-IR" sz="1292" b="1" dirty="0">
                <a:cs typeface="B Nazanin" pitchFamily="2" charset="-78"/>
              </a:rPr>
              <a:t>4-سازه کش بستی</a:t>
            </a:r>
            <a:endParaRPr lang="en-US" sz="1292" b="1" dirty="0">
              <a:cs typeface="B Nazanin" pitchFamily="2" charset="-78"/>
            </a:endParaRPr>
          </a:p>
        </p:txBody>
      </p:sp>
      <p:sp>
        <p:nvSpPr>
          <p:cNvPr id="16" name="Rectangle 15"/>
          <p:cNvSpPr/>
          <p:nvPr/>
        </p:nvSpPr>
        <p:spPr>
          <a:xfrm>
            <a:off x="7325020" y="2690048"/>
            <a:ext cx="1401346" cy="291170"/>
          </a:xfrm>
          <a:prstGeom prst="rect">
            <a:avLst/>
          </a:prstGeom>
        </p:spPr>
        <p:txBody>
          <a:bodyPr wrap="none">
            <a:spAutoFit/>
          </a:bodyPr>
          <a:lstStyle/>
          <a:p>
            <a:pPr algn="r"/>
            <a:r>
              <a:rPr lang="fa-IR" sz="1292" b="1" dirty="0">
                <a:cs typeface="B Nazanin" pitchFamily="2" charset="-78"/>
              </a:rPr>
              <a:t>5-گنبدهای ژئودزیک</a:t>
            </a:r>
            <a:endParaRPr lang="en-US" sz="1292" b="1" dirty="0">
              <a:cs typeface="B Nazanin" pitchFamily="2" charset="-78"/>
            </a:endParaRPr>
          </a:p>
        </p:txBody>
      </p:sp>
      <p:sp>
        <p:nvSpPr>
          <p:cNvPr id="17" name="Rectangle 16"/>
          <p:cNvSpPr/>
          <p:nvPr/>
        </p:nvSpPr>
        <p:spPr>
          <a:xfrm>
            <a:off x="7422804" y="2899084"/>
            <a:ext cx="1303562" cy="291170"/>
          </a:xfrm>
          <a:prstGeom prst="rect">
            <a:avLst/>
          </a:prstGeom>
        </p:spPr>
        <p:txBody>
          <a:bodyPr wrap="none">
            <a:spAutoFit/>
          </a:bodyPr>
          <a:lstStyle/>
          <a:p>
            <a:pPr algn="r"/>
            <a:r>
              <a:rPr lang="fa-IR" sz="1292" b="1" dirty="0">
                <a:cs typeface="B Nazanin" pitchFamily="2" charset="-78"/>
              </a:rPr>
              <a:t>6-سازه های چادری</a:t>
            </a:r>
            <a:endParaRPr lang="en-US" sz="1292" b="1" dirty="0">
              <a:cs typeface="B Nazanin" pitchFamily="2" charset="-78"/>
            </a:endParaRPr>
          </a:p>
        </p:txBody>
      </p:sp>
      <p:sp>
        <p:nvSpPr>
          <p:cNvPr id="18" name="Rectangle 17"/>
          <p:cNvSpPr/>
          <p:nvPr/>
        </p:nvSpPr>
        <p:spPr>
          <a:xfrm>
            <a:off x="7124646" y="3124280"/>
            <a:ext cx="1601721" cy="291170"/>
          </a:xfrm>
          <a:prstGeom prst="rect">
            <a:avLst/>
          </a:prstGeom>
        </p:spPr>
        <p:txBody>
          <a:bodyPr wrap="none">
            <a:spAutoFit/>
          </a:bodyPr>
          <a:lstStyle/>
          <a:p>
            <a:pPr algn="r"/>
            <a:r>
              <a:rPr lang="fa-IR" sz="1292" b="1" dirty="0">
                <a:cs typeface="B Nazanin" pitchFamily="2" charset="-78"/>
              </a:rPr>
              <a:t>7-سازه های متکی بر هوا</a:t>
            </a:r>
            <a:endParaRPr lang="en-US" sz="1292" b="1" dirty="0">
              <a:cs typeface="B Nazanin" pitchFamily="2" charset="-78"/>
            </a:endParaRPr>
          </a:p>
        </p:txBody>
      </p:sp>
      <p:sp>
        <p:nvSpPr>
          <p:cNvPr id="19" name="Rectangle 18"/>
          <p:cNvSpPr/>
          <p:nvPr/>
        </p:nvSpPr>
        <p:spPr>
          <a:xfrm>
            <a:off x="7044495" y="3349475"/>
            <a:ext cx="1681871" cy="291170"/>
          </a:xfrm>
          <a:prstGeom prst="rect">
            <a:avLst/>
          </a:prstGeom>
        </p:spPr>
        <p:txBody>
          <a:bodyPr wrap="none">
            <a:spAutoFit/>
          </a:bodyPr>
          <a:lstStyle/>
          <a:p>
            <a:pPr algn="r"/>
            <a:r>
              <a:rPr lang="fa-IR" sz="1292" b="1" dirty="0">
                <a:cs typeface="B Nazanin" pitchFamily="2" charset="-78"/>
              </a:rPr>
              <a:t>8-سازه های پر شده از هوا</a:t>
            </a:r>
            <a:endParaRPr lang="en-US" sz="1292" b="1" dirty="0">
              <a:cs typeface="B Nazanin" pitchFamily="2" charset="-78"/>
            </a:endParaRPr>
          </a:p>
        </p:txBody>
      </p:sp>
      <p:sp>
        <p:nvSpPr>
          <p:cNvPr id="20" name="Rectangle 19"/>
          <p:cNvSpPr/>
          <p:nvPr/>
        </p:nvSpPr>
        <p:spPr>
          <a:xfrm>
            <a:off x="6643745" y="3613246"/>
            <a:ext cx="2082622" cy="291170"/>
          </a:xfrm>
          <a:prstGeom prst="rect">
            <a:avLst/>
          </a:prstGeom>
        </p:spPr>
        <p:txBody>
          <a:bodyPr wrap="none">
            <a:spAutoFit/>
          </a:bodyPr>
          <a:lstStyle/>
          <a:p>
            <a:pPr algn="r"/>
            <a:r>
              <a:rPr lang="fa-IR" sz="1292" b="1" dirty="0">
                <a:cs typeface="B Nazanin" pitchFamily="2" charset="-78"/>
              </a:rPr>
              <a:t>9-سقف های لاملا(طاق های لاملا)</a:t>
            </a:r>
            <a:endParaRPr lang="en-US" sz="1292" b="1" dirty="0">
              <a:cs typeface="B Nazanin" pitchFamily="2" charset="-78"/>
            </a:endParaRPr>
          </a:p>
        </p:txBody>
      </p:sp>
      <p:sp>
        <p:nvSpPr>
          <p:cNvPr id="21" name="Rectangle 20"/>
          <p:cNvSpPr/>
          <p:nvPr/>
        </p:nvSpPr>
        <p:spPr>
          <a:xfrm>
            <a:off x="7352280" y="3822283"/>
            <a:ext cx="1374095" cy="291170"/>
          </a:xfrm>
          <a:prstGeom prst="rect">
            <a:avLst/>
          </a:prstGeom>
        </p:spPr>
        <p:txBody>
          <a:bodyPr wrap="none">
            <a:spAutoFit/>
          </a:bodyPr>
          <a:lstStyle/>
          <a:p>
            <a:pPr algn="r"/>
            <a:r>
              <a:rPr lang="fa-IR" sz="1292" b="1" dirty="0">
                <a:cs typeface="B Nazanin" pitchFamily="2" charset="-78"/>
              </a:rPr>
              <a:t>10-بام های پوسته ای</a:t>
            </a:r>
            <a:endParaRPr lang="en-US" sz="1292" b="1" dirty="0">
              <a:cs typeface="B Nazanin" pitchFamily="2" charset="-78"/>
            </a:endParaRPr>
          </a:p>
        </p:txBody>
      </p:sp>
      <p:sp>
        <p:nvSpPr>
          <p:cNvPr id="22" name="Rectangle 21"/>
          <p:cNvSpPr/>
          <p:nvPr/>
        </p:nvSpPr>
        <p:spPr>
          <a:xfrm>
            <a:off x="7103806" y="4008903"/>
            <a:ext cx="1622560" cy="291170"/>
          </a:xfrm>
          <a:prstGeom prst="rect">
            <a:avLst/>
          </a:prstGeom>
        </p:spPr>
        <p:txBody>
          <a:bodyPr wrap="none">
            <a:spAutoFit/>
          </a:bodyPr>
          <a:lstStyle/>
          <a:p>
            <a:pPr algn="r"/>
            <a:r>
              <a:rPr lang="fa-IR" sz="1292" b="1" dirty="0">
                <a:cs typeface="B Nazanin" pitchFamily="2" charset="-78"/>
              </a:rPr>
              <a:t>11-پوسته های استوانه ای</a:t>
            </a:r>
            <a:endParaRPr lang="en-US" sz="1292" b="1" dirty="0">
              <a:cs typeface="B Nazanin" pitchFamily="2" charset="-78"/>
            </a:endParaRPr>
          </a:p>
        </p:txBody>
      </p:sp>
      <p:sp>
        <p:nvSpPr>
          <p:cNvPr id="23" name="Rectangle 22"/>
          <p:cNvSpPr/>
          <p:nvPr/>
        </p:nvSpPr>
        <p:spPr>
          <a:xfrm>
            <a:off x="7108615" y="4217939"/>
            <a:ext cx="1617752" cy="291170"/>
          </a:xfrm>
          <a:prstGeom prst="rect">
            <a:avLst/>
          </a:prstGeom>
        </p:spPr>
        <p:txBody>
          <a:bodyPr wrap="none">
            <a:spAutoFit/>
          </a:bodyPr>
          <a:lstStyle/>
          <a:p>
            <a:pPr algn="r"/>
            <a:r>
              <a:rPr lang="fa-IR" sz="1292" b="1" dirty="0">
                <a:cs typeface="B Nazanin" pitchFamily="2" charset="-78"/>
              </a:rPr>
              <a:t>12-پوسته های زین اسبی</a:t>
            </a:r>
            <a:endParaRPr lang="en-US" sz="1292" b="1" dirty="0">
              <a:cs typeface="B Nazanin" pitchFamily="2" charset="-78"/>
            </a:endParaRPr>
          </a:p>
        </p:txBody>
      </p:sp>
      <p:sp>
        <p:nvSpPr>
          <p:cNvPr id="24" name="Rectangle 23"/>
          <p:cNvSpPr/>
          <p:nvPr/>
        </p:nvSpPr>
        <p:spPr>
          <a:xfrm>
            <a:off x="7078158" y="4470502"/>
            <a:ext cx="1648208" cy="291170"/>
          </a:xfrm>
          <a:prstGeom prst="rect">
            <a:avLst/>
          </a:prstGeom>
        </p:spPr>
        <p:txBody>
          <a:bodyPr wrap="none">
            <a:spAutoFit/>
          </a:bodyPr>
          <a:lstStyle/>
          <a:p>
            <a:pPr algn="r"/>
            <a:r>
              <a:rPr lang="fa-IR" sz="1292" b="1" dirty="0">
                <a:cs typeface="B Nazanin" pitchFamily="2" charset="-78"/>
              </a:rPr>
              <a:t>13- پوسته های غیر منظم</a:t>
            </a:r>
            <a:endParaRPr lang="en-US" sz="1292" b="1" dirty="0">
              <a:cs typeface="B Nazanin" pitchFamily="2" charset="-78"/>
            </a:endParaRPr>
          </a:p>
        </p:txBody>
      </p:sp>
      <p:sp>
        <p:nvSpPr>
          <p:cNvPr id="25" name="Rectangle 24"/>
          <p:cNvSpPr/>
          <p:nvPr/>
        </p:nvSpPr>
        <p:spPr>
          <a:xfrm>
            <a:off x="7107012" y="4734273"/>
            <a:ext cx="1619354" cy="291170"/>
          </a:xfrm>
          <a:prstGeom prst="rect">
            <a:avLst/>
          </a:prstGeom>
        </p:spPr>
        <p:txBody>
          <a:bodyPr wrap="none">
            <a:spAutoFit/>
          </a:bodyPr>
          <a:lstStyle/>
          <a:p>
            <a:pPr algn="r"/>
            <a:r>
              <a:rPr lang="fa-IR" sz="1292" b="1" dirty="0">
                <a:cs typeface="B Nazanin" pitchFamily="2" charset="-78"/>
              </a:rPr>
              <a:t>14-سازه های ورق تا شده</a:t>
            </a:r>
            <a:endParaRPr lang="en-US" sz="1292" b="1" dirty="0">
              <a:cs typeface="B Nazanin" pitchFamily="2" charset="-78"/>
            </a:endParaRPr>
          </a:p>
        </p:txBody>
      </p:sp>
    </p:spTree>
    <p:extLst>
      <p:ext uri="{BB962C8B-B14F-4D97-AF65-F5344CB8AC3E}">
        <p14:creationId xmlns:p14="http://schemas.microsoft.com/office/powerpoint/2010/main" val="15262453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26" name="TextBox 25"/>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27" name="TextBox 26"/>
          <p:cNvSpPr txBox="1"/>
          <p:nvPr/>
        </p:nvSpPr>
        <p:spPr>
          <a:xfrm>
            <a:off x="492369" y="1740877"/>
            <a:ext cx="8185687" cy="688907"/>
          </a:xfrm>
          <a:prstGeom prst="rect">
            <a:avLst/>
          </a:prstGeom>
          <a:noFill/>
        </p:spPr>
        <p:txBody>
          <a:bodyPr wrap="square" rtlCol="0">
            <a:spAutoFit/>
          </a:bodyPr>
          <a:lstStyle/>
          <a:p>
            <a:pPr algn="just" rtl="1">
              <a:lnSpc>
                <a:spcPct val="150000"/>
              </a:lnSpc>
            </a:pPr>
            <a:r>
              <a:rPr lang="fa-IR" sz="1292" dirty="0">
                <a:cs typeface="B Nazanin" pitchFamily="2" charset="-78"/>
              </a:rPr>
              <a:t>کابل عضو کششی نازکی است در برابر فشار مقاومت ندارد .</a:t>
            </a:r>
            <a:endParaRPr lang="en-US" sz="1292" dirty="0">
              <a:cs typeface="B Nazanin" pitchFamily="2" charset="-78"/>
            </a:endParaRPr>
          </a:p>
          <a:p>
            <a:pPr algn="just" rtl="1">
              <a:lnSpc>
                <a:spcPct val="150000"/>
              </a:lnSpc>
            </a:pPr>
            <a:r>
              <a:rPr lang="fa-IR" sz="1292" dirty="0">
                <a:cs typeface="B Nazanin" pitchFamily="2" charset="-78"/>
              </a:rPr>
              <a:t> سیم فلزی ،طناب و میله های باریک به عنوان کابل عمل می نماید.</a:t>
            </a:r>
            <a:endParaRPr lang="en-US" sz="1292" dirty="0">
              <a:cs typeface="B Nazanin" pitchFamily="2" charset="-78"/>
            </a:endParaRPr>
          </a:p>
        </p:txBody>
      </p:sp>
      <p:sp>
        <p:nvSpPr>
          <p:cNvPr id="13" name="Content Placeholder 9"/>
          <p:cNvSpPr>
            <a:spLocks noGrp="1"/>
          </p:cNvSpPr>
          <p:nvPr>
            <p:ph idx="1"/>
          </p:nvPr>
        </p:nvSpPr>
        <p:spPr>
          <a:xfrm>
            <a:off x="496746" y="2365117"/>
            <a:ext cx="8154885" cy="712191"/>
          </a:xfrm>
          <a:prstGeom prst="rect">
            <a:avLst/>
          </a:prstGeom>
        </p:spPr>
        <p:txBody>
          <a:bodyPr>
            <a:normAutofit fontScale="92500" lnSpcReduction="10000"/>
          </a:bodyPr>
          <a:lstStyle/>
          <a:p>
            <a:pPr algn="r">
              <a:lnSpc>
                <a:spcPct val="150000"/>
              </a:lnSpc>
              <a:buNone/>
            </a:pPr>
            <a:r>
              <a:rPr lang="fa-IR" sz="1292" dirty="0">
                <a:cs typeface="B Nazanin" pitchFamily="2" charset="-78"/>
              </a:rPr>
              <a:t>عضو سازه ای انعطاف پذیر را گویند.</a:t>
            </a:r>
          </a:p>
          <a:p>
            <a:pPr algn="r">
              <a:lnSpc>
                <a:spcPct val="150000"/>
              </a:lnSpc>
              <a:buNone/>
            </a:pPr>
            <a:r>
              <a:rPr lang="fa-IR" sz="1292" dirty="0">
                <a:cs typeface="B Nazanin" pitchFamily="2" charset="-78"/>
              </a:rPr>
              <a:t>هر آنچه که قطرش نسبت به طولش (نسبت سطح مقطع به طولش )کم باشد را می توان کابل قلمداد نمود.</a:t>
            </a:r>
          </a:p>
          <a:p>
            <a:pPr algn="l">
              <a:lnSpc>
                <a:spcPct val="150000"/>
              </a:lnSpc>
              <a:buNone/>
            </a:pPr>
            <a:endParaRPr lang="en-US" sz="1292" dirty="0">
              <a:cs typeface="B Nazanin" pitchFamily="2" charset="-78"/>
            </a:endParaRPr>
          </a:p>
        </p:txBody>
      </p:sp>
      <p:sp>
        <p:nvSpPr>
          <p:cNvPr id="14" name="Rectangle 13"/>
          <p:cNvSpPr/>
          <p:nvPr/>
        </p:nvSpPr>
        <p:spPr>
          <a:xfrm>
            <a:off x="703385" y="3006970"/>
            <a:ext cx="7948246" cy="688907"/>
          </a:xfrm>
          <a:prstGeom prst="rect">
            <a:avLst/>
          </a:prstGeom>
        </p:spPr>
        <p:txBody>
          <a:bodyPr wrap="square">
            <a:spAutoFit/>
          </a:bodyPr>
          <a:lstStyle/>
          <a:p>
            <a:pPr algn="r" rtl="1">
              <a:lnSpc>
                <a:spcPct val="150000"/>
              </a:lnSpc>
            </a:pPr>
            <a:r>
              <a:rPr lang="fa-IR" sz="1292" dirty="0">
                <a:cs typeface="B Nazanin" pitchFamily="2" charset="-78"/>
              </a:rPr>
              <a:t>بازده بسیار زیاد کابل های فولادی موجب شده تا آن ها را برای ساختن سقف هایی با دهانه زیاد مورد استفاده قرار دهندکابل های کششی بجای سیستم های پیچیده سازه ای ، اساسی ترین جز باربر بنا می باشند. </a:t>
            </a:r>
            <a:endParaRPr lang="en-US" sz="1292" dirty="0"/>
          </a:p>
        </p:txBody>
      </p:sp>
      <p:pic>
        <p:nvPicPr>
          <p:cNvPr id="15" name="Picture 2"/>
          <p:cNvPicPr>
            <a:picLocks noChangeAspect="1" noChangeArrowheads="1"/>
          </p:cNvPicPr>
          <p:nvPr/>
        </p:nvPicPr>
        <p:blipFill>
          <a:blip r:embed="rId2"/>
          <a:srcRect/>
          <a:stretch>
            <a:fillRect/>
          </a:stretch>
        </p:blipFill>
        <p:spPr bwMode="auto">
          <a:xfrm>
            <a:off x="844062" y="3499339"/>
            <a:ext cx="3481755" cy="2321169"/>
          </a:xfrm>
          <a:prstGeom prst="rect">
            <a:avLst/>
          </a:prstGeom>
          <a:noFill/>
          <a:ln w="9525">
            <a:noFill/>
            <a:miter lim="800000"/>
            <a:headEnd/>
            <a:tailEnd/>
          </a:ln>
          <a:effectLst/>
        </p:spPr>
      </p:pic>
      <p:sp>
        <p:nvSpPr>
          <p:cNvPr id="16" name="Rectangle 15"/>
          <p:cNvSpPr/>
          <p:nvPr/>
        </p:nvSpPr>
        <p:spPr>
          <a:xfrm>
            <a:off x="5022438" y="3780693"/>
            <a:ext cx="3621504" cy="476028"/>
          </a:xfrm>
          <a:prstGeom prst="rect">
            <a:avLst/>
          </a:prstGeom>
        </p:spPr>
        <p:txBody>
          <a:bodyPr wrap="none">
            <a:spAutoFit/>
          </a:bodyPr>
          <a:lstStyle/>
          <a:p>
            <a:pPr algn="r">
              <a:lnSpc>
                <a:spcPct val="150000"/>
              </a:lnSpc>
              <a:buNone/>
            </a:pPr>
            <a:r>
              <a:rPr lang="fa-IR" sz="1662" dirty="0">
                <a:cs typeface="B Nazanin" pitchFamily="2" charset="-78"/>
              </a:rPr>
              <a:t>نسبت قطر به طول کم                     انعطاف پذیری</a:t>
            </a:r>
          </a:p>
        </p:txBody>
      </p:sp>
      <p:sp>
        <p:nvSpPr>
          <p:cNvPr id="17" name="Left Arrow 16"/>
          <p:cNvSpPr/>
          <p:nvPr/>
        </p:nvSpPr>
        <p:spPr>
          <a:xfrm>
            <a:off x="6216172" y="3886200"/>
            <a:ext cx="659428" cy="3297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8" name="Down Arrow 17"/>
          <p:cNvSpPr/>
          <p:nvPr/>
        </p:nvSpPr>
        <p:spPr>
          <a:xfrm>
            <a:off x="5556738" y="4413738"/>
            <a:ext cx="395657" cy="6594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9" name="Rectangle 18"/>
          <p:cNvSpPr/>
          <p:nvPr/>
        </p:nvSpPr>
        <p:spPr>
          <a:xfrm>
            <a:off x="4480305" y="5117123"/>
            <a:ext cx="2816797" cy="476028"/>
          </a:xfrm>
          <a:prstGeom prst="rect">
            <a:avLst/>
          </a:prstGeom>
        </p:spPr>
        <p:txBody>
          <a:bodyPr wrap="none">
            <a:spAutoFit/>
          </a:bodyPr>
          <a:lstStyle/>
          <a:p>
            <a:pPr algn="r">
              <a:lnSpc>
                <a:spcPct val="150000"/>
              </a:lnSpc>
              <a:buNone/>
            </a:pPr>
            <a:r>
              <a:rPr lang="fa-IR" sz="1662" dirty="0">
                <a:cs typeface="B Nazanin" pitchFamily="2" charset="-78"/>
              </a:rPr>
              <a:t>توزیع یکنواخت نیرو بین ذرات و رشته ها</a:t>
            </a:r>
          </a:p>
        </p:txBody>
      </p:sp>
    </p:spTree>
    <p:extLst>
      <p:ext uri="{BB962C8B-B14F-4D97-AF65-F5344CB8AC3E}">
        <p14:creationId xmlns:p14="http://schemas.microsoft.com/office/powerpoint/2010/main" val="29472459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65231" y="1846374"/>
            <a:ext cx="5416062" cy="688843"/>
          </a:xfrm>
          <a:prstGeom prst="rect">
            <a:avLst/>
          </a:prstGeom>
          <a:noFill/>
        </p:spPr>
        <p:txBody>
          <a:bodyPr wrap="square" rtlCol="0">
            <a:spAutoFit/>
          </a:bodyPr>
          <a:lstStyle/>
          <a:p>
            <a:pPr algn="just" rtl="1"/>
            <a:r>
              <a:rPr lang="fa-IR" sz="1292" dirty="0">
                <a:cs typeface="B Nazanin" pitchFamily="2" charset="-78"/>
              </a:rPr>
              <a:t>ساده ترین سقف کابلی شامل تعدادی کابل است که به موازات یکدیگر می باشند که از ستون ها و پشتبند هایی با مقاومت خمشی مناسب آویزان شده اند و یا از روی عناصری با مقاومت فشاری ، عبور نموده و به زمین مهار شده اند.</a:t>
            </a:r>
            <a:endParaRPr lang="en-US" sz="1292" dirty="0">
              <a:cs typeface="B Nazanin" pitchFamily="2" charset="-78"/>
            </a:endParaRPr>
          </a:p>
        </p:txBody>
      </p:sp>
      <p:sp>
        <p:nvSpPr>
          <p:cNvPr id="8" name="TextBox 7"/>
          <p:cNvSpPr txBox="1"/>
          <p:nvPr/>
        </p:nvSpPr>
        <p:spPr>
          <a:xfrm>
            <a:off x="3824651" y="2769572"/>
            <a:ext cx="4418166" cy="291170"/>
          </a:xfrm>
          <a:prstGeom prst="rect">
            <a:avLst/>
          </a:prstGeom>
          <a:noFill/>
        </p:spPr>
        <p:txBody>
          <a:bodyPr wrap="square" rtlCol="0">
            <a:spAutoFit/>
          </a:bodyPr>
          <a:lstStyle/>
          <a:p>
            <a:r>
              <a:rPr lang="fa-IR" sz="1292" dirty="0">
                <a:cs typeface="B Nazanin" pitchFamily="2" charset="-78"/>
              </a:rPr>
              <a:t>سقف معلق با کابل های موازی که به زمین مهار شده اند.</a:t>
            </a:r>
            <a:endParaRPr lang="en-US" sz="1292" dirty="0">
              <a:cs typeface="B Nazanin" pitchFamily="2" charset="-78"/>
            </a:endParaRPr>
          </a:p>
        </p:txBody>
      </p:sp>
      <p:sp>
        <p:nvSpPr>
          <p:cNvPr id="9" name="TextBox 8"/>
          <p:cNvSpPr txBox="1"/>
          <p:nvPr/>
        </p:nvSpPr>
        <p:spPr>
          <a:xfrm>
            <a:off x="725341" y="5341340"/>
            <a:ext cx="5011650" cy="291170"/>
          </a:xfrm>
          <a:prstGeom prst="rect">
            <a:avLst/>
          </a:prstGeom>
          <a:noFill/>
        </p:spPr>
        <p:txBody>
          <a:bodyPr wrap="square" rtlCol="0">
            <a:spAutoFit/>
          </a:bodyPr>
          <a:lstStyle/>
          <a:p>
            <a:r>
              <a:rPr lang="fa-IR" sz="1292" dirty="0">
                <a:cs typeface="B Nazanin" pitchFamily="2" charset="-78"/>
              </a:rPr>
              <a:t>سقف معلق با کابل های موازی که به پایه های دیوار مهار شده اند.</a:t>
            </a:r>
            <a:endParaRPr lang="en-US" sz="1292" dirty="0">
              <a:cs typeface="B Nazanin" pitchFamily="2" charset="-78"/>
            </a:endParaRPr>
          </a:p>
        </p:txBody>
      </p:sp>
      <p:pic>
        <p:nvPicPr>
          <p:cNvPr id="10" name="Picture 2" descr="F:\New Folder\DSC00288.JPG"/>
          <p:cNvPicPr>
            <a:picLocks noChangeAspect="1" noChangeArrowheads="1"/>
          </p:cNvPicPr>
          <p:nvPr/>
        </p:nvPicPr>
        <p:blipFill>
          <a:blip r:embed="rId2" cstate="print">
            <a:biLevel thresh="50000"/>
          </a:blip>
          <a:srcRect l="25467" t="11319" r="26994" b="54725"/>
          <a:stretch>
            <a:fillRect/>
          </a:stretch>
        </p:blipFill>
        <p:spPr bwMode="auto">
          <a:xfrm>
            <a:off x="4352194" y="3494943"/>
            <a:ext cx="2875105" cy="1540235"/>
          </a:xfrm>
          <a:prstGeom prst="rect">
            <a:avLst/>
          </a:prstGeom>
          <a:noFill/>
        </p:spPr>
      </p:pic>
      <p:pic>
        <p:nvPicPr>
          <p:cNvPr id="11" name="Picture 2" descr="F:\New Folder\DSC00288.JPG"/>
          <p:cNvPicPr>
            <a:picLocks noChangeAspect="1" noChangeArrowheads="1"/>
          </p:cNvPicPr>
          <p:nvPr/>
        </p:nvPicPr>
        <p:blipFill>
          <a:blip r:embed="rId3" cstate="print">
            <a:biLevel thresh="50000"/>
          </a:blip>
          <a:srcRect l="22072" t="54330" r="25296" b="7186"/>
          <a:stretch>
            <a:fillRect/>
          </a:stretch>
        </p:blipFill>
        <p:spPr bwMode="auto">
          <a:xfrm>
            <a:off x="989112" y="3494943"/>
            <a:ext cx="2765718" cy="1516684"/>
          </a:xfrm>
          <a:prstGeom prst="rect">
            <a:avLst/>
          </a:prstGeom>
          <a:noFill/>
        </p:spPr>
      </p:pic>
      <p:sp>
        <p:nvSpPr>
          <p:cNvPr id="12" name="Right Arrow 11"/>
          <p:cNvSpPr/>
          <p:nvPr/>
        </p:nvSpPr>
        <p:spPr>
          <a:xfrm rot="5400000" flipV="1">
            <a:off x="5736376" y="3165846"/>
            <a:ext cx="263771" cy="130653"/>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92">
              <a:cs typeface="B Nazanin" pitchFamily="2" charset="-78"/>
            </a:endParaRPr>
          </a:p>
        </p:txBody>
      </p:sp>
      <p:sp>
        <p:nvSpPr>
          <p:cNvPr id="13" name="Right Arrow 12"/>
          <p:cNvSpPr/>
          <p:nvPr/>
        </p:nvSpPr>
        <p:spPr>
          <a:xfrm rot="16200000" flipV="1">
            <a:off x="2108894" y="5144756"/>
            <a:ext cx="266261" cy="13188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92">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15" name="Picture 5"/>
          <p:cNvPicPr>
            <a:picLocks noChangeAspect="1" noChangeArrowheads="1"/>
          </p:cNvPicPr>
          <p:nvPr/>
        </p:nvPicPr>
        <p:blipFill>
          <a:blip r:embed="rId4" cstate="print"/>
          <a:srcRect/>
          <a:stretch>
            <a:fillRect/>
          </a:stretch>
        </p:blipFill>
        <p:spPr bwMode="auto">
          <a:xfrm>
            <a:off x="633046" y="1651435"/>
            <a:ext cx="2321169" cy="1566550"/>
          </a:xfrm>
          <a:prstGeom prst="rect">
            <a:avLst/>
          </a:prstGeom>
          <a:noFill/>
          <a:ln w="9525">
            <a:noFill/>
            <a:miter lim="800000"/>
            <a:headEnd/>
            <a:tailEnd/>
          </a:ln>
          <a:effectLst/>
        </p:spPr>
      </p:pic>
    </p:spTree>
    <p:extLst>
      <p:ext uri="{BB962C8B-B14F-4D97-AF65-F5344CB8AC3E}">
        <p14:creationId xmlns:p14="http://schemas.microsoft.com/office/powerpoint/2010/main" val="25954381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0" name="TextBox 9"/>
          <p:cNvSpPr txBox="1"/>
          <p:nvPr/>
        </p:nvSpPr>
        <p:spPr>
          <a:xfrm>
            <a:off x="1521020" y="2357278"/>
            <a:ext cx="6989934" cy="887679"/>
          </a:xfrm>
          <a:prstGeom prst="rect">
            <a:avLst/>
          </a:prstGeom>
          <a:noFill/>
        </p:spPr>
        <p:txBody>
          <a:bodyPr wrap="square" rtlCol="0">
            <a:spAutoFit/>
          </a:bodyPr>
          <a:lstStyle/>
          <a:p>
            <a:pPr algn="r"/>
            <a:r>
              <a:rPr lang="fa-IR" sz="1292" dirty="0">
                <a:cs typeface="B Nazanin" pitchFamily="2" charset="-78"/>
              </a:rPr>
              <a:t>یکی از انواع کابل ها ، کابل های با فرم منحنی طنابی می باشند. انواع آن عبارتند از:</a:t>
            </a:r>
          </a:p>
          <a:p>
            <a:pPr algn="r"/>
            <a:r>
              <a:rPr lang="fa-IR" sz="1292" dirty="0">
                <a:cs typeface="B Nazanin" pitchFamily="2" charset="-78"/>
              </a:rPr>
              <a:t>1- سازه های با یک انحنا</a:t>
            </a:r>
          </a:p>
          <a:p>
            <a:pPr algn="r"/>
            <a:r>
              <a:rPr lang="fa-IR" sz="1292" dirty="0">
                <a:cs typeface="B Nazanin" pitchFamily="2" charset="-78"/>
              </a:rPr>
              <a:t>2- کابل های مضاعف</a:t>
            </a:r>
          </a:p>
          <a:p>
            <a:pPr algn="r"/>
            <a:r>
              <a:rPr lang="fa-IR" sz="1292" dirty="0">
                <a:cs typeface="B Nazanin" pitchFamily="2" charset="-78"/>
              </a:rPr>
              <a:t>3- سازه های با انحنای دو گانه</a:t>
            </a:r>
            <a:endParaRPr lang="en-US" sz="1292" dirty="0">
              <a:cs typeface="B Nazanin" pitchFamily="2" charset="-78"/>
            </a:endParaRPr>
          </a:p>
        </p:txBody>
      </p:sp>
      <p:pic>
        <p:nvPicPr>
          <p:cNvPr id="11" name="Picture 2" descr="F:\New Folder\DSC00289.JPG"/>
          <p:cNvPicPr>
            <a:picLocks noChangeAspect="1" noChangeArrowheads="1"/>
          </p:cNvPicPr>
          <p:nvPr/>
        </p:nvPicPr>
        <p:blipFill>
          <a:blip r:embed="rId2" cstate="print">
            <a:clrChange>
              <a:clrFrom>
                <a:srgbClr val="9FA098"/>
              </a:clrFrom>
              <a:clrTo>
                <a:srgbClr val="9FA098">
                  <a:alpha val="0"/>
                </a:srgbClr>
              </a:clrTo>
            </a:clrChange>
            <a:biLevel thresh="50000"/>
          </a:blip>
          <a:srcRect l="20221" t="50000" r="43933" b="21813"/>
          <a:stretch>
            <a:fillRect/>
          </a:stretch>
        </p:blipFill>
        <p:spPr bwMode="auto">
          <a:xfrm>
            <a:off x="4088422" y="3160841"/>
            <a:ext cx="2571768" cy="1516706"/>
          </a:xfrm>
          <a:prstGeom prst="rect">
            <a:avLst/>
          </a:prstGeom>
          <a:noFill/>
        </p:spPr>
      </p:pic>
      <p:pic>
        <p:nvPicPr>
          <p:cNvPr id="12" name="Picture 2" descr="F:\New Folder\DSC00289.JPG"/>
          <p:cNvPicPr>
            <a:picLocks noChangeAspect="1" noChangeArrowheads="1"/>
          </p:cNvPicPr>
          <p:nvPr/>
        </p:nvPicPr>
        <p:blipFill>
          <a:blip r:embed="rId2" cstate="print">
            <a:clrChange>
              <a:clrFrom>
                <a:srgbClr val="9BA099"/>
              </a:clrFrom>
              <a:clrTo>
                <a:srgbClr val="9BA099">
                  <a:alpha val="0"/>
                </a:srgbClr>
              </a:clrTo>
            </a:clrChange>
            <a:biLevel thresh="50000"/>
          </a:blip>
          <a:srcRect l="8272" t="25736" r="56801" b="55881"/>
          <a:stretch>
            <a:fillRect/>
          </a:stretch>
        </p:blipFill>
        <p:spPr bwMode="auto">
          <a:xfrm>
            <a:off x="923169" y="2303584"/>
            <a:ext cx="2505825" cy="989142"/>
          </a:xfrm>
          <a:prstGeom prst="rect">
            <a:avLst/>
          </a:prstGeom>
          <a:noFill/>
        </p:spPr>
      </p:pic>
      <p:pic>
        <p:nvPicPr>
          <p:cNvPr id="13" name="Picture 2" descr="F:\New Folder\DSC00289.JPG"/>
          <p:cNvPicPr>
            <a:picLocks noChangeAspect="1" noChangeArrowheads="1"/>
          </p:cNvPicPr>
          <p:nvPr/>
        </p:nvPicPr>
        <p:blipFill>
          <a:blip r:embed="rId2" cstate="print">
            <a:clrChange>
              <a:clrFrom>
                <a:srgbClr val="656565"/>
              </a:clrFrom>
              <a:clrTo>
                <a:srgbClr val="656565">
                  <a:alpha val="0"/>
                </a:srgbClr>
              </a:clrTo>
            </a:clrChange>
            <a:biLevel thresh="50000"/>
          </a:blip>
          <a:srcRect l="46876" t="24510" r="19116" b="57107"/>
          <a:stretch>
            <a:fillRect/>
          </a:stretch>
        </p:blipFill>
        <p:spPr bwMode="auto">
          <a:xfrm>
            <a:off x="1252883" y="3622440"/>
            <a:ext cx="2439882" cy="989142"/>
          </a:xfrm>
          <a:prstGeom prst="rect">
            <a:avLst/>
          </a:prstGeom>
          <a:noFill/>
        </p:spPr>
      </p:pic>
      <p:sp>
        <p:nvSpPr>
          <p:cNvPr id="14" name="TextBox 13"/>
          <p:cNvSpPr txBox="1"/>
          <p:nvPr/>
        </p:nvSpPr>
        <p:spPr>
          <a:xfrm>
            <a:off x="1846368" y="3292726"/>
            <a:ext cx="923199" cy="291170"/>
          </a:xfrm>
          <a:prstGeom prst="rect">
            <a:avLst/>
          </a:prstGeom>
          <a:noFill/>
        </p:spPr>
        <p:txBody>
          <a:bodyPr wrap="square" rtlCol="0">
            <a:spAutoFit/>
          </a:bodyPr>
          <a:lstStyle/>
          <a:p>
            <a:r>
              <a:rPr lang="fa-IR" sz="1292" dirty="0">
                <a:cs typeface="B Nazanin" pitchFamily="2" charset="-78"/>
              </a:rPr>
              <a:t>1</a:t>
            </a:r>
            <a:endParaRPr lang="en-US" sz="1292" dirty="0">
              <a:cs typeface="B Nazanin" pitchFamily="2" charset="-78"/>
            </a:endParaRPr>
          </a:p>
        </p:txBody>
      </p:sp>
      <p:sp>
        <p:nvSpPr>
          <p:cNvPr id="15" name="TextBox 14"/>
          <p:cNvSpPr txBox="1"/>
          <p:nvPr/>
        </p:nvSpPr>
        <p:spPr>
          <a:xfrm>
            <a:off x="1846368" y="4479696"/>
            <a:ext cx="923199" cy="291170"/>
          </a:xfrm>
          <a:prstGeom prst="rect">
            <a:avLst/>
          </a:prstGeom>
          <a:noFill/>
        </p:spPr>
        <p:txBody>
          <a:bodyPr wrap="square" rtlCol="0">
            <a:spAutoFit/>
          </a:bodyPr>
          <a:lstStyle/>
          <a:p>
            <a:r>
              <a:rPr lang="fa-IR" sz="1292" dirty="0">
                <a:cs typeface="B Nazanin" pitchFamily="2" charset="-78"/>
              </a:rPr>
              <a:t>2</a:t>
            </a:r>
            <a:endParaRPr lang="en-US" sz="1292" dirty="0">
              <a:cs typeface="B Nazanin" pitchFamily="2" charset="-78"/>
            </a:endParaRPr>
          </a:p>
        </p:txBody>
      </p:sp>
      <p:sp>
        <p:nvSpPr>
          <p:cNvPr id="16" name="TextBox 15"/>
          <p:cNvSpPr txBox="1"/>
          <p:nvPr/>
        </p:nvSpPr>
        <p:spPr>
          <a:xfrm>
            <a:off x="4418136" y="4347811"/>
            <a:ext cx="461599" cy="291170"/>
          </a:xfrm>
          <a:prstGeom prst="rect">
            <a:avLst/>
          </a:prstGeom>
          <a:noFill/>
        </p:spPr>
        <p:txBody>
          <a:bodyPr wrap="square" rtlCol="0">
            <a:spAutoFit/>
          </a:bodyPr>
          <a:lstStyle/>
          <a:p>
            <a:r>
              <a:rPr lang="fa-IR" sz="1292" dirty="0">
                <a:cs typeface="B Nazanin" pitchFamily="2" charset="-78"/>
              </a:rPr>
              <a:t>3</a:t>
            </a:r>
            <a:endParaRPr lang="en-US" sz="1292" dirty="0">
              <a:cs typeface="B Nazanin" pitchFamily="2" charset="-78"/>
            </a:endParaRPr>
          </a:p>
        </p:txBody>
      </p:sp>
      <p:sp>
        <p:nvSpPr>
          <p:cNvPr id="17" name="TextBox 1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Tree>
    <p:extLst>
      <p:ext uri="{BB962C8B-B14F-4D97-AF65-F5344CB8AC3E}">
        <p14:creationId xmlns:p14="http://schemas.microsoft.com/office/powerpoint/2010/main" val="40768751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Rectangle 6"/>
          <p:cNvSpPr/>
          <p:nvPr/>
        </p:nvSpPr>
        <p:spPr>
          <a:xfrm>
            <a:off x="7346271" y="1626567"/>
            <a:ext cx="1375698" cy="291170"/>
          </a:xfrm>
          <a:prstGeom prst="rect">
            <a:avLst/>
          </a:prstGeom>
        </p:spPr>
        <p:txBody>
          <a:bodyPr wrap="none">
            <a:spAutoFit/>
          </a:bodyPr>
          <a:lstStyle/>
          <a:p>
            <a:pPr algn="r"/>
            <a:r>
              <a:rPr lang="fa-IR" sz="1292" b="1" dirty="0">
                <a:cs typeface="B Nazanin" pitchFamily="2" charset="-78"/>
              </a:rPr>
              <a:t>سازه های با یک انحنا</a:t>
            </a:r>
          </a:p>
        </p:txBody>
      </p:sp>
      <p:sp>
        <p:nvSpPr>
          <p:cNvPr id="9" name="TextBox 8"/>
          <p:cNvSpPr txBox="1"/>
          <p:nvPr/>
        </p:nvSpPr>
        <p:spPr>
          <a:xfrm>
            <a:off x="4678322" y="1600200"/>
            <a:ext cx="2703654" cy="291170"/>
          </a:xfrm>
          <a:prstGeom prst="rect">
            <a:avLst/>
          </a:prstGeom>
          <a:noFill/>
        </p:spPr>
        <p:txBody>
          <a:bodyPr wrap="square" rtlCol="0">
            <a:spAutoFit/>
          </a:bodyPr>
          <a:lstStyle/>
          <a:p>
            <a:pPr algn="r" rtl="1"/>
            <a:r>
              <a:rPr lang="en-US" sz="1292" dirty="0">
                <a:cs typeface="B Nazanin" pitchFamily="2" charset="-78"/>
              </a:rPr>
              <a:t>(</a:t>
            </a:r>
            <a:r>
              <a:rPr lang="en-US" sz="1292" dirty="0" err="1">
                <a:cs typeface="B Nazanin" pitchFamily="2" charset="-78"/>
              </a:rPr>
              <a:t>Burgo</a:t>
            </a:r>
            <a:r>
              <a:rPr lang="en-US" sz="1292" dirty="0">
                <a:cs typeface="B Nazanin" pitchFamily="2" charset="-78"/>
              </a:rPr>
              <a:t> </a:t>
            </a:r>
            <a:r>
              <a:rPr lang="en-US" sz="1292" dirty="0" err="1">
                <a:cs typeface="B Nazanin" pitchFamily="2" charset="-78"/>
              </a:rPr>
              <a:t>PaperMill</a:t>
            </a:r>
            <a:r>
              <a:rPr lang="en-US" sz="1292" dirty="0">
                <a:cs typeface="B Nazanin" pitchFamily="2" charset="-78"/>
              </a:rPr>
              <a:t>)</a:t>
            </a: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3" name="Content Placeholder 2"/>
          <p:cNvSpPr>
            <a:spLocks noGrp="1"/>
          </p:cNvSpPr>
          <p:nvPr>
            <p:ph idx="1"/>
          </p:nvPr>
        </p:nvSpPr>
        <p:spPr>
          <a:xfrm>
            <a:off x="3235569" y="1905000"/>
            <a:ext cx="5380892" cy="2438400"/>
          </a:xfrm>
        </p:spPr>
        <p:txBody>
          <a:bodyPr>
            <a:normAutofit/>
          </a:bodyPr>
          <a:lstStyle/>
          <a:p>
            <a:pPr algn="r">
              <a:lnSpc>
                <a:spcPct val="120000"/>
              </a:lnSpc>
              <a:buNone/>
            </a:pPr>
            <a:r>
              <a:rPr lang="fa-IR" sz="1292" dirty="0">
                <a:cs typeface="B Nazanin" pitchFamily="2" charset="-78"/>
              </a:rPr>
              <a:t>مهمترین ضعف این سیستم                 ضعف در برابر نیروی رو به بالای باد</a:t>
            </a:r>
          </a:p>
          <a:p>
            <a:pPr algn="r">
              <a:lnSpc>
                <a:spcPct val="120000"/>
              </a:lnSpc>
              <a:buNone/>
            </a:pPr>
            <a:r>
              <a:rPr lang="fa-IR" sz="1292" dirty="0">
                <a:cs typeface="B Nazanin" pitchFamily="2" charset="-78"/>
              </a:rPr>
              <a:t>روش های مقابله</a:t>
            </a:r>
          </a:p>
          <a:p>
            <a:pPr algn="r">
              <a:lnSpc>
                <a:spcPct val="120000"/>
              </a:lnSpc>
              <a:buNone/>
            </a:pPr>
            <a:r>
              <a:rPr lang="fa-IR" sz="1292" dirty="0">
                <a:cs typeface="B Nazanin" pitchFamily="2" charset="-78"/>
              </a:rPr>
              <a:t>1- سنگین کردن</a:t>
            </a:r>
            <a:endParaRPr lang="en-US" sz="1292" dirty="0">
              <a:cs typeface="B Nazanin" pitchFamily="2" charset="-78"/>
            </a:endParaRPr>
          </a:p>
          <a:p>
            <a:pPr algn="r">
              <a:lnSpc>
                <a:spcPct val="120000"/>
              </a:lnSpc>
              <a:buNone/>
            </a:pPr>
            <a:r>
              <a:rPr lang="fa-IR" sz="1292" dirty="0">
                <a:cs typeface="B Nazanin" pitchFamily="2" charset="-78"/>
              </a:rPr>
              <a:t>2-پیش تنیدگی</a:t>
            </a:r>
            <a:endParaRPr lang="en-US" sz="1292" dirty="0">
              <a:cs typeface="B Nazanin" pitchFamily="2" charset="-78"/>
            </a:endParaRPr>
          </a:p>
          <a:p>
            <a:pPr algn="r">
              <a:lnSpc>
                <a:spcPct val="120000"/>
              </a:lnSpc>
              <a:buNone/>
            </a:pPr>
            <a:r>
              <a:rPr lang="fa-IR" sz="1292" dirty="0">
                <a:cs typeface="B Nazanin" pitchFamily="2" charset="-78"/>
              </a:rPr>
              <a:t>3- کابل ثانویه</a:t>
            </a:r>
          </a:p>
          <a:p>
            <a:pPr algn="r">
              <a:lnSpc>
                <a:spcPct val="120000"/>
              </a:lnSpc>
              <a:buNone/>
            </a:pPr>
            <a:endParaRPr lang="fa-IR" sz="1292" dirty="0">
              <a:cs typeface="B Nazanin" pitchFamily="2" charset="-78"/>
            </a:endParaRPr>
          </a:p>
          <a:p>
            <a:pPr algn="r">
              <a:lnSpc>
                <a:spcPct val="120000"/>
              </a:lnSpc>
              <a:buNone/>
            </a:pPr>
            <a:endParaRPr lang="fa-IR" sz="1292" dirty="0">
              <a:cs typeface="B Nazanin" pitchFamily="2" charset="-78"/>
            </a:endParaRPr>
          </a:p>
          <a:p>
            <a:pPr algn="r">
              <a:lnSpc>
                <a:spcPct val="120000"/>
              </a:lnSpc>
              <a:buNone/>
            </a:pPr>
            <a:endParaRPr lang="fa-IR" sz="1292" dirty="0">
              <a:cs typeface="B Nazanin" pitchFamily="2" charset="-78"/>
            </a:endParaRPr>
          </a:p>
          <a:p>
            <a:pPr algn="r">
              <a:lnSpc>
                <a:spcPct val="120000"/>
              </a:lnSpc>
              <a:buNone/>
            </a:pPr>
            <a:endParaRPr lang="en-US" sz="1292" dirty="0">
              <a:cs typeface="B Nazanin" pitchFamily="2" charset="-78"/>
            </a:endParaRPr>
          </a:p>
        </p:txBody>
      </p:sp>
      <p:sp>
        <p:nvSpPr>
          <p:cNvPr id="14" name="Left Arrow 13"/>
          <p:cNvSpPr/>
          <p:nvPr/>
        </p:nvSpPr>
        <p:spPr>
          <a:xfrm>
            <a:off x="6576643" y="1965080"/>
            <a:ext cx="527542" cy="1978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pic>
        <p:nvPicPr>
          <p:cNvPr id="15" name="Picture 3"/>
          <p:cNvPicPr>
            <a:picLocks noChangeAspect="1" noChangeArrowheads="1"/>
          </p:cNvPicPr>
          <p:nvPr/>
        </p:nvPicPr>
        <p:blipFill>
          <a:blip r:embed="rId2"/>
          <a:srcRect l="2851"/>
          <a:stretch>
            <a:fillRect/>
          </a:stretch>
        </p:blipFill>
        <p:spPr bwMode="auto">
          <a:xfrm>
            <a:off x="755765" y="4607165"/>
            <a:ext cx="3675558" cy="1213343"/>
          </a:xfrm>
          <a:prstGeom prst="rect">
            <a:avLst/>
          </a:prstGeom>
          <a:noFill/>
          <a:ln w="9525">
            <a:noFill/>
            <a:miter lim="800000"/>
            <a:headEnd/>
            <a:tailEnd/>
          </a:ln>
          <a:effectLst/>
        </p:spPr>
      </p:pic>
      <p:pic>
        <p:nvPicPr>
          <p:cNvPr id="16" name="Picture 4"/>
          <p:cNvPicPr>
            <a:picLocks noChangeAspect="1" noChangeArrowheads="1"/>
          </p:cNvPicPr>
          <p:nvPr/>
        </p:nvPicPr>
        <p:blipFill>
          <a:blip r:embed="rId3" cstate="print"/>
          <a:srcRect r="2791"/>
          <a:stretch>
            <a:fillRect/>
          </a:stretch>
        </p:blipFill>
        <p:spPr bwMode="auto">
          <a:xfrm>
            <a:off x="740201" y="3429000"/>
            <a:ext cx="3691122" cy="1195754"/>
          </a:xfrm>
          <a:prstGeom prst="rect">
            <a:avLst/>
          </a:prstGeom>
          <a:noFill/>
          <a:ln w="9525">
            <a:noFill/>
            <a:miter lim="800000"/>
            <a:headEnd/>
            <a:tailEnd/>
          </a:ln>
          <a:effectLst/>
        </p:spPr>
      </p:pic>
      <p:pic>
        <p:nvPicPr>
          <p:cNvPr id="17" name="Picture 6"/>
          <p:cNvPicPr>
            <a:picLocks noChangeAspect="1" noChangeArrowheads="1"/>
          </p:cNvPicPr>
          <p:nvPr/>
        </p:nvPicPr>
        <p:blipFill>
          <a:blip r:embed="rId4" cstate="print"/>
          <a:srcRect/>
          <a:stretch>
            <a:fillRect/>
          </a:stretch>
        </p:blipFill>
        <p:spPr bwMode="auto">
          <a:xfrm>
            <a:off x="4431323" y="3401158"/>
            <a:ext cx="4052843" cy="2419350"/>
          </a:xfrm>
          <a:prstGeom prst="rect">
            <a:avLst/>
          </a:prstGeom>
          <a:noFill/>
          <a:ln w="9525">
            <a:noFill/>
            <a:miter lim="800000"/>
            <a:headEnd/>
            <a:tailEnd/>
          </a:ln>
          <a:effectLst/>
        </p:spPr>
      </p:pic>
    </p:spTree>
    <p:extLst>
      <p:ext uri="{BB962C8B-B14F-4D97-AF65-F5344CB8AC3E}">
        <p14:creationId xmlns:p14="http://schemas.microsoft.com/office/powerpoint/2010/main" val="1175068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6224965" y="1670539"/>
            <a:ext cx="2373940" cy="291170"/>
          </a:xfrm>
          <a:prstGeom prst="rect">
            <a:avLst/>
          </a:prstGeom>
          <a:noFill/>
        </p:spPr>
        <p:txBody>
          <a:bodyPr wrap="square" rtlCol="0">
            <a:spAutoFit/>
          </a:bodyPr>
          <a:lstStyle/>
          <a:p>
            <a:pPr algn="r" rtl="1"/>
            <a:r>
              <a:rPr lang="fa-IR" sz="1292" b="1" dirty="0">
                <a:cs typeface="B Nazanin" pitchFamily="2" charset="-78"/>
              </a:rPr>
              <a:t>کارخانه کاغذ سازی بورگو</a:t>
            </a:r>
            <a:endParaRPr lang="en-US" sz="1292" b="1" dirty="0">
              <a:cs typeface="B Nazanin" pitchFamily="2" charset="-78"/>
            </a:endParaRPr>
          </a:p>
        </p:txBody>
      </p:sp>
      <p:sp>
        <p:nvSpPr>
          <p:cNvPr id="8" name="Rectangle 7"/>
          <p:cNvSpPr/>
          <p:nvPr/>
        </p:nvSpPr>
        <p:spPr>
          <a:xfrm>
            <a:off x="7235218" y="1248508"/>
            <a:ext cx="1375698" cy="291170"/>
          </a:xfrm>
          <a:prstGeom prst="rect">
            <a:avLst/>
          </a:prstGeom>
        </p:spPr>
        <p:txBody>
          <a:bodyPr wrap="none">
            <a:spAutoFit/>
          </a:bodyPr>
          <a:lstStyle/>
          <a:p>
            <a:pPr algn="r"/>
            <a:r>
              <a:rPr lang="fa-IR" sz="1292" b="1" dirty="0">
                <a:cs typeface="B Nazanin" pitchFamily="2" charset="-78"/>
              </a:rPr>
              <a:t>سازه های با یک انحنا</a:t>
            </a:r>
          </a:p>
        </p:txBody>
      </p:sp>
      <p:sp>
        <p:nvSpPr>
          <p:cNvPr id="9" name="TextBox 8"/>
          <p:cNvSpPr txBox="1"/>
          <p:nvPr/>
        </p:nvSpPr>
        <p:spPr>
          <a:xfrm>
            <a:off x="4330192" y="1670539"/>
            <a:ext cx="2703654" cy="291170"/>
          </a:xfrm>
          <a:prstGeom prst="rect">
            <a:avLst/>
          </a:prstGeom>
          <a:noFill/>
        </p:spPr>
        <p:txBody>
          <a:bodyPr wrap="square" rtlCol="0">
            <a:spAutoFit/>
          </a:bodyPr>
          <a:lstStyle/>
          <a:p>
            <a:pPr algn="r" rtl="1"/>
            <a:r>
              <a:rPr lang="en-US" sz="1292" dirty="0">
                <a:cs typeface="B Nazanin" pitchFamily="2" charset="-78"/>
              </a:rPr>
              <a:t>(</a:t>
            </a:r>
            <a:r>
              <a:rPr lang="en-US" sz="1292" dirty="0" err="1">
                <a:cs typeface="B Nazanin" pitchFamily="2" charset="-78"/>
              </a:rPr>
              <a:t>Burgo</a:t>
            </a:r>
            <a:r>
              <a:rPr lang="en-US" sz="1292" dirty="0">
                <a:cs typeface="B Nazanin" pitchFamily="2" charset="-78"/>
              </a:rPr>
              <a:t> </a:t>
            </a:r>
            <a:r>
              <a:rPr lang="en-US" sz="1292" dirty="0" err="1">
                <a:cs typeface="B Nazanin" pitchFamily="2" charset="-78"/>
              </a:rPr>
              <a:t>PaperMill</a:t>
            </a:r>
            <a:r>
              <a:rPr lang="en-US" sz="1292" dirty="0">
                <a:cs typeface="B Nazanin" pitchFamily="2" charset="-78"/>
              </a:rPr>
              <a:t>)</a:t>
            </a:r>
          </a:p>
        </p:txBody>
      </p:sp>
      <p:pic>
        <p:nvPicPr>
          <p:cNvPr id="10" name="Picture 2" descr="F:\New Folder\DSC00290.JPG"/>
          <p:cNvPicPr>
            <a:picLocks noChangeAspect="1" noChangeArrowheads="1"/>
          </p:cNvPicPr>
          <p:nvPr/>
        </p:nvPicPr>
        <p:blipFill>
          <a:blip r:embed="rId2" cstate="print">
            <a:biLevel thresh="50000"/>
          </a:blip>
          <a:srcRect l="11136" t="59392" r="28729" b="18336"/>
          <a:stretch>
            <a:fillRect/>
          </a:stretch>
        </p:blipFill>
        <p:spPr bwMode="auto">
          <a:xfrm>
            <a:off x="4642338" y="2795954"/>
            <a:ext cx="3560910" cy="989142"/>
          </a:xfrm>
          <a:prstGeom prst="rect">
            <a:avLst/>
          </a:prstGeom>
          <a:noFill/>
        </p:spPr>
      </p:pic>
      <p:sp>
        <p:nvSpPr>
          <p:cNvPr id="11" name="TextBox 10"/>
          <p:cNvSpPr txBox="1"/>
          <p:nvPr/>
        </p:nvSpPr>
        <p:spPr>
          <a:xfrm>
            <a:off x="2052988" y="3785096"/>
            <a:ext cx="1384798" cy="291170"/>
          </a:xfrm>
          <a:prstGeom prst="rect">
            <a:avLst/>
          </a:prstGeom>
          <a:noFill/>
        </p:spPr>
        <p:txBody>
          <a:bodyPr wrap="square" rtlCol="0">
            <a:spAutoFit/>
          </a:bodyPr>
          <a:lstStyle/>
          <a:p>
            <a:r>
              <a:rPr lang="fa-IR" sz="1292" b="1" dirty="0">
                <a:cs typeface="B Nazanin" pitchFamily="2" charset="-78"/>
              </a:rPr>
              <a:t>سازه بام</a:t>
            </a:r>
            <a:endParaRPr lang="en-US" sz="1292" b="1" dirty="0">
              <a:cs typeface="B Nazanin" pitchFamily="2" charset="-78"/>
            </a:endParaRPr>
          </a:p>
        </p:txBody>
      </p:sp>
      <p:sp>
        <p:nvSpPr>
          <p:cNvPr id="12" name="Rectangle 11"/>
          <p:cNvSpPr/>
          <p:nvPr/>
        </p:nvSpPr>
        <p:spPr>
          <a:xfrm>
            <a:off x="3083964" y="5396075"/>
            <a:ext cx="1410964" cy="291170"/>
          </a:xfrm>
          <a:prstGeom prst="rect">
            <a:avLst/>
          </a:prstGeom>
        </p:spPr>
        <p:txBody>
          <a:bodyPr wrap="none">
            <a:spAutoFit/>
          </a:bodyPr>
          <a:lstStyle/>
          <a:p>
            <a:r>
              <a:rPr lang="fa-IR" sz="1292" b="1" dirty="0">
                <a:cs typeface="B Nazanin" pitchFamily="2" charset="-78"/>
              </a:rPr>
              <a:t>نمودار مسیر بارگذاری</a:t>
            </a:r>
            <a:endParaRPr lang="en-US" sz="1292" b="1" dirty="0">
              <a:cs typeface="B Nazanin" pitchFamily="2" charset="-78"/>
            </a:endParaRPr>
          </a:p>
        </p:txBody>
      </p:sp>
      <p:pic>
        <p:nvPicPr>
          <p:cNvPr id="13" name="Picture 2" descr="F:\New Folder\DSC00290.JPG"/>
          <p:cNvPicPr>
            <a:picLocks noChangeAspect="1" noChangeArrowheads="1"/>
          </p:cNvPicPr>
          <p:nvPr/>
        </p:nvPicPr>
        <p:blipFill>
          <a:blip r:embed="rId2" cstate="print">
            <a:biLevel thresh="50000"/>
          </a:blip>
          <a:srcRect l="14477" t="8909" r="27616" b="68819"/>
          <a:stretch>
            <a:fillRect/>
          </a:stretch>
        </p:blipFill>
        <p:spPr bwMode="auto">
          <a:xfrm>
            <a:off x="931961" y="2795954"/>
            <a:ext cx="3429024" cy="989142"/>
          </a:xfrm>
          <a:prstGeom prst="rect">
            <a:avLst/>
          </a:prstGeom>
          <a:noFill/>
        </p:spPr>
      </p:pic>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5" name="TextBox 14"/>
          <p:cNvSpPr txBox="1"/>
          <p:nvPr/>
        </p:nvSpPr>
        <p:spPr>
          <a:xfrm>
            <a:off x="422031" y="1951893"/>
            <a:ext cx="8198852" cy="887679"/>
          </a:xfrm>
          <a:prstGeom prst="rect">
            <a:avLst/>
          </a:prstGeom>
          <a:noFill/>
        </p:spPr>
        <p:txBody>
          <a:bodyPr wrap="square" rtlCol="0">
            <a:spAutoFit/>
          </a:bodyPr>
          <a:lstStyle/>
          <a:p>
            <a:pPr algn="just" rtl="1"/>
            <a:r>
              <a:rPr lang="fa-IR" sz="1292" dirty="0">
                <a:cs typeface="B Nazanin" pitchFamily="2" charset="-78"/>
              </a:rPr>
              <a:t>در این ساختمان از سقفی شبیه پل به عنوان کارخانه کاغذ سازی استفاده می گردد.دهانه مرکزی این ساختمان طولی برابر 123 متر دارد که از 4 کابل اصلی معلق با کابل های ثانویه عمودی (برای نگه داشتن بام )تشکیل شده است. بار مرده سطح بام وظیفه خنثی نمودن نیروهای رو به بالای باد را دارد. کابل های سقف این کارخانه به زمین اتصال ندارد ولی به دو سر سطح طره شده بام متصل می باشند. از این رو نیروی عکس العمل رانش کابل افقی موجب به وجود آمدن فشار شدید در سطح بام می شود.</a:t>
            </a:r>
            <a:endParaRPr lang="en-US" sz="1292" dirty="0">
              <a:cs typeface="B Nazanin" pitchFamily="2" charset="-78"/>
            </a:endParaRPr>
          </a:p>
        </p:txBody>
      </p:sp>
      <p:pic>
        <p:nvPicPr>
          <p:cNvPr id="16" name="Picture 3" descr="E:\tarahi fani\search\BURGO2.jpg"/>
          <p:cNvPicPr>
            <a:picLocks noChangeAspect="1" noChangeArrowheads="1"/>
          </p:cNvPicPr>
          <p:nvPr/>
        </p:nvPicPr>
        <p:blipFill>
          <a:blip r:embed="rId3"/>
          <a:srcRect/>
          <a:stretch>
            <a:fillRect/>
          </a:stretch>
        </p:blipFill>
        <p:spPr bwMode="auto">
          <a:xfrm>
            <a:off x="4989613" y="4153628"/>
            <a:ext cx="3099310" cy="1807557"/>
          </a:xfrm>
          <a:prstGeom prst="rect">
            <a:avLst/>
          </a:prstGeom>
          <a:ln>
            <a:noFill/>
          </a:ln>
          <a:effectLst>
            <a:softEdge rad="112500"/>
          </a:effectLst>
        </p:spPr>
      </p:pic>
      <p:pic>
        <p:nvPicPr>
          <p:cNvPr id="17" name="Picture 2" descr="E:\tarahi fani\search\BURGO1.jpg"/>
          <p:cNvPicPr>
            <a:picLocks noChangeAspect="1" noChangeArrowheads="1"/>
          </p:cNvPicPr>
          <p:nvPr/>
        </p:nvPicPr>
        <p:blipFill>
          <a:blip r:embed="rId4"/>
          <a:srcRect t="54000"/>
          <a:stretch>
            <a:fillRect/>
          </a:stretch>
        </p:blipFill>
        <p:spPr bwMode="auto">
          <a:xfrm>
            <a:off x="856796" y="4285513"/>
            <a:ext cx="3504189" cy="1611914"/>
          </a:xfrm>
          <a:prstGeom prst="rect">
            <a:avLst/>
          </a:prstGeom>
          <a:noFill/>
        </p:spPr>
      </p:pic>
    </p:spTree>
    <p:extLst>
      <p:ext uri="{BB962C8B-B14F-4D97-AF65-F5344CB8AC3E}">
        <p14:creationId xmlns:p14="http://schemas.microsoft.com/office/powerpoint/2010/main" val="3271883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8" name="Content Placeholder 2"/>
          <p:cNvSpPr>
            <a:spLocks noGrp="1"/>
          </p:cNvSpPr>
          <p:nvPr>
            <p:ph idx="1"/>
          </p:nvPr>
        </p:nvSpPr>
        <p:spPr>
          <a:xfrm>
            <a:off x="844061" y="1670538"/>
            <a:ext cx="7768001" cy="1477108"/>
          </a:xfrm>
        </p:spPr>
        <p:txBody>
          <a:bodyPr>
            <a:normAutofit fontScale="92500" lnSpcReduction="20000"/>
          </a:bodyPr>
          <a:lstStyle/>
          <a:p>
            <a:r>
              <a:rPr lang="en-US" sz="1292" dirty="0">
                <a:cs typeface="B Nazanin" pitchFamily="2" charset="-78"/>
              </a:rPr>
              <a:t>Dulls terminal</a:t>
            </a:r>
          </a:p>
          <a:p>
            <a:pPr algn="r">
              <a:buNone/>
            </a:pPr>
            <a:r>
              <a:rPr lang="fa-IR" sz="1292" dirty="0">
                <a:cs typeface="B Nazanin" pitchFamily="2" charset="-78"/>
              </a:rPr>
              <a:t>سقف معلق به فرم منحنی طنابی (تک انحنا)</a:t>
            </a:r>
          </a:p>
          <a:p>
            <a:pPr algn="r">
              <a:buNone/>
            </a:pPr>
            <a:r>
              <a:rPr lang="fa-IR" sz="1292" dirty="0">
                <a:cs typeface="B Nazanin" pitchFamily="2" charset="-78"/>
              </a:rPr>
              <a:t>دسته کابل های موازی با یک انحنا</a:t>
            </a:r>
          </a:p>
          <a:p>
            <a:pPr algn="r">
              <a:buNone/>
            </a:pPr>
            <a:r>
              <a:rPr lang="fa-IR" sz="1292" dirty="0">
                <a:cs typeface="B Nazanin" pitchFamily="2" charset="-78"/>
              </a:rPr>
              <a:t>اتصال صلب ستون ها به زمین با رانش کابل مقابله می کند.</a:t>
            </a:r>
          </a:p>
          <a:p>
            <a:pPr algn="r">
              <a:buNone/>
            </a:pPr>
            <a:r>
              <a:rPr lang="fa-IR" sz="1292" dirty="0">
                <a:cs typeface="B Nazanin" pitchFamily="2" charset="-78"/>
              </a:rPr>
              <a:t>بار سقف+بتن سفت شده ی سقف با نیروی رو به بالا مقابله می کنند.</a:t>
            </a:r>
          </a:p>
          <a:p>
            <a:pPr algn="r">
              <a:buNone/>
            </a:pPr>
            <a:r>
              <a:rPr lang="fa-IR" sz="1292" dirty="0">
                <a:cs typeface="B Nazanin" pitchFamily="2" charset="-78"/>
              </a:rPr>
              <a:t>ستون ها مایل اجرا شده اند.</a:t>
            </a:r>
            <a:endParaRPr lang="en-US" sz="1292" dirty="0">
              <a:cs typeface="B Nazanin" pitchFamily="2" charset="-78"/>
            </a:endParaRPr>
          </a:p>
        </p:txBody>
      </p:sp>
      <p:pic>
        <p:nvPicPr>
          <p:cNvPr id="19" name="Picture 3"/>
          <p:cNvPicPr>
            <a:picLocks noChangeAspect="1" noChangeArrowheads="1"/>
          </p:cNvPicPr>
          <p:nvPr/>
        </p:nvPicPr>
        <p:blipFill>
          <a:blip r:embed="rId2"/>
          <a:srcRect/>
          <a:stretch>
            <a:fillRect/>
          </a:stretch>
        </p:blipFill>
        <p:spPr bwMode="auto">
          <a:xfrm>
            <a:off x="633046" y="3991708"/>
            <a:ext cx="2743200" cy="1760562"/>
          </a:xfrm>
          <a:prstGeom prst="rect">
            <a:avLst/>
          </a:prstGeom>
          <a:noFill/>
          <a:ln w="9525">
            <a:noFill/>
            <a:miter lim="800000"/>
            <a:headEnd/>
            <a:tailEnd/>
          </a:ln>
          <a:effectLst/>
        </p:spPr>
      </p:pic>
      <p:pic>
        <p:nvPicPr>
          <p:cNvPr id="20" name="Picture 4"/>
          <p:cNvPicPr>
            <a:picLocks noChangeAspect="1" noChangeArrowheads="1"/>
          </p:cNvPicPr>
          <p:nvPr/>
        </p:nvPicPr>
        <p:blipFill>
          <a:blip r:embed="rId3" cstate="print"/>
          <a:srcRect/>
          <a:stretch>
            <a:fillRect/>
          </a:stretch>
        </p:blipFill>
        <p:spPr bwMode="auto">
          <a:xfrm>
            <a:off x="6189785" y="3991708"/>
            <a:ext cx="2340175" cy="1758462"/>
          </a:xfrm>
          <a:prstGeom prst="rect">
            <a:avLst/>
          </a:prstGeom>
          <a:noFill/>
          <a:ln w="9525">
            <a:noFill/>
            <a:miter lim="800000"/>
            <a:headEnd/>
            <a:tailEnd/>
          </a:ln>
          <a:effectLst/>
        </p:spPr>
      </p:pic>
      <p:pic>
        <p:nvPicPr>
          <p:cNvPr id="21" name="Picture 7"/>
          <p:cNvPicPr>
            <a:picLocks noChangeAspect="1" noChangeArrowheads="1"/>
          </p:cNvPicPr>
          <p:nvPr/>
        </p:nvPicPr>
        <p:blipFill>
          <a:blip r:embed="rId4"/>
          <a:srcRect/>
          <a:stretch>
            <a:fillRect/>
          </a:stretch>
        </p:blipFill>
        <p:spPr bwMode="auto">
          <a:xfrm>
            <a:off x="633046" y="1951893"/>
            <a:ext cx="4431323" cy="1936077"/>
          </a:xfrm>
          <a:prstGeom prst="rect">
            <a:avLst/>
          </a:prstGeom>
          <a:noFill/>
          <a:ln w="9525">
            <a:noFill/>
            <a:miter lim="800000"/>
            <a:headEnd/>
            <a:tailEnd/>
          </a:ln>
          <a:effectLst/>
        </p:spPr>
      </p:pic>
      <p:pic>
        <p:nvPicPr>
          <p:cNvPr id="22" name="Picture 9"/>
          <p:cNvPicPr>
            <a:picLocks noChangeAspect="1" noChangeArrowheads="1"/>
          </p:cNvPicPr>
          <p:nvPr/>
        </p:nvPicPr>
        <p:blipFill>
          <a:blip r:embed="rId5"/>
          <a:srcRect/>
          <a:stretch>
            <a:fillRect/>
          </a:stretch>
        </p:blipFill>
        <p:spPr bwMode="auto">
          <a:xfrm>
            <a:off x="3657600" y="4009255"/>
            <a:ext cx="2321169" cy="1742136"/>
          </a:xfrm>
          <a:prstGeom prst="rect">
            <a:avLst/>
          </a:prstGeom>
          <a:noFill/>
          <a:ln w="9525">
            <a:noFill/>
            <a:miter lim="800000"/>
            <a:headEnd/>
            <a:tailEnd/>
          </a:ln>
          <a:effectLst/>
        </p:spPr>
      </p:pic>
    </p:spTree>
    <p:extLst>
      <p:ext uri="{BB962C8B-B14F-4D97-AF65-F5344CB8AC3E}">
        <p14:creationId xmlns:p14="http://schemas.microsoft.com/office/powerpoint/2010/main" val="35293062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6"/>
          <p:cNvSpPr/>
          <p:nvPr/>
        </p:nvSpPr>
        <p:spPr>
          <a:xfrm>
            <a:off x="6934881" y="1459523"/>
            <a:ext cx="1576073" cy="291170"/>
          </a:xfrm>
          <a:prstGeom prst="rect">
            <a:avLst/>
          </a:prstGeom>
        </p:spPr>
        <p:txBody>
          <a:bodyPr wrap="none">
            <a:spAutoFit/>
          </a:bodyPr>
          <a:lstStyle/>
          <a:p>
            <a:pPr algn="r"/>
            <a:r>
              <a:rPr lang="fa-IR" sz="1292" b="1" dirty="0">
                <a:cs typeface="B Nazanin" pitchFamily="2" charset="-78"/>
              </a:rPr>
              <a:t>سازه های با کابل مضاعف</a:t>
            </a:r>
          </a:p>
        </p:txBody>
      </p:sp>
      <p:sp>
        <p:nvSpPr>
          <p:cNvPr id="8" name="TextBox 7"/>
          <p:cNvSpPr txBox="1"/>
          <p:nvPr/>
        </p:nvSpPr>
        <p:spPr>
          <a:xfrm>
            <a:off x="3798277" y="1723295"/>
            <a:ext cx="4712677" cy="688843"/>
          </a:xfrm>
          <a:prstGeom prst="rect">
            <a:avLst/>
          </a:prstGeom>
          <a:noFill/>
        </p:spPr>
        <p:txBody>
          <a:bodyPr wrap="square" rtlCol="0">
            <a:spAutoFit/>
          </a:bodyPr>
          <a:lstStyle/>
          <a:p>
            <a:pPr algn="just" rtl="1"/>
            <a:r>
              <a:rPr lang="fa-IR" sz="1292" dirty="0">
                <a:cs typeface="B Nazanin" pitchFamily="2" charset="-78"/>
              </a:rPr>
              <a:t>تفاوت آن ها با سازه های با یک انحنا این است که کابل های تثبیت کننده در زیر کابل های معلق اصلی به آن ها اضافه شده اند. نقش این کابل ها این است که در مقابل نیروی به بالای باد مقاومت کنند. </a:t>
            </a:r>
            <a:endParaRPr lang="en-US" sz="1292" dirty="0">
              <a:cs typeface="B Nazanin" pitchFamily="2" charset="-78"/>
            </a:endParaRPr>
          </a:p>
        </p:txBody>
      </p:sp>
      <p:sp>
        <p:nvSpPr>
          <p:cNvPr id="9" name="Rectangle 8"/>
          <p:cNvSpPr/>
          <p:nvPr/>
        </p:nvSpPr>
        <p:spPr>
          <a:xfrm>
            <a:off x="6529321" y="2863544"/>
            <a:ext cx="1981633" cy="291170"/>
          </a:xfrm>
          <a:prstGeom prst="rect">
            <a:avLst/>
          </a:prstGeom>
        </p:spPr>
        <p:txBody>
          <a:bodyPr wrap="none">
            <a:spAutoFit/>
          </a:bodyPr>
          <a:lstStyle/>
          <a:p>
            <a:pPr algn="r"/>
            <a:r>
              <a:rPr lang="fa-IR" sz="1292" b="1" dirty="0">
                <a:cs typeface="B Nazanin" pitchFamily="2" charset="-78"/>
              </a:rPr>
              <a:t>ترمینال فرودگاه بین المللی دنور</a:t>
            </a:r>
          </a:p>
        </p:txBody>
      </p:sp>
      <p:sp>
        <p:nvSpPr>
          <p:cNvPr id="10" name="TextBox 9"/>
          <p:cNvSpPr txBox="1"/>
          <p:nvPr/>
        </p:nvSpPr>
        <p:spPr>
          <a:xfrm>
            <a:off x="3244339" y="2863544"/>
            <a:ext cx="3297138" cy="291170"/>
          </a:xfrm>
          <a:prstGeom prst="rect">
            <a:avLst/>
          </a:prstGeom>
          <a:noFill/>
        </p:spPr>
        <p:txBody>
          <a:bodyPr wrap="square" rtlCol="0">
            <a:spAutoFit/>
          </a:bodyPr>
          <a:lstStyle/>
          <a:p>
            <a:pPr algn="r" rtl="1"/>
            <a:r>
              <a:rPr lang="en-US" sz="1292" dirty="0">
                <a:cs typeface="B Nazanin" pitchFamily="2" charset="-78"/>
              </a:rPr>
              <a:t>(Denver International Air port)</a:t>
            </a:r>
          </a:p>
        </p:txBody>
      </p:sp>
      <p:sp>
        <p:nvSpPr>
          <p:cNvPr id="11" name="TextBox 10"/>
          <p:cNvSpPr txBox="1"/>
          <p:nvPr/>
        </p:nvSpPr>
        <p:spPr>
          <a:xfrm>
            <a:off x="633046" y="3217985"/>
            <a:ext cx="7877908" cy="887679"/>
          </a:xfrm>
          <a:prstGeom prst="rect">
            <a:avLst/>
          </a:prstGeom>
          <a:noFill/>
        </p:spPr>
        <p:txBody>
          <a:bodyPr wrap="square" rtlCol="0">
            <a:spAutoFit/>
          </a:bodyPr>
          <a:lstStyle/>
          <a:p>
            <a:pPr algn="just" rtl="1"/>
            <a:r>
              <a:rPr lang="fa-IR" sz="1292" dirty="0">
                <a:cs typeface="B Nazanin" pitchFamily="2" charset="-78"/>
              </a:rPr>
              <a:t>سالن اصلی آن دارای سقف های کابلی با کابل های مضاعف است، که در خلاف جهت هم می باشند.این فضا بزرگترین فضای یکپارچه در جهان به شمار می رود.بارهای حاصل از وزن ساختمان و برف توسط کابل های خط الراس معلق تحمل می گردد. نیروی ناشی از وزن باد توسط کابل های تثبیت کننده خط القعر تحمل می گردد. کابل های دیگری نیز هستند که وظیفه متصل نمودن کابل های خط الراس و خط القعر به یکدیگر را دارند.</a:t>
            </a:r>
          </a:p>
          <a:p>
            <a:pPr algn="just" rtl="1"/>
            <a:r>
              <a:rPr lang="fa-IR" sz="1292" dirty="0">
                <a:cs typeface="B Nazanin" pitchFamily="2" charset="-78"/>
              </a:rPr>
              <a:t>از پارچه 2 لایه برای سقف استفاده شده که جنس آن ها از فایبر گلاس با پوشش تفلون است.</a:t>
            </a:r>
            <a:endParaRPr lang="en-US" sz="1292" dirty="0">
              <a:cs typeface="B Nazanin" pitchFamily="2" charset="-78"/>
            </a:endParaRPr>
          </a:p>
        </p:txBody>
      </p:sp>
      <p:pic>
        <p:nvPicPr>
          <p:cNvPr id="16" name="Picture 7"/>
          <p:cNvPicPr>
            <a:picLocks noChangeAspect="1" noChangeArrowheads="1"/>
          </p:cNvPicPr>
          <p:nvPr/>
        </p:nvPicPr>
        <p:blipFill>
          <a:blip r:embed="rId2" cstate="print"/>
          <a:stretch>
            <a:fillRect/>
          </a:stretch>
        </p:blipFill>
        <p:spPr bwMode="auto">
          <a:xfrm>
            <a:off x="773723" y="1811216"/>
            <a:ext cx="3024555" cy="1261062"/>
          </a:xfrm>
          <a:prstGeom prst="rect">
            <a:avLst/>
          </a:prstGeom>
          <a:noFill/>
          <a:ln>
            <a:noFill/>
          </a:ln>
        </p:spPr>
      </p:pic>
      <p:pic>
        <p:nvPicPr>
          <p:cNvPr id="17" name="Picture 2"/>
          <p:cNvPicPr>
            <a:picLocks noChangeAspect="1" noChangeArrowheads="1"/>
          </p:cNvPicPr>
          <p:nvPr/>
        </p:nvPicPr>
        <p:blipFill>
          <a:blip r:embed="rId3" cstate="print"/>
          <a:srcRect/>
          <a:stretch>
            <a:fillRect/>
          </a:stretch>
        </p:blipFill>
        <p:spPr bwMode="auto">
          <a:xfrm>
            <a:off x="844062" y="4281497"/>
            <a:ext cx="1969477" cy="1553426"/>
          </a:xfrm>
          <a:prstGeom prst="rect">
            <a:avLst/>
          </a:prstGeom>
          <a:noFill/>
          <a:ln w="9525">
            <a:noFill/>
            <a:miter lim="800000"/>
            <a:headEnd/>
            <a:tailEnd/>
          </a:ln>
          <a:effectLst/>
        </p:spPr>
      </p:pic>
      <p:pic>
        <p:nvPicPr>
          <p:cNvPr id="18" name="Picture 3"/>
          <p:cNvPicPr>
            <a:picLocks noChangeAspect="1" noChangeArrowheads="1"/>
          </p:cNvPicPr>
          <p:nvPr/>
        </p:nvPicPr>
        <p:blipFill>
          <a:blip r:embed="rId4"/>
          <a:srcRect/>
          <a:stretch>
            <a:fillRect/>
          </a:stretch>
        </p:blipFill>
        <p:spPr bwMode="auto">
          <a:xfrm>
            <a:off x="3296327" y="4284303"/>
            <a:ext cx="2158392" cy="1560539"/>
          </a:xfrm>
          <a:prstGeom prst="rect">
            <a:avLst/>
          </a:prstGeom>
          <a:noFill/>
          <a:ln w="9525">
            <a:noFill/>
            <a:miter lim="800000"/>
            <a:headEnd/>
            <a:tailEnd/>
          </a:ln>
          <a:effectLst/>
        </p:spPr>
      </p:pic>
      <p:pic>
        <p:nvPicPr>
          <p:cNvPr id="19" name="Picture 5"/>
          <p:cNvPicPr>
            <a:picLocks noChangeAspect="1" noChangeArrowheads="1"/>
          </p:cNvPicPr>
          <p:nvPr/>
        </p:nvPicPr>
        <p:blipFill>
          <a:blip r:embed="rId5"/>
          <a:srcRect/>
          <a:stretch>
            <a:fillRect/>
          </a:stretch>
        </p:blipFill>
        <p:spPr bwMode="auto">
          <a:xfrm>
            <a:off x="6039526" y="4273062"/>
            <a:ext cx="2049397" cy="1532040"/>
          </a:xfrm>
          <a:prstGeom prst="rect">
            <a:avLst/>
          </a:prstGeom>
          <a:noFill/>
          <a:ln w="9525">
            <a:noFill/>
            <a:miter lim="800000"/>
            <a:headEnd/>
            <a:tailEnd/>
          </a:ln>
          <a:effectLst/>
        </p:spPr>
      </p:pic>
    </p:spTree>
    <p:extLst>
      <p:ext uri="{BB962C8B-B14F-4D97-AF65-F5344CB8AC3E}">
        <p14:creationId xmlns:p14="http://schemas.microsoft.com/office/powerpoint/2010/main" val="24136553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6"/>
          <p:cNvSpPr/>
          <p:nvPr/>
        </p:nvSpPr>
        <p:spPr>
          <a:xfrm>
            <a:off x="6692634" y="1597453"/>
            <a:ext cx="1888659" cy="319639"/>
          </a:xfrm>
          <a:prstGeom prst="rect">
            <a:avLst/>
          </a:prstGeom>
        </p:spPr>
        <p:txBody>
          <a:bodyPr wrap="none">
            <a:spAutoFit/>
          </a:bodyPr>
          <a:lstStyle/>
          <a:p>
            <a:pPr algn="r"/>
            <a:r>
              <a:rPr lang="fa-IR" sz="1477" b="1" dirty="0">
                <a:cs typeface="B Nazanin" pitchFamily="2" charset="-78"/>
              </a:rPr>
              <a:t>سازه های با انحنای دو گانه</a:t>
            </a:r>
          </a:p>
        </p:txBody>
      </p:sp>
      <p:sp>
        <p:nvSpPr>
          <p:cNvPr id="12" name="Content Placeholder 2"/>
          <p:cNvSpPr>
            <a:spLocks noGrp="1"/>
          </p:cNvSpPr>
          <p:nvPr>
            <p:ph idx="1"/>
          </p:nvPr>
        </p:nvSpPr>
        <p:spPr>
          <a:xfrm>
            <a:off x="633046" y="1951892"/>
            <a:ext cx="7948246" cy="914400"/>
          </a:xfrm>
        </p:spPr>
        <p:txBody>
          <a:bodyPr>
            <a:normAutofit/>
          </a:bodyPr>
          <a:lstStyle/>
          <a:p>
            <a:pPr algn="r">
              <a:buNone/>
            </a:pPr>
            <a:r>
              <a:rPr lang="fa-IR" sz="1292" dirty="0">
                <a:cs typeface="B Nazanin" pitchFamily="2" charset="-78"/>
              </a:rPr>
              <a:t>کابل های تثبیت کننده عمود بر کابل های اصلی قرار می گیرند.</a:t>
            </a:r>
          </a:p>
          <a:p>
            <a:pPr algn="r">
              <a:buNone/>
            </a:pPr>
            <a:r>
              <a:rPr lang="fa-IR" sz="1292" dirty="0">
                <a:cs typeface="B Nazanin" pitchFamily="2" charset="-78"/>
              </a:rPr>
              <a:t>انحنای این سازه ها در یک جهت مثبت و در جهت دیگر منفی است.</a:t>
            </a:r>
          </a:p>
          <a:p>
            <a:pPr algn="r">
              <a:buNone/>
            </a:pPr>
            <a:r>
              <a:rPr lang="fa-IR" sz="1292" dirty="0">
                <a:cs typeface="B Nazanin" pitchFamily="2" charset="-78"/>
              </a:rPr>
              <a:t>این سازه ها درای فرم زین اسبی هستند.</a:t>
            </a:r>
            <a:endParaRPr lang="en-US" sz="1292" dirty="0">
              <a:cs typeface="B Nazanin" pitchFamily="2" charset="-78"/>
            </a:endParaRPr>
          </a:p>
        </p:txBody>
      </p:sp>
      <p:pic>
        <p:nvPicPr>
          <p:cNvPr id="13" name="Picture 2"/>
          <p:cNvPicPr>
            <a:picLocks noChangeAspect="1" noChangeArrowheads="1"/>
          </p:cNvPicPr>
          <p:nvPr/>
        </p:nvPicPr>
        <p:blipFill>
          <a:blip r:embed="rId2" cstate="print"/>
          <a:srcRect/>
          <a:stretch>
            <a:fillRect/>
          </a:stretch>
        </p:blipFill>
        <p:spPr bwMode="auto">
          <a:xfrm>
            <a:off x="562708" y="1670539"/>
            <a:ext cx="4431323" cy="1216066"/>
          </a:xfrm>
          <a:prstGeom prst="rect">
            <a:avLst/>
          </a:prstGeom>
          <a:noFill/>
          <a:ln w="9525">
            <a:noFill/>
            <a:miter lim="800000"/>
            <a:headEnd/>
            <a:tailEnd/>
          </a:ln>
          <a:effectLst/>
        </p:spPr>
      </p:pic>
      <p:pic>
        <p:nvPicPr>
          <p:cNvPr id="15" name="Picture 3"/>
          <p:cNvPicPr>
            <a:picLocks noChangeAspect="1" noChangeArrowheads="1"/>
          </p:cNvPicPr>
          <p:nvPr/>
        </p:nvPicPr>
        <p:blipFill>
          <a:blip r:embed="rId3" cstate="print"/>
          <a:srcRect/>
          <a:stretch>
            <a:fillRect/>
          </a:stretch>
        </p:blipFill>
        <p:spPr bwMode="auto">
          <a:xfrm>
            <a:off x="531952" y="2996494"/>
            <a:ext cx="2703617" cy="1336431"/>
          </a:xfrm>
          <a:prstGeom prst="rect">
            <a:avLst/>
          </a:prstGeom>
          <a:noFill/>
          <a:ln w="9525">
            <a:noFill/>
            <a:miter lim="800000"/>
            <a:headEnd/>
            <a:tailEnd/>
          </a:ln>
          <a:effectLst/>
        </p:spPr>
      </p:pic>
      <p:sp>
        <p:nvSpPr>
          <p:cNvPr id="16" name="Content Placeholder 2"/>
          <p:cNvSpPr txBox="1">
            <a:spLocks/>
          </p:cNvSpPr>
          <p:nvPr/>
        </p:nvSpPr>
        <p:spPr>
          <a:xfrm>
            <a:off x="2883877" y="2795954"/>
            <a:ext cx="5697415" cy="2532185"/>
          </a:xfrm>
          <a:prstGeom prst="rect">
            <a:avLst/>
          </a:prstGeom>
        </p:spPr>
        <p:txBody>
          <a:bodyPr vert="horz" lIns="84406" tIns="42203" rIns="84406" bIns="42203" rtlCol="0">
            <a:normAutofit/>
          </a:bodyPr>
          <a:lstStyle/>
          <a:p>
            <a:pPr marL="316531" indent="-316531" defTabSz="844083">
              <a:spcBef>
                <a:spcPct val="20000"/>
              </a:spcBef>
              <a:buFont typeface="Arial" pitchFamily="34" charset="0"/>
              <a:buChar char="•"/>
              <a:defRPr/>
            </a:pPr>
            <a:r>
              <a:rPr lang="en-US" sz="2215" dirty="0">
                <a:cs typeface="B Nazanin" pitchFamily="2" charset="-78"/>
              </a:rPr>
              <a:t>Munich </a:t>
            </a:r>
            <a:r>
              <a:rPr lang="en-US" sz="2215" dirty="0" err="1">
                <a:cs typeface="B Nazanin" pitchFamily="2" charset="-78"/>
              </a:rPr>
              <a:t>olympic</a:t>
            </a:r>
            <a:r>
              <a:rPr lang="en-US" sz="2215" dirty="0">
                <a:cs typeface="B Nazanin" pitchFamily="2" charset="-78"/>
              </a:rPr>
              <a:t> Stadium</a:t>
            </a:r>
          </a:p>
          <a:p>
            <a:pPr marL="316531" indent="-316531" defTabSz="844083" rtl="0">
              <a:spcBef>
                <a:spcPct val="20000"/>
              </a:spcBef>
              <a:defRPr/>
            </a:pPr>
            <a:r>
              <a:rPr lang="fa-IR" sz="1292" dirty="0">
                <a:cs typeface="B Nazanin" pitchFamily="2" charset="-78"/>
              </a:rPr>
              <a:t>1- سقف شبکه کابلی(پیش تنیده)</a:t>
            </a:r>
          </a:p>
          <a:p>
            <a:pPr marL="316531" indent="-316531" defTabSz="844083" rtl="0">
              <a:spcBef>
                <a:spcPct val="20000"/>
              </a:spcBef>
              <a:defRPr/>
            </a:pPr>
            <a:r>
              <a:rPr lang="fa-IR" sz="1292" dirty="0">
                <a:cs typeface="B Nazanin" pitchFamily="2" charset="-78"/>
              </a:rPr>
              <a:t>2-سقف چادری نگه داشته شده با کابل</a:t>
            </a:r>
          </a:p>
        </p:txBody>
      </p:sp>
      <p:pic>
        <p:nvPicPr>
          <p:cNvPr id="19" name="Picture 2"/>
          <p:cNvPicPr>
            <a:picLocks noChangeAspect="1" noChangeArrowheads="1"/>
          </p:cNvPicPr>
          <p:nvPr/>
        </p:nvPicPr>
        <p:blipFill>
          <a:blip r:embed="rId4" cstate="print"/>
          <a:srcRect/>
          <a:stretch>
            <a:fillRect/>
          </a:stretch>
        </p:blipFill>
        <p:spPr bwMode="auto">
          <a:xfrm>
            <a:off x="5978769" y="3921369"/>
            <a:ext cx="2504887" cy="1878666"/>
          </a:xfrm>
          <a:prstGeom prst="rect">
            <a:avLst/>
          </a:prstGeom>
          <a:noFill/>
          <a:ln w="9525">
            <a:noFill/>
            <a:miter lim="800000"/>
            <a:headEnd/>
            <a:tailEnd/>
          </a:ln>
          <a:effectLst/>
        </p:spPr>
      </p:pic>
      <p:pic>
        <p:nvPicPr>
          <p:cNvPr id="20" name="Picture 3"/>
          <p:cNvPicPr>
            <a:picLocks noChangeAspect="1" noChangeArrowheads="1"/>
          </p:cNvPicPr>
          <p:nvPr/>
        </p:nvPicPr>
        <p:blipFill>
          <a:blip r:embed="rId5"/>
          <a:srcRect/>
          <a:stretch>
            <a:fillRect/>
          </a:stretch>
        </p:blipFill>
        <p:spPr bwMode="auto">
          <a:xfrm>
            <a:off x="3376246" y="3912392"/>
            <a:ext cx="2391508" cy="1908116"/>
          </a:xfrm>
          <a:prstGeom prst="rect">
            <a:avLst/>
          </a:prstGeom>
          <a:noFill/>
          <a:ln w="9525">
            <a:noFill/>
            <a:miter lim="800000"/>
            <a:headEnd/>
            <a:tailEnd/>
          </a:ln>
          <a:effectLst/>
        </p:spPr>
      </p:pic>
    </p:spTree>
    <p:extLst>
      <p:ext uri="{BB962C8B-B14F-4D97-AF65-F5344CB8AC3E}">
        <p14:creationId xmlns:p14="http://schemas.microsoft.com/office/powerpoint/2010/main" val="32037729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کابلی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22" name="Picture 2"/>
          <p:cNvPicPr>
            <a:picLocks noChangeAspect="1" noChangeArrowheads="1"/>
          </p:cNvPicPr>
          <p:nvPr/>
        </p:nvPicPr>
        <p:blipFill>
          <a:blip r:embed="rId2" cstate="print"/>
          <a:srcRect/>
          <a:stretch>
            <a:fillRect/>
          </a:stretch>
        </p:blipFill>
        <p:spPr bwMode="auto">
          <a:xfrm>
            <a:off x="562708" y="1740877"/>
            <a:ext cx="3938954" cy="2954215"/>
          </a:xfrm>
          <a:prstGeom prst="rect">
            <a:avLst/>
          </a:prstGeom>
          <a:noFill/>
          <a:ln w="9525">
            <a:noFill/>
            <a:miter lim="800000"/>
            <a:headEnd/>
            <a:tailEnd/>
          </a:ln>
          <a:effectLst/>
        </p:spPr>
      </p:pic>
      <p:pic>
        <p:nvPicPr>
          <p:cNvPr id="24" name="Picture 3"/>
          <p:cNvPicPr>
            <a:picLocks noChangeAspect="1" noChangeArrowheads="1"/>
          </p:cNvPicPr>
          <p:nvPr/>
        </p:nvPicPr>
        <p:blipFill>
          <a:blip r:embed="rId3" cstate="print"/>
          <a:srcRect/>
          <a:stretch>
            <a:fillRect/>
          </a:stretch>
        </p:blipFill>
        <p:spPr bwMode="auto">
          <a:xfrm>
            <a:off x="4712677" y="3251856"/>
            <a:ext cx="3876270" cy="2568652"/>
          </a:xfrm>
          <a:prstGeom prst="rect">
            <a:avLst/>
          </a:prstGeom>
          <a:noFill/>
          <a:ln w="9525">
            <a:noFill/>
            <a:miter lim="800000"/>
            <a:headEnd/>
            <a:tailEnd/>
          </a:ln>
          <a:effectLst/>
        </p:spPr>
      </p:pic>
      <p:sp>
        <p:nvSpPr>
          <p:cNvPr id="25" name="Rectangle 24"/>
          <p:cNvSpPr/>
          <p:nvPr/>
        </p:nvSpPr>
        <p:spPr>
          <a:xfrm>
            <a:off x="4009292" y="1838625"/>
            <a:ext cx="4572000" cy="1245534"/>
          </a:xfrm>
          <a:prstGeom prst="rect">
            <a:avLst/>
          </a:prstGeom>
        </p:spPr>
        <p:txBody>
          <a:bodyPr>
            <a:spAutoFit/>
          </a:bodyPr>
          <a:lstStyle/>
          <a:p>
            <a:pPr marL="316531" indent="-316531">
              <a:spcBef>
                <a:spcPct val="20000"/>
              </a:spcBef>
              <a:defRPr/>
            </a:pPr>
            <a:r>
              <a:rPr lang="fa-IR" sz="1292" dirty="0">
                <a:cs typeface="B Nazanin" pitchFamily="2" charset="-78"/>
              </a:rPr>
              <a:t>در سازه شبکه کابلی با رفتاری شبیه به چادرسه دسته کابل قطور به کار رفته :</a:t>
            </a:r>
          </a:p>
          <a:p>
            <a:pPr marL="316531" indent="-316531">
              <a:spcBef>
                <a:spcPct val="20000"/>
              </a:spcBef>
              <a:defRPr/>
            </a:pPr>
            <a:r>
              <a:rPr lang="fa-IR" sz="1292" dirty="0">
                <a:cs typeface="B Nazanin" pitchFamily="2" charset="-78"/>
              </a:rPr>
              <a:t>1- کابل زنجیرواره اصلی که لبه جلویی را نگه می دارد</a:t>
            </a:r>
          </a:p>
          <a:p>
            <a:pPr marL="316531" indent="-316531">
              <a:spcBef>
                <a:spcPct val="20000"/>
              </a:spcBef>
              <a:defRPr/>
            </a:pPr>
            <a:r>
              <a:rPr lang="fa-IR" sz="1292" dirty="0">
                <a:cs typeface="B Nazanin" pitchFamily="2" charset="-78"/>
              </a:rPr>
              <a:t>2- اتصال خط الراس به دکل ها</a:t>
            </a:r>
          </a:p>
          <a:p>
            <a:pPr marL="316531" indent="-316531">
              <a:spcBef>
                <a:spcPct val="20000"/>
              </a:spcBef>
              <a:defRPr/>
            </a:pPr>
            <a:r>
              <a:rPr lang="fa-IR" sz="1292" dirty="0">
                <a:cs typeface="B Nazanin" pitchFamily="2" charset="-78"/>
              </a:rPr>
              <a:t>3 – اتصال کابل کناری به پی</a:t>
            </a:r>
          </a:p>
          <a:p>
            <a:pPr marL="316531" indent="-316531">
              <a:spcBef>
                <a:spcPct val="20000"/>
              </a:spcBef>
              <a:defRPr/>
            </a:pPr>
            <a:r>
              <a:rPr lang="fa-IR" sz="1292" dirty="0">
                <a:cs typeface="B Nazanin" pitchFamily="2" charset="-78"/>
              </a:rPr>
              <a:t>کابل ها پیش تنیده اند.</a:t>
            </a:r>
            <a:endParaRPr lang="en-US" sz="1292" dirty="0">
              <a:cs typeface="B Nazanin" pitchFamily="2" charset="-78"/>
            </a:endParaRPr>
          </a:p>
        </p:txBody>
      </p:sp>
    </p:spTree>
    <p:extLst>
      <p:ext uri="{BB962C8B-B14F-4D97-AF65-F5344CB8AC3E}">
        <p14:creationId xmlns:p14="http://schemas.microsoft.com/office/powerpoint/2010/main" val="160036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4" name="Rectangle 3"/>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انواع سقف های سبک و پوشش نهایی سقف ها</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492369" y="1832756"/>
            <a:ext cx="8088923" cy="717312"/>
          </a:xfrm>
          <a:prstGeom prst="rect">
            <a:avLst/>
          </a:prstGeom>
        </p:spPr>
        <p:txBody>
          <a:bodyPr wrap="square">
            <a:spAutoFit/>
          </a:bodyPr>
          <a:lstStyle/>
          <a:p>
            <a:pPr algn="just" rtl="1"/>
            <a:r>
              <a:rPr lang="fa-IR" sz="1477" b="1" dirty="0">
                <a:cs typeface="B Nazanin" pitchFamily="2" charset="-78"/>
              </a:rPr>
              <a:t>مقدمه </a:t>
            </a:r>
            <a:r>
              <a:rPr lang="fa-IR" sz="1477" dirty="0">
                <a:cs typeface="B Nazanin" pitchFamily="2" charset="-78"/>
              </a:rPr>
              <a:t>: </a:t>
            </a:r>
            <a:r>
              <a:rPr lang="fa-IR" sz="1292" dirty="0">
                <a:cs typeface="B Nazanin" pitchFamily="2" charset="-78"/>
              </a:rPr>
              <a:t>سقف به سطح بالایی یک اتاق و یا یک سازه گویند . در ساختمانهای یک طبقه سقف برای محافظت از نور آفتاب ، باران و برف و در ساختمانهای چند طبقه علاوه بر این کار برای جداسازی طبقات از یکدیگر استفاده میشود . در مناطق سردسیر معمولا ارتفاع سقف تا کف معمولا کم میباشد تا محل راحتتر گرم شود و در مناطق گرمسیر به خاطر جریان داشتن هوا معمولا ارتفاع سقف زیاد میباشد .</a:t>
            </a:r>
          </a:p>
        </p:txBody>
      </p:sp>
      <p:sp>
        <p:nvSpPr>
          <p:cNvPr id="7" name="Rectangle 6"/>
          <p:cNvSpPr/>
          <p:nvPr/>
        </p:nvSpPr>
        <p:spPr>
          <a:xfrm>
            <a:off x="2391508" y="2514600"/>
            <a:ext cx="6260123" cy="1313821"/>
          </a:xfrm>
          <a:prstGeom prst="rect">
            <a:avLst/>
          </a:prstGeom>
        </p:spPr>
        <p:txBody>
          <a:bodyPr wrap="square">
            <a:spAutoFit/>
          </a:bodyPr>
          <a:lstStyle/>
          <a:p>
            <a:pPr algn="r" rtl="1"/>
            <a:r>
              <a:rPr lang="fa-IR" sz="1477" b="1" dirty="0">
                <a:cs typeface="B Nazanin" pitchFamily="2" charset="-78"/>
              </a:rPr>
              <a:t>سيستم نيمه جديد اجراي سقف هاي سنگين و سقف هاي سبک (پيش ساخته)</a:t>
            </a:r>
          </a:p>
          <a:p>
            <a:pPr algn="r" rtl="1"/>
            <a:r>
              <a:rPr lang="fa-IR" sz="1292" dirty="0">
                <a:cs typeface="B Nazanin" pitchFamily="2" charset="-78"/>
              </a:rPr>
              <a:t>1) سقف چوبي (سقف هاي قديمي)</a:t>
            </a:r>
          </a:p>
          <a:p>
            <a:pPr algn="r" rtl="1"/>
            <a:r>
              <a:rPr lang="fa-IR" sz="1292" dirty="0">
                <a:cs typeface="B Nazanin" pitchFamily="2" charset="-78"/>
              </a:rPr>
              <a:t>2) سقف طاق ضربي يا طاق آجري که کلا سقف خوبی نیست. این سقف صلبیتش زیاد نیست و در هنگام زلزله ارتعاشش خیلی زیاد است و وزنی در حدود 600-650 کیلوگرم بر متر مربع دارد.</a:t>
            </a:r>
            <a:br>
              <a:rPr lang="fa-IR" sz="1292" dirty="0">
                <a:cs typeface="B Nazanin" pitchFamily="2" charset="-78"/>
              </a:rPr>
            </a:br>
            <a:endParaRPr lang="fa-IR" sz="1292" dirty="0">
              <a:cs typeface="B Nazanin" pitchFamily="2" charset="-78"/>
            </a:endParaRPr>
          </a:p>
          <a:p>
            <a:pPr algn="r" rtl="1"/>
            <a:r>
              <a:rPr lang="fa-IR" sz="1292" dirty="0">
                <a:cs typeface="B Nazanin" pitchFamily="2" charset="-78"/>
              </a:rPr>
              <a:t>3) سقف تيرچه بلوک که صلبیتش بالاست، ارتعاشش کم است، اجرایش راحت و از طاق ضربی سنگین تراست.</a:t>
            </a:r>
          </a:p>
        </p:txBody>
      </p:sp>
      <p:sp>
        <p:nvSpPr>
          <p:cNvPr id="8" name="Rectangle 7"/>
          <p:cNvSpPr/>
          <p:nvPr/>
        </p:nvSpPr>
        <p:spPr>
          <a:xfrm>
            <a:off x="637427" y="4419014"/>
            <a:ext cx="7943865" cy="916148"/>
          </a:xfrm>
          <a:prstGeom prst="rect">
            <a:avLst/>
          </a:prstGeom>
        </p:spPr>
        <p:txBody>
          <a:bodyPr wrap="square">
            <a:spAutoFit/>
          </a:bodyPr>
          <a:lstStyle/>
          <a:p>
            <a:pPr algn="just" rtl="1"/>
            <a:r>
              <a:rPr lang="fa-IR" sz="1477" b="1" dirty="0">
                <a:cs typeface="B Nazanin" pitchFamily="2" charset="-78"/>
              </a:rPr>
              <a:t>سيستم جديد اجراي سقف ها در صنعت ساختماني ايران</a:t>
            </a:r>
          </a:p>
          <a:p>
            <a:pPr algn="just" rtl="1"/>
            <a:r>
              <a:rPr lang="fa-IR" sz="1292" dirty="0">
                <a:cs typeface="B Nazanin" pitchFamily="2" charset="-78"/>
              </a:rPr>
              <a:t>1) سقف کرميت</a:t>
            </a:r>
          </a:p>
          <a:p>
            <a:pPr algn="just" rtl="1"/>
            <a:r>
              <a:rPr lang="fa-IR" sz="1292" dirty="0">
                <a:cs typeface="B Nazanin" pitchFamily="2" charset="-78"/>
              </a:rPr>
              <a:t>2) سقف سبک يونوليتي (فوم)</a:t>
            </a:r>
          </a:p>
          <a:p>
            <a:pPr algn="just" rtl="1"/>
            <a:r>
              <a:rPr lang="fa-IR" sz="1292" dirty="0">
                <a:cs typeface="B Nazanin" pitchFamily="2" charset="-78"/>
              </a:rPr>
              <a:t>3) سقف کامپوزيت (مرکب)</a:t>
            </a:r>
          </a:p>
        </p:txBody>
      </p:sp>
      <p:pic>
        <p:nvPicPr>
          <p:cNvPr id="50178" name="Picture 2" descr="C:\Users\khadije\Desktop\New Folder\ka_files\showthread_data\mp2r9ofis8d6ups4ssb8.jpg"/>
          <p:cNvPicPr>
            <a:picLocks noChangeAspect="1" noChangeArrowheads="1"/>
          </p:cNvPicPr>
          <p:nvPr/>
        </p:nvPicPr>
        <p:blipFill>
          <a:blip r:embed="rId3"/>
          <a:srcRect/>
          <a:stretch>
            <a:fillRect/>
          </a:stretch>
        </p:blipFill>
        <p:spPr bwMode="auto">
          <a:xfrm>
            <a:off x="422031" y="3851031"/>
            <a:ext cx="2391508" cy="1865376"/>
          </a:xfrm>
          <a:prstGeom prst="rect">
            <a:avLst/>
          </a:prstGeom>
          <a:noFill/>
        </p:spPr>
      </p:pic>
      <p:pic>
        <p:nvPicPr>
          <p:cNvPr id="50179" name="Picture 3" descr="C:\Users\khadije\Desktop\New Folder\dide shode\1_files\showthread_data\taghzarbipele.JPG"/>
          <p:cNvPicPr>
            <a:picLocks noChangeAspect="1" noChangeArrowheads="1"/>
          </p:cNvPicPr>
          <p:nvPr/>
        </p:nvPicPr>
        <p:blipFill>
          <a:blip r:embed="rId4"/>
          <a:srcRect/>
          <a:stretch>
            <a:fillRect/>
          </a:stretch>
        </p:blipFill>
        <p:spPr bwMode="auto">
          <a:xfrm>
            <a:off x="492369" y="2373923"/>
            <a:ext cx="1875692" cy="1406769"/>
          </a:xfrm>
          <a:prstGeom prst="rect">
            <a:avLst/>
          </a:prstGeom>
          <a:noFill/>
        </p:spPr>
      </p:pic>
    </p:spTree>
    <p:extLst>
      <p:ext uri="{BB962C8B-B14F-4D97-AF65-F5344CB8AC3E}">
        <p14:creationId xmlns:p14="http://schemas.microsoft.com/office/powerpoint/2010/main" val="279423220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خرپایی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TextBox 6"/>
          <p:cNvSpPr txBox="1"/>
          <p:nvPr/>
        </p:nvSpPr>
        <p:spPr>
          <a:xfrm>
            <a:off x="3516923" y="1600200"/>
            <a:ext cx="5134708" cy="1484189"/>
          </a:xfrm>
          <a:prstGeom prst="rect">
            <a:avLst/>
          </a:prstGeom>
          <a:noFill/>
        </p:spPr>
        <p:txBody>
          <a:bodyPr wrap="square" rtlCol="0">
            <a:spAutoFit/>
          </a:bodyPr>
          <a:lstStyle/>
          <a:p>
            <a:pPr algn="just" rtl="1"/>
            <a:r>
              <a:rPr lang="fa-IR" sz="1292" dirty="0">
                <a:cs typeface="B Nazanin" pitchFamily="2" charset="-78"/>
              </a:rPr>
              <a:t>خرپای ساده از اتصال چند میله مستقیم که به طور مفصلی به هم متصل شده اند به طوری که شبکه های مثلثی به وجود می آورند تشکیل می گردد. نیروهای وارد بر خرپا باید حتما در محل اتصالات (مفصل ها) به خرپا وارد شوند.</a:t>
            </a:r>
          </a:p>
          <a:p>
            <a:pPr algn="just" rtl="1"/>
            <a:r>
              <a:rPr lang="fa-IR" sz="1292" dirty="0">
                <a:cs typeface="B Nazanin" pitchFamily="2" charset="-78"/>
              </a:rPr>
              <a:t>خرپا را برای پوشاندن سقف ها، به ویژه سقف های سنگین یا سقف های با دهانه های زیاد و نیز پل ها بکار می برند.خرپا ها ضمن داشتن مقاومت زیاد ، از نظر وزن سبک هستند. اعضای خرپا به وسیله جوش، پیچ و مهره و یا پرچ به یکدیگر متصل می شوند. اتصال اعضا گاهی به صورت مستقیم و گاهی به وسیله ورقی موسوم به ورق اتصال صورت می گیرد.</a:t>
            </a:r>
            <a:endParaRPr lang="en-US" sz="1292" dirty="0">
              <a:cs typeface="B Nazanin" pitchFamily="2" charset="-78"/>
            </a:endParaRPr>
          </a:p>
        </p:txBody>
      </p:sp>
      <p:pic>
        <p:nvPicPr>
          <p:cNvPr id="8" name="Picture 2" descr="I:\roof2\_F429E~1\tirche.gif"/>
          <p:cNvPicPr>
            <a:picLocks noChangeAspect="1" noChangeArrowheads="1"/>
          </p:cNvPicPr>
          <p:nvPr/>
        </p:nvPicPr>
        <p:blipFill>
          <a:blip r:embed="rId2"/>
          <a:srcRect/>
          <a:stretch>
            <a:fillRect/>
          </a:stretch>
        </p:blipFill>
        <p:spPr bwMode="auto">
          <a:xfrm>
            <a:off x="703385" y="1995854"/>
            <a:ext cx="2637692" cy="729762"/>
          </a:xfrm>
          <a:prstGeom prst="rect">
            <a:avLst/>
          </a:prstGeom>
          <a:noFill/>
        </p:spPr>
      </p:pic>
      <p:sp>
        <p:nvSpPr>
          <p:cNvPr id="17" name="Rectangle 2"/>
          <p:cNvSpPr>
            <a:spLocks noGrp="1" noChangeArrowheads="1"/>
          </p:cNvSpPr>
          <p:nvPr>
            <p:ph type="title"/>
          </p:nvPr>
        </p:nvSpPr>
        <p:spPr>
          <a:xfrm>
            <a:off x="562707" y="3118339"/>
            <a:ext cx="8159262" cy="1928446"/>
          </a:xfrm>
        </p:spPr>
        <p:txBody>
          <a:bodyPr>
            <a:noAutofit/>
          </a:bodyPr>
          <a:lstStyle/>
          <a:p>
            <a:pPr algn="r" rtl="1"/>
            <a:r>
              <a:rPr lang="fa-IR" sz="1846" b="1" dirty="0">
                <a:cs typeface="B Nazanin" pitchFamily="2" charset="-78"/>
              </a:rPr>
              <a:t> پايانه بين المللي واترلو (</a:t>
            </a:r>
            <a:r>
              <a:rPr lang="en-US" sz="1846" b="1" dirty="0">
                <a:cs typeface="B Nazanin" pitchFamily="2" charset="-78"/>
              </a:rPr>
              <a:t>waterloo international terminal</a:t>
            </a:r>
            <a:r>
              <a:rPr lang="fa-IR" sz="1846" b="1" dirty="0">
                <a:cs typeface="B Nazanin" pitchFamily="2" charset="-78"/>
              </a:rPr>
              <a:t>)</a:t>
            </a:r>
            <a:r>
              <a:rPr lang="en-US" sz="1846" b="1" dirty="0">
                <a:cs typeface="B Nazanin" pitchFamily="2" charset="-78"/>
              </a:rPr>
              <a:t/>
            </a:r>
            <a:br>
              <a:rPr lang="en-US" sz="1846" b="1" dirty="0">
                <a:cs typeface="B Nazanin" pitchFamily="2" charset="-78"/>
              </a:rPr>
            </a:br>
            <a:r>
              <a:rPr lang="fa-IR" sz="1292" dirty="0">
                <a:cs typeface="B Nazanin" pitchFamily="2" charset="-78"/>
              </a:rPr>
              <a:t>اين پروژه داراي شكلي پيچيده وابعادي محدود بود وبه پنج سكوي قطار احتياج داشت.به همين دليل سازه ي خرپايي كه داراي انعطاف زيادي در فرم است،براي اين پايانه انتخاب شد.</a:t>
            </a:r>
            <a:r>
              <a:rPr lang="en-US" sz="1292" dirty="0">
                <a:cs typeface="B Nazanin" pitchFamily="2" charset="-78"/>
              </a:rPr>
              <a:t/>
            </a:r>
            <a:br>
              <a:rPr lang="en-US" sz="1292" dirty="0">
                <a:cs typeface="B Nazanin" pitchFamily="2" charset="-78"/>
              </a:rPr>
            </a:br>
            <a:r>
              <a:rPr lang="fa-IR" sz="1292" dirty="0">
                <a:cs typeface="B Nazanin" pitchFamily="2" charset="-78"/>
              </a:rPr>
              <a:t>سازه اين ساختمان،از 36 قوس خرپايي تشكيل شده است كه داراي دهانه هاي متفاوت،بين 55تا35متر مي باشند.هركدام از قوس ها،از دو خرپاي منحني تشكيل شده اند كه داراي اتصال مفصلي با يكديگر مي باشند.روي خرپاي بزرگتر با شيشه وفولاد ضد زنگ پوشيده است،در حالي كه خرپاي كوچكتر در بيرون ساختمان ودر معرض ديد قرار گرفت است. </a:t>
            </a:r>
            <a:r>
              <a:rPr lang="en-US" sz="1292" dirty="0">
                <a:cs typeface="B Nazanin" pitchFamily="2" charset="-78"/>
              </a:rPr>
              <a:t/>
            </a:r>
            <a:br>
              <a:rPr lang="en-US" sz="1292" dirty="0">
                <a:cs typeface="B Nazanin" pitchFamily="2" charset="-78"/>
              </a:rPr>
            </a:br>
            <a:r>
              <a:rPr lang="en-US" sz="1292" b="1" dirty="0">
                <a:cs typeface="B Nazanin" pitchFamily="2" charset="-78"/>
              </a:rPr>
              <a:t/>
            </a:r>
            <a:br>
              <a:rPr lang="en-US" sz="1292" b="1" dirty="0">
                <a:cs typeface="B Nazanin" pitchFamily="2" charset="-78"/>
              </a:rPr>
            </a:br>
            <a:r>
              <a:rPr lang="en-US" sz="2215" b="1" dirty="0">
                <a:cs typeface="B Nazanin" pitchFamily="2" charset="-78"/>
              </a:rPr>
              <a:t/>
            </a:r>
            <a:br>
              <a:rPr lang="en-US" sz="2215" b="1" dirty="0">
                <a:cs typeface="B Nazanin" pitchFamily="2" charset="-78"/>
              </a:rPr>
            </a:br>
            <a:endParaRPr lang="en-US" sz="2215" b="1" dirty="0">
              <a:cs typeface="B Nazanin" pitchFamily="2" charset="-78"/>
            </a:endParaRPr>
          </a:p>
        </p:txBody>
      </p:sp>
      <p:pic>
        <p:nvPicPr>
          <p:cNvPr id="20" name="Picture 3" descr="Waterlooterminalroof"/>
          <p:cNvPicPr>
            <a:picLocks noGrp="1" noChangeAspect="1" noChangeArrowheads="1"/>
          </p:cNvPicPr>
          <p:nvPr>
            <p:ph idx="1"/>
          </p:nvPr>
        </p:nvPicPr>
        <p:blipFill>
          <a:blip r:embed="rId3"/>
          <a:srcRect/>
          <a:stretch>
            <a:fillRect/>
          </a:stretch>
        </p:blipFill>
        <p:spPr>
          <a:xfrm>
            <a:off x="1266093" y="4382507"/>
            <a:ext cx="2391508" cy="1462454"/>
          </a:xfrm>
          <a:noFill/>
          <a:ln/>
        </p:spPr>
      </p:pic>
      <p:pic>
        <p:nvPicPr>
          <p:cNvPr id="21" name="Picture 4" descr="mervine2"/>
          <p:cNvPicPr>
            <a:picLocks noChangeAspect="1" noChangeArrowheads="1"/>
          </p:cNvPicPr>
          <p:nvPr/>
        </p:nvPicPr>
        <p:blipFill>
          <a:blip r:embed="rId4" cstate="print"/>
          <a:srcRect/>
          <a:stretch>
            <a:fillRect/>
          </a:stretch>
        </p:blipFill>
        <p:spPr>
          <a:xfrm>
            <a:off x="3868616" y="4382507"/>
            <a:ext cx="2110154" cy="1459683"/>
          </a:xfrm>
          <a:prstGeom prst="rect">
            <a:avLst/>
          </a:prstGeom>
          <a:noFill/>
          <a:ln/>
        </p:spPr>
      </p:pic>
      <p:pic>
        <p:nvPicPr>
          <p:cNvPr id="22" name="Picture 5" descr="grimwaterloo2"/>
          <p:cNvPicPr>
            <a:picLocks noChangeAspect="1" noChangeArrowheads="1"/>
          </p:cNvPicPr>
          <p:nvPr/>
        </p:nvPicPr>
        <p:blipFill>
          <a:blip r:embed="rId5"/>
          <a:srcRect/>
          <a:stretch>
            <a:fillRect/>
          </a:stretch>
        </p:blipFill>
        <p:spPr>
          <a:xfrm>
            <a:off x="6119448" y="4397584"/>
            <a:ext cx="1828799" cy="1436834"/>
          </a:xfrm>
          <a:prstGeom prst="rect">
            <a:avLst/>
          </a:prstGeom>
          <a:noFill/>
          <a:ln/>
        </p:spPr>
      </p:pic>
    </p:spTree>
    <p:extLst>
      <p:ext uri="{BB962C8B-B14F-4D97-AF65-F5344CB8AC3E}">
        <p14:creationId xmlns:p14="http://schemas.microsoft.com/office/powerpoint/2010/main" val="429361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1000"/>
                                        <p:tgtEl>
                                          <p:spTgt spid="21"/>
                                        </p:tgtEl>
                                      </p:cBhvr>
                                    </p:animEffect>
                                  </p:childTnLst>
                                </p:cTn>
                              </p:par>
                              <p:par>
                                <p:cTn id="8" presetID="4" presetClass="entr" presetSubtype="3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ox(out)">
                                      <p:cBhvr>
                                        <p:cTn id="10" dur="1000"/>
                                        <p:tgtEl>
                                          <p:spTgt spid="20"/>
                                        </p:tgtEl>
                                      </p:cBhvr>
                                    </p:animEffect>
                                  </p:childTnLst>
                                </p:cTn>
                              </p:par>
                              <p:par>
                                <p:cTn id="11" presetID="4" presetClass="entr" presetSubtype="32"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ox(out)">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2180492" y="1178169"/>
            <a:ext cx="4501662"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با شبکه سازه فضایی یا اسپیس فریم</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9" name="TextBox 8"/>
          <p:cNvSpPr txBox="1"/>
          <p:nvPr/>
        </p:nvSpPr>
        <p:spPr>
          <a:xfrm>
            <a:off x="422031" y="1600200"/>
            <a:ext cx="8229600" cy="2080698"/>
          </a:xfrm>
          <a:prstGeom prst="rect">
            <a:avLst/>
          </a:prstGeom>
          <a:noFill/>
        </p:spPr>
        <p:txBody>
          <a:bodyPr wrap="square" rtlCol="0">
            <a:spAutoFit/>
          </a:bodyPr>
          <a:lstStyle/>
          <a:p>
            <a:pPr algn="just" rtl="1"/>
            <a:r>
              <a:rPr lang="fa-IR" sz="1292" dirty="0">
                <a:cs typeface="B Nazanin" pitchFamily="2" charset="-78"/>
              </a:rPr>
              <a:t>به سیستم خرپایی 3 بعدی که گسترش دهانه های آن در 2 سمت انجام شود و اعضای آن فقط تحت کشش و یا فشار باشند سازه فضاکار گویند. سازه های فضاکار به طور مشترک برای سازه هایی با اتصالات مفصلی و گیر دار مورد استفاده قرار می گیرند. برای ساخت سازه های فضاکار اغلب از مدول های یکسان و تکرار شونده با لایه هایی به موازات هم در بالا و پایین استفاده می شوند.</a:t>
            </a:r>
          </a:p>
          <a:p>
            <a:pPr algn="just" rtl="1"/>
            <a:r>
              <a:rPr lang="fa-IR" sz="1292" dirty="0">
                <a:cs typeface="B Nazanin" pitchFamily="2" charset="-78"/>
              </a:rPr>
              <a:t>ضخامت سقف فضاکار را می توان تا 3 درصد طول دهانه در نظر گرفت.این سقف ها از اتصال قطعات سپری ، نبشی و لوله به یکدیگر ساخته می شوند</a:t>
            </a:r>
            <a:r>
              <a:rPr lang="fa-IR" sz="1292" b="1" dirty="0">
                <a:cs typeface="B Nazanin" pitchFamily="2" charset="-78"/>
              </a:rPr>
              <a:t>مزایای سقف فضاکار:</a:t>
            </a:r>
          </a:p>
          <a:p>
            <a:pPr algn="just" rtl="1"/>
            <a:r>
              <a:rPr lang="fa-IR" sz="1292" dirty="0">
                <a:cs typeface="B Nazanin" pitchFamily="2" charset="-78"/>
              </a:rPr>
              <a:t>پوشش دهانه های با طول زیاد</a:t>
            </a:r>
          </a:p>
          <a:p>
            <a:pPr algn="just" rtl="1"/>
            <a:r>
              <a:rPr lang="fa-IR" sz="1292" dirty="0">
                <a:cs typeface="B Nazanin" pitchFamily="2" charset="-78"/>
              </a:rPr>
              <a:t>راحتی و سرعت در اجرا</a:t>
            </a:r>
          </a:p>
          <a:p>
            <a:pPr algn="just" rtl="1"/>
            <a:r>
              <a:rPr lang="fa-IR" sz="1292" dirty="0">
                <a:cs typeface="B Nazanin" pitchFamily="2" charset="-78"/>
              </a:rPr>
              <a:t>سبکی وزن سقف</a:t>
            </a:r>
          </a:p>
          <a:p>
            <a:pPr algn="just" rtl="1"/>
            <a:r>
              <a:rPr lang="fa-IR" sz="1292" dirty="0">
                <a:cs typeface="B Nazanin" pitchFamily="2" charset="-78"/>
              </a:rPr>
              <a:t>مقرون به صرفه بودن</a:t>
            </a:r>
          </a:p>
          <a:p>
            <a:pPr algn="just" rtl="1"/>
            <a:endParaRPr lang="en-US" sz="1292" dirty="0">
              <a:cs typeface="B Nazanin" pitchFamily="2" charset="-78"/>
            </a:endParaRPr>
          </a:p>
        </p:txBody>
      </p:sp>
      <p:pic>
        <p:nvPicPr>
          <p:cNvPr id="10" name="Picture 1" descr="F:\ax\ejra\obure tasisat.bmp"/>
          <p:cNvPicPr>
            <a:picLocks noChangeAspect="1" noChangeArrowheads="1"/>
          </p:cNvPicPr>
          <p:nvPr/>
        </p:nvPicPr>
        <p:blipFill>
          <a:blip r:embed="rId2"/>
          <a:stretch>
            <a:fillRect/>
          </a:stretch>
        </p:blipFill>
        <p:spPr bwMode="auto">
          <a:xfrm>
            <a:off x="422031" y="3077308"/>
            <a:ext cx="4260888" cy="2769577"/>
          </a:xfrm>
          <a:prstGeom prst="rect">
            <a:avLst/>
          </a:prstGeom>
          <a:noFill/>
          <a:ln>
            <a:noFill/>
          </a:ln>
        </p:spPr>
      </p:pic>
      <p:sp>
        <p:nvSpPr>
          <p:cNvPr id="11" name="Rectangle 10"/>
          <p:cNvSpPr/>
          <p:nvPr/>
        </p:nvSpPr>
        <p:spPr>
          <a:xfrm>
            <a:off x="4783016" y="3429000"/>
            <a:ext cx="3868615" cy="490006"/>
          </a:xfrm>
          <a:prstGeom prst="rect">
            <a:avLst/>
          </a:prstGeom>
        </p:spPr>
        <p:txBody>
          <a:bodyPr wrap="square">
            <a:spAutoFit/>
          </a:bodyPr>
          <a:lstStyle/>
          <a:p>
            <a:pPr algn="just" rtl="1"/>
            <a:r>
              <a:rPr lang="fa-IR" sz="1292" dirty="0">
                <a:cs typeface="B Nazanin" pitchFamily="2" charset="-78"/>
              </a:rPr>
              <a:t>از این سقف می توان در سالن های ورزشی، آشیانه هواپیما، ایستگاه راه آهن، انبار کارخانجات، گلخانه هاو پل های پیاده رو استفاده نمود.</a:t>
            </a:r>
          </a:p>
        </p:txBody>
      </p:sp>
      <p:sp>
        <p:nvSpPr>
          <p:cNvPr id="15" name="Rectangle 14"/>
          <p:cNvSpPr/>
          <p:nvPr/>
        </p:nvSpPr>
        <p:spPr>
          <a:xfrm>
            <a:off x="4853354" y="3851031"/>
            <a:ext cx="3727946" cy="1313821"/>
          </a:xfrm>
          <a:prstGeom prst="rect">
            <a:avLst/>
          </a:prstGeom>
        </p:spPr>
        <p:txBody>
          <a:bodyPr wrap="square">
            <a:spAutoFit/>
          </a:bodyPr>
          <a:lstStyle/>
          <a:p>
            <a:pPr marL="0" lvl="2">
              <a:spcBef>
                <a:spcPct val="20000"/>
              </a:spcBef>
              <a:buClr>
                <a:srgbClr val="FE8637">
                  <a:shade val="75000"/>
                </a:srgbClr>
              </a:buClr>
              <a:buSzPct val="60000"/>
            </a:pPr>
            <a:r>
              <a:rPr lang="ar-SA" sz="1477" dirty="0">
                <a:cs typeface="B Nazanin" pitchFamily="2" charset="-78"/>
              </a:rPr>
              <a:t>عبور تاسیسات </a:t>
            </a:r>
            <a:r>
              <a:rPr lang="ar-SA" sz="1477" b="1" dirty="0">
                <a:cs typeface="B Nazanin" pitchFamily="2" charset="-78"/>
              </a:rPr>
              <a:t>:</a:t>
            </a:r>
            <a:r>
              <a:rPr lang="ar-SA" sz="1292" dirty="0">
                <a:cs typeface="B Nazanin" pitchFamily="2" charset="-78"/>
              </a:rPr>
              <a:t>فضاي موجود بين لايه هاي سازه فضايي اجرا شده محل مناسبي را جهت عبور تاسيسات برقي و مكانيكي كه مي بايستي در سطح سالن پراكنده شود فراهم مي سازد با اين مزيت كه اين تاسيسات از حداقل ديد برخوردار مي باشد و هم چنين اتصال اين قطعات و قطعات الحاقي ديگر نظير تابلوها ، نور افكن ها و ... به راحتي و در تمامي سطح ايجاد شده وجود خواهد داشت</a:t>
            </a:r>
            <a:r>
              <a:rPr lang="en-US" sz="1292" dirty="0">
                <a:cs typeface="B Nazanin" pitchFamily="2" charset="-78"/>
              </a:rPr>
              <a:t> </a:t>
            </a:r>
            <a:endParaRPr lang="fa-IR" sz="1292" dirty="0">
              <a:cs typeface="B Nazanin" pitchFamily="2" charset="-78"/>
            </a:endParaRPr>
          </a:p>
        </p:txBody>
      </p:sp>
    </p:spTree>
    <p:extLst>
      <p:ext uri="{BB962C8B-B14F-4D97-AF65-F5344CB8AC3E}">
        <p14:creationId xmlns:p14="http://schemas.microsoft.com/office/powerpoint/2010/main" val="15090617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7121745" y="3248934"/>
            <a:ext cx="1600224" cy="291170"/>
          </a:xfrm>
          <a:prstGeom prst="rect">
            <a:avLst/>
          </a:prstGeom>
          <a:noFill/>
        </p:spPr>
        <p:txBody>
          <a:bodyPr wrap="square" rtlCol="0">
            <a:spAutoFit/>
          </a:bodyPr>
          <a:lstStyle/>
          <a:p>
            <a:r>
              <a:rPr lang="fa-IR" sz="1292" b="1" dirty="0">
                <a:cs typeface="B Nazanin" pitchFamily="2" charset="-78"/>
              </a:rPr>
              <a:t>بخش الحاقی موزه لوور</a:t>
            </a:r>
            <a:endParaRPr lang="en-US" sz="1292" b="1" dirty="0">
              <a:cs typeface="B Nazanin" pitchFamily="2" charset="-78"/>
            </a:endParaRPr>
          </a:p>
        </p:txBody>
      </p:sp>
      <p:sp>
        <p:nvSpPr>
          <p:cNvPr id="8" name="TextBox 7"/>
          <p:cNvSpPr txBox="1"/>
          <p:nvPr/>
        </p:nvSpPr>
        <p:spPr>
          <a:xfrm>
            <a:off x="4747805" y="3248934"/>
            <a:ext cx="3494967" cy="291170"/>
          </a:xfrm>
          <a:prstGeom prst="rect">
            <a:avLst/>
          </a:prstGeom>
          <a:noFill/>
        </p:spPr>
        <p:txBody>
          <a:bodyPr wrap="square" rtlCol="0">
            <a:spAutoFit/>
          </a:bodyPr>
          <a:lstStyle/>
          <a:p>
            <a:r>
              <a:rPr lang="en-US" sz="1292" dirty="0">
                <a:cs typeface="B Nazanin" pitchFamily="2" charset="-78"/>
              </a:rPr>
              <a:t>(Louvre Museum Addition)</a:t>
            </a:r>
          </a:p>
        </p:txBody>
      </p:sp>
      <p:sp>
        <p:nvSpPr>
          <p:cNvPr id="9" name="TextBox 8"/>
          <p:cNvSpPr txBox="1"/>
          <p:nvPr/>
        </p:nvSpPr>
        <p:spPr>
          <a:xfrm>
            <a:off x="593456" y="3512705"/>
            <a:ext cx="7917498" cy="291170"/>
          </a:xfrm>
          <a:prstGeom prst="rect">
            <a:avLst/>
          </a:prstGeom>
          <a:noFill/>
        </p:spPr>
        <p:txBody>
          <a:bodyPr wrap="square" rtlCol="0">
            <a:spAutoFit/>
          </a:bodyPr>
          <a:lstStyle/>
          <a:p>
            <a:pPr algn="just" rtl="1"/>
            <a:r>
              <a:rPr lang="fa-IR" sz="1292" dirty="0">
                <a:cs typeface="B Nazanin" pitchFamily="2" charset="-78"/>
              </a:rPr>
              <a:t>بخش الحاقی موزه لوور به عنوان یکی از مشهورترین نمونه های استفاده شده از سازه فضاکار می باشد .</a:t>
            </a:r>
            <a:endParaRPr lang="en-US" sz="1292" dirty="0">
              <a:cs typeface="B Nazanin" pitchFamily="2" charset="-78"/>
            </a:endParaRPr>
          </a:p>
        </p:txBody>
      </p:sp>
      <p:sp>
        <p:nvSpPr>
          <p:cNvPr id="12" name="TextBox 11"/>
          <p:cNvSpPr txBox="1"/>
          <p:nvPr/>
        </p:nvSpPr>
        <p:spPr>
          <a:xfrm>
            <a:off x="2180492" y="1178169"/>
            <a:ext cx="4501662"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با شبکه سازه فضایی یا اسپیس فریم</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13" name="Picture 4" descr="18"/>
          <p:cNvPicPr>
            <a:picLocks noChangeAspect="1" noChangeArrowheads="1"/>
          </p:cNvPicPr>
          <p:nvPr/>
        </p:nvPicPr>
        <p:blipFill>
          <a:blip r:embed="rId2"/>
          <a:srcRect l="11700" r="6861" b="16329"/>
          <a:stretch>
            <a:fillRect/>
          </a:stretch>
        </p:blipFill>
        <p:spPr bwMode="auto">
          <a:xfrm>
            <a:off x="6072554" y="4343400"/>
            <a:ext cx="2016369" cy="1547446"/>
          </a:xfrm>
          <a:prstGeom prst="rect">
            <a:avLst/>
          </a:prstGeom>
          <a:noFill/>
          <a:ln>
            <a:noFill/>
          </a:ln>
        </p:spPr>
      </p:pic>
      <p:sp>
        <p:nvSpPr>
          <p:cNvPr id="18" name="Rectangle 17"/>
          <p:cNvSpPr/>
          <p:nvPr/>
        </p:nvSpPr>
        <p:spPr>
          <a:xfrm>
            <a:off x="562708" y="3780879"/>
            <a:ext cx="7877908" cy="569580"/>
          </a:xfrm>
          <a:prstGeom prst="rect">
            <a:avLst/>
          </a:prstGeom>
        </p:spPr>
        <p:txBody>
          <a:bodyPr wrap="square">
            <a:spAutoFit/>
          </a:bodyPr>
          <a:lstStyle/>
          <a:p>
            <a:pPr algn="just" rtl="1">
              <a:lnSpc>
                <a:spcPct val="80000"/>
              </a:lnSpc>
            </a:pPr>
            <a:r>
              <a:rPr lang="fa-IR" sz="1292" dirty="0">
                <a:cs typeface="B Nazanin" pitchFamily="2" charset="-78"/>
              </a:rPr>
              <a:t>اين هرم داراي اضلاعي به طول 53 متر و ارتفاع 21 متر است و با سازه فضاكار نگه داشته شده است. سازه فضاكار اين هرم داراي اعضاي فشاري لوله اي و كابل هاي كششي مي باشد ضخامت اين سازه فضا كار در ضخيم ترين نقطه 1.7متر است كه لبه ها به صفر مي رسد. </a:t>
            </a:r>
          </a:p>
          <a:p>
            <a:pPr algn="just" rtl="1">
              <a:lnSpc>
                <a:spcPct val="80000"/>
              </a:lnSpc>
            </a:pPr>
            <a:r>
              <a:rPr lang="fa-IR" sz="1292" dirty="0">
                <a:cs typeface="B Nazanin" pitchFamily="2" charset="-78"/>
              </a:rPr>
              <a:t>براي افزايش مقاومت سازه كابلهاي ضربدري در نظر گرفته شده است. پوشش نهايي از جنس شيشه مي باشد.</a:t>
            </a:r>
            <a:endParaRPr lang="en-US" sz="1292" dirty="0">
              <a:cs typeface="B Nazanin" pitchFamily="2" charset="-78"/>
            </a:endParaRPr>
          </a:p>
        </p:txBody>
      </p:sp>
      <p:pic>
        <p:nvPicPr>
          <p:cNvPr id="15" name="Picture 6" descr="SKMBT_C25208112312520"/>
          <p:cNvPicPr>
            <a:picLocks noChangeAspect="1" noChangeArrowheads="1"/>
          </p:cNvPicPr>
          <p:nvPr/>
        </p:nvPicPr>
        <p:blipFill>
          <a:blip r:embed="rId3"/>
          <a:stretch>
            <a:fillRect/>
          </a:stretch>
        </p:blipFill>
        <p:spPr bwMode="auto">
          <a:xfrm>
            <a:off x="844061" y="4295570"/>
            <a:ext cx="4591695" cy="1595276"/>
          </a:xfrm>
          <a:prstGeom prst="rect">
            <a:avLst/>
          </a:prstGeom>
          <a:noFill/>
          <a:ln>
            <a:noFill/>
          </a:ln>
        </p:spPr>
      </p:pic>
      <p:sp>
        <p:nvSpPr>
          <p:cNvPr id="16" name="Rectangle 15"/>
          <p:cNvSpPr/>
          <p:nvPr/>
        </p:nvSpPr>
        <p:spPr>
          <a:xfrm>
            <a:off x="70339" y="3493843"/>
            <a:ext cx="3105332" cy="291170"/>
          </a:xfrm>
          <a:prstGeom prst="rect">
            <a:avLst/>
          </a:prstGeom>
        </p:spPr>
        <p:txBody>
          <a:bodyPr wrap="square">
            <a:spAutoFit/>
          </a:bodyPr>
          <a:lstStyle/>
          <a:p>
            <a:pPr algn="ctr"/>
            <a:r>
              <a:rPr lang="fa-IR" sz="1292" b="1" dirty="0">
                <a:cs typeface="B Nazanin" pitchFamily="2" charset="-78"/>
              </a:rPr>
              <a:t>یکی از انواع اتصالات در سازه فضا کار</a:t>
            </a:r>
            <a:endParaRPr lang="en-US" sz="1292" b="1" dirty="0">
              <a:cs typeface="B Nazanin" pitchFamily="2" charset="-78"/>
            </a:endParaRPr>
          </a:p>
        </p:txBody>
      </p:sp>
      <p:pic>
        <p:nvPicPr>
          <p:cNvPr id="19" name="Picture 2" descr="F:\ax\anvae system\1 (490).jpg"/>
          <p:cNvPicPr>
            <a:picLocks noChangeAspect="1" noChangeArrowheads="1"/>
          </p:cNvPicPr>
          <p:nvPr/>
        </p:nvPicPr>
        <p:blipFill>
          <a:blip r:embed="rId4" cstate="print"/>
          <a:srcRect/>
          <a:stretch>
            <a:fillRect/>
          </a:stretch>
        </p:blipFill>
        <p:spPr bwMode="auto">
          <a:xfrm>
            <a:off x="2037461" y="2141079"/>
            <a:ext cx="2182847" cy="1136078"/>
          </a:xfrm>
          <a:prstGeom prst="rect">
            <a:avLst/>
          </a:prstGeom>
          <a:noFill/>
        </p:spPr>
      </p:pic>
      <p:pic>
        <p:nvPicPr>
          <p:cNvPr id="20" name="Picture 2" descr="F:\ax\New Folder\ejra\1 (33).bmp"/>
          <p:cNvPicPr>
            <a:picLocks noChangeAspect="1" noChangeArrowheads="1"/>
          </p:cNvPicPr>
          <p:nvPr/>
        </p:nvPicPr>
        <p:blipFill>
          <a:blip r:embed="rId5"/>
          <a:srcRect l="54167" t="6522" r="5555" b="12319"/>
          <a:stretch>
            <a:fillRect/>
          </a:stretch>
        </p:blipFill>
        <p:spPr bwMode="auto">
          <a:xfrm>
            <a:off x="422031" y="1934915"/>
            <a:ext cx="1547446" cy="1494086"/>
          </a:xfrm>
          <a:prstGeom prst="rect">
            <a:avLst/>
          </a:prstGeom>
          <a:noFill/>
        </p:spPr>
      </p:pic>
      <p:pic>
        <p:nvPicPr>
          <p:cNvPr id="21" name="Picture 5" descr="F:\ax\New Folder\ejra\rbj.bmp"/>
          <p:cNvPicPr>
            <a:picLocks noChangeAspect="1" noChangeArrowheads="1"/>
          </p:cNvPicPr>
          <p:nvPr/>
        </p:nvPicPr>
        <p:blipFill>
          <a:blip r:embed="rId6"/>
          <a:srcRect/>
          <a:stretch>
            <a:fillRect/>
          </a:stretch>
        </p:blipFill>
        <p:spPr bwMode="auto">
          <a:xfrm>
            <a:off x="4290646" y="2141079"/>
            <a:ext cx="1500554" cy="1125415"/>
          </a:xfrm>
          <a:prstGeom prst="rect">
            <a:avLst/>
          </a:prstGeom>
          <a:noFill/>
        </p:spPr>
      </p:pic>
      <p:pic>
        <p:nvPicPr>
          <p:cNvPr id="22" name="Picture 7"/>
          <p:cNvPicPr>
            <a:picLocks noGrp="1" noChangeAspect="1" noChangeArrowheads="1"/>
          </p:cNvPicPr>
          <p:nvPr>
            <p:ph idx="1"/>
          </p:nvPr>
        </p:nvPicPr>
        <p:blipFill>
          <a:blip r:embed="rId7" cstate="print">
            <a:lum bright="6000" contrast="30000"/>
          </a:blip>
          <a:stretch>
            <a:fillRect/>
          </a:stretch>
        </p:blipFill>
        <p:spPr>
          <a:xfrm>
            <a:off x="4027198" y="3395203"/>
            <a:ext cx="1300622" cy="1124137"/>
          </a:xfrm>
          <a:noFill/>
          <a:ln/>
        </p:spPr>
      </p:pic>
      <p:pic>
        <p:nvPicPr>
          <p:cNvPr id="23" name="Picture 2" descr="F:\ax\karbord\sardar\1 (131).bmp"/>
          <p:cNvPicPr>
            <a:picLocks noChangeAspect="1" noChangeArrowheads="1"/>
          </p:cNvPicPr>
          <p:nvPr/>
        </p:nvPicPr>
        <p:blipFill>
          <a:blip r:embed="rId8"/>
          <a:srcRect l="3958" r="12917"/>
          <a:stretch>
            <a:fillRect/>
          </a:stretch>
        </p:blipFill>
        <p:spPr bwMode="auto">
          <a:xfrm>
            <a:off x="7174523" y="2141079"/>
            <a:ext cx="1477108" cy="1125423"/>
          </a:xfrm>
          <a:prstGeom prst="rect">
            <a:avLst/>
          </a:prstGeom>
          <a:noFill/>
        </p:spPr>
      </p:pic>
      <p:sp>
        <p:nvSpPr>
          <p:cNvPr id="24" name="Rectangle 23"/>
          <p:cNvSpPr/>
          <p:nvPr/>
        </p:nvSpPr>
        <p:spPr>
          <a:xfrm>
            <a:off x="422031" y="1609597"/>
            <a:ext cx="8194431" cy="490006"/>
          </a:xfrm>
          <a:prstGeom prst="rect">
            <a:avLst/>
          </a:prstGeom>
        </p:spPr>
        <p:txBody>
          <a:bodyPr wrap="square">
            <a:spAutoFit/>
          </a:bodyPr>
          <a:lstStyle/>
          <a:p>
            <a:pPr algn="just" rtl="1"/>
            <a:r>
              <a:rPr lang="fa-IR" sz="1292" dirty="0">
                <a:cs typeface="B Nazanin" pitchFamily="2" charset="-78"/>
              </a:rPr>
              <a:t>سیستم ساخت سقف با یک گوی که اطراف آن سوراخ هایی تعبیه گردیده اجرا می شود.سازه فضاكار حداقل به سه تكيه گاه براي پايداري نياز دارد گر چه بيشتر آنها داراي حداقل چهار تكيه گاه هستند</a:t>
            </a:r>
          </a:p>
        </p:txBody>
      </p:sp>
    </p:spTree>
    <p:extLst>
      <p:ext uri="{BB962C8B-B14F-4D97-AF65-F5344CB8AC3E}">
        <p14:creationId xmlns:p14="http://schemas.microsoft.com/office/powerpoint/2010/main" val="950759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2180492" y="1178169"/>
            <a:ext cx="4501662"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با شبکه سازه فضایی یا اسپیس فریم</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15" name="Picture 4" descr="louvre"/>
          <p:cNvPicPr>
            <a:picLocks noChangeAspect="1" noChangeArrowheads="1"/>
          </p:cNvPicPr>
          <p:nvPr/>
        </p:nvPicPr>
        <p:blipFill>
          <a:blip r:embed="rId2" cstate="print"/>
          <a:srcRect/>
          <a:stretch>
            <a:fillRect/>
          </a:stretch>
        </p:blipFill>
        <p:spPr>
          <a:xfrm>
            <a:off x="5134708" y="1740877"/>
            <a:ext cx="2589185" cy="1828800"/>
          </a:xfrm>
          <a:prstGeom prst="rect">
            <a:avLst/>
          </a:prstGeom>
          <a:noFill/>
          <a:ln/>
        </p:spPr>
      </p:pic>
      <p:pic>
        <p:nvPicPr>
          <p:cNvPr id="16" name="Picture 5" descr="inside_louvre_museum"/>
          <p:cNvPicPr>
            <a:picLocks noChangeAspect="1" noChangeArrowheads="1"/>
          </p:cNvPicPr>
          <p:nvPr/>
        </p:nvPicPr>
        <p:blipFill>
          <a:blip r:embed="rId3"/>
          <a:srcRect/>
          <a:stretch>
            <a:fillRect/>
          </a:stretch>
        </p:blipFill>
        <p:spPr bwMode="auto">
          <a:xfrm>
            <a:off x="1447780" y="1732085"/>
            <a:ext cx="2491174" cy="1868650"/>
          </a:xfrm>
          <a:prstGeom prst="rect">
            <a:avLst/>
          </a:prstGeom>
          <a:noFill/>
        </p:spPr>
      </p:pic>
      <p:pic>
        <p:nvPicPr>
          <p:cNvPr id="10" name="Picture 2" descr="C:\Documents and Settings\AMIR\Desktop\New Folder\louvre.jpg"/>
          <p:cNvPicPr>
            <a:picLocks noChangeAspect="1" noChangeArrowheads="1"/>
          </p:cNvPicPr>
          <p:nvPr/>
        </p:nvPicPr>
        <p:blipFill>
          <a:blip r:embed="rId4"/>
          <a:srcRect t="11261" b="5405"/>
          <a:stretch>
            <a:fillRect/>
          </a:stretch>
        </p:blipFill>
        <p:spPr bwMode="auto">
          <a:xfrm>
            <a:off x="1406770" y="3710354"/>
            <a:ext cx="2823064" cy="2176111"/>
          </a:xfrm>
          <a:prstGeom prst="rect">
            <a:avLst/>
          </a:prstGeom>
          <a:ln>
            <a:noFill/>
          </a:ln>
          <a:effectLst>
            <a:softEdge rad="112500"/>
          </a:effectLst>
        </p:spPr>
      </p:pic>
      <p:pic>
        <p:nvPicPr>
          <p:cNvPr id="11" name="Picture 3" descr="C:\Documents and Settings\AMIR\Desktop\New Folder\icc_news_fa_314_2.jpg"/>
          <p:cNvPicPr>
            <a:picLocks noChangeAspect="1" noChangeArrowheads="1"/>
          </p:cNvPicPr>
          <p:nvPr/>
        </p:nvPicPr>
        <p:blipFill>
          <a:blip r:embed="rId5"/>
          <a:srcRect/>
          <a:stretch>
            <a:fillRect/>
          </a:stretch>
        </p:blipFill>
        <p:spPr bwMode="auto">
          <a:xfrm>
            <a:off x="4783016" y="3710354"/>
            <a:ext cx="3240859" cy="2158694"/>
          </a:xfrm>
          <a:prstGeom prst="rect">
            <a:avLst/>
          </a:prstGeom>
          <a:ln>
            <a:noFill/>
          </a:ln>
          <a:effectLst>
            <a:softEdge rad="112500"/>
          </a:effectLst>
        </p:spPr>
      </p:pic>
    </p:spTree>
    <p:extLst>
      <p:ext uri="{BB962C8B-B14F-4D97-AF65-F5344CB8AC3E}">
        <p14:creationId xmlns:p14="http://schemas.microsoft.com/office/powerpoint/2010/main" val="7624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out)">
                                      <p:cBhvr>
                                        <p:cTn id="7" dur="1000"/>
                                        <p:tgtEl>
                                          <p:spTgt spid="15"/>
                                        </p:tgtEl>
                                      </p:cBhvr>
                                    </p:animEffect>
                                  </p:childTnLst>
                                </p:cTn>
                              </p:par>
                              <p:par>
                                <p:cTn id="8" presetID="4" presetClass="entr" presetSubtype="32"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ox(out)">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گنبدهای ژئودزیک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593455" y="1891724"/>
            <a:ext cx="7987837" cy="1285352"/>
          </a:xfrm>
          <a:prstGeom prst="rect">
            <a:avLst/>
          </a:prstGeom>
          <a:noFill/>
        </p:spPr>
        <p:txBody>
          <a:bodyPr wrap="square" rtlCol="0">
            <a:spAutoFit/>
          </a:bodyPr>
          <a:lstStyle/>
          <a:p>
            <a:pPr algn="just" rtl="1"/>
            <a:r>
              <a:rPr lang="fa-IR" sz="1292" dirty="0">
                <a:cs typeface="B Nazanin" pitchFamily="2" charset="-78"/>
              </a:rPr>
              <a:t>ژئو پیشوندی یونانی به معنی زمین است. در رابطه با گنبد ها کلمه ژئودزیک را می توان به مفهوم کروی معنی نمود.گنبد ژئودزیک معمولا شبکه ای از مثلث ها است به طوری که با بهره گیری از حداقل مصالح ، حداکثر مقاومت را دارا می باشند.</a:t>
            </a:r>
          </a:p>
          <a:p>
            <a:pPr algn="just" rtl="1"/>
            <a:r>
              <a:rPr lang="fa-IR" sz="1292" dirty="0">
                <a:cs typeface="B Nazanin" pitchFamily="2" charset="-78"/>
              </a:rPr>
              <a:t>این گنبد سازه فضا کار کروی است که بارها را توسط اعضای خطی که در یک گنبد کروی شکل قرار گرفته اند به تکیه گاه ها انتقال می دهد و کلیه اعضا در آن در کشش یا فشارند.</a:t>
            </a:r>
          </a:p>
          <a:p>
            <a:pPr algn="just" rtl="1"/>
            <a:r>
              <a:rPr lang="fa-IR" sz="1292" dirty="0">
                <a:cs typeface="B Nazanin" pitchFamily="2" charset="-78"/>
              </a:rPr>
              <a:t>معمولا از پوشش نازک (پلاستیک یا فلز ) برای پوشش گنبد استفاده می شود. گنبدهای ژئودزیک براساس 5 حجم اصلی افلاطونی شکل می گیرند. این 5 حجم عبارتند از: چهارضلعی،مکعب،هشت ضلعی،دوازده ضلعی و بیست ضلعی.</a:t>
            </a:r>
            <a:endParaRPr lang="en-US" sz="1292" dirty="0">
              <a:cs typeface="B Nazanin" pitchFamily="2" charset="-78"/>
            </a:endParaRPr>
          </a:p>
        </p:txBody>
      </p:sp>
      <p:sp>
        <p:nvSpPr>
          <p:cNvPr id="9" name="TextBox 8"/>
          <p:cNvSpPr txBox="1"/>
          <p:nvPr/>
        </p:nvSpPr>
        <p:spPr>
          <a:xfrm>
            <a:off x="5081930" y="3165229"/>
            <a:ext cx="3429024" cy="291170"/>
          </a:xfrm>
          <a:prstGeom prst="rect">
            <a:avLst/>
          </a:prstGeom>
          <a:noFill/>
        </p:spPr>
        <p:txBody>
          <a:bodyPr wrap="square" rtlCol="0">
            <a:spAutoFit/>
          </a:bodyPr>
          <a:lstStyle/>
          <a:p>
            <a:pPr algn="r" rtl="1"/>
            <a:r>
              <a:rPr lang="fa-IR" sz="1292" b="1" dirty="0">
                <a:cs typeface="B Nazanin" pitchFamily="2" charset="-78"/>
              </a:rPr>
              <a:t>باغ گیاه شناسی کلیماتون میسوری</a:t>
            </a:r>
            <a:endParaRPr lang="en-US" sz="1292" b="1" dirty="0">
              <a:cs typeface="B Nazanin" pitchFamily="2" charset="-78"/>
            </a:endParaRPr>
          </a:p>
        </p:txBody>
      </p:sp>
      <p:sp>
        <p:nvSpPr>
          <p:cNvPr id="10" name="TextBox 9"/>
          <p:cNvSpPr txBox="1"/>
          <p:nvPr/>
        </p:nvSpPr>
        <p:spPr>
          <a:xfrm>
            <a:off x="1450711" y="3154021"/>
            <a:ext cx="3560910" cy="291170"/>
          </a:xfrm>
          <a:prstGeom prst="rect">
            <a:avLst/>
          </a:prstGeom>
          <a:noFill/>
        </p:spPr>
        <p:txBody>
          <a:bodyPr wrap="square" rtlCol="0">
            <a:spAutoFit/>
          </a:bodyPr>
          <a:lstStyle/>
          <a:p>
            <a:pPr algn="r" rtl="1"/>
            <a:r>
              <a:rPr lang="en-US" sz="1292" dirty="0">
                <a:cs typeface="B Nazanin" pitchFamily="2" charset="-78"/>
              </a:rPr>
              <a:t>(Missouri Botanical Gardens </a:t>
            </a:r>
            <a:r>
              <a:rPr lang="en-US" sz="1292" dirty="0" err="1">
                <a:cs typeface="B Nazanin" pitchFamily="2" charset="-78"/>
              </a:rPr>
              <a:t>Climaton</a:t>
            </a:r>
            <a:r>
              <a:rPr lang="en-US" sz="1292" dirty="0">
                <a:cs typeface="B Nazanin" pitchFamily="2" charset="-78"/>
              </a:rPr>
              <a:t>)</a:t>
            </a:r>
          </a:p>
        </p:txBody>
      </p:sp>
      <p:pic>
        <p:nvPicPr>
          <p:cNvPr id="11" name="Picture 2" descr="E:\tarahi fani\search\200px-Climatron,_Missouri_Botanical_Gardens.jpg"/>
          <p:cNvPicPr>
            <a:picLocks noChangeAspect="1" noChangeArrowheads="1"/>
          </p:cNvPicPr>
          <p:nvPr/>
        </p:nvPicPr>
        <p:blipFill>
          <a:blip r:embed="rId2"/>
          <a:srcRect/>
          <a:stretch>
            <a:fillRect/>
          </a:stretch>
        </p:blipFill>
        <p:spPr bwMode="auto">
          <a:xfrm>
            <a:off x="3758709" y="3956542"/>
            <a:ext cx="2439882" cy="1842111"/>
          </a:xfrm>
          <a:prstGeom prst="rect">
            <a:avLst/>
          </a:prstGeom>
          <a:noFill/>
        </p:spPr>
      </p:pic>
      <p:sp>
        <p:nvSpPr>
          <p:cNvPr id="12" name="TextBox 11"/>
          <p:cNvSpPr txBox="1"/>
          <p:nvPr/>
        </p:nvSpPr>
        <p:spPr>
          <a:xfrm>
            <a:off x="593456" y="3494943"/>
            <a:ext cx="7917498" cy="291170"/>
          </a:xfrm>
          <a:prstGeom prst="rect">
            <a:avLst/>
          </a:prstGeom>
          <a:noFill/>
        </p:spPr>
        <p:txBody>
          <a:bodyPr wrap="square" rtlCol="0">
            <a:spAutoFit/>
          </a:bodyPr>
          <a:lstStyle/>
          <a:p>
            <a:pPr algn="just" rtl="1"/>
            <a:r>
              <a:rPr lang="fa-IR" sz="1292" dirty="0">
                <a:cs typeface="B Nazanin" pitchFamily="2" charset="-78"/>
              </a:rPr>
              <a:t>سازه آن از یک سازه فضاکار 8 ضلعی،از لوله های آلومینیومی، که توسط کابل های فولادی ثابت شده اند تشکیل گردیده است.</a:t>
            </a:r>
            <a:endParaRPr lang="en-US" sz="1292" dirty="0">
              <a:cs typeface="B Nazanin" pitchFamily="2" charset="-78"/>
            </a:endParaRPr>
          </a:p>
        </p:txBody>
      </p:sp>
      <p:pic>
        <p:nvPicPr>
          <p:cNvPr id="13" name="Picture 2" descr="C:\Documents and Settings\AMIR\Desktop\New Folder\missouri-botanical-garden.jpg"/>
          <p:cNvPicPr>
            <a:picLocks noChangeAspect="1" noChangeArrowheads="1"/>
          </p:cNvPicPr>
          <p:nvPr/>
        </p:nvPicPr>
        <p:blipFill>
          <a:blip r:embed="rId3"/>
          <a:srcRect/>
          <a:stretch>
            <a:fillRect/>
          </a:stretch>
        </p:blipFill>
        <p:spPr bwMode="auto">
          <a:xfrm>
            <a:off x="1120998" y="3824657"/>
            <a:ext cx="2505825" cy="2004660"/>
          </a:xfrm>
          <a:prstGeom prst="rect">
            <a:avLst/>
          </a:prstGeom>
          <a:ln>
            <a:noFill/>
          </a:ln>
          <a:effectLst>
            <a:softEdge rad="112500"/>
          </a:effectLst>
        </p:spPr>
      </p:pic>
    </p:spTree>
    <p:extLst>
      <p:ext uri="{BB962C8B-B14F-4D97-AF65-F5344CB8AC3E}">
        <p14:creationId xmlns:p14="http://schemas.microsoft.com/office/powerpoint/2010/main" val="11875136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گنبدهای ژئودزیک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5011591" y="1912316"/>
            <a:ext cx="3429024" cy="291170"/>
          </a:xfrm>
          <a:prstGeom prst="rect">
            <a:avLst/>
          </a:prstGeom>
          <a:noFill/>
        </p:spPr>
        <p:txBody>
          <a:bodyPr wrap="square" rtlCol="0">
            <a:spAutoFit/>
          </a:bodyPr>
          <a:lstStyle/>
          <a:p>
            <a:pPr algn="r" rtl="1"/>
            <a:r>
              <a:rPr lang="fa-IR" sz="1292" b="1" dirty="0">
                <a:cs typeface="B Nazanin" pitchFamily="2" charset="-78"/>
              </a:rPr>
              <a:t>غرفه امریکا در نمایشگاه اکسپو 67</a:t>
            </a:r>
            <a:endParaRPr lang="en-US" sz="1292" b="1" dirty="0">
              <a:cs typeface="B Nazanin" pitchFamily="2" charset="-78"/>
            </a:endParaRPr>
          </a:p>
        </p:txBody>
      </p:sp>
      <p:sp>
        <p:nvSpPr>
          <p:cNvPr id="9" name="TextBox 8"/>
          <p:cNvSpPr txBox="1"/>
          <p:nvPr/>
        </p:nvSpPr>
        <p:spPr>
          <a:xfrm>
            <a:off x="1912311" y="1901108"/>
            <a:ext cx="3099310" cy="291170"/>
          </a:xfrm>
          <a:prstGeom prst="rect">
            <a:avLst/>
          </a:prstGeom>
          <a:noFill/>
        </p:spPr>
        <p:txBody>
          <a:bodyPr wrap="square" rtlCol="0">
            <a:spAutoFit/>
          </a:bodyPr>
          <a:lstStyle/>
          <a:p>
            <a:pPr algn="r" rtl="1"/>
            <a:r>
              <a:rPr lang="en-US" sz="1292" dirty="0">
                <a:cs typeface="B Nazanin" pitchFamily="2" charset="-78"/>
              </a:rPr>
              <a:t>(United States Pavilion- Expo 67)</a:t>
            </a:r>
          </a:p>
        </p:txBody>
      </p:sp>
      <p:sp>
        <p:nvSpPr>
          <p:cNvPr id="10" name="TextBox 9"/>
          <p:cNvSpPr txBox="1"/>
          <p:nvPr/>
        </p:nvSpPr>
        <p:spPr>
          <a:xfrm>
            <a:off x="527513" y="2176088"/>
            <a:ext cx="7913103" cy="887679"/>
          </a:xfrm>
          <a:prstGeom prst="rect">
            <a:avLst/>
          </a:prstGeom>
          <a:noFill/>
        </p:spPr>
        <p:txBody>
          <a:bodyPr wrap="square" rtlCol="0">
            <a:spAutoFit/>
          </a:bodyPr>
          <a:lstStyle/>
          <a:p>
            <a:pPr algn="just" rtl="1"/>
            <a:r>
              <a:rPr lang="fa-IR" sz="1292" dirty="0">
                <a:cs typeface="B Nazanin" pitchFamily="2" charset="-78"/>
              </a:rPr>
              <a:t>گنبد ¾ کره ای این ساختمان، بزرگترین گنبدی است که توسط فولر اجرا شده بود و بدون استفاده از هیچ ستون میانی ، نمایشگاهی را در خود جای داده بود.</a:t>
            </a:r>
          </a:p>
          <a:p>
            <a:pPr algn="just" rtl="1"/>
            <a:r>
              <a:rPr lang="fa-IR" sz="1292" dirty="0">
                <a:cs typeface="B Nazanin" pitchFamily="2" charset="-78"/>
              </a:rPr>
              <a:t>اعضای آن را لوله های فولادی تشکیل می دهند که با استفاده از گره های ستاره ای شکل به یکدیگر متصل شده اند. پوشش نهایی آن آکرلیک شفاف به صورت قطعات 8 ضلعی است.</a:t>
            </a:r>
            <a:endParaRPr lang="en-US" sz="1292" dirty="0">
              <a:cs typeface="B Nazanin" pitchFamily="2" charset="-78"/>
            </a:endParaRPr>
          </a:p>
        </p:txBody>
      </p:sp>
      <p:sp>
        <p:nvSpPr>
          <p:cNvPr id="12" name="Rectangle 11"/>
          <p:cNvSpPr/>
          <p:nvPr/>
        </p:nvSpPr>
        <p:spPr>
          <a:xfrm>
            <a:off x="633046" y="2795954"/>
            <a:ext cx="7807569" cy="490006"/>
          </a:xfrm>
          <a:prstGeom prst="rect">
            <a:avLst/>
          </a:prstGeom>
        </p:spPr>
        <p:txBody>
          <a:bodyPr wrap="square">
            <a:spAutoFit/>
          </a:bodyPr>
          <a:lstStyle/>
          <a:p>
            <a:pPr algn="r" rtl="1"/>
            <a:r>
              <a:rPr lang="fa-IR" sz="1292" dirty="0">
                <a:cs typeface="B Nazanin" pitchFamily="2" charset="-78"/>
              </a:rPr>
              <a:t>سازه دو لايه ي اين گنبد از سه بخش تشكيل شده: لايه بيروني كه تركيبي مثلثي شكل از اعضاست، لايه داخلي كه از تركيبات 6 ضلعي تشكيل مي گردد و اعضاي جان كه لايه هاي دروني و بيروني را به هم متصل  مي كند.</a:t>
            </a:r>
            <a:endParaRPr lang="en-US" sz="1292" dirty="0"/>
          </a:p>
        </p:txBody>
      </p:sp>
      <p:pic>
        <p:nvPicPr>
          <p:cNvPr id="14" name="Picture 9" descr="montral"/>
          <p:cNvPicPr>
            <a:picLocks noGrp="1" noChangeAspect="1" noChangeArrowheads="1"/>
          </p:cNvPicPr>
          <p:nvPr>
            <p:ph idx="1"/>
          </p:nvPr>
        </p:nvPicPr>
        <p:blipFill>
          <a:blip r:embed="rId2"/>
          <a:srcRect/>
          <a:stretch>
            <a:fillRect/>
          </a:stretch>
        </p:blipFill>
        <p:spPr>
          <a:xfrm>
            <a:off x="844061" y="3389771"/>
            <a:ext cx="3305908" cy="2477630"/>
          </a:xfrm>
          <a:noFill/>
          <a:ln/>
        </p:spPr>
      </p:pic>
      <p:pic>
        <p:nvPicPr>
          <p:cNvPr id="13" name="Picture 10" descr="2"/>
          <p:cNvPicPr>
            <a:picLocks noGrp="1" noChangeAspect="1" noChangeArrowheads="1"/>
          </p:cNvPicPr>
          <p:nvPr>
            <p:ph sz="quarter" idx="4294967295"/>
          </p:nvPr>
        </p:nvPicPr>
        <p:blipFill>
          <a:blip r:embed="rId3"/>
          <a:srcRect/>
          <a:stretch>
            <a:fillRect/>
          </a:stretch>
        </p:blipFill>
        <p:spPr>
          <a:xfrm>
            <a:off x="5608638" y="3429000"/>
            <a:ext cx="3535362" cy="2371725"/>
          </a:xfrm>
          <a:prstGeom prst="rect">
            <a:avLst/>
          </a:prstGeom>
          <a:noFill/>
          <a:ln/>
        </p:spPr>
      </p:pic>
    </p:spTree>
    <p:extLst>
      <p:ext uri="{BB962C8B-B14F-4D97-AF65-F5344CB8AC3E}">
        <p14:creationId xmlns:p14="http://schemas.microsoft.com/office/powerpoint/2010/main" val="88114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out)">
                                      <p:cBhvr>
                                        <p:cTn id="7" dur="1000"/>
                                        <p:tgtEl>
                                          <p:spTgt spid="13"/>
                                        </p:tgtEl>
                                      </p:cBhvr>
                                    </p:animEffect>
                                  </p:childTnLst>
                                </p:cTn>
                              </p:par>
                              <p:par>
                                <p:cTn id="8" presetID="4" presetClass="entr" presetSubtype="3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out)">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چادری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4831346" y="2933883"/>
            <a:ext cx="3890623" cy="291170"/>
          </a:xfrm>
          <a:prstGeom prst="rect">
            <a:avLst/>
          </a:prstGeom>
          <a:noFill/>
        </p:spPr>
        <p:txBody>
          <a:bodyPr wrap="square" rtlCol="0">
            <a:spAutoFit/>
          </a:bodyPr>
          <a:lstStyle/>
          <a:p>
            <a:pPr algn="r" rtl="1"/>
            <a:r>
              <a:rPr lang="fa-IR" sz="1292" b="1" dirty="0">
                <a:cs typeface="B Nazanin" pitchFamily="2" charset="-78"/>
              </a:rPr>
              <a:t>ترمینال حج،فرودگاه بین المللی سلطان عبد العزیز</a:t>
            </a:r>
            <a:endParaRPr lang="en-US" sz="1292" b="1" dirty="0">
              <a:cs typeface="B Nazanin" pitchFamily="2" charset="-78"/>
            </a:endParaRPr>
          </a:p>
        </p:txBody>
      </p:sp>
      <p:sp>
        <p:nvSpPr>
          <p:cNvPr id="10" name="TextBox 9"/>
          <p:cNvSpPr txBox="1"/>
          <p:nvPr/>
        </p:nvSpPr>
        <p:spPr>
          <a:xfrm>
            <a:off x="2444249" y="2907320"/>
            <a:ext cx="1384798" cy="291170"/>
          </a:xfrm>
          <a:prstGeom prst="rect">
            <a:avLst/>
          </a:prstGeom>
          <a:noFill/>
        </p:spPr>
        <p:txBody>
          <a:bodyPr wrap="square" rtlCol="0">
            <a:spAutoFit/>
          </a:bodyPr>
          <a:lstStyle/>
          <a:p>
            <a:pPr algn="r" rtl="1"/>
            <a:r>
              <a:rPr lang="en-US" sz="1292" dirty="0">
                <a:cs typeface="B Nazanin" pitchFamily="2" charset="-78"/>
              </a:rPr>
              <a:t>(</a:t>
            </a:r>
            <a:r>
              <a:rPr lang="en-US" sz="1292" dirty="0" err="1">
                <a:cs typeface="B Nazanin" pitchFamily="2" charset="-78"/>
              </a:rPr>
              <a:t>Haj</a:t>
            </a:r>
            <a:r>
              <a:rPr lang="en-US" sz="1292" dirty="0">
                <a:cs typeface="B Nazanin" pitchFamily="2" charset="-78"/>
              </a:rPr>
              <a:t> Terminal)</a:t>
            </a:r>
          </a:p>
        </p:txBody>
      </p:sp>
      <p:sp>
        <p:nvSpPr>
          <p:cNvPr id="13" name="Rectangle 12"/>
          <p:cNvSpPr/>
          <p:nvPr/>
        </p:nvSpPr>
        <p:spPr>
          <a:xfrm>
            <a:off x="562707" y="1728512"/>
            <a:ext cx="8159262" cy="1086516"/>
          </a:xfrm>
          <a:prstGeom prst="rect">
            <a:avLst/>
          </a:prstGeom>
        </p:spPr>
        <p:txBody>
          <a:bodyPr wrap="square">
            <a:spAutoFit/>
          </a:bodyPr>
          <a:lstStyle/>
          <a:p>
            <a:pPr algn="just" rtl="1"/>
            <a:r>
              <a:rPr lang="fa-IR" sz="1292" dirty="0">
                <a:cs typeface="B Nazanin" pitchFamily="2" charset="-78"/>
              </a:rPr>
              <a:t>چادر یک نوع پوسته کششی یکپارچه نازک است که به وسیله یک ستون یا قوس فشاری نگه داشته می شود.چادر نوع متفاوتی از سازه های کابلی است. </a:t>
            </a:r>
            <a:endParaRPr lang="en-US" sz="1292" dirty="0">
              <a:cs typeface="B Nazanin" pitchFamily="2" charset="-78"/>
            </a:endParaRPr>
          </a:p>
          <a:p>
            <a:pPr algn="just" rtl="1"/>
            <a:r>
              <a:rPr lang="fa-IR" sz="1292" dirty="0">
                <a:cs typeface="B Nazanin" pitchFamily="2" charset="-78"/>
              </a:rPr>
              <a:t> چادر ها معمولا برای استفاده در سازه های موقتی در نظر گرفته می شوند زیرا پارچه مقاومت کمی در برابر خورشید داشته وبه سرعت از بین می رود. پیشرفت اخیر استفاده از قایبر گلاس یا پوششهایی که کمترین فرسایش را در برابر خورشید دارد(تفلون) افزایش داده است. </a:t>
            </a:r>
            <a:endParaRPr lang="en-US" sz="1292" dirty="0">
              <a:cs typeface="B Nazanin" pitchFamily="2" charset="-78"/>
            </a:endParaRPr>
          </a:p>
          <a:p>
            <a:pPr algn="just" rtl="1"/>
            <a:r>
              <a:rPr lang="fa-IR" sz="1292" dirty="0">
                <a:cs typeface="B Nazanin" pitchFamily="2" charset="-78"/>
              </a:rPr>
              <a:t>عمر مفید بیش از 20 سال است. از چادرهای بزرگ که برروی شبکه های کابلی پیچیده یا دیرکهای عمودی یا مایل فشاری قرار دارند برای ساخت غرفه های نمایشگاهی دائم یا موقت استفاده می شود</a:t>
            </a:r>
            <a:endParaRPr lang="en-US" sz="1292" dirty="0">
              <a:cs typeface="B Nazanin" pitchFamily="2" charset="-78"/>
            </a:endParaRPr>
          </a:p>
        </p:txBody>
      </p:sp>
      <p:sp>
        <p:nvSpPr>
          <p:cNvPr id="38" name="Rectangle 37"/>
          <p:cNvSpPr/>
          <p:nvPr/>
        </p:nvSpPr>
        <p:spPr>
          <a:xfrm>
            <a:off x="773723" y="3147646"/>
            <a:ext cx="7877908" cy="688843"/>
          </a:xfrm>
          <a:prstGeom prst="rect">
            <a:avLst/>
          </a:prstGeom>
        </p:spPr>
        <p:txBody>
          <a:bodyPr wrap="square">
            <a:spAutoFit/>
          </a:bodyPr>
          <a:lstStyle/>
          <a:p>
            <a:pPr algn="just" rtl="1"/>
            <a:r>
              <a:rPr lang="fa-IR" sz="1292" dirty="0">
                <a:cs typeface="B Nazanin" pitchFamily="2" charset="-78"/>
              </a:rPr>
              <a:t>چادر ها شامل 210 مدول مربعی شکل به ابعاد 46 متر در 36 متر مي باشند  که سطحی به وسعت 93000 متر مربع را میپوشانند که بزرگتر از هر سقفی در دنیاست</a:t>
            </a:r>
          </a:p>
          <a:p>
            <a:pPr algn="just" rtl="1"/>
            <a:r>
              <a:rPr lang="fa-IR" sz="1292" dirty="0">
                <a:cs typeface="B Nazanin" pitchFamily="2" charset="-78"/>
              </a:rPr>
              <a:t>مدول اصلی یک پوسته چادری مربع شکل به ضلع 150 فوت (4/39 متر) است. 21 عدد از چنین چادر هایی یک مجموعه را تشکیل می دهند. </a:t>
            </a:r>
            <a:endParaRPr lang="en-US" sz="1292" dirty="0">
              <a:cs typeface="B Nazanin" pitchFamily="2" charset="-78"/>
            </a:endParaRPr>
          </a:p>
        </p:txBody>
      </p:sp>
      <p:sp>
        <p:nvSpPr>
          <p:cNvPr id="39" name="Content Placeholder 2"/>
          <p:cNvSpPr>
            <a:spLocks noGrp="1"/>
          </p:cNvSpPr>
          <p:nvPr>
            <p:ph idx="1"/>
          </p:nvPr>
        </p:nvSpPr>
        <p:spPr>
          <a:xfrm>
            <a:off x="633046" y="3748230"/>
            <a:ext cx="8440615" cy="1017201"/>
          </a:xfrm>
        </p:spPr>
        <p:txBody>
          <a:bodyPr>
            <a:normAutofit/>
          </a:bodyPr>
          <a:lstStyle/>
          <a:p>
            <a:pPr algn="just" rtl="1">
              <a:buNone/>
            </a:pPr>
            <a:r>
              <a:rPr lang="fa-IR" sz="1292" dirty="0">
                <a:cs typeface="B Nazanin" pitchFamily="2" charset="-78"/>
              </a:rPr>
              <a:t>          سقف این فرودگاه به راستی یک چادر نیست بلکه غشائ تشکیل شده از رشته های شیشه ای سفید رنگ است که به هم تابیده شده و شکل کلی آن ها شبیه چادر است .  پوشش سقف آن فایبر گلاس با روكش تفلون که به علت طوفان های شن و سنگریزه ی منطقه ضخیم است وطول عمری بین 30 تا 50 سال دارد .</a:t>
            </a:r>
            <a:endParaRPr lang="en-US" sz="1292" dirty="0">
              <a:cs typeface="B Nazanin" pitchFamily="2" charset="-78"/>
            </a:endParaRPr>
          </a:p>
          <a:p>
            <a:pPr>
              <a:buNone/>
            </a:pPr>
            <a:endParaRPr lang="en-US" sz="1292" dirty="0">
              <a:cs typeface="B Nazanin" pitchFamily="2" charset="-78"/>
            </a:endParaRPr>
          </a:p>
        </p:txBody>
      </p:sp>
      <p:sp>
        <p:nvSpPr>
          <p:cNvPr id="26" name="Rectangle 25"/>
          <p:cNvSpPr/>
          <p:nvPr/>
        </p:nvSpPr>
        <p:spPr>
          <a:xfrm>
            <a:off x="3305908" y="4153926"/>
            <a:ext cx="5345723" cy="1086516"/>
          </a:xfrm>
          <a:prstGeom prst="rect">
            <a:avLst/>
          </a:prstGeom>
        </p:spPr>
        <p:txBody>
          <a:bodyPr wrap="square">
            <a:spAutoFit/>
          </a:bodyPr>
          <a:lstStyle/>
          <a:p>
            <a:pPr algn="r" rtl="1"/>
            <a:r>
              <a:rPr lang="fa-IR" sz="1292" dirty="0">
                <a:latin typeface="Calibri" pitchFamily="34" charset="0"/>
                <a:cs typeface="B Nazanin" pitchFamily="2" charset="-78"/>
              </a:rPr>
              <a:t>این پوشش از فولاد  قوی تر هستند و  رنگ سفید آن ها نور خورشید را منعکس می کنند.</a:t>
            </a:r>
            <a:r>
              <a:rPr lang="fa-IR" sz="1292" dirty="0">
                <a:latin typeface="Calibri" pitchFamily="34" charset="0"/>
                <a:ea typeface="Times New Roman" pitchFamily="18" charset="0"/>
                <a:cs typeface="B Nazanin" pitchFamily="2" charset="-78"/>
              </a:rPr>
              <a:t> ماده ی پوشاننده ی سطح به عنوان یک ماده ی نیمه شفاف و مات طراحی شده است  که گرما را از خود عبور نمی دهد .(تنها 7 درصد پرتو هاي رسیده به سطح ، از آن عبور می کند ) و دمای فضای زیر سقف پایین می ماند .</a:t>
            </a:r>
          </a:p>
          <a:p>
            <a:pPr algn="r" rtl="1">
              <a:buFont typeface="Arial" pitchFamily="34" charset="0"/>
              <a:buChar char="•"/>
            </a:pPr>
            <a:endParaRPr lang="en-US" sz="1292" dirty="0">
              <a:latin typeface="Calibri" pitchFamily="34" charset="0"/>
              <a:cs typeface="B Nazanin" pitchFamily="2" charset="-78"/>
            </a:endParaRPr>
          </a:p>
        </p:txBody>
      </p:sp>
      <p:pic>
        <p:nvPicPr>
          <p:cNvPr id="27" name="Picture 2" descr="Go to fullsize image">
            <a:hlinkClick r:id="rId2"/>
          </p:cNvPr>
          <p:cNvPicPr>
            <a:picLocks noChangeAspect="1" noChangeArrowheads="1"/>
          </p:cNvPicPr>
          <p:nvPr/>
        </p:nvPicPr>
        <p:blipFill>
          <a:blip r:embed="rId3"/>
          <a:srcRect/>
          <a:stretch>
            <a:fillRect/>
          </a:stretch>
        </p:blipFill>
        <p:spPr bwMode="auto">
          <a:xfrm>
            <a:off x="844062" y="4273061"/>
            <a:ext cx="2430896" cy="1477108"/>
          </a:xfrm>
          <a:prstGeom prst="rect">
            <a:avLst/>
          </a:prstGeom>
          <a:noFill/>
          <a:ln w="9525">
            <a:noFill/>
            <a:miter lim="800000"/>
            <a:headEnd/>
            <a:tailEnd/>
          </a:ln>
        </p:spPr>
      </p:pic>
    </p:spTree>
    <p:extLst>
      <p:ext uri="{BB962C8B-B14F-4D97-AF65-F5344CB8AC3E}">
        <p14:creationId xmlns:p14="http://schemas.microsoft.com/office/powerpoint/2010/main" val="10224260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چادری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Content Placeholder 1"/>
          <p:cNvSpPr>
            <a:spLocks noGrp="1"/>
          </p:cNvSpPr>
          <p:nvPr>
            <p:ph idx="1"/>
          </p:nvPr>
        </p:nvSpPr>
        <p:spPr>
          <a:xfrm>
            <a:off x="4009293" y="1600200"/>
            <a:ext cx="4642338" cy="1125415"/>
          </a:xfrm>
        </p:spPr>
        <p:txBody>
          <a:bodyPr>
            <a:normAutofit/>
          </a:bodyPr>
          <a:lstStyle/>
          <a:p>
            <a:pPr algn="r" rtl="1" eaLnBrk="1" hangingPunct="1"/>
            <a:r>
              <a:rPr lang="fa-IR" sz="1292" dirty="0">
                <a:solidFill>
                  <a:schemeClr val="tx1"/>
                </a:solidFill>
                <a:cs typeface="B Nazanin" pitchFamily="2" charset="-78"/>
              </a:rPr>
              <a:t>هر مدول  متشکل از یک چادر نیمه مخروطی می باشد که در مرکز به یک حلقه کششی فولادی به قطر  4 متر متصل می گردد و در اطراف به کابل های پیرامونی مهار شده و در چهار گوشه به نیمه ی ارتفاع ستون های نگهدارنده سازه متصل می شود.حلقه ی کششی مرکزی به وسیله کابل های مضاعف  به بالای هر یک از ستون های تکیه گاهی آویزان شده اند</a:t>
            </a:r>
            <a:endParaRPr lang="en-US" sz="1292" dirty="0">
              <a:solidFill>
                <a:schemeClr val="tx1"/>
              </a:solidFill>
              <a:cs typeface="B Nazanin" pitchFamily="2" charset="-78"/>
            </a:endParaRPr>
          </a:p>
        </p:txBody>
      </p:sp>
      <p:pic>
        <p:nvPicPr>
          <p:cNvPr id="8" name="Picture 3" descr="J:\untitled.bmp"/>
          <p:cNvPicPr>
            <a:picLocks noChangeAspect="1" noChangeArrowheads="1"/>
          </p:cNvPicPr>
          <p:nvPr/>
        </p:nvPicPr>
        <p:blipFill>
          <a:blip r:embed="rId2"/>
          <a:srcRect/>
          <a:stretch>
            <a:fillRect/>
          </a:stretch>
        </p:blipFill>
        <p:spPr bwMode="auto">
          <a:xfrm>
            <a:off x="422031" y="1670539"/>
            <a:ext cx="3587262" cy="2076835"/>
          </a:xfrm>
          <a:prstGeom prst="rect">
            <a:avLst/>
          </a:prstGeom>
          <a:noFill/>
          <a:ln w="9525">
            <a:noFill/>
            <a:miter lim="800000"/>
            <a:headEnd/>
            <a:tailEnd/>
          </a:ln>
        </p:spPr>
      </p:pic>
      <p:sp>
        <p:nvSpPr>
          <p:cNvPr id="9" name="Rectangle 19"/>
          <p:cNvSpPr>
            <a:spLocks noChangeArrowheads="1"/>
          </p:cNvSpPr>
          <p:nvPr/>
        </p:nvSpPr>
        <p:spPr bwMode="auto">
          <a:xfrm>
            <a:off x="4220308" y="2655277"/>
            <a:ext cx="4149969" cy="887679"/>
          </a:xfrm>
          <a:prstGeom prst="rect">
            <a:avLst/>
          </a:prstGeom>
          <a:noFill/>
          <a:ln w="9525">
            <a:noFill/>
            <a:miter lim="800000"/>
            <a:headEnd/>
            <a:tailEnd/>
          </a:ln>
        </p:spPr>
        <p:txBody>
          <a:bodyPr wrap="square">
            <a:spAutoFit/>
          </a:bodyPr>
          <a:lstStyle/>
          <a:p>
            <a:pPr algn="just" rtl="1" eaLnBrk="0" hangingPunct="0"/>
            <a:r>
              <a:rPr lang="fa-IR" sz="1292" dirty="0">
                <a:latin typeface="Calibri" pitchFamily="34" charset="0"/>
                <a:ea typeface="Times New Roman" pitchFamily="18" charset="0"/>
                <a:cs typeface="B Nazanin" pitchFamily="2" charset="-78"/>
              </a:rPr>
              <a:t>كابل ها از جنس گالوانيزه هستند كه به شدت كشيده شده اند و روي آن ها پوششي از جنس پلي يورتان براي جلوگيري از فساد و پوسيدگي كشيده شده است .نيروي وارده از كابل ها به تير ها منتقل شده و سپس به زمين منتقل مي شود</a:t>
            </a:r>
            <a:r>
              <a:rPr lang="en-US" sz="1292" dirty="0">
                <a:latin typeface="Calibri" pitchFamily="34" charset="0"/>
                <a:ea typeface="Times New Roman" pitchFamily="18" charset="0"/>
                <a:cs typeface="B Nazanin" pitchFamily="2" charset="-78"/>
              </a:rPr>
              <a:t> .</a:t>
            </a:r>
            <a:r>
              <a:rPr lang="en-US" sz="1292" dirty="0">
                <a:cs typeface="B Nazanin" pitchFamily="2" charset="-78"/>
              </a:rPr>
              <a:t> </a:t>
            </a:r>
          </a:p>
        </p:txBody>
      </p:sp>
      <p:pic>
        <p:nvPicPr>
          <p:cNvPr id="11" name="Picture 3" descr="C:\Documents and Settings\m\Desktop\samar\6.jpg"/>
          <p:cNvPicPr>
            <a:picLocks noChangeAspect="1" noChangeArrowheads="1"/>
          </p:cNvPicPr>
          <p:nvPr/>
        </p:nvPicPr>
        <p:blipFill>
          <a:blip r:embed="rId3" cstate="print"/>
          <a:srcRect t="9238" r="11765" b="13164"/>
          <a:stretch>
            <a:fillRect/>
          </a:stretch>
        </p:blipFill>
        <p:spPr bwMode="auto">
          <a:xfrm>
            <a:off x="4851605" y="3927499"/>
            <a:ext cx="2108406" cy="1816472"/>
          </a:xfrm>
          <a:prstGeom prst="rect">
            <a:avLst/>
          </a:prstGeom>
          <a:noFill/>
        </p:spPr>
      </p:pic>
      <p:sp>
        <p:nvSpPr>
          <p:cNvPr id="12" name="Rectangle 11"/>
          <p:cNvSpPr/>
          <p:nvPr/>
        </p:nvSpPr>
        <p:spPr>
          <a:xfrm>
            <a:off x="6102260" y="5263929"/>
            <a:ext cx="1492546" cy="291170"/>
          </a:xfrm>
          <a:prstGeom prst="rect">
            <a:avLst/>
          </a:prstGeom>
        </p:spPr>
        <p:txBody>
          <a:bodyPr wrap="square">
            <a:spAutoFit/>
          </a:bodyPr>
          <a:lstStyle/>
          <a:p>
            <a:pPr algn="ctr"/>
            <a:r>
              <a:rPr lang="fa-IR" sz="1292" b="1" dirty="0">
                <a:solidFill>
                  <a:schemeClr val="tx2"/>
                </a:solidFill>
                <a:latin typeface="Britannic Bold" pitchFamily="34" charset="0"/>
                <a:cs typeface="B Nazanin" pitchFamily="2" charset="-78"/>
              </a:rPr>
              <a:t>تير هاي فولادي </a:t>
            </a:r>
            <a:endParaRPr lang="en-US" sz="1292" b="1" dirty="0">
              <a:solidFill>
                <a:schemeClr val="tx2"/>
              </a:solidFill>
              <a:latin typeface="Britannic Bold" pitchFamily="34" charset="0"/>
              <a:cs typeface="B Nazanin" pitchFamily="2" charset="-78"/>
            </a:endParaRPr>
          </a:p>
        </p:txBody>
      </p:sp>
      <p:sp>
        <p:nvSpPr>
          <p:cNvPr id="13" name="Rectangle 12"/>
          <p:cNvSpPr/>
          <p:nvPr/>
        </p:nvSpPr>
        <p:spPr>
          <a:xfrm>
            <a:off x="4501661" y="5110925"/>
            <a:ext cx="1967729" cy="291170"/>
          </a:xfrm>
          <a:prstGeom prst="rect">
            <a:avLst/>
          </a:prstGeom>
        </p:spPr>
        <p:txBody>
          <a:bodyPr wrap="square">
            <a:spAutoFit/>
          </a:bodyPr>
          <a:lstStyle/>
          <a:p>
            <a:pPr algn="ctr"/>
            <a:r>
              <a:rPr lang="fa-IR" sz="1292" dirty="0">
                <a:solidFill>
                  <a:schemeClr val="tx2"/>
                </a:solidFill>
                <a:latin typeface="Britannic Bold" pitchFamily="34" charset="0"/>
                <a:cs typeface="B Nazanin" pitchFamily="2" charset="-78"/>
              </a:rPr>
              <a:t>پوشش چادري فايبر گلاس</a:t>
            </a:r>
            <a:endParaRPr lang="en-US" sz="1292" dirty="0">
              <a:solidFill>
                <a:schemeClr val="tx2"/>
              </a:solidFill>
              <a:latin typeface="Britannic Bold" pitchFamily="34" charset="0"/>
              <a:cs typeface="B Nazanin" pitchFamily="2" charset="-78"/>
            </a:endParaRPr>
          </a:p>
        </p:txBody>
      </p:sp>
      <p:sp>
        <p:nvSpPr>
          <p:cNvPr id="15" name="Rectangle 14"/>
          <p:cNvSpPr/>
          <p:nvPr/>
        </p:nvSpPr>
        <p:spPr>
          <a:xfrm>
            <a:off x="5697415" y="3786822"/>
            <a:ext cx="1475360" cy="291170"/>
          </a:xfrm>
          <a:prstGeom prst="rect">
            <a:avLst/>
          </a:prstGeom>
        </p:spPr>
        <p:txBody>
          <a:bodyPr wrap="square">
            <a:spAutoFit/>
          </a:bodyPr>
          <a:lstStyle/>
          <a:p>
            <a:pPr algn="ctr"/>
            <a:r>
              <a:rPr lang="fa-IR" sz="1292" dirty="0">
                <a:solidFill>
                  <a:schemeClr val="tx2"/>
                </a:solidFill>
                <a:latin typeface="Britannic Bold" pitchFamily="34" charset="0"/>
                <a:cs typeface="B Nazanin" pitchFamily="2" charset="-78"/>
              </a:rPr>
              <a:t>كابل هاي نگه دارنده</a:t>
            </a:r>
            <a:endParaRPr lang="en-US" sz="1292" dirty="0">
              <a:solidFill>
                <a:schemeClr val="tx2"/>
              </a:solidFill>
              <a:latin typeface="Britannic Bold" pitchFamily="34" charset="0"/>
              <a:cs typeface="B Nazanin" pitchFamily="2" charset="-78"/>
            </a:endParaRPr>
          </a:p>
        </p:txBody>
      </p:sp>
      <p:cxnSp>
        <p:nvCxnSpPr>
          <p:cNvPr id="16" name="Straight Arrow Connector 15"/>
          <p:cNvCxnSpPr/>
          <p:nvPr/>
        </p:nvCxnSpPr>
        <p:spPr>
          <a:xfrm rot="5400000">
            <a:off x="6310649" y="5000640"/>
            <a:ext cx="459902" cy="1743"/>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906683" y="5474945"/>
            <a:ext cx="399859" cy="42"/>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6199430" y="4197460"/>
            <a:ext cx="259496" cy="927"/>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554990" y="4208853"/>
            <a:ext cx="492369" cy="194783"/>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flipV="1">
            <a:off x="5132959" y="4841899"/>
            <a:ext cx="353158" cy="259711"/>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21" name="Picture 2" descr="C:\Documents and Settings\m\Desktop\tarahi fanni\airport\haj\KING3.jpg"/>
          <p:cNvPicPr>
            <a:picLocks noChangeAspect="1" noChangeArrowheads="1"/>
          </p:cNvPicPr>
          <p:nvPr/>
        </p:nvPicPr>
        <p:blipFill>
          <a:blip r:embed="rId4"/>
          <a:srcRect/>
          <a:stretch>
            <a:fillRect/>
          </a:stretch>
        </p:blipFill>
        <p:spPr bwMode="auto">
          <a:xfrm>
            <a:off x="1969477" y="3921370"/>
            <a:ext cx="2813538" cy="1848455"/>
          </a:xfrm>
          <a:prstGeom prst="rect">
            <a:avLst/>
          </a:prstGeom>
          <a:noFill/>
        </p:spPr>
      </p:pic>
      <p:cxnSp>
        <p:nvCxnSpPr>
          <p:cNvPr id="22" name="Straight Arrow Connector 21"/>
          <p:cNvCxnSpPr/>
          <p:nvPr/>
        </p:nvCxnSpPr>
        <p:spPr>
          <a:xfrm rot="10800000" flipV="1">
            <a:off x="3024554" y="4138514"/>
            <a:ext cx="1336431" cy="245331"/>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165231" y="3927499"/>
            <a:ext cx="1688123" cy="319639"/>
          </a:xfrm>
          <a:prstGeom prst="rect">
            <a:avLst/>
          </a:prstGeom>
        </p:spPr>
        <p:txBody>
          <a:bodyPr wrap="square">
            <a:spAutoFit/>
          </a:bodyPr>
          <a:lstStyle/>
          <a:p>
            <a:pPr algn="ctr"/>
            <a:r>
              <a:rPr lang="fa-IR" sz="1477" b="1" dirty="0">
                <a:solidFill>
                  <a:schemeClr val="tx2"/>
                </a:solidFill>
                <a:latin typeface="Britannic Bold" pitchFamily="34" charset="0"/>
              </a:rPr>
              <a:t>كابل هاي معلق كششي</a:t>
            </a:r>
            <a:endParaRPr lang="en-US" sz="1477" b="1" dirty="0">
              <a:solidFill>
                <a:schemeClr val="tx2"/>
              </a:solidFill>
              <a:latin typeface="Britannic Bold" pitchFamily="34" charset="0"/>
            </a:endParaRPr>
          </a:p>
        </p:txBody>
      </p:sp>
      <p:sp>
        <p:nvSpPr>
          <p:cNvPr id="24" name="Rectangle 23"/>
          <p:cNvSpPr/>
          <p:nvPr/>
        </p:nvSpPr>
        <p:spPr>
          <a:xfrm>
            <a:off x="4921944" y="5532956"/>
            <a:ext cx="2110154" cy="291170"/>
          </a:xfrm>
          <a:prstGeom prst="rect">
            <a:avLst/>
          </a:prstGeom>
        </p:spPr>
        <p:txBody>
          <a:bodyPr wrap="square">
            <a:spAutoFit/>
          </a:bodyPr>
          <a:lstStyle/>
          <a:p>
            <a:pPr algn="ctr" rtl="1"/>
            <a:r>
              <a:rPr lang="fa-IR" sz="1292" dirty="0">
                <a:latin typeface="Britannic Bold" pitchFamily="34" charset="0"/>
                <a:cs typeface="B Nazanin" pitchFamily="2" charset="-78"/>
              </a:rPr>
              <a:t>مدول چادر در ترمينال حج</a:t>
            </a:r>
            <a:endParaRPr lang="en-US" sz="1292" dirty="0">
              <a:latin typeface="Britannic Bold" pitchFamily="34" charset="0"/>
              <a:cs typeface="B Nazanin" pitchFamily="2" charset="-78"/>
            </a:endParaRPr>
          </a:p>
        </p:txBody>
      </p:sp>
    </p:spTree>
    <p:extLst>
      <p:ext uri="{BB962C8B-B14F-4D97-AF65-F5344CB8AC3E}">
        <p14:creationId xmlns:p14="http://schemas.microsoft.com/office/powerpoint/2010/main" val="42118366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1" descr="C:\Documents and Settings\m\Desktop\tarahi fanni\airport\haj\haj.bmp"/>
          <p:cNvPicPr>
            <a:picLocks noGrp="1" noChangeAspect="1" noChangeArrowheads="1"/>
          </p:cNvPicPr>
          <p:nvPr>
            <p:ph idx="1"/>
          </p:nvPr>
        </p:nvPicPr>
        <p:blipFill>
          <a:blip r:embed="rId2"/>
          <a:srcRect/>
          <a:stretch>
            <a:fillRect/>
          </a:stretch>
        </p:blipFill>
        <p:spPr bwMode="auto">
          <a:xfrm>
            <a:off x="5750169" y="1675949"/>
            <a:ext cx="2901462" cy="1964066"/>
          </a:xfrm>
          <a:prstGeom prst="rect">
            <a:avLst/>
          </a:prstGeom>
          <a:noFill/>
        </p:spPr>
      </p:pic>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چادری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40" name="Picture 2" descr="C:\Documents and Settings\m\Desktop\samar\3.jpg"/>
          <p:cNvPicPr>
            <a:picLocks noChangeAspect="1" noChangeArrowheads="1"/>
          </p:cNvPicPr>
          <p:nvPr/>
        </p:nvPicPr>
        <p:blipFill>
          <a:blip r:embed="rId3"/>
          <a:srcRect l="10976" t="4913" r="29268" b="36136"/>
          <a:stretch>
            <a:fillRect/>
          </a:stretch>
        </p:blipFill>
        <p:spPr bwMode="auto">
          <a:xfrm>
            <a:off x="773723" y="3779267"/>
            <a:ext cx="2743200" cy="1860381"/>
          </a:xfrm>
          <a:prstGeom prst="rect">
            <a:avLst/>
          </a:prstGeom>
          <a:noFill/>
        </p:spPr>
      </p:pic>
      <p:sp>
        <p:nvSpPr>
          <p:cNvPr id="41" name="Rectangle 40"/>
          <p:cNvSpPr/>
          <p:nvPr/>
        </p:nvSpPr>
        <p:spPr>
          <a:xfrm>
            <a:off x="3657600" y="3851031"/>
            <a:ext cx="2391508" cy="291170"/>
          </a:xfrm>
          <a:prstGeom prst="rect">
            <a:avLst/>
          </a:prstGeom>
        </p:spPr>
        <p:txBody>
          <a:bodyPr wrap="square">
            <a:spAutoFit/>
          </a:bodyPr>
          <a:lstStyle/>
          <a:p>
            <a:pPr algn="ctr" rtl="1"/>
            <a:r>
              <a:rPr lang="fa-IR" sz="1292" dirty="0">
                <a:latin typeface="Britannic Bold" pitchFamily="34" charset="0"/>
                <a:cs typeface="B Nazanin" pitchFamily="2" charset="-78"/>
              </a:rPr>
              <a:t>كابل هاي معلق بارهاي وزن را نگاه مي دارند </a:t>
            </a:r>
            <a:endParaRPr lang="en-US" sz="1292" dirty="0">
              <a:latin typeface="Britannic Bold" pitchFamily="34" charset="0"/>
              <a:cs typeface="B Nazanin" pitchFamily="2" charset="-78"/>
            </a:endParaRPr>
          </a:p>
        </p:txBody>
      </p:sp>
      <p:sp>
        <p:nvSpPr>
          <p:cNvPr id="42" name="Rectangle 41"/>
          <p:cNvSpPr/>
          <p:nvPr/>
        </p:nvSpPr>
        <p:spPr>
          <a:xfrm>
            <a:off x="3587262" y="4413739"/>
            <a:ext cx="2813538" cy="490006"/>
          </a:xfrm>
          <a:prstGeom prst="rect">
            <a:avLst/>
          </a:prstGeom>
        </p:spPr>
        <p:txBody>
          <a:bodyPr wrap="square">
            <a:spAutoFit/>
          </a:bodyPr>
          <a:lstStyle/>
          <a:p>
            <a:pPr algn="ctr" rtl="1"/>
            <a:r>
              <a:rPr lang="fa-IR" sz="1292" dirty="0">
                <a:latin typeface="Britannic Bold" pitchFamily="34" charset="0"/>
                <a:cs typeface="B Nazanin" pitchFamily="2" charset="-78"/>
              </a:rPr>
              <a:t>   كابل هاي تثبيت كننده در برابر نيروي رو به بالاي باد مقاومت مي كنند </a:t>
            </a:r>
            <a:endParaRPr lang="en-US" sz="1292" dirty="0">
              <a:latin typeface="Britannic Bold" pitchFamily="34" charset="0"/>
              <a:cs typeface="B Nazanin" pitchFamily="2" charset="-78"/>
            </a:endParaRPr>
          </a:p>
        </p:txBody>
      </p:sp>
      <p:sp>
        <p:nvSpPr>
          <p:cNvPr id="43" name="Rectangle 42"/>
          <p:cNvSpPr/>
          <p:nvPr/>
        </p:nvSpPr>
        <p:spPr>
          <a:xfrm>
            <a:off x="3798277" y="5117123"/>
            <a:ext cx="2461846" cy="490006"/>
          </a:xfrm>
          <a:prstGeom prst="rect">
            <a:avLst/>
          </a:prstGeom>
        </p:spPr>
        <p:txBody>
          <a:bodyPr wrap="square">
            <a:spAutoFit/>
          </a:bodyPr>
          <a:lstStyle/>
          <a:p>
            <a:pPr algn="ctr" rtl="1"/>
            <a:r>
              <a:rPr lang="fa-IR" sz="1292" dirty="0">
                <a:latin typeface="Britannic Bold" pitchFamily="34" charset="0"/>
                <a:cs typeface="B Nazanin" pitchFamily="2" charset="-78"/>
              </a:rPr>
              <a:t>پايه هاي عمودي بارهاي عمودي را نگه ميدارند </a:t>
            </a:r>
            <a:endParaRPr lang="en-US" sz="1292" dirty="0">
              <a:latin typeface="Britannic Bold" pitchFamily="34" charset="0"/>
              <a:cs typeface="B Nazanin" pitchFamily="2" charset="-78"/>
            </a:endParaRPr>
          </a:p>
        </p:txBody>
      </p:sp>
      <p:cxnSp>
        <p:nvCxnSpPr>
          <p:cNvPr id="45" name="Straight Arrow Connector 44"/>
          <p:cNvCxnSpPr/>
          <p:nvPr/>
        </p:nvCxnSpPr>
        <p:spPr>
          <a:xfrm rot="10800000" flipV="1">
            <a:off x="2954215" y="4062046"/>
            <a:ext cx="633046" cy="12985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0800000">
            <a:off x="3024554" y="4554416"/>
            <a:ext cx="562708" cy="6492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0800000">
            <a:off x="2672862" y="5328139"/>
            <a:ext cx="1125415" cy="135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6200000" flipH="1">
            <a:off x="598584" y="3907121"/>
            <a:ext cx="843385" cy="6960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0" name="Picture 3" descr="C:\Documents and Settings\m\Desktop\haj\haj_terminal_jeddah_airport_saudi_arabia_photo.jpg"/>
          <p:cNvPicPr>
            <a:picLocks noChangeAspect="1" noChangeArrowheads="1"/>
          </p:cNvPicPr>
          <p:nvPr/>
        </p:nvPicPr>
        <p:blipFill>
          <a:blip r:embed="rId4"/>
          <a:srcRect/>
          <a:stretch>
            <a:fillRect/>
          </a:stretch>
        </p:blipFill>
        <p:spPr bwMode="auto">
          <a:xfrm>
            <a:off x="2854977" y="1670538"/>
            <a:ext cx="2778642" cy="1969477"/>
          </a:xfrm>
          <a:prstGeom prst="rect">
            <a:avLst/>
          </a:prstGeom>
          <a:noFill/>
        </p:spPr>
      </p:pic>
      <p:sp>
        <p:nvSpPr>
          <p:cNvPr id="44" name="Rectangle 43"/>
          <p:cNvSpPr/>
          <p:nvPr/>
        </p:nvSpPr>
        <p:spPr>
          <a:xfrm>
            <a:off x="492369" y="3129990"/>
            <a:ext cx="2391508" cy="291170"/>
          </a:xfrm>
          <a:prstGeom prst="rect">
            <a:avLst/>
          </a:prstGeom>
        </p:spPr>
        <p:txBody>
          <a:bodyPr wrap="square">
            <a:spAutoFit/>
          </a:bodyPr>
          <a:lstStyle/>
          <a:p>
            <a:pPr algn="ctr" rtl="1"/>
            <a:r>
              <a:rPr lang="fa-IR" sz="1292" dirty="0">
                <a:latin typeface="Britannic Bold" pitchFamily="34" charset="0"/>
                <a:cs typeface="B Nazanin" pitchFamily="2" charset="-78"/>
              </a:rPr>
              <a:t>پايه در مقابل رانش مقاومت مي كند</a:t>
            </a:r>
            <a:endParaRPr lang="en-US" sz="1292" dirty="0">
              <a:latin typeface="Britannic Bold" pitchFamily="34" charset="0"/>
              <a:cs typeface="B Nazanin" pitchFamily="2" charset="-78"/>
            </a:endParaRPr>
          </a:p>
        </p:txBody>
      </p:sp>
      <p:pic>
        <p:nvPicPr>
          <p:cNvPr id="51" name="Picture 6" descr="C:\Documents and Settings\m\Desktop\haj\h9.JPG"/>
          <p:cNvPicPr>
            <a:picLocks noChangeAspect="1" noChangeArrowheads="1"/>
          </p:cNvPicPr>
          <p:nvPr/>
        </p:nvPicPr>
        <p:blipFill>
          <a:blip r:embed="rId5"/>
          <a:srcRect l="60937" t="53125" r="10938" b="17708"/>
          <a:stretch>
            <a:fillRect/>
          </a:stretch>
        </p:blipFill>
        <p:spPr bwMode="auto">
          <a:xfrm>
            <a:off x="6400800" y="3877999"/>
            <a:ext cx="2110154" cy="1537764"/>
          </a:xfrm>
          <a:prstGeom prst="rect">
            <a:avLst/>
          </a:prstGeom>
          <a:noFill/>
        </p:spPr>
      </p:pic>
      <p:sp>
        <p:nvSpPr>
          <p:cNvPr id="52" name="Rectangle 51"/>
          <p:cNvSpPr/>
          <p:nvPr/>
        </p:nvSpPr>
        <p:spPr>
          <a:xfrm>
            <a:off x="6563689" y="5536406"/>
            <a:ext cx="1665911" cy="291170"/>
          </a:xfrm>
          <a:prstGeom prst="rect">
            <a:avLst/>
          </a:prstGeom>
        </p:spPr>
        <p:txBody>
          <a:bodyPr wrap="square">
            <a:spAutoFit/>
          </a:bodyPr>
          <a:lstStyle/>
          <a:p>
            <a:pPr algn="ctr" rtl="1"/>
            <a:r>
              <a:rPr lang="fa-IR" sz="1292" dirty="0">
                <a:latin typeface="Britannic Bold" pitchFamily="34" charset="0"/>
                <a:cs typeface="B Nazanin" pitchFamily="2" charset="-78"/>
              </a:rPr>
              <a:t>حلقه ي كششي فولادي</a:t>
            </a:r>
            <a:endParaRPr lang="en-US" sz="1292" dirty="0">
              <a:latin typeface="Britannic Bold" pitchFamily="34" charset="0"/>
              <a:cs typeface="B Nazanin" pitchFamily="2" charset="-78"/>
            </a:endParaRPr>
          </a:p>
        </p:txBody>
      </p:sp>
    </p:spTree>
    <p:extLst>
      <p:ext uri="{BB962C8B-B14F-4D97-AF65-F5344CB8AC3E}">
        <p14:creationId xmlns:p14="http://schemas.microsoft.com/office/powerpoint/2010/main" val="17997178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چادری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Subtitle 7"/>
          <p:cNvSpPr txBox="1">
            <a:spLocks/>
          </p:cNvSpPr>
          <p:nvPr/>
        </p:nvSpPr>
        <p:spPr bwMode="auto">
          <a:xfrm>
            <a:off x="844062" y="1811216"/>
            <a:ext cx="7666892" cy="2321169"/>
          </a:xfrm>
          <a:prstGeom prst="rect">
            <a:avLst/>
          </a:prstGeom>
          <a:noFill/>
          <a:ln w="9525">
            <a:noFill/>
            <a:miter lim="800000"/>
            <a:headEnd/>
            <a:tailEnd/>
          </a:ln>
        </p:spPr>
        <p:txBody>
          <a:bodyPr/>
          <a:lstStyle/>
          <a:p>
            <a:pPr marL="316531" indent="-316531">
              <a:spcBef>
                <a:spcPct val="20000"/>
              </a:spcBef>
              <a:buFont typeface="Arial" pitchFamily="34" charset="0"/>
              <a:buChar char="•"/>
            </a:pPr>
            <a:r>
              <a:rPr lang="fa-IR" sz="1292" dirty="0">
                <a:latin typeface="Constantia" pitchFamily="18" charset="0"/>
                <a:cs typeface="B Nazanin" pitchFamily="2" charset="-78"/>
              </a:rPr>
              <a:t>چادر ها نسبت به نیروی رو به بالای باد تمایل به فرو ریختن دارد که مهار آن باید توسط کابل های مضاعف مهار شود. </a:t>
            </a:r>
          </a:p>
          <a:p>
            <a:pPr marL="316531" indent="-316531">
              <a:spcBef>
                <a:spcPct val="20000"/>
              </a:spcBef>
              <a:buFont typeface="Arial" pitchFamily="34" charset="0"/>
              <a:buChar char="•"/>
            </a:pPr>
            <a:r>
              <a:rPr lang="fa-IR" sz="1292" dirty="0">
                <a:latin typeface="Constantia" pitchFamily="18" charset="0"/>
                <a:cs typeface="B Nazanin" pitchFamily="2" charset="-78"/>
              </a:rPr>
              <a:t>با توجه به اینکه از نظرزیبایی شناسی و اقتصادی قابل توجه هستند، در آینده سهم بیشتری در سازه های ساختمانی خواهند داشت. و بیشتر بصورت اکسپوز اجرا می شود.</a:t>
            </a:r>
            <a:endParaRPr lang="en-US" sz="1292" dirty="0">
              <a:latin typeface="Constantia" pitchFamily="18" charset="0"/>
              <a:cs typeface="B Nazanin" pitchFamily="2" charset="-78"/>
            </a:endParaRPr>
          </a:p>
        </p:txBody>
      </p:sp>
      <p:sp>
        <p:nvSpPr>
          <p:cNvPr id="9" name="TextBox 8"/>
          <p:cNvSpPr txBox="1"/>
          <p:nvPr/>
        </p:nvSpPr>
        <p:spPr>
          <a:xfrm>
            <a:off x="5345723" y="1316098"/>
            <a:ext cx="3657600" cy="291170"/>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p>
            <a:pPr algn="ctr">
              <a:defRPr/>
            </a:pPr>
            <a:r>
              <a:rPr lang="fa-IR" sz="1292" b="1" dirty="0">
                <a:solidFill>
                  <a:schemeClr val="tx1"/>
                </a:solidFill>
                <a:cs typeface="B Nazanin" pitchFamily="2" charset="-78"/>
              </a:rPr>
              <a:t>نکاتی درمورد پوسته های چادری</a:t>
            </a:r>
            <a:endParaRPr lang="en-US" sz="1292" b="1" dirty="0">
              <a:solidFill>
                <a:schemeClr val="tx1"/>
              </a:solidFill>
              <a:cs typeface="B Nazanin" pitchFamily="2" charset="-78"/>
            </a:endParaRPr>
          </a:p>
        </p:txBody>
      </p:sp>
      <p:sp>
        <p:nvSpPr>
          <p:cNvPr id="10" name="Rectangle 10"/>
          <p:cNvSpPr>
            <a:spLocks noChangeArrowheads="1"/>
          </p:cNvSpPr>
          <p:nvPr/>
        </p:nvSpPr>
        <p:spPr bwMode="auto">
          <a:xfrm>
            <a:off x="4642339" y="2444262"/>
            <a:ext cx="3868615" cy="1881862"/>
          </a:xfrm>
          <a:prstGeom prst="rect">
            <a:avLst/>
          </a:prstGeom>
          <a:noFill/>
          <a:ln w="9525">
            <a:noFill/>
            <a:miter lim="800000"/>
            <a:headEnd/>
            <a:tailEnd/>
          </a:ln>
        </p:spPr>
        <p:txBody>
          <a:bodyPr>
            <a:spAutoFit/>
          </a:bodyPr>
          <a:lstStyle/>
          <a:p>
            <a:pPr marL="316531" indent="-316531" eaLnBrk="0" hangingPunct="0">
              <a:buFont typeface="Arial" pitchFamily="34" charset="0"/>
              <a:buChar char="•"/>
            </a:pPr>
            <a:r>
              <a:rPr lang="ar-SA" sz="1292" dirty="0">
                <a:ea typeface="Times New Roman" pitchFamily="18" charset="0"/>
                <a:cs typeface="B Nazanin" pitchFamily="2" charset="-78"/>
              </a:rPr>
              <a:t>درصد اشتعال پایین</a:t>
            </a:r>
            <a:r>
              <a:rPr lang="fa-IR" sz="1292" dirty="0">
                <a:ea typeface="Times New Roman" pitchFamily="18" charset="0"/>
                <a:cs typeface="B Nazanin" pitchFamily="2" charset="-78"/>
              </a:rPr>
              <a:t> .</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دارای عالی ترین خواص فیزیکی</a:t>
            </a:r>
            <a:r>
              <a:rPr lang="fa-IR" sz="1292" dirty="0">
                <a:cs typeface="B Nazanin" pitchFamily="2" charset="-78"/>
              </a:rPr>
              <a:t> .</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دارای پرداخت صیقلی بالا و براق</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دارای خاصیت ضد قارچ یا ضد کپک زدگی</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قابلیت جوش ، با تکنوژی هوای گرم و فرکانس بالا</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مقاومت بسیار بالا در برابر اشعه های مضر آفتاب</a:t>
            </a:r>
            <a:r>
              <a:rPr lang="en-US" sz="1292" dirty="0">
                <a:cs typeface="B Nazanin" pitchFamily="2" charset="-78"/>
              </a:rPr>
              <a:t> (UV)</a:t>
            </a:r>
          </a:p>
          <a:p>
            <a:pPr marL="316531" indent="-316531" eaLnBrk="0" hangingPunct="0">
              <a:buFont typeface="Arial" pitchFamily="34" charset="0"/>
              <a:buChar char="•"/>
            </a:pPr>
            <a:r>
              <a:rPr lang="ar-SA" sz="1292" dirty="0">
                <a:cs typeface="B Nazanin" pitchFamily="2" charset="-78"/>
              </a:rPr>
              <a:t>استفاده از رنگدانه های با کیفیت بالا (ثبات و دوام بالای رنگ</a:t>
            </a:r>
            <a:r>
              <a:rPr lang="fa-IR" sz="1292" dirty="0">
                <a:cs typeface="B Nazanin" pitchFamily="2" charset="-78"/>
              </a:rPr>
              <a:t>)</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عدم فرسایش در شرایط مختلف آب و هوایی و طول عمر بسیار بالا</a:t>
            </a:r>
            <a:endParaRPr lang="en-US" sz="1292" dirty="0">
              <a:cs typeface="B Nazanin" pitchFamily="2" charset="-78"/>
            </a:endParaRPr>
          </a:p>
          <a:p>
            <a:pPr marL="316531" indent="-316531" eaLnBrk="0" hangingPunct="0">
              <a:buFont typeface="Arial" pitchFamily="34" charset="0"/>
              <a:buChar char="•"/>
            </a:pPr>
            <a:r>
              <a:rPr lang="ar-SA" sz="1292" dirty="0">
                <a:cs typeface="B Nazanin" pitchFamily="2" charset="-78"/>
              </a:rPr>
              <a:t>دارای رنگ لاکی</a:t>
            </a:r>
            <a:r>
              <a:rPr lang="fa-IR" sz="1292" dirty="0">
                <a:cs typeface="B Nazanin" pitchFamily="2" charset="-78"/>
              </a:rPr>
              <a:t>، </a:t>
            </a:r>
            <a:r>
              <a:rPr lang="ar-SA" sz="1292" dirty="0">
                <a:cs typeface="B Nazanin" pitchFamily="2" charset="-78"/>
              </a:rPr>
              <a:t>اکریلیک و پوشش</a:t>
            </a:r>
            <a:r>
              <a:rPr lang="en-US" sz="1292" dirty="0">
                <a:cs typeface="B Nazanin" pitchFamily="2" charset="-78"/>
              </a:rPr>
              <a:t> PVC </a:t>
            </a:r>
            <a:r>
              <a:rPr lang="ar-SA" sz="1292" dirty="0">
                <a:cs typeface="B Nazanin" pitchFamily="2" charset="-78"/>
              </a:rPr>
              <a:t>در هر دو سمت.</a:t>
            </a:r>
          </a:p>
        </p:txBody>
      </p:sp>
    </p:spTree>
    <p:extLst>
      <p:ext uri="{BB962C8B-B14F-4D97-AF65-F5344CB8AC3E}">
        <p14:creationId xmlns:p14="http://schemas.microsoft.com/office/powerpoint/2010/main" val="1623872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4" name="Rectangle 3"/>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9" name="TextBox 8"/>
          <p:cNvSpPr txBox="1"/>
          <p:nvPr/>
        </p:nvSpPr>
        <p:spPr>
          <a:xfrm>
            <a:off x="3657600" y="1178169"/>
            <a:ext cx="2110154" cy="422031"/>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کرمیت</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0" name="Rectangle 9"/>
          <p:cNvSpPr/>
          <p:nvPr/>
        </p:nvSpPr>
        <p:spPr>
          <a:xfrm>
            <a:off x="351693" y="1600201"/>
            <a:ext cx="8299938" cy="887679"/>
          </a:xfrm>
          <a:prstGeom prst="rect">
            <a:avLst/>
          </a:prstGeom>
        </p:spPr>
        <p:txBody>
          <a:bodyPr wrap="square">
            <a:spAutoFit/>
          </a:bodyPr>
          <a:lstStyle/>
          <a:p>
            <a:pPr algn="just" rtl="1"/>
            <a:r>
              <a:rPr lang="fa-IR" sz="1292" dirty="0">
                <a:cs typeface="B Nazanin" pitchFamily="2" charset="-78"/>
              </a:rPr>
              <a:t>در سیستم سقف کُرمیت از تیرچه های فولادی با جان باز در ترکیب با بتن استفاده می شود. در ساخت تیرچه های مذکور از یک تسمه، در بال تحتانی و نیز یک میلگرد خم شده در جان استفاده می شود. برای پرکردن فضای خالی بین تیرچه ها از قالب های ثابت مانند بلوک های سیمانی، پلی استایرن، طاق ضربی ، قالب های موقت فولادی (کامپوزیت ) و یا هر پرکننده سبک استفاده می شود. فواصل تیرچه ها بسته به نوع قالب از 73 سانتی تا 100 سانتی متر متغیراست ، روی سقف نیز با 4 الی 10 سانتی متر بتن پوشانده می شود.</a:t>
            </a:r>
          </a:p>
        </p:txBody>
      </p:sp>
      <p:pic>
        <p:nvPicPr>
          <p:cNvPr id="12" name="Picture 4" descr="E:\tarahi fani\معماری - سقف های مرکب_files\112.jpg"/>
          <p:cNvPicPr>
            <a:picLocks noChangeAspect="1" noChangeArrowheads="1"/>
          </p:cNvPicPr>
          <p:nvPr/>
        </p:nvPicPr>
        <p:blipFill>
          <a:blip r:embed="rId2"/>
          <a:srcRect b="17597"/>
          <a:stretch>
            <a:fillRect/>
          </a:stretch>
        </p:blipFill>
        <p:spPr bwMode="auto">
          <a:xfrm>
            <a:off x="1354016" y="2514601"/>
            <a:ext cx="2866292" cy="15723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2" descr="E:\tarahi fani\معماری - سقف های مرکب_files\111.jpg"/>
          <p:cNvPicPr>
            <a:picLocks noChangeAspect="1" noChangeArrowheads="1"/>
          </p:cNvPicPr>
          <p:nvPr/>
        </p:nvPicPr>
        <p:blipFill>
          <a:blip r:embed="rId3"/>
          <a:srcRect b="18894"/>
          <a:stretch>
            <a:fillRect/>
          </a:stretch>
        </p:blipFill>
        <p:spPr bwMode="auto">
          <a:xfrm>
            <a:off x="4431323" y="2514600"/>
            <a:ext cx="3140127" cy="15790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Rectangle 13"/>
          <p:cNvSpPr/>
          <p:nvPr/>
        </p:nvSpPr>
        <p:spPr>
          <a:xfrm>
            <a:off x="351693" y="4083588"/>
            <a:ext cx="8247234" cy="688843"/>
          </a:xfrm>
          <a:prstGeom prst="rect">
            <a:avLst/>
          </a:prstGeom>
        </p:spPr>
        <p:txBody>
          <a:bodyPr wrap="square">
            <a:spAutoFit/>
          </a:bodyPr>
          <a:lstStyle/>
          <a:p>
            <a:pPr lvl="0" algn="r" rtl="1" fontAlgn="base">
              <a:spcBef>
                <a:spcPct val="0"/>
              </a:spcBef>
              <a:spcAft>
                <a:spcPct val="0"/>
              </a:spcAft>
            </a:pPr>
            <a:r>
              <a:rPr lang="ar-SA" sz="1292" dirty="0">
                <a:latin typeface="Tahoma" pitchFamily="34" charset="0"/>
                <a:cs typeface="B Nazanin" pitchFamily="2" charset="-78"/>
              </a:rPr>
              <a:t>تیرچه ها از نوع خود ایستا بوده و به همین علت هیچ نوع شمع بندی در زیر سقف مورد نیاز نمی باشدو تیرچه ها به نحوی طراحی می شوند که بتوانند وزن بتن خیس، قالب ها و عوامل اجرایی سقف را به تنهایی تحمل </a:t>
            </a:r>
            <a:r>
              <a:rPr lang="fa-IR" sz="1292" dirty="0">
                <a:latin typeface="Tahoma" pitchFamily="34" charset="0"/>
                <a:cs typeface="B Nazanin" pitchFamily="2" charset="-78"/>
              </a:rPr>
              <a:t>کنند.</a:t>
            </a:r>
            <a:r>
              <a:rPr lang="ar-SA" sz="1292" dirty="0">
                <a:latin typeface="Tahoma" pitchFamily="34" charset="0"/>
                <a:cs typeface="B Nazanin" pitchFamily="2" charset="-78"/>
              </a:rPr>
              <a:t>پس ازاین که بتن به 75% مقاومت مشخصه خود می رسد ، تیرچه های فولادی با بتن به صورت یک مقطع مختلط وارد عمل شده و بارهای مرده و زنده سقف را تحمل می کنند</a:t>
            </a:r>
            <a:r>
              <a:rPr lang="en-US" sz="1292" dirty="0">
                <a:latin typeface="Tahoma" pitchFamily="34" charset="0"/>
                <a:cs typeface="B Nazanin" pitchFamily="2" charset="-78"/>
              </a:rPr>
              <a:t>.</a:t>
            </a:r>
            <a:endParaRPr lang="en-US" sz="1292" dirty="0">
              <a:latin typeface="Arial" pitchFamily="34" charset="0"/>
              <a:cs typeface="B Nazanin" pitchFamily="2" charset="-78"/>
            </a:endParaRPr>
          </a:p>
        </p:txBody>
      </p:sp>
      <p:sp>
        <p:nvSpPr>
          <p:cNvPr id="15" name="Rectangle 14"/>
          <p:cNvSpPr/>
          <p:nvPr/>
        </p:nvSpPr>
        <p:spPr>
          <a:xfrm>
            <a:off x="4501661" y="4695092"/>
            <a:ext cx="4079631" cy="1285352"/>
          </a:xfrm>
          <a:prstGeom prst="rect">
            <a:avLst/>
          </a:prstGeom>
        </p:spPr>
        <p:txBody>
          <a:bodyPr wrap="square">
            <a:spAutoFit/>
          </a:bodyPr>
          <a:lstStyle/>
          <a:p>
            <a:pPr algn="just" rtl="1"/>
            <a:r>
              <a:rPr lang="ar-SA" sz="1292" dirty="0">
                <a:cs typeface="B Nazanin" pitchFamily="2" charset="-78"/>
              </a:rPr>
              <a:t>این نوع سقف نسبت به سقفهای دیگر از مزایای زیادی برخوردار است از قبیل: </a:t>
            </a:r>
            <a:endParaRPr lang="fa-IR" sz="1292" dirty="0">
              <a:cs typeface="B Nazanin" pitchFamily="2" charset="-78"/>
            </a:endParaRPr>
          </a:p>
          <a:p>
            <a:pPr algn="just" rtl="1"/>
            <a:r>
              <a:rPr lang="fa-IR" sz="1292" dirty="0">
                <a:cs typeface="B Nazanin" pitchFamily="2" charset="-78"/>
              </a:rPr>
              <a:t>1- کاهش مصرف بتن ووزن کمتر سقف</a:t>
            </a:r>
          </a:p>
          <a:p>
            <a:pPr algn="just" rtl="1"/>
            <a:r>
              <a:rPr lang="fa-IR" sz="1292" dirty="0">
                <a:cs typeface="B Nazanin" pitchFamily="2" charset="-78"/>
              </a:rPr>
              <a:t>2- </a:t>
            </a:r>
            <a:r>
              <a:rPr lang="ar-SA" sz="1292" dirty="0">
                <a:cs typeface="B Nazanin" pitchFamily="2" charset="-78"/>
              </a:rPr>
              <a:t>توانایی اجرای چند سقف به طور همزمان و بدون احتیاج به شمع</a:t>
            </a:r>
            <a:endParaRPr lang="fa-IR" sz="1292" dirty="0">
              <a:cs typeface="B Nazanin" pitchFamily="2" charset="-78"/>
            </a:endParaRPr>
          </a:p>
          <a:p>
            <a:pPr algn="just" rtl="1"/>
            <a:r>
              <a:rPr lang="fa-IR" sz="1292" dirty="0">
                <a:cs typeface="B Nazanin" pitchFamily="2" charset="-78"/>
              </a:rPr>
              <a:t>3- </a:t>
            </a:r>
            <a:r>
              <a:rPr lang="ar-SA" sz="1292" dirty="0">
                <a:cs typeface="B Nazanin" pitchFamily="2" charset="-78"/>
              </a:rPr>
              <a:t>ارزان تر از کلیه سقف ها</a:t>
            </a:r>
            <a:endParaRPr lang="fa-IR" sz="1292" dirty="0">
              <a:cs typeface="B Nazanin" pitchFamily="2" charset="-78"/>
            </a:endParaRPr>
          </a:p>
          <a:p>
            <a:pPr algn="just" rtl="1"/>
            <a:r>
              <a:rPr lang="ar-SA" sz="1292" dirty="0">
                <a:cs typeface="B Nazanin" pitchFamily="2" charset="-78"/>
              </a:rPr>
              <a:t> </a:t>
            </a:r>
            <a:r>
              <a:rPr lang="fa-IR" sz="1292" dirty="0">
                <a:cs typeface="B Nazanin" pitchFamily="2" charset="-78"/>
              </a:rPr>
              <a:t>4- </a:t>
            </a:r>
            <a:r>
              <a:rPr lang="ar-SA" sz="1292" dirty="0">
                <a:cs typeface="B Nazanin" pitchFamily="2" charset="-78"/>
              </a:rPr>
              <a:t>مقاومتر از سقف تیرچه بلوک</a:t>
            </a:r>
            <a:endParaRPr lang="fa-IR" sz="1292" dirty="0">
              <a:cs typeface="B Nazanin" pitchFamily="2" charset="-78"/>
            </a:endParaRPr>
          </a:p>
          <a:p>
            <a:pPr algn="just" rtl="1"/>
            <a:r>
              <a:rPr lang="fa-IR" sz="1292" dirty="0">
                <a:cs typeface="B Nazanin" pitchFamily="2" charset="-78"/>
              </a:rPr>
              <a:t>5- </a:t>
            </a:r>
            <a:r>
              <a:rPr lang="ar-SA" sz="1292" dirty="0">
                <a:cs typeface="B Nazanin" pitchFamily="2" charset="-78"/>
              </a:rPr>
              <a:t>سرعت کار بالاو مقاوم در برابر آتش سوزی</a:t>
            </a:r>
            <a:endParaRPr lang="fa-IR" sz="1292" dirty="0">
              <a:cs typeface="B Nazanin" pitchFamily="2" charset="-78"/>
            </a:endParaRPr>
          </a:p>
        </p:txBody>
      </p:sp>
      <p:sp>
        <p:nvSpPr>
          <p:cNvPr id="16" name="Rectangle 15"/>
          <p:cNvSpPr/>
          <p:nvPr/>
        </p:nvSpPr>
        <p:spPr>
          <a:xfrm>
            <a:off x="633046" y="4835769"/>
            <a:ext cx="3798277" cy="1086516"/>
          </a:xfrm>
          <a:prstGeom prst="rect">
            <a:avLst/>
          </a:prstGeom>
        </p:spPr>
        <p:txBody>
          <a:bodyPr wrap="square">
            <a:spAutoFit/>
          </a:bodyPr>
          <a:lstStyle/>
          <a:p>
            <a:pPr algn="just" rtl="1"/>
            <a:r>
              <a:rPr lang="fa-IR" sz="1292" dirty="0">
                <a:cs typeface="B Nazanin" pitchFamily="2" charset="-78"/>
              </a:rPr>
              <a:t>6- </a:t>
            </a:r>
            <a:r>
              <a:rPr lang="ar-SA" sz="1292" dirty="0">
                <a:cs typeface="B Nazanin" pitchFamily="2" charset="-78"/>
              </a:rPr>
              <a:t>عایق صدا و حرارت </a:t>
            </a:r>
            <a:endParaRPr lang="fa-IR" sz="1292" dirty="0">
              <a:cs typeface="B Nazanin" pitchFamily="2" charset="-78"/>
            </a:endParaRPr>
          </a:p>
          <a:p>
            <a:pPr algn="just" rtl="1"/>
            <a:r>
              <a:rPr lang="fa-IR" sz="1292" dirty="0">
                <a:cs typeface="B Nazanin" pitchFamily="2" charset="-78"/>
              </a:rPr>
              <a:t>7- سهولت اجرای داکت</a:t>
            </a:r>
          </a:p>
          <a:p>
            <a:pPr algn="just" rtl="1"/>
            <a:r>
              <a:rPr lang="fa-IR" sz="1292" dirty="0">
                <a:cs typeface="B Nazanin" pitchFamily="2" charset="-78"/>
              </a:rPr>
              <a:t>8- یکپارچگی سقف و اسکلت</a:t>
            </a:r>
          </a:p>
          <a:p>
            <a:pPr algn="just" rtl="1"/>
            <a:r>
              <a:rPr lang="fa-IR" sz="1292" dirty="0">
                <a:cs typeface="B Nazanin" pitchFamily="2" charset="-78"/>
              </a:rPr>
              <a:t>9- پایین بودن تنش در بتن</a:t>
            </a:r>
          </a:p>
          <a:p>
            <a:pPr algn="just" rtl="1"/>
            <a:r>
              <a:rPr lang="fa-IR" sz="1292" dirty="0">
                <a:cs typeface="B Nazanin" pitchFamily="2" charset="-78"/>
              </a:rPr>
              <a:t>10- امکان طراحی برای دهانه های بزرگ</a:t>
            </a:r>
            <a:endParaRPr lang="en-US" sz="1292" dirty="0">
              <a:cs typeface="B Nazanin" pitchFamily="2" charset="-78"/>
            </a:endParaRPr>
          </a:p>
        </p:txBody>
      </p:sp>
    </p:spTree>
    <p:extLst>
      <p:ext uri="{BB962C8B-B14F-4D97-AF65-F5344CB8AC3E}">
        <p14:creationId xmlns:p14="http://schemas.microsoft.com/office/powerpoint/2010/main" val="12009876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کش بستی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0" name="Rectangle 9"/>
          <p:cNvSpPr/>
          <p:nvPr/>
        </p:nvSpPr>
        <p:spPr>
          <a:xfrm>
            <a:off x="527513" y="1670538"/>
            <a:ext cx="8124118" cy="1086516"/>
          </a:xfrm>
          <a:prstGeom prst="rect">
            <a:avLst/>
          </a:prstGeom>
        </p:spPr>
        <p:txBody>
          <a:bodyPr wrap="square">
            <a:spAutoFit/>
          </a:bodyPr>
          <a:lstStyle/>
          <a:p>
            <a:pPr algn="just" rtl="1"/>
            <a:r>
              <a:rPr lang="fa-IR" sz="1292" dirty="0">
                <a:cs typeface="B Nazanin" pitchFamily="2" charset="-78"/>
              </a:rPr>
              <a:t>سازه کش بستی یک نوع سازه فضاکار 3 بعدی پایدار است که از کابل ها و عناصر فشاری تشکیل شده است. در این سازه عناصر فشاری به صورت غیر ممتد و کابل ها به صورت ممتد می باشند و دارای هیچ اتصالی با یکدیگر نمی باشند. </a:t>
            </a:r>
          </a:p>
          <a:p>
            <a:pPr algn="just" rtl="1"/>
            <a:r>
              <a:rPr lang="fa-IR" sz="1292" dirty="0">
                <a:cs typeface="B Nazanin" pitchFamily="2" charset="-78"/>
              </a:rPr>
              <a:t>دیوید گایگر گنبدهای کش – بستی را طراحی کرد که دهانه ای برابر 244 متر را می پوشاند و اولین آنها در سن پترزبورگ فلوریدا ، استادیوم دایره شکلی با ظرفیت 43 هزار نفر و به قطر 207 متر را پوشاند .سازه این استادیوم شامل خرپاهای شعاعی با عناصر مورب و سیمهایی از جنس کابل فولادی است که در برابر عناصر عمودی فولادی لوله ای شکل ، پیش تنیده اند .</a:t>
            </a:r>
            <a:endParaRPr lang="en-US" sz="1292" dirty="0">
              <a:cs typeface="B Nazanin" pitchFamily="2" charset="-78"/>
            </a:endParaRPr>
          </a:p>
        </p:txBody>
      </p:sp>
      <p:pic>
        <p:nvPicPr>
          <p:cNvPr id="1028" name="Picture 4" descr="C:\Users\khadije\Documents\DSC00128.JPG"/>
          <p:cNvPicPr>
            <a:picLocks noChangeAspect="1" noChangeArrowheads="1"/>
          </p:cNvPicPr>
          <p:nvPr/>
        </p:nvPicPr>
        <p:blipFill>
          <a:blip r:embed="rId2"/>
          <a:srcRect l="10625" t="12500" r="19063" b="7500"/>
          <a:stretch>
            <a:fillRect/>
          </a:stretch>
        </p:blipFill>
        <p:spPr bwMode="auto">
          <a:xfrm>
            <a:off x="4783015" y="3006970"/>
            <a:ext cx="3136715" cy="2676664"/>
          </a:xfrm>
          <a:prstGeom prst="rect">
            <a:avLst/>
          </a:prstGeom>
          <a:noFill/>
        </p:spPr>
      </p:pic>
      <p:pic>
        <p:nvPicPr>
          <p:cNvPr id="1029" name="Picture 5" descr="C:\Users\khadije\Documents\DSC00129.JPG"/>
          <p:cNvPicPr>
            <a:picLocks noChangeAspect="1" noChangeArrowheads="1"/>
          </p:cNvPicPr>
          <p:nvPr/>
        </p:nvPicPr>
        <p:blipFill>
          <a:blip r:embed="rId3"/>
          <a:srcRect l="14375" t="12500" r="5938" b="5000"/>
          <a:stretch>
            <a:fillRect/>
          </a:stretch>
        </p:blipFill>
        <p:spPr bwMode="auto">
          <a:xfrm>
            <a:off x="1125415" y="2989095"/>
            <a:ext cx="3516923" cy="2730787"/>
          </a:xfrm>
          <a:prstGeom prst="rect">
            <a:avLst/>
          </a:prstGeom>
          <a:noFill/>
        </p:spPr>
      </p:pic>
    </p:spTree>
    <p:extLst>
      <p:ext uri="{BB962C8B-B14F-4D97-AF65-F5344CB8AC3E}">
        <p14:creationId xmlns:p14="http://schemas.microsoft.com/office/powerpoint/2010/main" val="3631760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هوای فشرده</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itle 2"/>
          <p:cNvSpPr>
            <a:spLocks noGrp="1"/>
          </p:cNvSpPr>
          <p:nvPr>
            <p:ph type="title"/>
          </p:nvPr>
        </p:nvSpPr>
        <p:spPr>
          <a:xfrm>
            <a:off x="5838092" y="1670538"/>
            <a:ext cx="2602523" cy="562708"/>
          </a:xfrm>
        </p:spPr>
        <p:txBody>
          <a:bodyPr>
            <a:normAutofit/>
          </a:bodyPr>
          <a:lstStyle/>
          <a:p>
            <a:pPr algn="r">
              <a:defRPr/>
            </a:pPr>
            <a:r>
              <a:rPr lang="fa-IR" sz="1477" b="1" dirty="0">
                <a:cs typeface="B Nazanin" pitchFamily="2" charset="-78"/>
              </a:rPr>
              <a:t>سازه های هوای فشرده</a:t>
            </a:r>
            <a:r>
              <a:rPr sz="1292">
                <a:cs typeface="B Nazanin" pitchFamily="2" charset="-78"/>
              </a:rPr>
              <a:t/>
            </a:r>
            <a:br>
              <a:rPr sz="1292">
                <a:cs typeface="B Nazanin" pitchFamily="2" charset="-78"/>
              </a:rPr>
            </a:br>
            <a:endParaRPr sz="1292">
              <a:cs typeface="B Nazanin" pitchFamily="2" charset="-78"/>
            </a:endParaRPr>
          </a:p>
        </p:txBody>
      </p:sp>
      <p:sp>
        <p:nvSpPr>
          <p:cNvPr id="7" name="Content Placeholder 1"/>
          <p:cNvSpPr>
            <a:spLocks noGrp="1"/>
          </p:cNvSpPr>
          <p:nvPr>
            <p:ph idx="1"/>
          </p:nvPr>
        </p:nvSpPr>
        <p:spPr>
          <a:xfrm>
            <a:off x="4642338" y="2162908"/>
            <a:ext cx="3938954" cy="2250831"/>
          </a:xfrm>
        </p:spPr>
        <p:txBody>
          <a:bodyPr>
            <a:noAutofit/>
          </a:bodyPr>
          <a:lstStyle/>
          <a:p>
            <a:pPr algn="r" rtl="1" eaLnBrk="1" hangingPunct="1"/>
            <a:r>
              <a:rPr lang="fa-IR" sz="1292" dirty="0">
                <a:cs typeface="B Nazanin" pitchFamily="2" charset="-78"/>
              </a:rPr>
              <a:t>سازه های هوای فشرده ، بارها را به تکیه گاه ها از طریق پوسته هایی با تنظیم داخلی به وسیله ی هوا منتقل می کند. مشابه کابل ها ، آنها فقط نیروهای کشش را ازطریق  سطح پوسته انتقال می دهند دارای فرم منحنی طنابی نیز می باشند.</a:t>
            </a:r>
            <a:endParaRPr lang="en-US" sz="1292" dirty="0">
              <a:cs typeface="B Nazanin" pitchFamily="2" charset="-78"/>
            </a:endParaRPr>
          </a:p>
          <a:p>
            <a:pPr algn="r" rtl="1" eaLnBrk="1" hangingPunct="1"/>
            <a:r>
              <a:rPr lang="fa-IR" sz="1292" dirty="0">
                <a:cs typeface="B Nazanin" pitchFamily="2" charset="-78"/>
              </a:rPr>
              <a:t>دو نوع کلی از سازه های بادی وجود دارد : سازه های متکی بر هوا و سازه های محصور باد شده.</a:t>
            </a:r>
            <a:endParaRPr lang="en-US" sz="1292" dirty="0">
              <a:cs typeface="B Nazanin" pitchFamily="2" charset="-78"/>
            </a:endParaRPr>
          </a:p>
          <a:p>
            <a:pPr algn="r" rtl="1" eaLnBrk="1" hangingPunct="1"/>
            <a:r>
              <a:rPr lang="fa-IR" sz="1292" dirty="0">
                <a:cs typeface="B Nazanin" pitchFamily="2" charset="-78"/>
              </a:rPr>
              <a:t>در سازه های متکی بر هوا پوسته سقف یک لایه است که در اطراف هوابندی شده و با تنظیم فشار داخلی که کمی از فشار هوای بیرون  بیشتراست نگاه داشته می شوند. در نتیجه تمامی حجم داخلی سازه با فشار هوای داخل تنظیم می گردد.</a:t>
            </a:r>
            <a:endParaRPr lang="en-US" sz="1292" dirty="0">
              <a:cs typeface="B Nazanin" pitchFamily="2" charset="-78"/>
            </a:endParaRPr>
          </a:p>
          <a:p>
            <a:pPr algn="r" rtl="1" eaLnBrk="1" hangingPunct="1"/>
            <a:endParaRPr lang="en-US" sz="1292" dirty="0">
              <a:cs typeface="B Nazanin" pitchFamily="2" charset="-78"/>
            </a:endParaRPr>
          </a:p>
        </p:txBody>
      </p:sp>
      <p:pic>
        <p:nvPicPr>
          <p:cNvPr id="9" name="Picture 3" descr="C:\Documents and Settings\amin\Local Settings\Temporary Internet Files\Content.Word\IMG_4069.jpg"/>
          <p:cNvPicPr>
            <a:picLocks noChangeAspect="1" noChangeArrowheads="1"/>
          </p:cNvPicPr>
          <p:nvPr/>
        </p:nvPicPr>
        <p:blipFill>
          <a:blip r:embed="rId2"/>
          <a:srcRect b="9236"/>
          <a:stretch>
            <a:fillRect/>
          </a:stretch>
        </p:blipFill>
        <p:spPr bwMode="auto">
          <a:xfrm>
            <a:off x="633046" y="2233246"/>
            <a:ext cx="3962400" cy="2672862"/>
          </a:xfrm>
          <a:prstGeom prst="rect">
            <a:avLst/>
          </a:prstGeom>
          <a:noFill/>
          <a:ln>
            <a:noFill/>
          </a:ln>
        </p:spPr>
      </p:pic>
      <p:sp>
        <p:nvSpPr>
          <p:cNvPr id="10" name="Rectangle 9"/>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1" name="Rectangle 10"/>
          <p:cNvSpPr/>
          <p:nvPr/>
        </p:nvSpPr>
        <p:spPr>
          <a:xfrm>
            <a:off x="974232" y="4903360"/>
            <a:ext cx="1463863" cy="291170"/>
          </a:xfrm>
          <a:prstGeom prst="rect">
            <a:avLst/>
          </a:prstGeom>
        </p:spPr>
        <p:txBody>
          <a:bodyPr wrap="none">
            <a:spAutoFit/>
          </a:bodyPr>
          <a:lstStyle/>
          <a:p>
            <a:r>
              <a:rPr lang="fa-IR" sz="1292" b="1" dirty="0">
                <a:cs typeface="B Nazanin" pitchFamily="2" charset="-78"/>
              </a:rPr>
              <a:t>سازه های متکی بر هوا </a:t>
            </a:r>
            <a:endParaRPr lang="en-US" sz="1292" b="1" dirty="0"/>
          </a:p>
        </p:txBody>
      </p:sp>
      <p:sp>
        <p:nvSpPr>
          <p:cNvPr id="12" name="Rectangle 11"/>
          <p:cNvSpPr/>
          <p:nvPr/>
        </p:nvSpPr>
        <p:spPr>
          <a:xfrm>
            <a:off x="2803402" y="4903360"/>
            <a:ext cx="1632178" cy="291170"/>
          </a:xfrm>
          <a:prstGeom prst="rect">
            <a:avLst/>
          </a:prstGeom>
        </p:spPr>
        <p:txBody>
          <a:bodyPr wrap="none">
            <a:spAutoFit/>
          </a:bodyPr>
          <a:lstStyle/>
          <a:p>
            <a:r>
              <a:rPr lang="fa-IR" sz="1292" b="1" dirty="0">
                <a:cs typeface="B Nazanin" pitchFamily="2" charset="-78"/>
              </a:rPr>
              <a:t>سازه های محصور باد شده</a:t>
            </a:r>
            <a:endParaRPr lang="en-US" sz="1292" b="1" dirty="0"/>
          </a:p>
        </p:txBody>
      </p:sp>
      <p:sp>
        <p:nvSpPr>
          <p:cNvPr id="13" name="Rectangle 12"/>
          <p:cNvSpPr/>
          <p:nvPr/>
        </p:nvSpPr>
        <p:spPr>
          <a:xfrm>
            <a:off x="4712677" y="4728779"/>
            <a:ext cx="3516923" cy="1086516"/>
          </a:xfrm>
          <a:prstGeom prst="rect">
            <a:avLst/>
          </a:prstGeom>
        </p:spPr>
        <p:txBody>
          <a:bodyPr wrap="square">
            <a:spAutoFit/>
          </a:bodyPr>
          <a:lstStyle/>
          <a:p>
            <a:pPr algn="r" rtl="1"/>
            <a:r>
              <a:rPr lang="fa-IR" sz="1292" dirty="0">
                <a:cs typeface="B Nazanin" pitchFamily="2" charset="-78"/>
              </a:rPr>
              <a:t>سازه‌های بسته باد شده براساس عناصر سازه‌ای (مانند قوس‌ها و ستون‌ها) که فشار هوای داخل آنها تنظیم شده است، شکل گرفته‌اند. بنابراین به صورت یک فرم صلب هستند که برای نگاهداری فضای داخلی محصور که هوای داخل آن ثابت نیست به کار می‌روند.</a:t>
            </a:r>
          </a:p>
        </p:txBody>
      </p:sp>
      <p:sp>
        <p:nvSpPr>
          <p:cNvPr id="15" name="Rectangle 14"/>
          <p:cNvSpPr/>
          <p:nvPr/>
        </p:nvSpPr>
        <p:spPr>
          <a:xfrm>
            <a:off x="5158164" y="4410991"/>
            <a:ext cx="3090911" cy="291170"/>
          </a:xfrm>
          <a:prstGeom prst="rect">
            <a:avLst/>
          </a:prstGeom>
        </p:spPr>
        <p:txBody>
          <a:bodyPr wrap="none">
            <a:spAutoFit/>
          </a:bodyPr>
          <a:lstStyle/>
          <a:p>
            <a:r>
              <a:rPr lang="fa-IR" sz="1292" dirty="0">
                <a:cs typeface="B Nazanin" pitchFamily="2" charset="-78"/>
              </a:rPr>
              <a:t>تمامی سازه‌های متکی بر هوا تمایل به شکل نیمکره دارند .</a:t>
            </a:r>
            <a:endParaRPr lang="en-US" sz="1292" dirty="0">
              <a:cs typeface="B Nazanin" pitchFamily="2" charset="-78"/>
            </a:endParaRPr>
          </a:p>
        </p:txBody>
      </p:sp>
    </p:spTree>
    <p:extLst>
      <p:ext uri="{BB962C8B-B14F-4D97-AF65-F5344CB8AC3E}">
        <p14:creationId xmlns:p14="http://schemas.microsoft.com/office/powerpoint/2010/main" val="42638477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Content Placeholder 1"/>
          <p:cNvSpPr>
            <a:spLocks noGrp="1"/>
          </p:cNvSpPr>
          <p:nvPr>
            <p:ph idx="1"/>
          </p:nvPr>
        </p:nvSpPr>
        <p:spPr>
          <a:xfrm>
            <a:off x="492369" y="1811216"/>
            <a:ext cx="8299938" cy="1125415"/>
          </a:xfrm>
        </p:spPr>
        <p:txBody>
          <a:bodyPr>
            <a:normAutofit/>
          </a:bodyPr>
          <a:lstStyle/>
          <a:p>
            <a:pPr algn="r" rtl="1" eaLnBrk="1" hangingPunct="1"/>
            <a:r>
              <a:rPr lang="fa-IR" sz="1292" dirty="0">
                <a:cs typeface="B Nazanin" pitchFamily="2" charset="-78"/>
              </a:rPr>
              <a:t>در پوسته های قابل انعطاف (مانند پارچه)سازه های متکی بر هوا ،بار وزن پوسته در مقایسه با دیگر بارها قابل اغماض است.در حقیقت تمامی سازه های متکی بر هوا که در گذشته ساخته شده یا امروزه ساخته می شوند از این نوع هستند، اما اگر مصالح مقاوم تر برای سازه هایی که در آینده ساخته می شوند ، به کار رود(برای دلایل عایق و یا طول عمر بیشتر )در آن صورت وزن پوسته باید در نظر گرفته شود. معمولا" از وارد کردن بارهای مرده ی متمرکز برای جلوگیری از میزان زیاد تغییر شکل و تنش متمرکز باید اجتناب شود. در جایی که چنین باری لازم است،بار باید روی سطح بزرگی پخش شده و پوسته نیز تقویت گردد.</a:t>
            </a:r>
          </a:p>
          <a:p>
            <a:pPr algn="r" rtl="1" eaLnBrk="1" hangingPunct="1"/>
            <a:endParaRPr lang="en-US" sz="1292" dirty="0">
              <a:cs typeface="B Nazanin" pitchFamily="2" charset="-78"/>
            </a:endParaRPr>
          </a:p>
        </p:txBody>
      </p:sp>
      <p:sp>
        <p:nvSpPr>
          <p:cNvPr id="9" name="Rectangle 3"/>
          <p:cNvSpPr>
            <a:spLocks noChangeArrowheads="1"/>
          </p:cNvSpPr>
          <p:nvPr/>
        </p:nvSpPr>
        <p:spPr bwMode="auto">
          <a:xfrm>
            <a:off x="6327692" y="1600201"/>
            <a:ext cx="2008883" cy="319639"/>
          </a:xfrm>
          <a:prstGeom prst="rect">
            <a:avLst/>
          </a:prstGeom>
          <a:noFill/>
          <a:ln w="9525">
            <a:noFill/>
            <a:miter lim="800000"/>
            <a:headEnd/>
            <a:tailEnd/>
          </a:ln>
        </p:spPr>
        <p:txBody>
          <a:bodyPr wrap="none">
            <a:spAutoFit/>
          </a:bodyPr>
          <a:lstStyle/>
          <a:p>
            <a:pPr algn="r" rtl="1"/>
            <a:r>
              <a:rPr lang="fa-IR" sz="1477" b="1" dirty="0">
                <a:latin typeface="Constantia" pitchFamily="18" charset="0"/>
                <a:cs typeface="B Nazanin" pitchFamily="2" charset="-78"/>
              </a:rPr>
              <a:t>شرایط بارگزاری بارهای مرده</a:t>
            </a:r>
          </a:p>
        </p:txBody>
      </p:sp>
      <p:sp>
        <p:nvSpPr>
          <p:cNvPr id="11" name="Rectangle 10"/>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متکی بر هوا</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3" name="Rectangle 5"/>
          <p:cNvSpPr>
            <a:spLocks noChangeArrowheads="1"/>
          </p:cNvSpPr>
          <p:nvPr/>
        </p:nvSpPr>
        <p:spPr bwMode="auto">
          <a:xfrm>
            <a:off x="6944457" y="2584939"/>
            <a:ext cx="1496158" cy="319639"/>
          </a:xfrm>
          <a:prstGeom prst="rect">
            <a:avLst/>
          </a:prstGeom>
          <a:noFill/>
          <a:ln w="9525">
            <a:noFill/>
            <a:miter lim="800000"/>
            <a:headEnd/>
            <a:tailEnd/>
          </a:ln>
        </p:spPr>
        <p:txBody>
          <a:bodyPr>
            <a:spAutoFit/>
          </a:bodyPr>
          <a:lstStyle/>
          <a:p>
            <a:pPr algn="r" rtl="1"/>
            <a:r>
              <a:rPr lang="fa-IR" sz="1477" b="1" dirty="0">
                <a:latin typeface="Constantia" pitchFamily="18" charset="0"/>
                <a:cs typeface="B Nazanin" pitchFamily="2" charset="-78"/>
              </a:rPr>
              <a:t>بارهای زنده</a:t>
            </a:r>
          </a:p>
        </p:txBody>
      </p:sp>
      <p:sp>
        <p:nvSpPr>
          <p:cNvPr id="14" name="Content Placeholder 1"/>
          <p:cNvSpPr txBox="1">
            <a:spLocks/>
          </p:cNvSpPr>
          <p:nvPr/>
        </p:nvSpPr>
        <p:spPr>
          <a:xfrm>
            <a:off x="4712677" y="2795954"/>
            <a:ext cx="4009292" cy="2602523"/>
          </a:xfrm>
          <a:prstGeom prst="rect">
            <a:avLst/>
          </a:prstGeom>
        </p:spPr>
        <p:txBody>
          <a:bodyPr vert="horz" lIns="84406" tIns="42203" rIns="84406" bIns="42203" rtlCol="0">
            <a:normAutofit/>
          </a:bodyPr>
          <a:lstStyle/>
          <a:p>
            <a:pPr marL="253225" indent="-253225" defTabSz="844083">
              <a:spcBef>
                <a:spcPct val="20000"/>
              </a:spcBef>
              <a:buFont typeface="Wingdings 2"/>
              <a:buChar char=""/>
              <a:defRPr/>
            </a:pPr>
            <a:r>
              <a:rPr lang="fa-IR" sz="1292" dirty="0">
                <a:cs typeface="B Nazanin" pitchFamily="2" charset="-78"/>
              </a:rPr>
              <a:t>انباشته شدن برف ، مسأله ی مهمی برای سازه های متکی بر هواست،به خصوص هنگامی که خیز منحنی کم باشد (خصوصا" در دهانه های طولانی).در نتیجه ، راه حل های مختلفی برای برداشتن برف گسترش یافته است.</a:t>
            </a:r>
            <a:endParaRPr lang="en-US" sz="1292" dirty="0">
              <a:cs typeface="B Nazanin" pitchFamily="2" charset="-78"/>
            </a:endParaRPr>
          </a:p>
          <a:p>
            <a:pPr marL="253225" indent="-253225" defTabSz="844083">
              <a:spcBef>
                <a:spcPct val="20000"/>
              </a:spcBef>
              <a:buFont typeface="Wingdings 2"/>
              <a:buChar char=""/>
              <a:defRPr/>
            </a:pPr>
            <a:r>
              <a:rPr lang="fa-IR" sz="1292" dirty="0">
                <a:cs typeface="B Nazanin" pitchFamily="2" charset="-78"/>
              </a:rPr>
              <a:t>بار ناشی از نیروی باد امری مهم در سازه های متکی بر هواست. در سازه ای با خیز تند ، فشار باد سبب فرو ریختن داخلی در اثر فشاری که متعادل شده است در هر جهت می گردد.فشار داخلی باید به اندازه ی کافی جهت مقاومت در برابر این نیرو بزرگ باشد. در سازه هایی با خیز کم ، هوا به هنگام عبور از روی سازه سرعت گرفته در نتیجه مکش در بالای پوسته به فشار تکیه گاهی در پایین اضافه می شود و کشش در آن افزایش می یابد.</a:t>
            </a:r>
            <a:endParaRPr lang="en-US" sz="1292" dirty="0">
              <a:cs typeface="B Nazanin" pitchFamily="2" charset="-78"/>
            </a:endParaRPr>
          </a:p>
        </p:txBody>
      </p:sp>
      <p:pic>
        <p:nvPicPr>
          <p:cNvPr id="15" name="Picture 4" descr="13 030"/>
          <p:cNvPicPr>
            <a:picLocks noChangeAspect="1" noChangeArrowheads="1"/>
          </p:cNvPicPr>
          <p:nvPr/>
        </p:nvPicPr>
        <p:blipFill>
          <a:blip r:embed="rId2"/>
          <a:srcRect/>
          <a:stretch>
            <a:fillRect/>
          </a:stretch>
        </p:blipFill>
        <p:spPr bwMode="auto">
          <a:xfrm>
            <a:off x="562708" y="2936631"/>
            <a:ext cx="4076433" cy="2110154"/>
          </a:xfrm>
          <a:prstGeom prst="rect">
            <a:avLst/>
          </a:prstGeom>
          <a:noFill/>
          <a:ln w="57150" cmpd="thickThin">
            <a:solidFill>
              <a:srgbClr val="000000"/>
            </a:solidFill>
            <a:miter lim="800000"/>
            <a:headEnd/>
            <a:tailEnd/>
          </a:ln>
        </p:spPr>
      </p:pic>
      <p:sp>
        <p:nvSpPr>
          <p:cNvPr id="16" name="Rectangle 15"/>
          <p:cNvSpPr/>
          <p:nvPr/>
        </p:nvSpPr>
        <p:spPr>
          <a:xfrm>
            <a:off x="773723" y="5187462"/>
            <a:ext cx="7737231" cy="688843"/>
          </a:xfrm>
          <a:prstGeom prst="rect">
            <a:avLst/>
          </a:prstGeom>
        </p:spPr>
        <p:txBody>
          <a:bodyPr wrap="square">
            <a:spAutoFit/>
          </a:bodyPr>
          <a:lstStyle/>
          <a:p>
            <a:pPr algn="r" rtl="1"/>
            <a:r>
              <a:rPr lang="fa-IR" sz="1292" b="1" dirty="0">
                <a:cs typeface="B Nazanin" pitchFamily="2" charset="-78"/>
              </a:rPr>
              <a:t>مصالح : </a:t>
            </a:r>
            <a:r>
              <a:rPr lang="fa-IR" sz="1292" dirty="0">
                <a:cs typeface="B Nazanin" pitchFamily="2" charset="-78"/>
              </a:rPr>
              <a:t>شکل نهایی به وسیلة شکل‌گیری پانل‌های پارچه‌ای یک لایه، تقریباً با همان حالتی که چادرها شکل می‌گیرند، تعیین می‌گردند. به علاوه، مشابه سازه‌های چادری، از سال 1974، تمامی سازه‌های هوای فشرده بزرگ از پوستة فایبر گلاس با پوشش تفلون ساخته شده‌اند. این پوسته در برابر آتش سوزی و استهلاک در برابر نور خورشید به خوبی مقاوم است و عمر مفیدی بیش از 25 سال دارد.</a:t>
            </a:r>
            <a:endParaRPr lang="en-US" sz="1292" dirty="0">
              <a:cs typeface="B Nazanin" pitchFamily="2" charset="-78"/>
            </a:endParaRPr>
          </a:p>
        </p:txBody>
      </p:sp>
    </p:spTree>
    <p:extLst>
      <p:ext uri="{BB962C8B-B14F-4D97-AF65-F5344CB8AC3E}">
        <p14:creationId xmlns:p14="http://schemas.microsoft.com/office/powerpoint/2010/main" val="18391155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1" name="Rectangle 10"/>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متکی بر هوا</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14" name="Picture 4" descr="13 0132"/>
          <p:cNvPicPr>
            <a:picLocks noChangeAspect="1" noChangeArrowheads="1"/>
          </p:cNvPicPr>
          <p:nvPr/>
        </p:nvPicPr>
        <p:blipFill>
          <a:blip r:embed="rId2"/>
          <a:srcRect/>
          <a:stretch>
            <a:fillRect/>
          </a:stretch>
        </p:blipFill>
        <p:spPr bwMode="auto">
          <a:xfrm>
            <a:off x="773723" y="2233246"/>
            <a:ext cx="2708032" cy="1547446"/>
          </a:xfrm>
          <a:prstGeom prst="rect">
            <a:avLst/>
          </a:prstGeom>
          <a:noFill/>
          <a:ln w="76200" cmpd="tri">
            <a:solidFill>
              <a:srgbClr val="000000"/>
            </a:solidFill>
            <a:miter lim="800000"/>
            <a:headEnd/>
            <a:tailEnd/>
          </a:ln>
        </p:spPr>
      </p:pic>
      <p:sp>
        <p:nvSpPr>
          <p:cNvPr id="16" name="Rectangle 9"/>
          <p:cNvSpPr txBox="1">
            <a:spLocks noChangeArrowheads="1"/>
          </p:cNvSpPr>
          <p:nvPr/>
        </p:nvSpPr>
        <p:spPr>
          <a:xfrm>
            <a:off x="633046" y="1670539"/>
            <a:ext cx="7877908" cy="2461846"/>
          </a:xfrm>
          <a:prstGeom prst="rect">
            <a:avLst/>
          </a:prstGeom>
          <a:noFill/>
          <a:ln/>
        </p:spPr>
        <p:txBody>
          <a:bodyPr vert="horz" lIns="84406" tIns="42203" rIns="84406" bIns="42203" rtlCol="0">
            <a:normAutofit/>
          </a:bodyPr>
          <a:lstStyle/>
          <a:p>
            <a:pPr marL="316531" indent="-316531" defTabSz="844083">
              <a:spcBef>
                <a:spcPct val="20000"/>
              </a:spcBef>
              <a:buFont typeface="Arial" pitchFamily="34" charset="0"/>
              <a:buChar char="•"/>
              <a:defRPr/>
            </a:pPr>
            <a:r>
              <a:rPr lang="fa-IR" sz="1292" dirty="0">
                <a:cs typeface="B Nazanin" pitchFamily="2" charset="-78"/>
              </a:rPr>
              <a:t>کشش در پوسته با افزایش دهانه افزایش یافته و با افزایش خیز کاهش می‌یابد. سازه‌هایی با دهانه‌های بزرگ، کابل‌هایی با خیز کم را برای کاهش تنش‌ها در پوسته به کار می‌برند،  دهانة مؤثر پوسته به وسیلة فضای بین کابل‌ها تعیین می‌شود.</a:t>
            </a:r>
            <a:endParaRPr lang="en-US" sz="1292" dirty="0">
              <a:cs typeface="B Nazanin" pitchFamily="2" charset="-78"/>
            </a:endParaRPr>
          </a:p>
          <a:p>
            <a:pPr marL="316531" indent="-316531" defTabSz="844083">
              <a:spcBef>
                <a:spcPct val="20000"/>
              </a:spcBef>
              <a:buFont typeface="Arial" pitchFamily="34" charset="0"/>
              <a:buChar char="•"/>
              <a:defRPr/>
            </a:pPr>
            <a:endParaRPr lang="en-US" sz="1292" dirty="0">
              <a:cs typeface="B Nazanin" pitchFamily="2" charset="-78"/>
            </a:endParaRPr>
          </a:p>
        </p:txBody>
      </p:sp>
      <p:pic>
        <p:nvPicPr>
          <p:cNvPr id="17" name="Picture 6" descr="Silverdome_A"/>
          <p:cNvPicPr>
            <a:picLocks noChangeAspect="1" noChangeArrowheads="1"/>
          </p:cNvPicPr>
          <p:nvPr/>
        </p:nvPicPr>
        <p:blipFill>
          <a:blip r:embed="rId3"/>
          <a:srcRect/>
          <a:stretch>
            <a:fillRect/>
          </a:stretch>
        </p:blipFill>
        <p:spPr>
          <a:xfrm>
            <a:off x="1899139" y="3991708"/>
            <a:ext cx="2602523" cy="1858051"/>
          </a:xfrm>
          <a:prstGeom prst="rect">
            <a:avLst/>
          </a:prstGeom>
          <a:noFill/>
          <a:ln w="57150" cmpd="thickThin">
            <a:solidFill>
              <a:srgbClr val="000000"/>
            </a:solidFill>
          </a:ln>
        </p:spPr>
      </p:pic>
      <p:pic>
        <p:nvPicPr>
          <p:cNvPr id="18" name="Picture 7" descr="wm3"/>
          <p:cNvPicPr>
            <a:picLocks noChangeAspect="1" noChangeArrowheads="1"/>
          </p:cNvPicPr>
          <p:nvPr/>
        </p:nvPicPr>
        <p:blipFill>
          <a:blip r:embed="rId4"/>
          <a:srcRect/>
          <a:stretch>
            <a:fillRect/>
          </a:stretch>
        </p:blipFill>
        <p:spPr bwMode="auto">
          <a:xfrm>
            <a:off x="4712677" y="3991708"/>
            <a:ext cx="2391508" cy="1842371"/>
          </a:xfrm>
          <a:prstGeom prst="rect">
            <a:avLst/>
          </a:prstGeom>
          <a:noFill/>
          <a:ln w="57150" cmpd="thinThick">
            <a:solidFill>
              <a:srgbClr val="000000"/>
            </a:solidFill>
            <a:miter lim="800000"/>
            <a:headEnd/>
            <a:tailEnd/>
          </a:ln>
        </p:spPr>
      </p:pic>
      <p:sp>
        <p:nvSpPr>
          <p:cNvPr id="19" name="TextBox 18"/>
          <p:cNvSpPr txBox="1"/>
          <p:nvPr/>
        </p:nvSpPr>
        <p:spPr>
          <a:xfrm>
            <a:off x="4681907" y="2351108"/>
            <a:ext cx="3890623" cy="348109"/>
          </a:xfrm>
          <a:prstGeom prst="rect">
            <a:avLst/>
          </a:prstGeom>
          <a:noFill/>
        </p:spPr>
        <p:txBody>
          <a:bodyPr wrap="square" rtlCol="0">
            <a:spAutoFit/>
          </a:bodyPr>
          <a:lstStyle/>
          <a:p>
            <a:pPr algn="r" rtl="1"/>
            <a:r>
              <a:rPr lang="fa-IR" sz="1662" b="1" dirty="0">
                <a:cs typeface="2  Nazanin" pitchFamily="2" charset="-78"/>
              </a:rPr>
              <a:t>گنبد نقره ای</a:t>
            </a:r>
            <a:endParaRPr lang="en-US" sz="1662" b="1" dirty="0">
              <a:cs typeface="2  Nazanin" pitchFamily="2" charset="-78"/>
            </a:endParaRPr>
          </a:p>
        </p:txBody>
      </p:sp>
      <p:sp>
        <p:nvSpPr>
          <p:cNvPr id="20" name="TextBox 19"/>
          <p:cNvSpPr txBox="1"/>
          <p:nvPr/>
        </p:nvSpPr>
        <p:spPr>
          <a:xfrm>
            <a:off x="3657600" y="2725615"/>
            <a:ext cx="4923692" cy="1285352"/>
          </a:xfrm>
          <a:prstGeom prst="rect">
            <a:avLst/>
          </a:prstGeom>
          <a:noFill/>
        </p:spPr>
        <p:txBody>
          <a:bodyPr wrap="square" rtlCol="0">
            <a:spAutoFit/>
          </a:bodyPr>
          <a:lstStyle/>
          <a:p>
            <a:pPr algn="just" rtl="1"/>
            <a:r>
              <a:rPr lang="fa-IR" sz="1292" dirty="0">
                <a:cs typeface="B Nazanin" pitchFamily="2" charset="-78"/>
              </a:rPr>
              <a:t>این ورزشگاه سرپوشیده دارای چندین مشخصه از پروژه ای است که توسط دیوید گایگر در غرفه اوزاکا معرفی شده است که عبارت است از:</a:t>
            </a:r>
          </a:p>
          <a:p>
            <a:pPr algn="just" rtl="1"/>
            <a:r>
              <a:rPr lang="fa-IR" sz="1292" dirty="0">
                <a:cs typeface="B Nazanin" pitchFamily="2" charset="-78"/>
              </a:rPr>
              <a:t>خیز کم</a:t>
            </a:r>
          </a:p>
          <a:p>
            <a:pPr algn="just" rtl="1"/>
            <a:r>
              <a:rPr lang="fa-IR" sz="1292" dirty="0">
                <a:cs typeface="B Nazanin" pitchFamily="2" charset="-78"/>
              </a:rPr>
              <a:t>سقف متکی بر هوا</a:t>
            </a:r>
          </a:p>
          <a:p>
            <a:pPr algn="just" rtl="1"/>
            <a:r>
              <a:rPr lang="fa-IR" sz="1292" dirty="0">
                <a:cs typeface="B Nazanin" pitchFamily="2" charset="-78"/>
              </a:rPr>
              <a:t>کابل های مهار الماس گونه</a:t>
            </a:r>
          </a:p>
          <a:p>
            <a:pPr algn="just" rtl="1"/>
            <a:r>
              <a:rPr lang="fa-IR" sz="1292" dirty="0">
                <a:cs typeface="B Nazanin" pitchFamily="2" charset="-78"/>
              </a:rPr>
              <a:t>و یک حلقه پیرامونی</a:t>
            </a:r>
            <a:endParaRPr lang="en-US" sz="1292" dirty="0">
              <a:cs typeface="B Nazanin" pitchFamily="2" charset="-78"/>
            </a:endParaRPr>
          </a:p>
        </p:txBody>
      </p:sp>
      <p:sp>
        <p:nvSpPr>
          <p:cNvPr id="21" name="TextBox 20"/>
          <p:cNvSpPr txBox="1"/>
          <p:nvPr/>
        </p:nvSpPr>
        <p:spPr>
          <a:xfrm>
            <a:off x="3798277" y="2384694"/>
            <a:ext cx="2769596" cy="348109"/>
          </a:xfrm>
          <a:prstGeom prst="rect">
            <a:avLst/>
          </a:prstGeom>
          <a:noFill/>
        </p:spPr>
        <p:txBody>
          <a:bodyPr wrap="square" rtlCol="0">
            <a:spAutoFit/>
          </a:bodyPr>
          <a:lstStyle/>
          <a:p>
            <a:pPr algn="r" rtl="1"/>
            <a:r>
              <a:rPr lang="en-US" sz="1662" dirty="0"/>
              <a:t>(Silver Dome)</a:t>
            </a:r>
          </a:p>
        </p:txBody>
      </p:sp>
    </p:spTree>
    <p:extLst>
      <p:ext uri="{BB962C8B-B14F-4D97-AF65-F5344CB8AC3E}">
        <p14:creationId xmlns:p14="http://schemas.microsoft.com/office/powerpoint/2010/main" val="27202490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21" name="TextBox 20"/>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پر شده از هوا</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22" name="Rectangle 21"/>
          <p:cNvSpPr/>
          <p:nvPr/>
        </p:nvSpPr>
        <p:spPr>
          <a:xfrm>
            <a:off x="562708" y="1740877"/>
            <a:ext cx="7877908" cy="728661"/>
          </a:xfrm>
          <a:prstGeom prst="rect">
            <a:avLst/>
          </a:prstGeom>
        </p:spPr>
        <p:txBody>
          <a:bodyPr wrap="square">
            <a:spAutoFit/>
          </a:bodyPr>
          <a:lstStyle/>
          <a:p>
            <a:pPr algn="r" rtl="1">
              <a:lnSpc>
                <a:spcPct val="80000"/>
              </a:lnSpc>
            </a:pPr>
            <a:r>
              <a:rPr lang="fa-IR" sz="1292" dirty="0">
                <a:cs typeface="B Nazanin" pitchFamily="2" charset="-78"/>
              </a:rPr>
              <a:t>سازه‌های پر شده از هوا، اجزای سازه‌ای پر شده از هوا را ( قوس، تیر، دیوار و ستون) یکی می‌کند،. فقط اجزا، دارای فشار تنظیم شده می‌باشند و حجم داخلی این گونه نیست. این مر دارای دو مزیت است: در این روش نیاز به هوابندی‌هایی که در سازه های متکی بر هوا مورد نیاز است، حذف می‌شود. به علاوه، اگر یکی از اجزای پر شده از هوا خالی شود (به عنوان مثال در اثر پارگی)، بخش‌های مجاور مقاومت کافی برای جلوگیری از ریزش ساختمان را دارند.</a:t>
            </a:r>
          </a:p>
          <a:p>
            <a:pPr algn="r" rtl="1">
              <a:lnSpc>
                <a:spcPct val="80000"/>
              </a:lnSpc>
            </a:pPr>
            <a:r>
              <a:rPr lang="fa-IR" sz="1292" dirty="0">
                <a:cs typeface="B Nazanin" pitchFamily="2" charset="-78"/>
              </a:rPr>
              <a:t>سازه‌ها پر شده از هوا به دو بخش اصلی تقسیم می‌شوند: سازه‌های دندانه‌ای پر شده از هوا و سازه‌های با دیواره‌ دو جداره. </a:t>
            </a:r>
            <a:endParaRPr lang="en-US" sz="1292" dirty="0">
              <a:cs typeface="B Nazanin" pitchFamily="2" charset="-78"/>
            </a:endParaRPr>
          </a:p>
        </p:txBody>
      </p:sp>
      <p:pic>
        <p:nvPicPr>
          <p:cNvPr id="23" name="Picture 4" descr="13"/>
          <p:cNvPicPr>
            <a:picLocks noChangeAspect="1" noChangeArrowheads="1"/>
          </p:cNvPicPr>
          <p:nvPr/>
        </p:nvPicPr>
        <p:blipFill>
          <a:blip r:embed="rId2"/>
          <a:srcRect/>
          <a:stretch>
            <a:fillRect/>
          </a:stretch>
        </p:blipFill>
        <p:spPr>
          <a:xfrm>
            <a:off x="2321169" y="2857815"/>
            <a:ext cx="3938954" cy="2697090"/>
          </a:xfrm>
          <a:prstGeom prst="rect">
            <a:avLst/>
          </a:prstGeom>
          <a:noFill/>
          <a:ln w="76200" cmpd="tri">
            <a:solidFill>
              <a:srgbClr val="000000"/>
            </a:solidFill>
          </a:ln>
        </p:spPr>
      </p:pic>
    </p:spTree>
    <p:extLst>
      <p:ext uri="{BB962C8B-B14F-4D97-AF65-F5344CB8AC3E}">
        <p14:creationId xmlns:p14="http://schemas.microsoft.com/office/powerpoint/2010/main" val="19850254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های لاملا ( طاق های لاملا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527513" y="1867484"/>
            <a:ext cx="7983441" cy="490006"/>
          </a:xfrm>
          <a:prstGeom prst="rect">
            <a:avLst/>
          </a:prstGeom>
          <a:noFill/>
        </p:spPr>
        <p:txBody>
          <a:bodyPr wrap="square" rtlCol="0">
            <a:spAutoFit/>
          </a:bodyPr>
          <a:lstStyle/>
          <a:p>
            <a:pPr algn="just" rtl="1"/>
            <a:r>
              <a:rPr lang="fa-IR" sz="1292" dirty="0">
                <a:cs typeface="B Nazanin" pitchFamily="2" charset="-78"/>
              </a:rPr>
              <a:t>از تقاطع یک سری قوس های به موازات یکدیگر با قوس های موازی دیگری که به سمت دیگر متمایل می شوند ، سازه سقف استوانه ای لاملا حاصل می شود. </a:t>
            </a:r>
          </a:p>
          <a:p>
            <a:pPr algn="just" rtl="1"/>
            <a:r>
              <a:rPr lang="fa-IR" sz="1292" dirty="0">
                <a:cs typeface="B Nazanin" pitchFamily="2" charset="-78"/>
              </a:rPr>
              <a:t>سقف های لاملا از جنس فولاد، بتن و چوب برای ایجاد سقف های استوانه ای مورد استفاده قرار می گیرند. </a:t>
            </a:r>
            <a:endParaRPr lang="en-US" sz="1292" dirty="0">
              <a:cs typeface="B Nazanin" pitchFamily="2" charset="-78"/>
            </a:endParaRPr>
          </a:p>
        </p:txBody>
      </p:sp>
      <p:pic>
        <p:nvPicPr>
          <p:cNvPr id="9" name="Picture 2" descr="C:\Documents and Settings\AMIR\Desktop\New Folder\tacoma%20dome.jpg"/>
          <p:cNvPicPr>
            <a:picLocks noChangeAspect="1" noChangeArrowheads="1"/>
          </p:cNvPicPr>
          <p:nvPr/>
        </p:nvPicPr>
        <p:blipFill>
          <a:blip r:embed="rId2"/>
          <a:srcRect/>
          <a:stretch>
            <a:fillRect/>
          </a:stretch>
        </p:blipFill>
        <p:spPr bwMode="auto">
          <a:xfrm>
            <a:off x="1186941" y="3692771"/>
            <a:ext cx="3033367" cy="2044323"/>
          </a:xfrm>
          <a:prstGeom prst="rect">
            <a:avLst/>
          </a:prstGeom>
          <a:ln>
            <a:noFill/>
          </a:ln>
          <a:effectLst>
            <a:softEdge rad="112500"/>
          </a:effectLst>
        </p:spPr>
      </p:pic>
      <p:sp>
        <p:nvSpPr>
          <p:cNvPr id="10" name="TextBox 9"/>
          <p:cNvSpPr txBox="1"/>
          <p:nvPr/>
        </p:nvSpPr>
        <p:spPr>
          <a:xfrm>
            <a:off x="5205046" y="2560536"/>
            <a:ext cx="3297138" cy="291170"/>
          </a:xfrm>
          <a:prstGeom prst="rect">
            <a:avLst/>
          </a:prstGeom>
          <a:noFill/>
        </p:spPr>
        <p:txBody>
          <a:bodyPr wrap="square" rtlCol="1">
            <a:spAutoFit/>
          </a:bodyPr>
          <a:lstStyle/>
          <a:p>
            <a:pPr algn="r"/>
            <a:r>
              <a:rPr lang="fa-IR" sz="1292" b="1" dirty="0">
                <a:cs typeface="B Nazanin" pitchFamily="2" charset="-78"/>
              </a:rPr>
              <a:t>گنبد تاكوما</a:t>
            </a:r>
          </a:p>
        </p:txBody>
      </p:sp>
      <p:sp>
        <p:nvSpPr>
          <p:cNvPr id="11" name="TextBox 10"/>
          <p:cNvSpPr txBox="1"/>
          <p:nvPr/>
        </p:nvSpPr>
        <p:spPr>
          <a:xfrm>
            <a:off x="562708" y="2835516"/>
            <a:ext cx="7877907" cy="688843"/>
          </a:xfrm>
          <a:prstGeom prst="rect">
            <a:avLst/>
          </a:prstGeom>
          <a:noFill/>
        </p:spPr>
        <p:txBody>
          <a:bodyPr wrap="square" rtlCol="0">
            <a:spAutoFit/>
          </a:bodyPr>
          <a:lstStyle/>
          <a:p>
            <a:pPr algn="just" rtl="1"/>
            <a:r>
              <a:rPr lang="fa-IR" sz="1292" dirty="0">
                <a:cs typeface="B Nazanin" pitchFamily="2" charset="-78"/>
              </a:rPr>
              <a:t>در زمان ساخت این گنبد بزرگترین گنبد چوبی جهان به شمار می رفت. گنبد به وسیله حلقه کششی از بتن مسلح به ابعاد 91 در 91 سانتیمتر در مقطع عرضی نگاه داشته می شود و  فاصله بین 36 ستون بتنی را می پوشاند.علاقه مندی به ساختمان های چوبی لاملا را به عنوان یک گزینه جذاب و اقتصادی برای ساختمان های پنوماتیک فولادی وبتنی جهت دهانه های بزرگ در فعالیت های ورزشی افزایش می دهد.</a:t>
            </a:r>
            <a:endParaRPr lang="en-US" sz="1292" dirty="0">
              <a:cs typeface="B Nazanin" pitchFamily="2" charset="-78"/>
            </a:endParaRPr>
          </a:p>
        </p:txBody>
      </p:sp>
      <p:pic>
        <p:nvPicPr>
          <p:cNvPr id="12" name="Picture 3" descr="C:\Documents and Settings\AMIR\Desktop\New Folder\DomeBridge.jpg"/>
          <p:cNvPicPr>
            <a:picLocks noChangeAspect="1" noChangeArrowheads="1"/>
          </p:cNvPicPr>
          <p:nvPr/>
        </p:nvPicPr>
        <p:blipFill>
          <a:blip r:embed="rId3"/>
          <a:srcRect/>
          <a:stretch>
            <a:fillRect/>
          </a:stretch>
        </p:blipFill>
        <p:spPr bwMode="auto">
          <a:xfrm>
            <a:off x="4286250" y="3692771"/>
            <a:ext cx="2967425" cy="1978283"/>
          </a:xfrm>
          <a:prstGeom prst="rect">
            <a:avLst/>
          </a:prstGeom>
          <a:ln>
            <a:noFill/>
          </a:ln>
          <a:effectLst>
            <a:softEdge rad="112500"/>
          </a:effectLst>
        </p:spPr>
      </p:pic>
    </p:spTree>
    <p:extLst>
      <p:ext uri="{BB962C8B-B14F-4D97-AF65-F5344CB8AC3E}">
        <p14:creationId xmlns:p14="http://schemas.microsoft.com/office/powerpoint/2010/main" val="23776873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بام های پوسته ای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4695102" y="1846374"/>
            <a:ext cx="3815852" cy="291170"/>
          </a:xfrm>
          <a:prstGeom prst="rect">
            <a:avLst/>
          </a:prstGeom>
          <a:noFill/>
        </p:spPr>
        <p:txBody>
          <a:bodyPr wrap="square" rtlCol="0">
            <a:spAutoFit/>
          </a:bodyPr>
          <a:lstStyle/>
          <a:p>
            <a:pPr algn="r" rtl="1"/>
            <a:r>
              <a:rPr lang="fa-IR" sz="1292" b="1" dirty="0">
                <a:cs typeface="B Nazanin" pitchFamily="2" charset="-78"/>
              </a:rPr>
              <a:t>سالن سخنرانی کرسگ</a:t>
            </a:r>
            <a:endParaRPr lang="en-US" sz="1292" b="1" dirty="0">
              <a:cs typeface="B Nazanin" pitchFamily="2" charset="-78"/>
            </a:endParaRPr>
          </a:p>
        </p:txBody>
      </p:sp>
      <p:sp>
        <p:nvSpPr>
          <p:cNvPr id="9" name="TextBox 8"/>
          <p:cNvSpPr txBox="1"/>
          <p:nvPr/>
        </p:nvSpPr>
        <p:spPr>
          <a:xfrm>
            <a:off x="593456" y="2092570"/>
            <a:ext cx="7917498" cy="688843"/>
          </a:xfrm>
          <a:prstGeom prst="rect">
            <a:avLst/>
          </a:prstGeom>
          <a:noFill/>
        </p:spPr>
        <p:txBody>
          <a:bodyPr wrap="square" rtlCol="0">
            <a:spAutoFit/>
          </a:bodyPr>
          <a:lstStyle/>
          <a:p>
            <a:pPr algn="just" rtl="1"/>
            <a:r>
              <a:rPr lang="fa-IR" sz="1292" dirty="0">
                <a:cs typeface="B Nazanin" pitchFamily="2" charset="-78"/>
              </a:rPr>
              <a:t>حجم این گنبد برابر یک هشتم کره است و در سه نقطه اتکا دارد. لبه پوسته بالایی بازشوها ی شفاف توسط یک دندانه بتنی سخت شده است که برای جمعآوری آب باران نیز مورد استفاده قرار می گیرد</a:t>
            </a:r>
            <a:r>
              <a:rPr lang="en-US" sz="1292" dirty="0">
                <a:cs typeface="B Nazanin" pitchFamily="2" charset="-78"/>
              </a:rPr>
              <a:t>.</a:t>
            </a:r>
            <a:r>
              <a:rPr lang="fa-IR" sz="1292" dirty="0">
                <a:cs typeface="B Nazanin" pitchFamily="2" charset="-78"/>
              </a:rPr>
              <a:t> نگهداری آن ها با استفاده از دیوارهای حائل حجیم بتنی پی ها صورت گرفته است.در بخش هایی از پوسته که مجاور قوس های باربر است آشفتگی های خمشی ایجاد می شود لذا افزایش ضخامت پوسته در این قسمت ها ضروری است . </a:t>
            </a:r>
            <a:endParaRPr lang="en-US" sz="1292" dirty="0">
              <a:cs typeface="B Nazanin" pitchFamily="2" charset="-78"/>
            </a:endParaRPr>
          </a:p>
        </p:txBody>
      </p:sp>
      <p:pic>
        <p:nvPicPr>
          <p:cNvPr id="10" name="Picture 2" descr="F:\New Folder\DSC00294.JPG"/>
          <p:cNvPicPr>
            <a:picLocks noChangeAspect="1" noChangeArrowheads="1"/>
          </p:cNvPicPr>
          <p:nvPr/>
        </p:nvPicPr>
        <p:blipFill>
          <a:blip r:embed="rId2" cstate="print">
            <a:lum bright="20000" contrast="40000"/>
          </a:blip>
          <a:srcRect l="15491" t="23211" r="19033" b="36048"/>
          <a:stretch>
            <a:fillRect/>
          </a:stretch>
        </p:blipFill>
        <p:spPr bwMode="auto">
          <a:xfrm>
            <a:off x="1617784" y="3147646"/>
            <a:ext cx="5275385" cy="2461846"/>
          </a:xfrm>
          <a:prstGeom prst="rect">
            <a:avLst/>
          </a:prstGeom>
          <a:noFill/>
          <a:ln>
            <a:noFill/>
          </a:ln>
        </p:spPr>
      </p:pic>
    </p:spTree>
    <p:extLst>
      <p:ext uri="{BB962C8B-B14F-4D97-AF65-F5344CB8AC3E}">
        <p14:creationId xmlns:p14="http://schemas.microsoft.com/office/powerpoint/2010/main" val="35722081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پوسته های استوانه های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6893169" y="2631327"/>
            <a:ext cx="2391508" cy="291170"/>
          </a:xfrm>
          <a:prstGeom prst="rect">
            <a:avLst/>
          </a:prstGeom>
          <a:noFill/>
        </p:spPr>
        <p:txBody>
          <a:bodyPr wrap="square" rtlCol="0">
            <a:spAutoFit/>
          </a:bodyPr>
          <a:lstStyle/>
          <a:p>
            <a:pPr algn="ctr" rtl="1"/>
            <a:r>
              <a:rPr lang="fa-IR" sz="1292" b="1" dirty="0">
                <a:cs typeface="B Nazanin" pitchFamily="2" charset="-78"/>
              </a:rPr>
              <a:t>موزه کیمبال</a:t>
            </a:r>
            <a:endParaRPr lang="en-US" sz="1292" b="1" dirty="0">
              <a:cs typeface="B Nazanin" pitchFamily="2" charset="-78"/>
            </a:endParaRPr>
          </a:p>
        </p:txBody>
      </p:sp>
      <p:sp>
        <p:nvSpPr>
          <p:cNvPr id="9" name="TextBox 8"/>
          <p:cNvSpPr txBox="1"/>
          <p:nvPr/>
        </p:nvSpPr>
        <p:spPr>
          <a:xfrm>
            <a:off x="5319349" y="2584939"/>
            <a:ext cx="2044226" cy="291170"/>
          </a:xfrm>
          <a:prstGeom prst="rect">
            <a:avLst/>
          </a:prstGeom>
          <a:noFill/>
        </p:spPr>
        <p:txBody>
          <a:bodyPr wrap="square" rtlCol="0">
            <a:spAutoFit/>
          </a:bodyPr>
          <a:lstStyle/>
          <a:p>
            <a:pPr algn="r" rtl="1"/>
            <a:r>
              <a:rPr lang="en-US" sz="1292" dirty="0">
                <a:cs typeface="B Nazanin" pitchFamily="2" charset="-78"/>
              </a:rPr>
              <a:t>(Kimball Museum)</a:t>
            </a:r>
          </a:p>
        </p:txBody>
      </p:sp>
      <p:pic>
        <p:nvPicPr>
          <p:cNvPr id="10" name="Picture 2" descr="E:\tarahi fani\search\kimball.jpg"/>
          <p:cNvPicPr>
            <a:picLocks noChangeAspect="1" noChangeArrowheads="1"/>
          </p:cNvPicPr>
          <p:nvPr/>
        </p:nvPicPr>
        <p:blipFill>
          <a:blip r:embed="rId2"/>
          <a:srcRect t="13113"/>
          <a:stretch>
            <a:fillRect/>
          </a:stretch>
        </p:blipFill>
        <p:spPr bwMode="auto">
          <a:xfrm>
            <a:off x="4572000" y="3710354"/>
            <a:ext cx="3494967" cy="2184597"/>
          </a:xfrm>
          <a:prstGeom prst="rect">
            <a:avLst/>
          </a:prstGeom>
          <a:ln>
            <a:noFill/>
          </a:ln>
          <a:effectLst>
            <a:softEdge rad="112500"/>
          </a:effectLst>
        </p:spPr>
      </p:pic>
      <p:sp>
        <p:nvSpPr>
          <p:cNvPr id="11" name="TextBox 10"/>
          <p:cNvSpPr txBox="1"/>
          <p:nvPr/>
        </p:nvSpPr>
        <p:spPr>
          <a:xfrm>
            <a:off x="659398" y="2899978"/>
            <a:ext cx="7921894" cy="490006"/>
          </a:xfrm>
          <a:prstGeom prst="rect">
            <a:avLst/>
          </a:prstGeom>
          <a:noFill/>
        </p:spPr>
        <p:txBody>
          <a:bodyPr wrap="square" rtlCol="0">
            <a:spAutoFit/>
          </a:bodyPr>
          <a:lstStyle/>
          <a:p>
            <a:pPr algn="just" rtl="1"/>
            <a:r>
              <a:rPr lang="fa-IR" sz="1292" dirty="0">
                <a:cs typeface="B Nazanin" pitchFamily="2" charset="-78"/>
              </a:rPr>
              <a:t>این موزه مجموعه ای با استفاده از پوسته های استوانه ای </a:t>
            </a:r>
            <a:r>
              <a:rPr lang="en-US" sz="1292" dirty="0">
                <a:cs typeface="B Nazanin" pitchFamily="2" charset="-78"/>
              </a:rPr>
              <a:t>.</a:t>
            </a:r>
            <a:r>
              <a:rPr lang="fa-IR" sz="1292" dirty="0">
                <a:cs typeface="B Nazanin" pitchFamily="2" charset="-78"/>
              </a:rPr>
              <a:t>سازه سقف متشکل از 14 پوسته استوانه ای است که دهانه ای به ابعاد 7*30.5 متر را می پوشاند. ضخامت پوسته ها 10 سانتیمتر است. عایق بام و پوشش مسی روی پوسته را فرا گرفته است. پوسته ها بتنی هستند.</a:t>
            </a:r>
            <a:endParaRPr lang="en-US" sz="1292" dirty="0">
              <a:cs typeface="B Nazanin" pitchFamily="2" charset="-78"/>
            </a:endParaRPr>
          </a:p>
        </p:txBody>
      </p:sp>
      <p:sp>
        <p:nvSpPr>
          <p:cNvPr id="12" name="TextBox 11"/>
          <p:cNvSpPr txBox="1"/>
          <p:nvPr/>
        </p:nvSpPr>
        <p:spPr>
          <a:xfrm>
            <a:off x="562708" y="1881554"/>
            <a:ext cx="8018585" cy="490006"/>
          </a:xfrm>
          <a:prstGeom prst="rect">
            <a:avLst/>
          </a:prstGeom>
          <a:noFill/>
        </p:spPr>
        <p:txBody>
          <a:bodyPr wrap="square" rtlCol="0">
            <a:spAutoFit/>
          </a:bodyPr>
          <a:lstStyle/>
          <a:p>
            <a:pPr algn="r" rtl="1"/>
            <a:r>
              <a:rPr lang="fa-IR" sz="1292" dirty="0">
                <a:cs typeface="B Nazanin" pitchFamily="2" charset="-78"/>
              </a:rPr>
              <a:t>پوسته های استوانه ای به سختی گنبدها نیستند زیرا انحنای یک طرفه آنها باعث می شود که رفتاری شبیه تیرها داشته باشند در مواردی که افزایش سختی آنها لازم باشد از تیرهای طولی در امتداد لبه های آنها استفاده می شود</a:t>
            </a:r>
            <a:endParaRPr lang="en-US" sz="1292" dirty="0">
              <a:cs typeface="B Nazanin" pitchFamily="2" charset="-78"/>
            </a:endParaRPr>
          </a:p>
        </p:txBody>
      </p:sp>
      <p:pic>
        <p:nvPicPr>
          <p:cNvPr id="2050" name="Picture 2" descr="C:\Users\khadije\Documents\DSC00130.JPG"/>
          <p:cNvPicPr>
            <a:picLocks noChangeAspect="1" noChangeArrowheads="1"/>
          </p:cNvPicPr>
          <p:nvPr/>
        </p:nvPicPr>
        <p:blipFill>
          <a:blip r:embed="rId3"/>
          <a:srcRect/>
          <a:stretch>
            <a:fillRect/>
          </a:stretch>
        </p:blipFill>
        <p:spPr bwMode="auto">
          <a:xfrm>
            <a:off x="844061" y="3921369"/>
            <a:ext cx="2556569" cy="1907887"/>
          </a:xfrm>
          <a:prstGeom prst="rect">
            <a:avLst/>
          </a:prstGeom>
          <a:noFill/>
        </p:spPr>
      </p:pic>
    </p:spTree>
    <p:extLst>
      <p:ext uri="{BB962C8B-B14F-4D97-AF65-F5344CB8AC3E}">
        <p14:creationId xmlns:p14="http://schemas.microsoft.com/office/powerpoint/2010/main" val="28566034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پوسته های زین اسبی</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4712677" y="3752006"/>
            <a:ext cx="3890623" cy="291170"/>
          </a:xfrm>
          <a:prstGeom prst="rect">
            <a:avLst/>
          </a:prstGeom>
          <a:noFill/>
        </p:spPr>
        <p:txBody>
          <a:bodyPr wrap="square" rtlCol="0">
            <a:spAutoFit/>
          </a:bodyPr>
          <a:lstStyle/>
          <a:p>
            <a:pPr algn="r" rtl="1"/>
            <a:r>
              <a:rPr lang="fa-IR" sz="1292" b="1" dirty="0">
                <a:cs typeface="B Nazanin" pitchFamily="2" charset="-78"/>
              </a:rPr>
              <a:t>افلاک نمای مک دانل</a:t>
            </a:r>
            <a:endParaRPr lang="en-US" sz="1292" b="1" dirty="0">
              <a:cs typeface="B Nazanin" pitchFamily="2" charset="-78"/>
            </a:endParaRPr>
          </a:p>
        </p:txBody>
      </p:sp>
      <p:sp>
        <p:nvSpPr>
          <p:cNvPr id="9" name="TextBox 8"/>
          <p:cNvSpPr txBox="1"/>
          <p:nvPr/>
        </p:nvSpPr>
        <p:spPr>
          <a:xfrm>
            <a:off x="3494937" y="3752006"/>
            <a:ext cx="3165253" cy="291170"/>
          </a:xfrm>
          <a:prstGeom prst="rect">
            <a:avLst/>
          </a:prstGeom>
          <a:noFill/>
        </p:spPr>
        <p:txBody>
          <a:bodyPr wrap="square" rtlCol="0">
            <a:spAutoFit/>
          </a:bodyPr>
          <a:lstStyle/>
          <a:p>
            <a:pPr algn="r" rtl="1"/>
            <a:r>
              <a:rPr lang="en-US" sz="1292" dirty="0">
                <a:cs typeface="B Nazanin" pitchFamily="2" charset="-78"/>
              </a:rPr>
              <a:t>(Mc </a:t>
            </a:r>
            <a:r>
              <a:rPr lang="en-US" sz="1292" dirty="0" err="1">
                <a:cs typeface="B Nazanin" pitchFamily="2" charset="-78"/>
              </a:rPr>
              <a:t>Donnel</a:t>
            </a:r>
            <a:r>
              <a:rPr lang="en-US" sz="1292" dirty="0">
                <a:cs typeface="B Nazanin" pitchFamily="2" charset="-78"/>
              </a:rPr>
              <a:t> Planetarium)</a:t>
            </a:r>
          </a:p>
        </p:txBody>
      </p:sp>
      <p:sp>
        <p:nvSpPr>
          <p:cNvPr id="10" name="TextBox 9"/>
          <p:cNvSpPr txBox="1"/>
          <p:nvPr/>
        </p:nvSpPr>
        <p:spPr>
          <a:xfrm>
            <a:off x="4009292" y="4049682"/>
            <a:ext cx="4572000" cy="887679"/>
          </a:xfrm>
          <a:prstGeom prst="rect">
            <a:avLst/>
          </a:prstGeom>
          <a:noFill/>
        </p:spPr>
        <p:txBody>
          <a:bodyPr wrap="square" rtlCol="0">
            <a:spAutoFit/>
          </a:bodyPr>
          <a:lstStyle/>
          <a:p>
            <a:pPr algn="just" rtl="1"/>
            <a:r>
              <a:rPr lang="fa-IR" sz="1292" dirty="0">
                <a:cs typeface="B Nazanin" pitchFamily="2" charset="-78"/>
              </a:rPr>
              <a:t>این ساختمان به وسیله یک پوسته شبه هذلولی از بتن مسلح به قطر 49 متر محصور شده است</a:t>
            </a:r>
            <a:r>
              <a:rPr lang="en-US" sz="1292" dirty="0">
                <a:cs typeface="B Nazanin" pitchFamily="2" charset="-78"/>
              </a:rPr>
              <a:t> </a:t>
            </a:r>
            <a:r>
              <a:rPr lang="fa-IR" sz="1292" dirty="0">
                <a:cs typeface="B Nazanin" pitchFamily="2" charset="-78"/>
              </a:rPr>
              <a:t>و یک فرم زین اسبی معمولی برای برج های خنک کننده دستگاه اتمی به کار رفته است. سطح بیرونی کل پوسته از ترکیب پلاستیک ضد آب است و داخل آن عایق بندی شده و با اندود گچ پوشانده شده است.</a:t>
            </a:r>
            <a:endParaRPr lang="en-US" sz="1292" dirty="0">
              <a:cs typeface="B Nazanin" pitchFamily="2" charset="-78"/>
            </a:endParaRPr>
          </a:p>
        </p:txBody>
      </p:sp>
      <p:pic>
        <p:nvPicPr>
          <p:cNvPr id="11" name="Picture 2" descr="F:\New Folder\DSC00295.JPG"/>
          <p:cNvPicPr>
            <a:picLocks noChangeAspect="1" noChangeArrowheads="1"/>
          </p:cNvPicPr>
          <p:nvPr/>
        </p:nvPicPr>
        <p:blipFill>
          <a:blip r:embed="rId2" cstate="print">
            <a:lum bright="20000" contrast="-40000"/>
          </a:blip>
          <a:srcRect l="11962" t="31899" r="23442" b="20252"/>
          <a:stretch>
            <a:fillRect/>
          </a:stretch>
        </p:blipFill>
        <p:spPr bwMode="auto">
          <a:xfrm>
            <a:off x="773723" y="4132385"/>
            <a:ext cx="3038622" cy="1688123"/>
          </a:xfrm>
          <a:prstGeom prst="rect">
            <a:avLst/>
          </a:prstGeom>
          <a:ln>
            <a:noFill/>
          </a:ln>
          <a:effectLst>
            <a:softEdge rad="112500"/>
          </a:effectLst>
        </p:spPr>
      </p:pic>
      <p:sp>
        <p:nvSpPr>
          <p:cNvPr id="12" name="TextBox 11"/>
          <p:cNvSpPr txBox="1"/>
          <p:nvPr/>
        </p:nvSpPr>
        <p:spPr>
          <a:xfrm>
            <a:off x="3868615" y="1740877"/>
            <a:ext cx="4712677" cy="1484189"/>
          </a:xfrm>
          <a:prstGeom prst="rect">
            <a:avLst/>
          </a:prstGeom>
          <a:noFill/>
        </p:spPr>
        <p:txBody>
          <a:bodyPr wrap="square" rtlCol="0">
            <a:spAutoFit/>
          </a:bodyPr>
          <a:lstStyle/>
          <a:p>
            <a:pPr algn="r" rtl="1"/>
            <a:r>
              <a:rPr lang="fa-IR" sz="1292" dirty="0">
                <a:cs typeface="B Nazanin" pitchFamily="2" charset="-78"/>
              </a:rPr>
              <a:t>یک سطح سهموی هذلولی از انتقال یک سهمی رو به پایین بر روی یک سهمی دیگر با انحنای رو به بالا بدست می آید .این سطح شبیه زین اسب است ، مقاطع افقی آن دارای دو شاخه مجزا از یک منحنی هزلولی هستند در حالی که مقاطع عمودی اصلی آن سهمی است . ساخت این سطوح با بتن مسلح نسبتا ساده است .رفتار این پوسته شبیه پوسته استوانه ای است اما انحنای رو به بالای آن در جهت طولی به پوسته مقاومت اضافی می دهد چون سهمی های یا انحنای رو به بالا در برابر کمانش و تغییر شکل سهمی های رو به پایین ، از خود مقاومت نشان می دهد </a:t>
            </a:r>
            <a:endParaRPr lang="en-US" sz="1292" dirty="0">
              <a:cs typeface="B Nazanin" pitchFamily="2" charset="-78"/>
            </a:endParaRPr>
          </a:p>
        </p:txBody>
      </p:sp>
      <p:pic>
        <p:nvPicPr>
          <p:cNvPr id="3074" name="Picture 2" descr="C:\Users\khadije\Documents\DSC00132.JPG"/>
          <p:cNvPicPr>
            <a:picLocks noChangeAspect="1" noChangeArrowheads="1"/>
          </p:cNvPicPr>
          <p:nvPr/>
        </p:nvPicPr>
        <p:blipFill>
          <a:blip r:embed="rId3">
            <a:lum contrast="-10000"/>
          </a:blip>
          <a:srcRect b="4545"/>
          <a:stretch>
            <a:fillRect/>
          </a:stretch>
        </p:blipFill>
        <p:spPr bwMode="auto">
          <a:xfrm>
            <a:off x="844062" y="1700114"/>
            <a:ext cx="2954215" cy="2114949"/>
          </a:xfrm>
          <a:prstGeom prst="rect">
            <a:avLst/>
          </a:prstGeom>
          <a:noFill/>
        </p:spPr>
      </p:pic>
    </p:spTree>
    <p:extLst>
      <p:ext uri="{BB962C8B-B14F-4D97-AF65-F5344CB8AC3E}">
        <p14:creationId xmlns:p14="http://schemas.microsoft.com/office/powerpoint/2010/main" val="20371446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پوسته های غیر منظم</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7578956" y="1670539"/>
            <a:ext cx="1846398" cy="291170"/>
          </a:xfrm>
          <a:prstGeom prst="rect">
            <a:avLst/>
          </a:prstGeom>
          <a:noFill/>
        </p:spPr>
        <p:txBody>
          <a:bodyPr wrap="square" rtlCol="0">
            <a:spAutoFit/>
          </a:bodyPr>
          <a:lstStyle/>
          <a:p>
            <a:pPr algn="l"/>
            <a:r>
              <a:rPr lang="en-US" sz="1292" b="1" dirty="0">
                <a:cs typeface="B Nazanin" pitchFamily="2" charset="-78"/>
              </a:rPr>
              <a:t>TWA</a:t>
            </a:r>
            <a:r>
              <a:rPr lang="fa-IR" sz="1292" b="1" dirty="0">
                <a:cs typeface="B Nazanin" pitchFamily="2" charset="-78"/>
              </a:rPr>
              <a:t>ترمینال</a:t>
            </a:r>
            <a:endParaRPr lang="en-US" sz="1292" b="1" dirty="0">
              <a:cs typeface="B Nazanin" pitchFamily="2" charset="-78"/>
            </a:endParaRPr>
          </a:p>
        </p:txBody>
      </p:sp>
      <p:sp>
        <p:nvSpPr>
          <p:cNvPr id="9" name="TextBox 8"/>
          <p:cNvSpPr txBox="1"/>
          <p:nvPr/>
        </p:nvSpPr>
        <p:spPr>
          <a:xfrm>
            <a:off x="3165231" y="1976182"/>
            <a:ext cx="5416062" cy="887679"/>
          </a:xfrm>
          <a:prstGeom prst="rect">
            <a:avLst/>
          </a:prstGeom>
          <a:noFill/>
        </p:spPr>
        <p:txBody>
          <a:bodyPr wrap="square" rtlCol="0">
            <a:spAutoFit/>
          </a:bodyPr>
          <a:lstStyle/>
          <a:p>
            <a:pPr algn="just" rtl="1"/>
            <a:r>
              <a:rPr lang="fa-IR" sz="1292" dirty="0">
                <a:cs typeface="B Nazanin" pitchFamily="2" charset="-78"/>
              </a:rPr>
              <a:t>سقف این ساختمان پوسته ای از بتن مسلح است. برای انتخاب شکل ، به جای توجه نمودن به ملاحظات سازه ای ، ویژگی های بصری و ظاهری آن در نظر گرفته شده بودند اما مشکلاتی در رابطه با سازه به وجود آمد . البته با اصلاح نمودن طرح اولیه و تقویت پوسته در مکان هایی که به میزان نیروهای داخلی زیاد بود بر مشکلات فائق آمده شد.</a:t>
            </a:r>
            <a:endParaRPr lang="en-US" sz="1292" dirty="0">
              <a:cs typeface="B Nazanin" pitchFamily="2" charset="-78"/>
            </a:endParaRPr>
          </a:p>
        </p:txBody>
      </p:sp>
      <p:pic>
        <p:nvPicPr>
          <p:cNvPr id="10" name="Picture 3" descr="C:\Documents and Settings\AMIR\Desktop\New Folder\twa07.jpg"/>
          <p:cNvPicPr>
            <a:picLocks noChangeAspect="1" noChangeArrowheads="1"/>
          </p:cNvPicPr>
          <p:nvPr/>
        </p:nvPicPr>
        <p:blipFill>
          <a:blip r:embed="rId2"/>
          <a:srcRect/>
          <a:stretch>
            <a:fillRect/>
          </a:stretch>
        </p:blipFill>
        <p:spPr bwMode="auto">
          <a:xfrm>
            <a:off x="844061" y="3429000"/>
            <a:ext cx="3494967" cy="2306272"/>
          </a:xfrm>
          <a:prstGeom prst="rect">
            <a:avLst/>
          </a:prstGeom>
          <a:ln>
            <a:noFill/>
          </a:ln>
          <a:effectLst>
            <a:softEdge rad="112500"/>
          </a:effectLst>
        </p:spPr>
      </p:pic>
      <p:pic>
        <p:nvPicPr>
          <p:cNvPr id="11" name="Picture 2" descr="C:\Documents and Settings\AMIR\Desktop\New Folder\twa-terminal-2.jpg"/>
          <p:cNvPicPr>
            <a:picLocks noChangeAspect="1" noChangeArrowheads="1"/>
          </p:cNvPicPr>
          <p:nvPr/>
        </p:nvPicPr>
        <p:blipFill>
          <a:blip r:embed="rId3"/>
          <a:srcRect/>
          <a:stretch>
            <a:fillRect/>
          </a:stretch>
        </p:blipFill>
        <p:spPr bwMode="auto">
          <a:xfrm>
            <a:off x="723359" y="1208932"/>
            <a:ext cx="2160518" cy="1516684"/>
          </a:xfrm>
          <a:prstGeom prst="rect">
            <a:avLst/>
          </a:prstGeom>
          <a:ln>
            <a:noFill/>
          </a:ln>
          <a:effectLst>
            <a:softEdge rad="112500"/>
          </a:effectLst>
        </p:spPr>
      </p:pic>
      <p:pic>
        <p:nvPicPr>
          <p:cNvPr id="12" name="Picture 3" descr="C:\Documents and Settings\AMIR\Desktop\New Folder\2642_0451_1_w.jpg"/>
          <p:cNvPicPr>
            <a:picLocks noChangeAspect="1" noChangeArrowheads="1"/>
          </p:cNvPicPr>
          <p:nvPr/>
        </p:nvPicPr>
        <p:blipFill>
          <a:blip r:embed="rId4"/>
          <a:srcRect/>
          <a:stretch>
            <a:fillRect/>
          </a:stretch>
        </p:blipFill>
        <p:spPr bwMode="auto">
          <a:xfrm>
            <a:off x="5134708" y="3429000"/>
            <a:ext cx="2967425" cy="2283100"/>
          </a:xfrm>
          <a:prstGeom prst="rect">
            <a:avLst/>
          </a:prstGeom>
          <a:ln>
            <a:noFill/>
          </a:ln>
          <a:effectLst>
            <a:softEdge rad="112500"/>
          </a:effectLst>
        </p:spPr>
      </p:pic>
    </p:spTree>
    <p:extLst>
      <p:ext uri="{BB962C8B-B14F-4D97-AF65-F5344CB8AC3E}">
        <p14:creationId xmlns:p14="http://schemas.microsoft.com/office/powerpoint/2010/main" val="37446680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0" name="TextBox 9"/>
          <p:cNvSpPr txBox="1"/>
          <p:nvPr/>
        </p:nvSpPr>
        <p:spPr>
          <a:xfrm>
            <a:off x="3657600" y="1178169"/>
            <a:ext cx="2110154" cy="422031"/>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کرمیت</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1" name="Rectangle 10"/>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9" name="Rectangle 8"/>
          <p:cNvSpPr/>
          <p:nvPr/>
        </p:nvSpPr>
        <p:spPr>
          <a:xfrm>
            <a:off x="3165231" y="3979343"/>
            <a:ext cx="5416062" cy="1285352"/>
          </a:xfrm>
          <a:prstGeom prst="rect">
            <a:avLst/>
          </a:prstGeom>
        </p:spPr>
        <p:txBody>
          <a:bodyPr wrap="square">
            <a:spAutoFit/>
          </a:bodyPr>
          <a:lstStyle/>
          <a:p>
            <a:pPr algn="just" rtl="1"/>
            <a:r>
              <a:rPr lang="fa-IR" sz="1292" b="1" dirty="0">
                <a:cs typeface="B Nazanin" pitchFamily="2" charset="-78"/>
              </a:rPr>
              <a:t>سقف کامپوزیت کرمیت </a:t>
            </a:r>
            <a:r>
              <a:rPr lang="fa-IR" sz="1292" dirty="0">
                <a:cs typeface="B Nazanin" pitchFamily="2" charset="-78"/>
              </a:rPr>
              <a:t>: </a:t>
            </a:r>
          </a:p>
          <a:p>
            <a:pPr algn="just" rtl="1"/>
            <a:r>
              <a:rPr lang="fa-IR" sz="1292" dirty="0">
                <a:cs typeface="B Nazanin" pitchFamily="2" charset="-78"/>
              </a:rPr>
              <a:t>در طراحی سیستم قالب کامپوزیت کُرمیت، نظر بر آن بوده که علاوه بر سرعت و تطبیق با آیین نامه ها ، هر چه ممکن اقتصادی تر باشد. از این رو اولا" قالب باید قابل استفاده مداوم باشد، ثانیا" جان تیرچه با بتن پر شود که بتوان قطعات جان را اقتصادی تر طراحی نمود و از لرزش سقف نیز کاسته شود. سیستمهای کامپوزیت رایج در ایران که با تیرآهن ساده یا لانه زنبوری با تیر ورق استفاده می شوند، دارای جان باز نیستند.</a:t>
            </a:r>
            <a:endParaRPr lang="en-US" sz="1292" dirty="0">
              <a:cs typeface="B Nazanin" pitchFamily="2" charset="-78"/>
            </a:endParaRPr>
          </a:p>
        </p:txBody>
      </p:sp>
      <p:sp>
        <p:nvSpPr>
          <p:cNvPr id="12" name="Rectangle 11"/>
          <p:cNvSpPr/>
          <p:nvPr/>
        </p:nvSpPr>
        <p:spPr>
          <a:xfrm>
            <a:off x="3094892" y="1740877"/>
            <a:ext cx="5486400" cy="1285352"/>
          </a:xfrm>
          <a:prstGeom prst="rect">
            <a:avLst/>
          </a:prstGeom>
        </p:spPr>
        <p:txBody>
          <a:bodyPr wrap="square" numCol="1">
            <a:spAutoFit/>
          </a:bodyPr>
          <a:lstStyle/>
          <a:p>
            <a:pPr algn="r" rtl="1"/>
            <a:r>
              <a:rPr lang="fa-IR" sz="1292" b="1" dirty="0">
                <a:cs typeface="B Nazanin" pitchFamily="2" charset="-78"/>
              </a:rPr>
              <a:t>سقف پلیمری کرمیت: </a:t>
            </a:r>
            <a:r>
              <a:rPr lang="fa-IR" sz="1292" dirty="0">
                <a:cs typeface="B Nazanin" pitchFamily="2" charset="-78"/>
              </a:rPr>
              <a:t/>
            </a:r>
            <a:br>
              <a:rPr lang="fa-IR" sz="1292" dirty="0">
                <a:cs typeface="B Nazanin" pitchFamily="2" charset="-78"/>
              </a:rPr>
            </a:br>
            <a:r>
              <a:rPr lang="fa-IR" sz="1292" b="1" dirty="0">
                <a:cs typeface="B Nazanin" pitchFamily="2" charset="-78"/>
              </a:rPr>
              <a:t> </a:t>
            </a:r>
            <a:r>
              <a:rPr lang="fa-IR" sz="1292" dirty="0">
                <a:cs typeface="B Nazanin" pitchFamily="2" charset="-78"/>
              </a:rPr>
              <a:t>سقف پلیمری کُرمیت در راستای سبک سازی ساختمان است ، استفاده از بلوک های پلی استایرن نسوز در سقف باعث کاهش مصرف تیرچه تا حدود 20% و کاهش فولاد مصرفی سازه تا حدود 7% می شود. سهولات اجرای این نوع سقف، باعث افزایش سرعت اجرا و درنیتجه کاهش هزینه های اجرایی می گردد. در عین حال در هزینه های حمل و نقل نیز صرفه جویی قابل ملاحظه ای صورت می گیرد. شیارهای مناسب ایجاد شده در زیر این بلوک ها باعث پیوستگی گچ و خاک در زیر سقف می گردد..</a:t>
            </a:r>
            <a:endParaRPr lang="en-US" sz="1292" dirty="0">
              <a:cs typeface="B Nazanin" pitchFamily="2" charset="-78"/>
            </a:endParaRPr>
          </a:p>
        </p:txBody>
      </p:sp>
      <p:pic>
        <p:nvPicPr>
          <p:cNvPr id="69634" name="Picture 2" descr="C:\Users\khadije\Desktop\New Folder\New Folder\koromot_files\showthread_data\116.jpg"/>
          <p:cNvPicPr>
            <a:picLocks noChangeAspect="1" noChangeArrowheads="1"/>
          </p:cNvPicPr>
          <p:nvPr/>
        </p:nvPicPr>
        <p:blipFill>
          <a:blip r:embed="rId2"/>
          <a:srcRect/>
          <a:stretch>
            <a:fillRect/>
          </a:stretch>
        </p:blipFill>
        <p:spPr bwMode="auto">
          <a:xfrm>
            <a:off x="562708" y="1804785"/>
            <a:ext cx="2391508" cy="16945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9636" name="Picture 4" descr="C:\Users\khadije\Desktop\New Folder\New Folder\koromot_files\showthread_data\117.jpg"/>
          <p:cNvPicPr>
            <a:picLocks noChangeAspect="1" noChangeArrowheads="1"/>
          </p:cNvPicPr>
          <p:nvPr/>
        </p:nvPicPr>
        <p:blipFill>
          <a:blip r:embed="rId3"/>
          <a:srcRect/>
          <a:stretch>
            <a:fillRect/>
          </a:stretch>
        </p:blipFill>
        <p:spPr bwMode="auto">
          <a:xfrm>
            <a:off x="562708" y="3780692"/>
            <a:ext cx="2391508" cy="16193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694524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سقف ها به لحاظ فرم و سازه</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سازه های ورق تا شده</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TextBox 7"/>
          <p:cNvSpPr txBox="1"/>
          <p:nvPr/>
        </p:nvSpPr>
        <p:spPr>
          <a:xfrm>
            <a:off x="633046" y="2266933"/>
            <a:ext cx="7948246" cy="688843"/>
          </a:xfrm>
          <a:prstGeom prst="rect">
            <a:avLst/>
          </a:prstGeom>
          <a:noFill/>
        </p:spPr>
        <p:txBody>
          <a:bodyPr wrap="square" rtlCol="0">
            <a:spAutoFit/>
          </a:bodyPr>
          <a:lstStyle/>
          <a:p>
            <a:pPr algn="just" rtl="1"/>
            <a:r>
              <a:rPr lang="fa-IR" sz="1292" dirty="0">
                <a:cs typeface="B Nazanin" pitchFamily="2" charset="-78"/>
              </a:rPr>
              <a:t>. با توجه به آن که طول دال ها نسبت به پهنایشان چندین برابر است ، لذا هر دال مانند صفحه ای رفتار می کند که نسبت اضلاع آن زیاد است و فقط رفتار تیر یک بعدی در جهت پهنا را از خود نشان می دهد. ورق های تا شده مناسب برای پوشش سقف کارخانجات می باشد. ورق های یاد شده معمولا به عنوان سازه بام ها مورد استفاده قرار می گیرند.</a:t>
            </a:r>
            <a:endParaRPr lang="en-US" sz="1292" dirty="0">
              <a:cs typeface="B Nazanin" pitchFamily="2" charset="-78"/>
            </a:endParaRPr>
          </a:p>
        </p:txBody>
      </p:sp>
      <p:sp>
        <p:nvSpPr>
          <p:cNvPr id="9" name="TextBox 8"/>
          <p:cNvSpPr txBox="1"/>
          <p:nvPr/>
        </p:nvSpPr>
        <p:spPr>
          <a:xfrm>
            <a:off x="5543529" y="4255641"/>
            <a:ext cx="2967425" cy="291170"/>
          </a:xfrm>
          <a:prstGeom prst="rect">
            <a:avLst/>
          </a:prstGeom>
          <a:noFill/>
        </p:spPr>
        <p:txBody>
          <a:bodyPr wrap="square" rtlCol="0">
            <a:spAutoFit/>
          </a:bodyPr>
          <a:lstStyle/>
          <a:p>
            <a:pPr algn="r" rtl="1"/>
            <a:r>
              <a:rPr lang="en-US" sz="1292" dirty="0">
                <a:cs typeface="B Nazanin" pitchFamily="2" charset="-78"/>
              </a:rPr>
              <a:t>(Illini Hall)</a:t>
            </a:r>
          </a:p>
        </p:txBody>
      </p:sp>
      <p:sp>
        <p:nvSpPr>
          <p:cNvPr id="10" name="TextBox 9"/>
          <p:cNvSpPr txBox="1"/>
          <p:nvPr/>
        </p:nvSpPr>
        <p:spPr>
          <a:xfrm>
            <a:off x="6752492" y="4542051"/>
            <a:ext cx="1758462" cy="1285352"/>
          </a:xfrm>
          <a:prstGeom prst="rect">
            <a:avLst/>
          </a:prstGeom>
          <a:noFill/>
        </p:spPr>
        <p:txBody>
          <a:bodyPr wrap="square" rtlCol="0">
            <a:spAutoFit/>
          </a:bodyPr>
          <a:lstStyle/>
          <a:p>
            <a:pPr algn="just" rtl="1"/>
            <a:r>
              <a:rPr lang="fa-IR" sz="1292" dirty="0">
                <a:cs typeface="B Nazanin" pitchFamily="2" charset="-78"/>
              </a:rPr>
              <a:t>این گنبد ساخته شده از ورق تا شده گنبد اصلی آن به قطر 122 متر یک پوسته بتن مسلح است. برای این که مقاومت آن در برابر کمانش تامین شود به صورت تا شده اجرا شده است.</a:t>
            </a:r>
            <a:endParaRPr lang="en-US" sz="1292" dirty="0">
              <a:cs typeface="B Nazanin" pitchFamily="2" charset="-78"/>
            </a:endParaRPr>
          </a:p>
        </p:txBody>
      </p:sp>
      <p:pic>
        <p:nvPicPr>
          <p:cNvPr id="11" name="Picture 2" descr="E:\tarahi fani\search\ILLINI12.jpg"/>
          <p:cNvPicPr>
            <a:picLocks noChangeAspect="1" noChangeArrowheads="1"/>
          </p:cNvPicPr>
          <p:nvPr/>
        </p:nvPicPr>
        <p:blipFill>
          <a:blip r:embed="rId2"/>
          <a:srcRect/>
          <a:stretch>
            <a:fillRect/>
          </a:stretch>
        </p:blipFill>
        <p:spPr bwMode="auto">
          <a:xfrm>
            <a:off x="3539628" y="4262232"/>
            <a:ext cx="3102125" cy="1628615"/>
          </a:xfrm>
          <a:prstGeom prst="rect">
            <a:avLst/>
          </a:prstGeom>
          <a:noFill/>
        </p:spPr>
      </p:pic>
      <p:pic>
        <p:nvPicPr>
          <p:cNvPr id="12" name="Picture 3" descr="E:\tarahi fani\search\ILLINI HALL.jpg"/>
          <p:cNvPicPr>
            <a:picLocks noChangeAspect="1" noChangeArrowheads="1"/>
          </p:cNvPicPr>
          <p:nvPr/>
        </p:nvPicPr>
        <p:blipFill>
          <a:blip r:embed="rId3" cstate="print"/>
          <a:srcRect/>
          <a:stretch>
            <a:fillRect/>
          </a:stretch>
        </p:blipFill>
        <p:spPr bwMode="auto">
          <a:xfrm>
            <a:off x="844062" y="4260142"/>
            <a:ext cx="2203197" cy="1621554"/>
          </a:xfrm>
          <a:prstGeom prst="rect">
            <a:avLst/>
          </a:prstGeom>
          <a:noFill/>
        </p:spPr>
      </p:pic>
      <p:sp>
        <p:nvSpPr>
          <p:cNvPr id="13" name="TextBox 12"/>
          <p:cNvSpPr txBox="1"/>
          <p:nvPr/>
        </p:nvSpPr>
        <p:spPr>
          <a:xfrm>
            <a:off x="633046" y="1621741"/>
            <a:ext cx="7877908" cy="688843"/>
          </a:xfrm>
          <a:prstGeom prst="rect">
            <a:avLst/>
          </a:prstGeom>
          <a:noFill/>
        </p:spPr>
        <p:txBody>
          <a:bodyPr wrap="square" rtlCol="0">
            <a:spAutoFit/>
          </a:bodyPr>
          <a:lstStyle/>
          <a:p>
            <a:pPr algn="r" rtl="1"/>
            <a:r>
              <a:rPr lang="fa-IR" sz="1292" dirty="0">
                <a:cs typeface="B Nazanin" pitchFamily="2" charset="-78"/>
              </a:rPr>
              <a:t>ورق های تا شده که ده ها متر از دهانه را می پوشانند از مصالحی چون فولاد ، چوب ، آلومینیوم با بتن مسلح ساخته می شوند . ورق های تا شده بتن مسلح اقتصادی تر است چون قالب آنها از چوب های صاف است و یا این که دالهای بتنی روی زمین پیش ساخته شده سپس به سقف انتقال یافته با جوش دادن میلگردهای متقاطع در محل درز اتصال و ریختن بتن در آن محل مجموعه صفحه های منفرد به شکل یک ورق تا شده یکپارچه در می آید .</a:t>
            </a:r>
            <a:endParaRPr lang="en-US" sz="1292" dirty="0">
              <a:cs typeface="B Nazanin" pitchFamily="2" charset="-78"/>
            </a:endParaRPr>
          </a:p>
        </p:txBody>
      </p:sp>
      <p:pic>
        <p:nvPicPr>
          <p:cNvPr id="4098" name="Picture 2" descr="C:\Users\khadije\Documents\DSC00133.JPG"/>
          <p:cNvPicPr>
            <a:picLocks noChangeAspect="1" noChangeArrowheads="1"/>
          </p:cNvPicPr>
          <p:nvPr/>
        </p:nvPicPr>
        <p:blipFill>
          <a:blip r:embed="rId4"/>
          <a:srcRect/>
          <a:stretch>
            <a:fillRect/>
          </a:stretch>
        </p:blipFill>
        <p:spPr bwMode="auto">
          <a:xfrm>
            <a:off x="850760" y="2740396"/>
            <a:ext cx="2150347" cy="1287801"/>
          </a:xfrm>
          <a:prstGeom prst="rect">
            <a:avLst/>
          </a:prstGeom>
          <a:noFill/>
        </p:spPr>
      </p:pic>
      <p:sp>
        <p:nvSpPr>
          <p:cNvPr id="15" name="TextBox 14"/>
          <p:cNvSpPr txBox="1"/>
          <p:nvPr/>
        </p:nvSpPr>
        <p:spPr>
          <a:xfrm>
            <a:off x="70338" y="3988960"/>
            <a:ext cx="2672862" cy="291170"/>
          </a:xfrm>
          <a:prstGeom prst="rect">
            <a:avLst/>
          </a:prstGeom>
          <a:noFill/>
        </p:spPr>
        <p:txBody>
          <a:bodyPr wrap="square" rtlCol="0">
            <a:spAutoFit/>
          </a:bodyPr>
          <a:lstStyle/>
          <a:p>
            <a:pPr algn="r" rtl="1"/>
            <a:r>
              <a:rPr lang="fa-IR" sz="1292" dirty="0">
                <a:cs typeface="B Nazanin" pitchFamily="2" charset="-78"/>
              </a:rPr>
              <a:t>رفتار طولی تیر در ورق تا شده</a:t>
            </a:r>
            <a:endParaRPr lang="en-US" sz="1292" dirty="0">
              <a:cs typeface="B Nazanin" pitchFamily="2" charset="-78"/>
            </a:endParaRPr>
          </a:p>
        </p:txBody>
      </p:sp>
      <p:pic>
        <p:nvPicPr>
          <p:cNvPr id="1026" name="Picture 2"/>
          <p:cNvPicPr>
            <a:picLocks noChangeAspect="1" noChangeArrowheads="1"/>
          </p:cNvPicPr>
          <p:nvPr/>
        </p:nvPicPr>
        <p:blipFill>
          <a:blip r:embed="rId5"/>
          <a:srcRect/>
          <a:stretch>
            <a:fillRect/>
          </a:stretch>
        </p:blipFill>
        <p:spPr bwMode="auto">
          <a:xfrm>
            <a:off x="3587261" y="2773619"/>
            <a:ext cx="3024554" cy="1371908"/>
          </a:xfrm>
          <a:prstGeom prst="rect">
            <a:avLst/>
          </a:prstGeom>
          <a:noFill/>
          <a:ln w="9525">
            <a:noFill/>
            <a:miter lim="800000"/>
            <a:headEnd/>
            <a:tailEnd/>
          </a:ln>
          <a:effectLst/>
        </p:spPr>
      </p:pic>
    </p:spTree>
    <p:extLst>
      <p:ext uri="{BB962C8B-B14F-4D97-AF65-F5344CB8AC3E}">
        <p14:creationId xmlns:p14="http://schemas.microsoft.com/office/powerpoint/2010/main" val="14048408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ورق های پلی کربنات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15"/>
          <p:cNvSpPr>
            <a:spLocks noChangeArrowheads="1"/>
          </p:cNvSpPr>
          <p:nvPr/>
        </p:nvSpPr>
        <p:spPr bwMode="auto">
          <a:xfrm>
            <a:off x="4712677" y="1596753"/>
            <a:ext cx="3938954" cy="1285352"/>
          </a:xfrm>
          <a:prstGeom prst="rect">
            <a:avLst/>
          </a:prstGeom>
          <a:noFill/>
          <a:ln w="9525">
            <a:noFill/>
            <a:miter lim="800000"/>
            <a:headEnd/>
            <a:tailEnd/>
          </a:ln>
        </p:spPr>
        <p:txBody>
          <a:bodyPr wrap="square" anchor="ctr">
            <a:spAutoFit/>
          </a:bodyPr>
          <a:lstStyle/>
          <a:p>
            <a:pPr algn="r" rtl="1"/>
            <a:r>
              <a:rPr lang="ar-SA" sz="1292" dirty="0">
                <a:cs typeface="B Nazanin" pitchFamily="2" charset="-78"/>
              </a:rPr>
              <a:t>پلی كربنات ، پلاستیكی شفاف است كه مقاومت حرارتی بالایی دارد . این پلاستیك تا دمای 140 درجه سانتی گراد سختی بالای خود را حفظ می كند .</a:t>
            </a:r>
            <a:r>
              <a:rPr lang="fa-IR" sz="1292" dirty="0">
                <a:cs typeface="B Nazanin" pitchFamily="2" charset="-78"/>
              </a:rPr>
              <a:t/>
            </a:r>
            <a:br>
              <a:rPr lang="fa-IR" sz="1292" dirty="0">
                <a:cs typeface="B Nazanin" pitchFamily="2" charset="-78"/>
              </a:rPr>
            </a:br>
            <a:r>
              <a:rPr lang="ar-SA" sz="1292" dirty="0">
                <a:cs typeface="B Nazanin" pitchFamily="2" charset="-78"/>
              </a:rPr>
              <a:t>خواص عایق الكتریكی خوبی دارد و خود اطفاء‌ در برابر حریق است . این پلاستیك از چگالی 2/1 برخوردار بوده كه نسبت به پلاستیكهای مهندسی دیگر سبكتر است . </a:t>
            </a:r>
            <a:endParaRPr lang="en-US" sz="1292" dirty="0">
              <a:cs typeface="B Nazanin" pitchFamily="2" charset="-78"/>
            </a:endParaRPr>
          </a:p>
        </p:txBody>
      </p:sp>
      <p:pic>
        <p:nvPicPr>
          <p:cNvPr id="8" name="Picture 4" descr="22"/>
          <p:cNvPicPr>
            <a:picLocks noChangeAspect="1" noChangeArrowheads="1"/>
          </p:cNvPicPr>
          <p:nvPr/>
        </p:nvPicPr>
        <p:blipFill>
          <a:blip r:embed="rId2"/>
          <a:srcRect/>
          <a:stretch>
            <a:fillRect/>
          </a:stretch>
        </p:blipFill>
        <p:spPr bwMode="auto">
          <a:xfrm>
            <a:off x="2180492" y="2162908"/>
            <a:ext cx="2532185" cy="1537189"/>
          </a:xfrm>
          <a:prstGeom prst="rect">
            <a:avLst/>
          </a:prstGeom>
          <a:noFill/>
          <a:ln w="9525">
            <a:noFill/>
            <a:miter lim="800000"/>
            <a:headEnd/>
            <a:tailEnd/>
          </a:ln>
        </p:spPr>
      </p:pic>
      <p:pic>
        <p:nvPicPr>
          <p:cNvPr id="9" name="ctl00_ContentPlaceHolder1_Image3" descr="http://www.chidakbaspar.com/File/galeri/p26-03-07_1738670.jpg">
            <a:hlinkClick r:id="rId3"/>
          </p:cNvPr>
          <p:cNvPicPr>
            <a:picLocks noChangeAspect="1" noChangeArrowheads="1"/>
          </p:cNvPicPr>
          <p:nvPr/>
        </p:nvPicPr>
        <p:blipFill>
          <a:blip r:embed="rId4"/>
          <a:srcRect l="2" b="25015"/>
          <a:stretch>
            <a:fillRect/>
          </a:stretch>
        </p:blipFill>
        <p:spPr bwMode="auto">
          <a:xfrm>
            <a:off x="562708" y="2162908"/>
            <a:ext cx="1547446" cy="1547446"/>
          </a:xfrm>
          <a:prstGeom prst="rect">
            <a:avLst/>
          </a:prstGeom>
          <a:noFill/>
          <a:ln w="9525">
            <a:noFill/>
            <a:miter lim="800000"/>
            <a:headEnd/>
            <a:tailEnd/>
          </a:ln>
        </p:spPr>
      </p:pic>
      <p:sp>
        <p:nvSpPr>
          <p:cNvPr id="10" name="Rectangle 9"/>
          <p:cNvSpPr>
            <a:spLocks noChangeArrowheads="1"/>
          </p:cNvSpPr>
          <p:nvPr/>
        </p:nvSpPr>
        <p:spPr bwMode="auto">
          <a:xfrm>
            <a:off x="4712677" y="3214554"/>
            <a:ext cx="3938954" cy="1484189"/>
          </a:xfrm>
          <a:prstGeom prst="rect">
            <a:avLst/>
          </a:prstGeom>
          <a:noFill/>
          <a:ln w="9525">
            <a:noFill/>
            <a:miter lim="800000"/>
            <a:headEnd/>
            <a:tailEnd/>
          </a:ln>
        </p:spPr>
        <p:txBody>
          <a:bodyPr anchor="ctr">
            <a:spAutoFit/>
          </a:bodyPr>
          <a:lstStyle/>
          <a:p>
            <a:pPr algn="r" rtl="1"/>
            <a:r>
              <a:rPr lang="ar-SA" sz="1292" dirty="0">
                <a:cs typeface="B Nazanin" pitchFamily="2" charset="-78"/>
              </a:rPr>
              <a:t>فراگیر بودن و قابلیت تغییر پذیری و انعطاف این محصول ، باعث شده تا در ساخت بناهای مختلفی همچون بیمارستانها ، مدارس ، ورزشگاهها و زیر ساخت های عمومی مورد توجه قرار گیرند</a:t>
            </a:r>
            <a:r>
              <a:rPr lang="en-US" sz="1292" dirty="0">
                <a:cs typeface="B Nazanin" pitchFamily="2" charset="-78"/>
              </a:rPr>
              <a:t>. </a:t>
            </a:r>
          </a:p>
          <a:p>
            <a:pPr algn="r" rtl="1"/>
            <a:r>
              <a:rPr lang="ar-SA" sz="1292" dirty="0">
                <a:cs typeface="B Nazanin" pitchFamily="2" charset="-78"/>
              </a:rPr>
              <a:t>در مواردی که خصوصیاتی چون شفافیت و مقاومت ضربه ای بالا در اولویت باشند ،ورقه های پلی کربنات</a:t>
            </a:r>
            <a:r>
              <a:rPr lang="en-US" sz="1292" dirty="0">
                <a:cs typeface="B Nazanin" pitchFamily="2" charset="-78"/>
              </a:rPr>
              <a:t> </a:t>
            </a:r>
            <a:r>
              <a:rPr lang="ar-SA" sz="1292" dirty="0">
                <a:cs typeface="B Nazanin" pitchFamily="2" charset="-78"/>
              </a:rPr>
              <a:t>دو یا چند جداره ابعاد گسترده تری از صنعت شیشه را در مصارف مختلف به ما ارائه می دهند</a:t>
            </a:r>
            <a:r>
              <a:rPr lang="fa-IR" sz="1292" dirty="0">
                <a:cs typeface="B Nazanin" pitchFamily="2" charset="-78"/>
              </a:rPr>
              <a:t> و می توانند جایگزین مناسبی برای شیشه باشند. </a:t>
            </a:r>
            <a:r>
              <a:rPr lang="en-US" sz="1292" dirty="0">
                <a:cs typeface="B Nazanin" pitchFamily="2" charset="-78"/>
              </a:rPr>
              <a:t> </a:t>
            </a:r>
          </a:p>
        </p:txBody>
      </p:sp>
      <p:pic>
        <p:nvPicPr>
          <p:cNvPr id="11" name="Picture 18" descr="26"/>
          <p:cNvPicPr>
            <a:picLocks noChangeAspect="1" noChangeArrowheads="1"/>
          </p:cNvPicPr>
          <p:nvPr/>
        </p:nvPicPr>
        <p:blipFill>
          <a:blip r:embed="rId5"/>
          <a:srcRect/>
          <a:stretch>
            <a:fillRect/>
          </a:stretch>
        </p:blipFill>
        <p:spPr bwMode="auto">
          <a:xfrm>
            <a:off x="2883878" y="3991708"/>
            <a:ext cx="1105134" cy="1547446"/>
          </a:xfrm>
          <a:prstGeom prst="rect">
            <a:avLst/>
          </a:prstGeom>
          <a:noFill/>
          <a:ln w="9525">
            <a:noFill/>
            <a:miter lim="800000"/>
            <a:headEnd/>
            <a:tailEnd/>
          </a:ln>
        </p:spPr>
      </p:pic>
      <p:pic>
        <p:nvPicPr>
          <p:cNvPr id="12" name="Picture 20" descr="29"/>
          <p:cNvPicPr>
            <a:picLocks noChangeAspect="1" noChangeArrowheads="1"/>
          </p:cNvPicPr>
          <p:nvPr/>
        </p:nvPicPr>
        <p:blipFill>
          <a:blip r:embed="rId6"/>
          <a:srcRect/>
          <a:stretch>
            <a:fillRect/>
          </a:stretch>
        </p:blipFill>
        <p:spPr bwMode="auto">
          <a:xfrm>
            <a:off x="492369" y="3991708"/>
            <a:ext cx="2217127" cy="1538654"/>
          </a:xfrm>
          <a:prstGeom prst="rect">
            <a:avLst/>
          </a:prstGeom>
          <a:noFill/>
          <a:ln w="9525">
            <a:noFill/>
            <a:miter lim="800000"/>
            <a:headEnd/>
            <a:tailEnd/>
          </a:ln>
        </p:spPr>
      </p:pic>
      <p:sp>
        <p:nvSpPr>
          <p:cNvPr id="13" name="Rectangle 16"/>
          <p:cNvSpPr>
            <a:spLocks noChangeArrowheads="1"/>
          </p:cNvSpPr>
          <p:nvPr/>
        </p:nvSpPr>
        <p:spPr bwMode="auto">
          <a:xfrm>
            <a:off x="6455447" y="4691627"/>
            <a:ext cx="1975221" cy="1086516"/>
          </a:xfrm>
          <a:prstGeom prst="rect">
            <a:avLst/>
          </a:prstGeom>
          <a:noFill/>
          <a:ln w="9525">
            <a:noFill/>
            <a:miter lim="800000"/>
            <a:headEnd/>
            <a:tailEnd/>
          </a:ln>
        </p:spPr>
        <p:txBody>
          <a:bodyPr wrap="none" anchor="ctr">
            <a:spAutoFit/>
          </a:bodyPr>
          <a:lstStyle/>
          <a:p>
            <a:pPr algn="r" rtl="1"/>
            <a:r>
              <a:rPr lang="ar-SA" sz="1292" dirty="0">
                <a:cs typeface="B Nazanin" pitchFamily="2" charset="-78"/>
              </a:rPr>
              <a:t>ورقهای </a:t>
            </a:r>
            <a:r>
              <a:rPr lang="fa-IR" sz="1292" dirty="0">
                <a:cs typeface="B Nazanin" pitchFamily="2" charset="-78"/>
              </a:rPr>
              <a:t>پلی کربنات شامل :</a:t>
            </a:r>
          </a:p>
          <a:p>
            <a:pPr algn="r" rtl="1"/>
            <a:r>
              <a:rPr lang="fa-IR" sz="1292" dirty="0">
                <a:cs typeface="B Nazanin" pitchFamily="2" charset="-78"/>
              </a:rPr>
              <a:t>ورق های </a:t>
            </a:r>
            <a:r>
              <a:rPr lang="ar-SA" sz="1292" dirty="0">
                <a:cs typeface="B Nazanin" pitchFamily="2" charset="-78"/>
              </a:rPr>
              <a:t>پـلـی کـربـنـات</a:t>
            </a:r>
            <a:r>
              <a:rPr lang="en-US" sz="1292" dirty="0">
                <a:cs typeface="B Nazanin" pitchFamily="2" charset="-78"/>
              </a:rPr>
              <a:t> </a:t>
            </a:r>
            <a:r>
              <a:rPr lang="ar-SA" sz="1292" dirty="0">
                <a:cs typeface="B Nazanin" pitchFamily="2" charset="-78"/>
              </a:rPr>
              <a:t>صـاف</a:t>
            </a:r>
            <a:endParaRPr lang="fa-IR" sz="1292" dirty="0">
              <a:cs typeface="B Nazanin" pitchFamily="2" charset="-78"/>
            </a:endParaRPr>
          </a:p>
          <a:p>
            <a:pPr algn="r" rtl="1"/>
            <a:r>
              <a:rPr lang="fa-IR" sz="1292" dirty="0">
                <a:cs typeface="B Nazanin" pitchFamily="2" charset="-78"/>
              </a:rPr>
              <a:t>ورق های پلی کربنات موجدار </a:t>
            </a:r>
          </a:p>
          <a:p>
            <a:pPr algn="r" rtl="1"/>
            <a:r>
              <a:rPr lang="fa-IR" sz="1292" dirty="0">
                <a:cs typeface="B Nazanin" pitchFamily="2" charset="-78"/>
              </a:rPr>
              <a:t>ورق</a:t>
            </a:r>
            <a:r>
              <a:rPr lang="en-US" sz="1292" dirty="0">
                <a:cs typeface="B Nazanin" pitchFamily="2" charset="-78"/>
              </a:rPr>
              <a:t> </a:t>
            </a:r>
            <a:r>
              <a:rPr lang="fa-IR" sz="1292" dirty="0">
                <a:cs typeface="B Nazanin" pitchFamily="2" charset="-78"/>
              </a:rPr>
              <a:t>های پلی کربنات مشجر</a:t>
            </a:r>
            <a:endParaRPr lang="en-US" sz="1292" dirty="0">
              <a:cs typeface="B Nazanin" pitchFamily="2" charset="-78"/>
            </a:endParaRPr>
          </a:p>
          <a:p>
            <a:pPr algn="r" rtl="1"/>
            <a:r>
              <a:rPr lang="fa-IR" sz="1292" dirty="0">
                <a:cs typeface="B Nazanin" pitchFamily="2" charset="-78"/>
              </a:rPr>
              <a:t>ورق</a:t>
            </a:r>
            <a:r>
              <a:rPr lang="en-US" sz="1292" dirty="0">
                <a:cs typeface="B Nazanin" pitchFamily="2" charset="-78"/>
              </a:rPr>
              <a:t> </a:t>
            </a:r>
            <a:r>
              <a:rPr lang="fa-IR" sz="1292" dirty="0">
                <a:cs typeface="B Nazanin" pitchFamily="2" charset="-78"/>
              </a:rPr>
              <a:t>های پلی کربنات چند جداره</a:t>
            </a:r>
            <a:r>
              <a:rPr lang="en-US" sz="1292" dirty="0">
                <a:cs typeface="B Nazanin" pitchFamily="2" charset="-78"/>
              </a:rPr>
              <a:t>    </a:t>
            </a:r>
          </a:p>
        </p:txBody>
      </p:sp>
    </p:spTree>
    <p:extLst>
      <p:ext uri="{BB962C8B-B14F-4D97-AF65-F5344CB8AC3E}">
        <p14:creationId xmlns:p14="http://schemas.microsoft.com/office/powerpoint/2010/main" val="317413524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ویژگی های ورق های پلی کربنات</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Rectangle 5"/>
          <p:cNvSpPr>
            <a:spLocks noChangeArrowheads="1"/>
          </p:cNvSpPr>
          <p:nvPr/>
        </p:nvSpPr>
        <p:spPr bwMode="auto">
          <a:xfrm>
            <a:off x="492369" y="2584890"/>
            <a:ext cx="8159262" cy="909223"/>
          </a:xfrm>
          <a:prstGeom prst="rect">
            <a:avLst/>
          </a:prstGeom>
          <a:noFill/>
          <a:ln w="9525">
            <a:noFill/>
            <a:miter lim="800000"/>
            <a:headEnd/>
            <a:tailEnd/>
          </a:ln>
        </p:spPr>
        <p:txBody>
          <a:bodyPr wrap="square" tIns="0" bIns="0" anchor="ctr">
            <a:spAutoFit/>
          </a:bodyPr>
          <a:lstStyle/>
          <a:p>
            <a:pPr algn="r" rtl="1"/>
            <a:r>
              <a:rPr lang="ar-SA" sz="1477" b="1" dirty="0">
                <a:cs typeface="B Nazanin" pitchFamily="2" charset="-78"/>
              </a:rPr>
              <a:t>مقاومت ضربه ای بالا</a:t>
            </a:r>
            <a:r>
              <a:rPr lang="en-US" sz="1477" dirty="0">
                <a:cs typeface="B Nazanin" pitchFamily="2" charset="-78"/>
              </a:rPr>
              <a:t> </a:t>
            </a:r>
            <a:br>
              <a:rPr lang="en-US" sz="1477" dirty="0">
                <a:cs typeface="B Nazanin" pitchFamily="2" charset="-78"/>
              </a:rPr>
            </a:br>
            <a:r>
              <a:rPr lang="ar-SA" sz="1477" dirty="0">
                <a:cs typeface="B Nazanin" pitchFamily="2" charset="-78"/>
              </a:rPr>
              <a:t>تقریبا" 250 برابر بیشتر از مقاومت شیشه معمولی و 30 برابر بیشتر از مقاومت شیشه مورد استفاده در صنعت ساختمان است</a:t>
            </a:r>
            <a:r>
              <a:rPr lang="en-US" sz="1477" dirty="0">
                <a:cs typeface="B Nazanin" pitchFamily="2" charset="-78"/>
              </a:rPr>
              <a:t>. </a:t>
            </a:r>
            <a:r>
              <a:rPr lang="ar-SA" sz="1477" dirty="0">
                <a:cs typeface="B Nazanin" pitchFamily="2" charset="-78"/>
              </a:rPr>
              <a:t>همچنین ، از مقاومت ضربه ای معادل 8 برابر نمونه آکریلیک آن با ضخامت یکسان ، برخوردار می باشد</a:t>
            </a:r>
            <a:r>
              <a:rPr lang="en-US" sz="1477" dirty="0">
                <a:cs typeface="B Nazanin" pitchFamily="2" charset="-78"/>
              </a:rPr>
              <a:t>.</a:t>
            </a:r>
            <a:r>
              <a:rPr lang="ar-SA" sz="1477" dirty="0">
                <a:latin typeface="Constantia" pitchFamily="18" charset="0"/>
                <a:cs typeface="B Nazanin" pitchFamily="2" charset="-78"/>
              </a:rPr>
              <a:t> انواع ورقهای پلی كربنات در برابر خش و خراش در شرایط بسیار سخت آزمون ، مقاومتی نزدیك به شیشه از خود نشان می دهد</a:t>
            </a:r>
            <a:endParaRPr lang="en-US" sz="1477" dirty="0">
              <a:cs typeface="B Nazanin" pitchFamily="2" charset="-78"/>
            </a:endParaRPr>
          </a:p>
        </p:txBody>
      </p:sp>
      <p:sp>
        <p:nvSpPr>
          <p:cNvPr id="9" name="Rectangle 7"/>
          <p:cNvSpPr>
            <a:spLocks noChangeArrowheads="1"/>
          </p:cNvSpPr>
          <p:nvPr/>
        </p:nvSpPr>
        <p:spPr bwMode="auto">
          <a:xfrm>
            <a:off x="492369" y="1356264"/>
            <a:ext cx="8159262" cy="1228863"/>
          </a:xfrm>
          <a:prstGeom prst="rect">
            <a:avLst/>
          </a:prstGeom>
          <a:noFill/>
          <a:ln w="9525">
            <a:noFill/>
            <a:miter lim="800000"/>
            <a:headEnd/>
            <a:tailEnd/>
          </a:ln>
        </p:spPr>
        <p:txBody>
          <a:bodyPr wrap="square" anchor="ctr">
            <a:spAutoFit/>
          </a:bodyPr>
          <a:lstStyle/>
          <a:p>
            <a:pPr algn="r" rtl="1"/>
            <a:r>
              <a:rPr lang="ar-SA" sz="1477" b="1" dirty="0">
                <a:cs typeface="B Nazanin" pitchFamily="2" charset="-78"/>
              </a:rPr>
              <a:t>نصب آسان</a:t>
            </a:r>
            <a:r>
              <a:rPr lang="en-US" sz="1477" b="1" dirty="0">
                <a:cs typeface="B Nazanin" pitchFamily="2" charset="-78"/>
              </a:rPr>
              <a:t> </a:t>
            </a:r>
            <a:r>
              <a:rPr lang="en-US" sz="1292" dirty="0">
                <a:cs typeface="B Nazanin" pitchFamily="2" charset="-78"/>
              </a:rPr>
              <a:t/>
            </a:r>
            <a:br>
              <a:rPr lang="en-US" sz="1292" dirty="0">
                <a:cs typeface="B Nazanin" pitchFamily="2" charset="-78"/>
              </a:rPr>
            </a:br>
            <a:r>
              <a:rPr lang="ar-SA" sz="1477" dirty="0">
                <a:cs typeface="B Nazanin" pitchFamily="2" charset="-78"/>
              </a:rPr>
              <a:t>ورقه های پلی کربنات</a:t>
            </a:r>
            <a:r>
              <a:rPr lang="en-US" sz="1477" dirty="0">
                <a:cs typeface="B Nazanin" pitchFamily="2" charset="-78"/>
              </a:rPr>
              <a:t> </a:t>
            </a:r>
            <a:r>
              <a:rPr lang="ar-SA" sz="1477" dirty="0">
                <a:cs typeface="B Nazanin" pitchFamily="2" charset="-78"/>
              </a:rPr>
              <a:t>به</a:t>
            </a:r>
            <a:r>
              <a:rPr lang="en-US" sz="1477" dirty="0">
                <a:cs typeface="B Nazanin" pitchFamily="2" charset="-78"/>
              </a:rPr>
              <a:t> </a:t>
            </a:r>
            <a:r>
              <a:rPr lang="ar-SA" sz="1477" dirty="0">
                <a:cs typeface="B Nazanin" pitchFamily="2" charset="-78"/>
              </a:rPr>
              <a:t>دلیل برخورداری از خصوصیات ویژه و وزن سبک ، به راحتی قابل نصب و استفاده می</a:t>
            </a:r>
            <a:r>
              <a:rPr lang="en-US" sz="1477" dirty="0">
                <a:cs typeface="B Nazanin" pitchFamily="2" charset="-78"/>
              </a:rPr>
              <a:t> </a:t>
            </a:r>
            <a:r>
              <a:rPr lang="ar-SA" sz="1477" dirty="0">
                <a:cs typeface="B Nazanin" pitchFamily="2" charset="-78"/>
              </a:rPr>
              <a:t>باشند</a:t>
            </a:r>
            <a:r>
              <a:rPr lang="en-US" sz="1477" dirty="0">
                <a:cs typeface="B Nazanin" pitchFamily="2" charset="-78"/>
              </a:rPr>
              <a:t>.</a:t>
            </a:r>
            <a:br>
              <a:rPr lang="en-US" sz="1477" dirty="0">
                <a:cs typeface="B Nazanin" pitchFamily="2" charset="-78"/>
              </a:rPr>
            </a:br>
            <a:r>
              <a:rPr lang="ar-SA" sz="1477" dirty="0">
                <a:cs typeface="B Nazanin" pitchFamily="2" charset="-78"/>
              </a:rPr>
              <a:t>یک ورق پلی کربنات در گرما یا سرما ، به راحتی خم شده و در سقف های هلالی</a:t>
            </a:r>
            <a:r>
              <a:rPr lang="en-US" sz="1477" dirty="0">
                <a:cs typeface="B Nazanin" pitchFamily="2" charset="-78"/>
              </a:rPr>
              <a:t> </a:t>
            </a:r>
            <a:r>
              <a:rPr lang="ar-SA" sz="1477" dirty="0">
                <a:cs typeface="B Nazanin" pitchFamily="2" charset="-78"/>
              </a:rPr>
              <a:t>و پنجره ها ، قابل استفاده است. حداقل شعاع خمیدگی یک ورق پلی کربنات 175 بار بیش</a:t>
            </a:r>
            <a:r>
              <a:rPr lang="en-US" sz="1477" dirty="0">
                <a:cs typeface="B Nazanin" pitchFamily="2" charset="-78"/>
              </a:rPr>
              <a:t> </a:t>
            </a:r>
            <a:r>
              <a:rPr lang="ar-SA" sz="1477" dirty="0">
                <a:cs typeface="B Nazanin" pitchFamily="2" charset="-78"/>
              </a:rPr>
              <a:t>از ورق های دیگر با ضخامت یکسان میباشد</a:t>
            </a:r>
            <a:r>
              <a:rPr lang="en-US" sz="1477" dirty="0">
                <a:cs typeface="B Nazanin" pitchFamily="2" charset="-78"/>
              </a:rPr>
              <a:t>. </a:t>
            </a:r>
            <a:r>
              <a:rPr lang="ar-SA" sz="1477" dirty="0">
                <a:cs typeface="B Nazanin" pitchFamily="2" charset="-78"/>
              </a:rPr>
              <a:t>وزن ورق های پلی کربنات بین 6/1 تا 12/1 سبکتر از وزن شیشه با همان ضخامت بوده و به راحتی قابل نصب و یا باز کردن است</a:t>
            </a:r>
            <a:r>
              <a:rPr lang="en-US" sz="1477" dirty="0">
                <a:latin typeface="Constantia" pitchFamily="18" charset="0"/>
                <a:cs typeface="B Nazanin" pitchFamily="2" charset="-78"/>
              </a:rPr>
              <a:t>.</a:t>
            </a:r>
            <a:endParaRPr lang="en-US" sz="1477" dirty="0">
              <a:cs typeface="B Nazanin" pitchFamily="2" charset="-78"/>
            </a:endParaRPr>
          </a:p>
        </p:txBody>
      </p:sp>
      <p:sp>
        <p:nvSpPr>
          <p:cNvPr id="10" name="Rectangle 8"/>
          <p:cNvSpPr>
            <a:spLocks noChangeArrowheads="1"/>
          </p:cNvSpPr>
          <p:nvPr/>
        </p:nvSpPr>
        <p:spPr bwMode="auto">
          <a:xfrm>
            <a:off x="4853354" y="3477453"/>
            <a:ext cx="3798277" cy="1846468"/>
          </a:xfrm>
          <a:prstGeom prst="rect">
            <a:avLst/>
          </a:prstGeom>
          <a:noFill/>
          <a:ln w="9525">
            <a:noFill/>
            <a:miter lim="800000"/>
            <a:headEnd/>
            <a:tailEnd/>
          </a:ln>
        </p:spPr>
        <p:txBody>
          <a:bodyPr wrap="square" tIns="0" bIns="0" anchor="ctr">
            <a:spAutoFit/>
          </a:bodyPr>
          <a:lstStyle/>
          <a:p>
            <a:pPr algn="r" rtl="1"/>
            <a:r>
              <a:rPr lang="ar-SA" sz="1662" b="1" dirty="0">
                <a:cs typeface="B Nazanin" pitchFamily="2" charset="-78"/>
              </a:rPr>
              <a:t>دوام و پایداری قابل ملاحظه</a:t>
            </a:r>
            <a:r>
              <a:rPr lang="en-US" sz="1477" b="1" dirty="0">
                <a:cs typeface="B Nazanin" pitchFamily="2" charset="-78"/>
              </a:rPr>
              <a:t> </a:t>
            </a:r>
            <a:r>
              <a:rPr lang="en-US" sz="1477" dirty="0">
                <a:cs typeface="B Nazanin" pitchFamily="2" charset="-78"/>
              </a:rPr>
              <a:t/>
            </a:r>
            <a:br>
              <a:rPr lang="en-US" sz="1477" dirty="0">
                <a:cs typeface="B Nazanin" pitchFamily="2" charset="-78"/>
              </a:rPr>
            </a:br>
            <a:r>
              <a:rPr lang="ar-SA" sz="1292" dirty="0">
                <a:cs typeface="B Nazanin" pitchFamily="2" charset="-78"/>
              </a:rPr>
              <a:t>ورق های پلی کربنات</a:t>
            </a:r>
            <a:r>
              <a:rPr lang="en-US" sz="1292" dirty="0">
                <a:cs typeface="B Nazanin" pitchFamily="2" charset="-78"/>
              </a:rPr>
              <a:t> </a:t>
            </a:r>
            <a:r>
              <a:rPr lang="ar-SA" sz="1292" dirty="0">
                <a:cs typeface="B Nazanin" pitchFamily="2" charset="-78"/>
              </a:rPr>
              <a:t>به دلیل دارا بودن مقاومت ضربه ای بالا و خاصیت ضد اشعه ماورای بنفش ، از دوام و بقای طولانی برخوردارند. پوشش یو وی بر روی سطح این ورق ها ، عاملی است برای جلوگیری از فرسایش حاصله از نفوذ اشعه ماورای بنفش ، که باعث ایجاد مقاومتی پایدار و طولانی در این محصول می گردد</a:t>
            </a:r>
            <a:r>
              <a:rPr lang="en-US" sz="1292" dirty="0">
                <a:cs typeface="B Nazanin" pitchFamily="2" charset="-78"/>
              </a:rPr>
              <a:t>.</a:t>
            </a:r>
            <a:br>
              <a:rPr lang="en-US" sz="1292" dirty="0">
                <a:cs typeface="B Nazanin" pitchFamily="2" charset="-78"/>
              </a:rPr>
            </a:br>
            <a:r>
              <a:rPr lang="ar-SA" sz="1292" dirty="0">
                <a:cs typeface="B Nazanin" pitchFamily="2" charset="-78"/>
              </a:rPr>
              <a:t>یک ورق پلی کربنات در مقابل شرایط جوی نامناسب ، مقاوم بوده و خواص ماندگاری عالی خود را در محدوده حرارتی بین 1</a:t>
            </a:r>
            <a:r>
              <a:rPr lang="fa-IR" sz="1292" dirty="0">
                <a:cs typeface="B Nazanin" pitchFamily="2" charset="-78"/>
              </a:rPr>
              <a:t>4</a:t>
            </a:r>
            <a:r>
              <a:rPr lang="ar-SA" sz="1292" dirty="0">
                <a:cs typeface="B Nazanin" pitchFamily="2" charset="-78"/>
              </a:rPr>
              <a:t>0  تا 40- درجه سانتی گراد حفظ می کند</a:t>
            </a:r>
            <a:r>
              <a:rPr lang="en-US" sz="1292" dirty="0">
                <a:cs typeface="B Nazanin" pitchFamily="2" charset="-78"/>
              </a:rPr>
              <a:t>.</a:t>
            </a:r>
            <a:endParaRPr lang="en-US" sz="1662" dirty="0">
              <a:cs typeface="B Nazanin" pitchFamily="2" charset="-78"/>
            </a:endParaRPr>
          </a:p>
        </p:txBody>
      </p:sp>
      <p:pic>
        <p:nvPicPr>
          <p:cNvPr id="11" name="Picture 3" descr="2jedare"/>
          <p:cNvPicPr>
            <a:picLocks noChangeAspect="1" noChangeArrowheads="1"/>
          </p:cNvPicPr>
          <p:nvPr/>
        </p:nvPicPr>
        <p:blipFill>
          <a:blip r:embed="rId2"/>
          <a:srcRect/>
          <a:stretch>
            <a:fillRect/>
          </a:stretch>
        </p:blipFill>
        <p:spPr bwMode="auto">
          <a:xfrm>
            <a:off x="492369" y="3429000"/>
            <a:ext cx="3657600" cy="2366596"/>
          </a:xfrm>
          <a:prstGeom prst="rect">
            <a:avLst/>
          </a:prstGeom>
          <a:noFill/>
          <a:ln w="9525">
            <a:noFill/>
            <a:miter lim="800000"/>
            <a:headEnd/>
            <a:tailEnd/>
          </a:ln>
        </p:spPr>
      </p:pic>
    </p:spTree>
    <p:extLst>
      <p:ext uri="{BB962C8B-B14F-4D97-AF65-F5344CB8AC3E}">
        <p14:creationId xmlns:p14="http://schemas.microsoft.com/office/powerpoint/2010/main" val="11625872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1292"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Rectangle 1"/>
          <p:cNvSpPr>
            <a:spLocks noChangeArrowheads="1"/>
          </p:cNvSpPr>
          <p:nvPr/>
        </p:nvSpPr>
        <p:spPr bwMode="auto">
          <a:xfrm>
            <a:off x="422031" y="1589802"/>
            <a:ext cx="8159262" cy="717312"/>
          </a:xfrm>
          <a:prstGeom prst="rect">
            <a:avLst/>
          </a:prstGeom>
          <a:noFill/>
          <a:ln w="9525">
            <a:noFill/>
            <a:miter lim="800000"/>
            <a:headEnd/>
            <a:tailEnd/>
          </a:ln>
        </p:spPr>
        <p:txBody>
          <a:bodyPr wrap="square" anchor="ctr">
            <a:spAutoFit/>
          </a:bodyPr>
          <a:lstStyle/>
          <a:p>
            <a:pPr algn="r" rtl="1"/>
            <a:r>
              <a:rPr lang="ar-SA" sz="1477" b="1" dirty="0">
                <a:latin typeface="Calibri" pitchFamily="34" charset="0"/>
                <a:ea typeface="Times New Roman" pitchFamily="18" charset="0"/>
                <a:cs typeface="B Nazanin" pitchFamily="2" charset="-78"/>
              </a:rPr>
              <a:t>مقاومت در برابر كشش و خمش(انعطاف پذیری</a:t>
            </a:r>
            <a:r>
              <a:rPr lang="fa-IR" sz="1477" b="1" dirty="0">
                <a:latin typeface="Calibri" pitchFamily="34" charset="0"/>
                <a:ea typeface="Times New Roman" pitchFamily="18" charset="0"/>
                <a:cs typeface="B Nazanin" pitchFamily="2" charset="-78"/>
              </a:rPr>
              <a:t>)</a:t>
            </a:r>
            <a:endParaRPr lang="en-US" sz="1477" dirty="0">
              <a:ea typeface="Times New Roman" pitchFamily="18" charset="0"/>
              <a:cs typeface="B Nazanin" pitchFamily="2" charset="-78"/>
            </a:endParaRPr>
          </a:p>
          <a:p>
            <a:pPr algn="r" rtl="1" eaLnBrk="0" hangingPunct="0"/>
            <a:r>
              <a:rPr lang="ar-SA" sz="1292" dirty="0">
                <a:ea typeface="Times New Roman" pitchFamily="18" charset="0"/>
                <a:cs typeface="B Nazanin" pitchFamily="2" charset="-78"/>
              </a:rPr>
              <a:t>مقاومت كششی ورقهای پلی كربنات بیش از 70 نیوتن بر میلیمتر مربع</a:t>
            </a:r>
            <a:r>
              <a:rPr lang="en-US" sz="1292" dirty="0">
                <a:ea typeface="Times New Roman" pitchFamily="18" charset="0"/>
                <a:cs typeface="B Nazanin" pitchFamily="2" charset="-78"/>
              </a:rPr>
              <a:t> (N/mm²) </a:t>
            </a:r>
            <a:r>
              <a:rPr lang="ar-SA" sz="1292" dirty="0">
                <a:ea typeface="Times New Roman" pitchFamily="18" charset="0"/>
                <a:cs typeface="B Nazanin" pitchFamily="2" charset="-78"/>
              </a:rPr>
              <a:t>در حد تسلیم فیزیكی این ورقها می باشد، مقاومت خمشی این ورقها در حدود</a:t>
            </a:r>
            <a:r>
              <a:rPr lang="en-US" sz="1292" dirty="0">
                <a:ea typeface="Times New Roman" pitchFamily="18" charset="0"/>
                <a:cs typeface="B Nazanin" pitchFamily="2" charset="-78"/>
              </a:rPr>
              <a:t> 2500 </a:t>
            </a:r>
            <a:r>
              <a:rPr lang="ar-SA" sz="1292" dirty="0">
                <a:ea typeface="Times New Roman" pitchFamily="18" charset="0"/>
                <a:cs typeface="B Nazanin" pitchFamily="2" charset="-78"/>
              </a:rPr>
              <a:t>نیوتن بر میلیمتر مربع</a:t>
            </a:r>
            <a:r>
              <a:rPr lang="en-US" sz="1292" dirty="0">
                <a:ea typeface="Times New Roman" pitchFamily="18" charset="0"/>
                <a:cs typeface="B Nazanin" pitchFamily="2" charset="-78"/>
              </a:rPr>
              <a:t> (N/mm²) </a:t>
            </a:r>
            <a:r>
              <a:rPr lang="ar-SA" sz="1292" dirty="0">
                <a:ea typeface="Times New Roman" pitchFamily="18" charset="0"/>
                <a:cs typeface="B Nazanin" pitchFamily="2" charset="-78"/>
              </a:rPr>
              <a:t>می باشد كه</a:t>
            </a:r>
            <a:r>
              <a:rPr lang="fa-IR" sz="1292" dirty="0">
                <a:ea typeface="Times New Roman" pitchFamily="18" charset="0"/>
                <a:cs typeface="B Nazanin" pitchFamily="2" charset="-78"/>
              </a:rPr>
              <a:t> البته این محصول را با دست می توان خم کرد. </a:t>
            </a:r>
            <a:endParaRPr lang="en-US" sz="1292" dirty="0">
              <a:cs typeface="B Nazanin" pitchFamily="2" charset="-78"/>
            </a:endParaRPr>
          </a:p>
        </p:txBody>
      </p:sp>
      <p:sp>
        <p:nvSpPr>
          <p:cNvPr id="8" name="Rectangle 2"/>
          <p:cNvSpPr>
            <a:spLocks noChangeArrowheads="1"/>
          </p:cNvSpPr>
          <p:nvPr/>
        </p:nvSpPr>
        <p:spPr bwMode="auto">
          <a:xfrm>
            <a:off x="351692" y="2229716"/>
            <a:ext cx="8229600" cy="717312"/>
          </a:xfrm>
          <a:prstGeom prst="rect">
            <a:avLst/>
          </a:prstGeom>
          <a:noFill/>
          <a:ln w="9525">
            <a:noFill/>
            <a:miter lim="800000"/>
            <a:headEnd/>
            <a:tailEnd/>
          </a:ln>
        </p:spPr>
        <p:txBody>
          <a:bodyPr wrap="square" anchor="ctr">
            <a:spAutoFit/>
          </a:bodyPr>
          <a:lstStyle/>
          <a:p>
            <a:pPr algn="r" rtl="1"/>
            <a:r>
              <a:rPr lang="ar-SA" sz="1477" b="1" dirty="0">
                <a:latin typeface="Calibri" pitchFamily="34" charset="0"/>
                <a:ea typeface="Times New Roman" pitchFamily="18" charset="0"/>
                <a:cs typeface="B Nazanin" pitchFamily="2" charset="-78"/>
              </a:rPr>
              <a:t>عایق حرارتی و صرفه جویی در مصرف انرژی</a:t>
            </a:r>
            <a:endParaRPr lang="en-US" sz="1477" dirty="0">
              <a:ea typeface="Times New Roman" pitchFamily="18" charset="0"/>
              <a:cs typeface="B Nazanin" pitchFamily="2" charset="-78"/>
            </a:endParaRPr>
          </a:p>
          <a:p>
            <a:pPr algn="r" rtl="1" eaLnBrk="0" hangingPunct="0"/>
            <a:r>
              <a:rPr lang="ar-SA" sz="1292" dirty="0">
                <a:ea typeface="Times New Roman" pitchFamily="18" charset="0"/>
                <a:cs typeface="B Nazanin" pitchFamily="2" charset="-78"/>
              </a:rPr>
              <a:t>ورقهای پلی كربنات نور خورشید را جذب و در نتیجه هزینه تهویه مطبوع را در فصل گرما كاهش می دهند، این ویژگی در زمستان نیز باعث صرفه جویی در مصرف سوخت شده و به دلیل خاصیت عایقی بهتر نسبت به شیشه ، سالیانه می توان به میزان 30 لیتر سوخت مایع به ازاء</a:t>
            </a:r>
            <a:r>
              <a:rPr lang="fa-IR" sz="1292" dirty="0">
                <a:ea typeface="Times New Roman" pitchFamily="18" charset="0"/>
                <a:cs typeface="B Nazanin" pitchFamily="2" charset="-78"/>
              </a:rPr>
              <a:t> </a:t>
            </a:r>
            <a:r>
              <a:rPr lang="ar-SA" sz="1292" dirty="0">
                <a:ea typeface="Times New Roman" pitchFamily="18" charset="0"/>
                <a:cs typeface="B Nazanin" pitchFamily="2" charset="-78"/>
              </a:rPr>
              <a:t>‌هر متر مربع صرفه جویی نمود</a:t>
            </a:r>
            <a:r>
              <a:rPr lang="en-US" sz="1292" dirty="0">
                <a:ea typeface="Times New Roman" pitchFamily="18" charset="0"/>
                <a:cs typeface="B Nazanin" pitchFamily="2" charset="-78"/>
              </a:rPr>
              <a:t> </a:t>
            </a:r>
            <a:endParaRPr lang="en-US" sz="1292" dirty="0">
              <a:cs typeface="B Nazanin" pitchFamily="2" charset="-78"/>
            </a:endParaRPr>
          </a:p>
        </p:txBody>
      </p:sp>
      <p:sp>
        <p:nvSpPr>
          <p:cNvPr id="9" name="Rectangle 3"/>
          <p:cNvSpPr>
            <a:spLocks noChangeArrowheads="1"/>
          </p:cNvSpPr>
          <p:nvPr/>
        </p:nvSpPr>
        <p:spPr bwMode="auto">
          <a:xfrm>
            <a:off x="492369" y="2862763"/>
            <a:ext cx="8088923" cy="717312"/>
          </a:xfrm>
          <a:prstGeom prst="rect">
            <a:avLst/>
          </a:prstGeom>
          <a:noFill/>
          <a:ln w="9525">
            <a:noFill/>
            <a:miter lim="800000"/>
            <a:headEnd/>
            <a:tailEnd/>
          </a:ln>
        </p:spPr>
        <p:txBody>
          <a:bodyPr wrap="square" anchor="ctr">
            <a:spAutoFit/>
          </a:bodyPr>
          <a:lstStyle/>
          <a:p>
            <a:pPr algn="r" rtl="1"/>
            <a:r>
              <a:rPr lang="ar-SA" sz="1477" b="1" dirty="0">
                <a:latin typeface="Calibri" pitchFamily="34" charset="0"/>
                <a:ea typeface="Times New Roman" pitchFamily="18" charset="0"/>
                <a:cs typeface="B Nazanin" pitchFamily="2" charset="-78"/>
              </a:rPr>
              <a:t>خود خاموشی و اشتعال ناپذیری</a:t>
            </a:r>
            <a:endParaRPr lang="en-US" sz="1477" dirty="0">
              <a:ea typeface="Times New Roman" pitchFamily="18" charset="0"/>
              <a:cs typeface="B Nazanin" pitchFamily="2" charset="-78"/>
            </a:endParaRPr>
          </a:p>
          <a:p>
            <a:pPr algn="r" rtl="1" eaLnBrk="0" hangingPunct="0"/>
            <a:r>
              <a:rPr lang="ar-SA" sz="1292" dirty="0">
                <a:ea typeface="Times New Roman" pitchFamily="18" charset="0"/>
                <a:cs typeface="B Nazanin" pitchFamily="2" charset="-78"/>
              </a:rPr>
              <a:t>ورقهای پلی كربنات آتش نمی گیرد ، شعله ور نمی شود و در دمای بالای حریق به آرامی ذوب می شود و مانع گسترش آتش شده و به صورت خود به خودی خاموش می شود</a:t>
            </a:r>
            <a:r>
              <a:rPr lang="en-US" sz="1292" dirty="0">
                <a:cs typeface="B Nazanin" pitchFamily="2" charset="-78"/>
              </a:rPr>
              <a:t> </a:t>
            </a:r>
          </a:p>
        </p:txBody>
      </p:sp>
      <p:pic>
        <p:nvPicPr>
          <p:cNvPr id="11" name="Picture 7" descr="building_200"/>
          <p:cNvPicPr>
            <a:picLocks noChangeAspect="1" noChangeArrowheads="1"/>
          </p:cNvPicPr>
          <p:nvPr/>
        </p:nvPicPr>
        <p:blipFill>
          <a:blip r:embed="rId2"/>
          <a:srcRect/>
          <a:stretch>
            <a:fillRect/>
          </a:stretch>
        </p:blipFill>
        <p:spPr bwMode="auto">
          <a:xfrm>
            <a:off x="2954215" y="3499338"/>
            <a:ext cx="2995246" cy="2250831"/>
          </a:xfrm>
          <a:prstGeom prst="rect">
            <a:avLst/>
          </a:prstGeom>
          <a:noFill/>
          <a:ln w="9525">
            <a:noFill/>
            <a:miter lim="800000"/>
            <a:headEnd/>
            <a:tailEnd/>
          </a:ln>
        </p:spPr>
      </p:pic>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ویژگی های ورق های پلی کربنات</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Tree>
    <p:extLst>
      <p:ext uri="{BB962C8B-B14F-4D97-AF65-F5344CB8AC3E}">
        <p14:creationId xmlns:p14="http://schemas.microsoft.com/office/powerpoint/2010/main" val="4703050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7" name="Picture 2" descr="C:\Documents and Settings\pouya\Desktop\saghfe monhani\jadval.jpg"/>
          <p:cNvPicPr>
            <a:picLocks noChangeAspect="1" noChangeArrowheads="1"/>
          </p:cNvPicPr>
          <p:nvPr/>
        </p:nvPicPr>
        <p:blipFill>
          <a:blip r:embed="rId2"/>
          <a:stretch>
            <a:fillRect/>
          </a:stretch>
        </p:blipFill>
        <p:spPr bwMode="auto">
          <a:xfrm>
            <a:off x="2321169" y="1670539"/>
            <a:ext cx="4446396" cy="4149969"/>
          </a:xfrm>
          <a:prstGeom prst="rect">
            <a:avLst/>
          </a:prstGeom>
          <a:noFill/>
          <a:ln>
            <a:noFill/>
          </a:ln>
        </p:spPr>
      </p:pic>
    </p:spTree>
    <p:extLst>
      <p:ext uri="{BB962C8B-B14F-4D97-AF65-F5344CB8AC3E}">
        <p14:creationId xmlns:p14="http://schemas.microsoft.com/office/powerpoint/2010/main" val="34034727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pic>
        <p:nvPicPr>
          <p:cNvPr id="7" name="Picture 8" descr="polycarbonate22"/>
          <p:cNvPicPr>
            <a:picLocks noChangeAspect="1" noChangeArrowheads="1"/>
          </p:cNvPicPr>
          <p:nvPr/>
        </p:nvPicPr>
        <p:blipFill>
          <a:blip r:embed="rId2"/>
          <a:srcRect/>
          <a:stretch>
            <a:fillRect/>
          </a:stretch>
        </p:blipFill>
        <p:spPr bwMode="auto">
          <a:xfrm>
            <a:off x="4994031" y="3499338"/>
            <a:ext cx="2923443" cy="1836890"/>
          </a:xfrm>
          <a:prstGeom prst="rect">
            <a:avLst/>
          </a:prstGeom>
          <a:noFill/>
          <a:ln w="9525">
            <a:noFill/>
            <a:miter lim="800000"/>
            <a:headEnd/>
            <a:tailEnd/>
          </a:ln>
        </p:spPr>
      </p:pic>
      <p:sp>
        <p:nvSpPr>
          <p:cNvPr id="8" name="Rectangle 12"/>
          <p:cNvSpPr>
            <a:spLocks noChangeArrowheads="1"/>
          </p:cNvSpPr>
          <p:nvPr/>
        </p:nvSpPr>
        <p:spPr bwMode="auto">
          <a:xfrm>
            <a:off x="4220308" y="1666888"/>
            <a:ext cx="4290646" cy="1484189"/>
          </a:xfrm>
          <a:prstGeom prst="rect">
            <a:avLst/>
          </a:prstGeom>
          <a:noFill/>
          <a:ln w="9525">
            <a:noFill/>
            <a:miter lim="800000"/>
            <a:headEnd/>
            <a:tailEnd/>
          </a:ln>
        </p:spPr>
        <p:txBody>
          <a:bodyPr wrap="square" anchor="ctr">
            <a:spAutoFit/>
          </a:bodyPr>
          <a:lstStyle/>
          <a:p>
            <a:pPr algn="r" rtl="1">
              <a:buFont typeface="Arial" pitchFamily="34" charset="0"/>
              <a:buChar char="•"/>
            </a:pPr>
            <a:r>
              <a:rPr lang="ar-SA" sz="1292" dirty="0">
                <a:cs typeface="B Nazanin" pitchFamily="2" charset="-78"/>
              </a:rPr>
              <a:t>از مهمترین كاربردهای بالقوه این محصول استفاده به عنوان جایگزین شیشه در فروشگاههای بزرگ و نمای ساختمانهای بلند و برجها می باشد.</a:t>
            </a:r>
            <a:endParaRPr lang="fa-IR" sz="1292" dirty="0">
              <a:cs typeface="B Nazanin" pitchFamily="2" charset="-78"/>
            </a:endParaRPr>
          </a:p>
          <a:p>
            <a:pPr algn="r" rtl="1">
              <a:buFont typeface="Arial" pitchFamily="34" charset="0"/>
              <a:buChar char="•"/>
            </a:pPr>
            <a:endParaRPr lang="fa-IR" sz="1292" dirty="0">
              <a:cs typeface="B Nazanin" pitchFamily="2" charset="-78"/>
            </a:endParaRPr>
          </a:p>
          <a:p>
            <a:pPr algn="r" rtl="1">
              <a:buFont typeface="Arial" pitchFamily="34" charset="0"/>
              <a:buChar char="•"/>
            </a:pPr>
            <a:r>
              <a:rPr lang="ar-SA" sz="1292" dirty="0">
                <a:cs typeface="B Nazanin" pitchFamily="2" charset="-78"/>
              </a:rPr>
              <a:t> از جمله استفاده ورقهای صاف پلی كربنات استفاده در مكانهایی است كه نیاز به رعایت مسائل امنیتی می باشد زیرا این محصول در قطرهای بالا خاصیت ضد گلوله پیدا می كند كه بخصوص برای سالنهای كنفرانس ، اجلاس سیاسی، طلا فروشی و موزه ها قابل استفاده می باشد</a:t>
            </a:r>
            <a:r>
              <a:rPr lang="en-US" sz="1292" dirty="0">
                <a:latin typeface="Constantia" pitchFamily="18" charset="0"/>
                <a:cs typeface="B Nazanin" pitchFamily="2" charset="-78"/>
              </a:rPr>
              <a:t> . </a:t>
            </a:r>
          </a:p>
        </p:txBody>
      </p:sp>
      <p:sp>
        <p:nvSpPr>
          <p:cNvPr id="9" name="Rectangle 13"/>
          <p:cNvSpPr>
            <a:spLocks noChangeArrowheads="1"/>
          </p:cNvSpPr>
          <p:nvPr/>
        </p:nvSpPr>
        <p:spPr bwMode="auto">
          <a:xfrm>
            <a:off x="562708" y="2159408"/>
            <a:ext cx="3446585" cy="688843"/>
          </a:xfrm>
          <a:prstGeom prst="rect">
            <a:avLst/>
          </a:prstGeom>
          <a:noFill/>
          <a:ln w="9525">
            <a:noFill/>
            <a:miter lim="800000"/>
            <a:headEnd/>
            <a:tailEnd/>
          </a:ln>
        </p:spPr>
        <p:txBody>
          <a:bodyPr anchor="ctr">
            <a:spAutoFit/>
          </a:bodyPr>
          <a:lstStyle/>
          <a:p>
            <a:pPr algn="r" rtl="1">
              <a:buFont typeface="Arial" pitchFamily="34" charset="0"/>
              <a:buChar char="•"/>
            </a:pPr>
            <a:r>
              <a:rPr lang="ar-SA" sz="1292" dirty="0">
                <a:cs typeface="B Nazanin" pitchFamily="2" charset="-78"/>
              </a:rPr>
              <a:t>به علت شفافیت بالا ایجاد سایه نكرده و به دلیل عایق بودن این مواد قابل استفاده در گلخانه ها بخصوص در مناطق سردسیر می باشد و هزینه نگهداری را كاهش می دهد</a:t>
            </a:r>
            <a:r>
              <a:rPr lang="en-US" sz="1292" dirty="0">
                <a:cs typeface="B Nazanin" pitchFamily="2" charset="-78"/>
              </a:rPr>
              <a:t>. </a:t>
            </a:r>
          </a:p>
        </p:txBody>
      </p:sp>
      <p:pic>
        <p:nvPicPr>
          <p:cNvPr id="10" name="Picture 9" descr="polycarbonate26"/>
          <p:cNvPicPr>
            <a:picLocks noChangeAspect="1" noChangeArrowheads="1"/>
          </p:cNvPicPr>
          <p:nvPr/>
        </p:nvPicPr>
        <p:blipFill>
          <a:blip r:embed="rId3"/>
          <a:srcRect/>
          <a:stretch>
            <a:fillRect/>
          </a:stretch>
        </p:blipFill>
        <p:spPr bwMode="auto">
          <a:xfrm>
            <a:off x="914400" y="3499338"/>
            <a:ext cx="3731594" cy="1818543"/>
          </a:xfrm>
          <a:prstGeom prst="rect">
            <a:avLst/>
          </a:prstGeom>
          <a:noFill/>
          <a:ln w="9525">
            <a:noFill/>
            <a:miter lim="800000"/>
            <a:headEnd/>
            <a:tailEnd/>
          </a:ln>
        </p:spPr>
      </p:pic>
    </p:spTree>
    <p:extLst>
      <p:ext uri="{BB962C8B-B14F-4D97-AF65-F5344CB8AC3E}">
        <p14:creationId xmlns:p14="http://schemas.microsoft.com/office/powerpoint/2010/main" val="17495611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Content Placeholder 5"/>
          <p:cNvSpPr>
            <a:spLocks noGrp="1"/>
          </p:cNvSpPr>
          <p:nvPr>
            <p:ph idx="1"/>
          </p:nvPr>
        </p:nvSpPr>
        <p:spPr>
          <a:xfrm>
            <a:off x="562708" y="2514600"/>
            <a:ext cx="4712677" cy="3587262"/>
          </a:xfrm>
        </p:spPr>
        <p:txBody>
          <a:bodyPr>
            <a:normAutofit/>
          </a:bodyPr>
          <a:lstStyle/>
          <a:p>
            <a:pPr algn="r" rtl="1" eaLnBrk="1" hangingPunct="1"/>
            <a:r>
              <a:rPr lang="fa-IR" sz="1600" dirty="0">
                <a:solidFill>
                  <a:schemeClr val="tx1"/>
                </a:solidFill>
                <a:cs typeface="B Nazanin" pitchFamily="2" charset="-78"/>
              </a:rPr>
              <a:t>پوشش سقف های منحنی</a:t>
            </a:r>
          </a:p>
          <a:p>
            <a:pPr algn="r" rtl="1" eaLnBrk="1" hangingPunct="1"/>
            <a:r>
              <a:rPr lang="en-US" sz="1600" dirty="0">
                <a:solidFill>
                  <a:schemeClr val="tx1"/>
                </a:solidFill>
                <a:cs typeface="B Nazanin" pitchFamily="2" charset="-78"/>
              </a:rPr>
              <a:t>(Ethylene </a:t>
            </a:r>
            <a:r>
              <a:rPr lang="en-US" sz="1600" noProof="1">
                <a:solidFill>
                  <a:schemeClr val="tx1"/>
                </a:solidFill>
                <a:cs typeface="B Nazanin" pitchFamily="2" charset="-78"/>
              </a:rPr>
              <a:t>Tetra fluoro ethylene</a:t>
            </a:r>
            <a:r>
              <a:rPr lang="en-US" sz="1600" dirty="0">
                <a:solidFill>
                  <a:schemeClr val="tx1"/>
                </a:solidFill>
                <a:cs typeface="B Nazanin" pitchFamily="2" charset="-78"/>
              </a:rPr>
              <a:t>)</a:t>
            </a:r>
            <a:r>
              <a:rPr lang="fa-IR" sz="1600" dirty="0">
                <a:solidFill>
                  <a:schemeClr val="tx1"/>
                </a:solidFill>
                <a:cs typeface="B Nazanin" pitchFamily="2" charset="-78"/>
              </a:rPr>
              <a:t> </a:t>
            </a:r>
            <a:r>
              <a:rPr lang="en-US" sz="1600" dirty="0">
                <a:solidFill>
                  <a:schemeClr val="tx1"/>
                </a:solidFill>
                <a:cs typeface="B Nazanin" pitchFamily="2" charset="-78"/>
              </a:rPr>
              <a:t>ETFE</a:t>
            </a:r>
            <a:r>
              <a:rPr lang="ar-SA" sz="1600" dirty="0">
                <a:solidFill>
                  <a:schemeClr val="tx1"/>
                </a:solidFill>
                <a:cs typeface="B Nazanin" pitchFamily="2" charset="-78"/>
              </a:rPr>
              <a:t> </a:t>
            </a:r>
            <a:r>
              <a:rPr lang="fa-IR" sz="1600" dirty="0">
                <a:solidFill>
                  <a:schemeClr val="tx1"/>
                </a:solidFill>
                <a:cs typeface="B Nazanin" pitchFamily="2" charset="-78"/>
              </a:rPr>
              <a:t>یک پلیمر پایه فلئوروکربن بسیار بادوام و با قابلیت های فوق العاده است این پلیمر شگفت انگیز یک پلاستیک شفاف تفلونی است که جایگزین شیشه و پلاستیک های معمولی در بسیاری از ساختمانها شده است.</a:t>
            </a:r>
          </a:p>
          <a:p>
            <a:pPr algn="just" rtl="1" eaLnBrk="1" hangingPunct="1"/>
            <a:r>
              <a:rPr lang="en-US" sz="1600" dirty="0">
                <a:solidFill>
                  <a:schemeClr val="tx1"/>
                </a:solidFill>
                <a:cs typeface="B Nazanin" pitchFamily="2" charset="-78"/>
              </a:rPr>
              <a:t>ETFE</a:t>
            </a:r>
            <a:r>
              <a:rPr lang="fa-IR" sz="1600" dirty="0">
                <a:solidFill>
                  <a:schemeClr val="tx1"/>
                </a:solidFill>
                <a:cs typeface="B Nazanin" pitchFamily="2" charset="-78"/>
              </a:rPr>
              <a:t> در مقایسه با شیشه ،امتیازات فوق العاده ای دارد که از ان جمله می توان به وزن بسیار کم  ان اشاره کرد ، به گونه ای که با دارا بودن یک درصد وزن ، هم نور بیشتری را از خود عبور میدهد و هم عایق بهتری محسوب می شود. از لحاظ هزینه های نصب بین 24 تا 70 درصد صرفه ی اقتصادی دارد.</a:t>
            </a:r>
            <a:endParaRPr lang="en-US" sz="1600" dirty="0">
              <a:solidFill>
                <a:schemeClr val="tx1"/>
              </a:solidFill>
              <a:cs typeface="B Nazanin" pitchFamily="2" charset="-78"/>
            </a:endParaRPr>
          </a:p>
        </p:txBody>
      </p:sp>
      <p:pic>
        <p:nvPicPr>
          <p:cNvPr id="8" name="Picture 2" descr="mhtml:file://C:\man\asnad%20darsi\tarh%20fanni\Google%20Image%20Result%20for%20http--eventspace_persiangig_com-image-86-7-10-ETFE-ArchitecturalMaterial-2_jpg.mht!http://eventspace.persiangig.com/image/86-7-10/ETFE-ArchitecturalMaterial-1.jpg"/>
          <p:cNvPicPr>
            <a:picLocks noChangeAspect="1" noChangeArrowheads="1"/>
          </p:cNvPicPr>
          <p:nvPr/>
        </p:nvPicPr>
        <p:blipFill>
          <a:blip r:embed="rId2"/>
          <a:srcRect/>
          <a:stretch>
            <a:fillRect/>
          </a:stretch>
        </p:blipFill>
        <p:spPr bwMode="auto">
          <a:xfrm>
            <a:off x="5251833" y="1640800"/>
            <a:ext cx="2837090" cy="2039815"/>
          </a:xfrm>
          <a:prstGeom prst="rect">
            <a:avLst/>
          </a:prstGeom>
          <a:noFill/>
          <a:ln w="9525">
            <a:noFill/>
            <a:miter lim="800000"/>
            <a:headEnd/>
            <a:tailEnd/>
          </a:ln>
        </p:spPr>
      </p:pic>
      <p:sp>
        <p:nvSpPr>
          <p:cNvPr id="9" name="Rectangle 4"/>
          <p:cNvSpPr>
            <a:spLocks noChangeArrowheads="1"/>
          </p:cNvSpPr>
          <p:nvPr/>
        </p:nvSpPr>
        <p:spPr bwMode="auto">
          <a:xfrm>
            <a:off x="971550" y="1920735"/>
            <a:ext cx="3881804" cy="319639"/>
          </a:xfrm>
          <a:prstGeom prst="rect">
            <a:avLst/>
          </a:prstGeom>
          <a:noFill/>
          <a:ln w="9525">
            <a:noFill/>
            <a:miter lim="800000"/>
            <a:headEnd/>
            <a:tailEnd/>
          </a:ln>
        </p:spPr>
        <p:txBody>
          <a:bodyPr>
            <a:spAutoFit/>
          </a:bodyPr>
          <a:lstStyle/>
          <a:p>
            <a:pPr algn="r"/>
            <a:r>
              <a:rPr lang="fa-IR" sz="1477" b="1" dirty="0" smtClean="0">
                <a:latin typeface="Constantia" pitchFamily="18" charset="0"/>
                <a:cs typeface="B Nazanin" pitchFamily="2" charset="-78"/>
              </a:rPr>
              <a:t> پوشش سقف </a:t>
            </a:r>
            <a:r>
              <a:rPr lang="en-US" sz="1477" b="1" dirty="0" smtClean="0">
                <a:latin typeface="Constantia" pitchFamily="18" charset="0"/>
                <a:cs typeface="B Nazanin" pitchFamily="2" charset="-78"/>
              </a:rPr>
              <a:t>ETFE</a:t>
            </a:r>
            <a:endParaRPr lang="en-US" sz="1477" b="1" dirty="0">
              <a:latin typeface="Constantia" pitchFamily="18" charset="0"/>
              <a:cs typeface="B Nazanin" pitchFamily="2" charset="-78"/>
            </a:endParaRPr>
          </a:p>
        </p:txBody>
      </p:sp>
      <p:pic>
        <p:nvPicPr>
          <p:cNvPr id="10" name="ncode_imageresizer_container_3" descr="http://www.archnoise.com/Gallery/herzug%20&amp;%20DE%20MEURON/DeMeuronmon_Part20043.jpg"/>
          <p:cNvPicPr>
            <a:picLocks noChangeAspect="1" noChangeArrowheads="1"/>
          </p:cNvPicPr>
          <p:nvPr/>
        </p:nvPicPr>
        <p:blipFill>
          <a:blip r:embed="rId3"/>
          <a:srcRect/>
          <a:stretch>
            <a:fillRect/>
          </a:stretch>
        </p:blipFill>
        <p:spPr bwMode="auto">
          <a:xfrm>
            <a:off x="5275385" y="3821293"/>
            <a:ext cx="2816469" cy="2069554"/>
          </a:xfrm>
          <a:prstGeom prst="rect">
            <a:avLst/>
          </a:prstGeom>
          <a:noFill/>
          <a:ln w="9525">
            <a:noFill/>
            <a:miter lim="800000"/>
            <a:headEnd/>
            <a:tailEnd/>
          </a:ln>
        </p:spPr>
      </p:pic>
    </p:spTree>
    <p:extLst>
      <p:ext uri="{BB962C8B-B14F-4D97-AF65-F5344CB8AC3E}">
        <p14:creationId xmlns:p14="http://schemas.microsoft.com/office/powerpoint/2010/main" val="24901466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Content Placeholder 7"/>
          <p:cNvSpPr>
            <a:spLocks noGrp="1"/>
          </p:cNvSpPr>
          <p:nvPr>
            <p:ph idx="1"/>
          </p:nvPr>
        </p:nvSpPr>
        <p:spPr>
          <a:xfrm>
            <a:off x="3798277" y="1740877"/>
            <a:ext cx="4994031" cy="1758462"/>
          </a:xfrm>
        </p:spPr>
        <p:txBody>
          <a:bodyPr/>
          <a:lstStyle/>
          <a:p>
            <a:pPr algn="r" rtl="1" eaLnBrk="1" hangingPunct="1">
              <a:buFont typeface="Wingdings 2" pitchFamily="18" charset="2"/>
              <a:buNone/>
            </a:pPr>
            <a:r>
              <a:rPr lang="fa-IR" sz="1292" dirty="0">
                <a:cs typeface="B Nazanin" pitchFamily="2" charset="-78"/>
              </a:rPr>
              <a:t>        از دیگر ویژگی های آن می توان به حالت ارتجاعی فوق العاده ی ان اشاره کرد که می تواند تا 400 برابر وزن خود را تحمل کند. همچنین طول عمر زیاد در حدود 20 تا 40 سال داشته و از قابلیت بازیافت برخوردار است.</a:t>
            </a:r>
            <a:endParaRPr lang="en-US" sz="1292" dirty="0">
              <a:cs typeface="B Nazanin" pitchFamily="2" charset="-78"/>
            </a:endParaRPr>
          </a:p>
        </p:txBody>
      </p:sp>
      <p:pic>
        <p:nvPicPr>
          <p:cNvPr id="8" name="Picture 2" descr="C:\man\asnad darsi\tarh fanni\13142498.jpg"/>
          <p:cNvPicPr>
            <a:picLocks noChangeAspect="1" noChangeArrowheads="1"/>
          </p:cNvPicPr>
          <p:nvPr/>
        </p:nvPicPr>
        <p:blipFill>
          <a:blip r:embed="rId2"/>
          <a:srcRect/>
          <a:stretch>
            <a:fillRect/>
          </a:stretch>
        </p:blipFill>
        <p:spPr bwMode="auto">
          <a:xfrm>
            <a:off x="795939" y="1740877"/>
            <a:ext cx="2650646" cy="3979985"/>
          </a:xfrm>
          <a:prstGeom prst="rect">
            <a:avLst/>
          </a:prstGeom>
          <a:noFill/>
          <a:ln w="9525">
            <a:noFill/>
            <a:miter lim="800000"/>
            <a:headEnd/>
            <a:tailEnd/>
          </a:ln>
        </p:spPr>
      </p:pic>
      <p:sp>
        <p:nvSpPr>
          <p:cNvPr id="9" name="Rectangle 4"/>
          <p:cNvSpPr>
            <a:spLocks noChangeArrowheads="1"/>
          </p:cNvSpPr>
          <p:nvPr/>
        </p:nvSpPr>
        <p:spPr bwMode="auto">
          <a:xfrm>
            <a:off x="3657600" y="2878217"/>
            <a:ext cx="4783015" cy="887679"/>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از نکات بارز این مصالح ، قابلیت تبدیل آن به ورق ها و صفحات نازک و با دوام است که می توانند به همان صورت مسطح و یا به صورت بالشتک های باد شده مورد استفاده قرار گیرند. معمولا هر صفحه از 2 تا 5 لایه فشرده تشکیل شده است که می تواند در قاب های آلومینیومی متصل به سازه بنا محاط شود</a:t>
            </a:r>
            <a:r>
              <a:rPr lang="en-US" sz="1292" dirty="0">
                <a:latin typeface="Constantia" pitchFamily="18" charset="0"/>
                <a:cs typeface="B Nazanin" pitchFamily="2" charset="-78"/>
              </a:rPr>
              <a:t>.</a:t>
            </a:r>
          </a:p>
        </p:txBody>
      </p:sp>
      <p:sp>
        <p:nvSpPr>
          <p:cNvPr id="10" name="Rectangle 5"/>
          <p:cNvSpPr>
            <a:spLocks noChangeArrowheads="1"/>
          </p:cNvSpPr>
          <p:nvPr/>
        </p:nvSpPr>
        <p:spPr bwMode="auto">
          <a:xfrm>
            <a:off x="3798277" y="3991708"/>
            <a:ext cx="4642338" cy="1285352"/>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این بالشتک ها می توانند با فشاری معادل 220 پاسکال متورم شوند که در این حالت بیشترین توان و مقاومت کششی و نیز عایق پذیری در آنها ایجاد می شود</a:t>
            </a:r>
            <a:r>
              <a:rPr lang="en-US" sz="1292" dirty="0">
                <a:latin typeface="Constantia" pitchFamily="18" charset="0"/>
                <a:cs typeface="B Nazanin" pitchFamily="2" charset="-78"/>
              </a:rPr>
              <a:t>.</a:t>
            </a:r>
            <a:br>
              <a:rPr lang="en-US" sz="1292" dirty="0">
                <a:latin typeface="Constantia" pitchFamily="18" charset="0"/>
                <a:cs typeface="B Nazanin" pitchFamily="2" charset="-78"/>
              </a:rPr>
            </a:br>
            <a:r>
              <a:rPr lang="ar-SA" sz="1292" dirty="0">
                <a:latin typeface="Constantia" pitchFamily="18" charset="0"/>
                <a:cs typeface="B Nazanin" pitchFamily="2" charset="-78"/>
              </a:rPr>
              <a:t>میزان عایق بندی در این مصالح به مراتب از مصالح مشابه آن یعنی شیشه بهتر است. به گونه ای که صفحاتی که تنها از 3 لایه تشکیل شده اند به مراتب از شیشه عایق بهتری محسوب می شود. علاوه بر آن با افزایش این لایه ها ، به وضعیت مناسب تری از لحاظ عایق بندی در بنا دست می یابیم</a:t>
            </a:r>
            <a:r>
              <a:rPr lang="en-US" sz="1292" dirty="0">
                <a:latin typeface="Constantia" pitchFamily="18" charset="0"/>
                <a:cs typeface="B Nazanin" pitchFamily="2" charset="-78"/>
              </a:rPr>
              <a:t>.</a:t>
            </a:r>
          </a:p>
        </p:txBody>
      </p:sp>
    </p:spTree>
    <p:extLst>
      <p:ext uri="{BB962C8B-B14F-4D97-AF65-F5344CB8AC3E}">
        <p14:creationId xmlns:p14="http://schemas.microsoft.com/office/powerpoint/2010/main" val="414527336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2"/>
          <p:cNvSpPr>
            <a:spLocks noChangeArrowheads="1"/>
          </p:cNvSpPr>
          <p:nvPr/>
        </p:nvSpPr>
        <p:spPr bwMode="auto">
          <a:xfrm>
            <a:off x="351692" y="1624269"/>
            <a:ext cx="4220308" cy="2279535"/>
          </a:xfrm>
          <a:prstGeom prst="rect">
            <a:avLst/>
          </a:prstGeom>
          <a:noFill/>
          <a:ln w="9525">
            <a:noFill/>
            <a:miter lim="800000"/>
            <a:headEnd/>
            <a:tailEnd/>
          </a:ln>
        </p:spPr>
        <p:txBody>
          <a:bodyPr>
            <a:spAutoFit/>
          </a:bodyPr>
          <a:lstStyle/>
          <a:p>
            <a:pPr algn="r" rtl="1"/>
            <a:r>
              <a:rPr lang="ar-SA" sz="1292" dirty="0">
                <a:latin typeface="Constantia" pitchFamily="18" charset="0"/>
                <a:cs typeface="B Nazanin" pitchFamily="2" charset="-78"/>
              </a:rPr>
              <a:t>با وجود اینکه اساس و پایه مواد تشکیل دهنده </a:t>
            </a:r>
            <a:r>
              <a:rPr lang="en-US" sz="1292" dirty="0">
                <a:latin typeface="Constantia" pitchFamily="18" charset="0"/>
                <a:cs typeface="B Nazanin" pitchFamily="2" charset="-78"/>
              </a:rPr>
              <a:t>ETFE </a:t>
            </a:r>
            <a:r>
              <a:rPr lang="ar-SA" sz="1292" dirty="0">
                <a:latin typeface="Constantia" pitchFamily="18" charset="0"/>
                <a:cs typeface="B Nazanin" pitchFamily="2" charset="-78"/>
              </a:rPr>
              <a:t>از پلیمر شفاف تشکیل شده ، اما راه های بسیاری وجود دارد که با تغییر این خاصیت بتوان میزان انعکاس و یا میزان دریافت اشعه های تابیده شده بر روی آن را تغییر داد</a:t>
            </a:r>
            <a:r>
              <a:rPr lang="en-US" sz="1292" dirty="0">
                <a:latin typeface="Constantia" pitchFamily="18" charset="0"/>
                <a:cs typeface="B Nazanin" pitchFamily="2" charset="-78"/>
              </a:rPr>
              <a:t>.</a:t>
            </a:r>
            <a:r>
              <a:rPr lang="ar-SA" sz="1292" dirty="0">
                <a:latin typeface="Constantia" pitchFamily="18" charset="0"/>
                <a:cs typeface="B Nazanin" pitchFamily="2" charset="-78"/>
              </a:rPr>
              <a:t>در واقع می توان صفحات </a:t>
            </a:r>
            <a:r>
              <a:rPr lang="en-US" sz="1292" dirty="0">
                <a:latin typeface="Constantia" pitchFamily="18" charset="0"/>
                <a:cs typeface="B Nazanin" pitchFamily="2" charset="-78"/>
              </a:rPr>
              <a:t>ETFE </a:t>
            </a:r>
            <a:r>
              <a:rPr lang="ar-SA" sz="1292" dirty="0">
                <a:latin typeface="Constantia" pitchFamily="18" charset="0"/>
                <a:cs typeface="B Nazanin" pitchFamily="2" charset="-78"/>
              </a:rPr>
              <a:t>را به شکل های مختلفی تولید کرد به گونه ای که</a:t>
            </a:r>
            <a:r>
              <a:rPr lang="fa-IR" sz="1292" dirty="0">
                <a:latin typeface="Constantia" pitchFamily="18" charset="0"/>
                <a:cs typeface="B Nazanin" pitchFamily="2" charset="-78"/>
              </a:rPr>
              <a:t> </a:t>
            </a:r>
            <a:r>
              <a:rPr lang="ar-SA" sz="1292" dirty="0">
                <a:latin typeface="Constantia" pitchFamily="18" charset="0"/>
                <a:cs typeface="B Nazanin" pitchFamily="2" charset="-78"/>
              </a:rPr>
              <a:t>در عین شفافیت ، بافت روی آن بتواند میزان دریافت انرژی خورشید را کاهش دهد</a:t>
            </a:r>
            <a:r>
              <a:rPr lang="en-US" sz="1292" dirty="0">
                <a:latin typeface="Constantia" pitchFamily="18" charset="0"/>
                <a:cs typeface="B Nazanin" pitchFamily="2" charset="-78"/>
              </a:rPr>
              <a:t>. </a:t>
            </a:r>
            <a:br>
              <a:rPr lang="en-US" sz="1292" dirty="0">
                <a:latin typeface="Constantia" pitchFamily="18" charset="0"/>
                <a:cs typeface="B Nazanin" pitchFamily="2" charset="-78"/>
              </a:rPr>
            </a:br>
            <a:r>
              <a:rPr lang="ar-SA" sz="1292" dirty="0">
                <a:latin typeface="Constantia" pitchFamily="18" charset="0"/>
                <a:cs typeface="B Nazanin" pitchFamily="2" charset="-78"/>
              </a:rPr>
              <a:t>روش دیگر ، تولید این صفحات به صورت نیمه شفاف با ته رنگ زمینه سفید است . از سوی دیگردرجه شفافیت را نیز می توان با افزایش و یا کاهش تعداد صفحات تنظیم نمود</a:t>
            </a:r>
            <a:r>
              <a:rPr lang="en-US" sz="1292" dirty="0">
                <a:latin typeface="Constantia" pitchFamily="18" charset="0"/>
                <a:cs typeface="B Nazanin" pitchFamily="2" charset="-78"/>
              </a:rPr>
              <a:t>. </a:t>
            </a:r>
            <a:r>
              <a:rPr lang="ar-SA" sz="1292" dirty="0">
                <a:latin typeface="Constantia" pitchFamily="18" charset="0"/>
                <a:cs typeface="B Nazanin" pitchFamily="2" charset="-78"/>
              </a:rPr>
              <a:t>از روش های دیگر تنظیم میزان انعکاس و سایه اندازی این نوع از پوشش ، تغییر در میزان فشار هوای دمیده شده در بین محفظه بالشتک ها می باشد. این امر موجب کدر شدن لایه های میانی و در نتیجه تغییر میزان انعکاس درکل سطح می گردد</a:t>
            </a:r>
            <a:r>
              <a:rPr lang="en-US" sz="1292" dirty="0">
                <a:latin typeface="Constantia" pitchFamily="18" charset="0"/>
                <a:cs typeface="B Nazanin" pitchFamily="2" charset="-78"/>
              </a:rPr>
              <a:t>.</a:t>
            </a:r>
          </a:p>
        </p:txBody>
      </p:sp>
      <p:sp>
        <p:nvSpPr>
          <p:cNvPr id="8" name="Rectangle 3"/>
          <p:cNvSpPr>
            <a:spLocks noChangeArrowheads="1"/>
          </p:cNvSpPr>
          <p:nvPr/>
        </p:nvSpPr>
        <p:spPr bwMode="auto">
          <a:xfrm>
            <a:off x="351692" y="3991708"/>
            <a:ext cx="4220308" cy="1881862"/>
          </a:xfrm>
          <a:prstGeom prst="rect">
            <a:avLst/>
          </a:prstGeom>
          <a:noFill/>
          <a:ln w="9525">
            <a:noFill/>
            <a:miter lim="800000"/>
            <a:headEnd/>
            <a:tailEnd/>
          </a:ln>
        </p:spPr>
        <p:txBody>
          <a:bodyPr>
            <a:spAutoFit/>
          </a:bodyPr>
          <a:lstStyle/>
          <a:p>
            <a:pPr algn="r" rtl="1"/>
            <a:r>
              <a:rPr lang="en-US" sz="1292" dirty="0">
                <a:latin typeface="Constantia" pitchFamily="18" charset="0"/>
                <a:cs typeface="B Nazanin" pitchFamily="2" charset="-78"/>
              </a:rPr>
              <a:t>ETFE </a:t>
            </a:r>
            <a:r>
              <a:rPr lang="fa-IR" sz="1292" dirty="0">
                <a:latin typeface="Constantia" pitchFamily="18" charset="0"/>
                <a:cs typeface="B Nazanin" pitchFamily="2" charset="-78"/>
              </a:rPr>
              <a:t> </a:t>
            </a:r>
            <a:r>
              <a:rPr lang="ar-SA" sz="1292" dirty="0">
                <a:latin typeface="Constantia" pitchFamily="18" charset="0"/>
                <a:cs typeface="B Nazanin" pitchFamily="2" charset="-78"/>
              </a:rPr>
              <a:t>از موادی فشرده و بدون بافت تشکیل شده است که سطح نهایی آن بسیار صاف و هموار است. این خاصیت به همراه عدم وجود چسبندگی در ورق های</a:t>
            </a:r>
            <a:r>
              <a:rPr lang="en-US" sz="1292" dirty="0">
                <a:latin typeface="Constantia" pitchFamily="18" charset="0"/>
                <a:cs typeface="B Nazanin" pitchFamily="2" charset="-78"/>
              </a:rPr>
              <a:t>ETFE</a:t>
            </a:r>
            <a:r>
              <a:rPr lang="ar-SA" sz="1292" dirty="0">
                <a:latin typeface="Constantia" pitchFamily="18" charset="0"/>
                <a:cs typeface="B Nazanin" pitchFamily="2" charset="-78"/>
              </a:rPr>
              <a:t>موجب شده است که سطح خارجی این مصالح هیچگونه آلودگی به خود جذب ننماید و هرگونه آلودگی مانند فضولات پرندگان نیز به هنگام بارندگی از سطح نما شسته شود به همین دلیل نمای خارجی ساختمان هایی که از </a:t>
            </a:r>
            <a:r>
              <a:rPr lang="en-US" sz="1292" dirty="0">
                <a:latin typeface="Constantia" pitchFamily="18" charset="0"/>
                <a:cs typeface="B Nazanin" pitchFamily="2" charset="-78"/>
              </a:rPr>
              <a:t>ETFE </a:t>
            </a:r>
            <a:r>
              <a:rPr lang="ar-SA" sz="1292" dirty="0">
                <a:latin typeface="Constantia" pitchFamily="18" charset="0"/>
                <a:cs typeface="B Nazanin" pitchFamily="2" charset="-78"/>
              </a:rPr>
              <a:t>استفاده می نمایند هیچگاه نیاز به پاک سازی ندارند و فضای داخلی نیز هر 5 تا 10 سال بسته به میزان آلودگی فضای داخلی می بایست تمیز گردند. به همین دلیل نیز به تجهیزات گرانقیمت و پیشرفته جهت نگهداری و نظافت پوسته داخلی و خارجی نیاز نمی باشد</a:t>
            </a:r>
            <a:r>
              <a:rPr lang="en-US" sz="1292" dirty="0">
                <a:latin typeface="Constantia" pitchFamily="18" charset="0"/>
                <a:cs typeface="B Nazanin" pitchFamily="2" charset="-78"/>
              </a:rPr>
              <a:t>. </a:t>
            </a:r>
          </a:p>
        </p:txBody>
      </p:sp>
      <p:pic>
        <p:nvPicPr>
          <p:cNvPr id="9" name="Picture 4" descr="تصوير"/>
          <p:cNvPicPr>
            <a:picLocks noChangeAspect="1" noChangeArrowheads="1"/>
          </p:cNvPicPr>
          <p:nvPr/>
        </p:nvPicPr>
        <p:blipFill>
          <a:blip r:embed="rId2"/>
          <a:srcRect/>
          <a:stretch>
            <a:fillRect/>
          </a:stretch>
        </p:blipFill>
        <p:spPr bwMode="auto">
          <a:xfrm>
            <a:off x="4970910" y="1670538"/>
            <a:ext cx="3191282" cy="2250831"/>
          </a:xfrm>
          <a:prstGeom prst="rect">
            <a:avLst/>
          </a:prstGeom>
          <a:noFill/>
          <a:ln w="9525">
            <a:noFill/>
            <a:miter lim="800000"/>
            <a:headEnd/>
            <a:tailEnd/>
          </a:ln>
        </p:spPr>
      </p:pic>
      <p:pic>
        <p:nvPicPr>
          <p:cNvPr id="10" name="Picture 5" descr="تصوير"/>
          <p:cNvPicPr>
            <a:picLocks noChangeAspect="1" noChangeArrowheads="1"/>
          </p:cNvPicPr>
          <p:nvPr/>
        </p:nvPicPr>
        <p:blipFill>
          <a:blip r:embed="rId3"/>
          <a:srcRect/>
          <a:stretch>
            <a:fillRect/>
          </a:stretch>
        </p:blipFill>
        <p:spPr bwMode="auto">
          <a:xfrm>
            <a:off x="4970910" y="3952632"/>
            <a:ext cx="3191282" cy="1938215"/>
          </a:xfrm>
          <a:prstGeom prst="rect">
            <a:avLst/>
          </a:prstGeom>
          <a:noFill/>
          <a:ln w="9525">
            <a:noFill/>
            <a:miter lim="800000"/>
            <a:headEnd/>
            <a:tailEnd/>
          </a:ln>
        </p:spPr>
      </p:pic>
    </p:spTree>
    <p:extLst>
      <p:ext uri="{BB962C8B-B14F-4D97-AF65-F5344CB8AC3E}">
        <p14:creationId xmlns:p14="http://schemas.microsoft.com/office/powerpoint/2010/main" val="35205404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4"/>
          <p:cNvSpPr>
            <a:spLocks noChangeArrowheads="1"/>
          </p:cNvSpPr>
          <p:nvPr/>
        </p:nvSpPr>
        <p:spPr bwMode="auto">
          <a:xfrm>
            <a:off x="3305908" y="1566075"/>
            <a:ext cx="5134708" cy="2080698"/>
          </a:xfrm>
          <a:prstGeom prst="rect">
            <a:avLst/>
          </a:prstGeom>
          <a:noFill/>
          <a:ln w="9525">
            <a:noFill/>
            <a:miter lim="800000"/>
            <a:headEnd/>
            <a:tailEnd/>
          </a:ln>
        </p:spPr>
        <p:txBody>
          <a:bodyPr wrap="square">
            <a:spAutoFit/>
          </a:bodyPr>
          <a:lstStyle/>
          <a:p>
            <a:pPr algn="r" rtl="1"/>
            <a:r>
              <a:rPr lang="fa-IR" sz="1292" dirty="0">
                <a:latin typeface="Constantia" pitchFamily="18" charset="0"/>
                <a:cs typeface="B Nazanin" pitchFamily="2" charset="-78"/>
              </a:rPr>
              <a:t>معایب</a:t>
            </a:r>
          </a:p>
          <a:p>
            <a:pPr algn="r" rtl="1"/>
            <a:r>
              <a:rPr lang="en-US" sz="1292" dirty="0">
                <a:latin typeface="Constantia" pitchFamily="18" charset="0"/>
                <a:cs typeface="B Nazanin" pitchFamily="2" charset="-78"/>
              </a:rPr>
              <a:t/>
            </a:r>
            <a:br>
              <a:rPr lang="en-US" sz="1292" dirty="0">
                <a:latin typeface="Constantia" pitchFamily="18" charset="0"/>
                <a:cs typeface="B Nazanin" pitchFamily="2" charset="-78"/>
              </a:rPr>
            </a:br>
            <a:r>
              <a:rPr lang="en-US" sz="1292" dirty="0">
                <a:latin typeface="Constantia" pitchFamily="18" charset="0"/>
                <a:cs typeface="B Nazanin" pitchFamily="2" charset="-78"/>
              </a:rPr>
              <a:t>- ETFE </a:t>
            </a:r>
            <a:r>
              <a:rPr lang="ar-SA" sz="1292" dirty="0">
                <a:latin typeface="Constantia" pitchFamily="18" charset="0"/>
                <a:cs typeface="B Nazanin" pitchFamily="2" charset="-78"/>
              </a:rPr>
              <a:t>نسبت به شیشه صدای بیشتری را از خود عبور می دهد . به همین دلیل نیز جهت استفاده از آن در بناهایی که به صدابندی بیشتری احتیاج دارند ، محدودیت هایی وجود دارد</a:t>
            </a:r>
            <a:r>
              <a:rPr lang="en-US" sz="1292" dirty="0">
                <a:latin typeface="Constantia" pitchFamily="18" charset="0"/>
                <a:cs typeface="B Nazanin" pitchFamily="2" charset="-78"/>
              </a:rPr>
              <a:t>.</a:t>
            </a:r>
            <a:br>
              <a:rPr lang="en-US" sz="1292" dirty="0">
                <a:latin typeface="Constantia" pitchFamily="18" charset="0"/>
                <a:cs typeface="B Nazanin" pitchFamily="2" charset="-78"/>
              </a:rPr>
            </a:br>
            <a:r>
              <a:rPr lang="en-US" sz="1292" dirty="0">
                <a:latin typeface="Constantia" pitchFamily="18" charset="0"/>
                <a:cs typeface="B Nazanin" pitchFamily="2" charset="-78"/>
              </a:rPr>
              <a:t>- </a:t>
            </a:r>
            <a:r>
              <a:rPr lang="ar-SA" sz="1292" dirty="0">
                <a:latin typeface="Constantia" pitchFamily="18" charset="0"/>
                <a:cs typeface="B Nazanin" pitchFamily="2" charset="-78"/>
              </a:rPr>
              <a:t>می</a:t>
            </a:r>
            <a:r>
              <a:rPr lang="fa-IR" sz="1292" dirty="0">
                <a:latin typeface="Constantia" pitchFamily="18" charset="0"/>
                <a:cs typeface="B Nazanin" pitchFamily="2" charset="-78"/>
              </a:rPr>
              <a:t> </a:t>
            </a:r>
            <a:r>
              <a:rPr lang="ar-SA" sz="1292" dirty="0">
                <a:latin typeface="Constantia" pitchFamily="18" charset="0"/>
                <a:cs typeface="B Nazanin" pitchFamily="2" charset="-78"/>
              </a:rPr>
              <a:t>بایست به طور منظم و مداوم در بازه های زمانی چند ساله ، هوا با فشار به داخل محفظه های موجود در بین لایه های مختلف آن دمیده شود تا میزان ایستایی و مقاومت آن حفظ شود</a:t>
            </a:r>
            <a:r>
              <a:rPr lang="en-US" sz="1292" dirty="0">
                <a:latin typeface="Constantia" pitchFamily="18" charset="0"/>
                <a:cs typeface="B Nazanin" pitchFamily="2" charset="-78"/>
              </a:rPr>
              <a:t>.</a:t>
            </a:r>
            <a:br>
              <a:rPr lang="en-US" sz="1292" dirty="0">
                <a:latin typeface="Constantia" pitchFamily="18" charset="0"/>
                <a:cs typeface="B Nazanin" pitchFamily="2" charset="-78"/>
              </a:rPr>
            </a:br>
            <a:r>
              <a:rPr lang="en-US" sz="1292" dirty="0">
                <a:latin typeface="Constantia" pitchFamily="18" charset="0"/>
                <a:cs typeface="B Nazanin" pitchFamily="2" charset="-78"/>
              </a:rPr>
              <a:t>- </a:t>
            </a:r>
            <a:r>
              <a:rPr lang="ar-SA" sz="1292" dirty="0">
                <a:latin typeface="Constantia" pitchFamily="18" charset="0"/>
                <a:cs typeface="B Nazanin" pitchFamily="2" charset="-78"/>
              </a:rPr>
              <a:t>جمع شدن </a:t>
            </a:r>
            <a:r>
              <a:rPr lang="en-US" sz="1292" dirty="0">
                <a:latin typeface="Constantia" pitchFamily="18" charset="0"/>
                <a:cs typeface="B Nazanin" pitchFamily="2" charset="-78"/>
              </a:rPr>
              <a:t>ETFE </a:t>
            </a:r>
            <a:r>
              <a:rPr lang="ar-SA" sz="1292" dirty="0">
                <a:latin typeface="Constantia" pitchFamily="18" charset="0"/>
                <a:cs typeface="B Nazanin" pitchFamily="2" charset="-78"/>
              </a:rPr>
              <a:t>به هنگام آتش سوزی و احتراق پذیر بودن آن از جمله دیگر معایب این نوع از مصالح است</a:t>
            </a:r>
            <a:r>
              <a:rPr lang="en-US" sz="1292" dirty="0">
                <a:latin typeface="Constantia" pitchFamily="18" charset="0"/>
                <a:cs typeface="B Nazanin" pitchFamily="2" charset="-78"/>
              </a:rPr>
              <a:t>.</a:t>
            </a:r>
            <a:endParaRPr lang="fa-IR" sz="1292" dirty="0">
              <a:latin typeface="Constantia" pitchFamily="18" charset="0"/>
              <a:cs typeface="B Nazanin" pitchFamily="2" charset="-78"/>
            </a:endParaRPr>
          </a:p>
          <a:p>
            <a:pPr algn="r" rtl="1"/>
            <a:r>
              <a:rPr lang="fa-IR" sz="1292" dirty="0">
                <a:latin typeface="Constantia" pitchFamily="18" charset="0"/>
                <a:cs typeface="B Nazanin" pitchFamily="2" charset="-78"/>
              </a:rPr>
              <a:t>از طرف دیگر با فشار زیاد اجسام نوک تیز سوراخ می شود، بنابراین بیشتر در سقف ها استفاده می شود.</a:t>
            </a:r>
            <a:endParaRPr lang="en-US" sz="1292" dirty="0">
              <a:latin typeface="Constantia" pitchFamily="18" charset="0"/>
              <a:cs typeface="B Nazanin" pitchFamily="2" charset="-78"/>
            </a:endParaRPr>
          </a:p>
        </p:txBody>
      </p:sp>
      <p:pic>
        <p:nvPicPr>
          <p:cNvPr id="8" name="Picture 4" descr="C:\man\asnad darsi\tarh fanni\0802-watercube-t-158_12.jpg"/>
          <p:cNvPicPr>
            <a:picLocks noChangeAspect="1" noChangeArrowheads="1"/>
          </p:cNvPicPr>
          <p:nvPr/>
        </p:nvPicPr>
        <p:blipFill>
          <a:blip r:embed="rId2"/>
          <a:srcRect/>
          <a:stretch>
            <a:fillRect/>
          </a:stretch>
        </p:blipFill>
        <p:spPr bwMode="auto">
          <a:xfrm>
            <a:off x="5205046" y="3851031"/>
            <a:ext cx="2879896" cy="1919931"/>
          </a:xfrm>
          <a:prstGeom prst="rect">
            <a:avLst/>
          </a:prstGeom>
          <a:noFill/>
          <a:ln w="9525">
            <a:noFill/>
            <a:miter lim="800000"/>
            <a:headEnd/>
            <a:tailEnd/>
          </a:ln>
        </p:spPr>
      </p:pic>
      <p:pic>
        <p:nvPicPr>
          <p:cNvPr id="9" name="Picture 2" descr="mhtml:file://C:\man\asnad%20darsi\tarh%20fanni\Google%20Image%20Result%20for%20http--eventspace_persiangig_com-image-86-7-10-ETFE-ArchitecturalMaterial-2_jpg.mht!http://eventspace.persiangig.com/image/86-7-10/ETFE-ArchitecturalMaterial-2.jpg"/>
          <p:cNvPicPr>
            <a:picLocks noChangeAspect="1" noChangeArrowheads="1"/>
          </p:cNvPicPr>
          <p:nvPr/>
        </p:nvPicPr>
        <p:blipFill>
          <a:blip r:embed="rId3"/>
          <a:srcRect/>
          <a:stretch>
            <a:fillRect/>
          </a:stretch>
        </p:blipFill>
        <p:spPr bwMode="auto">
          <a:xfrm>
            <a:off x="811546" y="1318847"/>
            <a:ext cx="2213008" cy="2548110"/>
          </a:xfrm>
          <a:prstGeom prst="rect">
            <a:avLst/>
          </a:prstGeom>
          <a:noFill/>
          <a:ln w="9525">
            <a:noFill/>
            <a:miter lim="800000"/>
            <a:headEnd/>
            <a:tailEnd/>
          </a:ln>
        </p:spPr>
      </p:pic>
      <p:pic>
        <p:nvPicPr>
          <p:cNvPr id="10" name="Picture 6" descr="mhtml:file://C:\man\asnad%20darsi\tarh%20fanni\Google%20Image%20Result%20for%20http--eventspace_persiangig_com-image-86-7-10-ETFE-ArchitecturalMaterial-2_jpg.mht!http://eventspace.persiangig.com/image/86-7-10/ETFE-ArchitecturalMaterial-3.jpg"/>
          <p:cNvPicPr>
            <a:picLocks noChangeAspect="1" noChangeArrowheads="1"/>
          </p:cNvPicPr>
          <p:nvPr/>
        </p:nvPicPr>
        <p:blipFill>
          <a:blip r:embed="rId4"/>
          <a:srcRect/>
          <a:stretch>
            <a:fillRect/>
          </a:stretch>
        </p:blipFill>
        <p:spPr bwMode="auto">
          <a:xfrm>
            <a:off x="773723" y="3991708"/>
            <a:ext cx="2321169" cy="1790147"/>
          </a:xfrm>
          <a:prstGeom prst="rect">
            <a:avLst/>
          </a:prstGeom>
          <a:noFill/>
          <a:ln w="9525">
            <a:noFill/>
            <a:miter lim="800000"/>
            <a:headEnd/>
            <a:tailEnd/>
          </a:ln>
        </p:spPr>
      </p:pic>
    </p:spTree>
    <p:extLst>
      <p:ext uri="{BB962C8B-B14F-4D97-AF65-F5344CB8AC3E}">
        <p14:creationId xmlns:p14="http://schemas.microsoft.com/office/powerpoint/2010/main" val="21728058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TextBox 5"/>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سبک یونولیتی(فوم)</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8" name="Rectangle 1"/>
          <p:cNvSpPr>
            <a:spLocks noChangeArrowheads="1"/>
          </p:cNvSpPr>
          <p:nvPr/>
        </p:nvSpPr>
        <p:spPr bwMode="auto">
          <a:xfrm>
            <a:off x="492369" y="1600274"/>
            <a:ext cx="8190083" cy="1306719"/>
          </a:xfrm>
          <a:prstGeom prst="rect">
            <a:avLst/>
          </a:prstGeom>
          <a:noFill/>
          <a:ln w="9525">
            <a:noFill/>
            <a:miter lim="800000"/>
            <a:headEnd/>
            <a:tailEnd/>
          </a:ln>
          <a:effectLst/>
        </p:spPr>
        <p:txBody>
          <a:bodyPr vert="horz" wrap="square" lIns="84406" tIns="42203" rIns="84406" bIns="42203" numCol="1" anchor="ctr" anchorCtr="0" compatLnSpc="1">
            <a:prstTxWarp prst="textNoShape">
              <a:avLst/>
            </a:prstTxWarp>
            <a:spAutoFit/>
          </a:bodyPr>
          <a:lstStyle/>
          <a:p>
            <a:pPr defTabSz="844083" fontAlgn="base">
              <a:spcBef>
                <a:spcPct val="0"/>
              </a:spcBef>
              <a:spcAft>
                <a:spcPct val="0"/>
              </a:spcAft>
            </a:pPr>
            <a:r>
              <a:rPr lang="ar-SA" sz="1477" b="1" dirty="0">
                <a:latin typeface="Tahoma" pitchFamily="34" charset="0"/>
                <a:ea typeface="Calibri" pitchFamily="34" charset="0"/>
                <a:cs typeface="B Nazanin" pitchFamily="2" charset="-78"/>
              </a:rPr>
              <a:t>مزیتهای بلوک فوم: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سبکی : با استفاده از بلوکهای سقفی پلاستوفوم حداقل 100 کیلوگرم بار مرده سقف در مقایسه با بلوکهای سیمانی و سفالی کاهش می یابد.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مقاومت : با توجه به خصوصیت دانه بندی مواد پلی استایرن، استقامت آن در ارتعاشات و ضربه به نحوی است که آنرا خنثی می نماید.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ضدحرِیق: با توجه به کندسوز بودن ، در مقابل حریق مقاوم است.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عایق : بهترین عایق از نظر نفوذ آب، گرما، سرما، صدا و حشرات می باشد و 70 % از هدر رفتن انرژی جلوگیری می کند.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endParaRPr lang="en-US" sz="1292" dirty="0">
              <a:latin typeface="Arial" pitchFamily="34" charset="0"/>
              <a:cs typeface="B Nazanin" pitchFamily="2" charset="-78"/>
            </a:endParaRPr>
          </a:p>
        </p:txBody>
      </p:sp>
      <p:sp>
        <p:nvSpPr>
          <p:cNvPr id="9" name="Rectangle 8"/>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0" name="Rectangle 1"/>
          <p:cNvSpPr>
            <a:spLocks noChangeArrowheads="1"/>
          </p:cNvSpPr>
          <p:nvPr/>
        </p:nvSpPr>
        <p:spPr bwMode="auto">
          <a:xfrm>
            <a:off x="492369" y="2432000"/>
            <a:ext cx="8190083" cy="1278249"/>
          </a:xfrm>
          <a:prstGeom prst="rect">
            <a:avLst/>
          </a:prstGeom>
          <a:noFill/>
          <a:ln w="9525">
            <a:noFill/>
            <a:miter lim="800000"/>
            <a:headEnd/>
            <a:tailEnd/>
          </a:ln>
          <a:effectLst/>
        </p:spPr>
        <p:txBody>
          <a:bodyPr vert="horz" wrap="square" lIns="84406" tIns="42203" rIns="84406" bIns="42203" numCol="1" anchor="ctr" anchorCtr="0" compatLnSpc="1">
            <a:prstTxWarp prst="textNoShape">
              <a:avLst/>
            </a:prstTxWarp>
            <a:spAutoFit/>
          </a:bodyPr>
          <a:lstStyle/>
          <a:p>
            <a:pPr defTabSz="844083" fontAlgn="base">
              <a:spcBef>
                <a:spcPct val="0"/>
              </a:spcBef>
              <a:spcAft>
                <a:spcPct val="0"/>
              </a:spcAft>
            </a:pP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سرعت در اجرای عملیات نصب : بدلیل سبکی قطعه و ابعاد بلوک سرعت کار را تا 70% بالا می برد.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پایداری در مقابل زلزله : بدلیل خاصیت ارتجاعی ایجاد شده در برابر ارتعاشات و زمین لرزه پایداری مناسب و قابل توجهی داشته و به هیچ وجه بر اثر سقوط خرد نمی شود و خود سپری است در برابر سقوط اجسام. </a:t>
            </a:r>
            <a:r>
              <a:rPr lang="en-US" sz="1292" dirty="0">
                <a:latin typeface="Tahoma" pitchFamily="34" charset="0"/>
                <a:ea typeface="Calibri" pitchFamily="34" charset="0"/>
                <a:cs typeface="B Nazanin" pitchFamily="2" charset="-78"/>
              </a:rPr>
              <a:t/>
            </a:r>
            <a:br>
              <a:rPr lang="en-US" sz="1292" dirty="0">
                <a:latin typeface="Tahoma" pitchFamily="34" charset="0"/>
                <a:ea typeface="Calibri" pitchFamily="34" charset="0"/>
                <a:cs typeface="B Nazanin" pitchFamily="2" charset="-78"/>
              </a:rPr>
            </a:br>
            <a:r>
              <a:rPr lang="ar-SA" sz="1292" dirty="0">
                <a:latin typeface="Tahoma" pitchFamily="34" charset="0"/>
                <a:ea typeface="Calibri" pitchFamily="34" charset="0"/>
                <a:cs typeface="B Nazanin" pitchFamily="2" charset="-78"/>
              </a:rPr>
              <a:t>- صرفه اقتصادی : صرفه جویی در حمل و نقل ، مصرف آهن آلات، مصرف بتن، مصرف تیرچه، مصرف آب، مصرف بلوک و نداشتن ضایعات</a:t>
            </a:r>
            <a:r>
              <a:rPr lang="en-US" sz="1292" dirty="0">
                <a:latin typeface="Tahoma" pitchFamily="34" charset="0"/>
                <a:ea typeface="Calibri" pitchFamily="34" charset="0"/>
                <a:cs typeface="B Nazanin" pitchFamily="2" charset="-78"/>
              </a:rPr>
              <a:t>.</a:t>
            </a:r>
            <a:endParaRPr lang="en-US" sz="1292" dirty="0">
              <a:latin typeface="Arial" pitchFamily="34" charset="0"/>
              <a:cs typeface="B Nazanin" pitchFamily="2" charset="-78"/>
            </a:endParaRPr>
          </a:p>
          <a:p>
            <a:pPr defTabSz="844083" eaLnBrk="0" fontAlgn="base" hangingPunct="0">
              <a:spcBef>
                <a:spcPct val="0"/>
              </a:spcBef>
              <a:spcAft>
                <a:spcPct val="0"/>
              </a:spcAft>
            </a:pPr>
            <a:endParaRPr lang="en-US" sz="1292" dirty="0">
              <a:latin typeface="Arial" pitchFamily="34" charset="0"/>
              <a:cs typeface="B Nazanin" pitchFamily="2" charset="-78"/>
            </a:endParaRPr>
          </a:p>
        </p:txBody>
      </p:sp>
      <p:pic>
        <p:nvPicPr>
          <p:cNvPr id="12" name="Picture 11" descr="پلاستوفوم سقفی و دیواری (یونولیت) شرکت KBM">
            <a:hlinkClick r:id="rId2" tgtFrame="_blank"/>
          </p:cNvPr>
          <p:cNvPicPr/>
          <p:nvPr/>
        </p:nvPicPr>
        <p:blipFill>
          <a:blip r:embed="rId3"/>
          <a:stretch>
            <a:fillRect/>
          </a:stretch>
        </p:blipFill>
        <p:spPr bwMode="auto">
          <a:xfrm>
            <a:off x="2883877" y="3991708"/>
            <a:ext cx="3587262" cy="17669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847487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Title 1"/>
          <p:cNvSpPr>
            <a:spLocks noGrp="1"/>
          </p:cNvSpPr>
          <p:nvPr>
            <p:ph type="title"/>
          </p:nvPr>
        </p:nvSpPr>
        <p:spPr>
          <a:xfrm>
            <a:off x="6480517" y="1752801"/>
            <a:ext cx="2100775" cy="438912"/>
          </a:xfrm>
        </p:spPr>
        <p:txBody>
          <a:bodyPr>
            <a:normAutofit/>
          </a:bodyPr>
          <a:lstStyle/>
          <a:p>
            <a:pPr algn="r">
              <a:defRPr/>
            </a:pPr>
            <a:r>
              <a:rPr lang="fa-IR" sz="1477" b="1" dirty="0">
                <a:cs typeface="B Nazanin" pitchFamily="2" charset="-78"/>
              </a:rPr>
              <a:t>باغ بهشت بریتانیا</a:t>
            </a:r>
            <a:endParaRPr sz="1477" b="1" dirty="0">
              <a:cs typeface="B Nazanin" pitchFamily="2" charset="-78"/>
            </a:endParaRPr>
          </a:p>
        </p:txBody>
      </p:sp>
      <p:sp>
        <p:nvSpPr>
          <p:cNvPr id="8" name="Rectangle 6"/>
          <p:cNvSpPr>
            <a:spLocks noChangeArrowheads="1"/>
          </p:cNvSpPr>
          <p:nvPr/>
        </p:nvSpPr>
        <p:spPr bwMode="auto">
          <a:xfrm>
            <a:off x="4149969" y="2315509"/>
            <a:ext cx="4501662" cy="1285352"/>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ايده پروژه بهشت، ساده بود: خلق مكاني توريستي در سطح كلاس جهاني كه بازگوكننده داستانهايي انساني از وابستگي انسانها به گياهان باشد، به ويژه مي بايست اين مكان به گونه اي تدارك ديده مي شد تا علاوه بر اينكه بصورت نمايشي جذاب جلوه گر شود، به اندازه كافي بلند و مرتفع باشد تا درختان سر به فلك كشيده جنگلهاي پر باران در آن جاي گيرند، همچنين به ميزان لازم وسيع و عريض باشد تا بتوان پوشش گياهي مديترانه اي را بصورت پرتگاههايي مصنوعي در آن قرار داد</a:t>
            </a:r>
            <a:r>
              <a:rPr lang="fa-IR" sz="1292" dirty="0">
                <a:latin typeface="Constantia" pitchFamily="18" charset="0"/>
                <a:cs typeface="B Nazanin" pitchFamily="2" charset="-78"/>
              </a:rPr>
              <a:t>.</a:t>
            </a:r>
            <a:endParaRPr lang="en-US" sz="1292" dirty="0">
              <a:latin typeface="Constantia" pitchFamily="18" charset="0"/>
              <a:cs typeface="B Nazanin" pitchFamily="2" charset="-78"/>
            </a:endParaRPr>
          </a:p>
        </p:txBody>
      </p:sp>
      <p:sp>
        <p:nvSpPr>
          <p:cNvPr id="9" name="Rectangle 1"/>
          <p:cNvSpPr>
            <a:spLocks noChangeArrowheads="1"/>
          </p:cNvSpPr>
          <p:nvPr/>
        </p:nvSpPr>
        <p:spPr bwMode="auto">
          <a:xfrm>
            <a:off x="4149969" y="4211235"/>
            <a:ext cx="4501662" cy="1683025"/>
          </a:xfrm>
          <a:prstGeom prst="rect">
            <a:avLst/>
          </a:prstGeom>
          <a:noFill/>
          <a:ln w="9525">
            <a:noFill/>
            <a:miter lim="800000"/>
            <a:headEnd/>
            <a:tailEnd/>
          </a:ln>
        </p:spPr>
        <p:txBody>
          <a:bodyPr wrap="square" anchor="ctr">
            <a:spAutoFit/>
          </a:bodyPr>
          <a:lstStyle/>
          <a:p>
            <a:pPr algn="r" rtl="1"/>
            <a:r>
              <a:rPr lang="ar-SA" sz="1292" dirty="0">
                <a:latin typeface="Tahoma" pitchFamily="34" charset="0"/>
                <a:ea typeface="Times New Roman" pitchFamily="18" charset="0"/>
                <a:cs typeface="B Nazanin" pitchFamily="2" charset="-78"/>
              </a:rPr>
              <a:t>يك گودال عميق رسي خارج از سنت آستل براي اجراي پروژه، ايده آل بود، چراكه هم مجموعه را در مقابل باد محافظت مي كرد و هم در بخش جنوبي آن صخره اي سنگي وجود داشت كه براي دريافت نور خورشيد مناسب بود.</a:t>
            </a:r>
            <a:endParaRPr lang="fa-IR" sz="1292" dirty="0">
              <a:latin typeface="Tahoma" pitchFamily="34" charset="0"/>
              <a:ea typeface="Times New Roman" pitchFamily="18" charset="0"/>
              <a:cs typeface="B Nazanin" pitchFamily="2" charset="-78"/>
            </a:endParaRPr>
          </a:p>
          <a:p>
            <a:pPr algn="r" rtl="1"/>
            <a:r>
              <a:rPr lang="ar-SA" sz="1292" dirty="0">
                <a:latin typeface="Tahoma" pitchFamily="34" charset="0"/>
                <a:ea typeface="Times New Roman" pitchFamily="18" charset="0"/>
                <a:cs typeface="B Nazanin" pitchFamily="2" charset="-78"/>
              </a:rPr>
              <a:t>گرچه، سايت كامل و بدون عيب و نقص نبود: شكل مخروطي آن در مقابل سيل و طوفان بسيار آسيب پذير بود، خاك مناسبي نداشت و زمين ناپايدار بود. اين مسايل تماماً توسط معماران، مهندسين و متخصصان باغباني در نظر گرفته شد، اما براي اجراي اين پروژه نسبت به ديگر نقاط برتري داشت، بنابراين انتخاب گرديد؛ در واقع موانع اصلي با همكاري و اشتياق گروه همكاران پروژه از سر راه برداشته شدند.</a:t>
            </a:r>
            <a:endParaRPr lang="en-US" sz="1292" dirty="0">
              <a:ea typeface="Times New Roman" pitchFamily="18" charset="0"/>
              <a:cs typeface="B Nazanin" pitchFamily="2" charset="-78"/>
            </a:endParaRPr>
          </a:p>
        </p:txBody>
      </p:sp>
      <p:pic>
        <p:nvPicPr>
          <p:cNvPr id="10" name="Picture 8" descr="http://shanashil.persiangig.com/image/bagh3.gif"/>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03385" y="3710354"/>
            <a:ext cx="3019977" cy="2274277"/>
          </a:xfrm>
          <a:prstGeom prst="rect">
            <a:avLst/>
          </a:prstGeom>
          <a:noFill/>
          <a:ln w="9525">
            <a:noFill/>
            <a:miter lim="800000"/>
            <a:headEnd/>
            <a:tailEnd/>
          </a:ln>
        </p:spPr>
      </p:pic>
      <p:pic>
        <p:nvPicPr>
          <p:cNvPr id="11" name="Picture 9" descr="http://shanashil.persiangig.com/image/bagh1.gif"/>
          <p:cNvPicPr>
            <a:picLocks noChangeAspect="1" noChangeArrowheads="1"/>
          </p:cNvPicPr>
          <p:nvPr/>
        </p:nvPicPr>
        <p:blipFill>
          <a:blip r:embed="rId3"/>
          <a:srcRect/>
          <a:stretch>
            <a:fillRect/>
          </a:stretch>
        </p:blipFill>
        <p:spPr bwMode="auto">
          <a:xfrm>
            <a:off x="633047" y="1811215"/>
            <a:ext cx="3185327" cy="2110154"/>
          </a:xfrm>
          <a:prstGeom prst="rect">
            <a:avLst/>
          </a:prstGeom>
          <a:noFill/>
          <a:ln w="9525">
            <a:noFill/>
            <a:miter lim="800000"/>
            <a:headEnd/>
            <a:tailEnd/>
          </a:ln>
        </p:spPr>
      </p:pic>
    </p:spTree>
    <p:extLst>
      <p:ext uri="{BB962C8B-B14F-4D97-AF65-F5344CB8AC3E}">
        <p14:creationId xmlns:p14="http://schemas.microsoft.com/office/powerpoint/2010/main" val="9992473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7"/>
          <p:cNvSpPr>
            <a:spLocks noChangeArrowheads="1"/>
          </p:cNvSpPr>
          <p:nvPr/>
        </p:nvSpPr>
        <p:spPr bwMode="auto">
          <a:xfrm>
            <a:off x="3305908" y="1658174"/>
            <a:ext cx="5275385" cy="688843"/>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در ابتـدا تصميم بر آن شد كه دو بيـوم با ساختاري فلزي و شيشه اي ساخته شود و سازه سقف پايانه بين المللي واترلو در لندن به عنوان الگو براي آن دو انتخاب گرديد. بنابراين از طراح پايانه يعني دفتر معماري نيكولاس گريمشاو و همكاران در جهت تحقق اين تفكر، براي همكاري دعوت به عمل آمد.</a:t>
            </a:r>
            <a:endParaRPr lang="en-US" sz="1292" dirty="0">
              <a:latin typeface="Constantia" pitchFamily="18" charset="0"/>
              <a:cs typeface="B Nazanin" pitchFamily="2" charset="-78"/>
            </a:endParaRPr>
          </a:p>
        </p:txBody>
      </p:sp>
      <p:sp>
        <p:nvSpPr>
          <p:cNvPr id="8" name="Rectangle 8"/>
          <p:cNvSpPr>
            <a:spLocks noChangeArrowheads="1"/>
          </p:cNvSpPr>
          <p:nvPr/>
        </p:nvSpPr>
        <p:spPr bwMode="auto">
          <a:xfrm>
            <a:off x="3587262" y="3135282"/>
            <a:ext cx="4923692" cy="887679"/>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متخصصين سازه هاي فضايي پيشنهادي مناسب ارايه دادند: در قانون ژئودوزيك، اجزا در سطوحي صاف براي ايجاد فرمي منحني به يكديگر پيوند مي خورند. يك خط ژئودوزيك، كوتاهترين فاصله بين دو نقطه در سطحي منحني است و باعث ايجاد طرحي براي فرم آزاد و پابرجا مي شود.</a:t>
            </a:r>
            <a:endParaRPr lang="en-US" sz="1292" dirty="0">
              <a:latin typeface="Constantia" pitchFamily="18" charset="0"/>
              <a:cs typeface="B Nazanin" pitchFamily="2" charset="-78"/>
            </a:endParaRPr>
          </a:p>
        </p:txBody>
      </p:sp>
      <p:sp>
        <p:nvSpPr>
          <p:cNvPr id="9" name="Rectangle 9"/>
          <p:cNvSpPr>
            <a:spLocks noChangeArrowheads="1"/>
          </p:cNvSpPr>
          <p:nvPr/>
        </p:nvSpPr>
        <p:spPr bwMode="auto">
          <a:xfrm>
            <a:off x="3657600" y="4484077"/>
            <a:ext cx="4783015" cy="887679"/>
          </a:xfrm>
          <a:prstGeom prst="rect">
            <a:avLst/>
          </a:prstGeom>
          <a:noFill/>
          <a:ln w="9525">
            <a:noFill/>
            <a:miter lim="800000"/>
            <a:headEnd/>
            <a:tailEnd/>
          </a:ln>
        </p:spPr>
        <p:txBody>
          <a:bodyPr wrap="square">
            <a:spAutoFit/>
          </a:bodyPr>
          <a:lstStyle/>
          <a:p>
            <a:pPr algn="r" rtl="1"/>
            <a:r>
              <a:rPr lang="ar-SA" sz="1292" dirty="0">
                <a:latin typeface="Constantia" pitchFamily="18" charset="0"/>
                <a:cs typeface="B Nazanin" pitchFamily="2" charset="-78"/>
              </a:rPr>
              <a:t>آنها پي بردند كه شيشه بسيار سنگين، انعطاف ناپذير و خطرناك براي كاربردي اينچنيني است و همچنين دريافتند كه (</a:t>
            </a:r>
            <a:r>
              <a:rPr lang="en-US" sz="1292" dirty="0">
                <a:latin typeface="Constantia" pitchFamily="18" charset="0"/>
                <a:cs typeface="B Nazanin" pitchFamily="2" charset="-78"/>
              </a:rPr>
              <a:t>ETFE</a:t>
            </a:r>
            <a:r>
              <a:rPr lang="ar-SA" sz="1292" dirty="0">
                <a:latin typeface="Constantia" pitchFamily="18" charset="0"/>
                <a:cs typeface="B Nazanin" pitchFamily="2" charset="-78"/>
              </a:rPr>
              <a:t>) كه فلوئور پليمري با ويژگيهاي كششي مناسب است، براي كاربرد در اين پروژه، راه حل خوبي است. به علاوه، مقاوم و سبك وزن است (وزني معادل يك درصد همان ابعاد شيشه دارد) و شفافيتي بالا براي عبور اشعه مـاوراءبنـفش دارد</a:t>
            </a:r>
            <a:endParaRPr lang="en-US" sz="1292" dirty="0">
              <a:latin typeface="Constantia" pitchFamily="18" charset="0"/>
              <a:cs typeface="B Nazanin" pitchFamily="2" charset="-78"/>
            </a:endParaRPr>
          </a:p>
        </p:txBody>
      </p:sp>
      <p:pic>
        <p:nvPicPr>
          <p:cNvPr id="10" name="Picture 2" descr="C:\Documents and Settings\pouya\Desktop\saghfe monhani\etfe_cushion.jpg"/>
          <p:cNvPicPr>
            <a:picLocks noChangeAspect="1" noChangeArrowheads="1"/>
          </p:cNvPicPr>
          <p:nvPr/>
        </p:nvPicPr>
        <p:blipFill>
          <a:blip r:embed="rId2"/>
          <a:srcRect/>
          <a:stretch>
            <a:fillRect/>
          </a:stretch>
        </p:blipFill>
        <p:spPr bwMode="auto">
          <a:xfrm>
            <a:off x="773724" y="1178169"/>
            <a:ext cx="1773752" cy="2719754"/>
          </a:xfrm>
          <a:prstGeom prst="rect">
            <a:avLst/>
          </a:prstGeom>
          <a:noFill/>
          <a:ln w="9525">
            <a:noFill/>
            <a:miter lim="800000"/>
            <a:headEnd/>
            <a:tailEnd/>
          </a:ln>
        </p:spPr>
      </p:pic>
      <p:pic>
        <p:nvPicPr>
          <p:cNvPr id="11" name="Picture 10" descr="http://shanashil.persiangig.com/image/bagh5.gif"/>
          <p:cNvPicPr>
            <a:picLocks noChangeAspect="1" noChangeArrowheads="1"/>
          </p:cNvPicPr>
          <p:nvPr/>
        </p:nvPicPr>
        <p:blipFill>
          <a:blip r:embed="rId3"/>
          <a:srcRect/>
          <a:stretch>
            <a:fillRect/>
          </a:stretch>
        </p:blipFill>
        <p:spPr bwMode="auto">
          <a:xfrm>
            <a:off x="773723" y="4062046"/>
            <a:ext cx="2743200" cy="1753914"/>
          </a:xfrm>
          <a:prstGeom prst="rect">
            <a:avLst/>
          </a:prstGeom>
          <a:noFill/>
          <a:ln w="9525">
            <a:noFill/>
            <a:miter lim="800000"/>
            <a:headEnd/>
            <a:tailEnd/>
          </a:ln>
        </p:spPr>
      </p:pic>
    </p:spTree>
    <p:extLst>
      <p:ext uri="{BB962C8B-B14F-4D97-AF65-F5344CB8AC3E}">
        <p14:creationId xmlns:p14="http://schemas.microsoft.com/office/powerpoint/2010/main" val="19508115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2"/>
          <p:cNvSpPr>
            <a:spLocks noChangeArrowheads="1"/>
          </p:cNvSpPr>
          <p:nvPr/>
        </p:nvSpPr>
        <p:spPr bwMode="auto">
          <a:xfrm>
            <a:off x="4009292" y="2131311"/>
            <a:ext cx="4431323" cy="2478371"/>
          </a:xfrm>
          <a:prstGeom prst="rect">
            <a:avLst/>
          </a:prstGeom>
          <a:noFill/>
          <a:ln w="9525">
            <a:noFill/>
            <a:miter lim="800000"/>
            <a:headEnd/>
            <a:tailEnd/>
          </a:ln>
        </p:spPr>
        <p:txBody>
          <a:bodyPr wrap="square">
            <a:spAutoFit/>
          </a:bodyPr>
          <a:lstStyle/>
          <a:p>
            <a:pPr algn="r" rtl="1">
              <a:buFont typeface="Arial" pitchFamily="34" charset="0"/>
              <a:buChar char="•"/>
            </a:pPr>
            <a:r>
              <a:rPr lang="fa-IR" sz="1292" dirty="0">
                <a:latin typeface="Constantia" pitchFamily="18" charset="0"/>
                <a:cs typeface="B Nazanin" pitchFamily="2" charset="-78"/>
              </a:rPr>
              <a:t>یک شرکت آلمانی پیشنهاد سیستمی معمولی فزیم های 2 لایه را ارائه داد. لایه بیرونی شامل 6 ضلعی هایی به ابعاد 5 تا 11 متر است در حالی که لایه درونی ترکیبی تقویت شده از اعضای 5 و 6 ضلعی و مثلث بود.</a:t>
            </a:r>
          </a:p>
          <a:p>
            <a:pPr algn="r" rtl="1">
              <a:buFont typeface="Arial" pitchFamily="34" charset="0"/>
              <a:buChar char="•"/>
            </a:pPr>
            <a:r>
              <a:rPr lang="fa-IR" sz="1292" dirty="0">
                <a:latin typeface="Constantia" pitchFamily="18" charset="0"/>
                <a:cs typeface="B Nazanin" pitchFamily="2" charset="-78"/>
              </a:rPr>
              <a:t>گرچه چنین سازوکاری وزن را بطور محسوس کاهش می دهد اما این سازه از تعداد زیادی اتصالات گرانقیمت برخوردار بود بنابراین با بزرکتر کردن 6 ضلعی ها در مناسب ترین حالت، تعداد اتصالات به حداقل رسید. در این حالت </a:t>
            </a:r>
            <a:r>
              <a:rPr lang="en-US" sz="1292" dirty="0">
                <a:latin typeface="Constantia" pitchFamily="18" charset="0"/>
                <a:cs typeface="B Nazanin" pitchFamily="2" charset="-78"/>
              </a:rPr>
              <a:t>ETFE</a:t>
            </a:r>
            <a:r>
              <a:rPr lang="fa-IR" sz="1292" dirty="0">
                <a:latin typeface="Constantia" pitchFamily="18" charset="0"/>
                <a:cs typeface="B Nazanin" pitchFamily="2" charset="-78"/>
              </a:rPr>
              <a:t> با خواص ویژه خود می توانست بجای شیشه این مجموعه را بپوشاند.. </a:t>
            </a:r>
          </a:p>
          <a:p>
            <a:pPr algn="r" rtl="1">
              <a:buFont typeface="Arial" pitchFamily="34" charset="0"/>
              <a:buChar char="•"/>
            </a:pPr>
            <a:r>
              <a:rPr lang="fa-IR" sz="1292" dirty="0">
                <a:latin typeface="Constantia" pitchFamily="18" charset="0"/>
                <a:cs typeface="B Nazanin" pitchFamily="2" charset="-78"/>
              </a:rPr>
              <a:t>بالشتک های </a:t>
            </a:r>
            <a:r>
              <a:rPr lang="en-US" sz="1292" dirty="0">
                <a:latin typeface="Constantia" pitchFamily="18" charset="0"/>
                <a:cs typeface="B Nazanin" pitchFamily="2" charset="-78"/>
              </a:rPr>
              <a:t>ETFE</a:t>
            </a:r>
            <a:r>
              <a:rPr lang="fa-IR" sz="1292" dirty="0">
                <a:latin typeface="Constantia" pitchFamily="18" charset="0"/>
                <a:cs typeface="B Nazanin" pitchFamily="2" charset="-78"/>
              </a:rPr>
              <a:t> که با هندسه 6 ضلعی لایه بیرونی مطابقت دارد، با سیستمی شبیه طناب بادبان کشتی به قاب های آلومینیومی وصل می شوند. با توجه به سبک بودن بار مرده، در این مجموعه بار مرده برف و باد اهمیت مضاعفی پیدا می کند. </a:t>
            </a:r>
          </a:p>
          <a:p>
            <a:pPr algn="r" rtl="1">
              <a:buFont typeface="Arial" pitchFamily="34" charset="0"/>
              <a:buChar char="•"/>
            </a:pPr>
            <a:r>
              <a:rPr lang="fa-IR" sz="1292" dirty="0">
                <a:latin typeface="Constantia" pitchFamily="18" charset="0"/>
                <a:cs typeface="B Nazanin" pitchFamily="2" charset="-78"/>
              </a:rPr>
              <a:t>در اتصال 2 بیوم جانبی با اندازه مختلف، از کمان های لوله ای مشبک استفاده شد که اتصالات پیرامونی 2 بیوم مجاور را به راحتی ممکن می کرد. </a:t>
            </a:r>
            <a:endParaRPr lang="en-US" sz="1292" dirty="0">
              <a:latin typeface="Constantia" pitchFamily="18" charset="0"/>
              <a:cs typeface="B Nazanin" pitchFamily="2" charset="-78"/>
            </a:endParaRPr>
          </a:p>
        </p:txBody>
      </p:sp>
      <p:pic>
        <p:nvPicPr>
          <p:cNvPr id="8" name="Picture 2" descr="C:\Documents and Settings\pouya\Desktop\saghfe monhani\eden-63.jpg"/>
          <p:cNvPicPr>
            <a:picLocks noChangeAspect="1" noChangeArrowheads="1"/>
          </p:cNvPicPr>
          <p:nvPr/>
        </p:nvPicPr>
        <p:blipFill>
          <a:blip r:embed="rId2"/>
          <a:srcRect/>
          <a:stretch>
            <a:fillRect/>
          </a:stretch>
        </p:blipFill>
        <p:spPr bwMode="auto">
          <a:xfrm>
            <a:off x="844062" y="1799785"/>
            <a:ext cx="2883877" cy="1910569"/>
          </a:xfrm>
          <a:prstGeom prst="rect">
            <a:avLst/>
          </a:prstGeom>
          <a:noFill/>
          <a:ln w="9525">
            <a:noFill/>
            <a:miter lim="800000"/>
            <a:headEnd/>
            <a:tailEnd/>
          </a:ln>
        </p:spPr>
      </p:pic>
      <p:pic>
        <p:nvPicPr>
          <p:cNvPr id="9" name="Picture 3" descr="C:\Documents and Settings\pouya\Desktop\saghfe monhani\25.jpg"/>
          <p:cNvPicPr>
            <a:picLocks noChangeAspect="1" noChangeArrowheads="1"/>
          </p:cNvPicPr>
          <p:nvPr/>
        </p:nvPicPr>
        <p:blipFill>
          <a:blip r:embed="rId3"/>
          <a:srcRect/>
          <a:stretch>
            <a:fillRect/>
          </a:stretch>
        </p:blipFill>
        <p:spPr bwMode="auto">
          <a:xfrm>
            <a:off x="825340" y="3851031"/>
            <a:ext cx="2199214" cy="1899138"/>
          </a:xfrm>
          <a:prstGeom prst="rect">
            <a:avLst/>
          </a:prstGeom>
          <a:noFill/>
          <a:ln w="9525">
            <a:noFill/>
            <a:miter lim="800000"/>
            <a:headEnd/>
            <a:tailEnd/>
          </a:ln>
        </p:spPr>
      </p:pic>
    </p:spTree>
    <p:extLst>
      <p:ext uri="{BB962C8B-B14F-4D97-AF65-F5344CB8AC3E}">
        <p14:creationId xmlns:p14="http://schemas.microsoft.com/office/powerpoint/2010/main" val="36580125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Rectangle 5"/>
          <p:cNvSpPr>
            <a:spLocks noChangeArrowheads="1"/>
          </p:cNvSpPr>
          <p:nvPr/>
        </p:nvSpPr>
        <p:spPr bwMode="auto">
          <a:xfrm>
            <a:off x="2883877" y="1811216"/>
            <a:ext cx="5486400" cy="2080698"/>
          </a:xfrm>
          <a:prstGeom prst="rect">
            <a:avLst/>
          </a:prstGeom>
          <a:noFill/>
          <a:ln w="9525">
            <a:noFill/>
            <a:miter lim="800000"/>
            <a:headEnd/>
            <a:tailEnd/>
          </a:ln>
        </p:spPr>
        <p:txBody>
          <a:bodyPr wrap="square">
            <a:spAutoFit/>
          </a:bodyPr>
          <a:lstStyle/>
          <a:p>
            <a:pPr algn="r" rtl="1">
              <a:buFont typeface="Arial" pitchFamily="34" charset="0"/>
              <a:buChar char="•"/>
            </a:pPr>
            <a:r>
              <a:rPr lang="ar-SA" sz="1292" dirty="0">
                <a:latin typeface="Constantia" pitchFamily="18" charset="0"/>
                <a:cs typeface="B Nazanin" pitchFamily="2" charset="-78"/>
              </a:rPr>
              <a:t>مکعب آبی نامی است که برای پروژه "مرکزشنا و بازيهاي آبی</a:t>
            </a:r>
            <a:r>
              <a:rPr lang="en-US" sz="1292" dirty="0">
                <a:latin typeface="Constantia" pitchFamily="18" charset="0"/>
                <a:cs typeface="B Nazanin" pitchFamily="2" charset="-78"/>
              </a:rPr>
              <a:t>" </a:t>
            </a:r>
            <a:r>
              <a:rPr lang="ar-SA" sz="1292" dirty="0">
                <a:latin typeface="Constantia" pitchFamily="18" charset="0"/>
                <a:cs typeface="B Nazanin" pitchFamily="2" charset="-78"/>
              </a:rPr>
              <a:t>در بازيهاي المپیک سال</a:t>
            </a:r>
            <a:r>
              <a:rPr lang="fa-IR" sz="1292" dirty="0">
                <a:latin typeface="Constantia" pitchFamily="18" charset="0"/>
                <a:cs typeface="B Nazanin" pitchFamily="2" charset="-78"/>
              </a:rPr>
              <a:t>۲۰۰۸</a:t>
            </a:r>
            <a:r>
              <a:rPr lang="ar-SA" sz="1292" dirty="0">
                <a:latin typeface="Constantia" pitchFamily="18" charset="0"/>
                <a:cs typeface="B Nazanin" pitchFamily="2" charset="-78"/>
              </a:rPr>
              <a:t>پکن درنظرگرفته</a:t>
            </a:r>
            <a:r>
              <a:rPr lang="en-US" sz="1292" dirty="0">
                <a:latin typeface="Constantia" pitchFamily="18" charset="0"/>
                <a:cs typeface="B Nazanin" pitchFamily="2" charset="-78"/>
              </a:rPr>
              <a:t> </a:t>
            </a:r>
            <a:r>
              <a:rPr lang="ar-SA" sz="1292" dirty="0">
                <a:latin typeface="Constantia" pitchFamily="18" charset="0"/>
                <a:cs typeface="B Nazanin" pitchFamily="2" charset="-78"/>
              </a:rPr>
              <a:t>شده</a:t>
            </a:r>
            <a:r>
              <a:rPr lang="en-US" sz="1292" dirty="0">
                <a:latin typeface="Constantia" pitchFamily="18" charset="0"/>
                <a:cs typeface="B Nazanin" pitchFamily="2" charset="-78"/>
              </a:rPr>
              <a:t> </a:t>
            </a:r>
            <a:r>
              <a:rPr lang="fa-IR" sz="1292" dirty="0">
                <a:latin typeface="Constantia" pitchFamily="18" charset="0"/>
                <a:cs typeface="B Nazanin" pitchFamily="2" charset="-78"/>
              </a:rPr>
              <a:t>است.</a:t>
            </a:r>
            <a:r>
              <a:rPr lang="en-US" sz="1292" dirty="0">
                <a:latin typeface="Constantia" pitchFamily="18" charset="0"/>
                <a:cs typeface="B Nazanin" pitchFamily="2" charset="-78"/>
              </a:rPr>
              <a:t/>
            </a:r>
            <a:br>
              <a:rPr lang="en-US" sz="1292" dirty="0">
                <a:latin typeface="Constantia" pitchFamily="18" charset="0"/>
                <a:cs typeface="B Nazanin" pitchFamily="2" charset="-78"/>
              </a:rPr>
            </a:br>
            <a:r>
              <a:rPr lang="ar-SA" sz="1292" dirty="0">
                <a:latin typeface="Constantia" pitchFamily="18" charset="0"/>
                <a:cs typeface="B Nazanin" pitchFamily="2" charset="-78"/>
              </a:rPr>
              <a:t> ابعاد مکعب آبی 177 در 177 متر و ارتفاع آن 31 متراست.ضخامت دیوار های پیرامون آن در حدود 6/3 متر و ضخامت سقف آن</a:t>
            </a:r>
            <a:r>
              <a:rPr lang="en-US" sz="1292" dirty="0">
                <a:latin typeface="Constantia" pitchFamily="18" charset="0"/>
                <a:cs typeface="B Nazanin" pitchFamily="2" charset="-78"/>
              </a:rPr>
              <a:t> </a:t>
            </a:r>
            <a:r>
              <a:rPr lang="fa-IR" sz="1292" dirty="0">
                <a:latin typeface="Constantia" pitchFamily="18" charset="0"/>
                <a:cs typeface="B Nazanin" pitchFamily="2" charset="-78"/>
              </a:rPr>
              <a:t>2/7</a:t>
            </a:r>
            <a:r>
              <a:rPr lang="en-US" sz="1292" dirty="0">
                <a:latin typeface="Constantia" pitchFamily="18" charset="0"/>
                <a:cs typeface="B Nazanin" pitchFamily="2" charset="-78"/>
              </a:rPr>
              <a:t> </a:t>
            </a:r>
            <a:r>
              <a:rPr lang="ar-SA" sz="1292" dirty="0">
                <a:latin typeface="Constantia" pitchFamily="18" charset="0"/>
                <a:cs typeface="B Nazanin" pitchFamily="2" charset="-78"/>
              </a:rPr>
              <a:t>متر است</a:t>
            </a:r>
            <a:r>
              <a:rPr lang="en-US" sz="1292" dirty="0">
                <a:latin typeface="Constantia" pitchFamily="18" charset="0"/>
                <a:cs typeface="B Nazanin" pitchFamily="2" charset="-78"/>
              </a:rPr>
              <a:t>.</a:t>
            </a:r>
            <a:endParaRPr lang="fa-IR" sz="1292" dirty="0">
              <a:latin typeface="Constantia" pitchFamily="18" charset="0"/>
              <a:cs typeface="B Nazanin" pitchFamily="2" charset="-78"/>
            </a:endParaRPr>
          </a:p>
          <a:p>
            <a:pPr algn="r" rtl="1">
              <a:buFont typeface="Arial" pitchFamily="34" charset="0"/>
              <a:buChar char="•"/>
            </a:pPr>
            <a:r>
              <a:rPr lang="ar-SA" sz="1292" dirty="0">
                <a:latin typeface="Constantia" pitchFamily="18" charset="0"/>
                <a:cs typeface="B Nazanin" pitchFamily="2" charset="-78"/>
              </a:rPr>
              <a:t>از ماده شفافی به نام</a:t>
            </a:r>
            <a:r>
              <a:rPr lang="fa-IR" sz="1292" dirty="0">
                <a:latin typeface="Constantia" pitchFamily="18" charset="0"/>
                <a:cs typeface="B Nazanin" pitchFamily="2" charset="-78"/>
              </a:rPr>
              <a:t> </a:t>
            </a:r>
            <a:r>
              <a:rPr lang="en-US" sz="1292" dirty="0">
                <a:latin typeface="Constantia" pitchFamily="18" charset="0"/>
                <a:cs typeface="B Nazanin" pitchFamily="2" charset="-78"/>
              </a:rPr>
              <a:t>ETFE</a:t>
            </a:r>
            <a:r>
              <a:rPr lang="ar-SA" sz="1292" dirty="0">
                <a:latin typeface="Constantia" pitchFamily="18" charset="0"/>
                <a:cs typeface="B Nazanin" pitchFamily="2" charset="-78"/>
              </a:rPr>
              <a:t>برای پوشاندن سازه تشکیل دهنده مکعب آبی از داخل و خارج استفاده شده است</a:t>
            </a:r>
            <a:endParaRPr lang="en-US" sz="1292" dirty="0">
              <a:latin typeface="Constantia" pitchFamily="18" charset="0"/>
              <a:cs typeface="B Nazanin" pitchFamily="2" charset="-78"/>
            </a:endParaRPr>
          </a:p>
          <a:p>
            <a:pPr algn="r" rtl="1">
              <a:buFont typeface="Arial" pitchFamily="34" charset="0"/>
              <a:buChar char="•"/>
            </a:pPr>
            <a:r>
              <a:rPr lang="ar-SA" sz="1292" dirty="0">
                <a:latin typeface="Constantia" pitchFamily="18" charset="0"/>
                <a:cs typeface="B Nazanin" pitchFamily="2" charset="-78"/>
              </a:rPr>
              <a:t>در مجموع، برای پوشش داخلی وخارجی ساختمان حدود 100 هزار متر مربع</a:t>
            </a:r>
            <a:r>
              <a:rPr lang="en-US" sz="1292" dirty="0">
                <a:latin typeface="Constantia" pitchFamily="18" charset="0"/>
                <a:cs typeface="B Nazanin" pitchFamily="2" charset="-78"/>
              </a:rPr>
              <a:t>ETFE</a:t>
            </a:r>
            <a:r>
              <a:rPr lang="ar-SA" sz="1292" dirty="0">
                <a:latin typeface="Constantia" pitchFamily="18" charset="0"/>
                <a:cs typeface="B Nazanin" pitchFamily="2" charset="-78"/>
              </a:rPr>
              <a:t>استفاده شده است</a:t>
            </a:r>
            <a:r>
              <a:rPr lang="en-US" sz="1292" dirty="0">
                <a:latin typeface="Constantia" pitchFamily="18" charset="0"/>
                <a:cs typeface="B Nazanin" pitchFamily="2" charset="-78"/>
              </a:rPr>
              <a:t>.</a:t>
            </a:r>
            <a:endParaRPr lang="fa-IR" sz="1292" dirty="0">
              <a:latin typeface="Constantia" pitchFamily="18" charset="0"/>
              <a:cs typeface="B Nazanin" pitchFamily="2" charset="-78"/>
            </a:endParaRPr>
          </a:p>
          <a:p>
            <a:pPr algn="r" rtl="1">
              <a:buFont typeface="Arial" pitchFamily="34" charset="0"/>
              <a:buChar char="•"/>
            </a:pPr>
            <a:r>
              <a:rPr lang="ar-SA" sz="1292" dirty="0">
                <a:latin typeface="Constantia" pitchFamily="18" charset="0"/>
                <a:cs typeface="B Nazanin" pitchFamily="2" charset="-78"/>
              </a:rPr>
              <a:t>سازه اي كه در مورد آن در بالا اشاراتي به آن شد سازه اسپيس فريم است</a:t>
            </a:r>
            <a:endParaRPr lang="fa-IR" sz="1292" dirty="0">
              <a:latin typeface="Constantia" pitchFamily="18" charset="0"/>
              <a:cs typeface="B Nazanin" pitchFamily="2" charset="-78"/>
            </a:endParaRPr>
          </a:p>
          <a:p>
            <a:pPr algn="r" rtl="1"/>
            <a:r>
              <a:rPr lang="ar-SA" sz="1292" dirty="0">
                <a:latin typeface="Constantia" pitchFamily="18" charset="0"/>
                <a:cs typeface="B Nazanin" pitchFamily="2" charset="-78"/>
              </a:rPr>
              <a:t>سازه اي كه مثل خرپا براي فضاها يي با دهانه هاي</a:t>
            </a:r>
            <a:r>
              <a:rPr lang="en-US" sz="1292" dirty="0">
                <a:latin typeface="Constantia" pitchFamily="18" charset="0"/>
                <a:cs typeface="B Nazanin" pitchFamily="2" charset="-78"/>
              </a:rPr>
              <a:t> </a:t>
            </a:r>
            <a:r>
              <a:rPr lang="ar-SA" sz="1292" dirty="0">
                <a:latin typeface="Constantia" pitchFamily="18" charset="0"/>
                <a:cs typeface="B Nazanin" pitchFamily="2" charset="-78"/>
              </a:rPr>
              <a:t>بزرگ استفاده مي شود. </a:t>
            </a:r>
            <a:endParaRPr lang="fa-IR" sz="1292" dirty="0">
              <a:latin typeface="Constantia" pitchFamily="18" charset="0"/>
              <a:cs typeface="B Nazanin" pitchFamily="2" charset="-78"/>
            </a:endParaRPr>
          </a:p>
          <a:p>
            <a:pPr algn="r" rtl="1"/>
            <a:r>
              <a:rPr lang="ar-SA" sz="1292" dirty="0">
                <a:latin typeface="Constantia" pitchFamily="18" charset="0"/>
                <a:cs typeface="B Nazanin" pitchFamily="2" charset="-78"/>
              </a:rPr>
              <a:t>اما نكته اينجاست كه اين سازه جذابيت بيشتري نسبت به خرپا ها دارد</a:t>
            </a:r>
            <a:r>
              <a:rPr lang="en-US" sz="1292" dirty="0">
                <a:latin typeface="Constantia" pitchFamily="18" charset="0"/>
                <a:cs typeface="B Nazanin" pitchFamily="2" charset="-78"/>
              </a:rPr>
              <a:t>.</a:t>
            </a:r>
          </a:p>
        </p:txBody>
      </p:sp>
      <p:sp>
        <p:nvSpPr>
          <p:cNvPr id="8" name="Rectangle 6"/>
          <p:cNvSpPr>
            <a:spLocks noChangeArrowheads="1"/>
          </p:cNvSpPr>
          <p:nvPr/>
        </p:nvSpPr>
        <p:spPr bwMode="auto">
          <a:xfrm>
            <a:off x="6400800" y="1321155"/>
            <a:ext cx="1841989" cy="319639"/>
          </a:xfrm>
          <a:prstGeom prst="rect">
            <a:avLst/>
          </a:prstGeom>
          <a:noFill/>
          <a:ln w="9525">
            <a:noFill/>
            <a:miter lim="800000"/>
            <a:headEnd/>
            <a:tailEnd/>
          </a:ln>
        </p:spPr>
        <p:txBody>
          <a:bodyPr>
            <a:spAutoFit/>
          </a:bodyPr>
          <a:lstStyle/>
          <a:p>
            <a:pPr algn="r"/>
            <a:r>
              <a:rPr lang="fa-IR" sz="1477" b="1" dirty="0">
                <a:latin typeface="Constantia" pitchFamily="18" charset="0"/>
                <a:cs typeface="B Nazanin" pitchFamily="2" charset="-78"/>
              </a:rPr>
              <a:t>مکعب آبی پکن</a:t>
            </a:r>
            <a:endParaRPr lang="en-US" sz="1477" b="1" dirty="0">
              <a:latin typeface="Constantia" pitchFamily="18" charset="0"/>
              <a:cs typeface="B Nazanin" pitchFamily="2" charset="-78"/>
            </a:endParaRPr>
          </a:p>
        </p:txBody>
      </p:sp>
      <p:pic>
        <p:nvPicPr>
          <p:cNvPr id="9" name="Picture 3" descr="C:\man\asnad darsi\tarh fanni\0802-watercube-e-21v6.jpg"/>
          <p:cNvPicPr>
            <a:picLocks noChangeAspect="1" noChangeArrowheads="1"/>
          </p:cNvPicPr>
          <p:nvPr/>
        </p:nvPicPr>
        <p:blipFill>
          <a:blip r:embed="rId2"/>
          <a:srcRect/>
          <a:stretch>
            <a:fillRect/>
          </a:stretch>
        </p:blipFill>
        <p:spPr bwMode="auto">
          <a:xfrm>
            <a:off x="633045" y="3657090"/>
            <a:ext cx="2233756" cy="2233756"/>
          </a:xfrm>
          <a:prstGeom prst="rect">
            <a:avLst/>
          </a:prstGeom>
          <a:noFill/>
          <a:ln w="9525">
            <a:noFill/>
            <a:miter lim="800000"/>
            <a:headEnd/>
            <a:tailEnd/>
          </a:ln>
        </p:spPr>
      </p:pic>
      <p:pic>
        <p:nvPicPr>
          <p:cNvPr id="10" name="Picture 11" descr="C:\Users\kazemi\Desktop\night_view_748[1].jpg"/>
          <p:cNvPicPr>
            <a:picLocks noChangeAspect="1" noChangeArrowheads="1"/>
          </p:cNvPicPr>
          <p:nvPr/>
        </p:nvPicPr>
        <p:blipFill>
          <a:blip r:embed="rId3"/>
          <a:srcRect/>
          <a:stretch>
            <a:fillRect/>
          </a:stretch>
        </p:blipFill>
        <p:spPr bwMode="auto">
          <a:xfrm>
            <a:off x="3094892" y="4401676"/>
            <a:ext cx="5205046" cy="1489170"/>
          </a:xfrm>
          <a:prstGeom prst="rect">
            <a:avLst/>
          </a:prstGeom>
          <a:noFill/>
          <a:ln w="9525">
            <a:noFill/>
            <a:miter lim="800000"/>
            <a:headEnd/>
            <a:tailEnd/>
          </a:ln>
        </p:spPr>
      </p:pic>
      <p:sp>
        <p:nvSpPr>
          <p:cNvPr id="11" name="Rectangle 1"/>
          <p:cNvSpPr>
            <a:spLocks noChangeArrowheads="1"/>
          </p:cNvSpPr>
          <p:nvPr/>
        </p:nvSpPr>
        <p:spPr bwMode="auto">
          <a:xfrm>
            <a:off x="3094892" y="3728395"/>
            <a:ext cx="5205046" cy="688843"/>
          </a:xfrm>
          <a:prstGeom prst="rect">
            <a:avLst/>
          </a:prstGeom>
          <a:noFill/>
          <a:ln w="9525">
            <a:noFill/>
            <a:miter lim="800000"/>
            <a:headEnd/>
            <a:tailEnd/>
          </a:ln>
        </p:spPr>
        <p:txBody>
          <a:bodyPr wrap="square" anchor="ctr">
            <a:spAutoFit/>
          </a:bodyPr>
          <a:lstStyle/>
          <a:p>
            <a:pPr algn="r" rtl="1"/>
            <a:r>
              <a:rPr lang="ar-SA" sz="1292" dirty="0">
                <a:latin typeface="Tahoma" pitchFamily="34" charset="0"/>
                <a:ea typeface="Times New Roman" pitchFamily="18" charset="0"/>
                <a:cs typeface="B Nazanin" pitchFamily="2" charset="-78"/>
              </a:rPr>
              <a:t>علت تفاوت رنگ‌ها، بازتاب تغييرات رنگ و طيف نور است، به‌طوري كه بيرون آن انعكاس آسمان و پوشش بيروني آن اندكي آبي رنگ شده و پوشش دروني بيشتر آنها سفيد رنگ است. </a:t>
            </a:r>
            <a:r>
              <a:rPr lang="fa-IR" sz="1292" dirty="0">
                <a:latin typeface="Tahoma" pitchFamily="34" charset="0"/>
                <a:ea typeface="Times New Roman" pitchFamily="18" charset="0"/>
                <a:cs typeface="B Nazanin" pitchFamily="2" charset="-78"/>
              </a:rPr>
              <a:t>این یکی دیگر از ویژگی هایی است که </a:t>
            </a:r>
            <a:r>
              <a:rPr lang="ar-SA" sz="1292" dirty="0">
                <a:latin typeface="Tahoma" pitchFamily="34" charset="0"/>
                <a:ea typeface="Times New Roman" pitchFamily="18" charset="0"/>
                <a:cs typeface="B Nazanin" pitchFamily="2" charset="-78"/>
              </a:rPr>
              <a:t>پوشش</a:t>
            </a:r>
            <a:r>
              <a:rPr lang="en-US" sz="1292" dirty="0">
                <a:latin typeface="Tahoma" pitchFamily="34" charset="0"/>
                <a:ea typeface="Times New Roman" pitchFamily="18" charset="0"/>
                <a:cs typeface="B Nazanin" pitchFamily="2" charset="-78"/>
              </a:rPr>
              <a:t> ETFE </a:t>
            </a:r>
            <a:r>
              <a:rPr lang="fa-IR" sz="1292" dirty="0">
                <a:latin typeface="Tahoma" pitchFamily="34" charset="0"/>
                <a:ea typeface="Times New Roman" pitchFamily="18" charset="0"/>
                <a:cs typeface="B Nazanin" pitchFamily="2" charset="-78"/>
              </a:rPr>
              <a:t>بوجود می آورد. </a:t>
            </a:r>
            <a:r>
              <a:rPr lang="en-US" sz="1292" dirty="0">
                <a:latin typeface="Tahoma" pitchFamily="34" charset="0"/>
                <a:ea typeface="Times New Roman" pitchFamily="18" charset="0"/>
                <a:cs typeface="B Nazanin" pitchFamily="2" charset="-78"/>
              </a:rPr>
              <a:t> </a:t>
            </a:r>
            <a:endParaRPr lang="en-US" sz="1292" dirty="0">
              <a:cs typeface="B Nazanin" pitchFamily="2" charset="-78"/>
            </a:endParaRPr>
          </a:p>
        </p:txBody>
      </p:sp>
      <p:pic>
        <p:nvPicPr>
          <p:cNvPr id="12" name="Picture 5" descr="C:\Documents and Settings\pouya\Desktop\saghfe monhani\21.jpg"/>
          <p:cNvPicPr>
            <a:picLocks noChangeAspect="1" noChangeArrowheads="1"/>
          </p:cNvPicPr>
          <p:nvPr/>
        </p:nvPicPr>
        <p:blipFill>
          <a:blip r:embed="rId4"/>
          <a:srcRect/>
          <a:stretch>
            <a:fillRect/>
          </a:stretch>
        </p:blipFill>
        <p:spPr bwMode="auto">
          <a:xfrm>
            <a:off x="633047" y="1811215"/>
            <a:ext cx="2177325" cy="1617785"/>
          </a:xfrm>
          <a:prstGeom prst="rect">
            <a:avLst/>
          </a:prstGeom>
          <a:noFill/>
          <a:ln w="9525">
            <a:noFill/>
            <a:miter lim="800000"/>
            <a:headEnd/>
            <a:tailEnd/>
          </a:ln>
        </p:spPr>
      </p:pic>
    </p:spTree>
    <p:extLst>
      <p:ext uri="{BB962C8B-B14F-4D97-AF65-F5344CB8AC3E}">
        <p14:creationId xmlns:p14="http://schemas.microsoft.com/office/powerpoint/2010/main" val="8346365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Content Placeholder 2"/>
          <p:cNvSpPr>
            <a:spLocks noGrp="1"/>
          </p:cNvSpPr>
          <p:nvPr>
            <p:ph idx="1"/>
          </p:nvPr>
        </p:nvSpPr>
        <p:spPr>
          <a:xfrm>
            <a:off x="2672862" y="1529862"/>
            <a:ext cx="5978769" cy="1266092"/>
          </a:xfrm>
        </p:spPr>
        <p:txBody>
          <a:bodyPr/>
          <a:lstStyle/>
          <a:p>
            <a:pPr algn="r" rtl="1" eaLnBrk="1" hangingPunct="1"/>
            <a:r>
              <a:rPr lang="fa-IR" sz="1400" dirty="0">
                <a:cs typeface="B Nazanin" pitchFamily="2" charset="-78"/>
              </a:rPr>
              <a:t>این ساختمان جزء معدود بناهایی در جهان است که بیشترین بهره وری انرژی را دارست.لایه های حبابی آبی رنگ در نما ، این قابلیت را به وجود آورده تا ساختمان همانند یک گلخانه تا 90 درصد انرژی تابشی را در خود حبس کرده و از آن برای گرمایش داخلی و گرمایش استخرها استفاده شود.</a:t>
            </a:r>
            <a:endParaRPr lang="en-US" sz="1400" dirty="0">
              <a:cs typeface="B Nazanin" pitchFamily="2" charset="-78"/>
            </a:endParaRPr>
          </a:p>
          <a:p>
            <a:pPr algn="r" rtl="1" eaLnBrk="1" hangingPunct="1"/>
            <a:endParaRPr lang="en-US" sz="1292" dirty="0">
              <a:cs typeface="B Nazanin" pitchFamily="2" charset="-78"/>
            </a:endParaRPr>
          </a:p>
        </p:txBody>
      </p:sp>
      <p:pic>
        <p:nvPicPr>
          <p:cNvPr id="8" name="Picture 2" descr="C:\Users\kazemi\Desktop\0807edit_2.jpg"/>
          <p:cNvPicPr>
            <a:picLocks noChangeAspect="1" noChangeArrowheads="1"/>
          </p:cNvPicPr>
          <p:nvPr/>
        </p:nvPicPr>
        <p:blipFill>
          <a:blip r:embed="rId2">
            <a:clrChange>
              <a:clrFrom>
                <a:srgbClr val="FFFFFF"/>
              </a:clrFrom>
              <a:clrTo>
                <a:srgbClr val="FFFFFF">
                  <a:alpha val="0"/>
                </a:srgbClr>
              </a:clrTo>
            </a:clrChange>
            <a:lum bright="10000" contrast="40000"/>
          </a:blip>
          <a:srcRect l="-1613"/>
          <a:stretch>
            <a:fillRect/>
          </a:stretch>
        </p:blipFill>
        <p:spPr bwMode="auto">
          <a:xfrm>
            <a:off x="4783015" y="2022231"/>
            <a:ext cx="3657600" cy="3831772"/>
          </a:xfrm>
          <a:prstGeom prst="rect">
            <a:avLst/>
          </a:prstGeom>
          <a:noFill/>
          <a:ln w="9525">
            <a:noFill/>
            <a:miter lim="800000"/>
            <a:headEnd/>
            <a:tailEnd/>
          </a:ln>
        </p:spPr>
      </p:pic>
      <p:sp>
        <p:nvSpPr>
          <p:cNvPr id="9" name="TextBox 4"/>
          <p:cNvSpPr txBox="1">
            <a:spLocks noChangeArrowheads="1"/>
          </p:cNvSpPr>
          <p:nvPr/>
        </p:nvSpPr>
        <p:spPr bwMode="auto">
          <a:xfrm>
            <a:off x="1547446" y="4202723"/>
            <a:ext cx="3727938" cy="1683025"/>
          </a:xfrm>
          <a:prstGeom prst="rect">
            <a:avLst/>
          </a:prstGeom>
          <a:noFill/>
          <a:ln w="9525">
            <a:noFill/>
            <a:miter lim="800000"/>
            <a:headEnd/>
            <a:tailEnd/>
          </a:ln>
        </p:spPr>
        <p:txBody>
          <a:bodyPr>
            <a:spAutoFit/>
          </a:bodyPr>
          <a:lstStyle/>
          <a:p>
            <a:pPr algn="r" rtl="1"/>
            <a:r>
              <a:rPr lang="fa-IR" sz="1292" dirty="0">
                <a:latin typeface="Constantia" pitchFamily="18" charset="0"/>
                <a:cs typeface="B Nazanin" pitchFamily="2" charset="-78"/>
              </a:rPr>
              <a:t>چگونگی عملکرد دریچه ی تهویه </a:t>
            </a:r>
          </a:p>
          <a:p>
            <a:pPr algn="r" rtl="1"/>
            <a:r>
              <a:rPr lang="fa-IR" sz="1292" dirty="0">
                <a:latin typeface="Constantia" pitchFamily="18" charset="0"/>
                <a:cs typeface="B Nazanin" pitchFamily="2" charset="-78"/>
              </a:rPr>
              <a:t>1.هوای تازه ی خارج درون حفره جریان می یابد</a:t>
            </a:r>
          </a:p>
          <a:p>
            <a:pPr algn="r" rtl="1"/>
            <a:r>
              <a:rPr lang="fa-IR" sz="1292" dirty="0">
                <a:latin typeface="Constantia" pitchFamily="18" charset="0"/>
                <a:cs typeface="B Nazanin" pitchFamily="2" charset="-78"/>
              </a:rPr>
              <a:t>2.بالش های </a:t>
            </a:r>
            <a:r>
              <a:rPr lang="en-US" sz="1292" dirty="0">
                <a:latin typeface="Constantia" pitchFamily="18" charset="0"/>
                <a:cs typeface="B Nazanin" pitchFamily="2" charset="-78"/>
              </a:rPr>
              <a:t>ETFE</a:t>
            </a:r>
            <a:r>
              <a:rPr lang="fa-IR" sz="1292" dirty="0">
                <a:latin typeface="Constantia" pitchFamily="18" charset="0"/>
                <a:cs typeface="B Nazanin" pitchFamily="2" charset="-78"/>
              </a:rPr>
              <a:t> همانند یک حصار گلخانه ای عمل می کنند.</a:t>
            </a:r>
          </a:p>
          <a:p>
            <a:pPr algn="r" rtl="1"/>
            <a:r>
              <a:rPr lang="fa-IR" sz="1292" dirty="0">
                <a:latin typeface="Constantia" pitchFamily="18" charset="0"/>
                <a:cs typeface="B Nazanin" pitchFamily="2" charset="-78"/>
              </a:rPr>
              <a:t>3.نور روز کنترل می شودو گرمای تابش منعکس شده و استخر را خود به خود گرم میکند.</a:t>
            </a:r>
          </a:p>
          <a:p>
            <a:pPr algn="r" rtl="1"/>
            <a:r>
              <a:rPr lang="fa-IR" sz="1292" dirty="0">
                <a:latin typeface="Constantia" pitchFamily="18" charset="0"/>
                <a:cs typeface="B Nazanin" pitchFamily="2" charset="-78"/>
              </a:rPr>
              <a:t>4.</a:t>
            </a:r>
            <a:r>
              <a:rPr lang="en-US" sz="1292" dirty="0">
                <a:latin typeface="Constantia" pitchFamily="18" charset="0"/>
                <a:cs typeface="B Nazanin" pitchFamily="2" charset="-78"/>
              </a:rPr>
              <a:t>ETFE</a:t>
            </a:r>
            <a:r>
              <a:rPr lang="fa-IR" sz="1292" dirty="0">
                <a:latin typeface="Constantia" pitchFamily="18" charset="0"/>
                <a:cs typeface="B Nazanin" pitchFamily="2" charset="-78"/>
              </a:rPr>
              <a:t>عملا“برای سایه دار کردن فضای داخلی خاموش و روشن می شود.</a:t>
            </a:r>
          </a:p>
          <a:p>
            <a:pPr algn="r" rtl="1"/>
            <a:r>
              <a:rPr lang="fa-IR" sz="1292" dirty="0">
                <a:latin typeface="Constantia" pitchFamily="18" charset="0"/>
                <a:cs typeface="B Nazanin" pitchFamily="2" charset="-78"/>
              </a:rPr>
              <a:t>5.فن کمکی ، هوای تازه و گرم شده را به داخل هدایت میکند.</a:t>
            </a:r>
            <a:endParaRPr lang="en-US" sz="1292" dirty="0">
              <a:latin typeface="Constantia" pitchFamily="18" charset="0"/>
              <a:cs typeface="B Nazanin" pitchFamily="2" charset="-78"/>
            </a:endParaRPr>
          </a:p>
        </p:txBody>
      </p:sp>
      <p:pic>
        <p:nvPicPr>
          <p:cNvPr id="10" name="Picture 2" descr="C:\Users\kazemi\Desktop\0807edit_3.jpg"/>
          <p:cNvPicPr>
            <a:picLocks noChangeAspect="1" noChangeArrowheads="1"/>
          </p:cNvPicPr>
          <p:nvPr/>
        </p:nvPicPr>
        <p:blipFill>
          <a:blip r:embed="rId3"/>
          <a:srcRect/>
          <a:stretch>
            <a:fillRect/>
          </a:stretch>
        </p:blipFill>
        <p:spPr bwMode="auto">
          <a:xfrm>
            <a:off x="422031" y="1178169"/>
            <a:ext cx="2201008" cy="3305908"/>
          </a:xfrm>
          <a:prstGeom prst="rect">
            <a:avLst/>
          </a:prstGeom>
          <a:noFill/>
          <a:ln w="9525">
            <a:noFill/>
            <a:miter lim="800000"/>
            <a:headEnd/>
            <a:tailEnd/>
          </a:ln>
        </p:spPr>
      </p:pic>
    </p:spTree>
    <p:extLst>
      <p:ext uri="{BB962C8B-B14F-4D97-AF65-F5344CB8AC3E}">
        <p14:creationId xmlns:p14="http://schemas.microsoft.com/office/powerpoint/2010/main" val="202089201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7" name="Content Placeholder 2"/>
          <p:cNvSpPr>
            <a:spLocks noGrp="1"/>
          </p:cNvSpPr>
          <p:nvPr>
            <p:ph idx="1"/>
          </p:nvPr>
        </p:nvSpPr>
        <p:spPr>
          <a:xfrm>
            <a:off x="5345723" y="2303584"/>
            <a:ext cx="3305908" cy="1477108"/>
          </a:xfrm>
        </p:spPr>
        <p:txBody>
          <a:bodyPr>
            <a:normAutofit/>
          </a:bodyPr>
          <a:lstStyle/>
          <a:p>
            <a:pPr algn="r" rtl="1" eaLnBrk="1" hangingPunct="1"/>
            <a:r>
              <a:rPr lang="fa-IR" sz="1292" dirty="0">
                <a:cs typeface="B Nazanin" pitchFamily="2" charset="-78"/>
              </a:rPr>
              <a:t>کارگران 22000 لوله ی فولادی سازه های فضاکار را با گره های کروی به هم جوش میدهند.سپس قابهای سازه ی مکعبی را به شکل کپسول در 4000 بالش </a:t>
            </a:r>
            <a:r>
              <a:rPr lang="en-US" sz="1292" dirty="0">
                <a:cs typeface="B Nazanin" pitchFamily="2" charset="-78"/>
              </a:rPr>
              <a:t>ETFE</a:t>
            </a:r>
            <a:r>
              <a:rPr lang="fa-IR" sz="1292" dirty="0">
                <a:cs typeface="B Nazanin" pitchFamily="2" charset="-78"/>
              </a:rPr>
              <a:t>نصب میکنند.و هر روز 30000 پا مربع از متریال را کار میکنند.</a:t>
            </a:r>
            <a:endParaRPr lang="en-US" sz="1292" dirty="0">
              <a:cs typeface="B Nazanin" pitchFamily="2" charset="-78"/>
            </a:endParaRPr>
          </a:p>
        </p:txBody>
      </p:sp>
      <p:pic>
        <p:nvPicPr>
          <p:cNvPr id="8" name="Picture 2" descr="C:\Users\kazemi\Desktop\0807edit_8.jpg"/>
          <p:cNvPicPr>
            <a:picLocks noChangeAspect="1" noChangeArrowheads="1"/>
          </p:cNvPicPr>
          <p:nvPr/>
        </p:nvPicPr>
        <p:blipFill>
          <a:blip r:embed="rId2"/>
          <a:srcRect/>
          <a:stretch>
            <a:fillRect/>
          </a:stretch>
        </p:blipFill>
        <p:spPr bwMode="auto">
          <a:xfrm>
            <a:off x="492369" y="1740877"/>
            <a:ext cx="2391508" cy="1721852"/>
          </a:xfrm>
          <a:prstGeom prst="rect">
            <a:avLst/>
          </a:prstGeom>
          <a:noFill/>
          <a:ln w="9525">
            <a:noFill/>
            <a:miter lim="800000"/>
            <a:headEnd/>
            <a:tailEnd/>
          </a:ln>
        </p:spPr>
      </p:pic>
      <p:pic>
        <p:nvPicPr>
          <p:cNvPr id="9" name="Picture 3" descr="C:\Users\kazemi\Desktop\0807edit_10.jpg"/>
          <p:cNvPicPr>
            <a:picLocks noChangeAspect="1" noChangeArrowheads="1"/>
          </p:cNvPicPr>
          <p:nvPr/>
        </p:nvPicPr>
        <p:blipFill>
          <a:blip r:embed="rId3"/>
          <a:srcRect/>
          <a:stretch>
            <a:fillRect/>
          </a:stretch>
        </p:blipFill>
        <p:spPr bwMode="auto">
          <a:xfrm>
            <a:off x="492369" y="3780693"/>
            <a:ext cx="2776914" cy="1849315"/>
          </a:xfrm>
          <a:prstGeom prst="rect">
            <a:avLst/>
          </a:prstGeom>
          <a:noFill/>
          <a:ln w="9525">
            <a:noFill/>
            <a:miter lim="800000"/>
            <a:headEnd/>
            <a:tailEnd/>
          </a:ln>
        </p:spPr>
      </p:pic>
      <p:pic>
        <p:nvPicPr>
          <p:cNvPr id="10" name="Picture 4" descr="C:\man\asnad darsi\tarh fanni\china-giant-ipo-2009-7-29-0-40-5.jpg"/>
          <p:cNvPicPr>
            <a:picLocks noChangeAspect="1" noChangeArrowheads="1"/>
          </p:cNvPicPr>
          <p:nvPr/>
        </p:nvPicPr>
        <p:blipFill>
          <a:blip r:embed="rId4"/>
          <a:srcRect/>
          <a:stretch>
            <a:fillRect/>
          </a:stretch>
        </p:blipFill>
        <p:spPr bwMode="auto">
          <a:xfrm>
            <a:off x="3446585" y="1951892"/>
            <a:ext cx="1828800" cy="2743200"/>
          </a:xfrm>
          <a:prstGeom prst="rect">
            <a:avLst/>
          </a:prstGeom>
          <a:noFill/>
          <a:ln w="9525">
            <a:noFill/>
            <a:miter lim="800000"/>
            <a:headEnd/>
            <a:tailEnd/>
          </a:ln>
        </p:spPr>
      </p:pic>
    </p:spTree>
    <p:extLst>
      <p:ext uri="{BB962C8B-B14F-4D97-AF65-F5344CB8AC3E}">
        <p14:creationId xmlns:p14="http://schemas.microsoft.com/office/powerpoint/2010/main" val="13029953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پوشش سقف های سبک</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4" name="TextBox 13"/>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پوشش سقف های سبک</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5" name="Rectangle 11"/>
          <p:cNvSpPr>
            <a:spLocks noChangeArrowheads="1"/>
          </p:cNvSpPr>
          <p:nvPr/>
        </p:nvSpPr>
        <p:spPr bwMode="auto">
          <a:xfrm>
            <a:off x="7456494" y="1591832"/>
            <a:ext cx="1077760" cy="852556"/>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pPr algn="just" defTabSz="844083" fontAlgn="base">
              <a:spcBef>
                <a:spcPct val="0"/>
              </a:spcBef>
              <a:spcAft>
                <a:spcPct val="0"/>
              </a:spcAft>
            </a:pPr>
            <a:r>
              <a:rPr lang="fa-IR" sz="1662" b="1" dirty="0">
                <a:latin typeface="Tahoma" pitchFamily="34" charset="0"/>
                <a:ea typeface="Times New Roman" pitchFamily="18" charset="0"/>
                <a:cs typeface="B Nazanin" pitchFamily="2" charset="-78"/>
              </a:rPr>
              <a:t>آشیانه پرنده</a:t>
            </a:r>
            <a:r>
              <a:rPr lang="fa-IR" sz="1662" dirty="0">
                <a:latin typeface="Tahoma" pitchFamily="34" charset="0"/>
                <a:ea typeface="Times New Roman" pitchFamily="18" charset="0"/>
                <a:cs typeface="B Nazanin" pitchFamily="2" charset="-78"/>
              </a:rPr>
              <a:t/>
            </a:r>
            <a:br>
              <a:rPr lang="fa-IR" sz="1662" dirty="0">
                <a:latin typeface="Tahoma" pitchFamily="34" charset="0"/>
                <a:ea typeface="Times New Roman" pitchFamily="18" charset="0"/>
                <a:cs typeface="B Nazanin" pitchFamily="2" charset="-78"/>
              </a:rPr>
            </a:br>
            <a:endParaRPr lang="en-US" sz="1662" dirty="0">
              <a:latin typeface="Arial" pitchFamily="34" charset="0"/>
              <a:cs typeface="B Nazanin" pitchFamily="2" charset="-78"/>
            </a:endParaRPr>
          </a:p>
          <a:p>
            <a:pPr algn="ctr" defTabSz="844083" rtl="0" eaLnBrk="0" fontAlgn="base" hangingPunct="0">
              <a:spcBef>
                <a:spcPct val="0"/>
              </a:spcBef>
              <a:spcAft>
                <a:spcPct val="0"/>
              </a:spcAft>
            </a:pPr>
            <a:endParaRPr lang="en-US" sz="1662" dirty="0">
              <a:latin typeface="Arial" pitchFamily="34" charset="0"/>
              <a:cs typeface="B Nazanin" pitchFamily="2" charset="-78"/>
            </a:endParaRPr>
          </a:p>
        </p:txBody>
      </p:sp>
      <p:sp>
        <p:nvSpPr>
          <p:cNvPr id="16" name="Rectangle 15"/>
          <p:cNvSpPr/>
          <p:nvPr/>
        </p:nvSpPr>
        <p:spPr>
          <a:xfrm>
            <a:off x="3727938" y="1789234"/>
            <a:ext cx="4853354" cy="2080698"/>
          </a:xfrm>
          <a:prstGeom prst="rect">
            <a:avLst/>
          </a:prstGeom>
        </p:spPr>
        <p:txBody>
          <a:bodyPr wrap="square">
            <a:spAutoFit/>
          </a:bodyPr>
          <a:lstStyle/>
          <a:p>
            <a:pPr lvl="0" algn="just" rtl="1" eaLnBrk="0" fontAlgn="base" hangingPunct="0">
              <a:spcBef>
                <a:spcPct val="0"/>
              </a:spcBef>
              <a:spcAft>
                <a:spcPct val="0"/>
              </a:spcAft>
            </a:pPr>
            <a:r>
              <a:rPr lang="fa-IR" sz="1292" b="1" dirty="0">
                <a:latin typeface="Tahoma" pitchFamily="34" charset="0"/>
                <a:ea typeface="Times New Roman" pitchFamily="18" charset="0"/>
                <a:cs typeface="B Nazanin" pitchFamily="2" charset="-78"/>
              </a:rPr>
              <a:t>پوشش سقف استاديوم:</a:t>
            </a:r>
            <a:endParaRPr lang="en-US" sz="1292" dirty="0">
              <a:latin typeface="Arial" pitchFamily="34" charset="0"/>
              <a:cs typeface="B Nazanin" pitchFamily="2" charset="-78"/>
            </a:endParaRPr>
          </a:p>
          <a:p>
            <a:pPr lvl="0" algn="just" rtl="1" eaLnBrk="0" fontAlgn="base" hangingPunct="0">
              <a:spcBef>
                <a:spcPct val="0"/>
              </a:spcBef>
              <a:spcAft>
                <a:spcPct val="0"/>
              </a:spcAft>
            </a:pPr>
            <a:r>
              <a:rPr lang="fa-IR" sz="1292" dirty="0">
                <a:latin typeface="Tahoma" pitchFamily="34" charset="0"/>
                <a:ea typeface="Times New Roman" pitchFamily="18" charset="0"/>
                <a:cs typeface="B Nazanin" pitchFamily="2" charset="-78"/>
              </a:rPr>
              <a:t>بعد از نصب سازه سقف، پوششي از جنس </a:t>
            </a:r>
            <a:r>
              <a:rPr lang="en-US" sz="1292" dirty="0">
                <a:latin typeface="Tahoma" pitchFamily="34" charset="0"/>
                <a:ea typeface="Times New Roman" pitchFamily="18" charset="0"/>
                <a:cs typeface="B Nazanin" pitchFamily="2" charset="-78"/>
              </a:rPr>
              <a:t>ETFE</a:t>
            </a:r>
            <a:r>
              <a:rPr lang="fa-IR" sz="1292" dirty="0">
                <a:latin typeface="Tahoma" pitchFamily="34" charset="0"/>
                <a:ea typeface="Times New Roman" pitchFamily="18" charset="0"/>
                <a:cs typeface="B Nazanin" pitchFamily="2" charset="-78"/>
              </a:rPr>
              <a:t> براي آن انتخاب شد. اين پوشش در مساحت 40 هزار متر مربع و در 1038 جزء مختلف به كار رفته است.</a:t>
            </a:r>
            <a:endParaRPr lang="en-US" sz="1292" dirty="0">
              <a:latin typeface="Arial" pitchFamily="34" charset="0"/>
              <a:cs typeface="B Nazanin" pitchFamily="2" charset="-78"/>
            </a:endParaRPr>
          </a:p>
          <a:p>
            <a:pPr lvl="0" algn="just" rtl="1" eaLnBrk="0" fontAlgn="base" hangingPunct="0">
              <a:spcBef>
                <a:spcPct val="0"/>
              </a:spcBef>
              <a:spcAft>
                <a:spcPct val="0"/>
              </a:spcAft>
            </a:pPr>
            <a:r>
              <a:rPr lang="fa-IR" sz="1292" b="1" dirty="0">
                <a:latin typeface="Tahoma" pitchFamily="34" charset="0"/>
                <a:ea typeface="Times New Roman" pitchFamily="18" charset="0"/>
                <a:cs typeface="B Nazanin" pitchFamily="2" charset="-78"/>
              </a:rPr>
              <a:t>اتيل تترا فلوئور اتيلن </a:t>
            </a:r>
            <a:r>
              <a:rPr lang="en-US" sz="1292" b="1" dirty="0">
                <a:latin typeface="Tahoma" pitchFamily="34" charset="0"/>
                <a:ea typeface="Times New Roman" pitchFamily="18" charset="0"/>
                <a:cs typeface="B Nazanin" pitchFamily="2" charset="-78"/>
              </a:rPr>
              <a:t>(ETFE)</a:t>
            </a:r>
            <a:r>
              <a:rPr lang="en-US" sz="1292" dirty="0">
                <a:latin typeface="Tahoma" pitchFamily="34" charset="0"/>
                <a:ea typeface="Times New Roman" pitchFamily="18" charset="0"/>
                <a:cs typeface="B Nazanin" pitchFamily="2" charset="-78"/>
              </a:rPr>
              <a:t> </a:t>
            </a:r>
            <a:r>
              <a:rPr lang="fa-IR" sz="1292" dirty="0">
                <a:latin typeface="Tahoma" pitchFamily="34" charset="0"/>
                <a:ea typeface="Times New Roman" pitchFamily="18" charset="0"/>
                <a:cs typeface="B Nazanin" pitchFamily="2" charset="-78"/>
              </a:rPr>
              <a:t>كه فلوئور پليمري با ويژگيهاي كششي مناسب است، براي كاربرد در اين پروژه، راه حل خوبي است. به علاوه، مقاوم و سبك وزن است (وزني معادل يك درصد همان ابعاد شيشه دارد) و شفافيتي بالا براي عبور اشعه مـاوراءبنـفش دارد؛</a:t>
            </a:r>
            <a:r>
              <a:rPr lang="en-US" sz="1292" dirty="0">
                <a:latin typeface="Tahoma" pitchFamily="34" charset="0"/>
                <a:ea typeface="Times New Roman" pitchFamily="18" charset="0"/>
                <a:cs typeface="B Nazanin" pitchFamily="2" charset="-78"/>
              </a:rPr>
              <a:t>ETFE </a:t>
            </a:r>
            <a:r>
              <a:rPr lang="fa-IR" sz="1292" dirty="0">
                <a:latin typeface="Tahoma" pitchFamily="34" charset="0"/>
                <a:ea typeface="Times New Roman" pitchFamily="18" charset="0"/>
                <a:cs typeface="B Nazanin" pitchFamily="2" charset="-78"/>
              </a:rPr>
              <a:t>در مقـابل نور خـورشيد فـرسايش نمي يابد و خاصيت عايقي بهتري نسبت به شيشه داراست. همچنين قابل بازيافت بوده و نيز مقاومتي معادل چهارصد برابر وزن خود دارد</a:t>
            </a:r>
            <a:r>
              <a:rPr lang="en-US" sz="1292" dirty="0">
                <a:latin typeface="Tahoma" pitchFamily="34" charset="0"/>
                <a:ea typeface="Times New Roman" pitchFamily="18" charset="0"/>
                <a:cs typeface="B Nazanin" pitchFamily="2" charset="-78"/>
              </a:rPr>
              <a:t>.</a:t>
            </a:r>
            <a:endParaRPr lang="en-US" sz="1292" dirty="0">
              <a:latin typeface="Arial" pitchFamily="34" charset="0"/>
              <a:cs typeface="B Nazanin" pitchFamily="2" charset="-78"/>
            </a:endParaRPr>
          </a:p>
          <a:p>
            <a:pPr lvl="0" algn="just" rtl="1" eaLnBrk="0" fontAlgn="base" hangingPunct="0">
              <a:spcBef>
                <a:spcPct val="0"/>
              </a:spcBef>
              <a:spcAft>
                <a:spcPct val="0"/>
              </a:spcAft>
            </a:pPr>
            <a:r>
              <a:rPr lang="fa-IR" sz="1292" dirty="0">
                <a:latin typeface="Tahoma" pitchFamily="34" charset="0"/>
                <a:ea typeface="Times New Roman" pitchFamily="18" charset="0"/>
                <a:cs typeface="B Nazanin" pitchFamily="2" charset="-78"/>
              </a:rPr>
              <a:t>گرچه در برابر ايجاد سوراخهاي سطحي حساس است، اما به سادگي با استفاده از نوارهاي</a:t>
            </a:r>
            <a:r>
              <a:rPr lang="en-US" sz="1292" dirty="0">
                <a:latin typeface="Tahoma" pitchFamily="34" charset="0"/>
                <a:ea typeface="Times New Roman" pitchFamily="18" charset="0"/>
                <a:cs typeface="B Nazanin" pitchFamily="2" charset="-78"/>
              </a:rPr>
              <a:t> ETFE </a:t>
            </a:r>
            <a:r>
              <a:rPr lang="fa-IR" sz="1292" dirty="0">
                <a:latin typeface="Tahoma" pitchFamily="34" charset="0"/>
                <a:ea typeface="Times New Roman" pitchFamily="18" charset="0"/>
                <a:cs typeface="B Nazanin" pitchFamily="2" charset="-78"/>
              </a:rPr>
              <a:t>مي توان آن را تعمـير نمود</a:t>
            </a:r>
            <a:r>
              <a:rPr lang="en-US" sz="1292" dirty="0">
                <a:latin typeface="Tahoma" pitchFamily="34" charset="0"/>
                <a:ea typeface="Times New Roman" pitchFamily="18" charset="0"/>
                <a:cs typeface="B Nazanin" pitchFamily="2" charset="-78"/>
              </a:rPr>
              <a:t>.</a:t>
            </a:r>
            <a:endParaRPr lang="en-US" sz="1292" dirty="0">
              <a:latin typeface="Arial" pitchFamily="34" charset="0"/>
              <a:cs typeface="B Nazanin" pitchFamily="2" charset="-78"/>
            </a:endParaRPr>
          </a:p>
        </p:txBody>
      </p:sp>
      <p:pic>
        <p:nvPicPr>
          <p:cNvPr id="17" name="Picture 16" descr="Image and video hosting by TinyPic"/>
          <p:cNvPicPr/>
          <p:nvPr/>
        </p:nvPicPr>
        <p:blipFill>
          <a:blip r:embed="rId2"/>
          <a:srcRect/>
          <a:stretch>
            <a:fillRect/>
          </a:stretch>
        </p:blipFill>
        <p:spPr bwMode="auto">
          <a:xfrm>
            <a:off x="4079631" y="3851031"/>
            <a:ext cx="4009292" cy="2039815"/>
          </a:xfrm>
          <a:prstGeom prst="rect">
            <a:avLst/>
          </a:prstGeom>
          <a:ln>
            <a:noFill/>
          </a:ln>
          <a:effectLst>
            <a:softEdge rad="112500"/>
          </a:effectLst>
        </p:spPr>
      </p:pic>
      <p:pic>
        <p:nvPicPr>
          <p:cNvPr id="18" name="Picture 13" descr="Image and video hosting by TinyPic"/>
          <p:cNvPicPr>
            <a:picLocks noChangeAspect="1" noChangeArrowheads="1"/>
          </p:cNvPicPr>
          <p:nvPr/>
        </p:nvPicPr>
        <p:blipFill>
          <a:blip r:embed="rId3"/>
          <a:srcRect/>
          <a:stretch>
            <a:fillRect/>
          </a:stretch>
        </p:blipFill>
        <p:spPr bwMode="auto">
          <a:xfrm>
            <a:off x="703385" y="3704997"/>
            <a:ext cx="3024554" cy="2270687"/>
          </a:xfrm>
          <a:prstGeom prst="rect">
            <a:avLst/>
          </a:prstGeom>
          <a:ln>
            <a:noFill/>
          </a:ln>
          <a:effectLst>
            <a:softEdge rad="112500"/>
          </a:effectLst>
        </p:spPr>
      </p:pic>
      <p:pic>
        <p:nvPicPr>
          <p:cNvPr id="19" name="Picture 18" descr="http://i27.tinypic.com/2ykjn8g.jpg">
            <a:hlinkClick r:id="rId4"/>
          </p:cNvPr>
          <p:cNvPicPr/>
          <p:nvPr/>
        </p:nvPicPr>
        <p:blipFill>
          <a:blip r:embed="rId5"/>
          <a:srcRect/>
          <a:stretch>
            <a:fillRect/>
          </a:stretch>
        </p:blipFill>
        <p:spPr bwMode="auto">
          <a:xfrm>
            <a:off x="633046" y="1600200"/>
            <a:ext cx="3165231" cy="2039815"/>
          </a:xfrm>
          <a:prstGeom prst="rect">
            <a:avLst/>
          </a:prstGeom>
          <a:ln>
            <a:noFill/>
          </a:ln>
          <a:effectLst>
            <a:softEdge rad="112500"/>
          </a:effectLst>
        </p:spPr>
      </p:pic>
    </p:spTree>
    <p:extLst>
      <p:ext uri="{BB962C8B-B14F-4D97-AF65-F5344CB8AC3E}">
        <p14:creationId xmlns:p14="http://schemas.microsoft.com/office/powerpoint/2010/main" val="18178939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tx1"/>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tx1"/>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tx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7" name="TextBox 6"/>
          <p:cNvSpPr txBox="1"/>
          <p:nvPr/>
        </p:nvSpPr>
        <p:spPr>
          <a:xfrm>
            <a:off x="3798277" y="1459524"/>
            <a:ext cx="4747879" cy="859659"/>
          </a:xfrm>
          <a:prstGeom prst="rect">
            <a:avLst/>
          </a:prstGeom>
          <a:noFill/>
        </p:spPr>
        <p:txBody>
          <a:bodyPr wrap="square" rtlCol="0">
            <a:spAutoFit/>
          </a:bodyPr>
          <a:lstStyle/>
          <a:p>
            <a:pPr algn="just" rtl="1">
              <a:buFont typeface="Courier New" pitchFamily="49" charset="0"/>
              <a:buChar char="o"/>
            </a:pPr>
            <a:r>
              <a:rPr lang="fa-IR" sz="1662" b="1" dirty="0">
                <a:cs typeface="B Nazanin" pitchFamily="2" charset="-78"/>
              </a:rPr>
              <a:t>اینترنت</a:t>
            </a:r>
          </a:p>
          <a:p>
            <a:pPr algn="just" rtl="1">
              <a:buFont typeface="Courier New" pitchFamily="49" charset="0"/>
              <a:buChar char="o"/>
            </a:pPr>
            <a:r>
              <a:rPr lang="fa-IR" sz="1662" dirty="0">
                <a:cs typeface="B Nazanin" pitchFamily="2" charset="-78"/>
              </a:rPr>
              <a:t>کتاب درک رفتار سازه ها نوشته فولر مور</a:t>
            </a:r>
          </a:p>
          <a:p>
            <a:pPr algn="just" rtl="1">
              <a:buFont typeface="Courier New" pitchFamily="49" charset="0"/>
              <a:buChar char="o"/>
            </a:pPr>
            <a:r>
              <a:rPr lang="fa-IR" sz="1662" dirty="0">
                <a:cs typeface="B Nazanin" pitchFamily="2" charset="-78"/>
              </a:rPr>
              <a:t>کتاب سازه در معماری نوشته ماریو سالوادوری</a:t>
            </a:r>
            <a:endParaRPr lang="en-US" sz="1662" dirty="0">
              <a:cs typeface="B Nazanin" pitchFamily="2" charset="-78"/>
            </a:endParaRPr>
          </a:p>
        </p:txBody>
      </p:sp>
      <p:sp>
        <p:nvSpPr>
          <p:cNvPr id="8" name="TextBox 7"/>
          <p:cNvSpPr txBox="1"/>
          <p:nvPr/>
        </p:nvSpPr>
        <p:spPr>
          <a:xfrm>
            <a:off x="593456" y="2110145"/>
            <a:ext cx="3363081" cy="291170"/>
          </a:xfrm>
          <a:prstGeom prst="rect">
            <a:avLst/>
          </a:prstGeom>
          <a:noFill/>
        </p:spPr>
        <p:txBody>
          <a:bodyPr wrap="square" rtlCol="0">
            <a:spAutoFit/>
          </a:bodyPr>
          <a:lstStyle/>
          <a:p>
            <a:r>
              <a:rPr lang="en-US" sz="1292" dirty="0">
                <a:cs typeface="B Nazanin" pitchFamily="2" charset="-78"/>
                <a:hlinkClick r:id="rId2"/>
              </a:rPr>
              <a:t>www.irproje.om</a:t>
            </a:r>
          </a:p>
        </p:txBody>
      </p:sp>
      <p:sp>
        <p:nvSpPr>
          <p:cNvPr id="9" name="TextBox 8"/>
          <p:cNvSpPr txBox="1"/>
          <p:nvPr/>
        </p:nvSpPr>
        <p:spPr>
          <a:xfrm>
            <a:off x="593455" y="2373916"/>
            <a:ext cx="2637711" cy="291170"/>
          </a:xfrm>
          <a:prstGeom prst="rect">
            <a:avLst/>
          </a:prstGeom>
          <a:noFill/>
        </p:spPr>
        <p:txBody>
          <a:bodyPr wrap="square" rtlCol="0">
            <a:spAutoFit/>
          </a:bodyPr>
          <a:lstStyle/>
          <a:p>
            <a:r>
              <a:rPr lang="en-US" sz="1292" dirty="0">
                <a:cs typeface="B Nazanin" pitchFamily="2" charset="-78"/>
                <a:hlinkClick r:id="rId2"/>
              </a:rPr>
              <a:t>http</a:t>
            </a:r>
            <a:r>
              <a:rPr lang="en-US" sz="1292" dirty="0">
                <a:cs typeface="B Nazanin" pitchFamily="2" charset="-78"/>
                <a:hlinkClick r:id="rId3"/>
              </a:rPr>
              <a:t>://Fa. Wikipedia.org</a:t>
            </a:r>
          </a:p>
        </p:txBody>
      </p:sp>
      <p:sp>
        <p:nvSpPr>
          <p:cNvPr id="10" name="TextBox 9"/>
          <p:cNvSpPr txBox="1"/>
          <p:nvPr/>
        </p:nvSpPr>
        <p:spPr>
          <a:xfrm>
            <a:off x="593456" y="2637687"/>
            <a:ext cx="3890623" cy="291170"/>
          </a:xfrm>
          <a:prstGeom prst="rect">
            <a:avLst/>
          </a:prstGeom>
          <a:noFill/>
        </p:spPr>
        <p:txBody>
          <a:bodyPr wrap="square" rtlCol="0">
            <a:spAutoFit/>
          </a:bodyPr>
          <a:lstStyle/>
          <a:p>
            <a:r>
              <a:rPr lang="en-US" sz="1292" dirty="0">
                <a:cs typeface="B Nazanin" pitchFamily="2" charset="-78"/>
                <a:hlinkClick r:id="rId2"/>
              </a:rPr>
              <a:t>http://redinegroup. Blogfa.com</a:t>
            </a:r>
          </a:p>
        </p:txBody>
      </p:sp>
      <p:sp>
        <p:nvSpPr>
          <p:cNvPr id="11" name="TextBox 10"/>
          <p:cNvSpPr txBox="1"/>
          <p:nvPr/>
        </p:nvSpPr>
        <p:spPr>
          <a:xfrm>
            <a:off x="593455" y="1846374"/>
            <a:ext cx="3956566" cy="291170"/>
          </a:xfrm>
          <a:prstGeom prst="rect">
            <a:avLst/>
          </a:prstGeom>
          <a:noFill/>
        </p:spPr>
        <p:txBody>
          <a:bodyPr wrap="square" rtlCol="0">
            <a:spAutoFit/>
          </a:bodyPr>
          <a:lstStyle/>
          <a:p>
            <a:r>
              <a:rPr lang="en-US" sz="1292" dirty="0" err="1">
                <a:cs typeface="B Nazanin" pitchFamily="2" charset="-78"/>
                <a:hlinkClick r:id="rId2"/>
              </a:rPr>
              <a:t>Khaneye</a:t>
            </a:r>
            <a:r>
              <a:rPr lang="en-US" sz="1292" dirty="0">
                <a:cs typeface="B Nazanin" pitchFamily="2" charset="-78"/>
                <a:hlinkClick r:id="rId2"/>
              </a:rPr>
              <a:t>- </a:t>
            </a:r>
            <a:r>
              <a:rPr lang="en-US" sz="1292" dirty="0">
                <a:cs typeface="B Nazanin" pitchFamily="2" charset="-78"/>
                <a:hlinkClick r:id="rId4"/>
              </a:rPr>
              <a:t>omran.blogfa.com</a:t>
            </a:r>
          </a:p>
        </p:txBody>
      </p:sp>
      <p:sp>
        <p:nvSpPr>
          <p:cNvPr id="12" name="TextBox 2"/>
          <p:cNvSpPr txBox="1">
            <a:spLocks noChangeArrowheads="1"/>
          </p:cNvSpPr>
          <p:nvPr/>
        </p:nvSpPr>
        <p:spPr bwMode="auto">
          <a:xfrm>
            <a:off x="562708" y="2866293"/>
            <a:ext cx="5205046" cy="688843"/>
          </a:xfrm>
          <a:prstGeom prst="rect">
            <a:avLst/>
          </a:prstGeom>
          <a:noFill/>
          <a:ln w="9525">
            <a:noFill/>
            <a:miter lim="800000"/>
            <a:headEnd/>
            <a:tailEnd/>
          </a:ln>
        </p:spPr>
        <p:txBody>
          <a:bodyPr>
            <a:spAutoFit/>
          </a:bodyPr>
          <a:lstStyle/>
          <a:p>
            <a:r>
              <a:rPr lang="en-US" sz="1292" dirty="0">
                <a:solidFill>
                  <a:schemeClr val="tx2">
                    <a:lumMod val="40000"/>
                    <a:lumOff val="60000"/>
                  </a:schemeClr>
                </a:solidFill>
                <a:cs typeface="B Nazanin" pitchFamily="2" charset="-78"/>
                <a:hlinkClick r:id="rId3"/>
              </a:rPr>
              <a:t>www.daneshgah_elmikarbordy.com</a:t>
            </a:r>
            <a:endParaRPr lang="en-US" sz="1292" dirty="0">
              <a:solidFill>
                <a:schemeClr val="tx2">
                  <a:lumMod val="40000"/>
                  <a:lumOff val="60000"/>
                </a:schemeClr>
              </a:solidFill>
              <a:cs typeface="B Nazanin" pitchFamily="2" charset="-78"/>
            </a:endParaRPr>
          </a:p>
          <a:p>
            <a:endParaRPr lang="en-US" sz="1292" dirty="0">
              <a:solidFill>
                <a:schemeClr val="tx2">
                  <a:lumMod val="40000"/>
                  <a:lumOff val="60000"/>
                </a:schemeClr>
              </a:solidFill>
              <a:cs typeface="B Nazanin" pitchFamily="2" charset="-78"/>
            </a:endParaRPr>
          </a:p>
          <a:p>
            <a:endParaRPr lang="en-US" sz="1292" dirty="0">
              <a:solidFill>
                <a:schemeClr val="tx2">
                  <a:lumMod val="40000"/>
                  <a:lumOff val="60000"/>
                </a:schemeClr>
              </a:solidFill>
              <a:cs typeface="B Nazanin" pitchFamily="2" charset="-78"/>
            </a:endParaRPr>
          </a:p>
        </p:txBody>
      </p:sp>
      <p:sp>
        <p:nvSpPr>
          <p:cNvPr id="13" name="TextBox 3"/>
          <p:cNvSpPr txBox="1">
            <a:spLocks noChangeArrowheads="1"/>
          </p:cNvSpPr>
          <p:nvPr/>
        </p:nvSpPr>
        <p:spPr bwMode="auto">
          <a:xfrm>
            <a:off x="562708" y="3147647"/>
            <a:ext cx="5205046" cy="688843"/>
          </a:xfrm>
          <a:prstGeom prst="rect">
            <a:avLst/>
          </a:prstGeom>
          <a:noFill/>
          <a:ln w="9525">
            <a:noFill/>
            <a:miter lim="800000"/>
            <a:headEnd/>
            <a:tailEnd/>
          </a:ln>
        </p:spPr>
        <p:txBody>
          <a:bodyPr>
            <a:spAutoFit/>
          </a:bodyPr>
          <a:lstStyle/>
          <a:p>
            <a:r>
              <a:rPr lang="en-US" sz="1292" dirty="0">
                <a:cs typeface="B Nazanin" pitchFamily="2" charset="-78"/>
                <a:hlinkClick r:id="rId3"/>
              </a:rPr>
              <a:t>www.roofcomposit.com</a:t>
            </a:r>
            <a:endParaRPr lang="en-US" sz="1292" dirty="0">
              <a:cs typeface="B Nazanin" pitchFamily="2" charset="-78"/>
              <a:hlinkClick r:id="rId2"/>
            </a:endParaRPr>
          </a:p>
          <a:p>
            <a:endParaRPr lang="en-US" sz="1292" dirty="0">
              <a:solidFill>
                <a:schemeClr val="tx2">
                  <a:lumMod val="40000"/>
                  <a:lumOff val="60000"/>
                </a:schemeClr>
              </a:solidFill>
              <a:cs typeface="B Nazanin" pitchFamily="2" charset="-78"/>
            </a:endParaRPr>
          </a:p>
          <a:p>
            <a:endParaRPr lang="en-US" sz="1292" dirty="0">
              <a:solidFill>
                <a:schemeClr val="tx2">
                  <a:lumMod val="40000"/>
                  <a:lumOff val="60000"/>
                </a:schemeClr>
              </a:solidFill>
              <a:cs typeface="B Nazanin" pitchFamily="2" charset="-78"/>
            </a:endParaRPr>
          </a:p>
        </p:txBody>
      </p:sp>
      <p:sp>
        <p:nvSpPr>
          <p:cNvPr id="15" name="TextBox 4"/>
          <p:cNvSpPr txBox="1">
            <a:spLocks noChangeArrowheads="1"/>
          </p:cNvSpPr>
          <p:nvPr/>
        </p:nvSpPr>
        <p:spPr bwMode="auto">
          <a:xfrm>
            <a:off x="562708" y="3429001"/>
            <a:ext cx="5205046" cy="688843"/>
          </a:xfrm>
          <a:prstGeom prst="rect">
            <a:avLst/>
          </a:prstGeom>
          <a:noFill/>
          <a:ln w="9525">
            <a:noFill/>
            <a:miter lim="800000"/>
            <a:headEnd/>
            <a:tailEnd/>
          </a:ln>
        </p:spPr>
        <p:txBody>
          <a:bodyPr>
            <a:spAutoFit/>
          </a:bodyPr>
          <a:lstStyle/>
          <a:p>
            <a:r>
              <a:rPr lang="en-US" sz="1292" dirty="0">
                <a:solidFill>
                  <a:schemeClr val="tx2">
                    <a:lumMod val="40000"/>
                    <a:lumOff val="60000"/>
                  </a:schemeClr>
                </a:solidFill>
                <a:cs typeface="B Nazanin" pitchFamily="2" charset="-78"/>
                <a:hlinkClick r:id="rId4"/>
              </a:rPr>
              <a:t>www.roofcomposit.com</a:t>
            </a:r>
            <a:endParaRPr lang="en-US" sz="1292" dirty="0">
              <a:solidFill>
                <a:schemeClr val="tx2">
                  <a:lumMod val="40000"/>
                  <a:lumOff val="60000"/>
                </a:schemeClr>
              </a:solidFill>
              <a:cs typeface="B Nazanin" pitchFamily="2" charset="-78"/>
            </a:endParaRPr>
          </a:p>
          <a:p>
            <a:endParaRPr lang="en-US" sz="1292" dirty="0">
              <a:solidFill>
                <a:schemeClr val="tx2">
                  <a:lumMod val="40000"/>
                  <a:lumOff val="60000"/>
                </a:schemeClr>
              </a:solidFill>
              <a:cs typeface="B Nazanin" pitchFamily="2" charset="-78"/>
            </a:endParaRPr>
          </a:p>
          <a:p>
            <a:endParaRPr lang="en-US" sz="1292" dirty="0">
              <a:solidFill>
                <a:schemeClr val="tx2">
                  <a:lumMod val="40000"/>
                  <a:lumOff val="60000"/>
                </a:schemeClr>
              </a:solidFill>
              <a:cs typeface="B Nazanin" pitchFamily="2" charset="-78"/>
            </a:endParaRPr>
          </a:p>
        </p:txBody>
      </p:sp>
      <p:sp>
        <p:nvSpPr>
          <p:cNvPr id="16" name="Rectangle 10"/>
          <p:cNvSpPr>
            <a:spLocks noChangeArrowheads="1"/>
          </p:cNvSpPr>
          <p:nvPr/>
        </p:nvSpPr>
        <p:spPr bwMode="auto">
          <a:xfrm>
            <a:off x="562708" y="3640016"/>
            <a:ext cx="5978769" cy="291170"/>
          </a:xfrm>
          <a:prstGeom prst="rect">
            <a:avLst/>
          </a:prstGeom>
          <a:noFill/>
          <a:ln w="9525">
            <a:noFill/>
            <a:miter lim="800000"/>
            <a:headEnd/>
            <a:tailEnd/>
          </a:ln>
        </p:spPr>
        <p:txBody>
          <a:bodyPr>
            <a:spAutoFit/>
          </a:bodyPr>
          <a:lstStyle/>
          <a:p>
            <a:r>
              <a:rPr lang="en-US" sz="1292" dirty="0">
                <a:cs typeface="B Nazanin" pitchFamily="2" charset="-78"/>
                <a:hlinkClick r:id="rId2"/>
              </a:rPr>
              <a:t>http://www.7gardoon.com/www.plastofoam.ir</a:t>
            </a:r>
            <a:endParaRPr lang="en-US" sz="1292" dirty="0">
              <a:cs typeface="B Nazanin" pitchFamily="2" charset="-78"/>
            </a:endParaRPr>
          </a:p>
        </p:txBody>
      </p:sp>
    </p:spTree>
    <p:extLst>
      <p:ext uri="{BB962C8B-B14F-4D97-AF65-F5344CB8AC3E}">
        <p14:creationId xmlns:p14="http://schemas.microsoft.com/office/powerpoint/2010/main" val="1658748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effectLst>
              <a:cs typeface="B Nazanin" pitchFamily="2" charset="-78"/>
            </a:endParaRPr>
          </a:p>
        </p:txBody>
      </p:sp>
      <p:sp>
        <p:nvSpPr>
          <p:cNvPr id="8" name="Rectangle 7"/>
          <p:cNvSpPr/>
          <p:nvPr/>
        </p:nvSpPr>
        <p:spPr>
          <a:xfrm>
            <a:off x="351693" y="1563548"/>
            <a:ext cx="8299938" cy="887679"/>
          </a:xfrm>
          <a:prstGeom prst="rect">
            <a:avLst/>
          </a:prstGeom>
        </p:spPr>
        <p:txBody>
          <a:bodyPr wrap="square">
            <a:spAutoFit/>
          </a:bodyPr>
          <a:lstStyle/>
          <a:p>
            <a:pPr algn="just" rtl="1"/>
            <a:r>
              <a:rPr lang="fa-IR" sz="1292" dirty="0">
                <a:cs typeface="B Nazanin" pitchFamily="2" charset="-78"/>
              </a:rPr>
              <a:t>سقف های کامپوزیت سقفهایی هستند ترکیبی از فولاد و بتن، برای اینکه یکپارچگی این سقف رعایت شوند از برشگیر (ناودانی)استفاده می شود که این نبشی با بتن درگیری ایجاد کرده و یکپارچگی درست می کند</a:t>
            </a:r>
          </a:p>
          <a:p>
            <a:pPr algn="just" rtl="1"/>
            <a:r>
              <a:rPr lang="fa-IR" sz="1292" dirty="0">
                <a:cs typeface="B Nazanin" pitchFamily="2" charset="-78"/>
              </a:rPr>
              <a:t>میلگردهایی که روی سقف کامپوزیت قرار دارند میلگردهایی حرارتی هستند که به صورت مش ساخته شده باعث یکپارچه شدن بتن و درگیری با سقف کامپوزیت می شود و با جوش دادن به تیرهای فرعی مانع ترک خوردن بتن می شود.</a:t>
            </a: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کامپوزیت ( مرکب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1" name="Rectangle 10"/>
          <p:cNvSpPr/>
          <p:nvPr/>
        </p:nvSpPr>
        <p:spPr>
          <a:xfrm>
            <a:off x="4642339" y="2373923"/>
            <a:ext cx="4009292" cy="1086516"/>
          </a:xfrm>
          <a:prstGeom prst="rect">
            <a:avLst/>
          </a:prstGeom>
        </p:spPr>
        <p:txBody>
          <a:bodyPr wrap="square">
            <a:spAutoFit/>
          </a:bodyPr>
          <a:lstStyle/>
          <a:p>
            <a:pPr algn="r" rtl="1"/>
            <a:r>
              <a:rPr lang="fa-IR" sz="1292" dirty="0">
                <a:cs typeface="B Nazanin" pitchFamily="2" charset="-78"/>
              </a:rPr>
              <a:t>مراحل اجرای سقف کامپوزیت:</a:t>
            </a:r>
            <a:br>
              <a:rPr lang="fa-IR" sz="1292" dirty="0">
                <a:cs typeface="B Nazanin" pitchFamily="2" charset="-78"/>
              </a:rPr>
            </a:br>
            <a:r>
              <a:rPr lang="fa-IR" sz="1292" dirty="0">
                <a:cs typeface="B Nazanin" pitchFamily="2" charset="-78"/>
              </a:rPr>
              <a:t>1- حمل و انبار مصالح لازم برای اجرای سقف</a:t>
            </a:r>
            <a:br>
              <a:rPr lang="fa-IR" sz="1292" dirty="0">
                <a:cs typeface="B Nazanin" pitchFamily="2" charset="-78"/>
              </a:rPr>
            </a:br>
            <a:r>
              <a:rPr lang="fa-IR" sz="1292" dirty="0">
                <a:cs typeface="B Nazanin" pitchFamily="2" charset="-78"/>
              </a:rPr>
              <a:t>2- قالب بندی سقف بوسیله چهارتراش ، گوه ، تخته روسی، فاصله انداز 2.5 ، ورق آلومینیوم و پلاستیک</a:t>
            </a:r>
            <a:br>
              <a:rPr lang="fa-IR" sz="1292" dirty="0">
                <a:cs typeface="B Nazanin" pitchFamily="2" charset="-78"/>
              </a:rPr>
            </a:br>
            <a:r>
              <a:rPr lang="fa-IR" sz="1292" dirty="0">
                <a:cs typeface="B Nazanin" pitchFamily="2" charset="-78"/>
              </a:rPr>
              <a:t>3- مش بندی سقف بوسیله میلگرد با مقاومت تسلیم طراحی</a:t>
            </a:r>
            <a:endParaRPr lang="en-US" sz="1292" dirty="0">
              <a:cs typeface="B Nazanin" pitchFamily="2" charset="-78"/>
            </a:endParaRPr>
          </a:p>
        </p:txBody>
      </p:sp>
      <p:sp>
        <p:nvSpPr>
          <p:cNvPr id="13" name="Rectangle 12"/>
          <p:cNvSpPr/>
          <p:nvPr/>
        </p:nvSpPr>
        <p:spPr>
          <a:xfrm>
            <a:off x="351692" y="2676818"/>
            <a:ext cx="4220308" cy="887679"/>
          </a:xfrm>
          <a:prstGeom prst="rect">
            <a:avLst/>
          </a:prstGeom>
        </p:spPr>
        <p:txBody>
          <a:bodyPr wrap="square">
            <a:spAutoFit/>
          </a:bodyPr>
          <a:lstStyle/>
          <a:p>
            <a:pPr algn="r" rtl="1"/>
            <a:r>
              <a:rPr lang="fa-IR" sz="1292" dirty="0">
                <a:cs typeface="B Nazanin" pitchFamily="2" charset="-78"/>
              </a:rPr>
              <a:t>4- نصب اسپیسرهای پلاستیکی و لقمه های بتنی</a:t>
            </a:r>
            <a:br>
              <a:rPr lang="fa-IR" sz="1292" dirty="0">
                <a:cs typeface="B Nazanin" pitchFamily="2" charset="-78"/>
              </a:rPr>
            </a:br>
            <a:r>
              <a:rPr lang="fa-IR" sz="1292" dirty="0">
                <a:cs typeface="B Nazanin" pitchFamily="2" charset="-78"/>
              </a:rPr>
              <a:t>5- شمع بندی و بستن کناره های سقف ، در نظر گرفتن محل تاسیسات و بازشوها </a:t>
            </a:r>
            <a:br>
              <a:rPr lang="fa-IR" sz="1292" dirty="0">
                <a:cs typeface="B Nazanin" pitchFamily="2" charset="-78"/>
              </a:rPr>
            </a:br>
            <a:r>
              <a:rPr lang="fa-IR" sz="1292" dirty="0">
                <a:cs typeface="B Nazanin" pitchFamily="2" charset="-78"/>
              </a:rPr>
              <a:t>6- آماده سازی و بازرسی سقف جهت بتن ریزی </a:t>
            </a:r>
            <a:endParaRPr lang="en-US" sz="1292" dirty="0">
              <a:cs typeface="B Nazanin" pitchFamily="2" charset="-78"/>
            </a:endParaRPr>
          </a:p>
        </p:txBody>
      </p:sp>
      <p:sp>
        <p:nvSpPr>
          <p:cNvPr id="14" name="Rectangle 13"/>
          <p:cNvSpPr/>
          <p:nvPr/>
        </p:nvSpPr>
        <p:spPr>
          <a:xfrm>
            <a:off x="562708" y="3358662"/>
            <a:ext cx="8018585" cy="291170"/>
          </a:xfrm>
          <a:prstGeom prst="rect">
            <a:avLst/>
          </a:prstGeom>
        </p:spPr>
        <p:txBody>
          <a:bodyPr wrap="square">
            <a:spAutoFit/>
          </a:bodyPr>
          <a:lstStyle/>
          <a:p>
            <a:pPr algn="r" rtl="1"/>
            <a:r>
              <a:rPr lang="fa-IR" sz="1292" dirty="0">
                <a:cs typeface="B Nazanin" pitchFamily="2" charset="-78"/>
              </a:rPr>
              <a:t>قالب بندی این سقف ها دیگه از شمع و جک و چوب نیست ، با چند تا چوب 4 تراش و گوه و صفحه فلزی این کار انجام میشه ..</a:t>
            </a:r>
            <a:endParaRPr lang="en-US" sz="1292" dirty="0">
              <a:cs typeface="B Nazanin" pitchFamily="2" charset="-78"/>
            </a:endParaRPr>
          </a:p>
        </p:txBody>
      </p:sp>
      <p:pic>
        <p:nvPicPr>
          <p:cNvPr id="15" name="Picture 2" descr="C:\Users\khadije\Desktop\ghalebcomposite.JPG"/>
          <p:cNvPicPr>
            <a:picLocks noChangeAspect="1" noChangeArrowheads="1"/>
          </p:cNvPicPr>
          <p:nvPr/>
        </p:nvPicPr>
        <p:blipFill>
          <a:blip r:embed="rId2"/>
          <a:srcRect/>
          <a:stretch>
            <a:fillRect/>
          </a:stretch>
        </p:blipFill>
        <p:spPr bwMode="auto">
          <a:xfrm>
            <a:off x="492370" y="3675184"/>
            <a:ext cx="2391509" cy="17936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4" descr="C:\Users\khadije\Desktop\New Folder\1_files\showthread_data\ghalebcomposit2.JPG"/>
          <p:cNvPicPr>
            <a:picLocks noChangeAspect="1" noChangeArrowheads="1"/>
          </p:cNvPicPr>
          <p:nvPr/>
        </p:nvPicPr>
        <p:blipFill>
          <a:blip r:embed="rId3"/>
          <a:srcRect/>
          <a:stretch>
            <a:fillRect/>
          </a:stretch>
        </p:blipFill>
        <p:spPr bwMode="auto">
          <a:xfrm>
            <a:off x="3235570" y="3675184"/>
            <a:ext cx="2391509" cy="17936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6" descr="C:\Users\khadije\Desktop\New Folder\1_files\showthread_data\ghalebcomposit3.JPG"/>
          <p:cNvPicPr>
            <a:picLocks noChangeAspect="1" noChangeArrowheads="1"/>
          </p:cNvPicPr>
          <p:nvPr/>
        </p:nvPicPr>
        <p:blipFill>
          <a:blip r:embed="rId4"/>
          <a:srcRect/>
          <a:stretch>
            <a:fillRect/>
          </a:stretch>
        </p:blipFill>
        <p:spPr bwMode="auto">
          <a:xfrm>
            <a:off x="5973833" y="3675184"/>
            <a:ext cx="2349553" cy="1762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p:cNvSpPr txBox="1"/>
          <p:nvPr/>
        </p:nvSpPr>
        <p:spPr>
          <a:xfrm>
            <a:off x="422031" y="5478212"/>
            <a:ext cx="8159262" cy="490006"/>
          </a:xfrm>
          <a:prstGeom prst="rect">
            <a:avLst/>
          </a:prstGeom>
          <a:noFill/>
        </p:spPr>
        <p:txBody>
          <a:bodyPr wrap="square" rtlCol="0">
            <a:spAutoFit/>
          </a:bodyPr>
          <a:lstStyle/>
          <a:p>
            <a:pPr algn="r" rtl="1"/>
            <a:r>
              <a:rPr lang="fa-IR" sz="1292" dirty="0">
                <a:latin typeface="Arial" charset="0"/>
                <a:cs typeface="B Nazanin" pitchFamily="2" charset="-78"/>
              </a:rPr>
              <a:t>عکس های بالا </a:t>
            </a:r>
            <a:r>
              <a:rPr lang="ar-SA" sz="1292" dirty="0">
                <a:latin typeface="Arial" charset="0"/>
                <a:cs typeface="B Nazanin" pitchFamily="2" charset="-78"/>
              </a:rPr>
              <a:t>فقط قرار گرفتن چوب </a:t>
            </a:r>
            <a:r>
              <a:rPr lang="fa-IR" sz="1292" dirty="0">
                <a:latin typeface="Arial" charset="0"/>
                <a:cs typeface="B Nazanin" pitchFamily="2" charset="-78"/>
              </a:rPr>
              <a:t>است</a:t>
            </a:r>
            <a:r>
              <a:rPr lang="ar-SA" sz="1292" dirty="0">
                <a:latin typeface="Arial" charset="0"/>
                <a:cs typeface="B Nazanin" pitchFamily="2" charset="-78"/>
              </a:rPr>
              <a:t> . هم</a:t>
            </a:r>
            <a:r>
              <a:rPr lang="fa-IR" sz="1292" dirty="0">
                <a:latin typeface="Arial" charset="0"/>
                <a:cs typeface="B Nazanin" pitchFamily="2" charset="-78"/>
              </a:rPr>
              <a:t>ا</a:t>
            </a:r>
            <a:r>
              <a:rPr lang="ar-SA" sz="1292" dirty="0">
                <a:latin typeface="Arial" charset="0"/>
                <a:cs typeface="B Nazanin" pitchFamily="2" charset="-78"/>
              </a:rPr>
              <a:t>نطور که</a:t>
            </a:r>
            <a:r>
              <a:rPr lang="fa-IR" sz="1292" dirty="0">
                <a:latin typeface="Arial" charset="0"/>
                <a:cs typeface="B Nazanin" pitchFamily="2" charset="-78"/>
              </a:rPr>
              <a:t> مشاهده می شود </a:t>
            </a:r>
            <a:r>
              <a:rPr lang="ar-SA" sz="1292" dirty="0">
                <a:latin typeface="Arial" charset="0"/>
                <a:cs typeface="B Nazanin" pitchFamily="2" charset="-78"/>
              </a:rPr>
              <a:t>4 تراشی رو از لای سوراخ های زنبوری رد میکنند ، روش رو الوار میذارند و زیرش رو یک گوه قرار میدند تا کامل چفت </a:t>
            </a:r>
            <a:r>
              <a:rPr lang="fa-IR" sz="1292" dirty="0">
                <a:latin typeface="Arial" charset="0"/>
                <a:cs typeface="B Nazanin" pitchFamily="2" charset="-78"/>
              </a:rPr>
              <a:t>شود.</a:t>
            </a:r>
            <a:endParaRPr lang="en-US" sz="1292" dirty="0">
              <a:cs typeface="B Nazanin" pitchFamily="2" charset="-78"/>
            </a:endParaRPr>
          </a:p>
        </p:txBody>
      </p:sp>
    </p:spTree>
    <p:extLst>
      <p:ext uri="{BB962C8B-B14F-4D97-AF65-F5344CB8AC3E}">
        <p14:creationId xmlns:p14="http://schemas.microsoft.com/office/powerpoint/2010/main" val="2749966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کامپوزیت ( مرکب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027" name="Rectangle 3"/>
          <p:cNvSpPr>
            <a:spLocks noChangeArrowheads="1"/>
          </p:cNvSpPr>
          <p:nvPr/>
        </p:nvSpPr>
        <p:spPr bwMode="auto">
          <a:xfrm>
            <a:off x="1" y="263697"/>
            <a:ext cx="1236458" cy="4432126"/>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pPr algn="l" defTabSz="844083" rtl="0" fontAlgn="base">
              <a:spcBef>
                <a:spcPct val="0"/>
              </a:spcBef>
              <a:spcAft>
                <a:spcPct val="0"/>
              </a:spcAft>
            </a:pPr>
            <a:r>
              <a:rPr lang="en-US" sz="1662" dirty="0">
                <a:latin typeface="Arial" charset="0"/>
                <a:cs typeface="Arial" charset="0"/>
              </a:rPr>
              <a:t>.</a:t>
            </a:r>
            <a:br>
              <a:rPr lang="en-US" sz="1662" dirty="0">
                <a:latin typeface="Arial" charset="0"/>
                <a:cs typeface="Arial" charset="0"/>
              </a:rPr>
            </a:br>
            <a:r>
              <a:rPr lang="en-US" sz="1662" dirty="0">
                <a:latin typeface="Arial" charset="0"/>
                <a:cs typeface="Arial" charset="0"/>
              </a:rPr>
              <a:t>  </a:t>
            </a:r>
            <a:r>
              <a:rPr lang="en-US" sz="26585" dirty="0">
                <a:latin typeface="Arial" charset="0"/>
                <a:cs typeface="Arial" charset="0"/>
              </a:rPr>
              <a:t> </a:t>
            </a:r>
            <a:endParaRPr lang="en-US" sz="1662" dirty="0">
              <a:latin typeface="Arial" charset="0"/>
              <a:cs typeface="Arial" charset="0"/>
            </a:endParaRPr>
          </a:p>
        </p:txBody>
      </p:sp>
      <p:sp>
        <p:nvSpPr>
          <p:cNvPr id="14" name="Rectangle 13"/>
          <p:cNvSpPr/>
          <p:nvPr/>
        </p:nvSpPr>
        <p:spPr>
          <a:xfrm>
            <a:off x="5767754" y="3860428"/>
            <a:ext cx="2883877" cy="490006"/>
          </a:xfrm>
          <a:prstGeom prst="rect">
            <a:avLst/>
          </a:prstGeom>
        </p:spPr>
        <p:txBody>
          <a:bodyPr wrap="square">
            <a:spAutoFit/>
          </a:bodyPr>
          <a:lstStyle/>
          <a:p>
            <a:pPr algn="r" rtl="1"/>
            <a:r>
              <a:rPr lang="fa-IR" sz="1292" dirty="0">
                <a:cs typeface="B Nazanin" pitchFamily="2" charset="-78"/>
              </a:rPr>
              <a:t>این عکس بعد از قرار گرفتن صفحات فلزی است که روی همین الوارا سوار شده و میشود روی آن راه رفت .</a:t>
            </a:r>
            <a:endParaRPr lang="en-US" sz="1292" dirty="0">
              <a:cs typeface="B Nazanin" pitchFamily="2" charset="-78"/>
            </a:endParaRPr>
          </a:p>
        </p:txBody>
      </p:sp>
      <p:pic>
        <p:nvPicPr>
          <p:cNvPr id="1031" name="Picture 7" descr="C:\Users\khadije\Desktop\ghaleb%20bandi%20composit%204.JPG"/>
          <p:cNvPicPr>
            <a:picLocks noChangeAspect="1" noChangeArrowheads="1"/>
          </p:cNvPicPr>
          <p:nvPr/>
        </p:nvPicPr>
        <p:blipFill>
          <a:blip r:embed="rId2" cstate="print"/>
          <a:srcRect/>
          <a:stretch>
            <a:fillRect/>
          </a:stretch>
        </p:blipFill>
        <p:spPr bwMode="auto">
          <a:xfrm>
            <a:off x="5809957" y="1811215"/>
            <a:ext cx="2700997" cy="19694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Rectangle 14"/>
          <p:cNvSpPr/>
          <p:nvPr/>
        </p:nvSpPr>
        <p:spPr>
          <a:xfrm>
            <a:off x="422031" y="4273061"/>
            <a:ext cx="8229600" cy="1086516"/>
          </a:xfrm>
          <a:prstGeom prst="rect">
            <a:avLst/>
          </a:prstGeom>
        </p:spPr>
        <p:txBody>
          <a:bodyPr wrap="square">
            <a:spAutoFit/>
          </a:bodyPr>
          <a:lstStyle/>
          <a:p>
            <a:pPr algn="just" rtl="1"/>
            <a:r>
              <a:rPr lang="fa-IR" sz="1292" dirty="0">
                <a:cs typeface="B Nazanin" pitchFamily="2" charset="-78"/>
              </a:rPr>
              <a:t>قالب بندی این سقفها معمولا از تخته کوبی استفاده می شود و بعد از اتمام بتن ریزی نایلون باعث راحت جدا شدن تخته ها می شود و در برخی موارد از یونولیت استفاده می شود که به علت محکم نبودن باید شمع کوبی کنند و مشکلات اجرایی بیشتری دارد و دلیل دیگر اینکه یونولیت زیر سقف می ماند و ما نمی توانیم از فضای زیر سقف کامپوزیت که تیر های فرعی آنها معمولا زنبوری هستند برای عبور لوله تاسیساتی استفاده کنیم در ضمن عایق خوبی برای حرارت بالا نیست.</a:t>
            </a:r>
          </a:p>
          <a:p>
            <a:pPr algn="just" rtl="1"/>
            <a:r>
              <a:rPr lang="fa-IR" sz="1292" dirty="0">
                <a:cs typeface="B Nazanin" pitchFamily="2" charset="-78"/>
              </a:rPr>
              <a:t/>
            </a:r>
            <a:br>
              <a:rPr lang="fa-IR" sz="1292" dirty="0">
                <a:cs typeface="B Nazanin" pitchFamily="2" charset="-78"/>
              </a:rPr>
            </a:br>
            <a:endParaRPr lang="en-US" sz="1292" dirty="0">
              <a:cs typeface="B Nazanin" pitchFamily="2" charset="-78"/>
            </a:endParaRPr>
          </a:p>
        </p:txBody>
      </p:sp>
      <p:sp>
        <p:nvSpPr>
          <p:cNvPr id="16" name="Rectangle 15"/>
          <p:cNvSpPr/>
          <p:nvPr/>
        </p:nvSpPr>
        <p:spPr>
          <a:xfrm>
            <a:off x="351692" y="4906108"/>
            <a:ext cx="8326364" cy="1086516"/>
          </a:xfrm>
          <a:prstGeom prst="rect">
            <a:avLst/>
          </a:prstGeom>
        </p:spPr>
        <p:txBody>
          <a:bodyPr wrap="square">
            <a:spAutoFit/>
          </a:bodyPr>
          <a:lstStyle/>
          <a:p>
            <a:pPr algn="just" rtl="1"/>
            <a:r>
              <a:rPr lang="fa-IR" sz="1292" dirty="0">
                <a:cs typeface="B Nazanin" pitchFamily="2" charset="-78"/>
              </a:rPr>
              <a:t>یکی از مزیت های سقف کامپوزیت قدرتمندی آن نسبت به سقفهای تیرچه بلوک است چون یکی از راههای یکپارچه کردن رفتار ستون ها در هنگام زلزله از طریق سقف می باشد و سقف کامپوزیت به دلیل برش گیر های نصب شده روی تیرهای فرعی یکپارچگی بین فولاد و بتن ایجاد شده و در اطراف ستونها هم همین طور در نتیجه ستون ها در هنگام زلزله رفتار یکپارچه دارند ولی در سقف تیرچه بلوک این گونه نیست. </a:t>
            </a:r>
          </a:p>
          <a:p>
            <a:pPr algn="just" rtl="1"/>
            <a:r>
              <a:rPr lang="fa-IR" sz="1292" dirty="0">
                <a:cs typeface="B Nazanin" pitchFamily="2" charset="-78"/>
              </a:rPr>
              <a:t/>
            </a:r>
            <a:br>
              <a:rPr lang="fa-IR" sz="1292" dirty="0">
                <a:cs typeface="B Nazanin" pitchFamily="2" charset="-78"/>
              </a:rPr>
            </a:br>
            <a:endParaRPr lang="en-US" sz="1292" dirty="0">
              <a:cs typeface="B Nazanin" pitchFamily="2" charset="-78"/>
            </a:endParaRPr>
          </a:p>
        </p:txBody>
      </p:sp>
      <p:sp>
        <p:nvSpPr>
          <p:cNvPr id="17" name="Rectangle 16"/>
          <p:cNvSpPr/>
          <p:nvPr/>
        </p:nvSpPr>
        <p:spPr>
          <a:xfrm>
            <a:off x="211015" y="3851031"/>
            <a:ext cx="5767754" cy="490006"/>
          </a:xfrm>
          <a:prstGeom prst="rect">
            <a:avLst/>
          </a:prstGeom>
        </p:spPr>
        <p:txBody>
          <a:bodyPr wrap="square">
            <a:spAutoFit/>
          </a:bodyPr>
          <a:lstStyle/>
          <a:p>
            <a:pPr algn="r" rtl="1"/>
            <a:r>
              <a:rPr lang="fa-IR" sz="1292" dirty="0">
                <a:cs typeface="B Nazanin" pitchFamily="2" charset="-78"/>
              </a:rPr>
              <a:t>و عکس آخر هم گل میخ ها که ناودونی هستند و نقش برشگیر رو ایفا میکنند برای اتصال بتن به تیرآهن روی زنبوری ها قرار گرفته و و دیگه کامل آماده بتن ریزی هستیم .</a:t>
            </a:r>
            <a:endParaRPr lang="en-US" sz="1662" dirty="0"/>
          </a:p>
        </p:txBody>
      </p:sp>
      <p:pic>
        <p:nvPicPr>
          <p:cNvPr id="18" name="Picture 3" descr="C:\Users\khadije\Desktop\New Folder\1_files\showthread_data\ghaleb%20bandi%20composit%205.JPG"/>
          <p:cNvPicPr>
            <a:picLocks noChangeAspect="1" noChangeArrowheads="1"/>
          </p:cNvPicPr>
          <p:nvPr/>
        </p:nvPicPr>
        <p:blipFill>
          <a:blip r:embed="rId3"/>
          <a:srcRect/>
          <a:stretch>
            <a:fillRect/>
          </a:stretch>
        </p:blipFill>
        <p:spPr bwMode="auto">
          <a:xfrm>
            <a:off x="537168" y="1811215"/>
            <a:ext cx="2625969" cy="19694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18"/>
          <p:cNvPicPr>
            <a:picLocks noChangeAspect="1" noChangeArrowheads="1"/>
          </p:cNvPicPr>
          <p:nvPr/>
        </p:nvPicPr>
        <p:blipFill>
          <a:blip r:embed="rId4"/>
          <a:srcRect/>
          <a:stretch>
            <a:fillRect/>
          </a:stretch>
        </p:blipFill>
        <p:spPr bwMode="auto">
          <a:xfrm>
            <a:off x="3421045" y="1811215"/>
            <a:ext cx="2276370" cy="1966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2094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کامپوزیت ( مرکب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10" name="Rectangle 9"/>
          <p:cNvSpPr/>
          <p:nvPr/>
        </p:nvSpPr>
        <p:spPr>
          <a:xfrm>
            <a:off x="4220308" y="1582121"/>
            <a:ext cx="4510505" cy="3529492"/>
          </a:xfrm>
          <a:prstGeom prst="rect">
            <a:avLst/>
          </a:prstGeom>
        </p:spPr>
        <p:txBody>
          <a:bodyPr wrap="square">
            <a:spAutoFit/>
          </a:bodyPr>
          <a:lstStyle/>
          <a:p>
            <a:pPr algn="just" rtl="1"/>
            <a:r>
              <a:rPr lang="fa-IR" sz="1477" b="1" dirty="0">
                <a:cs typeface="B Nazanin" pitchFamily="2" charset="-78"/>
              </a:rPr>
              <a:t>محاسن: </a:t>
            </a:r>
          </a:p>
          <a:p>
            <a:pPr algn="just" rtl="1"/>
            <a:r>
              <a:rPr lang="fa-IR" sz="1292" dirty="0">
                <a:cs typeface="B Nazanin" pitchFamily="2" charset="-78"/>
              </a:rPr>
              <a:t>1- وزن سبک</a:t>
            </a:r>
          </a:p>
          <a:p>
            <a:pPr algn="r" rtl="1"/>
            <a:r>
              <a:rPr lang="fa-IR" sz="1292" dirty="0">
                <a:cs typeface="B Nazanin" pitchFamily="2" charset="-78"/>
              </a:rPr>
              <a:t>2-سرعت اجرای بالا.</a:t>
            </a:r>
            <a:br>
              <a:rPr lang="fa-IR" sz="1292" dirty="0">
                <a:cs typeface="B Nazanin" pitchFamily="2" charset="-78"/>
              </a:rPr>
            </a:br>
            <a:r>
              <a:rPr lang="fa-IR" sz="1292" dirty="0">
                <a:cs typeface="B Nazanin" pitchFamily="2" charset="-78"/>
              </a:rPr>
              <a:t>3- بدست آوردن سقفی یکپارچه و صلب</a:t>
            </a:r>
          </a:p>
          <a:p>
            <a:pPr algn="just" rtl="1"/>
            <a:r>
              <a:rPr lang="fa-IR" sz="1292" dirty="0">
                <a:cs typeface="B Nazanin" pitchFamily="2" charset="-78"/>
              </a:rPr>
              <a:t/>
            </a:r>
            <a:br>
              <a:rPr lang="fa-IR" sz="1292" dirty="0">
                <a:cs typeface="B Nazanin" pitchFamily="2" charset="-78"/>
              </a:rPr>
            </a:br>
            <a:r>
              <a:rPr lang="fa-IR" sz="1477" b="1" dirty="0">
                <a:cs typeface="B Nazanin" pitchFamily="2" charset="-78"/>
              </a:rPr>
              <a:t>معایب:</a:t>
            </a:r>
          </a:p>
          <a:p>
            <a:pPr algn="just" rtl="1"/>
            <a:r>
              <a:rPr lang="fa-IR" sz="1292" dirty="0">
                <a:cs typeface="B Nazanin" pitchFamily="2" charset="-78"/>
              </a:rPr>
              <a:t>1 - سقف کامپوزيت بدليل هزينه کاذب کاري سنگين از عموم سقفهاي تيرچه و بلوک و کروميت هزينه تمام شده بيشتري دارد.</a:t>
            </a:r>
          </a:p>
          <a:p>
            <a:pPr algn="just" rtl="1"/>
            <a:r>
              <a:rPr lang="fa-IR" sz="1292" dirty="0">
                <a:cs typeface="B Nazanin" pitchFamily="2" charset="-78"/>
              </a:rPr>
              <a:t/>
            </a:r>
            <a:br>
              <a:rPr lang="fa-IR" sz="1292" dirty="0">
                <a:cs typeface="B Nazanin" pitchFamily="2" charset="-78"/>
              </a:rPr>
            </a:br>
            <a:r>
              <a:rPr lang="fa-IR" sz="1292" dirty="0">
                <a:cs typeface="B Nazanin" pitchFamily="2" charset="-78"/>
              </a:rPr>
              <a:t>2 - زمان بر بودن قالب بندی سقف </a:t>
            </a:r>
            <a:r>
              <a:rPr lang="en-US" sz="1292" dirty="0">
                <a:cs typeface="B Nazanin" pitchFamily="2" charset="-78"/>
              </a:rPr>
              <a:t>.</a:t>
            </a:r>
            <a:r>
              <a:rPr lang="fa-IR" sz="1292" dirty="0">
                <a:cs typeface="B Nazanin" pitchFamily="2" charset="-78"/>
              </a:rPr>
              <a:t>هرچند سرعت اجرايي سقفهاي کامپوزيت نسبت به سقفهاي تيرچه و بلوک و کروميت بيشتر است اما بدليل کاذب کاري سنگين و نياز به نبشي کشي، در مجموع اجراي پروژه زمان بيشتري طول خواهد کشيد.</a:t>
            </a:r>
          </a:p>
          <a:p>
            <a:pPr algn="just" rtl="1"/>
            <a:r>
              <a:rPr lang="fa-IR" sz="1292" dirty="0">
                <a:cs typeface="B Nazanin" pitchFamily="2" charset="-78"/>
              </a:rPr>
              <a:t/>
            </a:r>
            <a:br>
              <a:rPr lang="fa-IR" sz="1292" dirty="0">
                <a:cs typeface="B Nazanin" pitchFamily="2" charset="-78"/>
              </a:rPr>
            </a:br>
            <a:r>
              <a:rPr lang="fa-IR" sz="1292" dirty="0">
                <a:cs typeface="B Nazanin" pitchFamily="2" charset="-78"/>
              </a:rPr>
              <a:t>3 - سقفهاي کامپوزيت بدليل داشتن لرزش ، گزينه مناسبي براي سقف پروژه‌هاي مسکوني نمي باشد مگر اينکه به هنگام بتن ريزي  زير کليه تيرآهنهاي فرعي و اصلي شمع بندي کامل شود که در اينصورت اجراي همزمان چند سقف منتفي است يا با مشکلات فراواني همراه خواهد بود.</a:t>
            </a: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9" name="Rectangle 8"/>
          <p:cNvSpPr/>
          <p:nvPr/>
        </p:nvSpPr>
        <p:spPr>
          <a:xfrm>
            <a:off x="4149969" y="5044037"/>
            <a:ext cx="4572000" cy="291170"/>
          </a:xfrm>
          <a:prstGeom prst="rect">
            <a:avLst/>
          </a:prstGeom>
        </p:spPr>
        <p:txBody>
          <a:bodyPr>
            <a:spAutoFit/>
          </a:bodyPr>
          <a:lstStyle/>
          <a:p>
            <a:pPr algn="r" rtl="1"/>
            <a:r>
              <a:rPr lang="fa-IR" sz="1292" dirty="0">
                <a:cs typeface="B Nazanin" pitchFamily="2" charset="-78"/>
              </a:rPr>
              <a:t>4 - فضای لازم برای دپوی قالبها </a:t>
            </a:r>
            <a:endParaRPr lang="en-US" sz="1292" dirty="0">
              <a:cs typeface="B Nazanin" pitchFamily="2" charset="-78"/>
            </a:endParaRPr>
          </a:p>
        </p:txBody>
      </p:sp>
      <p:pic>
        <p:nvPicPr>
          <p:cNvPr id="11" name="Picture 2" descr="D:\aks\7.jpg"/>
          <p:cNvPicPr>
            <a:picLocks noChangeAspect="1" noChangeArrowheads="1"/>
          </p:cNvPicPr>
          <p:nvPr/>
        </p:nvPicPr>
        <p:blipFill>
          <a:blip r:embed="rId2"/>
          <a:srcRect/>
          <a:stretch>
            <a:fillRect/>
          </a:stretch>
        </p:blipFill>
        <p:spPr bwMode="auto">
          <a:xfrm>
            <a:off x="578100" y="1670538"/>
            <a:ext cx="3360854" cy="2883877"/>
          </a:xfrm>
          <a:prstGeom prst="roundRect">
            <a:avLst>
              <a:gd name="adj" fmla="val 4167"/>
            </a:avLst>
          </a:prstGeom>
          <a:solidFill>
            <a:srgbClr val="FFFFFF"/>
          </a:solidFill>
          <a:ln w="76200" cap="sq">
            <a:solidFill>
              <a:srgbClr val="EAEAEA"/>
            </a:solidFill>
            <a:miter lim="800000"/>
          </a:ln>
          <a:effectLst>
            <a:glow rad="228600">
              <a:schemeClr val="accent2">
                <a:satMod val="175000"/>
                <a:alpha val="40000"/>
              </a:schemeClr>
            </a:glow>
            <a:reflection blurRad="6350" stA="50000" endA="300" endPos="5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Rectangle 12"/>
          <p:cNvSpPr/>
          <p:nvPr/>
        </p:nvSpPr>
        <p:spPr>
          <a:xfrm>
            <a:off x="562708" y="5468816"/>
            <a:ext cx="4572000" cy="490006"/>
          </a:xfrm>
          <a:prstGeom prst="rect">
            <a:avLst/>
          </a:prstGeom>
        </p:spPr>
        <p:txBody>
          <a:bodyPr>
            <a:spAutoFit/>
          </a:bodyPr>
          <a:lstStyle/>
          <a:p>
            <a:pPr algn="just" rtl="1"/>
            <a:r>
              <a:rPr lang="fa-IR" sz="1292" dirty="0">
                <a:cs typeface="B Nazanin" pitchFamily="2" charset="-78"/>
              </a:rPr>
              <a:t>در قالب بندی تخته کوبی مهمترین مزیت آنها این است که در زیر سقف کامپوزیت خلائی وجود دارد و از این خلا برای لوله های تاسیساتی استفاده می شود.</a:t>
            </a:r>
          </a:p>
        </p:txBody>
      </p:sp>
    </p:spTree>
    <p:extLst>
      <p:ext uri="{BB962C8B-B14F-4D97-AF65-F5344CB8AC3E}">
        <p14:creationId xmlns:p14="http://schemas.microsoft.com/office/powerpoint/2010/main" val="179927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ppt_w</p:attrName>
                                        </p:attrNameLst>
                                      </p:cBhvr>
                                      <p:tavLst>
                                        <p:tav tm="0">
                                          <p:val>
                                            <p:fltVal val="0"/>
                                          </p:val>
                                        </p:tav>
                                        <p:tav tm="100000">
                                          <p:val>
                                            <p:strVal val="#ppt_w"/>
                                          </p:val>
                                        </p:tav>
                                      </p:tavLst>
                                    </p:anim>
                                    <p:anim calcmode="lin" valueType="num">
                                      <p:cBhvr>
                                        <p:cTn id="8" dur="20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015" y="263769"/>
            <a:ext cx="140677" cy="633046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3" name="Rectangle 2"/>
          <p:cNvSpPr/>
          <p:nvPr/>
        </p:nvSpPr>
        <p:spPr>
          <a:xfrm>
            <a:off x="8792308" y="263769"/>
            <a:ext cx="140677" cy="6330462"/>
          </a:xfrm>
          <a:prstGeom prst="rect">
            <a:avLst/>
          </a:prstGeom>
          <a:ln>
            <a:noFill/>
          </a:ln>
          <a:effectLst>
            <a:glow rad="101600">
              <a:schemeClr val="bg2">
                <a:lumMod val="75000"/>
                <a:alpha val="60000"/>
              </a:schemeClr>
            </a:glow>
            <a:outerShdw blurRad="40000" dist="20000" dir="5400000" rotWithShape="0">
              <a:srgbClr val="000000">
                <a:alpha val="38000"/>
              </a:srgbClr>
            </a:outerShdw>
          </a:effectLst>
        </p:spPr>
        <p:style>
          <a:lnRef idx="1">
            <a:schemeClr val="dk1"/>
          </a:lnRef>
          <a:fillRef idx="1002">
            <a:schemeClr val="lt2"/>
          </a:fillRef>
          <a:effectRef idx="1">
            <a:schemeClr val="dk1"/>
          </a:effectRef>
          <a:fontRef idx="minor">
            <a:schemeClr val="dk1"/>
          </a:fontRef>
        </p:style>
        <p:txBody>
          <a:bodyPr rtlCol="0" anchor="ctr"/>
          <a:lstStyle/>
          <a:p>
            <a:pPr algn="ctr"/>
            <a:endParaRPr lang="en-US" sz="1846" b="1" dirty="0">
              <a:solidFill>
                <a:schemeClr val="accent1">
                  <a:lumMod val="50000"/>
                </a:schemeClr>
              </a:solidFill>
              <a:effectLst>
                <a:glow rad="63500">
                  <a:schemeClr val="bg2">
                    <a:lumMod val="90000"/>
                    <a:alpha val="40000"/>
                  </a:schemeClr>
                </a:glow>
              </a:effectLst>
              <a:cs typeface="B Nazanin" pitchFamily="2" charset="-78"/>
            </a:endParaRPr>
          </a:p>
        </p:txBody>
      </p:sp>
      <p:sp>
        <p:nvSpPr>
          <p:cNvPr id="5" name="Rectangle 4"/>
          <p:cNvSpPr/>
          <p:nvPr/>
        </p:nvSpPr>
        <p:spPr>
          <a:xfrm>
            <a:off x="844061" y="5961185"/>
            <a:ext cx="7244862" cy="351692"/>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sp>
        <p:nvSpPr>
          <p:cNvPr id="12" name="TextBox 11"/>
          <p:cNvSpPr txBox="1"/>
          <p:nvPr/>
        </p:nvSpPr>
        <p:spPr>
          <a:xfrm>
            <a:off x="3138835" y="1178169"/>
            <a:ext cx="2769596" cy="411260"/>
          </a:xfrm>
          <a:prstGeom prst="rect">
            <a:avLst/>
          </a:prstGeom>
          <a:ln>
            <a:noFill/>
          </a:ln>
          <a:effectLst>
            <a:glow rad="63500">
              <a:schemeClr val="bg2">
                <a:lumMod val="50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fa-IR"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rPr>
              <a:t>سقف کامپوزیت ( مرکب )</a:t>
            </a:r>
            <a:endParaRPr lang="en-US" sz="1662" b="1" dirty="0">
              <a:solidFill>
                <a:schemeClr val="bg1"/>
              </a:solidFill>
              <a:effectLst>
                <a:glow rad="63500">
                  <a:schemeClr val="tx1">
                    <a:alpha val="40000"/>
                  </a:schemeClr>
                </a:glow>
                <a:outerShdw blurRad="63500" sx="102000" sy="102000" algn="ctr" rotWithShape="0">
                  <a:prstClr val="black">
                    <a:alpha val="40000"/>
                  </a:prstClr>
                </a:outerShdw>
              </a:effectLst>
              <a:cs typeface="B Nazanin" pitchFamily="2" charset="-78"/>
            </a:endParaRPr>
          </a:p>
        </p:txBody>
      </p:sp>
      <p:sp>
        <p:nvSpPr>
          <p:cNvPr id="6" name="Rectangle 5"/>
          <p:cNvSpPr/>
          <p:nvPr/>
        </p:nvSpPr>
        <p:spPr>
          <a:xfrm>
            <a:off x="0" y="474785"/>
            <a:ext cx="9144000" cy="633046"/>
          </a:xfrm>
          <a:prstGeom prst="rect">
            <a:avLst/>
          </a:prstGeom>
          <a:noFill/>
          <a:ln w="34925">
            <a:noFill/>
          </a:ln>
          <a:effectLst>
            <a:glow rad="139700">
              <a:schemeClr val="accent2">
                <a:satMod val="175000"/>
                <a:alpha val="40000"/>
              </a:schemeClr>
            </a:glow>
            <a:outerShdw blurRad="317500" dir="2700000" algn="ctr">
              <a:srgbClr val="000000">
                <a:alpha val="43000"/>
              </a:srgbClr>
            </a:outerShdw>
            <a:softEdge rad="635000"/>
          </a:effectLst>
          <a:scene3d>
            <a:camera prst="orthographicFront"/>
            <a:lightRig rig="threePt" dir="t">
              <a:rot lat="0" lon="0" rev="0"/>
            </a:lightRig>
          </a:scene3d>
          <a:sp3d extrusionH="38100" prstMaterial="clear">
            <a:bevelT w="260350" h="50800" prst="softRound"/>
            <a:bevelB prst="softRound"/>
          </a:sp3d>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fa-IR"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rPr>
              <a:t>سیستم جدید اجرای سقف ها در صنعت ساختمانی ایران</a:t>
            </a:r>
            <a:endParaRPr lang="en-US" sz="2215" b="1" dirty="0">
              <a:solidFill>
                <a:schemeClr val="bg1"/>
              </a:solidFill>
              <a:effectLst>
                <a:glow rad="63500">
                  <a:schemeClr val="tx1">
                    <a:alpha val="40000"/>
                  </a:schemeClr>
                </a:glow>
                <a:outerShdw blurRad="60007" dist="310007" dir="7680000" sy="30000" kx="1300200" algn="ctr" rotWithShape="0">
                  <a:prstClr val="black">
                    <a:alpha val="32000"/>
                  </a:prstClr>
                </a:outerShdw>
              </a:effectLst>
              <a:cs typeface="B Nazanin" pitchFamily="2" charset="-78"/>
            </a:endParaRPr>
          </a:p>
        </p:txBody>
      </p:sp>
      <p:pic>
        <p:nvPicPr>
          <p:cNvPr id="14" name="Picture 6" descr="E:\cad\2.wmf"/>
          <p:cNvPicPr>
            <a:picLocks noChangeAspect="1" noChangeArrowheads="1"/>
          </p:cNvPicPr>
          <p:nvPr/>
        </p:nvPicPr>
        <p:blipFill>
          <a:blip r:embed="rId2"/>
          <a:srcRect l="5455" t="3242" r="9091"/>
          <a:stretch>
            <a:fillRect/>
          </a:stretch>
        </p:blipFill>
        <p:spPr bwMode="auto">
          <a:xfrm>
            <a:off x="1266093" y="3851031"/>
            <a:ext cx="2991582" cy="189913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15" name="Picture 7" descr="E:\cad\3.wmf"/>
          <p:cNvPicPr>
            <a:picLocks noChangeAspect="1" noChangeArrowheads="1"/>
          </p:cNvPicPr>
          <p:nvPr/>
        </p:nvPicPr>
        <p:blipFill>
          <a:blip r:embed="rId3"/>
          <a:srcRect l="8711" t="12946" r="7078" b="6788"/>
          <a:stretch>
            <a:fillRect/>
          </a:stretch>
        </p:blipFill>
        <p:spPr bwMode="auto">
          <a:xfrm>
            <a:off x="1266093" y="2092570"/>
            <a:ext cx="2954215" cy="157860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16" name="Picture 8" descr="E:\cad\4.wmf"/>
          <p:cNvPicPr>
            <a:picLocks noChangeAspect="1" noChangeArrowheads="1"/>
          </p:cNvPicPr>
          <p:nvPr/>
        </p:nvPicPr>
        <p:blipFill>
          <a:blip r:embed="rId4"/>
          <a:srcRect l="12432" t="13857" r="19192" b="5776"/>
          <a:stretch>
            <a:fillRect/>
          </a:stretch>
        </p:blipFill>
        <p:spPr bwMode="auto">
          <a:xfrm>
            <a:off x="4923692" y="2092569"/>
            <a:ext cx="3094892" cy="203981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17" name="Picture 9" descr="E:\cad\5.wmf"/>
          <p:cNvPicPr>
            <a:picLocks noChangeAspect="1" noChangeArrowheads="1"/>
          </p:cNvPicPr>
          <p:nvPr/>
        </p:nvPicPr>
        <p:blipFill>
          <a:blip r:embed="rId5"/>
          <a:srcRect l="8108" t="9639" r="18919" b="10833"/>
          <a:stretch>
            <a:fillRect/>
          </a:stretch>
        </p:blipFill>
        <p:spPr bwMode="auto">
          <a:xfrm>
            <a:off x="4923692" y="3851031"/>
            <a:ext cx="3094893" cy="189117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18" name="TextBox 17"/>
          <p:cNvSpPr txBox="1"/>
          <p:nvPr/>
        </p:nvSpPr>
        <p:spPr>
          <a:xfrm>
            <a:off x="5908431" y="1248508"/>
            <a:ext cx="2672862" cy="319639"/>
          </a:xfrm>
          <a:prstGeom prst="rect">
            <a:avLst/>
          </a:prstGeom>
          <a:noFill/>
        </p:spPr>
        <p:txBody>
          <a:bodyPr wrap="square" rtlCol="0">
            <a:spAutoFit/>
          </a:bodyPr>
          <a:lstStyle/>
          <a:p>
            <a:pPr algn="r" rtl="1"/>
            <a:r>
              <a:rPr lang="fa-IR" sz="1477" b="1" dirty="0">
                <a:cs typeface="B Nazanin" pitchFamily="2" charset="-78"/>
              </a:rPr>
              <a:t>دیتیل های اجرایی سقف کامپوزیت</a:t>
            </a:r>
            <a:endParaRPr lang="en-US" sz="1477" b="1" dirty="0">
              <a:cs typeface="B Nazanin" pitchFamily="2" charset="-78"/>
            </a:endParaRPr>
          </a:p>
        </p:txBody>
      </p:sp>
    </p:spTree>
    <p:extLst>
      <p:ext uri="{BB962C8B-B14F-4D97-AF65-F5344CB8AC3E}">
        <p14:creationId xmlns:p14="http://schemas.microsoft.com/office/powerpoint/2010/main" val="119180016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TotalTime>
  <Words>7334</Words>
  <Application>Microsoft Office PowerPoint</Application>
  <PresentationFormat>On-screen Show (4:3)</PresentationFormat>
  <Paragraphs>417</Paragraphs>
  <Slides>57</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57</vt:i4>
      </vt:variant>
    </vt:vector>
  </HeadingPairs>
  <TitlesOfParts>
    <vt:vector size="69" baseType="lpstr">
      <vt:lpstr>2  Nazanin</vt:lpstr>
      <vt:lpstr>Arial</vt:lpstr>
      <vt:lpstr>B Nazanin</vt:lpstr>
      <vt:lpstr>Britannic Bold</vt:lpstr>
      <vt:lpstr>Calibri</vt:lpstr>
      <vt:lpstr>Constantia</vt:lpstr>
      <vt:lpstr>Corbel</vt:lpstr>
      <vt:lpstr>Courier New</vt:lpstr>
      <vt:lpstr>Tahoma</vt:lpstr>
      <vt:lpstr>Times New Roman</vt:lpstr>
      <vt:lpstr>Wingdings 2</vt:lpstr>
      <vt:lpstr>Depth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پايانه بين المللي واترلو (waterloo international terminal) اين پروژه داراي شكلي پيچيده وابعادي محدود بود وبه پنج سكوي قطار احتياج داشت.به همين دليل سازه ي خرپايي كه داراي انعطاف زيادي در فرم است،براي اين پايانه انتخاب شد. سازه اين ساختمان،از 36 قوس خرپايي تشكيل شده است كه داراي دهانه هاي متفاوت،بين 55تا35متر مي باشند.هركدام از قوس ها،از دو خرپاي منحني تشكيل شده اند كه داراي اتصال مفصلي با يكديگر مي باشند.روي خرپاي بزرگتر با شيشه وفولاد ضد زنگ پوشيده است،در حالي كه خرپاي كوچكتر در بيرون ساختمان ودر معرض ديد قرار گرفت است.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سازه های هوای فشرده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باغ بهشت بریتانیا</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6</cp:revision>
  <dcterms:created xsi:type="dcterms:W3CDTF">2020-05-21T18:39:23Z</dcterms:created>
  <dcterms:modified xsi:type="dcterms:W3CDTF">2020-05-22T16:36:35Z</dcterms:modified>
</cp:coreProperties>
</file>