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3"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2" name="Picture 2" descr="\\DROBO-FS\QuickDrops\JB\PPTX NG\Droplets\LightingOverlay.png"/>
          <p:cNvPicPr>
            <a:picLocks noChangeAspect="1" noChangeArrowheads="1"/>
          </p:cNvPicPr>
          <p:nvPr/>
        </p:nvPicPr>
        <p:blipFill>
          <a:blip r:embed="rId2">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66" name="Group 65"/>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67"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68"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9"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0"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71"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2"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3"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4"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5"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6"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7"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8"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9"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0"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1"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2"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3"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4"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5"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6"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7"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8"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9"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0"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1"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2"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3"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4"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5"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96"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7"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8"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9"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0"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1"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2"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3"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4"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5"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6"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7"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08"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9"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0"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1"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2"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3"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4"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5"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6"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7"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8"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9"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0"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900238" y="1122363"/>
            <a:ext cx="6593681"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900238" y="3602038"/>
            <a:ext cx="6593681"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5801052" y="5410202"/>
            <a:ext cx="2057400" cy="365125"/>
          </a:xfrm>
        </p:spPr>
        <p:txBody>
          <a:bodyPr/>
          <a:lstStyle/>
          <a:p>
            <a:fld id="{B52FAA11-77A7-44DD-B975-FB51CD344C07}" type="datetimeFigureOut">
              <a:rPr lang="fa-IR" smtClean="0"/>
              <a:t>08/10/1441</a:t>
            </a:fld>
            <a:endParaRPr lang="fa-IR"/>
          </a:p>
        </p:txBody>
      </p:sp>
      <p:sp>
        <p:nvSpPr>
          <p:cNvPr id="5" name="Footer Placeholder 4"/>
          <p:cNvSpPr>
            <a:spLocks noGrp="1"/>
          </p:cNvSpPr>
          <p:nvPr>
            <p:ph type="ftr" sz="quarter" idx="11"/>
          </p:nvPr>
        </p:nvSpPr>
        <p:spPr>
          <a:xfrm>
            <a:off x="1900237" y="5410202"/>
            <a:ext cx="3843665" cy="365125"/>
          </a:xfrm>
        </p:spPr>
        <p:txBody>
          <a:bodyPr/>
          <a:lstStyle/>
          <a:p>
            <a:endParaRPr lang="fa-IR"/>
          </a:p>
        </p:txBody>
      </p:sp>
      <p:sp>
        <p:nvSpPr>
          <p:cNvPr id="6" name="Slide Number Placeholder 5"/>
          <p:cNvSpPr>
            <a:spLocks noGrp="1"/>
          </p:cNvSpPr>
          <p:nvPr>
            <p:ph type="sldNum" sz="quarter" idx="12"/>
          </p:nvPr>
        </p:nvSpPr>
        <p:spPr>
          <a:xfrm>
            <a:off x="7915603" y="5410200"/>
            <a:ext cx="578317" cy="365125"/>
          </a:xfrm>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3008139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8" y="4304665"/>
            <a:ext cx="7434266"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56058" y="606426"/>
            <a:ext cx="7434266" cy="3299778"/>
          </a:xfrm>
          <a:prstGeom prst="round2DiagRect">
            <a:avLst>
              <a:gd name="adj1" fmla="val 5101"/>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2FAA11-77A7-44DD-B975-FB51CD344C07}"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2835576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856058" y="4419600"/>
            <a:ext cx="7428344"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2FAA11-77A7-44DD-B975-FB51CD344C07}"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10266591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856058" y="4309919"/>
            <a:ext cx="74295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2FAA11-77A7-44DD-B975-FB51CD344C07}"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AA04DF2-C8D1-4C94-AE88-A772BDAE269E}" type="slidenum">
              <a:rPr lang="fa-IR" smtClean="0"/>
              <a:t>‹#›</a:t>
            </a:fld>
            <a:endParaRPr lang="fa-IR"/>
          </a:p>
        </p:txBody>
      </p:sp>
      <p:sp>
        <p:nvSpPr>
          <p:cNvPr id="52" name="TextBox 51"/>
          <p:cNvSpPr txBox="1"/>
          <p:nvPr/>
        </p:nvSpPr>
        <p:spPr>
          <a:xfrm>
            <a:off x="696579" y="718458"/>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53" name="TextBox 52"/>
          <p:cNvSpPr txBox="1"/>
          <p:nvPr/>
        </p:nvSpPr>
        <p:spPr>
          <a:xfrm>
            <a:off x="7817473" y="276497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Tree>
    <p:extLst>
      <p:ext uri="{BB962C8B-B14F-4D97-AF65-F5344CB8AC3E}">
        <p14:creationId xmlns:p14="http://schemas.microsoft.com/office/powerpoint/2010/main" val="39492838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8" y="2134042"/>
            <a:ext cx="74295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856023" y="4657655"/>
            <a:ext cx="7428379"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2FAA11-77A7-44DD-B975-FB51CD344C07}"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106859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0" y="609600"/>
            <a:ext cx="7429499"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856058" y="2674463"/>
            <a:ext cx="2397674"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856059" y="3360263"/>
            <a:ext cx="2396432"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386075" y="2677635"/>
            <a:ext cx="2388289"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386075" y="3363435"/>
            <a:ext cx="238895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52FAA11-77A7-44DD-B975-FB51CD344C07}" type="datetimeFigureOut">
              <a:rPr lang="fa-IR" smtClean="0"/>
              <a:t>08/10/1441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1885115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59" y="609600"/>
            <a:ext cx="74294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856060" y="4980859"/>
            <a:ext cx="239643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366790"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5889332"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5889332" y="4980855"/>
            <a:ext cx="2396226"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52FAA11-77A7-44DD-B975-FB51CD344C07}" type="datetimeFigureOut">
              <a:rPr lang="fa-IR" smtClean="0"/>
              <a:t>08/10/1441</a:t>
            </a:fld>
            <a:endParaRPr lang="fa-IR"/>
          </a:p>
        </p:txBody>
      </p:sp>
      <p:sp>
        <p:nvSpPr>
          <p:cNvPr id="4" name="Footer Placeholder 3"/>
          <p:cNvSpPr>
            <a:spLocks noGrp="1"/>
          </p:cNvSpPr>
          <p:nvPr>
            <p:ph type="ftr" sz="quarter" idx="11"/>
          </p:nvPr>
        </p:nvSpPr>
        <p:spPr/>
        <p:txBody>
          <a:bodyPr/>
          <a:lstStyle>
            <a:lvl1pPr>
              <a:defRPr cap="all" baseline="0"/>
            </a:lvl1pPr>
          </a:lstStyle>
          <a:p>
            <a:endParaRPr lang="fa-IR"/>
          </a:p>
        </p:txBody>
      </p:sp>
      <p:sp>
        <p:nvSpPr>
          <p:cNvPr id="5" name="Slide Number Placeholder 4"/>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2661736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2FAA11-77A7-44DD-B975-FB51CD344C0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29258980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0"/>
            <a:ext cx="1503758"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56057" y="609600"/>
            <a:ext cx="5811443"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2FAA11-77A7-44DD-B975-FB51CD344C0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14458898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5pPr>
              <a:defRPr>
                <a:cs typeface="B Homa" panose="00000400000000000000"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4" name="Content Placeholder 3"/>
          <p:cNvSpPr>
            <a:spLocks noGrp="1"/>
          </p:cNvSpPr>
          <p:nvPr>
            <p:ph sz="quarter" idx="2"/>
          </p:nvPr>
        </p:nvSpPr>
        <p:spPr>
          <a:xfrm>
            <a:off x="4648200" y="1600200"/>
            <a:ext cx="4038600" cy="2185988"/>
          </a:xfrm>
        </p:spPr>
        <p:txBody>
          <a:bodyPr/>
          <a:lstStyle>
            <a:lvl5pPr>
              <a:defRPr>
                <a:cs typeface="B Homa" panose="00000400000000000000"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5" name="Content Placeholder 4"/>
          <p:cNvSpPr>
            <a:spLocks noGrp="1"/>
          </p:cNvSpPr>
          <p:nvPr>
            <p:ph sz="quarter" idx="3"/>
          </p:nvPr>
        </p:nvSpPr>
        <p:spPr>
          <a:xfrm>
            <a:off x="4648200" y="3938588"/>
            <a:ext cx="4038600" cy="2187575"/>
          </a:xfrm>
        </p:spPr>
        <p:txBody>
          <a:bodyPr/>
          <a:lstStyle>
            <a:lvl5pPr>
              <a:defRPr>
                <a:cs typeface="B Homa" panose="00000400000000000000"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ltLang="fa-IR"/>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ltLang="fa-IR"/>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10A36DC5-C85A-4328-9025-F4C6A840C349}" type="slidenum">
              <a:rPr lang="en-US" altLang="fa-IR"/>
              <a:pPr/>
              <a:t>‹#›</a:t>
            </a:fld>
            <a:endParaRPr lang="en-US" altLang="fa-IR"/>
          </a:p>
        </p:txBody>
      </p:sp>
    </p:spTree>
    <p:extLst>
      <p:ext uri="{BB962C8B-B14F-4D97-AF65-F5344CB8AC3E}">
        <p14:creationId xmlns:p14="http://schemas.microsoft.com/office/powerpoint/2010/main" val="3161851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7" name="Title 1"/>
          <p:cNvSpPr>
            <a:spLocks noGrp="1"/>
          </p:cNvSpPr>
          <p:nvPr>
            <p:ph type="title"/>
          </p:nvPr>
        </p:nvSpPr>
        <p:spPr>
          <a:xfrm>
            <a:off x="856060" y="618518"/>
            <a:ext cx="7429499" cy="1478570"/>
          </a:xfrm>
        </p:spPr>
        <p:txBody>
          <a:bodyPr/>
          <a:lstStyle/>
          <a:p>
            <a:r>
              <a:rPr lang="en-US" smtClean="0"/>
              <a:t>Click to edit Master title style</a:t>
            </a:r>
            <a:endParaRPr lang="en-US" dirty="0"/>
          </a:p>
        </p:txBody>
      </p:sp>
      <p:sp>
        <p:nvSpPr>
          <p:cNvPr id="48" name="Content Placeholder 2"/>
          <p:cNvSpPr>
            <a:spLocks noGrp="1"/>
          </p:cNvSpPr>
          <p:nvPr>
            <p:ph idx="1"/>
          </p:nvPr>
        </p:nvSpPr>
        <p:spPr>
          <a:xfrm>
            <a:off x="856060" y="2249487"/>
            <a:ext cx="742949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9" name="Date Placeholder 3"/>
          <p:cNvSpPr>
            <a:spLocks noGrp="1"/>
          </p:cNvSpPr>
          <p:nvPr>
            <p:ph type="dt" sz="half" idx="10"/>
          </p:nvPr>
        </p:nvSpPr>
        <p:spPr>
          <a:xfrm>
            <a:off x="5592691" y="5883277"/>
            <a:ext cx="2057400" cy="365125"/>
          </a:xfrm>
        </p:spPr>
        <p:txBody>
          <a:bodyPr/>
          <a:lstStyle/>
          <a:p>
            <a:fld id="{B52FAA11-77A7-44DD-B975-FB51CD344C07}" type="datetimeFigureOut">
              <a:rPr lang="fa-IR" smtClean="0"/>
              <a:t>08/10/1441</a:t>
            </a:fld>
            <a:endParaRPr lang="fa-IR"/>
          </a:p>
        </p:txBody>
      </p:sp>
      <p:sp>
        <p:nvSpPr>
          <p:cNvPr id="50" name="Footer Placeholder 4"/>
          <p:cNvSpPr>
            <a:spLocks noGrp="1"/>
          </p:cNvSpPr>
          <p:nvPr>
            <p:ph type="ftr" sz="quarter" idx="11"/>
          </p:nvPr>
        </p:nvSpPr>
        <p:spPr>
          <a:xfrm>
            <a:off x="856059" y="5883276"/>
            <a:ext cx="4679482" cy="365125"/>
          </a:xfrm>
        </p:spPr>
        <p:txBody>
          <a:bodyPr/>
          <a:lstStyle/>
          <a:p>
            <a:endParaRPr lang="fa-IR"/>
          </a:p>
        </p:txBody>
      </p:sp>
      <p:sp>
        <p:nvSpPr>
          <p:cNvPr id="51" name="Slide Number Placeholder 5"/>
          <p:cNvSpPr>
            <a:spLocks noGrp="1"/>
          </p:cNvSpPr>
          <p:nvPr>
            <p:ph type="sldNum" sz="quarter" idx="12"/>
          </p:nvPr>
        </p:nvSpPr>
        <p:spPr>
          <a:xfrm>
            <a:off x="7707241" y="5883275"/>
            <a:ext cx="578317" cy="365125"/>
          </a:xfrm>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1245684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7"/>
            <a:ext cx="74295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2FAA11-77A7-44DD-B975-FB51CD344C07}" type="datetimeFigureOut">
              <a:rPr lang="fa-IR" smtClean="0"/>
              <a:t>08/10/1441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373749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56058" y="2249486"/>
            <a:ext cx="3658792"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1" y="2249486"/>
            <a:ext cx="3656408"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52FAA11-77A7-44DD-B975-FB51CD344C07}"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2994449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7"/>
            <a:ext cx="74295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78902" y="2249486"/>
            <a:ext cx="3435949"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56058" y="3073398"/>
            <a:ext cx="3658793"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1992" y="2249485"/>
            <a:ext cx="3433565"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3073398"/>
            <a:ext cx="3656408"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52FAA11-77A7-44DD-B975-FB51CD344C07}" type="datetimeFigureOut">
              <a:rPr lang="fa-IR" smtClean="0"/>
              <a:t>08/10/1441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1012000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52FAA11-77A7-44DD-B975-FB51CD344C07}" type="datetimeFigureOut">
              <a:rPr lang="fa-IR" smtClean="0"/>
              <a:t>08/10/1441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34262397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2FAA11-77A7-44DD-B975-FB51CD344C07}" type="datetimeFigureOut">
              <a:rPr lang="fa-IR" smtClean="0"/>
              <a:t>08/10/1441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1542244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29" y="609601"/>
            <a:ext cx="2892028"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67150" y="592666"/>
            <a:ext cx="4418407"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0029" y="2249486"/>
            <a:ext cx="2892028"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2FAA11-77A7-44DD-B975-FB51CD344C07}"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4270278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1" y="609600"/>
            <a:ext cx="3753962"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32866" y="609600"/>
            <a:ext cx="3452693" cy="5181602"/>
          </a:xfrm>
          <a:prstGeom prst="round2DiagRect">
            <a:avLst>
              <a:gd name="adj1" fmla="val 6074"/>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856059" y="2249486"/>
            <a:ext cx="3753964"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2FAA11-77A7-44DD-B975-FB51CD344C07}" type="datetimeFigureOut">
              <a:rPr lang="fa-IR" smtClean="0"/>
              <a:t>08/10/1441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AA04DF2-C8D1-4C94-AE88-A772BDAE269E}" type="slidenum">
              <a:rPr lang="fa-IR" smtClean="0"/>
              <a:t>‹#›</a:t>
            </a:fld>
            <a:endParaRPr lang="fa-IR"/>
          </a:p>
        </p:txBody>
      </p:sp>
    </p:spTree>
    <p:extLst>
      <p:ext uri="{BB962C8B-B14F-4D97-AF65-F5344CB8AC3E}">
        <p14:creationId xmlns:p14="http://schemas.microsoft.com/office/powerpoint/2010/main" val="22394161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0">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9041774" cy="6858001"/>
            <a:chOff x="-14288" y="0"/>
            <a:chExt cx="9041774"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8352798"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856060" y="618518"/>
            <a:ext cx="7429499"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56060" y="2249487"/>
            <a:ext cx="74294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592691" y="5883277"/>
            <a:ext cx="2057400" cy="365125"/>
          </a:xfrm>
          <a:prstGeom prst="rect">
            <a:avLst/>
          </a:prstGeom>
        </p:spPr>
        <p:txBody>
          <a:bodyPr vert="horz" lIns="91440" tIns="45720" rIns="91440" bIns="45720" rtlCol="0" anchor="ctr"/>
          <a:lstStyle>
            <a:lvl1pPr algn="r">
              <a:defRPr sz="1050">
                <a:solidFill>
                  <a:schemeClr val="tx1">
                    <a:tint val="75000"/>
                  </a:schemeClr>
                </a:solidFill>
                <a:cs typeface="B Homa" panose="00000400000000000000" pitchFamily="2" charset="-78"/>
              </a:defRPr>
            </a:lvl1pPr>
          </a:lstStyle>
          <a:p>
            <a:fld id="{B52FAA11-77A7-44DD-B975-FB51CD344C07}" type="datetimeFigureOut">
              <a:rPr lang="fa-IR" smtClean="0"/>
              <a:pPr/>
              <a:t>08/10/1441</a:t>
            </a:fld>
            <a:endParaRPr lang="fa-IR" dirty="0"/>
          </a:p>
        </p:txBody>
      </p:sp>
      <p:sp>
        <p:nvSpPr>
          <p:cNvPr id="5" name="Footer Placeholder 4"/>
          <p:cNvSpPr>
            <a:spLocks noGrp="1"/>
          </p:cNvSpPr>
          <p:nvPr>
            <p:ph type="ftr" sz="quarter" idx="3"/>
          </p:nvPr>
        </p:nvSpPr>
        <p:spPr>
          <a:xfrm>
            <a:off x="856059" y="5883276"/>
            <a:ext cx="4679482" cy="365125"/>
          </a:xfrm>
          <a:prstGeom prst="rect">
            <a:avLst/>
          </a:prstGeom>
        </p:spPr>
        <p:txBody>
          <a:bodyPr vert="horz" lIns="91440" tIns="45720" rIns="91440" bIns="45720" rtlCol="0" anchor="ctr"/>
          <a:lstStyle>
            <a:lvl1pPr algn="l">
              <a:defRPr sz="1050">
                <a:solidFill>
                  <a:schemeClr val="tx1">
                    <a:tint val="75000"/>
                  </a:schemeClr>
                </a:solidFill>
                <a:cs typeface="B Homa" panose="00000400000000000000" pitchFamily="2" charset="-78"/>
              </a:defRPr>
            </a:lvl1pPr>
          </a:lstStyle>
          <a:p>
            <a:endParaRPr lang="fa-IR" dirty="0"/>
          </a:p>
        </p:txBody>
      </p:sp>
      <p:sp>
        <p:nvSpPr>
          <p:cNvPr id="6" name="Slide Number Placeholder 5"/>
          <p:cNvSpPr>
            <a:spLocks noGrp="1"/>
          </p:cNvSpPr>
          <p:nvPr>
            <p:ph type="sldNum" sz="quarter" idx="4"/>
          </p:nvPr>
        </p:nvSpPr>
        <p:spPr>
          <a:xfrm>
            <a:off x="7707241" y="5883275"/>
            <a:ext cx="578317" cy="365125"/>
          </a:xfrm>
          <a:prstGeom prst="rect">
            <a:avLst/>
          </a:prstGeom>
        </p:spPr>
        <p:txBody>
          <a:bodyPr vert="horz" lIns="91440" tIns="45720" rIns="91440" bIns="45720" rtlCol="0" anchor="ctr"/>
          <a:lstStyle>
            <a:lvl1pPr algn="r">
              <a:defRPr sz="1050">
                <a:solidFill>
                  <a:schemeClr val="tx1">
                    <a:tint val="75000"/>
                  </a:schemeClr>
                </a:solidFill>
                <a:cs typeface="B Homa" panose="00000400000000000000" pitchFamily="2" charset="-78"/>
              </a:defRPr>
            </a:lvl1pPr>
          </a:lstStyle>
          <a:p>
            <a:fld id="{9AA04DF2-C8D1-4C94-AE88-A772BDAE269E}" type="slidenum">
              <a:rPr lang="fa-IR" smtClean="0"/>
              <a:pPr/>
              <a:t>‹#›</a:t>
            </a:fld>
            <a:endParaRPr lang="fa-IR" dirty="0"/>
          </a:p>
        </p:txBody>
      </p:sp>
    </p:spTree>
    <p:extLst>
      <p:ext uri="{BB962C8B-B14F-4D97-AF65-F5344CB8AC3E}">
        <p14:creationId xmlns:p14="http://schemas.microsoft.com/office/powerpoint/2010/main" val="2675717553"/>
      </p:ext>
    </p:extLst>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Lst>
  <p:txStyles>
    <p:titleStyle>
      <a:lvl1pPr algn="l" defTabSz="914400" rtl="1"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r" defTabSz="914400" rtl="1"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r" defTabSz="914400" rtl="1"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r" defTabSz="914400" rtl="1"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4800" y="1981200"/>
            <a:ext cx="7772400" cy="1470025"/>
          </a:xfrm>
        </p:spPr>
        <p:txBody>
          <a:bodyPr anchor="ctr"/>
          <a:lstStyle/>
          <a:p>
            <a:pPr algn="r"/>
            <a:r>
              <a:rPr lang="fa-IR" altLang="fa-IR" sz="4000" dirty="0" smtClean="0">
                <a:cs typeface="Arshia" pitchFamily="2" charset="-78"/>
              </a:rPr>
              <a:t>طراحی فنی ساختمان </a:t>
            </a:r>
            <a:r>
              <a:rPr lang="fa-IR" altLang="fa-IR" sz="4000" dirty="0">
                <a:cs typeface="Arshia" pitchFamily="2" charset="-78"/>
              </a:rPr>
              <a:t>فدرال ریزرو_میناپولیس</a:t>
            </a:r>
            <a:endParaRPr lang="en-US" altLang="fa-IR" sz="4000" dirty="0">
              <a:cs typeface="Arshia" pitchFamily="2" charset="-78"/>
            </a:endParaRPr>
          </a:p>
        </p:txBody>
      </p:sp>
      <p:sp>
        <p:nvSpPr>
          <p:cNvPr id="2054" name="Rectangle 6"/>
          <p:cNvSpPr>
            <a:spLocks noChangeArrowheads="1"/>
          </p:cNvSpPr>
          <p:nvPr/>
        </p:nvSpPr>
        <p:spPr bwMode="auto">
          <a:xfrm>
            <a:off x="3048000" y="3733800"/>
            <a:ext cx="344357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en-US" altLang="fa-IR" sz="4000" b="1" dirty="0" smtClean="0">
                <a:latin typeface="Chiller" panose="04020404031007020602" pitchFamily="82" charset="0"/>
                <a:cs typeface="Arshia" pitchFamily="2" charset="-78"/>
              </a:rPr>
              <a:t>Federal </a:t>
            </a:r>
            <a:r>
              <a:rPr lang="en-US" altLang="fa-IR" sz="4000" b="1" dirty="0">
                <a:latin typeface="Chiller" panose="04020404031007020602" pitchFamily="82" charset="0"/>
                <a:cs typeface="Arshia" pitchFamily="2" charset="-78"/>
              </a:rPr>
              <a:t>Reserve Bank</a:t>
            </a:r>
          </a:p>
        </p:txBody>
      </p:sp>
    </p:spTree>
    <p:extLst>
      <p:ext uri="{BB962C8B-B14F-4D97-AF65-F5344CB8AC3E}">
        <p14:creationId xmlns:p14="http://schemas.microsoft.com/office/powerpoint/2010/main" val="27595292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a:xfrm>
            <a:off x="3352800" y="457200"/>
            <a:ext cx="5334000" cy="6096000"/>
          </a:xfrm>
        </p:spPr>
        <p:txBody>
          <a:bodyPr>
            <a:normAutofit lnSpcReduction="10000"/>
          </a:bodyPr>
          <a:lstStyle/>
          <a:p>
            <a:pPr algn="r" rtl="1">
              <a:lnSpc>
                <a:spcPct val="80000"/>
              </a:lnSpc>
              <a:buFontTx/>
              <a:buNone/>
            </a:pPr>
            <a:r>
              <a:rPr lang="fa-IR" altLang="fa-IR" sz="1400" b="1" dirty="0">
                <a:cs typeface="0 Soroosh" panose="00000400000000000000" pitchFamily="2" charset="-78"/>
              </a:rPr>
              <a:t>	رانش در سازه هاي كششي</a:t>
            </a:r>
          </a:p>
          <a:p>
            <a:pPr algn="r" rtl="1">
              <a:lnSpc>
                <a:spcPct val="80000"/>
              </a:lnSpc>
              <a:buFontTx/>
              <a:buNone/>
            </a:pPr>
            <a:r>
              <a:rPr lang="fa-IR" altLang="fa-IR" sz="1400" dirty="0">
                <a:cs typeface="0 Soroosh" panose="00000400000000000000" pitchFamily="2" charset="-78"/>
              </a:rPr>
              <a:t>	براي يك بار گذاري معين، ميزان خيز در يك سازه كششي از نوع زنجيرواره، مقدار رانش افقي ايجاد شده به سمت داخل را تعيين مي كند، هر چه انحنا كمتر باشد رانش دروني بيشتر خواهد شد.</a:t>
            </a:r>
          </a:p>
          <a:p>
            <a:pPr algn="r" rtl="1">
              <a:lnSpc>
                <a:spcPct val="80000"/>
              </a:lnSpc>
              <a:buFontTx/>
              <a:buNone/>
            </a:pPr>
            <a:r>
              <a:rPr lang="fa-IR" altLang="fa-IR" sz="1400" dirty="0">
                <a:cs typeface="0 Soroosh" panose="00000400000000000000" pitchFamily="2" charset="-78"/>
              </a:rPr>
              <a:t>	سازه هاي كابل هاي زنجيرواره قابليت پوشاندن دهانه هاي متنوعي را دارند. در دهانه ها و شرايط بارگذاري معمولي، نسبت خيز به دهانه يكي از مسائل مهم در طراحي اوليه سازه است.</a:t>
            </a:r>
          </a:p>
          <a:p>
            <a:pPr algn="r" rtl="1">
              <a:lnSpc>
                <a:spcPct val="80000"/>
              </a:lnSpc>
              <a:buFontTx/>
              <a:buNone/>
            </a:pPr>
            <a:r>
              <a:rPr lang="fa-IR" altLang="fa-IR" sz="1400" dirty="0">
                <a:cs typeface="0 Soroosh" panose="00000400000000000000" pitchFamily="2" charset="-78"/>
              </a:rPr>
              <a:t>	نيرو هاي وارد بر كابل، طول و قطر آنها كاملا به اين نسبت بستگي دارند. اين نسبت ارتفاع ستون هاي اصلي، نيروهاي فشاري و ميانگين مقاومت داخلي فشاري كه در كابل بوجود مي آيد را نيز تعيين مي كند.</a:t>
            </a:r>
          </a:p>
          <a:p>
            <a:pPr algn="r" rtl="1">
              <a:lnSpc>
                <a:spcPct val="80000"/>
              </a:lnSpc>
              <a:buFontTx/>
              <a:buNone/>
            </a:pPr>
            <a:r>
              <a:rPr lang="fa-IR" altLang="fa-IR" sz="1400" dirty="0">
                <a:cs typeface="0 Soroosh" panose="00000400000000000000" pitchFamily="2" charset="-78"/>
              </a:rPr>
              <a:t>	معمولا نيروهاي كابلي نسبت عكس با خيز دارند، به عبارت ديگر، با كاهش طول كابل، قطر آن بايد افزايش يابد. اين مسئله در به حداقل رساندن مجموع فولاد به كار رفته در كابل مورد استفاده قرار مي گيرد. يك كابل كوتاه با حداقل خيز، به علت وجود نيروهاي كششي بسيار بزرگ به قطر بزرگي نياز دارد. بر عكس اين حالت، يك كابل با خيز بسيار زياد مي تواند قطر كوچكي براي تحمل نيروهاي كششي كم داشته باشد كه كاملا طولي عمل مي كند. براي بار متمركز كه در وسط دهانه وارد مي شود، خيز مناسب در حدود 50 درصد طول دهانه است. براي بار يكنواخت روي يك كابل سهمي شكل، خيز مناسب تقريبا 33 درصد طول دهانه مي باشد. گرچه در عمل، ديگر عوامل فني (ارتفاع مفيد خيز و محل تكيه گاه عمودي) اين نسبت را به طور قابل ملاحظه اي كاهش مي دهد. در بيشتر كابل هايي كه در سازه سقف ساختمان ها به كار مي روند، نسبت ارتفاع به دهانه 1:8 تا 1:10 است. سازه هاي معلق با فرم منحني طنابي به سه بخش تقسيم مي شوند: منحني داراي يك انحنا، كابل هاي مضاعف و منحني هاي مضاعف.</a:t>
            </a:r>
          </a:p>
          <a:p>
            <a:pPr algn="r" rtl="1">
              <a:lnSpc>
                <a:spcPct val="80000"/>
              </a:lnSpc>
              <a:buFontTx/>
              <a:buNone/>
            </a:pPr>
            <a:r>
              <a:rPr lang="fa-IR" altLang="fa-IR" sz="1400" dirty="0">
                <a:cs typeface="0 Soroosh" panose="00000400000000000000" pitchFamily="2" charset="-78"/>
              </a:rPr>
              <a:t>	در این ساختمان منحنی طنابی با یک انحنا به کار رفته است:</a:t>
            </a:r>
          </a:p>
          <a:p>
            <a:pPr algn="r" rtl="1">
              <a:lnSpc>
                <a:spcPct val="80000"/>
              </a:lnSpc>
              <a:buFontTx/>
              <a:buNone/>
            </a:pPr>
            <a:r>
              <a:rPr lang="fa-IR" altLang="fa-IR" sz="1800" b="1" dirty="0">
                <a:cs typeface="0 Soroosh" panose="00000400000000000000" pitchFamily="2" charset="-78"/>
              </a:rPr>
              <a:t>	 سازه هايي با يك انحنا</a:t>
            </a:r>
          </a:p>
          <a:p>
            <a:pPr algn="r" rtl="1">
              <a:lnSpc>
                <a:spcPct val="80000"/>
              </a:lnSpc>
              <a:buFontTx/>
              <a:buNone/>
            </a:pPr>
            <a:r>
              <a:rPr lang="fa-IR" altLang="fa-IR" sz="1400" dirty="0">
                <a:cs typeface="0 Soroosh" panose="00000400000000000000" pitchFamily="2" charset="-78"/>
              </a:rPr>
              <a:t>	سازه هايي با يك انحنا عبارتند از دو يا چند كابل زنجيرواره موازي كه بين تكيه گاه اصلي كشيده شده اند. آنها ممكن است يك سطح را به صورت مستقيم (منتج از سقف منحني) يا به صورت غير مستقيم ( استفاده از كابل هاي عمودي ثانويه  براي نگاه داشتن بام مسطح يا سطح پل) نگاه دارند.</a:t>
            </a:r>
            <a:endParaRPr lang="en-US" altLang="fa-IR" sz="1400" dirty="0">
              <a:cs typeface="0 Soroosh" panose="00000400000000000000" pitchFamily="2" charset="-78"/>
            </a:endParaRPr>
          </a:p>
          <a:p>
            <a:pPr algn="r" rtl="1">
              <a:lnSpc>
                <a:spcPct val="80000"/>
              </a:lnSpc>
              <a:buFontTx/>
              <a:buNone/>
            </a:pPr>
            <a:endParaRPr lang="en-US" altLang="fa-IR" sz="1400" dirty="0">
              <a:cs typeface="0 Soroosh" panose="00000400000000000000" pitchFamily="2" charset="-78"/>
            </a:endParaRPr>
          </a:p>
        </p:txBody>
      </p:sp>
      <p:pic>
        <p:nvPicPr>
          <p:cNvPr id="20484" name="Picture 4" descr="IMG_1092"/>
          <p:cNvPicPr>
            <a:picLocks noChangeAspect="1" noChangeArrowheads="1"/>
          </p:cNvPicPr>
          <p:nvPr/>
        </p:nvPicPr>
        <p:blipFill>
          <a:blip r:embed="rId2" cstate="print">
            <a:extLst>
              <a:ext uri="{28A0092B-C50C-407E-A947-70E740481C1C}">
                <a14:useLocalDpi xmlns:a14="http://schemas.microsoft.com/office/drawing/2010/main" val="0"/>
              </a:ext>
            </a:extLst>
          </a:blip>
          <a:srcRect b="5128"/>
          <a:stretch>
            <a:fillRect/>
          </a:stretch>
        </p:blipFill>
        <p:spPr bwMode="auto">
          <a:xfrm>
            <a:off x="304800" y="457200"/>
            <a:ext cx="2867025" cy="2819400"/>
          </a:xfrm>
          <a:prstGeom prst="rect">
            <a:avLst/>
          </a:prstGeom>
          <a:noFill/>
          <a:ln w="38100">
            <a:solidFill>
              <a:srgbClr val="CC0099"/>
            </a:solidFill>
            <a:miter lim="800000"/>
            <a:headEnd/>
            <a:tailEnd/>
          </a:ln>
          <a:extLst>
            <a:ext uri="{909E8E84-426E-40DD-AFC4-6F175D3DCCD1}">
              <a14:hiddenFill xmlns:a14="http://schemas.microsoft.com/office/drawing/2010/main">
                <a:solidFill>
                  <a:srgbClr val="FFFFFF"/>
                </a:solidFill>
              </a14:hiddenFill>
            </a:ext>
          </a:extLst>
        </p:spPr>
      </p:pic>
      <p:sp>
        <p:nvSpPr>
          <p:cNvPr id="20485" name="Text Box 5"/>
          <p:cNvSpPr txBox="1">
            <a:spLocks noChangeArrowheads="1"/>
          </p:cNvSpPr>
          <p:nvPr/>
        </p:nvSpPr>
        <p:spPr bwMode="auto">
          <a:xfrm>
            <a:off x="533400" y="3276600"/>
            <a:ext cx="23622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spcBef>
                <a:spcPct val="50000"/>
              </a:spcBef>
            </a:pPr>
            <a:r>
              <a:rPr lang="fa-IR" altLang="fa-IR" sz="1400" dirty="0">
                <a:cs typeface="0 Soroosh" panose="00000400000000000000" pitchFamily="2" charset="-78"/>
              </a:rPr>
              <a:t>عکس العمل های رانشی و فشاری نسبت عکس با عمق میزان خیز کابل دارد.</a:t>
            </a:r>
            <a:endParaRPr lang="en-US" altLang="fa-IR" sz="1400" dirty="0">
              <a:cs typeface="0 Soroosh" panose="00000400000000000000" pitchFamily="2" charset="-78"/>
            </a:endParaRPr>
          </a:p>
        </p:txBody>
      </p:sp>
      <p:pic>
        <p:nvPicPr>
          <p:cNvPr id="20486" name="Picture 6" descr="IMG_109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4114800"/>
            <a:ext cx="2895600" cy="1752600"/>
          </a:xfrm>
          <a:prstGeom prst="rect">
            <a:avLst/>
          </a:prstGeom>
          <a:noFill/>
          <a:ln w="38100">
            <a:solidFill>
              <a:srgbClr val="CC0099"/>
            </a:solidFill>
            <a:miter lim="800000"/>
            <a:headEnd/>
            <a:tailEnd/>
          </a:ln>
          <a:extLst>
            <a:ext uri="{909E8E84-426E-40DD-AFC4-6F175D3DCCD1}">
              <a14:hiddenFill xmlns:a14="http://schemas.microsoft.com/office/drawing/2010/main">
                <a:solidFill>
                  <a:srgbClr val="FFFFFF"/>
                </a:solidFill>
              </a14:hiddenFill>
            </a:ext>
          </a:extLst>
        </p:spPr>
      </p:pic>
      <p:sp>
        <p:nvSpPr>
          <p:cNvPr id="20487" name="Rectangle 7"/>
          <p:cNvSpPr>
            <a:spLocks noChangeArrowheads="1"/>
          </p:cNvSpPr>
          <p:nvPr/>
        </p:nvSpPr>
        <p:spPr bwMode="auto">
          <a:xfrm>
            <a:off x="381000" y="4191000"/>
            <a:ext cx="1295400" cy="609600"/>
          </a:xfrm>
          <a:prstGeom prst="rect">
            <a:avLst/>
          </a:prstGeom>
          <a:noFill/>
          <a:ln w="28575">
            <a:solidFill>
              <a:srgbClr val="FF000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20488" name="Line 8"/>
          <p:cNvSpPr>
            <a:spLocks noChangeShapeType="1"/>
          </p:cNvSpPr>
          <p:nvPr/>
        </p:nvSpPr>
        <p:spPr bwMode="auto">
          <a:xfrm>
            <a:off x="8382000" y="381000"/>
            <a:ext cx="0" cy="5410200"/>
          </a:xfrm>
          <a:prstGeom prst="line">
            <a:avLst/>
          </a:prstGeom>
          <a:noFill/>
          <a:ln w="5715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Tree>
    <p:extLst>
      <p:ext uri="{BB962C8B-B14F-4D97-AF65-F5344CB8AC3E}">
        <p14:creationId xmlns:p14="http://schemas.microsoft.com/office/powerpoint/2010/main" val="10428594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a:xfrm>
            <a:off x="5257800" y="503238"/>
            <a:ext cx="3657600" cy="4525962"/>
          </a:xfrm>
        </p:spPr>
        <p:txBody>
          <a:bodyPr>
            <a:normAutofit fontScale="92500" lnSpcReduction="10000"/>
          </a:bodyPr>
          <a:lstStyle/>
          <a:p>
            <a:pPr algn="r" rtl="1">
              <a:lnSpc>
                <a:spcPct val="90000"/>
              </a:lnSpc>
              <a:buFontTx/>
              <a:buNone/>
            </a:pPr>
            <a:r>
              <a:rPr lang="fa-IR" altLang="fa-IR" sz="1400" dirty="0">
                <a:cs typeface="0 Soroosh" panose="00000400000000000000" pitchFamily="2" charset="-78"/>
              </a:rPr>
              <a:t>	دو سازه زنجیر وار معلق (به علت بار یکنواخت</a:t>
            </a:r>
            <a:endParaRPr lang="en-US" altLang="fa-IR" sz="1400" dirty="0">
              <a:cs typeface="0 Soroosh" panose="00000400000000000000" pitchFamily="2" charset="-78"/>
            </a:endParaRPr>
          </a:p>
          <a:p>
            <a:pPr algn="r" rtl="1">
              <a:lnSpc>
                <a:spcPct val="90000"/>
              </a:lnSpc>
              <a:buFontTx/>
              <a:buNone/>
            </a:pPr>
            <a:r>
              <a:rPr lang="en-US" altLang="fa-IR" sz="1400" dirty="0">
                <a:cs typeface="0 Soroosh" panose="00000400000000000000" pitchFamily="2" charset="-78"/>
              </a:rPr>
              <a:t>	</a:t>
            </a:r>
            <a:r>
              <a:rPr lang="fa-IR" altLang="fa-IR" sz="1400" dirty="0">
                <a:cs typeface="0 Soroosh" panose="00000400000000000000" pitchFamily="2" charset="-78"/>
              </a:rPr>
              <a:t> افقی که بر آنها وارد میشود بیشتر به شکل</a:t>
            </a:r>
            <a:endParaRPr lang="en-US" altLang="fa-IR" sz="1400" dirty="0">
              <a:cs typeface="0 Soroosh" panose="00000400000000000000" pitchFamily="2" charset="-78"/>
            </a:endParaRPr>
          </a:p>
          <a:p>
            <a:pPr algn="r" rtl="1">
              <a:lnSpc>
                <a:spcPct val="90000"/>
              </a:lnSpc>
              <a:buFontTx/>
              <a:buNone/>
            </a:pPr>
            <a:r>
              <a:rPr lang="en-US" altLang="fa-IR" sz="1400" dirty="0">
                <a:cs typeface="0 Soroosh" panose="00000400000000000000" pitchFamily="2" charset="-78"/>
              </a:rPr>
              <a:t>	</a:t>
            </a:r>
            <a:r>
              <a:rPr lang="fa-IR" altLang="fa-IR" sz="1400" dirty="0">
                <a:cs typeface="0 Soroosh" panose="00000400000000000000" pitchFamily="2" charset="-78"/>
              </a:rPr>
              <a:t> سهمی نزدیک هستند)متشکل از صفحه </a:t>
            </a:r>
            <a:endParaRPr lang="en-US" altLang="fa-IR" sz="1400" dirty="0">
              <a:cs typeface="0 Soroosh" panose="00000400000000000000" pitchFamily="2" charset="-78"/>
            </a:endParaRPr>
          </a:p>
          <a:p>
            <a:pPr algn="r" rtl="1">
              <a:lnSpc>
                <a:spcPct val="90000"/>
              </a:lnSpc>
              <a:buFontTx/>
              <a:buNone/>
            </a:pPr>
            <a:r>
              <a:rPr lang="en-US" altLang="fa-IR" sz="1400" dirty="0">
                <a:cs typeface="0 Soroosh" panose="00000400000000000000" pitchFamily="2" charset="-78"/>
              </a:rPr>
              <a:t>	</a:t>
            </a:r>
            <a:r>
              <a:rPr lang="fa-IR" altLang="fa-IR" sz="1400" dirty="0">
                <a:cs typeface="0 Soroosh" panose="00000400000000000000" pitchFamily="2" charset="-78"/>
              </a:rPr>
              <a:t>فولادی جوش داده شده که به طور متوسط 3 فوت( 0.91 متر ) عمق دارد و شامل کابل های پس کشیده به قطر 40 اینچ(</a:t>
            </a:r>
            <a:r>
              <a:rPr lang="en-US" altLang="fa-IR" sz="1400" dirty="0">
                <a:cs typeface="0 Soroosh" panose="00000400000000000000" pitchFamily="2" charset="-78"/>
              </a:rPr>
              <a:t> mm</a:t>
            </a:r>
            <a:r>
              <a:rPr lang="fa-IR" altLang="fa-IR" sz="1400" dirty="0">
                <a:cs typeface="0 Soroosh" panose="00000400000000000000" pitchFamily="2" charset="-78"/>
              </a:rPr>
              <a:t>100 </a:t>
            </a:r>
            <a:r>
              <a:rPr lang="en-US" altLang="fa-IR" sz="1400" dirty="0">
                <a:cs typeface="0 Soroosh" panose="00000400000000000000" pitchFamily="2" charset="-78"/>
              </a:rPr>
              <a:t>(</a:t>
            </a:r>
            <a:r>
              <a:rPr lang="fa-IR" altLang="fa-IR" sz="1400" dirty="0">
                <a:cs typeface="0 Soroosh" panose="00000400000000000000" pitchFamily="2" charset="-78"/>
              </a:rPr>
              <a:t>است،می باشند.8 کابل در بالای هر منحنی طنابی وجود دارد که به ترتیب به 2،4،6 عدد کابل در پایین کاهش می یابند.</a:t>
            </a:r>
          </a:p>
          <a:p>
            <a:pPr algn="r" rtl="1">
              <a:lnSpc>
                <a:spcPct val="90000"/>
              </a:lnSpc>
              <a:buFontTx/>
              <a:buNone/>
            </a:pPr>
            <a:r>
              <a:rPr lang="fa-IR" altLang="fa-IR" sz="1400" dirty="0">
                <a:cs typeface="0 Soroosh" panose="00000400000000000000" pitchFamily="2" charset="-78"/>
              </a:rPr>
              <a:t>	 افقی رانشی درونی در بالای فرم منحنی طنابی به وسیله یک خرپا به شکل جعبه در بالای ساختمان خنثی می گردد.این خرپا 28 فوت(8.5 متر) ارتفاع و 60 فوت (18.3 متر) عرض و 270 فوت (82.3 متر) طول دارد.</a:t>
            </a:r>
          </a:p>
          <a:p>
            <a:pPr algn="r" rtl="1">
              <a:lnSpc>
                <a:spcPct val="90000"/>
              </a:lnSpc>
              <a:buFontTx/>
              <a:buNone/>
            </a:pPr>
            <a:r>
              <a:rPr lang="fa-IR" altLang="fa-IR" sz="1400" dirty="0">
                <a:cs typeface="0 Soroosh" panose="00000400000000000000" pitchFamily="2" charset="-78"/>
              </a:rPr>
              <a:t>	راستای برج ها خرپا و منحنی طنابی روی یک خط در هر انتها با هم تلاقی دارند.اتصال بحرانی این سه عامل اصلی در بالای هر گوشه از ساختمان یک لنگر فولادی به وزن 920 تن است.</a:t>
            </a:r>
          </a:p>
          <a:p>
            <a:pPr algn="r" rtl="1">
              <a:lnSpc>
                <a:spcPct val="90000"/>
              </a:lnSpc>
              <a:buFontTx/>
              <a:buNone/>
            </a:pPr>
            <a:r>
              <a:rPr lang="fa-IR" altLang="fa-IR" sz="1400" dirty="0">
                <a:cs typeface="0 Soroosh" panose="00000400000000000000" pitchFamily="2" charset="-78"/>
              </a:rPr>
              <a:t>	طبقات بالای فرم منحنی طنابی به وسیله ستون هایی نگاه داشته می شوند(که در بالای فرم منحنی طنابی باقی می مانند)،طبقات زیر فرم منحنی طنابی به وسیله مقاطع عرضی فولادی از آن آویزان شده اند.</a:t>
            </a:r>
          </a:p>
          <a:p>
            <a:pPr algn="r" rtl="1">
              <a:lnSpc>
                <a:spcPct val="90000"/>
              </a:lnSpc>
              <a:buFontTx/>
              <a:buNone/>
            </a:pPr>
            <a:endParaRPr lang="en-US" altLang="fa-IR" sz="1400" dirty="0">
              <a:cs typeface="0 Soroosh" panose="00000400000000000000" pitchFamily="2" charset="-78"/>
            </a:endParaRPr>
          </a:p>
        </p:txBody>
      </p:sp>
      <p:pic>
        <p:nvPicPr>
          <p:cNvPr id="7174" name="Picture 6" descr="bl000573JP2-re2-final"/>
          <p:cNvPicPr>
            <a:picLocks noChangeAspect="1" noChangeArrowheads="1"/>
          </p:cNvPicPr>
          <p:nvPr/>
        </p:nvPicPr>
        <p:blipFill>
          <a:blip r:embed="rId2">
            <a:extLst>
              <a:ext uri="{28A0092B-C50C-407E-A947-70E740481C1C}">
                <a14:useLocalDpi xmlns:a14="http://schemas.microsoft.com/office/drawing/2010/main" val="0"/>
              </a:ext>
            </a:extLst>
          </a:blip>
          <a:srcRect l="23569" t="33130" r="34140" b="23497"/>
          <a:stretch>
            <a:fillRect/>
          </a:stretch>
        </p:blipFill>
        <p:spPr bwMode="auto">
          <a:xfrm>
            <a:off x="228600" y="152400"/>
            <a:ext cx="4938713" cy="6400800"/>
          </a:xfrm>
          <a:prstGeom prst="rect">
            <a:avLst/>
          </a:prstGeom>
          <a:noFill/>
          <a:ln w="762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7176" name="Picture 8" descr="DSC06112"/>
          <p:cNvPicPr>
            <a:picLocks noChangeAspect="1" noChangeArrowheads="1"/>
          </p:cNvPicPr>
          <p:nvPr/>
        </p:nvPicPr>
        <p:blipFill>
          <a:blip r:embed="rId3">
            <a:extLst>
              <a:ext uri="{28A0092B-C50C-407E-A947-70E740481C1C}">
                <a14:useLocalDpi xmlns:a14="http://schemas.microsoft.com/office/drawing/2010/main" val="0"/>
              </a:ext>
            </a:extLst>
          </a:blip>
          <a:srcRect l="28572" t="4387" r="21428" b="56125"/>
          <a:stretch>
            <a:fillRect/>
          </a:stretch>
        </p:blipFill>
        <p:spPr bwMode="auto">
          <a:xfrm>
            <a:off x="4419600" y="4419600"/>
            <a:ext cx="2819400" cy="1812925"/>
          </a:xfrm>
          <a:prstGeom prst="rect">
            <a:avLst/>
          </a:prstGeom>
          <a:noFill/>
          <a:ln w="38100">
            <a:solidFill>
              <a:schemeClr val="accent2"/>
            </a:solidFill>
            <a:prstDash val="sysDot"/>
            <a:miter lim="800000"/>
            <a:headEnd/>
            <a:tailEnd/>
          </a:ln>
          <a:extLst>
            <a:ext uri="{909E8E84-426E-40DD-AFC4-6F175D3DCCD1}">
              <a14:hiddenFill xmlns:a14="http://schemas.microsoft.com/office/drawing/2010/main">
                <a:solidFill>
                  <a:srgbClr val="FFFFFF"/>
                </a:solidFill>
              </a14:hiddenFill>
            </a:ext>
          </a:extLst>
        </p:spPr>
      </p:pic>
      <p:pic>
        <p:nvPicPr>
          <p:cNvPr id="7175" name="Picture 7" descr="DSC061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4816475"/>
            <a:ext cx="2133600" cy="1736725"/>
          </a:xfrm>
          <a:prstGeom prst="rect">
            <a:avLst/>
          </a:prstGeom>
          <a:noFill/>
          <a:ln w="38100">
            <a:solidFill>
              <a:srgbClr val="339966"/>
            </a:solidFill>
            <a:prstDash val="sysDot"/>
            <a:miter lim="800000"/>
            <a:headEnd/>
            <a:tailEnd/>
          </a:ln>
          <a:extLst>
            <a:ext uri="{909E8E84-426E-40DD-AFC4-6F175D3DCCD1}">
              <a14:hiddenFill xmlns:a14="http://schemas.microsoft.com/office/drawing/2010/main">
                <a:solidFill>
                  <a:srgbClr val="FFFFFF"/>
                </a:solidFill>
              </a14:hiddenFill>
            </a:ext>
          </a:extLst>
        </p:spPr>
      </p:pic>
      <p:sp>
        <p:nvSpPr>
          <p:cNvPr id="7177" name="Text Box 9"/>
          <p:cNvSpPr txBox="1">
            <a:spLocks noChangeArrowheads="1"/>
          </p:cNvSpPr>
          <p:nvPr/>
        </p:nvSpPr>
        <p:spPr bwMode="auto">
          <a:xfrm>
            <a:off x="6781800" y="166688"/>
            <a:ext cx="1600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spcBef>
                <a:spcPct val="50000"/>
              </a:spcBef>
            </a:pPr>
            <a:r>
              <a:rPr lang="fa-IR" altLang="fa-IR" dirty="0">
                <a:solidFill>
                  <a:srgbClr val="4C15D5"/>
                </a:solidFill>
                <a:cs typeface="0 Soroosh" panose="00000400000000000000" pitchFamily="2" charset="-78"/>
              </a:rPr>
              <a:t>در این ساختمان:</a:t>
            </a:r>
            <a:endParaRPr lang="en-US" altLang="fa-IR" dirty="0">
              <a:solidFill>
                <a:srgbClr val="4C15D5"/>
              </a:solidFill>
              <a:cs typeface="0 Soroosh" panose="00000400000000000000" pitchFamily="2" charset="-78"/>
            </a:endParaRPr>
          </a:p>
        </p:txBody>
      </p:sp>
      <p:sp>
        <p:nvSpPr>
          <p:cNvPr id="7178" name="Line 10"/>
          <p:cNvSpPr>
            <a:spLocks noChangeShapeType="1"/>
          </p:cNvSpPr>
          <p:nvPr/>
        </p:nvSpPr>
        <p:spPr bwMode="auto">
          <a:xfrm>
            <a:off x="8610600" y="304800"/>
            <a:ext cx="0" cy="4114800"/>
          </a:xfrm>
          <a:prstGeom prst="line">
            <a:avLst/>
          </a:prstGeom>
          <a:noFill/>
          <a:ln w="57150">
            <a:solidFill>
              <a:srgbClr val="A5002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
        <p:nvSpPr>
          <p:cNvPr id="8" name="Oval 7"/>
          <p:cNvSpPr/>
          <p:nvPr/>
        </p:nvSpPr>
        <p:spPr>
          <a:xfrm>
            <a:off x="7239000" y="4953000"/>
            <a:ext cx="685800" cy="6096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0" name="Straight Arrow Connector 9"/>
          <p:cNvCxnSpPr>
            <a:stCxn id="8" idx="2"/>
          </p:cNvCxnSpPr>
          <p:nvPr/>
        </p:nvCxnSpPr>
        <p:spPr>
          <a:xfrm rot="10800000">
            <a:off x="6235700" y="5256213"/>
            <a:ext cx="990600" cy="158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7181" name="Picture 8" descr="IMG_1097.jpg"/>
          <p:cNvPicPr>
            <a:picLocks noChangeAspect="1"/>
          </p:cNvPicPr>
          <p:nvPr/>
        </p:nvPicPr>
        <p:blipFill>
          <a:blip r:embed="rId4" cstate="print">
            <a:lum bright="30000" contrast="30000"/>
            <a:extLst>
              <a:ext uri="{28A0092B-C50C-407E-A947-70E740481C1C}">
                <a14:useLocalDpi xmlns:a14="http://schemas.microsoft.com/office/drawing/2010/main" val="0"/>
              </a:ext>
            </a:extLst>
          </a:blip>
          <a:srcRect l="22408" t="30211" r="28983" b="22221"/>
          <a:stretch>
            <a:fillRect/>
          </a:stretch>
        </p:blipFill>
        <p:spPr bwMode="auto">
          <a:xfrm>
            <a:off x="4724400" y="325438"/>
            <a:ext cx="1219200" cy="893762"/>
          </a:xfrm>
          <a:prstGeom prst="rect">
            <a:avLst/>
          </a:prstGeom>
          <a:noFill/>
          <a:ln w="38100">
            <a:solidFill>
              <a:srgbClr val="000000"/>
            </a:solidFill>
            <a:prstDash val="sysDot"/>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53278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bl000574JP2-re1-final"/>
          <p:cNvPicPr>
            <a:picLocks noChangeAspect="1" noChangeArrowheads="1"/>
          </p:cNvPicPr>
          <p:nvPr/>
        </p:nvPicPr>
        <p:blipFill>
          <a:blip r:embed="rId2">
            <a:extLst>
              <a:ext uri="{28A0092B-C50C-407E-A947-70E740481C1C}">
                <a14:useLocalDpi xmlns:a14="http://schemas.microsoft.com/office/drawing/2010/main" val="0"/>
              </a:ext>
            </a:extLst>
          </a:blip>
          <a:srcRect l="18343" t="30412" r="23384" b="10631"/>
          <a:stretch>
            <a:fillRect/>
          </a:stretch>
        </p:blipFill>
        <p:spPr bwMode="auto">
          <a:xfrm>
            <a:off x="304800" y="228600"/>
            <a:ext cx="4267200" cy="4165600"/>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6389" name="Rectangle 5"/>
          <p:cNvSpPr>
            <a:spLocks noChangeArrowheads="1"/>
          </p:cNvSpPr>
          <p:nvPr/>
        </p:nvSpPr>
        <p:spPr bwMode="auto">
          <a:xfrm>
            <a:off x="5181600" y="304800"/>
            <a:ext cx="35814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r>
              <a:rPr lang="fa-IR" altLang="fa-IR" sz="1400" b="1" dirty="0">
                <a:cs typeface="0 Soroosh" panose="00000400000000000000" pitchFamily="2" charset="-78"/>
              </a:rPr>
              <a:t>خرپا: </a:t>
            </a:r>
          </a:p>
          <a:p>
            <a:pPr algn="r" rtl="1"/>
            <a:r>
              <a:rPr lang="fa-IR" altLang="fa-IR" sz="1400" dirty="0">
                <a:cs typeface="0 Soroosh" panose="00000400000000000000" pitchFamily="2" charset="-78"/>
              </a:rPr>
              <a:t>مجموعه ای مثلثی شکل است که بارها را به وسیله ترکیبی مثلثی شکل از اعضا با اتصال مفصلی به تکیه گاه ها منتقل می کند.</a:t>
            </a:r>
          </a:p>
          <a:p>
            <a:pPr algn="r" rtl="1"/>
            <a:r>
              <a:rPr lang="fa-IR" altLang="fa-IR" sz="1400" dirty="0">
                <a:cs typeface="0 Soroosh" panose="00000400000000000000" pitchFamily="2" charset="-78"/>
              </a:rPr>
              <a:t>در اعضای خرپا فقط فشار و کشش (نه برش و خمش) ایجاد می شود و تمامی نیروهای رانشی به صورت داخلی در آن خنثی می گردد. </a:t>
            </a:r>
          </a:p>
          <a:p>
            <a:pPr algn="r" rtl="1"/>
            <a:r>
              <a:rPr lang="ar-SA" altLang="fa-IR" sz="1400" dirty="0">
                <a:cs typeface="B Homa" panose="00000400000000000000" pitchFamily="2" charset="-78"/>
              </a:rPr>
              <a:t>الف ) سيستم هاي خرپاي صفحه اي</a:t>
            </a:r>
          </a:p>
          <a:p>
            <a:pPr algn="r" rtl="1"/>
            <a:r>
              <a:rPr lang="ar-SA" altLang="fa-IR" sz="1400" dirty="0">
                <a:cs typeface="B Homa" panose="00000400000000000000" pitchFamily="2" charset="-78"/>
              </a:rPr>
              <a:t>ب ) سيستم هاي خرپاي قوسي</a:t>
            </a:r>
          </a:p>
          <a:p>
            <a:pPr algn="r" rtl="1"/>
            <a:r>
              <a:rPr lang="ar-SA" altLang="fa-IR" sz="1400" dirty="0">
                <a:cs typeface="B Homa" panose="00000400000000000000" pitchFamily="2" charset="-78"/>
              </a:rPr>
              <a:t>ج ) سيستم هاي خرپاي فضائي</a:t>
            </a:r>
            <a:r>
              <a:rPr lang="en-US" altLang="fa-IR" sz="1400" dirty="0">
                <a:cs typeface="B Homa" panose="00000400000000000000" pitchFamily="2" charset="-78"/>
              </a:rPr>
              <a:t> </a:t>
            </a:r>
            <a:endParaRPr lang="en-US" altLang="fa-IR" sz="1400" dirty="0">
              <a:cs typeface="0 Soroosh" panose="00000400000000000000" pitchFamily="2" charset="-78"/>
            </a:endParaRPr>
          </a:p>
        </p:txBody>
      </p:sp>
      <p:sp>
        <p:nvSpPr>
          <p:cNvPr id="16390" name="Rectangle 6"/>
          <p:cNvSpPr>
            <a:spLocks noChangeArrowheads="1"/>
          </p:cNvSpPr>
          <p:nvPr/>
        </p:nvSpPr>
        <p:spPr bwMode="auto">
          <a:xfrm>
            <a:off x="5334000" y="2216640"/>
            <a:ext cx="3810000" cy="4501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52352" rIns="457056" bIns="38088" anchor="ctr">
            <a:spAutoFit/>
          </a:bodyPr>
          <a:lstStyle/>
          <a:p>
            <a:pPr lvl="2" algn="r"/>
            <a:r>
              <a:rPr lang="ar-SA" altLang="fa-IR" sz="1400" b="1" dirty="0">
                <a:cs typeface="0 Soroosh" panose="00000400000000000000" pitchFamily="2" charset="-78"/>
              </a:rPr>
              <a:t>سيستم هاي خرپاي صفحه اي</a:t>
            </a:r>
            <a:r>
              <a:rPr lang="fa-IR" altLang="fa-IR" sz="1400" b="1" dirty="0">
                <a:cs typeface="0 Soroosh" panose="00000400000000000000" pitchFamily="2" charset="-78"/>
              </a:rPr>
              <a:t>:</a:t>
            </a:r>
            <a:endParaRPr lang="en-US" altLang="fa-IR" sz="1400" b="1" dirty="0">
              <a:cs typeface="0 Soroosh" panose="00000400000000000000" pitchFamily="2" charset="-78"/>
            </a:endParaRPr>
          </a:p>
          <a:p>
            <a:pPr algn="r"/>
            <a:r>
              <a:rPr lang="ar-SA" altLang="fa-IR" sz="1400" dirty="0">
                <a:cs typeface="0 Soroosh" panose="00000400000000000000" pitchFamily="2" charset="-78"/>
              </a:rPr>
              <a:t>برخي از خصوصيات اين سيستم عبارتند از :</a:t>
            </a:r>
            <a:endParaRPr lang="en-US" altLang="fa-IR" sz="1400" dirty="0">
              <a:cs typeface="0 Soroosh" panose="00000400000000000000" pitchFamily="2" charset="-78"/>
            </a:endParaRPr>
          </a:p>
          <a:p>
            <a:pPr algn="r"/>
            <a:r>
              <a:rPr lang="ar-SA" altLang="fa-IR" sz="1400" dirty="0">
                <a:cs typeface="0 Soroosh" panose="00000400000000000000" pitchFamily="2" charset="-78"/>
              </a:rPr>
              <a:t>الف ) دليل بوجود آمدن يك واحد خرپا، اضافه شدن یک عضو به قاب، جهت نگهداري و تعادل قاب است.</a:t>
            </a:r>
            <a:endParaRPr lang="en-US" altLang="fa-IR" sz="1400" dirty="0">
              <a:cs typeface="0 Soroosh" panose="00000400000000000000" pitchFamily="2" charset="-78"/>
            </a:endParaRPr>
          </a:p>
          <a:p>
            <a:pPr algn="r"/>
            <a:r>
              <a:rPr lang="ar-SA" altLang="fa-IR" sz="1400" dirty="0">
                <a:cs typeface="0 Soroosh" panose="00000400000000000000" pitchFamily="2" charset="-78"/>
              </a:rPr>
              <a:t>ب ) سيستم خرپاي صفحه اي از شكل گرفتن هندسي اعضاء به عنوان اضلاع شبكه هاي هندسي به وجود مي آيد و نيروها در همان جهت انتقال مي يابند.</a:t>
            </a:r>
            <a:endParaRPr lang="en-US" altLang="fa-IR" sz="1400" dirty="0">
              <a:cs typeface="0 Soroosh" panose="00000400000000000000" pitchFamily="2" charset="-78"/>
            </a:endParaRPr>
          </a:p>
          <a:p>
            <a:pPr algn="r"/>
            <a:r>
              <a:rPr lang="ar-SA" altLang="fa-IR" sz="1400" dirty="0">
                <a:cs typeface="0 Soroosh" panose="00000400000000000000" pitchFamily="2" charset="-78"/>
              </a:rPr>
              <a:t>پ ) معروفترين و متداول ترين خرپاهای صفحه اي خرپاهاي مثلي شكل هستند.</a:t>
            </a:r>
            <a:endParaRPr lang="en-US" altLang="fa-IR" sz="1400" dirty="0">
              <a:cs typeface="0 Soroosh" panose="00000400000000000000" pitchFamily="2" charset="-78"/>
            </a:endParaRPr>
          </a:p>
          <a:p>
            <a:pPr algn="r"/>
            <a:r>
              <a:rPr lang="ar-SA" altLang="fa-IR" sz="1400" dirty="0">
                <a:cs typeface="0 Soroosh" panose="00000400000000000000" pitchFamily="2" charset="-78"/>
              </a:rPr>
              <a:t>ت ) در اين سيستم محل قرارگرفتن ستونها در زير مفصل مي باشد.</a:t>
            </a:r>
            <a:endParaRPr lang="en-US" altLang="fa-IR" sz="1400" dirty="0">
              <a:cs typeface="0 Soroosh" panose="00000400000000000000" pitchFamily="2" charset="-78"/>
            </a:endParaRPr>
          </a:p>
          <a:p>
            <a:pPr algn="r"/>
            <a:r>
              <a:rPr lang="ar-SA" altLang="fa-IR" sz="1400" dirty="0">
                <a:cs typeface="0 Soroosh" panose="00000400000000000000" pitchFamily="2" charset="-78"/>
              </a:rPr>
              <a:t>ث ) مفصل محل برخورد و اتصال اعضاء با يكديگر مي باشد و طراحي مفصل كمك بزرگي به بهتر كاركردن سيستم مي كند.</a:t>
            </a:r>
            <a:endParaRPr lang="en-US" altLang="fa-IR" sz="1400" dirty="0">
              <a:cs typeface="0 Soroosh" panose="00000400000000000000" pitchFamily="2" charset="-78"/>
            </a:endParaRPr>
          </a:p>
          <a:p>
            <a:pPr algn="r"/>
            <a:r>
              <a:rPr lang="ar-SA" altLang="fa-IR" sz="1400" dirty="0">
                <a:cs typeface="0 Soroosh" panose="00000400000000000000" pitchFamily="2" charset="-78"/>
              </a:rPr>
              <a:t>ج ) منظور از خرپاي صفحه اي خرپايي است كه كليه اعضاء آن در صفحه قرار بگيرند.</a:t>
            </a:r>
            <a:endParaRPr lang="en-US" altLang="fa-IR" sz="1400" dirty="0">
              <a:cs typeface="0 Soroosh" panose="00000400000000000000" pitchFamily="2" charset="-78"/>
            </a:endParaRPr>
          </a:p>
          <a:p>
            <a:pPr algn="r"/>
            <a:r>
              <a:rPr lang="ar-SA" altLang="fa-IR" sz="1400" dirty="0">
                <a:cs typeface="0 Soroosh" panose="00000400000000000000" pitchFamily="2" charset="-78"/>
              </a:rPr>
              <a:t>چ ) هر چه تعداد اعضاء خرپا بيشتر گردد توزيع نيرو هم بيشتر مي گردد، البته خرپاي بدست آمده بهينه نيست.</a:t>
            </a:r>
          </a:p>
        </p:txBody>
      </p:sp>
      <p:pic>
        <p:nvPicPr>
          <p:cNvPr id="16391" name="Picture 47" descr="12.jpg"/>
          <p:cNvPicPr>
            <a:picLocks noChangeAspect="1" noChangeArrowheads="1"/>
          </p:cNvPicPr>
          <p:nvPr/>
        </p:nvPicPr>
        <p:blipFill>
          <a:blip r:embed="rId3">
            <a:extLst>
              <a:ext uri="{28A0092B-C50C-407E-A947-70E740481C1C}">
                <a14:useLocalDpi xmlns:a14="http://schemas.microsoft.com/office/drawing/2010/main" val="0"/>
              </a:ext>
            </a:extLst>
          </a:blip>
          <a:srcRect l="1755" r="1755" b="74539"/>
          <a:stretch>
            <a:fillRect/>
          </a:stretch>
        </p:blipFill>
        <p:spPr bwMode="auto">
          <a:xfrm>
            <a:off x="304800" y="4478338"/>
            <a:ext cx="4267200" cy="2190750"/>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9186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290px-Fed-Minneapolis-200809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68288"/>
            <a:ext cx="8763000" cy="6589712"/>
          </a:xfrm>
          <a:prstGeom prst="rect">
            <a:avLst/>
          </a:prstGeom>
          <a:noFill/>
          <a:extLst>
            <a:ext uri="{909E8E84-426E-40DD-AFC4-6F175D3DCCD1}">
              <a14:hiddenFill xmlns:a14="http://schemas.microsoft.com/office/drawing/2010/main">
                <a:solidFill>
                  <a:srgbClr val="FFFFFF"/>
                </a:solidFill>
              </a14:hiddenFill>
            </a:ext>
          </a:extLst>
        </p:spPr>
      </p:pic>
      <p:sp>
        <p:nvSpPr>
          <p:cNvPr id="10243" name="Rectangle 3"/>
          <p:cNvSpPr>
            <a:spLocks noGrp="1" noChangeArrowheads="1"/>
          </p:cNvSpPr>
          <p:nvPr>
            <p:ph idx="1"/>
          </p:nvPr>
        </p:nvSpPr>
        <p:spPr>
          <a:xfrm>
            <a:off x="457200" y="5715000"/>
            <a:ext cx="8229600" cy="609600"/>
          </a:xfrm>
        </p:spPr>
        <p:txBody>
          <a:bodyPr>
            <a:noAutofit/>
          </a:bodyPr>
          <a:lstStyle/>
          <a:p>
            <a:pPr algn="r" rtl="1"/>
            <a:r>
              <a:rPr lang="fa-IR" altLang="fa-IR" sz="1200" b="1" dirty="0">
                <a:cs typeface="B Homa" panose="00000400000000000000" pitchFamily="2" charset="-78"/>
              </a:rPr>
              <a:t>برای ایجاد تأثیر بصری ناشی از رفتارهای متفاوت سازه ای،سطح شیشه ای که در زیر منحنی طنابی است با منحنی طنابی در یک تراز قرار دارد و سطح شیشه بالایی از این تراز عقب تر نشسته است.</a:t>
            </a:r>
          </a:p>
          <a:p>
            <a:pPr algn="r" rtl="1"/>
            <a:r>
              <a:rPr lang="fa-IR" altLang="fa-IR" sz="1200" b="1" dirty="0">
                <a:cs typeface="B Homa" panose="00000400000000000000" pitchFamily="2" charset="-78"/>
              </a:rPr>
              <a:t>دهانه سیم –فاصله دو پایه –نزدیک 83 متر است.چنین دهانه عظیمی در معماری در سال 1972 کاملآ بی سابقه و تجسم آن در سیمای ساختمان تازه و مبتکرانه بوده است.</a:t>
            </a:r>
            <a:endParaRPr lang="en-US" altLang="fa-IR" sz="1200" b="1" dirty="0">
              <a:cs typeface="B Homa" panose="00000400000000000000" pitchFamily="2" charset="-78"/>
            </a:endParaRPr>
          </a:p>
        </p:txBody>
      </p:sp>
    </p:spTree>
    <p:extLst>
      <p:ext uri="{BB962C8B-B14F-4D97-AF65-F5344CB8AC3E}">
        <p14:creationId xmlns:p14="http://schemas.microsoft.com/office/powerpoint/2010/main" val="20347511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4114800" y="914400"/>
            <a:ext cx="4724400" cy="1295400"/>
          </a:xfrm>
        </p:spPr>
        <p:txBody>
          <a:bodyPr>
            <a:noAutofit/>
          </a:bodyPr>
          <a:lstStyle/>
          <a:p>
            <a:pPr algn="r" rtl="1">
              <a:lnSpc>
                <a:spcPct val="80000"/>
              </a:lnSpc>
            </a:pPr>
            <a:r>
              <a:rPr lang="fa-IR" altLang="fa-IR" sz="1600" dirty="0">
                <a:cs typeface="B Homa" panose="00000400000000000000" pitchFamily="2" charset="-78"/>
              </a:rPr>
              <a:t>کف طبقات متشکل از بتن سبک روی سطح فولادی و خرپاهای فولادی سبک به ارتفاع 10 فوت(3 متر)در مرکز است.این خرپاها سرتاسر فضای داخلی بدون ستون دفاتر به عرض 60 فوت(18.3 متر) را می پوشانند و فضایی یکپارچه ایجاد می نمایند. </a:t>
            </a:r>
          </a:p>
          <a:p>
            <a:pPr algn="r" rtl="1">
              <a:lnSpc>
                <a:spcPct val="80000"/>
              </a:lnSpc>
            </a:pPr>
            <a:r>
              <a:rPr lang="fa-IR" altLang="fa-IR" sz="1600" dirty="0">
                <a:cs typeface="B Homa" panose="00000400000000000000" pitchFamily="2" charset="-78"/>
              </a:rPr>
              <a:t>بارهای ناشی از نیروی باد با عملکرد دیافراگم طبقات که بارها را به برج های انتهایی انتقال می دهند،خنثی می شوند. </a:t>
            </a:r>
            <a:endParaRPr lang="en-US" altLang="fa-IR" sz="1600" dirty="0">
              <a:cs typeface="B Homa" panose="00000400000000000000" pitchFamily="2" charset="-78"/>
            </a:endParaRPr>
          </a:p>
        </p:txBody>
      </p:sp>
      <p:pic>
        <p:nvPicPr>
          <p:cNvPr id="9220" name="Picture 4" descr="DSC061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976563"/>
            <a:ext cx="4114800" cy="3348037"/>
          </a:xfrm>
          <a:prstGeom prst="rect">
            <a:avLst/>
          </a:prstGeom>
          <a:noFill/>
          <a:ln w="38100">
            <a:solidFill>
              <a:schemeClr val="accent2"/>
            </a:solidFill>
            <a:prstDash val="sysDot"/>
            <a:miter lim="800000"/>
            <a:headEnd/>
            <a:tailEnd/>
          </a:ln>
          <a:extLst>
            <a:ext uri="{909E8E84-426E-40DD-AFC4-6F175D3DCCD1}">
              <a14:hiddenFill xmlns:a14="http://schemas.microsoft.com/office/drawing/2010/main">
                <a:solidFill>
                  <a:srgbClr val="FFFFFF"/>
                </a:solidFill>
              </a14:hiddenFill>
            </a:ext>
          </a:extLst>
        </p:spPr>
      </p:pic>
      <p:pic>
        <p:nvPicPr>
          <p:cNvPr id="9221" name="Picture 5" descr="DSC06113"/>
          <p:cNvPicPr>
            <a:picLocks noChangeAspect="1" noChangeArrowheads="1"/>
          </p:cNvPicPr>
          <p:nvPr/>
        </p:nvPicPr>
        <p:blipFill>
          <a:blip r:embed="rId3">
            <a:extLst>
              <a:ext uri="{28A0092B-C50C-407E-A947-70E740481C1C}">
                <a14:useLocalDpi xmlns:a14="http://schemas.microsoft.com/office/drawing/2010/main" val="0"/>
              </a:ext>
            </a:extLst>
          </a:blip>
          <a:srcRect l="3552"/>
          <a:stretch>
            <a:fillRect/>
          </a:stretch>
        </p:blipFill>
        <p:spPr bwMode="auto">
          <a:xfrm>
            <a:off x="4572000" y="3433763"/>
            <a:ext cx="4267200" cy="2430462"/>
          </a:xfrm>
          <a:prstGeom prst="rect">
            <a:avLst/>
          </a:prstGeom>
          <a:noFill/>
          <a:ln w="38100">
            <a:solidFill>
              <a:srgbClr val="006600"/>
            </a:solidFill>
            <a:prstDash val="sysDot"/>
            <a:miter lim="800000"/>
            <a:headEnd/>
            <a:tailEnd/>
          </a:ln>
          <a:extLst>
            <a:ext uri="{909E8E84-426E-40DD-AFC4-6F175D3DCCD1}">
              <a14:hiddenFill xmlns:a14="http://schemas.microsoft.com/office/drawing/2010/main">
                <a:solidFill>
                  <a:srgbClr val="FFFFFF"/>
                </a:solidFill>
              </a14:hiddenFill>
            </a:ext>
          </a:extLst>
        </p:spPr>
      </p:pic>
      <p:sp>
        <p:nvSpPr>
          <p:cNvPr id="9222" name="Text Box 6"/>
          <p:cNvSpPr txBox="1">
            <a:spLocks noChangeArrowheads="1"/>
          </p:cNvSpPr>
          <p:nvPr/>
        </p:nvSpPr>
        <p:spPr bwMode="auto">
          <a:xfrm>
            <a:off x="4648200" y="2976563"/>
            <a:ext cx="2530475" cy="307777"/>
          </a:xfrm>
          <a:prstGeom prst="rect">
            <a:avLst/>
          </a:prstGeom>
          <a:noFill/>
          <a:ln w="28575">
            <a:solidFill>
              <a:schemeClr val="accent2"/>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r>
              <a:rPr lang="fa-IR" altLang="fa-IR" sz="1400" dirty="0">
                <a:solidFill>
                  <a:srgbClr val="FF6600"/>
                </a:solidFill>
                <a:cs typeface="B Homa" panose="00000400000000000000" pitchFamily="2" charset="-78"/>
              </a:rPr>
              <a:t>برش ایزومتریک با جزئیات دیوار دفاتر</a:t>
            </a:r>
            <a:endParaRPr lang="en-US" altLang="fa-IR" sz="1400" dirty="0">
              <a:solidFill>
                <a:srgbClr val="FF6600"/>
              </a:solidFill>
              <a:cs typeface="B Homa" panose="00000400000000000000" pitchFamily="2" charset="-78"/>
            </a:endParaRPr>
          </a:p>
        </p:txBody>
      </p:sp>
      <p:sp>
        <p:nvSpPr>
          <p:cNvPr id="9223" name="Line 7"/>
          <p:cNvSpPr>
            <a:spLocks noChangeShapeType="1"/>
          </p:cNvSpPr>
          <p:nvPr/>
        </p:nvSpPr>
        <p:spPr bwMode="auto">
          <a:xfrm flipH="1">
            <a:off x="4114800" y="3281363"/>
            <a:ext cx="685800" cy="0"/>
          </a:xfrm>
          <a:prstGeom prst="line">
            <a:avLst/>
          </a:prstGeom>
          <a:noFill/>
          <a:ln w="28575">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
        <p:nvSpPr>
          <p:cNvPr id="9224" name="Text Box 8"/>
          <p:cNvSpPr txBox="1">
            <a:spLocks noChangeArrowheads="1"/>
          </p:cNvSpPr>
          <p:nvPr/>
        </p:nvSpPr>
        <p:spPr bwMode="auto">
          <a:xfrm>
            <a:off x="5105400" y="5948363"/>
            <a:ext cx="1524000" cy="307777"/>
          </a:xfrm>
          <a:prstGeom prst="rect">
            <a:avLst/>
          </a:prstGeom>
          <a:noFill/>
          <a:ln w="28575">
            <a:solidFill>
              <a:srgbClr val="00660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spcBef>
                <a:spcPct val="50000"/>
              </a:spcBef>
            </a:pPr>
            <a:r>
              <a:rPr lang="fa-IR" altLang="fa-IR" sz="1400" dirty="0">
                <a:cs typeface="B Homa" panose="00000400000000000000" pitchFamily="2" charset="-78"/>
              </a:rPr>
              <a:t>نمودار مسیر بارگذاری</a:t>
            </a:r>
            <a:endParaRPr lang="en-US" altLang="fa-IR" sz="1400" dirty="0">
              <a:cs typeface="B Homa" panose="00000400000000000000" pitchFamily="2" charset="-78"/>
            </a:endParaRPr>
          </a:p>
        </p:txBody>
      </p:sp>
      <p:sp>
        <p:nvSpPr>
          <p:cNvPr id="9225" name="Line 9"/>
          <p:cNvSpPr>
            <a:spLocks noChangeShapeType="1"/>
          </p:cNvSpPr>
          <p:nvPr/>
        </p:nvSpPr>
        <p:spPr bwMode="auto">
          <a:xfrm flipH="1" flipV="1">
            <a:off x="5181600" y="5567363"/>
            <a:ext cx="0" cy="533400"/>
          </a:xfrm>
          <a:prstGeom prst="line">
            <a:avLst/>
          </a:prstGeom>
          <a:noFill/>
          <a:ln w="28575">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pic>
        <p:nvPicPr>
          <p:cNvPr id="9226" name="Picture 10" descr="index_r8_c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449263"/>
            <a:ext cx="3352800" cy="2293937"/>
          </a:xfrm>
          <a:prstGeom prst="rect">
            <a:avLst/>
          </a:prstGeom>
          <a:noFill/>
          <a:ln w="38100">
            <a:solidFill>
              <a:srgbClr val="000000"/>
            </a:solidFill>
            <a:prstDash val="sysDot"/>
            <a:miter lim="800000"/>
            <a:headEnd/>
            <a:tailEnd/>
          </a:ln>
          <a:extLst>
            <a:ext uri="{909E8E84-426E-40DD-AFC4-6F175D3DCCD1}">
              <a14:hiddenFill xmlns:a14="http://schemas.microsoft.com/office/drawing/2010/main">
                <a:solidFill>
                  <a:srgbClr val="FFFFFF"/>
                </a:solidFill>
              </a14:hiddenFill>
            </a:ext>
          </a:extLst>
        </p:spPr>
      </p:pic>
      <p:sp>
        <p:nvSpPr>
          <p:cNvPr id="9227" name="Line 11"/>
          <p:cNvSpPr>
            <a:spLocks noChangeShapeType="1"/>
          </p:cNvSpPr>
          <p:nvPr/>
        </p:nvSpPr>
        <p:spPr bwMode="auto">
          <a:xfrm flipV="1">
            <a:off x="2819400" y="2362200"/>
            <a:ext cx="0" cy="99060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Tree>
    <p:extLst>
      <p:ext uri="{BB962C8B-B14F-4D97-AF65-F5344CB8AC3E}">
        <p14:creationId xmlns:p14="http://schemas.microsoft.com/office/powerpoint/2010/main" val="4494434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2-MarquettePlaza-001"/>
          <p:cNvPicPr>
            <a:picLocks noChangeAspect="1" noChangeArrowheads="1"/>
          </p:cNvPicPr>
          <p:nvPr/>
        </p:nvPicPr>
        <p:blipFill>
          <a:blip r:embed="rId2">
            <a:extLst>
              <a:ext uri="{28A0092B-C50C-407E-A947-70E740481C1C}">
                <a14:useLocalDpi xmlns:a14="http://schemas.microsoft.com/office/drawing/2010/main" val="0"/>
              </a:ext>
            </a:extLst>
          </a:blip>
          <a:srcRect l="12500"/>
          <a:stretch>
            <a:fillRect/>
          </a:stretch>
        </p:blipFill>
        <p:spPr bwMode="auto">
          <a:xfrm>
            <a:off x="228600" y="381000"/>
            <a:ext cx="5334000" cy="4572000"/>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13321" name="Rectangle 9"/>
          <p:cNvSpPr>
            <a:spLocks noChangeArrowheads="1"/>
          </p:cNvSpPr>
          <p:nvPr/>
        </p:nvSpPr>
        <p:spPr bwMode="auto">
          <a:xfrm>
            <a:off x="5791200" y="381000"/>
            <a:ext cx="2628900" cy="20351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rtl="1"/>
            <a:r>
              <a:rPr lang="fa-IR" altLang="fa-IR" sz="1400" dirty="0">
                <a:cs typeface="B Homa" panose="00000400000000000000" pitchFamily="2" charset="-78"/>
              </a:rPr>
              <a:t>این ساختمان در سال 1972برای اداره مرکزی بانک اصلی مینیاپولیس ساخته شد.ساختمان جدید در توسعه این بانک در نیمه سال 1990 ساخته شد.بخش اضافه شده به این ساختمان در سمت شرق آن است و بازسازی ساختمان موجود توسط شرکت </a:t>
            </a:r>
            <a:r>
              <a:rPr lang="en-US" altLang="fa-IR" sz="1400" dirty="0">
                <a:cs typeface="B Homa" panose="00000400000000000000" pitchFamily="2" charset="-78"/>
              </a:rPr>
              <a:t>Walsh Bishop Associates</a:t>
            </a:r>
            <a:r>
              <a:rPr lang="fa-IR" altLang="fa-IR" sz="1400" dirty="0">
                <a:cs typeface="B Homa" panose="00000400000000000000" pitchFamily="2" charset="-78"/>
              </a:rPr>
              <a:t> از سال 2000 تا 2002 ساخته شد.</a:t>
            </a:r>
            <a:endParaRPr lang="en-US" altLang="fa-IR" sz="1400" dirty="0">
              <a:cs typeface="B Homa" panose="00000400000000000000" pitchFamily="2" charset="-78"/>
            </a:endParaRPr>
          </a:p>
        </p:txBody>
      </p:sp>
      <p:sp>
        <p:nvSpPr>
          <p:cNvPr id="13324" name="Text Box 12"/>
          <p:cNvSpPr txBox="1">
            <a:spLocks noChangeArrowheads="1"/>
          </p:cNvSpPr>
          <p:nvPr/>
        </p:nvSpPr>
        <p:spPr bwMode="auto">
          <a:xfrm>
            <a:off x="3657600" y="900113"/>
            <a:ext cx="1524000" cy="369332"/>
          </a:xfrm>
          <a:prstGeom prst="rect">
            <a:avLst/>
          </a:prstGeom>
          <a:noFill/>
          <a:ln w="57150">
            <a:solidFill>
              <a:schemeClr val="bg2"/>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spcBef>
                <a:spcPct val="50000"/>
              </a:spcBef>
            </a:pPr>
            <a:r>
              <a:rPr lang="fa-IR" altLang="fa-IR" b="1" dirty="0">
                <a:latin typeface="AmdtSymbols" panose="02000500000000020004" pitchFamily="2" charset="0"/>
                <a:cs typeface="0 Soroosh" panose="00000400000000000000" pitchFamily="2" charset="-78"/>
              </a:rPr>
              <a:t> ساختمان جدید</a:t>
            </a:r>
            <a:endParaRPr lang="en-US" altLang="fa-IR" b="1" dirty="0">
              <a:latin typeface="AmdtSymbols" panose="02000500000000020004" pitchFamily="2" charset="0"/>
              <a:cs typeface="0 Soroosh" panose="00000400000000000000" pitchFamily="2" charset="-78"/>
            </a:endParaRPr>
          </a:p>
        </p:txBody>
      </p:sp>
      <p:sp>
        <p:nvSpPr>
          <p:cNvPr id="13326" name="Line 14"/>
          <p:cNvSpPr>
            <a:spLocks noChangeShapeType="1"/>
          </p:cNvSpPr>
          <p:nvPr/>
        </p:nvSpPr>
        <p:spPr bwMode="auto">
          <a:xfrm>
            <a:off x="4876800" y="1295400"/>
            <a:ext cx="0" cy="7620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pic>
        <p:nvPicPr>
          <p:cNvPr id="13327" name="Picture 15" descr="DSC06111"/>
          <p:cNvPicPr>
            <a:picLocks noChangeAspect="1" noChangeArrowheads="1"/>
          </p:cNvPicPr>
          <p:nvPr/>
        </p:nvPicPr>
        <p:blipFill>
          <a:blip r:embed="rId3" cstate="print">
            <a:extLst>
              <a:ext uri="{28A0092B-C50C-407E-A947-70E740481C1C}">
                <a14:useLocalDpi xmlns:a14="http://schemas.microsoft.com/office/drawing/2010/main" val="0"/>
              </a:ext>
            </a:extLst>
          </a:blip>
          <a:srcRect b="1961"/>
          <a:stretch>
            <a:fillRect/>
          </a:stretch>
        </p:blipFill>
        <p:spPr bwMode="auto">
          <a:xfrm>
            <a:off x="5791200" y="4110038"/>
            <a:ext cx="3124200" cy="2519362"/>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13328" name="Text Box 16"/>
          <p:cNvSpPr txBox="1">
            <a:spLocks noChangeArrowheads="1"/>
          </p:cNvSpPr>
          <p:nvPr/>
        </p:nvSpPr>
        <p:spPr bwMode="auto">
          <a:xfrm>
            <a:off x="2590800" y="5324475"/>
            <a:ext cx="2971800" cy="52322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r>
              <a:rPr lang="fa-IR" altLang="fa-IR" sz="1400" dirty="0">
                <a:cs typeface="0 Soroosh" panose="00000400000000000000" pitchFamily="2" charset="-78"/>
              </a:rPr>
              <a:t>جزئیات آگزونومتری بخش الحاقی پیشنهادی معمار</a:t>
            </a:r>
            <a:endParaRPr lang="en-US" altLang="fa-IR" sz="1400" dirty="0">
              <a:cs typeface="0 Soroosh" panose="00000400000000000000" pitchFamily="2" charset="-78"/>
            </a:endParaRPr>
          </a:p>
        </p:txBody>
      </p:sp>
    </p:spTree>
    <p:extLst>
      <p:ext uri="{BB962C8B-B14F-4D97-AF65-F5344CB8AC3E}">
        <p14:creationId xmlns:p14="http://schemas.microsoft.com/office/powerpoint/2010/main" val="32228422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1" name="Picture 5" descr="interior1"/>
          <p:cNvPicPr>
            <a:picLocks noChangeAspect="1" noChangeArrowheads="1"/>
          </p:cNvPicPr>
          <p:nvPr/>
        </p:nvPicPr>
        <p:blipFill>
          <a:blip r:embed="rId2">
            <a:extLst>
              <a:ext uri="{28A0092B-C50C-407E-A947-70E740481C1C}">
                <a14:useLocalDpi xmlns:a14="http://schemas.microsoft.com/office/drawing/2010/main" val="0"/>
              </a:ext>
            </a:extLst>
          </a:blip>
          <a:srcRect t="13506"/>
          <a:stretch>
            <a:fillRect/>
          </a:stretch>
        </p:blipFill>
        <p:spPr bwMode="auto">
          <a:xfrm>
            <a:off x="533400" y="2667000"/>
            <a:ext cx="2819400" cy="1809750"/>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interior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2667000"/>
            <a:ext cx="2819400" cy="1811338"/>
          </a:xfrm>
          <a:prstGeom prst="rect">
            <a:avLst/>
          </a:prstGeom>
          <a:noFill/>
          <a:extLst>
            <a:ext uri="{909E8E84-426E-40DD-AFC4-6F175D3DCCD1}">
              <a14:hiddenFill xmlns:a14="http://schemas.microsoft.com/office/drawing/2010/main">
                <a:solidFill>
                  <a:srgbClr val="FFFFFF"/>
                </a:solidFill>
              </a14:hiddenFill>
            </a:ext>
          </a:extLst>
        </p:spPr>
      </p:pic>
      <p:pic>
        <p:nvPicPr>
          <p:cNvPr id="19463" name="Picture 7" descr="interior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4640263"/>
            <a:ext cx="2819400" cy="2035175"/>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interior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5200" y="4640263"/>
            <a:ext cx="2819400" cy="2035175"/>
          </a:xfrm>
          <a:prstGeom prst="rect">
            <a:avLst/>
          </a:prstGeom>
          <a:noFill/>
          <a:extLst>
            <a:ext uri="{909E8E84-426E-40DD-AFC4-6F175D3DCCD1}">
              <a14:hiddenFill xmlns:a14="http://schemas.microsoft.com/office/drawing/2010/main">
                <a:solidFill>
                  <a:srgbClr val="FFFFFF"/>
                </a:solidFill>
              </a14:hiddenFill>
            </a:ext>
          </a:extLst>
        </p:spPr>
      </p:pic>
      <p:pic>
        <p:nvPicPr>
          <p:cNvPr id="19466" name="Picture 10" descr="marq_3_r4_c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0800" y="762000"/>
            <a:ext cx="2692400" cy="5930900"/>
          </a:xfrm>
          <a:prstGeom prst="rect">
            <a:avLst/>
          </a:prstGeom>
          <a:noFill/>
          <a:extLst>
            <a:ext uri="{909E8E84-426E-40DD-AFC4-6F175D3DCCD1}">
              <a14:hiddenFill xmlns:a14="http://schemas.microsoft.com/office/drawing/2010/main">
                <a:solidFill>
                  <a:srgbClr val="FFFFFF"/>
                </a:solidFill>
              </a14:hiddenFill>
            </a:ext>
          </a:extLst>
        </p:spPr>
      </p:pic>
      <p:sp>
        <p:nvSpPr>
          <p:cNvPr id="19467" name="Rectangle 4"/>
          <p:cNvSpPr>
            <a:spLocks noChangeArrowheads="1"/>
          </p:cNvSpPr>
          <p:nvPr/>
        </p:nvSpPr>
        <p:spPr bwMode="auto">
          <a:xfrm>
            <a:off x="381000" y="541934"/>
            <a:ext cx="6019800"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algn="l" rtl="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a:r>
              <a:rPr lang="fa-IR" altLang="fa-IR" sz="1600" b="1" i="1" dirty="0">
                <a:cs typeface="0 Soroosh" panose="00000400000000000000" pitchFamily="2" charset="-78"/>
              </a:rPr>
              <a:t>فضای داخلی:</a:t>
            </a:r>
            <a:endParaRPr lang="en-US" altLang="fa-IR" sz="1600" b="1" i="1" dirty="0">
              <a:cs typeface="0 Soroosh" panose="00000400000000000000" pitchFamily="2" charset="-78"/>
            </a:endParaRPr>
          </a:p>
          <a:p>
            <a:pPr algn="r" rtl="1"/>
            <a:r>
              <a:rPr lang="fa-IR" altLang="fa-IR" sz="1400" dirty="0">
                <a:cs typeface="0 Soroosh" panose="00000400000000000000" pitchFamily="2" charset="-78"/>
              </a:rPr>
              <a:t>لابی دو طبقه</a:t>
            </a:r>
            <a:r>
              <a:rPr lang="fa-IR" altLang="fa-IR" sz="1400" dirty="0">
                <a:cs typeface="B Homa" panose="00000400000000000000" pitchFamily="2" charset="-78"/>
              </a:rPr>
              <a:t> </a:t>
            </a:r>
            <a:r>
              <a:rPr lang="en-US" altLang="fa-IR" sz="1400" dirty="0">
                <a:cs typeface="B Homa" panose="00000400000000000000" pitchFamily="2" charset="-78"/>
              </a:rPr>
              <a:t>Marquette Plaza</a:t>
            </a:r>
            <a:r>
              <a:rPr lang="fa-IR" altLang="fa-IR" sz="1400" dirty="0">
                <a:cs typeface="B Homa" panose="00000400000000000000" pitchFamily="2" charset="-78"/>
              </a:rPr>
              <a:t> </a:t>
            </a:r>
            <a:r>
              <a:rPr lang="fa-IR" altLang="fa-IR" sz="1400" dirty="0">
                <a:cs typeface="0 Soroosh" panose="00000400000000000000" pitchFamily="2" charset="-78"/>
              </a:rPr>
              <a:t>رنگ های گرم و دارای بافت را منعکس می کند.</a:t>
            </a:r>
          </a:p>
          <a:p>
            <a:pPr algn="r" rtl="1"/>
            <a:r>
              <a:rPr lang="fa-IR" altLang="fa-IR" sz="1400" dirty="0">
                <a:cs typeface="0 Soroosh" panose="00000400000000000000" pitchFamily="2" charset="-78"/>
              </a:rPr>
              <a:t>سیمای لابی ساختمان دیوارهایی از جنس چوب گیلاس و پنل های کاملا شیشه ای </a:t>
            </a:r>
            <a:r>
              <a:rPr lang="fa-IR" altLang="fa-IR" sz="1400" dirty="0">
                <a:cs typeface="B Homa" panose="00000400000000000000" pitchFamily="2" charset="-78"/>
              </a:rPr>
              <a:t>می باشد. بازی با بافت ها و رنگ ها تا طبقات نهایی ادامه می یابد. در  بخش امنیتی ساختمان ، مصالحی چون آهن، گرانیت صاب داده شده و چوب با رنگ های قهوه ای گرم که در فرش ها و جزئیات سقف ها بکار رفته، ترکیب می شوند و محیط انرژی زایی را خلق می کنند. در مجموع،</a:t>
            </a:r>
            <a:r>
              <a:rPr lang="en-US" altLang="fa-IR" sz="1400" dirty="0">
                <a:cs typeface="B Homa" panose="00000400000000000000" pitchFamily="2" charset="-78"/>
              </a:rPr>
              <a:t> </a:t>
            </a:r>
            <a:r>
              <a:rPr lang="fa-IR" altLang="fa-IR" sz="1400" dirty="0">
                <a:cs typeface="B Homa" panose="00000400000000000000" pitchFamily="2" charset="-78"/>
              </a:rPr>
              <a:t>یک اثر</a:t>
            </a:r>
            <a:r>
              <a:rPr lang="en-US" altLang="fa-IR" sz="1400" dirty="0">
                <a:cs typeface="B Homa" panose="00000400000000000000" pitchFamily="2" charset="-78"/>
              </a:rPr>
              <a:t> </a:t>
            </a:r>
            <a:r>
              <a:rPr lang="fa-IR" altLang="fa-IR" sz="1400" dirty="0">
                <a:cs typeface="B Homa" panose="00000400000000000000" pitchFamily="2" charset="-78"/>
              </a:rPr>
              <a:t>بی همتا و جدید است.</a:t>
            </a:r>
            <a:endParaRPr lang="en-US" altLang="fa-IR" sz="1400" dirty="0">
              <a:cs typeface="B Homa" panose="00000400000000000000" pitchFamily="2" charset="-78"/>
            </a:endParaRPr>
          </a:p>
          <a:p>
            <a:pPr algn="r" rtl="1"/>
            <a:endParaRPr lang="en-US" altLang="fa-IR" sz="1400" dirty="0">
              <a:cs typeface="B Homa" panose="00000400000000000000" pitchFamily="2" charset="-78"/>
            </a:endParaRPr>
          </a:p>
        </p:txBody>
      </p:sp>
    </p:spTree>
    <p:extLst>
      <p:ext uri="{BB962C8B-B14F-4D97-AF65-F5344CB8AC3E}">
        <p14:creationId xmlns:p14="http://schemas.microsoft.com/office/powerpoint/2010/main" val="30685721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pPr algn="r" rtl="1"/>
            <a:r>
              <a:rPr lang="fa-IR" altLang="fa-IR" sz="2000" b="1" i="1" dirty="0"/>
              <a:t>منابع:</a:t>
            </a:r>
            <a:endParaRPr lang="en-US" altLang="fa-IR" sz="2000" b="1" i="1" dirty="0"/>
          </a:p>
        </p:txBody>
      </p:sp>
      <p:sp>
        <p:nvSpPr>
          <p:cNvPr id="22531" name="Rectangle 3"/>
          <p:cNvSpPr>
            <a:spLocks noGrp="1" noChangeArrowheads="1"/>
          </p:cNvSpPr>
          <p:nvPr>
            <p:ph idx="1"/>
          </p:nvPr>
        </p:nvSpPr>
        <p:spPr>
          <a:xfrm>
            <a:off x="304800" y="2103438"/>
            <a:ext cx="8229600" cy="4525962"/>
          </a:xfrm>
        </p:spPr>
        <p:txBody>
          <a:bodyPr>
            <a:normAutofit/>
          </a:bodyPr>
          <a:lstStyle/>
          <a:p>
            <a:pPr algn="r" rtl="1"/>
            <a:r>
              <a:rPr lang="fa-IR" altLang="fa-IR" sz="1800" dirty="0">
                <a:cs typeface="B Homa" panose="00000400000000000000" pitchFamily="2" charset="-78"/>
              </a:rPr>
              <a:t>”درک رفتار سازه ها“، دکتر محمود گلابچی،انتشارات دانشگاه تهران، 1385 </a:t>
            </a:r>
          </a:p>
          <a:p>
            <a:pPr algn="r" rtl="1"/>
            <a:r>
              <a:rPr lang="fa-IR" altLang="fa-IR" sz="1800" dirty="0">
                <a:cs typeface="B Homa" panose="00000400000000000000" pitchFamily="2" charset="-78"/>
              </a:rPr>
              <a:t>”از زمان و معماری“، منوچهر مزینی، مرکز مطالعات و تحقیقات شهرسازی و معماری ایران، 1384</a:t>
            </a:r>
            <a:endParaRPr lang="fa-IR" altLang="fa-IR" sz="3200" dirty="0">
              <a:cs typeface="B Homa" panose="00000400000000000000" pitchFamily="2" charset="-78"/>
            </a:endParaRPr>
          </a:p>
          <a:p>
            <a:pPr algn="r" rtl="1"/>
            <a:r>
              <a:rPr lang="en-US" altLang="fa-IR" sz="1800" dirty="0">
                <a:cs typeface="B Homa" panose="00000400000000000000" pitchFamily="2" charset="-78"/>
              </a:rPr>
              <a:t> http--</a:t>
            </a:r>
            <a:r>
              <a:rPr lang="en-US" altLang="fa-IR" sz="1800" dirty="0" err="1">
                <a:cs typeface="B Homa" panose="00000400000000000000" pitchFamily="2" charset="-78"/>
              </a:rPr>
              <a:t>www_phototour_minneapolis_mn_us</a:t>
            </a:r>
            <a:endParaRPr lang="fa-IR" altLang="fa-IR" sz="1800" dirty="0">
              <a:cs typeface="B Homa" panose="00000400000000000000" pitchFamily="2" charset="-78"/>
            </a:endParaRPr>
          </a:p>
          <a:p>
            <a:pPr algn="r" rtl="1"/>
            <a:r>
              <a:rPr lang="en-US" altLang="fa-IR" sz="1800" dirty="0">
                <a:cs typeface="B Homa" panose="00000400000000000000" pitchFamily="2" charset="-78"/>
              </a:rPr>
              <a:t> http--</a:t>
            </a:r>
            <a:r>
              <a:rPr lang="en-US" altLang="fa-IR" sz="1800" dirty="0" err="1">
                <a:cs typeface="B Homa" panose="00000400000000000000" pitchFamily="2" charset="-78"/>
              </a:rPr>
              <a:t>www_social_mtu_edu-CopperCountryArchitects</a:t>
            </a:r>
            <a:endParaRPr lang="fa-IR" altLang="fa-IR" sz="1800" dirty="0">
              <a:cs typeface="B Homa" panose="00000400000000000000" pitchFamily="2" charset="-78"/>
            </a:endParaRPr>
          </a:p>
          <a:p>
            <a:pPr algn="r" rtl="1"/>
            <a:r>
              <a:rPr lang="en-US" altLang="fa-IR" sz="1800" dirty="0">
                <a:cs typeface="B Homa" panose="00000400000000000000" pitchFamily="2" charset="-78"/>
              </a:rPr>
              <a:t> </a:t>
            </a:r>
            <a:r>
              <a:rPr lang="en-US" altLang="fa-IR" sz="1800" dirty="0" err="1">
                <a:cs typeface="B Homa" panose="00000400000000000000" pitchFamily="2" charset="-78"/>
              </a:rPr>
              <a:t>www_Gunnar</a:t>
            </a:r>
            <a:r>
              <a:rPr lang="en-US" altLang="fa-IR" sz="1800" dirty="0">
                <a:cs typeface="B Homa" panose="00000400000000000000" pitchFamily="2" charset="-78"/>
              </a:rPr>
              <a:t> </a:t>
            </a:r>
            <a:r>
              <a:rPr lang="en-US" altLang="fa-IR" sz="1800" dirty="0" err="1">
                <a:cs typeface="B Homa" panose="00000400000000000000" pitchFamily="2" charset="-78"/>
              </a:rPr>
              <a:t>birkerts</a:t>
            </a:r>
            <a:r>
              <a:rPr lang="en-US" altLang="fa-IR" sz="1800" dirty="0">
                <a:cs typeface="B Homa" panose="00000400000000000000" pitchFamily="2" charset="-78"/>
              </a:rPr>
              <a:t> federal reserve bank</a:t>
            </a:r>
          </a:p>
          <a:p>
            <a:pPr algn="r" rtl="1"/>
            <a:r>
              <a:rPr lang="en-US" altLang="fa-IR" sz="1800" dirty="0">
                <a:cs typeface="B Homa" panose="00000400000000000000" pitchFamily="2" charset="-78"/>
              </a:rPr>
              <a:t> Marquette Plaza  250 Marquette Avenue, Minneapolis, Minnesota  Glass Steel and Stone</a:t>
            </a:r>
          </a:p>
          <a:p>
            <a:pPr algn="r" rtl="1"/>
            <a:r>
              <a:rPr lang="ar-SA" altLang="fa-IR" sz="1800" dirty="0">
                <a:cs typeface="B Homa" panose="00000400000000000000" pitchFamily="2" charset="-78"/>
              </a:rPr>
              <a:t>گونار برکرتز </a:t>
            </a:r>
            <a:r>
              <a:rPr lang="fa-IR" altLang="fa-IR" sz="1800" dirty="0">
                <a:cs typeface="B Homa" panose="00000400000000000000" pitchFamily="2" charset="-78"/>
              </a:rPr>
              <a:t>- </a:t>
            </a:r>
            <a:r>
              <a:rPr lang="ar-SA" altLang="fa-IR" sz="1800" dirty="0">
                <a:cs typeface="B Homa" panose="00000400000000000000" pitchFamily="2" charset="-78"/>
              </a:rPr>
              <a:t>ویکی‌پدیا</a:t>
            </a:r>
            <a:endParaRPr lang="en-US" altLang="fa-IR" sz="1800" dirty="0">
              <a:cs typeface="B Homa" panose="00000400000000000000" pitchFamily="2" charset="-78"/>
            </a:endParaRPr>
          </a:p>
        </p:txBody>
      </p:sp>
    </p:spTree>
    <p:extLst>
      <p:ext uri="{BB962C8B-B14F-4D97-AF65-F5344CB8AC3E}">
        <p14:creationId xmlns:p14="http://schemas.microsoft.com/office/powerpoint/2010/main" val="6589652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620" name="Group 212"/>
          <p:cNvGraphicFramePr>
            <a:graphicFrameLocks noGrp="1"/>
          </p:cNvGraphicFramePr>
          <p:nvPr>
            <p:extLst>
              <p:ext uri="{D42A27DB-BD31-4B8C-83A1-F6EECF244321}">
                <p14:modId xmlns:p14="http://schemas.microsoft.com/office/powerpoint/2010/main" val="3342863805"/>
              </p:ext>
            </p:extLst>
          </p:nvPr>
        </p:nvGraphicFramePr>
        <p:xfrm>
          <a:off x="649288" y="665163"/>
          <a:ext cx="7427912" cy="6760591"/>
        </p:xfrm>
        <a:graphic>
          <a:graphicData uri="http://schemas.openxmlformats.org/drawingml/2006/table">
            <a:tbl>
              <a:tblPr/>
              <a:tblGrid>
                <a:gridCol w="2303462"/>
                <a:gridCol w="5124450"/>
              </a:tblGrid>
              <a:tr h="24447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(آدرس)</a:t>
                      </a:r>
                      <a:r>
                        <a:rPr kumimoji="0" lang="en-US"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Address:</a:t>
                      </a:r>
                      <a:endPar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anchor="ctr" horzOverflow="overflow">
                    <a:lnL cap="flat">
                      <a:noFill/>
                    </a:lnL>
                    <a:lnR>
                      <a:noFill/>
                    </a:lnR>
                    <a:lnT cap="fla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250 Marquette Avenue, Minneapolis, Minnesota 55401</a:t>
                      </a:r>
                    </a:p>
                  </a:txBody>
                  <a:tcPr anchor="ctr" horzOverflow="overflow">
                    <a:lnL>
                      <a:noFill/>
                    </a:lnL>
                    <a:lnR cap="flat">
                      <a:noFill/>
                    </a:lnR>
                    <a:lnT cap="flat">
                      <a:noFill/>
                    </a:lnT>
                    <a:lnB>
                      <a:noFill/>
                    </a:lnB>
                    <a:lnTlToBr>
                      <a:noFill/>
                    </a:lnTlToBr>
                    <a:lnBlToTr>
                      <a:noFill/>
                    </a:lnBlToTr>
                    <a:noFill/>
                  </a:tcPr>
                </a:tc>
              </a:tr>
              <a:tr h="24447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(مالک)</a:t>
                      </a:r>
                      <a:r>
                        <a:rPr kumimoji="0" lang="en-US"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Ownership:</a:t>
                      </a:r>
                      <a:endPar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FRM Associates( FRM </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شرکت</a:t>
                      </a:r>
                      <a:r>
                        <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a:t>
                      </a:r>
                    </a:p>
                  </a:txBody>
                  <a:tcPr horzOverflow="overflow">
                    <a:lnL>
                      <a:noFill/>
                    </a:lnL>
                    <a:lnR cap="flat">
                      <a:noFill/>
                    </a:lnR>
                    <a:lnT>
                      <a:noFill/>
                    </a:lnT>
                    <a:lnB>
                      <a:noFill/>
                    </a:lnB>
                    <a:lnTlToBr>
                      <a:noFill/>
                    </a:lnTlToBr>
                    <a:lnBlToTr>
                      <a:noFill/>
                    </a:lnBlToTr>
                    <a:noFill/>
                  </a:tcPr>
                </a:tc>
              </a:tr>
              <a:tr h="24447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کل مساحت</a:t>
                      </a:r>
                      <a:r>
                        <a:rPr kumimoji="0" lang="en-US"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)Total</a:t>
                      </a: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طبقات)</a:t>
                      </a:r>
                      <a:r>
                        <a:rPr kumimoji="0" lang="en-US"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a:t>
                      </a: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/تعداد </a:t>
                      </a:r>
                      <a:r>
                        <a:rPr kumimoji="0" lang="en-US"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Square Feet/Floors:</a:t>
                      </a: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540,000 square feet / 15 floors</a:t>
                      </a:r>
                    </a:p>
                  </a:txBody>
                  <a:tcPr horzOverflow="overflow">
                    <a:lnL>
                      <a:noFill/>
                    </a:lnL>
                    <a:lnR cap="flat">
                      <a:noFill/>
                    </a:lnR>
                    <a:lnT>
                      <a:noFill/>
                    </a:lnT>
                    <a:lnB>
                      <a:noFill/>
                    </a:lnB>
                    <a:lnTlToBr>
                      <a:noFill/>
                    </a:lnTlToBr>
                    <a:lnBlToTr>
                      <a:noFill/>
                    </a:lnBlToTr>
                    <a:noFill/>
                  </a:tcPr>
                </a:tc>
              </a:tr>
              <a:tr h="24447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Average Floor Size:</a:t>
                      </a:r>
                      <a:endPar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36,000 square feet</a:t>
                      </a:r>
                    </a:p>
                  </a:txBody>
                  <a:tcPr horzOverflow="overflow">
                    <a:lnL>
                      <a:noFill/>
                    </a:lnL>
                    <a:lnR cap="flat">
                      <a:noFill/>
                    </a:lnR>
                    <a:lnT>
                      <a:noFill/>
                    </a:lnT>
                    <a:lnB>
                      <a:noFill/>
                    </a:lnB>
                    <a:lnTlToBr>
                      <a:noFill/>
                    </a:lnTlToBr>
                    <a:lnBlToTr>
                      <a:noFill/>
                    </a:lnBlToTr>
                    <a:noFill/>
                  </a:tcPr>
                </a:tc>
              </a:tr>
              <a:tr h="24447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Retail Square Footage:</a:t>
                      </a:r>
                      <a:endPar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18,500 square feet</a:t>
                      </a:r>
                      <a:endPar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پارکینگ:</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321 جای پارک (265 عدد برای کارکنان،56 عدد استفاده شخصی)،به علاوه 7،000 جای پارک در فضای باز با 4 دور برگردان</a:t>
                      </a:r>
                      <a:endPar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a:noFill/>
                    </a:lnL>
                    <a:lnR cap="flat">
                      <a:noFill/>
                    </a:lnR>
                    <a:lnT>
                      <a:noFill/>
                    </a:lnT>
                    <a:lnB>
                      <a:noFill/>
                    </a:lnB>
                    <a:lnTlToBr>
                      <a:noFill/>
                    </a:lnTlToBr>
                    <a:lnBlToTr>
                      <a:noFill/>
                    </a:lnBlToTr>
                    <a:noFill/>
                  </a:tcPr>
                </a:tc>
              </a:tr>
              <a:tr h="24447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ساعت کار ساختمان</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a:t>
                      </a:r>
                      <a:r>
                        <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6:30AM - 6:00PM</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روزهای دوشنبه تا جمعه / </a:t>
                      </a:r>
                      <a:r>
                        <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8:00AM - 1:00PM</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روز شنبه</a:t>
                      </a:r>
                    </a:p>
                    <a:p>
                      <a:pPr marL="0" marR="0" lvl="0" indent="0" algn="r" defTabSz="914400" rtl="1" eaLnBrk="1" fontAlgn="base" latinLnBrk="0" hangingPunct="1">
                        <a:lnSpc>
                          <a:spcPct val="100000"/>
                        </a:lnSpc>
                        <a:spcBef>
                          <a:spcPct val="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اقدامات امنیتی ساختمان:</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وجود نگهبان و سیستم دسترسی با کارت و دوربین های ودار بسته در لابی طبفه اول و دوم</a:t>
                      </a:r>
                      <a:endParaRPr kumimoji="0" lang="en-US"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a:noFill/>
                    </a:lnL>
                    <a:lnR cap="flat">
                      <a:noFill/>
                    </a:lnR>
                    <a:lnT>
                      <a:noFill/>
                    </a:lnT>
                    <a:lnB>
                      <a:noFill/>
                    </a:lnB>
                    <a:lnTlToBr>
                      <a:noFill/>
                    </a:lnTlToBr>
                    <a:lnBlToTr>
                      <a:noFill/>
                    </a:lnBlToTr>
                    <a:noFill/>
                  </a:tcPr>
                </a:tc>
              </a:tr>
              <a:tr h="24447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دسترسی با ترانزیت:</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دسترسی فوری با مترو و دو بلوک برای ایستگاه مترو نوری که در آینده ساخته می شود.</a:t>
                      </a:r>
                    </a:p>
                    <a:p>
                      <a:pPr marL="0" marR="0" lvl="0" indent="0" algn="r" defTabSz="914400" rtl="1" eaLnBrk="1" fontAlgn="base" latinLnBrk="0" hangingPunct="1">
                        <a:lnSpc>
                          <a:spcPct val="100000"/>
                        </a:lnSpc>
                        <a:spcBef>
                          <a:spcPct val="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جنس لابی:</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2 طبقه لابی مرکزی از گرانیت،فولاد ضد زنگ،واستفاده از چوب گیلاس  </a:t>
                      </a:r>
                      <a:endParaRPr kumimoji="0" lang="en-US"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a:noFill/>
                    </a:lnL>
                    <a:lnR cap="flat">
                      <a:noFill/>
                    </a:lnR>
                    <a:lnT>
                      <a:noFill/>
                    </a:lnT>
                    <a:lnB>
                      <a:noFill/>
                    </a:lnB>
                    <a:lnTlToBr>
                      <a:noFill/>
                    </a:lnTlToBr>
                    <a:lnBlToTr>
                      <a:noFill/>
                    </a:lnBlToTr>
                    <a:noFill/>
                  </a:tcPr>
                </a:tc>
              </a:tr>
              <a:tr h="24447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سقف ها: </a:t>
                      </a:r>
                      <a:r>
                        <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20' x 60' </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سیستم خرپای معلق</a:t>
                      </a:r>
                      <a:endPar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a:noFill/>
                    </a:lnL>
                    <a:lnR cap="flat">
                      <a:noFill/>
                    </a:lnR>
                    <a:lnT>
                      <a:noFill/>
                    </a:lnT>
                    <a:lnB>
                      <a:noFill/>
                    </a:lnB>
                    <a:lnTlToBr>
                      <a:noFill/>
                    </a:lnTlToBr>
                    <a:lnBlToTr>
                      <a:noFill/>
                    </a:lnBlToTr>
                    <a:noFill/>
                  </a:tcPr>
                </a:tc>
              </a:tr>
              <a:tr h="24447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ارتفاع درها:</a:t>
                      </a:r>
                      <a:r>
                        <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8' 10”</a:t>
                      </a:r>
                      <a:endPar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سبستم حمل و نقل در داخل ساختمان:</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شامل 6 آسانسور الکتریکی می باشد.</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مصالح سطوح خارجی:</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جداره پرده ای از جنس آلمینیوم و شیشه و دیوار های برشی ازجنس گرانیت</a:t>
                      </a:r>
                      <a:endPar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ظرفیت بار کف طبقات:</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500 کیلوگرم بر متر مربع</a:t>
                      </a:r>
                      <a:endPar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مدول طراحی:</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تکرار المان های عمودی پنجره در فواصل 5 فوت</a:t>
                      </a:r>
                      <a:endPar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سیستم سازه ای:</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زنجیرواره ( </a:t>
                      </a:r>
                      <a:r>
                        <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catenary</a:t>
                      </a:r>
                      <a:r>
                        <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rPr>
                        <a:t> و قاب فولادی</a:t>
                      </a:r>
                      <a:endPar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altLang="fa-IR" sz="1370" b="1"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a:noFill/>
                    </a:lnL>
                    <a:lnR cap="flat">
                      <a:noFill/>
                    </a:lnR>
                    <a:lnT>
                      <a:noFill/>
                    </a:lnT>
                    <a:lnB>
                      <a:noFill/>
                    </a:lnB>
                    <a:lnTlToBr>
                      <a:noFill/>
                    </a:lnTlToBr>
                    <a:lnBlToTr>
                      <a:noFill/>
                    </a:lnBlToTr>
                    <a:noFill/>
                  </a:tcPr>
                </a:tc>
              </a:tr>
              <a:tr h="252413">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cap="flat">
                      <a:noFill/>
                    </a:lnL>
                    <a:lnR>
                      <a:noFill/>
                    </a:lnR>
                    <a:lnT>
                      <a:noFill/>
                    </a:lnT>
                    <a:lnB cap="flat">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algn="l" rtl="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altLang="fa-IR" sz="1370" b="0" i="0" u="none" strike="noStrike" cap="none" normalizeH="0" baseline="0" dirty="0" smtClean="0">
                        <a:ln>
                          <a:noFill/>
                        </a:ln>
                        <a:solidFill>
                          <a:schemeClr val="tx1"/>
                        </a:solidFill>
                        <a:effectLst/>
                        <a:latin typeface="Arial" panose="020B0604020202020204" pitchFamily="34" charset="0"/>
                        <a:cs typeface="B Homa" panose="00000400000000000000" pitchFamily="2" charset="-78"/>
                      </a:endParaRPr>
                    </a:p>
                  </a:txBody>
                  <a:tcPr horzOverflow="overflow">
                    <a:lnL>
                      <a:noFill/>
                    </a:lnL>
                    <a:lnR cap="flat">
                      <a:noFill/>
                    </a:lnR>
                    <a:lnT>
                      <a:noFill/>
                    </a:lnT>
                    <a:lnB cap="flat">
                      <a:noFill/>
                    </a:lnB>
                    <a:lnTlToBr>
                      <a:noFill/>
                    </a:lnTlToBr>
                    <a:lnBlToTr>
                      <a:noFill/>
                    </a:lnBlToTr>
                    <a:noFill/>
                  </a:tcPr>
                </a:tc>
              </a:tr>
            </a:tbl>
          </a:graphicData>
        </a:graphic>
      </p:graphicFrame>
      <p:sp>
        <p:nvSpPr>
          <p:cNvPr id="17598" name="Rectangle 190"/>
          <p:cNvSpPr>
            <a:spLocks noChangeArrowheads="1"/>
          </p:cNvSpPr>
          <p:nvPr/>
        </p:nvSpPr>
        <p:spPr bwMode="auto">
          <a:xfrm>
            <a:off x="762000" y="609600"/>
            <a:ext cx="7315200" cy="1905000"/>
          </a:xfrm>
          <a:prstGeom prst="rect">
            <a:avLst/>
          </a:prstGeom>
          <a:noFill/>
          <a:ln w="57150">
            <a:solidFill>
              <a:srgbClr val="00660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17597" name="Text Box 189"/>
          <p:cNvSpPr txBox="1">
            <a:spLocks noChangeArrowheads="1"/>
          </p:cNvSpPr>
          <p:nvPr/>
        </p:nvSpPr>
        <p:spPr bwMode="auto">
          <a:xfrm>
            <a:off x="7315201" y="1739935"/>
            <a:ext cx="1524000" cy="523220"/>
          </a:xfrm>
          <a:prstGeom prst="rect">
            <a:avLst/>
          </a:prstGeom>
          <a:solidFill>
            <a:schemeClr val="bg1"/>
          </a:solidFill>
          <a:ln w="38100">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a-IR" altLang="fa-IR" sz="2800" b="1" i="1" dirty="0">
                <a:solidFill>
                  <a:srgbClr val="FF6600"/>
                </a:solidFill>
                <a:cs typeface="0 Soroosh" panose="00000400000000000000" pitchFamily="2" charset="-78"/>
              </a:rPr>
              <a:t>کلید واژه:</a:t>
            </a:r>
            <a:endParaRPr lang="en-US" altLang="fa-IR" sz="2800" b="1" i="1" dirty="0">
              <a:solidFill>
                <a:srgbClr val="FF6600"/>
              </a:solidFill>
              <a:cs typeface="0 Soroosh" panose="00000400000000000000" pitchFamily="2" charset="-78"/>
            </a:endParaRPr>
          </a:p>
        </p:txBody>
      </p:sp>
      <p:sp>
        <p:nvSpPr>
          <p:cNvPr id="17621" name="Line 213"/>
          <p:cNvSpPr>
            <a:spLocks noChangeShapeType="1"/>
          </p:cNvSpPr>
          <p:nvPr/>
        </p:nvSpPr>
        <p:spPr bwMode="auto">
          <a:xfrm>
            <a:off x="8077200" y="2514600"/>
            <a:ext cx="0" cy="4343400"/>
          </a:xfrm>
          <a:prstGeom prst="line">
            <a:avLst/>
          </a:prstGeom>
          <a:noFill/>
          <a:ln w="57150">
            <a:solidFill>
              <a:srgbClr val="00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
        <p:nvSpPr>
          <p:cNvPr id="17622" name="Line 214"/>
          <p:cNvSpPr>
            <a:spLocks noChangeShapeType="1"/>
          </p:cNvSpPr>
          <p:nvPr/>
        </p:nvSpPr>
        <p:spPr bwMode="auto">
          <a:xfrm>
            <a:off x="762000" y="2514600"/>
            <a:ext cx="0" cy="4343400"/>
          </a:xfrm>
          <a:prstGeom prst="line">
            <a:avLst/>
          </a:prstGeom>
          <a:noFill/>
          <a:ln w="57150">
            <a:solidFill>
              <a:srgbClr val="00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
        <p:nvSpPr>
          <p:cNvPr id="17624" name="Line 216"/>
          <p:cNvSpPr>
            <a:spLocks noChangeShapeType="1"/>
          </p:cNvSpPr>
          <p:nvPr/>
        </p:nvSpPr>
        <p:spPr bwMode="auto">
          <a:xfrm flipH="1">
            <a:off x="762000" y="6781800"/>
            <a:ext cx="7315200" cy="0"/>
          </a:xfrm>
          <a:prstGeom prst="line">
            <a:avLst/>
          </a:prstGeom>
          <a:noFill/>
          <a:ln w="57150">
            <a:solidFill>
              <a:srgbClr val="00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Tree>
    <p:extLst>
      <p:ext uri="{BB962C8B-B14F-4D97-AF65-F5344CB8AC3E}">
        <p14:creationId xmlns:p14="http://schemas.microsoft.com/office/powerpoint/2010/main" val="37681150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886200" y="228600"/>
            <a:ext cx="5257800" cy="1143000"/>
          </a:xfrm>
        </p:spPr>
        <p:txBody>
          <a:bodyPr/>
          <a:lstStyle/>
          <a:p>
            <a:pPr algn="r"/>
            <a:r>
              <a:rPr lang="fa-IR" altLang="fa-IR" sz="2400" dirty="0">
                <a:cs typeface="0 Soroosh" panose="00000400000000000000" pitchFamily="2" charset="-78"/>
              </a:rPr>
              <a:t>ساختمان فدرال ریزرو_میناپولیس</a:t>
            </a:r>
            <a:r>
              <a:rPr lang="en-US" altLang="fa-IR" sz="2400" dirty="0">
                <a:cs typeface="0 Soroosh" panose="00000400000000000000" pitchFamily="2" charset="-78"/>
              </a:rPr>
              <a:t>  </a:t>
            </a:r>
            <a:r>
              <a:rPr lang="fa-IR" altLang="fa-IR" sz="2400" dirty="0">
                <a:cs typeface="0 Soroosh" panose="00000400000000000000" pitchFamily="2" charset="-78"/>
              </a:rPr>
              <a:t> </a:t>
            </a:r>
            <a:endParaRPr lang="en-US" altLang="fa-IR" sz="2400" dirty="0">
              <a:cs typeface="0 Soroosh" panose="00000400000000000000" pitchFamily="2" charset="-78"/>
            </a:endParaRPr>
          </a:p>
        </p:txBody>
      </p:sp>
      <p:pic>
        <p:nvPicPr>
          <p:cNvPr id="3081" name="Picture 9" descr="Marquette_Plaza"/>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a:xfrm>
            <a:off x="348916" y="3013868"/>
            <a:ext cx="4038600" cy="343710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7" name="Rectangle 5"/>
          <p:cNvSpPr>
            <a:spLocks noGrp="1" noChangeArrowheads="1"/>
          </p:cNvSpPr>
          <p:nvPr>
            <p:ph sz="quarter" idx="2"/>
          </p:nvPr>
        </p:nvSpPr>
        <p:spPr>
          <a:xfrm>
            <a:off x="-346910" y="441920"/>
            <a:ext cx="5257800" cy="762000"/>
          </a:xfrm>
        </p:spPr>
        <p:txBody>
          <a:bodyPr/>
          <a:lstStyle/>
          <a:p>
            <a:pPr>
              <a:buFontTx/>
              <a:buNone/>
            </a:pPr>
            <a:r>
              <a:rPr lang="en-US" altLang="fa-IR" sz="2400" dirty="0" err="1">
                <a:cs typeface="0 Soroosh" panose="00000400000000000000" pitchFamily="2" charset="-78"/>
              </a:rPr>
              <a:t>Minneapolice</a:t>
            </a:r>
            <a:r>
              <a:rPr lang="en-US" altLang="fa-IR" sz="2400" dirty="0">
                <a:cs typeface="0 Soroosh" panose="00000400000000000000" pitchFamily="2" charset="-78"/>
              </a:rPr>
              <a:t> Federal Reserve Bank</a:t>
            </a:r>
          </a:p>
        </p:txBody>
      </p:sp>
      <p:sp>
        <p:nvSpPr>
          <p:cNvPr id="3078" name="Rectangle 6"/>
          <p:cNvSpPr>
            <a:spLocks noGrp="1" noChangeArrowheads="1"/>
          </p:cNvSpPr>
          <p:nvPr>
            <p:ph sz="quarter" idx="3"/>
          </p:nvPr>
        </p:nvSpPr>
        <p:spPr>
          <a:xfrm>
            <a:off x="677779" y="1242020"/>
            <a:ext cx="3581400" cy="1695647"/>
          </a:xfrm>
          <a:noFill/>
          <a:extLst>
            <a:ext uri="{909E8E84-426E-40DD-AFC4-6F175D3DCCD1}">
              <a14:hiddenFill xmlns:a14="http://schemas.microsoft.com/office/drawing/2010/main">
                <a:solidFill>
                  <a:schemeClr val="bg1"/>
                </a:solidFill>
              </a14:hiddenFill>
            </a:ext>
          </a:extLst>
        </p:spPr>
        <p:txBody>
          <a:bodyPr>
            <a:normAutofit fontScale="25000" lnSpcReduction="20000"/>
          </a:bodyPr>
          <a:lstStyle/>
          <a:p>
            <a:pPr algn="r" rtl="1">
              <a:buFontTx/>
              <a:buNone/>
            </a:pPr>
            <a:r>
              <a:rPr lang="fa-IR" altLang="fa-IR" sz="6400" dirty="0">
                <a:cs typeface="B Homa" panose="00000400000000000000" pitchFamily="2" charset="-78"/>
              </a:rPr>
              <a:t>	این ساختمان طویل به درازای 100 متر و پهنای 22 متر، دارای دهانه های بزرگی است که برای آزاد کردن  میدان  عمومی شهر از انسداد و حذف ستون هایی که امکان تداخل با طراحی بخش زیر زمینی ساختمان در زیر میدان مذکور را داشتند طراحی شد.</a:t>
            </a:r>
          </a:p>
          <a:p>
            <a:pPr algn="r" rtl="1">
              <a:buFontTx/>
              <a:buNone/>
            </a:pPr>
            <a:r>
              <a:rPr lang="fa-IR" altLang="fa-IR" sz="1400" dirty="0">
                <a:solidFill>
                  <a:schemeClr val="bg1"/>
                </a:solidFill>
                <a:cs typeface="0 Soroosh" panose="00000400000000000000" pitchFamily="2" charset="-78"/>
              </a:rPr>
              <a:t>	</a:t>
            </a:r>
            <a:endParaRPr lang="en-US" altLang="fa-IR" sz="1400" dirty="0">
              <a:solidFill>
                <a:schemeClr val="bg1"/>
              </a:solidFill>
              <a:cs typeface="0 Soroosh" panose="00000400000000000000" pitchFamily="2" charset="-78"/>
            </a:endParaRPr>
          </a:p>
        </p:txBody>
      </p:sp>
      <p:sp>
        <p:nvSpPr>
          <p:cNvPr id="3085" name="Rectangle 13"/>
          <p:cNvSpPr>
            <a:spLocks noChangeArrowheads="1"/>
          </p:cNvSpPr>
          <p:nvPr/>
        </p:nvSpPr>
        <p:spPr bwMode="auto">
          <a:xfrm>
            <a:off x="6087979" y="1242021"/>
            <a:ext cx="2903621" cy="184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 rtl="1"/>
            <a:r>
              <a:rPr lang="ar-SA" altLang="fa-IR" b="1" dirty="0">
                <a:cs typeface="B Homa" panose="00000400000000000000" pitchFamily="2" charset="-78"/>
              </a:rPr>
              <a:t>گونار برکرتز</a:t>
            </a:r>
            <a:r>
              <a:rPr lang="en-US" altLang="fa-IR" dirty="0">
                <a:cs typeface="B Homa" panose="00000400000000000000" pitchFamily="2" charset="-78"/>
              </a:rPr>
              <a:t> </a:t>
            </a:r>
            <a:r>
              <a:rPr lang="fa-IR" altLang="fa-IR" sz="1600" i="1" dirty="0">
                <a:cs typeface="B Homa" panose="00000400000000000000" pitchFamily="2" charset="-78"/>
              </a:rPr>
              <a:t>Gunnar Birkerts</a:t>
            </a:r>
            <a:r>
              <a:rPr lang="en-US" altLang="fa-IR" sz="1600" dirty="0">
                <a:cs typeface="B Homa" panose="00000400000000000000" pitchFamily="2" charset="-78"/>
              </a:rPr>
              <a:t> </a:t>
            </a:r>
            <a:r>
              <a:rPr lang="fa-IR" altLang="fa-IR" sz="1600" dirty="0">
                <a:cs typeface="B Homa" panose="00000400000000000000" pitchFamily="2" charset="-78"/>
              </a:rPr>
              <a:t>  </a:t>
            </a:r>
            <a:r>
              <a:rPr lang="fa-IR" altLang="fa-IR" sz="1600" dirty="0" smtClean="0">
                <a:cs typeface="B Homa" panose="00000400000000000000" pitchFamily="2" charset="-78"/>
              </a:rPr>
              <a:t>     </a:t>
            </a:r>
            <a:r>
              <a:rPr lang="ar-SA" altLang="fa-IR" sz="1600" dirty="0">
                <a:cs typeface="B Homa" panose="00000400000000000000" pitchFamily="2" charset="-78"/>
              </a:rPr>
              <a:t>متولد </a:t>
            </a:r>
            <a:r>
              <a:rPr lang="fa-IR" altLang="fa-IR" sz="1600" dirty="0">
                <a:cs typeface="B Homa" panose="00000400000000000000" pitchFamily="2" charset="-78"/>
              </a:rPr>
              <a:t>۱۹۲۵</a:t>
            </a:r>
            <a:r>
              <a:rPr lang="ar-SA" altLang="fa-IR" sz="1600" dirty="0">
                <a:cs typeface="B Homa" panose="00000400000000000000" pitchFamily="2" charset="-78"/>
              </a:rPr>
              <a:t> معمار آمریکایی</a:t>
            </a:r>
            <a:r>
              <a:rPr lang="en-US" altLang="fa-IR" sz="1600" dirty="0">
                <a:cs typeface="B Homa" panose="00000400000000000000" pitchFamily="2" charset="-78"/>
              </a:rPr>
              <a:t> </a:t>
            </a:r>
            <a:r>
              <a:rPr lang="ar-SA" altLang="fa-IR" sz="1600" dirty="0">
                <a:cs typeface="B Homa" panose="00000400000000000000" pitchFamily="2" charset="-78"/>
              </a:rPr>
              <a:t>لاتویایی</a:t>
            </a:r>
            <a:r>
              <a:rPr lang="en-US" altLang="fa-IR" sz="1600" dirty="0">
                <a:cs typeface="B Homa" panose="00000400000000000000" pitchFamily="2" charset="-78"/>
              </a:rPr>
              <a:t>-</a:t>
            </a:r>
            <a:r>
              <a:rPr lang="ar-SA" altLang="fa-IR" sz="1600" dirty="0">
                <a:cs typeface="B Homa" panose="00000400000000000000" pitchFamily="2" charset="-78"/>
              </a:rPr>
              <a:t>الاصل قرن بیستم است</a:t>
            </a:r>
            <a:r>
              <a:rPr lang="en-US" altLang="fa-IR" sz="1600" dirty="0">
                <a:cs typeface="B Homa" panose="00000400000000000000" pitchFamily="2" charset="-78"/>
              </a:rPr>
              <a:t>.</a:t>
            </a:r>
          </a:p>
          <a:p>
            <a:pPr algn="just" rtl="1"/>
            <a:r>
              <a:rPr lang="ar-SA" altLang="fa-IR" sz="1600" dirty="0">
                <a:cs typeface="B Homa" panose="00000400000000000000" pitchFamily="2" charset="-78"/>
              </a:rPr>
              <a:t>گونار برکرتز پیرو سبک</a:t>
            </a:r>
            <a:r>
              <a:rPr lang="en-US" altLang="fa-IR" sz="1600" dirty="0">
                <a:cs typeface="B Homa" panose="00000400000000000000" pitchFamily="2" charset="-78"/>
              </a:rPr>
              <a:t> </a:t>
            </a:r>
            <a:r>
              <a:rPr lang="ar-SA" altLang="fa-IR" sz="1600" dirty="0">
                <a:cs typeface="B Homa" panose="00000400000000000000" pitchFamily="2" charset="-78"/>
              </a:rPr>
              <a:t>ایرو سارینن</a:t>
            </a:r>
            <a:r>
              <a:rPr lang="en-US" altLang="fa-IR" sz="1600" dirty="0">
                <a:cs typeface="B Homa" panose="00000400000000000000" pitchFamily="2" charset="-78"/>
              </a:rPr>
              <a:t> </a:t>
            </a:r>
            <a:r>
              <a:rPr lang="ar-SA" altLang="fa-IR" sz="1600" dirty="0">
                <a:cs typeface="B Homa" panose="00000400000000000000" pitchFamily="2" charset="-78"/>
              </a:rPr>
              <a:t>بوده، و آثار زیادی از خود برجای گذاشته. او مدتی در مدرسه معماری</a:t>
            </a:r>
            <a:r>
              <a:rPr lang="en-US" altLang="fa-IR" sz="1600" dirty="0">
                <a:cs typeface="B Homa" panose="00000400000000000000" pitchFamily="2" charset="-78"/>
              </a:rPr>
              <a:t> </a:t>
            </a:r>
            <a:r>
              <a:rPr lang="ar-SA" altLang="fa-IR" sz="1600" dirty="0">
                <a:cs typeface="B Homa" panose="00000400000000000000" pitchFamily="2" charset="-78"/>
              </a:rPr>
              <a:t>دانشگاه میشیگان</a:t>
            </a:r>
            <a:r>
              <a:rPr lang="en-US" altLang="fa-IR" sz="1600" dirty="0">
                <a:cs typeface="B Homa" panose="00000400000000000000" pitchFamily="2" charset="-78"/>
              </a:rPr>
              <a:t> </a:t>
            </a:r>
            <a:r>
              <a:rPr lang="ar-SA" altLang="fa-IR" sz="1600" dirty="0">
                <a:cs typeface="B Homa" panose="00000400000000000000" pitchFamily="2" charset="-78"/>
              </a:rPr>
              <a:t>نیز تدریس کرد</a:t>
            </a:r>
            <a:r>
              <a:rPr lang="en-US" altLang="fa-IR" sz="1600" dirty="0">
                <a:cs typeface="B Homa" panose="00000400000000000000" pitchFamily="2" charset="-78"/>
              </a:rPr>
              <a:t>.</a:t>
            </a:r>
          </a:p>
        </p:txBody>
      </p:sp>
      <p:pic>
        <p:nvPicPr>
          <p:cNvPr id="3086" name="Picture 14" descr="bg_GunnarBirkerts"/>
          <p:cNvPicPr>
            <a:picLocks noChangeAspect="1" noChangeArrowheads="1"/>
          </p:cNvPicPr>
          <p:nvPr/>
        </p:nvPicPr>
        <p:blipFill>
          <a:blip r:embed="rId3">
            <a:extLst>
              <a:ext uri="{28A0092B-C50C-407E-A947-70E740481C1C}">
                <a14:useLocalDpi xmlns:a14="http://schemas.microsoft.com/office/drawing/2010/main" val="0"/>
              </a:ext>
            </a:extLst>
          </a:blip>
          <a:srcRect l="6021" t="8621" r="2879" b="18025"/>
          <a:stretch>
            <a:fillRect/>
          </a:stretch>
        </p:blipFill>
        <p:spPr bwMode="auto">
          <a:xfrm>
            <a:off x="6412831" y="3437021"/>
            <a:ext cx="1927225"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51907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single_tenan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819400"/>
            <a:ext cx="8534400" cy="3186113"/>
          </a:xfrm>
          <a:prstGeom prst="rect">
            <a:avLst/>
          </a:prstGeom>
          <a:noFill/>
          <a:extLst>
            <a:ext uri="{909E8E84-426E-40DD-AFC4-6F175D3DCCD1}">
              <a14:hiddenFill xmlns:a14="http://schemas.microsoft.com/office/drawing/2010/main">
                <a:solidFill>
                  <a:srgbClr val="FFFFFF"/>
                </a:solidFill>
              </a14:hiddenFill>
            </a:ext>
          </a:extLst>
        </p:spPr>
      </p:pic>
      <p:sp>
        <p:nvSpPr>
          <p:cNvPr id="12293" name="Text Box 5"/>
          <p:cNvSpPr txBox="1">
            <a:spLocks noChangeArrowheads="1"/>
          </p:cNvSpPr>
          <p:nvPr/>
        </p:nvSpPr>
        <p:spPr bwMode="auto">
          <a:xfrm>
            <a:off x="609600" y="914400"/>
            <a:ext cx="1752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fa-IR" altLang="fa-IR" dirty="0">
              <a:cs typeface="B Homa" panose="00000400000000000000" pitchFamily="2" charset="-78"/>
            </a:endParaRPr>
          </a:p>
        </p:txBody>
      </p:sp>
      <p:sp>
        <p:nvSpPr>
          <p:cNvPr id="12294" name="Text Box 6"/>
          <p:cNvSpPr txBox="1">
            <a:spLocks noChangeArrowheads="1"/>
          </p:cNvSpPr>
          <p:nvPr/>
        </p:nvSpPr>
        <p:spPr bwMode="auto">
          <a:xfrm>
            <a:off x="5562600" y="1219200"/>
            <a:ext cx="3124200" cy="707886"/>
          </a:xfrm>
          <a:prstGeom prst="rect">
            <a:avLst/>
          </a:prstGeom>
          <a:noFill/>
          <a:ln w="2857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a-IR" altLang="fa-IR" sz="2000" b="1" i="1" dirty="0">
                <a:latin typeface="AmdtSymbols" panose="02000500000000020004" pitchFamily="2" charset="0"/>
                <a:cs typeface="0 Soroosh" panose="00000400000000000000" pitchFamily="2" charset="-78"/>
              </a:rPr>
              <a:t>نمونه مبلمان شده پلان زیر زمین:</a:t>
            </a:r>
            <a:endParaRPr lang="en-US" altLang="fa-IR" sz="2000" b="1" i="1" dirty="0">
              <a:latin typeface="AmdtSymbols" panose="02000500000000020004" pitchFamily="2" charset="0"/>
              <a:cs typeface="0 Soroosh" panose="00000400000000000000" pitchFamily="2" charset="-78"/>
            </a:endParaRPr>
          </a:p>
        </p:txBody>
      </p:sp>
      <p:sp>
        <p:nvSpPr>
          <p:cNvPr id="12295" name="Text Box 7"/>
          <p:cNvSpPr txBox="1">
            <a:spLocks noChangeArrowheads="1"/>
          </p:cNvSpPr>
          <p:nvPr/>
        </p:nvSpPr>
        <p:spPr bwMode="auto">
          <a:xfrm>
            <a:off x="205881" y="6186488"/>
            <a:ext cx="116730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a-IR" altLang="fa-IR" b="1" dirty="0">
                <a:cs typeface="0 Soroosh" panose="00000400000000000000" pitchFamily="2" charset="-78"/>
              </a:rPr>
              <a:t>دیوار برشی</a:t>
            </a:r>
            <a:endParaRPr lang="en-US" altLang="fa-IR" b="1" dirty="0">
              <a:cs typeface="0 Soroosh" panose="00000400000000000000" pitchFamily="2" charset="-78"/>
            </a:endParaRPr>
          </a:p>
        </p:txBody>
      </p:sp>
      <p:sp>
        <p:nvSpPr>
          <p:cNvPr id="12296" name="Text Box 8"/>
          <p:cNvSpPr txBox="1">
            <a:spLocks noChangeArrowheads="1"/>
          </p:cNvSpPr>
          <p:nvPr/>
        </p:nvSpPr>
        <p:spPr bwMode="auto">
          <a:xfrm>
            <a:off x="7595693" y="6172200"/>
            <a:ext cx="116730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a-IR" altLang="fa-IR" b="1" dirty="0">
                <a:cs typeface="0 Soroosh" panose="00000400000000000000" pitchFamily="2" charset="-78"/>
              </a:rPr>
              <a:t>دیوار برشی</a:t>
            </a:r>
            <a:endParaRPr lang="en-US" altLang="fa-IR" b="1" dirty="0">
              <a:cs typeface="0 Soroosh" panose="00000400000000000000" pitchFamily="2" charset="-78"/>
            </a:endParaRPr>
          </a:p>
        </p:txBody>
      </p:sp>
      <p:sp>
        <p:nvSpPr>
          <p:cNvPr id="12297" name="Line 9"/>
          <p:cNvSpPr>
            <a:spLocks noChangeShapeType="1"/>
          </p:cNvSpPr>
          <p:nvPr/>
        </p:nvSpPr>
        <p:spPr bwMode="auto">
          <a:xfrm>
            <a:off x="762000" y="4267200"/>
            <a:ext cx="0" cy="19050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
        <p:nvSpPr>
          <p:cNvPr id="12298" name="Line 10"/>
          <p:cNvSpPr>
            <a:spLocks noChangeShapeType="1"/>
          </p:cNvSpPr>
          <p:nvPr/>
        </p:nvSpPr>
        <p:spPr bwMode="auto">
          <a:xfrm>
            <a:off x="8382000" y="4267200"/>
            <a:ext cx="0" cy="19050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pic>
        <p:nvPicPr>
          <p:cNvPr id="12300" name="Picture 12" descr="121"/>
          <p:cNvPicPr>
            <a:picLocks noChangeAspect="1" noChangeArrowheads="1"/>
          </p:cNvPicPr>
          <p:nvPr/>
        </p:nvPicPr>
        <p:blipFill>
          <a:blip r:embed="rId3">
            <a:extLst>
              <a:ext uri="{28A0092B-C50C-407E-A947-70E740481C1C}">
                <a14:useLocalDpi xmlns:a14="http://schemas.microsoft.com/office/drawing/2010/main" val="0"/>
              </a:ext>
            </a:extLst>
          </a:blip>
          <a:srcRect r="8688"/>
          <a:stretch>
            <a:fillRect/>
          </a:stretch>
        </p:blipFill>
        <p:spPr bwMode="auto">
          <a:xfrm>
            <a:off x="2590800" y="304800"/>
            <a:ext cx="2667000" cy="241300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302" name="AutoShape 14"/>
          <p:cNvSpPr>
            <a:spLocks noChangeArrowheads="1"/>
          </p:cNvSpPr>
          <p:nvPr/>
        </p:nvSpPr>
        <p:spPr bwMode="auto">
          <a:xfrm rot="5400000">
            <a:off x="4038600" y="2743200"/>
            <a:ext cx="1066800" cy="1524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12303" name="Rectangle 15"/>
          <p:cNvSpPr>
            <a:spLocks noChangeArrowheads="1"/>
          </p:cNvSpPr>
          <p:nvPr/>
        </p:nvSpPr>
        <p:spPr bwMode="auto">
          <a:xfrm>
            <a:off x="228600" y="685800"/>
            <a:ext cx="22098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r>
              <a:rPr lang="fa-IR" altLang="fa-IR" sz="1400" dirty="0">
                <a:cs typeface="0 Soroosh" panose="00000400000000000000" pitchFamily="2" charset="-78"/>
              </a:rPr>
              <a:t>ساختمان در دو بخش طراحی شده است:</a:t>
            </a:r>
          </a:p>
          <a:p>
            <a:pPr algn="r" rtl="1"/>
            <a:r>
              <a:rPr lang="fa-IR" altLang="fa-IR" sz="1400" dirty="0">
                <a:cs typeface="0 Soroosh" panose="00000400000000000000" pitchFamily="2" charset="-78"/>
              </a:rPr>
              <a:t>یک </a:t>
            </a:r>
            <a:r>
              <a:rPr lang="fa-IR" altLang="fa-IR" sz="1400" b="1" dirty="0">
                <a:solidFill>
                  <a:schemeClr val="hlink"/>
                </a:solidFill>
                <a:cs typeface="0 Soroosh" panose="00000400000000000000" pitchFamily="2" charset="-78"/>
              </a:rPr>
              <a:t>بخش حفاظت شده زیر زمینی</a:t>
            </a:r>
            <a:r>
              <a:rPr lang="fa-IR" altLang="fa-IR" sz="1400" dirty="0">
                <a:cs typeface="0 Soroosh" panose="00000400000000000000" pitchFamily="2" charset="-78"/>
              </a:rPr>
              <a:t> بسیار بزرگ ( برای دریافت و عملیات بانکی میزان زیاد پول) و </a:t>
            </a:r>
            <a:r>
              <a:rPr lang="fa-IR" altLang="fa-IR" sz="1400" b="1" dirty="0">
                <a:solidFill>
                  <a:schemeClr val="hlink"/>
                </a:solidFill>
                <a:cs typeface="0 Soroosh" panose="00000400000000000000" pitchFamily="2" charset="-78"/>
              </a:rPr>
              <a:t>بخش اداری</a:t>
            </a:r>
            <a:r>
              <a:rPr lang="fa-IR" altLang="fa-IR" sz="1400" dirty="0">
                <a:cs typeface="0 Soroosh" panose="00000400000000000000" pitchFamily="2" charset="-78"/>
              </a:rPr>
              <a:t> در 10 طبقه روی آن (مساحت هر طبقه 1560متر مربع است).</a:t>
            </a:r>
          </a:p>
        </p:txBody>
      </p:sp>
    </p:spTree>
    <p:extLst>
      <p:ext uri="{BB962C8B-B14F-4D97-AF65-F5344CB8AC3E}">
        <p14:creationId xmlns:p14="http://schemas.microsoft.com/office/powerpoint/2010/main" val="35171129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1st_floor_mez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90488"/>
            <a:ext cx="6677025" cy="6677025"/>
          </a:xfrm>
          <a:prstGeom prst="rect">
            <a:avLst/>
          </a:prstGeom>
          <a:noFill/>
          <a:extLst>
            <a:ext uri="{909E8E84-426E-40DD-AFC4-6F175D3DCCD1}">
              <a14:hiddenFill xmlns:a14="http://schemas.microsoft.com/office/drawing/2010/main">
                <a:solidFill>
                  <a:srgbClr val="FFFFFF"/>
                </a:solidFill>
              </a14:hiddenFill>
            </a:ext>
          </a:extLst>
        </p:spPr>
      </p:pic>
      <p:sp>
        <p:nvSpPr>
          <p:cNvPr id="5125" name="Rectangle 5"/>
          <p:cNvSpPr>
            <a:spLocks noChangeArrowheads="1"/>
          </p:cNvSpPr>
          <p:nvPr/>
        </p:nvSpPr>
        <p:spPr bwMode="auto">
          <a:xfrm>
            <a:off x="6629400" y="1524000"/>
            <a:ext cx="2286000" cy="1600438"/>
          </a:xfrm>
          <a:prstGeom prst="rect">
            <a:avLst/>
          </a:prstGeom>
          <a:noFill/>
          <a:ln w="28575">
            <a:solidFill>
              <a:srgbClr val="00000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endParaRPr lang="fa-IR" altLang="fa-IR" sz="1400" dirty="0">
              <a:cs typeface="B Homa" panose="00000400000000000000" pitchFamily="2" charset="-78"/>
            </a:endParaRPr>
          </a:p>
          <a:p>
            <a:pPr algn="r" rtl="1"/>
            <a:r>
              <a:rPr lang="fa-IR" altLang="fa-IR" sz="1400" dirty="0">
                <a:cs typeface="B Homa" panose="00000400000000000000" pitchFamily="2" charset="-78"/>
              </a:rPr>
              <a:t>میدان عمومی وسیعی بین این دو بخش با هال ورودی و فضا های پشتیبانی و خدماتی که در قسمت های انتهایی طراحی شده اند قرار دارد.</a:t>
            </a:r>
          </a:p>
          <a:p>
            <a:pPr algn="r" rtl="1"/>
            <a:endParaRPr lang="en-US" altLang="fa-IR" sz="1400" dirty="0">
              <a:cs typeface="0 Soroosh" panose="00000400000000000000" pitchFamily="2" charset="-78"/>
            </a:endParaRPr>
          </a:p>
        </p:txBody>
      </p:sp>
      <p:sp>
        <p:nvSpPr>
          <p:cNvPr id="5126" name="Text Box 6"/>
          <p:cNvSpPr txBox="1">
            <a:spLocks noChangeArrowheads="1"/>
          </p:cNvSpPr>
          <p:nvPr/>
        </p:nvSpPr>
        <p:spPr bwMode="auto">
          <a:xfrm>
            <a:off x="6705600" y="3241675"/>
            <a:ext cx="2438400"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altLang="fa-IR" sz="1400" dirty="0">
                <a:solidFill>
                  <a:schemeClr val="hlink"/>
                </a:solidFill>
                <a:cs typeface="0 Soroosh" panose="00000400000000000000" pitchFamily="2" charset="-78"/>
              </a:rPr>
              <a:t>بیرکرتز این گونه توضیح می دهد :</a:t>
            </a:r>
          </a:p>
          <a:p>
            <a:pPr algn="r" rtl="1">
              <a:spcBef>
                <a:spcPct val="50000"/>
              </a:spcBef>
            </a:pPr>
            <a:r>
              <a:rPr lang="fa-IR" altLang="fa-IR" sz="1400" dirty="0">
                <a:solidFill>
                  <a:schemeClr val="hlink"/>
                </a:solidFill>
                <a:cs typeface="0 Soroosh" panose="00000400000000000000" pitchFamily="2" charset="-78"/>
              </a:rPr>
              <a:t>”از یک سو مبهم بودن و امنیت ساختمان مد نظر بوده از طرف دیگر شفافیت و گویا بودن آن“</a:t>
            </a:r>
            <a:endParaRPr lang="en-US" altLang="fa-IR" sz="1400" dirty="0">
              <a:solidFill>
                <a:schemeClr val="hlink"/>
              </a:solidFill>
              <a:cs typeface="0 Soroosh" panose="00000400000000000000" pitchFamily="2" charset="-78"/>
            </a:endParaRPr>
          </a:p>
        </p:txBody>
      </p:sp>
      <p:sp>
        <p:nvSpPr>
          <p:cNvPr id="5127" name="Text Box 7"/>
          <p:cNvSpPr txBox="1">
            <a:spLocks noChangeArrowheads="1"/>
          </p:cNvSpPr>
          <p:nvPr/>
        </p:nvSpPr>
        <p:spPr bwMode="auto">
          <a:xfrm>
            <a:off x="6629400" y="838200"/>
            <a:ext cx="1143000" cy="646331"/>
          </a:xfrm>
          <a:prstGeom prst="rect">
            <a:avLst/>
          </a:prstGeom>
          <a:noFill/>
          <a:ln w="2857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spcBef>
                <a:spcPct val="50000"/>
              </a:spcBef>
            </a:pPr>
            <a:r>
              <a:rPr lang="fa-IR" altLang="fa-IR" dirty="0">
                <a:cs typeface="0 Soroosh" panose="00000400000000000000" pitchFamily="2" charset="-78"/>
              </a:rPr>
              <a:t>طبقه همکف:</a:t>
            </a:r>
            <a:endParaRPr lang="en-US" altLang="fa-IR" dirty="0">
              <a:cs typeface="0 Soroosh" panose="00000400000000000000" pitchFamily="2" charset="-78"/>
            </a:endParaRPr>
          </a:p>
        </p:txBody>
      </p:sp>
      <p:sp>
        <p:nvSpPr>
          <p:cNvPr id="5128" name="Rectangle 8"/>
          <p:cNvSpPr>
            <a:spLocks noChangeArrowheads="1"/>
          </p:cNvSpPr>
          <p:nvPr/>
        </p:nvSpPr>
        <p:spPr bwMode="auto">
          <a:xfrm>
            <a:off x="381000" y="1143000"/>
            <a:ext cx="762000" cy="1447800"/>
          </a:xfrm>
          <a:prstGeom prst="rect">
            <a:avLst/>
          </a:prstGeom>
          <a:noFill/>
          <a:ln w="28575">
            <a:solidFill>
              <a:srgbClr val="FF000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5129" name="Rectangle 9"/>
          <p:cNvSpPr>
            <a:spLocks noChangeArrowheads="1"/>
          </p:cNvSpPr>
          <p:nvPr/>
        </p:nvSpPr>
        <p:spPr bwMode="auto">
          <a:xfrm>
            <a:off x="5562600" y="1143000"/>
            <a:ext cx="762000" cy="1447800"/>
          </a:xfrm>
          <a:prstGeom prst="rect">
            <a:avLst/>
          </a:prstGeom>
          <a:noFill/>
          <a:ln w="28575">
            <a:solidFill>
              <a:srgbClr val="FF000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5130" name="Rectangle 10"/>
          <p:cNvSpPr>
            <a:spLocks noChangeArrowheads="1"/>
          </p:cNvSpPr>
          <p:nvPr/>
        </p:nvSpPr>
        <p:spPr bwMode="auto">
          <a:xfrm>
            <a:off x="2514600" y="228600"/>
            <a:ext cx="2743200" cy="1143000"/>
          </a:xfrm>
          <a:prstGeom prst="rect">
            <a:avLst/>
          </a:prstGeom>
          <a:noFill/>
          <a:ln w="28575">
            <a:solidFill>
              <a:srgbClr val="FF000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5131" name="Rectangle 11"/>
          <p:cNvSpPr>
            <a:spLocks noChangeArrowheads="1"/>
          </p:cNvSpPr>
          <p:nvPr/>
        </p:nvSpPr>
        <p:spPr bwMode="auto">
          <a:xfrm>
            <a:off x="2743200" y="3886200"/>
            <a:ext cx="1219200" cy="1371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5132" name="Rectangle 12"/>
          <p:cNvSpPr>
            <a:spLocks noChangeArrowheads="1"/>
          </p:cNvSpPr>
          <p:nvPr/>
        </p:nvSpPr>
        <p:spPr bwMode="auto">
          <a:xfrm>
            <a:off x="6629400" y="4298950"/>
            <a:ext cx="2286000" cy="2462213"/>
          </a:xfrm>
          <a:prstGeom prst="rect">
            <a:avLst/>
          </a:prstGeom>
          <a:noFill/>
          <a:ln w="28575">
            <a:solidFill>
              <a:srgbClr val="00000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r>
              <a:rPr lang="fa-IR" altLang="fa-IR" sz="1400" dirty="0">
                <a:cs typeface="0 Soroosh" panose="00000400000000000000" pitchFamily="2" charset="-78"/>
              </a:rPr>
              <a:t>معماران معمولآ سیمای بانک را چون قلکی (فاقد پنجره )در نظر می گرفتند، تا بستگی آن نمادی باشد برای حفظ و پس انداز سرمایه مردم.</a:t>
            </a:r>
          </a:p>
          <a:p>
            <a:pPr algn="r" rtl="1"/>
            <a:r>
              <a:rPr lang="fa-IR" altLang="fa-IR" sz="1400" dirty="0">
                <a:cs typeface="0 Soroosh" panose="00000400000000000000" pitchFamily="2" charset="-78"/>
              </a:rPr>
              <a:t>این بانک،گشودگی به عامه مردم و دسترسی به بانک برای رفع نیازهای مالی را تأکید می کند.به راستی نیز عمومیت یافتن بانکها و مقبولی آنها در نظر مردم،چنین تعبیری را توجیه میکند.</a:t>
            </a:r>
            <a:endParaRPr lang="en-US" altLang="fa-IR" sz="1400" dirty="0">
              <a:cs typeface="0 Soroosh" panose="00000400000000000000" pitchFamily="2" charset="-78"/>
            </a:endParaRPr>
          </a:p>
        </p:txBody>
      </p:sp>
    </p:spTree>
    <p:extLst>
      <p:ext uri="{BB962C8B-B14F-4D97-AF65-F5344CB8AC3E}">
        <p14:creationId xmlns:p14="http://schemas.microsoft.com/office/powerpoint/2010/main" val="41116003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3789947" y="345281"/>
            <a:ext cx="5089358" cy="1961355"/>
          </a:xfrm>
        </p:spPr>
        <p:txBody>
          <a:bodyPr>
            <a:noAutofit/>
          </a:bodyPr>
          <a:lstStyle/>
          <a:p>
            <a:pPr algn="r" rtl="1">
              <a:buFontTx/>
              <a:buNone/>
            </a:pPr>
            <a:r>
              <a:rPr lang="fa-IR" altLang="fa-IR" sz="1600" dirty="0">
                <a:cs typeface="0 Soroosh" panose="00000400000000000000" pitchFamily="2" charset="-78"/>
              </a:rPr>
              <a:t>	این ساختمان بیشتر به علت پوشاندن دهانه 270 فوتی (82.3 متر) در طول میدان عمومی با استفاده از سازه معلق بخش اداری مورد توجه قرار گرفته است.دو برج خدماتی در دو انتهای ساختمان (شامل :پلکان،سرویس های بهداشتی،آسانسور های خدماتی و فضاهای تأسیساتی) کل تکیه گاه های عمودی و پایداری جانبی را برای بخش اداری تأمین می کنند.</a:t>
            </a:r>
          </a:p>
        </p:txBody>
      </p:sp>
      <p:pic>
        <p:nvPicPr>
          <p:cNvPr id="6149" name="Picture 5" descr="typical_floor_option _b"/>
          <p:cNvPicPr>
            <a:picLocks noChangeAspect="1" noChangeArrowheads="1"/>
          </p:cNvPicPr>
          <p:nvPr/>
        </p:nvPicPr>
        <p:blipFill>
          <a:blip r:embed="rId2">
            <a:extLst>
              <a:ext uri="{28A0092B-C50C-407E-A947-70E740481C1C}">
                <a14:useLocalDpi xmlns:a14="http://schemas.microsoft.com/office/drawing/2010/main" val="0"/>
              </a:ext>
            </a:extLst>
          </a:blip>
          <a:srcRect t="5405" r="888" b="2702"/>
          <a:stretch>
            <a:fillRect/>
          </a:stretch>
        </p:blipFill>
        <p:spPr bwMode="auto">
          <a:xfrm>
            <a:off x="228600" y="2824163"/>
            <a:ext cx="8534400" cy="3119437"/>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prstDash val="sysDot"/>
                <a:miter lim="800000"/>
                <a:headEnd/>
                <a:tailEnd/>
              </a14:hiddenLine>
            </a:ext>
          </a:extLst>
        </p:spPr>
      </p:pic>
      <p:sp>
        <p:nvSpPr>
          <p:cNvPr id="6150" name="Rectangle 6"/>
          <p:cNvSpPr>
            <a:spLocks noChangeArrowheads="1"/>
          </p:cNvSpPr>
          <p:nvPr/>
        </p:nvSpPr>
        <p:spPr bwMode="auto">
          <a:xfrm>
            <a:off x="304800" y="2819400"/>
            <a:ext cx="3352800" cy="1219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a-IR" altLang="fa-IR" dirty="0">
              <a:cs typeface="B Homa" panose="00000400000000000000" pitchFamily="2" charset="-78"/>
            </a:endParaRPr>
          </a:p>
        </p:txBody>
      </p:sp>
      <p:sp>
        <p:nvSpPr>
          <p:cNvPr id="6151" name="Rectangle 7"/>
          <p:cNvSpPr>
            <a:spLocks noChangeArrowheads="1"/>
          </p:cNvSpPr>
          <p:nvPr/>
        </p:nvSpPr>
        <p:spPr bwMode="auto">
          <a:xfrm>
            <a:off x="5181600" y="2819400"/>
            <a:ext cx="3657600" cy="1219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6152" name="Rectangle 8"/>
          <p:cNvSpPr>
            <a:spLocks noChangeArrowheads="1"/>
          </p:cNvSpPr>
          <p:nvPr/>
        </p:nvSpPr>
        <p:spPr bwMode="auto">
          <a:xfrm>
            <a:off x="3581400" y="2590800"/>
            <a:ext cx="1676400" cy="533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pic>
        <p:nvPicPr>
          <p:cNvPr id="6153" name="Picture 9" descr="lege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 y="2992438"/>
            <a:ext cx="2095500" cy="893762"/>
          </a:xfrm>
          <a:prstGeom prst="rect">
            <a:avLst/>
          </a:prstGeom>
          <a:noFill/>
          <a:extLst>
            <a:ext uri="{909E8E84-426E-40DD-AFC4-6F175D3DCCD1}">
              <a14:hiddenFill xmlns:a14="http://schemas.microsoft.com/office/drawing/2010/main">
                <a:solidFill>
                  <a:srgbClr val="FFFFFF"/>
                </a:solidFill>
              </a14:hiddenFill>
            </a:ext>
          </a:extLst>
        </p:spPr>
      </p:pic>
      <p:sp>
        <p:nvSpPr>
          <p:cNvPr id="6154" name="Text Box 10"/>
          <p:cNvSpPr txBox="1">
            <a:spLocks noChangeArrowheads="1"/>
          </p:cNvSpPr>
          <p:nvPr/>
        </p:nvSpPr>
        <p:spPr bwMode="auto">
          <a:xfrm>
            <a:off x="5334000" y="3228975"/>
            <a:ext cx="3048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r>
              <a:rPr lang="fa-IR" altLang="fa-IR" b="1" dirty="0">
                <a:cs typeface="0 Soroosh" panose="00000400000000000000" pitchFamily="2" charset="-78"/>
              </a:rPr>
              <a:t>پلان تیپ طبقات(بخش های اداری) :</a:t>
            </a:r>
            <a:endParaRPr lang="en-US" altLang="fa-IR" b="1" dirty="0">
              <a:cs typeface="0 Soroosh" panose="00000400000000000000" pitchFamily="2" charset="-78"/>
            </a:endParaRPr>
          </a:p>
        </p:txBody>
      </p:sp>
      <p:sp>
        <p:nvSpPr>
          <p:cNvPr id="6155" name="Line 11"/>
          <p:cNvSpPr>
            <a:spLocks noChangeShapeType="1"/>
          </p:cNvSpPr>
          <p:nvPr/>
        </p:nvSpPr>
        <p:spPr bwMode="auto">
          <a:xfrm>
            <a:off x="5486400" y="3595688"/>
            <a:ext cx="3048000" cy="0"/>
          </a:xfrm>
          <a:prstGeom prst="line">
            <a:avLst/>
          </a:prstGeom>
          <a:noFill/>
          <a:ln w="2857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
        <p:nvSpPr>
          <p:cNvPr id="6156" name="Line 12"/>
          <p:cNvSpPr>
            <a:spLocks noChangeShapeType="1"/>
          </p:cNvSpPr>
          <p:nvPr/>
        </p:nvSpPr>
        <p:spPr bwMode="auto">
          <a:xfrm flipH="1">
            <a:off x="8382000" y="3200400"/>
            <a:ext cx="0" cy="914400"/>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
        <p:nvSpPr>
          <p:cNvPr id="6158" name="Line 14"/>
          <p:cNvSpPr>
            <a:spLocks noChangeShapeType="1"/>
          </p:cNvSpPr>
          <p:nvPr/>
        </p:nvSpPr>
        <p:spPr bwMode="auto">
          <a:xfrm>
            <a:off x="304800" y="4038600"/>
            <a:ext cx="0" cy="1905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
        <p:nvSpPr>
          <p:cNvPr id="6159" name="Line 15"/>
          <p:cNvSpPr>
            <a:spLocks noChangeShapeType="1"/>
          </p:cNvSpPr>
          <p:nvPr/>
        </p:nvSpPr>
        <p:spPr bwMode="auto">
          <a:xfrm>
            <a:off x="4876800" y="4038600"/>
            <a:ext cx="38862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
        <p:nvSpPr>
          <p:cNvPr id="6160" name="Line 16"/>
          <p:cNvSpPr>
            <a:spLocks noChangeShapeType="1"/>
          </p:cNvSpPr>
          <p:nvPr/>
        </p:nvSpPr>
        <p:spPr bwMode="auto">
          <a:xfrm>
            <a:off x="304800" y="4038600"/>
            <a:ext cx="38862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pic>
        <p:nvPicPr>
          <p:cNvPr id="6161" name="Picture 17" descr="fedmpl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738188"/>
            <a:ext cx="3109913" cy="207962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162" name="Rectangle 18"/>
          <p:cNvSpPr>
            <a:spLocks noChangeArrowheads="1"/>
          </p:cNvSpPr>
          <p:nvPr/>
        </p:nvSpPr>
        <p:spPr bwMode="auto">
          <a:xfrm>
            <a:off x="209242" y="6227763"/>
            <a:ext cx="1148071" cy="369332"/>
          </a:xfrm>
          <a:prstGeom prst="rect">
            <a:avLst/>
          </a:prstGeom>
          <a:noFill/>
          <a:ln w="28575">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a-IR" altLang="fa-IR" dirty="0">
                <a:cs typeface="0 Soroosh" panose="00000400000000000000" pitchFamily="2" charset="-78"/>
              </a:rPr>
              <a:t>برج خدماتی</a:t>
            </a:r>
            <a:endParaRPr lang="en-US" altLang="fa-IR" dirty="0">
              <a:cs typeface="0 Soroosh" panose="00000400000000000000" pitchFamily="2" charset="-78"/>
            </a:endParaRPr>
          </a:p>
        </p:txBody>
      </p:sp>
      <p:sp>
        <p:nvSpPr>
          <p:cNvPr id="6163" name="Line 19"/>
          <p:cNvSpPr>
            <a:spLocks noChangeShapeType="1"/>
          </p:cNvSpPr>
          <p:nvPr/>
        </p:nvSpPr>
        <p:spPr bwMode="auto">
          <a:xfrm>
            <a:off x="762000" y="5486400"/>
            <a:ext cx="0" cy="685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
        <p:nvSpPr>
          <p:cNvPr id="6164" name="Rectangle 20"/>
          <p:cNvSpPr>
            <a:spLocks noChangeArrowheads="1"/>
          </p:cNvSpPr>
          <p:nvPr/>
        </p:nvSpPr>
        <p:spPr bwMode="auto">
          <a:xfrm>
            <a:off x="7767329" y="6151563"/>
            <a:ext cx="1148071" cy="369332"/>
          </a:xfrm>
          <a:prstGeom prst="rect">
            <a:avLst/>
          </a:prstGeom>
          <a:noFill/>
          <a:ln w="28575">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a-IR" altLang="fa-IR" dirty="0">
                <a:cs typeface="0 Soroosh" panose="00000400000000000000" pitchFamily="2" charset="-78"/>
              </a:rPr>
              <a:t>برج خدماتی</a:t>
            </a:r>
            <a:endParaRPr lang="en-US" altLang="fa-IR" dirty="0">
              <a:cs typeface="0 Soroosh" panose="00000400000000000000" pitchFamily="2" charset="-78"/>
            </a:endParaRPr>
          </a:p>
        </p:txBody>
      </p:sp>
      <p:sp>
        <p:nvSpPr>
          <p:cNvPr id="6165" name="Line 21"/>
          <p:cNvSpPr>
            <a:spLocks noChangeShapeType="1"/>
          </p:cNvSpPr>
          <p:nvPr/>
        </p:nvSpPr>
        <p:spPr bwMode="auto">
          <a:xfrm>
            <a:off x="8320088" y="5410200"/>
            <a:ext cx="0" cy="685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Tree>
    <p:extLst>
      <p:ext uri="{BB962C8B-B14F-4D97-AF65-F5344CB8AC3E}">
        <p14:creationId xmlns:p14="http://schemas.microsoft.com/office/powerpoint/2010/main" val="16226942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a:xfrm>
            <a:off x="4800600" y="609600"/>
            <a:ext cx="3657600" cy="914400"/>
          </a:xfrm>
          <a:noFill/>
          <a:ln w="38100" cap="flat" algn="ctr">
            <a:solidFill>
              <a:schemeClr val="hlink"/>
            </a:solidFill>
            <a:miter lim="800000"/>
            <a:headEnd/>
            <a:tailEnd/>
          </a:ln>
        </p:spPr>
        <p:txBody>
          <a:bodyPr/>
          <a:lstStyle/>
          <a:p>
            <a:pPr algn="r" rtl="1">
              <a:lnSpc>
                <a:spcPct val="90000"/>
              </a:lnSpc>
              <a:buFontTx/>
              <a:buNone/>
            </a:pPr>
            <a:r>
              <a:rPr lang="en-US" altLang="fa-IR" sz="1400" b="1" dirty="0">
                <a:cs typeface="0 Soroosh" panose="00000400000000000000" pitchFamily="2" charset="-78"/>
              </a:rPr>
              <a:t>	</a:t>
            </a:r>
            <a:r>
              <a:rPr lang="fa-IR" altLang="fa-IR" sz="1400" b="1" dirty="0">
                <a:cs typeface="0 Soroosh" panose="00000400000000000000" pitchFamily="2" charset="-78"/>
              </a:rPr>
              <a:t>هر یک از این برج ها با نمایی از جنس سنگ گرانیت،سازه</a:t>
            </a:r>
            <a:r>
              <a:rPr lang="en-US" altLang="fa-IR" sz="1400" b="1" dirty="0">
                <a:cs typeface="0 Soroosh" panose="00000400000000000000" pitchFamily="2" charset="-78"/>
              </a:rPr>
              <a:t> </a:t>
            </a:r>
            <a:r>
              <a:rPr lang="fa-IR" altLang="fa-IR" sz="1400" b="1" dirty="0">
                <a:cs typeface="0 Soroosh" panose="00000400000000000000" pitchFamily="2" charset="-78"/>
              </a:rPr>
              <a:t>ای برشی به شکل </a:t>
            </a:r>
            <a:r>
              <a:rPr lang="en-US" altLang="fa-IR" sz="1400" b="1" dirty="0">
                <a:cs typeface="0 Soroosh" panose="00000400000000000000" pitchFamily="2" charset="-78"/>
              </a:rPr>
              <a:t>H</a:t>
            </a:r>
            <a:r>
              <a:rPr lang="fa-IR" altLang="fa-IR" sz="1400" b="1" dirty="0">
                <a:cs typeface="0 Soroosh" panose="00000400000000000000" pitchFamily="2" charset="-78"/>
              </a:rPr>
              <a:t> از جنس بتن مسلح دارند که به طور عمودی از سطح زمین طره شده اند.</a:t>
            </a:r>
            <a:endParaRPr lang="en-US" altLang="fa-IR" sz="1400" b="1" dirty="0">
              <a:cs typeface="0 Soroosh" panose="00000400000000000000" pitchFamily="2" charset="-78"/>
            </a:endParaRPr>
          </a:p>
          <a:p>
            <a:pPr algn="r" rtl="1">
              <a:lnSpc>
                <a:spcPct val="90000"/>
              </a:lnSpc>
              <a:buFontTx/>
              <a:buNone/>
            </a:pPr>
            <a:endParaRPr lang="en-US" altLang="fa-IR" sz="1400" b="1" dirty="0">
              <a:cs typeface="0 Soroosh" panose="00000400000000000000" pitchFamily="2" charset="-78"/>
            </a:endParaRPr>
          </a:p>
        </p:txBody>
      </p:sp>
      <p:pic>
        <p:nvPicPr>
          <p:cNvPr id="21509" name="Picture 5" descr="1231"/>
          <p:cNvPicPr>
            <a:picLocks noChangeAspect="1" noChangeArrowheads="1"/>
          </p:cNvPicPr>
          <p:nvPr/>
        </p:nvPicPr>
        <p:blipFill>
          <a:blip r:embed="rId2">
            <a:extLst>
              <a:ext uri="{28A0092B-C50C-407E-A947-70E740481C1C}">
                <a14:useLocalDpi xmlns:a14="http://schemas.microsoft.com/office/drawing/2010/main" val="0"/>
              </a:ext>
            </a:extLst>
          </a:blip>
          <a:srcRect r="48154" b="3352"/>
          <a:stretch>
            <a:fillRect/>
          </a:stretch>
        </p:blipFill>
        <p:spPr bwMode="auto">
          <a:xfrm>
            <a:off x="531813" y="381000"/>
            <a:ext cx="4059237" cy="6248400"/>
          </a:xfrm>
          <a:prstGeom prst="rect">
            <a:avLst/>
          </a:prstGeom>
          <a:noFill/>
          <a:ln w="57150">
            <a:solidFill>
              <a:srgbClr val="000000"/>
            </a:solidFill>
            <a:prstDash val="sysDot"/>
            <a:miter lim="800000"/>
            <a:headEnd/>
            <a:tailEnd/>
          </a:ln>
          <a:extLst>
            <a:ext uri="{909E8E84-426E-40DD-AFC4-6F175D3DCCD1}">
              <a14:hiddenFill xmlns:a14="http://schemas.microsoft.com/office/drawing/2010/main">
                <a:solidFill>
                  <a:srgbClr val="FFFFFF"/>
                </a:solidFill>
              </a14:hiddenFill>
            </a:ext>
          </a:extLst>
        </p:spPr>
      </p:pic>
      <p:sp>
        <p:nvSpPr>
          <p:cNvPr id="21510" name="Text Box 6"/>
          <p:cNvSpPr txBox="1">
            <a:spLocks noChangeArrowheads="1"/>
          </p:cNvSpPr>
          <p:nvPr/>
        </p:nvSpPr>
        <p:spPr bwMode="auto">
          <a:xfrm>
            <a:off x="4800600" y="2730500"/>
            <a:ext cx="3657600" cy="1397000"/>
          </a:xfrm>
          <a:prstGeom prst="rect">
            <a:avLst/>
          </a:prstGeom>
          <a:noFill/>
          <a:ln w="28575">
            <a:solidFill>
              <a:schemeClr val="hlink"/>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spcBef>
                <a:spcPct val="50000"/>
              </a:spcBef>
            </a:pPr>
            <a:r>
              <a:rPr lang="en-US" altLang="fa-IR" sz="1400" b="1" i="1" dirty="0">
                <a:cs typeface="0 Soroosh" panose="00000400000000000000" pitchFamily="2" charset="-78"/>
              </a:rPr>
              <a:t>  </a:t>
            </a:r>
            <a:r>
              <a:rPr lang="fa-IR" altLang="fa-IR" sz="1400" b="1" i="1" dirty="0">
                <a:cs typeface="0 Soroosh" panose="00000400000000000000" pitchFamily="2" charset="-78"/>
              </a:rPr>
              <a:t>طره:</a:t>
            </a:r>
          </a:p>
          <a:p>
            <a:pPr algn="r" rtl="1">
              <a:spcBef>
                <a:spcPct val="50000"/>
              </a:spcBef>
            </a:pPr>
            <a:r>
              <a:rPr lang="en-US" altLang="fa-IR" sz="1400" b="1" dirty="0">
                <a:cs typeface="0 Soroosh" panose="00000400000000000000" pitchFamily="2" charset="-78"/>
              </a:rPr>
              <a:t>  </a:t>
            </a:r>
            <a:r>
              <a:rPr lang="fa-IR" altLang="fa-IR" sz="1400" b="1" dirty="0">
                <a:cs typeface="0 Soroosh" panose="00000400000000000000" pitchFamily="2" charset="-78"/>
              </a:rPr>
              <a:t>طره عضوی با تکیه گاه ثابت است که به صورت عمودی بر</a:t>
            </a:r>
            <a:r>
              <a:rPr lang="en-US" altLang="fa-IR" sz="1400" b="1" dirty="0">
                <a:cs typeface="0 Soroosh" panose="00000400000000000000" pitchFamily="2" charset="-78"/>
              </a:rPr>
              <a:t> </a:t>
            </a:r>
            <a:r>
              <a:rPr lang="fa-IR" altLang="fa-IR" sz="1400" b="1" dirty="0">
                <a:cs typeface="0 Soroosh" panose="00000400000000000000" pitchFamily="2" charset="-78"/>
              </a:rPr>
              <a:t>روی</a:t>
            </a:r>
            <a:r>
              <a:rPr lang="en-US" altLang="fa-IR" sz="1400" b="1" dirty="0">
                <a:cs typeface="0 Soroosh" panose="00000400000000000000" pitchFamily="2" charset="-78"/>
              </a:rPr>
              <a:t> </a:t>
            </a:r>
            <a:r>
              <a:rPr lang="fa-IR" altLang="fa-IR" sz="1400" b="1" dirty="0">
                <a:cs typeface="0 Soroosh" panose="00000400000000000000" pitchFamily="2" charset="-78"/>
              </a:rPr>
              <a:t>محور آن بارگذاری می شود تا حدی که باعث خمش درآن می</a:t>
            </a:r>
            <a:r>
              <a:rPr lang="en-US" altLang="fa-IR" sz="1400" b="1" dirty="0">
                <a:cs typeface="0 Soroosh" panose="00000400000000000000" pitchFamily="2" charset="-78"/>
              </a:rPr>
              <a:t> </a:t>
            </a:r>
            <a:r>
              <a:rPr lang="fa-IR" altLang="fa-IR" sz="1400" b="1" dirty="0">
                <a:cs typeface="0 Soroosh" panose="00000400000000000000" pitchFamily="2" charset="-78"/>
              </a:rPr>
              <a:t>گردد.</a:t>
            </a:r>
          </a:p>
          <a:p>
            <a:pPr algn="r" rtl="1">
              <a:spcBef>
                <a:spcPct val="50000"/>
              </a:spcBef>
            </a:pPr>
            <a:endParaRPr lang="en-US" altLang="fa-IR" sz="1400" b="1" dirty="0">
              <a:cs typeface="0 Soroosh" panose="00000400000000000000" pitchFamily="2" charset="-78"/>
            </a:endParaRPr>
          </a:p>
        </p:txBody>
      </p:sp>
      <p:sp>
        <p:nvSpPr>
          <p:cNvPr id="21515" name="Rectangle 11"/>
          <p:cNvSpPr>
            <a:spLocks noChangeArrowheads="1"/>
          </p:cNvSpPr>
          <p:nvPr/>
        </p:nvSpPr>
        <p:spPr bwMode="auto">
          <a:xfrm>
            <a:off x="4800600" y="5334000"/>
            <a:ext cx="3657600" cy="1300163"/>
          </a:xfrm>
          <a:prstGeom prst="rect">
            <a:avLst/>
          </a:prstGeom>
          <a:noFill/>
          <a:ln w="38100">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r>
              <a:rPr lang="en-US" altLang="fa-IR" sz="1400" b="1" i="1" dirty="0">
                <a:cs typeface="0 Soroosh" panose="00000400000000000000" pitchFamily="2" charset="-78"/>
              </a:rPr>
              <a:t>  </a:t>
            </a:r>
            <a:r>
              <a:rPr lang="fa-IR" altLang="fa-IR" sz="1400" b="1" i="1" dirty="0">
                <a:cs typeface="0 Soroosh" panose="00000400000000000000" pitchFamily="2" charset="-78"/>
              </a:rPr>
              <a:t>دیوار برشی:</a:t>
            </a:r>
          </a:p>
          <a:p>
            <a:pPr algn="r" rtl="1"/>
            <a:r>
              <a:rPr lang="en-US" altLang="fa-IR" sz="1400" b="1" dirty="0">
                <a:cs typeface="0 Soroosh" panose="00000400000000000000" pitchFamily="2" charset="-78"/>
              </a:rPr>
              <a:t>  </a:t>
            </a:r>
            <a:r>
              <a:rPr lang="fa-IR" altLang="fa-IR" sz="1400" b="1" dirty="0">
                <a:cs typeface="0 Soroosh" panose="00000400000000000000" pitchFamily="2" charset="-78"/>
              </a:rPr>
              <a:t>دیوار برشی از بتن مسلح همانند بادبند در ساختمان فلزی است و باعث مهار جانبی و جلوگیری از نوسانات لرزه ای در ساختمان می شود.</a:t>
            </a:r>
          </a:p>
          <a:p>
            <a:pPr algn="r" rtl="1">
              <a:spcBef>
                <a:spcPct val="50000"/>
              </a:spcBef>
            </a:pPr>
            <a:endParaRPr lang="en-US" altLang="fa-IR" sz="1400" b="1" dirty="0">
              <a:cs typeface="0 Soroosh" panose="00000400000000000000" pitchFamily="2" charset="-78"/>
            </a:endParaRPr>
          </a:p>
        </p:txBody>
      </p:sp>
    </p:spTree>
    <p:extLst>
      <p:ext uri="{BB962C8B-B14F-4D97-AF65-F5344CB8AC3E}">
        <p14:creationId xmlns:p14="http://schemas.microsoft.com/office/powerpoint/2010/main" val="6884115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6" name="Line 10"/>
          <p:cNvSpPr>
            <a:spLocks noChangeShapeType="1"/>
          </p:cNvSpPr>
          <p:nvPr/>
        </p:nvSpPr>
        <p:spPr bwMode="auto">
          <a:xfrm>
            <a:off x="3352800" y="3505200"/>
            <a:ext cx="0" cy="13716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dirty="0">
              <a:cs typeface="B Homa" panose="00000400000000000000" pitchFamily="2" charset="-78"/>
            </a:endParaRPr>
          </a:p>
        </p:txBody>
      </p:sp>
      <p:sp>
        <p:nvSpPr>
          <p:cNvPr id="14347" name="Rectangle 8"/>
          <p:cNvSpPr>
            <a:spLocks noChangeArrowheads="1"/>
          </p:cNvSpPr>
          <p:nvPr/>
        </p:nvSpPr>
        <p:spPr bwMode="auto">
          <a:xfrm>
            <a:off x="304800" y="4679375"/>
            <a:ext cx="32766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algn="l" rtl="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fa-IR" altLang="fa-IR" sz="1400" dirty="0">
                <a:cs typeface="B Homa" panose="00000400000000000000" pitchFamily="2" charset="-78"/>
              </a:rPr>
              <a:t>این برج شامل 6 آسانسور است که بین طبقه همکفو زیر زمین و بقیه ساختمان ارتباط برقرار می کند.</a:t>
            </a:r>
          </a:p>
          <a:p>
            <a:pPr algn="r"/>
            <a:r>
              <a:rPr lang="fa-IR" altLang="fa-IR" sz="1400" dirty="0">
                <a:cs typeface="B Homa" panose="00000400000000000000" pitchFamily="2" charset="-78"/>
              </a:rPr>
              <a:t>در واقع بین لابی و طبقات بالاتر شکافی وجود دارد که بر شیوه ساخت بنا تاکید می کند.</a:t>
            </a:r>
            <a:r>
              <a:rPr lang="en-US" altLang="fa-IR" sz="1400" dirty="0">
                <a:cs typeface="B Homa" panose="00000400000000000000" pitchFamily="2" charset="-78"/>
              </a:rPr>
              <a:t> </a:t>
            </a:r>
          </a:p>
        </p:txBody>
      </p:sp>
      <p:pic>
        <p:nvPicPr>
          <p:cNvPr id="14348" name="Picture 12" descr="typical_floor_option _b"/>
          <p:cNvPicPr>
            <a:picLocks noChangeAspect="1" noChangeArrowheads="1"/>
          </p:cNvPicPr>
          <p:nvPr/>
        </p:nvPicPr>
        <p:blipFill>
          <a:blip r:embed="rId2">
            <a:extLst>
              <a:ext uri="{28A0092B-C50C-407E-A947-70E740481C1C}">
                <a14:useLocalDpi xmlns:a14="http://schemas.microsoft.com/office/drawing/2010/main" val="0"/>
              </a:ext>
            </a:extLst>
          </a:blip>
          <a:srcRect t="5405" r="888" b="2702"/>
          <a:stretch>
            <a:fillRect/>
          </a:stretch>
        </p:blipFill>
        <p:spPr bwMode="auto">
          <a:xfrm>
            <a:off x="3581400" y="4498975"/>
            <a:ext cx="5410200" cy="1978025"/>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prstDash val="sysDot"/>
                <a:miter lim="800000"/>
                <a:headEnd/>
                <a:tailEnd/>
              </a14:hiddenLine>
            </a:ext>
          </a:extLst>
        </p:spPr>
      </p:pic>
      <p:sp>
        <p:nvSpPr>
          <p:cNvPr id="14349" name="Rectangle 13"/>
          <p:cNvSpPr>
            <a:spLocks noChangeArrowheads="1"/>
          </p:cNvSpPr>
          <p:nvPr/>
        </p:nvSpPr>
        <p:spPr bwMode="auto">
          <a:xfrm>
            <a:off x="6705600" y="4343400"/>
            <a:ext cx="2438400" cy="990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14350" name="Rectangle 14"/>
          <p:cNvSpPr>
            <a:spLocks noChangeArrowheads="1"/>
          </p:cNvSpPr>
          <p:nvPr/>
        </p:nvSpPr>
        <p:spPr bwMode="auto">
          <a:xfrm>
            <a:off x="3581400" y="4343400"/>
            <a:ext cx="2133600" cy="990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14351" name="Rectangle 15"/>
          <p:cNvSpPr>
            <a:spLocks noChangeArrowheads="1"/>
          </p:cNvSpPr>
          <p:nvPr/>
        </p:nvSpPr>
        <p:spPr bwMode="auto">
          <a:xfrm>
            <a:off x="5638800" y="4114800"/>
            <a:ext cx="1143000" cy="533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pic>
        <p:nvPicPr>
          <p:cNvPr id="14356" name="Picture 20" descr="Marquette_xPlaza"/>
          <p:cNvPicPr>
            <a:picLocks noChangeAspect="1" noChangeArrowheads="1"/>
          </p:cNvPicPr>
          <p:nvPr/>
        </p:nvPicPr>
        <p:blipFill>
          <a:blip r:embed="rId3">
            <a:lum contrast="54000"/>
            <a:extLst>
              <a:ext uri="{28A0092B-C50C-407E-A947-70E740481C1C}">
                <a14:useLocalDpi xmlns:a14="http://schemas.microsoft.com/office/drawing/2010/main" val="0"/>
              </a:ext>
            </a:extLst>
          </a:blip>
          <a:srcRect l="12553" r="6879"/>
          <a:stretch>
            <a:fillRect/>
          </a:stretch>
        </p:blipFill>
        <p:spPr bwMode="auto">
          <a:xfrm>
            <a:off x="5029200" y="304800"/>
            <a:ext cx="3751263" cy="403860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4342" name="Picture 6" descr="121"/>
          <p:cNvPicPr>
            <a:picLocks noChangeAspect="1" noChangeArrowheads="1"/>
          </p:cNvPicPr>
          <p:nvPr/>
        </p:nvPicPr>
        <p:blipFill>
          <a:blip r:embed="rId4">
            <a:extLst>
              <a:ext uri="{28A0092B-C50C-407E-A947-70E740481C1C}">
                <a14:useLocalDpi xmlns:a14="http://schemas.microsoft.com/office/drawing/2010/main" val="0"/>
              </a:ext>
            </a:extLst>
          </a:blip>
          <a:srcRect r="8688"/>
          <a:stretch>
            <a:fillRect/>
          </a:stretch>
        </p:blipFill>
        <p:spPr bwMode="auto">
          <a:xfrm>
            <a:off x="381000" y="344488"/>
            <a:ext cx="4419600" cy="3998912"/>
          </a:xfrm>
          <a:prstGeom prst="rect">
            <a:avLst/>
          </a:prstGeom>
          <a:noFill/>
          <a:ln w="571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4357" name="Rectangle 21"/>
          <p:cNvSpPr>
            <a:spLocks noChangeArrowheads="1"/>
          </p:cNvSpPr>
          <p:nvPr/>
        </p:nvSpPr>
        <p:spPr bwMode="auto">
          <a:xfrm>
            <a:off x="3200400" y="381000"/>
            <a:ext cx="16002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Tree>
    <p:extLst>
      <p:ext uri="{BB962C8B-B14F-4D97-AF65-F5344CB8AC3E}">
        <p14:creationId xmlns:p14="http://schemas.microsoft.com/office/powerpoint/2010/main" val="3965558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433576" y="-194962"/>
            <a:ext cx="7429499" cy="1478570"/>
          </a:xfrm>
        </p:spPr>
        <p:txBody>
          <a:bodyPr>
            <a:normAutofit/>
          </a:bodyPr>
          <a:lstStyle/>
          <a:p>
            <a:pPr algn="r"/>
            <a:r>
              <a:rPr lang="fa-IR" altLang="fa-IR" sz="2800" dirty="0">
                <a:solidFill>
                  <a:srgbClr val="FF0000"/>
                </a:solidFill>
                <a:cs typeface="B Homa" panose="00000400000000000000" pitchFamily="2" charset="-78"/>
              </a:rPr>
              <a:t>سیستم های کششی</a:t>
            </a:r>
            <a:endParaRPr lang="en-US" altLang="fa-IR" sz="2800" dirty="0">
              <a:solidFill>
                <a:srgbClr val="FF0000"/>
              </a:solidFill>
              <a:cs typeface="B Homa" panose="00000400000000000000" pitchFamily="2" charset="-78"/>
            </a:endParaRPr>
          </a:p>
        </p:txBody>
      </p:sp>
      <p:sp>
        <p:nvSpPr>
          <p:cNvPr id="8195" name="Rectangle 3"/>
          <p:cNvSpPr>
            <a:spLocks noGrp="1" noChangeArrowheads="1"/>
          </p:cNvSpPr>
          <p:nvPr>
            <p:ph idx="1"/>
          </p:nvPr>
        </p:nvSpPr>
        <p:spPr>
          <a:xfrm>
            <a:off x="316664" y="2514182"/>
            <a:ext cx="8546411" cy="4174648"/>
          </a:xfrm>
        </p:spPr>
        <p:txBody>
          <a:bodyPr>
            <a:normAutofit/>
          </a:bodyPr>
          <a:lstStyle/>
          <a:p>
            <a:pPr algn="r" rtl="1">
              <a:lnSpc>
                <a:spcPct val="80000"/>
              </a:lnSpc>
              <a:buFontTx/>
              <a:buNone/>
            </a:pPr>
            <a:r>
              <a:rPr lang="fa-IR" altLang="fa-IR" sz="1400" dirty="0">
                <a:cs typeface="0 Soroosh" panose="00000400000000000000" pitchFamily="2" charset="-78"/>
              </a:rPr>
              <a:t>	</a:t>
            </a:r>
          </a:p>
          <a:p>
            <a:pPr algn="r" rtl="1">
              <a:lnSpc>
                <a:spcPct val="80000"/>
              </a:lnSpc>
              <a:buFontTx/>
              <a:buNone/>
            </a:pPr>
            <a:endParaRPr lang="fa-IR" altLang="fa-IR" sz="1400" dirty="0">
              <a:cs typeface="0 Soroosh" panose="00000400000000000000" pitchFamily="2" charset="-78"/>
            </a:endParaRPr>
          </a:p>
          <a:p>
            <a:pPr algn="r" rtl="1">
              <a:lnSpc>
                <a:spcPct val="80000"/>
              </a:lnSpc>
              <a:buFontTx/>
              <a:buNone/>
            </a:pPr>
            <a:endParaRPr lang="fa-IR" altLang="fa-IR" sz="1400" dirty="0">
              <a:cs typeface="0 Soroosh" panose="00000400000000000000" pitchFamily="2" charset="-78"/>
            </a:endParaRPr>
          </a:p>
          <a:p>
            <a:pPr algn="r" rtl="1">
              <a:lnSpc>
                <a:spcPct val="80000"/>
              </a:lnSpc>
              <a:buFontTx/>
              <a:buNone/>
            </a:pPr>
            <a:endParaRPr lang="fa-IR" altLang="fa-IR" sz="1400" dirty="0">
              <a:cs typeface="0 Soroosh" panose="00000400000000000000" pitchFamily="2" charset="-78"/>
            </a:endParaRPr>
          </a:p>
          <a:p>
            <a:pPr algn="r" rtl="1">
              <a:lnSpc>
                <a:spcPct val="80000"/>
              </a:lnSpc>
              <a:buFontTx/>
              <a:buNone/>
            </a:pPr>
            <a:r>
              <a:rPr lang="fa-IR" altLang="fa-IR" sz="1800" b="1" dirty="0">
                <a:cs typeface="0 Soroosh" panose="00000400000000000000" pitchFamily="2" charset="-78"/>
              </a:rPr>
              <a:t>	كابل هاي با فرم منحني طنابي</a:t>
            </a:r>
          </a:p>
          <a:p>
            <a:pPr algn="r" rtl="1">
              <a:lnSpc>
                <a:spcPct val="80000"/>
              </a:lnSpc>
              <a:buFontTx/>
              <a:buNone/>
            </a:pPr>
            <a:r>
              <a:rPr lang="fa-IR" altLang="fa-IR" sz="1600" dirty="0">
                <a:cs typeface="0 Soroosh" panose="00000400000000000000" pitchFamily="2" charset="-78"/>
              </a:rPr>
              <a:t>	زنجيرواره، فرمي از منحني طنابي براي يك كابل بدون بارگذاري است كه تحت تاثير وزن كابل (و فقط وزن كابل) ايجاد مي شود(باري كه به طور يكنواخت در طول كابل وارد مي شود). سهمي فرمي از منحني طنابي يك كابل معلق با بارگذاري يكنواخت در طول افقي دهانه صرف نظر از وزن كابل مي باشد. در جايي كه نسبت دهانه به خيز بيشتر از 5 است، هر دو فرم به طور نزديكي يكسان و شبيه هم هستند و با محاسبات ساده رياضي مي توان به تعيين فرم و تحليل آنها پرداخت.</a:t>
            </a:r>
          </a:p>
          <a:p>
            <a:pPr algn="r" rtl="1">
              <a:lnSpc>
                <a:spcPct val="80000"/>
              </a:lnSpc>
              <a:buFontTx/>
              <a:buNone/>
            </a:pPr>
            <a:r>
              <a:rPr lang="fa-IR" altLang="fa-IR" sz="1600" dirty="0">
                <a:cs typeface="0 Soroosh" panose="00000400000000000000" pitchFamily="2" charset="-78"/>
              </a:rPr>
              <a:t>	در عمل، عبارت زنجيرواره  </a:t>
            </a:r>
            <a:r>
              <a:rPr lang="en-US" altLang="fa-IR" sz="1600" dirty="0">
                <a:cs typeface="0 Soroosh" panose="00000400000000000000" pitchFamily="2" charset="-78"/>
              </a:rPr>
              <a:t>(catenary)</a:t>
            </a:r>
            <a:r>
              <a:rPr lang="fa-IR" altLang="fa-IR" sz="1600" dirty="0">
                <a:cs typeface="0 Soroosh" panose="00000400000000000000" pitchFamily="2" charset="-78"/>
              </a:rPr>
              <a:t> براي هر عضو معلق منحني شكل </a:t>
            </a:r>
          </a:p>
          <a:p>
            <a:pPr algn="r" rtl="1">
              <a:lnSpc>
                <a:spcPct val="80000"/>
              </a:lnSpc>
              <a:buFontTx/>
              <a:buNone/>
            </a:pPr>
            <a:r>
              <a:rPr lang="fa-IR" altLang="fa-IR" sz="1600" dirty="0">
                <a:cs typeface="0 Soroosh" panose="00000400000000000000" pitchFamily="2" charset="-78"/>
              </a:rPr>
              <a:t>	كه در طول آن بارگذاري شده صرف نظر از نحوه توزيع بارها بكار مي رود. براي </a:t>
            </a:r>
          </a:p>
          <a:p>
            <a:pPr algn="r" rtl="1">
              <a:lnSpc>
                <a:spcPct val="80000"/>
              </a:lnSpc>
              <a:buFontTx/>
              <a:buNone/>
            </a:pPr>
            <a:r>
              <a:rPr lang="fa-IR" altLang="fa-IR" sz="1600" dirty="0">
                <a:cs typeface="0 Soroosh" panose="00000400000000000000" pitchFamily="2" charset="-78"/>
              </a:rPr>
              <a:t>	مثال، كابل هاي اصلي يك پل معلق از نوع كابل هاي زنجيرواره هستند، گرچه</a:t>
            </a:r>
          </a:p>
          <a:p>
            <a:pPr algn="r" rtl="1">
              <a:lnSpc>
                <a:spcPct val="80000"/>
              </a:lnSpc>
              <a:buFontTx/>
              <a:buNone/>
            </a:pPr>
            <a:r>
              <a:rPr lang="fa-IR" altLang="fa-IR" sz="1600" dirty="0">
                <a:cs typeface="0 Soroosh" panose="00000400000000000000" pitchFamily="2" charset="-78"/>
              </a:rPr>
              <a:t>	 شكل منحني آنها نزديك به يك سهمي است</a:t>
            </a:r>
            <a:r>
              <a:rPr lang="fa-IR" altLang="fa-IR" sz="1400" dirty="0">
                <a:cs typeface="0 Soroosh" panose="00000400000000000000" pitchFamily="2" charset="-78"/>
              </a:rPr>
              <a:t>. </a:t>
            </a:r>
          </a:p>
        </p:txBody>
      </p:sp>
      <p:pic>
        <p:nvPicPr>
          <p:cNvPr id="8196" name="Picture 4" descr="IMG_109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438" y="2309581"/>
            <a:ext cx="1968500" cy="1517650"/>
          </a:xfrm>
          <a:prstGeom prst="rect">
            <a:avLst/>
          </a:prstGeom>
          <a:noFill/>
          <a:ln w="3810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8197" name="Picture 5" descr="IMG_109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664" y="5201343"/>
            <a:ext cx="2879725" cy="1487487"/>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1"/>
          <p:cNvSpPr/>
          <p:nvPr/>
        </p:nvSpPr>
        <p:spPr>
          <a:xfrm>
            <a:off x="685800" y="764302"/>
            <a:ext cx="8025062" cy="1815882"/>
          </a:xfrm>
          <a:prstGeom prst="rect">
            <a:avLst/>
          </a:prstGeom>
        </p:spPr>
        <p:txBody>
          <a:bodyPr wrap="square">
            <a:spAutoFit/>
          </a:bodyPr>
          <a:lstStyle/>
          <a:p>
            <a:pPr algn="just"/>
            <a:r>
              <a:rPr lang="fa-IR" sz="1600" dirty="0" smtClean="0">
                <a:cs typeface="B Homa" panose="00000400000000000000" pitchFamily="2" charset="-78"/>
              </a:rPr>
              <a:t>سازه هاي با فرم منحني طنابي (شناخته شده با عنوان فرم هاي فعال) سازه هايي هستند كه در برابر بارهاي وارده از شكل و تركيبي استفاده مي كنند كه تنش هاي داخلي حاصله فقط به صورت فشار و كشش مستقيم مي باشد. </a:t>
            </a:r>
          </a:p>
          <a:p>
            <a:pPr algn="just"/>
            <a:r>
              <a:rPr lang="fa-IR" sz="1600" dirty="0" smtClean="0">
                <a:cs typeface="B Homa" panose="00000400000000000000" pitchFamily="2" charset="-78"/>
              </a:rPr>
              <a:t>كابلي را در نظر بگيريد كه بين دو تكيه گاه كشيده شده و باري را تحمل مي كند. كابل تحت باري كه از پايين وارد مي شود شكل </a:t>
            </a:r>
            <a:r>
              <a:rPr lang="en-US" sz="1600" dirty="0" smtClean="0">
                <a:cs typeface="B Homa" panose="00000400000000000000" pitchFamily="2" charset="-78"/>
              </a:rPr>
              <a:t>V </a:t>
            </a:r>
            <a:r>
              <a:rPr lang="fa-IR" sz="1600" dirty="0" smtClean="0">
                <a:cs typeface="B Homa" panose="00000400000000000000" pitchFamily="2" charset="-78"/>
              </a:rPr>
              <a:t>به خود مي گيرد و فقط تحت كشش واقع مي شود.  اگر بار ديگري به آن اضافه شود شكل بار گذاري تغيير كرده و به صورت سه بخش كه هر يك قسمتي از بار را تحمل مي كنند، تقسيم مي شود. بارهاي اضافي ديگر تعداد تقسيمات را افزايش داده تا به فرم منحني كامل كه عمل توزيع را به عهده دارد، تبديل شود. در هر حالت كابل فقط تحت كشش است.</a:t>
            </a:r>
            <a:endParaRPr lang="fa-IR" sz="1600" dirty="0">
              <a:cs typeface="B Homa" panose="00000400000000000000" pitchFamily="2" charset="-78"/>
            </a:endParaRPr>
          </a:p>
        </p:txBody>
      </p:sp>
      <p:sp>
        <p:nvSpPr>
          <p:cNvPr id="3" name="Rectangle 2"/>
          <p:cNvSpPr/>
          <p:nvPr/>
        </p:nvSpPr>
        <p:spPr>
          <a:xfrm>
            <a:off x="6490797" y="3072626"/>
            <a:ext cx="2082621" cy="490904"/>
          </a:xfrm>
          <a:prstGeom prst="rect">
            <a:avLst/>
          </a:prstGeom>
        </p:spPr>
        <p:txBody>
          <a:bodyPr wrap="none">
            <a:spAutoFit/>
          </a:bodyPr>
          <a:lstStyle/>
          <a:p>
            <a:pPr>
              <a:lnSpc>
                <a:spcPct val="90000"/>
              </a:lnSpc>
              <a:spcBef>
                <a:spcPct val="0"/>
              </a:spcBef>
            </a:pPr>
            <a:r>
              <a:rPr lang="fa-IR" sz="2800" cap="all" dirty="0">
                <a:solidFill>
                  <a:srgbClr val="FF0000"/>
                </a:solidFill>
                <a:latin typeface="+mj-lt"/>
                <a:ea typeface="+mj-ea"/>
                <a:cs typeface="B Homa" panose="00000400000000000000" pitchFamily="2" charset="-78"/>
              </a:rPr>
              <a:t>سازه هاي كابلي</a:t>
            </a:r>
          </a:p>
        </p:txBody>
      </p:sp>
    </p:spTree>
    <p:extLst>
      <p:ext uri="{BB962C8B-B14F-4D97-AF65-F5344CB8AC3E}">
        <p14:creationId xmlns:p14="http://schemas.microsoft.com/office/powerpoint/2010/main" val="170452566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Circuit</Template>
  <TotalTime>28</TotalTime>
  <Words>1363</Words>
  <Application>Microsoft Office PowerPoint</Application>
  <PresentationFormat>On-screen Show (4:3)</PresentationFormat>
  <Paragraphs>121</Paragraphs>
  <Slides>17</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17</vt:i4>
      </vt:variant>
    </vt:vector>
  </HeadingPairs>
  <TitlesOfParts>
    <vt:vector size="27" baseType="lpstr">
      <vt:lpstr>0 Soroosh</vt:lpstr>
      <vt:lpstr>AmdtSymbols</vt:lpstr>
      <vt:lpstr>Arial</vt:lpstr>
      <vt:lpstr>Arshia</vt:lpstr>
      <vt:lpstr>B Homa</vt:lpstr>
      <vt:lpstr>Chiller</vt:lpstr>
      <vt:lpstr>Times New Roman</vt:lpstr>
      <vt:lpstr>Trebuchet MS</vt:lpstr>
      <vt:lpstr>Tw Cen MT</vt:lpstr>
      <vt:lpstr>Circuit</vt:lpstr>
      <vt:lpstr>طراحی فنی ساختمان فدرال ریزرو_میناپولیس</vt:lpstr>
      <vt:lpstr>PowerPoint Presentation</vt:lpstr>
      <vt:lpstr>ساختمان فدرال ریزرو_میناپولیس   </vt:lpstr>
      <vt:lpstr>PowerPoint Presentation</vt:lpstr>
      <vt:lpstr>PowerPoint Presentation</vt:lpstr>
      <vt:lpstr>PowerPoint Presentation</vt:lpstr>
      <vt:lpstr>PowerPoint Presentation</vt:lpstr>
      <vt:lpstr>PowerPoint Presentation</vt:lpstr>
      <vt:lpstr>سیستم های کششی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طراحی فنی ساختمان فدرال ریزرو_میناپولیس</dc:title>
  <dc:creator>Mohammad</dc:creator>
  <cp:lastModifiedBy>Mohammad</cp:lastModifiedBy>
  <cp:revision>4</cp:revision>
  <dcterms:created xsi:type="dcterms:W3CDTF">2020-05-29T12:25:48Z</dcterms:created>
  <dcterms:modified xsi:type="dcterms:W3CDTF">2020-05-30T13:41:36Z</dcterms:modified>
</cp:coreProperties>
</file>