
<file path=[Content_Types].xml><?xml version="1.0" encoding="utf-8"?>
<Types xmlns="http://schemas.openxmlformats.org/package/2006/content-types">
  <Default Extension="png" ContentType="image/png"/>
  <Default Extension="bin" ContentType="application/vnd.openxmlformats-officedocument.oleObject"/>
  <Default Extension="tmp"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notesMasterIdLst>
    <p:notesMasterId r:id="rId238"/>
  </p:notesMasterIdLst>
  <p:sldIdLst>
    <p:sldId id="256" r:id="rId2"/>
    <p:sldId id="258" r:id="rId3"/>
    <p:sldId id="259" r:id="rId4"/>
    <p:sldId id="260" r:id="rId5"/>
    <p:sldId id="264" r:id="rId6"/>
    <p:sldId id="266" r:id="rId7"/>
    <p:sldId id="267" r:id="rId8"/>
    <p:sldId id="268" r:id="rId9"/>
    <p:sldId id="269" r:id="rId10"/>
    <p:sldId id="270" r:id="rId11"/>
    <p:sldId id="271" r:id="rId12"/>
    <p:sldId id="272" r:id="rId13"/>
    <p:sldId id="273" r:id="rId14"/>
    <p:sldId id="274" r:id="rId15"/>
    <p:sldId id="275" r:id="rId16"/>
    <p:sldId id="276" r:id="rId17"/>
    <p:sldId id="277" r:id="rId18"/>
    <p:sldId id="278" r:id="rId19"/>
    <p:sldId id="279" r:id="rId20"/>
    <p:sldId id="280" r:id="rId21"/>
    <p:sldId id="281" r:id="rId22"/>
    <p:sldId id="282" r:id="rId23"/>
    <p:sldId id="283" r:id="rId24"/>
    <p:sldId id="284" r:id="rId25"/>
    <p:sldId id="285" r:id="rId26"/>
    <p:sldId id="286" r:id="rId27"/>
    <p:sldId id="287" r:id="rId28"/>
    <p:sldId id="288" r:id="rId29"/>
    <p:sldId id="289" r:id="rId30"/>
    <p:sldId id="290" r:id="rId31"/>
    <p:sldId id="291" r:id="rId32"/>
    <p:sldId id="292" r:id="rId33"/>
    <p:sldId id="293" r:id="rId34"/>
    <p:sldId id="294" r:id="rId35"/>
    <p:sldId id="295" r:id="rId36"/>
    <p:sldId id="296" r:id="rId37"/>
    <p:sldId id="297" r:id="rId38"/>
    <p:sldId id="298" r:id="rId39"/>
    <p:sldId id="299" r:id="rId40"/>
    <p:sldId id="300" r:id="rId41"/>
    <p:sldId id="301" r:id="rId42"/>
    <p:sldId id="302" r:id="rId43"/>
    <p:sldId id="303" r:id="rId44"/>
    <p:sldId id="304" r:id="rId45"/>
    <p:sldId id="305" r:id="rId46"/>
    <p:sldId id="306" r:id="rId47"/>
    <p:sldId id="307" r:id="rId48"/>
    <p:sldId id="308" r:id="rId49"/>
    <p:sldId id="309" r:id="rId50"/>
    <p:sldId id="310" r:id="rId51"/>
    <p:sldId id="311" r:id="rId52"/>
    <p:sldId id="312" r:id="rId53"/>
    <p:sldId id="313" r:id="rId54"/>
    <p:sldId id="314" r:id="rId55"/>
    <p:sldId id="315" r:id="rId56"/>
    <p:sldId id="316" r:id="rId57"/>
    <p:sldId id="317" r:id="rId58"/>
    <p:sldId id="318" r:id="rId59"/>
    <p:sldId id="319" r:id="rId60"/>
    <p:sldId id="320" r:id="rId61"/>
    <p:sldId id="321" r:id="rId62"/>
    <p:sldId id="322" r:id="rId63"/>
    <p:sldId id="323" r:id="rId64"/>
    <p:sldId id="324" r:id="rId65"/>
    <p:sldId id="325" r:id="rId66"/>
    <p:sldId id="326" r:id="rId67"/>
    <p:sldId id="327" r:id="rId68"/>
    <p:sldId id="328" r:id="rId69"/>
    <p:sldId id="329" r:id="rId70"/>
    <p:sldId id="330" r:id="rId71"/>
    <p:sldId id="331" r:id="rId72"/>
    <p:sldId id="332" r:id="rId73"/>
    <p:sldId id="333" r:id="rId74"/>
    <p:sldId id="334" r:id="rId75"/>
    <p:sldId id="335" r:id="rId76"/>
    <p:sldId id="336" r:id="rId77"/>
    <p:sldId id="337" r:id="rId78"/>
    <p:sldId id="338" r:id="rId79"/>
    <p:sldId id="339" r:id="rId80"/>
    <p:sldId id="340" r:id="rId81"/>
    <p:sldId id="341" r:id="rId82"/>
    <p:sldId id="342" r:id="rId83"/>
    <p:sldId id="343" r:id="rId84"/>
    <p:sldId id="344" r:id="rId85"/>
    <p:sldId id="345" r:id="rId86"/>
    <p:sldId id="346" r:id="rId87"/>
    <p:sldId id="347" r:id="rId88"/>
    <p:sldId id="348" r:id="rId89"/>
    <p:sldId id="349" r:id="rId90"/>
    <p:sldId id="350" r:id="rId91"/>
    <p:sldId id="351" r:id="rId92"/>
    <p:sldId id="352" r:id="rId93"/>
    <p:sldId id="353" r:id="rId94"/>
    <p:sldId id="354" r:id="rId95"/>
    <p:sldId id="355" r:id="rId96"/>
    <p:sldId id="356" r:id="rId97"/>
    <p:sldId id="357" r:id="rId98"/>
    <p:sldId id="358" r:id="rId99"/>
    <p:sldId id="359" r:id="rId100"/>
    <p:sldId id="360" r:id="rId101"/>
    <p:sldId id="361" r:id="rId102"/>
    <p:sldId id="362" r:id="rId103"/>
    <p:sldId id="363" r:id="rId104"/>
    <p:sldId id="364" r:id="rId105"/>
    <p:sldId id="365" r:id="rId106"/>
    <p:sldId id="366" r:id="rId107"/>
    <p:sldId id="367" r:id="rId108"/>
    <p:sldId id="368" r:id="rId109"/>
    <p:sldId id="406" r:id="rId110"/>
    <p:sldId id="407" r:id="rId111"/>
    <p:sldId id="408" r:id="rId112"/>
    <p:sldId id="409" r:id="rId113"/>
    <p:sldId id="410" r:id="rId114"/>
    <p:sldId id="411" r:id="rId115"/>
    <p:sldId id="412" r:id="rId116"/>
    <p:sldId id="413" r:id="rId117"/>
    <p:sldId id="414" r:id="rId118"/>
    <p:sldId id="415" r:id="rId119"/>
    <p:sldId id="416" r:id="rId120"/>
    <p:sldId id="417" r:id="rId121"/>
    <p:sldId id="418" r:id="rId122"/>
    <p:sldId id="419" r:id="rId123"/>
    <p:sldId id="420" r:id="rId124"/>
    <p:sldId id="421" r:id="rId125"/>
    <p:sldId id="422" r:id="rId126"/>
    <p:sldId id="423" r:id="rId127"/>
    <p:sldId id="424" r:id="rId128"/>
    <p:sldId id="425" r:id="rId129"/>
    <p:sldId id="426" r:id="rId130"/>
    <p:sldId id="427" r:id="rId131"/>
    <p:sldId id="428" r:id="rId132"/>
    <p:sldId id="429" r:id="rId133"/>
    <p:sldId id="430" r:id="rId134"/>
    <p:sldId id="431" r:id="rId135"/>
    <p:sldId id="432" r:id="rId136"/>
    <p:sldId id="433" r:id="rId137"/>
    <p:sldId id="434" r:id="rId138"/>
    <p:sldId id="435" r:id="rId139"/>
    <p:sldId id="436" r:id="rId140"/>
    <p:sldId id="437" r:id="rId141"/>
    <p:sldId id="369" r:id="rId142"/>
    <p:sldId id="370" r:id="rId143"/>
    <p:sldId id="371" r:id="rId144"/>
    <p:sldId id="372" r:id="rId145"/>
    <p:sldId id="373" r:id="rId146"/>
    <p:sldId id="374" r:id="rId147"/>
    <p:sldId id="375" r:id="rId148"/>
    <p:sldId id="376" r:id="rId149"/>
    <p:sldId id="377" r:id="rId150"/>
    <p:sldId id="378" r:id="rId151"/>
    <p:sldId id="379" r:id="rId152"/>
    <p:sldId id="380" r:id="rId153"/>
    <p:sldId id="381" r:id="rId154"/>
    <p:sldId id="382" r:id="rId155"/>
    <p:sldId id="383" r:id="rId156"/>
    <p:sldId id="384" r:id="rId157"/>
    <p:sldId id="385" r:id="rId158"/>
    <p:sldId id="386" r:id="rId159"/>
    <p:sldId id="387" r:id="rId160"/>
    <p:sldId id="388" r:id="rId161"/>
    <p:sldId id="389" r:id="rId162"/>
    <p:sldId id="390" r:id="rId163"/>
    <p:sldId id="391" r:id="rId164"/>
    <p:sldId id="392" r:id="rId165"/>
    <p:sldId id="393" r:id="rId166"/>
    <p:sldId id="394" r:id="rId167"/>
    <p:sldId id="395" r:id="rId168"/>
    <p:sldId id="396" r:id="rId169"/>
    <p:sldId id="397" r:id="rId170"/>
    <p:sldId id="398" r:id="rId171"/>
    <p:sldId id="399" r:id="rId172"/>
    <p:sldId id="400" r:id="rId173"/>
    <p:sldId id="401" r:id="rId174"/>
    <p:sldId id="402" r:id="rId175"/>
    <p:sldId id="403" r:id="rId176"/>
    <p:sldId id="404" r:id="rId177"/>
    <p:sldId id="405" r:id="rId178"/>
    <p:sldId id="438" r:id="rId179"/>
    <p:sldId id="439" r:id="rId180"/>
    <p:sldId id="440" r:id="rId181"/>
    <p:sldId id="441" r:id="rId182"/>
    <p:sldId id="442" r:id="rId183"/>
    <p:sldId id="443" r:id="rId184"/>
    <p:sldId id="444" r:id="rId185"/>
    <p:sldId id="445" r:id="rId186"/>
    <p:sldId id="446" r:id="rId187"/>
    <p:sldId id="447" r:id="rId188"/>
    <p:sldId id="448" r:id="rId189"/>
    <p:sldId id="449" r:id="rId190"/>
    <p:sldId id="450" r:id="rId191"/>
    <p:sldId id="451" r:id="rId192"/>
    <p:sldId id="452" r:id="rId193"/>
    <p:sldId id="453" r:id="rId194"/>
    <p:sldId id="454" r:id="rId195"/>
    <p:sldId id="455" r:id="rId196"/>
    <p:sldId id="456" r:id="rId197"/>
    <p:sldId id="457" r:id="rId198"/>
    <p:sldId id="458" r:id="rId199"/>
    <p:sldId id="459" r:id="rId200"/>
    <p:sldId id="460" r:id="rId201"/>
    <p:sldId id="461" r:id="rId202"/>
    <p:sldId id="462" r:id="rId203"/>
    <p:sldId id="463" r:id="rId204"/>
    <p:sldId id="464" r:id="rId205"/>
    <p:sldId id="465" r:id="rId206"/>
    <p:sldId id="466" r:id="rId207"/>
    <p:sldId id="467" r:id="rId208"/>
    <p:sldId id="468" r:id="rId209"/>
    <p:sldId id="469" r:id="rId210"/>
    <p:sldId id="470" r:id="rId211"/>
    <p:sldId id="471" r:id="rId212"/>
    <p:sldId id="472" r:id="rId213"/>
    <p:sldId id="473" r:id="rId214"/>
    <p:sldId id="474" r:id="rId215"/>
    <p:sldId id="475" r:id="rId216"/>
    <p:sldId id="476" r:id="rId217"/>
    <p:sldId id="477" r:id="rId218"/>
    <p:sldId id="478" r:id="rId219"/>
    <p:sldId id="479" r:id="rId220"/>
    <p:sldId id="480" r:id="rId221"/>
    <p:sldId id="481" r:id="rId222"/>
    <p:sldId id="482" r:id="rId223"/>
    <p:sldId id="483" r:id="rId224"/>
    <p:sldId id="484" r:id="rId225"/>
    <p:sldId id="485" r:id="rId226"/>
    <p:sldId id="486" r:id="rId227"/>
    <p:sldId id="487" r:id="rId228"/>
    <p:sldId id="488" r:id="rId229"/>
    <p:sldId id="489" r:id="rId230"/>
    <p:sldId id="490" r:id="rId231"/>
    <p:sldId id="491" r:id="rId232"/>
    <p:sldId id="492" r:id="rId233"/>
    <p:sldId id="493" r:id="rId234"/>
    <p:sldId id="494" r:id="rId235"/>
    <p:sldId id="495" r:id="rId236"/>
    <p:sldId id="496" r:id="rId237"/>
  </p:sldIdLst>
  <p:sldSz cx="9906000" cy="6858000" type="A4"/>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12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C5B02"/>
    <a:srgbClr val="4F3311"/>
    <a:srgbClr val="674301"/>
    <a:srgbClr val="FF6600"/>
    <a:srgbClr val="6666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35670" autoAdjust="0"/>
    <p:restoredTop sz="94709" autoAdjust="0"/>
  </p:normalViewPr>
  <p:slideViewPr>
    <p:cSldViewPr>
      <p:cViewPr varScale="1">
        <p:scale>
          <a:sx n="76" d="100"/>
          <a:sy n="76" d="100"/>
        </p:scale>
        <p:origin x="114" y="168"/>
      </p:cViewPr>
      <p:guideLst>
        <p:guide orient="horz" pos="2160"/>
        <p:guide pos="312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8772"/>
    </p:cViewPr>
  </p:sorter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slide" Target="slides/slide204.xml"/><Relationship Id="rId226" Type="http://schemas.openxmlformats.org/officeDocument/2006/relationships/slide" Target="slides/slide22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16" Type="http://schemas.openxmlformats.org/officeDocument/2006/relationships/slide" Target="slides/slide215.xml"/><Relationship Id="rId237" Type="http://schemas.openxmlformats.org/officeDocument/2006/relationships/slide" Target="slides/slide236.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92" Type="http://schemas.openxmlformats.org/officeDocument/2006/relationships/slide" Target="slides/slide191.xml"/><Relationship Id="rId206" Type="http://schemas.openxmlformats.org/officeDocument/2006/relationships/slide" Target="slides/slide205.xml"/><Relationship Id="rId227" Type="http://schemas.openxmlformats.org/officeDocument/2006/relationships/slide" Target="slides/slide226.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82" Type="http://schemas.openxmlformats.org/officeDocument/2006/relationships/slide" Target="slides/slide181.xml"/><Relationship Id="rId217" Type="http://schemas.openxmlformats.org/officeDocument/2006/relationships/slide" Target="slides/slide216.xml"/><Relationship Id="rId6" Type="http://schemas.openxmlformats.org/officeDocument/2006/relationships/slide" Target="slides/slide5.xml"/><Relationship Id="rId238" Type="http://schemas.openxmlformats.org/officeDocument/2006/relationships/notesMaster" Target="notesMasters/notesMaster1.xml"/><Relationship Id="rId23" Type="http://schemas.openxmlformats.org/officeDocument/2006/relationships/slide" Target="slides/slide22.xml"/><Relationship Id="rId119" Type="http://schemas.openxmlformats.org/officeDocument/2006/relationships/slide" Target="slides/slide118.xml"/><Relationship Id="rId44" Type="http://schemas.openxmlformats.org/officeDocument/2006/relationships/slide" Target="slides/slide43.xml"/><Relationship Id="rId65" Type="http://schemas.openxmlformats.org/officeDocument/2006/relationships/slide" Target="slides/slide64.xml"/><Relationship Id="rId86" Type="http://schemas.openxmlformats.org/officeDocument/2006/relationships/slide" Target="slides/slide85.xml"/><Relationship Id="rId130" Type="http://schemas.openxmlformats.org/officeDocument/2006/relationships/slide" Target="slides/slide129.xml"/><Relationship Id="rId151" Type="http://schemas.openxmlformats.org/officeDocument/2006/relationships/slide" Target="slides/slide150.xml"/><Relationship Id="rId172" Type="http://schemas.openxmlformats.org/officeDocument/2006/relationships/slide" Target="slides/slide171.xml"/><Relationship Id="rId193" Type="http://schemas.openxmlformats.org/officeDocument/2006/relationships/slide" Target="slides/slide192.xml"/><Relationship Id="rId207" Type="http://schemas.openxmlformats.org/officeDocument/2006/relationships/slide" Target="slides/slide206.xml"/><Relationship Id="rId228" Type="http://schemas.openxmlformats.org/officeDocument/2006/relationships/slide" Target="slides/slide227.xml"/><Relationship Id="rId13" Type="http://schemas.openxmlformats.org/officeDocument/2006/relationships/slide" Target="slides/slide12.xml"/><Relationship Id="rId109" Type="http://schemas.openxmlformats.org/officeDocument/2006/relationships/slide" Target="slides/slide108.xml"/><Relationship Id="rId34" Type="http://schemas.openxmlformats.org/officeDocument/2006/relationships/slide" Target="slides/slide33.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20" Type="http://schemas.openxmlformats.org/officeDocument/2006/relationships/slide" Target="slides/slide119.xml"/><Relationship Id="rId141" Type="http://schemas.openxmlformats.org/officeDocument/2006/relationships/slide" Target="slides/slide140.xml"/><Relationship Id="rId7" Type="http://schemas.openxmlformats.org/officeDocument/2006/relationships/slide" Target="slides/slide6.xml"/><Relationship Id="rId162" Type="http://schemas.openxmlformats.org/officeDocument/2006/relationships/slide" Target="slides/slide161.xml"/><Relationship Id="rId183" Type="http://schemas.openxmlformats.org/officeDocument/2006/relationships/slide" Target="slides/slide182.xml"/><Relationship Id="rId218" Type="http://schemas.openxmlformats.org/officeDocument/2006/relationships/slide" Target="slides/slide217.xml"/><Relationship Id="rId239" Type="http://schemas.openxmlformats.org/officeDocument/2006/relationships/presProps" Target="presProps.xml"/><Relationship Id="rId24" Type="http://schemas.openxmlformats.org/officeDocument/2006/relationships/slide" Target="slides/slide23.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31" Type="http://schemas.openxmlformats.org/officeDocument/2006/relationships/slide" Target="slides/slide130.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208" Type="http://schemas.openxmlformats.org/officeDocument/2006/relationships/slide" Target="slides/slide207.xml"/><Relationship Id="rId229" Type="http://schemas.openxmlformats.org/officeDocument/2006/relationships/slide" Target="slides/slide228.xml"/><Relationship Id="rId240" Type="http://schemas.openxmlformats.org/officeDocument/2006/relationships/viewProps" Target="viewProps.xml"/><Relationship Id="rId14" Type="http://schemas.openxmlformats.org/officeDocument/2006/relationships/slide" Target="slides/slide13.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8" Type="http://schemas.openxmlformats.org/officeDocument/2006/relationships/slide" Target="slides/slide7.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219" Type="http://schemas.openxmlformats.org/officeDocument/2006/relationships/slide" Target="slides/slide218.xml"/><Relationship Id="rId230" Type="http://schemas.openxmlformats.org/officeDocument/2006/relationships/slide" Target="slides/slide229.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95" Type="http://schemas.openxmlformats.org/officeDocument/2006/relationships/slide" Target="slides/slide194.xml"/><Relationship Id="rId209" Type="http://schemas.openxmlformats.org/officeDocument/2006/relationships/slide" Target="slides/slide208.xml"/><Relationship Id="rId220" Type="http://schemas.openxmlformats.org/officeDocument/2006/relationships/slide" Target="slides/slide219.xml"/><Relationship Id="rId241" Type="http://schemas.openxmlformats.org/officeDocument/2006/relationships/theme" Target="theme/theme1.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10" Type="http://schemas.openxmlformats.org/officeDocument/2006/relationships/slide" Target="slides/slide209.xml"/><Relationship Id="rId215" Type="http://schemas.openxmlformats.org/officeDocument/2006/relationships/slide" Target="slides/slide214.xml"/><Relationship Id="rId236" Type="http://schemas.openxmlformats.org/officeDocument/2006/relationships/slide" Target="slides/slide235.xml"/><Relationship Id="rId26" Type="http://schemas.openxmlformats.org/officeDocument/2006/relationships/slide" Target="slides/slide25.xml"/><Relationship Id="rId231" Type="http://schemas.openxmlformats.org/officeDocument/2006/relationships/slide" Target="slides/slide230.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221" Type="http://schemas.openxmlformats.org/officeDocument/2006/relationships/slide" Target="slides/slide220.xml"/><Relationship Id="rId242" Type="http://schemas.openxmlformats.org/officeDocument/2006/relationships/tableStyles" Target="tableStyles.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211" Type="http://schemas.openxmlformats.org/officeDocument/2006/relationships/slide" Target="slides/slide210.xml"/><Relationship Id="rId232" Type="http://schemas.openxmlformats.org/officeDocument/2006/relationships/slide" Target="slides/slide231.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slide" Target="slides/slide196.xml"/><Relationship Id="rId201" Type="http://schemas.openxmlformats.org/officeDocument/2006/relationships/slide" Target="slides/slide200.xml"/><Relationship Id="rId222" Type="http://schemas.openxmlformats.org/officeDocument/2006/relationships/slide" Target="slides/slide221.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slide" Target="slides/slide186.xml"/><Relationship Id="rId1" Type="http://schemas.openxmlformats.org/officeDocument/2006/relationships/slideMaster" Target="slideMasters/slideMaster1.xml"/><Relationship Id="rId212" Type="http://schemas.openxmlformats.org/officeDocument/2006/relationships/slide" Target="slides/slide211.xml"/><Relationship Id="rId233" Type="http://schemas.openxmlformats.org/officeDocument/2006/relationships/slide" Target="slides/slide23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202" Type="http://schemas.openxmlformats.org/officeDocument/2006/relationships/slide" Target="slides/slide201.xml"/><Relationship Id="rId223" Type="http://schemas.openxmlformats.org/officeDocument/2006/relationships/slide" Target="slides/slide222.xml"/><Relationship Id="rId18" Type="http://schemas.openxmlformats.org/officeDocument/2006/relationships/slide" Target="slides/slide17.xml"/><Relationship Id="rId39" Type="http://schemas.openxmlformats.org/officeDocument/2006/relationships/slide" Target="slides/slide38.xml"/><Relationship Id="rId50" Type="http://schemas.openxmlformats.org/officeDocument/2006/relationships/slide" Target="slides/slide49.xml"/><Relationship Id="rId104" Type="http://schemas.openxmlformats.org/officeDocument/2006/relationships/slide" Target="slides/slide103.xml"/><Relationship Id="rId125" Type="http://schemas.openxmlformats.org/officeDocument/2006/relationships/slide" Target="slides/slide124.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1" Type="http://schemas.openxmlformats.org/officeDocument/2006/relationships/slide" Target="slides/slide70.xml"/><Relationship Id="rId92" Type="http://schemas.openxmlformats.org/officeDocument/2006/relationships/slide" Target="slides/slide91.xml"/><Relationship Id="rId213" Type="http://schemas.openxmlformats.org/officeDocument/2006/relationships/slide" Target="slides/slide212.xml"/><Relationship Id="rId234" Type="http://schemas.openxmlformats.org/officeDocument/2006/relationships/slide" Target="slides/slide233.xml"/><Relationship Id="rId2" Type="http://schemas.openxmlformats.org/officeDocument/2006/relationships/slide" Target="slides/slide1.xml"/><Relationship Id="rId29" Type="http://schemas.openxmlformats.org/officeDocument/2006/relationships/slide" Target="slides/slide28.xml"/><Relationship Id="rId40" Type="http://schemas.openxmlformats.org/officeDocument/2006/relationships/slide" Target="slides/slide39.xml"/><Relationship Id="rId115" Type="http://schemas.openxmlformats.org/officeDocument/2006/relationships/slide" Target="slides/slide114.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99" Type="http://schemas.openxmlformats.org/officeDocument/2006/relationships/slide" Target="slides/slide198.xml"/><Relationship Id="rId203" Type="http://schemas.openxmlformats.org/officeDocument/2006/relationships/slide" Target="slides/slide202.xml"/><Relationship Id="rId19" Type="http://schemas.openxmlformats.org/officeDocument/2006/relationships/slide" Target="slides/slide18.xml"/><Relationship Id="rId224" Type="http://schemas.openxmlformats.org/officeDocument/2006/relationships/slide" Target="slides/slide223.xml"/><Relationship Id="rId30" Type="http://schemas.openxmlformats.org/officeDocument/2006/relationships/slide" Target="slides/slide2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189" Type="http://schemas.openxmlformats.org/officeDocument/2006/relationships/slide" Target="slides/slide188.xml"/><Relationship Id="rId3" Type="http://schemas.openxmlformats.org/officeDocument/2006/relationships/slide" Target="slides/slide2.xml"/><Relationship Id="rId214" Type="http://schemas.openxmlformats.org/officeDocument/2006/relationships/slide" Target="slides/slide213.xml"/><Relationship Id="rId235" Type="http://schemas.openxmlformats.org/officeDocument/2006/relationships/slide" Target="slides/slide234.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179" Type="http://schemas.openxmlformats.org/officeDocument/2006/relationships/slide" Target="slides/slide178.xml"/><Relationship Id="rId190" Type="http://schemas.openxmlformats.org/officeDocument/2006/relationships/slide" Target="slides/slide189.xml"/><Relationship Id="rId204" Type="http://schemas.openxmlformats.org/officeDocument/2006/relationships/slide" Target="slides/slide203.xml"/><Relationship Id="rId225" Type="http://schemas.openxmlformats.org/officeDocument/2006/relationships/slide" Target="slides/slide22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9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05.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85.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C87356A-DC6E-474C-8397-76B6874EDC5C}" type="datetimeFigureOut">
              <a:rPr lang="en-US" smtClean="0"/>
              <a:pPr/>
              <a:t>3/6/2021</a:t>
            </a:fld>
            <a:endParaRPr lang="en-US"/>
          </a:p>
        </p:txBody>
      </p:sp>
      <p:sp>
        <p:nvSpPr>
          <p:cNvPr id="4" name="Slide Image Placeholder 3"/>
          <p:cNvSpPr>
            <a:spLocks noGrp="1" noRot="1" noChangeAspect="1"/>
          </p:cNvSpPr>
          <p:nvPr>
            <p:ph type="sldImg" idx="2"/>
          </p:nvPr>
        </p:nvSpPr>
        <p:spPr>
          <a:xfrm>
            <a:off x="952500" y="685800"/>
            <a:ext cx="4953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253028F-EB9E-4E7A-A264-BAF5D699C549}" type="slidenum">
              <a:rPr lang="en-US" smtClean="0"/>
              <a:pPr/>
              <a:t>‹#›</a:t>
            </a:fld>
            <a:endParaRPr lang="en-US"/>
          </a:p>
        </p:txBody>
      </p:sp>
    </p:spTree>
    <p:extLst>
      <p:ext uri="{BB962C8B-B14F-4D97-AF65-F5344CB8AC3E}">
        <p14:creationId xmlns:p14="http://schemas.microsoft.com/office/powerpoint/2010/main" val="28703828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9" name="Title 8"/>
          <p:cNvSpPr>
            <a:spLocks noGrp="1"/>
          </p:cNvSpPr>
          <p:nvPr>
            <p:ph type="ctrTitle"/>
          </p:nvPr>
        </p:nvSpPr>
        <p:spPr>
          <a:xfrm>
            <a:off x="577850" y="1371600"/>
            <a:ext cx="8505952"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77850" y="3228536"/>
            <a:ext cx="8509254"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E033BFDA-D5E4-46A4-AEF2-DEE3B859AD7E}" type="datetimeFigureOut">
              <a:rPr lang="en-US" smtClean="0"/>
              <a:pPr/>
              <a:t>3/6/2021</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F58B5F81-AD03-4739-A6DB-A15C70D5B416}"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033BFDA-D5E4-46A4-AEF2-DEE3B859AD7E}" type="datetimeFigureOut">
              <a:rPr lang="en-US" smtClean="0"/>
              <a:pPr/>
              <a:t>3/6/2021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58B5F81-AD03-4739-A6DB-A15C70D5B416}"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181850" y="914402"/>
            <a:ext cx="222885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95300" y="914402"/>
            <a:ext cx="652145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033BFDA-D5E4-46A4-AEF2-DEE3B859AD7E}" type="datetimeFigureOut">
              <a:rPr lang="en-US" smtClean="0"/>
              <a:pPr/>
              <a:t>3/6/2021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58B5F81-AD03-4739-A6DB-A15C70D5B416}"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033BFDA-D5E4-46A4-AEF2-DEE3B859AD7E}" type="datetimeFigureOut">
              <a:rPr lang="en-US" smtClean="0"/>
              <a:pPr/>
              <a:t>3/6/2021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58B5F81-AD03-4739-A6DB-A15C70D5B416}"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74548" y="1316736"/>
            <a:ext cx="84201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74548" y="2704664"/>
            <a:ext cx="84201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E033BFDA-D5E4-46A4-AEF2-DEE3B859AD7E}" type="datetimeFigureOut">
              <a:rPr lang="en-US" smtClean="0"/>
              <a:pPr/>
              <a:t>3/6/2021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58B5F81-AD03-4739-A6DB-A15C70D5B416}"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95300" y="704088"/>
            <a:ext cx="89154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95300" y="1920085"/>
            <a:ext cx="437515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5035550" y="1920085"/>
            <a:ext cx="437515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E033BFDA-D5E4-46A4-AEF2-DEE3B859AD7E}" type="datetimeFigureOut">
              <a:rPr lang="en-US" smtClean="0"/>
              <a:pPr/>
              <a:t>3/6/2021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58B5F81-AD03-4739-A6DB-A15C70D5B416}"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95300" y="704088"/>
            <a:ext cx="89154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95300" y="1855248"/>
            <a:ext cx="4376870"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5032111" y="1859758"/>
            <a:ext cx="4378590"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95300" y="2514600"/>
            <a:ext cx="4376870"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5032111" y="2514600"/>
            <a:ext cx="4378590"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E033BFDA-D5E4-46A4-AEF2-DEE3B859AD7E}" type="datetimeFigureOut">
              <a:rPr lang="en-US" smtClean="0"/>
              <a:pPr/>
              <a:t>3/6/2021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58B5F81-AD03-4739-A6DB-A15C70D5B416}"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95300" y="704088"/>
            <a:ext cx="899795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E033BFDA-D5E4-46A4-AEF2-DEE3B859AD7E}" type="datetimeFigureOut">
              <a:rPr lang="en-US" smtClean="0"/>
              <a:pPr/>
              <a:t>3/6/2021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58B5F81-AD03-4739-A6DB-A15C70D5B416}"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033BFDA-D5E4-46A4-AEF2-DEE3B859AD7E}" type="datetimeFigureOut">
              <a:rPr lang="en-US" smtClean="0"/>
              <a:pPr/>
              <a:t>3/6/2021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58B5F81-AD03-4739-A6DB-A15C70D5B416}"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42950" y="514352"/>
            <a:ext cx="29718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742950" y="1676400"/>
            <a:ext cx="29718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872971" y="1676400"/>
            <a:ext cx="5537729"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E033BFDA-D5E4-46A4-AEF2-DEE3B859AD7E}" type="datetimeFigureOut">
              <a:rPr lang="en-US" smtClean="0"/>
              <a:pPr/>
              <a:t>3/6/2021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58B5F81-AD03-4739-A6DB-A15C70D5B416}"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429566" y="1108077"/>
            <a:ext cx="569595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671145" y="5359769"/>
            <a:ext cx="168402"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60400" y="1176997"/>
            <a:ext cx="2397252"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60400" y="2828785"/>
            <a:ext cx="239395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E033BFDA-D5E4-46A4-AEF2-DEE3B859AD7E}" type="datetimeFigureOut">
              <a:rPr lang="en-US" smtClean="0"/>
              <a:pPr/>
              <a:t>3/6/2021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750300" y="6356351"/>
            <a:ext cx="660400" cy="365125"/>
          </a:xfrm>
        </p:spPr>
        <p:txBody>
          <a:bodyPr/>
          <a:lstStyle/>
          <a:p>
            <a:fld id="{F58B5F81-AD03-4739-A6DB-A15C70D5B416}" type="slidenum">
              <a:rPr lang="en-US" smtClean="0"/>
              <a:pPr/>
              <a:t>‹#›</a:t>
            </a:fld>
            <a:endParaRPr lang="en-US"/>
          </a:p>
        </p:txBody>
      </p:sp>
      <p:sp>
        <p:nvSpPr>
          <p:cNvPr id="3" name="Picture Placeholder 2"/>
          <p:cNvSpPr>
            <a:spLocks noGrp="1"/>
          </p:cNvSpPr>
          <p:nvPr>
            <p:ph type="pic" idx="1"/>
          </p:nvPr>
        </p:nvSpPr>
        <p:spPr>
          <a:xfrm rot="420000">
            <a:off x="3776276" y="1199517"/>
            <a:ext cx="500253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10319" y="5816600"/>
            <a:ext cx="9926638"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746625" y="6219826"/>
            <a:ext cx="5159375"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7" name="Freeform 6"/>
          <p:cNvSpPr>
            <a:spLocks/>
          </p:cNvSpPr>
          <p:nvPr/>
        </p:nvSpPr>
        <p:spPr bwMode="auto">
          <a:xfrm>
            <a:off x="-10319" y="-7144"/>
            <a:ext cx="9926638"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746625" y="-7144"/>
            <a:ext cx="5159375"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95300" y="704088"/>
            <a:ext cx="89154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95300" y="1935480"/>
            <a:ext cx="89154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95300" y="6356351"/>
            <a:ext cx="23114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E033BFDA-D5E4-46A4-AEF2-DEE3B859AD7E}" type="datetimeFigureOut">
              <a:rPr lang="en-US" smtClean="0"/>
              <a:pPr/>
              <a:t>3/6/2021</a:t>
            </a:fld>
            <a:endParaRPr lang="en-US"/>
          </a:p>
        </p:txBody>
      </p:sp>
      <p:sp>
        <p:nvSpPr>
          <p:cNvPr id="22" name="Footer Placeholder 21"/>
          <p:cNvSpPr>
            <a:spLocks noGrp="1"/>
          </p:cNvSpPr>
          <p:nvPr>
            <p:ph type="ftr" sz="quarter" idx="3"/>
          </p:nvPr>
        </p:nvSpPr>
        <p:spPr>
          <a:xfrm>
            <a:off x="2889250" y="6356351"/>
            <a:ext cx="36322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8585200" y="6356351"/>
            <a:ext cx="8255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F58B5F81-AD03-4739-A6DB-A15C70D5B416}" type="slidenum">
              <a:rPr lang="en-US" smtClean="0"/>
              <a:pPr/>
              <a:t>‹#›</a:t>
            </a:fld>
            <a:endParaRPr lang="en-US"/>
          </a:p>
        </p:txBody>
      </p:sp>
      <p:grpSp>
        <p:nvGrpSpPr>
          <p:cNvPr id="2" name="Group 1"/>
          <p:cNvGrpSpPr/>
          <p:nvPr/>
        </p:nvGrpSpPr>
        <p:grpSpPr>
          <a:xfrm>
            <a:off x="-20602" y="202408"/>
            <a:ext cx="9945594"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0.xml.rels><?xml version="1.0" encoding="UTF-8" standalone="yes"?>
<Relationships xmlns="http://schemas.openxmlformats.org/package/2006/relationships"><Relationship Id="rId3" Type="http://schemas.openxmlformats.org/officeDocument/2006/relationships/image" Target="../media/image229.jpeg"/><Relationship Id="rId2" Type="http://schemas.openxmlformats.org/officeDocument/2006/relationships/image" Target="../media/image228.jpeg"/><Relationship Id="rId1" Type="http://schemas.openxmlformats.org/officeDocument/2006/relationships/slideLayout" Target="../slideLayouts/slideLayout1.xml"/></Relationships>
</file>

<file path=ppt/slides/_rels/slide101.xml.rels><?xml version="1.0" encoding="UTF-8" standalone="yes"?>
<Relationships xmlns="http://schemas.openxmlformats.org/package/2006/relationships"><Relationship Id="rId3" Type="http://schemas.openxmlformats.org/officeDocument/2006/relationships/image" Target="../media/image231.jpeg"/><Relationship Id="rId2" Type="http://schemas.openxmlformats.org/officeDocument/2006/relationships/image" Target="../media/image230.jpeg"/><Relationship Id="rId1" Type="http://schemas.openxmlformats.org/officeDocument/2006/relationships/slideLayout" Target="../slideLayouts/slideLayout1.xml"/><Relationship Id="rId5" Type="http://schemas.openxmlformats.org/officeDocument/2006/relationships/image" Target="../media/image232.jpeg"/><Relationship Id="rId4" Type="http://schemas.openxmlformats.org/officeDocument/2006/relationships/image" Target="../media/image68.jpg"/></Relationships>
</file>

<file path=ppt/slides/_rels/slide102.xml.rels><?xml version="1.0" encoding="UTF-8" standalone="yes"?>
<Relationships xmlns="http://schemas.openxmlformats.org/package/2006/relationships"><Relationship Id="rId2" Type="http://schemas.openxmlformats.org/officeDocument/2006/relationships/image" Target="../media/image233.jpeg"/><Relationship Id="rId1" Type="http://schemas.openxmlformats.org/officeDocument/2006/relationships/slideLayout" Target="../slideLayouts/slideLayout1.xml"/></Relationships>
</file>

<file path=ppt/slides/_rels/slide103.xml.rels><?xml version="1.0" encoding="UTF-8" standalone="yes"?>
<Relationships xmlns="http://schemas.openxmlformats.org/package/2006/relationships"><Relationship Id="rId3" Type="http://schemas.openxmlformats.org/officeDocument/2006/relationships/image" Target="../media/image235.jpeg"/><Relationship Id="rId2" Type="http://schemas.openxmlformats.org/officeDocument/2006/relationships/image" Target="../media/image234.jpg"/><Relationship Id="rId1" Type="http://schemas.openxmlformats.org/officeDocument/2006/relationships/slideLayout" Target="../slideLayouts/slideLayout1.xml"/><Relationship Id="rId5" Type="http://schemas.openxmlformats.org/officeDocument/2006/relationships/image" Target="../media/image237.jpeg"/><Relationship Id="rId4" Type="http://schemas.openxmlformats.org/officeDocument/2006/relationships/image" Target="../media/image236.jpeg"/></Relationships>
</file>

<file path=ppt/slides/_rels/slide104.xml.rels><?xml version="1.0" encoding="UTF-8" standalone="yes"?>
<Relationships xmlns="http://schemas.openxmlformats.org/package/2006/relationships"><Relationship Id="rId3" Type="http://schemas.openxmlformats.org/officeDocument/2006/relationships/image" Target="../media/image239.jpeg"/><Relationship Id="rId2" Type="http://schemas.openxmlformats.org/officeDocument/2006/relationships/image" Target="../media/image238.jpeg"/><Relationship Id="rId1" Type="http://schemas.openxmlformats.org/officeDocument/2006/relationships/slideLayout" Target="../slideLayouts/slideLayout1.xml"/><Relationship Id="rId4" Type="http://schemas.openxmlformats.org/officeDocument/2006/relationships/image" Target="../media/image240.jpeg"/></Relationships>
</file>

<file path=ppt/slides/_rels/slide105.xml.rels><?xml version="1.0" encoding="UTF-8" standalone="yes"?>
<Relationships xmlns="http://schemas.openxmlformats.org/package/2006/relationships"><Relationship Id="rId3" Type="http://schemas.openxmlformats.org/officeDocument/2006/relationships/image" Target="../media/image242.jpg"/><Relationship Id="rId2" Type="http://schemas.openxmlformats.org/officeDocument/2006/relationships/image" Target="../media/image241.jpeg"/><Relationship Id="rId1" Type="http://schemas.openxmlformats.org/officeDocument/2006/relationships/slideLayout" Target="../slideLayouts/slideLayout1.xml"/><Relationship Id="rId4" Type="http://schemas.openxmlformats.org/officeDocument/2006/relationships/image" Target="../media/image243.jpg"/></Relationships>
</file>

<file path=ppt/slides/_rels/slide106.xml.rels><?xml version="1.0" encoding="UTF-8" standalone="yes"?>
<Relationships xmlns="http://schemas.openxmlformats.org/package/2006/relationships"><Relationship Id="rId3" Type="http://schemas.openxmlformats.org/officeDocument/2006/relationships/image" Target="../media/image245.jpeg"/><Relationship Id="rId2" Type="http://schemas.openxmlformats.org/officeDocument/2006/relationships/image" Target="../media/image244.jpeg"/><Relationship Id="rId1" Type="http://schemas.openxmlformats.org/officeDocument/2006/relationships/slideLayout" Target="../slideLayouts/slideLayout1.xml"/><Relationship Id="rId4" Type="http://schemas.openxmlformats.org/officeDocument/2006/relationships/image" Target="../media/image246.jpeg"/></Relationships>
</file>

<file path=ppt/slides/_rels/slide107.xml.rels><?xml version="1.0" encoding="UTF-8" standalone="yes"?>
<Relationships xmlns="http://schemas.openxmlformats.org/package/2006/relationships"><Relationship Id="rId3" Type="http://schemas.openxmlformats.org/officeDocument/2006/relationships/image" Target="../media/image248.jpeg"/><Relationship Id="rId2" Type="http://schemas.openxmlformats.org/officeDocument/2006/relationships/image" Target="../media/image247.jpg"/><Relationship Id="rId1" Type="http://schemas.openxmlformats.org/officeDocument/2006/relationships/slideLayout" Target="../slideLayouts/slideLayout1.xml"/></Relationships>
</file>

<file path=ppt/slides/_rels/slide108.xml.rels><?xml version="1.0" encoding="UTF-8" standalone="yes"?>
<Relationships xmlns="http://schemas.openxmlformats.org/package/2006/relationships"><Relationship Id="rId3" Type="http://schemas.openxmlformats.org/officeDocument/2006/relationships/image" Target="../media/image250.jpeg"/><Relationship Id="rId2" Type="http://schemas.openxmlformats.org/officeDocument/2006/relationships/image" Target="../media/image249.jpeg"/><Relationship Id="rId1" Type="http://schemas.openxmlformats.org/officeDocument/2006/relationships/slideLayout" Target="../slideLayouts/slideLayout1.xml"/><Relationship Id="rId4" Type="http://schemas.openxmlformats.org/officeDocument/2006/relationships/image" Target="../media/image251.jpeg"/></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image" Target="../media/image19.jpeg"/><Relationship Id="rId1" Type="http://schemas.openxmlformats.org/officeDocument/2006/relationships/slideLayout" Target="../slideLayouts/slideLayout1.xml"/><Relationship Id="rId4" Type="http://schemas.openxmlformats.org/officeDocument/2006/relationships/image" Target="../media/image21.jpeg"/></Relationships>
</file>

<file path=ppt/slides/_rels/slide110.xml.rels><?xml version="1.0" encoding="UTF-8" standalone="yes"?>
<Relationships xmlns="http://schemas.openxmlformats.org/package/2006/relationships"><Relationship Id="rId2" Type="http://schemas.openxmlformats.org/officeDocument/2006/relationships/image" Target="../media/image252.jpeg"/><Relationship Id="rId1" Type="http://schemas.openxmlformats.org/officeDocument/2006/relationships/slideLayout" Target="../slideLayouts/slideLayout1.xml"/></Relationships>
</file>

<file path=ppt/slides/_rels/slide111.xml.rels><?xml version="1.0" encoding="UTF-8" standalone="yes"?>
<Relationships xmlns="http://schemas.openxmlformats.org/package/2006/relationships"><Relationship Id="rId3" Type="http://schemas.openxmlformats.org/officeDocument/2006/relationships/image" Target="../media/image254.jpg"/><Relationship Id="rId2" Type="http://schemas.openxmlformats.org/officeDocument/2006/relationships/image" Target="../media/image253.jpg"/><Relationship Id="rId1" Type="http://schemas.openxmlformats.org/officeDocument/2006/relationships/slideLayout" Target="../slideLayouts/slideLayout1.xml"/></Relationships>
</file>

<file path=ppt/slides/_rels/slide112.xml.rels><?xml version="1.0" encoding="UTF-8" standalone="yes"?>
<Relationships xmlns="http://schemas.openxmlformats.org/package/2006/relationships"><Relationship Id="rId2" Type="http://schemas.openxmlformats.org/officeDocument/2006/relationships/image" Target="../media/image255.jpg"/><Relationship Id="rId1" Type="http://schemas.openxmlformats.org/officeDocument/2006/relationships/slideLayout" Target="../slideLayouts/slideLayout1.xml"/></Relationships>
</file>

<file path=ppt/slides/_rels/slide113.xml.rels><?xml version="1.0" encoding="UTF-8" standalone="yes"?>
<Relationships xmlns="http://schemas.openxmlformats.org/package/2006/relationships"><Relationship Id="rId3" Type="http://schemas.openxmlformats.org/officeDocument/2006/relationships/image" Target="../media/image257.jpeg"/><Relationship Id="rId2" Type="http://schemas.openxmlformats.org/officeDocument/2006/relationships/image" Target="../media/image256.jpg"/><Relationship Id="rId1" Type="http://schemas.openxmlformats.org/officeDocument/2006/relationships/slideLayout" Target="../slideLayouts/slideLayout1.xml"/><Relationship Id="rId5" Type="http://schemas.openxmlformats.org/officeDocument/2006/relationships/image" Target="../media/image259.jpg"/><Relationship Id="rId4" Type="http://schemas.openxmlformats.org/officeDocument/2006/relationships/image" Target="../media/image258.jpg"/></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5.xml.rels><?xml version="1.0" encoding="UTF-8" standalone="yes"?>
<Relationships xmlns="http://schemas.openxmlformats.org/package/2006/relationships"><Relationship Id="rId3" Type="http://schemas.openxmlformats.org/officeDocument/2006/relationships/image" Target="../media/image261.jpeg"/><Relationship Id="rId2" Type="http://schemas.openxmlformats.org/officeDocument/2006/relationships/image" Target="../media/image260.jpeg"/><Relationship Id="rId1" Type="http://schemas.openxmlformats.org/officeDocument/2006/relationships/slideLayout" Target="../slideLayouts/slideLayout1.xml"/><Relationship Id="rId5" Type="http://schemas.openxmlformats.org/officeDocument/2006/relationships/image" Target="../media/image263.jpeg"/><Relationship Id="rId4" Type="http://schemas.openxmlformats.org/officeDocument/2006/relationships/image" Target="../media/image262.jpeg"/></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7.xml.rels><?xml version="1.0" encoding="UTF-8" standalone="yes"?>
<Relationships xmlns="http://schemas.openxmlformats.org/package/2006/relationships"><Relationship Id="rId3" Type="http://schemas.openxmlformats.org/officeDocument/2006/relationships/image" Target="../media/image265.jpeg"/><Relationship Id="rId2" Type="http://schemas.openxmlformats.org/officeDocument/2006/relationships/image" Target="../media/image264.jpeg"/><Relationship Id="rId1" Type="http://schemas.openxmlformats.org/officeDocument/2006/relationships/slideLayout" Target="../slideLayouts/slideLayout1.xml"/><Relationship Id="rId4" Type="http://schemas.openxmlformats.org/officeDocument/2006/relationships/image" Target="../media/image266.jpeg"/></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9.xml.rels><?xml version="1.0" encoding="UTF-8" standalone="yes"?>
<Relationships xmlns="http://schemas.openxmlformats.org/package/2006/relationships"><Relationship Id="rId3" Type="http://schemas.openxmlformats.org/officeDocument/2006/relationships/image" Target="../media/image268.jpeg"/><Relationship Id="rId2" Type="http://schemas.openxmlformats.org/officeDocument/2006/relationships/image" Target="../media/image267.jpeg"/><Relationship Id="rId1" Type="http://schemas.openxmlformats.org/officeDocument/2006/relationships/slideLayout" Target="../slideLayouts/slideLayout1.xml"/><Relationship Id="rId4" Type="http://schemas.openxmlformats.org/officeDocument/2006/relationships/image" Target="../media/image269.jpeg"/></Relationships>
</file>

<file path=ppt/slides/_rels/slide1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1.xml"/><Relationship Id="rId5" Type="http://schemas.openxmlformats.org/officeDocument/2006/relationships/image" Target="../media/image25.jpeg"/><Relationship Id="rId4" Type="http://schemas.openxmlformats.org/officeDocument/2006/relationships/image" Target="../media/image24.jpeg"/></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1.xml.rels><?xml version="1.0" encoding="UTF-8" standalone="yes"?>
<Relationships xmlns="http://schemas.openxmlformats.org/package/2006/relationships"><Relationship Id="rId3" Type="http://schemas.openxmlformats.org/officeDocument/2006/relationships/image" Target="../media/image271.jpeg"/><Relationship Id="rId2" Type="http://schemas.openxmlformats.org/officeDocument/2006/relationships/image" Target="../media/image270.jpeg"/><Relationship Id="rId1" Type="http://schemas.openxmlformats.org/officeDocument/2006/relationships/slideLayout" Target="../slideLayouts/slideLayout1.xml"/><Relationship Id="rId4" Type="http://schemas.openxmlformats.org/officeDocument/2006/relationships/image" Target="../media/image272.jpeg"/></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3.xml.rels><?xml version="1.0" encoding="UTF-8" standalone="yes"?>
<Relationships xmlns="http://schemas.openxmlformats.org/package/2006/relationships"><Relationship Id="rId3" Type="http://schemas.openxmlformats.org/officeDocument/2006/relationships/image" Target="../media/image274.jpeg"/><Relationship Id="rId2" Type="http://schemas.openxmlformats.org/officeDocument/2006/relationships/image" Target="../media/image273.jpeg"/><Relationship Id="rId1" Type="http://schemas.openxmlformats.org/officeDocument/2006/relationships/slideLayout" Target="../slideLayouts/slideLayout1.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5.xml.rels><?xml version="1.0" encoding="UTF-8" standalone="yes"?>
<Relationships xmlns="http://schemas.openxmlformats.org/package/2006/relationships"><Relationship Id="rId3" Type="http://schemas.openxmlformats.org/officeDocument/2006/relationships/image" Target="../media/image276.jpeg"/><Relationship Id="rId2" Type="http://schemas.openxmlformats.org/officeDocument/2006/relationships/image" Target="../media/image275.jpeg"/><Relationship Id="rId1" Type="http://schemas.openxmlformats.org/officeDocument/2006/relationships/slideLayout" Target="../slideLayouts/slideLayout1.xml"/><Relationship Id="rId4" Type="http://schemas.openxmlformats.org/officeDocument/2006/relationships/image" Target="../media/image277.jpeg"/></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7.xml.rels><?xml version="1.0" encoding="UTF-8" standalone="yes"?>
<Relationships xmlns="http://schemas.openxmlformats.org/package/2006/relationships"><Relationship Id="rId3" Type="http://schemas.openxmlformats.org/officeDocument/2006/relationships/image" Target="../media/image279.jpeg"/><Relationship Id="rId2" Type="http://schemas.openxmlformats.org/officeDocument/2006/relationships/image" Target="../media/image278.jpeg"/><Relationship Id="rId1" Type="http://schemas.openxmlformats.org/officeDocument/2006/relationships/slideLayout" Target="../slideLayouts/slideLayout1.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9.xml.rels><?xml version="1.0" encoding="UTF-8" standalone="yes"?>
<Relationships xmlns="http://schemas.openxmlformats.org/package/2006/relationships"><Relationship Id="rId3" Type="http://schemas.openxmlformats.org/officeDocument/2006/relationships/image" Target="../media/image281.jpeg"/><Relationship Id="rId2" Type="http://schemas.openxmlformats.org/officeDocument/2006/relationships/image" Target="../media/image280.jpeg"/><Relationship Id="rId1" Type="http://schemas.openxmlformats.org/officeDocument/2006/relationships/slideLayout" Target="../slideLayouts/slideLayout1.xml"/><Relationship Id="rId4" Type="http://schemas.openxmlformats.org/officeDocument/2006/relationships/image" Target="../media/image282.jpeg"/></Relationships>
</file>

<file path=ppt/slides/_rels/slide13.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image" Target="../media/image26.emf"/><Relationship Id="rId1" Type="http://schemas.openxmlformats.org/officeDocument/2006/relationships/slideLayout" Target="../slideLayouts/slideLayout1.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1.xml.rels><?xml version="1.0" encoding="UTF-8" standalone="yes"?>
<Relationships xmlns="http://schemas.openxmlformats.org/package/2006/relationships"><Relationship Id="rId3" Type="http://schemas.openxmlformats.org/officeDocument/2006/relationships/image" Target="../media/image284.jpeg"/><Relationship Id="rId2" Type="http://schemas.openxmlformats.org/officeDocument/2006/relationships/image" Target="../media/image283.jpeg"/><Relationship Id="rId1" Type="http://schemas.openxmlformats.org/officeDocument/2006/relationships/slideLayout" Target="../slideLayouts/slideLayout1.xml"/><Relationship Id="rId4" Type="http://schemas.openxmlformats.org/officeDocument/2006/relationships/image" Target="../media/image285.jpeg"/></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3.xml.rels><?xml version="1.0" encoding="UTF-8" standalone="yes"?>
<Relationships xmlns="http://schemas.openxmlformats.org/package/2006/relationships"><Relationship Id="rId3" Type="http://schemas.openxmlformats.org/officeDocument/2006/relationships/image" Target="../media/image287.jpeg"/><Relationship Id="rId2" Type="http://schemas.openxmlformats.org/officeDocument/2006/relationships/image" Target="../media/image286.jpeg"/><Relationship Id="rId1" Type="http://schemas.openxmlformats.org/officeDocument/2006/relationships/slideLayout" Target="../slideLayouts/slideLayout1.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5.xml.rels><?xml version="1.0" encoding="UTF-8" standalone="yes"?>
<Relationships xmlns="http://schemas.openxmlformats.org/package/2006/relationships"><Relationship Id="rId2" Type="http://schemas.openxmlformats.org/officeDocument/2006/relationships/image" Target="../media/image288.jpeg"/><Relationship Id="rId1" Type="http://schemas.openxmlformats.org/officeDocument/2006/relationships/slideLayout" Target="../slideLayouts/slideLayout1.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7.xml.rels><?xml version="1.0" encoding="UTF-8" standalone="yes"?>
<Relationships xmlns="http://schemas.openxmlformats.org/package/2006/relationships"><Relationship Id="rId3" Type="http://schemas.openxmlformats.org/officeDocument/2006/relationships/image" Target="../media/image290.jpeg"/><Relationship Id="rId2" Type="http://schemas.openxmlformats.org/officeDocument/2006/relationships/image" Target="../media/image289.jpeg"/><Relationship Id="rId1" Type="http://schemas.openxmlformats.org/officeDocument/2006/relationships/slideLayout" Target="../slideLayouts/slideLayout1.xml"/><Relationship Id="rId4" Type="http://schemas.openxmlformats.org/officeDocument/2006/relationships/image" Target="../media/image291.jpeg"/></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9.xml.rels><?xml version="1.0" encoding="UTF-8" standalone="yes"?>
<Relationships xmlns="http://schemas.openxmlformats.org/package/2006/relationships"><Relationship Id="rId3" Type="http://schemas.openxmlformats.org/officeDocument/2006/relationships/image" Target="../media/image293.jpeg"/><Relationship Id="rId2" Type="http://schemas.openxmlformats.org/officeDocument/2006/relationships/image" Target="../media/image292.jpeg"/><Relationship Id="rId1" Type="http://schemas.openxmlformats.org/officeDocument/2006/relationships/slideLayout" Target="../slideLayouts/slideLayout1.xml"/><Relationship Id="rId4" Type="http://schemas.openxmlformats.org/officeDocument/2006/relationships/image" Target="../media/image294.jpeg"/></Relationships>
</file>

<file path=ppt/slides/_rels/slide14.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1.xml"/><Relationship Id="rId4" Type="http://schemas.openxmlformats.org/officeDocument/2006/relationships/image" Target="../media/image30.jpeg"/></Relationships>
</file>

<file path=ppt/slides/_rels/slide140.xml.rels><?xml version="1.0" encoding="UTF-8" standalone="yes"?>
<Relationships xmlns="http://schemas.openxmlformats.org/package/2006/relationships"><Relationship Id="rId3" Type="http://schemas.openxmlformats.org/officeDocument/2006/relationships/image" Target="../media/image296.jpg"/><Relationship Id="rId2" Type="http://schemas.openxmlformats.org/officeDocument/2006/relationships/image" Target="../media/image295.jpeg"/><Relationship Id="rId1" Type="http://schemas.openxmlformats.org/officeDocument/2006/relationships/slideLayout" Target="../slideLayouts/slideLayout1.xml"/></Relationships>
</file>

<file path=ppt/slides/_rels/slide141.xml.rels><?xml version="1.0" encoding="UTF-8" standalone="yes"?>
<Relationships xmlns="http://schemas.openxmlformats.org/package/2006/relationships"><Relationship Id="rId2" Type="http://schemas.openxmlformats.org/officeDocument/2006/relationships/image" Target="../media/image297.png"/><Relationship Id="rId1" Type="http://schemas.openxmlformats.org/officeDocument/2006/relationships/slideLayout" Target="../slideLayouts/slideLayout1.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4.xml.rels><?xml version="1.0" encoding="UTF-8" standalone="yes"?>
<Relationships xmlns="http://schemas.openxmlformats.org/package/2006/relationships"><Relationship Id="rId8" Type="http://schemas.openxmlformats.org/officeDocument/2006/relationships/image" Target="../media/image304.jpeg"/><Relationship Id="rId3" Type="http://schemas.openxmlformats.org/officeDocument/2006/relationships/image" Target="../media/image299.jpeg"/><Relationship Id="rId7" Type="http://schemas.openxmlformats.org/officeDocument/2006/relationships/image" Target="../media/image303.jpeg"/><Relationship Id="rId2" Type="http://schemas.openxmlformats.org/officeDocument/2006/relationships/image" Target="../media/image298.jpeg"/><Relationship Id="rId1" Type="http://schemas.openxmlformats.org/officeDocument/2006/relationships/slideLayout" Target="../slideLayouts/slideLayout1.xml"/><Relationship Id="rId6" Type="http://schemas.openxmlformats.org/officeDocument/2006/relationships/image" Target="../media/image302.jpeg"/><Relationship Id="rId5" Type="http://schemas.openxmlformats.org/officeDocument/2006/relationships/image" Target="../media/image301.jpeg"/><Relationship Id="rId4" Type="http://schemas.openxmlformats.org/officeDocument/2006/relationships/image" Target="../media/image300.jpeg"/></Relationships>
</file>

<file path=ppt/slides/_rels/slide145.xml.rels><?xml version="1.0" encoding="UTF-8" standalone="yes"?>
<Relationships xmlns="http://schemas.openxmlformats.org/package/2006/relationships"><Relationship Id="rId3" Type="http://schemas.openxmlformats.org/officeDocument/2006/relationships/oleObject" Target="../embeddings/oleObject2.bin"/><Relationship Id="rId7" Type="http://schemas.openxmlformats.org/officeDocument/2006/relationships/image" Target="../media/image307.png"/><Relationship Id="rId2" Type="http://schemas.openxmlformats.org/officeDocument/2006/relationships/slideLayout" Target="../slideLayouts/slideLayout1.xml"/><Relationship Id="rId1" Type="http://schemas.openxmlformats.org/officeDocument/2006/relationships/vmlDrawing" Target="../drawings/vmlDrawing2.vml"/><Relationship Id="rId6" Type="http://schemas.openxmlformats.org/officeDocument/2006/relationships/image" Target="../media/image306.png"/><Relationship Id="rId5" Type="http://schemas.openxmlformats.org/officeDocument/2006/relationships/image" Target="../media/image305.emf"/><Relationship Id="rId4" Type="http://schemas.openxmlformats.org/officeDocument/2006/relationships/package" Target="../embeddings/Microsoft_Excel_Worksheet2.xlsx"/></Relationships>
</file>

<file path=ppt/slides/_rels/slide146.xml.rels><?xml version="1.0" encoding="UTF-8" standalone="yes"?>
<Relationships xmlns="http://schemas.openxmlformats.org/package/2006/relationships"><Relationship Id="rId3" Type="http://schemas.openxmlformats.org/officeDocument/2006/relationships/image" Target="../media/image309.png"/><Relationship Id="rId2" Type="http://schemas.openxmlformats.org/officeDocument/2006/relationships/image" Target="../media/image308.jpg"/><Relationship Id="rId1" Type="http://schemas.openxmlformats.org/officeDocument/2006/relationships/slideLayout" Target="../slideLayouts/slideLayout1.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1.xml"/><Relationship Id="rId4" Type="http://schemas.openxmlformats.org/officeDocument/2006/relationships/image" Target="../media/image33.jpeg"/></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9.xml.rels><?xml version="1.0" encoding="UTF-8" standalone="yes"?>
<Relationships xmlns="http://schemas.openxmlformats.org/package/2006/relationships"><Relationship Id="rId8" Type="http://schemas.openxmlformats.org/officeDocument/2006/relationships/image" Target="../media/image313.png"/><Relationship Id="rId3" Type="http://schemas.microsoft.com/office/2007/relationships/hdphoto" Target="../media/hdphoto3.wdp"/><Relationship Id="rId7" Type="http://schemas.microsoft.com/office/2007/relationships/hdphoto" Target="../media/hdphoto5.wdp"/><Relationship Id="rId2" Type="http://schemas.openxmlformats.org/officeDocument/2006/relationships/image" Target="../media/image310.png"/><Relationship Id="rId1" Type="http://schemas.openxmlformats.org/officeDocument/2006/relationships/slideLayout" Target="../slideLayouts/slideLayout1.xml"/><Relationship Id="rId6" Type="http://schemas.openxmlformats.org/officeDocument/2006/relationships/image" Target="../media/image312.png"/><Relationship Id="rId11" Type="http://schemas.microsoft.com/office/2007/relationships/hdphoto" Target="../media/hdphoto7.wdp"/><Relationship Id="rId5" Type="http://schemas.microsoft.com/office/2007/relationships/hdphoto" Target="../media/hdphoto4.wdp"/><Relationship Id="rId10" Type="http://schemas.openxmlformats.org/officeDocument/2006/relationships/image" Target="../media/image314.png"/><Relationship Id="rId4" Type="http://schemas.openxmlformats.org/officeDocument/2006/relationships/image" Target="../media/image311.png"/><Relationship Id="rId9" Type="http://schemas.microsoft.com/office/2007/relationships/hdphoto" Target="../media/hdphoto6.wdp"/></Relationships>
</file>

<file path=ppt/slides/_rels/slide16.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1.xml"/><Relationship Id="rId4" Type="http://schemas.openxmlformats.org/officeDocument/2006/relationships/image" Target="../media/image36.jpeg"/></Relationships>
</file>

<file path=ppt/slides/_rels/slide160.xml.rels><?xml version="1.0" encoding="UTF-8" standalone="yes"?>
<Relationships xmlns="http://schemas.openxmlformats.org/package/2006/relationships"><Relationship Id="rId3" Type="http://schemas.microsoft.com/office/2007/relationships/hdphoto" Target="../media/hdphoto3.wdp"/><Relationship Id="rId7" Type="http://schemas.microsoft.com/office/2007/relationships/hdphoto" Target="../media/hdphoto9.wdp"/><Relationship Id="rId2" Type="http://schemas.openxmlformats.org/officeDocument/2006/relationships/image" Target="../media/image310.png"/><Relationship Id="rId1" Type="http://schemas.openxmlformats.org/officeDocument/2006/relationships/slideLayout" Target="../slideLayouts/slideLayout1.xml"/><Relationship Id="rId6" Type="http://schemas.openxmlformats.org/officeDocument/2006/relationships/image" Target="../media/image316.png"/><Relationship Id="rId5" Type="http://schemas.microsoft.com/office/2007/relationships/hdphoto" Target="../media/hdphoto8.wdp"/><Relationship Id="rId4" Type="http://schemas.openxmlformats.org/officeDocument/2006/relationships/image" Target="../media/image315.png"/></Relationships>
</file>

<file path=ppt/slides/_rels/slide161.xml.rels><?xml version="1.0" encoding="UTF-8" standalone="yes"?>
<Relationships xmlns="http://schemas.openxmlformats.org/package/2006/relationships"><Relationship Id="rId3" Type="http://schemas.microsoft.com/office/2007/relationships/hdphoto" Target="../media/hdphoto10.wdp"/><Relationship Id="rId2" Type="http://schemas.openxmlformats.org/officeDocument/2006/relationships/image" Target="../media/image317.png"/><Relationship Id="rId1" Type="http://schemas.openxmlformats.org/officeDocument/2006/relationships/slideLayout" Target="../slideLayouts/slideLayout1.xml"/><Relationship Id="rId5" Type="http://schemas.microsoft.com/office/2007/relationships/hdphoto" Target="../media/hdphoto11.wdp"/><Relationship Id="rId4" Type="http://schemas.openxmlformats.org/officeDocument/2006/relationships/image" Target="../media/image318.png"/></Relationships>
</file>

<file path=ppt/slides/_rels/slide162.xml.rels><?xml version="1.0" encoding="UTF-8" standalone="yes"?>
<Relationships xmlns="http://schemas.openxmlformats.org/package/2006/relationships"><Relationship Id="rId3" Type="http://schemas.microsoft.com/office/2007/relationships/hdphoto" Target="../media/hdphoto3.wdp"/><Relationship Id="rId7" Type="http://schemas.microsoft.com/office/2007/relationships/hdphoto" Target="../media/hdphoto13.wdp"/><Relationship Id="rId2" Type="http://schemas.openxmlformats.org/officeDocument/2006/relationships/image" Target="../media/image310.png"/><Relationship Id="rId1" Type="http://schemas.openxmlformats.org/officeDocument/2006/relationships/slideLayout" Target="../slideLayouts/slideLayout1.xml"/><Relationship Id="rId6" Type="http://schemas.openxmlformats.org/officeDocument/2006/relationships/image" Target="../media/image320.png"/><Relationship Id="rId5" Type="http://schemas.microsoft.com/office/2007/relationships/hdphoto" Target="../media/hdphoto12.wdp"/><Relationship Id="rId4" Type="http://schemas.openxmlformats.org/officeDocument/2006/relationships/image" Target="../media/image319.png"/></Relationships>
</file>

<file path=ppt/slides/_rels/slide163.xml.rels><?xml version="1.0" encoding="UTF-8" standalone="yes"?>
<Relationships xmlns="http://schemas.openxmlformats.org/package/2006/relationships"><Relationship Id="rId8" Type="http://schemas.openxmlformats.org/officeDocument/2006/relationships/image" Target="../media/image323.png"/><Relationship Id="rId13" Type="http://schemas.microsoft.com/office/2007/relationships/hdphoto" Target="../media/hdphoto18.wdp"/><Relationship Id="rId3" Type="http://schemas.microsoft.com/office/2007/relationships/hdphoto" Target="../media/hdphoto3.wdp"/><Relationship Id="rId7" Type="http://schemas.microsoft.com/office/2007/relationships/hdphoto" Target="../media/hdphoto15.wdp"/><Relationship Id="rId12" Type="http://schemas.openxmlformats.org/officeDocument/2006/relationships/image" Target="../media/image325.png"/><Relationship Id="rId17" Type="http://schemas.microsoft.com/office/2007/relationships/hdphoto" Target="../media/hdphoto20.wdp"/><Relationship Id="rId2" Type="http://schemas.openxmlformats.org/officeDocument/2006/relationships/image" Target="../media/image310.png"/><Relationship Id="rId16" Type="http://schemas.openxmlformats.org/officeDocument/2006/relationships/image" Target="../media/image327.png"/><Relationship Id="rId1" Type="http://schemas.openxmlformats.org/officeDocument/2006/relationships/slideLayout" Target="../slideLayouts/slideLayout1.xml"/><Relationship Id="rId6" Type="http://schemas.openxmlformats.org/officeDocument/2006/relationships/image" Target="../media/image322.png"/><Relationship Id="rId11" Type="http://schemas.microsoft.com/office/2007/relationships/hdphoto" Target="../media/hdphoto17.wdp"/><Relationship Id="rId5" Type="http://schemas.microsoft.com/office/2007/relationships/hdphoto" Target="../media/hdphoto14.wdp"/><Relationship Id="rId15" Type="http://schemas.microsoft.com/office/2007/relationships/hdphoto" Target="../media/hdphoto19.wdp"/><Relationship Id="rId10" Type="http://schemas.openxmlformats.org/officeDocument/2006/relationships/image" Target="../media/image324.png"/><Relationship Id="rId4" Type="http://schemas.openxmlformats.org/officeDocument/2006/relationships/image" Target="../media/image321.png"/><Relationship Id="rId9" Type="http://schemas.microsoft.com/office/2007/relationships/hdphoto" Target="../media/hdphoto16.wdp"/><Relationship Id="rId14" Type="http://schemas.openxmlformats.org/officeDocument/2006/relationships/image" Target="../media/image326.png"/></Relationships>
</file>

<file path=ppt/slides/_rels/slide164.xml.rels><?xml version="1.0" encoding="UTF-8" standalone="yes"?>
<Relationships xmlns="http://schemas.openxmlformats.org/package/2006/relationships"><Relationship Id="rId8" Type="http://schemas.openxmlformats.org/officeDocument/2006/relationships/image" Target="../media/image330.png"/><Relationship Id="rId3" Type="http://schemas.microsoft.com/office/2007/relationships/hdphoto" Target="../media/hdphoto3.wdp"/><Relationship Id="rId7" Type="http://schemas.microsoft.com/office/2007/relationships/hdphoto" Target="../media/hdphoto22.wdp"/><Relationship Id="rId2" Type="http://schemas.openxmlformats.org/officeDocument/2006/relationships/image" Target="../media/image310.png"/><Relationship Id="rId1" Type="http://schemas.openxmlformats.org/officeDocument/2006/relationships/slideLayout" Target="../slideLayouts/slideLayout1.xml"/><Relationship Id="rId6" Type="http://schemas.openxmlformats.org/officeDocument/2006/relationships/image" Target="../media/image329.png"/><Relationship Id="rId5" Type="http://schemas.microsoft.com/office/2007/relationships/hdphoto" Target="../media/hdphoto21.wdp"/><Relationship Id="rId4" Type="http://schemas.openxmlformats.org/officeDocument/2006/relationships/image" Target="../media/image328.png"/><Relationship Id="rId9" Type="http://schemas.microsoft.com/office/2007/relationships/hdphoto" Target="../media/hdphoto23.wdp"/></Relationships>
</file>

<file path=ppt/slides/_rels/slide165.xml.rels><?xml version="1.0" encoding="UTF-8" standalone="yes"?>
<Relationships xmlns="http://schemas.openxmlformats.org/package/2006/relationships"><Relationship Id="rId8" Type="http://schemas.openxmlformats.org/officeDocument/2006/relationships/image" Target="../media/image333.png"/><Relationship Id="rId3" Type="http://schemas.microsoft.com/office/2007/relationships/hdphoto" Target="../media/hdphoto24.wdp"/><Relationship Id="rId7" Type="http://schemas.microsoft.com/office/2007/relationships/hdphoto" Target="../media/hdphoto25.wdp"/><Relationship Id="rId2" Type="http://schemas.openxmlformats.org/officeDocument/2006/relationships/image" Target="../media/image331.png"/><Relationship Id="rId1" Type="http://schemas.openxmlformats.org/officeDocument/2006/relationships/slideLayout" Target="../slideLayouts/slideLayout1.xml"/><Relationship Id="rId6" Type="http://schemas.openxmlformats.org/officeDocument/2006/relationships/image" Target="../media/image332.png"/><Relationship Id="rId11" Type="http://schemas.microsoft.com/office/2007/relationships/hdphoto" Target="../media/hdphoto27.wdp"/><Relationship Id="rId5" Type="http://schemas.microsoft.com/office/2007/relationships/hdphoto" Target="../media/hdphoto3.wdp"/><Relationship Id="rId10" Type="http://schemas.openxmlformats.org/officeDocument/2006/relationships/image" Target="../media/image334.png"/><Relationship Id="rId4" Type="http://schemas.openxmlformats.org/officeDocument/2006/relationships/image" Target="../media/image310.png"/><Relationship Id="rId9" Type="http://schemas.microsoft.com/office/2007/relationships/hdphoto" Target="../media/hdphoto26.wdp"/></Relationships>
</file>

<file path=ppt/slides/_rels/slide166.xml.rels><?xml version="1.0" encoding="UTF-8" standalone="yes"?>
<Relationships xmlns="http://schemas.openxmlformats.org/package/2006/relationships"><Relationship Id="rId3" Type="http://schemas.microsoft.com/office/2007/relationships/hdphoto" Target="../media/hdphoto27.wdp"/><Relationship Id="rId7" Type="http://schemas.microsoft.com/office/2007/relationships/hdphoto" Target="../media/hdphoto29.wdp"/><Relationship Id="rId2" Type="http://schemas.openxmlformats.org/officeDocument/2006/relationships/image" Target="../media/image334.png"/><Relationship Id="rId1" Type="http://schemas.openxmlformats.org/officeDocument/2006/relationships/slideLayout" Target="../slideLayouts/slideLayout1.xml"/><Relationship Id="rId6" Type="http://schemas.openxmlformats.org/officeDocument/2006/relationships/image" Target="../media/image336.png"/><Relationship Id="rId5" Type="http://schemas.microsoft.com/office/2007/relationships/hdphoto" Target="../media/hdphoto28.wdp"/><Relationship Id="rId4" Type="http://schemas.openxmlformats.org/officeDocument/2006/relationships/image" Target="../media/image335.png"/></Relationships>
</file>

<file path=ppt/slides/_rels/slide167.xml.rels><?xml version="1.0" encoding="UTF-8" standalone="yes"?>
<Relationships xmlns="http://schemas.openxmlformats.org/package/2006/relationships"><Relationship Id="rId8" Type="http://schemas.openxmlformats.org/officeDocument/2006/relationships/image" Target="../media/image339.png"/><Relationship Id="rId3" Type="http://schemas.microsoft.com/office/2007/relationships/hdphoto" Target="../media/hdphoto3.wdp"/><Relationship Id="rId7" Type="http://schemas.microsoft.com/office/2007/relationships/hdphoto" Target="../media/hdphoto31.wdp"/><Relationship Id="rId2" Type="http://schemas.openxmlformats.org/officeDocument/2006/relationships/image" Target="../media/image310.png"/><Relationship Id="rId1" Type="http://schemas.openxmlformats.org/officeDocument/2006/relationships/slideLayout" Target="../slideLayouts/slideLayout1.xml"/><Relationship Id="rId6" Type="http://schemas.openxmlformats.org/officeDocument/2006/relationships/image" Target="../media/image338.png"/><Relationship Id="rId11" Type="http://schemas.microsoft.com/office/2007/relationships/hdphoto" Target="../media/hdphoto33.wdp"/><Relationship Id="rId5" Type="http://schemas.microsoft.com/office/2007/relationships/hdphoto" Target="../media/hdphoto30.wdp"/><Relationship Id="rId10" Type="http://schemas.openxmlformats.org/officeDocument/2006/relationships/image" Target="../media/image340.png"/><Relationship Id="rId4" Type="http://schemas.openxmlformats.org/officeDocument/2006/relationships/image" Target="../media/image337.png"/><Relationship Id="rId9" Type="http://schemas.microsoft.com/office/2007/relationships/hdphoto" Target="../media/hdphoto32.wdp"/></Relationships>
</file>

<file path=ppt/slides/_rels/slide168.xml.rels><?xml version="1.0" encoding="UTF-8" standalone="yes"?>
<Relationships xmlns="http://schemas.openxmlformats.org/package/2006/relationships"><Relationship Id="rId8" Type="http://schemas.openxmlformats.org/officeDocument/2006/relationships/image" Target="../media/image343.png"/><Relationship Id="rId13" Type="http://schemas.microsoft.com/office/2007/relationships/hdphoto" Target="../media/hdphoto38.wdp"/><Relationship Id="rId3" Type="http://schemas.microsoft.com/office/2007/relationships/hdphoto" Target="../media/hdphoto3.wdp"/><Relationship Id="rId7" Type="http://schemas.microsoft.com/office/2007/relationships/hdphoto" Target="../media/hdphoto35.wdp"/><Relationship Id="rId12" Type="http://schemas.openxmlformats.org/officeDocument/2006/relationships/image" Target="../media/image345.png"/><Relationship Id="rId2" Type="http://schemas.openxmlformats.org/officeDocument/2006/relationships/image" Target="../media/image310.png"/><Relationship Id="rId1" Type="http://schemas.openxmlformats.org/officeDocument/2006/relationships/slideLayout" Target="../slideLayouts/slideLayout1.xml"/><Relationship Id="rId6" Type="http://schemas.openxmlformats.org/officeDocument/2006/relationships/image" Target="../media/image342.png"/><Relationship Id="rId11" Type="http://schemas.microsoft.com/office/2007/relationships/hdphoto" Target="../media/hdphoto37.wdp"/><Relationship Id="rId5" Type="http://schemas.microsoft.com/office/2007/relationships/hdphoto" Target="../media/hdphoto34.wdp"/><Relationship Id="rId15" Type="http://schemas.microsoft.com/office/2007/relationships/hdphoto" Target="../media/hdphoto39.wdp"/><Relationship Id="rId10" Type="http://schemas.openxmlformats.org/officeDocument/2006/relationships/image" Target="../media/image344.png"/><Relationship Id="rId4" Type="http://schemas.openxmlformats.org/officeDocument/2006/relationships/image" Target="../media/image341.png"/><Relationship Id="rId9" Type="http://schemas.microsoft.com/office/2007/relationships/hdphoto" Target="../media/hdphoto36.wdp"/><Relationship Id="rId14" Type="http://schemas.openxmlformats.org/officeDocument/2006/relationships/image" Target="../media/image346.png"/></Relationships>
</file>

<file path=ppt/slides/_rels/slide169.xml.rels><?xml version="1.0" encoding="UTF-8" standalone="yes"?>
<Relationships xmlns="http://schemas.openxmlformats.org/package/2006/relationships"><Relationship Id="rId8" Type="http://schemas.openxmlformats.org/officeDocument/2006/relationships/image" Target="../media/image349.png"/><Relationship Id="rId13" Type="http://schemas.microsoft.com/office/2007/relationships/hdphoto" Target="../media/hdphoto44.wdp"/><Relationship Id="rId3" Type="http://schemas.microsoft.com/office/2007/relationships/hdphoto" Target="../media/hdphoto3.wdp"/><Relationship Id="rId7" Type="http://schemas.microsoft.com/office/2007/relationships/hdphoto" Target="../media/hdphoto41.wdp"/><Relationship Id="rId12" Type="http://schemas.openxmlformats.org/officeDocument/2006/relationships/image" Target="../media/image351.png"/><Relationship Id="rId2" Type="http://schemas.openxmlformats.org/officeDocument/2006/relationships/image" Target="../media/image310.png"/><Relationship Id="rId1" Type="http://schemas.openxmlformats.org/officeDocument/2006/relationships/slideLayout" Target="../slideLayouts/slideLayout1.xml"/><Relationship Id="rId6" Type="http://schemas.openxmlformats.org/officeDocument/2006/relationships/image" Target="../media/image348.png"/><Relationship Id="rId11" Type="http://schemas.microsoft.com/office/2007/relationships/hdphoto" Target="../media/hdphoto43.wdp"/><Relationship Id="rId5" Type="http://schemas.microsoft.com/office/2007/relationships/hdphoto" Target="../media/hdphoto40.wdp"/><Relationship Id="rId10" Type="http://schemas.openxmlformats.org/officeDocument/2006/relationships/image" Target="../media/image350.png"/><Relationship Id="rId4" Type="http://schemas.openxmlformats.org/officeDocument/2006/relationships/image" Target="../media/image347.png"/><Relationship Id="rId9" Type="http://schemas.microsoft.com/office/2007/relationships/hdphoto" Target="../media/hdphoto42.wdp"/></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0.xml.rels><?xml version="1.0" encoding="UTF-8" standalone="yes"?>
<Relationships xmlns="http://schemas.openxmlformats.org/package/2006/relationships"><Relationship Id="rId8" Type="http://schemas.openxmlformats.org/officeDocument/2006/relationships/image" Target="../media/image354.png"/><Relationship Id="rId3" Type="http://schemas.microsoft.com/office/2007/relationships/hdphoto" Target="../media/hdphoto3.wdp"/><Relationship Id="rId7" Type="http://schemas.microsoft.com/office/2007/relationships/hdphoto" Target="../media/hdphoto46.wdp"/><Relationship Id="rId2" Type="http://schemas.openxmlformats.org/officeDocument/2006/relationships/image" Target="../media/image310.png"/><Relationship Id="rId1" Type="http://schemas.openxmlformats.org/officeDocument/2006/relationships/slideLayout" Target="../slideLayouts/slideLayout1.xml"/><Relationship Id="rId6" Type="http://schemas.openxmlformats.org/officeDocument/2006/relationships/image" Target="../media/image353.png"/><Relationship Id="rId5" Type="http://schemas.microsoft.com/office/2007/relationships/hdphoto" Target="../media/hdphoto45.wdp"/><Relationship Id="rId4" Type="http://schemas.openxmlformats.org/officeDocument/2006/relationships/image" Target="../media/image352.png"/><Relationship Id="rId9" Type="http://schemas.microsoft.com/office/2007/relationships/hdphoto" Target="../media/hdphoto47.wdp"/></Relationships>
</file>

<file path=ppt/slides/_rels/slide171.xml.rels><?xml version="1.0" encoding="UTF-8" standalone="yes"?>
<Relationships xmlns="http://schemas.openxmlformats.org/package/2006/relationships"><Relationship Id="rId8" Type="http://schemas.openxmlformats.org/officeDocument/2006/relationships/image" Target="../media/image357.png"/><Relationship Id="rId13" Type="http://schemas.microsoft.com/office/2007/relationships/hdphoto" Target="../media/hdphoto52.wdp"/><Relationship Id="rId3" Type="http://schemas.microsoft.com/office/2007/relationships/hdphoto" Target="../media/hdphoto3.wdp"/><Relationship Id="rId7" Type="http://schemas.microsoft.com/office/2007/relationships/hdphoto" Target="../media/hdphoto49.wdp"/><Relationship Id="rId12" Type="http://schemas.openxmlformats.org/officeDocument/2006/relationships/image" Target="../media/image359.png"/><Relationship Id="rId2" Type="http://schemas.openxmlformats.org/officeDocument/2006/relationships/image" Target="../media/image310.png"/><Relationship Id="rId1" Type="http://schemas.openxmlformats.org/officeDocument/2006/relationships/slideLayout" Target="../slideLayouts/slideLayout1.xml"/><Relationship Id="rId6" Type="http://schemas.openxmlformats.org/officeDocument/2006/relationships/image" Target="../media/image356.png"/><Relationship Id="rId11" Type="http://schemas.microsoft.com/office/2007/relationships/hdphoto" Target="../media/hdphoto51.wdp"/><Relationship Id="rId5" Type="http://schemas.microsoft.com/office/2007/relationships/hdphoto" Target="../media/hdphoto48.wdp"/><Relationship Id="rId10" Type="http://schemas.openxmlformats.org/officeDocument/2006/relationships/image" Target="../media/image358.png"/><Relationship Id="rId4" Type="http://schemas.openxmlformats.org/officeDocument/2006/relationships/image" Target="../media/image355.png"/><Relationship Id="rId9" Type="http://schemas.microsoft.com/office/2007/relationships/hdphoto" Target="../media/hdphoto50.wdp"/></Relationships>
</file>

<file path=ppt/slides/_rels/slide172.xml.rels><?xml version="1.0" encoding="UTF-8" standalone="yes"?>
<Relationships xmlns="http://schemas.openxmlformats.org/package/2006/relationships"><Relationship Id="rId3" Type="http://schemas.openxmlformats.org/officeDocument/2006/relationships/image" Target="../media/image361.png"/><Relationship Id="rId2" Type="http://schemas.openxmlformats.org/officeDocument/2006/relationships/image" Target="../media/image360.png"/><Relationship Id="rId1" Type="http://schemas.openxmlformats.org/officeDocument/2006/relationships/slideLayout" Target="../slideLayouts/slideLayout1.xml"/><Relationship Id="rId6" Type="http://schemas.openxmlformats.org/officeDocument/2006/relationships/image" Target="../media/image364.png"/><Relationship Id="rId5" Type="http://schemas.openxmlformats.org/officeDocument/2006/relationships/image" Target="../media/image363.png"/><Relationship Id="rId4" Type="http://schemas.openxmlformats.org/officeDocument/2006/relationships/image" Target="../media/image362.png"/></Relationships>
</file>

<file path=ppt/slides/_rels/slide173.xml.rels><?xml version="1.0" encoding="UTF-8" standalone="yes"?>
<Relationships xmlns="http://schemas.openxmlformats.org/package/2006/relationships"><Relationship Id="rId3" Type="http://schemas.openxmlformats.org/officeDocument/2006/relationships/image" Target="../media/image365.png"/><Relationship Id="rId2" Type="http://schemas.openxmlformats.org/officeDocument/2006/relationships/image" Target="../media/image360.png"/><Relationship Id="rId1" Type="http://schemas.openxmlformats.org/officeDocument/2006/relationships/slideLayout" Target="../slideLayouts/slideLayout1.xml"/><Relationship Id="rId4" Type="http://schemas.openxmlformats.org/officeDocument/2006/relationships/image" Target="../media/image366.png"/></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9.xml.rels><?xml version="1.0" encoding="UTF-8" standalone="yes"?>
<Relationships xmlns="http://schemas.openxmlformats.org/package/2006/relationships"><Relationship Id="rId3" Type="http://schemas.openxmlformats.org/officeDocument/2006/relationships/image" Target="../media/image368.png"/><Relationship Id="rId2" Type="http://schemas.openxmlformats.org/officeDocument/2006/relationships/image" Target="../media/image367.png"/><Relationship Id="rId1" Type="http://schemas.openxmlformats.org/officeDocument/2006/relationships/slideLayout" Target="../slideLayouts/slideLayout1.xml"/><Relationship Id="rId4" Type="http://schemas.openxmlformats.org/officeDocument/2006/relationships/image" Target="../media/image369.png"/></Relationships>
</file>

<file path=ppt/slides/_rels/slide18.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image" Target="../media/image37.jpg"/><Relationship Id="rId1" Type="http://schemas.openxmlformats.org/officeDocument/2006/relationships/slideLayout" Target="../slideLayouts/slideLayout1.xml"/><Relationship Id="rId4" Type="http://schemas.openxmlformats.org/officeDocument/2006/relationships/image" Target="../media/image39.jpg"/></Relationships>
</file>

<file path=ppt/slides/_rels/slide180.xml.rels><?xml version="1.0" encoding="UTF-8" standalone="yes"?>
<Relationships xmlns="http://schemas.openxmlformats.org/package/2006/relationships"><Relationship Id="rId3" Type="http://schemas.openxmlformats.org/officeDocument/2006/relationships/image" Target="../media/image371.png"/><Relationship Id="rId2" Type="http://schemas.openxmlformats.org/officeDocument/2006/relationships/image" Target="../media/image370.png"/><Relationship Id="rId1" Type="http://schemas.openxmlformats.org/officeDocument/2006/relationships/slideLayout" Target="../slideLayouts/slideLayout1.xml"/></Relationships>
</file>

<file path=ppt/slides/_rels/slide181.xml.rels><?xml version="1.0" encoding="UTF-8" standalone="yes"?>
<Relationships xmlns="http://schemas.openxmlformats.org/package/2006/relationships"><Relationship Id="rId2" Type="http://schemas.openxmlformats.org/officeDocument/2006/relationships/image" Target="../media/image372.jpeg"/><Relationship Id="rId1" Type="http://schemas.openxmlformats.org/officeDocument/2006/relationships/slideLayout" Target="../slideLayouts/slideLayout1.xml"/></Relationships>
</file>

<file path=ppt/slides/_rels/slide182.xml.rels><?xml version="1.0" encoding="UTF-8" standalone="yes"?>
<Relationships xmlns="http://schemas.openxmlformats.org/package/2006/relationships"><Relationship Id="rId3" Type="http://schemas.openxmlformats.org/officeDocument/2006/relationships/image" Target="../media/image374.jpeg"/><Relationship Id="rId2" Type="http://schemas.openxmlformats.org/officeDocument/2006/relationships/image" Target="../media/image373.jpeg"/><Relationship Id="rId1" Type="http://schemas.openxmlformats.org/officeDocument/2006/relationships/slideLayout" Target="../slideLayouts/slideLayout1.xml"/></Relationships>
</file>

<file path=ppt/slides/_rels/slide183.xml.rels><?xml version="1.0" encoding="UTF-8" standalone="yes"?>
<Relationships xmlns="http://schemas.openxmlformats.org/package/2006/relationships"><Relationship Id="rId2" Type="http://schemas.openxmlformats.org/officeDocument/2006/relationships/image" Target="../media/image375.png"/><Relationship Id="rId1" Type="http://schemas.openxmlformats.org/officeDocument/2006/relationships/slideLayout" Target="../slideLayouts/slideLayout1.xml"/></Relationships>
</file>

<file path=ppt/slides/_rels/slide184.xml.rels><?xml version="1.0" encoding="UTF-8" standalone="yes"?>
<Relationships xmlns="http://schemas.openxmlformats.org/package/2006/relationships"><Relationship Id="rId3" Type="http://schemas.openxmlformats.org/officeDocument/2006/relationships/image" Target="../media/image377.tmp"/><Relationship Id="rId2" Type="http://schemas.openxmlformats.org/officeDocument/2006/relationships/image" Target="../media/image376.png"/><Relationship Id="rId1" Type="http://schemas.openxmlformats.org/officeDocument/2006/relationships/slideLayout" Target="../slideLayouts/slideLayout1.xml"/><Relationship Id="rId4" Type="http://schemas.openxmlformats.org/officeDocument/2006/relationships/image" Target="../media/image378.png"/></Relationships>
</file>

<file path=ppt/slides/_rels/slide185.xml.rels><?xml version="1.0" encoding="UTF-8" standalone="yes"?>
<Relationships xmlns="http://schemas.openxmlformats.org/package/2006/relationships"><Relationship Id="rId2" Type="http://schemas.openxmlformats.org/officeDocument/2006/relationships/image" Target="../media/image379.png"/><Relationship Id="rId1" Type="http://schemas.openxmlformats.org/officeDocument/2006/relationships/slideLayout" Target="../slideLayouts/slideLayout1.xml"/></Relationships>
</file>

<file path=ppt/slides/_rels/slide186.xml.rels><?xml version="1.0" encoding="UTF-8" standalone="yes"?>
<Relationships xmlns="http://schemas.openxmlformats.org/package/2006/relationships"><Relationship Id="rId3" Type="http://schemas.openxmlformats.org/officeDocument/2006/relationships/image" Target="../media/image381.jpeg"/><Relationship Id="rId2" Type="http://schemas.openxmlformats.org/officeDocument/2006/relationships/image" Target="../media/image380.jpg"/><Relationship Id="rId1" Type="http://schemas.openxmlformats.org/officeDocument/2006/relationships/slideLayout" Target="../slideLayouts/slideLayout1.xml"/><Relationship Id="rId6" Type="http://schemas.openxmlformats.org/officeDocument/2006/relationships/image" Target="../media/image384.jpeg"/><Relationship Id="rId5" Type="http://schemas.openxmlformats.org/officeDocument/2006/relationships/image" Target="../media/image383.jpeg"/><Relationship Id="rId4" Type="http://schemas.openxmlformats.org/officeDocument/2006/relationships/image" Target="../media/image382.jpg"/></Relationships>
</file>

<file path=ppt/slides/_rels/slide187.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1.xml"/><Relationship Id="rId1" Type="http://schemas.openxmlformats.org/officeDocument/2006/relationships/vmlDrawing" Target="../drawings/vmlDrawing3.vml"/><Relationship Id="rId5" Type="http://schemas.openxmlformats.org/officeDocument/2006/relationships/image" Target="../media/image385.emf"/><Relationship Id="rId4" Type="http://schemas.openxmlformats.org/officeDocument/2006/relationships/package" Target="../embeddings/Microsoft_Excel_Worksheet3.xlsx"/></Relationships>
</file>

<file path=ppt/slides/_rels/slide188.xml.rels><?xml version="1.0" encoding="UTF-8" standalone="yes"?>
<Relationships xmlns="http://schemas.openxmlformats.org/package/2006/relationships"><Relationship Id="rId2" Type="http://schemas.openxmlformats.org/officeDocument/2006/relationships/image" Target="../media/image386.JPG"/><Relationship Id="rId1" Type="http://schemas.openxmlformats.org/officeDocument/2006/relationships/slideLayout" Target="../slideLayouts/slideLayout1.xml"/></Relationships>
</file>

<file path=ppt/slides/_rels/slide18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3.xml.rels><?xml version="1.0" encoding="UTF-8" standalone="yes"?>
<Relationships xmlns="http://schemas.openxmlformats.org/package/2006/relationships"><Relationship Id="rId2" Type="http://schemas.openxmlformats.org/officeDocument/2006/relationships/image" Target="../media/image387.tmp"/><Relationship Id="rId1" Type="http://schemas.openxmlformats.org/officeDocument/2006/relationships/slideLayout" Target="../slideLayouts/slideLayout1.xml"/></Relationships>
</file>

<file path=ppt/slides/_rels/slide194.xml.rels><?xml version="1.0" encoding="UTF-8" standalone="yes"?>
<Relationships xmlns="http://schemas.openxmlformats.org/package/2006/relationships"><Relationship Id="rId3" Type="http://schemas.openxmlformats.org/officeDocument/2006/relationships/image" Target="../media/image389.emf"/><Relationship Id="rId2" Type="http://schemas.openxmlformats.org/officeDocument/2006/relationships/image" Target="../media/image388.emf"/><Relationship Id="rId1" Type="http://schemas.openxmlformats.org/officeDocument/2006/relationships/slideLayout" Target="../slideLayouts/slideLayout1.xml"/><Relationship Id="rId5" Type="http://schemas.openxmlformats.org/officeDocument/2006/relationships/image" Target="../media/image391.png"/><Relationship Id="rId4" Type="http://schemas.openxmlformats.org/officeDocument/2006/relationships/image" Target="../media/image390.emf"/></Relationships>
</file>

<file path=ppt/slides/_rels/slide195.xml.rels><?xml version="1.0" encoding="UTF-8" standalone="yes"?>
<Relationships xmlns="http://schemas.openxmlformats.org/package/2006/relationships"><Relationship Id="rId3" Type="http://schemas.openxmlformats.org/officeDocument/2006/relationships/image" Target="../media/image393.png"/><Relationship Id="rId2" Type="http://schemas.openxmlformats.org/officeDocument/2006/relationships/image" Target="../media/image392.png"/><Relationship Id="rId1" Type="http://schemas.openxmlformats.org/officeDocument/2006/relationships/slideLayout" Target="../slideLayouts/slideLayout1.xml"/></Relationships>
</file>

<file path=ppt/slides/_rels/slide196.xml.rels><?xml version="1.0" encoding="UTF-8" standalone="yes"?>
<Relationships xmlns="http://schemas.openxmlformats.org/package/2006/relationships"><Relationship Id="rId2" Type="http://schemas.openxmlformats.org/officeDocument/2006/relationships/image" Target="../media/image394.png"/><Relationship Id="rId1" Type="http://schemas.openxmlformats.org/officeDocument/2006/relationships/slideLayout" Target="../slideLayouts/slideLayout1.xml"/></Relationships>
</file>

<file path=ppt/slides/_rels/slide197.xml.rels><?xml version="1.0" encoding="UTF-8" standalone="yes"?>
<Relationships xmlns="http://schemas.openxmlformats.org/package/2006/relationships"><Relationship Id="rId3" Type="http://schemas.openxmlformats.org/officeDocument/2006/relationships/image" Target="../media/image396.png"/><Relationship Id="rId7" Type="http://schemas.openxmlformats.org/officeDocument/2006/relationships/image" Target="../media/image400.png"/><Relationship Id="rId2" Type="http://schemas.openxmlformats.org/officeDocument/2006/relationships/image" Target="../media/image395.png"/><Relationship Id="rId1" Type="http://schemas.openxmlformats.org/officeDocument/2006/relationships/slideLayout" Target="../slideLayouts/slideLayout1.xml"/><Relationship Id="rId6" Type="http://schemas.openxmlformats.org/officeDocument/2006/relationships/image" Target="../media/image399.png"/><Relationship Id="rId5" Type="http://schemas.openxmlformats.org/officeDocument/2006/relationships/image" Target="../media/image398.png"/><Relationship Id="rId4" Type="http://schemas.openxmlformats.org/officeDocument/2006/relationships/image" Target="../media/image397.png"/></Relationships>
</file>

<file path=ppt/slides/_rels/slide198.xml.rels><?xml version="1.0" encoding="UTF-8" standalone="yes"?>
<Relationships xmlns="http://schemas.openxmlformats.org/package/2006/relationships"><Relationship Id="rId2" Type="http://schemas.openxmlformats.org/officeDocument/2006/relationships/image" Target="../media/image401.png"/><Relationship Id="rId1" Type="http://schemas.openxmlformats.org/officeDocument/2006/relationships/slideLayout" Target="../slideLayouts/slideLayout1.xml"/></Relationships>
</file>

<file path=ppt/slides/_rels/slide199.xml.rels><?xml version="1.0" encoding="UTF-8" standalone="yes"?>
<Relationships xmlns="http://schemas.openxmlformats.org/package/2006/relationships"><Relationship Id="rId2" Type="http://schemas.openxmlformats.org/officeDocument/2006/relationships/image" Target="../media/image40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image" Target="../media/image40.jpg"/><Relationship Id="rId1" Type="http://schemas.openxmlformats.org/officeDocument/2006/relationships/slideLayout" Target="../slideLayouts/slideLayout1.xml"/><Relationship Id="rId5" Type="http://schemas.openxmlformats.org/officeDocument/2006/relationships/image" Target="../media/image43.jpg"/><Relationship Id="rId4" Type="http://schemas.openxmlformats.org/officeDocument/2006/relationships/image" Target="../media/image42.jpg"/></Relationships>
</file>

<file path=ppt/slides/_rels/slide200.xml.rels><?xml version="1.0" encoding="UTF-8" standalone="yes"?>
<Relationships xmlns="http://schemas.openxmlformats.org/package/2006/relationships"><Relationship Id="rId2" Type="http://schemas.openxmlformats.org/officeDocument/2006/relationships/image" Target="../media/image403.png"/><Relationship Id="rId1" Type="http://schemas.openxmlformats.org/officeDocument/2006/relationships/slideLayout" Target="../slideLayouts/slideLayout1.xml"/></Relationships>
</file>

<file path=ppt/slides/_rels/slide201.xml.rels><?xml version="1.0" encoding="UTF-8" standalone="yes"?>
<Relationships xmlns="http://schemas.openxmlformats.org/package/2006/relationships"><Relationship Id="rId2" Type="http://schemas.openxmlformats.org/officeDocument/2006/relationships/image" Target="../media/image404.png"/><Relationship Id="rId1" Type="http://schemas.openxmlformats.org/officeDocument/2006/relationships/slideLayout" Target="../slideLayouts/slideLayout1.xml"/></Relationships>
</file>

<file path=ppt/slides/_rels/slide20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1.xml"/><Relationship Id="rId4" Type="http://schemas.openxmlformats.org/officeDocument/2006/relationships/image" Target="../media/image46.png"/></Relationships>
</file>

<file path=ppt/slides/_rels/slide2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xml"/></Relationships>
</file>

<file path=ppt/slides/_rels/slide2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49.emf"/><Relationship Id="rId2" Type="http://schemas.openxmlformats.org/officeDocument/2006/relationships/image" Target="../media/image48.emf"/><Relationship Id="rId1" Type="http://schemas.openxmlformats.org/officeDocument/2006/relationships/slideLayout" Target="../slideLayouts/slideLayout1.xml"/></Relationships>
</file>

<file path=ppt/slides/_rels/slide2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jpeg"/><Relationship Id="rId1" Type="http://schemas.openxmlformats.org/officeDocument/2006/relationships/slideLayout" Target="../slideLayouts/slideLayout1.xml"/><Relationship Id="rId5" Type="http://schemas.openxmlformats.org/officeDocument/2006/relationships/image" Target="../media/image53.jpeg"/><Relationship Id="rId4" Type="http://schemas.openxmlformats.org/officeDocument/2006/relationships/image" Target="../media/image52.jpeg"/></Relationships>
</file>

<file path=ppt/slides/_rels/slide25.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4.jpeg"/><Relationship Id="rId1" Type="http://schemas.openxmlformats.org/officeDocument/2006/relationships/slideLayout" Target="../slideLayouts/slideLayout1.xml"/><Relationship Id="rId4" Type="http://schemas.openxmlformats.org/officeDocument/2006/relationships/image" Target="../media/image56.jpeg"/></Relationships>
</file>

<file path=ppt/slides/_rels/slide26.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image" Target="../media/image57.jpeg"/><Relationship Id="rId1" Type="http://schemas.openxmlformats.org/officeDocument/2006/relationships/slideLayout" Target="../slideLayouts/slideLayout1.xml"/><Relationship Id="rId5" Type="http://schemas.openxmlformats.org/officeDocument/2006/relationships/image" Target="../media/image56.jpeg"/><Relationship Id="rId4" Type="http://schemas.openxmlformats.org/officeDocument/2006/relationships/image" Target="../media/image59.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61.jpeg"/><Relationship Id="rId7" Type="http://schemas.openxmlformats.org/officeDocument/2006/relationships/image" Target="../media/image65.jpeg"/><Relationship Id="rId2" Type="http://schemas.openxmlformats.org/officeDocument/2006/relationships/image" Target="../media/image60.jpeg"/><Relationship Id="rId1" Type="http://schemas.openxmlformats.org/officeDocument/2006/relationships/slideLayout" Target="../slideLayouts/slideLayout1.xml"/><Relationship Id="rId6" Type="http://schemas.openxmlformats.org/officeDocument/2006/relationships/image" Target="../media/image64.jpeg"/><Relationship Id="rId5" Type="http://schemas.openxmlformats.org/officeDocument/2006/relationships/image" Target="../media/image63.jpg"/><Relationship Id="rId4" Type="http://schemas.openxmlformats.org/officeDocument/2006/relationships/image" Target="../media/image62.jpeg"/></Relationships>
</file>

<file path=ppt/slides/_rels/slide29.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image" Target="../media/image66.jpeg"/><Relationship Id="rId1" Type="http://schemas.openxmlformats.org/officeDocument/2006/relationships/slideLayout" Target="../slideLayouts/slideLayout1.xml"/><Relationship Id="rId4" Type="http://schemas.openxmlformats.org/officeDocument/2006/relationships/image" Target="../media/image68.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image" Target="../media/image70.jpeg"/><Relationship Id="rId1" Type="http://schemas.openxmlformats.org/officeDocument/2006/relationships/slideLayout" Target="../slideLayouts/slideLayout1.xml"/><Relationship Id="rId6" Type="http://schemas.openxmlformats.org/officeDocument/2006/relationships/image" Target="../media/image74.jpg"/><Relationship Id="rId5" Type="http://schemas.openxmlformats.org/officeDocument/2006/relationships/image" Target="../media/image73.jpeg"/><Relationship Id="rId4" Type="http://schemas.openxmlformats.org/officeDocument/2006/relationships/image" Target="../media/image72.jpeg"/></Relationships>
</file>

<file path=ppt/slides/_rels/slide32.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image" Target="../media/image75.jpeg"/><Relationship Id="rId1" Type="http://schemas.openxmlformats.org/officeDocument/2006/relationships/slideLayout" Target="../slideLayouts/slideLayout1.xml"/><Relationship Id="rId4" Type="http://schemas.openxmlformats.org/officeDocument/2006/relationships/image" Target="../media/image77.png"/></Relationships>
</file>

<file path=ppt/slides/_rels/slide33.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image" Target="../media/image78.jpe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image" Target="../media/image80.jpeg"/><Relationship Id="rId1" Type="http://schemas.openxmlformats.org/officeDocument/2006/relationships/slideLayout" Target="../slideLayouts/slideLayout1.xml"/><Relationship Id="rId4" Type="http://schemas.openxmlformats.org/officeDocument/2006/relationships/image" Target="../media/image82.jpeg"/></Relationships>
</file>

<file path=ppt/slides/_rels/slide35.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image" Target="../media/image83.jpe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image" Target="../media/image80.jpeg"/><Relationship Id="rId1" Type="http://schemas.openxmlformats.org/officeDocument/2006/relationships/slideLayout" Target="../slideLayouts/slideLayout1.xml"/><Relationship Id="rId6" Type="http://schemas.openxmlformats.org/officeDocument/2006/relationships/image" Target="../media/image86.jpeg"/><Relationship Id="rId5" Type="http://schemas.openxmlformats.org/officeDocument/2006/relationships/image" Target="../media/image85.jpeg"/><Relationship Id="rId4" Type="http://schemas.openxmlformats.org/officeDocument/2006/relationships/image" Target="../media/image82.jpeg"/></Relationships>
</file>

<file path=ppt/slides/_rels/slide37.xml.rels><?xml version="1.0" encoding="UTF-8" standalone="yes"?>
<Relationships xmlns="http://schemas.openxmlformats.org/package/2006/relationships"><Relationship Id="rId3" Type="http://schemas.openxmlformats.org/officeDocument/2006/relationships/image" Target="../media/image88.emf"/><Relationship Id="rId2" Type="http://schemas.openxmlformats.org/officeDocument/2006/relationships/image" Target="../media/image87.emf"/><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90.jpg"/><Relationship Id="rId2" Type="http://schemas.openxmlformats.org/officeDocument/2006/relationships/image" Target="../media/image89.jpg"/><Relationship Id="rId1" Type="http://schemas.openxmlformats.org/officeDocument/2006/relationships/slideLayout" Target="../slideLayouts/slideLayout1.xml"/><Relationship Id="rId4" Type="http://schemas.openxmlformats.org/officeDocument/2006/relationships/image" Target="../media/image91.jp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image" Target="../media/image92.jpeg"/><Relationship Id="rId1" Type="http://schemas.openxmlformats.org/officeDocument/2006/relationships/slideLayout" Target="../slideLayouts/slideLayout1.xml"/><Relationship Id="rId6" Type="http://schemas.openxmlformats.org/officeDocument/2006/relationships/image" Target="../media/image96.emf"/><Relationship Id="rId5" Type="http://schemas.openxmlformats.org/officeDocument/2006/relationships/image" Target="../media/image95.jpeg"/><Relationship Id="rId4" Type="http://schemas.openxmlformats.org/officeDocument/2006/relationships/image" Target="../media/image94.jpeg"/></Relationships>
</file>

<file path=ppt/slides/_rels/slide41.xml.rels><?xml version="1.0" encoding="UTF-8" standalone="yes"?>
<Relationships xmlns="http://schemas.openxmlformats.org/package/2006/relationships"><Relationship Id="rId3" Type="http://schemas.openxmlformats.org/officeDocument/2006/relationships/image" Target="../media/image98.jpeg"/><Relationship Id="rId2" Type="http://schemas.openxmlformats.org/officeDocument/2006/relationships/image" Target="../media/image97.jpeg"/><Relationship Id="rId1" Type="http://schemas.openxmlformats.org/officeDocument/2006/relationships/slideLayout" Target="../slideLayouts/slideLayout1.xml"/><Relationship Id="rId6" Type="http://schemas.openxmlformats.org/officeDocument/2006/relationships/image" Target="../media/image101.jpeg"/><Relationship Id="rId5" Type="http://schemas.openxmlformats.org/officeDocument/2006/relationships/image" Target="../media/image100.jpeg"/><Relationship Id="rId4" Type="http://schemas.openxmlformats.org/officeDocument/2006/relationships/image" Target="../media/image99.jpeg"/></Relationships>
</file>

<file path=ppt/slides/_rels/slide42.xml.rels><?xml version="1.0" encoding="UTF-8" standalone="yes"?>
<Relationships xmlns="http://schemas.openxmlformats.org/package/2006/relationships"><Relationship Id="rId3" Type="http://schemas.openxmlformats.org/officeDocument/2006/relationships/image" Target="../media/image103.jpeg"/><Relationship Id="rId2" Type="http://schemas.openxmlformats.org/officeDocument/2006/relationships/image" Target="../media/image102.jpeg"/><Relationship Id="rId1" Type="http://schemas.openxmlformats.org/officeDocument/2006/relationships/slideLayout" Target="../slideLayouts/slideLayout1.xml"/><Relationship Id="rId4" Type="http://schemas.openxmlformats.org/officeDocument/2006/relationships/image" Target="../media/image104.jpeg"/></Relationships>
</file>

<file path=ppt/slides/_rels/slide43.xml.rels><?xml version="1.0" encoding="UTF-8" standalone="yes"?>
<Relationships xmlns="http://schemas.openxmlformats.org/package/2006/relationships"><Relationship Id="rId3" Type="http://schemas.openxmlformats.org/officeDocument/2006/relationships/image" Target="../media/image106.jpeg"/><Relationship Id="rId2" Type="http://schemas.openxmlformats.org/officeDocument/2006/relationships/image" Target="../media/image105.jpeg"/><Relationship Id="rId1" Type="http://schemas.openxmlformats.org/officeDocument/2006/relationships/slideLayout" Target="../slideLayouts/slideLayout1.xml"/><Relationship Id="rId5" Type="http://schemas.openxmlformats.org/officeDocument/2006/relationships/image" Target="../media/image108.emf"/><Relationship Id="rId4" Type="http://schemas.openxmlformats.org/officeDocument/2006/relationships/image" Target="../media/image107.jpg"/></Relationships>
</file>

<file path=ppt/slides/_rels/slide44.xml.rels><?xml version="1.0" encoding="UTF-8" standalone="yes"?>
<Relationships xmlns="http://schemas.openxmlformats.org/package/2006/relationships"><Relationship Id="rId3" Type="http://schemas.openxmlformats.org/officeDocument/2006/relationships/image" Target="../media/image110.jpg"/><Relationship Id="rId2" Type="http://schemas.openxmlformats.org/officeDocument/2006/relationships/image" Target="../media/image109.jpg"/><Relationship Id="rId1" Type="http://schemas.openxmlformats.org/officeDocument/2006/relationships/slideLayout" Target="../slideLayouts/slideLayout1.xml"/><Relationship Id="rId5" Type="http://schemas.openxmlformats.org/officeDocument/2006/relationships/image" Target="../media/image112.jpeg"/><Relationship Id="rId4" Type="http://schemas.openxmlformats.org/officeDocument/2006/relationships/image" Target="../media/image111.jpg"/></Relationships>
</file>

<file path=ppt/slides/_rels/slide45.xml.rels><?xml version="1.0" encoding="UTF-8" standalone="yes"?>
<Relationships xmlns="http://schemas.openxmlformats.org/package/2006/relationships"><Relationship Id="rId3" Type="http://schemas.openxmlformats.org/officeDocument/2006/relationships/image" Target="../media/image114.jpeg"/><Relationship Id="rId2" Type="http://schemas.openxmlformats.org/officeDocument/2006/relationships/image" Target="../media/image113.jpeg"/><Relationship Id="rId1" Type="http://schemas.openxmlformats.org/officeDocument/2006/relationships/slideLayout" Target="../slideLayouts/slideLayout1.xml"/><Relationship Id="rId5" Type="http://schemas.openxmlformats.org/officeDocument/2006/relationships/image" Target="../media/image116.jpeg"/><Relationship Id="rId4" Type="http://schemas.openxmlformats.org/officeDocument/2006/relationships/image" Target="../media/image115.jpeg"/></Relationships>
</file>

<file path=ppt/slides/_rels/slide46.xml.rels><?xml version="1.0" encoding="UTF-8" standalone="yes"?>
<Relationships xmlns="http://schemas.openxmlformats.org/package/2006/relationships"><Relationship Id="rId3" Type="http://schemas.openxmlformats.org/officeDocument/2006/relationships/image" Target="../media/image118.jpeg"/><Relationship Id="rId7" Type="http://schemas.openxmlformats.org/officeDocument/2006/relationships/image" Target="../media/image122.jpeg"/><Relationship Id="rId2" Type="http://schemas.openxmlformats.org/officeDocument/2006/relationships/image" Target="../media/image117.jpeg"/><Relationship Id="rId1" Type="http://schemas.openxmlformats.org/officeDocument/2006/relationships/slideLayout" Target="../slideLayouts/slideLayout1.xml"/><Relationship Id="rId6" Type="http://schemas.openxmlformats.org/officeDocument/2006/relationships/image" Target="../media/image121.jpeg"/><Relationship Id="rId5" Type="http://schemas.openxmlformats.org/officeDocument/2006/relationships/image" Target="../media/image120.jpeg"/><Relationship Id="rId4" Type="http://schemas.openxmlformats.org/officeDocument/2006/relationships/image" Target="../media/image119.jpeg"/></Relationships>
</file>

<file path=ppt/slides/_rels/slide47.xml.rels><?xml version="1.0" encoding="UTF-8" standalone="yes"?>
<Relationships xmlns="http://schemas.openxmlformats.org/package/2006/relationships"><Relationship Id="rId3" Type="http://schemas.openxmlformats.org/officeDocument/2006/relationships/image" Target="../media/image124.jpg"/><Relationship Id="rId2" Type="http://schemas.openxmlformats.org/officeDocument/2006/relationships/image" Target="../media/image123.jpg"/><Relationship Id="rId1" Type="http://schemas.openxmlformats.org/officeDocument/2006/relationships/slideLayout" Target="../slideLayouts/slideLayout1.xml"/><Relationship Id="rId6" Type="http://schemas.openxmlformats.org/officeDocument/2006/relationships/image" Target="../media/image127.jpeg"/><Relationship Id="rId5" Type="http://schemas.openxmlformats.org/officeDocument/2006/relationships/image" Target="../media/image126.jpeg"/><Relationship Id="rId4" Type="http://schemas.openxmlformats.org/officeDocument/2006/relationships/image" Target="../media/image125.jpg"/></Relationships>
</file>

<file path=ppt/slides/_rels/slide48.xml.rels><?xml version="1.0" encoding="UTF-8" standalone="yes"?>
<Relationships xmlns="http://schemas.openxmlformats.org/package/2006/relationships"><Relationship Id="rId8" Type="http://schemas.openxmlformats.org/officeDocument/2006/relationships/image" Target="../media/image131.jpeg"/><Relationship Id="rId3" Type="http://schemas.openxmlformats.org/officeDocument/2006/relationships/image" Target="../media/image31.jpeg"/><Relationship Id="rId7" Type="http://schemas.openxmlformats.org/officeDocument/2006/relationships/image" Target="../media/image130.jpg"/><Relationship Id="rId2" Type="http://schemas.openxmlformats.org/officeDocument/2006/relationships/image" Target="../media/image128.jpg"/><Relationship Id="rId1" Type="http://schemas.openxmlformats.org/officeDocument/2006/relationships/slideLayout" Target="../slideLayouts/slideLayout1.xml"/><Relationship Id="rId6" Type="http://schemas.openxmlformats.org/officeDocument/2006/relationships/image" Target="../media/image129.jpeg"/><Relationship Id="rId5" Type="http://schemas.openxmlformats.org/officeDocument/2006/relationships/image" Target="../media/image33.jpeg"/><Relationship Id="rId4" Type="http://schemas.openxmlformats.org/officeDocument/2006/relationships/image" Target="../media/image32.jpeg"/></Relationships>
</file>

<file path=ppt/slides/_rels/slide49.xml.rels><?xml version="1.0" encoding="UTF-8" standalone="yes"?>
<Relationships xmlns="http://schemas.openxmlformats.org/package/2006/relationships"><Relationship Id="rId3" Type="http://schemas.openxmlformats.org/officeDocument/2006/relationships/image" Target="../media/image133.jpeg"/><Relationship Id="rId2" Type="http://schemas.openxmlformats.org/officeDocument/2006/relationships/image" Target="../media/image132.jpeg"/><Relationship Id="rId1" Type="http://schemas.openxmlformats.org/officeDocument/2006/relationships/slideLayout" Target="../slideLayouts/slideLayout1.xml"/><Relationship Id="rId6" Type="http://schemas.openxmlformats.org/officeDocument/2006/relationships/image" Target="../media/image136.jpeg"/><Relationship Id="rId5" Type="http://schemas.openxmlformats.org/officeDocument/2006/relationships/image" Target="../media/image135.jpg"/><Relationship Id="rId4" Type="http://schemas.openxmlformats.org/officeDocument/2006/relationships/image" Target="../media/image134.jpg"/></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7" Type="http://schemas.openxmlformats.org/officeDocument/2006/relationships/image" Target="../media/image10.jpeg"/><Relationship Id="rId2" Type="http://schemas.openxmlformats.org/officeDocument/2006/relationships/image" Target="../media/image5.jpeg"/><Relationship Id="rId1" Type="http://schemas.openxmlformats.org/officeDocument/2006/relationships/slideLayout" Target="../slideLayouts/slideLayout1.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50.xml.rels><?xml version="1.0" encoding="UTF-8" standalone="yes"?>
<Relationships xmlns="http://schemas.openxmlformats.org/package/2006/relationships"><Relationship Id="rId3" Type="http://schemas.openxmlformats.org/officeDocument/2006/relationships/image" Target="../media/image138.jpeg"/><Relationship Id="rId7" Type="http://schemas.openxmlformats.org/officeDocument/2006/relationships/image" Target="../media/image142.jpeg"/><Relationship Id="rId2" Type="http://schemas.openxmlformats.org/officeDocument/2006/relationships/image" Target="../media/image137.jpeg"/><Relationship Id="rId1" Type="http://schemas.openxmlformats.org/officeDocument/2006/relationships/slideLayout" Target="../slideLayouts/slideLayout1.xml"/><Relationship Id="rId6" Type="http://schemas.openxmlformats.org/officeDocument/2006/relationships/image" Target="../media/image141.jpeg"/><Relationship Id="rId5" Type="http://schemas.openxmlformats.org/officeDocument/2006/relationships/image" Target="../media/image140.jpeg"/><Relationship Id="rId4" Type="http://schemas.openxmlformats.org/officeDocument/2006/relationships/image" Target="../media/image139.jpeg"/></Relationships>
</file>

<file path=ppt/slides/_rels/slide51.xml.rels><?xml version="1.0" encoding="UTF-8" standalone="yes"?>
<Relationships xmlns="http://schemas.openxmlformats.org/package/2006/relationships"><Relationship Id="rId8" Type="http://schemas.openxmlformats.org/officeDocument/2006/relationships/image" Target="../media/image149.png"/><Relationship Id="rId3" Type="http://schemas.openxmlformats.org/officeDocument/2006/relationships/image" Target="../media/image144.jpeg"/><Relationship Id="rId7" Type="http://schemas.openxmlformats.org/officeDocument/2006/relationships/image" Target="../media/image148.jpeg"/><Relationship Id="rId2" Type="http://schemas.openxmlformats.org/officeDocument/2006/relationships/image" Target="../media/image143.jpeg"/><Relationship Id="rId1" Type="http://schemas.openxmlformats.org/officeDocument/2006/relationships/slideLayout" Target="../slideLayouts/slideLayout1.xml"/><Relationship Id="rId6" Type="http://schemas.openxmlformats.org/officeDocument/2006/relationships/image" Target="../media/image147.jpeg"/><Relationship Id="rId5" Type="http://schemas.openxmlformats.org/officeDocument/2006/relationships/image" Target="../media/image146.jpeg"/><Relationship Id="rId4" Type="http://schemas.openxmlformats.org/officeDocument/2006/relationships/image" Target="../media/image145.jpg"/></Relationships>
</file>

<file path=ppt/slides/_rels/slide52.xml.rels><?xml version="1.0" encoding="UTF-8" standalone="yes"?>
<Relationships xmlns="http://schemas.openxmlformats.org/package/2006/relationships"><Relationship Id="rId3" Type="http://schemas.openxmlformats.org/officeDocument/2006/relationships/image" Target="../media/image151.jpeg"/><Relationship Id="rId7" Type="http://schemas.openxmlformats.org/officeDocument/2006/relationships/image" Target="../media/image155.jpeg"/><Relationship Id="rId2" Type="http://schemas.openxmlformats.org/officeDocument/2006/relationships/image" Target="../media/image150.jpeg"/><Relationship Id="rId1" Type="http://schemas.openxmlformats.org/officeDocument/2006/relationships/slideLayout" Target="../slideLayouts/slideLayout1.xml"/><Relationship Id="rId6" Type="http://schemas.openxmlformats.org/officeDocument/2006/relationships/image" Target="../media/image154.jpeg"/><Relationship Id="rId5" Type="http://schemas.openxmlformats.org/officeDocument/2006/relationships/image" Target="../media/image153.jpeg"/><Relationship Id="rId4" Type="http://schemas.openxmlformats.org/officeDocument/2006/relationships/image" Target="../media/image152.jpeg"/></Relationships>
</file>

<file path=ppt/slides/_rels/slide53.xml.rels><?xml version="1.0" encoding="UTF-8" standalone="yes"?>
<Relationships xmlns="http://schemas.openxmlformats.org/package/2006/relationships"><Relationship Id="rId3" Type="http://schemas.openxmlformats.org/officeDocument/2006/relationships/image" Target="../media/image157.jpeg"/><Relationship Id="rId2" Type="http://schemas.openxmlformats.org/officeDocument/2006/relationships/image" Target="../media/image156.jpg"/><Relationship Id="rId1" Type="http://schemas.openxmlformats.org/officeDocument/2006/relationships/slideLayout" Target="../slideLayouts/slideLayout1.xml"/><Relationship Id="rId6" Type="http://schemas.openxmlformats.org/officeDocument/2006/relationships/image" Target="../media/image160.jpg"/><Relationship Id="rId5" Type="http://schemas.openxmlformats.org/officeDocument/2006/relationships/image" Target="../media/image159.jpg"/><Relationship Id="rId4" Type="http://schemas.openxmlformats.org/officeDocument/2006/relationships/image" Target="../media/image158.jpg"/></Relationships>
</file>

<file path=ppt/slides/_rels/slide54.xml.rels><?xml version="1.0" encoding="UTF-8" standalone="yes"?>
<Relationships xmlns="http://schemas.openxmlformats.org/package/2006/relationships"><Relationship Id="rId3" Type="http://schemas.openxmlformats.org/officeDocument/2006/relationships/image" Target="../media/image162.jpeg"/><Relationship Id="rId2" Type="http://schemas.openxmlformats.org/officeDocument/2006/relationships/image" Target="../media/image161.jpeg"/><Relationship Id="rId1" Type="http://schemas.openxmlformats.org/officeDocument/2006/relationships/slideLayout" Target="../slideLayouts/slideLayout1.xml"/><Relationship Id="rId6" Type="http://schemas.openxmlformats.org/officeDocument/2006/relationships/image" Target="../media/image165.jpg"/><Relationship Id="rId5" Type="http://schemas.openxmlformats.org/officeDocument/2006/relationships/image" Target="../media/image164.jpeg"/><Relationship Id="rId4" Type="http://schemas.openxmlformats.org/officeDocument/2006/relationships/image" Target="../media/image163.jpeg"/></Relationships>
</file>

<file path=ppt/slides/_rels/slide55.xml.rels><?xml version="1.0" encoding="UTF-8" standalone="yes"?>
<Relationships xmlns="http://schemas.openxmlformats.org/package/2006/relationships"><Relationship Id="rId3" Type="http://schemas.openxmlformats.org/officeDocument/2006/relationships/image" Target="../media/image167.jpeg"/><Relationship Id="rId7" Type="http://schemas.openxmlformats.org/officeDocument/2006/relationships/image" Target="../media/image82.jpeg"/><Relationship Id="rId2" Type="http://schemas.openxmlformats.org/officeDocument/2006/relationships/image" Target="../media/image166.JPG"/><Relationship Id="rId1" Type="http://schemas.openxmlformats.org/officeDocument/2006/relationships/slideLayout" Target="../slideLayouts/slideLayout1.xml"/><Relationship Id="rId6" Type="http://schemas.openxmlformats.org/officeDocument/2006/relationships/image" Target="../media/image81.jpeg"/><Relationship Id="rId5" Type="http://schemas.openxmlformats.org/officeDocument/2006/relationships/image" Target="../media/image80.jpeg"/><Relationship Id="rId4" Type="http://schemas.openxmlformats.org/officeDocument/2006/relationships/image" Target="../media/image79.jpeg"/></Relationships>
</file>

<file path=ppt/slides/_rels/slide56.xml.rels><?xml version="1.0" encoding="UTF-8" standalone="yes"?>
<Relationships xmlns="http://schemas.openxmlformats.org/package/2006/relationships"><Relationship Id="rId3" Type="http://schemas.openxmlformats.org/officeDocument/2006/relationships/image" Target="../media/image169.jpeg"/><Relationship Id="rId2" Type="http://schemas.openxmlformats.org/officeDocument/2006/relationships/image" Target="../media/image168.jpeg"/><Relationship Id="rId1" Type="http://schemas.openxmlformats.org/officeDocument/2006/relationships/slideLayout" Target="../slideLayouts/slideLayout1.xml"/><Relationship Id="rId6" Type="http://schemas.openxmlformats.org/officeDocument/2006/relationships/image" Target="../media/image172.jpeg"/><Relationship Id="rId5" Type="http://schemas.openxmlformats.org/officeDocument/2006/relationships/image" Target="../media/image171.jpeg"/><Relationship Id="rId4" Type="http://schemas.openxmlformats.org/officeDocument/2006/relationships/image" Target="../media/image170.jpeg"/></Relationships>
</file>

<file path=ppt/slides/_rels/slide57.xml.rels><?xml version="1.0" encoding="UTF-8" standalone="yes"?>
<Relationships xmlns="http://schemas.openxmlformats.org/package/2006/relationships"><Relationship Id="rId3" Type="http://schemas.openxmlformats.org/officeDocument/2006/relationships/image" Target="../media/image174.emf"/><Relationship Id="rId2" Type="http://schemas.openxmlformats.org/officeDocument/2006/relationships/image" Target="../media/image173.jpg"/><Relationship Id="rId1" Type="http://schemas.openxmlformats.org/officeDocument/2006/relationships/slideLayout" Target="../slideLayouts/slideLayout1.xml"/><Relationship Id="rId5" Type="http://schemas.openxmlformats.org/officeDocument/2006/relationships/image" Target="../media/image176.png"/><Relationship Id="rId4" Type="http://schemas.openxmlformats.org/officeDocument/2006/relationships/image" Target="../media/image175.jpeg"/></Relationships>
</file>

<file path=ppt/slides/_rels/slide58.xml.rels><?xml version="1.0" encoding="UTF-8" standalone="yes"?>
<Relationships xmlns="http://schemas.openxmlformats.org/package/2006/relationships"><Relationship Id="rId8" Type="http://schemas.openxmlformats.org/officeDocument/2006/relationships/image" Target="../media/image183.jpeg"/><Relationship Id="rId3" Type="http://schemas.openxmlformats.org/officeDocument/2006/relationships/image" Target="../media/image178.jpeg"/><Relationship Id="rId7" Type="http://schemas.openxmlformats.org/officeDocument/2006/relationships/image" Target="../media/image182.jpeg"/><Relationship Id="rId2" Type="http://schemas.openxmlformats.org/officeDocument/2006/relationships/image" Target="../media/image177.jpeg"/><Relationship Id="rId1" Type="http://schemas.openxmlformats.org/officeDocument/2006/relationships/slideLayout" Target="../slideLayouts/slideLayout1.xml"/><Relationship Id="rId6" Type="http://schemas.openxmlformats.org/officeDocument/2006/relationships/image" Target="../media/image181.jpeg"/><Relationship Id="rId5" Type="http://schemas.openxmlformats.org/officeDocument/2006/relationships/image" Target="../media/image180.jpeg"/><Relationship Id="rId4" Type="http://schemas.openxmlformats.org/officeDocument/2006/relationships/image" Target="../media/image179.jpg"/></Relationships>
</file>

<file path=ppt/slides/_rels/slide59.xml.rels><?xml version="1.0" encoding="UTF-8" standalone="yes"?>
<Relationships xmlns="http://schemas.openxmlformats.org/package/2006/relationships"><Relationship Id="rId3" Type="http://schemas.openxmlformats.org/officeDocument/2006/relationships/image" Target="../media/image185.jpeg"/><Relationship Id="rId2" Type="http://schemas.openxmlformats.org/officeDocument/2006/relationships/image" Target="../media/image184.jpeg"/><Relationship Id="rId1" Type="http://schemas.openxmlformats.org/officeDocument/2006/relationships/slideLayout" Target="../slideLayouts/slideLayout1.xml"/><Relationship Id="rId6" Type="http://schemas.openxmlformats.org/officeDocument/2006/relationships/image" Target="../media/image188.jpeg"/><Relationship Id="rId5" Type="http://schemas.openxmlformats.org/officeDocument/2006/relationships/image" Target="../media/image187.jpeg"/><Relationship Id="rId4" Type="http://schemas.openxmlformats.org/officeDocument/2006/relationships/image" Target="../media/image186.jpeg"/></Relationships>
</file>

<file path=ppt/slides/_rels/slide6.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3" Type="http://schemas.openxmlformats.org/officeDocument/2006/relationships/image" Target="../media/image190.png"/><Relationship Id="rId2" Type="http://schemas.openxmlformats.org/officeDocument/2006/relationships/image" Target="../media/image189.emf"/><Relationship Id="rId1" Type="http://schemas.openxmlformats.org/officeDocument/2006/relationships/slideLayout" Target="../slideLayouts/slideLayout1.xml"/><Relationship Id="rId5" Type="http://schemas.openxmlformats.org/officeDocument/2006/relationships/image" Target="../media/image191.emf"/><Relationship Id="rId4" Type="http://schemas.microsoft.com/office/2007/relationships/hdphoto" Target="../media/hdphoto1.wdp"/></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3" Type="http://schemas.openxmlformats.org/officeDocument/2006/relationships/image" Target="../media/image193.jpeg"/><Relationship Id="rId2" Type="http://schemas.openxmlformats.org/officeDocument/2006/relationships/image" Target="../media/image192.jpeg"/><Relationship Id="rId1" Type="http://schemas.openxmlformats.org/officeDocument/2006/relationships/slideLayout" Target="../slideLayouts/slideLayout1.xml"/><Relationship Id="rId5" Type="http://schemas.openxmlformats.org/officeDocument/2006/relationships/image" Target="../media/image195.jpeg"/><Relationship Id="rId4" Type="http://schemas.openxmlformats.org/officeDocument/2006/relationships/image" Target="../media/image194.jpeg"/></Relationships>
</file>

<file path=ppt/slides/_rels/slide66.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xml"/><Relationship Id="rId1" Type="http://schemas.openxmlformats.org/officeDocument/2006/relationships/vmlDrawing" Target="../drawings/vmlDrawing1.vml"/><Relationship Id="rId5" Type="http://schemas.openxmlformats.org/officeDocument/2006/relationships/image" Target="../media/image196.emf"/><Relationship Id="rId4" Type="http://schemas.openxmlformats.org/officeDocument/2006/relationships/package" Target="../embeddings/Microsoft_Excel_Worksheet1.xlsx"/></Relationships>
</file>

<file path=ppt/slides/_rels/slide67.xml.rels><?xml version="1.0" encoding="UTF-8" standalone="yes"?>
<Relationships xmlns="http://schemas.openxmlformats.org/package/2006/relationships"><Relationship Id="rId3" Type="http://schemas.openxmlformats.org/officeDocument/2006/relationships/image" Target="../media/image198.jpeg"/><Relationship Id="rId2" Type="http://schemas.openxmlformats.org/officeDocument/2006/relationships/image" Target="../media/image197.JPG"/><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2" Type="http://schemas.openxmlformats.org/officeDocument/2006/relationships/image" Target="../media/image199.JPG"/><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3" Type="http://schemas.openxmlformats.org/officeDocument/2006/relationships/image" Target="../media/image201.jpeg"/><Relationship Id="rId2" Type="http://schemas.openxmlformats.org/officeDocument/2006/relationships/image" Target="../media/image200.jpeg"/><Relationship Id="rId1" Type="http://schemas.openxmlformats.org/officeDocument/2006/relationships/slideLayout" Target="../slideLayouts/slideLayout1.xml"/><Relationship Id="rId4" Type="http://schemas.openxmlformats.org/officeDocument/2006/relationships/image" Target="../media/image202.jpeg"/></Relationships>
</file>

<file path=ppt/slides/_rels/slide7.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jpg"/><Relationship Id="rId1" Type="http://schemas.openxmlformats.org/officeDocument/2006/relationships/slideLayout" Target="../slideLayouts/slideLayout1.xml"/><Relationship Id="rId5" Type="http://schemas.openxmlformats.org/officeDocument/2006/relationships/image" Target="../media/image15.jpg"/><Relationship Id="rId4" Type="http://schemas.openxmlformats.org/officeDocument/2006/relationships/image" Target="../media/image14.jpg"/></Relationships>
</file>

<file path=ppt/slides/_rels/slide70.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03.png"/><Relationship Id="rId1" Type="http://schemas.openxmlformats.org/officeDocument/2006/relationships/slideLayout" Target="../slideLayouts/slideLayout1.xml"/><Relationship Id="rId5" Type="http://schemas.openxmlformats.org/officeDocument/2006/relationships/image" Target="../media/image205.JPG"/><Relationship Id="rId4" Type="http://schemas.openxmlformats.org/officeDocument/2006/relationships/image" Target="../media/image204.JPG"/></Relationships>
</file>

<file path=ppt/slides/_rels/slide71.xml.rels><?xml version="1.0" encoding="UTF-8" standalone="yes"?>
<Relationships xmlns="http://schemas.openxmlformats.org/package/2006/relationships"><Relationship Id="rId3" Type="http://schemas.openxmlformats.org/officeDocument/2006/relationships/image" Target="../media/image207.emf"/><Relationship Id="rId2" Type="http://schemas.openxmlformats.org/officeDocument/2006/relationships/image" Target="../media/image206.emf"/><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3" Type="http://schemas.openxmlformats.org/officeDocument/2006/relationships/image" Target="../media/image209.JPG"/><Relationship Id="rId2" Type="http://schemas.openxmlformats.org/officeDocument/2006/relationships/image" Target="../media/image208.JPG"/><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2" Type="http://schemas.openxmlformats.org/officeDocument/2006/relationships/image" Target="../media/image210.png"/><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3" Type="http://schemas.openxmlformats.org/officeDocument/2006/relationships/image" Target="../media/image212.jpeg"/><Relationship Id="rId2" Type="http://schemas.openxmlformats.org/officeDocument/2006/relationships/image" Target="../media/image211.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2" Type="http://schemas.openxmlformats.org/officeDocument/2006/relationships/image" Target="../media/image213.jpeg"/><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2" Type="http://schemas.openxmlformats.org/officeDocument/2006/relationships/image" Target="../media/image214.png"/><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3" Type="http://schemas.openxmlformats.org/officeDocument/2006/relationships/image" Target="../media/image216.JPG"/><Relationship Id="rId2" Type="http://schemas.openxmlformats.org/officeDocument/2006/relationships/image" Target="../media/image215.emf"/><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3" Type="http://schemas.openxmlformats.org/officeDocument/2006/relationships/image" Target="../media/image216.JPG"/><Relationship Id="rId2" Type="http://schemas.openxmlformats.org/officeDocument/2006/relationships/image" Target="../media/image217.emf"/><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1.xml"/><Relationship Id="rId4" Type="http://schemas.openxmlformats.org/officeDocument/2006/relationships/image" Target="../media/image18.jpeg"/></Relationships>
</file>

<file path=ppt/slides/_rels/slide90.xml.rels><?xml version="1.0" encoding="UTF-8" standalone="yes"?>
<Relationships xmlns="http://schemas.openxmlformats.org/package/2006/relationships"><Relationship Id="rId3" Type="http://schemas.openxmlformats.org/officeDocument/2006/relationships/image" Target="../media/image218.emf"/><Relationship Id="rId2" Type="http://schemas.openxmlformats.org/officeDocument/2006/relationships/image" Target="../media/image216.JPG"/><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3" Type="http://schemas.openxmlformats.org/officeDocument/2006/relationships/image" Target="../media/image219.JPG"/><Relationship Id="rId2" Type="http://schemas.openxmlformats.org/officeDocument/2006/relationships/image" Target="../media/image216.JPG"/><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3" Type="http://schemas.openxmlformats.org/officeDocument/2006/relationships/image" Target="../media/image221.jpeg"/><Relationship Id="rId2" Type="http://schemas.openxmlformats.org/officeDocument/2006/relationships/image" Target="../media/image220.jpeg"/><Relationship Id="rId1" Type="http://schemas.openxmlformats.org/officeDocument/2006/relationships/slideLayout" Target="../slideLayouts/slideLayout1.xml"/><Relationship Id="rId4" Type="http://schemas.openxmlformats.org/officeDocument/2006/relationships/image" Target="../media/image222.jpeg"/></Relationships>
</file>

<file path=ppt/slides/_rels/slide98.xml.rels><?xml version="1.0" encoding="UTF-8" standalone="yes"?>
<Relationships xmlns="http://schemas.openxmlformats.org/package/2006/relationships"><Relationship Id="rId3" Type="http://schemas.openxmlformats.org/officeDocument/2006/relationships/image" Target="../media/image224.jpeg"/><Relationship Id="rId2" Type="http://schemas.openxmlformats.org/officeDocument/2006/relationships/image" Target="../media/image223.jpeg"/><Relationship Id="rId1" Type="http://schemas.openxmlformats.org/officeDocument/2006/relationships/slideLayout" Target="../slideLayouts/slideLayout1.xml"/><Relationship Id="rId4" Type="http://schemas.openxmlformats.org/officeDocument/2006/relationships/image" Target="../media/image225.jpg"/></Relationships>
</file>

<file path=ppt/slides/_rels/slide99.xml.rels><?xml version="1.0" encoding="UTF-8" standalone="yes"?>
<Relationships xmlns="http://schemas.openxmlformats.org/package/2006/relationships"><Relationship Id="rId3" Type="http://schemas.openxmlformats.org/officeDocument/2006/relationships/image" Target="../media/image227.jpeg"/><Relationship Id="rId2" Type="http://schemas.openxmlformats.org/officeDocument/2006/relationships/image" Target="../media/image226.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alphaModFix amt="94000"/>
            <a:lum/>
          </a:blip>
          <a:srcRect/>
          <a:stretch>
            <a:fillRect l="-5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491554" y="1142984"/>
            <a:ext cx="8997950" cy="986064"/>
          </a:xfrm>
        </p:spPr>
        <p:txBody>
          <a:bodyPr>
            <a:normAutofit/>
          </a:bodyPr>
          <a:lstStyle/>
          <a:p>
            <a:pPr algn="ctr"/>
            <a:r>
              <a:rPr lang="fa-IR" sz="6000" b="0" dirty="0" smtClean="0">
                <a:solidFill>
                  <a:schemeClr val="accent1">
                    <a:lumMod val="75000"/>
                  </a:schemeClr>
                </a:solidFill>
                <a:latin typeface="IranNastaliq" pitchFamily="18" charset="0"/>
                <a:cs typeface="IranNastaliq" pitchFamily="18" charset="0"/>
              </a:rPr>
              <a:t>بسم الله الرحمن الرحيم</a:t>
            </a:r>
            <a:endParaRPr lang="en-US" sz="6000" b="0" dirty="0">
              <a:solidFill>
                <a:schemeClr val="accent1">
                  <a:lumMod val="75000"/>
                </a:schemeClr>
              </a:solidFill>
              <a:latin typeface="IranNastaliq" pitchFamily="18" charset="0"/>
              <a:cs typeface="IranNastaliq" pitchFamily="18" charset="0"/>
            </a:endParaRPr>
          </a:p>
        </p:txBody>
      </p:sp>
      <p:sp>
        <p:nvSpPr>
          <p:cNvPr id="6" name="Rectangle 5"/>
          <p:cNvSpPr/>
          <p:nvPr/>
        </p:nvSpPr>
        <p:spPr>
          <a:xfrm>
            <a:off x="1895881" y="3717032"/>
            <a:ext cx="5708614" cy="461665"/>
          </a:xfrm>
          <a:prstGeom prst="rect">
            <a:avLst/>
          </a:prstGeom>
        </p:spPr>
        <p:txBody>
          <a:bodyPr wrap="none">
            <a:spAutoFit/>
          </a:bodyPr>
          <a:lstStyle/>
          <a:p>
            <a:pPr algn="ctr" rtl="1"/>
            <a:r>
              <a:rPr lang="fa-IR" sz="2400" b="1" dirty="0" smtClean="0">
                <a:solidFill>
                  <a:schemeClr val="bg1"/>
                </a:solidFill>
                <a:cs typeface="B Nazanin" pitchFamily="2" charset="-78"/>
              </a:rPr>
              <a:t>برنامه‏ریزی کالبدی- بررسی 9 فعالیت معمار در امروزه</a:t>
            </a:r>
            <a:endParaRPr lang="en-US" sz="2400" b="1" dirty="0">
              <a:solidFill>
                <a:schemeClr val="bg1"/>
              </a:solidFill>
              <a:cs typeface="B Nazanin" pitchFamily="2" charset="-78"/>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1" nodeType="withEffect">
                                  <p:stCondLst>
                                    <p:cond delay="0"/>
                                  </p:stCondLst>
                                  <p:iterate type="lt">
                                    <p:tmPct val="0"/>
                                  </p:iterate>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xit" presetSubtype="0" fill="hold" nodeType="afterEffect">
                                  <p:stCondLst>
                                    <p:cond delay="0"/>
                                  </p:stCondLst>
                                  <p:iterate type="lt">
                                    <p:tmPct val="0"/>
                                  </p:iterate>
                                  <p:childTnLst>
                                    <p:animEffect transition="out" filter="fade">
                                      <p:cBhvr>
                                        <p:cTn id="12" dur="1000"/>
                                        <p:tgtEl>
                                          <p:spTgt spid="6"/>
                                        </p:tgtEl>
                                      </p:cBhvr>
                                    </p:animEffect>
                                    <p:anim calcmode="lin" valueType="num">
                                      <p:cBhvr>
                                        <p:cTn id="13" dur="1000"/>
                                        <p:tgtEl>
                                          <p:spTgt spid="6"/>
                                        </p:tgtEl>
                                        <p:attrNameLst>
                                          <p:attrName>ppt_x</p:attrName>
                                        </p:attrNameLst>
                                      </p:cBhvr>
                                      <p:tavLst>
                                        <p:tav tm="0">
                                          <p:val>
                                            <p:strVal val="ppt_x"/>
                                          </p:val>
                                        </p:tav>
                                        <p:tav tm="100000">
                                          <p:val>
                                            <p:strVal val="ppt_x"/>
                                          </p:val>
                                        </p:tav>
                                      </p:tavLst>
                                    </p:anim>
                                    <p:anim calcmode="lin" valueType="num">
                                      <p:cBhvr>
                                        <p:cTn id="14" dur="1000"/>
                                        <p:tgtEl>
                                          <p:spTgt spid="6"/>
                                        </p:tgtEl>
                                        <p:attrNameLst>
                                          <p:attrName>ppt_y</p:attrName>
                                        </p:attrNameLst>
                                      </p:cBhvr>
                                      <p:tavLst>
                                        <p:tav tm="0">
                                          <p:val>
                                            <p:strVal val="ppt_y"/>
                                          </p:val>
                                        </p:tav>
                                        <p:tav tm="100000">
                                          <p:val>
                                            <p:strVal val="ppt_y+.1"/>
                                          </p:val>
                                        </p:tav>
                                      </p:tavLst>
                                    </p:anim>
                                    <p:set>
                                      <p:cBhvr>
                                        <p:cTn id="15" dur="1" fill="hold">
                                          <p:stCondLst>
                                            <p:cond delay="9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1"/>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TextBox 14"/>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1</a:t>
            </a:r>
            <a:r>
              <a:rPr lang="fa-IR" sz="1600" dirty="0" smtClean="0">
                <a:effectLst>
                  <a:outerShdw blurRad="38100" dist="38100" dir="2700000" algn="tl">
                    <a:srgbClr val="000000">
                      <a:alpha val="43137"/>
                    </a:srgbClr>
                  </a:outerShdw>
                </a:effectLst>
              </a:rPr>
              <a:t>   فعالیت‏های معمار</a:t>
            </a:r>
            <a:endParaRPr lang="en-US" sz="1400" dirty="0">
              <a:effectLst>
                <a:outerShdw blurRad="38100" dist="38100" dir="2700000" algn="tl">
                  <a:srgbClr val="000000">
                    <a:alpha val="43137"/>
                  </a:srgbClr>
                </a:outerShdw>
              </a:effectLst>
            </a:endParaRPr>
          </a:p>
        </p:txBody>
      </p:sp>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حل مسأله                                </a:t>
            </a:r>
            <a:r>
              <a:rPr lang="en-US" sz="1400" dirty="0" smtClean="0">
                <a:solidFill>
                  <a:srgbClr val="8C5B02"/>
                </a:solidFill>
              </a:rPr>
              <a:t> </a:t>
            </a:r>
            <a:r>
              <a:rPr lang="fa-IR" sz="1400" dirty="0" smtClean="0">
                <a:solidFill>
                  <a:srgbClr val="8C5B02"/>
                </a:solidFill>
              </a:rPr>
              <a:t>                                                    </a:t>
            </a:r>
            <a:r>
              <a:rPr lang="fa-IR" sz="1400" dirty="0">
                <a:solidFill>
                  <a:srgbClr val="8C5B02"/>
                </a:solidFill>
              </a:rPr>
              <a:t> </a:t>
            </a:r>
            <a:r>
              <a:rPr lang="fa-IR" sz="1400" dirty="0" smtClean="0">
                <a:solidFill>
                  <a:srgbClr val="8C5B02"/>
                </a:solidFill>
              </a:rPr>
              <a:t>                              </a:t>
            </a:r>
            <a:r>
              <a:rPr lang="en-US" sz="1400" dirty="0" smtClean="0">
                <a:solidFill>
                  <a:srgbClr val="8C5B02"/>
                </a:solidFill>
                <a:latin typeface="Technic" panose="00000400000000000000" pitchFamily="2" charset="2"/>
              </a:rPr>
              <a:t>Problem Solving</a:t>
            </a:r>
            <a:endParaRPr lang="en-US" sz="1400" dirty="0">
              <a:solidFill>
                <a:srgbClr val="8C5B02"/>
              </a:solidFill>
              <a:latin typeface="Technic" panose="00000400000000000000" pitchFamily="2" charset="2"/>
            </a:endParaRPr>
          </a:p>
        </p:txBody>
      </p:sp>
      <p:sp>
        <p:nvSpPr>
          <p:cNvPr id="25" name="TextBox 24"/>
          <p:cNvSpPr txBox="1"/>
          <p:nvPr/>
        </p:nvSpPr>
        <p:spPr>
          <a:xfrm>
            <a:off x="2504728" y="1352963"/>
            <a:ext cx="288032"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en-US" sz="1400" dirty="0" smtClean="0">
                <a:solidFill>
                  <a:srgbClr val="002060"/>
                </a:solidFill>
                <a:latin typeface="Technic" panose="00000400000000000000" pitchFamily="2" charset="2"/>
              </a:rPr>
              <a:t>4</a:t>
            </a:r>
            <a:endParaRPr lang="en-US" sz="1400" dirty="0">
              <a:solidFill>
                <a:srgbClr val="002060"/>
              </a:solidFill>
              <a:latin typeface="Technic" panose="00000400000000000000" pitchFamily="2" charset="2"/>
            </a:endParaRPr>
          </a:p>
        </p:txBody>
      </p:sp>
      <p:sp>
        <p:nvSpPr>
          <p:cNvPr id="29" name="TextBox 28"/>
          <p:cNvSpPr txBox="1"/>
          <p:nvPr/>
        </p:nvSpPr>
        <p:spPr>
          <a:xfrm>
            <a:off x="2504728" y="1700808"/>
            <a:ext cx="6552728" cy="3693319"/>
          </a:xfrm>
          <a:prstGeom prst="rect">
            <a:avLst/>
          </a:prstGeom>
          <a:noFill/>
        </p:spPr>
        <p:txBody>
          <a:bodyPr wrap="square" rtlCol="0">
            <a:spAutoFit/>
          </a:bodyPr>
          <a:lstStyle/>
          <a:p>
            <a:pPr algn="just" rtl="1">
              <a:lnSpc>
                <a:spcPct val="150000"/>
              </a:lnSpc>
            </a:pPr>
            <a:r>
              <a:rPr lang="fa-IR" sz="1200" dirty="0">
                <a:solidFill>
                  <a:srgbClr val="002060"/>
                </a:solidFill>
                <a:cs typeface="B Nazanin" pitchFamily="2" charset="-78"/>
              </a:rPr>
              <a:t>زمین خانه بهار در نجف آباد اصفهان واقع شده است. کارفرمای پروژه خانواده 4 نفره ای بودند که به علت کوچکی </a:t>
            </a:r>
            <a:r>
              <a:rPr lang="fa-IR" sz="1200" dirty="0" smtClean="0">
                <a:solidFill>
                  <a:srgbClr val="002060"/>
                </a:solidFill>
                <a:cs typeface="B Nazanin" pitchFamily="2" charset="-78"/>
              </a:rPr>
              <a:t>زمین</a:t>
            </a:r>
            <a:r>
              <a:rPr lang="en-US" sz="1200" dirty="0" smtClean="0">
                <a:solidFill>
                  <a:srgbClr val="002060"/>
                </a:solidFill>
                <a:cs typeface="B Nazanin" pitchFamily="2" charset="-78"/>
              </a:rPr>
              <a:t> </a:t>
            </a:r>
            <a:r>
              <a:rPr lang="fa-IR" sz="1200" dirty="0" smtClean="0">
                <a:solidFill>
                  <a:srgbClr val="002060"/>
                </a:solidFill>
                <a:cs typeface="B Nazanin" pitchFamily="2" charset="-78"/>
              </a:rPr>
              <a:t>تصمیم </a:t>
            </a:r>
            <a:r>
              <a:rPr lang="fa-IR" sz="1200" dirty="0">
                <a:solidFill>
                  <a:srgbClr val="002060"/>
                </a:solidFill>
                <a:cs typeface="B Nazanin" pitchFamily="2" charset="-78"/>
              </a:rPr>
              <a:t>داشتند زندگیشان را در دو طبقه ترتیب دهند، طبقه همکف برای پدر و مادر و طبقه بالا برای بچه ها.</a:t>
            </a:r>
          </a:p>
          <a:p>
            <a:pPr algn="just" rtl="1">
              <a:lnSpc>
                <a:spcPct val="150000"/>
              </a:lnSpc>
            </a:pPr>
            <a:r>
              <a:rPr lang="fa-IR" sz="1200" dirty="0">
                <a:solidFill>
                  <a:srgbClr val="002060"/>
                </a:solidFill>
                <a:cs typeface="B Nazanin" pitchFamily="2" charset="-78"/>
              </a:rPr>
              <a:t>به خاطر پیشروی متفاوت دو پلاك در شرق وغرب زمین ما نیز مجبور بودیم ساختمان را در دو سمت به دو مقدار طول بنا </a:t>
            </a:r>
            <a:r>
              <a:rPr lang="fa-IR" sz="1200" dirty="0" smtClean="0">
                <a:solidFill>
                  <a:srgbClr val="002060"/>
                </a:solidFill>
                <a:cs typeface="B Nazanin" pitchFamily="2" charset="-78"/>
              </a:rPr>
              <a:t>کنیم،</a:t>
            </a:r>
            <a:r>
              <a:rPr lang="en-US" sz="1200" dirty="0" smtClean="0">
                <a:solidFill>
                  <a:srgbClr val="002060"/>
                </a:solidFill>
                <a:cs typeface="B Nazanin" pitchFamily="2" charset="-78"/>
              </a:rPr>
              <a:t> </a:t>
            </a:r>
            <a:r>
              <a:rPr lang="fa-IR" sz="1200" dirty="0" smtClean="0">
                <a:solidFill>
                  <a:srgbClr val="002060"/>
                </a:solidFill>
                <a:cs typeface="B Nazanin" pitchFamily="2" charset="-78"/>
              </a:rPr>
              <a:t>در </a:t>
            </a:r>
            <a:r>
              <a:rPr lang="fa-IR" sz="1200" dirty="0">
                <a:solidFill>
                  <a:srgbClr val="002060"/>
                </a:solidFill>
                <a:cs typeface="B Nazanin" pitchFamily="2" charset="-78"/>
              </a:rPr>
              <a:t>شرق بیشتر و در غرب کمتر. همین امر بهانه ای شد تا ساختمان را از نظر عملکردی به دو بخش تقسیم کنیم، فضاهای </a:t>
            </a:r>
            <a:r>
              <a:rPr lang="fa-IR" sz="1200" dirty="0" smtClean="0">
                <a:solidFill>
                  <a:srgbClr val="002060"/>
                </a:solidFill>
                <a:cs typeface="B Nazanin" pitchFamily="2" charset="-78"/>
              </a:rPr>
              <a:t>عمومی</a:t>
            </a:r>
            <a:r>
              <a:rPr lang="en-US" sz="1200" dirty="0" smtClean="0">
                <a:solidFill>
                  <a:srgbClr val="002060"/>
                </a:solidFill>
                <a:cs typeface="B Nazanin" pitchFamily="2" charset="-78"/>
              </a:rPr>
              <a:t> </a:t>
            </a:r>
            <a:r>
              <a:rPr lang="fa-IR" sz="1200" dirty="0" smtClean="0">
                <a:solidFill>
                  <a:srgbClr val="002060"/>
                </a:solidFill>
                <a:cs typeface="B Nazanin" pitchFamily="2" charset="-78"/>
              </a:rPr>
              <a:t>تر)آشپزخانه</a:t>
            </a:r>
            <a:r>
              <a:rPr lang="fa-IR" sz="1200" dirty="0">
                <a:solidFill>
                  <a:srgbClr val="002060"/>
                </a:solidFill>
                <a:cs typeface="B Nazanin" pitchFamily="2" charset="-78"/>
              </a:rPr>
              <a:t>، نشیمن و پذیرایی( در شرق و فضاهای خصوصی در غرب )اتاق خواب و سرویسها(. این دو بخشی شدن ساختمان را </a:t>
            </a:r>
            <a:r>
              <a:rPr lang="fa-IR" sz="1200" dirty="0" smtClean="0">
                <a:solidFill>
                  <a:srgbClr val="002060"/>
                </a:solidFill>
                <a:cs typeface="B Nazanin" pitchFamily="2" charset="-78"/>
              </a:rPr>
              <a:t>در</a:t>
            </a:r>
            <a:r>
              <a:rPr lang="en-US" sz="1200" dirty="0" smtClean="0">
                <a:solidFill>
                  <a:srgbClr val="002060"/>
                </a:solidFill>
                <a:cs typeface="B Nazanin" pitchFamily="2" charset="-78"/>
              </a:rPr>
              <a:t> </a:t>
            </a:r>
            <a:r>
              <a:rPr lang="fa-IR" sz="1200" dirty="0" smtClean="0">
                <a:solidFill>
                  <a:srgbClr val="002060"/>
                </a:solidFill>
                <a:cs typeface="B Nazanin" pitchFamily="2" charset="-78"/>
              </a:rPr>
              <a:t>چیدمان </a:t>
            </a:r>
            <a:r>
              <a:rPr lang="fa-IR" sz="1200" dirty="0">
                <a:solidFill>
                  <a:srgbClr val="002060"/>
                </a:solidFill>
                <a:cs typeface="B Nazanin" pitchFamily="2" charset="-78"/>
              </a:rPr>
              <a:t>فضاهای بالا نیز دخیل کردیم و برای ارتباط بهتر طبقات بخشی از فضاهای عمومی طبقه بالا را خالی کرده و به </a:t>
            </a:r>
            <a:r>
              <a:rPr lang="fa-IR" sz="1200" dirty="0" smtClean="0">
                <a:solidFill>
                  <a:srgbClr val="002060"/>
                </a:solidFill>
                <a:cs typeface="B Nazanin" pitchFamily="2" charset="-78"/>
              </a:rPr>
              <a:t>وید</a:t>
            </a:r>
            <a:r>
              <a:rPr lang="en-US" sz="1200" dirty="0" smtClean="0">
                <a:solidFill>
                  <a:srgbClr val="002060"/>
                </a:solidFill>
                <a:cs typeface="B Nazanin" pitchFamily="2" charset="-78"/>
              </a:rPr>
              <a:t> </a:t>
            </a:r>
            <a:r>
              <a:rPr lang="fa-IR" sz="1200" dirty="0" smtClean="0">
                <a:solidFill>
                  <a:srgbClr val="002060"/>
                </a:solidFill>
                <a:cs typeface="B Nazanin" pitchFamily="2" charset="-78"/>
              </a:rPr>
              <a:t>اختصاص </a:t>
            </a:r>
            <a:r>
              <a:rPr lang="fa-IR" sz="1200" dirty="0">
                <a:solidFill>
                  <a:srgbClr val="002060"/>
                </a:solidFill>
                <a:cs typeface="B Nazanin" pitchFamily="2" charset="-78"/>
              </a:rPr>
              <a:t>دادیم.</a:t>
            </a:r>
          </a:p>
          <a:p>
            <a:pPr algn="just" rtl="1">
              <a:lnSpc>
                <a:spcPct val="150000"/>
              </a:lnSpc>
            </a:pPr>
            <a:r>
              <a:rPr lang="fa-IR" sz="1200" dirty="0">
                <a:solidFill>
                  <a:srgbClr val="002060"/>
                </a:solidFill>
                <a:cs typeface="B Nazanin" pitchFamily="2" charset="-78"/>
              </a:rPr>
              <a:t>با وارد شدن از شکاف حجم و در فضای ورودی خانه با پله ای مواجه می شویم که در طبقه همکف وظیفه جدا کردن </a:t>
            </a:r>
            <a:r>
              <a:rPr lang="fa-IR" sz="1200" dirty="0" smtClean="0">
                <a:solidFill>
                  <a:srgbClr val="002060"/>
                </a:solidFill>
                <a:cs typeface="B Nazanin" pitchFamily="2" charset="-78"/>
              </a:rPr>
              <a:t>فضاهای</a:t>
            </a:r>
            <a:r>
              <a:rPr lang="en-US" sz="1200" dirty="0" smtClean="0">
                <a:solidFill>
                  <a:srgbClr val="002060"/>
                </a:solidFill>
                <a:cs typeface="B Nazanin" pitchFamily="2" charset="-78"/>
              </a:rPr>
              <a:t> </a:t>
            </a:r>
            <a:r>
              <a:rPr lang="fa-IR" sz="1200" dirty="0" smtClean="0">
                <a:solidFill>
                  <a:srgbClr val="002060"/>
                </a:solidFill>
                <a:cs typeface="B Nazanin" pitchFamily="2" charset="-78"/>
              </a:rPr>
              <a:t>خصوصی </a:t>
            </a:r>
            <a:r>
              <a:rPr lang="fa-IR" sz="1200" dirty="0">
                <a:solidFill>
                  <a:srgbClr val="002060"/>
                </a:solidFill>
                <a:cs typeface="B Nazanin" pitchFamily="2" charset="-78"/>
              </a:rPr>
              <a:t>و عمومی از هم را نیز دارد و با فرم مجسمه گونه خود فضاهای خالی وید را با هندسه کل خانه پیوند می زند. در </a:t>
            </a:r>
            <a:r>
              <a:rPr lang="fa-IR" sz="1200" dirty="0" smtClean="0">
                <a:solidFill>
                  <a:srgbClr val="002060"/>
                </a:solidFill>
                <a:cs typeface="B Nazanin" pitchFamily="2" charset="-78"/>
              </a:rPr>
              <a:t>انتهای</a:t>
            </a:r>
            <a:r>
              <a:rPr lang="en-US" sz="1200" dirty="0" smtClean="0">
                <a:solidFill>
                  <a:srgbClr val="002060"/>
                </a:solidFill>
                <a:cs typeface="B Nazanin" pitchFamily="2" charset="-78"/>
              </a:rPr>
              <a:t> </a:t>
            </a:r>
            <a:r>
              <a:rPr lang="fa-IR" sz="1200" dirty="0" smtClean="0">
                <a:solidFill>
                  <a:srgbClr val="002060"/>
                </a:solidFill>
                <a:cs typeface="B Nazanin" pitchFamily="2" charset="-78"/>
              </a:rPr>
              <a:t>خانه </a:t>
            </a:r>
            <a:r>
              <a:rPr lang="fa-IR" sz="1200" dirty="0">
                <a:solidFill>
                  <a:srgbClr val="002060"/>
                </a:solidFill>
                <a:cs typeface="B Nazanin" pitchFamily="2" charset="-78"/>
              </a:rPr>
              <a:t>و در امتداد فضاهایی که ساختمان را دو بخشی میکند حیاط کوچکی ایجاد کردیم که تا طبقه بالا میرود و در طبقه بالا </a:t>
            </a:r>
            <a:r>
              <a:rPr lang="fa-IR" sz="1200" dirty="0" smtClean="0">
                <a:solidFill>
                  <a:srgbClr val="002060"/>
                </a:solidFill>
                <a:cs typeface="B Nazanin" pitchFamily="2" charset="-78"/>
              </a:rPr>
              <a:t>تبدیل</a:t>
            </a:r>
            <a:r>
              <a:rPr lang="en-US" sz="1200" dirty="0" smtClean="0">
                <a:solidFill>
                  <a:srgbClr val="002060"/>
                </a:solidFill>
                <a:cs typeface="B Nazanin" pitchFamily="2" charset="-78"/>
              </a:rPr>
              <a:t> </a:t>
            </a:r>
            <a:r>
              <a:rPr lang="fa-IR" sz="1200" dirty="0" smtClean="0">
                <a:solidFill>
                  <a:srgbClr val="002060"/>
                </a:solidFill>
                <a:cs typeface="B Nazanin" pitchFamily="2" charset="-78"/>
              </a:rPr>
              <a:t>به </a:t>
            </a:r>
            <a:r>
              <a:rPr lang="fa-IR" sz="1200" dirty="0">
                <a:solidFill>
                  <a:srgbClr val="002060"/>
                </a:solidFill>
                <a:cs typeface="B Nazanin" pitchFamily="2" charset="-78"/>
              </a:rPr>
              <a:t>یک حیاط و بهار خواب می شود. در خانه های شمالی نجف آباد با توجه به دید مستقیمی که از خانه های روبرو به حیاط </a:t>
            </a:r>
            <a:r>
              <a:rPr lang="fa-IR" sz="1200" dirty="0" smtClean="0">
                <a:solidFill>
                  <a:srgbClr val="002060"/>
                </a:solidFill>
                <a:cs typeface="B Nazanin" pitchFamily="2" charset="-78"/>
              </a:rPr>
              <a:t>مجموعه</a:t>
            </a:r>
            <a:r>
              <a:rPr lang="en-US" sz="1200" dirty="0" smtClean="0">
                <a:solidFill>
                  <a:srgbClr val="002060"/>
                </a:solidFill>
                <a:cs typeface="B Nazanin" pitchFamily="2" charset="-78"/>
              </a:rPr>
              <a:t> </a:t>
            </a:r>
            <a:r>
              <a:rPr lang="fa-IR" sz="1200" dirty="0" smtClean="0">
                <a:solidFill>
                  <a:srgbClr val="002060"/>
                </a:solidFill>
                <a:cs typeface="B Nazanin" pitchFamily="2" charset="-78"/>
              </a:rPr>
              <a:t>است </a:t>
            </a:r>
            <a:r>
              <a:rPr lang="fa-IR" sz="1200" dirty="0">
                <a:solidFill>
                  <a:srgbClr val="002060"/>
                </a:solidFill>
                <a:cs typeface="B Nazanin" pitchFamily="2" charset="-78"/>
              </a:rPr>
              <a:t>معمولا حیاط جنوبی قابل استفاده نیست و با ایجاد این حیاط حتی با کشیده شدن پرده های جنوب خانه نشیمن و پذیرایی </a:t>
            </a:r>
            <a:r>
              <a:rPr lang="fa-IR" sz="1200" dirty="0" smtClean="0">
                <a:solidFill>
                  <a:srgbClr val="002060"/>
                </a:solidFill>
                <a:cs typeface="B Nazanin" pitchFamily="2" charset="-78"/>
              </a:rPr>
              <a:t>از</a:t>
            </a:r>
            <a:r>
              <a:rPr lang="en-US" sz="1200" dirty="0" smtClean="0">
                <a:solidFill>
                  <a:srgbClr val="002060"/>
                </a:solidFill>
                <a:cs typeface="B Nazanin" pitchFamily="2" charset="-78"/>
              </a:rPr>
              <a:t> </a:t>
            </a:r>
            <a:r>
              <a:rPr lang="fa-IR" sz="1200" dirty="0" smtClean="0">
                <a:solidFill>
                  <a:srgbClr val="002060"/>
                </a:solidFill>
                <a:cs typeface="B Nazanin" pitchFamily="2" charset="-78"/>
              </a:rPr>
              <a:t>دید </a:t>
            </a:r>
            <a:r>
              <a:rPr lang="fa-IR" sz="1200" dirty="0">
                <a:solidFill>
                  <a:srgbClr val="002060"/>
                </a:solidFill>
                <a:cs typeface="B Nazanin" pitchFamily="2" charset="-78"/>
              </a:rPr>
              <a:t>باغچه و گلدان های بدنه حیاط شمالی و آسمان می توانند بهره مند شوند.</a:t>
            </a:r>
          </a:p>
          <a:p>
            <a:pPr algn="just" rtl="1">
              <a:lnSpc>
                <a:spcPct val="150000"/>
              </a:lnSpc>
            </a:pPr>
            <a:r>
              <a:rPr lang="fa-IR" sz="1200" dirty="0">
                <a:solidFill>
                  <a:srgbClr val="002060"/>
                </a:solidFill>
                <a:cs typeface="B Nazanin" pitchFamily="2" charset="-78"/>
              </a:rPr>
              <a:t>در طراحی نمای پروژه با توجه به امکان اجرای یکپارچه سطوح منحنی برای هماهنگی درون و بیرون پروژه ، سیمان سفید انتخاب شد.</a:t>
            </a:r>
          </a:p>
        </p:txBody>
      </p:sp>
      <p:sp>
        <p:nvSpPr>
          <p:cNvPr id="35" name="TextBox 34"/>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1</a:t>
            </a:r>
            <a:endParaRPr lang="en-US" sz="1200" b="1" dirty="0">
              <a:solidFill>
                <a:srgbClr val="002060"/>
              </a:solidFill>
              <a:cs typeface="B Nazanin" pitchFamily="2" charset="-78"/>
            </a:endParaRPr>
          </a:p>
        </p:txBody>
      </p:sp>
      <p:sp>
        <p:nvSpPr>
          <p:cNvPr id="36" name="TextBox 35"/>
          <p:cNvSpPr txBox="1"/>
          <p:nvPr/>
        </p:nvSpPr>
        <p:spPr>
          <a:xfrm>
            <a:off x="272480" y="3723542"/>
            <a:ext cx="1728192" cy="276999"/>
          </a:xfrm>
          <a:prstGeom prst="rect">
            <a:avLst/>
          </a:prstGeom>
          <a:noFill/>
        </p:spPr>
        <p:txBody>
          <a:bodyPr wrap="square" rtlCol="0">
            <a:spAutoFit/>
          </a:bodyPr>
          <a:lstStyle/>
          <a:p>
            <a:pPr algn="ctr"/>
            <a:r>
              <a:rPr lang="fa-IR" sz="1200" b="1" dirty="0" smtClean="0">
                <a:solidFill>
                  <a:srgbClr val="674301"/>
                </a:solidFill>
                <a:cs typeface="B Nazanin" pitchFamily="2" charset="-78"/>
              </a:rPr>
              <a:t>فعالیت‏های معمار</a:t>
            </a:r>
            <a:endParaRPr lang="en-US" sz="1200" b="1" dirty="0">
              <a:solidFill>
                <a:srgbClr val="674301"/>
              </a:solidFill>
              <a:cs typeface="B Nazanin" pitchFamily="2" charset="-78"/>
            </a:endParaRPr>
          </a:p>
        </p:txBody>
      </p:sp>
      <p:sp>
        <p:nvSpPr>
          <p:cNvPr id="37" name="TextBox 36"/>
          <p:cNvSpPr txBox="1"/>
          <p:nvPr/>
        </p:nvSpPr>
        <p:spPr>
          <a:xfrm>
            <a:off x="272480" y="4016097"/>
            <a:ext cx="1728192" cy="276999"/>
          </a:xfrm>
          <a:prstGeom prst="rect">
            <a:avLst/>
          </a:prstGeom>
          <a:noFill/>
        </p:spPr>
        <p:txBody>
          <a:bodyPr wrap="square" rtlCol="0">
            <a:spAutoFit/>
          </a:bodyPr>
          <a:lstStyle/>
          <a:p>
            <a:pPr algn="ctr"/>
            <a:r>
              <a:rPr lang="en-US" sz="1200" b="1" dirty="0" smtClean="0">
                <a:solidFill>
                  <a:schemeClr val="bg1">
                    <a:lumMod val="65000"/>
                    <a:lumOff val="35000"/>
                  </a:schemeClr>
                </a:solidFill>
                <a:cs typeface="B Nazanin" pitchFamily="2" charset="-78"/>
              </a:rPr>
              <a:t>Problem Solving</a:t>
            </a:r>
            <a:endParaRPr lang="en-US" sz="1200" b="1" dirty="0">
              <a:solidFill>
                <a:schemeClr val="bg1">
                  <a:lumMod val="65000"/>
                  <a:lumOff val="35000"/>
                </a:schemeClr>
              </a:solidFill>
              <a:cs typeface="B Nazanin" pitchFamily="2" charset="-78"/>
            </a:endParaRPr>
          </a:p>
        </p:txBody>
      </p:sp>
      <p:sp>
        <p:nvSpPr>
          <p:cNvPr id="38" name="TextBox 37"/>
          <p:cNvSpPr txBox="1"/>
          <p:nvPr/>
        </p:nvSpPr>
        <p:spPr>
          <a:xfrm>
            <a:off x="272480" y="4437112"/>
            <a:ext cx="1728192" cy="276999"/>
          </a:xfrm>
          <a:prstGeom prst="rect">
            <a:avLst/>
          </a:prstGeom>
          <a:noFill/>
        </p:spPr>
        <p:txBody>
          <a:bodyPr wrap="square" rtlCol="0">
            <a:spAutoFit/>
          </a:bodyPr>
          <a:lstStyle/>
          <a:p>
            <a:pPr algn="ctr"/>
            <a:r>
              <a:rPr lang="fa-IR" sz="1200" b="1" dirty="0" smtClean="0">
                <a:solidFill>
                  <a:schemeClr val="bg1">
                    <a:lumMod val="65000"/>
                    <a:lumOff val="35000"/>
                  </a:schemeClr>
                </a:solidFill>
                <a:cs typeface="B Nazanin" pitchFamily="2" charset="-78"/>
              </a:rPr>
              <a:t>خانه بهار</a:t>
            </a:r>
            <a:endParaRPr lang="en-US" sz="1200" b="1" dirty="0">
              <a:solidFill>
                <a:schemeClr val="bg1">
                  <a:lumMod val="65000"/>
                  <a:lumOff val="35000"/>
                </a:schemeClr>
              </a:solidFill>
              <a:cs typeface="B Nazanin" pitchFamily="2" charset="-78"/>
            </a:endParaRPr>
          </a:p>
        </p:txBody>
      </p:sp>
      <p:sp>
        <p:nvSpPr>
          <p:cNvPr id="54" name="TextBox 53"/>
          <p:cNvSpPr txBox="1"/>
          <p:nvPr/>
        </p:nvSpPr>
        <p:spPr>
          <a:xfrm>
            <a:off x="2864768" y="1352963"/>
            <a:ext cx="619268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002060"/>
                </a:solidFill>
                <a:cs typeface="B Traffic" panose="00000400000000000000" pitchFamily="2" charset="-78"/>
              </a:rPr>
              <a:t>خانه بهار    </a:t>
            </a:r>
            <a:r>
              <a:rPr lang="fa-IR" sz="1050" dirty="0" smtClean="0">
                <a:solidFill>
                  <a:srgbClr val="002060"/>
                </a:solidFill>
                <a:cs typeface="B Traffic" panose="00000400000000000000" pitchFamily="2" charset="-78"/>
              </a:rPr>
              <a:t>علی دهقانی – علی سلطانی – عاطفه کرباسی</a:t>
            </a:r>
            <a:endParaRPr lang="fa-IR" sz="1050" dirty="0">
              <a:solidFill>
                <a:srgbClr val="002060"/>
              </a:solidFill>
              <a:cs typeface="B Traffic" panose="00000400000000000000" pitchFamily="2" charset="-78"/>
            </a:endParaRPr>
          </a:p>
        </p:txBody>
      </p:sp>
    </p:spTree>
    <p:extLst>
      <p:ext uri="{BB962C8B-B14F-4D97-AF65-F5344CB8AC3E}">
        <p14:creationId xmlns:p14="http://schemas.microsoft.com/office/powerpoint/2010/main" val="3044186418"/>
      </p:ext>
    </p:extLst>
  </p:cSld>
  <p:clrMapOvr>
    <a:masterClrMapping/>
  </p:clrMapOvr>
  <p:transition>
    <p:dissolve/>
  </p:transition>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504728" y="1002214"/>
            <a:ext cx="6552728" cy="292388"/>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l" rtl="0"/>
            <a:r>
              <a:rPr lang="en-US" sz="1300" dirty="0">
                <a:solidFill>
                  <a:srgbClr val="8C5B02"/>
                </a:solidFill>
                <a:latin typeface="Technic" panose="00000400000000000000" pitchFamily="2" charset="2"/>
              </a:rPr>
              <a:t>Self-Others</a:t>
            </a:r>
          </a:p>
        </p:txBody>
      </p:sp>
      <p:sp>
        <p:nvSpPr>
          <p:cNvPr id="25" name="TextBox 24"/>
          <p:cNvSpPr txBox="1"/>
          <p:nvPr/>
        </p:nvSpPr>
        <p:spPr>
          <a:xfrm>
            <a:off x="2504728" y="1352963"/>
            <a:ext cx="288032"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en-US" sz="1400" dirty="0" smtClean="0">
                <a:solidFill>
                  <a:srgbClr val="002060"/>
                </a:solidFill>
                <a:latin typeface="Technic" panose="00000400000000000000" pitchFamily="2" charset="2"/>
              </a:rPr>
              <a:t>1</a:t>
            </a:r>
            <a:endParaRPr lang="en-US" sz="1400" dirty="0">
              <a:solidFill>
                <a:srgbClr val="002060"/>
              </a:solidFill>
              <a:latin typeface="Technic" panose="00000400000000000000" pitchFamily="2" charset="2"/>
            </a:endParaRPr>
          </a:p>
        </p:txBody>
      </p:sp>
      <p:sp>
        <p:nvSpPr>
          <p:cNvPr id="47" name="TextBox 46"/>
          <p:cNvSpPr txBox="1"/>
          <p:nvPr/>
        </p:nvSpPr>
        <p:spPr>
          <a:xfrm>
            <a:off x="2864768" y="1352963"/>
            <a:ext cx="619268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002060"/>
                </a:solidFill>
                <a:cs typeface="B Traffic" panose="00000400000000000000" pitchFamily="2" charset="-78"/>
              </a:rPr>
              <a:t>شهر شوشتر نو     </a:t>
            </a:r>
            <a:r>
              <a:rPr lang="fa-IR" sz="1050" dirty="0" smtClean="0">
                <a:solidFill>
                  <a:srgbClr val="002060"/>
                </a:solidFill>
                <a:cs typeface="B Traffic" panose="00000400000000000000" pitchFamily="2" charset="-78"/>
              </a:rPr>
              <a:t>کامران دیبا</a:t>
            </a:r>
            <a:endParaRPr lang="fa-IR" sz="1050" dirty="0">
              <a:solidFill>
                <a:srgbClr val="002060"/>
              </a:solidFill>
              <a:cs typeface="B Traffic" panose="00000400000000000000" pitchFamily="2" charset="-78"/>
            </a:endParaRPr>
          </a:p>
        </p:txBody>
      </p:sp>
      <p:sp>
        <p:nvSpPr>
          <p:cNvPr id="28" name="TextBox 27"/>
          <p:cNvSpPr txBox="1"/>
          <p:nvPr/>
        </p:nvSpPr>
        <p:spPr>
          <a:xfrm>
            <a:off x="272480" y="4016097"/>
            <a:ext cx="1728192" cy="276999"/>
          </a:xfrm>
          <a:prstGeom prst="rect">
            <a:avLst/>
          </a:prstGeom>
          <a:noFill/>
        </p:spPr>
        <p:txBody>
          <a:bodyPr wrap="square" rtlCol="0">
            <a:spAutoFit/>
          </a:bodyPr>
          <a:lstStyle/>
          <a:p>
            <a:pPr algn="ctr"/>
            <a:r>
              <a:rPr lang="en-US" sz="1200" dirty="0">
                <a:solidFill>
                  <a:schemeClr val="bg1">
                    <a:lumMod val="65000"/>
                    <a:lumOff val="35000"/>
                  </a:schemeClr>
                </a:solidFill>
                <a:latin typeface="Technic" panose="00000400000000000000" pitchFamily="2" charset="2"/>
                <a:cs typeface="B Nazanin" pitchFamily="2" charset="-78"/>
              </a:rPr>
              <a:t>Self-Others</a:t>
            </a:r>
            <a:endParaRPr lang="en-US" sz="1200" b="1" dirty="0">
              <a:solidFill>
                <a:schemeClr val="bg1">
                  <a:lumMod val="65000"/>
                  <a:lumOff val="35000"/>
                </a:schemeClr>
              </a:solidFill>
              <a:latin typeface="Technic" panose="00000400000000000000" pitchFamily="2" charset="2"/>
              <a:cs typeface="B Nazanin" pitchFamily="2" charset="-78"/>
            </a:endParaRPr>
          </a:p>
        </p:txBody>
      </p:sp>
      <p:sp>
        <p:nvSpPr>
          <p:cNvPr id="30" name="TextBox 29"/>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a:t>
            </a:r>
            <a:r>
              <a:rPr lang="fa-IR" sz="1600" dirty="0">
                <a:solidFill>
                  <a:srgbClr val="002060"/>
                </a:solidFill>
                <a:effectLst>
                  <a:outerShdw blurRad="38100" dist="38100" dir="2700000" algn="tl">
                    <a:srgbClr val="000000">
                      <a:alpha val="43137"/>
                    </a:srgbClr>
                  </a:outerShdw>
                </a:effectLst>
              </a:rPr>
              <a:t>6</a:t>
            </a:r>
            <a:r>
              <a:rPr lang="fa-IR" sz="1600" dirty="0" smtClean="0">
                <a:effectLst>
                  <a:outerShdw blurRad="38100" dist="38100" dir="2700000" algn="tl">
                    <a:srgbClr val="000000">
                      <a:alpha val="43137"/>
                    </a:srgbClr>
                  </a:outerShdw>
                </a:effectLst>
              </a:rPr>
              <a:t>   حالت‏های سازگاری سیستم با محیط</a:t>
            </a:r>
            <a:endParaRPr lang="en-US" sz="1400" dirty="0">
              <a:effectLst>
                <a:outerShdw blurRad="38100" dist="38100" dir="2700000" algn="tl">
                  <a:srgbClr val="000000">
                    <a:alpha val="43137"/>
                  </a:srgbClr>
                </a:outerShdw>
              </a:effectLst>
            </a:endParaRPr>
          </a:p>
        </p:txBody>
      </p:sp>
      <p:sp>
        <p:nvSpPr>
          <p:cNvPr id="32" name="TextBox 31"/>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6</a:t>
            </a:r>
            <a:endParaRPr lang="en-US" sz="1200" b="1" dirty="0">
              <a:solidFill>
                <a:srgbClr val="002060"/>
              </a:solidFill>
              <a:cs typeface="B Nazanin" pitchFamily="2" charset="-78"/>
            </a:endParaRPr>
          </a:p>
        </p:txBody>
      </p:sp>
      <p:sp>
        <p:nvSpPr>
          <p:cNvPr id="34" name="TextBox 33"/>
          <p:cNvSpPr txBox="1"/>
          <p:nvPr/>
        </p:nvSpPr>
        <p:spPr>
          <a:xfrm>
            <a:off x="272480" y="3723542"/>
            <a:ext cx="1728192" cy="276999"/>
          </a:xfrm>
          <a:prstGeom prst="rect">
            <a:avLst/>
          </a:prstGeom>
          <a:noFill/>
        </p:spPr>
        <p:txBody>
          <a:bodyPr wrap="square" rtlCol="0">
            <a:spAutoFit/>
          </a:bodyPr>
          <a:lstStyle/>
          <a:p>
            <a:pPr algn="ctr"/>
            <a:r>
              <a:rPr lang="fa-IR" sz="1200" b="1" dirty="0" smtClean="0">
                <a:solidFill>
                  <a:srgbClr val="674301"/>
                </a:solidFill>
                <a:cs typeface="B Nazanin" pitchFamily="2" charset="-78"/>
              </a:rPr>
              <a:t>سیستم و محیط</a:t>
            </a:r>
            <a:endParaRPr lang="en-US" sz="1200" b="1" dirty="0">
              <a:solidFill>
                <a:srgbClr val="674301"/>
              </a:solidFill>
              <a:cs typeface="B Nazanin" pitchFamily="2" charset="-78"/>
            </a:endParaRPr>
          </a:p>
        </p:txBody>
      </p:sp>
      <p:sp>
        <p:nvSpPr>
          <p:cNvPr id="35" name="TextBox 34"/>
          <p:cNvSpPr txBox="1"/>
          <p:nvPr/>
        </p:nvSpPr>
        <p:spPr>
          <a:xfrm>
            <a:off x="2864767" y="1764685"/>
            <a:ext cx="3024335" cy="800219"/>
          </a:xfrm>
          <a:prstGeom prst="rect">
            <a:avLst/>
          </a:prstGeom>
          <a:noFill/>
        </p:spPr>
        <p:txBody>
          <a:bodyPr wrap="square" rtlCol="0">
            <a:spAutoFit/>
          </a:bodyPr>
          <a:lstStyle/>
          <a:p>
            <a:pPr algn="justLow" rtl="1"/>
            <a:r>
              <a:rPr lang="fa-IR" sz="1150" dirty="0">
                <a:solidFill>
                  <a:srgbClr val="002060"/>
                </a:solidFill>
                <a:cs typeface="B Nazanin" pitchFamily="2" charset="-78"/>
              </a:rPr>
              <a:t>دیبا پروژه را به شکل ساخت و ساز افقی پرتراکم به اجرا در آورد</a:t>
            </a:r>
            <a:r>
              <a:rPr lang="fa-IR" sz="1150" dirty="0" smtClean="0">
                <a:solidFill>
                  <a:srgbClr val="002060"/>
                </a:solidFill>
                <a:cs typeface="B Nazanin" pitchFamily="2" charset="-78"/>
              </a:rPr>
              <a:t>. از </a:t>
            </a:r>
            <a:r>
              <a:rPr lang="fa-IR" sz="1150" dirty="0">
                <a:solidFill>
                  <a:srgbClr val="002060"/>
                </a:solidFill>
                <a:cs typeface="B Nazanin" pitchFamily="2" charset="-78"/>
              </a:rPr>
              <a:t>ساخت آپارتمان های چند طبقه پرهیز شد و شهر هویت شهرهای افقی را گرفت. در واقع، مجموعه با الگوبرداری از شاخص های بافت موجود شکل گرفته است.</a:t>
            </a:r>
          </a:p>
        </p:txBody>
      </p:sp>
      <p:sp>
        <p:nvSpPr>
          <p:cNvPr id="23" name="TextBox 22"/>
          <p:cNvSpPr txBox="1"/>
          <p:nvPr/>
        </p:nvSpPr>
        <p:spPr>
          <a:xfrm>
            <a:off x="2504728" y="3898685"/>
            <a:ext cx="288032"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en-US" sz="1400" dirty="0" smtClean="0">
                <a:solidFill>
                  <a:srgbClr val="002060"/>
                </a:solidFill>
                <a:latin typeface="Technic" panose="00000400000000000000" pitchFamily="2" charset="2"/>
              </a:rPr>
              <a:t>2</a:t>
            </a:r>
            <a:endParaRPr lang="en-US" sz="1400" dirty="0">
              <a:solidFill>
                <a:srgbClr val="002060"/>
              </a:solidFill>
              <a:latin typeface="Technic" panose="00000400000000000000" pitchFamily="2" charset="2"/>
            </a:endParaRPr>
          </a:p>
        </p:txBody>
      </p:sp>
      <p:sp>
        <p:nvSpPr>
          <p:cNvPr id="24" name="TextBox 23"/>
          <p:cNvSpPr txBox="1"/>
          <p:nvPr/>
        </p:nvSpPr>
        <p:spPr>
          <a:xfrm>
            <a:off x="2864768" y="3898685"/>
            <a:ext cx="619268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002060"/>
                </a:solidFill>
                <a:cs typeface="B Traffic" panose="00000400000000000000" pitchFamily="2" charset="-78"/>
              </a:rPr>
              <a:t>خانه آبشار     </a:t>
            </a:r>
            <a:r>
              <a:rPr lang="fa-IR" sz="1050" dirty="0" smtClean="0">
                <a:solidFill>
                  <a:srgbClr val="002060"/>
                </a:solidFill>
                <a:cs typeface="B Traffic" panose="00000400000000000000" pitchFamily="2" charset="-78"/>
              </a:rPr>
              <a:t>فرانک لوید رایت</a:t>
            </a:r>
            <a:endParaRPr lang="fa-IR" sz="1050" dirty="0">
              <a:solidFill>
                <a:srgbClr val="002060"/>
              </a:solidFill>
              <a:cs typeface="B Traffic" panose="00000400000000000000" pitchFamily="2" charset="-78"/>
            </a:endParaRPr>
          </a:p>
        </p:txBody>
      </p:sp>
      <p:pic>
        <p:nvPicPr>
          <p:cNvPr id="26" name="Picture 2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058457" y="4271164"/>
            <a:ext cx="5000984" cy="2083741"/>
          </a:xfrm>
          <a:prstGeom prst="rect">
            <a:avLst/>
          </a:prstGeom>
        </p:spPr>
      </p:pic>
      <p:sp>
        <p:nvSpPr>
          <p:cNvPr id="27" name="TextBox 26"/>
          <p:cNvSpPr txBox="1"/>
          <p:nvPr/>
        </p:nvSpPr>
        <p:spPr>
          <a:xfrm>
            <a:off x="2504727" y="4287816"/>
            <a:ext cx="1440161" cy="2039020"/>
          </a:xfrm>
          <a:prstGeom prst="rect">
            <a:avLst/>
          </a:prstGeom>
          <a:noFill/>
        </p:spPr>
        <p:txBody>
          <a:bodyPr wrap="square" rtlCol="0">
            <a:spAutoFit/>
          </a:bodyPr>
          <a:lstStyle/>
          <a:p>
            <a:pPr algn="justLow" rtl="1"/>
            <a:r>
              <a:rPr lang="fa-IR" sz="1150" dirty="0" smtClean="0">
                <a:solidFill>
                  <a:srgbClr val="002060"/>
                </a:solidFill>
                <a:cs typeface="B Nazanin" pitchFamily="2" charset="-78"/>
              </a:rPr>
              <a:t>خانه‌ای </a:t>
            </a:r>
            <a:r>
              <a:rPr lang="fa-IR" sz="1150" dirty="0">
                <a:solidFill>
                  <a:srgbClr val="002060"/>
                </a:solidFill>
                <a:cs typeface="B Nazanin" pitchFamily="2" charset="-78"/>
              </a:rPr>
              <a:t>است که معمار معروف آمریکایی، فرانک لوید رایت، در سال ۱۹۳۵ در پنسیلوانیای آمریکا طراحی کرده‌است و جز یکی از برترین آثار معماری قرن بیستم به شمار می‌رود.</a:t>
            </a:r>
          </a:p>
          <a:p>
            <a:pPr algn="justLow" rtl="1"/>
            <a:r>
              <a:rPr lang="fa-IR" sz="1150" dirty="0">
                <a:solidFill>
                  <a:srgbClr val="002060"/>
                </a:solidFill>
                <a:cs typeface="B Nazanin" pitchFamily="2" charset="-78"/>
              </a:rPr>
              <a:t>این خانه در نزدیکی شهر پیتسبورگ و به سبک «معماری اُرگانیک» ساخته شده است.</a:t>
            </a:r>
          </a:p>
        </p:txBody>
      </p:sp>
      <p:pic>
        <p:nvPicPr>
          <p:cNvPr id="29" name="Picture 3" descr="C:\Users\Alaei\Desktop\کالبدی\pics5\b539b06df03ae67e8a9ed401e02071f7.jpg"/>
          <p:cNvPicPr>
            <a:picLocks noChangeAspect="1" noChangeArrowheads="1"/>
          </p:cNvPicPr>
          <p:nvPr/>
        </p:nvPicPr>
        <p:blipFill>
          <a:blip r:embed="rId3"/>
          <a:srcRect/>
          <a:stretch>
            <a:fillRect/>
          </a:stretch>
        </p:blipFill>
        <p:spPr bwMode="auto">
          <a:xfrm>
            <a:off x="5971315" y="1752120"/>
            <a:ext cx="3086141" cy="2064684"/>
          </a:xfrm>
          <a:prstGeom prst="rect">
            <a:avLst/>
          </a:prstGeom>
          <a:noFill/>
          <a:ln>
            <a:noFill/>
          </a:ln>
        </p:spPr>
      </p:pic>
    </p:spTree>
    <p:extLst>
      <p:ext uri="{BB962C8B-B14F-4D97-AF65-F5344CB8AC3E}">
        <p14:creationId xmlns:p14="http://schemas.microsoft.com/office/powerpoint/2010/main" val="4141000154"/>
      </p:ext>
    </p:extLst>
  </p:cSld>
  <p:clrMapOvr>
    <a:masterClrMapping/>
  </p:clrMapOvr>
  <p:transition>
    <p:dissolve/>
  </p:transition>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504728" y="1002214"/>
            <a:ext cx="6552728" cy="292388"/>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l" rtl="0"/>
            <a:r>
              <a:rPr lang="en-US" sz="1300" dirty="0">
                <a:solidFill>
                  <a:srgbClr val="8C5B02"/>
                </a:solidFill>
                <a:latin typeface="Technic" panose="00000400000000000000" pitchFamily="2" charset="2"/>
              </a:rPr>
              <a:t>Self-Others</a:t>
            </a:r>
          </a:p>
        </p:txBody>
      </p:sp>
      <p:sp>
        <p:nvSpPr>
          <p:cNvPr id="25" name="TextBox 24"/>
          <p:cNvSpPr txBox="1"/>
          <p:nvPr/>
        </p:nvSpPr>
        <p:spPr>
          <a:xfrm>
            <a:off x="2504728" y="1352963"/>
            <a:ext cx="288032"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en-US" sz="1400" dirty="0" smtClean="0">
                <a:solidFill>
                  <a:srgbClr val="002060"/>
                </a:solidFill>
                <a:latin typeface="Technic" panose="00000400000000000000" pitchFamily="2" charset="2"/>
              </a:rPr>
              <a:t>3</a:t>
            </a:r>
            <a:endParaRPr lang="en-US" sz="1400" dirty="0">
              <a:solidFill>
                <a:srgbClr val="002060"/>
              </a:solidFill>
              <a:latin typeface="Technic" panose="00000400000000000000" pitchFamily="2" charset="2"/>
            </a:endParaRPr>
          </a:p>
        </p:txBody>
      </p:sp>
      <p:sp>
        <p:nvSpPr>
          <p:cNvPr id="47" name="TextBox 46"/>
          <p:cNvSpPr txBox="1"/>
          <p:nvPr/>
        </p:nvSpPr>
        <p:spPr>
          <a:xfrm>
            <a:off x="2864768" y="1352963"/>
            <a:ext cx="619268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a:solidFill>
                  <a:srgbClr val="002060"/>
                </a:solidFill>
                <a:cs typeface="B Traffic" panose="00000400000000000000" pitchFamily="2" charset="-78"/>
              </a:rPr>
              <a:t>مجتمع مسکونی همسایگی کویر یزد </a:t>
            </a:r>
            <a:r>
              <a:rPr lang="fa-IR" sz="1400" dirty="0" smtClean="0">
                <a:solidFill>
                  <a:srgbClr val="002060"/>
                </a:solidFill>
                <a:cs typeface="B Traffic" panose="00000400000000000000" pitchFamily="2" charset="-78"/>
              </a:rPr>
              <a:t>    </a:t>
            </a:r>
            <a:r>
              <a:rPr lang="fa-IR" sz="1050" dirty="0" smtClean="0">
                <a:solidFill>
                  <a:srgbClr val="002060"/>
                </a:solidFill>
                <a:cs typeface="B Traffic" panose="00000400000000000000" pitchFamily="2" charset="-78"/>
              </a:rPr>
              <a:t>مشارکت چند دستگاه</a:t>
            </a:r>
            <a:endParaRPr lang="fa-IR" sz="1050" dirty="0">
              <a:solidFill>
                <a:srgbClr val="002060"/>
              </a:solidFill>
              <a:cs typeface="B Traffic" panose="00000400000000000000" pitchFamily="2" charset="-78"/>
            </a:endParaRPr>
          </a:p>
        </p:txBody>
      </p:sp>
      <p:sp>
        <p:nvSpPr>
          <p:cNvPr id="28" name="TextBox 27"/>
          <p:cNvSpPr txBox="1"/>
          <p:nvPr/>
        </p:nvSpPr>
        <p:spPr>
          <a:xfrm>
            <a:off x="272480" y="4016097"/>
            <a:ext cx="1728192" cy="276999"/>
          </a:xfrm>
          <a:prstGeom prst="rect">
            <a:avLst/>
          </a:prstGeom>
          <a:noFill/>
        </p:spPr>
        <p:txBody>
          <a:bodyPr wrap="square" rtlCol="0">
            <a:spAutoFit/>
          </a:bodyPr>
          <a:lstStyle/>
          <a:p>
            <a:pPr algn="ctr"/>
            <a:r>
              <a:rPr lang="en-US" sz="1200" dirty="0">
                <a:solidFill>
                  <a:schemeClr val="bg1">
                    <a:lumMod val="65000"/>
                    <a:lumOff val="35000"/>
                  </a:schemeClr>
                </a:solidFill>
                <a:latin typeface="Technic" panose="00000400000000000000" pitchFamily="2" charset="2"/>
                <a:cs typeface="B Nazanin" pitchFamily="2" charset="-78"/>
              </a:rPr>
              <a:t>Self-Others</a:t>
            </a:r>
            <a:endParaRPr lang="en-US" sz="1200" b="1" dirty="0">
              <a:solidFill>
                <a:schemeClr val="bg1">
                  <a:lumMod val="65000"/>
                  <a:lumOff val="35000"/>
                </a:schemeClr>
              </a:solidFill>
              <a:latin typeface="Technic" panose="00000400000000000000" pitchFamily="2" charset="2"/>
              <a:cs typeface="B Nazanin" pitchFamily="2" charset="-78"/>
            </a:endParaRPr>
          </a:p>
        </p:txBody>
      </p:sp>
      <p:sp>
        <p:nvSpPr>
          <p:cNvPr id="30" name="TextBox 29"/>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a:t>
            </a:r>
            <a:r>
              <a:rPr lang="fa-IR" sz="1600" dirty="0">
                <a:solidFill>
                  <a:srgbClr val="002060"/>
                </a:solidFill>
                <a:effectLst>
                  <a:outerShdw blurRad="38100" dist="38100" dir="2700000" algn="tl">
                    <a:srgbClr val="000000">
                      <a:alpha val="43137"/>
                    </a:srgbClr>
                  </a:outerShdw>
                </a:effectLst>
              </a:rPr>
              <a:t>6</a:t>
            </a:r>
            <a:r>
              <a:rPr lang="fa-IR" sz="1600" dirty="0" smtClean="0">
                <a:effectLst>
                  <a:outerShdw blurRad="38100" dist="38100" dir="2700000" algn="tl">
                    <a:srgbClr val="000000">
                      <a:alpha val="43137"/>
                    </a:srgbClr>
                  </a:outerShdw>
                </a:effectLst>
              </a:rPr>
              <a:t>   حالت‏های سازگاری سیستم با محیط</a:t>
            </a:r>
            <a:endParaRPr lang="en-US" sz="1400" dirty="0">
              <a:effectLst>
                <a:outerShdw blurRad="38100" dist="38100" dir="2700000" algn="tl">
                  <a:srgbClr val="000000">
                    <a:alpha val="43137"/>
                  </a:srgbClr>
                </a:outerShdw>
              </a:effectLst>
            </a:endParaRPr>
          </a:p>
        </p:txBody>
      </p:sp>
      <p:sp>
        <p:nvSpPr>
          <p:cNvPr id="32" name="TextBox 31"/>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6</a:t>
            </a:r>
            <a:endParaRPr lang="en-US" sz="1200" b="1" dirty="0">
              <a:solidFill>
                <a:srgbClr val="002060"/>
              </a:solidFill>
              <a:cs typeface="B Nazanin" pitchFamily="2" charset="-78"/>
            </a:endParaRPr>
          </a:p>
        </p:txBody>
      </p:sp>
      <p:sp>
        <p:nvSpPr>
          <p:cNvPr id="34" name="TextBox 33"/>
          <p:cNvSpPr txBox="1"/>
          <p:nvPr/>
        </p:nvSpPr>
        <p:spPr>
          <a:xfrm>
            <a:off x="272480" y="3723542"/>
            <a:ext cx="1728192" cy="276999"/>
          </a:xfrm>
          <a:prstGeom prst="rect">
            <a:avLst/>
          </a:prstGeom>
          <a:noFill/>
        </p:spPr>
        <p:txBody>
          <a:bodyPr wrap="square" rtlCol="0">
            <a:spAutoFit/>
          </a:bodyPr>
          <a:lstStyle/>
          <a:p>
            <a:pPr algn="ctr"/>
            <a:r>
              <a:rPr lang="fa-IR" sz="1200" b="1" dirty="0" smtClean="0">
                <a:solidFill>
                  <a:srgbClr val="674301"/>
                </a:solidFill>
                <a:cs typeface="B Nazanin" pitchFamily="2" charset="-78"/>
              </a:rPr>
              <a:t>سیستم و محیط</a:t>
            </a:r>
            <a:endParaRPr lang="en-US" sz="1200" b="1" dirty="0">
              <a:solidFill>
                <a:srgbClr val="674301"/>
              </a:solidFill>
              <a:cs typeface="B Nazanin" pitchFamily="2" charset="-78"/>
            </a:endParaRPr>
          </a:p>
        </p:txBody>
      </p:sp>
      <p:sp>
        <p:nvSpPr>
          <p:cNvPr id="35" name="TextBox 34"/>
          <p:cNvSpPr txBox="1"/>
          <p:nvPr/>
        </p:nvSpPr>
        <p:spPr>
          <a:xfrm>
            <a:off x="2864768" y="1743923"/>
            <a:ext cx="1486550" cy="1685077"/>
          </a:xfrm>
          <a:prstGeom prst="rect">
            <a:avLst/>
          </a:prstGeom>
          <a:noFill/>
        </p:spPr>
        <p:txBody>
          <a:bodyPr wrap="square" rtlCol="0">
            <a:spAutoFit/>
          </a:bodyPr>
          <a:lstStyle/>
          <a:p>
            <a:pPr algn="justLow" rtl="1"/>
            <a:r>
              <a:rPr lang="fa-IR" sz="1150" dirty="0">
                <a:solidFill>
                  <a:srgbClr val="002060"/>
                </a:solidFill>
                <a:cs typeface="B Nazanin" pitchFamily="2" charset="-78"/>
              </a:rPr>
              <a:t>دیبا پروژه را به شکل ساخت و ساز افقی پرتراکم به اجرا در آورد.از ساخت آپارتمان های چند طبقه پرهیز شد و شهر هویت شهرهای افقی را گرفت. در واقع، مجموعه با الگوبرداری از شاخص های بافت موجود شکل گرفته است.</a:t>
            </a:r>
          </a:p>
        </p:txBody>
      </p:sp>
      <p:sp>
        <p:nvSpPr>
          <p:cNvPr id="23" name="TextBox 22"/>
          <p:cNvSpPr txBox="1"/>
          <p:nvPr/>
        </p:nvSpPr>
        <p:spPr>
          <a:xfrm>
            <a:off x="2504728" y="3898685"/>
            <a:ext cx="288032"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en-US" sz="1400" dirty="0" smtClean="0">
                <a:solidFill>
                  <a:srgbClr val="002060"/>
                </a:solidFill>
                <a:latin typeface="Technic" panose="00000400000000000000" pitchFamily="2" charset="2"/>
              </a:rPr>
              <a:t>4</a:t>
            </a:r>
            <a:endParaRPr lang="en-US" sz="1400" dirty="0">
              <a:solidFill>
                <a:srgbClr val="002060"/>
              </a:solidFill>
              <a:latin typeface="Technic" panose="00000400000000000000" pitchFamily="2" charset="2"/>
            </a:endParaRPr>
          </a:p>
        </p:txBody>
      </p:sp>
      <p:sp>
        <p:nvSpPr>
          <p:cNvPr id="24" name="TextBox 23"/>
          <p:cNvSpPr txBox="1"/>
          <p:nvPr/>
        </p:nvSpPr>
        <p:spPr>
          <a:xfrm>
            <a:off x="2864768" y="3898685"/>
            <a:ext cx="619268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002060"/>
                </a:solidFill>
                <a:cs typeface="B Traffic" panose="00000400000000000000" pitchFamily="2" charset="-78"/>
              </a:rPr>
              <a:t>خانه‏های سنتی گیلان</a:t>
            </a:r>
            <a:endParaRPr lang="fa-IR" sz="1050" dirty="0">
              <a:solidFill>
                <a:srgbClr val="002060"/>
              </a:solidFill>
              <a:cs typeface="B Traffic" panose="00000400000000000000" pitchFamily="2" charset="-78"/>
            </a:endParaRPr>
          </a:p>
        </p:txBody>
      </p:sp>
      <p:pic>
        <p:nvPicPr>
          <p:cNvPr id="26" name="Picture 2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00398" y="4391525"/>
            <a:ext cx="2557060" cy="1917795"/>
          </a:xfrm>
          <a:prstGeom prst="rect">
            <a:avLst/>
          </a:prstGeom>
        </p:spPr>
      </p:pic>
      <p:sp>
        <p:nvSpPr>
          <p:cNvPr id="27" name="TextBox 26"/>
          <p:cNvSpPr txBox="1"/>
          <p:nvPr/>
        </p:nvSpPr>
        <p:spPr>
          <a:xfrm>
            <a:off x="2504727" y="4342308"/>
            <a:ext cx="1368152" cy="2039020"/>
          </a:xfrm>
          <a:prstGeom prst="rect">
            <a:avLst/>
          </a:prstGeom>
          <a:noFill/>
        </p:spPr>
        <p:txBody>
          <a:bodyPr wrap="square" rtlCol="0">
            <a:spAutoFit/>
          </a:bodyPr>
          <a:lstStyle/>
          <a:p>
            <a:pPr algn="justLow" rtl="1"/>
            <a:r>
              <a:rPr lang="fa-IR" sz="1150" dirty="0">
                <a:solidFill>
                  <a:srgbClr val="002060"/>
                </a:solidFill>
                <a:cs typeface="B Nazanin" pitchFamily="2" charset="-78"/>
              </a:rPr>
              <a:t>بر مبنای نیازها و هماهنگ با عوامل محیطی (اكولوژیك) پدید آمده است. در چگونگی معماری گیلان، عوامل آب و هوایی همچون باران مداوم، وزش بادها، طبیعت چهارگانه (جلگه، میانبند، كوهستان و نواحی خشك) و منابع طبیعی موجود دردسترس، نقش اساسی دارد.</a:t>
            </a:r>
          </a:p>
        </p:txBody>
      </p:sp>
      <p:pic>
        <p:nvPicPr>
          <p:cNvPr id="29" name="Picture 2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48944" y="1754590"/>
            <a:ext cx="1373531" cy="2060298"/>
          </a:xfrm>
          <a:prstGeom prst="rect">
            <a:avLst/>
          </a:prstGeom>
          <a:ln>
            <a:solidFill>
              <a:schemeClr val="bg1">
                <a:lumMod val="50000"/>
                <a:lumOff val="50000"/>
              </a:schemeClr>
            </a:solidFill>
          </a:ln>
        </p:spPr>
      </p:pic>
      <p:pic>
        <p:nvPicPr>
          <p:cNvPr id="31" name="Picture 3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20101" y="1741196"/>
            <a:ext cx="3137356" cy="2089479"/>
          </a:xfrm>
          <a:prstGeom prst="rect">
            <a:avLst/>
          </a:prstGeom>
          <a:noFill/>
          <a:ln>
            <a:noFill/>
          </a:ln>
        </p:spPr>
      </p:pic>
      <p:pic>
        <p:nvPicPr>
          <p:cNvPr id="33" name="Picture 3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908109" y="4391525"/>
            <a:ext cx="2557059" cy="1917795"/>
          </a:xfrm>
          <a:prstGeom prst="rect">
            <a:avLst/>
          </a:prstGeom>
        </p:spPr>
      </p:pic>
    </p:spTree>
    <p:extLst>
      <p:ext uri="{BB962C8B-B14F-4D97-AF65-F5344CB8AC3E}">
        <p14:creationId xmlns:p14="http://schemas.microsoft.com/office/powerpoint/2010/main" val="3172050272"/>
      </p:ext>
    </p:extLst>
  </p:cSld>
  <p:clrMapOvr>
    <a:masterClrMapping/>
  </p:clrMapOvr>
  <p:transition>
    <p:dissolve/>
  </p:transition>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504728" y="1002214"/>
            <a:ext cx="6552728" cy="292388"/>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l" rtl="0"/>
            <a:r>
              <a:rPr lang="en-US" sz="1300" dirty="0">
                <a:solidFill>
                  <a:srgbClr val="8C5B02"/>
                </a:solidFill>
                <a:latin typeface="Technic" panose="00000400000000000000" pitchFamily="2" charset="2"/>
              </a:rPr>
              <a:t>Self-Others</a:t>
            </a:r>
          </a:p>
        </p:txBody>
      </p:sp>
      <p:sp>
        <p:nvSpPr>
          <p:cNvPr id="25" name="TextBox 24"/>
          <p:cNvSpPr txBox="1"/>
          <p:nvPr/>
        </p:nvSpPr>
        <p:spPr>
          <a:xfrm>
            <a:off x="2504728" y="1352963"/>
            <a:ext cx="288032"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en-US" sz="1400" dirty="0" smtClean="0">
                <a:solidFill>
                  <a:srgbClr val="002060"/>
                </a:solidFill>
                <a:latin typeface="Technic" panose="00000400000000000000" pitchFamily="2" charset="2"/>
              </a:rPr>
              <a:t>5</a:t>
            </a:r>
            <a:endParaRPr lang="en-US" sz="1400" dirty="0">
              <a:solidFill>
                <a:srgbClr val="002060"/>
              </a:solidFill>
              <a:latin typeface="Technic" panose="00000400000000000000" pitchFamily="2" charset="2"/>
            </a:endParaRPr>
          </a:p>
        </p:txBody>
      </p:sp>
      <p:sp>
        <p:nvSpPr>
          <p:cNvPr id="47" name="TextBox 46"/>
          <p:cNvSpPr txBox="1"/>
          <p:nvPr/>
        </p:nvSpPr>
        <p:spPr>
          <a:xfrm>
            <a:off x="2864768" y="1352963"/>
            <a:ext cx="619268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a:solidFill>
                  <a:srgbClr val="002060"/>
                </a:solidFill>
                <a:cs typeface="B Traffic" panose="00000400000000000000" pitchFamily="2" charset="-78"/>
              </a:rPr>
              <a:t>دفاتر درآمد ناتینگهام     </a:t>
            </a:r>
            <a:r>
              <a:rPr lang="fa-IR" sz="1050" dirty="0" smtClean="0">
                <a:solidFill>
                  <a:srgbClr val="002060"/>
                </a:solidFill>
                <a:cs typeface="B Traffic" panose="00000400000000000000" pitchFamily="2" charset="-78"/>
              </a:rPr>
              <a:t>ریچارد راجرز</a:t>
            </a:r>
            <a:endParaRPr lang="fa-IR" sz="1050" dirty="0">
              <a:solidFill>
                <a:srgbClr val="002060"/>
              </a:solidFill>
              <a:cs typeface="B Traffic" panose="00000400000000000000" pitchFamily="2" charset="-78"/>
            </a:endParaRPr>
          </a:p>
        </p:txBody>
      </p:sp>
      <p:sp>
        <p:nvSpPr>
          <p:cNvPr id="28" name="TextBox 27"/>
          <p:cNvSpPr txBox="1"/>
          <p:nvPr/>
        </p:nvSpPr>
        <p:spPr>
          <a:xfrm>
            <a:off x="272480" y="4016097"/>
            <a:ext cx="1728192" cy="276999"/>
          </a:xfrm>
          <a:prstGeom prst="rect">
            <a:avLst/>
          </a:prstGeom>
          <a:noFill/>
        </p:spPr>
        <p:txBody>
          <a:bodyPr wrap="square" rtlCol="0">
            <a:spAutoFit/>
          </a:bodyPr>
          <a:lstStyle/>
          <a:p>
            <a:pPr algn="ctr"/>
            <a:r>
              <a:rPr lang="en-US" sz="1200" dirty="0">
                <a:solidFill>
                  <a:schemeClr val="bg1">
                    <a:lumMod val="65000"/>
                    <a:lumOff val="35000"/>
                  </a:schemeClr>
                </a:solidFill>
                <a:latin typeface="Technic" panose="00000400000000000000" pitchFamily="2" charset="2"/>
                <a:cs typeface="B Nazanin" pitchFamily="2" charset="-78"/>
              </a:rPr>
              <a:t>Self-Others</a:t>
            </a:r>
            <a:endParaRPr lang="en-US" sz="1200" b="1" dirty="0">
              <a:solidFill>
                <a:schemeClr val="bg1">
                  <a:lumMod val="65000"/>
                  <a:lumOff val="35000"/>
                </a:schemeClr>
              </a:solidFill>
              <a:latin typeface="Technic" panose="00000400000000000000" pitchFamily="2" charset="2"/>
              <a:cs typeface="B Nazanin" pitchFamily="2" charset="-78"/>
            </a:endParaRPr>
          </a:p>
        </p:txBody>
      </p:sp>
      <p:sp>
        <p:nvSpPr>
          <p:cNvPr id="30" name="TextBox 29"/>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a:t>
            </a:r>
            <a:r>
              <a:rPr lang="fa-IR" sz="1600" dirty="0">
                <a:solidFill>
                  <a:srgbClr val="002060"/>
                </a:solidFill>
                <a:effectLst>
                  <a:outerShdw blurRad="38100" dist="38100" dir="2700000" algn="tl">
                    <a:srgbClr val="000000">
                      <a:alpha val="43137"/>
                    </a:srgbClr>
                  </a:outerShdw>
                </a:effectLst>
              </a:rPr>
              <a:t>6</a:t>
            </a:r>
            <a:r>
              <a:rPr lang="fa-IR" sz="1600" dirty="0" smtClean="0">
                <a:effectLst>
                  <a:outerShdw blurRad="38100" dist="38100" dir="2700000" algn="tl">
                    <a:srgbClr val="000000">
                      <a:alpha val="43137"/>
                    </a:srgbClr>
                  </a:outerShdw>
                </a:effectLst>
              </a:rPr>
              <a:t>   حالت‏های سازگاری سیستم با محیط</a:t>
            </a:r>
            <a:endParaRPr lang="en-US" sz="1400" dirty="0">
              <a:effectLst>
                <a:outerShdw blurRad="38100" dist="38100" dir="2700000" algn="tl">
                  <a:srgbClr val="000000">
                    <a:alpha val="43137"/>
                  </a:srgbClr>
                </a:outerShdw>
              </a:effectLst>
            </a:endParaRPr>
          </a:p>
        </p:txBody>
      </p:sp>
      <p:sp>
        <p:nvSpPr>
          <p:cNvPr id="32" name="TextBox 31"/>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6</a:t>
            </a:r>
            <a:endParaRPr lang="en-US" sz="1200" b="1" dirty="0">
              <a:solidFill>
                <a:srgbClr val="002060"/>
              </a:solidFill>
              <a:cs typeface="B Nazanin" pitchFamily="2" charset="-78"/>
            </a:endParaRPr>
          </a:p>
        </p:txBody>
      </p:sp>
      <p:sp>
        <p:nvSpPr>
          <p:cNvPr id="34" name="TextBox 33"/>
          <p:cNvSpPr txBox="1"/>
          <p:nvPr/>
        </p:nvSpPr>
        <p:spPr>
          <a:xfrm>
            <a:off x="272480" y="3723542"/>
            <a:ext cx="1728192" cy="276999"/>
          </a:xfrm>
          <a:prstGeom prst="rect">
            <a:avLst/>
          </a:prstGeom>
          <a:noFill/>
        </p:spPr>
        <p:txBody>
          <a:bodyPr wrap="square" rtlCol="0">
            <a:spAutoFit/>
          </a:bodyPr>
          <a:lstStyle/>
          <a:p>
            <a:pPr algn="ctr"/>
            <a:r>
              <a:rPr lang="fa-IR" sz="1200" b="1" dirty="0" smtClean="0">
                <a:solidFill>
                  <a:srgbClr val="674301"/>
                </a:solidFill>
                <a:cs typeface="B Nazanin" pitchFamily="2" charset="-78"/>
              </a:rPr>
              <a:t>سیستم و محیط</a:t>
            </a:r>
            <a:endParaRPr lang="en-US" sz="1200" b="1" dirty="0">
              <a:solidFill>
                <a:srgbClr val="674301"/>
              </a:solidFill>
              <a:cs typeface="B Nazanin" pitchFamily="2" charset="-78"/>
            </a:endParaRPr>
          </a:p>
        </p:txBody>
      </p:sp>
      <p:sp>
        <p:nvSpPr>
          <p:cNvPr id="35" name="TextBox 34"/>
          <p:cNvSpPr txBox="1"/>
          <p:nvPr/>
        </p:nvSpPr>
        <p:spPr>
          <a:xfrm>
            <a:off x="2504726" y="1698611"/>
            <a:ext cx="6552729" cy="446276"/>
          </a:xfrm>
          <a:prstGeom prst="rect">
            <a:avLst/>
          </a:prstGeom>
          <a:noFill/>
        </p:spPr>
        <p:txBody>
          <a:bodyPr wrap="square" rtlCol="0">
            <a:spAutoFit/>
          </a:bodyPr>
          <a:lstStyle/>
          <a:p>
            <a:pPr algn="justLow" rtl="1"/>
            <a:r>
              <a:rPr lang="fa-IR" sz="1150" dirty="0">
                <a:solidFill>
                  <a:srgbClr val="002060"/>
                </a:solidFill>
                <a:cs typeface="B Nazanin" pitchFamily="2" charset="-78"/>
              </a:rPr>
              <a:t>جهت باد مطلوب و زاویه تابش آفتاب، دو عامل مهم در طرح ریچارد راجرز برای دفاتر درآمد داخل سرزمین در ناتینگهام انگلستان بوده است. بنا تحت تاثیر محیط شکل گرفته است.</a:t>
            </a:r>
          </a:p>
        </p:txBody>
      </p:sp>
      <p:pic>
        <p:nvPicPr>
          <p:cNvPr id="29" name="Picture 2" descr="C:\Users\Alaei\Desktop\کالبدی\pics5\gq91pixuv65wi9x6tz0.jpg"/>
          <p:cNvPicPr>
            <a:picLocks noChangeAspect="1" noChangeArrowheads="1"/>
          </p:cNvPicPr>
          <p:nvPr/>
        </p:nvPicPr>
        <p:blipFill>
          <a:blip r:embed="rId2"/>
          <a:srcRect/>
          <a:stretch>
            <a:fillRect/>
          </a:stretch>
        </p:blipFill>
        <p:spPr bwMode="auto">
          <a:xfrm>
            <a:off x="2504727" y="2352720"/>
            <a:ext cx="5562600" cy="4032885"/>
          </a:xfrm>
          <a:prstGeom prst="rect">
            <a:avLst/>
          </a:prstGeom>
          <a:noFill/>
          <a:ln>
            <a:noFill/>
          </a:ln>
        </p:spPr>
      </p:pic>
    </p:spTree>
    <p:extLst>
      <p:ext uri="{BB962C8B-B14F-4D97-AF65-F5344CB8AC3E}">
        <p14:creationId xmlns:p14="http://schemas.microsoft.com/office/powerpoint/2010/main" val="652577325"/>
      </p:ext>
    </p:extLst>
  </p:cSld>
  <p:clrMapOvr>
    <a:masterClrMapping/>
  </p:clrMapOvr>
  <p:transition>
    <p:dissolve/>
  </p:transition>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504728" y="1002214"/>
            <a:ext cx="6552728" cy="292388"/>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l" rtl="0"/>
            <a:r>
              <a:rPr lang="en-US" sz="1300" dirty="0">
                <a:solidFill>
                  <a:srgbClr val="8C5B02"/>
                </a:solidFill>
                <a:latin typeface="Technic" panose="00000400000000000000" pitchFamily="2" charset="2"/>
              </a:rPr>
              <a:t>Others-Self</a:t>
            </a:r>
          </a:p>
        </p:txBody>
      </p:sp>
      <p:sp>
        <p:nvSpPr>
          <p:cNvPr id="25" name="TextBox 24"/>
          <p:cNvSpPr txBox="1"/>
          <p:nvPr/>
        </p:nvSpPr>
        <p:spPr>
          <a:xfrm>
            <a:off x="2504728" y="1352963"/>
            <a:ext cx="288032"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en-US" sz="1400" dirty="0" smtClean="0">
                <a:solidFill>
                  <a:srgbClr val="002060"/>
                </a:solidFill>
                <a:latin typeface="Technic" panose="00000400000000000000" pitchFamily="2" charset="2"/>
              </a:rPr>
              <a:t>1</a:t>
            </a:r>
            <a:endParaRPr lang="en-US" sz="1400" dirty="0">
              <a:solidFill>
                <a:srgbClr val="002060"/>
              </a:solidFill>
              <a:latin typeface="Technic" panose="00000400000000000000" pitchFamily="2" charset="2"/>
            </a:endParaRPr>
          </a:p>
        </p:txBody>
      </p:sp>
      <p:sp>
        <p:nvSpPr>
          <p:cNvPr id="47" name="TextBox 46"/>
          <p:cNvSpPr txBox="1"/>
          <p:nvPr/>
        </p:nvSpPr>
        <p:spPr>
          <a:xfrm>
            <a:off x="2864768" y="1352963"/>
            <a:ext cx="619268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002060"/>
                </a:solidFill>
                <a:cs typeface="B Traffic" panose="00000400000000000000" pitchFamily="2" charset="-78"/>
              </a:rPr>
              <a:t>برج العرب     </a:t>
            </a:r>
            <a:r>
              <a:rPr lang="fa-IR" sz="1050" dirty="0" smtClean="0">
                <a:solidFill>
                  <a:srgbClr val="002060"/>
                </a:solidFill>
                <a:cs typeface="B Traffic" panose="00000400000000000000" pitchFamily="2" charset="-78"/>
              </a:rPr>
              <a:t>تام رایت – شرکت اتکینز</a:t>
            </a:r>
            <a:endParaRPr lang="fa-IR" sz="1050" dirty="0">
              <a:solidFill>
                <a:srgbClr val="002060"/>
              </a:solidFill>
              <a:cs typeface="B Traffic" panose="00000400000000000000" pitchFamily="2" charset="-78"/>
            </a:endParaRPr>
          </a:p>
        </p:txBody>
      </p:sp>
      <p:sp>
        <p:nvSpPr>
          <p:cNvPr id="28" name="TextBox 27"/>
          <p:cNvSpPr txBox="1"/>
          <p:nvPr/>
        </p:nvSpPr>
        <p:spPr>
          <a:xfrm>
            <a:off x="272480" y="4016097"/>
            <a:ext cx="1728192" cy="276999"/>
          </a:xfrm>
          <a:prstGeom prst="rect">
            <a:avLst/>
          </a:prstGeom>
          <a:noFill/>
        </p:spPr>
        <p:txBody>
          <a:bodyPr wrap="square" rtlCol="0">
            <a:spAutoFit/>
          </a:bodyPr>
          <a:lstStyle/>
          <a:p>
            <a:pPr algn="ctr"/>
            <a:r>
              <a:rPr lang="en-US" sz="1200" dirty="0">
                <a:solidFill>
                  <a:schemeClr val="bg1">
                    <a:lumMod val="65000"/>
                    <a:lumOff val="35000"/>
                  </a:schemeClr>
                </a:solidFill>
                <a:latin typeface="Technic" panose="00000400000000000000" pitchFamily="2" charset="2"/>
                <a:cs typeface="B Nazanin" pitchFamily="2" charset="-78"/>
              </a:rPr>
              <a:t>Others-Self</a:t>
            </a:r>
            <a:endParaRPr lang="en-US" sz="1200" b="1" dirty="0">
              <a:solidFill>
                <a:schemeClr val="bg1">
                  <a:lumMod val="65000"/>
                  <a:lumOff val="35000"/>
                </a:schemeClr>
              </a:solidFill>
              <a:latin typeface="Technic" panose="00000400000000000000" pitchFamily="2" charset="2"/>
              <a:cs typeface="B Nazanin" pitchFamily="2" charset="-78"/>
            </a:endParaRPr>
          </a:p>
        </p:txBody>
      </p:sp>
      <p:pic>
        <p:nvPicPr>
          <p:cNvPr id="66" name="Picture 65"/>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6825208" y="1738565"/>
            <a:ext cx="2232247" cy="2103082"/>
          </a:xfrm>
          <a:prstGeom prst="rect">
            <a:avLst/>
          </a:prstGeom>
          <a:noFill/>
          <a:ln>
            <a:noFill/>
          </a:ln>
          <a:extLst/>
        </p:spPr>
      </p:pic>
      <p:sp>
        <p:nvSpPr>
          <p:cNvPr id="30" name="TextBox 29"/>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a:t>
            </a:r>
            <a:r>
              <a:rPr lang="fa-IR" sz="1600" dirty="0">
                <a:solidFill>
                  <a:srgbClr val="002060"/>
                </a:solidFill>
                <a:effectLst>
                  <a:outerShdw blurRad="38100" dist="38100" dir="2700000" algn="tl">
                    <a:srgbClr val="000000">
                      <a:alpha val="43137"/>
                    </a:srgbClr>
                  </a:outerShdw>
                </a:effectLst>
              </a:rPr>
              <a:t>6</a:t>
            </a:r>
            <a:r>
              <a:rPr lang="fa-IR" sz="1600" dirty="0" smtClean="0">
                <a:effectLst>
                  <a:outerShdw blurRad="38100" dist="38100" dir="2700000" algn="tl">
                    <a:srgbClr val="000000">
                      <a:alpha val="43137"/>
                    </a:srgbClr>
                  </a:outerShdw>
                </a:effectLst>
              </a:rPr>
              <a:t>   حالت‏های سازگاری سیستم با محیط</a:t>
            </a:r>
            <a:endParaRPr lang="en-US" sz="1400" dirty="0">
              <a:effectLst>
                <a:outerShdw blurRad="38100" dist="38100" dir="2700000" algn="tl">
                  <a:srgbClr val="000000">
                    <a:alpha val="43137"/>
                  </a:srgbClr>
                </a:outerShdw>
              </a:effectLst>
            </a:endParaRPr>
          </a:p>
        </p:txBody>
      </p:sp>
      <p:sp>
        <p:nvSpPr>
          <p:cNvPr id="32" name="TextBox 31"/>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6</a:t>
            </a:r>
            <a:endParaRPr lang="en-US" sz="1200" b="1" dirty="0">
              <a:solidFill>
                <a:srgbClr val="002060"/>
              </a:solidFill>
              <a:cs typeface="B Nazanin" pitchFamily="2" charset="-78"/>
            </a:endParaRPr>
          </a:p>
        </p:txBody>
      </p:sp>
      <p:sp>
        <p:nvSpPr>
          <p:cNvPr id="34" name="TextBox 33"/>
          <p:cNvSpPr txBox="1"/>
          <p:nvPr/>
        </p:nvSpPr>
        <p:spPr>
          <a:xfrm>
            <a:off x="272480" y="3723542"/>
            <a:ext cx="1728192" cy="276999"/>
          </a:xfrm>
          <a:prstGeom prst="rect">
            <a:avLst/>
          </a:prstGeom>
          <a:noFill/>
        </p:spPr>
        <p:txBody>
          <a:bodyPr wrap="square" rtlCol="0">
            <a:spAutoFit/>
          </a:bodyPr>
          <a:lstStyle/>
          <a:p>
            <a:pPr algn="ctr"/>
            <a:r>
              <a:rPr lang="fa-IR" sz="1200" b="1" dirty="0" smtClean="0">
                <a:solidFill>
                  <a:srgbClr val="674301"/>
                </a:solidFill>
                <a:cs typeface="B Nazanin" pitchFamily="2" charset="-78"/>
              </a:rPr>
              <a:t>سیستم و محیط</a:t>
            </a:r>
            <a:endParaRPr lang="en-US" sz="1200" b="1" dirty="0">
              <a:solidFill>
                <a:srgbClr val="674301"/>
              </a:solidFill>
              <a:cs typeface="B Nazanin" pitchFamily="2" charset="-78"/>
            </a:endParaRPr>
          </a:p>
        </p:txBody>
      </p:sp>
      <p:sp>
        <p:nvSpPr>
          <p:cNvPr id="35" name="TextBox 34"/>
          <p:cNvSpPr txBox="1"/>
          <p:nvPr/>
        </p:nvSpPr>
        <p:spPr>
          <a:xfrm>
            <a:off x="2864768" y="1698611"/>
            <a:ext cx="1028502" cy="800219"/>
          </a:xfrm>
          <a:prstGeom prst="rect">
            <a:avLst/>
          </a:prstGeom>
          <a:noFill/>
        </p:spPr>
        <p:txBody>
          <a:bodyPr wrap="square" rtlCol="0">
            <a:spAutoFit/>
          </a:bodyPr>
          <a:lstStyle/>
          <a:p>
            <a:pPr algn="justLow" rtl="1"/>
            <a:r>
              <a:rPr lang="fa-IR" sz="1150" dirty="0">
                <a:solidFill>
                  <a:srgbClr val="002060"/>
                </a:solidFill>
                <a:cs typeface="B Nazanin" pitchFamily="2" charset="-78"/>
              </a:rPr>
              <a:t>در این بنا در محیط تغییر ایجاد کردهاند، با ایجاد جزیره‌ای </a:t>
            </a:r>
            <a:r>
              <a:rPr lang="fa-IR" sz="1150" dirty="0" smtClean="0">
                <a:solidFill>
                  <a:srgbClr val="002060"/>
                </a:solidFill>
                <a:cs typeface="B Nazanin" pitchFamily="2" charset="-78"/>
              </a:rPr>
              <a:t>مصنوعی</a:t>
            </a:r>
            <a:endParaRPr lang="fa-IR" sz="1150" dirty="0">
              <a:solidFill>
                <a:srgbClr val="002060"/>
              </a:solidFill>
              <a:cs typeface="B Nazanin" pitchFamily="2" charset="-78"/>
            </a:endParaRPr>
          </a:p>
        </p:txBody>
      </p:sp>
      <p:sp>
        <p:nvSpPr>
          <p:cNvPr id="23" name="TextBox 22"/>
          <p:cNvSpPr txBox="1"/>
          <p:nvPr/>
        </p:nvSpPr>
        <p:spPr>
          <a:xfrm>
            <a:off x="2504728" y="3898685"/>
            <a:ext cx="288032"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en-US" sz="1400" dirty="0" smtClean="0">
                <a:solidFill>
                  <a:srgbClr val="002060"/>
                </a:solidFill>
                <a:latin typeface="Technic" panose="00000400000000000000" pitchFamily="2" charset="2"/>
              </a:rPr>
              <a:t>2</a:t>
            </a:r>
            <a:endParaRPr lang="en-US" sz="1400" dirty="0">
              <a:solidFill>
                <a:srgbClr val="002060"/>
              </a:solidFill>
              <a:latin typeface="Technic" panose="00000400000000000000" pitchFamily="2" charset="2"/>
            </a:endParaRPr>
          </a:p>
        </p:txBody>
      </p:sp>
      <p:sp>
        <p:nvSpPr>
          <p:cNvPr id="24" name="TextBox 23"/>
          <p:cNvSpPr txBox="1"/>
          <p:nvPr/>
        </p:nvSpPr>
        <p:spPr>
          <a:xfrm>
            <a:off x="2864768" y="3898685"/>
            <a:ext cx="619268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002060"/>
                </a:solidFill>
                <a:cs typeface="B Traffic" panose="00000400000000000000" pitchFamily="2" charset="-78"/>
              </a:rPr>
              <a:t>روستای کندوان</a:t>
            </a:r>
            <a:endParaRPr lang="fa-IR" sz="1050" dirty="0">
              <a:solidFill>
                <a:srgbClr val="002060"/>
              </a:solidFill>
              <a:cs typeface="B Traffic" panose="00000400000000000000" pitchFamily="2" charset="-78"/>
            </a:endParaRPr>
          </a:p>
        </p:txBody>
      </p:sp>
      <p:pic>
        <p:nvPicPr>
          <p:cNvPr id="26" name="Picture 2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97348" y="4284827"/>
            <a:ext cx="2760107" cy="2070080"/>
          </a:xfrm>
          <a:prstGeom prst="rect">
            <a:avLst/>
          </a:prstGeom>
        </p:spPr>
      </p:pic>
      <p:sp>
        <p:nvSpPr>
          <p:cNvPr id="27" name="TextBox 26"/>
          <p:cNvSpPr txBox="1"/>
          <p:nvPr/>
        </p:nvSpPr>
        <p:spPr>
          <a:xfrm>
            <a:off x="2864768" y="4287816"/>
            <a:ext cx="1657976" cy="623248"/>
          </a:xfrm>
          <a:prstGeom prst="rect">
            <a:avLst/>
          </a:prstGeom>
          <a:noFill/>
        </p:spPr>
        <p:txBody>
          <a:bodyPr wrap="square" rtlCol="0">
            <a:spAutoFit/>
          </a:bodyPr>
          <a:lstStyle/>
          <a:p>
            <a:pPr algn="justLow" rtl="1"/>
            <a:r>
              <a:rPr lang="fa-IR" sz="1150" dirty="0">
                <a:solidFill>
                  <a:srgbClr val="002060"/>
                </a:solidFill>
                <a:cs typeface="B Nazanin" pitchFamily="2" charset="-78"/>
              </a:rPr>
              <a:t>خانه ها در دل کوه حفر شده اند. یعنی خانه ها با تغییر در محیط ایجاد شده اند.</a:t>
            </a:r>
          </a:p>
        </p:txBody>
      </p:sp>
      <p:pic>
        <p:nvPicPr>
          <p:cNvPr id="29" name="Picture 28"/>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3943326" y="1717778"/>
            <a:ext cx="2831826" cy="2123869"/>
          </a:xfrm>
          <a:prstGeom prst="rect">
            <a:avLst/>
          </a:prstGeom>
          <a:noFill/>
          <a:ln>
            <a:noFill/>
          </a:ln>
          <a:extLst/>
        </p:spPr>
      </p:pic>
      <p:pic>
        <p:nvPicPr>
          <p:cNvPr id="31" name="Picture 3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13570" y="4284826"/>
            <a:ext cx="1392951" cy="2070080"/>
          </a:xfrm>
          <a:prstGeom prst="rect">
            <a:avLst/>
          </a:prstGeom>
        </p:spPr>
      </p:pic>
    </p:spTree>
    <p:extLst>
      <p:ext uri="{BB962C8B-B14F-4D97-AF65-F5344CB8AC3E}">
        <p14:creationId xmlns:p14="http://schemas.microsoft.com/office/powerpoint/2010/main" val="1247039851"/>
      </p:ext>
    </p:extLst>
  </p:cSld>
  <p:clrMapOvr>
    <a:masterClrMapping/>
  </p:clrMapOvr>
  <p:transition>
    <p:dissolve/>
  </p:transition>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504728" y="1002214"/>
            <a:ext cx="6552728" cy="292388"/>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l" rtl="0"/>
            <a:r>
              <a:rPr lang="en-US" sz="1300" dirty="0">
                <a:solidFill>
                  <a:srgbClr val="8C5B02"/>
                </a:solidFill>
                <a:latin typeface="Technic" panose="00000400000000000000" pitchFamily="2" charset="2"/>
              </a:rPr>
              <a:t>Others-Self</a:t>
            </a:r>
          </a:p>
        </p:txBody>
      </p:sp>
      <p:sp>
        <p:nvSpPr>
          <p:cNvPr id="25" name="TextBox 24"/>
          <p:cNvSpPr txBox="1"/>
          <p:nvPr/>
        </p:nvSpPr>
        <p:spPr>
          <a:xfrm>
            <a:off x="2504728" y="1352963"/>
            <a:ext cx="288032"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en-US" sz="1400" dirty="0" smtClean="0">
                <a:solidFill>
                  <a:srgbClr val="002060"/>
                </a:solidFill>
                <a:latin typeface="Technic" panose="00000400000000000000" pitchFamily="2" charset="2"/>
              </a:rPr>
              <a:t>3</a:t>
            </a:r>
            <a:endParaRPr lang="en-US" sz="1400" dirty="0">
              <a:solidFill>
                <a:srgbClr val="002060"/>
              </a:solidFill>
              <a:latin typeface="Technic" panose="00000400000000000000" pitchFamily="2" charset="2"/>
            </a:endParaRPr>
          </a:p>
        </p:txBody>
      </p:sp>
      <p:sp>
        <p:nvSpPr>
          <p:cNvPr id="47" name="TextBox 46"/>
          <p:cNvSpPr txBox="1"/>
          <p:nvPr/>
        </p:nvSpPr>
        <p:spPr>
          <a:xfrm>
            <a:off x="2864768" y="1352963"/>
            <a:ext cx="619268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002060"/>
                </a:solidFill>
                <a:cs typeface="B Traffic" panose="00000400000000000000" pitchFamily="2" charset="-78"/>
              </a:rPr>
              <a:t>رستوران آبی </a:t>
            </a:r>
            <a:r>
              <a:rPr lang="en-US" sz="1400" dirty="0" err="1" smtClean="0">
                <a:solidFill>
                  <a:srgbClr val="002060"/>
                </a:solidFill>
                <a:latin typeface="Technic" panose="00000400000000000000" pitchFamily="2" charset="2"/>
                <a:cs typeface="B Traffic" panose="00000400000000000000" pitchFamily="2" charset="-78"/>
              </a:rPr>
              <a:t>Ithha</a:t>
            </a:r>
            <a:endParaRPr lang="fa-IR" sz="1050" dirty="0">
              <a:solidFill>
                <a:srgbClr val="002060"/>
              </a:solidFill>
              <a:cs typeface="B Traffic" panose="00000400000000000000" pitchFamily="2" charset="-78"/>
            </a:endParaRPr>
          </a:p>
        </p:txBody>
      </p:sp>
      <p:sp>
        <p:nvSpPr>
          <p:cNvPr id="28" name="TextBox 27"/>
          <p:cNvSpPr txBox="1"/>
          <p:nvPr/>
        </p:nvSpPr>
        <p:spPr>
          <a:xfrm>
            <a:off x="272480" y="4016097"/>
            <a:ext cx="1728192" cy="276999"/>
          </a:xfrm>
          <a:prstGeom prst="rect">
            <a:avLst/>
          </a:prstGeom>
          <a:noFill/>
        </p:spPr>
        <p:txBody>
          <a:bodyPr wrap="square" rtlCol="0">
            <a:spAutoFit/>
          </a:bodyPr>
          <a:lstStyle/>
          <a:p>
            <a:pPr algn="ctr"/>
            <a:r>
              <a:rPr lang="en-US" sz="1200" dirty="0">
                <a:solidFill>
                  <a:schemeClr val="bg1">
                    <a:lumMod val="65000"/>
                    <a:lumOff val="35000"/>
                  </a:schemeClr>
                </a:solidFill>
                <a:latin typeface="Technic" panose="00000400000000000000" pitchFamily="2" charset="2"/>
                <a:cs typeface="B Nazanin" pitchFamily="2" charset="-78"/>
              </a:rPr>
              <a:t>Others-Self</a:t>
            </a:r>
            <a:endParaRPr lang="en-US" sz="1200" b="1" dirty="0">
              <a:solidFill>
                <a:schemeClr val="bg1">
                  <a:lumMod val="65000"/>
                  <a:lumOff val="35000"/>
                </a:schemeClr>
              </a:solidFill>
              <a:latin typeface="Technic" panose="00000400000000000000" pitchFamily="2" charset="2"/>
              <a:cs typeface="B Nazanin" pitchFamily="2" charset="-78"/>
            </a:endParaRPr>
          </a:p>
        </p:txBody>
      </p:sp>
      <p:pic>
        <p:nvPicPr>
          <p:cNvPr id="66" name="Picture 65"/>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7677941" y="1728750"/>
            <a:ext cx="1379515" cy="2098995"/>
          </a:xfrm>
          <a:prstGeom prst="rect">
            <a:avLst/>
          </a:prstGeom>
          <a:noFill/>
          <a:ln>
            <a:noFill/>
          </a:ln>
          <a:extLst/>
        </p:spPr>
      </p:pic>
      <p:sp>
        <p:nvSpPr>
          <p:cNvPr id="30" name="TextBox 29"/>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a:t>
            </a:r>
            <a:r>
              <a:rPr lang="fa-IR" sz="1600" dirty="0">
                <a:solidFill>
                  <a:srgbClr val="002060"/>
                </a:solidFill>
                <a:effectLst>
                  <a:outerShdw blurRad="38100" dist="38100" dir="2700000" algn="tl">
                    <a:srgbClr val="000000">
                      <a:alpha val="43137"/>
                    </a:srgbClr>
                  </a:outerShdw>
                </a:effectLst>
              </a:rPr>
              <a:t>6</a:t>
            </a:r>
            <a:r>
              <a:rPr lang="fa-IR" sz="1600" dirty="0" smtClean="0">
                <a:effectLst>
                  <a:outerShdw blurRad="38100" dist="38100" dir="2700000" algn="tl">
                    <a:srgbClr val="000000">
                      <a:alpha val="43137"/>
                    </a:srgbClr>
                  </a:outerShdw>
                </a:effectLst>
              </a:rPr>
              <a:t>   حالت‏های سازگاری سیستم با محیط</a:t>
            </a:r>
            <a:endParaRPr lang="en-US" sz="1400" dirty="0">
              <a:effectLst>
                <a:outerShdw blurRad="38100" dist="38100" dir="2700000" algn="tl">
                  <a:srgbClr val="000000">
                    <a:alpha val="43137"/>
                  </a:srgbClr>
                </a:outerShdw>
              </a:effectLst>
            </a:endParaRPr>
          </a:p>
        </p:txBody>
      </p:sp>
      <p:sp>
        <p:nvSpPr>
          <p:cNvPr id="32" name="TextBox 31"/>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6</a:t>
            </a:r>
            <a:endParaRPr lang="en-US" sz="1200" b="1" dirty="0">
              <a:solidFill>
                <a:srgbClr val="002060"/>
              </a:solidFill>
              <a:cs typeface="B Nazanin" pitchFamily="2" charset="-78"/>
            </a:endParaRPr>
          </a:p>
        </p:txBody>
      </p:sp>
      <p:sp>
        <p:nvSpPr>
          <p:cNvPr id="34" name="TextBox 33"/>
          <p:cNvSpPr txBox="1"/>
          <p:nvPr/>
        </p:nvSpPr>
        <p:spPr>
          <a:xfrm>
            <a:off x="272480" y="3723542"/>
            <a:ext cx="1728192" cy="276999"/>
          </a:xfrm>
          <a:prstGeom prst="rect">
            <a:avLst/>
          </a:prstGeom>
          <a:noFill/>
        </p:spPr>
        <p:txBody>
          <a:bodyPr wrap="square" rtlCol="0">
            <a:spAutoFit/>
          </a:bodyPr>
          <a:lstStyle/>
          <a:p>
            <a:pPr algn="ctr"/>
            <a:r>
              <a:rPr lang="fa-IR" sz="1200" b="1" dirty="0" smtClean="0">
                <a:solidFill>
                  <a:srgbClr val="674301"/>
                </a:solidFill>
                <a:cs typeface="B Nazanin" pitchFamily="2" charset="-78"/>
              </a:rPr>
              <a:t>سیستم و محیط</a:t>
            </a:r>
            <a:endParaRPr lang="en-US" sz="1200" b="1" dirty="0">
              <a:solidFill>
                <a:srgbClr val="674301"/>
              </a:solidFill>
              <a:cs typeface="B Nazanin" pitchFamily="2" charset="-78"/>
            </a:endParaRPr>
          </a:p>
        </p:txBody>
      </p:sp>
      <p:sp>
        <p:nvSpPr>
          <p:cNvPr id="35" name="TextBox 34"/>
          <p:cNvSpPr txBox="1"/>
          <p:nvPr/>
        </p:nvSpPr>
        <p:spPr>
          <a:xfrm>
            <a:off x="2792760" y="1698611"/>
            <a:ext cx="1058888" cy="800219"/>
          </a:xfrm>
          <a:prstGeom prst="rect">
            <a:avLst/>
          </a:prstGeom>
          <a:noFill/>
        </p:spPr>
        <p:txBody>
          <a:bodyPr wrap="square" rtlCol="0">
            <a:spAutoFit/>
          </a:bodyPr>
          <a:lstStyle/>
          <a:p>
            <a:pPr algn="justLow" rtl="1"/>
            <a:r>
              <a:rPr lang="fa-IR" sz="1150" dirty="0">
                <a:solidFill>
                  <a:srgbClr val="002060"/>
                </a:solidFill>
                <a:cs typeface="B Nazanin" pitchFamily="2" charset="-78"/>
              </a:rPr>
              <a:t>در این بنا در محیط تغییر ایجاد </a:t>
            </a:r>
            <a:r>
              <a:rPr lang="fa-IR" sz="1150" dirty="0" smtClean="0">
                <a:solidFill>
                  <a:srgbClr val="002060"/>
                </a:solidFill>
                <a:cs typeface="B Nazanin" pitchFamily="2" charset="-78"/>
              </a:rPr>
              <a:t>کرده‏اند</a:t>
            </a:r>
            <a:r>
              <a:rPr lang="fa-IR" sz="1150" dirty="0">
                <a:solidFill>
                  <a:srgbClr val="002060"/>
                </a:solidFill>
                <a:cs typeface="B Nazanin" pitchFamily="2" charset="-78"/>
              </a:rPr>
              <a:t>، با ایجاد جزیره‌ای </a:t>
            </a:r>
            <a:r>
              <a:rPr lang="fa-IR" sz="1150" dirty="0" smtClean="0">
                <a:solidFill>
                  <a:srgbClr val="002060"/>
                </a:solidFill>
                <a:cs typeface="B Nazanin" pitchFamily="2" charset="-78"/>
              </a:rPr>
              <a:t>مصنوعی</a:t>
            </a:r>
            <a:endParaRPr lang="fa-IR" sz="1150" dirty="0">
              <a:solidFill>
                <a:srgbClr val="002060"/>
              </a:solidFill>
              <a:cs typeface="B Nazanin" pitchFamily="2" charset="-78"/>
            </a:endParaRPr>
          </a:p>
        </p:txBody>
      </p:sp>
      <p:sp>
        <p:nvSpPr>
          <p:cNvPr id="23" name="TextBox 22"/>
          <p:cNvSpPr txBox="1"/>
          <p:nvPr/>
        </p:nvSpPr>
        <p:spPr>
          <a:xfrm>
            <a:off x="2504728" y="3898685"/>
            <a:ext cx="288032"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en-US" sz="1400" dirty="0" smtClean="0">
                <a:solidFill>
                  <a:srgbClr val="002060"/>
                </a:solidFill>
                <a:latin typeface="Technic" panose="00000400000000000000" pitchFamily="2" charset="2"/>
              </a:rPr>
              <a:t>4</a:t>
            </a:r>
            <a:endParaRPr lang="en-US" sz="1400" dirty="0">
              <a:solidFill>
                <a:srgbClr val="002060"/>
              </a:solidFill>
              <a:latin typeface="Technic" panose="00000400000000000000" pitchFamily="2" charset="2"/>
            </a:endParaRPr>
          </a:p>
        </p:txBody>
      </p:sp>
      <p:sp>
        <p:nvSpPr>
          <p:cNvPr id="24" name="TextBox 23"/>
          <p:cNvSpPr txBox="1"/>
          <p:nvPr/>
        </p:nvSpPr>
        <p:spPr>
          <a:xfrm>
            <a:off x="2864768" y="3898685"/>
            <a:ext cx="619268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002060"/>
                </a:solidFill>
                <a:cs typeface="B Traffic" panose="00000400000000000000" pitchFamily="2" charset="-78"/>
              </a:rPr>
              <a:t>جزایر خزر و برج باکو</a:t>
            </a:r>
            <a:endParaRPr lang="fa-IR" sz="1050" dirty="0">
              <a:solidFill>
                <a:srgbClr val="002060"/>
              </a:solidFill>
              <a:cs typeface="B Traffic" panose="00000400000000000000" pitchFamily="2" charset="-78"/>
            </a:endParaRPr>
          </a:p>
        </p:txBody>
      </p:sp>
      <p:sp>
        <p:nvSpPr>
          <p:cNvPr id="27" name="TextBox 26"/>
          <p:cNvSpPr txBox="1"/>
          <p:nvPr/>
        </p:nvSpPr>
        <p:spPr>
          <a:xfrm>
            <a:off x="2864768" y="4287816"/>
            <a:ext cx="3168351" cy="800219"/>
          </a:xfrm>
          <a:prstGeom prst="rect">
            <a:avLst/>
          </a:prstGeom>
          <a:noFill/>
        </p:spPr>
        <p:txBody>
          <a:bodyPr wrap="square" rtlCol="0">
            <a:spAutoFit/>
          </a:bodyPr>
          <a:lstStyle/>
          <a:p>
            <a:pPr algn="justLow" rtl="1"/>
            <a:r>
              <a:rPr lang="fa-IR" sz="1150" dirty="0">
                <a:solidFill>
                  <a:srgbClr val="002060"/>
                </a:solidFill>
                <a:cs typeface="B Nazanin" pitchFamily="2" charset="-78"/>
              </a:rPr>
              <a:t>جزایر خزر نام ۴۱ جزیره مصنوعی در حال ساخت در سواحل جنوبی شهر باکو در جمهوری آذربایجان است. مساحت مجموع این جزایر ۲۰ کیلومتر مربع خواهد بودو برج آذربایجان با بلندی ۱۰۵۰ متر در یکی از جزایر این مجموعه ساخته خواهد شد.</a:t>
            </a:r>
          </a:p>
        </p:txBody>
      </p:sp>
      <p:pic>
        <p:nvPicPr>
          <p:cNvPr id="29" name="Picture 28"/>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3851648" y="1719102"/>
            <a:ext cx="3748702" cy="2108644"/>
          </a:xfrm>
          <a:prstGeom prst="rect">
            <a:avLst/>
          </a:prstGeom>
          <a:noFill/>
          <a:ln>
            <a:noFill/>
          </a:ln>
          <a:extLst/>
        </p:spPr>
      </p:pic>
      <p:pic>
        <p:nvPicPr>
          <p:cNvPr id="31" name="Picture 2" descr="C:\Users\Alaei\Desktop\کالبدی\pics5\4008_646.jpg"/>
          <p:cNvPicPr>
            <a:picLocks noChangeAspect="1" noChangeArrowheads="1"/>
          </p:cNvPicPr>
          <p:nvPr/>
        </p:nvPicPr>
        <p:blipFill>
          <a:blip r:embed="rId4"/>
          <a:srcRect/>
          <a:stretch>
            <a:fillRect/>
          </a:stretch>
        </p:blipFill>
        <p:spPr bwMode="auto">
          <a:xfrm>
            <a:off x="6156278" y="4277401"/>
            <a:ext cx="2901178" cy="2067090"/>
          </a:xfrm>
          <a:prstGeom prst="rect">
            <a:avLst/>
          </a:prstGeom>
          <a:noFill/>
        </p:spPr>
      </p:pic>
    </p:spTree>
    <p:extLst>
      <p:ext uri="{BB962C8B-B14F-4D97-AF65-F5344CB8AC3E}">
        <p14:creationId xmlns:p14="http://schemas.microsoft.com/office/powerpoint/2010/main" val="4082732352"/>
      </p:ext>
    </p:extLst>
  </p:cSld>
  <p:clrMapOvr>
    <a:masterClrMapping/>
  </p:clrMapOvr>
  <p:transition>
    <p:dissolve/>
  </p:transition>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504728" y="1002214"/>
            <a:ext cx="6552728" cy="292388"/>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l" rtl="0"/>
            <a:r>
              <a:rPr lang="en-US" sz="1300" dirty="0">
                <a:solidFill>
                  <a:srgbClr val="8C5B02"/>
                </a:solidFill>
                <a:latin typeface="Technic" panose="00000400000000000000" pitchFamily="2" charset="2"/>
              </a:rPr>
              <a:t>Others-Self</a:t>
            </a:r>
          </a:p>
        </p:txBody>
      </p:sp>
      <p:sp>
        <p:nvSpPr>
          <p:cNvPr id="25" name="TextBox 24"/>
          <p:cNvSpPr txBox="1"/>
          <p:nvPr/>
        </p:nvSpPr>
        <p:spPr>
          <a:xfrm>
            <a:off x="2504728" y="1352963"/>
            <a:ext cx="288032"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en-US" sz="1400" dirty="0" smtClean="0">
                <a:solidFill>
                  <a:srgbClr val="002060"/>
                </a:solidFill>
                <a:latin typeface="Technic" panose="00000400000000000000" pitchFamily="2" charset="2"/>
              </a:rPr>
              <a:t>5</a:t>
            </a:r>
            <a:endParaRPr lang="en-US" sz="1400" dirty="0">
              <a:solidFill>
                <a:srgbClr val="002060"/>
              </a:solidFill>
              <a:latin typeface="Technic" panose="00000400000000000000" pitchFamily="2" charset="2"/>
            </a:endParaRPr>
          </a:p>
        </p:txBody>
      </p:sp>
      <p:sp>
        <p:nvSpPr>
          <p:cNvPr id="47" name="TextBox 46"/>
          <p:cNvSpPr txBox="1"/>
          <p:nvPr/>
        </p:nvSpPr>
        <p:spPr>
          <a:xfrm>
            <a:off x="2864768" y="1352963"/>
            <a:ext cx="619268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002060"/>
                </a:solidFill>
                <a:cs typeface="B Traffic" panose="00000400000000000000" pitchFamily="2" charset="-78"/>
              </a:rPr>
              <a:t>ماسوله</a:t>
            </a:r>
            <a:endParaRPr lang="fa-IR" sz="1050" dirty="0">
              <a:solidFill>
                <a:srgbClr val="002060"/>
              </a:solidFill>
              <a:cs typeface="B Traffic" panose="00000400000000000000" pitchFamily="2" charset="-78"/>
            </a:endParaRPr>
          </a:p>
        </p:txBody>
      </p:sp>
      <p:sp>
        <p:nvSpPr>
          <p:cNvPr id="28" name="TextBox 27"/>
          <p:cNvSpPr txBox="1"/>
          <p:nvPr/>
        </p:nvSpPr>
        <p:spPr>
          <a:xfrm>
            <a:off x="272480" y="4016097"/>
            <a:ext cx="1728192" cy="276999"/>
          </a:xfrm>
          <a:prstGeom prst="rect">
            <a:avLst/>
          </a:prstGeom>
          <a:noFill/>
        </p:spPr>
        <p:txBody>
          <a:bodyPr wrap="square" rtlCol="0">
            <a:spAutoFit/>
          </a:bodyPr>
          <a:lstStyle/>
          <a:p>
            <a:pPr algn="ctr"/>
            <a:r>
              <a:rPr lang="en-US" sz="1200" dirty="0">
                <a:solidFill>
                  <a:schemeClr val="bg1">
                    <a:lumMod val="65000"/>
                    <a:lumOff val="35000"/>
                  </a:schemeClr>
                </a:solidFill>
                <a:latin typeface="Technic" panose="00000400000000000000" pitchFamily="2" charset="2"/>
                <a:cs typeface="B Nazanin" pitchFamily="2" charset="-78"/>
              </a:rPr>
              <a:t>Others-Self</a:t>
            </a:r>
            <a:endParaRPr lang="en-US" sz="1200" b="1" dirty="0">
              <a:solidFill>
                <a:schemeClr val="bg1">
                  <a:lumMod val="65000"/>
                  <a:lumOff val="35000"/>
                </a:schemeClr>
              </a:solidFill>
              <a:latin typeface="Technic" panose="00000400000000000000" pitchFamily="2" charset="2"/>
              <a:cs typeface="B Nazanin" pitchFamily="2" charset="-78"/>
            </a:endParaRPr>
          </a:p>
        </p:txBody>
      </p:sp>
      <p:pic>
        <p:nvPicPr>
          <p:cNvPr id="66" name="Picture 65"/>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5809050" y="1700808"/>
            <a:ext cx="3248406" cy="2214246"/>
          </a:xfrm>
          <a:prstGeom prst="rect">
            <a:avLst/>
          </a:prstGeom>
          <a:noFill/>
          <a:ln>
            <a:noFill/>
          </a:ln>
          <a:extLst/>
        </p:spPr>
      </p:pic>
      <p:sp>
        <p:nvSpPr>
          <p:cNvPr id="30" name="TextBox 29"/>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a:t>
            </a:r>
            <a:r>
              <a:rPr lang="fa-IR" sz="1600" dirty="0">
                <a:solidFill>
                  <a:srgbClr val="002060"/>
                </a:solidFill>
                <a:effectLst>
                  <a:outerShdw blurRad="38100" dist="38100" dir="2700000" algn="tl">
                    <a:srgbClr val="000000">
                      <a:alpha val="43137"/>
                    </a:srgbClr>
                  </a:outerShdw>
                </a:effectLst>
              </a:rPr>
              <a:t>6</a:t>
            </a:r>
            <a:r>
              <a:rPr lang="fa-IR" sz="1600" dirty="0" smtClean="0">
                <a:effectLst>
                  <a:outerShdw blurRad="38100" dist="38100" dir="2700000" algn="tl">
                    <a:srgbClr val="000000">
                      <a:alpha val="43137"/>
                    </a:srgbClr>
                  </a:outerShdw>
                </a:effectLst>
              </a:rPr>
              <a:t>   حالت‏های سازگاری سیستم با محیط</a:t>
            </a:r>
            <a:endParaRPr lang="en-US" sz="1400" dirty="0">
              <a:effectLst>
                <a:outerShdw blurRad="38100" dist="38100" dir="2700000" algn="tl">
                  <a:srgbClr val="000000">
                    <a:alpha val="43137"/>
                  </a:srgbClr>
                </a:outerShdw>
              </a:effectLst>
            </a:endParaRPr>
          </a:p>
        </p:txBody>
      </p:sp>
      <p:sp>
        <p:nvSpPr>
          <p:cNvPr id="32" name="TextBox 31"/>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6</a:t>
            </a:r>
            <a:endParaRPr lang="en-US" sz="1200" b="1" dirty="0">
              <a:solidFill>
                <a:srgbClr val="002060"/>
              </a:solidFill>
              <a:cs typeface="B Nazanin" pitchFamily="2" charset="-78"/>
            </a:endParaRPr>
          </a:p>
        </p:txBody>
      </p:sp>
      <p:sp>
        <p:nvSpPr>
          <p:cNvPr id="34" name="TextBox 33"/>
          <p:cNvSpPr txBox="1"/>
          <p:nvPr/>
        </p:nvSpPr>
        <p:spPr>
          <a:xfrm>
            <a:off x="272480" y="3723542"/>
            <a:ext cx="1728192" cy="276999"/>
          </a:xfrm>
          <a:prstGeom prst="rect">
            <a:avLst/>
          </a:prstGeom>
          <a:noFill/>
        </p:spPr>
        <p:txBody>
          <a:bodyPr wrap="square" rtlCol="0">
            <a:spAutoFit/>
          </a:bodyPr>
          <a:lstStyle/>
          <a:p>
            <a:pPr algn="ctr"/>
            <a:r>
              <a:rPr lang="fa-IR" sz="1200" b="1" dirty="0" smtClean="0">
                <a:solidFill>
                  <a:srgbClr val="674301"/>
                </a:solidFill>
                <a:cs typeface="B Nazanin" pitchFamily="2" charset="-78"/>
              </a:rPr>
              <a:t>سیستم و محیط</a:t>
            </a:r>
            <a:endParaRPr lang="en-US" sz="1200" b="1" dirty="0">
              <a:solidFill>
                <a:srgbClr val="674301"/>
              </a:solidFill>
              <a:cs typeface="B Nazanin" pitchFamily="2" charset="-78"/>
            </a:endParaRPr>
          </a:p>
        </p:txBody>
      </p:sp>
      <p:pic>
        <p:nvPicPr>
          <p:cNvPr id="29" name="Picture 28"/>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2504728" y="1700808"/>
            <a:ext cx="2952328" cy="2214246"/>
          </a:xfrm>
          <a:prstGeom prst="rect">
            <a:avLst/>
          </a:prstGeom>
          <a:noFill/>
          <a:ln>
            <a:noFill/>
          </a:ln>
          <a:extLst/>
        </p:spPr>
      </p:pic>
      <p:pic>
        <p:nvPicPr>
          <p:cNvPr id="31" name="Picture 30"/>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3800872" y="3989416"/>
            <a:ext cx="3744416" cy="2365490"/>
          </a:xfrm>
          <a:prstGeom prst="rect">
            <a:avLst/>
          </a:prstGeom>
          <a:noFill/>
          <a:ln>
            <a:noFill/>
          </a:ln>
          <a:extLst/>
        </p:spPr>
      </p:pic>
    </p:spTree>
    <p:extLst>
      <p:ext uri="{BB962C8B-B14F-4D97-AF65-F5344CB8AC3E}">
        <p14:creationId xmlns:p14="http://schemas.microsoft.com/office/powerpoint/2010/main" val="123489772"/>
      </p:ext>
    </p:extLst>
  </p:cSld>
  <p:clrMapOvr>
    <a:masterClrMapping/>
  </p:clrMapOvr>
  <p:transition>
    <p:dissolve/>
  </p:transition>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504728" y="1002214"/>
            <a:ext cx="6552728" cy="292388"/>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l" rtl="0"/>
            <a:r>
              <a:rPr lang="en-US" sz="1300" dirty="0">
                <a:solidFill>
                  <a:srgbClr val="8C5B02"/>
                </a:solidFill>
                <a:latin typeface="Technic" panose="00000400000000000000" pitchFamily="2" charset="2"/>
              </a:rPr>
              <a:t>Self-Self</a:t>
            </a:r>
          </a:p>
        </p:txBody>
      </p:sp>
      <p:sp>
        <p:nvSpPr>
          <p:cNvPr id="25" name="TextBox 24"/>
          <p:cNvSpPr txBox="1"/>
          <p:nvPr/>
        </p:nvSpPr>
        <p:spPr>
          <a:xfrm>
            <a:off x="2504728" y="1352963"/>
            <a:ext cx="288032"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en-US" sz="1400" dirty="0" smtClean="0">
                <a:solidFill>
                  <a:srgbClr val="002060"/>
                </a:solidFill>
                <a:latin typeface="Technic" panose="00000400000000000000" pitchFamily="2" charset="2"/>
              </a:rPr>
              <a:t>1</a:t>
            </a:r>
            <a:endParaRPr lang="en-US" sz="1400" dirty="0">
              <a:solidFill>
                <a:srgbClr val="002060"/>
              </a:solidFill>
              <a:latin typeface="Technic" panose="00000400000000000000" pitchFamily="2" charset="2"/>
            </a:endParaRPr>
          </a:p>
        </p:txBody>
      </p:sp>
      <p:sp>
        <p:nvSpPr>
          <p:cNvPr id="47" name="TextBox 46"/>
          <p:cNvSpPr txBox="1"/>
          <p:nvPr/>
        </p:nvSpPr>
        <p:spPr>
          <a:xfrm>
            <a:off x="2864768" y="1352963"/>
            <a:ext cx="619268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002060"/>
                </a:solidFill>
                <a:cs typeface="B Traffic" panose="00000400000000000000" pitchFamily="2" charset="-78"/>
              </a:rPr>
              <a:t>گنبد رایشتاک    </a:t>
            </a:r>
            <a:r>
              <a:rPr lang="fa-IR" sz="1050" dirty="0" smtClean="0">
                <a:solidFill>
                  <a:srgbClr val="002060"/>
                </a:solidFill>
                <a:cs typeface="B Traffic" panose="00000400000000000000" pitchFamily="2" charset="-78"/>
              </a:rPr>
              <a:t>نورمن فاستر</a:t>
            </a:r>
            <a:endParaRPr lang="fa-IR" sz="1050" dirty="0">
              <a:solidFill>
                <a:srgbClr val="002060"/>
              </a:solidFill>
              <a:cs typeface="B Traffic" panose="00000400000000000000" pitchFamily="2" charset="-78"/>
            </a:endParaRPr>
          </a:p>
        </p:txBody>
      </p:sp>
      <p:sp>
        <p:nvSpPr>
          <p:cNvPr id="28" name="TextBox 27"/>
          <p:cNvSpPr txBox="1"/>
          <p:nvPr/>
        </p:nvSpPr>
        <p:spPr>
          <a:xfrm>
            <a:off x="272480" y="4016097"/>
            <a:ext cx="1728192" cy="276999"/>
          </a:xfrm>
          <a:prstGeom prst="rect">
            <a:avLst/>
          </a:prstGeom>
          <a:noFill/>
        </p:spPr>
        <p:txBody>
          <a:bodyPr wrap="square" rtlCol="0">
            <a:spAutoFit/>
          </a:bodyPr>
          <a:lstStyle/>
          <a:p>
            <a:pPr algn="ctr"/>
            <a:r>
              <a:rPr lang="en-US" sz="1200" dirty="0">
                <a:solidFill>
                  <a:schemeClr val="bg1">
                    <a:lumMod val="65000"/>
                    <a:lumOff val="35000"/>
                  </a:schemeClr>
                </a:solidFill>
                <a:latin typeface="Technic" panose="00000400000000000000" pitchFamily="2" charset="2"/>
                <a:cs typeface="B Nazanin" pitchFamily="2" charset="-78"/>
              </a:rPr>
              <a:t>Self-Self</a:t>
            </a:r>
            <a:endParaRPr lang="en-US" sz="1200" b="1" dirty="0">
              <a:solidFill>
                <a:schemeClr val="bg1">
                  <a:lumMod val="65000"/>
                  <a:lumOff val="35000"/>
                </a:schemeClr>
              </a:solidFill>
              <a:latin typeface="Technic" panose="00000400000000000000" pitchFamily="2" charset="2"/>
              <a:cs typeface="B Nazanin" pitchFamily="2" charset="-78"/>
            </a:endParaRPr>
          </a:p>
        </p:txBody>
      </p:sp>
      <p:pic>
        <p:nvPicPr>
          <p:cNvPr id="66" name="Picture 65"/>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648" r="2906"/>
          <a:stretch/>
        </p:blipFill>
        <p:spPr bwMode="auto">
          <a:xfrm>
            <a:off x="5529064" y="1728750"/>
            <a:ext cx="3528392" cy="2101925"/>
          </a:xfrm>
          <a:prstGeom prst="rect">
            <a:avLst/>
          </a:prstGeom>
          <a:noFill/>
          <a:ln>
            <a:noFill/>
          </a:ln>
          <a:extLst/>
        </p:spPr>
      </p:pic>
      <p:sp>
        <p:nvSpPr>
          <p:cNvPr id="30" name="TextBox 29"/>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a:t>
            </a:r>
            <a:r>
              <a:rPr lang="fa-IR" sz="1600" dirty="0">
                <a:solidFill>
                  <a:srgbClr val="002060"/>
                </a:solidFill>
                <a:effectLst>
                  <a:outerShdw blurRad="38100" dist="38100" dir="2700000" algn="tl">
                    <a:srgbClr val="000000">
                      <a:alpha val="43137"/>
                    </a:srgbClr>
                  </a:outerShdw>
                </a:effectLst>
              </a:rPr>
              <a:t>6</a:t>
            </a:r>
            <a:r>
              <a:rPr lang="fa-IR" sz="1600" dirty="0" smtClean="0">
                <a:effectLst>
                  <a:outerShdw blurRad="38100" dist="38100" dir="2700000" algn="tl">
                    <a:srgbClr val="000000">
                      <a:alpha val="43137"/>
                    </a:srgbClr>
                  </a:outerShdw>
                </a:effectLst>
              </a:rPr>
              <a:t>   حالت‏های سازگاری سیستم با محیط</a:t>
            </a:r>
            <a:endParaRPr lang="en-US" sz="1400" dirty="0">
              <a:effectLst>
                <a:outerShdw blurRad="38100" dist="38100" dir="2700000" algn="tl">
                  <a:srgbClr val="000000">
                    <a:alpha val="43137"/>
                  </a:srgbClr>
                </a:outerShdw>
              </a:effectLst>
            </a:endParaRPr>
          </a:p>
        </p:txBody>
      </p:sp>
      <p:sp>
        <p:nvSpPr>
          <p:cNvPr id="32" name="TextBox 31"/>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6</a:t>
            </a:r>
            <a:endParaRPr lang="en-US" sz="1200" b="1" dirty="0">
              <a:solidFill>
                <a:srgbClr val="002060"/>
              </a:solidFill>
              <a:cs typeface="B Nazanin" pitchFamily="2" charset="-78"/>
            </a:endParaRPr>
          </a:p>
        </p:txBody>
      </p:sp>
      <p:sp>
        <p:nvSpPr>
          <p:cNvPr id="34" name="TextBox 33"/>
          <p:cNvSpPr txBox="1"/>
          <p:nvPr/>
        </p:nvSpPr>
        <p:spPr>
          <a:xfrm>
            <a:off x="272480" y="3723542"/>
            <a:ext cx="1728192" cy="276999"/>
          </a:xfrm>
          <a:prstGeom prst="rect">
            <a:avLst/>
          </a:prstGeom>
          <a:noFill/>
        </p:spPr>
        <p:txBody>
          <a:bodyPr wrap="square" rtlCol="0">
            <a:spAutoFit/>
          </a:bodyPr>
          <a:lstStyle/>
          <a:p>
            <a:pPr algn="ctr"/>
            <a:r>
              <a:rPr lang="fa-IR" sz="1200" b="1" dirty="0" smtClean="0">
                <a:solidFill>
                  <a:srgbClr val="674301"/>
                </a:solidFill>
                <a:cs typeface="B Nazanin" pitchFamily="2" charset="-78"/>
              </a:rPr>
              <a:t>سیستم و محیط</a:t>
            </a:r>
            <a:endParaRPr lang="en-US" sz="1200" b="1" dirty="0">
              <a:solidFill>
                <a:srgbClr val="674301"/>
              </a:solidFill>
              <a:cs typeface="B Nazanin" pitchFamily="2" charset="-78"/>
            </a:endParaRPr>
          </a:p>
        </p:txBody>
      </p:sp>
      <p:sp>
        <p:nvSpPr>
          <p:cNvPr id="35" name="TextBox 34"/>
          <p:cNvSpPr txBox="1"/>
          <p:nvPr/>
        </p:nvSpPr>
        <p:spPr>
          <a:xfrm>
            <a:off x="2864767" y="1731729"/>
            <a:ext cx="2664297" cy="977191"/>
          </a:xfrm>
          <a:prstGeom prst="rect">
            <a:avLst/>
          </a:prstGeom>
          <a:noFill/>
        </p:spPr>
        <p:txBody>
          <a:bodyPr wrap="square" rtlCol="0">
            <a:spAutoFit/>
          </a:bodyPr>
          <a:lstStyle/>
          <a:p>
            <a:pPr algn="justLow" rtl="1"/>
            <a:r>
              <a:rPr lang="fa-IR" sz="1150" dirty="0">
                <a:solidFill>
                  <a:srgbClr val="002060"/>
                </a:solidFill>
                <a:cs typeface="B Nazanin" pitchFamily="2" charset="-78"/>
              </a:rPr>
              <a:t>در اینجا ساختمان به صورت با تمهیداتی هوشمند با تغییر محیط، تغییر کرده و خود را با محیط وفق می دهد. مانند استفاده از یک نقاب متحرک زیر گنبد شیشه ای که حرکت آن توسط کامپیوتر تنظیم شده و از تابش و انعکاس مستقیم نور خورشید جلوگیری می کند. </a:t>
            </a:r>
          </a:p>
        </p:txBody>
      </p:sp>
      <p:sp>
        <p:nvSpPr>
          <p:cNvPr id="23" name="TextBox 22"/>
          <p:cNvSpPr txBox="1"/>
          <p:nvPr/>
        </p:nvSpPr>
        <p:spPr>
          <a:xfrm>
            <a:off x="2504728" y="3898685"/>
            <a:ext cx="288032"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en-US" sz="1400" dirty="0" smtClean="0">
                <a:solidFill>
                  <a:srgbClr val="002060"/>
                </a:solidFill>
                <a:latin typeface="Technic" panose="00000400000000000000" pitchFamily="2" charset="2"/>
              </a:rPr>
              <a:t>2</a:t>
            </a:r>
            <a:endParaRPr lang="en-US" sz="1400" dirty="0">
              <a:solidFill>
                <a:srgbClr val="002060"/>
              </a:solidFill>
              <a:latin typeface="Technic" panose="00000400000000000000" pitchFamily="2" charset="2"/>
            </a:endParaRPr>
          </a:p>
        </p:txBody>
      </p:sp>
      <p:sp>
        <p:nvSpPr>
          <p:cNvPr id="24" name="TextBox 23"/>
          <p:cNvSpPr txBox="1"/>
          <p:nvPr/>
        </p:nvSpPr>
        <p:spPr>
          <a:xfrm>
            <a:off x="2864768" y="3898685"/>
            <a:ext cx="619268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002060"/>
                </a:solidFill>
                <a:cs typeface="B Traffic" panose="00000400000000000000" pitchFamily="2" charset="-78"/>
              </a:rPr>
              <a:t>خانه شریفی</a:t>
            </a:r>
            <a:r>
              <a:rPr lang="fa-IR" sz="1400" dirty="0">
                <a:solidFill>
                  <a:srgbClr val="002060"/>
                </a:solidFill>
                <a:cs typeface="B Traffic" panose="00000400000000000000" pitchFamily="2" charset="-78"/>
              </a:rPr>
              <a:t>‏ها    </a:t>
            </a:r>
            <a:r>
              <a:rPr lang="fa-IR" sz="1050" dirty="0">
                <a:solidFill>
                  <a:srgbClr val="002060"/>
                </a:solidFill>
                <a:cs typeface="B Traffic" panose="00000400000000000000" pitchFamily="2" charset="-78"/>
              </a:rPr>
              <a:t>علیرضا تغابنی</a:t>
            </a:r>
          </a:p>
        </p:txBody>
      </p:sp>
      <p:sp>
        <p:nvSpPr>
          <p:cNvPr id="27" name="TextBox 26"/>
          <p:cNvSpPr txBox="1"/>
          <p:nvPr/>
        </p:nvSpPr>
        <p:spPr>
          <a:xfrm>
            <a:off x="2864767" y="4435078"/>
            <a:ext cx="3240360" cy="1331134"/>
          </a:xfrm>
          <a:prstGeom prst="rect">
            <a:avLst/>
          </a:prstGeom>
          <a:noFill/>
        </p:spPr>
        <p:txBody>
          <a:bodyPr wrap="square" rtlCol="0">
            <a:spAutoFit/>
          </a:bodyPr>
          <a:lstStyle/>
          <a:p>
            <a:pPr algn="justLow" rtl="1"/>
            <a:r>
              <a:rPr lang="fa-IR" sz="1150" dirty="0">
                <a:solidFill>
                  <a:srgbClr val="002060"/>
                </a:solidFill>
                <a:cs typeface="B Nazanin" pitchFamily="2" charset="-78"/>
              </a:rPr>
              <a:t>قابلیت چرخشفضا ها. ساختمان با این باز و بسته شدن، به مانند خانه های ارائه کند؛ در » تابستان نشین « و » زمستان نشین « قدیمی کیفیاتی چون تابستان حجمی باز، شفاف، پر از خلل و فرج و دارای </a:t>
            </a:r>
            <a:r>
              <a:rPr lang="fa-IR" sz="1150" dirty="0" smtClean="0">
                <a:solidFill>
                  <a:srgbClr val="002060"/>
                </a:solidFill>
                <a:cs typeface="B Nazanin" pitchFamily="2" charset="-78"/>
              </a:rPr>
              <a:t>تراس‏های </a:t>
            </a:r>
            <a:r>
              <a:rPr lang="fa-IR" sz="1150" dirty="0">
                <a:solidFill>
                  <a:srgbClr val="002060"/>
                </a:solidFill>
                <a:cs typeface="B Nazanin" pitchFamily="2" charset="-78"/>
              </a:rPr>
              <a:t>عمیق و بزرگ باشد و در زمستا نهای تهران که تراس کمتر به کار م یآید، حجمی بسته، بدون تراس و با حداقل بازشو طراحی شود.</a:t>
            </a:r>
          </a:p>
          <a:p>
            <a:pPr algn="justLow" rtl="1"/>
            <a:r>
              <a:rPr lang="fa-IR" sz="1150" dirty="0">
                <a:solidFill>
                  <a:srgbClr val="002060"/>
                </a:solidFill>
                <a:cs typeface="B Nazanin" pitchFamily="2" charset="-78"/>
              </a:rPr>
              <a:t>یعنی ساختمان می تواند در مقابل تغییرات محیطی، تغییر کند.</a:t>
            </a:r>
          </a:p>
        </p:txBody>
      </p:sp>
      <p:pic>
        <p:nvPicPr>
          <p:cNvPr id="31" name="Picture 3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00143" y="4269119"/>
            <a:ext cx="1345145" cy="2085787"/>
          </a:xfrm>
          <a:prstGeom prst="rect">
            <a:avLst/>
          </a:prstGeom>
        </p:spPr>
      </p:pic>
      <p:pic>
        <p:nvPicPr>
          <p:cNvPr id="33" name="Picture 3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89305" y="4269119"/>
            <a:ext cx="1347522" cy="2089472"/>
          </a:xfrm>
          <a:prstGeom prst="rect">
            <a:avLst/>
          </a:prstGeom>
        </p:spPr>
      </p:pic>
    </p:spTree>
    <p:extLst>
      <p:ext uri="{BB962C8B-B14F-4D97-AF65-F5344CB8AC3E}">
        <p14:creationId xmlns:p14="http://schemas.microsoft.com/office/powerpoint/2010/main" val="2795981843"/>
      </p:ext>
    </p:extLst>
  </p:cSld>
  <p:clrMapOvr>
    <a:masterClrMapping/>
  </p:clrMapOvr>
  <p:transition>
    <p:dissolve/>
  </p:transition>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504728" y="1002214"/>
            <a:ext cx="6552728" cy="292388"/>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l" rtl="0"/>
            <a:r>
              <a:rPr lang="en-US" sz="1300" dirty="0">
                <a:solidFill>
                  <a:srgbClr val="8C5B02"/>
                </a:solidFill>
                <a:latin typeface="Technic" panose="00000400000000000000" pitchFamily="2" charset="2"/>
              </a:rPr>
              <a:t>Self-Self</a:t>
            </a:r>
          </a:p>
        </p:txBody>
      </p:sp>
      <p:sp>
        <p:nvSpPr>
          <p:cNvPr id="25" name="TextBox 24"/>
          <p:cNvSpPr txBox="1"/>
          <p:nvPr/>
        </p:nvSpPr>
        <p:spPr>
          <a:xfrm>
            <a:off x="2504728" y="1352963"/>
            <a:ext cx="288032"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en-US" sz="1400" dirty="0" smtClean="0">
                <a:solidFill>
                  <a:srgbClr val="002060"/>
                </a:solidFill>
                <a:latin typeface="Technic" panose="00000400000000000000" pitchFamily="2" charset="2"/>
              </a:rPr>
              <a:t>3</a:t>
            </a:r>
            <a:endParaRPr lang="en-US" sz="1400" dirty="0">
              <a:solidFill>
                <a:srgbClr val="002060"/>
              </a:solidFill>
              <a:latin typeface="Technic" panose="00000400000000000000" pitchFamily="2" charset="2"/>
            </a:endParaRPr>
          </a:p>
        </p:txBody>
      </p:sp>
      <p:sp>
        <p:nvSpPr>
          <p:cNvPr id="47" name="TextBox 46"/>
          <p:cNvSpPr txBox="1"/>
          <p:nvPr/>
        </p:nvSpPr>
        <p:spPr>
          <a:xfrm>
            <a:off x="2864768" y="1352963"/>
            <a:ext cx="619268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a:solidFill>
                  <a:srgbClr val="002060"/>
                </a:solidFill>
                <a:cs typeface="B Traffic" panose="00000400000000000000" pitchFamily="2" charset="-78"/>
              </a:rPr>
              <a:t>چلسی </a:t>
            </a:r>
            <a:r>
              <a:rPr lang="fa-IR" sz="1400" dirty="0" smtClean="0">
                <a:solidFill>
                  <a:srgbClr val="002060"/>
                </a:solidFill>
                <a:cs typeface="B Traffic" panose="00000400000000000000" pitchFamily="2" charset="-78"/>
              </a:rPr>
              <a:t>مدرن  </a:t>
            </a:r>
            <a:r>
              <a:rPr lang="fa-IR" sz="1050" dirty="0">
                <a:solidFill>
                  <a:srgbClr val="002060"/>
                </a:solidFill>
                <a:cs typeface="B Traffic" panose="00000400000000000000" pitchFamily="2" charset="-78"/>
              </a:rPr>
              <a:t>- پوسته ایی متحرک از شیشه و خیابان</a:t>
            </a:r>
          </a:p>
        </p:txBody>
      </p:sp>
      <p:sp>
        <p:nvSpPr>
          <p:cNvPr id="28" name="TextBox 27"/>
          <p:cNvSpPr txBox="1"/>
          <p:nvPr/>
        </p:nvSpPr>
        <p:spPr>
          <a:xfrm>
            <a:off x="272480" y="4016097"/>
            <a:ext cx="1728192" cy="276999"/>
          </a:xfrm>
          <a:prstGeom prst="rect">
            <a:avLst/>
          </a:prstGeom>
          <a:noFill/>
        </p:spPr>
        <p:txBody>
          <a:bodyPr wrap="square" rtlCol="0">
            <a:spAutoFit/>
          </a:bodyPr>
          <a:lstStyle/>
          <a:p>
            <a:pPr algn="ctr"/>
            <a:r>
              <a:rPr lang="en-US" sz="1200" dirty="0">
                <a:solidFill>
                  <a:schemeClr val="bg1">
                    <a:lumMod val="65000"/>
                    <a:lumOff val="35000"/>
                  </a:schemeClr>
                </a:solidFill>
                <a:latin typeface="Technic" panose="00000400000000000000" pitchFamily="2" charset="2"/>
                <a:cs typeface="B Nazanin" pitchFamily="2" charset="-78"/>
              </a:rPr>
              <a:t>Self-Self</a:t>
            </a:r>
            <a:endParaRPr lang="en-US" sz="1200" b="1" dirty="0">
              <a:solidFill>
                <a:schemeClr val="bg1">
                  <a:lumMod val="65000"/>
                  <a:lumOff val="35000"/>
                </a:schemeClr>
              </a:solidFill>
              <a:latin typeface="Technic" panose="00000400000000000000" pitchFamily="2" charset="2"/>
              <a:cs typeface="B Nazanin" pitchFamily="2" charset="-78"/>
            </a:endParaRPr>
          </a:p>
        </p:txBody>
      </p:sp>
      <p:pic>
        <p:nvPicPr>
          <p:cNvPr id="66" name="Picture 65"/>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6249145" y="1726344"/>
            <a:ext cx="2808312" cy="2106234"/>
          </a:xfrm>
          <a:prstGeom prst="rect">
            <a:avLst/>
          </a:prstGeom>
          <a:noFill/>
          <a:ln>
            <a:noFill/>
          </a:ln>
          <a:extLst/>
        </p:spPr>
      </p:pic>
      <p:sp>
        <p:nvSpPr>
          <p:cNvPr id="30" name="TextBox 29"/>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a:t>
            </a:r>
            <a:r>
              <a:rPr lang="fa-IR" sz="1600" dirty="0">
                <a:solidFill>
                  <a:srgbClr val="002060"/>
                </a:solidFill>
                <a:effectLst>
                  <a:outerShdw blurRad="38100" dist="38100" dir="2700000" algn="tl">
                    <a:srgbClr val="000000">
                      <a:alpha val="43137"/>
                    </a:srgbClr>
                  </a:outerShdw>
                </a:effectLst>
              </a:rPr>
              <a:t>6</a:t>
            </a:r>
            <a:r>
              <a:rPr lang="fa-IR" sz="1600" dirty="0" smtClean="0">
                <a:effectLst>
                  <a:outerShdw blurRad="38100" dist="38100" dir="2700000" algn="tl">
                    <a:srgbClr val="000000">
                      <a:alpha val="43137"/>
                    </a:srgbClr>
                  </a:outerShdw>
                </a:effectLst>
              </a:rPr>
              <a:t>   حالت‏های سازگاری سیستم با محیط</a:t>
            </a:r>
            <a:endParaRPr lang="en-US" sz="1400" dirty="0">
              <a:effectLst>
                <a:outerShdw blurRad="38100" dist="38100" dir="2700000" algn="tl">
                  <a:srgbClr val="000000">
                    <a:alpha val="43137"/>
                  </a:srgbClr>
                </a:outerShdw>
              </a:effectLst>
            </a:endParaRPr>
          </a:p>
        </p:txBody>
      </p:sp>
      <p:sp>
        <p:nvSpPr>
          <p:cNvPr id="32" name="TextBox 31"/>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6</a:t>
            </a:r>
            <a:endParaRPr lang="en-US" sz="1200" b="1" dirty="0">
              <a:solidFill>
                <a:srgbClr val="002060"/>
              </a:solidFill>
              <a:cs typeface="B Nazanin" pitchFamily="2" charset="-78"/>
            </a:endParaRPr>
          </a:p>
        </p:txBody>
      </p:sp>
      <p:sp>
        <p:nvSpPr>
          <p:cNvPr id="34" name="TextBox 33"/>
          <p:cNvSpPr txBox="1"/>
          <p:nvPr/>
        </p:nvSpPr>
        <p:spPr>
          <a:xfrm>
            <a:off x="272480" y="3723542"/>
            <a:ext cx="1728192" cy="276999"/>
          </a:xfrm>
          <a:prstGeom prst="rect">
            <a:avLst/>
          </a:prstGeom>
          <a:noFill/>
        </p:spPr>
        <p:txBody>
          <a:bodyPr wrap="square" rtlCol="0">
            <a:spAutoFit/>
          </a:bodyPr>
          <a:lstStyle/>
          <a:p>
            <a:pPr algn="ctr"/>
            <a:r>
              <a:rPr lang="fa-IR" sz="1200" b="1" dirty="0" smtClean="0">
                <a:solidFill>
                  <a:srgbClr val="674301"/>
                </a:solidFill>
                <a:cs typeface="B Nazanin" pitchFamily="2" charset="-78"/>
              </a:rPr>
              <a:t>سیستم و محیط</a:t>
            </a:r>
            <a:endParaRPr lang="en-US" sz="1200" b="1" dirty="0">
              <a:solidFill>
                <a:srgbClr val="674301"/>
              </a:solidFill>
              <a:cs typeface="B Nazanin" pitchFamily="2" charset="-78"/>
            </a:endParaRPr>
          </a:p>
        </p:txBody>
      </p:sp>
      <p:sp>
        <p:nvSpPr>
          <p:cNvPr id="35" name="TextBox 34"/>
          <p:cNvSpPr txBox="1"/>
          <p:nvPr/>
        </p:nvSpPr>
        <p:spPr>
          <a:xfrm>
            <a:off x="2864768" y="1797640"/>
            <a:ext cx="3240361" cy="623248"/>
          </a:xfrm>
          <a:prstGeom prst="rect">
            <a:avLst/>
          </a:prstGeom>
          <a:noFill/>
        </p:spPr>
        <p:txBody>
          <a:bodyPr wrap="square" rtlCol="0">
            <a:spAutoFit/>
          </a:bodyPr>
          <a:lstStyle/>
          <a:p>
            <a:pPr algn="justLow" rtl="1"/>
            <a:r>
              <a:rPr lang="fa-IR" sz="1150" dirty="0">
                <a:solidFill>
                  <a:srgbClr val="002060"/>
                </a:solidFill>
                <a:cs typeface="B Nazanin" pitchFamily="2" charset="-78"/>
              </a:rPr>
              <a:t>به دليل متفاوت بودن وسليقه هاي متفاوت و سبك زندگي هر شخص، اپارتمان هايي با واحد هاي شبيه به هم ، خيلي انعطاف پذير و ازاد طراحي </a:t>
            </a:r>
            <a:r>
              <a:rPr lang="fa-IR" sz="1150" dirty="0" smtClean="0">
                <a:solidFill>
                  <a:srgbClr val="002060"/>
                </a:solidFill>
                <a:cs typeface="B Nazanin" pitchFamily="2" charset="-78"/>
              </a:rPr>
              <a:t>مي‏شوند</a:t>
            </a:r>
            <a:r>
              <a:rPr lang="fa-IR" sz="1150" dirty="0">
                <a:solidFill>
                  <a:srgbClr val="002060"/>
                </a:solidFill>
                <a:cs typeface="B Nazanin" pitchFamily="2" charset="-78"/>
              </a:rPr>
              <a:t>.</a:t>
            </a:r>
          </a:p>
        </p:txBody>
      </p:sp>
      <p:sp>
        <p:nvSpPr>
          <p:cNvPr id="23" name="TextBox 22"/>
          <p:cNvSpPr txBox="1"/>
          <p:nvPr/>
        </p:nvSpPr>
        <p:spPr>
          <a:xfrm>
            <a:off x="2504728" y="3898685"/>
            <a:ext cx="288032"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en-US" sz="1400" dirty="0" smtClean="0">
                <a:solidFill>
                  <a:srgbClr val="002060"/>
                </a:solidFill>
                <a:latin typeface="Technic" panose="00000400000000000000" pitchFamily="2" charset="2"/>
              </a:rPr>
              <a:t>4</a:t>
            </a:r>
            <a:endParaRPr lang="en-US" sz="1400" dirty="0">
              <a:solidFill>
                <a:srgbClr val="002060"/>
              </a:solidFill>
              <a:latin typeface="Technic" panose="00000400000000000000" pitchFamily="2" charset="2"/>
            </a:endParaRPr>
          </a:p>
        </p:txBody>
      </p:sp>
      <p:sp>
        <p:nvSpPr>
          <p:cNvPr id="24" name="TextBox 23"/>
          <p:cNvSpPr txBox="1"/>
          <p:nvPr/>
        </p:nvSpPr>
        <p:spPr>
          <a:xfrm>
            <a:off x="2864768" y="3898685"/>
            <a:ext cx="619268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002060"/>
                </a:solidFill>
                <a:cs typeface="B Traffic" panose="00000400000000000000" pitchFamily="2" charset="-78"/>
              </a:rPr>
              <a:t>برج داوینچی    </a:t>
            </a:r>
            <a:r>
              <a:rPr lang="fa-IR" sz="1050" dirty="0" smtClean="0">
                <a:solidFill>
                  <a:srgbClr val="002060"/>
                </a:solidFill>
                <a:cs typeface="B Traffic" panose="00000400000000000000" pitchFamily="2" charset="-78"/>
              </a:rPr>
              <a:t>دیوید فیشر</a:t>
            </a:r>
            <a:endParaRPr lang="fa-IR" sz="1050" dirty="0">
              <a:solidFill>
                <a:srgbClr val="002060"/>
              </a:solidFill>
              <a:cs typeface="B Traffic" panose="00000400000000000000" pitchFamily="2" charset="-78"/>
            </a:endParaRPr>
          </a:p>
        </p:txBody>
      </p:sp>
      <p:pic>
        <p:nvPicPr>
          <p:cNvPr id="26" name="Picture 2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49145" y="4264320"/>
            <a:ext cx="2808311" cy="2106233"/>
          </a:xfrm>
          <a:prstGeom prst="rect">
            <a:avLst/>
          </a:prstGeom>
        </p:spPr>
      </p:pic>
      <p:sp>
        <p:nvSpPr>
          <p:cNvPr id="27" name="TextBox 26"/>
          <p:cNvSpPr txBox="1"/>
          <p:nvPr/>
        </p:nvSpPr>
        <p:spPr>
          <a:xfrm>
            <a:off x="2864767" y="4287816"/>
            <a:ext cx="3240362" cy="1154162"/>
          </a:xfrm>
          <a:prstGeom prst="rect">
            <a:avLst/>
          </a:prstGeom>
          <a:noFill/>
        </p:spPr>
        <p:txBody>
          <a:bodyPr wrap="square" rtlCol="0">
            <a:spAutoFit/>
          </a:bodyPr>
          <a:lstStyle/>
          <a:p>
            <a:pPr algn="justLow" rtl="1"/>
            <a:r>
              <a:rPr lang="fa-IR" sz="1150" dirty="0">
                <a:solidFill>
                  <a:srgbClr val="002060"/>
                </a:solidFill>
                <a:cs typeface="B Nazanin" pitchFamily="2" charset="-78"/>
              </a:rPr>
              <a:t>هر طبقه بصورت انفرادی قادر است به آهستگی چرخش ۳۶۰ درجه حول مرکز خود در هر لحظه داشته باشد، سرعت چرخش میتواند به ۶ متر بر دقیقه هم برسد بصورتیکه این حرکت در داخل بدون نگاه کردن به بیرون قابل احساس نیست.به طور متوسط، چرخش هر طبقه ۷ روز به طول می انجامد و در این مدت می‌توان دیدی کامل به سراسر شهر دبی داشت.</a:t>
            </a:r>
          </a:p>
        </p:txBody>
      </p:sp>
    </p:spTree>
    <p:extLst>
      <p:ext uri="{BB962C8B-B14F-4D97-AF65-F5344CB8AC3E}">
        <p14:creationId xmlns:p14="http://schemas.microsoft.com/office/powerpoint/2010/main" val="4199239694"/>
      </p:ext>
    </p:extLst>
  </p:cSld>
  <p:clrMapOvr>
    <a:masterClrMapping/>
  </p:clrMapOvr>
  <p:transition>
    <p:dissolve/>
  </p:transition>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504728" y="1002214"/>
            <a:ext cx="6552728" cy="292388"/>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l" rtl="0"/>
            <a:r>
              <a:rPr lang="en-US" sz="1300" dirty="0">
                <a:solidFill>
                  <a:srgbClr val="8C5B02"/>
                </a:solidFill>
                <a:latin typeface="Technic" panose="00000400000000000000" pitchFamily="2" charset="2"/>
              </a:rPr>
              <a:t>Self-Self</a:t>
            </a:r>
          </a:p>
        </p:txBody>
      </p:sp>
      <p:sp>
        <p:nvSpPr>
          <p:cNvPr id="25" name="TextBox 24"/>
          <p:cNvSpPr txBox="1"/>
          <p:nvPr/>
        </p:nvSpPr>
        <p:spPr>
          <a:xfrm>
            <a:off x="2504728" y="1352963"/>
            <a:ext cx="288032"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en-US" sz="1400" dirty="0" smtClean="0">
                <a:solidFill>
                  <a:srgbClr val="002060"/>
                </a:solidFill>
                <a:latin typeface="Technic" panose="00000400000000000000" pitchFamily="2" charset="2"/>
              </a:rPr>
              <a:t>5</a:t>
            </a:r>
            <a:endParaRPr lang="en-US" sz="1400" dirty="0">
              <a:solidFill>
                <a:srgbClr val="002060"/>
              </a:solidFill>
              <a:latin typeface="Technic" panose="00000400000000000000" pitchFamily="2" charset="2"/>
            </a:endParaRPr>
          </a:p>
        </p:txBody>
      </p:sp>
      <p:sp>
        <p:nvSpPr>
          <p:cNvPr id="47" name="TextBox 46"/>
          <p:cNvSpPr txBox="1"/>
          <p:nvPr/>
        </p:nvSpPr>
        <p:spPr>
          <a:xfrm>
            <a:off x="2864768" y="1352963"/>
            <a:ext cx="619268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a:solidFill>
                  <a:srgbClr val="002060"/>
                </a:solidFill>
                <a:cs typeface="B Traffic" panose="00000400000000000000" pitchFamily="2" charset="-78"/>
              </a:rPr>
              <a:t>ساختمان مرکز ترفیع تجارت  </a:t>
            </a:r>
            <a:r>
              <a:rPr lang="fa-IR" sz="1050" dirty="0" smtClean="0">
                <a:solidFill>
                  <a:srgbClr val="002060"/>
                </a:solidFill>
                <a:cs typeface="B Traffic" panose="00000400000000000000" pitchFamily="2" charset="-78"/>
              </a:rPr>
              <a:t>  نورمن فاستر و همکاران</a:t>
            </a:r>
            <a:endParaRPr lang="fa-IR" sz="1050" dirty="0">
              <a:solidFill>
                <a:srgbClr val="002060"/>
              </a:solidFill>
              <a:cs typeface="B Traffic" panose="00000400000000000000" pitchFamily="2" charset="-78"/>
            </a:endParaRPr>
          </a:p>
        </p:txBody>
      </p:sp>
      <p:sp>
        <p:nvSpPr>
          <p:cNvPr id="28" name="TextBox 27"/>
          <p:cNvSpPr txBox="1"/>
          <p:nvPr/>
        </p:nvSpPr>
        <p:spPr>
          <a:xfrm>
            <a:off x="272480" y="4016097"/>
            <a:ext cx="1728192" cy="276999"/>
          </a:xfrm>
          <a:prstGeom prst="rect">
            <a:avLst/>
          </a:prstGeom>
          <a:noFill/>
        </p:spPr>
        <p:txBody>
          <a:bodyPr wrap="square" rtlCol="0">
            <a:spAutoFit/>
          </a:bodyPr>
          <a:lstStyle/>
          <a:p>
            <a:pPr algn="ctr"/>
            <a:r>
              <a:rPr lang="en-US" sz="1200" dirty="0">
                <a:solidFill>
                  <a:schemeClr val="bg1">
                    <a:lumMod val="65000"/>
                    <a:lumOff val="35000"/>
                  </a:schemeClr>
                </a:solidFill>
                <a:latin typeface="Technic" panose="00000400000000000000" pitchFamily="2" charset="2"/>
                <a:cs typeface="B Nazanin" pitchFamily="2" charset="-78"/>
              </a:rPr>
              <a:t>Self-Self</a:t>
            </a:r>
            <a:endParaRPr lang="en-US" sz="1200" b="1" dirty="0">
              <a:solidFill>
                <a:schemeClr val="bg1">
                  <a:lumMod val="65000"/>
                  <a:lumOff val="35000"/>
                </a:schemeClr>
              </a:solidFill>
              <a:latin typeface="Technic" panose="00000400000000000000" pitchFamily="2" charset="2"/>
              <a:cs typeface="B Nazanin" pitchFamily="2" charset="-78"/>
            </a:endParaRPr>
          </a:p>
        </p:txBody>
      </p:sp>
      <p:pic>
        <p:nvPicPr>
          <p:cNvPr id="66" name="Picture 65"/>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6054686" y="3712509"/>
            <a:ext cx="3002770" cy="1876731"/>
          </a:xfrm>
          <a:prstGeom prst="rect">
            <a:avLst/>
          </a:prstGeom>
          <a:noFill/>
          <a:ln>
            <a:noFill/>
          </a:ln>
          <a:extLst/>
        </p:spPr>
      </p:pic>
      <p:sp>
        <p:nvSpPr>
          <p:cNvPr id="30" name="TextBox 29"/>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a:t>
            </a:r>
            <a:r>
              <a:rPr lang="fa-IR" sz="1600" dirty="0">
                <a:solidFill>
                  <a:srgbClr val="002060"/>
                </a:solidFill>
                <a:effectLst>
                  <a:outerShdw blurRad="38100" dist="38100" dir="2700000" algn="tl">
                    <a:srgbClr val="000000">
                      <a:alpha val="43137"/>
                    </a:srgbClr>
                  </a:outerShdw>
                </a:effectLst>
              </a:rPr>
              <a:t>6</a:t>
            </a:r>
            <a:r>
              <a:rPr lang="fa-IR" sz="1600" dirty="0" smtClean="0">
                <a:effectLst>
                  <a:outerShdw blurRad="38100" dist="38100" dir="2700000" algn="tl">
                    <a:srgbClr val="000000">
                      <a:alpha val="43137"/>
                    </a:srgbClr>
                  </a:outerShdw>
                </a:effectLst>
              </a:rPr>
              <a:t>   حالت‏های سازگاری سیستم با محیط</a:t>
            </a:r>
            <a:endParaRPr lang="en-US" sz="1400" dirty="0">
              <a:effectLst>
                <a:outerShdw blurRad="38100" dist="38100" dir="2700000" algn="tl">
                  <a:srgbClr val="000000">
                    <a:alpha val="43137"/>
                  </a:srgbClr>
                </a:outerShdw>
              </a:effectLst>
            </a:endParaRPr>
          </a:p>
        </p:txBody>
      </p:sp>
      <p:sp>
        <p:nvSpPr>
          <p:cNvPr id="32" name="TextBox 31"/>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6</a:t>
            </a:r>
            <a:endParaRPr lang="en-US" sz="1200" b="1" dirty="0">
              <a:solidFill>
                <a:srgbClr val="002060"/>
              </a:solidFill>
              <a:cs typeface="B Nazanin" pitchFamily="2" charset="-78"/>
            </a:endParaRPr>
          </a:p>
        </p:txBody>
      </p:sp>
      <p:sp>
        <p:nvSpPr>
          <p:cNvPr id="34" name="TextBox 33"/>
          <p:cNvSpPr txBox="1"/>
          <p:nvPr/>
        </p:nvSpPr>
        <p:spPr>
          <a:xfrm>
            <a:off x="272480" y="3723542"/>
            <a:ext cx="1728192" cy="276999"/>
          </a:xfrm>
          <a:prstGeom prst="rect">
            <a:avLst/>
          </a:prstGeom>
          <a:noFill/>
        </p:spPr>
        <p:txBody>
          <a:bodyPr wrap="square" rtlCol="0">
            <a:spAutoFit/>
          </a:bodyPr>
          <a:lstStyle/>
          <a:p>
            <a:pPr algn="ctr"/>
            <a:r>
              <a:rPr lang="fa-IR" sz="1200" b="1" dirty="0" smtClean="0">
                <a:solidFill>
                  <a:srgbClr val="674301"/>
                </a:solidFill>
                <a:cs typeface="B Nazanin" pitchFamily="2" charset="-78"/>
              </a:rPr>
              <a:t>سیستم و محیط</a:t>
            </a:r>
            <a:endParaRPr lang="en-US" sz="1200" b="1" dirty="0">
              <a:solidFill>
                <a:srgbClr val="674301"/>
              </a:solidFill>
              <a:cs typeface="B Nazanin" pitchFamily="2" charset="-78"/>
            </a:endParaRPr>
          </a:p>
        </p:txBody>
      </p:sp>
      <p:pic>
        <p:nvPicPr>
          <p:cNvPr id="29" name="Picture 28"/>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2864769" y="1855812"/>
            <a:ext cx="2952328" cy="1845205"/>
          </a:xfrm>
          <a:prstGeom prst="rect">
            <a:avLst/>
          </a:prstGeom>
          <a:noFill/>
          <a:ln>
            <a:noFill/>
          </a:ln>
          <a:extLst/>
        </p:spPr>
      </p:pic>
      <p:pic>
        <p:nvPicPr>
          <p:cNvPr id="31" name="Picture 30"/>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2504728" y="4077072"/>
            <a:ext cx="3096344" cy="1935215"/>
          </a:xfrm>
          <a:prstGeom prst="rect">
            <a:avLst/>
          </a:prstGeom>
          <a:noFill/>
          <a:ln>
            <a:noFill/>
          </a:ln>
          <a:extLst/>
        </p:spPr>
      </p:pic>
    </p:spTree>
    <p:extLst>
      <p:ext uri="{BB962C8B-B14F-4D97-AF65-F5344CB8AC3E}">
        <p14:creationId xmlns:p14="http://schemas.microsoft.com/office/powerpoint/2010/main" val="2509039957"/>
      </p:ext>
    </p:extLst>
  </p:cSld>
  <p:clrMapOvr>
    <a:masterClrMapping/>
  </p:clrMapOvr>
  <p:transition>
    <p:dissolve/>
  </p:transition>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extBox 32"/>
          <p:cNvSpPr txBox="1"/>
          <p:nvPr/>
        </p:nvSpPr>
        <p:spPr>
          <a:xfrm>
            <a:off x="2504728" y="1052736"/>
            <a:ext cx="6552728" cy="969496"/>
          </a:xfrm>
          <a:prstGeom prst="rect">
            <a:avLst/>
          </a:prstGeom>
          <a:noFill/>
        </p:spPr>
        <p:txBody>
          <a:bodyPr wrap="square" rtlCol="0">
            <a:spAutoFit/>
          </a:bodyPr>
          <a:lstStyle/>
          <a:p>
            <a:pPr algn="justLow" rtl="1">
              <a:lnSpc>
                <a:spcPct val="150000"/>
              </a:lnSpc>
            </a:pPr>
            <a:r>
              <a:rPr lang="fa-IR" sz="1300" dirty="0">
                <a:solidFill>
                  <a:srgbClr val="002060"/>
                </a:solidFill>
                <a:cs typeface="B Nazanin" pitchFamily="2" charset="-78"/>
              </a:rPr>
              <a:t>بازشناسي فضاي آموزشي دانشكده معماري سوره و تحليل آن به کمک مشاهده تمامی نقشه‏ها و تصاویر عكس و ایجاد پرسش‏های مانند: آیا مکان‏یابی فضاها درست است؟ آیا سرانه‏هاي وزارت علوم رعایت گردیده و ...</a:t>
            </a:r>
          </a:p>
          <a:p>
            <a:pPr algn="justLow" rtl="1">
              <a:lnSpc>
                <a:spcPct val="150000"/>
              </a:lnSpc>
            </a:pPr>
            <a:r>
              <a:rPr lang="fa-IR" sz="1300" dirty="0">
                <a:solidFill>
                  <a:srgbClr val="002060"/>
                </a:solidFill>
                <a:cs typeface="B Nazanin" pitchFamily="2" charset="-78"/>
              </a:rPr>
              <a:t>سپس در مرحله بعد برنامه‏دهي ارائه گردد.</a:t>
            </a:r>
            <a:endParaRPr lang="fa-IR" sz="1200" dirty="0">
              <a:solidFill>
                <a:srgbClr val="4F3311"/>
              </a:solidFill>
              <a:cs typeface="B Nazanin" pitchFamily="2" charset="-78"/>
            </a:endParaRPr>
          </a:p>
        </p:txBody>
      </p:sp>
      <p:sp>
        <p:nvSpPr>
          <p:cNvPr id="34" name="TextBox 33"/>
          <p:cNvSpPr txBox="1"/>
          <p:nvPr/>
        </p:nvSpPr>
        <p:spPr>
          <a:xfrm>
            <a:off x="272480" y="4016097"/>
            <a:ext cx="1728192" cy="276999"/>
          </a:xfrm>
          <a:prstGeom prst="rect">
            <a:avLst/>
          </a:prstGeom>
          <a:noFill/>
        </p:spPr>
        <p:txBody>
          <a:bodyPr wrap="square" rtlCol="0">
            <a:spAutoFit/>
          </a:bodyPr>
          <a:lstStyle/>
          <a:p>
            <a:pPr algn="ctr" rtl="1"/>
            <a:r>
              <a:rPr lang="fa-IR" sz="1200" b="1" dirty="0" smtClean="0">
                <a:solidFill>
                  <a:schemeClr val="bg1">
                    <a:lumMod val="65000"/>
                    <a:lumOff val="35000"/>
                  </a:schemeClr>
                </a:solidFill>
                <a:cs typeface="B Nazanin" pitchFamily="2" charset="-78"/>
              </a:rPr>
              <a:t>بیان مسأله</a:t>
            </a:r>
            <a:endParaRPr lang="en-US" sz="1200" b="1" dirty="0">
              <a:solidFill>
                <a:schemeClr val="bg1">
                  <a:lumMod val="65000"/>
                  <a:lumOff val="35000"/>
                </a:schemeClr>
              </a:solidFill>
              <a:cs typeface="B Nazanin" pitchFamily="2" charset="-78"/>
            </a:endParaRPr>
          </a:p>
        </p:txBody>
      </p:sp>
      <p:sp>
        <p:nvSpPr>
          <p:cNvPr id="19" name="TextBox 18"/>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7</a:t>
            </a:r>
            <a:r>
              <a:rPr lang="fa-IR" sz="1600" dirty="0">
                <a:effectLst>
                  <a:outerShdw blurRad="38100" dist="38100" dir="2700000" algn="tl">
                    <a:srgbClr val="000000">
                      <a:alpha val="43137"/>
                    </a:srgbClr>
                  </a:outerShdw>
                </a:effectLst>
              </a:rPr>
              <a:t>  ارزیابی دانشکده معماری سوره براساس نگرش لایه‏ای</a:t>
            </a:r>
            <a:endParaRPr lang="en-US" sz="1400" dirty="0">
              <a:effectLst>
                <a:outerShdw blurRad="38100" dist="38100" dir="2700000" algn="tl">
                  <a:srgbClr val="000000">
                    <a:alpha val="43137"/>
                  </a:srgbClr>
                </a:outerShdw>
              </a:effectLst>
            </a:endParaRPr>
          </a:p>
        </p:txBody>
      </p:sp>
      <p:sp>
        <p:nvSpPr>
          <p:cNvPr id="20" name="TextBox 19"/>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7</a:t>
            </a:r>
            <a:endParaRPr lang="en-US" sz="1200" b="1" dirty="0">
              <a:solidFill>
                <a:srgbClr val="002060"/>
              </a:solidFill>
              <a:cs typeface="B Nazanin" pitchFamily="2" charset="-78"/>
            </a:endParaRPr>
          </a:p>
        </p:txBody>
      </p:sp>
      <p:sp>
        <p:nvSpPr>
          <p:cNvPr id="21" name="TextBox 20"/>
          <p:cNvSpPr txBox="1"/>
          <p:nvPr/>
        </p:nvSpPr>
        <p:spPr>
          <a:xfrm>
            <a:off x="272480" y="3723542"/>
            <a:ext cx="1728192" cy="261610"/>
          </a:xfrm>
          <a:prstGeom prst="rect">
            <a:avLst/>
          </a:prstGeom>
          <a:noFill/>
        </p:spPr>
        <p:txBody>
          <a:bodyPr wrap="square" rtlCol="0">
            <a:spAutoFit/>
          </a:bodyPr>
          <a:lstStyle/>
          <a:p>
            <a:pPr algn="ctr" rtl="1"/>
            <a:r>
              <a:rPr lang="fa-IR" sz="1100" b="1" dirty="0" smtClean="0">
                <a:solidFill>
                  <a:srgbClr val="674301"/>
                </a:solidFill>
                <a:cs typeface="B Nazanin" pitchFamily="2" charset="-78"/>
              </a:rPr>
              <a:t>دانشکده معماری سوره – لایه‏ها</a:t>
            </a:r>
            <a:endParaRPr lang="en-US" sz="1100" b="1" dirty="0">
              <a:solidFill>
                <a:srgbClr val="674301"/>
              </a:solidFill>
              <a:cs typeface="B Nazanin" pitchFamily="2" charset="-78"/>
            </a:endParaRPr>
          </a:p>
        </p:txBody>
      </p:sp>
    </p:spTree>
    <p:extLst>
      <p:ext uri="{BB962C8B-B14F-4D97-AF65-F5344CB8AC3E}">
        <p14:creationId xmlns:p14="http://schemas.microsoft.com/office/powerpoint/2010/main" val="649899581"/>
      </p:ext>
    </p:extLst>
  </p:cSld>
  <p:clrMapOvr>
    <a:masterClrMapping/>
  </p:clrMapOvr>
  <p:transition>
    <p:dissolv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TextBox 14"/>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1</a:t>
            </a:r>
            <a:r>
              <a:rPr lang="fa-IR" sz="1600" dirty="0" smtClean="0">
                <a:effectLst>
                  <a:outerShdw blurRad="38100" dist="38100" dir="2700000" algn="tl">
                    <a:srgbClr val="000000">
                      <a:alpha val="43137"/>
                    </a:srgbClr>
                  </a:outerShdw>
                </a:effectLst>
              </a:rPr>
              <a:t>   فعالیت‏های معمار</a:t>
            </a:r>
            <a:endParaRPr lang="en-US" sz="1400" dirty="0">
              <a:effectLst>
                <a:outerShdw blurRad="38100" dist="38100" dir="2700000" algn="tl">
                  <a:srgbClr val="000000">
                    <a:alpha val="43137"/>
                  </a:srgbClr>
                </a:outerShdw>
              </a:effectLst>
            </a:endParaRPr>
          </a:p>
        </p:txBody>
      </p:sp>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حل مسأله                                </a:t>
            </a:r>
            <a:r>
              <a:rPr lang="en-US" sz="1400" dirty="0" smtClean="0">
                <a:solidFill>
                  <a:srgbClr val="8C5B02"/>
                </a:solidFill>
              </a:rPr>
              <a:t> </a:t>
            </a:r>
            <a:r>
              <a:rPr lang="fa-IR" sz="1400" dirty="0" smtClean="0">
                <a:solidFill>
                  <a:srgbClr val="8C5B02"/>
                </a:solidFill>
              </a:rPr>
              <a:t>                                                    </a:t>
            </a:r>
            <a:r>
              <a:rPr lang="fa-IR" sz="1400" dirty="0">
                <a:solidFill>
                  <a:srgbClr val="8C5B02"/>
                </a:solidFill>
              </a:rPr>
              <a:t> </a:t>
            </a:r>
            <a:r>
              <a:rPr lang="fa-IR" sz="1400" dirty="0" smtClean="0">
                <a:solidFill>
                  <a:srgbClr val="8C5B02"/>
                </a:solidFill>
              </a:rPr>
              <a:t>                              </a:t>
            </a:r>
            <a:r>
              <a:rPr lang="en-US" sz="1400" dirty="0" smtClean="0">
                <a:solidFill>
                  <a:srgbClr val="8C5B02"/>
                </a:solidFill>
                <a:latin typeface="Technic" panose="00000400000000000000" pitchFamily="2" charset="2"/>
              </a:rPr>
              <a:t>Problem Solving</a:t>
            </a:r>
            <a:endParaRPr lang="en-US" sz="1400" dirty="0">
              <a:solidFill>
                <a:srgbClr val="8C5B02"/>
              </a:solidFill>
              <a:latin typeface="Technic" panose="00000400000000000000" pitchFamily="2" charset="2"/>
            </a:endParaRPr>
          </a:p>
        </p:txBody>
      </p:sp>
      <p:sp>
        <p:nvSpPr>
          <p:cNvPr id="25" name="TextBox 24"/>
          <p:cNvSpPr txBox="1"/>
          <p:nvPr/>
        </p:nvSpPr>
        <p:spPr>
          <a:xfrm>
            <a:off x="2504728" y="1352963"/>
            <a:ext cx="288032"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en-US" sz="1400" dirty="0" smtClean="0">
                <a:solidFill>
                  <a:srgbClr val="002060"/>
                </a:solidFill>
                <a:latin typeface="Technic" panose="00000400000000000000" pitchFamily="2" charset="2"/>
              </a:rPr>
              <a:t>4</a:t>
            </a:r>
            <a:endParaRPr lang="en-US" sz="1400" dirty="0">
              <a:solidFill>
                <a:srgbClr val="002060"/>
              </a:solidFill>
              <a:latin typeface="Technic" panose="00000400000000000000" pitchFamily="2" charset="2"/>
            </a:endParaRPr>
          </a:p>
        </p:txBody>
      </p:sp>
      <p:pic>
        <p:nvPicPr>
          <p:cNvPr id="37" name="Picture 2" descr="D:\fattaneh s data\kalbadi\tamrin 1\Bahar House\bahar_house_www.caoi.ir__2_-8920-800-500-90.jpg"/>
          <p:cNvPicPr>
            <a:picLocks noChangeAspect="1" noChangeArrowheads="1"/>
          </p:cNvPicPr>
          <p:nvPr/>
        </p:nvPicPr>
        <p:blipFill>
          <a:blip r:embed="rId2"/>
          <a:srcRect t="8220"/>
          <a:stretch>
            <a:fillRect/>
          </a:stretch>
        </p:blipFill>
        <p:spPr bwMode="auto">
          <a:xfrm>
            <a:off x="2504728" y="1891523"/>
            <a:ext cx="3398304" cy="4417797"/>
          </a:xfrm>
          <a:prstGeom prst="rect">
            <a:avLst/>
          </a:prstGeom>
          <a:noFill/>
        </p:spPr>
      </p:pic>
      <p:pic>
        <p:nvPicPr>
          <p:cNvPr id="2" name="Picture 1"/>
          <p:cNvPicPr>
            <a:picLocks noChangeAspect="1"/>
          </p:cNvPicPr>
          <p:nvPr/>
        </p:nvPicPr>
        <p:blipFill rotWithShape="1">
          <a:blip r:embed="rId3"/>
          <a:srcRect t="3238"/>
          <a:stretch/>
        </p:blipFill>
        <p:spPr>
          <a:xfrm>
            <a:off x="6897216" y="1709106"/>
            <a:ext cx="2160240" cy="2151942"/>
          </a:xfrm>
          <a:prstGeom prst="rect">
            <a:avLst/>
          </a:prstGeom>
          <a:ln>
            <a:solidFill>
              <a:schemeClr val="bg1">
                <a:lumMod val="50000"/>
                <a:lumOff val="50000"/>
              </a:schemeClr>
            </a:solidFill>
          </a:ln>
        </p:spPr>
      </p:pic>
      <p:pic>
        <p:nvPicPr>
          <p:cNvPr id="40" name="Picture 39" descr="D:\fattaneh s data\kalbadi\tamrin 1\Bahar House\bahar_house_diagram2-8935-800-500-90.jpg"/>
          <p:cNvPicPr>
            <a:picLocks noChangeAspect="1" noChangeArrowheads="1"/>
          </p:cNvPicPr>
          <p:nvPr/>
        </p:nvPicPr>
        <p:blipFill rotWithShape="1">
          <a:blip r:embed="rId4"/>
          <a:srcRect t="5655" b="15557"/>
          <a:stretch/>
        </p:blipFill>
        <p:spPr bwMode="auto">
          <a:xfrm>
            <a:off x="6105129" y="3916245"/>
            <a:ext cx="2952328" cy="2393075"/>
          </a:xfrm>
          <a:prstGeom prst="rect">
            <a:avLst/>
          </a:prstGeom>
          <a:noFill/>
          <a:ln>
            <a:solidFill>
              <a:schemeClr val="bg1">
                <a:lumMod val="50000"/>
                <a:lumOff val="50000"/>
              </a:schemeClr>
            </a:solidFill>
          </a:ln>
        </p:spPr>
      </p:pic>
      <p:sp>
        <p:nvSpPr>
          <p:cNvPr id="41" name="TextBox 40"/>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1</a:t>
            </a:r>
            <a:endParaRPr lang="en-US" sz="1200" b="1" dirty="0">
              <a:solidFill>
                <a:srgbClr val="002060"/>
              </a:solidFill>
              <a:cs typeface="B Nazanin" pitchFamily="2" charset="-78"/>
            </a:endParaRPr>
          </a:p>
        </p:txBody>
      </p:sp>
      <p:sp>
        <p:nvSpPr>
          <p:cNvPr id="42" name="TextBox 41"/>
          <p:cNvSpPr txBox="1"/>
          <p:nvPr/>
        </p:nvSpPr>
        <p:spPr>
          <a:xfrm>
            <a:off x="272480" y="3723542"/>
            <a:ext cx="1728192" cy="276999"/>
          </a:xfrm>
          <a:prstGeom prst="rect">
            <a:avLst/>
          </a:prstGeom>
          <a:noFill/>
        </p:spPr>
        <p:txBody>
          <a:bodyPr wrap="square" rtlCol="0">
            <a:spAutoFit/>
          </a:bodyPr>
          <a:lstStyle/>
          <a:p>
            <a:pPr algn="ctr"/>
            <a:r>
              <a:rPr lang="fa-IR" sz="1200" b="1" dirty="0" smtClean="0">
                <a:solidFill>
                  <a:srgbClr val="674301"/>
                </a:solidFill>
                <a:cs typeface="B Nazanin" pitchFamily="2" charset="-78"/>
              </a:rPr>
              <a:t>فعالیت‏های معمار</a:t>
            </a:r>
            <a:endParaRPr lang="en-US" sz="1200" b="1" dirty="0">
              <a:solidFill>
                <a:srgbClr val="674301"/>
              </a:solidFill>
              <a:cs typeface="B Nazanin" pitchFamily="2" charset="-78"/>
            </a:endParaRPr>
          </a:p>
        </p:txBody>
      </p:sp>
      <p:sp>
        <p:nvSpPr>
          <p:cNvPr id="43" name="TextBox 42"/>
          <p:cNvSpPr txBox="1"/>
          <p:nvPr/>
        </p:nvSpPr>
        <p:spPr>
          <a:xfrm>
            <a:off x="272480" y="4016097"/>
            <a:ext cx="1728192" cy="276999"/>
          </a:xfrm>
          <a:prstGeom prst="rect">
            <a:avLst/>
          </a:prstGeom>
          <a:noFill/>
        </p:spPr>
        <p:txBody>
          <a:bodyPr wrap="square" rtlCol="0">
            <a:spAutoFit/>
          </a:bodyPr>
          <a:lstStyle/>
          <a:p>
            <a:pPr algn="ctr"/>
            <a:r>
              <a:rPr lang="en-US" sz="1200" b="1" dirty="0" smtClean="0">
                <a:solidFill>
                  <a:schemeClr val="bg1">
                    <a:lumMod val="65000"/>
                    <a:lumOff val="35000"/>
                  </a:schemeClr>
                </a:solidFill>
                <a:cs typeface="B Nazanin" pitchFamily="2" charset="-78"/>
              </a:rPr>
              <a:t>Problem Solving</a:t>
            </a:r>
            <a:endParaRPr lang="en-US" sz="1200" b="1" dirty="0">
              <a:solidFill>
                <a:schemeClr val="bg1">
                  <a:lumMod val="65000"/>
                  <a:lumOff val="35000"/>
                </a:schemeClr>
              </a:solidFill>
              <a:cs typeface="B Nazanin" pitchFamily="2" charset="-78"/>
            </a:endParaRPr>
          </a:p>
        </p:txBody>
      </p:sp>
      <p:sp>
        <p:nvSpPr>
          <p:cNvPr id="44" name="TextBox 43"/>
          <p:cNvSpPr txBox="1"/>
          <p:nvPr/>
        </p:nvSpPr>
        <p:spPr>
          <a:xfrm>
            <a:off x="272480" y="4437112"/>
            <a:ext cx="1728192" cy="276999"/>
          </a:xfrm>
          <a:prstGeom prst="rect">
            <a:avLst/>
          </a:prstGeom>
          <a:noFill/>
        </p:spPr>
        <p:txBody>
          <a:bodyPr wrap="square" rtlCol="0">
            <a:spAutoFit/>
          </a:bodyPr>
          <a:lstStyle/>
          <a:p>
            <a:pPr algn="ctr"/>
            <a:r>
              <a:rPr lang="fa-IR" sz="1200" b="1" dirty="0" smtClean="0">
                <a:solidFill>
                  <a:schemeClr val="bg1">
                    <a:lumMod val="65000"/>
                    <a:lumOff val="35000"/>
                  </a:schemeClr>
                </a:solidFill>
                <a:cs typeface="B Nazanin" pitchFamily="2" charset="-78"/>
              </a:rPr>
              <a:t>خانه بهار</a:t>
            </a:r>
            <a:endParaRPr lang="en-US" sz="1200" b="1" dirty="0">
              <a:solidFill>
                <a:schemeClr val="bg1">
                  <a:lumMod val="65000"/>
                  <a:lumOff val="35000"/>
                </a:schemeClr>
              </a:solidFill>
              <a:cs typeface="B Nazanin" pitchFamily="2" charset="-78"/>
            </a:endParaRPr>
          </a:p>
        </p:txBody>
      </p:sp>
      <p:sp>
        <p:nvSpPr>
          <p:cNvPr id="57" name="TextBox 56"/>
          <p:cNvSpPr txBox="1"/>
          <p:nvPr/>
        </p:nvSpPr>
        <p:spPr>
          <a:xfrm>
            <a:off x="2864768" y="1352963"/>
            <a:ext cx="619268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002060"/>
                </a:solidFill>
                <a:cs typeface="B Traffic" panose="00000400000000000000" pitchFamily="2" charset="-78"/>
              </a:rPr>
              <a:t>خانه بهار    </a:t>
            </a:r>
            <a:r>
              <a:rPr lang="fa-IR" sz="1050" dirty="0" smtClean="0">
                <a:solidFill>
                  <a:srgbClr val="002060"/>
                </a:solidFill>
                <a:cs typeface="B Traffic" panose="00000400000000000000" pitchFamily="2" charset="-78"/>
              </a:rPr>
              <a:t>علی دهقانی – علی سلطانی – عاطفه کرباسی</a:t>
            </a:r>
            <a:endParaRPr lang="fa-IR" sz="1050" dirty="0">
              <a:solidFill>
                <a:srgbClr val="002060"/>
              </a:solidFill>
              <a:cs typeface="B Traffic" panose="00000400000000000000" pitchFamily="2" charset="-78"/>
            </a:endParaRPr>
          </a:p>
        </p:txBody>
      </p:sp>
    </p:spTree>
    <p:extLst>
      <p:ext uri="{BB962C8B-B14F-4D97-AF65-F5344CB8AC3E}">
        <p14:creationId xmlns:p14="http://schemas.microsoft.com/office/powerpoint/2010/main" val="743282177"/>
      </p:ext>
    </p:extLst>
  </p:cSld>
  <p:clrMapOvr>
    <a:masterClrMapping/>
  </p:clrMapOvr>
  <p:transition>
    <p:dissolve/>
  </p:transition>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مقدمه</a:t>
            </a:r>
            <a:endParaRPr lang="en-US" dirty="0">
              <a:solidFill>
                <a:srgbClr val="8C5B02"/>
              </a:solidFill>
              <a:latin typeface="Technic" panose="00000400000000000000" pitchFamily="2" charset="2"/>
            </a:endParaRPr>
          </a:p>
        </p:txBody>
      </p:sp>
      <p:sp>
        <p:nvSpPr>
          <p:cNvPr id="7" name="TextBox 6"/>
          <p:cNvSpPr txBox="1"/>
          <p:nvPr/>
        </p:nvSpPr>
        <p:spPr>
          <a:xfrm>
            <a:off x="2504728" y="1365007"/>
            <a:ext cx="6552727" cy="1731243"/>
          </a:xfrm>
          <a:prstGeom prst="rect">
            <a:avLst/>
          </a:prstGeom>
          <a:noFill/>
        </p:spPr>
        <p:txBody>
          <a:bodyPr wrap="square" rtlCol="0">
            <a:spAutoFit/>
          </a:bodyPr>
          <a:lstStyle/>
          <a:p>
            <a:pPr algn="justLow" rtl="1">
              <a:lnSpc>
                <a:spcPct val="150000"/>
              </a:lnSpc>
            </a:pPr>
            <a:r>
              <a:rPr lang="fa-IR" sz="1200" dirty="0">
                <a:solidFill>
                  <a:srgbClr val="002060"/>
                </a:solidFill>
                <a:cs typeface="B Nazanin" pitchFamily="2" charset="-78"/>
              </a:rPr>
              <a:t>گروه معماری دانشکده سوره در سال 1373 فعالیت خود را در مقطع کاردانی رسما آغاز نمود. با توجه به استقبال گسترده دانشجویان در رشته  معماری، گروه معماری از ساخنمان مرکزی به دانشکده معماری در ساختمان فعلی انتقال یافت و دانشکده معماری فعالیت رسمی خود را شروع کرد. اکنون این دانشکده خود دارای گروه های کارشناسی پیوسته معماری، معماری داخلی و شهرسازی، کارشناسی ناپیوسته معماری و کارشناسی ارشد در سه گرایش معماری، معماری داخلی و معماری اسلامی می باشد.</a:t>
            </a:r>
          </a:p>
          <a:p>
            <a:pPr algn="justLow" rtl="1">
              <a:lnSpc>
                <a:spcPct val="150000"/>
              </a:lnSpc>
            </a:pPr>
            <a:r>
              <a:rPr lang="fa-IR" sz="1200" dirty="0">
                <a:solidFill>
                  <a:srgbClr val="002060"/>
                </a:solidFill>
                <a:cs typeface="B Nazanin" pitchFamily="2" charset="-78"/>
              </a:rPr>
              <a:t>دانشکده معماری شامل 13 آتلیه، بخش اداری، سایت کامپیوتر، کتابخانه، سالن اجتماعات می باشد. </a:t>
            </a:r>
          </a:p>
          <a:p>
            <a:pPr algn="justLow" rtl="1">
              <a:lnSpc>
                <a:spcPct val="150000"/>
              </a:lnSpc>
            </a:pPr>
            <a:r>
              <a:rPr lang="fa-IR" sz="1200" dirty="0">
                <a:solidFill>
                  <a:srgbClr val="002060"/>
                </a:solidFill>
                <a:cs typeface="B Nazanin" pitchFamily="2" charset="-78"/>
              </a:rPr>
              <a:t>در ادامه به بررسی لایه های سیستمی فضاهای مختلف دانشکده معماری سوره می پردازیم. </a:t>
            </a:r>
            <a:endParaRPr lang="en-US" sz="1200" dirty="0" smtClean="0">
              <a:solidFill>
                <a:srgbClr val="002060"/>
              </a:solidFill>
              <a:cs typeface="B Nazanin" pitchFamily="2" charset="-78"/>
            </a:endParaRPr>
          </a:p>
        </p:txBody>
      </p:sp>
      <p:sp>
        <p:nvSpPr>
          <p:cNvPr id="8" name="TextBox 7"/>
          <p:cNvSpPr txBox="1"/>
          <p:nvPr/>
        </p:nvSpPr>
        <p:spPr>
          <a:xfrm>
            <a:off x="272480" y="4016097"/>
            <a:ext cx="1728192" cy="276999"/>
          </a:xfrm>
          <a:prstGeom prst="rect">
            <a:avLst/>
          </a:prstGeom>
          <a:noFill/>
        </p:spPr>
        <p:txBody>
          <a:bodyPr wrap="square" rtlCol="0">
            <a:spAutoFit/>
          </a:bodyPr>
          <a:lstStyle/>
          <a:p>
            <a:pPr algn="ctr" rtl="1"/>
            <a:r>
              <a:rPr lang="fa-IR" sz="1200" b="1" dirty="0" smtClean="0">
                <a:solidFill>
                  <a:schemeClr val="bg1">
                    <a:lumMod val="65000"/>
                    <a:lumOff val="35000"/>
                  </a:schemeClr>
                </a:solidFill>
                <a:cs typeface="B Nazanin" pitchFamily="2" charset="-78"/>
              </a:rPr>
              <a:t>مقدمه</a:t>
            </a:r>
            <a:endParaRPr lang="en-US" sz="1200" b="1" dirty="0">
              <a:solidFill>
                <a:schemeClr val="bg1">
                  <a:lumMod val="65000"/>
                  <a:lumOff val="35000"/>
                </a:schemeClr>
              </a:solidFill>
              <a:cs typeface="B Nazanin" pitchFamily="2" charset="-78"/>
            </a:endParaRPr>
          </a:p>
        </p:txBody>
      </p:sp>
      <p:sp>
        <p:nvSpPr>
          <p:cNvPr id="9" name="TextBox 8"/>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7</a:t>
            </a:r>
            <a:r>
              <a:rPr lang="fa-IR" sz="1600" dirty="0">
                <a:effectLst>
                  <a:outerShdw blurRad="38100" dist="38100" dir="2700000" algn="tl">
                    <a:srgbClr val="000000">
                      <a:alpha val="43137"/>
                    </a:srgbClr>
                  </a:outerShdw>
                </a:effectLst>
              </a:rPr>
              <a:t>  ارزیابی دانشکده معماری سوره براساس نگرش لایه‏ای</a:t>
            </a:r>
            <a:endParaRPr lang="en-US" sz="1400" dirty="0">
              <a:effectLst>
                <a:outerShdw blurRad="38100" dist="38100" dir="2700000" algn="tl">
                  <a:srgbClr val="000000">
                    <a:alpha val="43137"/>
                  </a:srgbClr>
                </a:outerShdw>
              </a:effectLst>
            </a:endParaRPr>
          </a:p>
        </p:txBody>
      </p:sp>
      <p:sp>
        <p:nvSpPr>
          <p:cNvPr id="10" name="TextBox 9"/>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7</a:t>
            </a:r>
            <a:endParaRPr lang="en-US" sz="1200" b="1" dirty="0">
              <a:solidFill>
                <a:srgbClr val="002060"/>
              </a:solidFill>
              <a:cs typeface="B Nazanin" pitchFamily="2" charset="-78"/>
            </a:endParaRPr>
          </a:p>
        </p:txBody>
      </p:sp>
      <p:sp>
        <p:nvSpPr>
          <p:cNvPr id="11" name="TextBox 10"/>
          <p:cNvSpPr txBox="1"/>
          <p:nvPr/>
        </p:nvSpPr>
        <p:spPr>
          <a:xfrm>
            <a:off x="272480" y="3723542"/>
            <a:ext cx="1728192" cy="261610"/>
          </a:xfrm>
          <a:prstGeom prst="rect">
            <a:avLst/>
          </a:prstGeom>
          <a:noFill/>
        </p:spPr>
        <p:txBody>
          <a:bodyPr wrap="square" rtlCol="0">
            <a:spAutoFit/>
          </a:bodyPr>
          <a:lstStyle/>
          <a:p>
            <a:pPr algn="ctr" rtl="1"/>
            <a:r>
              <a:rPr lang="fa-IR" sz="1100" b="1" dirty="0" smtClean="0">
                <a:solidFill>
                  <a:srgbClr val="674301"/>
                </a:solidFill>
                <a:cs typeface="B Nazanin" pitchFamily="2" charset="-78"/>
              </a:rPr>
              <a:t>دانشکده معماری سوره – لایه‏ها</a:t>
            </a:r>
            <a:endParaRPr lang="en-US" sz="1100" b="1" dirty="0">
              <a:solidFill>
                <a:srgbClr val="674301"/>
              </a:solidFill>
              <a:cs typeface="B Nazanin" pitchFamily="2" charset="-78"/>
            </a:endParaRPr>
          </a:p>
        </p:txBody>
      </p:sp>
      <p:pic>
        <p:nvPicPr>
          <p:cNvPr id="12" name="Picture 2" descr="C:\Users\fattaneh\Desktop\6077bf7923.jpg"/>
          <p:cNvPicPr>
            <a:picLocks noChangeAspect="1" noChangeArrowheads="1"/>
          </p:cNvPicPr>
          <p:nvPr/>
        </p:nvPicPr>
        <p:blipFill rotWithShape="1">
          <a:blip r:embed="rId2"/>
          <a:srcRect l="3503" r="2484"/>
          <a:stretch/>
        </p:blipFill>
        <p:spPr bwMode="auto">
          <a:xfrm>
            <a:off x="2504728" y="3173301"/>
            <a:ext cx="4464496" cy="3165869"/>
          </a:xfrm>
          <a:prstGeom prst="rect">
            <a:avLst/>
          </a:prstGeom>
          <a:noFill/>
        </p:spPr>
      </p:pic>
    </p:spTree>
    <p:extLst>
      <p:ext uri="{BB962C8B-B14F-4D97-AF65-F5344CB8AC3E}">
        <p14:creationId xmlns:p14="http://schemas.microsoft.com/office/powerpoint/2010/main" val="1985216337"/>
      </p:ext>
    </p:extLst>
  </p:cSld>
  <p:clrMapOvr>
    <a:masterClrMapping/>
  </p:clrMapOvr>
  <p:transition>
    <p:dissolve/>
  </p:transition>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504728" y="1002214"/>
            <a:ext cx="6552728" cy="276999"/>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dirty="0">
                <a:solidFill>
                  <a:srgbClr val="8C5B02"/>
                </a:solidFill>
                <a:latin typeface="Technic" panose="00000400000000000000" pitchFamily="2" charset="2"/>
              </a:rPr>
              <a:t>خصوصیات </a:t>
            </a:r>
            <a:r>
              <a:rPr lang="fa-IR" dirty="0" smtClean="0">
                <a:solidFill>
                  <a:srgbClr val="8C5B02"/>
                </a:solidFill>
                <a:latin typeface="Technic" panose="00000400000000000000" pitchFamily="2" charset="2"/>
              </a:rPr>
              <a:t>مدل</a:t>
            </a:r>
            <a:endParaRPr lang="en-US" dirty="0">
              <a:solidFill>
                <a:srgbClr val="8C5B02"/>
              </a:solidFill>
              <a:latin typeface="Technic" panose="00000400000000000000" pitchFamily="2" charset="2"/>
            </a:endParaRPr>
          </a:p>
        </p:txBody>
      </p:sp>
      <p:sp>
        <p:nvSpPr>
          <p:cNvPr id="7" name="TextBox 6"/>
          <p:cNvSpPr txBox="1"/>
          <p:nvPr/>
        </p:nvSpPr>
        <p:spPr>
          <a:xfrm>
            <a:off x="2504728" y="1365007"/>
            <a:ext cx="6552727" cy="623248"/>
          </a:xfrm>
          <a:prstGeom prst="rect">
            <a:avLst/>
          </a:prstGeom>
          <a:noFill/>
        </p:spPr>
        <p:txBody>
          <a:bodyPr wrap="square" rtlCol="0">
            <a:spAutoFit/>
          </a:bodyPr>
          <a:lstStyle/>
          <a:p>
            <a:pPr algn="justLow" rtl="1">
              <a:lnSpc>
                <a:spcPct val="150000"/>
              </a:lnSpc>
            </a:pPr>
            <a:r>
              <a:rPr lang="fa-IR" sz="1200" dirty="0">
                <a:solidFill>
                  <a:srgbClr val="002060"/>
                </a:solidFill>
                <a:cs typeface="B Nazanin" pitchFamily="2" charset="-78"/>
              </a:rPr>
              <a:t>برای ارزیابی کیفیت آموزشی دانشکده مدل  لایه های سیستمی و فرایندی در معماری مبنا قرار گرفت. مدل مذکور مجموعه لایه های تشکیل دهنده یک بنا را در قالب یک دیاگرام به شکل ساده ای دسته بندی و نمایش داده است</a:t>
            </a:r>
            <a:r>
              <a:rPr lang="fa-IR" sz="1200" dirty="0" smtClean="0">
                <a:solidFill>
                  <a:srgbClr val="002060"/>
                </a:solidFill>
                <a:cs typeface="B Nazanin" pitchFamily="2" charset="-78"/>
              </a:rPr>
              <a:t>.</a:t>
            </a:r>
            <a:endParaRPr lang="en-US" sz="1200" dirty="0" smtClean="0">
              <a:solidFill>
                <a:srgbClr val="002060"/>
              </a:solidFill>
              <a:cs typeface="B Nazanin" pitchFamily="2" charset="-78"/>
            </a:endParaRPr>
          </a:p>
        </p:txBody>
      </p:sp>
      <p:sp>
        <p:nvSpPr>
          <p:cNvPr id="8" name="TextBox 7"/>
          <p:cNvSpPr txBox="1"/>
          <p:nvPr/>
        </p:nvSpPr>
        <p:spPr>
          <a:xfrm>
            <a:off x="272480" y="4016097"/>
            <a:ext cx="1728192" cy="461665"/>
          </a:xfrm>
          <a:prstGeom prst="rect">
            <a:avLst/>
          </a:prstGeom>
          <a:noFill/>
        </p:spPr>
        <p:txBody>
          <a:bodyPr wrap="square" rtlCol="0">
            <a:spAutoFit/>
          </a:bodyPr>
          <a:lstStyle/>
          <a:p>
            <a:pPr algn="ctr" rtl="1"/>
            <a:r>
              <a:rPr lang="fa-IR" sz="1200" b="1" dirty="0" smtClean="0">
                <a:solidFill>
                  <a:schemeClr val="bg1">
                    <a:lumMod val="65000"/>
                    <a:lumOff val="35000"/>
                  </a:schemeClr>
                </a:solidFill>
                <a:cs typeface="B Nazanin" pitchFamily="2" charset="-78"/>
              </a:rPr>
              <a:t>لایه های سیستمی و فرآیند در معماری</a:t>
            </a:r>
            <a:endParaRPr lang="en-US" sz="1200" b="1" dirty="0">
              <a:solidFill>
                <a:schemeClr val="bg1">
                  <a:lumMod val="65000"/>
                  <a:lumOff val="35000"/>
                </a:schemeClr>
              </a:solidFill>
              <a:cs typeface="B Nazanin" pitchFamily="2" charset="-78"/>
            </a:endParaRPr>
          </a:p>
        </p:txBody>
      </p:sp>
      <p:sp>
        <p:nvSpPr>
          <p:cNvPr id="9" name="TextBox 8"/>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7</a:t>
            </a:r>
            <a:r>
              <a:rPr lang="fa-IR" sz="1600" dirty="0">
                <a:effectLst>
                  <a:outerShdw blurRad="38100" dist="38100" dir="2700000" algn="tl">
                    <a:srgbClr val="000000">
                      <a:alpha val="43137"/>
                    </a:srgbClr>
                  </a:outerShdw>
                </a:effectLst>
              </a:rPr>
              <a:t>  ارزیابی دانشکده معماری سوره براساس نگرش لایه‏ای</a:t>
            </a:r>
            <a:endParaRPr lang="en-US" sz="1400" dirty="0">
              <a:effectLst>
                <a:outerShdw blurRad="38100" dist="38100" dir="2700000" algn="tl">
                  <a:srgbClr val="000000">
                    <a:alpha val="43137"/>
                  </a:srgbClr>
                </a:outerShdw>
              </a:effectLst>
            </a:endParaRPr>
          </a:p>
        </p:txBody>
      </p:sp>
      <p:sp>
        <p:nvSpPr>
          <p:cNvPr id="10" name="TextBox 9"/>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7</a:t>
            </a:r>
            <a:endParaRPr lang="en-US" sz="1200" b="1" dirty="0">
              <a:solidFill>
                <a:srgbClr val="002060"/>
              </a:solidFill>
              <a:cs typeface="B Nazanin" pitchFamily="2" charset="-78"/>
            </a:endParaRPr>
          </a:p>
        </p:txBody>
      </p:sp>
      <p:sp>
        <p:nvSpPr>
          <p:cNvPr id="11" name="TextBox 10"/>
          <p:cNvSpPr txBox="1"/>
          <p:nvPr/>
        </p:nvSpPr>
        <p:spPr>
          <a:xfrm>
            <a:off x="272480" y="3723542"/>
            <a:ext cx="1728192" cy="261610"/>
          </a:xfrm>
          <a:prstGeom prst="rect">
            <a:avLst/>
          </a:prstGeom>
          <a:noFill/>
        </p:spPr>
        <p:txBody>
          <a:bodyPr wrap="square" rtlCol="0">
            <a:spAutoFit/>
          </a:bodyPr>
          <a:lstStyle/>
          <a:p>
            <a:pPr algn="ctr" rtl="1"/>
            <a:r>
              <a:rPr lang="fa-IR" sz="1100" b="1" dirty="0" smtClean="0">
                <a:solidFill>
                  <a:srgbClr val="674301"/>
                </a:solidFill>
                <a:cs typeface="B Nazanin" pitchFamily="2" charset="-78"/>
              </a:rPr>
              <a:t>دانشکده معماری سوره – لایه‏ها</a:t>
            </a:r>
            <a:endParaRPr lang="en-US" sz="1100" b="1" dirty="0">
              <a:solidFill>
                <a:srgbClr val="674301"/>
              </a:solidFill>
              <a:cs typeface="B Nazanin" pitchFamily="2" charset="-78"/>
            </a:endParaRPr>
          </a:p>
        </p:txBody>
      </p:sp>
      <p:pic>
        <p:nvPicPr>
          <p:cNvPr id="12"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419" r="2055"/>
          <a:stretch/>
        </p:blipFill>
        <p:spPr bwMode="auto">
          <a:xfrm>
            <a:off x="2501032" y="2074049"/>
            <a:ext cx="4896545" cy="2857923"/>
          </a:xfrm>
          <a:prstGeom prst="rect">
            <a:avLst/>
          </a:prstGeom>
          <a:noFill/>
        </p:spPr>
      </p:pic>
      <p:pic>
        <p:nvPicPr>
          <p:cNvPr id="13"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412898" y="5023281"/>
            <a:ext cx="4984680" cy="731714"/>
          </a:xfrm>
          <a:prstGeom prst="rect">
            <a:avLst/>
          </a:prstGeom>
          <a:noFill/>
        </p:spPr>
      </p:pic>
    </p:spTree>
    <p:extLst>
      <p:ext uri="{BB962C8B-B14F-4D97-AF65-F5344CB8AC3E}">
        <p14:creationId xmlns:p14="http://schemas.microsoft.com/office/powerpoint/2010/main" val="462698369"/>
      </p:ext>
    </p:extLst>
  </p:cSld>
  <p:clrMapOvr>
    <a:masterClrMapping/>
  </p:clrMapOvr>
  <p:transition>
    <p:dissolve/>
  </p:transition>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504728" y="1002214"/>
            <a:ext cx="6552728" cy="276999"/>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dirty="0" smtClean="0">
                <a:solidFill>
                  <a:srgbClr val="8C5B02"/>
                </a:solidFill>
                <a:latin typeface="Technic" panose="00000400000000000000" pitchFamily="2" charset="2"/>
              </a:rPr>
              <a:t>ارزیابی نمونه</a:t>
            </a:r>
            <a:endParaRPr lang="en-US" dirty="0">
              <a:solidFill>
                <a:srgbClr val="8C5B02"/>
              </a:solidFill>
              <a:latin typeface="Technic" panose="00000400000000000000" pitchFamily="2" charset="2"/>
            </a:endParaRPr>
          </a:p>
        </p:txBody>
      </p:sp>
      <p:sp>
        <p:nvSpPr>
          <p:cNvPr id="7" name="TextBox 6"/>
          <p:cNvSpPr txBox="1"/>
          <p:nvPr/>
        </p:nvSpPr>
        <p:spPr>
          <a:xfrm>
            <a:off x="2504728" y="1365007"/>
            <a:ext cx="6552727" cy="900246"/>
          </a:xfrm>
          <a:prstGeom prst="rect">
            <a:avLst/>
          </a:prstGeom>
          <a:noFill/>
        </p:spPr>
        <p:txBody>
          <a:bodyPr wrap="square" rtlCol="0">
            <a:spAutoFit/>
          </a:bodyPr>
          <a:lstStyle/>
          <a:p>
            <a:pPr algn="justLow" rtl="1">
              <a:lnSpc>
                <a:spcPct val="150000"/>
              </a:lnSpc>
            </a:pPr>
            <a:r>
              <a:rPr lang="fa-IR" sz="1200" dirty="0">
                <a:solidFill>
                  <a:srgbClr val="002060"/>
                </a:solidFill>
                <a:cs typeface="B Nazanin" pitchFamily="2" charset="-78"/>
              </a:rPr>
              <a:t>تصاویر </a:t>
            </a:r>
            <a:r>
              <a:rPr lang="fa-IR" sz="1200" dirty="0" smtClean="0">
                <a:solidFill>
                  <a:srgbClr val="002060"/>
                </a:solidFill>
                <a:cs typeface="B Nazanin" pitchFamily="2" charset="-78"/>
              </a:rPr>
              <a:t>پایین </a:t>
            </a:r>
            <a:r>
              <a:rPr lang="fa-IR" sz="1200" dirty="0">
                <a:solidFill>
                  <a:srgbClr val="002060"/>
                </a:solidFill>
                <a:cs typeface="B Nazanin" pitchFamily="2" charset="-78"/>
              </a:rPr>
              <a:t>بعنوان نمونه جهت راهنمایی در انجام تمرین 7 می تواند مورد استفاده قرار گیرد. دو نمودار 18و19 ، خروجی کار مقاله </a:t>
            </a:r>
            <a:r>
              <a:rPr lang="fa-IR" sz="1200" dirty="0" smtClean="0">
                <a:solidFill>
                  <a:srgbClr val="002060"/>
                </a:solidFill>
                <a:cs typeface="B Nazanin" pitchFamily="2" charset="-78"/>
              </a:rPr>
              <a:t>از </a:t>
            </a:r>
            <a:r>
              <a:rPr lang="fa-IR" sz="1200" dirty="0">
                <a:solidFill>
                  <a:srgbClr val="002060"/>
                </a:solidFill>
                <a:cs typeface="B Nazanin" pitchFamily="2" charset="-78"/>
              </a:rPr>
              <a:t>ارزیابی مساجد است. در واقع ما باید کاری که در این مقاله در رابطه با مسجدها انجام شده را در مورد دانشکده معماری سوره انجام دهیم و خروجی کار را در قالب دو نمودار </a:t>
            </a:r>
            <a:r>
              <a:rPr lang="fa-IR" sz="1200" dirty="0" smtClean="0">
                <a:solidFill>
                  <a:srgbClr val="002060"/>
                </a:solidFill>
                <a:cs typeface="B Nazanin" pitchFamily="2" charset="-78"/>
              </a:rPr>
              <a:t>پایین </a:t>
            </a:r>
            <a:r>
              <a:rPr lang="fa-IR" sz="1200" dirty="0">
                <a:solidFill>
                  <a:srgbClr val="002060"/>
                </a:solidFill>
                <a:cs typeface="B Nazanin" pitchFamily="2" charset="-78"/>
              </a:rPr>
              <a:t>(18و19) ارائه دهیم. </a:t>
            </a:r>
            <a:endParaRPr lang="en-US" sz="1200" dirty="0" smtClean="0">
              <a:solidFill>
                <a:srgbClr val="002060"/>
              </a:solidFill>
              <a:cs typeface="B Nazanin" pitchFamily="2" charset="-78"/>
            </a:endParaRPr>
          </a:p>
        </p:txBody>
      </p:sp>
      <p:sp>
        <p:nvSpPr>
          <p:cNvPr id="8" name="TextBox 7"/>
          <p:cNvSpPr txBox="1"/>
          <p:nvPr/>
        </p:nvSpPr>
        <p:spPr>
          <a:xfrm>
            <a:off x="272480" y="4016097"/>
            <a:ext cx="1728192" cy="276999"/>
          </a:xfrm>
          <a:prstGeom prst="rect">
            <a:avLst/>
          </a:prstGeom>
          <a:noFill/>
        </p:spPr>
        <p:txBody>
          <a:bodyPr wrap="square" rtlCol="0">
            <a:spAutoFit/>
          </a:bodyPr>
          <a:lstStyle/>
          <a:p>
            <a:pPr algn="ctr" rtl="1"/>
            <a:r>
              <a:rPr lang="fa-IR" sz="1200" b="1" dirty="0" smtClean="0">
                <a:solidFill>
                  <a:schemeClr val="bg1">
                    <a:lumMod val="65000"/>
                    <a:lumOff val="35000"/>
                  </a:schemeClr>
                </a:solidFill>
                <a:cs typeface="B Nazanin" pitchFamily="2" charset="-78"/>
              </a:rPr>
              <a:t>مطالعه موردی</a:t>
            </a:r>
            <a:endParaRPr lang="en-US" sz="1200" b="1" dirty="0">
              <a:solidFill>
                <a:schemeClr val="bg1">
                  <a:lumMod val="65000"/>
                  <a:lumOff val="35000"/>
                </a:schemeClr>
              </a:solidFill>
              <a:cs typeface="B Nazanin" pitchFamily="2" charset="-78"/>
            </a:endParaRPr>
          </a:p>
        </p:txBody>
      </p:sp>
      <p:sp>
        <p:nvSpPr>
          <p:cNvPr id="9" name="TextBox 8"/>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7</a:t>
            </a:r>
            <a:r>
              <a:rPr lang="fa-IR" sz="1600" dirty="0">
                <a:effectLst>
                  <a:outerShdw blurRad="38100" dist="38100" dir="2700000" algn="tl">
                    <a:srgbClr val="000000">
                      <a:alpha val="43137"/>
                    </a:srgbClr>
                  </a:outerShdw>
                </a:effectLst>
              </a:rPr>
              <a:t>  ارزیابی دانشکده معماری سوره براساس نگرش لایه‏ای</a:t>
            </a:r>
            <a:endParaRPr lang="en-US" sz="1400" dirty="0">
              <a:effectLst>
                <a:outerShdw blurRad="38100" dist="38100" dir="2700000" algn="tl">
                  <a:srgbClr val="000000">
                    <a:alpha val="43137"/>
                  </a:srgbClr>
                </a:outerShdw>
              </a:effectLst>
            </a:endParaRPr>
          </a:p>
        </p:txBody>
      </p:sp>
      <p:sp>
        <p:nvSpPr>
          <p:cNvPr id="10" name="TextBox 9"/>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7</a:t>
            </a:r>
            <a:endParaRPr lang="en-US" sz="1200" b="1" dirty="0">
              <a:solidFill>
                <a:srgbClr val="002060"/>
              </a:solidFill>
              <a:cs typeface="B Nazanin" pitchFamily="2" charset="-78"/>
            </a:endParaRPr>
          </a:p>
        </p:txBody>
      </p:sp>
      <p:sp>
        <p:nvSpPr>
          <p:cNvPr id="11" name="TextBox 10"/>
          <p:cNvSpPr txBox="1"/>
          <p:nvPr/>
        </p:nvSpPr>
        <p:spPr>
          <a:xfrm>
            <a:off x="272480" y="3723542"/>
            <a:ext cx="1728192" cy="261610"/>
          </a:xfrm>
          <a:prstGeom prst="rect">
            <a:avLst/>
          </a:prstGeom>
          <a:noFill/>
        </p:spPr>
        <p:txBody>
          <a:bodyPr wrap="square" rtlCol="0">
            <a:spAutoFit/>
          </a:bodyPr>
          <a:lstStyle/>
          <a:p>
            <a:pPr algn="ctr" rtl="1"/>
            <a:r>
              <a:rPr lang="fa-IR" sz="1100" b="1" dirty="0" smtClean="0">
                <a:solidFill>
                  <a:srgbClr val="674301"/>
                </a:solidFill>
                <a:cs typeface="B Nazanin" pitchFamily="2" charset="-78"/>
              </a:rPr>
              <a:t>دانشکده معماری سوره – لایه‏ها</a:t>
            </a:r>
            <a:endParaRPr lang="en-US" sz="1100" b="1" dirty="0">
              <a:solidFill>
                <a:srgbClr val="674301"/>
              </a:solidFill>
              <a:cs typeface="B Nazanin" pitchFamily="2" charset="-78"/>
            </a:endParaRPr>
          </a:p>
        </p:txBody>
      </p:sp>
      <p:pic>
        <p:nvPicPr>
          <p:cNvPr id="14"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504728" y="2351046"/>
            <a:ext cx="4392488" cy="4015989"/>
          </a:xfrm>
          <a:prstGeom prst="rect">
            <a:avLst/>
          </a:prstGeom>
          <a:noFill/>
        </p:spPr>
      </p:pic>
    </p:spTree>
    <p:extLst>
      <p:ext uri="{BB962C8B-B14F-4D97-AF65-F5344CB8AC3E}">
        <p14:creationId xmlns:p14="http://schemas.microsoft.com/office/powerpoint/2010/main" val="3262016284"/>
      </p:ext>
    </p:extLst>
  </p:cSld>
  <p:clrMapOvr>
    <a:masterClrMapping/>
  </p:clrMapOvr>
  <p:transition>
    <p:dissolve/>
  </p:transition>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504728" y="1002214"/>
            <a:ext cx="6552728" cy="276999"/>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dirty="0" smtClean="0">
                <a:solidFill>
                  <a:srgbClr val="8C5B02"/>
                </a:solidFill>
                <a:latin typeface="Technic" panose="00000400000000000000" pitchFamily="2" charset="2"/>
              </a:rPr>
              <a:t>ارزیابی نمونه</a:t>
            </a:r>
            <a:endParaRPr lang="en-US" dirty="0">
              <a:solidFill>
                <a:srgbClr val="8C5B02"/>
              </a:solidFill>
              <a:latin typeface="Technic" panose="00000400000000000000" pitchFamily="2" charset="2"/>
            </a:endParaRPr>
          </a:p>
        </p:txBody>
      </p:sp>
      <p:sp>
        <p:nvSpPr>
          <p:cNvPr id="9" name="TextBox 8"/>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7</a:t>
            </a:r>
            <a:r>
              <a:rPr lang="fa-IR" sz="1600" dirty="0">
                <a:effectLst>
                  <a:outerShdw blurRad="38100" dist="38100" dir="2700000" algn="tl">
                    <a:srgbClr val="000000">
                      <a:alpha val="43137"/>
                    </a:srgbClr>
                  </a:outerShdw>
                </a:effectLst>
              </a:rPr>
              <a:t>  ارزیابی دانشکده معماری سوره براساس نگرش لایه‏ای</a:t>
            </a:r>
            <a:endParaRPr lang="en-US" sz="1400" dirty="0">
              <a:effectLst>
                <a:outerShdw blurRad="38100" dist="38100" dir="2700000" algn="tl">
                  <a:srgbClr val="000000">
                    <a:alpha val="43137"/>
                  </a:srgbClr>
                </a:outerShdw>
              </a:effectLst>
            </a:endParaRPr>
          </a:p>
        </p:txBody>
      </p:sp>
      <p:sp>
        <p:nvSpPr>
          <p:cNvPr id="10" name="TextBox 9"/>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7</a:t>
            </a:r>
            <a:endParaRPr lang="en-US" sz="1200" b="1" dirty="0">
              <a:solidFill>
                <a:srgbClr val="002060"/>
              </a:solidFill>
              <a:cs typeface="B Nazanin" pitchFamily="2" charset="-78"/>
            </a:endParaRPr>
          </a:p>
        </p:txBody>
      </p:sp>
      <p:sp>
        <p:nvSpPr>
          <p:cNvPr id="11" name="TextBox 10"/>
          <p:cNvSpPr txBox="1"/>
          <p:nvPr/>
        </p:nvSpPr>
        <p:spPr>
          <a:xfrm>
            <a:off x="272480" y="3723542"/>
            <a:ext cx="1728192" cy="261610"/>
          </a:xfrm>
          <a:prstGeom prst="rect">
            <a:avLst/>
          </a:prstGeom>
          <a:noFill/>
        </p:spPr>
        <p:txBody>
          <a:bodyPr wrap="square" rtlCol="0">
            <a:spAutoFit/>
          </a:bodyPr>
          <a:lstStyle/>
          <a:p>
            <a:pPr algn="ctr" rtl="1"/>
            <a:r>
              <a:rPr lang="fa-IR" sz="1100" b="1" dirty="0" smtClean="0">
                <a:solidFill>
                  <a:srgbClr val="674301"/>
                </a:solidFill>
                <a:cs typeface="B Nazanin" pitchFamily="2" charset="-78"/>
              </a:rPr>
              <a:t>دانشکده معماری سوره – لایه‏ها</a:t>
            </a:r>
            <a:endParaRPr lang="en-US" sz="1100" b="1" dirty="0">
              <a:solidFill>
                <a:srgbClr val="674301"/>
              </a:solidFill>
              <a:cs typeface="B Nazanin" pitchFamily="2" charset="-78"/>
            </a:endParaRPr>
          </a:p>
        </p:txBody>
      </p:sp>
      <p:pic>
        <p:nvPicPr>
          <p:cNvPr id="14"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801761" y="2423056"/>
            <a:ext cx="4255694" cy="2077529"/>
          </a:xfrm>
          <a:prstGeom prst="rect">
            <a:avLst/>
          </a:prstGeom>
          <a:noFill/>
        </p:spPr>
      </p:pic>
      <p:pic>
        <p:nvPicPr>
          <p:cNvPr id="12"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2505541" y="2423056"/>
            <a:ext cx="2232247" cy="2077529"/>
          </a:xfrm>
          <a:prstGeom prst="rect">
            <a:avLst/>
          </a:prstGeom>
          <a:noFill/>
        </p:spPr>
      </p:pic>
      <p:pic>
        <p:nvPicPr>
          <p:cNvPr id="13"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5745089" y="4555074"/>
            <a:ext cx="3312366" cy="1826254"/>
          </a:xfrm>
          <a:prstGeom prst="rect">
            <a:avLst/>
          </a:prstGeom>
          <a:noFill/>
        </p:spPr>
      </p:pic>
      <p:pic>
        <p:nvPicPr>
          <p:cNvPr id="15" name="Picture 2"/>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2504728" y="4555073"/>
            <a:ext cx="3168352" cy="1826255"/>
          </a:xfrm>
          <a:prstGeom prst="rect">
            <a:avLst/>
          </a:prstGeom>
          <a:noFill/>
        </p:spPr>
      </p:pic>
      <p:sp>
        <p:nvSpPr>
          <p:cNvPr id="16" name="TextBox 15"/>
          <p:cNvSpPr txBox="1"/>
          <p:nvPr/>
        </p:nvSpPr>
        <p:spPr>
          <a:xfrm>
            <a:off x="2504728" y="1365007"/>
            <a:ext cx="6552727" cy="900246"/>
          </a:xfrm>
          <a:prstGeom prst="rect">
            <a:avLst/>
          </a:prstGeom>
          <a:noFill/>
        </p:spPr>
        <p:txBody>
          <a:bodyPr wrap="square" rtlCol="0">
            <a:spAutoFit/>
          </a:bodyPr>
          <a:lstStyle/>
          <a:p>
            <a:pPr algn="justLow" rtl="1">
              <a:lnSpc>
                <a:spcPct val="150000"/>
              </a:lnSpc>
            </a:pPr>
            <a:r>
              <a:rPr lang="fa-IR" sz="1200" dirty="0">
                <a:solidFill>
                  <a:srgbClr val="002060"/>
                </a:solidFill>
                <a:cs typeface="B Nazanin" pitchFamily="2" charset="-78"/>
              </a:rPr>
              <a:t>تصاویر </a:t>
            </a:r>
            <a:r>
              <a:rPr lang="fa-IR" sz="1200" dirty="0" smtClean="0">
                <a:solidFill>
                  <a:srgbClr val="002060"/>
                </a:solidFill>
                <a:cs typeface="B Nazanin" pitchFamily="2" charset="-78"/>
              </a:rPr>
              <a:t>پایین </a:t>
            </a:r>
            <a:r>
              <a:rPr lang="fa-IR" sz="1200" dirty="0">
                <a:solidFill>
                  <a:srgbClr val="002060"/>
                </a:solidFill>
                <a:cs typeface="B Nazanin" pitchFamily="2" charset="-78"/>
              </a:rPr>
              <a:t>بعنوان نمونه جهت راهنمایی در انجام تمرین 7 می تواند مورد استفاده قرار گیرد. دو نمودار 18و19 ، خروجی کار مقاله </a:t>
            </a:r>
            <a:r>
              <a:rPr lang="fa-IR" sz="1200" dirty="0" smtClean="0">
                <a:solidFill>
                  <a:srgbClr val="002060"/>
                </a:solidFill>
                <a:cs typeface="B Nazanin" pitchFamily="2" charset="-78"/>
              </a:rPr>
              <a:t>از </a:t>
            </a:r>
            <a:r>
              <a:rPr lang="fa-IR" sz="1200" dirty="0">
                <a:solidFill>
                  <a:srgbClr val="002060"/>
                </a:solidFill>
                <a:cs typeface="B Nazanin" pitchFamily="2" charset="-78"/>
              </a:rPr>
              <a:t>ارزیابی مساجد است. در واقع ما باید کاری که در این مقاله در رابطه با مسجدها انجام شده را در مورد دانشکده معماری سوره انجام دهیم و خروجی کار را در قالب دو نمودار </a:t>
            </a:r>
            <a:r>
              <a:rPr lang="fa-IR" sz="1200" dirty="0" smtClean="0">
                <a:solidFill>
                  <a:srgbClr val="002060"/>
                </a:solidFill>
                <a:cs typeface="B Nazanin" pitchFamily="2" charset="-78"/>
              </a:rPr>
              <a:t>پایین </a:t>
            </a:r>
            <a:r>
              <a:rPr lang="fa-IR" sz="1200" dirty="0">
                <a:solidFill>
                  <a:srgbClr val="002060"/>
                </a:solidFill>
                <a:cs typeface="B Nazanin" pitchFamily="2" charset="-78"/>
              </a:rPr>
              <a:t>(18و19) ارائه دهیم. </a:t>
            </a:r>
            <a:endParaRPr lang="en-US" sz="1200" dirty="0" smtClean="0">
              <a:solidFill>
                <a:srgbClr val="002060"/>
              </a:solidFill>
              <a:cs typeface="B Nazanin" pitchFamily="2" charset="-78"/>
            </a:endParaRPr>
          </a:p>
        </p:txBody>
      </p:sp>
      <p:sp>
        <p:nvSpPr>
          <p:cNvPr id="17" name="TextBox 16"/>
          <p:cNvSpPr txBox="1"/>
          <p:nvPr/>
        </p:nvSpPr>
        <p:spPr>
          <a:xfrm>
            <a:off x="272480" y="4016097"/>
            <a:ext cx="1728192" cy="276999"/>
          </a:xfrm>
          <a:prstGeom prst="rect">
            <a:avLst/>
          </a:prstGeom>
          <a:noFill/>
        </p:spPr>
        <p:txBody>
          <a:bodyPr wrap="square" rtlCol="0">
            <a:spAutoFit/>
          </a:bodyPr>
          <a:lstStyle/>
          <a:p>
            <a:pPr algn="ctr" rtl="1"/>
            <a:r>
              <a:rPr lang="fa-IR" sz="1200" b="1" dirty="0" smtClean="0">
                <a:solidFill>
                  <a:schemeClr val="bg1">
                    <a:lumMod val="65000"/>
                    <a:lumOff val="35000"/>
                  </a:schemeClr>
                </a:solidFill>
                <a:cs typeface="B Nazanin" pitchFamily="2" charset="-78"/>
              </a:rPr>
              <a:t>مطالعه موردی</a:t>
            </a:r>
            <a:endParaRPr lang="en-US" sz="1200" b="1" dirty="0">
              <a:solidFill>
                <a:schemeClr val="bg1">
                  <a:lumMod val="65000"/>
                  <a:lumOff val="35000"/>
                </a:schemeClr>
              </a:solidFill>
              <a:cs typeface="B Nazanin" pitchFamily="2" charset="-78"/>
            </a:endParaRPr>
          </a:p>
        </p:txBody>
      </p:sp>
    </p:spTree>
    <p:extLst>
      <p:ext uri="{BB962C8B-B14F-4D97-AF65-F5344CB8AC3E}">
        <p14:creationId xmlns:p14="http://schemas.microsoft.com/office/powerpoint/2010/main" val="3662779544"/>
      </p:ext>
    </p:extLst>
  </p:cSld>
  <p:clrMapOvr>
    <a:masterClrMapping/>
  </p:clrMapOvr>
  <p:transition>
    <p:dissolve/>
  </p:transition>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504728" y="1002214"/>
            <a:ext cx="6552728" cy="276999"/>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dirty="0" smtClean="0">
                <a:solidFill>
                  <a:srgbClr val="8C5B02"/>
                </a:solidFill>
                <a:latin typeface="Technic" panose="00000400000000000000" pitchFamily="2" charset="2"/>
              </a:rPr>
              <a:t>ارزیابی دانشکده معماری سوره</a:t>
            </a:r>
            <a:endParaRPr lang="en-US" dirty="0">
              <a:solidFill>
                <a:srgbClr val="8C5B02"/>
              </a:solidFill>
              <a:latin typeface="Technic" panose="00000400000000000000" pitchFamily="2" charset="2"/>
            </a:endParaRPr>
          </a:p>
        </p:txBody>
      </p:sp>
      <p:sp>
        <p:nvSpPr>
          <p:cNvPr id="8" name="TextBox 7"/>
          <p:cNvSpPr txBox="1"/>
          <p:nvPr/>
        </p:nvSpPr>
        <p:spPr>
          <a:xfrm>
            <a:off x="272480" y="4016097"/>
            <a:ext cx="1728192" cy="461665"/>
          </a:xfrm>
          <a:prstGeom prst="rect">
            <a:avLst/>
          </a:prstGeom>
          <a:noFill/>
        </p:spPr>
        <p:txBody>
          <a:bodyPr wrap="square" rtlCol="0">
            <a:spAutoFit/>
          </a:bodyPr>
          <a:lstStyle/>
          <a:p>
            <a:pPr algn="ctr" rtl="1"/>
            <a:r>
              <a:rPr lang="fa-IR" sz="1200" b="1" dirty="0" smtClean="0">
                <a:solidFill>
                  <a:schemeClr val="bg1">
                    <a:lumMod val="65000"/>
                    <a:lumOff val="35000"/>
                  </a:schemeClr>
                </a:solidFill>
                <a:cs typeface="B Nazanin" pitchFamily="2" charset="-78"/>
              </a:rPr>
              <a:t>لایه های سیستمی و فرآیند در معماری</a:t>
            </a:r>
            <a:endParaRPr lang="en-US" sz="1200" b="1" dirty="0">
              <a:solidFill>
                <a:schemeClr val="bg1">
                  <a:lumMod val="65000"/>
                  <a:lumOff val="35000"/>
                </a:schemeClr>
              </a:solidFill>
              <a:cs typeface="B Nazanin" pitchFamily="2" charset="-78"/>
            </a:endParaRPr>
          </a:p>
        </p:txBody>
      </p:sp>
      <p:sp>
        <p:nvSpPr>
          <p:cNvPr id="9" name="TextBox 8"/>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7</a:t>
            </a:r>
            <a:r>
              <a:rPr lang="fa-IR" sz="1600" dirty="0">
                <a:effectLst>
                  <a:outerShdw blurRad="38100" dist="38100" dir="2700000" algn="tl">
                    <a:srgbClr val="000000">
                      <a:alpha val="43137"/>
                    </a:srgbClr>
                  </a:outerShdw>
                </a:effectLst>
              </a:rPr>
              <a:t>  ارزیابی دانشکده معماری سوره براساس نگرش لایه‏ای</a:t>
            </a:r>
            <a:endParaRPr lang="en-US" sz="1400" dirty="0">
              <a:effectLst>
                <a:outerShdw blurRad="38100" dist="38100" dir="2700000" algn="tl">
                  <a:srgbClr val="000000">
                    <a:alpha val="43137"/>
                  </a:srgbClr>
                </a:outerShdw>
              </a:effectLst>
            </a:endParaRPr>
          </a:p>
        </p:txBody>
      </p:sp>
      <p:sp>
        <p:nvSpPr>
          <p:cNvPr id="10" name="TextBox 9"/>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7</a:t>
            </a:r>
            <a:endParaRPr lang="en-US" sz="1200" b="1" dirty="0">
              <a:solidFill>
                <a:srgbClr val="002060"/>
              </a:solidFill>
              <a:cs typeface="B Nazanin" pitchFamily="2" charset="-78"/>
            </a:endParaRPr>
          </a:p>
        </p:txBody>
      </p:sp>
      <p:sp>
        <p:nvSpPr>
          <p:cNvPr id="11" name="TextBox 10"/>
          <p:cNvSpPr txBox="1"/>
          <p:nvPr/>
        </p:nvSpPr>
        <p:spPr>
          <a:xfrm>
            <a:off x="272480" y="3723542"/>
            <a:ext cx="1728192" cy="261610"/>
          </a:xfrm>
          <a:prstGeom prst="rect">
            <a:avLst/>
          </a:prstGeom>
          <a:noFill/>
        </p:spPr>
        <p:txBody>
          <a:bodyPr wrap="square" rtlCol="0">
            <a:spAutoFit/>
          </a:bodyPr>
          <a:lstStyle/>
          <a:p>
            <a:pPr algn="ctr" rtl="1"/>
            <a:r>
              <a:rPr lang="fa-IR" sz="1100" b="1" dirty="0" smtClean="0">
                <a:solidFill>
                  <a:srgbClr val="674301"/>
                </a:solidFill>
                <a:cs typeface="B Nazanin" pitchFamily="2" charset="-78"/>
              </a:rPr>
              <a:t>دانشکده معماری سوره – لایه‏ها</a:t>
            </a:r>
            <a:endParaRPr lang="en-US" sz="1100" b="1" dirty="0">
              <a:solidFill>
                <a:srgbClr val="674301"/>
              </a:solidFill>
              <a:cs typeface="B Nazanin" pitchFamily="2" charset="-78"/>
            </a:endParaRPr>
          </a:p>
        </p:txBody>
      </p:sp>
      <p:sp>
        <p:nvSpPr>
          <p:cNvPr id="14" name="TextBox 13"/>
          <p:cNvSpPr txBox="1"/>
          <p:nvPr/>
        </p:nvSpPr>
        <p:spPr>
          <a:xfrm>
            <a:off x="2504728" y="1365007"/>
            <a:ext cx="6552727" cy="346249"/>
          </a:xfrm>
          <a:prstGeom prst="rect">
            <a:avLst/>
          </a:prstGeom>
          <a:noFill/>
        </p:spPr>
        <p:txBody>
          <a:bodyPr wrap="square" rtlCol="0">
            <a:spAutoFit/>
          </a:bodyPr>
          <a:lstStyle/>
          <a:p>
            <a:pPr algn="justLow" rtl="1">
              <a:lnSpc>
                <a:spcPct val="150000"/>
              </a:lnSpc>
            </a:pPr>
            <a:r>
              <a:rPr lang="fa-IR" sz="1200" dirty="0">
                <a:solidFill>
                  <a:srgbClr val="002060"/>
                </a:solidFill>
                <a:cs typeface="B Nazanin" pitchFamily="2" charset="-78"/>
              </a:rPr>
              <a:t>اکنون با توجه به موارد </a:t>
            </a:r>
            <a:r>
              <a:rPr lang="fa-IR" sz="1200" dirty="0" smtClean="0">
                <a:solidFill>
                  <a:srgbClr val="002060"/>
                </a:solidFill>
                <a:cs typeface="B Nazanin" pitchFamily="2" charset="-78"/>
              </a:rPr>
              <a:t>ذکر شده ، </a:t>
            </a:r>
            <a:r>
              <a:rPr lang="fa-IR" sz="1200" dirty="0">
                <a:solidFill>
                  <a:srgbClr val="002060"/>
                </a:solidFill>
                <a:cs typeface="B Nazanin" pitchFamily="2" charset="-78"/>
              </a:rPr>
              <a:t>به ارزیابی دانشکده معماری سوره در هر کدام از لایه ها می پردازیم:</a:t>
            </a:r>
            <a:endParaRPr lang="en-US" sz="1200" dirty="0" smtClean="0">
              <a:solidFill>
                <a:srgbClr val="002060"/>
              </a:solidFill>
              <a:cs typeface="B Nazanin" pitchFamily="2" charset="-78"/>
            </a:endParaRPr>
          </a:p>
        </p:txBody>
      </p:sp>
      <p:sp>
        <p:nvSpPr>
          <p:cNvPr id="15" name="TextBox 14"/>
          <p:cNvSpPr txBox="1"/>
          <p:nvPr/>
        </p:nvSpPr>
        <p:spPr>
          <a:xfrm>
            <a:off x="2503961" y="1796885"/>
            <a:ext cx="6552727" cy="346249"/>
          </a:xfrm>
          <a:prstGeom prst="rect">
            <a:avLst/>
          </a:prstGeom>
          <a:noFill/>
        </p:spPr>
        <p:txBody>
          <a:bodyPr wrap="square" rtlCol="0">
            <a:spAutoFit/>
          </a:bodyPr>
          <a:lstStyle/>
          <a:p>
            <a:pPr algn="justLow" rtl="1">
              <a:lnSpc>
                <a:spcPct val="150000"/>
              </a:lnSpc>
            </a:pPr>
            <a:r>
              <a:rPr lang="fa-IR" sz="1200" b="1" dirty="0" smtClean="0">
                <a:solidFill>
                  <a:srgbClr val="002060"/>
                </a:solidFill>
                <a:cs typeface="B Nazanin" pitchFamily="2" charset="-78"/>
              </a:rPr>
              <a:t>کتابخانه</a:t>
            </a:r>
            <a:r>
              <a:rPr lang="fa-IR" sz="1200" dirty="0" smtClean="0">
                <a:solidFill>
                  <a:srgbClr val="002060"/>
                </a:solidFill>
                <a:cs typeface="B Nazanin" pitchFamily="2" charset="-78"/>
              </a:rPr>
              <a:t> :</a:t>
            </a:r>
            <a:endParaRPr lang="en-US" sz="1200" dirty="0" smtClean="0">
              <a:solidFill>
                <a:srgbClr val="002060"/>
              </a:solidFill>
              <a:cs typeface="B Nazanin" pitchFamily="2" charset="-78"/>
            </a:endParaRPr>
          </a:p>
        </p:txBody>
      </p:sp>
      <p:graphicFrame>
        <p:nvGraphicFramePr>
          <p:cNvPr id="20" name="Table 19"/>
          <p:cNvGraphicFramePr>
            <a:graphicFrameLocks noGrp="1"/>
          </p:cNvGraphicFramePr>
          <p:nvPr>
            <p:extLst/>
          </p:nvPr>
        </p:nvGraphicFramePr>
        <p:xfrm>
          <a:off x="2503960" y="2276872"/>
          <a:ext cx="6552727" cy="3426325"/>
        </p:xfrm>
        <a:graphic>
          <a:graphicData uri="http://schemas.openxmlformats.org/drawingml/2006/table">
            <a:tbl>
              <a:tblPr firstRow="1" bandRow="1">
                <a:tableStyleId>{5C22544A-7EE6-4342-B048-85BDC9FD1C3A}</a:tableStyleId>
              </a:tblPr>
              <a:tblGrid>
                <a:gridCol w="3702757"/>
                <a:gridCol w="381466"/>
                <a:gridCol w="413404"/>
                <a:gridCol w="2055100"/>
              </a:tblGrid>
              <a:tr h="56945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dirty="0" smtClean="0">
                          <a:cs typeface="B Traffic" pitchFamily="2" charset="-78"/>
                        </a:rPr>
                        <a:t>توضیحات</a:t>
                      </a:r>
                      <a:endParaRPr lang="en-US" dirty="0" smtClean="0">
                        <a:cs typeface="B Traffic" pitchFamily="2" charset="-78"/>
                      </a:endParaRPr>
                    </a:p>
                  </a:txBody>
                  <a:tcPr anchor="ctr"/>
                </a:tc>
                <a:tc>
                  <a:txBody>
                    <a:bodyPr/>
                    <a:lstStyle/>
                    <a:p>
                      <a:pPr algn="ctr"/>
                      <a:r>
                        <a:rPr lang="fa-IR" sz="1050" dirty="0" smtClean="0">
                          <a:cs typeface="B Traffic" pitchFamily="2" charset="-78"/>
                        </a:rPr>
                        <a:t>خاموش</a:t>
                      </a:r>
                      <a:endParaRPr lang="en-US" sz="1050" dirty="0">
                        <a:cs typeface="B Traffic" pitchFamily="2" charset="-78"/>
                      </a:endParaRPr>
                    </a:p>
                  </a:txBody>
                  <a:tcPr vert="vert270" anchor="ctr"/>
                </a:tc>
                <a:tc>
                  <a:txBody>
                    <a:bodyPr/>
                    <a:lstStyle/>
                    <a:p>
                      <a:pPr algn="ctr"/>
                      <a:r>
                        <a:rPr lang="fa-IR" sz="1050" dirty="0" smtClean="0">
                          <a:cs typeface="B Traffic" pitchFamily="2" charset="-78"/>
                        </a:rPr>
                        <a:t>روشن</a:t>
                      </a:r>
                      <a:endParaRPr lang="en-US" sz="1050" dirty="0">
                        <a:cs typeface="B Traffic" pitchFamily="2" charset="-78"/>
                      </a:endParaRPr>
                    </a:p>
                  </a:txBody>
                  <a:tcPr vert="vert27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dirty="0" smtClean="0">
                          <a:cs typeface="B Traffic" pitchFamily="2" charset="-78"/>
                        </a:rPr>
                        <a:t>لایه ها</a:t>
                      </a:r>
                      <a:endParaRPr lang="en-US" dirty="0" smtClean="0">
                        <a:cs typeface="B Traffic" pitchFamily="2" charset="-78"/>
                      </a:endParaRPr>
                    </a:p>
                  </a:txBody>
                  <a:tcPr anchor="ctr"/>
                </a:tc>
              </a:tr>
              <a:tr h="464861">
                <a:tc>
                  <a:txBody>
                    <a:bodyPr/>
                    <a:lstStyle/>
                    <a:p>
                      <a:pPr algn="ctr"/>
                      <a:r>
                        <a:rPr lang="fa-IR" sz="1400" b="0" dirty="0" smtClean="0">
                          <a:cs typeface="B Traffic" pitchFamily="2" charset="-78"/>
                        </a:rPr>
                        <a:t>عدم</a:t>
                      </a:r>
                      <a:r>
                        <a:rPr lang="fa-IR" sz="1400" b="0" baseline="0" dirty="0" smtClean="0">
                          <a:cs typeface="B Traffic" pitchFamily="2" charset="-78"/>
                        </a:rPr>
                        <a:t> ارتباط با کاربر</a:t>
                      </a:r>
                      <a:endParaRPr lang="en-US" sz="1400" b="0" dirty="0">
                        <a:cs typeface="B Traffic" pitchFamily="2" charset="-78"/>
                      </a:endParaRPr>
                    </a:p>
                  </a:txBody>
                  <a:tcPr anchor="ctr"/>
                </a:tc>
                <a:tc>
                  <a:txBody>
                    <a:bodyPr/>
                    <a:lstStyle/>
                    <a:p>
                      <a:endParaRPr lang="en-US" dirty="0"/>
                    </a:p>
                  </a:txBody>
                  <a:tcPr/>
                </a:tc>
                <a:tc>
                  <a:txBody>
                    <a:bodyPr/>
                    <a:lstStyle/>
                    <a:p>
                      <a:endParaRPr lang="en-US"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fa-IR" sz="1400" b="1" kern="1200" baseline="0" dirty="0" smtClean="0">
                          <a:cs typeface="B Traffic" pitchFamily="2" charset="-78"/>
                        </a:rPr>
                        <a:t>هرمانوتیکی</a:t>
                      </a:r>
                      <a:endParaRPr lang="en-US" sz="1400" b="1" dirty="0" smtClean="0">
                        <a:cs typeface="B Traffic" pitchFamily="2" charset="-78"/>
                      </a:endParaRPr>
                    </a:p>
                  </a:txBody>
                  <a:tcPr anchor="ctr"/>
                </a:tc>
              </a:tr>
              <a:tr h="466719">
                <a:tc>
                  <a:txBody>
                    <a:bodyPr/>
                    <a:lstStyle/>
                    <a:p>
                      <a:pPr algn="ctr"/>
                      <a:r>
                        <a:rPr lang="fa-IR" sz="1400" dirty="0" smtClean="0">
                          <a:cs typeface="B Traffic" pitchFamily="2" charset="-78"/>
                        </a:rPr>
                        <a:t>سنخیت</a:t>
                      </a:r>
                      <a:r>
                        <a:rPr lang="fa-IR" sz="1400" baseline="0" dirty="0" smtClean="0">
                          <a:cs typeface="B Traffic" pitchFamily="2" charset="-78"/>
                        </a:rPr>
                        <a:t> </a:t>
                      </a:r>
                      <a:r>
                        <a:rPr lang="fa-IR" sz="1400" dirty="0" smtClean="0">
                          <a:cs typeface="B Traffic" pitchFamily="2" charset="-78"/>
                        </a:rPr>
                        <a:t>با دانشگاه</a:t>
                      </a:r>
                      <a:endParaRPr lang="en-US" sz="1400" dirty="0">
                        <a:cs typeface="B Traffic" pitchFamily="2" charset="-78"/>
                      </a:endParaRPr>
                    </a:p>
                  </a:txBody>
                  <a:tcPr anchor="ctr"/>
                </a:tc>
                <a:tc>
                  <a:txBody>
                    <a:bodyPr/>
                    <a:lstStyle/>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b="1" i="0" u="none" strike="noStrike" dirty="0" smtClean="0">
                          <a:solidFill>
                            <a:srgbClr val="00B050"/>
                          </a:solidFill>
                          <a:latin typeface="Wingdings"/>
                        </a:rPr>
                        <a:t>ü</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400" b="1" dirty="0" smtClean="0">
                          <a:cs typeface="B Traffic" pitchFamily="2" charset="-78"/>
                        </a:rPr>
                        <a:t>اجتماعی و</a:t>
                      </a:r>
                      <a:r>
                        <a:rPr lang="fa-IR" sz="1400" b="1" baseline="0" dirty="0" smtClean="0">
                          <a:cs typeface="B Traffic" pitchFamily="2" charset="-78"/>
                        </a:rPr>
                        <a:t> </a:t>
                      </a:r>
                      <a:r>
                        <a:rPr lang="fa-IR" sz="1400" b="1" dirty="0" smtClean="0">
                          <a:cs typeface="B Traffic" pitchFamily="2" charset="-78"/>
                        </a:rPr>
                        <a:t>فرهنگی</a:t>
                      </a:r>
                      <a:endParaRPr lang="en-US" sz="1400" b="1" dirty="0" smtClean="0">
                        <a:cs typeface="B Traffic" pitchFamily="2" charset="-78"/>
                      </a:endParaRPr>
                    </a:p>
                  </a:txBody>
                  <a:tcPr anchor="ctr"/>
                </a:tc>
              </a:tr>
              <a:tr h="464861">
                <a:tc>
                  <a:txBody>
                    <a:bodyPr/>
                    <a:lstStyle/>
                    <a:p>
                      <a:pPr algn="ctr"/>
                      <a:r>
                        <a:rPr lang="fa-IR" sz="1400" dirty="0" smtClean="0">
                          <a:cs typeface="B Traffic" pitchFamily="2" charset="-78"/>
                        </a:rPr>
                        <a:t>چیدمان</a:t>
                      </a:r>
                      <a:r>
                        <a:rPr lang="fa-IR" sz="1400" baseline="0" dirty="0" smtClean="0">
                          <a:cs typeface="B Traffic" pitchFamily="2" charset="-78"/>
                        </a:rPr>
                        <a:t> خطی</a:t>
                      </a:r>
                      <a:endParaRPr lang="en-US" sz="1400" dirty="0">
                        <a:cs typeface="B Traffic" pitchFamily="2" charset="-78"/>
                      </a:endParaRPr>
                    </a:p>
                  </a:txBody>
                  <a:tcPr anchor="ctr"/>
                </a:tc>
                <a:tc>
                  <a:txBody>
                    <a:bodyPr/>
                    <a:lstStyle/>
                    <a:p>
                      <a:endParaRPr lang="en-US" dirty="0"/>
                    </a:p>
                  </a:txBody>
                  <a:tcPr/>
                </a:tc>
                <a:tc>
                  <a:txBody>
                    <a:bodyPr/>
                    <a:lstStyle/>
                    <a:p>
                      <a:endParaRPr lang="en-US"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400" b="1" dirty="0" smtClean="0">
                          <a:cs typeface="B Traffic" pitchFamily="2" charset="-78"/>
                        </a:rPr>
                        <a:t>زیبایی شناختی</a:t>
                      </a:r>
                      <a:endParaRPr lang="en-US" sz="1400" b="1" dirty="0" smtClean="0">
                        <a:cs typeface="B Traffic" pitchFamily="2" charset="-78"/>
                      </a:endParaRPr>
                    </a:p>
                  </a:txBody>
                  <a:tcPr anchor="ctr"/>
                </a:tc>
              </a:tr>
              <a:tr h="466719">
                <a:tc>
                  <a:txBody>
                    <a:bodyPr/>
                    <a:lstStyle/>
                    <a:p>
                      <a:pPr algn="ctr"/>
                      <a:r>
                        <a:rPr lang="fa-IR" sz="1400" dirty="0" smtClean="0">
                          <a:cs typeface="B Traffic" pitchFamily="2" charset="-78"/>
                        </a:rPr>
                        <a:t>مناسب برای دراز مدت</a:t>
                      </a:r>
                      <a:endParaRPr lang="en-US" sz="1400" dirty="0">
                        <a:cs typeface="B Traffic" pitchFamily="2" charset="-78"/>
                      </a:endParaRPr>
                    </a:p>
                  </a:txBody>
                  <a:tcPr anchor="ctr"/>
                </a:tc>
                <a:tc>
                  <a:txBody>
                    <a:bodyPr/>
                    <a:lstStyle/>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b="1" i="0" u="none" strike="noStrike" dirty="0" smtClean="0">
                          <a:solidFill>
                            <a:srgbClr val="00B050"/>
                          </a:solidFill>
                          <a:latin typeface="Wingdings"/>
                        </a:rPr>
                        <a:t>ü</a:t>
                      </a:r>
                    </a:p>
                  </a:txBody>
                  <a:tcPr/>
                </a:tc>
                <a:tc>
                  <a:txBody>
                    <a:bodyPr/>
                    <a:lstStyle/>
                    <a:p>
                      <a:pPr algn="ctr"/>
                      <a:r>
                        <a:rPr lang="fa-IR" sz="1400" b="1" dirty="0" smtClean="0">
                          <a:cs typeface="B Traffic" pitchFamily="2" charset="-78"/>
                        </a:rPr>
                        <a:t>اقتصادی</a:t>
                      </a:r>
                      <a:endParaRPr lang="en-US" sz="1400" b="1" dirty="0">
                        <a:cs typeface="B Traffic" pitchFamily="2" charset="-78"/>
                      </a:endParaRPr>
                    </a:p>
                  </a:txBody>
                  <a:tcPr anchor="ctr"/>
                </a:tc>
              </a:tr>
              <a:tr h="528851">
                <a:tc>
                  <a:txBody>
                    <a:bodyPr/>
                    <a:lstStyle/>
                    <a:p>
                      <a:pPr algn="ctr"/>
                      <a:r>
                        <a:rPr lang="fa-IR" sz="1400" dirty="0" smtClean="0">
                          <a:cs typeface="B Traffic" pitchFamily="2" charset="-78"/>
                        </a:rPr>
                        <a:t>نداشتن هماهنگی با فضا</a:t>
                      </a:r>
                      <a:r>
                        <a:rPr lang="fa-IR" sz="1400" baseline="0" dirty="0" smtClean="0">
                          <a:cs typeface="B Traffic" pitchFamily="2" charset="-78"/>
                        </a:rPr>
                        <a:t> و روحیه هنری دانشکده </a:t>
                      </a:r>
                      <a:endParaRPr lang="en-US" sz="1400" dirty="0">
                        <a:cs typeface="B Traffic" pitchFamily="2" charset="-78"/>
                      </a:endParaRPr>
                    </a:p>
                  </a:txBody>
                  <a:tcPr anchor="ctr"/>
                </a:tc>
                <a:tc>
                  <a:txBody>
                    <a:bodyPr/>
                    <a:lstStyle/>
                    <a:p>
                      <a:endParaRPr lang="en-US" dirty="0"/>
                    </a:p>
                  </a:txBody>
                  <a:tcPr/>
                </a:tc>
                <a:tc>
                  <a:txBody>
                    <a:bodyPr/>
                    <a:lstStyle/>
                    <a:p>
                      <a:endParaRPr lang="en-US"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400" b="1" dirty="0" smtClean="0">
                          <a:cs typeface="B Traffic" pitchFamily="2" charset="-78"/>
                        </a:rPr>
                        <a:t>کارکردی</a:t>
                      </a:r>
                      <a:endParaRPr lang="en-US" sz="1400" b="1" dirty="0" smtClean="0">
                        <a:cs typeface="B Traffic" pitchFamily="2" charset="-78"/>
                      </a:endParaRPr>
                    </a:p>
                  </a:txBody>
                  <a:tcPr anchor="ctr"/>
                </a:tc>
              </a:tr>
              <a:tr h="464861">
                <a:tc>
                  <a:txBody>
                    <a:bodyPr/>
                    <a:lstStyle/>
                    <a:p>
                      <a:pPr algn="ctr"/>
                      <a:r>
                        <a:rPr lang="fa-IR" sz="1400" dirty="0" smtClean="0">
                          <a:cs typeface="B Traffic" pitchFamily="2" charset="-78"/>
                        </a:rPr>
                        <a:t>کم بودن زمان</a:t>
                      </a:r>
                      <a:r>
                        <a:rPr lang="fa-IR" sz="1400" baseline="0" dirty="0" smtClean="0">
                          <a:cs typeface="B Traffic" pitchFamily="2" charset="-78"/>
                        </a:rPr>
                        <a:t> استفاده کاربران</a:t>
                      </a:r>
                      <a:endParaRPr lang="en-US" sz="1400" dirty="0">
                        <a:cs typeface="B Traffic" pitchFamily="2" charset="-78"/>
                      </a:endParaRPr>
                    </a:p>
                  </a:txBody>
                  <a:tcPr anchor="ctr"/>
                </a:tc>
                <a:tc>
                  <a:txBody>
                    <a:bodyPr/>
                    <a:lstStyle/>
                    <a:p>
                      <a:endParaRPr lang="en-US" dirty="0"/>
                    </a:p>
                  </a:txBody>
                  <a:tcPr/>
                </a:tc>
                <a:tc>
                  <a:txBody>
                    <a:bodyPr/>
                    <a:lstStyle/>
                    <a:p>
                      <a:endParaRPr lang="en-US"/>
                    </a:p>
                  </a:txBody>
                  <a:tcPr/>
                </a:tc>
                <a:tc>
                  <a:txBody>
                    <a:bodyPr/>
                    <a:lstStyle/>
                    <a:p>
                      <a:pPr algn="ctr"/>
                      <a:r>
                        <a:rPr lang="fa-IR" sz="1400" b="1" dirty="0" smtClean="0">
                          <a:cs typeface="B Traffic" pitchFamily="2" charset="-78"/>
                        </a:rPr>
                        <a:t>زمان</a:t>
                      </a:r>
                      <a:endParaRPr lang="en-US" sz="1400" b="1" dirty="0">
                        <a:cs typeface="B Traffic" pitchFamily="2" charset="-78"/>
                      </a:endParaRPr>
                    </a:p>
                  </a:txBody>
                  <a:tcPr anchor="ctr"/>
                </a:tc>
              </a:tr>
            </a:tbl>
          </a:graphicData>
        </a:graphic>
      </p:graphicFrame>
      <p:sp>
        <p:nvSpPr>
          <p:cNvPr id="18" name="Multiply 17"/>
          <p:cNvSpPr/>
          <p:nvPr/>
        </p:nvSpPr>
        <p:spPr>
          <a:xfrm flipV="1">
            <a:off x="6249144" y="2924944"/>
            <a:ext cx="288032" cy="288032"/>
          </a:xfrm>
          <a:prstGeom prst="mathMultiply">
            <a:avLst>
              <a:gd name="adj1" fmla="val 2932"/>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Multiply 20"/>
          <p:cNvSpPr/>
          <p:nvPr/>
        </p:nvSpPr>
        <p:spPr>
          <a:xfrm flipV="1">
            <a:off x="6249144" y="3854347"/>
            <a:ext cx="288032" cy="288032"/>
          </a:xfrm>
          <a:prstGeom prst="mathMultiply">
            <a:avLst>
              <a:gd name="adj1" fmla="val 2932"/>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Multiply 22"/>
          <p:cNvSpPr/>
          <p:nvPr/>
        </p:nvSpPr>
        <p:spPr>
          <a:xfrm flipV="1">
            <a:off x="6268245" y="4797152"/>
            <a:ext cx="288032" cy="288032"/>
          </a:xfrm>
          <a:prstGeom prst="mathMultiply">
            <a:avLst>
              <a:gd name="adj1" fmla="val 2932"/>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Multiply 23"/>
          <p:cNvSpPr/>
          <p:nvPr/>
        </p:nvSpPr>
        <p:spPr>
          <a:xfrm flipV="1">
            <a:off x="6268245" y="5301208"/>
            <a:ext cx="288032" cy="288032"/>
          </a:xfrm>
          <a:prstGeom prst="mathMultiply">
            <a:avLst>
              <a:gd name="adj1" fmla="val 2932"/>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99341624"/>
      </p:ext>
    </p:extLst>
  </p:cSld>
  <p:clrMapOvr>
    <a:masterClrMapping/>
  </p:clrMapOvr>
  <p:transition>
    <p:dissolve/>
  </p:transition>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272480" y="4016097"/>
            <a:ext cx="1728192" cy="461665"/>
          </a:xfrm>
          <a:prstGeom prst="rect">
            <a:avLst/>
          </a:prstGeom>
          <a:noFill/>
        </p:spPr>
        <p:txBody>
          <a:bodyPr wrap="square" rtlCol="0">
            <a:spAutoFit/>
          </a:bodyPr>
          <a:lstStyle/>
          <a:p>
            <a:pPr algn="ctr" rtl="1"/>
            <a:r>
              <a:rPr lang="fa-IR" sz="1200" b="1" dirty="0" smtClean="0">
                <a:solidFill>
                  <a:schemeClr val="bg1">
                    <a:lumMod val="65000"/>
                    <a:lumOff val="35000"/>
                  </a:schemeClr>
                </a:solidFill>
                <a:cs typeface="B Nazanin" pitchFamily="2" charset="-78"/>
              </a:rPr>
              <a:t>لایه های سیستمی و فرآیند در معماری</a:t>
            </a:r>
            <a:endParaRPr lang="en-US" sz="1200" b="1" dirty="0">
              <a:solidFill>
                <a:schemeClr val="bg1">
                  <a:lumMod val="65000"/>
                  <a:lumOff val="35000"/>
                </a:schemeClr>
              </a:solidFill>
              <a:cs typeface="B Nazanin" pitchFamily="2" charset="-78"/>
            </a:endParaRPr>
          </a:p>
        </p:txBody>
      </p:sp>
      <p:sp>
        <p:nvSpPr>
          <p:cNvPr id="9" name="TextBox 8"/>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7</a:t>
            </a:r>
            <a:r>
              <a:rPr lang="fa-IR" sz="1600" dirty="0">
                <a:effectLst>
                  <a:outerShdw blurRad="38100" dist="38100" dir="2700000" algn="tl">
                    <a:srgbClr val="000000">
                      <a:alpha val="43137"/>
                    </a:srgbClr>
                  </a:outerShdw>
                </a:effectLst>
              </a:rPr>
              <a:t>  ارزیابی دانشکده معماری سوره براساس نگرش لایه‏ای</a:t>
            </a:r>
            <a:endParaRPr lang="en-US" sz="1400" dirty="0">
              <a:effectLst>
                <a:outerShdw blurRad="38100" dist="38100" dir="2700000" algn="tl">
                  <a:srgbClr val="000000">
                    <a:alpha val="43137"/>
                  </a:srgbClr>
                </a:outerShdw>
              </a:effectLst>
            </a:endParaRPr>
          </a:p>
        </p:txBody>
      </p:sp>
      <p:sp>
        <p:nvSpPr>
          <p:cNvPr id="10" name="TextBox 9"/>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7</a:t>
            </a:r>
            <a:endParaRPr lang="en-US" sz="1200" b="1" dirty="0">
              <a:solidFill>
                <a:srgbClr val="002060"/>
              </a:solidFill>
              <a:cs typeface="B Nazanin" pitchFamily="2" charset="-78"/>
            </a:endParaRPr>
          </a:p>
        </p:txBody>
      </p:sp>
      <p:sp>
        <p:nvSpPr>
          <p:cNvPr id="11" name="TextBox 10"/>
          <p:cNvSpPr txBox="1"/>
          <p:nvPr/>
        </p:nvSpPr>
        <p:spPr>
          <a:xfrm>
            <a:off x="272480" y="3723542"/>
            <a:ext cx="1728192" cy="261610"/>
          </a:xfrm>
          <a:prstGeom prst="rect">
            <a:avLst/>
          </a:prstGeom>
          <a:noFill/>
        </p:spPr>
        <p:txBody>
          <a:bodyPr wrap="square" rtlCol="0">
            <a:spAutoFit/>
          </a:bodyPr>
          <a:lstStyle/>
          <a:p>
            <a:pPr algn="ctr" rtl="1"/>
            <a:r>
              <a:rPr lang="fa-IR" sz="1100" b="1" dirty="0" smtClean="0">
                <a:solidFill>
                  <a:srgbClr val="674301"/>
                </a:solidFill>
                <a:cs typeface="B Nazanin" pitchFamily="2" charset="-78"/>
              </a:rPr>
              <a:t>دانشکده معماری سوره – لایه‏ها</a:t>
            </a:r>
            <a:endParaRPr lang="en-US" sz="1100" b="1" dirty="0">
              <a:solidFill>
                <a:srgbClr val="674301"/>
              </a:solidFill>
              <a:cs typeface="B Nazanin" pitchFamily="2" charset="-78"/>
            </a:endParaRPr>
          </a:p>
        </p:txBody>
      </p:sp>
      <p:sp>
        <p:nvSpPr>
          <p:cNvPr id="15" name="TextBox 14"/>
          <p:cNvSpPr txBox="1"/>
          <p:nvPr/>
        </p:nvSpPr>
        <p:spPr>
          <a:xfrm>
            <a:off x="2503961" y="1279213"/>
            <a:ext cx="6552727" cy="346249"/>
          </a:xfrm>
          <a:prstGeom prst="rect">
            <a:avLst/>
          </a:prstGeom>
          <a:noFill/>
        </p:spPr>
        <p:txBody>
          <a:bodyPr wrap="square" rtlCol="0">
            <a:spAutoFit/>
          </a:bodyPr>
          <a:lstStyle/>
          <a:p>
            <a:pPr algn="justLow" rtl="1">
              <a:lnSpc>
                <a:spcPct val="150000"/>
              </a:lnSpc>
            </a:pPr>
            <a:r>
              <a:rPr lang="fa-IR" sz="1200" b="1" dirty="0" smtClean="0">
                <a:solidFill>
                  <a:srgbClr val="002060"/>
                </a:solidFill>
                <a:cs typeface="B Nazanin" pitchFamily="2" charset="-78"/>
              </a:rPr>
              <a:t>کتابخانه</a:t>
            </a:r>
            <a:r>
              <a:rPr lang="fa-IR" sz="1200" dirty="0" smtClean="0">
                <a:solidFill>
                  <a:srgbClr val="002060"/>
                </a:solidFill>
                <a:cs typeface="B Nazanin" pitchFamily="2" charset="-78"/>
              </a:rPr>
              <a:t> :</a:t>
            </a:r>
            <a:endParaRPr lang="en-US" sz="1200" dirty="0" smtClean="0">
              <a:solidFill>
                <a:srgbClr val="002060"/>
              </a:solidFill>
              <a:cs typeface="B Nazanin" pitchFamily="2" charset="-78"/>
            </a:endParaRPr>
          </a:p>
        </p:txBody>
      </p:sp>
      <p:pic>
        <p:nvPicPr>
          <p:cNvPr id="16" name="Picture 2" descr="D:\163_0124\IMG_8108.JPG"/>
          <p:cNvPicPr>
            <a:picLocks noChangeAspect="1" noChangeArrowheads="1"/>
          </p:cNvPicPr>
          <p:nvPr/>
        </p:nvPicPr>
        <p:blipFill>
          <a:blip r:embed="rId2" cstate="print"/>
          <a:srcRect/>
          <a:stretch>
            <a:fillRect/>
          </a:stretch>
        </p:blipFill>
        <p:spPr bwMode="auto">
          <a:xfrm>
            <a:off x="5385048" y="1690195"/>
            <a:ext cx="2819400" cy="2114550"/>
          </a:xfrm>
          <a:prstGeom prst="rect">
            <a:avLst/>
          </a:prstGeom>
          <a:noFill/>
          <a:ln>
            <a:noFill/>
          </a:ln>
        </p:spPr>
      </p:pic>
      <p:pic>
        <p:nvPicPr>
          <p:cNvPr id="17" name="Picture 3" descr="D:\163_0124\IMG_8109.JPG"/>
          <p:cNvPicPr>
            <a:picLocks noChangeAspect="1" noChangeArrowheads="1"/>
          </p:cNvPicPr>
          <p:nvPr/>
        </p:nvPicPr>
        <p:blipFill>
          <a:blip r:embed="rId3" cstate="print"/>
          <a:srcRect/>
          <a:stretch>
            <a:fillRect/>
          </a:stretch>
        </p:blipFill>
        <p:spPr bwMode="auto">
          <a:xfrm>
            <a:off x="2515758" y="1690195"/>
            <a:ext cx="2819400" cy="2114550"/>
          </a:xfrm>
          <a:prstGeom prst="rect">
            <a:avLst/>
          </a:prstGeom>
          <a:noFill/>
          <a:ln>
            <a:noFill/>
          </a:ln>
        </p:spPr>
      </p:pic>
      <p:pic>
        <p:nvPicPr>
          <p:cNvPr id="19" name="Picture 4" descr="D:\163_0124\IMG_8111.JPG"/>
          <p:cNvPicPr>
            <a:picLocks noChangeAspect="1" noChangeArrowheads="1"/>
          </p:cNvPicPr>
          <p:nvPr/>
        </p:nvPicPr>
        <p:blipFill>
          <a:blip r:embed="rId4" cstate="print"/>
          <a:srcRect/>
          <a:stretch>
            <a:fillRect/>
          </a:stretch>
        </p:blipFill>
        <p:spPr bwMode="auto">
          <a:xfrm>
            <a:off x="2515758" y="3861048"/>
            <a:ext cx="2819400" cy="2114550"/>
          </a:xfrm>
          <a:prstGeom prst="rect">
            <a:avLst/>
          </a:prstGeom>
          <a:noFill/>
          <a:ln>
            <a:noFill/>
          </a:ln>
        </p:spPr>
      </p:pic>
      <p:pic>
        <p:nvPicPr>
          <p:cNvPr id="25" name="Picture 5" descr="D:\163_0124\IMG_8114.JPG"/>
          <p:cNvPicPr>
            <a:picLocks noChangeAspect="1" noChangeArrowheads="1"/>
          </p:cNvPicPr>
          <p:nvPr/>
        </p:nvPicPr>
        <p:blipFill>
          <a:blip r:embed="rId5" cstate="print"/>
          <a:srcRect t="16279"/>
          <a:stretch>
            <a:fillRect/>
          </a:stretch>
        </p:blipFill>
        <p:spPr bwMode="auto">
          <a:xfrm>
            <a:off x="5385048" y="3861048"/>
            <a:ext cx="2819400" cy="2119092"/>
          </a:xfrm>
          <a:prstGeom prst="rect">
            <a:avLst/>
          </a:prstGeom>
          <a:noFill/>
          <a:ln>
            <a:noFill/>
          </a:ln>
        </p:spPr>
      </p:pic>
      <p:sp>
        <p:nvSpPr>
          <p:cNvPr id="27" name="TextBox 26"/>
          <p:cNvSpPr txBox="1"/>
          <p:nvPr/>
        </p:nvSpPr>
        <p:spPr>
          <a:xfrm>
            <a:off x="2504728" y="1002214"/>
            <a:ext cx="6552728" cy="276999"/>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dirty="0" smtClean="0">
                <a:solidFill>
                  <a:srgbClr val="8C5B02"/>
                </a:solidFill>
                <a:latin typeface="Technic" panose="00000400000000000000" pitchFamily="2" charset="2"/>
              </a:rPr>
              <a:t>ارزیابی دانشکده معماری سوره</a:t>
            </a:r>
            <a:endParaRPr lang="en-US" dirty="0">
              <a:solidFill>
                <a:srgbClr val="8C5B02"/>
              </a:solidFill>
              <a:latin typeface="Technic" panose="00000400000000000000" pitchFamily="2" charset="2"/>
            </a:endParaRPr>
          </a:p>
        </p:txBody>
      </p:sp>
    </p:spTree>
    <p:extLst>
      <p:ext uri="{BB962C8B-B14F-4D97-AF65-F5344CB8AC3E}">
        <p14:creationId xmlns:p14="http://schemas.microsoft.com/office/powerpoint/2010/main" val="868452681"/>
      </p:ext>
    </p:extLst>
  </p:cSld>
  <p:clrMapOvr>
    <a:masterClrMapping/>
  </p:clrMapOvr>
  <p:transition>
    <p:dissolve/>
  </p:transition>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272480" y="4016097"/>
            <a:ext cx="1728192" cy="461665"/>
          </a:xfrm>
          <a:prstGeom prst="rect">
            <a:avLst/>
          </a:prstGeom>
          <a:noFill/>
        </p:spPr>
        <p:txBody>
          <a:bodyPr wrap="square" rtlCol="0">
            <a:spAutoFit/>
          </a:bodyPr>
          <a:lstStyle/>
          <a:p>
            <a:pPr algn="ctr" rtl="1"/>
            <a:r>
              <a:rPr lang="fa-IR" sz="1200" b="1" dirty="0" smtClean="0">
                <a:solidFill>
                  <a:schemeClr val="bg1">
                    <a:lumMod val="65000"/>
                    <a:lumOff val="35000"/>
                  </a:schemeClr>
                </a:solidFill>
                <a:cs typeface="B Nazanin" pitchFamily="2" charset="-78"/>
              </a:rPr>
              <a:t>لایه های سیستمی و فرآیند در معماری</a:t>
            </a:r>
            <a:endParaRPr lang="en-US" sz="1200" b="1" dirty="0">
              <a:solidFill>
                <a:schemeClr val="bg1">
                  <a:lumMod val="65000"/>
                  <a:lumOff val="35000"/>
                </a:schemeClr>
              </a:solidFill>
              <a:cs typeface="B Nazanin" pitchFamily="2" charset="-78"/>
            </a:endParaRPr>
          </a:p>
        </p:txBody>
      </p:sp>
      <p:sp>
        <p:nvSpPr>
          <p:cNvPr id="9" name="TextBox 8"/>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7</a:t>
            </a:r>
            <a:r>
              <a:rPr lang="fa-IR" sz="1600" dirty="0">
                <a:effectLst>
                  <a:outerShdw blurRad="38100" dist="38100" dir="2700000" algn="tl">
                    <a:srgbClr val="000000">
                      <a:alpha val="43137"/>
                    </a:srgbClr>
                  </a:outerShdw>
                </a:effectLst>
              </a:rPr>
              <a:t>  ارزیابی دانشکده معماری سوره براساس نگرش لایه‏ای</a:t>
            </a:r>
            <a:endParaRPr lang="en-US" sz="1400" dirty="0">
              <a:effectLst>
                <a:outerShdw blurRad="38100" dist="38100" dir="2700000" algn="tl">
                  <a:srgbClr val="000000">
                    <a:alpha val="43137"/>
                  </a:srgbClr>
                </a:outerShdw>
              </a:effectLst>
            </a:endParaRPr>
          </a:p>
        </p:txBody>
      </p:sp>
      <p:sp>
        <p:nvSpPr>
          <p:cNvPr id="10" name="TextBox 9"/>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7</a:t>
            </a:r>
            <a:endParaRPr lang="en-US" sz="1200" b="1" dirty="0">
              <a:solidFill>
                <a:srgbClr val="002060"/>
              </a:solidFill>
              <a:cs typeface="B Nazanin" pitchFamily="2" charset="-78"/>
            </a:endParaRPr>
          </a:p>
        </p:txBody>
      </p:sp>
      <p:sp>
        <p:nvSpPr>
          <p:cNvPr id="11" name="TextBox 10"/>
          <p:cNvSpPr txBox="1"/>
          <p:nvPr/>
        </p:nvSpPr>
        <p:spPr>
          <a:xfrm>
            <a:off x="272480" y="3723542"/>
            <a:ext cx="1728192" cy="261610"/>
          </a:xfrm>
          <a:prstGeom prst="rect">
            <a:avLst/>
          </a:prstGeom>
          <a:noFill/>
        </p:spPr>
        <p:txBody>
          <a:bodyPr wrap="square" rtlCol="0">
            <a:spAutoFit/>
          </a:bodyPr>
          <a:lstStyle/>
          <a:p>
            <a:pPr algn="ctr" rtl="1"/>
            <a:r>
              <a:rPr lang="fa-IR" sz="1100" b="1" dirty="0" smtClean="0">
                <a:solidFill>
                  <a:srgbClr val="674301"/>
                </a:solidFill>
                <a:cs typeface="B Nazanin" pitchFamily="2" charset="-78"/>
              </a:rPr>
              <a:t>دانشکده معماری سوره – لایه‏ها</a:t>
            </a:r>
            <a:endParaRPr lang="en-US" sz="1100" b="1" dirty="0">
              <a:solidFill>
                <a:srgbClr val="674301"/>
              </a:solidFill>
              <a:cs typeface="B Nazanin" pitchFamily="2" charset="-78"/>
            </a:endParaRPr>
          </a:p>
        </p:txBody>
      </p:sp>
      <p:sp>
        <p:nvSpPr>
          <p:cNvPr id="15" name="TextBox 14"/>
          <p:cNvSpPr txBox="1"/>
          <p:nvPr/>
        </p:nvSpPr>
        <p:spPr>
          <a:xfrm>
            <a:off x="2503961" y="1268760"/>
            <a:ext cx="6552727" cy="369332"/>
          </a:xfrm>
          <a:prstGeom prst="rect">
            <a:avLst/>
          </a:prstGeom>
          <a:noFill/>
        </p:spPr>
        <p:txBody>
          <a:bodyPr wrap="square" rtlCol="0">
            <a:spAutoFit/>
          </a:bodyPr>
          <a:lstStyle/>
          <a:p>
            <a:pPr algn="justLow" rtl="1">
              <a:lnSpc>
                <a:spcPct val="150000"/>
              </a:lnSpc>
            </a:pPr>
            <a:r>
              <a:rPr lang="fa-IR" sz="1200" b="1" dirty="0" smtClean="0">
                <a:solidFill>
                  <a:srgbClr val="002060"/>
                </a:solidFill>
                <a:cs typeface="B Nazanin" pitchFamily="2" charset="-78"/>
              </a:rPr>
              <a:t>سالن اجتماعات </a:t>
            </a:r>
            <a:r>
              <a:rPr lang="fa-IR" sz="1200" dirty="0" smtClean="0">
                <a:solidFill>
                  <a:srgbClr val="002060"/>
                </a:solidFill>
                <a:cs typeface="B Nazanin" pitchFamily="2" charset="-78"/>
              </a:rPr>
              <a:t>:</a:t>
            </a:r>
            <a:endParaRPr lang="en-US" sz="1200" dirty="0" smtClean="0">
              <a:solidFill>
                <a:srgbClr val="002060"/>
              </a:solidFill>
              <a:cs typeface="B Nazanin" pitchFamily="2" charset="-78"/>
            </a:endParaRPr>
          </a:p>
        </p:txBody>
      </p:sp>
      <p:sp>
        <p:nvSpPr>
          <p:cNvPr id="18" name="Multiply 17"/>
          <p:cNvSpPr/>
          <p:nvPr/>
        </p:nvSpPr>
        <p:spPr>
          <a:xfrm flipV="1">
            <a:off x="6177136" y="2924944"/>
            <a:ext cx="288032" cy="288032"/>
          </a:xfrm>
          <a:prstGeom prst="mathMultiply">
            <a:avLst>
              <a:gd name="adj1" fmla="val 2932"/>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Multiply 20"/>
          <p:cNvSpPr/>
          <p:nvPr/>
        </p:nvSpPr>
        <p:spPr>
          <a:xfrm flipV="1">
            <a:off x="6177136" y="3854347"/>
            <a:ext cx="288032" cy="288032"/>
          </a:xfrm>
          <a:prstGeom prst="mathMultiply">
            <a:avLst>
              <a:gd name="adj1" fmla="val 2932"/>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Multiply 22"/>
          <p:cNvSpPr/>
          <p:nvPr/>
        </p:nvSpPr>
        <p:spPr>
          <a:xfrm flipV="1">
            <a:off x="6196237" y="4797152"/>
            <a:ext cx="288032" cy="288032"/>
          </a:xfrm>
          <a:prstGeom prst="mathMultiply">
            <a:avLst>
              <a:gd name="adj1" fmla="val 2932"/>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Multiply 23"/>
          <p:cNvSpPr/>
          <p:nvPr/>
        </p:nvSpPr>
        <p:spPr>
          <a:xfrm flipV="1">
            <a:off x="6196237" y="5301208"/>
            <a:ext cx="288032" cy="288032"/>
          </a:xfrm>
          <a:prstGeom prst="mathMultiply">
            <a:avLst>
              <a:gd name="adj1" fmla="val 2932"/>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p:cNvSpPr txBox="1"/>
          <p:nvPr/>
        </p:nvSpPr>
        <p:spPr>
          <a:xfrm>
            <a:off x="2504728" y="1002214"/>
            <a:ext cx="6552728" cy="276999"/>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dirty="0" smtClean="0">
                <a:solidFill>
                  <a:srgbClr val="8C5B02"/>
                </a:solidFill>
                <a:latin typeface="Technic" panose="00000400000000000000" pitchFamily="2" charset="2"/>
              </a:rPr>
              <a:t>ارزیابی دانشکده معماری سوره</a:t>
            </a:r>
            <a:endParaRPr lang="en-US" dirty="0">
              <a:solidFill>
                <a:srgbClr val="8C5B02"/>
              </a:solidFill>
              <a:latin typeface="Technic" panose="00000400000000000000" pitchFamily="2" charset="2"/>
            </a:endParaRPr>
          </a:p>
        </p:txBody>
      </p:sp>
      <p:graphicFrame>
        <p:nvGraphicFramePr>
          <p:cNvPr id="19" name="Table 18"/>
          <p:cNvGraphicFramePr>
            <a:graphicFrameLocks noGrp="1"/>
          </p:cNvGraphicFramePr>
          <p:nvPr>
            <p:extLst/>
          </p:nvPr>
        </p:nvGraphicFramePr>
        <p:xfrm>
          <a:off x="2503960" y="2276872"/>
          <a:ext cx="6553496" cy="3492184"/>
        </p:xfrm>
        <a:graphic>
          <a:graphicData uri="http://schemas.openxmlformats.org/drawingml/2006/table">
            <a:tbl>
              <a:tblPr firstRow="1" bandRow="1">
                <a:tableStyleId>{5C22544A-7EE6-4342-B048-85BDC9FD1C3A}</a:tableStyleId>
              </a:tblPr>
              <a:tblGrid>
                <a:gridCol w="3375208"/>
                <a:gridCol w="401811"/>
                <a:gridCol w="376833"/>
                <a:gridCol w="2399644"/>
              </a:tblGrid>
              <a:tr h="566288">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dirty="0" smtClean="0">
                          <a:cs typeface="B Traffic" pitchFamily="2" charset="-78"/>
                        </a:rPr>
                        <a:t>توضیحات</a:t>
                      </a:r>
                      <a:endParaRPr lang="en-US" dirty="0" smtClean="0">
                        <a:cs typeface="B Traffic" pitchFamily="2" charset="-78"/>
                      </a:endParaRPr>
                    </a:p>
                  </a:txBody>
                  <a:tcPr anchor="ctr"/>
                </a:tc>
                <a:tc>
                  <a:txBody>
                    <a:bodyPr/>
                    <a:lstStyle/>
                    <a:p>
                      <a:pPr algn="ctr"/>
                      <a:r>
                        <a:rPr lang="fa-IR" sz="1050" dirty="0" smtClean="0">
                          <a:cs typeface="B Traffic" pitchFamily="2" charset="-78"/>
                        </a:rPr>
                        <a:t>خاموش</a:t>
                      </a:r>
                      <a:endParaRPr lang="en-US" sz="1050" dirty="0">
                        <a:cs typeface="B Traffic" pitchFamily="2" charset="-78"/>
                      </a:endParaRPr>
                    </a:p>
                  </a:txBody>
                  <a:tcPr vert="vert270" anchor="ctr"/>
                </a:tc>
                <a:tc>
                  <a:txBody>
                    <a:bodyPr/>
                    <a:lstStyle/>
                    <a:p>
                      <a:pPr algn="ctr"/>
                      <a:r>
                        <a:rPr lang="fa-IR" sz="1050" dirty="0" smtClean="0">
                          <a:cs typeface="B Traffic" pitchFamily="2" charset="-78"/>
                        </a:rPr>
                        <a:t>روشن</a:t>
                      </a:r>
                      <a:endParaRPr lang="en-US" sz="1050" dirty="0">
                        <a:cs typeface="B Traffic" pitchFamily="2" charset="-78"/>
                      </a:endParaRPr>
                    </a:p>
                  </a:txBody>
                  <a:tcPr vert="vert27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dirty="0" smtClean="0">
                          <a:cs typeface="B Traffic" pitchFamily="2" charset="-78"/>
                        </a:rPr>
                        <a:t>لایه ها</a:t>
                      </a:r>
                      <a:endParaRPr lang="en-US" dirty="0" smtClean="0">
                        <a:cs typeface="B Traffic" pitchFamily="2" charset="-78"/>
                      </a:endParaRPr>
                    </a:p>
                  </a:txBody>
                  <a:tcPr anchor="ctr"/>
                </a:tc>
              </a:tr>
              <a:tr h="462276">
                <a:tc>
                  <a:txBody>
                    <a:bodyPr/>
                    <a:lstStyle/>
                    <a:p>
                      <a:pPr algn="ctr"/>
                      <a:r>
                        <a:rPr lang="fa-IR" sz="1400" b="0" dirty="0" smtClean="0">
                          <a:cs typeface="B Traffic" pitchFamily="2" charset="-78"/>
                        </a:rPr>
                        <a:t>عدم</a:t>
                      </a:r>
                      <a:r>
                        <a:rPr lang="fa-IR" sz="1400" b="0" baseline="0" dirty="0" smtClean="0">
                          <a:cs typeface="B Traffic" pitchFamily="2" charset="-78"/>
                        </a:rPr>
                        <a:t> ارتباط با کاربر</a:t>
                      </a:r>
                      <a:endParaRPr lang="en-US" sz="1400" b="0" dirty="0">
                        <a:cs typeface="B Traffic" pitchFamily="2" charset="-78"/>
                      </a:endParaRPr>
                    </a:p>
                  </a:txBody>
                  <a:tcPr anchor="ctr"/>
                </a:tc>
                <a:tc>
                  <a:txBody>
                    <a:bodyPr/>
                    <a:lstStyle/>
                    <a:p>
                      <a:endParaRPr lang="en-US" dirty="0"/>
                    </a:p>
                  </a:txBody>
                  <a:tcPr/>
                </a:tc>
                <a:tc>
                  <a:txBody>
                    <a:bodyPr/>
                    <a:lstStyle/>
                    <a:p>
                      <a:endParaRPr lang="en-US"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fa-IR" sz="1400" b="1" kern="1200" baseline="0" dirty="0" smtClean="0">
                          <a:cs typeface="B Traffic" pitchFamily="2" charset="-78"/>
                        </a:rPr>
                        <a:t>هرمانوتیکی</a:t>
                      </a:r>
                      <a:endParaRPr lang="en-US" sz="1400" b="1" dirty="0" smtClean="0">
                        <a:cs typeface="B Traffic" pitchFamily="2" charset="-78"/>
                      </a:endParaRPr>
                    </a:p>
                  </a:txBody>
                  <a:tcPr anchor="ctr"/>
                </a:tc>
              </a:tr>
              <a:tr h="462276">
                <a:tc>
                  <a:txBody>
                    <a:bodyPr/>
                    <a:lstStyle/>
                    <a:p>
                      <a:pPr algn="ctr"/>
                      <a:r>
                        <a:rPr lang="fa-IR" sz="1400" dirty="0" smtClean="0">
                          <a:cs typeface="B Traffic" pitchFamily="2" charset="-78"/>
                        </a:rPr>
                        <a:t>القای حس</a:t>
                      </a:r>
                      <a:r>
                        <a:rPr lang="fa-IR" sz="1400" baseline="0" dirty="0" smtClean="0">
                          <a:cs typeface="B Traffic" pitchFamily="2" charset="-78"/>
                        </a:rPr>
                        <a:t> فضای اداری</a:t>
                      </a:r>
                      <a:endParaRPr lang="en-US" sz="1400" dirty="0">
                        <a:cs typeface="B Traffic" pitchFamily="2" charset="-78"/>
                      </a:endParaRPr>
                    </a:p>
                  </a:txBody>
                  <a:tcPr anchor="ctr"/>
                </a:tc>
                <a:tc>
                  <a:txBody>
                    <a:bodyPr/>
                    <a:lstStyle/>
                    <a:p>
                      <a:endParaRPr lang="en-US" dirty="0"/>
                    </a:p>
                  </a:txBody>
                  <a:tcPr/>
                </a:tc>
                <a:tc>
                  <a:txBody>
                    <a:bodyPr/>
                    <a:lstStyle/>
                    <a:p>
                      <a:endParaRPr lang="en-US"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400" b="1" dirty="0" smtClean="0">
                          <a:cs typeface="B Traffic" pitchFamily="2" charset="-78"/>
                        </a:rPr>
                        <a:t>اجتماعی و</a:t>
                      </a:r>
                      <a:r>
                        <a:rPr lang="fa-IR" sz="1400" b="1" baseline="0" dirty="0" smtClean="0">
                          <a:cs typeface="B Traffic" pitchFamily="2" charset="-78"/>
                        </a:rPr>
                        <a:t> </a:t>
                      </a:r>
                      <a:r>
                        <a:rPr lang="fa-IR" sz="1400" b="1" dirty="0" smtClean="0">
                          <a:cs typeface="B Traffic" pitchFamily="2" charset="-78"/>
                        </a:rPr>
                        <a:t>فرهنگی</a:t>
                      </a:r>
                      <a:endParaRPr lang="en-US" sz="1400" b="1" dirty="0" smtClean="0">
                        <a:cs typeface="B Traffic" pitchFamily="2" charset="-78"/>
                      </a:endParaRPr>
                    </a:p>
                  </a:txBody>
                  <a:tcPr anchor="ctr"/>
                </a:tc>
              </a:tr>
              <a:tr h="462276">
                <a:tc>
                  <a:txBody>
                    <a:bodyPr/>
                    <a:lstStyle/>
                    <a:p>
                      <a:pPr algn="ctr"/>
                      <a:r>
                        <a:rPr lang="fa-IR" sz="1400" dirty="0" smtClean="0">
                          <a:cs typeface="B Traffic" pitchFamily="2" charset="-78"/>
                        </a:rPr>
                        <a:t>القای حس</a:t>
                      </a:r>
                      <a:r>
                        <a:rPr lang="fa-IR" sz="1400" baseline="0" dirty="0" smtClean="0">
                          <a:cs typeface="B Traffic" pitchFamily="2" charset="-78"/>
                        </a:rPr>
                        <a:t> فضای عمومی</a:t>
                      </a:r>
                      <a:endParaRPr lang="en-US" sz="1400" dirty="0">
                        <a:cs typeface="B Traffic" pitchFamily="2" charset="-78"/>
                      </a:endParaRPr>
                    </a:p>
                  </a:txBody>
                  <a:tcPr anchor="ctr"/>
                </a:tc>
                <a:tc>
                  <a:txBody>
                    <a:bodyPr/>
                    <a:lstStyle/>
                    <a:p>
                      <a:endParaRPr lang="en-US" dirty="0"/>
                    </a:p>
                  </a:txBody>
                  <a:tcPr/>
                </a:tc>
                <a:tc>
                  <a:txBody>
                    <a:bodyPr/>
                    <a:lstStyle/>
                    <a:p>
                      <a:endParaRPr lang="en-US"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400" b="1" dirty="0" smtClean="0">
                          <a:cs typeface="B Traffic" pitchFamily="2" charset="-78"/>
                        </a:rPr>
                        <a:t>زیبایی شناختی</a:t>
                      </a:r>
                      <a:endParaRPr lang="en-US" sz="1400" b="1" dirty="0" smtClean="0">
                        <a:cs typeface="B Traffic" pitchFamily="2" charset="-78"/>
                      </a:endParaRPr>
                    </a:p>
                  </a:txBody>
                  <a:tcPr anchor="ctr"/>
                </a:tc>
              </a:tr>
              <a:tr h="474918">
                <a:tc>
                  <a:txBody>
                    <a:bodyPr/>
                    <a:lstStyle/>
                    <a:p>
                      <a:pPr algn="ctr"/>
                      <a:r>
                        <a:rPr lang="fa-IR" sz="1400" dirty="0" smtClean="0">
                          <a:cs typeface="B Traffic" pitchFamily="2" charset="-78"/>
                        </a:rPr>
                        <a:t>کم هزینه</a:t>
                      </a:r>
                      <a:endParaRPr lang="en-US" sz="1400" dirty="0">
                        <a:cs typeface="B Traffic" pitchFamily="2" charset="-78"/>
                      </a:endParaRPr>
                    </a:p>
                  </a:txBody>
                  <a:tcPr anchor="ctr"/>
                </a:tc>
                <a:tc>
                  <a:txBody>
                    <a:bodyPr/>
                    <a:lstStyle/>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b="1" i="0" u="none" strike="noStrike" dirty="0" smtClean="0">
                          <a:solidFill>
                            <a:srgbClr val="00B050"/>
                          </a:solidFill>
                          <a:latin typeface="Wingdings"/>
                        </a:rPr>
                        <a:t>ü</a:t>
                      </a:r>
                    </a:p>
                  </a:txBody>
                  <a:tcPr/>
                </a:tc>
                <a:tc>
                  <a:txBody>
                    <a:bodyPr/>
                    <a:lstStyle/>
                    <a:p>
                      <a:pPr algn="ctr"/>
                      <a:r>
                        <a:rPr lang="fa-IR" sz="1400" b="1" dirty="0" smtClean="0">
                          <a:cs typeface="B Traffic" pitchFamily="2" charset="-78"/>
                        </a:rPr>
                        <a:t>اقتصادی</a:t>
                      </a:r>
                      <a:endParaRPr lang="en-US" sz="1400" b="1" dirty="0">
                        <a:cs typeface="B Traffic" pitchFamily="2" charset="-78"/>
                      </a:endParaRPr>
                    </a:p>
                  </a:txBody>
                  <a:tcPr anchor="ctr"/>
                </a:tc>
              </a:tr>
              <a:tr h="525910">
                <a:tc>
                  <a:txBody>
                    <a:bodyPr/>
                    <a:lstStyle/>
                    <a:p>
                      <a:pPr algn="ctr"/>
                      <a:r>
                        <a:rPr lang="fa-IR" sz="1400" dirty="0" smtClean="0">
                          <a:cs typeface="B Traffic" pitchFamily="2" charset="-78"/>
                        </a:rPr>
                        <a:t>نامناسب به</a:t>
                      </a:r>
                      <a:r>
                        <a:rPr lang="fa-IR" sz="1400" baseline="0" dirty="0" smtClean="0">
                          <a:cs typeface="B Traffic" pitchFamily="2" charset="-78"/>
                        </a:rPr>
                        <a:t> دلایل گوناگون از جمله یک چارچه نبودن فضا</a:t>
                      </a:r>
                      <a:endParaRPr lang="en-US" sz="1400" dirty="0">
                        <a:cs typeface="B Traffic" pitchFamily="2" charset="-78"/>
                      </a:endParaRPr>
                    </a:p>
                  </a:txBody>
                  <a:tcPr anchor="ctr"/>
                </a:tc>
                <a:tc>
                  <a:txBody>
                    <a:bodyPr/>
                    <a:lstStyle/>
                    <a:p>
                      <a:endParaRPr lang="en-US" dirty="0"/>
                    </a:p>
                  </a:txBody>
                  <a:tcPr/>
                </a:tc>
                <a:tc>
                  <a:txBody>
                    <a:bodyPr/>
                    <a:lstStyle/>
                    <a:p>
                      <a:endParaRPr lang="en-US"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400" b="1" dirty="0" smtClean="0">
                          <a:cs typeface="B Traffic" pitchFamily="2" charset="-78"/>
                        </a:rPr>
                        <a:t>کارکردی</a:t>
                      </a:r>
                      <a:endParaRPr lang="en-US" sz="1400" b="1" dirty="0" smtClean="0">
                        <a:cs typeface="B Traffic" pitchFamily="2" charset="-78"/>
                      </a:endParaRPr>
                    </a:p>
                  </a:txBody>
                  <a:tcPr anchor="ctr"/>
                </a:tc>
              </a:tr>
              <a:tr h="538240">
                <a:tc>
                  <a:txBody>
                    <a:bodyPr/>
                    <a:lstStyle/>
                    <a:p>
                      <a:pPr algn="ctr"/>
                      <a:r>
                        <a:rPr lang="fa-IR" sz="1400" dirty="0" smtClean="0">
                          <a:cs typeface="B Traffic" pitchFamily="2" charset="-78"/>
                        </a:rPr>
                        <a:t> عدم استفاده</a:t>
                      </a:r>
                      <a:r>
                        <a:rPr lang="fa-IR" sz="1400" baseline="0" dirty="0" smtClean="0">
                          <a:cs typeface="B Traffic" pitchFamily="2" charset="-78"/>
                        </a:rPr>
                        <a:t> در زمان های مورد نیاز به دلیل برگزاری کلاس های درس</a:t>
                      </a:r>
                      <a:endParaRPr lang="en-US" sz="1400" dirty="0">
                        <a:cs typeface="B Traffic" pitchFamily="2" charset="-78"/>
                      </a:endParaRPr>
                    </a:p>
                  </a:txBody>
                  <a:tcPr anchor="ctr"/>
                </a:tc>
                <a:tc>
                  <a:txBody>
                    <a:bodyPr/>
                    <a:lstStyle/>
                    <a:p>
                      <a:endParaRPr lang="en-US" dirty="0"/>
                    </a:p>
                  </a:txBody>
                  <a:tcPr/>
                </a:tc>
                <a:tc>
                  <a:txBody>
                    <a:bodyPr/>
                    <a:lstStyle/>
                    <a:p>
                      <a:endParaRPr lang="en-US" dirty="0"/>
                    </a:p>
                  </a:txBody>
                  <a:tcPr/>
                </a:tc>
                <a:tc>
                  <a:txBody>
                    <a:bodyPr/>
                    <a:lstStyle/>
                    <a:p>
                      <a:pPr algn="ctr"/>
                      <a:r>
                        <a:rPr lang="fa-IR" sz="1400" b="1" dirty="0" smtClean="0">
                          <a:cs typeface="B Traffic" pitchFamily="2" charset="-78"/>
                        </a:rPr>
                        <a:t>زمان</a:t>
                      </a:r>
                      <a:endParaRPr lang="en-US" sz="1400" b="1" dirty="0">
                        <a:cs typeface="B Traffic" pitchFamily="2" charset="-78"/>
                      </a:endParaRPr>
                    </a:p>
                  </a:txBody>
                  <a:tcPr anchor="ctr"/>
                </a:tc>
              </a:tr>
            </a:tbl>
          </a:graphicData>
        </a:graphic>
      </p:graphicFrame>
      <p:sp>
        <p:nvSpPr>
          <p:cNvPr id="25" name="Multiply 24"/>
          <p:cNvSpPr/>
          <p:nvPr/>
        </p:nvSpPr>
        <p:spPr bwMode="auto">
          <a:xfrm flipV="1">
            <a:off x="5950645" y="2958922"/>
            <a:ext cx="288032" cy="288032"/>
          </a:xfrm>
          <a:prstGeom prst="mathMultiply">
            <a:avLst>
              <a:gd name="adj1" fmla="val 2932"/>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Multiply 25"/>
          <p:cNvSpPr/>
          <p:nvPr/>
        </p:nvSpPr>
        <p:spPr>
          <a:xfrm flipV="1">
            <a:off x="5950645" y="3389645"/>
            <a:ext cx="288032" cy="288032"/>
          </a:xfrm>
          <a:prstGeom prst="mathMultiply">
            <a:avLst>
              <a:gd name="adj1" fmla="val 2932"/>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Multiply 26"/>
          <p:cNvSpPr/>
          <p:nvPr/>
        </p:nvSpPr>
        <p:spPr>
          <a:xfrm flipV="1">
            <a:off x="5950645" y="3841136"/>
            <a:ext cx="288032" cy="288032"/>
          </a:xfrm>
          <a:prstGeom prst="mathMultiply">
            <a:avLst>
              <a:gd name="adj1" fmla="val 2932"/>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Multiply 27"/>
          <p:cNvSpPr/>
          <p:nvPr/>
        </p:nvSpPr>
        <p:spPr>
          <a:xfrm flipV="1">
            <a:off x="5950645" y="4783750"/>
            <a:ext cx="288032" cy="288032"/>
          </a:xfrm>
          <a:prstGeom prst="mathMultiply">
            <a:avLst>
              <a:gd name="adj1" fmla="val 2932"/>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Multiply 28"/>
          <p:cNvSpPr/>
          <p:nvPr/>
        </p:nvSpPr>
        <p:spPr>
          <a:xfrm flipV="1">
            <a:off x="5952324" y="5301208"/>
            <a:ext cx="288032" cy="288032"/>
          </a:xfrm>
          <a:prstGeom prst="mathMultiply">
            <a:avLst>
              <a:gd name="adj1" fmla="val 2932"/>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7222601"/>
      </p:ext>
    </p:extLst>
  </p:cSld>
  <p:clrMapOvr>
    <a:masterClrMapping/>
  </p:clrMapOvr>
  <p:transition>
    <p:dissolve/>
  </p:transition>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272480" y="4016097"/>
            <a:ext cx="1728192" cy="461665"/>
          </a:xfrm>
          <a:prstGeom prst="rect">
            <a:avLst/>
          </a:prstGeom>
          <a:noFill/>
        </p:spPr>
        <p:txBody>
          <a:bodyPr wrap="square" rtlCol="0">
            <a:spAutoFit/>
          </a:bodyPr>
          <a:lstStyle/>
          <a:p>
            <a:pPr algn="ctr" rtl="1"/>
            <a:r>
              <a:rPr lang="fa-IR" sz="1200" b="1" dirty="0" smtClean="0">
                <a:solidFill>
                  <a:schemeClr val="bg1">
                    <a:lumMod val="65000"/>
                    <a:lumOff val="35000"/>
                  </a:schemeClr>
                </a:solidFill>
                <a:cs typeface="B Nazanin" pitchFamily="2" charset="-78"/>
              </a:rPr>
              <a:t>لایه های سیستمی و فرآیند در معماری</a:t>
            </a:r>
            <a:endParaRPr lang="en-US" sz="1200" b="1" dirty="0">
              <a:solidFill>
                <a:schemeClr val="bg1">
                  <a:lumMod val="65000"/>
                  <a:lumOff val="35000"/>
                </a:schemeClr>
              </a:solidFill>
              <a:cs typeface="B Nazanin" pitchFamily="2" charset="-78"/>
            </a:endParaRPr>
          </a:p>
        </p:txBody>
      </p:sp>
      <p:sp>
        <p:nvSpPr>
          <p:cNvPr id="9" name="TextBox 8"/>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7</a:t>
            </a:r>
            <a:r>
              <a:rPr lang="fa-IR" sz="1600" dirty="0">
                <a:effectLst>
                  <a:outerShdw blurRad="38100" dist="38100" dir="2700000" algn="tl">
                    <a:srgbClr val="000000">
                      <a:alpha val="43137"/>
                    </a:srgbClr>
                  </a:outerShdw>
                </a:effectLst>
              </a:rPr>
              <a:t>  ارزیابی دانشکده معماری سوره براساس نگرش لایه‏ای</a:t>
            </a:r>
            <a:endParaRPr lang="en-US" sz="1400" dirty="0">
              <a:effectLst>
                <a:outerShdw blurRad="38100" dist="38100" dir="2700000" algn="tl">
                  <a:srgbClr val="000000">
                    <a:alpha val="43137"/>
                  </a:srgbClr>
                </a:outerShdw>
              </a:effectLst>
            </a:endParaRPr>
          </a:p>
        </p:txBody>
      </p:sp>
      <p:sp>
        <p:nvSpPr>
          <p:cNvPr id="10" name="TextBox 9"/>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7</a:t>
            </a:r>
            <a:endParaRPr lang="en-US" sz="1200" b="1" dirty="0">
              <a:solidFill>
                <a:srgbClr val="002060"/>
              </a:solidFill>
              <a:cs typeface="B Nazanin" pitchFamily="2" charset="-78"/>
            </a:endParaRPr>
          </a:p>
        </p:txBody>
      </p:sp>
      <p:sp>
        <p:nvSpPr>
          <p:cNvPr id="11" name="TextBox 10"/>
          <p:cNvSpPr txBox="1"/>
          <p:nvPr/>
        </p:nvSpPr>
        <p:spPr>
          <a:xfrm>
            <a:off x="272480" y="3723542"/>
            <a:ext cx="1728192" cy="261610"/>
          </a:xfrm>
          <a:prstGeom prst="rect">
            <a:avLst/>
          </a:prstGeom>
          <a:noFill/>
        </p:spPr>
        <p:txBody>
          <a:bodyPr wrap="square" rtlCol="0">
            <a:spAutoFit/>
          </a:bodyPr>
          <a:lstStyle/>
          <a:p>
            <a:pPr algn="ctr" rtl="1"/>
            <a:r>
              <a:rPr lang="fa-IR" sz="1100" b="1" dirty="0" smtClean="0">
                <a:solidFill>
                  <a:srgbClr val="674301"/>
                </a:solidFill>
                <a:cs typeface="B Nazanin" pitchFamily="2" charset="-78"/>
              </a:rPr>
              <a:t>دانشکده معماری سوره – لایه‏ها</a:t>
            </a:r>
            <a:endParaRPr lang="en-US" sz="1100" b="1" dirty="0">
              <a:solidFill>
                <a:srgbClr val="674301"/>
              </a:solidFill>
              <a:cs typeface="B Nazanin" pitchFamily="2" charset="-78"/>
            </a:endParaRPr>
          </a:p>
        </p:txBody>
      </p:sp>
      <p:sp>
        <p:nvSpPr>
          <p:cNvPr id="15" name="TextBox 14"/>
          <p:cNvSpPr txBox="1"/>
          <p:nvPr/>
        </p:nvSpPr>
        <p:spPr>
          <a:xfrm>
            <a:off x="2503961" y="1279213"/>
            <a:ext cx="6552727" cy="346249"/>
          </a:xfrm>
          <a:prstGeom prst="rect">
            <a:avLst/>
          </a:prstGeom>
          <a:noFill/>
        </p:spPr>
        <p:txBody>
          <a:bodyPr wrap="square" rtlCol="0">
            <a:spAutoFit/>
          </a:bodyPr>
          <a:lstStyle/>
          <a:p>
            <a:pPr algn="justLow" rtl="1">
              <a:lnSpc>
                <a:spcPct val="150000"/>
              </a:lnSpc>
            </a:pPr>
            <a:r>
              <a:rPr lang="fa-IR" sz="1200" b="1" dirty="0" smtClean="0">
                <a:solidFill>
                  <a:srgbClr val="002060"/>
                </a:solidFill>
                <a:cs typeface="B Nazanin" pitchFamily="2" charset="-78"/>
              </a:rPr>
              <a:t>سالن اجتماعات </a:t>
            </a:r>
            <a:r>
              <a:rPr lang="fa-IR" sz="1200" dirty="0" smtClean="0">
                <a:solidFill>
                  <a:srgbClr val="002060"/>
                </a:solidFill>
                <a:cs typeface="B Nazanin" pitchFamily="2" charset="-78"/>
              </a:rPr>
              <a:t>:</a:t>
            </a:r>
            <a:endParaRPr lang="en-US" sz="1200" dirty="0" smtClean="0">
              <a:solidFill>
                <a:srgbClr val="002060"/>
              </a:solidFill>
              <a:cs typeface="B Nazanin" pitchFamily="2" charset="-78"/>
            </a:endParaRPr>
          </a:p>
        </p:txBody>
      </p:sp>
      <p:sp>
        <p:nvSpPr>
          <p:cNvPr id="27" name="TextBox 26"/>
          <p:cNvSpPr txBox="1"/>
          <p:nvPr/>
        </p:nvSpPr>
        <p:spPr>
          <a:xfrm>
            <a:off x="2504728" y="1002214"/>
            <a:ext cx="6552728" cy="276999"/>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dirty="0" smtClean="0">
                <a:solidFill>
                  <a:srgbClr val="8C5B02"/>
                </a:solidFill>
                <a:latin typeface="Technic" panose="00000400000000000000" pitchFamily="2" charset="2"/>
              </a:rPr>
              <a:t>ارزیابی دانشکده معماری سوره</a:t>
            </a:r>
            <a:endParaRPr lang="en-US" dirty="0">
              <a:solidFill>
                <a:srgbClr val="8C5B02"/>
              </a:solidFill>
              <a:latin typeface="Technic" panose="00000400000000000000" pitchFamily="2" charset="2"/>
            </a:endParaRPr>
          </a:p>
        </p:txBody>
      </p:sp>
      <p:pic>
        <p:nvPicPr>
          <p:cNvPr id="12" name="Picture 2" descr="D:\163_0124\IMG_8128.JPG"/>
          <p:cNvPicPr>
            <a:picLocks noChangeAspect="1" noChangeArrowheads="1"/>
          </p:cNvPicPr>
          <p:nvPr/>
        </p:nvPicPr>
        <p:blipFill>
          <a:blip r:embed="rId2" cstate="print"/>
          <a:srcRect r="7500"/>
          <a:stretch>
            <a:fillRect/>
          </a:stretch>
        </p:blipFill>
        <p:spPr bwMode="auto">
          <a:xfrm>
            <a:off x="2504728" y="1699151"/>
            <a:ext cx="3070148" cy="2489309"/>
          </a:xfrm>
          <a:prstGeom prst="rect">
            <a:avLst/>
          </a:prstGeom>
          <a:noFill/>
          <a:ln>
            <a:noFill/>
          </a:ln>
        </p:spPr>
      </p:pic>
      <p:pic>
        <p:nvPicPr>
          <p:cNvPr id="13" name="Picture 3" descr="D:\163_0124\IMG_8127.JPG"/>
          <p:cNvPicPr>
            <a:picLocks noChangeAspect="1" noChangeArrowheads="1"/>
          </p:cNvPicPr>
          <p:nvPr/>
        </p:nvPicPr>
        <p:blipFill>
          <a:blip r:embed="rId3" cstate="print"/>
          <a:srcRect/>
          <a:stretch>
            <a:fillRect/>
          </a:stretch>
        </p:blipFill>
        <p:spPr bwMode="auto">
          <a:xfrm>
            <a:off x="5660779" y="1695535"/>
            <a:ext cx="3323902" cy="2492926"/>
          </a:xfrm>
          <a:prstGeom prst="rect">
            <a:avLst/>
          </a:prstGeom>
          <a:noFill/>
          <a:ln>
            <a:noFill/>
          </a:ln>
        </p:spPr>
      </p:pic>
      <p:pic>
        <p:nvPicPr>
          <p:cNvPr id="14" name="Picture 4" descr="D:\163_0124\IMG_8124.JPG"/>
          <p:cNvPicPr>
            <a:picLocks noChangeAspect="1" noChangeArrowheads="1"/>
          </p:cNvPicPr>
          <p:nvPr/>
        </p:nvPicPr>
        <p:blipFill>
          <a:blip r:embed="rId4" cstate="print"/>
          <a:srcRect t="15926" b="14444"/>
          <a:stretch>
            <a:fillRect/>
          </a:stretch>
        </p:blipFill>
        <p:spPr bwMode="auto">
          <a:xfrm>
            <a:off x="2505075" y="4274153"/>
            <a:ext cx="3069801" cy="1603119"/>
          </a:xfrm>
          <a:prstGeom prst="rect">
            <a:avLst/>
          </a:prstGeom>
          <a:noFill/>
          <a:ln>
            <a:noFill/>
          </a:ln>
        </p:spPr>
      </p:pic>
    </p:spTree>
    <p:extLst>
      <p:ext uri="{BB962C8B-B14F-4D97-AF65-F5344CB8AC3E}">
        <p14:creationId xmlns:p14="http://schemas.microsoft.com/office/powerpoint/2010/main" val="207290879"/>
      </p:ext>
    </p:extLst>
  </p:cSld>
  <p:clrMapOvr>
    <a:masterClrMapping/>
  </p:clrMapOvr>
  <p:transition>
    <p:dissolve/>
  </p:transition>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272480" y="4016097"/>
            <a:ext cx="1728192" cy="461665"/>
          </a:xfrm>
          <a:prstGeom prst="rect">
            <a:avLst/>
          </a:prstGeom>
          <a:noFill/>
        </p:spPr>
        <p:txBody>
          <a:bodyPr wrap="square" rtlCol="0">
            <a:spAutoFit/>
          </a:bodyPr>
          <a:lstStyle/>
          <a:p>
            <a:pPr algn="ctr" rtl="1"/>
            <a:r>
              <a:rPr lang="fa-IR" sz="1200" b="1" dirty="0" smtClean="0">
                <a:solidFill>
                  <a:schemeClr val="bg1">
                    <a:lumMod val="65000"/>
                    <a:lumOff val="35000"/>
                  </a:schemeClr>
                </a:solidFill>
                <a:cs typeface="B Nazanin" pitchFamily="2" charset="-78"/>
              </a:rPr>
              <a:t>لایه های سیستمی و فرآیند در معماری</a:t>
            </a:r>
            <a:endParaRPr lang="en-US" sz="1200" b="1" dirty="0">
              <a:solidFill>
                <a:schemeClr val="bg1">
                  <a:lumMod val="65000"/>
                  <a:lumOff val="35000"/>
                </a:schemeClr>
              </a:solidFill>
              <a:cs typeface="B Nazanin" pitchFamily="2" charset="-78"/>
            </a:endParaRPr>
          </a:p>
        </p:txBody>
      </p:sp>
      <p:sp>
        <p:nvSpPr>
          <p:cNvPr id="9" name="TextBox 8"/>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7</a:t>
            </a:r>
            <a:r>
              <a:rPr lang="fa-IR" sz="1600" dirty="0">
                <a:effectLst>
                  <a:outerShdw blurRad="38100" dist="38100" dir="2700000" algn="tl">
                    <a:srgbClr val="000000">
                      <a:alpha val="43137"/>
                    </a:srgbClr>
                  </a:outerShdw>
                </a:effectLst>
              </a:rPr>
              <a:t>  ارزیابی دانشکده معماری سوره براساس نگرش لایه‏ای</a:t>
            </a:r>
            <a:endParaRPr lang="en-US" sz="1400" dirty="0">
              <a:effectLst>
                <a:outerShdw blurRad="38100" dist="38100" dir="2700000" algn="tl">
                  <a:srgbClr val="000000">
                    <a:alpha val="43137"/>
                  </a:srgbClr>
                </a:outerShdw>
              </a:effectLst>
            </a:endParaRPr>
          </a:p>
        </p:txBody>
      </p:sp>
      <p:sp>
        <p:nvSpPr>
          <p:cNvPr id="10" name="TextBox 9"/>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7</a:t>
            </a:r>
            <a:endParaRPr lang="en-US" sz="1200" b="1" dirty="0">
              <a:solidFill>
                <a:srgbClr val="002060"/>
              </a:solidFill>
              <a:cs typeface="B Nazanin" pitchFamily="2" charset="-78"/>
            </a:endParaRPr>
          </a:p>
        </p:txBody>
      </p:sp>
      <p:sp>
        <p:nvSpPr>
          <p:cNvPr id="11" name="TextBox 10"/>
          <p:cNvSpPr txBox="1"/>
          <p:nvPr/>
        </p:nvSpPr>
        <p:spPr>
          <a:xfrm>
            <a:off x="272480" y="3723542"/>
            <a:ext cx="1728192" cy="261610"/>
          </a:xfrm>
          <a:prstGeom prst="rect">
            <a:avLst/>
          </a:prstGeom>
          <a:noFill/>
        </p:spPr>
        <p:txBody>
          <a:bodyPr wrap="square" rtlCol="0">
            <a:spAutoFit/>
          </a:bodyPr>
          <a:lstStyle/>
          <a:p>
            <a:pPr algn="ctr" rtl="1"/>
            <a:r>
              <a:rPr lang="fa-IR" sz="1100" b="1" dirty="0" smtClean="0">
                <a:solidFill>
                  <a:srgbClr val="674301"/>
                </a:solidFill>
                <a:cs typeface="B Nazanin" pitchFamily="2" charset="-78"/>
              </a:rPr>
              <a:t>دانشکده معماری سوره – لایه‏ها</a:t>
            </a:r>
            <a:endParaRPr lang="en-US" sz="1100" b="1" dirty="0">
              <a:solidFill>
                <a:srgbClr val="674301"/>
              </a:solidFill>
              <a:cs typeface="B Nazanin" pitchFamily="2" charset="-78"/>
            </a:endParaRPr>
          </a:p>
        </p:txBody>
      </p:sp>
      <p:sp>
        <p:nvSpPr>
          <p:cNvPr id="15" name="TextBox 14"/>
          <p:cNvSpPr txBox="1"/>
          <p:nvPr/>
        </p:nvSpPr>
        <p:spPr>
          <a:xfrm>
            <a:off x="2503961" y="1268760"/>
            <a:ext cx="6552727" cy="369332"/>
          </a:xfrm>
          <a:prstGeom prst="rect">
            <a:avLst/>
          </a:prstGeom>
          <a:noFill/>
        </p:spPr>
        <p:txBody>
          <a:bodyPr wrap="square" rtlCol="0">
            <a:spAutoFit/>
          </a:bodyPr>
          <a:lstStyle/>
          <a:p>
            <a:pPr algn="justLow" rtl="1">
              <a:lnSpc>
                <a:spcPct val="150000"/>
              </a:lnSpc>
            </a:pPr>
            <a:r>
              <a:rPr lang="fa-IR" sz="1200" b="1" dirty="0" smtClean="0">
                <a:solidFill>
                  <a:srgbClr val="002060"/>
                </a:solidFill>
                <a:cs typeface="B Nazanin" pitchFamily="2" charset="-78"/>
              </a:rPr>
              <a:t>بوفه :</a:t>
            </a:r>
            <a:endParaRPr lang="en-US" sz="1200" dirty="0" smtClean="0">
              <a:solidFill>
                <a:srgbClr val="002060"/>
              </a:solidFill>
              <a:cs typeface="B Nazanin" pitchFamily="2" charset="-78"/>
            </a:endParaRPr>
          </a:p>
        </p:txBody>
      </p:sp>
      <p:sp>
        <p:nvSpPr>
          <p:cNvPr id="16" name="TextBox 15"/>
          <p:cNvSpPr txBox="1"/>
          <p:nvPr/>
        </p:nvSpPr>
        <p:spPr>
          <a:xfrm>
            <a:off x="2504728" y="1002214"/>
            <a:ext cx="6552728" cy="276999"/>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dirty="0" smtClean="0">
                <a:solidFill>
                  <a:srgbClr val="8C5B02"/>
                </a:solidFill>
                <a:latin typeface="Technic" panose="00000400000000000000" pitchFamily="2" charset="2"/>
              </a:rPr>
              <a:t>ارزیابی دانشکده معماری سوره</a:t>
            </a:r>
            <a:endParaRPr lang="en-US" dirty="0">
              <a:solidFill>
                <a:srgbClr val="8C5B02"/>
              </a:solidFill>
              <a:latin typeface="Technic" panose="00000400000000000000" pitchFamily="2" charset="2"/>
            </a:endParaRPr>
          </a:p>
        </p:txBody>
      </p:sp>
      <p:graphicFrame>
        <p:nvGraphicFramePr>
          <p:cNvPr id="20" name="Table 19"/>
          <p:cNvGraphicFramePr>
            <a:graphicFrameLocks noGrp="1"/>
          </p:cNvGraphicFramePr>
          <p:nvPr>
            <p:extLst/>
          </p:nvPr>
        </p:nvGraphicFramePr>
        <p:xfrm>
          <a:off x="2487592" y="2325271"/>
          <a:ext cx="6569095" cy="3381651"/>
        </p:xfrm>
        <a:graphic>
          <a:graphicData uri="http://schemas.openxmlformats.org/drawingml/2006/table">
            <a:tbl>
              <a:tblPr firstRow="1" bandRow="1">
                <a:tableStyleId>{5C22544A-7EE6-4342-B048-85BDC9FD1C3A}</a:tableStyleId>
              </a:tblPr>
              <a:tblGrid>
                <a:gridCol w="3678693"/>
                <a:gridCol w="448046"/>
                <a:gridCol w="400610"/>
                <a:gridCol w="2041746"/>
              </a:tblGrid>
              <a:tr h="549672">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dirty="0" smtClean="0">
                          <a:cs typeface="B Traffic" pitchFamily="2" charset="-78"/>
                        </a:rPr>
                        <a:t>توضیحات</a:t>
                      </a:r>
                      <a:endParaRPr lang="en-US" dirty="0" smtClean="0">
                        <a:cs typeface="B Traffic" pitchFamily="2" charset="-78"/>
                      </a:endParaRPr>
                    </a:p>
                  </a:txBody>
                  <a:tcPr anchor="ctr"/>
                </a:tc>
                <a:tc>
                  <a:txBody>
                    <a:bodyPr/>
                    <a:lstStyle/>
                    <a:p>
                      <a:r>
                        <a:rPr lang="fa-IR" sz="1050" dirty="0" smtClean="0">
                          <a:cs typeface="B Traffic" pitchFamily="2" charset="-78"/>
                        </a:rPr>
                        <a:t>خاموش</a:t>
                      </a:r>
                      <a:endParaRPr lang="en-US" sz="1050" dirty="0">
                        <a:cs typeface="B Traffic" pitchFamily="2" charset="-78"/>
                      </a:endParaRPr>
                    </a:p>
                  </a:txBody>
                  <a:tcPr vert="vert270" anchor="ctr"/>
                </a:tc>
                <a:tc>
                  <a:txBody>
                    <a:bodyPr/>
                    <a:lstStyle/>
                    <a:p>
                      <a:pPr algn="ctr"/>
                      <a:r>
                        <a:rPr lang="fa-IR" sz="1050" dirty="0" smtClean="0">
                          <a:cs typeface="B Traffic" pitchFamily="2" charset="-78"/>
                        </a:rPr>
                        <a:t>روشن</a:t>
                      </a:r>
                      <a:endParaRPr lang="en-US" sz="1050" dirty="0">
                        <a:cs typeface="B Traffic" pitchFamily="2" charset="-78"/>
                      </a:endParaRPr>
                    </a:p>
                  </a:txBody>
                  <a:tcPr vert="vert27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dirty="0" smtClean="0">
                          <a:cs typeface="B Traffic" pitchFamily="2" charset="-78"/>
                        </a:rPr>
                        <a:t>لایه ها</a:t>
                      </a:r>
                      <a:endParaRPr lang="en-US" dirty="0" smtClean="0">
                        <a:cs typeface="B Traffic" pitchFamily="2" charset="-78"/>
                      </a:endParaRPr>
                    </a:p>
                  </a:txBody>
                  <a:tcPr anchor="ctr"/>
                </a:tc>
              </a:tr>
              <a:tr h="448713">
                <a:tc>
                  <a:txBody>
                    <a:bodyPr/>
                    <a:lstStyle/>
                    <a:p>
                      <a:pPr algn="ctr"/>
                      <a:r>
                        <a:rPr lang="fa-IR" sz="1400" b="0" dirty="0" smtClean="0">
                          <a:cs typeface="B Traffic" pitchFamily="2" charset="-78"/>
                        </a:rPr>
                        <a:t>نامناسب</a:t>
                      </a:r>
                      <a:endParaRPr lang="en-US" sz="1400" b="0" dirty="0">
                        <a:cs typeface="B Traffic" pitchFamily="2" charset="-78"/>
                      </a:endParaRPr>
                    </a:p>
                  </a:txBody>
                  <a:tcPr anchor="ctr"/>
                </a:tc>
                <a:tc>
                  <a:txBody>
                    <a:bodyPr/>
                    <a:lstStyle/>
                    <a:p>
                      <a:endParaRPr lang="en-US" dirty="0"/>
                    </a:p>
                  </a:txBody>
                  <a:tcPr/>
                </a:tc>
                <a:tc>
                  <a:txBody>
                    <a:bodyPr/>
                    <a:lstStyle/>
                    <a:p>
                      <a:endParaRPr lang="en-US"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fa-IR" sz="1400" b="1" kern="1200" baseline="0" dirty="0" smtClean="0">
                          <a:cs typeface="B Traffic" pitchFamily="2" charset="-78"/>
                        </a:rPr>
                        <a:t>هرمانوتیکی</a:t>
                      </a:r>
                      <a:endParaRPr lang="en-US" sz="1400" b="1" dirty="0" smtClean="0">
                        <a:cs typeface="B Traffic" pitchFamily="2" charset="-78"/>
                      </a:endParaRPr>
                    </a:p>
                  </a:txBody>
                  <a:tcPr anchor="ctr"/>
                </a:tc>
              </a:tr>
              <a:tr h="497796">
                <a:tc>
                  <a:txBody>
                    <a:bodyPr/>
                    <a:lstStyle/>
                    <a:p>
                      <a:pPr algn="ctr"/>
                      <a:r>
                        <a:rPr lang="fa-IR" sz="1400" dirty="0" smtClean="0">
                          <a:cs typeface="B Traffic" pitchFamily="2" charset="-78"/>
                        </a:rPr>
                        <a:t>فضایی</a:t>
                      </a:r>
                      <a:r>
                        <a:rPr lang="fa-IR" sz="1400" baseline="0" dirty="0" smtClean="0">
                          <a:cs typeface="B Traffic" pitchFamily="2" charset="-78"/>
                        </a:rPr>
                        <a:t> بری تعاملات دانشجویان به دلیل عدم وجود فضایی مناسب برای این منظور</a:t>
                      </a:r>
                      <a:endParaRPr lang="en-US" sz="1400" dirty="0">
                        <a:cs typeface="B Traffic" pitchFamily="2" charset="-78"/>
                      </a:endParaRPr>
                    </a:p>
                  </a:txBody>
                  <a:tcPr anchor="ctr"/>
                </a:tc>
                <a:tc>
                  <a:txBody>
                    <a:bodyPr/>
                    <a:lstStyle/>
                    <a:p>
                      <a:endParaRPr lang="en-US" dirty="0"/>
                    </a:p>
                  </a:txBody>
                  <a:tcPr/>
                </a:tc>
                <a:tc>
                  <a:txBody>
                    <a:bodyPr/>
                    <a:lstStyle/>
                    <a:p>
                      <a:endParaRPr lang="en-US"/>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400" b="1" dirty="0" smtClean="0">
                          <a:cs typeface="B Traffic" pitchFamily="2" charset="-78"/>
                        </a:rPr>
                        <a:t>اجتماعی و</a:t>
                      </a:r>
                      <a:r>
                        <a:rPr lang="fa-IR" sz="1400" b="1" baseline="0" dirty="0" smtClean="0">
                          <a:cs typeface="B Traffic" pitchFamily="2" charset="-78"/>
                        </a:rPr>
                        <a:t> </a:t>
                      </a:r>
                      <a:r>
                        <a:rPr lang="fa-IR" sz="1400" b="1" dirty="0" smtClean="0">
                          <a:cs typeface="B Traffic" pitchFamily="2" charset="-78"/>
                        </a:rPr>
                        <a:t>فرهنگی</a:t>
                      </a:r>
                      <a:endParaRPr lang="en-US" sz="1400" b="1" dirty="0" smtClean="0">
                        <a:cs typeface="B Traffic" pitchFamily="2" charset="-78"/>
                      </a:endParaRPr>
                    </a:p>
                  </a:txBody>
                  <a:tcPr anchor="ctr"/>
                </a:tc>
              </a:tr>
              <a:tr h="448713">
                <a:tc>
                  <a:txBody>
                    <a:bodyPr/>
                    <a:lstStyle/>
                    <a:p>
                      <a:pPr algn="ctr"/>
                      <a:r>
                        <a:rPr lang="fa-IR" sz="1400" dirty="0" smtClean="0">
                          <a:cs typeface="B Traffic" pitchFamily="2" charset="-78"/>
                        </a:rPr>
                        <a:t>نامناسب برای یک محیط</a:t>
                      </a:r>
                      <a:r>
                        <a:rPr lang="fa-IR" sz="1400" baseline="0" dirty="0" smtClean="0">
                          <a:cs typeface="B Traffic" pitchFamily="2" charset="-78"/>
                        </a:rPr>
                        <a:t> فرهنگی و هنری</a:t>
                      </a:r>
                      <a:endParaRPr lang="en-US" sz="1400" dirty="0">
                        <a:cs typeface="B Traffic" pitchFamily="2" charset="-78"/>
                      </a:endParaRPr>
                    </a:p>
                  </a:txBody>
                  <a:tcPr anchor="ctr"/>
                </a:tc>
                <a:tc>
                  <a:txBody>
                    <a:bodyPr/>
                    <a:lstStyle/>
                    <a:p>
                      <a:endParaRPr lang="en-US"/>
                    </a:p>
                  </a:txBody>
                  <a:tcPr/>
                </a:tc>
                <a:tc>
                  <a:txBody>
                    <a:bodyPr/>
                    <a:lstStyle/>
                    <a:p>
                      <a:endParaRPr lang="en-US"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400" b="1" dirty="0" smtClean="0">
                          <a:cs typeface="B Traffic" pitchFamily="2" charset="-78"/>
                        </a:rPr>
                        <a:t>زیبایی شناختی</a:t>
                      </a:r>
                      <a:endParaRPr lang="en-US" sz="1400" b="1" dirty="0" smtClean="0">
                        <a:cs typeface="B Traffic" pitchFamily="2" charset="-78"/>
                      </a:endParaRPr>
                    </a:p>
                  </a:txBody>
                  <a:tcPr anchor="ctr"/>
                </a:tc>
              </a:tr>
              <a:tr h="448713">
                <a:tc>
                  <a:txBody>
                    <a:bodyPr/>
                    <a:lstStyle/>
                    <a:p>
                      <a:pPr algn="ctr"/>
                      <a:r>
                        <a:rPr lang="fa-IR" sz="1400" dirty="0" smtClean="0">
                          <a:cs typeface="B Traffic" pitchFamily="2" charset="-78"/>
                        </a:rPr>
                        <a:t>فضای</a:t>
                      </a:r>
                      <a:r>
                        <a:rPr lang="fa-IR" sz="1400" baseline="0" dirty="0" smtClean="0">
                          <a:cs typeface="B Traffic" pitchFamily="2" charset="-78"/>
                        </a:rPr>
                        <a:t> ک</a:t>
                      </a:r>
                      <a:r>
                        <a:rPr lang="fa-IR" sz="1400" dirty="0" smtClean="0">
                          <a:cs typeface="B Traffic" pitchFamily="2" charset="-78"/>
                        </a:rPr>
                        <a:t>افی</a:t>
                      </a:r>
                      <a:r>
                        <a:rPr lang="fa-IR" sz="1400" baseline="0" dirty="0" smtClean="0">
                          <a:cs typeface="B Traffic" pitchFamily="2" charset="-78"/>
                        </a:rPr>
                        <a:t> برای نشستن</a:t>
                      </a:r>
                      <a:endParaRPr lang="en-US" sz="1400" dirty="0">
                        <a:cs typeface="B Traffic" pitchFamily="2" charset="-78"/>
                      </a:endParaRPr>
                    </a:p>
                  </a:txBody>
                  <a:tcPr anchor="ctr"/>
                </a:tc>
                <a:tc>
                  <a:txBody>
                    <a:bodyPr/>
                    <a:lstStyle/>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b="1" i="0" u="none" strike="noStrike" dirty="0" smtClean="0">
                          <a:solidFill>
                            <a:srgbClr val="00B050"/>
                          </a:solidFill>
                          <a:latin typeface="Wingdings"/>
                        </a:rPr>
                        <a:t>ü</a:t>
                      </a:r>
                    </a:p>
                  </a:txBody>
                  <a:tcPr/>
                </a:tc>
                <a:tc>
                  <a:txBody>
                    <a:bodyPr/>
                    <a:lstStyle/>
                    <a:p>
                      <a:pPr algn="ctr"/>
                      <a:r>
                        <a:rPr lang="fa-IR" sz="1400" b="1" dirty="0" smtClean="0">
                          <a:cs typeface="B Traffic" pitchFamily="2" charset="-78"/>
                        </a:rPr>
                        <a:t>اقتصادی</a:t>
                      </a:r>
                      <a:endParaRPr lang="en-US" sz="1400" b="1" dirty="0">
                        <a:cs typeface="B Traffic" pitchFamily="2" charset="-78"/>
                      </a:endParaRPr>
                    </a:p>
                  </a:txBody>
                  <a:tcPr anchor="ctr"/>
                </a:tc>
              </a:tr>
              <a:tr h="510480">
                <a:tc>
                  <a:txBody>
                    <a:bodyPr/>
                    <a:lstStyle/>
                    <a:p>
                      <a:pPr algn="ctr"/>
                      <a:r>
                        <a:rPr lang="fa-IR" sz="1400" dirty="0" smtClean="0">
                          <a:cs typeface="B Traffic" pitchFamily="2" charset="-78"/>
                        </a:rPr>
                        <a:t>فضای استراحت و صرف غذا</a:t>
                      </a:r>
                      <a:endParaRPr lang="en-US" sz="1400" dirty="0">
                        <a:cs typeface="B Traffic" pitchFamily="2" charset="-78"/>
                      </a:endParaRPr>
                    </a:p>
                  </a:txBody>
                  <a:tcPr anchor="ctr"/>
                </a:tc>
                <a:tc>
                  <a:txBody>
                    <a:bodyPr/>
                    <a:lstStyle/>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b="1" i="0" u="none" strike="noStrike" dirty="0" smtClean="0">
                          <a:solidFill>
                            <a:srgbClr val="00B050"/>
                          </a:solidFill>
                          <a:latin typeface="Wingdings"/>
                        </a:rPr>
                        <a:t>ü</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400" b="1" dirty="0" smtClean="0">
                          <a:cs typeface="B Traffic" pitchFamily="2" charset="-78"/>
                        </a:rPr>
                        <a:t>کارکردی</a:t>
                      </a:r>
                      <a:endParaRPr lang="en-US" sz="1400" b="1" dirty="0" smtClean="0">
                        <a:cs typeface="B Traffic" pitchFamily="2" charset="-78"/>
                      </a:endParaRPr>
                    </a:p>
                  </a:txBody>
                  <a:tcPr anchor="ctr"/>
                </a:tc>
              </a:tr>
              <a:tr h="448713">
                <a:tc>
                  <a:txBody>
                    <a:bodyPr/>
                    <a:lstStyle/>
                    <a:p>
                      <a:pPr algn="ctr"/>
                      <a:r>
                        <a:rPr lang="fa-IR" sz="1400" dirty="0" smtClean="0">
                          <a:cs typeface="B Traffic" pitchFamily="2" charset="-78"/>
                        </a:rPr>
                        <a:t>رفع نیاز</a:t>
                      </a:r>
                      <a:endParaRPr lang="en-US" sz="1400" dirty="0">
                        <a:cs typeface="B Traffic" pitchFamily="2" charset="-78"/>
                      </a:endParaRPr>
                    </a:p>
                  </a:txBody>
                  <a:tcPr anchor="ctr"/>
                </a:tc>
                <a:tc>
                  <a:txBody>
                    <a:bodyPr/>
                    <a:lstStyle/>
                    <a:p>
                      <a:endParaRPr lang="en-US" dirty="0"/>
                    </a:p>
                  </a:txBody>
                  <a:tcPr/>
                </a:tc>
                <a:tc>
                  <a:txBody>
                    <a:bodyPr/>
                    <a:lstStyle/>
                    <a:p>
                      <a:endParaRPr lang="en-US" dirty="0"/>
                    </a:p>
                  </a:txBody>
                  <a:tcPr/>
                </a:tc>
                <a:tc>
                  <a:txBody>
                    <a:bodyPr/>
                    <a:lstStyle/>
                    <a:p>
                      <a:pPr algn="ctr"/>
                      <a:r>
                        <a:rPr lang="fa-IR" sz="1400" b="1" dirty="0" smtClean="0">
                          <a:cs typeface="B Traffic" pitchFamily="2" charset="-78"/>
                        </a:rPr>
                        <a:t>زمان</a:t>
                      </a:r>
                      <a:endParaRPr lang="en-US" sz="1400" b="1" dirty="0">
                        <a:cs typeface="B Traffic" pitchFamily="2" charset="-78"/>
                      </a:endParaRPr>
                    </a:p>
                  </a:txBody>
                  <a:tcPr anchor="ctr"/>
                </a:tc>
              </a:tr>
            </a:tbl>
          </a:graphicData>
        </a:graphic>
      </p:graphicFrame>
      <p:sp>
        <p:nvSpPr>
          <p:cNvPr id="22" name="Multiply 21"/>
          <p:cNvSpPr/>
          <p:nvPr/>
        </p:nvSpPr>
        <p:spPr bwMode="auto">
          <a:xfrm flipV="1">
            <a:off x="6249144" y="2924944"/>
            <a:ext cx="288032" cy="288032"/>
          </a:xfrm>
          <a:prstGeom prst="mathMultiply">
            <a:avLst>
              <a:gd name="adj1" fmla="val 2932"/>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Multiply 29"/>
          <p:cNvSpPr/>
          <p:nvPr/>
        </p:nvSpPr>
        <p:spPr bwMode="auto">
          <a:xfrm flipV="1">
            <a:off x="6251408" y="3424477"/>
            <a:ext cx="288032" cy="288032"/>
          </a:xfrm>
          <a:prstGeom prst="mathMultiply">
            <a:avLst>
              <a:gd name="adj1" fmla="val 2932"/>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Multiply 30"/>
          <p:cNvSpPr/>
          <p:nvPr/>
        </p:nvSpPr>
        <p:spPr bwMode="auto">
          <a:xfrm flipV="1">
            <a:off x="6249144" y="3913493"/>
            <a:ext cx="288032" cy="288032"/>
          </a:xfrm>
          <a:prstGeom prst="mathMultiply">
            <a:avLst>
              <a:gd name="adj1" fmla="val 2932"/>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Multiply 31"/>
          <p:cNvSpPr/>
          <p:nvPr/>
        </p:nvSpPr>
        <p:spPr bwMode="auto">
          <a:xfrm flipV="1">
            <a:off x="6239216" y="5354878"/>
            <a:ext cx="288032" cy="288032"/>
          </a:xfrm>
          <a:prstGeom prst="mathMultiply">
            <a:avLst>
              <a:gd name="adj1" fmla="val 2932"/>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24183516"/>
      </p:ext>
    </p:extLst>
  </p:cSld>
  <p:clrMapOvr>
    <a:masterClrMapping/>
  </p:clrMapOvr>
  <p:transition>
    <p:dissolve/>
  </p:transition>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272480" y="4016097"/>
            <a:ext cx="1728192" cy="461665"/>
          </a:xfrm>
          <a:prstGeom prst="rect">
            <a:avLst/>
          </a:prstGeom>
          <a:noFill/>
        </p:spPr>
        <p:txBody>
          <a:bodyPr wrap="square" rtlCol="0">
            <a:spAutoFit/>
          </a:bodyPr>
          <a:lstStyle/>
          <a:p>
            <a:pPr algn="ctr" rtl="1"/>
            <a:r>
              <a:rPr lang="fa-IR" sz="1200" b="1" dirty="0" smtClean="0">
                <a:solidFill>
                  <a:schemeClr val="bg1">
                    <a:lumMod val="65000"/>
                    <a:lumOff val="35000"/>
                  </a:schemeClr>
                </a:solidFill>
                <a:cs typeface="B Nazanin" pitchFamily="2" charset="-78"/>
              </a:rPr>
              <a:t>لایه های سیستمی و فرآیند در معماری</a:t>
            </a:r>
            <a:endParaRPr lang="en-US" sz="1200" b="1" dirty="0">
              <a:solidFill>
                <a:schemeClr val="bg1">
                  <a:lumMod val="65000"/>
                  <a:lumOff val="35000"/>
                </a:schemeClr>
              </a:solidFill>
              <a:cs typeface="B Nazanin" pitchFamily="2" charset="-78"/>
            </a:endParaRPr>
          </a:p>
        </p:txBody>
      </p:sp>
      <p:sp>
        <p:nvSpPr>
          <p:cNvPr id="9" name="TextBox 8"/>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7</a:t>
            </a:r>
            <a:r>
              <a:rPr lang="fa-IR" sz="1600" dirty="0">
                <a:effectLst>
                  <a:outerShdw blurRad="38100" dist="38100" dir="2700000" algn="tl">
                    <a:srgbClr val="000000">
                      <a:alpha val="43137"/>
                    </a:srgbClr>
                  </a:outerShdw>
                </a:effectLst>
              </a:rPr>
              <a:t>  ارزیابی دانشکده معماری سوره براساس نگرش لایه‏ای</a:t>
            </a:r>
            <a:endParaRPr lang="en-US" sz="1400" dirty="0">
              <a:effectLst>
                <a:outerShdw blurRad="38100" dist="38100" dir="2700000" algn="tl">
                  <a:srgbClr val="000000">
                    <a:alpha val="43137"/>
                  </a:srgbClr>
                </a:outerShdw>
              </a:effectLst>
            </a:endParaRPr>
          </a:p>
        </p:txBody>
      </p:sp>
      <p:sp>
        <p:nvSpPr>
          <p:cNvPr id="10" name="TextBox 9"/>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7</a:t>
            </a:r>
            <a:endParaRPr lang="en-US" sz="1200" b="1" dirty="0">
              <a:solidFill>
                <a:srgbClr val="002060"/>
              </a:solidFill>
              <a:cs typeface="B Nazanin" pitchFamily="2" charset="-78"/>
            </a:endParaRPr>
          </a:p>
        </p:txBody>
      </p:sp>
      <p:sp>
        <p:nvSpPr>
          <p:cNvPr id="11" name="TextBox 10"/>
          <p:cNvSpPr txBox="1"/>
          <p:nvPr/>
        </p:nvSpPr>
        <p:spPr>
          <a:xfrm>
            <a:off x="272480" y="3723542"/>
            <a:ext cx="1728192" cy="261610"/>
          </a:xfrm>
          <a:prstGeom prst="rect">
            <a:avLst/>
          </a:prstGeom>
          <a:noFill/>
        </p:spPr>
        <p:txBody>
          <a:bodyPr wrap="square" rtlCol="0">
            <a:spAutoFit/>
          </a:bodyPr>
          <a:lstStyle/>
          <a:p>
            <a:pPr algn="ctr" rtl="1"/>
            <a:r>
              <a:rPr lang="fa-IR" sz="1100" b="1" dirty="0" smtClean="0">
                <a:solidFill>
                  <a:srgbClr val="674301"/>
                </a:solidFill>
                <a:cs typeface="B Nazanin" pitchFamily="2" charset="-78"/>
              </a:rPr>
              <a:t>دانشکده معماری سوره – لایه‏ها</a:t>
            </a:r>
            <a:endParaRPr lang="en-US" sz="1100" b="1" dirty="0">
              <a:solidFill>
                <a:srgbClr val="674301"/>
              </a:solidFill>
              <a:cs typeface="B Nazanin" pitchFamily="2" charset="-78"/>
            </a:endParaRPr>
          </a:p>
        </p:txBody>
      </p:sp>
      <p:sp>
        <p:nvSpPr>
          <p:cNvPr id="15" name="TextBox 14"/>
          <p:cNvSpPr txBox="1"/>
          <p:nvPr/>
        </p:nvSpPr>
        <p:spPr>
          <a:xfrm>
            <a:off x="2503961" y="1279213"/>
            <a:ext cx="6552727" cy="346249"/>
          </a:xfrm>
          <a:prstGeom prst="rect">
            <a:avLst/>
          </a:prstGeom>
          <a:noFill/>
        </p:spPr>
        <p:txBody>
          <a:bodyPr wrap="square" rtlCol="0">
            <a:spAutoFit/>
          </a:bodyPr>
          <a:lstStyle/>
          <a:p>
            <a:pPr algn="justLow" rtl="1">
              <a:lnSpc>
                <a:spcPct val="150000"/>
              </a:lnSpc>
            </a:pPr>
            <a:r>
              <a:rPr lang="fa-IR" sz="1200" b="1" dirty="0" smtClean="0">
                <a:solidFill>
                  <a:srgbClr val="002060"/>
                </a:solidFill>
                <a:cs typeface="B Nazanin" pitchFamily="2" charset="-78"/>
              </a:rPr>
              <a:t>بوفه :</a:t>
            </a:r>
            <a:endParaRPr lang="en-US" sz="1200" dirty="0" smtClean="0">
              <a:solidFill>
                <a:srgbClr val="002060"/>
              </a:solidFill>
              <a:cs typeface="B Nazanin" pitchFamily="2" charset="-78"/>
            </a:endParaRPr>
          </a:p>
        </p:txBody>
      </p:sp>
      <p:sp>
        <p:nvSpPr>
          <p:cNvPr id="27" name="TextBox 26"/>
          <p:cNvSpPr txBox="1"/>
          <p:nvPr/>
        </p:nvSpPr>
        <p:spPr>
          <a:xfrm>
            <a:off x="2504728" y="1002214"/>
            <a:ext cx="6552728" cy="276999"/>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dirty="0" smtClean="0">
                <a:solidFill>
                  <a:srgbClr val="8C5B02"/>
                </a:solidFill>
                <a:latin typeface="Technic" panose="00000400000000000000" pitchFamily="2" charset="2"/>
              </a:rPr>
              <a:t>ارزیابی دانشکده معماری سوره</a:t>
            </a:r>
            <a:endParaRPr lang="en-US" dirty="0">
              <a:solidFill>
                <a:srgbClr val="8C5B02"/>
              </a:solidFill>
              <a:latin typeface="Technic" panose="00000400000000000000" pitchFamily="2" charset="2"/>
            </a:endParaRPr>
          </a:p>
        </p:txBody>
      </p:sp>
      <p:pic>
        <p:nvPicPr>
          <p:cNvPr id="16" name="Picture 2" descr="D:\163_0124\IMG_8094.JPG"/>
          <p:cNvPicPr>
            <a:picLocks noChangeAspect="1" noChangeArrowheads="1"/>
          </p:cNvPicPr>
          <p:nvPr/>
        </p:nvPicPr>
        <p:blipFill>
          <a:blip r:embed="rId2" cstate="print"/>
          <a:srcRect l="24444" t="10000" r="20000" b="5556"/>
          <a:stretch>
            <a:fillRect/>
          </a:stretch>
        </p:blipFill>
        <p:spPr bwMode="auto">
          <a:xfrm>
            <a:off x="4664967" y="1774142"/>
            <a:ext cx="2072105" cy="2362200"/>
          </a:xfrm>
          <a:prstGeom prst="rect">
            <a:avLst/>
          </a:prstGeom>
          <a:noFill/>
          <a:ln>
            <a:noFill/>
          </a:ln>
        </p:spPr>
      </p:pic>
      <p:pic>
        <p:nvPicPr>
          <p:cNvPr id="17" name="Picture 3" descr="D:\163_0124\IMG_8098.JPG"/>
          <p:cNvPicPr>
            <a:picLocks noChangeAspect="1" noChangeArrowheads="1"/>
          </p:cNvPicPr>
          <p:nvPr/>
        </p:nvPicPr>
        <p:blipFill>
          <a:blip r:embed="rId3" cstate="print"/>
          <a:srcRect t="14583"/>
          <a:stretch>
            <a:fillRect/>
          </a:stretch>
        </p:blipFill>
        <p:spPr bwMode="auto">
          <a:xfrm>
            <a:off x="2513652" y="1774142"/>
            <a:ext cx="2074127" cy="2362200"/>
          </a:xfrm>
          <a:prstGeom prst="rect">
            <a:avLst/>
          </a:prstGeom>
          <a:noFill/>
          <a:ln>
            <a:noFill/>
          </a:ln>
        </p:spPr>
      </p:pic>
      <p:pic>
        <p:nvPicPr>
          <p:cNvPr id="18" name="Picture 4" descr="D:\163_0124\IMG_8097.JPG"/>
          <p:cNvPicPr>
            <a:picLocks noChangeAspect="1" noChangeArrowheads="1"/>
          </p:cNvPicPr>
          <p:nvPr/>
        </p:nvPicPr>
        <p:blipFill>
          <a:blip r:embed="rId4" cstate="print"/>
          <a:srcRect t="7895"/>
          <a:stretch>
            <a:fillRect/>
          </a:stretch>
        </p:blipFill>
        <p:spPr bwMode="auto">
          <a:xfrm>
            <a:off x="6816133" y="1774142"/>
            <a:ext cx="1923506" cy="2362200"/>
          </a:xfrm>
          <a:prstGeom prst="rect">
            <a:avLst/>
          </a:prstGeom>
          <a:noFill/>
          <a:ln>
            <a:noFill/>
          </a:ln>
        </p:spPr>
      </p:pic>
    </p:spTree>
    <p:extLst>
      <p:ext uri="{BB962C8B-B14F-4D97-AF65-F5344CB8AC3E}">
        <p14:creationId xmlns:p14="http://schemas.microsoft.com/office/powerpoint/2010/main" val="3436896599"/>
      </p:ext>
    </p:extLst>
  </p:cSld>
  <p:clrMapOvr>
    <a:masterClrMapping/>
  </p:clrMapOvr>
  <p:transition>
    <p:dissolv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TextBox 14"/>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1</a:t>
            </a:r>
            <a:r>
              <a:rPr lang="fa-IR" sz="1600" dirty="0" smtClean="0">
                <a:effectLst>
                  <a:outerShdw blurRad="38100" dist="38100" dir="2700000" algn="tl">
                    <a:srgbClr val="000000">
                      <a:alpha val="43137"/>
                    </a:srgbClr>
                  </a:outerShdw>
                </a:effectLst>
              </a:rPr>
              <a:t>   فعالیت‏های معمار</a:t>
            </a:r>
            <a:endParaRPr lang="en-US" sz="1400" dirty="0">
              <a:effectLst>
                <a:outerShdw blurRad="38100" dist="38100" dir="2700000" algn="tl">
                  <a:srgbClr val="000000">
                    <a:alpha val="43137"/>
                  </a:srgbClr>
                </a:outerShdw>
              </a:effectLst>
            </a:endParaRPr>
          </a:p>
        </p:txBody>
      </p:sp>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حل مسأله                                </a:t>
            </a:r>
            <a:r>
              <a:rPr lang="en-US" sz="1400" dirty="0" smtClean="0">
                <a:solidFill>
                  <a:srgbClr val="8C5B02"/>
                </a:solidFill>
              </a:rPr>
              <a:t> </a:t>
            </a:r>
            <a:r>
              <a:rPr lang="fa-IR" sz="1400" dirty="0" smtClean="0">
                <a:solidFill>
                  <a:srgbClr val="8C5B02"/>
                </a:solidFill>
              </a:rPr>
              <a:t>                                                    </a:t>
            </a:r>
            <a:r>
              <a:rPr lang="fa-IR" sz="1400" dirty="0">
                <a:solidFill>
                  <a:srgbClr val="8C5B02"/>
                </a:solidFill>
              </a:rPr>
              <a:t> </a:t>
            </a:r>
            <a:r>
              <a:rPr lang="fa-IR" sz="1400" dirty="0" smtClean="0">
                <a:solidFill>
                  <a:srgbClr val="8C5B02"/>
                </a:solidFill>
              </a:rPr>
              <a:t>                              </a:t>
            </a:r>
            <a:r>
              <a:rPr lang="en-US" sz="1400" dirty="0" smtClean="0">
                <a:solidFill>
                  <a:srgbClr val="8C5B02"/>
                </a:solidFill>
                <a:latin typeface="Technic" panose="00000400000000000000" pitchFamily="2" charset="2"/>
              </a:rPr>
              <a:t>Problem Solving</a:t>
            </a:r>
            <a:endParaRPr lang="en-US" sz="1400" dirty="0">
              <a:solidFill>
                <a:srgbClr val="8C5B02"/>
              </a:solidFill>
              <a:latin typeface="Technic" panose="00000400000000000000" pitchFamily="2" charset="2"/>
            </a:endParaRPr>
          </a:p>
        </p:txBody>
      </p:sp>
      <p:sp>
        <p:nvSpPr>
          <p:cNvPr id="25" name="TextBox 24"/>
          <p:cNvSpPr txBox="1"/>
          <p:nvPr/>
        </p:nvSpPr>
        <p:spPr>
          <a:xfrm>
            <a:off x="2504728" y="1352963"/>
            <a:ext cx="288032"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en-US" sz="1400" dirty="0" smtClean="0">
                <a:solidFill>
                  <a:srgbClr val="002060"/>
                </a:solidFill>
                <a:latin typeface="Technic" panose="00000400000000000000" pitchFamily="2" charset="2"/>
              </a:rPr>
              <a:t>4</a:t>
            </a:r>
            <a:endParaRPr lang="en-US" sz="1400" dirty="0">
              <a:solidFill>
                <a:srgbClr val="002060"/>
              </a:solidFill>
              <a:latin typeface="Technic" panose="00000400000000000000" pitchFamily="2" charset="2"/>
            </a:endParaRPr>
          </a:p>
        </p:txBody>
      </p:sp>
      <p:pic>
        <p:nvPicPr>
          <p:cNvPr id="29" name="Picture 2" descr="D:\fattaneh s data\kalbadi\tamrin 1\Bahar House\bahar_house_www.caoi.ir__15_-8933-800-500-90.jpg"/>
          <p:cNvPicPr>
            <a:picLocks noChangeAspect="1" noChangeArrowheads="1"/>
          </p:cNvPicPr>
          <p:nvPr/>
        </p:nvPicPr>
        <p:blipFill>
          <a:blip r:embed="rId2"/>
          <a:srcRect/>
          <a:stretch>
            <a:fillRect/>
          </a:stretch>
        </p:blipFill>
        <p:spPr bwMode="auto">
          <a:xfrm>
            <a:off x="2504728" y="2198355"/>
            <a:ext cx="3024336" cy="2016223"/>
          </a:xfrm>
          <a:prstGeom prst="rect">
            <a:avLst/>
          </a:prstGeom>
          <a:noFill/>
        </p:spPr>
      </p:pic>
      <p:pic>
        <p:nvPicPr>
          <p:cNvPr id="35" name="Picture 3" descr="D:\fattaneh s data\kalbadi\tamrin 1\Bahar House\bahar_house_www.caoi.ir__12_-8930-800-500-90.jpg"/>
          <p:cNvPicPr>
            <a:picLocks noChangeAspect="1" noChangeArrowheads="1"/>
          </p:cNvPicPr>
          <p:nvPr/>
        </p:nvPicPr>
        <p:blipFill>
          <a:blip r:embed="rId3"/>
          <a:srcRect t="13333"/>
          <a:stretch>
            <a:fillRect/>
          </a:stretch>
        </p:blipFill>
        <p:spPr bwMode="auto">
          <a:xfrm>
            <a:off x="5817096" y="3499395"/>
            <a:ext cx="3242220" cy="2809924"/>
          </a:xfrm>
          <a:prstGeom prst="rect">
            <a:avLst/>
          </a:prstGeom>
          <a:noFill/>
        </p:spPr>
      </p:pic>
      <p:pic>
        <p:nvPicPr>
          <p:cNvPr id="36" name="Picture 4" descr="D:\fattaneh s data\kalbadi\tamrin 1\Bahar House\bahar_house_www.caoi.ir__13_-8931-800-500-90.jpg"/>
          <p:cNvPicPr>
            <a:picLocks noChangeAspect="1" noChangeArrowheads="1"/>
          </p:cNvPicPr>
          <p:nvPr/>
        </p:nvPicPr>
        <p:blipFill>
          <a:blip r:embed="rId4" cstate="print"/>
          <a:srcRect/>
          <a:stretch>
            <a:fillRect/>
          </a:stretch>
        </p:blipFill>
        <p:spPr bwMode="auto">
          <a:xfrm>
            <a:off x="2504728" y="4293097"/>
            <a:ext cx="3024336" cy="2016222"/>
          </a:xfrm>
          <a:prstGeom prst="rect">
            <a:avLst/>
          </a:prstGeom>
          <a:noFill/>
        </p:spPr>
      </p:pic>
      <p:pic>
        <p:nvPicPr>
          <p:cNvPr id="39" name="Picture 6" descr="D:\fattaneh s data\kalbadi\tamrin 1\Bahar House\bahar_house_section2-8939-800-500-90.jpg"/>
          <p:cNvPicPr>
            <a:picLocks noChangeAspect="1" noChangeArrowheads="1"/>
          </p:cNvPicPr>
          <p:nvPr/>
        </p:nvPicPr>
        <p:blipFill>
          <a:blip r:embed="rId5" cstate="print"/>
          <a:srcRect/>
          <a:stretch>
            <a:fillRect/>
          </a:stretch>
        </p:blipFill>
        <p:spPr bwMode="auto">
          <a:xfrm>
            <a:off x="6695256" y="2034134"/>
            <a:ext cx="2362200" cy="1414367"/>
          </a:xfrm>
          <a:prstGeom prst="rect">
            <a:avLst/>
          </a:prstGeom>
          <a:noFill/>
        </p:spPr>
      </p:pic>
      <p:sp>
        <p:nvSpPr>
          <p:cNvPr id="40" name="TextBox 39"/>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1</a:t>
            </a:r>
            <a:endParaRPr lang="en-US" sz="1200" b="1" dirty="0">
              <a:solidFill>
                <a:srgbClr val="002060"/>
              </a:solidFill>
              <a:cs typeface="B Nazanin" pitchFamily="2" charset="-78"/>
            </a:endParaRPr>
          </a:p>
        </p:txBody>
      </p:sp>
      <p:sp>
        <p:nvSpPr>
          <p:cNvPr id="41" name="TextBox 40"/>
          <p:cNvSpPr txBox="1"/>
          <p:nvPr/>
        </p:nvSpPr>
        <p:spPr>
          <a:xfrm>
            <a:off x="272480" y="3723542"/>
            <a:ext cx="1728192" cy="276999"/>
          </a:xfrm>
          <a:prstGeom prst="rect">
            <a:avLst/>
          </a:prstGeom>
          <a:noFill/>
        </p:spPr>
        <p:txBody>
          <a:bodyPr wrap="square" rtlCol="0">
            <a:spAutoFit/>
          </a:bodyPr>
          <a:lstStyle/>
          <a:p>
            <a:pPr algn="ctr"/>
            <a:r>
              <a:rPr lang="fa-IR" sz="1200" b="1" dirty="0" smtClean="0">
                <a:solidFill>
                  <a:srgbClr val="674301"/>
                </a:solidFill>
                <a:cs typeface="B Nazanin" pitchFamily="2" charset="-78"/>
              </a:rPr>
              <a:t>فعالیت‏های معمار</a:t>
            </a:r>
            <a:endParaRPr lang="en-US" sz="1200" b="1" dirty="0">
              <a:solidFill>
                <a:srgbClr val="674301"/>
              </a:solidFill>
              <a:cs typeface="B Nazanin" pitchFamily="2" charset="-78"/>
            </a:endParaRPr>
          </a:p>
        </p:txBody>
      </p:sp>
      <p:sp>
        <p:nvSpPr>
          <p:cNvPr id="42" name="TextBox 41"/>
          <p:cNvSpPr txBox="1"/>
          <p:nvPr/>
        </p:nvSpPr>
        <p:spPr>
          <a:xfrm>
            <a:off x="272480" y="4016097"/>
            <a:ext cx="1728192" cy="276999"/>
          </a:xfrm>
          <a:prstGeom prst="rect">
            <a:avLst/>
          </a:prstGeom>
          <a:noFill/>
        </p:spPr>
        <p:txBody>
          <a:bodyPr wrap="square" rtlCol="0">
            <a:spAutoFit/>
          </a:bodyPr>
          <a:lstStyle/>
          <a:p>
            <a:pPr algn="ctr"/>
            <a:r>
              <a:rPr lang="en-US" sz="1200" b="1" dirty="0" smtClean="0">
                <a:solidFill>
                  <a:schemeClr val="bg1">
                    <a:lumMod val="65000"/>
                    <a:lumOff val="35000"/>
                  </a:schemeClr>
                </a:solidFill>
                <a:cs typeface="B Nazanin" pitchFamily="2" charset="-78"/>
              </a:rPr>
              <a:t>Problem Solving</a:t>
            </a:r>
            <a:endParaRPr lang="en-US" sz="1200" b="1" dirty="0">
              <a:solidFill>
                <a:schemeClr val="bg1">
                  <a:lumMod val="65000"/>
                  <a:lumOff val="35000"/>
                </a:schemeClr>
              </a:solidFill>
              <a:cs typeface="B Nazanin" pitchFamily="2" charset="-78"/>
            </a:endParaRPr>
          </a:p>
        </p:txBody>
      </p:sp>
      <p:sp>
        <p:nvSpPr>
          <p:cNvPr id="43" name="TextBox 42"/>
          <p:cNvSpPr txBox="1"/>
          <p:nvPr/>
        </p:nvSpPr>
        <p:spPr>
          <a:xfrm>
            <a:off x="272480" y="4437112"/>
            <a:ext cx="1728192" cy="276999"/>
          </a:xfrm>
          <a:prstGeom prst="rect">
            <a:avLst/>
          </a:prstGeom>
          <a:noFill/>
        </p:spPr>
        <p:txBody>
          <a:bodyPr wrap="square" rtlCol="0">
            <a:spAutoFit/>
          </a:bodyPr>
          <a:lstStyle/>
          <a:p>
            <a:pPr algn="ctr"/>
            <a:r>
              <a:rPr lang="fa-IR" sz="1200" b="1" dirty="0" smtClean="0">
                <a:solidFill>
                  <a:schemeClr val="bg1">
                    <a:lumMod val="65000"/>
                    <a:lumOff val="35000"/>
                  </a:schemeClr>
                </a:solidFill>
                <a:cs typeface="B Nazanin" pitchFamily="2" charset="-78"/>
              </a:rPr>
              <a:t>خانه بهار</a:t>
            </a:r>
            <a:endParaRPr lang="en-US" sz="1200" b="1" dirty="0">
              <a:solidFill>
                <a:schemeClr val="bg1">
                  <a:lumMod val="65000"/>
                  <a:lumOff val="35000"/>
                </a:schemeClr>
              </a:solidFill>
              <a:cs typeface="B Nazanin" pitchFamily="2" charset="-78"/>
            </a:endParaRPr>
          </a:p>
        </p:txBody>
      </p:sp>
      <p:sp>
        <p:nvSpPr>
          <p:cNvPr id="56" name="TextBox 55"/>
          <p:cNvSpPr txBox="1"/>
          <p:nvPr/>
        </p:nvSpPr>
        <p:spPr>
          <a:xfrm>
            <a:off x="2864768" y="1352963"/>
            <a:ext cx="619268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002060"/>
                </a:solidFill>
                <a:cs typeface="B Traffic" panose="00000400000000000000" pitchFamily="2" charset="-78"/>
              </a:rPr>
              <a:t>خانه بهار    </a:t>
            </a:r>
            <a:r>
              <a:rPr lang="fa-IR" sz="1050" dirty="0" smtClean="0">
                <a:solidFill>
                  <a:srgbClr val="002060"/>
                </a:solidFill>
                <a:cs typeface="B Traffic" panose="00000400000000000000" pitchFamily="2" charset="-78"/>
              </a:rPr>
              <a:t>علی دهقانی – علی سلطانی – عاطفه کرباسی</a:t>
            </a:r>
            <a:endParaRPr lang="fa-IR" sz="1050" dirty="0">
              <a:solidFill>
                <a:srgbClr val="002060"/>
              </a:solidFill>
              <a:cs typeface="B Traffic" panose="00000400000000000000" pitchFamily="2" charset="-78"/>
            </a:endParaRPr>
          </a:p>
        </p:txBody>
      </p:sp>
    </p:spTree>
    <p:extLst>
      <p:ext uri="{BB962C8B-B14F-4D97-AF65-F5344CB8AC3E}">
        <p14:creationId xmlns:p14="http://schemas.microsoft.com/office/powerpoint/2010/main" val="1270157651"/>
      </p:ext>
    </p:extLst>
  </p:cSld>
  <p:clrMapOvr>
    <a:masterClrMapping/>
  </p:clrMapOvr>
  <p:transition>
    <p:dissolve/>
  </p:transition>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272480" y="4016097"/>
            <a:ext cx="1728192" cy="461665"/>
          </a:xfrm>
          <a:prstGeom prst="rect">
            <a:avLst/>
          </a:prstGeom>
          <a:noFill/>
        </p:spPr>
        <p:txBody>
          <a:bodyPr wrap="square" rtlCol="0">
            <a:spAutoFit/>
          </a:bodyPr>
          <a:lstStyle/>
          <a:p>
            <a:pPr algn="ctr" rtl="1"/>
            <a:r>
              <a:rPr lang="fa-IR" sz="1200" b="1" dirty="0" smtClean="0">
                <a:solidFill>
                  <a:schemeClr val="bg1">
                    <a:lumMod val="65000"/>
                    <a:lumOff val="35000"/>
                  </a:schemeClr>
                </a:solidFill>
                <a:cs typeface="B Nazanin" pitchFamily="2" charset="-78"/>
              </a:rPr>
              <a:t>لایه های سیستمی و فرآیند در معماری</a:t>
            </a:r>
            <a:endParaRPr lang="en-US" sz="1200" b="1" dirty="0">
              <a:solidFill>
                <a:schemeClr val="bg1">
                  <a:lumMod val="65000"/>
                  <a:lumOff val="35000"/>
                </a:schemeClr>
              </a:solidFill>
              <a:cs typeface="B Nazanin" pitchFamily="2" charset="-78"/>
            </a:endParaRPr>
          </a:p>
        </p:txBody>
      </p:sp>
      <p:sp>
        <p:nvSpPr>
          <p:cNvPr id="9" name="TextBox 8"/>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7</a:t>
            </a:r>
            <a:r>
              <a:rPr lang="fa-IR" sz="1600" dirty="0">
                <a:effectLst>
                  <a:outerShdw blurRad="38100" dist="38100" dir="2700000" algn="tl">
                    <a:srgbClr val="000000">
                      <a:alpha val="43137"/>
                    </a:srgbClr>
                  </a:outerShdw>
                </a:effectLst>
              </a:rPr>
              <a:t>  ارزیابی دانشکده معماری سوره براساس نگرش لایه‏ای</a:t>
            </a:r>
            <a:endParaRPr lang="en-US" sz="1400" dirty="0">
              <a:effectLst>
                <a:outerShdw blurRad="38100" dist="38100" dir="2700000" algn="tl">
                  <a:srgbClr val="000000">
                    <a:alpha val="43137"/>
                  </a:srgbClr>
                </a:outerShdw>
              </a:effectLst>
            </a:endParaRPr>
          </a:p>
        </p:txBody>
      </p:sp>
      <p:sp>
        <p:nvSpPr>
          <p:cNvPr id="10" name="TextBox 9"/>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7</a:t>
            </a:r>
            <a:endParaRPr lang="en-US" sz="1200" b="1" dirty="0">
              <a:solidFill>
                <a:srgbClr val="002060"/>
              </a:solidFill>
              <a:cs typeface="B Nazanin" pitchFamily="2" charset="-78"/>
            </a:endParaRPr>
          </a:p>
        </p:txBody>
      </p:sp>
      <p:sp>
        <p:nvSpPr>
          <p:cNvPr id="11" name="TextBox 10"/>
          <p:cNvSpPr txBox="1"/>
          <p:nvPr/>
        </p:nvSpPr>
        <p:spPr>
          <a:xfrm>
            <a:off x="272480" y="3723542"/>
            <a:ext cx="1728192" cy="261610"/>
          </a:xfrm>
          <a:prstGeom prst="rect">
            <a:avLst/>
          </a:prstGeom>
          <a:noFill/>
        </p:spPr>
        <p:txBody>
          <a:bodyPr wrap="square" rtlCol="0">
            <a:spAutoFit/>
          </a:bodyPr>
          <a:lstStyle/>
          <a:p>
            <a:pPr algn="ctr" rtl="1"/>
            <a:r>
              <a:rPr lang="fa-IR" sz="1100" b="1" dirty="0" smtClean="0">
                <a:solidFill>
                  <a:srgbClr val="674301"/>
                </a:solidFill>
                <a:cs typeface="B Nazanin" pitchFamily="2" charset="-78"/>
              </a:rPr>
              <a:t>دانشکده معماری سوره – لایه‏ها</a:t>
            </a:r>
            <a:endParaRPr lang="en-US" sz="1100" b="1" dirty="0">
              <a:solidFill>
                <a:srgbClr val="674301"/>
              </a:solidFill>
              <a:cs typeface="B Nazanin" pitchFamily="2" charset="-78"/>
            </a:endParaRPr>
          </a:p>
        </p:txBody>
      </p:sp>
      <p:sp>
        <p:nvSpPr>
          <p:cNvPr id="15" name="TextBox 14"/>
          <p:cNvSpPr txBox="1"/>
          <p:nvPr/>
        </p:nvSpPr>
        <p:spPr>
          <a:xfrm>
            <a:off x="2503961" y="1268760"/>
            <a:ext cx="6552727" cy="369332"/>
          </a:xfrm>
          <a:prstGeom prst="rect">
            <a:avLst/>
          </a:prstGeom>
          <a:noFill/>
        </p:spPr>
        <p:txBody>
          <a:bodyPr wrap="square" rtlCol="0">
            <a:spAutoFit/>
          </a:bodyPr>
          <a:lstStyle/>
          <a:p>
            <a:pPr algn="justLow" rtl="1">
              <a:lnSpc>
                <a:spcPct val="150000"/>
              </a:lnSpc>
            </a:pPr>
            <a:r>
              <a:rPr lang="fa-IR" sz="1200" b="1" dirty="0" smtClean="0">
                <a:solidFill>
                  <a:srgbClr val="002060"/>
                </a:solidFill>
                <a:cs typeface="B Nazanin" pitchFamily="2" charset="-78"/>
              </a:rPr>
              <a:t>نمازخانه :</a:t>
            </a:r>
            <a:endParaRPr lang="en-US" sz="1200" dirty="0" smtClean="0">
              <a:solidFill>
                <a:srgbClr val="002060"/>
              </a:solidFill>
              <a:cs typeface="B Nazanin" pitchFamily="2" charset="-78"/>
            </a:endParaRPr>
          </a:p>
        </p:txBody>
      </p:sp>
      <p:sp>
        <p:nvSpPr>
          <p:cNvPr id="16" name="TextBox 15"/>
          <p:cNvSpPr txBox="1"/>
          <p:nvPr/>
        </p:nvSpPr>
        <p:spPr>
          <a:xfrm>
            <a:off x="2504728" y="1002214"/>
            <a:ext cx="6552728" cy="276999"/>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dirty="0" smtClean="0">
                <a:solidFill>
                  <a:srgbClr val="8C5B02"/>
                </a:solidFill>
                <a:latin typeface="Technic" panose="00000400000000000000" pitchFamily="2" charset="2"/>
              </a:rPr>
              <a:t>ارزیابی دانشکده معماری سوره</a:t>
            </a:r>
            <a:endParaRPr lang="en-US" dirty="0">
              <a:solidFill>
                <a:srgbClr val="8C5B02"/>
              </a:solidFill>
              <a:latin typeface="Technic" panose="00000400000000000000" pitchFamily="2" charset="2"/>
            </a:endParaRPr>
          </a:p>
        </p:txBody>
      </p:sp>
      <p:graphicFrame>
        <p:nvGraphicFramePr>
          <p:cNvPr id="20" name="Table 19"/>
          <p:cNvGraphicFramePr>
            <a:graphicFrameLocks noGrp="1"/>
          </p:cNvGraphicFramePr>
          <p:nvPr>
            <p:extLst/>
          </p:nvPr>
        </p:nvGraphicFramePr>
        <p:xfrm>
          <a:off x="2497104" y="2204864"/>
          <a:ext cx="6559583" cy="3356440"/>
        </p:xfrm>
        <a:graphic>
          <a:graphicData uri="http://schemas.openxmlformats.org/drawingml/2006/table">
            <a:tbl>
              <a:tblPr firstRow="1" bandRow="1">
                <a:tableStyleId>{5C22544A-7EE6-4342-B048-85BDC9FD1C3A}</a:tableStyleId>
              </a:tblPr>
              <a:tblGrid>
                <a:gridCol w="3673366"/>
                <a:gridCol w="437306"/>
                <a:gridCol w="410122"/>
                <a:gridCol w="2038789"/>
              </a:tblGrid>
              <a:tr h="557839">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dirty="0" smtClean="0">
                          <a:cs typeface="B Traffic" pitchFamily="2" charset="-78"/>
                        </a:rPr>
                        <a:t>توضیحات</a:t>
                      </a:r>
                      <a:endParaRPr lang="en-US" dirty="0" smtClean="0">
                        <a:cs typeface="B Traffic" pitchFamily="2" charset="-78"/>
                      </a:endParaRPr>
                    </a:p>
                  </a:txBody>
                  <a:tcPr anchor="ctr"/>
                </a:tc>
                <a:tc>
                  <a:txBody>
                    <a:bodyPr/>
                    <a:lstStyle/>
                    <a:p>
                      <a:pPr algn="ctr"/>
                      <a:r>
                        <a:rPr lang="fa-IR" sz="1050" dirty="0" smtClean="0">
                          <a:cs typeface="B Traffic" pitchFamily="2" charset="-78"/>
                        </a:rPr>
                        <a:t>خاموش</a:t>
                      </a:r>
                      <a:endParaRPr lang="en-US" sz="1050" dirty="0">
                        <a:cs typeface="B Traffic" pitchFamily="2" charset="-78"/>
                      </a:endParaRPr>
                    </a:p>
                  </a:txBody>
                  <a:tcPr vert="vert270" anchor="ctr"/>
                </a:tc>
                <a:tc>
                  <a:txBody>
                    <a:bodyPr/>
                    <a:lstStyle/>
                    <a:p>
                      <a:pPr algn="ctr"/>
                      <a:r>
                        <a:rPr lang="fa-IR" sz="1050" dirty="0" smtClean="0">
                          <a:cs typeface="B Traffic" pitchFamily="2" charset="-78"/>
                        </a:rPr>
                        <a:t>روشن</a:t>
                      </a:r>
                      <a:endParaRPr lang="en-US" sz="1050" dirty="0">
                        <a:cs typeface="B Traffic" pitchFamily="2" charset="-78"/>
                      </a:endParaRPr>
                    </a:p>
                  </a:txBody>
                  <a:tcPr vert="vert27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dirty="0" smtClean="0">
                          <a:cs typeface="B Traffic" pitchFamily="2" charset="-78"/>
                        </a:rPr>
                        <a:t>لایه ها</a:t>
                      </a:r>
                      <a:endParaRPr lang="en-US" dirty="0" smtClean="0">
                        <a:cs typeface="B Traffic" pitchFamily="2" charset="-78"/>
                      </a:endParaRPr>
                    </a:p>
                  </a:txBody>
                  <a:tcPr anchor="ctr"/>
                </a:tc>
              </a:tr>
              <a:tr h="455379">
                <a:tc>
                  <a:txBody>
                    <a:bodyPr/>
                    <a:lstStyle/>
                    <a:p>
                      <a:pPr algn="ctr"/>
                      <a:r>
                        <a:rPr lang="fa-IR" sz="1400" b="0" dirty="0" smtClean="0">
                          <a:cs typeface="B Traffic" pitchFamily="2" charset="-78"/>
                        </a:rPr>
                        <a:t>عدم</a:t>
                      </a:r>
                      <a:r>
                        <a:rPr lang="fa-IR" sz="1400" b="0" baseline="0" dirty="0" smtClean="0">
                          <a:cs typeface="B Traffic" pitchFamily="2" charset="-78"/>
                        </a:rPr>
                        <a:t> ارتباط با کاربر</a:t>
                      </a:r>
                      <a:endParaRPr lang="en-US" sz="1400" b="0" dirty="0">
                        <a:cs typeface="B Traffic" pitchFamily="2" charset="-78"/>
                      </a:endParaRPr>
                    </a:p>
                  </a:txBody>
                  <a:tcPr anchor="ctr"/>
                </a:tc>
                <a:tc>
                  <a:txBody>
                    <a:bodyPr/>
                    <a:lstStyle/>
                    <a:p>
                      <a:endParaRPr lang="en-US" dirty="0"/>
                    </a:p>
                  </a:txBody>
                  <a:tcPr/>
                </a:tc>
                <a:tc>
                  <a:txBody>
                    <a:bodyPr/>
                    <a:lstStyle/>
                    <a:p>
                      <a:endParaRPr lang="en-US"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fa-IR" sz="1400" b="1" kern="1200" baseline="0" dirty="0" smtClean="0">
                          <a:cs typeface="B Traffic" pitchFamily="2" charset="-78"/>
                        </a:rPr>
                        <a:t>هرمانوتیکی</a:t>
                      </a:r>
                      <a:endParaRPr lang="en-US" sz="1400" b="1" dirty="0" smtClean="0">
                        <a:cs typeface="B Traffic" pitchFamily="2" charset="-78"/>
                      </a:endParaRPr>
                    </a:p>
                  </a:txBody>
                  <a:tcPr anchor="ctr"/>
                </a:tc>
              </a:tr>
              <a:tr h="455379">
                <a:tc>
                  <a:txBody>
                    <a:bodyPr/>
                    <a:lstStyle/>
                    <a:p>
                      <a:pPr algn="ctr"/>
                      <a:r>
                        <a:rPr lang="fa-IR" sz="1400" dirty="0" smtClean="0">
                          <a:cs typeface="B Traffic" pitchFamily="2" charset="-78"/>
                        </a:rPr>
                        <a:t>عدم</a:t>
                      </a:r>
                      <a:r>
                        <a:rPr lang="fa-IR" sz="1400" baseline="0" dirty="0" smtClean="0">
                          <a:cs typeface="B Traffic" pitchFamily="2" charset="-78"/>
                        </a:rPr>
                        <a:t> هماهنگی با فضای معنوی</a:t>
                      </a:r>
                      <a:endParaRPr lang="en-US" sz="1400" dirty="0">
                        <a:cs typeface="B Traffic" pitchFamily="2" charset="-78"/>
                      </a:endParaRPr>
                    </a:p>
                  </a:txBody>
                  <a:tcPr anchor="ctr"/>
                </a:tc>
                <a:tc>
                  <a:txBody>
                    <a:bodyPr/>
                    <a:lstStyle/>
                    <a:p>
                      <a:endParaRPr lang="en-US" dirty="0"/>
                    </a:p>
                  </a:txBody>
                  <a:tcPr/>
                </a:tc>
                <a:tc>
                  <a:txBody>
                    <a:bodyPr/>
                    <a:lstStyle/>
                    <a:p>
                      <a:endParaRPr lang="en-US"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400" b="1" dirty="0" smtClean="0">
                          <a:cs typeface="B Traffic" pitchFamily="2" charset="-78"/>
                        </a:rPr>
                        <a:t>اجتماعی و</a:t>
                      </a:r>
                      <a:r>
                        <a:rPr lang="fa-IR" sz="1400" b="1" baseline="0" dirty="0" smtClean="0">
                          <a:cs typeface="B Traffic" pitchFamily="2" charset="-78"/>
                        </a:rPr>
                        <a:t> </a:t>
                      </a:r>
                      <a:r>
                        <a:rPr lang="fa-IR" sz="1400" b="1" dirty="0" smtClean="0">
                          <a:cs typeface="B Traffic" pitchFamily="2" charset="-78"/>
                        </a:rPr>
                        <a:t>فرهنگی</a:t>
                      </a:r>
                      <a:endParaRPr lang="en-US" sz="1400" b="1" dirty="0" smtClean="0">
                        <a:cs typeface="B Traffic" pitchFamily="2" charset="-78"/>
                      </a:endParaRPr>
                    </a:p>
                  </a:txBody>
                  <a:tcPr anchor="ctr"/>
                </a:tc>
              </a:tr>
              <a:tr h="455379">
                <a:tc>
                  <a:txBody>
                    <a:bodyPr/>
                    <a:lstStyle/>
                    <a:p>
                      <a:pPr algn="ctr"/>
                      <a:r>
                        <a:rPr lang="fa-IR" sz="1400" dirty="0" smtClean="0">
                          <a:cs typeface="B Traffic" pitchFamily="2" charset="-78"/>
                        </a:rPr>
                        <a:t>بی</a:t>
                      </a:r>
                      <a:r>
                        <a:rPr lang="fa-IR" sz="1400" baseline="0" dirty="0" smtClean="0">
                          <a:cs typeface="B Traffic" pitchFamily="2" charset="-78"/>
                        </a:rPr>
                        <a:t> هویت و شبیه به اتاق های واحد های مسکونی</a:t>
                      </a:r>
                      <a:endParaRPr lang="en-US" sz="1400" dirty="0">
                        <a:cs typeface="B Traffic" pitchFamily="2" charset="-78"/>
                      </a:endParaRPr>
                    </a:p>
                  </a:txBody>
                  <a:tcPr anchor="ctr"/>
                </a:tc>
                <a:tc>
                  <a:txBody>
                    <a:bodyPr/>
                    <a:lstStyle/>
                    <a:p>
                      <a:endParaRPr lang="en-US"/>
                    </a:p>
                  </a:txBody>
                  <a:tcPr/>
                </a:tc>
                <a:tc>
                  <a:txBody>
                    <a:bodyPr/>
                    <a:lstStyle/>
                    <a:p>
                      <a:endParaRPr lang="en-US"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400" b="1" dirty="0" smtClean="0">
                          <a:cs typeface="B Traffic" pitchFamily="2" charset="-78"/>
                        </a:rPr>
                        <a:t>زیبایی شناختی</a:t>
                      </a:r>
                      <a:endParaRPr lang="en-US" sz="1400" b="1" dirty="0" smtClean="0">
                        <a:cs typeface="B Traffic" pitchFamily="2" charset="-78"/>
                      </a:endParaRPr>
                    </a:p>
                  </a:txBody>
                  <a:tcPr anchor="ctr"/>
                </a:tc>
              </a:tr>
              <a:tr h="455379">
                <a:tc>
                  <a:txBody>
                    <a:bodyPr/>
                    <a:lstStyle/>
                    <a:p>
                      <a:pPr algn="ctr"/>
                      <a:r>
                        <a:rPr lang="fa-IR" sz="1400" dirty="0" smtClean="0">
                          <a:cs typeface="B Traffic" pitchFamily="2" charset="-78"/>
                        </a:rPr>
                        <a:t>مناسب برای دراز مدت</a:t>
                      </a:r>
                      <a:endParaRPr lang="en-US" sz="1400" dirty="0">
                        <a:cs typeface="B Traffic" pitchFamily="2" charset="-78"/>
                      </a:endParaRPr>
                    </a:p>
                  </a:txBody>
                  <a:tcPr anchor="ctr"/>
                </a:tc>
                <a:tc>
                  <a:txBody>
                    <a:bodyPr/>
                    <a:lstStyle/>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b="1" i="0" u="none" strike="noStrike" dirty="0" smtClean="0">
                          <a:solidFill>
                            <a:srgbClr val="00B050"/>
                          </a:solidFill>
                          <a:latin typeface="Wingdings"/>
                        </a:rPr>
                        <a:t>ü</a:t>
                      </a:r>
                    </a:p>
                  </a:txBody>
                  <a:tcPr/>
                </a:tc>
                <a:tc>
                  <a:txBody>
                    <a:bodyPr/>
                    <a:lstStyle/>
                    <a:p>
                      <a:pPr algn="ctr"/>
                      <a:r>
                        <a:rPr lang="fa-IR" sz="1400" b="1" dirty="0" smtClean="0">
                          <a:cs typeface="B Traffic" pitchFamily="2" charset="-78"/>
                        </a:rPr>
                        <a:t>اقتصادی</a:t>
                      </a:r>
                      <a:endParaRPr lang="en-US" sz="1400" b="1" dirty="0">
                        <a:cs typeface="B Traffic" pitchFamily="2" charset="-78"/>
                      </a:endParaRPr>
                    </a:p>
                  </a:txBody>
                  <a:tcPr anchor="ctr"/>
                </a:tc>
              </a:tr>
              <a:tr h="518064">
                <a:tc>
                  <a:txBody>
                    <a:bodyPr/>
                    <a:lstStyle/>
                    <a:p>
                      <a:pPr algn="ctr"/>
                      <a:r>
                        <a:rPr lang="fa-IR" sz="1400" dirty="0" smtClean="0">
                          <a:cs typeface="B Traffic" pitchFamily="2" charset="-78"/>
                        </a:rPr>
                        <a:t>مناسب</a:t>
                      </a:r>
                      <a:endParaRPr lang="en-US" sz="1400" dirty="0">
                        <a:cs typeface="B Traffic" pitchFamily="2" charset="-78"/>
                      </a:endParaRPr>
                    </a:p>
                  </a:txBody>
                  <a:tcPr anchor="ctr"/>
                </a:tc>
                <a:tc>
                  <a:txBody>
                    <a:bodyPr/>
                    <a:lstStyle/>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b="1" i="0" u="none" strike="noStrike" dirty="0" smtClean="0">
                          <a:solidFill>
                            <a:srgbClr val="00B050"/>
                          </a:solidFill>
                          <a:latin typeface="Wingdings"/>
                        </a:rPr>
                        <a:t>ü</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400" b="1" dirty="0" smtClean="0">
                          <a:cs typeface="B Traffic" pitchFamily="2" charset="-78"/>
                        </a:rPr>
                        <a:t>کارکردی</a:t>
                      </a:r>
                      <a:endParaRPr lang="en-US" sz="1400" b="1" dirty="0" smtClean="0">
                        <a:cs typeface="B Traffic" pitchFamily="2" charset="-78"/>
                      </a:endParaRPr>
                    </a:p>
                  </a:txBody>
                  <a:tcPr anchor="ctr"/>
                </a:tc>
              </a:tr>
              <a:tr h="455379">
                <a:tc>
                  <a:txBody>
                    <a:bodyPr/>
                    <a:lstStyle/>
                    <a:p>
                      <a:pPr algn="ctr"/>
                      <a:r>
                        <a:rPr lang="fa-IR" sz="1400" dirty="0" smtClean="0">
                          <a:cs typeface="B Traffic" pitchFamily="2" charset="-78"/>
                        </a:rPr>
                        <a:t>مناسب(امکان</a:t>
                      </a:r>
                      <a:r>
                        <a:rPr lang="fa-IR" sz="1400" baseline="0" dirty="0" smtClean="0">
                          <a:cs typeface="B Traffic" pitchFamily="2" charset="-78"/>
                        </a:rPr>
                        <a:t> استفاده در هر زمان)</a:t>
                      </a:r>
                      <a:endParaRPr lang="en-US" sz="1400" dirty="0">
                        <a:cs typeface="B Traffic" pitchFamily="2" charset="-78"/>
                      </a:endParaRPr>
                    </a:p>
                  </a:txBody>
                  <a:tcPr anchor="ctr"/>
                </a:tc>
                <a:tc>
                  <a:txBody>
                    <a:bodyPr/>
                    <a:lstStyle/>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b="1" i="0" u="none" strike="noStrike" dirty="0" smtClean="0">
                          <a:solidFill>
                            <a:srgbClr val="00B050"/>
                          </a:solidFill>
                          <a:latin typeface="Wingdings"/>
                        </a:rPr>
                        <a:t>ü</a:t>
                      </a:r>
                    </a:p>
                  </a:txBody>
                  <a:tcPr/>
                </a:tc>
                <a:tc>
                  <a:txBody>
                    <a:bodyPr/>
                    <a:lstStyle/>
                    <a:p>
                      <a:pPr algn="ctr"/>
                      <a:r>
                        <a:rPr lang="fa-IR" sz="1400" b="1" dirty="0" smtClean="0">
                          <a:cs typeface="B Traffic" pitchFamily="2" charset="-78"/>
                        </a:rPr>
                        <a:t>زمان</a:t>
                      </a:r>
                      <a:endParaRPr lang="en-US" sz="1400" b="1" dirty="0">
                        <a:cs typeface="B Traffic" pitchFamily="2" charset="-78"/>
                      </a:endParaRPr>
                    </a:p>
                  </a:txBody>
                  <a:tcPr anchor="ctr"/>
                </a:tc>
              </a:tr>
            </a:tbl>
          </a:graphicData>
        </a:graphic>
      </p:graphicFrame>
      <p:sp>
        <p:nvSpPr>
          <p:cNvPr id="22" name="Multiply 21"/>
          <p:cNvSpPr/>
          <p:nvPr/>
        </p:nvSpPr>
        <p:spPr bwMode="auto">
          <a:xfrm flipV="1">
            <a:off x="6249144" y="2852936"/>
            <a:ext cx="288032" cy="288032"/>
          </a:xfrm>
          <a:prstGeom prst="mathMultiply">
            <a:avLst>
              <a:gd name="adj1" fmla="val 2932"/>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Multiply 29"/>
          <p:cNvSpPr/>
          <p:nvPr/>
        </p:nvSpPr>
        <p:spPr bwMode="auto">
          <a:xfrm flipV="1">
            <a:off x="6249144" y="3291494"/>
            <a:ext cx="288032" cy="288032"/>
          </a:xfrm>
          <a:prstGeom prst="mathMultiply">
            <a:avLst>
              <a:gd name="adj1" fmla="val 2932"/>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Multiply 30"/>
          <p:cNvSpPr/>
          <p:nvPr/>
        </p:nvSpPr>
        <p:spPr bwMode="auto">
          <a:xfrm flipV="1">
            <a:off x="6249144" y="3741757"/>
            <a:ext cx="288032" cy="288032"/>
          </a:xfrm>
          <a:prstGeom prst="mathMultiply">
            <a:avLst>
              <a:gd name="adj1" fmla="val 2932"/>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85745806"/>
      </p:ext>
    </p:extLst>
  </p:cSld>
  <p:clrMapOvr>
    <a:masterClrMapping/>
  </p:clrMapOvr>
  <p:transition>
    <p:dissolve/>
  </p:transition>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272480" y="4016097"/>
            <a:ext cx="1728192" cy="461665"/>
          </a:xfrm>
          <a:prstGeom prst="rect">
            <a:avLst/>
          </a:prstGeom>
          <a:noFill/>
        </p:spPr>
        <p:txBody>
          <a:bodyPr wrap="square" rtlCol="0">
            <a:spAutoFit/>
          </a:bodyPr>
          <a:lstStyle/>
          <a:p>
            <a:pPr algn="ctr" rtl="1"/>
            <a:r>
              <a:rPr lang="fa-IR" sz="1200" b="1" dirty="0" smtClean="0">
                <a:solidFill>
                  <a:schemeClr val="bg1">
                    <a:lumMod val="65000"/>
                    <a:lumOff val="35000"/>
                  </a:schemeClr>
                </a:solidFill>
                <a:cs typeface="B Nazanin" pitchFamily="2" charset="-78"/>
              </a:rPr>
              <a:t>لایه های سیستمی و فرآیند در معماری</a:t>
            </a:r>
            <a:endParaRPr lang="en-US" sz="1200" b="1" dirty="0">
              <a:solidFill>
                <a:schemeClr val="bg1">
                  <a:lumMod val="65000"/>
                  <a:lumOff val="35000"/>
                </a:schemeClr>
              </a:solidFill>
              <a:cs typeface="B Nazanin" pitchFamily="2" charset="-78"/>
            </a:endParaRPr>
          </a:p>
        </p:txBody>
      </p:sp>
      <p:sp>
        <p:nvSpPr>
          <p:cNvPr id="9" name="TextBox 8"/>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7</a:t>
            </a:r>
            <a:r>
              <a:rPr lang="fa-IR" sz="1600" dirty="0">
                <a:effectLst>
                  <a:outerShdw blurRad="38100" dist="38100" dir="2700000" algn="tl">
                    <a:srgbClr val="000000">
                      <a:alpha val="43137"/>
                    </a:srgbClr>
                  </a:outerShdw>
                </a:effectLst>
              </a:rPr>
              <a:t>  ارزیابی دانشکده معماری سوره براساس نگرش لایه‏ای</a:t>
            </a:r>
            <a:endParaRPr lang="en-US" sz="1400" dirty="0">
              <a:effectLst>
                <a:outerShdw blurRad="38100" dist="38100" dir="2700000" algn="tl">
                  <a:srgbClr val="000000">
                    <a:alpha val="43137"/>
                  </a:srgbClr>
                </a:outerShdw>
              </a:effectLst>
            </a:endParaRPr>
          </a:p>
        </p:txBody>
      </p:sp>
      <p:sp>
        <p:nvSpPr>
          <p:cNvPr id="10" name="TextBox 9"/>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7</a:t>
            </a:r>
            <a:endParaRPr lang="en-US" sz="1200" b="1" dirty="0">
              <a:solidFill>
                <a:srgbClr val="002060"/>
              </a:solidFill>
              <a:cs typeface="B Nazanin" pitchFamily="2" charset="-78"/>
            </a:endParaRPr>
          </a:p>
        </p:txBody>
      </p:sp>
      <p:sp>
        <p:nvSpPr>
          <p:cNvPr id="11" name="TextBox 10"/>
          <p:cNvSpPr txBox="1"/>
          <p:nvPr/>
        </p:nvSpPr>
        <p:spPr>
          <a:xfrm>
            <a:off x="272480" y="3723542"/>
            <a:ext cx="1728192" cy="261610"/>
          </a:xfrm>
          <a:prstGeom prst="rect">
            <a:avLst/>
          </a:prstGeom>
          <a:noFill/>
        </p:spPr>
        <p:txBody>
          <a:bodyPr wrap="square" rtlCol="0">
            <a:spAutoFit/>
          </a:bodyPr>
          <a:lstStyle/>
          <a:p>
            <a:pPr algn="ctr" rtl="1"/>
            <a:r>
              <a:rPr lang="fa-IR" sz="1100" b="1" dirty="0" smtClean="0">
                <a:solidFill>
                  <a:srgbClr val="674301"/>
                </a:solidFill>
                <a:cs typeface="B Nazanin" pitchFamily="2" charset="-78"/>
              </a:rPr>
              <a:t>دانشکده معماری سوره – لایه‏ها</a:t>
            </a:r>
            <a:endParaRPr lang="en-US" sz="1100" b="1" dirty="0">
              <a:solidFill>
                <a:srgbClr val="674301"/>
              </a:solidFill>
              <a:cs typeface="B Nazanin" pitchFamily="2" charset="-78"/>
            </a:endParaRPr>
          </a:p>
        </p:txBody>
      </p:sp>
      <p:sp>
        <p:nvSpPr>
          <p:cNvPr id="15" name="TextBox 14"/>
          <p:cNvSpPr txBox="1"/>
          <p:nvPr/>
        </p:nvSpPr>
        <p:spPr>
          <a:xfrm>
            <a:off x="2503961" y="1279213"/>
            <a:ext cx="6552727" cy="346249"/>
          </a:xfrm>
          <a:prstGeom prst="rect">
            <a:avLst/>
          </a:prstGeom>
          <a:noFill/>
        </p:spPr>
        <p:txBody>
          <a:bodyPr wrap="square" rtlCol="0">
            <a:spAutoFit/>
          </a:bodyPr>
          <a:lstStyle/>
          <a:p>
            <a:pPr algn="justLow" rtl="1">
              <a:lnSpc>
                <a:spcPct val="150000"/>
              </a:lnSpc>
            </a:pPr>
            <a:r>
              <a:rPr lang="fa-IR" sz="1200" b="1" dirty="0" smtClean="0">
                <a:solidFill>
                  <a:srgbClr val="002060"/>
                </a:solidFill>
                <a:cs typeface="B Nazanin" pitchFamily="2" charset="-78"/>
              </a:rPr>
              <a:t>نمازخانه :</a:t>
            </a:r>
            <a:endParaRPr lang="en-US" sz="1200" dirty="0" smtClean="0">
              <a:solidFill>
                <a:srgbClr val="002060"/>
              </a:solidFill>
              <a:cs typeface="B Nazanin" pitchFamily="2" charset="-78"/>
            </a:endParaRPr>
          </a:p>
        </p:txBody>
      </p:sp>
      <p:sp>
        <p:nvSpPr>
          <p:cNvPr id="27" name="TextBox 26"/>
          <p:cNvSpPr txBox="1"/>
          <p:nvPr/>
        </p:nvSpPr>
        <p:spPr>
          <a:xfrm>
            <a:off x="2504728" y="1002214"/>
            <a:ext cx="6552728" cy="276999"/>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dirty="0" smtClean="0">
                <a:solidFill>
                  <a:srgbClr val="8C5B02"/>
                </a:solidFill>
                <a:latin typeface="Technic" panose="00000400000000000000" pitchFamily="2" charset="2"/>
              </a:rPr>
              <a:t>ارزیابی دانشکده معماری سوره</a:t>
            </a:r>
            <a:endParaRPr lang="en-US" dirty="0">
              <a:solidFill>
                <a:srgbClr val="8C5B02"/>
              </a:solidFill>
              <a:latin typeface="Technic" panose="00000400000000000000" pitchFamily="2" charset="2"/>
            </a:endParaRPr>
          </a:p>
        </p:txBody>
      </p:sp>
      <p:pic>
        <p:nvPicPr>
          <p:cNvPr id="12" name="Picture 2" descr="D:\163_0124\IMG_8120.JPG"/>
          <p:cNvPicPr>
            <a:picLocks noChangeAspect="1" noChangeArrowheads="1"/>
          </p:cNvPicPr>
          <p:nvPr/>
        </p:nvPicPr>
        <p:blipFill>
          <a:blip r:embed="rId2" cstate="print"/>
          <a:srcRect l="7778" r="3333" b="4074"/>
          <a:stretch>
            <a:fillRect/>
          </a:stretch>
        </p:blipFill>
        <p:spPr bwMode="auto">
          <a:xfrm>
            <a:off x="2505074" y="4077072"/>
            <a:ext cx="2818181" cy="2280966"/>
          </a:xfrm>
          <a:prstGeom prst="rect">
            <a:avLst/>
          </a:prstGeom>
          <a:noFill/>
          <a:ln>
            <a:noFill/>
          </a:ln>
        </p:spPr>
      </p:pic>
      <p:pic>
        <p:nvPicPr>
          <p:cNvPr id="13" name="Picture 3" descr="D:\163_0124\IMG_8134.JPG"/>
          <p:cNvPicPr>
            <a:picLocks noChangeAspect="1" noChangeArrowheads="1"/>
          </p:cNvPicPr>
          <p:nvPr/>
        </p:nvPicPr>
        <p:blipFill>
          <a:blip r:embed="rId3" cstate="print"/>
          <a:srcRect/>
          <a:stretch>
            <a:fillRect/>
          </a:stretch>
        </p:blipFill>
        <p:spPr bwMode="auto">
          <a:xfrm>
            <a:off x="2505075" y="1902461"/>
            <a:ext cx="2818181" cy="2113636"/>
          </a:xfrm>
          <a:prstGeom prst="rect">
            <a:avLst/>
          </a:prstGeom>
          <a:noFill/>
          <a:ln>
            <a:noFill/>
          </a:ln>
        </p:spPr>
      </p:pic>
      <p:pic>
        <p:nvPicPr>
          <p:cNvPr id="14" name="Picture 4" descr="D:\kalbadi\kalbadi\hasti\kalbadi dabbagh\dabbagh final\FINAL\8.jpg"/>
          <p:cNvPicPr>
            <a:picLocks noChangeAspect="1" noChangeArrowheads="1"/>
          </p:cNvPicPr>
          <p:nvPr/>
        </p:nvPicPr>
        <p:blipFill>
          <a:blip r:embed="rId4" cstate="print"/>
          <a:srcRect l="64444" t="60833" r="4444" b="6667"/>
          <a:stretch>
            <a:fillRect/>
          </a:stretch>
        </p:blipFill>
        <p:spPr bwMode="auto">
          <a:xfrm>
            <a:off x="5385048" y="1902461"/>
            <a:ext cx="1512168" cy="2106234"/>
          </a:xfrm>
          <a:prstGeom prst="rect">
            <a:avLst/>
          </a:prstGeom>
          <a:noFill/>
          <a:ln>
            <a:noFill/>
          </a:ln>
        </p:spPr>
      </p:pic>
    </p:spTree>
    <p:extLst>
      <p:ext uri="{BB962C8B-B14F-4D97-AF65-F5344CB8AC3E}">
        <p14:creationId xmlns:p14="http://schemas.microsoft.com/office/powerpoint/2010/main" val="3729445482"/>
      </p:ext>
    </p:extLst>
  </p:cSld>
  <p:clrMapOvr>
    <a:masterClrMapping/>
  </p:clrMapOvr>
  <p:transition>
    <p:dissolve/>
  </p:transition>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Table 11"/>
          <p:cNvGraphicFramePr>
            <a:graphicFrameLocks noGrp="1"/>
          </p:cNvGraphicFramePr>
          <p:nvPr>
            <p:extLst/>
          </p:nvPr>
        </p:nvGraphicFramePr>
        <p:xfrm>
          <a:off x="2505074" y="2204864"/>
          <a:ext cx="6480373" cy="3438867"/>
        </p:xfrm>
        <a:graphic>
          <a:graphicData uri="http://schemas.openxmlformats.org/drawingml/2006/table">
            <a:tbl>
              <a:tblPr firstRow="1" bandRow="1">
                <a:tableStyleId>{5C22544A-7EE6-4342-B048-85BDC9FD1C3A}</a:tableStyleId>
              </a:tblPr>
              <a:tblGrid>
                <a:gridCol w="3629009"/>
                <a:gridCol w="432025"/>
                <a:gridCol w="405169"/>
                <a:gridCol w="2014170"/>
              </a:tblGrid>
              <a:tr h="572159">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dirty="0" smtClean="0">
                          <a:cs typeface="B Traffic" pitchFamily="2" charset="-78"/>
                        </a:rPr>
                        <a:t>توضیحات</a:t>
                      </a:r>
                      <a:endParaRPr lang="en-US" dirty="0" smtClean="0">
                        <a:cs typeface="B Traffic" pitchFamily="2" charset="-78"/>
                      </a:endParaRPr>
                    </a:p>
                  </a:txBody>
                  <a:tcPr anchor="ctr"/>
                </a:tc>
                <a:tc>
                  <a:txBody>
                    <a:bodyPr/>
                    <a:lstStyle/>
                    <a:p>
                      <a:r>
                        <a:rPr lang="fa-IR" sz="1050" dirty="0" smtClean="0">
                          <a:cs typeface="B Traffic" pitchFamily="2" charset="-78"/>
                        </a:rPr>
                        <a:t>خاموش</a:t>
                      </a:r>
                      <a:endParaRPr lang="en-US" sz="1050" dirty="0">
                        <a:cs typeface="B Traffic" pitchFamily="2" charset="-78"/>
                      </a:endParaRPr>
                    </a:p>
                  </a:txBody>
                  <a:tcPr vert="vert270" anchor="ctr"/>
                </a:tc>
                <a:tc>
                  <a:txBody>
                    <a:bodyPr/>
                    <a:lstStyle/>
                    <a:p>
                      <a:pPr algn="ctr"/>
                      <a:r>
                        <a:rPr lang="fa-IR" sz="1050" dirty="0" smtClean="0">
                          <a:cs typeface="B Traffic" pitchFamily="2" charset="-78"/>
                        </a:rPr>
                        <a:t>روشن</a:t>
                      </a:r>
                      <a:endParaRPr lang="en-US" sz="1050" dirty="0">
                        <a:cs typeface="B Traffic" pitchFamily="2" charset="-78"/>
                      </a:endParaRPr>
                    </a:p>
                  </a:txBody>
                  <a:tcPr vert="vert27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dirty="0" smtClean="0">
                          <a:cs typeface="B Traffic" pitchFamily="2" charset="-78"/>
                        </a:rPr>
                        <a:t>لایه ها</a:t>
                      </a:r>
                      <a:endParaRPr lang="en-US" dirty="0" smtClean="0">
                        <a:cs typeface="B Traffic" pitchFamily="2" charset="-78"/>
                      </a:endParaRPr>
                    </a:p>
                  </a:txBody>
                  <a:tcPr anchor="ctr"/>
                </a:tc>
              </a:tr>
              <a:tr h="467069">
                <a:tc>
                  <a:txBody>
                    <a:bodyPr/>
                    <a:lstStyle/>
                    <a:p>
                      <a:pPr algn="ctr"/>
                      <a:r>
                        <a:rPr lang="fa-IR" sz="1400" b="0" dirty="0" smtClean="0">
                          <a:cs typeface="B Traffic" pitchFamily="2" charset="-78"/>
                        </a:rPr>
                        <a:t>عدم</a:t>
                      </a:r>
                      <a:r>
                        <a:rPr lang="fa-IR" sz="1400" b="0" baseline="0" dirty="0" smtClean="0">
                          <a:cs typeface="B Traffic" pitchFamily="2" charset="-78"/>
                        </a:rPr>
                        <a:t> ارتباط با مخاطب</a:t>
                      </a:r>
                      <a:endParaRPr lang="en-US" sz="1400" b="0" dirty="0">
                        <a:cs typeface="B Traffic" pitchFamily="2" charset="-78"/>
                      </a:endParaRPr>
                    </a:p>
                  </a:txBody>
                  <a:tcPr anchor="ctr"/>
                </a:tc>
                <a:tc>
                  <a:txBody>
                    <a:bodyPr/>
                    <a:lstStyle/>
                    <a:p>
                      <a:endParaRPr lang="en-US" dirty="0"/>
                    </a:p>
                  </a:txBody>
                  <a:tcPr/>
                </a:tc>
                <a:tc>
                  <a:txBody>
                    <a:bodyPr/>
                    <a:lstStyle/>
                    <a:p>
                      <a:endParaRPr lang="en-US"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fa-IR" sz="1400" b="1" kern="1200" baseline="0" dirty="0" smtClean="0">
                          <a:cs typeface="B Traffic" pitchFamily="2" charset="-78"/>
                        </a:rPr>
                        <a:t>هرمانوتیکی</a:t>
                      </a:r>
                      <a:endParaRPr lang="en-US" sz="1400" b="1" dirty="0" smtClean="0">
                        <a:cs typeface="B Traffic" pitchFamily="2" charset="-78"/>
                      </a:endParaRPr>
                    </a:p>
                  </a:txBody>
                  <a:tcPr anchor="ctr"/>
                </a:tc>
              </a:tr>
              <a:tr h="467069">
                <a:tc>
                  <a:txBody>
                    <a:bodyPr/>
                    <a:lstStyle/>
                    <a:p>
                      <a:pPr algn="ctr"/>
                      <a:r>
                        <a:rPr lang="fa-IR" sz="1400" dirty="0" smtClean="0">
                          <a:cs typeface="B Traffic" pitchFamily="2" charset="-78"/>
                        </a:rPr>
                        <a:t>عدم</a:t>
                      </a:r>
                      <a:r>
                        <a:rPr lang="fa-IR" sz="1400" baseline="0" dirty="0" smtClean="0">
                          <a:cs typeface="B Traffic" pitchFamily="2" charset="-78"/>
                        </a:rPr>
                        <a:t> هماهنگی با فضای هنری</a:t>
                      </a:r>
                      <a:endParaRPr lang="en-US" sz="1400" dirty="0">
                        <a:cs typeface="B Traffic" pitchFamily="2" charset="-78"/>
                      </a:endParaRPr>
                    </a:p>
                  </a:txBody>
                  <a:tcPr anchor="ctr"/>
                </a:tc>
                <a:tc>
                  <a:txBody>
                    <a:bodyPr/>
                    <a:lstStyle/>
                    <a:p>
                      <a:endParaRPr lang="en-US" dirty="0"/>
                    </a:p>
                  </a:txBody>
                  <a:tcPr/>
                </a:tc>
                <a:tc>
                  <a:txBody>
                    <a:bodyPr/>
                    <a:lstStyle/>
                    <a:p>
                      <a:endParaRPr lang="en-US"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400" b="1" dirty="0" smtClean="0">
                          <a:cs typeface="B Traffic" pitchFamily="2" charset="-78"/>
                        </a:rPr>
                        <a:t>اجتماعی و</a:t>
                      </a:r>
                      <a:r>
                        <a:rPr lang="fa-IR" sz="1400" b="1" baseline="0" dirty="0" smtClean="0">
                          <a:cs typeface="B Traffic" pitchFamily="2" charset="-78"/>
                        </a:rPr>
                        <a:t> </a:t>
                      </a:r>
                      <a:r>
                        <a:rPr lang="fa-IR" sz="1400" b="1" dirty="0" smtClean="0">
                          <a:cs typeface="B Traffic" pitchFamily="2" charset="-78"/>
                        </a:rPr>
                        <a:t>فرهنگی</a:t>
                      </a:r>
                      <a:endParaRPr lang="en-US" sz="1400" b="1" dirty="0" smtClean="0">
                        <a:cs typeface="B Traffic" pitchFamily="2" charset="-78"/>
                      </a:endParaRPr>
                    </a:p>
                  </a:txBody>
                  <a:tcPr anchor="ctr"/>
                </a:tc>
              </a:tr>
              <a:tr h="467069">
                <a:tc>
                  <a:txBody>
                    <a:bodyPr/>
                    <a:lstStyle/>
                    <a:p>
                      <a:pPr algn="ctr"/>
                      <a:r>
                        <a:rPr lang="fa-IR" sz="1400" dirty="0" smtClean="0">
                          <a:cs typeface="B Traffic" pitchFamily="2" charset="-78"/>
                        </a:rPr>
                        <a:t>نامناسب</a:t>
                      </a:r>
                      <a:endParaRPr lang="en-US" sz="1400" dirty="0">
                        <a:cs typeface="B Traffic" pitchFamily="2" charset="-78"/>
                      </a:endParaRPr>
                    </a:p>
                  </a:txBody>
                  <a:tcPr anchor="ctr"/>
                </a:tc>
                <a:tc>
                  <a:txBody>
                    <a:bodyPr/>
                    <a:lstStyle/>
                    <a:p>
                      <a:endParaRPr lang="en-US" dirty="0"/>
                    </a:p>
                  </a:txBody>
                  <a:tcPr/>
                </a:tc>
                <a:tc>
                  <a:txBody>
                    <a:bodyPr/>
                    <a:lstStyle/>
                    <a:p>
                      <a:endParaRPr lang="en-US"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400" b="1" dirty="0" smtClean="0">
                          <a:cs typeface="B Traffic" pitchFamily="2" charset="-78"/>
                        </a:rPr>
                        <a:t>زیبایی شناختی</a:t>
                      </a:r>
                      <a:endParaRPr lang="en-US" sz="1400" b="1" dirty="0" smtClean="0">
                        <a:cs typeface="B Traffic" pitchFamily="2" charset="-78"/>
                      </a:endParaRPr>
                    </a:p>
                  </a:txBody>
                  <a:tcPr anchor="ctr"/>
                </a:tc>
              </a:tr>
              <a:tr h="467069">
                <a:tc>
                  <a:txBody>
                    <a:bodyPr/>
                    <a:lstStyle/>
                    <a:p>
                      <a:pPr algn="ctr"/>
                      <a:r>
                        <a:rPr lang="fa-IR" sz="1400" dirty="0" smtClean="0">
                          <a:cs typeface="B Traffic" pitchFamily="2" charset="-78"/>
                        </a:rPr>
                        <a:t>مناسب</a:t>
                      </a:r>
                      <a:endParaRPr lang="en-US" sz="1400" dirty="0">
                        <a:cs typeface="B Traffic" pitchFamily="2" charset="-78"/>
                      </a:endParaRPr>
                    </a:p>
                  </a:txBody>
                  <a:tcPr anchor="ctr"/>
                </a:tc>
                <a:tc>
                  <a:txBody>
                    <a:bodyPr/>
                    <a:lstStyle/>
                    <a:p>
                      <a:endParaRPr lang="en-US" dirty="0"/>
                    </a:p>
                  </a:txBody>
                  <a:tcPr/>
                </a:tc>
                <a:tc>
                  <a:txBody>
                    <a:bodyPr/>
                    <a:lstStyle/>
                    <a:p>
                      <a:endParaRPr lang="en-US" dirty="0"/>
                    </a:p>
                  </a:txBody>
                  <a:tcPr/>
                </a:tc>
                <a:tc>
                  <a:txBody>
                    <a:bodyPr/>
                    <a:lstStyle/>
                    <a:p>
                      <a:pPr algn="ctr"/>
                      <a:r>
                        <a:rPr lang="fa-IR" sz="1400" b="1" dirty="0" smtClean="0">
                          <a:cs typeface="B Traffic" pitchFamily="2" charset="-78"/>
                        </a:rPr>
                        <a:t>اقتصادی</a:t>
                      </a:r>
                      <a:endParaRPr lang="en-US" sz="1400" b="1" dirty="0">
                        <a:cs typeface="B Traffic" pitchFamily="2" charset="-78"/>
                      </a:endParaRPr>
                    </a:p>
                  </a:txBody>
                  <a:tcPr anchor="ctr"/>
                </a:tc>
              </a:tr>
              <a:tr h="531363">
                <a:tc>
                  <a:txBody>
                    <a:bodyPr/>
                    <a:lstStyle/>
                    <a:p>
                      <a:pPr algn="ctr"/>
                      <a:r>
                        <a:rPr lang="fa-IR" sz="1400" dirty="0" smtClean="0">
                          <a:cs typeface="B Traffic" pitchFamily="2" charset="-78"/>
                        </a:rPr>
                        <a:t>مکان</a:t>
                      </a:r>
                      <a:r>
                        <a:rPr lang="fa-IR" sz="1400" baseline="0" dirty="0" smtClean="0">
                          <a:cs typeface="B Traffic" pitchFamily="2" charset="-78"/>
                        </a:rPr>
                        <a:t> مناسب در ابتدای ورود</a:t>
                      </a:r>
                      <a:endParaRPr lang="en-US" sz="1400" dirty="0">
                        <a:cs typeface="B Traffic" pitchFamily="2" charset="-78"/>
                      </a:endParaRPr>
                    </a:p>
                  </a:txBody>
                  <a:tcPr anchor="ctr"/>
                </a:tc>
                <a:tc>
                  <a:txBody>
                    <a:bodyPr/>
                    <a:lstStyle/>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b="1" i="0" u="none" strike="noStrike" dirty="0" smtClean="0">
                          <a:solidFill>
                            <a:srgbClr val="00B050"/>
                          </a:solidFill>
                          <a:latin typeface="Wingdings"/>
                        </a:rPr>
                        <a:t>ü</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400" b="1" dirty="0" smtClean="0">
                          <a:cs typeface="B Traffic" pitchFamily="2" charset="-78"/>
                        </a:rPr>
                        <a:t>کارکردی</a:t>
                      </a:r>
                      <a:endParaRPr lang="en-US" sz="1400" b="1" dirty="0" smtClean="0">
                        <a:cs typeface="B Traffic" pitchFamily="2" charset="-78"/>
                      </a:endParaRPr>
                    </a:p>
                  </a:txBody>
                  <a:tcPr anchor="ctr"/>
                </a:tc>
              </a:tr>
              <a:tr h="467069">
                <a:tc>
                  <a:txBody>
                    <a:bodyPr/>
                    <a:lstStyle/>
                    <a:p>
                      <a:pPr algn="ctr"/>
                      <a:r>
                        <a:rPr lang="fa-IR" sz="1400" dirty="0" smtClean="0">
                          <a:cs typeface="B Traffic" pitchFamily="2" charset="-78"/>
                        </a:rPr>
                        <a:t>استمرار فعالیت</a:t>
                      </a:r>
                      <a:endParaRPr lang="en-US" sz="1400" dirty="0">
                        <a:cs typeface="B Traffic" pitchFamily="2" charset="-78"/>
                      </a:endParaRPr>
                    </a:p>
                  </a:txBody>
                  <a:tcPr anchor="ctr"/>
                </a:tc>
                <a:tc>
                  <a:txBody>
                    <a:bodyPr/>
                    <a:lstStyle/>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b="1" i="0" u="none" strike="noStrike" dirty="0" smtClean="0">
                          <a:solidFill>
                            <a:srgbClr val="00B050"/>
                          </a:solidFill>
                          <a:latin typeface="Wingdings"/>
                        </a:rPr>
                        <a:t>ü</a:t>
                      </a:r>
                    </a:p>
                  </a:txBody>
                  <a:tcPr/>
                </a:tc>
                <a:tc>
                  <a:txBody>
                    <a:bodyPr/>
                    <a:lstStyle/>
                    <a:p>
                      <a:pPr algn="ctr"/>
                      <a:r>
                        <a:rPr lang="fa-IR" sz="1400" b="1" dirty="0" smtClean="0">
                          <a:cs typeface="B Traffic" pitchFamily="2" charset="-78"/>
                        </a:rPr>
                        <a:t>زمان</a:t>
                      </a:r>
                      <a:endParaRPr lang="en-US" sz="1400" b="1" dirty="0">
                        <a:cs typeface="B Traffic" pitchFamily="2" charset="-78"/>
                      </a:endParaRPr>
                    </a:p>
                  </a:txBody>
                  <a:tcPr anchor="ctr"/>
                </a:tc>
              </a:tr>
            </a:tbl>
          </a:graphicData>
        </a:graphic>
      </p:graphicFrame>
      <p:sp>
        <p:nvSpPr>
          <p:cNvPr id="8" name="TextBox 7"/>
          <p:cNvSpPr txBox="1"/>
          <p:nvPr/>
        </p:nvSpPr>
        <p:spPr>
          <a:xfrm>
            <a:off x="272480" y="4016097"/>
            <a:ext cx="1728192" cy="461665"/>
          </a:xfrm>
          <a:prstGeom prst="rect">
            <a:avLst/>
          </a:prstGeom>
          <a:noFill/>
        </p:spPr>
        <p:txBody>
          <a:bodyPr wrap="square" rtlCol="0">
            <a:spAutoFit/>
          </a:bodyPr>
          <a:lstStyle/>
          <a:p>
            <a:pPr algn="ctr" rtl="1"/>
            <a:r>
              <a:rPr lang="fa-IR" sz="1200" b="1" dirty="0" smtClean="0">
                <a:solidFill>
                  <a:schemeClr val="bg1">
                    <a:lumMod val="65000"/>
                    <a:lumOff val="35000"/>
                  </a:schemeClr>
                </a:solidFill>
                <a:cs typeface="B Nazanin" pitchFamily="2" charset="-78"/>
              </a:rPr>
              <a:t>لایه های سیستمی و فرآیند در معماری</a:t>
            </a:r>
            <a:endParaRPr lang="en-US" sz="1200" b="1" dirty="0">
              <a:solidFill>
                <a:schemeClr val="bg1">
                  <a:lumMod val="65000"/>
                  <a:lumOff val="35000"/>
                </a:schemeClr>
              </a:solidFill>
              <a:cs typeface="B Nazanin" pitchFamily="2" charset="-78"/>
            </a:endParaRPr>
          </a:p>
        </p:txBody>
      </p:sp>
      <p:sp>
        <p:nvSpPr>
          <p:cNvPr id="9" name="TextBox 8"/>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7</a:t>
            </a:r>
            <a:r>
              <a:rPr lang="fa-IR" sz="1600" dirty="0">
                <a:effectLst>
                  <a:outerShdw blurRad="38100" dist="38100" dir="2700000" algn="tl">
                    <a:srgbClr val="000000">
                      <a:alpha val="43137"/>
                    </a:srgbClr>
                  </a:outerShdw>
                </a:effectLst>
              </a:rPr>
              <a:t>  ارزیابی دانشکده معماری سوره براساس نگرش لایه‏ای</a:t>
            </a:r>
            <a:endParaRPr lang="en-US" sz="1400" dirty="0">
              <a:effectLst>
                <a:outerShdw blurRad="38100" dist="38100" dir="2700000" algn="tl">
                  <a:srgbClr val="000000">
                    <a:alpha val="43137"/>
                  </a:srgbClr>
                </a:outerShdw>
              </a:effectLst>
            </a:endParaRPr>
          </a:p>
        </p:txBody>
      </p:sp>
      <p:sp>
        <p:nvSpPr>
          <p:cNvPr id="10" name="TextBox 9"/>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7</a:t>
            </a:r>
            <a:endParaRPr lang="en-US" sz="1200" b="1" dirty="0">
              <a:solidFill>
                <a:srgbClr val="002060"/>
              </a:solidFill>
              <a:cs typeface="B Nazanin" pitchFamily="2" charset="-78"/>
            </a:endParaRPr>
          </a:p>
        </p:txBody>
      </p:sp>
      <p:sp>
        <p:nvSpPr>
          <p:cNvPr id="11" name="TextBox 10"/>
          <p:cNvSpPr txBox="1"/>
          <p:nvPr/>
        </p:nvSpPr>
        <p:spPr>
          <a:xfrm>
            <a:off x="272480" y="3723542"/>
            <a:ext cx="1728192" cy="261610"/>
          </a:xfrm>
          <a:prstGeom prst="rect">
            <a:avLst/>
          </a:prstGeom>
          <a:noFill/>
        </p:spPr>
        <p:txBody>
          <a:bodyPr wrap="square" rtlCol="0">
            <a:spAutoFit/>
          </a:bodyPr>
          <a:lstStyle/>
          <a:p>
            <a:pPr algn="ctr" rtl="1"/>
            <a:r>
              <a:rPr lang="fa-IR" sz="1100" b="1" dirty="0" smtClean="0">
                <a:solidFill>
                  <a:srgbClr val="674301"/>
                </a:solidFill>
                <a:cs typeface="B Nazanin" pitchFamily="2" charset="-78"/>
              </a:rPr>
              <a:t>دانشکده معماری سوره – لایه‏ها</a:t>
            </a:r>
            <a:endParaRPr lang="en-US" sz="1100" b="1" dirty="0">
              <a:solidFill>
                <a:srgbClr val="674301"/>
              </a:solidFill>
              <a:cs typeface="B Nazanin" pitchFamily="2" charset="-78"/>
            </a:endParaRPr>
          </a:p>
        </p:txBody>
      </p:sp>
      <p:sp>
        <p:nvSpPr>
          <p:cNvPr id="15" name="TextBox 14"/>
          <p:cNvSpPr txBox="1"/>
          <p:nvPr/>
        </p:nvSpPr>
        <p:spPr>
          <a:xfrm>
            <a:off x="2503961" y="1268760"/>
            <a:ext cx="6552727" cy="369332"/>
          </a:xfrm>
          <a:prstGeom prst="rect">
            <a:avLst/>
          </a:prstGeom>
          <a:noFill/>
        </p:spPr>
        <p:txBody>
          <a:bodyPr wrap="square" rtlCol="0">
            <a:spAutoFit/>
          </a:bodyPr>
          <a:lstStyle/>
          <a:p>
            <a:pPr algn="justLow" rtl="1">
              <a:lnSpc>
                <a:spcPct val="150000"/>
              </a:lnSpc>
            </a:pPr>
            <a:r>
              <a:rPr lang="fa-IR" sz="1200" b="1" dirty="0" smtClean="0">
                <a:solidFill>
                  <a:srgbClr val="002060"/>
                </a:solidFill>
                <a:cs typeface="B Nazanin" pitchFamily="2" charset="-78"/>
              </a:rPr>
              <a:t>نگهبانی :</a:t>
            </a:r>
            <a:endParaRPr lang="en-US" sz="1200" dirty="0" smtClean="0">
              <a:solidFill>
                <a:srgbClr val="002060"/>
              </a:solidFill>
              <a:cs typeface="B Nazanin" pitchFamily="2" charset="-78"/>
            </a:endParaRPr>
          </a:p>
        </p:txBody>
      </p:sp>
      <p:sp>
        <p:nvSpPr>
          <p:cNvPr id="16" name="TextBox 15"/>
          <p:cNvSpPr txBox="1"/>
          <p:nvPr/>
        </p:nvSpPr>
        <p:spPr>
          <a:xfrm>
            <a:off x="2504728" y="1002214"/>
            <a:ext cx="6552728" cy="276999"/>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dirty="0" smtClean="0">
                <a:solidFill>
                  <a:srgbClr val="8C5B02"/>
                </a:solidFill>
                <a:latin typeface="Technic" panose="00000400000000000000" pitchFamily="2" charset="2"/>
              </a:rPr>
              <a:t>ارزیابی دانشکده معماری سوره</a:t>
            </a:r>
            <a:endParaRPr lang="en-US" dirty="0">
              <a:solidFill>
                <a:srgbClr val="8C5B02"/>
              </a:solidFill>
              <a:latin typeface="Technic" panose="00000400000000000000" pitchFamily="2" charset="2"/>
            </a:endParaRPr>
          </a:p>
        </p:txBody>
      </p:sp>
      <p:sp>
        <p:nvSpPr>
          <p:cNvPr id="22" name="Multiply 21"/>
          <p:cNvSpPr/>
          <p:nvPr/>
        </p:nvSpPr>
        <p:spPr bwMode="auto">
          <a:xfrm flipV="1">
            <a:off x="6177136" y="2852936"/>
            <a:ext cx="288032" cy="288032"/>
          </a:xfrm>
          <a:prstGeom prst="mathMultiply">
            <a:avLst>
              <a:gd name="adj1" fmla="val 2932"/>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Multiply 29"/>
          <p:cNvSpPr/>
          <p:nvPr/>
        </p:nvSpPr>
        <p:spPr bwMode="auto">
          <a:xfrm flipV="1">
            <a:off x="6177136" y="3317963"/>
            <a:ext cx="288032" cy="288032"/>
          </a:xfrm>
          <a:prstGeom prst="mathMultiply">
            <a:avLst>
              <a:gd name="adj1" fmla="val 2932"/>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Multiply 30"/>
          <p:cNvSpPr/>
          <p:nvPr/>
        </p:nvSpPr>
        <p:spPr bwMode="auto">
          <a:xfrm flipV="1">
            <a:off x="6177136" y="3789040"/>
            <a:ext cx="288032" cy="288032"/>
          </a:xfrm>
          <a:prstGeom prst="mathMultiply">
            <a:avLst>
              <a:gd name="adj1" fmla="val 2932"/>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Multiply 12"/>
          <p:cNvSpPr/>
          <p:nvPr/>
        </p:nvSpPr>
        <p:spPr bwMode="auto">
          <a:xfrm flipV="1">
            <a:off x="6177136" y="4260117"/>
            <a:ext cx="288032" cy="288032"/>
          </a:xfrm>
          <a:prstGeom prst="mathMultiply">
            <a:avLst>
              <a:gd name="adj1" fmla="val 2932"/>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30364973"/>
      </p:ext>
    </p:extLst>
  </p:cSld>
  <p:clrMapOvr>
    <a:masterClrMapping/>
  </p:clrMapOvr>
  <p:transition>
    <p:dissolve/>
  </p:transition>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272480" y="4016097"/>
            <a:ext cx="1728192" cy="461665"/>
          </a:xfrm>
          <a:prstGeom prst="rect">
            <a:avLst/>
          </a:prstGeom>
          <a:noFill/>
        </p:spPr>
        <p:txBody>
          <a:bodyPr wrap="square" rtlCol="0">
            <a:spAutoFit/>
          </a:bodyPr>
          <a:lstStyle/>
          <a:p>
            <a:pPr algn="ctr" rtl="1"/>
            <a:r>
              <a:rPr lang="fa-IR" sz="1200" b="1" dirty="0" smtClean="0">
                <a:solidFill>
                  <a:schemeClr val="bg1">
                    <a:lumMod val="65000"/>
                    <a:lumOff val="35000"/>
                  </a:schemeClr>
                </a:solidFill>
                <a:cs typeface="B Nazanin" pitchFamily="2" charset="-78"/>
              </a:rPr>
              <a:t>لایه های سیستمی و فرآیند در معماری</a:t>
            </a:r>
            <a:endParaRPr lang="en-US" sz="1200" b="1" dirty="0">
              <a:solidFill>
                <a:schemeClr val="bg1">
                  <a:lumMod val="65000"/>
                  <a:lumOff val="35000"/>
                </a:schemeClr>
              </a:solidFill>
              <a:cs typeface="B Nazanin" pitchFamily="2" charset="-78"/>
            </a:endParaRPr>
          </a:p>
        </p:txBody>
      </p:sp>
      <p:sp>
        <p:nvSpPr>
          <p:cNvPr id="9" name="TextBox 8"/>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7</a:t>
            </a:r>
            <a:r>
              <a:rPr lang="fa-IR" sz="1600" dirty="0">
                <a:effectLst>
                  <a:outerShdw blurRad="38100" dist="38100" dir="2700000" algn="tl">
                    <a:srgbClr val="000000">
                      <a:alpha val="43137"/>
                    </a:srgbClr>
                  </a:outerShdw>
                </a:effectLst>
              </a:rPr>
              <a:t>  ارزیابی دانشکده معماری سوره براساس نگرش لایه‏ای</a:t>
            </a:r>
            <a:endParaRPr lang="en-US" sz="1400" dirty="0">
              <a:effectLst>
                <a:outerShdw blurRad="38100" dist="38100" dir="2700000" algn="tl">
                  <a:srgbClr val="000000">
                    <a:alpha val="43137"/>
                  </a:srgbClr>
                </a:outerShdw>
              </a:effectLst>
            </a:endParaRPr>
          </a:p>
        </p:txBody>
      </p:sp>
      <p:sp>
        <p:nvSpPr>
          <p:cNvPr id="10" name="TextBox 9"/>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7</a:t>
            </a:r>
            <a:endParaRPr lang="en-US" sz="1200" b="1" dirty="0">
              <a:solidFill>
                <a:srgbClr val="002060"/>
              </a:solidFill>
              <a:cs typeface="B Nazanin" pitchFamily="2" charset="-78"/>
            </a:endParaRPr>
          </a:p>
        </p:txBody>
      </p:sp>
      <p:sp>
        <p:nvSpPr>
          <p:cNvPr id="11" name="TextBox 10"/>
          <p:cNvSpPr txBox="1"/>
          <p:nvPr/>
        </p:nvSpPr>
        <p:spPr>
          <a:xfrm>
            <a:off x="272480" y="3723542"/>
            <a:ext cx="1728192" cy="261610"/>
          </a:xfrm>
          <a:prstGeom prst="rect">
            <a:avLst/>
          </a:prstGeom>
          <a:noFill/>
        </p:spPr>
        <p:txBody>
          <a:bodyPr wrap="square" rtlCol="0">
            <a:spAutoFit/>
          </a:bodyPr>
          <a:lstStyle/>
          <a:p>
            <a:pPr algn="ctr" rtl="1"/>
            <a:r>
              <a:rPr lang="fa-IR" sz="1100" b="1" dirty="0" smtClean="0">
                <a:solidFill>
                  <a:srgbClr val="674301"/>
                </a:solidFill>
                <a:cs typeface="B Nazanin" pitchFamily="2" charset="-78"/>
              </a:rPr>
              <a:t>دانشکده معماری سوره – لایه‏ها</a:t>
            </a:r>
            <a:endParaRPr lang="en-US" sz="1100" b="1" dirty="0">
              <a:solidFill>
                <a:srgbClr val="674301"/>
              </a:solidFill>
              <a:cs typeface="B Nazanin" pitchFamily="2" charset="-78"/>
            </a:endParaRPr>
          </a:p>
        </p:txBody>
      </p:sp>
      <p:sp>
        <p:nvSpPr>
          <p:cNvPr id="15" name="TextBox 14"/>
          <p:cNvSpPr txBox="1"/>
          <p:nvPr/>
        </p:nvSpPr>
        <p:spPr>
          <a:xfrm>
            <a:off x="2503961" y="1279213"/>
            <a:ext cx="6552727" cy="346249"/>
          </a:xfrm>
          <a:prstGeom prst="rect">
            <a:avLst/>
          </a:prstGeom>
          <a:noFill/>
        </p:spPr>
        <p:txBody>
          <a:bodyPr wrap="square" rtlCol="0">
            <a:spAutoFit/>
          </a:bodyPr>
          <a:lstStyle/>
          <a:p>
            <a:pPr algn="justLow" rtl="1">
              <a:lnSpc>
                <a:spcPct val="150000"/>
              </a:lnSpc>
            </a:pPr>
            <a:r>
              <a:rPr lang="fa-IR" sz="1200" b="1" dirty="0" smtClean="0">
                <a:solidFill>
                  <a:srgbClr val="002060"/>
                </a:solidFill>
                <a:cs typeface="B Nazanin" pitchFamily="2" charset="-78"/>
              </a:rPr>
              <a:t>نگهبانی:</a:t>
            </a:r>
            <a:endParaRPr lang="en-US" sz="1200" dirty="0" smtClean="0">
              <a:solidFill>
                <a:srgbClr val="002060"/>
              </a:solidFill>
              <a:cs typeface="B Nazanin" pitchFamily="2" charset="-78"/>
            </a:endParaRPr>
          </a:p>
        </p:txBody>
      </p:sp>
      <p:sp>
        <p:nvSpPr>
          <p:cNvPr id="27" name="TextBox 26"/>
          <p:cNvSpPr txBox="1"/>
          <p:nvPr/>
        </p:nvSpPr>
        <p:spPr>
          <a:xfrm>
            <a:off x="2504728" y="1002214"/>
            <a:ext cx="6552728" cy="276999"/>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dirty="0" smtClean="0">
                <a:solidFill>
                  <a:srgbClr val="8C5B02"/>
                </a:solidFill>
                <a:latin typeface="Technic" panose="00000400000000000000" pitchFamily="2" charset="2"/>
              </a:rPr>
              <a:t>ارزیابی دانشکده معماری سوره</a:t>
            </a:r>
            <a:endParaRPr lang="en-US" dirty="0">
              <a:solidFill>
                <a:srgbClr val="8C5B02"/>
              </a:solidFill>
              <a:latin typeface="Technic" panose="00000400000000000000" pitchFamily="2" charset="2"/>
            </a:endParaRPr>
          </a:p>
        </p:txBody>
      </p:sp>
      <p:pic>
        <p:nvPicPr>
          <p:cNvPr id="16" name="Picture 2" descr="D:\163_0124\IMG_8143.JPG"/>
          <p:cNvPicPr>
            <a:picLocks noChangeAspect="1" noChangeArrowheads="1"/>
          </p:cNvPicPr>
          <p:nvPr/>
        </p:nvPicPr>
        <p:blipFill>
          <a:blip r:embed="rId2" cstate="print"/>
          <a:srcRect/>
          <a:stretch>
            <a:fillRect/>
          </a:stretch>
        </p:blipFill>
        <p:spPr bwMode="auto">
          <a:xfrm>
            <a:off x="2503960" y="1723291"/>
            <a:ext cx="3241127" cy="2430845"/>
          </a:xfrm>
          <a:prstGeom prst="rect">
            <a:avLst/>
          </a:prstGeom>
          <a:noFill/>
          <a:ln>
            <a:noFill/>
          </a:ln>
        </p:spPr>
      </p:pic>
      <p:pic>
        <p:nvPicPr>
          <p:cNvPr id="17" name="Picture 3" descr="D:\163_0124\IMG_8145.JPG"/>
          <p:cNvPicPr>
            <a:picLocks noChangeAspect="1" noChangeArrowheads="1"/>
          </p:cNvPicPr>
          <p:nvPr/>
        </p:nvPicPr>
        <p:blipFill>
          <a:blip r:embed="rId3" cstate="print"/>
          <a:srcRect/>
          <a:stretch>
            <a:fillRect/>
          </a:stretch>
        </p:blipFill>
        <p:spPr bwMode="auto">
          <a:xfrm>
            <a:off x="5816329" y="1723290"/>
            <a:ext cx="3241127" cy="2430845"/>
          </a:xfrm>
          <a:prstGeom prst="rect">
            <a:avLst/>
          </a:prstGeom>
          <a:noFill/>
          <a:ln>
            <a:noFill/>
          </a:ln>
        </p:spPr>
      </p:pic>
    </p:spTree>
    <p:extLst>
      <p:ext uri="{BB962C8B-B14F-4D97-AF65-F5344CB8AC3E}">
        <p14:creationId xmlns:p14="http://schemas.microsoft.com/office/powerpoint/2010/main" val="3420737197"/>
      </p:ext>
    </p:extLst>
  </p:cSld>
  <p:clrMapOvr>
    <a:masterClrMapping/>
  </p:clrMapOvr>
  <p:transition>
    <p:dissolve/>
  </p:transition>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272480" y="4016097"/>
            <a:ext cx="1728192" cy="461665"/>
          </a:xfrm>
          <a:prstGeom prst="rect">
            <a:avLst/>
          </a:prstGeom>
          <a:noFill/>
        </p:spPr>
        <p:txBody>
          <a:bodyPr wrap="square" rtlCol="0">
            <a:spAutoFit/>
          </a:bodyPr>
          <a:lstStyle/>
          <a:p>
            <a:pPr algn="ctr" rtl="1"/>
            <a:r>
              <a:rPr lang="fa-IR" sz="1200" b="1" dirty="0" smtClean="0">
                <a:solidFill>
                  <a:schemeClr val="bg1">
                    <a:lumMod val="65000"/>
                    <a:lumOff val="35000"/>
                  </a:schemeClr>
                </a:solidFill>
                <a:cs typeface="B Nazanin" pitchFamily="2" charset="-78"/>
              </a:rPr>
              <a:t>لایه های سیستمی و فرآیند در معماری</a:t>
            </a:r>
            <a:endParaRPr lang="en-US" sz="1200" b="1" dirty="0">
              <a:solidFill>
                <a:schemeClr val="bg1">
                  <a:lumMod val="65000"/>
                  <a:lumOff val="35000"/>
                </a:schemeClr>
              </a:solidFill>
              <a:cs typeface="B Nazanin" pitchFamily="2" charset="-78"/>
            </a:endParaRPr>
          </a:p>
        </p:txBody>
      </p:sp>
      <p:sp>
        <p:nvSpPr>
          <p:cNvPr id="9" name="TextBox 8"/>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7</a:t>
            </a:r>
            <a:r>
              <a:rPr lang="fa-IR" sz="1600" dirty="0">
                <a:effectLst>
                  <a:outerShdw blurRad="38100" dist="38100" dir="2700000" algn="tl">
                    <a:srgbClr val="000000">
                      <a:alpha val="43137"/>
                    </a:srgbClr>
                  </a:outerShdw>
                </a:effectLst>
              </a:rPr>
              <a:t>  ارزیابی دانشکده معماری سوره براساس نگرش لایه‏ای</a:t>
            </a:r>
            <a:endParaRPr lang="en-US" sz="1400" dirty="0">
              <a:effectLst>
                <a:outerShdw blurRad="38100" dist="38100" dir="2700000" algn="tl">
                  <a:srgbClr val="000000">
                    <a:alpha val="43137"/>
                  </a:srgbClr>
                </a:outerShdw>
              </a:effectLst>
            </a:endParaRPr>
          </a:p>
        </p:txBody>
      </p:sp>
      <p:sp>
        <p:nvSpPr>
          <p:cNvPr id="10" name="TextBox 9"/>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7</a:t>
            </a:r>
            <a:endParaRPr lang="en-US" sz="1200" b="1" dirty="0">
              <a:solidFill>
                <a:srgbClr val="002060"/>
              </a:solidFill>
              <a:cs typeface="B Nazanin" pitchFamily="2" charset="-78"/>
            </a:endParaRPr>
          </a:p>
        </p:txBody>
      </p:sp>
      <p:sp>
        <p:nvSpPr>
          <p:cNvPr id="11" name="TextBox 10"/>
          <p:cNvSpPr txBox="1"/>
          <p:nvPr/>
        </p:nvSpPr>
        <p:spPr>
          <a:xfrm>
            <a:off x="272480" y="3723542"/>
            <a:ext cx="1728192" cy="261610"/>
          </a:xfrm>
          <a:prstGeom prst="rect">
            <a:avLst/>
          </a:prstGeom>
          <a:noFill/>
        </p:spPr>
        <p:txBody>
          <a:bodyPr wrap="square" rtlCol="0">
            <a:spAutoFit/>
          </a:bodyPr>
          <a:lstStyle/>
          <a:p>
            <a:pPr algn="ctr" rtl="1"/>
            <a:r>
              <a:rPr lang="fa-IR" sz="1100" b="1" dirty="0" smtClean="0">
                <a:solidFill>
                  <a:srgbClr val="674301"/>
                </a:solidFill>
                <a:cs typeface="B Nazanin" pitchFamily="2" charset="-78"/>
              </a:rPr>
              <a:t>دانشکده معماری سوره – لایه‏ها</a:t>
            </a:r>
            <a:endParaRPr lang="en-US" sz="1100" b="1" dirty="0">
              <a:solidFill>
                <a:srgbClr val="674301"/>
              </a:solidFill>
              <a:cs typeface="B Nazanin" pitchFamily="2" charset="-78"/>
            </a:endParaRPr>
          </a:p>
        </p:txBody>
      </p:sp>
      <p:sp>
        <p:nvSpPr>
          <p:cNvPr id="15" name="TextBox 14"/>
          <p:cNvSpPr txBox="1"/>
          <p:nvPr/>
        </p:nvSpPr>
        <p:spPr>
          <a:xfrm>
            <a:off x="2503961" y="1268760"/>
            <a:ext cx="6552727" cy="369332"/>
          </a:xfrm>
          <a:prstGeom prst="rect">
            <a:avLst/>
          </a:prstGeom>
          <a:noFill/>
        </p:spPr>
        <p:txBody>
          <a:bodyPr wrap="square" rtlCol="0">
            <a:spAutoFit/>
          </a:bodyPr>
          <a:lstStyle/>
          <a:p>
            <a:pPr algn="justLow" rtl="1">
              <a:lnSpc>
                <a:spcPct val="150000"/>
              </a:lnSpc>
            </a:pPr>
            <a:r>
              <a:rPr lang="fa-IR" sz="1200" b="1" dirty="0" smtClean="0">
                <a:solidFill>
                  <a:srgbClr val="002060"/>
                </a:solidFill>
                <a:cs typeface="B Nazanin" pitchFamily="2" charset="-78"/>
              </a:rPr>
              <a:t>انتشارات :</a:t>
            </a:r>
            <a:endParaRPr lang="en-US" sz="1200" dirty="0" smtClean="0">
              <a:solidFill>
                <a:srgbClr val="002060"/>
              </a:solidFill>
              <a:cs typeface="B Nazanin" pitchFamily="2" charset="-78"/>
            </a:endParaRPr>
          </a:p>
        </p:txBody>
      </p:sp>
      <p:sp>
        <p:nvSpPr>
          <p:cNvPr id="16" name="TextBox 15"/>
          <p:cNvSpPr txBox="1"/>
          <p:nvPr/>
        </p:nvSpPr>
        <p:spPr>
          <a:xfrm>
            <a:off x="2504728" y="1002214"/>
            <a:ext cx="6552728" cy="276999"/>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dirty="0" smtClean="0">
                <a:solidFill>
                  <a:srgbClr val="8C5B02"/>
                </a:solidFill>
                <a:latin typeface="Technic" panose="00000400000000000000" pitchFamily="2" charset="2"/>
              </a:rPr>
              <a:t>ارزیابی دانشکده معماری سوره</a:t>
            </a:r>
            <a:endParaRPr lang="en-US" dirty="0">
              <a:solidFill>
                <a:srgbClr val="8C5B02"/>
              </a:solidFill>
              <a:latin typeface="Technic" panose="00000400000000000000" pitchFamily="2" charset="2"/>
            </a:endParaRPr>
          </a:p>
        </p:txBody>
      </p:sp>
      <p:sp>
        <p:nvSpPr>
          <p:cNvPr id="22" name="Multiply 21"/>
          <p:cNvSpPr/>
          <p:nvPr/>
        </p:nvSpPr>
        <p:spPr bwMode="auto">
          <a:xfrm flipV="1">
            <a:off x="6177136" y="2852936"/>
            <a:ext cx="288032" cy="288032"/>
          </a:xfrm>
          <a:prstGeom prst="mathMultiply">
            <a:avLst>
              <a:gd name="adj1" fmla="val 2932"/>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Multiply 29"/>
          <p:cNvSpPr/>
          <p:nvPr/>
        </p:nvSpPr>
        <p:spPr bwMode="auto">
          <a:xfrm flipV="1">
            <a:off x="6177136" y="3317963"/>
            <a:ext cx="288032" cy="288032"/>
          </a:xfrm>
          <a:prstGeom prst="mathMultiply">
            <a:avLst>
              <a:gd name="adj1" fmla="val 2932"/>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Multiply 30"/>
          <p:cNvSpPr/>
          <p:nvPr/>
        </p:nvSpPr>
        <p:spPr bwMode="auto">
          <a:xfrm flipV="1">
            <a:off x="6177136" y="3789040"/>
            <a:ext cx="288032" cy="288032"/>
          </a:xfrm>
          <a:prstGeom prst="mathMultiply">
            <a:avLst>
              <a:gd name="adj1" fmla="val 2932"/>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Multiply 12"/>
          <p:cNvSpPr/>
          <p:nvPr/>
        </p:nvSpPr>
        <p:spPr bwMode="auto">
          <a:xfrm flipV="1">
            <a:off x="6177136" y="4260117"/>
            <a:ext cx="288032" cy="288032"/>
          </a:xfrm>
          <a:prstGeom prst="mathMultiply">
            <a:avLst>
              <a:gd name="adj1" fmla="val 2932"/>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4" name="Table 13"/>
          <p:cNvGraphicFramePr>
            <a:graphicFrameLocks noGrp="1"/>
          </p:cNvGraphicFramePr>
          <p:nvPr>
            <p:extLst/>
          </p:nvPr>
        </p:nvGraphicFramePr>
        <p:xfrm>
          <a:off x="2537792" y="2204864"/>
          <a:ext cx="6518896" cy="3456383"/>
        </p:xfrm>
        <a:graphic>
          <a:graphicData uri="http://schemas.openxmlformats.org/drawingml/2006/table">
            <a:tbl>
              <a:tblPr firstRow="1" bandRow="1">
                <a:tableStyleId>{5C22544A-7EE6-4342-B048-85BDC9FD1C3A}</a:tableStyleId>
              </a:tblPr>
              <a:tblGrid>
                <a:gridCol w="3650582"/>
                <a:gridCol w="434593"/>
                <a:gridCol w="407578"/>
                <a:gridCol w="2026143"/>
              </a:tblGrid>
              <a:tr h="57476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dirty="0" smtClean="0">
                          <a:cs typeface="B Traffic" pitchFamily="2" charset="-78"/>
                        </a:rPr>
                        <a:t>توضیحات</a:t>
                      </a:r>
                      <a:endParaRPr lang="en-US" dirty="0" smtClean="0">
                        <a:cs typeface="B Traffic" pitchFamily="2" charset="-78"/>
                      </a:endParaRPr>
                    </a:p>
                  </a:txBody>
                  <a:tcPr anchor="ctr"/>
                </a:tc>
                <a:tc>
                  <a:txBody>
                    <a:bodyPr/>
                    <a:lstStyle/>
                    <a:p>
                      <a:pPr algn="ctr"/>
                      <a:r>
                        <a:rPr lang="fa-IR" sz="1050" dirty="0" smtClean="0">
                          <a:cs typeface="B Traffic" pitchFamily="2" charset="-78"/>
                        </a:rPr>
                        <a:t>خاموش</a:t>
                      </a:r>
                      <a:endParaRPr lang="en-US" sz="1050" dirty="0">
                        <a:cs typeface="B Traffic" pitchFamily="2" charset="-78"/>
                      </a:endParaRPr>
                    </a:p>
                  </a:txBody>
                  <a:tcPr vert="vert270" anchor="ctr"/>
                </a:tc>
                <a:tc>
                  <a:txBody>
                    <a:bodyPr/>
                    <a:lstStyle/>
                    <a:p>
                      <a:pPr algn="ctr"/>
                      <a:r>
                        <a:rPr lang="fa-IR" sz="1050" dirty="0" smtClean="0">
                          <a:cs typeface="B Traffic" pitchFamily="2" charset="-78"/>
                        </a:rPr>
                        <a:t>روشن</a:t>
                      </a:r>
                      <a:endParaRPr lang="en-US" sz="1050" dirty="0">
                        <a:cs typeface="B Traffic" pitchFamily="2" charset="-78"/>
                      </a:endParaRPr>
                    </a:p>
                  </a:txBody>
                  <a:tcPr vert="vert27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dirty="0" smtClean="0">
                          <a:cs typeface="B Traffic" pitchFamily="2" charset="-78"/>
                        </a:rPr>
                        <a:t>لایه ها</a:t>
                      </a:r>
                      <a:endParaRPr lang="en-US" dirty="0" smtClean="0">
                        <a:cs typeface="B Traffic" pitchFamily="2" charset="-78"/>
                      </a:endParaRPr>
                    </a:p>
                  </a:txBody>
                  <a:tcPr anchor="ctr"/>
                </a:tc>
              </a:tr>
              <a:tr h="469193">
                <a:tc>
                  <a:txBody>
                    <a:bodyPr/>
                    <a:lstStyle/>
                    <a:p>
                      <a:pPr algn="ctr"/>
                      <a:r>
                        <a:rPr lang="fa-IR" sz="1400" b="0" dirty="0" smtClean="0">
                          <a:cs typeface="B Traffic" pitchFamily="2" charset="-78"/>
                        </a:rPr>
                        <a:t>عدم</a:t>
                      </a:r>
                      <a:r>
                        <a:rPr lang="fa-IR" sz="1400" b="0" baseline="0" dirty="0" smtClean="0">
                          <a:cs typeface="B Traffic" pitchFamily="2" charset="-78"/>
                        </a:rPr>
                        <a:t> ارتباط با مخاطب</a:t>
                      </a:r>
                      <a:endParaRPr lang="en-US" sz="1400" b="0" dirty="0">
                        <a:cs typeface="B Traffic" pitchFamily="2" charset="-78"/>
                      </a:endParaRPr>
                    </a:p>
                  </a:txBody>
                  <a:tcPr anchor="ctr"/>
                </a:tc>
                <a:tc>
                  <a:txBody>
                    <a:bodyPr/>
                    <a:lstStyle/>
                    <a:p>
                      <a:endParaRPr lang="en-US" dirty="0"/>
                    </a:p>
                  </a:txBody>
                  <a:tcPr/>
                </a:tc>
                <a:tc>
                  <a:txBody>
                    <a:bodyPr/>
                    <a:lstStyle/>
                    <a:p>
                      <a:endParaRPr lang="en-US"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fa-IR" sz="1400" b="1" kern="1200" baseline="0" dirty="0" smtClean="0">
                          <a:cs typeface="B Traffic" pitchFamily="2" charset="-78"/>
                        </a:rPr>
                        <a:t>هرمانوتیکی</a:t>
                      </a:r>
                      <a:endParaRPr lang="en-US" sz="1400" b="1" dirty="0" smtClean="0">
                        <a:cs typeface="B Traffic" pitchFamily="2" charset="-78"/>
                      </a:endParaRPr>
                    </a:p>
                  </a:txBody>
                  <a:tcPr anchor="ctr"/>
                </a:tc>
              </a:tr>
              <a:tr h="469193">
                <a:tc>
                  <a:txBody>
                    <a:bodyPr/>
                    <a:lstStyle/>
                    <a:p>
                      <a:pPr algn="ctr"/>
                      <a:r>
                        <a:rPr lang="fa-IR" sz="1400" dirty="0" smtClean="0">
                          <a:cs typeface="B Traffic" pitchFamily="2" charset="-78"/>
                        </a:rPr>
                        <a:t>نامناسب بودن فضا</a:t>
                      </a:r>
                      <a:endParaRPr lang="en-US" sz="1400" dirty="0">
                        <a:cs typeface="B Traffic" pitchFamily="2" charset="-78"/>
                      </a:endParaRPr>
                    </a:p>
                  </a:txBody>
                  <a:tcPr anchor="ctr"/>
                </a:tc>
                <a:tc>
                  <a:txBody>
                    <a:bodyPr/>
                    <a:lstStyle/>
                    <a:p>
                      <a:endParaRPr lang="en-US" dirty="0"/>
                    </a:p>
                  </a:txBody>
                  <a:tcPr/>
                </a:tc>
                <a:tc>
                  <a:txBody>
                    <a:bodyPr/>
                    <a:lstStyle/>
                    <a:p>
                      <a:endParaRPr lang="en-US"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400" b="1" dirty="0" smtClean="0">
                          <a:cs typeface="B Traffic" pitchFamily="2" charset="-78"/>
                        </a:rPr>
                        <a:t>اجتماعی و</a:t>
                      </a:r>
                      <a:r>
                        <a:rPr lang="fa-IR" sz="1400" b="1" baseline="0" dirty="0" smtClean="0">
                          <a:cs typeface="B Traffic" pitchFamily="2" charset="-78"/>
                        </a:rPr>
                        <a:t> </a:t>
                      </a:r>
                      <a:r>
                        <a:rPr lang="fa-IR" sz="1400" b="1" dirty="0" smtClean="0">
                          <a:cs typeface="B Traffic" pitchFamily="2" charset="-78"/>
                        </a:rPr>
                        <a:t>فرهنگی</a:t>
                      </a:r>
                      <a:endParaRPr lang="en-US" sz="1400" b="1" dirty="0" smtClean="0">
                        <a:cs typeface="B Traffic" pitchFamily="2" charset="-78"/>
                      </a:endParaRPr>
                    </a:p>
                  </a:txBody>
                  <a:tcPr anchor="ctr"/>
                </a:tc>
              </a:tr>
              <a:tr h="469193">
                <a:tc>
                  <a:txBody>
                    <a:bodyPr/>
                    <a:lstStyle/>
                    <a:p>
                      <a:pPr algn="ctr"/>
                      <a:r>
                        <a:rPr lang="fa-IR" sz="1400" dirty="0" smtClean="0">
                          <a:cs typeface="B Traffic" pitchFamily="2" charset="-78"/>
                        </a:rPr>
                        <a:t>نامناسب بودن مکان</a:t>
                      </a:r>
                      <a:endParaRPr lang="en-US" sz="1400" dirty="0">
                        <a:cs typeface="B Traffic" pitchFamily="2" charset="-78"/>
                      </a:endParaRPr>
                    </a:p>
                  </a:txBody>
                  <a:tcPr anchor="ctr"/>
                </a:tc>
                <a:tc>
                  <a:txBody>
                    <a:bodyPr/>
                    <a:lstStyle/>
                    <a:p>
                      <a:endParaRPr lang="en-US" dirty="0"/>
                    </a:p>
                  </a:txBody>
                  <a:tcPr/>
                </a:tc>
                <a:tc>
                  <a:txBody>
                    <a:bodyPr/>
                    <a:lstStyle/>
                    <a:p>
                      <a:endParaRPr lang="en-US"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400" b="1" dirty="0" smtClean="0">
                          <a:cs typeface="B Traffic" pitchFamily="2" charset="-78"/>
                        </a:rPr>
                        <a:t>زیبایی شناختی</a:t>
                      </a:r>
                      <a:endParaRPr lang="en-US" sz="1400" b="1" dirty="0" smtClean="0">
                        <a:cs typeface="B Traffic" pitchFamily="2" charset="-78"/>
                      </a:endParaRPr>
                    </a:p>
                  </a:txBody>
                  <a:tcPr anchor="ctr"/>
                </a:tc>
              </a:tr>
              <a:tr h="471070">
                <a:tc>
                  <a:txBody>
                    <a:bodyPr/>
                    <a:lstStyle/>
                    <a:p>
                      <a:pPr algn="ctr"/>
                      <a:r>
                        <a:rPr lang="fa-IR" sz="1400" dirty="0" smtClean="0">
                          <a:cs typeface="B Traffic" pitchFamily="2" charset="-78"/>
                        </a:rPr>
                        <a:t>قیمت مناسب خدمات</a:t>
                      </a:r>
                      <a:endParaRPr lang="en-US" sz="1400" dirty="0">
                        <a:cs typeface="B Traffic" pitchFamily="2" charset="-78"/>
                      </a:endParaRPr>
                    </a:p>
                  </a:txBody>
                  <a:tcPr anchor="ctr"/>
                </a:tc>
                <a:tc>
                  <a:txBody>
                    <a:bodyPr/>
                    <a:lstStyle/>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b="1" i="0" u="none" strike="noStrike" dirty="0" smtClean="0">
                          <a:solidFill>
                            <a:srgbClr val="00B050"/>
                          </a:solidFill>
                          <a:latin typeface="Wingdings"/>
                        </a:rPr>
                        <a:t>ü</a:t>
                      </a:r>
                    </a:p>
                  </a:txBody>
                  <a:tcPr/>
                </a:tc>
                <a:tc>
                  <a:txBody>
                    <a:bodyPr/>
                    <a:lstStyle/>
                    <a:p>
                      <a:pPr algn="ctr"/>
                      <a:r>
                        <a:rPr lang="fa-IR" sz="1400" b="1" dirty="0" smtClean="0">
                          <a:cs typeface="B Traffic" pitchFamily="2" charset="-78"/>
                        </a:rPr>
                        <a:t>اقتصادی</a:t>
                      </a:r>
                      <a:endParaRPr lang="en-US" sz="1400" b="1" dirty="0">
                        <a:cs typeface="B Traffic" pitchFamily="2" charset="-78"/>
                      </a:endParaRPr>
                    </a:p>
                  </a:txBody>
                  <a:tcPr anchor="ctr"/>
                </a:tc>
              </a:tr>
              <a:tr h="533780">
                <a:tc>
                  <a:txBody>
                    <a:bodyPr/>
                    <a:lstStyle/>
                    <a:p>
                      <a:pPr algn="ctr"/>
                      <a:r>
                        <a:rPr lang="fa-IR" sz="1400" dirty="0" smtClean="0">
                          <a:cs typeface="B Traffic" pitchFamily="2" charset="-78"/>
                        </a:rPr>
                        <a:t>در حد رفع نیاز</a:t>
                      </a:r>
                      <a:endParaRPr lang="en-US" sz="1400" dirty="0">
                        <a:cs typeface="B Traffic" pitchFamily="2" charset="-78"/>
                      </a:endParaRPr>
                    </a:p>
                  </a:txBody>
                  <a:tcPr anchor="ctr"/>
                </a:tc>
                <a:tc>
                  <a:txBody>
                    <a:bodyPr/>
                    <a:lstStyle/>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b="1" i="0" u="none" strike="noStrike" dirty="0" smtClean="0">
                          <a:solidFill>
                            <a:srgbClr val="00B050"/>
                          </a:solidFill>
                          <a:latin typeface="Wingdings"/>
                        </a:rPr>
                        <a:t>ü</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400" b="1" dirty="0" smtClean="0">
                          <a:cs typeface="B Traffic" pitchFamily="2" charset="-78"/>
                        </a:rPr>
                        <a:t>کارکردی</a:t>
                      </a:r>
                      <a:endParaRPr lang="en-US" sz="1400" b="1" dirty="0" smtClean="0">
                        <a:cs typeface="B Traffic" pitchFamily="2" charset="-78"/>
                      </a:endParaRPr>
                    </a:p>
                  </a:txBody>
                  <a:tcPr anchor="ctr"/>
                </a:tc>
              </a:tr>
              <a:tr h="469193">
                <a:tc>
                  <a:txBody>
                    <a:bodyPr/>
                    <a:lstStyle/>
                    <a:p>
                      <a:pPr algn="ctr"/>
                      <a:r>
                        <a:rPr lang="fa-IR" sz="1400" dirty="0" smtClean="0">
                          <a:cs typeface="B Traffic" pitchFamily="2" charset="-78"/>
                        </a:rPr>
                        <a:t>عدم</a:t>
                      </a:r>
                      <a:r>
                        <a:rPr lang="fa-IR" sz="1400" baseline="0" dirty="0" smtClean="0">
                          <a:cs typeface="B Traffic" pitchFamily="2" charset="-78"/>
                        </a:rPr>
                        <a:t> فعالیت در زمان های مورد نیاز دانشجویان</a:t>
                      </a:r>
                      <a:endParaRPr lang="en-US" sz="1400" dirty="0">
                        <a:cs typeface="B Traffic" pitchFamily="2" charset="-78"/>
                      </a:endParaRPr>
                    </a:p>
                  </a:txBody>
                  <a:tcPr anchor="ctr"/>
                </a:tc>
                <a:tc>
                  <a:txBody>
                    <a:bodyPr/>
                    <a:lstStyle/>
                    <a:p>
                      <a:endParaRPr lang="en-US" dirty="0"/>
                    </a:p>
                  </a:txBody>
                  <a:tcPr/>
                </a:tc>
                <a:tc>
                  <a:txBody>
                    <a:bodyPr/>
                    <a:lstStyle/>
                    <a:p>
                      <a:endParaRPr lang="en-US" dirty="0"/>
                    </a:p>
                  </a:txBody>
                  <a:tcPr/>
                </a:tc>
                <a:tc>
                  <a:txBody>
                    <a:bodyPr/>
                    <a:lstStyle/>
                    <a:p>
                      <a:pPr algn="ctr"/>
                      <a:r>
                        <a:rPr lang="fa-IR" sz="1400" b="1" dirty="0" smtClean="0">
                          <a:cs typeface="B Traffic" pitchFamily="2" charset="-78"/>
                        </a:rPr>
                        <a:t>زمان</a:t>
                      </a:r>
                      <a:endParaRPr lang="en-US" sz="1400" b="1" dirty="0">
                        <a:cs typeface="B Traffic" pitchFamily="2" charset="-78"/>
                      </a:endParaRPr>
                    </a:p>
                  </a:txBody>
                  <a:tcPr anchor="ctr"/>
                </a:tc>
              </a:tr>
            </a:tbl>
          </a:graphicData>
        </a:graphic>
      </p:graphicFrame>
      <p:sp>
        <p:nvSpPr>
          <p:cNvPr id="17" name="Multiply 16"/>
          <p:cNvSpPr/>
          <p:nvPr/>
        </p:nvSpPr>
        <p:spPr bwMode="auto">
          <a:xfrm flipV="1">
            <a:off x="6280745" y="2859038"/>
            <a:ext cx="288032" cy="288032"/>
          </a:xfrm>
          <a:prstGeom prst="mathMultiply">
            <a:avLst>
              <a:gd name="adj1" fmla="val 2932"/>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Multiply 17"/>
          <p:cNvSpPr/>
          <p:nvPr/>
        </p:nvSpPr>
        <p:spPr bwMode="auto">
          <a:xfrm flipV="1">
            <a:off x="6270054" y="3324013"/>
            <a:ext cx="288032" cy="288032"/>
          </a:xfrm>
          <a:prstGeom prst="mathMultiply">
            <a:avLst>
              <a:gd name="adj1" fmla="val 2932"/>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Multiply 18"/>
          <p:cNvSpPr/>
          <p:nvPr/>
        </p:nvSpPr>
        <p:spPr bwMode="auto">
          <a:xfrm flipV="1">
            <a:off x="6270054" y="3795090"/>
            <a:ext cx="288032" cy="288032"/>
          </a:xfrm>
          <a:prstGeom prst="mathMultiply">
            <a:avLst>
              <a:gd name="adj1" fmla="val 2932"/>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Multiply 19"/>
          <p:cNvSpPr/>
          <p:nvPr/>
        </p:nvSpPr>
        <p:spPr bwMode="auto">
          <a:xfrm flipV="1">
            <a:off x="6265415" y="5229200"/>
            <a:ext cx="288032" cy="288032"/>
          </a:xfrm>
          <a:prstGeom prst="mathMultiply">
            <a:avLst>
              <a:gd name="adj1" fmla="val 2932"/>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09400955"/>
      </p:ext>
    </p:extLst>
  </p:cSld>
  <p:clrMapOvr>
    <a:masterClrMapping/>
  </p:clrMapOvr>
  <p:transition>
    <p:dissolve/>
  </p:transition>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272480" y="4016097"/>
            <a:ext cx="1728192" cy="461665"/>
          </a:xfrm>
          <a:prstGeom prst="rect">
            <a:avLst/>
          </a:prstGeom>
          <a:noFill/>
        </p:spPr>
        <p:txBody>
          <a:bodyPr wrap="square" rtlCol="0">
            <a:spAutoFit/>
          </a:bodyPr>
          <a:lstStyle/>
          <a:p>
            <a:pPr algn="ctr" rtl="1"/>
            <a:r>
              <a:rPr lang="fa-IR" sz="1200" b="1" dirty="0" smtClean="0">
                <a:solidFill>
                  <a:schemeClr val="bg1">
                    <a:lumMod val="65000"/>
                    <a:lumOff val="35000"/>
                  </a:schemeClr>
                </a:solidFill>
                <a:cs typeface="B Nazanin" pitchFamily="2" charset="-78"/>
              </a:rPr>
              <a:t>لایه های سیستمی و فرآیند در معماری</a:t>
            </a:r>
            <a:endParaRPr lang="en-US" sz="1200" b="1" dirty="0">
              <a:solidFill>
                <a:schemeClr val="bg1">
                  <a:lumMod val="65000"/>
                  <a:lumOff val="35000"/>
                </a:schemeClr>
              </a:solidFill>
              <a:cs typeface="B Nazanin" pitchFamily="2" charset="-78"/>
            </a:endParaRPr>
          </a:p>
        </p:txBody>
      </p:sp>
      <p:sp>
        <p:nvSpPr>
          <p:cNvPr id="9" name="TextBox 8"/>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7</a:t>
            </a:r>
            <a:r>
              <a:rPr lang="fa-IR" sz="1600" dirty="0">
                <a:effectLst>
                  <a:outerShdw blurRad="38100" dist="38100" dir="2700000" algn="tl">
                    <a:srgbClr val="000000">
                      <a:alpha val="43137"/>
                    </a:srgbClr>
                  </a:outerShdw>
                </a:effectLst>
              </a:rPr>
              <a:t>  ارزیابی دانشکده معماری سوره براساس نگرش لایه‏ای</a:t>
            </a:r>
            <a:endParaRPr lang="en-US" sz="1400" dirty="0">
              <a:effectLst>
                <a:outerShdw blurRad="38100" dist="38100" dir="2700000" algn="tl">
                  <a:srgbClr val="000000">
                    <a:alpha val="43137"/>
                  </a:srgbClr>
                </a:outerShdw>
              </a:effectLst>
            </a:endParaRPr>
          </a:p>
        </p:txBody>
      </p:sp>
      <p:sp>
        <p:nvSpPr>
          <p:cNvPr id="10" name="TextBox 9"/>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7</a:t>
            </a:r>
            <a:endParaRPr lang="en-US" sz="1200" b="1" dirty="0">
              <a:solidFill>
                <a:srgbClr val="002060"/>
              </a:solidFill>
              <a:cs typeface="B Nazanin" pitchFamily="2" charset="-78"/>
            </a:endParaRPr>
          </a:p>
        </p:txBody>
      </p:sp>
      <p:sp>
        <p:nvSpPr>
          <p:cNvPr id="11" name="TextBox 10"/>
          <p:cNvSpPr txBox="1"/>
          <p:nvPr/>
        </p:nvSpPr>
        <p:spPr>
          <a:xfrm>
            <a:off x="272480" y="3723542"/>
            <a:ext cx="1728192" cy="261610"/>
          </a:xfrm>
          <a:prstGeom prst="rect">
            <a:avLst/>
          </a:prstGeom>
          <a:noFill/>
        </p:spPr>
        <p:txBody>
          <a:bodyPr wrap="square" rtlCol="0">
            <a:spAutoFit/>
          </a:bodyPr>
          <a:lstStyle/>
          <a:p>
            <a:pPr algn="ctr" rtl="1"/>
            <a:r>
              <a:rPr lang="fa-IR" sz="1100" b="1" dirty="0" smtClean="0">
                <a:solidFill>
                  <a:srgbClr val="674301"/>
                </a:solidFill>
                <a:cs typeface="B Nazanin" pitchFamily="2" charset="-78"/>
              </a:rPr>
              <a:t>دانشکده معماری سوره – لایه‏ها</a:t>
            </a:r>
            <a:endParaRPr lang="en-US" sz="1100" b="1" dirty="0">
              <a:solidFill>
                <a:srgbClr val="674301"/>
              </a:solidFill>
              <a:cs typeface="B Nazanin" pitchFamily="2" charset="-78"/>
            </a:endParaRPr>
          </a:p>
        </p:txBody>
      </p:sp>
      <p:sp>
        <p:nvSpPr>
          <p:cNvPr id="27" name="TextBox 26"/>
          <p:cNvSpPr txBox="1"/>
          <p:nvPr/>
        </p:nvSpPr>
        <p:spPr>
          <a:xfrm>
            <a:off x="2504728" y="1002214"/>
            <a:ext cx="6552728" cy="276999"/>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dirty="0" smtClean="0">
                <a:solidFill>
                  <a:srgbClr val="8C5B02"/>
                </a:solidFill>
                <a:latin typeface="Technic" panose="00000400000000000000" pitchFamily="2" charset="2"/>
              </a:rPr>
              <a:t>ارزیابی دانشکده معماری سوره </a:t>
            </a:r>
            <a:endParaRPr lang="en-US" dirty="0">
              <a:solidFill>
                <a:srgbClr val="8C5B02"/>
              </a:solidFill>
              <a:latin typeface="Technic" panose="00000400000000000000" pitchFamily="2" charset="2"/>
            </a:endParaRPr>
          </a:p>
        </p:txBody>
      </p:sp>
      <p:pic>
        <p:nvPicPr>
          <p:cNvPr id="12" name="Picture 2" descr="D:\163_0124\IMG_8099.JPG"/>
          <p:cNvPicPr>
            <a:picLocks noChangeAspect="1" noChangeArrowheads="1"/>
          </p:cNvPicPr>
          <p:nvPr/>
        </p:nvPicPr>
        <p:blipFill>
          <a:blip r:embed="rId2" cstate="print"/>
          <a:srcRect l="10159" t="25714" r="36667" b="17142"/>
          <a:stretch>
            <a:fillRect/>
          </a:stretch>
        </p:blipFill>
        <p:spPr bwMode="auto">
          <a:xfrm>
            <a:off x="2505074" y="3914614"/>
            <a:ext cx="1727846" cy="2475719"/>
          </a:xfrm>
          <a:prstGeom prst="rect">
            <a:avLst/>
          </a:prstGeom>
          <a:noFill/>
          <a:ln>
            <a:noFill/>
          </a:ln>
        </p:spPr>
      </p:pic>
      <p:pic>
        <p:nvPicPr>
          <p:cNvPr id="13" name="Picture 4" descr="D:\163_0124\IMG_8103.JPG"/>
          <p:cNvPicPr>
            <a:picLocks noChangeAspect="1" noChangeArrowheads="1"/>
          </p:cNvPicPr>
          <p:nvPr/>
        </p:nvPicPr>
        <p:blipFill>
          <a:blip r:embed="rId3" cstate="print"/>
          <a:srcRect/>
          <a:stretch>
            <a:fillRect/>
          </a:stretch>
        </p:blipFill>
        <p:spPr bwMode="auto">
          <a:xfrm>
            <a:off x="2505075" y="1651248"/>
            <a:ext cx="2946400" cy="2209800"/>
          </a:xfrm>
          <a:prstGeom prst="rect">
            <a:avLst/>
          </a:prstGeom>
          <a:noFill/>
          <a:ln>
            <a:noFill/>
          </a:ln>
        </p:spPr>
      </p:pic>
      <p:pic>
        <p:nvPicPr>
          <p:cNvPr id="14" name="Picture 5" descr="D:\163_0124\IMG_8100.JPG"/>
          <p:cNvPicPr>
            <a:picLocks noChangeAspect="1" noChangeArrowheads="1"/>
          </p:cNvPicPr>
          <p:nvPr/>
        </p:nvPicPr>
        <p:blipFill>
          <a:blip r:embed="rId4" cstate="print"/>
          <a:srcRect/>
          <a:stretch>
            <a:fillRect/>
          </a:stretch>
        </p:blipFill>
        <p:spPr bwMode="auto">
          <a:xfrm>
            <a:off x="5529064" y="1651248"/>
            <a:ext cx="2946400" cy="2209800"/>
          </a:xfrm>
          <a:prstGeom prst="rect">
            <a:avLst/>
          </a:prstGeom>
          <a:noFill/>
          <a:ln>
            <a:noFill/>
          </a:ln>
        </p:spPr>
      </p:pic>
      <p:sp>
        <p:nvSpPr>
          <p:cNvPr id="18" name="TextBox 17"/>
          <p:cNvSpPr txBox="1"/>
          <p:nvPr/>
        </p:nvSpPr>
        <p:spPr>
          <a:xfrm>
            <a:off x="2503961" y="1268760"/>
            <a:ext cx="6552727" cy="369332"/>
          </a:xfrm>
          <a:prstGeom prst="rect">
            <a:avLst/>
          </a:prstGeom>
          <a:noFill/>
        </p:spPr>
        <p:txBody>
          <a:bodyPr wrap="square" rtlCol="0">
            <a:spAutoFit/>
          </a:bodyPr>
          <a:lstStyle/>
          <a:p>
            <a:pPr algn="justLow" rtl="1">
              <a:lnSpc>
                <a:spcPct val="150000"/>
              </a:lnSpc>
            </a:pPr>
            <a:r>
              <a:rPr lang="fa-IR" sz="1200" b="1" dirty="0" smtClean="0">
                <a:solidFill>
                  <a:srgbClr val="002060"/>
                </a:solidFill>
                <a:cs typeface="B Nazanin" pitchFamily="2" charset="-78"/>
              </a:rPr>
              <a:t>انتشارات :</a:t>
            </a:r>
            <a:endParaRPr lang="en-US" sz="1200" dirty="0" smtClean="0">
              <a:solidFill>
                <a:srgbClr val="002060"/>
              </a:solidFill>
              <a:cs typeface="B Nazanin" pitchFamily="2" charset="-78"/>
            </a:endParaRPr>
          </a:p>
        </p:txBody>
      </p:sp>
    </p:spTree>
    <p:extLst>
      <p:ext uri="{BB962C8B-B14F-4D97-AF65-F5344CB8AC3E}">
        <p14:creationId xmlns:p14="http://schemas.microsoft.com/office/powerpoint/2010/main" val="1886127676"/>
      </p:ext>
    </p:extLst>
  </p:cSld>
  <p:clrMapOvr>
    <a:masterClrMapping/>
  </p:clrMapOvr>
  <p:transition>
    <p:dissolve/>
  </p:transition>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Table 20"/>
          <p:cNvGraphicFramePr>
            <a:graphicFrameLocks noGrp="1"/>
          </p:cNvGraphicFramePr>
          <p:nvPr>
            <p:extLst/>
          </p:nvPr>
        </p:nvGraphicFramePr>
        <p:xfrm>
          <a:off x="2509292" y="2204864"/>
          <a:ext cx="6547396" cy="3400106"/>
        </p:xfrm>
        <a:graphic>
          <a:graphicData uri="http://schemas.openxmlformats.org/drawingml/2006/table">
            <a:tbl>
              <a:tblPr firstRow="1" bandRow="1">
                <a:tableStyleId>{5C22544A-7EE6-4342-B048-85BDC9FD1C3A}</a:tableStyleId>
              </a:tblPr>
              <a:tblGrid>
                <a:gridCol w="3666542"/>
                <a:gridCol w="436493"/>
                <a:gridCol w="409359"/>
                <a:gridCol w="2035002"/>
              </a:tblGrid>
              <a:tr h="533398">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dirty="0" smtClean="0">
                          <a:cs typeface="B Traffic" pitchFamily="2" charset="-78"/>
                        </a:rPr>
                        <a:t>توضیحات</a:t>
                      </a:r>
                      <a:endParaRPr lang="en-US" dirty="0" smtClean="0">
                        <a:cs typeface="B Traffic" pitchFamily="2" charset="-78"/>
                      </a:endParaRPr>
                    </a:p>
                  </a:txBody>
                  <a:tcPr anchor="ctr"/>
                </a:tc>
                <a:tc>
                  <a:txBody>
                    <a:bodyPr/>
                    <a:lstStyle/>
                    <a:p>
                      <a:pPr algn="ctr"/>
                      <a:r>
                        <a:rPr lang="fa-IR" sz="1050" dirty="0" smtClean="0">
                          <a:cs typeface="B Traffic" pitchFamily="2" charset="-78"/>
                        </a:rPr>
                        <a:t>خاموش</a:t>
                      </a:r>
                      <a:endParaRPr lang="en-US" sz="1050" dirty="0">
                        <a:cs typeface="B Traffic" pitchFamily="2" charset="-78"/>
                      </a:endParaRPr>
                    </a:p>
                  </a:txBody>
                  <a:tcPr vert="vert270" anchor="ctr"/>
                </a:tc>
                <a:tc>
                  <a:txBody>
                    <a:bodyPr/>
                    <a:lstStyle/>
                    <a:p>
                      <a:pPr algn="ctr"/>
                      <a:r>
                        <a:rPr lang="fa-IR" sz="1050" dirty="0" smtClean="0">
                          <a:cs typeface="B Traffic" pitchFamily="2" charset="-78"/>
                        </a:rPr>
                        <a:t>روشن</a:t>
                      </a:r>
                      <a:endParaRPr lang="en-US" sz="1050" dirty="0">
                        <a:cs typeface="B Traffic" pitchFamily="2" charset="-78"/>
                      </a:endParaRPr>
                    </a:p>
                  </a:txBody>
                  <a:tcPr vert="vert27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dirty="0" smtClean="0">
                          <a:cs typeface="B Traffic" pitchFamily="2" charset="-78"/>
                        </a:rPr>
                        <a:t>لایه ها</a:t>
                      </a:r>
                      <a:endParaRPr lang="en-US" dirty="0" smtClean="0">
                        <a:cs typeface="B Traffic" pitchFamily="2" charset="-78"/>
                      </a:endParaRPr>
                    </a:p>
                  </a:txBody>
                  <a:tcPr anchor="ctr"/>
                </a:tc>
              </a:tr>
              <a:tr h="467069">
                <a:tc>
                  <a:txBody>
                    <a:bodyPr/>
                    <a:lstStyle/>
                    <a:p>
                      <a:pPr algn="ctr"/>
                      <a:endParaRPr lang="en-US" sz="1400" b="0" dirty="0">
                        <a:cs typeface="B Traffic" pitchFamily="2" charset="-78"/>
                      </a:endParaRPr>
                    </a:p>
                  </a:txBody>
                  <a:tcPr anchor="ctr"/>
                </a:tc>
                <a:tc>
                  <a:txBody>
                    <a:bodyPr/>
                    <a:lstStyle/>
                    <a:p>
                      <a:endParaRPr lang="en-US" dirty="0"/>
                    </a:p>
                  </a:txBody>
                  <a:tcPr/>
                </a:tc>
                <a:tc>
                  <a:txBody>
                    <a:bodyPr/>
                    <a:lstStyle/>
                    <a:p>
                      <a:endParaRPr lang="en-US"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fa-IR" sz="1400" b="1" kern="1200" baseline="0" dirty="0" smtClean="0">
                          <a:cs typeface="B Traffic" pitchFamily="2" charset="-78"/>
                        </a:rPr>
                        <a:t>هرمانوتیکی</a:t>
                      </a:r>
                      <a:endParaRPr lang="en-US" sz="1400" b="1" dirty="0" smtClean="0">
                        <a:cs typeface="B Traffic" pitchFamily="2" charset="-78"/>
                      </a:endParaRPr>
                    </a:p>
                  </a:txBody>
                  <a:tcPr anchor="ctr"/>
                </a:tc>
              </a:tr>
              <a:tr h="467069">
                <a:tc>
                  <a:txBody>
                    <a:bodyPr/>
                    <a:lstStyle/>
                    <a:p>
                      <a:pPr algn="ctr"/>
                      <a:endParaRPr lang="en-US" sz="1400" dirty="0">
                        <a:cs typeface="B Traffic" pitchFamily="2" charset="-78"/>
                      </a:endParaRPr>
                    </a:p>
                  </a:txBody>
                  <a:tcPr anchor="ctr"/>
                </a:tc>
                <a:tc>
                  <a:txBody>
                    <a:bodyPr/>
                    <a:lstStyle/>
                    <a:p>
                      <a:endParaRPr lang="en-US" dirty="0"/>
                    </a:p>
                  </a:txBody>
                  <a:tcPr/>
                </a:tc>
                <a:tc>
                  <a:txBody>
                    <a:bodyPr/>
                    <a:lstStyle/>
                    <a:p>
                      <a:endParaRPr lang="en-US"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400" b="1" dirty="0" smtClean="0">
                          <a:cs typeface="B Traffic" pitchFamily="2" charset="-78"/>
                        </a:rPr>
                        <a:t>اجتماعی و</a:t>
                      </a:r>
                      <a:r>
                        <a:rPr lang="fa-IR" sz="1400" b="1" baseline="0" dirty="0" smtClean="0">
                          <a:cs typeface="B Traffic" pitchFamily="2" charset="-78"/>
                        </a:rPr>
                        <a:t> </a:t>
                      </a:r>
                      <a:r>
                        <a:rPr lang="fa-IR" sz="1400" b="1" dirty="0" smtClean="0">
                          <a:cs typeface="B Traffic" pitchFamily="2" charset="-78"/>
                        </a:rPr>
                        <a:t>فرهنگی</a:t>
                      </a:r>
                      <a:endParaRPr lang="en-US" sz="1400" b="1" dirty="0" smtClean="0">
                        <a:cs typeface="B Traffic" pitchFamily="2" charset="-78"/>
                      </a:endParaRPr>
                    </a:p>
                  </a:txBody>
                  <a:tcPr anchor="ctr"/>
                </a:tc>
              </a:tr>
              <a:tr h="467069">
                <a:tc>
                  <a:txBody>
                    <a:bodyPr/>
                    <a:lstStyle/>
                    <a:p>
                      <a:pPr algn="ctr"/>
                      <a:endParaRPr lang="en-US" sz="1400" dirty="0">
                        <a:cs typeface="B Traffic" pitchFamily="2" charset="-78"/>
                      </a:endParaRPr>
                    </a:p>
                  </a:txBody>
                  <a:tcPr anchor="ctr"/>
                </a:tc>
                <a:tc>
                  <a:txBody>
                    <a:bodyPr/>
                    <a:lstStyle/>
                    <a:p>
                      <a:endParaRPr lang="en-US" dirty="0"/>
                    </a:p>
                  </a:txBody>
                  <a:tcPr/>
                </a:tc>
                <a:tc>
                  <a:txBody>
                    <a:bodyPr/>
                    <a:lstStyle/>
                    <a:p>
                      <a:endParaRPr lang="en-US"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400" b="1" dirty="0" smtClean="0">
                          <a:cs typeface="B Traffic" pitchFamily="2" charset="-78"/>
                        </a:rPr>
                        <a:t>زیبایی شناختی</a:t>
                      </a:r>
                      <a:endParaRPr lang="en-US" sz="1400" b="1" dirty="0" smtClean="0">
                        <a:cs typeface="B Traffic" pitchFamily="2" charset="-78"/>
                      </a:endParaRPr>
                    </a:p>
                  </a:txBody>
                  <a:tcPr anchor="ctr"/>
                </a:tc>
              </a:tr>
              <a:tr h="467069">
                <a:tc>
                  <a:txBody>
                    <a:bodyPr/>
                    <a:lstStyle/>
                    <a:p>
                      <a:pPr algn="ctr"/>
                      <a:r>
                        <a:rPr lang="fa-IR" sz="1400" dirty="0" smtClean="0">
                          <a:cs typeface="B Traffic" pitchFamily="2" charset="-78"/>
                        </a:rPr>
                        <a:t>مناسب</a:t>
                      </a:r>
                      <a:endParaRPr lang="en-US" sz="1400" dirty="0">
                        <a:cs typeface="B Traffic" pitchFamily="2" charset="-78"/>
                      </a:endParaRPr>
                    </a:p>
                  </a:txBody>
                  <a:tcPr anchor="ctr"/>
                </a:tc>
                <a:tc>
                  <a:txBody>
                    <a:bodyPr/>
                    <a:lstStyle/>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b="1" i="0" u="none" strike="noStrike" dirty="0" smtClean="0">
                          <a:solidFill>
                            <a:srgbClr val="00B050"/>
                          </a:solidFill>
                          <a:latin typeface="Wingdings"/>
                        </a:rPr>
                        <a:t>ü</a:t>
                      </a:r>
                    </a:p>
                  </a:txBody>
                  <a:tcPr/>
                </a:tc>
                <a:tc>
                  <a:txBody>
                    <a:bodyPr/>
                    <a:lstStyle/>
                    <a:p>
                      <a:pPr algn="ctr"/>
                      <a:r>
                        <a:rPr lang="fa-IR" sz="1400" b="1" dirty="0" smtClean="0">
                          <a:cs typeface="B Traffic" pitchFamily="2" charset="-78"/>
                        </a:rPr>
                        <a:t>اقتصادی</a:t>
                      </a:r>
                      <a:endParaRPr lang="en-US" sz="1400" b="1" dirty="0">
                        <a:cs typeface="B Traffic" pitchFamily="2" charset="-78"/>
                      </a:endParaRPr>
                    </a:p>
                  </a:txBody>
                  <a:tcPr anchor="ctr"/>
                </a:tc>
              </a:tr>
              <a:tr h="531363">
                <a:tc>
                  <a:txBody>
                    <a:bodyPr/>
                    <a:lstStyle/>
                    <a:p>
                      <a:pPr algn="ctr"/>
                      <a:r>
                        <a:rPr lang="fa-IR" sz="1400" dirty="0" smtClean="0">
                          <a:cs typeface="B Traffic" pitchFamily="2" charset="-78"/>
                        </a:rPr>
                        <a:t>مناسب</a:t>
                      </a:r>
                      <a:endParaRPr lang="en-US" sz="1400" dirty="0">
                        <a:cs typeface="B Traffic" pitchFamily="2" charset="-78"/>
                      </a:endParaRPr>
                    </a:p>
                  </a:txBody>
                  <a:tcPr anchor="ctr"/>
                </a:tc>
                <a:tc>
                  <a:txBody>
                    <a:bodyPr/>
                    <a:lstStyle/>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b="1" i="0" u="none" strike="noStrike" dirty="0" smtClean="0">
                          <a:solidFill>
                            <a:srgbClr val="00B050"/>
                          </a:solidFill>
                          <a:latin typeface="Wingdings"/>
                        </a:rPr>
                        <a:t>ü</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400" b="1" dirty="0" smtClean="0">
                          <a:cs typeface="B Traffic" pitchFamily="2" charset="-78"/>
                        </a:rPr>
                        <a:t>کارکردی</a:t>
                      </a:r>
                      <a:endParaRPr lang="en-US" sz="1400" b="1" dirty="0" smtClean="0">
                        <a:cs typeface="B Traffic" pitchFamily="2" charset="-78"/>
                      </a:endParaRPr>
                    </a:p>
                  </a:txBody>
                  <a:tcPr anchor="ctr"/>
                </a:tc>
              </a:tr>
              <a:tr h="467069">
                <a:tc>
                  <a:txBody>
                    <a:bodyPr/>
                    <a:lstStyle/>
                    <a:p>
                      <a:pPr algn="ctr"/>
                      <a:r>
                        <a:rPr lang="fa-IR" sz="1400" dirty="0" smtClean="0">
                          <a:cs typeface="B Traffic" pitchFamily="2" charset="-78"/>
                        </a:rPr>
                        <a:t>دسترسی همیشگی</a:t>
                      </a:r>
                      <a:endParaRPr lang="en-US" sz="1400" dirty="0">
                        <a:cs typeface="B Traffic" pitchFamily="2" charset="-78"/>
                      </a:endParaRPr>
                    </a:p>
                  </a:txBody>
                  <a:tcPr anchor="ctr"/>
                </a:tc>
                <a:tc>
                  <a:txBody>
                    <a:bodyPr/>
                    <a:lstStyle/>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b="1" i="0" u="none" strike="noStrike" dirty="0" smtClean="0">
                          <a:solidFill>
                            <a:srgbClr val="00B050"/>
                          </a:solidFill>
                          <a:latin typeface="Wingdings"/>
                        </a:rPr>
                        <a:t>ü</a:t>
                      </a:r>
                    </a:p>
                  </a:txBody>
                  <a:tcPr/>
                </a:tc>
                <a:tc>
                  <a:txBody>
                    <a:bodyPr/>
                    <a:lstStyle/>
                    <a:p>
                      <a:pPr algn="ctr"/>
                      <a:r>
                        <a:rPr lang="fa-IR" sz="1400" b="1" dirty="0" smtClean="0">
                          <a:cs typeface="B Traffic" pitchFamily="2" charset="-78"/>
                        </a:rPr>
                        <a:t>زمان</a:t>
                      </a:r>
                      <a:endParaRPr lang="en-US" sz="1400" b="1" dirty="0">
                        <a:cs typeface="B Traffic" pitchFamily="2" charset="-78"/>
                      </a:endParaRPr>
                    </a:p>
                  </a:txBody>
                  <a:tcPr anchor="ctr"/>
                </a:tc>
              </a:tr>
            </a:tbl>
          </a:graphicData>
        </a:graphic>
      </p:graphicFrame>
      <p:sp>
        <p:nvSpPr>
          <p:cNvPr id="8" name="TextBox 7"/>
          <p:cNvSpPr txBox="1"/>
          <p:nvPr/>
        </p:nvSpPr>
        <p:spPr>
          <a:xfrm>
            <a:off x="272480" y="4016097"/>
            <a:ext cx="1728192" cy="461665"/>
          </a:xfrm>
          <a:prstGeom prst="rect">
            <a:avLst/>
          </a:prstGeom>
          <a:noFill/>
        </p:spPr>
        <p:txBody>
          <a:bodyPr wrap="square" rtlCol="0">
            <a:spAutoFit/>
          </a:bodyPr>
          <a:lstStyle/>
          <a:p>
            <a:pPr algn="ctr" rtl="1"/>
            <a:r>
              <a:rPr lang="fa-IR" sz="1200" b="1" dirty="0" smtClean="0">
                <a:solidFill>
                  <a:schemeClr val="bg1">
                    <a:lumMod val="65000"/>
                    <a:lumOff val="35000"/>
                  </a:schemeClr>
                </a:solidFill>
                <a:cs typeface="B Nazanin" pitchFamily="2" charset="-78"/>
              </a:rPr>
              <a:t>لایه های سیستمی و فرآیند در معماری</a:t>
            </a:r>
            <a:endParaRPr lang="en-US" sz="1200" b="1" dirty="0">
              <a:solidFill>
                <a:schemeClr val="bg1">
                  <a:lumMod val="65000"/>
                  <a:lumOff val="35000"/>
                </a:schemeClr>
              </a:solidFill>
              <a:cs typeface="B Nazanin" pitchFamily="2" charset="-78"/>
            </a:endParaRPr>
          </a:p>
        </p:txBody>
      </p:sp>
      <p:sp>
        <p:nvSpPr>
          <p:cNvPr id="9" name="TextBox 8"/>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7</a:t>
            </a:r>
            <a:r>
              <a:rPr lang="fa-IR" sz="1600" dirty="0">
                <a:effectLst>
                  <a:outerShdw blurRad="38100" dist="38100" dir="2700000" algn="tl">
                    <a:srgbClr val="000000">
                      <a:alpha val="43137"/>
                    </a:srgbClr>
                  </a:outerShdw>
                </a:effectLst>
              </a:rPr>
              <a:t>  ارزیابی دانشکده معماری سوره براساس نگرش لایه‏ای</a:t>
            </a:r>
            <a:endParaRPr lang="en-US" sz="1400" dirty="0">
              <a:effectLst>
                <a:outerShdw blurRad="38100" dist="38100" dir="2700000" algn="tl">
                  <a:srgbClr val="000000">
                    <a:alpha val="43137"/>
                  </a:srgbClr>
                </a:outerShdw>
              </a:effectLst>
            </a:endParaRPr>
          </a:p>
        </p:txBody>
      </p:sp>
      <p:sp>
        <p:nvSpPr>
          <p:cNvPr id="10" name="TextBox 9"/>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7</a:t>
            </a:r>
            <a:endParaRPr lang="en-US" sz="1200" b="1" dirty="0">
              <a:solidFill>
                <a:srgbClr val="002060"/>
              </a:solidFill>
              <a:cs typeface="B Nazanin" pitchFamily="2" charset="-78"/>
            </a:endParaRPr>
          </a:p>
        </p:txBody>
      </p:sp>
      <p:sp>
        <p:nvSpPr>
          <p:cNvPr id="11" name="TextBox 10"/>
          <p:cNvSpPr txBox="1"/>
          <p:nvPr/>
        </p:nvSpPr>
        <p:spPr>
          <a:xfrm>
            <a:off x="272480" y="3723542"/>
            <a:ext cx="1728192" cy="261610"/>
          </a:xfrm>
          <a:prstGeom prst="rect">
            <a:avLst/>
          </a:prstGeom>
          <a:noFill/>
        </p:spPr>
        <p:txBody>
          <a:bodyPr wrap="square" rtlCol="0">
            <a:spAutoFit/>
          </a:bodyPr>
          <a:lstStyle/>
          <a:p>
            <a:pPr algn="ctr" rtl="1"/>
            <a:r>
              <a:rPr lang="fa-IR" sz="1100" b="1" dirty="0" smtClean="0">
                <a:solidFill>
                  <a:srgbClr val="674301"/>
                </a:solidFill>
                <a:cs typeface="B Nazanin" pitchFamily="2" charset="-78"/>
              </a:rPr>
              <a:t>دانشکده معماری سوره – لایه‏ها</a:t>
            </a:r>
            <a:endParaRPr lang="en-US" sz="1100" b="1" dirty="0">
              <a:solidFill>
                <a:srgbClr val="674301"/>
              </a:solidFill>
              <a:cs typeface="B Nazanin" pitchFamily="2" charset="-78"/>
            </a:endParaRPr>
          </a:p>
        </p:txBody>
      </p:sp>
      <p:sp>
        <p:nvSpPr>
          <p:cNvPr id="15" name="TextBox 14"/>
          <p:cNvSpPr txBox="1"/>
          <p:nvPr/>
        </p:nvSpPr>
        <p:spPr>
          <a:xfrm>
            <a:off x="2503961" y="1268760"/>
            <a:ext cx="6552727" cy="369332"/>
          </a:xfrm>
          <a:prstGeom prst="rect">
            <a:avLst/>
          </a:prstGeom>
          <a:noFill/>
        </p:spPr>
        <p:txBody>
          <a:bodyPr wrap="square" rtlCol="0">
            <a:spAutoFit/>
          </a:bodyPr>
          <a:lstStyle/>
          <a:p>
            <a:pPr algn="justLow" rtl="1">
              <a:lnSpc>
                <a:spcPct val="150000"/>
              </a:lnSpc>
            </a:pPr>
            <a:r>
              <a:rPr lang="fa-IR" sz="1200" b="1" dirty="0" smtClean="0">
                <a:solidFill>
                  <a:srgbClr val="002060"/>
                </a:solidFill>
                <a:cs typeface="B Nazanin" pitchFamily="2" charset="-78"/>
              </a:rPr>
              <a:t>سرویس بهداشتی :</a:t>
            </a:r>
            <a:endParaRPr lang="en-US" sz="1200" dirty="0" smtClean="0">
              <a:solidFill>
                <a:srgbClr val="002060"/>
              </a:solidFill>
              <a:cs typeface="B Nazanin" pitchFamily="2" charset="-78"/>
            </a:endParaRPr>
          </a:p>
        </p:txBody>
      </p:sp>
      <p:sp>
        <p:nvSpPr>
          <p:cNvPr id="16" name="TextBox 15"/>
          <p:cNvSpPr txBox="1"/>
          <p:nvPr/>
        </p:nvSpPr>
        <p:spPr>
          <a:xfrm>
            <a:off x="2504728" y="1002214"/>
            <a:ext cx="6552728" cy="276999"/>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dirty="0" smtClean="0">
                <a:solidFill>
                  <a:srgbClr val="8C5B02"/>
                </a:solidFill>
                <a:latin typeface="Technic" panose="00000400000000000000" pitchFamily="2" charset="2"/>
              </a:rPr>
              <a:t>ارزیابی دانشکده معماری سوره</a:t>
            </a:r>
            <a:endParaRPr lang="en-US" dirty="0">
              <a:solidFill>
                <a:srgbClr val="8C5B02"/>
              </a:solidFill>
              <a:latin typeface="Technic" panose="00000400000000000000" pitchFamily="2" charset="2"/>
            </a:endParaRPr>
          </a:p>
        </p:txBody>
      </p:sp>
      <p:sp>
        <p:nvSpPr>
          <p:cNvPr id="22" name="Multiply 21"/>
          <p:cNvSpPr/>
          <p:nvPr/>
        </p:nvSpPr>
        <p:spPr bwMode="auto">
          <a:xfrm flipV="1">
            <a:off x="6249144" y="2852936"/>
            <a:ext cx="288032" cy="288032"/>
          </a:xfrm>
          <a:prstGeom prst="mathMultiply">
            <a:avLst>
              <a:gd name="adj1" fmla="val 2932"/>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Multiply 29"/>
          <p:cNvSpPr/>
          <p:nvPr/>
        </p:nvSpPr>
        <p:spPr bwMode="auto">
          <a:xfrm flipV="1">
            <a:off x="6249144" y="3317963"/>
            <a:ext cx="288032" cy="288032"/>
          </a:xfrm>
          <a:prstGeom prst="mathMultiply">
            <a:avLst>
              <a:gd name="adj1" fmla="val 2932"/>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Multiply 30"/>
          <p:cNvSpPr/>
          <p:nvPr/>
        </p:nvSpPr>
        <p:spPr bwMode="auto">
          <a:xfrm flipV="1">
            <a:off x="6249144" y="3789040"/>
            <a:ext cx="288032" cy="288032"/>
          </a:xfrm>
          <a:prstGeom prst="mathMultiply">
            <a:avLst>
              <a:gd name="adj1" fmla="val 2932"/>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14620186"/>
      </p:ext>
    </p:extLst>
  </p:cSld>
  <p:clrMapOvr>
    <a:masterClrMapping/>
  </p:clrMapOvr>
  <p:transition>
    <p:dissolve/>
  </p:transition>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272480" y="4016097"/>
            <a:ext cx="1728192" cy="461665"/>
          </a:xfrm>
          <a:prstGeom prst="rect">
            <a:avLst/>
          </a:prstGeom>
          <a:noFill/>
        </p:spPr>
        <p:txBody>
          <a:bodyPr wrap="square" rtlCol="0">
            <a:spAutoFit/>
          </a:bodyPr>
          <a:lstStyle/>
          <a:p>
            <a:pPr algn="ctr" rtl="1"/>
            <a:r>
              <a:rPr lang="fa-IR" sz="1200" b="1" dirty="0" smtClean="0">
                <a:solidFill>
                  <a:schemeClr val="bg1">
                    <a:lumMod val="65000"/>
                    <a:lumOff val="35000"/>
                  </a:schemeClr>
                </a:solidFill>
                <a:cs typeface="B Nazanin" pitchFamily="2" charset="-78"/>
              </a:rPr>
              <a:t>لایه های سیستمی و فرآیند در معماری</a:t>
            </a:r>
            <a:endParaRPr lang="en-US" sz="1200" b="1" dirty="0">
              <a:solidFill>
                <a:schemeClr val="bg1">
                  <a:lumMod val="65000"/>
                  <a:lumOff val="35000"/>
                </a:schemeClr>
              </a:solidFill>
              <a:cs typeface="B Nazanin" pitchFamily="2" charset="-78"/>
            </a:endParaRPr>
          </a:p>
        </p:txBody>
      </p:sp>
      <p:sp>
        <p:nvSpPr>
          <p:cNvPr id="9" name="TextBox 8"/>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7</a:t>
            </a:r>
            <a:r>
              <a:rPr lang="fa-IR" sz="1600" dirty="0">
                <a:effectLst>
                  <a:outerShdw blurRad="38100" dist="38100" dir="2700000" algn="tl">
                    <a:srgbClr val="000000">
                      <a:alpha val="43137"/>
                    </a:srgbClr>
                  </a:outerShdw>
                </a:effectLst>
              </a:rPr>
              <a:t>  ارزیابی دانشکده معماری سوره براساس نگرش لایه‏ای</a:t>
            </a:r>
            <a:endParaRPr lang="en-US" sz="1400" dirty="0">
              <a:effectLst>
                <a:outerShdw blurRad="38100" dist="38100" dir="2700000" algn="tl">
                  <a:srgbClr val="000000">
                    <a:alpha val="43137"/>
                  </a:srgbClr>
                </a:outerShdw>
              </a:effectLst>
            </a:endParaRPr>
          </a:p>
        </p:txBody>
      </p:sp>
      <p:sp>
        <p:nvSpPr>
          <p:cNvPr id="10" name="TextBox 9"/>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7</a:t>
            </a:r>
            <a:endParaRPr lang="en-US" sz="1200" b="1" dirty="0">
              <a:solidFill>
                <a:srgbClr val="002060"/>
              </a:solidFill>
              <a:cs typeface="B Nazanin" pitchFamily="2" charset="-78"/>
            </a:endParaRPr>
          </a:p>
        </p:txBody>
      </p:sp>
      <p:sp>
        <p:nvSpPr>
          <p:cNvPr id="11" name="TextBox 10"/>
          <p:cNvSpPr txBox="1"/>
          <p:nvPr/>
        </p:nvSpPr>
        <p:spPr>
          <a:xfrm>
            <a:off x="272480" y="3723542"/>
            <a:ext cx="1728192" cy="261610"/>
          </a:xfrm>
          <a:prstGeom prst="rect">
            <a:avLst/>
          </a:prstGeom>
          <a:noFill/>
        </p:spPr>
        <p:txBody>
          <a:bodyPr wrap="square" rtlCol="0">
            <a:spAutoFit/>
          </a:bodyPr>
          <a:lstStyle/>
          <a:p>
            <a:pPr algn="ctr" rtl="1"/>
            <a:r>
              <a:rPr lang="fa-IR" sz="1100" b="1" dirty="0" smtClean="0">
                <a:solidFill>
                  <a:srgbClr val="674301"/>
                </a:solidFill>
                <a:cs typeface="B Nazanin" pitchFamily="2" charset="-78"/>
              </a:rPr>
              <a:t>دانشکده معماری سوره – لایه‏ها</a:t>
            </a:r>
            <a:endParaRPr lang="en-US" sz="1100" b="1" dirty="0">
              <a:solidFill>
                <a:srgbClr val="674301"/>
              </a:solidFill>
              <a:cs typeface="B Nazanin" pitchFamily="2" charset="-78"/>
            </a:endParaRPr>
          </a:p>
        </p:txBody>
      </p:sp>
      <p:sp>
        <p:nvSpPr>
          <p:cNvPr id="27" name="TextBox 26"/>
          <p:cNvSpPr txBox="1"/>
          <p:nvPr/>
        </p:nvSpPr>
        <p:spPr>
          <a:xfrm>
            <a:off x="2504728" y="1002214"/>
            <a:ext cx="6552728" cy="276999"/>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dirty="0" smtClean="0">
                <a:solidFill>
                  <a:srgbClr val="8C5B02"/>
                </a:solidFill>
                <a:latin typeface="Technic" panose="00000400000000000000" pitchFamily="2" charset="2"/>
              </a:rPr>
              <a:t>ارزیابی دانشکده معماری سوره</a:t>
            </a:r>
            <a:endParaRPr lang="en-US" dirty="0">
              <a:solidFill>
                <a:srgbClr val="8C5B02"/>
              </a:solidFill>
              <a:latin typeface="Technic" panose="00000400000000000000" pitchFamily="2" charset="2"/>
            </a:endParaRPr>
          </a:p>
        </p:txBody>
      </p:sp>
      <p:pic>
        <p:nvPicPr>
          <p:cNvPr id="15" name="Picture 2" descr="D:\163_0124\IMG_8131.JPG"/>
          <p:cNvPicPr>
            <a:picLocks noChangeAspect="1" noChangeArrowheads="1"/>
          </p:cNvPicPr>
          <p:nvPr/>
        </p:nvPicPr>
        <p:blipFill>
          <a:blip r:embed="rId2" cstate="print"/>
          <a:srcRect/>
          <a:stretch>
            <a:fillRect/>
          </a:stretch>
        </p:blipFill>
        <p:spPr bwMode="auto">
          <a:xfrm>
            <a:off x="2505075" y="1925545"/>
            <a:ext cx="4125928" cy="3094446"/>
          </a:xfrm>
          <a:prstGeom prst="rect">
            <a:avLst/>
          </a:prstGeom>
          <a:noFill/>
          <a:ln>
            <a:noFill/>
          </a:ln>
        </p:spPr>
      </p:pic>
      <p:pic>
        <p:nvPicPr>
          <p:cNvPr id="16" name="Picture 3" descr="D:\163_0124\IMG_8132.JPG"/>
          <p:cNvPicPr>
            <a:picLocks noChangeAspect="1" noChangeArrowheads="1"/>
          </p:cNvPicPr>
          <p:nvPr/>
        </p:nvPicPr>
        <p:blipFill>
          <a:blip r:embed="rId3" cstate="print"/>
          <a:srcRect l="14634"/>
          <a:stretch>
            <a:fillRect/>
          </a:stretch>
        </p:blipFill>
        <p:spPr bwMode="auto">
          <a:xfrm>
            <a:off x="6681192" y="1925545"/>
            <a:ext cx="1981200" cy="3094446"/>
          </a:xfrm>
          <a:prstGeom prst="rect">
            <a:avLst/>
          </a:prstGeom>
          <a:noFill/>
          <a:ln>
            <a:noFill/>
          </a:ln>
        </p:spPr>
      </p:pic>
      <p:sp>
        <p:nvSpPr>
          <p:cNvPr id="17" name="TextBox 16"/>
          <p:cNvSpPr txBox="1"/>
          <p:nvPr/>
        </p:nvSpPr>
        <p:spPr>
          <a:xfrm>
            <a:off x="2503961" y="1268760"/>
            <a:ext cx="6552727" cy="369332"/>
          </a:xfrm>
          <a:prstGeom prst="rect">
            <a:avLst/>
          </a:prstGeom>
          <a:noFill/>
        </p:spPr>
        <p:txBody>
          <a:bodyPr wrap="square" rtlCol="0">
            <a:spAutoFit/>
          </a:bodyPr>
          <a:lstStyle/>
          <a:p>
            <a:pPr algn="justLow" rtl="1">
              <a:lnSpc>
                <a:spcPct val="150000"/>
              </a:lnSpc>
            </a:pPr>
            <a:r>
              <a:rPr lang="fa-IR" sz="1200" b="1" dirty="0" smtClean="0">
                <a:solidFill>
                  <a:srgbClr val="002060"/>
                </a:solidFill>
                <a:cs typeface="B Nazanin" pitchFamily="2" charset="-78"/>
              </a:rPr>
              <a:t>سرویس بهداشتی :</a:t>
            </a:r>
            <a:endParaRPr lang="en-US" sz="1200" dirty="0" smtClean="0">
              <a:solidFill>
                <a:srgbClr val="002060"/>
              </a:solidFill>
              <a:cs typeface="B Nazanin" pitchFamily="2" charset="-78"/>
            </a:endParaRPr>
          </a:p>
        </p:txBody>
      </p:sp>
    </p:spTree>
    <p:extLst>
      <p:ext uri="{BB962C8B-B14F-4D97-AF65-F5344CB8AC3E}">
        <p14:creationId xmlns:p14="http://schemas.microsoft.com/office/powerpoint/2010/main" val="3325200620"/>
      </p:ext>
    </p:extLst>
  </p:cSld>
  <p:clrMapOvr>
    <a:masterClrMapping/>
  </p:clrMapOvr>
  <p:transition>
    <p:dissolve/>
  </p:transition>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Table 11"/>
          <p:cNvGraphicFramePr>
            <a:graphicFrameLocks noGrp="1"/>
          </p:cNvGraphicFramePr>
          <p:nvPr>
            <p:extLst/>
          </p:nvPr>
        </p:nvGraphicFramePr>
        <p:xfrm>
          <a:off x="2515766" y="2204864"/>
          <a:ext cx="6469682" cy="3384374"/>
        </p:xfrm>
        <a:graphic>
          <a:graphicData uri="http://schemas.openxmlformats.org/drawingml/2006/table">
            <a:tbl>
              <a:tblPr firstRow="1" bandRow="1">
                <a:tableStyleId>{5C22544A-7EE6-4342-B048-85BDC9FD1C3A}</a:tableStyleId>
              </a:tblPr>
              <a:tblGrid>
                <a:gridCol w="3623022"/>
                <a:gridCol w="431312"/>
                <a:gridCol w="404501"/>
                <a:gridCol w="2010847"/>
              </a:tblGrid>
              <a:tr h="526369">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dirty="0" smtClean="0">
                          <a:cs typeface="B Traffic" pitchFamily="2" charset="-78"/>
                        </a:rPr>
                        <a:t>توضیحات</a:t>
                      </a:r>
                      <a:endParaRPr lang="en-US" dirty="0" smtClean="0">
                        <a:cs typeface="B Traffic" pitchFamily="2" charset="-78"/>
                      </a:endParaRPr>
                    </a:p>
                  </a:txBody>
                  <a:tcPr anchor="ctr"/>
                </a:tc>
                <a:tc>
                  <a:txBody>
                    <a:bodyPr/>
                    <a:lstStyle/>
                    <a:p>
                      <a:pPr algn="ctr"/>
                      <a:r>
                        <a:rPr lang="fa-IR" sz="1050" dirty="0" smtClean="0">
                          <a:cs typeface="B Traffic" pitchFamily="2" charset="-78"/>
                        </a:rPr>
                        <a:t>خاموش</a:t>
                      </a:r>
                      <a:endParaRPr lang="en-US" sz="1050" dirty="0">
                        <a:cs typeface="B Traffic" pitchFamily="2" charset="-78"/>
                      </a:endParaRPr>
                    </a:p>
                  </a:txBody>
                  <a:tcPr vert="vert270" anchor="ctr"/>
                </a:tc>
                <a:tc>
                  <a:txBody>
                    <a:bodyPr/>
                    <a:lstStyle/>
                    <a:p>
                      <a:pPr algn="ctr"/>
                      <a:r>
                        <a:rPr lang="fa-IR" sz="1050" dirty="0" smtClean="0">
                          <a:cs typeface="B Traffic" pitchFamily="2" charset="-78"/>
                        </a:rPr>
                        <a:t>روشن</a:t>
                      </a:r>
                      <a:endParaRPr lang="en-US" sz="1050" dirty="0">
                        <a:cs typeface="B Traffic" pitchFamily="2" charset="-78"/>
                      </a:endParaRPr>
                    </a:p>
                  </a:txBody>
                  <a:tcPr vert="vert27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dirty="0" smtClean="0">
                          <a:cs typeface="B Traffic" pitchFamily="2" charset="-78"/>
                        </a:rPr>
                        <a:t>لایه ها</a:t>
                      </a:r>
                      <a:endParaRPr lang="en-US" dirty="0" smtClean="0">
                        <a:cs typeface="B Traffic" pitchFamily="2" charset="-78"/>
                      </a:endParaRPr>
                    </a:p>
                  </a:txBody>
                  <a:tcPr anchor="ctr"/>
                </a:tc>
              </a:tr>
              <a:tr h="468182">
                <a:tc>
                  <a:txBody>
                    <a:bodyPr/>
                    <a:lstStyle/>
                    <a:p>
                      <a:pPr algn="ctr"/>
                      <a:r>
                        <a:rPr lang="fa-IR" sz="1400" b="0" baseline="0" dirty="0" smtClean="0">
                          <a:cs typeface="B Traffic" pitchFamily="2" charset="-78"/>
                        </a:rPr>
                        <a:t> ارتباط مناسب با کاربر</a:t>
                      </a:r>
                      <a:endParaRPr lang="en-US" sz="1400" b="0" dirty="0">
                        <a:cs typeface="B Traffic" pitchFamily="2" charset="-78"/>
                      </a:endParaRPr>
                    </a:p>
                  </a:txBody>
                  <a:tcPr anchor="ctr"/>
                </a:tc>
                <a:tc>
                  <a:txBody>
                    <a:bodyPr/>
                    <a:lstStyle/>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b="1" i="0" u="none" strike="noStrike" dirty="0" smtClean="0">
                          <a:solidFill>
                            <a:srgbClr val="00B050"/>
                          </a:solidFill>
                          <a:latin typeface="Wingdings"/>
                        </a:rPr>
                        <a:t>ü</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fa-IR" sz="1400" b="1" kern="1200" baseline="0" dirty="0" smtClean="0">
                          <a:cs typeface="B Traffic" pitchFamily="2" charset="-78"/>
                        </a:rPr>
                        <a:t>هرمانوتیکی</a:t>
                      </a:r>
                      <a:endParaRPr lang="en-US" sz="1400" b="1" dirty="0" smtClean="0">
                        <a:cs typeface="B Traffic" pitchFamily="2" charset="-78"/>
                      </a:endParaRPr>
                    </a:p>
                  </a:txBody>
                  <a:tcPr anchor="ctr"/>
                </a:tc>
              </a:tr>
              <a:tr h="468182">
                <a:tc>
                  <a:txBody>
                    <a:bodyPr/>
                    <a:lstStyle/>
                    <a:p>
                      <a:pPr algn="ctr"/>
                      <a:r>
                        <a:rPr lang="fa-IR" sz="1400" dirty="0" smtClean="0">
                          <a:cs typeface="B Traffic" pitchFamily="2" charset="-78"/>
                        </a:rPr>
                        <a:t>فضایی</a:t>
                      </a:r>
                      <a:r>
                        <a:rPr lang="fa-IR" sz="1400" baseline="0" dirty="0" smtClean="0">
                          <a:cs typeface="B Traffic" pitchFamily="2" charset="-78"/>
                        </a:rPr>
                        <a:t> برای تعاملات دانشجویان و اساتید</a:t>
                      </a:r>
                      <a:endParaRPr lang="en-US" sz="1400" dirty="0">
                        <a:cs typeface="B Traffic" pitchFamily="2" charset="-78"/>
                      </a:endParaRPr>
                    </a:p>
                  </a:txBody>
                  <a:tcPr anchor="ctr"/>
                </a:tc>
                <a:tc>
                  <a:txBody>
                    <a:bodyPr/>
                    <a:lstStyle/>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b="1" i="0" u="none" strike="noStrike" dirty="0" smtClean="0">
                          <a:solidFill>
                            <a:srgbClr val="00B050"/>
                          </a:solidFill>
                          <a:latin typeface="Wingdings"/>
                        </a:rPr>
                        <a:t>ü</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400" b="1" dirty="0" smtClean="0">
                          <a:cs typeface="B Traffic" pitchFamily="2" charset="-78"/>
                        </a:rPr>
                        <a:t>اجتماعی و</a:t>
                      </a:r>
                      <a:r>
                        <a:rPr lang="fa-IR" sz="1400" b="1" baseline="0" dirty="0" smtClean="0">
                          <a:cs typeface="B Traffic" pitchFamily="2" charset="-78"/>
                        </a:rPr>
                        <a:t> </a:t>
                      </a:r>
                      <a:r>
                        <a:rPr lang="fa-IR" sz="1400" b="1" dirty="0" smtClean="0">
                          <a:cs typeface="B Traffic" pitchFamily="2" charset="-78"/>
                        </a:rPr>
                        <a:t>فرهنگی</a:t>
                      </a:r>
                      <a:endParaRPr lang="en-US" sz="1400" b="1" dirty="0" smtClean="0">
                        <a:cs typeface="B Traffic" pitchFamily="2" charset="-78"/>
                      </a:endParaRPr>
                    </a:p>
                  </a:txBody>
                  <a:tcPr anchor="ctr"/>
                </a:tc>
              </a:tr>
              <a:tr h="468182">
                <a:tc>
                  <a:txBody>
                    <a:bodyPr/>
                    <a:lstStyle/>
                    <a:p>
                      <a:pPr algn="ctr"/>
                      <a:r>
                        <a:rPr lang="fa-IR" sz="1400" dirty="0" smtClean="0">
                          <a:cs typeface="B Traffic" pitchFamily="2" charset="-78"/>
                        </a:rPr>
                        <a:t>هویت تاریخی</a:t>
                      </a:r>
                      <a:endParaRPr lang="en-US" sz="1400" dirty="0">
                        <a:cs typeface="B Traffic" pitchFamily="2" charset="-78"/>
                      </a:endParaRPr>
                    </a:p>
                  </a:txBody>
                  <a:tcPr anchor="ctr"/>
                </a:tc>
                <a:tc>
                  <a:txBody>
                    <a:bodyPr/>
                    <a:lstStyle/>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b="1" i="0" u="none" strike="noStrike" dirty="0" smtClean="0">
                          <a:solidFill>
                            <a:srgbClr val="00B050"/>
                          </a:solidFill>
                          <a:latin typeface="Wingdings"/>
                        </a:rPr>
                        <a:t>ü</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400" b="1" dirty="0" smtClean="0">
                          <a:cs typeface="B Traffic" pitchFamily="2" charset="-78"/>
                        </a:rPr>
                        <a:t>زیبایی شناختی</a:t>
                      </a:r>
                      <a:endParaRPr lang="en-US" sz="1400" b="1" dirty="0" smtClean="0">
                        <a:cs typeface="B Traffic" pitchFamily="2" charset="-78"/>
                      </a:endParaRPr>
                    </a:p>
                  </a:txBody>
                  <a:tcPr anchor="ctr"/>
                </a:tc>
              </a:tr>
              <a:tr h="468182">
                <a:tc>
                  <a:txBody>
                    <a:bodyPr/>
                    <a:lstStyle/>
                    <a:p>
                      <a:pPr algn="ctr"/>
                      <a:r>
                        <a:rPr lang="fa-IR" sz="1400" dirty="0" smtClean="0">
                          <a:cs typeface="B Traffic" pitchFamily="2" charset="-78"/>
                        </a:rPr>
                        <a:t>مناسب</a:t>
                      </a:r>
                      <a:r>
                        <a:rPr lang="fa-IR" sz="1400" baseline="0" dirty="0" smtClean="0">
                          <a:cs typeface="B Traffic" pitchFamily="2" charset="-78"/>
                        </a:rPr>
                        <a:t> برای دراز مدت</a:t>
                      </a:r>
                      <a:endParaRPr lang="en-US" sz="1400" dirty="0">
                        <a:cs typeface="B Traffic" pitchFamily="2" charset="-78"/>
                      </a:endParaRPr>
                    </a:p>
                  </a:txBody>
                  <a:tcPr anchor="ctr"/>
                </a:tc>
                <a:tc>
                  <a:txBody>
                    <a:bodyPr/>
                    <a:lstStyle/>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b="1" i="0" u="none" strike="noStrike" dirty="0" smtClean="0">
                          <a:solidFill>
                            <a:srgbClr val="00B050"/>
                          </a:solidFill>
                          <a:latin typeface="Wingdings"/>
                        </a:rPr>
                        <a:t>ü</a:t>
                      </a:r>
                    </a:p>
                  </a:txBody>
                  <a:tcPr/>
                </a:tc>
                <a:tc>
                  <a:txBody>
                    <a:bodyPr/>
                    <a:lstStyle/>
                    <a:p>
                      <a:pPr algn="ctr"/>
                      <a:r>
                        <a:rPr lang="fa-IR" sz="1400" b="1" dirty="0" smtClean="0">
                          <a:cs typeface="B Traffic" pitchFamily="2" charset="-78"/>
                        </a:rPr>
                        <a:t>اقتصادی</a:t>
                      </a:r>
                      <a:endParaRPr lang="en-US" sz="1400" b="1" dirty="0">
                        <a:cs typeface="B Traffic" pitchFamily="2" charset="-78"/>
                      </a:endParaRPr>
                    </a:p>
                  </a:txBody>
                  <a:tcPr anchor="ctr"/>
                </a:tc>
              </a:tr>
              <a:tr h="524362">
                <a:tc>
                  <a:txBody>
                    <a:bodyPr/>
                    <a:lstStyle/>
                    <a:p>
                      <a:pPr algn="ctr"/>
                      <a:r>
                        <a:rPr lang="fa-IR" sz="1400" dirty="0" smtClean="0">
                          <a:cs typeface="B Traffic" pitchFamily="2" charset="-78"/>
                        </a:rPr>
                        <a:t>نامناسب برای فضای آموزشی</a:t>
                      </a:r>
                      <a:endParaRPr lang="en-US" sz="1400" dirty="0">
                        <a:cs typeface="B Traffic" pitchFamily="2" charset="-78"/>
                      </a:endParaRPr>
                    </a:p>
                  </a:txBody>
                  <a:tcPr anchor="ctr"/>
                </a:tc>
                <a:tc>
                  <a:txBody>
                    <a:bodyPr/>
                    <a:lstStyle/>
                    <a:p>
                      <a:endParaRPr lang="en-US" dirty="0"/>
                    </a:p>
                  </a:txBody>
                  <a:tcPr/>
                </a:tc>
                <a:tc>
                  <a:txBody>
                    <a:bodyPr/>
                    <a:lstStyle/>
                    <a:p>
                      <a:endParaRPr lang="en-US"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400" b="1" dirty="0" smtClean="0">
                          <a:cs typeface="B Traffic" pitchFamily="2" charset="-78"/>
                        </a:rPr>
                        <a:t>کارکردی</a:t>
                      </a:r>
                      <a:endParaRPr lang="en-US" sz="1400" b="1" dirty="0" smtClean="0">
                        <a:cs typeface="B Traffic" pitchFamily="2" charset="-78"/>
                      </a:endParaRPr>
                    </a:p>
                  </a:txBody>
                  <a:tcPr anchor="ctr"/>
                </a:tc>
              </a:tr>
              <a:tr h="460915">
                <a:tc>
                  <a:txBody>
                    <a:bodyPr/>
                    <a:lstStyle/>
                    <a:p>
                      <a:pPr algn="ctr"/>
                      <a:endParaRPr lang="en-US" sz="1400" dirty="0">
                        <a:cs typeface="B Traffic" pitchFamily="2" charset="-78"/>
                      </a:endParaRPr>
                    </a:p>
                  </a:txBody>
                  <a:tcPr anchor="ctr"/>
                </a:tc>
                <a:tc>
                  <a:txBody>
                    <a:bodyPr/>
                    <a:lstStyle/>
                    <a:p>
                      <a:endParaRPr lang="en-US" dirty="0"/>
                    </a:p>
                  </a:txBody>
                  <a:tcPr/>
                </a:tc>
                <a:tc>
                  <a:txBody>
                    <a:bodyPr/>
                    <a:lstStyle/>
                    <a:p>
                      <a:endParaRPr lang="en-US" dirty="0"/>
                    </a:p>
                  </a:txBody>
                  <a:tcPr/>
                </a:tc>
                <a:tc>
                  <a:txBody>
                    <a:bodyPr/>
                    <a:lstStyle/>
                    <a:p>
                      <a:pPr algn="ctr"/>
                      <a:r>
                        <a:rPr lang="fa-IR" sz="1400" b="1" dirty="0" smtClean="0">
                          <a:cs typeface="B Traffic" pitchFamily="2" charset="-78"/>
                        </a:rPr>
                        <a:t>زمان</a:t>
                      </a:r>
                      <a:endParaRPr lang="en-US" sz="1400" b="1" dirty="0">
                        <a:cs typeface="B Traffic" pitchFamily="2" charset="-78"/>
                      </a:endParaRPr>
                    </a:p>
                  </a:txBody>
                  <a:tcPr anchor="ctr"/>
                </a:tc>
              </a:tr>
            </a:tbl>
          </a:graphicData>
        </a:graphic>
      </p:graphicFrame>
      <p:sp>
        <p:nvSpPr>
          <p:cNvPr id="8" name="TextBox 7"/>
          <p:cNvSpPr txBox="1"/>
          <p:nvPr/>
        </p:nvSpPr>
        <p:spPr>
          <a:xfrm>
            <a:off x="272480" y="4016097"/>
            <a:ext cx="1728192" cy="461665"/>
          </a:xfrm>
          <a:prstGeom prst="rect">
            <a:avLst/>
          </a:prstGeom>
          <a:noFill/>
        </p:spPr>
        <p:txBody>
          <a:bodyPr wrap="square" rtlCol="0">
            <a:spAutoFit/>
          </a:bodyPr>
          <a:lstStyle/>
          <a:p>
            <a:pPr algn="ctr" rtl="1"/>
            <a:r>
              <a:rPr lang="fa-IR" sz="1200" b="1" dirty="0" smtClean="0">
                <a:solidFill>
                  <a:schemeClr val="bg1">
                    <a:lumMod val="65000"/>
                    <a:lumOff val="35000"/>
                  </a:schemeClr>
                </a:solidFill>
                <a:cs typeface="B Nazanin" pitchFamily="2" charset="-78"/>
              </a:rPr>
              <a:t>لایه های سیستمی و فرآیند در معماری</a:t>
            </a:r>
            <a:endParaRPr lang="en-US" sz="1200" b="1" dirty="0">
              <a:solidFill>
                <a:schemeClr val="bg1">
                  <a:lumMod val="65000"/>
                  <a:lumOff val="35000"/>
                </a:schemeClr>
              </a:solidFill>
              <a:cs typeface="B Nazanin" pitchFamily="2" charset="-78"/>
            </a:endParaRPr>
          </a:p>
        </p:txBody>
      </p:sp>
      <p:sp>
        <p:nvSpPr>
          <p:cNvPr id="9" name="TextBox 8"/>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7</a:t>
            </a:r>
            <a:r>
              <a:rPr lang="fa-IR" sz="1600" dirty="0">
                <a:effectLst>
                  <a:outerShdw blurRad="38100" dist="38100" dir="2700000" algn="tl">
                    <a:srgbClr val="000000">
                      <a:alpha val="43137"/>
                    </a:srgbClr>
                  </a:outerShdw>
                </a:effectLst>
              </a:rPr>
              <a:t>  ارزیابی دانشکده معماری سوره براساس نگرش لایه‏ای</a:t>
            </a:r>
            <a:endParaRPr lang="en-US" sz="1400" dirty="0">
              <a:effectLst>
                <a:outerShdw blurRad="38100" dist="38100" dir="2700000" algn="tl">
                  <a:srgbClr val="000000">
                    <a:alpha val="43137"/>
                  </a:srgbClr>
                </a:outerShdw>
              </a:effectLst>
            </a:endParaRPr>
          </a:p>
        </p:txBody>
      </p:sp>
      <p:sp>
        <p:nvSpPr>
          <p:cNvPr id="10" name="TextBox 9"/>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7</a:t>
            </a:r>
            <a:endParaRPr lang="en-US" sz="1200" b="1" dirty="0">
              <a:solidFill>
                <a:srgbClr val="002060"/>
              </a:solidFill>
              <a:cs typeface="B Nazanin" pitchFamily="2" charset="-78"/>
            </a:endParaRPr>
          </a:p>
        </p:txBody>
      </p:sp>
      <p:sp>
        <p:nvSpPr>
          <p:cNvPr id="11" name="TextBox 10"/>
          <p:cNvSpPr txBox="1"/>
          <p:nvPr/>
        </p:nvSpPr>
        <p:spPr>
          <a:xfrm>
            <a:off x="272480" y="3723542"/>
            <a:ext cx="1728192" cy="261610"/>
          </a:xfrm>
          <a:prstGeom prst="rect">
            <a:avLst/>
          </a:prstGeom>
          <a:noFill/>
        </p:spPr>
        <p:txBody>
          <a:bodyPr wrap="square" rtlCol="0">
            <a:spAutoFit/>
          </a:bodyPr>
          <a:lstStyle/>
          <a:p>
            <a:pPr algn="ctr" rtl="1"/>
            <a:r>
              <a:rPr lang="fa-IR" sz="1100" b="1" dirty="0" smtClean="0">
                <a:solidFill>
                  <a:srgbClr val="674301"/>
                </a:solidFill>
                <a:cs typeface="B Nazanin" pitchFamily="2" charset="-78"/>
              </a:rPr>
              <a:t>دانشکده معماری سوره – لایه‏ها</a:t>
            </a:r>
            <a:endParaRPr lang="en-US" sz="1100" b="1" dirty="0">
              <a:solidFill>
                <a:srgbClr val="674301"/>
              </a:solidFill>
              <a:cs typeface="B Nazanin" pitchFamily="2" charset="-78"/>
            </a:endParaRPr>
          </a:p>
        </p:txBody>
      </p:sp>
      <p:sp>
        <p:nvSpPr>
          <p:cNvPr id="15" name="TextBox 14"/>
          <p:cNvSpPr txBox="1"/>
          <p:nvPr/>
        </p:nvSpPr>
        <p:spPr>
          <a:xfrm>
            <a:off x="2503961" y="1268760"/>
            <a:ext cx="6552727" cy="369332"/>
          </a:xfrm>
          <a:prstGeom prst="rect">
            <a:avLst/>
          </a:prstGeom>
          <a:noFill/>
        </p:spPr>
        <p:txBody>
          <a:bodyPr wrap="square" rtlCol="0">
            <a:spAutoFit/>
          </a:bodyPr>
          <a:lstStyle/>
          <a:p>
            <a:pPr algn="justLow" rtl="1">
              <a:lnSpc>
                <a:spcPct val="150000"/>
              </a:lnSpc>
            </a:pPr>
            <a:r>
              <a:rPr lang="fa-IR" sz="1200" b="1" dirty="0" smtClean="0">
                <a:solidFill>
                  <a:srgbClr val="002060"/>
                </a:solidFill>
                <a:cs typeface="B Nazanin" pitchFamily="2" charset="-78"/>
              </a:rPr>
              <a:t>اتاق اساتید :</a:t>
            </a:r>
            <a:endParaRPr lang="en-US" sz="1200" dirty="0" smtClean="0">
              <a:solidFill>
                <a:srgbClr val="002060"/>
              </a:solidFill>
              <a:cs typeface="B Nazanin" pitchFamily="2" charset="-78"/>
            </a:endParaRPr>
          </a:p>
        </p:txBody>
      </p:sp>
      <p:sp>
        <p:nvSpPr>
          <p:cNvPr id="16" name="TextBox 15"/>
          <p:cNvSpPr txBox="1"/>
          <p:nvPr/>
        </p:nvSpPr>
        <p:spPr>
          <a:xfrm>
            <a:off x="2504728" y="1002214"/>
            <a:ext cx="6552728" cy="276999"/>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dirty="0" smtClean="0">
                <a:solidFill>
                  <a:srgbClr val="8C5B02"/>
                </a:solidFill>
                <a:latin typeface="Technic" panose="00000400000000000000" pitchFamily="2" charset="2"/>
              </a:rPr>
              <a:t>ارزیابی دانشکده معماری سوره</a:t>
            </a:r>
            <a:endParaRPr lang="en-US" dirty="0">
              <a:solidFill>
                <a:srgbClr val="8C5B02"/>
              </a:solidFill>
              <a:latin typeface="Technic" panose="00000400000000000000" pitchFamily="2" charset="2"/>
            </a:endParaRPr>
          </a:p>
        </p:txBody>
      </p:sp>
      <p:sp>
        <p:nvSpPr>
          <p:cNvPr id="22" name="Multiply 21"/>
          <p:cNvSpPr/>
          <p:nvPr/>
        </p:nvSpPr>
        <p:spPr bwMode="auto">
          <a:xfrm flipV="1">
            <a:off x="6177136" y="4725144"/>
            <a:ext cx="288032" cy="288032"/>
          </a:xfrm>
          <a:prstGeom prst="mathMultiply">
            <a:avLst>
              <a:gd name="adj1" fmla="val 2932"/>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Multiply 29"/>
          <p:cNvSpPr/>
          <p:nvPr/>
        </p:nvSpPr>
        <p:spPr bwMode="auto">
          <a:xfrm flipV="1">
            <a:off x="6177136" y="5190171"/>
            <a:ext cx="288032" cy="288032"/>
          </a:xfrm>
          <a:prstGeom prst="mathMultiply">
            <a:avLst>
              <a:gd name="adj1" fmla="val 2932"/>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16610701"/>
      </p:ext>
    </p:extLst>
  </p:cSld>
  <p:clrMapOvr>
    <a:masterClrMapping/>
  </p:clrMapOvr>
  <p:transition>
    <p:dissolve/>
  </p:transition>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272480" y="4016097"/>
            <a:ext cx="1728192" cy="461665"/>
          </a:xfrm>
          <a:prstGeom prst="rect">
            <a:avLst/>
          </a:prstGeom>
          <a:noFill/>
        </p:spPr>
        <p:txBody>
          <a:bodyPr wrap="square" rtlCol="0">
            <a:spAutoFit/>
          </a:bodyPr>
          <a:lstStyle/>
          <a:p>
            <a:pPr algn="ctr" rtl="1"/>
            <a:r>
              <a:rPr lang="fa-IR" sz="1200" b="1" dirty="0" smtClean="0">
                <a:solidFill>
                  <a:schemeClr val="bg1">
                    <a:lumMod val="65000"/>
                    <a:lumOff val="35000"/>
                  </a:schemeClr>
                </a:solidFill>
                <a:cs typeface="B Nazanin" pitchFamily="2" charset="-78"/>
              </a:rPr>
              <a:t>لایه های سیستمی و فرآیند در معماری</a:t>
            </a:r>
            <a:endParaRPr lang="en-US" sz="1200" b="1" dirty="0">
              <a:solidFill>
                <a:schemeClr val="bg1">
                  <a:lumMod val="65000"/>
                  <a:lumOff val="35000"/>
                </a:schemeClr>
              </a:solidFill>
              <a:cs typeface="B Nazanin" pitchFamily="2" charset="-78"/>
            </a:endParaRPr>
          </a:p>
        </p:txBody>
      </p:sp>
      <p:sp>
        <p:nvSpPr>
          <p:cNvPr id="9" name="TextBox 8"/>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7</a:t>
            </a:r>
            <a:r>
              <a:rPr lang="fa-IR" sz="1600" dirty="0">
                <a:effectLst>
                  <a:outerShdw blurRad="38100" dist="38100" dir="2700000" algn="tl">
                    <a:srgbClr val="000000">
                      <a:alpha val="43137"/>
                    </a:srgbClr>
                  </a:outerShdw>
                </a:effectLst>
              </a:rPr>
              <a:t>  ارزیابی دانشکده معماری سوره براساس نگرش لایه‏ای</a:t>
            </a:r>
            <a:endParaRPr lang="en-US" sz="1400" dirty="0">
              <a:effectLst>
                <a:outerShdw blurRad="38100" dist="38100" dir="2700000" algn="tl">
                  <a:srgbClr val="000000">
                    <a:alpha val="43137"/>
                  </a:srgbClr>
                </a:outerShdw>
              </a:effectLst>
            </a:endParaRPr>
          </a:p>
        </p:txBody>
      </p:sp>
      <p:sp>
        <p:nvSpPr>
          <p:cNvPr id="10" name="TextBox 9"/>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7</a:t>
            </a:r>
            <a:endParaRPr lang="en-US" sz="1200" b="1" dirty="0">
              <a:solidFill>
                <a:srgbClr val="002060"/>
              </a:solidFill>
              <a:cs typeface="B Nazanin" pitchFamily="2" charset="-78"/>
            </a:endParaRPr>
          </a:p>
        </p:txBody>
      </p:sp>
      <p:sp>
        <p:nvSpPr>
          <p:cNvPr id="11" name="TextBox 10"/>
          <p:cNvSpPr txBox="1"/>
          <p:nvPr/>
        </p:nvSpPr>
        <p:spPr>
          <a:xfrm>
            <a:off x="272480" y="3723542"/>
            <a:ext cx="1728192" cy="261610"/>
          </a:xfrm>
          <a:prstGeom prst="rect">
            <a:avLst/>
          </a:prstGeom>
          <a:noFill/>
        </p:spPr>
        <p:txBody>
          <a:bodyPr wrap="square" rtlCol="0">
            <a:spAutoFit/>
          </a:bodyPr>
          <a:lstStyle/>
          <a:p>
            <a:pPr algn="ctr" rtl="1"/>
            <a:r>
              <a:rPr lang="fa-IR" sz="1100" b="1" dirty="0" smtClean="0">
                <a:solidFill>
                  <a:srgbClr val="674301"/>
                </a:solidFill>
                <a:cs typeface="B Nazanin" pitchFamily="2" charset="-78"/>
              </a:rPr>
              <a:t>دانشکده معماری سوره – لایه‏ها</a:t>
            </a:r>
            <a:endParaRPr lang="en-US" sz="1100" b="1" dirty="0">
              <a:solidFill>
                <a:srgbClr val="674301"/>
              </a:solidFill>
              <a:cs typeface="B Nazanin" pitchFamily="2" charset="-78"/>
            </a:endParaRPr>
          </a:p>
        </p:txBody>
      </p:sp>
      <p:sp>
        <p:nvSpPr>
          <p:cNvPr id="27" name="TextBox 26"/>
          <p:cNvSpPr txBox="1"/>
          <p:nvPr/>
        </p:nvSpPr>
        <p:spPr>
          <a:xfrm>
            <a:off x="2504728" y="1002214"/>
            <a:ext cx="6552728" cy="276999"/>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dirty="0" smtClean="0">
                <a:solidFill>
                  <a:srgbClr val="8C5B02"/>
                </a:solidFill>
                <a:latin typeface="Technic" panose="00000400000000000000" pitchFamily="2" charset="2"/>
              </a:rPr>
              <a:t>ارزیابی دانشکده معماری سوره</a:t>
            </a:r>
            <a:endParaRPr lang="en-US" dirty="0">
              <a:solidFill>
                <a:srgbClr val="8C5B02"/>
              </a:solidFill>
              <a:latin typeface="Technic" panose="00000400000000000000" pitchFamily="2" charset="2"/>
            </a:endParaRPr>
          </a:p>
        </p:txBody>
      </p:sp>
      <p:sp>
        <p:nvSpPr>
          <p:cNvPr id="12" name="TextBox 11"/>
          <p:cNvSpPr txBox="1"/>
          <p:nvPr/>
        </p:nvSpPr>
        <p:spPr>
          <a:xfrm>
            <a:off x="2503961" y="1268760"/>
            <a:ext cx="6552727" cy="369332"/>
          </a:xfrm>
          <a:prstGeom prst="rect">
            <a:avLst/>
          </a:prstGeom>
          <a:noFill/>
        </p:spPr>
        <p:txBody>
          <a:bodyPr wrap="square" rtlCol="0">
            <a:spAutoFit/>
          </a:bodyPr>
          <a:lstStyle/>
          <a:p>
            <a:pPr algn="justLow" rtl="1">
              <a:lnSpc>
                <a:spcPct val="150000"/>
              </a:lnSpc>
            </a:pPr>
            <a:r>
              <a:rPr lang="fa-IR" sz="1200" b="1" dirty="0" smtClean="0">
                <a:solidFill>
                  <a:srgbClr val="002060"/>
                </a:solidFill>
                <a:cs typeface="B Nazanin" pitchFamily="2" charset="-78"/>
              </a:rPr>
              <a:t>اتاق اساتید :</a:t>
            </a:r>
            <a:endParaRPr lang="en-US" sz="1200" dirty="0" smtClean="0">
              <a:solidFill>
                <a:srgbClr val="002060"/>
              </a:solidFill>
              <a:cs typeface="B Nazanin" pitchFamily="2" charset="-78"/>
            </a:endParaRPr>
          </a:p>
        </p:txBody>
      </p:sp>
      <p:pic>
        <p:nvPicPr>
          <p:cNvPr id="13" name="Picture 2" descr="D:\163_0124\IMG_8161.JPG"/>
          <p:cNvPicPr>
            <a:picLocks noChangeAspect="1" noChangeArrowheads="1"/>
          </p:cNvPicPr>
          <p:nvPr/>
        </p:nvPicPr>
        <p:blipFill>
          <a:blip r:embed="rId2" cstate="print"/>
          <a:srcRect/>
          <a:stretch>
            <a:fillRect/>
          </a:stretch>
        </p:blipFill>
        <p:spPr bwMode="auto">
          <a:xfrm>
            <a:off x="2515369" y="1758802"/>
            <a:ext cx="2743200" cy="2057400"/>
          </a:xfrm>
          <a:prstGeom prst="rect">
            <a:avLst/>
          </a:prstGeom>
          <a:noFill/>
          <a:ln>
            <a:noFill/>
          </a:ln>
        </p:spPr>
      </p:pic>
      <p:pic>
        <p:nvPicPr>
          <p:cNvPr id="14" name="Picture 3" descr="D:\163_0124\IMG_8162.JPG"/>
          <p:cNvPicPr>
            <a:picLocks noChangeAspect="1" noChangeArrowheads="1"/>
          </p:cNvPicPr>
          <p:nvPr/>
        </p:nvPicPr>
        <p:blipFill>
          <a:blip r:embed="rId3" cstate="print"/>
          <a:srcRect/>
          <a:stretch>
            <a:fillRect/>
          </a:stretch>
        </p:blipFill>
        <p:spPr bwMode="auto">
          <a:xfrm>
            <a:off x="2515369" y="3860424"/>
            <a:ext cx="2743200" cy="2057400"/>
          </a:xfrm>
          <a:prstGeom prst="rect">
            <a:avLst/>
          </a:prstGeom>
          <a:noFill/>
          <a:ln>
            <a:noFill/>
          </a:ln>
        </p:spPr>
      </p:pic>
      <p:pic>
        <p:nvPicPr>
          <p:cNvPr id="18" name="Picture 4" descr="D:\163_0124\IMG_8159.JPG"/>
          <p:cNvPicPr>
            <a:picLocks noChangeAspect="1" noChangeArrowheads="1"/>
          </p:cNvPicPr>
          <p:nvPr/>
        </p:nvPicPr>
        <p:blipFill>
          <a:blip r:embed="rId4" cstate="print"/>
          <a:srcRect l="16667" t="5000" b="12500"/>
          <a:stretch>
            <a:fillRect/>
          </a:stretch>
        </p:blipFill>
        <p:spPr bwMode="auto">
          <a:xfrm>
            <a:off x="5313040" y="1758802"/>
            <a:ext cx="3150774" cy="4159022"/>
          </a:xfrm>
          <a:prstGeom prst="rect">
            <a:avLst/>
          </a:prstGeom>
          <a:noFill/>
          <a:ln>
            <a:noFill/>
          </a:ln>
        </p:spPr>
      </p:pic>
    </p:spTree>
    <p:extLst>
      <p:ext uri="{BB962C8B-B14F-4D97-AF65-F5344CB8AC3E}">
        <p14:creationId xmlns:p14="http://schemas.microsoft.com/office/powerpoint/2010/main" val="2062367222"/>
      </p:ext>
    </p:extLst>
  </p:cSld>
  <p:clrMapOvr>
    <a:masterClrMapping/>
  </p:clrMapOvr>
  <p:transition>
    <p:dissolv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TextBox 14"/>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1</a:t>
            </a:r>
            <a:r>
              <a:rPr lang="fa-IR" sz="1600" dirty="0" smtClean="0">
                <a:effectLst>
                  <a:outerShdw blurRad="38100" dist="38100" dir="2700000" algn="tl">
                    <a:srgbClr val="000000">
                      <a:alpha val="43137"/>
                    </a:srgbClr>
                  </a:outerShdw>
                </a:effectLst>
              </a:rPr>
              <a:t>   فعالیت‏های معمار</a:t>
            </a:r>
            <a:endParaRPr lang="en-US" sz="1400" dirty="0">
              <a:effectLst>
                <a:outerShdw blurRad="38100" dist="38100" dir="2700000" algn="tl">
                  <a:srgbClr val="000000">
                    <a:alpha val="43137"/>
                  </a:srgbClr>
                </a:outerShdw>
              </a:effectLst>
            </a:endParaRPr>
          </a:p>
        </p:txBody>
      </p:sp>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حل مسأله                                </a:t>
            </a:r>
            <a:r>
              <a:rPr lang="en-US" sz="1400" dirty="0" smtClean="0">
                <a:solidFill>
                  <a:srgbClr val="8C5B02"/>
                </a:solidFill>
              </a:rPr>
              <a:t> </a:t>
            </a:r>
            <a:r>
              <a:rPr lang="fa-IR" sz="1400" dirty="0" smtClean="0">
                <a:solidFill>
                  <a:srgbClr val="8C5B02"/>
                </a:solidFill>
              </a:rPr>
              <a:t>                                                    </a:t>
            </a:r>
            <a:r>
              <a:rPr lang="fa-IR" sz="1400" dirty="0">
                <a:solidFill>
                  <a:srgbClr val="8C5B02"/>
                </a:solidFill>
              </a:rPr>
              <a:t> </a:t>
            </a:r>
            <a:r>
              <a:rPr lang="fa-IR" sz="1400" dirty="0" smtClean="0">
                <a:solidFill>
                  <a:srgbClr val="8C5B02"/>
                </a:solidFill>
              </a:rPr>
              <a:t>                              </a:t>
            </a:r>
            <a:r>
              <a:rPr lang="en-US" sz="1400" dirty="0" smtClean="0">
                <a:solidFill>
                  <a:srgbClr val="8C5B02"/>
                </a:solidFill>
                <a:latin typeface="Technic" panose="00000400000000000000" pitchFamily="2" charset="2"/>
              </a:rPr>
              <a:t>Problem Solving</a:t>
            </a:r>
            <a:endParaRPr lang="en-US" sz="1400" dirty="0">
              <a:solidFill>
                <a:srgbClr val="8C5B02"/>
              </a:solidFill>
              <a:latin typeface="Technic" panose="00000400000000000000" pitchFamily="2" charset="2"/>
            </a:endParaRPr>
          </a:p>
        </p:txBody>
      </p:sp>
      <p:sp>
        <p:nvSpPr>
          <p:cNvPr id="25" name="TextBox 24"/>
          <p:cNvSpPr txBox="1"/>
          <p:nvPr/>
        </p:nvSpPr>
        <p:spPr>
          <a:xfrm>
            <a:off x="2504728" y="1352963"/>
            <a:ext cx="288032"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en-US" sz="1400" dirty="0" smtClean="0">
                <a:solidFill>
                  <a:srgbClr val="002060"/>
                </a:solidFill>
                <a:latin typeface="Technic" panose="00000400000000000000" pitchFamily="2" charset="2"/>
              </a:rPr>
              <a:t>5</a:t>
            </a:r>
            <a:endParaRPr lang="en-US" sz="1400" dirty="0">
              <a:solidFill>
                <a:srgbClr val="002060"/>
              </a:solidFill>
              <a:latin typeface="Technic" panose="00000400000000000000" pitchFamily="2" charset="2"/>
            </a:endParaRPr>
          </a:p>
        </p:txBody>
      </p:sp>
      <p:sp>
        <p:nvSpPr>
          <p:cNvPr id="29" name="TextBox 28"/>
          <p:cNvSpPr txBox="1"/>
          <p:nvPr/>
        </p:nvSpPr>
        <p:spPr>
          <a:xfrm>
            <a:off x="5025008" y="2179747"/>
            <a:ext cx="4032448" cy="4247317"/>
          </a:xfrm>
          <a:prstGeom prst="rect">
            <a:avLst/>
          </a:prstGeom>
          <a:noFill/>
        </p:spPr>
        <p:txBody>
          <a:bodyPr wrap="square" rtlCol="0">
            <a:spAutoFit/>
          </a:bodyPr>
          <a:lstStyle/>
          <a:p>
            <a:pPr algn="justLow" rtl="1">
              <a:lnSpc>
                <a:spcPct val="150000"/>
              </a:lnSpc>
            </a:pPr>
            <a:r>
              <a:rPr lang="fa-IR" sz="1200" dirty="0">
                <a:solidFill>
                  <a:srgbClr val="002060"/>
                </a:solidFill>
                <a:cs typeface="B Nazanin" pitchFamily="2" charset="-78"/>
              </a:rPr>
              <a:t>محیط طبیعی طرح علاوه بر شیب عمومی زمین دارای درختان کهنسال و </a:t>
            </a:r>
            <a:r>
              <a:rPr lang="fa-IR" sz="1200" dirty="0" smtClean="0">
                <a:solidFill>
                  <a:srgbClr val="002060"/>
                </a:solidFill>
                <a:cs typeface="B Nazanin" pitchFamily="2" charset="-78"/>
              </a:rPr>
              <a:t>زیبای گردو </a:t>
            </a:r>
            <a:r>
              <a:rPr lang="fa-IR" sz="1200" dirty="0">
                <a:solidFill>
                  <a:srgbClr val="002060"/>
                </a:solidFill>
                <a:cs typeface="B Nazanin" pitchFamily="2" charset="-78"/>
              </a:rPr>
              <a:t>و سپیدار است. ترکیب زیبای این عناصر )شیب، درختان گشن و </a:t>
            </a:r>
            <a:r>
              <a:rPr lang="fa-IR" sz="1200" dirty="0" smtClean="0">
                <a:solidFill>
                  <a:srgbClr val="002060"/>
                </a:solidFill>
                <a:cs typeface="B Nazanin" pitchFamily="2" charset="-78"/>
              </a:rPr>
              <a:t>سربه آسمان </a:t>
            </a:r>
            <a:r>
              <a:rPr lang="fa-IR" sz="1200" dirty="0">
                <a:solidFill>
                  <a:srgbClr val="002060"/>
                </a:solidFill>
                <a:cs typeface="B Nazanin" pitchFamily="2" charset="-78"/>
              </a:rPr>
              <a:t>سا، کوهساران البرز، تنوع رخنمونهای سنگی و …( </a:t>
            </a:r>
            <a:r>
              <a:rPr lang="fa-IR" sz="1200" dirty="0" smtClean="0">
                <a:solidFill>
                  <a:srgbClr val="002060"/>
                </a:solidFill>
                <a:cs typeface="B Nazanin" pitchFamily="2" charset="-78"/>
              </a:rPr>
              <a:t>محیط طبیعی جذاب </a:t>
            </a:r>
            <a:r>
              <a:rPr lang="fa-IR" sz="1200" dirty="0">
                <a:solidFill>
                  <a:srgbClr val="002060"/>
                </a:solidFill>
                <a:cs typeface="B Nazanin" pitchFamily="2" charset="-78"/>
              </a:rPr>
              <a:t>و چشمنوازی را ساخته است . بر چنین بستر رنگینی برنامهی طرح </a:t>
            </a:r>
            <a:r>
              <a:rPr lang="fa-IR" sz="1200" dirty="0" smtClean="0">
                <a:solidFill>
                  <a:srgbClr val="002060"/>
                </a:solidFill>
                <a:cs typeface="B Nazanin" pitchFamily="2" charset="-78"/>
              </a:rPr>
              <a:t>برای ساخت </a:t>
            </a:r>
            <a:r>
              <a:rPr lang="fa-IR" sz="1200" dirty="0">
                <a:solidFill>
                  <a:srgbClr val="002060"/>
                </a:solidFill>
                <a:cs typeface="B Nazanin" pitchFamily="2" charset="-78"/>
              </a:rPr>
              <a:t>هشت واحد </a:t>
            </a:r>
            <a:r>
              <a:rPr lang="fa-IR" sz="1200" dirty="0" smtClean="0">
                <a:solidFill>
                  <a:srgbClr val="002060"/>
                </a:solidFill>
                <a:cs typeface="B Nazanin" pitchFamily="2" charset="-78"/>
              </a:rPr>
              <a:t>مسکونی) در </a:t>
            </a:r>
            <a:r>
              <a:rPr lang="fa-IR" sz="1200" dirty="0">
                <a:solidFill>
                  <a:srgbClr val="002060"/>
                </a:solidFill>
                <a:cs typeface="B Nazanin" pitchFamily="2" charset="-78"/>
              </a:rPr>
              <a:t>ابتدا برنامه شامل پنج واحد مسکونی بود که </a:t>
            </a:r>
            <a:r>
              <a:rPr lang="fa-IR" sz="1200" dirty="0" smtClean="0">
                <a:solidFill>
                  <a:srgbClr val="002060"/>
                </a:solidFill>
                <a:cs typeface="B Nazanin" pitchFamily="2" charset="-78"/>
              </a:rPr>
              <a:t>در جریان </a:t>
            </a:r>
            <a:r>
              <a:rPr lang="fa-IR" sz="1200" dirty="0">
                <a:solidFill>
                  <a:srgbClr val="002060"/>
                </a:solidFill>
                <a:cs typeface="B Nazanin" pitchFamily="2" charset="-78"/>
              </a:rPr>
              <a:t>اجرای طرح، مساحت زمین مجموعه افزایش یافت و تعداد واحد </a:t>
            </a:r>
            <a:r>
              <a:rPr lang="fa-IR" sz="1200" dirty="0" smtClean="0">
                <a:solidFill>
                  <a:srgbClr val="002060"/>
                </a:solidFill>
                <a:cs typeface="B Nazanin" pitchFamily="2" charset="-78"/>
              </a:rPr>
              <a:t>مسکونی آن </a:t>
            </a:r>
            <a:r>
              <a:rPr lang="fa-IR" sz="1200" dirty="0">
                <a:solidFill>
                  <a:srgbClr val="002060"/>
                </a:solidFill>
                <a:cs typeface="B Nazanin" pitchFamily="2" charset="-78"/>
              </a:rPr>
              <a:t>نیز به هشت </a:t>
            </a:r>
            <a:r>
              <a:rPr lang="fa-IR" sz="1200" dirty="0" smtClean="0">
                <a:solidFill>
                  <a:srgbClr val="002060"/>
                </a:solidFill>
                <a:cs typeface="B Nazanin" pitchFamily="2" charset="-78"/>
              </a:rPr>
              <a:t>رسید (مجادلهای </a:t>
            </a:r>
            <a:r>
              <a:rPr lang="fa-IR" sz="1200" dirty="0">
                <a:solidFill>
                  <a:srgbClr val="002060"/>
                </a:solidFill>
                <a:cs typeface="B Nazanin" pitchFamily="2" charset="-78"/>
              </a:rPr>
              <a:t>جدی بین محیط طبیعی و محیط </a:t>
            </a:r>
            <a:r>
              <a:rPr lang="fa-IR" sz="1200" dirty="0" smtClean="0">
                <a:solidFill>
                  <a:srgbClr val="002060"/>
                </a:solidFill>
                <a:cs typeface="B Nazanin" pitchFamily="2" charset="-78"/>
              </a:rPr>
              <a:t>انسانساخت را </a:t>
            </a:r>
            <a:r>
              <a:rPr lang="fa-IR" sz="1200" dirty="0">
                <a:solidFill>
                  <a:srgbClr val="002060"/>
                </a:solidFill>
                <a:cs typeface="B Nazanin" pitchFamily="2" charset="-78"/>
              </a:rPr>
              <a:t>شکل داده است.</a:t>
            </a:r>
          </a:p>
          <a:p>
            <a:pPr algn="justLow" rtl="1">
              <a:lnSpc>
                <a:spcPct val="150000"/>
              </a:lnSpc>
            </a:pPr>
            <a:r>
              <a:rPr lang="fa-IR" sz="1200" dirty="0">
                <a:solidFill>
                  <a:srgbClr val="002060"/>
                </a:solidFill>
                <a:cs typeface="B Nazanin" pitchFamily="2" charset="-78"/>
              </a:rPr>
              <a:t>جدالی نه برای پیروزی که برای رهایی. برای رهایی از تسلط نیرویی بر </a:t>
            </a:r>
            <a:r>
              <a:rPr lang="fa-IR" sz="1200" dirty="0" smtClean="0">
                <a:solidFill>
                  <a:srgbClr val="002060"/>
                </a:solidFill>
                <a:cs typeface="B Nazanin" pitchFamily="2" charset="-78"/>
              </a:rPr>
              <a:t>نیروی دیگر</a:t>
            </a:r>
            <a:r>
              <a:rPr lang="fa-IR" sz="1200" dirty="0">
                <a:solidFill>
                  <a:srgbClr val="002060"/>
                </a:solidFill>
                <a:cs typeface="B Nazanin" pitchFamily="2" charset="-78"/>
              </a:rPr>
              <a:t>. مجادلهای رهایی بخش میان طبیعت و انسان ، با رعایت بیشترین حق </a:t>
            </a:r>
            <a:r>
              <a:rPr lang="fa-IR" sz="1200" dirty="0" smtClean="0">
                <a:solidFill>
                  <a:srgbClr val="002060"/>
                </a:solidFill>
                <a:cs typeface="B Nazanin" pitchFamily="2" charset="-78"/>
              </a:rPr>
              <a:t>و احترام </a:t>
            </a:r>
            <a:r>
              <a:rPr lang="fa-IR" sz="1200" dirty="0">
                <a:solidFill>
                  <a:srgbClr val="002060"/>
                </a:solidFill>
                <a:cs typeface="B Nazanin" pitchFamily="2" charset="-78"/>
              </a:rPr>
              <a:t>برای دیگری که به آزادی هر دو از سلطهی دیگری انجامیده است. </a:t>
            </a:r>
            <a:r>
              <a:rPr lang="fa-IR" sz="1200" dirty="0" smtClean="0">
                <a:solidFill>
                  <a:srgbClr val="002060"/>
                </a:solidFill>
                <a:cs typeface="B Nazanin" pitchFamily="2" charset="-78"/>
              </a:rPr>
              <a:t>اینگونه است </a:t>
            </a:r>
            <a:r>
              <a:rPr lang="fa-IR" sz="1200" dirty="0">
                <a:solidFill>
                  <a:srgbClr val="002060"/>
                </a:solidFill>
                <a:cs typeface="B Nazanin" pitchFamily="2" charset="-78"/>
              </a:rPr>
              <a:t>که درختان کهنسال گردو و سپیداران زیبا با حجمهای معماری </a:t>
            </a:r>
            <a:r>
              <a:rPr lang="fa-IR" sz="1200" dirty="0" smtClean="0">
                <a:solidFill>
                  <a:srgbClr val="002060"/>
                </a:solidFill>
                <a:cs typeface="B Nazanin" pitchFamily="2" charset="-78"/>
              </a:rPr>
              <a:t>شاخهزده  بر </a:t>
            </a:r>
            <a:r>
              <a:rPr lang="fa-IR" sz="1200" dirty="0">
                <a:solidFill>
                  <a:srgbClr val="002060"/>
                </a:solidFill>
                <a:cs typeface="B Nazanin" pitchFamily="2" charset="-78"/>
              </a:rPr>
              <a:t>ستونها ترکیبی یگانه ساختهاند. هر جا درختی بوده است معماری خود را </a:t>
            </a:r>
            <a:r>
              <a:rPr lang="fa-IR" sz="1200" dirty="0" smtClean="0">
                <a:solidFill>
                  <a:srgbClr val="002060"/>
                </a:solidFill>
                <a:cs typeface="B Nazanin" pitchFamily="2" charset="-78"/>
              </a:rPr>
              <a:t>کنار کشیده </a:t>
            </a:r>
            <a:r>
              <a:rPr lang="fa-IR" sz="1200" dirty="0">
                <a:solidFill>
                  <a:srgbClr val="002060"/>
                </a:solidFill>
                <a:cs typeface="B Nazanin" pitchFamily="2" charset="-78"/>
              </a:rPr>
              <a:t>و هر جاشیبی بوده است معماری بر پایه ایستاده تا شیب بگذرد. </a:t>
            </a:r>
            <a:r>
              <a:rPr lang="fa-IR" sz="1200" dirty="0" smtClean="0">
                <a:solidFill>
                  <a:srgbClr val="002060"/>
                </a:solidFill>
                <a:cs typeface="B Nazanin" pitchFamily="2" charset="-78"/>
              </a:rPr>
              <a:t>هرجا صخرهای </a:t>
            </a:r>
            <a:r>
              <a:rPr lang="fa-IR" sz="1200" dirty="0">
                <a:solidFill>
                  <a:srgbClr val="002060"/>
                </a:solidFill>
                <a:cs typeface="B Nazanin" pitchFamily="2" charset="-78"/>
              </a:rPr>
              <a:t>بوده معماری بر آن نشسته به نظارهی دیگری تا بگوید حضور یکی </a:t>
            </a:r>
            <a:r>
              <a:rPr lang="fa-IR" sz="1200" dirty="0" smtClean="0">
                <a:solidFill>
                  <a:srgbClr val="002060"/>
                </a:solidFill>
                <a:cs typeface="B Nazanin" pitchFamily="2" charset="-78"/>
              </a:rPr>
              <a:t>به معنای </a:t>
            </a:r>
            <a:r>
              <a:rPr lang="fa-IR" sz="1200" dirty="0">
                <a:solidFill>
                  <a:srgbClr val="002060"/>
                </a:solidFill>
                <a:cs typeface="B Nazanin" pitchFamily="2" charset="-78"/>
              </a:rPr>
              <a:t>نفی دیگری میتواند نباشد</a:t>
            </a:r>
          </a:p>
        </p:txBody>
      </p:sp>
      <p:pic>
        <p:nvPicPr>
          <p:cNvPr id="2" name="Picture 1"/>
          <p:cNvPicPr>
            <a:picLocks noChangeAspect="1"/>
          </p:cNvPicPr>
          <p:nvPr/>
        </p:nvPicPr>
        <p:blipFill>
          <a:blip r:embed="rId2"/>
          <a:stretch>
            <a:fillRect/>
          </a:stretch>
        </p:blipFill>
        <p:spPr>
          <a:xfrm>
            <a:off x="2499642" y="2771265"/>
            <a:ext cx="2453358" cy="1521831"/>
          </a:xfrm>
          <a:prstGeom prst="rect">
            <a:avLst/>
          </a:prstGeom>
        </p:spPr>
      </p:pic>
      <p:pic>
        <p:nvPicPr>
          <p:cNvPr id="3" name="Picture 2"/>
          <p:cNvPicPr>
            <a:picLocks noChangeAspect="1"/>
          </p:cNvPicPr>
          <p:nvPr/>
        </p:nvPicPr>
        <p:blipFill>
          <a:blip r:embed="rId3"/>
          <a:stretch>
            <a:fillRect/>
          </a:stretch>
        </p:blipFill>
        <p:spPr>
          <a:xfrm>
            <a:off x="2499642" y="4340758"/>
            <a:ext cx="2453358" cy="1968562"/>
          </a:xfrm>
          <a:prstGeom prst="rect">
            <a:avLst/>
          </a:prstGeom>
        </p:spPr>
      </p:pic>
      <p:sp>
        <p:nvSpPr>
          <p:cNvPr id="35" name="TextBox 34"/>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1</a:t>
            </a:r>
            <a:endParaRPr lang="en-US" sz="1200" b="1" dirty="0">
              <a:solidFill>
                <a:srgbClr val="002060"/>
              </a:solidFill>
              <a:cs typeface="B Nazanin" pitchFamily="2" charset="-78"/>
            </a:endParaRPr>
          </a:p>
        </p:txBody>
      </p:sp>
      <p:sp>
        <p:nvSpPr>
          <p:cNvPr id="36" name="TextBox 35"/>
          <p:cNvSpPr txBox="1"/>
          <p:nvPr/>
        </p:nvSpPr>
        <p:spPr>
          <a:xfrm>
            <a:off x="272480" y="3723542"/>
            <a:ext cx="1728192" cy="276999"/>
          </a:xfrm>
          <a:prstGeom prst="rect">
            <a:avLst/>
          </a:prstGeom>
          <a:noFill/>
        </p:spPr>
        <p:txBody>
          <a:bodyPr wrap="square" rtlCol="0">
            <a:spAutoFit/>
          </a:bodyPr>
          <a:lstStyle/>
          <a:p>
            <a:pPr algn="ctr"/>
            <a:r>
              <a:rPr lang="fa-IR" sz="1200" b="1" dirty="0" smtClean="0">
                <a:solidFill>
                  <a:srgbClr val="674301"/>
                </a:solidFill>
                <a:cs typeface="B Nazanin" pitchFamily="2" charset="-78"/>
              </a:rPr>
              <a:t>فعالیت‏های معمار</a:t>
            </a:r>
            <a:endParaRPr lang="en-US" sz="1200" b="1" dirty="0">
              <a:solidFill>
                <a:srgbClr val="674301"/>
              </a:solidFill>
              <a:cs typeface="B Nazanin" pitchFamily="2" charset="-78"/>
            </a:endParaRPr>
          </a:p>
        </p:txBody>
      </p:sp>
      <p:sp>
        <p:nvSpPr>
          <p:cNvPr id="37" name="TextBox 36"/>
          <p:cNvSpPr txBox="1"/>
          <p:nvPr/>
        </p:nvSpPr>
        <p:spPr>
          <a:xfrm>
            <a:off x="272480" y="4016097"/>
            <a:ext cx="1728192" cy="276999"/>
          </a:xfrm>
          <a:prstGeom prst="rect">
            <a:avLst/>
          </a:prstGeom>
          <a:noFill/>
        </p:spPr>
        <p:txBody>
          <a:bodyPr wrap="square" rtlCol="0">
            <a:spAutoFit/>
          </a:bodyPr>
          <a:lstStyle/>
          <a:p>
            <a:pPr algn="ctr"/>
            <a:r>
              <a:rPr lang="en-US" sz="1200" b="1" dirty="0" smtClean="0">
                <a:solidFill>
                  <a:schemeClr val="bg1">
                    <a:lumMod val="65000"/>
                    <a:lumOff val="35000"/>
                  </a:schemeClr>
                </a:solidFill>
                <a:cs typeface="B Nazanin" pitchFamily="2" charset="-78"/>
              </a:rPr>
              <a:t>Problem Solving</a:t>
            </a:r>
            <a:endParaRPr lang="en-US" sz="1200" b="1" dirty="0">
              <a:solidFill>
                <a:schemeClr val="bg1">
                  <a:lumMod val="65000"/>
                  <a:lumOff val="35000"/>
                </a:schemeClr>
              </a:solidFill>
              <a:cs typeface="B Nazanin" pitchFamily="2" charset="-78"/>
            </a:endParaRPr>
          </a:p>
        </p:txBody>
      </p:sp>
      <p:sp>
        <p:nvSpPr>
          <p:cNvPr id="38" name="TextBox 37"/>
          <p:cNvSpPr txBox="1"/>
          <p:nvPr/>
        </p:nvSpPr>
        <p:spPr>
          <a:xfrm>
            <a:off x="272480" y="4437112"/>
            <a:ext cx="1728192" cy="276999"/>
          </a:xfrm>
          <a:prstGeom prst="rect">
            <a:avLst/>
          </a:prstGeom>
          <a:noFill/>
        </p:spPr>
        <p:txBody>
          <a:bodyPr wrap="square" rtlCol="0">
            <a:spAutoFit/>
          </a:bodyPr>
          <a:lstStyle/>
          <a:p>
            <a:pPr algn="ctr"/>
            <a:r>
              <a:rPr lang="fa-IR" sz="1200" b="1" dirty="0" smtClean="0">
                <a:solidFill>
                  <a:schemeClr val="bg1">
                    <a:lumMod val="65000"/>
                    <a:lumOff val="35000"/>
                  </a:schemeClr>
                </a:solidFill>
                <a:cs typeface="B Nazanin" pitchFamily="2" charset="-78"/>
              </a:rPr>
              <a:t>مجموعه مسکونی فشم</a:t>
            </a:r>
            <a:endParaRPr lang="en-US" sz="1200" b="1" dirty="0">
              <a:solidFill>
                <a:schemeClr val="bg1">
                  <a:lumMod val="65000"/>
                  <a:lumOff val="35000"/>
                </a:schemeClr>
              </a:solidFill>
              <a:cs typeface="B Nazanin" pitchFamily="2" charset="-78"/>
            </a:endParaRPr>
          </a:p>
        </p:txBody>
      </p:sp>
      <p:sp>
        <p:nvSpPr>
          <p:cNvPr id="51" name="TextBox 50"/>
          <p:cNvSpPr txBox="1"/>
          <p:nvPr/>
        </p:nvSpPr>
        <p:spPr>
          <a:xfrm>
            <a:off x="2864768" y="1352963"/>
            <a:ext cx="619268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002060"/>
                </a:solidFill>
                <a:cs typeface="B Traffic" panose="00000400000000000000" pitchFamily="2" charset="-78"/>
              </a:rPr>
              <a:t>مجموعه مسکونی فشم    </a:t>
            </a:r>
            <a:r>
              <a:rPr lang="fa-IR" sz="1050" dirty="0">
                <a:solidFill>
                  <a:srgbClr val="002060"/>
                </a:solidFill>
                <a:cs typeface="B Traffic" panose="00000400000000000000" pitchFamily="2" charset="-78"/>
              </a:rPr>
              <a:t> </a:t>
            </a:r>
            <a:r>
              <a:rPr lang="fa-IR" sz="1050" dirty="0" smtClean="0">
                <a:solidFill>
                  <a:srgbClr val="002060"/>
                </a:solidFill>
                <a:cs typeface="B Traffic" panose="00000400000000000000" pitchFamily="2" charset="-78"/>
              </a:rPr>
              <a:t>نگار قره – مزدک سپانلو</a:t>
            </a:r>
            <a:endParaRPr lang="fa-IR" sz="1050" dirty="0">
              <a:solidFill>
                <a:srgbClr val="002060"/>
              </a:solidFill>
              <a:cs typeface="B Traffic" panose="00000400000000000000" pitchFamily="2" charset="-78"/>
            </a:endParaRPr>
          </a:p>
        </p:txBody>
      </p:sp>
    </p:spTree>
    <p:extLst>
      <p:ext uri="{BB962C8B-B14F-4D97-AF65-F5344CB8AC3E}">
        <p14:creationId xmlns:p14="http://schemas.microsoft.com/office/powerpoint/2010/main" val="1349465067"/>
      </p:ext>
    </p:extLst>
  </p:cSld>
  <p:clrMapOvr>
    <a:masterClrMapping/>
  </p:clrMapOvr>
  <p:transition>
    <p:dissolve/>
  </p:transition>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Table 12"/>
          <p:cNvGraphicFramePr>
            <a:graphicFrameLocks noGrp="1"/>
          </p:cNvGraphicFramePr>
          <p:nvPr>
            <p:extLst/>
          </p:nvPr>
        </p:nvGraphicFramePr>
        <p:xfrm>
          <a:off x="2505075" y="2132856"/>
          <a:ext cx="6480373" cy="3505051"/>
        </p:xfrm>
        <a:graphic>
          <a:graphicData uri="http://schemas.openxmlformats.org/drawingml/2006/table">
            <a:tbl>
              <a:tblPr firstRow="1" bandRow="1">
                <a:tableStyleId>{5C22544A-7EE6-4342-B048-85BDC9FD1C3A}</a:tableStyleId>
              </a:tblPr>
              <a:tblGrid>
                <a:gridCol w="3629009"/>
                <a:gridCol w="432025"/>
                <a:gridCol w="405169"/>
                <a:gridCol w="2014170"/>
              </a:tblGrid>
              <a:tr h="494535">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dirty="0" smtClean="0">
                          <a:cs typeface="B Traffic" pitchFamily="2" charset="-78"/>
                        </a:rPr>
                        <a:t>توضیحات</a:t>
                      </a:r>
                      <a:endParaRPr lang="en-US" dirty="0" smtClean="0">
                        <a:cs typeface="B Traffic" pitchFamily="2" charset="-78"/>
                      </a:endParaRPr>
                    </a:p>
                  </a:txBody>
                  <a:tcPr anchor="ctr"/>
                </a:tc>
                <a:tc>
                  <a:txBody>
                    <a:bodyPr/>
                    <a:lstStyle/>
                    <a:p>
                      <a:pPr algn="ctr"/>
                      <a:r>
                        <a:rPr lang="fa-IR" sz="1050" dirty="0" smtClean="0">
                          <a:cs typeface="B Traffic" pitchFamily="2" charset="-78"/>
                        </a:rPr>
                        <a:t>خاموش</a:t>
                      </a:r>
                      <a:endParaRPr lang="en-US" sz="1050" dirty="0">
                        <a:cs typeface="B Traffic" pitchFamily="2" charset="-78"/>
                      </a:endParaRPr>
                    </a:p>
                  </a:txBody>
                  <a:tcPr vert="vert270" anchor="ctr"/>
                </a:tc>
                <a:tc>
                  <a:txBody>
                    <a:bodyPr/>
                    <a:lstStyle/>
                    <a:p>
                      <a:pPr algn="ctr"/>
                      <a:r>
                        <a:rPr lang="fa-IR" sz="1050" dirty="0" smtClean="0">
                          <a:cs typeface="B Traffic" pitchFamily="2" charset="-78"/>
                        </a:rPr>
                        <a:t>روشن</a:t>
                      </a:r>
                      <a:endParaRPr lang="en-US" sz="1050" dirty="0">
                        <a:cs typeface="B Traffic" pitchFamily="2" charset="-78"/>
                      </a:endParaRPr>
                    </a:p>
                  </a:txBody>
                  <a:tcPr vert="vert27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dirty="0" smtClean="0">
                          <a:cs typeface="B Traffic" pitchFamily="2" charset="-78"/>
                        </a:rPr>
                        <a:t>لایه ها</a:t>
                      </a:r>
                      <a:endParaRPr lang="en-US" dirty="0" smtClean="0">
                        <a:cs typeface="B Traffic" pitchFamily="2" charset="-78"/>
                      </a:endParaRPr>
                    </a:p>
                  </a:txBody>
                  <a:tcPr anchor="ctr"/>
                </a:tc>
              </a:tr>
              <a:tr h="433040">
                <a:tc>
                  <a:txBody>
                    <a:bodyPr/>
                    <a:lstStyle/>
                    <a:p>
                      <a:pPr algn="ctr"/>
                      <a:r>
                        <a:rPr lang="fa-IR" sz="1400" b="0" dirty="0" smtClean="0">
                          <a:cs typeface="B Traffic" pitchFamily="2" charset="-78"/>
                        </a:rPr>
                        <a:t>ارتباط مناسب</a:t>
                      </a:r>
                      <a:endParaRPr lang="en-US" sz="1400" b="0" dirty="0">
                        <a:cs typeface="B Traffic" pitchFamily="2" charset="-78"/>
                      </a:endParaRPr>
                    </a:p>
                  </a:txBody>
                  <a:tcPr anchor="ctr"/>
                </a:tc>
                <a:tc>
                  <a:txBody>
                    <a:bodyPr/>
                    <a:lstStyle/>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b="1" i="0" u="none" strike="noStrike" dirty="0" smtClean="0">
                          <a:solidFill>
                            <a:srgbClr val="00B050"/>
                          </a:solidFill>
                          <a:latin typeface="Wingdings"/>
                        </a:rPr>
                        <a:t>ü</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fa-IR" sz="1400" b="1" kern="1200" baseline="0" dirty="0" smtClean="0">
                          <a:cs typeface="B Traffic" pitchFamily="2" charset="-78"/>
                        </a:rPr>
                        <a:t>هرمانوتیکی</a:t>
                      </a:r>
                      <a:endParaRPr lang="en-US" sz="1400" b="1" dirty="0" smtClean="0">
                        <a:cs typeface="B Traffic" pitchFamily="2" charset="-78"/>
                      </a:endParaRPr>
                    </a:p>
                  </a:txBody>
                  <a:tcPr anchor="ctr"/>
                </a:tc>
              </a:tr>
              <a:tr h="433040">
                <a:tc>
                  <a:txBody>
                    <a:bodyPr/>
                    <a:lstStyle/>
                    <a:p>
                      <a:pPr algn="ctr"/>
                      <a:endParaRPr lang="en-US" sz="1400" dirty="0">
                        <a:cs typeface="B Traffic" pitchFamily="2" charset="-78"/>
                      </a:endParaRPr>
                    </a:p>
                  </a:txBody>
                  <a:tcPr anchor="ctr"/>
                </a:tc>
                <a:tc>
                  <a:txBody>
                    <a:bodyPr/>
                    <a:lstStyle/>
                    <a:p>
                      <a:endParaRPr lang="en-US" dirty="0"/>
                    </a:p>
                  </a:txBody>
                  <a:tcPr/>
                </a:tc>
                <a:tc>
                  <a:txBody>
                    <a:bodyPr/>
                    <a:lstStyle/>
                    <a:p>
                      <a:endParaRPr lang="en-US"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400" b="1" dirty="0" smtClean="0">
                          <a:cs typeface="B Traffic" pitchFamily="2" charset="-78"/>
                        </a:rPr>
                        <a:t>اجتماعی و</a:t>
                      </a:r>
                      <a:r>
                        <a:rPr lang="fa-IR" sz="1400" b="1" baseline="0" dirty="0" smtClean="0">
                          <a:cs typeface="B Traffic" pitchFamily="2" charset="-78"/>
                        </a:rPr>
                        <a:t> </a:t>
                      </a:r>
                      <a:r>
                        <a:rPr lang="fa-IR" sz="1400" b="1" dirty="0" smtClean="0">
                          <a:cs typeface="B Traffic" pitchFamily="2" charset="-78"/>
                        </a:rPr>
                        <a:t>فرهنگی</a:t>
                      </a:r>
                      <a:endParaRPr lang="en-US" sz="1400" b="1" dirty="0" smtClean="0">
                        <a:cs typeface="B Traffic" pitchFamily="2" charset="-78"/>
                      </a:endParaRPr>
                    </a:p>
                  </a:txBody>
                  <a:tcPr anchor="ctr"/>
                </a:tc>
              </a:tr>
              <a:tr h="498516">
                <a:tc>
                  <a:txBody>
                    <a:bodyPr/>
                    <a:lstStyle/>
                    <a:p>
                      <a:pPr algn="ctr"/>
                      <a:r>
                        <a:rPr lang="fa-IR" sz="1400" dirty="0" smtClean="0">
                          <a:cs typeface="B Traffic" pitchFamily="2" charset="-78"/>
                        </a:rPr>
                        <a:t>به</a:t>
                      </a:r>
                      <a:r>
                        <a:rPr lang="fa-IR" sz="1400" baseline="0" dirty="0" smtClean="0">
                          <a:cs typeface="B Traffic" pitchFamily="2" charset="-78"/>
                        </a:rPr>
                        <a:t> دلیل جایگیری مناسب در سایت دارای جذابیت بصری</a:t>
                      </a:r>
                      <a:endParaRPr lang="en-US" sz="1400" dirty="0">
                        <a:cs typeface="B Traffic" pitchFamily="2" charset="-78"/>
                      </a:endParaRPr>
                    </a:p>
                  </a:txBody>
                  <a:tcPr anchor="ctr"/>
                </a:tc>
                <a:tc>
                  <a:txBody>
                    <a:bodyPr/>
                    <a:lstStyle/>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b="1" i="0" u="none" strike="noStrike" dirty="0" smtClean="0">
                          <a:solidFill>
                            <a:srgbClr val="00B050"/>
                          </a:solidFill>
                          <a:latin typeface="Wingdings"/>
                        </a:rPr>
                        <a:t>ü</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400" b="1" dirty="0" smtClean="0">
                          <a:cs typeface="B Traffic" pitchFamily="2" charset="-78"/>
                        </a:rPr>
                        <a:t>زیبایی شناختی</a:t>
                      </a:r>
                      <a:endParaRPr lang="en-US" sz="1400" b="1" dirty="0" smtClean="0">
                        <a:cs typeface="B Traffic" pitchFamily="2" charset="-78"/>
                      </a:endParaRPr>
                    </a:p>
                  </a:txBody>
                  <a:tcPr anchor="ctr"/>
                </a:tc>
              </a:tr>
              <a:tr h="433040">
                <a:tc>
                  <a:txBody>
                    <a:bodyPr/>
                    <a:lstStyle/>
                    <a:p>
                      <a:pPr algn="ctr"/>
                      <a:r>
                        <a:rPr lang="fa-IR" sz="1400" dirty="0" smtClean="0">
                          <a:cs typeface="B Traffic" pitchFamily="2" charset="-78"/>
                        </a:rPr>
                        <a:t>مناسب</a:t>
                      </a:r>
                      <a:r>
                        <a:rPr lang="fa-IR" sz="1400" baseline="0" dirty="0" smtClean="0">
                          <a:cs typeface="B Traffic" pitchFamily="2" charset="-78"/>
                        </a:rPr>
                        <a:t> برای دراز مدت</a:t>
                      </a:r>
                      <a:endParaRPr lang="en-US" sz="1400" dirty="0">
                        <a:cs typeface="B Traffic" pitchFamily="2" charset="-78"/>
                      </a:endParaRPr>
                    </a:p>
                  </a:txBody>
                  <a:tcPr anchor="ctr"/>
                </a:tc>
                <a:tc>
                  <a:txBody>
                    <a:bodyPr/>
                    <a:lstStyle/>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b="1" i="0" u="none" strike="noStrike" dirty="0" smtClean="0">
                          <a:solidFill>
                            <a:srgbClr val="00B050"/>
                          </a:solidFill>
                          <a:latin typeface="Wingdings"/>
                        </a:rPr>
                        <a:t>ü</a:t>
                      </a:r>
                    </a:p>
                  </a:txBody>
                  <a:tcPr/>
                </a:tc>
                <a:tc>
                  <a:txBody>
                    <a:bodyPr/>
                    <a:lstStyle/>
                    <a:p>
                      <a:pPr algn="ctr"/>
                      <a:r>
                        <a:rPr lang="fa-IR" sz="1400" b="1" dirty="0" smtClean="0">
                          <a:cs typeface="B Traffic" pitchFamily="2" charset="-78"/>
                        </a:rPr>
                        <a:t>اقتصادی</a:t>
                      </a:r>
                      <a:endParaRPr lang="en-US" sz="1400" b="1" dirty="0">
                        <a:cs typeface="B Traffic" pitchFamily="2" charset="-78"/>
                      </a:endParaRPr>
                    </a:p>
                  </a:txBody>
                  <a:tcPr anchor="ctr"/>
                </a:tc>
              </a:tr>
              <a:tr h="703788">
                <a:tc>
                  <a:txBody>
                    <a:bodyPr/>
                    <a:lstStyle/>
                    <a:p>
                      <a:pPr algn="ctr"/>
                      <a:r>
                        <a:rPr lang="fa-IR" sz="1400" dirty="0" smtClean="0">
                          <a:cs typeface="B Traffic" pitchFamily="2" charset="-78"/>
                        </a:rPr>
                        <a:t>به دلیل</a:t>
                      </a:r>
                      <a:r>
                        <a:rPr lang="fa-IR" sz="1400" baseline="0" dirty="0" smtClean="0">
                          <a:cs typeface="B Traffic" pitchFamily="2" charset="-78"/>
                        </a:rPr>
                        <a:t> کمبود فضا در دانشکده بخش مدیریت کارکرد اصلی خود را از دست داده و تبدیل به  فضای چند کارکردی شده اشت.</a:t>
                      </a:r>
                      <a:endParaRPr lang="en-US" sz="1400" dirty="0">
                        <a:cs typeface="B Traffic" pitchFamily="2" charset="-78"/>
                      </a:endParaRPr>
                    </a:p>
                  </a:txBody>
                  <a:tcPr anchor="ctr"/>
                </a:tc>
                <a:tc>
                  <a:txBody>
                    <a:bodyPr/>
                    <a:lstStyle/>
                    <a:p>
                      <a:endParaRPr lang="en-US" dirty="0"/>
                    </a:p>
                  </a:txBody>
                  <a:tcPr/>
                </a:tc>
                <a:tc>
                  <a:txBody>
                    <a:bodyPr/>
                    <a:lstStyle/>
                    <a:p>
                      <a:endParaRPr lang="en-US"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400" b="1" dirty="0" smtClean="0">
                          <a:cs typeface="B Traffic" pitchFamily="2" charset="-78"/>
                        </a:rPr>
                        <a:t>کارکردی</a:t>
                      </a:r>
                      <a:endParaRPr lang="en-US" sz="1400" b="1" dirty="0" smtClean="0">
                        <a:cs typeface="B Traffic" pitchFamily="2" charset="-78"/>
                      </a:endParaRPr>
                    </a:p>
                  </a:txBody>
                  <a:tcPr anchor="ctr"/>
                </a:tc>
              </a:tr>
              <a:tr h="433040">
                <a:tc>
                  <a:txBody>
                    <a:bodyPr/>
                    <a:lstStyle/>
                    <a:p>
                      <a:pPr algn="ctr"/>
                      <a:endParaRPr lang="en-US" sz="1400" dirty="0">
                        <a:cs typeface="B Traffic" pitchFamily="2" charset="-78"/>
                      </a:endParaRPr>
                    </a:p>
                  </a:txBody>
                  <a:tcPr anchor="ctr"/>
                </a:tc>
                <a:tc>
                  <a:txBody>
                    <a:bodyPr/>
                    <a:lstStyle/>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800" b="1" i="0" u="none" strike="noStrike" dirty="0" smtClean="0">
                        <a:solidFill>
                          <a:srgbClr val="00B050"/>
                        </a:solidFill>
                        <a:latin typeface="Wingdings"/>
                      </a:endParaRPr>
                    </a:p>
                  </a:txBody>
                  <a:tcPr/>
                </a:tc>
                <a:tc>
                  <a:txBody>
                    <a:bodyPr/>
                    <a:lstStyle/>
                    <a:p>
                      <a:pPr algn="ctr"/>
                      <a:r>
                        <a:rPr lang="fa-IR" sz="1400" b="1" dirty="0" smtClean="0">
                          <a:cs typeface="B Traffic" pitchFamily="2" charset="-78"/>
                        </a:rPr>
                        <a:t>زمان</a:t>
                      </a:r>
                      <a:endParaRPr lang="en-US" sz="1400" b="1" dirty="0">
                        <a:cs typeface="B Traffic" pitchFamily="2" charset="-78"/>
                      </a:endParaRPr>
                    </a:p>
                  </a:txBody>
                  <a:tcPr anchor="ctr"/>
                </a:tc>
              </a:tr>
            </a:tbl>
          </a:graphicData>
        </a:graphic>
      </p:graphicFrame>
      <p:sp>
        <p:nvSpPr>
          <p:cNvPr id="8" name="TextBox 7"/>
          <p:cNvSpPr txBox="1"/>
          <p:nvPr/>
        </p:nvSpPr>
        <p:spPr>
          <a:xfrm>
            <a:off x="272480" y="4016097"/>
            <a:ext cx="1728192" cy="461665"/>
          </a:xfrm>
          <a:prstGeom prst="rect">
            <a:avLst/>
          </a:prstGeom>
          <a:noFill/>
        </p:spPr>
        <p:txBody>
          <a:bodyPr wrap="square" rtlCol="0">
            <a:spAutoFit/>
          </a:bodyPr>
          <a:lstStyle/>
          <a:p>
            <a:pPr algn="ctr" rtl="1"/>
            <a:r>
              <a:rPr lang="fa-IR" sz="1200" b="1" dirty="0" smtClean="0">
                <a:solidFill>
                  <a:schemeClr val="bg1">
                    <a:lumMod val="65000"/>
                    <a:lumOff val="35000"/>
                  </a:schemeClr>
                </a:solidFill>
                <a:cs typeface="B Nazanin" pitchFamily="2" charset="-78"/>
              </a:rPr>
              <a:t>لایه های سیستمی و فرآیند در معماری</a:t>
            </a:r>
            <a:endParaRPr lang="en-US" sz="1200" b="1" dirty="0">
              <a:solidFill>
                <a:schemeClr val="bg1">
                  <a:lumMod val="65000"/>
                  <a:lumOff val="35000"/>
                </a:schemeClr>
              </a:solidFill>
              <a:cs typeface="B Nazanin" pitchFamily="2" charset="-78"/>
            </a:endParaRPr>
          </a:p>
        </p:txBody>
      </p:sp>
      <p:sp>
        <p:nvSpPr>
          <p:cNvPr id="9" name="TextBox 8"/>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7</a:t>
            </a:r>
            <a:r>
              <a:rPr lang="fa-IR" sz="1600" dirty="0">
                <a:effectLst>
                  <a:outerShdw blurRad="38100" dist="38100" dir="2700000" algn="tl">
                    <a:srgbClr val="000000">
                      <a:alpha val="43137"/>
                    </a:srgbClr>
                  </a:outerShdw>
                </a:effectLst>
              </a:rPr>
              <a:t>  ارزیابی دانشکده معماری سوره براساس نگرش لایه‏ای</a:t>
            </a:r>
            <a:endParaRPr lang="en-US" sz="1400" dirty="0">
              <a:effectLst>
                <a:outerShdw blurRad="38100" dist="38100" dir="2700000" algn="tl">
                  <a:srgbClr val="000000">
                    <a:alpha val="43137"/>
                  </a:srgbClr>
                </a:outerShdw>
              </a:effectLst>
            </a:endParaRPr>
          </a:p>
        </p:txBody>
      </p:sp>
      <p:sp>
        <p:nvSpPr>
          <p:cNvPr id="10" name="TextBox 9"/>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7</a:t>
            </a:r>
            <a:endParaRPr lang="en-US" sz="1200" b="1" dirty="0">
              <a:solidFill>
                <a:srgbClr val="002060"/>
              </a:solidFill>
              <a:cs typeface="B Nazanin" pitchFamily="2" charset="-78"/>
            </a:endParaRPr>
          </a:p>
        </p:txBody>
      </p:sp>
      <p:sp>
        <p:nvSpPr>
          <p:cNvPr id="11" name="TextBox 10"/>
          <p:cNvSpPr txBox="1"/>
          <p:nvPr/>
        </p:nvSpPr>
        <p:spPr>
          <a:xfrm>
            <a:off x="272480" y="3723542"/>
            <a:ext cx="1728192" cy="261610"/>
          </a:xfrm>
          <a:prstGeom prst="rect">
            <a:avLst/>
          </a:prstGeom>
          <a:noFill/>
        </p:spPr>
        <p:txBody>
          <a:bodyPr wrap="square" rtlCol="0">
            <a:spAutoFit/>
          </a:bodyPr>
          <a:lstStyle/>
          <a:p>
            <a:pPr algn="ctr" rtl="1"/>
            <a:r>
              <a:rPr lang="fa-IR" sz="1100" b="1" dirty="0" smtClean="0">
                <a:solidFill>
                  <a:srgbClr val="674301"/>
                </a:solidFill>
                <a:cs typeface="B Nazanin" pitchFamily="2" charset="-78"/>
              </a:rPr>
              <a:t>دانشکده معماری سوره – لایه‏ها</a:t>
            </a:r>
            <a:endParaRPr lang="en-US" sz="1100" b="1" dirty="0">
              <a:solidFill>
                <a:srgbClr val="674301"/>
              </a:solidFill>
              <a:cs typeface="B Nazanin" pitchFamily="2" charset="-78"/>
            </a:endParaRPr>
          </a:p>
        </p:txBody>
      </p:sp>
      <p:sp>
        <p:nvSpPr>
          <p:cNvPr id="15" name="TextBox 14"/>
          <p:cNvSpPr txBox="1"/>
          <p:nvPr/>
        </p:nvSpPr>
        <p:spPr>
          <a:xfrm>
            <a:off x="2503961" y="1268760"/>
            <a:ext cx="6552727" cy="369332"/>
          </a:xfrm>
          <a:prstGeom prst="rect">
            <a:avLst/>
          </a:prstGeom>
          <a:noFill/>
        </p:spPr>
        <p:txBody>
          <a:bodyPr wrap="square" rtlCol="0">
            <a:spAutoFit/>
          </a:bodyPr>
          <a:lstStyle/>
          <a:p>
            <a:pPr algn="justLow" rtl="1">
              <a:lnSpc>
                <a:spcPct val="150000"/>
              </a:lnSpc>
            </a:pPr>
            <a:r>
              <a:rPr lang="fa-IR" sz="1200" b="1" dirty="0" smtClean="0">
                <a:solidFill>
                  <a:srgbClr val="002060"/>
                </a:solidFill>
                <a:cs typeface="B Nazanin" pitchFamily="2" charset="-78"/>
              </a:rPr>
              <a:t>اتاق مدیریت :</a:t>
            </a:r>
            <a:endParaRPr lang="en-US" sz="1200" dirty="0" smtClean="0">
              <a:solidFill>
                <a:srgbClr val="002060"/>
              </a:solidFill>
              <a:cs typeface="B Nazanin" pitchFamily="2" charset="-78"/>
            </a:endParaRPr>
          </a:p>
        </p:txBody>
      </p:sp>
      <p:sp>
        <p:nvSpPr>
          <p:cNvPr id="16" name="TextBox 15"/>
          <p:cNvSpPr txBox="1"/>
          <p:nvPr/>
        </p:nvSpPr>
        <p:spPr>
          <a:xfrm>
            <a:off x="2504728" y="1002214"/>
            <a:ext cx="6552728" cy="276999"/>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dirty="0" smtClean="0">
                <a:solidFill>
                  <a:srgbClr val="8C5B02"/>
                </a:solidFill>
                <a:latin typeface="Technic" panose="00000400000000000000" pitchFamily="2" charset="2"/>
              </a:rPr>
              <a:t>ارزیابی دانشکده معماری سوره</a:t>
            </a:r>
            <a:endParaRPr lang="en-US" dirty="0">
              <a:solidFill>
                <a:srgbClr val="8C5B02"/>
              </a:solidFill>
              <a:latin typeface="Technic" panose="00000400000000000000" pitchFamily="2" charset="2"/>
            </a:endParaRPr>
          </a:p>
        </p:txBody>
      </p:sp>
      <p:sp>
        <p:nvSpPr>
          <p:cNvPr id="22" name="Multiply 21"/>
          <p:cNvSpPr/>
          <p:nvPr/>
        </p:nvSpPr>
        <p:spPr bwMode="auto">
          <a:xfrm flipV="1">
            <a:off x="6177136" y="4725144"/>
            <a:ext cx="288032" cy="288032"/>
          </a:xfrm>
          <a:prstGeom prst="mathMultiply">
            <a:avLst>
              <a:gd name="adj1" fmla="val 2932"/>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Multiply 29"/>
          <p:cNvSpPr/>
          <p:nvPr/>
        </p:nvSpPr>
        <p:spPr bwMode="auto">
          <a:xfrm flipV="1">
            <a:off x="6177136" y="5190171"/>
            <a:ext cx="288032" cy="288032"/>
          </a:xfrm>
          <a:prstGeom prst="mathMultiply">
            <a:avLst>
              <a:gd name="adj1" fmla="val 2932"/>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Multiply 13"/>
          <p:cNvSpPr/>
          <p:nvPr/>
        </p:nvSpPr>
        <p:spPr bwMode="auto">
          <a:xfrm flipV="1">
            <a:off x="6193879" y="3179079"/>
            <a:ext cx="288032" cy="288032"/>
          </a:xfrm>
          <a:prstGeom prst="mathMultiply">
            <a:avLst>
              <a:gd name="adj1" fmla="val 2932"/>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38219328"/>
      </p:ext>
    </p:extLst>
  </p:cSld>
  <p:clrMapOvr>
    <a:masterClrMapping/>
  </p:clrMapOvr>
  <p:transition>
    <p:dissolve/>
  </p:transition>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272480" y="4016097"/>
            <a:ext cx="1728192" cy="461665"/>
          </a:xfrm>
          <a:prstGeom prst="rect">
            <a:avLst/>
          </a:prstGeom>
          <a:noFill/>
        </p:spPr>
        <p:txBody>
          <a:bodyPr wrap="square" rtlCol="0">
            <a:spAutoFit/>
          </a:bodyPr>
          <a:lstStyle/>
          <a:p>
            <a:pPr algn="ctr" rtl="1"/>
            <a:r>
              <a:rPr lang="fa-IR" sz="1200" b="1" dirty="0" smtClean="0">
                <a:solidFill>
                  <a:schemeClr val="bg1">
                    <a:lumMod val="65000"/>
                    <a:lumOff val="35000"/>
                  </a:schemeClr>
                </a:solidFill>
                <a:cs typeface="B Nazanin" pitchFamily="2" charset="-78"/>
              </a:rPr>
              <a:t>لایه های سیستمی و فرآیند در معماری</a:t>
            </a:r>
            <a:endParaRPr lang="en-US" sz="1200" b="1" dirty="0">
              <a:solidFill>
                <a:schemeClr val="bg1">
                  <a:lumMod val="65000"/>
                  <a:lumOff val="35000"/>
                </a:schemeClr>
              </a:solidFill>
              <a:cs typeface="B Nazanin" pitchFamily="2" charset="-78"/>
            </a:endParaRPr>
          </a:p>
        </p:txBody>
      </p:sp>
      <p:sp>
        <p:nvSpPr>
          <p:cNvPr id="9" name="TextBox 8"/>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7</a:t>
            </a:r>
            <a:r>
              <a:rPr lang="fa-IR" sz="1600" dirty="0">
                <a:effectLst>
                  <a:outerShdw blurRad="38100" dist="38100" dir="2700000" algn="tl">
                    <a:srgbClr val="000000">
                      <a:alpha val="43137"/>
                    </a:srgbClr>
                  </a:outerShdw>
                </a:effectLst>
              </a:rPr>
              <a:t>  ارزیابی دانشکده معماری سوره براساس نگرش لایه‏ای</a:t>
            </a:r>
            <a:endParaRPr lang="en-US" sz="1400" dirty="0">
              <a:effectLst>
                <a:outerShdw blurRad="38100" dist="38100" dir="2700000" algn="tl">
                  <a:srgbClr val="000000">
                    <a:alpha val="43137"/>
                  </a:srgbClr>
                </a:outerShdw>
              </a:effectLst>
            </a:endParaRPr>
          </a:p>
        </p:txBody>
      </p:sp>
      <p:sp>
        <p:nvSpPr>
          <p:cNvPr id="10" name="TextBox 9"/>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7</a:t>
            </a:r>
            <a:endParaRPr lang="en-US" sz="1200" b="1" dirty="0">
              <a:solidFill>
                <a:srgbClr val="002060"/>
              </a:solidFill>
              <a:cs typeface="B Nazanin" pitchFamily="2" charset="-78"/>
            </a:endParaRPr>
          </a:p>
        </p:txBody>
      </p:sp>
      <p:sp>
        <p:nvSpPr>
          <p:cNvPr id="11" name="TextBox 10"/>
          <p:cNvSpPr txBox="1"/>
          <p:nvPr/>
        </p:nvSpPr>
        <p:spPr>
          <a:xfrm>
            <a:off x="272480" y="3723542"/>
            <a:ext cx="1728192" cy="261610"/>
          </a:xfrm>
          <a:prstGeom prst="rect">
            <a:avLst/>
          </a:prstGeom>
          <a:noFill/>
        </p:spPr>
        <p:txBody>
          <a:bodyPr wrap="square" rtlCol="0">
            <a:spAutoFit/>
          </a:bodyPr>
          <a:lstStyle/>
          <a:p>
            <a:pPr algn="ctr" rtl="1"/>
            <a:r>
              <a:rPr lang="fa-IR" sz="1100" b="1" dirty="0" smtClean="0">
                <a:solidFill>
                  <a:srgbClr val="674301"/>
                </a:solidFill>
                <a:cs typeface="B Nazanin" pitchFamily="2" charset="-78"/>
              </a:rPr>
              <a:t>دانشکده معماری سوره – لایه‏ها</a:t>
            </a:r>
            <a:endParaRPr lang="en-US" sz="1100" b="1" dirty="0">
              <a:solidFill>
                <a:srgbClr val="674301"/>
              </a:solidFill>
              <a:cs typeface="B Nazanin" pitchFamily="2" charset="-78"/>
            </a:endParaRPr>
          </a:p>
        </p:txBody>
      </p:sp>
      <p:sp>
        <p:nvSpPr>
          <p:cNvPr id="27" name="TextBox 26"/>
          <p:cNvSpPr txBox="1"/>
          <p:nvPr/>
        </p:nvSpPr>
        <p:spPr>
          <a:xfrm>
            <a:off x="2504728" y="1002214"/>
            <a:ext cx="6552728" cy="276999"/>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dirty="0" smtClean="0">
                <a:solidFill>
                  <a:srgbClr val="8C5B02"/>
                </a:solidFill>
                <a:latin typeface="Technic" panose="00000400000000000000" pitchFamily="2" charset="2"/>
              </a:rPr>
              <a:t>ارزیابی دانشکده معماری سوره</a:t>
            </a:r>
            <a:endParaRPr lang="en-US" dirty="0">
              <a:solidFill>
                <a:srgbClr val="8C5B02"/>
              </a:solidFill>
              <a:latin typeface="Technic" panose="00000400000000000000" pitchFamily="2" charset="2"/>
            </a:endParaRPr>
          </a:p>
        </p:txBody>
      </p:sp>
      <p:pic>
        <p:nvPicPr>
          <p:cNvPr id="15" name="Picture 2" descr="D:\163_0124\IMG_8153.JPG"/>
          <p:cNvPicPr>
            <a:picLocks noChangeAspect="1" noChangeArrowheads="1"/>
          </p:cNvPicPr>
          <p:nvPr/>
        </p:nvPicPr>
        <p:blipFill>
          <a:blip r:embed="rId2" cstate="print"/>
          <a:srcRect/>
          <a:stretch>
            <a:fillRect/>
          </a:stretch>
        </p:blipFill>
        <p:spPr bwMode="auto">
          <a:xfrm>
            <a:off x="4520952" y="1771530"/>
            <a:ext cx="2236730" cy="2982307"/>
          </a:xfrm>
          <a:prstGeom prst="rect">
            <a:avLst/>
          </a:prstGeom>
          <a:noFill/>
          <a:ln>
            <a:noFill/>
          </a:ln>
        </p:spPr>
      </p:pic>
      <p:pic>
        <p:nvPicPr>
          <p:cNvPr id="16" name="Picture 3" descr="D:\163_0124\IMG_8152.JPG"/>
          <p:cNvPicPr>
            <a:picLocks noChangeAspect="1" noChangeArrowheads="1"/>
          </p:cNvPicPr>
          <p:nvPr/>
        </p:nvPicPr>
        <p:blipFill>
          <a:blip r:embed="rId3" cstate="print"/>
          <a:srcRect l="11111" t="11667" r="22222" b="11667"/>
          <a:stretch>
            <a:fillRect/>
          </a:stretch>
        </p:blipFill>
        <p:spPr bwMode="auto">
          <a:xfrm>
            <a:off x="2503960" y="1771531"/>
            <a:ext cx="1944983" cy="2982307"/>
          </a:xfrm>
          <a:prstGeom prst="rect">
            <a:avLst/>
          </a:prstGeom>
          <a:noFill/>
          <a:ln>
            <a:noFill/>
          </a:ln>
        </p:spPr>
      </p:pic>
      <p:pic>
        <p:nvPicPr>
          <p:cNvPr id="17" name="Picture 4" descr="D:\kalbadi\kalbadi\hasti\kalbadi dabbagh\dabbagh final\FINAL\3.jpg"/>
          <p:cNvPicPr>
            <a:picLocks noChangeAspect="1" noChangeArrowheads="1"/>
          </p:cNvPicPr>
          <p:nvPr/>
        </p:nvPicPr>
        <p:blipFill>
          <a:blip r:embed="rId4" cstate="print"/>
          <a:srcRect l="16666" t="50833" r="16667" b="10833"/>
          <a:stretch>
            <a:fillRect/>
          </a:stretch>
        </p:blipFill>
        <p:spPr bwMode="auto">
          <a:xfrm>
            <a:off x="6847178" y="1771530"/>
            <a:ext cx="2209510" cy="1752600"/>
          </a:xfrm>
          <a:prstGeom prst="rect">
            <a:avLst/>
          </a:prstGeom>
          <a:noFill/>
          <a:ln>
            <a:noFill/>
          </a:ln>
        </p:spPr>
      </p:pic>
      <p:sp>
        <p:nvSpPr>
          <p:cNvPr id="19" name="TextBox 18"/>
          <p:cNvSpPr txBox="1"/>
          <p:nvPr/>
        </p:nvSpPr>
        <p:spPr>
          <a:xfrm>
            <a:off x="2503961" y="1268760"/>
            <a:ext cx="6552727" cy="369332"/>
          </a:xfrm>
          <a:prstGeom prst="rect">
            <a:avLst/>
          </a:prstGeom>
          <a:noFill/>
        </p:spPr>
        <p:txBody>
          <a:bodyPr wrap="square" rtlCol="0">
            <a:spAutoFit/>
          </a:bodyPr>
          <a:lstStyle/>
          <a:p>
            <a:pPr algn="justLow" rtl="1">
              <a:lnSpc>
                <a:spcPct val="150000"/>
              </a:lnSpc>
            </a:pPr>
            <a:r>
              <a:rPr lang="fa-IR" sz="1200" b="1" dirty="0" smtClean="0">
                <a:solidFill>
                  <a:srgbClr val="002060"/>
                </a:solidFill>
                <a:cs typeface="B Nazanin" pitchFamily="2" charset="-78"/>
              </a:rPr>
              <a:t>اتاق مدیریت :</a:t>
            </a:r>
            <a:endParaRPr lang="en-US" sz="1200" dirty="0" smtClean="0">
              <a:solidFill>
                <a:srgbClr val="002060"/>
              </a:solidFill>
              <a:cs typeface="B Nazanin" pitchFamily="2" charset="-78"/>
            </a:endParaRPr>
          </a:p>
        </p:txBody>
      </p:sp>
    </p:spTree>
    <p:extLst>
      <p:ext uri="{BB962C8B-B14F-4D97-AF65-F5344CB8AC3E}">
        <p14:creationId xmlns:p14="http://schemas.microsoft.com/office/powerpoint/2010/main" val="181800332"/>
      </p:ext>
    </p:extLst>
  </p:cSld>
  <p:clrMapOvr>
    <a:masterClrMapping/>
  </p:clrMapOvr>
  <p:transition>
    <p:dissolve/>
  </p:transition>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Table 11"/>
          <p:cNvGraphicFramePr>
            <a:graphicFrameLocks noGrp="1"/>
          </p:cNvGraphicFramePr>
          <p:nvPr>
            <p:extLst/>
          </p:nvPr>
        </p:nvGraphicFramePr>
        <p:xfrm>
          <a:off x="2505074" y="2374123"/>
          <a:ext cx="6551613" cy="3222057"/>
        </p:xfrm>
        <a:graphic>
          <a:graphicData uri="http://schemas.openxmlformats.org/drawingml/2006/table">
            <a:tbl>
              <a:tblPr firstRow="1" bandRow="1">
                <a:tableStyleId>{5C22544A-7EE6-4342-B048-85BDC9FD1C3A}</a:tableStyleId>
              </a:tblPr>
              <a:tblGrid>
                <a:gridCol w="3668903"/>
                <a:gridCol w="436774"/>
                <a:gridCol w="409624"/>
                <a:gridCol w="2036312"/>
              </a:tblGrid>
              <a:tr h="533397">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dirty="0" smtClean="0">
                          <a:cs typeface="B Traffic" pitchFamily="2" charset="-78"/>
                        </a:rPr>
                        <a:t>توضیحات</a:t>
                      </a:r>
                      <a:endParaRPr lang="en-US" dirty="0" smtClean="0">
                        <a:cs typeface="B Traffic" pitchFamily="2" charset="-78"/>
                      </a:endParaRPr>
                    </a:p>
                  </a:txBody>
                  <a:tcPr anchor="ctr"/>
                </a:tc>
                <a:tc>
                  <a:txBody>
                    <a:bodyPr/>
                    <a:lstStyle/>
                    <a:p>
                      <a:pPr algn="ctr"/>
                      <a:r>
                        <a:rPr lang="fa-IR" sz="1050" dirty="0" smtClean="0">
                          <a:cs typeface="B Traffic" pitchFamily="2" charset="-78"/>
                        </a:rPr>
                        <a:t>خاموش</a:t>
                      </a:r>
                      <a:endParaRPr lang="en-US" sz="1050" dirty="0">
                        <a:cs typeface="B Traffic" pitchFamily="2" charset="-78"/>
                      </a:endParaRPr>
                    </a:p>
                  </a:txBody>
                  <a:tcPr vert="vert270" anchor="ctr"/>
                </a:tc>
                <a:tc>
                  <a:txBody>
                    <a:bodyPr/>
                    <a:lstStyle/>
                    <a:p>
                      <a:pPr algn="ctr"/>
                      <a:r>
                        <a:rPr lang="fa-IR" sz="1050" dirty="0" smtClean="0">
                          <a:cs typeface="B Traffic" pitchFamily="2" charset="-78"/>
                        </a:rPr>
                        <a:t>روشن</a:t>
                      </a:r>
                      <a:endParaRPr lang="en-US" sz="1050" dirty="0">
                        <a:cs typeface="B Traffic" pitchFamily="2" charset="-78"/>
                      </a:endParaRPr>
                    </a:p>
                  </a:txBody>
                  <a:tcPr vert="vert27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dirty="0" smtClean="0">
                          <a:cs typeface="B Traffic" pitchFamily="2" charset="-78"/>
                        </a:rPr>
                        <a:t>لایه ها</a:t>
                      </a:r>
                      <a:endParaRPr lang="en-US" dirty="0" smtClean="0">
                        <a:cs typeface="B Traffic" pitchFamily="2" charset="-78"/>
                      </a:endParaRPr>
                    </a:p>
                  </a:txBody>
                  <a:tcPr anchor="ctr"/>
                </a:tc>
              </a:tr>
              <a:tr h="418700">
                <a:tc>
                  <a:txBody>
                    <a:bodyPr/>
                    <a:lstStyle/>
                    <a:p>
                      <a:pPr algn="ctr"/>
                      <a:r>
                        <a:rPr lang="fa-IR" sz="1400" b="0" dirty="0" smtClean="0">
                          <a:cs typeface="B Traffic" pitchFamily="2" charset="-78"/>
                        </a:rPr>
                        <a:t>عدم</a:t>
                      </a:r>
                      <a:r>
                        <a:rPr lang="fa-IR" sz="1400" b="0" baseline="0" dirty="0" smtClean="0">
                          <a:cs typeface="B Traffic" pitchFamily="2" charset="-78"/>
                        </a:rPr>
                        <a:t> ارتباط با کاربر</a:t>
                      </a:r>
                      <a:endParaRPr lang="en-US" sz="1400" b="0" dirty="0">
                        <a:cs typeface="B Traffic" pitchFamily="2" charset="-78"/>
                      </a:endParaRPr>
                    </a:p>
                  </a:txBody>
                  <a:tcPr anchor="ctr"/>
                </a:tc>
                <a:tc>
                  <a:txBody>
                    <a:bodyPr/>
                    <a:lstStyle/>
                    <a:p>
                      <a:endParaRPr lang="en-US" dirty="0"/>
                    </a:p>
                  </a:txBody>
                  <a:tcPr/>
                </a:tc>
                <a:tc>
                  <a:txBody>
                    <a:bodyPr/>
                    <a:lstStyle/>
                    <a:p>
                      <a:endParaRPr lang="en-US"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fa-IR" sz="1400" b="1" kern="1200" baseline="0" dirty="0" smtClean="0">
                          <a:cs typeface="B Traffic" pitchFamily="2" charset="-78"/>
                        </a:rPr>
                        <a:t>هرمانوتیکی</a:t>
                      </a:r>
                      <a:endParaRPr lang="en-US" sz="1400" b="1" dirty="0" smtClean="0">
                        <a:cs typeface="B Traffic" pitchFamily="2" charset="-78"/>
                      </a:endParaRPr>
                    </a:p>
                  </a:txBody>
                  <a:tcPr anchor="ctr"/>
                </a:tc>
              </a:tr>
              <a:tr h="418700">
                <a:tc>
                  <a:txBody>
                    <a:bodyPr/>
                    <a:lstStyle/>
                    <a:p>
                      <a:pPr algn="ctr"/>
                      <a:r>
                        <a:rPr lang="fa-IR" sz="1400" dirty="0" smtClean="0">
                          <a:cs typeface="B Traffic" pitchFamily="2" charset="-78"/>
                        </a:rPr>
                        <a:t>فضایی</a:t>
                      </a:r>
                      <a:r>
                        <a:rPr lang="fa-IR" sz="1400" baseline="0" dirty="0" smtClean="0">
                          <a:cs typeface="B Traffic" pitchFamily="2" charset="-78"/>
                        </a:rPr>
                        <a:t> مناسب برای تعاملات دانشجویان</a:t>
                      </a:r>
                      <a:endParaRPr lang="en-US" sz="1400" dirty="0">
                        <a:cs typeface="B Traffic" pitchFamily="2" charset="-78"/>
                      </a:endParaRPr>
                    </a:p>
                  </a:txBody>
                  <a:tcPr anchor="ctr"/>
                </a:tc>
                <a:tc>
                  <a:txBody>
                    <a:bodyPr/>
                    <a:lstStyle/>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b="1" i="0" u="none" strike="noStrike" dirty="0" smtClean="0">
                          <a:solidFill>
                            <a:srgbClr val="00B050"/>
                          </a:solidFill>
                          <a:latin typeface="Wingdings"/>
                        </a:rPr>
                        <a:t>ü</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400" b="1" dirty="0" smtClean="0">
                          <a:cs typeface="B Traffic" pitchFamily="2" charset="-78"/>
                        </a:rPr>
                        <a:t>اجتماعی و</a:t>
                      </a:r>
                      <a:r>
                        <a:rPr lang="fa-IR" sz="1400" b="1" baseline="0" dirty="0" smtClean="0">
                          <a:cs typeface="B Traffic" pitchFamily="2" charset="-78"/>
                        </a:rPr>
                        <a:t> </a:t>
                      </a:r>
                      <a:r>
                        <a:rPr lang="fa-IR" sz="1400" b="1" dirty="0" smtClean="0">
                          <a:cs typeface="B Traffic" pitchFamily="2" charset="-78"/>
                        </a:rPr>
                        <a:t>فرهنگی</a:t>
                      </a:r>
                      <a:endParaRPr lang="en-US" sz="1400" b="1" dirty="0" smtClean="0">
                        <a:cs typeface="B Traffic" pitchFamily="2" charset="-78"/>
                      </a:endParaRPr>
                    </a:p>
                  </a:txBody>
                  <a:tcPr anchor="ctr"/>
                </a:tc>
              </a:tr>
              <a:tr h="418700">
                <a:tc>
                  <a:txBody>
                    <a:bodyPr/>
                    <a:lstStyle/>
                    <a:p>
                      <a:pPr algn="ctr"/>
                      <a:r>
                        <a:rPr lang="fa-IR" sz="1400" dirty="0" smtClean="0">
                          <a:cs typeface="B Traffic" pitchFamily="2" charset="-78"/>
                        </a:rPr>
                        <a:t>استفاده</a:t>
                      </a:r>
                      <a:r>
                        <a:rPr lang="fa-IR" sz="1400" baseline="0" dirty="0" smtClean="0">
                          <a:cs typeface="B Traffic" pitchFamily="2" charset="-78"/>
                        </a:rPr>
                        <a:t> از بخشی از آتلیه به عنوان انبار </a:t>
                      </a:r>
                      <a:endParaRPr lang="en-US" sz="1400" dirty="0">
                        <a:cs typeface="B Traffic" pitchFamily="2" charset="-78"/>
                      </a:endParaRPr>
                    </a:p>
                  </a:txBody>
                  <a:tcPr anchor="ctr"/>
                </a:tc>
                <a:tc>
                  <a:txBody>
                    <a:bodyPr/>
                    <a:lstStyle/>
                    <a:p>
                      <a:endParaRPr lang="en-US" dirty="0"/>
                    </a:p>
                  </a:txBody>
                  <a:tcPr/>
                </a:tc>
                <a:tc>
                  <a:txBody>
                    <a:bodyPr/>
                    <a:lstStyle/>
                    <a:p>
                      <a:endParaRPr lang="en-US"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400" b="1" dirty="0" smtClean="0">
                          <a:cs typeface="B Traffic" pitchFamily="2" charset="-78"/>
                        </a:rPr>
                        <a:t>زیبایی شناختی</a:t>
                      </a:r>
                      <a:endParaRPr lang="en-US" sz="1400" b="1" dirty="0" smtClean="0">
                        <a:cs typeface="B Traffic" pitchFamily="2" charset="-78"/>
                      </a:endParaRPr>
                    </a:p>
                  </a:txBody>
                  <a:tcPr anchor="ctr"/>
                </a:tc>
              </a:tr>
              <a:tr h="4187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400" dirty="0" smtClean="0">
                          <a:cs typeface="B Traffic" pitchFamily="2" charset="-78"/>
                        </a:rPr>
                        <a:t>مناسب</a:t>
                      </a:r>
                      <a:r>
                        <a:rPr lang="fa-IR" sz="1400" baseline="0" dirty="0" smtClean="0">
                          <a:cs typeface="B Traffic" pitchFamily="2" charset="-78"/>
                        </a:rPr>
                        <a:t> برای دراز مدت (کلاس های طراحی)</a:t>
                      </a:r>
                      <a:endParaRPr lang="en-US" sz="1400" dirty="0" smtClean="0">
                        <a:cs typeface="B Traffic" pitchFamily="2" charset="-78"/>
                      </a:endParaRPr>
                    </a:p>
                  </a:txBody>
                  <a:tcPr anchor="ctr"/>
                </a:tc>
                <a:tc>
                  <a:txBody>
                    <a:bodyPr/>
                    <a:lstStyle/>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b="1" i="0" u="none" strike="noStrike" dirty="0" smtClean="0">
                          <a:solidFill>
                            <a:srgbClr val="00B050"/>
                          </a:solidFill>
                          <a:latin typeface="Wingdings"/>
                        </a:rPr>
                        <a:t>ü</a:t>
                      </a:r>
                    </a:p>
                  </a:txBody>
                  <a:tcPr/>
                </a:tc>
                <a:tc>
                  <a:txBody>
                    <a:bodyPr/>
                    <a:lstStyle/>
                    <a:p>
                      <a:pPr algn="ctr"/>
                      <a:r>
                        <a:rPr lang="fa-IR" sz="1400" b="1" dirty="0" smtClean="0">
                          <a:cs typeface="B Traffic" pitchFamily="2" charset="-78"/>
                        </a:rPr>
                        <a:t>اقتصادی</a:t>
                      </a:r>
                      <a:endParaRPr lang="en-US" sz="1400" b="1" dirty="0">
                        <a:cs typeface="B Traffic" pitchFamily="2" charset="-78"/>
                      </a:endParaRPr>
                    </a:p>
                  </a:txBody>
                  <a:tcPr anchor="ctr"/>
                </a:tc>
              </a:tr>
              <a:tr h="47633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400" dirty="0" smtClean="0">
                          <a:cs typeface="B Traffic" pitchFamily="2" charset="-78"/>
                        </a:rPr>
                        <a:t>القای فضای</a:t>
                      </a:r>
                      <a:r>
                        <a:rPr lang="fa-IR" sz="1400" baseline="0" dirty="0" smtClean="0">
                          <a:cs typeface="B Traffic" pitchFamily="2" charset="-78"/>
                        </a:rPr>
                        <a:t> آموزشی با هویتی تاریخی مناسب با دانشکده معماری</a:t>
                      </a:r>
                      <a:endParaRPr lang="en-US" sz="1400" dirty="0" smtClean="0">
                        <a:cs typeface="B Traffic" pitchFamily="2" charset="-78"/>
                      </a:endParaRPr>
                    </a:p>
                  </a:txBody>
                  <a:tcPr anchor="ctr"/>
                </a:tc>
                <a:tc>
                  <a:txBody>
                    <a:bodyPr/>
                    <a:lstStyle/>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b="1" i="0" u="none" strike="noStrike" dirty="0" smtClean="0">
                          <a:solidFill>
                            <a:srgbClr val="00B050"/>
                          </a:solidFill>
                          <a:latin typeface="Wingdings"/>
                        </a:rPr>
                        <a:t>ü</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400" b="1" dirty="0" smtClean="0">
                          <a:cs typeface="B Traffic" pitchFamily="2" charset="-78"/>
                        </a:rPr>
                        <a:t>کارکردی</a:t>
                      </a:r>
                      <a:endParaRPr lang="en-US" sz="1400" b="1" dirty="0" smtClean="0">
                        <a:cs typeface="B Traffic" pitchFamily="2" charset="-78"/>
                      </a:endParaRPr>
                    </a:p>
                  </a:txBody>
                  <a:tcPr anchor="ctr"/>
                </a:tc>
              </a:tr>
              <a:tr h="418700">
                <a:tc>
                  <a:txBody>
                    <a:bodyPr/>
                    <a:lstStyle/>
                    <a:p>
                      <a:pPr algn="ctr"/>
                      <a:endParaRPr lang="en-US" sz="1400" dirty="0">
                        <a:cs typeface="B Traffic" pitchFamily="2" charset="-78"/>
                      </a:endParaRPr>
                    </a:p>
                  </a:txBody>
                  <a:tcPr anchor="ctr"/>
                </a:tc>
                <a:tc>
                  <a:txBody>
                    <a:bodyPr/>
                    <a:lstStyle/>
                    <a:p>
                      <a:endParaRPr lang="en-US" dirty="0"/>
                    </a:p>
                  </a:txBody>
                  <a:tcPr/>
                </a:tc>
                <a:tc>
                  <a:txBody>
                    <a:bodyPr/>
                    <a:lstStyle/>
                    <a:p>
                      <a:endParaRPr lang="en-US" dirty="0"/>
                    </a:p>
                  </a:txBody>
                  <a:tcPr/>
                </a:tc>
                <a:tc>
                  <a:txBody>
                    <a:bodyPr/>
                    <a:lstStyle/>
                    <a:p>
                      <a:pPr algn="ctr"/>
                      <a:r>
                        <a:rPr lang="fa-IR" sz="1400" b="1" dirty="0" smtClean="0">
                          <a:cs typeface="B Traffic" pitchFamily="2" charset="-78"/>
                        </a:rPr>
                        <a:t>زمان</a:t>
                      </a:r>
                      <a:endParaRPr lang="en-US" sz="1400" b="1" dirty="0">
                        <a:cs typeface="B Traffic" pitchFamily="2" charset="-78"/>
                      </a:endParaRPr>
                    </a:p>
                  </a:txBody>
                  <a:tcPr anchor="ctr"/>
                </a:tc>
              </a:tr>
            </a:tbl>
          </a:graphicData>
        </a:graphic>
      </p:graphicFrame>
      <p:sp>
        <p:nvSpPr>
          <p:cNvPr id="8" name="TextBox 7"/>
          <p:cNvSpPr txBox="1"/>
          <p:nvPr/>
        </p:nvSpPr>
        <p:spPr>
          <a:xfrm>
            <a:off x="272480" y="4016097"/>
            <a:ext cx="1728192" cy="461665"/>
          </a:xfrm>
          <a:prstGeom prst="rect">
            <a:avLst/>
          </a:prstGeom>
          <a:noFill/>
        </p:spPr>
        <p:txBody>
          <a:bodyPr wrap="square" rtlCol="0">
            <a:spAutoFit/>
          </a:bodyPr>
          <a:lstStyle/>
          <a:p>
            <a:pPr algn="ctr" rtl="1"/>
            <a:r>
              <a:rPr lang="fa-IR" sz="1200" b="1" dirty="0" smtClean="0">
                <a:solidFill>
                  <a:schemeClr val="bg1">
                    <a:lumMod val="65000"/>
                    <a:lumOff val="35000"/>
                  </a:schemeClr>
                </a:solidFill>
                <a:cs typeface="B Nazanin" pitchFamily="2" charset="-78"/>
              </a:rPr>
              <a:t>لایه های سیستمی و فرآیند در معماری</a:t>
            </a:r>
            <a:endParaRPr lang="en-US" sz="1200" b="1" dirty="0">
              <a:solidFill>
                <a:schemeClr val="bg1">
                  <a:lumMod val="65000"/>
                  <a:lumOff val="35000"/>
                </a:schemeClr>
              </a:solidFill>
              <a:cs typeface="B Nazanin" pitchFamily="2" charset="-78"/>
            </a:endParaRPr>
          </a:p>
        </p:txBody>
      </p:sp>
      <p:sp>
        <p:nvSpPr>
          <p:cNvPr id="9" name="TextBox 8"/>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7</a:t>
            </a:r>
            <a:r>
              <a:rPr lang="fa-IR" sz="1600" dirty="0">
                <a:effectLst>
                  <a:outerShdw blurRad="38100" dist="38100" dir="2700000" algn="tl">
                    <a:srgbClr val="000000">
                      <a:alpha val="43137"/>
                    </a:srgbClr>
                  </a:outerShdw>
                </a:effectLst>
              </a:rPr>
              <a:t>  ارزیابی دانشکده معماری سوره براساس نگرش لایه‏ای</a:t>
            </a:r>
            <a:endParaRPr lang="en-US" sz="1400" dirty="0">
              <a:effectLst>
                <a:outerShdw blurRad="38100" dist="38100" dir="2700000" algn="tl">
                  <a:srgbClr val="000000">
                    <a:alpha val="43137"/>
                  </a:srgbClr>
                </a:outerShdw>
              </a:effectLst>
            </a:endParaRPr>
          </a:p>
        </p:txBody>
      </p:sp>
      <p:sp>
        <p:nvSpPr>
          <p:cNvPr id="10" name="TextBox 9"/>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7</a:t>
            </a:r>
            <a:endParaRPr lang="en-US" sz="1200" b="1" dirty="0">
              <a:solidFill>
                <a:srgbClr val="002060"/>
              </a:solidFill>
              <a:cs typeface="B Nazanin" pitchFamily="2" charset="-78"/>
            </a:endParaRPr>
          </a:p>
        </p:txBody>
      </p:sp>
      <p:sp>
        <p:nvSpPr>
          <p:cNvPr id="11" name="TextBox 10"/>
          <p:cNvSpPr txBox="1"/>
          <p:nvPr/>
        </p:nvSpPr>
        <p:spPr>
          <a:xfrm>
            <a:off x="272480" y="3723542"/>
            <a:ext cx="1728192" cy="261610"/>
          </a:xfrm>
          <a:prstGeom prst="rect">
            <a:avLst/>
          </a:prstGeom>
          <a:noFill/>
        </p:spPr>
        <p:txBody>
          <a:bodyPr wrap="square" rtlCol="0">
            <a:spAutoFit/>
          </a:bodyPr>
          <a:lstStyle/>
          <a:p>
            <a:pPr algn="ctr" rtl="1"/>
            <a:r>
              <a:rPr lang="fa-IR" sz="1100" b="1" dirty="0" smtClean="0">
                <a:solidFill>
                  <a:srgbClr val="674301"/>
                </a:solidFill>
                <a:cs typeface="B Nazanin" pitchFamily="2" charset="-78"/>
              </a:rPr>
              <a:t>دانشکده معماری سوره – لایه‏ها</a:t>
            </a:r>
            <a:endParaRPr lang="en-US" sz="1100" b="1" dirty="0">
              <a:solidFill>
                <a:srgbClr val="674301"/>
              </a:solidFill>
              <a:cs typeface="B Nazanin" pitchFamily="2" charset="-78"/>
            </a:endParaRPr>
          </a:p>
        </p:txBody>
      </p:sp>
      <p:sp>
        <p:nvSpPr>
          <p:cNvPr id="15" name="TextBox 14"/>
          <p:cNvSpPr txBox="1"/>
          <p:nvPr/>
        </p:nvSpPr>
        <p:spPr>
          <a:xfrm>
            <a:off x="2503961" y="1268760"/>
            <a:ext cx="6552727" cy="369332"/>
          </a:xfrm>
          <a:prstGeom prst="rect">
            <a:avLst/>
          </a:prstGeom>
          <a:noFill/>
        </p:spPr>
        <p:txBody>
          <a:bodyPr wrap="square" rtlCol="0">
            <a:spAutoFit/>
          </a:bodyPr>
          <a:lstStyle/>
          <a:p>
            <a:pPr algn="justLow" rtl="1">
              <a:lnSpc>
                <a:spcPct val="150000"/>
              </a:lnSpc>
            </a:pPr>
            <a:r>
              <a:rPr lang="fa-IR" sz="1200" b="1" dirty="0" smtClean="0">
                <a:solidFill>
                  <a:srgbClr val="002060"/>
                </a:solidFill>
                <a:cs typeface="B Nazanin" pitchFamily="2" charset="-78"/>
              </a:rPr>
              <a:t>آتلیه های روبه حیاط :</a:t>
            </a:r>
            <a:endParaRPr lang="en-US" sz="1200" dirty="0" smtClean="0">
              <a:solidFill>
                <a:srgbClr val="002060"/>
              </a:solidFill>
              <a:cs typeface="B Nazanin" pitchFamily="2" charset="-78"/>
            </a:endParaRPr>
          </a:p>
        </p:txBody>
      </p:sp>
      <p:sp>
        <p:nvSpPr>
          <p:cNvPr id="16" name="TextBox 15"/>
          <p:cNvSpPr txBox="1"/>
          <p:nvPr/>
        </p:nvSpPr>
        <p:spPr>
          <a:xfrm>
            <a:off x="2504728" y="1002214"/>
            <a:ext cx="6552728" cy="276999"/>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dirty="0" smtClean="0">
                <a:solidFill>
                  <a:srgbClr val="8C5B02"/>
                </a:solidFill>
                <a:latin typeface="Technic" panose="00000400000000000000" pitchFamily="2" charset="2"/>
              </a:rPr>
              <a:t>ارزیابی دانشکده معماری سوره :</a:t>
            </a:r>
            <a:endParaRPr lang="en-US" dirty="0">
              <a:solidFill>
                <a:srgbClr val="8C5B02"/>
              </a:solidFill>
              <a:latin typeface="Technic" panose="00000400000000000000" pitchFamily="2" charset="2"/>
            </a:endParaRPr>
          </a:p>
        </p:txBody>
      </p:sp>
      <p:sp>
        <p:nvSpPr>
          <p:cNvPr id="22" name="Multiply 21"/>
          <p:cNvSpPr/>
          <p:nvPr/>
        </p:nvSpPr>
        <p:spPr bwMode="auto">
          <a:xfrm flipV="1">
            <a:off x="6213673" y="3841136"/>
            <a:ext cx="288032" cy="288032"/>
          </a:xfrm>
          <a:prstGeom prst="mathMultiply">
            <a:avLst>
              <a:gd name="adj1" fmla="val 2932"/>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Multiply 29"/>
          <p:cNvSpPr/>
          <p:nvPr/>
        </p:nvSpPr>
        <p:spPr bwMode="auto">
          <a:xfrm flipV="1">
            <a:off x="6177136" y="5190171"/>
            <a:ext cx="288032" cy="288032"/>
          </a:xfrm>
          <a:prstGeom prst="mathMultiply">
            <a:avLst>
              <a:gd name="adj1" fmla="val 2932"/>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Multiply 13"/>
          <p:cNvSpPr/>
          <p:nvPr/>
        </p:nvSpPr>
        <p:spPr bwMode="auto">
          <a:xfrm flipV="1">
            <a:off x="6207596" y="2982083"/>
            <a:ext cx="288032" cy="288032"/>
          </a:xfrm>
          <a:prstGeom prst="mathMultiply">
            <a:avLst>
              <a:gd name="adj1" fmla="val 2932"/>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86500511"/>
      </p:ext>
    </p:extLst>
  </p:cSld>
  <p:clrMapOvr>
    <a:masterClrMapping/>
  </p:clrMapOvr>
  <p:transition>
    <p:dissolve/>
  </p:transition>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272480" y="4016097"/>
            <a:ext cx="1728192" cy="461665"/>
          </a:xfrm>
          <a:prstGeom prst="rect">
            <a:avLst/>
          </a:prstGeom>
          <a:noFill/>
        </p:spPr>
        <p:txBody>
          <a:bodyPr wrap="square" rtlCol="0">
            <a:spAutoFit/>
          </a:bodyPr>
          <a:lstStyle/>
          <a:p>
            <a:pPr algn="ctr" rtl="1"/>
            <a:r>
              <a:rPr lang="fa-IR" sz="1200" b="1" dirty="0" smtClean="0">
                <a:solidFill>
                  <a:schemeClr val="bg1">
                    <a:lumMod val="65000"/>
                    <a:lumOff val="35000"/>
                  </a:schemeClr>
                </a:solidFill>
                <a:cs typeface="B Nazanin" pitchFamily="2" charset="-78"/>
              </a:rPr>
              <a:t>لایه های سیستمی و فرآیند در معماری</a:t>
            </a:r>
            <a:endParaRPr lang="en-US" sz="1200" b="1" dirty="0">
              <a:solidFill>
                <a:schemeClr val="bg1">
                  <a:lumMod val="65000"/>
                  <a:lumOff val="35000"/>
                </a:schemeClr>
              </a:solidFill>
              <a:cs typeface="B Nazanin" pitchFamily="2" charset="-78"/>
            </a:endParaRPr>
          </a:p>
        </p:txBody>
      </p:sp>
      <p:sp>
        <p:nvSpPr>
          <p:cNvPr id="9" name="TextBox 8"/>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7</a:t>
            </a:r>
            <a:r>
              <a:rPr lang="fa-IR" sz="1600" dirty="0">
                <a:effectLst>
                  <a:outerShdw blurRad="38100" dist="38100" dir="2700000" algn="tl">
                    <a:srgbClr val="000000">
                      <a:alpha val="43137"/>
                    </a:srgbClr>
                  </a:outerShdw>
                </a:effectLst>
              </a:rPr>
              <a:t>  ارزیابی دانشکده معماری سوره براساس نگرش لایه‏ای</a:t>
            </a:r>
            <a:endParaRPr lang="en-US" sz="1400" dirty="0">
              <a:effectLst>
                <a:outerShdw blurRad="38100" dist="38100" dir="2700000" algn="tl">
                  <a:srgbClr val="000000">
                    <a:alpha val="43137"/>
                  </a:srgbClr>
                </a:outerShdw>
              </a:effectLst>
            </a:endParaRPr>
          </a:p>
        </p:txBody>
      </p:sp>
      <p:sp>
        <p:nvSpPr>
          <p:cNvPr id="10" name="TextBox 9"/>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7</a:t>
            </a:r>
            <a:endParaRPr lang="en-US" sz="1200" b="1" dirty="0">
              <a:solidFill>
                <a:srgbClr val="002060"/>
              </a:solidFill>
              <a:cs typeface="B Nazanin" pitchFamily="2" charset="-78"/>
            </a:endParaRPr>
          </a:p>
        </p:txBody>
      </p:sp>
      <p:sp>
        <p:nvSpPr>
          <p:cNvPr id="11" name="TextBox 10"/>
          <p:cNvSpPr txBox="1"/>
          <p:nvPr/>
        </p:nvSpPr>
        <p:spPr>
          <a:xfrm>
            <a:off x="272480" y="3723542"/>
            <a:ext cx="1728192" cy="261610"/>
          </a:xfrm>
          <a:prstGeom prst="rect">
            <a:avLst/>
          </a:prstGeom>
          <a:noFill/>
        </p:spPr>
        <p:txBody>
          <a:bodyPr wrap="square" rtlCol="0">
            <a:spAutoFit/>
          </a:bodyPr>
          <a:lstStyle/>
          <a:p>
            <a:pPr algn="ctr" rtl="1"/>
            <a:r>
              <a:rPr lang="fa-IR" sz="1100" b="1" dirty="0" smtClean="0">
                <a:solidFill>
                  <a:srgbClr val="674301"/>
                </a:solidFill>
                <a:cs typeface="B Nazanin" pitchFamily="2" charset="-78"/>
              </a:rPr>
              <a:t>دانشکده معماری سوره – لایه‏ها</a:t>
            </a:r>
            <a:endParaRPr lang="en-US" sz="1100" b="1" dirty="0">
              <a:solidFill>
                <a:srgbClr val="674301"/>
              </a:solidFill>
              <a:cs typeface="B Nazanin" pitchFamily="2" charset="-78"/>
            </a:endParaRPr>
          </a:p>
        </p:txBody>
      </p:sp>
      <p:sp>
        <p:nvSpPr>
          <p:cNvPr id="27" name="TextBox 26"/>
          <p:cNvSpPr txBox="1"/>
          <p:nvPr/>
        </p:nvSpPr>
        <p:spPr>
          <a:xfrm>
            <a:off x="2504728" y="1002214"/>
            <a:ext cx="6552728" cy="276999"/>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dirty="0" smtClean="0">
                <a:solidFill>
                  <a:srgbClr val="8C5B02"/>
                </a:solidFill>
                <a:latin typeface="Technic" panose="00000400000000000000" pitchFamily="2" charset="2"/>
              </a:rPr>
              <a:t>ارزیابی دانشکده معماری سوره</a:t>
            </a:r>
            <a:endParaRPr lang="en-US" dirty="0">
              <a:solidFill>
                <a:srgbClr val="8C5B02"/>
              </a:solidFill>
              <a:latin typeface="Technic" panose="00000400000000000000" pitchFamily="2" charset="2"/>
            </a:endParaRPr>
          </a:p>
        </p:txBody>
      </p:sp>
      <p:pic>
        <p:nvPicPr>
          <p:cNvPr id="12" name="Picture 2" descr="D:\163_0124\IMG_8158.JPG"/>
          <p:cNvPicPr>
            <a:picLocks noChangeAspect="1" noChangeArrowheads="1"/>
          </p:cNvPicPr>
          <p:nvPr/>
        </p:nvPicPr>
        <p:blipFill>
          <a:blip r:embed="rId2" cstate="print"/>
          <a:srcRect/>
          <a:stretch>
            <a:fillRect/>
          </a:stretch>
        </p:blipFill>
        <p:spPr bwMode="auto">
          <a:xfrm>
            <a:off x="2514600" y="1893600"/>
            <a:ext cx="3810000" cy="2857500"/>
          </a:xfrm>
          <a:prstGeom prst="rect">
            <a:avLst/>
          </a:prstGeom>
          <a:noFill/>
          <a:ln>
            <a:noFill/>
          </a:ln>
        </p:spPr>
      </p:pic>
      <p:pic>
        <p:nvPicPr>
          <p:cNvPr id="13" name="Picture 3" descr="D:\163_0124\IMG_8155.JPG"/>
          <p:cNvPicPr>
            <a:picLocks noChangeAspect="1" noChangeArrowheads="1"/>
          </p:cNvPicPr>
          <p:nvPr/>
        </p:nvPicPr>
        <p:blipFill>
          <a:blip r:embed="rId3" cstate="print"/>
          <a:srcRect/>
          <a:stretch>
            <a:fillRect/>
          </a:stretch>
        </p:blipFill>
        <p:spPr bwMode="auto">
          <a:xfrm>
            <a:off x="6393159" y="1899672"/>
            <a:ext cx="2138571" cy="2851428"/>
          </a:xfrm>
          <a:prstGeom prst="rect">
            <a:avLst/>
          </a:prstGeom>
          <a:noFill/>
          <a:ln>
            <a:noFill/>
          </a:ln>
        </p:spPr>
      </p:pic>
      <p:sp>
        <p:nvSpPr>
          <p:cNvPr id="14" name="TextBox 13"/>
          <p:cNvSpPr txBox="1"/>
          <p:nvPr/>
        </p:nvSpPr>
        <p:spPr>
          <a:xfrm>
            <a:off x="2503961" y="1268760"/>
            <a:ext cx="6552727" cy="369332"/>
          </a:xfrm>
          <a:prstGeom prst="rect">
            <a:avLst/>
          </a:prstGeom>
          <a:noFill/>
        </p:spPr>
        <p:txBody>
          <a:bodyPr wrap="square" rtlCol="0">
            <a:spAutoFit/>
          </a:bodyPr>
          <a:lstStyle/>
          <a:p>
            <a:pPr algn="justLow" rtl="1">
              <a:lnSpc>
                <a:spcPct val="150000"/>
              </a:lnSpc>
            </a:pPr>
            <a:r>
              <a:rPr lang="fa-IR" sz="1200" b="1" dirty="0" smtClean="0">
                <a:solidFill>
                  <a:srgbClr val="002060"/>
                </a:solidFill>
                <a:cs typeface="B Nazanin" pitchFamily="2" charset="-78"/>
              </a:rPr>
              <a:t>آتلیه های روبه حیاط :</a:t>
            </a:r>
            <a:endParaRPr lang="en-US" sz="1200" dirty="0" smtClean="0">
              <a:solidFill>
                <a:srgbClr val="002060"/>
              </a:solidFill>
              <a:cs typeface="B Nazanin" pitchFamily="2" charset="-78"/>
            </a:endParaRPr>
          </a:p>
        </p:txBody>
      </p:sp>
    </p:spTree>
    <p:extLst>
      <p:ext uri="{BB962C8B-B14F-4D97-AF65-F5344CB8AC3E}">
        <p14:creationId xmlns:p14="http://schemas.microsoft.com/office/powerpoint/2010/main" val="1735847665"/>
      </p:ext>
    </p:extLst>
  </p:cSld>
  <p:clrMapOvr>
    <a:masterClrMapping/>
  </p:clrMapOvr>
  <p:transition>
    <p:dissolve/>
  </p:transition>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Table 12"/>
          <p:cNvGraphicFramePr>
            <a:graphicFrameLocks noGrp="1"/>
          </p:cNvGraphicFramePr>
          <p:nvPr>
            <p:extLst/>
          </p:nvPr>
        </p:nvGraphicFramePr>
        <p:xfrm>
          <a:off x="2505074" y="2376171"/>
          <a:ext cx="6551613" cy="3217961"/>
        </p:xfrm>
        <a:graphic>
          <a:graphicData uri="http://schemas.openxmlformats.org/drawingml/2006/table">
            <a:tbl>
              <a:tblPr firstRow="1" bandRow="1">
                <a:tableStyleId>{5C22544A-7EE6-4342-B048-85BDC9FD1C3A}</a:tableStyleId>
              </a:tblPr>
              <a:tblGrid>
                <a:gridCol w="3668903"/>
                <a:gridCol w="436774"/>
                <a:gridCol w="409624"/>
                <a:gridCol w="2036312"/>
              </a:tblGrid>
              <a:tr h="502068">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dirty="0" smtClean="0">
                          <a:cs typeface="B Traffic" pitchFamily="2" charset="-78"/>
                        </a:rPr>
                        <a:t>توضیحات</a:t>
                      </a:r>
                      <a:endParaRPr lang="en-US" dirty="0" smtClean="0">
                        <a:cs typeface="B Traffic" pitchFamily="2" charset="-78"/>
                      </a:endParaRPr>
                    </a:p>
                  </a:txBody>
                  <a:tcPr anchor="ctr"/>
                </a:tc>
                <a:tc>
                  <a:txBody>
                    <a:bodyPr/>
                    <a:lstStyle/>
                    <a:p>
                      <a:pPr algn="ctr"/>
                      <a:r>
                        <a:rPr lang="fa-IR" sz="1050" dirty="0" smtClean="0">
                          <a:cs typeface="B Traffic" pitchFamily="2" charset="-78"/>
                        </a:rPr>
                        <a:t>خاموش</a:t>
                      </a:r>
                      <a:endParaRPr lang="en-US" sz="1050" dirty="0">
                        <a:cs typeface="B Traffic" pitchFamily="2" charset="-78"/>
                      </a:endParaRPr>
                    </a:p>
                  </a:txBody>
                  <a:tcPr vert="vert270" anchor="ctr"/>
                </a:tc>
                <a:tc>
                  <a:txBody>
                    <a:bodyPr/>
                    <a:lstStyle/>
                    <a:p>
                      <a:pPr algn="ctr"/>
                      <a:r>
                        <a:rPr lang="fa-IR" sz="1050" dirty="0" smtClean="0">
                          <a:cs typeface="B Traffic" pitchFamily="2" charset="-78"/>
                        </a:rPr>
                        <a:t>روشن</a:t>
                      </a:r>
                      <a:endParaRPr lang="en-US" sz="1050" dirty="0">
                        <a:cs typeface="B Traffic" pitchFamily="2" charset="-78"/>
                      </a:endParaRPr>
                    </a:p>
                  </a:txBody>
                  <a:tcPr vert="vert27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dirty="0" smtClean="0">
                          <a:cs typeface="B Traffic" pitchFamily="2" charset="-78"/>
                        </a:rPr>
                        <a:t>لایه ها</a:t>
                      </a:r>
                      <a:endParaRPr lang="en-US" dirty="0" smtClean="0">
                        <a:cs typeface="B Traffic" pitchFamily="2" charset="-78"/>
                      </a:endParaRPr>
                    </a:p>
                  </a:txBody>
                  <a:tcPr anchor="ctr"/>
                </a:tc>
              </a:tr>
              <a:tr h="439635">
                <a:tc>
                  <a:txBody>
                    <a:bodyPr/>
                    <a:lstStyle/>
                    <a:p>
                      <a:pPr algn="ctr"/>
                      <a:r>
                        <a:rPr lang="fa-IR" sz="1400" b="0" dirty="0" smtClean="0">
                          <a:cs typeface="B Traffic" pitchFamily="2" charset="-78"/>
                        </a:rPr>
                        <a:t>عدم</a:t>
                      </a:r>
                      <a:r>
                        <a:rPr lang="fa-IR" sz="1400" b="0" baseline="0" dirty="0" smtClean="0">
                          <a:cs typeface="B Traffic" pitchFamily="2" charset="-78"/>
                        </a:rPr>
                        <a:t> ارتباط با کاربر</a:t>
                      </a:r>
                      <a:endParaRPr lang="en-US" sz="1400" b="0" dirty="0">
                        <a:cs typeface="B Traffic" pitchFamily="2" charset="-78"/>
                      </a:endParaRPr>
                    </a:p>
                  </a:txBody>
                  <a:tcPr anchor="ctr"/>
                </a:tc>
                <a:tc>
                  <a:txBody>
                    <a:bodyPr/>
                    <a:lstStyle/>
                    <a:p>
                      <a:endParaRPr lang="en-US" dirty="0"/>
                    </a:p>
                  </a:txBody>
                  <a:tcPr/>
                </a:tc>
                <a:tc>
                  <a:txBody>
                    <a:bodyPr/>
                    <a:lstStyle/>
                    <a:p>
                      <a:endParaRPr lang="en-US"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fa-IR" sz="1400" b="1" kern="1200" baseline="0" dirty="0" smtClean="0">
                          <a:cs typeface="B Traffic" pitchFamily="2" charset="-78"/>
                        </a:rPr>
                        <a:t>هرمانوتیکی</a:t>
                      </a:r>
                      <a:endParaRPr lang="en-US" sz="1400" b="1" dirty="0" smtClean="0">
                        <a:cs typeface="B Traffic" pitchFamily="2" charset="-78"/>
                      </a:endParaRPr>
                    </a:p>
                  </a:txBody>
                  <a:tcPr anchor="ctr"/>
                </a:tc>
              </a:tr>
              <a:tr h="439635">
                <a:tc>
                  <a:txBody>
                    <a:bodyPr/>
                    <a:lstStyle/>
                    <a:p>
                      <a:pPr algn="ctr"/>
                      <a:r>
                        <a:rPr lang="fa-IR" sz="1400" dirty="0" smtClean="0">
                          <a:cs typeface="B Traffic" pitchFamily="2" charset="-78"/>
                        </a:rPr>
                        <a:t>نا</a:t>
                      </a:r>
                      <a:r>
                        <a:rPr lang="fa-IR" sz="1400" baseline="0" dirty="0" smtClean="0">
                          <a:cs typeface="B Traffic" pitchFamily="2" charset="-78"/>
                        </a:rPr>
                        <a:t> مناسب</a:t>
                      </a:r>
                      <a:endParaRPr lang="en-US" sz="1400" dirty="0">
                        <a:cs typeface="B Traffic" pitchFamily="2" charset="-78"/>
                      </a:endParaRPr>
                    </a:p>
                  </a:txBody>
                  <a:tcPr anchor="ctr"/>
                </a:tc>
                <a:tc>
                  <a:txBody>
                    <a:bodyPr/>
                    <a:lstStyle/>
                    <a:p>
                      <a:endParaRPr lang="en-US" dirty="0"/>
                    </a:p>
                  </a:txBody>
                  <a:tcPr/>
                </a:tc>
                <a:tc>
                  <a:txBody>
                    <a:bodyPr/>
                    <a:lstStyle/>
                    <a:p>
                      <a:endParaRPr lang="en-US"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400" b="1" dirty="0" smtClean="0">
                          <a:cs typeface="B Traffic" pitchFamily="2" charset="-78"/>
                        </a:rPr>
                        <a:t>اجتماعی و</a:t>
                      </a:r>
                      <a:r>
                        <a:rPr lang="fa-IR" sz="1400" b="1" baseline="0" dirty="0" smtClean="0">
                          <a:cs typeface="B Traffic" pitchFamily="2" charset="-78"/>
                        </a:rPr>
                        <a:t> </a:t>
                      </a:r>
                      <a:r>
                        <a:rPr lang="fa-IR" sz="1400" b="1" dirty="0" smtClean="0">
                          <a:cs typeface="B Traffic" pitchFamily="2" charset="-78"/>
                        </a:rPr>
                        <a:t>فرهنگی</a:t>
                      </a:r>
                      <a:endParaRPr lang="en-US" sz="1400" b="1" dirty="0" smtClean="0">
                        <a:cs typeface="B Traffic" pitchFamily="2" charset="-78"/>
                      </a:endParaRPr>
                    </a:p>
                  </a:txBody>
                  <a:tcPr anchor="ctr"/>
                </a:tc>
              </a:tr>
              <a:tr h="439635">
                <a:tc>
                  <a:txBody>
                    <a:bodyPr/>
                    <a:lstStyle/>
                    <a:p>
                      <a:pPr algn="ctr"/>
                      <a:r>
                        <a:rPr lang="fa-IR" sz="1400" dirty="0" smtClean="0">
                          <a:cs typeface="B Traffic" pitchFamily="2" charset="-78"/>
                        </a:rPr>
                        <a:t>نامناسب (شباهت به فضای</a:t>
                      </a:r>
                      <a:r>
                        <a:rPr lang="fa-IR" sz="1400" baseline="0" dirty="0" smtClean="0">
                          <a:cs typeface="B Traffic" pitchFamily="2" charset="-78"/>
                        </a:rPr>
                        <a:t> </a:t>
                      </a:r>
                      <a:r>
                        <a:rPr lang="fa-IR" sz="1400" dirty="0" smtClean="0">
                          <a:cs typeface="B Traffic" pitchFamily="2" charset="-78"/>
                        </a:rPr>
                        <a:t>انبار)</a:t>
                      </a:r>
                      <a:endParaRPr lang="en-US" sz="1400" dirty="0">
                        <a:cs typeface="B Traffic" pitchFamily="2" charset="-78"/>
                      </a:endParaRPr>
                    </a:p>
                  </a:txBody>
                  <a:tcPr anchor="ctr"/>
                </a:tc>
                <a:tc>
                  <a:txBody>
                    <a:bodyPr/>
                    <a:lstStyle/>
                    <a:p>
                      <a:endParaRPr lang="en-US" dirty="0"/>
                    </a:p>
                  </a:txBody>
                  <a:tcPr/>
                </a:tc>
                <a:tc>
                  <a:txBody>
                    <a:bodyPr/>
                    <a:lstStyle/>
                    <a:p>
                      <a:endParaRPr lang="en-US"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400" b="1" dirty="0" smtClean="0">
                          <a:cs typeface="B Traffic" pitchFamily="2" charset="-78"/>
                        </a:rPr>
                        <a:t>زیبایی شناختی</a:t>
                      </a:r>
                      <a:endParaRPr lang="en-US" sz="1400" b="1" dirty="0" smtClean="0">
                        <a:cs typeface="B Traffic" pitchFamily="2" charset="-78"/>
                      </a:endParaRPr>
                    </a:p>
                  </a:txBody>
                  <a:tcPr anchor="ctr"/>
                </a:tc>
              </a:tr>
              <a:tr h="439635">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400" dirty="0" smtClean="0">
                          <a:cs typeface="B Traffic" pitchFamily="2" charset="-78"/>
                        </a:rPr>
                        <a:t>مناسب</a:t>
                      </a:r>
                      <a:r>
                        <a:rPr lang="fa-IR" sz="1400" baseline="0" dirty="0" smtClean="0">
                          <a:cs typeface="B Traffic" pitchFamily="2" charset="-78"/>
                        </a:rPr>
                        <a:t> برای کوتاه مدت (کلاس های با زمان کوتاه)</a:t>
                      </a:r>
                      <a:endParaRPr lang="en-US" sz="1400" dirty="0" smtClean="0">
                        <a:cs typeface="B Traffic" pitchFamily="2" charset="-78"/>
                      </a:endParaRPr>
                    </a:p>
                  </a:txBody>
                  <a:tcPr anchor="ctr"/>
                </a:tc>
                <a:tc>
                  <a:txBody>
                    <a:bodyPr/>
                    <a:lstStyle/>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b="1" i="0" u="none" strike="noStrike" dirty="0" smtClean="0">
                          <a:solidFill>
                            <a:srgbClr val="00B050"/>
                          </a:solidFill>
                          <a:latin typeface="Wingdings"/>
                        </a:rPr>
                        <a:t>ü</a:t>
                      </a:r>
                    </a:p>
                  </a:txBody>
                  <a:tcPr/>
                </a:tc>
                <a:tc>
                  <a:txBody>
                    <a:bodyPr/>
                    <a:lstStyle/>
                    <a:p>
                      <a:pPr algn="ctr"/>
                      <a:r>
                        <a:rPr lang="fa-IR" sz="1400" b="1" dirty="0" smtClean="0">
                          <a:cs typeface="B Traffic" pitchFamily="2" charset="-78"/>
                        </a:rPr>
                        <a:t>اقتصادی</a:t>
                      </a:r>
                      <a:endParaRPr lang="en-US" sz="1400" b="1" dirty="0">
                        <a:cs typeface="B Traffic" pitchFamily="2" charset="-78"/>
                      </a:endParaRPr>
                    </a:p>
                  </a:txBody>
                  <a:tcPr anchor="ctr"/>
                </a:tc>
              </a:tr>
              <a:tr h="500153">
                <a:tc>
                  <a:txBody>
                    <a:bodyPr/>
                    <a:lstStyle/>
                    <a:p>
                      <a:pPr algn="ctr"/>
                      <a:r>
                        <a:rPr lang="fa-IR" sz="1400" dirty="0" smtClean="0">
                          <a:cs typeface="B Traffic" pitchFamily="2" charset="-78"/>
                        </a:rPr>
                        <a:t>نا مناسب</a:t>
                      </a:r>
                      <a:endParaRPr lang="en-US" sz="1400" dirty="0">
                        <a:cs typeface="B Traffic" pitchFamily="2" charset="-78"/>
                      </a:endParaRPr>
                    </a:p>
                  </a:txBody>
                  <a:tcPr anchor="ctr"/>
                </a:tc>
                <a:tc>
                  <a:txBody>
                    <a:bodyPr/>
                    <a:lstStyle/>
                    <a:p>
                      <a:endParaRPr lang="en-US" dirty="0"/>
                    </a:p>
                  </a:txBody>
                  <a:tcPr/>
                </a:tc>
                <a:tc>
                  <a:txBody>
                    <a:bodyPr/>
                    <a:lstStyle/>
                    <a:p>
                      <a:endParaRPr lang="en-US"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400" b="1" dirty="0" smtClean="0">
                          <a:cs typeface="B Traffic" pitchFamily="2" charset="-78"/>
                        </a:rPr>
                        <a:t>کارکردی</a:t>
                      </a:r>
                      <a:endParaRPr lang="en-US" sz="1400" b="1" dirty="0" smtClean="0">
                        <a:cs typeface="B Traffic" pitchFamily="2" charset="-78"/>
                      </a:endParaRPr>
                    </a:p>
                  </a:txBody>
                  <a:tcPr anchor="ctr"/>
                </a:tc>
              </a:tr>
              <a:tr h="439635">
                <a:tc>
                  <a:txBody>
                    <a:bodyPr/>
                    <a:lstStyle/>
                    <a:p>
                      <a:pPr algn="ctr"/>
                      <a:endParaRPr lang="en-US" sz="1400" dirty="0">
                        <a:cs typeface="B Traffic" pitchFamily="2" charset="-78"/>
                      </a:endParaRPr>
                    </a:p>
                  </a:txBody>
                  <a:tcPr anchor="ctr"/>
                </a:tc>
                <a:tc>
                  <a:txBody>
                    <a:bodyPr/>
                    <a:lstStyle/>
                    <a:p>
                      <a:endParaRPr lang="en-US" dirty="0"/>
                    </a:p>
                  </a:txBody>
                  <a:tcPr/>
                </a:tc>
                <a:tc>
                  <a:txBody>
                    <a:bodyPr/>
                    <a:lstStyle/>
                    <a:p>
                      <a:endParaRPr lang="en-US" dirty="0"/>
                    </a:p>
                  </a:txBody>
                  <a:tcPr/>
                </a:tc>
                <a:tc>
                  <a:txBody>
                    <a:bodyPr/>
                    <a:lstStyle/>
                    <a:p>
                      <a:pPr algn="ctr"/>
                      <a:r>
                        <a:rPr lang="fa-IR" sz="1400" b="1" dirty="0" smtClean="0">
                          <a:cs typeface="B Traffic" pitchFamily="2" charset="-78"/>
                        </a:rPr>
                        <a:t>زمان</a:t>
                      </a:r>
                      <a:endParaRPr lang="en-US" sz="1400" b="1" dirty="0">
                        <a:cs typeface="B Traffic" pitchFamily="2" charset="-78"/>
                      </a:endParaRPr>
                    </a:p>
                  </a:txBody>
                  <a:tcPr anchor="ctr"/>
                </a:tc>
              </a:tr>
            </a:tbl>
          </a:graphicData>
        </a:graphic>
      </p:graphicFrame>
      <p:sp>
        <p:nvSpPr>
          <p:cNvPr id="8" name="TextBox 7"/>
          <p:cNvSpPr txBox="1"/>
          <p:nvPr/>
        </p:nvSpPr>
        <p:spPr>
          <a:xfrm>
            <a:off x="272480" y="4016097"/>
            <a:ext cx="1728192" cy="461665"/>
          </a:xfrm>
          <a:prstGeom prst="rect">
            <a:avLst/>
          </a:prstGeom>
          <a:noFill/>
        </p:spPr>
        <p:txBody>
          <a:bodyPr wrap="square" rtlCol="0">
            <a:spAutoFit/>
          </a:bodyPr>
          <a:lstStyle/>
          <a:p>
            <a:pPr algn="ctr" rtl="1"/>
            <a:r>
              <a:rPr lang="fa-IR" sz="1200" b="1" dirty="0" smtClean="0">
                <a:solidFill>
                  <a:schemeClr val="bg1">
                    <a:lumMod val="65000"/>
                    <a:lumOff val="35000"/>
                  </a:schemeClr>
                </a:solidFill>
                <a:cs typeface="B Nazanin" pitchFamily="2" charset="-78"/>
              </a:rPr>
              <a:t>لایه های سیستمی و فرآیند در معماری</a:t>
            </a:r>
            <a:endParaRPr lang="en-US" sz="1200" b="1" dirty="0">
              <a:solidFill>
                <a:schemeClr val="bg1">
                  <a:lumMod val="65000"/>
                  <a:lumOff val="35000"/>
                </a:schemeClr>
              </a:solidFill>
              <a:cs typeface="B Nazanin" pitchFamily="2" charset="-78"/>
            </a:endParaRPr>
          </a:p>
        </p:txBody>
      </p:sp>
      <p:sp>
        <p:nvSpPr>
          <p:cNvPr id="9" name="TextBox 8"/>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7</a:t>
            </a:r>
            <a:r>
              <a:rPr lang="fa-IR" sz="1600" dirty="0">
                <a:effectLst>
                  <a:outerShdw blurRad="38100" dist="38100" dir="2700000" algn="tl">
                    <a:srgbClr val="000000">
                      <a:alpha val="43137"/>
                    </a:srgbClr>
                  </a:outerShdw>
                </a:effectLst>
              </a:rPr>
              <a:t>  ارزیابی دانشکده معماری سوره براساس نگرش لایه‏ای</a:t>
            </a:r>
            <a:endParaRPr lang="en-US" sz="1400" dirty="0">
              <a:effectLst>
                <a:outerShdw blurRad="38100" dist="38100" dir="2700000" algn="tl">
                  <a:srgbClr val="000000">
                    <a:alpha val="43137"/>
                  </a:srgbClr>
                </a:outerShdw>
              </a:effectLst>
            </a:endParaRPr>
          </a:p>
        </p:txBody>
      </p:sp>
      <p:sp>
        <p:nvSpPr>
          <p:cNvPr id="10" name="TextBox 9"/>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7</a:t>
            </a:r>
            <a:endParaRPr lang="en-US" sz="1200" b="1" dirty="0">
              <a:solidFill>
                <a:srgbClr val="002060"/>
              </a:solidFill>
              <a:cs typeface="B Nazanin" pitchFamily="2" charset="-78"/>
            </a:endParaRPr>
          </a:p>
        </p:txBody>
      </p:sp>
      <p:sp>
        <p:nvSpPr>
          <p:cNvPr id="11" name="TextBox 10"/>
          <p:cNvSpPr txBox="1"/>
          <p:nvPr/>
        </p:nvSpPr>
        <p:spPr>
          <a:xfrm>
            <a:off x="272480" y="3723542"/>
            <a:ext cx="1728192" cy="261610"/>
          </a:xfrm>
          <a:prstGeom prst="rect">
            <a:avLst/>
          </a:prstGeom>
          <a:noFill/>
        </p:spPr>
        <p:txBody>
          <a:bodyPr wrap="square" rtlCol="0">
            <a:spAutoFit/>
          </a:bodyPr>
          <a:lstStyle/>
          <a:p>
            <a:pPr algn="ctr" rtl="1"/>
            <a:r>
              <a:rPr lang="fa-IR" sz="1100" b="1" dirty="0" smtClean="0">
                <a:solidFill>
                  <a:srgbClr val="674301"/>
                </a:solidFill>
                <a:cs typeface="B Nazanin" pitchFamily="2" charset="-78"/>
              </a:rPr>
              <a:t>دانشکده معماری سوره – لایه‏ها</a:t>
            </a:r>
            <a:endParaRPr lang="en-US" sz="1100" b="1" dirty="0">
              <a:solidFill>
                <a:srgbClr val="674301"/>
              </a:solidFill>
              <a:cs typeface="B Nazanin" pitchFamily="2" charset="-78"/>
            </a:endParaRPr>
          </a:p>
        </p:txBody>
      </p:sp>
      <p:sp>
        <p:nvSpPr>
          <p:cNvPr id="15" name="TextBox 14"/>
          <p:cNvSpPr txBox="1"/>
          <p:nvPr/>
        </p:nvSpPr>
        <p:spPr>
          <a:xfrm>
            <a:off x="2503961" y="1268760"/>
            <a:ext cx="6552727" cy="369332"/>
          </a:xfrm>
          <a:prstGeom prst="rect">
            <a:avLst/>
          </a:prstGeom>
          <a:noFill/>
        </p:spPr>
        <p:txBody>
          <a:bodyPr wrap="square" rtlCol="0">
            <a:spAutoFit/>
          </a:bodyPr>
          <a:lstStyle/>
          <a:p>
            <a:pPr algn="justLow" rtl="1">
              <a:lnSpc>
                <a:spcPct val="150000"/>
              </a:lnSpc>
            </a:pPr>
            <a:r>
              <a:rPr lang="fa-IR" sz="1200" b="1" dirty="0" smtClean="0">
                <a:solidFill>
                  <a:srgbClr val="002060"/>
                </a:solidFill>
                <a:cs typeface="B Nazanin" pitchFamily="2" charset="-78"/>
              </a:rPr>
              <a:t>آتلیه های بدون پنجره و نور مستقیم :</a:t>
            </a:r>
            <a:endParaRPr lang="en-US" sz="1200" dirty="0" smtClean="0">
              <a:solidFill>
                <a:srgbClr val="002060"/>
              </a:solidFill>
              <a:cs typeface="B Nazanin" pitchFamily="2" charset="-78"/>
            </a:endParaRPr>
          </a:p>
        </p:txBody>
      </p:sp>
      <p:sp>
        <p:nvSpPr>
          <p:cNvPr id="16" name="TextBox 15"/>
          <p:cNvSpPr txBox="1"/>
          <p:nvPr/>
        </p:nvSpPr>
        <p:spPr>
          <a:xfrm>
            <a:off x="2504728" y="1002214"/>
            <a:ext cx="6552728" cy="276999"/>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dirty="0" smtClean="0">
                <a:solidFill>
                  <a:srgbClr val="8C5B02"/>
                </a:solidFill>
                <a:latin typeface="Technic" panose="00000400000000000000" pitchFamily="2" charset="2"/>
              </a:rPr>
              <a:t>ارزیابی دانشکده معماری سوره</a:t>
            </a:r>
            <a:endParaRPr lang="en-US" dirty="0">
              <a:solidFill>
                <a:srgbClr val="8C5B02"/>
              </a:solidFill>
              <a:latin typeface="Technic" panose="00000400000000000000" pitchFamily="2" charset="2"/>
            </a:endParaRPr>
          </a:p>
        </p:txBody>
      </p:sp>
      <p:sp>
        <p:nvSpPr>
          <p:cNvPr id="22" name="Multiply 21"/>
          <p:cNvSpPr/>
          <p:nvPr/>
        </p:nvSpPr>
        <p:spPr bwMode="auto">
          <a:xfrm flipV="1">
            <a:off x="6213673" y="3841136"/>
            <a:ext cx="288032" cy="288032"/>
          </a:xfrm>
          <a:prstGeom prst="mathMultiply">
            <a:avLst>
              <a:gd name="adj1" fmla="val 2932"/>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Multiply 29"/>
          <p:cNvSpPr/>
          <p:nvPr/>
        </p:nvSpPr>
        <p:spPr bwMode="auto">
          <a:xfrm flipV="1">
            <a:off x="6206033" y="5247518"/>
            <a:ext cx="288032" cy="288032"/>
          </a:xfrm>
          <a:prstGeom prst="mathMultiply">
            <a:avLst>
              <a:gd name="adj1" fmla="val 2932"/>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Multiply 13"/>
          <p:cNvSpPr/>
          <p:nvPr/>
        </p:nvSpPr>
        <p:spPr bwMode="auto">
          <a:xfrm flipV="1">
            <a:off x="6207596" y="2982083"/>
            <a:ext cx="288032" cy="288032"/>
          </a:xfrm>
          <a:prstGeom prst="mathMultiply">
            <a:avLst>
              <a:gd name="adj1" fmla="val 2932"/>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Multiply 16"/>
          <p:cNvSpPr/>
          <p:nvPr/>
        </p:nvSpPr>
        <p:spPr bwMode="auto">
          <a:xfrm flipV="1">
            <a:off x="6207596" y="3382936"/>
            <a:ext cx="288032" cy="288032"/>
          </a:xfrm>
          <a:prstGeom prst="mathMultiply">
            <a:avLst>
              <a:gd name="adj1" fmla="val 2932"/>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Multiply 17"/>
          <p:cNvSpPr/>
          <p:nvPr/>
        </p:nvSpPr>
        <p:spPr bwMode="auto">
          <a:xfrm flipV="1">
            <a:off x="6207596" y="4789318"/>
            <a:ext cx="288032" cy="288032"/>
          </a:xfrm>
          <a:prstGeom prst="mathMultiply">
            <a:avLst>
              <a:gd name="adj1" fmla="val 2932"/>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48528420"/>
      </p:ext>
    </p:extLst>
  </p:cSld>
  <p:clrMapOvr>
    <a:masterClrMapping/>
  </p:clrMapOvr>
  <p:transition>
    <p:dissolve/>
  </p:transition>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272480" y="4016097"/>
            <a:ext cx="1728192" cy="461665"/>
          </a:xfrm>
          <a:prstGeom prst="rect">
            <a:avLst/>
          </a:prstGeom>
          <a:noFill/>
        </p:spPr>
        <p:txBody>
          <a:bodyPr wrap="square" rtlCol="0">
            <a:spAutoFit/>
          </a:bodyPr>
          <a:lstStyle/>
          <a:p>
            <a:pPr algn="ctr" rtl="1"/>
            <a:r>
              <a:rPr lang="fa-IR" sz="1200" b="1" dirty="0" smtClean="0">
                <a:solidFill>
                  <a:schemeClr val="bg1">
                    <a:lumMod val="65000"/>
                    <a:lumOff val="35000"/>
                  </a:schemeClr>
                </a:solidFill>
                <a:cs typeface="B Nazanin" pitchFamily="2" charset="-78"/>
              </a:rPr>
              <a:t>لایه های سیستمی و فرآیند در معماری</a:t>
            </a:r>
            <a:endParaRPr lang="en-US" sz="1200" b="1" dirty="0">
              <a:solidFill>
                <a:schemeClr val="bg1">
                  <a:lumMod val="65000"/>
                  <a:lumOff val="35000"/>
                </a:schemeClr>
              </a:solidFill>
              <a:cs typeface="B Nazanin" pitchFamily="2" charset="-78"/>
            </a:endParaRPr>
          </a:p>
        </p:txBody>
      </p:sp>
      <p:sp>
        <p:nvSpPr>
          <p:cNvPr id="9" name="TextBox 8"/>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7</a:t>
            </a:r>
            <a:r>
              <a:rPr lang="fa-IR" sz="1600" dirty="0">
                <a:effectLst>
                  <a:outerShdw blurRad="38100" dist="38100" dir="2700000" algn="tl">
                    <a:srgbClr val="000000">
                      <a:alpha val="43137"/>
                    </a:srgbClr>
                  </a:outerShdw>
                </a:effectLst>
              </a:rPr>
              <a:t>  ارزیابی دانشکده معماری سوره براساس نگرش لایه‏ای</a:t>
            </a:r>
            <a:endParaRPr lang="en-US" sz="1400" dirty="0">
              <a:effectLst>
                <a:outerShdw blurRad="38100" dist="38100" dir="2700000" algn="tl">
                  <a:srgbClr val="000000">
                    <a:alpha val="43137"/>
                  </a:srgbClr>
                </a:outerShdw>
              </a:effectLst>
            </a:endParaRPr>
          </a:p>
        </p:txBody>
      </p:sp>
      <p:sp>
        <p:nvSpPr>
          <p:cNvPr id="10" name="TextBox 9"/>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7</a:t>
            </a:r>
            <a:endParaRPr lang="en-US" sz="1200" b="1" dirty="0">
              <a:solidFill>
                <a:srgbClr val="002060"/>
              </a:solidFill>
              <a:cs typeface="B Nazanin" pitchFamily="2" charset="-78"/>
            </a:endParaRPr>
          </a:p>
        </p:txBody>
      </p:sp>
      <p:sp>
        <p:nvSpPr>
          <p:cNvPr id="11" name="TextBox 10"/>
          <p:cNvSpPr txBox="1"/>
          <p:nvPr/>
        </p:nvSpPr>
        <p:spPr>
          <a:xfrm>
            <a:off x="272480" y="3723542"/>
            <a:ext cx="1728192" cy="261610"/>
          </a:xfrm>
          <a:prstGeom prst="rect">
            <a:avLst/>
          </a:prstGeom>
          <a:noFill/>
        </p:spPr>
        <p:txBody>
          <a:bodyPr wrap="square" rtlCol="0">
            <a:spAutoFit/>
          </a:bodyPr>
          <a:lstStyle/>
          <a:p>
            <a:pPr algn="ctr" rtl="1"/>
            <a:r>
              <a:rPr lang="fa-IR" sz="1100" b="1" dirty="0" smtClean="0">
                <a:solidFill>
                  <a:srgbClr val="674301"/>
                </a:solidFill>
                <a:cs typeface="B Nazanin" pitchFamily="2" charset="-78"/>
              </a:rPr>
              <a:t>دانشکده معماری سوره – لایه‏ها</a:t>
            </a:r>
            <a:endParaRPr lang="en-US" sz="1100" b="1" dirty="0">
              <a:solidFill>
                <a:srgbClr val="674301"/>
              </a:solidFill>
              <a:cs typeface="B Nazanin" pitchFamily="2" charset="-78"/>
            </a:endParaRPr>
          </a:p>
        </p:txBody>
      </p:sp>
      <p:sp>
        <p:nvSpPr>
          <p:cNvPr id="27" name="TextBox 26"/>
          <p:cNvSpPr txBox="1"/>
          <p:nvPr/>
        </p:nvSpPr>
        <p:spPr>
          <a:xfrm>
            <a:off x="2504728" y="1002214"/>
            <a:ext cx="6552728" cy="276999"/>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dirty="0" smtClean="0">
                <a:solidFill>
                  <a:srgbClr val="8C5B02"/>
                </a:solidFill>
                <a:latin typeface="Technic" panose="00000400000000000000" pitchFamily="2" charset="2"/>
              </a:rPr>
              <a:t>ارزیابی دانشکده معماری سوره</a:t>
            </a:r>
            <a:endParaRPr lang="en-US" dirty="0">
              <a:solidFill>
                <a:srgbClr val="8C5B02"/>
              </a:solidFill>
              <a:latin typeface="Technic" panose="00000400000000000000" pitchFamily="2" charset="2"/>
            </a:endParaRPr>
          </a:p>
        </p:txBody>
      </p:sp>
      <p:sp>
        <p:nvSpPr>
          <p:cNvPr id="15" name="TextBox 14"/>
          <p:cNvSpPr txBox="1"/>
          <p:nvPr/>
        </p:nvSpPr>
        <p:spPr>
          <a:xfrm>
            <a:off x="2503961" y="1268760"/>
            <a:ext cx="6552727" cy="369332"/>
          </a:xfrm>
          <a:prstGeom prst="rect">
            <a:avLst/>
          </a:prstGeom>
          <a:noFill/>
        </p:spPr>
        <p:txBody>
          <a:bodyPr wrap="square" rtlCol="0">
            <a:spAutoFit/>
          </a:bodyPr>
          <a:lstStyle/>
          <a:p>
            <a:pPr algn="justLow" rtl="1">
              <a:lnSpc>
                <a:spcPct val="150000"/>
              </a:lnSpc>
            </a:pPr>
            <a:r>
              <a:rPr lang="fa-IR" sz="1200" b="1" dirty="0" smtClean="0">
                <a:solidFill>
                  <a:srgbClr val="002060"/>
                </a:solidFill>
                <a:cs typeface="B Nazanin" pitchFamily="2" charset="-78"/>
              </a:rPr>
              <a:t>آتلیه های بدون پنجره و نور مستقیم :</a:t>
            </a:r>
            <a:endParaRPr lang="en-US" sz="1200" dirty="0" smtClean="0">
              <a:solidFill>
                <a:srgbClr val="002060"/>
              </a:solidFill>
              <a:cs typeface="B Nazanin" pitchFamily="2" charset="-78"/>
            </a:endParaRPr>
          </a:p>
        </p:txBody>
      </p:sp>
      <p:pic>
        <p:nvPicPr>
          <p:cNvPr id="16" name="Picture 2" descr="D:\163_0124\IMG_8157.JPG"/>
          <p:cNvPicPr>
            <a:picLocks noChangeAspect="1" noChangeArrowheads="1"/>
          </p:cNvPicPr>
          <p:nvPr/>
        </p:nvPicPr>
        <p:blipFill>
          <a:blip r:embed="rId2" cstate="print"/>
          <a:srcRect/>
          <a:stretch>
            <a:fillRect/>
          </a:stretch>
        </p:blipFill>
        <p:spPr bwMode="auto">
          <a:xfrm>
            <a:off x="2513831" y="1797209"/>
            <a:ext cx="4383966" cy="3287975"/>
          </a:xfrm>
          <a:prstGeom prst="rect">
            <a:avLst/>
          </a:prstGeom>
          <a:noFill/>
          <a:ln>
            <a:noFill/>
          </a:ln>
        </p:spPr>
      </p:pic>
    </p:spTree>
    <p:extLst>
      <p:ext uri="{BB962C8B-B14F-4D97-AF65-F5344CB8AC3E}">
        <p14:creationId xmlns:p14="http://schemas.microsoft.com/office/powerpoint/2010/main" val="1040831810"/>
      </p:ext>
    </p:extLst>
  </p:cSld>
  <p:clrMapOvr>
    <a:masterClrMapping/>
  </p:clrMapOvr>
  <p:transition>
    <p:dissolve/>
  </p:transition>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9" name="Table 18"/>
          <p:cNvGraphicFramePr>
            <a:graphicFrameLocks noGrp="1"/>
          </p:cNvGraphicFramePr>
          <p:nvPr>
            <p:extLst/>
          </p:nvPr>
        </p:nvGraphicFramePr>
        <p:xfrm>
          <a:off x="2505074" y="2376171"/>
          <a:ext cx="6551613" cy="3217961"/>
        </p:xfrm>
        <a:graphic>
          <a:graphicData uri="http://schemas.openxmlformats.org/drawingml/2006/table">
            <a:tbl>
              <a:tblPr firstRow="1" bandRow="1">
                <a:tableStyleId>{5C22544A-7EE6-4342-B048-85BDC9FD1C3A}</a:tableStyleId>
              </a:tblPr>
              <a:tblGrid>
                <a:gridCol w="3668903"/>
                <a:gridCol w="436774"/>
                <a:gridCol w="409624"/>
                <a:gridCol w="2036312"/>
              </a:tblGrid>
              <a:tr h="502068">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dirty="0" smtClean="0">
                          <a:cs typeface="B Traffic" pitchFamily="2" charset="-78"/>
                        </a:rPr>
                        <a:t>توضیحات</a:t>
                      </a:r>
                      <a:endParaRPr lang="en-US" dirty="0" smtClean="0">
                        <a:cs typeface="B Traffic" pitchFamily="2" charset="-78"/>
                      </a:endParaRPr>
                    </a:p>
                  </a:txBody>
                  <a:tcPr anchor="ctr"/>
                </a:tc>
                <a:tc>
                  <a:txBody>
                    <a:bodyPr/>
                    <a:lstStyle/>
                    <a:p>
                      <a:pPr algn="ctr"/>
                      <a:r>
                        <a:rPr lang="fa-IR" sz="1050" dirty="0" smtClean="0">
                          <a:cs typeface="B Traffic" pitchFamily="2" charset="-78"/>
                        </a:rPr>
                        <a:t>خاموش</a:t>
                      </a:r>
                      <a:endParaRPr lang="en-US" sz="1050" dirty="0">
                        <a:cs typeface="B Traffic" pitchFamily="2" charset="-78"/>
                      </a:endParaRPr>
                    </a:p>
                  </a:txBody>
                  <a:tcPr vert="vert270" anchor="ctr"/>
                </a:tc>
                <a:tc>
                  <a:txBody>
                    <a:bodyPr/>
                    <a:lstStyle/>
                    <a:p>
                      <a:pPr algn="ctr"/>
                      <a:r>
                        <a:rPr lang="fa-IR" sz="1050" dirty="0" smtClean="0">
                          <a:cs typeface="B Traffic" pitchFamily="2" charset="-78"/>
                        </a:rPr>
                        <a:t>روشن</a:t>
                      </a:r>
                      <a:endParaRPr lang="en-US" sz="1050" dirty="0">
                        <a:cs typeface="B Traffic" pitchFamily="2" charset="-78"/>
                      </a:endParaRPr>
                    </a:p>
                  </a:txBody>
                  <a:tcPr vert="vert27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dirty="0" smtClean="0">
                          <a:cs typeface="B Traffic" pitchFamily="2" charset="-78"/>
                        </a:rPr>
                        <a:t>لایه ها</a:t>
                      </a:r>
                      <a:endParaRPr lang="en-US" dirty="0" smtClean="0">
                        <a:cs typeface="B Traffic" pitchFamily="2" charset="-78"/>
                      </a:endParaRPr>
                    </a:p>
                  </a:txBody>
                  <a:tcPr anchor="ctr"/>
                </a:tc>
              </a:tr>
              <a:tr h="439635">
                <a:tc>
                  <a:txBody>
                    <a:bodyPr/>
                    <a:lstStyle/>
                    <a:p>
                      <a:pPr algn="ctr"/>
                      <a:r>
                        <a:rPr lang="fa-IR" sz="1400" b="0" dirty="0" smtClean="0">
                          <a:cs typeface="B Traffic" pitchFamily="2" charset="-78"/>
                        </a:rPr>
                        <a:t>عدم</a:t>
                      </a:r>
                      <a:r>
                        <a:rPr lang="fa-IR" sz="1400" b="0" baseline="0" dirty="0" smtClean="0">
                          <a:cs typeface="B Traffic" pitchFamily="2" charset="-78"/>
                        </a:rPr>
                        <a:t> ارتباط با کاربری</a:t>
                      </a:r>
                      <a:endParaRPr lang="en-US" sz="1400" b="0" dirty="0">
                        <a:cs typeface="B Traffic" pitchFamily="2" charset="-78"/>
                      </a:endParaRPr>
                    </a:p>
                  </a:txBody>
                  <a:tcPr anchor="ctr"/>
                </a:tc>
                <a:tc>
                  <a:txBody>
                    <a:bodyPr/>
                    <a:lstStyle/>
                    <a:p>
                      <a:endParaRPr lang="en-US" dirty="0"/>
                    </a:p>
                  </a:txBody>
                  <a:tcPr/>
                </a:tc>
                <a:tc>
                  <a:txBody>
                    <a:bodyPr/>
                    <a:lstStyle/>
                    <a:p>
                      <a:endParaRPr lang="en-US"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fa-IR" sz="1400" b="1" kern="1200" baseline="0" dirty="0" smtClean="0">
                          <a:cs typeface="B Traffic" pitchFamily="2" charset="-78"/>
                        </a:rPr>
                        <a:t>هرمانوتیکی</a:t>
                      </a:r>
                      <a:endParaRPr lang="en-US" sz="1400" b="1" dirty="0" smtClean="0">
                        <a:cs typeface="B Traffic" pitchFamily="2" charset="-78"/>
                      </a:endParaRPr>
                    </a:p>
                  </a:txBody>
                  <a:tcPr anchor="ctr"/>
                </a:tc>
              </a:tr>
              <a:tr h="439635">
                <a:tc>
                  <a:txBody>
                    <a:bodyPr/>
                    <a:lstStyle/>
                    <a:p>
                      <a:pPr algn="ctr"/>
                      <a:r>
                        <a:rPr lang="fa-IR" sz="1400" dirty="0" smtClean="0">
                          <a:cs typeface="B Traffic" pitchFamily="2" charset="-78"/>
                        </a:rPr>
                        <a:t>هویت تاریخی</a:t>
                      </a:r>
                      <a:r>
                        <a:rPr lang="fa-IR" sz="1400" baseline="0" dirty="0" smtClean="0">
                          <a:cs typeface="B Traffic" pitchFamily="2" charset="-78"/>
                        </a:rPr>
                        <a:t> </a:t>
                      </a:r>
                      <a:endParaRPr lang="en-US" sz="1400" dirty="0">
                        <a:cs typeface="B Traffic" pitchFamily="2" charset="-78"/>
                      </a:endParaRPr>
                    </a:p>
                  </a:txBody>
                  <a:tcPr anchor="ctr"/>
                </a:tc>
                <a:tc>
                  <a:txBody>
                    <a:bodyPr/>
                    <a:lstStyle/>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b="1" i="0" u="none" strike="noStrike" dirty="0" smtClean="0">
                          <a:solidFill>
                            <a:srgbClr val="00B050"/>
                          </a:solidFill>
                          <a:latin typeface="Wingdings"/>
                        </a:rPr>
                        <a:t>ü</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400" b="1" dirty="0" smtClean="0">
                          <a:cs typeface="B Traffic" pitchFamily="2" charset="-78"/>
                        </a:rPr>
                        <a:t>اجتماعی و</a:t>
                      </a:r>
                      <a:r>
                        <a:rPr lang="fa-IR" sz="1400" b="1" baseline="0" dirty="0" smtClean="0">
                          <a:cs typeface="B Traffic" pitchFamily="2" charset="-78"/>
                        </a:rPr>
                        <a:t> </a:t>
                      </a:r>
                      <a:r>
                        <a:rPr lang="fa-IR" sz="1400" b="1" dirty="0" smtClean="0">
                          <a:cs typeface="B Traffic" pitchFamily="2" charset="-78"/>
                        </a:rPr>
                        <a:t>فرهنگی</a:t>
                      </a:r>
                      <a:endParaRPr lang="en-US" sz="1400" b="1" dirty="0" smtClean="0">
                        <a:cs typeface="B Traffic" pitchFamily="2" charset="-78"/>
                      </a:endParaRPr>
                    </a:p>
                  </a:txBody>
                  <a:tcPr anchor="ctr"/>
                </a:tc>
              </a:tr>
              <a:tr h="439635">
                <a:tc>
                  <a:txBody>
                    <a:bodyPr/>
                    <a:lstStyle/>
                    <a:p>
                      <a:pPr algn="ctr"/>
                      <a:r>
                        <a:rPr lang="fa-IR" sz="1400" dirty="0" smtClean="0">
                          <a:cs typeface="B Traffic" pitchFamily="2" charset="-78"/>
                        </a:rPr>
                        <a:t>القای فضای مسکونی</a:t>
                      </a:r>
                      <a:endParaRPr lang="en-US" sz="1400" dirty="0">
                        <a:cs typeface="B Traffic" pitchFamily="2" charset="-78"/>
                      </a:endParaRPr>
                    </a:p>
                  </a:txBody>
                  <a:tcPr anchor="ctr"/>
                </a:tc>
                <a:tc>
                  <a:txBody>
                    <a:bodyPr/>
                    <a:lstStyle/>
                    <a:p>
                      <a:endParaRPr lang="en-US" dirty="0"/>
                    </a:p>
                  </a:txBody>
                  <a:tcPr/>
                </a:tc>
                <a:tc>
                  <a:txBody>
                    <a:bodyPr/>
                    <a:lstStyle/>
                    <a:p>
                      <a:endParaRPr lang="en-US"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400" b="1" dirty="0" smtClean="0">
                          <a:cs typeface="B Traffic" pitchFamily="2" charset="-78"/>
                        </a:rPr>
                        <a:t>زیبایی شناختی</a:t>
                      </a:r>
                      <a:endParaRPr lang="en-US" sz="1400" b="1" dirty="0" smtClean="0">
                        <a:cs typeface="B Traffic" pitchFamily="2" charset="-78"/>
                      </a:endParaRPr>
                    </a:p>
                  </a:txBody>
                  <a:tcPr anchor="ctr"/>
                </a:tc>
              </a:tr>
              <a:tr h="439635">
                <a:tc>
                  <a:txBody>
                    <a:bodyPr/>
                    <a:lstStyle/>
                    <a:p>
                      <a:pPr algn="ctr"/>
                      <a:endParaRPr lang="en-US" sz="1400" dirty="0">
                        <a:cs typeface="B Traffic" pitchFamily="2" charset="-78"/>
                      </a:endParaRPr>
                    </a:p>
                  </a:txBody>
                  <a:tcPr anchor="ctr"/>
                </a:tc>
                <a:tc>
                  <a:txBody>
                    <a:bodyPr/>
                    <a:lstStyle/>
                    <a:p>
                      <a:endParaRPr lang="en-US" dirty="0"/>
                    </a:p>
                  </a:txBody>
                  <a:tcPr/>
                </a:tc>
                <a:tc>
                  <a:txBody>
                    <a:bodyPr/>
                    <a:lstStyle/>
                    <a:p>
                      <a:endParaRPr lang="en-US" dirty="0"/>
                    </a:p>
                  </a:txBody>
                  <a:tcPr/>
                </a:tc>
                <a:tc>
                  <a:txBody>
                    <a:bodyPr/>
                    <a:lstStyle/>
                    <a:p>
                      <a:pPr algn="ctr"/>
                      <a:r>
                        <a:rPr lang="fa-IR" sz="1400" b="1" dirty="0" smtClean="0">
                          <a:cs typeface="B Traffic" pitchFamily="2" charset="-78"/>
                        </a:rPr>
                        <a:t>اقتصادی</a:t>
                      </a:r>
                      <a:endParaRPr lang="en-US" sz="1400" b="1" dirty="0">
                        <a:cs typeface="B Traffic" pitchFamily="2" charset="-78"/>
                      </a:endParaRPr>
                    </a:p>
                  </a:txBody>
                  <a:tcPr anchor="ctr"/>
                </a:tc>
              </a:tr>
              <a:tr h="500153">
                <a:tc>
                  <a:txBody>
                    <a:bodyPr/>
                    <a:lstStyle/>
                    <a:p>
                      <a:pPr algn="ctr"/>
                      <a:r>
                        <a:rPr lang="fa-IR" sz="1400" dirty="0" smtClean="0">
                          <a:cs typeface="B Traffic" pitchFamily="2" charset="-78"/>
                        </a:rPr>
                        <a:t>ساختمان</a:t>
                      </a:r>
                      <a:r>
                        <a:rPr lang="fa-IR" sz="1400" baseline="0" dirty="0" smtClean="0">
                          <a:cs typeface="B Traffic" pitchFamily="2" charset="-78"/>
                        </a:rPr>
                        <a:t> ها با هویت و مصالح مختلف</a:t>
                      </a:r>
                      <a:r>
                        <a:rPr lang="fa-IR" sz="1400" dirty="0" smtClean="0">
                          <a:cs typeface="B Traffic" pitchFamily="2" charset="-78"/>
                        </a:rPr>
                        <a:t>  </a:t>
                      </a:r>
                      <a:endParaRPr lang="en-US" sz="1400" dirty="0">
                        <a:cs typeface="B Traffic" pitchFamily="2" charset="-78"/>
                      </a:endParaRPr>
                    </a:p>
                  </a:txBody>
                  <a:tcPr anchor="ctr"/>
                </a:tc>
                <a:tc>
                  <a:txBody>
                    <a:bodyPr/>
                    <a:lstStyle/>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b="1" i="0" u="none" strike="noStrike" dirty="0" smtClean="0">
                          <a:solidFill>
                            <a:srgbClr val="00B050"/>
                          </a:solidFill>
                          <a:latin typeface="Wingdings"/>
                        </a:rPr>
                        <a:t>ü</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400" b="1" dirty="0" smtClean="0">
                          <a:cs typeface="B Traffic" pitchFamily="2" charset="-78"/>
                        </a:rPr>
                        <a:t>کارکردی</a:t>
                      </a:r>
                      <a:endParaRPr lang="en-US" sz="1400" b="1" dirty="0" smtClean="0">
                        <a:cs typeface="B Traffic" pitchFamily="2" charset="-78"/>
                      </a:endParaRPr>
                    </a:p>
                  </a:txBody>
                  <a:tcPr anchor="ctr"/>
                </a:tc>
              </a:tr>
              <a:tr h="439635">
                <a:tc>
                  <a:txBody>
                    <a:bodyPr/>
                    <a:lstStyle/>
                    <a:p>
                      <a:pPr algn="ctr"/>
                      <a:endParaRPr lang="en-US" sz="1400" dirty="0">
                        <a:cs typeface="B Traffic" pitchFamily="2" charset="-78"/>
                      </a:endParaRPr>
                    </a:p>
                  </a:txBody>
                  <a:tcPr anchor="ctr"/>
                </a:tc>
                <a:tc>
                  <a:txBody>
                    <a:bodyPr/>
                    <a:lstStyle/>
                    <a:p>
                      <a:endParaRPr lang="en-US" dirty="0"/>
                    </a:p>
                  </a:txBody>
                  <a:tcPr/>
                </a:tc>
                <a:tc>
                  <a:txBody>
                    <a:bodyPr/>
                    <a:lstStyle/>
                    <a:p>
                      <a:endParaRPr lang="en-US"/>
                    </a:p>
                  </a:txBody>
                  <a:tcPr/>
                </a:tc>
                <a:tc>
                  <a:txBody>
                    <a:bodyPr/>
                    <a:lstStyle/>
                    <a:p>
                      <a:pPr algn="ctr"/>
                      <a:r>
                        <a:rPr lang="fa-IR" sz="1400" b="1" dirty="0" smtClean="0">
                          <a:cs typeface="B Traffic" pitchFamily="2" charset="-78"/>
                        </a:rPr>
                        <a:t>زمان</a:t>
                      </a:r>
                      <a:endParaRPr lang="en-US" sz="1400" b="1" dirty="0">
                        <a:cs typeface="B Traffic" pitchFamily="2" charset="-78"/>
                      </a:endParaRPr>
                    </a:p>
                  </a:txBody>
                  <a:tcPr anchor="ctr"/>
                </a:tc>
              </a:tr>
            </a:tbl>
          </a:graphicData>
        </a:graphic>
      </p:graphicFrame>
      <p:sp>
        <p:nvSpPr>
          <p:cNvPr id="8" name="TextBox 7"/>
          <p:cNvSpPr txBox="1"/>
          <p:nvPr/>
        </p:nvSpPr>
        <p:spPr>
          <a:xfrm>
            <a:off x="272480" y="4016097"/>
            <a:ext cx="1728192" cy="461665"/>
          </a:xfrm>
          <a:prstGeom prst="rect">
            <a:avLst/>
          </a:prstGeom>
          <a:noFill/>
        </p:spPr>
        <p:txBody>
          <a:bodyPr wrap="square" rtlCol="0">
            <a:spAutoFit/>
          </a:bodyPr>
          <a:lstStyle/>
          <a:p>
            <a:pPr algn="ctr" rtl="1"/>
            <a:r>
              <a:rPr lang="fa-IR" sz="1200" b="1" dirty="0" smtClean="0">
                <a:solidFill>
                  <a:schemeClr val="bg1">
                    <a:lumMod val="65000"/>
                    <a:lumOff val="35000"/>
                  </a:schemeClr>
                </a:solidFill>
                <a:cs typeface="B Nazanin" pitchFamily="2" charset="-78"/>
              </a:rPr>
              <a:t>لایه های سیستمی و فرآیند در معماری</a:t>
            </a:r>
            <a:endParaRPr lang="en-US" sz="1200" b="1" dirty="0">
              <a:solidFill>
                <a:schemeClr val="bg1">
                  <a:lumMod val="65000"/>
                  <a:lumOff val="35000"/>
                </a:schemeClr>
              </a:solidFill>
              <a:cs typeface="B Nazanin" pitchFamily="2" charset="-78"/>
            </a:endParaRPr>
          </a:p>
        </p:txBody>
      </p:sp>
      <p:sp>
        <p:nvSpPr>
          <p:cNvPr id="9" name="TextBox 8"/>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7</a:t>
            </a:r>
            <a:r>
              <a:rPr lang="fa-IR" sz="1600" dirty="0">
                <a:effectLst>
                  <a:outerShdw blurRad="38100" dist="38100" dir="2700000" algn="tl">
                    <a:srgbClr val="000000">
                      <a:alpha val="43137"/>
                    </a:srgbClr>
                  </a:outerShdw>
                </a:effectLst>
              </a:rPr>
              <a:t>  ارزیابی دانشکده معماری سوره براساس نگرش لایه‏ای</a:t>
            </a:r>
            <a:endParaRPr lang="en-US" sz="1400" dirty="0">
              <a:effectLst>
                <a:outerShdw blurRad="38100" dist="38100" dir="2700000" algn="tl">
                  <a:srgbClr val="000000">
                    <a:alpha val="43137"/>
                  </a:srgbClr>
                </a:outerShdw>
              </a:effectLst>
            </a:endParaRPr>
          </a:p>
        </p:txBody>
      </p:sp>
      <p:sp>
        <p:nvSpPr>
          <p:cNvPr id="10" name="TextBox 9"/>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7</a:t>
            </a:r>
            <a:endParaRPr lang="en-US" sz="1200" b="1" dirty="0">
              <a:solidFill>
                <a:srgbClr val="002060"/>
              </a:solidFill>
              <a:cs typeface="B Nazanin" pitchFamily="2" charset="-78"/>
            </a:endParaRPr>
          </a:p>
        </p:txBody>
      </p:sp>
      <p:sp>
        <p:nvSpPr>
          <p:cNvPr id="11" name="TextBox 10"/>
          <p:cNvSpPr txBox="1"/>
          <p:nvPr/>
        </p:nvSpPr>
        <p:spPr>
          <a:xfrm>
            <a:off x="272480" y="3723542"/>
            <a:ext cx="1728192" cy="261610"/>
          </a:xfrm>
          <a:prstGeom prst="rect">
            <a:avLst/>
          </a:prstGeom>
          <a:noFill/>
        </p:spPr>
        <p:txBody>
          <a:bodyPr wrap="square" rtlCol="0">
            <a:spAutoFit/>
          </a:bodyPr>
          <a:lstStyle/>
          <a:p>
            <a:pPr algn="ctr" rtl="1"/>
            <a:r>
              <a:rPr lang="fa-IR" sz="1100" b="1" dirty="0" smtClean="0">
                <a:solidFill>
                  <a:srgbClr val="674301"/>
                </a:solidFill>
                <a:cs typeface="B Nazanin" pitchFamily="2" charset="-78"/>
              </a:rPr>
              <a:t>دانشکده معماری سوره – لایه‏ها</a:t>
            </a:r>
            <a:endParaRPr lang="en-US" sz="1100" b="1" dirty="0">
              <a:solidFill>
                <a:srgbClr val="674301"/>
              </a:solidFill>
              <a:cs typeface="B Nazanin" pitchFamily="2" charset="-78"/>
            </a:endParaRPr>
          </a:p>
        </p:txBody>
      </p:sp>
      <p:sp>
        <p:nvSpPr>
          <p:cNvPr id="15" name="TextBox 14"/>
          <p:cNvSpPr txBox="1"/>
          <p:nvPr/>
        </p:nvSpPr>
        <p:spPr>
          <a:xfrm>
            <a:off x="2503961" y="1268760"/>
            <a:ext cx="6552727" cy="369332"/>
          </a:xfrm>
          <a:prstGeom prst="rect">
            <a:avLst/>
          </a:prstGeom>
          <a:noFill/>
        </p:spPr>
        <p:txBody>
          <a:bodyPr wrap="square" rtlCol="0">
            <a:spAutoFit/>
          </a:bodyPr>
          <a:lstStyle/>
          <a:p>
            <a:pPr algn="justLow" rtl="1">
              <a:lnSpc>
                <a:spcPct val="150000"/>
              </a:lnSpc>
            </a:pPr>
            <a:r>
              <a:rPr lang="fa-IR" sz="1200" b="1" dirty="0" smtClean="0">
                <a:solidFill>
                  <a:srgbClr val="002060"/>
                </a:solidFill>
                <a:cs typeface="B Nazanin" pitchFamily="2" charset="-78"/>
              </a:rPr>
              <a:t>نما :</a:t>
            </a:r>
            <a:endParaRPr lang="en-US" sz="1200" dirty="0" smtClean="0">
              <a:solidFill>
                <a:srgbClr val="002060"/>
              </a:solidFill>
              <a:cs typeface="B Nazanin" pitchFamily="2" charset="-78"/>
            </a:endParaRPr>
          </a:p>
        </p:txBody>
      </p:sp>
      <p:sp>
        <p:nvSpPr>
          <p:cNvPr id="16" name="TextBox 15"/>
          <p:cNvSpPr txBox="1"/>
          <p:nvPr/>
        </p:nvSpPr>
        <p:spPr>
          <a:xfrm>
            <a:off x="2504728" y="1002214"/>
            <a:ext cx="6552728" cy="276999"/>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dirty="0" smtClean="0">
                <a:solidFill>
                  <a:srgbClr val="8C5B02"/>
                </a:solidFill>
                <a:latin typeface="Technic" panose="00000400000000000000" pitchFamily="2" charset="2"/>
              </a:rPr>
              <a:t>ارزیابی دانشکده معماری سوره :</a:t>
            </a:r>
            <a:endParaRPr lang="en-US" dirty="0">
              <a:solidFill>
                <a:srgbClr val="8C5B02"/>
              </a:solidFill>
              <a:latin typeface="Technic" panose="00000400000000000000" pitchFamily="2" charset="2"/>
            </a:endParaRPr>
          </a:p>
        </p:txBody>
      </p:sp>
      <p:sp>
        <p:nvSpPr>
          <p:cNvPr id="22" name="Multiply 21"/>
          <p:cNvSpPr/>
          <p:nvPr/>
        </p:nvSpPr>
        <p:spPr bwMode="auto">
          <a:xfrm flipV="1">
            <a:off x="6213673" y="3841136"/>
            <a:ext cx="288032" cy="288032"/>
          </a:xfrm>
          <a:prstGeom prst="mathMultiply">
            <a:avLst>
              <a:gd name="adj1" fmla="val 2932"/>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Multiply 29"/>
          <p:cNvSpPr/>
          <p:nvPr/>
        </p:nvSpPr>
        <p:spPr bwMode="auto">
          <a:xfrm flipV="1">
            <a:off x="6206033" y="5247518"/>
            <a:ext cx="288032" cy="288032"/>
          </a:xfrm>
          <a:prstGeom prst="mathMultiply">
            <a:avLst>
              <a:gd name="adj1" fmla="val 2932"/>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Multiply 13"/>
          <p:cNvSpPr/>
          <p:nvPr/>
        </p:nvSpPr>
        <p:spPr bwMode="auto">
          <a:xfrm flipV="1">
            <a:off x="6207596" y="2982083"/>
            <a:ext cx="288032" cy="288032"/>
          </a:xfrm>
          <a:prstGeom prst="mathMultiply">
            <a:avLst>
              <a:gd name="adj1" fmla="val 2932"/>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Multiply 17"/>
          <p:cNvSpPr/>
          <p:nvPr/>
        </p:nvSpPr>
        <p:spPr bwMode="auto">
          <a:xfrm flipV="1">
            <a:off x="6206033" y="4293096"/>
            <a:ext cx="288032" cy="288032"/>
          </a:xfrm>
          <a:prstGeom prst="mathMultiply">
            <a:avLst>
              <a:gd name="adj1" fmla="val 2932"/>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05369244"/>
      </p:ext>
    </p:extLst>
  </p:cSld>
  <p:clrMapOvr>
    <a:masterClrMapping/>
  </p:clrMapOvr>
  <p:transition>
    <p:dissolve/>
  </p:transition>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272480" y="4016097"/>
            <a:ext cx="1728192" cy="461665"/>
          </a:xfrm>
          <a:prstGeom prst="rect">
            <a:avLst/>
          </a:prstGeom>
          <a:noFill/>
        </p:spPr>
        <p:txBody>
          <a:bodyPr wrap="square" rtlCol="0">
            <a:spAutoFit/>
          </a:bodyPr>
          <a:lstStyle/>
          <a:p>
            <a:pPr algn="ctr" rtl="1"/>
            <a:r>
              <a:rPr lang="fa-IR" sz="1200" b="1" dirty="0" smtClean="0">
                <a:solidFill>
                  <a:schemeClr val="bg1">
                    <a:lumMod val="65000"/>
                    <a:lumOff val="35000"/>
                  </a:schemeClr>
                </a:solidFill>
                <a:cs typeface="B Nazanin" pitchFamily="2" charset="-78"/>
              </a:rPr>
              <a:t>لایه های سیستمی و فرآیند در معماری</a:t>
            </a:r>
            <a:endParaRPr lang="en-US" sz="1200" b="1" dirty="0">
              <a:solidFill>
                <a:schemeClr val="bg1">
                  <a:lumMod val="65000"/>
                  <a:lumOff val="35000"/>
                </a:schemeClr>
              </a:solidFill>
              <a:cs typeface="B Nazanin" pitchFamily="2" charset="-78"/>
            </a:endParaRPr>
          </a:p>
        </p:txBody>
      </p:sp>
      <p:sp>
        <p:nvSpPr>
          <p:cNvPr id="9" name="TextBox 8"/>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7</a:t>
            </a:r>
            <a:r>
              <a:rPr lang="fa-IR" sz="1600" dirty="0">
                <a:effectLst>
                  <a:outerShdw blurRad="38100" dist="38100" dir="2700000" algn="tl">
                    <a:srgbClr val="000000">
                      <a:alpha val="43137"/>
                    </a:srgbClr>
                  </a:outerShdw>
                </a:effectLst>
              </a:rPr>
              <a:t>  ارزیابی دانشکده معماری سوره براساس نگرش لایه‏ای</a:t>
            </a:r>
            <a:endParaRPr lang="en-US" sz="1400" dirty="0">
              <a:effectLst>
                <a:outerShdw blurRad="38100" dist="38100" dir="2700000" algn="tl">
                  <a:srgbClr val="000000">
                    <a:alpha val="43137"/>
                  </a:srgbClr>
                </a:outerShdw>
              </a:effectLst>
            </a:endParaRPr>
          </a:p>
        </p:txBody>
      </p:sp>
      <p:sp>
        <p:nvSpPr>
          <p:cNvPr id="10" name="TextBox 9"/>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7</a:t>
            </a:r>
            <a:endParaRPr lang="en-US" sz="1200" b="1" dirty="0">
              <a:solidFill>
                <a:srgbClr val="002060"/>
              </a:solidFill>
              <a:cs typeface="B Nazanin" pitchFamily="2" charset="-78"/>
            </a:endParaRPr>
          </a:p>
        </p:txBody>
      </p:sp>
      <p:sp>
        <p:nvSpPr>
          <p:cNvPr id="11" name="TextBox 10"/>
          <p:cNvSpPr txBox="1"/>
          <p:nvPr/>
        </p:nvSpPr>
        <p:spPr>
          <a:xfrm>
            <a:off x="272480" y="3723542"/>
            <a:ext cx="1728192" cy="261610"/>
          </a:xfrm>
          <a:prstGeom prst="rect">
            <a:avLst/>
          </a:prstGeom>
          <a:noFill/>
        </p:spPr>
        <p:txBody>
          <a:bodyPr wrap="square" rtlCol="0">
            <a:spAutoFit/>
          </a:bodyPr>
          <a:lstStyle/>
          <a:p>
            <a:pPr algn="ctr" rtl="1"/>
            <a:r>
              <a:rPr lang="fa-IR" sz="1100" b="1" dirty="0" smtClean="0">
                <a:solidFill>
                  <a:srgbClr val="674301"/>
                </a:solidFill>
                <a:cs typeface="B Nazanin" pitchFamily="2" charset="-78"/>
              </a:rPr>
              <a:t>دانشکده معماری سوره – لایه‏ها</a:t>
            </a:r>
            <a:endParaRPr lang="en-US" sz="1100" b="1" dirty="0">
              <a:solidFill>
                <a:srgbClr val="674301"/>
              </a:solidFill>
              <a:cs typeface="B Nazanin" pitchFamily="2" charset="-78"/>
            </a:endParaRPr>
          </a:p>
        </p:txBody>
      </p:sp>
      <p:sp>
        <p:nvSpPr>
          <p:cNvPr id="27" name="TextBox 26"/>
          <p:cNvSpPr txBox="1"/>
          <p:nvPr/>
        </p:nvSpPr>
        <p:spPr>
          <a:xfrm>
            <a:off x="2504728" y="1002214"/>
            <a:ext cx="6552728" cy="276999"/>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dirty="0" smtClean="0">
                <a:solidFill>
                  <a:srgbClr val="8C5B02"/>
                </a:solidFill>
                <a:latin typeface="Technic" panose="00000400000000000000" pitchFamily="2" charset="2"/>
              </a:rPr>
              <a:t>ارزیابی دانشکده معماری سوره</a:t>
            </a:r>
            <a:endParaRPr lang="en-US" dirty="0">
              <a:solidFill>
                <a:srgbClr val="8C5B02"/>
              </a:solidFill>
              <a:latin typeface="Technic" panose="00000400000000000000" pitchFamily="2" charset="2"/>
            </a:endParaRPr>
          </a:p>
        </p:txBody>
      </p:sp>
      <p:sp>
        <p:nvSpPr>
          <p:cNvPr id="12" name="TextBox 11"/>
          <p:cNvSpPr txBox="1"/>
          <p:nvPr/>
        </p:nvSpPr>
        <p:spPr>
          <a:xfrm>
            <a:off x="2503961" y="1268760"/>
            <a:ext cx="6552727" cy="369332"/>
          </a:xfrm>
          <a:prstGeom prst="rect">
            <a:avLst/>
          </a:prstGeom>
          <a:noFill/>
        </p:spPr>
        <p:txBody>
          <a:bodyPr wrap="square" rtlCol="0">
            <a:spAutoFit/>
          </a:bodyPr>
          <a:lstStyle/>
          <a:p>
            <a:pPr algn="justLow" rtl="1">
              <a:lnSpc>
                <a:spcPct val="150000"/>
              </a:lnSpc>
            </a:pPr>
            <a:r>
              <a:rPr lang="fa-IR" sz="1200" b="1" dirty="0" smtClean="0">
                <a:solidFill>
                  <a:srgbClr val="002060"/>
                </a:solidFill>
                <a:cs typeface="B Nazanin" pitchFamily="2" charset="-78"/>
              </a:rPr>
              <a:t>نما :</a:t>
            </a:r>
            <a:endParaRPr lang="en-US" sz="1200" dirty="0" smtClean="0">
              <a:solidFill>
                <a:srgbClr val="002060"/>
              </a:solidFill>
              <a:cs typeface="B Nazanin" pitchFamily="2" charset="-78"/>
            </a:endParaRPr>
          </a:p>
        </p:txBody>
      </p:sp>
      <p:pic>
        <p:nvPicPr>
          <p:cNvPr id="13" name="Picture 2" descr="D:\163_0124\IMG_8123.JPG"/>
          <p:cNvPicPr>
            <a:picLocks noChangeAspect="1" noChangeArrowheads="1"/>
          </p:cNvPicPr>
          <p:nvPr/>
        </p:nvPicPr>
        <p:blipFill>
          <a:blip r:embed="rId2" cstate="print"/>
          <a:srcRect/>
          <a:stretch>
            <a:fillRect/>
          </a:stretch>
        </p:blipFill>
        <p:spPr bwMode="auto">
          <a:xfrm>
            <a:off x="2517651" y="2709612"/>
            <a:ext cx="2723381" cy="2147703"/>
          </a:xfrm>
          <a:prstGeom prst="rect">
            <a:avLst/>
          </a:prstGeom>
          <a:noFill/>
          <a:ln>
            <a:noFill/>
          </a:ln>
        </p:spPr>
      </p:pic>
      <p:pic>
        <p:nvPicPr>
          <p:cNvPr id="14" name="Picture 3" descr="D:\163_0124\IMG_8119.JPG"/>
          <p:cNvPicPr>
            <a:picLocks noChangeAspect="1" noChangeArrowheads="1"/>
          </p:cNvPicPr>
          <p:nvPr/>
        </p:nvPicPr>
        <p:blipFill>
          <a:blip r:embed="rId3" cstate="print"/>
          <a:srcRect l="14634"/>
          <a:stretch>
            <a:fillRect/>
          </a:stretch>
        </p:blipFill>
        <p:spPr bwMode="auto">
          <a:xfrm>
            <a:off x="5313040" y="2709612"/>
            <a:ext cx="2448272" cy="2147703"/>
          </a:xfrm>
          <a:prstGeom prst="rect">
            <a:avLst/>
          </a:prstGeom>
          <a:noFill/>
          <a:ln>
            <a:noFill/>
          </a:ln>
        </p:spPr>
      </p:pic>
      <p:pic>
        <p:nvPicPr>
          <p:cNvPr id="17" name="Picture 4" descr="D:\163_0124\IMG_8138.JPG"/>
          <p:cNvPicPr>
            <a:picLocks noChangeAspect="1" noChangeArrowheads="1"/>
          </p:cNvPicPr>
          <p:nvPr/>
        </p:nvPicPr>
        <p:blipFill>
          <a:blip r:embed="rId4" cstate="print"/>
          <a:srcRect r="36842" b="10526"/>
          <a:stretch>
            <a:fillRect/>
          </a:stretch>
        </p:blipFill>
        <p:spPr bwMode="auto">
          <a:xfrm>
            <a:off x="7833320" y="2692917"/>
            <a:ext cx="1152128" cy="2176243"/>
          </a:xfrm>
          <a:prstGeom prst="rect">
            <a:avLst/>
          </a:prstGeom>
          <a:noFill/>
          <a:ln>
            <a:noFill/>
          </a:ln>
        </p:spPr>
      </p:pic>
    </p:spTree>
    <p:extLst>
      <p:ext uri="{BB962C8B-B14F-4D97-AF65-F5344CB8AC3E}">
        <p14:creationId xmlns:p14="http://schemas.microsoft.com/office/powerpoint/2010/main" val="1235622585"/>
      </p:ext>
    </p:extLst>
  </p:cSld>
  <p:clrMapOvr>
    <a:masterClrMapping/>
  </p:clrMapOvr>
  <p:transition>
    <p:dissolve/>
  </p:transition>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Table 12"/>
          <p:cNvGraphicFramePr>
            <a:graphicFrameLocks noGrp="1"/>
          </p:cNvGraphicFramePr>
          <p:nvPr>
            <p:extLst/>
          </p:nvPr>
        </p:nvGraphicFramePr>
        <p:xfrm>
          <a:off x="2505074" y="2319364"/>
          <a:ext cx="6551613" cy="3393465"/>
        </p:xfrm>
        <a:graphic>
          <a:graphicData uri="http://schemas.openxmlformats.org/drawingml/2006/table">
            <a:tbl>
              <a:tblPr firstRow="1" bandRow="1">
                <a:tableStyleId>{5C22544A-7EE6-4342-B048-85BDC9FD1C3A}</a:tableStyleId>
              </a:tblPr>
              <a:tblGrid>
                <a:gridCol w="3668903"/>
                <a:gridCol w="436774"/>
                <a:gridCol w="409624"/>
                <a:gridCol w="2036312"/>
              </a:tblGrid>
              <a:tr h="514022">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dirty="0" smtClean="0">
                          <a:cs typeface="B Traffic" pitchFamily="2" charset="-78"/>
                        </a:rPr>
                        <a:t>توضیحات</a:t>
                      </a:r>
                      <a:endParaRPr lang="en-US" dirty="0" smtClean="0">
                        <a:cs typeface="B Traffic" pitchFamily="2" charset="-78"/>
                      </a:endParaRPr>
                    </a:p>
                  </a:txBody>
                  <a:tcPr anchor="ctr"/>
                </a:tc>
                <a:tc>
                  <a:txBody>
                    <a:bodyPr/>
                    <a:lstStyle/>
                    <a:p>
                      <a:pPr algn="ctr"/>
                      <a:r>
                        <a:rPr lang="fa-IR" sz="1050" dirty="0" smtClean="0">
                          <a:cs typeface="B Traffic" pitchFamily="2" charset="-78"/>
                        </a:rPr>
                        <a:t>خاموش</a:t>
                      </a:r>
                      <a:endParaRPr lang="en-US" sz="1050" dirty="0">
                        <a:cs typeface="B Traffic" pitchFamily="2" charset="-78"/>
                      </a:endParaRPr>
                    </a:p>
                  </a:txBody>
                  <a:tcPr vert="vert270" anchor="ctr"/>
                </a:tc>
                <a:tc>
                  <a:txBody>
                    <a:bodyPr/>
                    <a:lstStyle/>
                    <a:p>
                      <a:pPr algn="ctr"/>
                      <a:r>
                        <a:rPr lang="fa-IR" sz="1050" dirty="0" smtClean="0">
                          <a:cs typeface="B Traffic" pitchFamily="2" charset="-78"/>
                        </a:rPr>
                        <a:t>روشن</a:t>
                      </a:r>
                      <a:endParaRPr lang="en-US" sz="1050" dirty="0">
                        <a:cs typeface="B Traffic" pitchFamily="2" charset="-78"/>
                      </a:endParaRPr>
                    </a:p>
                  </a:txBody>
                  <a:tcPr vert="vert27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dirty="0" smtClean="0">
                          <a:cs typeface="B Traffic" pitchFamily="2" charset="-78"/>
                        </a:rPr>
                        <a:t>لایه ها</a:t>
                      </a:r>
                      <a:endParaRPr lang="en-US" dirty="0" smtClean="0">
                        <a:cs typeface="B Traffic" pitchFamily="2" charset="-78"/>
                      </a:endParaRPr>
                    </a:p>
                  </a:txBody>
                  <a:tcPr anchor="ctr"/>
                </a:tc>
              </a:tr>
              <a:tr h="450103">
                <a:tc>
                  <a:txBody>
                    <a:bodyPr/>
                    <a:lstStyle/>
                    <a:p>
                      <a:pPr algn="ctr"/>
                      <a:r>
                        <a:rPr lang="fa-IR" sz="1400" b="0" dirty="0" smtClean="0">
                          <a:cs typeface="B Traffic" pitchFamily="2" charset="-78"/>
                        </a:rPr>
                        <a:t>ارتباط مناسب با دانشجویان به عنوان فضای جمعی</a:t>
                      </a:r>
                      <a:endParaRPr lang="en-US" sz="1400" b="0" dirty="0">
                        <a:cs typeface="B Traffic" pitchFamily="2" charset="-78"/>
                      </a:endParaRPr>
                    </a:p>
                  </a:txBody>
                  <a:tcPr anchor="ctr"/>
                </a:tc>
                <a:tc>
                  <a:txBody>
                    <a:bodyPr/>
                    <a:lstStyle/>
                    <a:p>
                      <a:endParaRPr lang="en-US" dirty="0"/>
                    </a:p>
                  </a:txBody>
                  <a:tcPr/>
                </a:tc>
                <a:tc>
                  <a:txBody>
                    <a:bodyPr/>
                    <a:lstStyle/>
                    <a:p>
                      <a:pPr algn="ctr" rtl="0" fontAlgn="ctr"/>
                      <a:r>
                        <a:rPr lang="en-US" sz="2400" b="1" i="0" u="none" strike="noStrike" dirty="0">
                          <a:solidFill>
                            <a:srgbClr val="00B050"/>
                          </a:solidFill>
                          <a:latin typeface="Wingdings"/>
                        </a:rPr>
                        <a:t>ü</a:t>
                      </a:r>
                    </a:p>
                  </a:txBody>
                  <a:tcPr marL="0" marR="0" marT="0" marB="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fa-IR" sz="1400" b="1" kern="1200" baseline="0" dirty="0" smtClean="0">
                          <a:cs typeface="B Traffic" pitchFamily="2" charset="-78"/>
                        </a:rPr>
                        <a:t>هرمانوتیکی</a:t>
                      </a:r>
                      <a:endParaRPr lang="en-US" sz="1400" b="1" dirty="0" smtClean="0">
                        <a:cs typeface="B Traffic" pitchFamily="2" charset="-78"/>
                      </a:endParaRPr>
                    </a:p>
                  </a:txBody>
                  <a:tcPr anchor="ctr"/>
                </a:tc>
              </a:tr>
              <a:tr h="450103">
                <a:tc>
                  <a:txBody>
                    <a:bodyPr/>
                    <a:lstStyle/>
                    <a:p>
                      <a:pPr algn="ctr"/>
                      <a:r>
                        <a:rPr lang="fa-IR" sz="1400" dirty="0" smtClean="0">
                          <a:cs typeface="B Traffic" pitchFamily="2" charset="-78"/>
                        </a:rPr>
                        <a:t>هویت تاریخی</a:t>
                      </a:r>
                      <a:r>
                        <a:rPr lang="fa-IR" sz="1400" baseline="0" dirty="0" smtClean="0">
                          <a:cs typeface="B Traffic" pitchFamily="2" charset="-78"/>
                        </a:rPr>
                        <a:t> </a:t>
                      </a:r>
                      <a:endParaRPr lang="en-US" sz="1400" dirty="0">
                        <a:cs typeface="B Traffic" pitchFamily="2" charset="-78"/>
                      </a:endParaRPr>
                    </a:p>
                  </a:txBody>
                  <a:tcPr anchor="ctr"/>
                </a:tc>
                <a:tc>
                  <a:txBody>
                    <a:bodyPr/>
                    <a:lstStyle/>
                    <a:p>
                      <a:endParaRPr lang="en-US" dirty="0"/>
                    </a:p>
                  </a:txBody>
                  <a:tcPr/>
                </a:tc>
                <a:tc>
                  <a:txBody>
                    <a:bodyPr/>
                    <a:lstStyle/>
                    <a:p>
                      <a:pPr algn="ctr" rtl="0" fontAlgn="ctr"/>
                      <a:r>
                        <a:rPr lang="en-US" sz="2400" b="1" i="0" u="none" strike="noStrike" dirty="0" smtClean="0">
                          <a:solidFill>
                            <a:srgbClr val="00B050"/>
                          </a:solidFill>
                          <a:latin typeface="Wingdings"/>
                        </a:rPr>
                        <a:t>ü</a:t>
                      </a:r>
                      <a:endParaRPr lang="en-US" sz="2400" b="1" i="0" u="none" strike="noStrike" dirty="0">
                        <a:solidFill>
                          <a:srgbClr val="00B050"/>
                        </a:solidFill>
                        <a:latin typeface="Wingdings"/>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400" b="1" dirty="0" smtClean="0">
                          <a:cs typeface="B Traffic" pitchFamily="2" charset="-78"/>
                        </a:rPr>
                        <a:t>اجتماعی و</a:t>
                      </a:r>
                      <a:r>
                        <a:rPr lang="fa-IR" sz="1400" b="1" baseline="0" dirty="0" smtClean="0">
                          <a:cs typeface="B Traffic" pitchFamily="2" charset="-78"/>
                        </a:rPr>
                        <a:t> </a:t>
                      </a:r>
                      <a:r>
                        <a:rPr lang="fa-IR" sz="1400" b="1" dirty="0" smtClean="0">
                          <a:cs typeface="B Traffic" pitchFamily="2" charset="-78"/>
                        </a:rPr>
                        <a:t>فرهنگی</a:t>
                      </a:r>
                      <a:endParaRPr lang="en-US" sz="1400" b="1" dirty="0" smtClean="0">
                        <a:cs typeface="B Traffic" pitchFamily="2" charset="-78"/>
                      </a:endParaRPr>
                    </a:p>
                  </a:txBody>
                  <a:tcPr anchor="ctr"/>
                </a:tc>
              </a:tr>
              <a:tr h="559873">
                <a:tc>
                  <a:txBody>
                    <a:bodyPr/>
                    <a:lstStyle/>
                    <a:p>
                      <a:pPr algn="ctr"/>
                      <a:r>
                        <a:rPr lang="fa-IR" sz="1400" dirty="0" smtClean="0">
                          <a:cs typeface="B Traffic" pitchFamily="2" charset="-78"/>
                        </a:rPr>
                        <a:t>القای فضای هنری</a:t>
                      </a:r>
                      <a:endParaRPr lang="en-US" sz="1400" dirty="0">
                        <a:cs typeface="B Traffic" pitchFamily="2" charset="-78"/>
                      </a:endParaRPr>
                    </a:p>
                  </a:txBody>
                  <a:tcPr anchor="ctr"/>
                </a:tc>
                <a:tc>
                  <a:txBody>
                    <a:bodyPr/>
                    <a:lstStyle/>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b="1" i="0" u="none" strike="noStrike" dirty="0" smtClean="0">
                          <a:solidFill>
                            <a:srgbClr val="00B050"/>
                          </a:solidFill>
                          <a:latin typeface="Wingdings"/>
                        </a:rPr>
                        <a:t>ü</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400" b="1" dirty="0" smtClean="0">
                          <a:cs typeface="B Traffic" pitchFamily="2" charset="-78"/>
                        </a:rPr>
                        <a:t>زیبایی شناختی</a:t>
                      </a:r>
                      <a:endParaRPr lang="en-US" sz="1400" b="1" dirty="0" smtClean="0">
                        <a:cs typeface="B Traffic" pitchFamily="2" charset="-78"/>
                      </a:endParaRPr>
                    </a:p>
                  </a:txBody>
                  <a:tcPr anchor="ctr"/>
                </a:tc>
              </a:tr>
              <a:tr h="450103">
                <a:tc>
                  <a:txBody>
                    <a:bodyPr/>
                    <a:lstStyle/>
                    <a:p>
                      <a:pPr algn="ctr"/>
                      <a:r>
                        <a:rPr lang="fa-IR" sz="1400" dirty="0" smtClean="0">
                          <a:cs typeface="B Traffic" pitchFamily="2" charset="-78"/>
                        </a:rPr>
                        <a:t>نبود امکانات </a:t>
                      </a:r>
                      <a:endParaRPr lang="en-US" sz="1400" dirty="0">
                        <a:cs typeface="B Traffic" pitchFamily="2" charset="-78"/>
                      </a:endParaRPr>
                    </a:p>
                  </a:txBody>
                  <a:tcPr anchor="ctr"/>
                </a:tc>
                <a:tc>
                  <a:txBody>
                    <a:bodyPr/>
                    <a:lstStyle/>
                    <a:p>
                      <a:endParaRPr lang="en-US" dirty="0"/>
                    </a:p>
                  </a:txBody>
                  <a:tcPr/>
                </a:tc>
                <a:tc>
                  <a:txBody>
                    <a:bodyPr/>
                    <a:lstStyle/>
                    <a:p>
                      <a:endParaRPr lang="en-US" dirty="0"/>
                    </a:p>
                  </a:txBody>
                  <a:tcPr/>
                </a:tc>
                <a:tc>
                  <a:txBody>
                    <a:bodyPr/>
                    <a:lstStyle/>
                    <a:p>
                      <a:pPr algn="ctr"/>
                      <a:r>
                        <a:rPr lang="fa-IR" sz="1400" b="1" dirty="0" smtClean="0">
                          <a:cs typeface="B Traffic" pitchFamily="2" charset="-78"/>
                        </a:rPr>
                        <a:t>اقتصادی</a:t>
                      </a:r>
                      <a:endParaRPr lang="en-US" sz="1400" b="1" dirty="0">
                        <a:cs typeface="B Traffic" pitchFamily="2" charset="-78"/>
                      </a:endParaRPr>
                    </a:p>
                  </a:txBody>
                  <a:tcPr anchor="ctr"/>
                </a:tc>
              </a:tr>
              <a:tr h="512061">
                <a:tc>
                  <a:txBody>
                    <a:bodyPr/>
                    <a:lstStyle/>
                    <a:p>
                      <a:pPr algn="ctr"/>
                      <a:r>
                        <a:rPr lang="fa-IR" sz="1400" dirty="0" smtClean="0">
                          <a:cs typeface="B Traffic" pitchFamily="2" charset="-78"/>
                        </a:rPr>
                        <a:t>طراحی</a:t>
                      </a:r>
                      <a:r>
                        <a:rPr lang="fa-IR" sz="1400" baseline="0" dirty="0" smtClean="0">
                          <a:cs typeface="B Traffic" pitchFamily="2" charset="-78"/>
                        </a:rPr>
                        <a:t> و هماهنگی با هویت شهری</a:t>
                      </a:r>
                      <a:endParaRPr lang="en-US" sz="1400" dirty="0">
                        <a:cs typeface="B Traffic" pitchFamily="2" charset="-78"/>
                      </a:endParaRPr>
                    </a:p>
                  </a:txBody>
                  <a:tcPr anchor="ctr"/>
                </a:tc>
                <a:tc>
                  <a:txBody>
                    <a:bodyPr/>
                    <a:lstStyle/>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b="1" i="0" u="none" strike="noStrike" dirty="0" smtClean="0">
                          <a:solidFill>
                            <a:srgbClr val="00B050"/>
                          </a:solidFill>
                          <a:latin typeface="Wingdings"/>
                        </a:rPr>
                        <a:t>ü</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400" b="1" dirty="0" smtClean="0">
                          <a:cs typeface="B Traffic" pitchFamily="2" charset="-78"/>
                        </a:rPr>
                        <a:t>کارکردی</a:t>
                      </a:r>
                      <a:endParaRPr lang="en-US" sz="1400" b="1" dirty="0" smtClean="0">
                        <a:cs typeface="B Traffic" pitchFamily="2" charset="-78"/>
                      </a:endParaRPr>
                    </a:p>
                  </a:txBody>
                  <a:tcPr anchor="ctr"/>
                </a:tc>
              </a:tr>
              <a:tr h="450103">
                <a:tc>
                  <a:txBody>
                    <a:bodyPr/>
                    <a:lstStyle/>
                    <a:p>
                      <a:pPr algn="ctr"/>
                      <a:endParaRPr lang="en-US" sz="1400" dirty="0">
                        <a:cs typeface="B Traffic" pitchFamily="2" charset="-78"/>
                      </a:endParaRPr>
                    </a:p>
                  </a:txBody>
                  <a:tcPr anchor="ctr"/>
                </a:tc>
                <a:tc>
                  <a:txBody>
                    <a:bodyPr/>
                    <a:lstStyle/>
                    <a:p>
                      <a:endParaRPr lang="en-US" dirty="0"/>
                    </a:p>
                  </a:txBody>
                  <a:tcPr/>
                </a:tc>
                <a:tc>
                  <a:txBody>
                    <a:bodyPr/>
                    <a:lstStyle/>
                    <a:p>
                      <a:endParaRPr lang="en-US" dirty="0"/>
                    </a:p>
                  </a:txBody>
                  <a:tcPr anchor="ctr"/>
                </a:tc>
                <a:tc>
                  <a:txBody>
                    <a:bodyPr/>
                    <a:lstStyle/>
                    <a:p>
                      <a:pPr algn="ctr"/>
                      <a:r>
                        <a:rPr lang="fa-IR" sz="1400" b="1" dirty="0" smtClean="0">
                          <a:cs typeface="B Traffic" pitchFamily="2" charset="-78"/>
                        </a:rPr>
                        <a:t>زمان</a:t>
                      </a:r>
                      <a:endParaRPr lang="en-US" sz="1400" b="1" dirty="0">
                        <a:cs typeface="B Traffic" pitchFamily="2" charset="-78"/>
                      </a:endParaRPr>
                    </a:p>
                  </a:txBody>
                  <a:tcPr anchor="ctr"/>
                </a:tc>
              </a:tr>
            </a:tbl>
          </a:graphicData>
        </a:graphic>
      </p:graphicFrame>
      <p:sp>
        <p:nvSpPr>
          <p:cNvPr id="8" name="TextBox 7"/>
          <p:cNvSpPr txBox="1"/>
          <p:nvPr/>
        </p:nvSpPr>
        <p:spPr>
          <a:xfrm>
            <a:off x="272480" y="4016097"/>
            <a:ext cx="1728192" cy="461665"/>
          </a:xfrm>
          <a:prstGeom prst="rect">
            <a:avLst/>
          </a:prstGeom>
          <a:noFill/>
        </p:spPr>
        <p:txBody>
          <a:bodyPr wrap="square" rtlCol="0">
            <a:spAutoFit/>
          </a:bodyPr>
          <a:lstStyle/>
          <a:p>
            <a:pPr algn="ctr" rtl="1"/>
            <a:r>
              <a:rPr lang="fa-IR" sz="1200" b="1" dirty="0" smtClean="0">
                <a:solidFill>
                  <a:schemeClr val="bg1">
                    <a:lumMod val="65000"/>
                    <a:lumOff val="35000"/>
                  </a:schemeClr>
                </a:solidFill>
                <a:cs typeface="B Nazanin" pitchFamily="2" charset="-78"/>
              </a:rPr>
              <a:t>لایه های سیستمی و فرآیند در معماری</a:t>
            </a:r>
            <a:endParaRPr lang="en-US" sz="1200" b="1" dirty="0">
              <a:solidFill>
                <a:schemeClr val="bg1">
                  <a:lumMod val="65000"/>
                  <a:lumOff val="35000"/>
                </a:schemeClr>
              </a:solidFill>
              <a:cs typeface="B Nazanin" pitchFamily="2" charset="-78"/>
            </a:endParaRPr>
          </a:p>
        </p:txBody>
      </p:sp>
      <p:sp>
        <p:nvSpPr>
          <p:cNvPr id="9" name="TextBox 8"/>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7</a:t>
            </a:r>
            <a:r>
              <a:rPr lang="fa-IR" sz="1600" dirty="0">
                <a:effectLst>
                  <a:outerShdw blurRad="38100" dist="38100" dir="2700000" algn="tl">
                    <a:srgbClr val="000000">
                      <a:alpha val="43137"/>
                    </a:srgbClr>
                  </a:outerShdw>
                </a:effectLst>
              </a:rPr>
              <a:t>  ارزیابی دانشکده معماری سوره براساس نگرش لایه‏ای</a:t>
            </a:r>
            <a:endParaRPr lang="en-US" sz="1400" dirty="0">
              <a:effectLst>
                <a:outerShdw blurRad="38100" dist="38100" dir="2700000" algn="tl">
                  <a:srgbClr val="000000">
                    <a:alpha val="43137"/>
                  </a:srgbClr>
                </a:outerShdw>
              </a:effectLst>
            </a:endParaRPr>
          </a:p>
        </p:txBody>
      </p:sp>
      <p:sp>
        <p:nvSpPr>
          <p:cNvPr id="10" name="TextBox 9"/>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7</a:t>
            </a:r>
            <a:endParaRPr lang="en-US" sz="1200" b="1" dirty="0">
              <a:solidFill>
                <a:srgbClr val="002060"/>
              </a:solidFill>
              <a:cs typeface="B Nazanin" pitchFamily="2" charset="-78"/>
            </a:endParaRPr>
          </a:p>
        </p:txBody>
      </p:sp>
      <p:sp>
        <p:nvSpPr>
          <p:cNvPr id="11" name="TextBox 10"/>
          <p:cNvSpPr txBox="1"/>
          <p:nvPr/>
        </p:nvSpPr>
        <p:spPr>
          <a:xfrm>
            <a:off x="272480" y="3723542"/>
            <a:ext cx="1728192" cy="261610"/>
          </a:xfrm>
          <a:prstGeom prst="rect">
            <a:avLst/>
          </a:prstGeom>
          <a:noFill/>
        </p:spPr>
        <p:txBody>
          <a:bodyPr wrap="square" rtlCol="0">
            <a:spAutoFit/>
          </a:bodyPr>
          <a:lstStyle/>
          <a:p>
            <a:pPr algn="ctr" rtl="1"/>
            <a:r>
              <a:rPr lang="fa-IR" sz="1100" b="1" dirty="0" smtClean="0">
                <a:solidFill>
                  <a:srgbClr val="674301"/>
                </a:solidFill>
                <a:cs typeface="B Nazanin" pitchFamily="2" charset="-78"/>
              </a:rPr>
              <a:t>دانشکده معماری سوره – لایه‏ها</a:t>
            </a:r>
            <a:endParaRPr lang="en-US" sz="1100" b="1" dirty="0">
              <a:solidFill>
                <a:srgbClr val="674301"/>
              </a:solidFill>
              <a:cs typeface="B Nazanin" pitchFamily="2" charset="-78"/>
            </a:endParaRPr>
          </a:p>
        </p:txBody>
      </p:sp>
      <p:sp>
        <p:nvSpPr>
          <p:cNvPr id="15" name="TextBox 14"/>
          <p:cNvSpPr txBox="1"/>
          <p:nvPr/>
        </p:nvSpPr>
        <p:spPr>
          <a:xfrm>
            <a:off x="2503961" y="1268760"/>
            <a:ext cx="6552727" cy="369332"/>
          </a:xfrm>
          <a:prstGeom prst="rect">
            <a:avLst/>
          </a:prstGeom>
          <a:noFill/>
        </p:spPr>
        <p:txBody>
          <a:bodyPr wrap="square" rtlCol="0">
            <a:spAutoFit/>
          </a:bodyPr>
          <a:lstStyle/>
          <a:p>
            <a:pPr algn="justLow" rtl="1">
              <a:lnSpc>
                <a:spcPct val="150000"/>
              </a:lnSpc>
            </a:pPr>
            <a:r>
              <a:rPr lang="fa-IR" sz="1200" b="1" dirty="0" smtClean="0">
                <a:solidFill>
                  <a:srgbClr val="002060"/>
                </a:solidFill>
                <a:cs typeface="B Nazanin" pitchFamily="2" charset="-78"/>
              </a:rPr>
              <a:t>حیاط :</a:t>
            </a:r>
            <a:endParaRPr lang="en-US" sz="1200" dirty="0" smtClean="0">
              <a:solidFill>
                <a:srgbClr val="002060"/>
              </a:solidFill>
              <a:cs typeface="B Nazanin" pitchFamily="2" charset="-78"/>
            </a:endParaRPr>
          </a:p>
        </p:txBody>
      </p:sp>
      <p:sp>
        <p:nvSpPr>
          <p:cNvPr id="16" name="TextBox 15"/>
          <p:cNvSpPr txBox="1"/>
          <p:nvPr/>
        </p:nvSpPr>
        <p:spPr>
          <a:xfrm>
            <a:off x="2504728" y="1002214"/>
            <a:ext cx="6552728" cy="276999"/>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dirty="0" smtClean="0">
                <a:solidFill>
                  <a:srgbClr val="8C5B02"/>
                </a:solidFill>
                <a:latin typeface="Technic" panose="00000400000000000000" pitchFamily="2" charset="2"/>
              </a:rPr>
              <a:t>ارزیابی دانشکده معماری سوره</a:t>
            </a:r>
            <a:endParaRPr lang="en-US" dirty="0">
              <a:solidFill>
                <a:srgbClr val="8C5B02"/>
              </a:solidFill>
              <a:latin typeface="Technic" panose="00000400000000000000" pitchFamily="2" charset="2"/>
            </a:endParaRPr>
          </a:p>
        </p:txBody>
      </p:sp>
      <p:sp>
        <p:nvSpPr>
          <p:cNvPr id="30" name="Multiply 29"/>
          <p:cNvSpPr/>
          <p:nvPr/>
        </p:nvSpPr>
        <p:spPr bwMode="auto">
          <a:xfrm flipV="1">
            <a:off x="6206033" y="5373216"/>
            <a:ext cx="288032" cy="288032"/>
          </a:xfrm>
          <a:prstGeom prst="mathMultiply">
            <a:avLst>
              <a:gd name="adj1" fmla="val 2932"/>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Multiply 17"/>
          <p:cNvSpPr/>
          <p:nvPr/>
        </p:nvSpPr>
        <p:spPr bwMode="auto">
          <a:xfrm flipV="1">
            <a:off x="6206033" y="4370888"/>
            <a:ext cx="288032" cy="288032"/>
          </a:xfrm>
          <a:prstGeom prst="mathMultiply">
            <a:avLst>
              <a:gd name="adj1" fmla="val 2932"/>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19531646"/>
      </p:ext>
    </p:extLst>
  </p:cSld>
  <p:clrMapOvr>
    <a:masterClrMapping/>
  </p:clrMapOvr>
  <p:transition>
    <p:dissolve/>
  </p:transition>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272480" y="4016097"/>
            <a:ext cx="1728192" cy="461665"/>
          </a:xfrm>
          <a:prstGeom prst="rect">
            <a:avLst/>
          </a:prstGeom>
          <a:noFill/>
        </p:spPr>
        <p:txBody>
          <a:bodyPr wrap="square" rtlCol="0">
            <a:spAutoFit/>
          </a:bodyPr>
          <a:lstStyle/>
          <a:p>
            <a:pPr algn="ctr" rtl="1"/>
            <a:r>
              <a:rPr lang="fa-IR" sz="1200" b="1" dirty="0" smtClean="0">
                <a:solidFill>
                  <a:schemeClr val="bg1">
                    <a:lumMod val="65000"/>
                    <a:lumOff val="35000"/>
                  </a:schemeClr>
                </a:solidFill>
                <a:cs typeface="B Nazanin" pitchFamily="2" charset="-78"/>
              </a:rPr>
              <a:t>لایه های سیستمی و فرآیند در معماری</a:t>
            </a:r>
            <a:endParaRPr lang="en-US" sz="1200" b="1" dirty="0">
              <a:solidFill>
                <a:schemeClr val="bg1">
                  <a:lumMod val="65000"/>
                  <a:lumOff val="35000"/>
                </a:schemeClr>
              </a:solidFill>
              <a:cs typeface="B Nazanin" pitchFamily="2" charset="-78"/>
            </a:endParaRPr>
          </a:p>
        </p:txBody>
      </p:sp>
      <p:sp>
        <p:nvSpPr>
          <p:cNvPr id="9" name="TextBox 8"/>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7</a:t>
            </a:r>
            <a:r>
              <a:rPr lang="fa-IR" sz="1600" dirty="0">
                <a:effectLst>
                  <a:outerShdw blurRad="38100" dist="38100" dir="2700000" algn="tl">
                    <a:srgbClr val="000000">
                      <a:alpha val="43137"/>
                    </a:srgbClr>
                  </a:outerShdw>
                </a:effectLst>
              </a:rPr>
              <a:t>  ارزیابی دانشکده معماری سوره براساس نگرش لایه‏ای</a:t>
            </a:r>
            <a:endParaRPr lang="en-US" sz="1400" dirty="0">
              <a:effectLst>
                <a:outerShdw blurRad="38100" dist="38100" dir="2700000" algn="tl">
                  <a:srgbClr val="000000">
                    <a:alpha val="43137"/>
                  </a:srgbClr>
                </a:outerShdw>
              </a:effectLst>
            </a:endParaRPr>
          </a:p>
        </p:txBody>
      </p:sp>
      <p:sp>
        <p:nvSpPr>
          <p:cNvPr id="10" name="TextBox 9"/>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7</a:t>
            </a:r>
            <a:endParaRPr lang="en-US" sz="1200" b="1" dirty="0">
              <a:solidFill>
                <a:srgbClr val="002060"/>
              </a:solidFill>
              <a:cs typeface="B Nazanin" pitchFamily="2" charset="-78"/>
            </a:endParaRPr>
          </a:p>
        </p:txBody>
      </p:sp>
      <p:sp>
        <p:nvSpPr>
          <p:cNvPr id="11" name="TextBox 10"/>
          <p:cNvSpPr txBox="1"/>
          <p:nvPr/>
        </p:nvSpPr>
        <p:spPr>
          <a:xfrm>
            <a:off x="272480" y="3723542"/>
            <a:ext cx="1728192" cy="261610"/>
          </a:xfrm>
          <a:prstGeom prst="rect">
            <a:avLst/>
          </a:prstGeom>
          <a:noFill/>
        </p:spPr>
        <p:txBody>
          <a:bodyPr wrap="square" rtlCol="0">
            <a:spAutoFit/>
          </a:bodyPr>
          <a:lstStyle/>
          <a:p>
            <a:pPr algn="ctr" rtl="1"/>
            <a:r>
              <a:rPr lang="fa-IR" sz="1100" b="1" dirty="0" smtClean="0">
                <a:solidFill>
                  <a:srgbClr val="674301"/>
                </a:solidFill>
                <a:cs typeface="B Nazanin" pitchFamily="2" charset="-78"/>
              </a:rPr>
              <a:t>دانشکده معماری سوره – لایه‏ها</a:t>
            </a:r>
            <a:endParaRPr lang="en-US" sz="1100" b="1" dirty="0">
              <a:solidFill>
                <a:srgbClr val="674301"/>
              </a:solidFill>
              <a:cs typeface="B Nazanin" pitchFamily="2" charset="-78"/>
            </a:endParaRPr>
          </a:p>
        </p:txBody>
      </p:sp>
      <p:sp>
        <p:nvSpPr>
          <p:cNvPr id="27" name="TextBox 26"/>
          <p:cNvSpPr txBox="1"/>
          <p:nvPr/>
        </p:nvSpPr>
        <p:spPr>
          <a:xfrm>
            <a:off x="2504728" y="1002214"/>
            <a:ext cx="6552728" cy="276999"/>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dirty="0" smtClean="0">
                <a:solidFill>
                  <a:srgbClr val="8C5B02"/>
                </a:solidFill>
                <a:latin typeface="Technic" panose="00000400000000000000" pitchFamily="2" charset="2"/>
              </a:rPr>
              <a:t>ارزیابی دانشکده معماری سوره</a:t>
            </a:r>
            <a:endParaRPr lang="en-US" dirty="0">
              <a:solidFill>
                <a:srgbClr val="8C5B02"/>
              </a:solidFill>
              <a:latin typeface="Technic" panose="00000400000000000000" pitchFamily="2" charset="2"/>
            </a:endParaRPr>
          </a:p>
        </p:txBody>
      </p:sp>
      <p:sp>
        <p:nvSpPr>
          <p:cNvPr id="12" name="TextBox 11"/>
          <p:cNvSpPr txBox="1"/>
          <p:nvPr/>
        </p:nvSpPr>
        <p:spPr>
          <a:xfrm>
            <a:off x="2503961" y="1268760"/>
            <a:ext cx="6552727" cy="369332"/>
          </a:xfrm>
          <a:prstGeom prst="rect">
            <a:avLst/>
          </a:prstGeom>
          <a:noFill/>
        </p:spPr>
        <p:txBody>
          <a:bodyPr wrap="square" rtlCol="0">
            <a:spAutoFit/>
          </a:bodyPr>
          <a:lstStyle/>
          <a:p>
            <a:pPr algn="justLow" rtl="1">
              <a:lnSpc>
                <a:spcPct val="150000"/>
              </a:lnSpc>
            </a:pPr>
            <a:r>
              <a:rPr lang="fa-IR" sz="1200" b="1" dirty="0" smtClean="0">
                <a:solidFill>
                  <a:srgbClr val="002060"/>
                </a:solidFill>
                <a:cs typeface="B Nazanin" pitchFamily="2" charset="-78"/>
              </a:rPr>
              <a:t>نما :</a:t>
            </a:r>
            <a:endParaRPr lang="en-US" sz="1200" dirty="0" smtClean="0">
              <a:solidFill>
                <a:srgbClr val="002060"/>
              </a:solidFill>
              <a:cs typeface="B Nazanin" pitchFamily="2" charset="-78"/>
            </a:endParaRPr>
          </a:p>
        </p:txBody>
      </p:sp>
      <p:pic>
        <p:nvPicPr>
          <p:cNvPr id="15" name="Picture 2" descr="D:\163_0124\IMG_8144.JPG"/>
          <p:cNvPicPr>
            <a:picLocks noChangeAspect="1" noChangeArrowheads="1"/>
          </p:cNvPicPr>
          <p:nvPr/>
        </p:nvPicPr>
        <p:blipFill>
          <a:blip r:embed="rId2" cstate="print"/>
          <a:srcRect/>
          <a:stretch>
            <a:fillRect/>
          </a:stretch>
        </p:blipFill>
        <p:spPr bwMode="auto">
          <a:xfrm>
            <a:off x="2503961" y="3723542"/>
            <a:ext cx="2362200" cy="1771650"/>
          </a:xfrm>
          <a:prstGeom prst="rect">
            <a:avLst/>
          </a:prstGeom>
          <a:noFill/>
          <a:ln>
            <a:noFill/>
          </a:ln>
        </p:spPr>
      </p:pic>
      <p:pic>
        <p:nvPicPr>
          <p:cNvPr id="16" name="Picture 3" descr="D:\163_0124\IMG_8129.JPG"/>
          <p:cNvPicPr>
            <a:picLocks noChangeAspect="1" noChangeArrowheads="1"/>
          </p:cNvPicPr>
          <p:nvPr/>
        </p:nvPicPr>
        <p:blipFill>
          <a:blip r:embed="rId3" cstate="print"/>
          <a:srcRect/>
          <a:stretch>
            <a:fillRect/>
          </a:stretch>
        </p:blipFill>
        <p:spPr bwMode="auto">
          <a:xfrm>
            <a:off x="2503961" y="1844473"/>
            <a:ext cx="2362200" cy="1771650"/>
          </a:xfrm>
          <a:prstGeom prst="rect">
            <a:avLst/>
          </a:prstGeom>
          <a:noFill/>
          <a:ln>
            <a:noFill/>
          </a:ln>
        </p:spPr>
      </p:pic>
      <p:pic>
        <p:nvPicPr>
          <p:cNvPr id="18" name="Picture 4" descr="D:\163_0124\IMG_8130.JPG"/>
          <p:cNvPicPr>
            <a:picLocks noChangeAspect="1" noChangeArrowheads="1"/>
          </p:cNvPicPr>
          <p:nvPr/>
        </p:nvPicPr>
        <p:blipFill>
          <a:blip r:embed="rId4" cstate="print"/>
          <a:srcRect/>
          <a:stretch>
            <a:fillRect/>
          </a:stretch>
        </p:blipFill>
        <p:spPr bwMode="auto">
          <a:xfrm>
            <a:off x="4953000" y="1844473"/>
            <a:ext cx="2376264" cy="1782198"/>
          </a:xfrm>
          <a:prstGeom prst="rect">
            <a:avLst/>
          </a:prstGeom>
          <a:noFill/>
          <a:ln>
            <a:noFill/>
          </a:ln>
        </p:spPr>
      </p:pic>
    </p:spTree>
    <p:extLst>
      <p:ext uri="{BB962C8B-B14F-4D97-AF65-F5344CB8AC3E}">
        <p14:creationId xmlns:p14="http://schemas.microsoft.com/office/powerpoint/2010/main" val="2005024951"/>
      </p:ext>
    </p:extLst>
  </p:cSld>
  <p:clrMapOvr>
    <a:masterClrMapping/>
  </p:clrMapOvr>
  <p:transition>
    <p:dissolv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TextBox 14"/>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1</a:t>
            </a:r>
            <a:r>
              <a:rPr lang="fa-IR" sz="1600" dirty="0" smtClean="0">
                <a:effectLst>
                  <a:outerShdw blurRad="38100" dist="38100" dir="2700000" algn="tl">
                    <a:srgbClr val="000000">
                      <a:alpha val="43137"/>
                    </a:srgbClr>
                  </a:outerShdw>
                </a:effectLst>
              </a:rPr>
              <a:t>   فعالیت‏های معمار</a:t>
            </a:r>
            <a:endParaRPr lang="en-US" sz="1400" dirty="0">
              <a:effectLst>
                <a:outerShdw blurRad="38100" dist="38100" dir="2700000" algn="tl">
                  <a:srgbClr val="000000">
                    <a:alpha val="43137"/>
                  </a:srgbClr>
                </a:outerShdw>
              </a:effectLst>
            </a:endParaRPr>
          </a:p>
        </p:txBody>
      </p:sp>
      <p:sp>
        <p:nvSpPr>
          <p:cNvPr id="30" name="TextBox 29"/>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1</a:t>
            </a:r>
            <a:endParaRPr lang="en-US" sz="1200" b="1" dirty="0">
              <a:solidFill>
                <a:srgbClr val="002060"/>
              </a:solidFill>
              <a:cs typeface="B Nazanin" pitchFamily="2" charset="-78"/>
            </a:endParaRPr>
          </a:p>
        </p:txBody>
      </p:sp>
      <p:sp>
        <p:nvSpPr>
          <p:cNvPr id="31" name="TextBox 30"/>
          <p:cNvSpPr txBox="1"/>
          <p:nvPr/>
        </p:nvSpPr>
        <p:spPr>
          <a:xfrm>
            <a:off x="272480" y="3723542"/>
            <a:ext cx="1728192" cy="276999"/>
          </a:xfrm>
          <a:prstGeom prst="rect">
            <a:avLst/>
          </a:prstGeom>
          <a:noFill/>
        </p:spPr>
        <p:txBody>
          <a:bodyPr wrap="square" rtlCol="0">
            <a:spAutoFit/>
          </a:bodyPr>
          <a:lstStyle/>
          <a:p>
            <a:pPr algn="ctr"/>
            <a:r>
              <a:rPr lang="fa-IR" sz="1200" b="1" dirty="0" smtClean="0">
                <a:solidFill>
                  <a:srgbClr val="674301"/>
                </a:solidFill>
                <a:cs typeface="B Nazanin" pitchFamily="2" charset="-78"/>
              </a:rPr>
              <a:t>فعالیت‏های معمار</a:t>
            </a:r>
            <a:endParaRPr lang="en-US" sz="1200" b="1" dirty="0">
              <a:solidFill>
                <a:srgbClr val="674301"/>
              </a:solidFill>
              <a:cs typeface="B Nazanin" pitchFamily="2" charset="-78"/>
            </a:endParaRPr>
          </a:p>
        </p:txBody>
      </p:sp>
      <p:sp>
        <p:nvSpPr>
          <p:cNvPr id="34" name="TextBox 33"/>
          <p:cNvSpPr txBox="1"/>
          <p:nvPr/>
        </p:nvSpPr>
        <p:spPr>
          <a:xfrm>
            <a:off x="272480" y="4016097"/>
            <a:ext cx="1728192" cy="276999"/>
          </a:xfrm>
          <a:prstGeom prst="rect">
            <a:avLst/>
          </a:prstGeom>
          <a:noFill/>
        </p:spPr>
        <p:txBody>
          <a:bodyPr wrap="square" rtlCol="0">
            <a:spAutoFit/>
          </a:bodyPr>
          <a:lstStyle/>
          <a:p>
            <a:pPr algn="ctr"/>
            <a:r>
              <a:rPr lang="en-US" sz="1200" b="1" dirty="0" smtClean="0">
                <a:solidFill>
                  <a:schemeClr val="bg1">
                    <a:lumMod val="65000"/>
                    <a:lumOff val="35000"/>
                  </a:schemeClr>
                </a:solidFill>
                <a:cs typeface="B Nazanin" pitchFamily="2" charset="-78"/>
              </a:rPr>
              <a:t>Decision Making</a:t>
            </a:r>
            <a:endParaRPr lang="en-US" sz="1200" b="1" dirty="0">
              <a:solidFill>
                <a:schemeClr val="bg1">
                  <a:lumMod val="65000"/>
                  <a:lumOff val="35000"/>
                </a:schemeClr>
              </a:solidFill>
              <a:cs typeface="B Nazanin" pitchFamily="2" charset="-78"/>
            </a:endParaRPr>
          </a:p>
        </p:txBody>
      </p:sp>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تصمیم سازی                       </a:t>
            </a:r>
            <a:r>
              <a:rPr lang="en-US" sz="1400" dirty="0" smtClean="0">
                <a:solidFill>
                  <a:srgbClr val="8C5B02"/>
                </a:solidFill>
              </a:rPr>
              <a:t> </a:t>
            </a:r>
            <a:r>
              <a:rPr lang="fa-IR" sz="1400" dirty="0" smtClean="0">
                <a:solidFill>
                  <a:srgbClr val="8C5B02"/>
                </a:solidFill>
              </a:rPr>
              <a:t>                                                                                       </a:t>
            </a:r>
            <a:r>
              <a:rPr lang="en-US" sz="1400" dirty="0" smtClean="0">
                <a:solidFill>
                  <a:srgbClr val="8C5B02"/>
                </a:solidFill>
                <a:latin typeface="Technic" panose="00000400000000000000" pitchFamily="2" charset="2"/>
              </a:rPr>
              <a:t>Decision Making</a:t>
            </a:r>
            <a:endParaRPr lang="en-US" sz="1400" dirty="0">
              <a:solidFill>
                <a:srgbClr val="8C5B02"/>
              </a:solidFill>
              <a:latin typeface="Technic" panose="00000400000000000000" pitchFamily="2" charset="2"/>
            </a:endParaRPr>
          </a:p>
        </p:txBody>
      </p:sp>
      <p:sp>
        <p:nvSpPr>
          <p:cNvPr id="25" name="TextBox 24"/>
          <p:cNvSpPr txBox="1"/>
          <p:nvPr/>
        </p:nvSpPr>
        <p:spPr>
          <a:xfrm>
            <a:off x="2504728" y="1352963"/>
            <a:ext cx="288032"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en-US" sz="1400" dirty="0" smtClean="0">
                <a:solidFill>
                  <a:srgbClr val="002060"/>
                </a:solidFill>
                <a:latin typeface="Technic" panose="00000400000000000000" pitchFamily="2" charset="2"/>
              </a:rPr>
              <a:t>1</a:t>
            </a:r>
            <a:endParaRPr lang="en-US" sz="1400" dirty="0">
              <a:solidFill>
                <a:srgbClr val="002060"/>
              </a:solidFill>
              <a:latin typeface="Technic" panose="00000400000000000000" pitchFamily="2" charset="2"/>
            </a:endParaRPr>
          </a:p>
        </p:txBody>
      </p:sp>
      <p:sp>
        <p:nvSpPr>
          <p:cNvPr id="32" name="TextBox 31"/>
          <p:cNvSpPr txBox="1"/>
          <p:nvPr/>
        </p:nvSpPr>
        <p:spPr>
          <a:xfrm>
            <a:off x="272480" y="4437112"/>
            <a:ext cx="1728192" cy="276999"/>
          </a:xfrm>
          <a:prstGeom prst="rect">
            <a:avLst/>
          </a:prstGeom>
          <a:noFill/>
        </p:spPr>
        <p:txBody>
          <a:bodyPr wrap="square" rtlCol="0">
            <a:spAutoFit/>
          </a:bodyPr>
          <a:lstStyle/>
          <a:p>
            <a:pPr algn="ctr"/>
            <a:r>
              <a:rPr lang="fa-IR" sz="1200" b="1" dirty="0" smtClean="0">
                <a:solidFill>
                  <a:schemeClr val="bg1">
                    <a:lumMod val="65000"/>
                    <a:lumOff val="35000"/>
                  </a:schemeClr>
                </a:solidFill>
                <a:cs typeface="B Nazanin" pitchFamily="2" charset="-78"/>
              </a:rPr>
              <a:t>مجتمع مسکونی نیاوران</a:t>
            </a:r>
            <a:endParaRPr lang="en-US" sz="1200" b="1" dirty="0">
              <a:solidFill>
                <a:schemeClr val="bg1">
                  <a:lumMod val="65000"/>
                  <a:lumOff val="35000"/>
                </a:schemeClr>
              </a:solidFill>
              <a:cs typeface="B Nazanin" pitchFamily="2" charset="-78"/>
            </a:endParaRPr>
          </a:p>
        </p:txBody>
      </p:sp>
      <p:sp>
        <p:nvSpPr>
          <p:cNvPr id="29" name="TextBox 28"/>
          <p:cNvSpPr txBox="1"/>
          <p:nvPr/>
        </p:nvSpPr>
        <p:spPr>
          <a:xfrm>
            <a:off x="2504728" y="1700808"/>
            <a:ext cx="6552728" cy="646331"/>
          </a:xfrm>
          <a:prstGeom prst="rect">
            <a:avLst/>
          </a:prstGeom>
          <a:noFill/>
        </p:spPr>
        <p:txBody>
          <a:bodyPr wrap="square" rtlCol="0">
            <a:spAutoFit/>
          </a:bodyPr>
          <a:lstStyle/>
          <a:p>
            <a:pPr algn="just" rtl="1">
              <a:lnSpc>
                <a:spcPct val="150000"/>
              </a:lnSpc>
            </a:pPr>
            <a:r>
              <a:rPr lang="fa-IR" sz="1200" dirty="0">
                <a:solidFill>
                  <a:srgbClr val="002060"/>
                </a:solidFill>
                <a:cs typeface="B Nazanin" pitchFamily="2" charset="-78"/>
              </a:rPr>
              <a:t>در میان تمام راه های موجود مثل قطع درختان و استفاده از محورهای مستقیم و عمود برهم مثل ساختمان های معمولی، معمار این راه را بر اساس واقعیت های موجود سایت بهتر دانسته است. بنابراین طراحی به نوعی تصمیم سازی میباشد.</a:t>
            </a:r>
          </a:p>
        </p:txBody>
      </p:sp>
      <p:pic>
        <p:nvPicPr>
          <p:cNvPr id="35" name="Picture 2" descr="D:\fattaneh s data\kalbadi\tamrin 1\niyavaran\181414_328416900568791_92864496_n.jpg"/>
          <p:cNvPicPr>
            <a:picLocks noChangeAspect="1" noChangeArrowheads="1"/>
          </p:cNvPicPr>
          <p:nvPr/>
        </p:nvPicPr>
        <p:blipFill>
          <a:blip r:embed="rId2"/>
          <a:srcRect/>
          <a:stretch>
            <a:fillRect/>
          </a:stretch>
        </p:blipFill>
        <p:spPr bwMode="auto">
          <a:xfrm>
            <a:off x="4842505" y="2922415"/>
            <a:ext cx="2258197" cy="3387296"/>
          </a:xfrm>
          <a:prstGeom prst="rect">
            <a:avLst/>
          </a:prstGeom>
          <a:noFill/>
        </p:spPr>
      </p:pic>
      <p:pic>
        <p:nvPicPr>
          <p:cNvPr id="36" name="Picture 35" descr="D:\fattaneh s data\kalbadi\tamrin 1\niyavaran\532715_328416833902131_930567621_n.jpg"/>
          <p:cNvPicPr>
            <a:picLocks noChangeAspect="1" noChangeArrowheads="1"/>
          </p:cNvPicPr>
          <p:nvPr/>
        </p:nvPicPr>
        <p:blipFill>
          <a:blip r:embed="rId3"/>
          <a:srcRect/>
          <a:stretch>
            <a:fillRect/>
          </a:stretch>
        </p:blipFill>
        <p:spPr bwMode="auto">
          <a:xfrm>
            <a:off x="2504727" y="2922414"/>
            <a:ext cx="2253233" cy="3386905"/>
          </a:xfrm>
          <a:prstGeom prst="rect">
            <a:avLst/>
          </a:prstGeom>
          <a:noFill/>
        </p:spPr>
      </p:pic>
      <p:pic>
        <p:nvPicPr>
          <p:cNvPr id="37" name="Picture 3" descr="D:\fattaneh s data\kalbadi\tamrin 1\niyavaran\598694_328416873902127_1803569994_n.jpg"/>
          <p:cNvPicPr>
            <a:picLocks noChangeAspect="1" noChangeArrowheads="1"/>
          </p:cNvPicPr>
          <p:nvPr/>
        </p:nvPicPr>
        <p:blipFill>
          <a:blip r:embed="rId4"/>
          <a:srcRect/>
          <a:stretch>
            <a:fillRect/>
          </a:stretch>
        </p:blipFill>
        <p:spPr bwMode="auto">
          <a:xfrm>
            <a:off x="7185248" y="2922414"/>
            <a:ext cx="1872208" cy="3386906"/>
          </a:xfrm>
          <a:prstGeom prst="rect">
            <a:avLst/>
          </a:prstGeom>
          <a:noFill/>
        </p:spPr>
      </p:pic>
      <p:sp>
        <p:nvSpPr>
          <p:cNvPr id="54" name="TextBox 53"/>
          <p:cNvSpPr txBox="1"/>
          <p:nvPr/>
        </p:nvSpPr>
        <p:spPr>
          <a:xfrm>
            <a:off x="2864768" y="1352963"/>
            <a:ext cx="619268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002060"/>
                </a:solidFill>
                <a:cs typeface="B Traffic" panose="00000400000000000000" pitchFamily="2" charset="-78"/>
              </a:rPr>
              <a:t>مجتمع مسکونی نیاوران    </a:t>
            </a:r>
            <a:r>
              <a:rPr lang="fa-IR" sz="1050" dirty="0">
                <a:solidFill>
                  <a:srgbClr val="002060"/>
                </a:solidFill>
                <a:cs typeface="B Traffic" panose="00000400000000000000" pitchFamily="2" charset="-78"/>
              </a:rPr>
              <a:t> </a:t>
            </a:r>
            <a:r>
              <a:rPr lang="fa-IR" sz="1050" dirty="0" smtClean="0">
                <a:solidFill>
                  <a:srgbClr val="002060"/>
                </a:solidFill>
                <a:cs typeface="B Traffic" panose="00000400000000000000" pitchFamily="2" charset="-78"/>
              </a:rPr>
              <a:t>محمدرضا نیکبخت</a:t>
            </a:r>
            <a:endParaRPr lang="fa-IR" sz="1050" dirty="0">
              <a:solidFill>
                <a:srgbClr val="002060"/>
              </a:solidFill>
              <a:cs typeface="B Traffic" panose="00000400000000000000" pitchFamily="2" charset="-78"/>
            </a:endParaRPr>
          </a:p>
        </p:txBody>
      </p:sp>
    </p:spTree>
    <p:extLst>
      <p:ext uri="{BB962C8B-B14F-4D97-AF65-F5344CB8AC3E}">
        <p14:creationId xmlns:p14="http://schemas.microsoft.com/office/powerpoint/2010/main" val="2270378630"/>
      </p:ext>
    </p:extLst>
  </p:cSld>
  <p:clrMapOvr>
    <a:masterClrMapping/>
  </p:clrMapOvr>
  <p:transition>
    <p:dissolve/>
  </p:transition>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504728" y="1002214"/>
            <a:ext cx="6552728" cy="276999"/>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dirty="0" smtClean="0">
                <a:solidFill>
                  <a:srgbClr val="8C5B02"/>
                </a:solidFill>
                <a:latin typeface="Technic" panose="00000400000000000000" pitchFamily="2" charset="2"/>
              </a:rPr>
              <a:t>نمودار لایه ای دانشکده معماری</a:t>
            </a:r>
            <a:endParaRPr lang="en-US" dirty="0">
              <a:solidFill>
                <a:srgbClr val="8C5B02"/>
              </a:solidFill>
              <a:latin typeface="Technic" panose="00000400000000000000" pitchFamily="2" charset="2"/>
            </a:endParaRPr>
          </a:p>
        </p:txBody>
      </p:sp>
      <p:sp>
        <p:nvSpPr>
          <p:cNvPr id="8" name="TextBox 7"/>
          <p:cNvSpPr txBox="1"/>
          <p:nvPr/>
        </p:nvSpPr>
        <p:spPr>
          <a:xfrm>
            <a:off x="272480" y="4016097"/>
            <a:ext cx="1728192" cy="461665"/>
          </a:xfrm>
          <a:prstGeom prst="rect">
            <a:avLst/>
          </a:prstGeom>
          <a:noFill/>
        </p:spPr>
        <p:txBody>
          <a:bodyPr wrap="square" rtlCol="0">
            <a:spAutoFit/>
          </a:bodyPr>
          <a:lstStyle/>
          <a:p>
            <a:pPr algn="ctr" rtl="1"/>
            <a:r>
              <a:rPr lang="fa-IR" sz="1200" b="1" dirty="0" smtClean="0">
                <a:solidFill>
                  <a:schemeClr val="bg1">
                    <a:lumMod val="65000"/>
                    <a:lumOff val="35000"/>
                  </a:schemeClr>
                </a:solidFill>
                <a:cs typeface="B Nazanin" pitchFamily="2" charset="-78"/>
              </a:rPr>
              <a:t>لایه های سیستمی و فرآیند در معماری</a:t>
            </a:r>
            <a:endParaRPr lang="en-US" sz="1200" b="1" dirty="0">
              <a:solidFill>
                <a:schemeClr val="bg1">
                  <a:lumMod val="65000"/>
                  <a:lumOff val="35000"/>
                </a:schemeClr>
              </a:solidFill>
              <a:cs typeface="B Nazanin" pitchFamily="2" charset="-78"/>
            </a:endParaRPr>
          </a:p>
        </p:txBody>
      </p:sp>
      <p:sp>
        <p:nvSpPr>
          <p:cNvPr id="9" name="TextBox 8"/>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7</a:t>
            </a:r>
            <a:r>
              <a:rPr lang="fa-IR" sz="1600" dirty="0">
                <a:effectLst>
                  <a:outerShdw blurRad="38100" dist="38100" dir="2700000" algn="tl">
                    <a:srgbClr val="000000">
                      <a:alpha val="43137"/>
                    </a:srgbClr>
                  </a:outerShdw>
                </a:effectLst>
              </a:rPr>
              <a:t>  ارزیابی دانشکده معماری سوره براساس نگرش لایه‏ای</a:t>
            </a:r>
            <a:endParaRPr lang="en-US" sz="1400" dirty="0">
              <a:effectLst>
                <a:outerShdw blurRad="38100" dist="38100" dir="2700000" algn="tl">
                  <a:srgbClr val="000000">
                    <a:alpha val="43137"/>
                  </a:srgbClr>
                </a:outerShdw>
              </a:effectLst>
            </a:endParaRPr>
          </a:p>
        </p:txBody>
      </p:sp>
      <p:sp>
        <p:nvSpPr>
          <p:cNvPr id="10" name="TextBox 9"/>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7</a:t>
            </a:r>
            <a:endParaRPr lang="en-US" sz="1200" b="1" dirty="0">
              <a:solidFill>
                <a:srgbClr val="002060"/>
              </a:solidFill>
              <a:cs typeface="B Nazanin" pitchFamily="2" charset="-78"/>
            </a:endParaRPr>
          </a:p>
        </p:txBody>
      </p:sp>
      <p:sp>
        <p:nvSpPr>
          <p:cNvPr id="11" name="TextBox 10"/>
          <p:cNvSpPr txBox="1"/>
          <p:nvPr/>
        </p:nvSpPr>
        <p:spPr>
          <a:xfrm>
            <a:off x="272480" y="3723542"/>
            <a:ext cx="1728192" cy="261610"/>
          </a:xfrm>
          <a:prstGeom prst="rect">
            <a:avLst/>
          </a:prstGeom>
          <a:noFill/>
        </p:spPr>
        <p:txBody>
          <a:bodyPr wrap="square" rtlCol="0">
            <a:spAutoFit/>
          </a:bodyPr>
          <a:lstStyle/>
          <a:p>
            <a:pPr algn="ctr" rtl="1"/>
            <a:r>
              <a:rPr lang="fa-IR" sz="1100" b="1" dirty="0" smtClean="0">
                <a:solidFill>
                  <a:srgbClr val="674301"/>
                </a:solidFill>
                <a:cs typeface="B Nazanin" pitchFamily="2" charset="-78"/>
              </a:rPr>
              <a:t>دانشکده معماری سوره – لایه‏ها</a:t>
            </a:r>
            <a:endParaRPr lang="en-US" sz="1100" b="1" dirty="0">
              <a:solidFill>
                <a:srgbClr val="674301"/>
              </a:solidFill>
              <a:cs typeface="B Nazanin" pitchFamily="2" charset="-78"/>
            </a:endParaRPr>
          </a:p>
        </p:txBody>
      </p:sp>
      <p:pic>
        <p:nvPicPr>
          <p:cNvPr id="12"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2504728" y="4042589"/>
            <a:ext cx="3384377" cy="1906691"/>
          </a:xfrm>
          <a:prstGeom prst="rect">
            <a:avLst/>
          </a:prstGeom>
          <a:noFill/>
        </p:spPr>
      </p:pic>
      <p:pic>
        <p:nvPicPr>
          <p:cNvPr id="14"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507333" y="1698754"/>
            <a:ext cx="3381772" cy="2284471"/>
          </a:xfrm>
          <a:prstGeom prst="rect">
            <a:avLst/>
          </a:prstGeom>
          <a:noFill/>
        </p:spPr>
      </p:pic>
      <p:sp>
        <p:nvSpPr>
          <p:cNvPr id="15" name="TextBox 14"/>
          <p:cNvSpPr txBox="1"/>
          <p:nvPr/>
        </p:nvSpPr>
        <p:spPr>
          <a:xfrm>
            <a:off x="2503961" y="1268760"/>
            <a:ext cx="6552727" cy="346249"/>
          </a:xfrm>
          <a:prstGeom prst="rect">
            <a:avLst/>
          </a:prstGeom>
          <a:noFill/>
        </p:spPr>
        <p:txBody>
          <a:bodyPr wrap="square" rtlCol="0">
            <a:spAutoFit/>
          </a:bodyPr>
          <a:lstStyle/>
          <a:p>
            <a:pPr algn="justLow" rtl="1">
              <a:lnSpc>
                <a:spcPct val="150000"/>
              </a:lnSpc>
            </a:pPr>
            <a:r>
              <a:rPr lang="fa-IR" sz="1200" b="1" dirty="0" smtClean="0">
                <a:solidFill>
                  <a:srgbClr val="002060"/>
                </a:solidFill>
                <a:cs typeface="B Nazanin" pitchFamily="2" charset="-78"/>
              </a:rPr>
              <a:t>نتیجه گیری :</a:t>
            </a:r>
            <a:endParaRPr lang="en-US" sz="1200" dirty="0" smtClean="0">
              <a:solidFill>
                <a:srgbClr val="002060"/>
              </a:solidFill>
              <a:cs typeface="B Nazanin" pitchFamily="2" charset="-78"/>
            </a:endParaRPr>
          </a:p>
        </p:txBody>
      </p:sp>
    </p:spTree>
    <p:extLst>
      <p:ext uri="{BB962C8B-B14F-4D97-AF65-F5344CB8AC3E}">
        <p14:creationId xmlns:p14="http://schemas.microsoft.com/office/powerpoint/2010/main" val="191131767"/>
      </p:ext>
    </p:extLst>
  </p:cSld>
  <p:clrMapOvr>
    <a:masterClrMapping/>
  </p:clrMapOvr>
  <p:transition>
    <p:dissolve/>
  </p:transition>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extBox 32"/>
          <p:cNvSpPr txBox="1"/>
          <p:nvPr/>
        </p:nvSpPr>
        <p:spPr>
          <a:xfrm>
            <a:off x="2504728" y="1052736"/>
            <a:ext cx="6552728" cy="367408"/>
          </a:xfrm>
          <a:prstGeom prst="rect">
            <a:avLst/>
          </a:prstGeom>
          <a:noFill/>
        </p:spPr>
        <p:txBody>
          <a:bodyPr wrap="square" rtlCol="0">
            <a:spAutoFit/>
          </a:bodyPr>
          <a:lstStyle/>
          <a:p>
            <a:pPr algn="justLow" rtl="1">
              <a:lnSpc>
                <a:spcPct val="150000"/>
              </a:lnSpc>
            </a:pPr>
            <a:r>
              <a:rPr lang="fa-IR" sz="1300" dirty="0">
                <a:solidFill>
                  <a:srgbClr val="002060"/>
                </a:solidFill>
                <a:cs typeface="B Nazanin" pitchFamily="2" charset="-78"/>
              </a:rPr>
              <a:t>گزینه‏های مختلف برای زمین و ساختمان نیمه‏کاره بعد از دانشگاه را بنویسید.</a:t>
            </a:r>
            <a:endParaRPr lang="fa-IR" sz="1200" dirty="0">
              <a:solidFill>
                <a:srgbClr val="4F3311"/>
              </a:solidFill>
              <a:cs typeface="B Nazanin" pitchFamily="2" charset="-78"/>
            </a:endParaRPr>
          </a:p>
        </p:txBody>
      </p:sp>
      <p:sp>
        <p:nvSpPr>
          <p:cNvPr id="34" name="TextBox 33"/>
          <p:cNvSpPr txBox="1"/>
          <p:nvPr/>
        </p:nvSpPr>
        <p:spPr>
          <a:xfrm>
            <a:off x="272480" y="4016097"/>
            <a:ext cx="1728192" cy="276999"/>
          </a:xfrm>
          <a:prstGeom prst="rect">
            <a:avLst/>
          </a:prstGeom>
          <a:noFill/>
        </p:spPr>
        <p:txBody>
          <a:bodyPr wrap="square" rtlCol="0">
            <a:spAutoFit/>
          </a:bodyPr>
          <a:lstStyle/>
          <a:p>
            <a:pPr algn="ctr"/>
            <a:r>
              <a:rPr lang="fa-IR" sz="1200" b="1" dirty="0" smtClean="0">
                <a:solidFill>
                  <a:schemeClr val="bg1">
                    <a:lumMod val="65000"/>
                    <a:lumOff val="35000"/>
                  </a:schemeClr>
                </a:solidFill>
                <a:cs typeface="B Nazanin" pitchFamily="2" charset="-78"/>
              </a:rPr>
              <a:t>بیان مسأله</a:t>
            </a:r>
            <a:endParaRPr lang="en-US" sz="1200" b="1" dirty="0">
              <a:solidFill>
                <a:schemeClr val="bg1">
                  <a:lumMod val="65000"/>
                  <a:lumOff val="35000"/>
                </a:schemeClr>
              </a:solidFill>
              <a:cs typeface="B Nazanin" pitchFamily="2" charset="-78"/>
            </a:endParaRPr>
          </a:p>
        </p:txBody>
      </p:sp>
      <p:sp>
        <p:nvSpPr>
          <p:cNvPr id="19" name="TextBox 18"/>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8</a:t>
            </a:r>
            <a:r>
              <a:rPr lang="fa-IR" sz="1600" dirty="0" smtClean="0">
                <a:effectLst>
                  <a:outerShdw blurRad="38100" dist="38100" dir="2700000" algn="tl">
                    <a:srgbClr val="000000">
                      <a:alpha val="43137"/>
                    </a:srgbClr>
                  </a:outerShdw>
                </a:effectLst>
              </a:rPr>
              <a:t>  طرح توجیهی برای هتل</a:t>
            </a:r>
            <a:endParaRPr lang="en-US" sz="1400" dirty="0">
              <a:effectLst>
                <a:outerShdw blurRad="38100" dist="38100" dir="2700000" algn="tl">
                  <a:srgbClr val="000000">
                    <a:alpha val="43137"/>
                  </a:srgbClr>
                </a:outerShdw>
              </a:effectLst>
            </a:endParaRPr>
          </a:p>
        </p:txBody>
      </p:sp>
      <p:sp>
        <p:nvSpPr>
          <p:cNvPr id="20" name="TextBox 19"/>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8</a:t>
            </a:r>
            <a:endParaRPr lang="en-US" sz="1200" b="1" dirty="0">
              <a:solidFill>
                <a:srgbClr val="002060"/>
              </a:solidFill>
              <a:cs typeface="B Nazanin" pitchFamily="2" charset="-78"/>
            </a:endParaRPr>
          </a:p>
        </p:txBody>
      </p:sp>
      <p:sp>
        <p:nvSpPr>
          <p:cNvPr id="21" name="TextBox 20"/>
          <p:cNvSpPr txBox="1"/>
          <p:nvPr/>
        </p:nvSpPr>
        <p:spPr>
          <a:xfrm>
            <a:off x="272480" y="3723542"/>
            <a:ext cx="1728192" cy="276999"/>
          </a:xfrm>
          <a:prstGeom prst="rect">
            <a:avLst/>
          </a:prstGeom>
          <a:noFill/>
        </p:spPr>
        <p:txBody>
          <a:bodyPr wrap="square" rtlCol="0">
            <a:spAutoFit/>
          </a:bodyPr>
          <a:lstStyle/>
          <a:p>
            <a:pPr algn="ctr" rtl="1"/>
            <a:r>
              <a:rPr lang="fa-IR" sz="1200" b="1" dirty="0" smtClean="0">
                <a:solidFill>
                  <a:srgbClr val="674301"/>
                </a:solidFill>
                <a:cs typeface="B Nazanin" pitchFamily="2" charset="-78"/>
              </a:rPr>
              <a:t>طرح توجیهی هتل</a:t>
            </a:r>
            <a:endParaRPr lang="en-US" sz="1200" b="1" dirty="0">
              <a:solidFill>
                <a:srgbClr val="674301"/>
              </a:solidFill>
              <a:cs typeface="B Nazanin" pitchFamily="2" charset="-78"/>
            </a:endParaRPr>
          </a:p>
        </p:txBody>
      </p:sp>
      <p:pic>
        <p:nvPicPr>
          <p:cNvPr id="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4727" y="3645025"/>
            <a:ext cx="4435699" cy="2512900"/>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97811819"/>
      </p:ext>
    </p:extLst>
  </p:cSld>
  <p:clrMapOvr>
    <a:masterClrMapping/>
  </p:clrMapOvr>
  <p:transition>
    <p:dissolve/>
  </p:transition>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تاریخچه زمین</a:t>
            </a:r>
            <a:endParaRPr lang="en-US" dirty="0">
              <a:solidFill>
                <a:srgbClr val="8C5B02"/>
              </a:solidFill>
              <a:latin typeface="Technic" panose="00000400000000000000" pitchFamily="2" charset="2"/>
            </a:endParaRPr>
          </a:p>
        </p:txBody>
      </p:sp>
      <p:sp>
        <p:nvSpPr>
          <p:cNvPr id="29" name="TextBox 28"/>
          <p:cNvSpPr txBox="1"/>
          <p:nvPr/>
        </p:nvSpPr>
        <p:spPr>
          <a:xfrm>
            <a:off x="272480" y="4016097"/>
            <a:ext cx="1728192" cy="276999"/>
          </a:xfrm>
          <a:prstGeom prst="rect">
            <a:avLst/>
          </a:prstGeom>
          <a:noFill/>
        </p:spPr>
        <p:txBody>
          <a:bodyPr wrap="square" rtlCol="0">
            <a:spAutoFit/>
          </a:bodyPr>
          <a:lstStyle/>
          <a:p>
            <a:pPr algn="ctr"/>
            <a:r>
              <a:rPr lang="fa-IR" sz="1200" b="1" dirty="0" smtClean="0">
                <a:solidFill>
                  <a:schemeClr val="bg1">
                    <a:lumMod val="65000"/>
                    <a:lumOff val="35000"/>
                  </a:schemeClr>
                </a:solidFill>
                <a:cs typeface="B Nazanin" pitchFamily="2" charset="-78"/>
              </a:rPr>
              <a:t>تاریخچه</a:t>
            </a:r>
            <a:endParaRPr lang="en-US" sz="1200" b="1" dirty="0">
              <a:solidFill>
                <a:schemeClr val="bg1">
                  <a:lumMod val="65000"/>
                  <a:lumOff val="35000"/>
                </a:schemeClr>
              </a:solidFill>
              <a:cs typeface="B Nazanin" pitchFamily="2" charset="-78"/>
            </a:endParaRPr>
          </a:p>
        </p:txBody>
      </p:sp>
      <p:sp>
        <p:nvSpPr>
          <p:cNvPr id="30" name="TextBox 29"/>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8</a:t>
            </a:r>
            <a:r>
              <a:rPr lang="fa-IR" sz="1600" dirty="0" smtClean="0">
                <a:effectLst>
                  <a:outerShdw blurRad="38100" dist="38100" dir="2700000" algn="tl">
                    <a:srgbClr val="000000">
                      <a:alpha val="43137"/>
                    </a:srgbClr>
                  </a:outerShdw>
                </a:effectLst>
              </a:rPr>
              <a:t>  طرح توجیهی برای هتل</a:t>
            </a:r>
            <a:endParaRPr lang="en-US" sz="1400" dirty="0">
              <a:effectLst>
                <a:outerShdw blurRad="38100" dist="38100" dir="2700000" algn="tl">
                  <a:srgbClr val="000000">
                    <a:alpha val="43137"/>
                  </a:srgbClr>
                </a:outerShdw>
              </a:effectLst>
            </a:endParaRPr>
          </a:p>
        </p:txBody>
      </p:sp>
      <p:sp>
        <p:nvSpPr>
          <p:cNvPr id="31" name="TextBox 30"/>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8</a:t>
            </a:r>
            <a:endParaRPr lang="en-US" sz="1200" b="1" dirty="0">
              <a:solidFill>
                <a:srgbClr val="002060"/>
              </a:solidFill>
              <a:cs typeface="B Nazanin" pitchFamily="2" charset="-78"/>
            </a:endParaRPr>
          </a:p>
        </p:txBody>
      </p:sp>
      <p:sp>
        <p:nvSpPr>
          <p:cNvPr id="32" name="TextBox 31"/>
          <p:cNvSpPr txBox="1"/>
          <p:nvPr/>
        </p:nvSpPr>
        <p:spPr>
          <a:xfrm>
            <a:off x="272480" y="3723542"/>
            <a:ext cx="1728192" cy="276999"/>
          </a:xfrm>
          <a:prstGeom prst="rect">
            <a:avLst/>
          </a:prstGeom>
          <a:noFill/>
        </p:spPr>
        <p:txBody>
          <a:bodyPr wrap="square" rtlCol="0">
            <a:spAutoFit/>
          </a:bodyPr>
          <a:lstStyle/>
          <a:p>
            <a:pPr algn="ctr" rtl="1"/>
            <a:r>
              <a:rPr lang="fa-IR" sz="1200" b="1" dirty="0" smtClean="0">
                <a:solidFill>
                  <a:srgbClr val="674301"/>
                </a:solidFill>
                <a:cs typeface="B Nazanin" pitchFamily="2" charset="-78"/>
              </a:rPr>
              <a:t>طرح توجیهی هتل</a:t>
            </a:r>
            <a:endParaRPr lang="en-US" sz="1200" b="1" dirty="0">
              <a:solidFill>
                <a:srgbClr val="674301"/>
              </a:solidFill>
              <a:cs typeface="B Nazanin" pitchFamily="2" charset="-78"/>
            </a:endParaRPr>
          </a:p>
        </p:txBody>
      </p:sp>
      <p:sp>
        <p:nvSpPr>
          <p:cNvPr id="33" name="TextBox 32"/>
          <p:cNvSpPr txBox="1"/>
          <p:nvPr/>
        </p:nvSpPr>
        <p:spPr>
          <a:xfrm>
            <a:off x="2504728" y="1365007"/>
            <a:ext cx="6552727" cy="2308324"/>
          </a:xfrm>
          <a:prstGeom prst="rect">
            <a:avLst/>
          </a:prstGeom>
          <a:noFill/>
        </p:spPr>
        <p:txBody>
          <a:bodyPr wrap="square" rtlCol="0">
            <a:spAutoFit/>
          </a:bodyPr>
          <a:lstStyle/>
          <a:p>
            <a:pPr algn="justLow" rtl="1">
              <a:lnSpc>
                <a:spcPct val="150000"/>
              </a:lnSpc>
            </a:pPr>
            <a:r>
              <a:rPr lang="fa-IR" sz="1200" b="1" dirty="0">
                <a:solidFill>
                  <a:srgbClr val="002060"/>
                </a:solidFill>
                <a:cs typeface="B Nazanin" pitchFamily="2" charset="-78"/>
              </a:rPr>
              <a:t>هتل</a:t>
            </a:r>
            <a:r>
              <a:rPr lang="fa-IR" sz="1200" dirty="0">
                <a:solidFill>
                  <a:srgbClr val="002060"/>
                </a:solidFill>
                <a:cs typeface="B Nazanin" pitchFamily="2" charset="-78"/>
              </a:rPr>
              <a:t> مربوطه در سال 1352 با نام هتل آرام ساخته شد.</a:t>
            </a:r>
          </a:p>
          <a:p>
            <a:pPr algn="justLow" rtl="1">
              <a:lnSpc>
                <a:spcPct val="150000"/>
              </a:lnSpc>
            </a:pPr>
            <a:r>
              <a:rPr lang="fa-IR" sz="1200" dirty="0">
                <a:solidFill>
                  <a:srgbClr val="002060"/>
                </a:solidFill>
                <a:cs typeface="B Nazanin" pitchFamily="2" charset="-78"/>
              </a:rPr>
              <a:t>پس از انقلاب با تغییر کاربری به </a:t>
            </a:r>
            <a:r>
              <a:rPr lang="fa-IR" sz="1200" b="1" dirty="0">
                <a:solidFill>
                  <a:srgbClr val="002060"/>
                </a:solidFill>
                <a:cs typeface="B Nazanin" pitchFamily="2" charset="-78"/>
              </a:rPr>
              <a:t>دانشگاه امام حسین</a:t>
            </a:r>
            <a:r>
              <a:rPr lang="fa-IR" sz="1200" dirty="0">
                <a:solidFill>
                  <a:srgbClr val="002060"/>
                </a:solidFill>
                <a:cs typeface="B Nazanin" pitchFamily="2" charset="-78"/>
              </a:rPr>
              <a:t> تبدیل شد.</a:t>
            </a:r>
          </a:p>
          <a:p>
            <a:pPr algn="justLow" rtl="1">
              <a:lnSpc>
                <a:spcPct val="150000"/>
              </a:lnSpc>
            </a:pPr>
            <a:r>
              <a:rPr lang="fa-IR" sz="1200" dirty="0">
                <a:solidFill>
                  <a:srgbClr val="002060"/>
                </a:solidFill>
                <a:cs typeface="B Nazanin" pitchFamily="2" charset="-78"/>
              </a:rPr>
              <a:t>این زمین در </a:t>
            </a:r>
            <a:r>
              <a:rPr lang="fa-IR" sz="1200" b="1" dirty="0">
                <a:solidFill>
                  <a:srgbClr val="002060"/>
                </a:solidFill>
                <a:cs typeface="B Nazanin" pitchFamily="2" charset="-78"/>
              </a:rPr>
              <a:t>منطقه 6 ناحیه یک تهران</a:t>
            </a:r>
            <a:r>
              <a:rPr lang="fa-IR" sz="1200" dirty="0">
                <a:solidFill>
                  <a:srgbClr val="002060"/>
                </a:solidFill>
                <a:cs typeface="B Nazanin" pitchFamily="2" charset="-78"/>
              </a:rPr>
              <a:t> واقع می‏باشد.</a:t>
            </a:r>
          </a:p>
          <a:p>
            <a:pPr algn="justLow" rtl="1">
              <a:lnSpc>
                <a:spcPct val="150000"/>
              </a:lnSpc>
            </a:pPr>
            <a:r>
              <a:rPr lang="fa-IR" sz="1200" dirty="0">
                <a:solidFill>
                  <a:srgbClr val="002060"/>
                </a:solidFill>
                <a:cs typeface="B Nazanin" pitchFamily="2" charset="-78"/>
              </a:rPr>
              <a:t>زمین مربوطه با متراژ </a:t>
            </a:r>
            <a:r>
              <a:rPr lang="fa-IR" sz="1200" b="1" dirty="0">
                <a:solidFill>
                  <a:srgbClr val="002060"/>
                </a:solidFill>
                <a:cs typeface="B Nazanin" pitchFamily="2" charset="-78"/>
              </a:rPr>
              <a:t>630 مترمربع</a:t>
            </a:r>
            <a:r>
              <a:rPr lang="fa-IR" sz="1200" dirty="0">
                <a:solidFill>
                  <a:srgbClr val="002060"/>
                </a:solidFill>
                <a:cs typeface="B Nazanin" pitchFamily="2" charset="-78"/>
              </a:rPr>
              <a:t> و 17 طبقه (6 طبقه زیرزمین و 11 طبقه روی سطح زمین) با اسکلت بتن آرمه وجود داشته است.</a:t>
            </a:r>
          </a:p>
          <a:p>
            <a:pPr algn="justLow" rtl="1">
              <a:lnSpc>
                <a:spcPct val="150000"/>
              </a:lnSpc>
            </a:pPr>
            <a:r>
              <a:rPr lang="fa-IR" sz="1200" dirty="0">
                <a:solidFill>
                  <a:srgbClr val="002060"/>
                </a:solidFill>
                <a:cs typeface="B Nazanin" pitchFamily="2" charset="-78"/>
              </a:rPr>
              <a:t>هر طبقه شامل: 6 واحد (اتاق)، 1 واحد خانه‏داری</a:t>
            </a:r>
          </a:p>
          <a:p>
            <a:pPr algn="justLow" rtl="1">
              <a:lnSpc>
                <a:spcPct val="150000"/>
              </a:lnSpc>
            </a:pPr>
            <a:r>
              <a:rPr lang="fa-IR" sz="1200" dirty="0">
                <a:solidFill>
                  <a:srgbClr val="002060"/>
                </a:solidFill>
                <a:cs typeface="B Nazanin" pitchFamily="2" charset="-78"/>
              </a:rPr>
              <a:t>لابی ورودی: 700 متر زیربنا</a:t>
            </a:r>
          </a:p>
          <a:p>
            <a:pPr algn="justLow" rtl="1">
              <a:lnSpc>
                <a:spcPct val="150000"/>
              </a:lnSpc>
            </a:pPr>
            <a:r>
              <a:rPr lang="fa-IR" sz="1200" dirty="0">
                <a:solidFill>
                  <a:srgbClr val="002060"/>
                </a:solidFill>
                <a:cs typeface="B Nazanin" pitchFamily="2" charset="-78"/>
              </a:rPr>
              <a:t>رستوران: 700 متر در طبقه 1-</a:t>
            </a:r>
          </a:p>
          <a:p>
            <a:pPr algn="justLow" rtl="1">
              <a:lnSpc>
                <a:spcPct val="150000"/>
              </a:lnSpc>
            </a:pPr>
            <a:r>
              <a:rPr lang="fa-IR" sz="1200" dirty="0">
                <a:solidFill>
                  <a:srgbClr val="002060"/>
                </a:solidFill>
                <a:cs typeface="B Nazanin" pitchFamily="2" charset="-78"/>
              </a:rPr>
              <a:t>تالار اجتماعات: در طبقه 4+</a:t>
            </a:r>
            <a:endParaRPr lang="en-US" sz="1200" dirty="0" smtClean="0">
              <a:solidFill>
                <a:srgbClr val="002060"/>
              </a:solidFill>
              <a:cs typeface="B Nazanin" pitchFamily="2" charset="-78"/>
            </a:endParaRPr>
          </a:p>
        </p:txBody>
      </p:sp>
    </p:spTree>
    <p:extLst>
      <p:ext uri="{BB962C8B-B14F-4D97-AF65-F5344CB8AC3E}">
        <p14:creationId xmlns:p14="http://schemas.microsoft.com/office/powerpoint/2010/main" val="1889281730"/>
      </p:ext>
    </p:extLst>
  </p:cSld>
  <p:clrMapOvr>
    <a:masterClrMapping/>
  </p:clrMapOvr>
  <p:transition>
    <p:dissolve/>
  </p:transition>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وضع موجود بنا</a:t>
            </a:r>
            <a:endParaRPr lang="en-US" dirty="0">
              <a:solidFill>
                <a:srgbClr val="8C5B02"/>
              </a:solidFill>
              <a:latin typeface="Technic" panose="00000400000000000000" pitchFamily="2" charset="2"/>
            </a:endParaRPr>
          </a:p>
        </p:txBody>
      </p:sp>
      <p:sp>
        <p:nvSpPr>
          <p:cNvPr id="29" name="TextBox 28"/>
          <p:cNvSpPr txBox="1"/>
          <p:nvPr/>
        </p:nvSpPr>
        <p:spPr>
          <a:xfrm>
            <a:off x="272480" y="4016097"/>
            <a:ext cx="1728192" cy="276999"/>
          </a:xfrm>
          <a:prstGeom prst="rect">
            <a:avLst/>
          </a:prstGeom>
          <a:noFill/>
        </p:spPr>
        <p:txBody>
          <a:bodyPr wrap="square" rtlCol="0">
            <a:spAutoFit/>
          </a:bodyPr>
          <a:lstStyle/>
          <a:p>
            <a:pPr algn="ctr"/>
            <a:r>
              <a:rPr lang="fa-IR" sz="1200" b="1" dirty="0" smtClean="0">
                <a:solidFill>
                  <a:schemeClr val="bg1">
                    <a:lumMod val="65000"/>
                    <a:lumOff val="35000"/>
                  </a:schemeClr>
                </a:solidFill>
                <a:cs typeface="B Nazanin" pitchFamily="2" charset="-78"/>
              </a:rPr>
              <a:t>وضع موجود بنا</a:t>
            </a:r>
            <a:endParaRPr lang="en-US" sz="1200" b="1" dirty="0">
              <a:solidFill>
                <a:schemeClr val="bg1">
                  <a:lumMod val="65000"/>
                  <a:lumOff val="35000"/>
                </a:schemeClr>
              </a:solidFill>
              <a:cs typeface="B Nazanin" pitchFamily="2" charset="-78"/>
            </a:endParaRPr>
          </a:p>
        </p:txBody>
      </p:sp>
      <p:sp>
        <p:nvSpPr>
          <p:cNvPr id="30" name="TextBox 29"/>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8</a:t>
            </a:r>
            <a:r>
              <a:rPr lang="fa-IR" sz="1600" dirty="0" smtClean="0">
                <a:effectLst>
                  <a:outerShdw blurRad="38100" dist="38100" dir="2700000" algn="tl">
                    <a:srgbClr val="000000">
                      <a:alpha val="43137"/>
                    </a:srgbClr>
                  </a:outerShdw>
                </a:effectLst>
              </a:rPr>
              <a:t>  طرح توجیهی برای هتل</a:t>
            </a:r>
            <a:endParaRPr lang="en-US" sz="1400" dirty="0">
              <a:effectLst>
                <a:outerShdw blurRad="38100" dist="38100" dir="2700000" algn="tl">
                  <a:srgbClr val="000000">
                    <a:alpha val="43137"/>
                  </a:srgbClr>
                </a:outerShdw>
              </a:effectLst>
            </a:endParaRPr>
          </a:p>
        </p:txBody>
      </p:sp>
      <p:sp>
        <p:nvSpPr>
          <p:cNvPr id="31" name="TextBox 30"/>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8</a:t>
            </a:r>
            <a:endParaRPr lang="en-US" sz="1200" b="1" dirty="0">
              <a:solidFill>
                <a:srgbClr val="002060"/>
              </a:solidFill>
              <a:cs typeface="B Nazanin" pitchFamily="2" charset="-78"/>
            </a:endParaRPr>
          </a:p>
        </p:txBody>
      </p:sp>
      <p:sp>
        <p:nvSpPr>
          <p:cNvPr id="32" name="TextBox 31"/>
          <p:cNvSpPr txBox="1"/>
          <p:nvPr/>
        </p:nvSpPr>
        <p:spPr>
          <a:xfrm>
            <a:off x="272480" y="3723542"/>
            <a:ext cx="1728192" cy="276999"/>
          </a:xfrm>
          <a:prstGeom prst="rect">
            <a:avLst/>
          </a:prstGeom>
          <a:noFill/>
        </p:spPr>
        <p:txBody>
          <a:bodyPr wrap="square" rtlCol="0">
            <a:spAutoFit/>
          </a:bodyPr>
          <a:lstStyle/>
          <a:p>
            <a:pPr algn="ctr" rtl="1"/>
            <a:r>
              <a:rPr lang="fa-IR" sz="1200" b="1" dirty="0" smtClean="0">
                <a:solidFill>
                  <a:srgbClr val="674301"/>
                </a:solidFill>
                <a:cs typeface="B Nazanin" pitchFamily="2" charset="-78"/>
              </a:rPr>
              <a:t>طرح توجیهی هتل</a:t>
            </a:r>
            <a:endParaRPr lang="en-US" sz="1200" b="1" dirty="0">
              <a:solidFill>
                <a:srgbClr val="674301"/>
              </a:solidFill>
              <a:cs typeface="B Nazanin" pitchFamily="2" charset="-78"/>
            </a:endParaRPr>
          </a:p>
        </p:txBody>
      </p:sp>
      <p:sp>
        <p:nvSpPr>
          <p:cNvPr id="33" name="TextBox 32"/>
          <p:cNvSpPr txBox="1"/>
          <p:nvPr/>
        </p:nvSpPr>
        <p:spPr>
          <a:xfrm>
            <a:off x="2504728" y="1365007"/>
            <a:ext cx="6552727" cy="4501232"/>
          </a:xfrm>
          <a:prstGeom prst="rect">
            <a:avLst/>
          </a:prstGeom>
          <a:noFill/>
        </p:spPr>
        <p:txBody>
          <a:bodyPr wrap="square" rtlCol="0">
            <a:spAutoFit/>
          </a:bodyPr>
          <a:lstStyle/>
          <a:p>
            <a:pPr algn="justLow" rtl="1">
              <a:lnSpc>
                <a:spcPct val="150000"/>
              </a:lnSpc>
            </a:pPr>
            <a:r>
              <a:rPr lang="fa-IR" sz="1200" dirty="0">
                <a:solidFill>
                  <a:srgbClr val="002060"/>
                </a:solidFill>
                <a:cs typeface="B Nazanin" pitchFamily="2" charset="-78"/>
              </a:rPr>
              <a:t>شماره پلاک مجموعه هتل: 9</a:t>
            </a:r>
          </a:p>
          <a:p>
            <a:pPr algn="justLow" rtl="1">
              <a:lnSpc>
                <a:spcPct val="150000"/>
              </a:lnSpc>
            </a:pPr>
            <a:r>
              <a:rPr lang="fa-IR" sz="1200" dirty="0">
                <a:solidFill>
                  <a:srgbClr val="002060"/>
                </a:solidFill>
                <a:cs typeface="B Nazanin" pitchFamily="2" charset="-78"/>
              </a:rPr>
              <a:t>مساحت ملک طبق سند: </a:t>
            </a:r>
            <a:r>
              <a:rPr lang="fa-IR" sz="1200" b="1" dirty="0">
                <a:solidFill>
                  <a:srgbClr val="002060"/>
                </a:solidFill>
                <a:cs typeface="B Nazanin" pitchFamily="2" charset="-78"/>
              </a:rPr>
              <a:t>609.27 مترمربع</a:t>
            </a:r>
          </a:p>
          <a:p>
            <a:pPr algn="justLow" rtl="1">
              <a:lnSpc>
                <a:spcPct val="150000"/>
              </a:lnSpc>
            </a:pPr>
            <a:r>
              <a:rPr lang="fa-IR" sz="1200" dirty="0">
                <a:solidFill>
                  <a:srgbClr val="002060"/>
                </a:solidFill>
                <a:cs typeface="B Nazanin" pitchFamily="2" charset="-78"/>
              </a:rPr>
              <a:t>مساحت ملک پس از اصلاح: </a:t>
            </a:r>
            <a:r>
              <a:rPr lang="fa-IR" sz="1200" b="1" dirty="0">
                <a:solidFill>
                  <a:srgbClr val="002060"/>
                </a:solidFill>
                <a:cs typeface="B Nazanin" pitchFamily="2" charset="-78"/>
              </a:rPr>
              <a:t>593.17 مترمربع</a:t>
            </a:r>
          </a:p>
          <a:p>
            <a:pPr algn="justLow" rtl="1">
              <a:lnSpc>
                <a:spcPct val="150000"/>
              </a:lnSpc>
            </a:pPr>
            <a:endParaRPr lang="fa-IR" sz="1200" dirty="0">
              <a:solidFill>
                <a:srgbClr val="002060"/>
              </a:solidFill>
              <a:cs typeface="B Nazanin" pitchFamily="2" charset="-78"/>
            </a:endParaRPr>
          </a:p>
          <a:p>
            <a:pPr algn="justLow" rtl="1">
              <a:lnSpc>
                <a:spcPct val="150000"/>
              </a:lnSpc>
            </a:pPr>
            <a:r>
              <a:rPr lang="fa-IR" sz="1200" b="1" dirty="0">
                <a:solidFill>
                  <a:srgbClr val="8C5B02"/>
                </a:solidFill>
                <a:cs typeface="B Nazanin" pitchFamily="2" charset="-78"/>
              </a:rPr>
              <a:t>مشخصات عام پهنه</a:t>
            </a:r>
          </a:p>
          <a:p>
            <a:pPr algn="justLow" rtl="1">
              <a:lnSpc>
                <a:spcPct val="150000"/>
              </a:lnSpc>
            </a:pPr>
            <a:r>
              <a:rPr lang="fa-IR" sz="1200" dirty="0">
                <a:solidFill>
                  <a:srgbClr val="002060"/>
                </a:solidFill>
                <a:cs typeface="B Nazanin" pitchFamily="2" charset="-78"/>
              </a:rPr>
              <a:t>کاربری‏های کنونی: مختلط تجاری، اداری و خدمات مسکونی </a:t>
            </a:r>
          </a:p>
          <a:p>
            <a:pPr algn="justLow" rtl="1">
              <a:lnSpc>
                <a:spcPct val="150000"/>
              </a:lnSpc>
            </a:pPr>
            <a:r>
              <a:rPr lang="fa-IR" sz="1200" dirty="0">
                <a:solidFill>
                  <a:srgbClr val="002060"/>
                </a:solidFill>
                <a:cs typeface="B Nazanin" pitchFamily="2" charset="-78"/>
              </a:rPr>
              <a:t>تعداد طبقات مجاز: 5 طبقه</a:t>
            </a:r>
          </a:p>
          <a:p>
            <a:pPr algn="justLow" rtl="1">
              <a:lnSpc>
                <a:spcPct val="150000"/>
              </a:lnSpc>
            </a:pPr>
            <a:r>
              <a:rPr lang="fa-IR" sz="1200" dirty="0">
                <a:solidFill>
                  <a:srgbClr val="002060"/>
                </a:solidFill>
                <a:cs typeface="B Nazanin" pitchFamily="2" charset="-78"/>
              </a:rPr>
              <a:t>قیمت صاحب ملک برای فروش وضعیت موجود هتل: </a:t>
            </a:r>
            <a:r>
              <a:rPr lang="fa-IR" sz="1200" b="1" dirty="0">
                <a:solidFill>
                  <a:srgbClr val="002060"/>
                </a:solidFill>
                <a:cs typeface="B Nazanin" pitchFamily="2" charset="-78"/>
              </a:rPr>
              <a:t>18 میلیارد تومان</a:t>
            </a:r>
          </a:p>
          <a:p>
            <a:pPr algn="justLow" rtl="1">
              <a:lnSpc>
                <a:spcPct val="150000"/>
              </a:lnSpc>
            </a:pPr>
            <a:r>
              <a:rPr lang="fa-IR" sz="1200" dirty="0" smtClean="0">
                <a:solidFill>
                  <a:srgbClr val="002060"/>
                </a:solidFill>
                <a:cs typeface="B Nazanin" pitchFamily="2" charset="-78"/>
              </a:rPr>
              <a:t>قیمت </a:t>
            </a:r>
            <a:r>
              <a:rPr lang="fa-IR" sz="1200" dirty="0">
                <a:solidFill>
                  <a:srgbClr val="002060"/>
                </a:solidFill>
                <a:cs typeface="B Nazanin" pitchFamily="2" charset="-78"/>
              </a:rPr>
              <a:t>عرصه و اعیان (محدوده نجات الهی):</a:t>
            </a:r>
          </a:p>
          <a:p>
            <a:pPr algn="justLow" rtl="1">
              <a:lnSpc>
                <a:spcPct val="150000"/>
              </a:lnSpc>
            </a:pPr>
            <a:r>
              <a:rPr lang="fa-IR" sz="1200" dirty="0">
                <a:solidFill>
                  <a:srgbClr val="002060"/>
                </a:solidFill>
                <a:cs typeface="B Nazanin" pitchFamily="2" charset="-78"/>
              </a:rPr>
              <a:t> نوساز: متری 5/000/000 تومان</a:t>
            </a:r>
          </a:p>
          <a:p>
            <a:pPr algn="justLow" rtl="1">
              <a:lnSpc>
                <a:spcPct val="150000"/>
              </a:lnSpc>
            </a:pPr>
            <a:r>
              <a:rPr lang="fa-IR" sz="1200" dirty="0">
                <a:solidFill>
                  <a:srgbClr val="002060"/>
                </a:solidFill>
                <a:cs typeface="B Nazanin" pitchFamily="2" charset="-78"/>
              </a:rPr>
              <a:t>کلنگی: متری 3/500/000 تومان</a:t>
            </a:r>
          </a:p>
          <a:p>
            <a:pPr algn="justLow" rtl="1">
              <a:lnSpc>
                <a:spcPct val="150000"/>
              </a:lnSpc>
            </a:pPr>
            <a:r>
              <a:rPr lang="fa-IR" sz="1200" dirty="0">
                <a:solidFill>
                  <a:srgbClr val="002060"/>
                </a:solidFill>
                <a:cs typeface="B Nazanin" pitchFamily="2" charset="-78"/>
              </a:rPr>
              <a:t>عرصه تنها: متری 10-8 میلیون تومان</a:t>
            </a:r>
          </a:p>
          <a:p>
            <a:pPr algn="justLow" rtl="1">
              <a:lnSpc>
                <a:spcPct val="150000"/>
              </a:lnSpc>
            </a:pPr>
            <a:r>
              <a:rPr lang="fa-IR" sz="1200" dirty="0">
                <a:solidFill>
                  <a:srgbClr val="002060"/>
                </a:solidFill>
                <a:cs typeface="B Nazanin" pitchFamily="2" charset="-78"/>
              </a:rPr>
              <a:t>قیمت سرقفلی در منطقه: متری 20/000/000 تومان</a:t>
            </a:r>
          </a:p>
          <a:p>
            <a:pPr algn="justLow" rtl="1">
              <a:lnSpc>
                <a:spcPct val="150000"/>
              </a:lnSpc>
            </a:pPr>
            <a:r>
              <a:rPr lang="fa-IR" sz="1200" dirty="0">
                <a:solidFill>
                  <a:srgbClr val="002060"/>
                </a:solidFill>
                <a:cs typeface="B Nazanin" pitchFamily="2" charset="-78"/>
              </a:rPr>
              <a:t>آپارتمان تجاری: متری 7/000/000 تومان</a:t>
            </a:r>
          </a:p>
          <a:p>
            <a:pPr algn="justLow" rtl="1">
              <a:lnSpc>
                <a:spcPct val="150000"/>
              </a:lnSpc>
            </a:pPr>
            <a:r>
              <a:rPr lang="fa-IR" sz="1200" dirty="0">
                <a:solidFill>
                  <a:srgbClr val="002060"/>
                </a:solidFill>
                <a:cs typeface="B Nazanin" pitchFamily="2" charset="-78"/>
              </a:rPr>
              <a:t>قیمت زمین بر خیابان فلاح پور: 20-15 میلیون تومان</a:t>
            </a:r>
          </a:p>
          <a:p>
            <a:pPr algn="justLow" rtl="1">
              <a:lnSpc>
                <a:spcPct val="150000"/>
              </a:lnSpc>
            </a:pPr>
            <a:r>
              <a:rPr lang="fa-IR" sz="1200" dirty="0">
                <a:solidFill>
                  <a:srgbClr val="002060"/>
                </a:solidFill>
                <a:cs typeface="B Nazanin" pitchFamily="2" charset="-78"/>
              </a:rPr>
              <a:t>تخمین بنگاه معاملات جهت هزینه بازسازی وضعیت موجود و بدون تغییر کاربری: </a:t>
            </a:r>
            <a:r>
              <a:rPr lang="fa-IR" sz="1200" b="1" dirty="0">
                <a:solidFill>
                  <a:srgbClr val="002060"/>
                </a:solidFill>
                <a:cs typeface="B Nazanin" pitchFamily="2" charset="-78"/>
              </a:rPr>
              <a:t>8-6 میلیارد تومان</a:t>
            </a:r>
            <a:endParaRPr lang="en-US" sz="1200" b="1" dirty="0" smtClean="0">
              <a:solidFill>
                <a:srgbClr val="002060"/>
              </a:solidFill>
              <a:cs typeface="B Nazanin" pitchFamily="2" charset="-78"/>
            </a:endParaRPr>
          </a:p>
        </p:txBody>
      </p:sp>
    </p:spTree>
    <p:extLst>
      <p:ext uri="{BB962C8B-B14F-4D97-AF65-F5344CB8AC3E}">
        <p14:creationId xmlns:p14="http://schemas.microsoft.com/office/powerpoint/2010/main" val="2624122364"/>
      </p:ext>
    </p:extLst>
  </p:cSld>
  <p:clrMapOvr>
    <a:masterClrMapping/>
  </p:clrMapOvr>
  <p:transition>
    <p:dissolve/>
  </p:transition>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وضع موجود بنا</a:t>
            </a:r>
            <a:endParaRPr lang="en-US" dirty="0">
              <a:solidFill>
                <a:srgbClr val="8C5B02"/>
              </a:solidFill>
              <a:latin typeface="Technic" panose="00000400000000000000" pitchFamily="2" charset="2"/>
            </a:endParaRPr>
          </a:p>
        </p:txBody>
      </p:sp>
      <p:sp>
        <p:nvSpPr>
          <p:cNvPr id="29" name="TextBox 28"/>
          <p:cNvSpPr txBox="1"/>
          <p:nvPr/>
        </p:nvSpPr>
        <p:spPr>
          <a:xfrm>
            <a:off x="272480" y="4016097"/>
            <a:ext cx="1728192" cy="276999"/>
          </a:xfrm>
          <a:prstGeom prst="rect">
            <a:avLst/>
          </a:prstGeom>
          <a:noFill/>
        </p:spPr>
        <p:txBody>
          <a:bodyPr wrap="square" rtlCol="0">
            <a:spAutoFit/>
          </a:bodyPr>
          <a:lstStyle/>
          <a:p>
            <a:pPr algn="ctr"/>
            <a:r>
              <a:rPr lang="fa-IR" sz="1200" b="1" dirty="0" smtClean="0">
                <a:solidFill>
                  <a:schemeClr val="bg1">
                    <a:lumMod val="65000"/>
                    <a:lumOff val="35000"/>
                  </a:schemeClr>
                </a:solidFill>
                <a:cs typeface="B Nazanin" pitchFamily="2" charset="-78"/>
              </a:rPr>
              <a:t>وضع موجود بنا</a:t>
            </a:r>
            <a:endParaRPr lang="en-US" sz="1200" b="1" dirty="0">
              <a:solidFill>
                <a:schemeClr val="bg1">
                  <a:lumMod val="65000"/>
                  <a:lumOff val="35000"/>
                </a:schemeClr>
              </a:solidFill>
              <a:cs typeface="B Nazanin" pitchFamily="2" charset="-78"/>
            </a:endParaRPr>
          </a:p>
        </p:txBody>
      </p:sp>
      <p:sp>
        <p:nvSpPr>
          <p:cNvPr id="30" name="TextBox 29"/>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8</a:t>
            </a:r>
            <a:r>
              <a:rPr lang="fa-IR" sz="1600" dirty="0" smtClean="0">
                <a:effectLst>
                  <a:outerShdw blurRad="38100" dist="38100" dir="2700000" algn="tl">
                    <a:srgbClr val="000000">
                      <a:alpha val="43137"/>
                    </a:srgbClr>
                  </a:outerShdw>
                </a:effectLst>
              </a:rPr>
              <a:t>  طرح توجیهی برای هتل</a:t>
            </a:r>
            <a:endParaRPr lang="en-US" sz="1400" dirty="0">
              <a:effectLst>
                <a:outerShdw blurRad="38100" dist="38100" dir="2700000" algn="tl">
                  <a:srgbClr val="000000">
                    <a:alpha val="43137"/>
                  </a:srgbClr>
                </a:outerShdw>
              </a:effectLst>
            </a:endParaRPr>
          </a:p>
        </p:txBody>
      </p:sp>
      <p:sp>
        <p:nvSpPr>
          <p:cNvPr id="31" name="TextBox 30"/>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8</a:t>
            </a:r>
            <a:endParaRPr lang="en-US" sz="1200" b="1" dirty="0">
              <a:solidFill>
                <a:srgbClr val="002060"/>
              </a:solidFill>
              <a:cs typeface="B Nazanin" pitchFamily="2" charset="-78"/>
            </a:endParaRPr>
          </a:p>
        </p:txBody>
      </p:sp>
      <p:sp>
        <p:nvSpPr>
          <p:cNvPr id="32" name="TextBox 31"/>
          <p:cNvSpPr txBox="1"/>
          <p:nvPr/>
        </p:nvSpPr>
        <p:spPr>
          <a:xfrm>
            <a:off x="272480" y="3723542"/>
            <a:ext cx="1728192" cy="276999"/>
          </a:xfrm>
          <a:prstGeom prst="rect">
            <a:avLst/>
          </a:prstGeom>
          <a:noFill/>
        </p:spPr>
        <p:txBody>
          <a:bodyPr wrap="square" rtlCol="0">
            <a:spAutoFit/>
          </a:bodyPr>
          <a:lstStyle/>
          <a:p>
            <a:pPr algn="ctr" rtl="1"/>
            <a:r>
              <a:rPr lang="fa-IR" sz="1200" b="1" dirty="0" smtClean="0">
                <a:solidFill>
                  <a:srgbClr val="674301"/>
                </a:solidFill>
                <a:cs typeface="B Nazanin" pitchFamily="2" charset="-78"/>
              </a:rPr>
              <a:t>طرح توجیهی هتل</a:t>
            </a:r>
            <a:endParaRPr lang="en-US" sz="1200" b="1" dirty="0">
              <a:solidFill>
                <a:srgbClr val="674301"/>
              </a:solidFill>
              <a:cs typeface="B Nazanin" pitchFamily="2" charset="-78"/>
            </a:endParaRPr>
          </a:p>
        </p:txBody>
      </p:sp>
      <p:pic>
        <p:nvPicPr>
          <p:cNvPr id="8" name="Picture 7"/>
          <p:cNvPicPr>
            <a:picLocks noChangeAspect="1"/>
          </p:cNvPicPr>
          <p:nvPr/>
        </p:nvPicPr>
        <p:blipFill rotWithShape="1">
          <a:blip r:embed="rId2" cstate="print">
            <a:extLst>
              <a:ext uri="{28A0092B-C50C-407E-A947-70E740481C1C}">
                <a14:useLocalDpi xmlns:a14="http://schemas.microsoft.com/office/drawing/2010/main" val="0"/>
              </a:ext>
            </a:extLst>
          </a:blip>
          <a:srcRect b="3780"/>
          <a:stretch/>
        </p:blipFill>
        <p:spPr>
          <a:xfrm>
            <a:off x="2504728" y="1380778"/>
            <a:ext cx="2492020" cy="3197097"/>
          </a:xfrm>
          <a:prstGeom prst="rect">
            <a:avLst/>
          </a:prstGeom>
          <a:noFill/>
          <a:ln>
            <a:noFill/>
          </a:ln>
        </p:spPr>
      </p:pic>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70970" y="1380778"/>
            <a:ext cx="2043773" cy="1532830"/>
          </a:xfrm>
          <a:prstGeom prst="rect">
            <a:avLst/>
          </a:prstGeom>
        </p:spPr>
      </p:pic>
      <p:pic>
        <p:nvPicPr>
          <p:cNvPr id="10" name="Pictur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85248" y="1380778"/>
            <a:ext cx="1872208" cy="2496277"/>
          </a:xfrm>
          <a:prstGeom prst="rect">
            <a:avLst/>
          </a:prstGeom>
        </p:spPr>
      </p:pic>
      <p:pic>
        <p:nvPicPr>
          <p:cNvPr id="11" name="Picture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067253" y="3255997"/>
            <a:ext cx="2043773" cy="1503794"/>
          </a:xfrm>
          <a:prstGeom prst="rect">
            <a:avLst/>
          </a:prstGeom>
        </p:spPr>
      </p:pic>
      <p:pic>
        <p:nvPicPr>
          <p:cNvPr id="13" name="Picture 1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185248" y="3921720"/>
            <a:ext cx="1872207" cy="2496277"/>
          </a:xfrm>
          <a:prstGeom prst="rect">
            <a:avLst/>
          </a:prstGeom>
        </p:spPr>
      </p:pic>
      <p:pic>
        <p:nvPicPr>
          <p:cNvPr id="14" name="Picture 1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10800000" flipH="1" flipV="1">
            <a:off x="2500040" y="4692999"/>
            <a:ext cx="2496708" cy="1724998"/>
          </a:xfrm>
          <a:prstGeom prst="rect">
            <a:avLst/>
          </a:prstGeom>
        </p:spPr>
      </p:pic>
      <p:pic>
        <p:nvPicPr>
          <p:cNvPr id="15" name="Picture 1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069111" y="5102181"/>
            <a:ext cx="2043774" cy="1315816"/>
          </a:xfrm>
          <a:prstGeom prst="rect">
            <a:avLst/>
          </a:prstGeom>
        </p:spPr>
      </p:pic>
    </p:spTree>
    <p:extLst>
      <p:ext uri="{BB962C8B-B14F-4D97-AF65-F5344CB8AC3E}">
        <p14:creationId xmlns:p14="http://schemas.microsoft.com/office/powerpoint/2010/main" val="766663952"/>
      </p:ext>
    </p:extLst>
  </p:cSld>
  <p:clrMapOvr>
    <a:masterClrMapping/>
  </p:clrMapOvr>
  <p:transition>
    <p:dissolve/>
  </p:transition>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7257256" y="1002214"/>
            <a:ext cx="1800200"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وضع موجود بنا</a:t>
            </a:r>
            <a:endParaRPr lang="en-US" dirty="0">
              <a:solidFill>
                <a:srgbClr val="8C5B02"/>
              </a:solidFill>
              <a:latin typeface="Technic" panose="00000400000000000000" pitchFamily="2" charset="2"/>
            </a:endParaRPr>
          </a:p>
        </p:txBody>
      </p:sp>
      <p:sp>
        <p:nvSpPr>
          <p:cNvPr id="29" name="TextBox 28"/>
          <p:cNvSpPr txBox="1"/>
          <p:nvPr/>
        </p:nvSpPr>
        <p:spPr>
          <a:xfrm>
            <a:off x="272480" y="4016097"/>
            <a:ext cx="1728192" cy="276999"/>
          </a:xfrm>
          <a:prstGeom prst="rect">
            <a:avLst/>
          </a:prstGeom>
          <a:noFill/>
        </p:spPr>
        <p:txBody>
          <a:bodyPr wrap="square" rtlCol="0">
            <a:spAutoFit/>
          </a:bodyPr>
          <a:lstStyle/>
          <a:p>
            <a:pPr algn="ctr"/>
            <a:r>
              <a:rPr lang="fa-IR" sz="1200" b="1" dirty="0" smtClean="0">
                <a:solidFill>
                  <a:schemeClr val="bg1">
                    <a:lumMod val="65000"/>
                    <a:lumOff val="35000"/>
                  </a:schemeClr>
                </a:solidFill>
                <a:cs typeface="B Nazanin" pitchFamily="2" charset="-78"/>
              </a:rPr>
              <a:t>وضع موجود بنا</a:t>
            </a:r>
            <a:endParaRPr lang="en-US" sz="1200" b="1" dirty="0">
              <a:solidFill>
                <a:schemeClr val="bg1">
                  <a:lumMod val="65000"/>
                  <a:lumOff val="35000"/>
                </a:schemeClr>
              </a:solidFill>
              <a:cs typeface="B Nazanin" pitchFamily="2" charset="-78"/>
            </a:endParaRPr>
          </a:p>
        </p:txBody>
      </p:sp>
      <p:sp>
        <p:nvSpPr>
          <p:cNvPr id="30" name="TextBox 29"/>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8</a:t>
            </a:r>
            <a:r>
              <a:rPr lang="fa-IR" sz="1600" dirty="0" smtClean="0">
                <a:effectLst>
                  <a:outerShdw blurRad="38100" dist="38100" dir="2700000" algn="tl">
                    <a:srgbClr val="000000">
                      <a:alpha val="43137"/>
                    </a:srgbClr>
                  </a:outerShdw>
                </a:effectLst>
              </a:rPr>
              <a:t>  طرح توجیهی برای هتل</a:t>
            </a:r>
            <a:endParaRPr lang="en-US" sz="1400" dirty="0">
              <a:effectLst>
                <a:outerShdw blurRad="38100" dist="38100" dir="2700000" algn="tl">
                  <a:srgbClr val="000000">
                    <a:alpha val="43137"/>
                  </a:srgbClr>
                </a:outerShdw>
              </a:effectLst>
            </a:endParaRPr>
          </a:p>
        </p:txBody>
      </p:sp>
      <p:sp>
        <p:nvSpPr>
          <p:cNvPr id="31" name="TextBox 30"/>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8</a:t>
            </a:r>
            <a:endParaRPr lang="en-US" sz="1200" b="1" dirty="0">
              <a:solidFill>
                <a:srgbClr val="002060"/>
              </a:solidFill>
              <a:cs typeface="B Nazanin" pitchFamily="2" charset="-78"/>
            </a:endParaRPr>
          </a:p>
        </p:txBody>
      </p:sp>
      <p:sp>
        <p:nvSpPr>
          <p:cNvPr id="32" name="TextBox 31"/>
          <p:cNvSpPr txBox="1"/>
          <p:nvPr/>
        </p:nvSpPr>
        <p:spPr>
          <a:xfrm>
            <a:off x="272480" y="3723542"/>
            <a:ext cx="1728192" cy="276999"/>
          </a:xfrm>
          <a:prstGeom prst="rect">
            <a:avLst/>
          </a:prstGeom>
          <a:noFill/>
        </p:spPr>
        <p:txBody>
          <a:bodyPr wrap="square" rtlCol="0">
            <a:spAutoFit/>
          </a:bodyPr>
          <a:lstStyle/>
          <a:p>
            <a:pPr algn="ctr" rtl="1"/>
            <a:r>
              <a:rPr lang="fa-IR" sz="1200" b="1" dirty="0" smtClean="0">
                <a:solidFill>
                  <a:srgbClr val="674301"/>
                </a:solidFill>
                <a:cs typeface="B Nazanin" pitchFamily="2" charset="-78"/>
              </a:rPr>
              <a:t>طرح توجیهی هتل</a:t>
            </a:r>
            <a:endParaRPr lang="en-US" sz="1200" b="1" dirty="0">
              <a:solidFill>
                <a:srgbClr val="674301"/>
              </a:solidFill>
              <a:cs typeface="B Nazanin" pitchFamily="2" charset="-78"/>
            </a:endParaRPr>
          </a:p>
        </p:txBody>
      </p:sp>
      <p:graphicFrame>
        <p:nvGraphicFramePr>
          <p:cNvPr id="3" name="Object 2"/>
          <p:cNvGraphicFramePr>
            <a:graphicFrameLocks noChangeAspect="1"/>
          </p:cNvGraphicFramePr>
          <p:nvPr>
            <p:extLst/>
          </p:nvPr>
        </p:nvGraphicFramePr>
        <p:xfrm>
          <a:off x="2505075" y="1001713"/>
          <a:ext cx="4711700" cy="5330825"/>
        </p:xfrm>
        <a:graphic>
          <a:graphicData uri="http://schemas.openxmlformats.org/presentationml/2006/ole">
            <mc:AlternateContent xmlns:mc="http://schemas.openxmlformats.org/markup-compatibility/2006">
              <mc:Choice xmlns:v="urn:schemas-microsoft-com:vml" Requires="v">
                <p:oleObj spid="_x0000_s2065" name="Worksheet" r:id="rId4" imgW="6114999" imgH="6915240" progId="Excel.Sheet.12">
                  <p:embed/>
                </p:oleObj>
              </mc:Choice>
              <mc:Fallback>
                <p:oleObj name="Worksheet" r:id="rId4" imgW="6114999" imgH="6915240" progId="Excel.Sheet.12">
                  <p:embed/>
                  <p:pic>
                    <p:nvPicPr>
                      <p:cNvPr id="0" name=""/>
                      <p:cNvPicPr/>
                      <p:nvPr/>
                    </p:nvPicPr>
                    <p:blipFill>
                      <a:blip r:embed="rId5"/>
                      <a:stretch>
                        <a:fillRect/>
                      </a:stretch>
                    </p:blipFill>
                    <p:spPr>
                      <a:xfrm>
                        <a:off x="2505075" y="1001713"/>
                        <a:ext cx="4711700" cy="5330825"/>
                      </a:xfrm>
                      <a:prstGeom prst="rect">
                        <a:avLst/>
                      </a:prstGeom>
                    </p:spPr>
                  </p:pic>
                </p:oleObj>
              </mc:Fallback>
            </mc:AlternateContent>
          </a:graphicData>
        </a:graphic>
      </p:graphicFrame>
      <p:pic>
        <p:nvPicPr>
          <p:cNvPr id="14" name="Picture 13"/>
          <p:cNvPicPr>
            <a:picLocks noChangeAspect="1"/>
          </p:cNvPicPr>
          <p:nvPr/>
        </p:nvPicPr>
        <p:blipFill>
          <a:blip r:embed="rId6"/>
          <a:stretch>
            <a:fillRect/>
          </a:stretch>
        </p:blipFill>
        <p:spPr>
          <a:xfrm>
            <a:off x="4592960" y="1309991"/>
            <a:ext cx="370637" cy="285789"/>
          </a:xfrm>
          <a:prstGeom prst="rect">
            <a:avLst/>
          </a:prstGeom>
        </p:spPr>
      </p:pic>
      <p:pic>
        <p:nvPicPr>
          <p:cNvPr id="15" name="Picture 14"/>
          <p:cNvPicPr>
            <a:picLocks noChangeAspect="1"/>
          </p:cNvPicPr>
          <p:nvPr/>
        </p:nvPicPr>
        <p:blipFill>
          <a:blip r:embed="rId6"/>
          <a:stretch>
            <a:fillRect/>
          </a:stretch>
        </p:blipFill>
        <p:spPr>
          <a:xfrm>
            <a:off x="4592960" y="1595780"/>
            <a:ext cx="370637" cy="285789"/>
          </a:xfrm>
          <a:prstGeom prst="rect">
            <a:avLst/>
          </a:prstGeom>
        </p:spPr>
      </p:pic>
      <p:pic>
        <p:nvPicPr>
          <p:cNvPr id="16" name="Picture 15"/>
          <p:cNvPicPr>
            <a:picLocks noChangeAspect="1"/>
          </p:cNvPicPr>
          <p:nvPr/>
        </p:nvPicPr>
        <p:blipFill>
          <a:blip r:embed="rId6"/>
          <a:stretch>
            <a:fillRect/>
          </a:stretch>
        </p:blipFill>
        <p:spPr>
          <a:xfrm>
            <a:off x="4592960" y="2495139"/>
            <a:ext cx="370637" cy="285789"/>
          </a:xfrm>
          <a:prstGeom prst="rect">
            <a:avLst/>
          </a:prstGeom>
        </p:spPr>
      </p:pic>
      <p:pic>
        <p:nvPicPr>
          <p:cNvPr id="17" name="Picture 16"/>
          <p:cNvPicPr>
            <a:picLocks noChangeAspect="1"/>
          </p:cNvPicPr>
          <p:nvPr/>
        </p:nvPicPr>
        <p:blipFill>
          <a:blip r:embed="rId6"/>
          <a:stretch>
            <a:fillRect/>
          </a:stretch>
        </p:blipFill>
        <p:spPr>
          <a:xfrm>
            <a:off x="4592960" y="2711163"/>
            <a:ext cx="370637" cy="285789"/>
          </a:xfrm>
          <a:prstGeom prst="rect">
            <a:avLst/>
          </a:prstGeom>
        </p:spPr>
      </p:pic>
      <p:pic>
        <p:nvPicPr>
          <p:cNvPr id="18" name="Picture 17"/>
          <p:cNvPicPr>
            <a:picLocks noChangeAspect="1"/>
          </p:cNvPicPr>
          <p:nvPr/>
        </p:nvPicPr>
        <p:blipFill>
          <a:blip r:embed="rId6"/>
          <a:stretch>
            <a:fillRect/>
          </a:stretch>
        </p:blipFill>
        <p:spPr>
          <a:xfrm>
            <a:off x="4592960" y="3791283"/>
            <a:ext cx="370637" cy="285789"/>
          </a:xfrm>
          <a:prstGeom prst="rect">
            <a:avLst/>
          </a:prstGeom>
        </p:spPr>
      </p:pic>
      <p:pic>
        <p:nvPicPr>
          <p:cNvPr id="19" name="Picture 18"/>
          <p:cNvPicPr>
            <a:picLocks noChangeAspect="1"/>
          </p:cNvPicPr>
          <p:nvPr/>
        </p:nvPicPr>
        <p:blipFill>
          <a:blip r:embed="rId6"/>
          <a:stretch>
            <a:fillRect/>
          </a:stretch>
        </p:blipFill>
        <p:spPr>
          <a:xfrm>
            <a:off x="4592960" y="4919015"/>
            <a:ext cx="370637" cy="285789"/>
          </a:xfrm>
          <a:prstGeom prst="rect">
            <a:avLst/>
          </a:prstGeom>
        </p:spPr>
      </p:pic>
      <p:pic>
        <p:nvPicPr>
          <p:cNvPr id="20" name="Picture 19"/>
          <p:cNvPicPr>
            <a:picLocks noChangeAspect="1"/>
          </p:cNvPicPr>
          <p:nvPr/>
        </p:nvPicPr>
        <p:blipFill>
          <a:blip r:embed="rId7"/>
          <a:stretch>
            <a:fillRect/>
          </a:stretch>
        </p:blipFill>
        <p:spPr>
          <a:xfrm>
            <a:off x="4726709" y="2015989"/>
            <a:ext cx="103137" cy="108566"/>
          </a:xfrm>
          <a:prstGeom prst="rect">
            <a:avLst/>
          </a:prstGeom>
        </p:spPr>
      </p:pic>
      <p:pic>
        <p:nvPicPr>
          <p:cNvPr id="21" name="Picture 20"/>
          <p:cNvPicPr>
            <a:picLocks noChangeAspect="1"/>
          </p:cNvPicPr>
          <p:nvPr/>
        </p:nvPicPr>
        <p:blipFill>
          <a:blip r:embed="rId7"/>
          <a:stretch>
            <a:fillRect/>
          </a:stretch>
        </p:blipFill>
        <p:spPr>
          <a:xfrm>
            <a:off x="4726709" y="2292014"/>
            <a:ext cx="103137" cy="108566"/>
          </a:xfrm>
          <a:prstGeom prst="rect">
            <a:avLst/>
          </a:prstGeom>
        </p:spPr>
      </p:pic>
      <p:pic>
        <p:nvPicPr>
          <p:cNvPr id="23" name="Picture 22"/>
          <p:cNvPicPr>
            <a:picLocks noChangeAspect="1"/>
          </p:cNvPicPr>
          <p:nvPr/>
        </p:nvPicPr>
        <p:blipFill>
          <a:blip r:embed="rId7"/>
          <a:stretch>
            <a:fillRect/>
          </a:stretch>
        </p:blipFill>
        <p:spPr>
          <a:xfrm>
            <a:off x="4726709" y="3008764"/>
            <a:ext cx="103137" cy="108566"/>
          </a:xfrm>
          <a:prstGeom prst="rect">
            <a:avLst/>
          </a:prstGeom>
        </p:spPr>
      </p:pic>
      <p:pic>
        <p:nvPicPr>
          <p:cNvPr id="24" name="Picture 23"/>
          <p:cNvPicPr>
            <a:picLocks noChangeAspect="1"/>
          </p:cNvPicPr>
          <p:nvPr/>
        </p:nvPicPr>
        <p:blipFill>
          <a:blip r:embed="rId7"/>
          <a:stretch>
            <a:fillRect/>
          </a:stretch>
        </p:blipFill>
        <p:spPr>
          <a:xfrm>
            <a:off x="4726709" y="3309224"/>
            <a:ext cx="103137" cy="108566"/>
          </a:xfrm>
          <a:prstGeom prst="rect">
            <a:avLst/>
          </a:prstGeom>
        </p:spPr>
      </p:pic>
      <p:pic>
        <p:nvPicPr>
          <p:cNvPr id="25" name="Picture 24"/>
          <p:cNvPicPr>
            <a:picLocks noChangeAspect="1"/>
          </p:cNvPicPr>
          <p:nvPr/>
        </p:nvPicPr>
        <p:blipFill>
          <a:blip r:embed="rId7"/>
          <a:stretch>
            <a:fillRect/>
          </a:stretch>
        </p:blipFill>
        <p:spPr>
          <a:xfrm>
            <a:off x="4726709" y="3585963"/>
            <a:ext cx="103137" cy="108566"/>
          </a:xfrm>
          <a:prstGeom prst="rect">
            <a:avLst/>
          </a:prstGeom>
        </p:spPr>
      </p:pic>
      <p:pic>
        <p:nvPicPr>
          <p:cNvPr id="26" name="Picture 25"/>
          <p:cNvPicPr>
            <a:picLocks noChangeAspect="1"/>
          </p:cNvPicPr>
          <p:nvPr/>
        </p:nvPicPr>
        <p:blipFill>
          <a:blip r:embed="rId7"/>
          <a:stretch>
            <a:fillRect/>
          </a:stretch>
        </p:blipFill>
        <p:spPr>
          <a:xfrm>
            <a:off x="4726709" y="4100313"/>
            <a:ext cx="103137" cy="108566"/>
          </a:xfrm>
          <a:prstGeom prst="rect">
            <a:avLst/>
          </a:prstGeom>
        </p:spPr>
      </p:pic>
      <p:pic>
        <p:nvPicPr>
          <p:cNvPr id="27" name="Picture 26"/>
          <p:cNvPicPr>
            <a:picLocks noChangeAspect="1"/>
          </p:cNvPicPr>
          <p:nvPr/>
        </p:nvPicPr>
        <p:blipFill>
          <a:blip r:embed="rId7"/>
          <a:stretch>
            <a:fillRect/>
          </a:stretch>
        </p:blipFill>
        <p:spPr>
          <a:xfrm>
            <a:off x="4726709" y="4450565"/>
            <a:ext cx="103137" cy="108566"/>
          </a:xfrm>
          <a:prstGeom prst="rect">
            <a:avLst/>
          </a:prstGeom>
        </p:spPr>
      </p:pic>
      <p:pic>
        <p:nvPicPr>
          <p:cNvPr id="28" name="Picture 27"/>
          <p:cNvPicPr>
            <a:picLocks noChangeAspect="1"/>
          </p:cNvPicPr>
          <p:nvPr/>
        </p:nvPicPr>
        <p:blipFill>
          <a:blip r:embed="rId7"/>
          <a:stretch>
            <a:fillRect/>
          </a:stretch>
        </p:blipFill>
        <p:spPr>
          <a:xfrm>
            <a:off x="4726709" y="4751025"/>
            <a:ext cx="103137" cy="108566"/>
          </a:xfrm>
          <a:prstGeom prst="rect">
            <a:avLst/>
          </a:prstGeom>
        </p:spPr>
      </p:pic>
      <p:pic>
        <p:nvPicPr>
          <p:cNvPr id="34" name="Picture 33"/>
          <p:cNvPicPr>
            <a:picLocks noChangeAspect="1"/>
          </p:cNvPicPr>
          <p:nvPr/>
        </p:nvPicPr>
        <p:blipFill>
          <a:blip r:embed="rId7"/>
          <a:stretch>
            <a:fillRect/>
          </a:stretch>
        </p:blipFill>
        <p:spPr>
          <a:xfrm>
            <a:off x="4726709" y="5192992"/>
            <a:ext cx="103137" cy="108566"/>
          </a:xfrm>
          <a:prstGeom prst="rect">
            <a:avLst/>
          </a:prstGeom>
        </p:spPr>
      </p:pic>
      <p:pic>
        <p:nvPicPr>
          <p:cNvPr id="35" name="Picture 34"/>
          <p:cNvPicPr>
            <a:picLocks noChangeAspect="1"/>
          </p:cNvPicPr>
          <p:nvPr/>
        </p:nvPicPr>
        <p:blipFill>
          <a:blip r:embed="rId7"/>
          <a:stretch>
            <a:fillRect/>
          </a:stretch>
        </p:blipFill>
        <p:spPr>
          <a:xfrm>
            <a:off x="4726709" y="5443500"/>
            <a:ext cx="103137" cy="108566"/>
          </a:xfrm>
          <a:prstGeom prst="rect">
            <a:avLst/>
          </a:prstGeom>
        </p:spPr>
      </p:pic>
      <p:pic>
        <p:nvPicPr>
          <p:cNvPr id="36" name="Picture 35"/>
          <p:cNvPicPr>
            <a:picLocks noChangeAspect="1"/>
          </p:cNvPicPr>
          <p:nvPr/>
        </p:nvPicPr>
        <p:blipFill>
          <a:blip r:embed="rId7"/>
          <a:stretch>
            <a:fillRect/>
          </a:stretch>
        </p:blipFill>
        <p:spPr>
          <a:xfrm>
            <a:off x="4726709" y="5681167"/>
            <a:ext cx="103137" cy="108566"/>
          </a:xfrm>
          <a:prstGeom prst="rect">
            <a:avLst/>
          </a:prstGeom>
        </p:spPr>
      </p:pic>
      <p:pic>
        <p:nvPicPr>
          <p:cNvPr id="37" name="Picture 36"/>
          <p:cNvPicPr>
            <a:picLocks noChangeAspect="1"/>
          </p:cNvPicPr>
          <p:nvPr/>
        </p:nvPicPr>
        <p:blipFill>
          <a:blip r:embed="rId7"/>
          <a:stretch>
            <a:fillRect/>
          </a:stretch>
        </p:blipFill>
        <p:spPr>
          <a:xfrm>
            <a:off x="4726709" y="5914940"/>
            <a:ext cx="103137" cy="108566"/>
          </a:xfrm>
          <a:prstGeom prst="rect">
            <a:avLst/>
          </a:prstGeom>
        </p:spPr>
      </p:pic>
      <p:pic>
        <p:nvPicPr>
          <p:cNvPr id="38" name="Picture 37"/>
          <p:cNvPicPr>
            <a:picLocks noChangeAspect="1"/>
          </p:cNvPicPr>
          <p:nvPr/>
        </p:nvPicPr>
        <p:blipFill>
          <a:blip r:embed="rId7"/>
          <a:stretch>
            <a:fillRect/>
          </a:stretch>
        </p:blipFill>
        <p:spPr>
          <a:xfrm>
            <a:off x="4726709" y="6155286"/>
            <a:ext cx="103137" cy="108566"/>
          </a:xfrm>
          <a:prstGeom prst="rect">
            <a:avLst/>
          </a:prstGeom>
        </p:spPr>
      </p:pic>
    </p:spTree>
    <p:extLst>
      <p:ext uri="{BB962C8B-B14F-4D97-AF65-F5344CB8AC3E}">
        <p14:creationId xmlns:p14="http://schemas.microsoft.com/office/powerpoint/2010/main" val="953653772"/>
      </p:ext>
    </p:extLst>
  </p:cSld>
  <p:clrMapOvr>
    <a:masterClrMapping/>
  </p:clrMapOvr>
  <p:transition>
    <p:dissolve/>
  </p:transition>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تحلیل سایت</a:t>
            </a:r>
            <a:endParaRPr lang="en-US" dirty="0">
              <a:solidFill>
                <a:srgbClr val="8C5B02"/>
              </a:solidFill>
              <a:latin typeface="Technic" panose="00000400000000000000" pitchFamily="2" charset="2"/>
            </a:endParaRPr>
          </a:p>
        </p:txBody>
      </p:sp>
      <p:sp>
        <p:nvSpPr>
          <p:cNvPr id="29" name="TextBox 28"/>
          <p:cNvSpPr txBox="1"/>
          <p:nvPr/>
        </p:nvSpPr>
        <p:spPr>
          <a:xfrm>
            <a:off x="272480" y="4016097"/>
            <a:ext cx="1728192" cy="276999"/>
          </a:xfrm>
          <a:prstGeom prst="rect">
            <a:avLst/>
          </a:prstGeom>
          <a:noFill/>
        </p:spPr>
        <p:txBody>
          <a:bodyPr wrap="square" rtlCol="0">
            <a:spAutoFit/>
          </a:bodyPr>
          <a:lstStyle/>
          <a:p>
            <a:pPr algn="ctr"/>
            <a:r>
              <a:rPr lang="fa-IR" sz="1200" b="1" dirty="0" smtClean="0">
                <a:solidFill>
                  <a:schemeClr val="bg1">
                    <a:lumMod val="65000"/>
                    <a:lumOff val="35000"/>
                  </a:schemeClr>
                </a:solidFill>
                <a:cs typeface="B Nazanin" pitchFamily="2" charset="-78"/>
              </a:rPr>
              <a:t>تحلیل سایت</a:t>
            </a:r>
            <a:endParaRPr lang="en-US" sz="1200" b="1" dirty="0">
              <a:solidFill>
                <a:schemeClr val="bg1">
                  <a:lumMod val="65000"/>
                  <a:lumOff val="35000"/>
                </a:schemeClr>
              </a:solidFill>
              <a:cs typeface="B Nazanin" pitchFamily="2" charset="-78"/>
            </a:endParaRPr>
          </a:p>
        </p:txBody>
      </p:sp>
      <p:sp>
        <p:nvSpPr>
          <p:cNvPr id="30" name="TextBox 29"/>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8</a:t>
            </a:r>
            <a:r>
              <a:rPr lang="fa-IR" sz="1600" dirty="0" smtClean="0">
                <a:effectLst>
                  <a:outerShdw blurRad="38100" dist="38100" dir="2700000" algn="tl">
                    <a:srgbClr val="000000">
                      <a:alpha val="43137"/>
                    </a:srgbClr>
                  </a:outerShdw>
                </a:effectLst>
              </a:rPr>
              <a:t>  طرح توجیهی برای هتل</a:t>
            </a:r>
            <a:endParaRPr lang="en-US" sz="1400" dirty="0">
              <a:effectLst>
                <a:outerShdw blurRad="38100" dist="38100" dir="2700000" algn="tl">
                  <a:srgbClr val="000000">
                    <a:alpha val="43137"/>
                  </a:srgbClr>
                </a:outerShdw>
              </a:effectLst>
            </a:endParaRPr>
          </a:p>
        </p:txBody>
      </p:sp>
      <p:sp>
        <p:nvSpPr>
          <p:cNvPr id="31" name="TextBox 30"/>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8</a:t>
            </a:r>
            <a:endParaRPr lang="en-US" sz="1200" b="1" dirty="0">
              <a:solidFill>
                <a:srgbClr val="002060"/>
              </a:solidFill>
              <a:cs typeface="B Nazanin" pitchFamily="2" charset="-78"/>
            </a:endParaRPr>
          </a:p>
        </p:txBody>
      </p:sp>
      <p:sp>
        <p:nvSpPr>
          <p:cNvPr id="32" name="TextBox 31"/>
          <p:cNvSpPr txBox="1"/>
          <p:nvPr/>
        </p:nvSpPr>
        <p:spPr>
          <a:xfrm>
            <a:off x="272480" y="3723542"/>
            <a:ext cx="1728192" cy="276999"/>
          </a:xfrm>
          <a:prstGeom prst="rect">
            <a:avLst/>
          </a:prstGeom>
          <a:noFill/>
        </p:spPr>
        <p:txBody>
          <a:bodyPr wrap="square" rtlCol="0">
            <a:spAutoFit/>
          </a:bodyPr>
          <a:lstStyle/>
          <a:p>
            <a:pPr algn="ctr" rtl="1"/>
            <a:r>
              <a:rPr lang="fa-IR" sz="1200" b="1" dirty="0" smtClean="0">
                <a:solidFill>
                  <a:srgbClr val="674301"/>
                </a:solidFill>
                <a:cs typeface="B Nazanin" pitchFamily="2" charset="-78"/>
              </a:rPr>
              <a:t>طرح توجیهی هتل</a:t>
            </a:r>
            <a:endParaRPr lang="en-US" sz="1200" b="1" dirty="0">
              <a:solidFill>
                <a:srgbClr val="674301"/>
              </a:solidFill>
              <a:cs typeface="B Nazanin" pitchFamily="2" charset="-78"/>
            </a:endParaRPr>
          </a:p>
        </p:txBody>
      </p:sp>
      <p:pic>
        <p:nvPicPr>
          <p:cNvPr id="64" name="Content Placeholder 3"/>
          <p:cNvPicPr>
            <a:picLocks noChangeAspect="1"/>
          </p:cNvPicPr>
          <p:nvPr/>
        </p:nvPicPr>
        <p:blipFill rotWithShape="1">
          <a:blip r:embed="rId2" cstate="print">
            <a:extLst>
              <a:ext uri="{28A0092B-C50C-407E-A947-70E740481C1C}">
                <a14:useLocalDpi xmlns:a14="http://schemas.microsoft.com/office/drawing/2010/main" val="0"/>
              </a:ext>
            </a:extLst>
          </a:blip>
          <a:srcRect l="4650" t="10470" r="6238" b="11823"/>
          <a:stretch/>
        </p:blipFill>
        <p:spPr>
          <a:xfrm>
            <a:off x="4953000" y="4431011"/>
            <a:ext cx="3755652" cy="1915384"/>
          </a:xfrm>
          <a:prstGeom prst="rect">
            <a:avLst/>
          </a:prstGeom>
          <a:noFill/>
          <a:ln>
            <a:solidFill>
              <a:schemeClr val="bg1">
                <a:lumMod val="50000"/>
                <a:lumOff val="50000"/>
              </a:schemeClr>
            </a:solidFill>
          </a:ln>
        </p:spPr>
      </p:pic>
      <p:pic>
        <p:nvPicPr>
          <p:cNvPr id="65" name="Picture 64"/>
          <p:cNvPicPr>
            <a:picLocks noChangeAspect="1"/>
          </p:cNvPicPr>
          <p:nvPr/>
        </p:nvPicPr>
        <p:blipFill rotWithShape="1">
          <a:blip r:embed="rId3">
            <a:extLst>
              <a:ext uri="{28A0092B-C50C-407E-A947-70E740481C1C}">
                <a14:useLocalDpi xmlns:a14="http://schemas.microsoft.com/office/drawing/2010/main" val="0"/>
              </a:ext>
            </a:extLst>
          </a:blip>
          <a:srcRect l="8772" t="11599" r="7018" b="13716"/>
          <a:stretch/>
        </p:blipFill>
        <p:spPr>
          <a:xfrm>
            <a:off x="2512938" y="1352963"/>
            <a:ext cx="5775158" cy="2971800"/>
          </a:xfrm>
          <a:prstGeom prst="rect">
            <a:avLst/>
          </a:prstGeom>
          <a:noFill/>
          <a:ln>
            <a:solidFill>
              <a:schemeClr val="bg1">
                <a:lumMod val="50000"/>
                <a:lumOff val="50000"/>
              </a:schemeClr>
            </a:solidFill>
          </a:ln>
        </p:spPr>
      </p:pic>
      <p:sp>
        <p:nvSpPr>
          <p:cNvPr id="72" name="Flowchart: Connector 71"/>
          <p:cNvSpPr/>
          <p:nvPr/>
        </p:nvSpPr>
        <p:spPr>
          <a:xfrm>
            <a:off x="7297006" y="4624666"/>
            <a:ext cx="789237" cy="811277"/>
          </a:xfrm>
          <a:prstGeom prst="flowChartConnector">
            <a:avLst/>
          </a:prstGeom>
          <a:solidFill>
            <a:srgbClr val="FFFF00">
              <a:alpha val="40000"/>
            </a:srgbClr>
          </a:solidFill>
          <a:ln w="15875" cap="rnd" cmpd="sng" algn="ctr">
            <a:solidFill>
              <a:srgbClr val="FF0000"/>
            </a:solidFill>
            <a:prstDash val="sysDot"/>
          </a:ln>
          <a:effectLst/>
        </p:spPr>
        <p:txBody>
          <a:bodyPr rtlCol="1"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fa-IR" sz="1800" b="0" i="0" u="none" strike="noStrike" kern="0" cap="none" spc="0" normalizeH="0" baseline="0" noProof="0" smtClean="0">
              <a:ln>
                <a:noFill/>
              </a:ln>
              <a:solidFill>
                <a:prstClr val="white"/>
              </a:solidFill>
              <a:effectLst/>
              <a:uLnTx/>
              <a:uFillTx/>
              <a:latin typeface="Garamond" panose="02020404030301010803"/>
              <a:ea typeface="+mn-ea"/>
              <a:cs typeface="Times New Roman" panose="02020603050405020304" pitchFamily="18" charset="0"/>
            </a:endParaRPr>
          </a:p>
        </p:txBody>
      </p:sp>
      <p:sp>
        <p:nvSpPr>
          <p:cNvPr id="67" name="Rectangle 66"/>
          <p:cNvSpPr/>
          <p:nvPr/>
        </p:nvSpPr>
        <p:spPr>
          <a:xfrm rot="21248543">
            <a:off x="5541233" y="2615651"/>
            <a:ext cx="160321" cy="238290"/>
          </a:xfrm>
          <a:prstGeom prst="rect">
            <a:avLst/>
          </a:pr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path path="circle">
              <a:fillToRect l="50000" t="50000" r="50000" b="50000"/>
            </a:path>
            <a:tileRect/>
          </a:gradFill>
          <a:ln w="15875" cap="rnd" cmpd="sng" algn="ctr">
            <a:solidFill>
              <a:srgbClr val="C00000"/>
            </a:solidFill>
            <a:prstDash val="solid"/>
          </a:ln>
          <a:effectLst/>
        </p:spPr>
        <p:txBody>
          <a:bodyPr rtlCol="1"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fa-IR" sz="1800" b="0" i="0" u="none" strike="noStrike" kern="0" cap="none" spc="0" normalizeH="0" baseline="0" noProof="0" smtClean="0">
              <a:ln>
                <a:noFill/>
              </a:ln>
              <a:solidFill>
                <a:prstClr val="white"/>
              </a:solidFill>
              <a:effectLst/>
              <a:uLnTx/>
              <a:uFillTx/>
              <a:latin typeface="Garamond" panose="02020404030301010803"/>
              <a:ea typeface="+mn-ea"/>
              <a:cs typeface="Times New Roman" panose="02020603050405020304" pitchFamily="18" charset="0"/>
            </a:endParaRPr>
          </a:p>
        </p:txBody>
      </p:sp>
      <p:sp>
        <p:nvSpPr>
          <p:cNvPr id="75" name="Left-Right Arrow 74"/>
          <p:cNvSpPr/>
          <p:nvPr/>
        </p:nvSpPr>
        <p:spPr>
          <a:xfrm rot="21386161">
            <a:off x="4811135" y="2839445"/>
            <a:ext cx="1149350" cy="189767"/>
          </a:xfrm>
          <a:prstGeom prst="leftRightArrow">
            <a:avLst/>
          </a:prstGeom>
          <a:solidFill>
            <a:schemeClr val="tx1">
              <a:lumMod val="85000"/>
            </a:schemeClr>
          </a:solidFill>
          <a:ln w="15875" cap="rnd" cmpd="sng" algn="ctr">
            <a:solidFill>
              <a:srgbClr val="002060"/>
            </a:solidFill>
            <a:prstDash val="solid"/>
          </a:ln>
          <a:effectLst/>
        </p:spPr>
        <p:txBody>
          <a:bodyPr rtlCol="1"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fa-IR" sz="1800" b="0" i="0" u="none" strike="noStrike" kern="0" cap="none" spc="0" normalizeH="0" baseline="0" noProof="0" smtClean="0">
              <a:ln>
                <a:noFill/>
              </a:ln>
              <a:solidFill>
                <a:prstClr val="white"/>
              </a:solidFill>
              <a:effectLst/>
              <a:uLnTx/>
              <a:uFillTx/>
              <a:latin typeface="Garamond" panose="02020404030301010803"/>
              <a:ea typeface="+mn-ea"/>
              <a:cs typeface="Times New Roman" panose="02020603050405020304" pitchFamily="18" charset="0"/>
            </a:endParaRPr>
          </a:p>
        </p:txBody>
      </p:sp>
      <p:sp>
        <p:nvSpPr>
          <p:cNvPr id="76" name="Left-Right Arrow 75"/>
          <p:cNvSpPr/>
          <p:nvPr/>
        </p:nvSpPr>
        <p:spPr>
          <a:xfrm rot="21291092">
            <a:off x="3528876" y="1861969"/>
            <a:ext cx="4674200" cy="215900"/>
          </a:xfrm>
          <a:prstGeom prst="leftRightArrow">
            <a:avLst/>
          </a:prstGeom>
          <a:solidFill>
            <a:srgbClr val="002060"/>
          </a:solidFill>
          <a:ln w="3175" cap="rnd" cmpd="sng" algn="ctr">
            <a:solidFill>
              <a:srgbClr val="002060"/>
            </a:solidFill>
            <a:prstDash val="solid"/>
          </a:ln>
          <a:effectLst/>
        </p:spPr>
        <p:txBody>
          <a:bodyPr rtlCol="1" anchor="ctr"/>
          <a:lstStyle/>
          <a:p>
            <a:pPr algn="ctr" rtl="1"/>
            <a:endParaRPr lang="fa-IR" kern="0">
              <a:solidFill>
                <a:prstClr val="white"/>
              </a:solidFill>
              <a:latin typeface="Garamond" panose="02020404030301010803"/>
              <a:cs typeface="Times New Roman" panose="02020603050405020304" pitchFamily="18" charset="0"/>
            </a:endParaRPr>
          </a:p>
        </p:txBody>
      </p:sp>
      <p:sp>
        <p:nvSpPr>
          <p:cNvPr id="78" name="Left-Right Arrow 77"/>
          <p:cNvSpPr/>
          <p:nvPr/>
        </p:nvSpPr>
        <p:spPr>
          <a:xfrm rot="21446483">
            <a:off x="6728015" y="3750192"/>
            <a:ext cx="1560081" cy="220390"/>
          </a:xfrm>
          <a:prstGeom prst="leftRightArrow">
            <a:avLst/>
          </a:prstGeom>
          <a:solidFill>
            <a:srgbClr val="002060"/>
          </a:solidFill>
          <a:ln w="3175" cap="rnd" cmpd="sng" algn="ctr">
            <a:solidFill>
              <a:srgbClr val="002060"/>
            </a:solidFill>
            <a:prstDash val="solid"/>
          </a:ln>
          <a:effectLst/>
        </p:spPr>
        <p:txBody>
          <a:bodyPr rtlCol="1"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fa-IR" sz="1800" b="0" i="0" u="none" strike="noStrike" kern="0" cap="none" spc="0" normalizeH="0" baseline="0" noProof="0" smtClean="0">
              <a:ln>
                <a:noFill/>
              </a:ln>
              <a:solidFill>
                <a:prstClr val="white"/>
              </a:solidFill>
              <a:effectLst/>
              <a:uLnTx/>
              <a:uFillTx/>
              <a:latin typeface="Garamond" panose="02020404030301010803"/>
              <a:ea typeface="+mn-ea"/>
              <a:cs typeface="Times New Roman" panose="02020603050405020304" pitchFamily="18" charset="0"/>
            </a:endParaRPr>
          </a:p>
        </p:txBody>
      </p:sp>
      <p:sp>
        <p:nvSpPr>
          <p:cNvPr id="79" name="Rectangle 78"/>
          <p:cNvSpPr/>
          <p:nvPr/>
        </p:nvSpPr>
        <p:spPr>
          <a:xfrm>
            <a:off x="3161308" y="4766207"/>
            <a:ext cx="734617" cy="1363134"/>
          </a:xfrm>
          <a:prstGeom prst="rect">
            <a:avLst/>
          </a:prstGeom>
          <a:noFill/>
          <a:ln w="15875" cap="rnd" cmpd="sng" algn="ctr">
            <a:solidFill>
              <a:srgbClr val="C00000">
                <a:alpha val="50000"/>
              </a:srgbClr>
            </a:solidFill>
            <a:prstDash val="solid"/>
          </a:ln>
          <a:effectLst/>
        </p:spPr>
        <p:txBody>
          <a:bodyPr rtlCol="1"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fa-IR" sz="1800" b="0" i="0" u="none" strike="noStrike" kern="0" cap="none" spc="0" normalizeH="0" baseline="0" noProof="0" smtClean="0">
              <a:ln>
                <a:noFill/>
              </a:ln>
              <a:solidFill>
                <a:prstClr val="white"/>
              </a:solidFill>
              <a:effectLst/>
              <a:uLnTx/>
              <a:uFillTx/>
              <a:latin typeface="Garamond" panose="02020404030301010803"/>
              <a:ea typeface="+mn-ea"/>
              <a:cs typeface="Times New Roman" panose="02020603050405020304" pitchFamily="18" charset="0"/>
            </a:endParaRPr>
          </a:p>
        </p:txBody>
      </p:sp>
      <p:cxnSp>
        <p:nvCxnSpPr>
          <p:cNvPr id="80" name="Straight Arrow Connector 79"/>
          <p:cNvCxnSpPr/>
          <p:nvPr/>
        </p:nvCxnSpPr>
        <p:spPr>
          <a:xfrm>
            <a:off x="4005072" y="4766207"/>
            <a:ext cx="0" cy="1363134"/>
          </a:xfrm>
          <a:prstGeom prst="straightConnector1">
            <a:avLst/>
          </a:prstGeom>
          <a:noFill/>
          <a:ln w="9525" cap="rnd" cmpd="sng" algn="ctr">
            <a:solidFill>
              <a:srgbClr val="83992A"/>
            </a:solidFill>
            <a:prstDash val="solid"/>
            <a:headEnd type="triangle"/>
            <a:tailEnd type="triangle"/>
          </a:ln>
          <a:effectLst/>
        </p:spPr>
      </p:cxnSp>
      <p:cxnSp>
        <p:nvCxnSpPr>
          <p:cNvPr id="81" name="Straight Arrow Connector 80"/>
          <p:cNvCxnSpPr/>
          <p:nvPr/>
        </p:nvCxnSpPr>
        <p:spPr>
          <a:xfrm>
            <a:off x="3018521" y="4748195"/>
            <a:ext cx="0" cy="1381146"/>
          </a:xfrm>
          <a:prstGeom prst="straightConnector1">
            <a:avLst/>
          </a:prstGeom>
          <a:noFill/>
          <a:ln w="9525" cap="rnd" cmpd="sng" algn="ctr">
            <a:solidFill>
              <a:srgbClr val="83992A"/>
            </a:solidFill>
            <a:prstDash val="solid"/>
            <a:headEnd type="triangle"/>
            <a:tailEnd type="triangle"/>
          </a:ln>
          <a:effectLst/>
        </p:spPr>
      </p:cxnSp>
      <p:cxnSp>
        <p:nvCxnSpPr>
          <p:cNvPr id="82" name="Straight Arrow Connector 81"/>
          <p:cNvCxnSpPr/>
          <p:nvPr/>
        </p:nvCxnSpPr>
        <p:spPr>
          <a:xfrm flipH="1">
            <a:off x="3161308" y="4632557"/>
            <a:ext cx="734617" cy="0"/>
          </a:xfrm>
          <a:prstGeom prst="straightConnector1">
            <a:avLst/>
          </a:prstGeom>
          <a:noFill/>
          <a:ln w="9525" cap="rnd" cmpd="sng" algn="ctr">
            <a:solidFill>
              <a:srgbClr val="83992A"/>
            </a:solidFill>
            <a:prstDash val="solid"/>
            <a:headEnd type="triangle"/>
            <a:tailEnd type="triangle"/>
          </a:ln>
          <a:effectLst/>
        </p:spPr>
      </p:cxnSp>
      <p:cxnSp>
        <p:nvCxnSpPr>
          <p:cNvPr id="83" name="Straight Arrow Connector 82"/>
          <p:cNvCxnSpPr/>
          <p:nvPr/>
        </p:nvCxnSpPr>
        <p:spPr>
          <a:xfrm flipH="1">
            <a:off x="3161308" y="6270808"/>
            <a:ext cx="734617" cy="0"/>
          </a:xfrm>
          <a:prstGeom prst="straightConnector1">
            <a:avLst/>
          </a:prstGeom>
          <a:noFill/>
          <a:ln w="9525" cap="rnd" cmpd="sng" algn="ctr">
            <a:solidFill>
              <a:srgbClr val="83992A"/>
            </a:solidFill>
            <a:prstDash val="solid"/>
            <a:headEnd type="triangle"/>
            <a:tailEnd type="triangle"/>
          </a:ln>
          <a:effectLst/>
        </p:spPr>
      </p:cxnSp>
      <p:sp>
        <p:nvSpPr>
          <p:cNvPr id="84" name="Rectangle 83"/>
          <p:cNvSpPr/>
          <p:nvPr/>
        </p:nvSpPr>
        <p:spPr>
          <a:xfrm>
            <a:off x="3944888" y="5301208"/>
            <a:ext cx="502061" cy="261610"/>
          </a:xfrm>
          <a:prstGeom prst="rect">
            <a:avLst/>
          </a:prstGeom>
        </p:spPr>
        <p:txBody>
          <a:bodyPr wrap="none">
            <a:spAutoFit/>
          </a:bodyPr>
          <a:lstStyle/>
          <a:p>
            <a:pPr algn="r" rtl="1"/>
            <a:r>
              <a:rPr lang="fa-IR" sz="1050" dirty="0">
                <a:solidFill>
                  <a:prstClr val="black"/>
                </a:solidFill>
                <a:latin typeface="Technic" panose="00000400000000000000" pitchFamily="2" charset="2"/>
                <a:cs typeface="Times New Roman" panose="02020603050405020304" pitchFamily="18" charset="0"/>
              </a:rPr>
              <a:t>36.40</a:t>
            </a:r>
          </a:p>
        </p:txBody>
      </p:sp>
      <p:sp>
        <p:nvSpPr>
          <p:cNvPr id="85" name="Rectangle 84"/>
          <p:cNvSpPr/>
          <p:nvPr/>
        </p:nvSpPr>
        <p:spPr>
          <a:xfrm>
            <a:off x="2513276" y="5316969"/>
            <a:ext cx="502061" cy="261610"/>
          </a:xfrm>
          <a:prstGeom prst="rect">
            <a:avLst/>
          </a:prstGeom>
        </p:spPr>
        <p:txBody>
          <a:bodyPr wrap="none">
            <a:spAutoFit/>
          </a:bodyPr>
          <a:lstStyle/>
          <a:p>
            <a:pPr algn="r" rtl="1"/>
            <a:r>
              <a:rPr lang="fa-IR" sz="1050" dirty="0">
                <a:solidFill>
                  <a:prstClr val="black"/>
                </a:solidFill>
                <a:latin typeface="Technic" panose="00000400000000000000" pitchFamily="2" charset="2"/>
                <a:cs typeface="Times New Roman" panose="02020603050405020304" pitchFamily="18" charset="0"/>
              </a:rPr>
              <a:t>36.60</a:t>
            </a:r>
          </a:p>
        </p:txBody>
      </p:sp>
      <p:sp>
        <p:nvSpPr>
          <p:cNvPr id="86" name="Rectangle 85"/>
          <p:cNvSpPr/>
          <p:nvPr/>
        </p:nvSpPr>
        <p:spPr>
          <a:xfrm>
            <a:off x="3277585" y="4391526"/>
            <a:ext cx="502061" cy="261610"/>
          </a:xfrm>
          <a:prstGeom prst="rect">
            <a:avLst/>
          </a:prstGeom>
        </p:spPr>
        <p:txBody>
          <a:bodyPr wrap="none">
            <a:spAutoFit/>
          </a:bodyPr>
          <a:lstStyle/>
          <a:p>
            <a:pPr algn="r" rtl="1"/>
            <a:r>
              <a:rPr lang="fa-IR" sz="1050" dirty="0">
                <a:solidFill>
                  <a:prstClr val="black"/>
                </a:solidFill>
                <a:latin typeface="Technic" panose="00000400000000000000" pitchFamily="2" charset="2"/>
                <a:cs typeface="Times New Roman" panose="02020603050405020304" pitchFamily="18" charset="0"/>
              </a:rPr>
              <a:t>17.35</a:t>
            </a:r>
          </a:p>
        </p:txBody>
      </p:sp>
      <p:sp>
        <p:nvSpPr>
          <p:cNvPr id="87" name="Rectangle 86"/>
          <p:cNvSpPr/>
          <p:nvPr/>
        </p:nvSpPr>
        <p:spPr>
          <a:xfrm>
            <a:off x="3269542" y="6236026"/>
            <a:ext cx="502061" cy="261610"/>
          </a:xfrm>
          <a:prstGeom prst="rect">
            <a:avLst/>
          </a:prstGeom>
        </p:spPr>
        <p:txBody>
          <a:bodyPr wrap="none">
            <a:spAutoFit/>
          </a:bodyPr>
          <a:lstStyle/>
          <a:p>
            <a:pPr algn="r" rtl="1"/>
            <a:r>
              <a:rPr lang="fa-IR" sz="1050" dirty="0">
                <a:solidFill>
                  <a:prstClr val="black"/>
                </a:solidFill>
                <a:latin typeface="Technic" panose="00000400000000000000" pitchFamily="2" charset="2"/>
                <a:cs typeface="Times New Roman" panose="02020603050405020304" pitchFamily="18" charset="0"/>
              </a:rPr>
              <a:t>16.10</a:t>
            </a:r>
          </a:p>
        </p:txBody>
      </p:sp>
      <p:sp>
        <p:nvSpPr>
          <p:cNvPr id="89" name="TextBox 88"/>
          <p:cNvSpPr txBox="1"/>
          <p:nvPr/>
        </p:nvSpPr>
        <p:spPr>
          <a:xfrm rot="16200000">
            <a:off x="7915098" y="5204037"/>
            <a:ext cx="1915384" cy="369332"/>
          </a:xfrm>
          <a:prstGeom prst="rect">
            <a:avLst/>
          </a:prstGeom>
          <a:noFill/>
        </p:spPr>
        <p:txBody>
          <a:bodyPr wrap="square" rtlCol="0">
            <a:spAutoFit/>
          </a:bodyPr>
          <a:lstStyle>
            <a:defPPr>
              <a:defRPr lang="en-US"/>
            </a:defPPr>
            <a:lvl1pPr algn="justLow" rtl="1">
              <a:lnSpc>
                <a:spcPct val="150000"/>
              </a:lnSpc>
              <a:defRPr sz="1200" b="1">
                <a:solidFill>
                  <a:srgbClr val="002060"/>
                </a:solidFill>
                <a:cs typeface="B Nazanin" pitchFamily="2" charset="-78"/>
              </a:defRPr>
            </a:lvl1pPr>
          </a:lstStyle>
          <a:p>
            <a:r>
              <a:rPr lang="fa-IR" b="0" dirty="0"/>
              <a:t>عرض </a:t>
            </a:r>
            <a:r>
              <a:rPr lang="fa-IR" b="0" dirty="0" smtClean="0"/>
              <a:t>معبر</a:t>
            </a:r>
            <a:r>
              <a:rPr lang="en-US" b="0" dirty="0" smtClean="0"/>
              <a:t> </a:t>
            </a:r>
            <a:r>
              <a:rPr lang="fa-IR" b="0" dirty="0" smtClean="0"/>
              <a:t>خیابان </a:t>
            </a:r>
            <a:r>
              <a:rPr lang="fa-IR" b="0" dirty="0"/>
              <a:t>فلاح </a:t>
            </a:r>
            <a:r>
              <a:rPr lang="fa-IR" b="0" dirty="0" smtClean="0"/>
              <a:t>پور</a:t>
            </a:r>
            <a:r>
              <a:rPr lang="en-US" b="0" dirty="0" smtClean="0"/>
              <a:t>: </a:t>
            </a:r>
            <a:r>
              <a:rPr lang="fa-IR" b="0" dirty="0"/>
              <a:t> 22 متر</a:t>
            </a:r>
          </a:p>
        </p:txBody>
      </p:sp>
      <p:sp>
        <p:nvSpPr>
          <p:cNvPr id="91" name="Left-Right Arrow 90"/>
          <p:cNvSpPr/>
          <p:nvPr/>
        </p:nvSpPr>
        <p:spPr>
          <a:xfrm rot="5031518">
            <a:off x="5112015" y="2817522"/>
            <a:ext cx="1887817" cy="189767"/>
          </a:xfrm>
          <a:prstGeom prst="leftRightArrow">
            <a:avLst/>
          </a:prstGeom>
          <a:solidFill>
            <a:srgbClr val="FF0000"/>
          </a:solidFill>
          <a:ln w="6350" cap="rnd" cmpd="sng" algn="ctr">
            <a:solidFill>
              <a:srgbClr val="002060"/>
            </a:solidFill>
            <a:prstDash val="solid"/>
          </a:ln>
          <a:effectLst/>
        </p:spPr>
        <p:txBody>
          <a:bodyPr rtlCol="1"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fa-IR" sz="1800" b="0" i="0" u="none" strike="noStrike" kern="0" cap="none" spc="0" normalizeH="0" baseline="0" noProof="0" smtClean="0">
              <a:ln>
                <a:noFill/>
              </a:ln>
              <a:solidFill>
                <a:prstClr val="white"/>
              </a:solidFill>
              <a:effectLst/>
              <a:uLnTx/>
              <a:uFillTx/>
              <a:latin typeface="Garamond" panose="02020404030301010803"/>
              <a:ea typeface="+mn-ea"/>
              <a:cs typeface="Times New Roman" panose="02020603050405020304" pitchFamily="18" charset="0"/>
            </a:endParaRPr>
          </a:p>
        </p:txBody>
      </p:sp>
      <p:sp>
        <p:nvSpPr>
          <p:cNvPr id="92" name="Left-Right Arrow 91"/>
          <p:cNvSpPr/>
          <p:nvPr/>
        </p:nvSpPr>
        <p:spPr>
          <a:xfrm rot="21417816">
            <a:off x="2509622" y="3877210"/>
            <a:ext cx="3334845" cy="220390"/>
          </a:xfrm>
          <a:prstGeom prst="leftRightArrow">
            <a:avLst/>
          </a:prstGeom>
          <a:solidFill>
            <a:srgbClr val="002060"/>
          </a:solidFill>
          <a:ln w="3175" cap="rnd" cmpd="sng" algn="ctr">
            <a:solidFill>
              <a:srgbClr val="002060"/>
            </a:solidFill>
            <a:prstDash val="solid"/>
          </a:ln>
          <a:effectLst/>
        </p:spPr>
        <p:txBody>
          <a:bodyPr rtlCol="1"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fa-IR" sz="1800" b="0" i="0" u="none" strike="noStrike" kern="0" cap="none" spc="0" normalizeH="0" baseline="0" noProof="0" smtClean="0">
              <a:ln>
                <a:noFill/>
              </a:ln>
              <a:solidFill>
                <a:prstClr val="white"/>
              </a:solidFill>
              <a:effectLst/>
              <a:uLnTx/>
              <a:uFillTx/>
              <a:latin typeface="Garamond" panose="02020404030301010803"/>
              <a:ea typeface="+mn-ea"/>
              <a:cs typeface="Times New Roman" panose="02020603050405020304" pitchFamily="18" charset="0"/>
            </a:endParaRPr>
          </a:p>
        </p:txBody>
      </p:sp>
      <p:sp>
        <p:nvSpPr>
          <p:cNvPr id="93" name="Left-Right Arrow 92"/>
          <p:cNvSpPr/>
          <p:nvPr/>
        </p:nvSpPr>
        <p:spPr>
          <a:xfrm rot="5031518">
            <a:off x="3831803" y="2905567"/>
            <a:ext cx="1887817" cy="189767"/>
          </a:xfrm>
          <a:prstGeom prst="leftRightArrow">
            <a:avLst/>
          </a:prstGeom>
          <a:solidFill>
            <a:srgbClr val="FF0000"/>
          </a:solidFill>
          <a:ln w="6350" cap="rnd" cmpd="sng" algn="ctr">
            <a:solidFill>
              <a:srgbClr val="002060"/>
            </a:solidFill>
            <a:prstDash val="solid"/>
          </a:ln>
          <a:effectLst/>
        </p:spPr>
        <p:txBody>
          <a:bodyPr rtlCol="1"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a-IR" sz="1800" b="0" i="0" u="none" strike="noStrike" kern="0" cap="none" spc="0" normalizeH="0" baseline="0" noProof="0" dirty="0" smtClean="0">
              <a:ln>
                <a:noFill/>
              </a:ln>
              <a:solidFill>
                <a:prstClr val="white"/>
              </a:solidFill>
              <a:effectLst/>
              <a:uLnTx/>
              <a:uFillTx/>
              <a:latin typeface="Garamond" panose="02020404030301010803"/>
              <a:ea typeface="+mn-ea"/>
              <a:cs typeface="Times New Roman" panose="02020603050405020304" pitchFamily="18" charset="0"/>
            </a:endParaRPr>
          </a:p>
        </p:txBody>
      </p:sp>
      <p:sp>
        <p:nvSpPr>
          <p:cNvPr id="124" name="Flowchart: Connector 123"/>
          <p:cNvSpPr/>
          <p:nvPr/>
        </p:nvSpPr>
        <p:spPr>
          <a:xfrm>
            <a:off x="5368238" y="2482970"/>
            <a:ext cx="479726" cy="493123"/>
          </a:xfrm>
          <a:prstGeom prst="flowChartConnector">
            <a:avLst/>
          </a:prstGeom>
          <a:solidFill>
            <a:srgbClr val="FFFF00">
              <a:alpha val="40000"/>
            </a:srgbClr>
          </a:solidFill>
          <a:ln w="15875" cap="rnd" cmpd="sng" algn="ctr">
            <a:solidFill>
              <a:srgbClr val="FF0000"/>
            </a:solidFill>
            <a:prstDash val="sysDot"/>
          </a:ln>
          <a:effectLst/>
        </p:spPr>
        <p:txBody>
          <a:bodyPr rtlCol="1"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fa-IR" sz="1800" b="0" i="0" u="none" strike="noStrike" kern="0" cap="none" spc="0" normalizeH="0" baseline="0" noProof="0" smtClean="0">
              <a:ln>
                <a:noFill/>
              </a:ln>
              <a:solidFill>
                <a:prstClr val="white"/>
              </a:solidFill>
              <a:effectLst/>
              <a:uLnTx/>
              <a:uFillTx/>
              <a:latin typeface="Garamond" panose="02020404030301010803"/>
              <a:ea typeface="+mn-ea"/>
              <a:cs typeface="Times New Roman" panose="02020603050405020304" pitchFamily="18" charset="0"/>
            </a:endParaRPr>
          </a:p>
        </p:txBody>
      </p:sp>
      <p:sp>
        <p:nvSpPr>
          <p:cNvPr id="125" name="Rectangle 124"/>
          <p:cNvSpPr/>
          <p:nvPr/>
        </p:nvSpPr>
        <p:spPr>
          <a:xfrm rot="21223394">
            <a:off x="7541477" y="4718788"/>
            <a:ext cx="317702" cy="590208"/>
          </a:xfrm>
          <a:prstGeom prst="rect">
            <a:avLst/>
          </a:pr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path path="circle">
              <a:fillToRect l="50000" t="50000" r="50000" b="50000"/>
            </a:path>
            <a:tileRect/>
          </a:gradFill>
          <a:ln w="15875" cap="rnd" cmpd="sng" algn="ctr">
            <a:solidFill>
              <a:srgbClr val="C00000"/>
            </a:solidFill>
            <a:prstDash val="solid"/>
          </a:ln>
          <a:effectLst/>
        </p:spPr>
        <p:txBody>
          <a:bodyPr rtlCol="1"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fa-IR" sz="1800" b="0" i="0" u="none" strike="noStrike" kern="0" cap="none" spc="0" normalizeH="0" baseline="0" noProof="0" smtClean="0">
              <a:ln>
                <a:noFill/>
              </a:ln>
              <a:solidFill>
                <a:prstClr val="white"/>
              </a:solidFill>
              <a:effectLst/>
              <a:uLnTx/>
              <a:uFillTx/>
              <a:latin typeface="Garamond" panose="02020404030301010803"/>
              <a:ea typeface="+mn-ea"/>
              <a:cs typeface="Times New Roman" panose="02020603050405020304" pitchFamily="18" charset="0"/>
            </a:endParaRPr>
          </a:p>
        </p:txBody>
      </p:sp>
    </p:spTree>
    <p:extLst>
      <p:ext uri="{BB962C8B-B14F-4D97-AF65-F5344CB8AC3E}">
        <p14:creationId xmlns:p14="http://schemas.microsoft.com/office/powerpoint/2010/main" val="942419896"/>
      </p:ext>
    </p:extLst>
  </p:cSld>
  <p:clrMapOvr>
    <a:masterClrMapping/>
  </p:clrMapOvr>
  <p:transition>
    <p:dissolve/>
  </p:transition>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سطح اشغال طبقات</a:t>
            </a:r>
            <a:endParaRPr lang="en-US" dirty="0">
              <a:solidFill>
                <a:srgbClr val="8C5B02"/>
              </a:solidFill>
              <a:latin typeface="Technic" panose="00000400000000000000" pitchFamily="2" charset="2"/>
            </a:endParaRPr>
          </a:p>
        </p:txBody>
      </p:sp>
      <p:sp>
        <p:nvSpPr>
          <p:cNvPr id="29" name="TextBox 28"/>
          <p:cNvSpPr txBox="1"/>
          <p:nvPr/>
        </p:nvSpPr>
        <p:spPr>
          <a:xfrm>
            <a:off x="272480" y="4016097"/>
            <a:ext cx="1728192" cy="276999"/>
          </a:xfrm>
          <a:prstGeom prst="rect">
            <a:avLst/>
          </a:prstGeom>
          <a:noFill/>
        </p:spPr>
        <p:txBody>
          <a:bodyPr wrap="square" rtlCol="0">
            <a:spAutoFit/>
          </a:bodyPr>
          <a:lstStyle/>
          <a:p>
            <a:pPr algn="ctr"/>
            <a:r>
              <a:rPr lang="fa-IR" sz="1200" b="1" dirty="0" smtClean="0">
                <a:solidFill>
                  <a:schemeClr val="bg1">
                    <a:lumMod val="65000"/>
                    <a:lumOff val="35000"/>
                  </a:schemeClr>
                </a:solidFill>
                <a:cs typeface="B Nazanin" pitchFamily="2" charset="-78"/>
              </a:rPr>
              <a:t>سطح </a:t>
            </a:r>
            <a:r>
              <a:rPr lang="fa-IR" sz="1200" b="1" dirty="0">
                <a:solidFill>
                  <a:schemeClr val="bg1">
                    <a:lumMod val="65000"/>
                    <a:lumOff val="35000"/>
                  </a:schemeClr>
                </a:solidFill>
                <a:cs typeface="B Nazanin" pitchFamily="2" charset="-78"/>
              </a:rPr>
              <a:t>اشغال طبقات</a:t>
            </a:r>
          </a:p>
        </p:txBody>
      </p:sp>
      <p:sp>
        <p:nvSpPr>
          <p:cNvPr id="30" name="TextBox 29"/>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8</a:t>
            </a:r>
            <a:r>
              <a:rPr lang="fa-IR" sz="1600" dirty="0" smtClean="0">
                <a:effectLst>
                  <a:outerShdw blurRad="38100" dist="38100" dir="2700000" algn="tl">
                    <a:srgbClr val="000000">
                      <a:alpha val="43137"/>
                    </a:srgbClr>
                  </a:outerShdw>
                </a:effectLst>
              </a:rPr>
              <a:t>  طرح توجیهی برای هتل</a:t>
            </a:r>
            <a:endParaRPr lang="en-US" sz="1400" dirty="0">
              <a:effectLst>
                <a:outerShdw blurRad="38100" dist="38100" dir="2700000" algn="tl">
                  <a:srgbClr val="000000">
                    <a:alpha val="43137"/>
                  </a:srgbClr>
                </a:outerShdw>
              </a:effectLst>
            </a:endParaRPr>
          </a:p>
        </p:txBody>
      </p:sp>
      <p:sp>
        <p:nvSpPr>
          <p:cNvPr id="31" name="TextBox 30"/>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8</a:t>
            </a:r>
            <a:endParaRPr lang="en-US" sz="1200" b="1" dirty="0">
              <a:solidFill>
                <a:srgbClr val="002060"/>
              </a:solidFill>
              <a:cs typeface="B Nazanin" pitchFamily="2" charset="-78"/>
            </a:endParaRPr>
          </a:p>
        </p:txBody>
      </p:sp>
      <p:sp>
        <p:nvSpPr>
          <p:cNvPr id="32" name="TextBox 31"/>
          <p:cNvSpPr txBox="1"/>
          <p:nvPr/>
        </p:nvSpPr>
        <p:spPr>
          <a:xfrm>
            <a:off x="272480" y="3723542"/>
            <a:ext cx="1728192" cy="276999"/>
          </a:xfrm>
          <a:prstGeom prst="rect">
            <a:avLst/>
          </a:prstGeom>
          <a:noFill/>
        </p:spPr>
        <p:txBody>
          <a:bodyPr wrap="square" rtlCol="0">
            <a:spAutoFit/>
          </a:bodyPr>
          <a:lstStyle/>
          <a:p>
            <a:pPr algn="ctr" rtl="1"/>
            <a:r>
              <a:rPr lang="fa-IR" sz="1200" b="1" dirty="0" smtClean="0">
                <a:solidFill>
                  <a:srgbClr val="674301"/>
                </a:solidFill>
                <a:cs typeface="B Nazanin" pitchFamily="2" charset="-78"/>
              </a:rPr>
              <a:t>طرح توجیهی هتل</a:t>
            </a:r>
            <a:endParaRPr lang="en-US" sz="1200" b="1" dirty="0">
              <a:solidFill>
                <a:srgbClr val="674301"/>
              </a:solidFill>
              <a:cs typeface="B Nazanin" pitchFamily="2" charset="-78"/>
            </a:endParaRPr>
          </a:p>
        </p:txBody>
      </p:sp>
      <p:sp>
        <p:nvSpPr>
          <p:cNvPr id="33" name="TextBox 32"/>
          <p:cNvSpPr txBox="1"/>
          <p:nvPr/>
        </p:nvSpPr>
        <p:spPr>
          <a:xfrm>
            <a:off x="6537176" y="1365007"/>
            <a:ext cx="2520279" cy="369332"/>
          </a:xfrm>
          <a:prstGeom prst="rect">
            <a:avLst/>
          </a:prstGeom>
          <a:noFill/>
        </p:spPr>
        <p:txBody>
          <a:bodyPr wrap="square" rtlCol="0">
            <a:spAutoFit/>
          </a:bodyPr>
          <a:lstStyle/>
          <a:p>
            <a:pPr algn="justLow" rtl="1">
              <a:lnSpc>
                <a:spcPct val="150000"/>
              </a:lnSpc>
            </a:pPr>
            <a:r>
              <a:rPr lang="fa-IR" sz="1200" b="1" dirty="0">
                <a:solidFill>
                  <a:srgbClr val="002060"/>
                </a:solidFill>
                <a:cs typeface="B Nazanin" pitchFamily="2" charset="-78"/>
              </a:rPr>
              <a:t>حداکثر سطح اشغال طبقات</a:t>
            </a:r>
          </a:p>
        </p:txBody>
      </p:sp>
      <p:graphicFrame>
        <p:nvGraphicFramePr>
          <p:cNvPr id="8" name="Content Placeholder 6"/>
          <p:cNvGraphicFramePr>
            <a:graphicFrameLocks/>
          </p:cNvGraphicFramePr>
          <p:nvPr>
            <p:extLst/>
          </p:nvPr>
        </p:nvGraphicFramePr>
        <p:xfrm>
          <a:off x="2504728" y="1365007"/>
          <a:ext cx="3960435" cy="1371600"/>
        </p:xfrm>
        <a:graphic>
          <a:graphicData uri="http://schemas.openxmlformats.org/drawingml/2006/table">
            <a:tbl>
              <a:tblPr rtl="1" firstRow="1" bandRow="1"/>
              <a:tblGrid>
                <a:gridCol w="1320145">
                  <a:extLst>
                    <a:ext uri="{9D8B030D-6E8A-4147-A177-3AD203B41FA5}">
                      <a16:colId xmlns:a16="http://schemas.microsoft.com/office/drawing/2014/main" xmlns="" val="20000"/>
                    </a:ext>
                  </a:extLst>
                </a:gridCol>
                <a:gridCol w="1320145">
                  <a:extLst>
                    <a:ext uri="{9D8B030D-6E8A-4147-A177-3AD203B41FA5}">
                      <a16:colId xmlns:a16="http://schemas.microsoft.com/office/drawing/2014/main" xmlns="" val="20001"/>
                    </a:ext>
                  </a:extLst>
                </a:gridCol>
                <a:gridCol w="1320145">
                  <a:extLst>
                    <a:ext uri="{9D8B030D-6E8A-4147-A177-3AD203B41FA5}">
                      <a16:colId xmlns:a16="http://schemas.microsoft.com/office/drawing/2014/main" xmlns="" val="20002"/>
                    </a:ext>
                  </a:extLst>
                </a:gridCol>
              </a:tblGrid>
              <a:tr h="244827">
                <a:tc>
                  <a:txBody>
                    <a:bodyPr/>
                    <a:lstStyle>
                      <a:lvl1pPr marL="0" algn="l" rtl="0" eaLnBrk="1" latinLnBrk="0" hangingPunct="1">
                        <a:defRPr kumimoji="0" b="1" kern="1200">
                          <a:solidFill>
                            <a:schemeClr val="lt1"/>
                          </a:solidFill>
                          <a:latin typeface="Garamond" panose="02020404030301010803"/>
                        </a:defRPr>
                      </a:lvl1pPr>
                      <a:lvl2pPr marL="457200" algn="l" rtl="0" eaLnBrk="1" latinLnBrk="0" hangingPunct="1">
                        <a:defRPr kumimoji="0" b="1" kern="1200">
                          <a:solidFill>
                            <a:schemeClr val="lt1"/>
                          </a:solidFill>
                          <a:latin typeface="Garamond" panose="02020404030301010803"/>
                        </a:defRPr>
                      </a:lvl2pPr>
                      <a:lvl3pPr marL="914400" algn="l" rtl="0" eaLnBrk="1" latinLnBrk="0" hangingPunct="1">
                        <a:defRPr kumimoji="0" b="1" kern="1200">
                          <a:solidFill>
                            <a:schemeClr val="lt1"/>
                          </a:solidFill>
                          <a:latin typeface="Garamond" panose="02020404030301010803"/>
                        </a:defRPr>
                      </a:lvl3pPr>
                      <a:lvl4pPr marL="1371600" algn="l" rtl="0" eaLnBrk="1" latinLnBrk="0" hangingPunct="1">
                        <a:defRPr kumimoji="0" b="1" kern="1200">
                          <a:solidFill>
                            <a:schemeClr val="lt1"/>
                          </a:solidFill>
                          <a:latin typeface="Garamond" panose="02020404030301010803"/>
                        </a:defRPr>
                      </a:lvl4pPr>
                      <a:lvl5pPr marL="1828800" algn="l" rtl="0" eaLnBrk="1" latinLnBrk="0" hangingPunct="1">
                        <a:defRPr kumimoji="0" b="1" kern="1200">
                          <a:solidFill>
                            <a:schemeClr val="lt1"/>
                          </a:solidFill>
                          <a:latin typeface="Garamond" panose="02020404030301010803"/>
                        </a:defRPr>
                      </a:lvl5pPr>
                      <a:lvl6pPr marL="2286000" algn="l" rtl="0" eaLnBrk="1" latinLnBrk="0" hangingPunct="1">
                        <a:defRPr kumimoji="0" b="1" kern="1200">
                          <a:solidFill>
                            <a:schemeClr val="lt1"/>
                          </a:solidFill>
                          <a:latin typeface="Garamond" panose="02020404030301010803"/>
                        </a:defRPr>
                      </a:lvl6pPr>
                      <a:lvl7pPr marL="2743200" algn="l" rtl="0" eaLnBrk="1" latinLnBrk="0" hangingPunct="1">
                        <a:defRPr kumimoji="0" b="1" kern="1200">
                          <a:solidFill>
                            <a:schemeClr val="lt1"/>
                          </a:solidFill>
                          <a:latin typeface="Garamond" panose="02020404030301010803"/>
                        </a:defRPr>
                      </a:lvl7pPr>
                      <a:lvl8pPr marL="3200400" algn="l" rtl="0" eaLnBrk="1" latinLnBrk="0" hangingPunct="1">
                        <a:defRPr kumimoji="0" b="1" kern="1200">
                          <a:solidFill>
                            <a:schemeClr val="lt1"/>
                          </a:solidFill>
                          <a:latin typeface="Garamond" panose="02020404030301010803"/>
                        </a:defRPr>
                      </a:lvl8pPr>
                      <a:lvl9pPr marL="3657600" algn="l" rtl="0" eaLnBrk="1" latinLnBrk="0" hangingPunct="1">
                        <a:defRPr kumimoji="0" b="1" kern="1200">
                          <a:solidFill>
                            <a:schemeClr val="lt1"/>
                          </a:solidFill>
                          <a:latin typeface="Garamond" panose="02020404030301010803"/>
                        </a:defRPr>
                      </a:lvl9pPr>
                    </a:lstStyle>
                    <a:p>
                      <a:pPr algn="ctr" rtl="1"/>
                      <a:r>
                        <a:rPr lang="fa-IR" sz="1200" dirty="0" smtClean="0">
                          <a:cs typeface="B Mitra" panose="00000400000000000000" pitchFamily="2" charset="-78"/>
                        </a:rPr>
                        <a:t>از طبقه</a:t>
                      </a:r>
                      <a:endParaRPr lang="fa-IR" sz="1200" dirty="0">
                        <a:cs typeface="B Mitra" panose="00000400000000000000" pitchFamily="2" charset="-78"/>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83992A"/>
                    </a:solidFill>
                  </a:tcPr>
                </a:tc>
                <a:tc>
                  <a:txBody>
                    <a:bodyPr/>
                    <a:lstStyle>
                      <a:lvl1pPr marL="0" algn="l" rtl="0" eaLnBrk="1" latinLnBrk="0" hangingPunct="1">
                        <a:defRPr kumimoji="0" b="1" kern="1200">
                          <a:solidFill>
                            <a:schemeClr val="lt1"/>
                          </a:solidFill>
                          <a:latin typeface="Garamond" panose="02020404030301010803"/>
                        </a:defRPr>
                      </a:lvl1pPr>
                      <a:lvl2pPr marL="457200" algn="l" rtl="0" eaLnBrk="1" latinLnBrk="0" hangingPunct="1">
                        <a:defRPr kumimoji="0" b="1" kern="1200">
                          <a:solidFill>
                            <a:schemeClr val="lt1"/>
                          </a:solidFill>
                          <a:latin typeface="Garamond" panose="02020404030301010803"/>
                        </a:defRPr>
                      </a:lvl2pPr>
                      <a:lvl3pPr marL="914400" algn="l" rtl="0" eaLnBrk="1" latinLnBrk="0" hangingPunct="1">
                        <a:defRPr kumimoji="0" b="1" kern="1200">
                          <a:solidFill>
                            <a:schemeClr val="lt1"/>
                          </a:solidFill>
                          <a:latin typeface="Garamond" panose="02020404030301010803"/>
                        </a:defRPr>
                      </a:lvl3pPr>
                      <a:lvl4pPr marL="1371600" algn="l" rtl="0" eaLnBrk="1" latinLnBrk="0" hangingPunct="1">
                        <a:defRPr kumimoji="0" b="1" kern="1200">
                          <a:solidFill>
                            <a:schemeClr val="lt1"/>
                          </a:solidFill>
                          <a:latin typeface="Garamond" panose="02020404030301010803"/>
                        </a:defRPr>
                      </a:lvl4pPr>
                      <a:lvl5pPr marL="1828800" algn="l" rtl="0" eaLnBrk="1" latinLnBrk="0" hangingPunct="1">
                        <a:defRPr kumimoji="0" b="1" kern="1200">
                          <a:solidFill>
                            <a:schemeClr val="lt1"/>
                          </a:solidFill>
                          <a:latin typeface="Garamond" panose="02020404030301010803"/>
                        </a:defRPr>
                      </a:lvl5pPr>
                      <a:lvl6pPr marL="2286000" algn="l" rtl="0" eaLnBrk="1" latinLnBrk="0" hangingPunct="1">
                        <a:defRPr kumimoji="0" b="1" kern="1200">
                          <a:solidFill>
                            <a:schemeClr val="lt1"/>
                          </a:solidFill>
                          <a:latin typeface="Garamond" panose="02020404030301010803"/>
                        </a:defRPr>
                      </a:lvl6pPr>
                      <a:lvl7pPr marL="2743200" algn="l" rtl="0" eaLnBrk="1" latinLnBrk="0" hangingPunct="1">
                        <a:defRPr kumimoji="0" b="1" kern="1200">
                          <a:solidFill>
                            <a:schemeClr val="lt1"/>
                          </a:solidFill>
                          <a:latin typeface="Garamond" panose="02020404030301010803"/>
                        </a:defRPr>
                      </a:lvl7pPr>
                      <a:lvl8pPr marL="3200400" algn="l" rtl="0" eaLnBrk="1" latinLnBrk="0" hangingPunct="1">
                        <a:defRPr kumimoji="0" b="1" kern="1200">
                          <a:solidFill>
                            <a:schemeClr val="lt1"/>
                          </a:solidFill>
                          <a:latin typeface="Garamond" panose="02020404030301010803"/>
                        </a:defRPr>
                      </a:lvl8pPr>
                      <a:lvl9pPr marL="3657600" algn="l" rtl="0" eaLnBrk="1" latinLnBrk="0" hangingPunct="1">
                        <a:defRPr kumimoji="0" b="1" kern="1200">
                          <a:solidFill>
                            <a:schemeClr val="lt1"/>
                          </a:solidFill>
                          <a:latin typeface="Garamond" panose="02020404030301010803"/>
                        </a:defRPr>
                      </a:lvl9pPr>
                    </a:lstStyle>
                    <a:p>
                      <a:pPr algn="ctr" rtl="1"/>
                      <a:r>
                        <a:rPr lang="fa-IR" sz="1200" dirty="0" smtClean="0">
                          <a:cs typeface="B Mitra" panose="00000400000000000000" pitchFamily="2" charset="-78"/>
                        </a:rPr>
                        <a:t>تا طبقه</a:t>
                      </a:r>
                      <a:endParaRPr lang="fa-IR" sz="1200" dirty="0">
                        <a:cs typeface="B Mitra" panose="00000400000000000000" pitchFamily="2" charset="-78"/>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83992A"/>
                    </a:solidFill>
                  </a:tcPr>
                </a:tc>
                <a:tc>
                  <a:txBody>
                    <a:bodyPr/>
                    <a:lstStyle>
                      <a:lvl1pPr marL="0" algn="l" rtl="0" eaLnBrk="1" latinLnBrk="0" hangingPunct="1">
                        <a:defRPr kumimoji="0" b="1" kern="1200">
                          <a:solidFill>
                            <a:schemeClr val="lt1"/>
                          </a:solidFill>
                          <a:latin typeface="Garamond" panose="02020404030301010803"/>
                        </a:defRPr>
                      </a:lvl1pPr>
                      <a:lvl2pPr marL="457200" algn="l" rtl="0" eaLnBrk="1" latinLnBrk="0" hangingPunct="1">
                        <a:defRPr kumimoji="0" b="1" kern="1200">
                          <a:solidFill>
                            <a:schemeClr val="lt1"/>
                          </a:solidFill>
                          <a:latin typeface="Garamond" panose="02020404030301010803"/>
                        </a:defRPr>
                      </a:lvl2pPr>
                      <a:lvl3pPr marL="914400" algn="l" rtl="0" eaLnBrk="1" latinLnBrk="0" hangingPunct="1">
                        <a:defRPr kumimoji="0" b="1" kern="1200">
                          <a:solidFill>
                            <a:schemeClr val="lt1"/>
                          </a:solidFill>
                          <a:latin typeface="Garamond" panose="02020404030301010803"/>
                        </a:defRPr>
                      </a:lvl3pPr>
                      <a:lvl4pPr marL="1371600" algn="l" rtl="0" eaLnBrk="1" latinLnBrk="0" hangingPunct="1">
                        <a:defRPr kumimoji="0" b="1" kern="1200">
                          <a:solidFill>
                            <a:schemeClr val="lt1"/>
                          </a:solidFill>
                          <a:latin typeface="Garamond" panose="02020404030301010803"/>
                        </a:defRPr>
                      </a:lvl4pPr>
                      <a:lvl5pPr marL="1828800" algn="l" rtl="0" eaLnBrk="1" latinLnBrk="0" hangingPunct="1">
                        <a:defRPr kumimoji="0" b="1" kern="1200">
                          <a:solidFill>
                            <a:schemeClr val="lt1"/>
                          </a:solidFill>
                          <a:latin typeface="Garamond" panose="02020404030301010803"/>
                        </a:defRPr>
                      </a:lvl5pPr>
                      <a:lvl6pPr marL="2286000" algn="l" rtl="0" eaLnBrk="1" latinLnBrk="0" hangingPunct="1">
                        <a:defRPr kumimoji="0" b="1" kern="1200">
                          <a:solidFill>
                            <a:schemeClr val="lt1"/>
                          </a:solidFill>
                          <a:latin typeface="Garamond" panose="02020404030301010803"/>
                        </a:defRPr>
                      </a:lvl6pPr>
                      <a:lvl7pPr marL="2743200" algn="l" rtl="0" eaLnBrk="1" latinLnBrk="0" hangingPunct="1">
                        <a:defRPr kumimoji="0" b="1" kern="1200">
                          <a:solidFill>
                            <a:schemeClr val="lt1"/>
                          </a:solidFill>
                          <a:latin typeface="Garamond" panose="02020404030301010803"/>
                        </a:defRPr>
                      </a:lvl7pPr>
                      <a:lvl8pPr marL="3200400" algn="l" rtl="0" eaLnBrk="1" latinLnBrk="0" hangingPunct="1">
                        <a:defRPr kumimoji="0" b="1" kern="1200">
                          <a:solidFill>
                            <a:schemeClr val="lt1"/>
                          </a:solidFill>
                          <a:latin typeface="Garamond" panose="02020404030301010803"/>
                        </a:defRPr>
                      </a:lvl8pPr>
                      <a:lvl9pPr marL="3657600" algn="l" rtl="0" eaLnBrk="1" latinLnBrk="0" hangingPunct="1">
                        <a:defRPr kumimoji="0" b="1" kern="1200">
                          <a:solidFill>
                            <a:schemeClr val="lt1"/>
                          </a:solidFill>
                          <a:latin typeface="Garamond" panose="02020404030301010803"/>
                        </a:defRPr>
                      </a:lvl9pPr>
                    </a:lstStyle>
                    <a:p>
                      <a:pPr algn="ctr" rtl="1"/>
                      <a:r>
                        <a:rPr lang="fa-IR" sz="1200" dirty="0" smtClean="0">
                          <a:cs typeface="B Mitra" panose="00000400000000000000" pitchFamily="2" charset="-78"/>
                        </a:rPr>
                        <a:t>سطح اشغال%</a:t>
                      </a:r>
                      <a:endParaRPr lang="fa-IR" sz="1200" dirty="0">
                        <a:cs typeface="B Mitra" panose="00000400000000000000" pitchFamily="2" charset="-78"/>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83992A"/>
                    </a:solidFill>
                  </a:tcPr>
                </a:tc>
                <a:extLst>
                  <a:ext uri="{0D108BD9-81ED-4DB2-BD59-A6C34878D82A}">
                    <a16:rowId xmlns:a16="http://schemas.microsoft.com/office/drawing/2014/main" xmlns="" val="10000"/>
                  </a:ext>
                </a:extLst>
              </a:tr>
              <a:tr h="244827">
                <a:tc>
                  <a:txBody>
                    <a:bodyPr/>
                    <a:lstStyle>
                      <a:lvl1pPr marL="0" algn="l" rtl="0" eaLnBrk="1" latinLnBrk="0" hangingPunct="1">
                        <a:defRPr kumimoji="0" kern="1200">
                          <a:solidFill>
                            <a:schemeClr val="dk1"/>
                          </a:solidFill>
                          <a:latin typeface="Garamond" panose="02020404030301010803"/>
                        </a:defRPr>
                      </a:lvl1pPr>
                      <a:lvl2pPr marL="457200" algn="l" rtl="0" eaLnBrk="1" latinLnBrk="0" hangingPunct="1">
                        <a:defRPr kumimoji="0" kern="1200">
                          <a:solidFill>
                            <a:schemeClr val="dk1"/>
                          </a:solidFill>
                          <a:latin typeface="Garamond" panose="02020404030301010803"/>
                        </a:defRPr>
                      </a:lvl2pPr>
                      <a:lvl3pPr marL="914400" algn="l" rtl="0" eaLnBrk="1" latinLnBrk="0" hangingPunct="1">
                        <a:defRPr kumimoji="0" kern="1200">
                          <a:solidFill>
                            <a:schemeClr val="dk1"/>
                          </a:solidFill>
                          <a:latin typeface="Garamond" panose="02020404030301010803"/>
                        </a:defRPr>
                      </a:lvl3pPr>
                      <a:lvl4pPr marL="1371600" algn="l" rtl="0" eaLnBrk="1" latinLnBrk="0" hangingPunct="1">
                        <a:defRPr kumimoji="0" kern="1200">
                          <a:solidFill>
                            <a:schemeClr val="dk1"/>
                          </a:solidFill>
                          <a:latin typeface="Garamond" panose="02020404030301010803"/>
                        </a:defRPr>
                      </a:lvl4pPr>
                      <a:lvl5pPr marL="1828800" algn="l" rtl="0" eaLnBrk="1" latinLnBrk="0" hangingPunct="1">
                        <a:defRPr kumimoji="0" kern="1200">
                          <a:solidFill>
                            <a:schemeClr val="dk1"/>
                          </a:solidFill>
                          <a:latin typeface="Garamond" panose="02020404030301010803"/>
                        </a:defRPr>
                      </a:lvl5pPr>
                      <a:lvl6pPr marL="2286000" algn="l" rtl="0" eaLnBrk="1" latinLnBrk="0" hangingPunct="1">
                        <a:defRPr kumimoji="0" kern="1200">
                          <a:solidFill>
                            <a:schemeClr val="dk1"/>
                          </a:solidFill>
                          <a:latin typeface="Garamond" panose="02020404030301010803"/>
                        </a:defRPr>
                      </a:lvl6pPr>
                      <a:lvl7pPr marL="2743200" algn="l" rtl="0" eaLnBrk="1" latinLnBrk="0" hangingPunct="1">
                        <a:defRPr kumimoji="0" kern="1200">
                          <a:solidFill>
                            <a:schemeClr val="dk1"/>
                          </a:solidFill>
                          <a:latin typeface="Garamond" panose="02020404030301010803"/>
                        </a:defRPr>
                      </a:lvl7pPr>
                      <a:lvl8pPr marL="3200400" algn="l" rtl="0" eaLnBrk="1" latinLnBrk="0" hangingPunct="1">
                        <a:defRPr kumimoji="0" kern="1200">
                          <a:solidFill>
                            <a:schemeClr val="dk1"/>
                          </a:solidFill>
                          <a:latin typeface="Garamond" panose="02020404030301010803"/>
                        </a:defRPr>
                      </a:lvl8pPr>
                      <a:lvl9pPr marL="3657600" algn="l" rtl="0" eaLnBrk="1" latinLnBrk="0" hangingPunct="1">
                        <a:defRPr kumimoji="0" kern="1200">
                          <a:solidFill>
                            <a:schemeClr val="dk1"/>
                          </a:solidFill>
                          <a:latin typeface="Garamond" panose="02020404030301010803"/>
                        </a:defRPr>
                      </a:lvl9pPr>
                    </a:lstStyle>
                    <a:p>
                      <a:pPr algn="ctr" rtl="1"/>
                      <a:r>
                        <a:rPr lang="fa-IR" sz="1200" dirty="0" smtClean="0">
                          <a:cs typeface="B Mitra" panose="00000400000000000000" pitchFamily="2" charset="-78"/>
                        </a:rPr>
                        <a:t>1</a:t>
                      </a:r>
                      <a:endParaRPr lang="fa-IR" sz="1200" dirty="0">
                        <a:cs typeface="B Mitra" panose="00000400000000000000" pitchFamily="2" charset="-78"/>
                      </a:endParaRPr>
                    </a:p>
                  </a:txBody>
                  <a:tcPr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3992A">
                        <a:tint val="40000"/>
                      </a:srgbClr>
                    </a:solidFill>
                  </a:tcPr>
                </a:tc>
                <a:tc>
                  <a:txBody>
                    <a:bodyPr/>
                    <a:lstStyle>
                      <a:lvl1pPr marL="0" algn="l" rtl="0" eaLnBrk="1" latinLnBrk="0" hangingPunct="1">
                        <a:defRPr kumimoji="0" kern="1200">
                          <a:solidFill>
                            <a:schemeClr val="dk1"/>
                          </a:solidFill>
                          <a:latin typeface="Garamond" panose="02020404030301010803"/>
                        </a:defRPr>
                      </a:lvl1pPr>
                      <a:lvl2pPr marL="457200" algn="l" rtl="0" eaLnBrk="1" latinLnBrk="0" hangingPunct="1">
                        <a:defRPr kumimoji="0" kern="1200">
                          <a:solidFill>
                            <a:schemeClr val="dk1"/>
                          </a:solidFill>
                          <a:latin typeface="Garamond" panose="02020404030301010803"/>
                        </a:defRPr>
                      </a:lvl2pPr>
                      <a:lvl3pPr marL="914400" algn="l" rtl="0" eaLnBrk="1" latinLnBrk="0" hangingPunct="1">
                        <a:defRPr kumimoji="0" kern="1200">
                          <a:solidFill>
                            <a:schemeClr val="dk1"/>
                          </a:solidFill>
                          <a:latin typeface="Garamond" panose="02020404030301010803"/>
                        </a:defRPr>
                      </a:lvl3pPr>
                      <a:lvl4pPr marL="1371600" algn="l" rtl="0" eaLnBrk="1" latinLnBrk="0" hangingPunct="1">
                        <a:defRPr kumimoji="0" kern="1200">
                          <a:solidFill>
                            <a:schemeClr val="dk1"/>
                          </a:solidFill>
                          <a:latin typeface="Garamond" panose="02020404030301010803"/>
                        </a:defRPr>
                      </a:lvl4pPr>
                      <a:lvl5pPr marL="1828800" algn="l" rtl="0" eaLnBrk="1" latinLnBrk="0" hangingPunct="1">
                        <a:defRPr kumimoji="0" kern="1200">
                          <a:solidFill>
                            <a:schemeClr val="dk1"/>
                          </a:solidFill>
                          <a:latin typeface="Garamond" panose="02020404030301010803"/>
                        </a:defRPr>
                      </a:lvl5pPr>
                      <a:lvl6pPr marL="2286000" algn="l" rtl="0" eaLnBrk="1" latinLnBrk="0" hangingPunct="1">
                        <a:defRPr kumimoji="0" kern="1200">
                          <a:solidFill>
                            <a:schemeClr val="dk1"/>
                          </a:solidFill>
                          <a:latin typeface="Garamond" panose="02020404030301010803"/>
                        </a:defRPr>
                      </a:lvl6pPr>
                      <a:lvl7pPr marL="2743200" algn="l" rtl="0" eaLnBrk="1" latinLnBrk="0" hangingPunct="1">
                        <a:defRPr kumimoji="0" kern="1200">
                          <a:solidFill>
                            <a:schemeClr val="dk1"/>
                          </a:solidFill>
                          <a:latin typeface="Garamond" panose="02020404030301010803"/>
                        </a:defRPr>
                      </a:lvl7pPr>
                      <a:lvl8pPr marL="3200400" algn="l" rtl="0" eaLnBrk="1" latinLnBrk="0" hangingPunct="1">
                        <a:defRPr kumimoji="0" kern="1200">
                          <a:solidFill>
                            <a:schemeClr val="dk1"/>
                          </a:solidFill>
                          <a:latin typeface="Garamond" panose="02020404030301010803"/>
                        </a:defRPr>
                      </a:lvl8pPr>
                      <a:lvl9pPr marL="3657600" algn="l" rtl="0" eaLnBrk="1" latinLnBrk="0" hangingPunct="1">
                        <a:defRPr kumimoji="0" kern="1200">
                          <a:solidFill>
                            <a:schemeClr val="dk1"/>
                          </a:solidFill>
                          <a:latin typeface="Garamond" panose="02020404030301010803"/>
                        </a:defRPr>
                      </a:lvl9pPr>
                    </a:lstStyle>
                    <a:p>
                      <a:pPr algn="ctr" rtl="1"/>
                      <a:r>
                        <a:rPr lang="fa-IR" sz="1200" dirty="0" smtClean="0">
                          <a:cs typeface="B Mitra" panose="00000400000000000000" pitchFamily="2" charset="-78"/>
                        </a:rPr>
                        <a:t>4</a:t>
                      </a:r>
                      <a:endParaRPr lang="fa-IR" sz="1200" dirty="0">
                        <a:cs typeface="B Mitra" panose="00000400000000000000" pitchFamily="2" charset="-78"/>
                      </a:endParaRPr>
                    </a:p>
                  </a:txBody>
                  <a:tcPr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3992A">
                        <a:tint val="40000"/>
                      </a:srgbClr>
                    </a:solidFill>
                  </a:tcPr>
                </a:tc>
                <a:tc>
                  <a:txBody>
                    <a:bodyPr/>
                    <a:lstStyle>
                      <a:lvl1pPr marL="0" algn="l" rtl="0" eaLnBrk="1" latinLnBrk="0" hangingPunct="1">
                        <a:defRPr kumimoji="0" kern="1200">
                          <a:solidFill>
                            <a:schemeClr val="dk1"/>
                          </a:solidFill>
                          <a:latin typeface="Garamond" panose="02020404030301010803"/>
                        </a:defRPr>
                      </a:lvl1pPr>
                      <a:lvl2pPr marL="457200" algn="l" rtl="0" eaLnBrk="1" latinLnBrk="0" hangingPunct="1">
                        <a:defRPr kumimoji="0" kern="1200">
                          <a:solidFill>
                            <a:schemeClr val="dk1"/>
                          </a:solidFill>
                          <a:latin typeface="Garamond" panose="02020404030301010803"/>
                        </a:defRPr>
                      </a:lvl2pPr>
                      <a:lvl3pPr marL="914400" algn="l" rtl="0" eaLnBrk="1" latinLnBrk="0" hangingPunct="1">
                        <a:defRPr kumimoji="0" kern="1200">
                          <a:solidFill>
                            <a:schemeClr val="dk1"/>
                          </a:solidFill>
                          <a:latin typeface="Garamond" panose="02020404030301010803"/>
                        </a:defRPr>
                      </a:lvl3pPr>
                      <a:lvl4pPr marL="1371600" algn="l" rtl="0" eaLnBrk="1" latinLnBrk="0" hangingPunct="1">
                        <a:defRPr kumimoji="0" kern="1200">
                          <a:solidFill>
                            <a:schemeClr val="dk1"/>
                          </a:solidFill>
                          <a:latin typeface="Garamond" panose="02020404030301010803"/>
                        </a:defRPr>
                      </a:lvl4pPr>
                      <a:lvl5pPr marL="1828800" algn="l" rtl="0" eaLnBrk="1" latinLnBrk="0" hangingPunct="1">
                        <a:defRPr kumimoji="0" kern="1200">
                          <a:solidFill>
                            <a:schemeClr val="dk1"/>
                          </a:solidFill>
                          <a:latin typeface="Garamond" panose="02020404030301010803"/>
                        </a:defRPr>
                      </a:lvl5pPr>
                      <a:lvl6pPr marL="2286000" algn="l" rtl="0" eaLnBrk="1" latinLnBrk="0" hangingPunct="1">
                        <a:defRPr kumimoji="0" kern="1200">
                          <a:solidFill>
                            <a:schemeClr val="dk1"/>
                          </a:solidFill>
                          <a:latin typeface="Garamond" panose="02020404030301010803"/>
                        </a:defRPr>
                      </a:lvl6pPr>
                      <a:lvl7pPr marL="2743200" algn="l" rtl="0" eaLnBrk="1" latinLnBrk="0" hangingPunct="1">
                        <a:defRPr kumimoji="0" kern="1200">
                          <a:solidFill>
                            <a:schemeClr val="dk1"/>
                          </a:solidFill>
                          <a:latin typeface="Garamond" panose="02020404030301010803"/>
                        </a:defRPr>
                      </a:lvl7pPr>
                      <a:lvl8pPr marL="3200400" algn="l" rtl="0" eaLnBrk="1" latinLnBrk="0" hangingPunct="1">
                        <a:defRPr kumimoji="0" kern="1200">
                          <a:solidFill>
                            <a:schemeClr val="dk1"/>
                          </a:solidFill>
                          <a:latin typeface="Garamond" panose="02020404030301010803"/>
                        </a:defRPr>
                      </a:lvl8pPr>
                      <a:lvl9pPr marL="3657600" algn="l" rtl="0" eaLnBrk="1" latinLnBrk="0" hangingPunct="1">
                        <a:defRPr kumimoji="0" kern="1200">
                          <a:solidFill>
                            <a:schemeClr val="dk1"/>
                          </a:solidFill>
                          <a:latin typeface="Garamond" panose="02020404030301010803"/>
                        </a:defRPr>
                      </a:lvl9pPr>
                    </a:lstStyle>
                    <a:p>
                      <a:pPr algn="ctr" rtl="1"/>
                      <a:r>
                        <a:rPr lang="fa-IR" sz="1200" dirty="0" smtClean="0">
                          <a:cs typeface="B Mitra" panose="00000400000000000000" pitchFamily="2" charset="-78"/>
                        </a:rPr>
                        <a:t>50</a:t>
                      </a:r>
                      <a:endParaRPr lang="fa-IR" sz="1200" dirty="0">
                        <a:cs typeface="B Mitra" panose="00000400000000000000" pitchFamily="2" charset="-78"/>
                      </a:endParaRPr>
                    </a:p>
                  </a:txBody>
                  <a:tcPr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3992A">
                        <a:tint val="40000"/>
                      </a:srgbClr>
                    </a:solidFill>
                  </a:tcPr>
                </a:tc>
                <a:extLst>
                  <a:ext uri="{0D108BD9-81ED-4DB2-BD59-A6C34878D82A}">
                    <a16:rowId xmlns:a16="http://schemas.microsoft.com/office/drawing/2014/main" xmlns="" val="10001"/>
                  </a:ext>
                </a:extLst>
              </a:tr>
              <a:tr h="244827">
                <a:tc>
                  <a:txBody>
                    <a:bodyPr/>
                    <a:lstStyle>
                      <a:lvl1pPr marL="0" algn="l" rtl="0" eaLnBrk="1" latinLnBrk="0" hangingPunct="1">
                        <a:defRPr kumimoji="0" kern="1200">
                          <a:solidFill>
                            <a:schemeClr val="dk1"/>
                          </a:solidFill>
                          <a:latin typeface="Garamond" panose="02020404030301010803"/>
                        </a:defRPr>
                      </a:lvl1pPr>
                      <a:lvl2pPr marL="457200" algn="l" rtl="0" eaLnBrk="1" latinLnBrk="0" hangingPunct="1">
                        <a:defRPr kumimoji="0" kern="1200">
                          <a:solidFill>
                            <a:schemeClr val="dk1"/>
                          </a:solidFill>
                          <a:latin typeface="Garamond" panose="02020404030301010803"/>
                        </a:defRPr>
                      </a:lvl2pPr>
                      <a:lvl3pPr marL="914400" algn="l" rtl="0" eaLnBrk="1" latinLnBrk="0" hangingPunct="1">
                        <a:defRPr kumimoji="0" kern="1200">
                          <a:solidFill>
                            <a:schemeClr val="dk1"/>
                          </a:solidFill>
                          <a:latin typeface="Garamond" panose="02020404030301010803"/>
                        </a:defRPr>
                      </a:lvl3pPr>
                      <a:lvl4pPr marL="1371600" algn="l" rtl="0" eaLnBrk="1" latinLnBrk="0" hangingPunct="1">
                        <a:defRPr kumimoji="0" kern="1200">
                          <a:solidFill>
                            <a:schemeClr val="dk1"/>
                          </a:solidFill>
                          <a:latin typeface="Garamond" panose="02020404030301010803"/>
                        </a:defRPr>
                      </a:lvl4pPr>
                      <a:lvl5pPr marL="1828800" algn="l" rtl="0" eaLnBrk="1" latinLnBrk="0" hangingPunct="1">
                        <a:defRPr kumimoji="0" kern="1200">
                          <a:solidFill>
                            <a:schemeClr val="dk1"/>
                          </a:solidFill>
                          <a:latin typeface="Garamond" panose="02020404030301010803"/>
                        </a:defRPr>
                      </a:lvl5pPr>
                      <a:lvl6pPr marL="2286000" algn="l" rtl="0" eaLnBrk="1" latinLnBrk="0" hangingPunct="1">
                        <a:defRPr kumimoji="0" kern="1200">
                          <a:solidFill>
                            <a:schemeClr val="dk1"/>
                          </a:solidFill>
                          <a:latin typeface="Garamond" panose="02020404030301010803"/>
                        </a:defRPr>
                      </a:lvl6pPr>
                      <a:lvl7pPr marL="2743200" algn="l" rtl="0" eaLnBrk="1" latinLnBrk="0" hangingPunct="1">
                        <a:defRPr kumimoji="0" kern="1200">
                          <a:solidFill>
                            <a:schemeClr val="dk1"/>
                          </a:solidFill>
                          <a:latin typeface="Garamond" panose="02020404030301010803"/>
                        </a:defRPr>
                      </a:lvl7pPr>
                      <a:lvl8pPr marL="3200400" algn="l" rtl="0" eaLnBrk="1" latinLnBrk="0" hangingPunct="1">
                        <a:defRPr kumimoji="0" kern="1200">
                          <a:solidFill>
                            <a:schemeClr val="dk1"/>
                          </a:solidFill>
                          <a:latin typeface="Garamond" panose="02020404030301010803"/>
                        </a:defRPr>
                      </a:lvl8pPr>
                      <a:lvl9pPr marL="3657600" algn="l" rtl="0" eaLnBrk="1" latinLnBrk="0" hangingPunct="1">
                        <a:defRPr kumimoji="0" kern="1200">
                          <a:solidFill>
                            <a:schemeClr val="dk1"/>
                          </a:solidFill>
                          <a:latin typeface="Garamond" panose="02020404030301010803"/>
                        </a:defRPr>
                      </a:lvl9pPr>
                    </a:lstStyle>
                    <a:p>
                      <a:pPr algn="ctr" rtl="1"/>
                      <a:r>
                        <a:rPr lang="fa-IR" sz="1200" dirty="0" smtClean="0">
                          <a:cs typeface="B Mitra" panose="00000400000000000000" pitchFamily="2" charset="-78"/>
                        </a:rPr>
                        <a:t>همکف</a:t>
                      </a:r>
                      <a:endParaRPr lang="fa-IR" sz="1200" dirty="0">
                        <a:cs typeface="B Mitra" panose="00000400000000000000" pitchFamily="2" charset="-78"/>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3992A">
                        <a:tint val="20000"/>
                      </a:srgbClr>
                    </a:solidFill>
                  </a:tcPr>
                </a:tc>
                <a:tc>
                  <a:txBody>
                    <a:bodyPr/>
                    <a:lstStyle>
                      <a:lvl1pPr marL="0" algn="l" rtl="0" eaLnBrk="1" latinLnBrk="0" hangingPunct="1">
                        <a:defRPr kumimoji="0" kern="1200">
                          <a:solidFill>
                            <a:schemeClr val="dk1"/>
                          </a:solidFill>
                          <a:latin typeface="Garamond" panose="02020404030301010803"/>
                        </a:defRPr>
                      </a:lvl1pPr>
                      <a:lvl2pPr marL="457200" algn="l" rtl="0" eaLnBrk="1" latinLnBrk="0" hangingPunct="1">
                        <a:defRPr kumimoji="0" kern="1200">
                          <a:solidFill>
                            <a:schemeClr val="dk1"/>
                          </a:solidFill>
                          <a:latin typeface="Garamond" panose="02020404030301010803"/>
                        </a:defRPr>
                      </a:lvl2pPr>
                      <a:lvl3pPr marL="914400" algn="l" rtl="0" eaLnBrk="1" latinLnBrk="0" hangingPunct="1">
                        <a:defRPr kumimoji="0" kern="1200">
                          <a:solidFill>
                            <a:schemeClr val="dk1"/>
                          </a:solidFill>
                          <a:latin typeface="Garamond" panose="02020404030301010803"/>
                        </a:defRPr>
                      </a:lvl3pPr>
                      <a:lvl4pPr marL="1371600" algn="l" rtl="0" eaLnBrk="1" latinLnBrk="0" hangingPunct="1">
                        <a:defRPr kumimoji="0" kern="1200">
                          <a:solidFill>
                            <a:schemeClr val="dk1"/>
                          </a:solidFill>
                          <a:latin typeface="Garamond" panose="02020404030301010803"/>
                        </a:defRPr>
                      </a:lvl4pPr>
                      <a:lvl5pPr marL="1828800" algn="l" rtl="0" eaLnBrk="1" latinLnBrk="0" hangingPunct="1">
                        <a:defRPr kumimoji="0" kern="1200">
                          <a:solidFill>
                            <a:schemeClr val="dk1"/>
                          </a:solidFill>
                          <a:latin typeface="Garamond" panose="02020404030301010803"/>
                        </a:defRPr>
                      </a:lvl5pPr>
                      <a:lvl6pPr marL="2286000" algn="l" rtl="0" eaLnBrk="1" latinLnBrk="0" hangingPunct="1">
                        <a:defRPr kumimoji="0" kern="1200">
                          <a:solidFill>
                            <a:schemeClr val="dk1"/>
                          </a:solidFill>
                          <a:latin typeface="Garamond" panose="02020404030301010803"/>
                        </a:defRPr>
                      </a:lvl6pPr>
                      <a:lvl7pPr marL="2743200" algn="l" rtl="0" eaLnBrk="1" latinLnBrk="0" hangingPunct="1">
                        <a:defRPr kumimoji="0" kern="1200">
                          <a:solidFill>
                            <a:schemeClr val="dk1"/>
                          </a:solidFill>
                          <a:latin typeface="Garamond" panose="02020404030301010803"/>
                        </a:defRPr>
                      </a:lvl7pPr>
                      <a:lvl8pPr marL="3200400" algn="l" rtl="0" eaLnBrk="1" latinLnBrk="0" hangingPunct="1">
                        <a:defRPr kumimoji="0" kern="1200">
                          <a:solidFill>
                            <a:schemeClr val="dk1"/>
                          </a:solidFill>
                          <a:latin typeface="Garamond" panose="02020404030301010803"/>
                        </a:defRPr>
                      </a:lvl8pPr>
                      <a:lvl9pPr marL="3657600" algn="l" rtl="0" eaLnBrk="1" latinLnBrk="0" hangingPunct="1">
                        <a:defRPr kumimoji="0" kern="1200">
                          <a:solidFill>
                            <a:schemeClr val="dk1"/>
                          </a:solidFill>
                          <a:latin typeface="Garamond" panose="02020404030301010803"/>
                        </a:defRPr>
                      </a:lvl9pPr>
                    </a:lstStyle>
                    <a:p>
                      <a:pPr algn="ctr" rtl="1"/>
                      <a:r>
                        <a:rPr lang="fa-IR" sz="1200" dirty="0" smtClean="0">
                          <a:cs typeface="B Mitra" panose="00000400000000000000" pitchFamily="2" charset="-78"/>
                        </a:rPr>
                        <a:t>همکف</a:t>
                      </a:r>
                      <a:endParaRPr lang="fa-IR" sz="1200" dirty="0">
                        <a:cs typeface="B Mitra" panose="00000400000000000000" pitchFamily="2" charset="-78"/>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3992A">
                        <a:tint val="20000"/>
                      </a:srgbClr>
                    </a:solidFill>
                  </a:tcPr>
                </a:tc>
                <a:tc>
                  <a:txBody>
                    <a:bodyPr/>
                    <a:lstStyle>
                      <a:lvl1pPr marL="0" algn="l" rtl="0" eaLnBrk="1" latinLnBrk="0" hangingPunct="1">
                        <a:defRPr kumimoji="0" kern="1200">
                          <a:solidFill>
                            <a:schemeClr val="dk1"/>
                          </a:solidFill>
                          <a:latin typeface="Garamond" panose="02020404030301010803"/>
                        </a:defRPr>
                      </a:lvl1pPr>
                      <a:lvl2pPr marL="457200" algn="l" rtl="0" eaLnBrk="1" latinLnBrk="0" hangingPunct="1">
                        <a:defRPr kumimoji="0" kern="1200">
                          <a:solidFill>
                            <a:schemeClr val="dk1"/>
                          </a:solidFill>
                          <a:latin typeface="Garamond" panose="02020404030301010803"/>
                        </a:defRPr>
                      </a:lvl2pPr>
                      <a:lvl3pPr marL="914400" algn="l" rtl="0" eaLnBrk="1" latinLnBrk="0" hangingPunct="1">
                        <a:defRPr kumimoji="0" kern="1200">
                          <a:solidFill>
                            <a:schemeClr val="dk1"/>
                          </a:solidFill>
                          <a:latin typeface="Garamond" panose="02020404030301010803"/>
                        </a:defRPr>
                      </a:lvl3pPr>
                      <a:lvl4pPr marL="1371600" algn="l" rtl="0" eaLnBrk="1" latinLnBrk="0" hangingPunct="1">
                        <a:defRPr kumimoji="0" kern="1200">
                          <a:solidFill>
                            <a:schemeClr val="dk1"/>
                          </a:solidFill>
                          <a:latin typeface="Garamond" panose="02020404030301010803"/>
                        </a:defRPr>
                      </a:lvl4pPr>
                      <a:lvl5pPr marL="1828800" algn="l" rtl="0" eaLnBrk="1" latinLnBrk="0" hangingPunct="1">
                        <a:defRPr kumimoji="0" kern="1200">
                          <a:solidFill>
                            <a:schemeClr val="dk1"/>
                          </a:solidFill>
                          <a:latin typeface="Garamond" panose="02020404030301010803"/>
                        </a:defRPr>
                      </a:lvl5pPr>
                      <a:lvl6pPr marL="2286000" algn="l" rtl="0" eaLnBrk="1" latinLnBrk="0" hangingPunct="1">
                        <a:defRPr kumimoji="0" kern="1200">
                          <a:solidFill>
                            <a:schemeClr val="dk1"/>
                          </a:solidFill>
                          <a:latin typeface="Garamond" panose="02020404030301010803"/>
                        </a:defRPr>
                      </a:lvl6pPr>
                      <a:lvl7pPr marL="2743200" algn="l" rtl="0" eaLnBrk="1" latinLnBrk="0" hangingPunct="1">
                        <a:defRPr kumimoji="0" kern="1200">
                          <a:solidFill>
                            <a:schemeClr val="dk1"/>
                          </a:solidFill>
                          <a:latin typeface="Garamond" panose="02020404030301010803"/>
                        </a:defRPr>
                      </a:lvl7pPr>
                      <a:lvl8pPr marL="3200400" algn="l" rtl="0" eaLnBrk="1" latinLnBrk="0" hangingPunct="1">
                        <a:defRPr kumimoji="0" kern="1200">
                          <a:solidFill>
                            <a:schemeClr val="dk1"/>
                          </a:solidFill>
                          <a:latin typeface="Garamond" panose="02020404030301010803"/>
                        </a:defRPr>
                      </a:lvl8pPr>
                      <a:lvl9pPr marL="3657600" algn="l" rtl="0" eaLnBrk="1" latinLnBrk="0" hangingPunct="1">
                        <a:defRPr kumimoji="0" kern="1200">
                          <a:solidFill>
                            <a:schemeClr val="dk1"/>
                          </a:solidFill>
                          <a:latin typeface="Garamond" panose="02020404030301010803"/>
                        </a:defRPr>
                      </a:lvl9pPr>
                    </a:lstStyle>
                    <a:p>
                      <a:pPr algn="ctr" rtl="1"/>
                      <a:r>
                        <a:rPr lang="fa-IR" sz="1200" dirty="0" smtClean="0">
                          <a:cs typeface="B Mitra" panose="00000400000000000000" pitchFamily="2" charset="-78"/>
                        </a:rPr>
                        <a:t>80</a:t>
                      </a:r>
                      <a:endParaRPr lang="fa-IR" sz="1200" dirty="0">
                        <a:cs typeface="B Mitra" panose="00000400000000000000" pitchFamily="2" charset="-78"/>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3992A">
                        <a:tint val="20000"/>
                      </a:srgbClr>
                    </a:solidFill>
                  </a:tcPr>
                </a:tc>
                <a:extLst>
                  <a:ext uri="{0D108BD9-81ED-4DB2-BD59-A6C34878D82A}">
                    <a16:rowId xmlns:a16="http://schemas.microsoft.com/office/drawing/2014/main" xmlns="" val="10002"/>
                  </a:ext>
                </a:extLst>
              </a:tr>
              <a:tr h="244827">
                <a:tc>
                  <a:txBody>
                    <a:bodyPr/>
                    <a:lstStyle>
                      <a:lvl1pPr marL="0" algn="l" rtl="0" eaLnBrk="1" latinLnBrk="0" hangingPunct="1">
                        <a:defRPr kumimoji="0" kern="1200">
                          <a:solidFill>
                            <a:schemeClr val="dk1"/>
                          </a:solidFill>
                          <a:latin typeface="Garamond" panose="02020404030301010803"/>
                        </a:defRPr>
                      </a:lvl1pPr>
                      <a:lvl2pPr marL="457200" algn="l" rtl="0" eaLnBrk="1" latinLnBrk="0" hangingPunct="1">
                        <a:defRPr kumimoji="0" kern="1200">
                          <a:solidFill>
                            <a:schemeClr val="dk1"/>
                          </a:solidFill>
                          <a:latin typeface="Garamond" panose="02020404030301010803"/>
                        </a:defRPr>
                      </a:lvl2pPr>
                      <a:lvl3pPr marL="914400" algn="l" rtl="0" eaLnBrk="1" latinLnBrk="0" hangingPunct="1">
                        <a:defRPr kumimoji="0" kern="1200">
                          <a:solidFill>
                            <a:schemeClr val="dk1"/>
                          </a:solidFill>
                          <a:latin typeface="Garamond" panose="02020404030301010803"/>
                        </a:defRPr>
                      </a:lvl3pPr>
                      <a:lvl4pPr marL="1371600" algn="l" rtl="0" eaLnBrk="1" latinLnBrk="0" hangingPunct="1">
                        <a:defRPr kumimoji="0" kern="1200">
                          <a:solidFill>
                            <a:schemeClr val="dk1"/>
                          </a:solidFill>
                          <a:latin typeface="Garamond" panose="02020404030301010803"/>
                        </a:defRPr>
                      </a:lvl4pPr>
                      <a:lvl5pPr marL="1828800" algn="l" rtl="0" eaLnBrk="1" latinLnBrk="0" hangingPunct="1">
                        <a:defRPr kumimoji="0" kern="1200">
                          <a:solidFill>
                            <a:schemeClr val="dk1"/>
                          </a:solidFill>
                          <a:latin typeface="Garamond" panose="02020404030301010803"/>
                        </a:defRPr>
                      </a:lvl5pPr>
                      <a:lvl6pPr marL="2286000" algn="l" rtl="0" eaLnBrk="1" latinLnBrk="0" hangingPunct="1">
                        <a:defRPr kumimoji="0" kern="1200">
                          <a:solidFill>
                            <a:schemeClr val="dk1"/>
                          </a:solidFill>
                          <a:latin typeface="Garamond" panose="02020404030301010803"/>
                        </a:defRPr>
                      </a:lvl6pPr>
                      <a:lvl7pPr marL="2743200" algn="l" rtl="0" eaLnBrk="1" latinLnBrk="0" hangingPunct="1">
                        <a:defRPr kumimoji="0" kern="1200">
                          <a:solidFill>
                            <a:schemeClr val="dk1"/>
                          </a:solidFill>
                          <a:latin typeface="Garamond" panose="02020404030301010803"/>
                        </a:defRPr>
                      </a:lvl7pPr>
                      <a:lvl8pPr marL="3200400" algn="l" rtl="0" eaLnBrk="1" latinLnBrk="0" hangingPunct="1">
                        <a:defRPr kumimoji="0" kern="1200">
                          <a:solidFill>
                            <a:schemeClr val="dk1"/>
                          </a:solidFill>
                          <a:latin typeface="Garamond" panose="02020404030301010803"/>
                        </a:defRPr>
                      </a:lvl8pPr>
                      <a:lvl9pPr marL="3657600" algn="l" rtl="0" eaLnBrk="1" latinLnBrk="0" hangingPunct="1">
                        <a:defRPr kumimoji="0" kern="1200">
                          <a:solidFill>
                            <a:schemeClr val="dk1"/>
                          </a:solidFill>
                          <a:latin typeface="Garamond" panose="02020404030301010803"/>
                        </a:defRPr>
                      </a:lvl9pPr>
                    </a:lstStyle>
                    <a:p>
                      <a:pPr algn="ctr" rtl="1"/>
                      <a:r>
                        <a:rPr lang="fa-IR" sz="1200" dirty="0" smtClean="0">
                          <a:cs typeface="B Mitra" panose="00000400000000000000" pitchFamily="2" charset="-78"/>
                        </a:rPr>
                        <a:t>زیرزمین اول</a:t>
                      </a:r>
                      <a:endParaRPr lang="fa-IR" sz="1200" dirty="0">
                        <a:cs typeface="B Mitra" panose="00000400000000000000" pitchFamily="2" charset="-78"/>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3992A">
                        <a:tint val="40000"/>
                      </a:srgbClr>
                    </a:solidFill>
                  </a:tcPr>
                </a:tc>
                <a:tc>
                  <a:txBody>
                    <a:bodyPr/>
                    <a:lstStyle>
                      <a:lvl1pPr marL="0" algn="l" rtl="0" eaLnBrk="1" latinLnBrk="0" hangingPunct="1">
                        <a:defRPr kumimoji="0" kern="1200">
                          <a:solidFill>
                            <a:schemeClr val="dk1"/>
                          </a:solidFill>
                          <a:latin typeface="Garamond" panose="02020404030301010803"/>
                        </a:defRPr>
                      </a:lvl1pPr>
                      <a:lvl2pPr marL="457200" algn="l" rtl="0" eaLnBrk="1" latinLnBrk="0" hangingPunct="1">
                        <a:defRPr kumimoji="0" kern="1200">
                          <a:solidFill>
                            <a:schemeClr val="dk1"/>
                          </a:solidFill>
                          <a:latin typeface="Garamond" panose="02020404030301010803"/>
                        </a:defRPr>
                      </a:lvl2pPr>
                      <a:lvl3pPr marL="914400" algn="l" rtl="0" eaLnBrk="1" latinLnBrk="0" hangingPunct="1">
                        <a:defRPr kumimoji="0" kern="1200">
                          <a:solidFill>
                            <a:schemeClr val="dk1"/>
                          </a:solidFill>
                          <a:latin typeface="Garamond" panose="02020404030301010803"/>
                        </a:defRPr>
                      </a:lvl3pPr>
                      <a:lvl4pPr marL="1371600" algn="l" rtl="0" eaLnBrk="1" latinLnBrk="0" hangingPunct="1">
                        <a:defRPr kumimoji="0" kern="1200">
                          <a:solidFill>
                            <a:schemeClr val="dk1"/>
                          </a:solidFill>
                          <a:latin typeface="Garamond" panose="02020404030301010803"/>
                        </a:defRPr>
                      </a:lvl4pPr>
                      <a:lvl5pPr marL="1828800" algn="l" rtl="0" eaLnBrk="1" latinLnBrk="0" hangingPunct="1">
                        <a:defRPr kumimoji="0" kern="1200">
                          <a:solidFill>
                            <a:schemeClr val="dk1"/>
                          </a:solidFill>
                          <a:latin typeface="Garamond" panose="02020404030301010803"/>
                        </a:defRPr>
                      </a:lvl5pPr>
                      <a:lvl6pPr marL="2286000" algn="l" rtl="0" eaLnBrk="1" latinLnBrk="0" hangingPunct="1">
                        <a:defRPr kumimoji="0" kern="1200">
                          <a:solidFill>
                            <a:schemeClr val="dk1"/>
                          </a:solidFill>
                          <a:latin typeface="Garamond" panose="02020404030301010803"/>
                        </a:defRPr>
                      </a:lvl6pPr>
                      <a:lvl7pPr marL="2743200" algn="l" rtl="0" eaLnBrk="1" latinLnBrk="0" hangingPunct="1">
                        <a:defRPr kumimoji="0" kern="1200">
                          <a:solidFill>
                            <a:schemeClr val="dk1"/>
                          </a:solidFill>
                          <a:latin typeface="Garamond" panose="02020404030301010803"/>
                        </a:defRPr>
                      </a:lvl7pPr>
                      <a:lvl8pPr marL="3200400" algn="l" rtl="0" eaLnBrk="1" latinLnBrk="0" hangingPunct="1">
                        <a:defRPr kumimoji="0" kern="1200">
                          <a:solidFill>
                            <a:schemeClr val="dk1"/>
                          </a:solidFill>
                          <a:latin typeface="Garamond" panose="02020404030301010803"/>
                        </a:defRPr>
                      </a:lvl8pPr>
                      <a:lvl9pPr marL="3657600" algn="l" rtl="0" eaLnBrk="1" latinLnBrk="0" hangingPunct="1">
                        <a:defRPr kumimoji="0" kern="1200">
                          <a:solidFill>
                            <a:schemeClr val="dk1"/>
                          </a:solidFill>
                          <a:latin typeface="Garamond" panose="02020404030301010803"/>
                        </a:defRPr>
                      </a:lvl9pPr>
                    </a:lstStyle>
                    <a:p>
                      <a:pPr algn="ctr" rtl="1"/>
                      <a:r>
                        <a:rPr lang="fa-IR" sz="1200" dirty="0" smtClean="0">
                          <a:cs typeface="B Mitra" panose="00000400000000000000" pitchFamily="2" charset="-78"/>
                        </a:rPr>
                        <a:t>زیرزمین اول</a:t>
                      </a:r>
                      <a:endParaRPr lang="fa-IR" sz="1200" dirty="0">
                        <a:cs typeface="B Mitra" panose="00000400000000000000" pitchFamily="2" charset="-78"/>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3992A">
                        <a:tint val="40000"/>
                      </a:srgbClr>
                    </a:solidFill>
                  </a:tcPr>
                </a:tc>
                <a:tc>
                  <a:txBody>
                    <a:bodyPr/>
                    <a:lstStyle>
                      <a:lvl1pPr marL="0" algn="l" rtl="0" eaLnBrk="1" latinLnBrk="0" hangingPunct="1">
                        <a:defRPr kumimoji="0" kern="1200">
                          <a:solidFill>
                            <a:schemeClr val="dk1"/>
                          </a:solidFill>
                          <a:latin typeface="Garamond" panose="02020404030301010803"/>
                        </a:defRPr>
                      </a:lvl1pPr>
                      <a:lvl2pPr marL="457200" algn="l" rtl="0" eaLnBrk="1" latinLnBrk="0" hangingPunct="1">
                        <a:defRPr kumimoji="0" kern="1200">
                          <a:solidFill>
                            <a:schemeClr val="dk1"/>
                          </a:solidFill>
                          <a:latin typeface="Garamond" panose="02020404030301010803"/>
                        </a:defRPr>
                      </a:lvl2pPr>
                      <a:lvl3pPr marL="914400" algn="l" rtl="0" eaLnBrk="1" latinLnBrk="0" hangingPunct="1">
                        <a:defRPr kumimoji="0" kern="1200">
                          <a:solidFill>
                            <a:schemeClr val="dk1"/>
                          </a:solidFill>
                          <a:latin typeface="Garamond" panose="02020404030301010803"/>
                        </a:defRPr>
                      </a:lvl3pPr>
                      <a:lvl4pPr marL="1371600" algn="l" rtl="0" eaLnBrk="1" latinLnBrk="0" hangingPunct="1">
                        <a:defRPr kumimoji="0" kern="1200">
                          <a:solidFill>
                            <a:schemeClr val="dk1"/>
                          </a:solidFill>
                          <a:latin typeface="Garamond" panose="02020404030301010803"/>
                        </a:defRPr>
                      </a:lvl4pPr>
                      <a:lvl5pPr marL="1828800" algn="l" rtl="0" eaLnBrk="1" latinLnBrk="0" hangingPunct="1">
                        <a:defRPr kumimoji="0" kern="1200">
                          <a:solidFill>
                            <a:schemeClr val="dk1"/>
                          </a:solidFill>
                          <a:latin typeface="Garamond" panose="02020404030301010803"/>
                        </a:defRPr>
                      </a:lvl5pPr>
                      <a:lvl6pPr marL="2286000" algn="l" rtl="0" eaLnBrk="1" latinLnBrk="0" hangingPunct="1">
                        <a:defRPr kumimoji="0" kern="1200">
                          <a:solidFill>
                            <a:schemeClr val="dk1"/>
                          </a:solidFill>
                          <a:latin typeface="Garamond" panose="02020404030301010803"/>
                        </a:defRPr>
                      </a:lvl6pPr>
                      <a:lvl7pPr marL="2743200" algn="l" rtl="0" eaLnBrk="1" latinLnBrk="0" hangingPunct="1">
                        <a:defRPr kumimoji="0" kern="1200">
                          <a:solidFill>
                            <a:schemeClr val="dk1"/>
                          </a:solidFill>
                          <a:latin typeface="Garamond" panose="02020404030301010803"/>
                        </a:defRPr>
                      </a:lvl7pPr>
                      <a:lvl8pPr marL="3200400" algn="l" rtl="0" eaLnBrk="1" latinLnBrk="0" hangingPunct="1">
                        <a:defRPr kumimoji="0" kern="1200">
                          <a:solidFill>
                            <a:schemeClr val="dk1"/>
                          </a:solidFill>
                          <a:latin typeface="Garamond" panose="02020404030301010803"/>
                        </a:defRPr>
                      </a:lvl8pPr>
                      <a:lvl9pPr marL="3657600" algn="l" rtl="0" eaLnBrk="1" latinLnBrk="0" hangingPunct="1">
                        <a:defRPr kumimoji="0" kern="1200">
                          <a:solidFill>
                            <a:schemeClr val="dk1"/>
                          </a:solidFill>
                          <a:latin typeface="Garamond" panose="02020404030301010803"/>
                        </a:defRPr>
                      </a:lvl9pPr>
                    </a:lstStyle>
                    <a:p>
                      <a:pPr algn="ctr" rtl="1"/>
                      <a:r>
                        <a:rPr lang="fa-IR" sz="1200" dirty="0" smtClean="0">
                          <a:cs typeface="B Mitra" panose="00000400000000000000" pitchFamily="2" charset="-78"/>
                        </a:rPr>
                        <a:t>80</a:t>
                      </a:r>
                      <a:endParaRPr lang="fa-IR" sz="1200" dirty="0">
                        <a:cs typeface="B Mitra" panose="00000400000000000000" pitchFamily="2" charset="-78"/>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3992A">
                        <a:tint val="40000"/>
                      </a:srgbClr>
                    </a:solidFill>
                  </a:tcPr>
                </a:tc>
                <a:extLst>
                  <a:ext uri="{0D108BD9-81ED-4DB2-BD59-A6C34878D82A}">
                    <a16:rowId xmlns:a16="http://schemas.microsoft.com/office/drawing/2014/main" xmlns="" val="10003"/>
                  </a:ext>
                </a:extLst>
              </a:tr>
              <a:tr h="244827">
                <a:tc>
                  <a:txBody>
                    <a:bodyPr/>
                    <a:lstStyle>
                      <a:lvl1pPr marL="0" algn="l" rtl="0" eaLnBrk="1" latinLnBrk="0" hangingPunct="1">
                        <a:defRPr kumimoji="0" kern="1200">
                          <a:solidFill>
                            <a:schemeClr val="dk1"/>
                          </a:solidFill>
                          <a:latin typeface="Garamond" panose="02020404030301010803"/>
                        </a:defRPr>
                      </a:lvl1pPr>
                      <a:lvl2pPr marL="457200" algn="l" rtl="0" eaLnBrk="1" latinLnBrk="0" hangingPunct="1">
                        <a:defRPr kumimoji="0" kern="1200">
                          <a:solidFill>
                            <a:schemeClr val="dk1"/>
                          </a:solidFill>
                          <a:latin typeface="Garamond" panose="02020404030301010803"/>
                        </a:defRPr>
                      </a:lvl2pPr>
                      <a:lvl3pPr marL="914400" algn="l" rtl="0" eaLnBrk="1" latinLnBrk="0" hangingPunct="1">
                        <a:defRPr kumimoji="0" kern="1200">
                          <a:solidFill>
                            <a:schemeClr val="dk1"/>
                          </a:solidFill>
                          <a:latin typeface="Garamond" panose="02020404030301010803"/>
                        </a:defRPr>
                      </a:lvl3pPr>
                      <a:lvl4pPr marL="1371600" algn="l" rtl="0" eaLnBrk="1" latinLnBrk="0" hangingPunct="1">
                        <a:defRPr kumimoji="0" kern="1200">
                          <a:solidFill>
                            <a:schemeClr val="dk1"/>
                          </a:solidFill>
                          <a:latin typeface="Garamond" panose="02020404030301010803"/>
                        </a:defRPr>
                      </a:lvl4pPr>
                      <a:lvl5pPr marL="1828800" algn="l" rtl="0" eaLnBrk="1" latinLnBrk="0" hangingPunct="1">
                        <a:defRPr kumimoji="0" kern="1200">
                          <a:solidFill>
                            <a:schemeClr val="dk1"/>
                          </a:solidFill>
                          <a:latin typeface="Garamond" panose="02020404030301010803"/>
                        </a:defRPr>
                      </a:lvl5pPr>
                      <a:lvl6pPr marL="2286000" algn="l" rtl="0" eaLnBrk="1" latinLnBrk="0" hangingPunct="1">
                        <a:defRPr kumimoji="0" kern="1200">
                          <a:solidFill>
                            <a:schemeClr val="dk1"/>
                          </a:solidFill>
                          <a:latin typeface="Garamond" panose="02020404030301010803"/>
                        </a:defRPr>
                      </a:lvl6pPr>
                      <a:lvl7pPr marL="2743200" algn="l" rtl="0" eaLnBrk="1" latinLnBrk="0" hangingPunct="1">
                        <a:defRPr kumimoji="0" kern="1200">
                          <a:solidFill>
                            <a:schemeClr val="dk1"/>
                          </a:solidFill>
                          <a:latin typeface="Garamond" panose="02020404030301010803"/>
                        </a:defRPr>
                      </a:lvl7pPr>
                      <a:lvl8pPr marL="3200400" algn="l" rtl="0" eaLnBrk="1" latinLnBrk="0" hangingPunct="1">
                        <a:defRPr kumimoji="0" kern="1200">
                          <a:solidFill>
                            <a:schemeClr val="dk1"/>
                          </a:solidFill>
                          <a:latin typeface="Garamond" panose="02020404030301010803"/>
                        </a:defRPr>
                      </a:lvl8pPr>
                      <a:lvl9pPr marL="3657600" algn="l" rtl="0" eaLnBrk="1" latinLnBrk="0" hangingPunct="1">
                        <a:defRPr kumimoji="0" kern="1200">
                          <a:solidFill>
                            <a:schemeClr val="dk1"/>
                          </a:solidFill>
                          <a:latin typeface="Garamond" panose="02020404030301010803"/>
                        </a:defRPr>
                      </a:lvl9pPr>
                    </a:lstStyle>
                    <a:p>
                      <a:pPr algn="ctr" rtl="1"/>
                      <a:r>
                        <a:rPr lang="fa-IR" sz="1200" dirty="0" smtClean="0">
                          <a:cs typeface="B Mitra" panose="00000400000000000000" pitchFamily="2" charset="-78"/>
                        </a:rPr>
                        <a:t>زیرزمین دوم</a:t>
                      </a:r>
                      <a:endParaRPr lang="fa-IR" sz="1200" dirty="0">
                        <a:cs typeface="B Mitra" panose="00000400000000000000" pitchFamily="2" charset="-78"/>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3992A">
                        <a:tint val="20000"/>
                      </a:srgbClr>
                    </a:solidFill>
                  </a:tcPr>
                </a:tc>
                <a:tc>
                  <a:txBody>
                    <a:bodyPr/>
                    <a:lstStyle>
                      <a:lvl1pPr marL="0" algn="l" rtl="0" eaLnBrk="1" latinLnBrk="0" hangingPunct="1">
                        <a:defRPr kumimoji="0" kern="1200">
                          <a:solidFill>
                            <a:schemeClr val="dk1"/>
                          </a:solidFill>
                          <a:latin typeface="Garamond" panose="02020404030301010803"/>
                        </a:defRPr>
                      </a:lvl1pPr>
                      <a:lvl2pPr marL="457200" algn="l" rtl="0" eaLnBrk="1" latinLnBrk="0" hangingPunct="1">
                        <a:defRPr kumimoji="0" kern="1200">
                          <a:solidFill>
                            <a:schemeClr val="dk1"/>
                          </a:solidFill>
                          <a:latin typeface="Garamond" panose="02020404030301010803"/>
                        </a:defRPr>
                      </a:lvl2pPr>
                      <a:lvl3pPr marL="914400" algn="l" rtl="0" eaLnBrk="1" latinLnBrk="0" hangingPunct="1">
                        <a:defRPr kumimoji="0" kern="1200">
                          <a:solidFill>
                            <a:schemeClr val="dk1"/>
                          </a:solidFill>
                          <a:latin typeface="Garamond" panose="02020404030301010803"/>
                        </a:defRPr>
                      </a:lvl3pPr>
                      <a:lvl4pPr marL="1371600" algn="l" rtl="0" eaLnBrk="1" latinLnBrk="0" hangingPunct="1">
                        <a:defRPr kumimoji="0" kern="1200">
                          <a:solidFill>
                            <a:schemeClr val="dk1"/>
                          </a:solidFill>
                          <a:latin typeface="Garamond" panose="02020404030301010803"/>
                        </a:defRPr>
                      </a:lvl4pPr>
                      <a:lvl5pPr marL="1828800" algn="l" rtl="0" eaLnBrk="1" latinLnBrk="0" hangingPunct="1">
                        <a:defRPr kumimoji="0" kern="1200">
                          <a:solidFill>
                            <a:schemeClr val="dk1"/>
                          </a:solidFill>
                          <a:latin typeface="Garamond" panose="02020404030301010803"/>
                        </a:defRPr>
                      </a:lvl5pPr>
                      <a:lvl6pPr marL="2286000" algn="l" rtl="0" eaLnBrk="1" latinLnBrk="0" hangingPunct="1">
                        <a:defRPr kumimoji="0" kern="1200">
                          <a:solidFill>
                            <a:schemeClr val="dk1"/>
                          </a:solidFill>
                          <a:latin typeface="Garamond" panose="02020404030301010803"/>
                        </a:defRPr>
                      </a:lvl6pPr>
                      <a:lvl7pPr marL="2743200" algn="l" rtl="0" eaLnBrk="1" latinLnBrk="0" hangingPunct="1">
                        <a:defRPr kumimoji="0" kern="1200">
                          <a:solidFill>
                            <a:schemeClr val="dk1"/>
                          </a:solidFill>
                          <a:latin typeface="Garamond" panose="02020404030301010803"/>
                        </a:defRPr>
                      </a:lvl7pPr>
                      <a:lvl8pPr marL="3200400" algn="l" rtl="0" eaLnBrk="1" latinLnBrk="0" hangingPunct="1">
                        <a:defRPr kumimoji="0" kern="1200">
                          <a:solidFill>
                            <a:schemeClr val="dk1"/>
                          </a:solidFill>
                          <a:latin typeface="Garamond" panose="02020404030301010803"/>
                        </a:defRPr>
                      </a:lvl8pPr>
                      <a:lvl9pPr marL="3657600" algn="l" rtl="0" eaLnBrk="1" latinLnBrk="0" hangingPunct="1">
                        <a:defRPr kumimoji="0" kern="1200">
                          <a:solidFill>
                            <a:schemeClr val="dk1"/>
                          </a:solidFill>
                          <a:latin typeface="Garamond" panose="02020404030301010803"/>
                        </a:defRPr>
                      </a:lvl9pPr>
                    </a:lstStyle>
                    <a:p>
                      <a:pPr algn="ctr" rtl="1"/>
                      <a:r>
                        <a:rPr lang="fa-IR" sz="1200" dirty="0" smtClean="0">
                          <a:cs typeface="B Mitra" panose="00000400000000000000" pitchFamily="2" charset="-78"/>
                        </a:rPr>
                        <a:t>زیرزمین های دوم به پائین</a:t>
                      </a:r>
                      <a:endParaRPr lang="fa-IR" sz="1200" dirty="0">
                        <a:cs typeface="B Mitra" panose="00000400000000000000" pitchFamily="2" charset="-78"/>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3992A">
                        <a:tint val="20000"/>
                      </a:srgbClr>
                    </a:solidFill>
                  </a:tcPr>
                </a:tc>
                <a:tc>
                  <a:txBody>
                    <a:bodyPr/>
                    <a:lstStyle>
                      <a:lvl1pPr marL="0" algn="l" rtl="0" eaLnBrk="1" latinLnBrk="0" hangingPunct="1">
                        <a:defRPr kumimoji="0" kern="1200">
                          <a:solidFill>
                            <a:schemeClr val="dk1"/>
                          </a:solidFill>
                          <a:latin typeface="Garamond" panose="02020404030301010803"/>
                        </a:defRPr>
                      </a:lvl1pPr>
                      <a:lvl2pPr marL="457200" algn="l" rtl="0" eaLnBrk="1" latinLnBrk="0" hangingPunct="1">
                        <a:defRPr kumimoji="0" kern="1200">
                          <a:solidFill>
                            <a:schemeClr val="dk1"/>
                          </a:solidFill>
                          <a:latin typeface="Garamond" panose="02020404030301010803"/>
                        </a:defRPr>
                      </a:lvl2pPr>
                      <a:lvl3pPr marL="914400" algn="l" rtl="0" eaLnBrk="1" latinLnBrk="0" hangingPunct="1">
                        <a:defRPr kumimoji="0" kern="1200">
                          <a:solidFill>
                            <a:schemeClr val="dk1"/>
                          </a:solidFill>
                          <a:latin typeface="Garamond" panose="02020404030301010803"/>
                        </a:defRPr>
                      </a:lvl3pPr>
                      <a:lvl4pPr marL="1371600" algn="l" rtl="0" eaLnBrk="1" latinLnBrk="0" hangingPunct="1">
                        <a:defRPr kumimoji="0" kern="1200">
                          <a:solidFill>
                            <a:schemeClr val="dk1"/>
                          </a:solidFill>
                          <a:latin typeface="Garamond" panose="02020404030301010803"/>
                        </a:defRPr>
                      </a:lvl4pPr>
                      <a:lvl5pPr marL="1828800" algn="l" rtl="0" eaLnBrk="1" latinLnBrk="0" hangingPunct="1">
                        <a:defRPr kumimoji="0" kern="1200">
                          <a:solidFill>
                            <a:schemeClr val="dk1"/>
                          </a:solidFill>
                          <a:latin typeface="Garamond" panose="02020404030301010803"/>
                        </a:defRPr>
                      </a:lvl5pPr>
                      <a:lvl6pPr marL="2286000" algn="l" rtl="0" eaLnBrk="1" latinLnBrk="0" hangingPunct="1">
                        <a:defRPr kumimoji="0" kern="1200">
                          <a:solidFill>
                            <a:schemeClr val="dk1"/>
                          </a:solidFill>
                          <a:latin typeface="Garamond" panose="02020404030301010803"/>
                        </a:defRPr>
                      </a:lvl6pPr>
                      <a:lvl7pPr marL="2743200" algn="l" rtl="0" eaLnBrk="1" latinLnBrk="0" hangingPunct="1">
                        <a:defRPr kumimoji="0" kern="1200">
                          <a:solidFill>
                            <a:schemeClr val="dk1"/>
                          </a:solidFill>
                          <a:latin typeface="Garamond" panose="02020404030301010803"/>
                        </a:defRPr>
                      </a:lvl7pPr>
                      <a:lvl8pPr marL="3200400" algn="l" rtl="0" eaLnBrk="1" latinLnBrk="0" hangingPunct="1">
                        <a:defRPr kumimoji="0" kern="1200">
                          <a:solidFill>
                            <a:schemeClr val="dk1"/>
                          </a:solidFill>
                          <a:latin typeface="Garamond" panose="02020404030301010803"/>
                        </a:defRPr>
                      </a:lvl8pPr>
                      <a:lvl9pPr marL="3657600" algn="l" rtl="0" eaLnBrk="1" latinLnBrk="0" hangingPunct="1">
                        <a:defRPr kumimoji="0" kern="1200">
                          <a:solidFill>
                            <a:schemeClr val="dk1"/>
                          </a:solidFill>
                          <a:latin typeface="Garamond" panose="02020404030301010803"/>
                        </a:defRPr>
                      </a:lvl9pPr>
                    </a:lstStyle>
                    <a:p>
                      <a:pPr algn="ctr" rtl="1"/>
                      <a:r>
                        <a:rPr lang="fa-IR" sz="1200" dirty="0" smtClean="0">
                          <a:cs typeface="B Mitra" panose="00000400000000000000" pitchFamily="2" charset="-78"/>
                        </a:rPr>
                        <a:t>100</a:t>
                      </a:r>
                      <a:endParaRPr lang="fa-IR" sz="1200" dirty="0">
                        <a:cs typeface="B Mitra" panose="00000400000000000000" pitchFamily="2" charset="-78"/>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3992A">
                        <a:tint val="20000"/>
                      </a:srgbClr>
                    </a:solidFill>
                  </a:tcPr>
                </a:tc>
                <a:extLst>
                  <a:ext uri="{0D108BD9-81ED-4DB2-BD59-A6C34878D82A}">
                    <a16:rowId xmlns:a16="http://schemas.microsoft.com/office/drawing/2014/main" xmlns="" val="10004"/>
                  </a:ext>
                </a:extLst>
              </a:tr>
            </a:tbl>
          </a:graphicData>
        </a:graphic>
      </p:graphicFrame>
    </p:spTree>
    <p:extLst>
      <p:ext uri="{BB962C8B-B14F-4D97-AF65-F5344CB8AC3E}">
        <p14:creationId xmlns:p14="http://schemas.microsoft.com/office/powerpoint/2010/main" val="100597720"/>
      </p:ext>
    </p:extLst>
  </p:cSld>
  <p:clrMapOvr>
    <a:masterClrMapping/>
  </p:clrMapOvr>
  <p:transition>
    <p:dissolve/>
  </p:transition>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برآورد هزینه</a:t>
            </a:r>
            <a:endParaRPr lang="en-US" dirty="0">
              <a:solidFill>
                <a:srgbClr val="8C5B02"/>
              </a:solidFill>
              <a:latin typeface="Technic" panose="00000400000000000000" pitchFamily="2" charset="2"/>
            </a:endParaRPr>
          </a:p>
        </p:txBody>
      </p:sp>
      <p:sp>
        <p:nvSpPr>
          <p:cNvPr id="29" name="TextBox 28"/>
          <p:cNvSpPr txBox="1"/>
          <p:nvPr/>
        </p:nvSpPr>
        <p:spPr>
          <a:xfrm>
            <a:off x="272480" y="4016097"/>
            <a:ext cx="1728192" cy="276999"/>
          </a:xfrm>
          <a:prstGeom prst="rect">
            <a:avLst/>
          </a:prstGeom>
          <a:noFill/>
        </p:spPr>
        <p:txBody>
          <a:bodyPr wrap="square" rtlCol="0">
            <a:spAutoFit/>
          </a:bodyPr>
          <a:lstStyle/>
          <a:p>
            <a:pPr algn="ctr"/>
            <a:r>
              <a:rPr lang="fa-IR" sz="1200" b="1" dirty="0" smtClean="0">
                <a:solidFill>
                  <a:schemeClr val="bg1">
                    <a:lumMod val="65000"/>
                    <a:lumOff val="35000"/>
                  </a:schemeClr>
                </a:solidFill>
                <a:cs typeface="B Nazanin" pitchFamily="2" charset="-78"/>
              </a:rPr>
              <a:t>برآورد هزینه</a:t>
            </a:r>
            <a:endParaRPr lang="fa-IR" sz="1200" b="1" dirty="0">
              <a:solidFill>
                <a:schemeClr val="bg1">
                  <a:lumMod val="65000"/>
                  <a:lumOff val="35000"/>
                </a:schemeClr>
              </a:solidFill>
              <a:cs typeface="B Nazanin" pitchFamily="2" charset="-78"/>
            </a:endParaRPr>
          </a:p>
        </p:txBody>
      </p:sp>
      <p:sp>
        <p:nvSpPr>
          <p:cNvPr id="30" name="TextBox 29"/>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8</a:t>
            </a:r>
            <a:r>
              <a:rPr lang="fa-IR" sz="1600" dirty="0" smtClean="0">
                <a:effectLst>
                  <a:outerShdw blurRad="38100" dist="38100" dir="2700000" algn="tl">
                    <a:srgbClr val="000000">
                      <a:alpha val="43137"/>
                    </a:srgbClr>
                  </a:outerShdw>
                </a:effectLst>
              </a:rPr>
              <a:t>  طرح توجیهی برای هتل</a:t>
            </a:r>
            <a:endParaRPr lang="en-US" sz="1400" dirty="0">
              <a:effectLst>
                <a:outerShdw blurRad="38100" dist="38100" dir="2700000" algn="tl">
                  <a:srgbClr val="000000">
                    <a:alpha val="43137"/>
                  </a:srgbClr>
                </a:outerShdw>
              </a:effectLst>
            </a:endParaRPr>
          </a:p>
        </p:txBody>
      </p:sp>
      <p:sp>
        <p:nvSpPr>
          <p:cNvPr id="31" name="TextBox 30"/>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8</a:t>
            </a:r>
            <a:endParaRPr lang="en-US" sz="1200" b="1" dirty="0">
              <a:solidFill>
                <a:srgbClr val="002060"/>
              </a:solidFill>
              <a:cs typeface="B Nazanin" pitchFamily="2" charset="-78"/>
            </a:endParaRPr>
          </a:p>
        </p:txBody>
      </p:sp>
      <p:sp>
        <p:nvSpPr>
          <p:cNvPr id="32" name="TextBox 31"/>
          <p:cNvSpPr txBox="1"/>
          <p:nvPr/>
        </p:nvSpPr>
        <p:spPr>
          <a:xfrm>
            <a:off x="272480" y="3723542"/>
            <a:ext cx="1728192" cy="276999"/>
          </a:xfrm>
          <a:prstGeom prst="rect">
            <a:avLst/>
          </a:prstGeom>
          <a:noFill/>
        </p:spPr>
        <p:txBody>
          <a:bodyPr wrap="square" rtlCol="0">
            <a:spAutoFit/>
          </a:bodyPr>
          <a:lstStyle/>
          <a:p>
            <a:pPr algn="ctr" rtl="1"/>
            <a:r>
              <a:rPr lang="fa-IR" sz="1200" b="1" dirty="0" smtClean="0">
                <a:solidFill>
                  <a:srgbClr val="674301"/>
                </a:solidFill>
                <a:cs typeface="B Nazanin" pitchFamily="2" charset="-78"/>
              </a:rPr>
              <a:t>طرح توجیهی هتل</a:t>
            </a:r>
            <a:endParaRPr lang="en-US" sz="1200" b="1" dirty="0">
              <a:solidFill>
                <a:srgbClr val="674301"/>
              </a:solidFill>
              <a:cs typeface="B Nazanin" pitchFamily="2" charset="-78"/>
            </a:endParaRPr>
          </a:p>
        </p:txBody>
      </p:sp>
      <p:sp>
        <p:nvSpPr>
          <p:cNvPr id="20" name="Rectangle 19"/>
          <p:cNvSpPr/>
          <p:nvPr/>
        </p:nvSpPr>
        <p:spPr>
          <a:xfrm>
            <a:off x="5817096" y="1685912"/>
            <a:ext cx="3240360" cy="1200329"/>
          </a:xfrm>
          <a:prstGeom prst="rect">
            <a:avLst/>
          </a:prstGeom>
        </p:spPr>
        <p:txBody>
          <a:bodyPr wrap="square">
            <a:spAutoFit/>
          </a:bodyPr>
          <a:lstStyle/>
          <a:p>
            <a:pPr algn="r" rtl="1">
              <a:lnSpc>
                <a:spcPct val="150000"/>
              </a:lnSpc>
            </a:pPr>
            <a:r>
              <a:rPr lang="fa-IR" sz="1200" b="1" dirty="0">
                <a:solidFill>
                  <a:srgbClr val="002060"/>
                </a:solidFill>
                <a:latin typeface="Garamond" panose="02020404030301010803"/>
                <a:cs typeface="B Mitra" panose="00000400000000000000" pitchFamily="2" charset="-78"/>
              </a:rPr>
              <a:t>هزینه های مورد نیاز برای تکمیل </a:t>
            </a:r>
            <a:r>
              <a:rPr lang="fa-IR" sz="1200" b="1" dirty="0" smtClean="0">
                <a:solidFill>
                  <a:srgbClr val="002060"/>
                </a:solidFill>
                <a:latin typeface="Garamond" panose="02020404030301010803"/>
                <a:cs typeface="B Mitra" panose="00000400000000000000" pitchFamily="2" charset="-78"/>
              </a:rPr>
              <a:t>پروژه</a:t>
            </a:r>
          </a:p>
          <a:p>
            <a:pPr algn="r" rtl="1">
              <a:lnSpc>
                <a:spcPct val="150000"/>
              </a:lnSpc>
            </a:pPr>
            <a:r>
              <a:rPr lang="fa-IR" sz="1200" dirty="0" smtClean="0">
                <a:solidFill>
                  <a:srgbClr val="002060"/>
                </a:solidFill>
                <a:latin typeface="Garamond" panose="02020404030301010803"/>
                <a:cs typeface="B Mitra" panose="00000400000000000000" pitchFamily="2" charset="-78"/>
              </a:rPr>
              <a:t> </a:t>
            </a:r>
            <a:r>
              <a:rPr lang="fa-IR" sz="1200" dirty="0">
                <a:solidFill>
                  <a:srgbClr val="002060"/>
                </a:solidFill>
                <a:latin typeface="Garamond" panose="02020404030301010803"/>
                <a:cs typeface="B Mitra" panose="00000400000000000000" pitchFamily="2" charset="-78"/>
              </a:rPr>
              <a:t>- هزینه راه اندازی مجدد کارگاه</a:t>
            </a:r>
          </a:p>
          <a:p>
            <a:pPr algn="r" rtl="1">
              <a:lnSpc>
                <a:spcPct val="150000"/>
              </a:lnSpc>
            </a:pPr>
            <a:r>
              <a:rPr lang="fa-IR" sz="1200" dirty="0" smtClean="0">
                <a:solidFill>
                  <a:srgbClr val="002060"/>
                </a:solidFill>
                <a:latin typeface="Garamond" panose="02020404030301010803"/>
                <a:cs typeface="B Mitra" panose="00000400000000000000" pitchFamily="2" charset="-78"/>
              </a:rPr>
              <a:t>- </a:t>
            </a:r>
            <a:r>
              <a:rPr lang="fa-IR" sz="1200" dirty="0">
                <a:solidFill>
                  <a:srgbClr val="002060"/>
                </a:solidFill>
                <a:latin typeface="Garamond" panose="02020404030301010803"/>
                <a:cs typeface="B Mitra" panose="00000400000000000000" pitchFamily="2" charset="-78"/>
              </a:rPr>
              <a:t>تعمیرات پروژه فعلی </a:t>
            </a:r>
            <a:r>
              <a:rPr lang="fa-IR" sz="1200" dirty="0" smtClean="0">
                <a:solidFill>
                  <a:srgbClr val="002060"/>
                </a:solidFill>
                <a:latin typeface="Garamond" panose="02020404030301010803"/>
                <a:cs typeface="B Mitra" panose="00000400000000000000" pitchFamily="2" charset="-78"/>
              </a:rPr>
              <a:t>(اسکلت و ... )</a:t>
            </a:r>
            <a:endParaRPr lang="fa-IR" sz="1200" dirty="0">
              <a:solidFill>
                <a:srgbClr val="002060"/>
              </a:solidFill>
              <a:latin typeface="Garamond" panose="02020404030301010803"/>
              <a:cs typeface="B Mitra" panose="00000400000000000000" pitchFamily="2" charset="-78"/>
            </a:endParaRPr>
          </a:p>
          <a:p>
            <a:pPr algn="r" rtl="1">
              <a:lnSpc>
                <a:spcPct val="150000"/>
              </a:lnSpc>
            </a:pPr>
            <a:r>
              <a:rPr lang="fa-IR" sz="1200" dirty="0" smtClean="0">
                <a:solidFill>
                  <a:srgbClr val="002060"/>
                </a:solidFill>
                <a:latin typeface="Garamond" panose="02020404030301010803"/>
                <a:cs typeface="B Mitra" panose="00000400000000000000" pitchFamily="2" charset="-78"/>
              </a:rPr>
              <a:t>- </a:t>
            </a:r>
            <a:r>
              <a:rPr lang="fa-IR" sz="1200" dirty="0">
                <a:solidFill>
                  <a:srgbClr val="002060"/>
                </a:solidFill>
                <a:latin typeface="Garamond" panose="02020404030301010803"/>
                <a:cs typeface="B Mitra" panose="00000400000000000000" pitchFamily="2" charset="-78"/>
              </a:rPr>
              <a:t>هزینه ادامه ساخت و تکمیل پروژه </a:t>
            </a:r>
            <a:r>
              <a:rPr lang="fa-IR" sz="1200" dirty="0" smtClean="0">
                <a:solidFill>
                  <a:srgbClr val="002060"/>
                </a:solidFill>
                <a:latin typeface="Garamond" panose="02020404030301010803"/>
                <a:cs typeface="B Mitra" panose="00000400000000000000" pitchFamily="2" charset="-78"/>
              </a:rPr>
              <a:t>                    </a:t>
            </a:r>
            <a:endParaRPr lang="en-US" sz="1200" dirty="0">
              <a:solidFill>
                <a:srgbClr val="002060"/>
              </a:solidFill>
              <a:latin typeface="Garamond" panose="02020404030301010803"/>
              <a:cs typeface="B Mitra" panose="00000400000000000000" pitchFamily="2" charset="-78"/>
            </a:endParaRPr>
          </a:p>
        </p:txBody>
      </p:sp>
      <p:sp>
        <p:nvSpPr>
          <p:cNvPr id="21" name="Rectangle 20"/>
          <p:cNvSpPr/>
          <p:nvPr/>
        </p:nvSpPr>
        <p:spPr>
          <a:xfrm>
            <a:off x="5817096" y="2272459"/>
            <a:ext cx="1224136" cy="923330"/>
          </a:xfrm>
          <a:prstGeom prst="rect">
            <a:avLst/>
          </a:prstGeom>
        </p:spPr>
        <p:txBody>
          <a:bodyPr wrap="square">
            <a:spAutoFit/>
          </a:bodyPr>
          <a:lstStyle/>
          <a:p>
            <a:pPr algn="just" rtl="1">
              <a:lnSpc>
                <a:spcPct val="150000"/>
              </a:lnSpc>
            </a:pPr>
            <a:r>
              <a:rPr lang="fa-IR" sz="1200" dirty="0">
                <a:solidFill>
                  <a:srgbClr val="002060"/>
                </a:solidFill>
                <a:latin typeface="Garamond" panose="02020404030301010803"/>
                <a:cs typeface="B Mitra" panose="00000400000000000000" pitchFamily="2" charset="-78"/>
              </a:rPr>
              <a:t>- مصالح</a:t>
            </a:r>
          </a:p>
          <a:p>
            <a:pPr algn="just" rtl="1">
              <a:lnSpc>
                <a:spcPct val="150000"/>
              </a:lnSpc>
            </a:pPr>
            <a:r>
              <a:rPr lang="fa-IR" sz="1200" dirty="0" smtClean="0">
                <a:solidFill>
                  <a:srgbClr val="002060"/>
                </a:solidFill>
                <a:latin typeface="Garamond" panose="02020404030301010803"/>
                <a:cs typeface="B Mitra" panose="00000400000000000000" pitchFamily="2" charset="-78"/>
              </a:rPr>
              <a:t>- </a:t>
            </a:r>
            <a:r>
              <a:rPr lang="fa-IR" sz="1200" dirty="0">
                <a:solidFill>
                  <a:srgbClr val="002060"/>
                </a:solidFill>
                <a:latin typeface="Garamond" panose="02020404030301010803"/>
                <a:cs typeface="B Mitra" panose="00000400000000000000" pitchFamily="2" charset="-78"/>
              </a:rPr>
              <a:t>نیروی کار</a:t>
            </a:r>
          </a:p>
          <a:p>
            <a:pPr algn="just" rtl="1">
              <a:lnSpc>
                <a:spcPct val="150000"/>
              </a:lnSpc>
            </a:pPr>
            <a:r>
              <a:rPr lang="fa-IR" sz="1200" dirty="0" smtClean="0">
                <a:solidFill>
                  <a:srgbClr val="002060"/>
                </a:solidFill>
                <a:latin typeface="Garamond" panose="02020404030301010803"/>
                <a:cs typeface="B Mitra" panose="00000400000000000000" pitchFamily="2" charset="-78"/>
              </a:rPr>
              <a:t>- </a:t>
            </a:r>
            <a:r>
              <a:rPr lang="fa-IR" sz="1200" dirty="0">
                <a:solidFill>
                  <a:srgbClr val="002060"/>
                </a:solidFill>
                <a:latin typeface="Garamond" panose="02020404030301010803"/>
                <a:cs typeface="B Mitra" panose="00000400000000000000" pitchFamily="2" charset="-78"/>
              </a:rPr>
              <a:t>تجهیزات                                                  </a:t>
            </a:r>
          </a:p>
        </p:txBody>
      </p:sp>
      <p:sp>
        <p:nvSpPr>
          <p:cNvPr id="23" name="Left Arrow 22"/>
          <p:cNvSpPr/>
          <p:nvPr/>
        </p:nvSpPr>
        <p:spPr>
          <a:xfrm>
            <a:off x="7041232" y="2672340"/>
            <a:ext cx="234842" cy="123568"/>
          </a:xfrm>
          <a:prstGeom prst="leftArrow">
            <a:avLst/>
          </a:prstGeom>
          <a:solidFill>
            <a:schemeClr val="tx1">
              <a:lumMod val="85000"/>
            </a:schemeClr>
          </a:solidFill>
          <a:ln w="3175" cap="rnd" cmpd="sng" algn="ctr">
            <a:solidFill>
              <a:srgbClr val="8C5B02"/>
            </a:solidFill>
            <a:prstDash val="solid"/>
          </a:ln>
          <a:effectLst/>
        </p:spPr>
        <p:txBody>
          <a:bodyPr rtlCol="0" anchor="ctr"/>
          <a:lstStyle/>
          <a:p>
            <a:pPr marL="0" marR="0" lvl="0" indent="0" algn="ctr" defTabSz="914400" rtl="1" eaLnBrk="1" fontAlgn="auto" latinLnBrk="0" hangingPunct="1">
              <a:lnSpc>
                <a:spcPct val="150000"/>
              </a:lnSpc>
              <a:spcBef>
                <a:spcPts val="0"/>
              </a:spcBef>
              <a:spcAft>
                <a:spcPts val="0"/>
              </a:spcAft>
              <a:buClrTx/>
              <a:buSzTx/>
              <a:buFontTx/>
              <a:buNone/>
              <a:tabLst/>
              <a:defRPr/>
            </a:pPr>
            <a:endParaRPr kumimoji="0" lang="en-US" sz="1200" b="0" i="0" u="none" strike="noStrike" kern="0" cap="none" spc="0" normalizeH="0" baseline="0" noProof="0" smtClean="0">
              <a:ln>
                <a:noFill/>
              </a:ln>
              <a:solidFill>
                <a:srgbClr val="002060"/>
              </a:solidFill>
              <a:effectLst/>
              <a:uLnTx/>
              <a:uFillTx/>
              <a:latin typeface="Garamond" panose="02020404030301010803"/>
              <a:cs typeface="B Mitra" panose="00000400000000000000" pitchFamily="2" charset="-78"/>
            </a:endParaRPr>
          </a:p>
        </p:txBody>
      </p:sp>
      <p:sp>
        <p:nvSpPr>
          <p:cNvPr id="25" name="Rectangle 24"/>
          <p:cNvSpPr/>
          <p:nvPr/>
        </p:nvSpPr>
        <p:spPr>
          <a:xfrm>
            <a:off x="2504727" y="1681184"/>
            <a:ext cx="3240361" cy="2031325"/>
          </a:xfrm>
          <a:prstGeom prst="rect">
            <a:avLst/>
          </a:prstGeom>
        </p:spPr>
        <p:txBody>
          <a:bodyPr wrap="square" anchor="ctr">
            <a:spAutoFit/>
          </a:bodyPr>
          <a:lstStyle/>
          <a:p>
            <a:pPr algn="r" rtl="1">
              <a:lnSpc>
                <a:spcPct val="150000"/>
              </a:lnSpc>
            </a:pPr>
            <a:r>
              <a:rPr lang="fa-IR" sz="1200" b="1" dirty="0" smtClean="0">
                <a:solidFill>
                  <a:srgbClr val="002060"/>
                </a:solidFill>
                <a:latin typeface="Garamond" panose="02020404030301010803"/>
                <a:cs typeface="B Mitra" panose="00000400000000000000" pitchFamily="2" charset="-78"/>
              </a:rPr>
              <a:t>هزینه </a:t>
            </a:r>
            <a:r>
              <a:rPr lang="fa-IR" sz="1200" b="1" dirty="0">
                <a:solidFill>
                  <a:srgbClr val="002060"/>
                </a:solidFill>
                <a:latin typeface="Garamond" panose="02020404030301010803"/>
                <a:cs typeface="B Mitra" panose="00000400000000000000" pitchFamily="2" charset="-78"/>
              </a:rPr>
              <a:t>های مورد نیاز برای تغییر </a:t>
            </a:r>
            <a:r>
              <a:rPr lang="fa-IR" sz="1200" b="1" dirty="0" smtClean="0">
                <a:solidFill>
                  <a:srgbClr val="002060"/>
                </a:solidFill>
                <a:latin typeface="Garamond" panose="02020404030301010803"/>
                <a:cs typeface="B Mitra" panose="00000400000000000000" pitchFamily="2" charset="-78"/>
              </a:rPr>
              <a:t>کاربری</a:t>
            </a:r>
          </a:p>
          <a:p>
            <a:pPr algn="r" rtl="1">
              <a:lnSpc>
                <a:spcPct val="150000"/>
              </a:lnSpc>
            </a:pPr>
            <a:r>
              <a:rPr lang="fa-IR" sz="1200" dirty="0">
                <a:solidFill>
                  <a:srgbClr val="002060"/>
                </a:solidFill>
                <a:latin typeface="Garamond" panose="02020404030301010803"/>
                <a:cs typeface="B Mitra" panose="00000400000000000000" pitchFamily="2" charset="-78"/>
              </a:rPr>
              <a:t>- تجهیز کارگاه – هزینه پرسنل و تجهیز</a:t>
            </a:r>
          </a:p>
          <a:p>
            <a:pPr algn="r" rtl="1">
              <a:lnSpc>
                <a:spcPct val="150000"/>
              </a:lnSpc>
            </a:pPr>
            <a:r>
              <a:rPr lang="fa-IR" sz="1200" dirty="0">
                <a:solidFill>
                  <a:srgbClr val="002060"/>
                </a:solidFill>
                <a:latin typeface="Garamond" panose="02020404030301010803"/>
                <a:cs typeface="B Mitra" panose="00000400000000000000" pitchFamily="2" charset="-78"/>
              </a:rPr>
              <a:t>- تخریب وضع موجود</a:t>
            </a:r>
          </a:p>
          <a:p>
            <a:pPr algn="r" rtl="1">
              <a:lnSpc>
                <a:spcPct val="150000"/>
              </a:lnSpc>
            </a:pPr>
            <a:r>
              <a:rPr lang="fa-IR" sz="1200" dirty="0">
                <a:solidFill>
                  <a:srgbClr val="002060"/>
                </a:solidFill>
                <a:latin typeface="Garamond" panose="02020404030301010803"/>
                <a:cs typeface="B Mitra" panose="00000400000000000000" pitchFamily="2" charset="-78"/>
              </a:rPr>
              <a:t>- گودبرداری</a:t>
            </a:r>
          </a:p>
          <a:p>
            <a:pPr algn="r" rtl="1">
              <a:lnSpc>
                <a:spcPct val="150000"/>
              </a:lnSpc>
            </a:pPr>
            <a:r>
              <a:rPr lang="fa-IR" sz="1200" dirty="0">
                <a:solidFill>
                  <a:srgbClr val="002060"/>
                </a:solidFill>
                <a:latin typeface="Garamond" panose="02020404030301010803"/>
                <a:cs typeface="B Mitra" panose="00000400000000000000" pitchFamily="2" charset="-78"/>
              </a:rPr>
              <a:t>- نقشه کشی و طراحی مجدد برای کاربری جدید</a:t>
            </a:r>
          </a:p>
          <a:p>
            <a:pPr algn="r" rtl="1">
              <a:lnSpc>
                <a:spcPct val="150000"/>
              </a:lnSpc>
            </a:pPr>
            <a:r>
              <a:rPr lang="fa-IR" sz="1200" dirty="0">
                <a:solidFill>
                  <a:srgbClr val="002060"/>
                </a:solidFill>
                <a:latin typeface="Garamond" panose="02020404030301010803"/>
                <a:cs typeface="B Mitra" panose="00000400000000000000" pitchFamily="2" charset="-78"/>
              </a:rPr>
              <a:t>- فونداسیون و اسکلت جدید</a:t>
            </a:r>
          </a:p>
          <a:p>
            <a:pPr algn="r" rtl="1">
              <a:lnSpc>
                <a:spcPct val="150000"/>
              </a:lnSpc>
            </a:pPr>
            <a:r>
              <a:rPr lang="fa-IR" sz="1200" dirty="0">
                <a:solidFill>
                  <a:srgbClr val="002060"/>
                </a:solidFill>
                <a:latin typeface="Garamond" panose="02020404030301010803"/>
                <a:cs typeface="B Mitra" panose="00000400000000000000" pitchFamily="2" charset="-78"/>
              </a:rPr>
              <a:t>- هزینه های ساخت و اجرا ( مصالح ، پرسنل و . . . ) </a:t>
            </a:r>
            <a:r>
              <a:rPr lang="fa-IR" sz="1200" b="1" dirty="0" smtClean="0">
                <a:solidFill>
                  <a:srgbClr val="002060"/>
                </a:solidFill>
                <a:latin typeface="Garamond" panose="02020404030301010803"/>
                <a:cs typeface="B Mitra" panose="00000400000000000000" pitchFamily="2" charset="-78"/>
              </a:rPr>
              <a:t> </a:t>
            </a:r>
            <a:endParaRPr lang="en-US" sz="1200" b="1" dirty="0">
              <a:solidFill>
                <a:srgbClr val="002060"/>
              </a:solidFill>
              <a:latin typeface="Garamond" panose="02020404030301010803"/>
              <a:cs typeface="B Mitra" panose="00000400000000000000" pitchFamily="2" charset="-78"/>
            </a:endParaRPr>
          </a:p>
        </p:txBody>
      </p:sp>
      <p:sp>
        <p:nvSpPr>
          <p:cNvPr id="28" name="Rectangle 27"/>
          <p:cNvSpPr/>
          <p:nvPr/>
        </p:nvSpPr>
        <p:spPr>
          <a:xfrm>
            <a:off x="2504728" y="3782336"/>
            <a:ext cx="6552728" cy="2446824"/>
          </a:xfrm>
          <a:prstGeom prst="rect">
            <a:avLst/>
          </a:prstGeom>
          <a:ln w="6350">
            <a:solidFill>
              <a:srgbClr val="002060"/>
            </a:solidFill>
            <a:prstDash val="dash"/>
          </a:ln>
        </p:spPr>
        <p:txBody>
          <a:bodyPr wrap="square">
            <a:spAutoFit/>
          </a:bodyPr>
          <a:lstStyle/>
          <a:p>
            <a:pPr algn="r" rtl="1">
              <a:lnSpc>
                <a:spcPct val="150000"/>
              </a:lnSpc>
            </a:pPr>
            <a:r>
              <a:rPr lang="fa-IR" sz="1200" b="1" dirty="0">
                <a:solidFill>
                  <a:srgbClr val="002060"/>
                </a:solidFill>
                <a:latin typeface="Garamond" panose="02020404030301010803"/>
                <a:cs typeface="B Mitra" panose="00000400000000000000" pitchFamily="2" charset="-78"/>
              </a:rPr>
              <a:t>منطق ادامه </a:t>
            </a:r>
            <a:r>
              <a:rPr lang="fa-IR" sz="1200" b="1" dirty="0" smtClean="0">
                <a:solidFill>
                  <a:srgbClr val="002060"/>
                </a:solidFill>
                <a:latin typeface="Garamond" panose="02020404030301010803"/>
                <a:cs typeface="B Mitra" panose="00000400000000000000" pitchFamily="2" charset="-78"/>
              </a:rPr>
              <a:t>پروژه </a:t>
            </a:r>
            <a:endParaRPr lang="fa-IR" sz="1200" b="1" dirty="0">
              <a:solidFill>
                <a:srgbClr val="002060"/>
              </a:solidFill>
              <a:latin typeface="Garamond" panose="02020404030301010803"/>
              <a:cs typeface="B Mitra" panose="00000400000000000000" pitchFamily="2" charset="-78"/>
            </a:endParaRPr>
          </a:p>
          <a:p>
            <a:pPr algn="r" rtl="1">
              <a:lnSpc>
                <a:spcPct val="150000"/>
              </a:lnSpc>
            </a:pPr>
            <a:r>
              <a:rPr lang="fa-IR" sz="1200" dirty="0">
                <a:solidFill>
                  <a:srgbClr val="002060"/>
                </a:solidFill>
                <a:latin typeface="Garamond" panose="02020404030301010803"/>
                <a:cs typeface="B Mitra" panose="00000400000000000000" pitchFamily="2" charset="-78"/>
              </a:rPr>
              <a:t>کاربری </a:t>
            </a:r>
            <a:r>
              <a:rPr lang="fa-IR" sz="1200" dirty="0" smtClean="0">
                <a:solidFill>
                  <a:srgbClr val="002060"/>
                </a:solidFill>
                <a:latin typeface="Garamond" panose="02020404030301010803"/>
                <a:cs typeface="B Mitra" panose="00000400000000000000" pitchFamily="2" charset="-78"/>
              </a:rPr>
              <a:t>هتل  ←  سوددهی درازمدت </a:t>
            </a:r>
            <a:r>
              <a:rPr lang="fa-IR" sz="1200" dirty="0">
                <a:solidFill>
                  <a:srgbClr val="002060"/>
                </a:solidFill>
                <a:latin typeface="Garamond" panose="02020404030301010803"/>
                <a:cs typeface="B Mitra" panose="00000400000000000000" pitchFamily="2" charset="-78"/>
              </a:rPr>
              <a:t>و </a:t>
            </a:r>
            <a:r>
              <a:rPr lang="fa-IR" sz="1200" dirty="0" smtClean="0">
                <a:solidFill>
                  <a:srgbClr val="002060"/>
                </a:solidFill>
                <a:latin typeface="Garamond" panose="02020404030301010803"/>
                <a:cs typeface="B Mitra" panose="00000400000000000000" pitchFamily="2" charset="-78"/>
              </a:rPr>
              <a:t>مستمر</a:t>
            </a:r>
          </a:p>
          <a:p>
            <a:pPr algn="r" rtl="1">
              <a:lnSpc>
                <a:spcPct val="150000"/>
              </a:lnSpc>
            </a:pPr>
            <a:r>
              <a:rPr lang="fa-IR" sz="1200" b="1" dirty="0" smtClean="0">
                <a:solidFill>
                  <a:srgbClr val="002060"/>
                </a:solidFill>
                <a:latin typeface="Garamond" panose="02020404030301010803"/>
                <a:cs typeface="B Mitra" panose="00000400000000000000" pitchFamily="2" charset="-78"/>
              </a:rPr>
              <a:t>منطق </a:t>
            </a:r>
            <a:r>
              <a:rPr lang="fa-IR" sz="1200" b="1" dirty="0">
                <a:solidFill>
                  <a:srgbClr val="002060"/>
                </a:solidFill>
                <a:latin typeface="Garamond" panose="02020404030301010803"/>
                <a:cs typeface="B Mitra" panose="00000400000000000000" pitchFamily="2" charset="-78"/>
              </a:rPr>
              <a:t>تغییر پروژه به کاربری </a:t>
            </a:r>
            <a:r>
              <a:rPr lang="fa-IR" sz="1200" b="1" dirty="0" smtClean="0">
                <a:solidFill>
                  <a:srgbClr val="002060"/>
                </a:solidFill>
                <a:latin typeface="Garamond" panose="02020404030301010803"/>
                <a:cs typeface="B Mitra" panose="00000400000000000000" pitchFamily="2" charset="-78"/>
              </a:rPr>
              <a:t>مسکونی </a:t>
            </a:r>
            <a:endParaRPr lang="fa-IR" sz="1200" b="1" dirty="0">
              <a:solidFill>
                <a:srgbClr val="002060"/>
              </a:solidFill>
              <a:latin typeface="Garamond" panose="02020404030301010803"/>
              <a:cs typeface="B Mitra" panose="00000400000000000000" pitchFamily="2" charset="-78"/>
            </a:endParaRPr>
          </a:p>
          <a:p>
            <a:pPr algn="r" rtl="1">
              <a:lnSpc>
                <a:spcPct val="150000"/>
              </a:lnSpc>
            </a:pPr>
            <a:r>
              <a:rPr lang="fa-IR" sz="1200" dirty="0">
                <a:solidFill>
                  <a:srgbClr val="002060"/>
                </a:solidFill>
                <a:latin typeface="Garamond" panose="02020404030301010803"/>
                <a:cs typeface="B Mitra" panose="00000400000000000000" pitchFamily="2" charset="-78"/>
              </a:rPr>
              <a:t>کاربری </a:t>
            </a:r>
            <a:r>
              <a:rPr lang="fa-IR" sz="1200" dirty="0" smtClean="0">
                <a:solidFill>
                  <a:srgbClr val="002060"/>
                </a:solidFill>
                <a:latin typeface="Garamond" panose="02020404030301010803"/>
                <a:cs typeface="B Mitra" panose="00000400000000000000" pitchFamily="2" charset="-78"/>
              </a:rPr>
              <a:t>مسکونی  </a:t>
            </a:r>
            <a:r>
              <a:rPr lang="fa-IR" sz="1200" dirty="0">
                <a:solidFill>
                  <a:srgbClr val="002060"/>
                </a:solidFill>
                <a:latin typeface="Garamond" panose="02020404030301010803"/>
                <a:cs typeface="B Mitra" panose="00000400000000000000" pitchFamily="2" charset="-78"/>
              </a:rPr>
              <a:t>← </a:t>
            </a:r>
            <a:r>
              <a:rPr lang="fa-IR" sz="1200" dirty="0" smtClean="0">
                <a:solidFill>
                  <a:srgbClr val="002060"/>
                </a:solidFill>
                <a:latin typeface="Garamond" panose="02020404030301010803"/>
                <a:cs typeface="B Mitra" panose="00000400000000000000" pitchFamily="2" charset="-78"/>
              </a:rPr>
              <a:t> سوددهی </a:t>
            </a:r>
            <a:r>
              <a:rPr lang="fa-IR" sz="1200" dirty="0">
                <a:solidFill>
                  <a:srgbClr val="002060"/>
                </a:solidFill>
                <a:latin typeface="Garamond" panose="02020404030301010803"/>
                <a:cs typeface="B Mitra" panose="00000400000000000000" pitchFamily="2" charset="-78"/>
              </a:rPr>
              <a:t>آنی و </a:t>
            </a:r>
            <a:r>
              <a:rPr lang="fa-IR" sz="1200" dirty="0" smtClean="0">
                <a:solidFill>
                  <a:srgbClr val="002060"/>
                </a:solidFill>
                <a:latin typeface="Garamond" panose="02020404030301010803"/>
                <a:cs typeface="B Mitra" panose="00000400000000000000" pitchFamily="2" charset="-78"/>
              </a:rPr>
              <a:t>زود بازده  (فروش </a:t>
            </a:r>
            <a:r>
              <a:rPr lang="fa-IR" sz="1200" dirty="0">
                <a:solidFill>
                  <a:srgbClr val="002060"/>
                </a:solidFill>
                <a:latin typeface="Garamond" panose="02020404030301010803"/>
                <a:cs typeface="B Mitra" panose="00000400000000000000" pitchFamily="2" charset="-78"/>
              </a:rPr>
              <a:t>یا اجاره واحدها – قرارگیری زمین در منطقه خوب </a:t>
            </a:r>
            <a:r>
              <a:rPr lang="fa-IR" sz="1200" dirty="0" smtClean="0">
                <a:solidFill>
                  <a:srgbClr val="002060"/>
                </a:solidFill>
                <a:latin typeface="Garamond" panose="02020404030301010803"/>
                <a:cs typeface="B Mitra" panose="00000400000000000000" pitchFamily="2" charset="-78"/>
              </a:rPr>
              <a:t>تهران)</a:t>
            </a:r>
          </a:p>
          <a:p>
            <a:pPr algn="r" rtl="1">
              <a:lnSpc>
                <a:spcPct val="150000"/>
              </a:lnSpc>
            </a:pPr>
            <a:endParaRPr lang="fa-IR" sz="600" dirty="0" smtClean="0">
              <a:solidFill>
                <a:srgbClr val="002060"/>
              </a:solidFill>
              <a:latin typeface="Garamond" panose="02020404030301010803"/>
              <a:cs typeface="B Mitra" panose="00000400000000000000" pitchFamily="2" charset="-78"/>
            </a:endParaRPr>
          </a:p>
          <a:p>
            <a:pPr algn="r" rtl="1">
              <a:lnSpc>
                <a:spcPct val="150000"/>
              </a:lnSpc>
            </a:pPr>
            <a:r>
              <a:rPr lang="fa-IR" sz="1200" b="1" dirty="0">
                <a:solidFill>
                  <a:srgbClr val="002060"/>
                </a:solidFill>
                <a:latin typeface="Garamond" panose="02020404030301010803"/>
                <a:cs typeface="B Mitra" panose="00000400000000000000" pitchFamily="2" charset="-78"/>
              </a:rPr>
              <a:t>ایده اولیه </a:t>
            </a:r>
          </a:p>
          <a:p>
            <a:pPr algn="r" rtl="1">
              <a:lnSpc>
                <a:spcPct val="150000"/>
              </a:lnSpc>
            </a:pPr>
            <a:r>
              <a:rPr lang="fa-IR" sz="1200" dirty="0">
                <a:solidFill>
                  <a:srgbClr val="002060"/>
                </a:solidFill>
                <a:latin typeface="Garamond" panose="02020404030301010803"/>
                <a:cs typeface="B Mitra" panose="00000400000000000000" pitchFamily="2" charset="-78"/>
              </a:rPr>
              <a:t>به دلیل سوددهی بلند مدت  ←  ادامه پروژه هتل</a:t>
            </a:r>
          </a:p>
          <a:p>
            <a:pPr algn="r" rtl="1">
              <a:lnSpc>
                <a:spcPct val="150000"/>
              </a:lnSpc>
            </a:pPr>
            <a:r>
              <a:rPr lang="fa-IR" sz="1200" b="1" dirty="0">
                <a:solidFill>
                  <a:srgbClr val="002060"/>
                </a:solidFill>
                <a:latin typeface="Garamond" panose="02020404030301010803"/>
                <a:cs typeface="B Mitra" panose="00000400000000000000" pitchFamily="2" charset="-78"/>
              </a:rPr>
              <a:t>ایده ثانویه </a:t>
            </a:r>
          </a:p>
          <a:p>
            <a:pPr algn="r" rtl="1">
              <a:lnSpc>
                <a:spcPct val="150000"/>
              </a:lnSpc>
            </a:pPr>
            <a:r>
              <a:rPr lang="fa-IR" sz="1200" dirty="0">
                <a:solidFill>
                  <a:srgbClr val="002060"/>
                </a:solidFill>
                <a:latin typeface="Garamond" panose="02020404030301010803"/>
                <a:cs typeface="B Mitra" panose="00000400000000000000" pitchFamily="2" charset="-78"/>
              </a:rPr>
              <a:t>به منظور عدم ضرر پروژه هتل و به دلیل عدم ایجاد هزینه های گزاف ساخت پروژه </a:t>
            </a:r>
            <a:r>
              <a:rPr lang="fa-IR" sz="1200" dirty="0" smtClean="0">
                <a:solidFill>
                  <a:srgbClr val="002060"/>
                </a:solidFill>
                <a:latin typeface="Garamond" panose="02020404030301010803"/>
                <a:cs typeface="B Mitra" panose="00000400000000000000" pitchFamily="2" charset="-78"/>
              </a:rPr>
              <a:t>جدید</a:t>
            </a:r>
            <a:endParaRPr lang="fa-IR" sz="1200" dirty="0">
              <a:solidFill>
                <a:srgbClr val="002060"/>
              </a:solidFill>
              <a:latin typeface="Garamond" panose="02020404030301010803"/>
              <a:cs typeface="B Mitra" panose="00000400000000000000" pitchFamily="2" charset="-78"/>
            </a:endParaRPr>
          </a:p>
        </p:txBody>
      </p:sp>
      <p:sp>
        <p:nvSpPr>
          <p:cNvPr id="37" name="TextBox 36"/>
          <p:cNvSpPr txBox="1"/>
          <p:nvPr/>
        </p:nvSpPr>
        <p:spPr>
          <a:xfrm>
            <a:off x="5817096" y="1357542"/>
            <a:ext cx="3240359" cy="276999"/>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dirty="0">
                <a:solidFill>
                  <a:srgbClr val="002060"/>
                </a:solidFill>
                <a:cs typeface="B Traffic" panose="00000400000000000000" pitchFamily="2" charset="-78"/>
              </a:rPr>
              <a:t>ادامه پروژه هتل</a:t>
            </a:r>
            <a:r>
              <a:rPr lang="en-US" dirty="0">
                <a:solidFill>
                  <a:srgbClr val="002060"/>
                </a:solidFill>
                <a:cs typeface="B Traffic" panose="00000400000000000000" pitchFamily="2" charset="-78"/>
              </a:rPr>
              <a:t> </a:t>
            </a:r>
            <a:endParaRPr lang="en-US" dirty="0">
              <a:solidFill>
                <a:srgbClr val="8C5B02"/>
              </a:solidFill>
              <a:latin typeface="Technic" panose="00000400000000000000" pitchFamily="2" charset="2"/>
            </a:endParaRPr>
          </a:p>
        </p:txBody>
      </p:sp>
      <p:sp>
        <p:nvSpPr>
          <p:cNvPr id="41" name="TextBox 40"/>
          <p:cNvSpPr txBox="1"/>
          <p:nvPr/>
        </p:nvSpPr>
        <p:spPr>
          <a:xfrm>
            <a:off x="2504727" y="1357541"/>
            <a:ext cx="3240361" cy="276999"/>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dirty="0" smtClean="0">
                <a:solidFill>
                  <a:srgbClr val="002060"/>
                </a:solidFill>
                <a:cs typeface="B Traffic" panose="00000400000000000000" pitchFamily="2" charset="-78"/>
              </a:rPr>
              <a:t>تخریب هتل و جایگزینی با پروژه ای دیگر    </a:t>
            </a:r>
            <a:r>
              <a:rPr lang="fa-IR" dirty="0" smtClean="0">
                <a:solidFill>
                  <a:srgbClr val="8C5B02"/>
                </a:solidFill>
                <a:cs typeface="B Traffic" panose="00000400000000000000" pitchFamily="2" charset="-78"/>
              </a:rPr>
              <a:t>مسکونی</a:t>
            </a:r>
            <a:endParaRPr lang="en-US" dirty="0">
              <a:solidFill>
                <a:srgbClr val="8C5B02"/>
              </a:solidFill>
              <a:latin typeface="Technic" panose="00000400000000000000" pitchFamily="2" charset="2"/>
            </a:endParaRPr>
          </a:p>
        </p:txBody>
      </p:sp>
    </p:spTree>
    <p:extLst>
      <p:ext uri="{BB962C8B-B14F-4D97-AF65-F5344CB8AC3E}">
        <p14:creationId xmlns:p14="http://schemas.microsoft.com/office/powerpoint/2010/main" val="1483419395"/>
      </p:ext>
    </p:extLst>
  </p:cSld>
  <p:clrMapOvr>
    <a:masterClrMapping/>
  </p:clrMapOvr>
  <p:transition>
    <p:dissolve/>
  </p:transition>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برآورد هزینه</a:t>
            </a:r>
            <a:endParaRPr lang="en-US" dirty="0">
              <a:solidFill>
                <a:srgbClr val="8C5B02"/>
              </a:solidFill>
              <a:latin typeface="Technic" panose="00000400000000000000" pitchFamily="2" charset="2"/>
            </a:endParaRPr>
          </a:p>
        </p:txBody>
      </p:sp>
      <p:sp>
        <p:nvSpPr>
          <p:cNvPr id="29" name="TextBox 28"/>
          <p:cNvSpPr txBox="1"/>
          <p:nvPr/>
        </p:nvSpPr>
        <p:spPr>
          <a:xfrm>
            <a:off x="272480" y="4016097"/>
            <a:ext cx="1728192" cy="276999"/>
          </a:xfrm>
          <a:prstGeom prst="rect">
            <a:avLst/>
          </a:prstGeom>
          <a:noFill/>
        </p:spPr>
        <p:txBody>
          <a:bodyPr wrap="square" rtlCol="0">
            <a:spAutoFit/>
          </a:bodyPr>
          <a:lstStyle/>
          <a:p>
            <a:pPr algn="ctr"/>
            <a:r>
              <a:rPr lang="fa-IR" sz="1200" b="1" dirty="0" smtClean="0">
                <a:solidFill>
                  <a:schemeClr val="bg1">
                    <a:lumMod val="65000"/>
                    <a:lumOff val="35000"/>
                  </a:schemeClr>
                </a:solidFill>
                <a:cs typeface="B Nazanin" pitchFamily="2" charset="-78"/>
              </a:rPr>
              <a:t>برآورد هزینه</a:t>
            </a:r>
            <a:endParaRPr lang="fa-IR" sz="1200" b="1" dirty="0">
              <a:solidFill>
                <a:schemeClr val="bg1">
                  <a:lumMod val="65000"/>
                  <a:lumOff val="35000"/>
                </a:schemeClr>
              </a:solidFill>
              <a:cs typeface="B Nazanin" pitchFamily="2" charset="-78"/>
            </a:endParaRPr>
          </a:p>
        </p:txBody>
      </p:sp>
      <p:sp>
        <p:nvSpPr>
          <p:cNvPr id="30" name="TextBox 29"/>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8</a:t>
            </a:r>
            <a:r>
              <a:rPr lang="fa-IR" sz="1600" dirty="0" smtClean="0">
                <a:effectLst>
                  <a:outerShdw blurRad="38100" dist="38100" dir="2700000" algn="tl">
                    <a:srgbClr val="000000">
                      <a:alpha val="43137"/>
                    </a:srgbClr>
                  </a:outerShdw>
                </a:effectLst>
              </a:rPr>
              <a:t>  طرح توجیهی برای هتل</a:t>
            </a:r>
            <a:endParaRPr lang="en-US" sz="1400" dirty="0">
              <a:effectLst>
                <a:outerShdw blurRad="38100" dist="38100" dir="2700000" algn="tl">
                  <a:srgbClr val="000000">
                    <a:alpha val="43137"/>
                  </a:srgbClr>
                </a:outerShdw>
              </a:effectLst>
            </a:endParaRPr>
          </a:p>
        </p:txBody>
      </p:sp>
      <p:sp>
        <p:nvSpPr>
          <p:cNvPr id="31" name="TextBox 30"/>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8</a:t>
            </a:r>
            <a:endParaRPr lang="en-US" sz="1200" b="1" dirty="0">
              <a:solidFill>
                <a:srgbClr val="002060"/>
              </a:solidFill>
              <a:cs typeface="B Nazanin" pitchFamily="2" charset="-78"/>
            </a:endParaRPr>
          </a:p>
        </p:txBody>
      </p:sp>
      <p:sp>
        <p:nvSpPr>
          <p:cNvPr id="32" name="TextBox 31"/>
          <p:cNvSpPr txBox="1"/>
          <p:nvPr/>
        </p:nvSpPr>
        <p:spPr>
          <a:xfrm>
            <a:off x="272480" y="3723542"/>
            <a:ext cx="1728192" cy="276999"/>
          </a:xfrm>
          <a:prstGeom prst="rect">
            <a:avLst/>
          </a:prstGeom>
          <a:noFill/>
        </p:spPr>
        <p:txBody>
          <a:bodyPr wrap="square" rtlCol="0">
            <a:spAutoFit/>
          </a:bodyPr>
          <a:lstStyle/>
          <a:p>
            <a:pPr algn="ctr" rtl="1"/>
            <a:r>
              <a:rPr lang="fa-IR" sz="1200" b="1" dirty="0" smtClean="0">
                <a:solidFill>
                  <a:srgbClr val="674301"/>
                </a:solidFill>
                <a:cs typeface="B Nazanin" pitchFamily="2" charset="-78"/>
              </a:rPr>
              <a:t>طرح توجیهی هتل</a:t>
            </a:r>
            <a:endParaRPr lang="en-US" sz="1200" b="1" dirty="0">
              <a:solidFill>
                <a:srgbClr val="674301"/>
              </a:solidFill>
              <a:cs typeface="B Nazanin" pitchFamily="2" charset="-78"/>
            </a:endParaRPr>
          </a:p>
        </p:txBody>
      </p:sp>
      <p:sp>
        <p:nvSpPr>
          <p:cNvPr id="20" name="Rectangle 19"/>
          <p:cNvSpPr/>
          <p:nvPr/>
        </p:nvSpPr>
        <p:spPr>
          <a:xfrm>
            <a:off x="2504729" y="1700808"/>
            <a:ext cx="6552728" cy="923330"/>
          </a:xfrm>
          <a:prstGeom prst="rect">
            <a:avLst/>
          </a:prstGeom>
        </p:spPr>
        <p:txBody>
          <a:bodyPr wrap="square">
            <a:spAutoFit/>
          </a:bodyPr>
          <a:lstStyle/>
          <a:p>
            <a:pPr algn="r" rtl="1">
              <a:lnSpc>
                <a:spcPct val="150000"/>
              </a:lnSpc>
            </a:pPr>
            <a:r>
              <a:rPr lang="fa-IR" sz="1200" b="1" dirty="0" smtClean="0">
                <a:solidFill>
                  <a:srgbClr val="002060"/>
                </a:solidFill>
                <a:latin typeface="Garamond" panose="02020404030301010803"/>
                <a:cs typeface="B Mitra" panose="00000400000000000000" pitchFamily="2" charset="-78"/>
              </a:rPr>
              <a:t>هزینه‏های جاری</a:t>
            </a:r>
          </a:p>
          <a:p>
            <a:pPr algn="r" rtl="1">
              <a:lnSpc>
                <a:spcPct val="150000"/>
              </a:lnSpc>
            </a:pPr>
            <a:r>
              <a:rPr lang="fa-IR" sz="1200" dirty="0">
                <a:solidFill>
                  <a:srgbClr val="002060"/>
                </a:solidFill>
                <a:latin typeface="Garamond" panose="02020404030301010803"/>
                <a:cs typeface="B Mitra" panose="00000400000000000000" pitchFamily="2" charset="-78"/>
              </a:rPr>
              <a:t>1. برآورد هزينه حقوق و دستمزد پرسنل :</a:t>
            </a:r>
          </a:p>
          <a:p>
            <a:pPr algn="r" rtl="1">
              <a:lnSpc>
                <a:spcPct val="150000"/>
              </a:lnSpc>
            </a:pPr>
            <a:r>
              <a:rPr lang="fa-IR" sz="1200" dirty="0">
                <a:solidFill>
                  <a:srgbClr val="002060"/>
                </a:solidFill>
                <a:latin typeface="Garamond" panose="02020404030301010803"/>
                <a:cs typeface="B Mitra" panose="00000400000000000000" pitchFamily="2" charset="-78"/>
              </a:rPr>
              <a:t>بر مبناي جدول زير حقوق و دستمزد پرسنل برآورد گرديده است كه شامل بيمه و ماليات نيز مي باشد</a:t>
            </a:r>
            <a:r>
              <a:rPr lang="fa-IR" sz="1200" dirty="0" smtClean="0">
                <a:solidFill>
                  <a:srgbClr val="002060"/>
                </a:solidFill>
                <a:latin typeface="Garamond" panose="02020404030301010803"/>
                <a:cs typeface="B Mitra" panose="00000400000000000000" pitchFamily="2" charset="-78"/>
              </a:rPr>
              <a:t>.</a:t>
            </a:r>
          </a:p>
        </p:txBody>
      </p:sp>
      <p:sp>
        <p:nvSpPr>
          <p:cNvPr id="37" name="TextBox 36"/>
          <p:cNvSpPr txBox="1"/>
          <p:nvPr/>
        </p:nvSpPr>
        <p:spPr>
          <a:xfrm>
            <a:off x="2504728" y="1357542"/>
            <a:ext cx="6552728" cy="276999"/>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dirty="0">
                <a:solidFill>
                  <a:srgbClr val="002060"/>
                </a:solidFill>
                <a:cs typeface="B Traffic" panose="00000400000000000000" pitchFamily="2" charset="-78"/>
              </a:rPr>
              <a:t>تغییــر کاربری از هتـــل به مسکــونی بـــدون </a:t>
            </a:r>
            <a:r>
              <a:rPr lang="fa-IR" dirty="0" smtClean="0">
                <a:solidFill>
                  <a:srgbClr val="002060"/>
                </a:solidFill>
                <a:cs typeface="B Traffic" panose="00000400000000000000" pitchFamily="2" charset="-78"/>
              </a:rPr>
              <a:t>تخریب   </a:t>
            </a:r>
            <a:r>
              <a:rPr lang="fa-IR" sz="1100" b="0" dirty="0" smtClean="0">
                <a:solidFill>
                  <a:srgbClr val="002060"/>
                </a:solidFill>
                <a:cs typeface="B Traffic" panose="00000400000000000000" pitchFamily="2" charset="-78"/>
              </a:rPr>
              <a:t>(</a:t>
            </a:r>
            <a:r>
              <a:rPr lang="fa-IR" sz="1100" b="0" dirty="0">
                <a:solidFill>
                  <a:srgbClr val="002060"/>
                </a:solidFill>
                <a:cs typeface="B Traffic" panose="00000400000000000000" pitchFamily="2" charset="-78"/>
              </a:rPr>
              <a:t>صرفاً با تغییر پلان و کاربری وضع موجود به مسکونی)</a:t>
            </a:r>
            <a:endParaRPr lang="en-US" sz="1100" b="0" dirty="0">
              <a:solidFill>
                <a:srgbClr val="8C5B02"/>
              </a:solidFill>
              <a:latin typeface="Technic" panose="00000400000000000000" pitchFamily="2" charset="2"/>
            </a:endParaRPr>
          </a:p>
        </p:txBody>
      </p:sp>
      <p:graphicFrame>
        <p:nvGraphicFramePr>
          <p:cNvPr id="15" name="Table 14"/>
          <p:cNvGraphicFramePr>
            <a:graphicFrameLocks noGrp="1"/>
          </p:cNvGraphicFramePr>
          <p:nvPr>
            <p:extLst/>
          </p:nvPr>
        </p:nvGraphicFramePr>
        <p:xfrm>
          <a:off x="4580697" y="2607523"/>
          <a:ext cx="4476759" cy="3773805"/>
        </p:xfrm>
        <a:graphic>
          <a:graphicData uri="http://schemas.openxmlformats.org/drawingml/2006/table">
            <a:tbl>
              <a:tblPr rtl="1" firstRow="1" firstCol="1" bandRow="1"/>
              <a:tblGrid>
                <a:gridCol w="580985">
                  <a:extLst>
                    <a:ext uri="{9D8B030D-6E8A-4147-A177-3AD203B41FA5}">
                      <a16:colId xmlns:a16="http://schemas.microsoft.com/office/drawing/2014/main" xmlns="" val="4130174748"/>
                    </a:ext>
                  </a:extLst>
                </a:gridCol>
                <a:gridCol w="1081535">
                  <a:extLst>
                    <a:ext uri="{9D8B030D-6E8A-4147-A177-3AD203B41FA5}">
                      <a16:colId xmlns:a16="http://schemas.microsoft.com/office/drawing/2014/main" xmlns="" val="1989186065"/>
                    </a:ext>
                  </a:extLst>
                </a:gridCol>
                <a:gridCol w="420177">
                  <a:extLst>
                    <a:ext uri="{9D8B030D-6E8A-4147-A177-3AD203B41FA5}">
                      <a16:colId xmlns:a16="http://schemas.microsoft.com/office/drawing/2014/main" xmlns="" val="1906111198"/>
                    </a:ext>
                  </a:extLst>
                </a:gridCol>
                <a:gridCol w="747236">
                  <a:extLst>
                    <a:ext uri="{9D8B030D-6E8A-4147-A177-3AD203B41FA5}">
                      <a16:colId xmlns:a16="http://schemas.microsoft.com/office/drawing/2014/main" xmlns="" val="323816957"/>
                    </a:ext>
                  </a:extLst>
                </a:gridCol>
                <a:gridCol w="717399">
                  <a:extLst>
                    <a:ext uri="{9D8B030D-6E8A-4147-A177-3AD203B41FA5}">
                      <a16:colId xmlns:a16="http://schemas.microsoft.com/office/drawing/2014/main" xmlns="" val="3006545482"/>
                    </a:ext>
                  </a:extLst>
                </a:gridCol>
                <a:gridCol w="929427">
                  <a:extLst>
                    <a:ext uri="{9D8B030D-6E8A-4147-A177-3AD203B41FA5}">
                      <a16:colId xmlns:a16="http://schemas.microsoft.com/office/drawing/2014/main" xmlns="" val="2552644455"/>
                    </a:ext>
                  </a:extLst>
                </a:gridCol>
              </a:tblGrid>
              <a:tr h="523797">
                <a:tc>
                  <a:txBody>
                    <a:bodyPr/>
                    <a:lstStyle>
                      <a:lvl1pPr marL="0" algn="l" rtl="0" eaLnBrk="1" latinLnBrk="0" hangingPunct="1">
                        <a:defRPr kumimoji="0" b="1" kern="1200">
                          <a:solidFill>
                            <a:schemeClr val="lt1"/>
                          </a:solidFill>
                          <a:latin typeface="Garamond" panose="02020404030301010803"/>
                        </a:defRPr>
                      </a:lvl1pPr>
                      <a:lvl2pPr marL="457200" algn="l" rtl="0" eaLnBrk="1" latinLnBrk="0" hangingPunct="1">
                        <a:defRPr kumimoji="0" b="1" kern="1200">
                          <a:solidFill>
                            <a:schemeClr val="lt1"/>
                          </a:solidFill>
                          <a:latin typeface="Garamond" panose="02020404030301010803"/>
                        </a:defRPr>
                      </a:lvl2pPr>
                      <a:lvl3pPr marL="914400" algn="l" rtl="0" eaLnBrk="1" latinLnBrk="0" hangingPunct="1">
                        <a:defRPr kumimoji="0" b="1" kern="1200">
                          <a:solidFill>
                            <a:schemeClr val="lt1"/>
                          </a:solidFill>
                          <a:latin typeface="Garamond" panose="02020404030301010803"/>
                        </a:defRPr>
                      </a:lvl3pPr>
                      <a:lvl4pPr marL="1371600" algn="l" rtl="0" eaLnBrk="1" latinLnBrk="0" hangingPunct="1">
                        <a:defRPr kumimoji="0" b="1" kern="1200">
                          <a:solidFill>
                            <a:schemeClr val="lt1"/>
                          </a:solidFill>
                          <a:latin typeface="Garamond" panose="02020404030301010803"/>
                        </a:defRPr>
                      </a:lvl4pPr>
                      <a:lvl5pPr marL="1828800" algn="l" rtl="0" eaLnBrk="1" latinLnBrk="0" hangingPunct="1">
                        <a:defRPr kumimoji="0" b="1" kern="1200">
                          <a:solidFill>
                            <a:schemeClr val="lt1"/>
                          </a:solidFill>
                          <a:latin typeface="Garamond" panose="02020404030301010803"/>
                        </a:defRPr>
                      </a:lvl5pPr>
                      <a:lvl6pPr marL="2286000" algn="l" rtl="0" eaLnBrk="1" latinLnBrk="0" hangingPunct="1">
                        <a:defRPr kumimoji="0" b="1" kern="1200">
                          <a:solidFill>
                            <a:schemeClr val="lt1"/>
                          </a:solidFill>
                          <a:latin typeface="Garamond" panose="02020404030301010803"/>
                        </a:defRPr>
                      </a:lvl6pPr>
                      <a:lvl7pPr marL="2743200" algn="l" rtl="0" eaLnBrk="1" latinLnBrk="0" hangingPunct="1">
                        <a:defRPr kumimoji="0" b="1" kern="1200">
                          <a:solidFill>
                            <a:schemeClr val="lt1"/>
                          </a:solidFill>
                          <a:latin typeface="Garamond" panose="02020404030301010803"/>
                        </a:defRPr>
                      </a:lvl7pPr>
                      <a:lvl8pPr marL="3200400" algn="l" rtl="0" eaLnBrk="1" latinLnBrk="0" hangingPunct="1">
                        <a:defRPr kumimoji="0" b="1" kern="1200">
                          <a:solidFill>
                            <a:schemeClr val="lt1"/>
                          </a:solidFill>
                          <a:latin typeface="Garamond" panose="02020404030301010803"/>
                        </a:defRPr>
                      </a:lvl8pPr>
                      <a:lvl9pPr marL="3657600" algn="l" rtl="0" eaLnBrk="1" latinLnBrk="0" hangingPunct="1">
                        <a:defRPr kumimoji="0" b="1" kern="1200">
                          <a:solidFill>
                            <a:schemeClr val="lt1"/>
                          </a:solidFill>
                          <a:latin typeface="Garamond" panose="02020404030301010803"/>
                        </a:defRPr>
                      </a:lvl9pPr>
                    </a:lstStyle>
                    <a:p>
                      <a:pPr marL="0" marR="0" algn="ctr" rtl="1">
                        <a:lnSpc>
                          <a:spcPct val="115000"/>
                        </a:lnSpc>
                        <a:spcBef>
                          <a:spcPts val="0"/>
                        </a:spcBef>
                        <a:spcAft>
                          <a:spcPts val="1000"/>
                        </a:spcAft>
                      </a:pPr>
                      <a:r>
                        <a:rPr lang="ar-SA" sz="1100" dirty="0">
                          <a:effectLst/>
                          <a:cs typeface="B Mitra" panose="00000400000000000000" pitchFamily="2" charset="-78"/>
                        </a:rPr>
                        <a:t>رديف</a:t>
                      </a:r>
                      <a:endParaRPr lang="en-US" sz="1100" dirty="0">
                        <a:effectLst/>
                        <a:latin typeface="Calibri" panose="020F0502020204030204" pitchFamily="34" charset="0"/>
                        <a:ea typeface="Calibri" panose="020F0502020204030204" pitchFamily="34" charset="0"/>
                        <a:cs typeface="B Mitra" panose="00000400000000000000" pitchFamily="2" charset="-78"/>
                      </a:endParaRPr>
                    </a:p>
                  </a:txBody>
                  <a:tcPr marL="58873" marR="58873"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83992A"/>
                    </a:solidFill>
                  </a:tcPr>
                </a:tc>
                <a:tc>
                  <a:txBody>
                    <a:bodyPr/>
                    <a:lstStyle>
                      <a:lvl1pPr marL="0" algn="l" rtl="0" eaLnBrk="1" latinLnBrk="0" hangingPunct="1">
                        <a:defRPr kumimoji="0" b="1" kern="1200">
                          <a:solidFill>
                            <a:schemeClr val="lt1"/>
                          </a:solidFill>
                          <a:latin typeface="Garamond" panose="02020404030301010803"/>
                        </a:defRPr>
                      </a:lvl1pPr>
                      <a:lvl2pPr marL="457200" algn="l" rtl="0" eaLnBrk="1" latinLnBrk="0" hangingPunct="1">
                        <a:defRPr kumimoji="0" b="1" kern="1200">
                          <a:solidFill>
                            <a:schemeClr val="lt1"/>
                          </a:solidFill>
                          <a:latin typeface="Garamond" panose="02020404030301010803"/>
                        </a:defRPr>
                      </a:lvl2pPr>
                      <a:lvl3pPr marL="914400" algn="l" rtl="0" eaLnBrk="1" latinLnBrk="0" hangingPunct="1">
                        <a:defRPr kumimoji="0" b="1" kern="1200">
                          <a:solidFill>
                            <a:schemeClr val="lt1"/>
                          </a:solidFill>
                          <a:latin typeface="Garamond" panose="02020404030301010803"/>
                        </a:defRPr>
                      </a:lvl3pPr>
                      <a:lvl4pPr marL="1371600" algn="l" rtl="0" eaLnBrk="1" latinLnBrk="0" hangingPunct="1">
                        <a:defRPr kumimoji="0" b="1" kern="1200">
                          <a:solidFill>
                            <a:schemeClr val="lt1"/>
                          </a:solidFill>
                          <a:latin typeface="Garamond" panose="02020404030301010803"/>
                        </a:defRPr>
                      </a:lvl4pPr>
                      <a:lvl5pPr marL="1828800" algn="l" rtl="0" eaLnBrk="1" latinLnBrk="0" hangingPunct="1">
                        <a:defRPr kumimoji="0" b="1" kern="1200">
                          <a:solidFill>
                            <a:schemeClr val="lt1"/>
                          </a:solidFill>
                          <a:latin typeface="Garamond" panose="02020404030301010803"/>
                        </a:defRPr>
                      </a:lvl5pPr>
                      <a:lvl6pPr marL="2286000" algn="l" rtl="0" eaLnBrk="1" latinLnBrk="0" hangingPunct="1">
                        <a:defRPr kumimoji="0" b="1" kern="1200">
                          <a:solidFill>
                            <a:schemeClr val="lt1"/>
                          </a:solidFill>
                          <a:latin typeface="Garamond" panose="02020404030301010803"/>
                        </a:defRPr>
                      </a:lvl6pPr>
                      <a:lvl7pPr marL="2743200" algn="l" rtl="0" eaLnBrk="1" latinLnBrk="0" hangingPunct="1">
                        <a:defRPr kumimoji="0" b="1" kern="1200">
                          <a:solidFill>
                            <a:schemeClr val="lt1"/>
                          </a:solidFill>
                          <a:latin typeface="Garamond" panose="02020404030301010803"/>
                        </a:defRPr>
                      </a:lvl7pPr>
                      <a:lvl8pPr marL="3200400" algn="l" rtl="0" eaLnBrk="1" latinLnBrk="0" hangingPunct="1">
                        <a:defRPr kumimoji="0" b="1" kern="1200">
                          <a:solidFill>
                            <a:schemeClr val="lt1"/>
                          </a:solidFill>
                          <a:latin typeface="Garamond" panose="02020404030301010803"/>
                        </a:defRPr>
                      </a:lvl8pPr>
                      <a:lvl9pPr marL="3657600" algn="l" rtl="0" eaLnBrk="1" latinLnBrk="0" hangingPunct="1">
                        <a:defRPr kumimoji="0" b="1" kern="1200">
                          <a:solidFill>
                            <a:schemeClr val="lt1"/>
                          </a:solidFill>
                          <a:latin typeface="Garamond" panose="02020404030301010803"/>
                        </a:defRPr>
                      </a:lvl9pPr>
                    </a:lstStyle>
                    <a:p>
                      <a:pPr marL="0" marR="0" algn="ctr" rtl="1">
                        <a:lnSpc>
                          <a:spcPct val="115000"/>
                        </a:lnSpc>
                        <a:spcBef>
                          <a:spcPts val="0"/>
                        </a:spcBef>
                        <a:spcAft>
                          <a:spcPts val="1000"/>
                        </a:spcAft>
                      </a:pPr>
                      <a:r>
                        <a:rPr lang="ar-SA" sz="1100" dirty="0">
                          <a:effectLst/>
                          <a:cs typeface="B Mitra" panose="00000400000000000000" pitchFamily="2" charset="-78"/>
                        </a:rPr>
                        <a:t>شرح</a:t>
                      </a:r>
                      <a:endParaRPr lang="en-US" sz="1100" dirty="0">
                        <a:effectLst/>
                        <a:latin typeface="Calibri" panose="020F0502020204030204" pitchFamily="34" charset="0"/>
                        <a:ea typeface="Calibri" panose="020F0502020204030204" pitchFamily="34" charset="0"/>
                        <a:cs typeface="B Mitra" panose="00000400000000000000" pitchFamily="2" charset="-78"/>
                      </a:endParaRPr>
                    </a:p>
                  </a:txBody>
                  <a:tcPr marL="58873" marR="58873"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83992A"/>
                    </a:solidFill>
                  </a:tcPr>
                </a:tc>
                <a:tc>
                  <a:txBody>
                    <a:bodyPr/>
                    <a:lstStyle>
                      <a:lvl1pPr marL="0" algn="l" rtl="0" eaLnBrk="1" latinLnBrk="0" hangingPunct="1">
                        <a:defRPr kumimoji="0" b="1" kern="1200">
                          <a:solidFill>
                            <a:schemeClr val="lt1"/>
                          </a:solidFill>
                          <a:latin typeface="Garamond" panose="02020404030301010803"/>
                        </a:defRPr>
                      </a:lvl1pPr>
                      <a:lvl2pPr marL="457200" algn="l" rtl="0" eaLnBrk="1" latinLnBrk="0" hangingPunct="1">
                        <a:defRPr kumimoji="0" b="1" kern="1200">
                          <a:solidFill>
                            <a:schemeClr val="lt1"/>
                          </a:solidFill>
                          <a:latin typeface="Garamond" panose="02020404030301010803"/>
                        </a:defRPr>
                      </a:lvl2pPr>
                      <a:lvl3pPr marL="914400" algn="l" rtl="0" eaLnBrk="1" latinLnBrk="0" hangingPunct="1">
                        <a:defRPr kumimoji="0" b="1" kern="1200">
                          <a:solidFill>
                            <a:schemeClr val="lt1"/>
                          </a:solidFill>
                          <a:latin typeface="Garamond" panose="02020404030301010803"/>
                        </a:defRPr>
                      </a:lvl3pPr>
                      <a:lvl4pPr marL="1371600" algn="l" rtl="0" eaLnBrk="1" latinLnBrk="0" hangingPunct="1">
                        <a:defRPr kumimoji="0" b="1" kern="1200">
                          <a:solidFill>
                            <a:schemeClr val="lt1"/>
                          </a:solidFill>
                          <a:latin typeface="Garamond" panose="02020404030301010803"/>
                        </a:defRPr>
                      </a:lvl4pPr>
                      <a:lvl5pPr marL="1828800" algn="l" rtl="0" eaLnBrk="1" latinLnBrk="0" hangingPunct="1">
                        <a:defRPr kumimoji="0" b="1" kern="1200">
                          <a:solidFill>
                            <a:schemeClr val="lt1"/>
                          </a:solidFill>
                          <a:latin typeface="Garamond" panose="02020404030301010803"/>
                        </a:defRPr>
                      </a:lvl5pPr>
                      <a:lvl6pPr marL="2286000" algn="l" rtl="0" eaLnBrk="1" latinLnBrk="0" hangingPunct="1">
                        <a:defRPr kumimoji="0" b="1" kern="1200">
                          <a:solidFill>
                            <a:schemeClr val="lt1"/>
                          </a:solidFill>
                          <a:latin typeface="Garamond" panose="02020404030301010803"/>
                        </a:defRPr>
                      </a:lvl6pPr>
                      <a:lvl7pPr marL="2743200" algn="l" rtl="0" eaLnBrk="1" latinLnBrk="0" hangingPunct="1">
                        <a:defRPr kumimoji="0" b="1" kern="1200">
                          <a:solidFill>
                            <a:schemeClr val="lt1"/>
                          </a:solidFill>
                          <a:latin typeface="Garamond" panose="02020404030301010803"/>
                        </a:defRPr>
                      </a:lvl7pPr>
                      <a:lvl8pPr marL="3200400" algn="l" rtl="0" eaLnBrk="1" latinLnBrk="0" hangingPunct="1">
                        <a:defRPr kumimoji="0" b="1" kern="1200">
                          <a:solidFill>
                            <a:schemeClr val="lt1"/>
                          </a:solidFill>
                          <a:latin typeface="Garamond" panose="02020404030301010803"/>
                        </a:defRPr>
                      </a:lvl8pPr>
                      <a:lvl9pPr marL="3657600" algn="l" rtl="0" eaLnBrk="1" latinLnBrk="0" hangingPunct="1">
                        <a:defRPr kumimoji="0" b="1" kern="1200">
                          <a:solidFill>
                            <a:schemeClr val="lt1"/>
                          </a:solidFill>
                          <a:latin typeface="Garamond" panose="02020404030301010803"/>
                        </a:defRPr>
                      </a:lvl9pPr>
                    </a:lstStyle>
                    <a:p>
                      <a:pPr marL="0" marR="0" algn="ctr" rtl="1">
                        <a:lnSpc>
                          <a:spcPct val="115000"/>
                        </a:lnSpc>
                        <a:spcBef>
                          <a:spcPts val="0"/>
                        </a:spcBef>
                        <a:spcAft>
                          <a:spcPts val="1000"/>
                        </a:spcAft>
                      </a:pPr>
                      <a:r>
                        <a:rPr lang="ar-SA" sz="1100">
                          <a:effectLst/>
                          <a:cs typeface="B Mitra" panose="00000400000000000000" pitchFamily="2" charset="-78"/>
                        </a:rPr>
                        <a:t>تعداد</a:t>
                      </a:r>
                      <a:endParaRPr lang="en-US" sz="1100">
                        <a:effectLst/>
                        <a:latin typeface="Calibri" panose="020F0502020204030204" pitchFamily="34" charset="0"/>
                        <a:ea typeface="Calibri" panose="020F0502020204030204" pitchFamily="34" charset="0"/>
                        <a:cs typeface="B Mitra" panose="00000400000000000000" pitchFamily="2" charset="-78"/>
                      </a:endParaRPr>
                    </a:p>
                  </a:txBody>
                  <a:tcPr marL="58873" marR="58873"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83992A"/>
                    </a:solidFill>
                  </a:tcPr>
                </a:tc>
                <a:tc>
                  <a:txBody>
                    <a:bodyPr/>
                    <a:lstStyle>
                      <a:lvl1pPr marL="0" algn="l" rtl="0" eaLnBrk="1" latinLnBrk="0" hangingPunct="1">
                        <a:defRPr kumimoji="0" b="1" kern="1200">
                          <a:solidFill>
                            <a:schemeClr val="lt1"/>
                          </a:solidFill>
                          <a:latin typeface="Garamond" panose="02020404030301010803"/>
                        </a:defRPr>
                      </a:lvl1pPr>
                      <a:lvl2pPr marL="457200" algn="l" rtl="0" eaLnBrk="1" latinLnBrk="0" hangingPunct="1">
                        <a:defRPr kumimoji="0" b="1" kern="1200">
                          <a:solidFill>
                            <a:schemeClr val="lt1"/>
                          </a:solidFill>
                          <a:latin typeface="Garamond" panose="02020404030301010803"/>
                        </a:defRPr>
                      </a:lvl2pPr>
                      <a:lvl3pPr marL="914400" algn="l" rtl="0" eaLnBrk="1" latinLnBrk="0" hangingPunct="1">
                        <a:defRPr kumimoji="0" b="1" kern="1200">
                          <a:solidFill>
                            <a:schemeClr val="lt1"/>
                          </a:solidFill>
                          <a:latin typeface="Garamond" panose="02020404030301010803"/>
                        </a:defRPr>
                      </a:lvl3pPr>
                      <a:lvl4pPr marL="1371600" algn="l" rtl="0" eaLnBrk="1" latinLnBrk="0" hangingPunct="1">
                        <a:defRPr kumimoji="0" b="1" kern="1200">
                          <a:solidFill>
                            <a:schemeClr val="lt1"/>
                          </a:solidFill>
                          <a:latin typeface="Garamond" panose="02020404030301010803"/>
                        </a:defRPr>
                      </a:lvl4pPr>
                      <a:lvl5pPr marL="1828800" algn="l" rtl="0" eaLnBrk="1" latinLnBrk="0" hangingPunct="1">
                        <a:defRPr kumimoji="0" b="1" kern="1200">
                          <a:solidFill>
                            <a:schemeClr val="lt1"/>
                          </a:solidFill>
                          <a:latin typeface="Garamond" panose="02020404030301010803"/>
                        </a:defRPr>
                      </a:lvl5pPr>
                      <a:lvl6pPr marL="2286000" algn="l" rtl="0" eaLnBrk="1" latinLnBrk="0" hangingPunct="1">
                        <a:defRPr kumimoji="0" b="1" kern="1200">
                          <a:solidFill>
                            <a:schemeClr val="lt1"/>
                          </a:solidFill>
                          <a:latin typeface="Garamond" panose="02020404030301010803"/>
                        </a:defRPr>
                      </a:lvl6pPr>
                      <a:lvl7pPr marL="2743200" algn="l" rtl="0" eaLnBrk="1" latinLnBrk="0" hangingPunct="1">
                        <a:defRPr kumimoji="0" b="1" kern="1200">
                          <a:solidFill>
                            <a:schemeClr val="lt1"/>
                          </a:solidFill>
                          <a:latin typeface="Garamond" panose="02020404030301010803"/>
                        </a:defRPr>
                      </a:lvl7pPr>
                      <a:lvl8pPr marL="3200400" algn="l" rtl="0" eaLnBrk="1" latinLnBrk="0" hangingPunct="1">
                        <a:defRPr kumimoji="0" b="1" kern="1200">
                          <a:solidFill>
                            <a:schemeClr val="lt1"/>
                          </a:solidFill>
                          <a:latin typeface="Garamond" panose="02020404030301010803"/>
                        </a:defRPr>
                      </a:lvl8pPr>
                      <a:lvl9pPr marL="3657600" algn="l" rtl="0" eaLnBrk="1" latinLnBrk="0" hangingPunct="1">
                        <a:defRPr kumimoji="0" b="1" kern="1200">
                          <a:solidFill>
                            <a:schemeClr val="lt1"/>
                          </a:solidFill>
                          <a:latin typeface="Garamond" panose="02020404030301010803"/>
                        </a:defRPr>
                      </a:lvl9pPr>
                    </a:lstStyle>
                    <a:p>
                      <a:pPr marL="0" marR="0" algn="ctr" rtl="1">
                        <a:lnSpc>
                          <a:spcPct val="115000"/>
                        </a:lnSpc>
                        <a:spcBef>
                          <a:spcPts val="0"/>
                        </a:spcBef>
                        <a:spcAft>
                          <a:spcPts val="1000"/>
                        </a:spcAft>
                      </a:pPr>
                      <a:r>
                        <a:rPr lang="ar-SA" sz="1100">
                          <a:effectLst/>
                          <a:cs typeface="B Mitra" panose="00000400000000000000" pitchFamily="2" charset="-78"/>
                        </a:rPr>
                        <a:t>حقوق ماهانه</a:t>
                      </a:r>
                      <a:endParaRPr lang="en-US" sz="1100">
                        <a:effectLst/>
                        <a:latin typeface="Calibri" panose="020F0502020204030204" pitchFamily="34" charset="0"/>
                        <a:ea typeface="Calibri" panose="020F0502020204030204" pitchFamily="34" charset="0"/>
                        <a:cs typeface="B Mitra" panose="00000400000000000000" pitchFamily="2" charset="-78"/>
                      </a:endParaRPr>
                    </a:p>
                  </a:txBody>
                  <a:tcPr marL="58873" marR="58873"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83992A"/>
                    </a:solidFill>
                  </a:tcPr>
                </a:tc>
                <a:tc>
                  <a:txBody>
                    <a:bodyPr/>
                    <a:lstStyle>
                      <a:lvl1pPr marL="0" algn="l" rtl="0" eaLnBrk="1" latinLnBrk="0" hangingPunct="1">
                        <a:defRPr kumimoji="0" b="1" kern="1200">
                          <a:solidFill>
                            <a:schemeClr val="lt1"/>
                          </a:solidFill>
                          <a:latin typeface="Garamond" panose="02020404030301010803"/>
                        </a:defRPr>
                      </a:lvl1pPr>
                      <a:lvl2pPr marL="457200" algn="l" rtl="0" eaLnBrk="1" latinLnBrk="0" hangingPunct="1">
                        <a:defRPr kumimoji="0" b="1" kern="1200">
                          <a:solidFill>
                            <a:schemeClr val="lt1"/>
                          </a:solidFill>
                          <a:latin typeface="Garamond" panose="02020404030301010803"/>
                        </a:defRPr>
                      </a:lvl2pPr>
                      <a:lvl3pPr marL="914400" algn="l" rtl="0" eaLnBrk="1" latinLnBrk="0" hangingPunct="1">
                        <a:defRPr kumimoji="0" b="1" kern="1200">
                          <a:solidFill>
                            <a:schemeClr val="lt1"/>
                          </a:solidFill>
                          <a:latin typeface="Garamond" panose="02020404030301010803"/>
                        </a:defRPr>
                      </a:lvl3pPr>
                      <a:lvl4pPr marL="1371600" algn="l" rtl="0" eaLnBrk="1" latinLnBrk="0" hangingPunct="1">
                        <a:defRPr kumimoji="0" b="1" kern="1200">
                          <a:solidFill>
                            <a:schemeClr val="lt1"/>
                          </a:solidFill>
                          <a:latin typeface="Garamond" panose="02020404030301010803"/>
                        </a:defRPr>
                      </a:lvl4pPr>
                      <a:lvl5pPr marL="1828800" algn="l" rtl="0" eaLnBrk="1" latinLnBrk="0" hangingPunct="1">
                        <a:defRPr kumimoji="0" b="1" kern="1200">
                          <a:solidFill>
                            <a:schemeClr val="lt1"/>
                          </a:solidFill>
                          <a:latin typeface="Garamond" panose="02020404030301010803"/>
                        </a:defRPr>
                      </a:lvl5pPr>
                      <a:lvl6pPr marL="2286000" algn="l" rtl="0" eaLnBrk="1" latinLnBrk="0" hangingPunct="1">
                        <a:defRPr kumimoji="0" b="1" kern="1200">
                          <a:solidFill>
                            <a:schemeClr val="lt1"/>
                          </a:solidFill>
                          <a:latin typeface="Garamond" panose="02020404030301010803"/>
                        </a:defRPr>
                      </a:lvl6pPr>
                      <a:lvl7pPr marL="2743200" algn="l" rtl="0" eaLnBrk="1" latinLnBrk="0" hangingPunct="1">
                        <a:defRPr kumimoji="0" b="1" kern="1200">
                          <a:solidFill>
                            <a:schemeClr val="lt1"/>
                          </a:solidFill>
                          <a:latin typeface="Garamond" panose="02020404030301010803"/>
                        </a:defRPr>
                      </a:lvl7pPr>
                      <a:lvl8pPr marL="3200400" algn="l" rtl="0" eaLnBrk="1" latinLnBrk="0" hangingPunct="1">
                        <a:defRPr kumimoji="0" b="1" kern="1200">
                          <a:solidFill>
                            <a:schemeClr val="lt1"/>
                          </a:solidFill>
                          <a:latin typeface="Garamond" panose="02020404030301010803"/>
                        </a:defRPr>
                      </a:lvl8pPr>
                      <a:lvl9pPr marL="3657600" algn="l" rtl="0" eaLnBrk="1" latinLnBrk="0" hangingPunct="1">
                        <a:defRPr kumimoji="0" b="1" kern="1200">
                          <a:solidFill>
                            <a:schemeClr val="lt1"/>
                          </a:solidFill>
                          <a:latin typeface="Garamond" panose="02020404030301010803"/>
                        </a:defRPr>
                      </a:lvl9pPr>
                    </a:lstStyle>
                    <a:p>
                      <a:pPr marL="0" marR="0" algn="ctr" rtl="1">
                        <a:lnSpc>
                          <a:spcPct val="107000"/>
                        </a:lnSpc>
                        <a:spcBef>
                          <a:spcPts val="0"/>
                        </a:spcBef>
                        <a:spcAft>
                          <a:spcPts val="800"/>
                        </a:spcAft>
                      </a:pPr>
                      <a:r>
                        <a:rPr lang="ar-SA" sz="1100">
                          <a:effectLst/>
                          <a:cs typeface="B Mitra" panose="00000400000000000000" pitchFamily="2" charset="-78"/>
                        </a:rPr>
                        <a:t>جمع </a:t>
                      </a:r>
                      <a:endParaRPr lang="en-US" sz="1100">
                        <a:effectLst/>
                        <a:cs typeface="B Mitra" panose="00000400000000000000" pitchFamily="2" charset="-78"/>
                      </a:endParaRPr>
                    </a:p>
                    <a:p>
                      <a:pPr marL="0" marR="0" algn="ctr" rtl="1">
                        <a:lnSpc>
                          <a:spcPct val="115000"/>
                        </a:lnSpc>
                        <a:spcBef>
                          <a:spcPts val="0"/>
                        </a:spcBef>
                        <a:spcAft>
                          <a:spcPts val="1000"/>
                        </a:spcAft>
                      </a:pPr>
                      <a:r>
                        <a:rPr lang="ar-SA" sz="1100">
                          <a:effectLst/>
                          <a:cs typeface="B Mitra" panose="00000400000000000000" pitchFamily="2" charset="-78"/>
                        </a:rPr>
                        <a:t>حقوق ماهانه</a:t>
                      </a:r>
                      <a:endParaRPr lang="en-US" sz="1100">
                        <a:effectLst/>
                        <a:latin typeface="Calibri" panose="020F0502020204030204" pitchFamily="34" charset="0"/>
                        <a:ea typeface="Calibri" panose="020F0502020204030204" pitchFamily="34" charset="0"/>
                        <a:cs typeface="B Mitra" panose="00000400000000000000" pitchFamily="2" charset="-78"/>
                      </a:endParaRPr>
                    </a:p>
                  </a:txBody>
                  <a:tcPr marL="58873" marR="58873"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83992A"/>
                    </a:solidFill>
                  </a:tcPr>
                </a:tc>
                <a:tc>
                  <a:txBody>
                    <a:bodyPr/>
                    <a:lstStyle>
                      <a:lvl1pPr marL="0" algn="l" rtl="0" eaLnBrk="1" latinLnBrk="0" hangingPunct="1">
                        <a:defRPr kumimoji="0" b="1" kern="1200">
                          <a:solidFill>
                            <a:schemeClr val="lt1"/>
                          </a:solidFill>
                          <a:latin typeface="Garamond" panose="02020404030301010803"/>
                        </a:defRPr>
                      </a:lvl1pPr>
                      <a:lvl2pPr marL="457200" algn="l" rtl="0" eaLnBrk="1" latinLnBrk="0" hangingPunct="1">
                        <a:defRPr kumimoji="0" b="1" kern="1200">
                          <a:solidFill>
                            <a:schemeClr val="lt1"/>
                          </a:solidFill>
                          <a:latin typeface="Garamond" panose="02020404030301010803"/>
                        </a:defRPr>
                      </a:lvl2pPr>
                      <a:lvl3pPr marL="914400" algn="l" rtl="0" eaLnBrk="1" latinLnBrk="0" hangingPunct="1">
                        <a:defRPr kumimoji="0" b="1" kern="1200">
                          <a:solidFill>
                            <a:schemeClr val="lt1"/>
                          </a:solidFill>
                          <a:latin typeface="Garamond" panose="02020404030301010803"/>
                        </a:defRPr>
                      </a:lvl3pPr>
                      <a:lvl4pPr marL="1371600" algn="l" rtl="0" eaLnBrk="1" latinLnBrk="0" hangingPunct="1">
                        <a:defRPr kumimoji="0" b="1" kern="1200">
                          <a:solidFill>
                            <a:schemeClr val="lt1"/>
                          </a:solidFill>
                          <a:latin typeface="Garamond" panose="02020404030301010803"/>
                        </a:defRPr>
                      </a:lvl4pPr>
                      <a:lvl5pPr marL="1828800" algn="l" rtl="0" eaLnBrk="1" latinLnBrk="0" hangingPunct="1">
                        <a:defRPr kumimoji="0" b="1" kern="1200">
                          <a:solidFill>
                            <a:schemeClr val="lt1"/>
                          </a:solidFill>
                          <a:latin typeface="Garamond" panose="02020404030301010803"/>
                        </a:defRPr>
                      </a:lvl5pPr>
                      <a:lvl6pPr marL="2286000" algn="l" rtl="0" eaLnBrk="1" latinLnBrk="0" hangingPunct="1">
                        <a:defRPr kumimoji="0" b="1" kern="1200">
                          <a:solidFill>
                            <a:schemeClr val="lt1"/>
                          </a:solidFill>
                          <a:latin typeface="Garamond" panose="02020404030301010803"/>
                        </a:defRPr>
                      </a:lvl6pPr>
                      <a:lvl7pPr marL="2743200" algn="l" rtl="0" eaLnBrk="1" latinLnBrk="0" hangingPunct="1">
                        <a:defRPr kumimoji="0" b="1" kern="1200">
                          <a:solidFill>
                            <a:schemeClr val="lt1"/>
                          </a:solidFill>
                          <a:latin typeface="Garamond" panose="02020404030301010803"/>
                        </a:defRPr>
                      </a:lvl7pPr>
                      <a:lvl8pPr marL="3200400" algn="l" rtl="0" eaLnBrk="1" latinLnBrk="0" hangingPunct="1">
                        <a:defRPr kumimoji="0" b="1" kern="1200">
                          <a:solidFill>
                            <a:schemeClr val="lt1"/>
                          </a:solidFill>
                          <a:latin typeface="Garamond" panose="02020404030301010803"/>
                        </a:defRPr>
                      </a:lvl8pPr>
                      <a:lvl9pPr marL="3657600" algn="l" rtl="0" eaLnBrk="1" latinLnBrk="0" hangingPunct="1">
                        <a:defRPr kumimoji="0" b="1" kern="1200">
                          <a:solidFill>
                            <a:schemeClr val="lt1"/>
                          </a:solidFill>
                          <a:latin typeface="Garamond" panose="02020404030301010803"/>
                        </a:defRPr>
                      </a:lvl9pPr>
                    </a:lstStyle>
                    <a:p>
                      <a:pPr marL="0" marR="0" algn="ctr" rtl="1">
                        <a:lnSpc>
                          <a:spcPct val="115000"/>
                        </a:lnSpc>
                        <a:spcBef>
                          <a:spcPts val="0"/>
                        </a:spcBef>
                        <a:spcAft>
                          <a:spcPts val="1000"/>
                        </a:spcAft>
                      </a:pPr>
                      <a:r>
                        <a:rPr lang="ar-SA" sz="1100">
                          <a:effectLst/>
                          <a:cs typeface="B Mitra" panose="00000400000000000000" pitchFamily="2" charset="-78"/>
                        </a:rPr>
                        <a:t>حقوق سالانه بر مبناي 18 ماه حقوق</a:t>
                      </a:r>
                      <a:endParaRPr lang="en-US" sz="1100">
                        <a:effectLst/>
                        <a:latin typeface="Calibri" panose="020F0502020204030204" pitchFamily="34" charset="0"/>
                        <a:ea typeface="Calibri" panose="020F0502020204030204" pitchFamily="34" charset="0"/>
                        <a:cs typeface="B Mitra" panose="00000400000000000000" pitchFamily="2" charset="-78"/>
                      </a:endParaRPr>
                    </a:p>
                  </a:txBody>
                  <a:tcPr marL="58873" marR="58873"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83992A"/>
                    </a:solidFill>
                  </a:tcPr>
                </a:tc>
                <a:extLst>
                  <a:ext uri="{0D108BD9-81ED-4DB2-BD59-A6C34878D82A}">
                    <a16:rowId xmlns:a16="http://schemas.microsoft.com/office/drawing/2014/main" xmlns="" val="524586856"/>
                  </a:ext>
                </a:extLst>
              </a:tr>
              <a:tr h="2772567">
                <a:tc>
                  <a:txBody>
                    <a:bodyPr/>
                    <a:lstStyle>
                      <a:lvl1pPr marL="0" algn="l" rtl="0" eaLnBrk="1" latinLnBrk="0" hangingPunct="1">
                        <a:defRPr kumimoji="0" b="1" kern="1200">
                          <a:solidFill>
                            <a:schemeClr val="lt1"/>
                          </a:solidFill>
                          <a:latin typeface="Garamond" panose="02020404030301010803"/>
                        </a:defRPr>
                      </a:lvl1pPr>
                      <a:lvl2pPr marL="457200" algn="l" rtl="0" eaLnBrk="1" latinLnBrk="0" hangingPunct="1">
                        <a:defRPr kumimoji="0" b="1" kern="1200">
                          <a:solidFill>
                            <a:schemeClr val="lt1"/>
                          </a:solidFill>
                          <a:latin typeface="Garamond" panose="02020404030301010803"/>
                        </a:defRPr>
                      </a:lvl2pPr>
                      <a:lvl3pPr marL="914400" algn="l" rtl="0" eaLnBrk="1" latinLnBrk="0" hangingPunct="1">
                        <a:defRPr kumimoji="0" b="1" kern="1200">
                          <a:solidFill>
                            <a:schemeClr val="lt1"/>
                          </a:solidFill>
                          <a:latin typeface="Garamond" panose="02020404030301010803"/>
                        </a:defRPr>
                      </a:lvl3pPr>
                      <a:lvl4pPr marL="1371600" algn="l" rtl="0" eaLnBrk="1" latinLnBrk="0" hangingPunct="1">
                        <a:defRPr kumimoji="0" b="1" kern="1200">
                          <a:solidFill>
                            <a:schemeClr val="lt1"/>
                          </a:solidFill>
                          <a:latin typeface="Garamond" panose="02020404030301010803"/>
                        </a:defRPr>
                      </a:lvl4pPr>
                      <a:lvl5pPr marL="1828800" algn="l" rtl="0" eaLnBrk="1" latinLnBrk="0" hangingPunct="1">
                        <a:defRPr kumimoji="0" b="1" kern="1200">
                          <a:solidFill>
                            <a:schemeClr val="lt1"/>
                          </a:solidFill>
                          <a:latin typeface="Garamond" panose="02020404030301010803"/>
                        </a:defRPr>
                      </a:lvl5pPr>
                      <a:lvl6pPr marL="2286000" algn="l" rtl="0" eaLnBrk="1" latinLnBrk="0" hangingPunct="1">
                        <a:defRPr kumimoji="0" b="1" kern="1200">
                          <a:solidFill>
                            <a:schemeClr val="lt1"/>
                          </a:solidFill>
                          <a:latin typeface="Garamond" panose="02020404030301010803"/>
                        </a:defRPr>
                      </a:lvl6pPr>
                      <a:lvl7pPr marL="2743200" algn="l" rtl="0" eaLnBrk="1" latinLnBrk="0" hangingPunct="1">
                        <a:defRPr kumimoji="0" b="1" kern="1200">
                          <a:solidFill>
                            <a:schemeClr val="lt1"/>
                          </a:solidFill>
                          <a:latin typeface="Garamond" panose="02020404030301010803"/>
                        </a:defRPr>
                      </a:lvl7pPr>
                      <a:lvl8pPr marL="3200400" algn="l" rtl="0" eaLnBrk="1" latinLnBrk="0" hangingPunct="1">
                        <a:defRPr kumimoji="0" b="1" kern="1200">
                          <a:solidFill>
                            <a:schemeClr val="lt1"/>
                          </a:solidFill>
                          <a:latin typeface="Garamond" panose="02020404030301010803"/>
                        </a:defRPr>
                      </a:lvl8pPr>
                      <a:lvl9pPr marL="3657600" algn="l" rtl="0" eaLnBrk="1" latinLnBrk="0" hangingPunct="1">
                        <a:defRPr kumimoji="0" b="1" kern="1200">
                          <a:solidFill>
                            <a:schemeClr val="lt1"/>
                          </a:solidFill>
                          <a:latin typeface="Garamond" panose="02020404030301010803"/>
                        </a:defRPr>
                      </a:lvl9pPr>
                    </a:lstStyle>
                    <a:p>
                      <a:pPr marL="0" marR="0" algn="ctr" rtl="1">
                        <a:lnSpc>
                          <a:spcPct val="107000"/>
                        </a:lnSpc>
                        <a:spcBef>
                          <a:spcPts val="0"/>
                        </a:spcBef>
                        <a:spcAft>
                          <a:spcPts val="800"/>
                        </a:spcAft>
                      </a:pPr>
                      <a:r>
                        <a:rPr lang="ar-SA" sz="1100" dirty="0">
                          <a:effectLst/>
                          <a:cs typeface="B Mitra" panose="00000400000000000000" pitchFamily="2" charset="-78"/>
                        </a:rPr>
                        <a:t>1</a:t>
                      </a:r>
                      <a:endParaRPr lang="en-US" sz="1100" dirty="0">
                        <a:effectLst/>
                        <a:cs typeface="B Mitra" panose="00000400000000000000" pitchFamily="2" charset="-78"/>
                      </a:endParaRPr>
                    </a:p>
                    <a:p>
                      <a:pPr marL="0" marR="0" algn="ctr" rtl="1">
                        <a:lnSpc>
                          <a:spcPct val="107000"/>
                        </a:lnSpc>
                        <a:spcBef>
                          <a:spcPts val="0"/>
                        </a:spcBef>
                        <a:spcAft>
                          <a:spcPts val="800"/>
                        </a:spcAft>
                      </a:pPr>
                      <a:r>
                        <a:rPr lang="ar-SA" sz="1100" dirty="0">
                          <a:effectLst/>
                          <a:cs typeface="B Mitra" panose="00000400000000000000" pitchFamily="2" charset="-78"/>
                        </a:rPr>
                        <a:t>2</a:t>
                      </a:r>
                      <a:endParaRPr lang="en-US" sz="1100" dirty="0">
                        <a:effectLst/>
                        <a:cs typeface="B Mitra" panose="00000400000000000000" pitchFamily="2" charset="-78"/>
                      </a:endParaRPr>
                    </a:p>
                    <a:p>
                      <a:pPr marL="0" marR="0" algn="ctr" rtl="1">
                        <a:lnSpc>
                          <a:spcPct val="107000"/>
                        </a:lnSpc>
                        <a:spcBef>
                          <a:spcPts val="0"/>
                        </a:spcBef>
                        <a:spcAft>
                          <a:spcPts val="800"/>
                        </a:spcAft>
                      </a:pPr>
                      <a:r>
                        <a:rPr lang="ar-SA" sz="1100" dirty="0">
                          <a:effectLst/>
                          <a:cs typeface="B Mitra" panose="00000400000000000000" pitchFamily="2" charset="-78"/>
                        </a:rPr>
                        <a:t>3</a:t>
                      </a:r>
                      <a:endParaRPr lang="en-US" sz="1100" dirty="0">
                        <a:effectLst/>
                        <a:cs typeface="B Mitra" panose="00000400000000000000" pitchFamily="2" charset="-78"/>
                      </a:endParaRPr>
                    </a:p>
                    <a:p>
                      <a:pPr marL="0" marR="0" algn="ctr" rtl="1">
                        <a:lnSpc>
                          <a:spcPct val="107000"/>
                        </a:lnSpc>
                        <a:spcBef>
                          <a:spcPts val="0"/>
                        </a:spcBef>
                        <a:spcAft>
                          <a:spcPts val="800"/>
                        </a:spcAft>
                      </a:pPr>
                      <a:r>
                        <a:rPr lang="ar-SA" sz="1100" dirty="0">
                          <a:effectLst/>
                          <a:cs typeface="B Mitra" panose="00000400000000000000" pitchFamily="2" charset="-78"/>
                        </a:rPr>
                        <a:t>4</a:t>
                      </a:r>
                      <a:endParaRPr lang="en-US" sz="1100" dirty="0">
                        <a:effectLst/>
                        <a:cs typeface="B Mitra" panose="00000400000000000000" pitchFamily="2" charset="-78"/>
                      </a:endParaRPr>
                    </a:p>
                    <a:p>
                      <a:pPr marL="0" marR="0" algn="ctr" rtl="1">
                        <a:lnSpc>
                          <a:spcPct val="107000"/>
                        </a:lnSpc>
                        <a:spcBef>
                          <a:spcPts val="0"/>
                        </a:spcBef>
                        <a:spcAft>
                          <a:spcPts val="800"/>
                        </a:spcAft>
                      </a:pPr>
                      <a:r>
                        <a:rPr lang="ar-SA" sz="1100" dirty="0">
                          <a:effectLst/>
                          <a:cs typeface="B Mitra" panose="00000400000000000000" pitchFamily="2" charset="-78"/>
                        </a:rPr>
                        <a:t>5</a:t>
                      </a:r>
                      <a:endParaRPr lang="en-US" sz="1100" dirty="0">
                        <a:effectLst/>
                        <a:cs typeface="B Mitra" panose="00000400000000000000" pitchFamily="2" charset="-78"/>
                      </a:endParaRPr>
                    </a:p>
                    <a:p>
                      <a:pPr marL="0" marR="0" algn="ctr" rtl="1">
                        <a:lnSpc>
                          <a:spcPct val="107000"/>
                        </a:lnSpc>
                        <a:spcBef>
                          <a:spcPts val="0"/>
                        </a:spcBef>
                        <a:spcAft>
                          <a:spcPts val="800"/>
                        </a:spcAft>
                      </a:pPr>
                      <a:r>
                        <a:rPr lang="ar-SA" sz="1100" dirty="0">
                          <a:effectLst/>
                          <a:cs typeface="B Mitra" panose="00000400000000000000" pitchFamily="2" charset="-78"/>
                        </a:rPr>
                        <a:t>6</a:t>
                      </a:r>
                      <a:endParaRPr lang="en-US" sz="1100" dirty="0">
                        <a:effectLst/>
                        <a:cs typeface="B Mitra" panose="00000400000000000000" pitchFamily="2" charset="-78"/>
                      </a:endParaRPr>
                    </a:p>
                    <a:p>
                      <a:pPr marL="0" marR="0" algn="ctr" rtl="1">
                        <a:lnSpc>
                          <a:spcPct val="107000"/>
                        </a:lnSpc>
                        <a:spcBef>
                          <a:spcPts val="0"/>
                        </a:spcBef>
                        <a:spcAft>
                          <a:spcPts val="800"/>
                        </a:spcAft>
                      </a:pPr>
                      <a:r>
                        <a:rPr lang="ar-SA" sz="1100" dirty="0">
                          <a:effectLst/>
                          <a:cs typeface="B Mitra" panose="00000400000000000000" pitchFamily="2" charset="-78"/>
                        </a:rPr>
                        <a:t>7</a:t>
                      </a:r>
                      <a:endParaRPr lang="en-US" sz="1100" dirty="0">
                        <a:effectLst/>
                        <a:cs typeface="B Mitra" panose="00000400000000000000" pitchFamily="2" charset="-78"/>
                      </a:endParaRPr>
                    </a:p>
                    <a:p>
                      <a:pPr marL="0" marR="0" algn="ctr" rtl="1">
                        <a:lnSpc>
                          <a:spcPct val="107000"/>
                        </a:lnSpc>
                        <a:spcBef>
                          <a:spcPts val="0"/>
                        </a:spcBef>
                        <a:spcAft>
                          <a:spcPts val="800"/>
                        </a:spcAft>
                      </a:pPr>
                      <a:r>
                        <a:rPr lang="ar-SA" sz="1100" dirty="0">
                          <a:effectLst/>
                          <a:cs typeface="B Mitra" panose="00000400000000000000" pitchFamily="2" charset="-78"/>
                        </a:rPr>
                        <a:t>8</a:t>
                      </a:r>
                      <a:endParaRPr lang="en-US" sz="1100" dirty="0">
                        <a:effectLst/>
                        <a:cs typeface="B Mitra" panose="00000400000000000000" pitchFamily="2" charset="-78"/>
                      </a:endParaRPr>
                    </a:p>
                    <a:p>
                      <a:pPr marL="0" marR="0" algn="ctr" rtl="1">
                        <a:lnSpc>
                          <a:spcPct val="107000"/>
                        </a:lnSpc>
                        <a:spcBef>
                          <a:spcPts val="0"/>
                        </a:spcBef>
                        <a:spcAft>
                          <a:spcPts val="800"/>
                        </a:spcAft>
                      </a:pPr>
                      <a:r>
                        <a:rPr lang="ar-SA" sz="1100" dirty="0">
                          <a:effectLst/>
                          <a:cs typeface="B Mitra" panose="00000400000000000000" pitchFamily="2" charset="-78"/>
                        </a:rPr>
                        <a:t>9</a:t>
                      </a:r>
                      <a:endParaRPr lang="en-US" sz="1100" dirty="0">
                        <a:effectLst/>
                        <a:cs typeface="B Mitra" panose="00000400000000000000" pitchFamily="2" charset="-78"/>
                      </a:endParaRPr>
                    </a:p>
                    <a:p>
                      <a:pPr marL="0" marR="0" algn="ctr" rtl="1">
                        <a:lnSpc>
                          <a:spcPct val="107000"/>
                        </a:lnSpc>
                        <a:spcBef>
                          <a:spcPts val="0"/>
                        </a:spcBef>
                        <a:spcAft>
                          <a:spcPts val="800"/>
                        </a:spcAft>
                      </a:pPr>
                      <a:r>
                        <a:rPr lang="ar-SA" sz="1100" dirty="0">
                          <a:effectLst/>
                          <a:cs typeface="B Mitra" panose="00000400000000000000" pitchFamily="2" charset="-78"/>
                        </a:rPr>
                        <a:t>10</a:t>
                      </a:r>
                      <a:endParaRPr lang="en-US" sz="1100" dirty="0">
                        <a:effectLst/>
                        <a:cs typeface="B Mitra" panose="00000400000000000000" pitchFamily="2" charset="-78"/>
                      </a:endParaRPr>
                    </a:p>
                    <a:p>
                      <a:pPr marL="0" marR="0" algn="ctr" rtl="1">
                        <a:lnSpc>
                          <a:spcPct val="115000"/>
                        </a:lnSpc>
                        <a:spcBef>
                          <a:spcPts val="0"/>
                        </a:spcBef>
                        <a:spcAft>
                          <a:spcPts val="1000"/>
                        </a:spcAft>
                      </a:pPr>
                      <a:r>
                        <a:rPr lang="ar-SA" sz="1100" dirty="0">
                          <a:effectLst/>
                          <a:cs typeface="B Mitra" panose="00000400000000000000" pitchFamily="2" charset="-78"/>
                        </a:rPr>
                        <a:t>11</a:t>
                      </a:r>
                      <a:endParaRPr lang="en-US" sz="1100" dirty="0">
                        <a:effectLst/>
                        <a:latin typeface="Calibri" panose="020F0502020204030204" pitchFamily="34" charset="0"/>
                        <a:ea typeface="Calibri" panose="020F0502020204030204" pitchFamily="34" charset="0"/>
                        <a:cs typeface="B Mitra" panose="00000400000000000000" pitchFamily="2" charset="-78"/>
                      </a:endParaRPr>
                    </a:p>
                  </a:txBody>
                  <a:tcPr marL="58873" marR="58873" marT="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3992A"/>
                    </a:solidFill>
                  </a:tcPr>
                </a:tc>
                <a:tc>
                  <a:txBody>
                    <a:bodyPr/>
                    <a:lstStyle>
                      <a:lvl1pPr marL="0" algn="l" rtl="0" eaLnBrk="1" latinLnBrk="0" hangingPunct="1">
                        <a:defRPr kumimoji="0" kern="1200">
                          <a:solidFill>
                            <a:schemeClr val="dk1"/>
                          </a:solidFill>
                          <a:latin typeface="Garamond" panose="02020404030301010803"/>
                        </a:defRPr>
                      </a:lvl1pPr>
                      <a:lvl2pPr marL="457200" algn="l" rtl="0" eaLnBrk="1" latinLnBrk="0" hangingPunct="1">
                        <a:defRPr kumimoji="0" kern="1200">
                          <a:solidFill>
                            <a:schemeClr val="dk1"/>
                          </a:solidFill>
                          <a:latin typeface="Garamond" panose="02020404030301010803"/>
                        </a:defRPr>
                      </a:lvl2pPr>
                      <a:lvl3pPr marL="914400" algn="l" rtl="0" eaLnBrk="1" latinLnBrk="0" hangingPunct="1">
                        <a:defRPr kumimoji="0" kern="1200">
                          <a:solidFill>
                            <a:schemeClr val="dk1"/>
                          </a:solidFill>
                          <a:latin typeface="Garamond" panose="02020404030301010803"/>
                        </a:defRPr>
                      </a:lvl3pPr>
                      <a:lvl4pPr marL="1371600" algn="l" rtl="0" eaLnBrk="1" latinLnBrk="0" hangingPunct="1">
                        <a:defRPr kumimoji="0" kern="1200">
                          <a:solidFill>
                            <a:schemeClr val="dk1"/>
                          </a:solidFill>
                          <a:latin typeface="Garamond" panose="02020404030301010803"/>
                        </a:defRPr>
                      </a:lvl4pPr>
                      <a:lvl5pPr marL="1828800" algn="l" rtl="0" eaLnBrk="1" latinLnBrk="0" hangingPunct="1">
                        <a:defRPr kumimoji="0" kern="1200">
                          <a:solidFill>
                            <a:schemeClr val="dk1"/>
                          </a:solidFill>
                          <a:latin typeface="Garamond" panose="02020404030301010803"/>
                        </a:defRPr>
                      </a:lvl5pPr>
                      <a:lvl6pPr marL="2286000" algn="l" rtl="0" eaLnBrk="1" latinLnBrk="0" hangingPunct="1">
                        <a:defRPr kumimoji="0" kern="1200">
                          <a:solidFill>
                            <a:schemeClr val="dk1"/>
                          </a:solidFill>
                          <a:latin typeface="Garamond" panose="02020404030301010803"/>
                        </a:defRPr>
                      </a:lvl6pPr>
                      <a:lvl7pPr marL="2743200" algn="l" rtl="0" eaLnBrk="1" latinLnBrk="0" hangingPunct="1">
                        <a:defRPr kumimoji="0" kern="1200">
                          <a:solidFill>
                            <a:schemeClr val="dk1"/>
                          </a:solidFill>
                          <a:latin typeface="Garamond" panose="02020404030301010803"/>
                        </a:defRPr>
                      </a:lvl7pPr>
                      <a:lvl8pPr marL="3200400" algn="l" rtl="0" eaLnBrk="1" latinLnBrk="0" hangingPunct="1">
                        <a:defRPr kumimoji="0" kern="1200">
                          <a:solidFill>
                            <a:schemeClr val="dk1"/>
                          </a:solidFill>
                          <a:latin typeface="Garamond" panose="02020404030301010803"/>
                        </a:defRPr>
                      </a:lvl8pPr>
                      <a:lvl9pPr marL="3657600" algn="l" rtl="0" eaLnBrk="1" latinLnBrk="0" hangingPunct="1">
                        <a:defRPr kumimoji="0" kern="1200">
                          <a:solidFill>
                            <a:schemeClr val="dk1"/>
                          </a:solidFill>
                          <a:latin typeface="Garamond" panose="02020404030301010803"/>
                        </a:defRPr>
                      </a:lvl9pPr>
                    </a:lstStyle>
                    <a:p>
                      <a:pPr marL="0" marR="0" algn="r" rtl="1">
                        <a:lnSpc>
                          <a:spcPct val="107000"/>
                        </a:lnSpc>
                        <a:spcBef>
                          <a:spcPts val="0"/>
                        </a:spcBef>
                        <a:spcAft>
                          <a:spcPts val="800"/>
                        </a:spcAft>
                      </a:pPr>
                      <a:r>
                        <a:rPr lang="ar-SA" sz="1100" dirty="0">
                          <a:effectLst/>
                          <a:cs typeface="B Mitra" panose="00000400000000000000" pitchFamily="2" charset="-78"/>
                        </a:rPr>
                        <a:t>مديريت </a:t>
                      </a:r>
                      <a:endParaRPr lang="en-US" sz="1100" dirty="0">
                        <a:effectLst/>
                        <a:cs typeface="B Mitra" panose="00000400000000000000" pitchFamily="2" charset="-78"/>
                      </a:endParaRPr>
                    </a:p>
                    <a:p>
                      <a:pPr marL="0" marR="0" algn="r" rtl="1">
                        <a:lnSpc>
                          <a:spcPct val="107000"/>
                        </a:lnSpc>
                        <a:spcBef>
                          <a:spcPts val="0"/>
                        </a:spcBef>
                        <a:spcAft>
                          <a:spcPts val="800"/>
                        </a:spcAft>
                      </a:pPr>
                      <a:r>
                        <a:rPr lang="ar-SA" sz="1100" dirty="0">
                          <a:effectLst/>
                          <a:cs typeface="B Mitra" panose="00000400000000000000" pitchFamily="2" charset="-78"/>
                        </a:rPr>
                        <a:t>پذيرش </a:t>
                      </a:r>
                      <a:endParaRPr lang="en-US" sz="1100" dirty="0">
                        <a:effectLst/>
                        <a:cs typeface="B Mitra" panose="00000400000000000000" pitchFamily="2" charset="-78"/>
                      </a:endParaRPr>
                    </a:p>
                    <a:p>
                      <a:pPr marL="0" marR="0" algn="r" rtl="1">
                        <a:lnSpc>
                          <a:spcPct val="107000"/>
                        </a:lnSpc>
                        <a:spcBef>
                          <a:spcPts val="0"/>
                        </a:spcBef>
                        <a:spcAft>
                          <a:spcPts val="800"/>
                        </a:spcAft>
                      </a:pPr>
                      <a:r>
                        <a:rPr lang="ar-SA" sz="1100" dirty="0">
                          <a:effectLst/>
                          <a:cs typeface="B Mitra" panose="00000400000000000000" pitchFamily="2" charset="-78"/>
                        </a:rPr>
                        <a:t>حسابداري </a:t>
                      </a:r>
                      <a:endParaRPr lang="en-US" sz="1100" dirty="0">
                        <a:effectLst/>
                        <a:cs typeface="B Mitra" panose="00000400000000000000" pitchFamily="2" charset="-78"/>
                      </a:endParaRPr>
                    </a:p>
                    <a:p>
                      <a:pPr marL="0" marR="0" algn="r" rtl="1">
                        <a:lnSpc>
                          <a:spcPct val="107000"/>
                        </a:lnSpc>
                        <a:spcBef>
                          <a:spcPts val="0"/>
                        </a:spcBef>
                        <a:spcAft>
                          <a:spcPts val="800"/>
                        </a:spcAft>
                      </a:pPr>
                      <a:r>
                        <a:rPr lang="ar-SA" sz="1100" dirty="0">
                          <a:effectLst/>
                          <a:cs typeface="B Mitra" panose="00000400000000000000" pitchFamily="2" charset="-78"/>
                        </a:rPr>
                        <a:t>كارشناس رايانه</a:t>
                      </a:r>
                      <a:endParaRPr lang="en-US" sz="1100" dirty="0">
                        <a:effectLst/>
                        <a:cs typeface="B Mitra" panose="00000400000000000000" pitchFamily="2" charset="-78"/>
                      </a:endParaRPr>
                    </a:p>
                    <a:p>
                      <a:pPr marL="0" marR="0" algn="r" rtl="1">
                        <a:lnSpc>
                          <a:spcPct val="107000"/>
                        </a:lnSpc>
                        <a:spcBef>
                          <a:spcPts val="0"/>
                        </a:spcBef>
                        <a:spcAft>
                          <a:spcPts val="800"/>
                        </a:spcAft>
                      </a:pPr>
                      <a:r>
                        <a:rPr lang="ar-SA" sz="1100" dirty="0">
                          <a:effectLst/>
                          <a:cs typeface="B Mitra" panose="00000400000000000000" pitchFamily="2" charset="-78"/>
                        </a:rPr>
                        <a:t>نگهبان </a:t>
                      </a:r>
                      <a:endParaRPr lang="en-US" sz="1100" dirty="0">
                        <a:effectLst/>
                        <a:cs typeface="B Mitra" panose="00000400000000000000" pitchFamily="2" charset="-78"/>
                      </a:endParaRPr>
                    </a:p>
                    <a:p>
                      <a:pPr marL="0" marR="0" algn="r" rtl="1">
                        <a:lnSpc>
                          <a:spcPct val="107000"/>
                        </a:lnSpc>
                        <a:spcBef>
                          <a:spcPts val="0"/>
                        </a:spcBef>
                        <a:spcAft>
                          <a:spcPts val="800"/>
                        </a:spcAft>
                      </a:pPr>
                      <a:r>
                        <a:rPr lang="ar-SA" sz="1100" dirty="0">
                          <a:effectLst/>
                          <a:cs typeface="B Mitra" panose="00000400000000000000" pitchFamily="2" charset="-78"/>
                        </a:rPr>
                        <a:t>كارگر اطاقها </a:t>
                      </a:r>
                      <a:endParaRPr lang="en-US" sz="1100" dirty="0">
                        <a:effectLst/>
                        <a:cs typeface="B Mitra" panose="00000400000000000000" pitchFamily="2" charset="-78"/>
                      </a:endParaRPr>
                    </a:p>
                    <a:p>
                      <a:pPr marL="0" marR="0" algn="r" rtl="1">
                        <a:lnSpc>
                          <a:spcPct val="107000"/>
                        </a:lnSpc>
                        <a:spcBef>
                          <a:spcPts val="0"/>
                        </a:spcBef>
                        <a:spcAft>
                          <a:spcPts val="800"/>
                        </a:spcAft>
                      </a:pPr>
                      <a:r>
                        <a:rPr lang="ar-SA" sz="1100" dirty="0">
                          <a:effectLst/>
                          <a:cs typeface="B Mitra" panose="00000400000000000000" pitchFamily="2" charset="-78"/>
                        </a:rPr>
                        <a:t>كارگاه لابي </a:t>
                      </a:r>
                      <a:endParaRPr lang="en-US" sz="1100" dirty="0">
                        <a:effectLst/>
                        <a:cs typeface="B Mitra" panose="00000400000000000000" pitchFamily="2" charset="-78"/>
                      </a:endParaRPr>
                    </a:p>
                    <a:p>
                      <a:pPr marL="0" marR="0" algn="r" rtl="1">
                        <a:lnSpc>
                          <a:spcPct val="107000"/>
                        </a:lnSpc>
                        <a:spcBef>
                          <a:spcPts val="0"/>
                        </a:spcBef>
                        <a:spcAft>
                          <a:spcPts val="800"/>
                        </a:spcAft>
                      </a:pPr>
                      <a:r>
                        <a:rPr lang="ar-SA" sz="1100" dirty="0">
                          <a:effectLst/>
                          <a:cs typeface="B Mitra" panose="00000400000000000000" pitchFamily="2" charset="-78"/>
                        </a:rPr>
                        <a:t>آشپز</a:t>
                      </a:r>
                      <a:endParaRPr lang="en-US" sz="1100" dirty="0">
                        <a:effectLst/>
                        <a:cs typeface="B Mitra" panose="00000400000000000000" pitchFamily="2" charset="-78"/>
                      </a:endParaRPr>
                    </a:p>
                    <a:p>
                      <a:pPr marL="0" marR="0" algn="r" rtl="1">
                        <a:lnSpc>
                          <a:spcPct val="107000"/>
                        </a:lnSpc>
                        <a:spcBef>
                          <a:spcPts val="0"/>
                        </a:spcBef>
                        <a:spcAft>
                          <a:spcPts val="800"/>
                        </a:spcAft>
                      </a:pPr>
                      <a:r>
                        <a:rPr lang="ar-SA" sz="1100" dirty="0">
                          <a:effectLst/>
                          <a:cs typeface="B Mitra" panose="00000400000000000000" pitchFamily="2" charset="-78"/>
                        </a:rPr>
                        <a:t>كمك آشپز</a:t>
                      </a:r>
                      <a:endParaRPr lang="en-US" sz="1100" dirty="0">
                        <a:effectLst/>
                        <a:cs typeface="B Mitra" panose="00000400000000000000" pitchFamily="2" charset="-78"/>
                      </a:endParaRPr>
                    </a:p>
                    <a:p>
                      <a:pPr marL="0" marR="0" algn="r" rtl="1">
                        <a:lnSpc>
                          <a:spcPct val="107000"/>
                        </a:lnSpc>
                        <a:spcBef>
                          <a:spcPts val="0"/>
                        </a:spcBef>
                        <a:spcAft>
                          <a:spcPts val="800"/>
                        </a:spcAft>
                      </a:pPr>
                      <a:r>
                        <a:rPr lang="ar-SA" sz="1100" dirty="0">
                          <a:effectLst/>
                          <a:cs typeface="B Mitra" panose="00000400000000000000" pitchFamily="2" charset="-78"/>
                        </a:rPr>
                        <a:t>گارسون </a:t>
                      </a:r>
                      <a:endParaRPr lang="en-US" sz="1100" dirty="0">
                        <a:effectLst/>
                        <a:cs typeface="B Mitra" panose="00000400000000000000" pitchFamily="2" charset="-78"/>
                      </a:endParaRPr>
                    </a:p>
                    <a:p>
                      <a:pPr marL="0" marR="0" algn="r" rtl="1">
                        <a:lnSpc>
                          <a:spcPct val="115000"/>
                        </a:lnSpc>
                        <a:spcBef>
                          <a:spcPts val="0"/>
                        </a:spcBef>
                        <a:spcAft>
                          <a:spcPts val="1000"/>
                        </a:spcAft>
                      </a:pPr>
                      <a:r>
                        <a:rPr lang="ar-SA" sz="1100" dirty="0">
                          <a:effectLst/>
                          <a:cs typeface="B Mitra" panose="00000400000000000000" pitchFamily="2" charset="-78"/>
                        </a:rPr>
                        <a:t>راننده </a:t>
                      </a:r>
                      <a:endParaRPr lang="en-US" sz="1100" dirty="0">
                        <a:effectLst/>
                        <a:latin typeface="Calibri" panose="020F0502020204030204" pitchFamily="34" charset="0"/>
                        <a:ea typeface="Calibri" panose="020F0502020204030204" pitchFamily="34" charset="0"/>
                        <a:cs typeface="B Mitra" panose="00000400000000000000" pitchFamily="2" charset="-78"/>
                      </a:endParaRPr>
                    </a:p>
                  </a:txBody>
                  <a:tcPr marL="58873" marR="58873" marT="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3992A">
                        <a:tint val="40000"/>
                      </a:srgbClr>
                    </a:solidFill>
                  </a:tcPr>
                </a:tc>
                <a:tc>
                  <a:txBody>
                    <a:bodyPr/>
                    <a:lstStyle>
                      <a:lvl1pPr marL="0" algn="l" rtl="0" eaLnBrk="1" latinLnBrk="0" hangingPunct="1">
                        <a:defRPr kumimoji="0" kern="1200">
                          <a:solidFill>
                            <a:schemeClr val="dk1"/>
                          </a:solidFill>
                          <a:latin typeface="Garamond" panose="02020404030301010803"/>
                        </a:defRPr>
                      </a:lvl1pPr>
                      <a:lvl2pPr marL="457200" algn="l" rtl="0" eaLnBrk="1" latinLnBrk="0" hangingPunct="1">
                        <a:defRPr kumimoji="0" kern="1200">
                          <a:solidFill>
                            <a:schemeClr val="dk1"/>
                          </a:solidFill>
                          <a:latin typeface="Garamond" panose="02020404030301010803"/>
                        </a:defRPr>
                      </a:lvl2pPr>
                      <a:lvl3pPr marL="914400" algn="l" rtl="0" eaLnBrk="1" latinLnBrk="0" hangingPunct="1">
                        <a:defRPr kumimoji="0" kern="1200">
                          <a:solidFill>
                            <a:schemeClr val="dk1"/>
                          </a:solidFill>
                          <a:latin typeface="Garamond" panose="02020404030301010803"/>
                        </a:defRPr>
                      </a:lvl3pPr>
                      <a:lvl4pPr marL="1371600" algn="l" rtl="0" eaLnBrk="1" latinLnBrk="0" hangingPunct="1">
                        <a:defRPr kumimoji="0" kern="1200">
                          <a:solidFill>
                            <a:schemeClr val="dk1"/>
                          </a:solidFill>
                          <a:latin typeface="Garamond" panose="02020404030301010803"/>
                        </a:defRPr>
                      </a:lvl4pPr>
                      <a:lvl5pPr marL="1828800" algn="l" rtl="0" eaLnBrk="1" latinLnBrk="0" hangingPunct="1">
                        <a:defRPr kumimoji="0" kern="1200">
                          <a:solidFill>
                            <a:schemeClr val="dk1"/>
                          </a:solidFill>
                          <a:latin typeface="Garamond" panose="02020404030301010803"/>
                        </a:defRPr>
                      </a:lvl5pPr>
                      <a:lvl6pPr marL="2286000" algn="l" rtl="0" eaLnBrk="1" latinLnBrk="0" hangingPunct="1">
                        <a:defRPr kumimoji="0" kern="1200">
                          <a:solidFill>
                            <a:schemeClr val="dk1"/>
                          </a:solidFill>
                          <a:latin typeface="Garamond" panose="02020404030301010803"/>
                        </a:defRPr>
                      </a:lvl6pPr>
                      <a:lvl7pPr marL="2743200" algn="l" rtl="0" eaLnBrk="1" latinLnBrk="0" hangingPunct="1">
                        <a:defRPr kumimoji="0" kern="1200">
                          <a:solidFill>
                            <a:schemeClr val="dk1"/>
                          </a:solidFill>
                          <a:latin typeface="Garamond" panose="02020404030301010803"/>
                        </a:defRPr>
                      </a:lvl7pPr>
                      <a:lvl8pPr marL="3200400" algn="l" rtl="0" eaLnBrk="1" latinLnBrk="0" hangingPunct="1">
                        <a:defRPr kumimoji="0" kern="1200">
                          <a:solidFill>
                            <a:schemeClr val="dk1"/>
                          </a:solidFill>
                          <a:latin typeface="Garamond" panose="02020404030301010803"/>
                        </a:defRPr>
                      </a:lvl8pPr>
                      <a:lvl9pPr marL="3657600" algn="l" rtl="0" eaLnBrk="1" latinLnBrk="0" hangingPunct="1">
                        <a:defRPr kumimoji="0" kern="1200">
                          <a:solidFill>
                            <a:schemeClr val="dk1"/>
                          </a:solidFill>
                          <a:latin typeface="Garamond" panose="02020404030301010803"/>
                        </a:defRPr>
                      </a:lvl9pPr>
                    </a:lstStyle>
                    <a:p>
                      <a:pPr marL="0" marR="0" algn="ctr" rtl="1">
                        <a:lnSpc>
                          <a:spcPct val="107000"/>
                        </a:lnSpc>
                        <a:spcBef>
                          <a:spcPts val="0"/>
                        </a:spcBef>
                        <a:spcAft>
                          <a:spcPts val="800"/>
                        </a:spcAft>
                      </a:pPr>
                      <a:r>
                        <a:rPr lang="ar-SA" sz="1100">
                          <a:effectLst/>
                          <a:cs typeface="B Mitra" panose="00000400000000000000" pitchFamily="2" charset="-78"/>
                        </a:rPr>
                        <a:t>1</a:t>
                      </a:r>
                      <a:endParaRPr lang="en-US" sz="1100">
                        <a:effectLst/>
                        <a:cs typeface="B Mitra" panose="00000400000000000000" pitchFamily="2" charset="-78"/>
                      </a:endParaRPr>
                    </a:p>
                    <a:p>
                      <a:pPr marL="0" marR="0" algn="ctr" rtl="1">
                        <a:lnSpc>
                          <a:spcPct val="107000"/>
                        </a:lnSpc>
                        <a:spcBef>
                          <a:spcPts val="0"/>
                        </a:spcBef>
                        <a:spcAft>
                          <a:spcPts val="800"/>
                        </a:spcAft>
                      </a:pPr>
                      <a:r>
                        <a:rPr lang="ar-SA" sz="1100">
                          <a:effectLst/>
                          <a:cs typeface="B Mitra" panose="00000400000000000000" pitchFamily="2" charset="-78"/>
                        </a:rPr>
                        <a:t>2</a:t>
                      </a:r>
                      <a:endParaRPr lang="en-US" sz="1100">
                        <a:effectLst/>
                        <a:cs typeface="B Mitra" panose="00000400000000000000" pitchFamily="2" charset="-78"/>
                      </a:endParaRPr>
                    </a:p>
                    <a:p>
                      <a:pPr marL="0" marR="0" algn="ctr" rtl="1">
                        <a:lnSpc>
                          <a:spcPct val="107000"/>
                        </a:lnSpc>
                        <a:spcBef>
                          <a:spcPts val="0"/>
                        </a:spcBef>
                        <a:spcAft>
                          <a:spcPts val="800"/>
                        </a:spcAft>
                      </a:pPr>
                      <a:r>
                        <a:rPr lang="ar-SA" sz="1100">
                          <a:effectLst/>
                          <a:cs typeface="B Mitra" panose="00000400000000000000" pitchFamily="2" charset="-78"/>
                        </a:rPr>
                        <a:t>1</a:t>
                      </a:r>
                      <a:endParaRPr lang="en-US" sz="1100">
                        <a:effectLst/>
                        <a:cs typeface="B Mitra" panose="00000400000000000000" pitchFamily="2" charset="-78"/>
                      </a:endParaRPr>
                    </a:p>
                    <a:p>
                      <a:pPr marL="0" marR="0" algn="ctr" rtl="1">
                        <a:lnSpc>
                          <a:spcPct val="107000"/>
                        </a:lnSpc>
                        <a:spcBef>
                          <a:spcPts val="0"/>
                        </a:spcBef>
                        <a:spcAft>
                          <a:spcPts val="800"/>
                        </a:spcAft>
                      </a:pPr>
                      <a:r>
                        <a:rPr lang="ar-SA" sz="1100">
                          <a:effectLst/>
                          <a:cs typeface="B Mitra" panose="00000400000000000000" pitchFamily="2" charset="-78"/>
                        </a:rPr>
                        <a:t>1</a:t>
                      </a:r>
                      <a:endParaRPr lang="en-US" sz="1100">
                        <a:effectLst/>
                        <a:cs typeface="B Mitra" panose="00000400000000000000" pitchFamily="2" charset="-78"/>
                      </a:endParaRPr>
                    </a:p>
                    <a:p>
                      <a:pPr marL="0" marR="0" algn="ctr" rtl="1">
                        <a:lnSpc>
                          <a:spcPct val="107000"/>
                        </a:lnSpc>
                        <a:spcBef>
                          <a:spcPts val="0"/>
                        </a:spcBef>
                        <a:spcAft>
                          <a:spcPts val="800"/>
                        </a:spcAft>
                      </a:pPr>
                      <a:r>
                        <a:rPr lang="ar-SA" sz="1100">
                          <a:effectLst/>
                          <a:cs typeface="B Mitra" panose="00000400000000000000" pitchFamily="2" charset="-78"/>
                        </a:rPr>
                        <a:t>1</a:t>
                      </a:r>
                      <a:endParaRPr lang="en-US" sz="1100">
                        <a:effectLst/>
                        <a:cs typeface="B Mitra" panose="00000400000000000000" pitchFamily="2" charset="-78"/>
                      </a:endParaRPr>
                    </a:p>
                    <a:p>
                      <a:pPr marL="0" marR="0" algn="ctr" rtl="1">
                        <a:lnSpc>
                          <a:spcPct val="107000"/>
                        </a:lnSpc>
                        <a:spcBef>
                          <a:spcPts val="0"/>
                        </a:spcBef>
                        <a:spcAft>
                          <a:spcPts val="800"/>
                        </a:spcAft>
                      </a:pPr>
                      <a:r>
                        <a:rPr lang="ar-SA" sz="1100">
                          <a:effectLst/>
                          <a:cs typeface="B Mitra" panose="00000400000000000000" pitchFamily="2" charset="-78"/>
                        </a:rPr>
                        <a:t>2</a:t>
                      </a:r>
                      <a:endParaRPr lang="en-US" sz="1100">
                        <a:effectLst/>
                        <a:cs typeface="B Mitra" panose="00000400000000000000" pitchFamily="2" charset="-78"/>
                      </a:endParaRPr>
                    </a:p>
                    <a:p>
                      <a:pPr marL="0" marR="0" algn="ctr" rtl="1">
                        <a:lnSpc>
                          <a:spcPct val="107000"/>
                        </a:lnSpc>
                        <a:spcBef>
                          <a:spcPts val="0"/>
                        </a:spcBef>
                        <a:spcAft>
                          <a:spcPts val="800"/>
                        </a:spcAft>
                      </a:pPr>
                      <a:r>
                        <a:rPr lang="ar-SA" sz="1100">
                          <a:effectLst/>
                          <a:cs typeface="B Mitra" panose="00000400000000000000" pitchFamily="2" charset="-78"/>
                        </a:rPr>
                        <a:t>1</a:t>
                      </a:r>
                      <a:endParaRPr lang="en-US" sz="1100">
                        <a:effectLst/>
                        <a:cs typeface="B Mitra" panose="00000400000000000000" pitchFamily="2" charset="-78"/>
                      </a:endParaRPr>
                    </a:p>
                    <a:p>
                      <a:pPr marL="0" marR="0" algn="ctr" rtl="1">
                        <a:lnSpc>
                          <a:spcPct val="107000"/>
                        </a:lnSpc>
                        <a:spcBef>
                          <a:spcPts val="0"/>
                        </a:spcBef>
                        <a:spcAft>
                          <a:spcPts val="800"/>
                        </a:spcAft>
                      </a:pPr>
                      <a:r>
                        <a:rPr lang="ar-SA" sz="1100">
                          <a:effectLst/>
                          <a:cs typeface="B Mitra" panose="00000400000000000000" pitchFamily="2" charset="-78"/>
                        </a:rPr>
                        <a:t>2</a:t>
                      </a:r>
                      <a:endParaRPr lang="en-US" sz="1100">
                        <a:effectLst/>
                        <a:cs typeface="B Mitra" panose="00000400000000000000" pitchFamily="2" charset="-78"/>
                      </a:endParaRPr>
                    </a:p>
                    <a:p>
                      <a:pPr marL="0" marR="0" algn="ctr" rtl="1">
                        <a:lnSpc>
                          <a:spcPct val="107000"/>
                        </a:lnSpc>
                        <a:spcBef>
                          <a:spcPts val="0"/>
                        </a:spcBef>
                        <a:spcAft>
                          <a:spcPts val="800"/>
                        </a:spcAft>
                      </a:pPr>
                      <a:r>
                        <a:rPr lang="ar-SA" sz="1100">
                          <a:effectLst/>
                          <a:cs typeface="B Mitra" panose="00000400000000000000" pitchFamily="2" charset="-78"/>
                        </a:rPr>
                        <a:t>1</a:t>
                      </a:r>
                      <a:endParaRPr lang="en-US" sz="1100">
                        <a:effectLst/>
                        <a:cs typeface="B Mitra" panose="00000400000000000000" pitchFamily="2" charset="-78"/>
                      </a:endParaRPr>
                    </a:p>
                    <a:p>
                      <a:pPr marL="0" marR="0" algn="ctr" rtl="1">
                        <a:lnSpc>
                          <a:spcPct val="107000"/>
                        </a:lnSpc>
                        <a:spcBef>
                          <a:spcPts val="0"/>
                        </a:spcBef>
                        <a:spcAft>
                          <a:spcPts val="800"/>
                        </a:spcAft>
                      </a:pPr>
                      <a:r>
                        <a:rPr lang="ar-SA" sz="1100">
                          <a:effectLst/>
                          <a:cs typeface="B Mitra" panose="00000400000000000000" pitchFamily="2" charset="-78"/>
                        </a:rPr>
                        <a:t>1</a:t>
                      </a:r>
                      <a:endParaRPr lang="en-US" sz="1100">
                        <a:effectLst/>
                        <a:cs typeface="B Mitra" panose="00000400000000000000" pitchFamily="2" charset="-78"/>
                      </a:endParaRPr>
                    </a:p>
                    <a:p>
                      <a:pPr marL="0" marR="0" algn="ctr" rtl="1">
                        <a:lnSpc>
                          <a:spcPct val="115000"/>
                        </a:lnSpc>
                        <a:spcBef>
                          <a:spcPts val="0"/>
                        </a:spcBef>
                        <a:spcAft>
                          <a:spcPts val="1000"/>
                        </a:spcAft>
                      </a:pPr>
                      <a:r>
                        <a:rPr lang="ar-SA" sz="1100">
                          <a:effectLst/>
                          <a:cs typeface="B Mitra" panose="00000400000000000000" pitchFamily="2" charset="-78"/>
                        </a:rPr>
                        <a:t>3</a:t>
                      </a:r>
                      <a:endParaRPr lang="en-US" sz="1100">
                        <a:effectLst/>
                        <a:latin typeface="Calibri" panose="020F0502020204030204" pitchFamily="34" charset="0"/>
                        <a:ea typeface="Calibri" panose="020F0502020204030204" pitchFamily="34" charset="0"/>
                        <a:cs typeface="B Mitra" panose="00000400000000000000" pitchFamily="2" charset="-78"/>
                      </a:endParaRPr>
                    </a:p>
                  </a:txBody>
                  <a:tcPr marL="58873" marR="58873" marT="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3992A">
                        <a:tint val="40000"/>
                      </a:srgbClr>
                    </a:solidFill>
                  </a:tcPr>
                </a:tc>
                <a:tc>
                  <a:txBody>
                    <a:bodyPr/>
                    <a:lstStyle>
                      <a:lvl1pPr marL="0" algn="l" rtl="0" eaLnBrk="1" latinLnBrk="0" hangingPunct="1">
                        <a:defRPr kumimoji="0" kern="1200">
                          <a:solidFill>
                            <a:schemeClr val="dk1"/>
                          </a:solidFill>
                          <a:latin typeface="Garamond" panose="02020404030301010803"/>
                        </a:defRPr>
                      </a:lvl1pPr>
                      <a:lvl2pPr marL="457200" algn="l" rtl="0" eaLnBrk="1" latinLnBrk="0" hangingPunct="1">
                        <a:defRPr kumimoji="0" kern="1200">
                          <a:solidFill>
                            <a:schemeClr val="dk1"/>
                          </a:solidFill>
                          <a:latin typeface="Garamond" panose="02020404030301010803"/>
                        </a:defRPr>
                      </a:lvl2pPr>
                      <a:lvl3pPr marL="914400" algn="l" rtl="0" eaLnBrk="1" latinLnBrk="0" hangingPunct="1">
                        <a:defRPr kumimoji="0" kern="1200">
                          <a:solidFill>
                            <a:schemeClr val="dk1"/>
                          </a:solidFill>
                          <a:latin typeface="Garamond" panose="02020404030301010803"/>
                        </a:defRPr>
                      </a:lvl3pPr>
                      <a:lvl4pPr marL="1371600" algn="l" rtl="0" eaLnBrk="1" latinLnBrk="0" hangingPunct="1">
                        <a:defRPr kumimoji="0" kern="1200">
                          <a:solidFill>
                            <a:schemeClr val="dk1"/>
                          </a:solidFill>
                          <a:latin typeface="Garamond" panose="02020404030301010803"/>
                        </a:defRPr>
                      </a:lvl4pPr>
                      <a:lvl5pPr marL="1828800" algn="l" rtl="0" eaLnBrk="1" latinLnBrk="0" hangingPunct="1">
                        <a:defRPr kumimoji="0" kern="1200">
                          <a:solidFill>
                            <a:schemeClr val="dk1"/>
                          </a:solidFill>
                          <a:latin typeface="Garamond" panose="02020404030301010803"/>
                        </a:defRPr>
                      </a:lvl5pPr>
                      <a:lvl6pPr marL="2286000" algn="l" rtl="0" eaLnBrk="1" latinLnBrk="0" hangingPunct="1">
                        <a:defRPr kumimoji="0" kern="1200">
                          <a:solidFill>
                            <a:schemeClr val="dk1"/>
                          </a:solidFill>
                          <a:latin typeface="Garamond" panose="02020404030301010803"/>
                        </a:defRPr>
                      </a:lvl6pPr>
                      <a:lvl7pPr marL="2743200" algn="l" rtl="0" eaLnBrk="1" latinLnBrk="0" hangingPunct="1">
                        <a:defRPr kumimoji="0" kern="1200">
                          <a:solidFill>
                            <a:schemeClr val="dk1"/>
                          </a:solidFill>
                          <a:latin typeface="Garamond" panose="02020404030301010803"/>
                        </a:defRPr>
                      </a:lvl7pPr>
                      <a:lvl8pPr marL="3200400" algn="l" rtl="0" eaLnBrk="1" latinLnBrk="0" hangingPunct="1">
                        <a:defRPr kumimoji="0" kern="1200">
                          <a:solidFill>
                            <a:schemeClr val="dk1"/>
                          </a:solidFill>
                          <a:latin typeface="Garamond" panose="02020404030301010803"/>
                        </a:defRPr>
                      </a:lvl8pPr>
                      <a:lvl9pPr marL="3657600" algn="l" rtl="0" eaLnBrk="1" latinLnBrk="0" hangingPunct="1">
                        <a:defRPr kumimoji="0" kern="1200">
                          <a:solidFill>
                            <a:schemeClr val="dk1"/>
                          </a:solidFill>
                          <a:latin typeface="Garamond" panose="02020404030301010803"/>
                        </a:defRPr>
                      </a:lvl9pPr>
                    </a:lstStyle>
                    <a:p>
                      <a:pPr marL="0" marR="0" algn="ctr" rtl="1">
                        <a:lnSpc>
                          <a:spcPct val="107000"/>
                        </a:lnSpc>
                        <a:spcBef>
                          <a:spcPts val="0"/>
                        </a:spcBef>
                        <a:spcAft>
                          <a:spcPts val="800"/>
                        </a:spcAft>
                      </a:pPr>
                      <a:r>
                        <a:rPr lang="ar-SA" sz="1100" dirty="0">
                          <a:effectLst/>
                          <a:cs typeface="B Mitra" panose="00000400000000000000" pitchFamily="2" charset="-78"/>
                        </a:rPr>
                        <a:t>50</a:t>
                      </a:r>
                      <a:endParaRPr lang="en-US" sz="1100" dirty="0">
                        <a:effectLst/>
                        <a:cs typeface="B Mitra" panose="00000400000000000000" pitchFamily="2" charset="-78"/>
                      </a:endParaRPr>
                    </a:p>
                    <a:p>
                      <a:pPr marL="0" marR="0" algn="ctr" rtl="1">
                        <a:lnSpc>
                          <a:spcPct val="107000"/>
                        </a:lnSpc>
                        <a:spcBef>
                          <a:spcPts val="0"/>
                        </a:spcBef>
                        <a:spcAft>
                          <a:spcPts val="800"/>
                        </a:spcAft>
                      </a:pPr>
                      <a:r>
                        <a:rPr lang="ar-SA" sz="1100" dirty="0">
                          <a:effectLst/>
                          <a:cs typeface="B Mitra" panose="00000400000000000000" pitchFamily="2" charset="-78"/>
                        </a:rPr>
                        <a:t>8</a:t>
                      </a:r>
                      <a:endParaRPr lang="en-US" sz="1100" dirty="0">
                        <a:effectLst/>
                        <a:cs typeface="B Mitra" panose="00000400000000000000" pitchFamily="2" charset="-78"/>
                      </a:endParaRPr>
                    </a:p>
                    <a:p>
                      <a:pPr marL="0" marR="0" algn="ctr" rtl="1">
                        <a:lnSpc>
                          <a:spcPct val="107000"/>
                        </a:lnSpc>
                        <a:spcBef>
                          <a:spcPts val="0"/>
                        </a:spcBef>
                        <a:spcAft>
                          <a:spcPts val="800"/>
                        </a:spcAft>
                      </a:pPr>
                      <a:r>
                        <a:rPr lang="ar-SA" sz="1100" dirty="0">
                          <a:effectLst/>
                          <a:cs typeface="B Mitra" panose="00000400000000000000" pitchFamily="2" charset="-78"/>
                        </a:rPr>
                        <a:t>10</a:t>
                      </a:r>
                      <a:endParaRPr lang="en-US" sz="1100" dirty="0">
                        <a:effectLst/>
                        <a:cs typeface="B Mitra" panose="00000400000000000000" pitchFamily="2" charset="-78"/>
                      </a:endParaRPr>
                    </a:p>
                    <a:p>
                      <a:pPr marL="0" marR="0" algn="ctr" rtl="1">
                        <a:lnSpc>
                          <a:spcPct val="107000"/>
                        </a:lnSpc>
                        <a:spcBef>
                          <a:spcPts val="0"/>
                        </a:spcBef>
                        <a:spcAft>
                          <a:spcPts val="800"/>
                        </a:spcAft>
                      </a:pPr>
                      <a:r>
                        <a:rPr lang="ar-SA" sz="1100" dirty="0">
                          <a:effectLst/>
                          <a:cs typeface="B Mitra" panose="00000400000000000000" pitchFamily="2" charset="-78"/>
                        </a:rPr>
                        <a:t>10</a:t>
                      </a:r>
                      <a:endParaRPr lang="en-US" sz="1100" dirty="0">
                        <a:effectLst/>
                        <a:cs typeface="B Mitra" panose="00000400000000000000" pitchFamily="2" charset="-78"/>
                      </a:endParaRPr>
                    </a:p>
                    <a:p>
                      <a:pPr marL="0" marR="0" algn="ctr" rtl="1">
                        <a:lnSpc>
                          <a:spcPct val="107000"/>
                        </a:lnSpc>
                        <a:spcBef>
                          <a:spcPts val="0"/>
                        </a:spcBef>
                        <a:spcAft>
                          <a:spcPts val="800"/>
                        </a:spcAft>
                      </a:pPr>
                      <a:r>
                        <a:rPr lang="ar-SA" sz="1100" dirty="0">
                          <a:effectLst/>
                          <a:cs typeface="B Mitra" panose="00000400000000000000" pitchFamily="2" charset="-78"/>
                        </a:rPr>
                        <a:t>7</a:t>
                      </a:r>
                      <a:endParaRPr lang="en-US" sz="1100" dirty="0">
                        <a:effectLst/>
                        <a:cs typeface="B Mitra" panose="00000400000000000000" pitchFamily="2" charset="-78"/>
                      </a:endParaRPr>
                    </a:p>
                    <a:p>
                      <a:pPr marL="0" marR="0" algn="ctr" rtl="1">
                        <a:lnSpc>
                          <a:spcPct val="107000"/>
                        </a:lnSpc>
                        <a:spcBef>
                          <a:spcPts val="0"/>
                        </a:spcBef>
                        <a:spcAft>
                          <a:spcPts val="800"/>
                        </a:spcAft>
                      </a:pPr>
                      <a:r>
                        <a:rPr lang="ar-SA" sz="1100" dirty="0">
                          <a:effectLst/>
                          <a:cs typeface="B Mitra" panose="00000400000000000000" pitchFamily="2" charset="-78"/>
                        </a:rPr>
                        <a:t>7</a:t>
                      </a:r>
                      <a:endParaRPr lang="en-US" sz="1100" dirty="0">
                        <a:effectLst/>
                        <a:cs typeface="B Mitra" panose="00000400000000000000" pitchFamily="2" charset="-78"/>
                      </a:endParaRPr>
                    </a:p>
                    <a:p>
                      <a:pPr marL="0" marR="0" algn="ctr" rtl="1">
                        <a:lnSpc>
                          <a:spcPct val="107000"/>
                        </a:lnSpc>
                        <a:spcBef>
                          <a:spcPts val="0"/>
                        </a:spcBef>
                        <a:spcAft>
                          <a:spcPts val="800"/>
                        </a:spcAft>
                      </a:pPr>
                      <a:r>
                        <a:rPr lang="ar-SA" sz="1100" dirty="0">
                          <a:effectLst/>
                          <a:cs typeface="B Mitra" panose="00000400000000000000" pitchFamily="2" charset="-78"/>
                        </a:rPr>
                        <a:t>7</a:t>
                      </a:r>
                      <a:endParaRPr lang="en-US" sz="1100" dirty="0">
                        <a:effectLst/>
                        <a:cs typeface="B Mitra" panose="00000400000000000000" pitchFamily="2" charset="-78"/>
                      </a:endParaRPr>
                    </a:p>
                    <a:p>
                      <a:pPr marL="0" marR="0" algn="ctr" rtl="1">
                        <a:lnSpc>
                          <a:spcPct val="107000"/>
                        </a:lnSpc>
                        <a:spcBef>
                          <a:spcPts val="0"/>
                        </a:spcBef>
                        <a:spcAft>
                          <a:spcPts val="800"/>
                        </a:spcAft>
                      </a:pPr>
                      <a:r>
                        <a:rPr lang="ar-SA" sz="1100" dirty="0">
                          <a:effectLst/>
                          <a:cs typeface="B Mitra" panose="00000400000000000000" pitchFamily="2" charset="-78"/>
                        </a:rPr>
                        <a:t>8</a:t>
                      </a:r>
                      <a:endParaRPr lang="en-US" sz="1100" dirty="0">
                        <a:effectLst/>
                        <a:cs typeface="B Mitra" panose="00000400000000000000" pitchFamily="2" charset="-78"/>
                      </a:endParaRPr>
                    </a:p>
                    <a:p>
                      <a:pPr marL="0" marR="0" algn="ctr" rtl="1">
                        <a:lnSpc>
                          <a:spcPct val="107000"/>
                        </a:lnSpc>
                        <a:spcBef>
                          <a:spcPts val="0"/>
                        </a:spcBef>
                        <a:spcAft>
                          <a:spcPts val="800"/>
                        </a:spcAft>
                      </a:pPr>
                      <a:r>
                        <a:rPr lang="ar-SA" sz="1100" dirty="0">
                          <a:effectLst/>
                          <a:cs typeface="B Mitra" panose="00000400000000000000" pitchFamily="2" charset="-78"/>
                        </a:rPr>
                        <a:t>5</a:t>
                      </a:r>
                      <a:endParaRPr lang="en-US" sz="1100" dirty="0">
                        <a:effectLst/>
                        <a:cs typeface="B Mitra" panose="00000400000000000000" pitchFamily="2" charset="-78"/>
                      </a:endParaRPr>
                    </a:p>
                    <a:p>
                      <a:pPr marL="0" marR="0" algn="ctr" rtl="1">
                        <a:lnSpc>
                          <a:spcPct val="107000"/>
                        </a:lnSpc>
                        <a:spcBef>
                          <a:spcPts val="0"/>
                        </a:spcBef>
                        <a:spcAft>
                          <a:spcPts val="800"/>
                        </a:spcAft>
                      </a:pPr>
                      <a:r>
                        <a:rPr lang="ar-SA" sz="1100" dirty="0">
                          <a:effectLst/>
                          <a:cs typeface="B Mitra" panose="00000400000000000000" pitchFamily="2" charset="-78"/>
                        </a:rPr>
                        <a:t>7</a:t>
                      </a:r>
                      <a:endParaRPr lang="en-US" sz="1100" dirty="0">
                        <a:effectLst/>
                        <a:cs typeface="B Mitra" panose="00000400000000000000" pitchFamily="2" charset="-78"/>
                      </a:endParaRPr>
                    </a:p>
                    <a:p>
                      <a:pPr marL="0" marR="0" algn="ctr" rtl="1">
                        <a:lnSpc>
                          <a:spcPct val="115000"/>
                        </a:lnSpc>
                        <a:spcBef>
                          <a:spcPts val="0"/>
                        </a:spcBef>
                        <a:spcAft>
                          <a:spcPts val="1000"/>
                        </a:spcAft>
                      </a:pPr>
                      <a:r>
                        <a:rPr lang="ar-SA" sz="1100" dirty="0">
                          <a:effectLst/>
                          <a:cs typeface="B Mitra" panose="00000400000000000000" pitchFamily="2" charset="-78"/>
                        </a:rPr>
                        <a:t>7</a:t>
                      </a:r>
                      <a:endParaRPr lang="en-US" sz="1100" dirty="0">
                        <a:effectLst/>
                        <a:latin typeface="Calibri" panose="020F0502020204030204" pitchFamily="34" charset="0"/>
                        <a:ea typeface="Calibri" panose="020F0502020204030204" pitchFamily="34" charset="0"/>
                        <a:cs typeface="B Mitra" panose="00000400000000000000" pitchFamily="2" charset="-78"/>
                      </a:endParaRPr>
                    </a:p>
                  </a:txBody>
                  <a:tcPr marL="58873" marR="58873" marT="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3992A">
                        <a:tint val="40000"/>
                      </a:srgbClr>
                    </a:solidFill>
                  </a:tcPr>
                </a:tc>
                <a:tc>
                  <a:txBody>
                    <a:bodyPr/>
                    <a:lstStyle>
                      <a:lvl1pPr marL="0" algn="l" rtl="0" eaLnBrk="1" latinLnBrk="0" hangingPunct="1">
                        <a:defRPr kumimoji="0" kern="1200">
                          <a:solidFill>
                            <a:schemeClr val="dk1"/>
                          </a:solidFill>
                          <a:latin typeface="Garamond" panose="02020404030301010803"/>
                        </a:defRPr>
                      </a:lvl1pPr>
                      <a:lvl2pPr marL="457200" algn="l" rtl="0" eaLnBrk="1" latinLnBrk="0" hangingPunct="1">
                        <a:defRPr kumimoji="0" kern="1200">
                          <a:solidFill>
                            <a:schemeClr val="dk1"/>
                          </a:solidFill>
                          <a:latin typeface="Garamond" panose="02020404030301010803"/>
                        </a:defRPr>
                      </a:lvl2pPr>
                      <a:lvl3pPr marL="914400" algn="l" rtl="0" eaLnBrk="1" latinLnBrk="0" hangingPunct="1">
                        <a:defRPr kumimoji="0" kern="1200">
                          <a:solidFill>
                            <a:schemeClr val="dk1"/>
                          </a:solidFill>
                          <a:latin typeface="Garamond" panose="02020404030301010803"/>
                        </a:defRPr>
                      </a:lvl3pPr>
                      <a:lvl4pPr marL="1371600" algn="l" rtl="0" eaLnBrk="1" latinLnBrk="0" hangingPunct="1">
                        <a:defRPr kumimoji="0" kern="1200">
                          <a:solidFill>
                            <a:schemeClr val="dk1"/>
                          </a:solidFill>
                          <a:latin typeface="Garamond" panose="02020404030301010803"/>
                        </a:defRPr>
                      </a:lvl4pPr>
                      <a:lvl5pPr marL="1828800" algn="l" rtl="0" eaLnBrk="1" latinLnBrk="0" hangingPunct="1">
                        <a:defRPr kumimoji="0" kern="1200">
                          <a:solidFill>
                            <a:schemeClr val="dk1"/>
                          </a:solidFill>
                          <a:latin typeface="Garamond" panose="02020404030301010803"/>
                        </a:defRPr>
                      </a:lvl5pPr>
                      <a:lvl6pPr marL="2286000" algn="l" rtl="0" eaLnBrk="1" latinLnBrk="0" hangingPunct="1">
                        <a:defRPr kumimoji="0" kern="1200">
                          <a:solidFill>
                            <a:schemeClr val="dk1"/>
                          </a:solidFill>
                          <a:latin typeface="Garamond" panose="02020404030301010803"/>
                        </a:defRPr>
                      </a:lvl6pPr>
                      <a:lvl7pPr marL="2743200" algn="l" rtl="0" eaLnBrk="1" latinLnBrk="0" hangingPunct="1">
                        <a:defRPr kumimoji="0" kern="1200">
                          <a:solidFill>
                            <a:schemeClr val="dk1"/>
                          </a:solidFill>
                          <a:latin typeface="Garamond" panose="02020404030301010803"/>
                        </a:defRPr>
                      </a:lvl7pPr>
                      <a:lvl8pPr marL="3200400" algn="l" rtl="0" eaLnBrk="1" latinLnBrk="0" hangingPunct="1">
                        <a:defRPr kumimoji="0" kern="1200">
                          <a:solidFill>
                            <a:schemeClr val="dk1"/>
                          </a:solidFill>
                          <a:latin typeface="Garamond" panose="02020404030301010803"/>
                        </a:defRPr>
                      </a:lvl8pPr>
                      <a:lvl9pPr marL="3657600" algn="l" rtl="0" eaLnBrk="1" latinLnBrk="0" hangingPunct="1">
                        <a:defRPr kumimoji="0" kern="1200">
                          <a:solidFill>
                            <a:schemeClr val="dk1"/>
                          </a:solidFill>
                          <a:latin typeface="Garamond" panose="02020404030301010803"/>
                        </a:defRPr>
                      </a:lvl9pPr>
                    </a:lstStyle>
                    <a:p>
                      <a:pPr marL="0" marR="0" algn="ctr" rtl="1">
                        <a:lnSpc>
                          <a:spcPct val="107000"/>
                        </a:lnSpc>
                        <a:spcBef>
                          <a:spcPts val="0"/>
                        </a:spcBef>
                        <a:spcAft>
                          <a:spcPts val="800"/>
                        </a:spcAft>
                      </a:pPr>
                      <a:r>
                        <a:rPr lang="ar-SA" sz="1100" dirty="0">
                          <a:effectLst/>
                          <a:cs typeface="B Mitra" panose="00000400000000000000" pitchFamily="2" charset="-78"/>
                        </a:rPr>
                        <a:t>50</a:t>
                      </a:r>
                      <a:endParaRPr lang="en-US" sz="1100" dirty="0">
                        <a:effectLst/>
                        <a:cs typeface="B Mitra" panose="00000400000000000000" pitchFamily="2" charset="-78"/>
                      </a:endParaRPr>
                    </a:p>
                    <a:p>
                      <a:pPr marL="0" marR="0" algn="ctr" rtl="1">
                        <a:lnSpc>
                          <a:spcPct val="107000"/>
                        </a:lnSpc>
                        <a:spcBef>
                          <a:spcPts val="0"/>
                        </a:spcBef>
                        <a:spcAft>
                          <a:spcPts val="800"/>
                        </a:spcAft>
                      </a:pPr>
                      <a:r>
                        <a:rPr lang="ar-SA" sz="1100" dirty="0">
                          <a:effectLst/>
                          <a:cs typeface="B Mitra" panose="00000400000000000000" pitchFamily="2" charset="-78"/>
                        </a:rPr>
                        <a:t>16</a:t>
                      </a:r>
                      <a:endParaRPr lang="en-US" sz="1100" dirty="0">
                        <a:effectLst/>
                        <a:cs typeface="B Mitra" panose="00000400000000000000" pitchFamily="2" charset="-78"/>
                      </a:endParaRPr>
                    </a:p>
                    <a:p>
                      <a:pPr marL="0" marR="0" algn="ctr" rtl="1">
                        <a:lnSpc>
                          <a:spcPct val="107000"/>
                        </a:lnSpc>
                        <a:spcBef>
                          <a:spcPts val="0"/>
                        </a:spcBef>
                        <a:spcAft>
                          <a:spcPts val="800"/>
                        </a:spcAft>
                      </a:pPr>
                      <a:r>
                        <a:rPr lang="ar-SA" sz="1100" dirty="0">
                          <a:effectLst/>
                          <a:cs typeface="B Mitra" panose="00000400000000000000" pitchFamily="2" charset="-78"/>
                        </a:rPr>
                        <a:t>10</a:t>
                      </a:r>
                      <a:endParaRPr lang="en-US" sz="1100" dirty="0">
                        <a:effectLst/>
                        <a:cs typeface="B Mitra" panose="00000400000000000000" pitchFamily="2" charset="-78"/>
                      </a:endParaRPr>
                    </a:p>
                    <a:p>
                      <a:pPr marL="0" marR="0" algn="ctr" rtl="1">
                        <a:lnSpc>
                          <a:spcPct val="107000"/>
                        </a:lnSpc>
                        <a:spcBef>
                          <a:spcPts val="0"/>
                        </a:spcBef>
                        <a:spcAft>
                          <a:spcPts val="800"/>
                        </a:spcAft>
                      </a:pPr>
                      <a:r>
                        <a:rPr lang="ar-SA" sz="1100" dirty="0">
                          <a:effectLst/>
                          <a:cs typeface="B Mitra" panose="00000400000000000000" pitchFamily="2" charset="-78"/>
                        </a:rPr>
                        <a:t>10</a:t>
                      </a:r>
                      <a:endParaRPr lang="en-US" sz="1100" dirty="0">
                        <a:effectLst/>
                        <a:cs typeface="B Mitra" panose="00000400000000000000" pitchFamily="2" charset="-78"/>
                      </a:endParaRPr>
                    </a:p>
                    <a:p>
                      <a:pPr marL="0" marR="0" algn="ctr" rtl="1">
                        <a:lnSpc>
                          <a:spcPct val="107000"/>
                        </a:lnSpc>
                        <a:spcBef>
                          <a:spcPts val="0"/>
                        </a:spcBef>
                        <a:spcAft>
                          <a:spcPts val="800"/>
                        </a:spcAft>
                      </a:pPr>
                      <a:r>
                        <a:rPr lang="ar-SA" sz="1100" dirty="0">
                          <a:effectLst/>
                          <a:cs typeface="B Mitra" panose="00000400000000000000" pitchFamily="2" charset="-78"/>
                        </a:rPr>
                        <a:t>7</a:t>
                      </a:r>
                      <a:endParaRPr lang="en-US" sz="1100" dirty="0">
                        <a:effectLst/>
                        <a:cs typeface="B Mitra" panose="00000400000000000000" pitchFamily="2" charset="-78"/>
                      </a:endParaRPr>
                    </a:p>
                    <a:p>
                      <a:pPr marL="0" marR="0" algn="ctr" rtl="1">
                        <a:lnSpc>
                          <a:spcPct val="107000"/>
                        </a:lnSpc>
                        <a:spcBef>
                          <a:spcPts val="0"/>
                        </a:spcBef>
                        <a:spcAft>
                          <a:spcPts val="800"/>
                        </a:spcAft>
                      </a:pPr>
                      <a:r>
                        <a:rPr lang="ar-SA" sz="1100" dirty="0">
                          <a:effectLst/>
                          <a:cs typeface="B Mitra" panose="00000400000000000000" pitchFamily="2" charset="-78"/>
                        </a:rPr>
                        <a:t>14</a:t>
                      </a:r>
                      <a:endParaRPr lang="en-US" sz="1100" dirty="0">
                        <a:effectLst/>
                        <a:cs typeface="B Mitra" panose="00000400000000000000" pitchFamily="2" charset="-78"/>
                      </a:endParaRPr>
                    </a:p>
                    <a:p>
                      <a:pPr marL="0" marR="0" algn="ctr" rtl="1">
                        <a:lnSpc>
                          <a:spcPct val="107000"/>
                        </a:lnSpc>
                        <a:spcBef>
                          <a:spcPts val="0"/>
                        </a:spcBef>
                        <a:spcAft>
                          <a:spcPts val="800"/>
                        </a:spcAft>
                      </a:pPr>
                      <a:r>
                        <a:rPr lang="ar-SA" sz="1100" dirty="0">
                          <a:effectLst/>
                          <a:cs typeface="B Mitra" panose="00000400000000000000" pitchFamily="2" charset="-78"/>
                        </a:rPr>
                        <a:t>7</a:t>
                      </a:r>
                      <a:endParaRPr lang="en-US" sz="1100" dirty="0">
                        <a:effectLst/>
                        <a:cs typeface="B Mitra" panose="00000400000000000000" pitchFamily="2" charset="-78"/>
                      </a:endParaRPr>
                    </a:p>
                    <a:p>
                      <a:pPr marL="0" marR="0" algn="ctr" rtl="1">
                        <a:lnSpc>
                          <a:spcPct val="107000"/>
                        </a:lnSpc>
                        <a:spcBef>
                          <a:spcPts val="0"/>
                        </a:spcBef>
                        <a:spcAft>
                          <a:spcPts val="800"/>
                        </a:spcAft>
                      </a:pPr>
                      <a:r>
                        <a:rPr lang="ar-SA" sz="1100" dirty="0">
                          <a:effectLst/>
                          <a:cs typeface="B Mitra" panose="00000400000000000000" pitchFamily="2" charset="-78"/>
                        </a:rPr>
                        <a:t>16</a:t>
                      </a:r>
                      <a:endParaRPr lang="en-US" sz="1100" dirty="0">
                        <a:effectLst/>
                        <a:cs typeface="B Mitra" panose="00000400000000000000" pitchFamily="2" charset="-78"/>
                      </a:endParaRPr>
                    </a:p>
                    <a:p>
                      <a:pPr marL="0" marR="0" algn="ctr" rtl="1">
                        <a:lnSpc>
                          <a:spcPct val="107000"/>
                        </a:lnSpc>
                        <a:spcBef>
                          <a:spcPts val="0"/>
                        </a:spcBef>
                        <a:spcAft>
                          <a:spcPts val="800"/>
                        </a:spcAft>
                      </a:pPr>
                      <a:r>
                        <a:rPr lang="ar-SA" sz="1100" dirty="0">
                          <a:effectLst/>
                          <a:cs typeface="B Mitra" panose="00000400000000000000" pitchFamily="2" charset="-78"/>
                        </a:rPr>
                        <a:t>5</a:t>
                      </a:r>
                      <a:endParaRPr lang="en-US" sz="1100" dirty="0">
                        <a:effectLst/>
                        <a:cs typeface="B Mitra" panose="00000400000000000000" pitchFamily="2" charset="-78"/>
                      </a:endParaRPr>
                    </a:p>
                    <a:p>
                      <a:pPr marL="0" marR="0" algn="ctr" rtl="1">
                        <a:lnSpc>
                          <a:spcPct val="107000"/>
                        </a:lnSpc>
                        <a:spcBef>
                          <a:spcPts val="0"/>
                        </a:spcBef>
                        <a:spcAft>
                          <a:spcPts val="800"/>
                        </a:spcAft>
                      </a:pPr>
                      <a:r>
                        <a:rPr lang="ar-SA" sz="1100" dirty="0">
                          <a:effectLst/>
                          <a:cs typeface="B Mitra" panose="00000400000000000000" pitchFamily="2" charset="-78"/>
                        </a:rPr>
                        <a:t>7</a:t>
                      </a:r>
                      <a:endParaRPr lang="en-US" sz="1100" dirty="0">
                        <a:effectLst/>
                        <a:cs typeface="B Mitra" panose="00000400000000000000" pitchFamily="2" charset="-78"/>
                      </a:endParaRPr>
                    </a:p>
                    <a:p>
                      <a:pPr marL="0" marR="0" algn="ctr" rtl="1">
                        <a:lnSpc>
                          <a:spcPct val="115000"/>
                        </a:lnSpc>
                        <a:spcBef>
                          <a:spcPts val="0"/>
                        </a:spcBef>
                        <a:spcAft>
                          <a:spcPts val="1000"/>
                        </a:spcAft>
                      </a:pPr>
                      <a:r>
                        <a:rPr lang="ar-SA" sz="1100" dirty="0">
                          <a:effectLst/>
                          <a:cs typeface="B Mitra" panose="00000400000000000000" pitchFamily="2" charset="-78"/>
                        </a:rPr>
                        <a:t>21</a:t>
                      </a:r>
                      <a:endParaRPr lang="en-US" sz="1100" dirty="0">
                        <a:effectLst/>
                        <a:latin typeface="Calibri" panose="020F0502020204030204" pitchFamily="34" charset="0"/>
                        <a:ea typeface="Calibri" panose="020F0502020204030204" pitchFamily="34" charset="0"/>
                        <a:cs typeface="B Mitra" panose="00000400000000000000" pitchFamily="2" charset="-78"/>
                      </a:endParaRPr>
                    </a:p>
                  </a:txBody>
                  <a:tcPr marL="58873" marR="58873" marT="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3992A">
                        <a:tint val="40000"/>
                      </a:srgbClr>
                    </a:solidFill>
                  </a:tcPr>
                </a:tc>
                <a:tc>
                  <a:txBody>
                    <a:bodyPr/>
                    <a:lstStyle>
                      <a:lvl1pPr marL="0" algn="l" rtl="0" eaLnBrk="1" latinLnBrk="0" hangingPunct="1">
                        <a:defRPr kumimoji="0" kern="1200">
                          <a:solidFill>
                            <a:schemeClr val="dk1"/>
                          </a:solidFill>
                          <a:latin typeface="Garamond" panose="02020404030301010803"/>
                        </a:defRPr>
                      </a:lvl1pPr>
                      <a:lvl2pPr marL="457200" algn="l" rtl="0" eaLnBrk="1" latinLnBrk="0" hangingPunct="1">
                        <a:defRPr kumimoji="0" kern="1200">
                          <a:solidFill>
                            <a:schemeClr val="dk1"/>
                          </a:solidFill>
                          <a:latin typeface="Garamond" panose="02020404030301010803"/>
                        </a:defRPr>
                      </a:lvl2pPr>
                      <a:lvl3pPr marL="914400" algn="l" rtl="0" eaLnBrk="1" latinLnBrk="0" hangingPunct="1">
                        <a:defRPr kumimoji="0" kern="1200">
                          <a:solidFill>
                            <a:schemeClr val="dk1"/>
                          </a:solidFill>
                          <a:latin typeface="Garamond" panose="02020404030301010803"/>
                        </a:defRPr>
                      </a:lvl3pPr>
                      <a:lvl4pPr marL="1371600" algn="l" rtl="0" eaLnBrk="1" latinLnBrk="0" hangingPunct="1">
                        <a:defRPr kumimoji="0" kern="1200">
                          <a:solidFill>
                            <a:schemeClr val="dk1"/>
                          </a:solidFill>
                          <a:latin typeface="Garamond" panose="02020404030301010803"/>
                        </a:defRPr>
                      </a:lvl4pPr>
                      <a:lvl5pPr marL="1828800" algn="l" rtl="0" eaLnBrk="1" latinLnBrk="0" hangingPunct="1">
                        <a:defRPr kumimoji="0" kern="1200">
                          <a:solidFill>
                            <a:schemeClr val="dk1"/>
                          </a:solidFill>
                          <a:latin typeface="Garamond" panose="02020404030301010803"/>
                        </a:defRPr>
                      </a:lvl5pPr>
                      <a:lvl6pPr marL="2286000" algn="l" rtl="0" eaLnBrk="1" latinLnBrk="0" hangingPunct="1">
                        <a:defRPr kumimoji="0" kern="1200">
                          <a:solidFill>
                            <a:schemeClr val="dk1"/>
                          </a:solidFill>
                          <a:latin typeface="Garamond" panose="02020404030301010803"/>
                        </a:defRPr>
                      </a:lvl6pPr>
                      <a:lvl7pPr marL="2743200" algn="l" rtl="0" eaLnBrk="1" latinLnBrk="0" hangingPunct="1">
                        <a:defRPr kumimoji="0" kern="1200">
                          <a:solidFill>
                            <a:schemeClr val="dk1"/>
                          </a:solidFill>
                          <a:latin typeface="Garamond" panose="02020404030301010803"/>
                        </a:defRPr>
                      </a:lvl7pPr>
                      <a:lvl8pPr marL="3200400" algn="l" rtl="0" eaLnBrk="1" latinLnBrk="0" hangingPunct="1">
                        <a:defRPr kumimoji="0" kern="1200">
                          <a:solidFill>
                            <a:schemeClr val="dk1"/>
                          </a:solidFill>
                          <a:latin typeface="Garamond" panose="02020404030301010803"/>
                        </a:defRPr>
                      </a:lvl8pPr>
                      <a:lvl9pPr marL="3657600" algn="l" rtl="0" eaLnBrk="1" latinLnBrk="0" hangingPunct="1">
                        <a:defRPr kumimoji="0" kern="1200">
                          <a:solidFill>
                            <a:schemeClr val="dk1"/>
                          </a:solidFill>
                          <a:latin typeface="Garamond" panose="02020404030301010803"/>
                        </a:defRPr>
                      </a:lvl9pPr>
                    </a:lstStyle>
                    <a:p>
                      <a:pPr marL="0" marR="0" algn="ctr" rtl="1">
                        <a:lnSpc>
                          <a:spcPct val="107000"/>
                        </a:lnSpc>
                        <a:spcBef>
                          <a:spcPts val="0"/>
                        </a:spcBef>
                        <a:spcAft>
                          <a:spcPts val="800"/>
                        </a:spcAft>
                      </a:pPr>
                      <a:r>
                        <a:rPr lang="ar-SA" sz="1100" dirty="0">
                          <a:effectLst/>
                          <a:cs typeface="B Mitra" panose="00000400000000000000" pitchFamily="2" charset="-78"/>
                        </a:rPr>
                        <a:t>600</a:t>
                      </a:r>
                      <a:endParaRPr lang="en-US" sz="1100" dirty="0">
                        <a:effectLst/>
                        <a:cs typeface="B Mitra" panose="00000400000000000000" pitchFamily="2" charset="-78"/>
                      </a:endParaRPr>
                    </a:p>
                    <a:p>
                      <a:pPr marL="0" marR="0" algn="ctr" rtl="1">
                        <a:lnSpc>
                          <a:spcPct val="107000"/>
                        </a:lnSpc>
                        <a:spcBef>
                          <a:spcPts val="0"/>
                        </a:spcBef>
                        <a:spcAft>
                          <a:spcPts val="800"/>
                        </a:spcAft>
                      </a:pPr>
                      <a:r>
                        <a:rPr lang="ar-SA" sz="1100" dirty="0">
                          <a:effectLst/>
                          <a:cs typeface="B Mitra" panose="00000400000000000000" pitchFamily="2" charset="-78"/>
                        </a:rPr>
                        <a:t>192</a:t>
                      </a:r>
                      <a:endParaRPr lang="en-US" sz="1100" dirty="0">
                        <a:effectLst/>
                        <a:cs typeface="B Mitra" panose="00000400000000000000" pitchFamily="2" charset="-78"/>
                      </a:endParaRPr>
                    </a:p>
                    <a:p>
                      <a:pPr marL="0" marR="0" algn="ctr" rtl="1">
                        <a:lnSpc>
                          <a:spcPct val="107000"/>
                        </a:lnSpc>
                        <a:spcBef>
                          <a:spcPts val="0"/>
                        </a:spcBef>
                        <a:spcAft>
                          <a:spcPts val="800"/>
                        </a:spcAft>
                      </a:pPr>
                      <a:r>
                        <a:rPr lang="ar-SA" sz="1100" dirty="0">
                          <a:effectLst/>
                          <a:cs typeface="B Mitra" panose="00000400000000000000" pitchFamily="2" charset="-78"/>
                        </a:rPr>
                        <a:t>120</a:t>
                      </a:r>
                      <a:endParaRPr lang="en-US" sz="1100" dirty="0">
                        <a:effectLst/>
                        <a:cs typeface="B Mitra" panose="00000400000000000000" pitchFamily="2" charset="-78"/>
                      </a:endParaRPr>
                    </a:p>
                    <a:p>
                      <a:pPr marL="0" marR="0" algn="ctr" rtl="1">
                        <a:lnSpc>
                          <a:spcPct val="107000"/>
                        </a:lnSpc>
                        <a:spcBef>
                          <a:spcPts val="0"/>
                        </a:spcBef>
                        <a:spcAft>
                          <a:spcPts val="800"/>
                        </a:spcAft>
                      </a:pPr>
                      <a:r>
                        <a:rPr lang="ar-SA" sz="1100" dirty="0">
                          <a:effectLst/>
                          <a:cs typeface="B Mitra" panose="00000400000000000000" pitchFamily="2" charset="-78"/>
                        </a:rPr>
                        <a:t>120</a:t>
                      </a:r>
                      <a:endParaRPr lang="en-US" sz="1100" dirty="0">
                        <a:effectLst/>
                        <a:cs typeface="B Mitra" panose="00000400000000000000" pitchFamily="2" charset="-78"/>
                      </a:endParaRPr>
                    </a:p>
                    <a:p>
                      <a:pPr marL="0" marR="0" algn="ctr" rtl="1">
                        <a:lnSpc>
                          <a:spcPct val="107000"/>
                        </a:lnSpc>
                        <a:spcBef>
                          <a:spcPts val="0"/>
                        </a:spcBef>
                        <a:spcAft>
                          <a:spcPts val="800"/>
                        </a:spcAft>
                      </a:pPr>
                      <a:r>
                        <a:rPr lang="ar-SA" sz="1100" dirty="0">
                          <a:effectLst/>
                          <a:cs typeface="B Mitra" panose="00000400000000000000" pitchFamily="2" charset="-78"/>
                        </a:rPr>
                        <a:t>84</a:t>
                      </a:r>
                      <a:endParaRPr lang="en-US" sz="1100" dirty="0">
                        <a:effectLst/>
                        <a:cs typeface="B Mitra" panose="00000400000000000000" pitchFamily="2" charset="-78"/>
                      </a:endParaRPr>
                    </a:p>
                    <a:p>
                      <a:pPr marL="0" marR="0" algn="ctr" rtl="1">
                        <a:lnSpc>
                          <a:spcPct val="107000"/>
                        </a:lnSpc>
                        <a:spcBef>
                          <a:spcPts val="0"/>
                        </a:spcBef>
                        <a:spcAft>
                          <a:spcPts val="800"/>
                        </a:spcAft>
                      </a:pPr>
                      <a:r>
                        <a:rPr lang="ar-SA" sz="1100" dirty="0">
                          <a:effectLst/>
                          <a:cs typeface="B Mitra" panose="00000400000000000000" pitchFamily="2" charset="-78"/>
                        </a:rPr>
                        <a:t>168</a:t>
                      </a:r>
                      <a:endParaRPr lang="en-US" sz="1100" dirty="0">
                        <a:effectLst/>
                        <a:cs typeface="B Mitra" panose="00000400000000000000" pitchFamily="2" charset="-78"/>
                      </a:endParaRPr>
                    </a:p>
                    <a:p>
                      <a:pPr marL="0" marR="0" algn="ctr" rtl="1">
                        <a:lnSpc>
                          <a:spcPct val="107000"/>
                        </a:lnSpc>
                        <a:spcBef>
                          <a:spcPts val="0"/>
                        </a:spcBef>
                        <a:spcAft>
                          <a:spcPts val="800"/>
                        </a:spcAft>
                      </a:pPr>
                      <a:r>
                        <a:rPr lang="ar-SA" sz="1100" dirty="0">
                          <a:effectLst/>
                          <a:cs typeface="B Mitra" panose="00000400000000000000" pitchFamily="2" charset="-78"/>
                        </a:rPr>
                        <a:t>84</a:t>
                      </a:r>
                      <a:endParaRPr lang="en-US" sz="1100" dirty="0">
                        <a:effectLst/>
                        <a:cs typeface="B Mitra" panose="00000400000000000000" pitchFamily="2" charset="-78"/>
                      </a:endParaRPr>
                    </a:p>
                    <a:p>
                      <a:pPr marL="0" marR="0" algn="ctr" rtl="1">
                        <a:lnSpc>
                          <a:spcPct val="107000"/>
                        </a:lnSpc>
                        <a:spcBef>
                          <a:spcPts val="0"/>
                        </a:spcBef>
                        <a:spcAft>
                          <a:spcPts val="800"/>
                        </a:spcAft>
                      </a:pPr>
                      <a:r>
                        <a:rPr lang="ar-SA" sz="1100" dirty="0">
                          <a:effectLst/>
                          <a:cs typeface="B Mitra" panose="00000400000000000000" pitchFamily="2" charset="-78"/>
                        </a:rPr>
                        <a:t>192</a:t>
                      </a:r>
                      <a:endParaRPr lang="en-US" sz="1100" dirty="0">
                        <a:effectLst/>
                        <a:cs typeface="B Mitra" panose="00000400000000000000" pitchFamily="2" charset="-78"/>
                      </a:endParaRPr>
                    </a:p>
                    <a:p>
                      <a:pPr marL="0" marR="0" algn="ctr" rtl="1">
                        <a:lnSpc>
                          <a:spcPct val="107000"/>
                        </a:lnSpc>
                        <a:spcBef>
                          <a:spcPts val="0"/>
                        </a:spcBef>
                        <a:spcAft>
                          <a:spcPts val="800"/>
                        </a:spcAft>
                      </a:pPr>
                      <a:r>
                        <a:rPr lang="ar-SA" sz="1100" dirty="0">
                          <a:effectLst/>
                          <a:cs typeface="B Mitra" panose="00000400000000000000" pitchFamily="2" charset="-78"/>
                        </a:rPr>
                        <a:t>60</a:t>
                      </a:r>
                      <a:endParaRPr lang="en-US" sz="1100" dirty="0">
                        <a:effectLst/>
                        <a:cs typeface="B Mitra" panose="00000400000000000000" pitchFamily="2" charset="-78"/>
                      </a:endParaRPr>
                    </a:p>
                    <a:p>
                      <a:pPr marL="0" marR="0" algn="ctr" rtl="1">
                        <a:lnSpc>
                          <a:spcPct val="107000"/>
                        </a:lnSpc>
                        <a:spcBef>
                          <a:spcPts val="0"/>
                        </a:spcBef>
                        <a:spcAft>
                          <a:spcPts val="800"/>
                        </a:spcAft>
                      </a:pPr>
                      <a:r>
                        <a:rPr lang="ar-SA" sz="1100" dirty="0">
                          <a:effectLst/>
                          <a:cs typeface="B Mitra" panose="00000400000000000000" pitchFamily="2" charset="-78"/>
                        </a:rPr>
                        <a:t>168</a:t>
                      </a:r>
                      <a:endParaRPr lang="en-US" sz="1100" dirty="0">
                        <a:effectLst/>
                        <a:cs typeface="B Mitra" panose="00000400000000000000" pitchFamily="2" charset="-78"/>
                      </a:endParaRPr>
                    </a:p>
                    <a:p>
                      <a:pPr marL="0" marR="0" algn="ctr" rtl="1">
                        <a:lnSpc>
                          <a:spcPct val="115000"/>
                        </a:lnSpc>
                        <a:spcBef>
                          <a:spcPts val="0"/>
                        </a:spcBef>
                        <a:spcAft>
                          <a:spcPts val="1000"/>
                        </a:spcAft>
                      </a:pPr>
                      <a:r>
                        <a:rPr lang="ar-SA" sz="1100" dirty="0">
                          <a:effectLst/>
                          <a:cs typeface="B Mitra" panose="00000400000000000000" pitchFamily="2" charset="-78"/>
                        </a:rPr>
                        <a:t>252</a:t>
                      </a:r>
                      <a:endParaRPr lang="en-US" sz="1100" dirty="0">
                        <a:effectLst/>
                        <a:latin typeface="Calibri" panose="020F0502020204030204" pitchFamily="34" charset="0"/>
                        <a:ea typeface="Calibri" panose="020F0502020204030204" pitchFamily="34" charset="0"/>
                        <a:cs typeface="B Mitra" panose="00000400000000000000" pitchFamily="2" charset="-78"/>
                      </a:endParaRPr>
                    </a:p>
                  </a:txBody>
                  <a:tcPr marL="58873" marR="58873" marT="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3992A">
                        <a:tint val="40000"/>
                      </a:srgbClr>
                    </a:solidFill>
                  </a:tcPr>
                </a:tc>
                <a:extLst>
                  <a:ext uri="{0D108BD9-81ED-4DB2-BD59-A6C34878D82A}">
                    <a16:rowId xmlns:a16="http://schemas.microsoft.com/office/drawing/2014/main" xmlns="" val="1603950920"/>
                  </a:ext>
                </a:extLst>
              </a:tr>
              <a:tr h="178086">
                <a:tc>
                  <a:txBody>
                    <a:bodyPr/>
                    <a:lstStyle>
                      <a:lvl1pPr marL="0" algn="l" rtl="0" eaLnBrk="1" latinLnBrk="0" hangingPunct="1">
                        <a:defRPr kumimoji="0" b="1" kern="1200">
                          <a:solidFill>
                            <a:schemeClr val="lt1"/>
                          </a:solidFill>
                          <a:latin typeface="Garamond" panose="02020404030301010803"/>
                        </a:defRPr>
                      </a:lvl1pPr>
                      <a:lvl2pPr marL="457200" algn="l" rtl="0" eaLnBrk="1" latinLnBrk="0" hangingPunct="1">
                        <a:defRPr kumimoji="0" b="1" kern="1200">
                          <a:solidFill>
                            <a:schemeClr val="lt1"/>
                          </a:solidFill>
                          <a:latin typeface="Garamond" panose="02020404030301010803"/>
                        </a:defRPr>
                      </a:lvl2pPr>
                      <a:lvl3pPr marL="914400" algn="l" rtl="0" eaLnBrk="1" latinLnBrk="0" hangingPunct="1">
                        <a:defRPr kumimoji="0" b="1" kern="1200">
                          <a:solidFill>
                            <a:schemeClr val="lt1"/>
                          </a:solidFill>
                          <a:latin typeface="Garamond" panose="02020404030301010803"/>
                        </a:defRPr>
                      </a:lvl3pPr>
                      <a:lvl4pPr marL="1371600" algn="l" rtl="0" eaLnBrk="1" latinLnBrk="0" hangingPunct="1">
                        <a:defRPr kumimoji="0" b="1" kern="1200">
                          <a:solidFill>
                            <a:schemeClr val="lt1"/>
                          </a:solidFill>
                          <a:latin typeface="Garamond" panose="02020404030301010803"/>
                        </a:defRPr>
                      </a:lvl4pPr>
                      <a:lvl5pPr marL="1828800" algn="l" rtl="0" eaLnBrk="1" latinLnBrk="0" hangingPunct="1">
                        <a:defRPr kumimoji="0" b="1" kern="1200">
                          <a:solidFill>
                            <a:schemeClr val="lt1"/>
                          </a:solidFill>
                          <a:latin typeface="Garamond" panose="02020404030301010803"/>
                        </a:defRPr>
                      </a:lvl5pPr>
                      <a:lvl6pPr marL="2286000" algn="l" rtl="0" eaLnBrk="1" latinLnBrk="0" hangingPunct="1">
                        <a:defRPr kumimoji="0" b="1" kern="1200">
                          <a:solidFill>
                            <a:schemeClr val="lt1"/>
                          </a:solidFill>
                          <a:latin typeface="Garamond" panose="02020404030301010803"/>
                        </a:defRPr>
                      </a:lvl6pPr>
                      <a:lvl7pPr marL="2743200" algn="l" rtl="0" eaLnBrk="1" latinLnBrk="0" hangingPunct="1">
                        <a:defRPr kumimoji="0" b="1" kern="1200">
                          <a:solidFill>
                            <a:schemeClr val="lt1"/>
                          </a:solidFill>
                          <a:latin typeface="Garamond" panose="02020404030301010803"/>
                        </a:defRPr>
                      </a:lvl7pPr>
                      <a:lvl8pPr marL="3200400" algn="l" rtl="0" eaLnBrk="1" latinLnBrk="0" hangingPunct="1">
                        <a:defRPr kumimoji="0" b="1" kern="1200">
                          <a:solidFill>
                            <a:schemeClr val="lt1"/>
                          </a:solidFill>
                          <a:latin typeface="Garamond" panose="02020404030301010803"/>
                        </a:defRPr>
                      </a:lvl8pPr>
                      <a:lvl9pPr marL="3657600" algn="l" rtl="0" eaLnBrk="1" latinLnBrk="0" hangingPunct="1">
                        <a:defRPr kumimoji="0" b="1" kern="1200">
                          <a:solidFill>
                            <a:schemeClr val="lt1"/>
                          </a:solidFill>
                          <a:latin typeface="Garamond" panose="02020404030301010803"/>
                        </a:defRPr>
                      </a:lvl9pPr>
                    </a:lstStyle>
                    <a:p>
                      <a:pPr marL="0" marR="0" algn="r" rtl="1">
                        <a:lnSpc>
                          <a:spcPct val="115000"/>
                        </a:lnSpc>
                        <a:spcBef>
                          <a:spcPts val="0"/>
                        </a:spcBef>
                        <a:spcAft>
                          <a:spcPts val="1000"/>
                        </a:spcAft>
                      </a:pPr>
                      <a:r>
                        <a:rPr lang="en-US" sz="1100">
                          <a:effectLst/>
                          <a:cs typeface="B Mitra" panose="00000400000000000000" pitchFamily="2" charset="-78"/>
                        </a:rPr>
                        <a:t> </a:t>
                      </a:r>
                      <a:endParaRPr lang="en-US" sz="1100">
                        <a:effectLst/>
                        <a:latin typeface="Calibri" panose="020F0502020204030204" pitchFamily="34" charset="0"/>
                        <a:ea typeface="Calibri" panose="020F0502020204030204" pitchFamily="34" charset="0"/>
                        <a:cs typeface="B Mitra" panose="00000400000000000000" pitchFamily="2" charset="-78"/>
                      </a:endParaRPr>
                    </a:p>
                  </a:txBody>
                  <a:tcPr marL="58873" marR="58873"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3992A"/>
                    </a:solidFill>
                  </a:tcPr>
                </a:tc>
                <a:tc>
                  <a:txBody>
                    <a:bodyPr/>
                    <a:lstStyle>
                      <a:lvl1pPr marL="0" algn="l" rtl="0" eaLnBrk="1" latinLnBrk="0" hangingPunct="1">
                        <a:defRPr kumimoji="0" kern="1200">
                          <a:solidFill>
                            <a:schemeClr val="dk1"/>
                          </a:solidFill>
                          <a:latin typeface="Garamond" panose="02020404030301010803"/>
                        </a:defRPr>
                      </a:lvl1pPr>
                      <a:lvl2pPr marL="457200" algn="l" rtl="0" eaLnBrk="1" latinLnBrk="0" hangingPunct="1">
                        <a:defRPr kumimoji="0" kern="1200">
                          <a:solidFill>
                            <a:schemeClr val="dk1"/>
                          </a:solidFill>
                          <a:latin typeface="Garamond" panose="02020404030301010803"/>
                        </a:defRPr>
                      </a:lvl2pPr>
                      <a:lvl3pPr marL="914400" algn="l" rtl="0" eaLnBrk="1" latinLnBrk="0" hangingPunct="1">
                        <a:defRPr kumimoji="0" kern="1200">
                          <a:solidFill>
                            <a:schemeClr val="dk1"/>
                          </a:solidFill>
                          <a:latin typeface="Garamond" panose="02020404030301010803"/>
                        </a:defRPr>
                      </a:lvl3pPr>
                      <a:lvl4pPr marL="1371600" algn="l" rtl="0" eaLnBrk="1" latinLnBrk="0" hangingPunct="1">
                        <a:defRPr kumimoji="0" kern="1200">
                          <a:solidFill>
                            <a:schemeClr val="dk1"/>
                          </a:solidFill>
                          <a:latin typeface="Garamond" panose="02020404030301010803"/>
                        </a:defRPr>
                      </a:lvl4pPr>
                      <a:lvl5pPr marL="1828800" algn="l" rtl="0" eaLnBrk="1" latinLnBrk="0" hangingPunct="1">
                        <a:defRPr kumimoji="0" kern="1200">
                          <a:solidFill>
                            <a:schemeClr val="dk1"/>
                          </a:solidFill>
                          <a:latin typeface="Garamond" panose="02020404030301010803"/>
                        </a:defRPr>
                      </a:lvl5pPr>
                      <a:lvl6pPr marL="2286000" algn="l" rtl="0" eaLnBrk="1" latinLnBrk="0" hangingPunct="1">
                        <a:defRPr kumimoji="0" kern="1200">
                          <a:solidFill>
                            <a:schemeClr val="dk1"/>
                          </a:solidFill>
                          <a:latin typeface="Garamond" panose="02020404030301010803"/>
                        </a:defRPr>
                      </a:lvl6pPr>
                      <a:lvl7pPr marL="2743200" algn="l" rtl="0" eaLnBrk="1" latinLnBrk="0" hangingPunct="1">
                        <a:defRPr kumimoji="0" kern="1200">
                          <a:solidFill>
                            <a:schemeClr val="dk1"/>
                          </a:solidFill>
                          <a:latin typeface="Garamond" panose="02020404030301010803"/>
                        </a:defRPr>
                      </a:lvl7pPr>
                      <a:lvl8pPr marL="3200400" algn="l" rtl="0" eaLnBrk="1" latinLnBrk="0" hangingPunct="1">
                        <a:defRPr kumimoji="0" kern="1200">
                          <a:solidFill>
                            <a:schemeClr val="dk1"/>
                          </a:solidFill>
                          <a:latin typeface="Garamond" panose="02020404030301010803"/>
                        </a:defRPr>
                      </a:lvl8pPr>
                      <a:lvl9pPr marL="3657600" algn="l" rtl="0" eaLnBrk="1" latinLnBrk="0" hangingPunct="1">
                        <a:defRPr kumimoji="0" kern="1200">
                          <a:solidFill>
                            <a:schemeClr val="dk1"/>
                          </a:solidFill>
                          <a:latin typeface="Garamond" panose="02020404030301010803"/>
                        </a:defRPr>
                      </a:lvl9pPr>
                    </a:lstStyle>
                    <a:p>
                      <a:pPr marL="0" marR="0" algn="r" rtl="1">
                        <a:lnSpc>
                          <a:spcPct val="115000"/>
                        </a:lnSpc>
                        <a:spcBef>
                          <a:spcPts val="0"/>
                        </a:spcBef>
                        <a:spcAft>
                          <a:spcPts val="1000"/>
                        </a:spcAft>
                      </a:pPr>
                      <a:r>
                        <a:rPr lang="ar-SA" sz="1100">
                          <a:effectLst/>
                          <a:cs typeface="B Mitra" panose="00000400000000000000" pitchFamily="2" charset="-78"/>
                        </a:rPr>
                        <a:t>جمع كل </a:t>
                      </a:r>
                      <a:endParaRPr lang="en-US" sz="1100">
                        <a:effectLst/>
                        <a:latin typeface="Calibri" panose="020F0502020204030204" pitchFamily="34" charset="0"/>
                        <a:ea typeface="Calibri" panose="020F0502020204030204" pitchFamily="34" charset="0"/>
                        <a:cs typeface="B Mitra" panose="00000400000000000000" pitchFamily="2" charset="-78"/>
                      </a:endParaRPr>
                    </a:p>
                  </a:txBody>
                  <a:tcPr marL="58873" marR="58873"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3992A">
                        <a:tint val="20000"/>
                      </a:srgbClr>
                    </a:solidFill>
                  </a:tcPr>
                </a:tc>
                <a:tc>
                  <a:txBody>
                    <a:bodyPr/>
                    <a:lstStyle>
                      <a:lvl1pPr marL="0" algn="l" rtl="0" eaLnBrk="1" latinLnBrk="0" hangingPunct="1">
                        <a:defRPr kumimoji="0" kern="1200">
                          <a:solidFill>
                            <a:schemeClr val="dk1"/>
                          </a:solidFill>
                          <a:latin typeface="Garamond" panose="02020404030301010803"/>
                        </a:defRPr>
                      </a:lvl1pPr>
                      <a:lvl2pPr marL="457200" algn="l" rtl="0" eaLnBrk="1" latinLnBrk="0" hangingPunct="1">
                        <a:defRPr kumimoji="0" kern="1200">
                          <a:solidFill>
                            <a:schemeClr val="dk1"/>
                          </a:solidFill>
                          <a:latin typeface="Garamond" panose="02020404030301010803"/>
                        </a:defRPr>
                      </a:lvl2pPr>
                      <a:lvl3pPr marL="914400" algn="l" rtl="0" eaLnBrk="1" latinLnBrk="0" hangingPunct="1">
                        <a:defRPr kumimoji="0" kern="1200">
                          <a:solidFill>
                            <a:schemeClr val="dk1"/>
                          </a:solidFill>
                          <a:latin typeface="Garamond" panose="02020404030301010803"/>
                        </a:defRPr>
                      </a:lvl3pPr>
                      <a:lvl4pPr marL="1371600" algn="l" rtl="0" eaLnBrk="1" latinLnBrk="0" hangingPunct="1">
                        <a:defRPr kumimoji="0" kern="1200">
                          <a:solidFill>
                            <a:schemeClr val="dk1"/>
                          </a:solidFill>
                          <a:latin typeface="Garamond" panose="02020404030301010803"/>
                        </a:defRPr>
                      </a:lvl4pPr>
                      <a:lvl5pPr marL="1828800" algn="l" rtl="0" eaLnBrk="1" latinLnBrk="0" hangingPunct="1">
                        <a:defRPr kumimoji="0" kern="1200">
                          <a:solidFill>
                            <a:schemeClr val="dk1"/>
                          </a:solidFill>
                          <a:latin typeface="Garamond" panose="02020404030301010803"/>
                        </a:defRPr>
                      </a:lvl5pPr>
                      <a:lvl6pPr marL="2286000" algn="l" rtl="0" eaLnBrk="1" latinLnBrk="0" hangingPunct="1">
                        <a:defRPr kumimoji="0" kern="1200">
                          <a:solidFill>
                            <a:schemeClr val="dk1"/>
                          </a:solidFill>
                          <a:latin typeface="Garamond" panose="02020404030301010803"/>
                        </a:defRPr>
                      </a:lvl6pPr>
                      <a:lvl7pPr marL="2743200" algn="l" rtl="0" eaLnBrk="1" latinLnBrk="0" hangingPunct="1">
                        <a:defRPr kumimoji="0" kern="1200">
                          <a:solidFill>
                            <a:schemeClr val="dk1"/>
                          </a:solidFill>
                          <a:latin typeface="Garamond" panose="02020404030301010803"/>
                        </a:defRPr>
                      </a:lvl7pPr>
                      <a:lvl8pPr marL="3200400" algn="l" rtl="0" eaLnBrk="1" latinLnBrk="0" hangingPunct="1">
                        <a:defRPr kumimoji="0" kern="1200">
                          <a:solidFill>
                            <a:schemeClr val="dk1"/>
                          </a:solidFill>
                          <a:latin typeface="Garamond" panose="02020404030301010803"/>
                        </a:defRPr>
                      </a:lvl8pPr>
                      <a:lvl9pPr marL="3657600" algn="l" rtl="0" eaLnBrk="1" latinLnBrk="0" hangingPunct="1">
                        <a:defRPr kumimoji="0" kern="1200">
                          <a:solidFill>
                            <a:schemeClr val="dk1"/>
                          </a:solidFill>
                          <a:latin typeface="Garamond" panose="02020404030301010803"/>
                        </a:defRPr>
                      </a:lvl9pPr>
                    </a:lstStyle>
                    <a:p>
                      <a:pPr marL="0" marR="0" algn="ctr" rtl="1">
                        <a:lnSpc>
                          <a:spcPct val="115000"/>
                        </a:lnSpc>
                        <a:spcBef>
                          <a:spcPts val="0"/>
                        </a:spcBef>
                        <a:spcAft>
                          <a:spcPts val="1000"/>
                        </a:spcAft>
                      </a:pPr>
                      <a:r>
                        <a:rPr lang="ar-SA" sz="1100">
                          <a:effectLst/>
                          <a:cs typeface="B Mitra" panose="00000400000000000000" pitchFamily="2" charset="-78"/>
                        </a:rPr>
                        <a:t>16</a:t>
                      </a:r>
                      <a:endParaRPr lang="en-US" sz="1100">
                        <a:effectLst/>
                        <a:latin typeface="Calibri" panose="020F0502020204030204" pitchFamily="34" charset="0"/>
                        <a:ea typeface="Calibri" panose="020F0502020204030204" pitchFamily="34" charset="0"/>
                        <a:cs typeface="B Mitra" panose="00000400000000000000" pitchFamily="2" charset="-78"/>
                      </a:endParaRPr>
                    </a:p>
                  </a:txBody>
                  <a:tcPr marL="58873" marR="58873"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3992A">
                        <a:tint val="20000"/>
                      </a:srgbClr>
                    </a:solidFill>
                  </a:tcPr>
                </a:tc>
                <a:tc>
                  <a:txBody>
                    <a:bodyPr/>
                    <a:lstStyle>
                      <a:lvl1pPr marL="0" algn="l" rtl="0" eaLnBrk="1" latinLnBrk="0" hangingPunct="1">
                        <a:defRPr kumimoji="0" kern="1200">
                          <a:solidFill>
                            <a:schemeClr val="dk1"/>
                          </a:solidFill>
                          <a:latin typeface="Garamond" panose="02020404030301010803"/>
                        </a:defRPr>
                      </a:lvl1pPr>
                      <a:lvl2pPr marL="457200" algn="l" rtl="0" eaLnBrk="1" latinLnBrk="0" hangingPunct="1">
                        <a:defRPr kumimoji="0" kern="1200">
                          <a:solidFill>
                            <a:schemeClr val="dk1"/>
                          </a:solidFill>
                          <a:latin typeface="Garamond" panose="02020404030301010803"/>
                        </a:defRPr>
                      </a:lvl2pPr>
                      <a:lvl3pPr marL="914400" algn="l" rtl="0" eaLnBrk="1" latinLnBrk="0" hangingPunct="1">
                        <a:defRPr kumimoji="0" kern="1200">
                          <a:solidFill>
                            <a:schemeClr val="dk1"/>
                          </a:solidFill>
                          <a:latin typeface="Garamond" panose="02020404030301010803"/>
                        </a:defRPr>
                      </a:lvl3pPr>
                      <a:lvl4pPr marL="1371600" algn="l" rtl="0" eaLnBrk="1" latinLnBrk="0" hangingPunct="1">
                        <a:defRPr kumimoji="0" kern="1200">
                          <a:solidFill>
                            <a:schemeClr val="dk1"/>
                          </a:solidFill>
                          <a:latin typeface="Garamond" panose="02020404030301010803"/>
                        </a:defRPr>
                      </a:lvl4pPr>
                      <a:lvl5pPr marL="1828800" algn="l" rtl="0" eaLnBrk="1" latinLnBrk="0" hangingPunct="1">
                        <a:defRPr kumimoji="0" kern="1200">
                          <a:solidFill>
                            <a:schemeClr val="dk1"/>
                          </a:solidFill>
                          <a:latin typeface="Garamond" panose="02020404030301010803"/>
                        </a:defRPr>
                      </a:lvl5pPr>
                      <a:lvl6pPr marL="2286000" algn="l" rtl="0" eaLnBrk="1" latinLnBrk="0" hangingPunct="1">
                        <a:defRPr kumimoji="0" kern="1200">
                          <a:solidFill>
                            <a:schemeClr val="dk1"/>
                          </a:solidFill>
                          <a:latin typeface="Garamond" panose="02020404030301010803"/>
                        </a:defRPr>
                      </a:lvl6pPr>
                      <a:lvl7pPr marL="2743200" algn="l" rtl="0" eaLnBrk="1" latinLnBrk="0" hangingPunct="1">
                        <a:defRPr kumimoji="0" kern="1200">
                          <a:solidFill>
                            <a:schemeClr val="dk1"/>
                          </a:solidFill>
                          <a:latin typeface="Garamond" panose="02020404030301010803"/>
                        </a:defRPr>
                      </a:lvl7pPr>
                      <a:lvl8pPr marL="3200400" algn="l" rtl="0" eaLnBrk="1" latinLnBrk="0" hangingPunct="1">
                        <a:defRPr kumimoji="0" kern="1200">
                          <a:solidFill>
                            <a:schemeClr val="dk1"/>
                          </a:solidFill>
                          <a:latin typeface="Garamond" panose="02020404030301010803"/>
                        </a:defRPr>
                      </a:lvl8pPr>
                      <a:lvl9pPr marL="3657600" algn="l" rtl="0" eaLnBrk="1" latinLnBrk="0" hangingPunct="1">
                        <a:defRPr kumimoji="0" kern="1200">
                          <a:solidFill>
                            <a:schemeClr val="dk1"/>
                          </a:solidFill>
                          <a:latin typeface="Garamond" panose="02020404030301010803"/>
                        </a:defRPr>
                      </a:lvl9pPr>
                    </a:lstStyle>
                    <a:p>
                      <a:pPr marL="0" marR="0" algn="ctr" rtl="1">
                        <a:lnSpc>
                          <a:spcPct val="115000"/>
                        </a:lnSpc>
                        <a:spcBef>
                          <a:spcPts val="0"/>
                        </a:spcBef>
                        <a:spcAft>
                          <a:spcPts val="1000"/>
                        </a:spcAft>
                      </a:pPr>
                      <a:r>
                        <a:rPr lang="ar-SA" sz="1100">
                          <a:effectLst/>
                          <a:cs typeface="B Mitra" panose="00000400000000000000" pitchFamily="2" charset="-78"/>
                        </a:rPr>
                        <a:t>-</a:t>
                      </a:r>
                      <a:endParaRPr lang="en-US" sz="1100">
                        <a:effectLst/>
                        <a:latin typeface="Calibri" panose="020F0502020204030204" pitchFamily="34" charset="0"/>
                        <a:ea typeface="Calibri" panose="020F0502020204030204" pitchFamily="34" charset="0"/>
                        <a:cs typeface="B Mitra" panose="00000400000000000000" pitchFamily="2" charset="-78"/>
                      </a:endParaRPr>
                    </a:p>
                  </a:txBody>
                  <a:tcPr marL="58873" marR="58873"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3992A">
                        <a:tint val="20000"/>
                      </a:srgbClr>
                    </a:solidFill>
                  </a:tcPr>
                </a:tc>
                <a:tc>
                  <a:txBody>
                    <a:bodyPr/>
                    <a:lstStyle>
                      <a:lvl1pPr marL="0" algn="l" rtl="0" eaLnBrk="1" latinLnBrk="0" hangingPunct="1">
                        <a:defRPr kumimoji="0" kern="1200">
                          <a:solidFill>
                            <a:schemeClr val="dk1"/>
                          </a:solidFill>
                          <a:latin typeface="Garamond" panose="02020404030301010803"/>
                        </a:defRPr>
                      </a:lvl1pPr>
                      <a:lvl2pPr marL="457200" algn="l" rtl="0" eaLnBrk="1" latinLnBrk="0" hangingPunct="1">
                        <a:defRPr kumimoji="0" kern="1200">
                          <a:solidFill>
                            <a:schemeClr val="dk1"/>
                          </a:solidFill>
                          <a:latin typeface="Garamond" panose="02020404030301010803"/>
                        </a:defRPr>
                      </a:lvl2pPr>
                      <a:lvl3pPr marL="914400" algn="l" rtl="0" eaLnBrk="1" latinLnBrk="0" hangingPunct="1">
                        <a:defRPr kumimoji="0" kern="1200">
                          <a:solidFill>
                            <a:schemeClr val="dk1"/>
                          </a:solidFill>
                          <a:latin typeface="Garamond" panose="02020404030301010803"/>
                        </a:defRPr>
                      </a:lvl3pPr>
                      <a:lvl4pPr marL="1371600" algn="l" rtl="0" eaLnBrk="1" latinLnBrk="0" hangingPunct="1">
                        <a:defRPr kumimoji="0" kern="1200">
                          <a:solidFill>
                            <a:schemeClr val="dk1"/>
                          </a:solidFill>
                          <a:latin typeface="Garamond" panose="02020404030301010803"/>
                        </a:defRPr>
                      </a:lvl4pPr>
                      <a:lvl5pPr marL="1828800" algn="l" rtl="0" eaLnBrk="1" latinLnBrk="0" hangingPunct="1">
                        <a:defRPr kumimoji="0" kern="1200">
                          <a:solidFill>
                            <a:schemeClr val="dk1"/>
                          </a:solidFill>
                          <a:latin typeface="Garamond" panose="02020404030301010803"/>
                        </a:defRPr>
                      </a:lvl5pPr>
                      <a:lvl6pPr marL="2286000" algn="l" rtl="0" eaLnBrk="1" latinLnBrk="0" hangingPunct="1">
                        <a:defRPr kumimoji="0" kern="1200">
                          <a:solidFill>
                            <a:schemeClr val="dk1"/>
                          </a:solidFill>
                          <a:latin typeface="Garamond" panose="02020404030301010803"/>
                        </a:defRPr>
                      </a:lvl6pPr>
                      <a:lvl7pPr marL="2743200" algn="l" rtl="0" eaLnBrk="1" latinLnBrk="0" hangingPunct="1">
                        <a:defRPr kumimoji="0" kern="1200">
                          <a:solidFill>
                            <a:schemeClr val="dk1"/>
                          </a:solidFill>
                          <a:latin typeface="Garamond" panose="02020404030301010803"/>
                        </a:defRPr>
                      </a:lvl7pPr>
                      <a:lvl8pPr marL="3200400" algn="l" rtl="0" eaLnBrk="1" latinLnBrk="0" hangingPunct="1">
                        <a:defRPr kumimoji="0" kern="1200">
                          <a:solidFill>
                            <a:schemeClr val="dk1"/>
                          </a:solidFill>
                          <a:latin typeface="Garamond" panose="02020404030301010803"/>
                        </a:defRPr>
                      </a:lvl8pPr>
                      <a:lvl9pPr marL="3657600" algn="l" rtl="0" eaLnBrk="1" latinLnBrk="0" hangingPunct="1">
                        <a:defRPr kumimoji="0" kern="1200">
                          <a:solidFill>
                            <a:schemeClr val="dk1"/>
                          </a:solidFill>
                          <a:latin typeface="Garamond" panose="02020404030301010803"/>
                        </a:defRPr>
                      </a:lvl9pPr>
                    </a:lstStyle>
                    <a:p>
                      <a:pPr marL="0" marR="0" algn="ctr" rtl="1">
                        <a:lnSpc>
                          <a:spcPct val="115000"/>
                        </a:lnSpc>
                        <a:spcBef>
                          <a:spcPts val="0"/>
                        </a:spcBef>
                        <a:spcAft>
                          <a:spcPts val="1000"/>
                        </a:spcAft>
                      </a:pPr>
                      <a:r>
                        <a:rPr lang="ar-SA" sz="1100">
                          <a:effectLst/>
                          <a:cs typeface="B Mitra" panose="00000400000000000000" pitchFamily="2" charset="-78"/>
                        </a:rPr>
                        <a:t>-</a:t>
                      </a:r>
                      <a:endParaRPr lang="en-US" sz="1100">
                        <a:effectLst/>
                        <a:latin typeface="Calibri" panose="020F0502020204030204" pitchFamily="34" charset="0"/>
                        <a:ea typeface="Calibri" panose="020F0502020204030204" pitchFamily="34" charset="0"/>
                        <a:cs typeface="B Mitra" panose="00000400000000000000" pitchFamily="2" charset="-78"/>
                      </a:endParaRPr>
                    </a:p>
                  </a:txBody>
                  <a:tcPr marL="58873" marR="58873"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3992A">
                        <a:tint val="20000"/>
                      </a:srgbClr>
                    </a:solidFill>
                  </a:tcPr>
                </a:tc>
                <a:tc>
                  <a:txBody>
                    <a:bodyPr/>
                    <a:lstStyle>
                      <a:lvl1pPr marL="0" algn="l" rtl="0" eaLnBrk="1" latinLnBrk="0" hangingPunct="1">
                        <a:defRPr kumimoji="0" kern="1200">
                          <a:solidFill>
                            <a:schemeClr val="dk1"/>
                          </a:solidFill>
                          <a:latin typeface="Garamond" panose="02020404030301010803"/>
                        </a:defRPr>
                      </a:lvl1pPr>
                      <a:lvl2pPr marL="457200" algn="l" rtl="0" eaLnBrk="1" latinLnBrk="0" hangingPunct="1">
                        <a:defRPr kumimoji="0" kern="1200">
                          <a:solidFill>
                            <a:schemeClr val="dk1"/>
                          </a:solidFill>
                          <a:latin typeface="Garamond" panose="02020404030301010803"/>
                        </a:defRPr>
                      </a:lvl2pPr>
                      <a:lvl3pPr marL="914400" algn="l" rtl="0" eaLnBrk="1" latinLnBrk="0" hangingPunct="1">
                        <a:defRPr kumimoji="0" kern="1200">
                          <a:solidFill>
                            <a:schemeClr val="dk1"/>
                          </a:solidFill>
                          <a:latin typeface="Garamond" panose="02020404030301010803"/>
                        </a:defRPr>
                      </a:lvl3pPr>
                      <a:lvl4pPr marL="1371600" algn="l" rtl="0" eaLnBrk="1" latinLnBrk="0" hangingPunct="1">
                        <a:defRPr kumimoji="0" kern="1200">
                          <a:solidFill>
                            <a:schemeClr val="dk1"/>
                          </a:solidFill>
                          <a:latin typeface="Garamond" panose="02020404030301010803"/>
                        </a:defRPr>
                      </a:lvl4pPr>
                      <a:lvl5pPr marL="1828800" algn="l" rtl="0" eaLnBrk="1" latinLnBrk="0" hangingPunct="1">
                        <a:defRPr kumimoji="0" kern="1200">
                          <a:solidFill>
                            <a:schemeClr val="dk1"/>
                          </a:solidFill>
                          <a:latin typeface="Garamond" panose="02020404030301010803"/>
                        </a:defRPr>
                      </a:lvl5pPr>
                      <a:lvl6pPr marL="2286000" algn="l" rtl="0" eaLnBrk="1" latinLnBrk="0" hangingPunct="1">
                        <a:defRPr kumimoji="0" kern="1200">
                          <a:solidFill>
                            <a:schemeClr val="dk1"/>
                          </a:solidFill>
                          <a:latin typeface="Garamond" panose="02020404030301010803"/>
                        </a:defRPr>
                      </a:lvl6pPr>
                      <a:lvl7pPr marL="2743200" algn="l" rtl="0" eaLnBrk="1" latinLnBrk="0" hangingPunct="1">
                        <a:defRPr kumimoji="0" kern="1200">
                          <a:solidFill>
                            <a:schemeClr val="dk1"/>
                          </a:solidFill>
                          <a:latin typeface="Garamond" panose="02020404030301010803"/>
                        </a:defRPr>
                      </a:lvl7pPr>
                      <a:lvl8pPr marL="3200400" algn="l" rtl="0" eaLnBrk="1" latinLnBrk="0" hangingPunct="1">
                        <a:defRPr kumimoji="0" kern="1200">
                          <a:solidFill>
                            <a:schemeClr val="dk1"/>
                          </a:solidFill>
                          <a:latin typeface="Garamond" panose="02020404030301010803"/>
                        </a:defRPr>
                      </a:lvl8pPr>
                      <a:lvl9pPr marL="3657600" algn="l" rtl="0" eaLnBrk="1" latinLnBrk="0" hangingPunct="1">
                        <a:defRPr kumimoji="0" kern="1200">
                          <a:solidFill>
                            <a:schemeClr val="dk1"/>
                          </a:solidFill>
                          <a:latin typeface="Garamond" panose="02020404030301010803"/>
                        </a:defRPr>
                      </a:lvl9pPr>
                    </a:lstStyle>
                    <a:p>
                      <a:pPr marL="0" marR="0" algn="ctr" rtl="1">
                        <a:lnSpc>
                          <a:spcPct val="115000"/>
                        </a:lnSpc>
                        <a:spcBef>
                          <a:spcPts val="0"/>
                        </a:spcBef>
                        <a:spcAft>
                          <a:spcPts val="1000"/>
                        </a:spcAft>
                      </a:pPr>
                      <a:r>
                        <a:rPr lang="ar-SA" sz="1100" dirty="0">
                          <a:effectLst/>
                          <a:cs typeface="B Mitra" panose="00000400000000000000" pitchFamily="2" charset="-78"/>
                        </a:rPr>
                        <a:t>1500</a:t>
                      </a:r>
                      <a:endParaRPr lang="en-US" sz="1100" dirty="0">
                        <a:effectLst/>
                        <a:latin typeface="Calibri" panose="020F0502020204030204" pitchFamily="34" charset="0"/>
                        <a:ea typeface="Calibri" panose="020F0502020204030204" pitchFamily="34" charset="0"/>
                        <a:cs typeface="B Mitra" panose="00000400000000000000" pitchFamily="2" charset="-78"/>
                      </a:endParaRPr>
                    </a:p>
                  </a:txBody>
                  <a:tcPr marL="58873" marR="58873"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3992A">
                        <a:tint val="20000"/>
                      </a:srgbClr>
                    </a:solidFill>
                  </a:tcPr>
                </a:tc>
                <a:extLst>
                  <a:ext uri="{0D108BD9-81ED-4DB2-BD59-A6C34878D82A}">
                    <a16:rowId xmlns:a16="http://schemas.microsoft.com/office/drawing/2014/main" xmlns="" val="2519086912"/>
                  </a:ext>
                </a:extLst>
              </a:tr>
            </a:tbl>
          </a:graphicData>
        </a:graphic>
      </p:graphicFrame>
      <p:sp>
        <p:nvSpPr>
          <p:cNvPr id="16" name="Rectangle 15"/>
          <p:cNvSpPr/>
          <p:nvPr/>
        </p:nvSpPr>
        <p:spPr>
          <a:xfrm rot="16200000">
            <a:off x="3085438" y="5076015"/>
            <a:ext cx="2520280" cy="369332"/>
          </a:xfrm>
          <a:prstGeom prst="rect">
            <a:avLst/>
          </a:prstGeom>
        </p:spPr>
        <p:txBody>
          <a:bodyPr wrap="square" anchor="ctr">
            <a:spAutoFit/>
          </a:bodyPr>
          <a:lstStyle/>
          <a:p>
            <a:pPr algn="r" rtl="1">
              <a:lnSpc>
                <a:spcPct val="150000"/>
              </a:lnSpc>
            </a:pPr>
            <a:r>
              <a:rPr lang="fa-IR" sz="1200" dirty="0" smtClean="0">
                <a:solidFill>
                  <a:srgbClr val="002060"/>
                </a:solidFill>
                <a:latin typeface="Garamond" panose="02020404030301010803"/>
                <a:cs typeface="B Mitra" panose="00000400000000000000" pitchFamily="2" charset="-78"/>
              </a:rPr>
              <a:t>جدول حقوق و دستمزد پرسنل </a:t>
            </a:r>
            <a:r>
              <a:rPr lang="en-US" sz="1200" dirty="0" smtClean="0">
                <a:solidFill>
                  <a:srgbClr val="002060"/>
                </a:solidFill>
                <a:latin typeface="Garamond" panose="02020404030301010803"/>
                <a:cs typeface="B Mitra" panose="00000400000000000000" pitchFamily="2" charset="-78"/>
              </a:rPr>
              <a:t> - </a:t>
            </a:r>
            <a:r>
              <a:rPr lang="fa-IR" sz="1200" dirty="0" smtClean="0">
                <a:solidFill>
                  <a:srgbClr val="002060"/>
                </a:solidFill>
                <a:latin typeface="Garamond" panose="02020404030301010803"/>
                <a:cs typeface="B Mitra" panose="00000400000000000000" pitchFamily="2" charset="-78"/>
              </a:rPr>
              <a:t>مبلغ به ميليون ريال</a:t>
            </a:r>
          </a:p>
        </p:txBody>
      </p:sp>
    </p:spTree>
    <p:extLst>
      <p:ext uri="{BB962C8B-B14F-4D97-AF65-F5344CB8AC3E}">
        <p14:creationId xmlns:p14="http://schemas.microsoft.com/office/powerpoint/2010/main" val="1328578663"/>
      </p:ext>
    </p:extLst>
  </p:cSld>
  <p:clrMapOvr>
    <a:masterClrMapping/>
  </p:clrMapOvr>
  <p:transition>
    <p:dissolv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TextBox 14"/>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1</a:t>
            </a:r>
            <a:r>
              <a:rPr lang="fa-IR" sz="1600" dirty="0" smtClean="0">
                <a:effectLst>
                  <a:outerShdw blurRad="38100" dist="38100" dir="2700000" algn="tl">
                    <a:srgbClr val="000000">
                      <a:alpha val="43137"/>
                    </a:srgbClr>
                  </a:outerShdw>
                </a:effectLst>
              </a:rPr>
              <a:t>   فعالیت‏های معمار</a:t>
            </a:r>
            <a:endParaRPr lang="en-US" sz="1400" dirty="0">
              <a:effectLst>
                <a:outerShdw blurRad="38100" dist="38100" dir="2700000" algn="tl">
                  <a:srgbClr val="000000">
                    <a:alpha val="43137"/>
                  </a:srgbClr>
                </a:outerShdw>
              </a:effectLst>
            </a:endParaRPr>
          </a:p>
        </p:txBody>
      </p:sp>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تصمیم سازی                       </a:t>
            </a:r>
            <a:r>
              <a:rPr lang="en-US" sz="1400" dirty="0" smtClean="0">
                <a:solidFill>
                  <a:srgbClr val="8C5B02"/>
                </a:solidFill>
              </a:rPr>
              <a:t> </a:t>
            </a:r>
            <a:r>
              <a:rPr lang="fa-IR" sz="1400" dirty="0" smtClean="0">
                <a:solidFill>
                  <a:srgbClr val="8C5B02"/>
                </a:solidFill>
              </a:rPr>
              <a:t>                                                                                       </a:t>
            </a:r>
            <a:r>
              <a:rPr lang="en-US" sz="1400" dirty="0" smtClean="0">
                <a:solidFill>
                  <a:srgbClr val="8C5B02"/>
                </a:solidFill>
                <a:latin typeface="Technic" panose="00000400000000000000" pitchFamily="2" charset="2"/>
              </a:rPr>
              <a:t>Decision Making</a:t>
            </a:r>
            <a:endParaRPr lang="en-US" sz="1400" dirty="0">
              <a:solidFill>
                <a:srgbClr val="8C5B02"/>
              </a:solidFill>
              <a:latin typeface="Technic" panose="00000400000000000000" pitchFamily="2" charset="2"/>
            </a:endParaRPr>
          </a:p>
        </p:txBody>
      </p:sp>
      <p:sp>
        <p:nvSpPr>
          <p:cNvPr id="25" name="TextBox 24"/>
          <p:cNvSpPr txBox="1"/>
          <p:nvPr/>
        </p:nvSpPr>
        <p:spPr>
          <a:xfrm>
            <a:off x="2504728" y="1352963"/>
            <a:ext cx="288032"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en-US" sz="1400" dirty="0" smtClean="0">
                <a:solidFill>
                  <a:srgbClr val="002060"/>
                </a:solidFill>
                <a:latin typeface="Technic" panose="00000400000000000000" pitchFamily="2" charset="2"/>
              </a:rPr>
              <a:t>2</a:t>
            </a:r>
            <a:endParaRPr lang="en-US" sz="1400" dirty="0">
              <a:solidFill>
                <a:srgbClr val="002060"/>
              </a:solidFill>
              <a:latin typeface="Technic" panose="00000400000000000000" pitchFamily="2" charset="2"/>
            </a:endParaRPr>
          </a:p>
        </p:txBody>
      </p:sp>
      <p:sp>
        <p:nvSpPr>
          <p:cNvPr id="29" name="TextBox 28"/>
          <p:cNvSpPr txBox="1"/>
          <p:nvPr/>
        </p:nvSpPr>
        <p:spPr>
          <a:xfrm>
            <a:off x="2504728" y="1700808"/>
            <a:ext cx="6552728" cy="2285241"/>
          </a:xfrm>
          <a:prstGeom prst="rect">
            <a:avLst/>
          </a:prstGeom>
          <a:noFill/>
        </p:spPr>
        <p:txBody>
          <a:bodyPr wrap="square" rtlCol="0">
            <a:spAutoFit/>
          </a:bodyPr>
          <a:lstStyle/>
          <a:p>
            <a:pPr algn="just" rtl="1">
              <a:lnSpc>
                <a:spcPct val="150000"/>
              </a:lnSpc>
            </a:pPr>
            <a:r>
              <a:rPr lang="fa-IR" sz="1200" dirty="0">
                <a:solidFill>
                  <a:srgbClr val="002060"/>
                </a:solidFill>
                <a:cs typeface="B Nazanin" pitchFamily="2" charset="-78"/>
              </a:rPr>
              <a:t>در سال 1391، گروه طراحی «ارش بعد چهارم فضا» در مسابقه‌ای برای طراحی نما، محوطه، بام و طراحی داخلی یک مجموعه تجاری برنده شد که مراحل طراحی و ساخت اولیه آن انجام شده بود، اما کارفرما از طرح مجموعه راضی نبود.</a:t>
            </a:r>
          </a:p>
          <a:p>
            <a:pPr algn="just" rtl="1">
              <a:lnSpc>
                <a:spcPct val="150000"/>
              </a:lnSpc>
            </a:pPr>
            <a:r>
              <a:rPr lang="fa-IR" sz="1200" dirty="0">
                <a:solidFill>
                  <a:srgbClr val="002060"/>
                </a:solidFill>
                <a:cs typeface="B Nazanin" pitchFamily="2" charset="-78"/>
              </a:rPr>
              <a:t>در راستای بازطراحی نما، تصمیم بر ساده‌کردن احجام و ایجاد سطحی نرم و خنثی، برای کاهش اغتشاش بصری ناشی از همسایگی‌های پروژه گرفته شده و از شیشه برای بازتاب درختان کهنسال پیرامونی و تاکید بر رشته‌‌کوه‌های قرار گرفته در شمال پروژه استفاده شده است.</a:t>
            </a:r>
          </a:p>
          <a:p>
            <a:pPr algn="just" rtl="1">
              <a:lnSpc>
                <a:spcPct val="150000"/>
              </a:lnSpc>
            </a:pPr>
            <a:r>
              <a:rPr lang="fa-IR" sz="1200" dirty="0">
                <a:solidFill>
                  <a:srgbClr val="002060"/>
                </a:solidFill>
                <a:cs typeface="B Nazanin" pitchFamily="2" charset="-78"/>
              </a:rPr>
              <a:t>ترازهای ارتفاعی متفاوت پروژه، با محوطه‌سازی و تبدیل‌شدن پله‌ها به سکوهای طولی، باعث ایجاد ارتباط معبر پیاده به محوطه و شکل‏‌گیری یک فضای عمومی شهری شده است.</a:t>
            </a:r>
          </a:p>
          <a:p>
            <a:pPr algn="just" rtl="1">
              <a:lnSpc>
                <a:spcPct val="150000"/>
              </a:lnSpc>
            </a:pPr>
            <a:r>
              <a:rPr lang="fa-IR" sz="1200" dirty="0">
                <a:solidFill>
                  <a:srgbClr val="002060"/>
                </a:solidFill>
                <a:cs typeface="B Nazanin" pitchFamily="2" charset="-78"/>
              </a:rPr>
              <a:t>در طراحی داخلی پروژه، اتصال راهروهای شرقی و جنوبی مجموعه که پیش از این توسط ووید مرکزی قطع شده بود، به عنوان ایده اصلی تعیین شده و از طریق پیوستگی در طرح کف و سقف کاذب تحقق یافته است.</a:t>
            </a:r>
          </a:p>
        </p:txBody>
      </p:sp>
      <p:pic>
        <p:nvPicPr>
          <p:cNvPr id="38" name="Picture 3" descr="D:\fattaneh s data\kalbadi\tamrin 1\Arg Commercial Center\Arg_Commercial_Center_in_Tehran_Modern_Architecture_of_Iran__13_-7716-800-500-90.jpg"/>
          <p:cNvPicPr>
            <a:picLocks noChangeAspect="1" noChangeArrowheads="1"/>
          </p:cNvPicPr>
          <p:nvPr/>
        </p:nvPicPr>
        <p:blipFill>
          <a:blip r:embed="rId2"/>
          <a:srcRect b="28276"/>
          <a:stretch>
            <a:fillRect/>
          </a:stretch>
        </p:blipFill>
        <p:spPr bwMode="auto">
          <a:xfrm>
            <a:off x="2504728" y="4221089"/>
            <a:ext cx="1948883" cy="1656185"/>
          </a:xfrm>
          <a:prstGeom prst="rect">
            <a:avLst/>
          </a:prstGeom>
          <a:noFill/>
        </p:spPr>
      </p:pic>
      <p:pic>
        <p:nvPicPr>
          <p:cNvPr id="39" name="Picture 4" descr="D:\fattaneh s data\kalbadi\tamrin 1\Arg Commercial Center\Arg_Commercial_Center_in_Tehran_Modern_Architecture_of_Iran__7_-7710-800-500-90.jpg"/>
          <p:cNvPicPr>
            <a:picLocks noChangeAspect="1" noChangeArrowheads="1"/>
          </p:cNvPicPr>
          <p:nvPr/>
        </p:nvPicPr>
        <p:blipFill>
          <a:blip r:embed="rId3"/>
          <a:srcRect/>
          <a:stretch>
            <a:fillRect/>
          </a:stretch>
        </p:blipFill>
        <p:spPr bwMode="auto">
          <a:xfrm rot="16200000">
            <a:off x="6989707" y="3809523"/>
            <a:ext cx="1656183" cy="2479315"/>
          </a:xfrm>
          <a:prstGeom prst="rect">
            <a:avLst/>
          </a:prstGeom>
          <a:noFill/>
        </p:spPr>
      </p:pic>
      <p:pic>
        <p:nvPicPr>
          <p:cNvPr id="40" name="Picture 3" descr="D:\fattaneh s data\kalbadi\tamrin 1\Arg Commercial Center\Arg_Commercial_Center_in_Tehran_Modern_Architecture_of_Iran__5_-7708-800-500-90.jpg"/>
          <p:cNvPicPr>
            <a:picLocks noChangeAspect="1" noChangeArrowheads="1"/>
          </p:cNvPicPr>
          <p:nvPr/>
        </p:nvPicPr>
        <p:blipFill>
          <a:blip r:embed="rId4" cstate="print"/>
          <a:srcRect l="40168" b="16430"/>
          <a:stretch>
            <a:fillRect/>
          </a:stretch>
        </p:blipFill>
        <p:spPr bwMode="auto">
          <a:xfrm>
            <a:off x="4627747" y="4252168"/>
            <a:ext cx="1776257" cy="1656184"/>
          </a:xfrm>
          <a:prstGeom prst="rect">
            <a:avLst/>
          </a:prstGeom>
          <a:noFill/>
        </p:spPr>
      </p:pic>
      <p:sp>
        <p:nvSpPr>
          <p:cNvPr id="41" name="TextBox 40"/>
          <p:cNvSpPr txBox="1"/>
          <p:nvPr/>
        </p:nvSpPr>
        <p:spPr>
          <a:xfrm>
            <a:off x="2864768" y="1352963"/>
            <a:ext cx="619268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002060"/>
                </a:solidFill>
                <a:cs typeface="B Traffic" panose="00000400000000000000" pitchFamily="2" charset="-78"/>
              </a:rPr>
              <a:t>مجتمع تجاری ارگ    </a:t>
            </a:r>
            <a:r>
              <a:rPr lang="fa-IR" sz="1050" dirty="0">
                <a:solidFill>
                  <a:srgbClr val="002060"/>
                </a:solidFill>
                <a:cs typeface="B Traffic" panose="00000400000000000000" pitchFamily="2" charset="-78"/>
              </a:rPr>
              <a:t> </a:t>
            </a:r>
            <a:r>
              <a:rPr lang="fa-IR" sz="1050" dirty="0" smtClean="0">
                <a:solidFill>
                  <a:srgbClr val="002060"/>
                </a:solidFill>
                <a:cs typeface="B Traffic" panose="00000400000000000000" pitchFamily="2" charset="-78"/>
              </a:rPr>
              <a:t>علیرضا شرافتی – پانته‏آ اسلامی</a:t>
            </a:r>
            <a:endParaRPr lang="fa-IR" sz="1050" dirty="0">
              <a:solidFill>
                <a:srgbClr val="002060"/>
              </a:solidFill>
              <a:cs typeface="B Traffic" panose="00000400000000000000" pitchFamily="2" charset="-78"/>
            </a:endParaRPr>
          </a:p>
        </p:txBody>
      </p:sp>
      <p:sp>
        <p:nvSpPr>
          <p:cNvPr id="42" name="TextBox 41"/>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1</a:t>
            </a:r>
            <a:endParaRPr lang="en-US" sz="1200" b="1" dirty="0">
              <a:solidFill>
                <a:srgbClr val="002060"/>
              </a:solidFill>
              <a:cs typeface="B Nazanin" pitchFamily="2" charset="-78"/>
            </a:endParaRPr>
          </a:p>
        </p:txBody>
      </p:sp>
      <p:sp>
        <p:nvSpPr>
          <p:cNvPr id="43" name="TextBox 42"/>
          <p:cNvSpPr txBox="1"/>
          <p:nvPr/>
        </p:nvSpPr>
        <p:spPr>
          <a:xfrm>
            <a:off x="272480" y="3723542"/>
            <a:ext cx="1728192" cy="276999"/>
          </a:xfrm>
          <a:prstGeom prst="rect">
            <a:avLst/>
          </a:prstGeom>
          <a:noFill/>
        </p:spPr>
        <p:txBody>
          <a:bodyPr wrap="square" rtlCol="0">
            <a:spAutoFit/>
          </a:bodyPr>
          <a:lstStyle/>
          <a:p>
            <a:pPr algn="ctr"/>
            <a:r>
              <a:rPr lang="fa-IR" sz="1200" b="1" dirty="0" smtClean="0">
                <a:solidFill>
                  <a:srgbClr val="674301"/>
                </a:solidFill>
                <a:cs typeface="B Nazanin" pitchFamily="2" charset="-78"/>
              </a:rPr>
              <a:t>فعالیت‏های معمار</a:t>
            </a:r>
            <a:endParaRPr lang="en-US" sz="1200" b="1" dirty="0">
              <a:solidFill>
                <a:srgbClr val="674301"/>
              </a:solidFill>
              <a:cs typeface="B Nazanin" pitchFamily="2" charset="-78"/>
            </a:endParaRPr>
          </a:p>
        </p:txBody>
      </p:sp>
      <p:sp>
        <p:nvSpPr>
          <p:cNvPr id="44" name="TextBox 43"/>
          <p:cNvSpPr txBox="1"/>
          <p:nvPr/>
        </p:nvSpPr>
        <p:spPr>
          <a:xfrm>
            <a:off x="272480" y="4016097"/>
            <a:ext cx="1728192" cy="276999"/>
          </a:xfrm>
          <a:prstGeom prst="rect">
            <a:avLst/>
          </a:prstGeom>
          <a:noFill/>
        </p:spPr>
        <p:txBody>
          <a:bodyPr wrap="square" rtlCol="0">
            <a:spAutoFit/>
          </a:bodyPr>
          <a:lstStyle/>
          <a:p>
            <a:pPr algn="ctr"/>
            <a:r>
              <a:rPr lang="en-US" sz="1200" b="1" dirty="0" smtClean="0">
                <a:solidFill>
                  <a:schemeClr val="bg1">
                    <a:lumMod val="65000"/>
                    <a:lumOff val="35000"/>
                  </a:schemeClr>
                </a:solidFill>
                <a:cs typeface="B Nazanin" pitchFamily="2" charset="-78"/>
              </a:rPr>
              <a:t>Decision Making</a:t>
            </a:r>
            <a:endParaRPr lang="en-US" sz="1200" b="1" dirty="0">
              <a:solidFill>
                <a:schemeClr val="bg1">
                  <a:lumMod val="65000"/>
                  <a:lumOff val="35000"/>
                </a:schemeClr>
              </a:solidFill>
              <a:cs typeface="B Nazanin" pitchFamily="2" charset="-78"/>
            </a:endParaRPr>
          </a:p>
        </p:txBody>
      </p:sp>
      <p:sp>
        <p:nvSpPr>
          <p:cNvPr id="45" name="TextBox 44"/>
          <p:cNvSpPr txBox="1"/>
          <p:nvPr/>
        </p:nvSpPr>
        <p:spPr>
          <a:xfrm>
            <a:off x="272480" y="4437112"/>
            <a:ext cx="1728192" cy="276999"/>
          </a:xfrm>
          <a:prstGeom prst="rect">
            <a:avLst/>
          </a:prstGeom>
          <a:noFill/>
        </p:spPr>
        <p:txBody>
          <a:bodyPr wrap="square" rtlCol="0">
            <a:spAutoFit/>
          </a:bodyPr>
          <a:lstStyle/>
          <a:p>
            <a:pPr algn="ctr"/>
            <a:r>
              <a:rPr lang="fa-IR" sz="1200" b="1" dirty="0" smtClean="0">
                <a:solidFill>
                  <a:schemeClr val="bg1">
                    <a:lumMod val="65000"/>
                    <a:lumOff val="35000"/>
                  </a:schemeClr>
                </a:solidFill>
                <a:cs typeface="B Nazanin" pitchFamily="2" charset="-78"/>
              </a:rPr>
              <a:t>مجتمع تجاری ارگ</a:t>
            </a:r>
            <a:endParaRPr lang="en-US" sz="1200" b="1" dirty="0">
              <a:solidFill>
                <a:schemeClr val="bg1">
                  <a:lumMod val="65000"/>
                  <a:lumOff val="35000"/>
                </a:schemeClr>
              </a:solidFill>
              <a:cs typeface="B Nazanin" pitchFamily="2" charset="-78"/>
            </a:endParaRPr>
          </a:p>
        </p:txBody>
      </p:sp>
    </p:spTree>
    <p:extLst>
      <p:ext uri="{BB962C8B-B14F-4D97-AF65-F5344CB8AC3E}">
        <p14:creationId xmlns:p14="http://schemas.microsoft.com/office/powerpoint/2010/main" val="3710505069"/>
      </p:ext>
    </p:extLst>
  </p:cSld>
  <p:clrMapOvr>
    <a:masterClrMapping/>
  </p:clrMapOvr>
  <p:transition>
    <p:dissolve/>
  </p:transition>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برآورد هزینه</a:t>
            </a:r>
            <a:endParaRPr lang="en-US" dirty="0">
              <a:solidFill>
                <a:srgbClr val="8C5B02"/>
              </a:solidFill>
              <a:latin typeface="Technic" panose="00000400000000000000" pitchFamily="2" charset="2"/>
            </a:endParaRPr>
          </a:p>
        </p:txBody>
      </p:sp>
      <p:sp>
        <p:nvSpPr>
          <p:cNvPr id="29" name="TextBox 28"/>
          <p:cNvSpPr txBox="1"/>
          <p:nvPr/>
        </p:nvSpPr>
        <p:spPr>
          <a:xfrm>
            <a:off x="272480" y="4016097"/>
            <a:ext cx="1728192" cy="276999"/>
          </a:xfrm>
          <a:prstGeom prst="rect">
            <a:avLst/>
          </a:prstGeom>
          <a:noFill/>
        </p:spPr>
        <p:txBody>
          <a:bodyPr wrap="square" rtlCol="0">
            <a:spAutoFit/>
          </a:bodyPr>
          <a:lstStyle/>
          <a:p>
            <a:pPr algn="ctr"/>
            <a:r>
              <a:rPr lang="fa-IR" sz="1200" b="1" dirty="0" smtClean="0">
                <a:solidFill>
                  <a:schemeClr val="bg1">
                    <a:lumMod val="65000"/>
                    <a:lumOff val="35000"/>
                  </a:schemeClr>
                </a:solidFill>
                <a:cs typeface="B Nazanin" pitchFamily="2" charset="-78"/>
              </a:rPr>
              <a:t>برآورد هزینه</a:t>
            </a:r>
            <a:endParaRPr lang="fa-IR" sz="1200" b="1" dirty="0">
              <a:solidFill>
                <a:schemeClr val="bg1">
                  <a:lumMod val="65000"/>
                  <a:lumOff val="35000"/>
                </a:schemeClr>
              </a:solidFill>
              <a:cs typeface="B Nazanin" pitchFamily="2" charset="-78"/>
            </a:endParaRPr>
          </a:p>
        </p:txBody>
      </p:sp>
      <p:sp>
        <p:nvSpPr>
          <p:cNvPr id="30" name="TextBox 29"/>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8</a:t>
            </a:r>
            <a:r>
              <a:rPr lang="fa-IR" sz="1600" dirty="0" smtClean="0">
                <a:effectLst>
                  <a:outerShdw blurRad="38100" dist="38100" dir="2700000" algn="tl">
                    <a:srgbClr val="000000">
                      <a:alpha val="43137"/>
                    </a:srgbClr>
                  </a:outerShdw>
                </a:effectLst>
              </a:rPr>
              <a:t>  طرح توجیهی برای هتل</a:t>
            </a:r>
            <a:endParaRPr lang="en-US" sz="1400" dirty="0">
              <a:effectLst>
                <a:outerShdw blurRad="38100" dist="38100" dir="2700000" algn="tl">
                  <a:srgbClr val="000000">
                    <a:alpha val="43137"/>
                  </a:srgbClr>
                </a:outerShdw>
              </a:effectLst>
            </a:endParaRPr>
          </a:p>
        </p:txBody>
      </p:sp>
      <p:sp>
        <p:nvSpPr>
          <p:cNvPr id="31" name="TextBox 30"/>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8</a:t>
            </a:r>
            <a:endParaRPr lang="en-US" sz="1200" b="1" dirty="0">
              <a:solidFill>
                <a:srgbClr val="002060"/>
              </a:solidFill>
              <a:cs typeface="B Nazanin" pitchFamily="2" charset="-78"/>
            </a:endParaRPr>
          </a:p>
        </p:txBody>
      </p:sp>
      <p:sp>
        <p:nvSpPr>
          <p:cNvPr id="32" name="TextBox 31"/>
          <p:cNvSpPr txBox="1"/>
          <p:nvPr/>
        </p:nvSpPr>
        <p:spPr>
          <a:xfrm>
            <a:off x="272480" y="3723542"/>
            <a:ext cx="1728192" cy="276999"/>
          </a:xfrm>
          <a:prstGeom prst="rect">
            <a:avLst/>
          </a:prstGeom>
          <a:noFill/>
        </p:spPr>
        <p:txBody>
          <a:bodyPr wrap="square" rtlCol="0">
            <a:spAutoFit/>
          </a:bodyPr>
          <a:lstStyle/>
          <a:p>
            <a:pPr algn="ctr" rtl="1"/>
            <a:r>
              <a:rPr lang="fa-IR" sz="1200" b="1" dirty="0" smtClean="0">
                <a:solidFill>
                  <a:srgbClr val="674301"/>
                </a:solidFill>
                <a:cs typeface="B Nazanin" pitchFamily="2" charset="-78"/>
              </a:rPr>
              <a:t>طرح توجیهی هتل</a:t>
            </a:r>
            <a:endParaRPr lang="en-US" sz="1200" b="1" dirty="0">
              <a:solidFill>
                <a:srgbClr val="674301"/>
              </a:solidFill>
              <a:cs typeface="B Nazanin" pitchFamily="2" charset="-78"/>
            </a:endParaRPr>
          </a:p>
        </p:txBody>
      </p:sp>
      <p:sp>
        <p:nvSpPr>
          <p:cNvPr id="20" name="Rectangle 19"/>
          <p:cNvSpPr/>
          <p:nvPr/>
        </p:nvSpPr>
        <p:spPr>
          <a:xfrm>
            <a:off x="2532509" y="1634541"/>
            <a:ext cx="6552728" cy="3300904"/>
          </a:xfrm>
          <a:prstGeom prst="rect">
            <a:avLst/>
          </a:prstGeom>
        </p:spPr>
        <p:txBody>
          <a:bodyPr wrap="square">
            <a:spAutoFit/>
          </a:bodyPr>
          <a:lstStyle/>
          <a:p>
            <a:pPr algn="r" rtl="1">
              <a:lnSpc>
                <a:spcPct val="150000"/>
              </a:lnSpc>
            </a:pPr>
            <a:r>
              <a:rPr lang="fa-IR" sz="1200" dirty="0" smtClean="0">
                <a:solidFill>
                  <a:srgbClr val="002060"/>
                </a:solidFill>
                <a:latin typeface="Garamond" panose="02020404030301010803"/>
                <a:cs typeface="B Mitra" panose="00000400000000000000" pitchFamily="2" charset="-78"/>
              </a:rPr>
              <a:t>2</a:t>
            </a:r>
            <a:r>
              <a:rPr lang="fa-IR" sz="1200" dirty="0">
                <a:solidFill>
                  <a:srgbClr val="002060"/>
                </a:solidFill>
                <a:latin typeface="Garamond" panose="02020404030301010803"/>
                <a:cs typeface="B Mitra" panose="00000400000000000000" pitchFamily="2" charset="-78"/>
              </a:rPr>
              <a:t>. هزينه هاي سوخت ، آب و برق ، تلفن :</a:t>
            </a:r>
          </a:p>
          <a:p>
            <a:pPr algn="r" rtl="1">
              <a:lnSpc>
                <a:spcPct val="150000"/>
              </a:lnSpc>
            </a:pPr>
            <a:r>
              <a:rPr lang="fa-IR" sz="1200" dirty="0">
                <a:solidFill>
                  <a:srgbClr val="002060"/>
                </a:solidFill>
                <a:latin typeface="Garamond" panose="02020404030301010803"/>
                <a:cs typeface="B Mitra" panose="00000400000000000000" pitchFamily="2" charset="-78"/>
              </a:rPr>
              <a:t>هزينه هاي سوخت ، آب و برق و تلفن بر اساس جدول زيربرآورد گرديده است</a:t>
            </a:r>
            <a:r>
              <a:rPr lang="fa-IR" sz="1200" dirty="0" smtClean="0">
                <a:solidFill>
                  <a:srgbClr val="002060"/>
                </a:solidFill>
                <a:latin typeface="Garamond" panose="02020404030301010803"/>
                <a:cs typeface="B Mitra" panose="00000400000000000000" pitchFamily="2" charset="-78"/>
              </a:rPr>
              <a:t>.</a:t>
            </a:r>
            <a:endParaRPr lang="en-US" sz="1200" dirty="0" smtClean="0">
              <a:solidFill>
                <a:srgbClr val="002060"/>
              </a:solidFill>
              <a:latin typeface="Garamond" panose="02020404030301010803"/>
              <a:cs typeface="B Mitra" panose="00000400000000000000" pitchFamily="2" charset="-78"/>
            </a:endParaRPr>
          </a:p>
          <a:p>
            <a:pPr algn="r" rtl="1">
              <a:lnSpc>
                <a:spcPct val="150000"/>
              </a:lnSpc>
            </a:pPr>
            <a:endParaRPr lang="en-US" sz="1200" dirty="0">
              <a:solidFill>
                <a:srgbClr val="002060"/>
              </a:solidFill>
              <a:latin typeface="Garamond" panose="02020404030301010803"/>
              <a:cs typeface="B Mitra" panose="00000400000000000000" pitchFamily="2" charset="-78"/>
            </a:endParaRPr>
          </a:p>
          <a:p>
            <a:pPr algn="r" rtl="1">
              <a:lnSpc>
                <a:spcPct val="150000"/>
              </a:lnSpc>
            </a:pPr>
            <a:endParaRPr lang="en-US" sz="1200" dirty="0" smtClean="0">
              <a:solidFill>
                <a:srgbClr val="002060"/>
              </a:solidFill>
              <a:latin typeface="Garamond" panose="02020404030301010803"/>
              <a:cs typeface="B Mitra" panose="00000400000000000000" pitchFamily="2" charset="-78"/>
            </a:endParaRPr>
          </a:p>
          <a:p>
            <a:pPr algn="r" rtl="1">
              <a:lnSpc>
                <a:spcPct val="150000"/>
              </a:lnSpc>
            </a:pPr>
            <a:endParaRPr lang="en-US" sz="1200" dirty="0">
              <a:solidFill>
                <a:srgbClr val="002060"/>
              </a:solidFill>
              <a:latin typeface="Garamond" panose="02020404030301010803"/>
              <a:cs typeface="B Mitra" panose="00000400000000000000" pitchFamily="2" charset="-78"/>
            </a:endParaRPr>
          </a:p>
          <a:p>
            <a:pPr algn="r" rtl="1">
              <a:lnSpc>
                <a:spcPct val="150000"/>
              </a:lnSpc>
            </a:pPr>
            <a:endParaRPr lang="en-US" sz="1200" dirty="0" smtClean="0">
              <a:solidFill>
                <a:srgbClr val="002060"/>
              </a:solidFill>
              <a:latin typeface="Garamond" panose="02020404030301010803"/>
              <a:cs typeface="B Mitra" panose="00000400000000000000" pitchFamily="2" charset="-78"/>
            </a:endParaRPr>
          </a:p>
          <a:p>
            <a:pPr algn="r" rtl="1">
              <a:lnSpc>
                <a:spcPct val="150000"/>
              </a:lnSpc>
            </a:pPr>
            <a:endParaRPr lang="en-US" sz="1200" dirty="0">
              <a:solidFill>
                <a:srgbClr val="002060"/>
              </a:solidFill>
              <a:latin typeface="Garamond" panose="02020404030301010803"/>
              <a:cs typeface="B Mitra" panose="00000400000000000000" pitchFamily="2" charset="-78"/>
            </a:endParaRPr>
          </a:p>
          <a:p>
            <a:pPr algn="r" rtl="1">
              <a:lnSpc>
                <a:spcPct val="150000"/>
              </a:lnSpc>
            </a:pPr>
            <a:endParaRPr lang="en-US" sz="1200" dirty="0" smtClean="0">
              <a:solidFill>
                <a:srgbClr val="002060"/>
              </a:solidFill>
              <a:latin typeface="Garamond" panose="02020404030301010803"/>
              <a:cs typeface="B Mitra" panose="00000400000000000000" pitchFamily="2" charset="-78"/>
            </a:endParaRPr>
          </a:p>
          <a:p>
            <a:pPr algn="r" rtl="1">
              <a:lnSpc>
                <a:spcPct val="150000"/>
              </a:lnSpc>
            </a:pPr>
            <a:endParaRPr lang="en-US" sz="1200" dirty="0">
              <a:solidFill>
                <a:srgbClr val="002060"/>
              </a:solidFill>
              <a:latin typeface="Garamond" panose="02020404030301010803"/>
              <a:cs typeface="B Mitra" panose="00000400000000000000" pitchFamily="2" charset="-78"/>
            </a:endParaRPr>
          </a:p>
          <a:p>
            <a:pPr algn="r" rtl="1">
              <a:lnSpc>
                <a:spcPct val="150000"/>
              </a:lnSpc>
            </a:pPr>
            <a:endParaRPr lang="en-US" sz="1200" dirty="0" smtClean="0">
              <a:solidFill>
                <a:srgbClr val="002060"/>
              </a:solidFill>
              <a:latin typeface="Garamond" panose="02020404030301010803"/>
              <a:cs typeface="B Mitra" panose="00000400000000000000" pitchFamily="2" charset="-78"/>
            </a:endParaRPr>
          </a:p>
          <a:p>
            <a:pPr algn="r" rtl="1">
              <a:lnSpc>
                <a:spcPct val="150000"/>
              </a:lnSpc>
            </a:pPr>
            <a:endParaRPr lang="en-US" sz="700" dirty="0" smtClean="0">
              <a:solidFill>
                <a:srgbClr val="002060"/>
              </a:solidFill>
              <a:latin typeface="Garamond" panose="02020404030301010803"/>
              <a:cs typeface="B Mitra" panose="00000400000000000000" pitchFamily="2" charset="-78"/>
            </a:endParaRPr>
          </a:p>
          <a:p>
            <a:pPr algn="r" rtl="1">
              <a:lnSpc>
                <a:spcPct val="150000"/>
              </a:lnSpc>
            </a:pPr>
            <a:r>
              <a:rPr lang="fa-IR" sz="1200" dirty="0" smtClean="0">
                <a:solidFill>
                  <a:srgbClr val="002060"/>
                </a:solidFill>
                <a:latin typeface="Garamond" panose="02020404030301010803"/>
                <a:cs typeface="B Mitra" panose="00000400000000000000" pitchFamily="2" charset="-78"/>
              </a:rPr>
              <a:t>3</a:t>
            </a:r>
            <a:r>
              <a:rPr lang="fa-IR" sz="1200" dirty="0">
                <a:solidFill>
                  <a:srgbClr val="002060"/>
                </a:solidFill>
                <a:latin typeface="Garamond" panose="02020404030301010803"/>
                <a:cs typeface="B Mitra" panose="00000400000000000000" pitchFamily="2" charset="-78"/>
              </a:rPr>
              <a:t>. هزينه هاي تعمير و نگهداري و </a:t>
            </a:r>
            <a:r>
              <a:rPr lang="fa-IR" sz="1200" dirty="0" smtClean="0">
                <a:solidFill>
                  <a:srgbClr val="002060"/>
                </a:solidFill>
                <a:latin typeface="Garamond" panose="02020404030301010803"/>
                <a:cs typeface="B Mitra" panose="00000400000000000000" pitchFamily="2" charset="-78"/>
              </a:rPr>
              <a:t>استهلاك</a:t>
            </a:r>
            <a:r>
              <a:rPr lang="en-US" sz="1200" dirty="0" smtClean="0">
                <a:solidFill>
                  <a:srgbClr val="002060"/>
                </a:solidFill>
                <a:latin typeface="Garamond" panose="02020404030301010803"/>
                <a:cs typeface="B Mitra" panose="00000400000000000000" pitchFamily="2" charset="-78"/>
              </a:rPr>
              <a:t>:</a:t>
            </a:r>
          </a:p>
        </p:txBody>
      </p:sp>
      <p:sp>
        <p:nvSpPr>
          <p:cNvPr id="37" name="TextBox 36"/>
          <p:cNvSpPr txBox="1"/>
          <p:nvPr/>
        </p:nvSpPr>
        <p:spPr>
          <a:xfrm>
            <a:off x="2504728" y="1357542"/>
            <a:ext cx="6552728" cy="276999"/>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dirty="0">
                <a:solidFill>
                  <a:srgbClr val="002060"/>
                </a:solidFill>
                <a:cs typeface="B Traffic" panose="00000400000000000000" pitchFamily="2" charset="-78"/>
              </a:rPr>
              <a:t>تغییــر کاربری از هتـــل به مسکــونی بـــدون </a:t>
            </a:r>
            <a:r>
              <a:rPr lang="fa-IR" dirty="0" smtClean="0">
                <a:solidFill>
                  <a:srgbClr val="002060"/>
                </a:solidFill>
                <a:cs typeface="B Traffic" panose="00000400000000000000" pitchFamily="2" charset="-78"/>
              </a:rPr>
              <a:t>تخریب   </a:t>
            </a:r>
            <a:r>
              <a:rPr lang="fa-IR" sz="1100" b="0" dirty="0" smtClean="0">
                <a:solidFill>
                  <a:srgbClr val="002060"/>
                </a:solidFill>
                <a:cs typeface="B Traffic" panose="00000400000000000000" pitchFamily="2" charset="-78"/>
              </a:rPr>
              <a:t>(</a:t>
            </a:r>
            <a:r>
              <a:rPr lang="fa-IR" sz="1100" b="0" dirty="0">
                <a:solidFill>
                  <a:srgbClr val="002060"/>
                </a:solidFill>
                <a:cs typeface="B Traffic" panose="00000400000000000000" pitchFamily="2" charset="-78"/>
              </a:rPr>
              <a:t>صرفاً با تغییر پلان و کاربری وضع موجود به مسکونی)</a:t>
            </a:r>
            <a:endParaRPr lang="en-US" sz="1100" b="0" dirty="0">
              <a:solidFill>
                <a:srgbClr val="8C5B02"/>
              </a:solidFill>
              <a:latin typeface="Technic" panose="00000400000000000000" pitchFamily="2" charset="2"/>
            </a:endParaRPr>
          </a:p>
        </p:txBody>
      </p:sp>
      <p:sp>
        <p:nvSpPr>
          <p:cNvPr id="16" name="Rectangle 15"/>
          <p:cNvSpPr/>
          <p:nvPr/>
        </p:nvSpPr>
        <p:spPr>
          <a:xfrm rot="16200000">
            <a:off x="4342323" y="3038597"/>
            <a:ext cx="1867685" cy="646331"/>
          </a:xfrm>
          <a:prstGeom prst="rect">
            <a:avLst/>
          </a:prstGeom>
        </p:spPr>
        <p:txBody>
          <a:bodyPr wrap="square" anchor="ctr">
            <a:spAutoFit/>
          </a:bodyPr>
          <a:lstStyle/>
          <a:p>
            <a:pPr algn="r" rtl="1">
              <a:lnSpc>
                <a:spcPct val="150000"/>
              </a:lnSpc>
            </a:pPr>
            <a:r>
              <a:rPr lang="fa-IR" sz="1200" dirty="0">
                <a:solidFill>
                  <a:srgbClr val="002060"/>
                </a:solidFill>
                <a:latin typeface="Garamond" panose="02020404030301010803"/>
                <a:cs typeface="B Mitra" panose="00000400000000000000" pitchFamily="2" charset="-78"/>
              </a:rPr>
              <a:t>جدول هزينه سوخت، آب و برق و تلفن در طول يكسال - مبلغ به میلیون ریال</a:t>
            </a:r>
            <a:endParaRPr lang="fa-IR" sz="1200" dirty="0" smtClean="0">
              <a:solidFill>
                <a:srgbClr val="002060"/>
              </a:solidFill>
              <a:latin typeface="Garamond" panose="02020404030301010803"/>
              <a:cs typeface="B Mitra" panose="00000400000000000000" pitchFamily="2" charset="-78"/>
            </a:endParaRPr>
          </a:p>
        </p:txBody>
      </p:sp>
      <p:graphicFrame>
        <p:nvGraphicFramePr>
          <p:cNvPr id="12" name="Table 11"/>
          <p:cNvGraphicFramePr>
            <a:graphicFrameLocks noGrp="1"/>
          </p:cNvGraphicFramePr>
          <p:nvPr>
            <p:extLst/>
          </p:nvPr>
        </p:nvGraphicFramePr>
        <p:xfrm>
          <a:off x="5673080" y="2276872"/>
          <a:ext cx="3387030" cy="2223415"/>
        </p:xfrm>
        <a:graphic>
          <a:graphicData uri="http://schemas.openxmlformats.org/drawingml/2006/table">
            <a:tbl>
              <a:tblPr rtl="1" firstRow="1" firstCol="1" bandRow="1"/>
              <a:tblGrid>
                <a:gridCol w="448810">
                  <a:extLst>
                    <a:ext uri="{9D8B030D-6E8A-4147-A177-3AD203B41FA5}">
                      <a16:colId xmlns:a16="http://schemas.microsoft.com/office/drawing/2014/main" xmlns="" val="3525428924"/>
                    </a:ext>
                  </a:extLst>
                </a:gridCol>
                <a:gridCol w="1639913">
                  <a:extLst>
                    <a:ext uri="{9D8B030D-6E8A-4147-A177-3AD203B41FA5}">
                      <a16:colId xmlns:a16="http://schemas.microsoft.com/office/drawing/2014/main" xmlns="" val="3471261465"/>
                    </a:ext>
                  </a:extLst>
                </a:gridCol>
                <a:gridCol w="1298307">
                  <a:extLst>
                    <a:ext uri="{9D8B030D-6E8A-4147-A177-3AD203B41FA5}">
                      <a16:colId xmlns:a16="http://schemas.microsoft.com/office/drawing/2014/main" xmlns="" val="1221594458"/>
                    </a:ext>
                  </a:extLst>
                </a:gridCol>
              </a:tblGrid>
              <a:tr h="238913">
                <a:tc>
                  <a:txBody>
                    <a:bodyPr/>
                    <a:lstStyle>
                      <a:lvl1pPr marL="0" algn="l" rtl="0" eaLnBrk="1" latinLnBrk="0" hangingPunct="1">
                        <a:defRPr kumimoji="0" b="1" kern="1200">
                          <a:solidFill>
                            <a:schemeClr val="lt1"/>
                          </a:solidFill>
                          <a:latin typeface="Garamond" panose="02020404030301010803"/>
                        </a:defRPr>
                      </a:lvl1pPr>
                      <a:lvl2pPr marL="457200" algn="l" rtl="0" eaLnBrk="1" latinLnBrk="0" hangingPunct="1">
                        <a:defRPr kumimoji="0" b="1" kern="1200">
                          <a:solidFill>
                            <a:schemeClr val="lt1"/>
                          </a:solidFill>
                          <a:latin typeface="Garamond" panose="02020404030301010803"/>
                        </a:defRPr>
                      </a:lvl2pPr>
                      <a:lvl3pPr marL="914400" algn="l" rtl="0" eaLnBrk="1" latinLnBrk="0" hangingPunct="1">
                        <a:defRPr kumimoji="0" b="1" kern="1200">
                          <a:solidFill>
                            <a:schemeClr val="lt1"/>
                          </a:solidFill>
                          <a:latin typeface="Garamond" panose="02020404030301010803"/>
                        </a:defRPr>
                      </a:lvl3pPr>
                      <a:lvl4pPr marL="1371600" algn="l" rtl="0" eaLnBrk="1" latinLnBrk="0" hangingPunct="1">
                        <a:defRPr kumimoji="0" b="1" kern="1200">
                          <a:solidFill>
                            <a:schemeClr val="lt1"/>
                          </a:solidFill>
                          <a:latin typeface="Garamond" panose="02020404030301010803"/>
                        </a:defRPr>
                      </a:lvl4pPr>
                      <a:lvl5pPr marL="1828800" algn="l" rtl="0" eaLnBrk="1" latinLnBrk="0" hangingPunct="1">
                        <a:defRPr kumimoji="0" b="1" kern="1200">
                          <a:solidFill>
                            <a:schemeClr val="lt1"/>
                          </a:solidFill>
                          <a:latin typeface="Garamond" panose="02020404030301010803"/>
                        </a:defRPr>
                      </a:lvl5pPr>
                      <a:lvl6pPr marL="2286000" algn="l" rtl="0" eaLnBrk="1" latinLnBrk="0" hangingPunct="1">
                        <a:defRPr kumimoji="0" b="1" kern="1200">
                          <a:solidFill>
                            <a:schemeClr val="lt1"/>
                          </a:solidFill>
                          <a:latin typeface="Garamond" panose="02020404030301010803"/>
                        </a:defRPr>
                      </a:lvl6pPr>
                      <a:lvl7pPr marL="2743200" algn="l" rtl="0" eaLnBrk="1" latinLnBrk="0" hangingPunct="1">
                        <a:defRPr kumimoji="0" b="1" kern="1200">
                          <a:solidFill>
                            <a:schemeClr val="lt1"/>
                          </a:solidFill>
                          <a:latin typeface="Garamond" panose="02020404030301010803"/>
                        </a:defRPr>
                      </a:lvl7pPr>
                      <a:lvl8pPr marL="3200400" algn="l" rtl="0" eaLnBrk="1" latinLnBrk="0" hangingPunct="1">
                        <a:defRPr kumimoji="0" b="1" kern="1200">
                          <a:solidFill>
                            <a:schemeClr val="lt1"/>
                          </a:solidFill>
                          <a:latin typeface="Garamond" panose="02020404030301010803"/>
                        </a:defRPr>
                      </a:lvl8pPr>
                      <a:lvl9pPr marL="3657600" algn="l" rtl="0" eaLnBrk="1" latinLnBrk="0" hangingPunct="1">
                        <a:defRPr kumimoji="0" b="1" kern="1200">
                          <a:solidFill>
                            <a:schemeClr val="lt1"/>
                          </a:solidFill>
                          <a:latin typeface="Garamond" panose="02020404030301010803"/>
                        </a:defRPr>
                      </a:lvl9pPr>
                    </a:lstStyle>
                    <a:p>
                      <a:pPr marL="0" marR="0" algn="ctr" rtl="1" eaLnBrk="1" latinLnBrk="0" hangingPunct="1">
                        <a:lnSpc>
                          <a:spcPct val="115000"/>
                        </a:lnSpc>
                        <a:spcBef>
                          <a:spcPts val="0"/>
                        </a:spcBef>
                        <a:spcAft>
                          <a:spcPts val="1000"/>
                        </a:spcAft>
                      </a:pPr>
                      <a:r>
                        <a:rPr kumimoji="0" lang="ar-SA" sz="1100" kern="1200" dirty="0">
                          <a:solidFill>
                            <a:schemeClr val="tx1"/>
                          </a:solidFill>
                          <a:effectLst/>
                          <a:latin typeface="Garamond" panose="02020404030301010803"/>
                          <a:ea typeface="+mn-ea"/>
                          <a:cs typeface="B Mitra" panose="00000400000000000000" pitchFamily="2" charset="-78"/>
                        </a:rPr>
                        <a:t>رديف</a:t>
                      </a:r>
                      <a:endParaRPr kumimoji="0" lang="en-US" sz="1100" kern="1200" dirty="0">
                        <a:solidFill>
                          <a:schemeClr val="tx1"/>
                        </a:solidFill>
                        <a:effectLst/>
                        <a:latin typeface="Garamond" panose="02020404030301010803"/>
                        <a:ea typeface="+mn-ea"/>
                        <a:cs typeface="B Mitra" panose="00000400000000000000" pitchFamily="2" charset="-78"/>
                      </a:endParaRPr>
                    </a:p>
                  </a:txBody>
                  <a:tcPr marL="58547" marR="58547"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83992A"/>
                    </a:solidFill>
                  </a:tcPr>
                </a:tc>
                <a:tc>
                  <a:txBody>
                    <a:bodyPr/>
                    <a:lstStyle>
                      <a:lvl1pPr marL="0" algn="l" rtl="0" eaLnBrk="1" latinLnBrk="0" hangingPunct="1">
                        <a:defRPr kumimoji="0" b="1" kern="1200">
                          <a:solidFill>
                            <a:schemeClr val="lt1"/>
                          </a:solidFill>
                          <a:latin typeface="Garamond" panose="02020404030301010803"/>
                        </a:defRPr>
                      </a:lvl1pPr>
                      <a:lvl2pPr marL="457200" algn="l" rtl="0" eaLnBrk="1" latinLnBrk="0" hangingPunct="1">
                        <a:defRPr kumimoji="0" b="1" kern="1200">
                          <a:solidFill>
                            <a:schemeClr val="lt1"/>
                          </a:solidFill>
                          <a:latin typeface="Garamond" panose="02020404030301010803"/>
                        </a:defRPr>
                      </a:lvl2pPr>
                      <a:lvl3pPr marL="914400" algn="l" rtl="0" eaLnBrk="1" latinLnBrk="0" hangingPunct="1">
                        <a:defRPr kumimoji="0" b="1" kern="1200">
                          <a:solidFill>
                            <a:schemeClr val="lt1"/>
                          </a:solidFill>
                          <a:latin typeface="Garamond" panose="02020404030301010803"/>
                        </a:defRPr>
                      </a:lvl3pPr>
                      <a:lvl4pPr marL="1371600" algn="l" rtl="0" eaLnBrk="1" latinLnBrk="0" hangingPunct="1">
                        <a:defRPr kumimoji="0" b="1" kern="1200">
                          <a:solidFill>
                            <a:schemeClr val="lt1"/>
                          </a:solidFill>
                          <a:latin typeface="Garamond" panose="02020404030301010803"/>
                        </a:defRPr>
                      </a:lvl4pPr>
                      <a:lvl5pPr marL="1828800" algn="l" rtl="0" eaLnBrk="1" latinLnBrk="0" hangingPunct="1">
                        <a:defRPr kumimoji="0" b="1" kern="1200">
                          <a:solidFill>
                            <a:schemeClr val="lt1"/>
                          </a:solidFill>
                          <a:latin typeface="Garamond" panose="02020404030301010803"/>
                        </a:defRPr>
                      </a:lvl5pPr>
                      <a:lvl6pPr marL="2286000" algn="l" rtl="0" eaLnBrk="1" latinLnBrk="0" hangingPunct="1">
                        <a:defRPr kumimoji="0" b="1" kern="1200">
                          <a:solidFill>
                            <a:schemeClr val="lt1"/>
                          </a:solidFill>
                          <a:latin typeface="Garamond" panose="02020404030301010803"/>
                        </a:defRPr>
                      </a:lvl6pPr>
                      <a:lvl7pPr marL="2743200" algn="l" rtl="0" eaLnBrk="1" latinLnBrk="0" hangingPunct="1">
                        <a:defRPr kumimoji="0" b="1" kern="1200">
                          <a:solidFill>
                            <a:schemeClr val="lt1"/>
                          </a:solidFill>
                          <a:latin typeface="Garamond" panose="02020404030301010803"/>
                        </a:defRPr>
                      </a:lvl7pPr>
                      <a:lvl8pPr marL="3200400" algn="l" rtl="0" eaLnBrk="1" latinLnBrk="0" hangingPunct="1">
                        <a:defRPr kumimoji="0" b="1" kern="1200">
                          <a:solidFill>
                            <a:schemeClr val="lt1"/>
                          </a:solidFill>
                          <a:latin typeface="Garamond" panose="02020404030301010803"/>
                        </a:defRPr>
                      </a:lvl8pPr>
                      <a:lvl9pPr marL="3657600" algn="l" rtl="0" eaLnBrk="1" latinLnBrk="0" hangingPunct="1">
                        <a:defRPr kumimoji="0" b="1" kern="1200">
                          <a:solidFill>
                            <a:schemeClr val="lt1"/>
                          </a:solidFill>
                          <a:latin typeface="Garamond" panose="02020404030301010803"/>
                        </a:defRPr>
                      </a:lvl9pPr>
                    </a:lstStyle>
                    <a:p>
                      <a:pPr marL="0" marR="0" algn="ctr" rtl="1" eaLnBrk="1" latinLnBrk="0" hangingPunct="1">
                        <a:lnSpc>
                          <a:spcPct val="115000"/>
                        </a:lnSpc>
                        <a:spcBef>
                          <a:spcPts val="0"/>
                        </a:spcBef>
                        <a:spcAft>
                          <a:spcPts val="1000"/>
                        </a:spcAft>
                      </a:pPr>
                      <a:r>
                        <a:rPr kumimoji="0" lang="ar-SA" sz="1100" kern="1200" dirty="0">
                          <a:solidFill>
                            <a:schemeClr val="tx1"/>
                          </a:solidFill>
                          <a:effectLst/>
                          <a:latin typeface="Garamond" panose="02020404030301010803"/>
                          <a:ea typeface="+mn-ea"/>
                          <a:cs typeface="B Mitra" panose="00000400000000000000" pitchFamily="2" charset="-78"/>
                        </a:rPr>
                        <a:t>شرح</a:t>
                      </a:r>
                      <a:endParaRPr kumimoji="0" lang="en-US" sz="1100" kern="1200" dirty="0">
                        <a:solidFill>
                          <a:schemeClr val="tx1"/>
                        </a:solidFill>
                        <a:effectLst/>
                        <a:latin typeface="Garamond" panose="02020404030301010803"/>
                        <a:ea typeface="+mn-ea"/>
                        <a:cs typeface="B Mitra" panose="00000400000000000000" pitchFamily="2" charset="-78"/>
                      </a:endParaRPr>
                    </a:p>
                  </a:txBody>
                  <a:tcPr marL="58547" marR="58547"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83992A"/>
                    </a:solidFill>
                  </a:tcPr>
                </a:tc>
                <a:tc>
                  <a:txBody>
                    <a:bodyPr/>
                    <a:lstStyle>
                      <a:lvl1pPr marL="0" algn="l" rtl="0" eaLnBrk="1" latinLnBrk="0" hangingPunct="1">
                        <a:defRPr kumimoji="0" b="1" kern="1200">
                          <a:solidFill>
                            <a:schemeClr val="lt1"/>
                          </a:solidFill>
                          <a:latin typeface="Garamond" panose="02020404030301010803"/>
                        </a:defRPr>
                      </a:lvl1pPr>
                      <a:lvl2pPr marL="457200" algn="l" rtl="0" eaLnBrk="1" latinLnBrk="0" hangingPunct="1">
                        <a:defRPr kumimoji="0" b="1" kern="1200">
                          <a:solidFill>
                            <a:schemeClr val="lt1"/>
                          </a:solidFill>
                          <a:latin typeface="Garamond" panose="02020404030301010803"/>
                        </a:defRPr>
                      </a:lvl2pPr>
                      <a:lvl3pPr marL="914400" algn="l" rtl="0" eaLnBrk="1" latinLnBrk="0" hangingPunct="1">
                        <a:defRPr kumimoji="0" b="1" kern="1200">
                          <a:solidFill>
                            <a:schemeClr val="lt1"/>
                          </a:solidFill>
                          <a:latin typeface="Garamond" panose="02020404030301010803"/>
                        </a:defRPr>
                      </a:lvl3pPr>
                      <a:lvl4pPr marL="1371600" algn="l" rtl="0" eaLnBrk="1" latinLnBrk="0" hangingPunct="1">
                        <a:defRPr kumimoji="0" b="1" kern="1200">
                          <a:solidFill>
                            <a:schemeClr val="lt1"/>
                          </a:solidFill>
                          <a:latin typeface="Garamond" panose="02020404030301010803"/>
                        </a:defRPr>
                      </a:lvl4pPr>
                      <a:lvl5pPr marL="1828800" algn="l" rtl="0" eaLnBrk="1" latinLnBrk="0" hangingPunct="1">
                        <a:defRPr kumimoji="0" b="1" kern="1200">
                          <a:solidFill>
                            <a:schemeClr val="lt1"/>
                          </a:solidFill>
                          <a:latin typeface="Garamond" panose="02020404030301010803"/>
                        </a:defRPr>
                      </a:lvl5pPr>
                      <a:lvl6pPr marL="2286000" algn="l" rtl="0" eaLnBrk="1" latinLnBrk="0" hangingPunct="1">
                        <a:defRPr kumimoji="0" b="1" kern="1200">
                          <a:solidFill>
                            <a:schemeClr val="lt1"/>
                          </a:solidFill>
                          <a:latin typeface="Garamond" panose="02020404030301010803"/>
                        </a:defRPr>
                      </a:lvl6pPr>
                      <a:lvl7pPr marL="2743200" algn="l" rtl="0" eaLnBrk="1" latinLnBrk="0" hangingPunct="1">
                        <a:defRPr kumimoji="0" b="1" kern="1200">
                          <a:solidFill>
                            <a:schemeClr val="lt1"/>
                          </a:solidFill>
                          <a:latin typeface="Garamond" panose="02020404030301010803"/>
                        </a:defRPr>
                      </a:lvl7pPr>
                      <a:lvl8pPr marL="3200400" algn="l" rtl="0" eaLnBrk="1" latinLnBrk="0" hangingPunct="1">
                        <a:defRPr kumimoji="0" b="1" kern="1200">
                          <a:solidFill>
                            <a:schemeClr val="lt1"/>
                          </a:solidFill>
                          <a:latin typeface="Garamond" panose="02020404030301010803"/>
                        </a:defRPr>
                      </a:lvl8pPr>
                      <a:lvl9pPr marL="3657600" algn="l" rtl="0" eaLnBrk="1" latinLnBrk="0" hangingPunct="1">
                        <a:defRPr kumimoji="0" b="1" kern="1200">
                          <a:solidFill>
                            <a:schemeClr val="lt1"/>
                          </a:solidFill>
                          <a:latin typeface="Garamond" panose="02020404030301010803"/>
                        </a:defRPr>
                      </a:lvl9pPr>
                    </a:lstStyle>
                    <a:p>
                      <a:pPr marL="0" marR="0" algn="ctr" rtl="1" eaLnBrk="1" latinLnBrk="0" hangingPunct="1">
                        <a:lnSpc>
                          <a:spcPct val="115000"/>
                        </a:lnSpc>
                        <a:spcBef>
                          <a:spcPts val="0"/>
                        </a:spcBef>
                        <a:spcAft>
                          <a:spcPts val="1000"/>
                        </a:spcAft>
                      </a:pPr>
                      <a:r>
                        <a:rPr kumimoji="0" lang="ar-SA" sz="1100" kern="1200" dirty="0">
                          <a:solidFill>
                            <a:schemeClr val="tx1"/>
                          </a:solidFill>
                          <a:effectLst/>
                          <a:latin typeface="Garamond" panose="02020404030301010803"/>
                          <a:ea typeface="+mn-ea"/>
                          <a:cs typeface="B Mitra" panose="00000400000000000000" pitchFamily="2" charset="-78"/>
                        </a:rPr>
                        <a:t>جمع هزينه به هزار ريال</a:t>
                      </a:r>
                      <a:endParaRPr kumimoji="0" lang="en-US" sz="1100" kern="1200" dirty="0">
                        <a:solidFill>
                          <a:schemeClr val="tx1"/>
                        </a:solidFill>
                        <a:effectLst/>
                        <a:latin typeface="Garamond" panose="02020404030301010803"/>
                        <a:ea typeface="+mn-ea"/>
                        <a:cs typeface="B Mitra" panose="00000400000000000000" pitchFamily="2" charset="-78"/>
                      </a:endParaRPr>
                    </a:p>
                  </a:txBody>
                  <a:tcPr marL="58547" marR="58547"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83992A"/>
                    </a:solidFill>
                  </a:tcPr>
                </a:tc>
                <a:extLst>
                  <a:ext uri="{0D108BD9-81ED-4DB2-BD59-A6C34878D82A}">
                    <a16:rowId xmlns:a16="http://schemas.microsoft.com/office/drawing/2014/main" xmlns="" val="115960842"/>
                  </a:ext>
                </a:extLst>
              </a:tr>
              <a:tr h="1534771">
                <a:tc>
                  <a:txBody>
                    <a:bodyPr/>
                    <a:lstStyle>
                      <a:lvl1pPr marL="0" algn="l" rtl="0" eaLnBrk="1" latinLnBrk="0" hangingPunct="1">
                        <a:defRPr kumimoji="0" b="1" kern="1200">
                          <a:solidFill>
                            <a:schemeClr val="lt1"/>
                          </a:solidFill>
                          <a:latin typeface="Garamond" panose="02020404030301010803"/>
                        </a:defRPr>
                      </a:lvl1pPr>
                      <a:lvl2pPr marL="457200" algn="l" rtl="0" eaLnBrk="1" latinLnBrk="0" hangingPunct="1">
                        <a:defRPr kumimoji="0" b="1" kern="1200">
                          <a:solidFill>
                            <a:schemeClr val="lt1"/>
                          </a:solidFill>
                          <a:latin typeface="Garamond" panose="02020404030301010803"/>
                        </a:defRPr>
                      </a:lvl2pPr>
                      <a:lvl3pPr marL="914400" algn="l" rtl="0" eaLnBrk="1" latinLnBrk="0" hangingPunct="1">
                        <a:defRPr kumimoji="0" b="1" kern="1200">
                          <a:solidFill>
                            <a:schemeClr val="lt1"/>
                          </a:solidFill>
                          <a:latin typeface="Garamond" panose="02020404030301010803"/>
                        </a:defRPr>
                      </a:lvl3pPr>
                      <a:lvl4pPr marL="1371600" algn="l" rtl="0" eaLnBrk="1" latinLnBrk="0" hangingPunct="1">
                        <a:defRPr kumimoji="0" b="1" kern="1200">
                          <a:solidFill>
                            <a:schemeClr val="lt1"/>
                          </a:solidFill>
                          <a:latin typeface="Garamond" panose="02020404030301010803"/>
                        </a:defRPr>
                      </a:lvl4pPr>
                      <a:lvl5pPr marL="1828800" algn="l" rtl="0" eaLnBrk="1" latinLnBrk="0" hangingPunct="1">
                        <a:defRPr kumimoji="0" b="1" kern="1200">
                          <a:solidFill>
                            <a:schemeClr val="lt1"/>
                          </a:solidFill>
                          <a:latin typeface="Garamond" panose="02020404030301010803"/>
                        </a:defRPr>
                      </a:lvl5pPr>
                      <a:lvl6pPr marL="2286000" algn="l" rtl="0" eaLnBrk="1" latinLnBrk="0" hangingPunct="1">
                        <a:defRPr kumimoji="0" b="1" kern="1200">
                          <a:solidFill>
                            <a:schemeClr val="lt1"/>
                          </a:solidFill>
                          <a:latin typeface="Garamond" panose="02020404030301010803"/>
                        </a:defRPr>
                      </a:lvl6pPr>
                      <a:lvl7pPr marL="2743200" algn="l" rtl="0" eaLnBrk="1" latinLnBrk="0" hangingPunct="1">
                        <a:defRPr kumimoji="0" b="1" kern="1200">
                          <a:solidFill>
                            <a:schemeClr val="lt1"/>
                          </a:solidFill>
                          <a:latin typeface="Garamond" panose="02020404030301010803"/>
                        </a:defRPr>
                      </a:lvl7pPr>
                      <a:lvl8pPr marL="3200400" algn="l" rtl="0" eaLnBrk="1" latinLnBrk="0" hangingPunct="1">
                        <a:defRPr kumimoji="0" b="1" kern="1200">
                          <a:solidFill>
                            <a:schemeClr val="lt1"/>
                          </a:solidFill>
                          <a:latin typeface="Garamond" panose="02020404030301010803"/>
                        </a:defRPr>
                      </a:lvl8pPr>
                      <a:lvl9pPr marL="3657600" algn="l" rtl="0" eaLnBrk="1" latinLnBrk="0" hangingPunct="1">
                        <a:defRPr kumimoji="0" b="1" kern="1200">
                          <a:solidFill>
                            <a:schemeClr val="lt1"/>
                          </a:solidFill>
                          <a:latin typeface="Garamond" panose="02020404030301010803"/>
                        </a:defRPr>
                      </a:lvl9pPr>
                    </a:lstStyle>
                    <a:p>
                      <a:pPr marL="0" marR="0" algn="ctr" rtl="1" eaLnBrk="1" latinLnBrk="0" hangingPunct="1">
                        <a:lnSpc>
                          <a:spcPct val="115000"/>
                        </a:lnSpc>
                        <a:spcBef>
                          <a:spcPts val="0"/>
                        </a:spcBef>
                        <a:spcAft>
                          <a:spcPts val="1000"/>
                        </a:spcAft>
                      </a:pPr>
                      <a:r>
                        <a:rPr kumimoji="0" lang="ar-SA" sz="1100" kern="1200" dirty="0">
                          <a:solidFill>
                            <a:schemeClr val="tx1"/>
                          </a:solidFill>
                          <a:effectLst/>
                          <a:latin typeface="Garamond" panose="02020404030301010803"/>
                          <a:ea typeface="+mn-ea"/>
                          <a:cs typeface="B Mitra" panose="00000400000000000000" pitchFamily="2" charset="-78"/>
                        </a:rPr>
                        <a:t>1</a:t>
                      </a:r>
                      <a:endParaRPr kumimoji="0" lang="en-US" sz="1100" kern="1200" dirty="0">
                        <a:solidFill>
                          <a:schemeClr val="tx1"/>
                        </a:solidFill>
                        <a:effectLst/>
                        <a:latin typeface="Garamond" panose="02020404030301010803"/>
                        <a:ea typeface="+mn-ea"/>
                        <a:cs typeface="B Mitra" panose="00000400000000000000" pitchFamily="2" charset="-78"/>
                      </a:endParaRPr>
                    </a:p>
                    <a:p>
                      <a:pPr marL="0" marR="0" algn="ctr" rtl="1" eaLnBrk="1" latinLnBrk="0" hangingPunct="1">
                        <a:lnSpc>
                          <a:spcPct val="115000"/>
                        </a:lnSpc>
                        <a:spcBef>
                          <a:spcPts val="0"/>
                        </a:spcBef>
                        <a:spcAft>
                          <a:spcPts val="1000"/>
                        </a:spcAft>
                      </a:pPr>
                      <a:r>
                        <a:rPr kumimoji="0" lang="ar-SA" sz="1100" kern="1200" dirty="0">
                          <a:solidFill>
                            <a:schemeClr val="tx1"/>
                          </a:solidFill>
                          <a:effectLst/>
                          <a:latin typeface="Garamond" panose="02020404030301010803"/>
                          <a:ea typeface="+mn-ea"/>
                          <a:cs typeface="B Mitra" panose="00000400000000000000" pitchFamily="2" charset="-78"/>
                        </a:rPr>
                        <a:t>2</a:t>
                      </a:r>
                      <a:endParaRPr kumimoji="0" lang="en-US" sz="1100" kern="1200" dirty="0">
                        <a:solidFill>
                          <a:schemeClr val="tx1"/>
                        </a:solidFill>
                        <a:effectLst/>
                        <a:latin typeface="Garamond" panose="02020404030301010803"/>
                        <a:ea typeface="+mn-ea"/>
                        <a:cs typeface="B Mitra" panose="00000400000000000000" pitchFamily="2" charset="-78"/>
                      </a:endParaRPr>
                    </a:p>
                    <a:p>
                      <a:pPr marL="0" marR="0" algn="ctr" rtl="1" eaLnBrk="1" latinLnBrk="0" hangingPunct="1">
                        <a:lnSpc>
                          <a:spcPct val="115000"/>
                        </a:lnSpc>
                        <a:spcBef>
                          <a:spcPts val="0"/>
                        </a:spcBef>
                        <a:spcAft>
                          <a:spcPts val="1000"/>
                        </a:spcAft>
                      </a:pPr>
                      <a:r>
                        <a:rPr kumimoji="0" lang="ar-SA" sz="1100" kern="1200" dirty="0">
                          <a:solidFill>
                            <a:schemeClr val="tx1"/>
                          </a:solidFill>
                          <a:effectLst/>
                          <a:latin typeface="Garamond" panose="02020404030301010803"/>
                          <a:ea typeface="+mn-ea"/>
                          <a:cs typeface="B Mitra" panose="00000400000000000000" pitchFamily="2" charset="-78"/>
                        </a:rPr>
                        <a:t>3</a:t>
                      </a:r>
                      <a:endParaRPr kumimoji="0" lang="en-US" sz="1100" kern="1200" dirty="0">
                        <a:solidFill>
                          <a:schemeClr val="tx1"/>
                        </a:solidFill>
                        <a:effectLst/>
                        <a:latin typeface="Garamond" panose="02020404030301010803"/>
                        <a:ea typeface="+mn-ea"/>
                        <a:cs typeface="B Mitra" panose="00000400000000000000" pitchFamily="2" charset="-78"/>
                      </a:endParaRPr>
                    </a:p>
                    <a:p>
                      <a:pPr marL="0" marR="0" algn="ctr" rtl="1" eaLnBrk="1" latinLnBrk="0" hangingPunct="1">
                        <a:lnSpc>
                          <a:spcPct val="115000"/>
                        </a:lnSpc>
                        <a:spcBef>
                          <a:spcPts val="0"/>
                        </a:spcBef>
                        <a:spcAft>
                          <a:spcPts val="1000"/>
                        </a:spcAft>
                      </a:pPr>
                      <a:r>
                        <a:rPr kumimoji="0" lang="ar-SA" sz="1100" kern="1200" dirty="0">
                          <a:solidFill>
                            <a:schemeClr val="tx1"/>
                          </a:solidFill>
                          <a:effectLst/>
                          <a:latin typeface="Garamond" panose="02020404030301010803"/>
                          <a:ea typeface="+mn-ea"/>
                          <a:cs typeface="B Mitra" panose="00000400000000000000" pitchFamily="2" charset="-78"/>
                        </a:rPr>
                        <a:t>4</a:t>
                      </a:r>
                      <a:endParaRPr kumimoji="0" lang="en-US" sz="1100" kern="1200" dirty="0">
                        <a:solidFill>
                          <a:schemeClr val="tx1"/>
                        </a:solidFill>
                        <a:effectLst/>
                        <a:latin typeface="Garamond" panose="02020404030301010803"/>
                        <a:ea typeface="+mn-ea"/>
                        <a:cs typeface="B Mitra" panose="00000400000000000000" pitchFamily="2" charset="-78"/>
                      </a:endParaRPr>
                    </a:p>
                    <a:p>
                      <a:pPr marL="0" marR="0" algn="ctr" rtl="1" eaLnBrk="1" latinLnBrk="0" hangingPunct="1">
                        <a:lnSpc>
                          <a:spcPct val="115000"/>
                        </a:lnSpc>
                        <a:spcBef>
                          <a:spcPts val="0"/>
                        </a:spcBef>
                        <a:spcAft>
                          <a:spcPts val="1000"/>
                        </a:spcAft>
                      </a:pPr>
                      <a:r>
                        <a:rPr kumimoji="0" lang="ar-SA" sz="1100" kern="1200" dirty="0">
                          <a:solidFill>
                            <a:schemeClr val="tx1"/>
                          </a:solidFill>
                          <a:effectLst/>
                          <a:latin typeface="Garamond" panose="02020404030301010803"/>
                          <a:ea typeface="+mn-ea"/>
                          <a:cs typeface="B Mitra" panose="00000400000000000000" pitchFamily="2" charset="-78"/>
                        </a:rPr>
                        <a:t>5</a:t>
                      </a:r>
                      <a:endParaRPr kumimoji="0" lang="en-US" sz="1100" kern="1200" dirty="0">
                        <a:solidFill>
                          <a:schemeClr val="tx1"/>
                        </a:solidFill>
                        <a:effectLst/>
                        <a:latin typeface="Garamond" panose="02020404030301010803"/>
                        <a:ea typeface="+mn-ea"/>
                        <a:cs typeface="B Mitra" panose="00000400000000000000" pitchFamily="2" charset="-78"/>
                      </a:endParaRPr>
                    </a:p>
                    <a:p>
                      <a:pPr marL="0" marR="0" algn="ctr" rtl="1" eaLnBrk="1" latinLnBrk="0" hangingPunct="1">
                        <a:lnSpc>
                          <a:spcPct val="115000"/>
                        </a:lnSpc>
                        <a:spcBef>
                          <a:spcPts val="0"/>
                        </a:spcBef>
                        <a:spcAft>
                          <a:spcPts val="1000"/>
                        </a:spcAft>
                      </a:pPr>
                      <a:r>
                        <a:rPr kumimoji="0" lang="ar-SA" sz="1100" kern="1200" dirty="0">
                          <a:solidFill>
                            <a:schemeClr val="tx1"/>
                          </a:solidFill>
                          <a:effectLst/>
                          <a:latin typeface="Garamond" panose="02020404030301010803"/>
                          <a:ea typeface="+mn-ea"/>
                          <a:cs typeface="B Mitra" panose="00000400000000000000" pitchFamily="2" charset="-78"/>
                        </a:rPr>
                        <a:t>6</a:t>
                      </a:r>
                      <a:endParaRPr kumimoji="0" lang="en-US" sz="1100" kern="1200" dirty="0">
                        <a:solidFill>
                          <a:schemeClr val="tx1"/>
                        </a:solidFill>
                        <a:effectLst/>
                        <a:latin typeface="Garamond" panose="02020404030301010803"/>
                        <a:ea typeface="+mn-ea"/>
                        <a:cs typeface="B Mitra" panose="00000400000000000000" pitchFamily="2" charset="-78"/>
                      </a:endParaRPr>
                    </a:p>
                  </a:txBody>
                  <a:tcPr marL="58547" marR="58547" marT="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3992A"/>
                    </a:solidFill>
                  </a:tcPr>
                </a:tc>
                <a:tc>
                  <a:txBody>
                    <a:bodyPr/>
                    <a:lstStyle>
                      <a:lvl1pPr marL="0" algn="l" rtl="0" eaLnBrk="1" latinLnBrk="0" hangingPunct="1">
                        <a:defRPr kumimoji="0" kern="1200">
                          <a:solidFill>
                            <a:schemeClr val="dk1"/>
                          </a:solidFill>
                          <a:latin typeface="Garamond" panose="02020404030301010803"/>
                        </a:defRPr>
                      </a:lvl1pPr>
                      <a:lvl2pPr marL="457200" algn="l" rtl="0" eaLnBrk="1" latinLnBrk="0" hangingPunct="1">
                        <a:defRPr kumimoji="0" kern="1200">
                          <a:solidFill>
                            <a:schemeClr val="dk1"/>
                          </a:solidFill>
                          <a:latin typeface="Garamond" panose="02020404030301010803"/>
                        </a:defRPr>
                      </a:lvl2pPr>
                      <a:lvl3pPr marL="914400" algn="l" rtl="0" eaLnBrk="1" latinLnBrk="0" hangingPunct="1">
                        <a:defRPr kumimoji="0" kern="1200">
                          <a:solidFill>
                            <a:schemeClr val="dk1"/>
                          </a:solidFill>
                          <a:latin typeface="Garamond" panose="02020404030301010803"/>
                        </a:defRPr>
                      </a:lvl3pPr>
                      <a:lvl4pPr marL="1371600" algn="l" rtl="0" eaLnBrk="1" latinLnBrk="0" hangingPunct="1">
                        <a:defRPr kumimoji="0" kern="1200">
                          <a:solidFill>
                            <a:schemeClr val="dk1"/>
                          </a:solidFill>
                          <a:latin typeface="Garamond" panose="02020404030301010803"/>
                        </a:defRPr>
                      </a:lvl4pPr>
                      <a:lvl5pPr marL="1828800" algn="l" rtl="0" eaLnBrk="1" latinLnBrk="0" hangingPunct="1">
                        <a:defRPr kumimoji="0" kern="1200">
                          <a:solidFill>
                            <a:schemeClr val="dk1"/>
                          </a:solidFill>
                          <a:latin typeface="Garamond" panose="02020404030301010803"/>
                        </a:defRPr>
                      </a:lvl5pPr>
                      <a:lvl6pPr marL="2286000" algn="l" rtl="0" eaLnBrk="1" latinLnBrk="0" hangingPunct="1">
                        <a:defRPr kumimoji="0" kern="1200">
                          <a:solidFill>
                            <a:schemeClr val="dk1"/>
                          </a:solidFill>
                          <a:latin typeface="Garamond" panose="02020404030301010803"/>
                        </a:defRPr>
                      </a:lvl6pPr>
                      <a:lvl7pPr marL="2743200" algn="l" rtl="0" eaLnBrk="1" latinLnBrk="0" hangingPunct="1">
                        <a:defRPr kumimoji="0" kern="1200">
                          <a:solidFill>
                            <a:schemeClr val="dk1"/>
                          </a:solidFill>
                          <a:latin typeface="Garamond" panose="02020404030301010803"/>
                        </a:defRPr>
                      </a:lvl7pPr>
                      <a:lvl8pPr marL="3200400" algn="l" rtl="0" eaLnBrk="1" latinLnBrk="0" hangingPunct="1">
                        <a:defRPr kumimoji="0" kern="1200">
                          <a:solidFill>
                            <a:schemeClr val="dk1"/>
                          </a:solidFill>
                          <a:latin typeface="Garamond" panose="02020404030301010803"/>
                        </a:defRPr>
                      </a:lvl8pPr>
                      <a:lvl9pPr marL="3657600" algn="l" rtl="0" eaLnBrk="1" latinLnBrk="0" hangingPunct="1">
                        <a:defRPr kumimoji="0" kern="1200">
                          <a:solidFill>
                            <a:schemeClr val="dk1"/>
                          </a:solidFill>
                          <a:latin typeface="Garamond" panose="02020404030301010803"/>
                        </a:defRPr>
                      </a:lvl9pPr>
                    </a:lstStyle>
                    <a:p>
                      <a:pPr marL="0" marR="0" algn="ctr" rtl="1" eaLnBrk="1" latinLnBrk="0" hangingPunct="1">
                        <a:lnSpc>
                          <a:spcPct val="115000"/>
                        </a:lnSpc>
                        <a:spcBef>
                          <a:spcPts val="0"/>
                        </a:spcBef>
                        <a:spcAft>
                          <a:spcPts val="1000"/>
                        </a:spcAft>
                      </a:pPr>
                      <a:r>
                        <a:rPr kumimoji="0" lang="ar-SA" sz="1100" kern="1200" dirty="0">
                          <a:solidFill>
                            <a:schemeClr val="dk1"/>
                          </a:solidFill>
                          <a:effectLst/>
                          <a:latin typeface="Garamond" panose="02020404030301010803"/>
                          <a:ea typeface="+mn-ea"/>
                          <a:cs typeface="B Mitra" panose="00000400000000000000" pitchFamily="2" charset="-78"/>
                        </a:rPr>
                        <a:t>هزينه گازوئيل </a:t>
                      </a:r>
                      <a:endParaRPr kumimoji="0" lang="en-US" sz="1100" kern="1200" dirty="0">
                        <a:solidFill>
                          <a:schemeClr val="dk1"/>
                        </a:solidFill>
                        <a:effectLst/>
                        <a:latin typeface="Garamond" panose="02020404030301010803"/>
                        <a:ea typeface="+mn-ea"/>
                        <a:cs typeface="B Mitra" panose="00000400000000000000" pitchFamily="2" charset="-78"/>
                      </a:endParaRPr>
                    </a:p>
                    <a:p>
                      <a:pPr marL="0" marR="0" algn="ctr" rtl="1" eaLnBrk="1" latinLnBrk="0" hangingPunct="1">
                        <a:lnSpc>
                          <a:spcPct val="115000"/>
                        </a:lnSpc>
                        <a:spcBef>
                          <a:spcPts val="0"/>
                        </a:spcBef>
                        <a:spcAft>
                          <a:spcPts val="1000"/>
                        </a:spcAft>
                      </a:pPr>
                      <a:r>
                        <a:rPr kumimoji="0" lang="ar-SA" sz="1100" kern="1200" dirty="0">
                          <a:solidFill>
                            <a:schemeClr val="dk1"/>
                          </a:solidFill>
                          <a:effectLst/>
                          <a:latin typeface="Garamond" panose="02020404030301010803"/>
                          <a:ea typeface="+mn-ea"/>
                          <a:cs typeface="B Mitra" panose="00000400000000000000" pitchFamily="2" charset="-78"/>
                        </a:rPr>
                        <a:t>هزينه بنزين </a:t>
                      </a:r>
                      <a:endParaRPr kumimoji="0" lang="en-US" sz="1100" kern="1200" dirty="0">
                        <a:solidFill>
                          <a:schemeClr val="dk1"/>
                        </a:solidFill>
                        <a:effectLst/>
                        <a:latin typeface="Garamond" panose="02020404030301010803"/>
                        <a:ea typeface="+mn-ea"/>
                        <a:cs typeface="B Mitra" panose="00000400000000000000" pitchFamily="2" charset="-78"/>
                      </a:endParaRPr>
                    </a:p>
                    <a:p>
                      <a:pPr marL="0" marR="0" algn="ctr" rtl="1" eaLnBrk="1" latinLnBrk="0" hangingPunct="1">
                        <a:lnSpc>
                          <a:spcPct val="115000"/>
                        </a:lnSpc>
                        <a:spcBef>
                          <a:spcPts val="0"/>
                        </a:spcBef>
                        <a:spcAft>
                          <a:spcPts val="1000"/>
                        </a:spcAft>
                      </a:pPr>
                      <a:r>
                        <a:rPr kumimoji="0" lang="ar-SA" sz="1100" kern="1200" dirty="0">
                          <a:solidFill>
                            <a:schemeClr val="dk1"/>
                          </a:solidFill>
                          <a:effectLst/>
                          <a:latin typeface="Garamond" panose="02020404030301010803"/>
                          <a:ea typeface="+mn-ea"/>
                          <a:cs typeface="B Mitra" panose="00000400000000000000" pitchFamily="2" charset="-78"/>
                        </a:rPr>
                        <a:t>هزينه آب </a:t>
                      </a:r>
                      <a:endParaRPr kumimoji="0" lang="en-US" sz="1100" kern="1200" dirty="0">
                        <a:solidFill>
                          <a:schemeClr val="dk1"/>
                        </a:solidFill>
                        <a:effectLst/>
                        <a:latin typeface="Garamond" panose="02020404030301010803"/>
                        <a:ea typeface="+mn-ea"/>
                        <a:cs typeface="B Mitra" panose="00000400000000000000" pitchFamily="2" charset="-78"/>
                      </a:endParaRPr>
                    </a:p>
                    <a:p>
                      <a:pPr marL="0" marR="0" algn="ctr" rtl="1" eaLnBrk="1" latinLnBrk="0" hangingPunct="1">
                        <a:lnSpc>
                          <a:spcPct val="115000"/>
                        </a:lnSpc>
                        <a:spcBef>
                          <a:spcPts val="0"/>
                        </a:spcBef>
                        <a:spcAft>
                          <a:spcPts val="1000"/>
                        </a:spcAft>
                      </a:pPr>
                      <a:r>
                        <a:rPr kumimoji="0" lang="ar-SA" sz="1100" kern="1200" dirty="0">
                          <a:solidFill>
                            <a:schemeClr val="dk1"/>
                          </a:solidFill>
                          <a:effectLst/>
                          <a:latin typeface="Garamond" panose="02020404030301010803"/>
                          <a:ea typeface="+mn-ea"/>
                          <a:cs typeface="B Mitra" panose="00000400000000000000" pitchFamily="2" charset="-78"/>
                        </a:rPr>
                        <a:t>هزينه برق </a:t>
                      </a:r>
                      <a:endParaRPr kumimoji="0" lang="en-US" sz="1100" kern="1200" dirty="0">
                        <a:solidFill>
                          <a:schemeClr val="dk1"/>
                        </a:solidFill>
                        <a:effectLst/>
                        <a:latin typeface="Garamond" panose="02020404030301010803"/>
                        <a:ea typeface="+mn-ea"/>
                        <a:cs typeface="B Mitra" panose="00000400000000000000" pitchFamily="2" charset="-78"/>
                      </a:endParaRPr>
                    </a:p>
                    <a:p>
                      <a:pPr marL="0" marR="0" algn="ctr" rtl="1" eaLnBrk="1" latinLnBrk="0" hangingPunct="1">
                        <a:lnSpc>
                          <a:spcPct val="115000"/>
                        </a:lnSpc>
                        <a:spcBef>
                          <a:spcPts val="0"/>
                        </a:spcBef>
                        <a:spcAft>
                          <a:spcPts val="1000"/>
                        </a:spcAft>
                      </a:pPr>
                      <a:r>
                        <a:rPr kumimoji="0" lang="ar-SA" sz="1100" kern="1200" dirty="0">
                          <a:solidFill>
                            <a:schemeClr val="dk1"/>
                          </a:solidFill>
                          <a:effectLst/>
                          <a:latin typeface="Garamond" panose="02020404030301010803"/>
                          <a:ea typeface="+mn-ea"/>
                          <a:cs typeface="B Mitra" panose="00000400000000000000" pitchFamily="2" charset="-78"/>
                        </a:rPr>
                        <a:t>هزينه گاز </a:t>
                      </a:r>
                      <a:endParaRPr kumimoji="0" lang="en-US" sz="1100" kern="1200" dirty="0">
                        <a:solidFill>
                          <a:schemeClr val="dk1"/>
                        </a:solidFill>
                        <a:effectLst/>
                        <a:latin typeface="Garamond" panose="02020404030301010803"/>
                        <a:ea typeface="+mn-ea"/>
                        <a:cs typeface="B Mitra" panose="00000400000000000000" pitchFamily="2" charset="-78"/>
                      </a:endParaRPr>
                    </a:p>
                    <a:p>
                      <a:pPr marL="0" marR="0" algn="ctr" rtl="1" eaLnBrk="1" latinLnBrk="0" hangingPunct="1">
                        <a:lnSpc>
                          <a:spcPct val="115000"/>
                        </a:lnSpc>
                        <a:spcBef>
                          <a:spcPts val="0"/>
                        </a:spcBef>
                        <a:spcAft>
                          <a:spcPts val="1000"/>
                        </a:spcAft>
                      </a:pPr>
                      <a:r>
                        <a:rPr kumimoji="0" lang="ar-SA" sz="1100" kern="1200" dirty="0">
                          <a:solidFill>
                            <a:schemeClr val="dk1"/>
                          </a:solidFill>
                          <a:effectLst/>
                          <a:latin typeface="Garamond" panose="02020404030301010803"/>
                          <a:ea typeface="+mn-ea"/>
                          <a:cs typeface="B Mitra" panose="00000400000000000000" pitchFamily="2" charset="-78"/>
                        </a:rPr>
                        <a:t>هزينه تلفن </a:t>
                      </a:r>
                      <a:endParaRPr kumimoji="0" lang="en-US" sz="1100" kern="1200" dirty="0">
                        <a:solidFill>
                          <a:schemeClr val="dk1"/>
                        </a:solidFill>
                        <a:effectLst/>
                        <a:latin typeface="Garamond" panose="02020404030301010803"/>
                        <a:ea typeface="+mn-ea"/>
                        <a:cs typeface="B Mitra" panose="00000400000000000000" pitchFamily="2" charset="-78"/>
                      </a:endParaRPr>
                    </a:p>
                  </a:txBody>
                  <a:tcPr marL="58547" marR="58547" marT="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3992A">
                        <a:tint val="40000"/>
                      </a:srgbClr>
                    </a:solidFill>
                  </a:tcPr>
                </a:tc>
                <a:tc>
                  <a:txBody>
                    <a:bodyPr/>
                    <a:lstStyle>
                      <a:lvl1pPr marL="0" algn="l" rtl="0" eaLnBrk="1" latinLnBrk="0" hangingPunct="1">
                        <a:defRPr kumimoji="0" kern="1200">
                          <a:solidFill>
                            <a:schemeClr val="dk1"/>
                          </a:solidFill>
                          <a:latin typeface="Garamond" panose="02020404030301010803"/>
                        </a:defRPr>
                      </a:lvl1pPr>
                      <a:lvl2pPr marL="457200" algn="l" rtl="0" eaLnBrk="1" latinLnBrk="0" hangingPunct="1">
                        <a:defRPr kumimoji="0" kern="1200">
                          <a:solidFill>
                            <a:schemeClr val="dk1"/>
                          </a:solidFill>
                          <a:latin typeface="Garamond" panose="02020404030301010803"/>
                        </a:defRPr>
                      </a:lvl2pPr>
                      <a:lvl3pPr marL="914400" algn="l" rtl="0" eaLnBrk="1" latinLnBrk="0" hangingPunct="1">
                        <a:defRPr kumimoji="0" kern="1200">
                          <a:solidFill>
                            <a:schemeClr val="dk1"/>
                          </a:solidFill>
                          <a:latin typeface="Garamond" panose="02020404030301010803"/>
                        </a:defRPr>
                      </a:lvl3pPr>
                      <a:lvl4pPr marL="1371600" algn="l" rtl="0" eaLnBrk="1" latinLnBrk="0" hangingPunct="1">
                        <a:defRPr kumimoji="0" kern="1200">
                          <a:solidFill>
                            <a:schemeClr val="dk1"/>
                          </a:solidFill>
                          <a:latin typeface="Garamond" panose="02020404030301010803"/>
                        </a:defRPr>
                      </a:lvl4pPr>
                      <a:lvl5pPr marL="1828800" algn="l" rtl="0" eaLnBrk="1" latinLnBrk="0" hangingPunct="1">
                        <a:defRPr kumimoji="0" kern="1200">
                          <a:solidFill>
                            <a:schemeClr val="dk1"/>
                          </a:solidFill>
                          <a:latin typeface="Garamond" panose="02020404030301010803"/>
                        </a:defRPr>
                      </a:lvl5pPr>
                      <a:lvl6pPr marL="2286000" algn="l" rtl="0" eaLnBrk="1" latinLnBrk="0" hangingPunct="1">
                        <a:defRPr kumimoji="0" kern="1200">
                          <a:solidFill>
                            <a:schemeClr val="dk1"/>
                          </a:solidFill>
                          <a:latin typeface="Garamond" panose="02020404030301010803"/>
                        </a:defRPr>
                      </a:lvl6pPr>
                      <a:lvl7pPr marL="2743200" algn="l" rtl="0" eaLnBrk="1" latinLnBrk="0" hangingPunct="1">
                        <a:defRPr kumimoji="0" kern="1200">
                          <a:solidFill>
                            <a:schemeClr val="dk1"/>
                          </a:solidFill>
                          <a:latin typeface="Garamond" panose="02020404030301010803"/>
                        </a:defRPr>
                      </a:lvl7pPr>
                      <a:lvl8pPr marL="3200400" algn="l" rtl="0" eaLnBrk="1" latinLnBrk="0" hangingPunct="1">
                        <a:defRPr kumimoji="0" kern="1200">
                          <a:solidFill>
                            <a:schemeClr val="dk1"/>
                          </a:solidFill>
                          <a:latin typeface="Garamond" panose="02020404030301010803"/>
                        </a:defRPr>
                      </a:lvl8pPr>
                      <a:lvl9pPr marL="3657600" algn="l" rtl="0" eaLnBrk="1" latinLnBrk="0" hangingPunct="1">
                        <a:defRPr kumimoji="0" kern="1200">
                          <a:solidFill>
                            <a:schemeClr val="dk1"/>
                          </a:solidFill>
                          <a:latin typeface="Garamond" panose="02020404030301010803"/>
                        </a:defRPr>
                      </a:lvl9pPr>
                    </a:lstStyle>
                    <a:p>
                      <a:pPr marL="0" marR="0" algn="ctr" rtl="1" eaLnBrk="1" latinLnBrk="0" hangingPunct="1">
                        <a:lnSpc>
                          <a:spcPct val="115000"/>
                        </a:lnSpc>
                        <a:spcBef>
                          <a:spcPts val="0"/>
                        </a:spcBef>
                        <a:spcAft>
                          <a:spcPts val="1000"/>
                        </a:spcAft>
                      </a:pPr>
                      <a:r>
                        <a:rPr kumimoji="0" lang="ar-SA" sz="1100" kern="1200" dirty="0">
                          <a:solidFill>
                            <a:schemeClr val="dk1"/>
                          </a:solidFill>
                          <a:effectLst/>
                          <a:latin typeface="Garamond" panose="02020404030301010803"/>
                          <a:ea typeface="+mn-ea"/>
                          <a:cs typeface="B Mitra" panose="00000400000000000000" pitchFamily="2" charset="-78"/>
                        </a:rPr>
                        <a:t>4200</a:t>
                      </a:r>
                      <a:endParaRPr kumimoji="0" lang="en-US" sz="1100" kern="1200" dirty="0">
                        <a:solidFill>
                          <a:schemeClr val="dk1"/>
                        </a:solidFill>
                        <a:effectLst/>
                        <a:latin typeface="Garamond" panose="02020404030301010803"/>
                        <a:ea typeface="+mn-ea"/>
                        <a:cs typeface="B Mitra" panose="00000400000000000000" pitchFamily="2" charset="-78"/>
                      </a:endParaRPr>
                    </a:p>
                    <a:p>
                      <a:pPr marL="0" marR="0" algn="ctr" rtl="1" eaLnBrk="1" latinLnBrk="0" hangingPunct="1">
                        <a:lnSpc>
                          <a:spcPct val="115000"/>
                        </a:lnSpc>
                        <a:spcBef>
                          <a:spcPts val="0"/>
                        </a:spcBef>
                        <a:spcAft>
                          <a:spcPts val="1000"/>
                        </a:spcAft>
                      </a:pPr>
                      <a:r>
                        <a:rPr kumimoji="0" lang="ar-SA" sz="1100" kern="1200" dirty="0">
                          <a:solidFill>
                            <a:schemeClr val="dk1"/>
                          </a:solidFill>
                          <a:effectLst/>
                          <a:latin typeface="Garamond" panose="02020404030301010803"/>
                          <a:ea typeface="+mn-ea"/>
                          <a:cs typeface="B Mitra" panose="00000400000000000000" pitchFamily="2" charset="-78"/>
                        </a:rPr>
                        <a:t>49000</a:t>
                      </a:r>
                      <a:endParaRPr kumimoji="0" lang="en-US" sz="1100" kern="1200" dirty="0">
                        <a:solidFill>
                          <a:schemeClr val="dk1"/>
                        </a:solidFill>
                        <a:effectLst/>
                        <a:latin typeface="Garamond" panose="02020404030301010803"/>
                        <a:ea typeface="+mn-ea"/>
                        <a:cs typeface="B Mitra" panose="00000400000000000000" pitchFamily="2" charset="-78"/>
                      </a:endParaRPr>
                    </a:p>
                    <a:p>
                      <a:pPr marL="0" marR="0" algn="ctr" rtl="1" eaLnBrk="1" latinLnBrk="0" hangingPunct="1">
                        <a:lnSpc>
                          <a:spcPct val="115000"/>
                        </a:lnSpc>
                        <a:spcBef>
                          <a:spcPts val="0"/>
                        </a:spcBef>
                        <a:spcAft>
                          <a:spcPts val="1000"/>
                        </a:spcAft>
                      </a:pPr>
                      <a:r>
                        <a:rPr kumimoji="0" lang="ar-SA" sz="1100" kern="1200" dirty="0">
                          <a:solidFill>
                            <a:schemeClr val="dk1"/>
                          </a:solidFill>
                          <a:effectLst/>
                          <a:latin typeface="Garamond" panose="02020404030301010803"/>
                          <a:ea typeface="+mn-ea"/>
                          <a:cs typeface="B Mitra" panose="00000400000000000000" pitchFamily="2" charset="-78"/>
                        </a:rPr>
                        <a:t>70000</a:t>
                      </a:r>
                      <a:endParaRPr kumimoji="0" lang="en-US" sz="1100" kern="1200" dirty="0">
                        <a:solidFill>
                          <a:schemeClr val="dk1"/>
                        </a:solidFill>
                        <a:effectLst/>
                        <a:latin typeface="Garamond" panose="02020404030301010803"/>
                        <a:ea typeface="+mn-ea"/>
                        <a:cs typeface="B Mitra" panose="00000400000000000000" pitchFamily="2" charset="-78"/>
                      </a:endParaRPr>
                    </a:p>
                    <a:p>
                      <a:pPr marL="0" marR="0" algn="ctr" rtl="1" eaLnBrk="1" latinLnBrk="0" hangingPunct="1">
                        <a:lnSpc>
                          <a:spcPct val="115000"/>
                        </a:lnSpc>
                        <a:spcBef>
                          <a:spcPts val="0"/>
                        </a:spcBef>
                        <a:spcAft>
                          <a:spcPts val="1000"/>
                        </a:spcAft>
                      </a:pPr>
                      <a:r>
                        <a:rPr kumimoji="0" lang="ar-SA" sz="1100" kern="1200" dirty="0">
                          <a:solidFill>
                            <a:schemeClr val="dk1"/>
                          </a:solidFill>
                          <a:effectLst/>
                          <a:latin typeface="Garamond" panose="02020404030301010803"/>
                          <a:ea typeface="+mn-ea"/>
                          <a:cs typeface="B Mitra" panose="00000400000000000000" pitchFamily="2" charset="-78"/>
                        </a:rPr>
                        <a:t>175000</a:t>
                      </a:r>
                      <a:endParaRPr kumimoji="0" lang="en-US" sz="1100" kern="1200" dirty="0">
                        <a:solidFill>
                          <a:schemeClr val="dk1"/>
                        </a:solidFill>
                        <a:effectLst/>
                        <a:latin typeface="Garamond" panose="02020404030301010803"/>
                        <a:ea typeface="+mn-ea"/>
                        <a:cs typeface="B Mitra" panose="00000400000000000000" pitchFamily="2" charset="-78"/>
                      </a:endParaRPr>
                    </a:p>
                    <a:p>
                      <a:pPr marL="0" marR="0" algn="ctr" rtl="1" eaLnBrk="1" latinLnBrk="0" hangingPunct="1">
                        <a:lnSpc>
                          <a:spcPct val="115000"/>
                        </a:lnSpc>
                        <a:spcBef>
                          <a:spcPts val="0"/>
                        </a:spcBef>
                        <a:spcAft>
                          <a:spcPts val="1000"/>
                        </a:spcAft>
                      </a:pPr>
                      <a:r>
                        <a:rPr kumimoji="0" lang="ar-SA" sz="1100" kern="1200" dirty="0">
                          <a:solidFill>
                            <a:schemeClr val="dk1"/>
                          </a:solidFill>
                          <a:effectLst/>
                          <a:latin typeface="Garamond" panose="02020404030301010803"/>
                          <a:ea typeface="+mn-ea"/>
                          <a:cs typeface="B Mitra" panose="00000400000000000000" pitchFamily="2" charset="-78"/>
                        </a:rPr>
                        <a:t>175000</a:t>
                      </a:r>
                      <a:endParaRPr kumimoji="0" lang="en-US" sz="1100" kern="1200" dirty="0">
                        <a:solidFill>
                          <a:schemeClr val="dk1"/>
                        </a:solidFill>
                        <a:effectLst/>
                        <a:latin typeface="Garamond" panose="02020404030301010803"/>
                        <a:ea typeface="+mn-ea"/>
                        <a:cs typeface="B Mitra" panose="00000400000000000000" pitchFamily="2" charset="-78"/>
                      </a:endParaRPr>
                    </a:p>
                    <a:p>
                      <a:pPr marL="0" marR="0" algn="ctr" rtl="1" eaLnBrk="1" latinLnBrk="0" hangingPunct="1">
                        <a:lnSpc>
                          <a:spcPct val="115000"/>
                        </a:lnSpc>
                        <a:spcBef>
                          <a:spcPts val="0"/>
                        </a:spcBef>
                        <a:spcAft>
                          <a:spcPts val="1000"/>
                        </a:spcAft>
                      </a:pPr>
                      <a:r>
                        <a:rPr kumimoji="0" lang="ar-SA" sz="1100" kern="1200" dirty="0">
                          <a:solidFill>
                            <a:schemeClr val="dk1"/>
                          </a:solidFill>
                          <a:effectLst/>
                          <a:latin typeface="Garamond" panose="02020404030301010803"/>
                          <a:ea typeface="+mn-ea"/>
                          <a:cs typeface="B Mitra" panose="00000400000000000000" pitchFamily="2" charset="-78"/>
                        </a:rPr>
                        <a:t>35000</a:t>
                      </a:r>
                      <a:endParaRPr kumimoji="0" lang="en-US" sz="1100" kern="1200" dirty="0">
                        <a:solidFill>
                          <a:schemeClr val="dk1"/>
                        </a:solidFill>
                        <a:effectLst/>
                        <a:latin typeface="Garamond" panose="02020404030301010803"/>
                        <a:ea typeface="+mn-ea"/>
                        <a:cs typeface="B Mitra" panose="00000400000000000000" pitchFamily="2" charset="-78"/>
                      </a:endParaRPr>
                    </a:p>
                  </a:txBody>
                  <a:tcPr marL="58547" marR="58547" marT="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3992A">
                        <a:tint val="40000"/>
                      </a:srgbClr>
                    </a:solidFill>
                  </a:tcPr>
                </a:tc>
                <a:extLst>
                  <a:ext uri="{0D108BD9-81ED-4DB2-BD59-A6C34878D82A}">
                    <a16:rowId xmlns:a16="http://schemas.microsoft.com/office/drawing/2014/main" xmlns="" val="648542750"/>
                  </a:ext>
                </a:extLst>
              </a:tr>
              <a:tr h="177563">
                <a:tc>
                  <a:txBody>
                    <a:bodyPr/>
                    <a:lstStyle>
                      <a:lvl1pPr marL="0" algn="l" rtl="0" eaLnBrk="1" latinLnBrk="0" hangingPunct="1">
                        <a:defRPr kumimoji="0" b="1" kern="1200">
                          <a:solidFill>
                            <a:schemeClr val="lt1"/>
                          </a:solidFill>
                          <a:latin typeface="Garamond" panose="02020404030301010803"/>
                        </a:defRPr>
                      </a:lvl1pPr>
                      <a:lvl2pPr marL="457200" algn="l" rtl="0" eaLnBrk="1" latinLnBrk="0" hangingPunct="1">
                        <a:defRPr kumimoji="0" b="1" kern="1200">
                          <a:solidFill>
                            <a:schemeClr val="lt1"/>
                          </a:solidFill>
                          <a:latin typeface="Garamond" panose="02020404030301010803"/>
                        </a:defRPr>
                      </a:lvl2pPr>
                      <a:lvl3pPr marL="914400" algn="l" rtl="0" eaLnBrk="1" latinLnBrk="0" hangingPunct="1">
                        <a:defRPr kumimoji="0" b="1" kern="1200">
                          <a:solidFill>
                            <a:schemeClr val="lt1"/>
                          </a:solidFill>
                          <a:latin typeface="Garamond" panose="02020404030301010803"/>
                        </a:defRPr>
                      </a:lvl3pPr>
                      <a:lvl4pPr marL="1371600" algn="l" rtl="0" eaLnBrk="1" latinLnBrk="0" hangingPunct="1">
                        <a:defRPr kumimoji="0" b="1" kern="1200">
                          <a:solidFill>
                            <a:schemeClr val="lt1"/>
                          </a:solidFill>
                          <a:latin typeface="Garamond" panose="02020404030301010803"/>
                        </a:defRPr>
                      </a:lvl4pPr>
                      <a:lvl5pPr marL="1828800" algn="l" rtl="0" eaLnBrk="1" latinLnBrk="0" hangingPunct="1">
                        <a:defRPr kumimoji="0" b="1" kern="1200">
                          <a:solidFill>
                            <a:schemeClr val="lt1"/>
                          </a:solidFill>
                          <a:latin typeface="Garamond" panose="02020404030301010803"/>
                        </a:defRPr>
                      </a:lvl5pPr>
                      <a:lvl6pPr marL="2286000" algn="l" rtl="0" eaLnBrk="1" latinLnBrk="0" hangingPunct="1">
                        <a:defRPr kumimoji="0" b="1" kern="1200">
                          <a:solidFill>
                            <a:schemeClr val="lt1"/>
                          </a:solidFill>
                          <a:latin typeface="Garamond" panose="02020404030301010803"/>
                        </a:defRPr>
                      </a:lvl6pPr>
                      <a:lvl7pPr marL="2743200" algn="l" rtl="0" eaLnBrk="1" latinLnBrk="0" hangingPunct="1">
                        <a:defRPr kumimoji="0" b="1" kern="1200">
                          <a:solidFill>
                            <a:schemeClr val="lt1"/>
                          </a:solidFill>
                          <a:latin typeface="Garamond" panose="02020404030301010803"/>
                        </a:defRPr>
                      </a:lvl7pPr>
                      <a:lvl8pPr marL="3200400" algn="l" rtl="0" eaLnBrk="1" latinLnBrk="0" hangingPunct="1">
                        <a:defRPr kumimoji="0" b="1" kern="1200">
                          <a:solidFill>
                            <a:schemeClr val="lt1"/>
                          </a:solidFill>
                          <a:latin typeface="Garamond" panose="02020404030301010803"/>
                        </a:defRPr>
                      </a:lvl8pPr>
                      <a:lvl9pPr marL="3657600" algn="l" rtl="0" eaLnBrk="1" latinLnBrk="0" hangingPunct="1">
                        <a:defRPr kumimoji="0" b="1" kern="1200">
                          <a:solidFill>
                            <a:schemeClr val="lt1"/>
                          </a:solidFill>
                          <a:latin typeface="Garamond" panose="02020404030301010803"/>
                        </a:defRPr>
                      </a:lvl9pPr>
                    </a:lstStyle>
                    <a:p>
                      <a:pPr marL="0" marR="0" algn="ctr" rtl="1" eaLnBrk="1" latinLnBrk="0" hangingPunct="1">
                        <a:lnSpc>
                          <a:spcPct val="115000"/>
                        </a:lnSpc>
                        <a:spcBef>
                          <a:spcPts val="0"/>
                        </a:spcBef>
                        <a:spcAft>
                          <a:spcPts val="1000"/>
                        </a:spcAft>
                      </a:pPr>
                      <a:r>
                        <a:rPr kumimoji="0" lang="en-US" sz="1100" kern="1200" dirty="0">
                          <a:solidFill>
                            <a:schemeClr val="tx1"/>
                          </a:solidFill>
                          <a:effectLst/>
                          <a:latin typeface="Garamond" panose="02020404030301010803"/>
                          <a:ea typeface="+mn-ea"/>
                          <a:cs typeface="B Mitra" panose="00000400000000000000" pitchFamily="2" charset="-78"/>
                        </a:rPr>
                        <a:t> </a:t>
                      </a:r>
                    </a:p>
                  </a:txBody>
                  <a:tcPr marL="58547" marR="58547"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3992A"/>
                    </a:solidFill>
                  </a:tcPr>
                </a:tc>
                <a:tc>
                  <a:txBody>
                    <a:bodyPr/>
                    <a:lstStyle>
                      <a:lvl1pPr marL="0" algn="l" rtl="0" eaLnBrk="1" latinLnBrk="0" hangingPunct="1">
                        <a:defRPr kumimoji="0" kern="1200">
                          <a:solidFill>
                            <a:schemeClr val="dk1"/>
                          </a:solidFill>
                          <a:latin typeface="Garamond" panose="02020404030301010803"/>
                        </a:defRPr>
                      </a:lvl1pPr>
                      <a:lvl2pPr marL="457200" algn="l" rtl="0" eaLnBrk="1" latinLnBrk="0" hangingPunct="1">
                        <a:defRPr kumimoji="0" kern="1200">
                          <a:solidFill>
                            <a:schemeClr val="dk1"/>
                          </a:solidFill>
                          <a:latin typeface="Garamond" panose="02020404030301010803"/>
                        </a:defRPr>
                      </a:lvl2pPr>
                      <a:lvl3pPr marL="914400" algn="l" rtl="0" eaLnBrk="1" latinLnBrk="0" hangingPunct="1">
                        <a:defRPr kumimoji="0" kern="1200">
                          <a:solidFill>
                            <a:schemeClr val="dk1"/>
                          </a:solidFill>
                          <a:latin typeface="Garamond" panose="02020404030301010803"/>
                        </a:defRPr>
                      </a:lvl3pPr>
                      <a:lvl4pPr marL="1371600" algn="l" rtl="0" eaLnBrk="1" latinLnBrk="0" hangingPunct="1">
                        <a:defRPr kumimoji="0" kern="1200">
                          <a:solidFill>
                            <a:schemeClr val="dk1"/>
                          </a:solidFill>
                          <a:latin typeface="Garamond" panose="02020404030301010803"/>
                        </a:defRPr>
                      </a:lvl4pPr>
                      <a:lvl5pPr marL="1828800" algn="l" rtl="0" eaLnBrk="1" latinLnBrk="0" hangingPunct="1">
                        <a:defRPr kumimoji="0" kern="1200">
                          <a:solidFill>
                            <a:schemeClr val="dk1"/>
                          </a:solidFill>
                          <a:latin typeface="Garamond" panose="02020404030301010803"/>
                        </a:defRPr>
                      </a:lvl5pPr>
                      <a:lvl6pPr marL="2286000" algn="l" rtl="0" eaLnBrk="1" latinLnBrk="0" hangingPunct="1">
                        <a:defRPr kumimoji="0" kern="1200">
                          <a:solidFill>
                            <a:schemeClr val="dk1"/>
                          </a:solidFill>
                          <a:latin typeface="Garamond" panose="02020404030301010803"/>
                        </a:defRPr>
                      </a:lvl6pPr>
                      <a:lvl7pPr marL="2743200" algn="l" rtl="0" eaLnBrk="1" latinLnBrk="0" hangingPunct="1">
                        <a:defRPr kumimoji="0" kern="1200">
                          <a:solidFill>
                            <a:schemeClr val="dk1"/>
                          </a:solidFill>
                          <a:latin typeface="Garamond" panose="02020404030301010803"/>
                        </a:defRPr>
                      </a:lvl7pPr>
                      <a:lvl8pPr marL="3200400" algn="l" rtl="0" eaLnBrk="1" latinLnBrk="0" hangingPunct="1">
                        <a:defRPr kumimoji="0" kern="1200">
                          <a:solidFill>
                            <a:schemeClr val="dk1"/>
                          </a:solidFill>
                          <a:latin typeface="Garamond" panose="02020404030301010803"/>
                        </a:defRPr>
                      </a:lvl8pPr>
                      <a:lvl9pPr marL="3657600" algn="l" rtl="0" eaLnBrk="1" latinLnBrk="0" hangingPunct="1">
                        <a:defRPr kumimoji="0" kern="1200">
                          <a:solidFill>
                            <a:schemeClr val="dk1"/>
                          </a:solidFill>
                          <a:latin typeface="Garamond" panose="02020404030301010803"/>
                        </a:defRPr>
                      </a:lvl9pPr>
                    </a:lstStyle>
                    <a:p>
                      <a:pPr marL="0" marR="0" algn="ctr" rtl="1" eaLnBrk="1" latinLnBrk="0" hangingPunct="1">
                        <a:lnSpc>
                          <a:spcPct val="115000"/>
                        </a:lnSpc>
                        <a:spcBef>
                          <a:spcPts val="0"/>
                        </a:spcBef>
                        <a:spcAft>
                          <a:spcPts val="1000"/>
                        </a:spcAft>
                      </a:pPr>
                      <a:r>
                        <a:rPr kumimoji="0" lang="ar-SA" sz="1100" kern="1200" dirty="0">
                          <a:solidFill>
                            <a:schemeClr val="dk1"/>
                          </a:solidFill>
                          <a:effectLst/>
                          <a:latin typeface="Garamond" panose="02020404030301010803"/>
                          <a:ea typeface="+mn-ea"/>
                          <a:cs typeface="B Mitra" panose="00000400000000000000" pitchFamily="2" charset="-78"/>
                        </a:rPr>
                        <a:t>جمع كل </a:t>
                      </a:r>
                      <a:endParaRPr kumimoji="0" lang="en-US" sz="1100" kern="1200" dirty="0">
                        <a:solidFill>
                          <a:schemeClr val="dk1"/>
                        </a:solidFill>
                        <a:effectLst/>
                        <a:latin typeface="Garamond" panose="02020404030301010803"/>
                        <a:ea typeface="+mn-ea"/>
                        <a:cs typeface="B Mitra" panose="00000400000000000000" pitchFamily="2" charset="-78"/>
                      </a:endParaRPr>
                    </a:p>
                  </a:txBody>
                  <a:tcPr marL="58547" marR="58547"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3992A">
                        <a:tint val="20000"/>
                      </a:srgbClr>
                    </a:solidFill>
                  </a:tcPr>
                </a:tc>
                <a:tc>
                  <a:txBody>
                    <a:bodyPr/>
                    <a:lstStyle>
                      <a:lvl1pPr marL="0" algn="l" rtl="0" eaLnBrk="1" latinLnBrk="0" hangingPunct="1">
                        <a:defRPr kumimoji="0" kern="1200">
                          <a:solidFill>
                            <a:schemeClr val="dk1"/>
                          </a:solidFill>
                          <a:latin typeface="Garamond" panose="02020404030301010803"/>
                        </a:defRPr>
                      </a:lvl1pPr>
                      <a:lvl2pPr marL="457200" algn="l" rtl="0" eaLnBrk="1" latinLnBrk="0" hangingPunct="1">
                        <a:defRPr kumimoji="0" kern="1200">
                          <a:solidFill>
                            <a:schemeClr val="dk1"/>
                          </a:solidFill>
                          <a:latin typeface="Garamond" panose="02020404030301010803"/>
                        </a:defRPr>
                      </a:lvl2pPr>
                      <a:lvl3pPr marL="914400" algn="l" rtl="0" eaLnBrk="1" latinLnBrk="0" hangingPunct="1">
                        <a:defRPr kumimoji="0" kern="1200">
                          <a:solidFill>
                            <a:schemeClr val="dk1"/>
                          </a:solidFill>
                          <a:latin typeface="Garamond" panose="02020404030301010803"/>
                        </a:defRPr>
                      </a:lvl3pPr>
                      <a:lvl4pPr marL="1371600" algn="l" rtl="0" eaLnBrk="1" latinLnBrk="0" hangingPunct="1">
                        <a:defRPr kumimoji="0" kern="1200">
                          <a:solidFill>
                            <a:schemeClr val="dk1"/>
                          </a:solidFill>
                          <a:latin typeface="Garamond" panose="02020404030301010803"/>
                        </a:defRPr>
                      </a:lvl4pPr>
                      <a:lvl5pPr marL="1828800" algn="l" rtl="0" eaLnBrk="1" latinLnBrk="0" hangingPunct="1">
                        <a:defRPr kumimoji="0" kern="1200">
                          <a:solidFill>
                            <a:schemeClr val="dk1"/>
                          </a:solidFill>
                          <a:latin typeface="Garamond" panose="02020404030301010803"/>
                        </a:defRPr>
                      </a:lvl5pPr>
                      <a:lvl6pPr marL="2286000" algn="l" rtl="0" eaLnBrk="1" latinLnBrk="0" hangingPunct="1">
                        <a:defRPr kumimoji="0" kern="1200">
                          <a:solidFill>
                            <a:schemeClr val="dk1"/>
                          </a:solidFill>
                          <a:latin typeface="Garamond" panose="02020404030301010803"/>
                        </a:defRPr>
                      </a:lvl6pPr>
                      <a:lvl7pPr marL="2743200" algn="l" rtl="0" eaLnBrk="1" latinLnBrk="0" hangingPunct="1">
                        <a:defRPr kumimoji="0" kern="1200">
                          <a:solidFill>
                            <a:schemeClr val="dk1"/>
                          </a:solidFill>
                          <a:latin typeface="Garamond" panose="02020404030301010803"/>
                        </a:defRPr>
                      </a:lvl7pPr>
                      <a:lvl8pPr marL="3200400" algn="l" rtl="0" eaLnBrk="1" latinLnBrk="0" hangingPunct="1">
                        <a:defRPr kumimoji="0" kern="1200">
                          <a:solidFill>
                            <a:schemeClr val="dk1"/>
                          </a:solidFill>
                          <a:latin typeface="Garamond" panose="02020404030301010803"/>
                        </a:defRPr>
                      </a:lvl8pPr>
                      <a:lvl9pPr marL="3657600" algn="l" rtl="0" eaLnBrk="1" latinLnBrk="0" hangingPunct="1">
                        <a:defRPr kumimoji="0" kern="1200">
                          <a:solidFill>
                            <a:schemeClr val="dk1"/>
                          </a:solidFill>
                          <a:latin typeface="Garamond" panose="02020404030301010803"/>
                        </a:defRPr>
                      </a:lvl9pPr>
                    </a:lstStyle>
                    <a:p>
                      <a:pPr marL="0" marR="0" algn="ctr" rtl="1" eaLnBrk="1" latinLnBrk="0" hangingPunct="1">
                        <a:lnSpc>
                          <a:spcPct val="115000"/>
                        </a:lnSpc>
                        <a:spcBef>
                          <a:spcPts val="0"/>
                        </a:spcBef>
                        <a:spcAft>
                          <a:spcPts val="1000"/>
                        </a:spcAft>
                      </a:pPr>
                      <a:r>
                        <a:rPr kumimoji="0" lang="ar-SA" sz="1100" kern="1200" dirty="0">
                          <a:solidFill>
                            <a:schemeClr val="dk1"/>
                          </a:solidFill>
                          <a:effectLst/>
                          <a:latin typeface="Garamond" panose="02020404030301010803"/>
                          <a:ea typeface="+mn-ea"/>
                          <a:cs typeface="B Mitra" panose="00000400000000000000" pitchFamily="2" charset="-78"/>
                        </a:rPr>
                        <a:t>508200</a:t>
                      </a:r>
                      <a:endParaRPr kumimoji="0" lang="en-US" sz="1100" kern="1200" dirty="0">
                        <a:solidFill>
                          <a:schemeClr val="dk1"/>
                        </a:solidFill>
                        <a:effectLst/>
                        <a:latin typeface="Garamond" panose="02020404030301010803"/>
                        <a:ea typeface="+mn-ea"/>
                        <a:cs typeface="B Mitra" panose="00000400000000000000" pitchFamily="2" charset="-78"/>
                      </a:endParaRPr>
                    </a:p>
                  </a:txBody>
                  <a:tcPr marL="58547" marR="58547"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3992A">
                        <a:tint val="20000"/>
                      </a:srgbClr>
                    </a:solidFill>
                  </a:tcPr>
                </a:tc>
                <a:extLst>
                  <a:ext uri="{0D108BD9-81ED-4DB2-BD59-A6C34878D82A}">
                    <a16:rowId xmlns:a16="http://schemas.microsoft.com/office/drawing/2014/main" xmlns="" val="1948483125"/>
                  </a:ext>
                </a:extLst>
              </a:tr>
            </a:tbl>
          </a:graphicData>
        </a:graphic>
      </p:graphicFrame>
      <p:graphicFrame>
        <p:nvGraphicFramePr>
          <p:cNvPr id="14" name="Table 13"/>
          <p:cNvGraphicFramePr>
            <a:graphicFrameLocks noGrp="1"/>
          </p:cNvGraphicFramePr>
          <p:nvPr>
            <p:extLst/>
          </p:nvPr>
        </p:nvGraphicFramePr>
        <p:xfrm>
          <a:off x="3512842" y="4941168"/>
          <a:ext cx="5544615" cy="1127360"/>
        </p:xfrm>
        <a:graphic>
          <a:graphicData uri="http://schemas.openxmlformats.org/drawingml/2006/table">
            <a:tbl>
              <a:tblPr rtl="1" firstRow="1" firstCol="1" bandRow="1"/>
              <a:tblGrid>
                <a:gridCol w="510491">
                  <a:extLst>
                    <a:ext uri="{9D8B030D-6E8A-4147-A177-3AD203B41FA5}">
                      <a16:colId xmlns:a16="http://schemas.microsoft.com/office/drawing/2014/main" xmlns="" val="3228597143"/>
                    </a:ext>
                  </a:extLst>
                </a:gridCol>
                <a:gridCol w="1101964">
                  <a:extLst>
                    <a:ext uri="{9D8B030D-6E8A-4147-A177-3AD203B41FA5}">
                      <a16:colId xmlns:a16="http://schemas.microsoft.com/office/drawing/2014/main" xmlns="" val="4222111004"/>
                    </a:ext>
                  </a:extLst>
                </a:gridCol>
                <a:gridCol w="1011984">
                  <a:extLst>
                    <a:ext uri="{9D8B030D-6E8A-4147-A177-3AD203B41FA5}">
                      <a16:colId xmlns:a16="http://schemas.microsoft.com/office/drawing/2014/main" xmlns="" val="2408839299"/>
                    </a:ext>
                  </a:extLst>
                </a:gridCol>
                <a:gridCol w="730044">
                  <a:extLst>
                    <a:ext uri="{9D8B030D-6E8A-4147-A177-3AD203B41FA5}">
                      <a16:colId xmlns:a16="http://schemas.microsoft.com/office/drawing/2014/main" xmlns="" val="473328576"/>
                    </a:ext>
                  </a:extLst>
                </a:gridCol>
                <a:gridCol w="730044">
                  <a:extLst>
                    <a:ext uri="{9D8B030D-6E8A-4147-A177-3AD203B41FA5}">
                      <a16:colId xmlns:a16="http://schemas.microsoft.com/office/drawing/2014/main" xmlns="" val="950717819"/>
                    </a:ext>
                  </a:extLst>
                </a:gridCol>
                <a:gridCol w="730044">
                  <a:extLst>
                    <a:ext uri="{9D8B030D-6E8A-4147-A177-3AD203B41FA5}">
                      <a16:colId xmlns:a16="http://schemas.microsoft.com/office/drawing/2014/main" xmlns="" val="4200535960"/>
                    </a:ext>
                  </a:extLst>
                </a:gridCol>
                <a:gridCol w="730044">
                  <a:extLst>
                    <a:ext uri="{9D8B030D-6E8A-4147-A177-3AD203B41FA5}">
                      <a16:colId xmlns:a16="http://schemas.microsoft.com/office/drawing/2014/main" xmlns="" val="1422860309"/>
                    </a:ext>
                  </a:extLst>
                </a:gridCol>
              </a:tblGrid>
              <a:tr h="416488">
                <a:tc>
                  <a:txBody>
                    <a:bodyPr/>
                    <a:lstStyle>
                      <a:lvl1pPr marL="0" algn="l" rtl="0" eaLnBrk="1" latinLnBrk="0" hangingPunct="1">
                        <a:defRPr kumimoji="0" b="1" kern="1200">
                          <a:solidFill>
                            <a:schemeClr val="lt1"/>
                          </a:solidFill>
                          <a:latin typeface="Garamond" panose="02020404030301010803"/>
                        </a:defRPr>
                      </a:lvl1pPr>
                      <a:lvl2pPr marL="457200" algn="l" rtl="0" eaLnBrk="1" latinLnBrk="0" hangingPunct="1">
                        <a:defRPr kumimoji="0" b="1" kern="1200">
                          <a:solidFill>
                            <a:schemeClr val="lt1"/>
                          </a:solidFill>
                          <a:latin typeface="Garamond" panose="02020404030301010803"/>
                        </a:defRPr>
                      </a:lvl2pPr>
                      <a:lvl3pPr marL="914400" algn="l" rtl="0" eaLnBrk="1" latinLnBrk="0" hangingPunct="1">
                        <a:defRPr kumimoji="0" b="1" kern="1200">
                          <a:solidFill>
                            <a:schemeClr val="lt1"/>
                          </a:solidFill>
                          <a:latin typeface="Garamond" panose="02020404030301010803"/>
                        </a:defRPr>
                      </a:lvl3pPr>
                      <a:lvl4pPr marL="1371600" algn="l" rtl="0" eaLnBrk="1" latinLnBrk="0" hangingPunct="1">
                        <a:defRPr kumimoji="0" b="1" kern="1200">
                          <a:solidFill>
                            <a:schemeClr val="lt1"/>
                          </a:solidFill>
                          <a:latin typeface="Garamond" panose="02020404030301010803"/>
                        </a:defRPr>
                      </a:lvl4pPr>
                      <a:lvl5pPr marL="1828800" algn="l" rtl="0" eaLnBrk="1" latinLnBrk="0" hangingPunct="1">
                        <a:defRPr kumimoji="0" b="1" kern="1200">
                          <a:solidFill>
                            <a:schemeClr val="lt1"/>
                          </a:solidFill>
                          <a:latin typeface="Garamond" panose="02020404030301010803"/>
                        </a:defRPr>
                      </a:lvl5pPr>
                      <a:lvl6pPr marL="2286000" algn="l" rtl="0" eaLnBrk="1" latinLnBrk="0" hangingPunct="1">
                        <a:defRPr kumimoji="0" b="1" kern="1200">
                          <a:solidFill>
                            <a:schemeClr val="lt1"/>
                          </a:solidFill>
                          <a:latin typeface="Garamond" panose="02020404030301010803"/>
                        </a:defRPr>
                      </a:lvl6pPr>
                      <a:lvl7pPr marL="2743200" algn="l" rtl="0" eaLnBrk="1" latinLnBrk="0" hangingPunct="1">
                        <a:defRPr kumimoji="0" b="1" kern="1200">
                          <a:solidFill>
                            <a:schemeClr val="lt1"/>
                          </a:solidFill>
                          <a:latin typeface="Garamond" panose="02020404030301010803"/>
                        </a:defRPr>
                      </a:lvl7pPr>
                      <a:lvl8pPr marL="3200400" algn="l" rtl="0" eaLnBrk="1" latinLnBrk="0" hangingPunct="1">
                        <a:defRPr kumimoji="0" b="1" kern="1200">
                          <a:solidFill>
                            <a:schemeClr val="lt1"/>
                          </a:solidFill>
                          <a:latin typeface="Garamond" panose="02020404030301010803"/>
                        </a:defRPr>
                      </a:lvl8pPr>
                      <a:lvl9pPr marL="3657600" algn="l" rtl="0" eaLnBrk="1" latinLnBrk="0" hangingPunct="1">
                        <a:defRPr kumimoji="0" b="1" kern="1200">
                          <a:solidFill>
                            <a:schemeClr val="lt1"/>
                          </a:solidFill>
                          <a:latin typeface="Garamond" panose="02020404030301010803"/>
                        </a:defRPr>
                      </a:lvl9pPr>
                    </a:lstStyle>
                    <a:p>
                      <a:pPr marL="0" marR="0" algn="ctr" rtl="1">
                        <a:lnSpc>
                          <a:spcPct val="115000"/>
                        </a:lnSpc>
                        <a:spcBef>
                          <a:spcPts val="0"/>
                        </a:spcBef>
                        <a:spcAft>
                          <a:spcPts val="1000"/>
                        </a:spcAft>
                      </a:pPr>
                      <a:r>
                        <a:rPr lang="ar-SA" sz="1100" dirty="0">
                          <a:effectLst/>
                          <a:cs typeface="B Mitra" panose="00000400000000000000" pitchFamily="2" charset="-78"/>
                        </a:rPr>
                        <a:t>رديف</a:t>
                      </a:r>
                      <a:endParaRPr lang="en-US" sz="1100" dirty="0">
                        <a:effectLst/>
                        <a:latin typeface="Calibri" panose="020F0502020204030204" pitchFamily="34" charset="0"/>
                        <a:ea typeface="Calibri" panose="020F0502020204030204" pitchFamily="34" charset="0"/>
                        <a:cs typeface="B Mitra" panose="00000400000000000000" pitchFamily="2" charset="-78"/>
                      </a:endParaRPr>
                    </a:p>
                  </a:txBody>
                  <a:tcPr marL="59599" marR="59599"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83992A"/>
                    </a:solidFill>
                  </a:tcPr>
                </a:tc>
                <a:tc>
                  <a:txBody>
                    <a:bodyPr/>
                    <a:lstStyle>
                      <a:lvl1pPr marL="0" algn="l" rtl="0" eaLnBrk="1" latinLnBrk="0" hangingPunct="1">
                        <a:defRPr kumimoji="0" b="1" kern="1200">
                          <a:solidFill>
                            <a:schemeClr val="lt1"/>
                          </a:solidFill>
                          <a:latin typeface="Garamond" panose="02020404030301010803"/>
                        </a:defRPr>
                      </a:lvl1pPr>
                      <a:lvl2pPr marL="457200" algn="l" rtl="0" eaLnBrk="1" latinLnBrk="0" hangingPunct="1">
                        <a:defRPr kumimoji="0" b="1" kern="1200">
                          <a:solidFill>
                            <a:schemeClr val="lt1"/>
                          </a:solidFill>
                          <a:latin typeface="Garamond" panose="02020404030301010803"/>
                        </a:defRPr>
                      </a:lvl2pPr>
                      <a:lvl3pPr marL="914400" algn="l" rtl="0" eaLnBrk="1" latinLnBrk="0" hangingPunct="1">
                        <a:defRPr kumimoji="0" b="1" kern="1200">
                          <a:solidFill>
                            <a:schemeClr val="lt1"/>
                          </a:solidFill>
                          <a:latin typeface="Garamond" panose="02020404030301010803"/>
                        </a:defRPr>
                      </a:lvl3pPr>
                      <a:lvl4pPr marL="1371600" algn="l" rtl="0" eaLnBrk="1" latinLnBrk="0" hangingPunct="1">
                        <a:defRPr kumimoji="0" b="1" kern="1200">
                          <a:solidFill>
                            <a:schemeClr val="lt1"/>
                          </a:solidFill>
                          <a:latin typeface="Garamond" panose="02020404030301010803"/>
                        </a:defRPr>
                      </a:lvl4pPr>
                      <a:lvl5pPr marL="1828800" algn="l" rtl="0" eaLnBrk="1" latinLnBrk="0" hangingPunct="1">
                        <a:defRPr kumimoji="0" b="1" kern="1200">
                          <a:solidFill>
                            <a:schemeClr val="lt1"/>
                          </a:solidFill>
                          <a:latin typeface="Garamond" panose="02020404030301010803"/>
                        </a:defRPr>
                      </a:lvl5pPr>
                      <a:lvl6pPr marL="2286000" algn="l" rtl="0" eaLnBrk="1" latinLnBrk="0" hangingPunct="1">
                        <a:defRPr kumimoji="0" b="1" kern="1200">
                          <a:solidFill>
                            <a:schemeClr val="lt1"/>
                          </a:solidFill>
                          <a:latin typeface="Garamond" panose="02020404030301010803"/>
                        </a:defRPr>
                      </a:lvl6pPr>
                      <a:lvl7pPr marL="2743200" algn="l" rtl="0" eaLnBrk="1" latinLnBrk="0" hangingPunct="1">
                        <a:defRPr kumimoji="0" b="1" kern="1200">
                          <a:solidFill>
                            <a:schemeClr val="lt1"/>
                          </a:solidFill>
                          <a:latin typeface="Garamond" panose="02020404030301010803"/>
                        </a:defRPr>
                      </a:lvl7pPr>
                      <a:lvl8pPr marL="3200400" algn="l" rtl="0" eaLnBrk="1" latinLnBrk="0" hangingPunct="1">
                        <a:defRPr kumimoji="0" b="1" kern="1200">
                          <a:solidFill>
                            <a:schemeClr val="lt1"/>
                          </a:solidFill>
                          <a:latin typeface="Garamond" panose="02020404030301010803"/>
                        </a:defRPr>
                      </a:lvl8pPr>
                      <a:lvl9pPr marL="3657600" algn="l" rtl="0" eaLnBrk="1" latinLnBrk="0" hangingPunct="1">
                        <a:defRPr kumimoji="0" b="1" kern="1200">
                          <a:solidFill>
                            <a:schemeClr val="lt1"/>
                          </a:solidFill>
                          <a:latin typeface="Garamond" panose="02020404030301010803"/>
                        </a:defRPr>
                      </a:lvl9pPr>
                    </a:lstStyle>
                    <a:p>
                      <a:pPr marL="0" marR="0" algn="ctr" rtl="1">
                        <a:lnSpc>
                          <a:spcPct val="115000"/>
                        </a:lnSpc>
                        <a:spcBef>
                          <a:spcPts val="0"/>
                        </a:spcBef>
                        <a:spcAft>
                          <a:spcPts val="1000"/>
                        </a:spcAft>
                      </a:pPr>
                      <a:r>
                        <a:rPr lang="ar-SA" sz="1100" dirty="0">
                          <a:effectLst/>
                          <a:cs typeface="B Mitra" panose="00000400000000000000" pitchFamily="2" charset="-78"/>
                        </a:rPr>
                        <a:t>شرح</a:t>
                      </a:r>
                      <a:endParaRPr lang="en-US" sz="1100" dirty="0">
                        <a:effectLst/>
                        <a:latin typeface="Calibri" panose="020F0502020204030204" pitchFamily="34" charset="0"/>
                        <a:ea typeface="Calibri" panose="020F0502020204030204" pitchFamily="34" charset="0"/>
                        <a:cs typeface="B Mitra" panose="00000400000000000000" pitchFamily="2" charset="-78"/>
                      </a:endParaRPr>
                    </a:p>
                  </a:txBody>
                  <a:tcPr marL="59599" marR="59599"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83992A"/>
                    </a:solidFill>
                  </a:tcPr>
                </a:tc>
                <a:tc>
                  <a:txBody>
                    <a:bodyPr/>
                    <a:lstStyle>
                      <a:lvl1pPr marL="0" algn="l" rtl="0" eaLnBrk="1" latinLnBrk="0" hangingPunct="1">
                        <a:defRPr kumimoji="0" b="1" kern="1200">
                          <a:solidFill>
                            <a:schemeClr val="lt1"/>
                          </a:solidFill>
                          <a:latin typeface="Garamond" panose="02020404030301010803"/>
                        </a:defRPr>
                      </a:lvl1pPr>
                      <a:lvl2pPr marL="457200" algn="l" rtl="0" eaLnBrk="1" latinLnBrk="0" hangingPunct="1">
                        <a:defRPr kumimoji="0" b="1" kern="1200">
                          <a:solidFill>
                            <a:schemeClr val="lt1"/>
                          </a:solidFill>
                          <a:latin typeface="Garamond" panose="02020404030301010803"/>
                        </a:defRPr>
                      </a:lvl2pPr>
                      <a:lvl3pPr marL="914400" algn="l" rtl="0" eaLnBrk="1" latinLnBrk="0" hangingPunct="1">
                        <a:defRPr kumimoji="0" b="1" kern="1200">
                          <a:solidFill>
                            <a:schemeClr val="lt1"/>
                          </a:solidFill>
                          <a:latin typeface="Garamond" panose="02020404030301010803"/>
                        </a:defRPr>
                      </a:lvl3pPr>
                      <a:lvl4pPr marL="1371600" algn="l" rtl="0" eaLnBrk="1" latinLnBrk="0" hangingPunct="1">
                        <a:defRPr kumimoji="0" b="1" kern="1200">
                          <a:solidFill>
                            <a:schemeClr val="lt1"/>
                          </a:solidFill>
                          <a:latin typeface="Garamond" panose="02020404030301010803"/>
                        </a:defRPr>
                      </a:lvl4pPr>
                      <a:lvl5pPr marL="1828800" algn="l" rtl="0" eaLnBrk="1" latinLnBrk="0" hangingPunct="1">
                        <a:defRPr kumimoji="0" b="1" kern="1200">
                          <a:solidFill>
                            <a:schemeClr val="lt1"/>
                          </a:solidFill>
                          <a:latin typeface="Garamond" panose="02020404030301010803"/>
                        </a:defRPr>
                      </a:lvl5pPr>
                      <a:lvl6pPr marL="2286000" algn="l" rtl="0" eaLnBrk="1" latinLnBrk="0" hangingPunct="1">
                        <a:defRPr kumimoji="0" b="1" kern="1200">
                          <a:solidFill>
                            <a:schemeClr val="lt1"/>
                          </a:solidFill>
                          <a:latin typeface="Garamond" panose="02020404030301010803"/>
                        </a:defRPr>
                      </a:lvl6pPr>
                      <a:lvl7pPr marL="2743200" algn="l" rtl="0" eaLnBrk="1" latinLnBrk="0" hangingPunct="1">
                        <a:defRPr kumimoji="0" b="1" kern="1200">
                          <a:solidFill>
                            <a:schemeClr val="lt1"/>
                          </a:solidFill>
                          <a:latin typeface="Garamond" panose="02020404030301010803"/>
                        </a:defRPr>
                      </a:lvl7pPr>
                      <a:lvl8pPr marL="3200400" algn="l" rtl="0" eaLnBrk="1" latinLnBrk="0" hangingPunct="1">
                        <a:defRPr kumimoji="0" b="1" kern="1200">
                          <a:solidFill>
                            <a:schemeClr val="lt1"/>
                          </a:solidFill>
                          <a:latin typeface="Garamond" panose="02020404030301010803"/>
                        </a:defRPr>
                      </a:lvl8pPr>
                      <a:lvl9pPr marL="3657600" algn="l" rtl="0" eaLnBrk="1" latinLnBrk="0" hangingPunct="1">
                        <a:defRPr kumimoji="0" b="1" kern="1200">
                          <a:solidFill>
                            <a:schemeClr val="lt1"/>
                          </a:solidFill>
                          <a:latin typeface="Garamond" panose="02020404030301010803"/>
                        </a:defRPr>
                      </a:lvl9pPr>
                    </a:lstStyle>
                    <a:p>
                      <a:pPr marL="0" marR="0" algn="ctr" rtl="1">
                        <a:lnSpc>
                          <a:spcPct val="115000"/>
                        </a:lnSpc>
                        <a:spcBef>
                          <a:spcPts val="0"/>
                        </a:spcBef>
                        <a:spcAft>
                          <a:spcPts val="1000"/>
                        </a:spcAft>
                      </a:pPr>
                      <a:r>
                        <a:rPr lang="ar-SA" sz="1100">
                          <a:effectLst/>
                          <a:cs typeface="B Mitra" panose="00000400000000000000" pitchFamily="2" charset="-78"/>
                        </a:rPr>
                        <a:t>ارزش دارائي</a:t>
                      </a:r>
                      <a:endParaRPr lang="en-US" sz="1100">
                        <a:effectLst/>
                        <a:latin typeface="Calibri" panose="020F0502020204030204" pitchFamily="34" charset="0"/>
                        <a:ea typeface="Calibri" panose="020F0502020204030204" pitchFamily="34" charset="0"/>
                        <a:cs typeface="B Mitra" panose="00000400000000000000" pitchFamily="2" charset="-78"/>
                      </a:endParaRPr>
                    </a:p>
                  </a:txBody>
                  <a:tcPr marL="59599" marR="59599"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83992A"/>
                    </a:solidFill>
                  </a:tcPr>
                </a:tc>
                <a:tc>
                  <a:txBody>
                    <a:bodyPr/>
                    <a:lstStyle>
                      <a:lvl1pPr marL="0" algn="l" rtl="0" eaLnBrk="1" latinLnBrk="0" hangingPunct="1">
                        <a:defRPr kumimoji="0" b="1" kern="1200">
                          <a:solidFill>
                            <a:schemeClr val="lt1"/>
                          </a:solidFill>
                          <a:latin typeface="Garamond" panose="02020404030301010803"/>
                        </a:defRPr>
                      </a:lvl1pPr>
                      <a:lvl2pPr marL="457200" algn="l" rtl="0" eaLnBrk="1" latinLnBrk="0" hangingPunct="1">
                        <a:defRPr kumimoji="0" b="1" kern="1200">
                          <a:solidFill>
                            <a:schemeClr val="lt1"/>
                          </a:solidFill>
                          <a:latin typeface="Garamond" panose="02020404030301010803"/>
                        </a:defRPr>
                      </a:lvl2pPr>
                      <a:lvl3pPr marL="914400" algn="l" rtl="0" eaLnBrk="1" latinLnBrk="0" hangingPunct="1">
                        <a:defRPr kumimoji="0" b="1" kern="1200">
                          <a:solidFill>
                            <a:schemeClr val="lt1"/>
                          </a:solidFill>
                          <a:latin typeface="Garamond" panose="02020404030301010803"/>
                        </a:defRPr>
                      </a:lvl3pPr>
                      <a:lvl4pPr marL="1371600" algn="l" rtl="0" eaLnBrk="1" latinLnBrk="0" hangingPunct="1">
                        <a:defRPr kumimoji="0" b="1" kern="1200">
                          <a:solidFill>
                            <a:schemeClr val="lt1"/>
                          </a:solidFill>
                          <a:latin typeface="Garamond" panose="02020404030301010803"/>
                        </a:defRPr>
                      </a:lvl4pPr>
                      <a:lvl5pPr marL="1828800" algn="l" rtl="0" eaLnBrk="1" latinLnBrk="0" hangingPunct="1">
                        <a:defRPr kumimoji="0" b="1" kern="1200">
                          <a:solidFill>
                            <a:schemeClr val="lt1"/>
                          </a:solidFill>
                          <a:latin typeface="Garamond" panose="02020404030301010803"/>
                        </a:defRPr>
                      </a:lvl5pPr>
                      <a:lvl6pPr marL="2286000" algn="l" rtl="0" eaLnBrk="1" latinLnBrk="0" hangingPunct="1">
                        <a:defRPr kumimoji="0" b="1" kern="1200">
                          <a:solidFill>
                            <a:schemeClr val="lt1"/>
                          </a:solidFill>
                          <a:latin typeface="Garamond" panose="02020404030301010803"/>
                        </a:defRPr>
                      </a:lvl6pPr>
                      <a:lvl7pPr marL="2743200" algn="l" rtl="0" eaLnBrk="1" latinLnBrk="0" hangingPunct="1">
                        <a:defRPr kumimoji="0" b="1" kern="1200">
                          <a:solidFill>
                            <a:schemeClr val="lt1"/>
                          </a:solidFill>
                          <a:latin typeface="Garamond" panose="02020404030301010803"/>
                        </a:defRPr>
                      </a:lvl7pPr>
                      <a:lvl8pPr marL="3200400" algn="l" rtl="0" eaLnBrk="1" latinLnBrk="0" hangingPunct="1">
                        <a:defRPr kumimoji="0" b="1" kern="1200">
                          <a:solidFill>
                            <a:schemeClr val="lt1"/>
                          </a:solidFill>
                          <a:latin typeface="Garamond" panose="02020404030301010803"/>
                        </a:defRPr>
                      </a:lvl8pPr>
                      <a:lvl9pPr marL="3657600" algn="l" rtl="0" eaLnBrk="1" latinLnBrk="0" hangingPunct="1">
                        <a:defRPr kumimoji="0" b="1" kern="1200">
                          <a:solidFill>
                            <a:schemeClr val="lt1"/>
                          </a:solidFill>
                          <a:latin typeface="Garamond" panose="02020404030301010803"/>
                        </a:defRPr>
                      </a:lvl9pPr>
                    </a:lstStyle>
                    <a:p>
                      <a:pPr marL="0" marR="0" algn="ctr" rtl="1">
                        <a:lnSpc>
                          <a:spcPct val="115000"/>
                        </a:lnSpc>
                        <a:spcBef>
                          <a:spcPts val="0"/>
                        </a:spcBef>
                        <a:spcAft>
                          <a:spcPts val="1000"/>
                        </a:spcAft>
                      </a:pPr>
                      <a:r>
                        <a:rPr lang="ar-SA" sz="1100">
                          <a:effectLst/>
                          <a:cs typeface="B Mitra" panose="00000400000000000000" pitchFamily="2" charset="-78"/>
                        </a:rPr>
                        <a:t>درصد تعمير و نگهداري</a:t>
                      </a:r>
                      <a:endParaRPr lang="en-US" sz="1100">
                        <a:effectLst/>
                        <a:latin typeface="Calibri" panose="020F0502020204030204" pitchFamily="34" charset="0"/>
                        <a:ea typeface="Calibri" panose="020F0502020204030204" pitchFamily="34" charset="0"/>
                        <a:cs typeface="B Mitra" panose="00000400000000000000" pitchFamily="2" charset="-78"/>
                      </a:endParaRPr>
                    </a:p>
                  </a:txBody>
                  <a:tcPr marL="59599" marR="59599"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83992A"/>
                    </a:solidFill>
                  </a:tcPr>
                </a:tc>
                <a:tc>
                  <a:txBody>
                    <a:bodyPr/>
                    <a:lstStyle>
                      <a:lvl1pPr marL="0" algn="l" rtl="0" eaLnBrk="1" latinLnBrk="0" hangingPunct="1">
                        <a:defRPr kumimoji="0" b="1" kern="1200">
                          <a:solidFill>
                            <a:schemeClr val="lt1"/>
                          </a:solidFill>
                          <a:latin typeface="Garamond" panose="02020404030301010803"/>
                        </a:defRPr>
                      </a:lvl1pPr>
                      <a:lvl2pPr marL="457200" algn="l" rtl="0" eaLnBrk="1" latinLnBrk="0" hangingPunct="1">
                        <a:defRPr kumimoji="0" b="1" kern="1200">
                          <a:solidFill>
                            <a:schemeClr val="lt1"/>
                          </a:solidFill>
                          <a:latin typeface="Garamond" panose="02020404030301010803"/>
                        </a:defRPr>
                      </a:lvl2pPr>
                      <a:lvl3pPr marL="914400" algn="l" rtl="0" eaLnBrk="1" latinLnBrk="0" hangingPunct="1">
                        <a:defRPr kumimoji="0" b="1" kern="1200">
                          <a:solidFill>
                            <a:schemeClr val="lt1"/>
                          </a:solidFill>
                          <a:latin typeface="Garamond" panose="02020404030301010803"/>
                        </a:defRPr>
                      </a:lvl3pPr>
                      <a:lvl4pPr marL="1371600" algn="l" rtl="0" eaLnBrk="1" latinLnBrk="0" hangingPunct="1">
                        <a:defRPr kumimoji="0" b="1" kern="1200">
                          <a:solidFill>
                            <a:schemeClr val="lt1"/>
                          </a:solidFill>
                          <a:latin typeface="Garamond" panose="02020404030301010803"/>
                        </a:defRPr>
                      </a:lvl4pPr>
                      <a:lvl5pPr marL="1828800" algn="l" rtl="0" eaLnBrk="1" latinLnBrk="0" hangingPunct="1">
                        <a:defRPr kumimoji="0" b="1" kern="1200">
                          <a:solidFill>
                            <a:schemeClr val="lt1"/>
                          </a:solidFill>
                          <a:latin typeface="Garamond" panose="02020404030301010803"/>
                        </a:defRPr>
                      </a:lvl5pPr>
                      <a:lvl6pPr marL="2286000" algn="l" rtl="0" eaLnBrk="1" latinLnBrk="0" hangingPunct="1">
                        <a:defRPr kumimoji="0" b="1" kern="1200">
                          <a:solidFill>
                            <a:schemeClr val="lt1"/>
                          </a:solidFill>
                          <a:latin typeface="Garamond" panose="02020404030301010803"/>
                        </a:defRPr>
                      </a:lvl6pPr>
                      <a:lvl7pPr marL="2743200" algn="l" rtl="0" eaLnBrk="1" latinLnBrk="0" hangingPunct="1">
                        <a:defRPr kumimoji="0" b="1" kern="1200">
                          <a:solidFill>
                            <a:schemeClr val="lt1"/>
                          </a:solidFill>
                          <a:latin typeface="Garamond" panose="02020404030301010803"/>
                        </a:defRPr>
                      </a:lvl7pPr>
                      <a:lvl8pPr marL="3200400" algn="l" rtl="0" eaLnBrk="1" latinLnBrk="0" hangingPunct="1">
                        <a:defRPr kumimoji="0" b="1" kern="1200">
                          <a:solidFill>
                            <a:schemeClr val="lt1"/>
                          </a:solidFill>
                          <a:latin typeface="Garamond" panose="02020404030301010803"/>
                        </a:defRPr>
                      </a:lvl8pPr>
                      <a:lvl9pPr marL="3657600" algn="l" rtl="0" eaLnBrk="1" latinLnBrk="0" hangingPunct="1">
                        <a:defRPr kumimoji="0" b="1" kern="1200">
                          <a:solidFill>
                            <a:schemeClr val="lt1"/>
                          </a:solidFill>
                          <a:latin typeface="Garamond" panose="02020404030301010803"/>
                        </a:defRPr>
                      </a:lvl9pPr>
                    </a:lstStyle>
                    <a:p>
                      <a:pPr marL="0" marR="0" algn="ctr" rtl="1">
                        <a:lnSpc>
                          <a:spcPct val="115000"/>
                        </a:lnSpc>
                        <a:spcBef>
                          <a:spcPts val="0"/>
                        </a:spcBef>
                        <a:spcAft>
                          <a:spcPts val="1000"/>
                        </a:spcAft>
                      </a:pPr>
                      <a:r>
                        <a:rPr lang="ar-SA" sz="1100">
                          <a:effectLst/>
                          <a:cs typeface="B Mitra" panose="00000400000000000000" pitchFamily="2" charset="-78"/>
                        </a:rPr>
                        <a:t>هزينه نقليه و نگهداري</a:t>
                      </a:r>
                      <a:endParaRPr lang="en-US" sz="1100">
                        <a:effectLst/>
                        <a:latin typeface="Calibri" panose="020F0502020204030204" pitchFamily="34" charset="0"/>
                        <a:ea typeface="Calibri" panose="020F0502020204030204" pitchFamily="34" charset="0"/>
                        <a:cs typeface="B Mitra" panose="00000400000000000000" pitchFamily="2" charset="-78"/>
                      </a:endParaRPr>
                    </a:p>
                  </a:txBody>
                  <a:tcPr marL="59599" marR="59599"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83992A"/>
                    </a:solidFill>
                  </a:tcPr>
                </a:tc>
                <a:tc>
                  <a:txBody>
                    <a:bodyPr/>
                    <a:lstStyle>
                      <a:lvl1pPr marL="0" algn="l" rtl="0" eaLnBrk="1" latinLnBrk="0" hangingPunct="1">
                        <a:defRPr kumimoji="0" b="1" kern="1200">
                          <a:solidFill>
                            <a:schemeClr val="lt1"/>
                          </a:solidFill>
                          <a:latin typeface="Garamond" panose="02020404030301010803"/>
                        </a:defRPr>
                      </a:lvl1pPr>
                      <a:lvl2pPr marL="457200" algn="l" rtl="0" eaLnBrk="1" latinLnBrk="0" hangingPunct="1">
                        <a:defRPr kumimoji="0" b="1" kern="1200">
                          <a:solidFill>
                            <a:schemeClr val="lt1"/>
                          </a:solidFill>
                          <a:latin typeface="Garamond" panose="02020404030301010803"/>
                        </a:defRPr>
                      </a:lvl2pPr>
                      <a:lvl3pPr marL="914400" algn="l" rtl="0" eaLnBrk="1" latinLnBrk="0" hangingPunct="1">
                        <a:defRPr kumimoji="0" b="1" kern="1200">
                          <a:solidFill>
                            <a:schemeClr val="lt1"/>
                          </a:solidFill>
                          <a:latin typeface="Garamond" panose="02020404030301010803"/>
                        </a:defRPr>
                      </a:lvl3pPr>
                      <a:lvl4pPr marL="1371600" algn="l" rtl="0" eaLnBrk="1" latinLnBrk="0" hangingPunct="1">
                        <a:defRPr kumimoji="0" b="1" kern="1200">
                          <a:solidFill>
                            <a:schemeClr val="lt1"/>
                          </a:solidFill>
                          <a:latin typeface="Garamond" panose="02020404030301010803"/>
                        </a:defRPr>
                      </a:lvl4pPr>
                      <a:lvl5pPr marL="1828800" algn="l" rtl="0" eaLnBrk="1" latinLnBrk="0" hangingPunct="1">
                        <a:defRPr kumimoji="0" b="1" kern="1200">
                          <a:solidFill>
                            <a:schemeClr val="lt1"/>
                          </a:solidFill>
                          <a:latin typeface="Garamond" panose="02020404030301010803"/>
                        </a:defRPr>
                      </a:lvl5pPr>
                      <a:lvl6pPr marL="2286000" algn="l" rtl="0" eaLnBrk="1" latinLnBrk="0" hangingPunct="1">
                        <a:defRPr kumimoji="0" b="1" kern="1200">
                          <a:solidFill>
                            <a:schemeClr val="lt1"/>
                          </a:solidFill>
                          <a:latin typeface="Garamond" panose="02020404030301010803"/>
                        </a:defRPr>
                      </a:lvl6pPr>
                      <a:lvl7pPr marL="2743200" algn="l" rtl="0" eaLnBrk="1" latinLnBrk="0" hangingPunct="1">
                        <a:defRPr kumimoji="0" b="1" kern="1200">
                          <a:solidFill>
                            <a:schemeClr val="lt1"/>
                          </a:solidFill>
                          <a:latin typeface="Garamond" panose="02020404030301010803"/>
                        </a:defRPr>
                      </a:lvl7pPr>
                      <a:lvl8pPr marL="3200400" algn="l" rtl="0" eaLnBrk="1" latinLnBrk="0" hangingPunct="1">
                        <a:defRPr kumimoji="0" b="1" kern="1200">
                          <a:solidFill>
                            <a:schemeClr val="lt1"/>
                          </a:solidFill>
                          <a:latin typeface="Garamond" panose="02020404030301010803"/>
                        </a:defRPr>
                      </a:lvl8pPr>
                      <a:lvl9pPr marL="3657600" algn="l" rtl="0" eaLnBrk="1" latinLnBrk="0" hangingPunct="1">
                        <a:defRPr kumimoji="0" b="1" kern="1200">
                          <a:solidFill>
                            <a:schemeClr val="lt1"/>
                          </a:solidFill>
                          <a:latin typeface="Garamond" panose="02020404030301010803"/>
                        </a:defRPr>
                      </a:lvl9pPr>
                    </a:lstStyle>
                    <a:p>
                      <a:pPr marL="0" marR="0" algn="ctr" rtl="1">
                        <a:lnSpc>
                          <a:spcPct val="115000"/>
                        </a:lnSpc>
                        <a:spcBef>
                          <a:spcPts val="0"/>
                        </a:spcBef>
                        <a:spcAft>
                          <a:spcPts val="1000"/>
                        </a:spcAft>
                      </a:pPr>
                      <a:r>
                        <a:rPr lang="ar-SA" sz="1100">
                          <a:effectLst/>
                          <a:cs typeface="B Mitra" panose="00000400000000000000" pitchFamily="2" charset="-78"/>
                        </a:rPr>
                        <a:t>درصد استهلاك</a:t>
                      </a:r>
                      <a:endParaRPr lang="en-US" sz="1100">
                        <a:effectLst/>
                        <a:latin typeface="Calibri" panose="020F0502020204030204" pitchFamily="34" charset="0"/>
                        <a:ea typeface="Calibri" panose="020F0502020204030204" pitchFamily="34" charset="0"/>
                        <a:cs typeface="B Mitra" panose="00000400000000000000" pitchFamily="2" charset="-78"/>
                      </a:endParaRPr>
                    </a:p>
                  </a:txBody>
                  <a:tcPr marL="59599" marR="59599"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83992A"/>
                    </a:solidFill>
                  </a:tcPr>
                </a:tc>
                <a:tc>
                  <a:txBody>
                    <a:bodyPr/>
                    <a:lstStyle>
                      <a:lvl1pPr marL="0" algn="l" rtl="0" eaLnBrk="1" latinLnBrk="0" hangingPunct="1">
                        <a:defRPr kumimoji="0" b="1" kern="1200">
                          <a:solidFill>
                            <a:schemeClr val="lt1"/>
                          </a:solidFill>
                          <a:latin typeface="Garamond" panose="02020404030301010803"/>
                        </a:defRPr>
                      </a:lvl1pPr>
                      <a:lvl2pPr marL="457200" algn="l" rtl="0" eaLnBrk="1" latinLnBrk="0" hangingPunct="1">
                        <a:defRPr kumimoji="0" b="1" kern="1200">
                          <a:solidFill>
                            <a:schemeClr val="lt1"/>
                          </a:solidFill>
                          <a:latin typeface="Garamond" panose="02020404030301010803"/>
                        </a:defRPr>
                      </a:lvl2pPr>
                      <a:lvl3pPr marL="914400" algn="l" rtl="0" eaLnBrk="1" latinLnBrk="0" hangingPunct="1">
                        <a:defRPr kumimoji="0" b="1" kern="1200">
                          <a:solidFill>
                            <a:schemeClr val="lt1"/>
                          </a:solidFill>
                          <a:latin typeface="Garamond" panose="02020404030301010803"/>
                        </a:defRPr>
                      </a:lvl3pPr>
                      <a:lvl4pPr marL="1371600" algn="l" rtl="0" eaLnBrk="1" latinLnBrk="0" hangingPunct="1">
                        <a:defRPr kumimoji="0" b="1" kern="1200">
                          <a:solidFill>
                            <a:schemeClr val="lt1"/>
                          </a:solidFill>
                          <a:latin typeface="Garamond" panose="02020404030301010803"/>
                        </a:defRPr>
                      </a:lvl4pPr>
                      <a:lvl5pPr marL="1828800" algn="l" rtl="0" eaLnBrk="1" latinLnBrk="0" hangingPunct="1">
                        <a:defRPr kumimoji="0" b="1" kern="1200">
                          <a:solidFill>
                            <a:schemeClr val="lt1"/>
                          </a:solidFill>
                          <a:latin typeface="Garamond" panose="02020404030301010803"/>
                        </a:defRPr>
                      </a:lvl5pPr>
                      <a:lvl6pPr marL="2286000" algn="l" rtl="0" eaLnBrk="1" latinLnBrk="0" hangingPunct="1">
                        <a:defRPr kumimoji="0" b="1" kern="1200">
                          <a:solidFill>
                            <a:schemeClr val="lt1"/>
                          </a:solidFill>
                          <a:latin typeface="Garamond" panose="02020404030301010803"/>
                        </a:defRPr>
                      </a:lvl6pPr>
                      <a:lvl7pPr marL="2743200" algn="l" rtl="0" eaLnBrk="1" latinLnBrk="0" hangingPunct="1">
                        <a:defRPr kumimoji="0" b="1" kern="1200">
                          <a:solidFill>
                            <a:schemeClr val="lt1"/>
                          </a:solidFill>
                          <a:latin typeface="Garamond" panose="02020404030301010803"/>
                        </a:defRPr>
                      </a:lvl7pPr>
                      <a:lvl8pPr marL="3200400" algn="l" rtl="0" eaLnBrk="1" latinLnBrk="0" hangingPunct="1">
                        <a:defRPr kumimoji="0" b="1" kern="1200">
                          <a:solidFill>
                            <a:schemeClr val="lt1"/>
                          </a:solidFill>
                          <a:latin typeface="Garamond" panose="02020404030301010803"/>
                        </a:defRPr>
                      </a:lvl8pPr>
                      <a:lvl9pPr marL="3657600" algn="l" rtl="0" eaLnBrk="1" latinLnBrk="0" hangingPunct="1">
                        <a:defRPr kumimoji="0" b="1" kern="1200">
                          <a:solidFill>
                            <a:schemeClr val="lt1"/>
                          </a:solidFill>
                          <a:latin typeface="Garamond" panose="02020404030301010803"/>
                        </a:defRPr>
                      </a:lvl9pPr>
                    </a:lstStyle>
                    <a:p>
                      <a:pPr marL="0" marR="0" algn="ctr" rtl="1">
                        <a:lnSpc>
                          <a:spcPct val="115000"/>
                        </a:lnSpc>
                        <a:spcBef>
                          <a:spcPts val="0"/>
                        </a:spcBef>
                        <a:spcAft>
                          <a:spcPts val="1000"/>
                        </a:spcAft>
                      </a:pPr>
                      <a:r>
                        <a:rPr lang="ar-SA" sz="1100">
                          <a:effectLst/>
                          <a:cs typeface="B Mitra" panose="00000400000000000000" pitchFamily="2" charset="-78"/>
                        </a:rPr>
                        <a:t>هزينه استهلاك</a:t>
                      </a:r>
                      <a:endParaRPr lang="en-US" sz="1100">
                        <a:effectLst/>
                        <a:latin typeface="Calibri" panose="020F0502020204030204" pitchFamily="34" charset="0"/>
                        <a:ea typeface="Calibri" panose="020F0502020204030204" pitchFamily="34" charset="0"/>
                        <a:cs typeface="B Mitra" panose="00000400000000000000" pitchFamily="2" charset="-78"/>
                      </a:endParaRPr>
                    </a:p>
                  </a:txBody>
                  <a:tcPr marL="59599" marR="59599"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83992A"/>
                    </a:solidFill>
                  </a:tcPr>
                </a:tc>
                <a:extLst>
                  <a:ext uri="{0D108BD9-81ED-4DB2-BD59-A6C34878D82A}">
                    <a16:rowId xmlns:a16="http://schemas.microsoft.com/office/drawing/2014/main" xmlns="" val="2259426079"/>
                  </a:ext>
                </a:extLst>
              </a:tr>
              <a:tr h="502628">
                <a:tc>
                  <a:txBody>
                    <a:bodyPr/>
                    <a:lstStyle>
                      <a:lvl1pPr marL="0" algn="l" rtl="0" eaLnBrk="1" latinLnBrk="0" hangingPunct="1">
                        <a:defRPr kumimoji="0" b="1" kern="1200">
                          <a:solidFill>
                            <a:schemeClr val="lt1"/>
                          </a:solidFill>
                          <a:latin typeface="Garamond" panose="02020404030301010803"/>
                        </a:defRPr>
                      </a:lvl1pPr>
                      <a:lvl2pPr marL="457200" algn="l" rtl="0" eaLnBrk="1" latinLnBrk="0" hangingPunct="1">
                        <a:defRPr kumimoji="0" b="1" kern="1200">
                          <a:solidFill>
                            <a:schemeClr val="lt1"/>
                          </a:solidFill>
                          <a:latin typeface="Garamond" panose="02020404030301010803"/>
                        </a:defRPr>
                      </a:lvl2pPr>
                      <a:lvl3pPr marL="914400" algn="l" rtl="0" eaLnBrk="1" latinLnBrk="0" hangingPunct="1">
                        <a:defRPr kumimoji="0" b="1" kern="1200">
                          <a:solidFill>
                            <a:schemeClr val="lt1"/>
                          </a:solidFill>
                          <a:latin typeface="Garamond" panose="02020404030301010803"/>
                        </a:defRPr>
                      </a:lvl3pPr>
                      <a:lvl4pPr marL="1371600" algn="l" rtl="0" eaLnBrk="1" latinLnBrk="0" hangingPunct="1">
                        <a:defRPr kumimoji="0" b="1" kern="1200">
                          <a:solidFill>
                            <a:schemeClr val="lt1"/>
                          </a:solidFill>
                          <a:latin typeface="Garamond" panose="02020404030301010803"/>
                        </a:defRPr>
                      </a:lvl4pPr>
                      <a:lvl5pPr marL="1828800" algn="l" rtl="0" eaLnBrk="1" latinLnBrk="0" hangingPunct="1">
                        <a:defRPr kumimoji="0" b="1" kern="1200">
                          <a:solidFill>
                            <a:schemeClr val="lt1"/>
                          </a:solidFill>
                          <a:latin typeface="Garamond" panose="02020404030301010803"/>
                        </a:defRPr>
                      </a:lvl5pPr>
                      <a:lvl6pPr marL="2286000" algn="l" rtl="0" eaLnBrk="1" latinLnBrk="0" hangingPunct="1">
                        <a:defRPr kumimoji="0" b="1" kern="1200">
                          <a:solidFill>
                            <a:schemeClr val="lt1"/>
                          </a:solidFill>
                          <a:latin typeface="Garamond" panose="02020404030301010803"/>
                        </a:defRPr>
                      </a:lvl6pPr>
                      <a:lvl7pPr marL="2743200" algn="l" rtl="0" eaLnBrk="1" latinLnBrk="0" hangingPunct="1">
                        <a:defRPr kumimoji="0" b="1" kern="1200">
                          <a:solidFill>
                            <a:schemeClr val="lt1"/>
                          </a:solidFill>
                          <a:latin typeface="Garamond" panose="02020404030301010803"/>
                        </a:defRPr>
                      </a:lvl7pPr>
                      <a:lvl8pPr marL="3200400" algn="l" rtl="0" eaLnBrk="1" latinLnBrk="0" hangingPunct="1">
                        <a:defRPr kumimoji="0" b="1" kern="1200">
                          <a:solidFill>
                            <a:schemeClr val="lt1"/>
                          </a:solidFill>
                          <a:latin typeface="Garamond" panose="02020404030301010803"/>
                        </a:defRPr>
                      </a:lvl8pPr>
                      <a:lvl9pPr marL="3657600" algn="l" rtl="0" eaLnBrk="1" latinLnBrk="0" hangingPunct="1">
                        <a:defRPr kumimoji="0" b="1" kern="1200">
                          <a:solidFill>
                            <a:schemeClr val="lt1"/>
                          </a:solidFill>
                          <a:latin typeface="Garamond" panose="02020404030301010803"/>
                        </a:defRPr>
                      </a:lvl9pPr>
                    </a:lstStyle>
                    <a:p>
                      <a:pPr marL="0" marR="0" algn="ctr" rtl="1">
                        <a:lnSpc>
                          <a:spcPct val="107000"/>
                        </a:lnSpc>
                        <a:spcBef>
                          <a:spcPts val="0"/>
                        </a:spcBef>
                        <a:spcAft>
                          <a:spcPts val="800"/>
                        </a:spcAft>
                      </a:pPr>
                      <a:r>
                        <a:rPr lang="ar-SA" sz="1100">
                          <a:effectLst/>
                          <a:cs typeface="B Mitra" panose="00000400000000000000" pitchFamily="2" charset="-78"/>
                        </a:rPr>
                        <a:t>1</a:t>
                      </a:r>
                      <a:endParaRPr lang="en-US" sz="1100">
                        <a:effectLst/>
                        <a:cs typeface="B Mitra" panose="00000400000000000000" pitchFamily="2" charset="-78"/>
                      </a:endParaRPr>
                    </a:p>
                    <a:p>
                      <a:pPr marL="0" marR="0" algn="ctr" rtl="1">
                        <a:lnSpc>
                          <a:spcPct val="115000"/>
                        </a:lnSpc>
                        <a:spcBef>
                          <a:spcPts val="0"/>
                        </a:spcBef>
                        <a:spcAft>
                          <a:spcPts val="1000"/>
                        </a:spcAft>
                      </a:pPr>
                      <a:r>
                        <a:rPr lang="ar-SA" sz="1100">
                          <a:effectLst/>
                          <a:cs typeface="B Mitra" panose="00000400000000000000" pitchFamily="2" charset="-78"/>
                        </a:rPr>
                        <a:t>2</a:t>
                      </a:r>
                      <a:endParaRPr lang="en-US" sz="1100">
                        <a:effectLst/>
                        <a:latin typeface="Calibri" panose="020F0502020204030204" pitchFamily="34" charset="0"/>
                        <a:ea typeface="Calibri" panose="020F0502020204030204" pitchFamily="34" charset="0"/>
                        <a:cs typeface="B Mitra" panose="00000400000000000000" pitchFamily="2" charset="-78"/>
                      </a:endParaRPr>
                    </a:p>
                  </a:txBody>
                  <a:tcPr marL="59599" marR="59599" marT="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3992A"/>
                    </a:solidFill>
                  </a:tcPr>
                </a:tc>
                <a:tc>
                  <a:txBody>
                    <a:bodyPr/>
                    <a:lstStyle>
                      <a:lvl1pPr marL="0" algn="l" rtl="0" eaLnBrk="1" latinLnBrk="0" hangingPunct="1">
                        <a:defRPr kumimoji="0" kern="1200">
                          <a:solidFill>
                            <a:schemeClr val="dk1"/>
                          </a:solidFill>
                          <a:latin typeface="Garamond" panose="02020404030301010803"/>
                        </a:defRPr>
                      </a:lvl1pPr>
                      <a:lvl2pPr marL="457200" algn="l" rtl="0" eaLnBrk="1" latinLnBrk="0" hangingPunct="1">
                        <a:defRPr kumimoji="0" kern="1200">
                          <a:solidFill>
                            <a:schemeClr val="dk1"/>
                          </a:solidFill>
                          <a:latin typeface="Garamond" panose="02020404030301010803"/>
                        </a:defRPr>
                      </a:lvl2pPr>
                      <a:lvl3pPr marL="914400" algn="l" rtl="0" eaLnBrk="1" latinLnBrk="0" hangingPunct="1">
                        <a:defRPr kumimoji="0" kern="1200">
                          <a:solidFill>
                            <a:schemeClr val="dk1"/>
                          </a:solidFill>
                          <a:latin typeface="Garamond" panose="02020404030301010803"/>
                        </a:defRPr>
                      </a:lvl3pPr>
                      <a:lvl4pPr marL="1371600" algn="l" rtl="0" eaLnBrk="1" latinLnBrk="0" hangingPunct="1">
                        <a:defRPr kumimoji="0" kern="1200">
                          <a:solidFill>
                            <a:schemeClr val="dk1"/>
                          </a:solidFill>
                          <a:latin typeface="Garamond" panose="02020404030301010803"/>
                        </a:defRPr>
                      </a:lvl4pPr>
                      <a:lvl5pPr marL="1828800" algn="l" rtl="0" eaLnBrk="1" latinLnBrk="0" hangingPunct="1">
                        <a:defRPr kumimoji="0" kern="1200">
                          <a:solidFill>
                            <a:schemeClr val="dk1"/>
                          </a:solidFill>
                          <a:latin typeface="Garamond" panose="02020404030301010803"/>
                        </a:defRPr>
                      </a:lvl5pPr>
                      <a:lvl6pPr marL="2286000" algn="l" rtl="0" eaLnBrk="1" latinLnBrk="0" hangingPunct="1">
                        <a:defRPr kumimoji="0" kern="1200">
                          <a:solidFill>
                            <a:schemeClr val="dk1"/>
                          </a:solidFill>
                          <a:latin typeface="Garamond" panose="02020404030301010803"/>
                        </a:defRPr>
                      </a:lvl6pPr>
                      <a:lvl7pPr marL="2743200" algn="l" rtl="0" eaLnBrk="1" latinLnBrk="0" hangingPunct="1">
                        <a:defRPr kumimoji="0" kern="1200">
                          <a:solidFill>
                            <a:schemeClr val="dk1"/>
                          </a:solidFill>
                          <a:latin typeface="Garamond" panose="02020404030301010803"/>
                        </a:defRPr>
                      </a:lvl7pPr>
                      <a:lvl8pPr marL="3200400" algn="l" rtl="0" eaLnBrk="1" latinLnBrk="0" hangingPunct="1">
                        <a:defRPr kumimoji="0" kern="1200">
                          <a:solidFill>
                            <a:schemeClr val="dk1"/>
                          </a:solidFill>
                          <a:latin typeface="Garamond" panose="02020404030301010803"/>
                        </a:defRPr>
                      </a:lvl8pPr>
                      <a:lvl9pPr marL="3657600" algn="l" rtl="0" eaLnBrk="1" latinLnBrk="0" hangingPunct="1">
                        <a:defRPr kumimoji="0" kern="1200">
                          <a:solidFill>
                            <a:schemeClr val="dk1"/>
                          </a:solidFill>
                          <a:latin typeface="Garamond" panose="02020404030301010803"/>
                        </a:defRPr>
                      </a:lvl9pPr>
                    </a:lstStyle>
                    <a:p>
                      <a:pPr marL="0" marR="0" algn="ctr" rtl="1">
                        <a:lnSpc>
                          <a:spcPct val="107000"/>
                        </a:lnSpc>
                        <a:spcBef>
                          <a:spcPts val="0"/>
                        </a:spcBef>
                        <a:spcAft>
                          <a:spcPts val="800"/>
                        </a:spcAft>
                      </a:pPr>
                      <a:r>
                        <a:rPr lang="ar-SA" sz="1100" dirty="0">
                          <a:effectLst/>
                          <a:cs typeface="B Mitra" panose="00000400000000000000" pitchFamily="2" charset="-78"/>
                        </a:rPr>
                        <a:t>ساختمان </a:t>
                      </a:r>
                      <a:endParaRPr lang="en-US" sz="1100" dirty="0">
                        <a:effectLst/>
                        <a:cs typeface="B Mitra" panose="00000400000000000000" pitchFamily="2" charset="-78"/>
                      </a:endParaRPr>
                    </a:p>
                    <a:p>
                      <a:pPr marL="0" marR="0" algn="ctr" rtl="1">
                        <a:lnSpc>
                          <a:spcPct val="115000"/>
                        </a:lnSpc>
                        <a:spcBef>
                          <a:spcPts val="0"/>
                        </a:spcBef>
                        <a:spcAft>
                          <a:spcPts val="1000"/>
                        </a:spcAft>
                      </a:pPr>
                      <a:r>
                        <a:rPr lang="ar-SA" sz="1100" dirty="0">
                          <a:effectLst/>
                          <a:cs typeface="B Mitra" panose="00000400000000000000" pitchFamily="2" charset="-78"/>
                        </a:rPr>
                        <a:t>تأسيسات و تجهيزات </a:t>
                      </a:r>
                      <a:endParaRPr lang="en-US" sz="1100" dirty="0">
                        <a:effectLst/>
                        <a:latin typeface="Calibri" panose="020F0502020204030204" pitchFamily="34" charset="0"/>
                        <a:ea typeface="Calibri" panose="020F0502020204030204" pitchFamily="34" charset="0"/>
                        <a:cs typeface="B Mitra" panose="00000400000000000000" pitchFamily="2" charset="-78"/>
                      </a:endParaRPr>
                    </a:p>
                  </a:txBody>
                  <a:tcPr marL="59599" marR="59599" marT="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3992A">
                        <a:tint val="40000"/>
                      </a:srgbClr>
                    </a:solidFill>
                  </a:tcPr>
                </a:tc>
                <a:tc>
                  <a:txBody>
                    <a:bodyPr/>
                    <a:lstStyle>
                      <a:lvl1pPr marL="0" algn="l" rtl="0" eaLnBrk="1" latinLnBrk="0" hangingPunct="1">
                        <a:defRPr kumimoji="0" kern="1200">
                          <a:solidFill>
                            <a:schemeClr val="dk1"/>
                          </a:solidFill>
                          <a:latin typeface="Garamond" panose="02020404030301010803"/>
                        </a:defRPr>
                      </a:lvl1pPr>
                      <a:lvl2pPr marL="457200" algn="l" rtl="0" eaLnBrk="1" latinLnBrk="0" hangingPunct="1">
                        <a:defRPr kumimoji="0" kern="1200">
                          <a:solidFill>
                            <a:schemeClr val="dk1"/>
                          </a:solidFill>
                          <a:latin typeface="Garamond" panose="02020404030301010803"/>
                        </a:defRPr>
                      </a:lvl2pPr>
                      <a:lvl3pPr marL="914400" algn="l" rtl="0" eaLnBrk="1" latinLnBrk="0" hangingPunct="1">
                        <a:defRPr kumimoji="0" kern="1200">
                          <a:solidFill>
                            <a:schemeClr val="dk1"/>
                          </a:solidFill>
                          <a:latin typeface="Garamond" panose="02020404030301010803"/>
                        </a:defRPr>
                      </a:lvl3pPr>
                      <a:lvl4pPr marL="1371600" algn="l" rtl="0" eaLnBrk="1" latinLnBrk="0" hangingPunct="1">
                        <a:defRPr kumimoji="0" kern="1200">
                          <a:solidFill>
                            <a:schemeClr val="dk1"/>
                          </a:solidFill>
                          <a:latin typeface="Garamond" panose="02020404030301010803"/>
                        </a:defRPr>
                      </a:lvl4pPr>
                      <a:lvl5pPr marL="1828800" algn="l" rtl="0" eaLnBrk="1" latinLnBrk="0" hangingPunct="1">
                        <a:defRPr kumimoji="0" kern="1200">
                          <a:solidFill>
                            <a:schemeClr val="dk1"/>
                          </a:solidFill>
                          <a:latin typeface="Garamond" panose="02020404030301010803"/>
                        </a:defRPr>
                      </a:lvl5pPr>
                      <a:lvl6pPr marL="2286000" algn="l" rtl="0" eaLnBrk="1" latinLnBrk="0" hangingPunct="1">
                        <a:defRPr kumimoji="0" kern="1200">
                          <a:solidFill>
                            <a:schemeClr val="dk1"/>
                          </a:solidFill>
                          <a:latin typeface="Garamond" panose="02020404030301010803"/>
                        </a:defRPr>
                      </a:lvl6pPr>
                      <a:lvl7pPr marL="2743200" algn="l" rtl="0" eaLnBrk="1" latinLnBrk="0" hangingPunct="1">
                        <a:defRPr kumimoji="0" kern="1200">
                          <a:solidFill>
                            <a:schemeClr val="dk1"/>
                          </a:solidFill>
                          <a:latin typeface="Garamond" panose="02020404030301010803"/>
                        </a:defRPr>
                      </a:lvl7pPr>
                      <a:lvl8pPr marL="3200400" algn="l" rtl="0" eaLnBrk="1" latinLnBrk="0" hangingPunct="1">
                        <a:defRPr kumimoji="0" kern="1200">
                          <a:solidFill>
                            <a:schemeClr val="dk1"/>
                          </a:solidFill>
                          <a:latin typeface="Garamond" panose="02020404030301010803"/>
                        </a:defRPr>
                      </a:lvl8pPr>
                      <a:lvl9pPr marL="3657600" algn="l" rtl="0" eaLnBrk="1" latinLnBrk="0" hangingPunct="1">
                        <a:defRPr kumimoji="0" kern="1200">
                          <a:solidFill>
                            <a:schemeClr val="dk1"/>
                          </a:solidFill>
                          <a:latin typeface="Garamond" panose="02020404030301010803"/>
                        </a:defRPr>
                      </a:lvl9pPr>
                    </a:lstStyle>
                    <a:p>
                      <a:pPr marL="0" marR="0" algn="ctr" rtl="1">
                        <a:lnSpc>
                          <a:spcPct val="107000"/>
                        </a:lnSpc>
                        <a:spcBef>
                          <a:spcPts val="0"/>
                        </a:spcBef>
                        <a:spcAft>
                          <a:spcPts val="800"/>
                        </a:spcAft>
                      </a:pPr>
                      <a:r>
                        <a:rPr lang="ar-SA" sz="1100">
                          <a:effectLst/>
                          <a:cs typeface="B Mitra" panose="00000400000000000000" pitchFamily="2" charset="-78"/>
                        </a:rPr>
                        <a:t>850*15=12750</a:t>
                      </a:r>
                      <a:endParaRPr lang="en-US" sz="1100">
                        <a:effectLst/>
                        <a:cs typeface="B Mitra" panose="00000400000000000000" pitchFamily="2" charset="-78"/>
                      </a:endParaRPr>
                    </a:p>
                    <a:p>
                      <a:pPr marL="0" marR="0" algn="ctr" rtl="1">
                        <a:lnSpc>
                          <a:spcPct val="115000"/>
                        </a:lnSpc>
                        <a:spcBef>
                          <a:spcPts val="0"/>
                        </a:spcBef>
                        <a:spcAft>
                          <a:spcPts val="1000"/>
                        </a:spcAft>
                      </a:pPr>
                      <a:r>
                        <a:rPr lang="ar-SA" sz="1100">
                          <a:effectLst/>
                          <a:cs typeface="B Mitra" panose="00000400000000000000" pitchFamily="2" charset="-78"/>
                        </a:rPr>
                        <a:t>3000</a:t>
                      </a:r>
                      <a:endParaRPr lang="en-US" sz="1100">
                        <a:effectLst/>
                        <a:latin typeface="Calibri" panose="020F0502020204030204" pitchFamily="34" charset="0"/>
                        <a:ea typeface="Calibri" panose="020F0502020204030204" pitchFamily="34" charset="0"/>
                        <a:cs typeface="B Mitra" panose="00000400000000000000" pitchFamily="2" charset="-78"/>
                      </a:endParaRPr>
                    </a:p>
                  </a:txBody>
                  <a:tcPr marL="59599" marR="59599" marT="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3992A">
                        <a:tint val="40000"/>
                      </a:srgbClr>
                    </a:solidFill>
                  </a:tcPr>
                </a:tc>
                <a:tc>
                  <a:txBody>
                    <a:bodyPr/>
                    <a:lstStyle>
                      <a:lvl1pPr marL="0" algn="l" rtl="0" eaLnBrk="1" latinLnBrk="0" hangingPunct="1">
                        <a:defRPr kumimoji="0" kern="1200">
                          <a:solidFill>
                            <a:schemeClr val="dk1"/>
                          </a:solidFill>
                          <a:latin typeface="Garamond" panose="02020404030301010803"/>
                        </a:defRPr>
                      </a:lvl1pPr>
                      <a:lvl2pPr marL="457200" algn="l" rtl="0" eaLnBrk="1" latinLnBrk="0" hangingPunct="1">
                        <a:defRPr kumimoji="0" kern="1200">
                          <a:solidFill>
                            <a:schemeClr val="dk1"/>
                          </a:solidFill>
                          <a:latin typeface="Garamond" panose="02020404030301010803"/>
                        </a:defRPr>
                      </a:lvl2pPr>
                      <a:lvl3pPr marL="914400" algn="l" rtl="0" eaLnBrk="1" latinLnBrk="0" hangingPunct="1">
                        <a:defRPr kumimoji="0" kern="1200">
                          <a:solidFill>
                            <a:schemeClr val="dk1"/>
                          </a:solidFill>
                          <a:latin typeface="Garamond" panose="02020404030301010803"/>
                        </a:defRPr>
                      </a:lvl3pPr>
                      <a:lvl4pPr marL="1371600" algn="l" rtl="0" eaLnBrk="1" latinLnBrk="0" hangingPunct="1">
                        <a:defRPr kumimoji="0" kern="1200">
                          <a:solidFill>
                            <a:schemeClr val="dk1"/>
                          </a:solidFill>
                          <a:latin typeface="Garamond" panose="02020404030301010803"/>
                        </a:defRPr>
                      </a:lvl4pPr>
                      <a:lvl5pPr marL="1828800" algn="l" rtl="0" eaLnBrk="1" latinLnBrk="0" hangingPunct="1">
                        <a:defRPr kumimoji="0" kern="1200">
                          <a:solidFill>
                            <a:schemeClr val="dk1"/>
                          </a:solidFill>
                          <a:latin typeface="Garamond" panose="02020404030301010803"/>
                        </a:defRPr>
                      </a:lvl5pPr>
                      <a:lvl6pPr marL="2286000" algn="l" rtl="0" eaLnBrk="1" latinLnBrk="0" hangingPunct="1">
                        <a:defRPr kumimoji="0" kern="1200">
                          <a:solidFill>
                            <a:schemeClr val="dk1"/>
                          </a:solidFill>
                          <a:latin typeface="Garamond" panose="02020404030301010803"/>
                        </a:defRPr>
                      </a:lvl6pPr>
                      <a:lvl7pPr marL="2743200" algn="l" rtl="0" eaLnBrk="1" latinLnBrk="0" hangingPunct="1">
                        <a:defRPr kumimoji="0" kern="1200">
                          <a:solidFill>
                            <a:schemeClr val="dk1"/>
                          </a:solidFill>
                          <a:latin typeface="Garamond" panose="02020404030301010803"/>
                        </a:defRPr>
                      </a:lvl7pPr>
                      <a:lvl8pPr marL="3200400" algn="l" rtl="0" eaLnBrk="1" latinLnBrk="0" hangingPunct="1">
                        <a:defRPr kumimoji="0" kern="1200">
                          <a:solidFill>
                            <a:schemeClr val="dk1"/>
                          </a:solidFill>
                          <a:latin typeface="Garamond" panose="02020404030301010803"/>
                        </a:defRPr>
                      </a:lvl8pPr>
                      <a:lvl9pPr marL="3657600" algn="l" rtl="0" eaLnBrk="1" latinLnBrk="0" hangingPunct="1">
                        <a:defRPr kumimoji="0" kern="1200">
                          <a:solidFill>
                            <a:schemeClr val="dk1"/>
                          </a:solidFill>
                          <a:latin typeface="Garamond" panose="02020404030301010803"/>
                        </a:defRPr>
                      </a:lvl9pPr>
                    </a:lstStyle>
                    <a:p>
                      <a:pPr marL="0" marR="0" algn="ctr" rtl="1">
                        <a:lnSpc>
                          <a:spcPct val="107000"/>
                        </a:lnSpc>
                        <a:spcBef>
                          <a:spcPts val="0"/>
                        </a:spcBef>
                        <a:spcAft>
                          <a:spcPts val="800"/>
                        </a:spcAft>
                      </a:pPr>
                      <a:r>
                        <a:rPr lang="ar-SA" sz="1100">
                          <a:effectLst/>
                          <a:cs typeface="B Mitra" panose="00000400000000000000" pitchFamily="2" charset="-78"/>
                        </a:rPr>
                        <a:t>2</a:t>
                      </a:r>
                      <a:endParaRPr lang="en-US" sz="1100">
                        <a:effectLst/>
                        <a:cs typeface="B Mitra" panose="00000400000000000000" pitchFamily="2" charset="-78"/>
                      </a:endParaRPr>
                    </a:p>
                    <a:p>
                      <a:pPr marL="0" marR="0" algn="ctr" rtl="1">
                        <a:lnSpc>
                          <a:spcPct val="115000"/>
                        </a:lnSpc>
                        <a:spcBef>
                          <a:spcPts val="0"/>
                        </a:spcBef>
                        <a:spcAft>
                          <a:spcPts val="1000"/>
                        </a:spcAft>
                      </a:pPr>
                      <a:r>
                        <a:rPr lang="ar-SA" sz="1100">
                          <a:effectLst/>
                          <a:cs typeface="B Mitra" panose="00000400000000000000" pitchFamily="2" charset="-78"/>
                        </a:rPr>
                        <a:t>5</a:t>
                      </a:r>
                      <a:endParaRPr lang="en-US" sz="1100">
                        <a:effectLst/>
                        <a:latin typeface="Calibri" panose="020F0502020204030204" pitchFamily="34" charset="0"/>
                        <a:ea typeface="Calibri" panose="020F0502020204030204" pitchFamily="34" charset="0"/>
                        <a:cs typeface="B Mitra" panose="00000400000000000000" pitchFamily="2" charset="-78"/>
                      </a:endParaRPr>
                    </a:p>
                  </a:txBody>
                  <a:tcPr marL="59599" marR="59599" marT="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3992A">
                        <a:tint val="40000"/>
                      </a:srgbClr>
                    </a:solidFill>
                  </a:tcPr>
                </a:tc>
                <a:tc>
                  <a:txBody>
                    <a:bodyPr/>
                    <a:lstStyle>
                      <a:lvl1pPr marL="0" algn="l" rtl="0" eaLnBrk="1" latinLnBrk="0" hangingPunct="1">
                        <a:defRPr kumimoji="0" kern="1200">
                          <a:solidFill>
                            <a:schemeClr val="dk1"/>
                          </a:solidFill>
                          <a:latin typeface="Garamond" panose="02020404030301010803"/>
                        </a:defRPr>
                      </a:lvl1pPr>
                      <a:lvl2pPr marL="457200" algn="l" rtl="0" eaLnBrk="1" latinLnBrk="0" hangingPunct="1">
                        <a:defRPr kumimoji="0" kern="1200">
                          <a:solidFill>
                            <a:schemeClr val="dk1"/>
                          </a:solidFill>
                          <a:latin typeface="Garamond" panose="02020404030301010803"/>
                        </a:defRPr>
                      </a:lvl2pPr>
                      <a:lvl3pPr marL="914400" algn="l" rtl="0" eaLnBrk="1" latinLnBrk="0" hangingPunct="1">
                        <a:defRPr kumimoji="0" kern="1200">
                          <a:solidFill>
                            <a:schemeClr val="dk1"/>
                          </a:solidFill>
                          <a:latin typeface="Garamond" panose="02020404030301010803"/>
                        </a:defRPr>
                      </a:lvl3pPr>
                      <a:lvl4pPr marL="1371600" algn="l" rtl="0" eaLnBrk="1" latinLnBrk="0" hangingPunct="1">
                        <a:defRPr kumimoji="0" kern="1200">
                          <a:solidFill>
                            <a:schemeClr val="dk1"/>
                          </a:solidFill>
                          <a:latin typeface="Garamond" panose="02020404030301010803"/>
                        </a:defRPr>
                      </a:lvl4pPr>
                      <a:lvl5pPr marL="1828800" algn="l" rtl="0" eaLnBrk="1" latinLnBrk="0" hangingPunct="1">
                        <a:defRPr kumimoji="0" kern="1200">
                          <a:solidFill>
                            <a:schemeClr val="dk1"/>
                          </a:solidFill>
                          <a:latin typeface="Garamond" panose="02020404030301010803"/>
                        </a:defRPr>
                      </a:lvl5pPr>
                      <a:lvl6pPr marL="2286000" algn="l" rtl="0" eaLnBrk="1" latinLnBrk="0" hangingPunct="1">
                        <a:defRPr kumimoji="0" kern="1200">
                          <a:solidFill>
                            <a:schemeClr val="dk1"/>
                          </a:solidFill>
                          <a:latin typeface="Garamond" panose="02020404030301010803"/>
                        </a:defRPr>
                      </a:lvl6pPr>
                      <a:lvl7pPr marL="2743200" algn="l" rtl="0" eaLnBrk="1" latinLnBrk="0" hangingPunct="1">
                        <a:defRPr kumimoji="0" kern="1200">
                          <a:solidFill>
                            <a:schemeClr val="dk1"/>
                          </a:solidFill>
                          <a:latin typeface="Garamond" panose="02020404030301010803"/>
                        </a:defRPr>
                      </a:lvl7pPr>
                      <a:lvl8pPr marL="3200400" algn="l" rtl="0" eaLnBrk="1" latinLnBrk="0" hangingPunct="1">
                        <a:defRPr kumimoji="0" kern="1200">
                          <a:solidFill>
                            <a:schemeClr val="dk1"/>
                          </a:solidFill>
                          <a:latin typeface="Garamond" panose="02020404030301010803"/>
                        </a:defRPr>
                      </a:lvl8pPr>
                      <a:lvl9pPr marL="3657600" algn="l" rtl="0" eaLnBrk="1" latinLnBrk="0" hangingPunct="1">
                        <a:defRPr kumimoji="0" kern="1200">
                          <a:solidFill>
                            <a:schemeClr val="dk1"/>
                          </a:solidFill>
                          <a:latin typeface="Garamond" panose="02020404030301010803"/>
                        </a:defRPr>
                      </a:lvl9pPr>
                    </a:lstStyle>
                    <a:p>
                      <a:pPr marL="0" marR="0" algn="ctr" rtl="1">
                        <a:lnSpc>
                          <a:spcPct val="107000"/>
                        </a:lnSpc>
                        <a:spcBef>
                          <a:spcPts val="0"/>
                        </a:spcBef>
                        <a:spcAft>
                          <a:spcPts val="800"/>
                        </a:spcAft>
                      </a:pPr>
                      <a:r>
                        <a:rPr lang="ar-SA" sz="1100">
                          <a:effectLst/>
                          <a:cs typeface="B Mitra" panose="00000400000000000000" pitchFamily="2" charset="-78"/>
                        </a:rPr>
                        <a:t>255</a:t>
                      </a:r>
                      <a:endParaRPr lang="en-US" sz="1100">
                        <a:effectLst/>
                        <a:cs typeface="B Mitra" panose="00000400000000000000" pitchFamily="2" charset="-78"/>
                      </a:endParaRPr>
                    </a:p>
                    <a:p>
                      <a:pPr marL="0" marR="0" algn="ctr" rtl="1">
                        <a:lnSpc>
                          <a:spcPct val="115000"/>
                        </a:lnSpc>
                        <a:spcBef>
                          <a:spcPts val="0"/>
                        </a:spcBef>
                        <a:spcAft>
                          <a:spcPts val="1000"/>
                        </a:spcAft>
                      </a:pPr>
                      <a:r>
                        <a:rPr lang="ar-SA" sz="1100">
                          <a:effectLst/>
                          <a:cs typeface="B Mitra" panose="00000400000000000000" pitchFamily="2" charset="-78"/>
                        </a:rPr>
                        <a:t>150</a:t>
                      </a:r>
                      <a:endParaRPr lang="en-US" sz="1100">
                        <a:effectLst/>
                        <a:latin typeface="Calibri" panose="020F0502020204030204" pitchFamily="34" charset="0"/>
                        <a:ea typeface="Calibri" panose="020F0502020204030204" pitchFamily="34" charset="0"/>
                        <a:cs typeface="B Mitra" panose="00000400000000000000" pitchFamily="2" charset="-78"/>
                      </a:endParaRPr>
                    </a:p>
                  </a:txBody>
                  <a:tcPr marL="59599" marR="59599" marT="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3992A">
                        <a:tint val="40000"/>
                      </a:srgbClr>
                    </a:solidFill>
                  </a:tcPr>
                </a:tc>
                <a:tc>
                  <a:txBody>
                    <a:bodyPr/>
                    <a:lstStyle>
                      <a:lvl1pPr marL="0" algn="l" rtl="0" eaLnBrk="1" latinLnBrk="0" hangingPunct="1">
                        <a:defRPr kumimoji="0" kern="1200">
                          <a:solidFill>
                            <a:schemeClr val="dk1"/>
                          </a:solidFill>
                          <a:latin typeface="Garamond" panose="02020404030301010803"/>
                        </a:defRPr>
                      </a:lvl1pPr>
                      <a:lvl2pPr marL="457200" algn="l" rtl="0" eaLnBrk="1" latinLnBrk="0" hangingPunct="1">
                        <a:defRPr kumimoji="0" kern="1200">
                          <a:solidFill>
                            <a:schemeClr val="dk1"/>
                          </a:solidFill>
                          <a:latin typeface="Garamond" panose="02020404030301010803"/>
                        </a:defRPr>
                      </a:lvl2pPr>
                      <a:lvl3pPr marL="914400" algn="l" rtl="0" eaLnBrk="1" latinLnBrk="0" hangingPunct="1">
                        <a:defRPr kumimoji="0" kern="1200">
                          <a:solidFill>
                            <a:schemeClr val="dk1"/>
                          </a:solidFill>
                          <a:latin typeface="Garamond" panose="02020404030301010803"/>
                        </a:defRPr>
                      </a:lvl3pPr>
                      <a:lvl4pPr marL="1371600" algn="l" rtl="0" eaLnBrk="1" latinLnBrk="0" hangingPunct="1">
                        <a:defRPr kumimoji="0" kern="1200">
                          <a:solidFill>
                            <a:schemeClr val="dk1"/>
                          </a:solidFill>
                          <a:latin typeface="Garamond" panose="02020404030301010803"/>
                        </a:defRPr>
                      </a:lvl4pPr>
                      <a:lvl5pPr marL="1828800" algn="l" rtl="0" eaLnBrk="1" latinLnBrk="0" hangingPunct="1">
                        <a:defRPr kumimoji="0" kern="1200">
                          <a:solidFill>
                            <a:schemeClr val="dk1"/>
                          </a:solidFill>
                          <a:latin typeface="Garamond" panose="02020404030301010803"/>
                        </a:defRPr>
                      </a:lvl5pPr>
                      <a:lvl6pPr marL="2286000" algn="l" rtl="0" eaLnBrk="1" latinLnBrk="0" hangingPunct="1">
                        <a:defRPr kumimoji="0" kern="1200">
                          <a:solidFill>
                            <a:schemeClr val="dk1"/>
                          </a:solidFill>
                          <a:latin typeface="Garamond" panose="02020404030301010803"/>
                        </a:defRPr>
                      </a:lvl6pPr>
                      <a:lvl7pPr marL="2743200" algn="l" rtl="0" eaLnBrk="1" latinLnBrk="0" hangingPunct="1">
                        <a:defRPr kumimoji="0" kern="1200">
                          <a:solidFill>
                            <a:schemeClr val="dk1"/>
                          </a:solidFill>
                          <a:latin typeface="Garamond" panose="02020404030301010803"/>
                        </a:defRPr>
                      </a:lvl7pPr>
                      <a:lvl8pPr marL="3200400" algn="l" rtl="0" eaLnBrk="1" latinLnBrk="0" hangingPunct="1">
                        <a:defRPr kumimoji="0" kern="1200">
                          <a:solidFill>
                            <a:schemeClr val="dk1"/>
                          </a:solidFill>
                          <a:latin typeface="Garamond" panose="02020404030301010803"/>
                        </a:defRPr>
                      </a:lvl8pPr>
                      <a:lvl9pPr marL="3657600" algn="l" rtl="0" eaLnBrk="1" latinLnBrk="0" hangingPunct="1">
                        <a:defRPr kumimoji="0" kern="1200">
                          <a:solidFill>
                            <a:schemeClr val="dk1"/>
                          </a:solidFill>
                          <a:latin typeface="Garamond" panose="02020404030301010803"/>
                        </a:defRPr>
                      </a:lvl9pPr>
                    </a:lstStyle>
                    <a:p>
                      <a:pPr marL="0" marR="0" algn="ctr" rtl="1">
                        <a:lnSpc>
                          <a:spcPct val="107000"/>
                        </a:lnSpc>
                        <a:spcBef>
                          <a:spcPts val="0"/>
                        </a:spcBef>
                        <a:spcAft>
                          <a:spcPts val="800"/>
                        </a:spcAft>
                      </a:pPr>
                      <a:r>
                        <a:rPr lang="ar-SA" sz="1100" dirty="0">
                          <a:effectLst/>
                          <a:cs typeface="B Mitra" panose="00000400000000000000" pitchFamily="2" charset="-78"/>
                        </a:rPr>
                        <a:t>5</a:t>
                      </a:r>
                      <a:endParaRPr lang="en-US" sz="1100" dirty="0">
                        <a:effectLst/>
                        <a:cs typeface="B Mitra" panose="00000400000000000000" pitchFamily="2" charset="-78"/>
                      </a:endParaRPr>
                    </a:p>
                    <a:p>
                      <a:pPr marL="0" marR="0" algn="ctr" rtl="1">
                        <a:lnSpc>
                          <a:spcPct val="115000"/>
                        </a:lnSpc>
                        <a:spcBef>
                          <a:spcPts val="0"/>
                        </a:spcBef>
                        <a:spcAft>
                          <a:spcPts val="1000"/>
                        </a:spcAft>
                      </a:pPr>
                      <a:r>
                        <a:rPr lang="ar-SA" sz="1100" dirty="0">
                          <a:effectLst/>
                          <a:cs typeface="B Mitra" panose="00000400000000000000" pitchFamily="2" charset="-78"/>
                        </a:rPr>
                        <a:t>10</a:t>
                      </a:r>
                      <a:endParaRPr lang="en-US" sz="1100" dirty="0">
                        <a:effectLst/>
                        <a:latin typeface="Calibri" panose="020F0502020204030204" pitchFamily="34" charset="0"/>
                        <a:ea typeface="Calibri" panose="020F0502020204030204" pitchFamily="34" charset="0"/>
                        <a:cs typeface="B Mitra" panose="00000400000000000000" pitchFamily="2" charset="-78"/>
                      </a:endParaRPr>
                    </a:p>
                  </a:txBody>
                  <a:tcPr marL="59599" marR="59599" marT="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3992A">
                        <a:tint val="40000"/>
                      </a:srgbClr>
                    </a:solidFill>
                  </a:tcPr>
                </a:tc>
                <a:tc>
                  <a:txBody>
                    <a:bodyPr/>
                    <a:lstStyle>
                      <a:lvl1pPr marL="0" algn="l" rtl="0" eaLnBrk="1" latinLnBrk="0" hangingPunct="1">
                        <a:defRPr kumimoji="0" kern="1200">
                          <a:solidFill>
                            <a:schemeClr val="dk1"/>
                          </a:solidFill>
                          <a:latin typeface="Garamond" panose="02020404030301010803"/>
                        </a:defRPr>
                      </a:lvl1pPr>
                      <a:lvl2pPr marL="457200" algn="l" rtl="0" eaLnBrk="1" latinLnBrk="0" hangingPunct="1">
                        <a:defRPr kumimoji="0" kern="1200">
                          <a:solidFill>
                            <a:schemeClr val="dk1"/>
                          </a:solidFill>
                          <a:latin typeface="Garamond" panose="02020404030301010803"/>
                        </a:defRPr>
                      </a:lvl2pPr>
                      <a:lvl3pPr marL="914400" algn="l" rtl="0" eaLnBrk="1" latinLnBrk="0" hangingPunct="1">
                        <a:defRPr kumimoji="0" kern="1200">
                          <a:solidFill>
                            <a:schemeClr val="dk1"/>
                          </a:solidFill>
                          <a:latin typeface="Garamond" panose="02020404030301010803"/>
                        </a:defRPr>
                      </a:lvl3pPr>
                      <a:lvl4pPr marL="1371600" algn="l" rtl="0" eaLnBrk="1" latinLnBrk="0" hangingPunct="1">
                        <a:defRPr kumimoji="0" kern="1200">
                          <a:solidFill>
                            <a:schemeClr val="dk1"/>
                          </a:solidFill>
                          <a:latin typeface="Garamond" panose="02020404030301010803"/>
                        </a:defRPr>
                      </a:lvl4pPr>
                      <a:lvl5pPr marL="1828800" algn="l" rtl="0" eaLnBrk="1" latinLnBrk="0" hangingPunct="1">
                        <a:defRPr kumimoji="0" kern="1200">
                          <a:solidFill>
                            <a:schemeClr val="dk1"/>
                          </a:solidFill>
                          <a:latin typeface="Garamond" panose="02020404030301010803"/>
                        </a:defRPr>
                      </a:lvl5pPr>
                      <a:lvl6pPr marL="2286000" algn="l" rtl="0" eaLnBrk="1" latinLnBrk="0" hangingPunct="1">
                        <a:defRPr kumimoji="0" kern="1200">
                          <a:solidFill>
                            <a:schemeClr val="dk1"/>
                          </a:solidFill>
                          <a:latin typeface="Garamond" panose="02020404030301010803"/>
                        </a:defRPr>
                      </a:lvl6pPr>
                      <a:lvl7pPr marL="2743200" algn="l" rtl="0" eaLnBrk="1" latinLnBrk="0" hangingPunct="1">
                        <a:defRPr kumimoji="0" kern="1200">
                          <a:solidFill>
                            <a:schemeClr val="dk1"/>
                          </a:solidFill>
                          <a:latin typeface="Garamond" panose="02020404030301010803"/>
                        </a:defRPr>
                      </a:lvl7pPr>
                      <a:lvl8pPr marL="3200400" algn="l" rtl="0" eaLnBrk="1" latinLnBrk="0" hangingPunct="1">
                        <a:defRPr kumimoji="0" kern="1200">
                          <a:solidFill>
                            <a:schemeClr val="dk1"/>
                          </a:solidFill>
                          <a:latin typeface="Garamond" panose="02020404030301010803"/>
                        </a:defRPr>
                      </a:lvl8pPr>
                      <a:lvl9pPr marL="3657600" algn="l" rtl="0" eaLnBrk="1" latinLnBrk="0" hangingPunct="1">
                        <a:defRPr kumimoji="0" kern="1200">
                          <a:solidFill>
                            <a:schemeClr val="dk1"/>
                          </a:solidFill>
                          <a:latin typeface="Garamond" panose="02020404030301010803"/>
                        </a:defRPr>
                      </a:lvl9pPr>
                    </a:lstStyle>
                    <a:p>
                      <a:pPr marL="0" marR="0" algn="ctr" rtl="1">
                        <a:lnSpc>
                          <a:spcPct val="107000"/>
                        </a:lnSpc>
                        <a:spcBef>
                          <a:spcPts val="0"/>
                        </a:spcBef>
                        <a:spcAft>
                          <a:spcPts val="800"/>
                        </a:spcAft>
                      </a:pPr>
                      <a:r>
                        <a:rPr lang="ar-SA" sz="1100">
                          <a:effectLst/>
                          <a:cs typeface="B Mitra" panose="00000400000000000000" pitchFamily="2" charset="-78"/>
                        </a:rPr>
                        <a:t>637.5</a:t>
                      </a:r>
                      <a:endParaRPr lang="en-US" sz="1100">
                        <a:effectLst/>
                        <a:cs typeface="B Mitra" panose="00000400000000000000" pitchFamily="2" charset="-78"/>
                      </a:endParaRPr>
                    </a:p>
                    <a:p>
                      <a:pPr marL="0" marR="0" algn="ctr" rtl="1">
                        <a:lnSpc>
                          <a:spcPct val="115000"/>
                        </a:lnSpc>
                        <a:spcBef>
                          <a:spcPts val="0"/>
                        </a:spcBef>
                        <a:spcAft>
                          <a:spcPts val="1000"/>
                        </a:spcAft>
                      </a:pPr>
                      <a:r>
                        <a:rPr lang="ar-SA" sz="1100">
                          <a:effectLst/>
                          <a:cs typeface="B Mitra" panose="00000400000000000000" pitchFamily="2" charset="-78"/>
                        </a:rPr>
                        <a:t>300</a:t>
                      </a:r>
                      <a:endParaRPr lang="en-US" sz="1100">
                        <a:effectLst/>
                        <a:latin typeface="Calibri" panose="020F0502020204030204" pitchFamily="34" charset="0"/>
                        <a:ea typeface="Calibri" panose="020F0502020204030204" pitchFamily="34" charset="0"/>
                        <a:cs typeface="B Mitra" panose="00000400000000000000" pitchFamily="2" charset="-78"/>
                      </a:endParaRPr>
                    </a:p>
                  </a:txBody>
                  <a:tcPr marL="59599" marR="59599" marT="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3992A">
                        <a:tint val="40000"/>
                      </a:srgbClr>
                    </a:solidFill>
                  </a:tcPr>
                </a:tc>
                <a:extLst>
                  <a:ext uri="{0D108BD9-81ED-4DB2-BD59-A6C34878D82A}">
                    <a16:rowId xmlns:a16="http://schemas.microsoft.com/office/drawing/2014/main" xmlns="" val="1721047084"/>
                  </a:ext>
                </a:extLst>
              </a:tr>
              <a:tr h="208244">
                <a:tc>
                  <a:txBody>
                    <a:bodyPr/>
                    <a:lstStyle>
                      <a:lvl1pPr marL="0" algn="l" rtl="0" eaLnBrk="1" latinLnBrk="0" hangingPunct="1">
                        <a:defRPr kumimoji="0" b="1" kern="1200">
                          <a:solidFill>
                            <a:schemeClr val="lt1"/>
                          </a:solidFill>
                          <a:latin typeface="Garamond" panose="02020404030301010803"/>
                        </a:defRPr>
                      </a:lvl1pPr>
                      <a:lvl2pPr marL="457200" algn="l" rtl="0" eaLnBrk="1" latinLnBrk="0" hangingPunct="1">
                        <a:defRPr kumimoji="0" b="1" kern="1200">
                          <a:solidFill>
                            <a:schemeClr val="lt1"/>
                          </a:solidFill>
                          <a:latin typeface="Garamond" panose="02020404030301010803"/>
                        </a:defRPr>
                      </a:lvl2pPr>
                      <a:lvl3pPr marL="914400" algn="l" rtl="0" eaLnBrk="1" latinLnBrk="0" hangingPunct="1">
                        <a:defRPr kumimoji="0" b="1" kern="1200">
                          <a:solidFill>
                            <a:schemeClr val="lt1"/>
                          </a:solidFill>
                          <a:latin typeface="Garamond" panose="02020404030301010803"/>
                        </a:defRPr>
                      </a:lvl3pPr>
                      <a:lvl4pPr marL="1371600" algn="l" rtl="0" eaLnBrk="1" latinLnBrk="0" hangingPunct="1">
                        <a:defRPr kumimoji="0" b="1" kern="1200">
                          <a:solidFill>
                            <a:schemeClr val="lt1"/>
                          </a:solidFill>
                          <a:latin typeface="Garamond" panose="02020404030301010803"/>
                        </a:defRPr>
                      </a:lvl4pPr>
                      <a:lvl5pPr marL="1828800" algn="l" rtl="0" eaLnBrk="1" latinLnBrk="0" hangingPunct="1">
                        <a:defRPr kumimoji="0" b="1" kern="1200">
                          <a:solidFill>
                            <a:schemeClr val="lt1"/>
                          </a:solidFill>
                          <a:latin typeface="Garamond" panose="02020404030301010803"/>
                        </a:defRPr>
                      </a:lvl5pPr>
                      <a:lvl6pPr marL="2286000" algn="l" rtl="0" eaLnBrk="1" latinLnBrk="0" hangingPunct="1">
                        <a:defRPr kumimoji="0" b="1" kern="1200">
                          <a:solidFill>
                            <a:schemeClr val="lt1"/>
                          </a:solidFill>
                          <a:latin typeface="Garamond" panose="02020404030301010803"/>
                        </a:defRPr>
                      </a:lvl6pPr>
                      <a:lvl7pPr marL="2743200" algn="l" rtl="0" eaLnBrk="1" latinLnBrk="0" hangingPunct="1">
                        <a:defRPr kumimoji="0" b="1" kern="1200">
                          <a:solidFill>
                            <a:schemeClr val="lt1"/>
                          </a:solidFill>
                          <a:latin typeface="Garamond" panose="02020404030301010803"/>
                        </a:defRPr>
                      </a:lvl7pPr>
                      <a:lvl8pPr marL="3200400" algn="l" rtl="0" eaLnBrk="1" latinLnBrk="0" hangingPunct="1">
                        <a:defRPr kumimoji="0" b="1" kern="1200">
                          <a:solidFill>
                            <a:schemeClr val="lt1"/>
                          </a:solidFill>
                          <a:latin typeface="Garamond" panose="02020404030301010803"/>
                        </a:defRPr>
                      </a:lvl8pPr>
                      <a:lvl9pPr marL="3657600" algn="l" rtl="0" eaLnBrk="1" latinLnBrk="0" hangingPunct="1">
                        <a:defRPr kumimoji="0" b="1" kern="1200">
                          <a:solidFill>
                            <a:schemeClr val="lt1"/>
                          </a:solidFill>
                          <a:latin typeface="Garamond" panose="02020404030301010803"/>
                        </a:defRPr>
                      </a:lvl9pPr>
                    </a:lstStyle>
                    <a:p>
                      <a:pPr marL="0" marR="0" algn="ctr" rtl="1">
                        <a:lnSpc>
                          <a:spcPct val="115000"/>
                        </a:lnSpc>
                        <a:spcBef>
                          <a:spcPts val="0"/>
                        </a:spcBef>
                        <a:spcAft>
                          <a:spcPts val="1000"/>
                        </a:spcAft>
                      </a:pPr>
                      <a:r>
                        <a:rPr lang="en-US" sz="1100">
                          <a:effectLst/>
                          <a:cs typeface="B Mitra" panose="00000400000000000000" pitchFamily="2" charset="-78"/>
                        </a:rPr>
                        <a:t> </a:t>
                      </a:r>
                      <a:endParaRPr lang="en-US" sz="1100">
                        <a:effectLst/>
                        <a:latin typeface="Calibri" panose="020F0502020204030204" pitchFamily="34" charset="0"/>
                        <a:ea typeface="Calibri" panose="020F0502020204030204" pitchFamily="34" charset="0"/>
                        <a:cs typeface="B Mitra" panose="00000400000000000000" pitchFamily="2" charset="-78"/>
                      </a:endParaRPr>
                    </a:p>
                  </a:txBody>
                  <a:tcPr marL="59599" marR="59599"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3992A"/>
                    </a:solidFill>
                  </a:tcPr>
                </a:tc>
                <a:tc>
                  <a:txBody>
                    <a:bodyPr/>
                    <a:lstStyle>
                      <a:lvl1pPr marL="0" algn="l" rtl="0" eaLnBrk="1" latinLnBrk="0" hangingPunct="1">
                        <a:defRPr kumimoji="0" kern="1200">
                          <a:solidFill>
                            <a:schemeClr val="dk1"/>
                          </a:solidFill>
                          <a:latin typeface="Garamond" panose="02020404030301010803"/>
                        </a:defRPr>
                      </a:lvl1pPr>
                      <a:lvl2pPr marL="457200" algn="l" rtl="0" eaLnBrk="1" latinLnBrk="0" hangingPunct="1">
                        <a:defRPr kumimoji="0" kern="1200">
                          <a:solidFill>
                            <a:schemeClr val="dk1"/>
                          </a:solidFill>
                          <a:latin typeface="Garamond" panose="02020404030301010803"/>
                        </a:defRPr>
                      </a:lvl2pPr>
                      <a:lvl3pPr marL="914400" algn="l" rtl="0" eaLnBrk="1" latinLnBrk="0" hangingPunct="1">
                        <a:defRPr kumimoji="0" kern="1200">
                          <a:solidFill>
                            <a:schemeClr val="dk1"/>
                          </a:solidFill>
                          <a:latin typeface="Garamond" panose="02020404030301010803"/>
                        </a:defRPr>
                      </a:lvl3pPr>
                      <a:lvl4pPr marL="1371600" algn="l" rtl="0" eaLnBrk="1" latinLnBrk="0" hangingPunct="1">
                        <a:defRPr kumimoji="0" kern="1200">
                          <a:solidFill>
                            <a:schemeClr val="dk1"/>
                          </a:solidFill>
                          <a:latin typeface="Garamond" panose="02020404030301010803"/>
                        </a:defRPr>
                      </a:lvl4pPr>
                      <a:lvl5pPr marL="1828800" algn="l" rtl="0" eaLnBrk="1" latinLnBrk="0" hangingPunct="1">
                        <a:defRPr kumimoji="0" kern="1200">
                          <a:solidFill>
                            <a:schemeClr val="dk1"/>
                          </a:solidFill>
                          <a:latin typeface="Garamond" panose="02020404030301010803"/>
                        </a:defRPr>
                      </a:lvl5pPr>
                      <a:lvl6pPr marL="2286000" algn="l" rtl="0" eaLnBrk="1" latinLnBrk="0" hangingPunct="1">
                        <a:defRPr kumimoji="0" kern="1200">
                          <a:solidFill>
                            <a:schemeClr val="dk1"/>
                          </a:solidFill>
                          <a:latin typeface="Garamond" panose="02020404030301010803"/>
                        </a:defRPr>
                      </a:lvl6pPr>
                      <a:lvl7pPr marL="2743200" algn="l" rtl="0" eaLnBrk="1" latinLnBrk="0" hangingPunct="1">
                        <a:defRPr kumimoji="0" kern="1200">
                          <a:solidFill>
                            <a:schemeClr val="dk1"/>
                          </a:solidFill>
                          <a:latin typeface="Garamond" panose="02020404030301010803"/>
                        </a:defRPr>
                      </a:lvl7pPr>
                      <a:lvl8pPr marL="3200400" algn="l" rtl="0" eaLnBrk="1" latinLnBrk="0" hangingPunct="1">
                        <a:defRPr kumimoji="0" kern="1200">
                          <a:solidFill>
                            <a:schemeClr val="dk1"/>
                          </a:solidFill>
                          <a:latin typeface="Garamond" panose="02020404030301010803"/>
                        </a:defRPr>
                      </a:lvl8pPr>
                      <a:lvl9pPr marL="3657600" algn="l" rtl="0" eaLnBrk="1" latinLnBrk="0" hangingPunct="1">
                        <a:defRPr kumimoji="0" kern="1200">
                          <a:solidFill>
                            <a:schemeClr val="dk1"/>
                          </a:solidFill>
                          <a:latin typeface="Garamond" panose="02020404030301010803"/>
                        </a:defRPr>
                      </a:lvl9pPr>
                    </a:lstStyle>
                    <a:p>
                      <a:pPr marL="0" marR="0" algn="ctr" rtl="1">
                        <a:lnSpc>
                          <a:spcPct val="115000"/>
                        </a:lnSpc>
                        <a:spcBef>
                          <a:spcPts val="0"/>
                        </a:spcBef>
                        <a:spcAft>
                          <a:spcPts val="1000"/>
                        </a:spcAft>
                      </a:pPr>
                      <a:r>
                        <a:rPr lang="ar-SA" sz="1100">
                          <a:effectLst/>
                          <a:cs typeface="B Mitra" panose="00000400000000000000" pitchFamily="2" charset="-78"/>
                        </a:rPr>
                        <a:t>جمع </a:t>
                      </a:r>
                      <a:endParaRPr lang="en-US" sz="1100">
                        <a:effectLst/>
                        <a:latin typeface="Calibri" panose="020F0502020204030204" pitchFamily="34" charset="0"/>
                        <a:ea typeface="Calibri" panose="020F0502020204030204" pitchFamily="34" charset="0"/>
                        <a:cs typeface="B Mitra" panose="00000400000000000000" pitchFamily="2" charset="-78"/>
                      </a:endParaRPr>
                    </a:p>
                  </a:txBody>
                  <a:tcPr marL="59599" marR="59599"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3992A">
                        <a:tint val="20000"/>
                      </a:srgbClr>
                    </a:solidFill>
                  </a:tcPr>
                </a:tc>
                <a:tc>
                  <a:txBody>
                    <a:bodyPr/>
                    <a:lstStyle>
                      <a:lvl1pPr marL="0" algn="l" rtl="0" eaLnBrk="1" latinLnBrk="0" hangingPunct="1">
                        <a:defRPr kumimoji="0" kern="1200">
                          <a:solidFill>
                            <a:schemeClr val="dk1"/>
                          </a:solidFill>
                          <a:latin typeface="Garamond" panose="02020404030301010803"/>
                        </a:defRPr>
                      </a:lvl1pPr>
                      <a:lvl2pPr marL="457200" algn="l" rtl="0" eaLnBrk="1" latinLnBrk="0" hangingPunct="1">
                        <a:defRPr kumimoji="0" kern="1200">
                          <a:solidFill>
                            <a:schemeClr val="dk1"/>
                          </a:solidFill>
                          <a:latin typeface="Garamond" panose="02020404030301010803"/>
                        </a:defRPr>
                      </a:lvl2pPr>
                      <a:lvl3pPr marL="914400" algn="l" rtl="0" eaLnBrk="1" latinLnBrk="0" hangingPunct="1">
                        <a:defRPr kumimoji="0" kern="1200">
                          <a:solidFill>
                            <a:schemeClr val="dk1"/>
                          </a:solidFill>
                          <a:latin typeface="Garamond" panose="02020404030301010803"/>
                        </a:defRPr>
                      </a:lvl3pPr>
                      <a:lvl4pPr marL="1371600" algn="l" rtl="0" eaLnBrk="1" latinLnBrk="0" hangingPunct="1">
                        <a:defRPr kumimoji="0" kern="1200">
                          <a:solidFill>
                            <a:schemeClr val="dk1"/>
                          </a:solidFill>
                          <a:latin typeface="Garamond" panose="02020404030301010803"/>
                        </a:defRPr>
                      </a:lvl4pPr>
                      <a:lvl5pPr marL="1828800" algn="l" rtl="0" eaLnBrk="1" latinLnBrk="0" hangingPunct="1">
                        <a:defRPr kumimoji="0" kern="1200">
                          <a:solidFill>
                            <a:schemeClr val="dk1"/>
                          </a:solidFill>
                          <a:latin typeface="Garamond" panose="02020404030301010803"/>
                        </a:defRPr>
                      </a:lvl5pPr>
                      <a:lvl6pPr marL="2286000" algn="l" rtl="0" eaLnBrk="1" latinLnBrk="0" hangingPunct="1">
                        <a:defRPr kumimoji="0" kern="1200">
                          <a:solidFill>
                            <a:schemeClr val="dk1"/>
                          </a:solidFill>
                          <a:latin typeface="Garamond" panose="02020404030301010803"/>
                        </a:defRPr>
                      </a:lvl6pPr>
                      <a:lvl7pPr marL="2743200" algn="l" rtl="0" eaLnBrk="1" latinLnBrk="0" hangingPunct="1">
                        <a:defRPr kumimoji="0" kern="1200">
                          <a:solidFill>
                            <a:schemeClr val="dk1"/>
                          </a:solidFill>
                          <a:latin typeface="Garamond" panose="02020404030301010803"/>
                        </a:defRPr>
                      </a:lvl7pPr>
                      <a:lvl8pPr marL="3200400" algn="l" rtl="0" eaLnBrk="1" latinLnBrk="0" hangingPunct="1">
                        <a:defRPr kumimoji="0" kern="1200">
                          <a:solidFill>
                            <a:schemeClr val="dk1"/>
                          </a:solidFill>
                          <a:latin typeface="Garamond" panose="02020404030301010803"/>
                        </a:defRPr>
                      </a:lvl8pPr>
                      <a:lvl9pPr marL="3657600" algn="l" rtl="0" eaLnBrk="1" latinLnBrk="0" hangingPunct="1">
                        <a:defRPr kumimoji="0" kern="1200">
                          <a:solidFill>
                            <a:schemeClr val="dk1"/>
                          </a:solidFill>
                          <a:latin typeface="Garamond" panose="02020404030301010803"/>
                        </a:defRPr>
                      </a:lvl9pPr>
                    </a:lstStyle>
                    <a:p>
                      <a:pPr marL="0" marR="0" algn="ctr" rtl="1">
                        <a:lnSpc>
                          <a:spcPct val="115000"/>
                        </a:lnSpc>
                        <a:spcBef>
                          <a:spcPts val="0"/>
                        </a:spcBef>
                        <a:spcAft>
                          <a:spcPts val="1000"/>
                        </a:spcAft>
                      </a:pPr>
                      <a:r>
                        <a:rPr lang="ar-SA" sz="1100">
                          <a:effectLst/>
                          <a:cs typeface="B Mitra" panose="00000400000000000000" pitchFamily="2" charset="-78"/>
                        </a:rPr>
                        <a:t>-</a:t>
                      </a:r>
                      <a:endParaRPr lang="en-US" sz="1100">
                        <a:effectLst/>
                        <a:latin typeface="Calibri" panose="020F0502020204030204" pitchFamily="34" charset="0"/>
                        <a:ea typeface="Calibri" panose="020F0502020204030204" pitchFamily="34" charset="0"/>
                        <a:cs typeface="B Mitra" panose="00000400000000000000" pitchFamily="2" charset="-78"/>
                      </a:endParaRPr>
                    </a:p>
                  </a:txBody>
                  <a:tcPr marL="59599" marR="59599"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3992A">
                        <a:tint val="20000"/>
                      </a:srgbClr>
                    </a:solidFill>
                  </a:tcPr>
                </a:tc>
                <a:tc>
                  <a:txBody>
                    <a:bodyPr/>
                    <a:lstStyle>
                      <a:lvl1pPr marL="0" algn="l" rtl="0" eaLnBrk="1" latinLnBrk="0" hangingPunct="1">
                        <a:defRPr kumimoji="0" kern="1200">
                          <a:solidFill>
                            <a:schemeClr val="dk1"/>
                          </a:solidFill>
                          <a:latin typeface="Garamond" panose="02020404030301010803"/>
                        </a:defRPr>
                      </a:lvl1pPr>
                      <a:lvl2pPr marL="457200" algn="l" rtl="0" eaLnBrk="1" latinLnBrk="0" hangingPunct="1">
                        <a:defRPr kumimoji="0" kern="1200">
                          <a:solidFill>
                            <a:schemeClr val="dk1"/>
                          </a:solidFill>
                          <a:latin typeface="Garamond" panose="02020404030301010803"/>
                        </a:defRPr>
                      </a:lvl2pPr>
                      <a:lvl3pPr marL="914400" algn="l" rtl="0" eaLnBrk="1" latinLnBrk="0" hangingPunct="1">
                        <a:defRPr kumimoji="0" kern="1200">
                          <a:solidFill>
                            <a:schemeClr val="dk1"/>
                          </a:solidFill>
                          <a:latin typeface="Garamond" panose="02020404030301010803"/>
                        </a:defRPr>
                      </a:lvl3pPr>
                      <a:lvl4pPr marL="1371600" algn="l" rtl="0" eaLnBrk="1" latinLnBrk="0" hangingPunct="1">
                        <a:defRPr kumimoji="0" kern="1200">
                          <a:solidFill>
                            <a:schemeClr val="dk1"/>
                          </a:solidFill>
                          <a:latin typeface="Garamond" panose="02020404030301010803"/>
                        </a:defRPr>
                      </a:lvl4pPr>
                      <a:lvl5pPr marL="1828800" algn="l" rtl="0" eaLnBrk="1" latinLnBrk="0" hangingPunct="1">
                        <a:defRPr kumimoji="0" kern="1200">
                          <a:solidFill>
                            <a:schemeClr val="dk1"/>
                          </a:solidFill>
                          <a:latin typeface="Garamond" panose="02020404030301010803"/>
                        </a:defRPr>
                      </a:lvl5pPr>
                      <a:lvl6pPr marL="2286000" algn="l" rtl="0" eaLnBrk="1" latinLnBrk="0" hangingPunct="1">
                        <a:defRPr kumimoji="0" kern="1200">
                          <a:solidFill>
                            <a:schemeClr val="dk1"/>
                          </a:solidFill>
                          <a:latin typeface="Garamond" panose="02020404030301010803"/>
                        </a:defRPr>
                      </a:lvl6pPr>
                      <a:lvl7pPr marL="2743200" algn="l" rtl="0" eaLnBrk="1" latinLnBrk="0" hangingPunct="1">
                        <a:defRPr kumimoji="0" kern="1200">
                          <a:solidFill>
                            <a:schemeClr val="dk1"/>
                          </a:solidFill>
                          <a:latin typeface="Garamond" panose="02020404030301010803"/>
                        </a:defRPr>
                      </a:lvl7pPr>
                      <a:lvl8pPr marL="3200400" algn="l" rtl="0" eaLnBrk="1" latinLnBrk="0" hangingPunct="1">
                        <a:defRPr kumimoji="0" kern="1200">
                          <a:solidFill>
                            <a:schemeClr val="dk1"/>
                          </a:solidFill>
                          <a:latin typeface="Garamond" panose="02020404030301010803"/>
                        </a:defRPr>
                      </a:lvl8pPr>
                      <a:lvl9pPr marL="3657600" algn="l" rtl="0" eaLnBrk="1" latinLnBrk="0" hangingPunct="1">
                        <a:defRPr kumimoji="0" kern="1200">
                          <a:solidFill>
                            <a:schemeClr val="dk1"/>
                          </a:solidFill>
                          <a:latin typeface="Garamond" panose="02020404030301010803"/>
                        </a:defRPr>
                      </a:lvl9pPr>
                    </a:lstStyle>
                    <a:p>
                      <a:pPr marL="0" marR="0" algn="ctr" rtl="1">
                        <a:lnSpc>
                          <a:spcPct val="115000"/>
                        </a:lnSpc>
                        <a:spcBef>
                          <a:spcPts val="0"/>
                        </a:spcBef>
                        <a:spcAft>
                          <a:spcPts val="1000"/>
                        </a:spcAft>
                      </a:pPr>
                      <a:r>
                        <a:rPr lang="ar-SA" sz="1100">
                          <a:effectLst/>
                          <a:cs typeface="B Mitra" panose="00000400000000000000" pitchFamily="2" charset="-78"/>
                        </a:rPr>
                        <a:t>-</a:t>
                      </a:r>
                      <a:endParaRPr lang="en-US" sz="1100">
                        <a:effectLst/>
                        <a:latin typeface="Calibri" panose="020F0502020204030204" pitchFamily="34" charset="0"/>
                        <a:ea typeface="Calibri" panose="020F0502020204030204" pitchFamily="34" charset="0"/>
                        <a:cs typeface="B Mitra" panose="00000400000000000000" pitchFamily="2" charset="-78"/>
                      </a:endParaRPr>
                    </a:p>
                  </a:txBody>
                  <a:tcPr marL="59599" marR="59599"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3992A">
                        <a:tint val="20000"/>
                      </a:srgbClr>
                    </a:solidFill>
                  </a:tcPr>
                </a:tc>
                <a:tc>
                  <a:txBody>
                    <a:bodyPr/>
                    <a:lstStyle>
                      <a:lvl1pPr marL="0" algn="l" rtl="0" eaLnBrk="1" latinLnBrk="0" hangingPunct="1">
                        <a:defRPr kumimoji="0" kern="1200">
                          <a:solidFill>
                            <a:schemeClr val="dk1"/>
                          </a:solidFill>
                          <a:latin typeface="Garamond" panose="02020404030301010803"/>
                        </a:defRPr>
                      </a:lvl1pPr>
                      <a:lvl2pPr marL="457200" algn="l" rtl="0" eaLnBrk="1" latinLnBrk="0" hangingPunct="1">
                        <a:defRPr kumimoji="0" kern="1200">
                          <a:solidFill>
                            <a:schemeClr val="dk1"/>
                          </a:solidFill>
                          <a:latin typeface="Garamond" panose="02020404030301010803"/>
                        </a:defRPr>
                      </a:lvl2pPr>
                      <a:lvl3pPr marL="914400" algn="l" rtl="0" eaLnBrk="1" latinLnBrk="0" hangingPunct="1">
                        <a:defRPr kumimoji="0" kern="1200">
                          <a:solidFill>
                            <a:schemeClr val="dk1"/>
                          </a:solidFill>
                          <a:latin typeface="Garamond" panose="02020404030301010803"/>
                        </a:defRPr>
                      </a:lvl3pPr>
                      <a:lvl4pPr marL="1371600" algn="l" rtl="0" eaLnBrk="1" latinLnBrk="0" hangingPunct="1">
                        <a:defRPr kumimoji="0" kern="1200">
                          <a:solidFill>
                            <a:schemeClr val="dk1"/>
                          </a:solidFill>
                          <a:latin typeface="Garamond" panose="02020404030301010803"/>
                        </a:defRPr>
                      </a:lvl4pPr>
                      <a:lvl5pPr marL="1828800" algn="l" rtl="0" eaLnBrk="1" latinLnBrk="0" hangingPunct="1">
                        <a:defRPr kumimoji="0" kern="1200">
                          <a:solidFill>
                            <a:schemeClr val="dk1"/>
                          </a:solidFill>
                          <a:latin typeface="Garamond" panose="02020404030301010803"/>
                        </a:defRPr>
                      </a:lvl5pPr>
                      <a:lvl6pPr marL="2286000" algn="l" rtl="0" eaLnBrk="1" latinLnBrk="0" hangingPunct="1">
                        <a:defRPr kumimoji="0" kern="1200">
                          <a:solidFill>
                            <a:schemeClr val="dk1"/>
                          </a:solidFill>
                          <a:latin typeface="Garamond" panose="02020404030301010803"/>
                        </a:defRPr>
                      </a:lvl6pPr>
                      <a:lvl7pPr marL="2743200" algn="l" rtl="0" eaLnBrk="1" latinLnBrk="0" hangingPunct="1">
                        <a:defRPr kumimoji="0" kern="1200">
                          <a:solidFill>
                            <a:schemeClr val="dk1"/>
                          </a:solidFill>
                          <a:latin typeface="Garamond" panose="02020404030301010803"/>
                        </a:defRPr>
                      </a:lvl7pPr>
                      <a:lvl8pPr marL="3200400" algn="l" rtl="0" eaLnBrk="1" latinLnBrk="0" hangingPunct="1">
                        <a:defRPr kumimoji="0" kern="1200">
                          <a:solidFill>
                            <a:schemeClr val="dk1"/>
                          </a:solidFill>
                          <a:latin typeface="Garamond" panose="02020404030301010803"/>
                        </a:defRPr>
                      </a:lvl8pPr>
                      <a:lvl9pPr marL="3657600" algn="l" rtl="0" eaLnBrk="1" latinLnBrk="0" hangingPunct="1">
                        <a:defRPr kumimoji="0" kern="1200">
                          <a:solidFill>
                            <a:schemeClr val="dk1"/>
                          </a:solidFill>
                          <a:latin typeface="Garamond" panose="02020404030301010803"/>
                        </a:defRPr>
                      </a:lvl9pPr>
                    </a:lstStyle>
                    <a:p>
                      <a:pPr marL="0" marR="0" algn="ctr" rtl="1">
                        <a:lnSpc>
                          <a:spcPct val="115000"/>
                        </a:lnSpc>
                        <a:spcBef>
                          <a:spcPts val="0"/>
                        </a:spcBef>
                        <a:spcAft>
                          <a:spcPts val="1000"/>
                        </a:spcAft>
                      </a:pPr>
                      <a:r>
                        <a:rPr lang="ar-SA" sz="1100">
                          <a:effectLst/>
                          <a:cs typeface="B Mitra" panose="00000400000000000000" pitchFamily="2" charset="-78"/>
                        </a:rPr>
                        <a:t>-</a:t>
                      </a:r>
                      <a:endParaRPr lang="en-US" sz="1100">
                        <a:effectLst/>
                        <a:latin typeface="Calibri" panose="020F0502020204030204" pitchFamily="34" charset="0"/>
                        <a:ea typeface="Calibri" panose="020F0502020204030204" pitchFamily="34" charset="0"/>
                        <a:cs typeface="B Mitra" panose="00000400000000000000" pitchFamily="2" charset="-78"/>
                      </a:endParaRPr>
                    </a:p>
                  </a:txBody>
                  <a:tcPr marL="59599" marR="59599"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3992A">
                        <a:tint val="20000"/>
                      </a:srgbClr>
                    </a:solidFill>
                  </a:tcPr>
                </a:tc>
                <a:tc>
                  <a:txBody>
                    <a:bodyPr/>
                    <a:lstStyle>
                      <a:lvl1pPr marL="0" algn="l" rtl="0" eaLnBrk="1" latinLnBrk="0" hangingPunct="1">
                        <a:defRPr kumimoji="0" kern="1200">
                          <a:solidFill>
                            <a:schemeClr val="dk1"/>
                          </a:solidFill>
                          <a:latin typeface="Garamond" panose="02020404030301010803"/>
                        </a:defRPr>
                      </a:lvl1pPr>
                      <a:lvl2pPr marL="457200" algn="l" rtl="0" eaLnBrk="1" latinLnBrk="0" hangingPunct="1">
                        <a:defRPr kumimoji="0" kern="1200">
                          <a:solidFill>
                            <a:schemeClr val="dk1"/>
                          </a:solidFill>
                          <a:latin typeface="Garamond" panose="02020404030301010803"/>
                        </a:defRPr>
                      </a:lvl2pPr>
                      <a:lvl3pPr marL="914400" algn="l" rtl="0" eaLnBrk="1" latinLnBrk="0" hangingPunct="1">
                        <a:defRPr kumimoji="0" kern="1200">
                          <a:solidFill>
                            <a:schemeClr val="dk1"/>
                          </a:solidFill>
                          <a:latin typeface="Garamond" panose="02020404030301010803"/>
                        </a:defRPr>
                      </a:lvl3pPr>
                      <a:lvl4pPr marL="1371600" algn="l" rtl="0" eaLnBrk="1" latinLnBrk="0" hangingPunct="1">
                        <a:defRPr kumimoji="0" kern="1200">
                          <a:solidFill>
                            <a:schemeClr val="dk1"/>
                          </a:solidFill>
                          <a:latin typeface="Garamond" panose="02020404030301010803"/>
                        </a:defRPr>
                      </a:lvl4pPr>
                      <a:lvl5pPr marL="1828800" algn="l" rtl="0" eaLnBrk="1" latinLnBrk="0" hangingPunct="1">
                        <a:defRPr kumimoji="0" kern="1200">
                          <a:solidFill>
                            <a:schemeClr val="dk1"/>
                          </a:solidFill>
                          <a:latin typeface="Garamond" panose="02020404030301010803"/>
                        </a:defRPr>
                      </a:lvl5pPr>
                      <a:lvl6pPr marL="2286000" algn="l" rtl="0" eaLnBrk="1" latinLnBrk="0" hangingPunct="1">
                        <a:defRPr kumimoji="0" kern="1200">
                          <a:solidFill>
                            <a:schemeClr val="dk1"/>
                          </a:solidFill>
                          <a:latin typeface="Garamond" panose="02020404030301010803"/>
                        </a:defRPr>
                      </a:lvl6pPr>
                      <a:lvl7pPr marL="2743200" algn="l" rtl="0" eaLnBrk="1" latinLnBrk="0" hangingPunct="1">
                        <a:defRPr kumimoji="0" kern="1200">
                          <a:solidFill>
                            <a:schemeClr val="dk1"/>
                          </a:solidFill>
                          <a:latin typeface="Garamond" panose="02020404030301010803"/>
                        </a:defRPr>
                      </a:lvl7pPr>
                      <a:lvl8pPr marL="3200400" algn="l" rtl="0" eaLnBrk="1" latinLnBrk="0" hangingPunct="1">
                        <a:defRPr kumimoji="0" kern="1200">
                          <a:solidFill>
                            <a:schemeClr val="dk1"/>
                          </a:solidFill>
                          <a:latin typeface="Garamond" panose="02020404030301010803"/>
                        </a:defRPr>
                      </a:lvl8pPr>
                      <a:lvl9pPr marL="3657600" algn="l" rtl="0" eaLnBrk="1" latinLnBrk="0" hangingPunct="1">
                        <a:defRPr kumimoji="0" kern="1200">
                          <a:solidFill>
                            <a:schemeClr val="dk1"/>
                          </a:solidFill>
                          <a:latin typeface="Garamond" panose="02020404030301010803"/>
                        </a:defRPr>
                      </a:lvl9pPr>
                    </a:lstStyle>
                    <a:p>
                      <a:pPr marL="0" marR="0" algn="ctr" rtl="1">
                        <a:lnSpc>
                          <a:spcPct val="115000"/>
                        </a:lnSpc>
                        <a:spcBef>
                          <a:spcPts val="0"/>
                        </a:spcBef>
                        <a:spcAft>
                          <a:spcPts val="1000"/>
                        </a:spcAft>
                      </a:pPr>
                      <a:r>
                        <a:rPr lang="ar-SA" sz="1100">
                          <a:effectLst/>
                          <a:cs typeface="B Mitra" panose="00000400000000000000" pitchFamily="2" charset="-78"/>
                        </a:rPr>
                        <a:t>-</a:t>
                      </a:r>
                      <a:endParaRPr lang="en-US" sz="1100">
                        <a:effectLst/>
                        <a:latin typeface="Calibri" panose="020F0502020204030204" pitchFamily="34" charset="0"/>
                        <a:ea typeface="Calibri" panose="020F0502020204030204" pitchFamily="34" charset="0"/>
                        <a:cs typeface="B Mitra" panose="00000400000000000000" pitchFamily="2" charset="-78"/>
                      </a:endParaRPr>
                    </a:p>
                  </a:txBody>
                  <a:tcPr marL="59599" marR="59599"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3992A">
                        <a:tint val="20000"/>
                      </a:srgbClr>
                    </a:solidFill>
                  </a:tcPr>
                </a:tc>
                <a:tc>
                  <a:txBody>
                    <a:bodyPr/>
                    <a:lstStyle>
                      <a:lvl1pPr marL="0" algn="l" rtl="0" eaLnBrk="1" latinLnBrk="0" hangingPunct="1">
                        <a:defRPr kumimoji="0" kern="1200">
                          <a:solidFill>
                            <a:schemeClr val="dk1"/>
                          </a:solidFill>
                          <a:latin typeface="Garamond" panose="02020404030301010803"/>
                        </a:defRPr>
                      </a:lvl1pPr>
                      <a:lvl2pPr marL="457200" algn="l" rtl="0" eaLnBrk="1" latinLnBrk="0" hangingPunct="1">
                        <a:defRPr kumimoji="0" kern="1200">
                          <a:solidFill>
                            <a:schemeClr val="dk1"/>
                          </a:solidFill>
                          <a:latin typeface="Garamond" panose="02020404030301010803"/>
                        </a:defRPr>
                      </a:lvl2pPr>
                      <a:lvl3pPr marL="914400" algn="l" rtl="0" eaLnBrk="1" latinLnBrk="0" hangingPunct="1">
                        <a:defRPr kumimoji="0" kern="1200">
                          <a:solidFill>
                            <a:schemeClr val="dk1"/>
                          </a:solidFill>
                          <a:latin typeface="Garamond" panose="02020404030301010803"/>
                        </a:defRPr>
                      </a:lvl3pPr>
                      <a:lvl4pPr marL="1371600" algn="l" rtl="0" eaLnBrk="1" latinLnBrk="0" hangingPunct="1">
                        <a:defRPr kumimoji="0" kern="1200">
                          <a:solidFill>
                            <a:schemeClr val="dk1"/>
                          </a:solidFill>
                          <a:latin typeface="Garamond" panose="02020404030301010803"/>
                        </a:defRPr>
                      </a:lvl4pPr>
                      <a:lvl5pPr marL="1828800" algn="l" rtl="0" eaLnBrk="1" latinLnBrk="0" hangingPunct="1">
                        <a:defRPr kumimoji="0" kern="1200">
                          <a:solidFill>
                            <a:schemeClr val="dk1"/>
                          </a:solidFill>
                          <a:latin typeface="Garamond" panose="02020404030301010803"/>
                        </a:defRPr>
                      </a:lvl5pPr>
                      <a:lvl6pPr marL="2286000" algn="l" rtl="0" eaLnBrk="1" latinLnBrk="0" hangingPunct="1">
                        <a:defRPr kumimoji="0" kern="1200">
                          <a:solidFill>
                            <a:schemeClr val="dk1"/>
                          </a:solidFill>
                          <a:latin typeface="Garamond" panose="02020404030301010803"/>
                        </a:defRPr>
                      </a:lvl6pPr>
                      <a:lvl7pPr marL="2743200" algn="l" rtl="0" eaLnBrk="1" latinLnBrk="0" hangingPunct="1">
                        <a:defRPr kumimoji="0" kern="1200">
                          <a:solidFill>
                            <a:schemeClr val="dk1"/>
                          </a:solidFill>
                          <a:latin typeface="Garamond" panose="02020404030301010803"/>
                        </a:defRPr>
                      </a:lvl7pPr>
                      <a:lvl8pPr marL="3200400" algn="l" rtl="0" eaLnBrk="1" latinLnBrk="0" hangingPunct="1">
                        <a:defRPr kumimoji="0" kern="1200">
                          <a:solidFill>
                            <a:schemeClr val="dk1"/>
                          </a:solidFill>
                          <a:latin typeface="Garamond" panose="02020404030301010803"/>
                        </a:defRPr>
                      </a:lvl8pPr>
                      <a:lvl9pPr marL="3657600" algn="l" rtl="0" eaLnBrk="1" latinLnBrk="0" hangingPunct="1">
                        <a:defRPr kumimoji="0" kern="1200">
                          <a:solidFill>
                            <a:schemeClr val="dk1"/>
                          </a:solidFill>
                          <a:latin typeface="Garamond" panose="02020404030301010803"/>
                        </a:defRPr>
                      </a:lvl9pPr>
                    </a:lstStyle>
                    <a:p>
                      <a:pPr marL="0" marR="0" algn="ctr" rtl="1">
                        <a:lnSpc>
                          <a:spcPct val="115000"/>
                        </a:lnSpc>
                        <a:spcBef>
                          <a:spcPts val="0"/>
                        </a:spcBef>
                        <a:spcAft>
                          <a:spcPts val="1000"/>
                        </a:spcAft>
                      </a:pPr>
                      <a:r>
                        <a:rPr lang="ar-SA" sz="1100" dirty="0">
                          <a:effectLst/>
                          <a:cs typeface="B Mitra" panose="00000400000000000000" pitchFamily="2" charset="-78"/>
                        </a:rPr>
                        <a:t>937.5</a:t>
                      </a:r>
                      <a:endParaRPr lang="en-US" sz="1100" dirty="0">
                        <a:effectLst/>
                        <a:latin typeface="Calibri" panose="020F0502020204030204" pitchFamily="34" charset="0"/>
                        <a:ea typeface="Calibri" panose="020F0502020204030204" pitchFamily="34" charset="0"/>
                        <a:cs typeface="B Mitra" panose="00000400000000000000" pitchFamily="2" charset="-78"/>
                      </a:endParaRPr>
                    </a:p>
                  </a:txBody>
                  <a:tcPr marL="59599" marR="59599"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3992A">
                        <a:tint val="20000"/>
                      </a:srgbClr>
                    </a:solidFill>
                  </a:tcPr>
                </a:tc>
                <a:extLst>
                  <a:ext uri="{0D108BD9-81ED-4DB2-BD59-A6C34878D82A}">
                    <a16:rowId xmlns:a16="http://schemas.microsoft.com/office/drawing/2014/main" xmlns="" val="351761523"/>
                  </a:ext>
                </a:extLst>
              </a:tr>
            </a:tbl>
          </a:graphicData>
        </a:graphic>
      </p:graphicFrame>
      <p:sp>
        <p:nvSpPr>
          <p:cNvPr id="17" name="Rectangle 16"/>
          <p:cNvSpPr/>
          <p:nvPr/>
        </p:nvSpPr>
        <p:spPr>
          <a:xfrm>
            <a:off x="3569518" y="6093296"/>
            <a:ext cx="5516066" cy="369332"/>
          </a:xfrm>
          <a:prstGeom prst="rect">
            <a:avLst/>
          </a:prstGeom>
        </p:spPr>
        <p:txBody>
          <a:bodyPr wrap="square" anchor="ctr">
            <a:spAutoFit/>
          </a:bodyPr>
          <a:lstStyle/>
          <a:p>
            <a:pPr algn="r" rtl="1">
              <a:lnSpc>
                <a:spcPct val="150000"/>
              </a:lnSpc>
            </a:pPr>
            <a:r>
              <a:rPr lang="fa-IR" sz="1200" dirty="0">
                <a:solidFill>
                  <a:srgbClr val="002060"/>
                </a:solidFill>
                <a:latin typeface="Garamond" panose="02020404030301010803"/>
                <a:cs typeface="B Mitra" panose="00000400000000000000" pitchFamily="2" charset="-78"/>
              </a:rPr>
              <a:t>هزينه‏هاي تعمير و نگهداري و استهلاك را برآورد و در جدول زير آورده‌ايم - مبلغ به ميليون تومان </a:t>
            </a:r>
            <a:endParaRPr lang="fa-IR" sz="1200" dirty="0" smtClean="0">
              <a:solidFill>
                <a:srgbClr val="002060"/>
              </a:solidFill>
              <a:latin typeface="Garamond" panose="02020404030301010803"/>
              <a:cs typeface="B Mitra" panose="00000400000000000000" pitchFamily="2" charset="-78"/>
            </a:endParaRPr>
          </a:p>
        </p:txBody>
      </p:sp>
    </p:spTree>
    <p:extLst>
      <p:ext uri="{BB962C8B-B14F-4D97-AF65-F5344CB8AC3E}">
        <p14:creationId xmlns:p14="http://schemas.microsoft.com/office/powerpoint/2010/main" val="1018253009"/>
      </p:ext>
    </p:extLst>
  </p:cSld>
  <p:clrMapOvr>
    <a:masterClrMapping/>
  </p:clrMapOvr>
  <p:transition>
    <p:dissolve/>
  </p:transition>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برآورد هزینه</a:t>
            </a:r>
            <a:endParaRPr lang="en-US" dirty="0">
              <a:solidFill>
                <a:srgbClr val="8C5B02"/>
              </a:solidFill>
              <a:latin typeface="Technic" panose="00000400000000000000" pitchFamily="2" charset="2"/>
            </a:endParaRPr>
          </a:p>
        </p:txBody>
      </p:sp>
      <p:sp>
        <p:nvSpPr>
          <p:cNvPr id="29" name="TextBox 28"/>
          <p:cNvSpPr txBox="1"/>
          <p:nvPr/>
        </p:nvSpPr>
        <p:spPr>
          <a:xfrm>
            <a:off x="272480" y="4016097"/>
            <a:ext cx="1728192" cy="276999"/>
          </a:xfrm>
          <a:prstGeom prst="rect">
            <a:avLst/>
          </a:prstGeom>
          <a:noFill/>
        </p:spPr>
        <p:txBody>
          <a:bodyPr wrap="square" rtlCol="0">
            <a:spAutoFit/>
          </a:bodyPr>
          <a:lstStyle/>
          <a:p>
            <a:pPr algn="ctr"/>
            <a:r>
              <a:rPr lang="fa-IR" sz="1200" b="1" dirty="0" smtClean="0">
                <a:solidFill>
                  <a:schemeClr val="bg1">
                    <a:lumMod val="65000"/>
                    <a:lumOff val="35000"/>
                  </a:schemeClr>
                </a:solidFill>
                <a:cs typeface="B Nazanin" pitchFamily="2" charset="-78"/>
              </a:rPr>
              <a:t>برآورد هزینه</a:t>
            </a:r>
            <a:endParaRPr lang="fa-IR" sz="1200" b="1" dirty="0">
              <a:solidFill>
                <a:schemeClr val="bg1">
                  <a:lumMod val="65000"/>
                  <a:lumOff val="35000"/>
                </a:schemeClr>
              </a:solidFill>
              <a:cs typeface="B Nazanin" pitchFamily="2" charset="-78"/>
            </a:endParaRPr>
          </a:p>
        </p:txBody>
      </p:sp>
      <p:sp>
        <p:nvSpPr>
          <p:cNvPr id="30" name="TextBox 29"/>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8</a:t>
            </a:r>
            <a:r>
              <a:rPr lang="fa-IR" sz="1600" dirty="0" smtClean="0">
                <a:effectLst>
                  <a:outerShdw blurRad="38100" dist="38100" dir="2700000" algn="tl">
                    <a:srgbClr val="000000">
                      <a:alpha val="43137"/>
                    </a:srgbClr>
                  </a:outerShdw>
                </a:effectLst>
              </a:rPr>
              <a:t>  طرح توجیهی برای هتل</a:t>
            </a:r>
            <a:endParaRPr lang="en-US" sz="1400" dirty="0">
              <a:effectLst>
                <a:outerShdw blurRad="38100" dist="38100" dir="2700000" algn="tl">
                  <a:srgbClr val="000000">
                    <a:alpha val="43137"/>
                  </a:srgbClr>
                </a:outerShdw>
              </a:effectLst>
            </a:endParaRPr>
          </a:p>
        </p:txBody>
      </p:sp>
      <p:sp>
        <p:nvSpPr>
          <p:cNvPr id="31" name="TextBox 30"/>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8</a:t>
            </a:r>
            <a:endParaRPr lang="en-US" sz="1200" b="1" dirty="0">
              <a:solidFill>
                <a:srgbClr val="002060"/>
              </a:solidFill>
              <a:cs typeface="B Nazanin" pitchFamily="2" charset="-78"/>
            </a:endParaRPr>
          </a:p>
        </p:txBody>
      </p:sp>
      <p:sp>
        <p:nvSpPr>
          <p:cNvPr id="32" name="TextBox 31"/>
          <p:cNvSpPr txBox="1"/>
          <p:nvPr/>
        </p:nvSpPr>
        <p:spPr>
          <a:xfrm>
            <a:off x="272480" y="3723542"/>
            <a:ext cx="1728192" cy="276999"/>
          </a:xfrm>
          <a:prstGeom prst="rect">
            <a:avLst/>
          </a:prstGeom>
          <a:noFill/>
        </p:spPr>
        <p:txBody>
          <a:bodyPr wrap="square" rtlCol="0">
            <a:spAutoFit/>
          </a:bodyPr>
          <a:lstStyle/>
          <a:p>
            <a:pPr algn="ctr" rtl="1"/>
            <a:r>
              <a:rPr lang="fa-IR" sz="1200" b="1" dirty="0" smtClean="0">
                <a:solidFill>
                  <a:srgbClr val="674301"/>
                </a:solidFill>
                <a:cs typeface="B Nazanin" pitchFamily="2" charset="-78"/>
              </a:rPr>
              <a:t>طرح توجیهی هتل</a:t>
            </a:r>
            <a:endParaRPr lang="en-US" sz="1200" b="1" dirty="0">
              <a:solidFill>
                <a:srgbClr val="674301"/>
              </a:solidFill>
              <a:cs typeface="B Nazanin" pitchFamily="2" charset="-78"/>
            </a:endParaRPr>
          </a:p>
        </p:txBody>
      </p:sp>
      <p:sp>
        <p:nvSpPr>
          <p:cNvPr id="20" name="Rectangle 19"/>
          <p:cNvSpPr/>
          <p:nvPr/>
        </p:nvSpPr>
        <p:spPr>
          <a:xfrm>
            <a:off x="2532509" y="1634541"/>
            <a:ext cx="6552728" cy="646331"/>
          </a:xfrm>
          <a:prstGeom prst="rect">
            <a:avLst/>
          </a:prstGeom>
        </p:spPr>
        <p:txBody>
          <a:bodyPr wrap="square">
            <a:spAutoFit/>
          </a:bodyPr>
          <a:lstStyle/>
          <a:p>
            <a:pPr algn="r" rtl="1">
              <a:lnSpc>
                <a:spcPct val="150000"/>
              </a:lnSpc>
            </a:pPr>
            <a:r>
              <a:rPr lang="fa-IR" sz="1200" dirty="0">
                <a:solidFill>
                  <a:srgbClr val="002060"/>
                </a:solidFill>
                <a:latin typeface="Garamond" panose="02020404030301010803"/>
                <a:cs typeface="B Mitra" panose="00000400000000000000" pitchFamily="2" charset="-78"/>
              </a:rPr>
              <a:t>4. هزينه هاي پيش بيني نشده: </a:t>
            </a:r>
          </a:p>
          <a:p>
            <a:pPr algn="r" rtl="1">
              <a:lnSpc>
                <a:spcPct val="150000"/>
              </a:lnSpc>
            </a:pPr>
            <a:r>
              <a:rPr lang="fa-IR" sz="1200" dirty="0">
                <a:solidFill>
                  <a:srgbClr val="002060"/>
                </a:solidFill>
                <a:latin typeface="Garamond" panose="02020404030301010803"/>
                <a:cs typeface="B Mitra" panose="00000400000000000000" pitchFamily="2" charset="-78"/>
              </a:rPr>
              <a:t>ما براي هزينه هاي پيش بيني نشده حدود 2 درصد كل هزينه هاي جاري را كه معادل 50 ميليون تومان مي باشد در نظر گرفته </a:t>
            </a:r>
            <a:r>
              <a:rPr lang="fa-IR" sz="1200" dirty="0" smtClean="0">
                <a:solidFill>
                  <a:srgbClr val="002060"/>
                </a:solidFill>
                <a:latin typeface="Garamond" panose="02020404030301010803"/>
                <a:cs typeface="B Mitra" panose="00000400000000000000" pitchFamily="2" charset="-78"/>
              </a:rPr>
              <a:t>ايم</a:t>
            </a:r>
            <a:r>
              <a:rPr lang="en-US" sz="1200" dirty="0" smtClean="0">
                <a:solidFill>
                  <a:srgbClr val="002060"/>
                </a:solidFill>
                <a:latin typeface="Garamond" panose="02020404030301010803"/>
                <a:cs typeface="B Mitra" panose="00000400000000000000" pitchFamily="2" charset="-78"/>
              </a:rPr>
              <a:t>.</a:t>
            </a:r>
          </a:p>
        </p:txBody>
      </p:sp>
      <p:sp>
        <p:nvSpPr>
          <p:cNvPr id="37" name="TextBox 36"/>
          <p:cNvSpPr txBox="1"/>
          <p:nvPr/>
        </p:nvSpPr>
        <p:spPr>
          <a:xfrm>
            <a:off x="2504728" y="1357542"/>
            <a:ext cx="6552728" cy="276999"/>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dirty="0">
                <a:solidFill>
                  <a:srgbClr val="002060"/>
                </a:solidFill>
                <a:cs typeface="B Traffic" panose="00000400000000000000" pitchFamily="2" charset="-78"/>
              </a:rPr>
              <a:t>تغییــر کاربری از هتـــل به مسکــونی بـــدون </a:t>
            </a:r>
            <a:r>
              <a:rPr lang="fa-IR" dirty="0" smtClean="0">
                <a:solidFill>
                  <a:srgbClr val="002060"/>
                </a:solidFill>
                <a:cs typeface="B Traffic" panose="00000400000000000000" pitchFamily="2" charset="-78"/>
              </a:rPr>
              <a:t>تخریب   </a:t>
            </a:r>
            <a:r>
              <a:rPr lang="fa-IR" sz="1100" b="0" dirty="0" smtClean="0">
                <a:solidFill>
                  <a:srgbClr val="002060"/>
                </a:solidFill>
                <a:cs typeface="B Traffic" panose="00000400000000000000" pitchFamily="2" charset="-78"/>
              </a:rPr>
              <a:t>(</a:t>
            </a:r>
            <a:r>
              <a:rPr lang="fa-IR" sz="1100" b="0" dirty="0">
                <a:solidFill>
                  <a:srgbClr val="002060"/>
                </a:solidFill>
                <a:cs typeface="B Traffic" panose="00000400000000000000" pitchFamily="2" charset="-78"/>
              </a:rPr>
              <a:t>صرفاً با تغییر پلان و کاربری وضع موجود به مسکونی)</a:t>
            </a:r>
            <a:endParaRPr lang="en-US" sz="1100" b="0" dirty="0">
              <a:solidFill>
                <a:srgbClr val="8C5B02"/>
              </a:solidFill>
              <a:latin typeface="Technic" panose="00000400000000000000" pitchFamily="2" charset="2"/>
            </a:endParaRPr>
          </a:p>
        </p:txBody>
      </p:sp>
      <p:sp>
        <p:nvSpPr>
          <p:cNvPr id="17" name="Rectangle 16"/>
          <p:cNvSpPr/>
          <p:nvPr/>
        </p:nvSpPr>
        <p:spPr>
          <a:xfrm rot="16200000">
            <a:off x="3265458" y="3974962"/>
            <a:ext cx="2304257" cy="346249"/>
          </a:xfrm>
          <a:prstGeom prst="rect">
            <a:avLst/>
          </a:prstGeom>
        </p:spPr>
        <p:txBody>
          <a:bodyPr wrap="square" anchor="ctr">
            <a:spAutoFit/>
          </a:bodyPr>
          <a:lstStyle/>
          <a:p>
            <a:pPr algn="r" rtl="1">
              <a:lnSpc>
                <a:spcPct val="150000"/>
              </a:lnSpc>
            </a:pPr>
            <a:r>
              <a:rPr lang="fa-IR" sz="1100" dirty="0">
                <a:solidFill>
                  <a:srgbClr val="002060"/>
                </a:solidFill>
                <a:latin typeface="Garamond" panose="02020404030301010803"/>
                <a:cs typeface="B Mitra" panose="00000400000000000000" pitchFamily="2" charset="-78"/>
              </a:rPr>
              <a:t>جدول هزينه هاي جاري هتل - مبلغ به ميليون تومان</a:t>
            </a:r>
            <a:endParaRPr lang="fa-IR" sz="1100" dirty="0" smtClean="0">
              <a:solidFill>
                <a:srgbClr val="002060"/>
              </a:solidFill>
              <a:latin typeface="Garamond" panose="02020404030301010803"/>
              <a:cs typeface="B Mitra" panose="00000400000000000000" pitchFamily="2" charset="-78"/>
            </a:endParaRPr>
          </a:p>
        </p:txBody>
      </p:sp>
      <p:sp>
        <p:nvSpPr>
          <p:cNvPr id="13" name="Rectangle 12"/>
          <p:cNvSpPr/>
          <p:nvPr/>
        </p:nvSpPr>
        <p:spPr>
          <a:xfrm>
            <a:off x="2532509" y="2616326"/>
            <a:ext cx="6552728" cy="346249"/>
          </a:xfrm>
          <a:prstGeom prst="rect">
            <a:avLst/>
          </a:prstGeom>
        </p:spPr>
        <p:txBody>
          <a:bodyPr wrap="square">
            <a:spAutoFit/>
          </a:bodyPr>
          <a:lstStyle/>
          <a:p>
            <a:pPr algn="r" rtl="1">
              <a:lnSpc>
                <a:spcPct val="150000"/>
              </a:lnSpc>
            </a:pPr>
            <a:r>
              <a:rPr lang="fa-IR" sz="1200" b="1" dirty="0" smtClean="0">
                <a:solidFill>
                  <a:srgbClr val="002060"/>
                </a:solidFill>
                <a:latin typeface="Garamond" panose="02020404030301010803"/>
                <a:cs typeface="B Mitra" panose="00000400000000000000" pitchFamily="2" charset="-78"/>
              </a:rPr>
              <a:t>جمع </a:t>
            </a:r>
            <a:r>
              <a:rPr lang="fa-IR" sz="1200" b="1" dirty="0">
                <a:solidFill>
                  <a:srgbClr val="002060"/>
                </a:solidFill>
                <a:latin typeface="Garamond" panose="02020404030301010803"/>
                <a:cs typeface="B Mitra" panose="00000400000000000000" pitchFamily="2" charset="-78"/>
              </a:rPr>
              <a:t>هزينه هاي جاري: </a:t>
            </a:r>
          </a:p>
        </p:txBody>
      </p:sp>
      <p:graphicFrame>
        <p:nvGraphicFramePr>
          <p:cNvPr id="18" name="Table 17"/>
          <p:cNvGraphicFramePr>
            <a:graphicFrameLocks noGrp="1"/>
          </p:cNvGraphicFramePr>
          <p:nvPr>
            <p:extLst/>
          </p:nvPr>
        </p:nvGraphicFramePr>
        <p:xfrm>
          <a:off x="4645382" y="2996952"/>
          <a:ext cx="4412074" cy="2304256"/>
        </p:xfrm>
        <a:graphic>
          <a:graphicData uri="http://schemas.openxmlformats.org/drawingml/2006/table">
            <a:tbl>
              <a:tblPr rtl="1" firstRow="1" firstCol="1" bandRow="1"/>
              <a:tblGrid>
                <a:gridCol w="466246">
                  <a:extLst>
                    <a:ext uri="{9D8B030D-6E8A-4147-A177-3AD203B41FA5}">
                      <a16:colId xmlns:a16="http://schemas.microsoft.com/office/drawing/2014/main" xmlns="" val="3791894402"/>
                    </a:ext>
                  </a:extLst>
                </a:gridCol>
                <a:gridCol w="2496002">
                  <a:extLst>
                    <a:ext uri="{9D8B030D-6E8A-4147-A177-3AD203B41FA5}">
                      <a16:colId xmlns:a16="http://schemas.microsoft.com/office/drawing/2014/main" xmlns="" val="3575370614"/>
                    </a:ext>
                  </a:extLst>
                </a:gridCol>
                <a:gridCol w="1449826">
                  <a:extLst>
                    <a:ext uri="{9D8B030D-6E8A-4147-A177-3AD203B41FA5}">
                      <a16:colId xmlns:a16="http://schemas.microsoft.com/office/drawing/2014/main" xmlns="" val="1734776084"/>
                    </a:ext>
                  </a:extLst>
                </a:gridCol>
              </a:tblGrid>
              <a:tr h="360040">
                <a:tc>
                  <a:txBody>
                    <a:bodyPr/>
                    <a:lstStyle>
                      <a:lvl1pPr marL="0" algn="l" rtl="0" eaLnBrk="1" latinLnBrk="0" hangingPunct="1">
                        <a:defRPr kumimoji="0" b="1" kern="1200">
                          <a:solidFill>
                            <a:schemeClr val="lt1"/>
                          </a:solidFill>
                          <a:latin typeface="Garamond" panose="02020404030301010803"/>
                        </a:defRPr>
                      </a:lvl1pPr>
                      <a:lvl2pPr marL="457200" algn="l" rtl="0" eaLnBrk="1" latinLnBrk="0" hangingPunct="1">
                        <a:defRPr kumimoji="0" b="1" kern="1200">
                          <a:solidFill>
                            <a:schemeClr val="lt1"/>
                          </a:solidFill>
                          <a:latin typeface="Garamond" panose="02020404030301010803"/>
                        </a:defRPr>
                      </a:lvl2pPr>
                      <a:lvl3pPr marL="914400" algn="l" rtl="0" eaLnBrk="1" latinLnBrk="0" hangingPunct="1">
                        <a:defRPr kumimoji="0" b="1" kern="1200">
                          <a:solidFill>
                            <a:schemeClr val="lt1"/>
                          </a:solidFill>
                          <a:latin typeface="Garamond" panose="02020404030301010803"/>
                        </a:defRPr>
                      </a:lvl3pPr>
                      <a:lvl4pPr marL="1371600" algn="l" rtl="0" eaLnBrk="1" latinLnBrk="0" hangingPunct="1">
                        <a:defRPr kumimoji="0" b="1" kern="1200">
                          <a:solidFill>
                            <a:schemeClr val="lt1"/>
                          </a:solidFill>
                          <a:latin typeface="Garamond" panose="02020404030301010803"/>
                        </a:defRPr>
                      </a:lvl4pPr>
                      <a:lvl5pPr marL="1828800" algn="l" rtl="0" eaLnBrk="1" latinLnBrk="0" hangingPunct="1">
                        <a:defRPr kumimoji="0" b="1" kern="1200">
                          <a:solidFill>
                            <a:schemeClr val="lt1"/>
                          </a:solidFill>
                          <a:latin typeface="Garamond" panose="02020404030301010803"/>
                        </a:defRPr>
                      </a:lvl5pPr>
                      <a:lvl6pPr marL="2286000" algn="l" rtl="0" eaLnBrk="1" latinLnBrk="0" hangingPunct="1">
                        <a:defRPr kumimoji="0" b="1" kern="1200">
                          <a:solidFill>
                            <a:schemeClr val="lt1"/>
                          </a:solidFill>
                          <a:latin typeface="Garamond" panose="02020404030301010803"/>
                        </a:defRPr>
                      </a:lvl6pPr>
                      <a:lvl7pPr marL="2743200" algn="l" rtl="0" eaLnBrk="1" latinLnBrk="0" hangingPunct="1">
                        <a:defRPr kumimoji="0" b="1" kern="1200">
                          <a:solidFill>
                            <a:schemeClr val="lt1"/>
                          </a:solidFill>
                          <a:latin typeface="Garamond" panose="02020404030301010803"/>
                        </a:defRPr>
                      </a:lvl7pPr>
                      <a:lvl8pPr marL="3200400" algn="l" rtl="0" eaLnBrk="1" latinLnBrk="0" hangingPunct="1">
                        <a:defRPr kumimoji="0" b="1" kern="1200">
                          <a:solidFill>
                            <a:schemeClr val="lt1"/>
                          </a:solidFill>
                          <a:latin typeface="Garamond" panose="02020404030301010803"/>
                        </a:defRPr>
                      </a:lvl8pPr>
                      <a:lvl9pPr marL="3657600" algn="l" rtl="0" eaLnBrk="1" latinLnBrk="0" hangingPunct="1">
                        <a:defRPr kumimoji="0" b="1" kern="1200">
                          <a:solidFill>
                            <a:schemeClr val="lt1"/>
                          </a:solidFill>
                          <a:latin typeface="Garamond" panose="02020404030301010803"/>
                        </a:defRPr>
                      </a:lvl9pPr>
                    </a:lstStyle>
                    <a:p>
                      <a:pPr marL="0" marR="0" algn="ctr" rtl="1">
                        <a:lnSpc>
                          <a:spcPct val="115000"/>
                        </a:lnSpc>
                        <a:spcBef>
                          <a:spcPts val="0"/>
                        </a:spcBef>
                        <a:spcAft>
                          <a:spcPts val="1000"/>
                        </a:spcAft>
                      </a:pPr>
                      <a:r>
                        <a:rPr lang="ar-SA" sz="1100" dirty="0">
                          <a:effectLst/>
                          <a:cs typeface="B Mitra" panose="00000400000000000000" pitchFamily="2" charset="-78"/>
                        </a:rPr>
                        <a:t>رديف</a:t>
                      </a:r>
                      <a:endParaRPr lang="en-US" sz="1100" dirty="0">
                        <a:effectLst/>
                        <a:latin typeface="Calibri" panose="020F0502020204030204" pitchFamily="34" charset="0"/>
                        <a:ea typeface="Calibri" panose="020F0502020204030204" pitchFamily="34" charset="0"/>
                        <a:cs typeface="B Mitra" panose="00000400000000000000" pitchFamily="2" charset="-78"/>
                      </a:endParaRPr>
                    </a:p>
                  </a:txBody>
                  <a:tcPr marL="57454" marR="57454"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83992A"/>
                    </a:solidFill>
                  </a:tcPr>
                </a:tc>
                <a:tc>
                  <a:txBody>
                    <a:bodyPr/>
                    <a:lstStyle>
                      <a:lvl1pPr marL="0" algn="l" rtl="0" eaLnBrk="1" latinLnBrk="0" hangingPunct="1">
                        <a:defRPr kumimoji="0" b="1" kern="1200">
                          <a:solidFill>
                            <a:schemeClr val="lt1"/>
                          </a:solidFill>
                          <a:latin typeface="Garamond" panose="02020404030301010803"/>
                        </a:defRPr>
                      </a:lvl1pPr>
                      <a:lvl2pPr marL="457200" algn="l" rtl="0" eaLnBrk="1" latinLnBrk="0" hangingPunct="1">
                        <a:defRPr kumimoji="0" b="1" kern="1200">
                          <a:solidFill>
                            <a:schemeClr val="lt1"/>
                          </a:solidFill>
                          <a:latin typeface="Garamond" panose="02020404030301010803"/>
                        </a:defRPr>
                      </a:lvl2pPr>
                      <a:lvl3pPr marL="914400" algn="l" rtl="0" eaLnBrk="1" latinLnBrk="0" hangingPunct="1">
                        <a:defRPr kumimoji="0" b="1" kern="1200">
                          <a:solidFill>
                            <a:schemeClr val="lt1"/>
                          </a:solidFill>
                          <a:latin typeface="Garamond" panose="02020404030301010803"/>
                        </a:defRPr>
                      </a:lvl3pPr>
                      <a:lvl4pPr marL="1371600" algn="l" rtl="0" eaLnBrk="1" latinLnBrk="0" hangingPunct="1">
                        <a:defRPr kumimoji="0" b="1" kern="1200">
                          <a:solidFill>
                            <a:schemeClr val="lt1"/>
                          </a:solidFill>
                          <a:latin typeface="Garamond" panose="02020404030301010803"/>
                        </a:defRPr>
                      </a:lvl4pPr>
                      <a:lvl5pPr marL="1828800" algn="l" rtl="0" eaLnBrk="1" latinLnBrk="0" hangingPunct="1">
                        <a:defRPr kumimoji="0" b="1" kern="1200">
                          <a:solidFill>
                            <a:schemeClr val="lt1"/>
                          </a:solidFill>
                          <a:latin typeface="Garamond" panose="02020404030301010803"/>
                        </a:defRPr>
                      </a:lvl5pPr>
                      <a:lvl6pPr marL="2286000" algn="l" rtl="0" eaLnBrk="1" latinLnBrk="0" hangingPunct="1">
                        <a:defRPr kumimoji="0" b="1" kern="1200">
                          <a:solidFill>
                            <a:schemeClr val="lt1"/>
                          </a:solidFill>
                          <a:latin typeface="Garamond" panose="02020404030301010803"/>
                        </a:defRPr>
                      </a:lvl6pPr>
                      <a:lvl7pPr marL="2743200" algn="l" rtl="0" eaLnBrk="1" latinLnBrk="0" hangingPunct="1">
                        <a:defRPr kumimoji="0" b="1" kern="1200">
                          <a:solidFill>
                            <a:schemeClr val="lt1"/>
                          </a:solidFill>
                          <a:latin typeface="Garamond" panose="02020404030301010803"/>
                        </a:defRPr>
                      </a:lvl7pPr>
                      <a:lvl8pPr marL="3200400" algn="l" rtl="0" eaLnBrk="1" latinLnBrk="0" hangingPunct="1">
                        <a:defRPr kumimoji="0" b="1" kern="1200">
                          <a:solidFill>
                            <a:schemeClr val="lt1"/>
                          </a:solidFill>
                          <a:latin typeface="Garamond" panose="02020404030301010803"/>
                        </a:defRPr>
                      </a:lvl8pPr>
                      <a:lvl9pPr marL="3657600" algn="l" rtl="0" eaLnBrk="1" latinLnBrk="0" hangingPunct="1">
                        <a:defRPr kumimoji="0" b="1" kern="1200">
                          <a:solidFill>
                            <a:schemeClr val="lt1"/>
                          </a:solidFill>
                          <a:latin typeface="Garamond" panose="02020404030301010803"/>
                        </a:defRPr>
                      </a:lvl9pPr>
                    </a:lstStyle>
                    <a:p>
                      <a:pPr marL="0" marR="0" algn="ctr" rtl="1">
                        <a:lnSpc>
                          <a:spcPct val="115000"/>
                        </a:lnSpc>
                        <a:spcBef>
                          <a:spcPts val="0"/>
                        </a:spcBef>
                        <a:spcAft>
                          <a:spcPts val="1000"/>
                        </a:spcAft>
                      </a:pPr>
                      <a:r>
                        <a:rPr lang="ar-SA" sz="1100">
                          <a:effectLst/>
                          <a:cs typeface="B Mitra" panose="00000400000000000000" pitchFamily="2" charset="-78"/>
                        </a:rPr>
                        <a:t>شرح</a:t>
                      </a:r>
                      <a:endParaRPr lang="en-US" sz="1100">
                        <a:effectLst/>
                        <a:latin typeface="Calibri" panose="020F0502020204030204" pitchFamily="34" charset="0"/>
                        <a:ea typeface="Calibri" panose="020F0502020204030204" pitchFamily="34" charset="0"/>
                        <a:cs typeface="B Mitra" panose="00000400000000000000" pitchFamily="2" charset="-78"/>
                      </a:endParaRPr>
                    </a:p>
                  </a:txBody>
                  <a:tcPr marL="57454" marR="57454"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83992A"/>
                    </a:solidFill>
                  </a:tcPr>
                </a:tc>
                <a:tc>
                  <a:txBody>
                    <a:bodyPr/>
                    <a:lstStyle>
                      <a:lvl1pPr marL="0" algn="l" rtl="0" eaLnBrk="1" latinLnBrk="0" hangingPunct="1">
                        <a:defRPr kumimoji="0" b="1" kern="1200">
                          <a:solidFill>
                            <a:schemeClr val="lt1"/>
                          </a:solidFill>
                          <a:latin typeface="Garamond" panose="02020404030301010803"/>
                        </a:defRPr>
                      </a:lvl1pPr>
                      <a:lvl2pPr marL="457200" algn="l" rtl="0" eaLnBrk="1" latinLnBrk="0" hangingPunct="1">
                        <a:defRPr kumimoji="0" b="1" kern="1200">
                          <a:solidFill>
                            <a:schemeClr val="lt1"/>
                          </a:solidFill>
                          <a:latin typeface="Garamond" panose="02020404030301010803"/>
                        </a:defRPr>
                      </a:lvl2pPr>
                      <a:lvl3pPr marL="914400" algn="l" rtl="0" eaLnBrk="1" latinLnBrk="0" hangingPunct="1">
                        <a:defRPr kumimoji="0" b="1" kern="1200">
                          <a:solidFill>
                            <a:schemeClr val="lt1"/>
                          </a:solidFill>
                          <a:latin typeface="Garamond" panose="02020404030301010803"/>
                        </a:defRPr>
                      </a:lvl3pPr>
                      <a:lvl4pPr marL="1371600" algn="l" rtl="0" eaLnBrk="1" latinLnBrk="0" hangingPunct="1">
                        <a:defRPr kumimoji="0" b="1" kern="1200">
                          <a:solidFill>
                            <a:schemeClr val="lt1"/>
                          </a:solidFill>
                          <a:latin typeface="Garamond" panose="02020404030301010803"/>
                        </a:defRPr>
                      </a:lvl4pPr>
                      <a:lvl5pPr marL="1828800" algn="l" rtl="0" eaLnBrk="1" latinLnBrk="0" hangingPunct="1">
                        <a:defRPr kumimoji="0" b="1" kern="1200">
                          <a:solidFill>
                            <a:schemeClr val="lt1"/>
                          </a:solidFill>
                          <a:latin typeface="Garamond" panose="02020404030301010803"/>
                        </a:defRPr>
                      </a:lvl5pPr>
                      <a:lvl6pPr marL="2286000" algn="l" rtl="0" eaLnBrk="1" latinLnBrk="0" hangingPunct="1">
                        <a:defRPr kumimoji="0" b="1" kern="1200">
                          <a:solidFill>
                            <a:schemeClr val="lt1"/>
                          </a:solidFill>
                          <a:latin typeface="Garamond" panose="02020404030301010803"/>
                        </a:defRPr>
                      </a:lvl6pPr>
                      <a:lvl7pPr marL="2743200" algn="l" rtl="0" eaLnBrk="1" latinLnBrk="0" hangingPunct="1">
                        <a:defRPr kumimoji="0" b="1" kern="1200">
                          <a:solidFill>
                            <a:schemeClr val="lt1"/>
                          </a:solidFill>
                          <a:latin typeface="Garamond" panose="02020404030301010803"/>
                        </a:defRPr>
                      </a:lvl7pPr>
                      <a:lvl8pPr marL="3200400" algn="l" rtl="0" eaLnBrk="1" latinLnBrk="0" hangingPunct="1">
                        <a:defRPr kumimoji="0" b="1" kern="1200">
                          <a:solidFill>
                            <a:schemeClr val="lt1"/>
                          </a:solidFill>
                          <a:latin typeface="Garamond" panose="02020404030301010803"/>
                        </a:defRPr>
                      </a:lvl8pPr>
                      <a:lvl9pPr marL="3657600" algn="l" rtl="0" eaLnBrk="1" latinLnBrk="0" hangingPunct="1">
                        <a:defRPr kumimoji="0" b="1" kern="1200">
                          <a:solidFill>
                            <a:schemeClr val="lt1"/>
                          </a:solidFill>
                          <a:latin typeface="Garamond" panose="02020404030301010803"/>
                        </a:defRPr>
                      </a:lvl9pPr>
                    </a:lstStyle>
                    <a:p>
                      <a:pPr marL="0" marR="0" algn="ctr" rtl="1">
                        <a:lnSpc>
                          <a:spcPct val="115000"/>
                        </a:lnSpc>
                        <a:spcBef>
                          <a:spcPts val="0"/>
                        </a:spcBef>
                        <a:spcAft>
                          <a:spcPts val="1000"/>
                        </a:spcAft>
                      </a:pPr>
                      <a:r>
                        <a:rPr lang="ar-SA" sz="1100">
                          <a:effectLst/>
                          <a:cs typeface="B Mitra" panose="00000400000000000000" pitchFamily="2" charset="-78"/>
                        </a:rPr>
                        <a:t>جمع هزينه به ميليون تومان</a:t>
                      </a:r>
                      <a:endParaRPr lang="en-US" sz="1100">
                        <a:effectLst/>
                        <a:latin typeface="Calibri" panose="020F0502020204030204" pitchFamily="34" charset="0"/>
                        <a:ea typeface="Calibri" panose="020F0502020204030204" pitchFamily="34" charset="0"/>
                        <a:cs typeface="B Mitra" panose="00000400000000000000" pitchFamily="2" charset="-78"/>
                      </a:endParaRPr>
                    </a:p>
                  </a:txBody>
                  <a:tcPr marL="57454" marR="57454"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83992A"/>
                    </a:solidFill>
                  </a:tcPr>
                </a:tc>
                <a:extLst>
                  <a:ext uri="{0D108BD9-81ED-4DB2-BD59-A6C34878D82A}">
                    <a16:rowId xmlns:a16="http://schemas.microsoft.com/office/drawing/2014/main" xmlns="" val="2313106953"/>
                  </a:ext>
                </a:extLst>
              </a:tr>
              <a:tr h="1728192">
                <a:tc>
                  <a:txBody>
                    <a:bodyPr/>
                    <a:lstStyle>
                      <a:lvl1pPr marL="0" algn="l" rtl="0" eaLnBrk="1" latinLnBrk="0" hangingPunct="1">
                        <a:defRPr kumimoji="0" b="1" kern="1200">
                          <a:solidFill>
                            <a:schemeClr val="lt1"/>
                          </a:solidFill>
                          <a:latin typeface="Garamond" panose="02020404030301010803"/>
                        </a:defRPr>
                      </a:lvl1pPr>
                      <a:lvl2pPr marL="457200" algn="l" rtl="0" eaLnBrk="1" latinLnBrk="0" hangingPunct="1">
                        <a:defRPr kumimoji="0" b="1" kern="1200">
                          <a:solidFill>
                            <a:schemeClr val="lt1"/>
                          </a:solidFill>
                          <a:latin typeface="Garamond" panose="02020404030301010803"/>
                        </a:defRPr>
                      </a:lvl2pPr>
                      <a:lvl3pPr marL="914400" algn="l" rtl="0" eaLnBrk="1" latinLnBrk="0" hangingPunct="1">
                        <a:defRPr kumimoji="0" b="1" kern="1200">
                          <a:solidFill>
                            <a:schemeClr val="lt1"/>
                          </a:solidFill>
                          <a:latin typeface="Garamond" panose="02020404030301010803"/>
                        </a:defRPr>
                      </a:lvl3pPr>
                      <a:lvl4pPr marL="1371600" algn="l" rtl="0" eaLnBrk="1" latinLnBrk="0" hangingPunct="1">
                        <a:defRPr kumimoji="0" b="1" kern="1200">
                          <a:solidFill>
                            <a:schemeClr val="lt1"/>
                          </a:solidFill>
                          <a:latin typeface="Garamond" panose="02020404030301010803"/>
                        </a:defRPr>
                      </a:lvl4pPr>
                      <a:lvl5pPr marL="1828800" algn="l" rtl="0" eaLnBrk="1" latinLnBrk="0" hangingPunct="1">
                        <a:defRPr kumimoji="0" b="1" kern="1200">
                          <a:solidFill>
                            <a:schemeClr val="lt1"/>
                          </a:solidFill>
                          <a:latin typeface="Garamond" panose="02020404030301010803"/>
                        </a:defRPr>
                      </a:lvl5pPr>
                      <a:lvl6pPr marL="2286000" algn="l" rtl="0" eaLnBrk="1" latinLnBrk="0" hangingPunct="1">
                        <a:defRPr kumimoji="0" b="1" kern="1200">
                          <a:solidFill>
                            <a:schemeClr val="lt1"/>
                          </a:solidFill>
                          <a:latin typeface="Garamond" panose="02020404030301010803"/>
                        </a:defRPr>
                      </a:lvl6pPr>
                      <a:lvl7pPr marL="2743200" algn="l" rtl="0" eaLnBrk="1" latinLnBrk="0" hangingPunct="1">
                        <a:defRPr kumimoji="0" b="1" kern="1200">
                          <a:solidFill>
                            <a:schemeClr val="lt1"/>
                          </a:solidFill>
                          <a:latin typeface="Garamond" panose="02020404030301010803"/>
                        </a:defRPr>
                      </a:lvl7pPr>
                      <a:lvl8pPr marL="3200400" algn="l" rtl="0" eaLnBrk="1" latinLnBrk="0" hangingPunct="1">
                        <a:defRPr kumimoji="0" b="1" kern="1200">
                          <a:solidFill>
                            <a:schemeClr val="lt1"/>
                          </a:solidFill>
                          <a:latin typeface="Garamond" panose="02020404030301010803"/>
                        </a:defRPr>
                      </a:lvl8pPr>
                      <a:lvl9pPr marL="3657600" algn="l" rtl="0" eaLnBrk="1" latinLnBrk="0" hangingPunct="1">
                        <a:defRPr kumimoji="0" b="1" kern="1200">
                          <a:solidFill>
                            <a:schemeClr val="lt1"/>
                          </a:solidFill>
                          <a:latin typeface="Garamond" panose="02020404030301010803"/>
                        </a:defRPr>
                      </a:lvl9pPr>
                    </a:lstStyle>
                    <a:p>
                      <a:pPr marL="0" marR="0" algn="ctr" rtl="1">
                        <a:lnSpc>
                          <a:spcPct val="107000"/>
                        </a:lnSpc>
                        <a:spcBef>
                          <a:spcPts val="0"/>
                        </a:spcBef>
                        <a:spcAft>
                          <a:spcPts val="800"/>
                        </a:spcAft>
                      </a:pPr>
                      <a:r>
                        <a:rPr lang="ar-SA" sz="1100" dirty="0">
                          <a:effectLst/>
                          <a:cs typeface="B Mitra" panose="00000400000000000000" pitchFamily="2" charset="-78"/>
                        </a:rPr>
                        <a:t>1</a:t>
                      </a:r>
                      <a:endParaRPr lang="en-US" sz="1100" dirty="0">
                        <a:effectLst/>
                        <a:cs typeface="B Mitra" panose="00000400000000000000" pitchFamily="2" charset="-78"/>
                      </a:endParaRPr>
                    </a:p>
                    <a:p>
                      <a:pPr marL="0" marR="0" algn="ctr" rtl="1">
                        <a:lnSpc>
                          <a:spcPct val="107000"/>
                        </a:lnSpc>
                        <a:spcBef>
                          <a:spcPts val="0"/>
                        </a:spcBef>
                        <a:spcAft>
                          <a:spcPts val="800"/>
                        </a:spcAft>
                      </a:pPr>
                      <a:r>
                        <a:rPr lang="ar-SA" sz="1100" dirty="0">
                          <a:effectLst/>
                          <a:cs typeface="B Mitra" panose="00000400000000000000" pitchFamily="2" charset="-78"/>
                        </a:rPr>
                        <a:t>2</a:t>
                      </a:r>
                      <a:endParaRPr lang="en-US" sz="1100" dirty="0">
                        <a:effectLst/>
                        <a:cs typeface="B Mitra" panose="00000400000000000000" pitchFamily="2" charset="-78"/>
                      </a:endParaRPr>
                    </a:p>
                    <a:p>
                      <a:pPr marL="0" marR="0" algn="ctr" rtl="1">
                        <a:lnSpc>
                          <a:spcPct val="107000"/>
                        </a:lnSpc>
                        <a:spcBef>
                          <a:spcPts val="0"/>
                        </a:spcBef>
                        <a:spcAft>
                          <a:spcPts val="800"/>
                        </a:spcAft>
                      </a:pPr>
                      <a:r>
                        <a:rPr lang="ar-SA" sz="1100" dirty="0">
                          <a:effectLst/>
                          <a:cs typeface="B Mitra" panose="00000400000000000000" pitchFamily="2" charset="-78"/>
                        </a:rPr>
                        <a:t>3</a:t>
                      </a:r>
                      <a:endParaRPr lang="en-US" sz="1100" dirty="0">
                        <a:effectLst/>
                        <a:cs typeface="B Mitra" panose="00000400000000000000" pitchFamily="2" charset="-78"/>
                      </a:endParaRPr>
                    </a:p>
                    <a:p>
                      <a:pPr marL="0" marR="0" algn="ctr" rtl="1">
                        <a:lnSpc>
                          <a:spcPct val="107000"/>
                        </a:lnSpc>
                        <a:spcBef>
                          <a:spcPts val="0"/>
                        </a:spcBef>
                        <a:spcAft>
                          <a:spcPts val="800"/>
                        </a:spcAft>
                      </a:pPr>
                      <a:r>
                        <a:rPr lang="ar-SA" sz="1100" dirty="0">
                          <a:effectLst/>
                          <a:cs typeface="B Mitra" panose="00000400000000000000" pitchFamily="2" charset="-78"/>
                        </a:rPr>
                        <a:t>4</a:t>
                      </a:r>
                      <a:endParaRPr lang="en-US" sz="1100" dirty="0">
                        <a:effectLst/>
                        <a:cs typeface="B Mitra" panose="00000400000000000000" pitchFamily="2" charset="-78"/>
                      </a:endParaRPr>
                    </a:p>
                    <a:p>
                      <a:pPr marL="0" marR="0" algn="ctr" rtl="1">
                        <a:lnSpc>
                          <a:spcPct val="115000"/>
                        </a:lnSpc>
                        <a:spcBef>
                          <a:spcPts val="0"/>
                        </a:spcBef>
                        <a:spcAft>
                          <a:spcPts val="1000"/>
                        </a:spcAft>
                      </a:pPr>
                      <a:r>
                        <a:rPr lang="ar-SA" sz="1100" dirty="0">
                          <a:effectLst/>
                          <a:cs typeface="B Mitra" panose="00000400000000000000" pitchFamily="2" charset="-78"/>
                        </a:rPr>
                        <a:t>5</a:t>
                      </a:r>
                      <a:endParaRPr lang="en-US" sz="1100" dirty="0">
                        <a:effectLst/>
                        <a:latin typeface="Calibri" panose="020F0502020204030204" pitchFamily="34" charset="0"/>
                        <a:ea typeface="Calibri" panose="020F0502020204030204" pitchFamily="34" charset="0"/>
                        <a:cs typeface="B Mitra" panose="00000400000000000000" pitchFamily="2" charset="-78"/>
                      </a:endParaRPr>
                    </a:p>
                  </a:txBody>
                  <a:tcPr marL="57454" marR="57454" marT="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3992A"/>
                    </a:solidFill>
                  </a:tcPr>
                </a:tc>
                <a:tc>
                  <a:txBody>
                    <a:bodyPr/>
                    <a:lstStyle>
                      <a:lvl1pPr marL="0" algn="l" rtl="0" eaLnBrk="1" latinLnBrk="0" hangingPunct="1">
                        <a:defRPr kumimoji="0" kern="1200">
                          <a:solidFill>
                            <a:schemeClr val="dk1"/>
                          </a:solidFill>
                          <a:latin typeface="Garamond" panose="02020404030301010803"/>
                        </a:defRPr>
                      </a:lvl1pPr>
                      <a:lvl2pPr marL="457200" algn="l" rtl="0" eaLnBrk="1" latinLnBrk="0" hangingPunct="1">
                        <a:defRPr kumimoji="0" kern="1200">
                          <a:solidFill>
                            <a:schemeClr val="dk1"/>
                          </a:solidFill>
                          <a:latin typeface="Garamond" panose="02020404030301010803"/>
                        </a:defRPr>
                      </a:lvl2pPr>
                      <a:lvl3pPr marL="914400" algn="l" rtl="0" eaLnBrk="1" latinLnBrk="0" hangingPunct="1">
                        <a:defRPr kumimoji="0" kern="1200">
                          <a:solidFill>
                            <a:schemeClr val="dk1"/>
                          </a:solidFill>
                          <a:latin typeface="Garamond" panose="02020404030301010803"/>
                        </a:defRPr>
                      </a:lvl3pPr>
                      <a:lvl4pPr marL="1371600" algn="l" rtl="0" eaLnBrk="1" latinLnBrk="0" hangingPunct="1">
                        <a:defRPr kumimoji="0" kern="1200">
                          <a:solidFill>
                            <a:schemeClr val="dk1"/>
                          </a:solidFill>
                          <a:latin typeface="Garamond" panose="02020404030301010803"/>
                        </a:defRPr>
                      </a:lvl4pPr>
                      <a:lvl5pPr marL="1828800" algn="l" rtl="0" eaLnBrk="1" latinLnBrk="0" hangingPunct="1">
                        <a:defRPr kumimoji="0" kern="1200">
                          <a:solidFill>
                            <a:schemeClr val="dk1"/>
                          </a:solidFill>
                          <a:latin typeface="Garamond" panose="02020404030301010803"/>
                        </a:defRPr>
                      </a:lvl5pPr>
                      <a:lvl6pPr marL="2286000" algn="l" rtl="0" eaLnBrk="1" latinLnBrk="0" hangingPunct="1">
                        <a:defRPr kumimoji="0" kern="1200">
                          <a:solidFill>
                            <a:schemeClr val="dk1"/>
                          </a:solidFill>
                          <a:latin typeface="Garamond" panose="02020404030301010803"/>
                        </a:defRPr>
                      </a:lvl6pPr>
                      <a:lvl7pPr marL="2743200" algn="l" rtl="0" eaLnBrk="1" latinLnBrk="0" hangingPunct="1">
                        <a:defRPr kumimoji="0" kern="1200">
                          <a:solidFill>
                            <a:schemeClr val="dk1"/>
                          </a:solidFill>
                          <a:latin typeface="Garamond" panose="02020404030301010803"/>
                        </a:defRPr>
                      </a:lvl7pPr>
                      <a:lvl8pPr marL="3200400" algn="l" rtl="0" eaLnBrk="1" latinLnBrk="0" hangingPunct="1">
                        <a:defRPr kumimoji="0" kern="1200">
                          <a:solidFill>
                            <a:schemeClr val="dk1"/>
                          </a:solidFill>
                          <a:latin typeface="Garamond" panose="02020404030301010803"/>
                        </a:defRPr>
                      </a:lvl8pPr>
                      <a:lvl9pPr marL="3657600" algn="l" rtl="0" eaLnBrk="1" latinLnBrk="0" hangingPunct="1">
                        <a:defRPr kumimoji="0" kern="1200">
                          <a:solidFill>
                            <a:schemeClr val="dk1"/>
                          </a:solidFill>
                          <a:latin typeface="Garamond" panose="02020404030301010803"/>
                        </a:defRPr>
                      </a:lvl9pPr>
                    </a:lstStyle>
                    <a:p>
                      <a:pPr marL="0" marR="0" algn="ctr" rtl="1">
                        <a:lnSpc>
                          <a:spcPct val="107000"/>
                        </a:lnSpc>
                        <a:spcBef>
                          <a:spcPts val="0"/>
                        </a:spcBef>
                        <a:spcAft>
                          <a:spcPts val="800"/>
                        </a:spcAft>
                      </a:pPr>
                      <a:r>
                        <a:rPr lang="ar-SA" sz="1100" dirty="0">
                          <a:effectLst/>
                          <a:cs typeface="B Mitra" panose="00000400000000000000" pitchFamily="2" charset="-78"/>
                        </a:rPr>
                        <a:t>هزينه هاي پرسنلي </a:t>
                      </a:r>
                      <a:endParaRPr lang="en-US" sz="1100" dirty="0">
                        <a:effectLst/>
                        <a:cs typeface="B Mitra" panose="00000400000000000000" pitchFamily="2" charset="-78"/>
                      </a:endParaRPr>
                    </a:p>
                    <a:p>
                      <a:pPr marL="0" marR="0" algn="ctr" rtl="1">
                        <a:lnSpc>
                          <a:spcPct val="107000"/>
                        </a:lnSpc>
                        <a:spcBef>
                          <a:spcPts val="0"/>
                        </a:spcBef>
                        <a:spcAft>
                          <a:spcPts val="800"/>
                        </a:spcAft>
                      </a:pPr>
                      <a:r>
                        <a:rPr lang="ar-SA" sz="1100" dirty="0">
                          <a:effectLst/>
                          <a:cs typeface="B Mitra" panose="00000400000000000000" pitchFamily="2" charset="-78"/>
                        </a:rPr>
                        <a:t>هزينه هاي سوخت ، آب و برق و تلفن </a:t>
                      </a:r>
                      <a:endParaRPr lang="en-US" sz="1100" dirty="0">
                        <a:effectLst/>
                        <a:cs typeface="B Mitra" panose="00000400000000000000" pitchFamily="2" charset="-78"/>
                      </a:endParaRPr>
                    </a:p>
                    <a:p>
                      <a:pPr marL="0" marR="0" algn="ctr" rtl="1">
                        <a:lnSpc>
                          <a:spcPct val="107000"/>
                        </a:lnSpc>
                        <a:spcBef>
                          <a:spcPts val="0"/>
                        </a:spcBef>
                        <a:spcAft>
                          <a:spcPts val="800"/>
                        </a:spcAft>
                      </a:pPr>
                      <a:r>
                        <a:rPr lang="ar-SA" sz="1100" dirty="0">
                          <a:effectLst/>
                          <a:cs typeface="B Mitra" panose="00000400000000000000" pitchFamily="2" charset="-78"/>
                        </a:rPr>
                        <a:t>هزينه تعمير و نگهداري و استهلاك </a:t>
                      </a:r>
                      <a:endParaRPr lang="en-US" sz="1100" dirty="0">
                        <a:effectLst/>
                        <a:cs typeface="B Mitra" panose="00000400000000000000" pitchFamily="2" charset="-78"/>
                      </a:endParaRPr>
                    </a:p>
                    <a:p>
                      <a:pPr marL="0" marR="0" algn="ctr" rtl="1">
                        <a:lnSpc>
                          <a:spcPct val="107000"/>
                        </a:lnSpc>
                        <a:spcBef>
                          <a:spcPts val="0"/>
                        </a:spcBef>
                        <a:spcAft>
                          <a:spcPts val="800"/>
                        </a:spcAft>
                      </a:pPr>
                      <a:r>
                        <a:rPr lang="ar-SA" sz="1100" dirty="0">
                          <a:effectLst/>
                          <a:cs typeface="B Mitra" panose="00000400000000000000" pitchFamily="2" charset="-78"/>
                        </a:rPr>
                        <a:t>پيش بيني نشده </a:t>
                      </a:r>
                      <a:endParaRPr lang="en-US" sz="1100" dirty="0">
                        <a:effectLst/>
                        <a:cs typeface="B Mitra" panose="00000400000000000000" pitchFamily="2" charset="-78"/>
                      </a:endParaRPr>
                    </a:p>
                    <a:p>
                      <a:pPr marL="0" marR="0" algn="ctr" rtl="1">
                        <a:lnSpc>
                          <a:spcPct val="115000"/>
                        </a:lnSpc>
                        <a:spcBef>
                          <a:spcPts val="0"/>
                        </a:spcBef>
                        <a:spcAft>
                          <a:spcPts val="1000"/>
                        </a:spcAft>
                      </a:pPr>
                      <a:r>
                        <a:rPr lang="ar-SA" sz="1100" dirty="0">
                          <a:effectLst/>
                          <a:cs typeface="B Mitra" panose="00000400000000000000" pitchFamily="2" charset="-78"/>
                        </a:rPr>
                        <a:t>خدمات بيمه </a:t>
                      </a:r>
                      <a:endParaRPr lang="en-US" sz="1100" dirty="0">
                        <a:effectLst/>
                        <a:latin typeface="Calibri" panose="020F0502020204030204" pitchFamily="34" charset="0"/>
                        <a:ea typeface="Calibri" panose="020F0502020204030204" pitchFamily="34" charset="0"/>
                        <a:cs typeface="B Mitra" panose="00000400000000000000" pitchFamily="2" charset="-78"/>
                      </a:endParaRPr>
                    </a:p>
                  </a:txBody>
                  <a:tcPr marL="57454" marR="57454" marT="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3992A">
                        <a:tint val="40000"/>
                      </a:srgbClr>
                    </a:solidFill>
                  </a:tcPr>
                </a:tc>
                <a:tc>
                  <a:txBody>
                    <a:bodyPr/>
                    <a:lstStyle>
                      <a:lvl1pPr marL="0" algn="l" rtl="0" eaLnBrk="1" latinLnBrk="0" hangingPunct="1">
                        <a:defRPr kumimoji="0" kern="1200">
                          <a:solidFill>
                            <a:schemeClr val="dk1"/>
                          </a:solidFill>
                          <a:latin typeface="Garamond" panose="02020404030301010803"/>
                        </a:defRPr>
                      </a:lvl1pPr>
                      <a:lvl2pPr marL="457200" algn="l" rtl="0" eaLnBrk="1" latinLnBrk="0" hangingPunct="1">
                        <a:defRPr kumimoji="0" kern="1200">
                          <a:solidFill>
                            <a:schemeClr val="dk1"/>
                          </a:solidFill>
                          <a:latin typeface="Garamond" panose="02020404030301010803"/>
                        </a:defRPr>
                      </a:lvl2pPr>
                      <a:lvl3pPr marL="914400" algn="l" rtl="0" eaLnBrk="1" latinLnBrk="0" hangingPunct="1">
                        <a:defRPr kumimoji="0" kern="1200">
                          <a:solidFill>
                            <a:schemeClr val="dk1"/>
                          </a:solidFill>
                          <a:latin typeface="Garamond" panose="02020404030301010803"/>
                        </a:defRPr>
                      </a:lvl3pPr>
                      <a:lvl4pPr marL="1371600" algn="l" rtl="0" eaLnBrk="1" latinLnBrk="0" hangingPunct="1">
                        <a:defRPr kumimoji="0" kern="1200">
                          <a:solidFill>
                            <a:schemeClr val="dk1"/>
                          </a:solidFill>
                          <a:latin typeface="Garamond" panose="02020404030301010803"/>
                        </a:defRPr>
                      </a:lvl4pPr>
                      <a:lvl5pPr marL="1828800" algn="l" rtl="0" eaLnBrk="1" latinLnBrk="0" hangingPunct="1">
                        <a:defRPr kumimoji="0" kern="1200">
                          <a:solidFill>
                            <a:schemeClr val="dk1"/>
                          </a:solidFill>
                          <a:latin typeface="Garamond" panose="02020404030301010803"/>
                        </a:defRPr>
                      </a:lvl5pPr>
                      <a:lvl6pPr marL="2286000" algn="l" rtl="0" eaLnBrk="1" latinLnBrk="0" hangingPunct="1">
                        <a:defRPr kumimoji="0" kern="1200">
                          <a:solidFill>
                            <a:schemeClr val="dk1"/>
                          </a:solidFill>
                          <a:latin typeface="Garamond" panose="02020404030301010803"/>
                        </a:defRPr>
                      </a:lvl6pPr>
                      <a:lvl7pPr marL="2743200" algn="l" rtl="0" eaLnBrk="1" latinLnBrk="0" hangingPunct="1">
                        <a:defRPr kumimoji="0" kern="1200">
                          <a:solidFill>
                            <a:schemeClr val="dk1"/>
                          </a:solidFill>
                          <a:latin typeface="Garamond" panose="02020404030301010803"/>
                        </a:defRPr>
                      </a:lvl7pPr>
                      <a:lvl8pPr marL="3200400" algn="l" rtl="0" eaLnBrk="1" latinLnBrk="0" hangingPunct="1">
                        <a:defRPr kumimoji="0" kern="1200">
                          <a:solidFill>
                            <a:schemeClr val="dk1"/>
                          </a:solidFill>
                          <a:latin typeface="Garamond" panose="02020404030301010803"/>
                        </a:defRPr>
                      </a:lvl8pPr>
                      <a:lvl9pPr marL="3657600" algn="l" rtl="0" eaLnBrk="1" latinLnBrk="0" hangingPunct="1">
                        <a:defRPr kumimoji="0" kern="1200">
                          <a:solidFill>
                            <a:schemeClr val="dk1"/>
                          </a:solidFill>
                          <a:latin typeface="Garamond" panose="02020404030301010803"/>
                        </a:defRPr>
                      </a:lvl9pPr>
                    </a:lstStyle>
                    <a:p>
                      <a:pPr marL="0" marR="0" algn="ctr" rtl="1">
                        <a:lnSpc>
                          <a:spcPct val="107000"/>
                        </a:lnSpc>
                        <a:spcBef>
                          <a:spcPts val="0"/>
                        </a:spcBef>
                        <a:spcAft>
                          <a:spcPts val="800"/>
                        </a:spcAft>
                      </a:pPr>
                      <a:r>
                        <a:rPr lang="ar-SA" sz="1100" dirty="0">
                          <a:effectLst/>
                          <a:cs typeface="B Mitra" panose="00000400000000000000" pitchFamily="2" charset="-78"/>
                        </a:rPr>
                        <a:t>150</a:t>
                      </a:r>
                      <a:endParaRPr lang="en-US" sz="1100" dirty="0">
                        <a:effectLst/>
                        <a:cs typeface="B Mitra" panose="00000400000000000000" pitchFamily="2" charset="-78"/>
                      </a:endParaRPr>
                    </a:p>
                    <a:p>
                      <a:pPr marL="0" marR="0" algn="ctr" rtl="1">
                        <a:lnSpc>
                          <a:spcPct val="107000"/>
                        </a:lnSpc>
                        <a:spcBef>
                          <a:spcPts val="0"/>
                        </a:spcBef>
                        <a:spcAft>
                          <a:spcPts val="800"/>
                        </a:spcAft>
                      </a:pPr>
                      <a:r>
                        <a:rPr lang="ar-SA" sz="1100" dirty="0">
                          <a:effectLst/>
                          <a:cs typeface="B Mitra" panose="00000400000000000000" pitchFamily="2" charset="-78"/>
                        </a:rPr>
                        <a:t>82/50</a:t>
                      </a:r>
                      <a:endParaRPr lang="en-US" sz="1100" dirty="0">
                        <a:effectLst/>
                        <a:cs typeface="B Mitra" panose="00000400000000000000" pitchFamily="2" charset="-78"/>
                      </a:endParaRPr>
                    </a:p>
                    <a:p>
                      <a:pPr marL="0" marR="0" algn="ctr" rtl="1">
                        <a:lnSpc>
                          <a:spcPct val="107000"/>
                        </a:lnSpc>
                        <a:spcBef>
                          <a:spcPts val="0"/>
                        </a:spcBef>
                        <a:spcAft>
                          <a:spcPts val="800"/>
                        </a:spcAft>
                      </a:pPr>
                      <a:r>
                        <a:rPr lang="ar-SA" sz="1100" dirty="0">
                          <a:effectLst/>
                          <a:cs typeface="B Mitra" panose="00000400000000000000" pitchFamily="2" charset="-78"/>
                        </a:rPr>
                        <a:t> </a:t>
                      </a:r>
                      <a:endParaRPr lang="en-US" sz="1100" dirty="0">
                        <a:effectLst/>
                        <a:cs typeface="B Mitra" panose="00000400000000000000" pitchFamily="2" charset="-78"/>
                      </a:endParaRPr>
                    </a:p>
                    <a:p>
                      <a:pPr marL="0" marR="0" algn="ctr" rtl="1">
                        <a:lnSpc>
                          <a:spcPct val="107000"/>
                        </a:lnSpc>
                        <a:spcBef>
                          <a:spcPts val="0"/>
                        </a:spcBef>
                        <a:spcAft>
                          <a:spcPts val="800"/>
                        </a:spcAft>
                      </a:pPr>
                      <a:r>
                        <a:rPr lang="ar-SA" sz="1100" dirty="0">
                          <a:effectLst/>
                          <a:cs typeface="B Mitra" panose="00000400000000000000" pitchFamily="2" charset="-78"/>
                        </a:rPr>
                        <a:t>500/937</a:t>
                      </a:r>
                      <a:endParaRPr lang="en-US" sz="1100" dirty="0">
                        <a:effectLst/>
                        <a:cs typeface="B Mitra" panose="00000400000000000000" pitchFamily="2" charset="-78"/>
                      </a:endParaRPr>
                    </a:p>
                    <a:p>
                      <a:pPr marL="0" marR="0" algn="ctr" rtl="1">
                        <a:lnSpc>
                          <a:spcPct val="115000"/>
                        </a:lnSpc>
                        <a:spcBef>
                          <a:spcPts val="0"/>
                        </a:spcBef>
                        <a:spcAft>
                          <a:spcPts val="1000"/>
                        </a:spcAft>
                      </a:pPr>
                      <a:r>
                        <a:rPr lang="ar-SA" sz="1100" dirty="0">
                          <a:effectLst/>
                          <a:cs typeface="B Mitra" panose="00000400000000000000" pitchFamily="2" charset="-78"/>
                        </a:rPr>
                        <a:t>50</a:t>
                      </a:r>
                      <a:endParaRPr lang="en-US" sz="1100" dirty="0">
                        <a:effectLst/>
                        <a:latin typeface="Calibri" panose="020F0502020204030204" pitchFamily="34" charset="0"/>
                        <a:ea typeface="Calibri" panose="020F0502020204030204" pitchFamily="34" charset="0"/>
                        <a:cs typeface="B Mitra" panose="00000400000000000000" pitchFamily="2" charset="-78"/>
                      </a:endParaRPr>
                    </a:p>
                  </a:txBody>
                  <a:tcPr marL="57454" marR="57454" marT="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3992A">
                        <a:tint val="40000"/>
                      </a:srgbClr>
                    </a:solidFill>
                  </a:tcPr>
                </a:tc>
                <a:extLst>
                  <a:ext uri="{0D108BD9-81ED-4DB2-BD59-A6C34878D82A}">
                    <a16:rowId xmlns:a16="http://schemas.microsoft.com/office/drawing/2014/main" xmlns="" val="2963284415"/>
                  </a:ext>
                </a:extLst>
              </a:tr>
              <a:tr h="216024">
                <a:tc>
                  <a:txBody>
                    <a:bodyPr/>
                    <a:lstStyle>
                      <a:lvl1pPr marL="0" algn="l" rtl="0" eaLnBrk="1" latinLnBrk="0" hangingPunct="1">
                        <a:defRPr kumimoji="0" b="1" kern="1200">
                          <a:solidFill>
                            <a:schemeClr val="lt1"/>
                          </a:solidFill>
                          <a:latin typeface="Garamond" panose="02020404030301010803"/>
                        </a:defRPr>
                      </a:lvl1pPr>
                      <a:lvl2pPr marL="457200" algn="l" rtl="0" eaLnBrk="1" latinLnBrk="0" hangingPunct="1">
                        <a:defRPr kumimoji="0" b="1" kern="1200">
                          <a:solidFill>
                            <a:schemeClr val="lt1"/>
                          </a:solidFill>
                          <a:latin typeface="Garamond" panose="02020404030301010803"/>
                        </a:defRPr>
                      </a:lvl2pPr>
                      <a:lvl3pPr marL="914400" algn="l" rtl="0" eaLnBrk="1" latinLnBrk="0" hangingPunct="1">
                        <a:defRPr kumimoji="0" b="1" kern="1200">
                          <a:solidFill>
                            <a:schemeClr val="lt1"/>
                          </a:solidFill>
                          <a:latin typeface="Garamond" panose="02020404030301010803"/>
                        </a:defRPr>
                      </a:lvl3pPr>
                      <a:lvl4pPr marL="1371600" algn="l" rtl="0" eaLnBrk="1" latinLnBrk="0" hangingPunct="1">
                        <a:defRPr kumimoji="0" b="1" kern="1200">
                          <a:solidFill>
                            <a:schemeClr val="lt1"/>
                          </a:solidFill>
                          <a:latin typeface="Garamond" panose="02020404030301010803"/>
                        </a:defRPr>
                      </a:lvl4pPr>
                      <a:lvl5pPr marL="1828800" algn="l" rtl="0" eaLnBrk="1" latinLnBrk="0" hangingPunct="1">
                        <a:defRPr kumimoji="0" b="1" kern="1200">
                          <a:solidFill>
                            <a:schemeClr val="lt1"/>
                          </a:solidFill>
                          <a:latin typeface="Garamond" panose="02020404030301010803"/>
                        </a:defRPr>
                      </a:lvl5pPr>
                      <a:lvl6pPr marL="2286000" algn="l" rtl="0" eaLnBrk="1" latinLnBrk="0" hangingPunct="1">
                        <a:defRPr kumimoji="0" b="1" kern="1200">
                          <a:solidFill>
                            <a:schemeClr val="lt1"/>
                          </a:solidFill>
                          <a:latin typeface="Garamond" panose="02020404030301010803"/>
                        </a:defRPr>
                      </a:lvl6pPr>
                      <a:lvl7pPr marL="2743200" algn="l" rtl="0" eaLnBrk="1" latinLnBrk="0" hangingPunct="1">
                        <a:defRPr kumimoji="0" b="1" kern="1200">
                          <a:solidFill>
                            <a:schemeClr val="lt1"/>
                          </a:solidFill>
                          <a:latin typeface="Garamond" panose="02020404030301010803"/>
                        </a:defRPr>
                      </a:lvl7pPr>
                      <a:lvl8pPr marL="3200400" algn="l" rtl="0" eaLnBrk="1" latinLnBrk="0" hangingPunct="1">
                        <a:defRPr kumimoji="0" b="1" kern="1200">
                          <a:solidFill>
                            <a:schemeClr val="lt1"/>
                          </a:solidFill>
                          <a:latin typeface="Garamond" panose="02020404030301010803"/>
                        </a:defRPr>
                      </a:lvl8pPr>
                      <a:lvl9pPr marL="3657600" algn="l" rtl="0" eaLnBrk="1" latinLnBrk="0" hangingPunct="1">
                        <a:defRPr kumimoji="0" b="1" kern="1200">
                          <a:solidFill>
                            <a:schemeClr val="lt1"/>
                          </a:solidFill>
                          <a:latin typeface="Garamond" panose="02020404030301010803"/>
                        </a:defRPr>
                      </a:lvl9pPr>
                    </a:lstStyle>
                    <a:p>
                      <a:pPr marL="0" marR="0" algn="ctr" rtl="1">
                        <a:lnSpc>
                          <a:spcPct val="115000"/>
                        </a:lnSpc>
                        <a:spcBef>
                          <a:spcPts val="0"/>
                        </a:spcBef>
                        <a:spcAft>
                          <a:spcPts val="1000"/>
                        </a:spcAft>
                      </a:pPr>
                      <a:r>
                        <a:rPr lang="en-US" sz="1100">
                          <a:effectLst/>
                          <a:cs typeface="B Mitra" panose="00000400000000000000" pitchFamily="2" charset="-78"/>
                        </a:rPr>
                        <a:t> </a:t>
                      </a:r>
                      <a:endParaRPr lang="en-US" sz="1100">
                        <a:effectLst/>
                        <a:latin typeface="Calibri" panose="020F0502020204030204" pitchFamily="34" charset="0"/>
                        <a:ea typeface="Calibri" panose="020F0502020204030204" pitchFamily="34" charset="0"/>
                        <a:cs typeface="B Mitra" panose="00000400000000000000" pitchFamily="2" charset="-78"/>
                      </a:endParaRPr>
                    </a:p>
                  </a:txBody>
                  <a:tcPr marL="57454" marR="57454"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3992A"/>
                    </a:solidFill>
                  </a:tcPr>
                </a:tc>
                <a:tc>
                  <a:txBody>
                    <a:bodyPr/>
                    <a:lstStyle>
                      <a:lvl1pPr marL="0" algn="l" rtl="0" eaLnBrk="1" latinLnBrk="0" hangingPunct="1">
                        <a:defRPr kumimoji="0" kern="1200">
                          <a:solidFill>
                            <a:schemeClr val="dk1"/>
                          </a:solidFill>
                          <a:latin typeface="Garamond" panose="02020404030301010803"/>
                        </a:defRPr>
                      </a:lvl1pPr>
                      <a:lvl2pPr marL="457200" algn="l" rtl="0" eaLnBrk="1" latinLnBrk="0" hangingPunct="1">
                        <a:defRPr kumimoji="0" kern="1200">
                          <a:solidFill>
                            <a:schemeClr val="dk1"/>
                          </a:solidFill>
                          <a:latin typeface="Garamond" panose="02020404030301010803"/>
                        </a:defRPr>
                      </a:lvl2pPr>
                      <a:lvl3pPr marL="914400" algn="l" rtl="0" eaLnBrk="1" latinLnBrk="0" hangingPunct="1">
                        <a:defRPr kumimoji="0" kern="1200">
                          <a:solidFill>
                            <a:schemeClr val="dk1"/>
                          </a:solidFill>
                          <a:latin typeface="Garamond" panose="02020404030301010803"/>
                        </a:defRPr>
                      </a:lvl3pPr>
                      <a:lvl4pPr marL="1371600" algn="l" rtl="0" eaLnBrk="1" latinLnBrk="0" hangingPunct="1">
                        <a:defRPr kumimoji="0" kern="1200">
                          <a:solidFill>
                            <a:schemeClr val="dk1"/>
                          </a:solidFill>
                          <a:latin typeface="Garamond" panose="02020404030301010803"/>
                        </a:defRPr>
                      </a:lvl4pPr>
                      <a:lvl5pPr marL="1828800" algn="l" rtl="0" eaLnBrk="1" latinLnBrk="0" hangingPunct="1">
                        <a:defRPr kumimoji="0" kern="1200">
                          <a:solidFill>
                            <a:schemeClr val="dk1"/>
                          </a:solidFill>
                          <a:latin typeface="Garamond" panose="02020404030301010803"/>
                        </a:defRPr>
                      </a:lvl5pPr>
                      <a:lvl6pPr marL="2286000" algn="l" rtl="0" eaLnBrk="1" latinLnBrk="0" hangingPunct="1">
                        <a:defRPr kumimoji="0" kern="1200">
                          <a:solidFill>
                            <a:schemeClr val="dk1"/>
                          </a:solidFill>
                          <a:latin typeface="Garamond" panose="02020404030301010803"/>
                        </a:defRPr>
                      </a:lvl6pPr>
                      <a:lvl7pPr marL="2743200" algn="l" rtl="0" eaLnBrk="1" latinLnBrk="0" hangingPunct="1">
                        <a:defRPr kumimoji="0" kern="1200">
                          <a:solidFill>
                            <a:schemeClr val="dk1"/>
                          </a:solidFill>
                          <a:latin typeface="Garamond" panose="02020404030301010803"/>
                        </a:defRPr>
                      </a:lvl7pPr>
                      <a:lvl8pPr marL="3200400" algn="l" rtl="0" eaLnBrk="1" latinLnBrk="0" hangingPunct="1">
                        <a:defRPr kumimoji="0" kern="1200">
                          <a:solidFill>
                            <a:schemeClr val="dk1"/>
                          </a:solidFill>
                          <a:latin typeface="Garamond" panose="02020404030301010803"/>
                        </a:defRPr>
                      </a:lvl8pPr>
                      <a:lvl9pPr marL="3657600" algn="l" rtl="0" eaLnBrk="1" latinLnBrk="0" hangingPunct="1">
                        <a:defRPr kumimoji="0" kern="1200">
                          <a:solidFill>
                            <a:schemeClr val="dk1"/>
                          </a:solidFill>
                          <a:latin typeface="Garamond" panose="02020404030301010803"/>
                        </a:defRPr>
                      </a:lvl9pPr>
                    </a:lstStyle>
                    <a:p>
                      <a:pPr marL="0" marR="0" algn="ctr" rtl="1">
                        <a:lnSpc>
                          <a:spcPct val="115000"/>
                        </a:lnSpc>
                        <a:spcBef>
                          <a:spcPts val="0"/>
                        </a:spcBef>
                        <a:spcAft>
                          <a:spcPts val="1000"/>
                        </a:spcAft>
                      </a:pPr>
                      <a:r>
                        <a:rPr lang="ar-SA" sz="1100" dirty="0">
                          <a:effectLst/>
                          <a:cs typeface="B Mitra" panose="00000400000000000000" pitchFamily="2" charset="-78"/>
                        </a:rPr>
                        <a:t>جمع كل </a:t>
                      </a:r>
                      <a:endParaRPr lang="en-US" sz="1100" dirty="0">
                        <a:effectLst/>
                        <a:latin typeface="Calibri" panose="020F0502020204030204" pitchFamily="34" charset="0"/>
                        <a:ea typeface="Calibri" panose="020F0502020204030204" pitchFamily="34" charset="0"/>
                        <a:cs typeface="B Mitra" panose="00000400000000000000" pitchFamily="2" charset="-78"/>
                      </a:endParaRPr>
                    </a:p>
                  </a:txBody>
                  <a:tcPr marL="57454" marR="57454"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3992A">
                        <a:tint val="20000"/>
                      </a:srgbClr>
                    </a:solidFill>
                  </a:tcPr>
                </a:tc>
                <a:tc>
                  <a:txBody>
                    <a:bodyPr/>
                    <a:lstStyle>
                      <a:lvl1pPr marL="0" algn="l" rtl="0" eaLnBrk="1" latinLnBrk="0" hangingPunct="1">
                        <a:defRPr kumimoji="0" kern="1200">
                          <a:solidFill>
                            <a:schemeClr val="dk1"/>
                          </a:solidFill>
                          <a:latin typeface="Garamond" panose="02020404030301010803"/>
                        </a:defRPr>
                      </a:lvl1pPr>
                      <a:lvl2pPr marL="457200" algn="l" rtl="0" eaLnBrk="1" latinLnBrk="0" hangingPunct="1">
                        <a:defRPr kumimoji="0" kern="1200">
                          <a:solidFill>
                            <a:schemeClr val="dk1"/>
                          </a:solidFill>
                          <a:latin typeface="Garamond" panose="02020404030301010803"/>
                        </a:defRPr>
                      </a:lvl2pPr>
                      <a:lvl3pPr marL="914400" algn="l" rtl="0" eaLnBrk="1" latinLnBrk="0" hangingPunct="1">
                        <a:defRPr kumimoji="0" kern="1200">
                          <a:solidFill>
                            <a:schemeClr val="dk1"/>
                          </a:solidFill>
                          <a:latin typeface="Garamond" panose="02020404030301010803"/>
                        </a:defRPr>
                      </a:lvl3pPr>
                      <a:lvl4pPr marL="1371600" algn="l" rtl="0" eaLnBrk="1" latinLnBrk="0" hangingPunct="1">
                        <a:defRPr kumimoji="0" kern="1200">
                          <a:solidFill>
                            <a:schemeClr val="dk1"/>
                          </a:solidFill>
                          <a:latin typeface="Garamond" panose="02020404030301010803"/>
                        </a:defRPr>
                      </a:lvl4pPr>
                      <a:lvl5pPr marL="1828800" algn="l" rtl="0" eaLnBrk="1" latinLnBrk="0" hangingPunct="1">
                        <a:defRPr kumimoji="0" kern="1200">
                          <a:solidFill>
                            <a:schemeClr val="dk1"/>
                          </a:solidFill>
                          <a:latin typeface="Garamond" panose="02020404030301010803"/>
                        </a:defRPr>
                      </a:lvl5pPr>
                      <a:lvl6pPr marL="2286000" algn="l" rtl="0" eaLnBrk="1" latinLnBrk="0" hangingPunct="1">
                        <a:defRPr kumimoji="0" kern="1200">
                          <a:solidFill>
                            <a:schemeClr val="dk1"/>
                          </a:solidFill>
                          <a:latin typeface="Garamond" panose="02020404030301010803"/>
                        </a:defRPr>
                      </a:lvl6pPr>
                      <a:lvl7pPr marL="2743200" algn="l" rtl="0" eaLnBrk="1" latinLnBrk="0" hangingPunct="1">
                        <a:defRPr kumimoji="0" kern="1200">
                          <a:solidFill>
                            <a:schemeClr val="dk1"/>
                          </a:solidFill>
                          <a:latin typeface="Garamond" panose="02020404030301010803"/>
                        </a:defRPr>
                      </a:lvl7pPr>
                      <a:lvl8pPr marL="3200400" algn="l" rtl="0" eaLnBrk="1" latinLnBrk="0" hangingPunct="1">
                        <a:defRPr kumimoji="0" kern="1200">
                          <a:solidFill>
                            <a:schemeClr val="dk1"/>
                          </a:solidFill>
                          <a:latin typeface="Garamond" panose="02020404030301010803"/>
                        </a:defRPr>
                      </a:lvl8pPr>
                      <a:lvl9pPr marL="3657600" algn="l" rtl="0" eaLnBrk="1" latinLnBrk="0" hangingPunct="1">
                        <a:defRPr kumimoji="0" kern="1200">
                          <a:solidFill>
                            <a:schemeClr val="dk1"/>
                          </a:solidFill>
                          <a:latin typeface="Garamond" panose="02020404030301010803"/>
                        </a:defRPr>
                      </a:lvl9pPr>
                    </a:lstStyle>
                    <a:p>
                      <a:pPr marL="0" marR="0" algn="ctr" rtl="1">
                        <a:lnSpc>
                          <a:spcPct val="115000"/>
                        </a:lnSpc>
                        <a:spcBef>
                          <a:spcPts val="0"/>
                        </a:spcBef>
                        <a:spcAft>
                          <a:spcPts val="1000"/>
                        </a:spcAft>
                      </a:pPr>
                      <a:r>
                        <a:rPr lang="ar-SA" sz="1100" dirty="0">
                          <a:effectLst/>
                          <a:cs typeface="B Mitra" panose="00000400000000000000" pitchFamily="2" charset="-78"/>
                        </a:rPr>
                        <a:t>32/1188</a:t>
                      </a:r>
                      <a:endParaRPr lang="en-US" sz="1100" dirty="0">
                        <a:effectLst/>
                        <a:latin typeface="Calibri" panose="020F0502020204030204" pitchFamily="34" charset="0"/>
                        <a:ea typeface="Calibri" panose="020F0502020204030204" pitchFamily="34" charset="0"/>
                        <a:cs typeface="B Mitra" panose="00000400000000000000" pitchFamily="2" charset="-78"/>
                      </a:endParaRPr>
                    </a:p>
                  </a:txBody>
                  <a:tcPr marL="57454" marR="57454"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3992A">
                        <a:tint val="20000"/>
                      </a:srgbClr>
                    </a:solidFill>
                  </a:tcPr>
                </a:tc>
                <a:extLst>
                  <a:ext uri="{0D108BD9-81ED-4DB2-BD59-A6C34878D82A}">
                    <a16:rowId xmlns:a16="http://schemas.microsoft.com/office/drawing/2014/main" xmlns="" val="3954573361"/>
                  </a:ext>
                </a:extLst>
              </a:tr>
            </a:tbl>
          </a:graphicData>
        </a:graphic>
      </p:graphicFrame>
    </p:spTree>
    <p:extLst>
      <p:ext uri="{BB962C8B-B14F-4D97-AF65-F5344CB8AC3E}">
        <p14:creationId xmlns:p14="http://schemas.microsoft.com/office/powerpoint/2010/main" val="3563186173"/>
      </p:ext>
    </p:extLst>
  </p:cSld>
  <p:clrMapOvr>
    <a:masterClrMapping/>
  </p:clrMapOvr>
  <p:transition>
    <p:dissolve/>
  </p:transition>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برآورد هزینه</a:t>
            </a:r>
            <a:endParaRPr lang="en-US" dirty="0">
              <a:solidFill>
                <a:srgbClr val="8C5B02"/>
              </a:solidFill>
              <a:latin typeface="Technic" panose="00000400000000000000" pitchFamily="2" charset="2"/>
            </a:endParaRPr>
          </a:p>
        </p:txBody>
      </p:sp>
      <p:sp>
        <p:nvSpPr>
          <p:cNvPr id="29" name="TextBox 28"/>
          <p:cNvSpPr txBox="1"/>
          <p:nvPr/>
        </p:nvSpPr>
        <p:spPr>
          <a:xfrm>
            <a:off x="272480" y="4016097"/>
            <a:ext cx="1728192" cy="276999"/>
          </a:xfrm>
          <a:prstGeom prst="rect">
            <a:avLst/>
          </a:prstGeom>
          <a:noFill/>
        </p:spPr>
        <p:txBody>
          <a:bodyPr wrap="square" rtlCol="0">
            <a:spAutoFit/>
          </a:bodyPr>
          <a:lstStyle/>
          <a:p>
            <a:pPr algn="ctr"/>
            <a:r>
              <a:rPr lang="fa-IR" sz="1200" b="1" dirty="0" smtClean="0">
                <a:solidFill>
                  <a:schemeClr val="bg1">
                    <a:lumMod val="65000"/>
                    <a:lumOff val="35000"/>
                  </a:schemeClr>
                </a:solidFill>
                <a:cs typeface="B Nazanin" pitchFamily="2" charset="-78"/>
              </a:rPr>
              <a:t>برآورد هزینه</a:t>
            </a:r>
            <a:endParaRPr lang="fa-IR" sz="1200" b="1" dirty="0">
              <a:solidFill>
                <a:schemeClr val="bg1">
                  <a:lumMod val="65000"/>
                  <a:lumOff val="35000"/>
                </a:schemeClr>
              </a:solidFill>
              <a:cs typeface="B Nazanin" pitchFamily="2" charset="-78"/>
            </a:endParaRPr>
          </a:p>
        </p:txBody>
      </p:sp>
      <p:sp>
        <p:nvSpPr>
          <p:cNvPr id="30" name="TextBox 29"/>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8</a:t>
            </a:r>
            <a:r>
              <a:rPr lang="fa-IR" sz="1600" dirty="0" smtClean="0">
                <a:effectLst>
                  <a:outerShdw blurRad="38100" dist="38100" dir="2700000" algn="tl">
                    <a:srgbClr val="000000">
                      <a:alpha val="43137"/>
                    </a:srgbClr>
                  </a:outerShdw>
                </a:effectLst>
              </a:rPr>
              <a:t>  طرح توجیهی برای هتل</a:t>
            </a:r>
            <a:endParaRPr lang="en-US" sz="1400" dirty="0">
              <a:effectLst>
                <a:outerShdw blurRad="38100" dist="38100" dir="2700000" algn="tl">
                  <a:srgbClr val="000000">
                    <a:alpha val="43137"/>
                  </a:srgbClr>
                </a:outerShdw>
              </a:effectLst>
            </a:endParaRPr>
          </a:p>
        </p:txBody>
      </p:sp>
      <p:sp>
        <p:nvSpPr>
          <p:cNvPr id="31" name="TextBox 30"/>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8</a:t>
            </a:r>
            <a:endParaRPr lang="en-US" sz="1200" b="1" dirty="0">
              <a:solidFill>
                <a:srgbClr val="002060"/>
              </a:solidFill>
              <a:cs typeface="B Nazanin" pitchFamily="2" charset="-78"/>
            </a:endParaRPr>
          </a:p>
        </p:txBody>
      </p:sp>
      <p:sp>
        <p:nvSpPr>
          <p:cNvPr id="32" name="TextBox 31"/>
          <p:cNvSpPr txBox="1"/>
          <p:nvPr/>
        </p:nvSpPr>
        <p:spPr>
          <a:xfrm>
            <a:off x="272480" y="3723542"/>
            <a:ext cx="1728192" cy="276999"/>
          </a:xfrm>
          <a:prstGeom prst="rect">
            <a:avLst/>
          </a:prstGeom>
          <a:noFill/>
        </p:spPr>
        <p:txBody>
          <a:bodyPr wrap="square" rtlCol="0">
            <a:spAutoFit/>
          </a:bodyPr>
          <a:lstStyle/>
          <a:p>
            <a:pPr algn="ctr" rtl="1"/>
            <a:r>
              <a:rPr lang="fa-IR" sz="1200" b="1" dirty="0" smtClean="0">
                <a:solidFill>
                  <a:srgbClr val="674301"/>
                </a:solidFill>
                <a:cs typeface="B Nazanin" pitchFamily="2" charset="-78"/>
              </a:rPr>
              <a:t>طرح توجیهی هتل</a:t>
            </a:r>
            <a:endParaRPr lang="en-US" sz="1200" b="1" dirty="0">
              <a:solidFill>
                <a:srgbClr val="674301"/>
              </a:solidFill>
              <a:cs typeface="B Nazanin" pitchFamily="2" charset="-78"/>
            </a:endParaRPr>
          </a:p>
        </p:txBody>
      </p:sp>
      <p:sp>
        <p:nvSpPr>
          <p:cNvPr id="37" name="TextBox 36"/>
          <p:cNvSpPr txBox="1"/>
          <p:nvPr/>
        </p:nvSpPr>
        <p:spPr>
          <a:xfrm>
            <a:off x="2504728" y="1357542"/>
            <a:ext cx="6552728" cy="276999"/>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dirty="0">
                <a:solidFill>
                  <a:srgbClr val="002060"/>
                </a:solidFill>
                <a:cs typeface="B Traffic" panose="00000400000000000000" pitchFamily="2" charset="-78"/>
              </a:rPr>
              <a:t>تغییــر کاربری از هتـــل به مسکــونی بـــدون </a:t>
            </a:r>
            <a:r>
              <a:rPr lang="fa-IR" dirty="0" smtClean="0">
                <a:solidFill>
                  <a:srgbClr val="002060"/>
                </a:solidFill>
                <a:cs typeface="B Traffic" panose="00000400000000000000" pitchFamily="2" charset="-78"/>
              </a:rPr>
              <a:t>تخریب   </a:t>
            </a:r>
            <a:r>
              <a:rPr lang="fa-IR" sz="1100" b="0" dirty="0" smtClean="0">
                <a:solidFill>
                  <a:srgbClr val="002060"/>
                </a:solidFill>
                <a:cs typeface="B Traffic" panose="00000400000000000000" pitchFamily="2" charset="-78"/>
              </a:rPr>
              <a:t>(</a:t>
            </a:r>
            <a:r>
              <a:rPr lang="fa-IR" sz="1100" b="0" dirty="0">
                <a:solidFill>
                  <a:srgbClr val="002060"/>
                </a:solidFill>
                <a:cs typeface="B Traffic" panose="00000400000000000000" pitchFamily="2" charset="-78"/>
              </a:rPr>
              <a:t>صرفاً با تغییر پلان و کاربری وضع موجود به مسکونی)</a:t>
            </a:r>
            <a:endParaRPr lang="en-US" sz="1100" b="0" dirty="0">
              <a:solidFill>
                <a:srgbClr val="8C5B02"/>
              </a:solidFill>
              <a:latin typeface="Technic" panose="00000400000000000000" pitchFamily="2" charset="2"/>
            </a:endParaRPr>
          </a:p>
        </p:txBody>
      </p:sp>
      <p:sp>
        <p:nvSpPr>
          <p:cNvPr id="12" name="Rectangle 11"/>
          <p:cNvSpPr/>
          <p:nvPr/>
        </p:nvSpPr>
        <p:spPr>
          <a:xfrm>
            <a:off x="2504728" y="1700808"/>
            <a:ext cx="6552728" cy="4801314"/>
          </a:xfrm>
          <a:prstGeom prst="rect">
            <a:avLst/>
          </a:prstGeom>
        </p:spPr>
        <p:txBody>
          <a:bodyPr wrap="square" anchor="ctr">
            <a:spAutoFit/>
          </a:bodyPr>
          <a:lstStyle/>
          <a:p>
            <a:pPr algn="r" rtl="1">
              <a:lnSpc>
                <a:spcPct val="150000"/>
              </a:lnSpc>
            </a:pPr>
            <a:r>
              <a:rPr lang="fa-IR" sz="1200" b="1" dirty="0">
                <a:solidFill>
                  <a:srgbClr val="002060"/>
                </a:solidFill>
                <a:latin typeface="Garamond" panose="02020404030301010803"/>
                <a:cs typeface="B Mitra" panose="00000400000000000000" pitchFamily="2" charset="-78"/>
              </a:rPr>
              <a:t>سرمايه در گردش طرح : </a:t>
            </a:r>
          </a:p>
          <a:p>
            <a:pPr algn="r" rtl="1">
              <a:lnSpc>
                <a:spcPct val="150000"/>
              </a:lnSpc>
            </a:pPr>
            <a:r>
              <a:rPr lang="fa-IR" sz="1200" dirty="0">
                <a:solidFill>
                  <a:srgbClr val="002060"/>
                </a:solidFill>
                <a:latin typeface="Garamond" panose="02020404030301010803"/>
                <a:cs typeface="B Mitra" panose="00000400000000000000" pitchFamily="2" charset="-78"/>
              </a:rPr>
              <a:t>سرمايه در گردش هتل را معادل 2 ماه هزينه هاي جاري هتل يعني 198/000/000 تومان برآورد كرده ايم .</a:t>
            </a:r>
          </a:p>
          <a:p>
            <a:pPr algn="r" rtl="1">
              <a:lnSpc>
                <a:spcPct val="150000"/>
              </a:lnSpc>
            </a:pPr>
            <a:r>
              <a:rPr lang="fa-IR" sz="1200" dirty="0">
                <a:solidFill>
                  <a:srgbClr val="002060"/>
                </a:solidFill>
                <a:latin typeface="Garamond" panose="02020404030301010803"/>
                <a:cs typeface="B Mitra" panose="00000400000000000000" pitchFamily="2" charset="-78"/>
              </a:rPr>
              <a:t> </a:t>
            </a:r>
            <a:r>
              <a:rPr lang="fa-IR" sz="1200" b="1" dirty="0" smtClean="0">
                <a:solidFill>
                  <a:srgbClr val="002060"/>
                </a:solidFill>
                <a:latin typeface="Garamond" panose="02020404030301010803"/>
                <a:cs typeface="B Mitra" panose="00000400000000000000" pitchFamily="2" charset="-78"/>
              </a:rPr>
              <a:t>محاسبه </a:t>
            </a:r>
            <a:r>
              <a:rPr lang="fa-IR" sz="1200" b="1" dirty="0">
                <a:solidFill>
                  <a:srgbClr val="002060"/>
                </a:solidFill>
                <a:latin typeface="Garamond" panose="02020404030301010803"/>
                <a:cs typeface="B Mitra" panose="00000400000000000000" pitchFamily="2" charset="-78"/>
              </a:rPr>
              <a:t>درآمدهاي هتل: </a:t>
            </a:r>
          </a:p>
          <a:p>
            <a:pPr algn="r" rtl="1">
              <a:lnSpc>
                <a:spcPct val="150000"/>
              </a:lnSpc>
            </a:pPr>
            <a:r>
              <a:rPr lang="fa-IR" sz="1200" dirty="0">
                <a:solidFill>
                  <a:srgbClr val="002060"/>
                </a:solidFill>
                <a:latin typeface="Garamond" panose="02020404030301010803"/>
                <a:cs typeface="B Mitra" panose="00000400000000000000" pitchFamily="2" charset="-78"/>
              </a:rPr>
              <a:t>ما ظرفيت كار هتل را به طور متوسط در طول سال براي سال اول 75 درصد، سال دوم 80 درصد سال سوم 90 درصد و سالهاي بعد 95 درصد در نظر گرفته ايم . </a:t>
            </a:r>
          </a:p>
          <a:p>
            <a:pPr algn="r" rtl="1">
              <a:lnSpc>
                <a:spcPct val="150000"/>
              </a:lnSpc>
            </a:pPr>
            <a:r>
              <a:rPr lang="fa-IR" sz="1200" b="1" dirty="0" smtClean="0">
                <a:solidFill>
                  <a:srgbClr val="002060"/>
                </a:solidFill>
                <a:latin typeface="Garamond" panose="02020404030301010803"/>
                <a:cs typeface="B Mitra" panose="00000400000000000000" pitchFamily="2" charset="-78"/>
              </a:rPr>
              <a:t>سه </a:t>
            </a:r>
            <a:r>
              <a:rPr lang="fa-IR" sz="1200" b="1" dirty="0">
                <a:solidFill>
                  <a:srgbClr val="002060"/>
                </a:solidFill>
                <a:latin typeface="Garamond" panose="02020404030301010803"/>
                <a:cs typeface="B Mitra" panose="00000400000000000000" pitchFamily="2" charset="-78"/>
              </a:rPr>
              <a:t>محل درآمدي براي هتل پيش بيني شده است : </a:t>
            </a:r>
          </a:p>
          <a:p>
            <a:pPr algn="r" rtl="1">
              <a:lnSpc>
                <a:spcPct val="150000"/>
              </a:lnSpc>
            </a:pPr>
            <a:r>
              <a:rPr lang="fa-IR" sz="1200" dirty="0">
                <a:solidFill>
                  <a:srgbClr val="002060"/>
                </a:solidFill>
                <a:latin typeface="Garamond" panose="02020404030301010803"/>
                <a:cs typeface="B Mitra" panose="00000400000000000000" pitchFamily="2" charset="-78"/>
              </a:rPr>
              <a:t>1-پذيرش شبانه روزي اتاقهاي هتل ، 63 اتاق در روز </a:t>
            </a:r>
          </a:p>
          <a:p>
            <a:pPr algn="r" rtl="1">
              <a:lnSpc>
                <a:spcPct val="150000"/>
              </a:lnSpc>
            </a:pPr>
            <a:r>
              <a:rPr lang="fa-IR" sz="1200" dirty="0">
                <a:solidFill>
                  <a:srgbClr val="002060"/>
                </a:solidFill>
                <a:latin typeface="Garamond" panose="02020404030301010803"/>
                <a:cs typeface="B Mitra" panose="00000400000000000000" pitchFamily="2" charset="-78"/>
              </a:rPr>
              <a:t>2-پذيراي نهار ، شام و صبحانه از ميهمانان و مسافران براي 200 نفر براي هر وعده </a:t>
            </a:r>
          </a:p>
          <a:p>
            <a:pPr algn="r" rtl="1">
              <a:lnSpc>
                <a:spcPct val="150000"/>
              </a:lnSpc>
            </a:pPr>
            <a:r>
              <a:rPr lang="fa-IR" sz="1200" dirty="0">
                <a:solidFill>
                  <a:srgbClr val="002060"/>
                </a:solidFill>
                <a:latin typeface="Garamond" panose="02020404030301010803"/>
                <a:cs typeface="B Mitra" panose="00000400000000000000" pitchFamily="2" charset="-78"/>
              </a:rPr>
              <a:t>3-پذيرايي براي ميهماني ها‌، جشنها ، كنفرانسها و ... 3000 نفر در هر روز 2 وعده (ميزان درآمد از محلهاي پيش بيني شده هتل با توجه به نرخ‌هاي مصوب</a:t>
            </a:r>
            <a:r>
              <a:rPr lang="fa-IR" sz="1200" dirty="0" smtClean="0">
                <a:solidFill>
                  <a:srgbClr val="002060"/>
                </a:solidFill>
                <a:latin typeface="Garamond" panose="02020404030301010803"/>
                <a:cs typeface="B Mitra" panose="00000400000000000000" pitchFamily="2" charset="-78"/>
              </a:rPr>
              <a:t>):</a:t>
            </a:r>
            <a:endParaRPr lang="en-US" sz="1200" dirty="0" smtClean="0">
              <a:solidFill>
                <a:srgbClr val="002060"/>
              </a:solidFill>
              <a:latin typeface="Garamond" panose="02020404030301010803"/>
              <a:cs typeface="B Mitra" panose="00000400000000000000" pitchFamily="2" charset="-78"/>
            </a:endParaRPr>
          </a:p>
          <a:p>
            <a:pPr algn="r" rtl="1">
              <a:lnSpc>
                <a:spcPct val="150000"/>
              </a:lnSpc>
            </a:pPr>
            <a:r>
              <a:rPr lang="fa-IR" sz="1200" dirty="0">
                <a:solidFill>
                  <a:srgbClr val="002060"/>
                </a:solidFill>
                <a:latin typeface="Garamond" panose="02020404030301010803"/>
                <a:cs typeface="B Mitra" panose="00000400000000000000" pitchFamily="2" charset="-78"/>
              </a:rPr>
              <a:t>1-پذيرش از هر نفر براي اقامت يك روز در هتل براي هر اتاق با سرويس 128000 تومان كه با احتساب 63 اتاق و 365 روز مبلغ كل دريافتي از اين محل 000 360 943 2 تومان مي باشد . </a:t>
            </a:r>
          </a:p>
          <a:p>
            <a:pPr algn="r" rtl="1">
              <a:lnSpc>
                <a:spcPct val="150000"/>
              </a:lnSpc>
            </a:pPr>
            <a:r>
              <a:rPr lang="fa-IR" sz="1200" dirty="0">
                <a:solidFill>
                  <a:srgbClr val="002060"/>
                </a:solidFill>
                <a:latin typeface="Garamond" panose="02020404030301010803"/>
                <a:cs typeface="B Mitra" panose="00000400000000000000" pitchFamily="2" charset="-78"/>
              </a:rPr>
              <a:t>2-پذيرائي از 200 نفر در 3 وعده غذائي به طور متوسط از هر نفر 000 50 تومان دريافتي و عايدي هتل در طول يكسال با احتساب 365 روز 000 000 950 10 تومان مي باشد . </a:t>
            </a:r>
          </a:p>
          <a:p>
            <a:pPr algn="r" rtl="1">
              <a:lnSpc>
                <a:spcPct val="150000"/>
              </a:lnSpc>
            </a:pPr>
            <a:r>
              <a:rPr lang="fa-IR" sz="1200" dirty="0">
                <a:solidFill>
                  <a:srgbClr val="002060"/>
                </a:solidFill>
                <a:latin typeface="Garamond" panose="02020404030301010803"/>
                <a:cs typeface="B Mitra" panose="00000400000000000000" pitchFamily="2" charset="-78"/>
              </a:rPr>
              <a:t>3-پذيرائي در ميهمانيها و جشنها 300 نفر در روز در 2 وعده پيش بيني شده كه با احتساب 365 روز از هر نفر 000 50 تومان بالغ بر 000 000 950 10 تومان در طول سال مي باشد . </a:t>
            </a:r>
          </a:p>
          <a:p>
            <a:pPr algn="r" rtl="1">
              <a:lnSpc>
                <a:spcPct val="150000"/>
              </a:lnSpc>
            </a:pPr>
            <a:r>
              <a:rPr lang="fa-IR" sz="1200" dirty="0">
                <a:solidFill>
                  <a:srgbClr val="002060"/>
                </a:solidFill>
                <a:latin typeface="Garamond" panose="02020404030301010803"/>
                <a:cs typeface="B Mitra" panose="00000400000000000000" pitchFamily="2" charset="-78"/>
              </a:rPr>
              <a:t>در مجموع درآمد هتل يكسال 000 000 845 24 تومان برآورد مي گردد.</a:t>
            </a:r>
            <a:endParaRPr lang="fa-IR" sz="1200" dirty="0" smtClean="0">
              <a:solidFill>
                <a:srgbClr val="002060"/>
              </a:solidFill>
              <a:latin typeface="Garamond" panose="02020404030301010803"/>
              <a:cs typeface="B Mitra" panose="00000400000000000000" pitchFamily="2" charset="-78"/>
            </a:endParaRPr>
          </a:p>
        </p:txBody>
      </p:sp>
    </p:spTree>
    <p:extLst>
      <p:ext uri="{BB962C8B-B14F-4D97-AF65-F5344CB8AC3E}">
        <p14:creationId xmlns:p14="http://schemas.microsoft.com/office/powerpoint/2010/main" val="1678732353"/>
      </p:ext>
    </p:extLst>
  </p:cSld>
  <p:clrMapOvr>
    <a:masterClrMapping/>
  </p:clrMapOvr>
  <p:transition>
    <p:dissolve/>
  </p:transition>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برآورد هزینه</a:t>
            </a:r>
            <a:endParaRPr lang="en-US" dirty="0">
              <a:solidFill>
                <a:srgbClr val="8C5B02"/>
              </a:solidFill>
              <a:latin typeface="Technic" panose="00000400000000000000" pitchFamily="2" charset="2"/>
            </a:endParaRPr>
          </a:p>
        </p:txBody>
      </p:sp>
      <p:sp>
        <p:nvSpPr>
          <p:cNvPr id="29" name="TextBox 28"/>
          <p:cNvSpPr txBox="1"/>
          <p:nvPr/>
        </p:nvSpPr>
        <p:spPr>
          <a:xfrm>
            <a:off x="272480" y="4016097"/>
            <a:ext cx="1728192" cy="276999"/>
          </a:xfrm>
          <a:prstGeom prst="rect">
            <a:avLst/>
          </a:prstGeom>
          <a:noFill/>
        </p:spPr>
        <p:txBody>
          <a:bodyPr wrap="square" rtlCol="0">
            <a:spAutoFit/>
          </a:bodyPr>
          <a:lstStyle/>
          <a:p>
            <a:pPr algn="ctr"/>
            <a:r>
              <a:rPr lang="fa-IR" sz="1200" b="1" dirty="0" smtClean="0">
                <a:solidFill>
                  <a:schemeClr val="bg1">
                    <a:lumMod val="65000"/>
                    <a:lumOff val="35000"/>
                  </a:schemeClr>
                </a:solidFill>
                <a:cs typeface="B Nazanin" pitchFamily="2" charset="-78"/>
              </a:rPr>
              <a:t>برآورد هزینه</a:t>
            </a:r>
            <a:endParaRPr lang="fa-IR" sz="1200" b="1" dirty="0">
              <a:solidFill>
                <a:schemeClr val="bg1">
                  <a:lumMod val="65000"/>
                  <a:lumOff val="35000"/>
                </a:schemeClr>
              </a:solidFill>
              <a:cs typeface="B Nazanin" pitchFamily="2" charset="-78"/>
            </a:endParaRPr>
          </a:p>
        </p:txBody>
      </p:sp>
      <p:sp>
        <p:nvSpPr>
          <p:cNvPr id="30" name="TextBox 29"/>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8</a:t>
            </a:r>
            <a:r>
              <a:rPr lang="fa-IR" sz="1600" dirty="0" smtClean="0">
                <a:effectLst>
                  <a:outerShdw blurRad="38100" dist="38100" dir="2700000" algn="tl">
                    <a:srgbClr val="000000">
                      <a:alpha val="43137"/>
                    </a:srgbClr>
                  </a:outerShdw>
                </a:effectLst>
              </a:rPr>
              <a:t>  طرح توجیهی برای هتل</a:t>
            </a:r>
            <a:endParaRPr lang="en-US" sz="1400" dirty="0">
              <a:effectLst>
                <a:outerShdw blurRad="38100" dist="38100" dir="2700000" algn="tl">
                  <a:srgbClr val="000000">
                    <a:alpha val="43137"/>
                  </a:srgbClr>
                </a:outerShdw>
              </a:effectLst>
            </a:endParaRPr>
          </a:p>
        </p:txBody>
      </p:sp>
      <p:sp>
        <p:nvSpPr>
          <p:cNvPr id="31" name="TextBox 30"/>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8</a:t>
            </a:r>
            <a:endParaRPr lang="en-US" sz="1200" b="1" dirty="0">
              <a:solidFill>
                <a:srgbClr val="002060"/>
              </a:solidFill>
              <a:cs typeface="B Nazanin" pitchFamily="2" charset="-78"/>
            </a:endParaRPr>
          </a:p>
        </p:txBody>
      </p:sp>
      <p:sp>
        <p:nvSpPr>
          <p:cNvPr id="32" name="TextBox 31"/>
          <p:cNvSpPr txBox="1"/>
          <p:nvPr/>
        </p:nvSpPr>
        <p:spPr>
          <a:xfrm>
            <a:off x="272480" y="3723542"/>
            <a:ext cx="1728192" cy="276999"/>
          </a:xfrm>
          <a:prstGeom prst="rect">
            <a:avLst/>
          </a:prstGeom>
          <a:noFill/>
        </p:spPr>
        <p:txBody>
          <a:bodyPr wrap="square" rtlCol="0">
            <a:spAutoFit/>
          </a:bodyPr>
          <a:lstStyle/>
          <a:p>
            <a:pPr algn="ctr" rtl="1"/>
            <a:r>
              <a:rPr lang="fa-IR" sz="1200" b="1" dirty="0" smtClean="0">
                <a:solidFill>
                  <a:srgbClr val="674301"/>
                </a:solidFill>
                <a:cs typeface="B Nazanin" pitchFamily="2" charset="-78"/>
              </a:rPr>
              <a:t>طرح توجیهی هتل</a:t>
            </a:r>
            <a:endParaRPr lang="en-US" sz="1200" b="1" dirty="0">
              <a:solidFill>
                <a:srgbClr val="674301"/>
              </a:solidFill>
              <a:cs typeface="B Nazanin" pitchFamily="2" charset="-78"/>
            </a:endParaRPr>
          </a:p>
        </p:txBody>
      </p:sp>
      <p:sp>
        <p:nvSpPr>
          <p:cNvPr id="37" name="TextBox 36"/>
          <p:cNvSpPr txBox="1"/>
          <p:nvPr/>
        </p:nvSpPr>
        <p:spPr>
          <a:xfrm>
            <a:off x="2504728" y="1357542"/>
            <a:ext cx="6552728" cy="276999"/>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dirty="0" smtClean="0">
                <a:solidFill>
                  <a:srgbClr val="002060"/>
                </a:solidFill>
                <a:cs typeface="B Traffic" panose="00000400000000000000" pitchFamily="2" charset="-78"/>
              </a:rPr>
              <a:t>کاربری فرهنگی</a:t>
            </a:r>
            <a:endParaRPr lang="en-US" sz="1100" b="0" dirty="0">
              <a:solidFill>
                <a:srgbClr val="8C5B02"/>
              </a:solidFill>
              <a:latin typeface="Technic" panose="00000400000000000000" pitchFamily="2" charset="2"/>
            </a:endParaRPr>
          </a:p>
        </p:txBody>
      </p:sp>
      <p:sp>
        <p:nvSpPr>
          <p:cNvPr id="12" name="Rectangle 11"/>
          <p:cNvSpPr/>
          <p:nvPr/>
        </p:nvSpPr>
        <p:spPr>
          <a:xfrm>
            <a:off x="2504728" y="1700808"/>
            <a:ext cx="6552728" cy="4801314"/>
          </a:xfrm>
          <a:prstGeom prst="rect">
            <a:avLst/>
          </a:prstGeom>
        </p:spPr>
        <p:txBody>
          <a:bodyPr wrap="square" anchor="ctr">
            <a:spAutoFit/>
          </a:bodyPr>
          <a:lstStyle/>
          <a:p>
            <a:pPr algn="r" rtl="1">
              <a:lnSpc>
                <a:spcPct val="150000"/>
              </a:lnSpc>
            </a:pPr>
            <a:r>
              <a:rPr lang="fa-IR" sz="1200" dirty="0">
                <a:solidFill>
                  <a:srgbClr val="002060"/>
                </a:solidFill>
                <a:latin typeface="Garamond" panose="02020404030301010803"/>
                <a:cs typeface="B Mitra" panose="00000400000000000000" pitchFamily="2" charset="-78"/>
              </a:rPr>
              <a:t>ـ معماري يك اتفاق </a:t>
            </a:r>
            <a:r>
              <a:rPr lang="fa-IR" sz="1200" dirty="0" smtClean="0">
                <a:solidFill>
                  <a:srgbClr val="002060"/>
                </a:solidFill>
                <a:latin typeface="Garamond" panose="02020404030301010803"/>
                <a:cs typeface="B Mitra" panose="00000400000000000000" pitchFamily="2" charset="-78"/>
              </a:rPr>
              <a:t>چند‌نظمي</a:t>
            </a:r>
            <a:r>
              <a:rPr lang="en-US" sz="1200" dirty="0" smtClean="0">
                <a:solidFill>
                  <a:srgbClr val="002060"/>
                </a:solidFill>
                <a:latin typeface="Garamond" panose="02020404030301010803"/>
                <a:cs typeface="B Mitra" panose="00000400000000000000" pitchFamily="2" charset="-78"/>
              </a:rPr>
              <a:t>Multi discipline </a:t>
            </a:r>
            <a:r>
              <a:rPr lang="fa-IR" sz="1200" dirty="0" smtClean="0">
                <a:solidFill>
                  <a:srgbClr val="002060"/>
                </a:solidFill>
                <a:latin typeface="Garamond" panose="02020404030301010803"/>
                <a:cs typeface="B Mitra" panose="00000400000000000000" pitchFamily="2" charset="-78"/>
              </a:rPr>
              <a:t> است</a:t>
            </a:r>
            <a:r>
              <a:rPr lang="fa-IR" sz="1200" dirty="0">
                <a:solidFill>
                  <a:srgbClr val="002060"/>
                </a:solidFill>
                <a:latin typeface="Garamond" panose="02020404030301010803"/>
                <a:cs typeface="B Mitra" panose="00000400000000000000" pitchFamily="2" charset="-78"/>
              </a:rPr>
              <a:t>.</a:t>
            </a:r>
          </a:p>
          <a:p>
            <a:pPr algn="r" rtl="1">
              <a:lnSpc>
                <a:spcPct val="150000"/>
              </a:lnSpc>
            </a:pPr>
            <a:r>
              <a:rPr lang="fa-IR" sz="1200" dirty="0">
                <a:solidFill>
                  <a:srgbClr val="002060"/>
                </a:solidFill>
                <a:latin typeface="Garamond" panose="02020404030301010803"/>
                <a:cs typeface="B Mitra" panose="00000400000000000000" pitchFamily="2" charset="-78"/>
              </a:rPr>
              <a:t>ـ زماني 3 ركن براي معماري قايل بودند؛ «زيبايي»، «ايستايي» و «كاركرد». اين 3 ركن هنوز هم مي‌تواند قابل قبول باشد.</a:t>
            </a:r>
          </a:p>
          <a:p>
            <a:pPr algn="r" rtl="1">
              <a:lnSpc>
                <a:spcPct val="150000"/>
              </a:lnSpc>
            </a:pPr>
            <a:r>
              <a:rPr lang="fa-IR" sz="1200" dirty="0">
                <a:solidFill>
                  <a:srgbClr val="002060"/>
                </a:solidFill>
                <a:latin typeface="Garamond" panose="02020404030301010803"/>
                <a:cs typeface="B Mitra" panose="00000400000000000000" pitchFamily="2" charset="-78"/>
              </a:rPr>
              <a:t>ـ معماري ماهيتا امري چند‌منظومه يا چند‌وجهي است.</a:t>
            </a:r>
          </a:p>
          <a:p>
            <a:pPr algn="r" rtl="1">
              <a:lnSpc>
                <a:spcPct val="150000"/>
              </a:lnSpc>
            </a:pPr>
            <a:r>
              <a:rPr lang="fa-IR" sz="1200" dirty="0">
                <a:solidFill>
                  <a:srgbClr val="002060"/>
                </a:solidFill>
                <a:latin typeface="Garamond" panose="02020404030301010803"/>
                <a:cs typeface="B Mitra" panose="00000400000000000000" pitchFamily="2" charset="-78"/>
              </a:rPr>
              <a:t>ـ تخصص‌هاي مختلف در يك اثر معماري دخيل هستند كه اين امر سبب شده كار گروهي در معماري مطرح شود. ولي اين كار گروهي مديريت مي‌خواهد ... طراحان مدير ... هدايت‌كننده ... من نقش معمار را در اين فرايند مؤثر مي‌بينم ... به همين دليل است كه در دانشگاه يك معمار با زمينه‌ها و نظم‌هاي مختلفي آشنا مي‌شود ... يك دانشجوي معماري مي‌فهمد كه با يك كانسپت به‌تنهايي روبرو نيست بلكه در برابر يك مولتي كانسپت قرار دارد.</a:t>
            </a:r>
          </a:p>
          <a:p>
            <a:pPr algn="r" rtl="1">
              <a:lnSpc>
                <a:spcPct val="150000"/>
              </a:lnSpc>
            </a:pPr>
            <a:r>
              <a:rPr lang="fa-IR" sz="1200" dirty="0">
                <a:solidFill>
                  <a:srgbClr val="002060"/>
                </a:solidFill>
                <a:latin typeface="Garamond" panose="02020404030301010803"/>
                <a:cs typeface="B Mitra" panose="00000400000000000000" pitchFamily="2" charset="-78"/>
              </a:rPr>
              <a:t>ـ معماري يك اثر تجسمي است و از راه چشم ادراك مي‌شود.</a:t>
            </a:r>
          </a:p>
          <a:p>
            <a:pPr algn="r" rtl="1">
              <a:lnSpc>
                <a:spcPct val="150000"/>
              </a:lnSpc>
            </a:pPr>
            <a:r>
              <a:rPr lang="fa-IR" sz="1200" dirty="0">
                <a:solidFill>
                  <a:srgbClr val="002060"/>
                </a:solidFill>
                <a:latin typeface="Garamond" panose="02020404030301010803"/>
                <a:cs typeface="B Mitra" panose="00000400000000000000" pitchFamily="2" charset="-78"/>
              </a:rPr>
              <a:t>ـ معماري جامع‌ترين عامل منعكس‌كننده فرهنگ يك جامعه است.</a:t>
            </a:r>
          </a:p>
          <a:p>
            <a:pPr algn="r" rtl="1">
              <a:lnSpc>
                <a:spcPct val="150000"/>
              </a:lnSpc>
            </a:pPr>
            <a:r>
              <a:rPr lang="fa-IR" sz="1200" dirty="0">
                <a:solidFill>
                  <a:srgbClr val="002060"/>
                </a:solidFill>
                <a:latin typeface="Garamond" panose="02020404030301010803"/>
                <a:cs typeface="B Mitra" panose="00000400000000000000" pitchFamily="2" charset="-78"/>
              </a:rPr>
              <a:t>ـ در معماري سنتي تزئينات فضاي داخلي با ساير عناصر ديگر ساختمان مثل حجم بيروني، سازه و ... در هم تنيده است و نمي‌توان آن‌ها را از هم جدا كرد.</a:t>
            </a:r>
          </a:p>
          <a:p>
            <a:pPr algn="r" rtl="1">
              <a:lnSpc>
                <a:spcPct val="150000"/>
              </a:lnSpc>
            </a:pPr>
            <a:r>
              <a:rPr lang="fa-IR" sz="1200" dirty="0">
                <a:solidFill>
                  <a:srgbClr val="002060"/>
                </a:solidFill>
                <a:latin typeface="Garamond" panose="02020404030301010803"/>
                <a:cs typeface="B Mitra" panose="00000400000000000000" pitchFamily="2" charset="-78"/>
              </a:rPr>
              <a:t>ـ انسان در جامعه پس از مدرن، انساني كثرت‌گرا و ماجراجو است. او مي‌خواهد زندگي را با تحولات معني ببخشد. تعريف زندگي براي او با يك انسان سنتي متفاوت است. نتيجه عمر انسان سنتي آثاري است كه بر جاي گذاشته درصورتي كه تعريف زندگي از ديد انسان امروزي ماجراهايي است كه در مسير زندگيش اتفاق مي‌افتد.</a:t>
            </a:r>
          </a:p>
          <a:p>
            <a:pPr algn="r" rtl="1">
              <a:lnSpc>
                <a:spcPct val="150000"/>
              </a:lnSpc>
            </a:pPr>
            <a:r>
              <a:rPr lang="fa-IR" sz="1200" dirty="0">
                <a:solidFill>
                  <a:srgbClr val="002060"/>
                </a:solidFill>
                <a:latin typeface="Garamond" panose="02020404030301010803"/>
                <a:cs typeface="B Mitra" panose="00000400000000000000" pitchFamily="2" charset="-78"/>
              </a:rPr>
              <a:t>ـ معماري هنوز هم يك تركيب سنگين است.</a:t>
            </a:r>
          </a:p>
          <a:p>
            <a:pPr algn="r" rtl="1">
              <a:lnSpc>
                <a:spcPct val="150000"/>
              </a:lnSpc>
            </a:pPr>
            <a:r>
              <a:rPr lang="fa-IR" sz="1200" dirty="0">
                <a:solidFill>
                  <a:srgbClr val="002060"/>
                </a:solidFill>
                <a:latin typeface="Garamond" panose="02020404030301010803"/>
                <a:cs typeface="B Mitra" panose="00000400000000000000" pitchFamily="2" charset="-78"/>
              </a:rPr>
              <a:t>ـ شهروند امروزي به زندگي در فضاهايي كه ديگران براي او مي‌سازند محكوم است و مسأله معماران امروز تغيير درجه و تقليل اين اجبار است. دغدغه در معماري امروز ديگر اين است كه بتواند با تكثرگرايي انسان هماهنگ باشد.</a:t>
            </a:r>
          </a:p>
          <a:p>
            <a:pPr algn="r" rtl="1">
              <a:lnSpc>
                <a:spcPct val="150000"/>
              </a:lnSpc>
            </a:pPr>
            <a:r>
              <a:rPr lang="fa-IR" sz="1200" dirty="0">
                <a:solidFill>
                  <a:srgbClr val="002060"/>
                </a:solidFill>
                <a:latin typeface="Garamond" panose="02020404030301010803"/>
                <a:cs typeface="B Mitra" panose="00000400000000000000" pitchFamily="2" charset="-78"/>
              </a:rPr>
              <a:t>ـ در امريكاي امروز شغل عامل اصلي اقامت است و هر جا كه امكان اشتغال باشد، وطن است</a:t>
            </a:r>
            <a:r>
              <a:rPr lang="fa-IR" sz="1200" dirty="0" smtClean="0">
                <a:solidFill>
                  <a:srgbClr val="002060"/>
                </a:solidFill>
                <a:latin typeface="Garamond" panose="02020404030301010803"/>
                <a:cs typeface="B Mitra" panose="00000400000000000000" pitchFamily="2" charset="-78"/>
              </a:rPr>
              <a:t>.</a:t>
            </a:r>
            <a:endParaRPr lang="fa-IR" sz="1200" dirty="0">
              <a:solidFill>
                <a:srgbClr val="002060"/>
              </a:solidFill>
              <a:latin typeface="Garamond" panose="02020404030301010803"/>
              <a:cs typeface="B Mitra" panose="00000400000000000000" pitchFamily="2" charset="-78"/>
            </a:endParaRPr>
          </a:p>
        </p:txBody>
      </p:sp>
    </p:spTree>
    <p:extLst>
      <p:ext uri="{BB962C8B-B14F-4D97-AF65-F5344CB8AC3E}">
        <p14:creationId xmlns:p14="http://schemas.microsoft.com/office/powerpoint/2010/main" val="715579937"/>
      </p:ext>
    </p:extLst>
  </p:cSld>
  <p:clrMapOvr>
    <a:masterClrMapping/>
  </p:clrMapOvr>
  <p:transition>
    <p:dissolve/>
  </p:transition>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برآورد هزینه</a:t>
            </a:r>
            <a:endParaRPr lang="en-US" dirty="0">
              <a:solidFill>
                <a:srgbClr val="8C5B02"/>
              </a:solidFill>
              <a:latin typeface="Technic" panose="00000400000000000000" pitchFamily="2" charset="2"/>
            </a:endParaRPr>
          </a:p>
        </p:txBody>
      </p:sp>
      <p:sp>
        <p:nvSpPr>
          <p:cNvPr id="29" name="TextBox 28"/>
          <p:cNvSpPr txBox="1"/>
          <p:nvPr/>
        </p:nvSpPr>
        <p:spPr>
          <a:xfrm>
            <a:off x="272480" y="4016097"/>
            <a:ext cx="1728192" cy="276999"/>
          </a:xfrm>
          <a:prstGeom prst="rect">
            <a:avLst/>
          </a:prstGeom>
          <a:noFill/>
        </p:spPr>
        <p:txBody>
          <a:bodyPr wrap="square" rtlCol="0">
            <a:spAutoFit/>
          </a:bodyPr>
          <a:lstStyle/>
          <a:p>
            <a:pPr algn="ctr"/>
            <a:r>
              <a:rPr lang="fa-IR" sz="1200" b="1" dirty="0" smtClean="0">
                <a:solidFill>
                  <a:schemeClr val="bg1">
                    <a:lumMod val="65000"/>
                    <a:lumOff val="35000"/>
                  </a:schemeClr>
                </a:solidFill>
                <a:cs typeface="B Nazanin" pitchFamily="2" charset="-78"/>
              </a:rPr>
              <a:t>برآورد هزینه</a:t>
            </a:r>
            <a:endParaRPr lang="fa-IR" sz="1200" b="1" dirty="0">
              <a:solidFill>
                <a:schemeClr val="bg1">
                  <a:lumMod val="65000"/>
                  <a:lumOff val="35000"/>
                </a:schemeClr>
              </a:solidFill>
              <a:cs typeface="B Nazanin" pitchFamily="2" charset="-78"/>
            </a:endParaRPr>
          </a:p>
        </p:txBody>
      </p:sp>
      <p:sp>
        <p:nvSpPr>
          <p:cNvPr id="30" name="TextBox 29"/>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8</a:t>
            </a:r>
            <a:r>
              <a:rPr lang="fa-IR" sz="1600" dirty="0" smtClean="0">
                <a:effectLst>
                  <a:outerShdw blurRad="38100" dist="38100" dir="2700000" algn="tl">
                    <a:srgbClr val="000000">
                      <a:alpha val="43137"/>
                    </a:srgbClr>
                  </a:outerShdw>
                </a:effectLst>
              </a:rPr>
              <a:t>  طرح توجیهی برای هتل</a:t>
            </a:r>
            <a:endParaRPr lang="en-US" sz="1400" dirty="0">
              <a:effectLst>
                <a:outerShdw blurRad="38100" dist="38100" dir="2700000" algn="tl">
                  <a:srgbClr val="000000">
                    <a:alpha val="43137"/>
                  </a:srgbClr>
                </a:outerShdw>
              </a:effectLst>
            </a:endParaRPr>
          </a:p>
        </p:txBody>
      </p:sp>
      <p:sp>
        <p:nvSpPr>
          <p:cNvPr id="31" name="TextBox 30"/>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8</a:t>
            </a:r>
            <a:endParaRPr lang="en-US" sz="1200" b="1" dirty="0">
              <a:solidFill>
                <a:srgbClr val="002060"/>
              </a:solidFill>
              <a:cs typeface="B Nazanin" pitchFamily="2" charset="-78"/>
            </a:endParaRPr>
          </a:p>
        </p:txBody>
      </p:sp>
      <p:sp>
        <p:nvSpPr>
          <p:cNvPr id="32" name="TextBox 31"/>
          <p:cNvSpPr txBox="1"/>
          <p:nvPr/>
        </p:nvSpPr>
        <p:spPr>
          <a:xfrm>
            <a:off x="272480" y="3723542"/>
            <a:ext cx="1728192" cy="276999"/>
          </a:xfrm>
          <a:prstGeom prst="rect">
            <a:avLst/>
          </a:prstGeom>
          <a:noFill/>
        </p:spPr>
        <p:txBody>
          <a:bodyPr wrap="square" rtlCol="0">
            <a:spAutoFit/>
          </a:bodyPr>
          <a:lstStyle/>
          <a:p>
            <a:pPr algn="ctr" rtl="1"/>
            <a:r>
              <a:rPr lang="fa-IR" sz="1200" b="1" dirty="0" smtClean="0">
                <a:solidFill>
                  <a:srgbClr val="674301"/>
                </a:solidFill>
                <a:cs typeface="B Nazanin" pitchFamily="2" charset="-78"/>
              </a:rPr>
              <a:t>طرح توجیهی هتل</a:t>
            </a:r>
            <a:endParaRPr lang="en-US" sz="1200" b="1" dirty="0">
              <a:solidFill>
                <a:srgbClr val="674301"/>
              </a:solidFill>
              <a:cs typeface="B Nazanin" pitchFamily="2" charset="-78"/>
            </a:endParaRPr>
          </a:p>
        </p:txBody>
      </p:sp>
      <p:sp>
        <p:nvSpPr>
          <p:cNvPr id="37" name="TextBox 36"/>
          <p:cNvSpPr txBox="1"/>
          <p:nvPr/>
        </p:nvSpPr>
        <p:spPr>
          <a:xfrm>
            <a:off x="2504728" y="1357542"/>
            <a:ext cx="6552728" cy="276999"/>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dirty="0" smtClean="0">
                <a:solidFill>
                  <a:srgbClr val="002060"/>
                </a:solidFill>
                <a:cs typeface="B Traffic" panose="00000400000000000000" pitchFamily="2" charset="-78"/>
              </a:rPr>
              <a:t>کاربری فرهنگی</a:t>
            </a:r>
            <a:endParaRPr lang="en-US" sz="1100" b="0" dirty="0">
              <a:solidFill>
                <a:srgbClr val="8C5B02"/>
              </a:solidFill>
              <a:latin typeface="Technic" panose="00000400000000000000" pitchFamily="2" charset="2"/>
            </a:endParaRPr>
          </a:p>
        </p:txBody>
      </p:sp>
      <p:sp>
        <p:nvSpPr>
          <p:cNvPr id="12" name="Rectangle 11"/>
          <p:cNvSpPr/>
          <p:nvPr/>
        </p:nvSpPr>
        <p:spPr>
          <a:xfrm>
            <a:off x="2504728" y="1700808"/>
            <a:ext cx="6552728" cy="3947234"/>
          </a:xfrm>
          <a:prstGeom prst="rect">
            <a:avLst/>
          </a:prstGeom>
        </p:spPr>
        <p:txBody>
          <a:bodyPr wrap="square" anchor="ctr">
            <a:spAutoFit/>
          </a:bodyPr>
          <a:lstStyle/>
          <a:p>
            <a:pPr algn="r" rtl="1">
              <a:lnSpc>
                <a:spcPct val="150000"/>
              </a:lnSpc>
            </a:pPr>
            <a:r>
              <a:rPr lang="fa-IR" sz="1200" dirty="0">
                <a:solidFill>
                  <a:srgbClr val="002060"/>
                </a:solidFill>
                <a:latin typeface="Garamond" panose="02020404030301010803"/>
                <a:cs typeface="B Mitra" panose="00000400000000000000" pitchFamily="2" charset="-78"/>
              </a:rPr>
              <a:t>ـ نظريه زمين مصنوعي و آپارتمان‌نشيني كه در معماري مدرن مطرح شد ... نمونه ديگري از ... تغييرات انسان معاصر است. در جامعه ما تا 3 دهه پيش به مالكيت آپارتمان اعتبار نمي‌دادند اما اكنون اين نوع زندگي براي ما يك امر بديهي است. هم‌اكنون در بخش مرفه جهان خانه‌هاي روي آب زيادي وجود دارد، قايق‌هاي سرمايه‌داراني كه با اينترنت، ماهواره و ساير وسايل ارتباطي مجهزند و به آن‌ها اين امكان را مي‌دهند كه به‌صورت مجازي در دنياي كار حضور داشته باشند در حالي‌كه در يك نقطه جهان مستقر نيستند.</a:t>
            </a:r>
          </a:p>
          <a:p>
            <a:pPr algn="r" rtl="1">
              <a:lnSpc>
                <a:spcPct val="150000"/>
              </a:lnSpc>
            </a:pPr>
            <a:r>
              <a:rPr lang="fa-IR" sz="1200" dirty="0">
                <a:solidFill>
                  <a:srgbClr val="002060"/>
                </a:solidFill>
                <a:latin typeface="Garamond" panose="02020404030301010803"/>
                <a:cs typeface="B Mitra" panose="00000400000000000000" pitchFamily="2" charset="-78"/>
              </a:rPr>
              <a:t>ـ به سبب تقليل وابستگي سكونت‌گاه به بستر زمين، امكان تغيير بيشتري براي كاربران فراهم مي‌آيد. اين پويايي زماني افزايش مي‌آيد كه ساختمان به‌ترتيبي طراحي شود كه كاربر لااقل بتواند در داخل آن به دخل و تصرف بپردازد.</a:t>
            </a:r>
          </a:p>
          <a:p>
            <a:pPr algn="r" rtl="1">
              <a:lnSpc>
                <a:spcPct val="150000"/>
              </a:lnSpc>
            </a:pPr>
            <a:r>
              <a:rPr lang="fa-IR" sz="1200" dirty="0">
                <a:solidFill>
                  <a:srgbClr val="002060"/>
                </a:solidFill>
                <a:latin typeface="Garamond" panose="02020404030301010803"/>
                <a:cs typeface="B Mitra" panose="00000400000000000000" pitchFamily="2" charset="-78"/>
              </a:rPr>
              <a:t>امروزه طراحان داخلي، الگو سازند.</a:t>
            </a:r>
          </a:p>
          <a:p>
            <a:pPr algn="r" rtl="1">
              <a:lnSpc>
                <a:spcPct val="150000"/>
              </a:lnSpc>
            </a:pPr>
            <a:r>
              <a:rPr lang="fa-IR" sz="1200" dirty="0">
                <a:solidFill>
                  <a:srgbClr val="002060"/>
                </a:solidFill>
                <a:latin typeface="Garamond" panose="02020404030301010803"/>
                <a:cs typeface="B Mitra" panose="00000400000000000000" pitchFamily="2" charset="-78"/>
              </a:rPr>
              <a:t>ـ اكثر آدم‌هايي كه در شرايط فرهنگي جهان مرفه زندگي مي‌كنند مي‌توانند خانه خود را بازطراحي كنند.</a:t>
            </a:r>
          </a:p>
          <a:p>
            <a:pPr algn="r" rtl="1">
              <a:lnSpc>
                <a:spcPct val="150000"/>
              </a:lnSpc>
            </a:pPr>
            <a:r>
              <a:rPr lang="fa-IR" sz="1200" dirty="0">
                <a:solidFill>
                  <a:srgbClr val="002060"/>
                </a:solidFill>
                <a:latin typeface="Garamond" panose="02020404030301010803"/>
                <a:cs typeface="B Mitra" panose="00000400000000000000" pitchFamily="2" charset="-78"/>
              </a:rPr>
              <a:t>ـ معماري داخلي در حقيقت مديريت يك زمان و مكان را در اختيارتان مي‌گذارد تا به بهترين شكل زندگي كنيد. </a:t>
            </a:r>
          </a:p>
          <a:p>
            <a:pPr algn="r" rtl="1">
              <a:lnSpc>
                <a:spcPct val="150000"/>
              </a:lnSpc>
            </a:pPr>
            <a:r>
              <a:rPr lang="fa-IR" sz="1200" dirty="0">
                <a:solidFill>
                  <a:srgbClr val="002060"/>
                </a:solidFill>
                <a:latin typeface="Garamond" panose="02020404030301010803"/>
                <a:cs typeface="B Mitra" panose="00000400000000000000" pitchFamily="2" charset="-78"/>
              </a:rPr>
              <a:t>ـ معماري معاصر ما اگر بخواهد چيزي براي گفتن داشته باشد بايد به ريشه‌هاي گذشته بازگردد.</a:t>
            </a:r>
          </a:p>
          <a:p>
            <a:pPr algn="r" rtl="1">
              <a:lnSpc>
                <a:spcPct val="150000"/>
              </a:lnSpc>
            </a:pPr>
            <a:r>
              <a:rPr lang="fa-IR" sz="1200" dirty="0">
                <a:solidFill>
                  <a:srgbClr val="002060"/>
                </a:solidFill>
                <a:latin typeface="Garamond" panose="02020404030301010803"/>
                <a:cs typeface="B Mitra" panose="00000400000000000000" pitchFamily="2" charset="-78"/>
              </a:rPr>
              <a:t>ـ 4 اصل را مي‌توان براي معماري ايراني در نظر گرفت: مفهومي، متن‌گرا، ايجاز و ايهام و فروتني و صداقت.</a:t>
            </a:r>
          </a:p>
          <a:p>
            <a:pPr algn="r" rtl="1">
              <a:lnSpc>
                <a:spcPct val="150000"/>
              </a:lnSpc>
            </a:pPr>
            <a:r>
              <a:rPr lang="fa-IR" sz="1200" dirty="0">
                <a:solidFill>
                  <a:srgbClr val="002060"/>
                </a:solidFill>
                <a:latin typeface="Garamond" panose="02020404030301010803"/>
                <a:cs typeface="B Mitra" panose="00000400000000000000" pitchFamily="2" charset="-78"/>
              </a:rPr>
              <a:t>ـ اكثريت جامعه با مسايل ناب فرهنگ بيگانه‌اند.</a:t>
            </a:r>
          </a:p>
          <a:p>
            <a:pPr algn="r" rtl="1">
              <a:lnSpc>
                <a:spcPct val="150000"/>
              </a:lnSpc>
            </a:pPr>
            <a:r>
              <a:rPr lang="fa-IR" sz="1200" dirty="0">
                <a:solidFill>
                  <a:srgbClr val="002060"/>
                </a:solidFill>
                <a:latin typeface="Garamond" panose="02020404030301010803"/>
                <a:cs typeface="B Mitra" panose="00000400000000000000" pitchFamily="2" charset="-78"/>
              </a:rPr>
              <a:t>ـ براي هر ساختمان 3 ركن وجود دارد ... طراح، مجري و كارفرما.</a:t>
            </a:r>
          </a:p>
          <a:p>
            <a:pPr algn="r" rtl="1">
              <a:lnSpc>
                <a:spcPct val="150000"/>
              </a:lnSpc>
            </a:pPr>
            <a:r>
              <a:rPr lang="fa-IR" sz="1200" dirty="0">
                <a:solidFill>
                  <a:srgbClr val="002060"/>
                </a:solidFill>
                <a:latin typeface="Garamond" panose="02020404030301010803"/>
                <a:cs typeface="B Mitra" panose="00000400000000000000" pitchFamily="2" charset="-78"/>
              </a:rPr>
              <a:t>ـ كارفرمايان بيشترين مشكلات را در فرايند طراحي و اجراي هر پروژه‌اي ايجاد مي‌كنند. عدم‌تحقق پروژه‌هاي معماري نتيجه ديدگاه كارفرمايي است.</a:t>
            </a:r>
          </a:p>
        </p:txBody>
      </p:sp>
    </p:spTree>
    <p:extLst>
      <p:ext uri="{BB962C8B-B14F-4D97-AF65-F5344CB8AC3E}">
        <p14:creationId xmlns:p14="http://schemas.microsoft.com/office/powerpoint/2010/main" val="822137916"/>
      </p:ext>
    </p:extLst>
  </p:cSld>
  <p:clrMapOvr>
    <a:masterClrMapping/>
  </p:clrMapOvr>
  <p:transition>
    <p:dissolve/>
  </p:transition>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برآورد هزینه</a:t>
            </a:r>
            <a:endParaRPr lang="en-US" dirty="0">
              <a:solidFill>
                <a:srgbClr val="8C5B02"/>
              </a:solidFill>
              <a:latin typeface="Technic" panose="00000400000000000000" pitchFamily="2" charset="2"/>
            </a:endParaRPr>
          </a:p>
        </p:txBody>
      </p:sp>
      <p:sp>
        <p:nvSpPr>
          <p:cNvPr id="29" name="TextBox 28"/>
          <p:cNvSpPr txBox="1"/>
          <p:nvPr/>
        </p:nvSpPr>
        <p:spPr>
          <a:xfrm>
            <a:off x="272480" y="4016097"/>
            <a:ext cx="1728192" cy="276999"/>
          </a:xfrm>
          <a:prstGeom prst="rect">
            <a:avLst/>
          </a:prstGeom>
          <a:noFill/>
        </p:spPr>
        <p:txBody>
          <a:bodyPr wrap="square" rtlCol="0">
            <a:spAutoFit/>
          </a:bodyPr>
          <a:lstStyle/>
          <a:p>
            <a:pPr algn="ctr"/>
            <a:r>
              <a:rPr lang="fa-IR" sz="1200" b="1" dirty="0" smtClean="0">
                <a:solidFill>
                  <a:schemeClr val="bg1">
                    <a:lumMod val="65000"/>
                    <a:lumOff val="35000"/>
                  </a:schemeClr>
                </a:solidFill>
                <a:cs typeface="B Nazanin" pitchFamily="2" charset="-78"/>
              </a:rPr>
              <a:t>برآورد هزینه</a:t>
            </a:r>
            <a:endParaRPr lang="fa-IR" sz="1200" b="1" dirty="0">
              <a:solidFill>
                <a:schemeClr val="bg1">
                  <a:lumMod val="65000"/>
                  <a:lumOff val="35000"/>
                </a:schemeClr>
              </a:solidFill>
              <a:cs typeface="B Nazanin" pitchFamily="2" charset="-78"/>
            </a:endParaRPr>
          </a:p>
        </p:txBody>
      </p:sp>
      <p:sp>
        <p:nvSpPr>
          <p:cNvPr id="30" name="TextBox 29"/>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8</a:t>
            </a:r>
            <a:r>
              <a:rPr lang="fa-IR" sz="1600" dirty="0" smtClean="0">
                <a:effectLst>
                  <a:outerShdw blurRad="38100" dist="38100" dir="2700000" algn="tl">
                    <a:srgbClr val="000000">
                      <a:alpha val="43137"/>
                    </a:srgbClr>
                  </a:outerShdw>
                </a:effectLst>
              </a:rPr>
              <a:t>  طرح توجیهی برای هتل</a:t>
            </a:r>
            <a:endParaRPr lang="en-US" sz="1400" dirty="0">
              <a:effectLst>
                <a:outerShdw blurRad="38100" dist="38100" dir="2700000" algn="tl">
                  <a:srgbClr val="000000">
                    <a:alpha val="43137"/>
                  </a:srgbClr>
                </a:outerShdw>
              </a:effectLst>
            </a:endParaRPr>
          </a:p>
        </p:txBody>
      </p:sp>
      <p:sp>
        <p:nvSpPr>
          <p:cNvPr id="31" name="TextBox 30"/>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8</a:t>
            </a:r>
            <a:endParaRPr lang="en-US" sz="1200" b="1" dirty="0">
              <a:solidFill>
                <a:srgbClr val="002060"/>
              </a:solidFill>
              <a:cs typeface="B Nazanin" pitchFamily="2" charset="-78"/>
            </a:endParaRPr>
          </a:p>
        </p:txBody>
      </p:sp>
      <p:sp>
        <p:nvSpPr>
          <p:cNvPr id="32" name="TextBox 31"/>
          <p:cNvSpPr txBox="1"/>
          <p:nvPr/>
        </p:nvSpPr>
        <p:spPr>
          <a:xfrm>
            <a:off x="272480" y="3723542"/>
            <a:ext cx="1728192" cy="276999"/>
          </a:xfrm>
          <a:prstGeom prst="rect">
            <a:avLst/>
          </a:prstGeom>
          <a:noFill/>
        </p:spPr>
        <p:txBody>
          <a:bodyPr wrap="square" rtlCol="0">
            <a:spAutoFit/>
          </a:bodyPr>
          <a:lstStyle/>
          <a:p>
            <a:pPr algn="ctr" rtl="1"/>
            <a:r>
              <a:rPr lang="fa-IR" sz="1200" b="1" dirty="0" smtClean="0">
                <a:solidFill>
                  <a:srgbClr val="674301"/>
                </a:solidFill>
                <a:cs typeface="B Nazanin" pitchFamily="2" charset="-78"/>
              </a:rPr>
              <a:t>طرح توجیهی هتل</a:t>
            </a:r>
            <a:endParaRPr lang="en-US" sz="1200" b="1" dirty="0">
              <a:solidFill>
                <a:srgbClr val="674301"/>
              </a:solidFill>
              <a:cs typeface="B Nazanin" pitchFamily="2" charset="-78"/>
            </a:endParaRPr>
          </a:p>
        </p:txBody>
      </p:sp>
      <p:sp>
        <p:nvSpPr>
          <p:cNvPr id="37" name="TextBox 36"/>
          <p:cNvSpPr txBox="1"/>
          <p:nvPr/>
        </p:nvSpPr>
        <p:spPr>
          <a:xfrm>
            <a:off x="2504728" y="1357542"/>
            <a:ext cx="6552728" cy="276999"/>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dirty="0" smtClean="0">
                <a:solidFill>
                  <a:srgbClr val="002060"/>
                </a:solidFill>
                <a:cs typeface="B Traffic" panose="00000400000000000000" pitchFamily="2" charset="-78"/>
              </a:rPr>
              <a:t>کاربری فرهنگی</a:t>
            </a:r>
            <a:endParaRPr lang="en-US" sz="1100" b="0" dirty="0">
              <a:solidFill>
                <a:srgbClr val="8C5B02"/>
              </a:solidFill>
              <a:latin typeface="Technic" panose="00000400000000000000" pitchFamily="2" charset="2"/>
            </a:endParaRPr>
          </a:p>
        </p:txBody>
      </p:sp>
      <p:sp>
        <p:nvSpPr>
          <p:cNvPr id="9" name="Rectangle 8"/>
          <p:cNvSpPr/>
          <p:nvPr/>
        </p:nvSpPr>
        <p:spPr>
          <a:xfrm>
            <a:off x="2504729" y="1700808"/>
            <a:ext cx="6552728" cy="923330"/>
          </a:xfrm>
          <a:prstGeom prst="rect">
            <a:avLst/>
          </a:prstGeom>
        </p:spPr>
        <p:txBody>
          <a:bodyPr wrap="square">
            <a:spAutoFit/>
          </a:bodyPr>
          <a:lstStyle/>
          <a:p>
            <a:pPr algn="r" rtl="1">
              <a:lnSpc>
                <a:spcPct val="150000"/>
              </a:lnSpc>
            </a:pPr>
            <a:r>
              <a:rPr lang="fa-IR" sz="1200" b="1" dirty="0" smtClean="0">
                <a:solidFill>
                  <a:srgbClr val="002060"/>
                </a:solidFill>
                <a:latin typeface="Garamond" panose="02020404030301010803"/>
                <a:cs typeface="B Mitra" panose="00000400000000000000" pitchFamily="2" charset="-78"/>
              </a:rPr>
              <a:t>هزینه‏های جاری</a:t>
            </a:r>
          </a:p>
          <a:p>
            <a:pPr algn="r" rtl="1">
              <a:lnSpc>
                <a:spcPct val="150000"/>
              </a:lnSpc>
            </a:pPr>
            <a:r>
              <a:rPr lang="fa-IR" sz="1200" dirty="0">
                <a:solidFill>
                  <a:srgbClr val="002060"/>
                </a:solidFill>
                <a:latin typeface="Garamond" panose="02020404030301010803"/>
                <a:cs typeface="B Mitra" panose="00000400000000000000" pitchFamily="2" charset="-78"/>
              </a:rPr>
              <a:t>1. برآورد هزينه حقوق و دستمزد پرسنل :</a:t>
            </a:r>
          </a:p>
          <a:p>
            <a:pPr algn="r" rtl="1">
              <a:lnSpc>
                <a:spcPct val="150000"/>
              </a:lnSpc>
            </a:pPr>
            <a:r>
              <a:rPr lang="fa-IR" sz="1200" dirty="0">
                <a:solidFill>
                  <a:srgbClr val="002060"/>
                </a:solidFill>
                <a:latin typeface="Garamond" panose="02020404030301010803"/>
                <a:cs typeface="B Mitra" panose="00000400000000000000" pitchFamily="2" charset="-78"/>
              </a:rPr>
              <a:t>بر مبناي جدول زير حقوق و دستمزد پرسنل برآورد گرديده است كه شامل بيمه و ماليات نيز مي </a:t>
            </a:r>
            <a:r>
              <a:rPr lang="fa-IR" sz="1200" dirty="0" smtClean="0">
                <a:solidFill>
                  <a:srgbClr val="002060"/>
                </a:solidFill>
                <a:latin typeface="Garamond" panose="02020404030301010803"/>
                <a:cs typeface="B Mitra" panose="00000400000000000000" pitchFamily="2" charset="-78"/>
              </a:rPr>
              <a:t>باشد.</a:t>
            </a:r>
          </a:p>
        </p:txBody>
      </p:sp>
      <p:sp>
        <p:nvSpPr>
          <p:cNvPr id="11" name="Rectangle 10"/>
          <p:cNvSpPr/>
          <p:nvPr/>
        </p:nvSpPr>
        <p:spPr>
          <a:xfrm rot="16200000">
            <a:off x="1645278" y="3867943"/>
            <a:ext cx="2520280" cy="346249"/>
          </a:xfrm>
          <a:prstGeom prst="rect">
            <a:avLst/>
          </a:prstGeom>
        </p:spPr>
        <p:txBody>
          <a:bodyPr wrap="square" anchor="ctr">
            <a:spAutoFit/>
          </a:bodyPr>
          <a:lstStyle/>
          <a:p>
            <a:pPr algn="r" rtl="1">
              <a:lnSpc>
                <a:spcPct val="150000"/>
              </a:lnSpc>
            </a:pPr>
            <a:r>
              <a:rPr lang="fa-IR" sz="1200" dirty="0" smtClean="0">
                <a:solidFill>
                  <a:srgbClr val="002060"/>
                </a:solidFill>
                <a:latin typeface="Garamond" panose="02020404030301010803"/>
                <a:cs typeface="B Mitra" panose="00000400000000000000" pitchFamily="2" charset="-78"/>
              </a:rPr>
              <a:t>جدول حقوق و دستمزد پرسنل </a:t>
            </a:r>
            <a:r>
              <a:rPr lang="en-US" sz="1200" dirty="0" smtClean="0">
                <a:solidFill>
                  <a:srgbClr val="002060"/>
                </a:solidFill>
                <a:latin typeface="Garamond" panose="02020404030301010803"/>
                <a:cs typeface="B Mitra" panose="00000400000000000000" pitchFamily="2" charset="-78"/>
              </a:rPr>
              <a:t> - </a:t>
            </a:r>
            <a:r>
              <a:rPr lang="fa-IR" sz="1200" dirty="0" smtClean="0">
                <a:solidFill>
                  <a:srgbClr val="002060"/>
                </a:solidFill>
                <a:latin typeface="Garamond" panose="02020404030301010803"/>
                <a:cs typeface="B Mitra" panose="00000400000000000000" pitchFamily="2" charset="-78"/>
              </a:rPr>
              <a:t>مبلغ به ميليون ريال</a:t>
            </a:r>
          </a:p>
        </p:txBody>
      </p:sp>
      <p:graphicFrame>
        <p:nvGraphicFramePr>
          <p:cNvPr id="14" name="Table 13"/>
          <p:cNvGraphicFramePr>
            <a:graphicFrameLocks noGrp="1"/>
          </p:cNvGraphicFramePr>
          <p:nvPr>
            <p:extLst/>
          </p:nvPr>
        </p:nvGraphicFramePr>
        <p:xfrm>
          <a:off x="3110749" y="2800199"/>
          <a:ext cx="5933966" cy="2429001"/>
        </p:xfrm>
        <a:graphic>
          <a:graphicData uri="http://schemas.openxmlformats.org/drawingml/2006/table">
            <a:tbl>
              <a:tblPr rtl="1" firstRow="1" firstCol="1" bandRow="1"/>
              <a:tblGrid>
                <a:gridCol w="475782">
                  <a:extLst>
                    <a:ext uri="{9D8B030D-6E8A-4147-A177-3AD203B41FA5}">
                      <a16:colId xmlns:a16="http://schemas.microsoft.com/office/drawing/2014/main" xmlns="" val="3914737422"/>
                    </a:ext>
                  </a:extLst>
                </a:gridCol>
                <a:gridCol w="1116930">
                  <a:extLst>
                    <a:ext uri="{9D8B030D-6E8A-4147-A177-3AD203B41FA5}">
                      <a16:colId xmlns:a16="http://schemas.microsoft.com/office/drawing/2014/main" xmlns="" val="2014986609"/>
                    </a:ext>
                  </a:extLst>
                </a:gridCol>
                <a:gridCol w="453994">
                  <a:extLst>
                    <a:ext uri="{9D8B030D-6E8A-4147-A177-3AD203B41FA5}">
                      <a16:colId xmlns:a16="http://schemas.microsoft.com/office/drawing/2014/main" xmlns="" val="981228784"/>
                    </a:ext>
                  </a:extLst>
                </a:gridCol>
                <a:gridCol w="925131">
                  <a:extLst>
                    <a:ext uri="{9D8B030D-6E8A-4147-A177-3AD203B41FA5}">
                      <a16:colId xmlns:a16="http://schemas.microsoft.com/office/drawing/2014/main" xmlns="" val="1080375604"/>
                    </a:ext>
                  </a:extLst>
                </a:gridCol>
                <a:gridCol w="1130659">
                  <a:extLst>
                    <a:ext uri="{9D8B030D-6E8A-4147-A177-3AD203B41FA5}">
                      <a16:colId xmlns:a16="http://schemas.microsoft.com/office/drawing/2014/main" xmlns="" val="2172861248"/>
                    </a:ext>
                  </a:extLst>
                </a:gridCol>
                <a:gridCol w="1831470">
                  <a:extLst>
                    <a:ext uri="{9D8B030D-6E8A-4147-A177-3AD203B41FA5}">
                      <a16:colId xmlns:a16="http://schemas.microsoft.com/office/drawing/2014/main" xmlns="" val="602377570"/>
                    </a:ext>
                  </a:extLst>
                </a:gridCol>
              </a:tblGrid>
              <a:tr h="306082">
                <a:tc>
                  <a:txBody>
                    <a:bodyPr/>
                    <a:lstStyle>
                      <a:lvl1pPr marL="0" algn="l" rtl="0" eaLnBrk="1" latinLnBrk="0" hangingPunct="1">
                        <a:defRPr kumimoji="0" b="1" kern="1200">
                          <a:solidFill>
                            <a:schemeClr val="lt1"/>
                          </a:solidFill>
                          <a:latin typeface="Garamond" panose="02020404030301010803"/>
                        </a:defRPr>
                      </a:lvl1pPr>
                      <a:lvl2pPr marL="457200" algn="l" rtl="0" eaLnBrk="1" latinLnBrk="0" hangingPunct="1">
                        <a:defRPr kumimoji="0" b="1" kern="1200">
                          <a:solidFill>
                            <a:schemeClr val="lt1"/>
                          </a:solidFill>
                          <a:latin typeface="Garamond" panose="02020404030301010803"/>
                        </a:defRPr>
                      </a:lvl2pPr>
                      <a:lvl3pPr marL="914400" algn="l" rtl="0" eaLnBrk="1" latinLnBrk="0" hangingPunct="1">
                        <a:defRPr kumimoji="0" b="1" kern="1200">
                          <a:solidFill>
                            <a:schemeClr val="lt1"/>
                          </a:solidFill>
                          <a:latin typeface="Garamond" panose="02020404030301010803"/>
                        </a:defRPr>
                      </a:lvl3pPr>
                      <a:lvl4pPr marL="1371600" algn="l" rtl="0" eaLnBrk="1" latinLnBrk="0" hangingPunct="1">
                        <a:defRPr kumimoji="0" b="1" kern="1200">
                          <a:solidFill>
                            <a:schemeClr val="lt1"/>
                          </a:solidFill>
                          <a:latin typeface="Garamond" panose="02020404030301010803"/>
                        </a:defRPr>
                      </a:lvl4pPr>
                      <a:lvl5pPr marL="1828800" algn="l" rtl="0" eaLnBrk="1" latinLnBrk="0" hangingPunct="1">
                        <a:defRPr kumimoji="0" b="1" kern="1200">
                          <a:solidFill>
                            <a:schemeClr val="lt1"/>
                          </a:solidFill>
                          <a:latin typeface="Garamond" panose="02020404030301010803"/>
                        </a:defRPr>
                      </a:lvl5pPr>
                      <a:lvl6pPr marL="2286000" algn="l" rtl="0" eaLnBrk="1" latinLnBrk="0" hangingPunct="1">
                        <a:defRPr kumimoji="0" b="1" kern="1200">
                          <a:solidFill>
                            <a:schemeClr val="lt1"/>
                          </a:solidFill>
                          <a:latin typeface="Garamond" panose="02020404030301010803"/>
                        </a:defRPr>
                      </a:lvl6pPr>
                      <a:lvl7pPr marL="2743200" algn="l" rtl="0" eaLnBrk="1" latinLnBrk="0" hangingPunct="1">
                        <a:defRPr kumimoji="0" b="1" kern="1200">
                          <a:solidFill>
                            <a:schemeClr val="lt1"/>
                          </a:solidFill>
                          <a:latin typeface="Garamond" panose="02020404030301010803"/>
                        </a:defRPr>
                      </a:lvl7pPr>
                      <a:lvl8pPr marL="3200400" algn="l" rtl="0" eaLnBrk="1" latinLnBrk="0" hangingPunct="1">
                        <a:defRPr kumimoji="0" b="1" kern="1200">
                          <a:solidFill>
                            <a:schemeClr val="lt1"/>
                          </a:solidFill>
                          <a:latin typeface="Garamond" panose="02020404030301010803"/>
                        </a:defRPr>
                      </a:lvl8pPr>
                      <a:lvl9pPr marL="3657600" algn="l" rtl="0" eaLnBrk="1" latinLnBrk="0" hangingPunct="1">
                        <a:defRPr kumimoji="0" b="1" kern="1200">
                          <a:solidFill>
                            <a:schemeClr val="lt1"/>
                          </a:solidFill>
                          <a:latin typeface="Garamond" panose="02020404030301010803"/>
                        </a:defRPr>
                      </a:lvl9pPr>
                    </a:lstStyle>
                    <a:p>
                      <a:pPr marL="0" marR="0" algn="ctr" rtl="1">
                        <a:lnSpc>
                          <a:spcPct val="115000"/>
                        </a:lnSpc>
                        <a:spcBef>
                          <a:spcPts val="0"/>
                        </a:spcBef>
                        <a:spcAft>
                          <a:spcPts val="1000"/>
                        </a:spcAft>
                      </a:pPr>
                      <a:r>
                        <a:rPr lang="ar-SA" sz="1100" dirty="0">
                          <a:effectLst/>
                          <a:cs typeface="B Mitra" panose="00000400000000000000" pitchFamily="2" charset="-78"/>
                        </a:rPr>
                        <a:t>رديف</a:t>
                      </a:r>
                      <a:endParaRPr lang="en-US" sz="1100" dirty="0">
                        <a:effectLst/>
                        <a:latin typeface="Calibri" panose="020F0502020204030204" pitchFamily="34" charset="0"/>
                        <a:ea typeface="Calibri" panose="020F0502020204030204" pitchFamily="34" charset="0"/>
                        <a:cs typeface="B Mitra" panose="00000400000000000000" pitchFamily="2" charset="-78"/>
                      </a:endParaRPr>
                    </a:p>
                  </a:txBody>
                  <a:tcPr marL="58873" marR="58873"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83992A"/>
                    </a:solidFill>
                  </a:tcPr>
                </a:tc>
                <a:tc>
                  <a:txBody>
                    <a:bodyPr/>
                    <a:lstStyle>
                      <a:lvl1pPr marL="0" algn="l" rtl="0" eaLnBrk="1" latinLnBrk="0" hangingPunct="1">
                        <a:defRPr kumimoji="0" b="1" kern="1200">
                          <a:solidFill>
                            <a:schemeClr val="lt1"/>
                          </a:solidFill>
                          <a:latin typeface="Garamond" panose="02020404030301010803"/>
                        </a:defRPr>
                      </a:lvl1pPr>
                      <a:lvl2pPr marL="457200" algn="l" rtl="0" eaLnBrk="1" latinLnBrk="0" hangingPunct="1">
                        <a:defRPr kumimoji="0" b="1" kern="1200">
                          <a:solidFill>
                            <a:schemeClr val="lt1"/>
                          </a:solidFill>
                          <a:latin typeface="Garamond" panose="02020404030301010803"/>
                        </a:defRPr>
                      </a:lvl2pPr>
                      <a:lvl3pPr marL="914400" algn="l" rtl="0" eaLnBrk="1" latinLnBrk="0" hangingPunct="1">
                        <a:defRPr kumimoji="0" b="1" kern="1200">
                          <a:solidFill>
                            <a:schemeClr val="lt1"/>
                          </a:solidFill>
                          <a:latin typeface="Garamond" panose="02020404030301010803"/>
                        </a:defRPr>
                      </a:lvl3pPr>
                      <a:lvl4pPr marL="1371600" algn="l" rtl="0" eaLnBrk="1" latinLnBrk="0" hangingPunct="1">
                        <a:defRPr kumimoji="0" b="1" kern="1200">
                          <a:solidFill>
                            <a:schemeClr val="lt1"/>
                          </a:solidFill>
                          <a:latin typeface="Garamond" panose="02020404030301010803"/>
                        </a:defRPr>
                      </a:lvl4pPr>
                      <a:lvl5pPr marL="1828800" algn="l" rtl="0" eaLnBrk="1" latinLnBrk="0" hangingPunct="1">
                        <a:defRPr kumimoji="0" b="1" kern="1200">
                          <a:solidFill>
                            <a:schemeClr val="lt1"/>
                          </a:solidFill>
                          <a:latin typeface="Garamond" panose="02020404030301010803"/>
                        </a:defRPr>
                      </a:lvl5pPr>
                      <a:lvl6pPr marL="2286000" algn="l" rtl="0" eaLnBrk="1" latinLnBrk="0" hangingPunct="1">
                        <a:defRPr kumimoji="0" b="1" kern="1200">
                          <a:solidFill>
                            <a:schemeClr val="lt1"/>
                          </a:solidFill>
                          <a:latin typeface="Garamond" panose="02020404030301010803"/>
                        </a:defRPr>
                      </a:lvl6pPr>
                      <a:lvl7pPr marL="2743200" algn="l" rtl="0" eaLnBrk="1" latinLnBrk="0" hangingPunct="1">
                        <a:defRPr kumimoji="0" b="1" kern="1200">
                          <a:solidFill>
                            <a:schemeClr val="lt1"/>
                          </a:solidFill>
                          <a:latin typeface="Garamond" panose="02020404030301010803"/>
                        </a:defRPr>
                      </a:lvl7pPr>
                      <a:lvl8pPr marL="3200400" algn="l" rtl="0" eaLnBrk="1" latinLnBrk="0" hangingPunct="1">
                        <a:defRPr kumimoji="0" b="1" kern="1200">
                          <a:solidFill>
                            <a:schemeClr val="lt1"/>
                          </a:solidFill>
                          <a:latin typeface="Garamond" panose="02020404030301010803"/>
                        </a:defRPr>
                      </a:lvl8pPr>
                      <a:lvl9pPr marL="3657600" algn="l" rtl="0" eaLnBrk="1" latinLnBrk="0" hangingPunct="1">
                        <a:defRPr kumimoji="0" b="1" kern="1200">
                          <a:solidFill>
                            <a:schemeClr val="lt1"/>
                          </a:solidFill>
                          <a:latin typeface="Garamond" panose="02020404030301010803"/>
                        </a:defRPr>
                      </a:lvl9pPr>
                    </a:lstStyle>
                    <a:p>
                      <a:pPr marL="0" marR="0" algn="ctr" rtl="1">
                        <a:lnSpc>
                          <a:spcPct val="115000"/>
                        </a:lnSpc>
                        <a:spcBef>
                          <a:spcPts val="0"/>
                        </a:spcBef>
                        <a:spcAft>
                          <a:spcPts val="1000"/>
                        </a:spcAft>
                      </a:pPr>
                      <a:r>
                        <a:rPr lang="ar-SA" sz="1100" dirty="0">
                          <a:effectLst/>
                          <a:cs typeface="B Mitra" panose="00000400000000000000" pitchFamily="2" charset="-78"/>
                        </a:rPr>
                        <a:t>شرح</a:t>
                      </a:r>
                      <a:endParaRPr lang="en-US" sz="1100" dirty="0">
                        <a:effectLst/>
                        <a:latin typeface="Calibri" panose="020F0502020204030204" pitchFamily="34" charset="0"/>
                        <a:ea typeface="Calibri" panose="020F0502020204030204" pitchFamily="34" charset="0"/>
                        <a:cs typeface="B Mitra" panose="00000400000000000000" pitchFamily="2" charset="-78"/>
                      </a:endParaRPr>
                    </a:p>
                  </a:txBody>
                  <a:tcPr marL="58873" marR="58873"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83992A"/>
                    </a:solidFill>
                  </a:tcPr>
                </a:tc>
                <a:tc>
                  <a:txBody>
                    <a:bodyPr/>
                    <a:lstStyle>
                      <a:lvl1pPr marL="0" algn="l" rtl="0" eaLnBrk="1" latinLnBrk="0" hangingPunct="1">
                        <a:defRPr kumimoji="0" b="1" kern="1200">
                          <a:solidFill>
                            <a:schemeClr val="lt1"/>
                          </a:solidFill>
                          <a:latin typeface="Garamond" panose="02020404030301010803"/>
                        </a:defRPr>
                      </a:lvl1pPr>
                      <a:lvl2pPr marL="457200" algn="l" rtl="0" eaLnBrk="1" latinLnBrk="0" hangingPunct="1">
                        <a:defRPr kumimoji="0" b="1" kern="1200">
                          <a:solidFill>
                            <a:schemeClr val="lt1"/>
                          </a:solidFill>
                          <a:latin typeface="Garamond" panose="02020404030301010803"/>
                        </a:defRPr>
                      </a:lvl2pPr>
                      <a:lvl3pPr marL="914400" algn="l" rtl="0" eaLnBrk="1" latinLnBrk="0" hangingPunct="1">
                        <a:defRPr kumimoji="0" b="1" kern="1200">
                          <a:solidFill>
                            <a:schemeClr val="lt1"/>
                          </a:solidFill>
                          <a:latin typeface="Garamond" panose="02020404030301010803"/>
                        </a:defRPr>
                      </a:lvl3pPr>
                      <a:lvl4pPr marL="1371600" algn="l" rtl="0" eaLnBrk="1" latinLnBrk="0" hangingPunct="1">
                        <a:defRPr kumimoji="0" b="1" kern="1200">
                          <a:solidFill>
                            <a:schemeClr val="lt1"/>
                          </a:solidFill>
                          <a:latin typeface="Garamond" panose="02020404030301010803"/>
                        </a:defRPr>
                      </a:lvl4pPr>
                      <a:lvl5pPr marL="1828800" algn="l" rtl="0" eaLnBrk="1" latinLnBrk="0" hangingPunct="1">
                        <a:defRPr kumimoji="0" b="1" kern="1200">
                          <a:solidFill>
                            <a:schemeClr val="lt1"/>
                          </a:solidFill>
                          <a:latin typeface="Garamond" panose="02020404030301010803"/>
                        </a:defRPr>
                      </a:lvl5pPr>
                      <a:lvl6pPr marL="2286000" algn="l" rtl="0" eaLnBrk="1" latinLnBrk="0" hangingPunct="1">
                        <a:defRPr kumimoji="0" b="1" kern="1200">
                          <a:solidFill>
                            <a:schemeClr val="lt1"/>
                          </a:solidFill>
                          <a:latin typeface="Garamond" panose="02020404030301010803"/>
                        </a:defRPr>
                      </a:lvl6pPr>
                      <a:lvl7pPr marL="2743200" algn="l" rtl="0" eaLnBrk="1" latinLnBrk="0" hangingPunct="1">
                        <a:defRPr kumimoji="0" b="1" kern="1200">
                          <a:solidFill>
                            <a:schemeClr val="lt1"/>
                          </a:solidFill>
                          <a:latin typeface="Garamond" panose="02020404030301010803"/>
                        </a:defRPr>
                      </a:lvl7pPr>
                      <a:lvl8pPr marL="3200400" algn="l" rtl="0" eaLnBrk="1" latinLnBrk="0" hangingPunct="1">
                        <a:defRPr kumimoji="0" b="1" kern="1200">
                          <a:solidFill>
                            <a:schemeClr val="lt1"/>
                          </a:solidFill>
                          <a:latin typeface="Garamond" panose="02020404030301010803"/>
                        </a:defRPr>
                      </a:lvl8pPr>
                      <a:lvl9pPr marL="3657600" algn="l" rtl="0" eaLnBrk="1" latinLnBrk="0" hangingPunct="1">
                        <a:defRPr kumimoji="0" b="1" kern="1200">
                          <a:solidFill>
                            <a:schemeClr val="lt1"/>
                          </a:solidFill>
                          <a:latin typeface="Garamond" panose="02020404030301010803"/>
                        </a:defRPr>
                      </a:lvl9pPr>
                    </a:lstStyle>
                    <a:p>
                      <a:pPr marL="0" marR="0" algn="ctr" rtl="1">
                        <a:lnSpc>
                          <a:spcPct val="115000"/>
                        </a:lnSpc>
                        <a:spcBef>
                          <a:spcPts val="0"/>
                        </a:spcBef>
                        <a:spcAft>
                          <a:spcPts val="1000"/>
                        </a:spcAft>
                      </a:pPr>
                      <a:r>
                        <a:rPr lang="ar-SA" sz="1100">
                          <a:effectLst/>
                          <a:cs typeface="B Mitra" panose="00000400000000000000" pitchFamily="2" charset="-78"/>
                        </a:rPr>
                        <a:t>تعداد</a:t>
                      </a:r>
                      <a:endParaRPr lang="en-US" sz="1100">
                        <a:effectLst/>
                        <a:latin typeface="Calibri" panose="020F0502020204030204" pitchFamily="34" charset="0"/>
                        <a:ea typeface="Calibri" panose="020F0502020204030204" pitchFamily="34" charset="0"/>
                        <a:cs typeface="B Mitra" panose="00000400000000000000" pitchFamily="2" charset="-78"/>
                      </a:endParaRPr>
                    </a:p>
                  </a:txBody>
                  <a:tcPr marL="58873" marR="58873"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83992A"/>
                    </a:solidFill>
                  </a:tcPr>
                </a:tc>
                <a:tc>
                  <a:txBody>
                    <a:bodyPr/>
                    <a:lstStyle>
                      <a:lvl1pPr marL="0" algn="l" rtl="0" eaLnBrk="1" latinLnBrk="0" hangingPunct="1">
                        <a:defRPr kumimoji="0" b="1" kern="1200">
                          <a:solidFill>
                            <a:schemeClr val="lt1"/>
                          </a:solidFill>
                          <a:latin typeface="Garamond" panose="02020404030301010803"/>
                        </a:defRPr>
                      </a:lvl1pPr>
                      <a:lvl2pPr marL="457200" algn="l" rtl="0" eaLnBrk="1" latinLnBrk="0" hangingPunct="1">
                        <a:defRPr kumimoji="0" b="1" kern="1200">
                          <a:solidFill>
                            <a:schemeClr val="lt1"/>
                          </a:solidFill>
                          <a:latin typeface="Garamond" panose="02020404030301010803"/>
                        </a:defRPr>
                      </a:lvl2pPr>
                      <a:lvl3pPr marL="914400" algn="l" rtl="0" eaLnBrk="1" latinLnBrk="0" hangingPunct="1">
                        <a:defRPr kumimoji="0" b="1" kern="1200">
                          <a:solidFill>
                            <a:schemeClr val="lt1"/>
                          </a:solidFill>
                          <a:latin typeface="Garamond" panose="02020404030301010803"/>
                        </a:defRPr>
                      </a:lvl3pPr>
                      <a:lvl4pPr marL="1371600" algn="l" rtl="0" eaLnBrk="1" latinLnBrk="0" hangingPunct="1">
                        <a:defRPr kumimoji="0" b="1" kern="1200">
                          <a:solidFill>
                            <a:schemeClr val="lt1"/>
                          </a:solidFill>
                          <a:latin typeface="Garamond" panose="02020404030301010803"/>
                        </a:defRPr>
                      </a:lvl4pPr>
                      <a:lvl5pPr marL="1828800" algn="l" rtl="0" eaLnBrk="1" latinLnBrk="0" hangingPunct="1">
                        <a:defRPr kumimoji="0" b="1" kern="1200">
                          <a:solidFill>
                            <a:schemeClr val="lt1"/>
                          </a:solidFill>
                          <a:latin typeface="Garamond" panose="02020404030301010803"/>
                        </a:defRPr>
                      </a:lvl5pPr>
                      <a:lvl6pPr marL="2286000" algn="l" rtl="0" eaLnBrk="1" latinLnBrk="0" hangingPunct="1">
                        <a:defRPr kumimoji="0" b="1" kern="1200">
                          <a:solidFill>
                            <a:schemeClr val="lt1"/>
                          </a:solidFill>
                          <a:latin typeface="Garamond" panose="02020404030301010803"/>
                        </a:defRPr>
                      </a:lvl6pPr>
                      <a:lvl7pPr marL="2743200" algn="l" rtl="0" eaLnBrk="1" latinLnBrk="0" hangingPunct="1">
                        <a:defRPr kumimoji="0" b="1" kern="1200">
                          <a:solidFill>
                            <a:schemeClr val="lt1"/>
                          </a:solidFill>
                          <a:latin typeface="Garamond" panose="02020404030301010803"/>
                        </a:defRPr>
                      </a:lvl7pPr>
                      <a:lvl8pPr marL="3200400" algn="l" rtl="0" eaLnBrk="1" latinLnBrk="0" hangingPunct="1">
                        <a:defRPr kumimoji="0" b="1" kern="1200">
                          <a:solidFill>
                            <a:schemeClr val="lt1"/>
                          </a:solidFill>
                          <a:latin typeface="Garamond" panose="02020404030301010803"/>
                        </a:defRPr>
                      </a:lvl8pPr>
                      <a:lvl9pPr marL="3657600" algn="l" rtl="0" eaLnBrk="1" latinLnBrk="0" hangingPunct="1">
                        <a:defRPr kumimoji="0" b="1" kern="1200">
                          <a:solidFill>
                            <a:schemeClr val="lt1"/>
                          </a:solidFill>
                          <a:latin typeface="Garamond" panose="02020404030301010803"/>
                        </a:defRPr>
                      </a:lvl9pPr>
                    </a:lstStyle>
                    <a:p>
                      <a:pPr marL="0" marR="0" algn="ctr" rtl="1">
                        <a:lnSpc>
                          <a:spcPct val="115000"/>
                        </a:lnSpc>
                        <a:spcBef>
                          <a:spcPts val="0"/>
                        </a:spcBef>
                        <a:spcAft>
                          <a:spcPts val="1000"/>
                        </a:spcAft>
                      </a:pPr>
                      <a:r>
                        <a:rPr lang="ar-SA" sz="1100">
                          <a:effectLst/>
                          <a:cs typeface="B Mitra" panose="00000400000000000000" pitchFamily="2" charset="-78"/>
                        </a:rPr>
                        <a:t>حقوق ماهانه</a:t>
                      </a:r>
                      <a:endParaRPr lang="en-US" sz="1100">
                        <a:effectLst/>
                        <a:latin typeface="Calibri" panose="020F0502020204030204" pitchFamily="34" charset="0"/>
                        <a:ea typeface="Calibri" panose="020F0502020204030204" pitchFamily="34" charset="0"/>
                        <a:cs typeface="B Mitra" panose="00000400000000000000" pitchFamily="2" charset="-78"/>
                      </a:endParaRPr>
                    </a:p>
                  </a:txBody>
                  <a:tcPr marL="58873" marR="58873"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83992A"/>
                    </a:solidFill>
                  </a:tcPr>
                </a:tc>
                <a:tc>
                  <a:txBody>
                    <a:bodyPr/>
                    <a:lstStyle>
                      <a:lvl1pPr marL="0" algn="l" rtl="0" eaLnBrk="1" latinLnBrk="0" hangingPunct="1">
                        <a:defRPr kumimoji="0" b="1" kern="1200">
                          <a:solidFill>
                            <a:schemeClr val="lt1"/>
                          </a:solidFill>
                          <a:latin typeface="Garamond" panose="02020404030301010803"/>
                        </a:defRPr>
                      </a:lvl1pPr>
                      <a:lvl2pPr marL="457200" algn="l" rtl="0" eaLnBrk="1" latinLnBrk="0" hangingPunct="1">
                        <a:defRPr kumimoji="0" b="1" kern="1200">
                          <a:solidFill>
                            <a:schemeClr val="lt1"/>
                          </a:solidFill>
                          <a:latin typeface="Garamond" panose="02020404030301010803"/>
                        </a:defRPr>
                      </a:lvl2pPr>
                      <a:lvl3pPr marL="914400" algn="l" rtl="0" eaLnBrk="1" latinLnBrk="0" hangingPunct="1">
                        <a:defRPr kumimoji="0" b="1" kern="1200">
                          <a:solidFill>
                            <a:schemeClr val="lt1"/>
                          </a:solidFill>
                          <a:latin typeface="Garamond" panose="02020404030301010803"/>
                        </a:defRPr>
                      </a:lvl3pPr>
                      <a:lvl4pPr marL="1371600" algn="l" rtl="0" eaLnBrk="1" latinLnBrk="0" hangingPunct="1">
                        <a:defRPr kumimoji="0" b="1" kern="1200">
                          <a:solidFill>
                            <a:schemeClr val="lt1"/>
                          </a:solidFill>
                          <a:latin typeface="Garamond" panose="02020404030301010803"/>
                        </a:defRPr>
                      </a:lvl4pPr>
                      <a:lvl5pPr marL="1828800" algn="l" rtl="0" eaLnBrk="1" latinLnBrk="0" hangingPunct="1">
                        <a:defRPr kumimoji="0" b="1" kern="1200">
                          <a:solidFill>
                            <a:schemeClr val="lt1"/>
                          </a:solidFill>
                          <a:latin typeface="Garamond" panose="02020404030301010803"/>
                        </a:defRPr>
                      </a:lvl5pPr>
                      <a:lvl6pPr marL="2286000" algn="l" rtl="0" eaLnBrk="1" latinLnBrk="0" hangingPunct="1">
                        <a:defRPr kumimoji="0" b="1" kern="1200">
                          <a:solidFill>
                            <a:schemeClr val="lt1"/>
                          </a:solidFill>
                          <a:latin typeface="Garamond" panose="02020404030301010803"/>
                        </a:defRPr>
                      </a:lvl6pPr>
                      <a:lvl7pPr marL="2743200" algn="l" rtl="0" eaLnBrk="1" latinLnBrk="0" hangingPunct="1">
                        <a:defRPr kumimoji="0" b="1" kern="1200">
                          <a:solidFill>
                            <a:schemeClr val="lt1"/>
                          </a:solidFill>
                          <a:latin typeface="Garamond" panose="02020404030301010803"/>
                        </a:defRPr>
                      </a:lvl7pPr>
                      <a:lvl8pPr marL="3200400" algn="l" rtl="0" eaLnBrk="1" latinLnBrk="0" hangingPunct="1">
                        <a:defRPr kumimoji="0" b="1" kern="1200">
                          <a:solidFill>
                            <a:schemeClr val="lt1"/>
                          </a:solidFill>
                          <a:latin typeface="Garamond" panose="02020404030301010803"/>
                        </a:defRPr>
                      </a:lvl8pPr>
                      <a:lvl9pPr marL="3657600" algn="l" rtl="0" eaLnBrk="1" latinLnBrk="0" hangingPunct="1">
                        <a:defRPr kumimoji="0" b="1" kern="1200">
                          <a:solidFill>
                            <a:schemeClr val="lt1"/>
                          </a:solidFill>
                          <a:latin typeface="Garamond" panose="02020404030301010803"/>
                        </a:defRPr>
                      </a:lvl9pPr>
                    </a:lstStyle>
                    <a:p>
                      <a:pPr marL="0" marR="0" algn="ctr" rtl="1">
                        <a:lnSpc>
                          <a:spcPct val="107000"/>
                        </a:lnSpc>
                        <a:spcBef>
                          <a:spcPts val="0"/>
                        </a:spcBef>
                        <a:spcAft>
                          <a:spcPts val="800"/>
                        </a:spcAft>
                      </a:pPr>
                      <a:r>
                        <a:rPr lang="ar-SA" sz="1100" dirty="0">
                          <a:effectLst/>
                          <a:cs typeface="B Mitra" panose="00000400000000000000" pitchFamily="2" charset="-78"/>
                        </a:rPr>
                        <a:t>جمع </a:t>
                      </a:r>
                      <a:r>
                        <a:rPr lang="ar-SA" sz="1100" dirty="0" smtClean="0">
                          <a:effectLst/>
                          <a:cs typeface="B Mitra" panose="00000400000000000000" pitchFamily="2" charset="-78"/>
                        </a:rPr>
                        <a:t>حقوق </a:t>
                      </a:r>
                      <a:r>
                        <a:rPr lang="ar-SA" sz="1100" dirty="0">
                          <a:effectLst/>
                          <a:cs typeface="B Mitra" panose="00000400000000000000" pitchFamily="2" charset="-78"/>
                        </a:rPr>
                        <a:t>ماهانه</a:t>
                      </a:r>
                      <a:endParaRPr lang="en-US" sz="1100" dirty="0">
                        <a:effectLst/>
                        <a:latin typeface="Calibri" panose="020F0502020204030204" pitchFamily="34" charset="0"/>
                        <a:ea typeface="Calibri" panose="020F0502020204030204" pitchFamily="34" charset="0"/>
                        <a:cs typeface="B Mitra" panose="00000400000000000000" pitchFamily="2" charset="-78"/>
                      </a:endParaRPr>
                    </a:p>
                  </a:txBody>
                  <a:tcPr marL="58873" marR="58873"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83992A"/>
                    </a:solidFill>
                  </a:tcPr>
                </a:tc>
                <a:tc>
                  <a:txBody>
                    <a:bodyPr/>
                    <a:lstStyle>
                      <a:lvl1pPr marL="0" algn="l" rtl="0" eaLnBrk="1" latinLnBrk="0" hangingPunct="1">
                        <a:defRPr kumimoji="0" b="1" kern="1200">
                          <a:solidFill>
                            <a:schemeClr val="lt1"/>
                          </a:solidFill>
                          <a:latin typeface="Garamond" panose="02020404030301010803"/>
                        </a:defRPr>
                      </a:lvl1pPr>
                      <a:lvl2pPr marL="457200" algn="l" rtl="0" eaLnBrk="1" latinLnBrk="0" hangingPunct="1">
                        <a:defRPr kumimoji="0" b="1" kern="1200">
                          <a:solidFill>
                            <a:schemeClr val="lt1"/>
                          </a:solidFill>
                          <a:latin typeface="Garamond" panose="02020404030301010803"/>
                        </a:defRPr>
                      </a:lvl2pPr>
                      <a:lvl3pPr marL="914400" algn="l" rtl="0" eaLnBrk="1" latinLnBrk="0" hangingPunct="1">
                        <a:defRPr kumimoji="0" b="1" kern="1200">
                          <a:solidFill>
                            <a:schemeClr val="lt1"/>
                          </a:solidFill>
                          <a:latin typeface="Garamond" panose="02020404030301010803"/>
                        </a:defRPr>
                      </a:lvl3pPr>
                      <a:lvl4pPr marL="1371600" algn="l" rtl="0" eaLnBrk="1" latinLnBrk="0" hangingPunct="1">
                        <a:defRPr kumimoji="0" b="1" kern="1200">
                          <a:solidFill>
                            <a:schemeClr val="lt1"/>
                          </a:solidFill>
                          <a:latin typeface="Garamond" panose="02020404030301010803"/>
                        </a:defRPr>
                      </a:lvl4pPr>
                      <a:lvl5pPr marL="1828800" algn="l" rtl="0" eaLnBrk="1" latinLnBrk="0" hangingPunct="1">
                        <a:defRPr kumimoji="0" b="1" kern="1200">
                          <a:solidFill>
                            <a:schemeClr val="lt1"/>
                          </a:solidFill>
                          <a:latin typeface="Garamond" panose="02020404030301010803"/>
                        </a:defRPr>
                      </a:lvl5pPr>
                      <a:lvl6pPr marL="2286000" algn="l" rtl="0" eaLnBrk="1" latinLnBrk="0" hangingPunct="1">
                        <a:defRPr kumimoji="0" b="1" kern="1200">
                          <a:solidFill>
                            <a:schemeClr val="lt1"/>
                          </a:solidFill>
                          <a:latin typeface="Garamond" panose="02020404030301010803"/>
                        </a:defRPr>
                      </a:lvl6pPr>
                      <a:lvl7pPr marL="2743200" algn="l" rtl="0" eaLnBrk="1" latinLnBrk="0" hangingPunct="1">
                        <a:defRPr kumimoji="0" b="1" kern="1200">
                          <a:solidFill>
                            <a:schemeClr val="lt1"/>
                          </a:solidFill>
                          <a:latin typeface="Garamond" panose="02020404030301010803"/>
                        </a:defRPr>
                      </a:lvl7pPr>
                      <a:lvl8pPr marL="3200400" algn="l" rtl="0" eaLnBrk="1" latinLnBrk="0" hangingPunct="1">
                        <a:defRPr kumimoji="0" b="1" kern="1200">
                          <a:solidFill>
                            <a:schemeClr val="lt1"/>
                          </a:solidFill>
                          <a:latin typeface="Garamond" panose="02020404030301010803"/>
                        </a:defRPr>
                      </a:lvl8pPr>
                      <a:lvl9pPr marL="3657600" algn="l" rtl="0" eaLnBrk="1" latinLnBrk="0" hangingPunct="1">
                        <a:defRPr kumimoji="0" b="1" kern="1200">
                          <a:solidFill>
                            <a:schemeClr val="lt1"/>
                          </a:solidFill>
                          <a:latin typeface="Garamond" panose="02020404030301010803"/>
                        </a:defRPr>
                      </a:lvl9pPr>
                    </a:lstStyle>
                    <a:p>
                      <a:pPr marL="0" marR="0" algn="ctr" rtl="1">
                        <a:lnSpc>
                          <a:spcPct val="115000"/>
                        </a:lnSpc>
                        <a:spcBef>
                          <a:spcPts val="0"/>
                        </a:spcBef>
                        <a:spcAft>
                          <a:spcPts val="1000"/>
                        </a:spcAft>
                      </a:pPr>
                      <a:r>
                        <a:rPr lang="ar-SA" sz="1100">
                          <a:effectLst/>
                          <a:cs typeface="B Mitra" panose="00000400000000000000" pitchFamily="2" charset="-78"/>
                        </a:rPr>
                        <a:t>حقوق سالانه بر مبناي 18 ماه حقوق</a:t>
                      </a:r>
                      <a:endParaRPr lang="en-US" sz="1100">
                        <a:effectLst/>
                        <a:latin typeface="Calibri" panose="020F0502020204030204" pitchFamily="34" charset="0"/>
                        <a:ea typeface="Calibri" panose="020F0502020204030204" pitchFamily="34" charset="0"/>
                        <a:cs typeface="B Mitra" panose="00000400000000000000" pitchFamily="2" charset="-78"/>
                      </a:endParaRPr>
                    </a:p>
                  </a:txBody>
                  <a:tcPr marL="58873" marR="58873"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83992A"/>
                    </a:solidFill>
                  </a:tcPr>
                </a:tc>
                <a:extLst>
                  <a:ext uri="{0D108BD9-81ED-4DB2-BD59-A6C34878D82A}">
                    <a16:rowId xmlns:a16="http://schemas.microsoft.com/office/drawing/2014/main" xmlns="" val="3569911075"/>
                  </a:ext>
                </a:extLst>
              </a:tr>
              <a:tr h="1926166">
                <a:tc>
                  <a:txBody>
                    <a:bodyPr/>
                    <a:lstStyle>
                      <a:lvl1pPr marL="0" algn="l" rtl="0" eaLnBrk="1" latinLnBrk="0" hangingPunct="1">
                        <a:defRPr kumimoji="0" b="1" kern="1200">
                          <a:solidFill>
                            <a:schemeClr val="lt1"/>
                          </a:solidFill>
                          <a:latin typeface="Garamond" panose="02020404030301010803"/>
                        </a:defRPr>
                      </a:lvl1pPr>
                      <a:lvl2pPr marL="457200" algn="l" rtl="0" eaLnBrk="1" latinLnBrk="0" hangingPunct="1">
                        <a:defRPr kumimoji="0" b="1" kern="1200">
                          <a:solidFill>
                            <a:schemeClr val="lt1"/>
                          </a:solidFill>
                          <a:latin typeface="Garamond" panose="02020404030301010803"/>
                        </a:defRPr>
                      </a:lvl2pPr>
                      <a:lvl3pPr marL="914400" algn="l" rtl="0" eaLnBrk="1" latinLnBrk="0" hangingPunct="1">
                        <a:defRPr kumimoji="0" b="1" kern="1200">
                          <a:solidFill>
                            <a:schemeClr val="lt1"/>
                          </a:solidFill>
                          <a:latin typeface="Garamond" panose="02020404030301010803"/>
                        </a:defRPr>
                      </a:lvl3pPr>
                      <a:lvl4pPr marL="1371600" algn="l" rtl="0" eaLnBrk="1" latinLnBrk="0" hangingPunct="1">
                        <a:defRPr kumimoji="0" b="1" kern="1200">
                          <a:solidFill>
                            <a:schemeClr val="lt1"/>
                          </a:solidFill>
                          <a:latin typeface="Garamond" panose="02020404030301010803"/>
                        </a:defRPr>
                      </a:lvl4pPr>
                      <a:lvl5pPr marL="1828800" algn="l" rtl="0" eaLnBrk="1" latinLnBrk="0" hangingPunct="1">
                        <a:defRPr kumimoji="0" b="1" kern="1200">
                          <a:solidFill>
                            <a:schemeClr val="lt1"/>
                          </a:solidFill>
                          <a:latin typeface="Garamond" panose="02020404030301010803"/>
                        </a:defRPr>
                      </a:lvl5pPr>
                      <a:lvl6pPr marL="2286000" algn="l" rtl="0" eaLnBrk="1" latinLnBrk="0" hangingPunct="1">
                        <a:defRPr kumimoji="0" b="1" kern="1200">
                          <a:solidFill>
                            <a:schemeClr val="lt1"/>
                          </a:solidFill>
                          <a:latin typeface="Garamond" panose="02020404030301010803"/>
                        </a:defRPr>
                      </a:lvl6pPr>
                      <a:lvl7pPr marL="2743200" algn="l" rtl="0" eaLnBrk="1" latinLnBrk="0" hangingPunct="1">
                        <a:defRPr kumimoji="0" b="1" kern="1200">
                          <a:solidFill>
                            <a:schemeClr val="lt1"/>
                          </a:solidFill>
                          <a:latin typeface="Garamond" panose="02020404030301010803"/>
                        </a:defRPr>
                      </a:lvl7pPr>
                      <a:lvl8pPr marL="3200400" algn="l" rtl="0" eaLnBrk="1" latinLnBrk="0" hangingPunct="1">
                        <a:defRPr kumimoji="0" b="1" kern="1200">
                          <a:solidFill>
                            <a:schemeClr val="lt1"/>
                          </a:solidFill>
                          <a:latin typeface="Garamond" panose="02020404030301010803"/>
                        </a:defRPr>
                      </a:lvl8pPr>
                      <a:lvl9pPr marL="3657600" algn="l" rtl="0" eaLnBrk="1" latinLnBrk="0" hangingPunct="1">
                        <a:defRPr kumimoji="0" b="1" kern="1200">
                          <a:solidFill>
                            <a:schemeClr val="lt1"/>
                          </a:solidFill>
                          <a:latin typeface="Garamond" panose="02020404030301010803"/>
                        </a:defRPr>
                      </a:lvl9pPr>
                    </a:lstStyle>
                    <a:p>
                      <a:pPr marL="0" marR="0" algn="ctr" rtl="1">
                        <a:lnSpc>
                          <a:spcPct val="107000"/>
                        </a:lnSpc>
                        <a:spcBef>
                          <a:spcPts val="0"/>
                        </a:spcBef>
                        <a:spcAft>
                          <a:spcPts val="800"/>
                        </a:spcAft>
                      </a:pPr>
                      <a:r>
                        <a:rPr lang="ar-SA" sz="1100" dirty="0">
                          <a:effectLst/>
                          <a:cs typeface="B Mitra" panose="00000400000000000000" pitchFamily="2" charset="-78"/>
                        </a:rPr>
                        <a:t>1</a:t>
                      </a:r>
                      <a:endParaRPr lang="en-US" sz="1100" dirty="0">
                        <a:effectLst/>
                        <a:cs typeface="B Mitra" panose="00000400000000000000" pitchFamily="2" charset="-78"/>
                      </a:endParaRPr>
                    </a:p>
                    <a:p>
                      <a:pPr marL="0" marR="0" algn="ctr" rtl="1">
                        <a:lnSpc>
                          <a:spcPct val="107000"/>
                        </a:lnSpc>
                        <a:spcBef>
                          <a:spcPts val="0"/>
                        </a:spcBef>
                        <a:spcAft>
                          <a:spcPts val="800"/>
                        </a:spcAft>
                      </a:pPr>
                      <a:r>
                        <a:rPr lang="ar-SA" sz="1100" dirty="0">
                          <a:effectLst/>
                          <a:cs typeface="B Mitra" panose="00000400000000000000" pitchFamily="2" charset="-78"/>
                        </a:rPr>
                        <a:t>2</a:t>
                      </a:r>
                      <a:endParaRPr lang="en-US" sz="1100" dirty="0">
                        <a:effectLst/>
                        <a:cs typeface="B Mitra" panose="00000400000000000000" pitchFamily="2" charset="-78"/>
                      </a:endParaRPr>
                    </a:p>
                    <a:p>
                      <a:pPr marL="0" marR="0" algn="ctr" rtl="1">
                        <a:lnSpc>
                          <a:spcPct val="107000"/>
                        </a:lnSpc>
                        <a:spcBef>
                          <a:spcPts val="0"/>
                        </a:spcBef>
                        <a:spcAft>
                          <a:spcPts val="800"/>
                        </a:spcAft>
                      </a:pPr>
                      <a:r>
                        <a:rPr lang="ar-SA" sz="1100" dirty="0">
                          <a:effectLst/>
                          <a:cs typeface="B Mitra" panose="00000400000000000000" pitchFamily="2" charset="-78"/>
                        </a:rPr>
                        <a:t>3</a:t>
                      </a:r>
                      <a:endParaRPr lang="en-US" sz="1100" dirty="0">
                        <a:effectLst/>
                        <a:cs typeface="B Mitra" panose="00000400000000000000" pitchFamily="2" charset="-78"/>
                      </a:endParaRPr>
                    </a:p>
                    <a:p>
                      <a:pPr marL="0" marR="0" algn="ctr" rtl="1">
                        <a:lnSpc>
                          <a:spcPct val="107000"/>
                        </a:lnSpc>
                        <a:spcBef>
                          <a:spcPts val="0"/>
                        </a:spcBef>
                        <a:spcAft>
                          <a:spcPts val="800"/>
                        </a:spcAft>
                      </a:pPr>
                      <a:r>
                        <a:rPr lang="ar-SA" sz="1100" dirty="0">
                          <a:effectLst/>
                          <a:cs typeface="B Mitra" panose="00000400000000000000" pitchFamily="2" charset="-78"/>
                        </a:rPr>
                        <a:t>4</a:t>
                      </a:r>
                      <a:endParaRPr lang="en-US" sz="1100" dirty="0">
                        <a:effectLst/>
                        <a:cs typeface="B Mitra" panose="00000400000000000000" pitchFamily="2" charset="-78"/>
                      </a:endParaRPr>
                    </a:p>
                    <a:p>
                      <a:pPr marL="0" marR="0" algn="ctr" rtl="1">
                        <a:lnSpc>
                          <a:spcPct val="107000"/>
                        </a:lnSpc>
                        <a:spcBef>
                          <a:spcPts val="0"/>
                        </a:spcBef>
                        <a:spcAft>
                          <a:spcPts val="800"/>
                        </a:spcAft>
                      </a:pPr>
                      <a:r>
                        <a:rPr lang="ar-SA" sz="1100" dirty="0">
                          <a:effectLst/>
                          <a:cs typeface="B Mitra" panose="00000400000000000000" pitchFamily="2" charset="-78"/>
                        </a:rPr>
                        <a:t>5</a:t>
                      </a:r>
                      <a:endParaRPr lang="en-US" sz="1100" dirty="0">
                        <a:effectLst/>
                        <a:cs typeface="B Mitra" panose="00000400000000000000" pitchFamily="2" charset="-78"/>
                      </a:endParaRPr>
                    </a:p>
                    <a:p>
                      <a:pPr marL="0" marR="0" algn="ctr" rtl="1">
                        <a:lnSpc>
                          <a:spcPct val="107000"/>
                        </a:lnSpc>
                        <a:spcBef>
                          <a:spcPts val="0"/>
                        </a:spcBef>
                        <a:spcAft>
                          <a:spcPts val="800"/>
                        </a:spcAft>
                      </a:pPr>
                      <a:r>
                        <a:rPr lang="ar-SA" sz="1100" dirty="0">
                          <a:effectLst/>
                          <a:cs typeface="B Mitra" panose="00000400000000000000" pitchFamily="2" charset="-78"/>
                        </a:rPr>
                        <a:t>6</a:t>
                      </a:r>
                      <a:endParaRPr lang="en-US" sz="1100" dirty="0">
                        <a:effectLst/>
                        <a:cs typeface="B Mitra" panose="00000400000000000000" pitchFamily="2" charset="-78"/>
                      </a:endParaRPr>
                    </a:p>
                    <a:p>
                      <a:pPr marL="0" marR="0" algn="ctr" rtl="1">
                        <a:lnSpc>
                          <a:spcPct val="107000"/>
                        </a:lnSpc>
                        <a:spcBef>
                          <a:spcPts val="0"/>
                        </a:spcBef>
                        <a:spcAft>
                          <a:spcPts val="800"/>
                        </a:spcAft>
                      </a:pPr>
                      <a:r>
                        <a:rPr lang="ar-SA" sz="1100" dirty="0">
                          <a:effectLst/>
                          <a:cs typeface="B Mitra" panose="00000400000000000000" pitchFamily="2" charset="-78"/>
                        </a:rPr>
                        <a:t>7</a:t>
                      </a:r>
                      <a:endParaRPr lang="en-US" sz="1100" dirty="0">
                        <a:effectLst/>
                        <a:latin typeface="Calibri" panose="020F0502020204030204" pitchFamily="34" charset="0"/>
                        <a:ea typeface="Calibri" panose="020F0502020204030204" pitchFamily="34" charset="0"/>
                        <a:cs typeface="B Mitra" panose="00000400000000000000" pitchFamily="2" charset="-78"/>
                      </a:endParaRPr>
                    </a:p>
                  </a:txBody>
                  <a:tcPr marL="58873" marR="58873" marT="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3992A"/>
                    </a:solidFill>
                  </a:tcPr>
                </a:tc>
                <a:tc>
                  <a:txBody>
                    <a:bodyPr/>
                    <a:lstStyle>
                      <a:lvl1pPr marL="0" algn="l" rtl="0" eaLnBrk="1" latinLnBrk="0" hangingPunct="1">
                        <a:defRPr kumimoji="0" kern="1200">
                          <a:solidFill>
                            <a:schemeClr val="dk1"/>
                          </a:solidFill>
                          <a:latin typeface="Garamond" panose="02020404030301010803"/>
                        </a:defRPr>
                      </a:lvl1pPr>
                      <a:lvl2pPr marL="457200" algn="l" rtl="0" eaLnBrk="1" latinLnBrk="0" hangingPunct="1">
                        <a:defRPr kumimoji="0" kern="1200">
                          <a:solidFill>
                            <a:schemeClr val="dk1"/>
                          </a:solidFill>
                          <a:latin typeface="Garamond" panose="02020404030301010803"/>
                        </a:defRPr>
                      </a:lvl2pPr>
                      <a:lvl3pPr marL="914400" algn="l" rtl="0" eaLnBrk="1" latinLnBrk="0" hangingPunct="1">
                        <a:defRPr kumimoji="0" kern="1200">
                          <a:solidFill>
                            <a:schemeClr val="dk1"/>
                          </a:solidFill>
                          <a:latin typeface="Garamond" panose="02020404030301010803"/>
                        </a:defRPr>
                      </a:lvl3pPr>
                      <a:lvl4pPr marL="1371600" algn="l" rtl="0" eaLnBrk="1" latinLnBrk="0" hangingPunct="1">
                        <a:defRPr kumimoji="0" kern="1200">
                          <a:solidFill>
                            <a:schemeClr val="dk1"/>
                          </a:solidFill>
                          <a:latin typeface="Garamond" panose="02020404030301010803"/>
                        </a:defRPr>
                      </a:lvl4pPr>
                      <a:lvl5pPr marL="1828800" algn="l" rtl="0" eaLnBrk="1" latinLnBrk="0" hangingPunct="1">
                        <a:defRPr kumimoji="0" kern="1200">
                          <a:solidFill>
                            <a:schemeClr val="dk1"/>
                          </a:solidFill>
                          <a:latin typeface="Garamond" panose="02020404030301010803"/>
                        </a:defRPr>
                      </a:lvl5pPr>
                      <a:lvl6pPr marL="2286000" algn="l" rtl="0" eaLnBrk="1" latinLnBrk="0" hangingPunct="1">
                        <a:defRPr kumimoji="0" kern="1200">
                          <a:solidFill>
                            <a:schemeClr val="dk1"/>
                          </a:solidFill>
                          <a:latin typeface="Garamond" panose="02020404030301010803"/>
                        </a:defRPr>
                      </a:lvl6pPr>
                      <a:lvl7pPr marL="2743200" algn="l" rtl="0" eaLnBrk="1" latinLnBrk="0" hangingPunct="1">
                        <a:defRPr kumimoji="0" kern="1200">
                          <a:solidFill>
                            <a:schemeClr val="dk1"/>
                          </a:solidFill>
                          <a:latin typeface="Garamond" panose="02020404030301010803"/>
                        </a:defRPr>
                      </a:lvl7pPr>
                      <a:lvl8pPr marL="3200400" algn="l" rtl="0" eaLnBrk="1" latinLnBrk="0" hangingPunct="1">
                        <a:defRPr kumimoji="0" kern="1200">
                          <a:solidFill>
                            <a:schemeClr val="dk1"/>
                          </a:solidFill>
                          <a:latin typeface="Garamond" panose="02020404030301010803"/>
                        </a:defRPr>
                      </a:lvl8pPr>
                      <a:lvl9pPr marL="3657600" algn="l" rtl="0" eaLnBrk="1" latinLnBrk="0" hangingPunct="1">
                        <a:defRPr kumimoji="0" kern="1200">
                          <a:solidFill>
                            <a:schemeClr val="dk1"/>
                          </a:solidFill>
                          <a:latin typeface="Garamond" panose="02020404030301010803"/>
                        </a:defRPr>
                      </a:lvl9pPr>
                    </a:lstStyle>
                    <a:p>
                      <a:pPr marL="0" marR="0" algn="ctr" rtl="1">
                        <a:lnSpc>
                          <a:spcPct val="107000"/>
                        </a:lnSpc>
                        <a:spcBef>
                          <a:spcPts val="0"/>
                        </a:spcBef>
                        <a:spcAft>
                          <a:spcPts val="800"/>
                        </a:spcAft>
                      </a:pPr>
                      <a:r>
                        <a:rPr lang="ar-SA" sz="1100" dirty="0">
                          <a:effectLst/>
                          <a:cs typeface="B Mitra" panose="00000400000000000000" pitchFamily="2" charset="-78"/>
                        </a:rPr>
                        <a:t>مديريت </a:t>
                      </a:r>
                      <a:endParaRPr lang="en-US" sz="1100" dirty="0">
                        <a:effectLst/>
                        <a:cs typeface="B Mitra" panose="00000400000000000000" pitchFamily="2" charset="-78"/>
                      </a:endParaRPr>
                    </a:p>
                    <a:p>
                      <a:pPr marL="0" marR="0" algn="ctr" rtl="1">
                        <a:lnSpc>
                          <a:spcPct val="107000"/>
                        </a:lnSpc>
                        <a:spcBef>
                          <a:spcPts val="0"/>
                        </a:spcBef>
                        <a:spcAft>
                          <a:spcPts val="800"/>
                        </a:spcAft>
                      </a:pPr>
                      <a:r>
                        <a:rPr lang="ar-SA" sz="1100" dirty="0">
                          <a:effectLst/>
                          <a:cs typeface="B Mitra" panose="00000400000000000000" pitchFamily="2" charset="-78"/>
                        </a:rPr>
                        <a:t>پذيرش </a:t>
                      </a:r>
                      <a:endParaRPr lang="en-US" sz="1100" dirty="0">
                        <a:effectLst/>
                        <a:cs typeface="B Mitra" panose="00000400000000000000" pitchFamily="2" charset="-78"/>
                      </a:endParaRPr>
                    </a:p>
                    <a:p>
                      <a:pPr marL="0" marR="0" algn="ctr" rtl="1">
                        <a:lnSpc>
                          <a:spcPct val="107000"/>
                        </a:lnSpc>
                        <a:spcBef>
                          <a:spcPts val="0"/>
                        </a:spcBef>
                        <a:spcAft>
                          <a:spcPts val="800"/>
                        </a:spcAft>
                      </a:pPr>
                      <a:r>
                        <a:rPr lang="ar-SA" sz="1100" dirty="0">
                          <a:effectLst/>
                          <a:cs typeface="B Mitra" panose="00000400000000000000" pitchFamily="2" charset="-78"/>
                        </a:rPr>
                        <a:t>حسابداري </a:t>
                      </a:r>
                      <a:endParaRPr lang="en-US" sz="1100" dirty="0">
                        <a:effectLst/>
                        <a:cs typeface="B Mitra" panose="00000400000000000000" pitchFamily="2" charset="-78"/>
                      </a:endParaRPr>
                    </a:p>
                    <a:p>
                      <a:pPr marL="0" marR="0" algn="ctr" rtl="1">
                        <a:lnSpc>
                          <a:spcPct val="107000"/>
                        </a:lnSpc>
                        <a:spcBef>
                          <a:spcPts val="0"/>
                        </a:spcBef>
                        <a:spcAft>
                          <a:spcPts val="800"/>
                        </a:spcAft>
                      </a:pPr>
                      <a:r>
                        <a:rPr lang="ar-SA" sz="1100" dirty="0">
                          <a:effectLst/>
                          <a:cs typeface="B Mitra" panose="00000400000000000000" pitchFamily="2" charset="-78"/>
                        </a:rPr>
                        <a:t>كارشناس رايانه</a:t>
                      </a:r>
                      <a:endParaRPr lang="en-US" sz="1100" dirty="0">
                        <a:effectLst/>
                        <a:cs typeface="B Mitra" panose="00000400000000000000" pitchFamily="2" charset="-78"/>
                      </a:endParaRPr>
                    </a:p>
                    <a:p>
                      <a:pPr marL="0" marR="0" algn="ctr" rtl="1">
                        <a:lnSpc>
                          <a:spcPct val="107000"/>
                        </a:lnSpc>
                        <a:spcBef>
                          <a:spcPts val="0"/>
                        </a:spcBef>
                        <a:spcAft>
                          <a:spcPts val="800"/>
                        </a:spcAft>
                      </a:pPr>
                      <a:r>
                        <a:rPr lang="ar-SA" sz="1100" dirty="0">
                          <a:effectLst/>
                          <a:cs typeface="B Mitra" panose="00000400000000000000" pitchFamily="2" charset="-78"/>
                        </a:rPr>
                        <a:t>نگهبان </a:t>
                      </a:r>
                      <a:endParaRPr lang="en-US" sz="1100" dirty="0">
                        <a:effectLst/>
                        <a:cs typeface="B Mitra" panose="00000400000000000000" pitchFamily="2" charset="-78"/>
                      </a:endParaRPr>
                    </a:p>
                    <a:p>
                      <a:pPr marL="0" marR="0" algn="ctr" rtl="1">
                        <a:lnSpc>
                          <a:spcPct val="107000"/>
                        </a:lnSpc>
                        <a:spcBef>
                          <a:spcPts val="0"/>
                        </a:spcBef>
                        <a:spcAft>
                          <a:spcPts val="800"/>
                        </a:spcAft>
                      </a:pPr>
                      <a:r>
                        <a:rPr lang="ar-SA" sz="1100" dirty="0">
                          <a:effectLst/>
                          <a:cs typeface="B Mitra" panose="00000400000000000000" pitchFamily="2" charset="-78"/>
                        </a:rPr>
                        <a:t>كارگر اطاقها </a:t>
                      </a:r>
                      <a:endParaRPr lang="en-US" sz="1100" dirty="0">
                        <a:effectLst/>
                        <a:cs typeface="B Mitra" panose="00000400000000000000" pitchFamily="2" charset="-78"/>
                      </a:endParaRPr>
                    </a:p>
                    <a:p>
                      <a:pPr marL="0" marR="0" algn="ctr" rtl="1">
                        <a:lnSpc>
                          <a:spcPct val="107000"/>
                        </a:lnSpc>
                        <a:spcBef>
                          <a:spcPts val="0"/>
                        </a:spcBef>
                        <a:spcAft>
                          <a:spcPts val="800"/>
                        </a:spcAft>
                      </a:pPr>
                      <a:r>
                        <a:rPr lang="ar-SA" sz="1100" dirty="0">
                          <a:effectLst/>
                          <a:cs typeface="B Mitra" panose="00000400000000000000" pitchFamily="2" charset="-78"/>
                        </a:rPr>
                        <a:t>كارگاه لابي </a:t>
                      </a:r>
                      <a:endParaRPr lang="en-US" sz="1100" dirty="0">
                        <a:effectLst/>
                        <a:cs typeface="B Mitra" panose="00000400000000000000" pitchFamily="2" charset="-78"/>
                      </a:endParaRPr>
                    </a:p>
                  </a:txBody>
                  <a:tcPr marL="58873" marR="58873" marT="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3992A">
                        <a:tint val="40000"/>
                      </a:srgbClr>
                    </a:solidFill>
                  </a:tcPr>
                </a:tc>
                <a:tc>
                  <a:txBody>
                    <a:bodyPr/>
                    <a:lstStyle>
                      <a:lvl1pPr marL="0" algn="l" rtl="0" eaLnBrk="1" latinLnBrk="0" hangingPunct="1">
                        <a:defRPr kumimoji="0" kern="1200">
                          <a:solidFill>
                            <a:schemeClr val="dk1"/>
                          </a:solidFill>
                          <a:latin typeface="Garamond" panose="02020404030301010803"/>
                        </a:defRPr>
                      </a:lvl1pPr>
                      <a:lvl2pPr marL="457200" algn="l" rtl="0" eaLnBrk="1" latinLnBrk="0" hangingPunct="1">
                        <a:defRPr kumimoji="0" kern="1200">
                          <a:solidFill>
                            <a:schemeClr val="dk1"/>
                          </a:solidFill>
                          <a:latin typeface="Garamond" panose="02020404030301010803"/>
                        </a:defRPr>
                      </a:lvl2pPr>
                      <a:lvl3pPr marL="914400" algn="l" rtl="0" eaLnBrk="1" latinLnBrk="0" hangingPunct="1">
                        <a:defRPr kumimoji="0" kern="1200">
                          <a:solidFill>
                            <a:schemeClr val="dk1"/>
                          </a:solidFill>
                          <a:latin typeface="Garamond" panose="02020404030301010803"/>
                        </a:defRPr>
                      </a:lvl3pPr>
                      <a:lvl4pPr marL="1371600" algn="l" rtl="0" eaLnBrk="1" latinLnBrk="0" hangingPunct="1">
                        <a:defRPr kumimoji="0" kern="1200">
                          <a:solidFill>
                            <a:schemeClr val="dk1"/>
                          </a:solidFill>
                          <a:latin typeface="Garamond" panose="02020404030301010803"/>
                        </a:defRPr>
                      </a:lvl4pPr>
                      <a:lvl5pPr marL="1828800" algn="l" rtl="0" eaLnBrk="1" latinLnBrk="0" hangingPunct="1">
                        <a:defRPr kumimoji="0" kern="1200">
                          <a:solidFill>
                            <a:schemeClr val="dk1"/>
                          </a:solidFill>
                          <a:latin typeface="Garamond" panose="02020404030301010803"/>
                        </a:defRPr>
                      </a:lvl5pPr>
                      <a:lvl6pPr marL="2286000" algn="l" rtl="0" eaLnBrk="1" latinLnBrk="0" hangingPunct="1">
                        <a:defRPr kumimoji="0" kern="1200">
                          <a:solidFill>
                            <a:schemeClr val="dk1"/>
                          </a:solidFill>
                          <a:latin typeface="Garamond" panose="02020404030301010803"/>
                        </a:defRPr>
                      </a:lvl6pPr>
                      <a:lvl7pPr marL="2743200" algn="l" rtl="0" eaLnBrk="1" latinLnBrk="0" hangingPunct="1">
                        <a:defRPr kumimoji="0" kern="1200">
                          <a:solidFill>
                            <a:schemeClr val="dk1"/>
                          </a:solidFill>
                          <a:latin typeface="Garamond" panose="02020404030301010803"/>
                        </a:defRPr>
                      </a:lvl7pPr>
                      <a:lvl8pPr marL="3200400" algn="l" rtl="0" eaLnBrk="1" latinLnBrk="0" hangingPunct="1">
                        <a:defRPr kumimoji="0" kern="1200">
                          <a:solidFill>
                            <a:schemeClr val="dk1"/>
                          </a:solidFill>
                          <a:latin typeface="Garamond" panose="02020404030301010803"/>
                        </a:defRPr>
                      </a:lvl8pPr>
                      <a:lvl9pPr marL="3657600" algn="l" rtl="0" eaLnBrk="1" latinLnBrk="0" hangingPunct="1">
                        <a:defRPr kumimoji="0" kern="1200">
                          <a:solidFill>
                            <a:schemeClr val="dk1"/>
                          </a:solidFill>
                          <a:latin typeface="Garamond" panose="02020404030301010803"/>
                        </a:defRPr>
                      </a:lvl9pPr>
                    </a:lstStyle>
                    <a:p>
                      <a:pPr marL="0" marR="0" algn="ctr" rtl="1">
                        <a:lnSpc>
                          <a:spcPct val="107000"/>
                        </a:lnSpc>
                        <a:spcBef>
                          <a:spcPts val="0"/>
                        </a:spcBef>
                        <a:spcAft>
                          <a:spcPts val="800"/>
                        </a:spcAft>
                      </a:pPr>
                      <a:r>
                        <a:rPr lang="ar-SA" sz="1100" dirty="0">
                          <a:effectLst/>
                          <a:cs typeface="B Mitra" panose="00000400000000000000" pitchFamily="2" charset="-78"/>
                        </a:rPr>
                        <a:t>1</a:t>
                      </a:r>
                      <a:endParaRPr lang="en-US" sz="1100" dirty="0">
                        <a:effectLst/>
                        <a:cs typeface="B Mitra" panose="00000400000000000000" pitchFamily="2" charset="-78"/>
                      </a:endParaRPr>
                    </a:p>
                    <a:p>
                      <a:pPr marL="0" marR="0" algn="ctr" rtl="1">
                        <a:lnSpc>
                          <a:spcPct val="107000"/>
                        </a:lnSpc>
                        <a:spcBef>
                          <a:spcPts val="0"/>
                        </a:spcBef>
                        <a:spcAft>
                          <a:spcPts val="800"/>
                        </a:spcAft>
                      </a:pPr>
                      <a:r>
                        <a:rPr lang="ar-SA" sz="1100" dirty="0">
                          <a:effectLst/>
                          <a:cs typeface="B Mitra" panose="00000400000000000000" pitchFamily="2" charset="-78"/>
                        </a:rPr>
                        <a:t>2</a:t>
                      </a:r>
                      <a:endParaRPr lang="en-US" sz="1100" dirty="0">
                        <a:effectLst/>
                        <a:cs typeface="B Mitra" panose="00000400000000000000" pitchFamily="2" charset="-78"/>
                      </a:endParaRPr>
                    </a:p>
                    <a:p>
                      <a:pPr marL="0" marR="0" algn="ctr" rtl="1">
                        <a:lnSpc>
                          <a:spcPct val="107000"/>
                        </a:lnSpc>
                        <a:spcBef>
                          <a:spcPts val="0"/>
                        </a:spcBef>
                        <a:spcAft>
                          <a:spcPts val="800"/>
                        </a:spcAft>
                      </a:pPr>
                      <a:r>
                        <a:rPr lang="ar-SA" sz="1100" dirty="0">
                          <a:effectLst/>
                          <a:cs typeface="B Mitra" panose="00000400000000000000" pitchFamily="2" charset="-78"/>
                        </a:rPr>
                        <a:t>1</a:t>
                      </a:r>
                      <a:endParaRPr lang="en-US" sz="1100" dirty="0">
                        <a:effectLst/>
                        <a:cs typeface="B Mitra" panose="00000400000000000000" pitchFamily="2" charset="-78"/>
                      </a:endParaRPr>
                    </a:p>
                    <a:p>
                      <a:pPr marL="0" marR="0" algn="ctr" rtl="1">
                        <a:lnSpc>
                          <a:spcPct val="107000"/>
                        </a:lnSpc>
                        <a:spcBef>
                          <a:spcPts val="0"/>
                        </a:spcBef>
                        <a:spcAft>
                          <a:spcPts val="800"/>
                        </a:spcAft>
                      </a:pPr>
                      <a:r>
                        <a:rPr lang="ar-SA" sz="1100" dirty="0">
                          <a:effectLst/>
                          <a:cs typeface="B Mitra" panose="00000400000000000000" pitchFamily="2" charset="-78"/>
                        </a:rPr>
                        <a:t>1</a:t>
                      </a:r>
                      <a:endParaRPr lang="en-US" sz="1100" dirty="0">
                        <a:effectLst/>
                        <a:cs typeface="B Mitra" panose="00000400000000000000" pitchFamily="2" charset="-78"/>
                      </a:endParaRPr>
                    </a:p>
                    <a:p>
                      <a:pPr marL="0" marR="0" algn="ctr" rtl="1">
                        <a:lnSpc>
                          <a:spcPct val="107000"/>
                        </a:lnSpc>
                        <a:spcBef>
                          <a:spcPts val="0"/>
                        </a:spcBef>
                        <a:spcAft>
                          <a:spcPts val="800"/>
                        </a:spcAft>
                      </a:pPr>
                      <a:r>
                        <a:rPr lang="ar-SA" sz="1100" dirty="0">
                          <a:effectLst/>
                          <a:cs typeface="B Mitra" panose="00000400000000000000" pitchFamily="2" charset="-78"/>
                        </a:rPr>
                        <a:t>1</a:t>
                      </a:r>
                      <a:endParaRPr lang="en-US" sz="1100" dirty="0">
                        <a:effectLst/>
                        <a:cs typeface="B Mitra" panose="00000400000000000000" pitchFamily="2" charset="-78"/>
                      </a:endParaRPr>
                    </a:p>
                    <a:p>
                      <a:pPr marL="0" marR="0" algn="ctr" rtl="1">
                        <a:lnSpc>
                          <a:spcPct val="107000"/>
                        </a:lnSpc>
                        <a:spcBef>
                          <a:spcPts val="0"/>
                        </a:spcBef>
                        <a:spcAft>
                          <a:spcPts val="800"/>
                        </a:spcAft>
                      </a:pPr>
                      <a:r>
                        <a:rPr lang="ar-SA" sz="1100" dirty="0">
                          <a:effectLst/>
                          <a:cs typeface="B Mitra" panose="00000400000000000000" pitchFamily="2" charset="-78"/>
                        </a:rPr>
                        <a:t>2</a:t>
                      </a:r>
                      <a:endParaRPr lang="en-US" sz="1100" dirty="0">
                        <a:effectLst/>
                        <a:cs typeface="B Mitra" panose="00000400000000000000" pitchFamily="2" charset="-78"/>
                      </a:endParaRPr>
                    </a:p>
                    <a:p>
                      <a:pPr marL="0" marR="0" algn="ctr" rtl="1">
                        <a:lnSpc>
                          <a:spcPct val="107000"/>
                        </a:lnSpc>
                        <a:spcBef>
                          <a:spcPts val="0"/>
                        </a:spcBef>
                        <a:spcAft>
                          <a:spcPts val="800"/>
                        </a:spcAft>
                      </a:pPr>
                      <a:r>
                        <a:rPr lang="ar-SA" sz="1100" dirty="0">
                          <a:effectLst/>
                          <a:cs typeface="B Mitra" panose="00000400000000000000" pitchFamily="2" charset="-78"/>
                        </a:rPr>
                        <a:t>1</a:t>
                      </a:r>
                      <a:endParaRPr lang="en-US" sz="1100" dirty="0">
                        <a:effectLst/>
                        <a:latin typeface="Calibri" panose="020F0502020204030204" pitchFamily="34" charset="0"/>
                        <a:ea typeface="Calibri" panose="020F0502020204030204" pitchFamily="34" charset="0"/>
                        <a:cs typeface="B Mitra" panose="00000400000000000000" pitchFamily="2" charset="-78"/>
                      </a:endParaRPr>
                    </a:p>
                  </a:txBody>
                  <a:tcPr marL="58873" marR="58873" marT="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3992A">
                        <a:tint val="40000"/>
                      </a:srgbClr>
                    </a:solidFill>
                  </a:tcPr>
                </a:tc>
                <a:tc>
                  <a:txBody>
                    <a:bodyPr/>
                    <a:lstStyle>
                      <a:lvl1pPr marL="0" algn="l" rtl="0" eaLnBrk="1" latinLnBrk="0" hangingPunct="1">
                        <a:defRPr kumimoji="0" kern="1200">
                          <a:solidFill>
                            <a:schemeClr val="dk1"/>
                          </a:solidFill>
                          <a:latin typeface="Garamond" panose="02020404030301010803"/>
                        </a:defRPr>
                      </a:lvl1pPr>
                      <a:lvl2pPr marL="457200" algn="l" rtl="0" eaLnBrk="1" latinLnBrk="0" hangingPunct="1">
                        <a:defRPr kumimoji="0" kern="1200">
                          <a:solidFill>
                            <a:schemeClr val="dk1"/>
                          </a:solidFill>
                          <a:latin typeface="Garamond" panose="02020404030301010803"/>
                        </a:defRPr>
                      </a:lvl2pPr>
                      <a:lvl3pPr marL="914400" algn="l" rtl="0" eaLnBrk="1" latinLnBrk="0" hangingPunct="1">
                        <a:defRPr kumimoji="0" kern="1200">
                          <a:solidFill>
                            <a:schemeClr val="dk1"/>
                          </a:solidFill>
                          <a:latin typeface="Garamond" panose="02020404030301010803"/>
                        </a:defRPr>
                      </a:lvl3pPr>
                      <a:lvl4pPr marL="1371600" algn="l" rtl="0" eaLnBrk="1" latinLnBrk="0" hangingPunct="1">
                        <a:defRPr kumimoji="0" kern="1200">
                          <a:solidFill>
                            <a:schemeClr val="dk1"/>
                          </a:solidFill>
                          <a:latin typeface="Garamond" panose="02020404030301010803"/>
                        </a:defRPr>
                      </a:lvl4pPr>
                      <a:lvl5pPr marL="1828800" algn="l" rtl="0" eaLnBrk="1" latinLnBrk="0" hangingPunct="1">
                        <a:defRPr kumimoji="0" kern="1200">
                          <a:solidFill>
                            <a:schemeClr val="dk1"/>
                          </a:solidFill>
                          <a:latin typeface="Garamond" panose="02020404030301010803"/>
                        </a:defRPr>
                      </a:lvl5pPr>
                      <a:lvl6pPr marL="2286000" algn="l" rtl="0" eaLnBrk="1" latinLnBrk="0" hangingPunct="1">
                        <a:defRPr kumimoji="0" kern="1200">
                          <a:solidFill>
                            <a:schemeClr val="dk1"/>
                          </a:solidFill>
                          <a:latin typeface="Garamond" panose="02020404030301010803"/>
                        </a:defRPr>
                      </a:lvl6pPr>
                      <a:lvl7pPr marL="2743200" algn="l" rtl="0" eaLnBrk="1" latinLnBrk="0" hangingPunct="1">
                        <a:defRPr kumimoji="0" kern="1200">
                          <a:solidFill>
                            <a:schemeClr val="dk1"/>
                          </a:solidFill>
                          <a:latin typeface="Garamond" panose="02020404030301010803"/>
                        </a:defRPr>
                      </a:lvl7pPr>
                      <a:lvl8pPr marL="3200400" algn="l" rtl="0" eaLnBrk="1" latinLnBrk="0" hangingPunct="1">
                        <a:defRPr kumimoji="0" kern="1200">
                          <a:solidFill>
                            <a:schemeClr val="dk1"/>
                          </a:solidFill>
                          <a:latin typeface="Garamond" panose="02020404030301010803"/>
                        </a:defRPr>
                      </a:lvl8pPr>
                      <a:lvl9pPr marL="3657600" algn="l" rtl="0" eaLnBrk="1" latinLnBrk="0" hangingPunct="1">
                        <a:defRPr kumimoji="0" kern="1200">
                          <a:solidFill>
                            <a:schemeClr val="dk1"/>
                          </a:solidFill>
                          <a:latin typeface="Garamond" panose="02020404030301010803"/>
                        </a:defRPr>
                      </a:lvl9pPr>
                    </a:lstStyle>
                    <a:p>
                      <a:pPr marL="0" marR="0" algn="ctr" rtl="1">
                        <a:lnSpc>
                          <a:spcPct val="107000"/>
                        </a:lnSpc>
                        <a:spcBef>
                          <a:spcPts val="0"/>
                        </a:spcBef>
                        <a:spcAft>
                          <a:spcPts val="800"/>
                        </a:spcAft>
                      </a:pPr>
                      <a:r>
                        <a:rPr lang="ar-SA" sz="1100">
                          <a:effectLst/>
                          <a:cs typeface="B Mitra" panose="00000400000000000000" pitchFamily="2" charset="-78"/>
                        </a:rPr>
                        <a:t>50</a:t>
                      </a:r>
                      <a:endParaRPr lang="en-US" sz="1100">
                        <a:effectLst/>
                        <a:cs typeface="B Mitra" panose="00000400000000000000" pitchFamily="2" charset="-78"/>
                      </a:endParaRPr>
                    </a:p>
                    <a:p>
                      <a:pPr marL="0" marR="0" algn="ctr" rtl="1">
                        <a:lnSpc>
                          <a:spcPct val="107000"/>
                        </a:lnSpc>
                        <a:spcBef>
                          <a:spcPts val="0"/>
                        </a:spcBef>
                        <a:spcAft>
                          <a:spcPts val="800"/>
                        </a:spcAft>
                      </a:pPr>
                      <a:r>
                        <a:rPr lang="ar-SA" sz="1100">
                          <a:effectLst/>
                          <a:cs typeface="B Mitra" panose="00000400000000000000" pitchFamily="2" charset="-78"/>
                        </a:rPr>
                        <a:t>8</a:t>
                      </a:r>
                      <a:endParaRPr lang="en-US" sz="1100">
                        <a:effectLst/>
                        <a:cs typeface="B Mitra" panose="00000400000000000000" pitchFamily="2" charset="-78"/>
                      </a:endParaRPr>
                    </a:p>
                    <a:p>
                      <a:pPr marL="0" marR="0" algn="ctr" rtl="1">
                        <a:lnSpc>
                          <a:spcPct val="107000"/>
                        </a:lnSpc>
                        <a:spcBef>
                          <a:spcPts val="0"/>
                        </a:spcBef>
                        <a:spcAft>
                          <a:spcPts val="800"/>
                        </a:spcAft>
                      </a:pPr>
                      <a:r>
                        <a:rPr lang="ar-SA" sz="1100">
                          <a:effectLst/>
                          <a:cs typeface="B Mitra" panose="00000400000000000000" pitchFamily="2" charset="-78"/>
                        </a:rPr>
                        <a:t>10</a:t>
                      </a:r>
                      <a:endParaRPr lang="en-US" sz="1100">
                        <a:effectLst/>
                        <a:cs typeface="B Mitra" panose="00000400000000000000" pitchFamily="2" charset="-78"/>
                      </a:endParaRPr>
                    </a:p>
                    <a:p>
                      <a:pPr marL="0" marR="0" algn="ctr" rtl="1">
                        <a:lnSpc>
                          <a:spcPct val="107000"/>
                        </a:lnSpc>
                        <a:spcBef>
                          <a:spcPts val="0"/>
                        </a:spcBef>
                        <a:spcAft>
                          <a:spcPts val="800"/>
                        </a:spcAft>
                      </a:pPr>
                      <a:r>
                        <a:rPr lang="ar-SA" sz="1100">
                          <a:effectLst/>
                          <a:cs typeface="B Mitra" panose="00000400000000000000" pitchFamily="2" charset="-78"/>
                        </a:rPr>
                        <a:t>10</a:t>
                      </a:r>
                      <a:endParaRPr lang="en-US" sz="1100">
                        <a:effectLst/>
                        <a:cs typeface="B Mitra" panose="00000400000000000000" pitchFamily="2" charset="-78"/>
                      </a:endParaRPr>
                    </a:p>
                    <a:p>
                      <a:pPr marL="0" marR="0" algn="ctr" rtl="1">
                        <a:lnSpc>
                          <a:spcPct val="107000"/>
                        </a:lnSpc>
                        <a:spcBef>
                          <a:spcPts val="0"/>
                        </a:spcBef>
                        <a:spcAft>
                          <a:spcPts val="800"/>
                        </a:spcAft>
                      </a:pPr>
                      <a:r>
                        <a:rPr lang="ar-SA" sz="1100">
                          <a:effectLst/>
                          <a:cs typeface="B Mitra" panose="00000400000000000000" pitchFamily="2" charset="-78"/>
                        </a:rPr>
                        <a:t>7</a:t>
                      </a:r>
                      <a:endParaRPr lang="en-US" sz="1100">
                        <a:effectLst/>
                        <a:cs typeface="B Mitra" panose="00000400000000000000" pitchFamily="2" charset="-78"/>
                      </a:endParaRPr>
                    </a:p>
                    <a:p>
                      <a:pPr marL="0" marR="0" algn="ctr" rtl="1">
                        <a:lnSpc>
                          <a:spcPct val="107000"/>
                        </a:lnSpc>
                        <a:spcBef>
                          <a:spcPts val="0"/>
                        </a:spcBef>
                        <a:spcAft>
                          <a:spcPts val="800"/>
                        </a:spcAft>
                      </a:pPr>
                      <a:r>
                        <a:rPr lang="ar-SA" sz="1100">
                          <a:effectLst/>
                          <a:cs typeface="B Mitra" panose="00000400000000000000" pitchFamily="2" charset="-78"/>
                        </a:rPr>
                        <a:t>7</a:t>
                      </a:r>
                      <a:endParaRPr lang="en-US" sz="1100">
                        <a:effectLst/>
                        <a:cs typeface="B Mitra" panose="00000400000000000000" pitchFamily="2" charset="-78"/>
                      </a:endParaRPr>
                    </a:p>
                    <a:p>
                      <a:pPr marL="0" marR="0" algn="ctr" rtl="1">
                        <a:lnSpc>
                          <a:spcPct val="107000"/>
                        </a:lnSpc>
                        <a:spcBef>
                          <a:spcPts val="0"/>
                        </a:spcBef>
                        <a:spcAft>
                          <a:spcPts val="800"/>
                        </a:spcAft>
                      </a:pPr>
                      <a:r>
                        <a:rPr lang="ar-SA" sz="1100">
                          <a:effectLst/>
                          <a:cs typeface="B Mitra" panose="00000400000000000000" pitchFamily="2" charset="-78"/>
                        </a:rPr>
                        <a:t>7</a:t>
                      </a:r>
                      <a:endParaRPr lang="en-US" sz="1100">
                        <a:effectLst/>
                        <a:latin typeface="Calibri" panose="020F0502020204030204" pitchFamily="34" charset="0"/>
                        <a:ea typeface="Calibri" panose="020F0502020204030204" pitchFamily="34" charset="0"/>
                        <a:cs typeface="B Mitra" panose="00000400000000000000" pitchFamily="2" charset="-78"/>
                      </a:endParaRPr>
                    </a:p>
                  </a:txBody>
                  <a:tcPr marL="58873" marR="58873" marT="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3992A">
                        <a:tint val="40000"/>
                      </a:srgbClr>
                    </a:solidFill>
                  </a:tcPr>
                </a:tc>
                <a:tc>
                  <a:txBody>
                    <a:bodyPr/>
                    <a:lstStyle>
                      <a:lvl1pPr marL="0" algn="l" rtl="0" eaLnBrk="1" latinLnBrk="0" hangingPunct="1">
                        <a:defRPr kumimoji="0" kern="1200">
                          <a:solidFill>
                            <a:schemeClr val="dk1"/>
                          </a:solidFill>
                          <a:latin typeface="Garamond" panose="02020404030301010803"/>
                        </a:defRPr>
                      </a:lvl1pPr>
                      <a:lvl2pPr marL="457200" algn="l" rtl="0" eaLnBrk="1" latinLnBrk="0" hangingPunct="1">
                        <a:defRPr kumimoji="0" kern="1200">
                          <a:solidFill>
                            <a:schemeClr val="dk1"/>
                          </a:solidFill>
                          <a:latin typeface="Garamond" panose="02020404030301010803"/>
                        </a:defRPr>
                      </a:lvl2pPr>
                      <a:lvl3pPr marL="914400" algn="l" rtl="0" eaLnBrk="1" latinLnBrk="0" hangingPunct="1">
                        <a:defRPr kumimoji="0" kern="1200">
                          <a:solidFill>
                            <a:schemeClr val="dk1"/>
                          </a:solidFill>
                          <a:latin typeface="Garamond" panose="02020404030301010803"/>
                        </a:defRPr>
                      </a:lvl3pPr>
                      <a:lvl4pPr marL="1371600" algn="l" rtl="0" eaLnBrk="1" latinLnBrk="0" hangingPunct="1">
                        <a:defRPr kumimoji="0" kern="1200">
                          <a:solidFill>
                            <a:schemeClr val="dk1"/>
                          </a:solidFill>
                          <a:latin typeface="Garamond" panose="02020404030301010803"/>
                        </a:defRPr>
                      </a:lvl4pPr>
                      <a:lvl5pPr marL="1828800" algn="l" rtl="0" eaLnBrk="1" latinLnBrk="0" hangingPunct="1">
                        <a:defRPr kumimoji="0" kern="1200">
                          <a:solidFill>
                            <a:schemeClr val="dk1"/>
                          </a:solidFill>
                          <a:latin typeface="Garamond" panose="02020404030301010803"/>
                        </a:defRPr>
                      </a:lvl5pPr>
                      <a:lvl6pPr marL="2286000" algn="l" rtl="0" eaLnBrk="1" latinLnBrk="0" hangingPunct="1">
                        <a:defRPr kumimoji="0" kern="1200">
                          <a:solidFill>
                            <a:schemeClr val="dk1"/>
                          </a:solidFill>
                          <a:latin typeface="Garamond" panose="02020404030301010803"/>
                        </a:defRPr>
                      </a:lvl6pPr>
                      <a:lvl7pPr marL="2743200" algn="l" rtl="0" eaLnBrk="1" latinLnBrk="0" hangingPunct="1">
                        <a:defRPr kumimoji="0" kern="1200">
                          <a:solidFill>
                            <a:schemeClr val="dk1"/>
                          </a:solidFill>
                          <a:latin typeface="Garamond" panose="02020404030301010803"/>
                        </a:defRPr>
                      </a:lvl7pPr>
                      <a:lvl8pPr marL="3200400" algn="l" rtl="0" eaLnBrk="1" latinLnBrk="0" hangingPunct="1">
                        <a:defRPr kumimoji="0" kern="1200">
                          <a:solidFill>
                            <a:schemeClr val="dk1"/>
                          </a:solidFill>
                          <a:latin typeface="Garamond" panose="02020404030301010803"/>
                        </a:defRPr>
                      </a:lvl8pPr>
                      <a:lvl9pPr marL="3657600" algn="l" rtl="0" eaLnBrk="1" latinLnBrk="0" hangingPunct="1">
                        <a:defRPr kumimoji="0" kern="1200">
                          <a:solidFill>
                            <a:schemeClr val="dk1"/>
                          </a:solidFill>
                          <a:latin typeface="Garamond" panose="02020404030301010803"/>
                        </a:defRPr>
                      </a:lvl9pPr>
                    </a:lstStyle>
                    <a:p>
                      <a:pPr marL="0" marR="0" algn="ctr" rtl="1">
                        <a:lnSpc>
                          <a:spcPct val="107000"/>
                        </a:lnSpc>
                        <a:spcBef>
                          <a:spcPts val="0"/>
                        </a:spcBef>
                        <a:spcAft>
                          <a:spcPts val="800"/>
                        </a:spcAft>
                      </a:pPr>
                      <a:r>
                        <a:rPr lang="ar-SA" sz="1100">
                          <a:effectLst/>
                          <a:cs typeface="B Mitra" panose="00000400000000000000" pitchFamily="2" charset="-78"/>
                        </a:rPr>
                        <a:t>50</a:t>
                      </a:r>
                      <a:endParaRPr lang="en-US" sz="1100">
                        <a:effectLst/>
                        <a:cs typeface="B Mitra" panose="00000400000000000000" pitchFamily="2" charset="-78"/>
                      </a:endParaRPr>
                    </a:p>
                    <a:p>
                      <a:pPr marL="0" marR="0" algn="ctr" rtl="1">
                        <a:lnSpc>
                          <a:spcPct val="107000"/>
                        </a:lnSpc>
                        <a:spcBef>
                          <a:spcPts val="0"/>
                        </a:spcBef>
                        <a:spcAft>
                          <a:spcPts val="800"/>
                        </a:spcAft>
                      </a:pPr>
                      <a:r>
                        <a:rPr lang="ar-SA" sz="1100">
                          <a:effectLst/>
                          <a:cs typeface="B Mitra" panose="00000400000000000000" pitchFamily="2" charset="-78"/>
                        </a:rPr>
                        <a:t>16</a:t>
                      </a:r>
                      <a:endParaRPr lang="en-US" sz="1100">
                        <a:effectLst/>
                        <a:cs typeface="B Mitra" panose="00000400000000000000" pitchFamily="2" charset="-78"/>
                      </a:endParaRPr>
                    </a:p>
                    <a:p>
                      <a:pPr marL="0" marR="0" algn="ctr" rtl="1">
                        <a:lnSpc>
                          <a:spcPct val="107000"/>
                        </a:lnSpc>
                        <a:spcBef>
                          <a:spcPts val="0"/>
                        </a:spcBef>
                        <a:spcAft>
                          <a:spcPts val="800"/>
                        </a:spcAft>
                      </a:pPr>
                      <a:r>
                        <a:rPr lang="ar-SA" sz="1100">
                          <a:effectLst/>
                          <a:cs typeface="B Mitra" panose="00000400000000000000" pitchFamily="2" charset="-78"/>
                        </a:rPr>
                        <a:t>10</a:t>
                      </a:r>
                      <a:endParaRPr lang="en-US" sz="1100">
                        <a:effectLst/>
                        <a:cs typeface="B Mitra" panose="00000400000000000000" pitchFamily="2" charset="-78"/>
                      </a:endParaRPr>
                    </a:p>
                    <a:p>
                      <a:pPr marL="0" marR="0" algn="ctr" rtl="1">
                        <a:lnSpc>
                          <a:spcPct val="107000"/>
                        </a:lnSpc>
                        <a:spcBef>
                          <a:spcPts val="0"/>
                        </a:spcBef>
                        <a:spcAft>
                          <a:spcPts val="800"/>
                        </a:spcAft>
                      </a:pPr>
                      <a:r>
                        <a:rPr lang="ar-SA" sz="1100">
                          <a:effectLst/>
                          <a:cs typeface="B Mitra" panose="00000400000000000000" pitchFamily="2" charset="-78"/>
                        </a:rPr>
                        <a:t>10</a:t>
                      </a:r>
                      <a:endParaRPr lang="en-US" sz="1100">
                        <a:effectLst/>
                        <a:cs typeface="B Mitra" panose="00000400000000000000" pitchFamily="2" charset="-78"/>
                      </a:endParaRPr>
                    </a:p>
                    <a:p>
                      <a:pPr marL="0" marR="0" algn="ctr" rtl="1">
                        <a:lnSpc>
                          <a:spcPct val="107000"/>
                        </a:lnSpc>
                        <a:spcBef>
                          <a:spcPts val="0"/>
                        </a:spcBef>
                        <a:spcAft>
                          <a:spcPts val="800"/>
                        </a:spcAft>
                      </a:pPr>
                      <a:r>
                        <a:rPr lang="ar-SA" sz="1100">
                          <a:effectLst/>
                          <a:cs typeface="B Mitra" panose="00000400000000000000" pitchFamily="2" charset="-78"/>
                        </a:rPr>
                        <a:t>7</a:t>
                      </a:r>
                      <a:endParaRPr lang="en-US" sz="1100">
                        <a:effectLst/>
                        <a:cs typeface="B Mitra" panose="00000400000000000000" pitchFamily="2" charset="-78"/>
                      </a:endParaRPr>
                    </a:p>
                    <a:p>
                      <a:pPr marL="0" marR="0" algn="ctr" rtl="1">
                        <a:lnSpc>
                          <a:spcPct val="107000"/>
                        </a:lnSpc>
                        <a:spcBef>
                          <a:spcPts val="0"/>
                        </a:spcBef>
                        <a:spcAft>
                          <a:spcPts val="800"/>
                        </a:spcAft>
                      </a:pPr>
                      <a:r>
                        <a:rPr lang="ar-SA" sz="1100">
                          <a:effectLst/>
                          <a:cs typeface="B Mitra" panose="00000400000000000000" pitchFamily="2" charset="-78"/>
                        </a:rPr>
                        <a:t>14</a:t>
                      </a:r>
                      <a:endParaRPr lang="en-US" sz="1100">
                        <a:effectLst/>
                        <a:cs typeface="B Mitra" panose="00000400000000000000" pitchFamily="2" charset="-78"/>
                      </a:endParaRPr>
                    </a:p>
                    <a:p>
                      <a:pPr marL="0" marR="0" algn="ctr" rtl="1">
                        <a:lnSpc>
                          <a:spcPct val="107000"/>
                        </a:lnSpc>
                        <a:spcBef>
                          <a:spcPts val="0"/>
                        </a:spcBef>
                        <a:spcAft>
                          <a:spcPts val="800"/>
                        </a:spcAft>
                      </a:pPr>
                      <a:r>
                        <a:rPr lang="ar-SA" sz="1100">
                          <a:effectLst/>
                          <a:cs typeface="B Mitra" panose="00000400000000000000" pitchFamily="2" charset="-78"/>
                        </a:rPr>
                        <a:t>7</a:t>
                      </a:r>
                      <a:endParaRPr lang="en-US" sz="1100">
                        <a:effectLst/>
                        <a:latin typeface="Calibri" panose="020F0502020204030204" pitchFamily="34" charset="0"/>
                        <a:ea typeface="Calibri" panose="020F0502020204030204" pitchFamily="34" charset="0"/>
                        <a:cs typeface="B Mitra" panose="00000400000000000000" pitchFamily="2" charset="-78"/>
                      </a:endParaRPr>
                    </a:p>
                  </a:txBody>
                  <a:tcPr marL="58873" marR="58873" marT="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3992A">
                        <a:tint val="40000"/>
                      </a:srgbClr>
                    </a:solidFill>
                  </a:tcPr>
                </a:tc>
                <a:tc>
                  <a:txBody>
                    <a:bodyPr/>
                    <a:lstStyle>
                      <a:lvl1pPr marL="0" algn="l" rtl="0" eaLnBrk="1" latinLnBrk="0" hangingPunct="1">
                        <a:defRPr kumimoji="0" kern="1200">
                          <a:solidFill>
                            <a:schemeClr val="dk1"/>
                          </a:solidFill>
                          <a:latin typeface="Garamond" panose="02020404030301010803"/>
                        </a:defRPr>
                      </a:lvl1pPr>
                      <a:lvl2pPr marL="457200" algn="l" rtl="0" eaLnBrk="1" latinLnBrk="0" hangingPunct="1">
                        <a:defRPr kumimoji="0" kern="1200">
                          <a:solidFill>
                            <a:schemeClr val="dk1"/>
                          </a:solidFill>
                          <a:latin typeface="Garamond" panose="02020404030301010803"/>
                        </a:defRPr>
                      </a:lvl2pPr>
                      <a:lvl3pPr marL="914400" algn="l" rtl="0" eaLnBrk="1" latinLnBrk="0" hangingPunct="1">
                        <a:defRPr kumimoji="0" kern="1200">
                          <a:solidFill>
                            <a:schemeClr val="dk1"/>
                          </a:solidFill>
                          <a:latin typeface="Garamond" panose="02020404030301010803"/>
                        </a:defRPr>
                      </a:lvl3pPr>
                      <a:lvl4pPr marL="1371600" algn="l" rtl="0" eaLnBrk="1" latinLnBrk="0" hangingPunct="1">
                        <a:defRPr kumimoji="0" kern="1200">
                          <a:solidFill>
                            <a:schemeClr val="dk1"/>
                          </a:solidFill>
                          <a:latin typeface="Garamond" panose="02020404030301010803"/>
                        </a:defRPr>
                      </a:lvl4pPr>
                      <a:lvl5pPr marL="1828800" algn="l" rtl="0" eaLnBrk="1" latinLnBrk="0" hangingPunct="1">
                        <a:defRPr kumimoji="0" kern="1200">
                          <a:solidFill>
                            <a:schemeClr val="dk1"/>
                          </a:solidFill>
                          <a:latin typeface="Garamond" panose="02020404030301010803"/>
                        </a:defRPr>
                      </a:lvl5pPr>
                      <a:lvl6pPr marL="2286000" algn="l" rtl="0" eaLnBrk="1" latinLnBrk="0" hangingPunct="1">
                        <a:defRPr kumimoji="0" kern="1200">
                          <a:solidFill>
                            <a:schemeClr val="dk1"/>
                          </a:solidFill>
                          <a:latin typeface="Garamond" panose="02020404030301010803"/>
                        </a:defRPr>
                      </a:lvl6pPr>
                      <a:lvl7pPr marL="2743200" algn="l" rtl="0" eaLnBrk="1" latinLnBrk="0" hangingPunct="1">
                        <a:defRPr kumimoji="0" kern="1200">
                          <a:solidFill>
                            <a:schemeClr val="dk1"/>
                          </a:solidFill>
                          <a:latin typeface="Garamond" panose="02020404030301010803"/>
                        </a:defRPr>
                      </a:lvl7pPr>
                      <a:lvl8pPr marL="3200400" algn="l" rtl="0" eaLnBrk="1" latinLnBrk="0" hangingPunct="1">
                        <a:defRPr kumimoji="0" kern="1200">
                          <a:solidFill>
                            <a:schemeClr val="dk1"/>
                          </a:solidFill>
                          <a:latin typeface="Garamond" panose="02020404030301010803"/>
                        </a:defRPr>
                      </a:lvl8pPr>
                      <a:lvl9pPr marL="3657600" algn="l" rtl="0" eaLnBrk="1" latinLnBrk="0" hangingPunct="1">
                        <a:defRPr kumimoji="0" kern="1200">
                          <a:solidFill>
                            <a:schemeClr val="dk1"/>
                          </a:solidFill>
                          <a:latin typeface="Garamond" panose="02020404030301010803"/>
                        </a:defRPr>
                      </a:lvl9pPr>
                    </a:lstStyle>
                    <a:p>
                      <a:pPr marL="0" marR="0" algn="ctr" rtl="1">
                        <a:lnSpc>
                          <a:spcPct val="107000"/>
                        </a:lnSpc>
                        <a:spcBef>
                          <a:spcPts val="0"/>
                        </a:spcBef>
                        <a:spcAft>
                          <a:spcPts val="800"/>
                        </a:spcAft>
                      </a:pPr>
                      <a:r>
                        <a:rPr lang="ar-SA" sz="1100" dirty="0">
                          <a:effectLst/>
                          <a:cs typeface="B Mitra" panose="00000400000000000000" pitchFamily="2" charset="-78"/>
                        </a:rPr>
                        <a:t>600</a:t>
                      </a:r>
                      <a:endParaRPr lang="en-US" sz="1100" dirty="0">
                        <a:effectLst/>
                        <a:cs typeface="B Mitra" panose="00000400000000000000" pitchFamily="2" charset="-78"/>
                      </a:endParaRPr>
                    </a:p>
                    <a:p>
                      <a:pPr marL="0" marR="0" algn="ctr" rtl="1">
                        <a:lnSpc>
                          <a:spcPct val="107000"/>
                        </a:lnSpc>
                        <a:spcBef>
                          <a:spcPts val="0"/>
                        </a:spcBef>
                        <a:spcAft>
                          <a:spcPts val="800"/>
                        </a:spcAft>
                      </a:pPr>
                      <a:r>
                        <a:rPr lang="ar-SA" sz="1100" dirty="0">
                          <a:effectLst/>
                          <a:cs typeface="B Mitra" panose="00000400000000000000" pitchFamily="2" charset="-78"/>
                        </a:rPr>
                        <a:t>192</a:t>
                      </a:r>
                      <a:endParaRPr lang="en-US" sz="1100" dirty="0">
                        <a:effectLst/>
                        <a:cs typeface="B Mitra" panose="00000400000000000000" pitchFamily="2" charset="-78"/>
                      </a:endParaRPr>
                    </a:p>
                    <a:p>
                      <a:pPr marL="0" marR="0" algn="ctr" rtl="1">
                        <a:lnSpc>
                          <a:spcPct val="107000"/>
                        </a:lnSpc>
                        <a:spcBef>
                          <a:spcPts val="0"/>
                        </a:spcBef>
                        <a:spcAft>
                          <a:spcPts val="800"/>
                        </a:spcAft>
                      </a:pPr>
                      <a:r>
                        <a:rPr lang="ar-SA" sz="1100" dirty="0">
                          <a:effectLst/>
                          <a:cs typeface="B Mitra" panose="00000400000000000000" pitchFamily="2" charset="-78"/>
                        </a:rPr>
                        <a:t>120</a:t>
                      </a:r>
                      <a:endParaRPr lang="en-US" sz="1100" dirty="0">
                        <a:effectLst/>
                        <a:cs typeface="B Mitra" panose="00000400000000000000" pitchFamily="2" charset="-78"/>
                      </a:endParaRPr>
                    </a:p>
                    <a:p>
                      <a:pPr marL="0" marR="0" algn="ctr" rtl="1">
                        <a:lnSpc>
                          <a:spcPct val="107000"/>
                        </a:lnSpc>
                        <a:spcBef>
                          <a:spcPts val="0"/>
                        </a:spcBef>
                        <a:spcAft>
                          <a:spcPts val="800"/>
                        </a:spcAft>
                      </a:pPr>
                      <a:r>
                        <a:rPr lang="ar-SA" sz="1100" dirty="0">
                          <a:effectLst/>
                          <a:cs typeface="B Mitra" panose="00000400000000000000" pitchFamily="2" charset="-78"/>
                        </a:rPr>
                        <a:t>120</a:t>
                      </a:r>
                      <a:endParaRPr lang="en-US" sz="1100" dirty="0">
                        <a:effectLst/>
                        <a:cs typeface="B Mitra" panose="00000400000000000000" pitchFamily="2" charset="-78"/>
                      </a:endParaRPr>
                    </a:p>
                    <a:p>
                      <a:pPr marL="0" marR="0" algn="ctr" rtl="1">
                        <a:lnSpc>
                          <a:spcPct val="107000"/>
                        </a:lnSpc>
                        <a:spcBef>
                          <a:spcPts val="0"/>
                        </a:spcBef>
                        <a:spcAft>
                          <a:spcPts val="800"/>
                        </a:spcAft>
                      </a:pPr>
                      <a:r>
                        <a:rPr lang="ar-SA" sz="1100" dirty="0">
                          <a:effectLst/>
                          <a:cs typeface="B Mitra" panose="00000400000000000000" pitchFamily="2" charset="-78"/>
                        </a:rPr>
                        <a:t>84</a:t>
                      </a:r>
                      <a:endParaRPr lang="en-US" sz="1100" dirty="0">
                        <a:effectLst/>
                        <a:cs typeface="B Mitra" panose="00000400000000000000" pitchFamily="2" charset="-78"/>
                      </a:endParaRPr>
                    </a:p>
                    <a:p>
                      <a:pPr marL="0" marR="0" algn="ctr" rtl="1">
                        <a:lnSpc>
                          <a:spcPct val="107000"/>
                        </a:lnSpc>
                        <a:spcBef>
                          <a:spcPts val="0"/>
                        </a:spcBef>
                        <a:spcAft>
                          <a:spcPts val="800"/>
                        </a:spcAft>
                      </a:pPr>
                      <a:r>
                        <a:rPr lang="ar-SA" sz="1100" dirty="0">
                          <a:effectLst/>
                          <a:cs typeface="B Mitra" panose="00000400000000000000" pitchFamily="2" charset="-78"/>
                        </a:rPr>
                        <a:t>168</a:t>
                      </a:r>
                      <a:endParaRPr lang="en-US" sz="1100" dirty="0">
                        <a:effectLst/>
                        <a:cs typeface="B Mitra" panose="00000400000000000000" pitchFamily="2" charset="-78"/>
                      </a:endParaRPr>
                    </a:p>
                    <a:p>
                      <a:pPr marL="0" marR="0" algn="ctr" rtl="1">
                        <a:lnSpc>
                          <a:spcPct val="107000"/>
                        </a:lnSpc>
                        <a:spcBef>
                          <a:spcPts val="0"/>
                        </a:spcBef>
                        <a:spcAft>
                          <a:spcPts val="800"/>
                        </a:spcAft>
                      </a:pPr>
                      <a:r>
                        <a:rPr lang="ar-SA" sz="1100" dirty="0">
                          <a:effectLst/>
                          <a:cs typeface="B Mitra" panose="00000400000000000000" pitchFamily="2" charset="-78"/>
                        </a:rPr>
                        <a:t>84</a:t>
                      </a:r>
                      <a:endParaRPr lang="en-US" sz="1100" dirty="0">
                        <a:effectLst/>
                        <a:latin typeface="Calibri" panose="020F0502020204030204" pitchFamily="34" charset="0"/>
                        <a:ea typeface="Calibri" panose="020F0502020204030204" pitchFamily="34" charset="0"/>
                        <a:cs typeface="B Mitra" panose="00000400000000000000" pitchFamily="2" charset="-78"/>
                      </a:endParaRPr>
                    </a:p>
                  </a:txBody>
                  <a:tcPr marL="58873" marR="58873" marT="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3992A">
                        <a:tint val="40000"/>
                      </a:srgbClr>
                    </a:solidFill>
                  </a:tcPr>
                </a:tc>
                <a:extLst>
                  <a:ext uri="{0D108BD9-81ED-4DB2-BD59-A6C34878D82A}">
                    <a16:rowId xmlns:a16="http://schemas.microsoft.com/office/drawing/2014/main" xmlns="" val="533140223"/>
                  </a:ext>
                </a:extLst>
              </a:tr>
              <a:tr h="196753">
                <a:tc>
                  <a:txBody>
                    <a:bodyPr/>
                    <a:lstStyle>
                      <a:lvl1pPr marL="0" algn="l" rtl="0" eaLnBrk="1" latinLnBrk="0" hangingPunct="1">
                        <a:defRPr kumimoji="0" b="1" kern="1200">
                          <a:solidFill>
                            <a:schemeClr val="lt1"/>
                          </a:solidFill>
                          <a:latin typeface="Garamond" panose="02020404030301010803"/>
                        </a:defRPr>
                      </a:lvl1pPr>
                      <a:lvl2pPr marL="457200" algn="l" rtl="0" eaLnBrk="1" latinLnBrk="0" hangingPunct="1">
                        <a:defRPr kumimoji="0" b="1" kern="1200">
                          <a:solidFill>
                            <a:schemeClr val="lt1"/>
                          </a:solidFill>
                          <a:latin typeface="Garamond" panose="02020404030301010803"/>
                        </a:defRPr>
                      </a:lvl2pPr>
                      <a:lvl3pPr marL="914400" algn="l" rtl="0" eaLnBrk="1" latinLnBrk="0" hangingPunct="1">
                        <a:defRPr kumimoji="0" b="1" kern="1200">
                          <a:solidFill>
                            <a:schemeClr val="lt1"/>
                          </a:solidFill>
                          <a:latin typeface="Garamond" panose="02020404030301010803"/>
                        </a:defRPr>
                      </a:lvl3pPr>
                      <a:lvl4pPr marL="1371600" algn="l" rtl="0" eaLnBrk="1" latinLnBrk="0" hangingPunct="1">
                        <a:defRPr kumimoji="0" b="1" kern="1200">
                          <a:solidFill>
                            <a:schemeClr val="lt1"/>
                          </a:solidFill>
                          <a:latin typeface="Garamond" panose="02020404030301010803"/>
                        </a:defRPr>
                      </a:lvl4pPr>
                      <a:lvl5pPr marL="1828800" algn="l" rtl="0" eaLnBrk="1" latinLnBrk="0" hangingPunct="1">
                        <a:defRPr kumimoji="0" b="1" kern="1200">
                          <a:solidFill>
                            <a:schemeClr val="lt1"/>
                          </a:solidFill>
                          <a:latin typeface="Garamond" panose="02020404030301010803"/>
                        </a:defRPr>
                      </a:lvl5pPr>
                      <a:lvl6pPr marL="2286000" algn="l" rtl="0" eaLnBrk="1" latinLnBrk="0" hangingPunct="1">
                        <a:defRPr kumimoji="0" b="1" kern="1200">
                          <a:solidFill>
                            <a:schemeClr val="lt1"/>
                          </a:solidFill>
                          <a:latin typeface="Garamond" panose="02020404030301010803"/>
                        </a:defRPr>
                      </a:lvl6pPr>
                      <a:lvl7pPr marL="2743200" algn="l" rtl="0" eaLnBrk="1" latinLnBrk="0" hangingPunct="1">
                        <a:defRPr kumimoji="0" b="1" kern="1200">
                          <a:solidFill>
                            <a:schemeClr val="lt1"/>
                          </a:solidFill>
                          <a:latin typeface="Garamond" panose="02020404030301010803"/>
                        </a:defRPr>
                      </a:lvl7pPr>
                      <a:lvl8pPr marL="3200400" algn="l" rtl="0" eaLnBrk="1" latinLnBrk="0" hangingPunct="1">
                        <a:defRPr kumimoji="0" b="1" kern="1200">
                          <a:solidFill>
                            <a:schemeClr val="lt1"/>
                          </a:solidFill>
                          <a:latin typeface="Garamond" panose="02020404030301010803"/>
                        </a:defRPr>
                      </a:lvl8pPr>
                      <a:lvl9pPr marL="3657600" algn="l" rtl="0" eaLnBrk="1" latinLnBrk="0" hangingPunct="1">
                        <a:defRPr kumimoji="0" b="1" kern="1200">
                          <a:solidFill>
                            <a:schemeClr val="lt1"/>
                          </a:solidFill>
                          <a:latin typeface="Garamond" panose="02020404030301010803"/>
                        </a:defRPr>
                      </a:lvl9pPr>
                    </a:lstStyle>
                    <a:p>
                      <a:pPr marL="0" marR="0" algn="ctr" rtl="1">
                        <a:lnSpc>
                          <a:spcPct val="115000"/>
                        </a:lnSpc>
                        <a:spcBef>
                          <a:spcPts val="0"/>
                        </a:spcBef>
                        <a:spcAft>
                          <a:spcPts val="1000"/>
                        </a:spcAft>
                      </a:pPr>
                      <a:r>
                        <a:rPr lang="en-US" sz="1100">
                          <a:effectLst/>
                          <a:cs typeface="B Mitra" panose="00000400000000000000" pitchFamily="2" charset="-78"/>
                        </a:rPr>
                        <a:t> </a:t>
                      </a:r>
                      <a:endParaRPr lang="en-US" sz="1100">
                        <a:effectLst/>
                        <a:latin typeface="Calibri" panose="020F0502020204030204" pitchFamily="34" charset="0"/>
                        <a:ea typeface="Calibri" panose="020F0502020204030204" pitchFamily="34" charset="0"/>
                        <a:cs typeface="B Mitra" panose="00000400000000000000" pitchFamily="2" charset="-78"/>
                      </a:endParaRPr>
                    </a:p>
                  </a:txBody>
                  <a:tcPr marL="58873" marR="58873"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3992A"/>
                    </a:solidFill>
                  </a:tcPr>
                </a:tc>
                <a:tc>
                  <a:txBody>
                    <a:bodyPr/>
                    <a:lstStyle>
                      <a:lvl1pPr marL="0" algn="l" rtl="0" eaLnBrk="1" latinLnBrk="0" hangingPunct="1">
                        <a:defRPr kumimoji="0" kern="1200">
                          <a:solidFill>
                            <a:schemeClr val="dk1"/>
                          </a:solidFill>
                          <a:latin typeface="Garamond" panose="02020404030301010803"/>
                        </a:defRPr>
                      </a:lvl1pPr>
                      <a:lvl2pPr marL="457200" algn="l" rtl="0" eaLnBrk="1" latinLnBrk="0" hangingPunct="1">
                        <a:defRPr kumimoji="0" kern="1200">
                          <a:solidFill>
                            <a:schemeClr val="dk1"/>
                          </a:solidFill>
                          <a:latin typeface="Garamond" panose="02020404030301010803"/>
                        </a:defRPr>
                      </a:lvl2pPr>
                      <a:lvl3pPr marL="914400" algn="l" rtl="0" eaLnBrk="1" latinLnBrk="0" hangingPunct="1">
                        <a:defRPr kumimoji="0" kern="1200">
                          <a:solidFill>
                            <a:schemeClr val="dk1"/>
                          </a:solidFill>
                          <a:latin typeface="Garamond" panose="02020404030301010803"/>
                        </a:defRPr>
                      </a:lvl3pPr>
                      <a:lvl4pPr marL="1371600" algn="l" rtl="0" eaLnBrk="1" latinLnBrk="0" hangingPunct="1">
                        <a:defRPr kumimoji="0" kern="1200">
                          <a:solidFill>
                            <a:schemeClr val="dk1"/>
                          </a:solidFill>
                          <a:latin typeface="Garamond" panose="02020404030301010803"/>
                        </a:defRPr>
                      </a:lvl4pPr>
                      <a:lvl5pPr marL="1828800" algn="l" rtl="0" eaLnBrk="1" latinLnBrk="0" hangingPunct="1">
                        <a:defRPr kumimoji="0" kern="1200">
                          <a:solidFill>
                            <a:schemeClr val="dk1"/>
                          </a:solidFill>
                          <a:latin typeface="Garamond" panose="02020404030301010803"/>
                        </a:defRPr>
                      </a:lvl5pPr>
                      <a:lvl6pPr marL="2286000" algn="l" rtl="0" eaLnBrk="1" latinLnBrk="0" hangingPunct="1">
                        <a:defRPr kumimoji="0" kern="1200">
                          <a:solidFill>
                            <a:schemeClr val="dk1"/>
                          </a:solidFill>
                          <a:latin typeface="Garamond" panose="02020404030301010803"/>
                        </a:defRPr>
                      </a:lvl6pPr>
                      <a:lvl7pPr marL="2743200" algn="l" rtl="0" eaLnBrk="1" latinLnBrk="0" hangingPunct="1">
                        <a:defRPr kumimoji="0" kern="1200">
                          <a:solidFill>
                            <a:schemeClr val="dk1"/>
                          </a:solidFill>
                          <a:latin typeface="Garamond" panose="02020404030301010803"/>
                        </a:defRPr>
                      </a:lvl7pPr>
                      <a:lvl8pPr marL="3200400" algn="l" rtl="0" eaLnBrk="1" latinLnBrk="0" hangingPunct="1">
                        <a:defRPr kumimoji="0" kern="1200">
                          <a:solidFill>
                            <a:schemeClr val="dk1"/>
                          </a:solidFill>
                          <a:latin typeface="Garamond" panose="02020404030301010803"/>
                        </a:defRPr>
                      </a:lvl8pPr>
                      <a:lvl9pPr marL="3657600" algn="l" rtl="0" eaLnBrk="1" latinLnBrk="0" hangingPunct="1">
                        <a:defRPr kumimoji="0" kern="1200">
                          <a:solidFill>
                            <a:schemeClr val="dk1"/>
                          </a:solidFill>
                          <a:latin typeface="Garamond" panose="02020404030301010803"/>
                        </a:defRPr>
                      </a:lvl9pPr>
                    </a:lstStyle>
                    <a:p>
                      <a:pPr marL="0" marR="0" algn="ctr" rtl="1">
                        <a:lnSpc>
                          <a:spcPct val="115000"/>
                        </a:lnSpc>
                        <a:spcBef>
                          <a:spcPts val="0"/>
                        </a:spcBef>
                        <a:spcAft>
                          <a:spcPts val="1000"/>
                        </a:spcAft>
                      </a:pPr>
                      <a:r>
                        <a:rPr lang="ar-SA" sz="1100">
                          <a:effectLst/>
                          <a:cs typeface="B Mitra" panose="00000400000000000000" pitchFamily="2" charset="-78"/>
                        </a:rPr>
                        <a:t>جمع كل </a:t>
                      </a:r>
                      <a:endParaRPr lang="en-US" sz="1100">
                        <a:effectLst/>
                        <a:latin typeface="Calibri" panose="020F0502020204030204" pitchFamily="34" charset="0"/>
                        <a:ea typeface="Calibri" panose="020F0502020204030204" pitchFamily="34" charset="0"/>
                        <a:cs typeface="B Mitra" panose="00000400000000000000" pitchFamily="2" charset="-78"/>
                      </a:endParaRPr>
                    </a:p>
                  </a:txBody>
                  <a:tcPr marL="58873" marR="58873"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3992A">
                        <a:tint val="20000"/>
                      </a:srgbClr>
                    </a:solidFill>
                  </a:tcPr>
                </a:tc>
                <a:tc>
                  <a:txBody>
                    <a:bodyPr/>
                    <a:lstStyle>
                      <a:lvl1pPr marL="0" algn="l" rtl="0" eaLnBrk="1" latinLnBrk="0" hangingPunct="1">
                        <a:defRPr kumimoji="0" kern="1200">
                          <a:solidFill>
                            <a:schemeClr val="dk1"/>
                          </a:solidFill>
                          <a:latin typeface="Garamond" panose="02020404030301010803"/>
                        </a:defRPr>
                      </a:lvl1pPr>
                      <a:lvl2pPr marL="457200" algn="l" rtl="0" eaLnBrk="1" latinLnBrk="0" hangingPunct="1">
                        <a:defRPr kumimoji="0" kern="1200">
                          <a:solidFill>
                            <a:schemeClr val="dk1"/>
                          </a:solidFill>
                          <a:latin typeface="Garamond" panose="02020404030301010803"/>
                        </a:defRPr>
                      </a:lvl2pPr>
                      <a:lvl3pPr marL="914400" algn="l" rtl="0" eaLnBrk="1" latinLnBrk="0" hangingPunct="1">
                        <a:defRPr kumimoji="0" kern="1200">
                          <a:solidFill>
                            <a:schemeClr val="dk1"/>
                          </a:solidFill>
                          <a:latin typeface="Garamond" panose="02020404030301010803"/>
                        </a:defRPr>
                      </a:lvl3pPr>
                      <a:lvl4pPr marL="1371600" algn="l" rtl="0" eaLnBrk="1" latinLnBrk="0" hangingPunct="1">
                        <a:defRPr kumimoji="0" kern="1200">
                          <a:solidFill>
                            <a:schemeClr val="dk1"/>
                          </a:solidFill>
                          <a:latin typeface="Garamond" panose="02020404030301010803"/>
                        </a:defRPr>
                      </a:lvl4pPr>
                      <a:lvl5pPr marL="1828800" algn="l" rtl="0" eaLnBrk="1" latinLnBrk="0" hangingPunct="1">
                        <a:defRPr kumimoji="0" kern="1200">
                          <a:solidFill>
                            <a:schemeClr val="dk1"/>
                          </a:solidFill>
                          <a:latin typeface="Garamond" panose="02020404030301010803"/>
                        </a:defRPr>
                      </a:lvl5pPr>
                      <a:lvl6pPr marL="2286000" algn="l" rtl="0" eaLnBrk="1" latinLnBrk="0" hangingPunct="1">
                        <a:defRPr kumimoji="0" kern="1200">
                          <a:solidFill>
                            <a:schemeClr val="dk1"/>
                          </a:solidFill>
                          <a:latin typeface="Garamond" panose="02020404030301010803"/>
                        </a:defRPr>
                      </a:lvl6pPr>
                      <a:lvl7pPr marL="2743200" algn="l" rtl="0" eaLnBrk="1" latinLnBrk="0" hangingPunct="1">
                        <a:defRPr kumimoji="0" kern="1200">
                          <a:solidFill>
                            <a:schemeClr val="dk1"/>
                          </a:solidFill>
                          <a:latin typeface="Garamond" panose="02020404030301010803"/>
                        </a:defRPr>
                      </a:lvl7pPr>
                      <a:lvl8pPr marL="3200400" algn="l" rtl="0" eaLnBrk="1" latinLnBrk="0" hangingPunct="1">
                        <a:defRPr kumimoji="0" kern="1200">
                          <a:solidFill>
                            <a:schemeClr val="dk1"/>
                          </a:solidFill>
                          <a:latin typeface="Garamond" panose="02020404030301010803"/>
                        </a:defRPr>
                      </a:lvl8pPr>
                      <a:lvl9pPr marL="3657600" algn="l" rtl="0" eaLnBrk="1" latinLnBrk="0" hangingPunct="1">
                        <a:defRPr kumimoji="0" kern="1200">
                          <a:solidFill>
                            <a:schemeClr val="dk1"/>
                          </a:solidFill>
                          <a:latin typeface="Garamond" panose="02020404030301010803"/>
                        </a:defRPr>
                      </a:lvl9pPr>
                    </a:lstStyle>
                    <a:p>
                      <a:pPr marL="0" marR="0" algn="ctr" rtl="1">
                        <a:lnSpc>
                          <a:spcPct val="115000"/>
                        </a:lnSpc>
                        <a:spcBef>
                          <a:spcPts val="0"/>
                        </a:spcBef>
                        <a:spcAft>
                          <a:spcPts val="1000"/>
                        </a:spcAft>
                      </a:pPr>
                      <a:r>
                        <a:rPr lang="ar-SA" sz="1100">
                          <a:effectLst/>
                          <a:cs typeface="B Mitra" panose="00000400000000000000" pitchFamily="2" charset="-78"/>
                        </a:rPr>
                        <a:t>9</a:t>
                      </a:r>
                      <a:endParaRPr lang="en-US" sz="1100">
                        <a:effectLst/>
                        <a:latin typeface="Calibri" panose="020F0502020204030204" pitchFamily="34" charset="0"/>
                        <a:ea typeface="Calibri" panose="020F0502020204030204" pitchFamily="34" charset="0"/>
                        <a:cs typeface="B Mitra" panose="00000400000000000000" pitchFamily="2" charset="-78"/>
                      </a:endParaRPr>
                    </a:p>
                  </a:txBody>
                  <a:tcPr marL="58873" marR="58873"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3992A">
                        <a:tint val="20000"/>
                      </a:srgbClr>
                    </a:solidFill>
                  </a:tcPr>
                </a:tc>
                <a:tc>
                  <a:txBody>
                    <a:bodyPr/>
                    <a:lstStyle>
                      <a:lvl1pPr marL="0" algn="l" rtl="0" eaLnBrk="1" latinLnBrk="0" hangingPunct="1">
                        <a:defRPr kumimoji="0" kern="1200">
                          <a:solidFill>
                            <a:schemeClr val="dk1"/>
                          </a:solidFill>
                          <a:latin typeface="Garamond" panose="02020404030301010803"/>
                        </a:defRPr>
                      </a:lvl1pPr>
                      <a:lvl2pPr marL="457200" algn="l" rtl="0" eaLnBrk="1" latinLnBrk="0" hangingPunct="1">
                        <a:defRPr kumimoji="0" kern="1200">
                          <a:solidFill>
                            <a:schemeClr val="dk1"/>
                          </a:solidFill>
                          <a:latin typeface="Garamond" panose="02020404030301010803"/>
                        </a:defRPr>
                      </a:lvl2pPr>
                      <a:lvl3pPr marL="914400" algn="l" rtl="0" eaLnBrk="1" latinLnBrk="0" hangingPunct="1">
                        <a:defRPr kumimoji="0" kern="1200">
                          <a:solidFill>
                            <a:schemeClr val="dk1"/>
                          </a:solidFill>
                          <a:latin typeface="Garamond" panose="02020404030301010803"/>
                        </a:defRPr>
                      </a:lvl3pPr>
                      <a:lvl4pPr marL="1371600" algn="l" rtl="0" eaLnBrk="1" latinLnBrk="0" hangingPunct="1">
                        <a:defRPr kumimoji="0" kern="1200">
                          <a:solidFill>
                            <a:schemeClr val="dk1"/>
                          </a:solidFill>
                          <a:latin typeface="Garamond" panose="02020404030301010803"/>
                        </a:defRPr>
                      </a:lvl4pPr>
                      <a:lvl5pPr marL="1828800" algn="l" rtl="0" eaLnBrk="1" latinLnBrk="0" hangingPunct="1">
                        <a:defRPr kumimoji="0" kern="1200">
                          <a:solidFill>
                            <a:schemeClr val="dk1"/>
                          </a:solidFill>
                          <a:latin typeface="Garamond" panose="02020404030301010803"/>
                        </a:defRPr>
                      </a:lvl5pPr>
                      <a:lvl6pPr marL="2286000" algn="l" rtl="0" eaLnBrk="1" latinLnBrk="0" hangingPunct="1">
                        <a:defRPr kumimoji="0" kern="1200">
                          <a:solidFill>
                            <a:schemeClr val="dk1"/>
                          </a:solidFill>
                          <a:latin typeface="Garamond" panose="02020404030301010803"/>
                        </a:defRPr>
                      </a:lvl6pPr>
                      <a:lvl7pPr marL="2743200" algn="l" rtl="0" eaLnBrk="1" latinLnBrk="0" hangingPunct="1">
                        <a:defRPr kumimoji="0" kern="1200">
                          <a:solidFill>
                            <a:schemeClr val="dk1"/>
                          </a:solidFill>
                          <a:latin typeface="Garamond" panose="02020404030301010803"/>
                        </a:defRPr>
                      </a:lvl7pPr>
                      <a:lvl8pPr marL="3200400" algn="l" rtl="0" eaLnBrk="1" latinLnBrk="0" hangingPunct="1">
                        <a:defRPr kumimoji="0" kern="1200">
                          <a:solidFill>
                            <a:schemeClr val="dk1"/>
                          </a:solidFill>
                          <a:latin typeface="Garamond" panose="02020404030301010803"/>
                        </a:defRPr>
                      </a:lvl8pPr>
                      <a:lvl9pPr marL="3657600" algn="l" rtl="0" eaLnBrk="1" latinLnBrk="0" hangingPunct="1">
                        <a:defRPr kumimoji="0" kern="1200">
                          <a:solidFill>
                            <a:schemeClr val="dk1"/>
                          </a:solidFill>
                          <a:latin typeface="Garamond" panose="02020404030301010803"/>
                        </a:defRPr>
                      </a:lvl9pPr>
                    </a:lstStyle>
                    <a:p>
                      <a:pPr marL="0" marR="0" algn="ctr" rtl="1">
                        <a:lnSpc>
                          <a:spcPct val="115000"/>
                        </a:lnSpc>
                        <a:spcBef>
                          <a:spcPts val="0"/>
                        </a:spcBef>
                        <a:spcAft>
                          <a:spcPts val="1000"/>
                        </a:spcAft>
                      </a:pPr>
                      <a:r>
                        <a:rPr lang="ar-SA" sz="1100">
                          <a:effectLst/>
                          <a:cs typeface="B Mitra" panose="00000400000000000000" pitchFamily="2" charset="-78"/>
                        </a:rPr>
                        <a:t>-</a:t>
                      </a:r>
                      <a:endParaRPr lang="en-US" sz="1100">
                        <a:effectLst/>
                        <a:latin typeface="Calibri" panose="020F0502020204030204" pitchFamily="34" charset="0"/>
                        <a:ea typeface="Calibri" panose="020F0502020204030204" pitchFamily="34" charset="0"/>
                        <a:cs typeface="B Mitra" panose="00000400000000000000" pitchFamily="2" charset="-78"/>
                      </a:endParaRPr>
                    </a:p>
                  </a:txBody>
                  <a:tcPr marL="58873" marR="58873"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3992A">
                        <a:tint val="20000"/>
                      </a:srgbClr>
                    </a:solidFill>
                  </a:tcPr>
                </a:tc>
                <a:tc>
                  <a:txBody>
                    <a:bodyPr/>
                    <a:lstStyle>
                      <a:lvl1pPr marL="0" algn="l" rtl="0" eaLnBrk="1" latinLnBrk="0" hangingPunct="1">
                        <a:defRPr kumimoji="0" kern="1200">
                          <a:solidFill>
                            <a:schemeClr val="dk1"/>
                          </a:solidFill>
                          <a:latin typeface="Garamond" panose="02020404030301010803"/>
                        </a:defRPr>
                      </a:lvl1pPr>
                      <a:lvl2pPr marL="457200" algn="l" rtl="0" eaLnBrk="1" latinLnBrk="0" hangingPunct="1">
                        <a:defRPr kumimoji="0" kern="1200">
                          <a:solidFill>
                            <a:schemeClr val="dk1"/>
                          </a:solidFill>
                          <a:latin typeface="Garamond" panose="02020404030301010803"/>
                        </a:defRPr>
                      </a:lvl2pPr>
                      <a:lvl3pPr marL="914400" algn="l" rtl="0" eaLnBrk="1" latinLnBrk="0" hangingPunct="1">
                        <a:defRPr kumimoji="0" kern="1200">
                          <a:solidFill>
                            <a:schemeClr val="dk1"/>
                          </a:solidFill>
                          <a:latin typeface="Garamond" panose="02020404030301010803"/>
                        </a:defRPr>
                      </a:lvl3pPr>
                      <a:lvl4pPr marL="1371600" algn="l" rtl="0" eaLnBrk="1" latinLnBrk="0" hangingPunct="1">
                        <a:defRPr kumimoji="0" kern="1200">
                          <a:solidFill>
                            <a:schemeClr val="dk1"/>
                          </a:solidFill>
                          <a:latin typeface="Garamond" panose="02020404030301010803"/>
                        </a:defRPr>
                      </a:lvl4pPr>
                      <a:lvl5pPr marL="1828800" algn="l" rtl="0" eaLnBrk="1" latinLnBrk="0" hangingPunct="1">
                        <a:defRPr kumimoji="0" kern="1200">
                          <a:solidFill>
                            <a:schemeClr val="dk1"/>
                          </a:solidFill>
                          <a:latin typeface="Garamond" panose="02020404030301010803"/>
                        </a:defRPr>
                      </a:lvl5pPr>
                      <a:lvl6pPr marL="2286000" algn="l" rtl="0" eaLnBrk="1" latinLnBrk="0" hangingPunct="1">
                        <a:defRPr kumimoji="0" kern="1200">
                          <a:solidFill>
                            <a:schemeClr val="dk1"/>
                          </a:solidFill>
                          <a:latin typeface="Garamond" panose="02020404030301010803"/>
                        </a:defRPr>
                      </a:lvl6pPr>
                      <a:lvl7pPr marL="2743200" algn="l" rtl="0" eaLnBrk="1" latinLnBrk="0" hangingPunct="1">
                        <a:defRPr kumimoji="0" kern="1200">
                          <a:solidFill>
                            <a:schemeClr val="dk1"/>
                          </a:solidFill>
                          <a:latin typeface="Garamond" panose="02020404030301010803"/>
                        </a:defRPr>
                      </a:lvl7pPr>
                      <a:lvl8pPr marL="3200400" algn="l" rtl="0" eaLnBrk="1" latinLnBrk="0" hangingPunct="1">
                        <a:defRPr kumimoji="0" kern="1200">
                          <a:solidFill>
                            <a:schemeClr val="dk1"/>
                          </a:solidFill>
                          <a:latin typeface="Garamond" panose="02020404030301010803"/>
                        </a:defRPr>
                      </a:lvl8pPr>
                      <a:lvl9pPr marL="3657600" algn="l" rtl="0" eaLnBrk="1" latinLnBrk="0" hangingPunct="1">
                        <a:defRPr kumimoji="0" kern="1200">
                          <a:solidFill>
                            <a:schemeClr val="dk1"/>
                          </a:solidFill>
                          <a:latin typeface="Garamond" panose="02020404030301010803"/>
                        </a:defRPr>
                      </a:lvl9pPr>
                    </a:lstStyle>
                    <a:p>
                      <a:pPr marL="0" marR="0" algn="ctr" rtl="1">
                        <a:lnSpc>
                          <a:spcPct val="115000"/>
                        </a:lnSpc>
                        <a:spcBef>
                          <a:spcPts val="0"/>
                        </a:spcBef>
                        <a:spcAft>
                          <a:spcPts val="1000"/>
                        </a:spcAft>
                      </a:pPr>
                      <a:r>
                        <a:rPr lang="ar-SA" sz="1100">
                          <a:effectLst/>
                          <a:cs typeface="B Mitra" panose="00000400000000000000" pitchFamily="2" charset="-78"/>
                        </a:rPr>
                        <a:t>-</a:t>
                      </a:r>
                      <a:endParaRPr lang="en-US" sz="1100">
                        <a:effectLst/>
                        <a:latin typeface="Calibri" panose="020F0502020204030204" pitchFamily="34" charset="0"/>
                        <a:ea typeface="Calibri" panose="020F0502020204030204" pitchFamily="34" charset="0"/>
                        <a:cs typeface="B Mitra" panose="00000400000000000000" pitchFamily="2" charset="-78"/>
                      </a:endParaRPr>
                    </a:p>
                  </a:txBody>
                  <a:tcPr marL="58873" marR="58873"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3992A">
                        <a:tint val="20000"/>
                      </a:srgbClr>
                    </a:solidFill>
                  </a:tcPr>
                </a:tc>
                <a:tc>
                  <a:txBody>
                    <a:bodyPr/>
                    <a:lstStyle>
                      <a:lvl1pPr marL="0" algn="l" rtl="0" eaLnBrk="1" latinLnBrk="0" hangingPunct="1">
                        <a:defRPr kumimoji="0" kern="1200">
                          <a:solidFill>
                            <a:schemeClr val="dk1"/>
                          </a:solidFill>
                          <a:latin typeface="Garamond" panose="02020404030301010803"/>
                        </a:defRPr>
                      </a:lvl1pPr>
                      <a:lvl2pPr marL="457200" algn="l" rtl="0" eaLnBrk="1" latinLnBrk="0" hangingPunct="1">
                        <a:defRPr kumimoji="0" kern="1200">
                          <a:solidFill>
                            <a:schemeClr val="dk1"/>
                          </a:solidFill>
                          <a:latin typeface="Garamond" panose="02020404030301010803"/>
                        </a:defRPr>
                      </a:lvl2pPr>
                      <a:lvl3pPr marL="914400" algn="l" rtl="0" eaLnBrk="1" latinLnBrk="0" hangingPunct="1">
                        <a:defRPr kumimoji="0" kern="1200">
                          <a:solidFill>
                            <a:schemeClr val="dk1"/>
                          </a:solidFill>
                          <a:latin typeface="Garamond" panose="02020404030301010803"/>
                        </a:defRPr>
                      </a:lvl3pPr>
                      <a:lvl4pPr marL="1371600" algn="l" rtl="0" eaLnBrk="1" latinLnBrk="0" hangingPunct="1">
                        <a:defRPr kumimoji="0" kern="1200">
                          <a:solidFill>
                            <a:schemeClr val="dk1"/>
                          </a:solidFill>
                          <a:latin typeface="Garamond" panose="02020404030301010803"/>
                        </a:defRPr>
                      </a:lvl4pPr>
                      <a:lvl5pPr marL="1828800" algn="l" rtl="0" eaLnBrk="1" latinLnBrk="0" hangingPunct="1">
                        <a:defRPr kumimoji="0" kern="1200">
                          <a:solidFill>
                            <a:schemeClr val="dk1"/>
                          </a:solidFill>
                          <a:latin typeface="Garamond" panose="02020404030301010803"/>
                        </a:defRPr>
                      </a:lvl5pPr>
                      <a:lvl6pPr marL="2286000" algn="l" rtl="0" eaLnBrk="1" latinLnBrk="0" hangingPunct="1">
                        <a:defRPr kumimoji="0" kern="1200">
                          <a:solidFill>
                            <a:schemeClr val="dk1"/>
                          </a:solidFill>
                          <a:latin typeface="Garamond" panose="02020404030301010803"/>
                        </a:defRPr>
                      </a:lvl6pPr>
                      <a:lvl7pPr marL="2743200" algn="l" rtl="0" eaLnBrk="1" latinLnBrk="0" hangingPunct="1">
                        <a:defRPr kumimoji="0" kern="1200">
                          <a:solidFill>
                            <a:schemeClr val="dk1"/>
                          </a:solidFill>
                          <a:latin typeface="Garamond" panose="02020404030301010803"/>
                        </a:defRPr>
                      </a:lvl7pPr>
                      <a:lvl8pPr marL="3200400" algn="l" rtl="0" eaLnBrk="1" latinLnBrk="0" hangingPunct="1">
                        <a:defRPr kumimoji="0" kern="1200">
                          <a:solidFill>
                            <a:schemeClr val="dk1"/>
                          </a:solidFill>
                          <a:latin typeface="Garamond" panose="02020404030301010803"/>
                        </a:defRPr>
                      </a:lvl8pPr>
                      <a:lvl9pPr marL="3657600" algn="l" rtl="0" eaLnBrk="1" latinLnBrk="0" hangingPunct="1">
                        <a:defRPr kumimoji="0" kern="1200">
                          <a:solidFill>
                            <a:schemeClr val="dk1"/>
                          </a:solidFill>
                          <a:latin typeface="Garamond" panose="02020404030301010803"/>
                        </a:defRPr>
                      </a:lvl9pPr>
                    </a:lstStyle>
                    <a:p>
                      <a:pPr marL="0" marR="0" algn="ctr" rtl="1">
                        <a:lnSpc>
                          <a:spcPct val="115000"/>
                        </a:lnSpc>
                        <a:spcBef>
                          <a:spcPts val="0"/>
                        </a:spcBef>
                        <a:spcAft>
                          <a:spcPts val="1000"/>
                        </a:spcAft>
                      </a:pPr>
                      <a:r>
                        <a:rPr lang="ar-SA" sz="1100" dirty="0">
                          <a:effectLst/>
                          <a:cs typeface="B Mitra" panose="00000400000000000000" pitchFamily="2" charset="-78"/>
                        </a:rPr>
                        <a:t>1368</a:t>
                      </a:r>
                      <a:endParaRPr lang="en-US" sz="1100" dirty="0">
                        <a:effectLst/>
                        <a:latin typeface="Calibri" panose="020F0502020204030204" pitchFamily="34" charset="0"/>
                        <a:ea typeface="Calibri" panose="020F0502020204030204" pitchFamily="34" charset="0"/>
                        <a:cs typeface="B Mitra" panose="00000400000000000000" pitchFamily="2" charset="-78"/>
                      </a:endParaRPr>
                    </a:p>
                  </a:txBody>
                  <a:tcPr marL="58873" marR="58873"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3992A">
                        <a:tint val="20000"/>
                      </a:srgbClr>
                    </a:solidFill>
                  </a:tcPr>
                </a:tc>
                <a:extLst>
                  <a:ext uri="{0D108BD9-81ED-4DB2-BD59-A6C34878D82A}">
                    <a16:rowId xmlns:a16="http://schemas.microsoft.com/office/drawing/2014/main" xmlns="" val="1929368734"/>
                  </a:ext>
                </a:extLst>
              </a:tr>
            </a:tbl>
          </a:graphicData>
        </a:graphic>
      </p:graphicFrame>
    </p:spTree>
    <p:extLst>
      <p:ext uri="{BB962C8B-B14F-4D97-AF65-F5344CB8AC3E}">
        <p14:creationId xmlns:p14="http://schemas.microsoft.com/office/powerpoint/2010/main" val="2127974063"/>
      </p:ext>
    </p:extLst>
  </p:cSld>
  <p:clrMapOvr>
    <a:masterClrMapping/>
  </p:clrMapOvr>
  <p:transition>
    <p:dissolve/>
  </p:transition>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برآورد هزینه</a:t>
            </a:r>
            <a:endParaRPr lang="en-US" dirty="0">
              <a:solidFill>
                <a:srgbClr val="8C5B02"/>
              </a:solidFill>
              <a:latin typeface="Technic" panose="00000400000000000000" pitchFamily="2" charset="2"/>
            </a:endParaRPr>
          </a:p>
        </p:txBody>
      </p:sp>
      <p:sp>
        <p:nvSpPr>
          <p:cNvPr id="29" name="TextBox 28"/>
          <p:cNvSpPr txBox="1"/>
          <p:nvPr/>
        </p:nvSpPr>
        <p:spPr>
          <a:xfrm>
            <a:off x="272480" y="4016097"/>
            <a:ext cx="1728192" cy="276999"/>
          </a:xfrm>
          <a:prstGeom prst="rect">
            <a:avLst/>
          </a:prstGeom>
          <a:noFill/>
        </p:spPr>
        <p:txBody>
          <a:bodyPr wrap="square" rtlCol="0">
            <a:spAutoFit/>
          </a:bodyPr>
          <a:lstStyle/>
          <a:p>
            <a:pPr algn="ctr"/>
            <a:r>
              <a:rPr lang="fa-IR" sz="1200" b="1" dirty="0" smtClean="0">
                <a:solidFill>
                  <a:schemeClr val="bg1">
                    <a:lumMod val="65000"/>
                    <a:lumOff val="35000"/>
                  </a:schemeClr>
                </a:solidFill>
                <a:cs typeface="B Nazanin" pitchFamily="2" charset="-78"/>
              </a:rPr>
              <a:t>برآورد هزینه</a:t>
            </a:r>
            <a:endParaRPr lang="fa-IR" sz="1200" b="1" dirty="0">
              <a:solidFill>
                <a:schemeClr val="bg1">
                  <a:lumMod val="65000"/>
                  <a:lumOff val="35000"/>
                </a:schemeClr>
              </a:solidFill>
              <a:cs typeface="B Nazanin" pitchFamily="2" charset="-78"/>
            </a:endParaRPr>
          </a:p>
        </p:txBody>
      </p:sp>
      <p:sp>
        <p:nvSpPr>
          <p:cNvPr id="30" name="TextBox 29"/>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8</a:t>
            </a:r>
            <a:r>
              <a:rPr lang="fa-IR" sz="1600" dirty="0" smtClean="0">
                <a:effectLst>
                  <a:outerShdw blurRad="38100" dist="38100" dir="2700000" algn="tl">
                    <a:srgbClr val="000000">
                      <a:alpha val="43137"/>
                    </a:srgbClr>
                  </a:outerShdw>
                </a:effectLst>
              </a:rPr>
              <a:t>  طرح توجیهی برای هتل</a:t>
            </a:r>
            <a:endParaRPr lang="en-US" sz="1400" dirty="0">
              <a:effectLst>
                <a:outerShdw blurRad="38100" dist="38100" dir="2700000" algn="tl">
                  <a:srgbClr val="000000">
                    <a:alpha val="43137"/>
                  </a:srgbClr>
                </a:outerShdw>
              </a:effectLst>
            </a:endParaRPr>
          </a:p>
        </p:txBody>
      </p:sp>
      <p:sp>
        <p:nvSpPr>
          <p:cNvPr id="31" name="TextBox 30"/>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8</a:t>
            </a:r>
            <a:endParaRPr lang="en-US" sz="1200" b="1" dirty="0">
              <a:solidFill>
                <a:srgbClr val="002060"/>
              </a:solidFill>
              <a:cs typeface="B Nazanin" pitchFamily="2" charset="-78"/>
            </a:endParaRPr>
          </a:p>
        </p:txBody>
      </p:sp>
      <p:sp>
        <p:nvSpPr>
          <p:cNvPr id="32" name="TextBox 31"/>
          <p:cNvSpPr txBox="1"/>
          <p:nvPr/>
        </p:nvSpPr>
        <p:spPr>
          <a:xfrm>
            <a:off x="272480" y="3723542"/>
            <a:ext cx="1728192" cy="276999"/>
          </a:xfrm>
          <a:prstGeom prst="rect">
            <a:avLst/>
          </a:prstGeom>
          <a:noFill/>
        </p:spPr>
        <p:txBody>
          <a:bodyPr wrap="square" rtlCol="0">
            <a:spAutoFit/>
          </a:bodyPr>
          <a:lstStyle/>
          <a:p>
            <a:pPr algn="ctr" rtl="1"/>
            <a:r>
              <a:rPr lang="fa-IR" sz="1200" b="1" dirty="0" smtClean="0">
                <a:solidFill>
                  <a:srgbClr val="674301"/>
                </a:solidFill>
                <a:cs typeface="B Nazanin" pitchFamily="2" charset="-78"/>
              </a:rPr>
              <a:t>طرح توجیهی هتل</a:t>
            </a:r>
            <a:endParaRPr lang="en-US" sz="1200" b="1" dirty="0">
              <a:solidFill>
                <a:srgbClr val="674301"/>
              </a:solidFill>
              <a:cs typeface="B Nazanin" pitchFamily="2" charset="-78"/>
            </a:endParaRPr>
          </a:p>
        </p:txBody>
      </p:sp>
      <p:sp>
        <p:nvSpPr>
          <p:cNvPr id="37" name="TextBox 36"/>
          <p:cNvSpPr txBox="1"/>
          <p:nvPr/>
        </p:nvSpPr>
        <p:spPr>
          <a:xfrm>
            <a:off x="2504728" y="1357542"/>
            <a:ext cx="6552728" cy="276999"/>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dirty="0" smtClean="0">
                <a:solidFill>
                  <a:srgbClr val="002060"/>
                </a:solidFill>
                <a:cs typeface="B Traffic" panose="00000400000000000000" pitchFamily="2" charset="-78"/>
              </a:rPr>
              <a:t>کاربری فرهنگی</a:t>
            </a:r>
            <a:endParaRPr lang="en-US" sz="1100" b="0" dirty="0">
              <a:solidFill>
                <a:srgbClr val="8C5B02"/>
              </a:solidFill>
              <a:latin typeface="Technic" panose="00000400000000000000" pitchFamily="2" charset="2"/>
            </a:endParaRPr>
          </a:p>
        </p:txBody>
      </p:sp>
      <p:sp>
        <p:nvSpPr>
          <p:cNvPr id="12" name="Rectangle 11"/>
          <p:cNvSpPr/>
          <p:nvPr/>
        </p:nvSpPr>
        <p:spPr>
          <a:xfrm>
            <a:off x="2504729" y="1700808"/>
            <a:ext cx="6552728" cy="346249"/>
          </a:xfrm>
          <a:prstGeom prst="rect">
            <a:avLst/>
          </a:prstGeom>
        </p:spPr>
        <p:txBody>
          <a:bodyPr wrap="square">
            <a:spAutoFit/>
          </a:bodyPr>
          <a:lstStyle/>
          <a:p>
            <a:pPr algn="r" rtl="1">
              <a:lnSpc>
                <a:spcPct val="150000"/>
              </a:lnSpc>
            </a:pPr>
            <a:r>
              <a:rPr lang="fa-IR" sz="1200" dirty="0">
                <a:solidFill>
                  <a:srgbClr val="002060"/>
                </a:solidFill>
                <a:latin typeface="Garamond" panose="02020404030301010803"/>
                <a:cs typeface="B Mitra" panose="00000400000000000000" pitchFamily="2" charset="-78"/>
              </a:rPr>
              <a:t>2. هزينه هاي تعمير و نگهداري و </a:t>
            </a:r>
            <a:r>
              <a:rPr lang="fa-IR" sz="1200" dirty="0" smtClean="0">
                <a:solidFill>
                  <a:srgbClr val="002060"/>
                </a:solidFill>
                <a:latin typeface="Garamond" panose="02020404030301010803"/>
                <a:cs typeface="B Mitra" panose="00000400000000000000" pitchFamily="2" charset="-78"/>
              </a:rPr>
              <a:t>استهلاك</a:t>
            </a:r>
            <a:endParaRPr lang="fa-IR" sz="1200" dirty="0">
              <a:solidFill>
                <a:srgbClr val="002060"/>
              </a:solidFill>
              <a:latin typeface="Garamond" panose="02020404030301010803"/>
              <a:cs typeface="B Mitra" panose="00000400000000000000" pitchFamily="2" charset="-78"/>
            </a:endParaRPr>
          </a:p>
        </p:txBody>
      </p:sp>
      <p:graphicFrame>
        <p:nvGraphicFramePr>
          <p:cNvPr id="13" name="Table 12"/>
          <p:cNvGraphicFramePr>
            <a:graphicFrameLocks noGrp="1"/>
          </p:cNvGraphicFramePr>
          <p:nvPr>
            <p:extLst/>
          </p:nvPr>
        </p:nvGraphicFramePr>
        <p:xfrm>
          <a:off x="3132784" y="2060848"/>
          <a:ext cx="5924672" cy="1476663"/>
        </p:xfrm>
        <a:graphic>
          <a:graphicData uri="http://schemas.openxmlformats.org/drawingml/2006/table">
            <a:tbl>
              <a:tblPr rtl="1" firstRow="1" firstCol="1" bandRow="1"/>
              <a:tblGrid>
                <a:gridCol w="545483">
                  <a:extLst>
                    <a:ext uri="{9D8B030D-6E8A-4147-A177-3AD203B41FA5}">
                      <a16:colId xmlns:a16="http://schemas.microsoft.com/office/drawing/2014/main" xmlns="" val="1767740225"/>
                    </a:ext>
                  </a:extLst>
                </a:gridCol>
                <a:gridCol w="1177498">
                  <a:extLst>
                    <a:ext uri="{9D8B030D-6E8A-4147-A177-3AD203B41FA5}">
                      <a16:colId xmlns:a16="http://schemas.microsoft.com/office/drawing/2014/main" xmlns="" val="3667059705"/>
                    </a:ext>
                  </a:extLst>
                </a:gridCol>
                <a:gridCol w="1081351">
                  <a:extLst>
                    <a:ext uri="{9D8B030D-6E8A-4147-A177-3AD203B41FA5}">
                      <a16:colId xmlns:a16="http://schemas.microsoft.com/office/drawing/2014/main" xmlns="" val="2702082523"/>
                    </a:ext>
                  </a:extLst>
                </a:gridCol>
                <a:gridCol w="780085">
                  <a:extLst>
                    <a:ext uri="{9D8B030D-6E8A-4147-A177-3AD203B41FA5}">
                      <a16:colId xmlns:a16="http://schemas.microsoft.com/office/drawing/2014/main" xmlns="" val="850189412"/>
                    </a:ext>
                  </a:extLst>
                </a:gridCol>
                <a:gridCol w="780085">
                  <a:extLst>
                    <a:ext uri="{9D8B030D-6E8A-4147-A177-3AD203B41FA5}">
                      <a16:colId xmlns:a16="http://schemas.microsoft.com/office/drawing/2014/main" xmlns="" val="2259859490"/>
                    </a:ext>
                  </a:extLst>
                </a:gridCol>
                <a:gridCol w="780085">
                  <a:extLst>
                    <a:ext uri="{9D8B030D-6E8A-4147-A177-3AD203B41FA5}">
                      <a16:colId xmlns:a16="http://schemas.microsoft.com/office/drawing/2014/main" xmlns="" val="2177582782"/>
                    </a:ext>
                  </a:extLst>
                </a:gridCol>
                <a:gridCol w="780085">
                  <a:extLst>
                    <a:ext uri="{9D8B030D-6E8A-4147-A177-3AD203B41FA5}">
                      <a16:colId xmlns:a16="http://schemas.microsoft.com/office/drawing/2014/main" xmlns="" val="1688046203"/>
                    </a:ext>
                  </a:extLst>
                </a:gridCol>
              </a:tblGrid>
              <a:tr h="545533">
                <a:tc>
                  <a:txBody>
                    <a:bodyPr/>
                    <a:lstStyle>
                      <a:lvl1pPr marL="0" algn="l" rtl="0" eaLnBrk="1" latinLnBrk="0" hangingPunct="1">
                        <a:defRPr kumimoji="0" b="1" kern="1200">
                          <a:solidFill>
                            <a:schemeClr val="lt1"/>
                          </a:solidFill>
                          <a:latin typeface="Garamond" panose="02020404030301010803"/>
                        </a:defRPr>
                      </a:lvl1pPr>
                      <a:lvl2pPr marL="457200" algn="l" rtl="0" eaLnBrk="1" latinLnBrk="0" hangingPunct="1">
                        <a:defRPr kumimoji="0" b="1" kern="1200">
                          <a:solidFill>
                            <a:schemeClr val="lt1"/>
                          </a:solidFill>
                          <a:latin typeface="Garamond" panose="02020404030301010803"/>
                        </a:defRPr>
                      </a:lvl2pPr>
                      <a:lvl3pPr marL="914400" algn="l" rtl="0" eaLnBrk="1" latinLnBrk="0" hangingPunct="1">
                        <a:defRPr kumimoji="0" b="1" kern="1200">
                          <a:solidFill>
                            <a:schemeClr val="lt1"/>
                          </a:solidFill>
                          <a:latin typeface="Garamond" panose="02020404030301010803"/>
                        </a:defRPr>
                      </a:lvl3pPr>
                      <a:lvl4pPr marL="1371600" algn="l" rtl="0" eaLnBrk="1" latinLnBrk="0" hangingPunct="1">
                        <a:defRPr kumimoji="0" b="1" kern="1200">
                          <a:solidFill>
                            <a:schemeClr val="lt1"/>
                          </a:solidFill>
                          <a:latin typeface="Garamond" panose="02020404030301010803"/>
                        </a:defRPr>
                      </a:lvl4pPr>
                      <a:lvl5pPr marL="1828800" algn="l" rtl="0" eaLnBrk="1" latinLnBrk="0" hangingPunct="1">
                        <a:defRPr kumimoji="0" b="1" kern="1200">
                          <a:solidFill>
                            <a:schemeClr val="lt1"/>
                          </a:solidFill>
                          <a:latin typeface="Garamond" panose="02020404030301010803"/>
                        </a:defRPr>
                      </a:lvl5pPr>
                      <a:lvl6pPr marL="2286000" algn="l" rtl="0" eaLnBrk="1" latinLnBrk="0" hangingPunct="1">
                        <a:defRPr kumimoji="0" b="1" kern="1200">
                          <a:solidFill>
                            <a:schemeClr val="lt1"/>
                          </a:solidFill>
                          <a:latin typeface="Garamond" panose="02020404030301010803"/>
                        </a:defRPr>
                      </a:lvl6pPr>
                      <a:lvl7pPr marL="2743200" algn="l" rtl="0" eaLnBrk="1" latinLnBrk="0" hangingPunct="1">
                        <a:defRPr kumimoji="0" b="1" kern="1200">
                          <a:solidFill>
                            <a:schemeClr val="lt1"/>
                          </a:solidFill>
                          <a:latin typeface="Garamond" panose="02020404030301010803"/>
                        </a:defRPr>
                      </a:lvl7pPr>
                      <a:lvl8pPr marL="3200400" algn="l" rtl="0" eaLnBrk="1" latinLnBrk="0" hangingPunct="1">
                        <a:defRPr kumimoji="0" b="1" kern="1200">
                          <a:solidFill>
                            <a:schemeClr val="lt1"/>
                          </a:solidFill>
                          <a:latin typeface="Garamond" panose="02020404030301010803"/>
                        </a:defRPr>
                      </a:lvl8pPr>
                      <a:lvl9pPr marL="3657600" algn="l" rtl="0" eaLnBrk="1" latinLnBrk="0" hangingPunct="1">
                        <a:defRPr kumimoji="0" b="1" kern="1200">
                          <a:solidFill>
                            <a:schemeClr val="lt1"/>
                          </a:solidFill>
                          <a:latin typeface="Garamond" panose="02020404030301010803"/>
                        </a:defRPr>
                      </a:lvl9pPr>
                    </a:lstStyle>
                    <a:p>
                      <a:pPr marL="0" marR="0" algn="ctr" rtl="1">
                        <a:lnSpc>
                          <a:spcPct val="115000"/>
                        </a:lnSpc>
                        <a:spcBef>
                          <a:spcPts val="0"/>
                        </a:spcBef>
                        <a:spcAft>
                          <a:spcPts val="1000"/>
                        </a:spcAft>
                      </a:pPr>
                      <a:r>
                        <a:rPr lang="ar-SA" sz="1100" dirty="0">
                          <a:effectLst/>
                          <a:cs typeface="B Mitra" panose="00000400000000000000" pitchFamily="2" charset="-78"/>
                        </a:rPr>
                        <a:t>رديف</a:t>
                      </a:r>
                      <a:endParaRPr lang="en-US" sz="1100" dirty="0">
                        <a:effectLst/>
                        <a:latin typeface="Calibri" panose="020F0502020204030204" pitchFamily="34" charset="0"/>
                        <a:ea typeface="Calibri" panose="020F0502020204030204" pitchFamily="34" charset="0"/>
                        <a:cs typeface="B Mitra" panose="00000400000000000000" pitchFamily="2" charset="-78"/>
                      </a:endParaRPr>
                    </a:p>
                  </a:txBody>
                  <a:tcPr marL="59599" marR="59599"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83992A"/>
                    </a:solidFill>
                  </a:tcPr>
                </a:tc>
                <a:tc>
                  <a:txBody>
                    <a:bodyPr/>
                    <a:lstStyle>
                      <a:lvl1pPr marL="0" algn="l" rtl="0" eaLnBrk="1" latinLnBrk="0" hangingPunct="1">
                        <a:defRPr kumimoji="0" b="1" kern="1200">
                          <a:solidFill>
                            <a:schemeClr val="lt1"/>
                          </a:solidFill>
                          <a:latin typeface="Garamond" panose="02020404030301010803"/>
                        </a:defRPr>
                      </a:lvl1pPr>
                      <a:lvl2pPr marL="457200" algn="l" rtl="0" eaLnBrk="1" latinLnBrk="0" hangingPunct="1">
                        <a:defRPr kumimoji="0" b="1" kern="1200">
                          <a:solidFill>
                            <a:schemeClr val="lt1"/>
                          </a:solidFill>
                          <a:latin typeface="Garamond" panose="02020404030301010803"/>
                        </a:defRPr>
                      </a:lvl2pPr>
                      <a:lvl3pPr marL="914400" algn="l" rtl="0" eaLnBrk="1" latinLnBrk="0" hangingPunct="1">
                        <a:defRPr kumimoji="0" b="1" kern="1200">
                          <a:solidFill>
                            <a:schemeClr val="lt1"/>
                          </a:solidFill>
                          <a:latin typeface="Garamond" panose="02020404030301010803"/>
                        </a:defRPr>
                      </a:lvl3pPr>
                      <a:lvl4pPr marL="1371600" algn="l" rtl="0" eaLnBrk="1" latinLnBrk="0" hangingPunct="1">
                        <a:defRPr kumimoji="0" b="1" kern="1200">
                          <a:solidFill>
                            <a:schemeClr val="lt1"/>
                          </a:solidFill>
                          <a:latin typeface="Garamond" panose="02020404030301010803"/>
                        </a:defRPr>
                      </a:lvl4pPr>
                      <a:lvl5pPr marL="1828800" algn="l" rtl="0" eaLnBrk="1" latinLnBrk="0" hangingPunct="1">
                        <a:defRPr kumimoji="0" b="1" kern="1200">
                          <a:solidFill>
                            <a:schemeClr val="lt1"/>
                          </a:solidFill>
                          <a:latin typeface="Garamond" panose="02020404030301010803"/>
                        </a:defRPr>
                      </a:lvl5pPr>
                      <a:lvl6pPr marL="2286000" algn="l" rtl="0" eaLnBrk="1" latinLnBrk="0" hangingPunct="1">
                        <a:defRPr kumimoji="0" b="1" kern="1200">
                          <a:solidFill>
                            <a:schemeClr val="lt1"/>
                          </a:solidFill>
                          <a:latin typeface="Garamond" panose="02020404030301010803"/>
                        </a:defRPr>
                      </a:lvl6pPr>
                      <a:lvl7pPr marL="2743200" algn="l" rtl="0" eaLnBrk="1" latinLnBrk="0" hangingPunct="1">
                        <a:defRPr kumimoji="0" b="1" kern="1200">
                          <a:solidFill>
                            <a:schemeClr val="lt1"/>
                          </a:solidFill>
                          <a:latin typeface="Garamond" panose="02020404030301010803"/>
                        </a:defRPr>
                      </a:lvl7pPr>
                      <a:lvl8pPr marL="3200400" algn="l" rtl="0" eaLnBrk="1" latinLnBrk="0" hangingPunct="1">
                        <a:defRPr kumimoji="0" b="1" kern="1200">
                          <a:solidFill>
                            <a:schemeClr val="lt1"/>
                          </a:solidFill>
                          <a:latin typeface="Garamond" panose="02020404030301010803"/>
                        </a:defRPr>
                      </a:lvl8pPr>
                      <a:lvl9pPr marL="3657600" algn="l" rtl="0" eaLnBrk="1" latinLnBrk="0" hangingPunct="1">
                        <a:defRPr kumimoji="0" b="1" kern="1200">
                          <a:solidFill>
                            <a:schemeClr val="lt1"/>
                          </a:solidFill>
                          <a:latin typeface="Garamond" panose="02020404030301010803"/>
                        </a:defRPr>
                      </a:lvl9pPr>
                    </a:lstStyle>
                    <a:p>
                      <a:pPr marL="0" marR="0" algn="ctr" rtl="1">
                        <a:lnSpc>
                          <a:spcPct val="115000"/>
                        </a:lnSpc>
                        <a:spcBef>
                          <a:spcPts val="0"/>
                        </a:spcBef>
                        <a:spcAft>
                          <a:spcPts val="1000"/>
                        </a:spcAft>
                      </a:pPr>
                      <a:r>
                        <a:rPr lang="ar-SA" sz="1100" dirty="0">
                          <a:effectLst/>
                          <a:cs typeface="B Mitra" panose="00000400000000000000" pitchFamily="2" charset="-78"/>
                        </a:rPr>
                        <a:t>شرح</a:t>
                      </a:r>
                      <a:endParaRPr lang="en-US" sz="1100" dirty="0">
                        <a:effectLst/>
                        <a:latin typeface="Calibri" panose="020F0502020204030204" pitchFamily="34" charset="0"/>
                        <a:ea typeface="Calibri" panose="020F0502020204030204" pitchFamily="34" charset="0"/>
                        <a:cs typeface="B Mitra" panose="00000400000000000000" pitchFamily="2" charset="-78"/>
                      </a:endParaRPr>
                    </a:p>
                  </a:txBody>
                  <a:tcPr marL="59599" marR="59599"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83992A"/>
                    </a:solidFill>
                  </a:tcPr>
                </a:tc>
                <a:tc>
                  <a:txBody>
                    <a:bodyPr/>
                    <a:lstStyle>
                      <a:lvl1pPr marL="0" algn="l" rtl="0" eaLnBrk="1" latinLnBrk="0" hangingPunct="1">
                        <a:defRPr kumimoji="0" b="1" kern="1200">
                          <a:solidFill>
                            <a:schemeClr val="lt1"/>
                          </a:solidFill>
                          <a:latin typeface="Garamond" panose="02020404030301010803"/>
                        </a:defRPr>
                      </a:lvl1pPr>
                      <a:lvl2pPr marL="457200" algn="l" rtl="0" eaLnBrk="1" latinLnBrk="0" hangingPunct="1">
                        <a:defRPr kumimoji="0" b="1" kern="1200">
                          <a:solidFill>
                            <a:schemeClr val="lt1"/>
                          </a:solidFill>
                          <a:latin typeface="Garamond" panose="02020404030301010803"/>
                        </a:defRPr>
                      </a:lvl2pPr>
                      <a:lvl3pPr marL="914400" algn="l" rtl="0" eaLnBrk="1" latinLnBrk="0" hangingPunct="1">
                        <a:defRPr kumimoji="0" b="1" kern="1200">
                          <a:solidFill>
                            <a:schemeClr val="lt1"/>
                          </a:solidFill>
                          <a:latin typeface="Garamond" panose="02020404030301010803"/>
                        </a:defRPr>
                      </a:lvl3pPr>
                      <a:lvl4pPr marL="1371600" algn="l" rtl="0" eaLnBrk="1" latinLnBrk="0" hangingPunct="1">
                        <a:defRPr kumimoji="0" b="1" kern="1200">
                          <a:solidFill>
                            <a:schemeClr val="lt1"/>
                          </a:solidFill>
                          <a:latin typeface="Garamond" panose="02020404030301010803"/>
                        </a:defRPr>
                      </a:lvl4pPr>
                      <a:lvl5pPr marL="1828800" algn="l" rtl="0" eaLnBrk="1" latinLnBrk="0" hangingPunct="1">
                        <a:defRPr kumimoji="0" b="1" kern="1200">
                          <a:solidFill>
                            <a:schemeClr val="lt1"/>
                          </a:solidFill>
                          <a:latin typeface="Garamond" panose="02020404030301010803"/>
                        </a:defRPr>
                      </a:lvl5pPr>
                      <a:lvl6pPr marL="2286000" algn="l" rtl="0" eaLnBrk="1" latinLnBrk="0" hangingPunct="1">
                        <a:defRPr kumimoji="0" b="1" kern="1200">
                          <a:solidFill>
                            <a:schemeClr val="lt1"/>
                          </a:solidFill>
                          <a:latin typeface="Garamond" panose="02020404030301010803"/>
                        </a:defRPr>
                      </a:lvl6pPr>
                      <a:lvl7pPr marL="2743200" algn="l" rtl="0" eaLnBrk="1" latinLnBrk="0" hangingPunct="1">
                        <a:defRPr kumimoji="0" b="1" kern="1200">
                          <a:solidFill>
                            <a:schemeClr val="lt1"/>
                          </a:solidFill>
                          <a:latin typeface="Garamond" panose="02020404030301010803"/>
                        </a:defRPr>
                      </a:lvl7pPr>
                      <a:lvl8pPr marL="3200400" algn="l" rtl="0" eaLnBrk="1" latinLnBrk="0" hangingPunct="1">
                        <a:defRPr kumimoji="0" b="1" kern="1200">
                          <a:solidFill>
                            <a:schemeClr val="lt1"/>
                          </a:solidFill>
                          <a:latin typeface="Garamond" panose="02020404030301010803"/>
                        </a:defRPr>
                      </a:lvl8pPr>
                      <a:lvl9pPr marL="3657600" algn="l" rtl="0" eaLnBrk="1" latinLnBrk="0" hangingPunct="1">
                        <a:defRPr kumimoji="0" b="1" kern="1200">
                          <a:solidFill>
                            <a:schemeClr val="lt1"/>
                          </a:solidFill>
                          <a:latin typeface="Garamond" panose="02020404030301010803"/>
                        </a:defRPr>
                      </a:lvl9pPr>
                    </a:lstStyle>
                    <a:p>
                      <a:pPr marL="0" marR="0" algn="ctr" rtl="1">
                        <a:lnSpc>
                          <a:spcPct val="115000"/>
                        </a:lnSpc>
                        <a:spcBef>
                          <a:spcPts val="0"/>
                        </a:spcBef>
                        <a:spcAft>
                          <a:spcPts val="1000"/>
                        </a:spcAft>
                      </a:pPr>
                      <a:r>
                        <a:rPr lang="ar-SA" sz="1100">
                          <a:effectLst/>
                          <a:cs typeface="B Mitra" panose="00000400000000000000" pitchFamily="2" charset="-78"/>
                        </a:rPr>
                        <a:t>ارزش دارائي</a:t>
                      </a:r>
                      <a:endParaRPr lang="en-US" sz="1100">
                        <a:effectLst/>
                        <a:latin typeface="Calibri" panose="020F0502020204030204" pitchFamily="34" charset="0"/>
                        <a:ea typeface="Calibri" panose="020F0502020204030204" pitchFamily="34" charset="0"/>
                        <a:cs typeface="B Mitra" panose="00000400000000000000" pitchFamily="2" charset="-78"/>
                      </a:endParaRPr>
                    </a:p>
                  </a:txBody>
                  <a:tcPr marL="59599" marR="59599"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83992A"/>
                    </a:solidFill>
                  </a:tcPr>
                </a:tc>
                <a:tc>
                  <a:txBody>
                    <a:bodyPr/>
                    <a:lstStyle>
                      <a:lvl1pPr marL="0" algn="l" rtl="0" eaLnBrk="1" latinLnBrk="0" hangingPunct="1">
                        <a:defRPr kumimoji="0" b="1" kern="1200">
                          <a:solidFill>
                            <a:schemeClr val="lt1"/>
                          </a:solidFill>
                          <a:latin typeface="Garamond" panose="02020404030301010803"/>
                        </a:defRPr>
                      </a:lvl1pPr>
                      <a:lvl2pPr marL="457200" algn="l" rtl="0" eaLnBrk="1" latinLnBrk="0" hangingPunct="1">
                        <a:defRPr kumimoji="0" b="1" kern="1200">
                          <a:solidFill>
                            <a:schemeClr val="lt1"/>
                          </a:solidFill>
                          <a:latin typeface="Garamond" panose="02020404030301010803"/>
                        </a:defRPr>
                      </a:lvl2pPr>
                      <a:lvl3pPr marL="914400" algn="l" rtl="0" eaLnBrk="1" latinLnBrk="0" hangingPunct="1">
                        <a:defRPr kumimoji="0" b="1" kern="1200">
                          <a:solidFill>
                            <a:schemeClr val="lt1"/>
                          </a:solidFill>
                          <a:latin typeface="Garamond" panose="02020404030301010803"/>
                        </a:defRPr>
                      </a:lvl3pPr>
                      <a:lvl4pPr marL="1371600" algn="l" rtl="0" eaLnBrk="1" latinLnBrk="0" hangingPunct="1">
                        <a:defRPr kumimoji="0" b="1" kern="1200">
                          <a:solidFill>
                            <a:schemeClr val="lt1"/>
                          </a:solidFill>
                          <a:latin typeface="Garamond" panose="02020404030301010803"/>
                        </a:defRPr>
                      </a:lvl4pPr>
                      <a:lvl5pPr marL="1828800" algn="l" rtl="0" eaLnBrk="1" latinLnBrk="0" hangingPunct="1">
                        <a:defRPr kumimoji="0" b="1" kern="1200">
                          <a:solidFill>
                            <a:schemeClr val="lt1"/>
                          </a:solidFill>
                          <a:latin typeface="Garamond" panose="02020404030301010803"/>
                        </a:defRPr>
                      </a:lvl5pPr>
                      <a:lvl6pPr marL="2286000" algn="l" rtl="0" eaLnBrk="1" latinLnBrk="0" hangingPunct="1">
                        <a:defRPr kumimoji="0" b="1" kern="1200">
                          <a:solidFill>
                            <a:schemeClr val="lt1"/>
                          </a:solidFill>
                          <a:latin typeface="Garamond" panose="02020404030301010803"/>
                        </a:defRPr>
                      </a:lvl6pPr>
                      <a:lvl7pPr marL="2743200" algn="l" rtl="0" eaLnBrk="1" latinLnBrk="0" hangingPunct="1">
                        <a:defRPr kumimoji="0" b="1" kern="1200">
                          <a:solidFill>
                            <a:schemeClr val="lt1"/>
                          </a:solidFill>
                          <a:latin typeface="Garamond" panose="02020404030301010803"/>
                        </a:defRPr>
                      </a:lvl7pPr>
                      <a:lvl8pPr marL="3200400" algn="l" rtl="0" eaLnBrk="1" latinLnBrk="0" hangingPunct="1">
                        <a:defRPr kumimoji="0" b="1" kern="1200">
                          <a:solidFill>
                            <a:schemeClr val="lt1"/>
                          </a:solidFill>
                          <a:latin typeface="Garamond" panose="02020404030301010803"/>
                        </a:defRPr>
                      </a:lvl8pPr>
                      <a:lvl9pPr marL="3657600" algn="l" rtl="0" eaLnBrk="1" latinLnBrk="0" hangingPunct="1">
                        <a:defRPr kumimoji="0" b="1" kern="1200">
                          <a:solidFill>
                            <a:schemeClr val="lt1"/>
                          </a:solidFill>
                          <a:latin typeface="Garamond" panose="02020404030301010803"/>
                        </a:defRPr>
                      </a:lvl9pPr>
                    </a:lstStyle>
                    <a:p>
                      <a:pPr marL="0" marR="0" algn="ctr" rtl="1">
                        <a:lnSpc>
                          <a:spcPct val="115000"/>
                        </a:lnSpc>
                        <a:spcBef>
                          <a:spcPts val="0"/>
                        </a:spcBef>
                        <a:spcAft>
                          <a:spcPts val="1000"/>
                        </a:spcAft>
                      </a:pPr>
                      <a:r>
                        <a:rPr lang="ar-SA" sz="1100">
                          <a:effectLst/>
                          <a:cs typeface="B Mitra" panose="00000400000000000000" pitchFamily="2" charset="-78"/>
                        </a:rPr>
                        <a:t>درصد تعمير و نگهداري</a:t>
                      </a:r>
                      <a:endParaRPr lang="en-US" sz="1100">
                        <a:effectLst/>
                        <a:latin typeface="Calibri" panose="020F0502020204030204" pitchFamily="34" charset="0"/>
                        <a:ea typeface="Calibri" panose="020F0502020204030204" pitchFamily="34" charset="0"/>
                        <a:cs typeface="B Mitra" panose="00000400000000000000" pitchFamily="2" charset="-78"/>
                      </a:endParaRPr>
                    </a:p>
                  </a:txBody>
                  <a:tcPr marL="59599" marR="59599"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83992A"/>
                    </a:solidFill>
                  </a:tcPr>
                </a:tc>
                <a:tc>
                  <a:txBody>
                    <a:bodyPr/>
                    <a:lstStyle>
                      <a:lvl1pPr marL="0" algn="l" rtl="0" eaLnBrk="1" latinLnBrk="0" hangingPunct="1">
                        <a:defRPr kumimoji="0" b="1" kern="1200">
                          <a:solidFill>
                            <a:schemeClr val="lt1"/>
                          </a:solidFill>
                          <a:latin typeface="Garamond" panose="02020404030301010803"/>
                        </a:defRPr>
                      </a:lvl1pPr>
                      <a:lvl2pPr marL="457200" algn="l" rtl="0" eaLnBrk="1" latinLnBrk="0" hangingPunct="1">
                        <a:defRPr kumimoji="0" b="1" kern="1200">
                          <a:solidFill>
                            <a:schemeClr val="lt1"/>
                          </a:solidFill>
                          <a:latin typeface="Garamond" panose="02020404030301010803"/>
                        </a:defRPr>
                      </a:lvl2pPr>
                      <a:lvl3pPr marL="914400" algn="l" rtl="0" eaLnBrk="1" latinLnBrk="0" hangingPunct="1">
                        <a:defRPr kumimoji="0" b="1" kern="1200">
                          <a:solidFill>
                            <a:schemeClr val="lt1"/>
                          </a:solidFill>
                          <a:latin typeface="Garamond" panose="02020404030301010803"/>
                        </a:defRPr>
                      </a:lvl3pPr>
                      <a:lvl4pPr marL="1371600" algn="l" rtl="0" eaLnBrk="1" latinLnBrk="0" hangingPunct="1">
                        <a:defRPr kumimoji="0" b="1" kern="1200">
                          <a:solidFill>
                            <a:schemeClr val="lt1"/>
                          </a:solidFill>
                          <a:latin typeface="Garamond" panose="02020404030301010803"/>
                        </a:defRPr>
                      </a:lvl4pPr>
                      <a:lvl5pPr marL="1828800" algn="l" rtl="0" eaLnBrk="1" latinLnBrk="0" hangingPunct="1">
                        <a:defRPr kumimoji="0" b="1" kern="1200">
                          <a:solidFill>
                            <a:schemeClr val="lt1"/>
                          </a:solidFill>
                          <a:latin typeface="Garamond" panose="02020404030301010803"/>
                        </a:defRPr>
                      </a:lvl5pPr>
                      <a:lvl6pPr marL="2286000" algn="l" rtl="0" eaLnBrk="1" latinLnBrk="0" hangingPunct="1">
                        <a:defRPr kumimoji="0" b="1" kern="1200">
                          <a:solidFill>
                            <a:schemeClr val="lt1"/>
                          </a:solidFill>
                          <a:latin typeface="Garamond" panose="02020404030301010803"/>
                        </a:defRPr>
                      </a:lvl6pPr>
                      <a:lvl7pPr marL="2743200" algn="l" rtl="0" eaLnBrk="1" latinLnBrk="0" hangingPunct="1">
                        <a:defRPr kumimoji="0" b="1" kern="1200">
                          <a:solidFill>
                            <a:schemeClr val="lt1"/>
                          </a:solidFill>
                          <a:latin typeface="Garamond" panose="02020404030301010803"/>
                        </a:defRPr>
                      </a:lvl7pPr>
                      <a:lvl8pPr marL="3200400" algn="l" rtl="0" eaLnBrk="1" latinLnBrk="0" hangingPunct="1">
                        <a:defRPr kumimoji="0" b="1" kern="1200">
                          <a:solidFill>
                            <a:schemeClr val="lt1"/>
                          </a:solidFill>
                          <a:latin typeface="Garamond" panose="02020404030301010803"/>
                        </a:defRPr>
                      </a:lvl8pPr>
                      <a:lvl9pPr marL="3657600" algn="l" rtl="0" eaLnBrk="1" latinLnBrk="0" hangingPunct="1">
                        <a:defRPr kumimoji="0" b="1" kern="1200">
                          <a:solidFill>
                            <a:schemeClr val="lt1"/>
                          </a:solidFill>
                          <a:latin typeface="Garamond" panose="02020404030301010803"/>
                        </a:defRPr>
                      </a:lvl9pPr>
                    </a:lstStyle>
                    <a:p>
                      <a:pPr marL="0" marR="0" algn="ctr" rtl="1">
                        <a:lnSpc>
                          <a:spcPct val="115000"/>
                        </a:lnSpc>
                        <a:spcBef>
                          <a:spcPts val="0"/>
                        </a:spcBef>
                        <a:spcAft>
                          <a:spcPts val="1000"/>
                        </a:spcAft>
                      </a:pPr>
                      <a:r>
                        <a:rPr lang="ar-SA" sz="1100">
                          <a:effectLst/>
                          <a:cs typeface="B Mitra" panose="00000400000000000000" pitchFamily="2" charset="-78"/>
                        </a:rPr>
                        <a:t>هزينه نقليه و نگهداري</a:t>
                      </a:r>
                      <a:endParaRPr lang="en-US" sz="1100">
                        <a:effectLst/>
                        <a:latin typeface="Calibri" panose="020F0502020204030204" pitchFamily="34" charset="0"/>
                        <a:ea typeface="Calibri" panose="020F0502020204030204" pitchFamily="34" charset="0"/>
                        <a:cs typeface="B Mitra" panose="00000400000000000000" pitchFamily="2" charset="-78"/>
                      </a:endParaRPr>
                    </a:p>
                  </a:txBody>
                  <a:tcPr marL="59599" marR="59599"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83992A"/>
                    </a:solidFill>
                  </a:tcPr>
                </a:tc>
                <a:tc>
                  <a:txBody>
                    <a:bodyPr/>
                    <a:lstStyle>
                      <a:lvl1pPr marL="0" algn="l" rtl="0" eaLnBrk="1" latinLnBrk="0" hangingPunct="1">
                        <a:defRPr kumimoji="0" b="1" kern="1200">
                          <a:solidFill>
                            <a:schemeClr val="lt1"/>
                          </a:solidFill>
                          <a:latin typeface="Garamond" panose="02020404030301010803"/>
                        </a:defRPr>
                      </a:lvl1pPr>
                      <a:lvl2pPr marL="457200" algn="l" rtl="0" eaLnBrk="1" latinLnBrk="0" hangingPunct="1">
                        <a:defRPr kumimoji="0" b="1" kern="1200">
                          <a:solidFill>
                            <a:schemeClr val="lt1"/>
                          </a:solidFill>
                          <a:latin typeface="Garamond" panose="02020404030301010803"/>
                        </a:defRPr>
                      </a:lvl2pPr>
                      <a:lvl3pPr marL="914400" algn="l" rtl="0" eaLnBrk="1" latinLnBrk="0" hangingPunct="1">
                        <a:defRPr kumimoji="0" b="1" kern="1200">
                          <a:solidFill>
                            <a:schemeClr val="lt1"/>
                          </a:solidFill>
                          <a:latin typeface="Garamond" panose="02020404030301010803"/>
                        </a:defRPr>
                      </a:lvl3pPr>
                      <a:lvl4pPr marL="1371600" algn="l" rtl="0" eaLnBrk="1" latinLnBrk="0" hangingPunct="1">
                        <a:defRPr kumimoji="0" b="1" kern="1200">
                          <a:solidFill>
                            <a:schemeClr val="lt1"/>
                          </a:solidFill>
                          <a:latin typeface="Garamond" panose="02020404030301010803"/>
                        </a:defRPr>
                      </a:lvl4pPr>
                      <a:lvl5pPr marL="1828800" algn="l" rtl="0" eaLnBrk="1" latinLnBrk="0" hangingPunct="1">
                        <a:defRPr kumimoji="0" b="1" kern="1200">
                          <a:solidFill>
                            <a:schemeClr val="lt1"/>
                          </a:solidFill>
                          <a:latin typeface="Garamond" panose="02020404030301010803"/>
                        </a:defRPr>
                      </a:lvl5pPr>
                      <a:lvl6pPr marL="2286000" algn="l" rtl="0" eaLnBrk="1" latinLnBrk="0" hangingPunct="1">
                        <a:defRPr kumimoji="0" b="1" kern="1200">
                          <a:solidFill>
                            <a:schemeClr val="lt1"/>
                          </a:solidFill>
                          <a:latin typeface="Garamond" panose="02020404030301010803"/>
                        </a:defRPr>
                      </a:lvl6pPr>
                      <a:lvl7pPr marL="2743200" algn="l" rtl="0" eaLnBrk="1" latinLnBrk="0" hangingPunct="1">
                        <a:defRPr kumimoji="0" b="1" kern="1200">
                          <a:solidFill>
                            <a:schemeClr val="lt1"/>
                          </a:solidFill>
                          <a:latin typeface="Garamond" panose="02020404030301010803"/>
                        </a:defRPr>
                      </a:lvl7pPr>
                      <a:lvl8pPr marL="3200400" algn="l" rtl="0" eaLnBrk="1" latinLnBrk="0" hangingPunct="1">
                        <a:defRPr kumimoji="0" b="1" kern="1200">
                          <a:solidFill>
                            <a:schemeClr val="lt1"/>
                          </a:solidFill>
                          <a:latin typeface="Garamond" panose="02020404030301010803"/>
                        </a:defRPr>
                      </a:lvl8pPr>
                      <a:lvl9pPr marL="3657600" algn="l" rtl="0" eaLnBrk="1" latinLnBrk="0" hangingPunct="1">
                        <a:defRPr kumimoji="0" b="1" kern="1200">
                          <a:solidFill>
                            <a:schemeClr val="lt1"/>
                          </a:solidFill>
                          <a:latin typeface="Garamond" panose="02020404030301010803"/>
                        </a:defRPr>
                      </a:lvl9pPr>
                    </a:lstStyle>
                    <a:p>
                      <a:pPr marL="0" marR="0" algn="ctr" rtl="1">
                        <a:lnSpc>
                          <a:spcPct val="115000"/>
                        </a:lnSpc>
                        <a:spcBef>
                          <a:spcPts val="0"/>
                        </a:spcBef>
                        <a:spcAft>
                          <a:spcPts val="1000"/>
                        </a:spcAft>
                      </a:pPr>
                      <a:r>
                        <a:rPr lang="ar-SA" sz="1100">
                          <a:effectLst/>
                          <a:cs typeface="B Mitra" panose="00000400000000000000" pitchFamily="2" charset="-78"/>
                        </a:rPr>
                        <a:t>درصد استهلاك</a:t>
                      </a:r>
                      <a:endParaRPr lang="en-US" sz="1100">
                        <a:effectLst/>
                        <a:latin typeface="Calibri" panose="020F0502020204030204" pitchFamily="34" charset="0"/>
                        <a:ea typeface="Calibri" panose="020F0502020204030204" pitchFamily="34" charset="0"/>
                        <a:cs typeface="B Mitra" panose="00000400000000000000" pitchFamily="2" charset="-78"/>
                      </a:endParaRPr>
                    </a:p>
                  </a:txBody>
                  <a:tcPr marL="59599" marR="59599"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83992A"/>
                    </a:solidFill>
                  </a:tcPr>
                </a:tc>
                <a:tc>
                  <a:txBody>
                    <a:bodyPr/>
                    <a:lstStyle>
                      <a:lvl1pPr marL="0" algn="l" rtl="0" eaLnBrk="1" latinLnBrk="0" hangingPunct="1">
                        <a:defRPr kumimoji="0" b="1" kern="1200">
                          <a:solidFill>
                            <a:schemeClr val="lt1"/>
                          </a:solidFill>
                          <a:latin typeface="Garamond" panose="02020404030301010803"/>
                        </a:defRPr>
                      </a:lvl1pPr>
                      <a:lvl2pPr marL="457200" algn="l" rtl="0" eaLnBrk="1" latinLnBrk="0" hangingPunct="1">
                        <a:defRPr kumimoji="0" b="1" kern="1200">
                          <a:solidFill>
                            <a:schemeClr val="lt1"/>
                          </a:solidFill>
                          <a:latin typeface="Garamond" panose="02020404030301010803"/>
                        </a:defRPr>
                      </a:lvl2pPr>
                      <a:lvl3pPr marL="914400" algn="l" rtl="0" eaLnBrk="1" latinLnBrk="0" hangingPunct="1">
                        <a:defRPr kumimoji="0" b="1" kern="1200">
                          <a:solidFill>
                            <a:schemeClr val="lt1"/>
                          </a:solidFill>
                          <a:latin typeface="Garamond" panose="02020404030301010803"/>
                        </a:defRPr>
                      </a:lvl3pPr>
                      <a:lvl4pPr marL="1371600" algn="l" rtl="0" eaLnBrk="1" latinLnBrk="0" hangingPunct="1">
                        <a:defRPr kumimoji="0" b="1" kern="1200">
                          <a:solidFill>
                            <a:schemeClr val="lt1"/>
                          </a:solidFill>
                          <a:latin typeface="Garamond" panose="02020404030301010803"/>
                        </a:defRPr>
                      </a:lvl4pPr>
                      <a:lvl5pPr marL="1828800" algn="l" rtl="0" eaLnBrk="1" latinLnBrk="0" hangingPunct="1">
                        <a:defRPr kumimoji="0" b="1" kern="1200">
                          <a:solidFill>
                            <a:schemeClr val="lt1"/>
                          </a:solidFill>
                          <a:latin typeface="Garamond" panose="02020404030301010803"/>
                        </a:defRPr>
                      </a:lvl5pPr>
                      <a:lvl6pPr marL="2286000" algn="l" rtl="0" eaLnBrk="1" latinLnBrk="0" hangingPunct="1">
                        <a:defRPr kumimoji="0" b="1" kern="1200">
                          <a:solidFill>
                            <a:schemeClr val="lt1"/>
                          </a:solidFill>
                          <a:latin typeface="Garamond" panose="02020404030301010803"/>
                        </a:defRPr>
                      </a:lvl6pPr>
                      <a:lvl7pPr marL="2743200" algn="l" rtl="0" eaLnBrk="1" latinLnBrk="0" hangingPunct="1">
                        <a:defRPr kumimoji="0" b="1" kern="1200">
                          <a:solidFill>
                            <a:schemeClr val="lt1"/>
                          </a:solidFill>
                          <a:latin typeface="Garamond" panose="02020404030301010803"/>
                        </a:defRPr>
                      </a:lvl7pPr>
                      <a:lvl8pPr marL="3200400" algn="l" rtl="0" eaLnBrk="1" latinLnBrk="0" hangingPunct="1">
                        <a:defRPr kumimoji="0" b="1" kern="1200">
                          <a:solidFill>
                            <a:schemeClr val="lt1"/>
                          </a:solidFill>
                          <a:latin typeface="Garamond" panose="02020404030301010803"/>
                        </a:defRPr>
                      </a:lvl8pPr>
                      <a:lvl9pPr marL="3657600" algn="l" rtl="0" eaLnBrk="1" latinLnBrk="0" hangingPunct="1">
                        <a:defRPr kumimoji="0" b="1" kern="1200">
                          <a:solidFill>
                            <a:schemeClr val="lt1"/>
                          </a:solidFill>
                          <a:latin typeface="Garamond" panose="02020404030301010803"/>
                        </a:defRPr>
                      </a:lvl9pPr>
                    </a:lstStyle>
                    <a:p>
                      <a:pPr marL="0" marR="0" algn="ctr" rtl="1">
                        <a:lnSpc>
                          <a:spcPct val="115000"/>
                        </a:lnSpc>
                        <a:spcBef>
                          <a:spcPts val="0"/>
                        </a:spcBef>
                        <a:spcAft>
                          <a:spcPts val="1000"/>
                        </a:spcAft>
                      </a:pPr>
                      <a:r>
                        <a:rPr lang="ar-SA" sz="1100">
                          <a:effectLst/>
                          <a:cs typeface="B Mitra" panose="00000400000000000000" pitchFamily="2" charset="-78"/>
                        </a:rPr>
                        <a:t>هزينه استهلاك</a:t>
                      </a:r>
                      <a:endParaRPr lang="en-US" sz="1100">
                        <a:effectLst/>
                        <a:latin typeface="Calibri" panose="020F0502020204030204" pitchFamily="34" charset="0"/>
                        <a:ea typeface="Calibri" panose="020F0502020204030204" pitchFamily="34" charset="0"/>
                        <a:cs typeface="B Mitra" panose="00000400000000000000" pitchFamily="2" charset="-78"/>
                      </a:endParaRPr>
                    </a:p>
                  </a:txBody>
                  <a:tcPr marL="59599" marR="59599"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83992A"/>
                    </a:solidFill>
                  </a:tcPr>
                </a:tc>
                <a:extLst>
                  <a:ext uri="{0D108BD9-81ED-4DB2-BD59-A6C34878D82A}">
                    <a16:rowId xmlns:a16="http://schemas.microsoft.com/office/drawing/2014/main" xmlns="" val="570251836"/>
                  </a:ext>
                </a:extLst>
              </a:tr>
              <a:tr h="658363">
                <a:tc>
                  <a:txBody>
                    <a:bodyPr/>
                    <a:lstStyle>
                      <a:lvl1pPr marL="0" algn="l" rtl="0" eaLnBrk="1" latinLnBrk="0" hangingPunct="1">
                        <a:defRPr kumimoji="0" b="1" kern="1200">
                          <a:solidFill>
                            <a:schemeClr val="lt1"/>
                          </a:solidFill>
                          <a:latin typeface="Garamond" panose="02020404030301010803"/>
                        </a:defRPr>
                      </a:lvl1pPr>
                      <a:lvl2pPr marL="457200" algn="l" rtl="0" eaLnBrk="1" latinLnBrk="0" hangingPunct="1">
                        <a:defRPr kumimoji="0" b="1" kern="1200">
                          <a:solidFill>
                            <a:schemeClr val="lt1"/>
                          </a:solidFill>
                          <a:latin typeface="Garamond" panose="02020404030301010803"/>
                        </a:defRPr>
                      </a:lvl2pPr>
                      <a:lvl3pPr marL="914400" algn="l" rtl="0" eaLnBrk="1" latinLnBrk="0" hangingPunct="1">
                        <a:defRPr kumimoji="0" b="1" kern="1200">
                          <a:solidFill>
                            <a:schemeClr val="lt1"/>
                          </a:solidFill>
                          <a:latin typeface="Garamond" panose="02020404030301010803"/>
                        </a:defRPr>
                      </a:lvl3pPr>
                      <a:lvl4pPr marL="1371600" algn="l" rtl="0" eaLnBrk="1" latinLnBrk="0" hangingPunct="1">
                        <a:defRPr kumimoji="0" b="1" kern="1200">
                          <a:solidFill>
                            <a:schemeClr val="lt1"/>
                          </a:solidFill>
                          <a:latin typeface="Garamond" panose="02020404030301010803"/>
                        </a:defRPr>
                      </a:lvl4pPr>
                      <a:lvl5pPr marL="1828800" algn="l" rtl="0" eaLnBrk="1" latinLnBrk="0" hangingPunct="1">
                        <a:defRPr kumimoji="0" b="1" kern="1200">
                          <a:solidFill>
                            <a:schemeClr val="lt1"/>
                          </a:solidFill>
                          <a:latin typeface="Garamond" panose="02020404030301010803"/>
                        </a:defRPr>
                      </a:lvl5pPr>
                      <a:lvl6pPr marL="2286000" algn="l" rtl="0" eaLnBrk="1" latinLnBrk="0" hangingPunct="1">
                        <a:defRPr kumimoji="0" b="1" kern="1200">
                          <a:solidFill>
                            <a:schemeClr val="lt1"/>
                          </a:solidFill>
                          <a:latin typeface="Garamond" panose="02020404030301010803"/>
                        </a:defRPr>
                      </a:lvl6pPr>
                      <a:lvl7pPr marL="2743200" algn="l" rtl="0" eaLnBrk="1" latinLnBrk="0" hangingPunct="1">
                        <a:defRPr kumimoji="0" b="1" kern="1200">
                          <a:solidFill>
                            <a:schemeClr val="lt1"/>
                          </a:solidFill>
                          <a:latin typeface="Garamond" panose="02020404030301010803"/>
                        </a:defRPr>
                      </a:lvl7pPr>
                      <a:lvl8pPr marL="3200400" algn="l" rtl="0" eaLnBrk="1" latinLnBrk="0" hangingPunct="1">
                        <a:defRPr kumimoji="0" b="1" kern="1200">
                          <a:solidFill>
                            <a:schemeClr val="lt1"/>
                          </a:solidFill>
                          <a:latin typeface="Garamond" panose="02020404030301010803"/>
                        </a:defRPr>
                      </a:lvl8pPr>
                      <a:lvl9pPr marL="3657600" algn="l" rtl="0" eaLnBrk="1" latinLnBrk="0" hangingPunct="1">
                        <a:defRPr kumimoji="0" b="1" kern="1200">
                          <a:solidFill>
                            <a:schemeClr val="lt1"/>
                          </a:solidFill>
                          <a:latin typeface="Garamond" panose="02020404030301010803"/>
                        </a:defRPr>
                      </a:lvl9pPr>
                    </a:lstStyle>
                    <a:p>
                      <a:pPr marL="0" marR="0" algn="ctr" rtl="1">
                        <a:lnSpc>
                          <a:spcPct val="107000"/>
                        </a:lnSpc>
                        <a:spcBef>
                          <a:spcPts val="0"/>
                        </a:spcBef>
                        <a:spcAft>
                          <a:spcPts val="800"/>
                        </a:spcAft>
                      </a:pPr>
                      <a:r>
                        <a:rPr lang="ar-SA" sz="1100" dirty="0">
                          <a:effectLst/>
                          <a:cs typeface="B Mitra" panose="00000400000000000000" pitchFamily="2" charset="-78"/>
                        </a:rPr>
                        <a:t>1</a:t>
                      </a:r>
                      <a:endParaRPr lang="en-US" sz="1100" dirty="0">
                        <a:effectLst/>
                        <a:cs typeface="B Mitra" panose="00000400000000000000" pitchFamily="2" charset="-78"/>
                      </a:endParaRPr>
                    </a:p>
                    <a:p>
                      <a:pPr marL="0" marR="0" algn="ctr" rtl="1">
                        <a:lnSpc>
                          <a:spcPct val="115000"/>
                        </a:lnSpc>
                        <a:spcBef>
                          <a:spcPts val="0"/>
                        </a:spcBef>
                        <a:spcAft>
                          <a:spcPts val="1000"/>
                        </a:spcAft>
                      </a:pPr>
                      <a:r>
                        <a:rPr lang="ar-SA" sz="1100" dirty="0">
                          <a:effectLst/>
                          <a:cs typeface="B Mitra" panose="00000400000000000000" pitchFamily="2" charset="-78"/>
                        </a:rPr>
                        <a:t>2</a:t>
                      </a:r>
                      <a:endParaRPr lang="en-US" sz="1100" dirty="0">
                        <a:effectLst/>
                        <a:latin typeface="Calibri" panose="020F0502020204030204" pitchFamily="34" charset="0"/>
                        <a:ea typeface="Calibri" panose="020F0502020204030204" pitchFamily="34" charset="0"/>
                        <a:cs typeface="B Mitra" panose="00000400000000000000" pitchFamily="2" charset="-78"/>
                      </a:endParaRPr>
                    </a:p>
                  </a:txBody>
                  <a:tcPr marL="59599" marR="59599" marT="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3992A"/>
                    </a:solidFill>
                  </a:tcPr>
                </a:tc>
                <a:tc>
                  <a:txBody>
                    <a:bodyPr/>
                    <a:lstStyle>
                      <a:lvl1pPr marL="0" algn="l" rtl="0" eaLnBrk="1" latinLnBrk="0" hangingPunct="1">
                        <a:defRPr kumimoji="0" kern="1200">
                          <a:solidFill>
                            <a:schemeClr val="dk1"/>
                          </a:solidFill>
                          <a:latin typeface="Garamond" panose="02020404030301010803"/>
                        </a:defRPr>
                      </a:lvl1pPr>
                      <a:lvl2pPr marL="457200" algn="l" rtl="0" eaLnBrk="1" latinLnBrk="0" hangingPunct="1">
                        <a:defRPr kumimoji="0" kern="1200">
                          <a:solidFill>
                            <a:schemeClr val="dk1"/>
                          </a:solidFill>
                          <a:latin typeface="Garamond" panose="02020404030301010803"/>
                        </a:defRPr>
                      </a:lvl2pPr>
                      <a:lvl3pPr marL="914400" algn="l" rtl="0" eaLnBrk="1" latinLnBrk="0" hangingPunct="1">
                        <a:defRPr kumimoji="0" kern="1200">
                          <a:solidFill>
                            <a:schemeClr val="dk1"/>
                          </a:solidFill>
                          <a:latin typeface="Garamond" panose="02020404030301010803"/>
                        </a:defRPr>
                      </a:lvl3pPr>
                      <a:lvl4pPr marL="1371600" algn="l" rtl="0" eaLnBrk="1" latinLnBrk="0" hangingPunct="1">
                        <a:defRPr kumimoji="0" kern="1200">
                          <a:solidFill>
                            <a:schemeClr val="dk1"/>
                          </a:solidFill>
                          <a:latin typeface="Garamond" panose="02020404030301010803"/>
                        </a:defRPr>
                      </a:lvl4pPr>
                      <a:lvl5pPr marL="1828800" algn="l" rtl="0" eaLnBrk="1" latinLnBrk="0" hangingPunct="1">
                        <a:defRPr kumimoji="0" kern="1200">
                          <a:solidFill>
                            <a:schemeClr val="dk1"/>
                          </a:solidFill>
                          <a:latin typeface="Garamond" panose="02020404030301010803"/>
                        </a:defRPr>
                      </a:lvl5pPr>
                      <a:lvl6pPr marL="2286000" algn="l" rtl="0" eaLnBrk="1" latinLnBrk="0" hangingPunct="1">
                        <a:defRPr kumimoji="0" kern="1200">
                          <a:solidFill>
                            <a:schemeClr val="dk1"/>
                          </a:solidFill>
                          <a:latin typeface="Garamond" panose="02020404030301010803"/>
                        </a:defRPr>
                      </a:lvl6pPr>
                      <a:lvl7pPr marL="2743200" algn="l" rtl="0" eaLnBrk="1" latinLnBrk="0" hangingPunct="1">
                        <a:defRPr kumimoji="0" kern="1200">
                          <a:solidFill>
                            <a:schemeClr val="dk1"/>
                          </a:solidFill>
                          <a:latin typeface="Garamond" panose="02020404030301010803"/>
                        </a:defRPr>
                      </a:lvl7pPr>
                      <a:lvl8pPr marL="3200400" algn="l" rtl="0" eaLnBrk="1" latinLnBrk="0" hangingPunct="1">
                        <a:defRPr kumimoji="0" kern="1200">
                          <a:solidFill>
                            <a:schemeClr val="dk1"/>
                          </a:solidFill>
                          <a:latin typeface="Garamond" panose="02020404030301010803"/>
                        </a:defRPr>
                      </a:lvl8pPr>
                      <a:lvl9pPr marL="3657600" algn="l" rtl="0" eaLnBrk="1" latinLnBrk="0" hangingPunct="1">
                        <a:defRPr kumimoji="0" kern="1200">
                          <a:solidFill>
                            <a:schemeClr val="dk1"/>
                          </a:solidFill>
                          <a:latin typeface="Garamond" panose="02020404030301010803"/>
                        </a:defRPr>
                      </a:lvl9pPr>
                    </a:lstStyle>
                    <a:p>
                      <a:pPr marL="0" marR="0" algn="ctr" rtl="1">
                        <a:lnSpc>
                          <a:spcPct val="107000"/>
                        </a:lnSpc>
                        <a:spcBef>
                          <a:spcPts val="0"/>
                        </a:spcBef>
                        <a:spcAft>
                          <a:spcPts val="800"/>
                        </a:spcAft>
                      </a:pPr>
                      <a:r>
                        <a:rPr lang="ar-SA" sz="1100" dirty="0">
                          <a:effectLst/>
                          <a:cs typeface="B Mitra" panose="00000400000000000000" pitchFamily="2" charset="-78"/>
                        </a:rPr>
                        <a:t>ساختمان </a:t>
                      </a:r>
                      <a:endParaRPr lang="en-US" sz="1100" dirty="0">
                        <a:effectLst/>
                        <a:cs typeface="B Mitra" panose="00000400000000000000" pitchFamily="2" charset="-78"/>
                      </a:endParaRPr>
                    </a:p>
                    <a:p>
                      <a:pPr marL="0" marR="0" algn="ctr" rtl="1">
                        <a:lnSpc>
                          <a:spcPct val="115000"/>
                        </a:lnSpc>
                        <a:spcBef>
                          <a:spcPts val="0"/>
                        </a:spcBef>
                        <a:spcAft>
                          <a:spcPts val="1000"/>
                        </a:spcAft>
                      </a:pPr>
                      <a:r>
                        <a:rPr lang="ar-SA" sz="1100" dirty="0">
                          <a:effectLst/>
                          <a:cs typeface="B Mitra" panose="00000400000000000000" pitchFamily="2" charset="-78"/>
                        </a:rPr>
                        <a:t>تأسيسات و تجهيزات </a:t>
                      </a:r>
                      <a:endParaRPr lang="en-US" sz="1100" dirty="0">
                        <a:effectLst/>
                        <a:latin typeface="Calibri" panose="020F0502020204030204" pitchFamily="34" charset="0"/>
                        <a:ea typeface="Calibri" panose="020F0502020204030204" pitchFamily="34" charset="0"/>
                        <a:cs typeface="B Mitra" panose="00000400000000000000" pitchFamily="2" charset="-78"/>
                      </a:endParaRPr>
                    </a:p>
                  </a:txBody>
                  <a:tcPr marL="59599" marR="59599" marT="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3992A">
                        <a:tint val="40000"/>
                      </a:srgbClr>
                    </a:solidFill>
                  </a:tcPr>
                </a:tc>
                <a:tc>
                  <a:txBody>
                    <a:bodyPr/>
                    <a:lstStyle>
                      <a:lvl1pPr marL="0" algn="l" rtl="0" eaLnBrk="1" latinLnBrk="0" hangingPunct="1">
                        <a:defRPr kumimoji="0" kern="1200">
                          <a:solidFill>
                            <a:schemeClr val="dk1"/>
                          </a:solidFill>
                          <a:latin typeface="Garamond" panose="02020404030301010803"/>
                        </a:defRPr>
                      </a:lvl1pPr>
                      <a:lvl2pPr marL="457200" algn="l" rtl="0" eaLnBrk="1" latinLnBrk="0" hangingPunct="1">
                        <a:defRPr kumimoji="0" kern="1200">
                          <a:solidFill>
                            <a:schemeClr val="dk1"/>
                          </a:solidFill>
                          <a:latin typeface="Garamond" panose="02020404030301010803"/>
                        </a:defRPr>
                      </a:lvl2pPr>
                      <a:lvl3pPr marL="914400" algn="l" rtl="0" eaLnBrk="1" latinLnBrk="0" hangingPunct="1">
                        <a:defRPr kumimoji="0" kern="1200">
                          <a:solidFill>
                            <a:schemeClr val="dk1"/>
                          </a:solidFill>
                          <a:latin typeface="Garamond" panose="02020404030301010803"/>
                        </a:defRPr>
                      </a:lvl3pPr>
                      <a:lvl4pPr marL="1371600" algn="l" rtl="0" eaLnBrk="1" latinLnBrk="0" hangingPunct="1">
                        <a:defRPr kumimoji="0" kern="1200">
                          <a:solidFill>
                            <a:schemeClr val="dk1"/>
                          </a:solidFill>
                          <a:latin typeface="Garamond" panose="02020404030301010803"/>
                        </a:defRPr>
                      </a:lvl4pPr>
                      <a:lvl5pPr marL="1828800" algn="l" rtl="0" eaLnBrk="1" latinLnBrk="0" hangingPunct="1">
                        <a:defRPr kumimoji="0" kern="1200">
                          <a:solidFill>
                            <a:schemeClr val="dk1"/>
                          </a:solidFill>
                          <a:latin typeface="Garamond" panose="02020404030301010803"/>
                        </a:defRPr>
                      </a:lvl5pPr>
                      <a:lvl6pPr marL="2286000" algn="l" rtl="0" eaLnBrk="1" latinLnBrk="0" hangingPunct="1">
                        <a:defRPr kumimoji="0" kern="1200">
                          <a:solidFill>
                            <a:schemeClr val="dk1"/>
                          </a:solidFill>
                          <a:latin typeface="Garamond" panose="02020404030301010803"/>
                        </a:defRPr>
                      </a:lvl6pPr>
                      <a:lvl7pPr marL="2743200" algn="l" rtl="0" eaLnBrk="1" latinLnBrk="0" hangingPunct="1">
                        <a:defRPr kumimoji="0" kern="1200">
                          <a:solidFill>
                            <a:schemeClr val="dk1"/>
                          </a:solidFill>
                          <a:latin typeface="Garamond" panose="02020404030301010803"/>
                        </a:defRPr>
                      </a:lvl7pPr>
                      <a:lvl8pPr marL="3200400" algn="l" rtl="0" eaLnBrk="1" latinLnBrk="0" hangingPunct="1">
                        <a:defRPr kumimoji="0" kern="1200">
                          <a:solidFill>
                            <a:schemeClr val="dk1"/>
                          </a:solidFill>
                          <a:latin typeface="Garamond" panose="02020404030301010803"/>
                        </a:defRPr>
                      </a:lvl8pPr>
                      <a:lvl9pPr marL="3657600" algn="l" rtl="0" eaLnBrk="1" latinLnBrk="0" hangingPunct="1">
                        <a:defRPr kumimoji="0" kern="1200">
                          <a:solidFill>
                            <a:schemeClr val="dk1"/>
                          </a:solidFill>
                          <a:latin typeface="Garamond" panose="02020404030301010803"/>
                        </a:defRPr>
                      </a:lvl9pPr>
                    </a:lstStyle>
                    <a:p>
                      <a:pPr marL="0" marR="0" algn="ctr" rtl="1">
                        <a:lnSpc>
                          <a:spcPct val="107000"/>
                        </a:lnSpc>
                        <a:spcBef>
                          <a:spcPts val="0"/>
                        </a:spcBef>
                        <a:spcAft>
                          <a:spcPts val="800"/>
                        </a:spcAft>
                      </a:pPr>
                      <a:r>
                        <a:rPr lang="ar-SA" sz="1100">
                          <a:effectLst/>
                          <a:cs typeface="B Mitra" panose="00000400000000000000" pitchFamily="2" charset="-78"/>
                        </a:rPr>
                        <a:t>850*15=12750</a:t>
                      </a:r>
                      <a:endParaRPr lang="en-US" sz="1100">
                        <a:effectLst/>
                        <a:cs typeface="B Mitra" panose="00000400000000000000" pitchFamily="2" charset="-78"/>
                      </a:endParaRPr>
                    </a:p>
                    <a:p>
                      <a:pPr marL="0" marR="0" algn="ctr" rtl="1">
                        <a:lnSpc>
                          <a:spcPct val="115000"/>
                        </a:lnSpc>
                        <a:spcBef>
                          <a:spcPts val="0"/>
                        </a:spcBef>
                        <a:spcAft>
                          <a:spcPts val="1000"/>
                        </a:spcAft>
                      </a:pPr>
                      <a:r>
                        <a:rPr lang="ar-SA" sz="1100">
                          <a:effectLst/>
                          <a:cs typeface="B Mitra" panose="00000400000000000000" pitchFamily="2" charset="-78"/>
                        </a:rPr>
                        <a:t>3000</a:t>
                      </a:r>
                      <a:endParaRPr lang="en-US" sz="1100">
                        <a:effectLst/>
                        <a:latin typeface="Calibri" panose="020F0502020204030204" pitchFamily="34" charset="0"/>
                        <a:ea typeface="Calibri" panose="020F0502020204030204" pitchFamily="34" charset="0"/>
                        <a:cs typeface="B Mitra" panose="00000400000000000000" pitchFamily="2" charset="-78"/>
                      </a:endParaRPr>
                    </a:p>
                  </a:txBody>
                  <a:tcPr marL="59599" marR="59599" marT="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3992A">
                        <a:tint val="40000"/>
                      </a:srgbClr>
                    </a:solidFill>
                  </a:tcPr>
                </a:tc>
                <a:tc>
                  <a:txBody>
                    <a:bodyPr/>
                    <a:lstStyle>
                      <a:lvl1pPr marL="0" algn="l" rtl="0" eaLnBrk="1" latinLnBrk="0" hangingPunct="1">
                        <a:defRPr kumimoji="0" kern="1200">
                          <a:solidFill>
                            <a:schemeClr val="dk1"/>
                          </a:solidFill>
                          <a:latin typeface="Garamond" panose="02020404030301010803"/>
                        </a:defRPr>
                      </a:lvl1pPr>
                      <a:lvl2pPr marL="457200" algn="l" rtl="0" eaLnBrk="1" latinLnBrk="0" hangingPunct="1">
                        <a:defRPr kumimoji="0" kern="1200">
                          <a:solidFill>
                            <a:schemeClr val="dk1"/>
                          </a:solidFill>
                          <a:latin typeface="Garamond" panose="02020404030301010803"/>
                        </a:defRPr>
                      </a:lvl2pPr>
                      <a:lvl3pPr marL="914400" algn="l" rtl="0" eaLnBrk="1" latinLnBrk="0" hangingPunct="1">
                        <a:defRPr kumimoji="0" kern="1200">
                          <a:solidFill>
                            <a:schemeClr val="dk1"/>
                          </a:solidFill>
                          <a:latin typeface="Garamond" panose="02020404030301010803"/>
                        </a:defRPr>
                      </a:lvl3pPr>
                      <a:lvl4pPr marL="1371600" algn="l" rtl="0" eaLnBrk="1" latinLnBrk="0" hangingPunct="1">
                        <a:defRPr kumimoji="0" kern="1200">
                          <a:solidFill>
                            <a:schemeClr val="dk1"/>
                          </a:solidFill>
                          <a:latin typeface="Garamond" panose="02020404030301010803"/>
                        </a:defRPr>
                      </a:lvl4pPr>
                      <a:lvl5pPr marL="1828800" algn="l" rtl="0" eaLnBrk="1" latinLnBrk="0" hangingPunct="1">
                        <a:defRPr kumimoji="0" kern="1200">
                          <a:solidFill>
                            <a:schemeClr val="dk1"/>
                          </a:solidFill>
                          <a:latin typeface="Garamond" panose="02020404030301010803"/>
                        </a:defRPr>
                      </a:lvl5pPr>
                      <a:lvl6pPr marL="2286000" algn="l" rtl="0" eaLnBrk="1" latinLnBrk="0" hangingPunct="1">
                        <a:defRPr kumimoji="0" kern="1200">
                          <a:solidFill>
                            <a:schemeClr val="dk1"/>
                          </a:solidFill>
                          <a:latin typeface="Garamond" panose="02020404030301010803"/>
                        </a:defRPr>
                      </a:lvl6pPr>
                      <a:lvl7pPr marL="2743200" algn="l" rtl="0" eaLnBrk="1" latinLnBrk="0" hangingPunct="1">
                        <a:defRPr kumimoji="0" kern="1200">
                          <a:solidFill>
                            <a:schemeClr val="dk1"/>
                          </a:solidFill>
                          <a:latin typeface="Garamond" panose="02020404030301010803"/>
                        </a:defRPr>
                      </a:lvl7pPr>
                      <a:lvl8pPr marL="3200400" algn="l" rtl="0" eaLnBrk="1" latinLnBrk="0" hangingPunct="1">
                        <a:defRPr kumimoji="0" kern="1200">
                          <a:solidFill>
                            <a:schemeClr val="dk1"/>
                          </a:solidFill>
                          <a:latin typeface="Garamond" panose="02020404030301010803"/>
                        </a:defRPr>
                      </a:lvl8pPr>
                      <a:lvl9pPr marL="3657600" algn="l" rtl="0" eaLnBrk="1" latinLnBrk="0" hangingPunct="1">
                        <a:defRPr kumimoji="0" kern="1200">
                          <a:solidFill>
                            <a:schemeClr val="dk1"/>
                          </a:solidFill>
                          <a:latin typeface="Garamond" panose="02020404030301010803"/>
                        </a:defRPr>
                      </a:lvl9pPr>
                    </a:lstStyle>
                    <a:p>
                      <a:pPr marL="0" marR="0" algn="ctr" rtl="1">
                        <a:lnSpc>
                          <a:spcPct val="107000"/>
                        </a:lnSpc>
                        <a:spcBef>
                          <a:spcPts val="0"/>
                        </a:spcBef>
                        <a:spcAft>
                          <a:spcPts val="800"/>
                        </a:spcAft>
                      </a:pPr>
                      <a:r>
                        <a:rPr lang="ar-SA" sz="1100">
                          <a:effectLst/>
                          <a:cs typeface="B Mitra" panose="00000400000000000000" pitchFamily="2" charset="-78"/>
                        </a:rPr>
                        <a:t>2</a:t>
                      </a:r>
                      <a:endParaRPr lang="en-US" sz="1100">
                        <a:effectLst/>
                        <a:cs typeface="B Mitra" panose="00000400000000000000" pitchFamily="2" charset="-78"/>
                      </a:endParaRPr>
                    </a:p>
                    <a:p>
                      <a:pPr marL="0" marR="0" algn="ctr" rtl="1">
                        <a:lnSpc>
                          <a:spcPct val="115000"/>
                        </a:lnSpc>
                        <a:spcBef>
                          <a:spcPts val="0"/>
                        </a:spcBef>
                        <a:spcAft>
                          <a:spcPts val="1000"/>
                        </a:spcAft>
                      </a:pPr>
                      <a:r>
                        <a:rPr lang="ar-SA" sz="1100">
                          <a:effectLst/>
                          <a:cs typeface="B Mitra" panose="00000400000000000000" pitchFamily="2" charset="-78"/>
                        </a:rPr>
                        <a:t>5</a:t>
                      </a:r>
                      <a:endParaRPr lang="en-US" sz="1100">
                        <a:effectLst/>
                        <a:latin typeface="Calibri" panose="020F0502020204030204" pitchFamily="34" charset="0"/>
                        <a:ea typeface="Calibri" panose="020F0502020204030204" pitchFamily="34" charset="0"/>
                        <a:cs typeface="B Mitra" panose="00000400000000000000" pitchFamily="2" charset="-78"/>
                      </a:endParaRPr>
                    </a:p>
                  </a:txBody>
                  <a:tcPr marL="59599" marR="59599" marT="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3992A">
                        <a:tint val="40000"/>
                      </a:srgbClr>
                    </a:solidFill>
                  </a:tcPr>
                </a:tc>
                <a:tc>
                  <a:txBody>
                    <a:bodyPr/>
                    <a:lstStyle>
                      <a:lvl1pPr marL="0" algn="l" rtl="0" eaLnBrk="1" latinLnBrk="0" hangingPunct="1">
                        <a:defRPr kumimoji="0" kern="1200">
                          <a:solidFill>
                            <a:schemeClr val="dk1"/>
                          </a:solidFill>
                          <a:latin typeface="Garamond" panose="02020404030301010803"/>
                        </a:defRPr>
                      </a:lvl1pPr>
                      <a:lvl2pPr marL="457200" algn="l" rtl="0" eaLnBrk="1" latinLnBrk="0" hangingPunct="1">
                        <a:defRPr kumimoji="0" kern="1200">
                          <a:solidFill>
                            <a:schemeClr val="dk1"/>
                          </a:solidFill>
                          <a:latin typeface="Garamond" panose="02020404030301010803"/>
                        </a:defRPr>
                      </a:lvl2pPr>
                      <a:lvl3pPr marL="914400" algn="l" rtl="0" eaLnBrk="1" latinLnBrk="0" hangingPunct="1">
                        <a:defRPr kumimoji="0" kern="1200">
                          <a:solidFill>
                            <a:schemeClr val="dk1"/>
                          </a:solidFill>
                          <a:latin typeface="Garamond" panose="02020404030301010803"/>
                        </a:defRPr>
                      </a:lvl3pPr>
                      <a:lvl4pPr marL="1371600" algn="l" rtl="0" eaLnBrk="1" latinLnBrk="0" hangingPunct="1">
                        <a:defRPr kumimoji="0" kern="1200">
                          <a:solidFill>
                            <a:schemeClr val="dk1"/>
                          </a:solidFill>
                          <a:latin typeface="Garamond" panose="02020404030301010803"/>
                        </a:defRPr>
                      </a:lvl4pPr>
                      <a:lvl5pPr marL="1828800" algn="l" rtl="0" eaLnBrk="1" latinLnBrk="0" hangingPunct="1">
                        <a:defRPr kumimoji="0" kern="1200">
                          <a:solidFill>
                            <a:schemeClr val="dk1"/>
                          </a:solidFill>
                          <a:latin typeface="Garamond" panose="02020404030301010803"/>
                        </a:defRPr>
                      </a:lvl5pPr>
                      <a:lvl6pPr marL="2286000" algn="l" rtl="0" eaLnBrk="1" latinLnBrk="0" hangingPunct="1">
                        <a:defRPr kumimoji="0" kern="1200">
                          <a:solidFill>
                            <a:schemeClr val="dk1"/>
                          </a:solidFill>
                          <a:latin typeface="Garamond" panose="02020404030301010803"/>
                        </a:defRPr>
                      </a:lvl6pPr>
                      <a:lvl7pPr marL="2743200" algn="l" rtl="0" eaLnBrk="1" latinLnBrk="0" hangingPunct="1">
                        <a:defRPr kumimoji="0" kern="1200">
                          <a:solidFill>
                            <a:schemeClr val="dk1"/>
                          </a:solidFill>
                          <a:latin typeface="Garamond" panose="02020404030301010803"/>
                        </a:defRPr>
                      </a:lvl7pPr>
                      <a:lvl8pPr marL="3200400" algn="l" rtl="0" eaLnBrk="1" latinLnBrk="0" hangingPunct="1">
                        <a:defRPr kumimoji="0" kern="1200">
                          <a:solidFill>
                            <a:schemeClr val="dk1"/>
                          </a:solidFill>
                          <a:latin typeface="Garamond" panose="02020404030301010803"/>
                        </a:defRPr>
                      </a:lvl8pPr>
                      <a:lvl9pPr marL="3657600" algn="l" rtl="0" eaLnBrk="1" latinLnBrk="0" hangingPunct="1">
                        <a:defRPr kumimoji="0" kern="1200">
                          <a:solidFill>
                            <a:schemeClr val="dk1"/>
                          </a:solidFill>
                          <a:latin typeface="Garamond" panose="02020404030301010803"/>
                        </a:defRPr>
                      </a:lvl9pPr>
                    </a:lstStyle>
                    <a:p>
                      <a:pPr marL="0" marR="0" algn="ctr" rtl="1">
                        <a:lnSpc>
                          <a:spcPct val="107000"/>
                        </a:lnSpc>
                        <a:spcBef>
                          <a:spcPts val="0"/>
                        </a:spcBef>
                        <a:spcAft>
                          <a:spcPts val="800"/>
                        </a:spcAft>
                      </a:pPr>
                      <a:r>
                        <a:rPr lang="ar-SA" sz="1100">
                          <a:effectLst/>
                          <a:cs typeface="B Mitra" panose="00000400000000000000" pitchFamily="2" charset="-78"/>
                        </a:rPr>
                        <a:t>255</a:t>
                      </a:r>
                      <a:endParaRPr lang="en-US" sz="1100">
                        <a:effectLst/>
                        <a:cs typeface="B Mitra" panose="00000400000000000000" pitchFamily="2" charset="-78"/>
                      </a:endParaRPr>
                    </a:p>
                    <a:p>
                      <a:pPr marL="0" marR="0" algn="ctr" rtl="1">
                        <a:lnSpc>
                          <a:spcPct val="115000"/>
                        </a:lnSpc>
                        <a:spcBef>
                          <a:spcPts val="0"/>
                        </a:spcBef>
                        <a:spcAft>
                          <a:spcPts val="1000"/>
                        </a:spcAft>
                      </a:pPr>
                      <a:r>
                        <a:rPr lang="ar-SA" sz="1100">
                          <a:effectLst/>
                          <a:cs typeface="B Mitra" panose="00000400000000000000" pitchFamily="2" charset="-78"/>
                        </a:rPr>
                        <a:t>150</a:t>
                      </a:r>
                      <a:endParaRPr lang="en-US" sz="1100">
                        <a:effectLst/>
                        <a:latin typeface="Calibri" panose="020F0502020204030204" pitchFamily="34" charset="0"/>
                        <a:ea typeface="Calibri" panose="020F0502020204030204" pitchFamily="34" charset="0"/>
                        <a:cs typeface="B Mitra" panose="00000400000000000000" pitchFamily="2" charset="-78"/>
                      </a:endParaRPr>
                    </a:p>
                  </a:txBody>
                  <a:tcPr marL="59599" marR="59599" marT="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3992A">
                        <a:tint val="40000"/>
                      </a:srgbClr>
                    </a:solidFill>
                  </a:tcPr>
                </a:tc>
                <a:tc>
                  <a:txBody>
                    <a:bodyPr/>
                    <a:lstStyle>
                      <a:lvl1pPr marL="0" algn="l" rtl="0" eaLnBrk="1" latinLnBrk="0" hangingPunct="1">
                        <a:defRPr kumimoji="0" kern="1200">
                          <a:solidFill>
                            <a:schemeClr val="dk1"/>
                          </a:solidFill>
                          <a:latin typeface="Garamond" panose="02020404030301010803"/>
                        </a:defRPr>
                      </a:lvl1pPr>
                      <a:lvl2pPr marL="457200" algn="l" rtl="0" eaLnBrk="1" latinLnBrk="0" hangingPunct="1">
                        <a:defRPr kumimoji="0" kern="1200">
                          <a:solidFill>
                            <a:schemeClr val="dk1"/>
                          </a:solidFill>
                          <a:latin typeface="Garamond" panose="02020404030301010803"/>
                        </a:defRPr>
                      </a:lvl2pPr>
                      <a:lvl3pPr marL="914400" algn="l" rtl="0" eaLnBrk="1" latinLnBrk="0" hangingPunct="1">
                        <a:defRPr kumimoji="0" kern="1200">
                          <a:solidFill>
                            <a:schemeClr val="dk1"/>
                          </a:solidFill>
                          <a:latin typeface="Garamond" panose="02020404030301010803"/>
                        </a:defRPr>
                      </a:lvl3pPr>
                      <a:lvl4pPr marL="1371600" algn="l" rtl="0" eaLnBrk="1" latinLnBrk="0" hangingPunct="1">
                        <a:defRPr kumimoji="0" kern="1200">
                          <a:solidFill>
                            <a:schemeClr val="dk1"/>
                          </a:solidFill>
                          <a:latin typeface="Garamond" panose="02020404030301010803"/>
                        </a:defRPr>
                      </a:lvl4pPr>
                      <a:lvl5pPr marL="1828800" algn="l" rtl="0" eaLnBrk="1" latinLnBrk="0" hangingPunct="1">
                        <a:defRPr kumimoji="0" kern="1200">
                          <a:solidFill>
                            <a:schemeClr val="dk1"/>
                          </a:solidFill>
                          <a:latin typeface="Garamond" panose="02020404030301010803"/>
                        </a:defRPr>
                      </a:lvl5pPr>
                      <a:lvl6pPr marL="2286000" algn="l" rtl="0" eaLnBrk="1" latinLnBrk="0" hangingPunct="1">
                        <a:defRPr kumimoji="0" kern="1200">
                          <a:solidFill>
                            <a:schemeClr val="dk1"/>
                          </a:solidFill>
                          <a:latin typeface="Garamond" panose="02020404030301010803"/>
                        </a:defRPr>
                      </a:lvl6pPr>
                      <a:lvl7pPr marL="2743200" algn="l" rtl="0" eaLnBrk="1" latinLnBrk="0" hangingPunct="1">
                        <a:defRPr kumimoji="0" kern="1200">
                          <a:solidFill>
                            <a:schemeClr val="dk1"/>
                          </a:solidFill>
                          <a:latin typeface="Garamond" panose="02020404030301010803"/>
                        </a:defRPr>
                      </a:lvl7pPr>
                      <a:lvl8pPr marL="3200400" algn="l" rtl="0" eaLnBrk="1" latinLnBrk="0" hangingPunct="1">
                        <a:defRPr kumimoji="0" kern="1200">
                          <a:solidFill>
                            <a:schemeClr val="dk1"/>
                          </a:solidFill>
                          <a:latin typeface="Garamond" panose="02020404030301010803"/>
                        </a:defRPr>
                      </a:lvl8pPr>
                      <a:lvl9pPr marL="3657600" algn="l" rtl="0" eaLnBrk="1" latinLnBrk="0" hangingPunct="1">
                        <a:defRPr kumimoji="0" kern="1200">
                          <a:solidFill>
                            <a:schemeClr val="dk1"/>
                          </a:solidFill>
                          <a:latin typeface="Garamond" panose="02020404030301010803"/>
                        </a:defRPr>
                      </a:lvl9pPr>
                    </a:lstStyle>
                    <a:p>
                      <a:pPr marL="0" marR="0" algn="ctr" rtl="1">
                        <a:lnSpc>
                          <a:spcPct val="107000"/>
                        </a:lnSpc>
                        <a:spcBef>
                          <a:spcPts val="0"/>
                        </a:spcBef>
                        <a:spcAft>
                          <a:spcPts val="800"/>
                        </a:spcAft>
                      </a:pPr>
                      <a:r>
                        <a:rPr lang="ar-SA" sz="1100">
                          <a:effectLst/>
                          <a:cs typeface="B Mitra" panose="00000400000000000000" pitchFamily="2" charset="-78"/>
                        </a:rPr>
                        <a:t>5</a:t>
                      </a:r>
                      <a:endParaRPr lang="en-US" sz="1100">
                        <a:effectLst/>
                        <a:cs typeface="B Mitra" panose="00000400000000000000" pitchFamily="2" charset="-78"/>
                      </a:endParaRPr>
                    </a:p>
                    <a:p>
                      <a:pPr marL="0" marR="0" algn="ctr" rtl="1">
                        <a:lnSpc>
                          <a:spcPct val="115000"/>
                        </a:lnSpc>
                        <a:spcBef>
                          <a:spcPts val="0"/>
                        </a:spcBef>
                        <a:spcAft>
                          <a:spcPts val="1000"/>
                        </a:spcAft>
                      </a:pPr>
                      <a:r>
                        <a:rPr lang="ar-SA" sz="1100">
                          <a:effectLst/>
                          <a:cs typeface="B Mitra" panose="00000400000000000000" pitchFamily="2" charset="-78"/>
                        </a:rPr>
                        <a:t>10</a:t>
                      </a:r>
                      <a:endParaRPr lang="en-US" sz="1100">
                        <a:effectLst/>
                        <a:latin typeface="Calibri" panose="020F0502020204030204" pitchFamily="34" charset="0"/>
                        <a:ea typeface="Calibri" panose="020F0502020204030204" pitchFamily="34" charset="0"/>
                        <a:cs typeface="B Mitra" panose="00000400000000000000" pitchFamily="2" charset="-78"/>
                      </a:endParaRPr>
                    </a:p>
                  </a:txBody>
                  <a:tcPr marL="59599" marR="59599" marT="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3992A">
                        <a:tint val="40000"/>
                      </a:srgbClr>
                    </a:solidFill>
                  </a:tcPr>
                </a:tc>
                <a:tc>
                  <a:txBody>
                    <a:bodyPr/>
                    <a:lstStyle>
                      <a:lvl1pPr marL="0" algn="l" rtl="0" eaLnBrk="1" latinLnBrk="0" hangingPunct="1">
                        <a:defRPr kumimoji="0" kern="1200">
                          <a:solidFill>
                            <a:schemeClr val="dk1"/>
                          </a:solidFill>
                          <a:latin typeface="Garamond" panose="02020404030301010803"/>
                        </a:defRPr>
                      </a:lvl1pPr>
                      <a:lvl2pPr marL="457200" algn="l" rtl="0" eaLnBrk="1" latinLnBrk="0" hangingPunct="1">
                        <a:defRPr kumimoji="0" kern="1200">
                          <a:solidFill>
                            <a:schemeClr val="dk1"/>
                          </a:solidFill>
                          <a:latin typeface="Garamond" panose="02020404030301010803"/>
                        </a:defRPr>
                      </a:lvl2pPr>
                      <a:lvl3pPr marL="914400" algn="l" rtl="0" eaLnBrk="1" latinLnBrk="0" hangingPunct="1">
                        <a:defRPr kumimoji="0" kern="1200">
                          <a:solidFill>
                            <a:schemeClr val="dk1"/>
                          </a:solidFill>
                          <a:latin typeface="Garamond" panose="02020404030301010803"/>
                        </a:defRPr>
                      </a:lvl3pPr>
                      <a:lvl4pPr marL="1371600" algn="l" rtl="0" eaLnBrk="1" latinLnBrk="0" hangingPunct="1">
                        <a:defRPr kumimoji="0" kern="1200">
                          <a:solidFill>
                            <a:schemeClr val="dk1"/>
                          </a:solidFill>
                          <a:latin typeface="Garamond" panose="02020404030301010803"/>
                        </a:defRPr>
                      </a:lvl4pPr>
                      <a:lvl5pPr marL="1828800" algn="l" rtl="0" eaLnBrk="1" latinLnBrk="0" hangingPunct="1">
                        <a:defRPr kumimoji="0" kern="1200">
                          <a:solidFill>
                            <a:schemeClr val="dk1"/>
                          </a:solidFill>
                          <a:latin typeface="Garamond" panose="02020404030301010803"/>
                        </a:defRPr>
                      </a:lvl5pPr>
                      <a:lvl6pPr marL="2286000" algn="l" rtl="0" eaLnBrk="1" latinLnBrk="0" hangingPunct="1">
                        <a:defRPr kumimoji="0" kern="1200">
                          <a:solidFill>
                            <a:schemeClr val="dk1"/>
                          </a:solidFill>
                          <a:latin typeface="Garamond" panose="02020404030301010803"/>
                        </a:defRPr>
                      </a:lvl6pPr>
                      <a:lvl7pPr marL="2743200" algn="l" rtl="0" eaLnBrk="1" latinLnBrk="0" hangingPunct="1">
                        <a:defRPr kumimoji="0" kern="1200">
                          <a:solidFill>
                            <a:schemeClr val="dk1"/>
                          </a:solidFill>
                          <a:latin typeface="Garamond" panose="02020404030301010803"/>
                        </a:defRPr>
                      </a:lvl7pPr>
                      <a:lvl8pPr marL="3200400" algn="l" rtl="0" eaLnBrk="1" latinLnBrk="0" hangingPunct="1">
                        <a:defRPr kumimoji="0" kern="1200">
                          <a:solidFill>
                            <a:schemeClr val="dk1"/>
                          </a:solidFill>
                          <a:latin typeface="Garamond" panose="02020404030301010803"/>
                        </a:defRPr>
                      </a:lvl8pPr>
                      <a:lvl9pPr marL="3657600" algn="l" rtl="0" eaLnBrk="1" latinLnBrk="0" hangingPunct="1">
                        <a:defRPr kumimoji="0" kern="1200">
                          <a:solidFill>
                            <a:schemeClr val="dk1"/>
                          </a:solidFill>
                          <a:latin typeface="Garamond" panose="02020404030301010803"/>
                        </a:defRPr>
                      </a:lvl9pPr>
                    </a:lstStyle>
                    <a:p>
                      <a:pPr marL="0" marR="0" algn="ctr" rtl="1">
                        <a:lnSpc>
                          <a:spcPct val="107000"/>
                        </a:lnSpc>
                        <a:spcBef>
                          <a:spcPts val="0"/>
                        </a:spcBef>
                        <a:spcAft>
                          <a:spcPts val="800"/>
                        </a:spcAft>
                      </a:pPr>
                      <a:r>
                        <a:rPr lang="ar-SA" sz="1100">
                          <a:effectLst/>
                          <a:cs typeface="B Mitra" panose="00000400000000000000" pitchFamily="2" charset="-78"/>
                        </a:rPr>
                        <a:t>637.5</a:t>
                      </a:r>
                      <a:endParaRPr lang="en-US" sz="1100">
                        <a:effectLst/>
                        <a:cs typeface="B Mitra" panose="00000400000000000000" pitchFamily="2" charset="-78"/>
                      </a:endParaRPr>
                    </a:p>
                    <a:p>
                      <a:pPr marL="0" marR="0" algn="ctr" rtl="1">
                        <a:lnSpc>
                          <a:spcPct val="115000"/>
                        </a:lnSpc>
                        <a:spcBef>
                          <a:spcPts val="0"/>
                        </a:spcBef>
                        <a:spcAft>
                          <a:spcPts val="1000"/>
                        </a:spcAft>
                      </a:pPr>
                      <a:r>
                        <a:rPr lang="ar-SA" sz="1100">
                          <a:effectLst/>
                          <a:cs typeface="B Mitra" panose="00000400000000000000" pitchFamily="2" charset="-78"/>
                        </a:rPr>
                        <a:t>300</a:t>
                      </a:r>
                      <a:endParaRPr lang="en-US" sz="1100">
                        <a:effectLst/>
                        <a:latin typeface="Calibri" panose="020F0502020204030204" pitchFamily="34" charset="0"/>
                        <a:ea typeface="Calibri" panose="020F0502020204030204" pitchFamily="34" charset="0"/>
                        <a:cs typeface="B Mitra" panose="00000400000000000000" pitchFamily="2" charset="-78"/>
                      </a:endParaRPr>
                    </a:p>
                  </a:txBody>
                  <a:tcPr marL="59599" marR="59599" marT="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3992A">
                        <a:tint val="40000"/>
                      </a:srgbClr>
                    </a:solidFill>
                  </a:tcPr>
                </a:tc>
                <a:extLst>
                  <a:ext uri="{0D108BD9-81ED-4DB2-BD59-A6C34878D82A}">
                    <a16:rowId xmlns:a16="http://schemas.microsoft.com/office/drawing/2014/main" xmlns="" val="1948046107"/>
                  </a:ext>
                </a:extLst>
              </a:tr>
              <a:tr h="272767">
                <a:tc>
                  <a:txBody>
                    <a:bodyPr/>
                    <a:lstStyle>
                      <a:lvl1pPr marL="0" algn="l" rtl="0" eaLnBrk="1" latinLnBrk="0" hangingPunct="1">
                        <a:defRPr kumimoji="0" b="1" kern="1200">
                          <a:solidFill>
                            <a:schemeClr val="lt1"/>
                          </a:solidFill>
                          <a:latin typeface="Garamond" panose="02020404030301010803"/>
                        </a:defRPr>
                      </a:lvl1pPr>
                      <a:lvl2pPr marL="457200" algn="l" rtl="0" eaLnBrk="1" latinLnBrk="0" hangingPunct="1">
                        <a:defRPr kumimoji="0" b="1" kern="1200">
                          <a:solidFill>
                            <a:schemeClr val="lt1"/>
                          </a:solidFill>
                          <a:latin typeface="Garamond" panose="02020404030301010803"/>
                        </a:defRPr>
                      </a:lvl2pPr>
                      <a:lvl3pPr marL="914400" algn="l" rtl="0" eaLnBrk="1" latinLnBrk="0" hangingPunct="1">
                        <a:defRPr kumimoji="0" b="1" kern="1200">
                          <a:solidFill>
                            <a:schemeClr val="lt1"/>
                          </a:solidFill>
                          <a:latin typeface="Garamond" panose="02020404030301010803"/>
                        </a:defRPr>
                      </a:lvl3pPr>
                      <a:lvl4pPr marL="1371600" algn="l" rtl="0" eaLnBrk="1" latinLnBrk="0" hangingPunct="1">
                        <a:defRPr kumimoji="0" b="1" kern="1200">
                          <a:solidFill>
                            <a:schemeClr val="lt1"/>
                          </a:solidFill>
                          <a:latin typeface="Garamond" panose="02020404030301010803"/>
                        </a:defRPr>
                      </a:lvl4pPr>
                      <a:lvl5pPr marL="1828800" algn="l" rtl="0" eaLnBrk="1" latinLnBrk="0" hangingPunct="1">
                        <a:defRPr kumimoji="0" b="1" kern="1200">
                          <a:solidFill>
                            <a:schemeClr val="lt1"/>
                          </a:solidFill>
                          <a:latin typeface="Garamond" panose="02020404030301010803"/>
                        </a:defRPr>
                      </a:lvl5pPr>
                      <a:lvl6pPr marL="2286000" algn="l" rtl="0" eaLnBrk="1" latinLnBrk="0" hangingPunct="1">
                        <a:defRPr kumimoji="0" b="1" kern="1200">
                          <a:solidFill>
                            <a:schemeClr val="lt1"/>
                          </a:solidFill>
                          <a:latin typeface="Garamond" panose="02020404030301010803"/>
                        </a:defRPr>
                      </a:lvl6pPr>
                      <a:lvl7pPr marL="2743200" algn="l" rtl="0" eaLnBrk="1" latinLnBrk="0" hangingPunct="1">
                        <a:defRPr kumimoji="0" b="1" kern="1200">
                          <a:solidFill>
                            <a:schemeClr val="lt1"/>
                          </a:solidFill>
                          <a:latin typeface="Garamond" panose="02020404030301010803"/>
                        </a:defRPr>
                      </a:lvl7pPr>
                      <a:lvl8pPr marL="3200400" algn="l" rtl="0" eaLnBrk="1" latinLnBrk="0" hangingPunct="1">
                        <a:defRPr kumimoji="0" b="1" kern="1200">
                          <a:solidFill>
                            <a:schemeClr val="lt1"/>
                          </a:solidFill>
                          <a:latin typeface="Garamond" panose="02020404030301010803"/>
                        </a:defRPr>
                      </a:lvl8pPr>
                      <a:lvl9pPr marL="3657600" algn="l" rtl="0" eaLnBrk="1" latinLnBrk="0" hangingPunct="1">
                        <a:defRPr kumimoji="0" b="1" kern="1200">
                          <a:solidFill>
                            <a:schemeClr val="lt1"/>
                          </a:solidFill>
                          <a:latin typeface="Garamond" panose="02020404030301010803"/>
                        </a:defRPr>
                      </a:lvl9pPr>
                    </a:lstStyle>
                    <a:p>
                      <a:pPr marL="0" marR="0" algn="ctr" rtl="1">
                        <a:lnSpc>
                          <a:spcPct val="115000"/>
                        </a:lnSpc>
                        <a:spcBef>
                          <a:spcPts val="0"/>
                        </a:spcBef>
                        <a:spcAft>
                          <a:spcPts val="1000"/>
                        </a:spcAft>
                      </a:pPr>
                      <a:r>
                        <a:rPr lang="en-US" sz="1100">
                          <a:effectLst/>
                          <a:cs typeface="B Mitra" panose="00000400000000000000" pitchFamily="2" charset="-78"/>
                        </a:rPr>
                        <a:t> </a:t>
                      </a:r>
                      <a:endParaRPr lang="en-US" sz="1100">
                        <a:effectLst/>
                        <a:latin typeface="Calibri" panose="020F0502020204030204" pitchFamily="34" charset="0"/>
                        <a:ea typeface="Calibri" panose="020F0502020204030204" pitchFamily="34" charset="0"/>
                        <a:cs typeface="B Mitra" panose="00000400000000000000" pitchFamily="2" charset="-78"/>
                      </a:endParaRPr>
                    </a:p>
                  </a:txBody>
                  <a:tcPr marL="59599" marR="59599"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3992A"/>
                    </a:solidFill>
                  </a:tcPr>
                </a:tc>
                <a:tc>
                  <a:txBody>
                    <a:bodyPr/>
                    <a:lstStyle>
                      <a:lvl1pPr marL="0" algn="l" rtl="0" eaLnBrk="1" latinLnBrk="0" hangingPunct="1">
                        <a:defRPr kumimoji="0" kern="1200">
                          <a:solidFill>
                            <a:schemeClr val="dk1"/>
                          </a:solidFill>
                          <a:latin typeface="Garamond" panose="02020404030301010803"/>
                        </a:defRPr>
                      </a:lvl1pPr>
                      <a:lvl2pPr marL="457200" algn="l" rtl="0" eaLnBrk="1" latinLnBrk="0" hangingPunct="1">
                        <a:defRPr kumimoji="0" kern="1200">
                          <a:solidFill>
                            <a:schemeClr val="dk1"/>
                          </a:solidFill>
                          <a:latin typeface="Garamond" panose="02020404030301010803"/>
                        </a:defRPr>
                      </a:lvl2pPr>
                      <a:lvl3pPr marL="914400" algn="l" rtl="0" eaLnBrk="1" latinLnBrk="0" hangingPunct="1">
                        <a:defRPr kumimoji="0" kern="1200">
                          <a:solidFill>
                            <a:schemeClr val="dk1"/>
                          </a:solidFill>
                          <a:latin typeface="Garamond" panose="02020404030301010803"/>
                        </a:defRPr>
                      </a:lvl3pPr>
                      <a:lvl4pPr marL="1371600" algn="l" rtl="0" eaLnBrk="1" latinLnBrk="0" hangingPunct="1">
                        <a:defRPr kumimoji="0" kern="1200">
                          <a:solidFill>
                            <a:schemeClr val="dk1"/>
                          </a:solidFill>
                          <a:latin typeface="Garamond" panose="02020404030301010803"/>
                        </a:defRPr>
                      </a:lvl4pPr>
                      <a:lvl5pPr marL="1828800" algn="l" rtl="0" eaLnBrk="1" latinLnBrk="0" hangingPunct="1">
                        <a:defRPr kumimoji="0" kern="1200">
                          <a:solidFill>
                            <a:schemeClr val="dk1"/>
                          </a:solidFill>
                          <a:latin typeface="Garamond" panose="02020404030301010803"/>
                        </a:defRPr>
                      </a:lvl5pPr>
                      <a:lvl6pPr marL="2286000" algn="l" rtl="0" eaLnBrk="1" latinLnBrk="0" hangingPunct="1">
                        <a:defRPr kumimoji="0" kern="1200">
                          <a:solidFill>
                            <a:schemeClr val="dk1"/>
                          </a:solidFill>
                          <a:latin typeface="Garamond" panose="02020404030301010803"/>
                        </a:defRPr>
                      </a:lvl6pPr>
                      <a:lvl7pPr marL="2743200" algn="l" rtl="0" eaLnBrk="1" latinLnBrk="0" hangingPunct="1">
                        <a:defRPr kumimoji="0" kern="1200">
                          <a:solidFill>
                            <a:schemeClr val="dk1"/>
                          </a:solidFill>
                          <a:latin typeface="Garamond" panose="02020404030301010803"/>
                        </a:defRPr>
                      </a:lvl7pPr>
                      <a:lvl8pPr marL="3200400" algn="l" rtl="0" eaLnBrk="1" latinLnBrk="0" hangingPunct="1">
                        <a:defRPr kumimoji="0" kern="1200">
                          <a:solidFill>
                            <a:schemeClr val="dk1"/>
                          </a:solidFill>
                          <a:latin typeface="Garamond" panose="02020404030301010803"/>
                        </a:defRPr>
                      </a:lvl8pPr>
                      <a:lvl9pPr marL="3657600" algn="l" rtl="0" eaLnBrk="1" latinLnBrk="0" hangingPunct="1">
                        <a:defRPr kumimoji="0" kern="1200">
                          <a:solidFill>
                            <a:schemeClr val="dk1"/>
                          </a:solidFill>
                          <a:latin typeface="Garamond" panose="02020404030301010803"/>
                        </a:defRPr>
                      </a:lvl9pPr>
                    </a:lstStyle>
                    <a:p>
                      <a:pPr marL="0" marR="0" algn="ctr" rtl="1">
                        <a:lnSpc>
                          <a:spcPct val="115000"/>
                        </a:lnSpc>
                        <a:spcBef>
                          <a:spcPts val="0"/>
                        </a:spcBef>
                        <a:spcAft>
                          <a:spcPts val="1000"/>
                        </a:spcAft>
                      </a:pPr>
                      <a:r>
                        <a:rPr lang="ar-SA" sz="1100">
                          <a:effectLst/>
                          <a:cs typeface="B Mitra" panose="00000400000000000000" pitchFamily="2" charset="-78"/>
                        </a:rPr>
                        <a:t>جمع </a:t>
                      </a:r>
                      <a:endParaRPr lang="en-US" sz="1100">
                        <a:effectLst/>
                        <a:latin typeface="Calibri" panose="020F0502020204030204" pitchFamily="34" charset="0"/>
                        <a:ea typeface="Calibri" panose="020F0502020204030204" pitchFamily="34" charset="0"/>
                        <a:cs typeface="B Mitra" panose="00000400000000000000" pitchFamily="2" charset="-78"/>
                      </a:endParaRPr>
                    </a:p>
                  </a:txBody>
                  <a:tcPr marL="59599" marR="59599"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3992A">
                        <a:tint val="20000"/>
                      </a:srgbClr>
                    </a:solidFill>
                  </a:tcPr>
                </a:tc>
                <a:tc>
                  <a:txBody>
                    <a:bodyPr/>
                    <a:lstStyle>
                      <a:lvl1pPr marL="0" algn="l" rtl="0" eaLnBrk="1" latinLnBrk="0" hangingPunct="1">
                        <a:defRPr kumimoji="0" kern="1200">
                          <a:solidFill>
                            <a:schemeClr val="dk1"/>
                          </a:solidFill>
                          <a:latin typeface="Garamond" panose="02020404030301010803"/>
                        </a:defRPr>
                      </a:lvl1pPr>
                      <a:lvl2pPr marL="457200" algn="l" rtl="0" eaLnBrk="1" latinLnBrk="0" hangingPunct="1">
                        <a:defRPr kumimoji="0" kern="1200">
                          <a:solidFill>
                            <a:schemeClr val="dk1"/>
                          </a:solidFill>
                          <a:latin typeface="Garamond" panose="02020404030301010803"/>
                        </a:defRPr>
                      </a:lvl2pPr>
                      <a:lvl3pPr marL="914400" algn="l" rtl="0" eaLnBrk="1" latinLnBrk="0" hangingPunct="1">
                        <a:defRPr kumimoji="0" kern="1200">
                          <a:solidFill>
                            <a:schemeClr val="dk1"/>
                          </a:solidFill>
                          <a:latin typeface="Garamond" panose="02020404030301010803"/>
                        </a:defRPr>
                      </a:lvl3pPr>
                      <a:lvl4pPr marL="1371600" algn="l" rtl="0" eaLnBrk="1" latinLnBrk="0" hangingPunct="1">
                        <a:defRPr kumimoji="0" kern="1200">
                          <a:solidFill>
                            <a:schemeClr val="dk1"/>
                          </a:solidFill>
                          <a:latin typeface="Garamond" panose="02020404030301010803"/>
                        </a:defRPr>
                      </a:lvl4pPr>
                      <a:lvl5pPr marL="1828800" algn="l" rtl="0" eaLnBrk="1" latinLnBrk="0" hangingPunct="1">
                        <a:defRPr kumimoji="0" kern="1200">
                          <a:solidFill>
                            <a:schemeClr val="dk1"/>
                          </a:solidFill>
                          <a:latin typeface="Garamond" panose="02020404030301010803"/>
                        </a:defRPr>
                      </a:lvl5pPr>
                      <a:lvl6pPr marL="2286000" algn="l" rtl="0" eaLnBrk="1" latinLnBrk="0" hangingPunct="1">
                        <a:defRPr kumimoji="0" kern="1200">
                          <a:solidFill>
                            <a:schemeClr val="dk1"/>
                          </a:solidFill>
                          <a:latin typeface="Garamond" panose="02020404030301010803"/>
                        </a:defRPr>
                      </a:lvl6pPr>
                      <a:lvl7pPr marL="2743200" algn="l" rtl="0" eaLnBrk="1" latinLnBrk="0" hangingPunct="1">
                        <a:defRPr kumimoji="0" kern="1200">
                          <a:solidFill>
                            <a:schemeClr val="dk1"/>
                          </a:solidFill>
                          <a:latin typeface="Garamond" panose="02020404030301010803"/>
                        </a:defRPr>
                      </a:lvl7pPr>
                      <a:lvl8pPr marL="3200400" algn="l" rtl="0" eaLnBrk="1" latinLnBrk="0" hangingPunct="1">
                        <a:defRPr kumimoji="0" kern="1200">
                          <a:solidFill>
                            <a:schemeClr val="dk1"/>
                          </a:solidFill>
                          <a:latin typeface="Garamond" panose="02020404030301010803"/>
                        </a:defRPr>
                      </a:lvl8pPr>
                      <a:lvl9pPr marL="3657600" algn="l" rtl="0" eaLnBrk="1" latinLnBrk="0" hangingPunct="1">
                        <a:defRPr kumimoji="0" kern="1200">
                          <a:solidFill>
                            <a:schemeClr val="dk1"/>
                          </a:solidFill>
                          <a:latin typeface="Garamond" panose="02020404030301010803"/>
                        </a:defRPr>
                      </a:lvl9pPr>
                    </a:lstStyle>
                    <a:p>
                      <a:pPr marL="0" marR="0" algn="ctr" rtl="1">
                        <a:lnSpc>
                          <a:spcPct val="115000"/>
                        </a:lnSpc>
                        <a:spcBef>
                          <a:spcPts val="0"/>
                        </a:spcBef>
                        <a:spcAft>
                          <a:spcPts val="1000"/>
                        </a:spcAft>
                      </a:pPr>
                      <a:r>
                        <a:rPr lang="ar-SA" sz="1100">
                          <a:effectLst/>
                          <a:cs typeface="B Mitra" panose="00000400000000000000" pitchFamily="2" charset="-78"/>
                        </a:rPr>
                        <a:t>-</a:t>
                      </a:r>
                      <a:endParaRPr lang="en-US" sz="1100">
                        <a:effectLst/>
                        <a:latin typeface="Calibri" panose="020F0502020204030204" pitchFamily="34" charset="0"/>
                        <a:ea typeface="Calibri" panose="020F0502020204030204" pitchFamily="34" charset="0"/>
                        <a:cs typeface="B Mitra" panose="00000400000000000000" pitchFamily="2" charset="-78"/>
                      </a:endParaRPr>
                    </a:p>
                  </a:txBody>
                  <a:tcPr marL="59599" marR="59599"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3992A">
                        <a:tint val="20000"/>
                      </a:srgbClr>
                    </a:solidFill>
                  </a:tcPr>
                </a:tc>
                <a:tc>
                  <a:txBody>
                    <a:bodyPr/>
                    <a:lstStyle>
                      <a:lvl1pPr marL="0" algn="l" rtl="0" eaLnBrk="1" latinLnBrk="0" hangingPunct="1">
                        <a:defRPr kumimoji="0" kern="1200">
                          <a:solidFill>
                            <a:schemeClr val="dk1"/>
                          </a:solidFill>
                          <a:latin typeface="Garamond" panose="02020404030301010803"/>
                        </a:defRPr>
                      </a:lvl1pPr>
                      <a:lvl2pPr marL="457200" algn="l" rtl="0" eaLnBrk="1" latinLnBrk="0" hangingPunct="1">
                        <a:defRPr kumimoji="0" kern="1200">
                          <a:solidFill>
                            <a:schemeClr val="dk1"/>
                          </a:solidFill>
                          <a:latin typeface="Garamond" panose="02020404030301010803"/>
                        </a:defRPr>
                      </a:lvl2pPr>
                      <a:lvl3pPr marL="914400" algn="l" rtl="0" eaLnBrk="1" latinLnBrk="0" hangingPunct="1">
                        <a:defRPr kumimoji="0" kern="1200">
                          <a:solidFill>
                            <a:schemeClr val="dk1"/>
                          </a:solidFill>
                          <a:latin typeface="Garamond" panose="02020404030301010803"/>
                        </a:defRPr>
                      </a:lvl3pPr>
                      <a:lvl4pPr marL="1371600" algn="l" rtl="0" eaLnBrk="1" latinLnBrk="0" hangingPunct="1">
                        <a:defRPr kumimoji="0" kern="1200">
                          <a:solidFill>
                            <a:schemeClr val="dk1"/>
                          </a:solidFill>
                          <a:latin typeface="Garamond" panose="02020404030301010803"/>
                        </a:defRPr>
                      </a:lvl4pPr>
                      <a:lvl5pPr marL="1828800" algn="l" rtl="0" eaLnBrk="1" latinLnBrk="0" hangingPunct="1">
                        <a:defRPr kumimoji="0" kern="1200">
                          <a:solidFill>
                            <a:schemeClr val="dk1"/>
                          </a:solidFill>
                          <a:latin typeface="Garamond" panose="02020404030301010803"/>
                        </a:defRPr>
                      </a:lvl5pPr>
                      <a:lvl6pPr marL="2286000" algn="l" rtl="0" eaLnBrk="1" latinLnBrk="0" hangingPunct="1">
                        <a:defRPr kumimoji="0" kern="1200">
                          <a:solidFill>
                            <a:schemeClr val="dk1"/>
                          </a:solidFill>
                          <a:latin typeface="Garamond" panose="02020404030301010803"/>
                        </a:defRPr>
                      </a:lvl6pPr>
                      <a:lvl7pPr marL="2743200" algn="l" rtl="0" eaLnBrk="1" latinLnBrk="0" hangingPunct="1">
                        <a:defRPr kumimoji="0" kern="1200">
                          <a:solidFill>
                            <a:schemeClr val="dk1"/>
                          </a:solidFill>
                          <a:latin typeface="Garamond" panose="02020404030301010803"/>
                        </a:defRPr>
                      </a:lvl7pPr>
                      <a:lvl8pPr marL="3200400" algn="l" rtl="0" eaLnBrk="1" latinLnBrk="0" hangingPunct="1">
                        <a:defRPr kumimoji="0" kern="1200">
                          <a:solidFill>
                            <a:schemeClr val="dk1"/>
                          </a:solidFill>
                          <a:latin typeface="Garamond" panose="02020404030301010803"/>
                        </a:defRPr>
                      </a:lvl8pPr>
                      <a:lvl9pPr marL="3657600" algn="l" rtl="0" eaLnBrk="1" latinLnBrk="0" hangingPunct="1">
                        <a:defRPr kumimoji="0" kern="1200">
                          <a:solidFill>
                            <a:schemeClr val="dk1"/>
                          </a:solidFill>
                          <a:latin typeface="Garamond" panose="02020404030301010803"/>
                        </a:defRPr>
                      </a:lvl9pPr>
                    </a:lstStyle>
                    <a:p>
                      <a:pPr marL="0" marR="0" algn="ctr" rtl="1">
                        <a:lnSpc>
                          <a:spcPct val="115000"/>
                        </a:lnSpc>
                        <a:spcBef>
                          <a:spcPts val="0"/>
                        </a:spcBef>
                        <a:spcAft>
                          <a:spcPts val="1000"/>
                        </a:spcAft>
                      </a:pPr>
                      <a:r>
                        <a:rPr lang="ar-SA" sz="1100">
                          <a:effectLst/>
                          <a:cs typeface="B Mitra" panose="00000400000000000000" pitchFamily="2" charset="-78"/>
                        </a:rPr>
                        <a:t>-</a:t>
                      </a:r>
                      <a:endParaRPr lang="en-US" sz="1100">
                        <a:effectLst/>
                        <a:latin typeface="Calibri" panose="020F0502020204030204" pitchFamily="34" charset="0"/>
                        <a:ea typeface="Calibri" panose="020F0502020204030204" pitchFamily="34" charset="0"/>
                        <a:cs typeface="B Mitra" panose="00000400000000000000" pitchFamily="2" charset="-78"/>
                      </a:endParaRPr>
                    </a:p>
                  </a:txBody>
                  <a:tcPr marL="59599" marR="59599"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3992A">
                        <a:tint val="20000"/>
                      </a:srgbClr>
                    </a:solidFill>
                  </a:tcPr>
                </a:tc>
                <a:tc>
                  <a:txBody>
                    <a:bodyPr/>
                    <a:lstStyle>
                      <a:lvl1pPr marL="0" algn="l" rtl="0" eaLnBrk="1" latinLnBrk="0" hangingPunct="1">
                        <a:defRPr kumimoji="0" kern="1200">
                          <a:solidFill>
                            <a:schemeClr val="dk1"/>
                          </a:solidFill>
                          <a:latin typeface="Garamond" panose="02020404030301010803"/>
                        </a:defRPr>
                      </a:lvl1pPr>
                      <a:lvl2pPr marL="457200" algn="l" rtl="0" eaLnBrk="1" latinLnBrk="0" hangingPunct="1">
                        <a:defRPr kumimoji="0" kern="1200">
                          <a:solidFill>
                            <a:schemeClr val="dk1"/>
                          </a:solidFill>
                          <a:latin typeface="Garamond" panose="02020404030301010803"/>
                        </a:defRPr>
                      </a:lvl2pPr>
                      <a:lvl3pPr marL="914400" algn="l" rtl="0" eaLnBrk="1" latinLnBrk="0" hangingPunct="1">
                        <a:defRPr kumimoji="0" kern="1200">
                          <a:solidFill>
                            <a:schemeClr val="dk1"/>
                          </a:solidFill>
                          <a:latin typeface="Garamond" panose="02020404030301010803"/>
                        </a:defRPr>
                      </a:lvl3pPr>
                      <a:lvl4pPr marL="1371600" algn="l" rtl="0" eaLnBrk="1" latinLnBrk="0" hangingPunct="1">
                        <a:defRPr kumimoji="0" kern="1200">
                          <a:solidFill>
                            <a:schemeClr val="dk1"/>
                          </a:solidFill>
                          <a:latin typeface="Garamond" panose="02020404030301010803"/>
                        </a:defRPr>
                      </a:lvl4pPr>
                      <a:lvl5pPr marL="1828800" algn="l" rtl="0" eaLnBrk="1" latinLnBrk="0" hangingPunct="1">
                        <a:defRPr kumimoji="0" kern="1200">
                          <a:solidFill>
                            <a:schemeClr val="dk1"/>
                          </a:solidFill>
                          <a:latin typeface="Garamond" panose="02020404030301010803"/>
                        </a:defRPr>
                      </a:lvl5pPr>
                      <a:lvl6pPr marL="2286000" algn="l" rtl="0" eaLnBrk="1" latinLnBrk="0" hangingPunct="1">
                        <a:defRPr kumimoji="0" kern="1200">
                          <a:solidFill>
                            <a:schemeClr val="dk1"/>
                          </a:solidFill>
                          <a:latin typeface="Garamond" panose="02020404030301010803"/>
                        </a:defRPr>
                      </a:lvl6pPr>
                      <a:lvl7pPr marL="2743200" algn="l" rtl="0" eaLnBrk="1" latinLnBrk="0" hangingPunct="1">
                        <a:defRPr kumimoji="0" kern="1200">
                          <a:solidFill>
                            <a:schemeClr val="dk1"/>
                          </a:solidFill>
                          <a:latin typeface="Garamond" panose="02020404030301010803"/>
                        </a:defRPr>
                      </a:lvl7pPr>
                      <a:lvl8pPr marL="3200400" algn="l" rtl="0" eaLnBrk="1" latinLnBrk="0" hangingPunct="1">
                        <a:defRPr kumimoji="0" kern="1200">
                          <a:solidFill>
                            <a:schemeClr val="dk1"/>
                          </a:solidFill>
                          <a:latin typeface="Garamond" panose="02020404030301010803"/>
                        </a:defRPr>
                      </a:lvl8pPr>
                      <a:lvl9pPr marL="3657600" algn="l" rtl="0" eaLnBrk="1" latinLnBrk="0" hangingPunct="1">
                        <a:defRPr kumimoji="0" kern="1200">
                          <a:solidFill>
                            <a:schemeClr val="dk1"/>
                          </a:solidFill>
                          <a:latin typeface="Garamond" panose="02020404030301010803"/>
                        </a:defRPr>
                      </a:lvl9pPr>
                    </a:lstStyle>
                    <a:p>
                      <a:pPr marL="0" marR="0" algn="ctr" rtl="1">
                        <a:lnSpc>
                          <a:spcPct val="115000"/>
                        </a:lnSpc>
                        <a:spcBef>
                          <a:spcPts val="0"/>
                        </a:spcBef>
                        <a:spcAft>
                          <a:spcPts val="1000"/>
                        </a:spcAft>
                      </a:pPr>
                      <a:r>
                        <a:rPr lang="ar-SA" sz="1100">
                          <a:effectLst/>
                          <a:cs typeface="B Mitra" panose="00000400000000000000" pitchFamily="2" charset="-78"/>
                        </a:rPr>
                        <a:t>-</a:t>
                      </a:r>
                      <a:endParaRPr lang="en-US" sz="1100">
                        <a:effectLst/>
                        <a:latin typeface="Calibri" panose="020F0502020204030204" pitchFamily="34" charset="0"/>
                        <a:ea typeface="Calibri" panose="020F0502020204030204" pitchFamily="34" charset="0"/>
                        <a:cs typeface="B Mitra" panose="00000400000000000000" pitchFamily="2" charset="-78"/>
                      </a:endParaRPr>
                    </a:p>
                  </a:txBody>
                  <a:tcPr marL="59599" marR="59599"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3992A">
                        <a:tint val="20000"/>
                      </a:srgbClr>
                    </a:solidFill>
                  </a:tcPr>
                </a:tc>
                <a:tc>
                  <a:txBody>
                    <a:bodyPr/>
                    <a:lstStyle>
                      <a:lvl1pPr marL="0" algn="l" rtl="0" eaLnBrk="1" latinLnBrk="0" hangingPunct="1">
                        <a:defRPr kumimoji="0" kern="1200">
                          <a:solidFill>
                            <a:schemeClr val="dk1"/>
                          </a:solidFill>
                          <a:latin typeface="Garamond" panose="02020404030301010803"/>
                        </a:defRPr>
                      </a:lvl1pPr>
                      <a:lvl2pPr marL="457200" algn="l" rtl="0" eaLnBrk="1" latinLnBrk="0" hangingPunct="1">
                        <a:defRPr kumimoji="0" kern="1200">
                          <a:solidFill>
                            <a:schemeClr val="dk1"/>
                          </a:solidFill>
                          <a:latin typeface="Garamond" panose="02020404030301010803"/>
                        </a:defRPr>
                      </a:lvl2pPr>
                      <a:lvl3pPr marL="914400" algn="l" rtl="0" eaLnBrk="1" latinLnBrk="0" hangingPunct="1">
                        <a:defRPr kumimoji="0" kern="1200">
                          <a:solidFill>
                            <a:schemeClr val="dk1"/>
                          </a:solidFill>
                          <a:latin typeface="Garamond" panose="02020404030301010803"/>
                        </a:defRPr>
                      </a:lvl3pPr>
                      <a:lvl4pPr marL="1371600" algn="l" rtl="0" eaLnBrk="1" latinLnBrk="0" hangingPunct="1">
                        <a:defRPr kumimoji="0" kern="1200">
                          <a:solidFill>
                            <a:schemeClr val="dk1"/>
                          </a:solidFill>
                          <a:latin typeface="Garamond" panose="02020404030301010803"/>
                        </a:defRPr>
                      </a:lvl4pPr>
                      <a:lvl5pPr marL="1828800" algn="l" rtl="0" eaLnBrk="1" latinLnBrk="0" hangingPunct="1">
                        <a:defRPr kumimoji="0" kern="1200">
                          <a:solidFill>
                            <a:schemeClr val="dk1"/>
                          </a:solidFill>
                          <a:latin typeface="Garamond" panose="02020404030301010803"/>
                        </a:defRPr>
                      </a:lvl5pPr>
                      <a:lvl6pPr marL="2286000" algn="l" rtl="0" eaLnBrk="1" latinLnBrk="0" hangingPunct="1">
                        <a:defRPr kumimoji="0" kern="1200">
                          <a:solidFill>
                            <a:schemeClr val="dk1"/>
                          </a:solidFill>
                          <a:latin typeface="Garamond" panose="02020404030301010803"/>
                        </a:defRPr>
                      </a:lvl6pPr>
                      <a:lvl7pPr marL="2743200" algn="l" rtl="0" eaLnBrk="1" latinLnBrk="0" hangingPunct="1">
                        <a:defRPr kumimoji="0" kern="1200">
                          <a:solidFill>
                            <a:schemeClr val="dk1"/>
                          </a:solidFill>
                          <a:latin typeface="Garamond" panose="02020404030301010803"/>
                        </a:defRPr>
                      </a:lvl7pPr>
                      <a:lvl8pPr marL="3200400" algn="l" rtl="0" eaLnBrk="1" latinLnBrk="0" hangingPunct="1">
                        <a:defRPr kumimoji="0" kern="1200">
                          <a:solidFill>
                            <a:schemeClr val="dk1"/>
                          </a:solidFill>
                          <a:latin typeface="Garamond" panose="02020404030301010803"/>
                        </a:defRPr>
                      </a:lvl8pPr>
                      <a:lvl9pPr marL="3657600" algn="l" rtl="0" eaLnBrk="1" latinLnBrk="0" hangingPunct="1">
                        <a:defRPr kumimoji="0" kern="1200">
                          <a:solidFill>
                            <a:schemeClr val="dk1"/>
                          </a:solidFill>
                          <a:latin typeface="Garamond" panose="02020404030301010803"/>
                        </a:defRPr>
                      </a:lvl9pPr>
                    </a:lstStyle>
                    <a:p>
                      <a:pPr marL="0" marR="0" algn="ctr" rtl="1">
                        <a:lnSpc>
                          <a:spcPct val="115000"/>
                        </a:lnSpc>
                        <a:spcBef>
                          <a:spcPts val="0"/>
                        </a:spcBef>
                        <a:spcAft>
                          <a:spcPts val="1000"/>
                        </a:spcAft>
                      </a:pPr>
                      <a:r>
                        <a:rPr lang="ar-SA" sz="1100">
                          <a:effectLst/>
                          <a:cs typeface="B Mitra" panose="00000400000000000000" pitchFamily="2" charset="-78"/>
                        </a:rPr>
                        <a:t>-</a:t>
                      </a:r>
                      <a:endParaRPr lang="en-US" sz="1100">
                        <a:effectLst/>
                        <a:latin typeface="Calibri" panose="020F0502020204030204" pitchFamily="34" charset="0"/>
                        <a:ea typeface="Calibri" panose="020F0502020204030204" pitchFamily="34" charset="0"/>
                        <a:cs typeface="B Mitra" panose="00000400000000000000" pitchFamily="2" charset="-78"/>
                      </a:endParaRPr>
                    </a:p>
                  </a:txBody>
                  <a:tcPr marL="59599" marR="59599"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3992A">
                        <a:tint val="20000"/>
                      </a:srgbClr>
                    </a:solidFill>
                  </a:tcPr>
                </a:tc>
                <a:tc>
                  <a:txBody>
                    <a:bodyPr/>
                    <a:lstStyle>
                      <a:lvl1pPr marL="0" algn="l" rtl="0" eaLnBrk="1" latinLnBrk="0" hangingPunct="1">
                        <a:defRPr kumimoji="0" kern="1200">
                          <a:solidFill>
                            <a:schemeClr val="dk1"/>
                          </a:solidFill>
                          <a:latin typeface="Garamond" panose="02020404030301010803"/>
                        </a:defRPr>
                      </a:lvl1pPr>
                      <a:lvl2pPr marL="457200" algn="l" rtl="0" eaLnBrk="1" latinLnBrk="0" hangingPunct="1">
                        <a:defRPr kumimoji="0" kern="1200">
                          <a:solidFill>
                            <a:schemeClr val="dk1"/>
                          </a:solidFill>
                          <a:latin typeface="Garamond" panose="02020404030301010803"/>
                        </a:defRPr>
                      </a:lvl2pPr>
                      <a:lvl3pPr marL="914400" algn="l" rtl="0" eaLnBrk="1" latinLnBrk="0" hangingPunct="1">
                        <a:defRPr kumimoji="0" kern="1200">
                          <a:solidFill>
                            <a:schemeClr val="dk1"/>
                          </a:solidFill>
                          <a:latin typeface="Garamond" panose="02020404030301010803"/>
                        </a:defRPr>
                      </a:lvl3pPr>
                      <a:lvl4pPr marL="1371600" algn="l" rtl="0" eaLnBrk="1" latinLnBrk="0" hangingPunct="1">
                        <a:defRPr kumimoji="0" kern="1200">
                          <a:solidFill>
                            <a:schemeClr val="dk1"/>
                          </a:solidFill>
                          <a:latin typeface="Garamond" panose="02020404030301010803"/>
                        </a:defRPr>
                      </a:lvl4pPr>
                      <a:lvl5pPr marL="1828800" algn="l" rtl="0" eaLnBrk="1" latinLnBrk="0" hangingPunct="1">
                        <a:defRPr kumimoji="0" kern="1200">
                          <a:solidFill>
                            <a:schemeClr val="dk1"/>
                          </a:solidFill>
                          <a:latin typeface="Garamond" panose="02020404030301010803"/>
                        </a:defRPr>
                      </a:lvl5pPr>
                      <a:lvl6pPr marL="2286000" algn="l" rtl="0" eaLnBrk="1" latinLnBrk="0" hangingPunct="1">
                        <a:defRPr kumimoji="0" kern="1200">
                          <a:solidFill>
                            <a:schemeClr val="dk1"/>
                          </a:solidFill>
                          <a:latin typeface="Garamond" panose="02020404030301010803"/>
                        </a:defRPr>
                      </a:lvl6pPr>
                      <a:lvl7pPr marL="2743200" algn="l" rtl="0" eaLnBrk="1" latinLnBrk="0" hangingPunct="1">
                        <a:defRPr kumimoji="0" kern="1200">
                          <a:solidFill>
                            <a:schemeClr val="dk1"/>
                          </a:solidFill>
                          <a:latin typeface="Garamond" panose="02020404030301010803"/>
                        </a:defRPr>
                      </a:lvl7pPr>
                      <a:lvl8pPr marL="3200400" algn="l" rtl="0" eaLnBrk="1" latinLnBrk="0" hangingPunct="1">
                        <a:defRPr kumimoji="0" kern="1200">
                          <a:solidFill>
                            <a:schemeClr val="dk1"/>
                          </a:solidFill>
                          <a:latin typeface="Garamond" panose="02020404030301010803"/>
                        </a:defRPr>
                      </a:lvl8pPr>
                      <a:lvl9pPr marL="3657600" algn="l" rtl="0" eaLnBrk="1" latinLnBrk="0" hangingPunct="1">
                        <a:defRPr kumimoji="0" kern="1200">
                          <a:solidFill>
                            <a:schemeClr val="dk1"/>
                          </a:solidFill>
                          <a:latin typeface="Garamond" panose="02020404030301010803"/>
                        </a:defRPr>
                      </a:lvl9pPr>
                    </a:lstStyle>
                    <a:p>
                      <a:pPr marL="0" marR="0" algn="ctr" rtl="1">
                        <a:lnSpc>
                          <a:spcPct val="115000"/>
                        </a:lnSpc>
                        <a:spcBef>
                          <a:spcPts val="0"/>
                        </a:spcBef>
                        <a:spcAft>
                          <a:spcPts val="1000"/>
                        </a:spcAft>
                      </a:pPr>
                      <a:r>
                        <a:rPr lang="ar-SA" sz="1100" dirty="0">
                          <a:effectLst/>
                          <a:cs typeface="B Mitra" panose="00000400000000000000" pitchFamily="2" charset="-78"/>
                        </a:rPr>
                        <a:t>937.5</a:t>
                      </a:r>
                      <a:endParaRPr lang="en-US" sz="1100" dirty="0">
                        <a:effectLst/>
                        <a:latin typeface="Calibri" panose="020F0502020204030204" pitchFamily="34" charset="0"/>
                        <a:ea typeface="Calibri" panose="020F0502020204030204" pitchFamily="34" charset="0"/>
                        <a:cs typeface="B Mitra" panose="00000400000000000000" pitchFamily="2" charset="-78"/>
                      </a:endParaRPr>
                    </a:p>
                  </a:txBody>
                  <a:tcPr marL="59599" marR="59599"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3992A">
                        <a:tint val="20000"/>
                      </a:srgbClr>
                    </a:solidFill>
                  </a:tcPr>
                </a:tc>
                <a:extLst>
                  <a:ext uri="{0D108BD9-81ED-4DB2-BD59-A6C34878D82A}">
                    <a16:rowId xmlns:a16="http://schemas.microsoft.com/office/drawing/2014/main" xmlns="" val="1297630476"/>
                  </a:ext>
                </a:extLst>
              </a:tr>
            </a:tbl>
          </a:graphicData>
        </a:graphic>
      </p:graphicFrame>
      <p:sp>
        <p:nvSpPr>
          <p:cNvPr id="15" name="Rectangle 14"/>
          <p:cNvSpPr/>
          <p:nvPr/>
        </p:nvSpPr>
        <p:spPr>
          <a:xfrm>
            <a:off x="2504729" y="3573016"/>
            <a:ext cx="6552728" cy="646331"/>
          </a:xfrm>
          <a:prstGeom prst="rect">
            <a:avLst/>
          </a:prstGeom>
        </p:spPr>
        <p:txBody>
          <a:bodyPr wrap="square">
            <a:spAutoFit/>
          </a:bodyPr>
          <a:lstStyle/>
          <a:p>
            <a:pPr algn="r" rtl="1">
              <a:lnSpc>
                <a:spcPct val="150000"/>
              </a:lnSpc>
            </a:pPr>
            <a:r>
              <a:rPr lang="fa-IR" sz="1200" dirty="0">
                <a:solidFill>
                  <a:srgbClr val="002060"/>
                </a:solidFill>
                <a:latin typeface="Garamond" panose="02020404030301010803"/>
                <a:cs typeface="B Mitra" panose="00000400000000000000" pitchFamily="2" charset="-78"/>
              </a:rPr>
              <a:t>3. هزينه هاي پيش بيني نشده : </a:t>
            </a:r>
          </a:p>
          <a:p>
            <a:pPr algn="r" rtl="1">
              <a:lnSpc>
                <a:spcPct val="150000"/>
              </a:lnSpc>
            </a:pPr>
            <a:r>
              <a:rPr lang="fa-IR" sz="1200" dirty="0">
                <a:solidFill>
                  <a:srgbClr val="002060"/>
                </a:solidFill>
                <a:latin typeface="Garamond" panose="02020404030301010803"/>
                <a:cs typeface="B Mitra" panose="00000400000000000000" pitchFamily="2" charset="-78"/>
              </a:rPr>
              <a:t>ما براي هزينه هاي پيش بيني نشده حدود 2 درصد كل هزينه هاي جاري را كه معادل 50 ميليون تومان مي باشد در نظر گرفته </a:t>
            </a:r>
            <a:r>
              <a:rPr lang="fa-IR" sz="1200" dirty="0" smtClean="0">
                <a:solidFill>
                  <a:srgbClr val="002060"/>
                </a:solidFill>
                <a:latin typeface="Garamond" panose="02020404030301010803"/>
                <a:cs typeface="B Mitra" panose="00000400000000000000" pitchFamily="2" charset="-78"/>
              </a:rPr>
              <a:t>ايم</a:t>
            </a:r>
            <a:r>
              <a:rPr lang="en-US" sz="1200" dirty="0" smtClean="0">
                <a:solidFill>
                  <a:srgbClr val="002060"/>
                </a:solidFill>
                <a:latin typeface="Garamond" panose="02020404030301010803"/>
                <a:cs typeface="B Mitra" panose="00000400000000000000" pitchFamily="2" charset="-78"/>
              </a:rPr>
              <a:t>.</a:t>
            </a:r>
            <a:endParaRPr lang="fa-IR" sz="1200" dirty="0">
              <a:solidFill>
                <a:srgbClr val="002060"/>
              </a:solidFill>
              <a:latin typeface="Garamond" panose="02020404030301010803"/>
              <a:cs typeface="B Mitra" panose="00000400000000000000" pitchFamily="2" charset="-78"/>
            </a:endParaRPr>
          </a:p>
        </p:txBody>
      </p:sp>
      <p:sp>
        <p:nvSpPr>
          <p:cNvPr id="16" name="Rectangle 15"/>
          <p:cNvSpPr/>
          <p:nvPr/>
        </p:nvSpPr>
        <p:spPr>
          <a:xfrm rot="16200000">
            <a:off x="2375266" y="5775039"/>
            <a:ext cx="1181237" cy="346249"/>
          </a:xfrm>
          <a:prstGeom prst="rect">
            <a:avLst/>
          </a:prstGeom>
        </p:spPr>
        <p:txBody>
          <a:bodyPr wrap="square" anchor="ctr">
            <a:spAutoFit/>
          </a:bodyPr>
          <a:lstStyle/>
          <a:p>
            <a:pPr algn="r" rtl="1">
              <a:lnSpc>
                <a:spcPct val="150000"/>
              </a:lnSpc>
            </a:pPr>
            <a:r>
              <a:rPr lang="fa-IR" sz="1100" dirty="0" smtClean="0">
                <a:solidFill>
                  <a:srgbClr val="002060"/>
                </a:solidFill>
                <a:latin typeface="Garamond" panose="02020404030301010803"/>
                <a:cs typeface="B Mitra" panose="00000400000000000000" pitchFamily="2" charset="-78"/>
              </a:rPr>
              <a:t> </a:t>
            </a:r>
            <a:r>
              <a:rPr lang="fa-IR" sz="1100" dirty="0">
                <a:solidFill>
                  <a:srgbClr val="002060"/>
                </a:solidFill>
                <a:latin typeface="Garamond" panose="02020404030301010803"/>
                <a:cs typeface="B Mitra" panose="00000400000000000000" pitchFamily="2" charset="-78"/>
              </a:rPr>
              <a:t>مبلغ به ميليون تومان</a:t>
            </a:r>
            <a:endParaRPr lang="fa-IR" sz="1100" dirty="0" smtClean="0">
              <a:solidFill>
                <a:srgbClr val="002060"/>
              </a:solidFill>
              <a:latin typeface="Garamond" panose="02020404030301010803"/>
              <a:cs typeface="B Mitra" panose="00000400000000000000" pitchFamily="2" charset="-78"/>
            </a:endParaRPr>
          </a:p>
        </p:txBody>
      </p:sp>
      <p:sp>
        <p:nvSpPr>
          <p:cNvPr id="17" name="Rectangle 16"/>
          <p:cNvSpPr/>
          <p:nvPr/>
        </p:nvSpPr>
        <p:spPr>
          <a:xfrm>
            <a:off x="2532509" y="4221088"/>
            <a:ext cx="6552728" cy="346249"/>
          </a:xfrm>
          <a:prstGeom prst="rect">
            <a:avLst/>
          </a:prstGeom>
        </p:spPr>
        <p:txBody>
          <a:bodyPr wrap="square">
            <a:spAutoFit/>
          </a:bodyPr>
          <a:lstStyle/>
          <a:p>
            <a:pPr algn="r" rtl="1">
              <a:lnSpc>
                <a:spcPct val="150000"/>
              </a:lnSpc>
            </a:pPr>
            <a:r>
              <a:rPr lang="fa-IR" sz="1200" b="1" dirty="0" smtClean="0">
                <a:solidFill>
                  <a:srgbClr val="002060"/>
                </a:solidFill>
                <a:latin typeface="Garamond" panose="02020404030301010803"/>
                <a:cs typeface="B Mitra" panose="00000400000000000000" pitchFamily="2" charset="-78"/>
              </a:rPr>
              <a:t>جمع </a:t>
            </a:r>
            <a:r>
              <a:rPr lang="fa-IR" sz="1200" b="1" dirty="0">
                <a:solidFill>
                  <a:srgbClr val="002060"/>
                </a:solidFill>
                <a:latin typeface="Garamond" panose="02020404030301010803"/>
                <a:cs typeface="B Mitra" panose="00000400000000000000" pitchFamily="2" charset="-78"/>
              </a:rPr>
              <a:t>هزينه هاي جاري: </a:t>
            </a:r>
          </a:p>
        </p:txBody>
      </p:sp>
      <p:graphicFrame>
        <p:nvGraphicFramePr>
          <p:cNvPr id="19" name="Table 18"/>
          <p:cNvGraphicFramePr>
            <a:graphicFrameLocks noGrp="1"/>
          </p:cNvGraphicFramePr>
          <p:nvPr>
            <p:extLst/>
          </p:nvPr>
        </p:nvGraphicFramePr>
        <p:xfrm>
          <a:off x="3152799" y="4611518"/>
          <a:ext cx="5875347" cy="1821289"/>
        </p:xfrm>
        <a:graphic>
          <a:graphicData uri="http://schemas.openxmlformats.org/drawingml/2006/table">
            <a:tbl>
              <a:tblPr rtl="1" firstRow="1" firstCol="1" bandRow="1"/>
              <a:tblGrid>
                <a:gridCol w="618777">
                  <a:extLst>
                    <a:ext uri="{9D8B030D-6E8A-4147-A177-3AD203B41FA5}">
                      <a16:colId xmlns:a16="http://schemas.microsoft.com/office/drawing/2014/main" xmlns="" val="2884795742"/>
                    </a:ext>
                  </a:extLst>
                </a:gridCol>
                <a:gridCol w="3313095">
                  <a:extLst>
                    <a:ext uri="{9D8B030D-6E8A-4147-A177-3AD203B41FA5}">
                      <a16:colId xmlns:a16="http://schemas.microsoft.com/office/drawing/2014/main" xmlns="" val="671558199"/>
                    </a:ext>
                  </a:extLst>
                </a:gridCol>
                <a:gridCol w="1943475">
                  <a:extLst>
                    <a:ext uri="{9D8B030D-6E8A-4147-A177-3AD203B41FA5}">
                      <a16:colId xmlns:a16="http://schemas.microsoft.com/office/drawing/2014/main" xmlns="" val="2067620294"/>
                    </a:ext>
                  </a:extLst>
                </a:gridCol>
              </a:tblGrid>
              <a:tr h="296975">
                <a:tc>
                  <a:txBody>
                    <a:bodyPr/>
                    <a:lstStyle>
                      <a:lvl1pPr marL="0" algn="l" rtl="0" eaLnBrk="1" latinLnBrk="0" hangingPunct="1">
                        <a:defRPr kumimoji="0" b="1" kern="1200">
                          <a:solidFill>
                            <a:schemeClr val="lt1"/>
                          </a:solidFill>
                          <a:latin typeface="Garamond" panose="02020404030301010803"/>
                        </a:defRPr>
                      </a:lvl1pPr>
                      <a:lvl2pPr marL="457200" algn="l" rtl="0" eaLnBrk="1" latinLnBrk="0" hangingPunct="1">
                        <a:defRPr kumimoji="0" b="1" kern="1200">
                          <a:solidFill>
                            <a:schemeClr val="lt1"/>
                          </a:solidFill>
                          <a:latin typeface="Garamond" panose="02020404030301010803"/>
                        </a:defRPr>
                      </a:lvl2pPr>
                      <a:lvl3pPr marL="914400" algn="l" rtl="0" eaLnBrk="1" latinLnBrk="0" hangingPunct="1">
                        <a:defRPr kumimoji="0" b="1" kern="1200">
                          <a:solidFill>
                            <a:schemeClr val="lt1"/>
                          </a:solidFill>
                          <a:latin typeface="Garamond" panose="02020404030301010803"/>
                        </a:defRPr>
                      </a:lvl3pPr>
                      <a:lvl4pPr marL="1371600" algn="l" rtl="0" eaLnBrk="1" latinLnBrk="0" hangingPunct="1">
                        <a:defRPr kumimoji="0" b="1" kern="1200">
                          <a:solidFill>
                            <a:schemeClr val="lt1"/>
                          </a:solidFill>
                          <a:latin typeface="Garamond" panose="02020404030301010803"/>
                        </a:defRPr>
                      </a:lvl4pPr>
                      <a:lvl5pPr marL="1828800" algn="l" rtl="0" eaLnBrk="1" latinLnBrk="0" hangingPunct="1">
                        <a:defRPr kumimoji="0" b="1" kern="1200">
                          <a:solidFill>
                            <a:schemeClr val="lt1"/>
                          </a:solidFill>
                          <a:latin typeface="Garamond" panose="02020404030301010803"/>
                        </a:defRPr>
                      </a:lvl5pPr>
                      <a:lvl6pPr marL="2286000" algn="l" rtl="0" eaLnBrk="1" latinLnBrk="0" hangingPunct="1">
                        <a:defRPr kumimoji="0" b="1" kern="1200">
                          <a:solidFill>
                            <a:schemeClr val="lt1"/>
                          </a:solidFill>
                          <a:latin typeface="Garamond" panose="02020404030301010803"/>
                        </a:defRPr>
                      </a:lvl6pPr>
                      <a:lvl7pPr marL="2743200" algn="l" rtl="0" eaLnBrk="1" latinLnBrk="0" hangingPunct="1">
                        <a:defRPr kumimoji="0" b="1" kern="1200">
                          <a:solidFill>
                            <a:schemeClr val="lt1"/>
                          </a:solidFill>
                          <a:latin typeface="Garamond" panose="02020404030301010803"/>
                        </a:defRPr>
                      </a:lvl7pPr>
                      <a:lvl8pPr marL="3200400" algn="l" rtl="0" eaLnBrk="1" latinLnBrk="0" hangingPunct="1">
                        <a:defRPr kumimoji="0" b="1" kern="1200">
                          <a:solidFill>
                            <a:schemeClr val="lt1"/>
                          </a:solidFill>
                          <a:latin typeface="Garamond" panose="02020404030301010803"/>
                        </a:defRPr>
                      </a:lvl8pPr>
                      <a:lvl9pPr marL="3657600" algn="l" rtl="0" eaLnBrk="1" latinLnBrk="0" hangingPunct="1">
                        <a:defRPr kumimoji="0" b="1" kern="1200">
                          <a:solidFill>
                            <a:schemeClr val="lt1"/>
                          </a:solidFill>
                          <a:latin typeface="Garamond" panose="02020404030301010803"/>
                        </a:defRPr>
                      </a:lvl9pPr>
                    </a:lstStyle>
                    <a:p>
                      <a:pPr marL="0" marR="0" algn="ctr" rtl="1">
                        <a:lnSpc>
                          <a:spcPct val="115000"/>
                        </a:lnSpc>
                        <a:spcBef>
                          <a:spcPts val="0"/>
                        </a:spcBef>
                        <a:spcAft>
                          <a:spcPts val="1000"/>
                        </a:spcAft>
                      </a:pPr>
                      <a:r>
                        <a:rPr lang="ar-SA" sz="1100" dirty="0">
                          <a:effectLst/>
                          <a:cs typeface="B Mitra" panose="00000400000000000000" pitchFamily="2" charset="-78"/>
                        </a:rPr>
                        <a:t>رديف</a:t>
                      </a:r>
                      <a:endParaRPr lang="en-US" sz="1100" dirty="0">
                        <a:effectLst/>
                        <a:latin typeface="Calibri" panose="020F0502020204030204" pitchFamily="34" charset="0"/>
                        <a:ea typeface="Calibri" panose="020F0502020204030204" pitchFamily="34" charset="0"/>
                        <a:cs typeface="B Mitra" panose="00000400000000000000" pitchFamily="2" charset="-78"/>
                      </a:endParaRPr>
                    </a:p>
                  </a:txBody>
                  <a:tcPr marL="57097" marR="57097"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83992A"/>
                    </a:solidFill>
                  </a:tcPr>
                </a:tc>
                <a:tc>
                  <a:txBody>
                    <a:bodyPr/>
                    <a:lstStyle>
                      <a:lvl1pPr marL="0" algn="l" rtl="0" eaLnBrk="1" latinLnBrk="0" hangingPunct="1">
                        <a:defRPr kumimoji="0" b="1" kern="1200">
                          <a:solidFill>
                            <a:schemeClr val="lt1"/>
                          </a:solidFill>
                          <a:latin typeface="Garamond" panose="02020404030301010803"/>
                        </a:defRPr>
                      </a:lvl1pPr>
                      <a:lvl2pPr marL="457200" algn="l" rtl="0" eaLnBrk="1" latinLnBrk="0" hangingPunct="1">
                        <a:defRPr kumimoji="0" b="1" kern="1200">
                          <a:solidFill>
                            <a:schemeClr val="lt1"/>
                          </a:solidFill>
                          <a:latin typeface="Garamond" panose="02020404030301010803"/>
                        </a:defRPr>
                      </a:lvl2pPr>
                      <a:lvl3pPr marL="914400" algn="l" rtl="0" eaLnBrk="1" latinLnBrk="0" hangingPunct="1">
                        <a:defRPr kumimoji="0" b="1" kern="1200">
                          <a:solidFill>
                            <a:schemeClr val="lt1"/>
                          </a:solidFill>
                          <a:latin typeface="Garamond" panose="02020404030301010803"/>
                        </a:defRPr>
                      </a:lvl3pPr>
                      <a:lvl4pPr marL="1371600" algn="l" rtl="0" eaLnBrk="1" latinLnBrk="0" hangingPunct="1">
                        <a:defRPr kumimoji="0" b="1" kern="1200">
                          <a:solidFill>
                            <a:schemeClr val="lt1"/>
                          </a:solidFill>
                          <a:latin typeface="Garamond" panose="02020404030301010803"/>
                        </a:defRPr>
                      </a:lvl4pPr>
                      <a:lvl5pPr marL="1828800" algn="l" rtl="0" eaLnBrk="1" latinLnBrk="0" hangingPunct="1">
                        <a:defRPr kumimoji="0" b="1" kern="1200">
                          <a:solidFill>
                            <a:schemeClr val="lt1"/>
                          </a:solidFill>
                          <a:latin typeface="Garamond" panose="02020404030301010803"/>
                        </a:defRPr>
                      </a:lvl5pPr>
                      <a:lvl6pPr marL="2286000" algn="l" rtl="0" eaLnBrk="1" latinLnBrk="0" hangingPunct="1">
                        <a:defRPr kumimoji="0" b="1" kern="1200">
                          <a:solidFill>
                            <a:schemeClr val="lt1"/>
                          </a:solidFill>
                          <a:latin typeface="Garamond" panose="02020404030301010803"/>
                        </a:defRPr>
                      </a:lvl6pPr>
                      <a:lvl7pPr marL="2743200" algn="l" rtl="0" eaLnBrk="1" latinLnBrk="0" hangingPunct="1">
                        <a:defRPr kumimoji="0" b="1" kern="1200">
                          <a:solidFill>
                            <a:schemeClr val="lt1"/>
                          </a:solidFill>
                          <a:latin typeface="Garamond" panose="02020404030301010803"/>
                        </a:defRPr>
                      </a:lvl7pPr>
                      <a:lvl8pPr marL="3200400" algn="l" rtl="0" eaLnBrk="1" latinLnBrk="0" hangingPunct="1">
                        <a:defRPr kumimoji="0" b="1" kern="1200">
                          <a:solidFill>
                            <a:schemeClr val="lt1"/>
                          </a:solidFill>
                          <a:latin typeface="Garamond" panose="02020404030301010803"/>
                        </a:defRPr>
                      </a:lvl8pPr>
                      <a:lvl9pPr marL="3657600" algn="l" rtl="0" eaLnBrk="1" latinLnBrk="0" hangingPunct="1">
                        <a:defRPr kumimoji="0" b="1" kern="1200">
                          <a:solidFill>
                            <a:schemeClr val="lt1"/>
                          </a:solidFill>
                          <a:latin typeface="Garamond" panose="02020404030301010803"/>
                        </a:defRPr>
                      </a:lvl9pPr>
                    </a:lstStyle>
                    <a:p>
                      <a:pPr marL="0" marR="0" algn="ctr" rtl="1">
                        <a:lnSpc>
                          <a:spcPct val="115000"/>
                        </a:lnSpc>
                        <a:spcBef>
                          <a:spcPts val="0"/>
                        </a:spcBef>
                        <a:spcAft>
                          <a:spcPts val="1000"/>
                        </a:spcAft>
                      </a:pPr>
                      <a:r>
                        <a:rPr lang="ar-SA" sz="1100" dirty="0">
                          <a:effectLst/>
                          <a:cs typeface="B Mitra" panose="00000400000000000000" pitchFamily="2" charset="-78"/>
                        </a:rPr>
                        <a:t>شرح</a:t>
                      </a:r>
                      <a:endParaRPr lang="en-US" sz="1100" dirty="0">
                        <a:effectLst/>
                        <a:latin typeface="Calibri" panose="020F0502020204030204" pitchFamily="34" charset="0"/>
                        <a:ea typeface="Calibri" panose="020F0502020204030204" pitchFamily="34" charset="0"/>
                        <a:cs typeface="B Mitra" panose="00000400000000000000" pitchFamily="2" charset="-78"/>
                      </a:endParaRPr>
                    </a:p>
                  </a:txBody>
                  <a:tcPr marL="57097" marR="57097"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83992A"/>
                    </a:solidFill>
                  </a:tcPr>
                </a:tc>
                <a:tc>
                  <a:txBody>
                    <a:bodyPr/>
                    <a:lstStyle>
                      <a:lvl1pPr marL="0" algn="l" rtl="0" eaLnBrk="1" latinLnBrk="0" hangingPunct="1">
                        <a:defRPr kumimoji="0" b="1" kern="1200">
                          <a:solidFill>
                            <a:schemeClr val="lt1"/>
                          </a:solidFill>
                          <a:latin typeface="Garamond" panose="02020404030301010803"/>
                        </a:defRPr>
                      </a:lvl1pPr>
                      <a:lvl2pPr marL="457200" algn="l" rtl="0" eaLnBrk="1" latinLnBrk="0" hangingPunct="1">
                        <a:defRPr kumimoji="0" b="1" kern="1200">
                          <a:solidFill>
                            <a:schemeClr val="lt1"/>
                          </a:solidFill>
                          <a:latin typeface="Garamond" panose="02020404030301010803"/>
                        </a:defRPr>
                      </a:lvl2pPr>
                      <a:lvl3pPr marL="914400" algn="l" rtl="0" eaLnBrk="1" latinLnBrk="0" hangingPunct="1">
                        <a:defRPr kumimoji="0" b="1" kern="1200">
                          <a:solidFill>
                            <a:schemeClr val="lt1"/>
                          </a:solidFill>
                          <a:latin typeface="Garamond" panose="02020404030301010803"/>
                        </a:defRPr>
                      </a:lvl3pPr>
                      <a:lvl4pPr marL="1371600" algn="l" rtl="0" eaLnBrk="1" latinLnBrk="0" hangingPunct="1">
                        <a:defRPr kumimoji="0" b="1" kern="1200">
                          <a:solidFill>
                            <a:schemeClr val="lt1"/>
                          </a:solidFill>
                          <a:latin typeface="Garamond" panose="02020404030301010803"/>
                        </a:defRPr>
                      </a:lvl4pPr>
                      <a:lvl5pPr marL="1828800" algn="l" rtl="0" eaLnBrk="1" latinLnBrk="0" hangingPunct="1">
                        <a:defRPr kumimoji="0" b="1" kern="1200">
                          <a:solidFill>
                            <a:schemeClr val="lt1"/>
                          </a:solidFill>
                          <a:latin typeface="Garamond" panose="02020404030301010803"/>
                        </a:defRPr>
                      </a:lvl5pPr>
                      <a:lvl6pPr marL="2286000" algn="l" rtl="0" eaLnBrk="1" latinLnBrk="0" hangingPunct="1">
                        <a:defRPr kumimoji="0" b="1" kern="1200">
                          <a:solidFill>
                            <a:schemeClr val="lt1"/>
                          </a:solidFill>
                          <a:latin typeface="Garamond" panose="02020404030301010803"/>
                        </a:defRPr>
                      </a:lvl6pPr>
                      <a:lvl7pPr marL="2743200" algn="l" rtl="0" eaLnBrk="1" latinLnBrk="0" hangingPunct="1">
                        <a:defRPr kumimoji="0" b="1" kern="1200">
                          <a:solidFill>
                            <a:schemeClr val="lt1"/>
                          </a:solidFill>
                          <a:latin typeface="Garamond" panose="02020404030301010803"/>
                        </a:defRPr>
                      </a:lvl7pPr>
                      <a:lvl8pPr marL="3200400" algn="l" rtl="0" eaLnBrk="1" latinLnBrk="0" hangingPunct="1">
                        <a:defRPr kumimoji="0" b="1" kern="1200">
                          <a:solidFill>
                            <a:schemeClr val="lt1"/>
                          </a:solidFill>
                          <a:latin typeface="Garamond" panose="02020404030301010803"/>
                        </a:defRPr>
                      </a:lvl8pPr>
                      <a:lvl9pPr marL="3657600" algn="l" rtl="0" eaLnBrk="1" latinLnBrk="0" hangingPunct="1">
                        <a:defRPr kumimoji="0" b="1" kern="1200">
                          <a:solidFill>
                            <a:schemeClr val="lt1"/>
                          </a:solidFill>
                          <a:latin typeface="Garamond" panose="02020404030301010803"/>
                        </a:defRPr>
                      </a:lvl9pPr>
                    </a:lstStyle>
                    <a:p>
                      <a:pPr marL="0" marR="0" algn="ctr" rtl="1">
                        <a:lnSpc>
                          <a:spcPct val="115000"/>
                        </a:lnSpc>
                        <a:spcBef>
                          <a:spcPts val="0"/>
                        </a:spcBef>
                        <a:spcAft>
                          <a:spcPts val="1000"/>
                        </a:spcAft>
                      </a:pPr>
                      <a:r>
                        <a:rPr lang="ar-SA" sz="1100">
                          <a:effectLst/>
                          <a:cs typeface="B Mitra" panose="00000400000000000000" pitchFamily="2" charset="-78"/>
                        </a:rPr>
                        <a:t>جمع هزينه به ميليون تومان</a:t>
                      </a:r>
                      <a:endParaRPr lang="en-US" sz="1100">
                        <a:effectLst/>
                        <a:latin typeface="Calibri" panose="020F0502020204030204" pitchFamily="34" charset="0"/>
                        <a:ea typeface="Calibri" panose="020F0502020204030204" pitchFamily="34" charset="0"/>
                        <a:cs typeface="B Mitra" panose="00000400000000000000" pitchFamily="2" charset="-78"/>
                      </a:endParaRPr>
                    </a:p>
                  </a:txBody>
                  <a:tcPr marL="57097" marR="57097"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83992A"/>
                    </a:solidFill>
                  </a:tcPr>
                </a:tc>
                <a:extLst>
                  <a:ext uri="{0D108BD9-81ED-4DB2-BD59-A6C34878D82A}">
                    <a16:rowId xmlns:a16="http://schemas.microsoft.com/office/drawing/2014/main" xmlns="" val="4066199425"/>
                  </a:ext>
                </a:extLst>
              </a:tr>
              <a:tr h="1265257">
                <a:tc>
                  <a:txBody>
                    <a:bodyPr/>
                    <a:lstStyle>
                      <a:lvl1pPr marL="0" algn="l" rtl="0" eaLnBrk="1" latinLnBrk="0" hangingPunct="1">
                        <a:defRPr kumimoji="0" b="1" kern="1200">
                          <a:solidFill>
                            <a:schemeClr val="lt1"/>
                          </a:solidFill>
                          <a:latin typeface="Garamond" panose="02020404030301010803"/>
                        </a:defRPr>
                      </a:lvl1pPr>
                      <a:lvl2pPr marL="457200" algn="l" rtl="0" eaLnBrk="1" latinLnBrk="0" hangingPunct="1">
                        <a:defRPr kumimoji="0" b="1" kern="1200">
                          <a:solidFill>
                            <a:schemeClr val="lt1"/>
                          </a:solidFill>
                          <a:latin typeface="Garamond" panose="02020404030301010803"/>
                        </a:defRPr>
                      </a:lvl2pPr>
                      <a:lvl3pPr marL="914400" algn="l" rtl="0" eaLnBrk="1" latinLnBrk="0" hangingPunct="1">
                        <a:defRPr kumimoji="0" b="1" kern="1200">
                          <a:solidFill>
                            <a:schemeClr val="lt1"/>
                          </a:solidFill>
                          <a:latin typeface="Garamond" panose="02020404030301010803"/>
                        </a:defRPr>
                      </a:lvl3pPr>
                      <a:lvl4pPr marL="1371600" algn="l" rtl="0" eaLnBrk="1" latinLnBrk="0" hangingPunct="1">
                        <a:defRPr kumimoji="0" b="1" kern="1200">
                          <a:solidFill>
                            <a:schemeClr val="lt1"/>
                          </a:solidFill>
                          <a:latin typeface="Garamond" panose="02020404030301010803"/>
                        </a:defRPr>
                      </a:lvl4pPr>
                      <a:lvl5pPr marL="1828800" algn="l" rtl="0" eaLnBrk="1" latinLnBrk="0" hangingPunct="1">
                        <a:defRPr kumimoji="0" b="1" kern="1200">
                          <a:solidFill>
                            <a:schemeClr val="lt1"/>
                          </a:solidFill>
                          <a:latin typeface="Garamond" panose="02020404030301010803"/>
                        </a:defRPr>
                      </a:lvl5pPr>
                      <a:lvl6pPr marL="2286000" algn="l" rtl="0" eaLnBrk="1" latinLnBrk="0" hangingPunct="1">
                        <a:defRPr kumimoji="0" b="1" kern="1200">
                          <a:solidFill>
                            <a:schemeClr val="lt1"/>
                          </a:solidFill>
                          <a:latin typeface="Garamond" panose="02020404030301010803"/>
                        </a:defRPr>
                      </a:lvl6pPr>
                      <a:lvl7pPr marL="2743200" algn="l" rtl="0" eaLnBrk="1" latinLnBrk="0" hangingPunct="1">
                        <a:defRPr kumimoji="0" b="1" kern="1200">
                          <a:solidFill>
                            <a:schemeClr val="lt1"/>
                          </a:solidFill>
                          <a:latin typeface="Garamond" panose="02020404030301010803"/>
                        </a:defRPr>
                      </a:lvl7pPr>
                      <a:lvl8pPr marL="3200400" algn="l" rtl="0" eaLnBrk="1" latinLnBrk="0" hangingPunct="1">
                        <a:defRPr kumimoji="0" b="1" kern="1200">
                          <a:solidFill>
                            <a:schemeClr val="lt1"/>
                          </a:solidFill>
                          <a:latin typeface="Garamond" panose="02020404030301010803"/>
                        </a:defRPr>
                      </a:lvl8pPr>
                      <a:lvl9pPr marL="3657600" algn="l" rtl="0" eaLnBrk="1" latinLnBrk="0" hangingPunct="1">
                        <a:defRPr kumimoji="0" b="1" kern="1200">
                          <a:solidFill>
                            <a:schemeClr val="lt1"/>
                          </a:solidFill>
                          <a:latin typeface="Garamond" panose="02020404030301010803"/>
                        </a:defRPr>
                      </a:lvl9pPr>
                    </a:lstStyle>
                    <a:p>
                      <a:pPr marL="0" marR="0" algn="ctr" rtl="1">
                        <a:lnSpc>
                          <a:spcPct val="107000"/>
                        </a:lnSpc>
                        <a:spcBef>
                          <a:spcPts val="0"/>
                        </a:spcBef>
                        <a:spcAft>
                          <a:spcPts val="800"/>
                        </a:spcAft>
                      </a:pPr>
                      <a:r>
                        <a:rPr lang="ar-SA" sz="1100" dirty="0">
                          <a:effectLst/>
                          <a:cs typeface="B Mitra" panose="00000400000000000000" pitchFamily="2" charset="-78"/>
                        </a:rPr>
                        <a:t>1</a:t>
                      </a:r>
                      <a:endParaRPr lang="en-US" sz="1100" dirty="0">
                        <a:effectLst/>
                        <a:cs typeface="B Mitra" panose="00000400000000000000" pitchFamily="2" charset="-78"/>
                      </a:endParaRPr>
                    </a:p>
                    <a:p>
                      <a:pPr marL="0" marR="0" algn="ctr" rtl="1">
                        <a:lnSpc>
                          <a:spcPct val="107000"/>
                        </a:lnSpc>
                        <a:spcBef>
                          <a:spcPts val="0"/>
                        </a:spcBef>
                        <a:spcAft>
                          <a:spcPts val="800"/>
                        </a:spcAft>
                      </a:pPr>
                      <a:r>
                        <a:rPr lang="ar-SA" sz="1100" dirty="0">
                          <a:effectLst/>
                          <a:cs typeface="B Mitra" panose="00000400000000000000" pitchFamily="2" charset="-78"/>
                        </a:rPr>
                        <a:t>2</a:t>
                      </a:r>
                      <a:endParaRPr lang="en-US" sz="1100" dirty="0">
                        <a:effectLst/>
                        <a:cs typeface="B Mitra" panose="00000400000000000000" pitchFamily="2" charset="-78"/>
                      </a:endParaRPr>
                    </a:p>
                    <a:p>
                      <a:pPr marL="0" marR="0" algn="ctr" rtl="1">
                        <a:lnSpc>
                          <a:spcPct val="107000"/>
                        </a:lnSpc>
                        <a:spcBef>
                          <a:spcPts val="0"/>
                        </a:spcBef>
                        <a:spcAft>
                          <a:spcPts val="800"/>
                        </a:spcAft>
                      </a:pPr>
                      <a:r>
                        <a:rPr lang="ar-SA" sz="1100" dirty="0">
                          <a:effectLst/>
                          <a:cs typeface="B Mitra" panose="00000400000000000000" pitchFamily="2" charset="-78"/>
                        </a:rPr>
                        <a:t>3</a:t>
                      </a:r>
                      <a:endParaRPr lang="en-US" sz="1100" dirty="0">
                        <a:effectLst/>
                        <a:cs typeface="B Mitra" panose="00000400000000000000" pitchFamily="2" charset="-78"/>
                      </a:endParaRPr>
                    </a:p>
                    <a:p>
                      <a:pPr marL="0" marR="0" algn="ctr" rtl="1">
                        <a:lnSpc>
                          <a:spcPct val="107000"/>
                        </a:lnSpc>
                        <a:spcBef>
                          <a:spcPts val="0"/>
                        </a:spcBef>
                        <a:spcAft>
                          <a:spcPts val="800"/>
                        </a:spcAft>
                      </a:pPr>
                      <a:r>
                        <a:rPr lang="ar-SA" sz="1100" dirty="0">
                          <a:effectLst/>
                          <a:cs typeface="B Mitra" panose="00000400000000000000" pitchFamily="2" charset="-78"/>
                        </a:rPr>
                        <a:t>4</a:t>
                      </a:r>
                      <a:endParaRPr lang="en-US" sz="1100" dirty="0">
                        <a:effectLst/>
                        <a:cs typeface="B Mitra" panose="00000400000000000000" pitchFamily="2" charset="-78"/>
                      </a:endParaRPr>
                    </a:p>
                    <a:p>
                      <a:pPr marL="0" marR="0" algn="ctr" rtl="1">
                        <a:lnSpc>
                          <a:spcPct val="115000"/>
                        </a:lnSpc>
                        <a:spcBef>
                          <a:spcPts val="0"/>
                        </a:spcBef>
                        <a:spcAft>
                          <a:spcPts val="1000"/>
                        </a:spcAft>
                      </a:pPr>
                      <a:r>
                        <a:rPr lang="ar-SA" sz="1100" dirty="0">
                          <a:effectLst/>
                          <a:cs typeface="B Mitra" panose="00000400000000000000" pitchFamily="2" charset="-78"/>
                        </a:rPr>
                        <a:t>5</a:t>
                      </a:r>
                      <a:endParaRPr lang="en-US" sz="1100" dirty="0">
                        <a:effectLst/>
                        <a:latin typeface="Calibri" panose="020F0502020204030204" pitchFamily="34" charset="0"/>
                        <a:ea typeface="Calibri" panose="020F0502020204030204" pitchFamily="34" charset="0"/>
                        <a:cs typeface="B Mitra" panose="00000400000000000000" pitchFamily="2" charset="-78"/>
                      </a:endParaRPr>
                    </a:p>
                  </a:txBody>
                  <a:tcPr marL="57097" marR="57097" marT="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3992A"/>
                    </a:solidFill>
                  </a:tcPr>
                </a:tc>
                <a:tc>
                  <a:txBody>
                    <a:bodyPr/>
                    <a:lstStyle>
                      <a:lvl1pPr marL="0" algn="l" rtl="0" eaLnBrk="1" latinLnBrk="0" hangingPunct="1">
                        <a:defRPr kumimoji="0" kern="1200">
                          <a:solidFill>
                            <a:schemeClr val="dk1"/>
                          </a:solidFill>
                          <a:latin typeface="Garamond" panose="02020404030301010803"/>
                        </a:defRPr>
                      </a:lvl1pPr>
                      <a:lvl2pPr marL="457200" algn="l" rtl="0" eaLnBrk="1" latinLnBrk="0" hangingPunct="1">
                        <a:defRPr kumimoji="0" kern="1200">
                          <a:solidFill>
                            <a:schemeClr val="dk1"/>
                          </a:solidFill>
                          <a:latin typeface="Garamond" panose="02020404030301010803"/>
                        </a:defRPr>
                      </a:lvl2pPr>
                      <a:lvl3pPr marL="914400" algn="l" rtl="0" eaLnBrk="1" latinLnBrk="0" hangingPunct="1">
                        <a:defRPr kumimoji="0" kern="1200">
                          <a:solidFill>
                            <a:schemeClr val="dk1"/>
                          </a:solidFill>
                          <a:latin typeface="Garamond" panose="02020404030301010803"/>
                        </a:defRPr>
                      </a:lvl3pPr>
                      <a:lvl4pPr marL="1371600" algn="l" rtl="0" eaLnBrk="1" latinLnBrk="0" hangingPunct="1">
                        <a:defRPr kumimoji="0" kern="1200">
                          <a:solidFill>
                            <a:schemeClr val="dk1"/>
                          </a:solidFill>
                          <a:latin typeface="Garamond" panose="02020404030301010803"/>
                        </a:defRPr>
                      </a:lvl4pPr>
                      <a:lvl5pPr marL="1828800" algn="l" rtl="0" eaLnBrk="1" latinLnBrk="0" hangingPunct="1">
                        <a:defRPr kumimoji="0" kern="1200">
                          <a:solidFill>
                            <a:schemeClr val="dk1"/>
                          </a:solidFill>
                          <a:latin typeface="Garamond" panose="02020404030301010803"/>
                        </a:defRPr>
                      </a:lvl5pPr>
                      <a:lvl6pPr marL="2286000" algn="l" rtl="0" eaLnBrk="1" latinLnBrk="0" hangingPunct="1">
                        <a:defRPr kumimoji="0" kern="1200">
                          <a:solidFill>
                            <a:schemeClr val="dk1"/>
                          </a:solidFill>
                          <a:latin typeface="Garamond" panose="02020404030301010803"/>
                        </a:defRPr>
                      </a:lvl6pPr>
                      <a:lvl7pPr marL="2743200" algn="l" rtl="0" eaLnBrk="1" latinLnBrk="0" hangingPunct="1">
                        <a:defRPr kumimoji="0" kern="1200">
                          <a:solidFill>
                            <a:schemeClr val="dk1"/>
                          </a:solidFill>
                          <a:latin typeface="Garamond" panose="02020404030301010803"/>
                        </a:defRPr>
                      </a:lvl7pPr>
                      <a:lvl8pPr marL="3200400" algn="l" rtl="0" eaLnBrk="1" latinLnBrk="0" hangingPunct="1">
                        <a:defRPr kumimoji="0" kern="1200">
                          <a:solidFill>
                            <a:schemeClr val="dk1"/>
                          </a:solidFill>
                          <a:latin typeface="Garamond" panose="02020404030301010803"/>
                        </a:defRPr>
                      </a:lvl8pPr>
                      <a:lvl9pPr marL="3657600" algn="l" rtl="0" eaLnBrk="1" latinLnBrk="0" hangingPunct="1">
                        <a:defRPr kumimoji="0" kern="1200">
                          <a:solidFill>
                            <a:schemeClr val="dk1"/>
                          </a:solidFill>
                          <a:latin typeface="Garamond" panose="02020404030301010803"/>
                        </a:defRPr>
                      </a:lvl9pPr>
                    </a:lstStyle>
                    <a:p>
                      <a:pPr marL="0" marR="0" algn="ctr" rtl="1">
                        <a:lnSpc>
                          <a:spcPct val="107000"/>
                        </a:lnSpc>
                        <a:spcBef>
                          <a:spcPts val="0"/>
                        </a:spcBef>
                        <a:spcAft>
                          <a:spcPts val="800"/>
                        </a:spcAft>
                      </a:pPr>
                      <a:r>
                        <a:rPr lang="ar-SA" sz="1100" dirty="0">
                          <a:effectLst/>
                          <a:cs typeface="B Mitra" panose="00000400000000000000" pitchFamily="2" charset="-78"/>
                        </a:rPr>
                        <a:t>هزينه هاي پرسنلي </a:t>
                      </a:r>
                      <a:endParaRPr lang="en-US" sz="1100" dirty="0">
                        <a:effectLst/>
                        <a:cs typeface="B Mitra" panose="00000400000000000000" pitchFamily="2" charset="-78"/>
                      </a:endParaRPr>
                    </a:p>
                    <a:p>
                      <a:pPr marL="0" marR="0" algn="ctr" rtl="1">
                        <a:lnSpc>
                          <a:spcPct val="107000"/>
                        </a:lnSpc>
                        <a:spcBef>
                          <a:spcPts val="0"/>
                        </a:spcBef>
                        <a:spcAft>
                          <a:spcPts val="800"/>
                        </a:spcAft>
                      </a:pPr>
                      <a:r>
                        <a:rPr lang="ar-SA" sz="1100" dirty="0">
                          <a:effectLst/>
                          <a:cs typeface="B Mitra" panose="00000400000000000000" pitchFamily="2" charset="-78"/>
                        </a:rPr>
                        <a:t>هزينه هاي سوخت ، آب و برق و تلفن </a:t>
                      </a:r>
                      <a:endParaRPr lang="en-US" sz="1100" dirty="0">
                        <a:effectLst/>
                        <a:cs typeface="B Mitra" panose="00000400000000000000" pitchFamily="2" charset="-78"/>
                      </a:endParaRPr>
                    </a:p>
                    <a:p>
                      <a:pPr marL="0" marR="0" algn="ctr" rtl="1">
                        <a:lnSpc>
                          <a:spcPct val="107000"/>
                        </a:lnSpc>
                        <a:spcBef>
                          <a:spcPts val="0"/>
                        </a:spcBef>
                        <a:spcAft>
                          <a:spcPts val="800"/>
                        </a:spcAft>
                      </a:pPr>
                      <a:r>
                        <a:rPr lang="ar-SA" sz="1100" dirty="0">
                          <a:effectLst/>
                          <a:cs typeface="B Mitra" panose="00000400000000000000" pitchFamily="2" charset="-78"/>
                        </a:rPr>
                        <a:t>هزينه تعمير و نگهداري و استهلاك </a:t>
                      </a:r>
                      <a:endParaRPr lang="en-US" sz="1100" dirty="0">
                        <a:effectLst/>
                        <a:cs typeface="B Mitra" panose="00000400000000000000" pitchFamily="2" charset="-78"/>
                      </a:endParaRPr>
                    </a:p>
                    <a:p>
                      <a:pPr marL="0" marR="0" algn="ctr" rtl="1">
                        <a:lnSpc>
                          <a:spcPct val="107000"/>
                        </a:lnSpc>
                        <a:spcBef>
                          <a:spcPts val="0"/>
                        </a:spcBef>
                        <a:spcAft>
                          <a:spcPts val="800"/>
                        </a:spcAft>
                      </a:pPr>
                      <a:r>
                        <a:rPr lang="ar-SA" sz="1100" dirty="0">
                          <a:effectLst/>
                          <a:cs typeface="B Mitra" panose="00000400000000000000" pitchFamily="2" charset="-78"/>
                        </a:rPr>
                        <a:t>پيش بيني نشده </a:t>
                      </a:r>
                      <a:endParaRPr lang="en-US" sz="1100" dirty="0">
                        <a:effectLst/>
                        <a:cs typeface="B Mitra" panose="00000400000000000000" pitchFamily="2" charset="-78"/>
                      </a:endParaRPr>
                    </a:p>
                    <a:p>
                      <a:pPr marL="0" marR="0" algn="ctr" rtl="1">
                        <a:lnSpc>
                          <a:spcPct val="115000"/>
                        </a:lnSpc>
                        <a:spcBef>
                          <a:spcPts val="0"/>
                        </a:spcBef>
                        <a:spcAft>
                          <a:spcPts val="1000"/>
                        </a:spcAft>
                      </a:pPr>
                      <a:r>
                        <a:rPr lang="ar-SA" sz="1100" dirty="0">
                          <a:effectLst/>
                          <a:cs typeface="B Mitra" panose="00000400000000000000" pitchFamily="2" charset="-78"/>
                        </a:rPr>
                        <a:t>خدمات بيمه </a:t>
                      </a:r>
                      <a:endParaRPr lang="en-US" sz="1100" dirty="0">
                        <a:effectLst/>
                        <a:latin typeface="Calibri" panose="020F0502020204030204" pitchFamily="34" charset="0"/>
                        <a:ea typeface="Calibri" panose="020F0502020204030204" pitchFamily="34" charset="0"/>
                        <a:cs typeface="B Mitra" panose="00000400000000000000" pitchFamily="2" charset="-78"/>
                      </a:endParaRPr>
                    </a:p>
                  </a:txBody>
                  <a:tcPr marL="57097" marR="57097" marT="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3992A">
                        <a:tint val="40000"/>
                      </a:srgbClr>
                    </a:solidFill>
                  </a:tcPr>
                </a:tc>
                <a:tc>
                  <a:txBody>
                    <a:bodyPr/>
                    <a:lstStyle>
                      <a:lvl1pPr marL="0" algn="l" rtl="0" eaLnBrk="1" latinLnBrk="0" hangingPunct="1">
                        <a:defRPr kumimoji="0" kern="1200">
                          <a:solidFill>
                            <a:schemeClr val="dk1"/>
                          </a:solidFill>
                          <a:latin typeface="Garamond" panose="02020404030301010803"/>
                        </a:defRPr>
                      </a:lvl1pPr>
                      <a:lvl2pPr marL="457200" algn="l" rtl="0" eaLnBrk="1" latinLnBrk="0" hangingPunct="1">
                        <a:defRPr kumimoji="0" kern="1200">
                          <a:solidFill>
                            <a:schemeClr val="dk1"/>
                          </a:solidFill>
                          <a:latin typeface="Garamond" panose="02020404030301010803"/>
                        </a:defRPr>
                      </a:lvl2pPr>
                      <a:lvl3pPr marL="914400" algn="l" rtl="0" eaLnBrk="1" latinLnBrk="0" hangingPunct="1">
                        <a:defRPr kumimoji="0" kern="1200">
                          <a:solidFill>
                            <a:schemeClr val="dk1"/>
                          </a:solidFill>
                          <a:latin typeface="Garamond" panose="02020404030301010803"/>
                        </a:defRPr>
                      </a:lvl3pPr>
                      <a:lvl4pPr marL="1371600" algn="l" rtl="0" eaLnBrk="1" latinLnBrk="0" hangingPunct="1">
                        <a:defRPr kumimoji="0" kern="1200">
                          <a:solidFill>
                            <a:schemeClr val="dk1"/>
                          </a:solidFill>
                          <a:latin typeface="Garamond" panose="02020404030301010803"/>
                        </a:defRPr>
                      </a:lvl4pPr>
                      <a:lvl5pPr marL="1828800" algn="l" rtl="0" eaLnBrk="1" latinLnBrk="0" hangingPunct="1">
                        <a:defRPr kumimoji="0" kern="1200">
                          <a:solidFill>
                            <a:schemeClr val="dk1"/>
                          </a:solidFill>
                          <a:latin typeface="Garamond" panose="02020404030301010803"/>
                        </a:defRPr>
                      </a:lvl5pPr>
                      <a:lvl6pPr marL="2286000" algn="l" rtl="0" eaLnBrk="1" latinLnBrk="0" hangingPunct="1">
                        <a:defRPr kumimoji="0" kern="1200">
                          <a:solidFill>
                            <a:schemeClr val="dk1"/>
                          </a:solidFill>
                          <a:latin typeface="Garamond" panose="02020404030301010803"/>
                        </a:defRPr>
                      </a:lvl6pPr>
                      <a:lvl7pPr marL="2743200" algn="l" rtl="0" eaLnBrk="1" latinLnBrk="0" hangingPunct="1">
                        <a:defRPr kumimoji="0" kern="1200">
                          <a:solidFill>
                            <a:schemeClr val="dk1"/>
                          </a:solidFill>
                          <a:latin typeface="Garamond" panose="02020404030301010803"/>
                        </a:defRPr>
                      </a:lvl7pPr>
                      <a:lvl8pPr marL="3200400" algn="l" rtl="0" eaLnBrk="1" latinLnBrk="0" hangingPunct="1">
                        <a:defRPr kumimoji="0" kern="1200">
                          <a:solidFill>
                            <a:schemeClr val="dk1"/>
                          </a:solidFill>
                          <a:latin typeface="Garamond" panose="02020404030301010803"/>
                        </a:defRPr>
                      </a:lvl8pPr>
                      <a:lvl9pPr marL="3657600" algn="l" rtl="0" eaLnBrk="1" latinLnBrk="0" hangingPunct="1">
                        <a:defRPr kumimoji="0" kern="1200">
                          <a:solidFill>
                            <a:schemeClr val="dk1"/>
                          </a:solidFill>
                          <a:latin typeface="Garamond" panose="02020404030301010803"/>
                        </a:defRPr>
                      </a:lvl9pPr>
                    </a:lstStyle>
                    <a:p>
                      <a:pPr marL="0" marR="0" algn="ctr" rtl="1">
                        <a:lnSpc>
                          <a:spcPct val="107000"/>
                        </a:lnSpc>
                        <a:spcBef>
                          <a:spcPts val="0"/>
                        </a:spcBef>
                        <a:spcAft>
                          <a:spcPts val="800"/>
                        </a:spcAft>
                      </a:pPr>
                      <a:r>
                        <a:rPr lang="ar-SA" sz="1100" dirty="0">
                          <a:effectLst/>
                          <a:cs typeface="B Mitra" panose="00000400000000000000" pitchFamily="2" charset="-78"/>
                        </a:rPr>
                        <a:t>130</a:t>
                      </a:r>
                      <a:endParaRPr lang="en-US" sz="1100" dirty="0">
                        <a:effectLst/>
                        <a:cs typeface="B Mitra" panose="00000400000000000000" pitchFamily="2" charset="-78"/>
                      </a:endParaRPr>
                    </a:p>
                    <a:p>
                      <a:pPr marL="0" marR="0" algn="ctr" rtl="1">
                        <a:lnSpc>
                          <a:spcPct val="107000"/>
                        </a:lnSpc>
                        <a:spcBef>
                          <a:spcPts val="0"/>
                        </a:spcBef>
                        <a:spcAft>
                          <a:spcPts val="800"/>
                        </a:spcAft>
                      </a:pPr>
                      <a:r>
                        <a:rPr lang="ar-SA" sz="1100" dirty="0">
                          <a:effectLst/>
                          <a:cs typeface="B Mitra" panose="00000400000000000000" pitchFamily="2" charset="-78"/>
                        </a:rPr>
                        <a:t>82/50</a:t>
                      </a:r>
                      <a:endParaRPr lang="en-US" sz="1100" dirty="0">
                        <a:effectLst/>
                        <a:cs typeface="B Mitra" panose="00000400000000000000" pitchFamily="2" charset="-78"/>
                      </a:endParaRPr>
                    </a:p>
                    <a:p>
                      <a:pPr marL="0" marR="0" algn="ctr" rtl="1">
                        <a:lnSpc>
                          <a:spcPct val="107000"/>
                        </a:lnSpc>
                        <a:spcBef>
                          <a:spcPts val="0"/>
                        </a:spcBef>
                        <a:spcAft>
                          <a:spcPts val="800"/>
                        </a:spcAft>
                      </a:pPr>
                      <a:r>
                        <a:rPr lang="ar-SA" sz="1100" dirty="0">
                          <a:effectLst/>
                          <a:cs typeface="B Mitra" panose="00000400000000000000" pitchFamily="2" charset="-78"/>
                        </a:rPr>
                        <a:t> </a:t>
                      </a:r>
                      <a:endParaRPr lang="en-US" sz="1100" dirty="0">
                        <a:effectLst/>
                        <a:cs typeface="B Mitra" panose="00000400000000000000" pitchFamily="2" charset="-78"/>
                      </a:endParaRPr>
                    </a:p>
                    <a:p>
                      <a:pPr marL="0" marR="0" algn="ctr" rtl="1">
                        <a:lnSpc>
                          <a:spcPct val="107000"/>
                        </a:lnSpc>
                        <a:spcBef>
                          <a:spcPts val="0"/>
                        </a:spcBef>
                        <a:spcAft>
                          <a:spcPts val="800"/>
                        </a:spcAft>
                      </a:pPr>
                      <a:r>
                        <a:rPr lang="ar-SA" sz="1100" dirty="0">
                          <a:effectLst/>
                          <a:cs typeface="B Mitra" panose="00000400000000000000" pitchFamily="2" charset="-78"/>
                        </a:rPr>
                        <a:t>500/937</a:t>
                      </a:r>
                      <a:endParaRPr lang="en-US" sz="1100" dirty="0">
                        <a:effectLst/>
                        <a:cs typeface="B Mitra" panose="00000400000000000000" pitchFamily="2" charset="-78"/>
                      </a:endParaRPr>
                    </a:p>
                    <a:p>
                      <a:pPr marL="0" marR="0" algn="ctr" rtl="1">
                        <a:lnSpc>
                          <a:spcPct val="115000"/>
                        </a:lnSpc>
                        <a:spcBef>
                          <a:spcPts val="0"/>
                        </a:spcBef>
                        <a:spcAft>
                          <a:spcPts val="1000"/>
                        </a:spcAft>
                      </a:pPr>
                      <a:r>
                        <a:rPr lang="ar-SA" sz="1100" dirty="0">
                          <a:effectLst/>
                          <a:cs typeface="B Mitra" panose="00000400000000000000" pitchFamily="2" charset="-78"/>
                        </a:rPr>
                        <a:t>50</a:t>
                      </a:r>
                      <a:endParaRPr lang="en-US" sz="1100" dirty="0">
                        <a:effectLst/>
                        <a:latin typeface="Calibri" panose="020F0502020204030204" pitchFamily="34" charset="0"/>
                        <a:ea typeface="Calibri" panose="020F0502020204030204" pitchFamily="34" charset="0"/>
                        <a:cs typeface="B Mitra" panose="00000400000000000000" pitchFamily="2" charset="-78"/>
                      </a:endParaRPr>
                    </a:p>
                  </a:txBody>
                  <a:tcPr marL="57097" marR="57097" marT="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3992A">
                        <a:tint val="40000"/>
                      </a:srgbClr>
                    </a:solidFill>
                  </a:tcPr>
                </a:tc>
                <a:extLst>
                  <a:ext uri="{0D108BD9-81ED-4DB2-BD59-A6C34878D82A}">
                    <a16:rowId xmlns:a16="http://schemas.microsoft.com/office/drawing/2014/main" xmlns="" val="4171782432"/>
                  </a:ext>
                </a:extLst>
              </a:tr>
              <a:tr h="207578">
                <a:tc>
                  <a:txBody>
                    <a:bodyPr/>
                    <a:lstStyle>
                      <a:lvl1pPr marL="0" algn="l" rtl="0" eaLnBrk="1" latinLnBrk="0" hangingPunct="1">
                        <a:defRPr kumimoji="0" b="1" kern="1200">
                          <a:solidFill>
                            <a:schemeClr val="lt1"/>
                          </a:solidFill>
                          <a:latin typeface="Garamond" panose="02020404030301010803"/>
                        </a:defRPr>
                      </a:lvl1pPr>
                      <a:lvl2pPr marL="457200" algn="l" rtl="0" eaLnBrk="1" latinLnBrk="0" hangingPunct="1">
                        <a:defRPr kumimoji="0" b="1" kern="1200">
                          <a:solidFill>
                            <a:schemeClr val="lt1"/>
                          </a:solidFill>
                          <a:latin typeface="Garamond" panose="02020404030301010803"/>
                        </a:defRPr>
                      </a:lvl2pPr>
                      <a:lvl3pPr marL="914400" algn="l" rtl="0" eaLnBrk="1" latinLnBrk="0" hangingPunct="1">
                        <a:defRPr kumimoji="0" b="1" kern="1200">
                          <a:solidFill>
                            <a:schemeClr val="lt1"/>
                          </a:solidFill>
                          <a:latin typeface="Garamond" panose="02020404030301010803"/>
                        </a:defRPr>
                      </a:lvl3pPr>
                      <a:lvl4pPr marL="1371600" algn="l" rtl="0" eaLnBrk="1" latinLnBrk="0" hangingPunct="1">
                        <a:defRPr kumimoji="0" b="1" kern="1200">
                          <a:solidFill>
                            <a:schemeClr val="lt1"/>
                          </a:solidFill>
                          <a:latin typeface="Garamond" panose="02020404030301010803"/>
                        </a:defRPr>
                      </a:lvl4pPr>
                      <a:lvl5pPr marL="1828800" algn="l" rtl="0" eaLnBrk="1" latinLnBrk="0" hangingPunct="1">
                        <a:defRPr kumimoji="0" b="1" kern="1200">
                          <a:solidFill>
                            <a:schemeClr val="lt1"/>
                          </a:solidFill>
                          <a:latin typeface="Garamond" panose="02020404030301010803"/>
                        </a:defRPr>
                      </a:lvl5pPr>
                      <a:lvl6pPr marL="2286000" algn="l" rtl="0" eaLnBrk="1" latinLnBrk="0" hangingPunct="1">
                        <a:defRPr kumimoji="0" b="1" kern="1200">
                          <a:solidFill>
                            <a:schemeClr val="lt1"/>
                          </a:solidFill>
                          <a:latin typeface="Garamond" panose="02020404030301010803"/>
                        </a:defRPr>
                      </a:lvl6pPr>
                      <a:lvl7pPr marL="2743200" algn="l" rtl="0" eaLnBrk="1" latinLnBrk="0" hangingPunct="1">
                        <a:defRPr kumimoji="0" b="1" kern="1200">
                          <a:solidFill>
                            <a:schemeClr val="lt1"/>
                          </a:solidFill>
                          <a:latin typeface="Garamond" panose="02020404030301010803"/>
                        </a:defRPr>
                      </a:lvl7pPr>
                      <a:lvl8pPr marL="3200400" algn="l" rtl="0" eaLnBrk="1" latinLnBrk="0" hangingPunct="1">
                        <a:defRPr kumimoji="0" b="1" kern="1200">
                          <a:solidFill>
                            <a:schemeClr val="lt1"/>
                          </a:solidFill>
                          <a:latin typeface="Garamond" panose="02020404030301010803"/>
                        </a:defRPr>
                      </a:lvl8pPr>
                      <a:lvl9pPr marL="3657600" algn="l" rtl="0" eaLnBrk="1" latinLnBrk="0" hangingPunct="1">
                        <a:defRPr kumimoji="0" b="1" kern="1200">
                          <a:solidFill>
                            <a:schemeClr val="lt1"/>
                          </a:solidFill>
                          <a:latin typeface="Garamond" panose="02020404030301010803"/>
                        </a:defRPr>
                      </a:lvl9pPr>
                    </a:lstStyle>
                    <a:p>
                      <a:pPr marL="0" marR="0" algn="ctr" rtl="1">
                        <a:lnSpc>
                          <a:spcPct val="115000"/>
                        </a:lnSpc>
                        <a:spcBef>
                          <a:spcPts val="0"/>
                        </a:spcBef>
                        <a:spcAft>
                          <a:spcPts val="1000"/>
                        </a:spcAft>
                      </a:pPr>
                      <a:r>
                        <a:rPr lang="en-US" sz="1100">
                          <a:effectLst/>
                          <a:cs typeface="B Mitra" panose="00000400000000000000" pitchFamily="2" charset="-78"/>
                        </a:rPr>
                        <a:t> </a:t>
                      </a:r>
                      <a:endParaRPr lang="en-US" sz="1100">
                        <a:effectLst/>
                        <a:latin typeface="Calibri" panose="020F0502020204030204" pitchFamily="34" charset="0"/>
                        <a:ea typeface="Calibri" panose="020F0502020204030204" pitchFamily="34" charset="0"/>
                        <a:cs typeface="B Mitra" panose="00000400000000000000" pitchFamily="2" charset="-78"/>
                      </a:endParaRPr>
                    </a:p>
                  </a:txBody>
                  <a:tcPr marL="57097" marR="57097"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3992A"/>
                    </a:solidFill>
                  </a:tcPr>
                </a:tc>
                <a:tc>
                  <a:txBody>
                    <a:bodyPr/>
                    <a:lstStyle>
                      <a:lvl1pPr marL="0" algn="l" rtl="0" eaLnBrk="1" latinLnBrk="0" hangingPunct="1">
                        <a:defRPr kumimoji="0" kern="1200">
                          <a:solidFill>
                            <a:schemeClr val="dk1"/>
                          </a:solidFill>
                          <a:latin typeface="Garamond" panose="02020404030301010803"/>
                        </a:defRPr>
                      </a:lvl1pPr>
                      <a:lvl2pPr marL="457200" algn="l" rtl="0" eaLnBrk="1" latinLnBrk="0" hangingPunct="1">
                        <a:defRPr kumimoji="0" kern="1200">
                          <a:solidFill>
                            <a:schemeClr val="dk1"/>
                          </a:solidFill>
                          <a:latin typeface="Garamond" panose="02020404030301010803"/>
                        </a:defRPr>
                      </a:lvl2pPr>
                      <a:lvl3pPr marL="914400" algn="l" rtl="0" eaLnBrk="1" latinLnBrk="0" hangingPunct="1">
                        <a:defRPr kumimoji="0" kern="1200">
                          <a:solidFill>
                            <a:schemeClr val="dk1"/>
                          </a:solidFill>
                          <a:latin typeface="Garamond" panose="02020404030301010803"/>
                        </a:defRPr>
                      </a:lvl3pPr>
                      <a:lvl4pPr marL="1371600" algn="l" rtl="0" eaLnBrk="1" latinLnBrk="0" hangingPunct="1">
                        <a:defRPr kumimoji="0" kern="1200">
                          <a:solidFill>
                            <a:schemeClr val="dk1"/>
                          </a:solidFill>
                          <a:latin typeface="Garamond" panose="02020404030301010803"/>
                        </a:defRPr>
                      </a:lvl4pPr>
                      <a:lvl5pPr marL="1828800" algn="l" rtl="0" eaLnBrk="1" latinLnBrk="0" hangingPunct="1">
                        <a:defRPr kumimoji="0" kern="1200">
                          <a:solidFill>
                            <a:schemeClr val="dk1"/>
                          </a:solidFill>
                          <a:latin typeface="Garamond" panose="02020404030301010803"/>
                        </a:defRPr>
                      </a:lvl5pPr>
                      <a:lvl6pPr marL="2286000" algn="l" rtl="0" eaLnBrk="1" latinLnBrk="0" hangingPunct="1">
                        <a:defRPr kumimoji="0" kern="1200">
                          <a:solidFill>
                            <a:schemeClr val="dk1"/>
                          </a:solidFill>
                          <a:latin typeface="Garamond" panose="02020404030301010803"/>
                        </a:defRPr>
                      </a:lvl6pPr>
                      <a:lvl7pPr marL="2743200" algn="l" rtl="0" eaLnBrk="1" latinLnBrk="0" hangingPunct="1">
                        <a:defRPr kumimoji="0" kern="1200">
                          <a:solidFill>
                            <a:schemeClr val="dk1"/>
                          </a:solidFill>
                          <a:latin typeface="Garamond" panose="02020404030301010803"/>
                        </a:defRPr>
                      </a:lvl7pPr>
                      <a:lvl8pPr marL="3200400" algn="l" rtl="0" eaLnBrk="1" latinLnBrk="0" hangingPunct="1">
                        <a:defRPr kumimoji="0" kern="1200">
                          <a:solidFill>
                            <a:schemeClr val="dk1"/>
                          </a:solidFill>
                          <a:latin typeface="Garamond" panose="02020404030301010803"/>
                        </a:defRPr>
                      </a:lvl8pPr>
                      <a:lvl9pPr marL="3657600" algn="l" rtl="0" eaLnBrk="1" latinLnBrk="0" hangingPunct="1">
                        <a:defRPr kumimoji="0" kern="1200">
                          <a:solidFill>
                            <a:schemeClr val="dk1"/>
                          </a:solidFill>
                          <a:latin typeface="Garamond" panose="02020404030301010803"/>
                        </a:defRPr>
                      </a:lvl9pPr>
                    </a:lstStyle>
                    <a:p>
                      <a:pPr marL="0" marR="0" algn="ctr" rtl="1">
                        <a:lnSpc>
                          <a:spcPct val="115000"/>
                        </a:lnSpc>
                        <a:spcBef>
                          <a:spcPts val="0"/>
                        </a:spcBef>
                        <a:spcAft>
                          <a:spcPts val="1000"/>
                        </a:spcAft>
                      </a:pPr>
                      <a:r>
                        <a:rPr lang="ar-SA" sz="1100" dirty="0">
                          <a:effectLst/>
                          <a:cs typeface="B Mitra" panose="00000400000000000000" pitchFamily="2" charset="-78"/>
                        </a:rPr>
                        <a:t>جمع كل </a:t>
                      </a:r>
                      <a:endParaRPr lang="en-US" sz="1100" dirty="0">
                        <a:effectLst/>
                        <a:latin typeface="Calibri" panose="020F0502020204030204" pitchFamily="34" charset="0"/>
                        <a:ea typeface="Calibri" panose="020F0502020204030204" pitchFamily="34" charset="0"/>
                        <a:cs typeface="B Mitra" panose="00000400000000000000" pitchFamily="2" charset="-78"/>
                      </a:endParaRPr>
                    </a:p>
                  </a:txBody>
                  <a:tcPr marL="57097" marR="57097"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3992A">
                        <a:tint val="20000"/>
                      </a:srgbClr>
                    </a:solidFill>
                  </a:tcPr>
                </a:tc>
                <a:tc>
                  <a:txBody>
                    <a:bodyPr/>
                    <a:lstStyle>
                      <a:lvl1pPr marL="0" algn="l" rtl="0" eaLnBrk="1" latinLnBrk="0" hangingPunct="1">
                        <a:defRPr kumimoji="0" kern="1200">
                          <a:solidFill>
                            <a:schemeClr val="dk1"/>
                          </a:solidFill>
                          <a:latin typeface="Garamond" panose="02020404030301010803"/>
                        </a:defRPr>
                      </a:lvl1pPr>
                      <a:lvl2pPr marL="457200" algn="l" rtl="0" eaLnBrk="1" latinLnBrk="0" hangingPunct="1">
                        <a:defRPr kumimoji="0" kern="1200">
                          <a:solidFill>
                            <a:schemeClr val="dk1"/>
                          </a:solidFill>
                          <a:latin typeface="Garamond" panose="02020404030301010803"/>
                        </a:defRPr>
                      </a:lvl2pPr>
                      <a:lvl3pPr marL="914400" algn="l" rtl="0" eaLnBrk="1" latinLnBrk="0" hangingPunct="1">
                        <a:defRPr kumimoji="0" kern="1200">
                          <a:solidFill>
                            <a:schemeClr val="dk1"/>
                          </a:solidFill>
                          <a:latin typeface="Garamond" panose="02020404030301010803"/>
                        </a:defRPr>
                      </a:lvl3pPr>
                      <a:lvl4pPr marL="1371600" algn="l" rtl="0" eaLnBrk="1" latinLnBrk="0" hangingPunct="1">
                        <a:defRPr kumimoji="0" kern="1200">
                          <a:solidFill>
                            <a:schemeClr val="dk1"/>
                          </a:solidFill>
                          <a:latin typeface="Garamond" panose="02020404030301010803"/>
                        </a:defRPr>
                      </a:lvl4pPr>
                      <a:lvl5pPr marL="1828800" algn="l" rtl="0" eaLnBrk="1" latinLnBrk="0" hangingPunct="1">
                        <a:defRPr kumimoji="0" kern="1200">
                          <a:solidFill>
                            <a:schemeClr val="dk1"/>
                          </a:solidFill>
                          <a:latin typeface="Garamond" panose="02020404030301010803"/>
                        </a:defRPr>
                      </a:lvl5pPr>
                      <a:lvl6pPr marL="2286000" algn="l" rtl="0" eaLnBrk="1" latinLnBrk="0" hangingPunct="1">
                        <a:defRPr kumimoji="0" kern="1200">
                          <a:solidFill>
                            <a:schemeClr val="dk1"/>
                          </a:solidFill>
                          <a:latin typeface="Garamond" panose="02020404030301010803"/>
                        </a:defRPr>
                      </a:lvl6pPr>
                      <a:lvl7pPr marL="2743200" algn="l" rtl="0" eaLnBrk="1" latinLnBrk="0" hangingPunct="1">
                        <a:defRPr kumimoji="0" kern="1200">
                          <a:solidFill>
                            <a:schemeClr val="dk1"/>
                          </a:solidFill>
                          <a:latin typeface="Garamond" panose="02020404030301010803"/>
                        </a:defRPr>
                      </a:lvl7pPr>
                      <a:lvl8pPr marL="3200400" algn="l" rtl="0" eaLnBrk="1" latinLnBrk="0" hangingPunct="1">
                        <a:defRPr kumimoji="0" kern="1200">
                          <a:solidFill>
                            <a:schemeClr val="dk1"/>
                          </a:solidFill>
                          <a:latin typeface="Garamond" panose="02020404030301010803"/>
                        </a:defRPr>
                      </a:lvl8pPr>
                      <a:lvl9pPr marL="3657600" algn="l" rtl="0" eaLnBrk="1" latinLnBrk="0" hangingPunct="1">
                        <a:defRPr kumimoji="0" kern="1200">
                          <a:solidFill>
                            <a:schemeClr val="dk1"/>
                          </a:solidFill>
                          <a:latin typeface="Garamond" panose="02020404030301010803"/>
                        </a:defRPr>
                      </a:lvl9pPr>
                    </a:lstStyle>
                    <a:p>
                      <a:pPr marL="0" marR="0" algn="ctr" rtl="1">
                        <a:lnSpc>
                          <a:spcPct val="115000"/>
                        </a:lnSpc>
                        <a:spcBef>
                          <a:spcPts val="0"/>
                        </a:spcBef>
                        <a:spcAft>
                          <a:spcPts val="1000"/>
                        </a:spcAft>
                      </a:pPr>
                      <a:r>
                        <a:rPr lang="ar-SA" sz="1100" dirty="0">
                          <a:effectLst/>
                          <a:cs typeface="B Mitra" panose="00000400000000000000" pitchFamily="2" charset="-78"/>
                        </a:rPr>
                        <a:t>32/1168</a:t>
                      </a:r>
                      <a:endParaRPr lang="en-US" sz="1100" dirty="0">
                        <a:effectLst/>
                        <a:latin typeface="Calibri" panose="020F0502020204030204" pitchFamily="34" charset="0"/>
                        <a:ea typeface="Calibri" panose="020F0502020204030204" pitchFamily="34" charset="0"/>
                        <a:cs typeface="B Mitra" panose="00000400000000000000" pitchFamily="2" charset="-78"/>
                      </a:endParaRPr>
                    </a:p>
                  </a:txBody>
                  <a:tcPr marL="57097" marR="57097"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3992A">
                        <a:tint val="20000"/>
                      </a:srgbClr>
                    </a:solidFill>
                  </a:tcPr>
                </a:tc>
                <a:extLst>
                  <a:ext uri="{0D108BD9-81ED-4DB2-BD59-A6C34878D82A}">
                    <a16:rowId xmlns:a16="http://schemas.microsoft.com/office/drawing/2014/main" xmlns="" val="319231093"/>
                  </a:ext>
                </a:extLst>
              </a:tr>
            </a:tbl>
          </a:graphicData>
        </a:graphic>
      </p:graphicFrame>
      <p:sp>
        <p:nvSpPr>
          <p:cNvPr id="20" name="Rectangle 19"/>
          <p:cNvSpPr/>
          <p:nvPr/>
        </p:nvSpPr>
        <p:spPr>
          <a:xfrm rot="16200000">
            <a:off x="2327629" y="2891861"/>
            <a:ext cx="1181237" cy="325089"/>
          </a:xfrm>
          <a:prstGeom prst="rect">
            <a:avLst/>
          </a:prstGeom>
        </p:spPr>
        <p:txBody>
          <a:bodyPr wrap="square" anchor="ctr">
            <a:spAutoFit/>
          </a:bodyPr>
          <a:lstStyle/>
          <a:p>
            <a:pPr algn="ctr" rtl="1">
              <a:lnSpc>
                <a:spcPct val="150000"/>
              </a:lnSpc>
            </a:pPr>
            <a:r>
              <a:rPr lang="fa-IR" sz="1100" dirty="0" smtClean="0">
                <a:solidFill>
                  <a:srgbClr val="002060"/>
                </a:solidFill>
                <a:latin typeface="Garamond" panose="02020404030301010803"/>
                <a:cs typeface="B Mitra" panose="00000400000000000000" pitchFamily="2" charset="-78"/>
              </a:rPr>
              <a:t> </a:t>
            </a:r>
            <a:r>
              <a:rPr lang="fa-IR" sz="1100" dirty="0">
                <a:solidFill>
                  <a:srgbClr val="002060"/>
                </a:solidFill>
                <a:latin typeface="Garamond" panose="02020404030301010803"/>
                <a:cs typeface="B Mitra" panose="00000400000000000000" pitchFamily="2" charset="-78"/>
              </a:rPr>
              <a:t>مبلغ به ميليون تومان</a:t>
            </a:r>
            <a:endParaRPr lang="fa-IR" sz="1100" dirty="0" smtClean="0">
              <a:solidFill>
                <a:srgbClr val="002060"/>
              </a:solidFill>
              <a:latin typeface="Garamond" panose="02020404030301010803"/>
              <a:cs typeface="B Mitra" panose="00000400000000000000" pitchFamily="2" charset="-78"/>
            </a:endParaRPr>
          </a:p>
        </p:txBody>
      </p:sp>
    </p:spTree>
    <p:extLst>
      <p:ext uri="{BB962C8B-B14F-4D97-AF65-F5344CB8AC3E}">
        <p14:creationId xmlns:p14="http://schemas.microsoft.com/office/powerpoint/2010/main" val="1985139403"/>
      </p:ext>
    </p:extLst>
  </p:cSld>
  <p:clrMapOvr>
    <a:masterClrMapping/>
  </p:clrMapOvr>
  <p:transition>
    <p:dissolve/>
  </p:transition>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برآورد هزینه</a:t>
            </a:r>
            <a:endParaRPr lang="en-US" dirty="0">
              <a:solidFill>
                <a:srgbClr val="8C5B02"/>
              </a:solidFill>
              <a:latin typeface="Technic" panose="00000400000000000000" pitchFamily="2" charset="2"/>
            </a:endParaRPr>
          </a:p>
        </p:txBody>
      </p:sp>
      <p:sp>
        <p:nvSpPr>
          <p:cNvPr id="29" name="TextBox 28"/>
          <p:cNvSpPr txBox="1"/>
          <p:nvPr/>
        </p:nvSpPr>
        <p:spPr>
          <a:xfrm>
            <a:off x="272480" y="4016097"/>
            <a:ext cx="1728192" cy="276999"/>
          </a:xfrm>
          <a:prstGeom prst="rect">
            <a:avLst/>
          </a:prstGeom>
          <a:noFill/>
        </p:spPr>
        <p:txBody>
          <a:bodyPr wrap="square" rtlCol="0">
            <a:spAutoFit/>
          </a:bodyPr>
          <a:lstStyle/>
          <a:p>
            <a:pPr algn="ctr"/>
            <a:r>
              <a:rPr lang="fa-IR" sz="1200" b="1" dirty="0" smtClean="0">
                <a:solidFill>
                  <a:schemeClr val="bg1">
                    <a:lumMod val="65000"/>
                    <a:lumOff val="35000"/>
                  </a:schemeClr>
                </a:solidFill>
                <a:cs typeface="B Nazanin" pitchFamily="2" charset="-78"/>
              </a:rPr>
              <a:t>برآورد هزینه</a:t>
            </a:r>
            <a:endParaRPr lang="fa-IR" sz="1200" b="1" dirty="0">
              <a:solidFill>
                <a:schemeClr val="bg1">
                  <a:lumMod val="65000"/>
                  <a:lumOff val="35000"/>
                </a:schemeClr>
              </a:solidFill>
              <a:cs typeface="B Nazanin" pitchFamily="2" charset="-78"/>
            </a:endParaRPr>
          </a:p>
        </p:txBody>
      </p:sp>
      <p:sp>
        <p:nvSpPr>
          <p:cNvPr id="30" name="TextBox 29"/>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8</a:t>
            </a:r>
            <a:r>
              <a:rPr lang="fa-IR" sz="1600" dirty="0" smtClean="0">
                <a:effectLst>
                  <a:outerShdw blurRad="38100" dist="38100" dir="2700000" algn="tl">
                    <a:srgbClr val="000000">
                      <a:alpha val="43137"/>
                    </a:srgbClr>
                  </a:outerShdw>
                </a:effectLst>
              </a:rPr>
              <a:t>  طرح توجیهی برای هتل</a:t>
            </a:r>
            <a:endParaRPr lang="en-US" sz="1400" dirty="0">
              <a:effectLst>
                <a:outerShdw blurRad="38100" dist="38100" dir="2700000" algn="tl">
                  <a:srgbClr val="000000">
                    <a:alpha val="43137"/>
                  </a:srgbClr>
                </a:outerShdw>
              </a:effectLst>
            </a:endParaRPr>
          </a:p>
        </p:txBody>
      </p:sp>
      <p:sp>
        <p:nvSpPr>
          <p:cNvPr id="31" name="TextBox 30"/>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8</a:t>
            </a:r>
            <a:endParaRPr lang="en-US" sz="1200" b="1" dirty="0">
              <a:solidFill>
                <a:srgbClr val="002060"/>
              </a:solidFill>
              <a:cs typeface="B Nazanin" pitchFamily="2" charset="-78"/>
            </a:endParaRPr>
          </a:p>
        </p:txBody>
      </p:sp>
      <p:sp>
        <p:nvSpPr>
          <p:cNvPr id="32" name="TextBox 31"/>
          <p:cNvSpPr txBox="1"/>
          <p:nvPr/>
        </p:nvSpPr>
        <p:spPr>
          <a:xfrm>
            <a:off x="272480" y="3723542"/>
            <a:ext cx="1728192" cy="276999"/>
          </a:xfrm>
          <a:prstGeom prst="rect">
            <a:avLst/>
          </a:prstGeom>
          <a:noFill/>
        </p:spPr>
        <p:txBody>
          <a:bodyPr wrap="square" rtlCol="0">
            <a:spAutoFit/>
          </a:bodyPr>
          <a:lstStyle/>
          <a:p>
            <a:pPr algn="ctr" rtl="1"/>
            <a:r>
              <a:rPr lang="fa-IR" sz="1200" b="1" dirty="0" smtClean="0">
                <a:solidFill>
                  <a:srgbClr val="674301"/>
                </a:solidFill>
                <a:cs typeface="B Nazanin" pitchFamily="2" charset="-78"/>
              </a:rPr>
              <a:t>طرح توجیهی هتل</a:t>
            </a:r>
            <a:endParaRPr lang="en-US" sz="1200" b="1" dirty="0">
              <a:solidFill>
                <a:srgbClr val="674301"/>
              </a:solidFill>
              <a:cs typeface="B Nazanin" pitchFamily="2" charset="-78"/>
            </a:endParaRPr>
          </a:p>
        </p:txBody>
      </p:sp>
      <p:sp>
        <p:nvSpPr>
          <p:cNvPr id="37" name="TextBox 36"/>
          <p:cNvSpPr txBox="1"/>
          <p:nvPr/>
        </p:nvSpPr>
        <p:spPr>
          <a:xfrm>
            <a:off x="2504728" y="1357542"/>
            <a:ext cx="6552728" cy="276999"/>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dirty="0" smtClean="0">
                <a:solidFill>
                  <a:srgbClr val="002060"/>
                </a:solidFill>
                <a:cs typeface="B Traffic" panose="00000400000000000000" pitchFamily="2" charset="-78"/>
              </a:rPr>
              <a:t>کاربری اداری</a:t>
            </a:r>
            <a:endParaRPr lang="en-US" sz="1100" b="0" dirty="0">
              <a:solidFill>
                <a:srgbClr val="8C5B02"/>
              </a:solidFill>
              <a:latin typeface="Technic" panose="00000400000000000000" pitchFamily="2" charset="2"/>
            </a:endParaRPr>
          </a:p>
        </p:txBody>
      </p:sp>
      <p:sp>
        <p:nvSpPr>
          <p:cNvPr id="12" name="Rectangle 11"/>
          <p:cNvSpPr/>
          <p:nvPr/>
        </p:nvSpPr>
        <p:spPr>
          <a:xfrm>
            <a:off x="2504729" y="1700808"/>
            <a:ext cx="6552728" cy="1340752"/>
          </a:xfrm>
          <a:prstGeom prst="rect">
            <a:avLst/>
          </a:prstGeom>
        </p:spPr>
        <p:txBody>
          <a:bodyPr wrap="square">
            <a:spAutoFit/>
          </a:bodyPr>
          <a:lstStyle/>
          <a:p>
            <a:pPr algn="justLow" rtl="1">
              <a:lnSpc>
                <a:spcPct val="150000"/>
              </a:lnSpc>
            </a:pPr>
            <a:r>
              <a:rPr lang="fa-IR" sz="1100" dirty="0" smtClean="0">
                <a:solidFill>
                  <a:srgbClr val="002060"/>
                </a:solidFill>
                <a:latin typeface="Garamond" panose="02020404030301010803"/>
                <a:cs typeface="B Mitra" panose="00000400000000000000" pitchFamily="2" charset="-78"/>
              </a:rPr>
              <a:t>گسترش </a:t>
            </a:r>
            <a:r>
              <a:rPr lang="fa-IR" sz="1100" dirty="0">
                <a:solidFill>
                  <a:srgbClr val="002060"/>
                </a:solidFill>
                <a:latin typeface="Garamond" panose="02020404030301010803"/>
                <a:cs typeface="B Mitra" panose="00000400000000000000" pitchFamily="2" charset="-78"/>
              </a:rPr>
              <a:t>جمعیت شهری باعث شده است که قوانین و مقررات مخصوصی برای ایجاد نظم در جامعه وضع شود. یکی از این مقررات در مورد چگونگی استفاده از واحدهای احداثی است. بر اساس قانون از هر واحد ساختمانی فقط باید طبق کاربری مذکور در پروانه ساخت استفاده شود. در صورتی که از این ضابطه تخلفی صورت گیرد، شهرداری موظف است نسبت به برخورد قانونی با متخلف اقدام کند. در این میان برخی مشاغل استثنا هستند كه استفاده از این استثنا نیز تابع شرایط خاص و ویژه است كه مهمتر از همه چیز باید توجه داشت؛ دایر كردن دفتر وكالت، مطب، دفتر اسناد رسمی و ازدواج و طلاق، دفتر روزنامه و مجله، دفتر مهندسی به وسیله مالك از نظر قانون استفاده تجاری محسوب نمی‌شود بنابراین این امتیاز ‌اختصاص به مالك دارد و مشروط به مباشرت مستقیم او در استفاده از حق مذكور است.</a:t>
            </a:r>
          </a:p>
        </p:txBody>
      </p:sp>
      <p:sp>
        <p:nvSpPr>
          <p:cNvPr id="18" name="Rectangle 17"/>
          <p:cNvSpPr/>
          <p:nvPr/>
        </p:nvSpPr>
        <p:spPr>
          <a:xfrm>
            <a:off x="2504729" y="3014331"/>
            <a:ext cx="6552728" cy="923330"/>
          </a:xfrm>
          <a:prstGeom prst="rect">
            <a:avLst/>
          </a:prstGeom>
        </p:spPr>
        <p:txBody>
          <a:bodyPr wrap="square">
            <a:spAutoFit/>
          </a:bodyPr>
          <a:lstStyle/>
          <a:p>
            <a:pPr algn="r" rtl="1">
              <a:lnSpc>
                <a:spcPct val="150000"/>
              </a:lnSpc>
            </a:pPr>
            <a:r>
              <a:rPr lang="fa-IR" sz="1200" b="1" dirty="0" smtClean="0">
                <a:solidFill>
                  <a:srgbClr val="002060"/>
                </a:solidFill>
                <a:latin typeface="Garamond" panose="02020404030301010803"/>
                <a:cs typeface="B Mitra" panose="00000400000000000000" pitchFamily="2" charset="-78"/>
              </a:rPr>
              <a:t>هزینه‏های جاری</a:t>
            </a:r>
          </a:p>
          <a:p>
            <a:pPr algn="r" rtl="1">
              <a:lnSpc>
                <a:spcPct val="150000"/>
              </a:lnSpc>
            </a:pPr>
            <a:r>
              <a:rPr lang="fa-IR" sz="1200" dirty="0">
                <a:solidFill>
                  <a:srgbClr val="002060"/>
                </a:solidFill>
                <a:latin typeface="Garamond" panose="02020404030301010803"/>
                <a:cs typeface="B Mitra" panose="00000400000000000000" pitchFamily="2" charset="-78"/>
              </a:rPr>
              <a:t>1. برآورد هزينه حقوق و دستمزد پرسنل :</a:t>
            </a:r>
          </a:p>
          <a:p>
            <a:pPr algn="r" rtl="1">
              <a:lnSpc>
                <a:spcPct val="150000"/>
              </a:lnSpc>
            </a:pPr>
            <a:r>
              <a:rPr lang="fa-IR" sz="1200" dirty="0">
                <a:solidFill>
                  <a:srgbClr val="002060"/>
                </a:solidFill>
                <a:latin typeface="Garamond" panose="02020404030301010803"/>
                <a:cs typeface="B Mitra" panose="00000400000000000000" pitchFamily="2" charset="-78"/>
              </a:rPr>
              <a:t>بر مبناي جدول زير حقوق و دستمزد پرسنل برآورد گرديده است كه شامل بيمه و ماليات نيز مي </a:t>
            </a:r>
            <a:r>
              <a:rPr lang="fa-IR" sz="1200" dirty="0" smtClean="0">
                <a:solidFill>
                  <a:srgbClr val="002060"/>
                </a:solidFill>
                <a:latin typeface="Garamond" panose="02020404030301010803"/>
                <a:cs typeface="B Mitra" panose="00000400000000000000" pitchFamily="2" charset="-78"/>
              </a:rPr>
              <a:t>باشد.</a:t>
            </a:r>
          </a:p>
        </p:txBody>
      </p:sp>
      <p:sp>
        <p:nvSpPr>
          <p:cNvPr id="24" name="Rectangle 23"/>
          <p:cNvSpPr/>
          <p:nvPr/>
        </p:nvSpPr>
        <p:spPr>
          <a:xfrm rot="16200000">
            <a:off x="2320061" y="5404575"/>
            <a:ext cx="1152128" cy="369332"/>
          </a:xfrm>
          <a:prstGeom prst="rect">
            <a:avLst/>
          </a:prstGeom>
        </p:spPr>
        <p:txBody>
          <a:bodyPr wrap="square" anchor="ctr">
            <a:spAutoFit/>
          </a:bodyPr>
          <a:lstStyle/>
          <a:p>
            <a:pPr algn="r" rtl="1">
              <a:lnSpc>
                <a:spcPct val="150000"/>
              </a:lnSpc>
            </a:pPr>
            <a:r>
              <a:rPr lang="en-US" sz="1200" dirty="0" smtClean="0">
                <a:solidFill>
                  <a:srgbClr val="002060"/>
                </a:solidFill>
                <a:latin typeface="Garamond" panose="02020404030301010803"/>
                <a:cs typeface="B Mitra" panose="00000400000000000000" pitchFamily="2" charset="-78"/>
              </a:rPr>
              <a:t> </a:t>
            </a:r>
            <a:r>
              <a:rPr lang="fa-IR" sz="1200" dirty="0" smtClean="0">
                <a:solidFill>
                  <a:srgbClr val="002060"/>
                </a:solidFill>
                <a:latin typeface="Garamond" panose="02020404030301010803"/>
                <a:cs typeface="B Mitra" panose="00000400000000000000" pitchFamily="2" charset="-78"/>
              </a:rPr>
              <a:t>مبلغ به ميليون ريال</a:t>
            </a:r>
          </a:p>
        </p:txBody>
      </p:sp>
      <p:graphicFrame>
        <p:nvGraphicFramePr>
          <p:cNvPr id="25" name="Table 24"/>
          <p:cNvGraphicFramePr>
            <a:graphicFrameLocks noGrp="1"/>
          </p:cNvGraphicFramePr>
          <p:nvPr>
            <p:extLst/>
          </p:nvPr>
        </p:nvGraphicFramePr>
        <p:xfrm>
          <a:off x="3080792" y="3952327"/>
          <a:ext cx="5933966" cy="2429001"/>
        </p:xfrm>
        <a:graphic>
          <a:graphicData uri="http://schemas.openxmlformats.org/drawingml/2006/table">
            <a:tbl>
              <a:tblPr rtl="1" firstRow="1" firstCol="1" bandRow="1"/>
              <a:tblGrid>
                <a:gridCol w="475782">
                  <a:extLst>
                    <a:ext uri="{9D8B030D-6E8A-4147-A177-3AD203B41FA5}">
                      <a16:colId xmlns:a16="http://schemas.microsoft.com/office/drawing/2014/main" xmlns="" val="3914737422"/>
                    </a:ext>
                  </a:extLst>
                </a:gridCol>
                <a:gridCol w="1116930">
                  <a:extLst>
                    <a:ext uri="{9D8B030D-6E8A-4147-A177-3AD203B41FA5}">
                      <a16:colId xmlns:a16="http://schemas.microsoft.com/office/drawing/2014/main" xmlns="" val="2014986609"/>
                    </a:ext>
                  </a:extLst>
                </a:gridCol>
                <a:gridCol w="453994">
                  <a:extLst>
                    <a:ext uri="{9D8B030D-6E8A-4147-A177-3AD203B41FA5}">
                      <a16:colId xmlns:a16="http://schemas.microsoft.com/office/drawing/2014/main" xmlns="" val="981228784"/>
                    </a:ext>
                  </a:extLst>
                </a:gridCol>
                <a:gridCol w="925131">
                  <a:extLst>
                    <a:ext uri="{9D8B030D-6E8A-4147-A177-3AD203B41FA5}">
                      <a16:colId xmlns:a16="http://schemas.microsoft.com/office/drawing/2014/main" xmlns="" val="1080375604"/>
                    </a:ext>
                  </a:extLst>
                </a:gridCol>
                <a:gridCol w="1130659">
                  <a:extLst>
                    <a:ext uri="{9D8B030D-6E8A-4147-A177-3AD203B41FA5}">
                      <a16:colId xmlns:a16="http://schemas.microsoft.com/office/drawing/2014/main" xmlns="" val="2172861248"/>
                    </a:ext>
                  </a:extLst>
                </a:gridCol>
                <a:gridCol w="1831470">
                  <a:extLst>
                    <a:ext uri="{9D8B030D-6E8A-4147-A177-3AD203B41FA5}">
                      <a16:colId xmlns:a16="http://schemas.microsoft.com/office/drawing/2014/main" xmlns="" val="602377570"/>
                    </a:ext>
                  </a:extLst>
                </a:gridCol>
              </a:tblGrid>
              <a:tr h="306082">
                <a:tc>
                  <a:txBody>
                    <a:bodyPr/>
                    <a:lstStyle>
                      <a:lvl1pPr marL="0" algn="l" rtl="0" eaLnBrk="1" latinLnBrk="0" hangingPunct="1">
                        <a:defRPr kumimoji="0" b="1" kern="1200">
                          <a:solidFill>
                            <a:schemeClr val="lt1"/>
                          </a:solidFill>
                          <a:latin typeface="Garamond" panose="02020404030301010803"/>
                        </a:defRPr>
                      </a:lvl1pPr>
                      <a:lvl2pPr marL="457200" algn="l" rtl="0" eaLnBrk="1" latinLnBrk="0" hangingPunct="1">
                        <a:defRPr kumimoji="0" b="1" kern="1200">
                          <a:solidFill>
                            <a:schemeClr val="lt1"/>
                          </a:solidFill>
                          <a:latin typeface="Garamond" panose="02020404030301010803"/>
                        </a:defRPr>
                      </a:lvl2pPr>
                      <a:lvl3pPr marL="914400" algn="l" rtl="0" eaLnBrk="1" latinLnBrk="0" hangingPunct="1">
                        <a:defRPr kumimoji="0" b="1" kern="1200">
                          <a:solidFill>
                            <a:schemeClr val="lt1"/>
                          </a:solidFill>
                          <a:latin typeface="Garamond" panose="02020404030301010803"/>
                        </a:defRPr>
                      </a:lvl3pPr>
                      <a:lvl4pPr marL="1371600" algn="l" rtl="0" eaLnBrk="1" latinLnBrk="0" hangingPunct="1">
                        <a:defRPr kumimoji="0" b="1" kern="1200">
                          <a:solidFill>
                            <a:schemeClr val="lt1"/>
                          </a:solidFill>
                          <a:latin typeface="Garamond" panose="02020404030301010803"/>
                        </a:defRPr>
                      </a:lvl4pPr>
                      <a:lvl5pPr marL="1828800" algn="l" rtl="0" eaLnBrk="1" latinLnBrk="0" hangingPunct="1">
                        <a:defRPr kumimoji="0" b="1" kern="1200">
                          <a:solidFill>
                            <a:schemeClr val="lt1"/>
                          </a:solidFill>
                          <a:latin typeface="Garamond" panose="02020404030301010803"/>
                        </a:defRPr>
                      </a:lvl5pPr>
                      <a:lvl6pPr marL="2286000" algn="l" rtl="0" eaLnBrk="1" latinLnBrk="0" hangingPunct="1">
                        <a:defRPr kumimoji="0" b="1" kern="1200">
                          <a:solidFill>
                            <a:schemeClr val="lt1"/>
                          </a:solidFill>
                          <a:latin typeface="Garamond" panose="02020404030301010803"/>
                        </a:defRPr>
                      </a:lvl6pPr>
                      <a:lvl7pPr marL="2743200" algn="l" rtl="0" eaLnBrk="1" latinLnBrk="0" hangingPunct="1">
                        <a:defRPr kumimoji="0" b="1" kern="1200">
                          <a:solidFill>
                            <a:schemeClr val="lt1"/>
                          </a:solidFill>
                          <a:latin typeface="Garamond" panose="02020404030301010803"/>
                        </a:defRPr>
                      </a:lvl7pPr>
                      <a:lvl8pPr marL="3200400" algn="l" rtl="0" eaLnBrk="1" latinLnBrk="0" hangingPunct="1">
                        <a:defRPr kumimoji="0" b="1" kern="1200">
                          <a:solidFill>
                            <a:schemeClr val="lt1"/>
                          </a:solidFill>
                          <a:latin typeface="Garamond" panose="02020404030301010803"/>
                        </a:defRPr>
                      </a:lvl8pPr>
                      <a:lvl9pPr marL="3657600" algn="l" rtl="0" eaLnBrk="1" latinLnBrk="0" hangingPunct="1">
                        <a:defRPr kumimoji="0" b="1" kern="1200">
                          <a:solidFill>
                            <a:schemeClr val="lt1"/>
                          </a:solidFill>
                          <a:latin typeface="Garamond" panose="02020404030301010803"/>
                        </a:defRPr>
                      </a:lvl9pPr>
                    </a:lstStyle>
                    <a:p>
                      <a:pPr marL="0" marR="0" algn="ctr" rtl="1">
                        <a:lnSpc>
                          <a:spcPct val="115000"/>
                        </a:lnSpc>
                        <a:spcBef>
                          <a:spcPts val="0"/>
                        </a:spcBef>
                        <a:spcAft>
                          <a:spcPts val="1000"/>
                        </a:spcAft>
                      </a:pPr>
                      <a:r>
                        <a:rPr lang="ar-SA" sz="1100" dirty="0">
                          <a:effectLst/>
                          <a:cs typeface="B Mitra" panose="00000400000000000000" pitchFamily="2" charset="-78"/>
                        </a:rPr>
                        <a:t>رديف</a:t>
                      </a:r>
                      <a:endParaRPr lang="en-US" sz="1100" dirty="0">
                        <a:effectLst/>
                        <a:latin typeface="Calibri" panose="020F0502020204030204" pitchFamily="34" charset="0"/>
                        <a:ea typeface="Calibri" panose="020F0502020204030204" pitchFamily="34" charset="0"/>
                        <a:cs typeface="B Mitra" panose="00000400000000000000" pitchFamily="2" charset="-78"/>
                      </a:endParaRPr>
                    </a:p>
                  </a:txBody>
                  <a:tcPr marL="58873" marR="58873"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83992A"/>
                    </a:solidFill>
                  </a:tcPr>
                </a:tc>
                <a:tc>
                  <a:txBody>
                    <a:bodyPr/>
                    <a:lstStyle>
                      <a:lvl1pPr marL="0" algn="l" rtl="0" eaLnBrk="1" latinLnBrk="0" hangingPunct="1">
                        <a:defRPr kumimoji="0" b="1" kern="1200">
                          <a:solidFill>
                            <a:schemeClr val="lt1"/>
                          </a:solidFill>
                          <a:latin typeface="Garamond" panose="02020404030301010803"/>
                        </a:defRPr>
                      </a:lvl1pPr>
                      <a:lvl2pPr marL="457200" algn="l" rtl="0" eaLnBrk="1" latinLnBrk="0" hangingPunct="1">
                        <a:defRPr kumimoji="0" b="1" kern="1200">
                          <a:solidFill>
                            <a:schemeClr val="lt1"/>
                          </a:solidFill>
                          <a:latin typeface="Garamond" panose="02020404030301010803"/>
                        </a:defRPr>
                      </a:lvl2pPr>
                      <a:lvl3pPr marL="914400" algn="l" rtl="0" eaLnBrk="1" latinLnBrk="0" hangingPunct="1">
                        <a:defRPr kumimoji="0" b="1" kern="1200">
                          <a:solidFill>
                            <a:schemeClr val="lt1"/>
                          </a:solidFill>
                          <a:latin typeface="Garamond" panose="02020404030301010803"/>
                        </a:defRPr>
                      </a:lvl3pPr>
                      <a:lvl4pPr marL="1371600" algn="l" rtl="0" eaLnBrk="1" latinLnBrk="0" hangingPunct="1">
                        <a:defRPr kumimoji="0" b="1" kern="1200">
                          <a:solidFill>
                            <a:schemeClr val="lt1"/>
                          </a:solidFill>
                          <a:latin typeface="Garamond" panose="02020404030301010803"/>
                        </a:defRPr>
                      </a:lvl4pPr>
                      <a:lvl5pPr marL="1828800" algn="l" rtl="0" eaLnBrk="1" latinLnBrk="0" hangingPunct="1">
                        <a:defRPr kumimoji="0" b="1" kern="1200">
                          <a:solidFill>
                            <a:schemeClr val="lt1"/>
                          </a:solidFill>
                          <a:latin typeface="Garamond" panose="02020404030301010803"/>
                        </a:defRPr>
                      </a:lvl5pPr>
                      <a:lvl6pPr marL="2286000" algn="l" rtl="0" eaLnBrk="1" latinLnBrk="0" hangingPunct="1">
                        <a:defRPr kumimoji="0" b="1" kern="1200">
                          <a:solidFill>
                            <a:schemeClr val="lt1"/>
                          </a:solidFill>
                          <a:latin typeface="Garamond" panose="02020404030301010803"/>
                        </a:defRPr>
                      </a:lvl6pPr>
                      <a:lvl7pPr marL="2743200" algn="l" rtl="0" eaLnBrk="1" latinLnBrk="0" hangingPunct="1">
                        <a:defRPr kumimoji="0" b="1" kern="1200">
                          <a:solidFill>
                            <a:schemeClr val="lt1"/>
                          </a:solidFill>
                          <a:latin typeface="Garamond" panose="02020404030301010803"/>
                        </a:defRPr>
                      </a:lvl7pPr>
                      <a:lvl8pPr marL="3200400" algn="l" rtl="0" eaLnBrk="1" latinLnBrk="0" hangingPunct="1">
                        <a:defRPr kumimoji="0" b="1" kern="1200">
                          <a:solidFill>
                            <a:schemeClr val="lt1"/>
                          </a:solidFill>
                          <a:latin typeface="Garamond" panose="02020404030301010803"/>
                        </a:defRPr>
                      </a:lvl8pPr>
                      <a:lvl9pPr marL="3657600" algn="l" rtl="0" eaLnBrk="1" latinLnBrk="0" hangingPunct="1">
                        <a:defRPr kumimoji="0" b="1" kern="1200">
                          <a:solidFill>
                            <a:schemeClr val="lt1"/>
                          </a:solidFill>
                          <a:latin typeface="Garamond" panose="02020404030301010803"/>
                        </a:defRPr>
                      </a:lvl9pPr>
                    </a:lstStyle>
                    <a:p>
                      <a:pPr marL="0" marR="0" algn="ctr" rtl="1">
                        <a:lnSpc>
                          <a:spcPct val="115000"/>
                        </a:lnSpc>
                        <a:spcBef>
                          <a:spcPts val="0"/>
                        </a:spcBef>
                        <a:spcAft>
                          <a:spcPts val="1000"/>
                        </a:spcAft>
                      </a:pPr>
                      <a:r>
                        <a:rPr lang="ar-SA" sz="1100" dirty="0">
                          <a:effectLst/>
                          <a:cs typeface="B Mitra" panose="00000400000000000000" pitchFamily="2" charset="-78"/>
                        </a:rPr>
                        <a:t>شرح</a:t>
                      </a:r>
                      <a:endParaRPr lang="en-US" sz="1100" dirty="0">
                        <a:effectLst/>
                        <a:latin typeface="Calibri" panose="020F0502020204030204" pitchFamily="34" charset="0"/>
                        <a:ea typeface="Calibri" panose="020F0502020204030204" pitchFamily="34" charset="0"/>
                        <a:cs typeface="B Mitra" panose="00000400000000000000" pitchFamily="2" charset="-78"/>
                      </a:endParaRPr>
                    </a:p>
                  </a:txBody>
                  <a:tcPr marL="58873" marR="58873"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83992A"/>
                    </a:solidFill>
                  </a:tcPr>
                </a:tc>
                <a:tc>
                  <a:txBody>
                    <a:bodyPr/>
                    <a:lstStyle>
                      <a:lvl1pPr marL="0" algn="l" rtl="0" eaLnBrk="1" latinLnBrk="0" hangingPunct="1">
                        <a:defRPr kumimoji="0" b="1" kern="1200">
                          <a:solidFill>
                            <a:schemeClr val="lt1"/>
                          </a:solidFill>
                          <a:latin typeface="Garamond" panose="02020404030301010803"/>
                        </a:defRPr>
                      </a:lvl1pPr>
                      <a:lvl2pPr marL="457200" algn="l" rtl="0" eaLnBrk="1" latinLnBrk="0" hangingPunct="1">
                        <a:defRPr kumimoji="0" b="1" kern="1200">
                          <a:solidFill>
                            <a:schemeClr val="lt1"/>
                          </a:solidFill>
                          <a:latin typeface="Garamond" panose="02020404030301010803"/>
                        </a:defRPr>
                      </a:lvl2pPr>
                      <a:lvl3pPr marL="914400" algn="l" rtl="0" eaLnBrk="1" latinLnBrk="0" hangingPunct="1">
                        <a:defRPr kumimoji="0" b="1" kern="1200">
                          <a:solidFill>
                            <a:schemeClr val="lt1"/>
                          </a:solidFill>
                          <a:latin typeface="Garamond" panose="02020404030301010803"/>
                        </a:defRPr>
                      </a:lvl3pPr>
                      <a:lvl4pPr marL="1371600" algn="l" rtl="0" eaLnBrk="1" latinLnBrk="0" hangingPunct="1">
                        <a:defRPr kumimoji="0" b="1" kern="1200">
                          <a:solidFill>
                            <a:schemeClr val="lt1"/>
                          </a:solidFill>
                          <a:latin typeface="Garamond" panose="02020404030301010803"/>
                        </a:defRPr>
                      </a:lvl4pPr>
                      <a:lvl5pPr marL="1828800" algn="l" rtl="0" eaLnBrk="1" latinLnBrk="0" hangingPunct="1">
                        <a:defRPr kumimoji="0" b="1" kern="1200">
                          <a:solidFill>
                            <a:schemeClr val="lt1"/>
                          </a:solidFill>
                          <a:latin typeface="Garamond" panose="02020404030301010803"/>
                        </a:defRPr>
                      </a:lvl5pPr>
                      <a:lvl6pPr marL="2286000" algn="l" rtl="0" eaLnBrk="1" latinLnBrk="0" hangingPunct="1">
                        <a:defRPr kumimoji="0" b="1" kern="1200">
                          <a:solidFill>
                            <a:schemeClr val="lt1"/>
                          </a:solidFill>
                          <a:latin typeface="Garamond" panose="02020404030301010803"/>
                        </a:defRPr>
                      </a:lvl6pPr>
                      <a:lvl7pPr marL="2743200" algn="l" rtl="0" eaLnBrk="1" latinLnBrk="0" hangingPunct="1">
                        <a:defRPr kumimoji="0" b="1" kern="1200">
                          <a:solidFill>
                            <a:schemeClr val="lt1"/>
                          </a:solidFill>
                          <a:latin typeface="Garamond" panose="02020404030301010803"/>
                        </a:defRPr>
                      </a:lvl7pPr>
                      <a:lvl8pPr marL="3200400" algn="l" rtl="0" eaLnBrk="1" latinLnBrk="0" hangingPunct="1">
                        <a:defRPr kumimoji="0" b="1" kern="1200">
                          <a:solidFill>
                            <a:schemeClr val="lt1"/>
                          </a:solidFill>
                          <a:latin typeface="Garamond" panose="02020404030301010803"/>
                        </a:defRPr>
                      </a:lvl8pPr>
                      <a:lvl9pPr marL="3657600" algn="l" rtl="0" eaLnBrk="1" latinLnBrk="0" hangingPunct="1">
                        <a:defRPr kumimoji="0" b="1" kern="1200">
                          <a:solidFill>
                            <a:schemeClr val="lt1"/>
                          </a:solidFill>
                          <a:latin typeface="Garamond" panose="02020404030301010803"/>
                        </a:defRPr>
                      </a:lvl9pPr>
                    </a:lstStyle>
                    <a:p>
                      <a:pPr marL="0" marR="0" algn="ctr" rtl="1">
                        <a:lnSpc>
                          <a:spcPct val="115000"/>
                        </a:lnSpc>
                        <a:spcBef>
                          <a:spcPts val="0"/>
                        </a:spcBef>
                        <a:spcAft>
                          <a:spcPts val="1000"/>
                        </a:spcAft>
                      </a:pPr>
                      <a:r>
                        <a:rPr lang="ar-SA" sz="1100">
                          <a:effectLst/>
                          <a:cs typeface="B Mitra" panose="00000400000000000000" pitchFamily="2" charset="-78"/>
                        </a:rPr>
                        <a:t>تعداد</a:t>
                      </a:r>
                      <a:endParaRPr lang="en-US" sz="1100">
                        <a:effectLst/>
                        <a:latin typeface="Calibri" panose="020F0502020204030204" pitchFamily="34" charset="0"/>
                        <a:ea typeface="Calibri" panose="020F0502020204030204" pitchFamily="34" charset="0"/>
                        <a:cs typeface="B Mitra" panose="00000400000000000000" pitchFamily="2" charset="-78"/>
                      </a:endParaRPr>
                    </a:p>
                  </a:txBody>
                  <a:tcPr marL="58873" marR="58873"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83992A"/>
                    </a:solidFill>
                  </a:tcPr>
                </a:tc>
                <a:tc>
                  <a:txBody>
                    <a:bodyPr/>
                    <a:lstStyle>
                      <a:lvl1pPr marL="0" algn="l" rtl="0" eaLnBrk="1" latinLnBrk="0" hangingPunct="1">
                        <a:defRPr kumimoji="0" b="1" kern="1200">
                          <a:solidFill>
                            <a:schemeClr val="lt1"/>
                          </a:solidFill>
                          <a:latin typeface="Garamond" panose="02020404030301010803"/>
                        </a:defRPr>
                      </a:lvl1pPr>
                      <a:lvl2pPr marL="457200" algn="l" rtl="0" eaLnBrk="1" latinLnBrk="0" hangingPunct="1">
                        <a:defRPr kumimoji="0" b="1" kern="1200">
                          <a:solidFill>
                            <a:schemeClr val="lt1"/>
                          </a:solidFill>
                          <a:latin typeface="Garamond" panose="02020404030301010803"/>
                        </a:defRPr>
                      </a:lvl2pPr>
                      <a:lvl3pPr marL="914400" algn="l" rtl="0" eaLnBrk="1" latinLnBrk="0" hangingPunct="1">
                        <a:defRPr kumimoji="0" b="1" kern="1200">
                          <a:solidFill>
                            <a:schemeClr val="lt1"/>
                          </a:solidFill>
                          <a:latin typeface="Garamond" panose="02020404030301010803"/>
                        </a:defRPr>
                      </a:lvl3pPr>
                      <a:lvl4pPr marL="1371600" algn="l" rtl="0" eaLnBrk="1" latinLnBrk="0" hangingPunct="1">
                        <a:defRPr kumimoji="0" b="1" kern="1200">
                          <a:solidFill>
                            <a:schemeClr val="lt1"/>
                          </a:solidFill>
                          <a:latin typeface="Garamond" panose="02020404030301010803"/>
                        </a:defRPr>
                      </a:lvl4pPr>
                      <a:lvl5pPr marL="1828800" algn="l" rtl="0" eaLnBrk="1" latinLnBrk="0" hangingPunct="1">
                        <a:defRPr kumimoji="0" b="1" kern="1200">
                          <a:solidFill>
                            <a:schemeClr val="lt1"/>
                          </a:solidFill>
                          <a:latin typeface="Garamond" panose="02020404030301010803"/>
                        </a:defRPr>
                      </a:lvl5pPr>
                      <a:lvl6pPr marL="2286000" algn="l" rtl="0" eaLnBrk="1" latinLnBrk="0" hangingPunct="1">
                        <a:defRPr kumimoji="0" b="1" kern="1200">
                          <a:solidFill>
                            <a:schemeClr val="lt1"/>
                          </a:solidFill>
                          <a:latin typeface="Garamond" panose="02020404030301010803"/>
                        </a:defRPr>
                      </a:lvl6pPr>
                      <a:lvl7pPr marL="2743200" algn="l" rtl="0" eaLnBrk="1" latinLnBrk="0" hangingPunct="1">
                        <a:defRPr kumimoji="0" b="1" kern="1200">
                          <a:solidFill>
                            <a:schemeClr val="lt1"/>
                          </a:solidFill>
                          <a:latin typeface="Garamond" panose="02020404030301010803"/>
                        </a:defRPr>
                      </a:lvl7pPr>
                      <a:lvl8pPr marL="3200400" algn="l" rtl="0" eaLnBrk="1" latinLnBrk="0" hangingPunct="1">
                        <a:defRPr kumimoji="0" b="1" kern="1200">
                          <a:solidFill>
                            <a:schemeClr val="lt1"/>
                          </a:solidFill>
                          <a:latin typeface="Garamond" panose="02020404030301010803"/>
                        </a:defRPr>
                      </a:lvl8pPr>
                      <a:lvl9pPr marL="3657600" algn="l" rtl="0" eaLnBrk="1" latinLnBrk="0" hangingPunct="1">
                        <a:defRPr kumimoji="0" b="1" kern="1200">
                          <a:solidFill>
                            <a:schemeClr val="lt1"/>
                          </a:solidFill>
                          <a:latin typeface="Garamond" panose="02020404030301010803"/>
                        </a:defRPr>
                      </a:lvl9pPr>
                    </a:lstStyle>
                    <a:p>
                      <a:pPr marL="0" marR="0" algn="ctr" rtl="1">
                        <a:lnSpc>
                          <a:spcPct val="115000"/>
                        </a:lnSpc>
                        <a:spcBef>
                          <a:spcPts val="0"/>
                        </a:spcBef>
                        <a:spcAft>
                          <a:spcPts val="1000"/>
                        </a:spcAft>
                      </a:pPr>
                      <a:r>
                        <a:rPr lang="ar-SA" sz="1100">
                          <a:effectLst/>
                          <a:cs typeface="B Mitra" panose="00000400000000000000" pitchFamily="2" charset="-78"/>
                        </a:rPr>
                        <a:t>حقوق ماهانه</a:t>
                      </a:r>
                      <a:endParaRPr lang="en-US" sz="1100">
                        <a:effectLst/>
                        <a:latin typeface="Calibri" panose="020F0502020204030204" pitchFamily="34" charset="0"/>
                        <a:ea typeface="Calibri" panose="020F0502020204030204" pitchFamily="34" charset="0"/>
                        <a:cs typeface="B Mitra" panose="00000400000000000000" pitchFamily="2" charset="-78"/>
                      </a:endParaRPr>
                    </a:p>
                  </a:txBody>
                  <a:tcPr marL="58873" marR="58873"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83992A"/>
                    </a:solidFill>
                  </a:tcPr>
                </a:tc>
                <a:tc>
                  <a:txBody>
                    <a:bodyPr/>
                    <a:lstStyle>
                      <a:lvl1pPr marL="0" algn="l" rtl="0" eaLnBrk="1" latinLnBrk="0" hangingPunct="1">
                        <a:defRPr kumimoji="0" b="1" kern="1200">
                          <a:solidFill>
                            <a:schemeClr val="lt1"/>
                          </a:solidFill>
                          <a:latin typeface="Garamond" panose="02020404030301010803"/>
                        </a:defRPr>
                      </a:lvl1pPr>
                      <a:lvl2pPr marL="457200" algn="l" rtl="0" eaLnBrk="1" latinLnBrk="0" hangingPunct="1">
                        <a:defRPr kumimoji="0" b="1" kern="1200">
                          <a:solidFill>
                            <a:schemeClr val="lt1"/>
                          </a:solidFill>
                          <a:latin typeface="Garamond" panose="02020404030301010803"/>
                        </a:defRPr>
                      </a:lvl2pPr>
                      <a:lvl3pPr marL="914400" algn="l" rtl="0" eaLnBrk="1" latinLnBrk="0" hangingPunct="1">
                        <a:defRPr kumimoji="0" b="1" kern="1200">
                          <a:solidFill>
                            <a:schemeClr val="lt1"/>
                          </a:solidFill>
                          <a:latin typeface="Garamond" panose="02020404030301010803"/>
                        </a:defRPr>
                      </a:lvl3pPr>
                      <a:lvl4pPr marL="1371600" algn="l" rtl="0" eaLnBrk="1" latinLnBrk="0" hangingPunct="1">
                        <a:defRPr kumimoji="0" b="1" kern="1200">
                          <a:solidFill>
                            <a:schemeClr val="lt1"/>
                          </a:solidFill>
                          <a:latin typeface="Garamond" panose="02020404030301010803"/>
                        </a:defRPr>
                      </a:lvl4pPr>
                      <a:lvl5pPr marL="1828800" algn="l" rtl="0" eaLnBrk="1" latinLnBrk="0" hangingPunct="1">
                        <a:defRPr kumimoji="0" b="1" kern="1200">
                          <a:solidFill>
                            <a:schemeClr val="lt1"/>
                          </a:solidFill>
                          <a:latin typeface="Garamond" panose="02020404030301010803"/>
                        </a:defRPr>
                      </a:lvl5pPr>
                      <a:lvl6pPr marL="2286000" algn="l" rtl="0" eaLnBrk="1" latinLnBrk="0" hangingPunct="1">
                        <a:defRPr kumimoji="0" b="1" kern="1200">
                          <a:solidFill>
                            <a:schemeClr val="lt1"/>
                          </a:solidFill>
                          <a:latin typeface="Garamond" panose="02020404030301010803"/>
                        </a:defRPr>
                      </a:lvl6pPr>
                      <a:lvl7pPr marL="2743200" algn="l" rtl="0" eaLnBrk="1" latinLnBrk="0" hangingPunct="1">
                        <a:defRPr kumimoji="0" b="1" kern="1200">
                          <a:solidFill>
                            <a:schemeClr val="lt1"/>
                          </a:solidFill>
                          <a:latin typeface="Garamond" panose="02020404030301010803"/>
                        </a:defRPr>
                      </a:lvl7pPr>
                      <a:lvl8pPr marL="3200400" algn="l" rtl="0" eaLnBrk="1" latinLnBrk="0" hangingPunct="1">
                        <a:defRPr kumimoji="0" b="1" kern="1200">
                          <a:solidFill>
                            <a:schemeClr val="lt1"/>
                          </a:solidFill>
                          <a:latin typeface="Garamond" panose="02020404030301010803"/>
                        </a:defRPr>
                      </a:lvl8pPr>
                      <a:lvl9pPr marL="3657600" algn="l" rtl="0" eaLnBrk="1" latinLnBrk="0" hangingPunct="1">
                        <a:defRPr kumimoji="0" b="1" kern="1200">
                          <a:solidFill>
                            <a:schemeClr val="lt1"/>
                          </a:solidFill>
                          <a:latin typeface="Garamond" panose="02020404030301010803"/>
                        </a:defRPr>
                      </a:lvl9pPr>
                    </a:lstStyle>
                    <a:p>
                      <a:pPr marL="0" marR="0" algn="ctr" rtl="1">
                        <a:lnSpc>
                          <a:spcPct val="107000"/>
                        </a:lnSpc>
                        <a:spcBef>
                          <a:spcPts val="0"/>
                        </a:spcBef>
                        <a:spcAft>
                          <a:spcPts val="800"/>
                        </a:spcAft>
                      </a:pPr>
                      <a:r>
                        <a:rPr lang="ar-SA" sz="1100" dirty="0">
                          <a:effectLst/>
                          <a:cs typeface="B Mitra" panose="00000400000000000000" pitchFamily="2" charset="-78"/>
                        </a:rPr>
                        <a:t>جمع </a:t>
                      </a:r>
                      <a:r>
                        <a:rPr lang="ar-SA" sz="1100" dirty="0" smtClean="0">
                          <a:effectLst/>
                          <a:cs typeface="B Mitra" panose="00000400000000000000" pitchFamily="2" charset="-78"/>
                        </a:rPr>
                        <a:t>حقوق </a:t>
                      </a:r>
                      <a:r>
                        <a:rPr lang="ar-SA" sz="1100" dirty="0">
                          <a:effectLst/>
                          <a:cs typeface="B Mitra" panose="00000400000000000000" pitchFamily="2" charset="-78"/>
                        </a:rPr>
                        <a:t>ماهانه</a:t>
                      </a:r>
                      <a:endParaRPr lang="en-US" sz="1100" dirty="0">
                        <a:effectLst/>
                        <a:latin typeface="Calibri" panose="020F0502020204030204" pitchFamily="34" charset="0"/>
                        <a:ea typeface="Calibri" panose="020F0502020204030204" pitchFamily="34" charset="0"/>
                        <a:cs typeface="B Mitra" panose="00000400000000000000" pitchFamily="2" charset="-78"/>
                      </a:endParaRPr>
                    </a:p>
                  </a:txBody>
                  <a:tcPr marL="58873" marR="58873"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83992A"/>
                    </a:solidFill>
                  </a:tcPr>
                </a:tc>
                <a:tc>
                  <a:txBody>
                    <a:bodyPr/>
                    <a:lstStyle>
                      <a:lvl1pPr marL="0" algn="l" rtl="0" eaLnBrk="1" latinLnBrk="0" hangingPunct="1">
                        <a:defRPr kumimoji="0" b="1" kern="1200">
                          <a:solidFill>
                            <a:schemeClr val="lt1"/>
                          </a:solidFill>
                          <a:latin typeface="Garamond" panose="02020404030301010803"/>
                        </a:defRPr>
                      </a:lvl1pPr>
                      <a:lvl2pPr marL="457200" algn="l" rtl="0" eaLnBrk="1" latinLnBrk="0" hangingPunct="1">
                        <a:defRPr kumimoji="0" b="1" kern="1200">
                          <a:solidFill>
                            <a:schemeClr val="lt1"/>
                          </a:solidFill>
                          <a:latin typeface="Garamond" panose="02020404030301010803"/>
                        </a:defRPr>
                      </a:lvl2pPr>
                      <a:lvl3pPr marL="914400" algn="l" rtl="0" eaLnBrk="1" latinLnBrk="0" hangingPunct="1">
                        <a:defRPr kumimoji="0" b="1" kern="1200">
                          <a:solidFill>
                            <a:schemeClr val="lt1"/>
                          </a:solidFill>
                          <a:latin typeface="Garamond" panose="02020404030301010803"/>
                        </a:defRPr>
                      </a:lvl3pPr>
                      <a:lvl4pPr marL="1371600" algn="l" rtl="0" eaLnBrk="1" latinLnBrk="0" hangingPunct="1">
                        <a:defRPr kumimoji="0" b="1" kern="1200">
                          <a:solidFill>
                            <a:schemeClr val="lt1"/>
                          </a:solidFill>
                          <a:latin typeface="Garamond" panose="02020404030301010803"/>
                        </a:defRPr>
                      </a:lvl4pPr>
                      <a:lvl5pPr marL="1828800" algn="l" rtl="0" eaLnBrk="1" latinLnBrk="0" hangingPunct="1">
                        <a:defRPr kumimoji="0" b="1" kern="1200">
                          <a:solidFill>
                            <a:schemeClr val="lt1"/>
                          </a:solidFill>
                          <a:latin typeface="Garamond" panose="02020404030301010803"/>
                        </a:defRPr>
                      </a:lvl5pPr>
                      <a:lvl6pPr marL="2286000" algn="l" rtl="0" eaLnBrk="1" latinLnBrk="0" hangingPunct="1">
                        <a:defRPr kumimoji="0" b="1" kern="1200">
                          <a:solidFill>
                            <a:schemeClr val="lt1"/>
                          </a:solidFill>
                          <a:latin typeface="Garamond" panose="02020404030301010803"/>
                        </a:defRPr>
                      </a:lvl6pPr>
                      <a:lvl7pPr marL="2743200" algn="l" rtl="0" eaLnBrk="1" latinLnBrk="0" hangingPunct="1">
                        <a:defRPr kumimoji="0" b="1" kern="1200">
                          <a:solidFill>
                            <a:schemeClr val="lt1"/>
                          </a:solidFill>
                          <a:latin typeface="Garamond" panose="02020404030301010803"/>
                        </a:defRPr>
                      </a:lvl7pPr>
                      <a:lvl8pPr marL="3200400" algn="l" rtl="0" eaLnBrk="1" latinLnBrk="0" hangingPunct="1">
                        <a:defRPr kumimoji="0" b="1" kern="1200">
                          <a:solidFill>
                            <a:schemeClr val="lt1"/>
                          </a:solidFill>
                          <a:latin typeface="Garamond" panose="02020404030301010803"/>
                        </a:defRPr>
                      </a:lvl8pPr>
                      <a:lvl9pPr marL="3657600" algn="l" rtl="0" eaLnBrk="1" latinLnBrk="0" hangingPunct="1">
                        <a:defRPr kumimoji="0" b="1" kern="1200">
                          <a:solidFill>
                            <a:schemeClr val="lt1"/>
                          </a:solidFill>
                          <a:latin typeface="Garamond" panose="02020404030301010803"/>
                        </a:defRPr>
                      </a:lvl9pPr>
                    </a:lstStyle>
                    <a:p>
                      <a:pPr marL="0" marR="0" algn="ctr" rtl="1">
                        <a:lnSpc>
                          <a:spcPct val="115000"/>
                        </a:lnSpc>
                        <a:spcBef>
                          <a:spcPts val="0"/>
                        </a:spcBef>
                        <a:spcAft>
                          <a:spcPts val="1000"/>
                        </a:spcAft>
                      </a:pPr>
                      <a:r>
                        <a:rPr lang="ar-SA" sz="1100">
                          <a:effectLst/>
                          <a:cs typeface="B Mitra" panose="00000400000000000000" pitchFamily="2" charset="-78"/>
                        </a:rPr>
                        <a:t>حقوق سالانه بر مبناي 18 ماه حقوق</a:t>
                      </a:r>
                      <a:endParaRPr lang="en-US" sz="1100">
                        <a:effectLst/>
                        <a:latin typeface="Calibri" panose="020F0502020204030204" pitchFamily="34" charset="0"/>
                        <a:ea typeface="Calibri" panose="020F0502020204030204" pitchFamily="34" charset="0"/>
                        <a:cs typeface="B Mitra" panose="00000400000000000000" pitchFamily="2" charset="-78"/>
                      </a:endParaRPr>
                    </a:p>
                  </a:txBody>
                  <a:tcPr marL="58873" marR="58873"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83992A"/>
                    </a:solidFill>
                  </a:tcPr>
                </a:tc>
                <a:extLst>
                  <a:ext uri="{0D108BD9-81ED-4DB2-BD59-A6C34878D82A}">
                    <a16:rowId xmlns:a16="http://schemas.microsoft.com/office/drawing/2014/main" xmlns="" val="3569911075"/>
                  </a:ext>
                </a:extLst>
              </a:tr>
              <a:tr h="1926166">
                <a:tc>
                  <a:txBody>
                    <a:bodyPr/>
                    <a:lstStyle>
                      <a:lvl1pPr marL="0" algn="l" rtl="0" eaLnBrk="1" latinLnBrk="0" hangingPunct="1">
                        <a:defRPr kumimoji="0" b="1" kern="1200">
                          <a:solidFill>
                            <a:schemeClr val="lt1"/>
                          </a:solidFill>
                          <a:latin typeface="Garamond" panose="02020404030301010803"/>
                        </a:defRPr>
                      </a:lvl1pPr>
                      <a:lvl2pPr marL="457200" algn="l" rtl="0" eaLnBrk="1" latinLnBrk="0" hangingPunct="1">
                        <a:defRPr kumimoji="0" b="1" kern="1200">
                          <a:solidFill>
                            <a:schemeClr val="lt1"/>
                          </a:solidFill>
                          <a:latin typeface="Garamond" panose="02020404030301010803"/>
                        </a:defRPr>
                      </a:lvl2pPr>
                      <a:lvl3pPr marL="914400" algn="l" rtl="0" eaLnBrk="1" latinLnBrk="0" hangingPunct="1">
                        <a:defRPr kumimoji="0" b="1" kern="1200">
                          <a:solidFill>
                            <a:schemeClr val="lt1"/>
                          </a:solidFill>
                          <a:latin typeface="Garamond" panose="02020404030301010803"/>
                        </a:defRPr>
                      </a:lvl3pPr>
                      <a:lvl4pPr marL="1371600" algn="l" rtl="0" eaLnBrk="1" latinLnBrk="0" hangingPunct="1">
                        <a:defRPr kumimoji="0" b="1" kern="1200">
                          <a:solidFill>
                            <a:schemeClr val="lt1"/>
                          </a:solidFill>
                          <a:latin typeface="Garamond" panose="02020404030301010803"/>
                        </a:defRPr>
                      </a:lvl4pPr>
                      <a:lvl5pPr marL="1828800" algn="l" rtl="0" eaLnBrk="1" latinLnBrk="0" hangingPunct="1">
                        <a:defRPr kumimoji="0" b="1" kern="1200">
                          <a:solidFill>
                            <a:schemeClr val="lt1"/>
                          </a:solidFill>
                          <a:latin typeface="Garamond" panose="02020404030301010803"/>
                        </a:defRPr>
                      </a:lvl5pPr>
                      <a:lvl6pPr marL="2286000" algn="l" rtl="0" eaLnBrk="1" latinLnBrk="0" hangingPunct="1">
                        <a:defRPr kumimoji="0" b="1" kern="1200">
                          <a:solidFill>
                            <a:schemeClr val="lt1"/>
                          </a:solidFill>
                          <a:latin typeface="Garamond" panose="02020404030301010803"/>
                        </a:defRPr>
                      </a:lvl6pPr>
                      <a:lvl7pPr marL="2743200" algn="l" rtl="0" eaLnBrk="1" latinLnBrk="0" hangingPunct="1">
                        <a:defRPr kumimoji="0" b="1" kern="1200">
                          <a:solidFill>
                            <a:schemeClr val="lt1"/>
                          </a:solidFill>
                          <a:latin typeface="Garamond" panose="02020404030301010803"/>
                        </a:defRPr>
                      </a:lvl7pPr>
                      <a:lvl8pPr marL="3200400" algn="l" rtl="0" eaLnBrk="1" latinLnBrk="0" hangingPunct="1">
                        <a:defRPr kumimoji="0" b="1" kern="1200">
                          <a:solidFill>
                            <a:schemeClr val="lt1"/>
                          </a:solidFill>
                          <a:latin typeface="Garamond" panose="02020404030301010803"/>
                        </a:defRPr>
                      </a:lvl8pPr>
                      <a:lvl9pPr marL="3657600" algn="l" rtl="0" eaLnBrk="1" latinLnBrk="0" hangingPunct="1">
                        <a:defRPr kumimoji="0" b="1" kern="1200">
                          <a:solidFill>
                            <a:schemeClr val="lt1"/>
                          </a:solidFill>
                          <a:latin typeface="Garamond" panose="02020404030301010803"/>
                        </a:defRPr>
                      </a:lvl9pPr>
                    </a:lstStyle>
                    <a:p>
                      <a:pPr marL="0" marR="0" algn="ctr" rtl="1">
                        <a:lnSpc>
                          <a:spcPct val="107000"/>
                        </a:lnSpc>
                        <a:spcBef>
                          <a:spcPts val="0"/>
                        </a:spcBef>
                        <a:spcAft>
                          <a:spcPts val="800"/>
                        </a:spcAft>
                      </a:pPr>
                      <a:r>
                        <a:rPr lang="ar-SA" sz="1100" dirty="0">
                          <a:effectLst/>
                          <a:cs typeface="B Mitra" panose="00000400000000000000" pitchFamily="2" charset="-78"/>
                        </a:rPr>
                        <a:t>1</a:t>
                      </a:r>
                      <a:endParaRPr lang="en-US" sz="1100" dirty="0">
                        <a:effectLst/>
                        <a:cs typeface="B Mitra" panose="00000400000000000000" pitchFamily="2" charset="-78"/>
                      </a:endParaRPr>
                    </a:p>
                    <a:p>
                      <a:pPr marL="0" marR="0" algn="ctr" rtl="1">
                        <a:lnSpc>
                          <a:spcPct val="107000"/>
                        </a:lnSpc>
                        <a:spcBef>
                          <a:spcPts val="0"/>
                        </a:spcBef>
                        <a:spcAft>
                          <a:spcPts val="800"/>
                        </a:spcAft>
                      </a:pPr>
                      <a:r>
                        <a:rPr lang="ar-SA" sz="1100" dirty="0">
                          <a:effectLst/>
                          <a:cs typeface="B Mitra" panose="00000400000000000000" pitchFamily="2" charset="-78"/>
                        </a:rPr>
                        <a:t>2</a:t>
                      </a:r>
                      <a:endParaRPr lang="en-US" sz="1100" dirty="0">
                        <a:effectLst/>
                        <a:cs typeface="B Mitra" panose="00000400000000000000" pitchFamily="2" charset="-78"/>
                      </a:endParaRPr>
                    </a:p>
                    <a:p>
                      <a:pPr marL="0" marR="0" algn="ctr" rtl="1">
                        <a:lnSpc>
                          <a:spcPct val="107000"/>
                        </a:lnSpc>
                        <a:spcBef>
                          <a:spcPts val="0"/>
                        </a:spcBef>
                        <a:spcAft>
                          <a:spcPts val="800"/>
                        </a:spcAft>
                      </a:pPr>
                      <a:r>
                        <a:rPr lang="ar-SA" sz="1100" dirty="0">
                          <a:effectLst/>
                          <a:cs typeface="B Mitra" panose="00000400000000000000" pitchFamily="2" charset="-78"/>
                        </a:rPr>
                        <a:t>3</a:t>
                      </a:r>
                      <a:endParaRPr lang="en-US" sz="1100" dirty="0">
                        <a:effectLst/>
                        <a:cs typeface="B Mitra" panose="00000400000000000000" pitchFamily="2" charset="-78"/>
                      </a:endParaRPr>
                    </a:p>
                    <a:p>
                      <a:pPr marL="0" marR="0" algn="ctr" rtl="1">
                        <a:lnSpc>
                          <a:spcPct val="107000"/>
                        </a:lnSpc>
                        <a:spcBef>
                          <a:spcPts val="0"/>
                        </a:spcBef>
                        <a:spcAft>
                          <a:spcPts val="800"/>
                        </a:spcAft>
                      </a:pPr>
                      <a:r>
                        <a:rPr lang="ar-SA" sz="1100" dirty="0">
                          <a:effectLst/>
                          <a:cs typeface="B Mitra" panose="00000400000000000000" pitchFamily="2" charset="-78"/>
                        </a:rPr>
                        <a:t>4</a:t>
                      </a:r>
                      <a:endParaRPr lang="en-US" sz="1100" dirty="0">
                        <a:effectLst/>
                        <a:cs typeface="B Mitra" panose="00000400000000000000" pitchFamily="2" charset="-78"/>
                      </a:endParaRPr>
                    </a:p>
                    <a:p>
                      <a:pPr marL="0" marR="0" algn="ctr" rtl="1">
                        <a:lnSpc>
                          <a:spcPct val="107000"/>
                        </a:lnSpc>
                        <a:spcBef>
                          <a:spcPts val="0"/>
                        </a:spcBef>
                        <a:spcAft>
                          <a:spcPts val="800"/>
                        </a:spcAft>
                      </a:pPr>
                      <a:r>
                        <a:rPr lang="ar-SA" sz="1100" dirty="0">
                          <a:effectLst/>
                          <a:cs typeface="B Mitra" panose="00000400000000000000" pitchFamily="2" charset="-78"/>
                        </a:rPr>
                        <a:t>5</a:t>
                      </a:r>
                      <a:endParaRPr lang="en-US" sz="1100" dirty="0">
                        <a:effectLst/>
                        <a:cs typeface="B Mitra" panose="00000400000000000000" pitchFamily="2" charset="-78"/>
                      </a:endParaRPr>
                    </a:p>
                    <a:p>
                      <a:pPr marL="0" marR="0" algn="ctr" rtl="1">
                        <a:lnSpc>
                          <a:spcPct val="107000"/>
                        </a:lnSpc>
                        <a:spcBef>
                          <a:spcPts val="0"/>
                        </a:spcBef>
                        <a:spcAft>
                          <a:spcPts val="800"/>
                        </a:spcAft>
                      </a:pPr>
                      <a:r>
                        <a:rPr lang="ar-SA" sz="1100" dirty="0">
                          <a:effectLst/>
                          <a:cs typeface="B Mitra" panose="00000400000000000000" pitchFamily="2" charset="-78"/>
                        </a:rPr>
                        <a:t>6</a:t>
                      </a:r>
                      <a:endParaRPr lang="en-US" sz="1100" dirty="0">
                        <a:effectLst/>
                        <a:cs typeface="B Mitra" panose="00000400000000000000" pitchFamily="2" charset="-78"/>
                      </a:endParaRPr>
                    </a:p>
                    <a:p>
                      <a:pPr marL="0" marR="0" algn="ctr" rtl="1">
                        <a:lnSpc>
                          <a:spcPct val="107000"/>
                        </a:lnSpc>
                        <a:spcBef>
                          <a:spcPts val="0"/>
                        </a:spcBef>
                        <a:spcAft>
                          <a:spcPts val="800"/>
                        </a:spcAft>
                      </a:pPr>
                      <a:r>
                        <a:rPr lang="ar-SA" sz="1100" dirty="0">
                          <a:effectLst/>
                          <a:cs typeface="B Mitra" panose="00000400000000000000" pitchFamily="2" charset="-78"/>
                        </a:rPr>
                        <a:t>7</a:t>
                      </a:r>
                      <a:endParaRPr lang="en-US" sz="1100" dirty="0">
                        <a:effectLst/>
                        <a:latin typeface="Calibri" panose="020F0502020204030204" pitchFamily="34" charset="0"/>
                        <a:ea typeface="Calibri" panose="020F0502020204030204" pitchFamily="34" charset="0"/>
                        <a:cs typeface="B Mitra" panose="00000400000000000000" pitchFamily="2" charset="-78"/>
                      </a:endParaRPr>
                    </a:p>
                  </a:txBody>
                  <a:tcPr marL="58873" marR="58873" marT="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3992A"/>
                    </a:solidFill>
                  </a:tcPr>
                </a:tc>
                <a:tc>
                  <a:txBody>
                    <a:bodyPr/>
                    <a:lstStyle>
                      <a:lvl1pPr marL="0" algn="l" rtl="0" eaLnBrk="1" latinLnBrk="0" hangingPunct="1">
                        <a:defRPr kumimoji="0" kern="1200">
                          <a:solidFill>
                            <a:schemeClr val="dk1"/>
                          </a:solidFill>
                          <a:latin typeface="Garamond" panose="02020404030301010803"/>
                        </a:defRPr>
                      </a:lvl1pPr>
                      <a:lvl2pPr marL="457200" algn="l" rtl="0" eaLnBrk="1" latinLnBrk="0" hangingPunct="1">
                        <a:defRPr kumimoji="0" kern="1200">
                          <a:solidFill>
                            <a:schemeClr val="dk1"/>
                          </a:solidFill>
                          <a:latin typeface="Garamond" panose="02020404030301010803"/>
                        </a:defRPr>
                      </a:lvl2pPr>
                      <a:lvl3pPr marL="914400" algn="l" rtl="0" eaLnBrk="1" latinLnBrk="0" hangingPunct="1">
                        <a:defRPr kumimoji="0" kern="1200">
                          <a:solidFill>
                            <a:schemeClr val="dk1"/>
                          </a:solidFill>
                          <a:latin typeface="Garamond" panose="02020404030301010803"/>
                        </a:defRPr>
                      </a:lvl3pPr>
                      <a:lvl4pPr marL="1371600" algn="l" rtl="0" eaLnBrk="1" latinLnBrk="0" hangingPunct="1">
                        <a:defRPr kumimoji="0" kern="1200">
                          <a:solidFill>
                            <a:schemeClr val="dk1"/>
                          </a:solidFill>
                          <a:latin typeface="Garamond" panose="02020404030301010803"/>
                        </a:defRPr>
                      </a:lvl4pPr>
                      <a:lvl5pPr marL="1828800" algn="l" rtl="0" eaLnBrk="1" latinLnBrk="0" hangingPunct="1">
                        <a:defRPr kumimoji="0" kern="1200">
                          <a:solidFill>
                            <a:schemeClr val="dk1"/>
                          </a:solidFill>
                          <a:latin typeface="Garamond" panose="02020404030301010803"/>
                        </a:defRPr>
                      </a:lvl5pPr>
                      <a:lvl6pPr marL="2286000" algn="l" rtl="0" eaLnBrk="1" latinLnBrk="0" hangingPunct="1">
                        <a:defRPr kumimoji="0" kern="1200">
                          <a:solidFill>
                            <a:schemeClr val="dk1"/>
                          </a:solidFill>
                          <a:latin typeface="Garamond" panose="02020404030301010803"/>
                        </a:defRPr>
                      </a:lvl6pPr>
                      <a:lvl7pPr marL="2743200" algn="l" rtl="0" eaLnBrk="1" latinLnBrk="0" hangingPunct="1">
                        <a:defRPr kumimoji="0" kern="1200">
                          <a:solidFill>
                            <a:schemeClr val="dk1"/>
                          </a:solidFill>
                          <a:latin typeface="Garamond" panose="02020404030301010803"/>
                        </a:defRPr>
                      </a:lvl7pPr>
                      <a:lvl8pPr marL="3200400" algn="l" rtl="0" eaLnBrk="1" latinLnBrk="0" hangingPunct="1">
                        <a:defRPr kumimoji="0" kern="1200">
                          <a:solidFill>
                            <a:schemeClr val="dk1"/>
                          </a:solidFill>
                          <a:latin typeface="Garamond" panose="02020404030301010803"/>
                        </a:defRPr>
                      </a:lvl8pPr>
                      <a:lvl9pPr marL="3657600" algn="l" rtl="0" eaLnBrk="1" latinLnBrk="0" hangingPunct="1">
                        <a:defRPr kumimoji="0" kern="1200">
                          <a:solidFill>
                            <a:schemeClr val="dk1"/>
                          </a:solidFill>
                          <a:latin typeface="Garamond" panose="02020404030301010803"/>
                        </a:defRPr>
                      </a:lvl9pPr>
                    </a:lstStyle>
                    <a:p>
                      <a:pPr marL="0" marR="0" algn="ctr" rtl="1">
                        <a:lnSpc>
                          <a:spcPct val="107000"/>
                        </a:lnSpc>
                        <a:spcBef>
                          <a:spcPts val="0"/>
                        </a:spcBef>
                        <a:spcAft>
                          <a:spcPts val="800"/>
                        </a:spcAft>
                      </a:pPr>
                      <a:r>
                        <a:rPr lang="ar-SA" sz="1100" dirty="0">
                          <a:effectLst/>
                          <a:cs typeface="B Mitra" panose="00000400000000000000" pitchFamily="2" charset="-78"/>
                        </a:rPr>
                        <a:t>مديريت </a:t>
                      </a:r>
                      <a:endParaRPr lang="en-US" sz="1100" dirty="0">
                        <a:effectLst/>
                        <a:cs typeface="B Mitra" panose="00000400000000000000" pitchFamily="2" charset="-78"/>
                      </a:endParaRPr>
                    </a:p>
                    <a:p>
                      <a:pPr marL="0" marR="0" algn="ctr" rtl="1">
                        <a:lnSpc>
                          <a:spcPct val="107000"/>
                        </a:lnSpc>
                        <a:spcBef>
                          <a:spcPts val="0"/>
                        </a:spcBef>
                        <a:spcAft>
                          <a:spcPts val="800"/>
                        </a:spcAft>
                      </a:pPr>
                      <a:r>
                        <a:rPr lang="ar-SA" sz="1100" dirty="0">
                          <a:effectLst/>
                          <a:cs typeface="B Mitra" panose="00000400000000000000" pitchFamily="2" charset="-78"/>
                        </a:rPr>
                        <a:t>پذيرش </a:t>
                      </a:r>
                      <a:endParaRPr lang="en-US" sz="1100" dirty="0">
                        <a:effectLst/>
                        <a:cs typeface="B Mitra" panose="00000400000000000000" pitchFamily="2" charset="-78"/>
                      </a:endParaRPr>
                    </a:p>
                    <a:p>
                      <a:pPr marL="0" marR="0" algn="ctr" rtl="1">
                        <a:lnSpc>
                          <a:spcPct val="107000"/>
                        </a:lnSpc>
                        <a:spcBef>
                          <a:spcPts val="0"/>
                        </a:spcBef>
                        <a:spcAft>
                          <a:spcPts val="800"/>
                        </a:spcAft>
                      </a:pPr>
                      <a:r>
                        <a:rPr lang="ar-SA" sz="1100" dirty="0">
                          <a:effectLst/>
                          <a:cs typeface="B Mitra" panose="00000400000000000000" pitchFamily="2" charset="-78"/>
                        </a:rPr>
                        <a:t>حسابداري </a:t>
                      </a:r>
                      <a:endParaRPr lang="en-US" sz="1100" dirty="0">
                        <a:effectLst/>
                        <a:cs typeface="B Mitra" panose="00000400000000000000" pitchFamily="2" charset="-78"/>
                      </a:endParaRPr>
                    </a:p>
                    <a:p>
                      <a:pPr marL="0" marR="0" algn="ctr" rtl="1">
                        <a:lnSpc>
                          <a:spcPct val="107000"/>
                        </a:lnSpc>
                        <a:spcBef>
                          <a:spcPts val="0"/>
                        </a:spcBef>
                        <a:spcAft>
                          <a:spcPts val="800"/>
                        </a:spcAft>
                      </a:pPr>
                      <a:r>
                        <a:rPr lang="ar-SA" sz="1100" dirty="0">
                          <a:effectLst/>
                          <a:cs typeface="B Mitra" panose="00000400000000000000" pitchFamily="2" charset="-78"/>
                        </a:rPr>
                        <a:t>كارشناس رايانه</a:t>
                      </a:r>
                      <a:endParaRPr lang="en-US" sz="1100" dirty="0">
                        <a:effectLst/>
                        <a:cs typeface="B Mitra" panose="00000400000000000000" pitchFamily="2" charset="-78"/>
                      </a:endParaRPr>
                    </a:p>
                    <a:p>
                      <a:pPr marL="0" marR="0" algn="ctr" rtl="1">
                        <a:lnSpc>
                          <a:spcPct val="107000"/>
                        </a:lnSpc>
                        <a:spcBef>
                          <a:spcPts val="0"/>
                        </a:spcBef>
                        <a:spcAft>
                          <a:spcPts val="800"/>
                        </a:spcAft>
                      </a:pPr>
                      <a:r>
                        <a:rPr lang="ar-SA" sz="1100" dirty="0">
                          <a:effectLst/>
                          <a:cs typeface="B Mitra" panose="00000400000000000000" pitchFamily="2" charset="-78"/>
                        </a:rPr>
                        <a:t>نگهبان </a:t>
                      </a:r>
                      <a:endParaRPr lang="en-US" sz="1100" dirty="0">
                        <a:effectLst/>
                        <a:cs typeface="B Mitra" panose="00000400000000000000" pitchFamily="2" charset="-78"/>
                      </a:endParaRPr>
                    </a:p>
                    <a:p>
                      <a:pPr marL="0" marR="0" algn="ctr" rtl="1">
                        <a:lnSpc>
                          <a:spcPct val="107000"/>
                        </a:lnSpc>
                        <a:spcBef>
                          <a:spcPts val="0"/>
                        </a:spcBef>
                        <a:spcAft>
                          <a:spcPts val="800"/>
                        </a:spcAft>
                      </a:pPr>
                      <a:r>
                        <a:rPr lang="ar-SA" sz="1100" dirty="0">
                          <a:effectLst/>
                          <a:cs typeface="B Mitra" panose="00000400000000000000" pitchFamily="2" charset="-78"/>
                        </a:rPr>
                        <a:t>كارگر اطاقها </a:t>
                      </a:r>
                      <a:endParaRPr lang="en-US" sz="1100" dirty="0">
                        <a:effectLst/>
                        <a:cs typeface="B Mitra" panose="00000400000000000000" pitchFamily="2" charset="-78"/>
                      </a:endParaRPr>
                    </a:p>
                    <a:p>
                      <a:pPr marL="0" marR="0" algn="ctr" rtl="1">
                        <a:lnSpc>
                          <a:spcPct val="107000"/>
                        </a:lnSpc>
                        <a:spcBef>
                          <a:spcPts val="0"/>
                        </a:spcBef>
                        <a:spcAft>
                          <a:spcPts val="800"/>
                        </a:spcAft>
                      </a:pPr>
                      <a:r>
                        <a:rPr lang="ar-SA" sz="1100" dirty="0">
                          <a:effectLst/>
                          <a:cs typeface="B Mitra" panose="00000400000000000000" pitchFamily="2" charset="-78"/>
                        </a:rPr>
                        <a:t>كارگاه لابي </a:t>
                      </a:r>
                      <a:endParaRPr lang="en-US" sz="1100" dirty="0">
                        <a:effectLst/>
                        <a:cs typeface="B Mitra" panose="00000400000000000000" pitchFamily="2" charset="-78"/>
                      </a:endParaRPr>
                    </a:p>
                  </a:txBody>
                  <a:tcPr marL="58873" marR="58873" marT="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3992A">
                        <a:tint val="40000"/>
                      </a:srgbClr>
                    </a:solidFill>
                  </a:tcPr>
                </a:tc>
                <a:tc>
                  <a:txBody>
                    <a:bodyPr/>
                    <a:lstStyle>
                      <a:lvl1pPr marL="0" algn="l" rtl="0" eaLnBrk="1" latinLnBrk="0" hangingPunct="1">
                        <a:defRPr kumimoji="0" kern="1200">
                          <a:solidFill>
                            <a:schemeClr val="dk1"/>
                          </a:solidFill>
                          <a:latin typeface="Garamond" panose="02020404030301010803"/>
                        </a:defRPr>
                      </a:lvl1pPr>
                      <a:lvl2pPr marL="457200" algn="l" rtl="0" eaLnBrk="1" latinLnBrk="0" hangingPunct="1">
                        <a:defRPr kumimoji="0" kern="1200">
                          <a:solidFill>
                            <a:schemeClr val="dk1"/>
                          </a:solidFill>
                          <a:latin typeface="Garamond" panose="02020404030301010803"/>
                        </a:defRPr>
                      </a:lvl2pPr>
                      <a:lvl3pPr marL="914400" algn="l" rtl="0" eaLnBrk="1" latinLnBrk="0" hangingPunct="1">
                        <a:defRPr kumimoji="0" kern="1200">
                          <a:solidFill>
                            <a:schemeClr val="dk1"/>
                          </a:solidFill>
                          <a:latin typeface="Garamond" panose="02020404030301010803"/>
                        </a:defRPr>
                      </a:lvl3pPr>
                      <a:lvl4pPr marL="1371600" algn="l" rtl="0" eaLnBrk="1" latinLnBrk="0" hangingPunct="1">
                        <a:defRPr kumimoji="0" kern="1200">
                          <a:solidFill>
                            <a:schemeClr val="dk1"/>
                          </a:solidFill>
                          <a:latin typeface="Garamond" panose="02020404030301010803"/>
                        </a:defRPr>
                      </a:lvl4pPr>
                      <a:lvl5pPr marL="1828800" algn="l" rtl="0" eaLnBrk="1" latinLnBrk="0" hangingPunct="1">
                        <a:defRPr kumimoji="0" kern="1200">
                          <a:solidFill>
                            <a:schemeClr val="dk1"/>
                          </a:solidFill>
                          <a:latin typeface="Garamond" panose="02020404030301010803"/>
                        </a:defRPr>
                      </a:lvl5pPr>
                      <a:lvl6pPr marL="2286000" algn="l" rtl="0" eaLnBrk="1" latinLnBrk="0" hangingPunct="1">
                        <a:defRPr kumimoji="0" kern="1200">
                          <a:solidFill>
                            <a:schemeClr val="dk1"/>
                          </a:solidFill>
                          <a:latin typeface="Garamond" panose="02020404030301010803"/>
                        </a:defRPr>
                      </a:lvl6pPr>
                      <a:lvl7pPr marL="2743200" algn="l" rtl="0" eaLnBrk="1" latinLnBrk="0" hangingPunct="1">
                        <a:defRPr kumimoji="0" kern="1200">
                          <a:solidFill>
                            <a:schemeClr val="dk1"/>
                          </a:solidFill>
                          <a:latin typeface="Garamond" panose="02020404030301010803"/>
                        </a:defRPr>
                      </a:lvl7pPr>
                      <a:lvl8pPr marL="3200400" algn="l" rtl="0" eaLnBrk="1" latinLnBrk="0" hangingPunct="1">
                        <a:defRPr kumimoji="0" kern="1200">
                          <a:solidFill>
                            <a:schemeClr val="dk1"/>
                          </a:solidFill>
                          <a:latin typeface="Garamond" panose="02020404030301010803"/>
                        </a:defRPr>
                      </a:lvl8pPr>
                      <a:lvl9pPr marL="3657600" algn="l" rtl="0" eaLnBrk="1" latinLnBrk="0" hangingPunct="1">
                        <a:defRPr kumimoji="0" kern="1200">
                          <a:solidFill>
                            <a:schemeClr val="dk1"/>
                          </a:solidFill>
                          <a:latin typeface="Garamond" panose="02020404030301010803"/>
                        </a:defRPr>
                      </a:lvl9pPr>
                    </a:lstStyle>
                    <a:p>
                      <a:pPr marL="0" marR="0" algn="ctr" rtl="1">
                        <a:lnSpc>
                          <a:spcPct val="107000"/>
                        </a:lnSpc>
                        <a:spcBef>
                          <a:spcPts val="0"/>
                        </a:spcBef>
                        <a:spcAft>
                          <a:spcPts val="800"/>
                        </a:spcAft>
                      </a:pPr>
                      <a:r>
                        <a:rPr lang="ar-SA" sz="1100" dirty="0">
                          <a:effectLst/>
                          <a:cs typeface="B Mitra" panose="00000400000000000000" pitchFamily="2" charset="-78"/>
                        </a:rPr>
                        <a:t>1</a:t>
                      </a:r>
                      <a:endParaRPr lang="en-US" sz="1100" dirty="0">
                        <a:effectLst/>
                        <a:cs typeface="B Mitra" panose="00000400000000000000" pitchFamily="2" charset="-78"/>
                      </a:endParaRPr>
                    </a:p>
                    <a:p>
                      <a:pPr marL="0" marR="0" algn="ctr" rtl="1">
                        <a:lnSpc>
                          <a:spcPct val="107000"/>
                        </a:lnSpc>
                        <a:spcBef>
                          <a:spcPts val="0"/>
                        </a:spcBef>
                        <a:spcAft>
                          <a:spcPts val="800"/>
                        </a:spcAft>
                      </a:pPr>
                      <a:r>
                        <a:rPr lang="ar-SA" sz="1100" dirty="0">
                          <a:effectLst/>
                          <a:cs typeface="B Mitra" panose="00000400000000000000" pitchFamily="2" charset="-78"/>
                        </a:rPr>
                        <a:t>2</a:t>
                      </a:r>
                      <a:endParaRPr lang="en-US" sz="1100" dirty="0">
                        <a:effectLst/>
                        <a:cs typeface="B Mitra" panose="00000400000000000000" pitchFamily="2" charset="-78"/>
                      </a:endParaRPr>
                    </a:p>
                    <a:p>
                      <a:pPr marL="0" marR="0" algn="ctr" rtl="1">
                        <a:lnSpc>
                          <a:spcPct val="107000"/>
                        </a:lnSpc>
                        <a:spcBef>
                          <a:spcPts val="0"/>
                        </a:spcBef>
                        <a:spcAft>
                          <a:spcPts val="800"/>
                        </a:spcAft>
                      </a:pPr>
                      <a:r>
                        <a:rPr lang="ar-SA" sz="1100" dirty="0">
                          <a:effectLst/>
                          <a:cs typeface="B Mitra" panose="00000400000000000000" pitchFamily="2" charset="-78"/>
                        </a:rPr>
                        <a:t>1</a:t>
                      </a:r>
                      <a:endParaRPr lang="en-US" sz="1100" dirty="0">
                        <a:effectLst/>
                        <a:cs typeface="B Mitra" panose="00000400000000000000" pitchFamily="2" charset="-78"/>
                      </a:endParaRPr>
                    </a:p>
                    <a:p>
                      <a:pPr marL="0" marR="0" algn="ctr" rtl="1">
                        <a:lnSpc>
                          <a:spcPct val="107000"/>
                        </a:lnSpc>
                        <a:spcBef>
                          <a:spcPts val="0"/>
                        </a:spcBef>
                        <a:spcAft>
                          <a:spcPts val="800"/>
                        </a:spcAft>
                      </a:pPr>
                      <a:r>
                        <a:rPr lang="ar-SA" sz="1100" dirty="0">
                          <a:effectLst/>
                          <a:cs typeface="B Mitra" panose="00000400000000000000" pitchFamily="2" charset="-78"/>
                        </a:rPr>
                        <a:t>1</a:t>
                      </a:r>
                      <a:endParaRPr lang="en-US" sz="1100" dirty="0">
                        <a:effectLst/>
                        <a:cs typeface="B Mitra" panose="00000400000000000000" pitchFamily="2" charset="-78"/>
                      </a:endParaRPr>
                    </a:p>
                    <a:p>
                      <a:pPr marL="0" marR="0" algn="ctr" rtl="1">
                        <a:lnSpc>
                          <a:spcPct val="107000"/>
                        </a:lnSpc>
                        <a:spcBef>
                          <a:spcPts val="0"/>
                        </a:spcBef>
                        <a:spcAft>
                          <a:spcPts val="800"/>
                        </a:spcAft>
                      </a:pPr>
                      <a:r>
                        <a:rPr lang="ar-SA" sz="1100" dirty="0">
                          <a:effectLst/>
                          <a:cs typeface="B Mitra" panose="00000400000000000000" pitchFamily="2" charset="-78"/>
                        </a:rPr>
                        <a:t>1</a:t>
                      </a:r>
                      <a:endParaRPr lang="en-US" sz="1100" dirty="0">
                        <a:effectLst/>
                        <a:cs typeface="B Mitra" panose="00000400000000000000" pitchFamily="2" charset="-78"/>
                      </a:endParaRPr>
                    </a:p>
                    <a:p>
                      <a:pPr marL="0" marR="0" algn="ctr" rtl="1">
                        <a:lnSpc>
                          <a:spcPct val="107000"/>
                        </a:lnSpc>
                        <a:spcBef>
                          <a:spcPts val="0"/>
                        </a:spcBef>
                        <a:spcAft>
                          <a:spcPts val="800"/>
                        </a:spcAft>
                      </a:pPr>
                      <a:r>
                        <a:rPr lang="ar-SA" sz="1100" dirty="0">
                          <a:effectLst/>
                          <a:cs typeface="B Mitra" panose="00000400000000000000" pitchFamily="2" charset="-78"/>
                        </a:rPr>
                        <a:t>2</a:t>
                      </a:r>
                      <a:endParaRPr lang="en-US" sz="1100" dirty="0">
                        <a:effectLst/>
                        <a:cs typeface="B Mitra" panose="00000400000000000000" pitchFamily="2" charset="-78"/>
                      </a:endParaRPr>
                    </a:p>
                    <a:p>
                      <a:pPr marL="0" marR="0" algn="ctr" rtl="1">
                        <a:lnSpc>
                          <a:spcPct val="107000"/>
                        </a:lnSpc>
                        <a:spcBef>
                          <a:spcPts val="0"/>
                        </a:spcBef>
                        <a:spcAft>
                          <a:spcPts val="800"/>
                        </a:spcAft>
                      </a:pPr>
                      <a:r>
                        <a:rPr lang="ar-SA" sz="1100" dirty="0">
                          <a:effectLst/>
                          <a:cs typeface="B Mitra" panose="00000400000000000000" pitchFamily="2" charset="-78"/>
                        </a:rPr>
                        <a:t>1</a:t>
                      </a:r>
                      <a:endParaRPr lang="en-US" sz="1100" dirty="0">
                        <a:effectLst/>
                        <a:latin typeface="Calibri" panose="020F0502020204030204" pitchFamily="34" charset="0"/>
                        <a:ea typeface="Calibri" panose="020F0502020204030204" pitchFamily="34" charset="0"/>
                        <a:cs typeface="B Mitra" panose="00000400000000000000" pitchFamily="2" charset="-78"/>
                      </a:endParaRPr>
                    </a:p>
                  </a:txBody>
                  <a:tcPr marL="58873" marR="58873" marT="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3992A">
                        <a:tint val="40000"/>
                      </a:srgbClr>
                    </a:solidFill>
                  </a:tcPr>
                </a:tc>
                <a:tc>
                  <a:txBody>
                    <a:bodyPr/>
                    <a:lstStyle>
                      <a:lvl1pPr marL="0" algn="l" rtl="0" eaLnBrk="1" latinLnBrk="0" hangingPunct="1">
                        <a:defRPr kumimoji="0" kern="1200">
                          <a:solidFill>
                            <a:schemeClr val="dk1"/>
                          </a:solidFill>
                          <a:latin typeface="Garamond" panose="02020404030301010803"/>
                        </a:defRPr>
                      </a:lvl1pPr>
                      <a:lvl2pPr marL="457200" algn="l" rtl="0" eaLnBrk="1" latinLnBrk="0" hangingPunct="1">
                        <a:defRPr kumimoji="0" kern="1200">
                          <a:solidFill>
                            <a:schemeClr val="dk1"/>
                          </a:solidFill>
                          <a:latin typeface="Garamond" panose="02020404030301010803"/>
                        </a:defRPr>
                      </a:lvl2pPr>
                      <a:lvl3pPr marL="914400" algn="l" rtl="0" eaLnBrk="1" latinLnBrk="0" hangingPunct="1">
                        <a:defRPr kumimoji="0" kern="1200">
                          <a:solidFill>
                            <a:schemeClr val="dk1"/>
                          </a:solidFill>
                          <a:latin typeface="Garamond" panose="02020404030301010803"/>
                        </a:defRPr>
                      </a:lvl3pPr>
                      <a:lvl4pPr marL="1371600" algn="l" rtl="0" eaLnBrk="1" latinLnBrk="0" hangingPunct="1">
                        <a:defRPr kumimoji="0" kern="1200">
                          <a:solidFill>
                            <a:schemeClr val="dk1"/>
                          </a:solidFill>
                          <a:latin typeface="Garamond" panose="02020404030301010803"/>
                        </a:defRPr>
                      </a:lvl4pPr>
                      <a:lvl5pPr marL="1828800" algn="l" rtl="0" eaLnBrk="1" latinLnBrk="0" hangingPunct="1">
                        <a:defRPr kumimoji="0" kern="1200">
                          <a:solidFill>
                            <a:schemeClr val="dk1"/>
                          </a:solidFill>
                          <a:latin typeface="Garamond" panose="02020404030301010803"/>
                        </a:defRPr>
                      </a:lvl5pPr>
                      <a:lvl6pPr marL="2286000" algn="l" rtl="0" eaLnBrk="1" latinLnBrk="0" hangingPunct="1">
                        <a:defRPr kumimoji="0" kern="1200">
                          <a:solidFill>
                            <a:schemeClr val="dk1"/>
                          </a:solidFill>
                          <a:latin typeface="Garamond" panose="02020404030301010803"/>
                        </a:defRPr>
                      </a:lvl6pPr>
                      <a:lvl7pPr marL="2743200" algn="l" rtl="0" eaLnBrk="1" latinLnBrk="0" hangingPunct="1">
                        <a:defRPr kumimoji="0" kern="1200">
                          <a:solidFill>
                            <a:schemeClr val="dk1"/>
                          </a:solidFill>
                          <a:latin typeface="Garamond" panose="02020404030301010803"/>
                        </a:defRPr>
                      </a:lvl7pPr>
                      <a:lvl8pPr marL="3200400" algn="l" rtl="0" eaLnBrk="1" latinLnBrk="0" hangingPunct="1">
                        <a:defRPr kumimoji="0" kern="1200">
                          <a:solidFill>
                            <a:schemeClr val="dk1"/>
                          </a:solidFill>
                          <a:latin typeface="Garamond" panose="02020404030301010803"/>
                        </a:defRPr>
                      </a:lvl8pPr>
                      <a:lvl9pPr marL="3657600" algn="l" rtl="0" eaLnBrk="1" latinLnBrk="0" hangingPunct="1">
                        <a:defRPr kumimoji="0" kern="1200">
                          <a:solidFill>
                            <a:schemeClr val="dk1"/>
                          </a:solidFill>
                          <a:latin typeface="Garamond" panose="02020404030301010803"/>
                        </a:defRPr>
                      </a:lvl9pPr>
                    </a:lstStyle>
                    <a:p>
                      <a:pPr marL="0" marR="0" algn="ctr" rtl="1">
                        <a:lnSpc>
                          <a:spcPct val="107000"/>
                        </a:lnSpc>
                        <a:spcBef>
                          <a:spcPts val="0"/>
                        </a:spcBef>
                        <a:spcAft>
                          <a:spcPts val="800"/>
                        </a:spcAft>
                      </a:pPr>
                      <a:r>
                        <a:rPr lang="ar-SA" sz="1100">
                          <a:effectLst/>
                          <a:cs typeface="B Mitra" panose="00000400000000000000" pitchFamily="2" charset="-78"/>
                        </a:rPr>
                        <a:t>50</a:t>
                      </a:r>
                      <a:endParaRPr lang="en-US" sz="1100">
                        <a:effectLst/>
                        <a:cs typeface="B Mitra" panose="00000400000000000000" pitchFamily="2" charset="-78"/>
                      </a:endParaRPr>
                    </a:p>
                    <a:p>
                      <a:pPr marL="0" marR="0" algn="ctr" rtl="1">
                        <a:lnSpc>
                          <a:spcPct val="107000"/>
                        </a:lnSpc>
                        <a:spcBef>
                          <a:spcPts val="0"/>
                        </a:spcBef>
                        <a:spcAft>
                          <a:spcPts val="800"/>
                        </a:spcAft>
                      </a:pPr>
                      <a:r>
                        <a:rPr lang="ar-SA" sz="1100">
                          <a:effectLst/>
                          <a:cs typeface="B Mitra" panose="00000400000000000000" pitchFamily="2" charset="-78"/>
                        </a:rPr>
                        <a:t>8</a:t>
                      </a:r>
                      <a:endParaRPr lang="en-US" sz="1100">
                        <a:effectLst/>
                        <a:cs typeface="B Mitra" panose="00000400000000000000" pitchFamily="2" charset="-78"/>
                      </a:endParaRPr>
                    </a:p>
                    <a:p>
                      <a:pPr marL="0" marR="0" algn="ctr" rtl="1">
                        <a:lnSpc>
                          <a:spcPct val="107000"/>
                        </a:lnSpc>
                        <a:spcBef>
                          <a:spcPts val="0"/>
                        </a:spcBef>
                        <a:spcAft>
                          <a:spcPts val="800"/>
                        </a:spcAft>
                      </a:pPr>
                      <a:r>
                        <a:rPr lang="ar-SA" sz="1100">
                          <a:effectLst/>
                          <a:cs typeface="B Mitra" panose="00000400000000000000" pitchFamily="2" charset="-78"/>
                        </a:rPr>
                        <a:t>10</a:t>
                      </a:r>
                      <a:endParaRPr lang="en-US" sz="1100">
                        <a:effectLst/>
                        <a:cs typeface="B Mitra" panose="00000400000000000000" pitchFamily="2" charset="-78"/>
                      </a:endParaRPr>
                    </a:p>
                    <a:p>
                      <a:pPr marL="0" marR="0" algn="ctr" rtl="1">
                        <a:lnSpc>
                          <a:spcPct val="107000"/>
                        </a:lnSpc>
                        <a:spcBef>
                          <a:spcPts val="0"/>
                        </a:spcBef>
                        <a:spcAft>
                          <a:spcPts val="800"/>
                        </a:spcAft>
                      </a:pPr>
                      <a:r>
                        <a:rPr lang="ar-SA" sz="1100">
                          <a:effectLst/>
                          <a:cs typeface="B Mitra" panose="00000400000000000000" pitchFamily="2" charset="-78"/>
                        </a:rPr>
                        <a:t>10</a:t>
                      </a:r>
                      <a:endParaRPr lang="en-US" sz="1100">
                        <a:effectLst/>
                        <a:cs typeface="B Mitra" panose="00000400000000000000" pitchFamily="2" charset="-78"/>
                      </a:endParaRPr>
                    </a:p>
                    <a:p>
                      <a:pPr marL="0" marR="0" algn="ctr" rtl="1">
                        <a:lnSpc>
                          <a:spcPct val="107000"/>
                        </a:lnSpc>
                        <a:spcBef>
                          <a:spcPts val="0"/>
                        </a:spcBef>
                        <a:spcAft>
                          <a:spcPts val="800"/>
                        </a:spcAft>
                      </a:pPr>
                      <a:r>
                        <a:rPr lang="ar-SA" sz="1100">
                          <a:effectLst/>
                          <a:cs typeface="B Mitra" panose="00000400000000000000" pitchFamily="2" charset="-78"/>
                        </a:rPr>
                        <a:t>7</a:t>
                      </a:r>
                      <a:endParaRPr lang="en-US" sz="1100">
                        <a:effectLst/>
                        <a:cs typeface="B Mitra" panose="00000400000000000000" pitchFamily="2" charset="-78"/>
                      </a:endParaRPr>
                    </a:p>
                    <a:p>
                      <a:pPr marL="0" marR="0" algn="ctr" rtl="1">
                        <a:lnSpc>
                          <a:spcPct val="107000"/>
                        </a:lnSpc>
                        <a:spcBef>
                          <a:spcPts val="0"/>
                        </a:spcBef>
                        <a:spcAft>
                          <a:spcPts val="800"/>
                        </a:spcAft>
                      </a:pPr>
                      <a:r>
                        <a:rPr lang="ar-SA" sz="1100">
                          <a:effectLst/>
                          <a:cs typeface="B Mitra" panose="00000400000000000000" pitchFamily="2" charset="-78"/>
                        </a:rPr>
                        <a:t>7</a:t>
                      </a:r>
                      <a:endParaRPr lang="en-US" sz="1100">
                        <a:effectLst/>
                        <a:cs typeface="B Mitra" panose="00000400000000000000" pitchFamily="2" charset="-78"/>
                      </a:endParaRPr>
                    </a:p>
                    <a:p>
                      <a:pPr marL="0" marR="0" algn="ctr" rtl="1">
                        <a:lnSpc>
                          <a:spcPct val="107000"/>
                        </a:lnSpc>
                        <a:spcBef>
                          <a:spcPts val="0"/>
                        </a:spcBef>
                        <a:spcAft>
                          <a:spcPts val="800"/>
                        </a:spcAft>
                      </a:pPr>
                      <a:r>
                        <a:rPr lang="ar-SA" sz="1100">
                          <a:effectLst/>
                          <a:cs typeface="B Mitra" panose="00000400000000000000" pitchFamily="2" charset="-78"/>
                        </a:rPr>
                        <a:t>7</a:t>
                      </a:r>
                      <a:endParaRPr lang="en-US" sz="1100">
                        <a:effectLst/>
                        <a:latin typeface="Calibri" panose="020F0502020204030204" pitchFamily="34" charset="0"/>
                        <a:ea typeface="Calibri" panose="020F0502020204030204" pitchFamily="34" charset="0"/>
                        <a:cs typeface="B Mitra" panose="00000400000000000000" pitchFamily="2" charset="-78"/>
                      </a:endParaRPr>
                    </a:p>
                  </a:txBody>
                  <a:tcPr marL="58873" marR="58873" marT="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3992A">
                        <a:tint val="40000"/>
                      </a:srgbClr>
                    </a:solidFill>
                  </a:tcPr>
                </a:tc>
                <a:tc>
                  <a:txBody>
                    <a:bodyPr/>
                    <a:lstStyle>
                      <a:lvl1pPr marL="0" algn="l" rtl="0" eaLnBrk="1" latinLnBrk="0" hangingPunct="1">
                        <a:defRPr kumimoji="0" kern="1200">
                          <a:solidFill>
                            <a:schemeClr val="dk1"/>
                          </a:solidFill>
                          <a:latin typeface="Garamond" panose="02020404030301010803"/>
                        </a:defRPr>
                      </a:lvl1pPr>
                      <a:lvl2pPr marL="457200" algn="l" rtl="0" eaLnBrk="1" latinLnBrk="0" hangingPunct="1">
                        <a:defRPr kumimoji="0" kern="1200">
                          <a:solidFill>
                            <a:schemeClr val="dk1"/>
                          </a:solidFill>
                          <a:latin typeface="Garamond" panose="02020404030301010803"/>
                        </a:defRPr>
                      </a:lvl2pPr>
                      <a:lvl3pPr marL="914400" algn="l" rtl="0" eaLnBrk="1" latinLnBrk="0" hangingPunct="1">
                        <a:defRPr kumimoji="0" kern="1200">
                          <a:solidFill>
                            <a:schemeClr val="dk1"/>
                          </a:solidFill>
                          <a:latin typeface="Garamond" panose="02020404030301010803"/>
                        </a:defRPr>
                      </a:lvl3pPr>
                      <a:lvl4pPr marL="1371600" algn="l" rtl="0" eaLnBrk="1" latinLnBrk="0" hangingPunct="1">
                        <a:defRPr kumimoji="0" kern="1200">
                          <a:solidFill>
                            <a:schemeClr val="dk1"/>
                          </a:solidFill>
                          <a:latin typeface="Garamond" panose="02020404030301010803"/>
                        </a:defRPr>
                      </a:lvl4pPr>
                      <a:lvl5pPr marL="1828800" algn="l" rtl="0" eaLnBrk="1" latinLnBrk="0" hangingPunct="1">
                        <a:defRPr kumimoji="0" kern="1200">
                          <a:solidFill>
                            <a:schemeClr val="dk1"/>
                          </a:solidFill>
                          <a:latin typeface="Garamond" panose="02020404030301010803"/>
                        </a:defRPr>
                      </a:lvl5pPr>
                      <a:lvl6pPr marL="2286000" algn="l" rtl="0" eaLnBrk="1" latinLnBrk="0" hangingPunct="1">
                        <a:defRPr kumimoji="0" kern="1200">
                          <a:solidFill>
                            <a:schemeClr val="dk1"/>
                          </a:solidFill>
                          <a:latin typeface="Garamond" panose="02020404030301010803"/>
                        </a:defRPr>
                      </a:lvl6pPr>
                      <a:lvl7pPr marL="2743200" algn="l" rtl="0" eaLnBrk="1" latinLnBrk="0" hangingPunct="1">
                        <a:defRPr kumimoji="0" kern="1200">
                          <a:solidFill>
                            <a:schemeClr val="dk1"/>
                          </a:solidFill>
                          <a:latin typeface="Garamond" panose="02020404030301010803"/>
                        </a:defRPr>
                      </a:lvl7pPr>
                      <a:lvl8pPr marL="3200400" algn="l" rtl="0" eaLnBrk="1" latinLnBrk="0" hangingPunct="1">
                        <a:defRPr kumimoji="0" kern="1200">
                          <a:solidFill>
                            <a:schemeClr val="dk1"/>
                          </a:solidFill>
                          <a:latin typeface="Garamond" panose="02020404030301010803"/>
                        </a:defRPr>
                      </a:lvl8pPr>
                      <a:lvl9pPr marL="3657600" algn="l" rtl="0" eaLnBrk="1" latinLnBrk="0" hangingPunct="1">
                        <a:defRPr kumimoji="0" kern="1200">
                          <a:solidFill>
                            <a:schemeClr val="dk1"/>
                          </a:solidFill>
                          <a:latin typeface="Garamond" panose="02020404030301010803"/>
                        </a:defRPr>
                      </a:lvl9pPr>
                    </a:lstStyle>
                    <a:p>
                      <a:pPr marL="0" marR="0" algn="ctr" rtl="1">
                        <a:lnSpc>
                          <a:spcPct val="107000"/>
                        </a:lnSpc>
                        <a:spcBef>
                          <a:spcPts val="0"/>
                        </a:spcBef>
                        <a:spcAft>
                          <a:spcPts val="800"/>
                        </a:spcAft>
                      </a:pPr>
                      <a:r>
                        <a:rPr lang="ar-SA" sz="1100">
                          <a:effectLst/>
                          <a:cs typeface="B Mitra" panose="00000400000000000000" pitchFamily="2" charset="-78"/>
                        </a:rPr>
                        <a:t>50</a:t>
                      </a:r>
                      <a:endParaRPr lang="en-US" sz="1100">
                        <a:effectLst/>
                        <a:cs typeface="B Mitra" panose="00000400000000000000" pitchFamily="2" charset="-78"/>
                      </a:endParaRPr>
                    </a:p>
                    <a:p>
                      <a:pPr marL="0" marR="0" algn="ctr" rtl="1">
                        <a:lnSpc>
                          <a:spcPct val="107000"/>
                        </a:lnSpc>
                        <a:spcBef>
                          <a:spcPts val="0"/>
                        </a:spcBef>
                        <a:spcAft>
                          <a:spcPts val="800"/>
                        </a:spcAft>
                      </a:pPr>
                      <a:r>
                        <a:rPr lang="ar-SA" sz="1100">
                          <a:effectLst/>
                          <a:cs typeface="B Mitra" panose="00000400000000000000" pitchFamily="2" charset="-78"/>
                        </a:rPr>
                        <a:t>16</a:t>
                      </a:r>
                      <a:endParaRPr lang="en-US" sz="1100">
                        <a:effectLst/>
                        <a:cs typeface="B Mitra" panose="00000400000000000000" pitchFamily="2" charset="-78"/>
                      </a:endParaRPr>
                    </a:p>
                    <a:p>
                      <a:pPr marL="0" marR="0" algn="ctr" rtl="1">
                        <a:lnSpc>
                          <a:spcPct val="107000"/>
                        </a:lnSpc>
                        <a:spcBef>
                          <a:spcPts val="0"/>
                        </a:spcBef>
                        <a:spcAft>
                          <a:spcPts val="800"/>
                        </a:spcAft>
                      </a:pPr>
                      <a:r>
                        <a:rPr lang="ar-SA" sz="1100">
                          <a:effectLst/>
                          <a:cs typeface="B Mitra" panose="00000400000000000000" pitchFamily="2" charset="-78"/>
                        </a:rPr>
                        <a:t>10</a:t>
                      </a:r>
                      <a:endParaRPr lang="en-US" sz="1100">
                        <a:effectLst/>
                        <a:cs typeface="B Mitra" panose="00000400000000000000" pitchFamily="2" charset="-78"/>
                      </a:endParaRPr>
                    </a:p>
                    <a:p>
                      <a:pPr marL="0" marR="0" algn="ctr" rtl="1">
                        <a:lnSpc>
                          <a:spcPct val="107000"/>
                        </a:lnSpc>
                        <a:spcBef>
                          <a:spcPts val="0"/>
                        </a:spcBef>
                        <a:spcAft>
                          <a:spcPts val="800"/>
                        </a:spcAft>
                      </a:pPr>
                      <a:r>
                        <a:rPr lang="ar-SA" sz="1100">
                          <a:effectLst/>
                          <a:cs typeface="B Mitra" panose="00000400000000000000" pitchFamily="2" charset="-78"/>
                        </a:rPr>
                        <a:t>10</a:t>
                      </a:r>
                      <a:endParaRPr lang="en-US" sz="1100">
                        <a:effectLst/>
                        <a:cs typeface="B Mitra" panose="00000400000000000000" pitchFamily="2" charset="-78"/>
                      </a:endParaRPr>
                    </a:p>
                    <a:p>
                      <a:pPr marL="0" marR="0" algn="ctr" rtl="1">
                        <a:lnSpc>
                          <a:spcPct val="107000"/>
                        </a:lnSpc>
                        <a:spcBef>
                          <a:spcPts val="0"/>
                        </a:spcBef>
                        <a:spcAft>
                          <a:spcPts val="800"/>
                        </a:spcAft>
                      </a:pPr>
                      <a:r>
                        <a:rPr lang="ar-SA" sz="1100">
                          <a:effectLst/>
                          <a:cs typeface="B Mitra" panose="00000400000000000000" pitchFamily="2" charset="-78"/>
                        </a:rPr>
                        <a:t>7</a:t>
                      </a:r>
                      <a:endParaRPr lang="en-US" sz="1100">
                        <a:effectLst/>
                        <a:cs typeface="B Mitra" panose="00000400000000000000" pitchFamily="2" charset="-78"/>
                      </a:endParaRPr>
                    </a:p>
                    <a:p>
                      <a:pPr marL="0" marR="0" algn="ctr" rtl="1">
                        <a:lnSpc>
                          <a:spcPct val="107000"/>
                        </a:lnSpc>
                        <a:spcBef>
                          <a:spcPts val="0"/>
                        </a:spcBef>
                        <a:spcAft>
                          <a:spcPts val="800"/>
                        </a:spcAft>
                      </a:pPr>
                      <a:r>
                        <a:rPr lang="ar-SA" sz="1100">
                          <a:effectLst/>
                          <a:cs typeface="B Mitra" panose="00000400000000000000" pitchFamily="2" charset="-78"/>
                        </a:rPr>
                        <a:t>14</a:t>
                      </a:r>
                      <a:endParaRPr lang="en-US" sz="1100">
                        <a:effectLst/>
                        <a:cs typeface="B Mitra" panose="00000400000000000000" pitchFamily="2" charset="-78"/>
                      </a:endParaRPr>
                    </a:p>
                    <a:p>
                      <a:pPr marL="0" marR="0" algn="ctr" rtl="1">
                        <a:lnSpc>
                          <a:spcPct val="107000"/>
                        </a:lnSpc>
                        <a:spcBef>
                          <a:spcPts val="0"/>
                        </a:spcBef>
                        <a:spcAft>
                          <a:spcPts val="800"/>
                        </a:spcAft>
                      </a:pPr>
                      <a:r>
                        <a:rPr lang="ar-SA" sz="1100">
                          <a:effectLst/>
                          <a:cs typeface="B Mitra" panose="00000400000000000000" pitchFamily="2" charset="-78"/>
                        </a:rPr>
                        <a:t>7</a:t>
                      </a:r>
                      <a:endParaRPr lang="en-US" sz="1100">
                        <a:effectLst/>
                        <a:latin typeface="Calibri" panose="020F0502020204030204" pitchFamily="34" charset="0"/>
                        <a:ea typeface="Calibri" panose="020F0502020204030204" pitchFamily="34" charset="0"/>
                        <a:cs typeface="B Mitra" panose="00000400000000000000" pitchFamily="2" charset="-78"/>
                      </a:endParaRPr>
                    </a:p>
                  </a:txBody>
                  <a:tcPr marL="58873" marR="58873" marT="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3992A">
                        <a:tint val="40000"/>
                      </a:srgbClr>
                    </a:solidFill>
                  </a:tcPr>
                </a:tc>
                <a:tc>
                  <a:txBody>
                    <a:bodyPr/>
                    <a:lstStyle>
                      <a:lvl1pPr marL="0" algn="l" rtl="0" eaLnBrk="1" latinLnBrk="0" hangingPunct="1">
                        <a:defRPr kumimoji="0" kern="1200">
                          <a:solidFill>
                            <a:schemeClr val="dk1"/>
                          </a:solidFill>
                          <a:latin typeface="Garamond" panose="02020404030301010803"/>
                        </a:defRPr>
                      </a:lvl1pPr>
                      <a:lvl2pPr marL="457200" algn="l" rtl="0" eaLnBrk="1" latinLnBrk="0" hangingPunct="1">
                        <a:defRPr kumimoji="0" kern="1200">
                          <a:solidFill>
                            <a:schemeClr val="dk1"/>
                          </a:solidFill>
                          <a:latin typeface="Garamond" panose="02020404030301010803"/>
                        </a:defRPr>
                      </a:lvl2pPr>
                      <a:lvl3pPr marL="914400" algn="l" rtl="0" eaLnBrk="1" latinLnBrk="0" hangingPunct="1">
                        <a:defRPr kumimoji="0" kern="1200">
                          <a:solidFill>
                            <a:schemeClr val="dk1"/>
                          </a:solidFill>
                          <a:latin typeface="Garamond" panose="02020404030301010803"/>
                        </a:defRPr>
                      </a:lvl3pPr>
                      <a:lvl4pPr marL="1371600" algn="l" rtl="0" eaLnBrk="1" latinLnBrk="0" hangingPunct="1">
                        <a:defRPr kumimoji="0" kern="1200">
                          <a:solidFill>
                            <a:schemeClr val="dk1"/>
                          </a:solidFill>
                          <a:latin typeface="Garamond" panose="02020404030301010803"/>
                        </a:defRPr>
                      </a:lvl4pPr>
                      <a:lvl5pPr marL="1828800" algn="l" rtl="0" eaLnBrk="1" latinLnBrk="0" hangingPunct="1">
                        <a:defRPr kumimoji="0" kern="1200">
                          <a:solidFill>
                            <a:schemeClr val="dk1"/>
                          </a:solidFill>
                          <a:latin typeface="Garamond" panose="02020404030301010803"/>
                        </a:defRPr>
                      </a:lvl5pPr>
                      <a:lvl6pPr marL="2286000" algn="l" rtl="0" eaLnBrk="1" latinLnBrk="0" hangingPunct="1">
                        <a:defRPr kumimoji="0" kern="1200">
                          <a:solidFill>
                            <a:schemeClr val="dk1"/>
                          </a:solidFill>
                          <a:latin typeface="Garamond" panose="02020404030301010803"/>
                        </a:defRPr>
                      </a:lvl6pPr>
                      <a:lvl7pPr marL="2743200" algn="l" rtl="0" eaLnBrk="1" latinLnBrk="0" hangingPunct="1">
                        <a:defRPr kumimoji="0" kern="1200">
                          <a:solidFill>
                            <a:schemeClr val="dk1"/>
                          </a:solidFill>
                          <a:latin typeface="Garamond" panose="02020404030301010803"/>
                        </a:defRPr>
                      </a:lvl7pPr>
                      <a:lvl8pPr marL="3200400" algn="l" rtl="0" eaLnBrk="1" latinLnBrk="0" hangingPunct="1">
                        <a:defRPr kumimoji="0" kern="1200">
                          <a:solidFill>
                            <a:schemeClr val="dk1"/>
                          </a:solidFill>
                          <a:latin typeface="Garamond" panose="02020404030301010803"/>
                        </a:defRPr>
                      </a:lvl8pPr>
                      <a:lvl9pPr marL="3657600" algn="l" rtl="0" eaLnBrk="1" latinLnBrk="0" hangingPunct="1">
                        <a:defRPr kumimoji="0" kern="1200">
                          <a:solidFill>
                            <a:schemeClr val="dk1"/>
                          </a:solidFill>
                          <a:latin typeface="Garamond" panose="02020404030301010803"/>
                        </a:defRPr>
                      </a:lvl9pPr>
                    </a:lstStyle>
                    <a:p>
                      <a:pPr marL="0" marR="0" algn="ctr" rtl="1">
                        <a:lnSpc>
                          <a:spcPct val="107000"/>
                        </a:lnSpc>
                        <a:spcBef>
                          <a:spcPts val="0"/>
                        </a:spcBef>
                        <a:spcAft>
                          <a:spcPts val="800"/>
                        </a:spcAft>
                      </a:pPr>
                      <a:r>
                        <a:rPr lang="ar-SA" sz="1100" dirty="0">
                          <a:effectLst/>
                          <a:cs typeface="B Mitra" panose="00000400000000000000" pitchFamily="2" charset="-78"/>
                        </a:rPr>
                        <a:t>600</a:t>
                      </a:r>
                      <a:endParaRPr lang="en-US" sz="1100" dirty="0">
                        <a:effectLst/>
                        <a:cs typeface="B Mitra" panose="00000400000000000000" pitchFamily="2" charset="-78"/>
                      </a:endParaRPr>
                    </a:p>
                    <a:p>
                      <a:pPr marL="0" marR="0" algn="ctr" rtl="1">
                        <a:lnSpc>
                          <a:spcPct val="107000"/>
                        </a:lnSpc>
                        <a:spcBef>
                          <a:spcPts val="0"/>
                        </a:spcBef>
                        <a:spcAft>
                          <a:spcPts val="800"/>
                        </a:spcAft>
                      </a:pPr>
                      <a:r>
                        <a:rPr lang="ar-SA" sz="1100" dirty="0">
                          <a:effectLst/>
                          <a:cs typeface="B Mitra" panose="00000400000000000000" pitchFamily="2" charset="-78"/>
                        </a:rPr>
                        <a:t>192</a:t>
                      </a:r>
                      <a:endParaRPr lang="en-US" sz="1100" dirty="0">
                        <a:effectLst/>
                        <a:cs typeface="B Mitra" panose="00000400000000000000" pitchFamily="2" charset="-78"/>
                      </a:endParaRPr>
                    </a:p>
                    <a:p>
                      <a:pPr marL="0" marR="0" algn="ctr" rtl="1">
                        <a:lnSpc>
                          <a:spcPct val="107000"/>
                        </a:lnSpc>
                        <a:spcBef>
                          <a:spcPts val="0"/>
                        </a:spcBef>
                        <a:spcAft>
                          <a:spcPts val="800"/>
                        </a:spcAft>
                      </a:pPr>
                      <a:r>
                        <a:rPr lang="ar-SA" sz="1100" dirty="0">
                          <a:effectLst/>
                          <a:cs typeface="B Mitra" panose="00000400000000000000" pitchFamily="2" charset="-78"/>
                        </a:rPr>
                        <a:t>120</a:t>
                      </a:r>
                      <a:endParaRPr lang="en-US" sz="1100" dirty="0">
                        <a:effectLst/>
                        <a:cs typeface="B Mitra" panose="00000400000000000000" pitchFamily="2" charset="-78"/>
                      </a:endParaRPr>
                    </a:p>
                    <a:p>
                      <a:pPr marL="0" marR="0" algn="ctr" rtl="1">
                        <a:lnSpc>
                          <a:spcPct val="107000"/>
                        </a:lnSpc>
                        <a:spcBef>
                          <a:spcPts val="0"/>
                        </a:spcBef>
                        <a:spcAft>
                          <a:spcPts val="800"/>
                        </a:spcAft>
                      </a:pPr>
                      <a:r>
                        <a:rPr lang="ar-SA" sz="1100" dirty="0">
                          <a:effectLst/>
                          <a:cs typeface="B Mitra" panose="00000400000000000000" pitchFamily="2" charset="-78"/>
                        </a:rPr>
                        <a:t>120</a:t>
                      </a:r>
                      <a:endParaRPr lang="en-US" sz="1100" dirty="0">
                        <a:effectLst/>
                        <a:cs typeface="B Mitra" panose="00000400000000000000" pitchFamily="2" charset="-78"/>
                      </a:endParaRPr>
                    </a:p>
                    <a:p>
                      <a:pPr marL="0" marR="0" algn="ctr" rtl="1">
                        <a:lnSpc>
                          <a:spcPct val="107000"/>
                        </a:lnSpc>
                        <a:spcBef>
                          <a:spcPts val="0"/>
                        </a:spcBef>
                        <a:spcAft>
                          <a:spcPts val="800"/>
                        </a:spcAft>
                      </a:pPr>
                      <a:r>
                        <a:rPr lang="ar-SA" sz="1100" dirty="0">
                          <a:effectLst/>
                          <a:cs typeface="B Mitra" panose="00000400000000000000" pitchFamily="2" charset="-78"/>
                        </a:rPr>
                        <a:t>84</a:t>
                      </a:r>
                      <a:endParaRPr lang="en-US" sz="1100" dirty="0">
                        <a:effectLst/>
                        <a:cs typeface="B Mitra" panose="00000400000000000000" pitchFamily="2" charset="-78"/>
                      </a:endParaRPr>
                    </a:p>
                    <a:p>
                      <a:pPr marL="0" marR="0" algn="ctr" rtl="1">
                        <a:lnSpc>
                          <a:spcPct val="107000"/>
                        </a:lnSpc>
                        <a:spcBef>
                          <a:spcPts val="0"/>
                        </a:spcBef>
                        <a:spcAft>
                          <a:spcPts val="800"/>
                        </a:spcAft>
                      </a:pPr>
                      <a:r>
                        <a:rPr lang="ar-SA" sz="1100" dirty="0">
                          <a:effectLst/>
                          <a:cs typeface="B Mitra" panose="00000400000000000000" pitchFamily="2" charset="-78"/>
                        </a:rPr>
                        <a:t>168</a:t>
                      </a:r>
                      <a:endParaRPr lang="en-US" sz="1100" dirty="0">
                        <a:effectLst/>
                        <a:cs typeface="B Mitra" panose="00000400000000000000" pitchFamily="2" charset="-78"/>
                      </a:endParaRPr>
                    </a:p>
                    <a:p>
                      <a:pPr marL="0" marR="0" algn="ctr" rtl="1">
                        <a:lnSpc>
                          <a:spcPct val="107000"/>
                        </a:lnSpc>
                        <a:spcBef>
                          <a:spcPts val="0"/>
                        </a:spcBef>
                        <a:spcAft>
                          <a:spcPts val="800"/>
                        </a:spcAft>
                      </a:pPr>
                      <a:r>
                        <a:rPr lang="ar-SA" sz="1100" dirty="0">
                          <a:effectLst/>
                          <a:cs typeface="B Mitra" panose="00000400000000000000" pitchFamily="2" charset="-78"/>
                        </a:rPr>
                        <a:t>84</a:t>
                      </a:r>
                      <a:endParaRPr lang="en-US" sz="1100" dirty="0">
                        <a:effectLst/>
                        <a:latin typeface="Calibri" panose="020F0502020204030204" pitchFamily="34" charset="0"/>
                        <a:ea typeface="Calibri" panose="020F0502020204030204" pitchFamily="34" charset="0"/>
                        <a:cs typeface="B Mitra" panose="00000400000000000000" pitchFamily="2" charset="-78"/>
                      </a:endParaRPr>
                    </a:p>
                  </a:txBody>
                  <a:tcPr marL="58873" marR="58873" marT="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3992A">
                        <a:tint val="40000"/>
                      </a:srgbClr>
                    </a:solidFill>
                  </a:tcPr>
                </a:tc>
                <a:extLst>
                  <a:ext uri="{0D108BD9-81ED-4DB2-BD59-A6C34878D82A}">
                    <a16:rowId xmlns:a16="http://schemas.microsoft.com/office/drawing/2014/main" xmlns="" val="533140223"/>
                  </a:ext>
                </a:extLst>
              </a:tr>
              <a:tr h="196753">
                <a:tc>
                  <a:txBody>
                    <a:bodyPr/>
                    <a:lstStyle>
                      <a:lvl1pPr marL="0" algn="l" rtl="0" eaLnBrk="1" latinLnBrk="0" hangingPunct="1">
                        <a:defRPr kumimoji="0" b="1" kern="1200">
                          <a:solidFill>
                            <a:schemeClr val="lt1"/>
                          </a:solidFill>
                          <a:latin typeface="Garamond" panose="02020404030301010803"/>
                        </a:defRPr>
                      </a:lvl1pPr>
                      <a:lvl2pPr marL="457200" algn="l" rtl="0" eaLnBrk="1" latinLnBrk="0" hangingPunct="1">
                        <a:defRPr kumimoji="0" b="1" kern="1200">
                          <a:solidFill>
                            <a:schemeClr val="lt1"/>
                          </a:solidFill>
                          <a:latin typeface="Garamond" panose="02020404030301010803"/>
                        </a:defRPr>
                      </a:lvl2pPr>
                      <a:lvl3pPr marL="914400" algn="l" rtl="0" eaLnBrk="1" latinLnBrk="0" hangingPunct="1">
                        <a:defRPr kumimoji="0" b="1" kern="1200">
                          <a:solidFill>
                            <a:schemeClr val="lt1"/>
                          </a:solidFill>
                          <a:latin typeface="Garamond" panose="02020404030301010803"/>
                        </a:defRPr>
                      </a:lvl3pPr>
                      <a:lvl4pPr marL="1371600" algn="l" rtl="0" eaLnBrk="1" latinLnBrk="0" hangingPunct="1">
                        <a:defRPr kumimoji="0" b="1" kern="1200">
                          <a:solidFill>
                            <a:schemeClr val="lt1"/>
                          </a:solidFill>
                          <a:latin typeface="Garamond" panose="02020404030301010803"/>
                        </a:defRPr>
                      </a:lvl4pPr>
                      <a:lvl5pPr marL="1828800" algn="l" rtl="0" eaLnBrk="1" latinLnBrk="0" hangingPunct="1">
                        <a:defRPr kumimoji="0" b="1" kern="1200">
                          <a:solidFill>
                            <a:schemeClr val="lt1"/>
                          </a:solidFill>
                          <a:latin typeface="Garamond" panose="02020404030301010803"/>
                        </a:defRPr>
                      </a:lvl5pPr>
                      <a:lvl6pPr marL="2286000" algn="l" rtl="0" eaLnBrk="1" latinLnBrk="0" hangingPunct="1">
                        <a:defRPr kumimoji="0" b="1" kern="1200">
                          <a:solidFill>
                            <a:schemeClr val="lt1"/>
                          </a:solidFill>
                          <a:latin typeface="Garamond" panose="02020404030301010803"/>
                        </a:defRPr>
                      </a:lvl6pPr>
                      <a:lvl7pPr marL="2743200" algn="l" rtl="0" eaLnBrk="1" latinLnBrk="0" hangingPunct="1">
                        <a:defRPr kumimoji="0" b="1" kern="1200">
                          <a:solidFill>
                            <a:schemeClr val="lt1"/>
                          </a:solidFill>
                          <a:latin typeface="Garamond" panose="02020404030301010803"/>
                        </a:defRPr>
                      </a:lvl7pPr>
                      <a:lvl8pPr marL="3200400" algn="l" rtl="0" eaLnBrk="1" latinLnBrk="0" hangingPunct="1">
                        <a:defRPr kumimoji="0" b="1" kern="1200">
                          <a:solidFill>
                            <a:schemeClr val="lt1"/>
                          </a:solidFill>
                          <a:latin typeface="Garamond" panose="02020404030301010803"/>
                        </a:defRPr>
                      </a:lvl8pPr>
                      <a:lvl9pPr marL="3657600" algn="l" rtl="0" eaLnBrk="1" latinLnBrk="0" hangingPunct="1">
                        <a:defRPr kumimoji="0" b="1" kern="1200">
                          <a:solidFill>
                            <a:schemeClr val="lt1"/>
                          </a:solidFill>
                          <a:latin typeface="Garamond" panose="02020404030301010803"/>
                        </a:defRPr>
                      </a:lvl9pPr>
                    </a:lstStyle>
                    <a:p>
                      <a:pPr marL="0" marR="0" algn="ctr" rtl="1">
                        <a:lnSpc>
                          <a:spcPct val="115000"/>
                        </a:lnSpc>
                        <a:spcBef>
                          <a:spcPts val="0"/>
                        </a:spcBef>
                        <a:spcAft>
                          <a:spcPts val="1000"/>
                        </a:spcAft>
                      </a:pPr>
                      <a:r>
                        <a:rPr lang="en-US" sz="1100">
                          <a:effectLst/>
                          <a:cs typeface="B Mitra" panose="00000400000000000000" pitchFamily="2" charset="-78"/>
                        </a:rPr>
                        <a:t> </a:t>
                      </a:r>
                      <a:endParaRPr lang="en-US" sz="1100">
                        <a:effectLst/>
                        <a:latin typeface="Calibri" panose="020F0502020204030204" pitchFamily="34" charset="0"/>
                        <a:ea typeface="Calibri" panose="020F0502020204030204" pitchFamily="34" charset="0"/>
                        <a:cs typeface="B Mitra" panose="00000400000000000000" pitchFamily="2" charset="-78"/>
                      </a:endParaRPr>
                    </a:p>
                  </a:txBody>
                  <a:tcPr marL="58873" marR="58873"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3992A"/>
                    </a:solidFill>
                  </a:tcPr>
                </a:tc>
                <a:tc>
                  <a:txBody>
                    <a:bodyPr/>
                    <a:lstStyle>
                      <a:lvl1pPr marL="0" algn="l" rtl="0" eaLnBrk="1" latinLnBrk="0" hangingPunct="1">
                        <a:defRPr kumimoji="0" kern="1200">
                          <a:solidFill>
                            <a:schemeClr val="dk1"/>
                          </a:solidFill>
                          <a:latin typeface="Garamond" panose="02020404030301010803"/>
                        </a:defRPr>
                      </a:lvl1pPr>
                      <a:lvl2pPr marL="457200" algn="l" rtl="0" eaLnBrk="1" latinLnBrk="0" hangingPunct="1">
                        <a:defRPr kumimoji="0" kern="1200">
                          <a:solidFill>
                            <a:schemeClr val="dk1"/>
                          </a:solidFill>
                          <a:latin typeface="Garamond" panose="02020404030301010803"/>
                        </a:defRPr>
                      </a:lvl2pPr>
                      <a:lvl3pPr marL="914400" algn="l" rtl="0" eaLnBrk="1" latinLnBrk="0" hangingPunct="1">
                        <a:defRPr kumimoji="0" kern="1200">
                          <a:solidFill>
                            <a:schemeClr val="dk1"/>
                          </a:solidFill>
                          <a:latin typeface="Garamond" panose="02020404030301010803"/>
                        </a:defRPr>
                      </a:lvl3pPr>
                      <a:lvl4pPr marL="1371600" algn="l" rtl="0" eaLnBrk="1" latinLnBrk="0" hangingPunct="1">
                        <a:defRPr kumimoji="0" kern="1200">
                          <a:solidFill>
                            <a:schemeClr val="dk1"/>
                          </a:solidFill>
                          <a:latin typeface="Garamond" panose="02020404030301010803"/>
                        </a:defRPr>
                      </a:lvl4pPr>
                      <a:lvl5pPr marL="1828800" algn="l" rtl="0" eaLnBrk="1" latinLnBrk="0" hangingPunct="1">
                        <a:defRPr kumimoji="0" kern="1200">
                          <a:solidFill>
                            <a:schemeClr val="dk1"/>
                          </a:solidFill>
                          <a:latin typeface="Garamond" panose="02020404030301010803"/>
                        </a:defRPr>
                      </a:lvl5pPr>
                      <a:lvl6pPr marL="2286000" algn="l" rtl="0" eaLnBrk="1" latinLnBrk="0" hangingPunct="1">
                        <a:defRPr kumimoji="0" kern="1200">
                          <a:solidFill>
                            <a:schemeClr val="dk1"/>
                          </a:solidFill>
                          <a:latin typeface="Garamond" panose="02020404030301010803"/>
                        </a:defRPr>
                      </a:lvl6pPr>
                      <a:lvl7pPr marL="2743200" algn="l" rtl="0" eaLnBrk="1" latinLnBrk="0" hangingPunct="1">
                        <a:defRPr kumimoji="0" kern="1200">
                          <a:solidFill>
                            <a:schemeClr val="dk1"/>
                          </a:solidFill>
                          <a:latin typeface="Garamond" panose="02020404030301010803"/>
                        </a:defRPr>
                      </a:lvl7pPr>
                      <a:lvl8pPr marL="3200400" algn="l" rtl="0" eaLnBrk="1" latinLnBrk="0" hangingPunct="1">
                        <a:defRPr kumimoji="0" kern="1200">
                          <a:solidFill>
                            <a:schemeClr val="dk1"/>
                          </a:solidFill>
                          <a:latin typeface="Garamond" panose="02020404030301010803"/>
                        </a:defRPr>
                      </a:lvl8pPr>
                      <a:lvl9pPr marL="3657600" algn="l" rtl="0" eaLnBrk="1" latinLnBrk="0" hangingPunct="1">
                        <a:defRPr kumimoji="0" kern="1200">
                          <a:solidFill>
                            <a:schemeClr val="dk1"/>
                          </a:solidFill>
                          <a:latin typeface="Garamond" panose="02020404030301010803"/>
                        </a:defRPr>
                      </a:lvl9pPr>
                    </a:lstStyle>
                    <a:p>
                      <a:pPr marL="0" marR="0" algn="ctr" rtl="1">
                        <a:lnSpc>
                          <a:spcPct val="115000"/>
                        </a:lnSpc>
                        <a:spcBef>
                          <a:spcPts val="0"/>
                        </a:spcBef>
                        <a:spcAft>
                          <a:spcPts val="1000"/>
                        </a:spcAft>
                      </a:pPr>
                      <a:r>
                        <a:rPr lang="ar-SA" sz="1100">
                          <a:effectLst/>
                          <a:cs typeface="B Mitra" panose="00000400000000000000" pitchFamily="2" charset="-78"/>
                        </a:rPr>
                        <a:t>جمع كل </a:t>
                      </a:r>
                      <a:endParaRPr lang="en-US" sz="1100">
                        <a:effectLst/>
                        <a:latin typeface="Calibri" panose="020F0502020204030204" pitchFamily="34" charset="0"/>
                        <a:ea typeface="Calibri" panose="020F0502020204030204" pitchFamily="34" charset="0"/>
                        <a:cs typeface="B Mitra" panose="00000400000000000000" pitchFamily="2" charset="-78"/>
                      </a:endParaRPr>
                    </a:p>
                  </a:txBody>
                  <a:tcPr marL="58873" marR="58873"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3992A">
                        <a:tint val="20000"/>
                      </a:srgbClr>
                    </a:solidFill>
                  </a:tcPr>
                </a:tc>
                <a:tc>
                  <a:txBody>
                    <a:bodyPr/>
                    <a:lstStyle>
                      <a:lvl1pPr marL="0" algn="l" rtl="0" eaLnBrk="1" latinLnBrk="0" hangingPunct="1">
                        <a:defRPr kumimoji="0" kern="1200">
                          <a:solidFill>
                            <a:schemeClr val="dk1"/>
                          </a:solidFill>
                          <a:latin typeface="Garamond" panose="02020404030301010803"/>
                        </a:defRPr>
                      </a:lvl1pPr>
                      <a:lvl2pPr marL="457200" algn="l" rtl="0" eaLnBrk="1" latinLnBrk="0" hangingPunct="1">
                        <a:defRPr kumimoji="0" kern="1200">
                          <a:solidFill>
                            <a:schemeClr val="dk1"/>
                          </a:solidFill>
                          <a:latin typeface="Garamond" panose="02020404030301010803"/>
                        </a:defRPr>
                      </a:lvl2pPr>
                      <a:lvl3pPr marL="914400" algn="l" rtl="0" eaLnBrk="1" latinLnBrk="0" hangingPunct="1">
                        <a:defRPr kumimoji="0" kern="1200">
                          <a:solidFill>
                            <a:schemeClr val="dk1"/>
                          </a:solidFill>
                          <a:latin typeface="Garamond" panose="02020404030301010803"/>
                        </a:defRPr>
                      </a:lvl3pPr>
                      <a:lvl4pPr marL="1371600" algn="l" rtl="0" eaLnBrk="1" latinLnBrk="0" hangingPunct="1">
                        <a:defRPr kumimoji="0" kern="1200">
                          <a:solidFill>
                            <a:schemeClr val="dk1"/>
                          </a:solidFill>
                          <a:latin typeface="Garamond" panose="02020404030301010803"/>
                        </a:defRPr>
                      </a:lvl4pPr>
                      <a:lvl5pPr marL="1828800" algn="l" rtl="0" eaLnBrk="1" latinLnBrk="0" hangingPunct="1">
                        <a:defRPr kumimoji="0" kern="1200">
                          <a:solidFill>
                            <a:schemeClr val="dk1"/>
                          </a:solidFill>
                          <a:latin typeface="Garamond" panose="02020404030301010803"/>
                        </a:defRPr>
                      </a:lvl5pPr>
                      <a:lvl6pPr marL="2286000" algn="l" rtl="0" eaLnBrk="1" latinLnBrk="0" hangingPunct="1">
                        <a:defRPr kumimoji="0" kern="1200">
                          <a:solidFill>
                            <a:schemeClr val="dk1"/>
                          </a:solidFill>
                          <a:latin typeface="Garamond" panose="02020404030301010803"/>
                        </a:defRPr>
                      </a:lvl6pPr>
                      <a:lvl7pPr marL="2743200" algn="l" rtl="0" eaLnBrk="1" latinLnBrk="0" hangingPunct="1">
                        <a:defRPr kumimoji="0" kern="1200">
                          <a:solidFill>
                            <a:schemeClr val="dk1"/>
                          </a:solidFill>
                          <a:latin typeface="Garamond" panose="02020404030301010803"/>
                        </a:defRPr>
                      </a:lvl7pPr>
                      <a:lvl8pPr marL="3200400" algn="l" rtl="0" eaLnBrk="1" latinLnBrk="0" hangingPunct="1">
                        <a:defRPr kumimoji="0" kern="1200">
                          <a:solidFill>
                            <a:schemeClr val="dk1"/>
                          </a:solidFill>
                          <a:latin typeface="Garamond" panose="02020404030301010803"/>
                        </a:defRPr>
                      </a:lvl8pPr>
                      <a:lvl9pPr marL="3657600" algn="l" rtl="0" eaLnBrk="1" latinLnBrk="0" hangingPunct="1">
                        <a:defRPr kumimoji="0" kern="1200">
                          <a:solidFill>
                            <a:schemeClr val="dk1"/>
                          </a:solidFill>
                          <a:latin typeface="Garamond" panose="02020404030301010803"/>
                        </a:defRPr>
                      </a:lvl9pPr>
                    </a:lstStyle>
                    <a:p>
                      <a:pPr marL="0" marR="0" algn="ctr" rtl="1">
                        <a:lnSpc>
                          <a:spcPct val="115000"/>
                        </a:lnSpc>
                        <a:spcBef>
                          <a:spcPts val="0"/>
                        </a:spcBef>
                        <a:spcAft>
                          <a:spcPts val="1000"/>
                        </a:spcAft>
                      </a:pPr>
                      <a:r>
                        <a:rPr lang="ar-SA" sz="1100">
                          <a:effectLst/>
                          <a:cs typeface="B Mitra" panose="00000400000000000000" pitchFamily="2" charset="-78"/>
                        </a:rPr>
                        <a:t>9</a:t>
                      </a:r>
                      <a:endParaRPr lang="en-US" sz="1100">
                        <a:effectLst/>
                        <a:latin typeface="Calibri" panose="020F0502020204030204" pitchFamily="34" charset="0"/>
                        <a:ea typeface="Calibri" panose="020F0502020204030204" pitchFamily="34" charset="0"/>
                        <a:cs typeface="B Mitra" panose="00000400000000000000" pitchFamily="2" charset="-78"/>
                      </a:endParaRPr>
                    </a:p>
                  </a:txBody>
                  <a:tcPr marL="58873" marR="58873"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3992A">
                        <a:tint val="20000"/>
                      </a:srgbClr>
                    </a:solidFill>
                  </a:tcPr>
                </a:tc>
                <a:tc>
                  <a:txBody>
                    <a:bodyPr/>
                    <a:lstStyle>
                      <a:lvl1pPr marL="0" algn="l" rtl="0" eaLnBrk="1" latinLnBrk="0" hangingPunct="1">
                        <a:defRPr kumimoji="0" kern="1200">
                          <a:solidFill>
                            <a:schemeClr val="dk1"/>
                          </a:solidFill>
                          <a:latin typeface="Garamond" panose="02020404030301010803"/>
                        </a:defRPr>
                      </a:lvl1pPr>
                      <a:lvl2pPr marL="457200" algn="l" rtl="0" eaLnBrk="1" latinLnBrk="0" hangingPunct="1">
                        <a:defRPr kumimoji="0" kern="1200">
                          <a:solidFill>
                            <a:schemeClr val="dk1"/>
                          </a:solidFill>
                          <a:latin typeface="Garamond" panose="02020404030301010803"/>
                        </a:defRPr>
                      </a:lvl2pPr>
                      <a:lvl3pPr marL="914400" algn="l" rtl="0" eaLnBrk="1" latinLnBrk="0" hangingPunct="1">
                        <a:defRPr kumimoji="0" kern="1200">
                          <a:solidFill>
                            <a:schemeClr val="dk1"/>
                          </a:solidFill>
                          <a:latin typeface="Garamond" panose="02020404030301010803"/>
                        </a:defRPr>
                      </a:lvl3pPr>
                      <a:lvl4pPr marL="1371600" algn="l" rtl="0" eaLnBrk="1" latinLnBrk="0" hangingPunct="1">
                        <a:defRPr kumimoji="0" kern="1200">
                          <a:solidFill>
                            <a:schemeClr val="dk1"/>
                          </a:solidFill>
                          <a:latin typeface="Garamond" panose="02020404030301010803"/>
                        </a:defRPr>
                      </a:lvl4pPr>
                      <a:lvl5pPr marL="1828800" algn="l" rtl="0" eaLnBrk="1" latinLnBrk="0" hangingPunct="1">
                        <a:defRPr kumimoji="0" kern="1200">
                          <a:solidFill>
                            <a:schemeClr val="dk1"/>
                          </a:solidFill>
                          <a:latin typeface="Garamond" panose="02020404030301010803"/>
                        </a:defRPr>
                      </a:lvl5pPr>
                      <a:lvl6pPr marL="2286000" algn="l" rtl="0" eaLnBrk="1" latinLnBrk="0" hangingPunct="1">
                        <a:defRPr kumimoji="0" kern="1200">
                          <a:solidFill>
                            <a:schemeClr val="dk1"/>
                          </a:solidFill>
                          <a:latin typeface="Garamond" panose="02020404030301010803"/>
                        </a:defRPr>
                      </a:lvl6pPr>
                      <a:lvl7pPr marL="2743200" algn="l" rtl="0" eaLnBrk="1" latinLnBrk="0" hangingPunct="1">
                        <a:defRPr kumimoji="0" kern="1200">
                          <a:solidFill>
                            <a:schemeClr val="dk1"/>
                          </a:solidFill>
                          <a:latin typeface="Garamond" panose="02020404030301010803"/>
                        </a:defRPr>
                      </a:lvl7pPr>
                      <a:lvl8pPr marL="3200400" algn="l" rtl="0" eaLnBrk="1" latinLnBrk="0" hangingPunct="1">
                        <a:defRPr kumimoji="0" kern="1200">
                          <a:solidFill>
                            <a:schemeClr val="dk1"/>
                          </a:solidFill>
                          <a:latin typeface="Garamond" panose="02020404030301010803"/>
                        </a:defRPr>
                      </a:lvl8pPr>
                      <a:lvl9pPr marL="3657600" algn="l" rtl="0" eaLnBrk="1" latinLnBrk="0" hangingPunct="1">
                        <a:defRPr kumimoji="0" kern="1200">
                          <a:solidFill>
                            <a:schemeClr val="dk1"/>
                          </a:solidFill>
                          <a:latin typeface="Garamond" panose="02020404030301010803"/>
                        </a:defRPr>
                      </a:lvl9pPr>
                    </a:lstStyle>
                    <a:p>
                      <a:pPr marL="0" marR="0" algn="ctr" rtl="1">
                        <a:lnSpc>
                          <a:spcPct val="115000"/>
                        </a:lnSpc>
                        <a:spcBef>
                          <a:spcPts val="0"/>
                        </a:spcBef>
                        <a:spcAft>
                          <a:spcPts val="1000"/>
                        </a:spcAft>
                      </a:pPr>
                      <a:r>
                        <a:rPr lang="ar-SA" sz="1100">
                          <a:effectLst/>
                          <a:cs typeface="B Mitra" panose="00000400000000000000" pitchFamily="2" charset="-78"/>
                        </a:rPr>
                        <a:t>-</a:t>
                      </a:r>
                      <a:endParaRPr lang="en-US" sz="1100">
                        <a:effectLst/>
                        <a:latin typeface="Calibri" panose="020F0502020204030204" pitchFamily="34" charset="0"/>
                        <a:ea typeface="Calibri" panose="020F0502020204030204" pitchFamily="34" charset="0"/>
                        <a:cs typeface="B Mitra" panose="00000400000000000000" pitchFamily="2" charset="-78"/>
                      </a:endParaRPr>
                    </a:p>
                  </a:txBody>
                  <a:tcPr marL="58873" marR="58873"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3992A">
                        <a:tint val="20000"/>
                      </a:srgbClr>
                    </a:solidFill>
                  </a:tcPr>
                </a:tc>
                <a:tc>
                  <a:txBody>
                    <a:bodyPr/>
                    <a:lstStyle>
                      <a:lvl1pPr marL="0" algn="l" rtl="0" eaLnBrk="1" latinLnBrk="0" hangingPunct="1">
                        <a:defRPr kumimoji="0" kern="1200">
                          <a:solidFill>
                            <a:schemeClr val="dk1"/>
                          </a:solidFill>
                          <a:latin typeface="Garamond" panose="02020404030301010803"/>
                        </a:defRPr>
                      </a:lvl1pPr>
                      <a:lvl2pPr marL="457200" algn="l" rtl="0" eaLnBrk="1" latinLnBrk="0" hangingPunct="1">
                        <a:defRPr kumimoji="0" kern="1200">
                          <a:solidFill>
                            <a:schemeClr val="dk1"/>
                          </a:solidFill>
                          <a:latin typeface="Garamond" panose="02020404030301010803"/>
                        </a:defRPr>
                      </a:lvl2pPr>
                      <a:lvl3pPr marL="914400" algn="l" rtl="0" eaLnBrk="1" latinLnBrk="0" hangingPunct="1">
                        <a:defRPr kumimoji="0" kern="1200">
                          <a:solidFill>
                            <a:schemeClr val="dk1"/>
                          </a:solidFill>
                          <a:latin typeface="Garamond" panose="02020404030301010803"/>
                        </a:defRPr>
                      </a:lvl3pPr>
                      <a:lvl4pPr marL="1371600" algn="l" rtl="0" eaLnBrk="1" latinLnBrk="0" hangingPunct="1">
                        <a:defRPr kumimoji="0" kern="1200">
                          <a:solidFill>
                            <a:schemeClr val="dk1"/>
                          </a:solidFill>
                          <a:latin typeface="Garamond" panose="02020404030301010803"/>
                        </a:defRPr>
                      </a:lvl4pPr>
                      <a:lvl5pPr marL="1828800" algn="l" rtl="0" eaLnBrk="1" latinLnBrk="0" hangingPunct="1">
                        <a:defRPr kumimoji="0" kern="1200">
                          <a:solidFill>
                            <a:schemeClr val="dk1"/>
                          </a:solidFill>
                          <a:latin typeface="Garamond" panose="02020404030301010803"/>
                        </a:defRPr>
                      </a:lvl5pPr>
                      <a:lvl6pPr marL="2286000" algn="l" rtl="0" eaLnBrk="1" latinLnBrk="0" hangingPunct="1">
                        <a:defRPr kumimoji="0" kern="1200">
                          <a:solidFill>
                            <a:schemeClr val="dk1"/>
                          </a:solidFill>
                          <a:latin typeface="Garamond" panose="02020404030301010803"/>
                        </a:defRPr>
                      </a:lvl6pPr>
                      <a:lvl7pPr marL="2743200" algn="l" rtl="0" eaLnBrk="1" latinLnBrk="0" hangingPunct="1">
                        <a:defRPr kumimoji="0" kern="1200">
                          <a:solidFill>
                            <a:schemeClr val="dk1"/>
                          </a:solidFill>
                          <a:latin typeface="Garamond" panose="02020404030301010803"/>
                        </a:defRPr>
                      </a:lvl7pPr>
                      <a:lvl8pPr marL="3200400" algn="l" rtl="0" eaLnBrk="1" latinLnBrk="0" hangingPunct="1">
                        <a:defRPr kumimoji="0" kern="1200">
                          <a:solidFill>
                            <a:schemeClr val="dk1"/>
                          </a:solidFill>
                          <a:latin typeface="Garamond" panose="02020404030301010803"/>
                        </a:defRPr>
                      </a:lvl8pPr>
                      <a:lvl9pPr marL="3657600" algn="l" rtl="0" eaLnBrk="1" latinLnBrk="0" hangingPunct="1">
                        <a:defRPr kumimoji="0" kern="1200">
                          <a:solidFill>
                            <a:schemeClr val="dk1"/>
                          </a:solidFill>
                          <a:latin typeface="Garamond" panose="02020404030301010803"/>
                        </a:defRPr>
                      </a:lvl9pPr>
                    </a:lstStyle>
                    <a:p>
                      <a:pPr marL="0" marR="0" algn="ctr" rtl="1">
                        <a:lnSpc>
                          <a:spcPct val="115000"/>
                        </a:lnSpc>
                        <a:spcBef>
                          <a:spcPts val="0"/>
                        </a:spcBef>
                        <a:spcAft>
                          <a:spcPts val="1000"/>
                        </a:spcAft>
                      </a:pPr>
                      <a:r>
                        <a:rPr lang="ar-SA" sz="1100">
                          <a:effectLst/>
                          <a:cs typeface="B Mitra" panose="00000400000000000000" pitchFamily="2" charset="-78"/>
                        </a:rPr>
                        <a:t>-</a:t>
                      </a:r>
                      <a:endParaRPr lang="en-US" sz="1100">
                        <a:effectLst/>
                        <a:latin typeface="Calibri" panose="020F0502020204030204" pitchFamily="34" charset="0"/>
                        <a:ea typeface="Calibri" panose="020F0502020204030204" pitchFamily="34" charset="0"/>
                        <a:cs typeface="B Mitra" panose="00000400000000000000" pitchFamily="2" charset="-78"/>
                      </a:endParaRPr>
                    </a:p>
                  </a:txBody>
                  <a:tcPr marL="58873" marR="58873"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3992A">
                        <a:tint val="20000"/>
                      </a:srgbClr>
                    </a:solidFill>
                  </a:tcPr>
                </a:tc>
                <a:tc>
                  <a:txBody>
                    <a:bodyPr/>
                    <a:lstStyle>
                      <a:lvl1pPr marL="0" algn="l" rtl="0" eaLnBrk="1" latinLnBrk="0" hangingPunct="1">
                        <a:defRPr kumimoji="0" kern="1200">
                          <a:solidFill>
                            <a:schemeClr val="dk1"/>
                          </a:solidFill>
                          <a:latin typeface="Garamond" panose="02020404030301010803"/>
                        </a:defRPr>
                      </a:lvl1pPr>
                      <a:lvl2pPr marL="457200" algn="l" rtl="0" eaLnBrk="1" latinLnBrk="0" hangingPunct="1">
                        <a:defRPr kumimoji="0" kern="1200">
                          <a:solidFill>
                            <a:schemeClr val="dk1"/>
                          </a:solidFill>
                          <a:latin typeface="Garamond" panose="02020404030301010803"/>
                        </a:defRPr>
                      </a:lvl2pPr>
                      <a:lvl3pPr marL="914400" algn="l" rtl="0" eaLnBrk="1" latinLnBrk="0" hangingPunct="1">
                        <a:defRPr kumimoji="0" kern="1200">
                          <a:solidFill>
                            <a:schemeClr val="dk1"/>
                          </a:solidFill>
                          <a:latin typeface="Garamond" panose="02020404030301010803"/>
                        </a:defRPr>
                      </a:lvl3pPr>
                      <a:lvl4pPr marL="1371600" algn="l" rtl="0" eaLnBrk="1" latinLnBrk="0" hangingPunct="1">
                        <a:defRPr kumimoji="0" kern="1200">
                          <a:solidFill>
                            <a:schemeClr val="dk1"/>
                          </a:solidFill>
                          <a:latin typeface="Garamond" panose="02020404030301010803"/>
                        </a:defRPr>
                      </a:lvl4pPr>
                      <a:lvl5pPr marL="1828800" algn="l" rtl="0" eaLnBrk="1" latinLnBrk="0" hangingPunct="1">
                        <a:defRPr kumimoji="0" kern="1200">
                          <a:solidFill>
                            <a:schemeClr val="dk1"/>
                          </a:solidFill>
                          <a:latin typeface="Garamond" panose="02020404030301010803"/>
                        </a:defRPr>
                      </a:lvl5pPr>
                      <a:lvl6pPr marL="2286000" algn="l" rtl="0" eaLnBrk="1" latinLnBrk="0" hangingPunct="1">
                        <a:defRPr kumimoji="0" kern="1200">
                          <a:solidFill>
                            <a:schemeClr val="dk1"/>
                          </a:solidFill>
                          <a:latin typeface="Garamond" panose="02020404030301010803"/>
                        </a:defRPr>
                      </a:lvl6pPr>
                      <a:lvl7pPr marL="2743200" algn="l" rtl="0" eaLnBrk="1" latinLnBrk="0" hangingPunct="1">
                        <a:defRPr kumimoji="0" kern="1200">
                          <a:solidFill>
                            <a:schemeClr val="dk1"/>
                          </a:solidFill>
                          <a:latin typeface="Garamond" panose="02020404030301010803"/>
                        </a:defRPr>
                      </a:lvl7pPr>
                      <a:lvl8pPr marL="3200400" algn="l" rtl="0" eaLnBrk="1" latinLnBrk="0" hangingPunct="1">
                        <a:defRPr kumimoji="0" kern="1200">
                          <a:solidFill>
                            <a:schemeClr val="dk1"/>
                          </a:solidFill>
                          <a:latin typeface="Garamond" panose="02020404030301010803"/>
                        </a:defRPr>
                      </a:lvl8pPr>
                      <a:lvl9pPr marL="3657600" algn="l" rtl="0" eaLnBrk="1" latinLnBrk="0" hangingPunct="1">
                        <a:defRPr kumimoji="0" kern="1200">
                          <a:solidFill>
                            <a:schemeClr val="dk1"/>
                          </a:solidFill>
                          <a:latin typeface="Garamond" panose="02020404030301010803"/>
                        </a:defRPr>
                      </a:lvl9pPr>
                    </a:lstStyle>
                    <a:p>
                      <a:pPr marL="0" marR="0" algn="ctr" rtl="1">
                        <a:lnSpc>
                          <a:spcPct val="115000"/>
                        </a:lnSpc>
                        <a:spcBef>
                          <a:spcPts val="0"/>
                        </a:spcBef>
                        <a:spcAft>
                          <a:spcPts val="1000"/>
                        </a:spcAft>
                      </a:pPr>
                      <a:r>
                        <a:rPr lang="ar-SA" sz="1100" dirty="0">
                          <a:effectLst/>
                          <a:cs typeface="B Mitra" panose="00000400000000000000" pitchFamily="2" charset="-78"/>
                        </a:rPr>
                        <a:t>1368</a:t>
                      </a:r>
                      <a:endParaRPr lang="en-US" sz="1100" dirty="0">
                        <a:effectLst/>
                        <a:latin typeface="Calibri" panose="020F0502020204030204" pitchFamily="34" charset="0"/>
                        <a:ea typeface="Calibri" panose="020F0502020204030204" pitchFamily="34" charset="0"/>
                        <a:cs typeface="B Mitra" panose="00000400000000000000" pitchFamily="2" charset="-78"/>
                      </a:endParaRPr>
                    </a:p>
                  </a:txBody>
                  <a:tcPr marL="58873" marR="58873"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3992A">
                        <a:tint val="20000"/>
                      </a:srgbClr>
                    </a:solidFill>
                  </a:tcPr>
                </a:tc>
                <a:extLst>
                  <a:ext uri="{0D108BD9-81ED-4DB2-BD59-A6C34878D82A}">
                    <a16:rowId xmlns:a16="http://schemas.microsoft.com/office/drawing/2014/main" xmlns="" val="1929368734"/>
                  </a:ext>
                </a:extLst>
              </a:tr>
            </a:tbl>
          </a:graphicData>
        </a:graphic>
      </p:graphicFrame>
    </p:spTree>
    <p:extLst>
      <p:ext uri="{BB962C8B-B14F-4D97-AF65-F5344CB8AC3E}">
        <p14:creationId xmlns:p14="http://schemas.microsoft.com/office/powerpoint/2010/main" val="1024304537"/>
      </p:ext>
    </p:extLst>
  </p:cSld>
  <p:clrMapOvr>
    <a:masterClrMapping/>
  </p:clrMapOvr>
  <p:transition>
    <p:dissolve/>
  </p:transition>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برآورد هزینه</a:t>
            </a:r>
            <a:endParaRPr lang="en-US" dirty="0">
              <a:solidFill>
                <a:srgbClr val="8C5B02"/>
              </a:solidFill>
              <a:latin typeface="Technic" panose="00000400000000000000" pitchFamily="2" charset="2"/>
            </a:endParaRPr>
          </a:p>
        </p:txBody>
      </p:sp>
      <p:sp>
        <p:nvSpPr>
          <p:cNvPr id="29" name="TextBox 28"/>
          <p:cNvSpPr txBox="1"/>
          <p:nvPr/>
        </p:nvSpPr>
        <p:spPr>
          <a:xfrm>
            <a:off x="272480" y="4016097"/>
            <a:ext cx="1728192" cy="276999"/>
          </a:xfrm>
          <a:prstGeom prst="rect">
            <a:avLst/>
          </a:prstGeom>
          <a:noFill/>
        </p:spPr>
        <p:txBody>
          <a:bodyPr wrap="square" rtlCol="0">
            <a:spAutoFit/>
          </a:bodyPr>
          <a:lstStyle/>
          <a:p>
            <a:pPr algn="ctr"/>
            <a:r>
              <a:rPr lang="fa-IR" sz="1200" b="1" dirty="0" smtClean="0">
                <a:solidFill>
                  <a:schemeClr val="bg1">
                    <a:lumMod val="65000"/>
                    <a:lumOff val="35000"/>
                  </a:schemeClr>
                </a:solidFill>
                <a:cs typeface="B Nazanin" pitchFamily="2" charset="-78"/>
              </a:rPr>
              <a:t>برآورد هزینه</a:t>
            </a:r>
            <a:endParaRPr lang="fa-IR" sz="1200" b="1" dirty="0">
              <a:solidFill>
                <a:schemeClr val="bg1">
                  <a:lumMod val="65000"/>
                  <a:lumOff val="35000"/>
                </a:schemeClr>
              </a:solidFill>
              <a:cs typeface="B Nazanin" pitchFamily="2" charset="-78"/>
            </a:endParaRPr>
          </a:p>
        </p:txBody>
      </p:sp>
      <p:sp>
        <p:nvSpPr>
          <p:cNvPr id="30" name="TextBox 29"/>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8</a:t>
            </a:r>
            <a:r>
              <a:rPr lang="fa-IR" sz="1600" dirty="0" smtClean="0">
                <a:effectLst>
                  <a:outerShdw blurRad="38100" dist="38100" dir="2700000" algn="tl">
                    <a:srgbClr val="000000">
                      <a:alpha val="43137"/>
                    </a:srgbClr>
                  </a:outerShdw>
                </a:effectLst>
              </a:rPr>
              <a:t>  طرح توجیهی برای هتل</a:t>
            </a:r>
            <a:endParaRPr lang="en-US" sz="1400" dirty="0">
              <a:effectLst>
                <a:outerShdw blurRad="38100" dist="38100" dir="2700000" algn="tl">
                  <a:srgbClr val="000000">
                    <a:alpha val="43137"/>
                  </a:srgbClr>
                </a:outerShdw>
              </a:effectLst>
            </a:endParaRPr>
          </a:p>
        </p:txBody>
      </p:sp>
      <p:sp>
        <p:nvSpPr>
          <p:cNvPr id="31" name="TextBox 30"/>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8</a:t>
            </a:r>
            <a:endParaRPr lang="en-US" sz="1200" b="1" dirty="0">
              <a:solidFill>
                <a:srgbClr val="002060"/>
              </a:solidFill>
              <a:cs typeface="B Nazanin" pitchFamily="2" charset="-78"/>
            </a:endParaRPr>
          </a:p>
        </p:txBody>
      </p:sp>
      <p:sp>
        <p:nvSpPr>
          <p:cNvPr id="32" name="TextBox 31"/>
          <p:cNvSpPr txBox="1"/>
          <p:nvPr/>
        </p:nvSpPr>
        <p:spPr>
          <a:xfrm>
            <a:off x="272480" y="3723542"/>
            <a:ext cx="1728192" cy="276999"/>
          </a:xfrm>
          <a:prstGeom prst="rect">
            <a:avLst/>
          </a:prstGeom>
          <a:noFill/>
        </p:spPr>
        <p:txBody>
          <a:bodyPr wrap="square" rtlCol="0">
            <a:spAutoFit/>
          </a:bodyPr>
          <a:lstStyle/>
          <a:p>
            <a:pPr algn="ctr" rtl="1"/>
            <a:r>
              <a:rPr lang="fa-IR" sz="1200" b="1" dirty="0" smtClean="0">
                <a:solidFill>
                  <a:srgbClr val="674301"/>
                </a:solidFill>
                <a:cs typeface="B Nazanin" pitchFamily="2" charset="-78"/>
              </a:rPr>
              <a:t>طرح توجیهی هتل</a:t>
            </a:r>
            <a:endParaRPr lang="en-US" sz="1200" b="1" dirty="0">
              <a:solidFill>
                <a:srgbClr val="674301"/>
              </a:solidFill>
              <a:cs typeface="B Nazanin" pitchFamily="2" charset="-78"/>
            </a:endParaRPr>
          </a:p>
        </p:txBody>
      </p:sp>
      <p:sp>
        <p:nvSpPr>
          <p:cNvPr id="37" name="TextBox 36"/>
          <p:cNvSpPr txBox="1"/>
          <p:nvPr/>
        </p:nvSpPr>
        <p:spPr>
          <a:xfrm>
            <a:off x="2504728" y="1357542"/>
            <a:ext cx="6552728" cy="276999"/>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dirty="0" smtClean="0">
                <a:solidFill>
                  <a:srgbClr val="002060"/>
                </a:solidFill>
                <a:cs typeface="B Traffic" panose="00000400000000000000" pitchFamily="2" charset="-78"/>
              </a:rPr>
              <a:t>کاربری اداری</a:t>
            </a:r>
            <a:endParaRPr lang="en-US" sz="1100" b="0" dirty="0">
              <a:solidFill>
                <a:srgbClr val="8C5B02"/>
              </a:solidFill>
              <a:latin typeface="Technic" panose="00000400000000000000" pitchFamily="2" charset="2"/>
            </a:endParaRPr>
          </a:p>
        </p:txBody>
      </p:sp>
      <p:sp>
        <p:nvSpPr>
          <p:cNvPr id="13" name="Rectangle 12"/>
          <p:cNvSpPr/>
          <p:nvPr/>
        </p:nvSpPr>
        <p:spPr>
          <a:xfrm>
            <a:off x="2504729" y="1700808"/>
            <a:ext cx="6552728" cy="346249"/>
          </a:xfrm>
          <a:prstGeom prst="rect">
            <a:avLst/>
          </a:prstGeom>
        </p:spPr>
        <p:txBody>
          <a:bodyPr wrap="square">
            <a:spAutoFit/>
          </a:bodyPr>
          <a:lstStyle/>
          <a:p>
            <a:pPr algn="r" rtl="1">
              <a:lnSpc>
                <a:spcPct val="150000"/>
              </a:lnSpc>
            </a:pPr>
            <a:r>
              <a:rPr lang="fa-IR" sz="1200" dirty="0">
                <a:solidFill>
                  <a:srgbClr val="002060"/>
                </a:solidFill>
                <a:latin typeface="Garamond" panose="02020404030301010803"/>
                <a:cs typeface="B Mitra" panose="00000400000000000000" pitchFamily="2" charset="-78"/>
              </a:rPr>
              <a:t>2. هزينه هاي تعمير و نگهداري و </a:t>
            </a:r>
            <a:r>
              <a:rPr lang="fa-IR" sz="1200" dirty="0" smtClean="0">
                <a:solidFill>
                  <a:srgbClr val="002060"/>
                </a:solidFill>
                <a:latin typeface="Garamond" panose="02020404030301010803"/>
                <a:cs typeface="B Mitra" panose="00000400000000000000" pitchFamily="2" charset="-78"/>
              </a:rPr>
              <a:t>استهلاك</a:t>
            </a:r>
            <a:endParaRPr lang="fa-IR" sz="1200" dirty="0">
              <a:solidFill>
                <a:srgbClr val="002060"/>
              </a:solidFill>
              <a:latin typeface="Garamond" panose="02020404030301010803"/>
              <a:cs typeface="B Mitra" panose="00000400000000000000" pitchFamily="2" charset="-78"/>
            </a:endParaRPr>
          </a:p>
        </p:txBody>
      </p:sp>
      <p:graphicFrame>
        <p:nvGraphicFramePr>
          <p:cNvPr id="14" name="Table 13"/>
          <p:cNvGraphicFramePr>
            <a:graphicFrameLocks noGrp="1"/>
          </p:cNvGraphicFramePr>
          <p:nvPr>
            <p:extLst/>
          </p:nvPr>
        </p:nvGraphicFramePr>
        <p:xfrm>
          <a:off x="3132784" y="2060848"/>
          <a:ext cx="5924672" cy="1476663"/>
        </p:xfrm>
        <a:graphic>
          <a:graphicData uri="http://schemas.openxmlformats.org/drawingml/2006/table">
            <a:tbl>
              <a:tblPr rtl="1" firstRow="1" firstCol="1" bandRow="1"/>
              <a:tblGrid>
                <a:gridCol w="545483">
                  <a:extLst>
                    <a:ext uri="{9D8B030D-6E8A-4147-A177-3AD203B41FA5}">
                      <a16:colId xmlns:a16="http://schemas.microsoft.com/office/drawing/2014/main" xmlns="" val="1767740225"/>
                    </a:ext>
                  </a:extLst>
                </a:gridCol>
                <a:gridCol w="1177498">
                  <a:extLst>
                    <a:ext uri="{9D8B030D-6E8A-4147-A177-3AD203B41FA5}">
                      <a16:colId xmlns:a16="http://schemas.microsoft.com/office/drawing/2014/main" xmlns="" val="3667059705"/>
                    </a:ext>
                  </a:extLst>
                </a:gridCol>
                <a:gridCol w="1081351">
                  <a:extLst>
                    <a:ext uri="{9D8B030D-6E8A-4147-A177-3AD203B41FA5}">
                      <a16:colId xmlns:a16="http://schemas.microsoft.com/office/drawing/2014/main" xmlns="" val="2702082523"/>
                    </a:ext>
                  </a:extLst>
                </a:gridCol>
                <a:gridCol w="780085">
                  <a:extLst>
                    <a:ext uri="{9D8B030D-6E8A-4147-A177-3AD203B41FA5}">
                      <a16:colId xmlns:a16="http://schemas.microsoft.com/office/drawing/2014/main" xmlns="" val="850189412"/>
                    </a:ext>
                  </a:extLst>
                </a:gridCol>
                <a:gridCol w="780085">
                  <a:extLst>
                    <a:ext uri="{9D8B030D-6E8A-4147-A177-3AD203B41FA5}">
                      <a16:colId xmlns:a16="http://schemas.microsoft.com/office/drawing/2014/main" xmlns="" val="2259859490"/>
                    </a:ext>
                  </a:extLst>
                </a:gridCol>
                <a:gridCol w="780085">
                  <a:extLst>
                    <a:ext uri="{9D8B030D-6E8A-4147-A177-3AD203B41FA5}">
                      <a16:colId xmlns:a16="http://schemas.microsoft.com/office/drawing/2014/main" xmlns="" val="2177582782"/>
                    </a:ext>
                  </a:extLst>
                </a:gridCol>
                <a:gridCol w="780085">
                  <a:extLst>
                    <a:ext uri="{9D8B030D-6E8A-4147-A177-3AD203B41FA5}">
                      <a16:colId xmlns:a16="http://schemas.microsoft.com/office/drawing/2014/main" xmlns="" val="1688046203"/>
                    </a:ext>
                  </a:extLst>
                </a:gridCol>
              </a:tblGrid>
              <a:tr h="545533">
                <a:tc>
                  <a:txBody>
                    <a:bodyPr/>
                    <a:lstStyle>
                      <a:lvl1pPr marL="0" algn="l" rtl="0" eaLnBrk="1" latinLnBrk="0" hangingPunct="1">
                        <a:defRPr kumimoji="0" b="1" kern="1200">
                          <a:solidFill>
                            <a:schemeClr val="lt1"/>
                          </a:solidFill>
                          <a:latin typeface="Garamond" panose="02020404030301010803"/>
                        </a:defRPr>
                      </a:lvl1pPr>
                      <a:lvl2pPr marL="457200" algn="l" rtl="0" eaLnBrk="1" latinLnBrk="0" hangingPunct="1">
                        <a:defRPr kumimoji="0" b="1" kern="1200">
                          <a:solidFill>
                            <a:schemeClr val="lt1"/>
                          </a:solidFill>
                          <a:latin typeface="Garamond" panose="02020404030301010803"/>
                        </a:defRPr>
                      </a:lvl2pPr>
                      <a:lvl3pPr marL="914400" algn="l" rtl="0" eaLnBrk="1" latinLnBrk="0" hangingPunct="1">
                        <a:defRPr kumimoji="0" b="1" kern="1200">
                          <a:solidFill>
                            <a:schemeClr val="lt1"/>
                          </a:solidFill>
                          <a:latin typeface="Garamond" panose="02020404030301010803"/>
                        </a:defRPr>
                      </a:lvl3pPr>
                      <a:lvl4pPr marL="1371600" algn="l" rtl="0" eaLnBrk="1" latinLnBrk="0" hangingPunct="1">
                        <a:defRPr kumimoji="0" b="1" kern="1200">
                          <a:solidFill>
                            <a:schemeClr val="lt1"/>
                          </a:solidFill>
                          <a:latin typeface="Garamond" panose="02020404030301010803"/>
                        </a:defRPr>
                      </a:lvl4pPr>
                      <a:lvl5pPr marL="1828800" algn="l" rtl="0" eaLnBrk="1" latinLnBrk="0" hangingPunct="1">
                        <a:defRPr kumimoji="0" b="1" kern="1200">
                          <a:solidFill>
                            <a:schemeClr val="lt1"/>
                          </a:solidFill>
                          <a:latin typeface="Garamond" panose="02020404030301010803"/>
                        </a:defRPr>
                      </a:lvl5pPr>
                      <a:lvl6pPr marL="2286000" algn="l" rtl="0" eaLnBrk="1" latinLnBrk="0" hangingPunct="1">
                        <a:defRPr kumimoji="0" b="1" kern="1200">
                          <a:solidFill>
                            <a:schemeClr val="lt1"/>
                          </a:solidFill>
                          <a:latin typeface="Garamond" panose="02020404030301010803"/>
                        </a:defRPr>
                      </a:lvl6pPr>
                      <a:lvl7pPr marL="2743200" algn="l" rtl="0" eaLnBrk="1" latinLnBrk="0" hangingPunct="1">
                        <a:defRPr kumimoji="0" b="1" kern="1200">
                          <a:solidFill>
                            <a:schemeClr val="lt1"/>
                          </a:solidFill>
                          <a:latin typeface="Garamond" panose="02020404030301010803"/>
                        </a:defRPr>
                      </a:lvl7pPr>
                      <a:lvl8pPr marL="3200400" algn="l" rtl="0" eaLnBrk="1" latinLnBrk="0" hangingPunct="1">
                        <a:defRPr kumimoji="0" b="1" kern="1200">
                          <a:solidFill>
                            <a:schemeClr val="lt1"/>
                          </a:solidFill>
                          <a:latin typeface="Garamond" panose="02020404030301010803"/>
                        </a:defRPr>
                      </a:lvl8pPr>
                      <a:lvl9pPr marL="3657600" algn="l" rtl="0" eaLnBrk="1" latinLnBrk="0" hangingPunct="1">
                        <a:defRPr kumimoji="0" b="1" kern="1200">
                          <a:solidFill>
                            <a:schemeClr val="lt1"/>
                          </a:solidFill>
                          <a:latin typeface="Garamond" panose="02020404030301010803"/>
                        </a:defRPr>
                      </a:lvl9pPr>
                    </a:lstStyle>
                    <a:p>
                      <a:pPr marL="0" marR="0" algn="ctr" rtl="1">
                        <a:lnSpc>
                          <a:spcPct val="115000"/>
                        </a:lnSpc>
                        <a:spcBef>
                          <a:spcPts val="0"/>
                        </a:spcBef>
                        <a:spcAft>
                          <a:spcPts val="1000"/>
                        </a:spcAft>
                      </a:pPr>
                      <a:r>
                        <a:rPr lang="ar-SA" sz="1100" dirty="0">
                          <a:effectLst/>
                          <a:cs typeface="B Mitra" panose="00000400000000000000" pitchFamily="2" charset="-78"/>
                        </a:rPr>
                        <a:t>رديف</a:t>
                      </a:r>
                      <a:endParaRPr lang="en-US" sz="1100" dirty="0">
                        <a:effectLst/>
                        <a:latin typeface="Calibri" panose="020F0502020204030204" pitchFamily="34" charset="0"/>
                        <a:ea typeface="Calibri" panose="020F0502020204030204" pitchFamily="34" charset="0"/>
                        <a:cs typeface="B Mitra" panose="00000400000000000000" pitchFamily="2" charset="-78"/>
                      </a:endParaRPr>
                    </a:p>
                  </a:txBody>
                  <a:tcPr marL="59599" marR="59599"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83992A"/>
                    </a:solidFill>
                  </a:tcPr>
                </a:tc>
                <a:tc>
                  <a:txBody>
                    <a:bodyPr/>
                    <a:lstStyle>
                      <a:lvl1pPr marL="0" algn="l" rtl="0" eaLnBrk="1" latinLnBrk="0" hangingPunct="1">
                        <a:defRPr kumimoji="0" b="1" kern="1200">
                          <a:solidFill>
                            <a:schemeClr val="lt1"/>
                          </a:solidFill>
                          <a:latin typeface="Garamond" panose="02020404030301010803"/>
                        </a:defRPr>
                      </a:lvl1pPr>
                      <a:lvl2pPr marL="457200" algn="l" rtl="0" eaLnBrk="1" latinLnBrk="0" hangingPunct="1">
                        <a:defRPr kumimoji="0" b="1" kern="1200">
                          <a:solidFill>
                            <a:schemeClr val="lt1"/>
                          </a:solidFill>
                          <a:latin typeface="Garamond" panose="02020404030301010803"/>
                        </a:defRPr>
                      </a:lvl2pPr>
                      <a:lvl3pPr marL="914400" algn="l" rtl="0" eaLnBrk="1" latinLnBrk="0" hangingPunct="1">
                        <a:defRPr kumimoji="0" b="1" kern="1200">
                          <a:solidFill>
                            <a:schemeClr val="lt1"/>
                          </a:solidFill>
                          <a:latin typeface="Garamond" panose="02020404030301010803"/>
                        </a:defRPr>
                      </a:lvl3pPr>
                      <a:lvl4pPr marL="1371600" algn="l" rtl="0" eaLnBrk="1" latinLnBrk="0" hangingPunct="1">
                        <a:defRPr kumimoji="0" b="1" kern="1200">
                          <a:solidFill>
                            <a:schemeClr val="lt1"/>
                          </a:solidFill>
                          <a:latin typeface="Garamond" panose="02020404030301010803"/>
                        </a:defRPr>
                      </a:lvl4pPr>
                      <a:lvl5pPr marL="1828800" algn="l" rtl="0" eaLnBrk="1" latinLnBrk="0" hangingPunct="1">
                        <a:defRPr kumimoji="0" b="1" kern="1200">
                          <a:solidFill>
                            <a:schemeClr val="lt1"/>
                          </a:solidFill>
                          <a:latin typeface="Garamond" panose="02020404030301010803"/>
                        </a:defRPr>
                      </a:lvl5pPr>
                      <a:lvl6pPr marL="2286000" algn="l" rtl="0" eaLnBrk="1" latinLnBrk="0" hangingPunct="1">
                        <a:defRPr kumimoji="0" b="1" kern="1200">
                          <a:solidFill>
                            <a:schemeClr val="lt1"/>
                          </a:solidFill>
                          <a:latin typeface="Garamond" panose="02020404030301010803"/>
                        </a:defRPr>
                      </a:lvl6pPr>
                      <a:lvl7pPr marL="2743200" algn="l" rtl="0" eaLnBrk="1" latinLnBrk="0" hangingPunct="1">
                        <a:defRPr kumimoji="0" b="1" kern="1200">
                          <a:solidFill>
                            <a:schemeClr val="lt1"/>
                          </a:solidFill>
                          <a:latin typeface="Garamond" panose="02020404030301010803"/>
                        </a:defRPr>
                      </a:lvl7pPr>
                      <a:lvl8pPr marL="3200400" algn="l" rtl="0" eaLnBrk="1" latinLnBrk="0" hangingPunct="1">
                        <a:defRPr kumimoji="0" b="1" kern="1200">
                          <a:solidFill>
                            <a:schemeClr val="lt1"/>
                          </a:solidFill>
                          <a:latin typeface="Garamond" panose="02020404030301010803"/>
                        </a:defRPr>
                      </a:lvl8pPr>
                      <a:lvl9pPr marL="3657600" algn="l" rtl="0" eaLnBrk="1" latinLnBrk="0" hangingPunct="1">
                        <a:defRPr kumimoji="0" b="1" kern="1200">
                          <a:solidFill>
                            <a:schemeClr val="lt1"/>
                          </a:solidFill>
                          <a:latin typeface="Garamond" panose="02020404030301010803"/>
                        </a:defRPr>
                      </a:lvl9pPr>
                    </a:lstStyle>
                    <a:p>
                      <a:pPr marL="0" marR="0" algn="ctr" rtl="1">
                        <a:lnSpc>
                          <a:spcPct val="115000"/>
                        </a:lnSpc>
                        <a:spcBef>
                          <a:spcPts val="0"/>
                        </a:spcBef>
                        <a:spcAft>
                          <a:spcPts val="1000"/>
                        </a:spcAft>
                      </a:pPr>
                      <a:r>
                        <a:rPr lang="ar-SA" sz="1100" dirty="0">
                          <a:effectLst/>
                          <a:cs typeface="B Mitra" panose="00000400000000000000" pitchFamily="2" charset="-78"/>
                        </a:rPr>
                        <a:t>شرح</a:t>
                      </a:r>
                      <a:endParaRPr lang="en-US" sz="1100" dirty="0">
                        <a:effectLst/>
                        <a:latin typeface="Calibri" panose="020F0502020204030204" pitchFamily="34" charset="0"/>
                        <a:ea typeface="Calibri" panose="020F0502020204030204" pitchFamily="34" charset="0"/>
                        <a:cs typeface="B Mitra" panose="00000400000000000000" pitchFamily="2" charset="-78"/>
                      </a:endParaRPr>
                    </a:p>
                  </a:txBody>
                  <a:tcPr marL="59599" marR="59599"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83992A"/>
                    </a:solidFill>
                  </a:tcPr>
                </a:tc>
                <a:tc>
                  <a:txBody>
                    <a:bodyPr/>
                    <a:lstStyle>
                      <a:lvl1pPr marL="0" algn="l" rtl="0" eaLnBrk="1" latinLnBrk="0" hangingPunct="1">
                        <a:defRPr kumimoji="0" b="1" kern="1200">
                          <a:solidFill>
                            <a:schemeClr val="lt1"/>
                          </a:solidFill>
                          <a:latin typeface="Garamond" panose="02020404030301010803"/>
                        </a:defRPr>
                      </a:lvl1pPr>
                      <a:lvl2pPr marL="457200" algn="l" rtl="0" eaLnBrk="1" latinLnBrk="0" hangingPunct="1">
                        <a:defRPr kumimoji="0" b="1" kern="1200">
                          <a:solidFill>
                            <a:schemeClr val="lt1"/>
                          </a:solidFill>
                          <a:latin typeface="Garamond" panose="02020404030301010803"/>
                        </a:defRPr>
                      </a:lvl2pPr>
                      <a:lvl3pPr marL="914400" algn="l" rtl="0" eaLnBrk="1" latinLnBrk="0" hangingPunct="1">
                        <a:defRPr kumimoji="0" b="1" kern="1200">
                          <a:solidFill>
                            <a:schemeClr val="lt1"/>
                          </a:solidFill>
                          <a:latin typeface="Garamond" panose="02020404030301010803"/>
                        </a:defRPr>
                      </a:lvl3pPr>
                      <a:lvl4pPr marL="1371600" algn="l" rtl="0" eaLnBrk="1" latinLnBrk="0" hangingPunct="1">
                        <a:defRPr kumimoji="0" b="1" kern="1200">
                          <a:solidFill>
                            <a:schemeClr val="lt1"/>
                          </a:solidFill>
                          <a:latin typeface="Garamond" panose="02020404030301010803"/>
                        </a:defRPr>
                      </a:lvl4pPr>
                      <a:lvl5pPr marL="1828800" algn="l" rtl="0" eaLnBrk="1" latinLnBrk="0" hangingPunct="1">
                        <a:defRPr kumimoji="0" b="1" kern="1200">
                          <a:solidFill>
                            <a:schemeClr val="lt1"/>
                          </a:solidFill>
                          <a:latin typeface="Garamond" panose="02020404030301010803"/>
                        </a:defRPr>
                      </a:lvl5pPr>
                      <a:lvl6pPr marL="2286000" algn="l" rtl="0" eaLnBrk="1" latinLnBrk="0" hangingPunct="1">
                        <a:defRPr kumimoji="0" b="1" kern="1200">
                          <a:solidFill>
                            <a:schemeClr val="lt1"/>
                          </a:solidFill>
                          <a:latin typeface="Garamond" panose="02020404030301010803"/>
                        </a:defRPr>
                      </a:lvl6pPr>
                      <a:lvl7pPr marL="2743200" algn="l" rtl="0" eaLnBrk="1" latinLnBrk="0" hangingPunct="1">
                        <a:defRPr kumimoji="0" b="1" kern="1200">
                          <a:solidFill>
                            <a:schemeClr val="lt1"/>
                          </a:solidFill>
                          <a:latin typeface="Garamond" panose="02020404030301010803"/>
                        </a:defRPr>
                      </a:lvl7pPr>
                      <a:lvl8pPr marL="3200400" algn="l" rtl="0" eaLnBrk="1" latinLnBrk="0" hangingPunct="1">
                        <a:defRPr kumimoji="0" b="1" kern="1200">
                          <a:solidFill>
                            <a:schemeClr val="lt1"/>
                          </a:solidFill>
                          <a:latin typeface="Garamond" panose="02020404030301010803"/>
                        </a:defRPr>
                      </a:lvl8pPr>
                      <a:lvl9pPr marL="3657600" algn="l" rtl="0" eaLnBrk="1" latinLnBrk="0" hangingPunct="1">
                        <a:defRPr kumimoji="0" b="1" kern="1200">
                          <a:solidFill>
                            <a:schemeClr val="lt1"/>
                          </a:solidFill>
                          <a:latin typeface="Garamond" panose="02020404030301010803"/>
                        </a:defRPr>
                      </a:lvl9pPr>
                    </a:lstStyle>
                    <a:p>
                      <a:pPr marL="0" marR="0" algn="ctr" rtl="1">
                        <a:lnSpc>
                          <a:spcPct val="115000"/>
                        </a:lnSpc>
                        <a:spcBef>
                          <a:spcPts val="0"/>
                        </a:spcBef>
                        <a:spcAft>
                          <a:spcPts val="1000"/>
                        </a:spcAft>
                      </a:pPr>
                      <a:r>
                        <a:rPr lang="ar-SA" sz="1100">
                          <a:effectLst/>
                          <a:cs typeface="B Mitra" panose="00000400000000000000" pitchFamily="2" charset="-78"/>
                        </a:rPr>
                        <a:t>ارزش دارائي</a:t>
                      </a:r>
                      <a:endParaRPr lang="en-US" sz="1100">
                        <a:effectLst/>
                        <a:latin typeface="Calibri" panose="020F0502020204030204" pitchFamily="34" charset="0"/>
                        <a:ea typeface="Calibri" panose="020F0502020204030204" pitchFamily="34" charset="0"/>
                        <a:cs typeface="B Mitra" panose="00000400000000000000" pitchFamily="2" charset="-78"/>
                      </a:endParaRPr>
                    </a:p>
                  </a:txBody>
                  <a:tcPr marL="59599" marR="59599"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83992A"/>
                    </a:solidFill>
                  </a:tcPr>
                </a:tc>
                <a:tc>
                  <a:txBody>
                    <a:bodyPr/>
                    <a:lstStyle>
                      <a:lvl1pPr marL="0" algn="l" rtl="0" eaLnBrk="1" latinLnBrk="0" hangingPunct="1">
                        <a:defRPr kumimoji="0" b="1" kern="1200">
                          <a:solidFill>
                            <a:schemeClr val="lt1"/>
                          </a:solidFill>
                          <a:latin typeface="Garamond" panose="02020404030301010803"/>
                        </a:defRPr>
                      </a:lvl1pPr>
                      <a:lvl2pPr marL="457200" algn="l" rtl="0" eaLnBrk="1" latinLnBrk="0" hangingPunct="1">
                        <a:defRPr kumimoji="0" b="1" kern="1200">
                          <a:solidFill>
                            <a:schemeClr val="lt1"/>
                          </a:solidFill>
                          <a:latin typeface="Garamond" panose="02020404030301010803"/>
                        </a:defRPr>
                      </a:lvl2pPr>
                      <a:lvl3pPr marL="914400" algn="l" rtl="0" eaLnBrk="1" latinLnBrk="0" hangingPunct="1">
                        <a:defRPr kumimoji="0" b="1" kern="1200">
                          <a:solidFill>
                            <a:schemeClr val="lt1"/>
                          </a:solidFill>
                          <a:latin typeface="Garamond" panose="02020404030301010803"/>
                        </a:defRPr>
                      </a:lvl3pPr>
                      <a:lvl4pPr marL="1371600" algn="l" rtl="0" eaLnBrk="1" latinLnBrk="0" hangingPunct="1">
                        <a:defRPr kumimoji="0" b="1" kern="1200">
                          <a:solidFill>
                            <a:schemeClr val="lt1"/>
                          </a:solidFill>
                          <a:latin typeface="Garamond" panose="02020404030301010803"/>
                        </a:defRPr>
                      </a:lvl4pPr>
                      <a:lvl5pPr marL="1828800" algn="l" rtl="0" eaLnBrk="1" latinLnBrk="0" hangingPunct="1">
                        <a:defRPr kumimoji="0" b="1" kern="1200">
                          <a:solidFill>
                            <a:schemeClr val="lt1"/>
                          </a:solidFill>
                          <a:latin typeface="Garamond" panose="02020404030301010803"/>
                        </a:defRPr>
                      </a:lvl5pPr>
                      <a:lvl6pPr marL="2286000" algn="l" rtl="0" eaLnBrk="1" latinLnBrk="0" hangingPunct="1">
                        <a:defRPr kumimoji="0" b="1" kern="1200">
                          <a:solidFill>
                            <a:schemeClr val="lt1"/>
                          </a:solidFill>
                          <a:latin typeface="Garamond" panose="02020404030301010803"/>
                        </a:defRPr>
                      </a:lvl6pPr>
                      <a:lvl7pPr marL="2743200" algn="l" rtl="0" eaLnBrk="1" latinLnBrk="0" hangingPunct="1">
                        <a:defRPr kumimoji="0" b="1" kern="1200">
                          <a:solidFill>
                            <a:schemeClr val="lt1"/>
                          </a:solidFill>
                          <a:latin typeface="Garamond" panose="02020404030301010803"/>
                        </a:defRPr>
                      </a:lvl7pPr>
                      <a:lvl8pPr marL="3200400" algn="l" rtl="0" eaLnBrk="1" latinLnBrk="0" hangingPunct="1">
                        <a:defRPr kumimoji="0" b="1" kern="1200">
                          <a:solidFill>
                            <a:schemeClr val="lt1"/>
                          </a:solidFill>
                          <a:latin typeface="Garamond" panose="02020404030301010803"/>
                        </a:defRPr>
                      </a:lvl8pPr>
                      <a:lvl9pPr marL="3657600" algn="l" rtl="0" eaLnBrk="1" latinLnBrk="0" hangingPunct="1">
                        <a:defRPr kumimoji="0" b="1" kern="1200">
                          <a:solidFill>
                            <a:schemeClr val="lt1"/>
                          </a:solidFill>
                          <a:latin typeface="Garamond" panose="02020404030301010803"/>
                        </a:defRPr>
                      </a:lvl9pPr>
                    </a:lstStyle>
                    <a:p>
                      <a:pPr marL="0" marR="0" algn="ctr" rtl="1">
                        <a:lnSpc>
                          <a:spcPct val="115000"/>
                        </a:lnSpc>
                        <a:spcBef>
                          <a:spcPts val="0"/>
                        </a:spcBef>
                        <a:spcAft>
                          <a:spcPts val="1000"/>
                        </a:spcAft>
                      </a:pPr>
                      <a:r>
                        <a:rPr lang="ar-SA" sz="1100">
                          <a:effectLst/>
                          <a:cs typeface="B Mitra" panose="00000400000000000000" pitchFamily="2" charset="-78"/>
                        </a:rPr>
                        <a:t>درصد تعمير و نگهداري</a:t>
                      </a:r>
                      <a:endParaRPr lang="en-US" sz="1100">
                        <a:effectLst/>
                        <a:latin typeface="Calibri" panose="020F0502020204030204" pitchFamily="34" charset="0"/>
                        <a:ea typeface="Calibri" panose="020F0502020204030204" pitchFamily="34" charset="0"/>
                        <a:cs typeface="B Mitra" panose="00000400000000000000" pitchFamily="2" charset="-78"/>
                      </a:endParaRPr>
                    </a:p>
                  </a:txBody>
                  <a:tcPr marL="59599" marR="59599"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83992A"/>
                    </a:solidFill>
                  </a:tcPr>
                </a:tc>
                <a:tc>
                  <a:txBody>
                    <a:bodyPr/>
                    <a:lstStyle>
                      <a:lvl1pPr marL="0" algn="l" rtl="0" eaLnBrk="1" latinLnBrk="0" hangingPunct="1">
                        <a:defRPr kumimoji="0" b="1" kern="1200">
                          <a:solidFill>
                            <a:schemeClr val="lt1"/>
                          </a:solidFill>
                          <a:latin typeface="Garamond" panose="02020404030301010803"/>
                        </a:defRPr>
                      </a:lvl1pPr>
                      <a:lvl2pPr marL="457200" algn="l" rtl="0" eaLnBrk="1" latinLnBrk="0" hangingPunct="1">
                        <a:defRPr kumimoji="0" b="1" kern="1200">
                          <a:solidFill>
                            <a:schemeClr val="lt1"/>
                          </a:solidFill>
                          <a:latin typeface="Garamond" panose="02020404030301010803"/>
                        </a:defRPr>
                      </a:lvl2pPr>
                      <a:lvl3pPr marL="914400" algn="l" rtl="0" eaLnBrk="1" latinLnBrk="0" hangingPunct="1">
                        <a:defRPr kumimoji="0" b="1" kern="1200">
                          <a:solidFill>
                            <a:schemeClr val="lt1"/>
                          </a:solidFill>
                          <a:latin typeface="Garamond" panose="02020404030301010803"/>
                        </a:defRPr>
                      </a:lvl3pPr>
                      <a:lvl4pPr marL="1371600" algn="l" rtl="0" eaLnBrk="1" latinLnBrk="0" hangingPunct="1">
                        <a:defRPr kumimoji="0" b="1" kern="1200">
                          <a:solidFill>
                            <a:schemeClr val="lt1"/>
                          </a:solidFill>
                          <a:latin typeface="Garamond" panose="02020404030301010803"/>
                        </a:defRPr>
                      </a:lvl4pPr>
                      <a:lvl5pPr marL="1828800" algn="l" rtl="0" eaLnBrk="1" latinLnBrk="0" hangingPunct="1">
                        <a:defRPr kumimoji="0" b="1" kern="1200">
                          <a:solidFill>
                            <a:schemeClr val="lt1"/>
                          </a:solidFill>
                          <a:latin typeface="Garamond" panose="02020404030301010803"/>
                        </a:defRPr>
                      </a:lvl5pPr>
                      <a:lvl6pPr marL="2286000" algn="l" rtl="0" eaLnBrk="1" latinLnBrk="0" hangingPunct="1">
                        <a:defRPr kumimoji="0" b="1" kern="1200">
                          <a:solidFill>
                            <a:schemeClr val="lt1"/>
                          </a:solidFill>
                          <a:latin typeface="Garamond" panose="02020404030301010803"/>
                        </a:defRPr>
                      </a:lvl6pPr>
                      <a:lvl7pPr marL="2743200" algn="l" rtl="0" eaLnBrk="1" latinLnBrk="0" hangingPunct="1">
                        <a:defRPr kumimoji="0" b="1" kern="1200">
                          <a:solidFill>
                            <a:schemeClr val="lt1"/>
                          </a:solidFill>
                          <a:latin typeface="Garamond" panose="02020404030301010803"/>
                        </a:defRPr>
                      </a:lvl7pPr>
                      <a:lvl8pPr marL="3200400" algn="l" rtl="0" eaLnBrk="1" latinLnBrk="0" hangingPunct="1">
                        <a:defRPr kumimoji="0" b="1" kern="1200">
                          <a:solidFill>
                            <a:schemeClr val="lt1"/>
                          </a:solidFill>
                          <a:latin typeface="Garamond" panose="02020404030301010803"/>
                        </a:defRPr>
                      </a:lvl8pPr>
                      <a:lvl9pPr marL="3657600" algn="l" rtl="0" eaLnBrk="1" latinLnBrk="0" hangingPunct="1">
                        <a:defRPr kumimoji="0" b="1" kern="1200">
                          <a:solidFill>
                            <a:schemeClr val="lt1"/>
                          </a:solidFill>
                          <a:latin typeface="Garamond" panose="02020404030301010803"/>
                        </a:defRPr>
                      </a:lvl9pPr>
                    </a:lstStyle>
                    <a:p>
                      <a:pPr marL="0" marR="0" algn="ctr" rtl="1">
                        <a:lnSpc>
                          <a:spcPct val="115000"/>
                        </a:lnSpc>
                        <a:spcBef>
                          <a:spcPts val="0"/>
                        </a:spcBef>
                        <a:spcAft>
                          <a:spcPts val="1000"/>
                        </a:spcAft>
                      </a:pPr>
                      <a:r>
                        <a:rPr lang="ar-SA" sz="1100">
                          <a:effectLst/>
                          <a:cs typeface="B Mitra" panose="00000400000000000000" pitchFamily="2" charset="-78"/>
                        </a:rPr>
                        <a:t>هزينه نقليه و نگهداري</a:t>
                      </a:r>
                      <a:endParaRPr lang="en-US" sz="1100">
                        <a:effectLst/>
                        <a:latin typeface="Calibri" panose="020F0502020204030204" pitchFamily="34" charset="0"/>
                        <a:ea typeface="Calibri" panose="020F0502020204030204" pitchFamily="34" charset="0"/>
                        <a:cs typeface="B Mitra" panose="00000400000000000000" pitchFamily="2" charset="-78"/>
                      </a:endParaRPr>
                    </a:p>
                  </a:txBody>
                  <a:tcPr marL="59599" marR="59599"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83992A"/>
                    </a:solidFill>
                  </a:tcPr>
                </a:tc>
                <a:tc>
                  <a:txBody>
                    <a:bodyPr/>
                    <a:lstStyle>
                      <a:lvl1pPr marL="0" algn="l" rtl="0" eaLnBrk="1" latinLnBrk="0" hangingPunct="1">
                        <a:defRPr kumimoji="0" b="1" kern="1200">
                          <a:solidFill>
                            <a:schemeClr val="lt1"/>
                          </a:solidFill>
                          <a:latin typeface="Garamond" panose="02020404030301010803"/>
                        </a:defRPr>
                      </a:lvl1pPr>
                      <a:lvl2pPr marL="457200" algn="l" rtl="0" eaLnBrk="1" latinLnBrk="0" hangingPunct="1">
                        <a:defRPr kumimoji="0" b="1" kern="1200">
                          <a:solidFill>
                            <a:schemeClr val="lt1"/>
                          </a:solidFill>
                          <a:latin typeface="Garamond" panose="02020404030301010803"/>
                        </a:defRPr>
                      </a:lvl2pPr>
                      <a:lvl3pPr marL="914400" algn="l" rtl="0" eaLnBrk="1" latinLnBrk="0" hangingPunct="1">
                        <a:defRPr kumimoji="0" b="1" kern="1200">
                          <a:solidFill>
                            <a:schemeClr val="lt1"/>
                          </a:solidFill>
                          <a:latin typeface="Garamond" panose="02020404030301010803"/>
                        </a:defRPr>
                      </a:lvl3pPr>
                      <a:lvl4pPr marL="1371600" algn="l" rtl="0" eaLnBrk="1" latinLnBrk="0" hangingPunct="1">
                        <a:defRPr kumimoji="0" b="1" kern="1200">
                          <a:solidFill>
                            <a:schemeClr val="lt1"/>
                          </a:solidFill>
                          <a:latin typeface="Garamond" panose="02020404030301010803"/>
                        </a:defRPr>
                      </a:lvl4pPr>
                      <a:lvl5pPr marL="1828800" algn="l" rtl="0" eaLnBrk="1" latinLnBrk="0" hangingPunct="1">
                        <a:defRPr kumimoji="0" b="1" kern="1200">
                          <a:solidFill>
                            <a:schemeClr val="lt1"/>
                          </a:solidFill>
                          <a:latin typeface="Garamond" panose="02020404030301010803"/>
                        </a:defRPr>
                      </a:lvl5pPr>
                      <a:lvl6pPr marL="2286000" algn="l" rtl="0" eaLnBrk="1" latinLnBrk="0" hangingPunct="1">
                        <a:defRPr kumimoji="0" b="1" kern="1200">
                          <a:solidFill>
                            <a:schemeClr val="lt1"/>
                          </a:solidFill>
                          <a:latin typeface="Garamond" panose="02020404030301010803"/>
                        </a:defRPr>
                      </a:lvl6pPr>
                      <a:lvl7pPr marL="2743200" algn="l" rtl="0" eaLnBrk="1" latinLnBrk="0" hangingPunct="1">
                        <a:defRPr kumimoji="0" b="1" kern="1200">
                          <a:solidFill>
                            <a:schemeClr val="lt1"/>
                          </a:solidFill>
                          <a:latin typeface="Garamond" panose="02020404030301010803"/>
                        </a:defRPr>
                      </a:lvl7pPr>
                      <a:lvl8pPr marL="3200400" algn="l" rtl="0" eaLnBrk="1" latinLnBrk="0" hangingPunct="1">
                        <a:defRPr kumimoji="0" b="1" kern="1200">
                          <a:solidFill>
                            <a:schemeClr val="lt1"/>
                          </a:solidFill>
                          <a:latin typeface="Garamond" panose="02020404030301010803"/>
                        </a:defRPr>
                      </a:lvl8pPr>
                      <a:lvl9pPr marL="3657600" algn="l" rtl="0" eaLnBrk="1" latinLnBrk="0" hangingPunct="1">
                        <a:defRPr kumimoji="0" b="1" kern="1200">
                          <a:solidFill>
                            <a:schemeClr val="lt1"/>
                          </a:solidFill>
                          <a:latin typeface="Garamond" panose="02020404030301010803"/>
                        </a:defRPr>
                      </a:lvl9pPr>
                    </a:lstStyle>
                    <a:p>
                      <a:pPr marL="0" marR="0" algn="ctr" rtl="1">
                        <a:lnSpc>
                          <a:spcPct val="115000"/>
                        </a:lnSpc>
                        <a:spcBef>
                          <a:spcPts val="0"/>
                        </a:spcBef>
                        <a:spcAft>
                          <a:spcPts val="1000"/>
                        </a:spcAft>
                      </a:pPr>
                      <a:r>
                        <a:rPr lang="ar-SA" sz="1100">
                          <a:effectLst/>
                          <a:cs typeface="B Mitra" panose="00000400000000000000" pitchFamily="2" charset="-78"/>
                        </a:rPr>
                        <a:t>درصد استهلاك</a:t>
                      </a:r>
                      <a:endParaRPr lang="en-US" sz="1100">
                        <a:effectLst/>
                        <a:latin typeface="Calibri" panose="020F0502020204030204" pitchFamily="34" charset="0"/>
                        <a:ea typeface="Calibri" panose="020F0502020204030204" pitchFamily="34" charset="0"/>
                        <a:cs typeface="B Mitra" panose="00000400000000000000" pitchFamily="2" charset="-78"/>
                      </a:endParaRPr>
                    </a:p>
                  </a:txBody>
                  <a:tcPr marL="59599" marR="59599"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83992A"/>
                    </a:solidFill>
                  </a:tcPr>
                </a:tc>
                <a:tc>
                  <a:txBody>
                    <a:bodyPr/>
                    <a:lstStyle>
                      <a:lvl1pPr marL="0" algn="l" rtl="0" eaLnBrk="1" latinLnBrk="0" hangingPunct="1">
                        <a:defRPr kumimoji="0" b="1" kern="1200">
                          <a:solidFill>
                            <a:schemeClr val="lt1"/>
                          </a:solidFill>
                          <a:latin typeface="Garamond" panose="02020404030301010803"/>
                        </a:defRPr>
                      </a:lvl1pPr>
                      <a:lvl2pPr marL="457200" algn="l" rtl="0" eaLnBrk="1" latinLnBrk="0" hangingPunct="1">
                        <a:defRPr kumimoji="0" b="1" kern="1200">
                          <a:solidFill>
                            <a:schemeClr val="lt1"/>
                          </a:solidFill>
                          <a:latin typeface="Garamond" panose="02020404030301010803"/>
                        </a:defRPr>
                      </a:lvl2pPr>
                      <a:lvl3pPr marL="914400" algn="l" rtl="0" eaLnBrk="1" latinLnBrk="0" hangingPunct="1">
                        <a:defRPr kumimoji="0" b="1" kern="1200">
                          <a:solidFill>
                            <a:schemeClr val="lt1"/>
                          </a:solidFill>
                          <a:latin typeface="Garamond" panose="02020404030301010803"/>
                        </a:defRPr>
                      </a:lvl3pPr>
                      <a:lvl4pPr marL="1371600" algn="l" rtl="0" eaLnBrk="1" latinLnBrk="0" hangingPunct="1">
                        <a:defRPr kumimoji="0" b="1" kern="1200">
                          <a:solidFill>
                            <a:schemeClr val="lt1"/>
                          </a:solidFill>
                          <a:latin typeface="Garamond" panose="02020404030301010803"/>
                        </a:defRPr>
                      </a:lvl4pPr>
                      <a:lvl5pPr marL="1828800" algn="l" rtl="0" eaLnBrk="1" latinLnBrk="0" hangingPunct="1">
                        <a:defRPr kumimoji="0" b="1" kern="1200">
                          <a:solidFill>
                            <a:schemeClr val="lt1"/>
                          </a:solidFill>
                          <a:latin typeface="Garamond" panose="02020404030301010803"/>
                        </a:defRPr>
                      </a:lvl5pPr>
                      <a:lvl6pPr marL="2286000" algn="l" rtl="0" eaLnBrk="1" latinLnBrk="0" hangingPunct="1">
                        <a:defRPr kumimoji="0" b="1" kern="1200">
                          <a:solidFill>
                            <a:schemeClr val="lt1"/>
                          </a:solidFill>
                          <a:latin typeface="Garamond" panose="02020404030301010803"/>
                        </a:defRPr>
                      </a:lvl6pPr>
                      <a:lvl7pPr marL="2743200" algn="l" rtl="0" eaLnBrk="1" latinLnBrk="0" hangingPunct="1">
                        <a:defRPr kumimoji="0" b="1" kern="1200">
                          <a:solidFill>
                            <a:schemeClr val="lt1"/>
                          </a:solidFill>
                          <a:latin typeface="Garamond" panose="02020404030301010803"/>
                        </a:defRPr>
                      </a:lvl7pPr>
                      <a:lvl8pPr marL="3200400" algn="l" rtl="0" eaLnBrk="1" latinLnBrk="0" hangingPunct="1">
                        <a:defRPr kumimoji="0" b="1" kern="1200">
                          <a:solidFill>
                            <a:schemeClr val="lt1"/>
                          </a:solidFill>
                          <a:latin typeface="Garamond" panose="02020404030301010803"/>
                        </a:defRPr>
                      </a:lvl8pPr>
                      <a:lvl9pPr marL="3657600" algn="l" rtl="0" eaLnBrk="1" latinLnBrk="0" hangingPunct="1">
                        <a:defRPr kumimoji="0" b="1" kern="1200">
                          <a:solidFill>
                            <a:schemeClr val="lt1"/>
                          </a:solidFill>
                          <a:latin typeface="Garamond" panose="02020404030301010803"/>
                        </a:defRPr>
                      </a:lvl9pPr>
                    </a:lstStyle>
                    <a:p>
                      <a:pPr marL="0" marR="0" algn="ctr" rtl="1">
                        <a:lnSpc>
                          <a:spcPct val="115000"/>
                        </a:lnSpc>
                        <a:spcBef>
                          <a:spcPts val="0"/>
                        </a:spcBef>
                        <a:spcAft>
                          <a:spcPts val="1000"/>
                        </a:spcAft>
                      </a:pPr>
                      <a:r>
                        <a:rPr lang="ar-SA" sz="1100">
                          <a:effectLst/>
                          <a:cs typeface="B Mitra" panose="00000400000000000000" pitchFamily="2" charset="-78"/>
                        </a:rPr>
                        <a:t>هزينه استهلاك</a:t>
                      </a:r>
                      <a:endParaRPr lang="en-US" sz="1100">
                        <a:effectLst/>
                        <a:latin typeface="Calibri" panose="020F0502020204030204" pitchFamily="34" charset="0"/>
                        <a:ea typeface="Calibri" panose="020F0502020204030204" pitchFamily="34" charset="0"/>
                        <a:cs typeface="B Mitra" panose="00000400000000000000" pitchFamily="2" charset="-78"/>
                      </a:endParaRPr>
                    </a:p>
                  </a:txBody>
                  <a:tcPr marL="59599" marR="59599"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83992A"/>
                    </a:solidFill>
                  </a:tcPr>
                </a:tc>
                <a:extLst>
                  <a:ext uri="{0D108BD9-81ED-4DB2-BD59-A6C34878D82A}">
                    <a16:rowId xmlns:a16="http://schemas.microsoft.com/office/drawing/2014/main" xmlns="" val="570251836"/>
                  </a:ext>
                </a:extLst>
              </a:tr>
              <a:tr h="658363">
                <a:tc>
                  <a:txBody>
                    <a:bodyPr/>
                    <a:lstStyle>
                      <a:lvl1pPr marL="0" algn="l" rtl="0" eaLnBrk="1" latinLnBrk="0" hangingPunct="1">
                        <a:defRPr kumimoji="0" b="1" kern="1200">
                          <a:solidFill>
                            <a:schemeClr val="lt1"/>
                          </a:solidFill>
                          <a:latin typeface="Garamond" panose="02020404030301010803"/>
                        </a:defRPr>
                      </a:lvl1pPr>
                      <a:lvl2pPr marL="457200" algn="l" rtl="0" eaLnBrk="1" latinLnBrk="0" hangingPunct="1">
                        <a:defRPr kumimoji="0" b="1" kern="1200">
                          <a:solidFill>
                            <a:schemeClr val="lt1"/>
                          </a:solidFill>
                          <a:latin typeface="Garamond" panose="02020404030301010803"/>
                        </a:defRPr>
                      </a:lvl2pPr>
                      <a:lvl3pPr marL="914400" algn="l" rtl="0" eaLnBrk="1" latinLnBrk="0" hangingPunct="1">
                        <a:defRPr kumimoji="0" b="1" kern="1200">
                          <a:solidFill>
                            <a:schemeClr val="lt1"/>
                          </a:solidFill>
                          <a:latin typeface="Garamond" panose="02020404030301010803"/>
                        </a:defRPr>
                      </a:lvl3pPr>
                      <a:lvl4pPr marL="1371600" algn="l" rtl="0" eaLnBrk="1" latinLnBrk="0" hangingPunct="1">
                        <a:defRPr kumimoji="0" b="1" kern="1200">
                          <a:solidFill>
                            <a:schemeClr val="lt1"/>
                          </a:solidFill>
                          <a:latin typeface="Garamond" panose="02020404030301010803"/>
                        </a:defRPr>
                      </a:lvl4pPr>
                      <a:lvl5pPr marL="1828800" algn="l" rtl="0" eaLnBrk="1" latinLnBrk="0" hangingPunct="1">
                        <a:defRPr kumimoji="0" b="1" kern="1200">
                          <a:solidFill>
                            <a:schemeClr val="lt1"/>
                          </a:solidFill>
                          <a:latin typeface="Garamond" panose="02020404030301010803"/>
                        </a:defRPr>
                      </a:lvl5pPr>
                      <a:lvl6pPr marL="2286000" algn="l" rtl="0" eaLnBrk="1" latinLnBrk="0" hangingPunct="1">
                        <a:defRPr kumimoji="0" b="1" kern="1200">
                          <a:solidFill>
                            <a:schemeClr val="lt1"/>
                          </a:solidFill>
                          <a:latin typeface="Garamond" panose="02020404030301010803"/>
                        </a:defRPr>
                      </a:lvl6pPr>
                      <a:lvl7pPr marL="2743200" algn="l" rtl="0" eaLnBrk="1" latinLnBrk="0" hangingPunct="1">
                        <a:defRPr kumimoji="0" b="1" kern="1200">
                          <a:solidFill>
                            <a:schemeClr val="lt1"/>
                          </a:solidFill>
                          <a:latin typeface="Garamond" panose="02020404030301010803"/>
                        </a:defRPr>
                      </a:lvl7pPr>
                      <a:lvl8pPr marL="3200400" algn="l" rtl="0" eaLnBrk="1" latinLnBrk="0" hangingPunct="1">
                        <a:defRPr kumimoji="0" b="1" kern="1200">
                          <a:solidFill>
                            <a:schemeClr val="lt1"/>
                          </a:solidFill>
                          <a:latin typeface="Garamond" panose="02020404030301010803"/>
                        </a:defRPr>
                      </a:lvl8pPr>
                      <a:lvl9pPr marL="3657600" algn="l" rtl="0" eaLnBrk="1" latinLnBrk="0" hangingPunct="1">
                        <a:defRPr kumimoji="0" b="1" kern="1200">
                          <a:solidFill>
                            <a:schemeClr val="lt1"/>
                          </a:solidFill>
                          <a:latin typeface="Garamond" panose="02020404030301010803"/>
                        </a:defRPr>
                      </a:lvl9pPr>
                    </a:lstStyle>
                    <a:p>
                      <a:pPr marL="0" marR="0" algn="ctr" rtl="1">
                        <a:lnSpc>
                          <a:spcPct val="107000"/>
                        </a:lnSpc>
                        <a:spcBef>
                          <a:spcPts val="0"/>
                        </a:spcBef>
                        <a:spcAft>
                          <a:spcPts val="800"/>
                        </a:spcAft>
                      </a:pPr>
                      <a:r>
                        <a:rPr lang="ar-SA" sz="1100" dirty="0">
                          <a:effectLst/>
                          <a:cs typeface="B Mitra" panose="00000400000000000000" pitchFamily="2" charset="-78"/>
                        </a:rPr>
                        <a:t>1</a:t>
                      </a:r>
                      <a:endParaRPr lang="en-US" sz="1100" dirty="0">
                        <a:effectLst/>
                        <a:cs typeface="B Mitra" panose="00000400000000000000" pitchFamily="2" charset="-78"/>
                      </a:endParaRPr>
                    </a:p>
                    <a:p>
                      <a:pPr marL="0" marR="0" algn="ctr" rtl="1">
                        <a:lnSpc>
                          <a:spcPct val="115000"/>
                        </a:lnSpc>
                        <a:spcBef>
                          <a:spcPts val="0"/>
                        </a:spcBef>
                        <a:spcAft>
                          <a:spcPts val="1000"/>
                        </a:spcAft>
                      </a:pPr>
                      <a:r>
                        <a:rPr lang="ar-SA" sz="1100" dirty="0">
                          <a:effectLst/>
                          <a:cs typeface="B Mitra" panose="00000400000000000000" pitchFamily="2" charset="-78"/>
                        </a:rPr>
                        <a:t>2</a:t>
                      </a:r>
                      <a:endParaRPr lang="en-US" sz="1100" dirty="0">
                        <a:effectLst/>
                        <a:latin typeface="Calibri" panose="020F0502020204030204" pitchFamily="34" charset="0"/>
                        <a:ea typeface="Calibri" panose="020F0502020204030204" pitchFamily="34" charset="0"/>
                        <a:cs typeface="B Mitra" panose="00000400000000000000" pitchFamily="2" charset="-78"/>
                      </a:endParaRPr>
                    </a:p>
                  </a:txBody>
                  <a:tcPr marL="59599" marR="59599" marT="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3992A"/>
                    </a:solidFill>
                  </a:tcPr>
                </a:tc>
                <a:tc>
                  <a:txBody>
                    <a:bodyPr/>
                    <a:lstStyle>
                      <a:lvl1pPr marL="0" algn="l" rtl="0" eaLnBrk="1" latinLnBrk="0" hangingPunct="1">
                        <a:defRPr kumimoji="0" kern="1200">
                          <a:solidFill>
                            <a:schemeClr val="dk1"/>
                          </a:solidFill>
                          <a:latin typeface="Garamond" panose="02020404030301010803"/>
                        </a:defRPr>
                      </a:lvl1pPr>
                      <a:lvl2pPr marL="457200" algn="l" rtl="0" eaLnBrk="1" latinLnBrk="0" hangingPunct="1">
                        <a:defRPr kumimoji="0" kern="1200">
                          <a:solidFill>
                            <a:schemeClr val="dk1"/>
                          </a:solidFill>
                          <a:latin typeface="Garamond" panose="02020404030301010803"/>
                        </a:defRPr>
                      </a:lvl2pPr>
                      <a:lvl3pPr marL="914400" algn="l" rtl="0" eaLnBrk="1" latinLnBrk="0" hangingPunct="1">
                        <a:defRPr kumimoji="0" kern="1200">
                          <a:solidFill>
                            <a:schemeClr val="dk1"/>
                          </a:solidFill>
                          <a:latin typeface="Garamond" panose="02020404030301010803"/>
                        </a:defRPr>
                      </a:lvl3pPr>
                      <a:lvl4pPr marL="1371600" algn="l" rtl="0" eaLnBrk="1" latinLnBrk="0" hangingPunct="1">
                        <a:defRPr kumimoji="0" kern="1200">
                          <a:solidFill>
                            <a:schemeClr val="dk1"/>
                          </a:solidFill>
                          <a:latin typeface="Garamond" panose="02020404030301010803"/>
                        </a:defRPr>
                      </a:lvl4pPr>
                      <a:lvl5pPr marL="1828800" algn="l" rtl="0" eaLnBrk="1" latinLnBrk="0" hangingPunct="1">
                        <a:defRPr kumimoji="0" kern="1200">
                          <a:solidFill>
                            <a:schemeClr val="dk1"/>
                          </a:solidFill>
                          <a:latin typeface="Garamond" panose="02020404030301010803"/>
                        </a:defRPr>
                      </a:lvl5pPr>
                      <a:lvl6pPr marL="2286000" algn="l" rtl="0" eaLnBrk="1" latinLnBrk="0" hangingPunct="1">
                        <a:defRPr kumimoji="0" kern="1200">
                          <a:solidFill>
                            <a:schemeClr val="dk1"/>
                          </a:solidFill>
                          <a:latin typeface="Garamond" panose="02020404030301010803"/>
                        </a:defRPr>
                      </a:lvl6pPr>
                      <a:lvl7pPr marL="2743200" algn="l" rtl="0" eaLnBrk="1" latinLnBrk="0" hangingPunct="1">
                        <a:defRPr kumimoji="0" kern="1200">
                          <a:solidFill>
                            <a:schemeClr val="dk1"/>
                          </a:solidFill>
                          <a:latin typeface="Garamond" panose="02020404030301010803"/>
                        </a:defRPr>
                      </a:lvl7pPr>
                      <a:lvl8pPr marL="3200400" algn="l" rtl="0" eaLnBrk="1" latinLnBrk="0" hangingPunct="1">
                        <a:defRPr kumimoji="0" kern="1200">
                          <a:solidFill>
                            <a:schemeClr val="dk1"/>
                          </a:solidFill>
                          <a:latin typeface="Garamond" panose="02020404030301010803"/>
                        </a:defRPr>
                      </a:lvl8pPr>
                      <a:lvl9pPr marL="3657600" algn="l" rtl="0" eaLnBrk="1" latinLnBrk="0" hangingPunct="1">
                        <a:defRPr kumimoji="0" kern="1200">
                          <a:solidFill>
                            <a:schemeClr val="dk1"/>
                          </a:solidFill>
                          <a:latin typeface="Garamond" panose="02020404030301010803"/>
                        </a:defRPr>
                      </a:lvl9pPr>
                    </a:lstStyle>
                    <a:p>
                      <a:pPr marL="0" marR="0" algn="ctr" rtl="1">
                        <a:lnSpc>
                          <a:spcPct val="107000"/>
                        </a:lnSpc>
                        <a:spcBef>
                          <a:spcPts val="0"/>
                        </a:spcBef>
                        <a:spcAft>
                          <a:spcPts val="800"/>
                        </a:spcAft>
                      </a:pPr>
                      <a:r>
                        <a:rPr lang="ar-SA" sz="1100" dirty="0">
                          <a:effectLst/>
                          <a:cs typeface="B Mitra" panose="00000400000000000000" pitchFamily="2" charset="-78"/>
                        </a:rPr>
                        <a:t>ساختمان </a:t>
                      </a:r>
                      <a:endParaRPr lang="en-US" sz="1100" dirty="0">
                        <a:effectLst/>
                        <a:cs typeface="B Mitra" panose="00000400000000000000" pitchFamily="2" charset="-78"/>
                      </a:endParaRPr>
                    </a:p>
                    <a:p>
                      <a:pPr marL="0" marR="0" algn="ctr" rtl="1">
                        <a:lnSpc>
                          <a:spcPct val="115000"/>
                        </a:lnSpc>
                        <a:spcBef>
                          <a:spcPts val="0"/>
                        </a:spcBef>
                        <a:spcAft>
                          <a:spcPts val="1000"/>
                        </a:spcAft>
                      </a:pPr>
                      <a:r>
                        <a:rPr lang="ar-SA" sz="1100" dirty="0">
                          <a:effectLst/>
                          <a:cs typeface="B Mitra" panose="00000400000000000000" pitchFamily="2" charset="-78"/>
                        </a:rPr>
                        <a:t>تأسيسات و تجهيزات </a:t>
                      </a:r>
                      <a:endParaRPr lang="en-US" sz="1100" dirty="0">
                        <a:effectLst/>
                        <a:latin typeface="Calibri" panose="020F0502020204030204" pitchFamily="34" charset="0"/>
                        <a:ea typeface="Calibri" panose="020F0502020204030204" pitchFamily="34" charset="0"/>
                        <a:cs typeface="B Mitra" panose="00000400000000000000" pitchFamily="2" charset="-78"/>
                      </a:endParaRPr>
                    </a:p>
                  </a:txBody>
                  <a:tcPr marL="59599" marR="59599" marT="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3992A">
                        <a:tint val="40000"/>
                      </a:srgbClr>
                    </a:solidFill>
                  </a:tcPr>
                </a:tc>
                <a:tc>
                  <a:txBody>
                    <a:bodyPr/>
                    <a:lstStyle>
                      <a:lvl1pPr marL="0" algn="l" rtl="0" eaLnBrk="1" latinLnBrk="0" hangingPunct="1">
                        <a:defRPr kumimoji="0" kern="1200">
                          <a:solidFill>
                            <a:schemeClr val="dk1"/>
                          </a:solidFill>
                          <a:latin typeface="Garamond" panose="02020404030301010803"/>
                        </a:defRPr>
                      </a:lvl1pPr>
                      <a:lvl2pPr marL="457200" algn="l" rtl="0" eaLnBrk="1" latinLnBrk="0" hangingPunct="1">
                        <a:defRPr kumimoji="0" kern="1200">
                          <a:solidFill>
                            <a:schemeClr val="dk1"/>
                          </a:solidFill>
                          <a:latin typeface="Garamond" panose="02020404030301010803"/>
                        </a:defRPr>
                      </a:lvl2pPr>
                      <a:lvl3pPr marL="914400" algn="l" rtl="0" eaLnBrk="1" latinLnBrk="0" hangingPunct="1">
                        <a:defRPr kumimoji="0" kern="1200">
                          <a:solidFill>
                            <a:schemeClr val="dk1"/>
                          </a:solidFill>
                          <a:latin typeface="Garamond" panose="02020404030301010803"/>
                        </a:defRPr>
                      </a:lvl3pPr>
                      <a:lvl4pPr marL="1371600" algn="l" rtl="0" eaLnBrk="1" latinLnBrk="0" hangingPunct="1">
                        <a:defRPr kumimoji="0" kern="1200">
                          <a:solidFill>
                            <a:schemeClr val="dk1"/>
                          </a:solidFill>
                          <a:latin typeface="Garamond" panose="02020404030301010803"/>
                        </a:defRPr>
                      </a:lvl4pPr>
                      <a:lvl5pPr marL="1828800" algn="l" rtl="0" eaLnBrk="1" latinLnBrk="0" hangingPunct="1">
                        <a:defRPr kumimoji="0" kern="1200">
                          <a:solidFill>
                            <a:schemeClr val="dk1"/>
                          </a:solidFill>
                          <a:latin typeface="Garamond" panose="02020404030301010803"/>
                        </a:defRPr>
                      </a:lvl5pPr>
                      <a:lvl6pPr marL="2286000" algn="l" rtl="0" eaLnBrk="1" latinLnBrk="0" hangingPunct="1">
                        <a:defRPr kumimoji="0" kern="1200">
                          <a:solidFill>
                            <a:schemeClr val="dk1"/>
                          </a:solidFill>
                          <a:latin typeface="Garamond" panose="02020404030301010803"/>
                        </a:defRPr>
                      </a:lvl6pPr>
                      <a:lvl7pPr marL="2743200" algn="l" rtl="0" eaLnBrk="1" latinLnBrk="0" hangingPunct="1">
                        <a:defRPr kumimoji="0" kern="1200">
                          <a:solidFill>
                            <a:schemeClr val="dk1"/>
                          </a:solidFill>
                          <a:latin typeface="Garamond" panose="02020404030301010803"/>
                        </a:defRPr>
                      </a:lvl7pPr>
                      <a:lvl8pPr marL="3200400" algn="l" rtl="0" eaLnBrk="1" latinLnBrk="0" hangingPunct="1">
                        <a:defRPr kumimoji="0" kern="1200">
                          <a:solidFill>
                            <a:schemeClr val="dk1"/>
                          </a:solidFill>
                          <a:latin typeface="Garamond" panose="02020404030301010803"/>
                        </a:defRPr>
                      </a:lvl8pPr>
                      <a:lvl9pPr marL="3657600" algn="l" rtl="0" eaLnBrk="1" latinLnBrk="0" hangingPunct="1">
                        <a:defRPr kumimoji="0" kern="1200">
                          <a:solidFill>
                            <a:schemeClr val="dk1"/>
                          </a:solidFill>
                          <a:latin typeface="Garamond" panose="02020404030301010803"/>
                        </a:defRPr>
                      </a:lvl9pPr>
                    </a:lstStyle>
                    <a:p>
                      <a:pPr marL="0" marR="0" algn="ctr" rtl="1">
                        <a:lnSpc>
                          <a:spcPct val="107000"/>
                        </a:lnSpc>
                        <a:spcBef>
                          <a:spcPts val="0"/>
                        </a:spcBef>
                        <a:spcAft>
                          <a:spcPts val="800"/>
                        </a:spcAft>
                      </a:pPr>
                      <a:r>
                        <a:rPr lang="ar-SA" sz="1100">
                          <a:effectLst/>
                          <a:cs typeface="B Mitra" panose="00000400000000000000" pitchFamily="2" charset="-78"/>
                        </a:rPr>
                        <a:t>850*15=12750</a:t>
                      </a:r>
                      <a:endParaRPr lang="en-US" sz="1100">
                        <a:effectLst/>
                        <a:cs typeface="B Mitra" panose="00000400000000000000" pitchFamily="2" charset="-78"/>
                      </a:endParaRPr>
                    </a:p>
                    <a:p>
                      <a:pPr marL="0" marR="0" algn="ctr" rtl="1">
                        <a:lnSpc>
                          <a:spcPct val="115000"/>
                        </a:lnSpc>
                        <a:spcBef>
                          <a:spcPts val="0"/>
                        </a:spcBef>
                        <a:spcAft>
                          <a:spcPts val="1000"/>
                        </a:spcAft>
                      </a:pPr>
                      <a:r>
                        <a:rPr lang="ar-SA" sz="1100">
                          <a:effectLst/>
                          <a:cs typeface="B Mitra" panose="00000400000000000000" pitchFamily="2" charset="-78"/>
                        </a:rPr>
                        <a:t>3000</a:t>
                      </a:r>
                      <a:endParaRPr lang="en-US" sz="1100">
                        <a:effectLst/>
                        <a:latin typeface="Calibri" panose="020F0502020204030204" pitchFamily="34" charset="0"/>
                        <a:ea typeface="Calibri" panose="020F0502020204030204" pitchFamily="34" charset="0"/>
                        <a:cs typeface="B Mitra" panose="00000400000000000000" pitchFamily="2" charset="-78"/>
                      </a:endParaRPr>
                    </a:p>
                  </a:txBody>
                  <a:tcPr marL="59599" marR="59599" marT="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3992A">
                        <a:tint val="40000"/>
                      </a:srgbClr>
                    </a:solidFill>
                  </a:tcPr>
                </a:tc>
                <a:tc>
                  <a:txBody>
                    <a:bodyPr/>
                    <a:lstStyle>
                      <a:lvl1pPr marL="0" algn="l" rtl="0" eaLnBrk="1" latinLnBrk="0" hangingPunct="1">
                        <a:defRPr kumimoji="0" kern="1200">
                          <a:solidFill>
                            <a:schemeClr val="dk1"/>
                          </a:solidFill>
                          <a:latin typeface="Garamond" panose="02020404030301010803"/>
                        </a:defRPr>
                      </a:lvl1pPr>
                      <a:lvl2pPr marL="457200" algn="l" rtl="0" eaLnBrk="1" latinLnBrk="0" hangingPunct="1">
                        <a:defRPr kumimoji="0" kern="1200">
                          <a:solidFill>
                            <a:schemeClr val="dk1"/>
                          </a:solidFill>
                          <a:latin typeface="Garamond" panose="02020404030301010803"/>
                        </a:defRPr>
                      </a:lvl2pPr>
                      <a:lvl3pPr marL="914400" algn="l" rtl="0" eaLnBrk="1" latinLnBrk="0" hangingPunct="1">
                        <a:defRPr kumimoji="0" kern="1200">
                          <a:solidFill>
                            <a:schemeClr val="dk1"/>
                          </a:solidFill>
                          <a:latin typeface="Garamond" panose="02020404030301010803"/>
                        </a:defRPr>
                      </a:lvl3pPr>
                      <a:lvl4pPr marL="1371600" algn="l" rtl="0" eaLnBrk="1" latinLnBrk="0" hangingPunct="1">
                        <a:defRPr kumimoji="0" kern="1200">
                          <a:solidFill>
                            <a:schemeClr val="dk1"/>
                          </a:solidFill>
                          <a:latin typeface="Garamond" panose="02020404030301010803"/>
                        </a:defRPr>
                      </a:lvl4pPr>
                      <a:lvl5pPr marL="1828800" algn="l" rtl="0" eaLnBrk="1" latinLnBrk="0" hangingPunct="1">
                        <a:defRPr kumimoji="0" kern="1200">
                          <a:solidFill>
                            <a:schemeClr val="dk1"/>
                          </a:solidFill>
                          <a:latin typeface="Garamond" panose="02020404030301010803"/>
                        </a:defRPr>
                      </a:lvl5pPr>
                      <a:lvl6pPr marL="2286000" algn="l" rtl="0" eaLnBrk="1" latinLnBrk="0" hangingPunct="1">
                        <a:defRPr kumimoji="0" kern="1200">
                          <a:solidFill>
                            <a:schemeClr val="dk1"/>
                          </a:solidFill>
                          <a:latin typeface="Garamond" panose="02020404030301010803"/>
                        </a:defRPr>
                      </a:lvl6pPr>
                      <a:lvl7pPr marL="2743200" algn="l" rtl="0" eaLnBrk="1" latinLnBrk="0" hangingPunct="1">
                        <a:defRPr kumimoji="0" kern="1200">
                          <a:solidFill>
                            <a:schemeClr val="dk1"/>
                          </a:solidFill>
                          <a:latin typeface="Garamond" panose="02020404030301010803"/>
                        </a:defRPr>
                      </a:lvl7pPr>
                      <a:lvl8pPr marL="3200400" algn="l" rtl="0" eaLnBrk="1" latinLnBrk="0" hangingPunct="1">
                        <a:defRPr kumimoji="0" kern="1200">
                          <a:solidFill>
                            <a:schemeClr val="dk1"/>
                          </a:solidFill>
                          <a:latin typeface="Garamond" panose="02020404030301010803"/>
                        </a:defRPr>
                      </a:lvl8pPr>
                      <a:lvl9pPr marL="3657600" algn="l" rtl="0" eaLnBrk="1" latinLnBrk="0" hangingPunct="1">
                        <a:defRPr kumimoji="0" kern="1200">
                          <a:solidFill>
                            <a:schemeClr val="dk1"/>
                          </a:solidFill>
                          <a:latin typeface="Garamond" panose="02020404030301010803"/>
                        </a:defRPr>
                      </a:lvl9pPr>
                    </a:lstStyle>
                    <a:p>
                      <a:pPr marL="0" marR="0" algn="ctr" rtl="1">
                        <a:lnSpc>
                          <a:spcPct val="107000"/>
                        </a:lnSpc>
                        <a:spcBef>
                          <a:spcPts val="0"/>
                        </a:spcBef>
                        <a:spcAft>
                          <a:spcPts val="800"/>
                        </a:spcAft>
                      </a:pPr>
                      <a:r>
                        <a:rPr lang="ar-SA" sz="1100">
                          <a:effectLst/>
                          <a:cs typeface="B Mitra" panose="00000400000000000000" pitchFamily="2" charset="-78"/>
                        </a:rPr>
                        <a:t>2</a:t>
                      </a:r>
                      <a:endParaRPr lang="en-US" sz="1100">
                        <a:effectLst/>
                        <a:cs typeface="B Mitra" panose="00000400000000000000" pitchFamily="2" charset="-78"/>
                      </a:endParaRPr>
                    </a:p>
                    <a:p>
                      <a:pPr marL="0" marR="0" algn="ctr" rtl="1">
                        <a:lnSpc>
                          <a:spcPct val="115000"/>
                        </a:lnSpc>
                        <a:spcBef>
                          <a:spcPts val="0"/>
                        </a:spcBef>
                        <a:spcAft>
                          <a:spcPts val="1000"/>
                        </a:spcAft>
                      </a:pPr>
                      <a:r>
                        <a:rPr lang="ar-SA" sz="1100">
                          <a:effectLst/>
                          <a:cs typeface="B Mitra" panose="00000400000000000000" pitchFamily="2" charset="-78"/>
                        </a:rPr>
                        <a:t>5</a:t>
                      </a:r>
                      <a:endParaRPr lang="en-US" sz="1100">
                        <a:effectLst/>
                        <a:latin typeface="Calibri" panose="020F0502020204030204" pitchFamily="34" charset="0"/>
                        <a:ea typeface="Calibri" panose="020F0502020204030204" pitchFamily="34" charset="0"/>
                        <a:cs typeface="B Mitra" panose="00000400000000000000" pitchFamily="2" charset="-78"/>
                      </a:endParaRPr>
                    </a:p>
                  </a:txBody>
                  <a:tcPr marL="59599" marR="59599" marT="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3992A">
                        <a:tint val="40000"/>
                      </a:srgbClr>
                    </a:solidFill>
                  </a:tcPr>
                </a:tc>
                <a:tc>
                  <a:txBody>
                    <a:bodyPr/>
                    <a:lstStyle>
                      <a:lvl1pPr marL="0" algn="l" rtl="0" eaLnBrk="1" latinLnBrk="0" hangingPunct="1">
                        <a:defRPr kumimoji="0" kern="1200">
                          <a:solidFill>
                            <a:schemeClr val="dk1"/>
                          </a:solidFill>
                          <a:latin typeface="Garamond" panose="02020404030301010803"/>
                        </a:defRPr>
                      </a:lvl1pPr>
                      <a:lvl2pPr marL="457200" algn="l" rtl="0" eaLnBrk="1" latinLnBrk="0" hangingPunct="1">
                        <a:defRPr kumimoji="0" kern="1200">
                          <a:solidFill>
                            <a:schemeClr val="dk1"/>
                          </a:solidFill>
                          <a:latin typeface="Garamond" panose="02020404030301010803"/>
                        </a:defRPr>
                      </a:lvl2pPr>
                      <a:lvl3pPr marL="914400" algn="l" rtl="0" eaLnBrk="1" latinLnBrk="0" hangingPunct="1">
                        <a:defRPr kumimoji="0" kern="1200">
                          <a:solidFill>
                            <a:schemeClr val="dk1"/>
                          </a:solidFill>
                          <a:latin typeface="Garamond" panose="02020404030301010803"/>
                        </a:defRPr>
                      </a:lvl3pPr>
                      <a:lvl4pPr marL="1371600" algn="l" rtl="0" eaLnBrk="1" latinLnBrk="0" hangingPunct="1">
                        <a:defRPr kumimoji="0" kern="1200">
                          <a:solidFill>
                            <a:schemeClr val="dk1"/>
                          </a:solidFill>
                          <a:latin typeface="Garamond" panose="02020404030301010803"/>
                        </a:defRPr>
                      </a:lvl4pPr>
                      <a:lvl5pPr marL="1828800" algn="l" rtl="0" eaLnBrk="1" latinLnBrk="0" hangingPunct="1">
                        <a:defRPr kumimoji="0" kern="1200">
                          <a:solidFill>
                            <a:schemeClr val="dk1"/>
                          </a:solidFill>
                          <a:latin typeface="Garamond" panose="02020404030301010803"/>
                        </a:defRPr>
                      </a:lvl5pPr>
                      <a:lvl6pPr marL="2286000" algn="l" rtl="0" eaLnBrk="1" latinLnBrk="0" hangingPunct="1">
                        <a:defRPr kumimoji="0" kern="1200">
                          <a:solidFill>
                            <a:schemeClr val="dk1"/>
                          </a:solidFill>
                          <a:latin typeface="Garamond" panose="02020404030301010803"/>
                        </a:defRPr>
                      </a:lvl6pPr>
                      <a:lvl7pPr marL="2743200" algn="l" rtl="0" eaLnBrk="1" latinLnBrk="0" hangingPunct="1">
                        <a:defRPr kumimoji="0" kern="1200">
                          <a:solidFill>
                            <a:schemeClr val="dk1"/>
                          </a:solidFill>
                          <a:latin typeface="Garamond" panose="02020404030301010803"/>
                        </a:defRPr>
                      </a:lvl7pPr>
                      <a:lvl8pPr marL="3200400" algn="l" rtl="0" eaLnBrk="1" latinLnBrk="0" hangingPunct="1">
                        <a:defRPr kumimoji="0" kern="1200">
                          <a:solidFill>
                            <a:schemeClr val="dk1"/>
                          </a:solidFill>
                          <a:latin typeface="Garamond" panose="02020404030301010803"/>
                        </a:defRPr>
                      </a:lvl8pPr>
                      <a:lvl9pPr marL="3657600" algn="l" rtl="0" eaLnBrk="1" latinLnBrk="0" hangingPunct="1">
                        <a:defRPr kumimoji="0" kern="1200">
                          <a:solidFill>
                            <a:schemeClr val="dk1"/>
                          </a:solidFill>
                          <a:latin typeface="Garamond" panose="02020404030301010803"/>
                        </a:defRPr>
                      </a:lvl9pPr>
                    </a:lstStyle>
                    <a:p>
                      <a:pPr marL="0" marR="0" algn="ctr" rtl="1">
                        <a:lnSpc>
                          <a:spcPct val="107000"/>
                        </a:lnSpc>
                        <a:spcBef>
                          <a:spcPts val="0"/>
                        </a:spcBef>
                        <a:spcAft>
                          <a:spcPts val="800"/>
                        </a:spcAft>
                      </a:pPr>
                      <a:r>
                        <a:rPr lang="ar-SA" sz="1100">
                          <a:effectLst/>
                          <a:cs typeface="B Mitra" panose="00000400000000000000" pitchFamily="2" charset="-78"/>
                        </a:rPr>
                        <a:t>255</a:t>
                      </a:r>
                      <a:endParaRPr lang="en-US" sz="1100">
                        <a:effectLst/>
                        <a:cs typeface="B Mitra" panose="00000400000000000000" pitchFamily="2" charset="-78"/>
                      </a:endParaRPr>
                    </a:p>
                    <a:p>
                      <a:pPr marL="0" marR="0" algn="ctr" rtl="1">
                        <a:lnSpc>
                          <a:spcPct val="115000"/>
                        </a:lnSpc>
                        <a:spcBef>
                          <a:spcPts val="0"/>
                        </a:spcBef>
                        <a:spcAft>
                          <a:spcPts val="1000"/>
                        </a:spcAft>
                      </a:pPr>
                      <a:r>
                        <a:rPr lang="ar-SA" sz="1100">
                          <a:effectLst/>
                          <a:cs typeface="B Mitra" panose="00000400000000000000" pitchFamily="2" charset="-78"/>
                        </a:rPr>
                        <a:t>150</a:t>
                      </a:r>
                      <a:endParaRPr lang="en-US" sz="1100">
                        <a:effectLst/>
                        <a:latin typeface="Calibri" panose="020F0502020204030204" pitchFamily="34" charset="0"/>
                        <a:ea typeface="Calibri" panose="020F0502020204030204" pitchFamily="34" charset="0"/>
                        <a:cs typeface="B Mitra" panose="00000400000000000000" pitchFamily="2" charset="-78"/>
                      </a:endParaRPr>
                    </a:p>
                  </a:txBody>
                  <a:tcPr marL="59599" marR="59599" marT="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3992A">
                        <a:tint val="40000"/>
                      </a:srgbClr>
                    </a:solidFill>
                  </a:tcPr>
                </a:tc>
                <a:tc>
                  <a:txBody>
                    <a:bodyPr/>
                    <a:lstStyle>
                      <a:lvl1pPr marL="0" algn="l" rtl="0" eaLnBrk="1" latinLnBrk="0" hangingPunct="1">
                        <a:defRPr kumimoji="0" kern="1200">
                          <a:solidFill>
                            <a:schemeClr val="dk1"/>
                          </a:solidFill>
                          <a:latin typeface="Garamond" panose="02020404030301010803"/>
                        </a:defRPr>
                      </a:lvl1pPr>
                      <a:lvl2pPr marL="457200" algn="l" rtl="0" eaLnBrk="1" latinLnBrk="0" hangingPunct="1">
                        <a:defRPr kumimoji="0" kern="1200">
                          <a:solidFill>
                            <a:schemeClr val="dk1"/>
                          </a:solidFill>
                          <a:latin typeface="Garamond" panose="02020404030301010803"/>
                        </a:defRPr>
                      </a:lvl2pPr>
                      <a:lvl3pPr marL="914400" algn="l" rtl="0" eaLnBrk="1" latinLnBrk="0" hangingPunct="1">
                        <a:defRPr kumimoji="0" kern="1200">
                          <a:solidFill>
                            <a:schemeClr val="dk1"/>
                          </a:solidFill>
                          <a:latin typeface="Garamond" panose="02020404030301010803"/>
                        </a:defRPr>
                      </a:lvl3pPr>
                      <a:lvl4pPr marL="1371600" algn="l" rtl="0" eaLnBrk="1" latinLnBrk="0" hangingPunct="1">
                        <a:defRPr kumimoji="0" kern="1200">
                          <a:solidFill>
                            <a:schemeClr val="dk1"/>
                          </a:solidFill>
                          <a:latin typeface="Garamond" panose="02020404030301010803"/>
                        </a:defRPr>
                      </a:lvl4pPr>
                      <a:lvl5pPr marL="1828800" algn="l" rtl="0" eaLnBrk="1" latinLnBrk="0" hangingPunct="1">
                        <a:defRPr kumimoji="0" kern="1200">
                          <a:solidFill>
                            <a:schemeClr val="dk1"/>
                          </a:solidFill>
                          <a:latin typeface="Garamond" panose="02020404030301010803"/>
                        </a:defRPr>
                      </a:lvl5pPr>
                      <a:lvl6pPr marL="2286000" algn="l" rtl="0" eaLnBrk="1" latinLnBrk="0" hangingPunct="1">
                        <a:defRPr kumimoji="0" kern="1200">
                          <a:solidFill>
                            <a:schemeClr val="dk1"/>
                          </a:solidFill>
                          <a:latin typeface="Garamond" panose="02020404030301010803"/>
                        </a:defRPr>
                      </a:lvl6pPr>
                      <a:lvl7pPr marL="2743200" algn="l" rtl="0" eaLnBrk="1" latinLnBrk="0" hangingPunct="1">
                        <a:defRPr kumimoji="0" kern="1200">
                          <a:solidFill>
                            <a:schemeClr val="dk1"/>
                          </a:solidFill>
                          <a:latin typeface="Garamond" panose="02020404030301010803"/>
                        </a:defRPr>
                      </a:lvl7pPr>
                      <a:lvl8pPr marL="3200400" algn="l" rtl="0" eaLnBrk="1" latinLnBrk="0" hangingPunct="1">
                        <a:defRPr kumimoji="0" kern="1200">
                          <a:solidFill>
                            <a:schemeClr val="dk1"/>
                          </a:solidFill>
                          <a:latin typeface="Garamond" panose="02020404030301010803"/>
                        </a:defRPr>
                      </a:lvl8pPr>
                      <a:lvl9pPr marL="3657600" algn="l" rtl="0" eaLnBrk="1" latinLnBrk="0" hangingPunct="1">
                        <a:defRPr kumimoji="0" kern="1200">
                          <a:solidFill>
                            <a:schemeClr val="dk1"/>
                          </a:solidFill>
                          <a:latin typeface="Garamond" panose="02020404030301010803"/>
                        </a:defRPr>
                      </a:lvl9pPr>
                    </a:lstStyle>
                    <a:p>
                      <a:pPr marL="0" marR="0" algn="ctr" rtl="1">
                        <a:lnSpc>
                          <a:spcPct val="107000"/>
                        </a:lnSpc>
                        <a:spcBef>
                          <a:spcPts val="0"/>
                        </a:spcBef>
                        <a:spcAft>
                          <a:spcPts val="800"/>
                        </a:spcAft>
                      </a:pPr>
                      <a:r>
                        <a:rPr lang="ar-SA" sz="1100">
                          <a:effectLst/>
                          <a:cs typeface="B Mitra" panose="00000400000000000000" pitchFamily="2" charset="-78"/>
                        </a:rPr>
                        <a:t>5</a:t>
                      </a:r>
                      <a:endParaRPr lang="en-US" sz="1100">
                        <a:effectLst/>
                        <a:cs typeface="B Mitra" panose="00000400000000000000" pitchFamily="2" charset="-78"/>
                      </a:endParaRPr>
                    </a:p>
                    <a:p>
                      <a:pPr marL="0" marR="0" algn="ctr" rtl="1">
                        <a:lnSpc>
                          <a:spcPct val="115000"/>
                        </a:lnSpc>
                        <a:spcBef>
                          <a:spcPts val="0"/>
                        </a:spcBef>
                        <a:spcAft>
                          <a:spcPts val="1000"/>
                        </a:spcAft>
                      </a:pPr>
                      <a:r>
                        <a:rPr lang="ar-SA" sz="1100">
                          <a:effectLst/>
                          <a:cs typeface="B Mitra" panose="00000400000000000000" pitchFamily="2" charset="-78"/>
                        </a:rPr>
                        <a:t>10</a:t>
                      </a:r>
                      <a:endParaRPr lang="en-US" sz="1100">
                        <a:effectLst/>
                        <a:latin typeface="Calibri" panose="020F0502020204030204" pitchFamily="34" charset="0"/>
                        <a:ea typeface="Calibri" panose="020F0502020204030204" pitchFamily="34" charset="0"/>
                        <a:cs typeface="B Mitra" panose="00000400000000000000" pitchFamily="2" charset="-78"/>
                      </a:endParaRPr>
                    </a:p>
                  </a:txBody>
                  <a:tcPr marL="59599" marR="59599" marT="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3992A">
                        <a:tint val="40000"/>
                      </a:srgbClr>
                    </a:solidFill>
                  </a:tcPr>
                </a:tc>
                <a:tc>
                  <a:txBody>
                    <a:bodyPr/>
                    <a:lstStyle>
                      <a:lvl1pPr marL="0" algn="l" rtl="0" eaLnBrk="1" latinLnBrk="0" hangingPunct="1">
                        <a:defRPr kumimoji="0" kern="1200">
                          <a:solidFill>
                            <a:schemeClr val="dk1"/>
                          </a:solidFill>
                          <a:latin typeface="Garamond" panose="02020404030301010803"/>
                        </a:defRPr>
                      </a:lvl1pPr>
                      <a:lvl2pPr marL="457200" algn="l" rtl="0" eaLnBrk="1" latinLnBrk="0" hangingPunct="1">
                        <a:defRPr kumimoji="0" kern="1200">
                          <a:solidFill>
                            <a:schemeClr val="dk1"/>
                          </a:solidFill>
                          <a:latin typeface="Garamond" panose="02020404030301010803"/>
                        </a:defRPr>
                      </a:lvl2pPr>
                      <a:lvl3pPr marL="914400" algn="l" rtl="0" eaLnBrk="1" latinLnBrk="0" hangingPunct="1">
                        <a:defRPr kumimoji="0" kern="1200">
                          <a:solidFill>
                            <a:schemeClr val="dk1"/>
                          </a:solidFill>
                          <a:latin typeface="Garamond" panose="02020404030301010803"/>
                        </a:defRPr>
                      </a:lvl3pPr>
                      <a:lvl4pPr marL="1371600" algn="l" rtl="0" eaLnBrk="1" latinLnBrk="0" hangingPunct="1">
                        <a:defRPr kumimoji="0" kern="1200">
                          <a:solidFill>
                            <a:schemeClr val="dk1"/>
                          </a:solidFill>
                          <a:latin typeface="Garamond" panose="02020404030301010803"/>
                        </a:defRPr>
                      </a:lvl4pPr>
                      <a:lvl5pPr marL="1828800" algn="l" rtl="0" eaLnBrk="1" latinLnBrk="0" hangingPunct="1">
                        <a:defRPr kumimoji="0" kern="1200">
                          <a:solidFill>
                            <a:schemeClr val="dk1"/>
                          </a:solidFill>
                          <a:latin typeface="Garamond" panose="02020404030301010803"/>
                        </a:defRPr>
                      </a:lvl5pPr>
                      <a:lvl6pPr marL="2286000" algn="l" rtl="0" eaLnBrk="1" latinLnBrk="0" hangingPunct="1">
                        <a:defRPr kumimoji="0" kern="1200">
                          <a:solidFill>
                            <a:schemeClr val="dk1"/>
                          </a:solidFill>
                          <a:latin typeface="Garamond" panose="02020404030301010803"/>
                        </a:defRPr>
                      </a:lvl6pPr>
                      <a:lvl7pPr marL="2743200" algn="l" rtl="0" eaLnBrk="1" latinLnBrk="0" hangingPunct="1">
                        <a:defRPr kumimoji="0" kern="1200">
                          <a:solidFill>
                            <a:schemeClr val="dk1"/>
                          </a:solidFill>
                          <a:latin typeface="Garamond" panose="02020404030301010803"/>
                        </a:defRPr>
                      </a:lvl7pPr>
                      <a:lvl8pPr marL="3200400" algn="l" rtl="0" eaLnBrk="1" latinLnBrk="0" hangingPunct="1">
                        <a:defRPr kumimoji="0" kern="1200">
                          <a:solidFill>
                            <a:schemeClr val="dk1"/>
                          </a:solidFill>
                          <a:latin typeface="Garamond" panose="02020404030301010803"/>
                        </a:defRPr>
                      </a:lvl8pPr>
                      <a:lvl9pPr marL="3657600" algn="l" rtl="0" eaLnBrk="1" latinLnBrk="0" hangingPunct="1">
                        <a:defRPr kumimoji="0" kern="1200">
                          <a:solidFill>
                            <a:schemeClr val="dk1"/>
                          </a:solidFill>
                          <a:latin typeface="Garamond" panose="02020404030301010803"/>
                        </a:defRPr>
                      </a:lvl9pPr>
                    </a:lstStyle>
                    <a:p>
                      <a:pPr marL="0" marR="0" algn="ctr" rtl="1">
                        <a:lnSpc>
                          <a:spcPct val="107000"/>
                        </a:lnSpc>
                        <a:spcBef>
                          <a:spcPts val="0"/>
                        </a:spcBef>
                        <a:spcAft>
                          <a:spcPts val="800"/>
                        </a:spcAft>
                      </a:pPr>
                      <a:r>
                        <a:rPr lang="ar-SA" sz="1100">
                          <a:effectLst/>
                          <a:cs typeface="B Mitra" panose="00000400000000000000" pitchFamily="2" charset="-78"/>
                        </a:rPr>
                        <a:t>637.5</a:t>
                      </a:r>
                      <a:endParaRPr lang="en-US" sz="1100">
                        <a:effectLst/>
                        <a:cs typeface="B Mitra" panose="00000400000000000000" pitchFamily="2" charset="-78"/>
                      </a:endParaRPr>
                    </a:p>
                    <a:p>
                      <a:pPr marL="0" marR="0" algn="ctr" rtl="1">
                        <a:lnSpc>
                          <a:spcPct val="115000"/>
                        </a:lnSpc>
                        <a:spcBef>
                          <a:spcPts val="0"/>
                        </a:spcBef>
                        <a:spcAft>
                          <a:spcPts val="1000"/>
                        </a:spcAft>
                      </a:pPr>
                      <a:r>
                        <a:rPr lang="ar-SA" sz="1100">
                          <a:effectLst/>
                          <a:cs typeface="B Mitra" panose="00000400000000000000" pitchFamily="2" charset="-78"/>
                        </a:rPr>
                        <a:t>300</a:t>
                      </a:r>
                      <a:endParaRPr lang="en-US" sz="1100">
                        <a:effectLst/>
                        <a:latin typeface="Calibri" panose="020F0502020204030204" pitchFamily="34" charset="0"/>
                        <a:ea typeface="Calibri" panose="020F0502020204030204" pitchFamily="34" charset="0"/>
                        <a:cs typeface="B Mitra" panose="00000400000000000000" pitchFamily="2" charset="-78"/>
                      </a:endParaRPr>
                    </a:p>
                  </a:txBody>
                  <a:tcPr marL="59599" marR="59599" marT="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3992A">
                        <a:tint val="40000"/>
                      </a:srgbClr>
                    </a:solidFill>
                  </a:tcPr>
                </a:tc>
                <a:extLst>
                  <a:ext uri="{0D108BD9-81ED-4DB2-BD59-A6C34878D82A}">
                    <a16:rowId xmlns:a16="http://schemas.microsoft.com/office/drawing/2014/main" xmlns="" val="1948046107"/>
                  </a:ext>
                </a:extLst>
              </a:tr>
              <a:tr h="272767">
                <a:tc>
                  <a:txBody>
                    <a:bodyPr/>
                    <a:lstStyle>
                      <a:lvl1pPr marL="0" algn="l" rtl="0" eaLnBrk="1" latinLnBrk="0" hangingPunct="1">
                        <a:defRPr kumimoji="0" b="1" kern="1200">
                          <a:solidFill>
                            <a:schemeClr val="lt1"/>
                          </a:solidFill>
                          <a:latin typeface="Garamond" panose="02020404030301010803"/>
                        </a:defRPr>
                      </a:lvl1pPr>
                      <a:lvl2pPr marL="457200" algn="l" rtl="0" eaLnBrk="1" latinLnBrk="0" hangingPunct="1">
                        <a:defRPr kumimoji="0" b="1" kern="1200">
                          <a:solidFill>
                            <a:schemeClr val="lt1"/>
                          </a:solidFill>
                          <a:latin typeface="Garamond" panose="02020404030301010803"/>
                        </a:defRPr>
                      </a:lvl2pPr>
                      <a:lvl3pPr marL="914400" algn="l" rtl="0" eaLnBrk="1" latinLnBrk="0" hangingPunct="1">
                        <a:defRPr kumimoji="0" b="1" kern="1200">
                          <a:solidFill>
                            <a:schemeClr val="lt1"/>
                          </a:solidFill>
                          <a:latin typeface="Garamond" panose="02020404030301010803"/>
                        </a:defRPr>
                      </a:lvl3pPr>
                      <a:lvl4pPr marL="1371600" algn="l" rtl="0" eaLnBrk="1" latinLnBrk="0" hangingPunct="1">
                        <a:defRPr kumimoji="0" b="1" kern="1200">
                          <a:solidFill>
                            <a:schemeClr val="lt1"/>
                          </a:solidFill>
                          <a:latin typeface="Garamond" panose="02020404030301010803"/>
                        </a:defRPr>
                      </a:lvl4pPr>
                      <a:lvl5pPr marL="1828800" algn="l" rtl="0" eaLnBrk="1" latinLnBrk="0" hangingPunct="1">
                        <a:defRPr kumimoji="0" b="1" kern="1200">
                          <a:solidFill>
                            <a:schemeClr val="lt1"/>
                          </a:solidFill>
                          <a:latin typeface="Garamond" panose="02020404030301010803"/>
                        </a:defRPr>
                      </a:lvl5pPr>
                      <a:lvl6pPr marL="2286000" algn="l" rtl="0" eaLnBrk="1" latinLnBrk="0" hangingPunct="1">
                        <a:defRPr kumimoji="0" b="1" kern="1200">
                          <a:solidFill>
                            <a:schemeClr val="lt1"/>
                          </a:solidFill>
                          <a:latin typeface="Garamond" panose="02020404030301010803"/>
                        </a:defRPr>
                      </a:lvl6pPr>
                      <a:lvl7pPr marL="2743200" algn="l" rtl="0" eaLnBrk="1" latinLnBrk="0" hangingPunct="1">
                        <a:defRPr kumimoji="0" b="1" kern="1200">
                          <a:solidFill>
                            <a:schemeClr val="lt1"/>
                          </a:solidFill>
                          <a:latin typeface="Garamond" panose="02020404030301010803"/>
                        </a:defRPr>
                      </a:lvl7pPr>
                      <a:lvl8pPr marL="3200400" algn="l" rtl="0" eaLnBrk="1" latinLnBrk="0" hangingPunct="1">
                        <a:defRPr kumimoji="0" b="1" kern="1200">
                          <a:solidFill>
                            <a:schemeClr val="lt1"/>
                          </a:solidFill>
                          <a:latin typeface="Garamond" panose="02020404030301010803"/>
                        </a:defRPr>
                      </a:lvl8pPr>
                      <a:lvl9pPr marL="3657600" algn="l" rtl="0" eaLnBrk="1" latinLnBrk="0" hangingPunct="1">
                        <a:defRPr kumimoji="0" b="1" kern="1200">
                          <a:solidFill>
                            <a:schemeClr val="lt1"/>
                          </a:solidFill>
                          <a:latin typeface="Garamond" panose="02020404030301010803"/>
                        </a:defRPr>
                      </a:lvl9pPr>
                    </a:lstStyle>
                    <a:p>
                      <a:pPr marL="0" marR="0" algn="ctr" rtl="1">
                        <a:lnSpc>
                          <a:spcPct val="115000"/>
                        </a:lnSpc>
                        <a:spcBef>
                          <a:spcPts val="0"/>
                        </a:spcBef>
                        <a:spcAft>
                          <a:spcPts val="1000"/>
                        </a:spcAft>
                      </a:pPr>
                      <a:r>
                        <a:rPr lang="en-US" sz="1100">
                          <a:effectLst/>
                          <a:cs typeface="B Mitra" panose="00000400000000000000" pitchFamily="2" charset="-78"/>
                        </a:rPr>
                        <a:t> </a:t>
                      </a:r>
                      <a:endParaRPr lang="en-US" sz="1100">
                        <a:effectLst/>
                        <a:latin typeface="Calibri" panose="020F0502020204030204" pitchFamily="34" charset="0"/>
                        <a:ea typeface="Calibri" panose="020F0502020204030204" pitchFamily="34" charset="0"/>
                        <a:cs typeface="B Mitra" panose="00000400000000000000" pitchFamily="2" charset="-78"/>
                      </a:endParaRPr>
                    </a:p>
                  </a:txBody>
                  <a:tcPr marL="59599" marR="59599"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3992A"/>
                    </a:solidFill>
                  </a:tcPr>
                </a:tc>
                <a:tc>
                  <a:txBody>
                    <a:bodyPr/>
                    <a:lstStyle>
                      <a:lvl1pPr marL="0" algn="l" rtl="0" eaLnBrk="1" latinLnBrk="0" hangingPunct="1">
                        <a:defRPr kumimoji="0" kern="1200">
                          <a:solidFill>
                            <a:schemeClr val="dk1"/>
                          </a:solidFill>
                          <a:latin typeface="Garamond" panose="02020404030301010803"/>
                        </a:defRPr>
                      </a:lvl1pPr>
                      <a:lvl2pPr marL="457200" algn="l" rtl="0" eaLnBrk="1" latinLnBrk="0" hangingPunct="1">
                        <a:defRPr kumimoji="0" kern="1200">
                          <a:solidFill>
                            <a:schemeClr val="dk1"/>
                          </a:solidFill>
                          <a:latin typeface="Garamond" panose="02020404030301010803"/>
                        </a:defRPr>
                      </a:lvl2pPr>
                      <a:lvl3pPr marL="914400" algn="l" rtl="0" eaLnBrk="1" latinLnBrk="0" hangingPunct="1">
                        <a:defRPr kumimoji="0" kern="1200">
                          <a:solidFill>
                            <a:schemeClr val="dk1"/>
                          </a:solidFill>
                          <a:latin typeface="Garamond" panose="02020404030301010803"/>
                        </a:defRPr>
                      </a:lvl3pPr>
                      <a:lvl4pPr marL="1371600" algn="l" rtl="0" eaLnBrk="1" latinLnBrk="0" hangingPunct="1">
                        <a:defRPr kumimoji="0" kern="1200">
                          <a:solidFill>
                            <a:schemeClr val="dk1"/>
                          </a:solidFill>
                          <a:latin typeface="Garamond" panose="02020404030301010803"/>
                        </a:defRPr>
                      </a:lvl4pPr>
                      <a:lvl5pPr marL="1828800" algn="l" rtl="0" eaLnBrk="1" latinLnBrk="0" hangingPunct="1">
                        <a:defRPr kumimoji="0" kern="1200">
                          <a:solidFill>
                            <a:schemeClr val="dk1"/>
                          </a:solidFill>
                          <a:latin typeface="Garamond" panose="02020404030301010803"/>
                        </a:defRPr>
                      </a:lvl5pPr>
                      <a:lvl6pPr marL="2286000" algn="l" rtl="0" eaLnBrk="1" latinLnBrk="0" hangingPunct="1">
                        <a:defRPr kumimoji="0" kern="1200">
                          <a:solidFill>
                            <a:schemeClr val="dk1"/>
                          </a:solidFill>
                          <a:latin typeface="Garamond" panose="02020404030301010803"/>
                        </a:defRPr>
                      </a:lvl6pPr>
                      <a:lvl7pPr marL="2743200" algn="l" rtl="0" eaLnBrk="1" latinLnBrk="0" hangingPunct="1">
                        <a:defRPr kumimoji="0" kern="1200">
                          <a:solidFill>
                            <a:schemeClr val="dk1"/>
                          </a:solidFill>
                          <a:latin typeface="Garamond" panose="02020404030301010803"/>
                        </a:defRPr>
                      </a:lvl7pPr>
                      <a:lvl8pPr marL="3200400" algn="l" rtl="0" eaLnBrk="1" latinLnBrk="0" hangingPunct="1">
                        <a:defRPr kumimoji="0" kern="1200">
                          <a:solidFill>
                            <a:schemeClr val="dk1"/>
                          </a:solidFill>
                          <a:latin typeface="Garamond" panose="02020404030301010803"/>
                        </a:defRPr>
                      </a:lvl8pPr>
                      <a:lvl9pPr marL="3657600" algn="l" rtl="0" eaLnBrk="1" latinLnBrk="0" hangingPunct="1">
                        <a:defRPr kumimoji="0" kern="1200">
                          <a:solidFill>
                            <a:schemeClr val="dk1"/>
                          </a:solidFill>
                          <a:latin typeface="Garamond" panose="02020404030301010803"/>
                        </a:defRPr>
                      </a:lvl9pPr>
                    </a:lstStyle>
                    <a:p>
                      <a:pPr marL="0" marR="0" algn="ctr" rtl="1">
                        <a:lnSpc>
                          <a:spcPct val="115000"/>
                        </a:lnSpc>
                        <a:spcBef>
                          <a:spcPts val="0"/>
                        </a:spcBef>
                        <a:spcAft>
                          <a:spcPts val="1000"/>
                        </a:spcAft>
                      </a:pPr>
                      <a:r>
                        <a:rPr lang="ar-SA" sz="1100">
                          <a:effectLst/>
                          <a:cs typeface="B Mitra" panose="00000400000000000000" pitchFamily="2" charset="-78"/>
                        </a:rPr>
                        <a:t>جمع </a:t>
                      </a:r>
                      <a:endParaRPr lang="en-US" sz="1100">
                        <a:effectLst/>
                        <a:latin typeface="Calibri" panose="020F0502020204030204" pitchFamily="34" charset="0"/>
                        <a:ea typeface="Calibri" panose="020F0502020204030204" pitchFamily="34" charset="0"/>
                        <a:cs typeface="B Mitra" panose="00000400000000000000" pitchFamily="2" charset="-78"/>
                      </a:endParaRPr>
                    </a:p>
                  </a:txBody>
                  <a:tcPr marL="59599" marR="59599"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3992A">
                        <a:tint val="20000"/>
                      </a:srgbClr>
                    </a:solidFill>
                  </a:tcPr>
                </a:tc>
                <a:tc>
                  <a:txBody>
                    <a:bodyPr/>
                    <a:lstStyle>
                      <a:lvl1pPr marL="0" algn="l" rtl="0" eaLnBrk="1" latinLnBrk="0" hangingPunct="1">
                        <a:defRPr kumimoji="0" kern="1200">
                          <a:solidFill>
                            <a:schemeClr val="dk1"/>
                          </a:solidFill>
                          <a:latin typeface="Garamond" panose="02020404030301010803"/>
                        </a:defRPr>
                      </a:lvl1pPr>
                      <a:lvl2pPr marL="457200" algn="l" rtl="0" eaLnBrk="1" latinLnBrk="0" hangingPunct="1">
                        <a:defRPr kumimoji="0" kern="1200">
                          <a:solidFill>
                            <a:schemeClr val="dk1"/>
                          </a:solidFill>
                          <a:latin typeface="Garamond" panose="02020404030301010803"/>
                        </a:defRPr>
                      </a:lvl2pPr>
                      <a:lvl3pPr marL="914400" algn="l" rtl="0" eaLnBrk="1" latinLnBrk="0" hangingPunct="1">
                        <a:defRPr kumimoji="0" kern="1200">
                          <a:solidFill>
                            <a:schemeClr val="dk1"/>
                          </a:solidFill>
                          <a:latin typeface="Garamond" panose="02020404030301010803"/>
                        </a:defRPr>
                      </a:lvl3pPr>
                      <a:lvl4pPr marL="1371600" algn="l" rtl="0" eaLnBrk="1" latinLnBrk="0" hangingPunct="1">
                        <a:defRPr kumimoji="0" kern="1200">
                          <a:solidFill>
                            <a:schemeClr val="dk1"/>
                          </a:solidFill>
                          <a:latin typeface="Garamond" panose="02020404030301010803"/>
                        </a:defRPr>
                      </a:lvl4pPr>
                      <a:lvl5pPr marL="1828800" algn="l" rtl="0" eaLnBrk="1" latinLnBrk="0" hangingPunct="1">
                        <a:defRPr kumimoji="0" kern="1200">
                          <a:solidFill>
                            <a:schemeClr val="dk1"/>
                          </a:solidFill>
                          <a:latin typeface="Garamond" panose="02020404030301010803"/>
                        </a:defRPr>
                      </a:lvl5pPr>
                      <a:lvl6pPr marL="2286000" algn="l" rtl="0" eaLnBrk="1" latinLnBrk="0" hangingPunct="1">
                        <a:defRPr kumimoji="0" kern="1200">
                          <a:solidFill>
                            <a:schemeClr val="dk1"/>
                          </a:solidFill>
                          <a:latin typeface="Garamond" panose="02020404030301010803"/>
                        </a:defRPr>
                      </a:lvl6pPr>
                      <a:lvl7pPr marL="2743200" algn="l" rtl="0" eaLnBrk="1" latinLnBrk="0" hangingPunct="1">
                        <a:defRPr kumimoji="0" kern="1200">
                          <a:solidFill>
                            <a:schemeClr val="dk1"/>
                          </a:solidFill>
                          <a:latin typeface="Garamond" panose="02020404030301010803"/>
                        </a:defRPr>
                      </a:lvl7pPr>
                      <a:lvl8pPr marL="3200400" algn="l" rtl="0" eaLnBrk="1" latinLnBrk="0" hangingPunct="1">
                        <a:defRPr kumimoji="0" kern="1200">
                          <a:solidFill>
                            <a:schemeClr val="dk1"/>
                          </a:solidFill>
                          <a:latin typeface="Garamond" panose="02020404030301010803"/>
                        </a:defRPr>
                      </a:lvl8pPr>
                      <a:lvl9pPr marL="3657600" algn="l" rtl="0" eaLnBrk="1" latinLnBrk="0" hangingPunct="1">
                        <a:defRPr kumimoji="0" kern="1200">
                          <a:solidFill>
                            <a:schemeClr val="dk1"/>
                          </a:solidFill>
                          <a:latin typeface="Garamond" panose="02020404030301010803"/>
                        </a:defRPr>
                      </a:lvl9pPr>
                    </a:lstStyle>
                    <a:p>
                      <a:pPr marL="0" marR="0" algn="ctr" rtl="1">
                        <a:lnSpc>
                          <a:spcPct val="115000"/>
                        </a:lnSpc>
                        <a:spcBef>
                          <a:spcPts val="0"/>
                        </a:spcBef>
                        <a:spcAft>
                          <a:spcPts val="1000"/>
                        </a:spcAft>
                      </a:pPr>
                      <a:r>
                        <a:rPr lang="ar-SA" sz="1100">
                          <a:effectLst/>
                          <a:cs typeface="B Mitra" panose="00000400000000000000" pitchFamily="2" charset="-78"/>
                        </a:rPr>
                        <a:t>-</a:t>
                      </a:r>
                      <a:endParaRPr lang="en-US" sz="1100">
                        <a:effectLst/>
                        <a:latin typeface="Calibri" panose="020F0502020204030204" pitchFamily="34" charset="0"/>
                        <a:ea typeface="Calibri" panose="020F0502020204030204" pitchFamily="34" charset="0"/>
                        <a:cs typeface="B Mitra" panose="00000400000000000000" pitchFamily="2" charset="-78"/>
                      </a:endParaRPr>
                    </a:p>
                  </a:txBody>
                  <a:tcPr marL="59599" marR="59599"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3992A">
                        <a:tint val="20000"/>
                      </a:srgbClr>
                    </a:solidFill>
                  </a:tcPr>
                </a:tc>
                <a:tc>
                  <a:txBody>
                    <a:bodyPr/>
                    <a:lstStyle>
                      <a:lvl1pPr marL="0" algn="l" rtl="0" eaLnBrk="1" latinLnBrk="0" hangingPunct="1">
                        <a:defRPr kumimoji="0" kern="1200">
                          <a:solidFill>
                            <a:schemeClr val="dk1"/>
                          </a:solidFill>
                          <a:latin typeface="Garamond" panose="02020404030301010803"/>
                        </a:defRPr>
                      </a:lvl1pPr>
                      <a:lvl2pPr marL="457200" algn="l" rtl="0" eaLnBrk="1" latinLnBrk="0" hangingPunct="1">
                        <a:defRPr kumimoji="0" kern="1200">
                          <a:solidFill>
                            <a:schemeClr val="dk1"/>
                          </a:solidFill>
                          <a:latin typeface="Garamond" panose="02020404030301010803"/>
                        </a:defRPr>
                      </a:lvl2pPr>
                      <a:lvl3pPr marL="914400" algn="l" rtl="0" eaLnBrk="1" latinLnBrk="0" hangingPunct="1">
                        <a:defRPr kumimoji="0" kern="1200">
                          <a:solidFill>
                            <a:schemeClr val="dk1"/>
                          </a:solidFill>
                          <a:latin typeface="Garamond" panose="02020404030301010803"/>
                        </a:defRPr>
                      </a:lvl3pPr>
                      <a:lvl4pPr marL="1371600" algn="l" rtl="0" eaLnBrk="1" latinLnBrk="0" hangingPunct="1">
                        <a:defRPr kumimoji="0" kern="1200">
                          <a:solidFill>
                            <a:schemeClr val="dk1"/>
                          </a:solidFill>
                          <a:latin typeface="Garamond" panose="02020404030301010803"/>
                        </a:defRPr>
                      </a:lvl4pPr>
                      <a:lvl5pPr marL="1828800" algn="l" rtl="0" eaLnBrk="1" latinLnBrk="0" hangingPunct="1">
                        <a:defRPr kumimoji="0" kern="1200">
                          <a:solidFill>
                            <a:schemeClr val="dk1"/>
                          </a:solidFill>
                          <a:latin typeface="Garamond" panose="02020404030301010803"/>
                        </a:defRPr>
                      </a:lvl5pPr>
                      <a:lvl6pPr marL="2286000" algn="l" rtl="0" eaLnBrk="1" latinLnBrk="0" hangingPunct="1">
                        <a:defRPr kumimoji="0" kern="1200">
                          <a:solidFill>
                            <a:schemeClr val="dk1"/>
                          </a:solidFill>
                          <a:latin typeface="Garamond" panose="02020404030301010803"/>
                        </a:defRPr>
                      </a:lvl6pPr>
                      <a:lvl7pPr marL="2743200" algn="l" rtl="0" eaLnBrk="1" latinLnBrk="0" hangingPunct="1">
                        <a:defRPr kumimoji="0" kern="1200">
                          <a:solidFill>
                            <a:schemeClr val="dk1"/>
                          </a:solidFill>
                          <a:latin typeface="Garamond" panose="02020404030301010803"/>
                        </a:defRPr>
                      </a:lvl7pPr>
                      <a:lvl8pPr marL="3200400" algn="l" rtl="0" eaLnBrk="1" latinLnBrk="0" hangingPunct="1">
                        <a:defRPr kumimoji="0" kern="1200">
                          <a:solidFill>
                            <a:schemeClr val="dk1"/>
                          </a:solidFill>
                          <a:latin typeface="Garamond" panose="02020404030301010803"/>
                        </a:defRPr>
                      </a:lvl8pPr>
                      <a:lvl9pPr marL="3657600" algn="l" rtl="0" eaLnBrk="1" latinLnBrk="0" hangingPunct="1">
                        <a:defRPr kumimoji="0" kern="1200">
                          <a:solidFill>
                            <a:schemeClr val="dk1"/>
                          </a:solidFill>
                          <a:latin typeface="Garamond" panose="02020404030301010803"/>
                        </a:defRPr>
                      </a:lvl9pPr>
                    </a:lstStyle>
                    <a:p>
                      <a:pPr marL="0" marR="0" algn="ctr" rtl="1">
                        <a:lnSpc>
                          <a:spcPct val="115000"/>
                        </a:lnSpc>
                        <a:spcBef>
                          <a:spcPts val="0"/>
                        </a:spcBef>
                        <a:spcAft>
                          <a:spcPts val="1000"/>
                        </a:spcAft>
                      </a:pPr>
                      <a:r>
                        <a:rPr lang="ar-SA" sz="1100">
                          <a:effectLst/>
                          <a:cs typeface="B Mitra" panose="00000400000000000000" pitchFamily="2" charset="-78"/>
                        </a:rPr>
                        <a:t>-</a:t>
                      </a:r>
                      <a:endParaRPr lang="en-US" sz="1100">
                        <a:effectLst/>
                        <a:latin typeface="Calibri" panose="020F0502020204030204" pitchFamily="34" charset="0"/>
                        <a:ea typeface="Calibri" panose="020F0502020204030204" pitchFamily="34" charset="0"/>
                        <a:cs typeface="B Mitra" panose="00000400000000000000" pitchFamily="2" charset="-78"/>
                      </a:endParaRPr>
                    </a:p>
                  </a:txBody>
                  <a:tcPr marL="59599" marR="59599"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3992A">
                        <a:tint val="20000"/>
                      </a:srgbClr>
                    </a:solidFill>
                  </a:tcPr>
                </a:tc>
                <a:tc>
                  <a:txBody>
                    <a:bodyPr/>
                    <a:lstStyle>
                      <a:lvl1pPr marL="0" algn="l" rtl="0" eaLnBrk="1" latinLnBrk="0" hangingPunct="1">
                        <a:defRPr kumimoji="0" kern="1200">
                          <a:solidFill>
                            <a:schemeClr val="dk1"/>
                          </a:solidFill>
                          <a:latin typeface="Garamond" panose="02020404030301010803"/>
                        </a:defRPr>
                      </a:lvl1pPr>
                      <a:lvl2pPr marL="457200" algn="l" rtl="0" eaLnBrk="1" latinLnBrk="0" hangingPunct="1">
                        <a:defRPr kumimoji="0" kern="1200">
                          <a:solidFill>
                            <a:schemeClr val="dk1"/>
                          </a:solidFill>
                          <a:latin typeface="Garamond" panose="02020404030301010803"/>
                        </a:defRPr>
                      </a:lvl2pPr>
                      <a:lvl3pPr marL="914400" algn="l" rtl="0" eaLnBrk="1" latinLnBrk="0" hangingPunct="1">
                        <a:defRPr kumimoji="0" kern="1200">
                          <a:solidFill>
                            <a:schemeClr val="dk1"/>
                          </a:solidFill>
                          <a:latin typeface="Garamond" panose="02020404030301010803"/>
                        </a:defRPr>
                      </a:lvl3pPr>
                      <a:lvl4pPr marL="1371600" algn="l" rtl="0" eaLnBrk="1" latinLnBrk="0" hangingPunct="1">
                        <a:defRPr kumimoji="0" kern="1200">
                          <a:solidFill>
                            <a:schemeClr val="dk1"/>
                          </a:solidFill>
                          <a:latin typeface="Garamond" panose="02020404030301010803"/>
                        </a:defRPr>
                      </a:lvl4pPr>
                      <a:lvl5pPr marL="1828800" algn="l" rtl="0" eaLnBrk="1" latinLnBrk="0" hangingPunct="1">
                        <a:defRPr kumimoji="0" kern="1200">
                          <a:solidFill>
                            <a:schemeClr val="dk1"/>
                          </a:solidFill>
                          <a:latin typeface="Garamond" panose="02020404030301010803"/>
                        </a:defRPr>
                      </a:lvl5pPr>
                      <a:lvl6pPr marL="2286000" algn="l" rtl="0" eaLnBrk="1" latinLnBrk="0" hangingPunct="1">
                        <a:defRPr kumimoji="0" kern="1200">
                          <a:solidFill>
                            <a:schemeClr val="dk1"/>
                          </a:solidFill>
                          <a:latin typeface="Garamond" panose="02020404030301010803"/>
                        </a:defRPr>
                      </a:lvl6pPr>
                      <a:lvl7pPr marL="2743200" algn="l" rtl="0" eaLnBrk="1" latinLnBrk="0" hangingPunct="1">
                        <a:defRPr kumimoji="0" kern="1200">
                          <a:solidFill>
                            <a:schemeClr val="dk1"/>
                          </a:solidFill>
                          <a:latin typeface="Garamond" panose="02020404030301010803"/>
                        </a:defRPr>
                      </a:lvl7pPr>
                      <a:lvl8pPr marL="3200400" algn="l" rtl="0" eaLnBrk="1" latinLnBrk="0" hangingPunct="1">
                        <a:defRPr kumimoji="0" kern="1200">
                          <a:solidFill>
                            <a:schemeClr val="dk1"/>
                          </a:solidFill>
                          <a:latin typeface="Garamond" panose="02020404030301010803"/>
                        </a:defRPr>
                      </a:lvl8pPr>
                      <a:lvl9pPr marL="3657600" algn="l" rtl="0" eaLnBrk="1" latinLnBrk="0" hangingPunct="1">
                        <a:defRPr kumimoji="0" kern="1200">
                          <a:solidFill>
                            <a:schemeClr val="dk1"/>
                          </a:solidFill>
                          <a:latin typeface="Garamond" panose="02020404030301010803"/>
                        </a:defRPr>
                      </a:lvl9pPr>
                    </a:lstStyle>
                    <a:p>
                      <a:pPr marL="0" marR="0" algn="ctr" rtl="1">
                        <a:lnSpc>
                          <a:spcPct val="115000"/>
                        </a:lnSpc>
                        <a:spcBef>
                          <a:spcPts val="0"/>
                        </a:spcBef>
                        <a:spcAft>
                          <a:spcPts val="1000"/>
                        </a:spcAft>
                      </a:pPr>
                      <a:r>
                        <a:rPr lang="ar-SA" sz="1100">
                          <a:effectLst/>
                          <a:cs typeface="B Mitra" panose="00000400000000000000" pitchFamily="2" charset="-78"/>
                        </a:rPr>
                        <a:t>-</a:t>
                      </a:r>
                      <a:endParaRPr lang="en-US" sz="1100">
                        <a:effectLst/>
                        <a:latin typeface="Calibri" panose="020F0502020204030204" pitchFamily="34" charset="0"/>
                        <a:ea typeface="Calibri" panose="020F0502020204030204" pitchFamily="34" charset="0"/>
                        <a:cs typeface="B Mitra" panose="00000400000000000000" pitchFamily="2" charset="-78"/>
                      </a:endParaRPr>
                    </a:p>
                  </a:txBody>
                  <a:tcPr marL="59599" marR="59599"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3992A">
                        <a:tint val="20000"/>
                      </a:srgbClr>
                    </a:solidFill>
                  </a:tcPr>
                </a:tc>
                <a:tc>
                  <a:txBody>
                    <a:bodyPr/>
                    <a:lstStyle>
                      <a:lvl1pPr marL="0" algn="l" rtl="0" eaLnBrk="1" latinLnBrk="0" hangingPunct="1">
                        <a:defRPr kumimoji="0" kern="1200">
                          <a:solidFill>
                            <a:schemeClr val="dk1"/>
                          </a:solidFill>
                          <a:latin typeface="Garamond" panose="02020404030301010803"/>
                        </a:defRPr>
                      </a:lvl1pPr>
                      <a:lvl2pPr marL="457200" algn="l" rtl="0" eaLnBrk="1" latinLnBrk="0" hangingPunct="1">
                        <a:defRPr kumimoji="0" kern="1200">
                          <a:solidFill>
                            <a:schemeClr val="dk1"/>
                          </a:solidFill>
                          <a:latin typeface="Garamond" panose="02020404030301010803"/>
                        </a:defRPr>
                      </a:lvl2pPr>
                      <a:lvl3pPr marL="914400" algn="l" rtl="0" eaLnBrk="1" latinLnBrk="0" hangingPunct="1">
                        <a:defRPr kumimoji="0" kern="1200">
                          <a:solidFill>
                            <a:schemeClr val="dk1"/>
                          </a:solidFill>
                          <a:latin typeface="Garamond" panose="02020404030301010803"/>
                        </a:defRPr>
                      </a:lvl3pPr>
                      <a:lvl4pPr marL="1371600" algn="l" rtl="0" eaLnBrk="1" latinLnBrk="0" hangingPunct="1">
                        <a:defRPr kumimoji="0" kern="1200">
                          <a:solidFill>
                            <a:schemeClr val="dk1"/>
                          </a:solidFill>
                          <a:latin typeface="Garamond" panose="02020404030301010803"/>
                        </a:defRPr>
                      </a:lvl4pPr>
                      <a:lvl5pPr marL="1828800" algn="l" rtl="0" eaLnBrk="1" latinLnBrk="0" hangingPunct="1">
                        <a:defRPr kumimoji="0" kern="1200">
                          <a:solidFill>
                            <a:schemeClr val="dk1"/>
                          </a:solidFill>
                          <a:latin typeface="Garamond" panose="02020404030301010803"/>
                        </a:defRPr>
                      </a:lvl5pPr>
                      <a:lvl6pPr marL="2286000" algn="l" rtl="0" eaLnBrk="1" latinLnBrk="0" hangingPunct="1">
                        <a:defRPr kumimoji="0" kern="1200">
                          <a:solidFill>
                            <a:schemeClr val="dk1"/>
                          </a:solidFill>
                          <a:latin typeface="Garamond" panose="02020404030301010803"/>
                        </a:defRPr>
                      </a:lvl6pPr>
                      <a:lvl7pPr marL="2743200" algn="l" rtl="0" eaLnBrk="1" latinLnBrk="0" hangingPunct="1">
                        <a:defRPr kumimoji="0" kern="1200">
                          <a:solidFill>
                            <a:schemeClr val="dk1"/>
                          </a:solidFill>
                          <a:latin typeface="Garamond" panose="02020404030301010803"/>
                        </a:defRPr>
                      </a:lvl7pPr>
                      <a:lvl8pPr marL="3200400" algn="l" rtl="0" eaLnBrk="1" latinLnBrk="0" hangingPunct="1">
                        <a:defRPr kumimoji="0" kern="1200">
                          <a:solidFill>
                            <a:schemeClr val="dk1"/>
                          </a:solidFill>
                          <a:latin typeface="Garamond" panose="02020404030301010803"/>
                        </a:defRPr>
                      </a:lvl8pPr>
                      <a:lvl9pPr marL="3657600" algn="l" rtl="0" eaLnBrk="1" latinLnBrk="0" hangingPunct="1">
                        <a:defRPr kumimoji="0" kern="1200">
                          <a:solidFill>
                            <a:schemeClr val="dk1"/>
                          </a:solidFill>
                          <a:latin typeface="Garamond" panose="02020404030301010803"/>
                        </a:defRPr>
                      </a:lvl9pPr>
                    </a:lstStyle>
                    <a:p>
                      <a:pPr marL="0" marR="0" algn="ctr" rtl="1">
                        <a:lnSpc>
                          <a:spcPct val="115000"/>
                        </a:lnSpc>
                        <a:spcBef>
                          <a:spcPts val="0"/>
                        </a:spcBef>
                        <a:spcAft>
                          <a:spcPts val="1000"/>
                        </a:spcAft>
                      </a:pPr>
                      <a:r>
                        <a:rPr lang="ar-SA" sz="1100">
                          <a:effectLst/>
                          <a:cs typeface="B Mitra" panose="00000400000000000000" pitchFamily="2" charset="-78"/>
                        </a:rPr>
                        <a:t>-</a:t>
                      </a:r>
                      <a:endParaRPr lang="en-US" sz="1100">
                        <a:effectLst/>
                        <a:latin typeface="Calibri" panose="020F0502020204030204" pitchFamily="34" charset="0"/>
                        <a:ea typeface="Calibri" panose="020F0502020204030204" pitchFamily="34" charset="0"/>
                        <a:cs typeface="B Mitra" panose="00000400000000000000" pitchFamily="2" charset="-78"/>
                      </a:endParaRPr>
                    </a:p>
                  </a:txBody>
                  <a:tcPr marL="59599" marR="59599"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3992A">
                        <a:tint val="20000"/>
                      </a:srgbClr>
                    </a:solidFill>
                  </a:tcPr>
                </a:tc>
                <a:tc>
                  <a:txBody>
                    <a:bodyPr/>
                    <a:lstStyle>
                      <a:lvl1pPr marL="0" algn="l" rtl="0" eaLnBrk="1" latinLnBrk="0" hangingPunct="1">
                        <a:defRPr kumimoji="0" kern="1200">
                          <a:solidFill>
                            <a:schemeClr val="dk1"/>
                          </a:solidFill>
                          <a:latin typeface="Garamond" panose="02020404030301010803"/>
                        </a:defRPr>
                      </a:lvl1pPr>
                      <a:lvl2pPr marL="457200" algn="l" rtl="0" eaLnBrk="1" latinLnBrk="0" hangingPunct="1">
                        <a:defRPr kumimoji="0" kern="1200">
                          <a:solidFill>
                            <a:schemeClr val="dk1"/>
                          </a:solidFill>
                          <a:latin typeface="Garamond" panose="02020404030301010803"/>
                        </a:defRPr>
                      </a:lvl2pPr>
                      <a:lvl3pPr marL="914400" algn="l" rtl="0" eaLnBrk="1" latinLnBrk="0" hangingPunct="1">
                        <a:defRPr kumimoji="0" kern="1200">
                          <a:solidFill>
                            <a:schemeClr val="dk1"/>
                          </a:solidFill>
                          <a:latin typeface="Garamond" panose="02020404030301010803"/>
                        </a:defRPr>
                      </a:lvl3pPr>
                      <a:lvl4pPr marL="1371600" algn="l" rtl="0" eaLnBrk="1" latinLnBrk="0" hangingPunct="1">
                        <a:defRPr kumimoji="0" kern="1200">
                          <a:solidFill>
                            <a:schemeClr val="dk1"/>
                          </a:solidFill>
                          <a:latin typeface="Garamond" panose="02020404030301010803"/>
                        </a:defRPr>
                      </a:lvl4pPr>
                      <a:lvl5pPr marL="1828800" algn="l" rtl="0" eaLnBrk="1" latinLnBrk="0" hangingPunct="1">
                        <a:defRPr kumimoji="0" kern="1200">
                          <a:solidFill>
                            <a:schemeClr val="dk1"/>
                          </a:solidFill>
                          <a:latin typeface="Garamond" panose="02020404030301010803"/>
                        </a:defRPr>
                      </a:lvl5pPr>
                      <a:lvl6pPr marL="2286000" algn="l" rtl="0" eaLnBrk="1" latinLnBrk="0" hangingPunct="1">
                        <a:defRPr kumimoji="0" kern="1200">
                          <a:solidFill>
                            <a:schemeClr val="dk1"/>
                          </a:solidFill>
                          <a:latin typeface="Garamond" panose="02020404030301010803"/>
                        </a:defRPr>
                      </a:lvl6pPr>
                      <a:lvl7pPr marL="2743200" algn="l" rtl="0" eaLnBrk="1" latinLnBrk="0" hangingPunct="1">
                        <a:defRPr kumimoji="0" kern="1200">
                          <a:solidFill>
                            <a:schemeClr val="dk1"/>
                          </a:solidFill>
                          <a:latin typeface="Garamond" panose="02020404030301010803"/>
                        </a:defRPr>
                      </a:lvl7pPr>
                      <a:lvl8pPr marL="3200400" algn="l" rtl="0" eaLnBrk="1" latinLnBrk="0" hangingPunct="1">
                        <a:defRPr kumimoji="0" kern="1200">
                          <a:solidFill>
                            <a:schemeClr val="dk1"/>
                          </a:solidFill>
                          <a:latin typeface="Garamond" panose="02020404030301010803"/>
                        </a:defRPr>
                      </a:lvl8pPr>
                      <a:lvl9pPr marL="3657600" algn="l" rtl="0" eaLnBrk="1" latinLnBrk="0" hangingPunct="1">
                        <a:defRPr kumimoji="0" kern="1200">
                          <a:solidFill>
                            <a:schemeClr val="dk1"/>
                          </a:solidFill>
                          <a:latin typeface="Garamond" panose="02020404030301010803"/>
                        </a:defRPr>
                      </a:lvl9pPr>
                    </a:lstStyle>
                    <a:p>
                      <a:pPr marL="0" marR="0" algn="ctr" rtl="1">
                        <a:lnSpc>
                          <a:spcPct val="115000"/>
                        </a:lnSpc>
                        <a:spcBef>
                          <a:spcPts val="0"/>
                        </a:spcBef>
                        <a:spcAft>
                          <a:spcPts val="1000"/>
                        </a:spcAft>
                      </a:pPr>
                      <a:r>
                        <a:rPr lang="ar-SA" sz="1100" dirty="0">
                          <a:effectLst/>
                          <a:cs typeface="B Mitra" panose="00000400000000000000" pitchFamily="2" charset="-78"/>
                        </a:rPr>
                        <a:t>937.5</a:t>
                      </a:r>
                      <a:endParaRPr lang="en-US" sz="1100" dirty="0">
                        <a:effectLst/>
                        <a:latin typeface="Calibri" panose="020F0502020204030204" pitchFamily="34" charset="0"/>
                        <a:ea typeface="Calibri" panose="020F0502020204030204" pitchFamily="34" charset="0"/>
                        <a:cs typeface="B Mitra" panose="00000400000000000000" pitchFamily="2" charset="-78"/>
                      </a:endParaRPr>
                    </a:p>
                  </a:txBody>
                  <a:tcPr marL="59599" marR="59599"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3992A">
                        <a:tint val="20000"/>
                      </a:srgbClr>
                    </a:solidFill>
                  </a:tcPr>
                </a:tc>
                <a:extLst>
                  <a:ext uri="{0D108BD9-81ED-4DB2-BD59-A6C34878D82A}">
                    <a16:rowId xmlns:a16="http://schemas.microsoft.com/office/drawing/2014/main" xmlns="" val="1297630476"/>
                  </a:ext>
                </a:extLst>
              </a:tr>
            </a:tbl>
          </a:graphicData>
        </a:graphic>
      </p:graphicFrame>
      <p:sp>
        <p:nvSpPr>
          <p:cNvPr id="15" name="Rectangle 14"/>
          <p:cNvSpPr/>
          <p:nvPr/>
        </p:nvSpPr>
        <p:spPr>
          <a:xfrm rot="16200000">
            <a:off x="2327629" y="2891861"/>
            <a:ext cx="1181237" cy="325089"/>
          </a:xfrm>
          <a:prstGeom prst="rect">
            <a:avLst/>
          </a:prstGeom>
        </p:spPr>
        <p:txBody>
          <a:bodyPr wrap="square" anchor="ctr">
            <a:spAutoFit/>
          </a:bodyPr>
          <a:lstStyle/>
          <a:p>
            <a:pPr algn="ctr" rtl="1">
              <a:lnSpc>
                <a:spcPct val="150000"/>
              </a:lnSpc>
            </a:pPr>
            <a:r>
              <a:rPr lang="fa-IR" sz="1100" dirty="0" smtClean="0">
                <a:solidFill>
                  <a:srgbClr val="002060"/>
                </a:solidFill>
                <a:latin typeface="Garamond" panose="02020404030301010803"/>
                <a:cs typeface="B Mitra" panose="00000400000000000000" pitchFamily="2" charset="-78"/>
              </a:rPr>
              <a:t> </a:t>
            </a:r>
            <a:r>
              <a:rPr lang="fa-IR" sz="1100" dirty="0">
                <a:solidFill>
                  <a:srgbClr val="002060"/>
                </a:solidFill>
                <a:latin typeface="Garamond" panose="02020404030301010803"/>
                <a:cs typeface="B Mitra" panose="00000400000000000000" pitchFamily="2" charset="-78"/>
              </a:rPr>
              <a:t>مبلغ به ميليون تومان</a:t>
            </a:r>
            <a:endParaRPr lang="fa-IR" sz="1100" dirty="0" smtClean="0">
              <a:solidFill>
                <a:srgbClr val="002060"/>
              </a:solidFill>
              <a:latin typeface="Garamond" panose="02020404030301010803"/>
              <a:cs typeface="B Mitra" panose="00000400000000000000" pitchFamily="2" charset="-78"/>
            </a:endParaRPr>
          </a:p>
        </p:txBody>
      </p:sp>
      <p:sp>
        <p:nvSpPr>
          <p:cNvPr id="16" name="Rectangle 15"/>
          <p:cNvSpPr/>
          <p:nvPr/>
        </p:nvSpPr>
        <p:spPr>
          <a:xfrm>
            <a:off x="2504729" y="3573016"/>
            <a:ext cx="6552728" cy="646331"/>
          </a:xfrm>
          <a:prstGeom prst="rect">
            <a:avLst/>
          </a:prstGeom>
        </p:spPr>
        <p:txBody>
          <a:bodyPr wrap="square">
            <a:spAutoFit/>
          </a:bodyPr>
          <a:lstStyle/>
          <a:p>
            <a:pPr algn="r" rtl="1">
              <a:lnSpc>
                <a:spcPct val="150000"/>
              </a:lnSpc>
            </a:pPr>
            <a:r>
              <a:rPr lang="fa-IR" sz="1200" dirty="0">
                <a:solidFill>
                  <a:srgbClr val="002060"/>
                </a:solidFill>
                <a:latin typeface="Garamond" panose="02020404030301010803"/>
                <a:cs typeface="B Mitra" panose="00000400000000000000" pitchFamily="2" charset="-78"/>
              </a:rPr>
              <a:t>3. هزينه هاي پيش بيني نشده : </a:t>
            </a:r>
          </a:p>
          <a:p>
            <a:pPr algn="r" rtl="1">
              <a:lnSpc>
                <a:spcPct val="150000"/>
              </a:lnSpc>
            </a:pPr>
            <a:r>
              <a:rPr lang="fa-IR" sz="1200" dirty="0">
                <a:solidFill>
                  <a:srgbClr val="002060"/>
                </a:solidFill>
                <a:latin typeface="Garamond" panose="02020404030301010803"/>
                <a:cs typeface="B Mitra" panose="00000400000000000000" pitchFamily="2" charset="-78"/>
              </a:rPr>
              <a:t>ما براي هزينه هاي پيش بيني نشده حدود 2 درصد كل هزينه هاي جاري را كه معادل 50 ميليون تومان مي باشد در نظر گرفته </a:t>
            </a:r>
            <a:r>
              <a:rPr lang="fa-IR" sz="1200" dirty="0" smtClean="0">
                <a:solidFill>
                  <a:srgbClr val="002060"/>
                </a:solidFill>
                <a:latin typeface="Garamond" panose="02020404030301010803"/>
                <a:cs typeface="B Mitra" panose="00000400000000000000" pitchFamily="2" charset="-78"/>
              </a:rPr>
              <a:t>ايم</a:t>
            </a:r>
            <a:r>
              <a:rPr lang="en-US" sz="1200" dirty="0" smtClean="0">
                <a:solidFill>
                  <a:srgbClr val="002060"/>
                </a:solidFill>
                <a:latin typeface="Garamond" panose="02020404030301010803"/>
                <a:cs typeface="B Mitra" panose="00000400000000000000" pitchFamily="2" charset="-78"/>
              </a:rPr>
              <a:t>.</a:t>
            </a:r>
            <a:endParaRPr lang="fa-IR" sz="1200" dirty="0">
              <a:solidFill>
                <a:srgbClr val="002060"/>
              </a:solidFill>
              <a:latin typeface="Garamond" panose="02020404030301010803"/>
              <a:cs typeface="B Mitra" panose="00000400000000000000" pitchFamily="2" charset="-78"/>
            </a:endParaRPr>
          </a:p>
        </p:txBody>
      </p:sp>
      <p:sp>
        <p:nvSpPr>
          <p:cNvPr id="17" name="Rectangle 16"/>
          <p:cNvSpPr/>
          <p:nvPr/>
        </p:nvSpPr>
        <p:spPr>
          <a:xfrm rot="16200000">
            <a:off x="2375266" y="5775039"/>
            <a:ext cx="1181237" cy="346249"/>
          </a:xfrm>
          <a:prstGeom prst="rect">
            <a:avLst/>
          </a:prstGeom>
        </p:spPr>
        <p:txBody>
          <a:bodyPr wrap="square" anchor="ctr">
            <a:spAutoFit/>
          </a:bodyPr>
          <a:lstStyle/>
          <a:p>
            <a:pPr algn="r" rtl="1">
              <a:lnSpc>
                <a:spcPct val="150000"/>
              </a:lnSpc>
            </a:pPr>
            <a:r>
              <a:rPr lang="fa-IR" sz="1100" dirty="0" smtClean="0">
                <a:solidFill>
                  <a:srgbClr val="002060"/>
                </a:solidFill>
                <a:latin typeface="Garamond" panose="02020404030301010803"/>
                <a:cs typeface="B Mitra" panose="00000400000000000000" pitchFamily="2" charset="-78"/>
              </a:rPr>
              <a:t> </a:t>
            </a:r>
            <a:r>
              <a:rPr lang="fa-IR" sz="1100" dirty="0">
                <a:solidFill>
                  <a:srgbClr val="002060"/>
                </a:solidFill>
                <a:latin typeface="Garamond" panose="02020404030301010803"/>
                <a:cs typeface="B Mitra" panose="00000400000000000000" pitchFamily="2" charset="-78"/>
              </a:rPr>
              <a:t>مبلغ به ميليون تومان</a:t>
            </a:r>
            <a:endParaRPr lang="fa-IR" sz="1100" dirty="0" smtClean="0">
              <a:solidFill>
                <a:srgbClr val="002060"/>
              </a:solidFill>
              <a:latin typeface="Garamond" panose="02020404030301010803"/>
              <a:cs typeface="B Mitra" panose="00000400000000000000" pitchFamily="2" charset="-78"/>
            </a:endParaRPr>
          </a:p>
        </p:txBody>
      </p:sp>
      <p:sp>
        <p:nvSpPr>
          <p:cNvPr id="19" name="Rectangle 18"/>
          <p:cNvSpPr/>
          <p:nvPr/>
        </p:nvSpPr>
        <p:spPr>
          <a:xfrm>
            <a:off x="2504729" y="4221088"/>
            <a:ext cx="6552728" cy="369332"/>
          </a:xfrm>
          <a:prstGeom prst="rect">
            <a:avLst/>
          </a:prstGeom>
        </p:spPr>
        <p:txBody>
          <a:bodyPr wrap="square">
            <a:spAutoFit/>
          </a:bodyPr>
          <a:lstStyle/>
          <a:p>
            <a:pPr algn="r" rtl="1">
              <a:lnSpc>
                <a:spcPct val="150000"/>
              </a:lnSpc>
            </a:pPr>
            <a:r>
              <a:rPr lang="fa-IR" sz="1200" b="1" dirty="0" smtClean="0">
                <a:solidFill>
                  <a:srgbClr val="002060"/>
                </a:solidFill>
                <a:latin typeface="Garamond" panose="02020404030301010803"/>
                <a:cs typeface="B Mitra" panose="00000400000000000000" pitchFamily="2" charset="-78"/>
              </a:rPr>
              <a:t>جمع </a:t>
            </a:r>
            <a:r>
              <a:rPr lang="fa-IR" sz="1200" b="1" dirty="0">
                <a:solidFill>
                  <a:srgbClr val="002060"/>
                </a:solidFill>
                <a:latin typeface="Garamond" panose="02020404030301010803"/>
                <a:cs typeface="B Mitra" panose="00000400000000000000" pitchFamily="2" charset="-78"/>
              </a:rPr>
              <a:t>هزينه هاي جاري: </a:t>
            </a:r>
          </a:p>
        </p:txBody>
      </p:sp>
      <p:graphicFrame>
        <p:nvGraphicFramePr>
          <p:cNvPr id="20" name="Table 19"/>
          <p:cNvGraphicFramePr>
            <a:graphicFrameLocks noGrp="1"/>
          </p:cNvGraphicFramePr>
          <p:nvPr>
            <p:extLst/>
          </p:nvPr>
        </p:nvGraphicFramePr>
        <p:xfrm>
          <a:off x="3152799" y="4611518"/>
          <a:ext cx="5875347" cy="1821289"/>
        </p:xfrm>
        <a:graphic>
          <a:graphicData uri="http://schemas.openxmlformats.org/drawingml/2006/table">
            <a:tbl>
              <a:tblPr rtl="1" firstRow="1" firstCol="1" bandRow="1"/>
              <a:tblGrid>
                <a:gridCol w="618777">
                  <a:extLst>
                    <a:ext uri="{9D8B030D-6E8A-4147-A177-3AD203B41FA5}">
                      <a16:colId xmlns:a16="http://schemas.microsoft.com/office/drawing/2014/main" xmlns="" val="2884795742"/>
                    </a:ext>
                  </a:extLst>
                </a:gridCol>
                <a:gridCol w="3313095">
                  <a:extLst>
                    <a:ext uri="{9D8B030D-6E8A-4147-A177-3AD203B41FA5}">
                      <a16:colId xmlns:a16="http://schemas.microsoft.com/office/drawing/2014/main" xmlns="" val="671558199"/>
                    </a:ext>
                  </a:extLst>
                </a:gridCol>
                <a:gridCol w="1943475">
                  <a:extLst>
                    <a:ext uri="{9D8B030D-6E8A-4147-A177-3AD203B41FA5}">
                      <a16:colId xmlns:a16="http://schemas.microsoft.com/office/drawing/2014/main" xmlns="" val="2067620294"/>
                    </a:ext>
                  </a:extLst>
                </a:gridCol>
              </a:tblGrid>
              <a:tr h="296975">
                <a:tc>
                  <a:txBody>
                    <a:bodyPr/>
                    <a:lstStyle>
                      <a:lvl1pPr marL="0" algn="l" rtl="0" eaLnBrk="1" latinLnBrk="0" hangingPunct="1">
                        <a:defRPr kumimoji="0" b="1" kern="1200">
                          <a:solidFill>
                            <a:schemeClr val="lt1"/>
                          </a:solidFill>
                          <a:latin typeface="Garamond" panose="02020404030301010803"/>
                        </a:defRPr>
                      </a:lvl1pPr>
                      <a:lvl2pPr marL="457200" algn="l" rtl="0" eaLnBrk="1" latinLnBrk="0" hangingPunct="1">
                        <a:defRPr kumimoji="0" b="1" kern="1200">
                          <a:solidFill>
                            <a:schemeClr val="lt1"/>
                          </a:solidFill>
                          <a:latin typeface="Garamond" panose="02020404030301010803"/>
                        </a:defRPr>
                      </a:lvl2pPr>
                      <a:lvl3pPr marL="914400" algn="l" rtl="0" eaLnBrk="1" latinLnBrk="0" hangingPunct="1">
                        <a:defRPr kumimoji="0" b="1" kern="1200">
                          <a:solidFill>
                            <a:schemeClr val="lt1"/>
                          </a:solidFill>
                          <a:latin typeface="Garamond" panose="02020404030301010803"/>
                        </a:defRPr>
                      </a:lvl3pPr>
                      <a:lvl4pPr marL="1371600" algn="l" rtl="0" eaLnBrk="1" latinLnBrk="0" hangingPunct="1">
                        <a:defRPr kumimoji="0" b="1" kern="1200">
                          <a:solidFill>
                            <a:schemeClr val="lt1"/>
                          </a:solidFill>
                          <a:latin typeface="Garamond" panose="02020404030301010803"/>
                        </a:defRPr>
                      </a:lvl4pPr>
                      <a:lvl5pPr marL="1828800" algn="l" rtl="0" eaLnBrk="1" latinLnBrk="0" hangingPunct="1">
                        <a:defRPr kumimoji="0" b="1" kern="1200">
                          <a:solidFill>
                            <a:schemeClr val="lt1"/>
                          </a:solidFill>
                          <a:latin typeface="Garamond" panose="02020404030301010803"/>
                        </a:defRPr>
                      </a:lvl5pPr>
                      <a:lvl6pPr marL="2286000" algn="l" rtl="0" eaLnBrk="1" latinLnBrk="0" hangingPunct="1">
                        <a:defRPr kumimoji="0" b="1" kern="1200">
                          <a:solidFill>
                            <a:schemeClr val="lt1"/>
                          </a:solidFill>
                          <a:latin typeface="Garamond" panose="02020404030301010803"/>
                        </a:defRPr>
                      </a:lvl6pPr>
                      <a:lvl7pPr marL="2743200" algn="l" rtl="0" eaLnBrk="1" latinLnBrk="0" hangingPunct="1">
                        <a:defRPr kumimoji="0" b="1" kern="1200">
                          <a:solidFill>
                            <a:schemeClr val="lt1"/>
                          </a:solidFill>
                          <a:latin typeface="Garamond" panose="02020404030301010803"/>
                        </a:defRPr>
                      </a:lvl7pPr>
                      <a:lvl8pPr marL="3200400" algn="l" rtl="0" eaLnBrk="1" latinLnBrk="0" hangingPunct="1">
                        <a:defRPr kumimoji="0" b="1" kern="1200">
                          <a:solidFill>
                            <a:schemeClr val="lt1"/>
                          </a:solidFill>
                          <a:latin typeface="Garamond" panose="02020404030301010803"/>
                        </a:defRPr>
                      </a:lvl8pPr>
                      <a:lvl9pPr marL="3657600" algn="l" rtl="0" eaLnBrk="1" latinLnBrk="0" hangingPunct="1">
                        <a:defRPr kumimoji="0" b="1" kern="1200">
                          <a:solidFill>
                            <a:schemeClr val="lt1"/>
                          </a:solidFill>
                          <a:latin typeface="Garamond" panose="02020404030301010803"/>
                        </a:defRPr>
                      </a:lvl9pPr>
                    </a:lstStyle>
                    <a:p>
                      <a:pPr marL="0" marR="0" algn="ctr" rtl="1">
                        <a:lnSpc>
                          <a:spcPct val="115000"/>
                        </a:lnSpc>
                        <a:spcBef>
                          <a:spcPts val="0"/>
                        </a:spcBef>
                        <a:spcAft>
                          <a:spcPts val="1000"/>
                        </a:spcAft>
                      </a:pPr>
                      <a:r>
                        <a:rPr lang="ar-SA" sz="1100" dirty="0">
                          <a:effectLst/>
                          <a:cs typeface="B Mitra" panose="00000400000000000000" pitchFamily="2" charset="-78"/>
                        </a:rPr>
                        <a:t>رديف</a:t>
                      </a:r>
                      <a:endParaRPr lang="en-US" sz="1100" dirty="0">
                        <a:effectLst/>
                        <a:latin typeface="Calibri" panose="020F0502020204030204" pitchFamily="34" charset="0"/>
                        <a:ea typeface="Calibri" panose="020F0502020204030204" pitchFamily="34" charset="0"/>
                        <a:cs typeface="B Mitra" panose="00000400000000000000" pitchFamily="2" charset="-78"/>
                      </a:endParaRPr>
                    </a:p>
                  </a:txBody>
                  <a:tcPr marL="57097" marR="57097"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83992A"/>
                    </a:solidFill>
                  </a:tcPr>
                </a:tc>
                <a:tc>
                  <a:txBody>
                    <a:bodyPr/>
                    <a:lstStyle>
                      <a:lvl1pPr marL="0" algn="l" rtl="0" eaLnBrk="1" latinLnBrk="0" hangingPunct="1">
                        <a:defRPr kumimoji="0" b="1" kern="1200">
                          <a:solidFill>
                            <a:schemeClr val="lt1"/>
                          </a:solidFill>
                          <a:latin typeface="Garamond" panose="02020404030301010803"/>
                        </a:defRPr>
                      </a:lvl1pPr>
                      <a:lvl2pPr marL="457200" algn="l" rtl="0" eaLnBrk="1" latinLnBrk="0" hangingPunct="1">
                        <a:defRPr kumimoji="0" b="1" kern="1200">
                          <a:solidFill>
                            <a:schemeClr val="lt1"/>
                          </a:solidFill>
                          <a:latin typeface="Garamond" panose="02020404030301010803"/>
                        </a:defRPr>
                      </a:lvl2pPr>
                      <a:lvl3pPr marL="914400" algn="l" rtl="0" eaLnBrk="1" latinLnBrk="0" hangingPunct="1">
                        <a:defRPr kumimoji="0" b="1" kern="1200">
                          <a:solidFill>
                            <a:schemeClr val="lt1"/>
                          </a:solidFill>
                          <a:latin typeface="Garamond" panose="02020404030301010803"/>
                        </a:defRPr>
                      </a:lvl3pPr>
                      <a:lvl4pPr marL="1371600" algn="l" rtl="0" eaLnBrk="1" latinLnBrk="0" hangingPunct="1">
                        <a:defRPr kumimoji="0" b="1" kern="1200">
                          <a:solidFill>
                            <a:schemeClr val="lt1"/>
                          </a:solidFill>
                          <a:latin typeface="Garamond" panose="02020404030301010803"/>
                        </a:defRPr>
                      </a:lvl4pPr>
                      <a:lvl5pPr marL="1828800" algn="l" rtl="0" eaLnBrk="1" latinLnBrk="0" hangingPunct="1">
                        <a:defRPr kumimoji="0" b="1" kern="1200">
                          <a:solidFill>
                            <a:schemeClr val="lt1"/>
                          </a:solidFill>
                          <a:latin typeface="Garamond" panose="02020404030301010803"/>
                        </a:defRPr>
                      </a:lvl5pPr>
                      <a:lvl6pPr marL="2286000" algn="l" rtl="0" eaLnBrk="1" latinLnBrk="0" hangingPunct="1">
                        <a:defRPr kumimoji="0" b="1" kern="1200">
                          <a:solidFill>
                            <a:schemeClr val="lt1"/>
                          </a:solidFill>
                          <a:latin typeface="Garamond" panose="02020404030301010803"/>
                        </a:defRPr>
                      </a:lvl6pPr>
                      <a:lvl7pPr marL="2743200" algn="l" rtl="0" eaLnBrk="1" latinLnBrk="0" hangingPunct="1">
                        <a:defRPr kumimoji="0" b="1" kern="1200">
                          <a:solidFill>
                            <a:schemeClr val="lt1"/>
                          </a:solidFill>
                          <a:latin typeface="Garamond" panose="02020404030301010803"/>
                        </a:defRPr>
                      </a:lvl7pPr>
                      <a:lvl8pPr marL="3200400" algn="l" rtl="0" eaLnBrk="1" latinLnBrk="0" hangingPunct="1">
                        <a:defRPr kumimoji="0" b="1" kern="1200">
                          <a:solidFill>
                            <a:schemeClr val="lt1"/>
                          </a:solidFill>
                          <a:latin typeface="Garamond" panose="02020404030301010803"/>
                        </a:defRPr>
                      </a:lvl8pPr>
                      <a:lvl9pPr marL="3657600" algn="l" rtl="0" eaLnBrk="1" latinLnBrk="0" hangingPunct="1">
                        <a:defRPr kumimoji="0" b="1" kern="1200">
                          <a:solidFill>
                            <a:schemeClr val="lt1"/>
                          </a:solidFill>
                          <a:latin typeface="Garamond" panose="02020404030301010803"/>
                        </a:defRPr>
                      </a:lvl9pPr>
                    </a:lstStyle>
                    <a:p>
                      <a:pPr marL="0" marR="0" algn="ctr" rtl="1">
                        <a:lnSpc>
                          <a:spcPct val="115000"/>
                        </a:lnSpc>
                        <a:spcBef>
                          <a:spcPts val="0"/>
                        </a:spcBef>
                        <a:spcAft>
                          <a:spcPts val="1000"/>
                        </a:spcAft>
                      </a:pPr>
                      <a:r>
                        <a:rPr lang="ar-SA" sz="1100" dirty="0">
                          <a:effectLst/>
                          <a:cs typeface="B Mitra" panose="00000400000000000000" pitchFamily="2" charset="-78"/>
                        </a:rPr>
                        <a:t>شرح</a:t>
                      </a:r>
                      <a:endParaRPr lang="en-US" sz="1100" dirty="0">
                        <a:effectLst/>
                        <a:latin typeface="Calibri" panose="020F0502020204030204" pitchFamily="34" charset="0"/>
                        <a:ea typeface="Calibri" panose="020F0502020204030204" pitchFamily="34" charset="0"/>
                        <a:cs typeface="B Mitra" panose="00000400000000000000" pitchFamily="2" charset="-78"/>
                      </a:endParaRPr>
                    </a:p>
                  </a:txBody>
                  <a:tcPr marL="57097" marR="57097"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83992A"/>
                    </a:solidFill>
                  </a:tcPr>
                </a:tc>
                <a:tc>
                  <a:txBody>
                    <a:bodyPr/>
                    <a:lstStyle>
                      <a:lvl1pPr marL="0" algn="l" rtl="0" eaLnBrk="1" latinLnBrk="0" hangingPunct="1">
                        <a:defRPr kumimoji="0" b="1" kern="1200">
                          <a:solidFill>
                            <a:schemeClr val="lt1"/>
                          </a:solidFill>
                          <a:latin typeface="Garamond" panose="02020404030301010803"/>
                        </a:defRPr>
                      </a:lvl1pPr>
                      <a:lvl2pPr marL="457200" algn="l" rtl="0" eaLnBrk="1" latinLnBrk="0" hangingPunct="1">
                        <a:defRPr kumimoji="0" b="1" kern="1200">
                          <a:solidFill>
                            <a:schemeClr val="lt1"/>
                          </a:solidFill>
                          <a:latin typeface="Garamond" panose="02020404030301010803"/>
                        </a:defRPr>
                      </a:lvl2pPr>
                      <a:lvl3pPr marL="914400" algn="l" rtl="0" eaLnBrk="1" latinLnBrk="0" hangingPunct="1">
                        <a:defRPr kumimoji="0" b="1" kern="1200">
                          <a:solidFill>
                            <a:schemeClr val="lt1"/>
                          </a:solidFill>
                          <a:latin typeface="Garamond" panose="02020404030301010803"/>
                        </a:defRPr>
                      </a:lvl3pPr>
                      <a:lvl4pPr marL="1371600" algn="l" rtl="0" eaLnBrk="1" latinLnBrk="0" hangingPunct="1">
                        <a:defRPr kumimoji="0" b="1" kern="1200">
                          <a:solidFill>
                            <a:schemeClr val="lt1"/>
                          </a:solidFill>
                          <a:latin typeface="Garamond" panose="02020404030301010803"/>
                        </a:defRPr>
                      </a:lvl4pPr>
                      <a:lvl5pPr marL="1828800" algn="l" rtl="0" eaLnBrk="1" latinLnBrk="0" hangingPunct="1">
                        <a:defRPr kumimoji="0" b="1" kern="1200">
                          <a:solidFill>
                            <a:schemeClr val="lt1"/>
                          </a:solidFill>
                          <a:latin typeface="Garamond" panose="02020404030301010803"/>
                        </a:defRPr>
                      </a:lvl5pPr>
                      <a:lvl6pPr marL="2286000" algn="l" rtl="0" eaLnBrk="1" latinLnBrk="0" hangingPunct="1">
                        <a:defRPr kumimoji="0" b="1" kern="1200">
                          <a:solidFill>
                            <a:schemeClr val="lt1"/>
                          </a:solidFill>
                          <a:latin typeface="Garamond" panose="02020404030301010803"/>
                        </a:defRPr>
                      </a:lvl6pPr>
                      <a:lvl7pPr marL="2743200" algn="l" rtl="0" eaLnBrk="1" latinLnBrk="0" hangingPunct="1">
                        <a:defRPr kumimoji="0" b="1" kern="1200">
                          <a:solidFill>
                            <a:schemeClr val="lt1"/>
                          </a:solidFill>
                          <a:latin typeface="Garamond" panose="02020404030301010803"/>
                        </a:defRPr>
                      </a:lvl7pPr>
                      <a:lvl8pPr marL="3200400" algn="l" rtl="0" eaLnBrk="1" latinLnBrk="0" hangingPunct="1">
                        <a:defRPr kumimoji="0" b="1" kern="1200">
                          <a:solidFill>
                            <a:schemeClr val="lt1"/>
                          </a:solidFill>
                          <a:latin typeface="Garamond" panose="02020404030301010803"/>
                        </a:defRPr>
                      </a:lvl8pPr>
                      <a:lvl9pPr marL="3657600" algn="l" rtl="0" eaLnBrk="1" latinLnBrk="0" hangingPunct="1">
                        <a:defRPr kumimoji="0" b="1" kern="1200">
                          <a:solidFill>
                            <a:schemeClr val="lt1"/>
                          </a:solidFill>
                          <a:latin typeface="Garamond" panose="02020404030301010803"/>
                        </a:defRPr>
                      </a:lvl9pPr>
                    </a:lstStyle>
                    <a:p>
                      <a:pPr marL="0" marR="0" algn="ctr" rtl="1">
                        <a:lnSpc>
                          <a:spcPct val="115000"/>
                        </a:lnSpc>
                        <a:spcBef>
                          <a:spcPts val="0"/>
                        </a:spcBef>
                        <a:spcAft>
                          <a:spcPts val="1000"/>
                        </a:spcAft>
                      </a:pPr>
                      <a:r>
                        <a:rPr lang="ar-SA" sz="1100">
                          <a:effectLst/>
                          <a:cs typeface="B Mitra" panose="00000400000000000000" pitchFamily="2" charset="-78"/>
                        </a:rPr>
                        <a:t>جمع هزينه به ميليون تومان</a:t>
                      </a:r>
                      <a:endParaRPr lang="en-US" sz="1100">
                        <a:effectLst/>
                        <a:latin typeface="Calibri" panose="020F0502020204030204" pitchFamily="34" charset="0"/>
                        <a:ea typeface="Calibri" panose="020F0502020204030204" pitchFamily="34" charset="0"/>
                        <a:cs typeface="B Mitra" panose="00000400000000000000" pitchFamily="2" charset="-78"/>
                      </a:endParaRPr>
                    </a:p>
                  </a:txBody>
                  <a:tcPr marL="57097" marR="57097"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83992A"/>
                    </a:solidFill>
                  </a:tcPr>
                </a:tc>
                <a:extLst>
                  <a:ext uri="{0D108BD9-81ED-4DB2-BD59-A6C34878D82A}">
                    <a16:rowId xmlns:a16="http://schemas.microsoft.com/office/drawing/2014/main" xmlns="" val="4066199425"/>
                  </a:ext>
                </a:extLst>
              </a:tr>
              <a:tr h="1265257">
                <a:tc>
                  <a:txBody>
                    <a:bodyPr/>
                    <a:lstStyle>
                      <a:lvl1pPr marL="0" algn="l" rtl="0" eaLnBrk="1" latinLnBrk="0" hangingPunct="1">
                        <a:defRPr kumimoji="0" b="1" kern="1200">
                          <a:solidFill>
                            <a:schemeClr val="lt1"/>
                          </a:solidFill>
                          <a:latin typeface="Garamond" panose="02020404030301010803"/>
                        </a:defRPr>
                      </a:lvl1pPr>
                      <a:lvl2pPr marL="457200" algn="l" rtl="0" eaLnBrk="1" latinLnBrk="0" hangingPunct="1">
                        <a:defRPr kumimoji="0" b="1" kern="1200">
                          <a:solidFill>
                            <a:schemeClr val="lt1"/>
                          </a:solidFill>
                          <a:latin typeface="Garamond" panose="02020404030301010803"/>
                        </a:defRPr>
                      </a:lvl2pPr>
                      <a:lvl3pPr marL="914400" algn="l" rtl="0" eaLnBrk="1" latinLnBrk="0" hangingPunct="1">
                        <a:defRPr kumimoji="0" b="1" kern="1200">
                          <a:solidFill>
                            <a:schemeClr val="lt1"/>
                          </a:solidFill>
                          <a:latin typeface="Garamond" panose="02020404030301010803"/>
                        </a:defRPr>
                      </a:lvl3pPr>
                      <a:lvl4pPr marL="1371600" algn="l" rtl="0" eaLnBrk="1" latinLnBrk="0" hangingPunct="1">
                        <a:defRPr kumimoji="0" b="1" kern="1200">
                          <a:solidFill>
                            <a:schemeClr val="lt1"/>
                          </a:solidFill>
                          <a:latin typeface="Garamond" panose="02020404030301010803"/>
                        </a:defRPr>
                      </a:lvl4pPr>
                      <a:lvl5pPr marL="1828800" algn="l" rtl="0" eaLnBrk="1" latinLnBrk="0" hangingPunct="1">
                        <a:defRPr kumimoji="0" b="1" kern="1200">
                          <a:solidFill>
                            <a:schemeClr val="lt1"/>
                          </a:solidFill>
                          <a:latin typeface="Garamond" panose="02020404030301010803"/>
                        </a:defRPr>
                      </a:lvl5pPr>
                      <a:lvl6pPr marL="2286000" algn="l" rtl="0" eaLnBrk="1" latinLnBrk="0" hangingPunct="1">
                        <a:defRPr kumimoji="0" b="1" kern="1200">
                          <a:solidFill>
                            <a:schemeClr val="lt1"/>
                          </a:solidFill>
                          <a:latin typeface="Garamond" panose="02020404030301010803"/>
                        </a:defRPr>
                      </a:lvl6pPr>
                      <a:lvl7pPr marL="2743200" algn="l" rtl="0" eaLnBrk="1" latinLnBrk="0" hangingPunct="1">
                        <a:defRPr kumimoji="0" b="1" kern="1200">
                          <a:solidFill>
                            <a:schemeClr val="lt1"/>
                          </a:solidFill>
                          <a:latin typeface="Garamond" panose="02020404030301010803"/>
                        </a:defRPr>
                      </a:lvl7pPr>
                      <a:lvl8pPr marL="3200400" algn="l" rtl="0" eaLnBrk="1" latinLnBrk="0" hangingPunct="1">
                        <a:defRPr kumimoji="0" b="1" kern="1200">
                          <a:solidFill>
                            <a:schemeClr val="lt1"/>
                          </a:solidFill>
                          <a:latin typeface="Garamond" panose="02020404030301010803"/>
                        </a:defRPr>
                      </a:lvl8pPr>
                      <a:lvl9pPr marL="3657600" algn="l" rtl="0" eaLnBrk="1" latinLnBrk="0" hangingPunct="1">
                        <a:defRPr kumimoji="0" b="1" kern="1200">
                          <a:solidFill>
                            <a:schemeClr val="lt1"/>
                          </a:solidFill>
                          <a:latin typeface="Garamond" panose="02020404030301010803"/>
                        </a:defRPr>
                      </a:lvl9pPr>
                    </a:lstStyle>
                    <a:p>
                      <a:pPr marL="0" marR="0" algn="ctr" rtl="1">
                        <a:lnSpc>
                          <a:spcPct val="107000"/>
                        </a:lnSpc>
                        <a:spcBef>
                          <a:spcPts val="0"/>
                        </a:spcBef>
                        <a:spcAft>
                          <a:spcPts val="800"/>
                        </a:spcAft>
                      </a:pPr>
                      <a:r>
                        <a:rPr lang="ar-SA" sz="1100" dirty="0">
                          <a:effectLst/>
                          <a:cs typeface="B Mitra" panose="00000400000000000000" pitchFamily="2" charset="-78"/>
                        </a:rPr>
                        <a:t>1</a:t>
                      </a:r>
                      <a:endParaRPr lang="en-US" sz="1100" dirty="0">
                        <a:effectLst/>
                        <a:cs typeface="B Mitra" panose="00000400000000000000" pitchFamily="2" charset="-78"/>
                      </a:endParaRPr>
                    </a:p>
                    <a:p>
                      <a:pPr marL="0" marR="0" algn="ctr" rtl="1">
                        <a:lnSpc>
                          <a:spcPct val="107000"/>
                        </a:lnSpc>
                        <a:spcBef>
                          <a:spcPts val="0"/>
                        </a:spcBef>
                        <a:spcAft>
                          <a:spcPts val="800"/>
                        </a:spcAft>
                      </a:pPr>
                      <a:r>
                        <a:rPr lang="ar-SA" sz="1100" dirty="0">
                          <a:effectLst/>
                          <a:cs typeface="B Mitra" panose="00000400000000000000" pitchFamily="2" charset="-78"/>
                        </a:rPr>
                        <a:t>2</a:t>
                      </a:r>
                      <a:endParaRPr lang="en-US" sz="1100" dirty="0">
                        <a:effectLst/>
                        <a:cs typeface="B Mitra" panose="00000400000000000000" pitchFamily="2" charset="-78"/>
                      </a:endParaRPr>
                    </a:p>
                    <a:p>
                      <a:pPr marL="0" marR="0" algn="ctr" rtl="1">
                        <a:lnSpc>
                          <a:spcPct val="107000"/>
                        </a:lnSpc>
                        <a:spcBef>
                          <a:spcPts val="0"/>
                        </a:spcBef>
                        <a:spcAft>
                          <a:spcPts val="800"/>
                        </a:spcAft>
                      </a:pPr>
                      <a:r>
                        <a:rPr lang="ar-SA" sz="1100" dirty="0">
                          <a:effectLst/>
                          <a:cs typeface="B Mitra" panose="00000400000000000000" pitchFamily="2" charset="-78"/>
                        </a:rPr>
                        <a:t>3</a:t>
                      </a:r>
                      <a:endParaRPr lang="en-US" sz="1100" dirty="0">
                        <a:effectLst/>
                        <a:cs typeface="B Mitra" panose="00000400000000000000" pitchFamily="2" charset="-78"/>
                      </a:endParaRPr>
                    </a:p>
                    <a:p>
                      <a:pPr marL="0" marR="0" algn="ctr" rtl="1">
                        <a:lnSpc>
                          <a:spcPct val="107000"/>
                        </a:lnSpc>
                        <a:spcBef>
                          <a:spcPts val="0"/>
                        </a:spcBef>
                        <a:spcAft>
                          <a:spcPts val="800"/>
                        </a:spcAft>
                      </a:pPr>
                      <a:r>
                        <a:rPr lang="ar-SA" sz="1100" dirty="0">
                          <a:effectLst/>
                          <a:cs typeface="B Mitra" panose="00000400000000000000" pitchFamily="2" charset="-78"/>
                        </a:rPr>
                        <a:t>4</a:t>
                      </a:r>
                      <a:endParaRPr lang="en-US" sz="1100" dirty="0">
                        <a:effectLst/>
                        <a:cs typeface="B Mitra" panose="00000400000000000000" pitchFamily="2" charset="-78"/>
                      </a:endParaRPr>
                    </a:p>
                    <a:p>
                      <a:pPr marL="0" marR="0" algn="ctr" rtl="1">
                        <a:lnSpc>
                          <a:spcPct val="115000"/>
                        </a:lnSpc>
                        <a:spcBef>
                          <a:spcPts val="0"/>
                        </a:spcBef>
                        <a:spcAft>
                          <a:spcPts val="1000"/>
                        </a:spcAft>
                      </a:pPr>
                      <a:r>
                        <a:rPr lang="ar-SA" sz="1100" dirty="0">
                          <a:effectLst/>
                          <a:cs typeface="B Mitra" panose="00000400000000000000" pitchFamily="2" charset="-78"/>
                        </a:rPr>
                        <a:t>5</a:t>
                      </a:r>
                      <a:endParaRPr lang="en-US" sz="1100" dirty="0">
                        <a:effectLst/>
                        <a:latin typeface="Calibri" panose="020F0502020204030204" pitchFamily="34" charset="0"/>
                        <a:ea typeface="Calibri" panose="020F0502020204030204" pitchFamily="34" charset="0"/>
                        <a:cs typeface="B Mitra" panose="00000400000000000000" pitchFamily="2" charset="-78"/>
                      </a:endParaRPr>
                    </a:p>
                  </a:txBody>
                  <a:tcPr marL="57097" marR="57097" marT="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3992A"/>
                    </a:solidFill>
                  </a:tcPr>
                </a:tc>
                <a:tc>
                  <a:txBody>
                    <a:bodyPr/>
                    <a:lstStyle>
                      <a:lvl1pPr marL="0" algn="l" rtl="0" eaLnBrk="1" latinLnBrk="0" hangingPunct="1">
                        <a:defRPr kumimoji="0" kern="1200">
                          <a:solidFill>
                            <a:schemeClr val="dk1"/>
                          </a:solidFill>
                          <a:latin typeface="Garamond" panose="02020404030301010803"/>
                        </a:defRPr>
                      </a:lvl1pPr>
                      <a:lvl2pPr marL="457200" algn="l" rtl="0" eaLnBrk="1" latinLnBrk="0" hangingPunct="1">
                        <a:defRPr kumimoji="0" kern="1200">
                          <a:solidFill>
                            <a:schemeClr val="dk1"/>
                          </a:solidFill>
                          <a:latin typeface="Garamond" panose="02020404030301010803"/>
                        </a:defRPr>
                      </a:lvl2pPr>
                      <a:lvl3pPr marL="914400" algn="l" rtl="0" eaLnBrk="1" latinLnBrk="0" hangingPunct="1">
                        <a:defRPr kumimoji="0" kern="1200">
                          <a:solidFill>
                            <a:schemeClr val="dk1"/>
                          </a:solidFill>
                          <a:latin typeface="Garamond" panose="02020404030301010803"/>
                        </a:defRPr>
                      </a:lvl3pPr>
                      <a:lvl4pPr marL="1371600" algn="l" rtl="0" eaLnBrk="1" latinLnBrk="0" hangingPunct="1">
                        <a:defRPr kumimoji="0" kern="1200">
                          <a:solidFill>
                            <a:schemeClr val="dk1"/>
                          </a:solidFill>
                          <a:latin typeface="Garamond" panose="02020404030301010803"/>
                        </a:defRPr>
                      </a:lvl4pPr>
                      <a:lvl5pPr marL="1828800" algn="l" rtl="0" eaLnBrk="1" latinLnBrk="0" hangingPunct="1">
                        <a:defRPr kumimoji="0" kern="1200">
                          <a:solidFill>
                            <a:schemeClr val="dk1"/>
                          </a:solidFill>
                          <a:latin typeface="Garamond" panose="02020404030301010803"/>
                        </a:defRPr>
                      </a:lvl5pPr>
                      <a:lvl6pPr marL="2286000" algn="l" rtl="0" eaLnBrk="1" latinLnBrk="0" hangingPunct="1">
                        <a:defRPr kumimoji="0" kern="1200">
                          <a:solidFill>
                            <a:schemeClr val="dk1"/>
                          </a:solidFill>
                          <a:latin typeface="Garamond" panose="02020404030301010803"/>
                        </a:defRPr>
                      </a:lvl6pPr>
                      <a:lvl7pPr marL="2743200" algn="l" rtl="0" eaLnBrk="1" latinLnBrk="0" hangingPunct="1">
                        <a:defRPr kumimoji="0" kern="1200">
                          <a:solidFill>
                            <a:schemeClr val="dk1"/>
                          </a:solidFill>
                          <a:latin typeface="Garamond" panose="02020404030301010803"/>
                        </a:defRPr>
                      </a:lvl7pPr>
                      <a:lvl8pPr marL="3200400" algn="l" rtl="0" eaLnBrk="1" latinLnBrk="0" hangingPunct="1">
                        <a:defRPr kumimoji="0" kern="1200">
                          <a:solidFill>
                            <a:schemeClr val="dk1"/>
                          </a:solidFill>
                          <a:latin typeface="Garamond" panose="02020404030301010803"/>
                        </a:defRPr>
                      </a:lvl8pPr>
                      <a:lvl9pPr marL="3657600" algn="l" rtl="0" eaLnBrk="1" latinLnBrk="0" hangingPunct="1">
                        <a:defRPr kumimoji="0" kern="1200">
                          <a:solidFill>
                            <a:schemeClr val="dk1"/>
                          </a:solidFill>
                          <a:latin typeface="Garamond" panose="02020404030301010803"/>
                        </a:defRPr>
                      </a:lvl9pPr>
                    </a:lstStyle>
                    <a:p>
                      <a:pPr marL="0" marR="0" algn="ctr" rtl="1">
                        <a:lnSpc>
                          <a:spcPct val="107000"/>
                        </a:lnSpc>
                        <a:spcBef>
                          <a:spcPts val="0"/>
                        </a:spcBef>
                        <a:spcAft>
                          <a:spcPts val="800"/>
                        </a:spcAft>
                      </a:pPr>
                      <a:r>
                        <a:rPr lang="ar-SA" sz="1100" dirty="0">
                          <a:effectLst/>
                          <a:cs typeface="B Mitra" panose="00000400000000000000" pitchFamily="2" charset="-78"/>
                        </a:rPr>
                        <a:t>هزينه هاي پرسنلي </a:t>
                      </a:r>
                      <a:endParaRPr lang="en-US" sz="1100" dirty="0">
                        <a:effectLst/>
                        <a:cs typeface="B Mitra" panose="00000400000000000000" pitchFamily="2" charset="-78"/>
                      </a:endParaRPr>
                    </a:p>
                    <a:p>
                      <a:pPr marL="0" marR="0" algn="ctr" rtl="1">
                        <a:lnSpc>
                          <a:spcPct val="107000"/>
                        </a:lnSpc>
                        <a:spcBef>
                          <a:spcPts val="0"/>
                        </a:spcBef>
                        <a:spcAft>
                          <a:spcPts val="800"/>
                        </a:spcAft>
                      </a:pPr>
                      <a:r>
                        <a:rPr lang="ar-SA" sz="1100" dirty="0">
                          <a:effectLst/>
                          <a:cs typeface="B Mitra" panose="00000400000000000000" pitchFamily="2" charset="-78"/>
                        </a:rPr>
                        <a:t>هزينه هاي سوخت ، آب و برق و تلفن </a:t>
                      </a:r>
                      <a:endParaRPr lang="en-US" sz="1100" dirty="0">
                        <a:effectLst/>
                        <a:cs typeface="B Mitra" panose="00000400000000000000" pitchFamily="2" charset="-78"/>
                      </a:endParaRPr>
                    </a:p>
                    <a:p>
                      <a:pPr marL="0" marR="0" algn="ctr" rtl="1">
                        <a:lnSpc>
                          <a:spcPct val="107000"/>
                        </a:lnSpc>
                        <a:spcBef>
                          <a:spcPts val="0"/>
                        </a:spcBef>
                        <a:spcAft>
                          <a:spcPts val="800"/>
                        </a:spcAft>
                      </a:pPr>
                      <a:r>
                        <a:rPr lang="ar-SA" sz="1100" dirty="0">
                          <a:effectLst/>
                          <a:cs typeface="B Mitra" panose="00000400000000000000" pitchFamily="2" charset="-78"/>
                        </a:rPr>
                        <a:t>هزينه تعمير و نگهداري و استهلاك </a:t>
                      </a:r>
                      <a:endParaRPr lang="en-US" sz="1100" dirty="0">
                        <a:effectLst/>
                        <a:cs typeface="B Mitra" panose="00000400000000000000" pitchFamily="2" charset="-78"/>
                      </a:endParaRPr>
                    </a:p>
                    <a:p>
                      <a:pPr marL="0" marR="0" algn="ctr" rtl="1">
                        <a:lnSpc>
                          <a:spcPct val="107000"/>
                        </a:lnSpc>
                        <a:spcBef>
                          <a:spcPts val="0"/>
                        </a:spcBef>
                        <a:spcAft>
                          <a:spcPts val="800"/>
                        </a:spcAft>
                      </a:pPr>
                      <a:r>
                        <a:rPr lang="ar-SA" sz="1100" dirty="0">
                          <a:effectLst/>
                          <a:cs typeface="B Mitra" panose="00000400000000000000" pitchFamily="2" charset="-78"/>
                        </a:rPr>
                        <a:t>پيش بيني نشده </a:t>
                      </a:r>
                      <a:endParaRPr lang="en-US" sz="1100" dirty="0">
                        <a:effectLst/>
                        <a:cs typeface="B Mitra" panose="00000400000000000000" pitchFamily="2" charset="-78"/>
                      </a:endParaRPr>
                    </a:p>
                    <a:p>
                      <a:pPr marL="0" marR="0" algn="ctr" rtl="1">
                        <a:lnSpc>
                          <a:spcPct val="115000"/>
                        </a:lnSpc>
                        <a:spcBef>
                          <a:spcPts val="0"/>
                        </a:spcBef>
                        <a:spcAft>
                          <a:spcPts val="1000"/>
                        </a:spcAft>
                      </a:pPr>
                      <a:r>
                        <a:rPr lang="ar-SA" sz="1100" dirty="0">
                          <a:effectLst/>
                          <a:cs typeface="B Mitra" panose="00000400000000000000" pitchFamily="2" charset="-78"/>
                        </a:rPr>
                        <a:t>خدمات بيمه </a:t>
                      </a:r>
                      <a:endParaRPr lang="en-US" sz="1100" dirty="0">
                        <a:effectLst/>
                        <a:latin typeface="Calibri" panose="020F0502020204030204" pitchFamily="34" charset="0"/>
                        <a:ea typeface="Calibri" panose="020F0502020204030204" pitchFamily="34" charset="0"/>
                        <a:cs typeface="B Mitra" panose="00000400000000000000" pitchFamily="2" charset="-78"/>
                      </a:endParaRPr>
                    </a:p>
                  </a:txBody>
                  <a:tcPr marL="57097" marR="57097" marT="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3992A">
                        <a:tint val="40000"/>
                      </a:srgbClr>
                    </a:solidFill>
                  </a:tcPr>
                </a:tc>
                <a:tc>
                  <a:txBody>
                    <a:bodyPr/>
                    <a:lstStyle>
                      <a:lvl1pPr marL="0" algn="l" rtl="0" eaLnBrk="1" latinLnBrk="0" hangingPunct="1">
                        <a:defRPr kumimoji="0" kern="1200">
                          <a:solidFill>
                            <a:schemeClr val="dk1"/>
                          </a:solidFill>
                          <a:latin typeface="Garamond" panose="02020404030301010803"/>
                        </a:defRPr>
                      </a:lvl1pPr>
                      <a:lvl2pPr marL="457200" algn="l" rtl="0" eaLnBrk="1" latinLnBrk="0" hangingPunct="1">
                        <a:defRPr kumimoji="0" kern="1200">
                          <a:solidFill>
                            <a:schemeClr val="dk1"/>
                          </a:solidFill>
                          <a:latin typeface="Garamond" panose="02020404030301010803"/>
                        </a:defRPr>
                      </a:lvl2pPr>
                      <a:lvl3pPr marL="914400" algn="l" rtl="0" eaLnBrk="1" latinLnBrk="0" hangingPunct="1">
                        <a:defRPr kumimoji="0" kern="1200">
                          <a:solidFill>
                            <a:schemeClr val="dk1"/>
                          </a:solidFill>
                          <a:latin typeface="Garamond" panose="02020404030301010803"/>
                        </a:defRPr>
                      </a:lvl3pPr>
                      <a:lvl4pPr marL="1371600" algn="l" rtl="0" eaLnBrk="1" latinLnBrk="0" hangingPunct="1">
                        <a:defRPr kumimoji="0" kern="1200">
                          <a:solidFill>
                            <a:schemeClr val="dk1"/>
                          </a:solidFill>
                          <a:latin typeface="Garamond" panose="02020404030301010803"/>
                        </a:defRPr>
                      </a:lvl4pPr>
                      <a:lvl5pPr marL="1828800" algn="l" rtl="0" eaLnBrk="1" latinLnBrk="0" hangingPunct="1">
                        <a:defRPr kumimoji="0" kern="1200">
                          <a:solidFill>
                            <a:schemeClr val="dk1"/>
                          </a:solidFill>
                          <a:latin typeface="Garamond" panose="02020404030301010803"/>
                        </a:defRPr>
                      </a:lvl5pPr>
                      <a:lvl6pPr marL="2286000" algn="l" rtl="0" eaLnBrk="1" latinLnBrk="0" hangingPunct="1">
                        <a:defRPr kumimoji="0" kern="1200">
                          <a:solidFill>
                            <a:schemeClr val="dk1"/>
                          </a:solidFill>
                          <a:latin typeface="Garamond" panose="02020404030301010803"/>
                        </a:defRPr>
                      </a:lvl6pPr>
                      <a:lvl7pPr marL="2743200" algn="l" rtl="0" eaLnBrk="1" latinLnBrk="0" hangingPunct="1">
                        <a:defRPr kumimoji="0" kern="1200">
                          <a:solidFill>
                            <a:schemeClr val="dk1"/>
                          </a:solidFill>
                          <a:latin typeface="Garamond" panose="02020404030301010803"/>
                        </a:defRPr>
                      </a:lvl7pPr>
                      <a:lvl8pPr marL="3200400" algn="l" rtl="0" eaLnBrk="1" latinLnBrk="0" hangingPunct="1">
                        <a:defRPr kumimoji="0" kern="1200">
                          <a:solidFill>
                            <a:schemeClr val="dk1"/>
                          </a:solidFill>
                          <a:latin typeface="Garamond" panose="02020404030301010803"/>
                        </a:defRPr>
                      </a:lvl8pPr>
                      <a:lvl9pPr marL="3657600" algn="l" rtl="0" eaLnBrk="1" latinLnBrk="0" hangingPunct="1">
                        <a:defRPr kumimoji="0" kern="1200">
                          <a:solidFill>
                            <a:schemeClr val="dk1"/>
                          </a:solidFill>
                          <a:latin typeface="Garamond" panose="02020404030301010803"/>
                        </a:defRPr>
                      </a:lvl9pPr>
                    </a:lstStyle>
                    <a:p>
                      <a:pPr marL="0" marR="0" algn="ctr" rtl="1">
                        <a:lnSpc>
                          <a:spcPct val="107000"/>
                        </a:lnSpc>
                        <a:spcBef>
                          <a:spcPts val="0"/>
                        </a:spcBef>
                        <a:spcAft>
                          <a:spcPts val="800"/>
                        </a:spcAft>
                      </a:pPr>
                      <a:r>
                        <a:rPr lang="ar-SA" sz="1100" dirty="0">
                          <a:effectLst/>
                          <a:cs typeface="B Mitra" panose="00000400000000000000" pitchFamily="2" charset="-78"/>
                        </a:rPr>
                        <a:t>130</a:t>
                      </a:r>
                      <a:endParaRPr lang="en-US" sz="1100" dirty="0">
                        <a:effectLst/>
                        <a:cs typeface="B Mitra" panose="00000400000000000000" pitchFamily="2" charset="-78"/>
                      </a:endParaRPr>
                    </a:p>
                    <a:p>
                      <a:pPr marL="0" marR="0" algn="ctr" rtl="1">
                        <a:lnSpc>
                          <a:spcPct val="107000"/>
                        </a:lnSpc>
                        <a:spcBef>
                          <a:spcPts val="0"/>
                        </a:spcBef>
                        <a:spcAft>
                          <a:spcPts val="800"/>
                        </a:spcAft>
                      </a:pPr>
                      <a:r>
                        <a:rPr lang="ar-SA" sz="1100" dirty="0">
                          <a:effectLst/>
                          <a:cs typeface="B Mitra" panose="00000400000000000000" pitchFamily="2" charset="-78"/>
                        </a:rPr>
                        <a:t>82/50</a:t>
                      </a:r>
                      <a:endParaRPr lang="en-US" sz="1100" dirty="0">
                        <a:effectLst/>
                        <a:cs typeface="B Mitra" panose="00000400000000000000" pitchFamily="2" charset="-78"/>
                      </a:endParaRPr>
                    </a:p>
                    <a:p>
                      <a:pPr marL="0" marR="0" algn="ctr" rtl="1">
                        <a:lnSpc>
                          <a:spcPct val="107000"/>
                        </a:lnSpc>
                        <a:spcBef>
                          <a:spcPts val="0"/>
                        </a:spcBef>
                        <a:spcAft>
                          <a:spcPts val="800"/>
                        </a:spcAft>
                      </a:pPr>
                      <a:r>
                        <a:rPr lang="ar-SA" sz="1100" dirty="0">
                          <a:effectLst/>
                          <a:cs typeface="B Mitra" panose="00000400000000000000" pitchFamily="2" charset="-78"/>
                        </a:rPr>
                        <a:t> </a:t>
                      </a:r>
                      <a:endParaRPr lang="en-US" sz="1100" dirty="0">
                        <a:effectLst/>
                        <a:cs typeface="B Mitra" panose="00000400000000000000" pitchFamily="2" charset="-78"/>
                      </a:endParaRPr>
                    </a:p>
                    <a:p>
                      <a:pPr marL="0" marR="0" algn="ctr" rtl="1">
                        <a:lnSpc>
                          <a:spcPct val="107000"/>
                        </a:lnSpc>
                        <a:spcBef>
                          <a:spcPts val="0"/>
                        </a:spcBef>
                        <a:spcAft>
                          <a:spcPts val="800"/>
                        </a:spcAft>
                      </a:pPr>
                      <a:r>
                        <a:rPr lang="ar-SA" sz="1100" dirty="0">
                          <a:effectLst/>
                          <a:cs typeface="B Mitra" panose="00000400000000000000" pitchFamily="2" charset="-78"/>
                        </a:rPr>
                        <a:t>500/937</a:t>
                      </a:r>
                      <a:endParaRPr lang="en-US" sz="1100" dirty="0">
                        <a:effectLst/>
                        <a:cs typeface="B Mitra" panose="00000400000000000000" pitchFamily="2" charset="-78"/>
                      </a:endParaRPr>
                    </a:p>
                    <a:p>
                      <a:pPr marL="0" marR="0" algn="ctr" rtl="1">
                        <a:lnSpc>
                          <a:spcPct val="115000"/>
                        </a:lnSpc>
                        <a:spcBef>
                          <a:spcPts val="0"/>
                        </a:spcBef>
                        <a:spcAft>
                          <a:spcPts val="1000"/>
                        </a:spcAft>
                      </a:pPr>
                      <a:r>
                        <a:rPr lang="ar-SA" sz="1100" dirty="0">
                          <a:effectLst/>
                          <a:cs typeface="B Mitra" panose="00000400000000000000" pitchFamily="2" charset="-78"/>
                        </a:rPr>
                        <a:t>50</a:t>
                      </a:r>
                      <a:endParaRPr lang="en-US" sz="1100" dirty="0">
                        <a:effectLst/>
                        <a:latin typeface="Calibri" panose="020F0502020204030204" pitchFamily="34" charset="0"/>
                        <a:ea typeface="Calibri" panose="020F0502020204030204" pitchFamily="34" charset="0"/>
                        <a:cs typeface="B Mitra" panose="00000400000000000000" pitchFamily="2" charset="-78"/>
                      </a:endParaRPr>
                    </a:p>
                  </a:txBody>
                  <a:tcPr marL="57097" marR="57097" marT="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3992A">
                        <a:tint val="40000"/>
                      </a:srgbClr>
                    </a:solidFill>
                  </a:tcPr>
                </a:tc>
                <a:extLst>
                  <a:ext uri="{0D108BD9-81ED-4DB2-BD59-A6C34878D82A}">
                    <a16:rowId xmlns:a16="http://schemas.microsoft.com/office/drawing/2014/main" xmlns="" val="4171782432"/>
                  </a:ext>
                </a:extLst>
              </a:tr>
              <a:tr h="207578">
                <a:tc>
                  <a:txBody>
                    <a:bodyPr/>
                    <a:lstStyle>
                      <a:lvl1pPr marL="0" algn="l" rtl="0" eaLnBrk="1" latinLnBrk="0" hangingPunct="1">
                        <a:defRPr kumimoji="0" b="1" kern="1200">
                          <a:solidFill>
                            <a:schemeClr val="lt1"/>
                          </a:solidFill>
                          <a:latin typeface="Garamond" panose="02020404030301010803"/>
                        </a:defRPr>
                      </a:lvl1pPr>
                      <a:lvl2pPr marL="457200" algn="l" rtl="0" eaLnBrk="1" latinLnBrk="0" hangingPunct="1">
                        <a:defRPr kumimoji="0" b="1" kern="1200">
                          <a:solidFill>
                            <a:schemeClr val="lt1"/>
                          </a:solidFill>
                          <a:latin typeface="Garamond" panose="02020404030301010803"/>
                        </a:defRPr>
                      </a:lvl2pPr>
                      <a:lvl3pPr marL="914400" algn="l" rtl="0" eaLnBrk="1" latinLnBrk="0" hangingPunct="1">
                        <a:defRPr kumimoji="0" b="1" kern="1200">
                          <a:solidFill>
                            <a:schemeClr val="lt1"/>
                          </a:solidFill>
                          <a:latin typeface="Garamond" panose="02020404030301010803"/>
                        </a:defRPr>
                      </a:lvl3pPr>
                      <a:lvl4pPr marL="1371600" algn="l" rtl="0" eaLnBrk="1" latinLnBrk="0" hangingPunct="1">
                        <a:defRPr kumimoji="0" b="1" kern="1200">
                          <a:solidFill>
                            <a:schemeClr val="lt1"/>
                          </a:solidFill>
                          <a:latin typeface="Garamond" panose="02020404030301010803"/>
                        </a:defRPr>
                      </a:lvl4pPr>
                      <a:lvl5pPr marL="1828800" algn="l" rtl="0" eaLnBrk="1" latinLnBrk="0" hangingPunct="1">
                        <a:defRPr kumimoji="0" b="1" kern="1200">
                          <a:solidFill>
                            <a:schemeClr val="lt1"/>
                          </a:solidFill>
                          <a:latin typeface="Garamond" panose="02020404030301010803"/>
                        </a:defRPr>
                      </a:lvl5pPr>
                      <a:lvl6pPr marL="2286000" algn="l" rtl="0" eaLnBrk="1" latinLnBrk="0" hangingPunct="1">
                        <a:defRPr kumimoji="0" b="1" kern="1200">
                          <a:solidFill>
                            <a:schemeClr val="lt1"/>
                          </a:solidFill>
                          <a:latin typeface="Garamond" panose="02020404030301010803"/>
                        </a:defRPr>
                      </a:lvl6pPr>
                      <a:lvl7pPr marL="2743200" algn="l" rtl="0" eaLnBrk="1" latinLnBrk="0" hangingPunct="1">
                        <a:defRPr kumimoji="0" b="1" kern="1200">
                          <a:solidFill>
                            <a:schemeClr val="lt1"/>
                          </a:solidFill>
                          <a:latin typeface="Garamond" panose="02020404030301010803"/>
                        </a:defRPr>
                      </a:lvl7pPr>
                      <a:lvl8pPr marL="3200400" algn="l" rtl="0" eaLnBrk="1" latinLnBrk="0" hangingPunct="1">
                        <a:defRPr kumimoji="0" b="1" kern="1200">
                          <a:solidFill>
                            <a:schemeClr val="lt1"/>
                          </a:solidFill>
                          <a:latin typeface="Garamond" panose="02020404030301010803"/>
                        </a:defRPr>
                      </a:lvl8pPr>
                      <a:lvl9pPr marL="3657600" algn="l" rtl="0" eaLnBrk="1" latinLnBrk="0" hangingPunct="1">
                        <a:defRPr kumimoji="0" b="1" kern="1200">
                          <a:solidFill>
                            <a:schemeClr val="lt1"/>
                          </a:solidFill>
                          <a:latin typeface="Garamond" panose="02020404030301010803"/>
                        </a:defRPr>
                      </a:lvl9pPr>
                    </a:lstStyle>
                    <a:p>
                      <a:pPr marL="0" marR="0" algn="ctr" rtl="1">
                        <a:lnSpc>
                          <a:spcPct val="115000"/>
                        </a:lnSpc>
                        <a:spcBef>
                          <a:spcPts val="0"/>
                        </a:spcBef>
                        <a:spcAft>
                          <a:spcPts val="1000"/>
                        </a:spcAft>
                      </a:pPr>
                      <a:r>
                        <a:rPr lang="en-US" sz="1100">
                          <a:effectLst/>
                          <a:cs typeface="B Mitra" panose="00000400000000000000" pitchFamily="2" charset="-78"/>
                        </a:rPr>
                        <a:t> </a:t>
                      </a:r>
                      <a:endParaRPr lang="en-US" sz="1100">
                        <a:effectLst/>
                        <a:latin typeface="Calibri" panose="020F0502020204030204" pitchFamily="34" charset="0"/>
                        <a:ea typeface="Calibri" panose="020F0502020204030204" pitchFamily="34" charset="0"/>
                        <a:cs typeface="B Mitra" panose="00000400000000000000" pitchFamily="2" charset="-78"/>
                      </a:endParaRPr>
                    </a:p>
                  </a:txBody>
                  <a:tcPr marL="57097" marR="57097"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3992A"/>
                    </a:solidFill>
                  </a:tcPr>
                </a:tc>
                <a:tc>
                  <a:txBody>
                    <a:bodyPr/>
                    <a:lstStyle>
                      <a:lvl1pPr marL="0" algn="l" rtl="0" eaLnBrk="1" latinLnBrk="0" hangingPunct="1">
                        <a:defRPr kumimoji="0" kern="1200">
                          <a:solidFill>
                            <a:schemeClr val="dk1"/>
                          </a:solidFill>
                          <a:latin typeface="Garamond" panose="02020404030301010803"/>
                        </a:defRPr>
                      </a:lvl1pPr>
                      <a:lvl2pPr marL="457200" algn="l" rtl="0" eaLnBrk="1" latinLnBrk="0" hangingPunct="1">
                        <a:defRPr kumimoji="0" kern="1200">
                          <a:solidFill>
                            <a:schemeClr val="dk1"/>
                          </a:solidFill>
                          <a:latin typeface="Garamond" panose="02020404030301010803"/>
                        </a:defRPr>
                      </a:lvl2pPr>
                      <a:lvl3pPr marL="914400" algn="l" rtl="0" eaLnBrk="1" latinLnBrk="0" hangingPunct="1">
                        <a:defRPr kumimoji="0" kern="1200">
                          <a:solidFill>
                            <a:schemeClr val="dk1"/>
                          </a:solidFill>
                          <a:latin typeface="Garamond" panose="02020404030301010803"/>
                        </a:defRPr>
                      </a:lvl3pPr>
                      <a:lvl4pPr marL="1371600" algn="l" rtl="0" eaLnBrk="1" latinLnBrk="0" hangingPunct="1">
                        <a:defRPr kumimoji="0" kern="1200">
                          <a:solidFill>
                            <a:schemeClr val="dk1"/>
                          </a:solidFill>
                          <a:latin typeface="Garamond" panose="02020404030301010803"/>
                        </a:defRPr>
                      </a:lvl4pPr>
                      <a:lvl5pPr marL="1828800" algn="l" rtl="0" eaLnBrk="1" latinLnBrk="0" hangingPunct="1">
                        <a:defRPr kumimoji="0" kern="1200">
                          <a:solidFill>
                            <a:schemeClr val="dk1"/>
                          </a:solidFill>
                          <a:latin typeface="Garamond" panose="02020404030301010803"/>
                        </a:defRPr>
                      </a:lvl5pPr>
                      <a:lvl6pPr marL="2286000" algn="l" rtl="0" eaLnBrk="1" latinLnBrk="0" hangingPunct="1">
                        <a:defRPr kumimoji="0" kern="1200">
                          <a:solidFill>
                            <a:schemeClr val="dk1"/>
                          </a:solidFill>
                          <a:latin typeface="Garamond" panose="02020404030301010803"/>
                        </a:defRPr>
                      </a:lvl6pPr>
                      <a:lvl7pPr marL="2743200" algn="l" rtl="0" eaLnBrk="1" latinLnBrk="0" hangingPunct="1">
                        <a:defRPr kumimoji="0" kern="1200">
                          <a:solidFill>
                            <a:schemeClr val="dk1"/>
                          </a:solidFill>
                          <a:latin typeface="Garamond" panose="02020404030301010803"/>
                        </a:defRPr>
                      </a:lvl7pPr>
                      <a:lvl8pPr marL="3200400" algn="l" rtl="0" eaLnBrk="1" latinLnBrk="0" hangingPunct="1">
                        <a:defRPr kumimoji="0" kern="1200">
                          <a:solidFill>
                            <a:schemeClr val="dk1"/>
                          </a:solidFill>
                          <a:latin typeface="Garamond" panose="02020404030301010803"/>
                        </a:defRPr>
                      </a:lvl8pPr>
                      <a:lvl9pPr marL="3657600" algn="l" rtl="0" eaLnBrk="1" latinLnBrk="0" hangingPunct="1">
                        <a:defRPr kumimoji="0" kern="1200">
                          <a:solidFill>
                            <a:schemeClr val="dk1"/>
                          </a:solidFill>
                          <a:latin typeface="Garamond" panose="02020404030301010803"/>
                        </a:defRPr>
                      </a:lvl9pPr>
                    </a:lstStyle>
                    <a:p>
                      <a:pPr marL="0" marR="0" algn="ctr" rtl="1">
                        <a:lnSpc>
                          <a:spcPct val="115000"/>
                        </a:lnSpc>
                        <a:spcBef>
                          <a:spcPts val="0"/>
                        </a:spcBef>
                        <a:spcAft>
                          <a:spcPts val="1000"/>
                        </a:spcAft>
                      </a:pPr>
                      <a:r>
                        <a:rPr lang="ar-SA" sz="1100" dirty="0">
                          <a:effectLst/>
                          <a:cs typeface="B Mitra" panose="00000400000000000000" pitchFamily="2" charset="-78"/>
                        </a:rPr>
                        <a:t>جمع كل </a:t>
                      </a:r>
                      <a:endParaRPr lang="en-US" sz="1100" dirty="0">
                        <a:effectLst/>
                        <a:latin typeface="Calibri" panose="020F0502020204030204" pitchFamily="34" charset="0"/>
                        <a:ea typeface="Calibri" panose="020F0502020204030204" pitchFamily="34" charset="0"/>
                        <a:cs typeface="B Mitra" panose="00000400000000000000" pitchFamily="2" charset="-78"/>
                      </a:endParaRPr>
                    </a:p>
                  </a:txBody>
                  <a:tcPr marL="57097" marR="57097"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3992A">
                        <a:tint val="20000"/>
                      </a:srgbClr>
                    </a:solidFill>
                  </a:tcPr>
                </a:tc>
                <a:tc>
                  <a:txBody>
                    <a:bodyPr/>
                    <a:lstStyle>
                      <a:lvl1pPr marL="0" algn="l" rtl="0" eaLnBrk="1" latinLnBrk="0" hangingPunct="1">
                        <a:defRPr kumimoji="0" kern="1200">
                          <a:solidFill>
                            <a:schemeClr val="dk1"/>
                          </a:solidFill>
                          <a:latin typeface="Garamond" panose="02020404030301010803"/>
                        </a:defRPr>
                      </a:lvl1pPr>
                      <a:lvl2pPr marL="457200" algn="l" rtl="0" eaLnBrk="1" latinLnBrk="0" hangingPunct="1">
                        <a:defRPr kumimoji="0" kern="1200">
                          <a:solidFill>
                            <a:schemeClr val="dk1"/>
                          </a:solidFill>
                          <a:latin typeface="Garamond" panose="02020404030301010803"/>
                        </a:defRPr>
                      </a:lvl2pPr>
                      <a:lvl3pPr marL="914400" algn="l" rtl="0" eaLnBrk="1" latinLnBrk="0" hangingPunct="1">
                        <a:defRPr kumimoji="0" kern="1200">
                          <a:solidFill>
                            <a:schemeClr val="dk1"/>
                          </a:solidFill>
                          <a:latin typeface="Garamond" panose="02020404030301010803"/>
                        </a:defRPr>
                      </a:lvl3pPr>
                      <a:lvl4pPr marL="1371600" algn="l" rtl="0" eaLnBrk="1" latinLnBrk="0" hangingPunct="1">
                        <a:defRPr kumimoji="0" kern="1200">
                          <a:solidFill>
                            <a:schemeClr val="dk1"/>
                          </a:solidFill>
                          <a:latin typeface="Garamond" panose="02020404030301010803"/>
                        </a:defRPr>
                      </a:lvl4pPr>
                      <a:lvl5pPr marL="1828800" algn="l" rtl="0" eaLnBrk="1" latinLnBrk="0" hangingPunct="1">
                        <a:defRPr kumimoji="0" kern="1200">
                          <a:solidFill>
                            <a:schemeClr val="dk1"/>
                          </a:solidFill>
                          <a:latin typeface="Garamond" panose="02020404030301010803"/>
                        </a:defRPr>
                      </a:lvl5pPr>
                      <a:lvl6pPr marL="2286000" algn="l" rtl="0" eaLnBrk="1" latinLnBrk="0" hangingPunct="1">
                        <a:defRPr kumimoji="0" kern="1200">
                          <a:solidFill>
                            <a:schemeClr val="dk1"/>
                          </a:solidFill>
                          <a:latin typeface="Garamond" panose="02020404030301010803"/>
                        </a:defRPr>
                      </a:lvl6pPr>
                      <a:lvl7pPr marL="2743200" algn="l" rtl="0" eaLnBrk="1" latinLnBrk="0" hangingPunct="1">
                        <a:defRPr kumimoji="0" kern="1200">
                          <a:solidFill>
                            <a:schemeClr val="dk1"/>
                          </a:solidFill>
                          <a:latin typeface="Garamond" panose="02020404030301010803"/>
                        </a:defRPr>
                      </a:lvl7pPr>
                      <a:lvl8pPr marL="3200400" algn="l" rtl="0" eaLnBrk="1" latinLnBrk="0" hangingPunct="1">
                        <a:defRPr kumimoji="0" kern="1200">
                          <a:solidFill>
                            <a:schemeClr val="dk1"/>
                          </a:solidFill>
                          <a:latin typeface="Garamond" panose="02020404030301010803"/>
                        </a:defRPr>
                      </a:lvl8pPr>
                      <a:lvl9pPr marL="3657600" algn="l" rtl="0" eaLnBrk="1" latinLnBrk="0" hangingPunct="1">
                        <a:defRPr kumimoji="0" kern="1200">
                          <a:solidFill>
                            <a:schemeClr val="dk1"/>
                          </a:solidFill>
                          <a:latin typeface="Garamond" panose="02020404030301010803"/>
                        </a:defRPr>
                      </a:lvl9pPr>
                    </a:lstStyle>
                    <a:p>
                      <a:pPr marL="0" marR="0" algn="ctr" rtl="1">
                        <a:lnSpc>
                          <a:spcPct val="115000"/>
                        </a:lnSpc>
                        <a:spcBef>
                          <a:spcPts val="0"/>
                        </a:spcBef>
                        <a:spcAft>
                          <a:spcPts val="1000"/>
                        </a:spcAft>
                      </a:pPr>
                      <a:r>
                        <a:rPr lang="ar-SA" sz="1100" dirty="0">
                          <a:effectLst/>
                          <a:cs typeface="B Mitra" panose="00000400000000000000" pitchFamily="2" charset="-78"/>
                        </a:rPr>
                        <a:t>32/1168</a:t>
                      </a:r>
                      <a:endParaRPr lang="en-US" sz="1100" dirty="0">
                        <a:effectLst/>
                        <a:latin typeface="Calibri" panose="020F0502020204030204" pitchFamily="34" charset="0"/>
                        <a:ea typeface="Calibri" panose="020F0502020204030204" pitchFamily="34" charset="0"/>
                        <a:cs typeface="B Mitra" panose="00000400000000000000" pitchFamily="2" charset="-78"/>
                      </a:endParaRPr>
                    </a:p>
                  </a:txBody>
                  <a:tcPr marL="57097" marR="57097"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3992A">
                        <a:tint val="20000"/>
                      </a:srgbClr>
                    </a:solidFill>
                  </a:tcPr>
                </a:tc>
                <a:extLst>
                  <a:ext uri="{0D108BD9-81ED-4DB2-BD59-A6C34878D82A}">
                    <a16:rowId xmlns:a16="http://schemas.microsoft.com/office/drawing/2014/main" xmlns="" val="319231093"/>
                  </a:ext>
                </a:extLst>
              </a:tr>
            </a:tbl>
          </a:graphicData>
        </a:graphic>
      </p:graphicFrame>
    </p:spTree>
    <p:extLst>
      <p:ext uri="{BB962C8B-B14F-4D97-AF65-F5344CB8AC3E}">
        <p14:creationId xmlns:p14="http://schemas.microsoft.com/office/powerpoint/2010/main" val="2650886885"/>
      </p:ext>
    </p:extLst>
  </p:cSld>
  <p:clrMapOvr>
    <a:masterClrMapping/>
  </p:clrMapOvr>
  <p:transition>
    <p:dissolve/>
  </p:transition>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برآورد هزینه</a:t>
            </a:r>
            <a:endParaRPr lang="en-US" dirty="0">
              <a:solidFill>
                <a:srgbClr val="8C5B02"/>
              </a:solidFill>
              <a:latin typeface="Technic" panose="00000400000000000000" pitchFamily="2" charset="2"/>
            </a:endParaRPr>
          </a:p>
        </p:txBody>
      </p:sp>
      <p:sp>
        <p:nvSpPr>
          <p:cNvPr id="29" name="TextBox 28"/>
          <p:cNvSpPr txBox="1"/>
          <p:nvPr/>
        </p:nvSpPr>
        <p:spPr>
          <a:xfrm>
            <a:off x="272480" y="4016097"/>
            <a:ext cx="1728192" cy="276999"/>
          </a:xfrm>
          <a:prstGeom prst="rect">
            <a:avLst/>
          </a:prstGeom>
          <a:noFill/>
        </p:spPr>
        <p:txBody>
          <a:bodyPr wrap="square" rtlCol="0">
            <a:spAutoFit/>
          </a:bodyPr>
          <a:lstStyle/>
          <a:p>
            <a:pPr algn="ctr"/>
            <a:r>
              <a:rPr lang="fa-IR" sz="1200" b="1" dirty="0" smtClean="0">
                <a:solidFill>
                  <a:schemeClr val="bg1">
                    <a:lumMod val="65000"/>
                    <a:lumOff val="35000"/>
                  </a:schemeClr>
                </a:solidFill>
                <a:cs typeface="B Nazanin" pitchFamily="2" charset="-78"/>
              </a:rPr>
              <a:t>برآورد هزینه</a:t>
            </a:r>
            <a:endParaRPr lang="fa-IR" sz="1200" b="1" dirty="0">
              <a:solidFill>
                <a:schemeClr val="bg1">
                  <a:lumMod val="65000"/>
                  <a:lumOff val="35000"/>
                </a:schemeClr>
              </a:solidFill>
              <a:cs typeface="B Nazanin" pitchFamily="2" charset="-78"/>
            </a:endParaRPr>
          </a:p>
        </p:txBody>
      </p:sp>
      <p:sp>
        <p:nvSpPr>
          <p:cNvPr id="30" name="TextBox 29"/>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8</a:t>
            </a:r>
            <a:r>
              <a:rPr lang="fa-IR" sz="1600" dirty="0" smtClean="0">
                <a:effectLst>
                  <a:outerShdw blurRad="38100" dist="38100" dir="2700000" algn="tl">
                    <a:srgbClr val="000000">
                      <a:alpha val="43137"/>
                    </a:srgbClr>
                  </a:outerShdw>
                </a:effectLst>
              </a:rPr>
              <a:t>  طرح توجیهی برای هتل</a:t>
            </a:r>
            <a:endParaRPr lang="en-US" sz="1400" dirty="0">
              <a:effectLst>
                <a:outerShdw blurRad="38100" dist="38100" dir="2700000" algn="tl">
                  <a:srgbClr val="000000">
                    <a:alpha val="43137"/>
                  </a:srgbClr>
                </a:outerShdw>
              </a:effectLst>
            </a:endParaRPr>
          </a:p>
        </p:txBody>
      </p:sp>
      <p:sp>
        <p:nvSpPr>
          <p:cNvPr id="31" name="TextBox 30"/>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8</a:t>
            </a:r>
            <a:endParaRPr lang="en-US" sz="1200" b="1" dirty="0">
              <a:solidFill>
                <a:srgbClr val="002060"/>
              </a:solidFill>
              <a:cs typeface="B Nazanin" pitchFamily="2" charset="-78"/>
            </a:endParaRPr>
          </a:p>
        </p:txBody>
      </p:sp>
      <p:sp>
        <p:nvSpPr>
          <p:cNvPr id="32" name="TextBox 31"/>
          <p:cNvSpPr txBox="1"/>
          <p:nvPr/>
        </p:nvSpPr>
        <p:spPr>
          <a:xfrm>
            <a:off x="272480" y="3723542"/>
            <a:ext cx="1728192" cy="276999"/>
          </a:xfrm>
          <a:prstGeom prst="rect">
            <a:avLst/>
          </a:prstGeom>
          <a:noFill/>
        </p:spPr>
        <p:txBody>
          <a:bodyPr wrap="square" rtlCol="0">
            <a:spAutoFit/>
          </a:bodyPr>
          <a:lstStyle/>
          <a:p>
            <a:pPr algn="ctr" rtl="1"/>
            <a:r>
              <a:rPr lang="fa-IR" sz="1200" b="1" dirty="0" smtClean="0">
                <a:solidFill>
                  <a:srgbClr val="674301"/>
                </a:solidFill>
                <a:cs typeface="B Nazanin" pitchFamily="2" charset="-78"/>
              </a:rPr>
              <a:t>طرح توجیهی هتل</a:t>
            </a:r>
            <a:endParaRPr lang="en-US" sz="1200" b="1" dirty="0">
              <a:solidFill>
                <a:srgbClr val="674301"/>
              </a:solidFill>
              <a:cs typeface="B Nazanin" pitchFamily="2" charset="-78"/>
            </a:endParaRPr>
          </a:p>
        </p:txBody>
      </p:sp>
      <p:sp>
        <p:nvSpPr>
          <p:cNvPr id="37" name="TextBox 36"/>
          <p:cNvSpPr txBox="1"/>
          <p:nvPr/>
        </p:nvSpPr>
        <p:spPr>
          <a:xfrm>
            <a:off x="2504728" y="1357542"/>
            <a:ext cx="6552728" cy="276999"/>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dirty="0" smtClean="0">
                <a:solidFill>
                  <a:srgbClr val="002060"/>
                </a:solidFill>
                <a:cs typeface="B Traffic" panose="00000400000000000000" pitchFamily="2" charset="-78"/>
              </a:rPr>
              <a:t>قیمت مصالح پای کار</a:t>
            </a:r>
            <a:endParaRPr lang="en-US" sz="1100" b="0" dirty="0">
              <a:solidFill>
                <a:srgbClr val="8C5B02"/>
              </a:solidFill>
              <a:latin typeface="Technic" panose="00000400000000000000" pitchFamily="2" charset="2"/>
            </a:endParaRPr>
          </a:p>
        </p:txBody>
      </p:sp>
      <p:sp>
        <p:nvSpPr>
          <p:cNvPr id="13" name="Rectangle 12"/>
          <p:cNvSpPr/>
          <p:nvPr/>
        </p:nvSpPr>
        <p:spPr>
          <a:xfrm>
            <a:off x="2504729" y="1700808"/>
            <a:ext cx="6552728" cy="346249"/>
          </a:xfrm>
          <a:prstGeom prst="rect">
            <a:avLst/>
          </a:prstGeom>
        </p:spPr>
        <p:txBody>
          <a:bodyPr wrap="square">
            <a:spAutoFit/>
          </a:bodyPr>
          <a:lstStyle/>
          <a:p>
            <a:pPr algn="r" rtl="1">
              <a:lnSpc>
                <a:spcPct val="150000"/>
              </a:lnSpc>
            </a:pPr>
            <a:r>
              <a:rPr lang="fa-IR" sz="1200" dirty="0">
                <a:solidFill>
                  <a:srgbClr val="002060"/>
                </a:solidFill>
                <a:latin typeface="Garamond" panose="02020404030301010803"/>
                <a:cs typeface="B Mitra" panose="00000400000000000000" pitchFamily="2" charset="-78"/>
              </a:rPr>
              <a:t>(همه </a:t>
            </a:r>
            <a:r>
              <a:rPr lang="fa-IR" sz="1200" dirty="0" smtClean="0">
                <a:solidFill>
                  <a:srgbClr val="002060"/>
                </a:solidFill>
                <a:latin typeface="Garamond" panose="02020404030301010803"/>
                <a:cs typeface="B Mitra" panose="00000400000000000000" pitchFamily="2" charset="-78"/>
              </a:rPr>
              <a:t>قیمت‏ها </a:t>
            </a:r>
            <a:r>
              <a:rPr lang="fa-IR" sz="1200" dirty="0">
                <a:solidFill>
                  <a:srgbClr val="002060"/>
                </a:solidFill>
                <a:latin typeface="Garamond" panose="02020404030301010803"/>
                <a:cs typeface="B Mitra" panose="00000400000000000000" pitchFamily="2" charset="-78"/>
              </a:rPr>
              <a:t>بر اساس آخرین فهرست بهای ابنیه منتشر شده از سوی سازمان برنامه و بودجه است)</a:t>
            </a:r>
          </a:p>
        </p:txBody>
      </p:sp>
      <p:grpSp>
        <p:nvGrpSpPr>
          <p:cNvPr id="18" name="Group 17"/>
          <p:cNvGrpSpPr/>
          <p:nvPr/>
        </p:nvGrpSpPr>
        <p:grpSpPr>
          <a:xfrm>
            <a:off x="3419100" y="2047057"/>
            <a:ext cx="4723984" cy="4333330"/>
            <a:chOff x="589056" y="2255115"/>
            <a:chExt cx="5728335" cy="5254625"/>
          </a:xfrm>
        </p:grpSpPr>
        <p:pic>
          <p:nvPicPr>
            <p:cNvPr id="21" name="Picture 20" descr="Machine generated alternative text: (J)) Jt4&#10;(J)"/>
            <p:cNvPicPr/>
            <p:nvPr/>
          </p:nvPicPr>
          <p:blipFill rotWithShape="1">
            <a:blip r:embed="rId2" cstate="email">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a:ext>
              </a:extLst>
            </a:blip>
            <a:srcRect l="3045" t="19231" r="825" b="3745"/>
            <a:stretch/>
          </p:blipFill>
          <p:spPr bwMode="auto">
            <a:xfrm>
              <a:off x="611916" y="2255115"/>
              <a:ext cx="5705475" cy="457200"/>
            </a:xfrm>
            <a:prstGeom prst="rect">
              <a:avLst/>
            </a:prstGeom>
            <a:noFill/>
            <a:ln>
              <a:noFill/>
            </a:ln>
            <a:extLst>
              <a:ext uri="{53640926-AAD7-44D8-BBD7-CCE9431645EC}">
                <a14:shadowObscured xmlns:a14="http://schemas.microsoft.com/office/drawing/2010/main"/>
              </a:ext>
            </a:extLst>
          </p:spPr>
        </p:pic>
        <p:pic>
          <p:nvPicPr>
            <p:cNvPr id="23" name="Picture 22" descr="Machine generated alternative text: *oY&#10;‘w,Ò&#10;AAA&#10;1-&#10;rr,ooo&#10;,.&#10;o,Óoo&#10;““&#10;_•yA&#10;*ýA&#10;oo&#10;‘rVO,QOQ ïoYo"/>
            <p:cNvPicPr/>
            <p:nvPr/>
          </p:nvPicPr>
          <p:blipFill rotWithShape="1">
            <a:blip r:embed="rId4">
              <a:extLst>
                <a:ext uri="{BEBA8EAE-BF5A-486C-A8C5-ECC9F3942E4B}">
                  <a14:imgProps xmlns:a14="http://schemas.microsoft.com/office/drawing/2010/main">
                    <a14:imgLayer r:embed="rId5">
                      <a14:imgEffect>
                        <a14:sharpenSoften amount="50000"/>
                      </a14:imgEffect>
                    </a14:imgLayer>
                  </a14:imgProps>
                </a:ext>
                <a:ext uri="{28A0092B-C50C-407E-A947-70E740481C1C}">
                  <a14:useLocalDpi xmlns:a14="http://schemas.microsoft.com/office/drawing/2010/main" val="0"/>
                </a:ext>
              </a:extLst>
            </a:blip>
            <a:srcRect l="1496" t="1221" r="1108" b="2971"/>
            <a:stretch/>
          </p:blipFill>
          <p:spPr bwMode="auto">
            <a:xfrm>
              <a:off x="635411" y="2712315"/>
              <a:ext cx="5681980" cy="1494790"/>
            </a:xfrm>
            <a:prstGeom prst="rect">
              <a:avLst/>
            </a:prstGeom>
            <a:noFill/>
            <a:ln>
              <a:noFill/>
            </a:ln>
            <a:extLst>
              <a:ext uri="{53640926-AAD7-44D8-BBD7-CCE9431645EC}">
                <a14:shadowObscured xmlns:a14="http://schemas.microsoft.com/office/drawing/2010/main"/>
              </a:ext>
            </a:extLst>
          </p:spPr>
        </p:pic>
        <p:pic>
          <p:nvPicPr>
            <p:cNvPr id="24" name="Picture 23" descr="Machine generated alternative text: ,aA,ooe&#10;ý&#10;..,L&#10;°Ò°&#10;ÝO,oO&#10;;&#10;ooI’&#10;‘,&#10;A&#10;iee&#10;Ao,ioo oor"/>
            <p:cNvPicPr/>
            <p:nvPr/>
          </p:nvPicPr>
          <p:blipFill rotWithShape="1">
            <a:blip r:embed="rId6">
              <a:extLst>
                <a:ext uri="{BEBA8EAE-BF5A-486C-A8C5-ECC9F3942E4B}">
                  <a14:imgProps xmlns:a14="http://schemas.microsoft.com/office/drawing/2010/main">
                    <a14:imgLayer r:embed="rId7">
                      <a14:imgEffect>
                        <a14:sharpenSoften amount="50000"/>
                      </a14:imgEffect>
                    </a14:imgLayer>
                  </a14:imgProps>
                </a:ext>
                <a:ext uri="{28A0092B-C50C-407E-A947-70E740481C1C}">
                  <a14:useLocalDpi xmlns:a14="http://schemas.microsoft.com/office/drawing/2010/main" val="0"/>
                </a:ext>
              </a:extLst>
            </a:blip>
            <a:srcRect l="1163" t="2191" r="1075" b="2825"/>
            <a:stretch/>
          </p:blipFill>
          <p:spPr bwMode="auto">
            <a:xfrm>
              <a:off x="603026" y="4207105"/>
              <a:ext cx="5714365" cy="1238250"/>
            </a:xfrm>
            <a:prstGeom prst="rect">
              <a:avLst/>
            </a:prstGeom>
            <a:noFill/>
            <a:ln>
              <a:noFill/>
            </a:ln>
            <a:extLst>
              <a:ext uri="{53640926-AAD7-44D8-BBD7-CCE9431645EC}">
                <a14:shadowObscured xmlns:a14="http://schemas.microsoft.com/office/drawing/2010/main"/>
              </a:ext>
            </a:extLst>
          </p:spPr>
        </p:pic>
        <p:pic>
          <p:nvPicPr>
            <p:cNvPr id="25" name="Picture 24" descr="Machine generated alternative text: .JJLS&#10;foo&#10;fl,1oo&#10;•,LS&#10;oY&#10;*_oo&#10;_S,Ls&#10;‘fior&#10;oo&#10;S,L"/>
            <p:cNvPicPr/>
            <p:nvPr/>
          </p:nvPicPr>
          <p:blipFill rotWithShape="1">
            <a:blip r:embed="rId8">
              <a:extLst>
                <a:ext uri="{BEBA8EAE-BF5A-486C-A8C5-ECC9F3942E4B}">
                  <a14:imgProps xmlns:a14="http://schemas.microsoft.com/office/drawing/2010/main">
                    <a14:imgLayer r:embed="rId9">
                      <a14:imgEffect>
                        <a14:sharpenSoften amount="50000"/>
                      </a14:imgEffect>
                    </a14:imgLayer>
                  </a14:imgProps>
                </a:ext>
                <a:ext uri="{28A0092B-C50C-407E-A947-70E740481C1C}">
                  <a14:useLocalDpi xmlns:a14="http://schemas.microsoft.com/office/drawing/2010/main" val="0"/>
                </a:ext>
              </a:extLst>
            </a:blip>
            <a:srcRect l="1829" t="3644" r="952" b="2187"/>
            <a:stretch/>
          </p:blipFill>
          <p:spPr bwMode="auto">
            <a:xfrm>
              <a:off x="603026" y="5464405"/>
              <a:ext cx="5700395" cy="1475740"/>
            </a:xfrm>
            <a:prstGeom prst="rect">
              <a:avLst/>
            </a:prstGeom>
            <a:noFill/>
            <a:ln>
              <a:noFill/>
            </a:ln>
            <a:extLst>
              <a:ext uri="{53640926-AAD7-44D8-BBD7-CCE9431645EC}">
                <a14:shadowObscured xmlns:a14="http://schemas.microsoft.com/office/drawing/2010/main"/>
              </a:ext>
            </a:extLst>
          </p:spPr>
        </p:pic>
        <p:pic>
          <p:nvPicPr>
            <p:cNvPr id="26" name="Picture 25" descr="Machine generated alternative text: "/>
            <p:cNvPicPr/>
            <p:nvPr/>
          </p:nvPicPr>
          <p:blipFill rotWithShape="1">
            <a:blip r:embed="rId10">
              <a:extLst>
                <a:ext uri="{BEBA8EAE-BF5A-486C-A8C5-ECC9F3942E4B}">
                  <a14:imgProps xmlns:a14="http://schemas.microsoft.com/office/drawing/2010/main">
                    <a14:imgLayer r:embed="rId11">
                      <a14:imgEffect>
                        <a14:sharpenSoften amount="50000"/>
                      </a14:imgEffect>
                    </a14:imgLayer>
                  </a14:imgProps>
                </a:ext>
                <a:ext uri="{28A0092B-C50C-407E-A947-70E740481C1C}">
                  <a14:useLocalDpi xmlns:a14="http://schemas.microsoft.com/office/drawing/2010/main" val="0"/>
                </a:ext>
              </a:extLst>
            </a:blip>
            <a:srcRect t="3344" r="1228"/>
            <a:stretch/>
          </p:blipFill>
          <p:spPr bwMode="auto">
            <a:xfrm>
              <a:off x="589056" y="6959195"/>
              <a:ext cx="5714365" cy="550545"/>
            </a:xfrm>
            <a:prstGeom prst="rect">
              <a:avLst/>
            </a:prstGeom>
            <a:noFill/>
            <a:ln>
              <a:noFill/>
            </a:ln>
            <a:extLst>
              <a:ext uri="{53640926-AAD7-44D8-BBD7-CCE9431645EC}">
                <a14:shadowObscured xmlns:a14="http://schemas.microsoft.com/office/drawing/2010/main"/>
              </a:ext>
            </a:extLst>
          </p:spPr>
        </p:pic>
      </p:grpSp>
    </p:spTree>
    <p:extLst>
      <p:ext uri="{BB962C8B-B14F-4D97-AF65-F5344CB8AC3E}">
        <p14:creationId xmlns:p14="http://schemas.microsoft.com/office/powerpoint/2010/main" val="577093762"/>
      </p:ext>
    </p:extLst>
  </p:cSld>
  <p:clrMapOvr>
    <a:masterClrMapping/>
  </p:clrMapOvr>
  <p:transition>
    <p:dissolv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TextBox 14"/>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1</a:t>
            </a:r>
            <a:r>
              <a:rPr lang="fa-IR" sz="1600" dirty="0" smtClean="0">
                <a:effectLst>
                  <a:outerShdw blurRad="38100" dist="38100" dir="2700000" algn="tl">
                    <a:srgbClr val="000000">
                      <a:alpha val="43137"/>
                    </a:srgbClr>
                  </a:outerShdw>
                </a:effectLst>
              </a:rPr>
              <a:t>   فعالیت‏های معمار</a:t>
            </a:r>
            <a:endParaRPr lang="en-US" sz="1400" dirty="0">
              <a:effectLst>
                <a:outerShdw blurRad="38100" dist="38100" dir="2700000" algn="tl">
                  <a:srgbClr val="000000">
                    <a:alpha val="43137"/>
                  </a:srgbClr>
                </a:outerShdw>
              </a:effectLst>
            </a:endParaRPr>
          </a:p>
        </p:txBody>
      </p:sp>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تصمصم سازی                       </a:t>
            </a:r>
            <a:r>
              <a:rPr lang="en-US" sz="1400" dirty="0" smtClean="0">
                <a:solidFill>
                  <a:srgbClr val="8C5B02"/>
                </a:solidFill>
              </a:rPr>
              <a:t> </a:t>
            </a:r>
            <a:r>
              <a:rPr lang="fa-IR" sz="1400" dirty="0" smtClean="0">
                <a:solidFill>
                  <a:srgbClr val="8C5B02"/>
                </a:solidFill>
              </a:rPr>
              <a:t>                                                                                       </a:t>
            </a:r>
            <a:r>
              <a:rPr lang="en-US" sz="1400" dirty="0" smtClean="0">
                <a:solidFill>
                  <a:srgbClr val="8C5B02"/>
                </a:solidFill>
                <a:latin typeface="Technic" panose="00000400000000000000" pitchFamily="2" charset="2"/>
              </a:rPr>
              <a:t>Decision Making</a:t>
            </a:r>
            <a:endParaRPr lang="en-US" sz="1400" dirty="0">
              <a:solidFill>
                <a:srgbClr val="8C5B02"/>
              </a:solidFill>
              <a:latin typeface="Technic" panose="00000400000000000000" pitchFamily="2" charset="2"/>
            </a:endParaRPr>
          </a:p>
        </p:txBody>
      </p:sp>
      <p:sp>
        <p:nvSpPr>
          <p:cNvPr id="25" name="TextBox 24"/>
          <p:cNvSpPr txBox="1"/>
          <p:nvPr/>
        </p:nvSpPr>
        <p:spPr>
          <a:xfrm>
            <a:off x="2504728" y="1352963"/>
            <a:ext cx="288032"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en-US" sz="1400" dirty="0" smtClean="0">
                <a:solidFill>
                  <a:srgbClr val="002060"/>
                </a:solidFill>
                <a:latin typeface="Technic" panose="00000400000000000000" pitchFamily="2" charset="2"/>
              </a:rPr>
              <a:t>2</a:t>
            </a:r>
            <a:endParaRPr lang="en-US" sz="1400" dirty="0">
              <a:solidFill>
                <a:srgbClr val="002060"/>
              </a:solidFill>
              <a:latin typeface="Technic" panose="00000400000000000000" pitchFamily="2" charset="2"/>
            </a:endParaRPr>
          </a:p>
        </p:txBody>
      </p:sp>
      <p:pic>
        <p:nvPicPr>
          <p:cNvPr id="36" name="Picture 4" descr="D:\fattaneh s data\kalbadi\tamrin 1\Arg Commercial Center\Arg_Commercial_Center_in_Tehran_Modern_Architecture_of_Iran__9_-7712-800-500-90.jpg"/>
          <p:cNvPicPr>
            <a:picLocks noChangeAspect="1" noChangeArrowheads="1"/>
          </p:cNvPicPr>
          <p:nvPr/>
        </p:nvPicPr>
        <p:blipFill>
          <a:blip r:embed="rId2"/>
          <a:srcRect t="17714"/>
          <a:stretch>
            <a:fillRect/>
          </a:stretch>
        </p:blipFill>
        <p:spPr bwMode="auto">
          <a:xfrm>
            <a:off x="2506266" y="2319010"/>
            <a:ext cx="3200400" cy="1757992"/>
          </a:xfrm>
          <a:prstGeom prst="rect">
            <a:avLst/>
          </a:prstGeom>
          <a:noFill/>
        </p:spPr>
      </p:pic>
      <p:pic>
        <p:nvPicPr>
          <p:cNvPr id="37" name="Picture 5" descr="D:\fattaneh s data\kalbadi\tamrin 1\Arg Commercial Center\Arg_Commercial_Center_in_Tehran_Modern_Architecture_of_Iran__8_-7711-800-500-90.jpg"/>
          <p:cNvPicPr>
            <a:picLocks noChangeAspect="1" noChangeArrowheads="1"/>
          </p:cNvPicPr>
          <p:nvPr/>
        </p:nvPicPr>
        <p:blipFill>
          <a:blip r:embed="rId3"/>
          <a:srcRect r="2324"/>
          <a:stretch>
            <a:fillRect/>
          </a:stretch>
        </p:blipFill>
        <p:spPr bwMode="auto">
          <a:xfrm>
            <a:off x="2504728" y="4165248"/>
            <a:ext cx="3201938" cy="1622678"/>
          </a:xfrm>
          <a:prstGeom prst="rect">
            <a:avLst/>
          </a:prstGeom>
          <a:noFill/>
        </p:spPr>
      </p:pic>
      <p:pic>
        <p:nvPicPr>
          <p:cNvPr id="38" name="Picture 2" descr="D:\fattaneh s data\kalbadi\tamrin 1\Arg Commercial Center\Arg_Commercial_Center_in_Tehran_Modern_Architecture_of_Iran__14_-7717-800-500-90.jpg"/>
          <p:cNvPicPr>
            <a:picLocks noChangeAspect="1" noChangeArrowheads="1"/>
          </p:cNvPicPr>
          <p:nvPr/>
        </p:nvPicPr>
        <p:blipFill>
          <a:blip r:embed="rId4"/>
          <a:srcRect r="8333"/>
          <a:stretch>
            <a:fillRect/>
          </a:stretch>
        </p:blipFill>
        <p:spPr bwMode="auto">
          <a:xfrm>
            <a:off x="5893983" y="2312287"/>
            <a:ext cx="3163473" cy="3492977"/>
          </a:xfrm>
          <a:prstGeom prst="rect">
            <a:avLst/>
          </a:prstGeom>
          <a:noFill/>
        </p:spPr>
      </p:pic>
      <p:sp>
        <p:nvSpPr>
          <p:cNvPr id="41" name="TextBox 40"/>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1</a:t>
            </a:r>
            <a:endParaRPr lang="en-US" sz="1200" b="1" dirty="0">
              <a:solidFill>
                <a:srgbClr val="002060"/>
              </a:solidFill>
              <a:cs typeface="B Nazanin" pitchFamily="2" charset="-78"/>
            </a:endParaRPr>
          </a:p>
        </p:txBody>
      </p:sp>
      <p:sp>
        <p:nvSpPr>
          <p:cNvPr id="42" name="TextBox 41"/>
          <p:cNvSpPr txBox="1"/>
          <p:nvPr/>
        </p:nvSpPr>
        <p:spPr>
          <a:xfrm>
            <a:off x="272480" y="3723542"/>
            <a:ext cx="1728192" cy="276999"/>
          </a:xfrm>
          <a:prstGeom prst="rect">
            <a:avLst/>
          </a:prstGeom>
          <a:noFill/>
        </p:spPr>
        <p:txBody>
          <a:bodyPr wrap="square" rtlCol="0">
            <a:spAutoFit/>
          </a:bodyPr>
          <a:lstStyle/>
          <a:p>
            <a:pPr algn="ctr"/>
            <a:r>
              <a:rPr lang="fa-IR" sz="1200" b="1" dirty="0" smtClean="0">
                <a:solidFill>
                  <a:srgbClr val="674301"/>
                </a:solidFill>
                <a:cs typeface="B Nazanin" pitchFamily="2" charset="-78"/>
              </a:rPr>
              <a:t>فعالیت‏های معمار</a:t>
            </a:r>
            <a:endParaRPr lang="en-US" sz="1200" b="1" dirty="0">
              <a:solidFill>
                <a:srgbClr val="674301"/>
              </a:solidFill>
              <a:cs typeface="B Nazanin" pitchFamily="2" charset="-78"/>
            </a:endParaRPr>
          </a:p>
        </p:txBody>
      </p:sp>
      <p:sp>
        <p:nvSpPr>
          <p:cNvPr id="43" name="TextBox 42"/>
          <p:cNvSpPr txBox="1"/>
          <p:nvPr/>
        </p:nvSpPr>
        <p:spPr>
          <a:xfrm>
            <a:off x="272480" y="4016097"/>
            <a:ext cx="1728192" cy="276999"/>
          </a:xfrm>
          <a:prstGeom prst="rect">
            <a:avLst/>
          </a:prstGeom>
          <a:noFill/>
        </p:spPr>
        <p:txBody>
          <a:bodyPr wrap="square" rtlCol="0">
            <a:spAutoFit/>
          </a:bodyPr>
          <a:lstStyle/>
          <a:p>
            <a:pPr algn="ctr"/>
            <a:r>
              <a:rPr lang="en-US" sz="1200" b="1" dirty="0" smtClean="0">
                <a:solidFill>
                  <a:schemeClr val="bg1">
                    <a:lumMod val="65000"/>
                    <a:lumOff val="35000"/>
                  </a:schemeClr>
                </a:solidFill>
                <a:cs typeface="B Nazanin" pitchFamily="2" charset="-78"/>
              </a:rPr>
              <a:t>Decision Making</a:t>
            </a:r>
            <a:endParaRPr lang="en-US" sz="1200" b="1" dirty="0">
              <a:solidFill>
                <a:schemeClr val="bg1">
                  <a:lumMod val="65000"/>
                  <a:lumOff val="35000"/>
                </a:schemeClr>
              </a:solidFill>
              <a:cs typeface="B Nazanin" pitchFamily="2" charset="-78"/>
            </a:endParaRPr>
          </a:p>
        </p:txBody>
      </p:sp>
      <p:sp>
        <p:nvSpPr>
          <p:cNvPr id="44" name="TextBox 43"/>
          <p:cNvSpPr txBox="1"/>
          <p:nvPr/>
        </p:nvSpPr>
        <p:spPr>
          <a:xfrm>
            <a:off x="272480" y="4437112"/>
            <a:ext cx="1728192" cy="276999"/>
          </a:xfrm>
          <a:prstGeom prst="rect">
            <a:avLst/>
          </a:prstGeom>
          <a:noFill/>
        </p:spPr>
        <p:txBody>
          <a:bodyPr wrap="square" rtlCol="0">
            <a:spAutoFit/>
          </a:bodyPr>
          <a:lstStyle/>
          <a:p>
            <a:pPr algn="ctr"/>
            <a:r>
              <a:rPr lang="fa-IR" sz="1200" b="1" dirty="0" smtClean="0">
                <a:solidFill>
                  <a:schemeClr val="bg1">
                    <a:lumMod val="65000"/>
                    <a:lumOff val="35000"/>
                  </a:schemeClr>
                </a:solidFill>
                <a:cs typeface="B Nazanin" pitchFamily="2" charset="-78"/>
              </a:rPr>
              <a:t>مجتمع تجاری ارگ</a:t>
            </a:r>
            <a:endParaRPr lang="en-US" sz="1200" b="1" dirty="0">
              <a:solidFill>
                <a:schemeClr val="bg1">
                  <a:lumMod val="65000"/>
                  <a:lumOff val="35000"/>
                </a:schemeClr>
              </a:solidFill>
              <a:cs typeface="B Nazanin" pitchFamily="2" charset="-78"/>
            </a:endParaRPr>
          </a:p>
        </p:txBody>
      </p:sp>
      <p:sp>
        <p:nvSpPr>
          <p:cNvPr id="57" name="TextBox 56"/>
          <p:cNvSpPr txBox="1"/>
          <p:nvPr/>
        </p:nvSpPr>
        <p:spPr>
          <a:xfrm>
            <a:off x="2864768" y="1352963"/>
            <a:ext cx="619268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002060"/>
                </a:solidFill>
                <a:cs typeface="B Traffic" panose="00000400000000000000" pitchFamily="2" charset="-78"/>
              </a:rPr>
              <a:t>مجتمع تجاری ارگ    </a:t>
            </a:r>
            <a:r>
              <a:rPr lang="fa-IR" sz="1050" dirty="0">
                <a:solidFill>
                  <a:srgbClr val="002060"/>
                </a:solidFill>
                <a:cs typeface="B Traffic" panose="00000400000000000000" pitchFamily="2" charset="-78"/>
              </a:rPr>
              <a:t> </a:t>
            </a:r>
            <a:r>
              <a:rPr lang="fa-IR" sz="1050" dirty="0" smtClean="0">
                <a:solidFill>
                  <a:srgbClr val="002060"/>
                </a:solidFill>
                <a:cs typeface="B Traffic" panose="00000400000000000000" pitchFamily="2" charset="-78"/>
              </a:rPr>
              <a:t>علیرضا شرافتی – پانته‏آ اسلامی</a:t>
            </a:r>
            <a:endParaRPr lang="fa-IR" sz="1050" dirty="0">
              <a:solidFill>
                <a:srgbClr val="002060"/>
              </a:solidFill>
              <a:cs typeface="B Traffic" panose="00000400000000000000" pitchFamily="2" charset="-78"/>
            </a:endParaRPr>
          </a:p>
        </p:txBody>
      </p:sp>
    </p:spTree>
    <p:extLst>
      <p:ext uri="{BB962C8B-B14F-4D97-AF65-F5344CB8AC3E}">
        <p14:creationId xmlns:p14="http://schemas.microsoft.com/office/powerpoint/2010/main" val="3192780856"/>
      </p:ext>
    </p:extLst>
  </p:cSld>
  <p:clrMapOvr>
    <a:masterClrMapping/>
  </p:clrMapOvr>
  <p:transition>
    <p:dissolve/>
  </p:transition>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برآورد هزینه</a:t>
            </a:r>
            <a:endParaRPr lang="en-US" dirty="0">
              <a:solidFill>
                <a:srgbClr val="8C5B02"/>
              </a:solidFill>
              <a:latin typeface="Technic" panose="00000400000000000000" pitchFamily="2" charset="2"/>
            </a:endParaRPr>
          </a:p>
        </p:txBody>
      </p:sp>
      <p:sp>
        <p:nvSpPr>
          <p:cNvPr id="29" name="TextBox 28"/>
          <p:cNvSpPr txBox="1"/>
          <p:nvPr/>
        </p:nvSpPr>
        <p:spPr>
          <a:xfrm>
            <a:off x="272480" y="4016097"/>
            <a:ext cx="1728192" cy="276999"/>
          </a:xfrm>
          <a:prstGeom prst="rect">
            <a:avLst/>
          </a:prstGeom>
          <a:noFill/>
        </p:spPr>
        <p:txBody>
          <a:bodyPr wrap="square" rtlCol="0">
            <a:spAutoFit/>
          </a:bodyPr>
          <a:lstStyle/>
          <a:p>
            <a:pPr algn="ctr"/>
            <a:r>
              <a:rPr lang="fa-IR" sz="1200" b="1" dirty="0" smtClean="0">
                <a:solidFill>
                  <a:schemeClr val="bg1">
                    <a:lumMod val="65000"/>
                    <a:lumOff val="35000"/>
                  </a:schemeClr>
                </a:solidFill>
                <a:cs typeface="B Nazanin" pitchFamily="2" charset="-78"/>
              </a:rPr>
              <a:t>برآورد هزینه</a:t>
            </a:r>
            <a:endParaRPr lang="fa-IR" sz="1200" b="1" dirty="0">
              <a:solidFill>
                <a:schemeClr val="bg1">
                  <a:lumMod val="65000"/>
                  <a:lumOff val="35000"/>
                </a:schemeClr>
              </a:solidFill>
              <a:cs typeface="B Nazanin" pitchFamily="2" charset="-78"/>
            </a:endParaRPr>
          </a:p>
        </p:txBody>
      </p:sp>
      <p:sp>
        <p:nvSpPr>
          <p:cNvPr id="30" name="TextBox 29"/>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8</a:t>
            </a:r>
            <a:r>
              <a:rPr lang="fa-IR" sz="1600" dirty="0" smtClean="0">
                <a:effectLst>
                  <a:outerShdw blurRad="38100" dist="38100" dir="2700000" algn="tl">
                    <a:srgbClr val="000000">
                      <a:alpha val="43137"/>
                    </a:srgbClr>
                  </a:outerShdw>
                </a:effectLst>
              </a:rPr>
              <a:t>  طرح توجیهی برای هتل</a:t>
            </a:r>
            <a:endParaRPr lang="en-US" sz="1400" dirty="0">
              <a:effectLst>
                <a:outerShdw blurRad="38100" dist="38100" dir="2700000" algn="tl">
                  <a:srgbClr val="000000">
                    <a:alpha val="43137"/>
                  </a:srgbClr>
                </a:outerShdw>
              </a:effectLst>
            </a:endParaRPr>
          </a:p>
        </p:txBody>
      </p:sp>
      <p:sp>
        <p:nvSpPr>
          <p:cNvPr id="31" name="TextBox 30"/>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8</a:t>
            </a:r>
            <a:endParaRPr lang="en-US" sz="1200" b="1" dirty="0">
              <a:solidFill>
                <a:srgbClr val="002060"/>
              </a:solidFill>
              <a:cs typeface="B Nazanin" pitchFamily="2" charset="-78"/>
            </a:endParaRPr>
          </a:p>
        </p:txBody>
      </p:sp>
      <p:sp>
        <p:nvSpPr>
          <p:cNvPr id="32" name="TextBox 31"/>
          <p:cNvSpPr txBox="1"/>
          <p:nvPr/>
        </p:nvSpPr>
        <p:spPr>
          <a:xfrm>
            <a:off x="272480" y="3723542"/>
            <a:ext cx="1728192" cy="276999"/>
          </a:xfrm>
          <a:prstGeom prst="rect">
            <a:avLst/>
          </a:prstGeom>
          <a:noFill/>
        </p:spPr>
        <p:txBody>
          <a:bodyPr wrap="square" rtlCol="0">
            <a:spAutoFit/>
          </a:bodyPr>
          <a:lstStyle/>
          <a:p>
            <a:pPr algn="ctr" rtl="1"/>
            <a:r>
              <a:rPr lang="fa-IR" sz="1200" b="1" dirty="0" smtClean="0">
                <a:solidFill>
                  <a:srgbClr val="674301"/>
                </a:solidFill>
                <a:cs typeface="B Nazanin" pitchFamily="2" charset="-78"/>
              </a:rPr>
              <a:t>طرح توجیهی هتل</a:t>
            </a:r>
            <a:endParaRPr lang="en-US" sz="1200" b="1" dirty="0">
              <a:solidFill>
                <a:srgbClr val="674301"/>
              </a:solidFill>
              <a:cs typeface="B Nazanin" pitchFamily="2" charset="-78"/>
            </a:endParaRPr>
          </a:p>
        </p:txBody>
      </p:sp>
      <p:sp>
        <p:nvSpPr>
          <p:cNvPr id="37" name="TextBox 36"/>
          <p:cNvSpPr txBox="1"/>
          <p:nvPr/>
        </p:nvSpPr>
        <p:spPr>
          <a:xfrm>
            <a:off x="2504728" y="1357542"/>
            <a:ext cx="6552728" cy="276999"/>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dirty="0" smtClean="0">
                <a:solidFill>
                  <a:srgbClr val="002060"/>
                </a:solidFill>
                <a:cs typeface="B Traffic" panose="00000400000000000000" pitchFamily="2" charset="-78"/>
              </a:rPr>
              <a:t>قیمت حمل و نقل مصالح</a:t>
            </a:r>
            <a:endParaRPr lang="en-US" sz="1100" b="0" dirty="0">
              <a:solidFill>
                <a:srgbClr val="8C5B02"/>
              </a:solidFill>
              <a:latin typeface="Technic" panose="00000400000000000000" pitchFamily="2" charset="2"/>
            </a:endParaRPr>
          </a:p>
        </p:txBody>
      </p:sp>
      <p:sp>
        <p:nvSpPr>
          <p:cNvPr id="13" name="Rectangle 12"/>
          <p:cNvSpPr/>
          <p:nvPr/>
        </p:nvSpPr>
        <p:spPr>
          <a:xfrm>
            <a:off x="2504729" y="1700808"/>
            <a:ext cx="6552728" cy="346249"/>
          </a:xfrm>
          <a:prstGeom prst="rect">
            <a:avLst/>
          </a:prstGeom>
        </p:spPr>
        <p:txBody>
          <a:bodyPr wrap="square">
            <a:spAutoFit/>
          </a:bodyPr>
          <a:lstStyle/>
          <a:p>
            <a:pPr algn="r" rtl="1">
              <a:lnSpc>
                <a:spcPct val="150000"/>
              </a:lnSpc>
            </a:pPr>
            <a:r>
              <a:rPr lang="fa-IR" sz="1200" dirty="0">
                <a:solidFill>
                  <a:srgbClr val="002060"/>
                </a:solidFill>
                <a:latin typeface="Garamond" panose="02020404030301010803"/>
                <a:cs typeface="B Mitra" panose="00000400000000000000" pitchFamily="2" charset="-78"/>
              </a:rPr>
              <a:t>(همه </a:t>
            </a:r>
            <a:r>
              <a:rPr lang="fa-IR" sz="1200" dirty="0" smtClean="0">
                <a:solidFill>
                  <a:srgbClr val="002060"/>
                </a:solidFill>
                <a:latin typeface="Garamond" panose="02020404030301010803"/>
                <a:cs typeface="B Mitra" panose="00000400000000000000" pitchFamily="2" charset="-78"/>
              </a:rPr>
              <a:t>قیمت‏ها </a:t>
            </a:r>
            <a:r>
              <a:rPr lang="fa-IR" sz="1200" dirty="0">
                <a:solidFill>
                  <a:srgbClr val="002060"/>
                </a:solidFill>
                <a:latin typeface="Garamond" panose="02020404030301010803"/>
                <a:cs typeface="B Mitra" panose="00000400000000000000" pitchFamily="2" charset="-78"/>
              </a:rPr>
              <a:t>بر اساس آخرین فهرست بهای ابنیه منتشر شده از سوی سازمان برنامه و بودجه است)</a:t>
            </a:r>
          </a:p>
        </p:txBody>
      </p:sp>
      <p:grpSp>
        <p:nvGrpSpPr>
          <p:cNvPr id="15" name="Group 14"/>
          <p:cNvGrpSpPr/>
          <p:nvPr/>
        </p:nvGrpSpPr>
        <p:grpSpPr>
          <a:xfrm>
            <a:off x="2923592" y="2083071"/>
            <a:ext cx="5715000" cy="4324109"/>
            <a:chOff x="563905" y="2366315"/>
            <a:chExt cx="5715000" cy="4324109"/>
          </a:xfrm>
        </p:grpSpPr>
        <p:pic>
          <p:nvPicPr>
            <p:cNvPr id="16" name="Picture 15" descr="Machine generated alternative text: (J)) Jt4&#10;(J)"/>
            <p:cNvPicPr/>
            <p:nvPr/>
          </p:nvPicPr>
          <p:blipFill rotWithShape="1">
            <a:blip r:embed="rId2" cstate="email">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a:ext>
              </a:extLst>
            </a:blip>
            <a:srcRect l="3045" t="19231" r="825" b="3745"/>
            <a:stretch/>
          </p:blipFill>
          <p:spPr bwMode="auto">
            <a:xfrm>
              <a:off x="563905" y="2366315"/>
              <a:ext cx="5705475" cy="457200"/>
            </a:xfrm>
            <a:prstGeom prst="rect">
              <a:avLst/>
            </a:prstGeom>
            <a:noFill/>
            <a:ln>
              <a:noFill/>
            </a:ln>
            <a:extLst>
              <a:ext uri="{53640926-AAD7-44D8-BBD7-CCE9431645EC}">
                <a14:shadowObscured xmlns:a14="http://schemas.microsoft.com/office/drawing/2010/main"/>
              </a:ext>
            </a:extLst>
          </p:spPr>
        </p:pic>
        <p:pic>
          <p:nvPicPr>
            <p:cNvPr id="17" name="Picture 16" descr="Machine generated alternative text: ,GO&#10;JA)L&#10;.. L ,L.  i Í J-&#10;•,,LS’ 4LAi L ý.L&#10;TA°&#10;V&#10;,   .   ,  ,*i J.’&#10;. Ò 4L.49 b L&#10;Ojf ILå . .,  YAoo&#10;- .  o 4LÌ 1 &#10;- 4.,  ..* J..- YAof&#10;— -,; . 4.L.b b&#10;o, I,L.  J.m... YAoo&#10;‘-o "/>
            <p:cNvPicPr/>
            <p:nvPr/>
          </p:nvPicPr>
          <p:blipFill rotWithShape="1">
            <a:blip r:embed="rId4">
              <a:extLst>
                <a:ext uri="{BEBA8EAE-BF5A-486C-A8C5-ECC9F3942E4B}">
                  <a14:imgProps xmlns:a14="http://schemas.microsoft.com/office/drawing/2010/main">
                    <a14:imgLayer r:embed="rId5">
                      <a14:imgEffect>
                        <a14:sharpenSoften amount="50000"/>
                      </a14:imgEffect>
                    </a14:imgLayer>
                  </a14:imgProps>
                </a:ext>
                <a:ext uri="{28A0092B-C50C-407E-A947-70E740481C1C}">
                  <a14:useLocalDpi xmlns:a14="http://schemas.microsoft.com/office/drawing/2010/main" val="0"/>
                </a:ext>
              </a:extLst>
            </a:blip>
            <a:srcRect l="997" t="1277" r="946" b="2127"/>
            <a:stretch/>
          </p:blipFill>
          <p:spPr bwMode="auto">
            <a:xfrm>
              <a:off x="563905" y="2823515"/>
              <a:ext cx="5715000" cy="2162175"/>
            </a:xfrm>
            <a:prstGeom prst="rect">
              <a:avLst/>
            </a:prstGeom>
            <a:noFill/>
            <a:ln>
              <a:noFill/>
            </a:ln>
            <a:extLst>
              <a:ext uri="{53640926-AAD7-44D8-BBD7-CCE9431645EC}">
                <a14:shadowObscured xmlns:a14="http://schemas.microsoft.com/office/drawing/2010/main"/>
              </a:ext>
            </a:extLst>
          </p:spPr>
        </p:pic>
        <p:pic>
          <p:nvPicPr>
            <p:cNvPr id="19" name="Picture 18" descr="Machine generated alternative text: Aoo&#10;;   4., -. j—, 1L2..) ý• J..’&#10;vP) — . 4.LLÌ&#10;j.:._    YAe’V&#10;JA)L - .,..,L5’o &amp;s1š&#10;,, J..,.. YAoo&#10;- ."/>
            <p:cNvPicPr/>
            <p:nvPr/>
          </p:nvPicPr>
          <p:blipFill rotWithShape="1">
            <a:blip r:embed="rId6">
              <a:extLst>
                <a:ext uri="{BEBA8EAE-BF5A-486C-A8C5-ECC9F3942E4B}">
                  <a14:imgProps xmlns:a14="http://schemas.microsoft.com/office/drawing/2010/main">
                    <a14:imgLayer r:embed="rId7">
                      <a14:imgEffect>
                        <a14:sharpenSoften amount="50000"/>
                      </a14:imgEffect>
                    </a14:imgLayer>
                  </a14:imgProps>
                </a:ext>
                <a:ext uri="{28A0092B-C50C-407E-A947-70E740481C1C}">
                  <a14:useLocalDpi xmlns:a14="http://schemas.microsoft.com/office/drawing/2010/main" val="0"/>
                </a:ext>
              </a:extLst>
            </a:blip>
            <a:srcRect l="1163" t="1" r="776" b="1921"/>
            <a:stretch/>
          </p:blipFill>
          <p:spPr bwMode="auto">
            <a:xfrm>
              <a:off x="568350" y="4948619"/>
              <a:ext cx="5710555" cy="1741805"/>
            </a:xfrm>
            <a:prstGeom prst="rect">
              <a:avLst/>
            </a:prstGeom>
            <a:noFill/>
            <a:ln>
              <a:noFill/>
            </a:ln>
            <a:extLst>
              <a:ext uri="{53640926-AAD7-44D8-BBD7-CCE9431645EC}">
                <a14:shadowObscured xmlns:a14="http://schemas.microsoft.com/office/drawing/2010/main"/>
              </a:ext>
            </a:extLst>
          </p:spPr>
        </p:pic>
      </p:grpSp>
    </p:spTree>
    <p:extLst>
      <p:ext uri="{BB962C8B-B14F-4D97-AF65-F5344CB8AC3E}">
        <p14:creationId xmlns:p14="http://schemas.microsoft.com/office/powerpoint/2010/main" val="2732233703"/>
      </p:ext>
    </p:extLst>
  </p:cSld>
  <p:clrMapOvr>
    <a:masterClrMapping/>
  </p:clrMapOvr>
  <p:transition>
    <p:dissolve/>
  </p:transition>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برآورد هزینه</a:t>
            </a:r>
            <a:endParaRPr lang="en-US" dirty="0">
              <a:solidFill>
                <a:srgbClr val="8C5B02"/>
              </a:solidFill>
              <a:latin typeface="Technic" panose="00000400000000000000" pitchFamily="2" charset="2"/>
            </a:endParaRPr>
          </a:p>
        </p:txBody>
      </p:sp>
      <p:sp>
        <p:nvSpPr>
          <p:cNvPr id="29" name="TextBox 28"/>
          <p:cNvSpPr txBox="1"/>
          <p:nvPr/>
        </p:nvSpPr>
        <p:spPr>
          <a:xfrm>
            <a:off x="272480" y="4016097"/>
            <a:ext cx="1728192" cy="276999"/>
          </a:xfrm>
          <a:prstGeom prst="rect">
            <a:avLst/>
          </a:prstGeom>
          <a:noFill/>
        </p:spPr>
        <p:txBody>
          <a:bodyPr wrap="square" rtlCol="0">
            <a:spAutoFit/>
          </a:bodyPr>
          <a:lstStyle/>
          <a:p>
            <a:pPr algn="ctr"/>
            <a:r>
              <a:rPr lang="fa-IR" sz="1200" b="1" dirty="0" smtClean="0">
                <a:solidFill>
                  <a:schemeClr val="bg1">
                    <a:lumMod val="65000"/>
                    <a:lumOff val="35000"/>
                  </a:schemeClr>
                </a:solidFill>
                <a:cs typeface="B Nazanin" pitchFamily="2" charset="-78"/>
              </a:rPr>
              <a:t>برآورد هزینه</a:t>
            </a:r>
            <a:endParaRPr lang="fa-IR" sz="1200" b="1" dirty="0">
              <a:solidFill>
                <a:schemeClr val="bg1">
                  <a:lumMod val="65000"/>
                  <a:lumOff val="35000"/>
                </a:schemeClr>
              </a:solidFill>
              <a:cs typeface="B Nazanin" pitchFamily="2" charset="-78"/>
            </a:endParaRPr>
          </a:p>
        </p:txBody>
      </p:sp>
      <p:sp>
        <p:nvSpPr>
          <p:cNvPr id="30" name="TextBox 29"/>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8</a:t>
            </a:r>
            <a:r>
              <a:rPr lang="fa-IR" sz="1600" dirty="0" smtClean="0">
                <a:effectLst>
                  <a:outerShdw blurRad="38100" dist="38100" dir="2700000" algn="tl">
                    <a:srgbClr val="000000">
                      <a:alpha val="43137"/>
                    </a:srgbClr>
                  </a:outerShdw>
                </a:effectLst>
              </a:rPr>
              <a:t>  طرح توجیهی برای هتل</a:t>
            </a:r>
            <a:endParaRPr lang="en-US" sz="1400" dirty="0">
              <a:effectLst>
                <a:outerShdw blurRad="38100" dist="38100" dir="2700000" algn="tl">
                  <a:srgbClr val="000000">
                    <a:alpha val="43137"/>
                  </a:srgbClr>
                </a:outerShdw>
              </a:effectLst>
            </a:endParaRPr>
          </a:p>
        </p:txBody>
      </p:sp>
      <p:sp>
        <p:nvSpPr>
          <p:cNvPr id="31" name="TextBox 30"/>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8</a:t>
            </a:r>
            <a:endParaRPr lang="en-US" sz="1200" b="1" dirty="0">
              <a:solidFill>
                <a:srgbClr val="002060"/>
              </a:solidFill>
              <a:cs typeface="B Nazanin" pitchFamily="2" charset="-78"/>
            </a:endParaRPr>
          </a:p>
        </p:txBody>
      </p:sp>
      <p:sp>
        <p:nvSpPr>
          <p:cNvPr id="32" name="TextBox 31"/>
          <p:cNvSpPr txBox="1"/>
          <p:nvPr/>
        </p:nvSpPr>
        <p:spPr>
          <a:xfrm>
            <a:off x="272480" y="3723542"/>
            <a:ext cx="1728192" cy="276999"/>
          </a:xfrm>
          <a:prstGeom prst="rect">
            <a:avLst/>
          </a:prstGeom>
          <a:noFill/>
        </p:spPr>
        <p:txBody>
          <a:bodyPr wrap="square" rtlCol="0">
            <a:spAutoFit/>
          </a:bodyPr>
          <a:lstStyle/>
          <a:p>
            <a:pPr algn="ctr" rtl="1"/>
            <a:r>
              <a:rPr lang="fa-IR" sz="1200" b="1" dirty="0" smtClean="0">
                <a:solidFill>
                  <a:srgbClr val="674301"/>
                </a:solidFill>
                <a:cs typeface="B Nazanin" pitchFamily="2" charset="-78"/>
              </a:rPr>
              <a:t>طرح توجیهی هتل</a:t>
            </a:r>
            <a:endParaRPr lang="en-US" sz="1200" b="1" dirty="0">
              <a:solidFill>
                <a:srgbClr val="674301"/>
              </a:solidFill>
              <a:cs typeface="B Nazanin" pitchFamily="2" charset="-78"/>
            </a:endParaRPr>
          </a:p>
        </p:txBody>
      </p:sp>
      <p:sp>
        <p:nvSpPr>
          <p:cNvPr id="37" name="TextBox 36"/>
          <p:cNvSpPr txBox="1"/>
          <p:nvPr/>
        </p:nvSpPr>
        <p:spPr>
          <a:xfrm>
            <a:off x="6537176" y="1357542"/>
            <a:ext cx="2520280" cy="276999"/>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dirty="0" smtClean="0">
                <a:solidFill>
                  <a:srgbClr val="002060"/>
                </a:solidFill>
                <a:cs typeface="B Traffic" panose="00000400000000000000" pitchFamily="2" charset="-78"/>
              </a:rPr>
              <a:t>پی سازه‏ای</a:t>
            </a:r>
            <a:endParaRPr lang="en-US" sz="1100" b="0" dirty="0">
              <a:solidFill>
                <a:srgbClr val="8C5B02"/>
              </a:solidFill>
              <a:latin typeface="Technic" panose="00000400000000000000" pitchFamily="2" charset="2"/>
            </a:endParaRPr>
          </a:p>
        </p:txBody>
      </p:sp>
      <p:grpSp>
        <p:nvGrpSpPr>
          <p:cNvPr id="14" name="Group 13"/>
          <p:cNvGrpSpPr/>
          <p:nvPr/>
        </p:nvGrpSpPr>
        <p:grpSpPr>
          <a:xfrm>
            <a:off x="2504728" y="1352963"/>
            <a:ext cx="3870733" cy="5094370"/>
            <a:chOff x="590549" y="964175"/>
            <a:chExt cx="5676900" cy="7471512"/>
          </a:xfrm>
        </p:grpSpPr>
        <p:pic>
          <p:nvPicPr>
            <p:cNvPr id="18" name="Picture 17" descr="Machine generated alternative text: J-j J’+!&#10;(J) &#10;(J1)&#10;OO&#10;ýjA&#10;La .b...L,- J Ç)Si.:-   &#10;.LL .J I&#10;o&#10;JAfrI&#10;S&#10;ö..L&#10;ooo&#10;J-&#10;Sb    t,, Jo &#10;...Lå4..&#10;ooOŸ&#10;,Aoo&#10;)L  J JL t LhS ¿&#10;j1LS  I* ,I.  .I.*J(I.Ç, &#10;.,  ,  &#10;.&#10;ooÒo&#10;Aoa&#10;¿L*S1, Ja j&#10;.,   i A’- &#10;J•&#10;oo&#10;v,o&#10;L  S1-  L Í&#10;j5  l&#10;L "/>
            <p:cNvPicPr/>
            <p:nvPr/>
          </p:nvPicPr>
          <p:blipFill rotWithShape="1">
            <a:blip r:embed="rId2">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rcRect l="2326" t="3111" r="1113" b="3814"/>
            <a:stretch/>
          </p:blipFill>
          <p:spPr bwMode="auto">
            <a:xfrm>
              <a:off x="590549" y="964175"/>
              <a:ext cx="5676900" cy="4276725"/>
            </a:xfrm>
            <a:prstGeom prst="rect">
              <a:avLst/>
            </a:prstGeom>
            <a:noFill/>
            <a:ln>
              <a:noFill/>
            </a:ln>
            <a:extLst>
              <a:ext uri="{53640926-AAD7-44D8-BBD7-CCE9431645EC}">
                <a14:shadowObscured xmlns:a14="http://schemas.microsoft.com/office/drawing/2010/main"/>
              </a:ext>
            </a:extLst>
          </p:spPr>
        </p:pic>
        <p:pic>
          <p:nvPicPr>
            <p:cNvPr id="20" name="Picture 19" descr="Machine generated alternative text: 4-i P  r.’    i. b,Sb’ oro&#10;Ye a.LAI t ,b1SL. ji  &amp; .J &#10;. a1 a, o   j. ý p&#10;r,oon&#10;%..SAp&#10;,jt4,-j » jjbyJL L,bÝSb;.&#10;Y e 4Lt1 t ,b1SL. ji }oia- aiy Je&#10;J ‘i J ít Ý P&#10;o!oiot&#10;_SAýA&#10;p .‘ ,C taj  Jf3yJL LçJb,JS&#10;Yo ..Loti L jýSt ji }4,- ¿,. Je&#10;.aIa,.;,ia,Jij,.jip&#10;oVo icò&#10;VÝ,Aoo&#10;.o.p&#10;p t, jtaaj i jf,$L LbySL’&#10;ji t.ßi).. 3iy I,...,- •1j 3iy ji .3t..J L &#10;.aý   J&amp; ,S,. i p Yo  t ;iayS&#10;.aías&#10;oVoYo&#10;-V,°-»&#10;.......S.sp&#10;ji o.t&amp;._i L. J jt*.Aj 3 Jby3JL. 3i3yS&amp;.&#10;tE )i31SLp- ji }4.- 31y Le .JJj..La ,±ß&#10;L..Li&#10;oVo Yet"/>
            <p:cNvPicPr/>
            <p:nvPr/>
          </p:nvPicPr>
          <p:blipFill rotWithShape="1">
            <a:blip r:embed="rId4">
              <a:extLst>
                <a:ext uri="{BEBA8EAE-BF5A-486C-A8C5-ECC9F3942E4B}">
                  <a14:imgProps xmlns:a14="http://schemas.microsoft.com/office/drawing/2010/main">
                    <a14:imgLayer r:embed="rId5">
                      <a14:imgEffect>
                        <a14:sharpenSoften amount="50000"/>
                      </a14:imgEffect>
                    </a14:imgLayer>
                  </a14:imgProps>
                </a:ext>
                <a:ext uri="{28A0092B-C50C-407E-A947-70E740481C1C}">
                  <a14:useLocalDpi xmlns:a14="http://schemas.microsoft.com/office/drawing/2010/main" val="0"/>
                </a:ext>
              </a:extLst>
            </a:blip>
            <a:srcRect l="997" t="1447" r="1275"/>
            <a:stretch/>
          </p:blipFill>
          <p:spPr bwMode="auto">
            <a:xfrm>
              <a:off x="602906" y="5191472"/>
              <a:ext cx="5664543" cy="3244215"/>
            </a:xfrm>
            <a:prstGeom prst="rect">
              <a:avLst/>
            </a:prstGeom>
            <a:noFill/>
            <a:ln>
              <a:noFill/>
            </a:ln>
            <a:extLst>
              <a:ext uri="{53640926-AAD7-44D8-BBD7-CCE9431645EC}">
                <a14:shadowObscured xmlns:a14="http://schemas.microsoft.com/office/drawing/2010/main"/>
              </a:ext>
            </a:extLst>
          </p:spPr>
        </p:pic>
      </p:grpSp>
    </p:spTree>
    <p:extLst>
      <p:ext uri="{BB962C8B-B14F-4D97-AF65-F5344CB8AC3E}">
        <p14:creationId xmlns:p14="http://schemas.microsoft.com/office/powerpoint/2010/main" val="2416962607"/>
      </p:ext>
    </p:extLst>
  </p:cSld>
  <p:clrMapOvr>
    <a:masterClrMapping/>
  </p:clrMapOvr>
  <p:transition>
    <p:dissolve/>
  </p:transition>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برآورد هزینه</a:t>
            </a:r>
            <a:endParaRPr lang="en-US" dirty="0">
              <a:solidFill>
                <a:srgbClr val="8C5B02"/>
              </a:solidFill>
              <a:latin typeface="Technic" panose="00000400000000000000" pitchFamily="2" charset="2"/>
            </a:endParaRPr>
          </a:p>
        </p:txBody>
      </p:sp>
      <p:sp>
        <p:nvSpPr>
          <p:cNvPr id="29" name="TextBox 28"/>
          <p:cNvSpPr txBox="1"/>
          <p:nvPr/>
        </p:nvSpPr>
        <p:spPr>
          <a:xfrm>
            <a:off x="272480" y="4016097"/>
            <a:ext cx="1728192" cy="276999"/>
          </a:xfrm>
          <a:prstGeom prst="rect">
            <a:avLst/>
          </a:prstGeom>
          <a:noFill/>
        </p:spPr>
        <p:txBody>
          <a:bodyPr wrap="square" rtlCol="0">
            <a:spAutoFit/>
          </a:bodyPr>
          <a:lstStyle/>
          <a:p>
            <a:pPr algn="ctr"/>
            <a:r>
              <a:rPr lang="fa-IR" sz="1200" b="1" dirty="0" smtClean="0">
                <a:solidFill>
                  <a:schemeClr val="bg1">
                    <a:lumMod val="65000"/>
                    <a:lumOff val="35000"/>
                  </a:schemeClr>
                </a:solidFill>
                <a:cs typeface="B Nazanin" pitchFamily="2" charset="-78"/>
              </a:rPr>
              <a:t>برآورد هزینه</a:t>
            </a:r>
            <a:endParaRPr lang="fa-IR" sz="1200" b="1" dirty="0">
              <a:solidFill>
                <a:schemeClr val="bg1">
                  <a:lumMod val="65000"/>
                  <a:lumOff val="35000"/>
                </a:schemeClr>
              </a:solidFill>
              <a:cs typeface="B Nazanin" pitchFamily="2" charset="-78"/>
            </a:endParaRPr>
          </a:p>
        </p:txBody>
      </p:sp>
      <p:sp>
        <p:nvSpPr>
          <p:cNvPr id="30" name="TextBox 29"/>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8</a:t>
            </a:r>
            <a:r>
              <a:rPr lang="fa-IR" sz="1600" dirty="0" smtClean="0">
                <a:effectLst>
                  <a:outerShdw blurRad="38100" dist="38100" dir="2700000" algn="tl">
                    <a:srgbClr val="000000">
                      <a:alpha val="43137"/>
                    </a:srgbClr>
                  </a:outerShdw>
                </a:effectLst>
              </a:rPr>
              <a:t>  طرح توجیهی برای هتل</a:t>
            </a:r>
            <a:endParaRPr lang="en-US" sz="1400" dirty="0">
              <a:effectLst>
                <a:outerShdw blurRad="38100" dist="38100" dir="2700000" algn="tl">
                  <a:srgbClr val="000000">
                    <a:alpha val="43137"/>
                  </a:srgbClr>
                </a:outerShdw>
              </a:effectLst>
            </a:endParaRPr>
          </a:p>
        </p:txBody>
      </p:sp>
      <p:sp>
        <p:nvSpPr>
          <p:cNvPr id="31" name="TextBox 30"/>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8</a:t>
            </a:r>
            <a:endParaRPr lang="en-US" sz="1200" b="1" dirty="0">
              <a:solidFill>
                <a:srgbClr val="002060"/>
              </a:solidFill>
              <a:cs typeface="B Nazanin" pitchFamily="2" charset="-78"/>
            </a:endParaRPr>
          </a:p>
        </p:txBody>
      </p:sp>
      <p:sp>
        <p:nvSpPr>
          <p:cNvPr id="32" name="TextBox 31"/>
          <p:cNvSpPr txBox="1"/>
          <p:nvPr/>
        </p:nvSpPr>
        <p:spPr>
          <a:xfrm>
            <a:off x="272480" y="3723542"/>
            <a:ext cx="1728192" cy="276999"/>
          </a:xfrm>
          <a:prstGeom prst="rect">
            <a:avLst/>
          </a:prstGeom>
          <a:noFill/>
        </p:spPr>
        <p:txBody>
          <a:bodyPr wrap="square" rtlCol="0">
            <a:spAutoFit/>
          </a:bodyPr>
          <a:lstStyle/>
          <a:p>
            <a:pPr algn="ctr" rtl="1"/>
            <a:r>
              <a:rPr lang="fa-IR" sz="1200" b="1" dirty="0" smtClean="0">
                <a:solidFill>
                  <a:srgbClr val="674301"/>
                </a:solidFill>
                <a:cs typeface="B Nazanin" pitchFamily="2" charset="-78"/>
              </a:rPr>
              <a:t>طرح توجیهی هتل</a:t>
            </a:r>
            <a:endParaRPr lang="en-US" sz="1200" b="1" dirty="0">
              <a:solidFill>
                <a:srgbClr val="674301"/>
              </a:solidFill>
              <a:cs typeface="B Nazanin" pitchFamily="2" charset="-78"/>
            </a:endParaRPr>
          </a:p>
        </p:txBody>
      </p:sp>
      <p:sp>
        <p:nvSpPr>
          <p:cNvPr id="37" name="TextBox 36"/>
          <p:cNvSpPr txBox="1"/>
          <p:nvPr/>
        </p:nvSpPr>
        <p:spPr>
          <a:xfrm>
            <a:off x="6681192" y="1357542"/>
            <a:ext cx="2376264" cy="276999"/>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dirty="0" smtClean="0">
                <a:solidFill>
                  <a:srgbClr val="002060"/>
                </a:solidFill>
                <a:cs typeface="B Traffic" panose="00000400000000000000" pitchFamily="2" charset="-78"/>
              </a:rPr>
              <a:t>حمل و تقل و قالب‏بندی</a:t>
            </a:r>
            <a:endParaRPr lang="en-US" sz="1100" b="0" dirty="0">
              <a:solidFill>
                <a:srgbClr val="8C5B02"/>
              </a:solidFill>
              <a:latin typeface="Technic" panose="00000400000000000000" pitchFamily="2" charset="2"/>
            </a:endParaRPr>
          </a:p>
        </p:txBody>
      </p:sp>
      <p:grpSp>
        <p:nvGrpSpPr>
          <p:cNvPr id="11" name="Group 10"/>
          <p:cNvGrpSpPr/>
          <p:nvPr/>
        </p:nvGrpSpPr>
        <p:grpSpPr>
          <a:xfrm>
            <a:off x="2492483" y="1352962"/>
            <a:ext cx="4188709" cy="4999503"/>
            <a:chOff x="537261" y="1340706"/>
            <a:chExt cx="5724525" cy="6832600"/>
          </a:xfrm>
        </p:grpSpPr>
        <p:pic>
          <p:nvPicPr>
            <p:cNvPr id="12" name="Picture 11" descr="Machine generated alternative text: (J)) Jt4&#10;(J)"/>
            <p:cNvPicPr/>
            <p:nvPr/>
          </p:nvPicPr>
          <p:blipFill rotWithShape="1">
            <a:blip r:embed="rId2" cstate="email">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a:ext>
              </a:extLst>
            </a:blip>
            <a:srcRect l="3045" t="19231" r="825" b="3745"/>
            <a:stretch/>
          </p:blipFill>
          <p:spPr bwMode="auto">
            <a:xfrm>
              <a:off x="537261" y="1340706"/>
              <a:ext cx="5705475" cy="457200"/>
            </a:xfrm>
            <a:prstGeom prst="rect">
              <a:avLst/>
            </a:prstGeom>
            <a:noFill/>
            <a:ln>
              <a:noFill/>
            </a:ln>
            <a:extLst>
              <a:ext uri="{53640926-AAD7-44D8-BBD7-CCE9431645EC}">
                <a14:shadowObscured xmlns:a14="http://schemas.microsoft.com/office/drawing/2010/main"/>
              </a:ext>
            </a:extLst>
          </p:spPr>
        </p:pic>
        <p:pic>
          <p:nvPicPr>
            <p:cNvPr id="13" name="Picture 12" descr="Machine generated alternative text: l.&#10;JL  31 4L y&#10;JÇIA  :.r? L LL. ,i Jm.,.j ..L&#10;ooVe&#10;aý.a&#10;4.L.LJ&#10;eq ç.*Sts- L. Jb ý   -&#10;L;2;ioo &#10;ýA Q &#10;1’ J Lc.    u.,. õVo1&#10;o ;. Zoo)I  4.5 Jj,&#10;eo  Io rnIS * Iy&#10;-    -.. ‘ J..,ltS  JUI"/>
            <p:cNvPicPr/>
            <p:nvPr/>
          </p:nvPicPr>
          <p:blipFill rotWithShape="1">
            <a:blip r:embed="rId4">
              <a:extLst>
                <a:ext uri="{BEBA8EAE-BF5A-486C-A8C5-ECC9F3942E4B}">
                  <a14:imgProps xmlns:a14="http://schemas.microsoft.com/office/drawing/2010/main">
                    <a14:imgLayer r:embed="rId5">
                      <a14:imgEffect>
                        <a14:sharpenSoften amount="50000"/>
                      </a14:imgEffect>
                    </a14:imgLayer>
                  </a14:imgProps>
                </a:ext>
                <a:ext uri="{28A0092B-C50C-407E-A947-70E740481C1C}">
                  <a14:useLocalDpi xmlns:a14="http://schemas.microsoft.com/office/drawing/2010/main" val="0"/>
                </a:ext>
              </a:extLst>
            </a:blip>
            <a:srcRect l="1495" r="1278" b="3054"/>
            <a:stretch/>
          </p:blipFill>
          <p:spPr bwMode="auto">
            <a:xfrm>
              <a:off x="556311" y="1797906"/>
              <a:ext cx="5686425" cy="2418715"/>
            </a:xfrm>
            <a:prstGeom prst="rect">
              <a:avLst/>
            </a:prstGeom>
            <a:noFill/>
            <a:ln>
              <a:noFill/>
            </a:ln>
            <a:extLst>
              <a:ext uri="{53640926-AAD7-44D8-BBD7-CCE9431645EC}">
                <a14:shadowObscured xmlns:a14="http://schemas.microsoft.com/office/drawing/2010/main"/>
              </a:ext>
            </a:extLst>
          </p:spPr>
        </p:pic>
        <p:pic>
          <p:nvPicPr>
            <p:cNvPr id="15" name="Picture 14" descr="Machine generated alternative text: oA,ooo&#10;ý..&#10;J\J-)IJJÖtLL%JU)JL..J4*&#10;•,1  ,i.  ,&#10;oo’&#10;,&#10;ý..&#10;j  1   .&#10;;1y &#10;oÒoo&#10;•VO&#10;7A&#10;J LI . 3..L.JU  J,L..j &#10;j ,.. .?, jl S &#10;ojeTo&#10;o&#10;ý.&#10;jU.I  j  &#10;j  .L jy frÀJl &#10;..&#10;-r&#10;j a  Iy 9jI &#10;-,.o,ooe&#10;,..&#10;1., j&#10;t..  -‚&#10;‘Ô°&#10;lJø  J lE  ._i ) JL_, &#10;LLLZJ Lfr j&#10;Ji7"/>
            <p:cNvPicPr/>
            <p:nvPr/>
          </p:nvPicPr>
          <p:blipFill rotWithShape="1">
            <a:blip r:embed="rId6" cstate="email">
              <a:extLst>
                <a:ext uri="{BEBA8EAE-BF5A-486C-A8C5-ECC9F3942E4B}">
                  <a14:imgProps xmlns:a14="http://schemas.microsoft.com/office/drawing/2010/main">
                    <a14:imgLayer r:embed="rId7">
                      <a14:imgEffect>
                        <a14:sharpenSoften amount="50000"/>
                      </a14:imgEffect>
                    </a14:imgLayer>
                  </a14:imgProps>
                </a:ext>
                <a:ext uri="{28A0092B-C50C-407E-A947-70E740481C1C}">
                  <a14:useLocalDpi xmlns:a14="http://schemas.microsoft.com/office/drawing/2010/main"/>
                </a:ext>
              </a:extLst>
            </a:blip>
            <a:srcRect l="499" t="1190" r="602"/>
            <a:stretch/>
          </p:blipFill>
          <p:spPr bwMode="auto">
            <a:xfrm>
              <a:off x="565836" y="4216621"/>
              <a:ext cx="5695950" cy="3956685"/>
            </a:xfrm>
            <a:prstGeom prst="rect">
              <a:avLst/>
            </a:prstGeom>
            <a:noFill/>
            <a:ln>
              <a:noFill/>
            </a:ln>
            <a:extLst>
              <a:ext uri="{53640926-AAD7-44D8-BBD7-CCE9431645EC}">
                <a14:shadowObscured xmlns:a14="http://schemas.microsoft.com/office/drawing/2010/main"/>
              </a:ext>
            </a:extLst>
          </p:spPr>
        </p:pic>
      </p:grpSp>
    </p:spTree>
    <p:extLst>
      <p:ext uri="{BB962C8B-B14F-4D97-AF65-F5344CB8AC3E}">
        <p14:creationId xmlns:p14="http://schemas.microsoft.com/office/powerpoint/2010/main" val="3966301739"/>
      </p:ext>
    </p:extLst>
  </p:cSld>
  <p:clrMapOvr>
    <a:masterClrMapping/>
  </p:clrMapOvr>
  <p:transition>
    <p:dissolve/>
  </p:transition>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برآورد هزینه</a:t>
            </a:r>
            <a:endParaRPr lang="en-US" dirty="0">
              <a:solidFill>
                <a:srgbClr val="8C5B02"/>
              </a:solidFill>
              <a:latin typeface="Technic" panose="00000400000000000000" pitchFamily="2" charset="2"/>
            </a:endParaRPr>
          </a:p>
        </p:txBody>
      </p:sp>
      <p:sp>
        <p:nvSpPr>
          <p:cNvPr id="29" name="TextBox 28"/>
          <p:cNvSpPr txBox="1"/>
          <p:nvPr/>
        </p:nvSpPr>
        <p:spPr>
          <a:xfrm>
            <a:off x="272480" y="4016097"/>
            <a:ext cx="1728192" cy="276999"/>
          </a:xfrm>
          <a:prstGeom prst="rect">
            <a:avLst/>
          </a:prstGeom>
          <a:noFill/>
        </p:spPr>
        <p:txBody>
          <a:bodyPr wrap="square" rtlCol="0">
            <a:spAutoFit/>
          </a:bodyPr>
          <a:lstStyle/>
          <a:p>
            <a:pPr algn="ctr"/>
            <a:r>
              <a:rPr lang="fa-IR" sz="1200" b="1" dirty="0" smtClean="0">
                <a:solidFill>
                  <a:schemeClr val="bg1">
                    <a:lumMod val="65000"/>
                    <a:lumOff val="35000"/>
                  </a:schemeClr>
                </a:solidFill>
                <a:cs typeface="B Nazanin" pitchFamily="2" charset="-78"/>
              </a:rPr>
              <a:t>برآورد هزینه</a:t>
            </a:r>
            <a:endParaRPr lang="fa-IR" sz="1200" b="1" dirty="0">
              <a:solidFill>
                <a:schemeClr val="bg1">
                  <a:lumMod val="65000"/>
                  <a:lumOff val="35000"/>
                </a:schemeClr>
              </a:solidFill>
              <a:cs typeface="B Nazanin" pitchFamily="2" charset="-78"/>
            </a:endParaRPr>
          </a:p>
        </p:txBody>
      </p:sp>
      <p:sp>
        <p:nvSpPr>
          <p:cNvPr id="30" name="TextBox 29"/>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8</a:t>
            </a:r>
            <a:r>
              <a:rPr lang="fa-IR" sz="1600" dirty="0" smtClean="0">
                <a:effectLst>
                  <a:outerShdw blurRad="38100" dist="38100" dir="2700000" algn="tl">
                    <a:srgbClr val="000000">
                      <a:alpha val="43137"/>
                    </a:srgbClr>
                  </a:outerShdw>
                </a:effectLst>
              </a:rPr>
              <a:t>  طرح توجیهی برای هتل</a:t>
            </a:r>
            <a:endParaRPr lang="en-US" sz="1400" dirty="0">
              <a:effectLst>
                <a:outerShdw blurRad="38100" dist="38100" dir="2700000" algn="tl">
                  <a:srgbClr val="000000">
                    <a:alpha val="43137"/>
                  </a:srgbClr>
                </a:outerShdw>
              </a:effectLst>
            </a:endParaRPr>
          </a:p>
        </p:txBody>
      </p:sp>
      <p:sp>
        <p:nvSpPr>
          <p:cNvPr id="31" name="TextBox 30"/>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8</a:t>
            </a:r>
            <a:endParaRPr lang="en-US" sz="1200" b="1" dirty="0">
              <a:solidFill>
                <a:srgbClr val="002060"/>
              </a:solidFill>
              <a:cs typeface="B Nazanin" pitchFamily="2" charset="-78"/>
            </a:endParaRPr>
          </a:p>
        </p:txBody>
      </p:sp>
      <p:sp>
        <p:nvSpPr>
          <p:cNvPr id="32" name="TextBox 31"/>
          <p:cNvSpPr txBox="1"/>
          <p:nvPr/>
        </p:nvSpPr>
        <p:spPr>
          <a:xfrm>
            <a:off x="272480" y="3723542"/>
            <a:ext cx="1728192" cy="276999"/>
          </a:xfrm>
          <a:prstGeom prst="rect">
            <a:avLst/>
          </a:prstGeom>
          <a:noFill/>
        </p:spPr>
        <p:txBody>
          <a:bodyPr wrap="square" rtlCol="0">
            <a:spAutoFit/>
          </a:bodyPr>
          <a:lstStyle/>
          <a:p>
            <a:pPr algn="ctr" rtl="1"/>
            <a:r>
              <a:rPr lang="fa-IR" sz="1200" b="1" dirty="0" smtClean="0">
                <a:solidFill>
                  <a:srgbClr val="674301"/>
                </a:solidFill>
                <a:cs typeface="B Nazanin" pitchFamily="2" charset="-78"/>
              </a:rPr>
              <a:t>طرح توجیهی هتل</a:t>
            </a:r>
            <a:endParaRPr lang="en-US" sz="1200" b="1" dirty="0">
              <a:solidFill>
                <a:srgbClr val="674301"/>
              </a:solidFill>
              <a:cs typeface="B Nazanin" pitchFamily="2" charset="-78"/>
            </a:endParaRPr>
          </a:p>
        </p:txBody>
      </p:sp>
      <p:sp>
        <p:nvSpPr>
          <p:cNvPr id="37" name="TextBox 36"/>
          <p:cNvSpPr txBox="1"/>
          <p:nvPr/>
        </p:nvSpPr>
        <p:spPr>
          <a:xfrm>
            <a:off x="6321152" y="1357542"/>
            <a:ext cx="2736304" cy="276999"/>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dirty="0" smtClean="0">
                <a:solidFill>
                  <a:srgbClr val="002060"/>
                </a:solidFill>
                <a:cs typeface="B Traffic" panose="00000400000000000000" pitchFamily="2" charset="-78"/>
              </a:rPr>
              <a:t>حمل و تقل و قالب‏بندی</a:t>
            </a:r>
            <a:endParaRPr lang="en-US" sz="1100" b="0" dirty="0">
              <a:solidFill>
                <a:srgbClr val="8C5B02"/>
              </a:solidFill>
              <a:latin typeface="Technic" panose="00000400000000000000" pitchFamily="2" charset="2"/>
            </a:endParaRPr>
          </a:p>
        </p:txBody>
      </p:sp>
      <p:grpSp>
        <p:nvGrpSpPr>
          <p:cNvPr id="14" name="Group 13"/>
          <p:cNvGrpSpPr/>
          <p:nvPr/>
        </p:nvGrpSpPr>
        <p:grpSpPr>
          <a:xfrm>
            <a:off x="2499708" y="1388110"/>
            <a:ext cx="3749435" cy="5049679"/>
            <a:chOff x="551599" y="749147"/>
            <a:chExt cx="5730138" cy="7717259"/>
          </a:xfrm>
        </p:grpSpPr>
        <p:pic>
          <p:nvPicPr>
            <p:cNvPr id="16" name="Picture 15" descr="Machine generated alternative text: (J)) Jt4&#10;(J)"/>
            <p:cNvPicPr/>
            <p:nvPr/>
          </p:nvPicPr>
          <p:blipFill rotWithShape="1">
            <a:blip r:embed="rId2" cstate="email">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a:ext>
              </a:extLst>
            </a:blip>
            <a:srcRect l="3045" t="19231" r="825" b="3745"/>
            <a:stretch/>
          </p:blipFill>
          <p:spPr bwMode="auto">
            <a:xfrm>
              <a:off x="576262" y="749147"/>
              <a:ext cx="5705475" cy="457200"/>
            </a:xfrm>
            <a:prstGeom prst="rect">
              <a:avLst/>
            </a:prstGeom>
            <a:noFill/>
            <a:ln>
              <a:noFill/>
            </a:ln>
            <a:extLst>
              <a:ext uri="{53640926-AAD7-44D8-BBD7-CCE9431645EC}">
                <a14:shadowObscured xmlns:a14="http://schemas.microsoft.com/office/drawing/2010/main"/>
              </a:ext>
            </a:extLst>
          </p:spPr>
        </p:pic>
        <p:pic>
          <p:nvPicPr>
            <p:cNvPr id="17" name="Picture 16" descr="Machine generated alternative text: ‘&#10;., ,&#10;i,ove&#10;) (Jij)   Lš- , &#10;L   . I..*i z’&#10;i    ‘  &#10;V,ooo&#10;‘.Z 31 1_I L LJí , J.L., &#10;oooÝ&#10;J;-.&#10;I; . j L  &#10;L $Lb- &#10;ooio&#10;j L,  j L., &#10;) ;. J;. tL;j 4&#10;ooo"/>
            <p:cNvPicPr/>
            <p:nvPr/>
          </p:nvPicPr>
          <p:blipFill rotWithShape="1">
            <a:blip r:embed="rId4">
              <a:extLst>
                <a:ext uri="{BEBA8EAE-BF5A-486C-A8C5-ECC9F3942E4B}">
                  <a14:imgProps xmlns:a14="http://schemas.microsoft.com/office/drawing/2010/main">
                    <a14:imgLayer r:embed="rId5">
                      <a14:imgEffect>
                        <a14:sharpenSoften amount="50000"/>
                      </a14:imgEffect>
                    </a14:imgLayer>
                  </a14:imgProps>
                </a:ext>
                <a:ext uri="{28A0092B-C50C-407E-A947-70E740481C1C}">
                  <a14:useLocalDpi xmlns:a14="http://schemas.microsoft.com/office/drawing/2010/main" val="0"/>
                </a:ext>
              </a:extLst>
            </a:blip>
            <a:srcRect l="1496" t="3266" r="1606"/>
            <a:stretch/>
          </p:blipFill>
          <p:spPr bwMode="auto">
            <a:xfrm>
              <a:off x="606742" y="1185668"/>
              <a:ext cx="5674995" cy="2256155"/>
            </a:xfrm>
            <a:prstGeom prst="rect">
              <a:avLst/>
            </a:prstGeom>
            <a:noFill/>
            <a:ln>
              <a:noFill/>
            </a:ln>
            <a:extLst>
              <a:ext uri="{53640926-AAD7-44D8-BBD7-CCE9431645EC}">
                <a14:shadowObscured xmlns:a14="http://schemas.microsoft.com/office/drawing/2010/main"/>
              </a:ext>
            </a:extLst>
          </p:spPr>
        </p:pic>
        <p:pic>
          <p:nvPicPr>
            <p:cNvPr id="18" name="Picture 17" descr="Machine generated alternative text: j’ o1iI 1, çX JL.., &#10;rw,oo 7*  "/>
            <p:cNvPicPr/>
            <p:nvPr/>
          </p:nvPicPr>
          <p:blipFill rotWithShape="1">
            <a:blip r:embed="rId6">
              <a:extLst>
                <a:ext uri="{BEBA8EAE-BF5A-486C-A8C5-ECC9F3942E4B}">
                  <a14:imgProps xmlns:a14="http://schemas.microsoft.com/office/drawing/2010/main">
                    <a14:imgLayer r:embed="rId7">
                      <a14:imgEffect>
                        <a14:sharpenSoften amount="50000"/>
                      </a14:imgEffect>
                    </a14:imgLayer>
                  </a14:imgProps>
                </a:ext>
                <a:ext uri="{28A0092B-C50C-407E-A947-70E740481C1C}">
                  <a14:useLocalDpi xmlns:a14="http://schemas.microsoft.com/office/drawing/2010/main" val="0"/>
                </a:ext>
              </a:extLst>
            </a:blip>
            <a:srcRect l="1164" t="7519" r="3058"/>
            <a:stretch/>
          </p:blipFill>
          <p:spPr bwMode="auto">
            <a:xfrm>
              <a:off x="574116" y="3410349"/>
              <a:ext cx="5704840" cy="467995"/>
            </a:xfrm>
            <a:prstGeom prst="rect">
              <a:avLst/>
            </a:prstGeom>
            <a:noFill/>
            <a:ln>
              <a:noFill/>
            </a:ln>
            <a:extLst>
              <a:ext uri="{53640926-AAD7-44D8-BBD7-CCE9431645EC}">
                <a14:shadowObscured xmlns:a14="http://schemas.microsoft.com/office/drawing/2010/main"/>
              </a:ext>
            </a:extLst>
          </p:spPr>
        </p:pic>
        <p:pic>
          <p:nvPicPr>
            <p:cNvPr id="19" name="Picture 18" descr="Machine generated alternative text: 4 i L1i..I 1.   &#10;V,oo jI}  4..Jyø &#10;) LJ’ tAJL.I oÕoAo&#10;.(SI) ,L "/>
            <p:cNvPicPr/>
            <p:nvPr/>
          </p:nvPicPr>
          <p:blipFill rotWithShape="1">
            <a:blip r:embed="rId8">
              <a:extLst>
                <a:ext uri="{BEBA8EAE-BF5A-486C-A8C5-ECC9F3942E4B}">
                  <a14:imgProps xmlns:a14="http://schemas.microsoft.com/office/drawing/2010/main">
                    <a14:imgLayer r:embed="rId9">
                      <a14:imgEffect>
                        <a14:sharpenSoften amount="50000"/>
                      </a14:imgEffect>
                    </a14:imgLayer>
                  </a14:imgProps>
                </a:ext>
                <a:ext uri="{28A0092B-C50C-407E-A947-70E740481C1C}">
                  <a14:useLocalDpi xmlns:a14="http://schemas.microsoft.com/office/drawing/2010/main" val="0"/>
                </a:ext>
              </a:extLst>
            </a:blip>
            <a:srcRect l="499" t="1" r="829" b="4105"/>
            <a:stretch/>
          </p:blipFill>
          <p:spPr bwMode="auto">
            <a:xfrm>
              <a:off x="551599" y="3800169"/>
              <a:ext cx="5715000" cy="904240"/>
            </a:xfrm>
            <a:prstGeom prst="rect">
              <a:avLst/>
            </a:prstGeom>
            <a:noFill/>
            <a:ln>
              <a:noFill/>
            </a:ln>
            <a:extLst>
              <a:ext uri="{53640926-AAD7-44D8-BBD7-CCE9431645EC}">
                <a14:shadowObscured xmlns:a14="http://schemas.microsoft.com/office/drawing/2010/main"/>
              </a:ext>
            </a:extLst>
          </p:spPr>
        </p:pic>
        <p:pic>
          <p:nvPicPr>
            <p:cNvPr id="20" name="Picture 19" descr="Machine generated alternative text: ‘VA,oo&#10;ýý&#10;L  ki ....JU I  L   J.L.j •:&#10;.Ò’°&#10;y4j.A&#10;.. JjL.  %.JLi , JL.., &#10;°°“&#10;.OOO&#10;íY JL i ti j.,  , .,L., 4.4.’&#10;,..   )Ij.’. 4.’jj 45J.’ *.Ij&#10;OOO’&#10;__.iIj )i  L _.J’ï   ..p&#10;.‘ &#10;W,ooo .‘ýr’&#10;)i  ., j&#10;j   4"/>
            <p:cNvPicPr/>
            <p:nvPr/>
          </p:nvPicPr>
          <p:blipFill rotWithShape="1">
            <a:blip r:embed="rId10">
              <a:extLst>
                <a:ext uri="{BEBA8EAE-BF5A-486C-A8C5-ECC9F3942E4B}">
                  <a14:imgProps xmlns:a14="http://schemas.microsoft.com/office/drawing/2010/main">
                    <a14:imgLayer r:embed="rId11">
                      <a14:imgEffect>
                        <a14:sharpenSoften amount="50000"/>
                      </a14:imgEffect>
                    </a14:imgLayer>
                  </a14:imgProps>
                </a:ext>
                <a:ext uri="{28A0092B-C50C-407E-A947-70E740481C1C}">
                  <a14:useLocalDpi xmlns:a14="http://schemas.microsoft.com/office/drawing/2010/main" val="0"/>
                </a:ext>
              </a:extLst>
            </a:blip>
            <a:srcRect l="997" t="1460" r="610" b="1822"/>
            <a:stretch/>
          </p:blipFill>
          <p:spPr bwMode="auto">
            <a:xfrm>
              <a:off x="568007" y="4679695"/>
              <a:ext cx="5713730" cy="2524125"/>
            </a:xfrm>
            <a:prstGeom prst="rect">
              <a:avLst/>
            </a:prstGeom>
            <a:noFill/>
            <a:ln>
              <a:noFill/>
            </a:ln>
            <a:extLst>
              <a:ext uri="{53640926-AAD7-44D8-BBD7-CCE9431645EC}">
                <a14:shadowObscured xmlns:a14="http://schemas.microsoft.com/office/drawing/2010/main"/>
              </a:ext>
            </a:extLst>
          </p:spPr>
        </p:pic>
        <p:pic>
          <p:nvPicPr>
            <p:cNvPr id="21" name="Picture 20" descr="Machine generated alternative text: ý.ì ..JLŠ j L &#10;.,7;. JIJ. c.LÀl l.(L*Jb)&#10;., .J1I &#10;Ö }U-  Ò  % 4(LJI)&#10;,.. VIZ L- , IZ Aý"/>
            <p:cNvPicPr/>
            <p:nvPr/>
          </p:nvPicPr>
          <p:blipFill rotWithShape="1">
            <a:blip r:embed="rId12">
              <a:extLst>
                <a:ext uri="{BEBA8EAE-BF5A-486C-A8C5-ECC9F3942E4B}">
                  <a14:imgProps xmlns:a14="http://schemas.microsoft.com/office/drawing/2010/main">
                    <a14:imgLayer r:embed="rId13">
                      <a14:imgEffect>
                        <a14:sharpenSoften amount="50000"/>
                      </a14:imgEffect>
                    </a14:imgLayer>
                  </a14:imgProps>
                </a:ext>
                <a:ext uri="{28A0092B-C50C-407E-A947-70E740481C1C}">
                  <a14:useLocalDpi xmlns:a14="http://schemas.microsoft.com/office/drawing/2010/main" val="0"/>
                </a:ext>
              </a:extLst>
            </a:blip>
            <a:srcRect l="1330" t="2716" r="1440" b="4246"/>
            <a:stretch/>
          </p:blipFill>
          <p:spPr bwMode="auto">
            <a:xfrm>
              <a:off x="573189" y="7161481"/>
              <a:ext cx="5693410" cy="1304925"/>
            </a:xfrm>
            <a:prstGeom prst="rect">
              <a:avLst/>
            </a:prstGeom>
            <a:noFill/>
            <a:ln>
              <a:noFill/>
            </a:ln>
            <a:extLst>
              <a:ext uri="{53640926-AAD7-44D8-BBD7-CCE9431645EC}">
                <a14:shadowObscured xmlns:a14="http://schemas.microsoft.com/office/drawing/2010/main"/>
              </a:ext>
            </a:extLst>
          </p:spPr>
        </p:pic>
      </p:grpSp>
      <p:grpSp>
        <p:nvGrpSpPr>
          <p:cNvPr id="23" name="Group 22"/>
          <p:cNvGrpSpPr/>
          <p:nvPr/>
        </p:nvGrpSpPr>
        <p:grpSpPr>
          <a:xfrm rot="16200000">
            <a:off x="5673080" y="3032992"/>
            <a:ext cx="4032448" cy="2243208"/>
            <a:chOff x="576262" y="772293"/>
            <a:chExt cx="5717832" cy="3180769"/>
          </a:xfrm>
        </p:grpSpPr>
        <p:pic>
          <p:nvPicPr>
            <p:cNvPr id="24" name="Picture 23" descr="Machine generated alternative text: (J)) Jt4&#10;(J)"/>
            <p:cNvPicPr/>
            <p:nvPr/>
          </p:nvPicPr>
          <p:blipFill rotWithShape="1">
            <a:blip r:embed="rId2" cstate="email">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a:ext>
              </a:extLst>
            </a:blip>
            <a:srcRect l="3045" t="19231" r="825" b="3745"/>
            <a:stretch/>
          </p:blipFill>
          <p:spPr bwMode="auto">
            <a:xfrm>
              <a:off x="576262" y="772293"/>
              <a:ext cx="5705475" cy="457200"/>
            </a:xfrm>
            <a:prstGeom prst="rect">
              <a:avLst/>
            </a:prstGeom>
            <a:noFill/>
            <a:ln>
              <a:noFill/>
            </a:ln>
            <a:extLst>
              <a:ext uri="{53640926-AAD7-44D8-BBD7-CCE9431645EC}">
                <a14:shadowObscured xmlns:a14="http://schemas.microsoft.com/office/drawing/2010/main"/>
              </a:ext>
            </a:extLst>
          </p:spPr>
        </p:pic>
        <p:pic>
          <p:nvPicPr>
            <p:cNvPr id="25" name="Picture 24" descr="Machine generated alternative text: . L.? Jt Ji  i  ju j jL &#10;1Li.-   - &#10;J&#10;ý.4&#10;r’   I &#10;Ji &#10;Ji  Jj ¿.p&#10;¡S&#10;ooÕY&#10;*,ooO&#10;.J._&#10;Li i  I .L.  &#10;ýAVI ,LL.-  Ji  9I 4 &#10;)Aooo&#10;V,ooo&#10;ooÕo"/>
            <p:cNvPicPr/>
            <p:nvPr/>
          </p:nvPicPr>
          <p:blipFill rotWithShape="1">
            <a:blip r:embed="rId14">
              <a:extLst>
                <a:ext uri="{BEBA8EAE-BF5A-486C-A8C5-ECC9F3942E4B}">
                  <a14:imgProps xmlns:a14="http://schemas.microsoft.com/office/drawing/2010/main">
                    <a14:imgLayer r:embed="rId15">
                      <a14:imgEffect>
                        <a14:sharpenSoften amount="50000"/>
                      </a14:imgEffect>
                    </a14:imgLayer>
                  </a14:imgProps>
                </a:ext>
                <a:ext uri="{28A0092B-C50C-407E-A947-70E740481C1C}">
                  <a14:useLocalDpi xmlns:a14="http://schemas.microsoft.com/office/drawing/2010/main" val="0"/>
                </a:ext>
              </a:extLst>
            </a:blip>
            <a:srcRect l="998" r="1061" b="2403"/>
            <a:stretch/>
          </p:blipFill>
          <p:spPr bwMode="auto">
            <a:xfrm>
              <a:off x="598144" y="1213016"/>
              <a:ext cx="5695950" cy="1676400"/>
            </a:xfrm>
            <a:prstGeom prst="rect">
              <a:avLst/>
            </a:prstGeom>
            <a:noFill/>
            <a:ln>
              <a:noFill/>
            </a:ln>
            <a:extLst>
              <a:ext uri="{53640926-AAD7-44D8-BBD7-CCE9431645EC}">
                <a14:shadowObscured xmlns:a14="http://schemas.microsoft.com/office/drawing/2010/main"/>
              </a:ext>
            </a:extLst>
          </p:spPr>
        </p:pic>
        <p:pic>
          <p:nvPicPr>
            <p:cNvPr id="26" name="Picture 25" descr="Machine generated alternative text: ýý&#10;•)%  !&#10;ooo&#10;4.1 •;. ,ii %Ji JI I 1 J.:.f  ,  &#10;j 4.1.4    ..I .&#10;YAooo -‘ ‚- ) "/>
            <p:cNvPicPr/>
            <p:nvPr/>
          </p:nvPicPr>
          <p:blipFill rotWithShape="1">
            <a:blip r:embed="rId16">
              <a:extLst>
                <a:ext uri="{BEBA8EAE-BF5A-486C-A8C5-ECC9F3942E4B}">
                  <a14:imgProps xmlns:a14="http://schemas.microsoft.com/office/drawing/2010/main">
                    <a14:imgLayer r:embed="rId17">
                      <a14:imgEffect>
                        <a14:sharpenSoften amount="50000"/>
                      </a14:imgEffect>
                    </a14:imgLayer>
                  </a14:imgProps>
                </a:ext>
                <a:ext uri="{28A0092B-C50C-407E-A947-70E740481C1C}">
                  <a14:useLocalDpi xmlns:a14="http://schemas.microsoft.com/office/drawing/2010/main" val="0"/>
                </a:ext>
              </a:extLst>
            </a:blip>
            <a:srcRect l="1662" t="1662" r="963" b="3600"/>
            <a:stretch/>
          </p:blipFill>
          <p:spPr bwMode="auto">
            <a:xfrm>
              <a:off x="600049" y="2867847"/>
              <a:ext cx="5682615" cy="1085215"/>
            </a:xfrm>
            <a:prstGeom prst="rect">
              <a:avLst/>
            </a:prstGeom>
            <a:noFill/>
            <a:ln>
              <a:noFill/>
            </a:ln>
            <a:extLst>
              <a:ext uri="{53640926-AAD7-44D8-BBD7-CCE9431645EC}">
                <a14:shadowObscured xmlns:a14="http://schemas.microsoft.com/office/drawing/2010/main"/>
              </a:ext>
            </a:extLst>
          </p:spPr>
        </p:pic>
      </p:grpSp>
    </p:spTree>
    <p:extLst>
      <p:ext uri="{BB962C8B-B14F-4D97-AF65-F5344CB8AC3E}">
        <p14:creationId xmlns:p14="http://schemas.microsoft.com/office/powerpoint/2010/main" val="2589736469"/>
      </p:ext>
    </p:extLst>
  </p:cSld>
  <p:clrMapOvr>
    <a:masterClrMapping/>
  </p:clrMapOvr>
  <p:transition>
    <p:dissolve/>
  </p:transition>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برآورد هزینه</a:t>
            </a:r>
            <a:endParaRPr lang="en-US" dirty="0">
              <a:solidFill>
                <a:srgbClr val="8C5B02"/>
              </a:solidFill>
              <a:latin typeface="Technic" panose="00000400000000000000" pitchFamily="2" charset="2"/>
            </a:endParaRPr>
          </a:p>
        </p:txBody>
      </p:sp>
      <p:sp>
        <p:nvSpPr>
          <p:cNvPr id="29" name="TextBox 28"/>
          <p:cNvSpPr txBox="1"/>
          <p:nvPr/>
        </p:nvSpPr>
        <p:spPr>
          <a:xfrm>
            <a:off x="272480" y="4016097"/>
            <a:ext cx="1728192" cy="276999"/>
          </a:xfrm>
          <a:prstGeom prst="rect">
            <a:avLst/>
          </a:prstGeom>
          <a:noFill/>
        </p:spPr>
        <p:txBody>
          <a:bodyPr wrap="square" rtlCol="0">
            <a:spAutoFit/>
          </a:bodyPr>
          <a:lstStyle/>
          <a:p>
            <a:pPr algn="ctr"/>
            <a:r>
              <a:rPr lang="fa-IR" sz="1200" b="1" dirty="0" smtClean="0">
                <a:solidFill>
                  <a:schemeClr val="bg1">
                    <a:lumMod val="65000"/>
                    <a:lumOff val="35000"/>
                  </a:schemeClr>
                </a:solidFill>
                <a:cs typeface="B Nazanin" pitchFamily="2" charset="-78"/>
              </a:rPr>
              <a:t>برآورد هزینه</a:t>
            </a:r>
            <a:endParaRPr lang="fa-IR" sz="1200" b="1" dirty="0">
              <a:solidFill>
                <a:schemeClr val="bg1">
                  <a:lumMod val="65000"/>
                  <a:lumOff val="35000"/>
                </a:schemeClr>
              </a:solidFill>
              <a:cs typeface="B Nazanin" pitchFamily="2" charset="-78"/>
            </a:endParaRPr>
          </a:p>
        </p:txBody>
      </p:sp>
      <p:sp>
        <p:nvSpPr>
          <p:cNvPr id="30" name="TextBox 29"/>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8</a:t>
            </a:r>
            <a:r>
              <a:rPr lang="fa-IR" sz="1600" dirty="0" smtClean="0">
                <a:effectLst>
                  <a:outerShdw blurRad="38100" dist="38100" dir="2700000" algn="tl">
                    <a:srgbClr val="000000">
                      <a:alpha val="43137"/>
                    </a:srgbClr>
                  </a:outerShdw>
                </a:effectLst>
              </a:rPr>
              <a:t>  طرح توجیهی برای هتل</a:t>
            </a:r>
            <a:endParaRPr lang="en-US" sz="1400" dirty="0">
              <a:effectLst>
                <a:outerShdw blurRad="38100" dist="38100" dir="2700000" algn="tl">
                  <a:srgbClr val="000000">
                    <a:alpha val="43137"/>
                  </a:srgbClr>
                </a:outerShdw>
              </a:effectLst>
            </a:endParaRPr>
          </a:p>
        </p:txBody>
      </p:sp>
      <p:sp>
        <p:nvSpPr>
          <p:cNvPr id="31" name="TextBox 30"/>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8</a:t>
            </a:r>
            <a:endParaRPr lang="en-US" sz="1200" b="1" dirty="0">
              <a:solidFill>
                <a:srgbClr val="002060"/>
              </a:solidFill>
              <a:cs typeface="B Nazanin" pitchFamily="2" charset="-78"/>
            </a:endParaRPr>
          </a:p>
        </p:txBody>
      </p:sp>
      <p:sp>
        <p:nvSpPr>
          <p:cNvPr id="32" name="TextBox 31"/>
          <p:cNvSpPr txBox="1"/>
          <p:nvPr/>
        </p:nvSpPr>
        <p:spPr>
          <a:xfrm>
            <a:off x="272480" y="3723542"/>
            <a:ext cx="1728192" cy="276999"/>
          </a:xfrm>
          <a:prstGeom prst="rect">
            <a:avLst/>
          </a:prstGeom>
          <a:noFill/>
        </p:spPr>
        <p:txBody>
          <a:bodyPr wrap="square" rtlCol="0">
            <a:spAutoFit/>
          </a:bodyPr>
          <a:lstStyle/>
          <a:p>
            <a:pPr algn="ctr" rtl="1"/>
            <a:r>
              <a:rPr lang="fa-IR" sz="1200" b="1" dirty="0" smtClean="0">
                <a:solidFill>
                  <a:srgbClr val="674301"/>
                </a:solidFill>
                <a:cs typeface="B Nazanin" pitchFamily="2" charset="-78"/>
              </a:rPr>
              <a:t>طرح توجیهی هتل</a:t>
            </a:r>
            <a:endParaRPr lang="en-US" sz="1200" b="1" dirty="0">
              <a:solidFill>
                <a:srgbClr val="674301"/>
              </a:solidFill>
              <a:cs typeface="B Nazanin" pitchFamily="2" charset="-78"/>
            </a:endParaRPr>
          </a:p>
        </p:txBody>
      </p:sp>
      <p:sp>
        <p:nvSpPr>
          <p:cNvPr id="37" name="TextBox 36"/>
          <p:cNvSpPr txBox="1"/>
          <p:nvPr/>
        </p:nvSpPr>
        <p:spPr>
          <a:xfrm>
            <a:off x="2504728" y="1357542"/>
            <a:ext cx="6552728" cy="276999"/>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dirty="0" smtClean="0">
                <a:solidFill>
                  <a:srgbClr val="002060"/>
                </a:solidFill>
                <a:cs typeface="B Traffic" panose="00000400000000000000" pitchFamily="2" charset="-78"/>
              </a:rPr>
              <a:t>میلگردها</a:t>
            </a:r>
            <a:endParaRPr lang="en-US" sz="1100" b="0" dirty="0">
              <a:solidFill>
                <a:srgbClr val="8C5B02"/>
              </a:solidFill>
              <a:latin typeface="Technic" panose="00000400000000000000" pitchFamily="2" charset="2"/>
            </a:endParaRPr>
          </a:p>
        </p:txBody>
      </p:sp>
      <p:grpSp>
        <p:nvGrpSpPr>
          <p:cNvPr id="27" name="Group 26"/>
          <p:cNvGrpSpPr/>
          <p:nvPr/>
        </p:nvGrpSpPr>
        <p:grpSpPr>
          <a:xfrm>
            <a:off x="2922176" y="2076548"/>
            <a:ext cx="5717832" cy="3847985"/>
            <a:chOff x="576262" y="4491684"/>
            <a:chExt cx="5717832" cy="3847985"/>
          </a:xfrm>
        </p:grpSpPr>
        <p:pic>
          <p:nvPicPr>
            <p:cNvPr id="28" name="Picture 27" descr="Machine generated alternative text: (J)) Jt4&#10;(J)"/>
            <p:cNvPicPr/>
            <p:nvPr/>
          </p:nvPicPr>
          <p:blipFill rotWithShape="1">
            <a:blip r:embed="rId2" cstate="email">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a:ext>
              </a:extLst>
            </a:blip>
            <a:srcRect l="3045" t="19231" r="825" b="3745"/>
            <a:stretch/>
          </p:blipFill>
          <p:spPr bwMode="auto">
            <a:xfrm>
              <a:off x="576262" y="4491684"/>
              <a:ext cx="5705475" cy="457200"/>
            </a:xfrm>
            <a:prstGeom prst="rect">
              <a:avLst/>
            </a:prstGeom>
            <a:noFill/>
            <a:ln>
              <a:noFill/>
            </a:ln>
            <a:extLst>
              <a:ext uri="{53640926-AAD7-44D8-BBD7-CCE9431645EC}">
                <a14:shadowObscured xmlns:a14="http://schemas.microsoft.com/office/drawing/2010/main"/>
              </a:ext>
            </a:extLst>
          </p:spPr>
        </p:pic>
        <p:pic>
          <p:nvPicPr>
            <p:cNvPr id="33" name="Picture 32" descr="Machine generated alternative text: š.L. LkŠ L,   oVo &#10;%Iy  ‚&#10;,L.    jJ oVooY&#10;o &#10;,Ii’ jS oVoo°&#10;- - L.  To "/>
            <p:cNvPicPr/>
            <p:nvPr/>
          </p:nvPicPr>
          <p:blipFill rotWithShape="1">
            <a:blip r:embed="rId4">
              <a:extLst>
                <a:ext uri="{BEBA8EAE-BF5A-486C-A8C5-ECC9F3942E4B}">
                  <a14:imgProps xmlns:a14="http://schemas.microsoft.com/office/drawing/2010/main">
                    <a14:imgLayer r:embed="rId5">
                      <a14:imgEffect>
                        <a14:sharpenSoften amount="50000"/>
                      </a14:imgEffect>
                    </a14:imgLayer>
                  </a14:imgProps>
                </a:ext>
                <a:ext uri="{28A0092B-C50C-407E-A947-70E740481C1C}">
                  <a14:useLocalDpi xmlns:a14="http://schemas.microsoft.com/office/drawing/2010/main" val="0"/>
                </a:ext>
              </a:extLst>
            </a:blip>
            <a:srcRect l="831" t="2416" r="1082" b="2174"/>
            <a:stretch/>
          </p:blipFill>
          <p:spPr bwMode="auto">
            <a:xfrm>
              <a:off x="617829" y="4948884"/>
              <a:ext cx="5676265" cy="1504950"/>
            </a:xfrm>
            <a:prstGeom prst="rect">
              <a:avLst/>
            </a:prstGeom>
            <a:noFill/>
            <a:ln>
              <a:noFill/>
            </a:ln>
            <a:extLst>
              <a:ext uri="{53640926-AAD7-44D8-BBD7-CCE9431645EC}">
                <a14:shadowObscured xmlns:a14="http://schemas.microsoft.com/office/drawing/2010/main"/>
              </a:ext>
            </a:extLst>
          </p:spPr>
        </p:pic>
        <p:pic>
          <p:nvPicPr>
            <p:cNvPr id="34" name="Picture 33" descr="Machine generated alternative text: oVoe&#10;VL) . pA  M....."/>
            <p:cNvPicPr/>
            <p:nvPr/>
          </p:nvPicPr>
          <p:blipFill rotWithShape="1">
            <a:blip r:embed="rId6">
              <a:extLst>
                <a:ext uri="{BEBA8EAE-BF5A-486C-A8C5-ECC9F3942E4B}">
                  <a14:imgProps xmlns:a14="http://schemas.microsoft.com/office/drawing/2010/main">
                    <a14:imgLayer r:embed="rId7">
                      <a14:imgEffect>
                        <a14:sharpenSoften amount="50000"/>
                      </a14:imgEffect>
                    </a14:imgLayer>
                  </a14:imgProps>
                </a:ext>
                <a:ext uri="{28A0092B-C50C-407E-A947-70E740481C1C}">
                  <a14:useLocalDpi xmlns:a14="http://schemas.microsoft.com/office/drawing/2010/main" val="0"/>
                </a:ext>
              </a:extLst>
            </a:blip>
            <a:srcRect l="831" t="5208" r="953" b="9723"/>
            <a:stretch/>
          </p:blipFill>
          <p:spPr bwMode="auto">
            <a:xfrm>
              <a:off x="617829" y="6402296"/>
              <a:ext cx="5676265" cy="466090"/>
            </a:xfrm>
            <a:prstGeom prst="rect">
              <a:avLst/>
            </a:prstGeom>
            <a:noFill/>
            <a:ln>
              <a:noFill/>
            </a:ln>
            <a:extLst>
              <a:ext uri="{53640926-AAD7-44D8-BBD7-CCE9431645EC}">
                <a14:shadowObscured xmlns:a14="http://schemas.microsoft.com/office/drawing/2010/main"/>
              </a:ext>
            </a:extLst>
          </p:spPr>
        </p:pic>
        <p:pic>
          <p:nvPicPr>
            <p:cNvPr id="35" name="Picture 34" descr="Machine generated alternative text: ,- o&#10;‘ )L4Ao. L4 L  ;14A  J&#10;o&#10;., L, Ij4. ,)I+ — •_d &#10;- )  L s&#10;oYooY&#10;‘oAoo&#10;1.,SLS&#10;JA J  O.ÅZ . LA Jo  ) -L.. &#10;.). IŠtSJ :yý *J4A   y&#10;.ozÿU.ýJ"/>
            <p:cNvPicPr/>
            <p:nvPr/>
          </p:nvPicPr>
          <p:blipFill rotWithShape="1">
            <a:blip r:embed="rId8">
              <a:extLst>
                <a:ext uri="{BEBA8EAE-BF5A-486C-A8C5-ECC9F3942E4B}">
                  <a14:imgProps xmlns:a14="http://schemas.microsoft.com/office/drawing/2010/main">
                    <a14:imgLayer r:embed="rId9">
                      <a14:imgEffect>
                        <a14:sharpenSoften amount="50000"/>
                      </a14:imgEffect>
                    </a14:imgLayer>
                  </a14:imgProps>
                </a:ext>
                <a:ext uri="{28A0092B-C50C-407E-A947-70E740481C1C}">
                  <a14:useLocalDpi xmlns:a14="http://schemas.microsoft.com/office/drawing/2010/main" val="0"/>
                </a:ext>
              </a:extLst>
            </a:blip>
            <a:srcRect l="831" t="1" r="1928" b="2308"/>
            <a:stretch/>
          </p:blipFill>
          <p:spPr bwMode="auto">
            <a:xfrm>
              <a:off x="608938" y="6835354"/>
              <a:ext cx="5664835" cy="1504315"/>
            </a:xfrm>
            <a:prstGeom prst="rect">
              <a:avLst/>
            </a:prstGeom>
            <a:noFill/>
            <a:ln>
              <a:noFill/>
            </a:ln>
            <a:extLst>
              <a:ext uri="{53640926-AAD7-44D8-BBD7-CCE9431645EC}">
                <a14:shadowObscured xmlns:a14="http://schemas.microsoft.com/office/drawing/2010/main"/>
              </a:ext>
            </a:extLst>
          </p:spPr>
        </p:pic>
      </p:grpSp>
    </p:spTree>
    <p:extLst>
      <p:ext uri="{BB962C8B-B14F-4D97-AF65-F5344CB8AC3E}">
        <p14:creationId xmlns:p14="http://schemas.microsoft.com/office/powerpoint/2010/main" val="235332182"/>
      </p:ext>
    </p:extLst>
  </p:cSld>
  <p:clrMapOvr>
    <a:masterClrMapping/>
  </p:clrMapOvr>
  <p:transition>
    <p:dissolve/>
  </p:transition>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برآورد هزینه</a:t>
            </a:r>
            <a:endParaRPr lang="en-US" dirty="0">
              <a:solidFill>
                <a:srgbClr val="8C5B02"/>
              </a:solidFill>
              <a:latin typeface="Technic" panose="00000400000000000000" pitchFamily="2" charset="2"/>
            </a:endParaRPr>
          </a:p>
        </p:txBody>
      </p:sp>
      <p:sp>
        <p:nvSpPr>
          <p:cNvPr id="29" name="TextBox 28"/>
          <p:cNvSpPr txBox="1"/>
          <p:nvPr/>
        </p:nvSpPr>
        <p:spPr>
          <a:xfrm>
            <a:off x="272480" y="4016097"/>
            <a:ext cx="1728192" cy="276999"/>
          </a:xfrm>
          <a:prstGeom prst="rect">
            <a:avLst/>
          </a:prstGeom>
          <a:noFill/>
        </p:spPr>
        <p:txBody>
          <a:bodyPr wrap="square" rtlCol="0">
            <a:spAutoFit/>
          </a:bodyPr>
          <a:lstStyle/>
          <a:p>
            <a:pPr algn="ctr"/>
            <a:r>
              <a:rPr lang="fa-IR" sz="1200" b="1" dirty="0" smtClean="0">
                <a:solidFill>
                  <a:schemeClr val="bg1">
                    <a:lumMod val="65000"/>
                    <a:lumOff val="35000"/>
                  </a:schemeClr>
                </a:solidFill>
                <a:cs typeface="B Nazanin" pitchFamily="2" charset="-78"/>
              </a:rPr>
              <a:t>برآورد هزینه</a:t>
            </a:r>
            <a:endParaRPr lang="fa-IR" sz="1200" b="1" dirty="0">
              <a:solidFill>
                <a:schemeClr val="bg1">
                  <a:lumMod val="65000"/>
                  <a:lumOff val="35000"/>
                </a:schemeClr>
              </a:solidFill>
              <a:cs typeface="B Nazanin" pitchFamily="2" charset="-78"/>
            </a:endParaRPr>
          </a:p>
        </p:txBody>
      </p:sp>
      <p:sp>
        <p:nvSpPr>
          <p:cNvPr id="30" name="TextBox 29"/>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8</a:t>
            </a:r>
            <a:r>
              <a:rPr lang="fa-IR" sz="1600" dirty="0" smtClean="0">
                <a:effectLst>
                  <a:outerShdw blurRad="38100" dist="38100" dir="2700000" algn="tl">
                    <a:srgbClr val="000000">
                      <a:alpha val="43137"/>
                    </a:srgbClr>
                  </a:outerShdw>
                </a:effectLst>
              </a:rPr>
              <a:t>  طرح توجیهی برای هتل</a:t>
            </a:r>
            <a:endParaRPr lang="en-US" sz="1400" dirty="0">
              <a:effectLst>
                <a:outerShdw blurRad="38100" dist="38100" dir="2700000" algn="tl">
                  <a:srgbClr val="000000">
                    <a:alpha val="43137"/>
                  </a:srgbClr>
                </a:outerShdw>
              </a:effectLst>
            </a:endParaRPr>
          </a:p>
        </p:txBody>
      </p:sp>
      <p:sp>
        <p:nvSpPr>
          <p:cNvPr id="31" name="TextBox 30"/>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8</a:t>
            </a:r>
            <a:endParaRPr lang="en-US" sz="1200" b="1" dirty="0">
              <a:solidFill>
                <a:srgbClr val="002060"/>
              </a:solidFill>
              <a:cs typeface="B Nazanin" pitchFamily="2" charset="-78"/>
            </a:endParaRPr>
          </a:p>
        </p:txBody>
      </p:sp>
      <p:sp>
        <p:nvSpPr>
          <p:cNvPr id="32" name="TextBox 31"/>
          <p:cNvSpPr txBox="1"/>
          <p:nvPr/>
        </p:nvSpPr>
        <p:spPr>
          <a:xfrm>
            <a:off x="272480" y="3723542"/>
            <a:ext cx="1728192" cy="276999"/>
          </a:xfrm>
          <a:prstGeom prst="rect">
            <a:avLst/>
          </a:prstGeom>
          <a:noFill/>
        </p:spPr>
        <p:txBody>
          <a:bodyPr wrap="square" rtlCol="0">
            <a:spAutoFit/>
          </a:bodyPr>
          <a:lstStyle/>
          <a:p>
            <a:pPr algn="ctr" rtl="1"/>
            <a:r>
              <a:rPr lang="fa-IR" sz="1200" b="1" dirty="0" smtClean="0">
                <a:solidFill>
                  <a:srgbClr val="674301"/>
                </a:solidFill>
                <a:cs typeface="B Nazanin" pitchFamily="2" charset="-78"/>
              </a:rPr>
              <a:t>طرح توجیهی هتل</a:t>
            </a:r>
            <a:endParaRPr lang="en-US" sz="1200" b="1" dirty="0">
              <a:solidFill>
                <a:srgbClr val="674301"/>
              </a:solidFill>
              <a:cs typeface="B Nazanin" pitchFamily="2" charset="-78"/>
            </a:endParaRPr>
          </a:p>
        </p:txBody>
      </p:sp>
      <p:sp>
        <p:nvSpPr>
          <p:cNvPr id="37" name="TextBox 36"/>
          <p:cNvSpPr txBox="1"/>
          <p:nvPr/>
        </p:nvSpPr>
        <p:spPr>
          <a:xfrm>
            <a:off x="2504728" y="1357542"/>
            <a:ext cx="6552728" cy="276999"/>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dirty="0" smtClean="0">
                <a:solidFill>
                  <a:srgbClr val="002060"/>
                </a:solidFill>
                <a:cs typeface="B Traffic" panose="00000400000000000000" pitchFamily="2" charset="-78"/>
              </a:rPr>
              <a:t>بتن</a:t>
            </a:r>
            <a:endParaRPr lang="en-US" sz="1100" b="0" dirty="0">
              <a:solidFill>
                <a:srgbClr val="8C5B02"/>
              </a:solidFill>
              <a:latin typeface="Technic" panose="00000400000000000000" pitchFamily="2" charset="2"/>
            </a:endParaRPr>
          </a:p>
        </p:txBody>
      </p:sp>
      <p:pic>
        <p:nvPicPr>
          <p:cNvPr id="13" name="Picture 12" descr="Machine generated alternative text: . _.AAýA   j    &#10;.)L L. k.&#10;?.&#10;i:f  L. A.&#10;L. .&#10;1. ..&#10;Y.&#10;.L. U.i.&#10;: :i.  &#10;: :A ,LL .,&#10;, &#10;j .&#10;.&#10;,‘.&#10;.&#10;V.&#10;AÒ&#10;.i»a .&#10;i:Ò:&#10;- &#10;j’,)  SI-&#10;L&#10;,&#10;)y&#10;zLç&#10;,&#10;: :r&#10;•&#10;rò.&#10;ò&#10;••&#10;••&#10;..&#10;D)"/>
          <p:cNvPicPr/>
          <p:nvPr/>
        </p:nvPicPr>
        <p:blipFill>
          <a:blip r:embed="rId2">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5655515" y="1795365"/>
            <a:ext cx="3406133" cy="2463947"/>
          </a:xfrm>
          <a:prstGeom prst="rect">
            <a:avLst/>
          </a:prstGeom>
          <a:noFill/>
          <a:ln>
            <a:noFill/>
          </a:ln>
        </p:spPr>
      </p:pic>
      <p:grpSp>
        <p:nvGrpSpPr>
          <p:cNvPr id="14" name="Group 13"/>
          <p:cNvGrpSpPr/>
          <p:nvPr/>
        </p:nvGrpSpPr>
        <p:grpSpPr>
          <a:xfrm>
            <a:off x="2648744" y="3851366"/>
            <a:ext cx="4474438" cy="2308918"/>
            <a:chOff x="550570" y="5361863"/>
            <a:chExt cx="5756859" cy="2970678"/>
          </a:xfrm>
        </p:grpSpPr>
        <p:pic>
          <p:nvPicPr>
            <p:cNvPr id="15" name="Picture 14" descr="Machine generated alternative text: (J)) Jt4&#10;(J)"/>
            <p:cNvPicPr/>
            <p:nvPr/>
          </p:nvPicPr>
          <p:blipFill rotWithShape="1">
            <a:blip r:embed="rId4" cstate="email">
              <a:extLst>
                <a:ext uri="{BEBA8EAE-BF5A-486C-A8C5-ECC9F3942E4B}">
                  <a14:imgProps xmlns:a14="http://schemas.microsoft.com/office/drawing/2010/main">
                    <a14:imgLayer r:embed="rId5">
                      <a14:imgEffect>
                        <a14:sharpenSoften amount="50000"/>
                      </a14:imgEffect>
                    </a14:imgLayer>
                  </a14:imgProps>
                </a:ext>
                <a:ext uri="{28A0092B-C50C-407E-A947-70E740481C1C}">
                  <a14:useLocalDpi xmlns:a14="http://schemas.microsoft.com/office/drawing/2010/main"/>
                </a:ext>
              </a:extLst>
            </a:blip>
            <a:srcRect l="3045" t="19231" r="825" b="3745"/>
            <a:stretch/>
          </p:blipFill>
          <p:spPr bwMode="auto">
            <a:xfrm>
              <a:off x="562927" y="5361863"/>
              <a:ext cx="5732145" cy="457200"/>
            </a:xfrm>
            <a:prstGeom prst="rect">
              <a:avLst/>
            </a:prstGeom>
            <a:noFill/>
            <a:ln>
              <a:noFill/>
            </a:ln>
            <a:extLst>
              <a:ext uri="{53640926-AAD7-44D8-BBD7-CCE9431645EC}">
                <a14:shadowObscured xmlns:a14="http://schemas.microsoft.com/office/drawing/2010/main"/>
              </a:ext>
            </a:extLst>
          </p:spPr>
        </p:pic>
        <p:pic>
          <p:nvPicPr>
            <p:cNvPr id="16" name="Picture 15" descr="Machine generated alternative text: VVo&#10;L Z ‘ &#10;AY,°’&#10;Š’i)&#10;oAoo"/>
            <p:cNvPicPr/>
            <p:nvPr/>
          </p:nvPicPr>
          <p:blipFill rotWithShape="1">
            <a:blip r:embed="rId6">
              <a:extLst>
                <a:ext uri="{BEBA8EAE-BF5A-486C-A8C5-ECC9F3942E4B}">
                  <a14:imgProps xmlns:a14="http://schemas.microsoft.com/office/drawing/2010/main">
                    <a14:imgLayer r:embed="rId7">
                      <a14:imgEffect>
                        <a14:sharpenSoften amount="50000"/>
                      </a14:imgEffect>
                    </a14:imgLayer>
                  </a14:imgProps>
                </a:ext>
                <a:ext uri="{28A0092B-C50C-407E-A947-70E740481C1C}">
                  <a14:useLocalDpi xmlns:a14="http://schemas.microsoft.com/office/drawing/2010/main" val="0"/>
                </a:ext>
              </a:extLst>
            </a:blip>
            <a:srcRect l="1164"/>
            <a:stretch/>
          </p:blipFill>
          <p:spPr bwMode="auto">
            <a:xfrm>
              <a:off x="575284" y="5819063"/>
              <a:ext cx="5732145" cy="909320"/>
            </a:xfrm>
            <a:prstGeom prst="rect">
              <a:avLst/>
            </a:prstGeom>
            <a:noFill/>
            <a:ln>
              <a:noFill/>
            </a:ln>
            <a:extLst>
              <a:ext uri="{53640926-AAD7-44D8-BBD7-CCE9431645EC}">
                <a14:shadowObscured xmlns:a14="http://schemas.microsoft.com/office/drawing/2010/main"/>
              </a:ext>
            </a:extLst>
          </p:spPr>
        </p:pic>
        <p:pic>
          <p:nvPicPr>
            <p:cNvPr id="17" name="Picture 16" descr="Machine generated alternative text: ‘.. _  ) d.4 OAOO&#10;., d’—.’   ,z SI7 , 44 oAee&#10;ÿ_i )I Jl; ÿ &lt;. ¿&#10;‘"/>
            <p:cNvPicPr/>
            <p:nvPr/>
          </p:nvPicPr>
          <p:blipFill rotWithShape="1">
            <a:blip r:embed="rId8">
              <a:extLst>
                <a:ext uri="{BEBA8EAE-BF5A-486C-A8C5-ECC9F3942E4B}">
                  <a14:imgProps xmlns:a14="http://schemas.microsoft.com/office/drawing/2010/main">
                    <a14:imgLayer r:embed="rId9">
                      <a14:imgEffect>
                        <a14:sharpenSoften amount="50000"/>
                      </a14:imgEffect>
                    </a14:imgLayer>
                  </a14:imgProps>
                </a:ext>
                <a:ext uri="{28A0092B-C50C-407E-A947-70E740481C1C}">
                  <a14:useLocalDpi xmlns:a14="http://schemas.microsoft.com/office/drawing/2010/main" val="0"/>
                </a:ext>
              </a:extLst>
            </a:blip>
            <a:srcRect l="500" r="587"/>
            <a:stretch/>
          </p:blipFill>
          <p:spPr bwMode="auto">
            <a:xfrm>
              <a:off x="550570" y="6691599"/>
              <a:ext cx="5732145" cy="1363980"/>
            </a:xfrm>
            <a:prstGeom prst="rect">
              <a:avLst/>
            </a:prstGeom>
            <a:noFill/>
            <a:ln>
              <a:noFill/>
            </a:ln>
            <a:extLst>
              <a:ext uri="{53640926-AAD7-44D8-BBD7-CCE9431645EC}">
                <a14:shadowObscured xmlns:a14="http://schemas.microsoft.com/office/drawing/2010/main"/>
              </a:ext>
            </a:extLst>
          </p:spPr>
        </p:pic>
        <p:pic>
          <p:nvPicPr>
            <p:cNvPr id="18" name="Picture 17" descr="Machine generated alternative text: I -&#10;I   -     oAooAI"/>
            <p:cNvPicPr/>
            <p:nvPr/>
          </p:nvPicPr>
          <p:blipFill rotWithShape="1">
            <a:blip r:embed="rId10">
              <a:extLst>
                <a:ext uri="{BEBA8EAE-BF5A-486C-A8C5-ECC9F3942E4B}">
                  <a14:imgProps xmlns:a14="http://schemas.microsoft.com/office/drawing/2010/main">
                    <a14:imgLayer r:embed="rId11">
                      <a14:imgEffect>
                        <a14:sharpenSoften amount="50000"/>
                      </a14:imgEffect>
                    </a14:imgLayer>
                  </a14:imgProps>
                </a:ext>
                <a:ext uri="{28A0092B-C50C-407E-A947-70E740481C1C}">
                  <a14:useLocalDpi xmlns:a14="http://schemas.microsoft.com/office/drawing/2010/main" val="0"/>
                </a:ext>
              </a:extLst>
            </a:blip>
            <a:srcRect l="1074" r="1158"/>
            <a:stretch/>
          </p:blipFill>
          <p:spPr bwMode="auto">
            <a:xfrm>
              <a:off x="550570" y="8006151"/>
              <a:ext cx="5720981" cy="326390"/>
            </a:xfrm>
            <a:prstGeom prst="rect">
              <a:avLst/>
            </a:prstGeom>
            <a:noFill/>
            <a:ln>
              <a:noFill/>
            </a:ln>
            <a:extLst>
              <a:ext uri="{53640926-AAD7-44D8-BBD7-CCE9431645EC}">
                <a14:shadowObscured xmlns:a14="http://schemas.microsoft.com/office/drawing/2010/main"/>
              </a:ext>
            </a:extLst>
          </p:spPr>
        </p:pic>
      </p:grpSp>
    </p:spTree>
    <p:extLst>
      <p:ext uri="{BB962C8B-B14F-4D97-AF65-F5344CB8AC3E}">
        <p14:creationId xmlns:p14="http://schemas.microsoft.com/office/powerpoint/2010/main" val="2406037269"/>
      </p:ext>
    </p:extLst>
  </p:cSld>
  <p:clrMapOvr>
    <a:masterClrMapping/>
  </p:clrMapOvr>
  <p:transition>
    <p:dissolve/>
  </p:transition>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برآورد هزینه</a:t>
            </a:r>
            <a:endParaRPr lang="en-US" dirty="0">
              <a:solidFill>
                <a:srgbClr val="8C5B02"/>
              </a:solidFill>
              <a:latin typeface="Technic" panose="00000400000000000000" pitchFamily="2" charset="2"/>
            </a:endParaRPr>
          </a:p>
        </p:txBody>
      </p:sp>
      <p:sp>
        <p:nvSpPr>
          <p:cNvPr id="29" name="TextBox 28"/>
          <p:cNvSpPr txBox="1"/>
          <p:nvPr/>
        </p:nvSpPr>
        <p:spPr>
          <a:xfrm>
            <a:off x="272480" y="4016097"/>
            <a:ext cx="1728192" cy="276999"/>
          </a:xfrm>
          <a:prstGeom prst="rect">
            <a:avLst/>
          </a:prstGeom>
          <a:noFill/>
        </p:spPr>
        <p:txBody>
          <a:bodyPr wrap="square" rtlCol="0">
            <a:spAutoFit/>
          </a:bodyPr>
          <a:lstStyle/>
          <a:p>
            <a:pPr algn="ctr"/>
            <a:r>
              <a:rPr lang="fa-IR" sz="1200" b="1" dirty="0" smtClean="0">
                <a:solidFill>
                  <a:schemeClr val="bg1">
                    <a:lumMod val="65000"/>
                    <a:lumOff val="35000"/>
                  </a:schemeClr>
                </a:solidFill>
                <a:cs typeface="B Nazanin" pitchFamily="2" charset="-78"/>
              </a:rPr>
              <a:t>برآورد هزینه</a:t>
            </a:r>
            <a:endParaRPr lang="fa-IR" sz="1200" b="1" dirty="0">
              <a:solidFill>
                <a:schemeClr val="bg1">
                  <a:lumMod val="65000"/>
                  <a:lumOff val="35000"/>
                </a:schemeClr>
              </a:solidFill>
              <a:cs typeface="B Nazanin" pitchFamily="2" charset="-78"/>
            </a:endParaRPr>
          </a:p>
        </p:txBody>
      </p:sp>
      <p:sp>
        <p:nvSpPr>
          <p:cNvPr id="30" name="TextBox 29"/>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8</a:t>
            </a:r>
            <a:r>
              <a:rPr lang="fa-IR" sz="1600" dirty="0" smtClean="0">
                <a:effectLst>
                  <a:outerShdw blurRad="38100" dist="38100" dir="2700000" algn="tl">
                    <a:srgbClr val="000000">
                      <a:alpha val="43137"/>
                    </a:srgbClr>
                  </a:outerShdw>
                </a:effectLst>
              </a:rPr>
              <a:t>  طرح توجیهی برای هتل</a:t>
            </a:r>
            <a:endParaRPr lang="en-US" sz="1400" dirty="0">
              <a:effectLst>
                <a:outerShdw blurRad="38100" dist="38100" dir="2700000" algn="tl">
                  <a:srgbClr val="000000">
                    <a:alpha val="43137"/>
                  </a:srgbClr>
                </a:outerShdw>
              </a:effectLst>
            </a:endParaRPr>
          </a:p>
        </p:txBody>
      </p:sp>
      <p:sp>
        <p:nvSpPr>
          <p:cNvPr id="31" name="TextBox 30"/>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8</a:t>
            </a:r>
            <a:endParaRPr lang="en-US" sz="1200" b="1" dirty="0">
              <a:solidFill>
                <a:srgbClr val="002060"/>
              </a:solidFill>
              <a:cs typeface="B Nazanin" pitchFamily="2" charset="-78"/>
            </a:endParaRPr>
          </a:p>
        </p:txBody>
      </p:sp>
      <p:sp>
        <p:nvSpPr>
          <p:cNvPr id="32" name="TextBox 31"/>
          <p:cNvSpPr txBox="1"/>
          <p:nvPr/>
        </p:nvSpPr>
        <p:spPr>
          <a:xfrm>
            <a:off x="272480" y="3723542"/>
            <a:ext cx="1728192" cy="276999"/>
          </a:xfrm>
          <a:prstGeom prst="rect">
            <a:avLst/>
          </a:prstGeom>
          <a:noFill/>
        </p:spPr>
        <p:txBody>
          <a:bodyPr wrap="square" rtlCol="0">
            <a:spAutoFit/>
          </a:bodyPr>
          <a:lstStyle/>
          <a:p>
            <a:pPr algn="ctr" rtl="1"/>
            <a:r>
              <a:rPr lang="fa-IR" sz="1200" b="1" dirty="0" smtClean="0">
                <a:solidFill>
                  <a:srgbClr val="674301"/>
                </a:solidFill>
                <a:cs typeface="B Nazanin" pitchFamily="2" charset="-78"/>
              </a:rPr>
              <a:t>طرح توجیهی هتل</a:t>
            </a:r>
            <a:endParaRPr lang="en-US" sz="1200" b="1" dirty="0">
              <a:solidFill>
                <a:srgbClr val="674301"/>
              </a:solidFill>
              <a:cs typeface="B Nazanin" pitchFamily="2" charset="-78"/>
            </a:endParaRPr>
          </a:p>
        </p:txBody>
      </p:sp>
      <p:sp>
        <p:nvSpPr>
          <p:cNvPr id="37" name="TextBox 36"/>
          <p:cNvSpPr txBox="1"/>
          <p:nvPr/>
        </p:nvSpPr>
        <p:spPr>
          <a:xfrm>
            <a:off x="2504728" y="1357542"/>
            <a:ext cx="6552728" cy="276999"/>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dirty="0" smtClean="0">
                <a:solidFill>
                  <a:srgbClr val="002060"/>
                </a:solidFill>
                <a:cs typeface="B Traffic" panose="00000400000000000000" pitchFamily="2" charset="-78"/>
              </a:rPr>
              <a:t>بتن</a:t>
            </a:r>
            <a:endParaRPr lang="en-US" sz="1100" b="0" dirty="0">
              <a:solidFill>
                <a:srgbClr val="8C5B02"/>
              </a:solidFill>
              <a:latin typeface="Technic" panose="00000400000000000000" pitchFamily="2" charset="2"/>
            </a:endParaRPr>
          </a:p>
        </p:txBody>
      </p:sp>
      <p:grpSp>
        <p:nvGrpSpPr>
          <p:cNvPr id="9" name="Group 8"/>
          <p:cNvGrpSpPr/>
          <p:nvPr/>
        </p:nvGrpSpPr>
        <p:grpSpPr>
          <a:xfrm>
            <a:off x="3224808" y="1738505"/>
            <a:ext cx="5112568" cy="4555183"/>
            <a:chOff x="576580" y="1381405"/>
            <a:chExt cx="5682615" cy="5063082"/>
          </a:xfrm>
        </p:grpSpPr>
        <p:pic>
          <p:nvPicPr>
            <p:cNvPr id="10" name="Picture 9" descr="Machine generated alternative text: I -&#10;I   -     oAooAI"/>
            <p:cNvPicPr/>
            <p:nvPr/>
          </p:nvPicPr>
          <p:blipFill rotWithShape="1">
            <a:blip r:embed="rId2">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rcRect l="1074" r="1158"/>
            <a:stretch/>
          </p:blipFill>
          <p:spPr bwMode="auto">
            <a:xfrm>
              <a:off x="598805" y="1381405"/>
              <a:ext cx="5660390" cy="326390"/>
            </a:xfrm>
            <a:prstGeom prst="rect">
              <a:avLst/>
            </a:prstGeom>
            <a:noFill/>
            <a:ln>
              <a:noFill/>
            </a:ln>
            <a:extLst>
              <a:ext uri="{53640926-AAD7-44D8-BBD7-CCE9431645EC}">
                <a14:shadowObscured xmlns:a14="http://schemas.microsoft.com/office/drawing/2010/main"/>
              </a:ext>
            </a:extLst>
          </p:spPr>
        </p:pic>
        <p:pic>
          <p:nvPicPr>
            <p:cNvPr id="11" name="Picture 10" descr="Machine generated alternative text: ‘») ÖI)ÖI) &#10;o . 4FLL.  ,&#10;4&#10;,Vn o . L.. "/>
            <p:cNvPicPr/>
            <p:nvPr/>
          </p:nvPicPr>
          <p:blipFill rotWithShape="1">
            <a:blip r:embed="rId4">
              <a:extLst>
                <a:ext uri="{BEBA8EAE-BF5A-486C-A8C5-ECC9F3942E4B}">
                  <a14:imgProps xmlns:a14="http://schemas.microsoft.com/office/drawing/2010/main">
                    <a14:imgLayer r:embed="rId5">
                      <a14:imgEffect>
                        <a14:sharpenSoften amount="50000"/>
                      </a14:imgEffect>
                    </a14:imgLayer>
                  </a14:imgProps>
                </a:ext>
                <a:ext uri="{28A0092B-C50C-407E-A947-70E740481C1C}">
                  <a14:useLocalDpi xmlns:a14="http://schemas.microsoft.com/office/drawing/2010/main" val="0"/>
                </a:ext>
              </a:extLst>
            </a:blip>
            <a:srcRect l="1828" r="1231"/>
            <a:stretch/>
          </p:blipFill>
          <p:spPr bwMode="auto">
            <a:xfrm>
              <a:off x="576580" y="1806651"/>
              <a:ext cx="5682615" cy="916305"/>
            </a:xfrm>
            <a:prstGeom prst="rect">
              <a:avLst/>
            </a:prstGeom>
            <a:noFill/>
            <a:ln>
              <a:noFill/>
            </a:ln>
            <a:extLst>
              <a:ext uri="{53640926-AAD7-44D8-BBD7-CCE9431645EC}">
                <a14:shadowObscured xmlns:a14="http://schemas.microsoft.com/office/drawing/2010/main"/>
              </a:ext>
            </a:extLst>
          </p:spPr>
        </p:pic>
        <p:pic>
          <p:nvPicPr>
            <p:cNvPr id="12" name="Picture 11" descr="Machine generated alternative text: ‘fó,oeo&#10;J I ‘c  &amp; ._L4.. L;ý-’&#10;44. JAU. &#10;QOQ&#10;A,oo o&#10;J i   .—L.&#10;.Z 44 }.LZ   5,L&#10;4 j•;J JJA  .,&#10;¶eA,iZoo&#10;,  i ý.L. ° ..a1 ..&#10;L   .sLZ . ,ft-ý s,1&#10;..a &#10;••1&#10;VV,too&#10;, 1 -.;&#10;Jh?J -&#10;¿ j L.&#10;DOe&#10;Q&#10;,  I o  •, —..,—&#10;ILaA  J1 S,L&#10;4 J)3 jy 44  j&#10;..;&#10;‚Q O O&#10;JJA   J"/>
            <p:cNvPicPr/>
            <p:nvPr/>
          </p:nvPicPr>
          <p:blipFill rotWithShape="1">
            <a:blip r:embed="rId6">
              <a:extLst>
                <a:ext uri="{BEBA8EAE-BF5A-486C-A8C5-ECC9F3942E4B}">
                  <a14:imgProps xmlns:a14="http://schemas.microsoft.com/office/drawing/2010/main">
                    <a14:imgLayer r:embed="rId7">
                      <a14:imgEffect>
                        <a14:sharpenSoften amount="50000"/>
                      </a14:imgEffect>
                    </a14:imgLayer>
                  </a14:imgProps>
                </a:ext>
                <a:ext uri="{28A0092B-C50C-407E-A947-70E740481C1C}">
                  <a14:useLocalDpi xmlns:a14="http://schemas.microsoft.com/office/drawing/2010/main" val="0"/>
                </a:ext>
              </a:extLst>
            </a:blip>
            <a:srcRect l="2161" t="1807" r="1451"/>
            <a:stretch/>
          </p:blipFill>
          <p:spPr bwMode="auto">
            <a:xfrm>
              <a:off x="580072" y="2821812"/>
              <a:ext cx="5675630" cy="3622675"/>
            </a:xfrm>
            <a:prstGeom prst="rect">
              <a:avLst/>
            </a:prstGeom>
            <a:noFill/>
            <a:ln>
              <a:noFill/>
            </a:ln>
            <a:extLst>
              <a:ext uri="{53640926-AAD7-44D8-BBD7-CCE9431645EC}">
                <a14:shadowObscured xmlns:a14="http://schemas.microsoft.com/office/drawing/2010/main"/>
              </a:ext>
            </a:extLst>
          </p:spPr>
        </p:pic>
      </p:grpSp>
    </p:spTree>
    <p:extLst>
      <p:ext uri="{BB962C8B-B14F-4D97-AF65-F5344CB8AC3E}">
        <p14:creationId xmlns:p14="http://schemas.microsoft.com/office/powerpoint/2010/main" val="1170522448"/>
      </p:ext>
    </p:extLst>
  </p:cSld>
  <p:clrMapOvr>
    <a:masterClrMapping/>
  </p:clrMapOvr>
  <p:transition>
    <p:dissolve/>
  </p:transition>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برآورد هزینه</a:t>
            </a:r>
            <a:endParaRPr lang="en-US" dirty="0">
              <a:solidFill>
                <a:srgbClr val="8C5B02"/>
              </a:solidFill>
              <a:latin typeface="Technic" panose="00000400000000000000" pitchFamily="2" charset="2"/>
            </a:endParaRPr>
          </a:p>
        </p:txBody>
      </p:sp>
      <p:sp>
        <p:nvSpPr>
          <p:cNvPr id="29" name="TextBox 28"/>
          <p:cNvSpPr txBox="1"/>
          <p:nvPr/>
        </p:nvSpPr>
        <p:spPr>
          <a:xfrm>
            <a:off x="272480" y="4016097"/>
            <a:ext cx="1728192" cy="276999"/>
          </a:xfrm>
          <a:prstGeom prst="rect">
            <a:avLst/>
          </a:prstGeom>
          <a:noFill/>
        </p:spPr>
        <p:txBody>
          <a:bodyPr wrap="square" rtlCol="0">
            <a:spAutoFit/>
          </a:bodyPr>
          <a:lstStyle/>
          <a:p>
            <a:pPr algn="ctr"/>
            <a:r>
              <a:rPr lang="fa-IR" sz="1200" b="1" dirty="0" smtClean="0">
                <a:solidFill>
                  <a:schemeClr val="bg1">
                    <a:lumMod val="65000"/>
                    <a:lumOff val="35000"/>
                  </a:schemeClr>
                </a:solidFill>
                <a:cs typeface="B Nazanin" pitchFamily="2" charset="-78"/>
              </a:rPr>
              <a:t>برآورد هزینه</a:t>
            </a:r>
            <a:endParaRPr lang="fa-IR" sz="1200" b="1" dirty="0">
              <a:solidFill>
                <a:schemeClr val="bg1">
                  <a:lumMod val="65000"/>
                  <a:lumOff val="35000"/>
                </a:schemeClr>
              </a:solidFill>
              <a:cs typeface="B Nazanin" pitchFamily="2" charset="-78"/>
            </a:endParaRPr>
          </a:p>
        </p:txBody>
      </p:sp>
      <p:sp>
        <p:nvSpPr>
          <p:cNvPr id="30" name="TextBox 29"/>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8</a:t>
            </a:r>
            <a:r>
              <a:rPr lang="fa-IR" sz="1600" dirty="0" smtClean="0">
                <a:effectLst>
                  <a:outerShdw blurRad="38100" dist="38100" dir="2700000" algn="tl">
                    <a:srgbClr val="000000">
                      <a:alpha val="43137"/>
                    </a:srgbClr>
                  </a:outerShdw>
                </a:effectLst>
              </a:rPr>
              <a:t>  طرح توجیهی برای هتل</a:t>
            </a:r>
            <a:endParaRPr lang="en-US" sz="1400" dirty="0">
              <a:effectLst>
                <a:outerShdw blurRad="38100" dist="38100" dir="2700000" algn="tl">
                  <a:srgbClr val="000000">
                    <a:alpha val="43137"/>
                  </a:srgbClr>
                </a:outerShdw>
              </a:effectLst>
            </a:endParaRPr>
          </a:p>
        </p:txBody>
      </p:sp>
      <p:sp>
        <p:nvSpPr>
          <p:cNvPr id="31" name="TextBox 30"/>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8</a:t>
            </a:r>
            <a:endParaRPr lang="en-US" sz="1200" b="1" dirty="0">
              <a:solidFill>
                <a:srgbClr val="002060"/>
              </a:solidFill>
              <a:cs typeface="B Nazanin" pitchFamily="2" charset="-78"/>
            </a:endParaRPr>
          </a:p>
        </p:txBody>
      </p:sp>
      <p:sp>
        <p:nvSpPr>
          <p:cNvPr id="32" name="TextBox 31"/>
          <p:cNvSpPr txBox="1"/>
          <p:nvPr/>
        </p:nvSpPr>
        <p:spPr>
          <a:xfrm>
            <a:off x="272480" y="3723542"/>
            <a:ext cx="1728192" cy="276999"/>
          </a:xfrm>
          <a:prstGeom prst="rect">
            <a:avLst/>
          </a:prstGeom>
          <a:noFill/>
        </p:spPr>
        <p:txBody>
          <a:bodyPr wrap="square" rtlCol="0">
            <a:spAutoFit/>
          </a:bodyPr>
          <a:lstStyle/>
          <a:p>
            <a:pPr algn="ctr" rtl="1"/>
            <a:r>
              <a:rPr lang="fa-IR" sz="1200" b="1" dirty="0" smtClean="0">
                <a:solidFill>
                  <a:srgbClr val="674301"/>
                </a:solidFill>
                <a:cs typeface="B Nazanin" pitchFamily="2" charset="-78"/>
              </a:rPr>
              <a:t>طرح توجیهی هتل</a:t>
            </a:r>
            <a:endParaRPr lang="en-US" sz="1200" b="1" dirty="0">
              <a:solidFill>
                <a:srgbClr val="674301"/>
              </a:solidFill>
              <a:cs typeface="B Nazanin" pitchFamily="2" charset="-78"/>
            </a:endParaRPr>
          </a:p>
        </p:txBody>
      </p:sp>
      <p:sp>
        <p:nvSpPr>
          <p:cNvPr id="37" name="TextBox 36"/>
          <p:cNvSpPr txBox="1"/>
          <p:nvPr/>
        </p:nvSpPr>
        <p:spPr>
          <a:xfrm>
            <a:off x="6321152" y="1357542"/>
            <a:ext cx="2736304" cy="276999"/>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dirty="0" smtClean="0">
                <a:solidFill>
                  <a:srgbClr val="002060"/>
                </a:solidFill>
                <a:cs typeface="B Traffic" panose="00000400000000000000" pitchFamily="2" charset="-78"/>
              </a:rPr>
              <a:t>کارهای فلزی</a:t>
            </a:r>
            <a:endParaRPr lang="en-US" sz="1100" b="0" dirty="0">
              <a:solidFill>
                <a:srgbClr val="8C5B02"/>
              </a:solidFill>
              <a:latin typeface="Technic" panose="00000400000000000000" pitchFamily="2" charset="2"/>
            </a:endParaRPr>
          </a:p>
        </p:txBody>
      </p:sp>
      <p:grpSp>
        <p:nvGrpSpPr>
          <p:cNvPr id="13" name="Group 12"/>
          <p:cNvGrpSpPr/>
          <p:nvPr/>
        </p:nvGrpSpPr>
        <p:grpSpPr>
          <a:xfrm>
            <a:off x="2503571" y="1352963"/>
            <a:ext cx="3783629" cy="5037622"/>
            <a:chOff x="551548" y="871143"/>
            <a:chExt cx="5705475" cy="7596417"/>
          </a:xfrm>
        </p:grpSpPr>
        <p:pic>
          <p:nvPicPr>
            <p:cNvPr id="14" name="Picture 13" descr="Machine generated alternative text: (J)) Jt4&#10;(J)"/>
            <p:cNvPicPr/>
            <p:nvPr/>
          </p:nvPicPr>
          <p:blipFill rotWithShape="1">
            <a:blip r:embed="rId2" cstate="email">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a:ext>
              </a:extLst>
            </a:blip>
            <a:srcRect l="3045" t="19231" r="825" b="3745"/>
            <a:stretch/>
          </p:blipFill>
          <p:spPr bwMode="auto">
            <a:xfrm>
              <a:off x="551548" y="871143"/>
              <a:ext cx="5705475" cy="457200"/>
            </a:xfrm>
            <a:prstGeom prst="rect">
              <a:avLst/>
            </a:prstGeom>
            <a:noFill/>
            <a:ln>
              <a:noFill/>
            </a:ln>
            <a:extLst>
              <a:ext uri="{53640926-AAD7-44D8-BBD7-CCE9431645EC}">
                <a14:shadowObscured xmlns:a14="http://schemas.microsoft.com/office/drawing/2010/main"/>
              </a:ext>
            </a:extLst>
          </p:spPr>
        </p:pic>
        <p:pic>
          <p:nvPicPr>
            <p:cNvPr id="15" name="Picture 14" descr="Machine generated alternative text: “°&#10;r’&#10;. 4J_,j  •, 19j.i  .I ,ý_  j  .4.4 OO e ‘‘&#10;, --&#10;e .  %•,LI:.4 JL 4 LJZ  4Lj  j&#10;I.  I ..L I. s:.1  J_;A   ) *  O &#10;jLij 1  JLi LL 4’j  &#10;A»’&#10;1S&#10;I pi l   , •&#10;., L..  L  ,,.±... &#10;.1í   Ll&#10;ooo&#10;r’,oe&#10;$,Lc&#10;., II  di.,. 1, ,» ...&#10;ooo&#10;s_ i   eL.. y j&#10;e,eo"/>
            <p:cNvPicPr/>
            <p:nvPr/>
          </p:nvPicPr>
          <p:blipFill rotWithShape="1">
            <a:blip r:embed="rId4">
              <a:extLst>
                <a:ext uri="{BEBA8EAE-BF5A-486C-A8C5-ECC9F3942E4B}">
                  <a14:imgProps xmlns:a14="http://schemas.microsoft.com/office/drawing/2010/main">
                    <a14:imgLayer r:embed="rId5">
                      <a14:imgEffect>
                        <a14:sharpenSoften amount="50000"/>
                      </a14:imgEffect>
                    </a14:imgLayer>
                  </a14:imgProps>
                </a:ext>
                <a:ext uri="{28A0092B-C50C-407E-A947-70E740481C1C}">
                  <a14:useLocalDpi xmlns:a14="http://schemas.microsoft.com/office/drawing/2010/main" val="0"/>
                </a:ext>
              </a:extLst>
            </a:blip>
            <a:srcRect l="665" t="1468" r="791"/>
            <a:stretch/>
          </p:blipFill>
          <p:spPr bwMode="auto">
            <a:xfrm>
              <a:off x="561072" y="1328343"/>
              <a:ext cx="5686425" cy="3197860"/>
            </a:xfrm>
            <a:prstGeom prst="rect">
              <a:avLst/>
            </a:prstGeom>
            <a:noFill/>
            <a:ln>
              <a:noFill/>
            </a:ln>
            <a:extLst>
              <a:ext uri="{53640926-AAD7-44D8-BBD7-CCE9431645EC}">
                <a14:shadowObscured xmlns:a14="http://schemas.microsoft.com/office/drawing/2010/main"/>
              </a:ext>
            </a:extLst>
          </p:spPr>
        </p:pic>
        <p:pic>
          <p:nvPicPr>
            <p:cNvPr id="16" name="Picture 15" descr="Machine generated alternative text: .(J J. )  ) .L . ‘V&#10;Y,Voo f1)15   L. L.   "/>
            <p:cNvPicPr/>
            <p:nvPr/>
          </p:nvPicPr>
          <p:blipFill rotWithShape="1">
            <a:blip r:embed="rId6">
              <a:extLst>
                <a:ext uri="{BEBA8EAE-BF5A-486C-A8C5-ECC9F3942E4B}">
                  <a14:imgProps xmlns:a14="http://schemas.microsoft.com/office/drawing/2010/main">
                    <a14:imgLayer r:embed="rId7">
                      <a14:imgEffect>
                        <a14:sharpenSoften amount="50000"/>
                      </a14:imgEffect>
                    </a14:imgLayer>
                  </a14:imgProps>
                </a:ext>
                <a:ext uri="{28A0092B-C50C-407E-A947-70E740481C1C}">
                  <a14:useLocalDpi xmlns:a14="http://schemas.microsoft.com/office/drawing/2010/main" val="0"/>
                </a:ext>
              </a:extLst>
            </a:blip>
            <a:srcRect l="831" b="11863"/>
            <a:stretch/>
          </p:blipFill>
          <p:spPr bwMode="auto">
            <a:xfrm>
              <a:off x="582831" y="4476775"/>
              <a:ext cx="5674190" cy="494665"/>
            </a:xfrm>
            <a:prstGeom prst="rect">
              <a:avLst/>
            </a:prstGeom>
            <a:noFill/>
            <a:ln>
              <a:noFill/>
            </a:ln>
            <a:extLst>
              <a:ext uri="{53640926-AAD7-44D8-BBD7-CCE9431645EC}">
                <a14:shadowObscured xmlns:a14="http://schemas.microsoft.com/office/drawing/2010/main"/>
              </a:ext>
            </a:extLst>
          </p:spPr>
        </p:pic>
        <p:pic>
          <p:nvPicPr>
            <p:cNvPr id="17" name="Picture 16" descr="Machine generated alternative text: r.&#10;ç$jiS&#10;l    LLJ -L.  &#10;i ., .., ., 4.,.—; .š.,,  •b,L Ç,hI,;&#10;UI   Y. &#10;.JL Lii 4.L, L  .t- jL&#10;eeo&#10;‘,‘-o&#10;r,Š,L&#10;ji .S,.  J , L.  ¿&#10;) ) 4.—; ))   %Ì);&#10;JALZ yI ,*   ‘.ji &#10;LL  L &#10;.JLQI&#10;ooo"/>
            <p:cNvPicPr/>
            <p:nvPr/>
          </p:nvPicPr>
          <p:blipFill rotWithShape="1">
            <a:blip r:embed="rId8">
              <a:extLst>
                <a:ext uri="{BEBA8EAE-BF5A-486C-A8C5-ECC9F3942E4B}">
                  <a14:imgProps xmlns:a14="http://schemas.microsoft.com/office/drawing/2010/main">
                    <a14:imgLayer r:embed="rId9">
                      <a14:imgEffect>
                        <a14:sharpenSoften amount="50000"/>
                      </a14:imgEffect>
                    </a14:imgLayer>
                  </a14:imgProps>
                </a:ext>
                <a:ext uri="{28A0092B-C50C-407E-A947-70E740481C1C}">
                  <a14:useLocalDpi xmlns:a14="http://schemas.microsoft.com/office/drawing/2010/main" val="0"/>
                </a:ext>
              </a:extLst>
            </a:blip>
            <a:srcRect l="831" t="3082" r="1755"/>
            <a:stretch/>
          </p:blipFill>
          <p:spPr bwMode="auto">
            <a:xfrm>
              <a:off x="551548" y="4971440"/>
              <a:ext cx="5705473" cy="1797050"/>
            </a:xfrm>
            <a:prstGeom prst="rect">
              <a:avLst/>
            </a:prstGeom>
            <a:noFill/>
            <a:ln>
              <a:noFill/>
            </a:ln>
            <a:extLst>
              <a:ext uri="{53640926-AAD7-44D8-BBD7-CCE9431645EC}">
                <a14:shadowObscured xmlns:a14="http://schemas.microsoft.com/office/drawing/2010/main"/>
              </a:ext>
            </a:extLst>
          </p:spPr>
        </p:pic>
        <p:pic>
          <p:nvPicPr>
            <p:cNvPr id="18" name="Picture 17" descr="Machine generated alternative text: .š Li4V .&#10;j01-.&#10;V L  . &#10;ooAo’&#10;V %$J9&#10;oeAo&#10;J&#10;I. Lý y&#10;o4,oAo"/>
            <p:cNvPicPr/>
            <p:nvPr/>
          </p:nvPicPr>
          <p:blipFill rotWithShape="1">
            <a:blip r:embed="rId10">
              <a:extLst>
                <a:ext uri="{BEBA8EAE-BF5A-486C-A8C5-ECC9F3942E4B}">
                  <a14:imgProps xmlns:a14="http://schemas.microsoft.com/office/drawing/2010/main">
                    <a14:imgLayer r:embed="rId11">
                      <a14:imgEffect>
                        <a14:sharpenSoften amount="50000"/>
                      </a14:imgEffect>
                    </a14:imgLayer>
                  </a14:imgProps>
                </a:ext>
                <a:ext uri="{28A0092B-C50C-407E-A947-70E740481C1C}">
                  <a14:useLocalDpi xmlns:a14="http://schemas.microsoft.com/office/drawing/2010/main" val="0"/>
                </a:ext>
              </a:extLst>
            </a:blip>
            <a:srcRect l="1331" r="765"/>
            <a:stretch/>
          </p:blipFill>
          <p:spPr bwMode="auto">
            <a:xfrm>
              <a:off x="582831" y="6706705"/>
              <a:ext cx="5665470" cy="1760855"/>
            </a:xfrm>
            <a:prstGeom prst="rect">
              <a:avLst/>
            </a:prstGeom>
            <a:noFill/>
            <a:ln>
              <a:noFill/>
            </a:ln>
            <a:extLst>
              <a:ext uri="{53640926-AAD7-44D8-BBD7-CCE9431645EC}">
                <a14:shadowObscured xmlns:a14="http://schemas.microsoft.com/office/drawing/2010/main"/>
              </a:ext>
            </a:extLst>
          </p:spPr>
        </p:pic>
      </p:grpSp>
    </p:spTree>
    <p:extLst>
      <p:ext uri="{BB962C8B-B14F-4D97-AF65-F5344CB8AC3E}">
        <p14:creationId xmlns:p14="http://schemas.microsoft.com/office/powerpoint/2010/main" val="1839273592"/>
      </p:ext>
    </p:extLst>
  </p:cSld>
  <p:clrMapOvr>
    <a:masterClrMapping/>
  </p:clrMapOvr>
  <p:transition>
    <p:dissolve/>
  </p:transition>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برآورد هزینه</a:t>
            </a:r>
            <a:endParaRPr lang="en-US" dirty="0">
              <a:solidFill>
                <a:srgbClr val="8C5B02"/>
              </a:solidFill>
              <a:latin typeface="Technic" panose="00000400000000000000" pitchFamily="2" charset="2"/>
            </a:endParaRPr>
          </a:p>
        </p:txBody>
      </p:sp>
      <p:sp>
        <p:nvSpPr>
          <p:cNvPr id="29" name="TextBox 28"/>
          <p:cNvSpPr txBox="1"/>
          <p:nvPr/>
        </p:nvSpPr>
        <p:spPr>
          <a:xfrm>
            <a:off x="272480" y="4016097"/>
            <a:ext cx="1728192" cy="276999"/>
          </a:xfrm>
          <a:prstGeom prst="rect">
            <a:avLst/>
          </a:prstGeom>
          <a:noFill/>
        </p:spPr>
        <p:txBody>
          <a:bodyPr wrap="square" rtlCol="0">
            <a:spAutoFit/>
          </a:bodyPr>
          <a:lstStyle/>
          <a:p>
            <a:pPr algn="ctr"/>
            <a:r>
              <a:rPr lang="fa-IR" sz="1200" b="1" dirty="0" smtClean="0">
                <a:solidFill>
                  <a:schemeClr val="bg1">
                    <a:lumMod val="65000"/>
                    <a:lumOff val="35000"/>
                  </a:schemeClr>
                </a:solidFill>
                <a:cs typeface="B Nazanin" pitchFamily="2" charset="-78"/>
              </a:rPr>
              <a:t>برآورد هزینه</a:t>
            </a:r>
            <a:endParaRPr lang="fa-IR" sz="1200" b="1" dirty="0">
              <a:solidFill>
                <a:schemeClr val="bg1">
                  <a:lumMod val="65000"/>
                  <a:lumOff val="35000"/>
                </a:schemeClr>
              </a:solidFill>
              <a:cs typeface="B Nazanin" pitchFamily="2" charset="-78"/>
            </a:endParaRPr>
          </a:p>
        </p:txBody>
      </p:sp>
      <p:sp>
        <p:nvSpPr>
          <p:cNvPr id="30" name="TextBox 29"/>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8</a:t>
            </a:r>
            <a:r>
              <a:rPr lang="fa-IR" sz="1600" dirty="0" smtClean="0">
                <a:effectLst>
                  <a:outerShdw blurRad="38100" dist="38100" dir="2700000" algn="tl">
                    <a:srgbClr val="000000">
                      <a:alpha val="43137"/>
                    </a:srgbClr>
                  </a:outerShdw>
                </a:effectLst>
              </a:rPr>
              <a:t>  طرح توجیهی برای هتل</a:t>
            </a:r>
            <a:endParaRPr lang="en-US" sz="1400" dirty="0">
              <a:effectLst>
                <a:outerShdw blurRad="38100" dist="38100" dir="2700000" algn="tl">
                  <a:srgbClr val="000000">
                    <a:alpha val="43137"/>
                  </a:srgbClr>
                </a:outerShdw>
              </a:effectLst>
            </a:endParaRPr>
          </a:p>
        </p:txBody>
      </p:sp>
      <p:sp>
        <p:nvSpPr>
          <p:cNvPr id="31" name="TextBox 30"/>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8</a:t>
            </a:r>
            <a:endParaRPr lang="en-US" sz="1200" b="1" dirty="0">
              <a:solidFill>
                <a:srgbClr val="002060"/>
              </a:solidFill>
              <a:cs typeface="B Nazanin" pitchFamily="2" charset="-78"/>
            </a:endParaRPr>
          </a:p>
        </p:txBody>
      </p:sp>
      <p:sp>
        <p:nvSpPr>
          <p:cNvPr id="32" name="TextBox 31"/>
          <p:cNvSpPr txBox="1"/>
          <p:nvPr/>
        </p:nvSpPr>
        <p:spPr>
          <a:xfrm>
            <a:off x="272480" y="3723542"/>
            <a:ext cx="1728192" cy="276999"/>
          </a:xfrm>
          <a:prstGeom prst="rect">
            <a:avLst/>
          </a:prstGeom>
          <a:noFill/>
        </p:spPr>
        <p:txBody>
          <a:bodyPr wrap="square" rtlCol="0">
            <a:spAutoFit/>
          </a:bodyPr>
          <a:lstStyle/>
          <a:p>
            <a:pPr algn="ctr" rtl="1"/>
            <a:r>
              <a:rPr lang="fa-IR" sz="1200" b="1" dirty="0" smtClean="0">
                <a:solidFill>
                  <a:srgbClr val="674301"/>
                </a:solidFill>
                <a:cs typeface="B Nazanin" pitchFamily="2" charset="-78"/>
              </a:rPr>
              <a:t>طرح توجیهی هتل</a:t>
            </a:r>
            <a:endParaRPr lang="en-US" sz="1200" b="1" dirty="0">
              <a:solidFill>
                <a:srgbClr val="674301"/>
              </a:solidFill>
              <a:cs typeface="B Nazanin" pitchFamily="2" charset="-78"/>
            </a:endParaRPr>
          </a:p>
        </p:txBody>
      </p:sp>
      <p:sp>
        <p:nvSpPr>
          <p:cNvPr id="37" name="TextBox 36"/>
          <p:cNvSpPr txBox="1"/>
          <p:nvPr/>
        </p:nvSpPr>
        <p:spPr>
          <a:xfrm>
            <a:off x="6681192" y="1357542"/>
            <a:ext cx="2376264" cy="276999"/>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dirty="0" smtClean="0">
                <a:solidFill>
                  <a:srgbClr val="002060"/>
                </a:solidFill>
                <a:cs typeface="B Traffic" panose="00000400000000000000" pitchFamily="2" charset="-78"/>
              </a:rPr>
              <a:t>آجرکاری</a:t>
            </a:r>
            <a:endParaRPr lang="en-US" sz="1100" b="0" dirty="0">
              <a:solidFill>
                <a:srgbClr val="8C5B02"/>
              </a:solidFill>
              <a:latin typeface="Technic" panose="00000400000000000000" pitchFamily="2" charset="2"/>
            </a:endParaRPr>
          </a:p>
        </p:txBody>
      </p:sp>
      <p:grpSp>
        <p:nvGrpSpPr>
          <p:cNvPr id="19" name="Group 18"/>
          <p:cNvGrpSpPr/>
          <p:nvPr/>
        </p:nvGrpSpPr>
        <p:grpSpPr>
          <a:xfrm>
            <a:off x="2504728" y="1356494"/>
            <a:ext cx="4176464" cy="5048567"/>
            <a:chOff x="639024" y="1188997"/>
            <a:chExt cx="5729847" cy="6926318"/>
          </a:xfrm>
        </p:grpSpPr>
        <p:pic>
          <p:nvPicPr>
            <p:cNvPr id="20" name="Picture 19" descr="Machine generated alternative text: (J)) Jt4&#10;(J)"/>
            <p:cNvPicPr/>
            <p:nvPr/>
          </p:nvPicPr>
          <p:blipFill rotWithShape="1">
            <a:blip r:embed="rId2" cstate="email">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a:ext>
              </a:extLst>
            </a:blip>
            <a:srcRect l="3045" t="28696" r="825" b="17179"/>
            <a:stretch/>
          </p:blipFill>
          <p:spPr bwMode="auto">
            <a:xfrm>
              <a:off x="639024" y="1188997"/>
              <a:ext cx="5705475" cy="321276"/>
            </a:xfrm>
            <a:prstGeom prst="rect">
              <a:avLst/>
            </a:prstGeom>
            <a:noFill/>
            <a:ln>
              <a:noFill/>
            </a:ln>
            <a:extLst>
              <a:ext uri="{53640926-AAD7-44D8-BBD7-CCE9431645EC}">
                <a14:shadowObscured xmlns:a14="http://schemas.microsoft.com/office/drawing/2010/main"/>
              </a:ext>
            </a:extLst>
          </p:spPr>
        </p:pic>
        <p:pic>
          <p:nvPicPr>
            <p:cNvPr id="21" name="Picture 20" descr="Machine generated alternative text: ,W,ooo&#10;(1I) ,,5*I Â. Í l j,i-Ï&#10;,VV*,ooo&#10;•_A_ra&#10;(1SL.)  ý- j ý.i&#10;,  , &#10;ooY&#10;000&#10;4lA  . )bÿI&#10;,  1 -&#10;.  :? . &#10;V,oo&#10;.,ý..a&#10;..L_) jÏ L. ý.i  •ý.1 E &#10;fl°’*’f&#10;A,oe&#10;4 02,_i  &#10;.:A &#10;V%,oo&#10;Lq.I &amp; .(SL...) Sî.i  2,-1L o&#10;Çooo&#10;.Ç)IL) bil  Id a2,&#10;iaoV"/>
            <p:cNvPicPr/>
            <p:nvPr/>
          </p:nvPicPr>
          <p:blipFill rotWithShape="1">
            <a:blip r:embed="rId4">
              <a:extLst>
                <a:ext uri="{BEBA8EAE-BF5A-486C-A8C5-ECC9F3942E4B}">
                  <a14:imgProps xmlns:a14="http://schemas.microsoft.com/office/drawing/2010/main">
                    <a14:imgLayer r:embed="rId5">
                      <a14:imgEffect>
                        <a14:sharpenSoften amount="50000"/>
                      </a14:imgEffect>
                    </a14:imgLayer>
                  </a14:imgProps>
                </a:ext>
                <a:ext uri="{28A0092B-C50C-407E-A947-70E740481C1C}">
                  <a14:useLocalDpi xmlns:a14="http://schemas.microsoft.com/office/drawing/2010/main" val="0"/>
                </a:ext>
              </a:extLst>
            </a:blip>
            <a:srcRect l="1828" r="1108"/>
            <a:stretch/>
          </p:blipFill>
          <p:spPr bwMode="auto">
            <a:xfrm>
              <a:off x="668234" y="1519886"/>
              <a:ext cx="5676265" cy="3550920"/>
            </a:xfrm>
            <a:prstGeom prst="rect">
              <a:avLst/>
            </a:prstGeom>
            <a:noFill/>
            <a:ln>
              <a:noFill/>
            </a:ln>
            <a:extLst>
              <a:ext uri="{53640926-AAD7-44D8-BBD7-CCE9431645EC}">
                <a14:shadowObscured xmlns:a14="http://schemas.microsoft.com/office/drawing/2010/main"/>
              </a:ext>
            </a:extLst>
          </p:spPr>
        </p:pic>
        <p:pic>
          <p:nvPicPr>
            <p:cNvPr id="23" name="Picture 22" descr="Machine generated alternative text: ., &#10;oA,ooo "/>
            <p:cNvPicPr/>
            <p:nvPr/>
          </p:nvPicPr>
          <p:blipFill rotWithShape="1">
            <a:blip r:embed="rId6">
              <a:extLst>
                <a:ext uri="{BEBA8EAE-BF5A-486C-A8C5-ECC9F3942E4B}">
                  <a14:imgProps xmlns:a14="http://schemas.microsoft.com/office/drawing/2010/main">
                    <a14:imgLayer r:embed="rId7">
                      <a14:imgEffect>
                        <a14:sharpenSoften amount="50000"/>
                      </a14:imgEffect>
                    </a14:imgLayer>
                  </a14:imgProps>
                </a:ext>
                <a:ext uri="{28A0092B-C50C-407E-A947-70E740481C1C}">
                  <a14:useLocalDpi xmlns:a14="http://schemas.microsoft.com/office/drawing/2010/main" val="0"/>
                </a:ext>
              </a:extLst>
            </a:blip>
            <a:srcRect l="831" r="1237"/>
            <a:stretch/>
          </p:blipFill>
          <p:spPr bwMode="auto">
            <a:xfrm>
              <a:off x="668234" y="5068061"/>
              <a:ext cx="5667375" cy="487045"/>
            </a:xfrm>
            <a:prstGeom prst="rect">
              <a:avLst/>
            </a:prstGeom>
            <a:noFill/>
            <a:ln>
              <a:noFill/>
            </a:ln>
            <a:extLst>
              <a:ext uri="{53640926-AAD7-44D8-BBD7-CCE9431645EC}">
                <a14:shadowObscured xmlns:a14="http://schemas.microsoft.com/office/drawing/2010/main"/>
              </a:ext>
            </a:extLst>
          </p:spPr>
        </p:pic>
        <p:pic>
          <p:nvPicPr>
            <p:cNvPr id="24" name="Picture 23" descr="Machine generated alternative text: j .,jU.  ooY"/>
            <p:cNvPicPr/>
            <p:nvPr/>
          </p:nvPicPr>
          <p:blipFill rotWithShape="1">
            <a:blip r:embed="rId8">
              <a:extLst>
                <a:ext uri="{BEBA8EAE-BF5A-486C-A8C5-ECC9F3942E4B}">
                  <a14:imgProps xmlns:a14="http://schemas.microsoft.com/office/drawing/2010/main">
                    <a14:imgLayer r:embed="rId9">
                      <a14:imgEffect>
                        <a14:sharpenSoften amount="50000"/>
                      </a14:imgEffect>
                    </a14:imgLayer>
                  </a14:imgProps>
                </a:ext>
                <a:ext uri="{28A0092B-C50C-407E-A947-70E740481C1C}">
                  <a14:useLocalDpi xmlns:a14="http://schemas.microsoft.com/office/drawing/2010/main" val="0"/>
                </a:ext>
              </a:extLst>
            </a:blip>
            <a:srcRect l="997" r="1066"/>
            <a:stretch/>
          </p:blipFill>
          <p:spPr bwMode="auto">
            <a:xfrm>
              <a:off x="664425" y="5566090"/>
              <a:ext cx="5704446" cy="546100"/>
            </a:xfrm>
            <a:prstGeom prst="rect">
              <a:avLst/>
            </a:prstGeom>
            <a:noFill/>
            <a:ln>
              <a:noFill/>
            </a:ln>
            <a:extLst>
              <a:ext uri="{53640926-AAD7-44D8-BBD7-CCE9431645EC}">
                <a14:shadowObscured xmlns:a14="http://schemas.microsoft.com/office/drawing/2010/main"/>
              </a:ext>
            </a:extLst>
          </p:spPr>
        </p:pic>
        <p:pic>
          <p:nvPicPr>
            <p:cNvPr id="25" name="Picture 24" descr="Machine generated alternative text: LI  (J.L) )LJ,, j.rL .I L1&#10;A’Çea  . 4.L4 4)  .d)y.D4 "/>
            <p:cNvPicPr/>
            <p:nvPr/>
          </p:nvPicPr>
          <p:blipFill rotWithShape="1">
            <a:blip r:embed="rId10">
              <a:extLst>
                <a:ext uri="{BEBA8EAE-BF5A-486C-A8C5-ECC9F3942E4B}">
                  <a14:imgProps xmlns:a14="http://schemas.microsoft.com/office/drawing/2010/main">
                    <a14:imgLayer r:embed="rId11">
                      <a14:imgEffect>
                        <a14:sharpenSoften amount="50000"/>
                      </a14:imgEffect>
                    </a14:imgLayer>
                  </a14:imgProps>
                </a:ext>
                <a:ext uri="{28A0092B-C50C-407E-A947-70E740481C1C}">
                  <a14:useLocalDpi xmlns:a14="http://schemas.microsoft.com/office/drawing/2010/main" val="0"/>
                </a:ext>
              </a:extLst>
            </a:blip>
            <a:srcRect l="829" r="933" b="9999"/>
            <a:stretch/>
          </p:blipFill>
          <p:spPr bwMode="auto">
            <a:xfrm>
              <a:off x="664424" y="6148572"/>
              <a:ext cx="5672772" cy="484505"/>
            </a:xfrm>
            <a:prstGeom prst="rect">
              <a:avLst/>
            </a:prstGeom>
            <a:noFill/>
            <a:ln>
              <a:noFill/>
            </a:ln>
            <a:extLst>
              <a:ext uri="{53640926-AAD7-44D8-BBD7-CCE9431645EC}">
                <a14:shadowObscured xmlns:a14="http://schemas.microsoft.com/office/drawing/2010/main"/>
              </a:ext>
            </a:extLst>
          </p:spPr>
        </p:pic>
        <p:pic>
          <p:nvPicPr>
            <p:cNvPr id="26" name="Picture 25" descr="Machine generated alternative text: ÿ1 i .j; ,i L.&#10;1,eoe .&#10;‘f  ,.)) ,_Î  j OVOY&#10;A,o o o . ,L...-    .,.. r ‘‘"/>
            <p:cNvPicPr/>
            <p:nvPr/>
          </p:nvPicPr>
          <p:blipFill rotWithShape="1">
            <a:blip r:embed="rId12">
              <a:extLst>
                <a:ext uri="{BEBA8EAE-BF5A-486C-A8C5-ECC9F3942E4B}">
                  <a14:imgProps xmlns:a14="http://schemas.microsoft.com/office/drawing/2010/main">
                    <a14:imgLayer r:embed="rId13">
                      <a14:imgEffect>
                        <a14:sharpenSoften amount="50000"/>
                      </a14:imgEffect>
                    </a14:imgLayer>
                  </a14:imgProps>
                </a:ext>
                <a:ext uri="{28A0092B-C50C-407E-A947-70E740481C1C}">
                  <a14:useLocalDpi xmlns:a14="http://schemas.microsoft.com/office/drawing/2010/main" val="0"/>
                </a:ext>
              </a:extLst>
            </a:blip>
            <a:srcRect t="4010" r="1398"/>
            <a:stretch/>
          </p:blipFill>
          <p:spPr bwMode="auto">
            <a:xfrm>
              <a:off x="665110" y="6633896"/>
              <a:ext cx="5687060" cy="911860"/>
            </a:xfrm>
            <a:prstGeom prst="rect">
              <a:avLst/>
            </a:prstGeom>
            <a:noFill/>
            <a:ln>
              <a:noFill/>
            </a:ln>
            <a:extLst>
              <a:ext uri="{53640926-AAD7-44D8-BBD7-CCE9431645EC}">
                <a14:shadowObscured xmlns:a14="http://schemas.microsoft.com/office/drawing/2010/main"/>
              </a:ext>
            </a:extLst>
          </p:spPr>
        </p:pic>
        <p:pic>
          <p:nvPicPr>
            <p:cNvPr id="27" name="Picture 26" descr="Machine generated alternative text: -— _T J"/>
            <p:cNvPicPr/>
            <p:nvPr/>
          </p:nvPicPr>
          <p:blipFill rotWithShape="1">
            <a:blip r:embed="rId14">
              <a:extLst>
                <a:ext uri="{BEBA8EAE-BF5A-486C-A8C5-ECC9F3942E4B}">
                  <a14:imgProps xmlns:a14="http://schemas.microsoft.com/office/drawing/2010/main">
                    <a14:imgLayer r:embed="rId15">
                      <a14:imgEffect>
                        <a14:sharpenSoften amount="50000"/>
                      </a14:imgEffect>
                    </a14:imgLayer>
                  </a14:imgProps>
                </a:ext>
                <a:ext uri="{28A0092B-C50C-407E-A947-70E740481C1C}">
                  <a14:useLocalDpi xmlns:a14="http://schemas.microsoft.com/office/drawing/2010/main" val="0"/>
                </a:ext>
              </a:extLst>
            </a:blip>
            <a:srcRect l="1330" t="13595" r="1219"/>
            <a:stretch/>
          </p:blipFill>
          <p:spPr bwMode="auto">
            <a:xfrm>
              <a:off x="665110" y="7571120"/>
              <a:ext cx="5676849" cy="544195"/>
            </a:xfrm>
            <a:prstGeom prst="rect">
              <a:avLst/>
            </a:prstGeom>
            <a:noFill/>
            <a:ln>
              <a:noFill/>
            </a:ln>
            <a:extLst>
              <a:ext uri="{53640926-AAD7-44D8-BBD7-CCE9431645EC}">
                <a14:shadowObscured xmlns:a14="http://schemas.microsoft.com/office/drawing/2010/main"/>
              </a:ext>
            </a:extLst>
          </p:spPr>
        </p:pic>
      </p:grpSp>
    </p:spTree>
    <p:extLst>
      <p:ext uri="{BB962C8B-B14F-4D97-AF65-F5344CB8AC3E}">
        <p14:creationId xmlns:p14="http://schemas.microsoft.com/office/powerpoint/2010/main" val="3457531653"/>
      </p:ext>
    </p:extLst>
  </p:cSld>
  <p:clrMapOvr>
    <a:masterClrMapping/>
  </p:clrMapOvr>
  <p:transition>
    <p:dissolve/>
  </p:transition>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برآورد هزینه</a:t>
            </a:r>
            <a:endParaRPr lang="en-US" dirty="0">
              <a:solidFill>
                <a:srgbClr val="8C5B02"/>
              </a:solidFill>
              <a:latin typeface="Technic" panose="00000400000000000000" pitchFamily="2" charset="2"/>
            </a:endParaRPr>
          </a:p>
        </p:txBody>
      </p:sp>
      <p:sp>
        <p:nvSpPr>
          <p:cNvPr id="29" name="TextBox 28"/>
          <p:cNvSpPr txBox="1"/>
          <p:nvPr/>
        </p:nvSpPr>
        <p:spPr>
          <a:xfrm>
            <a:off x="272480" y="4016097"/>
            <a:ext cx="1728192" cy="276999"/>
          </a:xfrm>
          <a:prstGeom prst="rect">
            <a:avLst/>
          </a:prstGeom>
          <a:noFill/>
        </p:spPr>
        <p:txBody>
          <a:bodyPr wrap="square" rtlCol="0">
            <a:spAutoFit/>
          </a:bodyPr>
          <a:lstStyle/>
          <a:p>
            <a:pPr algn="ctr"/>
            <a:r>
              <a:rPr lang="fa-IR" sz="1200" b="1" dirty="0" smtClean="0">
                <a:solidFill>
                  <a:schemeClr val="bg1">
                    <a:lumMod val="65000"/>
                    <a:lumOff val="35000"/>
                  </a:schemeClr>
                </a:solidFill>
                <a:cs typeface="B Nazanin" pitchFamily="2" charset="-78"/>
              </a:rPr>
              <a:t>برآورد هزینه</a:t>
            </a:r>
            <a:endParaRPr lang="fa-IR" sz="1200" b="1" dirty="0">
              <a:solidFill>
                <a:schemeClr val="bg1">
                  <a:lumMod val="65000"/>
                  <a:lumOff val="35000"/>
                </a:schemeClr>
              </a:solidFill>
              <a:cs typeface="B Nazanin" pitchFamily="2" charset="-78"/>
            </a:endParaRPr>
          </a:p>
        </p:txBody>
      </p:sp>
      <p:sp>
        <p:nvSpPr>
          <p:cNvPr id="30" name="TextBox 29"/>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8</a:t>
            </a:r>
            <a:r>
              <a:rPr lang="fa-IR" sz="1600" dirty="0" smtClean="0">
                <a:effectLst>
                  <a:outerShdw blurRad="38100" dist="38100" dir="2700000" algn="tl">
                    <a:srgbClr val="000000">
                      <a:alpha val="43137"/>
                    </a:srgbClr>
                  </a:outerShdw>
                </a:effectLst>
              </a:rPr>
              <a:t>  طرح توجیهی برای هتل</a:t>
            </a:r>
            <a:endParaRPr lang="en-US" sz="1400" dirty="0">
              <a:effectLst>
                <a:outerShdw blurRad="38100" dist="38100" dir="2700000" algn="tl">
                  <a:srgbClr val="000000">
                    <a:alpha val="43137"/>
                  </a:srgbClr>
                </a:outerShdw>
              </a:effectLst>
            </a:endParaRPr>
          </a:p>
        </p:txBody>
      </p:sp>
      <p:sp>
        <p:nvSpPr>
          <p:cNvPr id="31" name="TextBox 30"/>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8</a:t>
            </a:r>
            <a:endParaRPr lang="en-US" sz="1200" b="1" dirty="0">
              <a:solidFill>
                <a:srgbClr val="002060"/>
              </a:solidFill>
              <a:cs typeface="B Nazanin" pitchFamily="2" charset="-78"/>
            </a:endParaRPr>
          </a:p>
        </p:txBody>
      </p:sp>
      <p:sp>
        <p:nvSpPr>
          <p:cNvPr id="32" name="TextBox 31"/>
          <p:cNvSpPr txBox="1"/>
          <p:nvPr/>
        </p:nvSpPr>
        <p:spPr>
          <a:xfrm>
            <a:off x="272480" y="3723542"/>
            <a:ext cx="1728192" cy="276999"/>
          </a:xfrm>
          <a:prstGeom prst="rect">
            <a:avLst/>
          </a:prstGeom>
          <a:noFill/>
        </p:spPr>
        <p:txBody>
          <a:bodyPr wrap="square" rtlCol="0">
            <a:spAutoFit/>
          </a:bodyPr>
          <a:lstStyle/>
          <a:p>
            <a:pPr algn="ctr" rtl="1"/>
            <a:r>
              <a:rPr lang="fa-IR" sz="1200" b="1" dirty="0" smtClean="0">
                <a:solidFill>
                  <a:srgbClr val="674301"/>
                </a:solidFill>
                <a:cs typeface="B Nazanin" pitchFamily="2" charset="-78"/>
              </a:rPr>
              <a:t>طرح توجیهی هتل</a:t>
            </a:r>
            <a:endParaRPr lang="en-US" sz="1200" b="1" dirty="0">
              <a:solidFill>
                <a:srgbClr val="674301"/>
              </a:solidFill>
              <a:cs typeface="B Nazanin" pitchFamily="2" charset="-78"/>
            </a:endParaRPr>
          </a:p>
        </p:txBody>
      </p:sp>
      <p:sp>
        <p:nvSpPr>
          <p:cNvPr id="37" name="TextBox 36"/>
          <p:cNvSpPr txBox="1"/>
          <p:nvPr/>
        </p:nvSpPr>
        <p:spPr>
          <a:xfrm>
            <a:off x="6939822" y="1357542"/>
            <a:ext cx="2117633" cy="276999"/>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dirty="0" smtClean="0">
                <a:solidFill>
                  <a:srgbClr val="002060"/>
                </a:solidFill>
                <a:cs typeface="B Traffic" panose="00000400000000000000" pitchFamily="2" charset="-78"/>
              </a:rPr>
              <a:t>عایق‏کاری</a:t>
            </a:r>
            <a:endParaRPr lang="en-US" sz="1100" b="0" dirty="0">
              <a:solidFill>
                <a:srgbClr val="8C5B02"/>
              </a:solidFill>
              <a:latin typeface="Technic" panose="00000400000000000000" pitchFamily="2" charset="2"/>
            </a:endParaRPr>
          </a:p>
        </p:txBody>
      </p:sp>
      <p:grpSp>
        <p:nvGrpSpPr>
          <p:cNvPr id="16" name="Group 15"/>
          <p:cNvGrpSpPr/>
          <p:nvPr/>
        </p:nvGrpSpPr>
        <p:grpSpPr>
          <a:xfrm>
            <a:off x="2504728" y="1352963"/>
            <a:ext cx="4435095" cy="5072731"/>
            <a:chOff x="618678" y="1480287"/>
            <a:chExt cx="5713178" cy="6534565"/>
          </a:xfrm>
        </p:grpSpPr>
        <p:pic>
          <p:nvPicPr>
            <p:cNvPr id="17" name="Picture 16" descr="Machine generated alternative text: (J)) Jt4&#10;(J)"/>
            <p:cNvPicPr/>
            <p:nvPr/>
          </p:nvPicPr>
          <p:blipFill rotWithShape="1">
            <a:blip r:embed="rId2" cstate="email">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a:ext>
              </a:extLst>
            </a:blip>
            <a:srcRect l="3045" t="19231" r="825" b="3745"/>
            <a:stretch/>
          </p:blipFill>
          <p:spPr bwMode="auto">
            <a:xfrm>
              <a:off x="618678" y="1480287"/>
              <a:ext cx="5705475" cy="457200"/>
            </a:xfrm>
            <a:prstGeom prst="rect">
              <a:avLst/>
            </a:prstGeom>
            <a:noFill/>
            <a:ln>
              <a:noFill/>
            </a:ln>
            <a:extLst>
              <a:ext uri="{53640926-AAD7-44D8-BBD7-CCE9431645EC}">
                <a14:shadowObscured xmlns:a14="http://schemas.microsoft.com/office/drawing/2010/main"/>
              </a:ext>
            </a:extLst>
          </p:spPr>
        </p:pic>
        <p:pic>
          <p:nvPicPr>
            <p:cNvPr id="18" name="Picture 17" descr="Machine generated alternative text: Y,oo&#10;r00&#10;V%,too&#10;L J ) j?&#10;r00y&#10;jL  •?; $)bJ1&#10;_____ .L4Jfl,Iaý.t4AL:,LwS1y.&#10;-‘ r1  L  roYoy&#10;VV,’lao •r.—’ .aL i&#10;‘- ."/>
            <p:cNvPicPr/>
            <p:nvPr/>
          </p:nvPicPr>
          <p:blipFill rotWithShape="1">
            <a:blip r:embed="rId4">
              <a:extLst>
                <a:ext uri="{BEBA8EAE-BF5A-486C-A8C5-ECC9F3942E4B}">
                  <a14:imgProps xmlns:a14="http://schemas.microsoft.com/office/drawing/2010/main">
                    <a14:imgLayer r:embed="rId5">
                      <a14:imgEffect>
                        <a14:sharpenSoften amount="50000"/>
                      </a14:imgEffect>
                    </a14:imgLayer>
                  </a14:imgProps>
                </a:ext>
                <a:ext uri="{28A0092B-C50C-407E-A947-70E740481C1C}">
                  <a14:useLocalDpi xmlns:a14="http://schemas.microsoft.com/office/drawing/2010/main" val="0"/>
                </a:ext>
              </a:extLst>
            </a:blip>
            <a:srcRect l="665" t="1786" r="930"/>
            <a:stretch/>
          </p:blipFill>
          <p:spPr bwMode="auto">
            <a:xfrm>
              <a:off x="649158" y="1937487"/>
              <a:ext cx="5674995" cy="1570355"/>
            </a:xfrm>
            <a:prstGeom prst="rect">
              <a:avLst/>
            </a:prstGeom>
            <a:noFill/>
            <a:ln>
              <a:noFill/>
            </a:ln>
            <a:extLst>
              <a:ext uri="{53640926-AAD7-44D8-BBD7-CCE9431645EC}">
                <a14:shadowObscured xmlns:a14="http://schemas.microsoft.com/office/drawing/2010/main"/>
              </a:ext>
            </a:extLst>
          </p:spPr>
        </p:pic>
        <p:pic>
          <p:nvPicPr>
            <p:cNvPr id="28" name="Picture 27" descr="Machine generated alternative text: JI’J )b&#10;r   ,  JUl  r &#10;J; ‘‘-J 4-L-  I.. Ils.&#10;A. ,‘  Jl , i&#10;-‘ 1.* .:Jl jaL,-  dl,, 1i &#10;oV,ooo"/>
            <p:cNvPicPr/>
            <p:nvPr/>
          </p:nvPicPr>
          <p:blipFill rotWithShape="1">
            <a:blip r:embed="rId6">
              <a:extLst>
                <a:ext uri="{BEBA8EAE-BF5A-486C-A8C5-ECC9F3942E4B}">
                  <a14:imgProps xmlns:a14="http://schemas.microsoft.com/office/drawing/2010/main">
                    <a14:imgLayer r:embed="rId7">
                      <a14:imgEffect>
                        <a14:sharpenSoften amount="50000"/>
                      </a14:imgEffect>
                    </a14:imgLayer>
                  </a14:imgProps>
                </a:ext>
                <a:ext uri="{28A0092B-C50C-407E-A947-70E740481C1C}">
                  <a14:useLocalDpi xmlns:a14="http://schemas.microsoft.com/office/drawing/2010/main" val="0"/>
                </a:ext>
              </a:extLst>
            </a:blip>
            <a:srcRect l="1163" t="2558" r="787" b="-1"/>
            <a:stretch/>
          </p:blipFill>
          <p:spPr bwMode="auto">
            <a:xfrm>
              <a:off x="660036" y="3470771"/>
              <a:ext cx="5671820" cy="1450975"/>
            </a:xfrm>
            <a:prstGeom prst="rect">
              <a:avLst/>
            </a:prstGeom>
            <a:noFill/>
            <a:ln>
              <a:noFill/>
            </a:ln>
            <a:extLst>
              <a:ext uri="{53640926-AAD7-44D8-BBD7-CCE9431645EC}">
                <a14:shadowObscured xmlns:a14="http://schemas.microsoft.com/office/drawing/2010/main"/>
              </a:ext>
            </a:extLst>
          </p:spPr>
        </p:pic>
        <p:pic>
          <p:nvPicPr>
            <p:cNvPr id="33" name="Picture 32" descr="Machine generated alternative text: c  L   j L  S&#10;%•l•A ‘W  J iZ&#10;‘A,ioo&#10;iL ,t,, L  , L&#10;‘W iI&#10;SJJ L  Jb L JL7 ç)IS• &#10;.JJ 4 ,  Ve  "/>
            <p:cNvPicPr/>
            <p:nvPr/>
          </p:nvPicPr>
          <p:blipFill rotWithShape="1">
            <a:blip r:embed="rId8">
              <a:extLst>
                <a:ext uri="{BEBA8EAE-BF5A-486C-A8C5-ECC9F3942E4B}">
                  <a14:imgProps xmlns:a14="http://schemas.microsoft.com/office/drawing/2010/main">
                    <a14:imgLayer r:embed="rId9">
                      <a14:imgEffect>
                        <a14:sharpenSoften amount="50000"/>
                      </a14:imgEffect>
                    </a14:imgLayer>
                  </a14:imgProps>
                </a:ext>
                <a:ext uri="{28A0092B-C50C-407E-A947-70E740481C1C}">
                  <a14:useLocalDpi xmlns:a14="http://schemas.microsoft.com/office/drawing/2010/main" val="0"/>
                </a:ext>
              </a:extLst>
            </a:blip>
            <a:srcRect l="1662" t="2488" r="736"/>
            <a:stretch/>
          </p:blipFill>
          <p:spPr bwMode="auto">
            <a:xfrm>
              <a:off x="643392" y="4872318"/>
              <a:ext cx="5674995" cy="1864995"/>
            </a:xfrm>
            <a:prstGeom prst="rect">
              <a:avLst/>
            </a:prstGeom>
            <a:noFill/>
            <a:ln>
              <a:noFill/>
            </a:ln>
            <a:extLst>
              <a:ext uri="{53640926-AAD7-44D8-BBD7-CCE9431645EC}">
                <a14:shadowObscured xmlns:a14="http://schemas.microsoft.com/office/drawing/2010/main"/>
              </a:ext>
            </a:extLst>
          </p:spPr>
        </p:pic>
        <p:pic>
          <p:nvPicPr>
            <p:cNvPr id="34" name="Picture 33" descr="Machine generated alternative text: - - -&#10;4-, ., JL  &amp;..&#10;.AAJJ)IS0 &#10;.  ,&#10;-‘ J.L &#10;. $LSAo  J» j"/>
            <p:cNvPicPr/>
            <p:nvPr/>
          </p:nvPicPr>
          <p:blipFill rotWithShape="1">
            <a:blip r:embed="rId10">
              <a:extLst>
                <a:ext uri="{BEBA8EAE-BF5A-486C-A8C5-ECC9F3942E4B}">
                  <a14:imgProps xmlns:a14="http://schemas.microsoft.com/office/drawing/2010/main">
                    <a14:imgLayer r:embed="rId11">
                      <a14:imgEffect>
                        <a14:sharpenSoften amount="50000"/>
                      </a14:imgEffect>
                    </a14:imgLayer>
                  </a14:imgProps>
                </a:ext>
                <a:ext uri="{28A0092B-C50C-407E-A947-70E740481C1C}">
                  <a14:useLocalDpi xmlns:a14="http://schemas.microsoft.com/office/drawing/2010/main" val="0"/>
                </a:ext>
              </a:extLst>
            </a:blip>
            <a:srcRect l="831" t="4820" r="2107"/>
            <a:stretch/>
          </p:blipFill>
          <p:spPr bwMode="auto">
            <a:xfrm>
              <a:off x="618678" y="6697862"/>
              <a:ext cx="5685790" cy="1316990"/>
            </a:xfrm>
            <a:prstGeom prst="rect">
              <a:avLst/>
            </a:prstGeom>
            <a:noFill/>
            <a:ln>
              <a:noFill/>
            </a:ln>
            <a:extLst>
              <a:ext uri="{53640926-AAD7-44D8-BBD7-CCE9431645EC}">
                <a14:shadowObscured xmlns:a14="http://schemas.microsoft.com/office/drawing/2010/main"/>
              </a:ext>
            </a:extLst>
          </p:spPr>
        </p:pic>
      </p:grpSp>
      <p:grpSp>
        <p:nvGrpSpPr>
          <p:cNvPr id="35" name="Group 34"/>
          <p:cNvGrpSpPr/>
          <p:nvPr/>
        </p:nvGrpSpPr>
        <p:grpSpPr>
          <a:xfrm rot="16200000">
            <a:off x="5945380" y="3228708"/>
            <a:ext cx="4181979" cy="1702241"/>
            <a:chOff x="576262" y="821723"/>
            <a:chExt cx="5705475" cy="2204720"/>
          </a:xfrm>
        </p:grpSpPr>
        <p:pic>
          <p:nvPicPr>
            <p:cNvPr id="36" name="Picture 35" descr="Machine generated alternative text: (J)) Jt4&#10;(J)"/>
            <p:cNvPicPr/>
            <p:nvPr/>
          </p:nvPicPr>
          <p:blipFill rotWithShape="1">
            <a:blip r:embed="rId2" cstate="email">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a:ext>
              </a:extLst>
            </a:blip>
            <a:srcRect l="3045" t="19231" r="825" b="3745"/>
            <a:stretch/>
          </p:blipFill>
          <p:spPr bwMode="auto">
            <a:xfrm>
              <a:off x="576262" y="821723"/>
              <a:ext cx="5705475" cy="457200"/>
            </a:xfrm>
            <a:prstGeom prst="rect">
              <a:avLst/>
            </a:prstGeom>
            <a:noFill/>
            <a:ln>
              <a:noFill/>
            </a:ln>
            <a:extLst>
              <a:ext uri="{53640926-AAD7-44D8-BBD7-CCE9431645EC}">
                <a14:shadowObscured xmlns:a14="http://schemas.microsoft.com/office/drawing/2010/main"/>
              </a:ext>
            </a:extLst>
          </p:spPr>
        </p:pic>
        <p:pic>
          <p:nvPicPr>
            <p:cNvPr id="38" name="Picture 37" descr="Machine generated alternative text: o&#10;‘fW,ooû&#10;Õo %.AL   ,L Lb L.  ij&#10;joo   LI •JL. 1.  &#10;‘‘‚0°’.&#10;VoZoo&#10;4., ,.,L, j.,L L.  &#10;rIo0&#10;,o&#10;ý.A&#10;00  j, L, &#10;oo"/>
            <p:cNvPicPr/>
            <p:nvPr/>
          </p:nvPicPr>
          <p:blipFill rotWithShape="1">
            <a:blip r:embed="rId12">
              <a:extLst>
                <a:ext uri="{BEBA8EAE-BF5A-486C-A8C5-ECC9F3942E4B}">
                  <a14:imgProps xmlns:a14="http://schemas.microsoft.com/office/drawing/2010/main">
                    <a14:imgLayer r:embed="rId13">
                      <a14:imgEffect>
                        <a14:sharpenSoften amount="50000"/>
                      </a14:imgEffect>
                    </a14:imgLayer>
                  </a14:imgProps>
                </a:ext>
                <a:ext uri="{28A0092B-C50C-407E-A947-70E740481C1C}">
                  <a14:useLocalDpi xmlns:a14="http://schemas.microsoft.com/office/drawing/2010/main" val="0"/>
                </a:ext>
              </a:extLst>
            </a:blip>
            <a:srcRect l="1331" r="942"/>
            <a:stretch/>
          </p:blipFill>
          <p:spPr bwMode="auto">
            <a:xfrm>
              <a:off x="607377" y="1278923"/>
              <a:ext cx="5674360" cy="1747520"/>
            </a:xfrm>
            <a:prstGeom prst="rect">
              <a:avLst/>
            </a:prstGeom>
            <a:noFill/>
            <a:ln>
              <a:noFill/>
            </a:ln>
            <a:extLst>
              <a:ext uri="{53640926-AAD7-44D8-BBD7-CCE9431645EC}">
                <a14:shadowObscured xmlns:a14="http://schemas.microsoft.com/office/drawing/2010/main"/>
              </a:ext>
            </a:extLst>
          </p:spPr>
        </p:pic>
      </p:grpSp>
    </p:spTree>
    <p:extLst>
      <p:ext uri="{BB962C8B-B14F-4D97-AF65-F5344CB8AC3E}">
        <p14:creationId xmlns:p14="http://schemas.microsoft.com/office/powerpoint/2010/main" val="3893087772"/>
      </p:ext>
    </p:extLst>
  </p:cSld>
  <p:clrMapOvr>
    <a:masterClrMapping/>
  </p:clrMapOvr>
  <p:transition>
    <p:dissolv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TextBox 14"/>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1</a:t>
            </a:r>
            <a:r>
              <a:rPr lang="fa-IR" sz="1600" dirty="0" smtClean="0">
                <a:effectLst>
                  <a:outerShdw blurRad="38100" dist="38100" dir="2700000" algn="tl">
                    <a:srgbClr val="000000">
                      <a:alpha val="43137"/>
                    </a:srgbClr>
                  </a:outerShdw>
                </a:effectLst>
              </a:rPr>
              <a:t>   فعالیت‏های معمار</a:t>
            </a:r>
            <a:endParaRPr lang="en-US" sz="1400" dirty="0">
              <a:effectLst>
                <a:outerShdw blurRad="38100" dist="38100" dir="2700000" algn="tl">
                  <a:srgbClr val="000000">
                    <a:alpha val="43137"/>
                  </a:srgbClr>
                </a:outerShdw>
              </a:effectLst>
            </a:endParaRPr>
          </a:p>
        </p:txBody>
      </p:sp>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تصمیم سازی                       </a:t>
            </a:r>
            <a:r>
              <a:rPr lang="en-US" sz="1400" dirty="0" smtClean="0">
                <a:solidFill>
                  <a:srgbClr val="8C5B02"/>
                </a:solidFill>
              </a:rPr>
              <a:t> </a:t>
            </a:r>
            <a:r>
              <a:rPr lang="fa-IR" sz="1400" dirty="0" smtClean="0">
                <a:solidFill>
                  <a:srgbClr val="8C5B02"/>
                </a:solidFill>
              </a:rPr>
              <a:t>                                                                                       </a:t>
            </a:r>
            <a:r>
              <a:rPr lang="en-US" sz="1400" dirty="0" smtClean="0">
                <a:solidFill>
                  <a:srgbClr val="8C5B02"/>
                </a:solidFill>
                <a:latin typeface="Technic" panose="00000400000000000000" pitchFamily="2" charset="2"/>
              </a:rPr>
              <a:t>Decision Making</a:t>
            </a:r>
            <a:endParaRPr lang="en-US" sz="1400" dirty="0">
              <a:solidFill>
                <a:srgbClr val="8C5B02"/>
              </a:solidFill>
              <a:latin typeface="Technic" panose="00000400000000000000" pitchFamily="2" charset="2"/>
            </a:endParaRPr>
          </a:p>
        </p:txBody>
      </p:sp>
      <p:sp>
        <p:nvSpPr>
          <p:cNvPr id="25" name="TextBox 24"/>
          <p:cNvSpPr txBox="1"/>
          <p:nvPr/>
        </p:nvSpPr>
        <p:spPr>
          <a:xfrm>
            <a:off x="2504728" y="1352963"/>
            <a:ext cx="288032"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en-US" sz="1400" dirty="0" smtClean="0">
                <a:solidFill>
                  <a:srgbClr val="002060"/>
                </a:solidFill>
                <a:latin typeface="Technic" panose="00000400000000000000" pitchFamily="2" charset="2"/>
              </a:rPr>
              <a:t>3</a:t>
            </a:r>
            <a:endParaRPr lang="en-US" sz="1400" dirty="0">
              <a:solidFill>
                <a:srgbClr val="002060"/>
              </a:solidFill>
              <a:latin typeface="Technic" panose="00000400000000000000" pitchFamily="2" charset="2"/>
            </a:endParaRPr>
          </a:p>
        </p:txBody>
      </p:sp>
      <p:sp>
        <p:nvSpPr>
          <p:cNvPr id="29" name="TextBox 28"/>
          <p:cNvSpPr txBox="1"/>
          <p:nvPr/>
        </p:nvSpPr>
        <p:spPr>
          <a:xfrm>
            <a:off x="2504728" y="1700808"/>
            <a:ext cx="6552728" cy="3970318"/>
          </a:xfrm>
          <a:prstGeom prst="rect">
            <a:avLst/>
          </a:prstGeom>
          <a:noFill/>
        </p:spPr>
        <p:txBody>
          <a:bodyPr wrap="square" rtlCol="0">
            <a:spAutoFit/>
          </a:bodyPr>
          <a:lstStyle/>
          <a:p>
            <a:pPr algn="just" rtl="1">
              <a:lnSpc>
                <a:spcPct val="150000"/>
              </a:lnSpc>
            </a:pPr>
            <a:r>
              <a:rPr lang="fa-IR" sz="1200" dirty="0">
                <a:solidFill>
                  <a:srgbClr val="002060"/>
                </a:solidFill>
                <a:cs typeface="B Nazanin" pitchFamily="2" charset="-78"/>
              </a:rPr>
              <a:t>در سال 13۷0 دکتر ملکی زمین پدری اش را که در محله اصیلی قرار گرفته بود، برای ساخت مرکز درمانی اهدا کرد تا خود به امور وکالت بپردازد. پس از گذشت سال ها در سال 1389 کلافه از ساخته نشدن بنا در این زمین، پس از مشورت با گروه طراحی " زاو" زمین را پس گرفت و از آنها خواست که در خصوص نوع کاربری بنای که قرار بود ساخته شود پیشنهاداتخود را ارائه دهند.</a:t>
            </a:r>
          </a:p>
          <a:p>
            <a:pPr algn="just" rtl="1">
              <a:lnSpc>
                <a:spcPct val="150000"/>
              </a:lnSpc>
            </a:pPr>
            <a:r>
              <a:rPr lang="fa-IR" sz="1200" dirty="0">
                <a:solidFill>
                  <a:srgbClr val="002060"/>
                </a:solidFill>
                <a:cs typeface="B Nazanin" pitchFamily="2" charset="-78"/>
              </a:rPr>
              <a:t>گروه طراحی پس از تحقیقات، پیشنهاد ساخت ساختمانی برای بی سرپرستان را ارائه دادند. آنها معتقد بودند که قرار گرفتن در بافت اصیل و تاریخی، به بی سرپرستان اجازه می دهد که صاحب اصالت شوند.</a:t>
            </a:r>
          </a:p>
          <a:p>
            <a:pPr algn="just" rtl="1">
              <a:lnSpc>
                <a:spcPct val="150000"/>
              </a:lnSpc>
            </a:pPr>
            <a:r>
              <a:rPr lang="fa-IR" sz="1200" dirty="0">
                <a:solidFill>
                  <a:srgbClr val="002060"/>
                </a:solidFill>
                <a:cs typeface="B Nazanin" pitchFamily="2" charset="-78"/>
              </a:rPr>
              <a:t>از ویژگی های پروژه بالکن های آن است. بالکن بیرون زده بنا که با تقویم و آیین های مردم شهر هماهنگ می شود، تمرین حجاب اختیاری هم هست. بود و نبودش به اراده دختران است. به درکش از خود و دنیای پیرامونش، امانیستی طور. و هم دیالوگی است برای به روز کردن سنت و بستر طرح تا به مردم بفهماند که به روز باشند با تقویم، مثل ساعت. نمونه ای از برخورد با احترام و معتدل با همه چیزهایی که نمی شود با یک پروژه تغییرشان داد، اما می شود سیاست گام به گام پیش گرفت و روزنه هایی باز کرد. روزنه هایی از جهان درون گرا و پیچیده بستر و ماهیت طرح، به جهان بیرون. به آنجا که قرار است دخترکان بی سرپرست، آرام آرام بیاموزند چگونه در آن زندگی کنند، حرمت بنهند و حرمت ببینند. این جوری است که پوشش بالکن ها خودش را با تایم لاین عقیدتی شهر میزان می کند. در عزاداری ها سیاه می شود و در اعیاد مذهبی، شاد و خندان و نارنجی، زمان خانه تکانی عید، رخت آویز فرش ها و... می شود و اگر دختران دوست داشته باشند و بتوانند کم کم به جای پرده در اعیاد چراغانی می‏شود با ریسه، چرا که نه</a:t>
            </a:r>
            <a:r>
              <a:rPr lang="fa-IR" sz="1200" dirty="0" smtClean="0">
                <a:solidFill>
                  <a:srgbClr val="002060"/>
                </a:solidFill>
                <a:cs typeface="B Nazanin" pitchFamily="2" charset="-78"/>
              </a:rPr>
              <a:t>؟</a:t>
            </a:r>
            <a:endParaRPr lang="en-US" sz="1200" dirty="0" smtClean="0">
              <a:solidFill>
                <a:srgbClr val="002060"/>
              </a:solidFill>
              <a:cs typeface="B Nazanin" pitchFamily="2" charset="-78"/>
            </a:endParaRPr>
          </a:p>
          <a:p>
            <a:pPr algn="just" rtl="1">
              <a:lnSpc>
                <a:spcPct val="150000"/>
              </a:lnSpc>
            </a:pPr>
            <a:r>
              <a:rPr lang="fa-IR" sz="1200" dirty="0" smtClean="0">
                <a:solidFill>
                  <a:srgbClr val="002060"/>
                </a:solidFill>
                <a:cs typeface="B Nazanin" pitchFamily="2" charset="-78"/>
              </a:rPr>
              <a:t>سال ساخت: 1392</a:t>
            </a:r>
            <a:endParaRPr lang="fa-IR" sz="1200" dirty="0">
              <a:solidFill>
                <a:srgbClr val="002060"/>
              </a:solidFill>
              <a:cs typeface="B Nazanin" pitchFamily="2" charset="-78"/>
            </a:endParaRPr>
          </a:p>
        </p:txBody>
      </p:sp>
      <p:sp>
        <p:nvSpPr>
          <p:cNvPr id="36" name="TextBox 35"/>
          <p:cNvSpPr txBox="1"/>
          <p:nvPr/>
        </p:nvSpPr>
        <p:spPr>
          <a:xfrm>
            <a:off x="2864768" y="1352963"/>
            <a:ext cx="619268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a:solidFill>
                  <a:srgbClr val="002060"/>
                </a:solidFill>
                <a:cs typeface="B Traffic" panose="00000400000000000000" pitchFamily="2" charset="-78"/>
              </a:rPr>
              <a:t>اقامتگاه دختران بی سرپرست خوانسار </a:t>
            </a:r>
            <a:r>
              <a:rPr lang="fa-IR" sz="1400" dirty="0" smtClean="0">
                <a:solidFill>
                  <a:srgbClr val="002060"/>
                </a:solidFill>
                <a:cs typeface="B Traffic" panose="00000400000000000000" pitchFamily="2" charset="-78"/>
              </a:rPr>
              <a:t>   </a:t>
            </a:r>
            <a:r>
              <a:rPr lang="fa-IR" sz="1050" dirty="0">
                <a:solidFill>
                  <a:srgbClr val="002060"/>
                </a:solidFill>
                <a:cs typeface="B Traffic" panose="00000400000000000000" pitchFamily="2" charset="-78"/>
              </a:rPr>
              <a:t> محمدرضا قدوسی، پارسار اردم، فاطمه رضایی فخر آستانه</a:t>
            </a:r>
          </a:p>
        </p:txBody>
      </p:sp>
      <p:sp>
        <p:nvSpPr>
          <p:cNvPr id="37" name="TextBox 36"/>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1</a:t>
            </a:r>
            <a:endParaRPr lang="en-US" sz="1200" b="1" dirty="0">
              <a:solidFill>
                <a:srgbClr val="002060"/>
              </a:solidFill>
              <a:cs typeface="B Nazanin" pitchFamily="2" charset="-78"/>
            </a:endParaRPr>
          </a:p>
        </p:txBody>
      </p:sp>
      <p:sp>
        <p:nvSpPr>
          <p:cNvPr id="41" name="TextBox 40"/>
          <p:cNvSpPr txBox="1"/>
          <p:nvPr/>
        </p:nvSpPr>
        <p:spPr>
          <a:xfrm>
            <a:off x="272480" y="3723542"/>
            <a:ext cx="1728192" cy="276999"/>
          </a:xfrm>
          <a:prstGeom prst="rect">
            <a:avLst/>
          </a:prstGeom>
          <a:noFill/>
        </p:spPr>
        <p:txBody>
          <a:bodyPr wrap="square" rtlCol="0">
            <a:spAutoFit/>
          </a:bodyPr>
          <a:lstStyle/>
          <a:p>
            <a:pPr algn="ctr"/>
            <a:r>
              <a:rPr lang="fa-IR" sz="1200" b="1" dirty="0" smtClean="0">
                <a:solidFill>
                  <a:srgbClr val="674301"/>
                </a:solidFill>
                <a:cs typeface="B Nazanin" pitchFamily="2" charset="-78"/>
              </a:rPr>
              <a:t>فعالیت‏های معمار</a:t>
            </a:r>
            <a:endParaRPr lang="en-US" sz="1200" b="1" dirty="0">
              <a:solidFill>
                <a:srgbClr val="674301"/>
              </a:solidFill>
              <a:cs typeface="B Nazanin" pitchFamily="2" charset="-78"/>
            </a:endParaRPr>
          </a:p>
        </p:txBody>
      </p:sp>
      <p:sp>
        <p:nvSpPr>
          <p:cNvPr id="42" name="TextBox 41"/>
          <p:cNvSpPr txBox="1"/>
          <p:nvPr/>
        </p:nvSpPr>
        <p:spPr>
          <a:xfrm>
            <a:off x="272480" y="4016097"/>
            <a:ext cx="1728192" cy="276999"/>
          </a:xfrm>
          <a:prstGeom prst="rect">
            <a:avLst/>
          </a:prstGeom>
          <a:noFill/>
        </p:spPr>
        <p:txBody>
          <a:bodyPr wrap="square" rtlCol="0">
            <a:spAutoFit/>
          </a:bodyPr>
          <a:lstStyle/>
          <a:p>
            <a:pPr algn="ctr"/>
            <a:r>
              <a:rPr lang="en-US" sz="1200" b="1" dirty="0" smtClean="0">
                <a:solidFill>
                  <a:schemeClr val="bg1">
                    <a:lumMod val="65000"/>
                    <a:lumOff val="35000"/>
                  </a:schemeClr>
                </a:solidFill>
                <a:cs typeface="B Nazanin" pitchFamily="2" charset="-78"/>
              </a:rPr>
              <a:t>Decision Making</a:t>
            </a:r>
            <a:endParaRPr lang="en-US" sz="1200" b="1" dirty="0">
              <a:solidFill>
                <a:schemeClr val="bg1">
                  <a:lumMod val="65000"/>
                  <a:lumOff val="35000"/>
                </a:schemeClr>
              </a:solidFill>
              <a:cs typeface="B Nazanin" pitchFamily="2" charset="-78"/>
            </a:endParaRPr>
          </a:p>
        </p:txBody>
      </p:sp>
      <p:sp>
        <p:nvSpPr>
          <p:cNvPr id="43" name="TextBox 42"/>
          <p:cNvSpPr txBox="1"/>
          <p:nvPr/>
        </p:nvSpPr>
        <p:spPr>
          <a:xfrm>
            <a:off x="272480" y="4437112"/>
            <a:ext cx="1728192" cy="276999"/>
          </a:xfrm>
          <a:prstGeom prst="rect">
            <a:avLst/>
          </a:prstGeom>
          <a:noFill/>
        </p:spPr>
        <p:txBody>
          <a:bodyPr wrap="square" rtlCol="0">
            <a:spAutoFit/>
          </a:bodyPr>
          <a:lstStyle/>
          <a:p>
            <a:pPr algn="ctr"/>
            <a:r>
              <a:rPr lang="fa-IR" sz="1200" b="1" dirty="0" smtClean="0">
                <a:solidFill>
                  <a:schemeClr val="bg1">
                    <a:lumMod val="65000"/>
                    <a:lumOff val="35000"/>
                  </a:schemeClr>
                </a:solidFill>
                <a:cs typeface="B Nazanin" pitchFamily="2" charset="-78"/>
              </a:rPr>
              <a:t>اقامتگاه دختران بی‏سرپرست</a:t>
            </a:r>
            <a:endParaRPr lang="en-US" sz="1200" b="1" dirty="0">
              <a:solidFill>
                <a:schemeClr val="bg1">
                  <a:lumMod val="65000"/>
                  <a:lumOff val="35000"/>
                </a:schemeClr>
              </a:solidFill>
              <a:cs typeface="B Nazanin" pitchFamily="2" charset="-78"/>
            </a:endParaRPr>
          </a:p>
        </p:txBody>
      </p:sp>
    </p:spTree>
    <p:extLst>
      <p:ext uri="{BB962C8B-B14F-4D97-AF65-F5344CB8AC3E}">
        <p14:creationId xmlns:p14="http://schemas.microsoft.com/office/powerpoint/2010/main" val="3634585131"/>
      </p:ext>
    </p:extLst>
  </p:cSld>
  <p:clrMapOvr>
    <a:masterClrMapping/>
  </p:clrMapOvr>
  <p:transition>
    <p:dissolve/>
  </p:transition>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برآورد هزینه</a:t>
            </a:r>
            <a:endParaRPr lang="en-US" dirty="0">
              <a:solidFill>
                <a:srgbClr val="8C5B02"/>
              </a:solidFill>
              <a:latin typeface="Technic" panose="00000400000000000000" pitchFamily="2" charset="2"/>
            </a:endParaRPr>
          </a:p>
        </p:txBody>
      </p:sp>
      <p:sp>
        <p:nvSpPr>
          <p:cNvPr id="29" name="TextBox 28"/>
          <p:cNvSpPr txBox="1"/>
          <p:nvPr/>
        </p:nvSpPr>
        <p:spPr>
          <a:xfrm>
            <a:off x="272480" y="4016097"/>
            <a:ext cx="1728192" cy="276999"/>
          </a:xfrm>
          <a:prstGeom prst="rect">
            <a:avLst/>
          </a:prstGeom>
          <a:noFill/>
        </p:spPr>
        <p:txBody>
          <a:bodyPr wrap="square" rtlCol="0">
            <a:spAutoFit/>
          </a:bodyPr>
          <a:lstStyle/>
          <a:p>
            <a:pPr algn="ctr"/>
            <a:r>
              <a:rPr lang="fa-IR" sz="1200" b="1" dirty="0" smtClean="0">
                <a:solidFill>
                  <a:schemeClr val="bg1">
                    <a:lumMod val="65000"/>
                    <a:lumOff val="35000"/>
                  </a:schemeClr>
                </a:solidFill>
                <a:cs typeface="B Nazanin" pitchFamily="2" charset="-78"/>
              </a:rPr>
              <a:t>برآورد هزینه</a:t>
            </a:r>
            <a:endParaRPr lang="fa-IR" sz="1200" b="1" dirty="0">
              <a:solidFill>
                <a:schemeClr val="bg1">
                  <a:lumMod val="65000"/>
                  <a:lumOff val="35000"/>
                </a:schemeClr>
              </a:solidFill>
              <a:cs typeface="B Nazanin" pitchFamily="2" charset="-78"/>
            </a:endParaRPr>
          </a:p>
        </p:txBody>
      </p:sp>
      <p:sp>
        <p:nvSpPr>
          <p:cNvPr id="30" name="TextBox 29"/>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8</a:t>
            </a:r>
            <a:r>
              <a:rPr lang="fa-IR" sz="1600" dirty="0" smtClean="0">
                <a:effectLst>
                  <a:outerShdw blurRad="38100" dist="38100" dir="2700000" algn="tl">
                    <a:srgbClr val="000000">
                      <a:alpha val="43137"/>
                    </a:srgbClr>
                  </a:outerShdw>
                </a:effectLst>
              </a:rPr>
              <a:t>  طرح توجیهی برای هتل</a:t>
            </a:r>
            <a:endParaRPr lang="en-US" sz="1400" dirty="0">
              <a:effectLst>
                <a:outerShdw blurRad="38100" dist="38100" dir="2700000" algn="tl">
                  <a:srgbClr val="000000">
                    <a:alpha val="43137"/>
                  </a:srgbClr>
                </a:outerShdw>
              </a:effectLst>
            </a:endParaRPr>
          </a:p>
        </p:txBody>
      </p:sp>
      <p:sp>
        <p:nvSpPr>
          <p:cNvPr id="31" name="TextBox 30"/>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8</a:t>
            </a:r>
            <a:endParaRPr lang="en-US" sz="1200" b="1" dirty="0">
              <a:solidFill>
                <a:srgbClr val="002060"/>
              </a:solidFill>
              <a:cs typeface="B Nazanin" pitchFamily="2" charset="-78"/>
            </a:endParaRPr>
          </a:p>
        </p:txBody>
      </p:sp>
      <p:sp>
        <p:nvSpPr>
          <p:cNvPr id="32" name="TextBox 31"/>
          <p:cNvSpPr txBox="1"/>
          <p:nvPr/>
        </p:nvSpPr>
        <p:spPr>
          <a:xfrm>
            <a:off x="272480" y="3723542"/>
            <a:ext cx="1728192" cy="276999"/>
          </a:xfrm>
          <a:prstGeom prst="rect">
            <a:avLst/>
          </a:prstGeom>
          <a:noFill/>
        </p:spPr>
        <p:txBody>
          <a:bodyPr wrap="square" rtlCol="0">
            <a:spAutoFit/>
          </a:bodyPr>
          <a:lstStyle/>
          <a:p>
            <a:pPr algn="ctr" rtl="1"/>
            <a:r>
              <a:rPr lang="fa-IR" sz="1200" b="1" dirty="0" smtClean="0">
                <a:solidFill>
                  <a:srgbClr val="674301"/>
                </a:solidFill>
                <a:cs typeface="B Nazanin" pitchFamily="2" charset="-78"/>
              </a:rPr>
              <a:t>طرح توجیهی هتل</a:t>
            </a:r>
            <a:endParaRPr lang="en-US" sz="1200" b="1" dirty="0">
              <a:solidFill>
                <a:srgbClr val="674301"/>
              </a:solidFill>
              <a:cs typeface="B Nazanin" pitchFamily="2" charset="-78"/>
            </a:endParaRPr>
          </a:p>
        </p:txBody>
      </p:sp>
      <p:sp>
        <p:nvSpPr>
          <p:cNvPr id="37" name="TextBox 36"/>
          <p:cNvSpPr txBox="1"/>
          <p:nvPr/>
        </p:nvSpPr>
        <p:spPr>
          <a:xfrm>
            <a:off x="2504728" y="1357542"/>
            <a:ext cx="6552728" cy="276999"/>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dirty="0" smtClean="0">
                <a:solidFill>
                  <a:srgbClr val="002060"/>
                </a:solidFill>
                <a:cs typeface="B Traffic" panose="00000400000000000000" pitchFamily="2" charset="-78"/>
              </a:rPr>
              <a:t>اندود داخلی</a:t>
            </a:r>
            <a:endParaRPr lang="en-US" sz="1100" b="0" dirty="0">
              <a:solidFill>
                <a:srgbClr val="8C5B02"/>
              </a:solidFill>
              <a:latin typeface="Technic" panose="00000400000000000000" pitchFamily="2" charset="2"/>
            </a:endParaRPr>
          </a:p>
        </p:txBody>
      </p:sp>
      <p:grpSp>
        <p:nvGrpSpPr>
          <p:cNvPr id="13" name="Group 12"/>
          <p:cNvGrpSpPr/>
          <p:nvPr/>
        </p:nvGrpSpPr>
        <p:grpSpPr>
          <a:xfrm>
            <a:off x="2927891" y="1989689"/>
            <a:ext cx="5706401" cy="4052815"/>
            <a:chOff x="576261" y="3700849"/>
            <a:chExt cx="5706401" cy="4052815"/>
          </a:xfrm>
        </p:grpSpPr>
        <p:pic>
          <p:nvPicPr>
            <p:cNvPr id="14" name="Picture 13" descr="Machine generated alternative text: (J)) Jt4&#10;(J)"/>
            <p:cNvPicPr/>
            <p:nvPr/>
          </p:nvPicPr>
          <p:blipFill rotWithShape="1">
            <a:blip r:embed="rId2" cstate="email">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a:ext>
              </a:extLst>
            </a:blip>
            <a:srcRect l="3045" t="19231" r="825" b="3745"/>
            <a:stretch/>
          </p:blipFill>
          <p:spPr bwMode="auto">
            <a:xfrm>
              <a:off x="576261" y="3700849"/>
              <a:ext cx="5705475" cy="457200"/>
            </a:xfrm>
            <a:prstGeom prst="rect">
              <a:avLst/>
            </a:prstGeom>
            <a:noFill/>
            <a:ln>
              <a:noFill/>
            </a:ln>
            <a:extLst>
              <a:ext uri="{53640926-AAD7-44D8-BBD7-CCE9431645EC}">
                <a14:shadowObscured xmlns:a14="http://schemas.microsoft.com/office/drawing/2010/main"/>
              </a:ext>
            </a:extLst>
          </p:spPr>
        </p:pic>
        <p:pic>
          <p:nvPicPr>
            <p:cNvPr id="15" name="Picture 14" descr="Machine generated alternative text: tp ya ç)j J.aL pi Aoo&#10;‘r-’)&#10;°&#10;s_’_) JAJZLd   ,ii&#10;ritš c-,h2&#10;AOY&#10;AA,*oo&#10;s.,-JA&#10;yj ji .»jLM TO   j  3jbi&#10;14A4...’&#10;AoTor"/>
            <p:cNvPicPr/>
            <p:nvPr/>
          </p:nvPicPr>
          <p:blipFill rotWithShape="1">
            <a:blip r:embed="rId4">
              <a:extLst>
                <a:ext uri="{BEBA8EAE-BF5A-486C-A8C5-ECC9F3942E4B}">
                  <a14:imgProps xmlns:a14="http://schemas.microsoft.com/office/drawing/2010/main">
                    <a14:imgLayer r:embed="rId5">
                      <a14:imgEffect>
                        <a14:sharpenSoften amount="50000"/>
                      </a14:imgEffect>
                    </a14:imgLayer>
                  </a14:imgProps>
                </a:ext>
                <a:ext uri="{28A0092B-C50C-407E-A947-70E740481C1C}">
                  <a14:useLocalDpi xmlns:a14="http://schemas.microsoft.com/office/drawing/2010/main" val="0"/>
                </a:ext>
              </a:extLst>
            </a:blip>
            <a:srcRect l="831" r="772"/>
            <a:stretch/>
          </p:blipFill>
          <p:spPr bwMode="auto">
            <a:xfrm>
              <a:off x="607377" y="4120978"/>
              <a:ext cx="5664834" cy="1610360"/>
            </a:xfrm>
            <a:prstGeom prst="rect">
              <a:avLst/>
            </a:prstGeom>
            <a:noFill/>
            <a:ln>
              <a:noFill/>
            </a:ln>
            <a:extLst>
              <a:ext uri="{53640926-AAD7-44D8-BBD7-CCE9431645EC}">
                <a14:shadowObscured xmlns:a14="http://schemas.microsoft.com/office/drawing/2010/main"/>
              </a:ext>
            </a:extLst>
          </p:spPr>
        </p:pic>
        <p:pic>
          <p:nvPicPr>
            <p:cNvPr id="16" name="Picture 15" descr="Machine generated alternative text: Vao&#10;VA,Aoo&#10;Ao&#10;A,ViZo &#10;AoV"/>
            <p:cNvPicPr/>
            <p:nvPr/>
          </p:nvPicPr>
          <p:blipFill rotWithShape="1">
            <a:blip r:embed="rId6">
              <a:extLst>
                <a:ext uri="{BEBA8EAE-BF5A-486C-A8C5-ECC9F3942E4B}">
                  <a14:imgProps xmlns:a14="http://schemas.microsoft.com/office/drawing/2010/main">
                    <a14:imgLayer r:embed="rId7">
                      <a14:imgEffect>
                        <a14:sharpenSoften amount="50000"/>
                      </a14:imgEffect>
                    </a14:imgLayer>
                  </a14:imgProps>
                </a:ext>
                <a:ext uri="{28A0092B-C50C-407E-A947-70E740481C1C}">
                  <a14:useLocalDpi xmlns:a14="http://schemas.microsoft.com/office/drawing/2010/main" val="0"/>
                </a:ext>
              </a:extLst>
            </a:blip>
            <a:srcRect l="1330" r="620"/>
            <a:stretch/>
          </p:blipFill>
          <p:spPr bwMode="auto">
            <a:xfrm>
              <a:off x="600047" y="5702436"/>
              <a:ext cx="5682615" cy="1057910"/>
            </a:xfrm>
            <a:prstGeom prst="rect">
              <a:avLst/>
            </a:prstGeom>
            <a:noFill/>
            <a:ln>
              <a:noFill/>
            </a:ln>
            <a:extLst>
              <a:ext uri="{53640926-AAD7-44D8-BBD7-CCE9431645EC}">
                <a14:shadowObscured xmlns:a14="http://schemas.microsoft.com/office/drawing/2010/main"/>
              </a:ext>
            </a:extLst>
          </p:spPr>
        </p:pic>
        <p:pic>
          <p:nvPicPr>
            <p:cNvPr id="17" name="Picture 16" descr="Machine generated alternative text: oo&#10;; &#10;AoAo&#10;,Yóo&#10;FAo!&#10;i. ÍL &#10;AoAor&#10;¶A,Yoo&#10;AoAo’"/>
            <p:cNvPicPr/>
            <p:nvPr/>
          </p:nvPicPr>
          <p:blipFill rotWithShape="1">
            <a:blip r:embed="rId8">
              <a:extLst>
                <a:ext uri="{BEBA8EAE-BF5A-486C-A8C5-ECC9F3942E4B}">
                  <a14:imgProps xmlns:a14="http://schemas.microsoft.com/office/drawing/2010/main">
                    <a14:imgLayer r:embed="rId9">
                      <a14:imgEffect>
                        <a14:sharpenSoften amount="50000"/>
                      </a14:imgEffect>
                    </a14:imgLayer>
                  </a14:imgProps>
                </a:ext>
                <a:ext uri="{28A0092B-C50C-407E-A947-70E740481C1C}">
                  <a14:useLocalDpi xmlns:a14="http://schemas.microsoft.com/office/drawing/2010/main" val="0"/>
                </a:ext>
              </a:extLst>
            </a:blip>
            <a:srcRect l="831" r="1612"/>
            <a:stretch/>
          </p:blipFill>
          <p:spPr bwMode="auto">
            <a:xfrm>
              <a:off x="601344" y="6698929"/>
              <a:ext cx="5676900" cy="1054735"/>
            </a:xfrm>
            <a:prstGeom prst="rect">
              <a:avLst/>
            </a:prstGeom>
            <a:noFill/>
            <a:ln>
              <a:noFill/>
            </a:ln>
            <a:extLst>
              <a:ext uri="{53640926-AAD7-44D8-BBD7-CCE9431645EC}">
                <a14:shadowObscured xmlns:a14="http://schemas.microsoft.com/office/drawing/2010/main"/>
              </a:ext>
            </a:extLst>
          </p:spPr>
        </p:pic>
      </p:grpSp>
    </p:spTree>
    <p:extLst>
      <p:ext uri="{BB962C8B-B14F-4D97-AF65-F5344CB8AC3E}">
        <p14:creationId xmlns:p14="http://schemas.microsoft.com/office/powerpoint/2010/main" val="3997122160"/>
      </p:ext>
    </p:extLst>
  </p:cSld>
  <p:clrMapOvr>
    <a:masterClrMapping/>
  </p:clrMapOvr>
  <p:transition>
    <p:dissolve/>
  </p:transition>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برآورد هزینه</a:t>
            </a:r>
            <a:endParaRPr lang="en-US" dirty="0">
              <a:solidFill>
                <a:srgbClr val="8C5B02"/>
              </a:solidFill>
              <a:latin typeface="Technic" panose="00000400000000000000" pitchFamily="2" charset="2"/>
            </a:endParaRPr>
          </a:p>
        </p:txBody>
      </p:sp>
      <p:sp>
        <p:nvSpPr>
          <p:cNvPr id="29" name="TextBox 28"/>
          <p:cNvSpPr txBox="1"/>
          <p:nvPr/>
        </p:nvSpPr>
        <p:spPr>
          <a:xfrm>
            <a:off x="272480" y="4016097"/>
            <a:ext cx="1728192" cy="276999"/>
          </a:xfrm>
          <a:prstGeom prst="rect">
            <a:avLst/>
          </a:prstGeom>
          <a:noFill/>
        </p:spPr>
        <p:txBody>
          <a:bodyPr wrap="square" rtlCol="0">
            <a:spAutoFit/>
          </a:bodyPr>
          <a:lstStyle/>
          <a:p>
            <a:pPr algn="ctr"/>
            <a:r>
              <a:rPr lang="fa-IR" sz="1200" b="1" dirty="0" smtClean="0">
                <a:solidFill>
                  <a:schemeClr val="bg1">
                    <a:lumMod val="65000"/>
                    <a:lumOff val="35000"/>
                  </a:schemeClr>
                </a:solidFill>
                <a:cs typeface="B Nazanin" pitchFamily="2" charset="-78"/>
              </a:rPr>
              <a:t>برآورد هزینه</a:t>
            </a:r>
            <a:endParaRPr lang="fa-IR" sz="1200" b="1" dirty="0">
              <a:solidFill>
                <a:schemeClr val="bg1">
                  <a:lumMod val="65000"/>
                  <a:lumOff val="35000"/>
                </a:schemeClr>
              </a:solidFill>
              <a:cs typeface="B Nazanin" pitchFamily="2" charset="-78"/>
            </a:endParaRPr>
          </a:p>
        </p:txBody>
      </p:sp>
      <p:sp>
        <p:nvSpPr>
          <p:cNvPr id="30" name="TextBox 29"/>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8</a:t>
            </a:r>
            <a:r>
              <a:rPr lang="fa-IR" sz="1600" dirty="0" smtClean="0">
                <a:effectLst>
                  <a:outerShdw blurRad="38100" dist="38100" dir="2700000" algn="tl">
                    <a:srgbClr val="000000">
                      <a:alpha val="43137"/>
                    </a:srgbClr>
                  </a:outerShdw>
                </a:effectLst>
              </a:rPr>
              <a:t>  طرح توجیهی برای هتل</a:t>
            </a:r>
            <a:endParaRPr lang="en-US" sz="1400" dirty="0">
              <a:effectLst>
                <a:outerShdw blurRad="38100" dist="38100" dir="2700000" algn="tl">
                  <a:srgbClr val="000000">
                    <a:alpha val="43137"/>
                  </a:srgbClr>
                </a:outerShdw>
              </a:effectLst>
            </a:endParaRPr>
          </a:p>
        </p:txBody>
      </p:sp>
      <p:sp>
        <p:nvSpPr>
          <p:cNvPr id="31" name="TextBox 30"/>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8</a:t>
            </a:r>
            <a:endParaRPr lang="en-US" sz="1200" b="1" dirty="0">
              <a:solidFill>
                <a:srgbClr val="002060"/>
              </a:solidFill>
              <a:cs typeface="B Nazanin" pitchFamily="2" charset="-78"/>
            </a:endParaRPr>
          </a:p>
        </p:txBody>
      </p:sp>
      <p:sp>
        <p:nvSpPr>
          <p:cNvPr id="32" name="TextBox 31"/>
          <p:cNvSpPr txBox="1"/>
          <p:nvPr/>
        </p:nvSpPr>
        <p:spPr>
          <a:xfrm>
            <a:off x="272480" y="3723542"/>
            <a:ext cx="1728192" cy="276999"/>
          </a:xfrm>
          <a:prstGeom prst="rect">
            <a:avLst/>
          </a:prstGeom>
          <a:noFill/>
        </p:spPr>
        <p:txBody>
          <a:bodyPr wrap="square" rtlCol="0">
            <a:spAutoFit/>
          </a:bodyPr>
          <a:lstStyle/>
          <a:p>
            <a:pPr algn="ctr" rtl="1"/>
            <a:r>
              <a:rPr lang="fa-IR" sz="1200" b="1" dirty="0" smtClean="0">
                <a:solidFill>
                  <a:srgbClr val="674301"/>
                </a:solidFill>
                <a:cs typeface="B Nazanin" pitchFamily="2" charset="-78"/>
              </a:rPr>
              <a:t>طرح توجیهی هتل</a:t>
            </a:r>
            <a:endParaRPr lang="en-US" sz="1200" b="1" dirty="0">
              <a:solidFill>
                <a:srgbClr val="674301"/>
              </a:solidFill>
              <a:cs typeface="B Nazanin" pitchFamily="2" charset="-78"/>
            </a:endParaRPr>
          </a:p>
        </p:txBody>
      </p:sp>
      <p:sp>
        <p:nvSpPr>
          <p:cNvPr id="37" name="TextBox 36"/>
          <p:cNvSpPr txBox="1"/>
          <p:nvPr/>
        </p:nvSpPr>
        <p:spPr>
          <a:xfrm>
            <a:off x="2504728" y="1357542"/>
            <a:ext cx="6552728" cy="276999"/>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dirty="0" smtClean="0">
                <a:solidFill>
                  <a:srgbClr val="002060"/>
                </a:solidFill>
                <a:cs typeface="B Traffic" panose="00000400000000000000" pitchFamily="2" charset="-78"/>
              </a:rPr>
              <a:t>در و پنجره‏ها</a:t>
            </a:r>
            <a:endParaRPr lang="en-US" sz="1100" b="0" dirty="0">
              <a:solidFill>
                <a:srgbClr val="8C5B02"/>
              </a:solidFill>
              <a:latin typeface="Technic" panose="00000400000000000000" pitchFamily="2" charset="2"/>
            </a:endParaRPr>
          </a:p>
        </p:txBody>
      </p:sp>
      <p:grpSp>
        <p:nvGrpSpPr>
          <p:cNvPr id="18" name="Group 17"/>
          <p:cNvGrpSpPr/>
          <p:nvPr/>
        </p:nvGrpSpPr>
        <p:grpSpPr>
          <a:xfrm>
            <a:off x="3584848" y="1732232"/>
            <a:ext cx="4536504" cy="4567729"/>
            <a:chOff x="588619" y="1632555"/>
            <a:chExt cx="5738786" cy="5778287"/>
          </a:xfrm>
        </p:grpSpPr>
        <p:pic>
          <p:nvPicPr>
            <p:cNvPr id="19" name="Picture 18" descr="Machine generated alternative text: (J)) Jt4&#10;(J)"/>
            <p:cNvPicPr/>
            <p:nvPr/>
          </p:nvPicPr>
          <p:blipFill rotWithShape="1">
            <a:blip r:embed="rId2" cstate="email">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a:ext>
              </a:extLst>
            </a:blip>
            <a:srcRect l="3045" t="19231" r="825" b="3745"/>
            <a:stretch/>
          </p:blipFill>
          <p:spPr bwMode="auto">
            <a:xfrm>
              <a:off x="588619" y="1632555"/>
              <a:ext cx="5705475" cy="457200"/>
            </a:xfrm>
            <a:prstGeom prst="rect">
              <a:avLst/>
            </a:prstGeom>
            <a:noFill/>
            <a:ln>
              <a:noFill/>
            </a:ln>
            <a:extLst>
              <a:ext uri="{53640926-AAD7-44D8-BBD7-CCE9431645EC}">
                <a14:shadowObscured xmlns:a14="http://schemas.microsoft.com/office/drawing/2010/main"/>
              </a:ext>
            </a:extLst>
          </p:spPr>
        </p:pic>
        <p:pic>
          <p:nvPicPr>
            <p:cNvPr id="20" name="Picture 19" descr="Machine generated alternative text: t t) jj JI çýii 3L .&#10;LpjL-L j 1’yý JLa jtsL L ¿.$&#10;T%,Voo   r1 _____&#10;•$j:- ,L.  j: a , z-L i44&#10;3,..... j La 4EjI £2.. ‘  &#10;V,Po o , t .Ira fl1 jI ..a’"/>
            <p:cNvPicPr/>
            <p:nvPr/>
          </p:nvPicPr>
          <p:blipFill rotWithShape="1">
            <a:blip r:embed="rId4">
              <a:extLst>
                <a:ext uri="{BEBA8EAE-BF5A-486C-A8C5-ECC9F3942E4B}">
                  <a14:imgProps xmlns:a14="http://schemas.microsoft.com/office/drawing/2010/main">
                    <a14:imgLayer r:embed="rId5">
                      <a14:imgEffect>
                        <a14:sharpenSoften amount="50000"/>
                      </a14:imgEffect>
                    </a14:imgLayer>
                  </a14:imgProps>
                </a:ext>
                <a:ext uri="{28A0092B-C50C-407E-A947-70E740481C1C}">
                  <a14:useLocalDpi xmlns:a14="http://schemas.microsoft.com/office/drawing/2010/main" val="0"/>
                </a:ext>
              </a:extLst>
            </a:blip>
            <a:srcRect l="499" r="612"/>
            <a:stretch/>
          </p:blipFill>
          <p:spPr bwMode="auto">
            <a:xfrm>
              <a:off x="621930" y="2159140"/>
              <a:ext cx="5705475" cy="1304925"/>
            </a:xfrm>
            <a:prstGeom prst="rect">
              <a:avLst/>
            </a:prstGeom>
            <a:noFill/>
            <a:ln>
              <a:noFill/>
            </a:ln>
            <a:extLst>
              <a:ext uri="{53640926-AAD7-44D8-BBD7-CCE9431645EC}">
                <a14:shadowObscured xmlns:a14="http://schemas.microsoft.com/office/drawing/2010/main"/>
              </a:ext>
            </a:extLst>
          </p:spPr>
        </p:pic>
        <p:pic>
          <p:nvPicPr>
            <p:cNvPr id="21" name="Picture 20" descr="Machine generated alternative text: J oLL-    j _-L &#10;o  ,.LZ  ý ;? :,i j  ., I&#10;eY&#10;I   .!&#10;Ye,ooo"/>
            <p:cNvPicPr/>
            <p:nvPr/>
          </p:nvPicPr>
          <p:blipFill rotWithShape="1">
            <a:blip r:embed="rId6">
              <a:extLst>
                <a:ext uri="{BEBA8EAE-BF5A-486C-A8C5-ECC9F3942E4B}">
                  <a14:imgProps xmlns:a14="http://schemas.microsoft.com/office/drawing/2010/main">
                    <a14:imgLayer r:embed="rId7">
                      <a14:imgEffect>
                        <a14:sharpenSoften amount="50000"/>
                      </a14:imgEffect>
                    </a14:imgLayer>
                  </a14:imgProps>
                </a:ext>
                <a:ext uri="{28A0092B-C50C-407E-A947-70E740481C1C}">
                  <a14:useLocalDpi xmlns:a14="http://schemas.microsoft.com/office/drawing/2010/main" val="0"/>
                </a:ext>
              </a:extLst>
            </a:blip>
            <a:srcRect l="832" r="765"/>
            <a:stretch/>
          </p:blipFill>
          <p:spPr bwMode="auto">
            <a:xfrm>
              <a:off x="621930" y="3495350"/>
              <a:ext cx="5683250" cy="1153795"/>
            </a:xfrm>
            <a:prstGeom prst="rect">
              <a:avLst/>
            </a:prstGeom>
            <a:noFill/>
            <a:ln>
              <a:noFill/>
            </a:ln>
            <a:extLst>
              <a:ext uri="{53640926-AAD7-44D8-BBD7-CCE9431645EC}">
                <a14:shadowObscured xmlns:a14="http://schemas.microsoft.com/office/drawing/2010/main"/>
              </a:ext>
            </a:extLst>
          </p:spPr>
        </p:pic>
        <p:pic>
          <p:nvPicPr>
            <p:cNvPr id="23" name="Picture 22" descr="Machine generated alternative text: ,LS&#10;,dLaA ,p&#10;VoY&#10;tAV,oo -,  YO’Q&#10;., "/>
            <p:cNvPicPr/>
            <p:nvPr/>
          </p:nvPicPr>
          <p:blipFill rotWithShape="1">
            <a:blip r:embed="rId8">
              <a:extLst>
                <a:ext uri="{BEBA8EAE-BF5A-486C-A8C5-ECC9F3942E4B}">
                  <a14:imgProps xmlns:a14="http://schemas.microsoft.com/office/drawing/2010/main">
                    <a14:imgLayer r:embed="rId9">
                      <a14:imgEffect>
                        <a14:sharpenSoften amount="50000"/>
                      </a14:imgEffect>
                    </a14:imgLayer>
                  </a14:imgProps>
                </a:ext>
                <a:ext uri="{28A0092B-C50C-407E-A947-70E740481C1C}">
                  <a14:useLocalDpi xmlns:a14="http://schemas.microsoft.com/office/drawing/2010/main" val="0"/>
                </a:ext>
              </a:extLst>
            </a:blip>
            <a:srcRect l="1497" r="1223"/>
            <a:stretch/>
          </p:blipFill>
          <p:spPr bwMode="auto">
            <a:xfrm>
              <a:off x="609573" y="4642330"/>
              <a:ext cx="5686425" cy="819785"/>
            </a:xfrm>
            <a:prstGeom prst="rect">
              <a:avLst/>
            </a:prstGeom>
            <a:noFill/>
            <a:ln>
              <a:noFill/>
            </a:ln>
            <a:extLst>
              <a:ext uri="{53640926-AAD7-44D8-BBD7-CCE9431645EC}">
                <a14:shadowObscured xmlns:a14="http://schemas.microsoft.com/office/drawing/2010/main"/>
              </a:ext>
            </a:extLst>
          </p:spPr>
        </p:pic>
        <p:pic>
          <p:nvPicPr>
            <p:cNvPr id="24" name="Picture 23" descr="Machine generated alternative text: .).) 94.’  )&#10;‘ ,T ,jL... ,JÄ.. L&#10;e,eoo .4_.4••y fý’JI)A)) &#10;J,•)   ,&#10;Í  ki. L ý1L xV&#10;V,ooo , "/>
            <p:cNvPicPr/>
            <p:nvPr/>
          </p:nvPicPr>
          <p:blipFill rotWithShape="1">
            <a:blip r:embed="rId10">
              <a:extLst>
                <a:ext uri="{BEBA8EAE-BF5A-486C-A8C5-ECC9F3942E4B}">
                  <a14:imgProps xmlns:a14="http://schemas.microsoft.com/office/drawing/2010/main">
                    <a14:imgLayer r:embed="rId11">
                      <a14:imgEffect>
                        <a14:sharpenSoften amount="50000"/>
                      </a14:imgEffect>
                    </a14:imgLayer>
                  </a14:imgProps>
                </a:ext>
                <a:ext uri="{28A0092B-C50C-407E-A947-70E740481C1C}">
                  <a14:useLocalDpi xmlns:a14="http://schemas.microsoft.com/office/drawing/2010/main" val="0"/>
                </a:ext>
              </a:extLst>
            </a:blip>
            <a:srcRect l="1661" r="443"/>
            <a:stretch/>
          </p:blipFill>
          <p:spPr bwMode="auto">
            <a:xfrm>
              <a:off x="588619" y="5489797"/>
              <a:ext cx="5702935" cy="1265555"/>
            </a:xfrm>
            <a:prstGeom prst="rect">
              <a:avLst/>
            </a:prstGeom>
            <a:noFill/>
            <a:ln>
              <a:noFill/>
            </a:ln>
            <a:extLst>
              <a:ext uri="{53640926-AAD7-44D8-BBD7-CCE9431645EC}">
                <a14:shadowObscured xmlns:a14="http://schemas.microsoft.com/office/drawing/2010/main"/>
              </a:ext>
            </a:extLst>
          </p:spPr>
        </p:pic>
        <p:pic>
          <p:nvPicPr>
            <p:cNvPr id="25" name="Picture 24" descr="Machine generated alternative text: .44J.U J. r   "/>
            <p:cNvPicPr/>
            <p:nvPr/>
          </p:nvPicPr>
          <p:blipFill rotWithShape="1">
            <a:blip r:embed="rId12">
              <a:extLst>
                <a:ext uri="{BEBA8EAE-BF5A-486C-A8C5-ECC9F3942E4B}">
                  <a14:imgProps xmlns:a14="http://schemas.microsoft.com/office/drawing/2010/main">
                    <a14:imgLayer r:embed="rId13">
                      <a14:imgEffect>
                        <a14:sharpenSoften amount="50000"/>
                      </a14:imgEffect>
                    </a14:imgLayer>
                  </a14:imgProps>
                </a:ext>
                <a:ext uri="{28A0092B-C50C-407E-A947-70E740481C1C}">
                  <a14:useLocalDpi xmlns:a14="http://schemas.microsoft.com/office/drawing/2010/main" val="0"/>
                </a:ext>
              </a:extLst>
            </a:blip>
            <a:srcRect l="1828" r="1772"/>
            <a:stretch/>
          </p:blipFill>
          <p:spPr bwMode="auto">
            <a:xfrm>
              <a:off x="595895" y="6812037"/>
              <a:ext cx="5709285" cy="598805"/>
            </a:xfrm>
            <a:prstGeom prst="rect">
              <a:avLst/>
            </a:prstGeom>
            <a:noFill/>
            <a:ln>
              <a:noFill/>
            </a:ln>
            <a:extLst>
              <a:ext uri="{53640926-AAD7-44D8-BBD7-CCE9431645EC}">
                <a14:shadowObscured xmlns:a14="http://schemas.microsoft.com/office/drawing/2010/main"/>
              </a:ext>
            </a:extLst>
          </p:spPr>
        </p:pic>
      </p:grpSp>
    </p:spTree>
    <p:extLst>
      <p:ext uri="{BB962C8B-B14F-4D97-AF65-F5344CB8AC3E}">
        <p14:creationId xmlns:p14="http://schemas.microsoft.com/office/powerpoint/2010/main" val="2700702248"/>
      </p:ext>
    </p:extLst>
  </p:cSld>
  <p:clrMapOvr>
    <a:masterClrMapping/>
  </p:clrMapOvr>
  <p:transition>
    <p:dissolve/>
  </p:transition>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برآورد هزینه</a:t>
            </a:r>
            <a:endParaRPr lang="en-US" dirty="0">
              <a:solidFill>
                <a:srgbClr val="8C5B02"/>
              </a:solidFill>
              <a:latin typeface="Technic" panose="00000400000000000000" pitchFamily="2" charset="2"/>
            </a:endParaRPr>
          </a:p>
        </p:txBody>
      </p:sp>
      <p:sp>
        <p:nvSpPr>
          <p:cNvPr id="29" name="TextBox 28"/>
          <p:cNvSpPr txBox="1"/>
          <p:nvPr/>
        </p:nvSpPr>
        <p:spPr>
          <a:xfrm>
            <a:off x="272480" y="4016097"/>
            <a:ext cx="1728192" cy="276999"/>
          </a:xfrm>
          <a:prstGeom prst="rect">
            <a:avLst/>
          </a:prstGeom>
          <a:noFill/>
        </p:spPr>
        <p:txBody>
          <a:bodyPr wrap="square" rtlCol="0">
            <a:spAutoFit/>
          </a:bodyPr>
          <a:lstStyle/>
          <a:p>
            <a:pPr algn="ctr"/>
            <a:r>
              <a:rPr lang="fa-IR" sz="1200" b="1" dirty="0" smtClean="0">
                <a:solidFill>
                  <a:schemeClr val="bg1">
                    <a:lumMod val="65000"/>
                    <a:lumOff val="35000"/>
                  </a:schemeClr>
                </a:solidFill>
                <a:cs typeface="B Nazanin" pitchFamily="2" charset="-78"/>
              </a:rPr>
              <a:t>برآورد هزینه</a:t>
            </a:r>
            <a:endParaRPr lang="fa-IR" sz="1200" b="1" dirty="0">
              <a:solidFill>
                <a:schemeClr val="bg1">
                  <a:lumMod val="65000"/>
                  <a:lumOff val="35000"/>
                </a:schemeClr>
              </a:solidFill>
              <a:cs typeface="B Nazanin" pitchFamily="2" charset="-78"/>
            </a:endParaRPr>
          </a:p>
        </p:txBody>
      </p:sp>
      <p:sp>
        <p:nvSpPr>
          <p:cNvPr id="30" name="TextBox 29"/>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8</a:t>
            </a:r>
            <a:r>
              <a:rPr lang="fa-IR" sz="1600" dirty="0" smtClean="0">
                <a:effectLst>
                  <a:outerShdw blurRad="38100" dist="38100" dir="2700000" algn="tl">
                    <a:srgbClr val="000000">
                      <a:alpha val="43137"/>
                    </a:srgbClr>
                  </a:outerShdw>
                </a:effectLst>
              </a:rPr>
              <a:t>  طرح توجیهی برای هتل</a:t>
            </a:r>
            <a:endParaRPr lang="en-US" sz="1400" dirty="0">
              <a:effectLst>
                <a:outerShdw blurRad="38100" dist="38100" dir="2700000" algn="tl">
                  <a:srgbClr val="000000">
                    <a:alpha val="43137"/>
                  </a:srgbClr>
                </a:outerShdw>
              </a:effectLst>
            </a:endParaRPr>
          </a:p>
        </p:txBody>
      </p:sp>
      <p:sp>
        <p:nvSpPr>
          <p:cNvPr id="31" name="TextBox 30"/>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8</a:t>
            </a:r>
            <a:endParaRPr lang="en-US" sz="1200" b="1" dirty="0">
              <a:solidFill>
                <a:srgbClr val="002060"/>
              </a:solidFill>
              <a:cs typeface="B Nazanin" pitchFamily="2" charset="-78"/>
            </a:endParaRPr>
          </a:p>
        </p:txBody>
      </p:sp>
      <p:sp>
        <p:nvSpPr>
          <p:cNvPr id="32" name="TextBox 31"/>
          <p:cNvSpPr txBox="1"/>
          <p:nvPr/>
        </p:nvSpPr>
        <p:spPr>
          <a:xfrm>
            <a:off x="272480" y="3723542"/>
            <a:ext cx="1728192" cy="276999"/>
          </a:xfrm>
          <a:prstGeom prst="rect">
            <a:avLst/>
          </a:prstGeom>
          <a:noFill/>
        </p:spPr>
        <p:txBody>
          <a:bodyPr wrap="square" rtlCol="0">
            <a:spAutoFit/>
          </a:bodyPr>
          <a:lstStyle/>
          <a:p>
            <a:pPr algn="ctr" rtl="1"/>
            <a:r>
              <a:rPr lang="fa-IR" sz="1200" b="1" dirty="0" smtClean="0">
                <a:solidFill>
                  <a:srgbClr val="674301"/>
                </a:solidFill>
                <a:cs typeface="B Nazanin" pitchFamily="2" charset="-78"/>
              </a:rPr>
              <a:t>طرح توجیهی هتل</a:t>
            </a:r>
            <a:endParaRPr lang="en-US" sz="1200" b="1" dirty="0">
              <a:solidFill>
                <a:srgbClr val="674301"/>
              </a:solidFill>
              <a:cs typeface="B Nazanin" pitchFamily="2" charset="-78"/>
            </a:endParaRPr>
          </a:p>
        </p:txBody>
      </p:sp>
      <p:sp>
        <p:nvSpPr>
          <p:cNvPr id="37" name="TextBox 36"/>
          <p:cNvSpPr txBox="1"/>
          <p:nvPr/>
        </p:nvSpPr>
        <p:spPr>
          <a:xfrm>
            <a:off x="2504728" y="1357542"/>
            <a:ext cx="6552728" cy="276999"/>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dirty="0" smtClean="0">
                <a:solidFill>
                  <a:srgbClr val="002060"/>
                </a:solidFill>
                <a:cs typeface="B Traffic" panose="00000400000000000000" pitchFamily="2" charset="-78"/>
              </a:rPr>
              <a:t>کاشی و سرامیک</a:t>
            </a:r>
            <a:endParaRPr lang="en-US" sz="1100" b="0" dirty="0">
              <a:solidFill>
                <a:srgbClr val="8C5B02"/>
              </a:solidFill>
              <a:latin typeface="Technic" panose="00000400000000000000" pitchFamily="2" charset="2"/>
            </a:endParaRPr>
          </a:p>
        </p:txBody>
      </p:sp>
      <p:grpSp>
        <p:nvGrpSpPr>
          <p:cNvPr id="15" name="Group 14"/>
          <p:cNvGrpSpPr/>
          <p:nvPr/>
        </p:nvGrpSpPr>
        <p:grpSpPr>
          <a:xfrm>
            <a:off x="3368824" y="1699852"/>
            <a:ext cx="4402824" cy="4525303"/>
            <a:chOff x="550176" y="1829830"/>
            <a:chExt cx="5769609" cy="5930110"/>
          </a:xfrm>
        </p:grpSpPr>
        <p:pic>
          <p:nvPicPr>
            <p:cNvPr id="16" name="Picture 15" descr="Machine generated alternative text: (J)) Jt4&#10;(J)"/>
            <p:cNvPicPr/>
            <p:nvPr/>
          </p:nvPicPr>
          <p:blipFill rotWithShape="1">
            <a:blip r:embed="rId2" cstate="email">
              <a:extLst>
                <a:ext uri="{28A0092B-C50C-407E-A947-70E740481C1C}">
                  <a14:useLocalDpi xmlns:a14="http://schemas.microsoft.com/office/drawing/2010/main"/>
                </a:ext>
              </a:extLst>
            </a:blip>
            <a:srcRect l="3045" t="19231" r="825" b="3745"/>
            <a:stretch/>
          </p:blipFill>
          <p:spPr bwMode="auto">
            <a:xfrm>
              <a:off x="575576" y="1829830"/>
              <a:ext cx="5705475" cy="457200"/>
            </a:xfrm>
            <a:prstGeom prst="rect">
              <a:avLst/>
            </a:prstGeom>
            <a:noFill/>
            <a:ln>
              <a:noFill/>
            </a:ln>
            <a:extLst>
              <a:ext uri="{53640926-AAD7-44D8-BBD7-CCE9431645EC}">
                <a14:shadowObscured xmlns:a14="http://schemas.microsoft.com/office/drawing/2010/main"/>
              </a:ext>
            </a:extLst>
          </p:spPr>
        </p:pic>
        <p:pic>
          <p:nvPicPr>
            <p:cNvPr id="17" name="Picture 16" descr="Machine generated alternative text: V’&#10;ýý.a&#10;..  t;  i  &#10;V,Õoo&#10;t Y, l&#10;GoeY&#10;t., ,_ç_.tst. _Fl ‘oer"/>
            <p:cNvPicPr/>
            <p:nvPr/>
          </p:nvPicPr>
          <p:blipFill rotWithShape="1">
            <a:blip r:embed="rId3">
              <a:extLst>
                <a:ext uri="{28A0092B-C50C-407E-A947-70E740481C1C}">
                  <a14:useLocalDpi xmlns:a14="http://schemas.microsoft.com/office/drawing/2010/main" val="0"/>
                </a:ext>
              </a:extLst>
            </a:blip>
            <a:srcRect l="499" r="937"/>
            <a:stretch/>
          </p:blipFill>
          <p:spPr bwMode="auto">
            <a:xfrm>
              <a:off x="591451" y="2348745"/>
              <a:ext cx="5676900" cy="1590040"/>
            </a:xfrm>
            <a:prstGeom prst="rect">
              <a:avLst/>
            </a:prstGeom>
            <a:noFill/>
            <a:ln>
              <a:noFill/>
            </a:ln>
            <a:extLst>
              <a:ext uri="{53640926-AAD7-44D8-BBD7-CCE9431645EC}">
                <a14:shadowObscured xmlns:a14="http://schemas.microsoft.com/office/drawing/2010/main"/>
              </a:ext>
            </a:extLst>
          </p:spPr>
        </p:pic>
        <p:pic>
          <p:nvPicPr>
            <p:cNvPr id="26" name="Picture 25" descr="Machine generated alternative text: - -- - -&#10;jI L )LIQL.J  ) ?*&#10;A L.;  t j&#10;o oe1&#10;‘,ooo&#10;A •_  )UL.MJ ctr ) :4&#10;°"/>
            <p:cNvPicPr/>
            <p:nvPr/>
          </p:nvPicPr>
          <p:blipFill rotWithShape="1">
            <a:blip r:embed="rId4">
              <a:extLst>
                <a:ext uri="{28A0092B-C50C-407E-A947-70E740481C1C}">
                  <a14:useLocalDpi xmlns:a14="http://schemas.microsoft.com/office/drawing/2010/main" val="0"/>
                </a:ext>
              </a:extLst>
            </a:blip>
            <a:srcRect l="997" t="4727" r="730"/>
            <a:stretch/>
          </p:blipFill>
          <p:spPr bwMode="auto">
            <a:xfrm>
              <a:off x="612088" y="3987800"/>
              <a:ext cx="5657850" cy="1343025"/>
            </a:xfrm>
            <a:prstGeom prst="rect">
              <a:avLst/>
            </a:prstGeom>
            <a:noFill/>
            <a:ln>
              <a:noFill/>
            </a:ln>
            <a:extLst>
              <a:ext uri="{53640926-AAD7-44D8-BBD7-CCE9431645EC}">
                <a14:shadowObscured xmlns:a14="http://schemas.microsoft.com/office/drawing/2010/main"/>
              </a:ext>
            </a:extLst>
          </p:spPr>
        </p:pic>
        <p:pic>
          <p:nvPicPr>
            <p:cNvPr id="27" name="Picture 26" descr="Machine generated alternative text: Yoo&#10;.••4SJ55)i&#10;-.‘&#10;/ýA&#10;.ýLoxo &#10;floo&#10;%OOO&#10;Y’)oo"/>
            <p:cNvPicPr/>
            <p:nvPr/>
          </p:nvPicPr>
          <p:blipFill>
            <a:blip r:embed="rId5">
              <a:extLst>
                <a:ext uri="{28A0092B-C50C-407E-A947-70E740481C1C}">
                  <a14:useLocalDpi xmlns:a14="http://schemas.microsoft.com/office/drawing/2010/main" val="0"/>
                </a:ext>
              </a:extLst>
            </a:blip>
            <a:srcRect/>
            <a:stretch>
              <a:fillRect/>
            </a:stretch>
          </p:blipFill>
          <p:spPr bwMode="auto">
            <a:xfrm>
              <a:off x="587640" y="5367140"/>
              <a:ext cx="5732145" cy="1080135"/>
            </a:xfrm>
            <a:prstGeom prst="rect">
              <a:avLst/>
            </a:prstGeom>
            <a:noFill/>
            <a:ln>
              <a:noFill/>
            </a:ln>
          </p:spPr>
        </p:pic>
        <p:pic>
          <p:nvPicPr>
            <p:cNvPr id="28" name="Picture 27" descr="Machine generated alternative text: ‘,OQQ&#10;ýjA&#10;°°‚&#10;_oo&#10;...ýA&#10;.jjjSJ)1&#10;‘oioY&#10;/ýA&#10;....lJ)A)AL_AJ?&#10;Yor&#10;1.,ooo  I&#10;fl•,ooo"/>
            <p:cNvPicPr/>
            <p:nvPr/>
          </p:nvPicPr>
          <p:blipFill>
            <a:blip r:embed="rId6">
              <a:extLst>
                <a:ext uri="{28A0092B-C50C-407E-A947-70E740481C1C}">
                  <a14:useLocalDpi xmlns:a14="http://schemas.microsoft.com/office/drawing/2010/main" val="0"/>
                </a:ext>
              </a:extLst>
            </a:blip>
            <a:srcRect/>
            <a:stretch>
              <a:fillRect/>
            </a:stretch>
          </p:blipFill>
          <p:spPr bwMode="auto">
            <a:xfrm>
              <a:off x="550176" y="6458190"/>
              <a:ext cx="5732145" cy="1301750"/>
            </a:xfrm>
            <a:prstGeom prst="rect">
              <a:avLst/>
            </a:prstGeom>
            <a:noFill/>
            <a:ln>
              <a:noFill/>
            </a:ln>
          </p:spPr>
        </p:pic>
      </p:grpSp>
    </p:spTree>
    <p:extLst>
      <p:ext uri="{BB962C8B-B14F-4D97-AF65-F5344CB8AC3E}">
        <p14:creationId xmlns:p14="http://schemas.microsoft.com/office/powerpoint/2010/main" val="3497340807"/>
      </p:ext>
    </p:extLst>
  </p:cSld>
  <p:clrMapOvr>
    <a:masterClrMapping/>
  </p:clrMapOvr>
  <p:transition>
    <p:dissolve/>
  </p:transition>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برآورد هزینه</a:t>
            </a:r>
            <a:endParaRPr lang="en-US" dirty="0">
              <a:solidFill>
                <a:srgbClr val="8C5B02"/>
              </a:solidFill>
              <a:latin typeface="Technic" panose="00000400000000000000" pitchFamily="2" charset="2"/>
            </a:endParaRPr>
          </a:p>
        </p:txBody>
      </p:sp>
      <p:sp>
        <p:nvSpPr>
          <p:cNvPr id="29" name="TextBox 28"/>
          <p:cNvSpPr txBox="1"/>
          <p:nvPr/>
        </p:nvSpPr>
        <p:spPr>
          <a:xfrm>
            <a:off x="272480" y="4016097"/>
            <a:ext cx="1728192" cy="276999"/>
          </a:xfrm>
          <a:prstGeom prst="rect">
            <a:avLst/>
          </a:prstGeom>
          <a:noFill/>
        </p:spPr>
        <p:txBody>
          <a:bodyPr wrap="square" rtlCol="0">
            <a:spAutoFit/>
          </a:bodyPr>
          <a:lstStyle/>
          <a:p>
            <a:pPr algn="ctr"/>
            <a:r>
              <a:rPr lang="fa-IR" sz="1200" b="1" dirty="0" smtClean="0">
                <a:solidFill>
                  <a:schemeClr val="bg1">
                    <a:lumMod val="65000"/>
                    <a:lumOff val="35000"/>
                  </a:schemeClr>
                </a:solidFill>
                <a:cs typeface="B Nazanin" pitchFamily="2" charset="-78"/>
              </a:rPr>
              <a:t>برآورد هزینه</a:t>
            </a:r>
            <a:endParaRPr lang="fa-IR" sz="1200" b="1" dirty="0">
              <a:solidFill>
                <a:schemeClr val="bg1">
                  <a:lumMod val="65000"/>
                  <a:lumOff val="35000"/>
                </a:schemeClr>
              </a:solidFill>
              <a:cs typeface="B Nazanin" pitchFamily="2" charset="-78"/>
            </a:endParaRPr>
          </a:p>
        </p:txBody>
      </p:sp>
      <p:sp>
        <p:nvSpPr>
          <p:cNvPr id="30" name="TextBox 29"/>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8</a:t>
            </a:r>
            <a:r>
              <a:rPr lang="fa-IR" sz="1600" dirty="0" smtClean="0">
                <a:effectLst>
                  <a:outerShdw blurRad="38100" dist="38100" dir="2700000" algn="tl">
                    <a:srgbClr val="000000">
                      <a:alpha val="43137"/>
                    </a:srgbClr>
                  </a:outerShdw>
                </a:effectLst>
              </a:rPr>
              <a:t>  طرح توجیهی برای هتل</a:t>
            </a:r>
            <a:endParaRPr lang="en-US" sz="1400" dirty="0">
              <a:effectLst>
                <a:outerShdw blurRad="38100" dist="38100" dir="2700000" algn="tl">
                  <a:srgbClr val="000000">
                    <a:alpha val="43137"/>
                  </a:srgbClr>
                </a:outerShdw>
              </a:effectLst>
            </a:endParaRPr>
          </a:p>
        </p:txBody>
      </p:sp>
      <p:sp>
        <p:nvSpPr>
          <p:cNvPr id="31" name="TextBox 30"/>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8</a:t>
            </a:r>
            <a:endParaRPr lang="en-US" sz="1200" b="1" dirty="0">
              <a:solidFill>
                <a:srgbClr val="002060"/>
              </a:solidFill>
              <a:cs typeface="B Nazanin" pitchFamily="2" charset="-78"/>
            </a:endParaRPr>
          </a:p>
        </p:txBody>
      </p:sp>
      <p:sp>
        <p:nvSpPr>
          <p:cNvPr id="32" name="TextBox 31"/>
          <p:cNvSpPr txBox="1"/>
          <p:nvPr/>
        </p:nvSpPr>
        <p:spPr>
          <a:xfrm>
            <a:off x="272480" y="3723542"/>
            <a:ext cx="1728192" cy="276999"/>
          </a:xfrm>
          <a:prstGeom prst="rect">
            <a:avLst/>
          </a:prstGeom>
          <a:noFill/>
        </p:spPr>
        <p:txBody>
          <a:bodyPr wrap="square" rtlCol="0">
            <a:spAutoFit/>
          </a:bodyPr>
          <a:lstStyle/>
          <a:p>
            <a:pPr algn="ctr" rtl="1"/>
            <a:r>
              <a:rPr lang="fa-IR" sz="1200" b="1" dirty="0" smtClean="0">
                <a:solidFill>
                  <a:srgbClr val="674301"/>
                </a:solidFill>
                <a:cs typeface="B Nazanin" pitchFamily="2" charset="-78"/>
              </a:rPr>
              <a:t>طرح توجیهی هتل</a:t>
            </a:r>
            <a:endParaRPr lang="en-US" sz="1200" b="1" dirty="0">
              <a:solidFill>
                <a:srgbClr val="674301"/>
              </a:solidFill>
              <a:cs typeface="B Nazanin" pitchFamily="2" charset="-78"/>
            </a:endParaRPr>
          </a:p>
        </p:txBody>
      </p:sp>
      <p:sp>
        <p:nvSpPr>
          <p:cNvPr id="37" name="TextBox 36"/>
          <p:cNvSpPr txBox="1"/>
          <p:nvPr/>
        </p:nvSpPr>
        <p:spPr>
          <a:xfrm>
            <a:off x="2504728" y="1357542"/>
            <a:ext cx="6552728" cy="276999"/>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dirty="0" smtClean="0">
                <a:solidFill>
                  <a:srgbClr val="002060"/>
                </a:solidFill>
                <a:cs typeface="B Traffic" panose="00000400000000000000" pitchFamily="2" charset="-78"/>
              </a:rPr>
              <a:t>شیشه</a:t>
            </a:r>
            <a:endParaRPr lang="en-US" sz="1100" b="0" dirty="0">
              <a:solidFill>
                <a:srgbClr val="8C5B02"/>
              </a:solidFill>
              <a:latin typeface="Technic" panose="00000400000000000000" pitchFamily="2" charset="2"/>
            </a:endParaRPr>
          </a:p>
        </p:txBody>
      </p:sp>
      <p:grpSp>
        <p:nvGrpSpPr>
          <p:cNvPr id="14" name="Group 13"/>
          <p:cNvGrpSpPr/>
          <p:nvPr/>
        </p:nvGrpSpPr>
        <p:grpSpPr>
          <a:xfrm>
            <a:off x="2908351" y="2420888"/>
            <a:ext cx="5745481" cy="3023493"/>
            <a:chOff x="562926" y="2230394"/>
            <a:chExt cx="5745481" cy="3023493"/>
          </a:xfrm>
        </p:grpSpPr>
        <p:pic>
          <p:nvPicPr>
            <p:cNvPr id="18" name="Picture 17" descr="Machine generated alternative text: (J)) Jt4&#10;(J)"/>
            <p:cNvPicPr/>
            <p:nvPr/>
          </p:nvPicPr>
          <p:blipFill rotWithShape="1">
            <a:blip r:embed="rId2" cstate="email">
              <a:extLst>
                <a:ext uri="{28A0092B-C50C-407E-A947-70E740481C1C}">
                  <a14:useLocalDpi xmlns:a14="http://schemas.microsoft.com/office/drawing/2010/main"/>
                </a:ext>
              </a:extLst>
            </a:blip>
            <a:srcRect l="3045" t="19231" r="825" b="3745"/>
            <a:stretch/>
          </p:blipFill>
          <p:spPr bwMode="auto">
            <a:xfrm>
              <a:off x="576262" y="2230394"/>
              <a:ext cx="5705475" cy="457200"/>
            </a:xfrm>
            <a:prstGeom prst="rect">
              <a:avLst/>
            </a:prstGeom>
            <a:noFill/>
            <a:ln>
              <a:noFill/>
            </a:ln>
            <a:extLst>
              <a:ext uri="{53640926-AAD7-44D8-BBD7-CCE9431645EC}">
                <a14:shadowObscured xmlns:a14="http://schemas.microsoft.com/office/drawing/2010/main"/>
              </a:ext>
            </a:extLst>
          </p:spPr>
        </p:pic>
        <p:pic>
          <p:nvPicPr>
            <p:cNvPr id="19" name="Picture 18" descr="Machine generated alternative text: ÿ’    - 4.4;&#10;_ooo&#10;åj&#10;4   ., :i•&#10;7á&#10;_‘.oo&#10;•JLji4*&#10;YoVo&#10;fl,oo&#10;5. 4 (,)  -‚ &#10;o-o’"/>
            <p:cNvPicPr/>
            <p:nvPr/>
          </p:nvPicPr>
          <p:blipFill>
            <a:blip r:embed="rId3">
              <a:extLst>
                <a:ext uri="{28A0092B-C50C-407E-A947-70E740481C1C}">
                  <a14:useLocalDpi xmlns:a14="http://schemas.microsoft.com/office/drawing/2010/main" val="0"/>
                </a:ext>
              </a:extLst>
            </a:blip>
            <a:srcRect/>
            <a:stretch>
              <a:fillRect/>
            </a:stretch>
          </p:blipFill>
          <p:spPr bwMode="auto">
            <a:xfrm>
              <a:off x="562926" y="2751858"/>
              <a:ext cx="5732145" cy="1779905"/>
            </a:xfrm>
            <a:prstGeom prst="rect">
              <a:avLst/>
            </a:prstGeom>
            <a:noFill/>
            <a:ln>
              <a:noFill/>
            </a:ln>
          </p:spPr>
        </p:pic>
        <p:pic>
          <p:nvPicPr>
            <p:cNvPr id="20" name="Picture 19" descr="Machine generated alternative text: 4 ,fi  , * LI Y’oVo&#10;-rj *)•  J d. jUJ-,  &#10;‘)oY,000 J,ý4 .oL."/>
            <p:cNvPicPr/>
            <p:nvPr/>
          </p:nvPicPr>
          <p:blipFill>
            <a:blip r:embed="rId4">
              <a:extLst>
                <a:ext uri="{28A0092B-C50C-407E-A947-70E740481C1C}">
                  <a14:useLocalDpi xmlns:a14="http://schemas.microsoft.com/office/drawing/2010/main" val="0"/>
                </a:ext>
              </a:extLst>
            </a:blip>
            <a:srcRect/>
            <a:stretch>
              <a:fillRect/>
            </a:stretch>
          </p:blipFill>
          <p:spPr bwMode="auto">
            <a:xfrm>
              <a:off x="576262" y="4557927"/>
              <a:ext cx="5732145" cy="695960"/>
            </a:xfrm>
            <a:prstGeom prst="rect">
              <a:avLst/>
            </a:prstGeom>
            <a:noFill/>
            <a:ln>
              <a:noFill/>
            </a:ln>
          </p:spPr>
        </p:pic>
      </p:grpSp>
    </p:spTree>
    <p:extLst>
      <p:ext uri="{BB962C8B-B14F-4D97-AF65-F5344CB8AC3E}">
        <p14:creationId xmlns:p14="http://schemas.microsoft.com/office/powerpoint/2010/main" val="1093262428"/>
      </p:ext>
    </p:extLst>
  </p:cSld>
  <p:clrMapOvr>
    <a:masterClrMapping/>
  </p:clrMapOvr>
  <p:transition>
    <p:dissolve/>
  </p:transition>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برآورد هزینه</a:t>
            </a:r>
            <a:endParaRPr lang="en-US" dirty="0">
              <a:solidFill>
                <a:srgbClr val="8C5B02"/>
              </a:solidFill>
              <a:latin typeface="Technic" panose="00000400000000000000" pitchFamily="2" charset="2"/>
            </a:endParaRPr>
          </a:p>
        </p:txBody>
      </p:sp>
      <p:sp>
        <p:nvSpPr>
          <p:cNvPr id="29" name="TextBox 28"/>
          <p:cNvSpPr txBox="1"/>
          <p:nvPr/>
        </p:nvSpPr>
        <p:spPr>
          <a:xfrm>
            <a:off x="272480" y="4016097"/>
            <a:ext cx="1728192" cy="276999"/>
          </a:xfrm>
          <a:prstGeom prst="rect">
            <a:avLst/>
          </a:prstGeom>
          <a:noFill/>
        </p:spPr>
        <p:txBody>
          <a:bodyPr wrap="square" rtlCol="0">
            <a:spAutoFit/>
          </a:bodyPr>
          <a:lstStyle/>
          <a:p>
            <a:pPr algn="ctr"/>
            <a:r>
              <a:rPr lang="fa-IR" sz="1200" b="1" dirty="0" smtClean="0">
                <a:solidFill>
                  <a:schemeClr val="bg1">
                    <a:lumMod val="65000"/>
                    <a:lumOff val="35000"/>
                  </a:schemeClr>
                </a:solidFill>
                <a:cs typeface="B Nazanin" pitchFamily="2" charset="-78"/>
              </a:rPr>
              <a:t>متدولوژی مطالعات</a:t>
            </a:r>
            <a:endParaRPr lang="fa-IR" sz="1200" b="1" dirty="0">
              <a:solidFill>
                <a:schemeClr val="bg1">
                  <a:lumMod val="65000"/>
                  <a:lumOff val="35000"/>
                </a:schemeClr>
              </a:solidFill>
              <a:cs typeface="B Nazanin" pitchFamily="2" charset="-78"/>
            </a:endParaRPr>
          </a:p>
        </p:txBody>
      </p:sp>
      <p:sp>
        <p:nvSpPr>
          <p:cNvPr id="30" name="TextBox 29"/>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8</a:t>
            </a:r>
            <a:r>
              <a:rPr lang="fa-IR" sz="1600" dirty="0" smtClean="0">
                <a:effectLst>
                  <a:outerShdw blurRad="38100" dist="38100" dir="2700000" algn="tl">
                    <a:srgbClr val="000000">
                      <a:alpha val="43137"/>
                    </a:srgbClr>
                  </a:outerShdw>
                </a:effectLst>
              </a:rPr>
              <a:t>  طرح توجیهی برای هتل</a:t>
            </a:r>
            <a:endParaRPr lang="en-US" sz="1400" dirty="0">
              <a:effectLst>
                <a:outerShdw blurRad="38100" dist="38100" dir="2700000" algn="tl">
                  <a:srgbClr val="000000">
                    <a:alpha val="43137"/>
                  </a:srgbClr>
                </a:outerShdw>
              </a:effectLst>
            </a:endParaRPr>
          </a:p>
        </p:txBody>
      </p:sp>
      <p:sp>
        <p:nvSpPr>
          <p:cNvPr id="31" name="TextBox 30"/>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8</a:t>
            </a:r>
            <a:endParaRPr lang="en-US" sz="1200" b="1" dirty="0">
              <a:solidFill>
                <a:srgbClr val="002060"/>
              </a:solidFill>
              <a:cs typeface="B Nazanin" pitchFamily="2" charset="-78"/>
            </a:endParaRPr>
          </a:p>
        </p:txBody>
      </p:sp>
      <p:sp>
        <p:nvSpPr>
          <p:cNvPr id="32" name="TextBox 31"/>
          <p:cNvSpPr txBox="1"/>
          <p:nvPr/>
        </p:nvSpPr>
        <p:spPr>
          <a:xfrm>
            <a:off x="272480" y="3723542"/>
            <a:ext cx="1728192" cy="276999"/>
          </a:xfrm>
          <a:prstGeom prst="rect">
            <a:avLst/>
          </a:prstGeom>
          <a:noFill/>
        </p:spPr>
        <p:txBody>
          <a:bodyPr wrap="square" rtlCol="0">
            <a:spAutoFit/>
          </a:bodyPr>
          <a:lstStyle/>
          <a:p>
            <a:pPr algn="ctr" rtl="1"/>
            <a:r>
              <a:rPr lang="fa-IR" sz="1200" b="1" dirty="0" smtClean="0">
                <a:solidFill>
                  <a:srgbClr val="674301"/>
                </a:solidFill>
                <a:cs typeface="B Nazanin" pitchFamily="2" charset="-78"/>
              </a:rPr>
              <a:t>طرح توجیهی هتل</a:t>
            </a:r>
            <a:endParaRPr lang="en-US" sz="1200" b="1" dirty="0">
              <a:solidFill>
                <a:srgbClr val="674301"/>
              </a:solidFill>
              <a:cs typeface="B Nazanin" pitchFamily="2" charset="-78"/>
            </a:endParaRPr>
          </a:p>
        </p:txBody>
      </p:sp>
      <p:sp>
        <p:nvSpPr>
          <p:cNvPr id="37" name="TextBox 36"/>
          <p:cNvSpPr txBox="1"/>
          <p:nvPr/>
        </p:nvSpPr>
        <p:spPr>
          <a:xfrm>
            <a:off x="2504728" y="1357542"/>
            <a:ext cx="6552728" cy="276999"/>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dirty="0" smtClean="0">
                <a:solidFill>
                  <a:srgbClr val="002060"/>
                </a:solidFill>
                <a:cs typeface="B Traffic" panose="00000400000000000000" pitchFamily="2" charset="-78"/>
              </a:rPr>
              <a:t>متدولوژی مطالعات</a:t>
            </a:r>
            <a:endParaRPr lang="en-US" sz="1100" b="0" dirty="0">
              <a:solidFill>
                <a:srgbClr val="8C5B02"/>
              </a:solidFill>
              <a:latin typeface="Technic" panose="00000400000000000000" pitchFamily="2" charset="2"/>
            </a:endParaRPr>
          </a:p>
        </p:txBody>
      </p:sp>
      <p:sp>
        <p:nvSpPr>
          <p:cNvPr id="12" name="Rectangle 11"/>
          <p:cNvSpPr/>
          <p:nvPr/>
        </p:nvSpPr>
        <p:spPr>
          <a:xfrm>
            <a:off x="2515096" y="1700808"/>
            <a:ext cx="6552728" cy="2031325"/>
          </a:xfrm>
          <a:prstGeom prst="rect">
            <a:avLst/>
          </a:prstGeom>
        </p:spPr>
        <p:txBody>
          <a:bodyPr wrap="square" anchor="ctr">
            <a:spAutoFit/>
          </a:bodyPr>
          <a:lstStyle/>
          <a:p>
            <a:pPr algn="r" rtl="1">
              <a:lnSpc>
                <a:spcPct val="150000"/>
              </a:lnSpc>
            </a:pPr>
            <a:r>
              <a:rPr lang="fa-IR" sz="1200" dirty="0" smtClean="0">
                <a:solidFill>
                  <a:srgbClr val="002060"/>
                </a:solidFill>
                <a:latin typeface="Garamond" panose="02020404030301010803"/>
                <a:cs typeface="B Mitra" panose="00000400000000000000" pitchFamily="2" charset="-78"/>
              </a:rPr>
              <a:t>مطالعه </a:t>
            </a:r>
            <a:r>
              <a:rPr lang="fa-IR" sz="1200" dirty="0">
                <a:solidFill>
                  <a:srgbClr val="002060"/>
                </a:solidFill>
                <a:latin typeface="Garamond" panose="02020404030301010803"/>
                <a:cs typeface="B Mitra" panose="00000400000000000000" pitchFamily="2" charset="-78"/>
              </a:rPr>
              <a:t>زمين </a:t>
            </a:r>
            <a:r>
              <a:rPr lang="fa-IR" sz="1200" dirty="0" smtClean="0">
                <a:solidFill>
                  <a:srgbClr val="002060"/>
                </a:solidFill>
                <a:latin typeface="Garamond" panose="02020404030301010803"/>
                <a:cs typeface="B Mitra" panose="00000400000000000000" pitchFamily="2" charset="-78"/>
              </a:rPr>
              <a:t>(موقعيت </a:t>
            </a:r>
            <a:r>
              <a:rPr lang="fa-IR" sz="1200" dirty="0">
                <a:solidFill>
                  <a:srgbClr val="002060"/>
                </a:solidFill>
                <a:latin typeface="Garamond" panose="02020404030301010803"/>
                <a:cs typeface="B Mitra" panose="00000400000000000000" pitchFamily="2" charset="-78"/>
              </a:rPr>
              <a:t>شهري – بررسي كاربردي</a:t>
            </a:r>
            <a:r>
              <a:rPr lang="fa-IR" sz="1200" dirty="0" smtClean="0">
                <a:solidFill>
                  <a:srgbClr val="002060"/>
                </a:solidFill>
                <a:latin typeface="Garamond" panose="02020404030301010803"/>
                <a:cs typeface="B Mitra" panose="00000400000000000000" pitchFamily="2" charset="-78"/>
              </a:rPr>
              <a:t>) / مطالعه </a:t>
            </a:r>
            <a:r>
              <a:rPr lang="fa-IR" sz="1200" dirty="0">
                <a:solidFill>
                  <a:srgbClr val="002060"/>
                </a:solidFill>
                <a:latin typeface="Garamond" panose="02020404030301010803"/>
                <a:cs typeface="B Mitra" panose="00000400000000000000" pitchFamily="2" charset="-78"/>
              </a:rPr>
              <a:t>محيط (</a:t>
            </a:r>
            <a:r>
              <a:rPr lang="fa-IR" sz="1200" dirty="0" smtClean="0">
                <a:solidFill>
                  <a:srgbClr val="002060"/>
                </a:solidFill>
                <a:latin typeface="Garamond" panose="02020404030301010803"/>
                <a:cs typeface="B Mitra" panose="00000400000000000000" pitchFamily="2" charset="-78"/>
              </a:rPr>
              <a:t>استان تهران </a:t>
            </a:r>
            <a:r>
              <a:rPr lang="fa-IR" sz="1200" dirty="0">
                <a:solidFill>
                  <a:srgbClr val="002060"/>
                </a:solidFill>
                <a:latin typeface="Garamond" panose="02020404030301010803"/>
                <a:cs typeface="B Mitra" panose="00000400000000000000" pitchFamily="2" charset="-78"/>
              </a:rPr>
              <a:t>– شهر تهران</a:t>
            </a:r>
            <a:r>
              <a:rPr lang="fa-IR" sz="1200" dirty="0" smtClean="0">
                <a:solidFill>
                  <a:srgbClr val="002060"/>
                </a:solidFill>
                <a:latin typeface="Garamond" panose="02020404030301010803"/>
                <a:cs typeface="B Mitra" panose="00000400000000000000" pitchFamily="2" charset="-78"/>
              </a:rPr>
              <a:t>) / مطالعات اقتصادي  جمع </a:t>
            </a:r>
            <a:r>
              <a:rPr lang="fa-IR" sz="1200" dirty="0">
                <a:solidFill>
                  <a:srgbClr val="002060"/>
                </a:solidFill>
                <a:latin typeface="Garamond" panose="02020404030301010803"/>
                <a:cs typeface="B Mitra" panose="00000400000000000000" pitchFamily="2" charset="-78"/>
              </a:rPr>
              <a:t>بندي و ارائه </a:t>
            </a:r>
            <a:r>
              <a:rPr lang="fa-IR" sz="1200" dirty="0" smtClean="0">
                <a:solidFill>
                  <a:srgbClr val="002060"/>
                </a:solidFill>
                <a:latin typeface="Garamond" panose="02020404030301010803"/>
                <a:cs typeface="B Mitra" panose="00000400000000000000" pitchFamily="2" charset="-78"/>
              </a:rPr>
              <a:t>پيشنهاد</a:t>
            </a:r>
          </a:p>
          <a:p>
            <a:pPr algn="r" rtl="1">
              <a:lnSpc>
                <a:spcPct val="150000"/>
              </a:lnSpc>
            </a:pPr>
            <a:endParaRPr lang="fa-IR" sz="1200" dirty="0">
              <a:solidFill>
                <a:srgbClr val="002060"/>
              </a:solidFill>
              <a:latin typeface="Garamond" panose="02020404030301010803"/>
              <a:cs typeface="B Mitra" panose="00000400000000000000" pitchFamily="2" charset="-78"/>
            </a:endParaRPr>
          </a:p>
          <a:p>
            <a:pPr algn="r" rtl="1">
              <a:lnSpc>
                <a:spcPct val="150000"/>
              </a:lnSpc>
            </a:pPr>
            <a:r>
              <a:rPr lang="fa-IR" sz="1200" b="1" dirty="0">
                <a:solidFill>
                  <a:srgbClr val="002060"/>
                </a:solidFill>
                <a:latin typeface="Garamond" panose="02020404030301010803"/>
                <a:cs typeface="B Mitra" panose="00000400000000000000" pitchFamily="2" charset="-78"/>
              </a:rPr>
              <a:t>مطالعات زمين</a:t>
            </a:r>
          </a:p>
          <a:p>
            <a:pPr algn="r" rtl="1">
              <a:lnSpc>
                <a:spcPct val="150000"/>
              </a:lnSpc>
            </a:pPr>
            <a:r>
              <a:rPr lang="fa-IR" sz="1200" dirty="0">
                <a:solidFill>
                  <a:srgbClr val="002060"/>
                </a:solidFill>
                <a:latin typeface="Garamond" panose="02020404030301010803"/>
                <a:cs typeface="B Mitra" panose="00000400000000000000" pitchFamily="2" charset="-78"/>
              </a:rPr>
              <a:t>محل قرارگيري سايت در مجاورت خ شهيد سپهبد قرني (منطقه 6 شهرداري)</a:t>
            </a:r>
          </a:p>
          <a:p>
            <a:pPr algn="r" rtl="1">
              <a:lnSpc>
                <a:spcPct val="150000"/>
              </a:lnSpc>
            </a:pPr>
            <a:r>
              <a:rPr lang="fa-IR" sz="1200" dirty="0">
                <a:solidFill>
                  <a:srgbClr val="002060"/>
                </a:solidFill>
                <a:latin typeface="Garamond" panose="02020404030301010803"/>
                <a:cs typeface="B Mitra" panose="00000400000000000000" pitchFamily="2" charset="-78"/>
              </a:rPr>
              <a:t>مساحت زمني پس از اصلاح 10000 متر مربع</a:t>
            </a:r>
          </a:p>
          <a:p>
            <a:pPr algn="r" rtl="1">
              <a:lnSpc>
                <a:spcPct val="150000"/>
              </a:lnSpc>
            </a:pPr>
            <a:r>
              <a:rPr lang="fa-IR" sz="1200" dirty="0">
                <a:solidFill>
                  <a:srgbClr val="002060"/>
                </a:solidFill>
                <a:latin typeface="Garamond" panose="02020404030301010803"/>
                <a:cs typeface="B Mitra" panose="00000400000000000000" pitchFamily="2" charset="-78"/>
              </a:rPr>
              <a:t>كاربري: تفريحي اقامتي</a:t>
            </a:r>
          </a:p>
          <a:p>
            <a:pPr algn="r" rtl="1">
              <a:lnSpc>
                <a:spcPct val="150000"/>
              </a:lnSpc>
            </a:pPr>
            <a:r>
              <a:rPr lang="fa-IR" sz="1200" dirty="0">
                <a:solidFill>
                  <a:srgbClr val="002060"/>
                </a:solidFill>
                <a:latin typeface="Garamond" panose="02020404030301010803"/>
                <a:cs typeface="B Mitra" panose="00000400000000000000" pitchFamily="2" charset="-78"/>
              </a:rPr>
              <a:t>سطح اشغال: 60 درصد</a:t>
            </a:r>
          </a:p>
        </p:txBody>
      </p:sp>
      <p:sp>
        <p:nvSpPr>
          <p:cNvPr id="9" name="Rectangle 8"/>
          <p:cNvSpPr/>
          <p:nvPr/>
        </p:nvSpPr>
        <p:spPr>
          <a:xfrm>
            <a:off x="5687971" y="3798400"/>
            <a:ext cx="3384376" cy="1754326"/>
          </a:xfrm>
          <a:prstGeom prst="rect">
            <a:avLst/>
          </a:prstGeom>
        </p:spPr>
        <p:txBody>
          <a:bodyPr wrap="square" anchor="ctr">
            <a:spAutoFit/>
          </a:bodyPr>
          <a:lstStyle/>
          <a:p>
            <a:pPr algn="justLow" rtl="1">
              <a:lnSpc>
                <a:spcPct val="150000"/>
              </a:lnSpc>
            </a:pPr>
            <a:r>
              <a:rPr lang="fa-IR" sz="1200" b="1" dirty="0">
                <a:solidFill>
                  <a:srgbClr val="002060"/>
                </a:solidFill>
                <a:latin typeface="Garamond" panose="02020404030301010803"/>
                <a:cs typeface="B Mitra" panose="00000400000000000000" pitchFamily="2" charset="-78"/>
              </a:rPr>
              <a:t>مشخصات شهري منطقه 6</a:t>
            </a:r>
          </a:p>
          <a:p>
            <a:pPr algn="justLow" rtl="1">
              <a:lnSpc>
                <a:spcPct val="150000"/>
              </a:lnSpc>
            </a:pPr>
            <a:r>
              <a:rPr lang="fa-IR" sz="1200" b="1" dirty="0">
                <a:solidFill>
                  <a:srgbClr val="002060"/>
                </a:solidFill>
                <a:latin typeface="Garamond" panose="02020404030301010803"/>
                <a:cs typeface="B Mitra" panose="00000400000000000000" pitchFamily="2" charset="-78"/>
              </a:rPr>
              <a:t>ويژگي اقتصادي – اجتماعي</a:t>
            </a:r>
          </a:p>
          <a:p>
            <a:pPr algn="justLow" rtl="1">
              <a:lnSpc>
                <a:spcPct val="150000"/>
              </a:lnSpc>
            </a:pPr>
            <a:r>
              <a:rPr lang="fa-IR" sz="1200" dirty="0">
                <a:solidFill>
                  <a:srgbClr val="002060"/>
                </a:solidFill>
                <a:latin typeface="Garamond" panose="02020404030301010803"/>
                <a:cs typeface="B Mitra" panose="00000400000000000000" pitchFamily="2" charset="-78"/>
              </a:rPr>
              <a:t>كمترين ميزان خانوار نسبت به ساير مناطق</a:t>
            </a:r>
          </a:p>
          <a:p>
            <a:pPr algn="justLow" rtl="1">
              <a:lnSpc>
                <a:spcPct val="150000"/>
              </a:lnSpc>
            </a:pPr>
            <a:r>
              <a:rPr lang="fa-IR" sz="1200" dirty="0">
                <a:solidFill>
                  <a:srgbClr val="002060"/>
                </a:solidFill>
                <a:latin typeface="Garamond" panose="02020404030301010803"/>
                <a:cs typeface="B Mitra" panose="00000400000000000000" pitchFamily="2" charset="-78"/>
              </a:rPr>
              <a:t>نقش عمده فعاليت بعنوان خدماتي و تجاري</a:t>
            </a:r>
          </a:p>
          <a:p>
            <a:pPr algn="justLow" rtl="1">
              <a:lnSpc>
                <a:spcPct val="150000"/>
              </a:lnSpc>
            </a:pPr>
            <a:r>
              <a:rPr lang="fa-IR" sz="1200" dirty="0">
                <a:solidFill>
                  <a:srgbClr val="002060"/>
                </a:solidFill>
                <a:latin typeface="Garamond" panose="02020404030301010803"/>
                <a:cs typeface="B Mitra" panose="00000400000000000000" pitchFamily="2" charset="-78"/>
              </a:rPr>
              <a:t>راسته هاي قوي تجاري شهري</a:t>
            </a:r>
          </a:p>
          <a:p>
            <a:pPr algn="justLow" rtl="1">
              <a:lnSpc>
                <a:spcPct val="150000"/>
              </a:lnSpc>
            </a:pPr>
            <a:r>
              <a:rPr lang="fa-IR" sz="1200" dirty="0">
                <a:solidFill>
                  <a:srgbClr val="002060"/>
                </a:solidFill>
                <a:latin typeface="Garamond" panose="02020404030301010803"/>
                <a:cs typeface="B Mitra" panose="00000400000000000000" pitchFamily="2" charset="-78"/>
              </a:rPr>
              <a:t>كمترين نرخ بيكاري و بيشترين شاغلين در </a:t>
            </a:r>
            <a:r>
              <a:rPr lang="fa-IR" sz="1200" dirty="0" smtClean="0">
                <a:solidFill>
                  <a:srgbClr val="002060"/>
                </a:solidFill>
                <a:latin typeface="Garamond" panose="02020404030301010803"/>
                <a:cs typeface="B Mitra" panose="00000400000000000000" pitchFamily="2" charset="-78"/>
              </a:rPr>
              <a:t>مناطق</a:t>
            </a:r>
            <a:endParaRPr lang="fa-IR" sz="1200" dirty="0">
              <a:solidFill>
                <a:srgbClr val="002060"/>
              </a:solidFill>
              <a:latin typeface="Garamond" panose="02020404030301010803"/>
              <a:cs typeface="B Mitra" panose="00000400000000000000" pitchFamily="2" charset="-78"/>
            </a:endParaRPr>
          </a:p>
        </p:txBody>
      </p:sp>
      <p:sp>
        <p:nvSpPr>
          <p:cNvPr id="10" name="Rectangle 9"/>
          <p:cNvSpPr/>
          <p:nvPr/>
        </p:nvSpPr>
        <p:spPr>
          <a:xfrm>
            <a:off x="2515096" y="3845604"/>
            <a:ext cx="3384376" cy="2031325"/>
          </a:xfrm>
          <a:prstGeom prst="rect">
            <a:avLst/>
          </a:prstGeom>
        </p:spPr>
        <p:txBody>
          <a:bodyPr wrap="square" anchor="ctr">
            <a:spAutoFit/>
          </a:bodyPr>
          <a:lstStyle/>
          <a:p>
            <a:pPr algn="justLow" rtl="1">
              <a:lnSpc>
                <a:spcPct val="150000"/>
              </a:lnSpc>
            </a:pPr>
            <a:r>
              <a:rPr lang="fa-IR" sz="1200" b="1" dirty="0" smtClean="0">
                <a:solidFill>
                  <a:srgbClr val="002060"/>
                </a:solidFill>
                <a:latin typeface="Garamond" panose="02020404030301010803"/>
                <a:cs typeface="B Mitra" panose="00000400000000000000" pitchFamily="2" charset="-78"/>
              </a:rPr>
              <a:t>ويژگي </a:t>
            </a:r>
            <a:r>
              <a:rPr lang="fa-IR" sz="1200" b="1" dirty="0">
                <a:solidFill>
                  <a:srgbClr val="002060"/>
                </a:solidFill>
                <a:latin typeface="Garamond" panose="02020404030301010803"/>
                <a:cs typeface="B Mitra" panose="00000400000000000000" pitchFamily="2" charset="-78"/>
              </a:rPr>
              <a:t>كالبدي</a:t>
            </a:r>
          </a:p>
          <a:p>
            <a:pPr algn="justLow" rtl="1">
              <a:lnSpc>
                <a:spcPct val="150000"/>
              </a:lnSpc>
            </a:pPr>
            <a:r>
              <a:rPr lang="fa-IR" sz="1200" dirty="0">
                <a:solidFill>
                  <a:srgbClr val="002060"/>
                </a:solidFill>
                <a:latin typeface="Garamond" panose="02020404030301010803"/>
                <a:cs typeface="B Mitra" panose="00000400000000000000" pitchFamily="2" charset="-78"/>
              </a:rPr>
              <a:t>وجود محورهاي اصلي و استخوانبندي شهر در منطقه</a:t>
            </a:r>
          </a:p>
          <a:p>
            <a:pPr algn="justLow" rtl="1">
              <a:lnSpc>
                <a:spcPct val="150000"/>
              </a:lnSpc>
            </a:pPr>
            <a:r>
              <a:rPr lang="fa-IR" sz="1200" dirty="0">
                <a:solidFill>
                  <a:srgbClr val="002060"/>
                </a:solidFill>
                <a:latin typeface="Garamond" panose="02020404030301010803"/>
                <a:cs typeface="B Mitra" panose="00000400000000000000" pitchFamily="2" charset="-78"/>
              </a:rPr>
              <a:t>حضور فضاهاي شهري قابل توجه در منطقه</a:t>
            </a:r>
          </a:p>
          <a:p>
            <a:pPr algn="justLow" rtl="1">
              <a:lnSpc>
                <a:spcPct val="150000"/>
              </a:lnSpc>
            </a:pPr>
            <a:r>
              <a:rPr lang="fa-IR" sz="1200" dirty="0">
                <a:solidFill>
                  <a:srgbClr val="002060"/>
                </a:solidFill>
                <a:latin typeface="Garamond" panose="02020404030301010803"/>
                <a:cs typeface="B Mitra" panose="00000400000000000000" pitchFamily="2" charset="-78"/>
              </a:rPr>
              <a:t>بافت هاي ارزشمند در منطقه</a:t>
            </a:r>
          </a:p>
          <a:p>
            <a:pPr algn="justLow" rtl="1">
              <a:lnSpc>
                <a:spcPct val="150000"/>
              </a:lnSpc>
            </a:pPr>
            <a:r>
              <a:rPr lang="fa-IR" sz="1200" b="1" dirty="0">
                <a:solidFill>
                  <a:srgbClr val="002060"/>
                </a:solidFill>
                <a:latin typeface="Garamond" panose="02020404030301010803"/>
                <a:cs typeface="B Mitra" panose="00000400000000000000" pitchFamily="2" charset="-78"/>
              </a:rPr>
              <a:t>ويژگي استفاده از اراضي محدوده سايت</a:t>
            </a:r>
          </a:p>
          <a:p>
            <a:pPr algn="justLow" rtl="1">
              <a:lnSpc>
                <a:spcPct val="150000"/>
              </a:lnSpc>
            </a:pPr>
            <a:r>
              <a:rPr lang="fa-IR" sz="1200" dirty="0">
                <a:solidFill>
                  <a:srgbClr val="002060"/>
                </a:solidFill>
                <a:latin typeface="Garamond" panose="02020404030301010803"/>
                <a:cs typeface="B Mitra" panose="00000400000000000000" pitchFamily="2" charset="-78"/>
              </a:rPr>
              <a:t>قرارگيري در امتداد محورهاي فراشهري و شهري</a:t>
            </a:r>
          </a:p>
          <a:p>
            <a:pPr algn="justLow" rtl="1">
              <a:lnSpc>
                <a:spcPct val="150000"/>
              </a:lnSpc>
            </a:pPr>
            <a:r>
              <a:rPr lang="fa-IR" sz="1200" dirty="0">
                <a:solidFill>
                  <a:srgbClr val="002060"/>
                </a:solidFill>
                <a:latin typeface="Garamond" panose="02020404030301010803"/>
                <a:cs typeface="B Mitra" panose="00000400000000000000" pitchFamily="2" charset="-78"/>
              </a:rPr>
              <a:t>نزديكي به كانون عملكرد شهري</a:t>
            </a:r>
          </a:p>
        </p:txBody>
      </p:sp>
    </p:spTree>
    <p:extLst>
      <p:ext uri="{BB962C8B-B14F-4D97-AF65-F5344CB8AC3E}">
        <p14:creationId xmlns:p14="http://schemas.microsoft.com/office/powerpoint/2010/main" val="1324772022"/>
      </p:ext>
    </p:extLst>
  </p:cSld>
  <p:clrMapOvr>
    <a:masterClrMapping/>
  </p:clrMapOvr>
  <p:transition>
    <p:dissolve/>
  </p:transition>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برآورد هزینه</a:t>
            </a:r>
            <a:endParaRPr lang="en-US" dirty="0">
              <a:solidFill>
                <a:srgbClr val="8C5B02"/>
              </a:solidFill>
              <a:latin typeface="Technic" panose="00000400000000000000" pitchFamily="2" charset="2"/>
            </a:endParaRPr>
          </a:p>
        </p:txBody>
      </p:sp>
      <p:sp>
        <p:nvSpPr>
          <p:cNvPr id="29" name="TextBox 28"/>
          <p:cNvSpPr txBox="1"/>
          <p:nvPr/>
        </p:nvSpPr>
        <p:spPr>
          <a:xfrm>
            <a:off x="272480" y="4016097"/>
            <a:ext cx="1728192" cy="276999"/>
          </a:xfrm>
          <a:prstGeom prst="rect">
            <a:avLst/>
          </a:prstGeom>
          <a:noFill/>
        </p:spPr>
        <p:txBody>
          <a:bodyPr wrap="square" rtlCol="0">
            <a:spAutoFit/>
          </a:bodyPr>
          <a:lstStyle/>
          <a:p>
            <a:pPr algn="ctr"/>
            <a:r>
              <a:rPr lang="fa-IR" sz="1200" b="1" dirty="0" smtClean="0">
                <a:solidFill>
                  <a:schemeClr val="bg1">
                    <a:lumMod val="65000"/>
                    <a:lumOff val="35000"/>
                  </a:schemeClr>
                </a:solidFill>
                <a:cs typeface="B Nazanin" pitchFamily="2" charset="-78"/>
              </a:rPr>
              <a:t>جمع‏بندی موقعیت زمین</a:t>
            </a:r>
            <a:endParaRPr lang="fa-IR" sz="1200" b="1" dirty="0">
              <a:solidFill>
                <a:schemeClr val="bg1">
                  <a:lumMod val="65000"/>
                  <a:lumOff val="35000"/>
                </a:schemeClr>
              </a:solidFill>
              <a:cs typeface="B Nazanin" pitchFamily="2" charset="-78"/>
            </a:endParaRPr>
          </a:p>
        </p:txBody>
      </p:sp>
      <p:sp>
        <p:nvSpPr>
          <p:cNvPr id="30" name="TextBox 29"/>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8</a:t>
            </a:r>
            <a:r>
              <a:rPr lang="fa-IR" sz="1600" dirty="0" smtClean="0">
                <a:effectLst>
                  <a:outerShdw blurRad="38100" dist="38100" dir="2700000" algn="tl">
                    <a:srgbClr val="000000">
                      <a:alpha val="43137"/>
                    </a:srgbClr>
                  </a:outerShdw>
                </a:effectLst>
              </a:rPr>
              <a:t>  طرح توجیهی برای هتل</a:t>
            </a:r>
            <a:endParaRPr lang="en-US" sz="1400" dirty="0">
              <a:effectLst>
                <a:outerShdw blurRad="38100" dist="38100" dir="2700000" algn="tl">
                  <a:srgbClr val="000000">
                    <a:alpha val="43137"/>
                  </a:srgbClr>
                </a:outerShdw>
              </a:effectLst>
            </a:endParaRPr>
          </a:p>
        </p:txBody>
      </p:sp>
      <p:sp>
        <p:nvSpPr>
          <p:cNvPr id="31" name="TextBox 30"/>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8</a:t>
            </a:r>
            <a:endParaRPr lang="en-US" sz="1200" b="1" dirty="0">
              <a:solidFill>
                <a:srgbClr val="002060"/>
              </a:solidFill>
              <a:cs typeface="B Nazanin" pitchFamily="2" charset="-78"/>
            </a:endParaRPr>
          </a:p>
        </p:txBody>
      </p:sp>
      <p:sp>
        <p:nvSpPr>
          <p:cNvPr id="32" name="TextBox 31"/>
          <p:cNvSpPr txBox="1"/>
          <p:nvPr/>
        </p:nvSpPr>
        <p:spPr>
          <a:xfrm>
            <a:off x="272480" y="3723542"/>
            <a:ext cx="1728192" cy="276999"/>
          </a:xfrm>
          <a:prstGeom prst="rect">
            <a:avLst/>
          </a:prstGeom>
          <a:noFill/>
        </p:spPr>
        <p:txBody>
          <a:bodyPr wrap="square" rtlCol="0">
            <a:spAutoFit/>
          </a:bodyPr>
          <a:lstStyle/>
          <a:p>
            <a:pPr algn="ctr" rtl="1"/>
            <a:r>
              <a:rPr lang="fa-IR" sz="1200" b="1" dirty="0" smtClean="0">
                <a:solidFill>
                  <a:srgbClr val="674301"/>
                </a:solidFill>
                <a:cs typeface="B Nazanin" pitchFamily="2" charset="-78"/>
              </a:rPr>
              <a:t>طرح توجیهی هتل</a:t>
            </a:r>
            <a:endParaRPr lang="en-US" sz="1200" b="1" dirty="0">
              <a:solidFill>
                <a:srgbClr val="674301"/>
              </a:solidFill>
              <a:cs typeface="B Nazanin" pitchFamily="2" charset="-78"/>
            </a:endParaRPr>
          </a:p>
        </p:txBody>
      </p:sp>
      <p:sp>
        <p:nvSpPr>
          <p:cNvPr id="37" name="TextBox 36"/>
          <p:cNvSpPr txBox="1"/>
          <p:nvPr/>
        </p:nvSpPr>
        <p:spPr>
          <a:xfrm>
            <a:off x="2504728" y="1357542"/>
            <a:ext cx="6552728" cy="276999"/>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dirty="0" smtClean="0">
                <a:solidFill>
                  <a:srgbClr val="002060"/>
                </a:solidFill>
                <a:cs typeface="B Traffic" panose="00000400000000000000" pitchFamily="2" charset="-78"/>
              </a:rPr>
              <a:t>جمع‏بندی موقعیت زمین</a:t>
            </a:r>
            <a:endParaRPr lang="en-US" sz="1100" b="0" dirty="0">
              <a:solidFill>
                <a:srgbClr val="8C5B02"/>
              </a:solidFill>
              <a:latin typeface="Technic" panose="00000400000000000000" pitchFamily="2" charset="2"/>
            </a:endParaRPr>
          </a:p>
        </p:txBody>
      </p:sp>
      <p:graphicFrame>
        <p:nvGraphicFramePr>
          <p:cNvPr id="13" name="Table 12"/>
          <p:cNvGraphicFramePr>
            <a:graphicFrameLocks noGrp="1"/>
          </p:cNvGraphicFramePr>
          <p:nvPr>
            <p:extLst/>
          </p:nvPr>
        </p:nvGraphicFramePr>
        <p:xfrm>
          <a:off x="2936776" y="1844824"/>
          <a:ext cx="5687196" cy="1238904"/>
        </p:xfrm>
        <a:graphic>
          <a:graphicData uri="http://schemas.openxmlformats.org/drawingml/2006/table">
            <a:tbl>
              <a:tblPr rtl="1" firstRow="1" firstCol="1" bandRow="1"/>
              <a:tblGrid>
                <a:gridCol w="1421799">
                  <a:extLst>
                    <a:ext uri="{9D8B030D-6E8A-4147-A177-3AD203B41FA5}">
                      <a16:colId xmlns:a16="http://schemas.microsoft.com/office/drawing/2014/main" xmlns="" val="2178888264"/>
                    </a:ext>
                  </a:extLst>
                </a:gridCol>
                <a:gridCol w="1421799">
                  <a:extLst>
                    <a:ext uri="{9D8B030D-6E8A-4147-A177-3AD203B41FA5}">
                      <a16:colId xmlns:a16="http://schemas.microsoft.com/office/drawing/2014/main" xmlns="" val="456781210"/>
                    </a:ext>
                  </a:extLst>
                </a:gridCol>
                <a:gridCol w="1421799">
                  <a:extLst>
                    <a:ext uri="{9D8B030D-6E8A-4147-A177-3AD203B41FA5}">
                      <a16:colId xmlns:a16="http://schemas.microsoft.com/office/drawing/2014/main" xmlns="" val="432403450"/>
                    </a:ext>
                  </a:extLst>
                </a:gridCol>
                <a:gridCol w="1421799">
                  <a:extLst>
                    <a:ext uri="{9D8B030D-6E8A-4147-A177-3AD203B41FA5}">
                      <a16:colId xmlns:a16="http://schemas.microsoft.com/office/drawing/2014/main" xmlns="" val="1247142268"/>
                    </a:ext>
                  </a:extLst>
                </a:gridCol>
              </a:tblGrid>
              <a:tr h="309726">
                <a:tc>
                  <a:txBody>
                    <a:bodyPr/>
                    <a:lstStyle>
                      <a:lvl1pPr marL="0" algn="l" rtl="0" eaLnBrk="1" latinLnBrk="0" hangingPunct="1">
                        <a:defRPr kumimoji="0" b="1" kern="1200">
                          <a:solidFill>
                            <a:schemeClr val="lt1"/>
                          </a:solidFill>
                          <a:latin typeface="Garamond" panose="02020404030301010803"/>
                        </a:defRPr>
                      </a:lvl1pPr>
                      <a:lvl2pPr marL="457200" algn="l" rtl="0" eaLnBrk="1" latinLnBrk="0" hangingPunct="1">
                        <a:defRPr kumimoji="0" b="1" kern="1200">
                          <a:solidFill>
                            <a:schemeClr val="lt1"/>
                          </a:solidFill>
                          <a:latin typeface="Garamond" panose="02020404030301010803"/>
                        </a:defRPr>
                      </a:lvl2pPr>
                      <a:lvl3pPr marL="914400" algn="l" rtl="0" eaLnBrk="1" latinLnBrk="0" hangingPunct="1">
                        <a:defRPr kumimoji="0" b="1" kern="1200">
                          <a:solidFill>
                            <a:schemeClr val="lt1"/>
                          </a:solidFill>
                          <a:latin typeface="Garamond" panose="02020404030301010803"/>
                        </a:defRPr>
                      </a:lvl3pPr>
                      <a:lvl4pPr marL="1371600" algn="l" rtl="0" eaLnBrk="1" latinLnBrk="0" hangingPunct="1">
                        <a:defRPr kumimoji="0" b="1" kern="1200">
                          <a:solidFill>
                            <a:schemeClr val="lt1"/>
                          </a:solidFill>
                          <a:latin typeface="Garamond" panose="02020404030301010803"/>
                        </a:defRPr>
                      </a:lvl4pPr>
                      <a:lvl5pPr marL="1828800" algn="l" rtl="0" eaLnBrk="1" latinLnBrk="0" hangingPunct="1">
                        <a:defRPr kumimoji="0" b="1" kern="1200">
                          <a:solidFill>
                            <a:schemeClr val="lt1"/>
                          </a:solidFill>
                          <a:latin typeface="Garamond" panose="02020404030301010803"/>
                        </a:defRPr>
                      </a:lvl5pPr>
                      <a:lvl6pPr marL="2286000" algn="l" rtl="0" eaLnBrk="1" latinLnBrk="0" hangingPunct="1">
                        <a:defRPr kumimoji="0" b="1" kern="1200">
                          <a:solidFill>
                            <a:schemeClr val="lt1"/>
                          </a:solidFill>
                          <a:latin typeface="Garamond" panose="02020404030301010803"/>
                        </a:defRPr>
                      </a:lvl6pPr>
                      <a:lvl7pPr marL="2743200" algn="l" rtl="0" eaLnBrk="1" latinLnBrk="0" hangingPunct="1">
                        <a:defRPr kumimoji="0" b="1" kern="1200">
                          <a:solidFill>
                            <a:schemeClr val="lt1"/>
                          </a:solidFill>
                          <a:latin typeface="Garamond" panose="02020404030301010803"/>
                        </a:defRPr>
                      </a:lvl7pPr>
                      <a:lvl8pPr marL="3200400" algn="l" rtl="0" eaLnBrk="1" latinLnBrk="0" hangingPunct="1">
                        <a:defRPr kumimoji="0" b="1" kern="1200">
                          <a:solidFill>
                            <a:schemeClr val="lt1"/>
                          </a:solidFill>
                          <a:latin typeface="Garamond" panose="02020404030301010803"/>
                        </a:defRPr>
                      </a:lvl8pPr>
                      <a:lvl9pPr marL="3657600" algn="l" rtl="0" eaLnBrk="1" latinLnBrk="0" hangingPunct="1">
                        <a:defRPr kumimoji="0" b="1" kern="1200">
                          <a:solidFill>
                            <a:schemeClr val="lt1"/>
                          </a:solidFill>
                          <a:latin typeface="Garamond" panose="02020404030301010803"/>
                        </a:defRPr>
                      </a:lvl9pPr>
                    </a:lstStyle>
                    <a:p>
                      <a:pPr marL="0" marR="0" algn="ctr" rtl="1">
                        <a:lnSpc>
                          <a:spcPct val="107000"/>
                        </a:lnSpc>
                        <a:spcBef>
                          <a:spcPts val="0"/>
                        </a:spcBef>
                        <a:spcAft>
                          <a:spcPts val="800"/>
                        </a:spcAft>
                      </a:pPr>
                      <a:r>
                        <a:rPr lang="fa-IR" sz="1100" dirty="0">
                          <a:effectLst/>
                          <a:cs typeface="B Mitra" panose="00000400000000000000" pitchFamily="2" charset="-78"/>
                        </a:rPr>
                        <a:t>موقعيت عمومي</a:t>
                      </a:r>
                      <a:endParaRPr lang="en-US" sz="1100" dirty="0">
                        <a:effectLst/>
                        <a:latin typeface="Calibri" panose="020F0502020204030204" pitchFamily="34" charset="0"/>
                        <a:ea typeface="Calibri" panose="020F0502020204030204" pitchFamily="34" charset="0"/>
                        <a:cs typeface="B Mitra" panose="00000400000000000000" pitchFamily="2" charset="-78"/>
                      </a:endParaRPr>
                    </a:p>
                  </a:txBody>
                  <a:tcPr marL="57508" marR="57508"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83992A"/>
                    </a:solidFill>
                  </a:tcPr>
                </a:tc>
                <a:tc>
                  <a:txBody>
                    <a:bodyPr/>
                    <a:lstStyle>
                      <a:lvl1pPr marL="0" algn="l" rtl="0" eaLnBrk="1" latinLnBrk="0" hangingPunct="1">
                        <a:defRPr kumimoji="0" b="1" kern="1200">
                          <a:solidFill>
                            <a:schemeClr val="lt1"/>
                          </a:solidFill>
                          <a:latin typeface="Garamond" panose="02020404030301010803"/>
                        </a:defRPr>
                      </a:lvl1pPr>
                      <a:lvl2pPr marL="457200" algn="l" rtl="0" eaLnBrk="1" latinLnBrk="0" hangingPunct="1">
                        <a:defRPr kumimoji="0" b="1" kern="1200">
                          <a:solidFill>
                            <a:schemeClr val="lt1"/>
                          </a:solidFill>
                          <a:latin typeface="Garamond" panose="02020404030301010803"/>
                        </a:defRPr>
                      </a:lvl2pPr>
                      <a:lvl3pPr marL="914400" algn="l" rtl="0" eaLnBrk="1" latinLnBrk="0" hangingPunct="1">
                        <a:defRPr kumimoji="0" b="1" kern="1200">
                          <a:solidFill>
                            <a:schemeClr val="lt1"/>
                          </a:solidFill>
                          <a:latin typeface="Garamond" panose="02020404030301010803"/>
                        </a:defRPr>
                      </a:lvl3pPr>
                      <a:lvl4pPr marL="1371600" algn="l" rtl="0" eaLnBrk="1" latinLnBrk="0" hangingPunct="1">
                        <a:defRPr kumimoji="0" b="1" kern="1200">
                          <a:solidFill>
                            <a:schemeClr val="lt1"/>
                          </a:solidFill>
                          <a:latin typeface="Garamond" panose="02020404030301010803"/>
                        </a:defRPr>
                      </a:lvl4pPr>
                      <a:lvl5pPr marL="1828800" algn="l" rtl="0" eaLnBrk="1" latinLnBrk="0" hangingPunct="1">
                        <a:defRPr kumimoji="0" b="1" kern="1200">
                          <a:solidFill>
                            <a:schemeClr val="lt1"/>
                          </a:solidFill>
                          <a:latin typeface="Garamond" panose="02020404030301010803"/>
                        </a:defRPr>
                      </a:lvl5pPr>
                      <a:lvl6pPr marL="2286000" algn="l" rtl="0" eaLnBrk="1" latinLnBrk="0" hangingPunct="1">
                        <a:defRPr kumimoji="0" b="1" kern="1200">
                          <a:solidFill>
                            <a:schemeClr val="lt1"/>
                          </a:solidFill>
                          <a:latin typeface="Garamond" panose="02020404030301010803"/>
                        </a:defRPr>
                      </a:lvl6pPr>
                      <a:lvl7pPr marL="2743200" algn="l" rtl="0" eaLnBrk="1" latinLnBrk="0" hangingPunct="1">
                        <a:defRPr kumimoji="0" b="1" kern="1200">
                          <a:solidFill>
                            <a:schemeClr val="lt1"/>
                          </a:solidFill>
                          <a:latin typeface="Garamond" panose="02020404030301010803"/>
                        </a:defRPr>
                      </a:lvl7pPr>
                      <a:lvl8pPr marL="3200400" algn="l" rtl="0" eaLnBrk="1" latinLnBrk="0" hangingPunct="1">
                        <a:defRPr kumimoji="0" b="1" kern="1200">
                          <a:solidFill>
                            <a:schemeClr val="lt1"/>
                          </a:solidFill>
                          <a:latin typeface="Garamond" panose="02020404030301010803"/>
                        </a:defRPr>
                      </a:lvl8pPr>
                      <a:lvl9pPr marL="3657600" algn="l" rtl="0" eaLnBrk="1" latinLnBrk="0" hangingPunct="1">
                        <a:defRPr kumimoji="0" b="1" kern="1200">
                          <a:solidFill>
                            <a:schemeClr val="lt1"/>
                          </a:solidFill>
                          <a:latin typeface="Garamond" panose="02020404030301010803"/>
                        </a:defRPr>
                      </a:lvl9pPr>
                    </a:lstStyle>
                    <a:p>
                      <a:pPr marL="0" marR="0" algn="ctr" rtl="1">
                        <a:lnSpc>
                          <a:spcPct val="107000"/>
                        </a:lnSpc>
                        <a:spcBef>
                          <a:spcPts val="0"/>
                        </a:spcBef>
                        <a:spcAft>
                          <a:spcPts val="800"/>
                        </a:spcAft>
                      </a:pPr>
                      <a:r>
                        <a:rPr lang="fa-IR" sz="1100">
                          <a:effectLst/>
                          <a:cs typeface="B Mitra" panose="00000400000000000000" pitchFamily="2" charset="-78"/>
                        </a:rPr>
                        <a:t>موقعيت دسترسي</a:t>
                      </a:r>
                      <a:endParaRPr lang="en-US" sz="1100">
                        <a:effectLst/>
                        <a:latin typeface="Calibri" panose="020F0502020204030204" pitchFamily="34" charset="0"/>
                        <a:ea typeface="Calibri" panose="020F0502020204030204" pitchFamily="34" charset="0"/>
                        <a:cs typeface="B Mitra" panose="00000400000000000000" pitchFamily="2" charset="-78"/>
                      </a:endParaRPr>
                    </a:p>
                  </a:txBody>
                  <a:tcPr marL="57508" marR="57508"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83992A"/>
                    </a:solidFill>
                  </a:tcPr>
                </a:tc>
                <a:tc>
                  <a:txBody>
                    <a:bodyPr/>
                    <a:lstStyle>
                      <a:lvl1pPr marL="0" algn="l" rtl="0" eaLnBrk="1" latinLnBrk="0" hangingPunct="1">
                        <a:defRPr kumimoji="0" b="1" kern="1200">
                          <a:solidFill>
                            <a:schemeClr val="lt1"/>
                          </a:solidFill>
                          <a:latin typeface="Garamond" panose="02020404030301010803"/>
                        </a:defRPr>
                      </a:lvl1pPr>
                      <a:lvl2pPr marL="457200" algn="l" rtl="0" eaLnBrk="1" latinLnBrk="0" hangingPunct="1">
                        <a:defRPr kumimoji="0" b="1" kern="1200">
                          <a:solidFill>
                            <a:schemeClr val="lt1"/>
                          </a:solidFill>
                          <a:latin typeface="Garamond" panose="02020404030301010803"/>
                        </a:defRPr>
                      </a:lvl2pPr>
                      <a:lvl3pPr marL="914400" algn="l" rtl="0" eaLnBrk="1" latinLnBrk="0" hangingPunct="1">
                        <a:defRPr kumimoji="0" b="1" kern="1200">
                          <a:solidFill>
                            <a:schemeClr val="lt1"/>
                          </a:solidFill>
                          <a:latin typeface="Garamond" panose="02020404030301010803"/>
                        </a:defRPr>
                      </a:lvl3pPr>
                      <a:lvl4pPr marL="1371600" algn="l" rtl="0" eaLnBrk="1" latinLnBrk="0" hangingPunct="1">
                        <a:defRPr kumimoji="0" b="1" kern="1200">
                          <a:solidFill>
                            <a:schemeClr val="lt1"/>
                          </a:solidFill>
                          <a:latin typeface="Garamond" panose="02020404030301010803"/>
                        </a:defRPr>
                      </a:lvl4pPr>
                      <a:lvl5pPr marL="1828800" algn="l" rtl="0" eaLnBrk="1" latinLnBrk="0" hangingPunct="1">
                        <a:defRPr kumimoji="0" b="1" kern="1200">
                          <a:solidFill>
                            <a:schemeClr val="lt1"/>
                          </a:solidFill>
                          <a:latin typeface="Garamond" panose="02020404030301010803"/>
                        </a:defRPr>
                      </a:lvl5pPr>
                      <a:lvl6pPr marL="2286000" algn="l" rtl="0" eaLnBrk="1" latinLnBrk="0" hangingPunct="1">
                        <a:defRPr kumimoji="0" b="1" kern="1200">
                          <a:solidFill>
                            <a:schemeClr val="lt1"/>
                          </a:solidFill>
                          <a:latin typeface="Garamond" panose="02020404030301010803"/>
                        </a:defRPr>
                      </a:lvl6pPr>
                      <a:lvl7pPr marL="2743200" algn="l" rtl="0" eaLnBrk="1" latinLnBrk="0" hangingPunct="1">
                        <a:defRPr kumimoji="0" b="1" kern="1200">
                          <a:solidFill>
                            <a:schemeClr val="lt1"/>
                          </a:solidFill>
                          <a:latin typeface="Garamond" panose="02020404030301010803"/>
                        </a:defRPr>
                      </a:lvl7pPr>
                      <a:lvl8pPr marL="3200400" algn="l" rtl="0" eaLnBrk="1" latinLnBrk="0" hangingPunct="1">
                        <a:defRPr kumimoji="0" b="1" kern="1200">
                          <a:solidFill>
                            <a:schemeClr val="lt1"/>
                          </a:solidFill>
                          <a:latin typeface="Garamond" panose="02020404030301010803"/>
                        </a:defRPr>
                      </a:lvl8pPr>
                      <a:lvl9pPr marL="3657600" algn="l" rtl="0" eaLnBrk="1" latinLnBrk="0" hangingPunct="1">
                        <a:defRPr kumimoji="0" b="1" kern="1200">
                          <a:solidFill>
                            <a:schemeClr val="lt1"/>
                          </a:solidFill>
                          <a:latin typeface="Garamond" panose="02020404030301010803"/>
                        </a:defRPr>
                      </a:lvl9pPr>
                    </a:lstStyle>
                    <a:p>
                      <a:pPr marL="0" marR="0" algn="ctr" rtl="1">
                        <a:lnSpc>
                          <a:spcPct val="107000"/>
                        </a:lnSpc>
                        <a:spcBef>
                          <a:spcPts val="0"/>
                        </a:spcBef>
                        <a:spcAft>
                          <a:spcPts val="800"/>
                        </a:spcAft>
                      </a:pPr>
                      <a:r>
                        <a:rPr lang="fa-IR" sz="1100">
                          <a:effectLst/>
                          <a:cs typeface="B Mitra" panose="00000400000000000000" pitchFamily="2" charset="-78"/>
                        </a:rPr>
                        <a:t>موقعيت نسبت به مترو</a:t>
                      </a:r>
                      <a:endParaRPr lang="en-US" sz="1100">
                        <a:effectLst/>
                        <a:latin typeface="Calibri" panose="020F0502020204030204" pitchFamily="34" charset="0"/>
                        <a:ea typeface="Calibri" panose="020F0502020204030204" pitchFamily="34" charset="0"/>
                        <a:cs typeface="B Mitra" panose="00000400000000000000" pitchFamily="2" charset="-78"/>
                      </a:endParaRPr>
                    </a:p>
                  </a:txBody>
                  <a:tcPr marL="57508" marR="57508"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83992A"/>
                    </a:solidFill>
                  </a:tcPr>
                </a:tc>
                <a:tc>
                  <a:txBody>
                    <a:bodyPr/>
                    <a:lstStyle>
                      <a:lvl1pPr marL="0" algn="l" rtl="0" eaLnBrk="1" latinLnBrk="0" hangingPunct="1">
                        <a:defRPr kumimoji="0" b="1" kern="1200">
                          <a:solidFill>
                            <a:schemeClr val="lt1"/>
                          </a:solidFill>
                          <a:latin typeface="Garamond" panose="02020404030301010803"/>
                        </a:defRPr>
                      </a:lvl1pPr>
                      <a:lvl2pPr marL="457200" algn="l" rtl="0" eaLnBrk="1" latinLnBrk="0" hangingPunct="1">
                        <a:defRPr kumimoji="0" b="1" kern="1200">
                          <a:solidFill>
                            <a:schemeClr val="lt1"/>
                          </a:solidFill>
                          <a:latin typeface="Garamond" panose="02020404030301010803"/>
                        </a:defRPr>
                      </a:lvl2pPr>
                      <a:lvl3pPr marL="914400" algn="l" rtl="0" eaLnBrk="1" latinLnBrk="0" hangingPunct="1">
                        <a:defRPr kumimoji="0" b="1" kern="1200">
                          <a:solidFill>
                            <a:schemeClr val="lt1"/>
                          </a:solidFill>
                          <a:latin typeface="Garamond" panose="02020404030301010803"/>
                        </a:defRPr>
                      </a:lvl3pPr>
                      <a:lvl4pPr marL="1371600" algn="l" rtl="0" eaLnBrk="1" latinLnBrk="0" hangingPunct="1">
                        <a:defRPr kumimoji="0" b="1" kern="1200">
                          <a:solidFill>
                            <a:schemeClr val="lt1"/>
                          </a:solidFill>
                          <a:latin typeface="Garamond" panose="02020404030301010803"/>
                        </a:defRPr>
                      </a:lvl4pPr>
                      <a:lvl5pPr marL="1828800" algn="l" rtl="0" eaLnBrk="1" latinLnBrk="0" hangingPunct="1">
                        <a:defRPr kumimoji="0" b="1" kern="1200">
                          <a:solidFill>
                            <a:schemeClr val="lt1"/>
                          </a:solidFill>
                          <a:latin typeface="Garamond" panose="02020404030301010803"/>
                        </a:defRPr>
                      </a:lvl5pPr>
                      <a:lvl6pPr marL="2286000" algn="l" rtl="0" eaLnBrk="1" latinLnBrk="0" hangingPunct="1">
                        <a:defRPr kumimoji="0" b="1" kern="1200">
                          <a:solidFill>
                            <a:schemeClr val="lt1"/>
                          </a:solidFill>
                          <a:latin typeface="Garamond" panose="02020404030301010803"/>
                        </a:defRPr>
                      </a:lvl6pPr>
                      <a:lvl7pPr marL="2743200" algn="l" rtl="0" eaLnBrk="1" latinLnBrk="0" hangingPunct="1">
                        <a:defRPr kumimoji="0" b="1" kern="1200">
                          <a:solidFill>
                            <a:schemeClr val="lt1"/>
                          </a:solidFill>
                          <a:latin typeface="Garamond" panose="02020404030301010803"/>
                        </a:defRPr>
                      </a:lvl7pPr>
                      <a:lvl8pPr marL="3200400" algn="l" rtl="0" eaLnBrk="1" latinLnBrk="0" hangingPunct="1">
                        <a:defRPr kumimoji="0" b="1" kern="1200">
                          <a:solidFill>
                            <a:schemeClr val="lt1"/>
                          </a:solidFill>
                          <a:latin typeface="Garamond" panose="02020404030301010803"/>
                        </a:defRPr>
                      </a:lvl8pPr>
                      <a:lvl9pPr marL="3657600" algn="l" rtl="0" eaLnBrk="1" latinLnBrk="0" hangingPunct="1">
                        <a:defRPr kumimoji="0" b="1" kern="1200">
                          <a:solidFill>
                            <a:schemeClr val="lt1"/>
                          </a:solidFill>
                          <a:latin typeface="Garamond" panose="02020404030301010803"/>
                        </a:defRPr>
                      </a:lvl9pPr>
                    </a:lstStyle>
                    <a:p>
                      <a:pPr marL="0" marR="0" algn="ctr" rtl="1">
                        <a:lnSpc>
                          <a:spcPct val="107000"/>
                        </a:lnSpc>
                        <a:spcBef>
                          <a:spcPts val="0"/>
                        </a:spcBef>
                        <a:spcAft>
                          <a:spcPts val="800"/>
                        </a:spcAft>
                      </a:pPr>
                      <a:r>
                        <a:rPr lang="fa-IR" sz="1100">
                          <a:effectLst/>
                          <a:cs typeface="B Mitra" panose="00000400000000000000" pitchFamily="2" charset="-78"/>
                        </a:rPr>
                        <a:t>موقعيت همسايگي</a:t>
                      </a:r>
                      <a:endParaRPr lang="en-US" sz="1100">
                        <a:effectLst/>
                        <a:latin typeface="Calibri" panose="020F0502020204030204" pitchFamily="34" charset="0"/>
                        <a:ea typeface="Calibri" panose="020F0502020204030204" pitchFamily="34" charset="0"/>
                        <a:cs typeface="B Mitra" panose="00000400000000000000" pitchFamily="2" charset="-78"/>
                      </a:endParaRPr>
                    </a:p>
                  </a:txBody>
                  <a:tcPr marL="57508" marR="57508"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83992A"/>
                    </a:solidFill>
                  </a:tcPr>
                </a:tc>
                <a:extLst>
                  <a:ext uri="{0D108BD9-81ED-4DB2-BD59-A6C34878D82A}">
                    <a16:rowId xmlns:a16="http://schemas.microsoft.com/office/drawing/2014/main" xmlns="" val="3443202368"/>
                  </a:ext>
                </a:extLst>
              </a:tr>
              <a:tr h="309726">
                <a:tc>
                  <a:txBody>
                    <a:bodyPr/>
                    <a:lstStyle>
                      <a:lvl1pPr marL="0" algn="l" rtl="0" eaLnBrk="1" latinLnBrk="0" hangingPunct="1">
                        <a:defRPr kumimoji="0" b="1" kern="1200">
                          <a:solidFill>
                            <a:schemeClr val="lt1"/>
                          </a:solidFill>
                          <a:latin typeface="Garamond" panose="02020404030301010803"/>
                        </a:defRPr>
                      </a:lvl1pPr>
                      <a:lvl2pPr marL="457200" algn="l" rtl="0" eaLnBrk="1" latinLnBrk="0" hangingPunct="1">
                        <a:defRPr kumimoji="0" b="1" kern="1200">
                          <a:solidFill>
                            <a:schemeClr val="lt1"/>
                          </a:solidFill>
                          <a:latin typeface="Garamond" panose="02020404030301010803"/>
                        </a:defRPr>
                      </a:lvl2pPr>
                      <a:lvl3pPr marL="914400" algn="l" rtl="0" eaLnBrk="1" latinLnBrk="0" hangingPunct="1">
                        <a:defRPr kumimoji="0" b="1" kern="1200">
                          <a:solidFill>
                            <a:schemeClr val="lt1"/>
                          </a:solidFill>
                          <a:latin typeface="Garamond" panose="02020404030301010803"/>
                        </a:defRPr>
                      </a:lvl3pPr>
                      <a:lvl4pPr marL="1371600" algn="l" rtl="0" eaLnBrk="1" latinLnBrk="0" hangingPunct="1">
                        <a:defRPr kumimoji="0" b="1" kern="1200">
                          <a:solidFill>
                            <a:schemeClr val="lt1"/>
                          </a:solidFill>
                          <a:latin typeface="Garamond" panose="02020404030301010803"/>
                        </a:defRPr>
                      </a:lvl4pPr>
                      <a:lvl5pPr marL="1828800" algn="l" rtl="0" eaLnBrk="1" latinLnBrk="0" hangingPunct="1">
                        <a:defRPr kumimoji="0" b="1" kern="1200">
                          <a:solidFill>
                            <a:schemeClr val="lt1"/>
                          </a:solidFill>
                          <a:latin typeface="Garamond" panose="02020404030301010803"/>
                        </a:defRPr>
                      </a:lvl5pPr>
                      <a:lvl6pPr marL="2286000" algn="l" rtl="0" eaLnBrk="1" latinLnBrk="0" hangingPunct="1">
                        <a:defRPr kumimoji="0" b="1" kern="1200">
                          <a:solidFill>
                            <a:schemeClr val="lt1"/>
                          </a:solidFill>
                          <a:latin typeface="Garamond" panose="02020404030301010803"/>
                        </a:defRPr>
                      </a:lvl6pPr>
                      <a:lvl7pPr marL="2743200" algn="l" rtl="0" eaLnBrk="1" latinLnBrk="0" hangingPunct="1">
                        <a:defRPr kumimoji="0" b="1" kern="1200">
                          <a:solidFill>
                            <a:schemeClr val="lt1"/>
                          </a:solidFill>
                          <a:latin typeface="Garamond" panose="02020404030301010803"/>
                        </a:defRPr>
                      </a:lvl7pPr>
                      <a:lvl8pPr marL="3200400" algn="l" rtl="0" eaLnBrk="1" latinLnBrk="0" hangingPunct="1">
                        <a:defRPr kumimoji="0" b="1" kern="1200">
                          <a:solidFill>
                            <a:schemeClr val="lt1"/>
                          </a:solidFill>
                          <a:latin typeface="Garamond" panose="02020404030301010803"/>
                        </a:defRPr>
                      </a:lvl8pPr>
                      <a:lvl9pPr marL="3657600" algn="l" rtl="0" eaLnBrk="1" latinLnBrk="0" hangingPunct="1">
                        <a:defRPr kumimoji="0" b="1" kern="1200">
                          <a:solidFill>
                            <a:schemeClr val="lt1"/>
                          </a:solidFill>
                          <a:latin typeface="Garamond" panose="02020404030301010803"/>
                        </a:defRPr>
                      </a:lvl9pPr>
                    </a:lstStyle>
                    <a:p>
                      <a:pPr marL="0" marR="0" algn="ctr" rtl="1">
                        <a:lnSpc>
                          <a:spcPct val="107000"/>
                        </a:lnSpc>
                        <a:spcBef>
                          <a:spcPts val="0"/>
                        </a:spcBef>
                        <a:spcAft>
                          <a:spcPts val="800"/>
                        </a:spcAft>
                      </a:pPr>
                      <a:r>
                        <a:rPr lang="fa-IR" sz="1100">
                          <a:effectLst/>
                          <a:cs typeface="B Mitra" panose="00000400000000000000" pitchFamily="2" charset="-78"/>
                        </a:rPr>
                        <a:t>در بافت مركزي شهري</a:t>
                      </a:r>
                      <a:endParaRPr lang="en-US" sz="1100">
                        <a:effectLst/>
                        <a:latin typeface="Calibri" panose="020F0502020204030204" pitchFamily="34" charset="0"/>
                        <a:ea typeface="Calibri" panose="020F0502020204030204" pitchFamily="34" charset="0"/>
                        <a:cs typeface="B Mitra" panose="00000400000000000000" pitchFamily="2" charset="-78"/>
                      </a:endParaRPr>
                    </a:p>
                  </a:txBody>
                  <a:tcPr marL="57508" marR="57508" marT="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3992A"/>
                    </a:solidFill>
                  </a:tcPr>
                </a:tc>
                <a:tc>
                  <a:txBody>
                    <a:bodyPr/>
                    <a:lstStyle>
                      <a:lvl1pPr marL="0" algn="l" rtl="0" eaLnBrk="1" latinLnBrk="0" hangingPunct="1">
                        <a:defRPr kumimoji="0" kern="1200">
                          <a:solidFill>
                            <a:schemeClr val="dk1"/>
                          </a:solidFill>
                          <a:latin typeface="Garamond" panose="02020404030301010803"/>
                        </a:defRPr>
                      </a:lvl1pPr>
                      <a:lvl2pPr marL="457200" algn="l" rtl="0" eaLnBrk="1" latinLnBrk="0" hangingPunct="1">
                        <a:defRPr kumimoji="0" kern="1200">
                          <a:solidFill>
                            <a:schemeClr val="dk1"/>
                          </a:solidFill>
                          <a:latin typeface="Garamond" panose="02020404030301010803"/>
                        </a:defRPr>
                      </a:lvl2pPr>
                      <a:lvl3pPr marL="914400" algn="l" rtl="0" eaLnBrk="1" latinLnBrk="0" hangingPunct="1">
                        <a:defRPr kumimoji="0" kern="1200">
                          <a:solidFill>
                            <a:schemeClr val="dk1"/>
                          </a:solidFill>
                          <a:latin typeface="Garamond" panose="02020404030301010803"/>
                        </a:defRPr>
                      </a:lvl3pPr>
                      <a:lvl4pPr marL="1371600" algn="l" rtl="0" eaLnBrk="1" latinLnBrk="0" hangingPunct="1">
                        <a:defRPr kumimoji="0" kern="1200">
                          <a:solidFill>
                            <a:schemeClr val="dk1"/>
                          </a:solidFill>
                          <a:latin typeface="Garamond" panose="02020404030301010803"/>
                        </a:defRPr>
                      </a:lvl4pPr>
                      <a:lvl5pPr marL="1828800" algn="l" rtl="0" eaLnBrk="1" latinLnBrk="0" hangingPunct="1">
                        <a:defRPr kumimoji="0" kern="1200">
                          <a:solidFill>
                            <a:schemeClr val="dk1"/>
                          </a:solidFill>
                          <a:latin typeface="Garamond" panose="02020404030301010803"/>
                        </a:defRPr>
                      </a:lvl5pPr>
                      <a:lvl6pPr marL="2286000" algn="l" rtl="0" eaLnBrk="1" latinLnBrk="0" hangingPunct="1">
                        <a:defRPr kumimoji="0" kern="1200">
                          <a:solidFill>
                            <a:schemeClr val="dk1"/>
                          </a:solidFill>
                          <a:latin typeface="Garamond" panose="02020404030301010803"/>
                        </a:defRPr>
                      </a:lvl6pPr>
                      <a:lvl7pPr marL="2743200" algn="l" rtl="0" eaLnBrk="1" latinLnBrk="0" hangingPunct="1">
                        <a:defRPr kumimoji="0" kern="1200">
                          <a:solidFill>
                            <a:schemeClr val="dk1"/>
                          </a:solidFill>
                          <a:latin typeface="Garamond" panose="02020404030301010803"/>
                        </a:defRPr>
                      </a:lvl7pPr>
                      <a:lvl8pPr marL="3200400" algn="l" rtl="0" eaLnBrk="1" latinLnBrk="0" hangingPunct="1">
                        <a:defRPr kumimoji="0" kern="1200">
                          <a:solidFill>
                            <a:schemeClr val="dk1"/>
                          </a:solidFill>
                          <a:latin typeface="Garamond" panose="02020404030301010803"/>
                        </a:defRPr>
                      </a:lvl8pPr>
                      <a:lvl9pPr marL="3657600" algn="l" rtl="0" eaLnBrk="1" latinLnBrk="0" hangingPunct="1">
                        <a:defRPr kumimoji="0" kern="1200">
                          <a:solidFill>
                            <a:schemeClr val="dk1"/>
                          </a:solidFill>
                          <a:latin typeface="Garamond" panose="02020404030301010803"/>
                        </a:defRPr>
                      </a:lvl9pPr>
                    </a:lstStyle>
                    <a:p>
                      <a:pPr marL="0" marR="0" algn="ctr" rtl="1">
                        <a:lnSpc>
                          <a:spcPct val="107000"/>
                        </a:lnSpc>
                        <a:spcBef>
                          <a:spcPts val="0"/>
                        </a:spcBef>
                        <a:spcAft>
                          <a:spcPts val="800"/>
                        </a:spcAft>
                      </a:pPr>
                      <a:r>
                        <a:rPr lang="fa-IR" sz="1100">
                          <a:effectLst/>
                          <a:cs typeface="B Mitra" panose="00000400000000000000" pitchFamily="2" charset="-78"/>
                        </a:rPr>
                        <a:t>تقاطع قرني و ويلا</a:t>
                      </a:r>
                      <a:endParaRPr lang="en-US" sz="1100">
                        <a:effectLst/>
                        <a:latin typeface="Calibri" panose="020F0502020204030204" pitchFamily="34" charset="0"/>
                        <a:ea typeface="Calibri" panose="020F0502020204030204" pitchFamily="34" charset="0"/>
                        <a:cs typeface="B Mitra" panose="00000400000000000000" pitchFamily="2" charset="-78"/>
                      </a:endParaRPr>
                    </a:p>
                  </a:txBody>
                  <a:tcPr marL="57508" marR="57508" marT="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3992A">
                        <a:tint val="40000"/>
                      </a:srgbClr>
                    </a:solidFill>
                  </a:tcPr>
                </a:tc>
                <a:tc>
                  <a:txBody>
                    <a:bodyPr/>
                    <a:lstStyle>
                      <a:lvl1pPr marL="0" algn="l" rtl="0" eaLnBrk="1" latinLnBrk="0" hangingPunct="1">
                        <a:defRPr kumimoji="0" kern="1200">
                          <a:solidFill>
                            <a:schemeClr val="dk1"/>
                          </a:solidFill>
                          <a:latin typeface="Garamond" panose="02020404030301010803"/>
                        </a:defRPr>
                      </a:lvl1pPr>
                      <a:lvl2pPr marL="457200" algn="l" rtl="0" eaLnBrk="1" latinLnBrk="0" hangingPunct="1">
                        <a:defRPr kumimoji="0" kern="1200">
                          <a:solidFill>
                            <a:schemeClr val="dk1"/>
                          </a:solidFill>
                          <a:latin typeface="Garamond" panose="02020404030301010803"/>
                        </a:defRPr>
                      </a:lvl2pPr>
                      <a:lvl3pPr marL="914400" algn="l" rtl="0" eaLnBrk="1" latinLnBrk="0" hangingPunct="1">
                        <a:defRPr kumimoji="0" kern="1200">
                          <a:solidFill>
                            <a:schemeClr val="dk1"/>
                          </a:solidFill>
                          <a:latin typeface="Garamond" panose="02020404030301010803"/>
                        </a:defRPr>
                      </a:lvl3pPr>
                      <a:lvl4pPr marL="1371600" algn="l" rtl="0" eaLnBrk="1" latinLnBrk="0" hangingPunct="1">
                        <a:defRPr kumimoji="0" kern="1200">
                          <a:solidFill>
                            <a:schemeClr val="dk1"/>
                          </a:solidFill>
                          <a:latin typeface="Garamond" panose="02020404030301010803"/>
                        </a:defRPr>
                      </a:lvl4pPr>
                      <a:lvl5pPr marL="1828800" algn="l" rtl="0" eaLnBrk="1" latinLnBrk="0" hangingPunct="1">
                        <a:defRPr kumimoji="0" kern="1200">
                          <a:solidFill>
                            <a:schemeClr val="dk1"/>
                          </a:solidFill>
                          <a:latin typeface="Garamond" panose="02020404030301010803"/>
                        </a:defRPr>
                      </a:lvl5pPr>
                      <a:lvl6pPr marL="2286000" algn="l" rtl="0" eaLnBrk="1" latinLnBrk="0" hangingPunct="1">
                        <a:defRPr kumimoji="0" kern="1200">
                          <a:solidFill>
                            <a:schemeClr val="dk1"/>
                          </a:solidFill>
                          <a:latin typeface="Garamond" panose="02020404030301010803"/>
                        </a:defRPr>
                      </a:lvl6pPr>
                      <a:lvl7pPr marL="2743200" algn="l" rtl="0" eaLnBrk="1" latinLnBrk="0" hangingPunct="1">
                        <a:defRPr kumimoji="0" kern="1200">
                          <a:solidFill>
                            <a:schemeClr val="dk1"/>
                          </a:solidFill>
                          <a:latin typeface="Garamond" panose="02020404030301010803"/>
                        </a:defRPr>
                      </a:lvl7pPr>
                      <a:lvl8pPr marL="3200400" algn="l" rtl="0" eaLnBrk="1" latinLnBrk="0" hangingPunct="1">
                        <a:defRPr kumimoji="0" kern="1200">
                          <a:solidFill>
                            <a:schemeClr val="dk1"/>
                          </a:solidFill>
                          <a:latin typeface="Garamond" panose="02020404030301010803"/>
                        </a:defRPr>
                      </a:lvl8pPr>
                      <a:lvl9pPr marL="3657600" algn="l" rtl="0" eaLnBrk="1" latinLnBrk="0" hangingPunct="1">
                        <a:defRPr kumimoji="0" kern="1200">
                          <a:solidFill>
                            <a:schemeClr val="dk1"/>
                          </a:solidFill>
                          <a:latin typeface="Garamond" panose="02020404030301010803"/>
                        </a:defRPr>
                      </a:lvl9pPr>
                    </a:lstStyle>
                    <a:p>
                      <a:pPr marL="0" marR="0" algn="ctr" rtl="1">
                        <a:lnSpc>
                          <a:spcPct val="107000"/>
                        </a:lnSpc>
                        <a:spcBef>
                          <a:spcPts val="0"/>
                        </a:spcBef>
                        <a:spcAft>
                          <a:spcPts val="800"/>
                        </a:spcAft>
                      </a:pPr>
                      <a:r>
                        <a:rPr lang="fa-IR" sz="1100">
                          <a:effectLst/>
                          <a:cs typeface="B Mitra" panose="00000400000000000000" pitchFamily="2" charset="-78"/>
                        </a:rPr>
                        <a:t>نزديكي به مترو خط 4</a:t>
                      </a:r>
                      <a:endParaRPr lang="en-US" sz="1100">
                        <a:effectLst/>
                        <a:latin typeface="Calibri" panose="020F0502020204030204" pitchFamily="34" charset="0"/>
                        <a:ea typeface="Calibri" panose="020F0502020204030204" pitchFamily="34" charset="0"/>
                        <a:cs typeface="B Mitra" panose="00000400000000000000" pitchFamily="2" charset="-78"/>
                      </a:endParaRPr>
                    </a:p>
                  </a:txBody>
                  <a:tcPr marL="57508" marR="57508" marT="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3992A">
                        <a:tint val="40000"/>
                      </a:srgbClr>
                    </a:solidFill>
                  </a:tcPr>
                </a:tc>
                <a:tc>
                  <a:txBody>
                    <a:bodyPr/>
                    <a:lstStyle>
                      <a:lvl1pPr marL="0" algn="l" rtl="0" eaLnBrk="1" latinLnBrk="0" hangingPunct="1">
                        <a:defRPr kumimoji="0" kern="1200">
                          <a:solidFill>
                            <a:schemeClr val="dk1"/>
                          </a:solidFill>
                          <a:latin typeface="Garamond" panose="02020404030301010803"/>
                        </a:defRPr>
                      </a:lvl1pPr>
                      <a:lvl2pPr marL="457200" algn="l" rtl="0" eaLnBrk="1" latinLnBrk="0" hangingPunct="1">
                        <a:defRPr kumimoji="0" kern="1200">
                          <a:solidFill>
                            <a:schemeClr val="dk1"/>
                          </a:solidFill>
                          <a:latin typeface="Garamond" panose="02020404030301010803"/>
                        </a:defRPr>
                      </a:lvl2pPr>
                      <a:lvl3pPr marL="914400" algn="l" rtl="0" eaLnBrk="1" latinLnBrk="0" hangingPunct="1">
                        <a:defRPr kumimoji="0" kern="1200">
                          <a:solidFill>
                            <a:schemeClr val="dk1"/>
                          </a:solidFill>
                          <a:latin typeface="Garamond" panose="02020404030301010803"/>
                        </a:defRPr>
                      </a:lvl3pPr>
                      <a:lvl4pPr marL="1371600" algn="l" rtl="0" eaLnBrk="1" latinLnBrk="0" hangingPunct="1">
                        <a:defRPr kumimoji="0" kern="1200">
                          <a:solidFill>
                            <a:schemeClr val="dk1"/>
                          </a:solidFill>
                          <a:latin typeface="Garamond" panose="02020404030301010803"/>
                        </a:defRPr>
                      </a:lvl4pPr>
                      <a:lvl5pPr marL="1828800" algn="l" rtl="0" eaLnBrk="1" latinLnBrk="0" hangingPunct="1">
                        <a:defRPr kumimoji="0" kern="1200">
                          <a:solidFill>
                            <a:schemeClr val="dk1"/>
                          </a:solidFill>
                          <a:latin typeface="Garamond" panose="02020404030301010803"/>
                        </a:defRPr>
                      </a:lvl5pPr>
                      <a:lvl6pPr marL="2286000" algn="l" rtl="0" eaLnBrk="1" latinLnBrk="0" hangingPunct="1">
                        <a:defRPr kumimoji="0" kern="1200">
                          <a:solidFill>
                            <a:schemeClr val="dk1"/>
                          </a:solidFill>
                          <a:latin typeface="Garamond" panose="02020404030301010803"/>
                        </a:defRPr>
                      </a:lvl6pPr>
                      <a:lvl7pPr marL="2743200" algn="l" rtl="0" eaLnBrk="1" latinLnBrk="0" hangingPunct="1">
                        <a:defRPr kumimoji="0" kern="1200">
                          <a:solidFill>
                            <a:schemeClr val="dk1"/>
                          </a:solidFill>
                          <a:latin typeface="Garamond" panose="02020404030301010803"/>
                        </a:defRPr>
                      </a:lvl7pPr>
                      <a:lvl8pPr marL="3200400" algn="l" rtl="0" eaLnBrk="1" latinLnBrk="0" hangingPunct="1">
                        <a:defRPr kumimoji="0" kern="1200">
                          <a:solidFill>
                            <a:schemeClr val="dk1"/>
                          </a:solidFill>
                          <a:latin typeface="Garamond" panose="02020404030301010803"/>
                        </a:defRPr>
                      </a:lvl8pPr>
                      <a:lvl9pPr marL="3657600" algn="l" rtl="0" eaLnBrk="1" latinLnBrk="0" hangingPunct="1">
                        <a:defRPr kumimoji="0" kern="1200">
                          <a:solidFill>
                            <a:schemeClr val="dk1"/>
                          </a:solidFill>
                          <a:latin typeface="Garamond" panose="02020404030301010803"/>
                        </a:defRPr>
                      </a:lvl9pPr>
                    </a:lstStyle>
                    <a:p>
                      <a:pPr marL="0" marR="0" algn="ctr" rtl="1">
                        <a:lnSpc>
                          <a:spcPct val="107000"/>
                        </a:lnSpc>
                        <a:spcBef>
                          <a:spcPts val="0"/>
                        </a:spcBef>
                        <a:spcAft>
                          <a:spcPts val="800"/>
                        </a:spcAft>
                      </a:pPr>
                      <a:r>
                        <a:rPr lang="fa-IR" sz="1100">
                          <a:effectLst/>
                          <a:cs typeface="B Mitra" panose="00000400000000000000" pitchFamily="2" charset="-78"/>
                        </a:rPr>
                        <a:t>مجاورت اداري تجاري</a:t>
                      </a:r>
                      <a:endParaRPr lang="en-US" sz="1100">
                        <a:effectLst/>
                        <a:latin typeface="Calibri" panose="020F0502020204030204" pitchFamily="34" charset="0"/>
                        <a:ea typeface="Calibri" panose="020F0502020204030204" pitchFamily="34" charset="0"/>
                        <a:cs typeface="B Mitra" panose="00000400000000000000" pitchFamily="2" charset="-78"/>
                      </a:endParaRPr>
                    </a:p>
                  </a:txBody>
                  <a:tcPr marL="57508" marR="57508" marT="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3992A">
                        <a:tint val="40000"/>
                      </a:srgbClr>
                    </a:solidFill>
                  </a:tcPr>
                </a:tc>
                <a:extLst>
                  <a:ext uri="{0D108BD9-81ED-4DB2-BD59-A6C34878D82A}">
                    <a16:rowId xmlns:a16="http://schemas.microsoft.com/office/drawing/2014/main" xmlns="" val="2311898726"/>
                  </a:ext>
                </a:extLst>
              </a:tr>
              <a:tr h="309726">
                <a:tc>
                  <a:txBody>
                    <a:bodyPr/>
                    <a:lstStyle>
                      <a:lvl1pPr marL="0" algn="l" rtl="0" eaLnBrk="1" latinLnBrk="0" hangingPunct="1">
                        <a:defRPr kumimoji="0" b="1" kern="1200">
                          <a:solidFill>
                            <a:schemeClr val="lt1"/>
                          </a:solidFill>
                          <a:latin typeface="Garamond" panose="02020404030301010803"/>
                        </a:defRPr>
                      </a:lvl1pPr>
                      <a:lvl2pPr marL="457200" algn="l" rtl="0" eaLnBrk="1" latinLnBrk="0" hangingPunct="1">
                        <a:defRPr kumimoji="0" b="1" kern="1200">
                          <a:solidFill>
                            <a:schemeClr val="lt1"/>
                          </a:solidFill>
                          <a:latin typeface="Garamond" panose="02020404030301010803"/>
                        </a:defRPr>
                      </a:lvl2pPr>
                      <a:lvl3pPr marL="914400" algn="l" rtl="0" eaLnBrk="1" latinLnBrk="0" hangingPunct="1">
                        <a:defRPr kumimoji="0" b="1" kern="1200">
                          <a:solidFill>
                            <a:schemeClr val="lt1"/>
                          </a:solidFill>
                          <a:latin typeface="Garamond" panose="02020404030301010803"/>
                        </a:defRPr>
                      </a:lvl3pPr>
                      <a:lvl4pPr marL="1371600" algn="l" rtl="0" eaLnBrk="1" latinLnBrk="0" hangingPunct="1">
                        <a:defRPr kumimoji="0" b="1" kern="1200">
                          <a:solidFill>
                            <a:schemeClr val="lt1"/>
                          </a:solidFill>
                          <a:latin typeface="Garamond" panose="02020404030301010803"/>
                        </a:defRPr>
                      </a:lvl4pPr>
                      <a:lvl5pPr marL="1828800" algn="l" rtl="0" eaLnBrk="1" latinLnBrk="0" hangingPunct="1">
                        <a:defRPr kumimoji="0" b="1" kern="1200">
                          <a:solidFill>
                            <a:schemeClr val="lt1"/>
                          </a:solidFill>
                          <a:latin typeface="Garamond" panose="02020404030301010803"/>
                        </a:defRPr>
                      </a:lvl5pPr>
                      <a:lvl6pPr marL="2286000" algn="l" rtl="0" eaLnBrk="1" latinLnBrk="0" hangingPunct="1">
                        <a:defRPr kumimoji="0" b="1" kern="1200">
                          <a:solidFill>
                            <a:schemeClr val="lt1"/>
                          </a:solidFill>
                          <a:latin typeface="Garamond" panose="02020404030301010803"/>
                        </a:defRPr>
                      </a:lvl6pPr>
                      <a:lvl7pPr marL="2743200" algn="l" rtl="0" eaLnBrk="1" latinLnBrk="0" hangingPunct="1">
                        <a:defRPr kumimoji="0" b="1" kern="1200">
                          <a:solidFill>
                            <a:schemeClr val="lt1"/>
                          </a:solidFill>
                          <a:latin typeface="Garamond" panose="02020404030301010803"/>
                        </a:defRPr>
                      </a:lvl7pPr>
                      <a:lvl8pPr marL="3200400" algn="l" rtl="0" eaLnBrk="1" latinLnBrk="0" hangingPunct="1">
                        <a:defRPr kumimoji="0" b="1" kern="1200">
                          <a:solidFill>
                            <a:schemeClr val="lt1"/>
                          </a:solidFill>
                          <a:latin typeface="Garamond" panose="02020404030301010803"/>
                        </a:defRPr>
                      </a:lvl8pPr>
                      <a:lvl9pPr marL="3657600" algn="l" rtl="0" eaLnBrk="1" latinLnBrk="0" hangingPunct="1">
                        <a:defRPr kumimoji="0" b="1" kern="1200">
                          <a:solidFill>
                            <a:schemeClr val="lt1"/>
                          </a:solidFill>
                          <a:latin typeface="Garamond" panose="02020404030301010803"/>
                        </a:defRPr>
                      </a:lvl9pPr>
                    </a:lstStyle>
                    <a:p>
                      <a:pPr marL="0" marR="0" algn="ctr" rtl="1">
                        <a:lnSpc>
                          <a:spcPct val="107000"/>
                        </a:lnSpc>
                        <a:spcBef>
                          <a:spcPts val="0"/>
                        </a:spcBef>
                        <a:spcAft>
                          <a:spcPts val="800"/>
                        </a:spcAft>
                      </a:pPr>
                      <a:r>
                        <a:rPr lang="fa-IR" sz="1100">
                          <a:effectLst/>
                          <a:cs typeface="B Mitra" panose="00000400000000000000" pitchFamily="2" charset="-78"/>
                        </a:rPr>
                        <a:t>مساحت</a:t>
                      </a:r>
                      <a:endParaRPr lang="en-US" sz="1100">
                        <a:effectLst/>
                        <a:latin typeface="Calibri" panose="020F0502020204030204" pitchFamily="34" charset="0"/>
                        <a:ea typeface="Calibri" panose="020F0502020204030204" pitchFamily="34" charset="0"/>
                        <a:cs typeface="B Mitra" panose="00000400000000000000" pitchFamily="2" charset="-78"/>
                      </a:endParaRPr>
                    </a:p>
                  </a:txBody>
                  <a:tcPr marL="57508" marR="57508"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3992A"/>
                    </a:solidFill>
                  </a:tcPr>
                </a:tc>
                <a:tc>
                  <a:txBody>
                    <a:bodyPr/>
                    <a:lstStyle>
                      <a:lvl1pPr marL="0" algn="l" rtl="0" eaLnBrk="1" latinLnBrk="0" hangingPunct="1">
                        <a:defRPr kumimoji="0" kern="1200">
                          <a:solidFill>
                            <a:schemeClr val="dk1"/>
                          </a:solidFill>
                          <a:latin typeface="Garamond" panose="02020404030301010803"/>
                        </a:defRPr>
                      </a:lvl1pPr>
                      <a:lvl2pPr marL="457200" algn="l" rtl="0" eaLnBrk="1" latinLnBrk="0" hangingPunct="1">
                        <a:defRPr kumimoji="0" kern="1200">
                          <a:solidFill>
                            <a:schemeClr val="dk1"/>
                          </a:solidFill>
                          <a:latin typeface="Garamond" panose="02020404030301010803"/>
                        </a:defRPr>
                      </a:lvl2pPr>
                      <a:lvl3pPr marL="914400" algn="l" rtl="0" eaLnBrk="1" latinLnBrk="0" hangingPunct="1">
                        <a:defRPr kumimoji="0" kern="1200">
                          <a:solidFill>
                            <a:schemeClr val="dk1"/>
                          </a:solidFill>
                          <a:latin typeface="Garamond" panose="02020404030301010803"/>
                        </a:defRPr>
                      </a:lvl3pPr>
                      <a:lvl4pPr marL="1371600" algn="l" rtl="0" eaLnBrk="1" latinLnBrk="0" hangingPunct="1">
                        <a:defRPr kumimoji="0" kern="1200">
                          <a:solidFill>
                            <a:schemeClr val="dk1"/>
                          </a:solidFill>
                          <a:latin typeface="Garamond" panose="02020404030301010803"/>
                        </a:defRPr>
                      </a:lvl4pPr>
                      <a:lvl5pPr marL="1828800" algn="l" rtl="0" eaLnBrk="1" latinLnBrk="0" hangingPunct="1">
                        <a:defRPr kumimoji="0" kern="1200">
                          <a:solidFill>
                            <a:schemeClr val="dk1"/>
                          </a:solidFill>
                          <a:latin typeface="Garamond" panose="02020404030301010803"/>
                        </a:defRPr>
                      </a:lvl5pPr>
                      <a:lvl6pPr marL="2286000" algn="l" rtl="0" eaLnBrk="1" latinLnBrk="0" hangingPunct="1">
                        <a:defRPr kumimoji="0" kern="1200">
                          <a:solidFill>
                            <a:schemeClr val="dk1"/>
                          </a:solidFill>
                          <a:latin typeface="Garamond" panose="02020404030301010803"/>
                        </a:defRPr>
                      </a:lvl6pPr>
                      <a:lvl7pPr marL="2743200" algn="l" rtl="0" eaLnBrk="1" latinLnBrk="0" hangingPunct="1">
                        <a:defRPr kumimoji="0" kern="1200">
                          <a:solidFill>
                            <a:schemeClr val="dk1"/>
                          </a:solidFill>
                          <a:latin typeface="Garamond" panose="02020404030301010803"/>
                        </a:defRPr>
                      </a:lvl7pPr>
                      <a:lvl8pPr marL="3200400" algn="l" rtl="0" eaLnBrk="1" latinLnBrk="0" hangingPunct="1">
                        <a:defRPr kumimoji="0" kern="1200">
                          <a:solidFill>
                            <a:schemeClr val="dk1"/>
                          </a:solidFill>
                          <a:latin typeface="Garamond" panose="02020404030301010803"/>
                        </a:defRPr>
                      </a:lvl8pPr>
                      <a:lvl9pPr marL="3657600" algn="l" rtl="0" eaLnBrk="1" latinLnBrk="0" hangingPunct="1">
                        <a:defRPr kumimoji="0" kern="1200">
                          <a:solidFill>
                            <a:schemeClr val="dk1"/>
                          </a:solidFill>
                          <a:latin typeface="Garamond" panose="02020404030301010803"/>
                        </a:defRPr>
                      </a:lvl9pPr>
                    </a:lstStyle>
                    <a:p>
                      <a:pPr marL="0" marR="0" algn="ctr" rtl="1">
                        <a:lnSpc>
                          <a:spcPct val="107000"/>
                        </a:lnSpc>
                        <a:spcBef>
                          <a:spcPts val="0"/>
                        </a:spcBef>
                        <a:spcAft>
                          <a:spcPts val="800"/>
                        </a:spcAft>
                      </a:pPr>
                      <a:r>
                        <a:rPr lang="fa-IR" sz="1100" dirty="0">
                          <a:effectLst/>
                          <a:cs typeface="B Mitra" panose="00000400000000000000" pitchFamily="2" charset="-78"/>
                        </a:rPr>
                        <a:t>ابعاد</a:t>
                      </a:r>
                      <a:endParaRPr lang="en-US" sz="1100" dirty="0">
                        <a:effectLst/>
                        <a:latin typeface="Calibri" panose="020F0502020204030204" pitchFamily="34" charset="0"/>
                        <a:ea typeface="Calibri" panose="020F0502020204030204" pitchFamily="34" charset="0"/>
                        <a:cs typeface="B Mitra" panose="00000400000000000000" pitchFamily="2" charset="-78"/>
                      </a:endParaRPr>
                    </a:p>
                  </a:txBody>
                  <a:tcPr marL="57508" marR="57508"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3992A">
                        <a:tint val="20000"/>
                      </a:srgbClr>
                    </a:solidFill>
                  </a:tcPr>
                </a:tc>
                <a:tc>
                  <a:txBody>
                    <a:bodyPr/>
                    <a:lstStyle>
                      <a:lvl1pPr marL="0" algn="l" rtl="0" eaLnBrk="1" latinLnBrk="0" hangingPunct="1">
                        <a:defRPr kumimoji="0" kern="1200">
                          <a:solidFill>
                            <a:schemeClr val="dk1"/>
                          </a:solidFill>
                          <a:latin typeface="Garamond" panose="02020404030301010803"/>
                        </a:defRPr>
                      </a:lvl1pPr>
                      <a:lvl2pPr marL="457200" algn="l" rtl="0" eaLnBrk="1" latinLnBrk="0" hangingPunct="1">
                        <a:defRPr kumimoji="0" kern="1200">
                          <a:solidFill>
                            <a:schemeClr val="dk1"/>
                          </a:solidFill>
                          <a:latin typeface="Garamond" panose="02020404030301010803"/>
                        </a:defRPr>
                      </a:lvl2pPr>
                      <a:lvl3pPr marL="914400" algn="l" rtl="0" eaLnBrk="1" latinLnBrk="0" hangingPunct="1">
                        <a:defRPr kumimoji="0" kern="1200">
                          <a:solidFill>
                            <a:schemeClr val="dk1"/>
                          </a:solidFill>
                          <a:latin typeface="Garamond" panose="02020404030301010803"/>
                        </a:defRPr>
                      </a:lvl3pPr>
                      <a:lvl4pPr marL="1371600" algn="l" rtl="0" eaLnBrk="1" latinLnBrk="0" hangingPunct="1">
                        <a:defRPr kumimoji="0" kern="1200">
                          <a:solidFill>
                            <a:schemeClr val="dk1"/>
                          </a:solidFill>
                          <a:latin typeface="Garamond" panose="02020404030301010803"/>
                        </a:defRPr>
                      </a:lvl4pPr>
                      <a:lvl5pPr marL="1828800" algn="l" rtl="0" eaLnBrk="1" latinLnBrk="0" hangingPunct="1">
                        <a:defRPr kumimoji="0" kern="1200">
                          <a:solidFill>
                            <a:schemeClr val="dk1"/>
                          </a:solidFill>
                          <a:latin typeface="Garamond" panose="02020404030301010803"/>
                        </a:defRPr>
                      </a:lvl5pPr>
                      <a:lvl6pPr marL="2286000" algn="l" rtl="0" eaLnBrk="1" latinLnBrk="0" hangingPunct="1">
                        <a:defRPr kumimoji="0" kern="1200">
                          <a:solidFill>
                            <a:schemeClr val="dk1"/>
                          </a:solidFill>
                          <a:latin typeface="Garamond" panose="02020404030301010803"/>
                        </a:defRPr>
                      </a:lvl6pPr>
                      <a:lvl7pPr marL="2743200" algn="l" rtl="0" eaLnBrk="1" latinLnBrk="0" hangingPunct="1">
                        <a:defRPr kumimoji="0" kern="1200">
                          <a:solidFill>
                            <a:schemeClr val="dk1"/>
                          </a:solidFill>
                          <a:latin typeface="Garamond" panose="02020404030301010803"/>
                        </a:defRPr>
                      </a:lvl7pPr>
                      <a:lvl8pPr marL="3200400" algn="l" rtl="0" eaLnBrk="1" latinLnBrk="0" hangingPunct="1">
                        <a:defRPr kumimoji="0" kern="1200">
                          <a:solidFill>
                            <a:schemeClr val="dk1"/>
                          </a:solidFill>
                          <a:latin typeface="Garamond" panose="02020404030301010803"/>
                        </a:defRPr>
                      </a:lvl8pPr>
                      <a:lvl9pPr marL="3657600" algn="l" rtl="0" eaLnBrk="1" latinLnBrk="0" hangingPunct="1">
                        <a:defRPr kumimoji="0" kern="1200">
                          <a:solidFill>
                            <a:schemeClr val="dk1"/>
                          </a:solidFill>
                          <a:latin typeface="Garamond" panose="02020404030301010803"/>
                        </a:defRPr>
                      </a:lvl9pPr>
                    </a:lstStyle>
                    <a:p>
                      <a:pPr marL="0" marR="0" algn="ctr" rtl="1">
                        <a:lnSpc>
                          <a:spcPct val="107000"/>
                        </a:lnSpc>
                        <a:spcBef>
                          <a:spcPts val="0"/>
                        </a:spcBef>
                        <a:spcAft>
                          <a:spcPts val="800"/>
                        </a:spcAft>
                      </a:pPr>
                      <a:r>
                        <a:rPr lang="fa-IR" sz="1100" dirty="0">
                          <a:effectLst/>
                          <a:cs typeface="B Mitra" panose="00000400000000000000" pitchFamily="2" charset="-78"/>
                        </a:rPr>
                        <a:t>كاربري</a:t>
                      </a:r>
                      <a:endParaRPr lang="en-US" sz="1100" dirty="0">
                        <a:effectLst/>
                        <a:latin typeface="Calibri" panose="020F0502020204030204" pitchFamily="34" charset="0"/>
                        <a:ea typeface="Calibri" panose="020F0502020204030204" pitchFamily="34" charset="0"/>
                        <a:cs typeface="B Mitra" panose="00000400000000000000" pitchFamily="2" charset="-78"/>
                      </a:endParaRPr>
                    </a:p>
                  </a:txBody>
                  <a:tcPr marL="57508" marR="57508"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3992A">
                        <a:tint val="20000"/>
                      </a:srgbClr>
                    </a:solidFill>
                  </a:tcPr>
                </a:tc>
                <a:tc>
                  <a:txBody>
                    <a:bodyPr/>
                    <a:lstStyle>
                      <a:lvl1pPr marL="0" algn="l" rtl="0" eaLnBrk="1" latinLnBrk="0" hangingPunct="1">
                        <a:defRPr kumimoji="0" kern="1200">
                          <a:solidFill>
                            <a:schemeClr val="dk1"/>
                          </a:solidFill>
                          <a:latin typeface="Garamond" panose="02020404030301010803"/>
                        </a:defRPr>
                      </a:lvl1pPr>
                      <a:lvl2pPr marL="457200" algn="l" rtl="0" eaLnBrk="1" latinLnBrk="0" hangingPunct="1">
                        <a:defRPr kumimoji="0" kern="1200">
                          <a:solidFill>
                            <a:schemeClr val="dk1"/>
                          </a:solidFill>
                          <a:latin typeface="Garamond" panose="02020404030301010803"/>
                        </a:defRPr>
                      </a:lvl2pPr>
                      <a:lvl3pPr marL="914400" algn="l" rtl="0" eaLnBrk="1" latinLnBrk="0" hangingPunct="1">
                        <a:defRPr kumimoji="0" kern="1200">
                          <a:solidFill>
                            <a:schemeClr val="dk1"/>
                          </a:solidFill>
                          <a:latin typeface="Garamond" panose="02020404030301010803"/>
                        </a:defRPr>
                      </a:lvl3pPr>
                      <a:lvl4pPr marL="1371600" algn="l" rtl="0" eaLnBrk="1" latinLnBrk="0" hangingPunct="1">
                        <a:defRPr kumimoji="0" kern="1200">
                          <a:solidFill>
                            <a:schemeClr val="dk1"/>
                          </a:solidFill>
                          <a:latin typeface="Garamond" panose="02020404030301010803"/>
                        </a:defRPr>
                      </a:lvl4pPr>
                      <a:lvl5pPr marL="1828800" algn="l" rtl="0" eaLnBrk="1" latinLnBrk="0" hangingPunct="1">
                        <a:defRPr kumimoji="0" kern="1200">
                          <a:solidFill>
                            <a:schemeClr val="dk1"/>
                          </a:solidFill>
                          <a:latin typeface="Garamond" panose="02020404030301010803"/>
                        </a:defRPr>
                      </a:lvl5pPr>
                      <a:lvl6pPr marL="2286000" algn="l" rtl="0" eaLnBrk="1" latinLnBrk="0" hangingPunct="1">
                        <a:defRPr kumimoji="0" kern="1200">
                          <a:solidFill>
                            <a:schemeClr val="dk1"/>
                          </a:solidFill>
                          <a:latin typeface="Garamond" panose="02020404030301010803"/>
                        </a:defRPr>
                      </a:lvl6pPr>
                      <a:lvl7pPr marL="2743200" algn="l" rtl="0" eaLnBrk="1" latinLnBrk="0" hangingPunct="1">
                        <a:defRPr kumimoji="0" kern="1200">
                          <a:solidFill>
                            <a:schemeClr val="dk1"/>
                          </a:solidFill>
                          <a:latin typeface="Garamond" panose="02020404030301010803"/>
                        </a:defRPr>
                      </a:lvl7pPr>
                      <a:lvl8pPr marL="3200400" algn="l" rtl="0" eaLnBrk="1" latinLnBrk="0" hangingPunct="1">
                        <a:defRPr kumimoji="0" kern="1200">
                          <a:solidFill>
                            <a:schemeClr val="dk1"/>
                          </a:solidFill>
                          <a:latin typeface="Garamond" panose="02020404030301010803"/>
                        </a:defRPr>
                      </a:lvl8pPr>
                      <a:lvl9pPr marL="3657600" algn="l" rtl="0" eaLnBrk="1" latinLnBrk="0" hangingPunct="1">
                        <a:defRPr kumimoji="0" kern="1200">
                          <a:solidFill>
                            <a:schemeClr val="dk1"/>
                          </a:solidFill>
                          <a:latin typeface="Garamond" panose="02020404030301010803"/>
                        </a:defRPr>
                      </a:lvl9pPr>
                    </a:lstStyle>
                    <a:p>
                      <a:pPr marL="0" marR="0" algn="ctr" rtl="1">
                        <a:lnSpc>
                          <a:spcPct val="107000"/>
                        </a:lnSpc>
                        <a:spcBef>
                          <a:spcPts val="0"/>
                        </a:spcBef>
                        <a:spcAft>
                          <a:spcPts val="800"/>
                        </a:spcAft>
                      </a:pPr>
                      <a:r>
                        <a:rPr lang="fa-IR" sz="1100">
                          <a:effectLst/>
                          <a:cs typeface="B Mitra" panose="00000400000000000000" pitchFamily="2" charset="-78"/>
                        </a:rPr>
                        <a:t>تراكم</a:t>
                      </a:r>
                      <a:endParaRPr lang="en-US" sz="1100">
                        <a:effectLst/>
                        <a:latin typeface="Calibri" panose="020F0502020204030204" pitchFamily="34" charset="0"/>
                        <a:ea typeface="Calibri" panose="020F0502020204030204" pitchFamily="34" charset="0"/>
                        <a:cs typeface="B Mitra" panose="00000400000000000000" pitchFamily="2" charset="-78"/>
                      </a:endParaRPr>
                    </a:p>
                  </a:txBody>
                  <a:tcPr marL="57508" marR="57508"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3992A">
                        <a:tint val="20000"/>
                      </a:srgbClr>
                    </a:solidFill>
                  </a:tcPr>
                </a:tc>
                <a:extLst>
                  <a:ext uri="{0D108BD9-81ED-4DB2-BD59-A6C34878D82A}">
                    <a16:rowId xmlns:a16="http://schemas.microsoft.com/office/drawing/2014/main" xmlns="" val="481923927"/>
                  </a:ext>
                </a:extLst>
              </a:tr>
              <a:tr h="309726">
                <a:tc>
                  <a:txBody>
                    <a:bodyPr/>
                    <a:lstStyle>
                      <a:lvl1pPr marL="0" algn="l" rtl="0" eaLnBrk="1" latinLnBrk="0" hangingPunct="1">
                        <a:defRPr kumimoji="0" b="1" kern="1200">
                          <a:solidFill>
                            <a:schemeClr val="lt1"/>
                          </a:solidFill>
                          <a:latin typeface="Garamond" panose="02020404030301010803"/>
                        </a:defRPr>
                      </a:lvl1pPr>
                      <a:lvl2pPr marL="457200" algn="l" rtl="0" eaLnBrk="1" latinLnBrk="0" hangingPunct="1">
                        <a:defRPr kumimoji="0" b="1" kern="1200">
                          <a:solidFill>
                            <a:schemeClr val="lt1"/>
                          </a:solidFill>
                          <a:latin typeface="Garamond" panose="02020404030301010803"/>
                        </a:defRPr>
                      </a:lvl2pPr>
                      <a:lvl3pPr marL="914400" algn="l" rtl="0" eaLnBrk="1" latinLnBrk="0" hangingPunct="1">
                        <a:defRPr kumimoji="0" b="1" kern="1200">
                          <a:solidFill>
                            <a:schemeClr val="lt1"/>
                          </a:solidFill>
                          <a:latin typeface="Garamond" panose="02020404030301010803"/>
                        </a:defRPr>
                      </a:lvl3pPr>
                      <a:lvl4pPr marL="1371600" algn="l" rtl="0" eaLnBrk="1" latinLnBrk="0" hangingPunct="1">
                        <a:defRPr kumimoji="0" b="1" kern="1200">
                          <a:solidFill>
                            <a:schemeClr val="lt1"/>
                          </a:solidFill>
                          <a:latin typeface="Garamond" panose="02020404030301010803"/>
                        </a:defRPr>
                      </a:lvl4pPr>
                      <a:lvl5pPr marL="1828800" algn="l" rtl="0" eaLnBrk="1" latinLnBrk="0" hangingPunct="1">
                        <a:defRPr kumimoji="0" b="1" kern="1200">
                          <a:solidFill>
                            <a:schemeClr val="lt1"/>
                          </a:solidFill>
                          <a:latin typeface="Garamond" panose="02020404030301010803"/>
                        </a:defRPr>
                      </a:lvl5pPr>
                      <a:lvl6pPr marL="2286000" algn="l" rtl="0" eaLnBrk="1" latinLnBrk="0" hangingPunct="1">
                        <a:defRPr kumimoji="0" b="1" kern="1200">
                          <a:solidFill>
                            <a:schemeClr val="lt1"/>
                          </a:solidFill>
                          <a:latin typeface="Garamond" panose="02020404030301010803"/>
                        </a:defRPr>
                      </a:lvl6pPr>
                      <a:lvl7pPr marL="2743200" algn="l" rtl="0" eaLnBrk="1" latinLnBrk="0" hangingPunct="1">
                        <a:defRPr kumimoji="0" b="1" kern="1200">
                          <a:solidFill>
                            <a:schemeClr val="lt1"/>
                          </a:solidFill>
                          <a:latin typeface="Garamond" panose="02020404030301010803"/>
                        </a:defRPr>
                      </a:lvl7pPr>
                      <a:lvl8pPr marL="3200400" algn="l" rtl="0" eaLnBrk="1" latinLnBrk="0" hangingPunct="1">
                        <a:defRPr kumimoji="0" b="1" kern="1200">
                          <a:solidFill>
                            <a:schemeClr val="lt1"/>
                          </a:solidFill>
                          <a:latin typeface="Garamond" panose="02020404030301010803"/>
                        </a:defRPr>
                      </a:lvl8pPr>
                      <a:lvl9pPr marL="3657600" algn="l" rtl="0" eaLnBrk="1" latinLnBrk="0" hangingPunct="1">
                        <a:defRPr kumimoji="0" b="1" kern="1200">
                          <a:solidFill>
                            <a:schemeClr val="lt1"/>
                          </a:solidFill>
                          <a:latin typeface="Garamond" panose="02020404030301010803"/>
                        </a:defRPr>
                      </a:lvl9pPr>
                    </a:lstStyle>
                    <a:p>
                      <a:pPr marL="0" marR="0" algn="ctr" rtl="1">
                        <a:lnSpc>
                          <a:spcPct val="107000"/>
                        </a:lnSpc>
                        <a:spcBef>
                          <a:spcPts val="0"/>
                        </a:spcBef>
                        <a:spcAft>
                          <a:spcPts val="800"/>
                        </a:spcAft>
                      </a:pPr>
                      <a:r>
                        <a:rPr lang="fa-IR" sz="1100" dirty="0">
                          <a:effectLst/>
                          <a:cs typeface="B Mitra" panose="00000400000000000000" pitchFamily="2" charset="-78"/>
                        </a:rPr>
                        <a:t>ناكافي و محدود</a:t>
                      </a:r>
                      <a:endParaRPr lang="en-US" sz="1100" dirty="0">
                        <a:effectLst/>
                        <a:latin typeface="Calibri" panose="020F0502020204030204" pitchFamily="34" charset="0"/>
                        <a:ea typeface="Calibri" panose="020F0502020204030204" pitchFamily="34" charset="0"/>
                        <a:cs typeface="B Mitra" panose="00000400000000000000" pitchFamily="2" charset="-78"/>
                      </a:endParaRPr>
                    </a:p>
                  </a:txBody>
                  <a:tcPr marL="57508" marR="57508"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3992A"/>
                    </a:solidFill>
                  </a:tcPr>
                </a:tc>
                <a:tc>
                  <a:txBody>
                    <a:bodyPr/>
                    <a:lstStyle>
                      <a:lvl1pPr marL="0" algn="l" rtl="0" eaLnBrk="1" latinLnBrk="0" hangingPunct="1">
                        <a:defRPr kumimoji="0" kern="1200">
                          <a:solidFill>
                            <a:schemeClr val="dk1"/>
                          </a:solidFill>
                          <a:latin typeface="Garamond" panose="02020404030301010803"/>
                        </a:defRPr>
                      </a:lvl1pPr>
                      <a:lvl2pPr marL="457200" algn="l" rtl="0" eaLnBrk="1" latinLnBrk="0" hangingPunct="1">
                        <a:defRPr kumimoji="0" kern="1200">
                          <a:solidFill>
                            <a:schemeClr val="dk1"/>
                          </a:solidFill>
                          <a:latin typeface="Garamond" panose="02020404030301010803"/>
                        </a:defRPr>
                      </a:lvl2pPr>
                      <a:lvl3pPr marL="914400" algn="l" rtl="0" eaLnBrk="1" latinLnBrk="0" hangingPunct="1">
                        <a:defRPr kumimoji="0" kern="1200">
                          <a:solidFill>
                            <a:schemeClr val="dk1"/>
                          </a:solidFill>
                          <a:latin typeface="Garamond" panose="02020404030301010803"/>
                        </a:defRPr>
                      </a:lvl3pPr>
                      <a:lvl4pPr marL="1371600" algn="l" rtl="0" eaLnBrk="1" latinLnBrk="0" hangingPunct="1">
                        <a:defRPr kumimoji="0" kern="1200">
                          <a:solidFill>
                            <a:schemeClr val="dk1"/>
                          </a:solidFill>
                          <a:latin typeface="Garamond" panose="02020404030301010803"/>
                        </a:defRPr>
                      </a:lvl4pPr>
                      <a:lvl5pPr marL="1828800" algn="l" rtl="0" eaLnBrk="1" latinLnBrk="0" hangingPunct="1">
                        <a:defRPr kumimoji="0" kern="1200">
                          <a:solidFill>
                            <a:schemeClr val="dk1"/>
                          </a:solidFill>
                          <a:latin typeface="Garamond" panose="02020404030301010803"/>
                        </a:defRPr>
                      </a:lvl5pPr>
                      <a:lvl6pPr marL="2286000" algn="l" rtl="0" eaLnBrk="1" latinLnBrk="0" hangingPunct="1">
                        <a:defRPr kumimoji="0" kern="1200">
                          <a:solidFill>
                            <a:schemeClr val="dk1"/>
                          </a:solidFill>
                          <a:latin typeface="Garamond" panose="02020404030301010803"/>
                        </a:defRPr>
                      </a:lvl6pPr>
                      <a:lvl7pPr marL="2743200" algn="l" rtl="0" eaLnBrk="1" latinLnBrk="0" hangingPunct="1">
                        <a:defRPr kumimoji="0" kern="1200">
                          <a:solidFill>
                            <a:schemeClr val="dk1"/>
                          </a:solidFill>
                          <a:latin typeface="Garamond" panose="02020404030301010803"/>
                        </a:defRPr>
                      </a:lvl7pPr>
                      <a:lvl8pPr marL="3200400" algn="l" rtl="0" eaLnBrk="1" latinLnBrk="0" hangingPunct="1">
                        <a:defRPr kumimoji="0" kern="1200">
                          <a:solidFill>
                            <a:schemeClr val="dk1"/>
                          </a:solidFill>
                          <a:latin typeface="Garamond" panose="02020404030301010803"/>
                        </a:defRPr>
                      </a:lvl8pPr>
                      <a:lvl9pPr marL="3657600" algn="l" rtl="0" eaLnBrk="1" latinLnBrk="0" hangingPunct="1">
                        <a:defRPr kumimoji="0" kern="1200">
                          <a:solidFill>
                            <a:schemeClr val="dk1"/>
                          </a:solidFill>
                          <a:latin typeface="Garamond" panose="02020404030301010803"/>
                        </a:defRPr>
                      </a:lvl9pPr>
                    </a:lstStyle>
                    <a:p>
                      <a:pPr marL="0" marR="0" algn="ctr" rtl="1">
                        <a:lnSpc>
                          <a:spcPct val="107000"/>
                        </a:lnSpc>
                        <a:spcBef>
                          <a:spcPts val="0"/>
                        </a:spcBef>
                        <a:spcAft>
                          <a:spcPts val="800"/>
                        </a:spcAft>
                      </a:pPr>
                      <a:r>
                        <a:rPr lang="fa-IR" sz="1100">
                          <a:effectLst/>
                          <a:cs typeface="B Mitra" panose="00000400000000000000" pitchFamily="2" charset="-78"/>
                        </a:rPr>
                        <a:t>نامناسب</a:t>
                      </a:r>
                      <a:endParaRPr lang="en-US" sz="1100">
                        <a:effectLst/>
                        <a:latin typeface="Calibri" panose="020F0502020204030204" pitchFamily="34" charset="0"/>
                        <a:ea typeface="Calibri" panose="020F0502020204030204" pitchFamily="34" charset="0"/>
                        <a:cs typeface="B Mitra" panose="00000400000000000000" pitchFamily="2" charset="-78"/>
                      </a:endParaRPr>
                    </a:p>
                  </a:txBody>
                  <a:tcPr marL="57508" marR="57508"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3992A">
                        <a:tint val="40000"/>
                      </a:srgbClr>
                    </a:solidFill>
                  </a:tcPr>
                </a:tc>
                <a:tc>
                  <a:txBody>
                    <a:bodyPr/>
                    <a:lstStyle>
                      <a:lvl1pPr marL="0" algn="l" rtl="0" eaLnBrk="1" latinLnBrk="0" hangingPunct="1">
                        <a:defRPr kumimoji="0" kern="1200">
                          <a:solidFill>
                            <a:schemeClr val="dk1"/>
                          </a:solidFill>
                          <a:latin typeface="Garamond" panose="02020404030301010803"/>
                        </a:defRPr>
                      </a:lvl1pPr>
                      <a:lvl2pPr marL="457200" algn="l" rtl="0" eaLnBrk="1" latinLnBrk="0" hangingPunct="1">
                        <a:defRPr kumimoji="0" kern="1200">
                          <a:solidFill>
                            <a:schemeClr val="dk1"/>
                          </a:solidFill>
                          <a:latin typeface="Garamond" panose="02020404030301010803"/>
                        </a:defRPr>
                      </a:lvl2pPr>
                      <a:lvl3pPr marL="914400" algn="l" rtl="0" eaLnBrk="1" latinLnBrk="0" hangingPunct="1">
                        <a:defRPr kumimoji="0" kern="1200">
                          <a:solidFill>
                            <a:schemeClr val="dk1"/>
                          </a:solidFill>
                          <a:latin typeface="Garamond" panose="02020404030301010803"/>
                        </a:defRPr>
                      </a:lvl3pPr>
                      <a:lvl4pPr marL="1371600" algn="l" rtl="0" eaLnBrk="1" latinLnBrk="0" hangingPunct="1">
                        <a:defRPr kumimoji="0" kern="1200">
                          <a:solidFill>
                            <a:schemeClr val="dk1"/>
                          </a:solidFill>
                          <a:latin typeface="Garamond" panose="02020404030301010803"/>
                        </a:defRPr>
                      </a:lvl4pPr>
                      <a:lvl5pPr marL="1828800" algn="l" rtl="0" eaLnBrk="1" latinLnBrk="0" hangingPunct="1">
                        <a:defRPr kumimoji="0" kern="1200">
                          <a:solidFill>
                            <a:schemeClr val="dk1"/>
                          </a:solidFill>
                          <a:latin typeface="Garamond" panose="02020404030301010803"/>
                        </a:defRPr>
                      </a:lvl5pPr>
                      <a:lvl6pPr marL="2286000" algn="l" rtl="0" eaLnBrk="1" latinLnBrk="0" hangingPunct="1">
                        <a:defRPr kumimoji="0" kern="1200">
                          <a:solidFill>
                            <a:schemeClr val="dk1"/>
                          </a:solidFill>
                          <a:latin typeface="Garamond" panose="02020404030301010803"/>
                        </a:defRPr>
                      </a:lvl6pPr>
                      <a:lvl7pPr marL="2743200" algn="l" rtl="0" eaLnBrk="1" latinLnBrk="0" hangingPunct="1">
                        <a:defRPr kumimoji="0" kern="1200">
                          <a:solidFill>
                            <a:schemeClr val="dk1"/>
                          </a:solidFill>
                          <a:latin typeface="Garamond" panose="02020404030301010803"/>
                        </a:defRPr>
                      </a:lvl7pPr>
                      <a:lvl8pPr marL="3200400" algn="l" rtl="0" eaLnBrk="1" latinLnBrk="0" hangingPunct="1">
                        <a:defRPr kumimoji="0" kern="1200">
                          <a:solidFill>
                            <a:schemeClr val="dk1"/>
                          </a:solidFill>
                          <a:latin typeface="Garamond" panose="02020404030301010803"/>
                        </a:defRPr>
                      </a:lvl8pPr>
                      <a:lvl9pPr marL="3657600" algn="l" rtl="0" eaLnBrk="1" latinLnBrk="0" hangingPunct="1">
                        <a:defRPr kumimoji="0" kern="1200">
                          <a:solidFill>
                            <a:schemeClr val="dk1"/>
                          </a:solidFill>
                          <a:latin typeface="Garamond" panose="02020404030301010803"/>
                        </a:defRPr>
                      </a:lvl9pPr>
                    </a:lstStyle>
                    <a:p>
                      <a:pPr marL="0" marR="0" algn="ctr" rtl="1">
                        <a:lnSpc>
                          <a:spcPct val="107000"/>
                        </a:lnSpc>
                        <a:spcBef>
                          <a:spcPts val="0"/>
                        </a:spcBef>
                        <a:spcAft>
                          <a:spcPts val="800"/>
                        </a:spcAft>
                      </a:pPr>
                      <a:r>
                        <a:rPr lang="fa-IR" sz="1100">
                          <a:effectLst/>
                          <a:cs typeface="B Mitra" panose="00000400000000000000" pitchFamily="2" charset="-78"/>
                        </a:rPr>
                        <a:t>---</a:t>
                      </a:r>
                      <a:endParaRPr lang="en-US" sz="1100">
                        <a:effectLst/>
                        <a:latin typeface="Calibri" panose="020F0502020204030204" pitchFamily="34" charset="0"/>
                        <a:ea typeface="Calibri" panose="020F0502020204030204" pitchFamily="34" charset="0"/>
                        <a:cs typeface="B Mitra" panose="00000400000000000000" pitchFamily="2" charset="-78"/>
                      </a:endParaRPr>
                    </a:p>
                  </a:txBody>
                  <a:tcPr marL="57508" marR="57508"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3992A">
                        <a:tint val="40000"/>
                      </a:srgbClr>
                    </a:solidFill>
                  </a:tcPr>
                </a:tc>
                <a:tc>
                  <a:txBody>
                    <a:bodyPr/>
                    <a:lstStyle>
                      <a:lvl1pPr marL="0" algn="l" rtl="0" eaLnBrk="1" latinLnBrk="0" hangingPunct="1">
                        <a:defRPr kumimoji="0" kern="1200">
                          <a:solidFill>
                            <a:schemeClr val="dk1"/>
                          </a:solidFill>
                          <a:latin typeface="Garamond" panose="02020404030301010803"/>
                        </a:defRPr>
                      </a:lvl1pPr>
                      <a:lvl2pPr marL="457200" algn="l" rtl="0" eaLnBrk="1" latinLnBrk="0" hangingPunct="1">
                        <a:defRPr kumimoji="0" kern="1200">
                          <a:solidFill>
                            <a:schemeClr val="dk1"/>
                          </a:solidFill>
                          <a:latin typeface="Garamond" panose="02020404030301010803"/>
                        </a:defRPr>
                      </a:lvl2pPr>
                      <a:lvl3pPr marL="914400" algn="l" rtl="0" eaLnBrk="1" latinLnBrk="0" hangingPunct="1">
                        <a:defRPr kumimoji="0" kern="1200">
                          <a:solidFill>
                            <a:schemeClr val="dk1"/>
                          </a:solidFill>
                          <a:latin typeface="Garamond" panose="02020404030301010803"/>
                        </a:defRPr>
                      </a:lvl3pPr>
                      <a:lvl4pPr marL="1371600" algn="l" rtl="0" eaLnBrk="1" latinLnBrk="0" hangingPunct="1">
                        <a:defRPr kumimoji="0" kern="1200">
                          <a:solidFill>
                            <a:schemeClr val="dk1"/>
                          </a:solidFill>
                          <a:latin typeface="Garamond" panose="02020404030301010803"/>
                        </a:defRPr>
                      </a:lvl4pPr>
                      <a:lvl5pPr marL="1828800" algn="l" rtl="0" eaLnBrk="1" latinLnBrk="0" hangingPunct="1">
                        <a:defRPr kumimoji="0" kern="1200">
                          <a:solidFill>
                            <a:schemeClr val="dk1"/>
                          </a:solidFill>
                          <a:latin typeface="Garamond" panose="02020404030301010803"/>
                        </a:defRPr>
                      </a:lvl5pPr>
                      <a:lvl6pPr marL="2286000" algn="l" rtl="0" eaLnBrk="1" latinLnBrk="0" hangingPunct="1">
                        <a:defRPr kumimoji="0" kern="1200">
                          <a:solidFill>
                            <a:schemeClr val="dk1"/>
                          </a:solidFill>
                          <a:latin typeface="Garamond" panose="02020404030301010803"/>
                        </a:defRPr>
                      </a:lvl6pPr>
                      <a:lvl7pPr marL="2743200" algn="l" rtl="0" eaLnBrk="1" latinLnBrk="0" hangingPunct="1">
                        <a:defRPr kumimoji="0" kern="1200">
                          <a:solidFill>
                            <a:schemeClr val="dk1"/>
                          </a:solidFill>
                          <a:latin typeface="Garamond" panose="02020404030301010803"/>
                        </a:defRPr>
                      </a:lvl7pPr>
                      <a:lvl8pPr marL="3200400" algn="l" rtl="0" eaLnBrk="1" latinLnBrk="0" hangingPunct="1">
                        <a:defRPr kumimoji="0" kern="1200">
                          <a:solidFill>
                            <a:schemeClr val="dk1"/>
                          </a:solidFill>
                          <a:latin typeface="Garamond" panose="02020404030301010803"/>
                        </a:defRPr>
                      </a:lvl8pPr>
                      <a:lvl9pPr marL="3657600" algn="l" rtl="0" eaLnBrk="1" latinLnBrk="0" hangingPunct="1">
                        <a:defRPr kumimoji="0" kern="1200">
                          <a:solidFill>
                            <a:schemeClr val="dk1"/>
                          </a:solidFill>
                          <a:latin typeface="Garamond" panose="02020404030301010803"/>
                        </a:defRPr>
                      </a:lvl9pPr>
                    </a:lstStyle>
                    <a:p>
                      <a:pPr marL="0" marR="0" algn="ctr" rtl="1">
                        <a:lnSpc>
                          <a:spcPct val="107000"/>
                        </a:lnSpc>
                        <a:spcBef>
                          <a:spcPts val="0"/>
                        </a:spcBef>
                        <a:spcAft>
                          <a:spcPts val="800"/>
                        </a:spcAft>
                      </a:pPr>
                      <a:r>
                        <a:rPr lang="fa-IR" sz="1100" dirty="0">
                          <a:effectLst/>
                          <a:cs typeface="B Mitra" panose="00000400000000000000" pitchFamily="2" charset="-78"/>
                        </a:rPr>
                        <a:t>ناكافي</a:t>
                      </a:r>
                      <a:endParaRPr lang="en-US" sz="1100" dirty="0">
                        <a:effectLst/>
                        <a:latin typeface="Calibri" panose="020F0502020204030204" pitchFamily="34" charset="0"/>
                        <a:ea typeface="Calibri" panose="020F0502020204030204" pitchFamily="34" charset="0"/>
                        <a:cs typeface="B Mitra" panose="00000400000000000000" pitchFamily="2" charset="-78"/>
                      </a:endParaRPr>
                    </a:p>
                  </a:txBody>
                  <a:tcPr marL="57508" marR="57508"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3992A">
                        <a:tint val="40000"/>
                      </a:srgbClr>
                    </a:solidFill>
                  </a:tcPr>
                </a:tc>
                <a:extLst>
                  <a:ext uri="{0D108BD9-81ED-4DB2-BD59-A6C34878D82A}">
                    <a16:rowId xmlns:a16="http://schemas.microsoft.com/office/drawing/2014/main" xmlns="" val="3146788277"/>
                  </a:ext>
                </a:extLst>
              </a:tr>
            </a:tbl>
          </a:graphicData>
        </a:graphic>
      </p:graphicFrame>
    </p:spTree>
    <p:extLst>
      <p:ext uri="{BB962C8B-B14F-4D97-AF65-F5344CB8AC3E}">
        <p14:creationId xmlns:p14="http://schemas.microsoft.com/office/powerpoint/2010/main" val="4051389495"/>
      </p:ext>
    </p:extLst>
  </p:cSld>
  <p:clrMapOvr>
    <a:masterClrMapping/>
  </p:clrMapOvr>
  <p:transition>
    <p:dissolve/>
  </p:transition>
  <p:timing>
    <p:tnLst>
      <p:par>
        <p:cT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برآورد هزینه</a:t>
            </a:r>
            <a:endParaRPr lang="en-US" dirty="0">
              <a:solidFill>
                <a:srgbClr val="8C5B02"/>
              </a:solidFill>
              <a:latin typeface="Technic" panose="00000400000000000000" pitchFamily="2" charset="2"/>
            </a:endParaRPr>
          </a:p>
        </p:txBody>
      </p:sp>
      <p:sp>
        <p:nvSpPr>
          <p:cNvPr id="29" name="TextBox 28"/>
          <p:cNvSpPr txBox="1"/>
          <p:nvPr/>
        </p:nvSpPr>
        <p:spPr>
          <a:xfrm>
            <a:off x="272480" y="4016097"/>
            <a:ext cx="1728192" cy="276999"/>
          </a:xfrm>
          <a:prstGeom prst="rect">
            <a:avLst/>
          </a:prstGeom>
          <a:noFill/>
        </p:spPr>
        <p:txBody>
          <a:bodyPr wrap="square" rtlCol="0">
            <a:spAutoFit/>
          </a:bodyPr>
          <a:lstStyle/>
          <a:p>
            <a:pPr algn="ctr"/>
            <a:r>
              <a:rPr lang="fa-IR" sz="1200" b="1" dirty="0" smtClean="0">
                <a:solidFill>
                  <a:schemeClr val="bg1">
                    <a:lumMod val="65000"/>
                    <a:lumOff val="35000"/>
                  </a:schemeClr>
                </a:solidFill>
                <a:cs typeface="B Nazanin" pitchFamily="2" charset="-78"/>
              </a:rPr>
              <a:t>جمع‏بندی مالی طرح</a:t>
            </a:r>
            <a:endParaRPr lang="fa-IR" sz="1200" b="1" dirty="0">
              <a:solidFill>
                <a:schemeClr val="bg1">
                  <a:lumMod val="65000"/>
                  <a:lumOff val="35000"/>
                </a:schemeClr>
              </a:solidFill>
              <a:cs typeface="B Nazanin" pitchFamily="2" charset="-78"/>
            </a:endParaRPr>
          </a:p>
        </p:txBody>
      </p:sp>
      <p:sp>
        <p:nvSpPr>
          <p:cNvPr id="30" name="TextBox 29"/>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8</a:t>
            </a:r>
            <a:r>
              <a:rPr lang="fa-IR" sz="1600" dirty="0" smtClean="0">
                <a:effectLst>
                  <a:outerShdw blurRad="38100" dist="38100" dir="2700000" algn="tl">
                    <a:srgbClr val="000000">
                      <a:alpha val="43137"/>
                    </a:srgbClr>
                  </a:outerShdw>
                </a:effectLst>
              </a:rPr>
              <a:t>  طرح توجیهی برای هتل</a:t>
            </a:r>
            <a:endParaRPr lang="en-US" sz="1400" dirty="0">
              <a:effectLst>
                <a:outerShdw blurRad="38100" dist="38100" dir="2700000" algn="tl">
                  <a:srgbClr val="000000">
                    <a:alpha val="43137"/>
                  </a:srgbClr>
                </a:outerShdw>
              </a:effectLst>
            </a:endParaRPr>
          </a:p>
        </p:txBody>
      </p:sp>
      <p:sp>
        <p:nvSpPr>
          <p:cNvPr id="31" name="TextBox 30"/>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8</a:t>
            </a:r>
            <a:endParaRPr lang="en-US" sz="1200" b="1" dirty="0">
              <a:solidFill>
                <a:srgbClr val="002060"/>
              </a:solidFill>
              <a:cs typeface="B Nazanin" pitchFamily="2" charset="-78"/>
            </a:endParaRPr>
          </a:p>
        </p:txBody>
      </p:sp>
      <p:sp>
        <p:nvSpPr>
          <p:cNvPr id="32" name="TextBox 31"/>
          <p:cNvSpPr txBox="1"/>
          <p:nvPr/>
        </p:nvSpPr>
        <p:spPr>
          <a:xfrm>
            <a:off x="272480" y="3723542"/>
            <a:ext cx="1728192" cy="276999"/>
          </a:xfrm>
          <a:prstGeom prst="rect">
            <a:avLst/>
          </a:prstGeom>
          <a:noFill/>
        </p:spPr>
        <p:txBody>
          <a:bodyPr wrap="square" rtlCol="0">
            <a:spAutoFit/>
          </a:bodyPr>
          <a:lstStyle/>
          <a:p>
            <a:pPr algn="ctr" rtl="1"/>
            <a:r>
              <a:rPr lang="fa-IR" sz="1200" b="1" dirty="0" smtClean="0">
                <a:solidFill>
                  <a:srgbClr val="674301"/>
                </a:solidFill>
                <a:cs typeface="B Nazanin" pitchFamily="2" charset="-78"/>
              </a:rPr>
              <a:t>طرح توجیهی هتل</a:t>
            </a:r>
            <a:endParaRPr lang="en-US" sz="1200" b="1" dirty="0">
              <a:solidFill>
                <a:srgbClr val="674301"/>
              </a:solidFill>
              <a:cs typeface="B Nazanin" pitchFamily="2" charset="-78"/>
            </a:endParaRPr>
          </a:p>
        </p:txBody>
      </p:sp>
      <p:sp>
        <p:nvSpPr>
          <p:cNvPr id="37" name="TextBox 36"/>
          <p:cNvSpPr txBox="1"/>
          <p:nvPr/>
        </p:nvSpPr>
        <p:spPr>
          <a:xfrm>
            <a:off x="2504728" y="1357542"/>
            <a:ext cx="6552728" cy="276999"/>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dirty="0" smtClean="0">
                <a:solidFill>
                  <a:srgbClr val="002060"/>
                </a:solidFill>
                <a:cs typeface="B Traffic" panose="00000400000000000000" pitchFamily="2" charset="-78"/>
              </a:rPr>
              <a:t>جمع‏بندی مالی طرح</a:t>
            </a:r>
            <a:endParaRPr lang="en-US" sz="1100" b="0" dirty="0">
              <a:solidFill>
                <a:srgbClr val="8C5B02"/>
              </a:solidFill>
              <a:latin typeface="Technic" panose="00000400000000000000" pitchFamily="2" charset="2"/>
            </a:endParaRPr>
          </a:p>
        </p:txBody>
      </p:sp>
      <p:sp>
        <p:nvSpPr>
          <p:cNvPr id="2" name="Rectangle 1"/>
          <p:cNvSpPr/>
          <p:nvPr/>
        </p:nvSpPr>
        <p:spPr>
          <a:xfrm>
            <a:off x="2504728" y="1700808"/>
            <a:ext cx="6552728" cy="3970318"/>
          </a:xfrm>
          <a:prstGeom prst="rect">
            <a:avLst/>
          </a:prstGeom>
        </p:spPr>
        <p:txBody>
          <a:bodyPr wrap="square">
            <a:spAutoFit/>
          </a:bodyPr>
          <a:lstStyle/>
          <a:p>
            <a:pPr algn="r" rtl="1">
              <a:lnSpc>
                <a:spcPct val="150000"/>
              </a:lnSpc>
            </a:pPr>
            <a:r>
              <a:rPr lang="fa-IR" sz="1200" b="1" dirty="0">
                <a:solidFill>
                  <a:srgbClr val="002060"/>
                </a:solidFill>
                <a:latin typeface="Garamond" panose="02020404030301010803"/>
                <a:cs typeface="B Mitra" panose="00000400000000000000" pitchFamily="2" charset="-78"/>
              </a:rPr>
              <a:t>قيمت كل زمين</a:t>
            </a:r>
            <a:r>
              <a:rPr lang="fa-IR" sz="1200" dirty="0">
                <a:solidFill>
                  <a:srgbClr val="002060"/>
                </a:solidFill>
                <a:latin typeface="Garamond" panose="02020404030301010803"/>
                <a:cs typeface="B Mitra" panose="00000400000000000000" pitchFamily="2" charset="-78"/>
              </a:rPr>
              <a:t> به ازاي هر متر مربع 150.000.000 ريال بر اساس 830 مترمربع معادل 124.500.000.000 ريال پيش بيني شده است.</a:t>
            </a:r>
          </a:p>
          <a:p>
            <a:pPr algn="r" rtl="1">
              <a:lnSpc>
                <a:spcPct val="150000"/>
              </a:lnSpc>
            </a:pPr>
            <a:r>
              <a:rPr lang="fa-IR" sz="1200" b="1" dirty="0">
                <a:solidFill>
                  <a:srgbClr val="002060"/>
                </a:solidFill>
                <a:latin typeface="Garamond" panose="02020404030301010803"/>
                <a:cs typeface="B Mitra" panose="00000400000000000000" pitchFamily="2" charset="-78"/>
              </a:rPr>
              <a:t>هزينه تخريب منطقه</a:t>
            </a:r>
            <a:r>
              <a:rPr lang="fa-IR" sz="1200" dirty="0">
                <a:solidFill>
                  <a:srgbClr val="002060"/>
                </a:solidFill>
                <a:latin typeface="Garamond" panose="02020404030301010803"/>
                <a:cs typeface="B Mitra" panose="00000400000000000000" pitchFamily="2" charset="-78"/>
              </a:rPr>
              <a:t> متري 300.000 ريال (8000 متر مربع مفيد) معادل 2.400.000.000 ريال كه روي هزينه ساخت در نظر گرفته مي شود.</a:t>
            </a:r>
          </a:p>
          <a:p>
            <a:pPr algn="r" rtl="1">
              <a:lnSpc>
                <a:spcPct val="150000"/>
              </a:lnSpc>
            </a:pPr>
            <a:r>
              <a:rPr lang="fa-IR" sz="1200" b="1" dirty="0">
                <a:solidFill>
                  <a:srgbClr val="002060"/>
                </a:solidFill>
                <a:latin typeface="Garamond" panose="02020404030301010803"/>
                <a:cs typeface="B Mitra" panose="00000400000000000000" pitchFamily="2" charset="-78"/>
              </a:rPr>
              <a:t>هزينه بازسازي و مقاوم سازي كل پروژه </a:t>
            </a:r>
            <a:r>
              <a:rPr lang="fa-IR" sz="1200" dirty="0">
                <a:solidFill>
                  <a:srgbClr val="002060"/>
                </a:solidFill>
                <a:latin typeface="Garamond" panose="02020404030301010803"/>
                <a:cs typeface="B Mitra" panose="00000400000000000000" pitchFamily="2" charset="-78"/>
              </a:rPr>
              <a:t>معادل 40 درصد هزينه ساخت (هزينه ساخت منطقه معادل متري 12.000.000 ريال) </a:t>
            </a:r>
            <a:r>
              <a:rPr lang="fa-IR" sz="1200" dirty="0" smtClean="0">
                <a:solidFill>
                  <a:srgbClr val="002060"/>
                </a:solidFill>
                <a:latin typeface="Garamond" panose="02020404030301010803"/>
                <a:cs typeface="B Mitra" panose="00000400000000000000" pitchFamily="2" charset="-78"/>
              </a:rPr>
              <a:t>معادل </a:t>
            </a:r>
            <a:r>
              <a:rPr lang="fa-IR" sz="1200" dirty="0">
                <a:solidFill>
                  <a:srgbClr val="002060"/>
                </a:solidFill>
                <a:latin typeface="Garamond" panose="02020404030301010803"/>
                <a:cs typeface="B Mitra" panose="00000400000000000000" pitchFamily="2" charset="-78"/>
              </a:rPr>
              <a:t>متري 4.800.000 ريال مباشد كه بر اساس كل پروژه (500 متر مربع 16 طبقه) معادل 38.400.000.000 ريال ميباشد.</a:t>
            </a:r>
          </a:p>
          <a:p>
            <a:pPr algn="r" rtl="1">
              <a:lnSpc>
                <a:spcPct val="150000"/>
              </a:lnSpc>
            </a:pPr>
            <a:r>
              <a:rPr lang="fa-IR" sz="1200" b="1" dirty="0">
                <a:solidFill>
                  <a:srgbClr val="002060"/>
                </a:solidFill>
                <a:latin typeface="Garamond" panose="02020404030301010803"/>
                <a:cs typeface="B Mitra" panose="00000400000000000000" pitchFamily="2" charset="-78"/>
              </a:rPr>
              <a:t>قيمت با توجه به كاربري فعلي (اداري)</a:t>
            </a:r>
            <a:r>
              <a:rPr lang="fa-IR" sz="1200" dirty="0">
                <a:solidFill>
                  <a:srgbClr val="002060"/>
                </a:solidFill>
                <a:latin typeface="Garamond" panose="02020404030301010803"/>
                <a:cs typeface="B Mitra" panose="00000400000000000000" pitchFamily="2" charset="-78"/>
              </a:rPr>
              <a:t> به ازاي هر متر مربع 80.000.000 ريال 500 متر مربع مفيد در 16 طبقه معادل 640.000.000.000 ريال پيش بيني شده است.</a:t>
            </a:r>
          </a:p>
          <a:p>
            <a:pPr algn="r" rtl="1">
              <a:lnSpc>
                <a:spcPct val="150000"/>
              </a:lnSpc>
            </a:pPr>
            <a:r>
              <a:rPr lang="fa-IR" sz="1200" b="1" dirty="0">
                <a:solidFill>
                  <a:srgbClr val="002060"/>
                </a:solidFill>
                <a:latin typeface="Garamond" panose="02020404030301010803"/>
                <a:cs typeface="B Mitra" panose="00000400000000000000" pitchFamily="2" charset="-78"/>
              </a:rPr>
              <a:t>مجموع درآمد ساليانه هتل</a:t>
            </a:r>
            <a:r>
              <a:rPr lang="fa-IR" sz="1200" dirty="0">
                <a:solidFill>
                  <a:srgbClr val="002060"/>
                </a:solidFill>
                <a:latin typeface="Garamond" panose="02020404030301010803"/>
                <a:cs typeface="B Mitra" panose="00000400000000000000" pitchFamily="2" charset="-78"/>
              </a:rPr>
              <a:t> بر اساس 63 اتاق و سالن پذيرايي 300 نفره و رستوران 200 نفره معادل 248.450.000.000 ريال محاسبه گرديده است.</a:t>
            </a:r>
          </a:p>
          <a:p>
            <a:pPr algn="r" rtl="1">
              <a:lnSpc>
                <a:spcPct val="150000"/>
              </a:lnSpc>
            </a:pPr>
            <a:r>
              <a:rPr lang="fa-IR" sz="1200" b="1" dirty="0">
                <a:solidFill>
                  <a:srgbClr val="002060"/>
                </a:solidFill>
                <a:latin typeface="Garamond" panose="02020404030301010803"/>
                <a:cs typeface="B Mitra" panose="00000400000000000000" pitchFamily="2" charset="-78"/>
              </a:rPr>
              <a:t>هزينه تخريب و ساخت مسكوني</a:t>
            </a:r>
            <a:r>
              <a:rPr lang="fa-IR" sz="1200" dirty="0">
                <a:solidFill>
                  <a:srgbClr val="002060"/>
                </a:solidFill>
                <a:latin typeface="Garamond" panose="02020404030301010803"/>
                <a:cs typeface="B Mitra" panose="00000400000000000000" pitchFamily="2" charset="-78"/>
              </a:rPr>
              <a:t> بر اساس متري 13.000.000 ريال (8000 متر مربع مفيد)  معادل 104.000.000.000ريال مي باشد.</a:t>
            </a:r>
          </a:p>
          <a:p>
            <a:pPr algn="r" rtl="1">
              <a:lnSpc>
                <a:spcPct val="150000"/>
              </a:lnSpc>
            </a:pPr>
            <a:r>
              <a:rPr lang="fa-IR" sz="1200" b="1" dirty="0">
                <a:solidFill>
                  <a:srgbClr val="002060"/>
                </a:solidFill>
                <a:latin typeface="Garamond" panose="02020404030301010803"/>
                <a:cs typeface="B Mitra" panose="00000400000000000000" pitchFamily="2" charset="-78"/>
              </a:rPr>
              <a:t>قيمت فروش با توجه به كاربري مسكوني نوساز</a:t>
            </a:r>
            <a:r>
              <a:rPr lang="fa-IR" sz="1200" dirty="0">
                <a:solidFill>
                  <a:srgbClr val="002060"/>
                </a:solidFill>
                <a:latin typeface="Garamond" panose="02020404030301010803"/>
                <a:cs typeface="B Mitra" panose="00000400000000000000" pitchFamily="2" charset="-78"/>
              </a:rPr>
              <a:t> به ازاي هر متر مربع 70.000.000 ريال (8000 متر مربع مفيد) معادل 560.000.000.000 ريال مي باشد.</a:t>
            </a:r>
          </a:p>
          <a:p>
            <a:pPr algn="r" rtl="1">
              <a:lnSpc>
                <a:spcPct val="150000"/>
              </a:lnSpc>
            </a:pPr>
            <a:r>
              <a:rPr lang="fa-IR" sz="1200" b="1" dirty="0">
                <a:solidFill>
                  <a:srgbClr val="002060"/>
                </a:solidFill>
                <a:latin typeface="Garamond" panose="02020404030301010803"/>
                <a:cs typeface="B Mitra" panose="00000400000000000000" pitchFamily="2" charset="-78"/>
              </a:rPr>
              <a:t>قيمت فروش با توجه به كاربري اداري نوساز</a:t>
            </a:r>
            <a:r>
              <a:rPr lang="fa-IR" sz="1200" dirty="0">
                <a:solidFill>
                  <a:srgbClr val="002060"/>
                </a:solidFill>
                <a:latin typeface="Garamond" panose="02020404030301010803"/>
                <a:cs typeface="B Mitra" panose="00000400000000000000" pitchFamily="2" charset="-78"/>
              </a:rPr>
              <a:t> به ازاي هر متر مربع 150.000.000 ريال (8000 متر مربع مفيد) معادل 1.200.000.000.000 ريال مي باشد.</a:t>
            </a:r>
          </a:p>
          <a:p>
            <a:pPr algn="r" rtl="1">
              <a:lnSpc>
                <a:spcPct val="150000"/>
              </a:lnSpc>
            </a:pPr>
            <a:r>
              <a:rPr lang="fa-IR" sz="1200" b="1" dirty="0">
                <a:solidFill>
                  <a:srgbClr val="002060"/>
                </a:solidFill>
                <a:latin typeface="Garamond" panose="02020404030301010803"/>
                <a:cs typeface="B Mitra" panose="00000400000000000000" pitchFamily="2" charset="-78"/>
              </a:rPr>
              <a:t>قيمت فروش با توجه به كاربري فرهنگي نوساز </a:t>
            </a:r>
            <a:r>
              <a:rPr lang="fa-IR" sz="1200" dirty="0">
                <a:solidFill>
                  <a:srgbClr val="002060"/>
                </a:solidFill>
                <a:latin typeface="Garamond" panose="02020404030301010803"/>
                <a:cs typeface="B Mitra" panose="00000400000000000000" pitchFamily="2" charset="-78"/>
              </a:rPr>
              <a:t>خريداري شده توسط موسسات و سازمان هاي مرتبط به شهرداري بواسطه عدم سوددهي بالاي كاربري هاي فرهنگي به ازاي هر متر مربع 50.000.000 ريال (8000 متر مربع) معادل 400.000.000.000 ريال مي باشد.</a:t>
            </a:r>
          </a:p>
        </p:txBody>
      </p:sp>
    </p:spTree>
    <p:extLst>
      <p:ext uri="{BB962C8B-B14F-4D97-AF65-F5344CB8AC3E}">
        <p14:creationId xmlns:p14="http://schemas.microsoft.com/office/powerpoint/2010/main" val="806657933"/>
      </p:ext>
    </p:extLst>
  </p:cSld>
  <p:clrMapOvr>
    <a:masterClrMapping/>
  </p:clrMapOvr>
  <p:transition>
    <p:dissolve/>
  </p:transition>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برآورد هزینه</a:t>
            </a:r>
            <a:endParaRPr lang="en-US" dirty="0">
              <a:solidFill>
                <a:srgbClr val="8C5B02"/>
              </a:solidFill>
              <a:latin typeface="Technic" panose="00000400000000000000" pitchFamily="2" charset="2"/>
            </a:endParaRPr>
          </a:p>
        </p:txBody>
      </p:sp>
      <p:sp>
        <p:nvSpPr>
          <p:cNvPr id="29" name="TextBox 28"/>
          <p:cNvSpPr txBox="1"/>
          <p:nvPr/>
        </p:nvSpPr>
        <p:spPr>
          <a:xfrm>
            <a:off x="272480" y="4016097"/>
            <a:ext cx="1728192" cy="276999"/>
          </a:xfrm>
          <a:prstGeom prst="rect">
            <a:avLst/>
          </a:prstGeom>
          <a:noFill/>
        </p:spPr>
        <p:txBody>
          <a:bodyPr wrap="square" rtlCol="0">
            <a:spAutoFit/>
          </a:bodyPr>
          <a:lstStyle/>
          <a:p>
            <a:pPr algn="ctr"/>
            <a:r>
              <a:rPr lang="fa-IR" sz="1200" b="1" dirty="0" smtClean="0">
                <a:solidFill>
                  <a:schemeClr val="bg1">
                    <a:lumMod val="65000"/>
                    <a:lumOff val="35000"/>
                  </a:schemeClr>
                </a:solidFill>
                <a:cs typeface="B Nazanin" pitchFamily="2" charset="-78"/>
              </a:rPr>
              <a:t>کاربری پیشنهادی</a:t>
            </a:r>
            <a:endParaRPr lang="fa-IR" sz="1200" b="1" dirty="0">
              <a:solidFill>
                <a:schemeClr val="bg1">
                  <a:lumMod val="65000"/>
                  <a:lumOff val="35000"/>
                </a:schemeClr>
              </a:solidFill>
              <a:cs typeface="B Nazanin" pitchFamily="2" charset="-78"/>
            </a:endParaRPr>
          </a:p>
        </p:txBody>
      </p:sp>
      <p:sp>
        <p:nvSpPr>
          <p:cNvPr id="30" name="TextBox 29"/>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8</a:t>
            </a:r>
            <a:r>
              <a:rPr lang="fa-IR" sz="1600" dirty="0" smtClean="0">
                <a:effectLst>
                  <a:outerShdw blurRad="38100" dist="38100" dir="2700000" algn="tl">
                    <a:srgbClr val="000000">
                      <a:alpha val="43137"/>
                    </a:srgbClr>
                  </a:outerShdw>
                </a:effectLst>
              </a:rPr>
              <a:t>  طرح توجیهی برای هتل</a:t>
            </a:r>
            <a:endParaRPr lang="en-US" sz="1400" dirty="0">
              <a:effectLst>
                <a:outerShdw blurRad="38100" dist="38100" dir="2700000" algn="tl">
                  <a:srgbClr val="000000">
                    <a:alpha val="43137"/>
                  </a:srgbClr>
                </a:outerShdw>
              </a:effectLst>
            </a:endParaRPr>
          </a:p>
        </p:txBody>
      </p:sp>
      <p:sp>
        <p:nvSpPr>
          <p:cNvPr id="31" name="TextBox 30"/>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8</a:t>
            </a:r>
            <a:endParaRPr lang="en-US" sz="1200" b="1" dirty="0">
              <a:solidFill>
                <a:srgbClr val="002060"/>
              </a:solidFill>
              <a:cs typeface="B Nazanin" pitchFamily="2" charset="-78"/>
            </a:endParaRPr>
          </a:p>
        </p:txBody>
      </p:sp>
      <p:sp>
        <p:nvSpPr>
          <p:cNvPr id="32" name="TextBox 31"/>
          <p:cNvSpPr txBox="1"/>
          <p:nvPr/>
        </p:nvSpPr>
        <p:spPr>
          <a:xfrm>
            <a:off x="272480" y="3723542"/>
            <a:ext cx="1728192" cy="276999"/>
          </a:xfrm>
          <a:prstGeom prst="rect">
            <a:avLst/>
          </a:prstGeom>
          <a:noFill/>
        </p:spPr>
        <p:txBody>
          <a:bodyPr wrap="square" rtlCol="0">
            <a:spAutoFit/>
          </a:bodyPr>
          <a:lstStyle/>
          <a:p>
            <a:pPr algn="ctr" rtl="1"/>
            <a:r>
              <a:rPr lang="fa-IR" sz="1200" b="1" dirty="0" smtClean="0">
                <a:solidFill>
                  <a:srgbClr val="674301"/>
                </a:solidFill>
                <a:cs typeface="B Nazanin" pitchFamily="2" charset="-78"/>
              </a:rPr>
              <a:t>طرح توجیهی هتل</a:t>
            </a:r>
            <a:endParaRPr lang="en-US" sz="1200" b="1" dirty="0">
              <a:solidFill>
                <a:srgbClr val="674301"/>
              </a:solidFill>
              <a:cs typeface="B Nazanin" pitchFamily="2" charset="-78"/>
            </a:endParaRPr>
          </a:p>
        </p:txBody>
      </p:sp>
      <p:sp>
        <p:nvSpPr>
          <p:cNvPr id="37" name="TextBox 36"/>
          <p:cNvSpPr txBox="1"/>
          <p:nvPr/>
        </p:nvSpPr>
        <p:spPr>
          <a:xfrm>
            <a:off x="2504728" y="1357542"/>
            <a:ext cx="6552728" cy="276999"/>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dirty="0" smtClean="0">
                <a:solidFill>
                  <a:srgbClr val="002060"/>
                </a:solidFill>
                <a:cs typeface="B Traffic" panose="00000400000000000000" pitchFamily="2" charset="-78"/>
              </a:rPr>
              <a:t>کاربری پیشنهادی</a:t>
            </a:r>
            <a:endParaRPr lang="en-US" sz="1100" b="0" dirty="0">
              <a:solidFill>
                <a:srgbClr val="8C5B02"/>
              </a:solidFill>
              <a:latin typeface="Technic" panose="00000400000000000000" pitchFamily="2" charset="2"/>
            </a:endParaRPr>
          </a:p>
        </p:txBody>
      </p:sp>
      <p:sp>
        <p:nvSpPr>
          <p:cNvPr id="2" name="Rectangle 1"/>
          <p:cNvSpPr/>
          <p:nvPr/>
        </p:nvSpPr>
        <p:spPr>
          <a:xfrm>
            <a:off x="2504728" y="1700808"/>
            <a:ext cx="6552728" cy="1731243"/>
          </a:xfrm>
          <a:prstGeom prst="rect">
            <a:avLst/>
          </a:prstGeom>
        </p:spPr>
        <p:txBody>
          <a:bodyPr wrap="square">
            <a:spAutoFit/>
          </a:bodyPr>
          <a:lstStyle/>
          <a:p>
            <a:pPr algn="r" rtl="1">
              <a:lnSpc>
                <a:spcPct val="150000"/>
              </a:lnSpc>
            </a:pPr>
            <a:r>
              <a:rPr lang="fa-IR" sz="1200" dirty="0">
                <a:solidFill>
                  <a:srgbClr val="002060"/>
                </a:solidFill>
                <a:latin typeface="Garamond" panose="02020404030301010803"/>
                <a:cs typeface="B Mitra" panose="00000400000000000000" pitchFamily="2" charset="-78"/>
              </a:rPr>
              <a:t>ساخت مجموعه تجاري اداري پيشنهاد ميگردد. از نظر وجود پروژه هاي مشابه كاربري يك مجموعه شاخص در سطح شهر و منطقه مي تواند عمل كند و از نظر سرمايه گذاري، بخشي از اين سرمايه به صورت واحد هاي تجاري اداري در كوتاه مدت قابل برگشت است و بخشي ديگر از طريق ارائه خدمات آينده مجموعه تامين ميگردد كه در طولاني مدت پايدار خواهد بود.</a:t>
            </a:r>
          </a:p>
          <a:p>
            <a:pPr algn="r" rtl="1">
              <a:lnSpc>
                <a:spcPct val="150000"/>
              </a:lnSpc>
            </a:pPr>
            <a:r>
              <a:rPr lang="fa-IR" sz="1200" dirty="0">
                <a:solidFill>
                  <a:srgbClr val="002060"/>
                </a:solidFill>
                <a:latin typeface="Garamond" panose="02020404030301010803"/>
                <a:cs typeface="B Mitra" panose="00000400000000000000" pitchFamily="2" charset="-78"/>
              </a:rPr>
              <a:t>ديدگاه نسبت به مجموعه بايد بگونه اي باشد كه از طريق تعريف معماري مناسب بتوان مجموعه را در سطح كشور و منطقه بعنوان شاخص معرفي نمود.</a:t>
            </a:r>
          </a:p>
          <a:p>
            <a:pPr algn="r" rtl="1">
              <a:lnSpc>
                <a:spcPct val="150000"/>
              </a:lnSpc>
            </a:pPr>
            <a:r>
              <a:rPr lang="fa-IR" sz="1200" dirty="0">
                <a:solidFill>
                  <a:srgbClr val="002060"/>
                </a:solidFill>
                <a:latin typeface="Garamond" panose="02020404030301010803"/>
                <a:cs typeface="B Mitra" panose="00000400000000000000" pitchFamily="2" charset="-78"/>
              </a:rPr>
              <a:t>از نظر سرمايه گذاري و بازدهي اقتصادي با توجه به اينكه در دو مسير كوتاه (فروش واحد هاي اداري، دفاتر نمايشگاه ها، .. ) و طولاني مدت (بخش اقامتي)‌اين امر امكانپذير است نسبت به ساير كاربري ها از قدرت مانور بيشتري برخوردار است.</a:t>
            </a:r>
          </a:p>
        </p:txBody>
      </p:sp>
    </p:spTree>
    <p:extLst>
      <p:ext uri="{BB962C8B-B14F-4D97-AF65-F5344CB8AC3E}">
        <p14:creationId xmlns:p14="http://schemas.microsoft.com/office/powerpoint/2010/main" val="3960297289"/>
      </p:ext>
    </p:extLst>
  </p:cSld>
  <p:clrMapOvr>
    <a:masterClrMapping/>
  </p:clrMapOvr>
  <p:transition>
    <p:dissolve/>
  </p:transition>
  <p:timing>
    <p:tnLst>
      <p:par>
        <p:cTn id="1" dur="indefinite" restart="never"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extBox 32"/>
          <p:cNvSpPr txBox="1"/>
          <p:nvPr/>
        </p:nvSpPr>
        <p:spPr>
          <a:xfrm>
            <a:off x="2504728" y="1052736"/>
            <a:ext cx="6552728" cy="667490"/>
          </a:xfrm>
          <a:prstGeom prst="rect">
            <a:avLst/>
          </a:prstGeom>
          <a:noFill/>
        </p:spPr>
        <p:txBody>
          <a:bodyPr wrap="square" rtlCol="0">
            <a:spAutoFit/>
          </a:bodyPr>
          <a:lstStyle/>
          <a:p>
            <a:pPr algn="justLow" rtl="1">
              <a:lnSpc>
                <a:spcPct val="150000"/>
              </a:lnSpc>
            </a:pPr>
            <a:r>
              <a:rPr lang="fa-IR" sz="1300" dirty="0">
                <a:solidFill>
                  <a:srgbClr val="002060"/>
                </a:solidFill>
                <a:cs typeface="B Nazanin" pitchFamily="2" charset="-78"/>
              </a:rPr>
              <a:t>با توجه به رهیافت‏های کتاب و نظریه لایه‏ای و مباحث و مقالات ارائه شده به منظور طراحی دانشگاه سوره با توجه به سرانه‏ها و برنامه فیزیکی دانشگاه برنامه‏دهی لازم در سایت ترمینال غرب را ارائه دهید.</a:t>
            </a:r>
            <a:endParaRPr lang="fa-IR" sz="1200" dirty="0">
              <a:solidFill>
                <a:srgbClr val="4F3311"/>
              </a:solidFill>
              <a:cs typeface="B Nazanin" pitchFamily="2" charset="-78"/>
            </a:endParaRPr>
          </a:p>
        </p:txBody>
      </p:sp>
      <p:sp>
        <p:nvSpPr>
          <p:cNvPr id="34" name="TextBox 33"/>
          <p:cNvSpPr txBox="1"/>
          <p:nvPr/>
        </p:nvSpPr>
        <p:spPr>
          <a:xfrm>
            <a:off x="272480" y="4016097"/>
            <a:ext cx="1728192" cy="276999"/>
          </a:xfrm>
          <a:prstGeom prst="rect">
            <a:avLst/>
          </a:prstGeom>
          <a:noFill/>
        </p:spPr>
        <p:txBody>
          <a:bodyPr wrap="square" rtlCol="0">
            <a:spAutoFit/>
          </a:bodyPr>
          <a:lstStyle/>
          <a:p>
            <a:pPr algn="ctr" rtl="1"/>
            <a:r>
              <a:rPr lang="fa-IR" sz="1200" b="1" dirty="0" smtClean="0">
                <a:solidFill>
                  <a:schemeClr val="bg1">
                    <a:lumMod val="65000"/>
                    <a:lumOff val="35000"/>
                  </a:schemeClr>
                </a:solidFill>
                <a:cs typeface="B Nazanin" pitchFamily="2" charset="-78"/>
              </a:rPr>
              <a:t>بیان مسأله</a:t>
            </a:r>
            <a:endParaRPr lang="en-US" sz="1200" b="1" dirty="0">
              <a:solidFill>
                <a:schemeClr val="bg1">
                  <a:lumMod val="65000"/>
                  <a:lumOff val="35000"/>
                </a:schemeClr>
              </a:solidFill>
              <a:cs typeface="B Nazanin" pitchFamily="2" charset="-78"/>
            </a:endParaRPr>
          </a:p>
        </p:txBody>
      </p:sp>
      <p:sp>
        <p:nvSpPr>
          <p:cNvPr id="19" name="TextBox 18"/>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9</a:t>
            </a:r>
            <a:r>
              <a:rPr lang="fa-IR" sz="1600" dirty="0" smtClean="0">
                <a:effectLst>
                  <a:outerShdw blurRad="38100" dist="38100" dir="2700000" algn="tl">
                    <a:srgbClr val="000000">
                      <a:alpha val="43137"/>
                    </a:srgbClr>
                  </a:outerShdw>
                </a:effectLst>
              </a:rPr>
              <a:t>  برنامه‏دهی جهت طراحی دانشگاه سوره</a:t>
            </a:r>
            <a:endParaRPr lang="en-US" sz="1400" dirty="0">
              <a:effectLst>
                <a:outerShdw blurRad="38100" dist="38100" dir="2700000" algn="tl">
                  <a:srgbClr val="000000">
                    <a:alpha val="43137"/>
                  </a:srgbClr>
                </a:outerShdw>
              </a:effectLst>
            </a:endParaRPr>
          </a:p>
        </p:txBody>
      </p:sp>
      <p:sp>
        <p:nvSpPr>
          <p:cNvPr id="20" name="TextBox 19"/>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9</a:t>
            </a:r>
            <a:endParaRPr lang="en-US" sz="1200" b="1" dirty="0">
              <a:solidFill>
                <a:srgbClr val="002060"/>
              </a:solidFill>
              <a:cs typeface="B Nazanin" pitchFamily="2" charset="-78"/>
            </a:endParaRPr>
          </a:p>
        </p:txBody>
      </p:sp>
      <p:sp>
        <p:nvSpPr>
          <p:cNvPr id="21" name="TextBox 20"/>
          <p:cNvSpPr txBox="1"/>
          <p:nvPr/>
        </p:nvSpPr>
        <p:spPr>
          <a:xfrm>
            <a:off x="272480" y="3723542"/>
            <a:ext cx="1728192" cy="261610"/>
          </a:xfrm>
          <a:prstGeom prst="rect">
            <a:avLst/>
          </a:prstGeom>
          <a:noFill/>
        </p:spPr>
        <p:txBody>
          <a:bodyPr wrap="square" rtlCol="0">
            <a:spAutoFit/>
          </a:bodyPr>
          <a:lstStyle/>
          <a:p>
            <a:pPr algn="ctr" rtl="1"/>
            <a:r>
              <a:rPr lang="fa-IR" sz="1100" b="1" dirty="0" smtClean="0">
                <a:solidFill>
                  <a:srgbClr val="674301"/>
                </a:solidFill>
                <a:cs typeface="B Nazanin" pitchFamily="2" charset="-78"/>
              </a:rPr>
              <a:t>برنامه‏دهی جهت طراحی سوره</a:t>
            </a:r>
            <a:endParaRPr lang="en-US" sz="1100" b="1" dirty="0">
              <a:solidFill>
                <a:srgbClr val="674301"/>
              </a:solidFill>
              <a:cs typeface="B Nazanin" pitchFamily="2" charset="-78"/>
            </a:endParaRPr>
          </a:p>
        </p:txBody>
      </p:sp>
      <p:sp>
        <p:nvSpPr>
          <p:cNvPr id="7" name="TextBox 6"/>
          <p:cNvSpPr txBox="1"/>
          <p:nvPr/>
        </p:nvSpPr>
        <p:spPr>
          <a:xfrm>
            <a:off x="2504728" y="5301208"/>
            <a:ext cx="6552728" cy="667490"/>
          </a:xfrm>
          <a:prstGeom prst="rect">
            <a:avLst/>
          </a:prstGeom>
          <a:noFill/>
        </p:spPr>
        <p:txBody>
          <a:bodyPr wrap="square" rtlCol="0">
            <a:spAutoFit/>
          </a:bodyPr>
          <a:lstStyle/>
          <a:p>
            <a:pPr algn="ctr" rtl="1">
              <a:lnSpc>
                <a:spcPct val="150000"/>
              </a:lnSpc>
            </a:pPr>
            <a:r>
              <a:rPr lang="fa-IR" sz="1300" dirty="0">
                <a:solidFill>
                  <a:srgbClr val="002060"/>
                </a:solidFill>
                <a:cs typeface="B Nazanin" pitchFamily="2" charset="-78"/>
              </a:rPr>
              <a:t>تعداد کل دانشجویان دانشکده : 4172 نفر</a:t>
            </a:r>
          </a:p>
          <a:p>
            <a:pPr algn="ctr" rtl="1">
              <a:lnSpc>
                <a:spcPct val="150000"/>
              </a:lnSpc>
            </a:pPr>
            <a:r>
              <a:rPr lang="fa-IR" sz="1300" dirty="0">
                <a:solidFill>
                  <a:srgbClr val="002060"/>
                </a:solidFill>
                <a:cs typeface="B Nazanin" pitchFamily="2" charset="-78"/>
              </a:rPr>
              <a:t>تعداد دانشجویان معماری دانشکده سوره: 1313 نفر</a:t>
            </a:r>
            <a:endParaRPr lang="fa-IR" sz="1200" dirty="0">
              <a:solidFill>
                <a:srgbClr val="4F3311"/>
              </a:solidFill>
              <a:cs typeface="B Nazanin" pitchFamily="2" charset="-78"/>
            </a:endParaRPr>
          </a:p>
        </p:txBody>
      </p:sp>
    </p:spTree>
    <p:extLst>
      <p:ext uri="{BB962C8B-B14F-4D97-AF65-F5344CB8AC3E}">
        <p14:creationId xmlns:p14="http://schemas.microsoft.com/office/powerpoint/2010/main" val="796970746"/>
      </p:ext>
    </p:extLst>
  </p:cSld>
  <p:clrMapOvr>
    <a:masterClrMapping/>
  </p:clrMapOvr>
  <p:transition>
    <p:dissolve/>
  </p:transition>
  <p:timing>
    <p:tnLst>
      <p:par>
        <p:cTn id="1" dur="indefinite" restart="never" nodeType="tmRoot"/>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بررسی نمونه‏های موردی</a:t>
            </a:r>
            <a:endParaRPr lang="en-US" dirty="0">
              <a:solidFill>
                <a:srgbClr val="8C5B02"/>
              </a:solidFill>
              <a:latin typeface="Technic" panose="00000400000000000000" pitchFamily="2" charset="2"/>
            </a:endParaRPr>
          </a:p>
        </p:txBody>
      </p:sp>
      <p:sp>
        <p:nvSpPr>
          <p:cNvPr id="7" name="TextBox 6"/>
          <p:cNvSpPr txBox="1"/>
          <p:nvPr/>
        </p:nvSpPr>
        <p:spPr>
          <a:xfrm>
            <a:off x="2504728" y="1700808"/>
            <a:ext cx="6552727" cy="1454244"/>
          </a:xfrm>
          <a:prstGeom prst="rect">
            <a:avLst/>
          </a:prstGeom>
          <a:noFill/>
        </p:spPr>
        <p:txBody>
          <a:bodyPr wrap="square" rtlCol="0">
            <a:spAutoFit/>
          </a:bodyPr>
          <a:lstStyle/>
          <a:p>
            <a:pPr algn="justLow" rtl="1">
              <a:lnSpc>
                <a:spcPct val="150000"/>
              </a:lnSpc>
            </a:pPr>
            <a:r>
              <a:rPr lang="fa-IR" sz="1200" dirty="0">
                <a:solidFill>
                  <a:srgbClr val="002060"/>
                </a:solidFill>
                <a:cs typeface="B Nazanin" pitchFamily="2" charset="-78"/>
              </a:rPr>
              <a:t>طراحی و لکه گذاری سایت دانشکده ی هنرهای زیبا کاملاًعملکردی بوده و براساس نیازهای دانشجویان در دو بخش شمالی و جنوبی طراحی شده است. در بخش شمالی سایت، فضای بازی به فرم نعل اسب با ساختما نهای آتلیه ی معماری، بخش اداری و سال نهای قضاوت مصور شده است. در بخش جنو ب غربی سایت دانشکده، سه ساختمان مکعبی شکل به موازات هم در جهت غربی و شرقی قرار گرفته اند. فضای باز بین ساختمان ها با پوشش گیاهی، آبنما و محل هایی برای استراحت دانشجویان طراحی شدهاست. سبک ساختمان ها، مدرن و یادآورساختمان های آدول لوس و لوکوربوزه می باشند که با پوشش عمدتاً بتنی ساخته شده اند.</a:t>
            </a:r>
            <a:endParaRPr lang="en-US" sz="1200" dirty="0" smtClean="0">
              <a:solidFill>
                <a:srgbClr val="002060"/>
              </a:solidFill>
              <a:cs typeface="B Nazanin" pitchFamily="2" charset="-78"/>
            </a:endParaRPr>
          </a:p>
        </p:txBody>
      </p:sp>
      <p:sp>
        <p:nvSpPr>
          <p:cNvPr id="8" name="TextBox 7"/>
          <p:cNvSpPr txBox="1"/>
          <p:nvPr/>
        </p:nvSpPr>
        <p:spPr>
          <a:xfrm>
            <a:off x="272480" y="4016097"/>
            <a:ext cx="1728192" cy="276999"/>
          </a:xfrm>
          <a:prstGeom prst="rect">
            <a:avLst/>
          </a:prstGeom>
          <a:noFill/>
        </p:spPr>
        <p:txBody>
          <a:bodyPr wrap="square" rtlCol="0">
            <a:spAutoFit/>
          </a:bodyPr>
          <a:lstStyle/>
          <a:p>
            <a:pPr algn="ctr" rtl="1"/>
            <a:r>
              <a:rPr lang="fa-IR" sz="1200" b="1" dirty="0" smtClean="0">
                <a:solidFill>
                  <a:schemeClr val="bg1">
                    <a:lumMod val="65000"/>
                    <a:lumOff val="35000"/>
                  </a:schemeClr>
                </a:solidFill>
                <a:cs typeface="B Nazanin" pitchFamily="2" charset="-78"/>
              </a:rPr>
              <a:t>نمونه موردی</a:t>
            </a:r>
            <a:endParaRPr lang="en-US" sz="1200" b="1" dirty="0">
              <a:solidFill>
                <a:schemeClr val="bg1">
                  <a:lumMod val="65000"/>
                  <a:lumOff val="35000"/>
                </a:schemeClr>
              </a:solidFill>
              <a:cs typeface="B Nazanin" pitchFamily="2" charset="-78"/>
            </a:endParaRPr>
          </a:p>
        </p:txBody>
      </p:sp>
      <p:sp>
        <p:nvSpPr>
          <p:cNvPr id="16" name="TextBox 15"/>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9</a:t>
            </a:r>
            <a:r>
              <a:rPr lang="fa-IR" sz="1600" dirty="0" smtClean="0">
                <a:effectLst>
                  <a:outerShdw blurRad="38100" dist="38100" dir="2700000" algn="tl">
                    <a:srgbClr val="000000">
                      <a:alpha val="43137"/>
                    </a:srgbClr>
                  </a:outerShdw>
                </a:effectLst>
              </a:rPr>
              <a:t>  برنامه‏دهی جهت طراحی دانشگاه سوره</a:t>
            </a:r>
            <a:endParaRPr lang="en-US" sz="1400" dirty="0">
              <a:effectLst>
                <a:outerShdw blurRad="38100" dist="38100" dir="2700000" algn="tl">
                  <a:srgbClr val="000000">
                    <a:alpha val="43137"/>
                  </a:srgbClr>
                </a:outerShdw>
              </a:effectLst>
            </a:endParaRPr>
          </a:p>
        </p:txBody>
      </p:sp>
      <p:sp>
        <p:nvSpPr>
          <p:cNvPr id="17" name="TextBox 16"/>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9</a:t>
            </a:r>
            <a:endParaRPr lang="en-US" sz="1200" b="1" dirty="0">
              <a:solidFill>
                <a:srgbClr val="002060"/>
              </a:solidFill>
              <a:cs typeface="B Nazanin" pitchFamily="2" charset="-78"/>
            </a:endParaRPr>
          </a:p>
        </p:txBody>
      </p:sp>
      <p:sp>
        <p:nvSpPr>
          <p:cNvPr id="18" name="TextBox 17"/>
          <p:cNvSpPr txBox="1"/>
          <p:nvPr/>
        </p:nvSpPr>
        <p:spPr>
          <a:xfrm>
            <a:off x="272480" y="3723542"/>
            <a:ext cx="1728192" cy="261610"/>
          </a:xfrm>
          <a:prstGeom prst="rect">
            <a:avLst/>
          </a:prstGeom>
          <a:noFill/>
        </p:spPr>
        <p:txBody>
          <a:bodyPr wrap="square" rtlCol="0">
            <a:spAutoFit/>
          </a:bodyPr>
          <a:lstStyle/>
          <a:p>
            <a:pPr algn="ctr" rtl="1"/>
            <a:r>
              <a:rPr lang="fa-IR" sz="1100" b="1" dirty="0" smtClean="0">
                <a:solidFill>
                  <a:srgbClr val="674301"/>
                </a:solidFill>
                <a:cs typeface="B Nazanin" pitchFamily="2" charset="-78"/>
              </a:rPr>
              <a:t>برنامه‏دهی جهت طراحی سوره</a:t>
            </a:r>
            <a:endParaRPr lang="en-US" sz="1100" b="1" dirty="0">
              <a:solidFill>
                <a:srgbClr val="674301"/>
              </a:solidFill>
              <a:cs typeface="B Nazanin" pitchFamily="2" charset="-78"/>
            </a:endParaRPr>
          </a:p>
        </p:txBody>
      </p:sp>
      <p:pic>
        <p:nvPicPr>
          <p:cNvPr id="19" name="Picture 2"/>
          <p:cNvPicPr>
            <a:picLocks noChangeAspect="1" noChangeArrowheads="1"/>
          </p:cNvPicPr>
          <p:nvPr/>
        </p:nvPicPr>
        <p:blipFill>
          <a:blip r:embed="rId2" cstate="print"/>
          <a:srcRect/>
          <a:stretch>
            <a:fillRect/>
          </a:stretch>
        </p:blipFill>
        <p:spPr bwMode="auto">
          <a:xfrm>
            <a:off x="2504729" y="4137934"/>
            <a:ext cx="4248471" cy="2232050"/>
          </a:xfrm>
          <a:prstGeom prst="rect">
            <a:avLst/>
          </a:prstGeom>
          <a:noFill/>
          <a:ln>
            <a:noFill/>
          </a:ln>
        </p:spPr>
      </p:pic>
      <p:pic>
        <p:nvPicPr>
          <p:cNvPr id="20" name="Picture 3"/>
          <p:cNvPicPr>
            <a:picLocks noChangeAspect="1" noChangeArrowheads="1"/>
          </p:cNvPicPr>
          <p:nvPr/>
        </p:nvPicPr>
        <p:blipFill>
          <a:blip r:embed="rId3"/>
          <a:srcRect/>
          <a:stretch>
            <a:fillRect/>
          </a:stretch>
        </p:blipFill>
        <p:spPr bwMode="auto">
          <a:xfrm>
            <a:off x="6847655" y="4980228"/>
            <a:ext cx="2209800" cy="1389756"/>
          </a:xfrm>
          <a:prstGeom prst="rect">
            <a:avLst/>
          </a:prstGeom>
          <a:noFill/>
          <a:ln>
            <a:noFill/>
          </a:ln>
        </p:spPr>
      </p:pic>
      <p:pic>
        <p:nvPicPr>
          <p:cNvPr id="21" name="Picture 4"/>
          <p:cNvPicPr>
            <a:picLocks noChangeAspect="1" noChangeArrowheads="1"/>
          </p:cNvPicPr>
          <p:nvPr/>
        </p:nvPicPr>
        <p:blipFill rotWithShape="1">
          <a:blip r:embed="rId4"/>
          <a:srcRect r="3258"/>
          <a:stretch/>
        </p:blipFill>
        <p:spPr bwMode="auto">
          <a:xfrm>
            <a:off x="6847656" y="3385737"/>
            <a:ext cx="2209800" cy="1542685"/>
          </a:xfrm>
          <a:prstGeom prst="rect">
            <a:avLst/>
          </a:prstGeom>
          <a:noFill/>
          <a:ln>
            <a:noFill/>
          </a:ln>
        </p:spPr>
      </p:pic>
      <p:sp>
        <p:nvSpPr>
          <p:cNvPr id="23" name="TextBox 22"/>
          <p:cNvSpPr txBox="1"/>
          <p:nvPr/>
        </p:nvSpPr>
        <p:spPr>
          <a:xfrm>
            <a:off x="2504728" y="1352963"/>
            <a:ext cx="288032"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en-US" sz="1400" dirty="0" smtClean="0">
                <a:solidFill>
                  <a:srgbClr val="002060"/>
                </a:solidFill>
                <a:latin typeface="Technic" panose="00000400000000000000" pitchFamily="2" charset="2"/>
              </a:rPr>
              <a:t>1</a:t>
            </a:r>
            <a:endParaRPr lang="en-US" sz="1400" dirty="0">
              <a:solidFill>
                <a:srgbClr val="002060"/>
              </a:solidFill>
              <a:latin typeface="Technic" panose="00000400000000000000" pitchFamily="2" charset="2"/>
            </a:endParaRPr>
          </a:p>
        </p:txBody>
      </p:sp>
      <p:sp>
        <p:nvSpPr>
          <p:cNvPr id="24" name="TextBox 23"/>
          <p:cNvSpPr txBox="1"/>
          <p:nvPr/>
        </p:nvSpPr>
        <p:spPr>
          <a:xfrm>
            <a:off x="2864768" y="1352963"/>
            <a:ext cx="619268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a:solidFill>
                  <a:srgbClr val="002060"/>
                </a:solidFill>
                <a:cs typeface="B Traffic" panose="00000400000000000000" pitchFamily="2" charset="-78"/>
              </a:rPr>
              <a:t>دانشکده هنرهای زیبا</a:t>
            </a:r>
            <a:endParaRPr lang="fa-IR" sz="1050" dirty="0">
              <a:solidFill>
                <a:srgbClr val="002060"/>
              </a:solidFill>
              <a:cs typeface="B Traffic" panose="00000400000000000000" pitchFamily="2" charset="-78"/>
            </a:endParaRPr>
          </a:p>
        </p:txBody>
      </p:sp>
    </p:spTree>
    <p:extLst>
      <p:ext uri="{BB962C8B-B14F-4D97-AF65-F5344CB8AC3E}">
        <p14:creationId xmlns:p14="http://schemas.microsoft.com/office/powerpoint/2010/main" val="3049078079"/>
      </p:ext>
    </p:extLst>
  </p:cSld>
  <p:clrMapOvr>
    <a:masterClrMapping/>
  </p:clrMapOvr>
  <p:transition>
    <p:dissolv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TextBox 14"/>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1</a:t>
            </a:r>
            <a:r>
              <a:rPr lang="fa-IR" sz="1600" dirty="0" smtClean="0">
                <a:effectLst>
                  <a:outerShdw blurRad="38100" dist="38100" dir="2700000" algn="tl">
                    <a:srgbClr val="000000">
                      <a:alpha val="43137"/>
                    </a:srgbClr>
                  </a:outerShdw>
                </a:effectLst>
              </a:rPr>
              <a:t>   فعالیت‏های معمار</a:t>
            </a:r>
            <a:endParaRPr lang="en-US" sz="1400" dirty="0">
              <a:effectLst>
                <a:outerShdw blurRad="38100" dist="38100" dir="2700000" algn="tl">
                  <a:srgbClr val="000000">
                    <a:alpha val="43137"/>
                  </a:srgbClr>
                </a:outerShdw>
              </a:effectLst>
            </a:endParaRPr>
          </a:p>
        </p:txBody>
      </p:sp>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تصمیم سازی                       </a:t>
            </a:r>
            <a:r>
              <a:rPr lang="en-US" sz="1400" dirty="0" smtClean="0">
                <a:solidFill>
                  <a:srgbClr val="8C5B02"/>
                </a:solidFill>
              </a:rPr>
              <a:t> </a:t>
            </a:r>
            <a:r>
              <a:rPr lang="fa-IR" sz="1400" dirty="0" smtClean="0">
                <a:solidFill>
                  <a:srgbClr val="8C5B02"/>
                </a:solidFill>
              </a:rPr>
              <a:t>                                                                                       </a:t>
            </a:r>
            <a:r>
              <a:rPr lang="en-US" sz="1400" dirty="0" smtClean="0">
                <a:solidFill>
                  <a:srgbClr val="8C5B02"/>
                </a:solidFill>
                <a:latin typeface="Technic" panose="00000400000000000000" pitchFamily="2" charset="2"/>
              </a:rPr>
              <a:t>Decision Making</a:t>
            </a:r>
            <a:endParaRPr lang="en-US" sz="1400" dirty="0">
              <a:solidFill>
                <a:srgbClr val="8C5B02"/>
              </a:solidFill>
              <a:latin typeface="Technic" panose="00000400000000000000" pitchFamily="2" charset="2"/>
            </a:endParaRPr>
          </a:p>
        </p:txBody>
      </p:sp>
      <p:sp>
        <p:nvSpPr>
          <p:cNvPr id="25" name="TextBox 24"/>
          <p:cNvSpPr txBox="1"/>
          <p:nvPr/>
        </p:nvSpPr>
        <p:spPr>
          <a:xfrm>
            <a:off x="2504728" y="1352963"/>
            <a:ext cx="288032"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en-US" sz="1400" dirty="0" smtClean="0">
                <a:solidFill>
                  <a:srgbClr val="002060"/>
                </a:solidFill>
                <a:latin typeface="Technic" panose="00000400000000000000" pitchFamily="2" charset="2"/>
              </a:rPr>
              <a:t>3</a:t>
            </a:r>
            <a:endParaRPr lang="en-US" sz="1400" dirty="0">
              <a:solidFill>
                <a:srgbClr val="002060"/>
              </a:solidFill>
              <a:latin typeface="Technic" panose="00000400000000000000" pitchFamily="2" charset="2"/>
            </a:endParaRPr>
          </a:p>
        </p:txBody>
      </p:sp>
      <p:pic>
        <p:nvPicPr>
          <p:cNvPr id="35" name="Picture 5"/>
          <p:cNvPicPr>
            <a:picLocks noChangeAspect="1" noChangeArrowheads="1"/>
          </p:cNvPicPr>
          <p:nvPr/>
        </p:nvPicPr>
        <p:blipFill rotWithShape="1">
          <a:blip r:embed="rId2">
            <a:extLst>
              <a:ext uri="{28A0092B-C50C-407E-A947-70E740481C1C}">
                <a14:useLocalDpi xmlns:a14="http://schemas.microsoft.com/office/drawing/2010/main" val="0"/>
              </a:ext>
            </a:extLst>
          </a:blip>
          <a:srcRect r="3696" b="34866"/>
          <a:stretch/>
        </p:blipFill>
        <p:spPr bwMode="auto">
          <a:xfrm>
            <a:off x="2504727" y="1844824"/>
            <a:ext cx="6551269" cy="996932"/>
          </a:xfrm>
          <a:prstGeom prst="rect">
            <a:avLst/>
          </a:prstGeom>
          <a:noFill/>
          <a:ln>
            <a:solidFill>
              <a:schemeClr val="bg1">
                <a:lumMod val="50000"/>
                <a:lumOff val="50000"/>
              </a:schemeClr>
            </a:solidFill>
          </a:ln>
        </p:spPr>
      </p:pic>
      <p:pic>
        <p:nvPicPr>
          <p:cNvPr id="36" name="Picture 5"/>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2504726" y="2926162"/>
            <a:ext cx="2376266" cy="3383158"/>
          </a:xfrm>
          <a:prstGeom prst="rect">
            <a:avLst/>
          </a:prstGeom>
          <a:noFill/>
          <a:ln>
            <a:solidFill>
              <a:schemeClr val="bg1">
                <a:lumMod val="50000"/>
                <a:lumOff val="50000"/>
              </a:schemeClr>
            </a:solidFill>
          </a:ln>
        </p:spPr>
      </p:pic>
      <p:pic>
        <p:nvPicPr>
          <p:cNvPr id="37" name="Picture 5"/>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21042" b="9907"/>
          <a:stretch/>
        </p:blipFill>
        <p:spPr bwMode="auto">
          <a:xfrm>
            <a:off x="5529064" y="2925260"/>
            <a:ext cx="3526933" cy="3384059"/>
          </a:xfrm>
          <a:prstGeom prst="rect">
            <a:avLst/>
          </a:prstGeom>
          <a:noFill/>
          <a:ln>
            <a:solidFill>
              <a:schemeClr val="bg1">
                <a:lumMod val="50000"/>
                <a:lumOff val="50000"/>
              </a:schemeClr>
            </a:solidFill>
          </a:ln>
        </p:spPr>
      </p:pic>
      <p:sp>
        <p:nvSpPr>
          <p:cNvPr id="38" name="TextBox 37"/>
          <p:cNvSpPr txBox="1"/>
          <p:nvPr/>
        </p:nvSpPr>
        <p:spPr>
          <a:xfrm>
            <a:off x="2864768" y="1352963"/>
            <a:ext cx="619268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a:solidFill>
                  <a:srgbClr val="002060"/>
                </a:solidFill>
                <a:cs typeface="B Traffic" panose="00000400000000000000" pitchFamily="2" charset="-78"/>
              </a:rPr>
              <a:t>اقامتگاه دختران بی سرپرست خوانسار </a:t>
            </a:r>
            <a:r>
              <a:rPr lang="fa-IR" sz="1400" dirty="0" smtClean="0">
                <a:solidFill>
                  <a:srgbClr val="002060"/>
                </a:solidFill>
                <a:cs typeface="B Traffic" panose="00000400000000000000" pitchFamily="2" charset="-78"/>
              </a:rPr>
              <a:t>   </a:t>
            </a:r>
            <a:r>
              <a:rPr lang="fa-IR" sz="1050" dirty="0">
                <a:solidFill>
                  <a:srgbClr val="002060"/>
                </a:solidFill>
                <a:cs typeface="B Traffic" panose="00000400000000000000" pitchFamily="2" charset="-78"/>
              </a:rPr>
              <a:t> محمدرضا قدوسی، پارسار اردم، فاطمه رضایی فخر آستانه</a:t>
            </a:r>
          </a:p>
        </p:txBody>
      </p:sp>
      <p:sp>
        <p:nvSpPr>
          <p:cNvPr id="39" name="TextBox 38"/>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1</a:t>
            </a:r>
            <a:endParaRPr lang="en-US" sz="1200" b="1" dirty="0">
              <a:solidFill>
                <a:srgbClr val="002060"/>
              </a:solidFill>
              <a:cs typeface="B Nazanin" pitchFamily="2" charset="-78"/>
            </a:endParaRPr>
          </a:p>
        </p:txBody>
      </p:sp>
      <p:sp>
        <p:nvSpPr>
          <p:cNvPr id="40" name="TextBox 39"/>
          <p:cNvSpPr txBox="1"/>
          <p:nvPr/>
        </p:nvSpPr>
        <p:spPr>
          <a:xfrm>
            <a:off x="272480" y="3723542"/>
            <a:ext cx="1728192" cy="276999"/>
          </a:xfrm>
          <a:prstGeom prst="rect">
            <a:avLst/>
          </a:prstGeom>
          <a:noFill/>
        </p:spPr>
        <p:txBody>
          <a:bodyPr wrap="square" rtlCol="0">
            <a:spAutoFit/>
          </a:bodyPr>
          <a:lstStyle/>
          <a:p>
            <a:pPr algn="ctr"/>
            <a:r>
              <a:rPr lang="fa-IR" sz="1200" b="1" dirty="0" smtClean="0">
                <a:solidFill>
                  <a:srgbClr val="674301"/>
                </a:solidFill>
                <a:cs typeface="B Nazanin" pitchFamily="2" charset="-78"/>
              </a:rPr>
              <a:t>فعالیت‏های معمار</a:t>
            </a:r>
            <a:endParaRPr lang="en-US" sz="1200" b="1" dirty="0">
              <a:solidFill>
                <a:srgbClr val="674301"/>
              </a:solidFill>
              <a:cs typeface="B Nazanin" pitchFamily="2" charset="-78"/>
            </a:endParaRPr>
          </a:p>
        </p:txBody>
      </p:sp>
      <p:sp>
        <p:nvSpPr>
          <p:cNvPr id="41" name="TextBox 40"/>
          <p:cNvSpPr txBox="1"/>
          <p:nvPr/>
        </p:nvSpPr>
        <p:spPr>
          <a:xfrm>
            <a:off x="272480" y="4016097"/>
            <a:ext cx="1728192" cy="276999"/>
          </a:xfrm>
          <a:prstGeom prst="rect">
            <a:avLst/>
          </a:prstGeom>
          <a:noFill/>
        </p:spPr>
        <p:txBody>
          <a:bodyPr wrap="square" rtlCol="0">
            <a:spAutoFit/>
          </a:bodyPr>
          <a:lstStyle/>
          <a:p>
            <a:pPr algn="ctr"/>
            <a:r>
              <a:rPr lang="en-US" sz="1200" b="1" dirty="0" smtClean="0">
                <a:solidFill>
                  <a:schemeClr val="bg1">
                    <a:lumMod val="65000"/>
                    <a:lumOff val="35000"/>
                  </a:schemeClr>
                </a:solidFill>
                <a:cs typeface="B Nazanin" pitchFamily="2" charset="-78"/>
              </a:rPr>
              <a:t>Decision Making</a:t>
            </a:r>
            <a:endParaRPr lang="en-US" sz="1200" b="1" dirty="0">
              <a:solidFill>
                <a:schemeClr val="bg1">
                  <a:lumMod val="65000"/>
                  <a:lumOff val="35000"/>
                </a:schemeClr>
              </a:solidFill>
              <a:cs typeface="B Nazanin" pitchFamily="2" charset="-78"/>
            </a:endParaRPr>
          </a:p>
        </p:txBody>
      </p:sp>
      <p:sp>
        <p:nvSpPr>
          <p:cNvPr id="42" name="TextBox 41"/>
          <p:cNvSpPr txBox="1"/>
          <p:nvPr/>
        </p:nvSpPr>
        <p:spPr>
          <a:xfrm>
            <a:off x="272480" y="4437112"/>
            <a:ext cx="1728192" cy="276999"/>
          </a:xfrm>
          <a:prstGeom prst="rect">
            <a:avLst/>
          </a:prstGeom>
          <a:noFill/>
        </p:spPr>
        <p:txBody>
          <a:bodyPr wrap="square" rtlCol="0">
            <a:spAutoFit/>
          </a:bodyPr>
          <a:lstStyle/>
          <a:p>
            <a:pPr algn="ctr"/>
            <a:r>
              <a:rPr lang="fa-IR" sz="1200" b="1" dirty="0" smtClean="0">
                <a:solidFill>
                  <a:schemeClr val="bg1">
                    <a:lumMod val="65000"/>
                    <a:lumOff val="35000"/>
                  </a:schemeClr>
                </a:solidFill>
                <a:cs typeface="B Nazanin" pitchFamily="2" charset="-78"/>
              </a:rPr>
              <a:t>اقامتگاه دختران بی‏سرپرست</a:t>
            </a:r>
            <a:endParaRPr lang="en-US" sz="1200" b="1" dirty="0">
              <a:solidFill>
                <a:schemeClr val="bg1">
                  <a:lumMod val="65000"/>
                  <a:lumOff val="35000"/>
                </a:schemeClr>
              </a:solidFill>
              <a:cs typeface="B Nazanin" pitchFamily="2" charset="-78"/>
            </a:endParaRPr>
          </a:p>
        </p:txBody>
      </p:sp>
    </p:spTree>
    <p:extLst>
      <p:ext uri="{BB962C8B-B14F-4D97-AF65-F5344CB8AC3E}">
        <p14:creationId xmlns:p14="http://schemas.microsoft.com/office/powerpoint/2010/main" val="2970651609"/>
      </p:ext>
    </p:extLst>
  </p:cSld>
  <p:clrMapOvr>
    <a:masterClrMapping/>
  </p:clrMapOvr>
  <p:transition>
    <p:dissolve/>
  </p:transition>
  <p:timing>
    <p:tnLst>
      <p:par>
        <p:cT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بررسی نمونه‏های موردی</a:t>
            </a:r>
            <a:endParaRPr lang="en-US" dirty="0">
              <a:solidFill>
                <a:srgbClr val="8C5B02"/>
              </a:solidFill>
              <a:latin typeface="Technic" panose="00000400000000000000" pitchFamily="2" charset="2"/>
            </a:endParaRPr>
          </a:p>
        </p:txBody>
      </p:sp>
      <p:sp>
        <p:nvSpPr>
          <p:cNvPr id="7" name="TextBox 6"/>
          <p:cNvSpPr txBox="1"/>
          <p:nvPr/>
        </p:nvSpPr>
        <p:spPr>
          <a:xfrm>
            <a:off x="6177136" y="1700808"/>
            <a:ext cx="2880319" cy="3970318"/>
          </a:xfrm>
          <a:prstGeom prst="rect">
            <a:avLst/>
          </a:prstGeom>
          <a:noFill/>
        </p:spPr>
        <p:txBody>
          <a:bodyPr wrap="square" rtlCol="0">
            <a:spAutoFit/>
          </a:bodyPr>
          <a:lstStyle/>
          <a:p>
            <a:pPr algn="justLow" rtl="1">
              <a:lnSpc>
                <a:spcPct val="150000"/>
              </a:lnSpc>
            </a:pPr>
            <a:r>
              <a:rPr lang="fa-IR" sz="1200" dirty="0">
                <a:solidFill>
                  <a:srgbClr val="002060"/>
                </a:solidFill>
                <a:cs typeface="B Nazanin" pitchFamily="2" charset="-78"/>
              </a:rPr>
              <a:t>دانشگاه نانیانگ در حومه غربی سنگاپور واقع شده است. وسعت این دانشگاه حدود 200 هکتار است و نسخه اصلی طرح جامع آن در سال 1993 توسط معمار مشهور ژاپنی کنزو تانگه تهیه شده است.  </a:t>
            </a:r>
          </a:p>
          <a:p>
            <a:pPr algn="justLow" rtl="1">
              <a:lnSpc>
                <a:spcPct val="150000"/>
              </a:lnSpc>
            </a:pPr>
            <a:r>
              <a:rPr lang="fa-IR" sz="1200" dirty="0">
                <a:solidFill>
                  <a:srgbClr val="002060"/>
                </a:solidFill>
                <a:cs typeface="B Nazanin" pitchFamily="2" charset="-78"/>
              </a:rPr>
              <a:t>در مرکز این دانشگاه منطقه ای دره مانند وجود دارد که در طرح تانگه به عنوان فضای سبز و ریه تنفسی دانشگاه در نظر گرفته شده بود. اما این دانشگاه در سالهای بعد به همان بلایی دچار شد که کل سنگاپور در سال های پایانی دهه 90 به آن مبتلا شده بود. مشکل کمبود زمین در سنگاپور که در دهه 90 به سرعت خود را به عنوان یکی از مدرن ترین مناطق جنوب شرقی آسیا تثبیت کرده بود , به سرعت تبدیل به یکی از مشکلات جدی شهر شد و سنگاپوری ها را وادار کرد تا در حوزه شهری , .بسیاری از طرح های جامع را بازنگری کنند.</a:t>
            </a:r>
            <a:endParaRPr lang="en-US" sz="1200" dirty="0" smtClean="0">
              <a:solidFill>
                <a:srgbClr val="002060"/>
              </a:solidFill>
              <a:cs typeface="B Nazanin" pitchFamily="2" charset="-78"/>
            </a:endParaRPr>
          </a:p>
        </p:txBody>
      </p:sp>
      <p:sp>
        <p:nvSpPr>
          <p:cNvPr id="8" name="TextBox 7"/>
          <p:cNvSpPr txBox="1"/>
          <p:nvPr/>
        </p:nvSpPr>
        <p:spPr>
          <a:xfrm>
            <a:off x="272480" y="4016097"/>
            <a:ext cx="1728192" cy="276999"/>
          </a:xfrm>
          <a:prstGeom prst="rect">
            <a:avLst/>
          </a:prstGeom>
          <a:noFill/>
        </p:spPr>
        <p:txBody>
          <a:bodyPr wrap="square" rtlCol="0">
            <a:spAutoFit/>
          </a:bodyPr>
          <a:lstStyle/>
          <a:p>
            <a:pPr algn="ctr" rtl="1"/>
            <a:r>
              <a:rPr lang="fa-IR" sz="1200" b="1" dirty="0" smtClean="0">
                <a:solidFill>
                  <a:schemeClr val="bg1">
                    <a:lumMod val="65000"/>
                    <a:lumOff val="35000"/>
                  </a:schemeClr>
                </a:solidFill>
                <a:cs typeface="B Nazanin" pitchFamily="2" charset="-78"/>
              </a:rPr>
              <a:t>نمونه موردی</a:t>
            </a:r>
            <a:endParaRPr lang="en-US" sz="1200" b="1" dirty="0">
              <a:solidFill>
                <a:schemeClr val="bg1">
                  <a:lumMod val="65000"/>
                  <a:lumOff val="35000"/>
                </a:schemeClr>
              </a:solidFill>
              <a:cs typeface="B Nazanin" pitchFamily="2" charset="-78"/>
            </a:endParaRPr>
          </a:p>
        </p:txBody>
      </p:sp>
      <p:sp>
        <p:nvSpPr>
          <p:cNvPr id="16" name="TextBox 15"/>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9</a:t>
            </a:r>
            <a:r>
              <a:rPr lang="fa-IR" sz="1600" dirty="0" smtClean="0">
                <a:effectLst>
                  <a:outerShdw blurRad="38100" dist="38100" dir="2700000" algn="tl">
                    <a:srgbClr val="000000">
                      <a:alpha val="43137"/>
                    </a:srgbClr>
                  </a:outerShdw>
                </a:effectLst>
              </a:rPr>
              <a:t>  برنامه‏دهی جهت طراحی دانشگاه سوره</a:t>
            </a:r>
            <a:endParaRPr lang="en-US" sz="1400" dirty="0">
              <a:effectLst>
                <a:outerShdw blurRad="38100" dist="38100" dir="2700000" algn="tl">
                  <a:srgbClr val="000000">
                    <a:alpha val="43137"/>
                  </a:srgbClr>
                </a:outerShdw>
              </a:effectLst>
            </a:endParaRPr>
          </a:p>
        </p:txBody>
      </p:sp>
      <p:sp>
        <p:nvSpPr>
          <p:cNvPr id="17" name="TextBox 16"/>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9</a:t>
            </a:r>
            <a:endParaRPr lang="en-US" sz="1200" b="1" dirty="0">
              <a:solidFill>
                <a:srgbClr val="002060"/>
              </a:solidFill>
              <a:cs typeface="B Nazanin" pitchFamily="2" charset="-78"/>
            </a:endParaRPr>
          </a:p>
        </p:txBody>
      </p:sp>
      <p:sp>
        <p:nvSpPr>
          <p:cNvPr id="18" name="TextBox 17"/>
          <p:cNvSpPr txBox="1"/>
          <p:nvPr/>
        </p:nvSpPr>
        <p:spPr>
          <a:xfrm>
            <a:off x="272480" y="3723542"/>
            <a:ext cx="1728192" cy="261610"/>
          </a:xfrm>
          <a:prstGeom prst="rect">
            <a:avLst/>
          </a:prstGeom>
          <a:noFill/>
        </p:spPr>
        <p:txBody>
          <a:bodyPr wrap="square" rtlCol="0">
            <a:spAutoFit/>
          </a:bodyPr>
          <a:lstStyle/>
          <a:p>
            <a:pPr algn="ctr" rtl="1"/>
            <a:r>
              <a:rPr lang="fa-IR" sz="1100" b="1" dirty="0" smtClean="0">
                <a:solidFill>
                  <a:srgbClr val="674301"/>
                </a:solidFill>
                <a:cs typeface="B Nazanin" pitchFamily="2" charset="-78"/>
              </a:rPr>
              <a:t>برنامه‏دهی جهت طراحی سوره</a:t>
            </a:r>
            <a:endParaRPr lang="en-US" sz="1100" b="1" dirty="0">
              <a:solidFill>
                <a:srgbClr val="674301"/>
              </a:solidFill>
              <a:cs typeface="B Nazanin" pitchFamily="2" charset="-78"/>
            </a:endParaRPr>
          </a:p>
        </p:txBody>
      </p:sp>
      <p:sp>
        <p:nvSpPr>
          <p:cNvPr id="23" name="TextBox 22"/>
          <p:cNvSpPr txBox="1"/>
          <p:nvPr/>
        </p:nvSpPr>
        <p:spPr>
          <a:xfrm>
            <a:off x="2504728" y="1352963"/>
            <a:ext cx="288032"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en-US" sz="1400" dirty="0" smtClean="0">
                <a:solidFill>
                  <a:srgbClr val="002060"/>
                </a:solidFill>
                <a:latin typeface="Technic" panose="00000400000000000000" pitchFamily="2" charset="2"/>
              </a:rPr>
              <a:t>2</a:t>
            </a:r>
            <a:endParaRPr lang="en-US" sz="1400" dirty="0">
              <a:solidFill>
                <a:srgbClr val="002060"/>
              </a:solidFill>
              <a:latin typeface="Technic" panose="00000400000000000000" pitchFamily="2" charset="2"/>
            </a:endParaRPr>
          </a:p>
        </p:txBody>
      </p:sp>
      <p:sp>
        <p:nvSpPr>
          <p:cNvPr id="24" name="TextBox 23"/>
          <p:cNvSpPr txBox="1"/>
          <p:nvPr/>
        </p:nvSpPr>
        <p:spPr>
          <a:xfrm>
            <a:off x="2864768" y="1352963"/>
            <a:ext cx="619268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a:solidFill>
                  <a:srgbClr val="002060"/>
                </a:solidFill>
                <a:cs typeface="B Traffic" panose="00000400000000000000" pitchFamily="2" charset="-78"/>
              </a:rPr>
              <a:t>دانشگاه هنر سنگاپور</a:t>
            </a:r>
            <a:endParaRPr lang="fa-IR" sz="1050" dirty="0">
              <a:solidFill>
                <a:srgbClr val="002060"/>
              </a:solidFill>
              <a:cs typeface="B Traffic" panose="00000400000000000000" pitchFamily="2" charset="-78"/>
            </a:endParaRPr>
          </a:p>
        </p:txBody>
      </p:sp>
      <p:pic>
        <p:nvPicPr>
          <p:cNvPr id="13" name="Picture 12"/>
          <p:cNvPicPr>
            <a:picLocks noChangeAspect="1"/>
          </p:cNvPicPr>
          <p:nvPr/>
        </p:nvPicPr>
        <p:blipFill>
          <a:blip r:embed="rId2"/>
          <a:stretch>
            <a:fillRect/>
          </a:stretch>
        </p:blipFill>
        <p:spPr>
          <a:xfrm>
            <a:off x="2504728" y="4061491"/>
            <a:ext cx="3531581" cy="1959797"/>
          </a:xfrm>
          <a:prstGeom prst="rect">
            <a:avLst/>
          </a:prstGeom>
        </p:spPr>
      </p:pic>
      <p:pic>
        <p:nvPicPr>
          <p:cNvPr id="14" name="Picture 13"/>
          <p:cNvPicPr>
            <a:picLocks noChangeAspect="1"/>
          </p:cNvPicPr>
          <p:nvPr/>
        </p:nvPicPr>
        <p:blipFill>
          <a:blip r:embed="rId3"/>
          <a:stretch>
            <a:fillRect/>
          </a:stretch>
        </p:blipFill>
        <p:spPr>
          <a:xfrm>
            <a:off x="2504728" y="1945953"/>
            <a:ext cx="3531581" cy="1987103"/>
          </a:xfrm>
          <a:prstGeom prst="rect">
            <a:avLst/>
          </a:prstGeom>
        </p:spPr>
      </p:pic>
    </p:spTree>
    <p:extLst>
      <p:ext uri="{BB962C8B-B14F-4D97-AF65-F5344CB8AC3E}">
        <p14:creationId xmlns:p14="http://schemas.microsoft.com/office/powerpoint/2010/main" val="4086705393"/>
      </p:ext>
    </p:extLst>
  </p:cSld>
  <p:clrMapOvr>
    <a:masterClrMapping/>
  </p:clrMapOvr>
  <p:transition>
    <p:dissolve/>
  </p:transition>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بررسی نمونه‏های موردی</a:t>
            </a:r>
            <a:endParaRPr lang="en-US" dirty="0">
              <a:solidFill>
                <a:srgbClr val="8C5B02"/>
              </a:solidFill>
              <a:latin typeface="Technic" panose="00000400000000000000" pitchFamily="2" charset="2"/>
            </a:endParaRPr>
          </a:p>
        </p:txBody>
      </p:sp>
      <p:sp>
        <p:nvSpPr>
          <p:cNvPr id="7" name="TextBox 6"/>
          <p:cNvSpPr txBox="1"/>
          <p:nvPr/>
        </p:nvSpPr>
        <p:spPr>
          <a:xfrm>
            <a:off x="2504728" y="1700808"/>
            <a:ext cx="6552727" cy="2862322"/>
          </a:xfrm>
          <a:prstGeom prst="rect">
            <a:avLst/>
          </a:prstGeom>
          <a:noFill/>
        </p:spPr>
        <p:txBody>
          <a:bodyPr wrap="square" rtlCol="0">
            <a:spAutoFit/>
          </a:bodyPr>
          <a:lstStyle/>
          <a:p>
            <a:pPr algn="justLow" rtl="1">
              <a:lnSpc>
                <a:spcPct val="150000"/>
              </a:lnSpc>
            </a:pPr>
            <a:r>
              <a:rPr lang="fa-IR" sz="1200" dirty="0">
                <a:solidFill>
                  <a:srgbClr val="002060"/>
                </a:solidFill>
                <a:cs typeface="B Nazanin" pitchFamily="2" charset="-78"/>
              </a:rPr>
              <a:t>در میان نسل دوم معماران مدرن که پس از جنگ جهانی دوم سعی در تعدیل عقاید افراطی، اعتلای آرمان ها و رفع چالش های معماری مدرن داشتند، لویی کان و پل رودولف بیش از سایرین موفق بودند. این دو معمار هر یک به نحوی تحت تاثیر اساتید معماری مدرن و مشتاق به کشف پتانسیل های مصالح جدید نظیر بتن بودند.</a:t>
            </a:r>
          </a:p>
          <a:p>
            <a:pPr algn="justLow" rtl="1">
              <a:lnSpc>
                <a:spcPct val="150000"/>
              </a:lnSpc>
            </a:pPr>
            <a:r>
              <a:rPr lang="fa-IR" sz="1200" dirty="0">
                <a:solidFill>
                  <a:srgbClr val="002060"/>
                </a:solidFill>
                <a:cs typeface="B Nazanin" pitchFamily="2" charset="-78"/>
              </a:rPr>
              <a:t>در سال 1963 پل رودولف </a:t>
            </a:r>
            <a:r>
              <a:rPr lang="en-US" sz="1200" dirty="0">
                <a:solidFill>
                  <a:srgbClr val="002060"/>
                </a:solidFill>
                <a:cs typeface="B Nazanin" pitchFamily="2" charset="-78"/>
              </a:rPr>
              <a:t>Paul Rudolph</a:t>
            </a:r>
            <a:r>
              <a:rPr lang="fa-IR" sz="1200" dirty="0">
                <a:solidFill>
                  <a:srgbClr val="002060"/>
                </a:solidFill>
                <a:cs typeface="B Nazanin" pitchFamily="2" charset="-78"/>
              </a:rPr>
              <a:t>ساختمان دانشکده هنر و معماری دانشگاه ییل را در نبش تقاطعی در"نیوهاون" آمریکا طراحی نمود که درست در کنج مقابل آن گالری آثار هنری دانشگاه توسط لویی کان طراحی شده بود.</a:t>
            </a:r>
          </a:p>
          <a:p>
            <a:pPr algn="justLow" rtl="1">
              <a:lnSpc>
                <a:spcPct val="150000"/>
              </a:lnSpc>
            </a:pPr>
            <a:r>
              <a:rPr lang="fa-IR" sz="1200" dirty="0">
                <a:solidFill>
                  <a:srgbClr val="002060"/>
                </a:solidFill>
                <a:cs typeface="B Nazanin" pitchFamily="2" charset="-78"/>
              </a:rPr>
              <a:t>بنای گالری که یک دهه پیش از طرح رودولف احداث شده بود می توانست الگویی الهام بخش برای رودولف باشد؛ ساختمانی چهار طبقه با نمایی از شیشه و فولاد، متاثر از معماری مینیمال "میس وندر روهه". با این وجود رودولف که درصدد تبیین زبان معماری شخصی خود بود با الهام از ساختمان لارکین اثر فرانک لوید رایت و آثار متاخر لکوربوزیه، توانست سبک معماری بروتالیستی و تندیس گرا را اعتلا بخشیده و بنایی درخور تحسین و ماندگار خلق کند، بنایی که به عنوان یکی از سمبل های معماری مدرن متاخر شناخته شده و نقشی تاثیرگذار در شکل گیری معماری دهه شصت و هفتاد میلادی داشته است.</a:t>
            </a:r>
            <a:endParaRPr lang="en-US" sz="1200" dirty="0" smtClean="0">
              <a:solidFill>
                <a:srgbClr val="002060"/>
              </a:solidFill>
              <a:cs typeface="B Nazanin" pitchFamily="2" charset="-78"/>
            </a:endParaRPr>
          </a:p>
        </p:txBody>
      </p:sp>
      <p:sp>
        <p:nvSpPr>
          <p:cNvPr id="8" name="TextBox 7"/>
          <p:cNvSpPr txBox="1"/>
          <p:nvPr/>
        </p:nvSpPr>
        <p:spPr>
          <a:xfrm>
            <a:off x="272480" y="4016097"/>
            <a:ext cx="1728192" cy="276999"/>
          </a:xfrm>
          <a:prstGeom prst="rect">
            <a:avLst/>
          </a:prstGeom>
          <a:noFill/>
        </p:spPr>
        <p:txBody>
          <a:bodyPr wrap="square" rtlCol="0">
            <a:spAutoFit/>
          </a:bodyPr>
          <a:lstStyle/>
          <a:p>
            <a:pPr algn="ctr" rtl="1"/>
            <a:r>
              <a:rPr lang="fa-IR" sz="1200" b="1" dirty="0" smtClean="0">
                <a:solidFill>
                  <a:schemeClr val="bg1">
                    <a:lumMod val="65000"/>
                    <a:lumOff val="35000"/>
                  </a:schemeClr>
                </a:solidFill>
                <a:cs typeface="B Nazanin" pitchFamily="2" charset="-78"/>
              </a:rPr>
              <a:t>نمونه موردی</a:t>
            </a:r>
            <a:endParaRPr lang="en-US" sz="1200" b="1" dirty="0">
              <a:solidFill>
                <a:schemeClr val="bg1">
                  <a:lumMod val="65000"/>
                  <a:lumOff val="35000"/>
                </a:schemeClr>
              </a:solidFill>
              <a:cs typeface="B Nazanin" pitchFamily="2" charset="-78"/>
            </a:endParaRPr>
          </a:p>
        </p:txBody>
      </p:sp>
      <p:sp>
        <p:nvSpPr>
          <p:cNvPr id="16" name="TextBox 15"/>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9</a:t>
            </a:r>
            <a:r>
              <a:rPr lang="fa-IR" sz="1600" dirty="0" smtClean="0">
                <a:effectLst>
                  <a:outerShdw blurRad="38100" dist="38100" dir="2700000" algn="tl">
                    <a:srgbClr val="000000">
                      <a:alpha val="43137"/>
                    </a:srgbClr>
                  </a:outerShdw>
                </a:effectLst>
              </a:rPr>
              <a:t>  برنامه‏دهی جهت طراحی دانشگاه سوره</a:t>
            </a:r>
            <a:endParaRPr lang="en-US" sz="1400" dirty="0">
              <a:effectLst>
                <a:outerShdw blurRad="38100" dist="38100" dir="2700000" algn="tl">
                  <a:srgbClr val="000000">
                    <a:alpha val="43137"/>
                  </a:srgbClr>
                </a:outerShdw>
              </a:effectLst>
            </a:endParaRPr>
          </a:p>
        </p:txBody>
      </p:sp>
      <p:sp>
        <p:nvSpPr>
          <p:cNvPr id="17" name="TextBox 16"/>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9</a:t>
            </a:r>
            <a:endParaRPr lang="en-US" sz="1200" b="1" dirty="0">
              <a:solidFill>
                <a:srgbClr val="002060"/>
              </a:solidFill>
              <a:cs typeface="B Nazanin" pitchFamily="2" charset="-78"/>
            </a:endParaRPr>
          </a:p>
        </p:txBody>
      </p:sp>
      <p:sp>
        <p:nvSpPr>
          <p:cNvPr id="18" name="TextBox 17"/>
          <p:cNvSpPr txBox="1"/>
          <p:nvPr/>
        </p:nvSpPr>
        <p:spPr>
          <a:xfrm>
            <a:off x="272480" y="3723542"/>
            <a:ext cx="1728192" cy="261610"/>
          </a:xfrm>
          <a:prstGeom prst="rect">
            <a:avLst/>
          </a:prstGeom>
          <a:noFill/>
        </p:spPr>
        <p:txBody>
          <a:bodyPr wrap="square" rtlCol="0">
            <a:spAutoFit/>
          </a:bodyPr>
          <a:lstStyle/>
          <a:p>
            <a:pPr algn="ctr" rtl="1"/>
            <a:r>
              <a:rPr lang="fa-IR" sz="1100" b="1" dirty="0" smtClean="0">
                <a:solidFill>
                  <a:srgbClr val="674301"/>
                </a:solidFill>
                <a:cs typeface="B Nazanin" pitchFamily="2" charset="-78"/>
              </a:rPr>
              <a:t>برنامه‏دهی جهت طراحی سوره</a:t>
            </a:r>
            <a:endParaRPr lang="en-US" sz="1100" b="1" dirty="0">
              <a:solidFill>
                <a:srgbClr val="674301"/>
              </a:solidFill>
              <a:cs typeface="B Nazanin" pitchFamily="2" charset="-78"/>
            </a:endParaRPr>
          </a:p>
        </p:txBody>
      </p:sp>
      <p:sp>
        <p:nvSpPr>
          <p:cNvPr id="23" name="TextBox 22"/>
          <p:cNvSpPr txBox="1"/>
          <p:nvPr/>
        </p:nvSpPr>
        <p:spPr>
          <a:xfrm>
            <a:off x="2504728" y="1352963"/>
            <a:ext cx="288032"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en-US" sz="1400" dirty="0" smtClean="0">
                <a:solidFill>
                  <a:srgbClr val="002060"/>
                </a:solidFill>
                <a:latin typeface="Technic" panose="00000400000000000000" pitchFamily="2" charset="2"/>
              </a:rPr>
              <a:t>3</a:t>
            </a:r>
            <a:endParaRPr lang="en-US" sz="1400" dirty="0">
              <a:solidFill>
                <a:srgbClr val="002060"/>
              </a:solidFill>
              <a:latin typeface="Technic" panose="00000400000000000000" pitchFamily="2" charset="2"/>
            </a:endParaRPr>
          </a:p>
        </p:txBody>
      </p:sp>
      <p:sp>
        <p:nvSpPr>
          <p:cNvPr id="24" name="TextBox 23"/>
          <p:cNvSpPr txBox="1"/>
          <p:nvPr/>
        </p:nvSpPr>
        <p:spPr>
          <a:xfrm>
            <a:off x="2864768" y="1352963"/>
            <a:ext cx="619268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a:solidFill>
                  <a:srgbClr val="002060"/>
                </a:solidFill>
                <a:cs typeface="B Traffic" panose="00000400000000000000" pitchFamily="2" charset="-78"/>
              </a:rPr>
              <a:t>دانشگاه هنر </a:t>
            </a:r>
            <a:r>
              <a:rPr lang="fa-IR" sz="1400" dirty="0" smtClean="0">
                <a:solidFill>
                  <a:srgbClr val="002060"/>
                </a:solidFill>
                <a:cs typeface="B Traffic" panose="00000400000000000000" pitchFamily="2" charset="-78"/>
              </a:rPr>
              <a:t>و معماری ییل</a:t>
            </a:r>
            <a:endParaRPr lang="fa-IR" sz="1050" dirty="0">
              <a:solidFill>
                <a:srgbClr val="002060"/>
              </a:solidFill>
              <a:cs typeface="B Traffic" panose="00000400000000000000" pitchFamily="2" charset="-78"/>
            </a:endParaRPr>
          </a:p>
        </p:txBody>
      </p:sp>
      <p:pic>
        <p:nvPicPr>
          <p:cNvPr id="12" name="Picture 2" descr="دانشکده هنر و معماری ییل"/>
          <p:cNvPicPr>
            <a:picLocks noChangeAspect="1" noChangeArrowheads="1"/>
          </p:cNvPicPr>
          <p:nvPr/>
        </p:nvPicPr>
        <p:blipFill>
          <a:blip r:embed="rId2"/>
          <a:srcRect b="4178"/>
          <a:stretch>
            <a:fillRect/>
          </a:stretch>
        </p:blipFill>
        <p:spPr bwMode="auto">
          <a:xfrm>
            <a:off x="2504728" y="4324614"/>
            <a:ext cx="2808312" cy="1951990"/>
          </a:xfrm>
          <a:prstGeom prst="rect">
            <a:avLst/>
          </a:prstGeom>
          <a:noFill/>
        </p:spPr>
      </p:pic>
    </p:spTree>
    <p:extLst>
      <p:ext uri="{BB962C8B-B14F-4D97-AF65-F5344CB8AC3E}">
        <p14:creationId xmlns:p14="http://schemas.microsoft.com/office/powerpoint/2010/main" val="2336116180"/>
      </p:ext>
    </p:extLst>
  </p:cSld>
  <p:clrMapOvr>
    <a:masterClrMapping/>
  </p:clrMapOvr>
  <p:transition>
    <p:dissolve/>
  </p:transition>
  <p:timing>
    <p:tnLst>
      <p:par>
        <p:cT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بررسی نمونه‏های موردی</a:t>
            </a:r>
            <a:endParaRPr lang="en-US" dirty="0">
              <a:solidFill>
                <a:srgbClr val="8C5B02"/>
              </a:solidFill>
              <a:latin typeface="Technic" panose="00000400000000000000" pitchFamily="2" charset="2"/>
            </a:endParaRPr>
          </a:p>
        </p:txBody>
      </p:sp>
      <p:sp>
        <p:nvSpPr>
          <p:cNvPr id="7" name="TextBox 6"/>
          <p:cNvSpPr txBox="1"/>
          <p:nvPr/>
        </p:nvSpPr>
        <p:spPr>
          <a:xfrm>
            <a:off x="2504728" y="1700808"/>
            <a:ext cx="6552727" cy="623248"/>
          </a:xfrm>
          <a:prstGeom prst="rect">
            <a:avLst/>
          </a:prstGeom>
          <a:noFill/>
        </p:spPr>
        <p:txBody>
          <a:bodyPr wrap="square" rtlCol="0">
            <a:spAutoFit/>
          </a:bodyPr>
          <a:lstStyle/>
          <a:p>
            <a:pPr algn="justLow" rtl="1">
              <a:lnSpc>
                <a:spcPct val="150000"/>
              </a:lnSpc>
            </a:pPr>
            <a:r>
              <a:rPr lang="fa-IR" sz="1200" dirty="0">
                <a:solidFill>
                  <a:srgbClr val="002060"/>
                </a:solidFill>
                <a:cs typeface="B Nazanin" pitchFamily="2" charset="-78"/>
              </a:rPr>
              <a:t>در سال 1969 حریقی شبانه بخش زیادی از فضاهای داخلی را از بین برد ودر عملیات بازسازی آن قسمت هایی از طرح نیز تغییر نمود. در سال 2008 نیز طرح بازسازی وگسترش دانشگاه ییل توسط چارلز گواثمی، معمار صاحب نام آمریکایی طراحی و اجرا گردید.</a:t>
            </a:r>
            <a:endParaRPr lang="en-US" sz="1200" dirty="0" smtClean="0">
              <a:solidFill>
                <a:srgbClr val="002060"/>
              </a:solidFill>
              <a:cs typeface="B Nazanin" pitchFamily="2" charset="-78"/>
            </a:endParaRPr>
          </a:p>
        </p:txBody>
      </p:sp>
      <p:sp>
        <p:nvSpPr>
          <p:cNvPr id="8" name="TextBox 7"/>
          <p:cNvSpPr txBox="1"/>
          <p:nvPr/>
        </p:nvSpPr>
        <p:spPr>
          <a:xfrm>
            <a:off x="272480" y="4016097"/>
            <a:ext cx="1728192" cy="276999"/>
          </a:xfrm>
          <a:prstGeom prst="rect">
            <a:avLst/>
          </a:prstGeom>
          <a:noFill/>
        </p:spPr>
        <p:txBody>
          <a:bodyPr wrap="square" rtlCol="0">
            <a:spAutoFit/>
          </a:bodyPr>
          <a:lstStyle/>
          <a:p>
            <a:pPr algn="ctr" rtl="1"/>
            <a:r>
              <a:rPr lang="fa-IR" sz="1200" b="1" dirty="0" smtClean="0">
                <a:solidFill>
                  <a:schemeClr val="bg1">
                    <a:lumMod val="65000"/>
                    <a:lumOff val="35000"/>
                  </a:schemeClr>
                </a:solidFill>
                <a:cs typeface="B Nazanin" pitchFamily="2" charset="-78"/>
              </a:rPr>
              <a:t>نمونه موردی</a:t>
            </a:r>
            <a:endParaRPr lang="en-US" sz="1200" b="1" dirty="0">
              <a:solidFill>
                <a:schemeClr val="bg1">
                  <a:lumMod val="65000"/>
                  <a:lumOff val="35000"/>
                </a:schemeClr>
              </a:solidFill>
              <a:cs typeface="B Nazanin" pitchFamily="2" charset="-78"/>
            </a:endParaRPr>
          </a:p>
        </p:txBody>
      </p:sp>
      <p:sp>
        <p:nvSpPr>
          <p:cNvPr id="16" name="TextBox 15"/>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9</a:t>
            </a:r>
            <a:r>
              <a:rPr lang="fa-IR" sz="1600" dirty="0" smtClean="0">
                <a:effectLst>
                  <a:outerShdw blurRad="38100" dist="38100" dir="2700000" algn="tl">
                    <a:srgbClr val="000000">
                      <a:alpha val="43137"/>
                    </a:srgbClr>
                  </a:outerShdw>
                </a:effectLst>
              </a:rPr>
              <a:t>  برنامه‏دهی جهت طراحی دانشگاه سوره</a:t>
            </a:r>
            <a:endParaRPr lang="en-US" sz="1400" dirty="0">
              <a:effectLst>
                <a:outerShdw blurRad="38100" dist="38100" dir="2700000" algn="tl">
                  <a:srgbClr val="000000">
                    <a:alpha val="43137"/>
                  </a:srgbClr>
                </a:outerShdw>
              </a:effectLst>
            </a:endParaRPr>
          </a:p>
        </p:txBody>
      </p:sp>
      <p:sp>
        <p:nvSpPr>
          <p:cNvPr id="17" name="TextBox 16"/>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9</a:t>
            </a:r>
            <a:endParaRPr lang="en-US" sz="1200" b="1" dirty="0">
              <a:solidFill>
                <a:srgbClr val="002060"/>
              </a:solidFill>
              <a:cs typeface="B Nazanin" pitchFamily="2" charset="-78"/>
            </a:endParaRPr>
          </a:p>
        </p:txBody>
      </p:sp>
      <p:sp>
        <p:nvSpPr>
          <p:cNvPr id="18" name="TextBox 17"/>
          <p:cNvSpPr txBox="1"/>
          <p:nvPr/>
        </p:nvSpPr>
        <p:spPr>
          <a:xfrm>
            <a:off x="272480" y="3723542"/>
            <a:ext cx="1728192" cy="261610"/>
          </a:xfrm>
          <a:prstGeom prst="rect">
            <a:avLst/>
          </a:prstGeom>
          <a:noFill/>
        </p:spPr>
        <p:txBody>
          <a:bodyPr wrap="square" rtlCol="0">
            <a:spAutoFit/>
          </a:bodyPr>
          <a:lstStyle/>
          <a:p>
            <a:pPr algn="ctr" rtl="1"/>
            <a:r>
              <a:rPr lang="fa-IR" sz="1100" b="1" dirty="0" smtClean="0">
                <a:solidFill>
                  <a:srgbClr val="674301"/>
                </a:solidFill>
                <a:cs typeface="B Nazanin" pitchFamily="2" charset="-78"/>
              </a:rPr>
              <a:t>برنامه‏دهی جهت طراحی سوره</a:t>
            </a:r>
            <a:endParaRPr lang="en-US" sz="1100" b="1" dirty="0">
              <a:solidFill>
                <a:srgbClr val="674301"/>
              </a:solidFill>
              <a:cs typeface="B Nazanin" pitchFamily="2" charset="-78"/>
            </a:endParaRPr>
          </a:p>
        </p:txBody>
      </p:sp>
      <p:sp>
        <p:nvSpPr>
          <p:cNvPr id="23" name="TextBox 22"/>
          <p:cNvSpPr txBox="1"/>
          <p:nvPr/>
        </p:nvSpPr>
        <p:spPr>
          <a:xfrm>
            <a:off x="2504728" y="1352963"/>
            <a:ext cx="288032"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en-US" sz="1400" dirty="0" smtClean="0">
                <a:solidFill>
                  <a:srgbClr val="002060"/>
                </a:solidFill>
                <a:latin typeface="Technic" panose="00000400000000000000" pitchFamily="2" charset="2"/>
              </a:rPr>
              <a:t>3</a:t>
            </a:r>
            <a:endParaRPr lang="en-US" sz="1400" dirty="0">
              <a:solidFill>
                <a:srgbClr val="002060"/>
              </a:solidFill>
              <a:latin typeface="Technic" panose="00000400000000000000" pitchFamily="2" charset="2"/>
            </a:endParaRPr>
          </a:p>
        </p:txBody>
      </p:sp>
      <p:sp>
        <p:nvSpPr>
          <p:cNvPr id="24" name="TextBox 23"/>
          <p:cNvSpPr txBox="1"/>
          <p:nvPr/>
        </p:nvSpPr>
        <p:spPr>
          <a:xfrm>
            <a:off x="2864768" y="1352963"/>
            <a:ext cx="619268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a:solidFill>
                  <a:srgbClr val="002060"/>
                </a:solidFill>
                <a:cs typeface="B Traffic" panose="00000400000000000000" pitchFamily="2" charset="-78"/>
              </a:rPr>
              <a:t>دانشگاه هنر </a:t>
            </a:r>
            <a:r>
              <a:rPr lang="fa-IR" sz="1400" dirty="0" smtClean="0">
                <a:solidFill>
                  <a:srgbClr val="002060"/>
                </a:solidFill>
                <a:cs typeface="B Traffic" panose="00000400000000000000" pitchFamily="2" charset="-78"/>
              </a:rPr>
              <a:t>و معماری ییل</a:t>
            </a:r>
            <a:endParaRPr lang="fa-IR" sz="1050" dirty="0">
              <a:solidFill>
                <a:srgbClr val="002060"/>
              </a:solidFill>
              <a:cs typeface="B Traffic" panose="00000400000000000000" pitchFamily="2" charset="-78"/>
            </a:endParaRPr>
          </a:p>
        </p:txBody>
      </p:sp>
      <p:pic>
        <p:nvPicPr>
          <p:cNvPr id="11" name="Picture 2" descr="http://www.arthut.co/images/yale-art-architecture-building/yale-art-architecture-building-0details.jpg"/>
          <p:cNvPicPr>
            <a:picLocks noChangeAspect="1" noChangeArrowheads="1"/>
          </p:cNvPicPr>
          <p:nvPr/>
        </p:nvPicPr>
        <p:blipFill>
          <a:blip r:embed="rId2"/>
          <a:srcRect/>
          <a:stretch>
            <a:fillRect/>
          </a:stretch>
        </p:blipFill>
        <p:spPr bwMode="auto">
          <a:xfrm>
            <a:off x="2504728" y="2557219"/>
            <a:ext cx="3594118" cy="3752101"/>
          </a:xfrm>
          <a:prstGeom prst="rect">
            <a:avLst/>
          </a:prstGeom>
          <a:noFill/>
          <a:ln>
            <a:solidFill>
              <a:schemeClr val="bg1">
                <a:lumMod val="50000"/>
                <a:lumOff val="50000"/>
              </a:schemeClr>
            </a:solidFill>
          </a:ln>
        </p:spPr>
      </p:pic>
      <p:pic>
        <p:nvPicPr>
          <p:cNvPr id="13" name="Picture 2" descr="http://www.arthut.co/images/yale-art-architecture-building/yale-art-architecture-building-0perspective-02.jpg"/>
          <p:cNvPicPr>
            <a:picLocks noChangeAspect="1" noChangeArrowheads="1"/>
          </p:cNvPicPr>
          <p:nvPr/>
        </p:nvPicPr>
        <p:blipFill>
          <a:blip r:embed="rId3"/>
          <a:srcRect l="2564" b="3396"/>
          <a:stretch>
            <a:fillRect/>
          </a:stretch>
        </p:blipFill>
        <p:spPr bwMode="auto">
          <a:xfrm>
            <a:off x="6177135" y="4220861"/>
            <a:ext cx="2880319" cy="2102128"/>
          </a:xfrm>
          <a:prstGeom prst="rect">
            <a:avLst/>
          </a:prstGeom>
          <a:noFill/>
        </p:spPr>
      </p:pic>
    </p:spTree>
    <p:extLst>
      <p:ext uri="{BB962C8B-B14F-4D97-AF65-F5344CB8AC3E}">
        <p14:creationId xmlns:p14="http://schemas.microsoft.com/office/powerpoint/2010/main" val="2311408147"/>
      </p:ext>
    </p:extLst>
  </p:cSld>
  <p:clrMapOvr>
    <a:masterClrMapping/>
  </p:clrMapOvr>
  <p:transition>
    <p:dissolve/>
  </p:transition>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بررسی وضع موجود</a:t>
            </a:r>
            <a:endParaRPr lang="en-US" dirty="0">
              <a:solidFill>
                <a:srgbClr val="8C5B02"/>
              </a:solidFill>
              <a:latin typeface="Technic" panose="00000400000000000000" pitchFamily="2" charset="2"/>
            </a:endParaRPr>
          </a:p>
        </p:txBody>
      </p:sp>
      <p:sp>
        <p:nvSpPr>
          <p:cNvPr id="7" name="TextBox 6"/>
          <p:cNvSpPr txBox="1"/>
          <p:nvPr/>
        </p:nvSpPr>
        <p:spPr>
          <a:xfrm>
            <a:off x="2504728" y="1700808"/>
            <a:ext cx="6552727" cy="3670236"/>
          </a:xfrm>
          <a:prstGeom prst="rect">
            <a:avLst/>
          </a:prstGeom>
          <a:noFill/>
        </p:spPr>
        <p:txBody>
          <a:bodyPr wrap="square" rtlCol="0">
            <a:spAutoFit/>
          </a:bodyPr>
          <a:lstStyle/>
          <a:p>
            <a:pPr algn="justLow" rtl="1">
              <a:lnSpc>
                <a:spcPct val="150000"/>
              </a:lnSpc>
            </a:pPr>
            <a:r>
              <a:rPr lang="fa-IR" sz="1200" dirty="0">
                <a:solidFill>
                  <a:srgbClr val="002060"/>
                </a:solidFill>
                <a:cs typeface="B Nazanin" pitchFamily="2" charset="-78"/>
              </a:rPr>
              <a:t>تهران در حد فاصل منطقه کوهستانی و دشت قرار دارد. سه عامل در اقلیم تهران نقش موثری دارد. رشته کوه البرز، بادهای مرطوب غربی و وسعت استان.</a:t>
            </a:r>
          </a:p>
          <a:p>
            <a:pPr algn="justLow" rtl="1">
              <a:lnSpc>
                <a:spcPct val="150000"/>
              </a:lnSpc>
            </a:pPr>
            <a:r>
              <a:rPr lang="fa-IR" sz="1200" dirty="0">
                <a:solidFill>
                  <a:srgbClr val="002060"/>
                </a:solidFill>
                <a:cs typeface="B Nazanin" pitchFamily="2" charset="-78"/>
              </a:rPr>
              <a:t>در واقع رشته کوه البرز آب و هوای تهران را معتدل کرده است . در شمال تهران، آب و هوا معتدل و کوهستانی و در نقاط کم ارتفاع نیمه خشک است . بارش معمولاً در زمستانها زیاد است . فصل سرد از ماه آذر شروع م یشود، اما در نقاط کوهستانی کمی زودتر آغاز می گردد . فصول سرد سه یا چهار ماه طول می کشد . در اسفند ماه از سرمای هوا رفت هرفته کاسته م یشود و در اواخر فروردین هوا با سرعت بیشتری گرم می شود و در اوایل خرداد هوا نسبتاً گرم است .اقلیم استان تهران در نواحی کویری و جنوب گرم و خشک، در نواحی پایکوهی سرد و نیمه مرطوب و در نواحی مرتفع سرد همراه با زمستان های طولانی است.</a:t>
            </a:r>
          </a:p>
          <a:p>
            <a:pPr algn="justLow" rtl="1">
              <a:lnSpc>
                <a:spcPct val="150000"/>
              </a:lnSpc>
            </a:pPr>
            <a:r>
              <a:rPr lang="fa-IR" sz="1200" dirty="0">
                <a:solidFill>
                  <a:srgbClr val="002060"/>
                </a:solidFill>
                <a:cs typeface="B Nazanin" pitchFamily="2" charset="-78"/>
              </a:rPr>
              <a:t>ویژگی های کلی:</a:t>
            </a:r>
          </a:p>
          <a:p>
            <a:pPr algn="justLow" rtl="1">
              <a:lnSpc>
                <a:spcPct val="150000"/>
              </a:lnSpc>
            </a:pPr>
            <a:r>
              <a:rPr lang="fa-IR" sz="1200" dirty="0">
                <a:solidFill>
                  <a:srgbClr val="002060"/>
                </a:solidFill>
                <a:cs typeface="B Nazanin" pitchFamily="2" charset="-78"/>
              </a:rPr>
              <a:t>-تابش شدید آفتاب</a:t>
            </a:r>
          </a:p>
          <a:p>
            <a:pPr algn="justLow" rtl="1">
              <a:lnSpc>
                <a:spcPct val="150000"/>
              </a:lnSpc>
            </a:pPr>
            <a:r>
              <a:rPr lang="fa-IR" sz="1200" dirty="0">
                <a:solidFill>
                  <a:srgbClr val="002060"/>
                </a:solidFill>
                <a:cs typeface="B Nazanin" pitchFamily="2" charset="-78"/>
              </a:rPr>
              <a:t>-اختلاف دمای شب و روز تا 30 درجه ی سانتی گراد</a:t>
            </a:r>
          </a:p>
          <a:p>
            <a:pPr algn="justLow" rtl="1">
              <a:lnSpc>
                <a:spcPct val="150000"/>
              </a:lnSpc>
            </a:pPr>
            <a:r>
              <a:rPr lang="fa-IR" sz="1200" dirty="0">
                <a:solidFill>
                  <a:srgbClr val="002060"/>
                </a:solidFill>
                <a:cs typeface="B Nazanin" pitchFamily="2" charset="-78"/>
              </a:rPr>
              <a:t>-تابستان های گرم و خشک و زمستان های سرد و سخت</a:t>
            </a:r>
          </a:p>
          <a:p>
            <a:pPr algn="justLow" rtl="1">
              <a:lnSpc>
                <a:spcPct val="150000"/>
              </a:lnSpc>
            </a:pPr>
            <a:r>
              <a:rPr lang="fa-IR" sz="1200" dirty="0">
                <a:solidFill>
                  <a:srgbClr val="002060"/>
                </a:solidFill>
                <a:cs typeface="B Nazanin" pitchFamily="2" charset="-78"/>
              </a:rPr>
              <a:t>-باد غالب تهران باد غربی می باشد، که باد مطلوب است</a:t>
            </a:r>
          </a:p>
          <a:p>
            <a:pPr algn="justLow" rtl="1">
              <a:lnSpc>
                <a:spcPct val="150000"/>
              </a:lnSpc>
            </a:pPr>
            <a:r>
              <a:rPr lang="fa-IR" sz="1200" dirty="0">
                <a:solidFill>
                  <a:srgbClr val="002060"/>
                </a:solidFill>
                <a:cs typeface="B Nazanin" pitchFamily="2" charset="-78"/>
              </a:rPr>
              <a:t>-باد مزاحم نیز باد جنوب شرقی است</a:t>
            </a:r>
            <a:endParaRPr lang="en-US" sz="1200" dirty="0" smtClean="0">
              <a:solidFill>
                <a:srgbClr val="002060"/>
              </a:solidFill>
              <a:cs typeface="B Nazanin" pitchFamily="2" charset="-78"/>
            </a:endParaRPr>
          </a:p>
        </p:txBody>
      </p:sp>
      <p:sp>
        <p:nvSpPr>
          <p:cNvPr id="8" name="TextBox 7"/>
          <p:cNvSpPr txBox="1"/>
          <p:nvPr/>
        </p:nvSpPr>
        <p:spPr>
          <a:xfrm>
            <a:off x="272480" y="4016097"/>
            <a:ext cx="1728192" cy="276999"/>
          </a:xfrm>
          <a:prstGeom prst="rect">
            <a:avLst/>
          </a:prstGeom>
          <a:noFill/>
        </p:spPr>
        <p:txBody>
          <a:bodyPr wrap="square" rtlCol="0">
            <a:spAutoFit/>
          </a:bodyPr>
          <a:lstStyle/>
          <a:p>
            <a:pPr algn="ctr" rtl="1"/>
            <a:r>
              <a:rPr lang="fa-IR" sz="1200" b="1" dirty="0" smtClean="0">
                <a:solidFill>
                  <a:schemeClr val="bg1">
                    <a:lumMod val="65000"/>
                    <a:lumOff val="35000"/>
                  </a:schemeClr>
                </a:solidFill>
                <a:cs typeface="B Nazanin" pitchFamily="2" charset="-78"/>
              </a:rPr>
              <a:t>بررسی وضع موجود</a:t>
            </a:r>
            <a:endParaRPr lang="en-US" sz="1200" b="1" dirty="0">
              <a:solidFill>
                <a:schemeClr val="bg1">
                  <a:lumMod val="65000"/>
                  <a:lumOff val="35000"/>
                </a:schemeClr>
              </a:solidFill>
              <a:cs typeface="B Nazanin" pitchFamily="2" charset="-78"/>
            </a:endParaRPr>
          </a:p>
        </p:txBody>
      </p:sp>
      <p:sp>
        <p:nvSpPr>
          <p:cNvPr id="16" name="TextBox 15"/>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9</a:t>
            </a:r>
            <a:r>
              <a:rPr lang="fa-IR" sz="1600" dirty="0" smtClean="0">
                <a:effectLst>
                  <a:outerShdw blurRad="38100" dist="38100" dir="2700000" algn="tl">
                    <a:srgbClr val="000000">
                      <a:alpha val="43137"/>
                    </a:srgbClr>
                  </a:outerShdw>
                </a:effectLst>
              </a:rPr>
              <a:t>  برنامه‏دهی جهت طراحی دانشگاه سوره</a:t>
            </a:r>
            <a:endParaRPr lang="en-US" sz="1400" dirty="0">
              <a:effectLst>
                <a:outerShdw blurRad="38100" dist="38100" dir="2700000" algn="tl">
                  <a:srgbClr val="000000">
                    <a:alpha val="43137"/>
                  </a:srgbClr>
                </a:outerShdw>
              </a:effectLst>
            </a:endParaRPr>
          </a:p>
        </p:txBody>
      </p:sp>
      <p:sp>
        <p:nvSpPr>
          <p:cNvPr id="17" name="TextBox 16"/>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9</a:t>
            </a:r>
            <a:endParaRPr lang="en-US" sz="1200" b="1" dirty="0">
              <a:solidFill>
                <a:srgbClr val="002060"/>
              </a:solidFill>
              <a:cs typeface="B Nazanin" pitchFamily="2" charset="-78"/>
            </a:endParaRPr>
          </a:p>
        </p:txBody>
      </p:sp>
      <p:sp>
        <p:nvSpPr>
          <p:cNvPr id="18" name="TextBox 17"/>
          <p:cNvSpPr txBox="1"/>
          <p:nvPr/>
        </p:nvSpPr>
        <p:spPr>
          <a:xfrm>
            <a:off x="272480" y="3723542"/>
            <a:ext cx="1728192" cy="261610"/>
          </a:xfrm>
          <a:prstGeom prst="rect">
            <a:avLst/>
          </a:prstGeom>
          <a:noFill/>
        </p:spPr>
        <p:txBody>
          <a:bodyPr wrap="square" rtlCol="0">
            <a:spAutoFit/>
          </a:bodyPr>
          <a:lstStyle/>
          <a:p>
            <a:pPr algn="ctr" rtl="1"/>
            <a:r>
              <a:rPr lang="fa-IR" sz="1100" b="1" dirty="0" smtClean="0">
                <a:solidFill>
                  <a:srgbClr val="674301"/>
                </a:solidFill>
                <a:cs typeface="B Nazanin" pitchFamily="2" charset="-78"/>
              </a:rPr>
              <a:t>برنامه‏دهی جهت طراحی سوره</a:t>
            </a:r>
            <a:endParaRPr lang="en-US" sz="1100" b="1" dirty="0">
              <a:solidFill>
                <a:srgbClr val="674301"/>
              </a:solidFill>
              <a:cs typeface="B Nazanin" pitchFamily="2" charset="-78"/>
            </a:endParaRPr>
          </a:p>
        </p:txBody>
      </p:sp>
      <p:sp>
        <p:nvSpPr>
          <p:cNvPr id="24" name="TextBox 23"/>
          <p:cNvSpPr txBox="1"/>
          <p:nvPr/>
        </p:nvSpPr>
        <p:spPr>
          <a:xfrm>
            <a:off x="2504728" y="1352963"/>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002060"/>
                </a:solidFill>
                <a:cs typeface="B Traffic" panose="00000400000000000000" pitchFamily="2" charset="-78"/>
              </a:rPr>
              <a:t>شرایط کالبدی     </a:t>
            </a:r>
            <a:r>
              <a:rPr lang="fa-IR" dirty="0" smtClean="0">
                <a:solidFill>
                  <a:srgbClr val="002060"/>
                </a:solidFill>
                <a:cs typeface="B Traffic" panose="00000400000000000000" pitchFamily="2" charset="-78"/>
              </a:rPr>
              <a:t>اقلیم</a:t>
            </a:r>
            <a:endParaRPr lang="fa-IR" sz="1050" dirty="0">
              <a:solidFill>
                <a:srgbClr val="002060"/>
              </a:solidFill>
              <a:cs typeface="B Traffic" panose="00000400000000000000" pitchFamily="2" charset="-78"/>
            </a:endParaRPr>
          </a:p>
        </p:txBody>
      </p:sp>
      <p:pic>
        <p:nvPicPr>
          <p:cNvPr id="12" name="Picture 11"/>
          <p:cNvPicPr/>
          <p:nvPr/>
        </p:nvPicPr>
        <p:blipFill>
          <a:blip r:embed="rId2" cstate="print">
            <a:extLst>
              <a:ext uri="{28A0092B-C50C-407E-A947-70E740481C1C}">
                <a14:useLocalDpi xmlns:a14="http://schemas.microsoft.com/office/drawing/2010/main" val="0"/>
              </a:ext>
            </a:extLst>
          </a:blip>
          <a:stretch>
            <a:fillRect/>
          </a:stretch>
        </p:blipFill>
        <p:spPr>
          <a:xfrm>
            <a:off x="2508341" y="3627986"/>
            <a:ext cx="2592288" cy="2596547"/>
          </a:xfrm>
          <a:prstGeom prst="rect">
            <a:avLst/>
          </a:prstGeom>
        </p:spPr>
      </p:pic>
      <p:sp>
        <p:nvSpPr>
          <p:cNvPr id="15" name="Text Box 2"/>
          <p:cNvSpPr txBox="1"/>
          <p:nvPr/>
        </p:nvSpPr>
        <p:spPr>
          <a:xfrm>
            <a:off x="5130226" y="5707008"/>
            <a:ext cx="1948815" cy="517525"/>
          </a:xfrm>
          <a:prstGeom prst="rect">
            <a:avLst/>
          </a:prstGeom>
          <a:noFill/>
          <a:ln w="3175">
            <a:solidFill>
              <a:srgbClr val="002060"/>
            </a:solidFill>
            <a:prstDash val="dash"/>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rtl="1">
              <a:lnSpc>
                <a:spcPct val="107000"/>
              </a:lnSpc>
              <a:spcAft>
                <a:spcPts val="800"/>
              </a:spcAft>
            </a:pPr>
            <a:r>
              <a:rPr lang="fa-IR" sz="1200" dirty="0">
                <a:effectLst/>
                <a:ea typeface="Calibri" panose="020F0502020204030204" pitchFamily="34" charset="0"/>
                <a:cs typeface="B Mitra" panose="00000400000000000000" pitchFamily="2" charset="-78"/>
              </a:rPr>
              <a:t>موقعیت وزوایای تابش خورشید در عرض 35 درجه </a:t>
            </a:r>
            <a:r>
              <a:rPr lang="fa-IR" sz="1200" dirty="0" smtClean="0">
                <a:effectLst/>
                <a:ea typeface="Calibri" panose="020F0502020204030204" pitchFamily="34" charset="0"/>
                <a:cs typeface="B Mitra" panose="00000400000000000000" pitchFamily="2" charset="-78"/>
              </a:rPr>
              <a:t>شمالی</a:t>
            </a:r>
            <a:r>
              <a:rPr lang="en-US" sz="1200" dirty="0" smtClean="0">
                <a:effectLst/>
                <a:ea typeface="Calibri" panose="020F0502020204030204" pitchFamily="34" charset="0"/>
                <a:cs typeface="B Mitra" panose="00000400000000000000" pitchFamily="2" charset="-78"/>
              </a:rPr>
              <a:t> </a:t>
            </a:r>
            <a:r>
              <a:rPr lang="fa-IR" sz="1200" dirty="0" smtClean="0">
                <a:effectLst/>
                <a:ea typeface="Calibri" panose="020F0502020204030204" pitchFamily="34" charset="0"/>
                <a:cs typeface="B Mitra" panose="00000400000000000000" pitchFamily="2" charset="-78"/>
              </a:rPr>
              <a:t>(منبع:کسمائی</a:t>
            </a:r>
            <a:r>
              <a:rPr lang="fa-IR" sz="1200" dirty="0">
                <a:effectLst/>
                <a:ea typeface="Calibri" panose="020F0502020204030204" pitchFamily="34" charset="0"/>
                <a:cs typeface="B Mitra" panose="00000400000000000000" pitchFamily="2" charset="-78"/>
              </a:rPr>
              <a:t>)</a:t>
            </a:r>
            <a:endParaRPr lang="en-US" sz="1200" dirty="0">
              <a:effectLst/>
              <a:ea typeface="Calibri" panose="020F0502020204030204" pitchFamily="34" charset="0"/>
              <a:cs typeface="B Mitra" panose="00000400000000000000" pitchFamily="2" charset="-78"/>
            </a:endParaRPr>
          </a:p>
        </p:txBody>
      </p:sp>
    </p:spTree>
    <p:extLst>
      <p:ext uri="{BB962C8B-B14F-4D97-AF65-F5344CB8AC3E}">
        <p14:creationId xmlns:p14="http://schemas.microsoft.com/office/powerpoint/2010/main" val="3374515420"/>
      </p:ext>
    </p:extLst>
  </p:cSld>
  <p:clrMapOvr>
    <a:masterClrMapping/>
  </p:clrMapOvr>
  <p:transition>
    <p:dissolve/>
  </p:transition>
  <p:timing>
    <p:tnLst>
      <p:par>
        <p:cT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بررسی وضع موجود</a:t>
            </a:r>
            <a:endParaRPr lang="en-US" dirty="0">
              <a:solidFill>
                <a:srgbClr val="8C5B02"/>
              </a:solidFill>
              <a:latin typeface="Technic" panose="00000400000000000000" pitchFamily="2" charset="2"/>
            </a:endParaRPr>
          </a:p>
        </p:txBody>
      </p:sp>
      <p:sp>
        <p:nvSpPr>
          <p:cNvPr id="8" name="TextBox 7"/>
          <p:cNvSpPr txBox="1"/>
          <p:nvPr/>
        </p:nvSpPr>
        <p:spPr>
          <a:xfrm>
            <a:off x="272480" y="4016097"/>
            <a:ext cx="1728192" cy="276999"/>
          </a:xfrm>
          <a:prstGeom prst="rect">
            <a:avLst/>
          </a:prstGeom>
          <a:noFill/>
        </p:spPr>
        <p:txBody>
          <a:bodyPr wrap="square" rtlCol="0">
            <a:spAutoFit/>
          </a:bodyPr>
          <a:lstStyle/>
          <a:p>
            <a:pPr algn="ctr" rtl="1"/>
            <a:r>
              <a:rPr lang="fa-IR" sz="1200" b="1" dirty="0" smtClean="0">
                <a:solidFill>
                  <a:schemeClr val="bg1">
                    <a:lumMod val="65000"/>
                    <a:lumOff val="35000"/>
                  </a:schemeClr>
                </a:solidFill>
                <a:cs typeface="B Nazanin" pitchFamily="2" charset="-78"/>
              </a:rPr>
              <a:t>بررسی وضع موجود</a:t>
            </a:r>
            <a:endParaRPr lang="en-US" sz="1200" b="1" dirty="0">
              <a:solidFill>
                <a:schemeClr val="bg1">
                  <a:lumMod val="65000"/>
                  <a:lumOff val="35000"/>
                </a:schemeClr>
              </a:solidFill>
              <a:cs typeface="B Nazanin" pitchFamily="2" charset="-78"/>
            </a:endParaRPr>
          </a:p>
        </p:txBody>
      </p:sp>
      <p:sp>
        <p:nvSpPr>
          <p:cNvPr id="16" name="TextBox 15"/>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9</a:t>
            </a:r>
            <a:r>
              <a:rPr lang="fa-IR" sz="1600" dirty="0" smtClean="0">
                <a:effectLst>
                  <a:outerShdw blurRad="38100" dist="38100" dir="2700000" algn="tl">
                    <a:srgbClr val="000000">
                      <a:alpha val="43137"/>
                    </a:srgbClr>
                  </a:outerShdw>
                </a:effectLst>
              </a:rPr>
              <a:t>  برنامه‏دهی جهت طراحی دانشگاه سوره</a:t>
            </a:r>
            <a:endParaRPr lang="en-US" sz="1400" dirty="0">
              <a:effectLst>
                <a:outerShdw blurRad="38100" dist="38100" dir="2700000" algn="tl">
                  <a:srgbClr val="000000">
                    <a:alpha val="43137"/>
                  </a:srgbClr>
                </a:outerShdw>
              </a:effectLst>
            </a:endParaRPr>
          </a:p>
        </p:txBody>
      </p:sp>
      <p:sp>
        <p:nvSpPr>
          <p:cNvPr id="17" name="TextBox 16"/>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9</a:t>
            </a:r>
            <a:endParaRPr lang="en-US" sz="1200" b="1" dirty="0">
              <a:solidFill>
                <a:srgbClr val="002060"/>
              </a:solidFill>
              <a:cs typeface="B Nazanin" pitchFamily="2" charset="-78"/>
            </a:endParaRPr>
          </a:p>
        </p:txBody>
      </p:sp>
      <p:sp>
        <p:nvSpPr>
          <p:cNvPr id="18" name="TextBox 17"/>
          <p:cNvSpPr txBox="1"/>
          <p:nvPr/>
        </p:nvSpPr>
        <p:spPr>
          <a:xfrm>
            <a:off x="272480" y="3723542"/>
            <a:ext cx="1728192" cy="261610"/>
          </a:xfrm>
          <a:prstGeom prst="rect">
            <a:avLst/>
          </a:prstGeom>
          <a:noFill/>
        </p:spPr>
        <p:txBody>
          <a:bodyPr wrap="square" rtlCol="0">
            <a:spAutoFit/>
          </a:bodyPr>
          <a:lstStyle/>
          <a:p>
            <a:pPr algn="ctr" rtl="1"/>
            <a:r>
              <a:rPr lang="fa-IR" sz="1100" b="1" dirty="0" smtClean="0">
                <a:solidFill>
                  <a:srgbClr val="674301"/>
                </a:solidFill>
                <a:cs typeface="B Nazanin" pitchFamily="2" charset="-78"/>
              </a:rPr>
              <a:t>برنامه‏دهی جهت طراحی سوره</a:t>
            </a:r>
            <a:endParaRPr lang="en-US" sz="1100" b="1" dirty="0">
              <a:solidFill>
                <a:srgbClr val="674301"/>
              </a:solidFill>
              <a:cs typeface="B Nazanin" pitchFamily="2" charset="-78"/>
            </a:endParaRPr>
          </a:p>
        </p:txBody>
      </p:sp>
      <p:sp>
        <p:nvSpPr>
          <p:cNvPr id="24" name="TextBox 23"/>
          <p:cNvSpPr txBox="1"/>
          <p:nvPr/>
        </p:nvSpPr>
        <p:spPr>
          <a:xfrm>
            <a:off x="2504728" y="1352963"/>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002060"/>
                </a:solidFill>
                <a:cs typeface="B Traffic" panose="00000400000000000000" pitchFamily="2" charset="-78"/>
              </a:rPr>
              <a:t>شرایط کالبدی     </a:t>
            </a:r>
            <a:r>
              <a:rPr lang="fa-IR" dirty="0" smtClean="0">
                <a:solidFill>
                  <a:srgbClr val="002060"/>
                </a:solidFill>
                <a:cs typeface="B Traffic" panose="00000400000000000000" pitchFamily="2" charset="-78"/>
              </a:rPr>
              <a:t>اقلیم</a:t>
            </a:r>
            <a:endParaRPr lang="fa-IR" sz="1050" dirty="0">
              <a:solidFill>
                <a:srgbClr val="002060"/>
              </a:solidFill>
              <a:cs typeface="B Traffic" panose="00000400000000000000" pitchFamily="2" charset="-78"/>
            </a:endParaRPr>
          </a:p>
        </p:txBody>
      </p:sp>
      <p:pic>
        <p:nvPicPr>
          <p:cNvPr id="11" name="Picture 10"/>
          <p:cNvPicPr/>
          <p:nvPr/>
        </p:nvPicPr>
        <p:blipFill>
          <a:blip r:embed="rId2" cstate="print">
            <a:extLst>
              <a:ext uri="{28A0092B-C50C-407E-A947-70E740481C1C}">
                <a14:useLocalDpi xmlns:a14="http://schemas.microsoft.com/office/drawing/2010/main" val="0"/>
              </a:ext>
            </a:extLst>
          </a:blip>
          <a:stretch>
            <a:fillRect/>
          </a:stretch>
        </p:blipFill>
        <p:spPr>
          <a:xfrm>
            <a:off x="2504728" y="3985151"/>
            <a:ext cx="2766000" cy="2239381"/>
          </a:xfrm>
          <a:prstGeom prst="rect">
            <a:avLst/>
          </a:prstGeom>
          <a:noFill/>
          <a:ln>
            <a:noFill/>
          </a:ln>
        </p:spPr>
      </p:pic>
      <p:pic>
        <p:nvPicPr>
          <p:cNvPr id="13" name="Picture 12"/>
          <p:cNvPicPr/>
          <p:nvPr/>
        </p:nvPicPr>
        <p:blipFill rotWithShape="1">
          <a:blip r:embed="rId3">
            <a:extLst>
              <a:ext uri="{28A0092B-C50C-407E-A947-70E740481C1C}">
                <a14:useLocalDpi xmlns:a14="http://schemas.microsoft.com/office/drawing/2010/main" val="0"/>
              </a:ext>
            </a:extLst>
          </a:blip>
          <a:srcRect t="4587"/>
          <a:stretch/>
        </p:blipFill>
        <p:spPr bwMode="auto">
          <a:xfrm>
            <a:off x="5313040" y="2636912"/>
            <a:ext cx="3733163" cy="2905096"/>
          </a:xfrm>
          <a:prstGeom prst="rect">
            <a:avLst/>
          </a:prstGeom>
          <a:noFill/>
          <a:ln>
            <a:noFill/>
          </a:ln>
          <a:extLst>
            <a:ext uri="{53640926-AAD7-44D8-BBD7-CCE9431645EC}">
              <a14:shadowObscured xmlns:a14="http://schemas.microsoft.com/office/drawing/2010/main"/>
            </a:ext>
          </a:extLst>
        </p:spPr>
      </p:pic>
      <p:pic>
        <p:nvPicPr>
          <p:cNvPr id="15" name="Picture 14"/>
          <p:cNvPicPr/>
          <p:nvPr/>
        </p:nvPicPr>
        <p:blipFill>
          <a:blip r:embed="rId4" cstate="print">
            <a:extLst>
              <a:ext uri="{28A0092B-C50C-407E-A947-70E740481C1C}">
                <a14:useLocalDpi xmlns:a14="http://schemas.microsoft.com/office/drawing/2010/main" val="0"/>
              </a:ext>
            </a:extLst>
          </a:blip>
          <a:stretch>
            <a:fillRect/>
          </a:stretch>
        </p:blipFill>
        <p:spPr>
          <a:xfrm>
            <a:off x="2504728" y="1700808"/>
            <a:ext cx="2766000" cy="2224531"/>
          </a:xfrm>
          <a:prstGeom prst="rect">
            <a:avLst/>
          </a:prstGeom>
          <a:noFill/>
          <a:ln>
            <a:noFill/>
          </a:ln>
        </p:spPr>
      </p:pic>
    </p:spTree>
    <p:extLst>
      <p:ext uri="{BB962C8B-B14F-4D97-AF65-F5344CB8AC3E}">
        <p14:creationId xmlns:p14="http://schemas.microsoft.com/office/powerpoint/2010/main" val="2650176512"/>
      </p:ext>
    </p:extLst>
  </p:cSld>
  <p:clrMapOvr>
    <a:masterClrMapping/>
  </p:clrMapOvr>
  <p:transition>
    <p:dissolve/>
  </p:transition>
  <p:timing>
    <p:tnLst>
      <p:par>
        <p:cT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بررسی وضع موجود</a:t>
            </a:r>
            <a:endParaRPr lang="en-US" dirty="0">
              <a:solidFill>
                <a:srgbClr val="8C5B02"/>
              </a:solidFill>
              <a:latin typeface="Technic" panose="00000400000000000000" pitchFamily="2" charset="2"/>
            </a:endParaRPr>
          </a:p>
        </p:txBody>
      </p:sp>
      <p:sp>
        <p:nvSpPr>
          <p:cNvPr id="8" name="TextBox 7"/>
          <p:cNvSpPr txBox="1"/>
          <p:nvPr/>
        </p:nvSpPr>
        <p:spPr>
          <a:xfrm>
            <a:off x="272480" y="4016097"/>
            <a:ext cx="1728192" cy="276999"/>
          </a:xfrm>
          <a:prstGeom prst="rect">
            <a:avLst/>
          </a:prstGeom>
          <a:noFill/>
        </p:spPr>
        <p:txBody>
          <a:bodyPr wrap="square" rtlCol="0">
            <a:spAutoFit/>
          </a:bodyPr>
          <a:lstStyle/>
          <a:p>
            <a:pPr algn="ctr" rtl="1"/>
            <a:r>
              <a:rPr lang="fa-IR" sz="1200" b="1" dirty="0" smtClean="0">
                <a:solidFill>
                  <a:schemeClr val="bg1">
                    <a:lumMod val="65000"/>
                    <a:lumOff val="35000"/>
                  </a:schemeClr>
                </a:solidFill>
                <a:cs typeface="B Nazanin" pitchFamily="2" charset="-78"/>
              </a:rPr>
              <a:t>بررسی وضع موجود</a:t>
            </a:r>
            <a:endParaRPr lang="en-US" sz="1200" b="1" dirty="0">
              <a:solidFill>
                <a:schemeClr val="bg1">
                  <a:lumMod val="65000"/>
                  <a:lumOff val="35000"/>
                </a:schemeClr>
              </a:solidFill>
              <a:cs typeface="B Nazanin" pitchFamily="2" charset="-78"/>
            </a:endParaRPr>
          </a:p>
        </p:txBody>
      </p:sp>
      <p:sp>
        <p:nvSpPr>
          <p:cNvPr id="16" name="TextBox 15"/>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9</a:t>
            </a:r>
            <a:r>
              <a:rPr lang="fa-IR" sz="1600" dirty="0" smtClean="0">
                <a:effectLst>
                  <a:outerShdw blurRad="38100" dist="38100" dir="2700000" algn="tl">
                    <a:srgbClr val="000000">
                      <a:alpha val="43137"/>
                    </a:srgbClr>
                  </a:outerShdw>
                </a:effectLst>
              </a:rPr>
              <a:t>  برنامه‏دهی جهت طراحی دانشگاه سوره</a:t>
            </a:r>
            <a:endParaRPr lang="en-US" sz="1400" dirty="0">
              <a:effectLst>
                <a:outerShdw blurRad="38100" dist="38100" dir="2700000" algn="tl">
                  <a:srgbClr val="000000">
                    <a:alpha val="43137"/>
                  </a:srgbClr>
                </a:outerShdw>
              </a:effectLst>
            </a:endParaRPr>
          </a:p>
        </p:txBody>
      </p:sp>
      <p:sp>
        <p:nvSpPr>
          <p:cNvPr id="17" name="TextBox 16"/>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9</a:t>
            </a:r>
            <a:endParaRPr lang="en-US" sz="1200" b="1" dirty="0">
              <a:solidFill>
                <a:srgbClr val="002060"/>
              </a:solidFill>
              <a:cs typeface="B Nazanin" pitchFamily="2" charset="-78"/>
            </a:endParaRPr>
          </a:p>
        </p:txBody>
      </p:sp>
      <p:sp>
        <p:nvSpPr>
          <p:cNvPr id="18" name="TextBox 17"/>
          <p:cNvSpPr txBox="1"/>
          <p:nvPr/>
        </p:nvSpPr>
        <p:spPr>
          <a:xfrm>
            <a:off x="272480" y="3723542"/>
            <a:ext cx="1728192" cy="261610"/>
          </a:xfrm>
          <a:prstGeom prst="rect">
            <a:avLst/>
          </a:prstGeom>
          <a:noFill/>
        </p:spPr>
        <p:txBody>
          <a:bodyPr wrap="square" rtlCol="0">
            <a:spAutoFit/>
          </a:bodyPr>
          <a:lstStyle/>
          <a:p>
            <a:pPr algn="ctr" rtl="1"/>
            <a:r>
              <a:rPr lang="fa-IR" sz="1100" b="1" dirty="0" smtClean="0">
                <a:solidFill>
                  <a:srgbClr val="674301"/>
                </a:solidFill>
                <a:cs typeface="B Nazanin" pitchFamily="2" charset="-78"/>
              </a:rPr>
              <a:t>برنامه‏دهی جهت طراحی سوره</a:t>
            </a:r>
            <a:endParaRPr lang="en-US" sz="1100" b="1" dirty="0">
              <a:solidFill>
                <a:srgbClr val="674301"/>
              </a:solidFill>
              <a:cs typeface="B Nazanin" pitchFamily="2" charset="-78"/>
            </a:endParaRPr>
          </a:p>
        </p:txBody>
      </p:sp>
      <p:sp>
        <p:nvSpPr>
          <p:cNvPr id="15" name="Text Box 2"/>
          <p:cNvSpPr txBox="1"/>
          <p:nvPr/>
        </p:nvSpPr>
        <p:spPr>
          <a:xfrm>
            <a:off x="6177137" y="5714475"/>
            <a:ext cx="1008112" cy="517525"/>
          </a:xfrm>
          <a:prstGeom prst="rect">
            <a:avLst/>
          </a:prstGeom>
          <a:noFill/>
          <a:ln w="3175">
            <a:solidFill>
              <a:srgbClr val="002060"/>
            </a:solidFill>
            <a:prstDash val="dash"/>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rtl="1">
              <a:lnSpc>
                <a:spcPct val="107000"/>
              </a:lnSpc>
              <a:spcAft>
                <a:spcPts val="800"/>
              </a:spcAft>
            </a:pPr>
            <a:r>
              <a:rPr lang="fa-IR" sz="1200" dirty="0" smtClean="0">
                <a:effectLst/>
                <a:ea typeface="Calibri" panose="020F0502020204030204" pitchFamily="34" charset="0"/>
                <a:cs typeface="B Mitra" panose="00000400000000000000" pitchFamily="2" charset="-78"/>
              </a:rPr>
              <a:t>ابعاد زمین:</a:t>
            </a:r>
          </a:p>
          <a:p>
            <a:pPr algn="ctr" rtl="1">
              <a:lnSpc>
                <a:spcPct val="107000"/>
              </a:lnSpc>
              <a:spcAft>
                <a:spcPts val="800"/>
              </a:spcAft>
            </a:pPr>
            <a:r>
              <a:rPr lang="fa-IR" sz="1200" dirty="0" smtClean="0">
                <a:ea typeface="Calibri" panose="020F0502020204030204" pitchFamily="34" charset="0"/>
                <a:cs typeface="B Mitra" panose="00000400000000000000" pitchFamily="2" charset="-78"/>
              </a:rPr>
              <a:t>حدودا 200 * 110</a:t>
            </a:r>
            <a:endParaRPr lang="en-US" sz="1200" dirty="0">
              <a:effectLst/>
              <a:ea typeface="Calibri" panose="020F0502020204030204" pitchFamily="34" charset="0"/>
              <a:cs typeface="B Mitra" panose="00000400000000000000" pitchFamily="2" charset="-78"/>
            </a:endParaRPr>
          </a:p>
        </p:txBody>
      </p:sp>
      <p:sp>
        <p:nvSpPr>
          <p:cNvPr id="13" name="TextBox 12"/>
          <p:cNvSpPr txBox="1"/>
          <p:nvPr/>
        </p:nvSpPr>
        <p:spPr>
          <a:xfrm>
            <a:off x="2504728" y="1352963"/>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002060"/>
                </a:solidFill>
                <a:cs typeface="B Traffic" panose="00000400000000000000" pitchFamily="2" charset="-78"/>
              </a:rPr>
              <a:t>شرایط کالبدی     </a:t>
            </a:r>
            <a:r>
              <a:rPr lang="fa-IR" dirty="0" smtClean="0">
                <a:solidFill>
                  <a:srgbClr val="002060"/>
                </a:solidFill>
                <a:cs typeface="B Traffic" panose="00000400000000000000" pitchFamily="2" charset="-78"/>
              </a:rPr>
              <a:t>تحلیل سایت</a:t>
            </a:r>
            <a:endParaRPr lang="fa-IR" sz="1050" dirty="0">
              <a:solidFill>
                <a:srgbClr val="002060"/>
              </a:solidFill>
              <a:cs typeface="B Traffic" panose="00000400000000000000" pitchFamily="2" charset="-78"/>
            </a:endParaRPr>
          </a:p>
        </p:txBody>
      </p:sp>
      <p:pic>
        <p:nvPicPr>
          <p:cNvPr id="14" name="Picture 13"/>
          <p:cNvPicPr>
            <a:picLocks noChangeAspect="1"/>
          </p:cNvPicPr>
          <p:nvPr/>
        </p:nvPicPr>
        <p:blipFill>
          <a:blip r:embed="rId2"/>
          <a:stretch>
            <a:fillRect/>
          </a:stretch>
        </p:blipFill>
        <p:spPr>
          <a:xfrm>
            <a:off x="2432720" y="1700808"/>
            <a:ext cx="3888432" cy="4531192"/>
          </a:xfrm>
          <a:prstGeom prst="rect">
            <a:avLst/>
          </a:prstGeom>
        </p:spPr>
      </p:pic>
    </p:spTree>
    <p:extLst>
      <p:ext uri="{BB962C8B-B14F-4D97-AF65-F5344CB8AC3E}">
        <p14:creationId xmlns:p14="http://schemas.microsoft.com/office/powerpoint/2010/main" val="2585287197"/>
      </p:ext>
    </p:extLst>
  </p:cSld>
  <p:clrMapOvr>
    <a:masterClrMapping/>
  </p:clrMapOvr>
  <p:transition>
    <p:dissolve/>
  </p:transition>
  <p:timing>
    <p:tnLst>
      <p:par>
        <p:cTn id="1" dur="indefinite" restart="never"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بررسی وضع موجود</a:t>
            </a:r>
            <a:endParaRPr lang="en-US" dirty="0">
              <a:solidFill>
                <a:srgbClr val="8C5B02"/>
              </a:solidFill>
              <a:latin typeface="Technic" panose="00000400000000000000" pitchFamily="2" charset="2"/>
            </a:endParaRPr>
          </a:p>
        </p:txBody>
      </p:sp>
      <p:sp>
        <p:nvSpPr>
          <p:cNvPr id="8" name="TextBox 7"/>
          <p:cNvSpPr txBox="1"/>
          <p:nvPr/>
        </p:nvSpPr>
        <p:spPr>
          <a:xfrm>
            <a:off x="272480" y="4016097"/>
            <a:ext cx="1728192" cy="276999"/>
          </a:xfrm>
          <a:prstGeom prst="rect">
            <a:avLst/>
          </a:prstGeom>
          <a:noFill/>
        </p:spPr>
        <p:txBody>
          <a:bodyPr wrap="square" rtlCol="0">
            <a:spAutoFit/>
          </a:bodyPr>
          <a:lstStyle/>
          <a:p>
            <a:pPr algn="ctr" rtl="1"/>
            <a:r>
              <a:rPr lang="fa-IR" sz="1200" b="1" dirty="0" smtClean="0">
                <a:solidFill>
                  <a:schemeClr val="bg1">
                    <a:lumMod val="65000"/>
                    <a:lumOff val="35000"/>
                  </a:schemeClr>
                </a:solidFill>
                <a:cs typeface="B Nazanin" pitchFamily="2" charset="-78"/>
              </a:rPr>
              <a:t>بررسی وضع موجود</a:t>
            </a:r>
            <a:endParaRPr lang="en-US" sz="1200" b="1" dirty="0">
              <a:solidFill>
                <a:schemeClr val="bg1">
                  <a:lumMod val="65000"/>
                  <a:lumOff val="35000"/>
                </a:schemeClr>
              </a:solidFill>
              <a:cs typeface="B Nazanin" pitchFamily="2" charset="-78"/>
            </a:endParaRPr>
          </a:p>
        </p:txBody>
      </p:sp>
      <p:sp>
        <p:nvSpPr>
          <p:cNvPr id="16" name="TextBox 15"/>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9</a:t>
            </a:r>
            <a:r>
              <a:rPr lang="fa-IR" sz="1600" dirty="0" smtClean="0">
                <a:effectLst>
                  <a:outerShdw blurRad="38100" dist="38100" dir="2700000" algn="tl">
                    <a:srgbClr val="000000">
                      <a:alpha val="43137"/>
                    </a:srgbClr>
                  </a:outerShdw>
                </a:effectLst>
              </a:rPr>
              <a:t>  برنامه‏دهی جهت طراحی دانشگاه سوره</a:t>
            </a:r>
            <a:endParaRPr lang="en-US" sz="1400" dirty="0">
              <a:effectLst>
                <a:outerShdw blurRad="38100" dist="38100" dir="2700000" algn="tl">
                  <a:srgbClr val="000000">
                    <a:alpha val="43137"/>
                  </a:srgbClr>
                </a:outerShdw>
              </a:effectLst>
            </a:endParaRPr>
          </a:p>
        </p:txBody>
      </p:sp>
      <p:sp>
        <p:nvSpPr>
          <p:cNvPr id="17" name="TextBox 16"/>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9</a:t>
            </a:r>
            <a:endParaRPr lang="en-US" sz="1200" b="1" dirty="0">
              <a:solidFill>
                <a:srgbClr val="002060"/>
              </a:solidFill>
              <a:cs typeface="B Nazanin" pitchFamily="2" charset="-78"/>
            </a:endParaRPr>
          </a:p>
        </p:txBody>
      </p:sp>
      <p:sp>
        <p:nvSpPr>
          <p:cNvPr id="18" name="TextBox 17"/>
          <p:cNvSpPr txBox="1"/>
          <p:nvPr/>
        </p:nvSpPr>
        <p:spPr>
          <a:xfrm>
            <a:off x="272480" y="3723542"/>
            <a:ext cx="1728192" cy="261610"/>
          </a:xfrm>
          <a:prstGeom prst="rect">
            <a:avLst/>
          </a:prstGeom>
          <a:noFill/>
        </p:spPr>
        <p:txBody>
          <a:bodyPr wrap="square" rtlCol="0">
            <a:spAutoFit/>
          </a:bodyPr>
          <a:lstStyle/>
          <a:p>
            <a:pPr algn="ctr" rtl="1"/>
            <a:r>
              <a:rPr lang="fa-IR" sz="1100" b="1" dirty="0" smtClean="0">
                <a:solidFill>
                  <a:srgbClr val="674301"/>
                </a:solidFill>
                <a:cs typeface="B Nazanin" pitchFamily="2" charset="-78"/>
              </a:rPr>
              <a:t>برنامه‏دهی جهت طراحی سوره</a:t>
            </a:r>
            <a:endParaRPr lang="en-US" sz="1100" b="1" dirty="0">
              <a:solidFill>
                <a:srgbClr val="674301"/>
              </a:solidFill>
              <a:cs typeface="B Nazanin" pitchFamily="2" charset="-78"/>
            </a:endParaRPr>
          </a:p>
        </p:txBody>
      </p:sp>
      <p:sp>
        <p:nvSpPr>
          <p:cNvPr id="13" name="TextBox 12"/>
          <p:cNvSpPr txBox="1"/>
          <p:nvPr/>
        </p:nvSpPr>
        <p:spPr>
          <a:xfrm>
            <a:off x="2504727" y="1352963"/>
            <a:ext cx="6552729"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002060"/>
                </a:solidFill>
                <a:cs typeface="B Traffic" panose="00000400000000000000" pitchFamily="2" charset="-78"/>
              </a:rPr>
              <a:t>شرایط کالبدی     </a:t>
            </a:r>
            <a:r>
              <a:rPr lang="fa-IR" dirty="0" smtClean="0">
                <a:solidFill>
                  <a:srgbClr val="002060"/>
                </a:solidFill>
                <a:cs typeface="B Traffic" panose="00000400000000000000" pitchFamily="2" charset="-78"/>
              </a:rPr>
              <a:t>تصاویر مجموعه سایت</a:t>
            </a:r>
            <a:endParaRPr lang="fa-IR" sz="1050" dirty="0">
              <a:solidFill>
                <a:srgbClr val="002060"/>
              </a:solidFill>
              <a:cs typeface="B Traffic" panose="00000400000000000000" pitchFamily="2" charset="-78"/>
            </a:endParaRPr>
          </a:p>
        </p:txBody>
      </p:sp>
      <p:pic>
        <p:nvPicPr>
          <p:cNvPr id="14" name="Picture 13"/>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rot="16200000">
            <a:off x="2866448" y="1411095"/>
            <a:ext cx="2170323" cy="2893764"/>
          </a:xfrm>
          <a:prstGeom prst="rect">
            <a:avLst/>
          </a:prstGeom>
        </p:spPr>
      </p:pic>
      <p:pic>
        <p:nvPicPr>
          <p:cNvPr id="11" name="Picture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63690" y="1772815"/>
            <a:ext cx="2893766" cy="2170324"/>
          </a:xfrm>
          <a:prstGeom prst="rect">
            <a:avLst/>
          </a:prstGeom>
        </p:spPr>
      </p:pic>
      <p:pic>
        <p:nvPicPr>
          <p:cNvPr id="12" name="Picture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56856" y="3985797"/>
            <a:ext cx="4923547" cy="1123183"/>
          </a:xfrm>
          <a:prstGeom prst="rect">
            <a:avLst/>
          </a:prstGeom>
        </p:spPr>
      </p:pic>
      <p:pic>
        <p:nvPicPr>
          <p:cNvPr id="19" name="Picture 1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504727" y="5151638"/>
            <a:ext cx="4923547" cy="1100104"/>
          </a:xfrm>
          <a:prstGeom prst="rect">
            <a:avLst/>
          </a:prstGeom>
        </p:spPr>
      </p:pic>
      <p:pic>
        <p:nvPicPr>
          <p:cNvPr id="20" name="Picture 1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587740" y="5149454"/>
            <a:ext cx="1469716" cy="1102288"/>
          </a:xfrm>
          <a:prstGeom prst="rect">
            <a:avLst/>
          </a:prstGeom>
        </p:spPr>
      </p:pic>
    </p:spTree>
    <p:extLst>
      <p:ext uri="{BB962C8B-B14F-4D97-AF65-F5344CB8AC3E}">
        <p14:creationId xmlns:p14="http://schemas.microsoft.com/office/powerpoint/2010/main" val="1294292048"/>
      </p:ext>
    </p:extLst>
  </p:cSld>
  <p:clrMapOvr>
    <a:masterClrMapping/>
  </p:clrMapOvr>
  <p:transition>
    <p:dissolve/>
  </p:transition>
  <p:timing>
    <p:tnLst>
      <p:par>
        <p:cTn id="1" dur="indefinite" restart="never" nodeType="tmRoot"/>
      </p:par>
    </p:tn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بررسی وضع موجود</a:t>
            </a:r>
            <a:endParaRPr lang="en-US" dirty="0">
              <a:solidFill>
                <a:srgbClr val="8C5B02"/>
              </a:solidFill>
              <a:latin typeface="Technic" panose="00000400000000000000" pitchFamily="2" charset="2"/>
            </a:endParaRPr>
          </a:p>
        </p:txBody>
      </p:sp>
      <p:sp>
        <p:nvSpPr>
          <p:cNvPr id="8" name="TextBox 7"/>
          <p:cNvSpPr txBox="1"/>
          <p:nvPr/>
        </p:nvSpPr>
        <p:spPr>
          <a:xfrm>
            <a:off x="272480" y="4016097"/>
            <a:ext cx="1728192" cy="276999"/>
          </a:xfrm>
          <a:prstGeom prst="rect">
            <a:avLst/>
          </a:prstGeom>
          <a:noFill/>
        </p:spPr>
        <p:txBody>
          <a:bodyPr wrap="square" rtlCol="0">
            <a:spAutoFit/>
          </a:bodyPr>
          <a:lstStyle/>
          <a:p>
            <a:pPr algn="ctr" rtl="1"/>
            <a:r>
              <a:rPr lang="fa-IR" sz="1200" b="1" dirty="0" smtClean="0">
                <a:solidFill>
                  <a:schemeClr val="bg1">
                    <a:lumMod val="65000"/>
                    <a:lumOff val="35000"/>
                  </a:schemeClr>
                </a:solidFill>
                <a:cs typeface="B Nazanin" pitchFamily="2" charset="-78"/>
              </a:rPr>
              <a:t>بررسی وضع موجود</a:t>
            </a:r>
            <a:endParaRPr lang="en-US" sz="1200" b="1" dirty="0">
              <a:solidFill>
                <a:schemeClr val="bg1">
                  <a:lumMod val="65000"/>
                  <a:lumOff val="35000"/>
                </a:schemeClr>
              </a:solidFill>
              <a:cs typeface="B Nazanin" pitchFamily="2" charset="-78"/>
            </a:endParaRPr>
          </a:p>
        </p:txBody>
      </p:sp>
      <p:sp>
        <p:nvSpPr>
          <p:cNvPr id="16" name="TextBox 15"/>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9</a:t>
            </a:r>
            <a:r>
              <a:rPr lang="fa-IR" sz="1600" dirty="0" smtClean="0">
                <a:effectLst>
                  <a:outerShdw blurRad="38100" dist="38100" dir="2700000" algn="tl">
                    <a:srgbClr val="000000">
                      <a:alpha val="43137"/>
                    </a:srgbClr>
                  </a:outerShdw>
                </a:effectLst>
              </a:rPr>
              <a:t>  برنامه‏دهی جهت طراحی دانشگاه سوره</a:t>
            </a:r>
            <a:endParaRPr lang="en-US" sz="1400" dirty="0">
              <a:effectLst>
                <a:outerShdw blurRad="38100" dist="38100" dir="2700000" algn="tl">
                  <a:srgbClr val="000000">
                    <a:alpha val="43137"/>
                  </a:srgbClr>
                </a:outerShdw>
              </a:effectLst>
            </a:endParaRPr>
          </a:p>
        </p:txBody>
      </p:sp>
      <p:sp>
        <p:nvSpPr>
          <p:cNvPr id="17" name="TextBox 16"/>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9</a:t>
            </a:r>
            <a:endParaRPr lang="en-US" sz="1200" b="1" dirty="0">
              <a:solidFill>
                <a:srgbClr val="002060"/>
              </a:solidFill>
              <a:cs typeface="B Nazanin" pitchFamily="2" charset="-78"/>
            </a:endParaRPr>
          </a:p>
        </p:txBody>
      </p:sp>
      <p:sp>
        <p:nvSpPr>
          <p:cNvPr id="18" name="TextBox 17"/>
          <p:cNvSpPr txBox="1"/>
          <p:nvPr/>
        </p:nvSpPr>
        <p:spPr>
          <a:xfrm>
            <a:off x="272480" y="3723542"/>
            <a:ext cx="1728192" cy="261610"/>
          </a:xfrm>
          <a:prstGeom prst="rect">
            <a:avLst/>
          </a:prstGeom>
          <a:noFill/>
        </p:spPr>
        <p:txBody>
          <a:bodyPr wrap="square" rtlCol="0">
            <a:spAutoFit/>
          </a:bodyPr>
          <a:lstStyle/>
          <a:p>
            <a:pPr algn="ctr" rtl="1"/>
            <a:r>
              <a:rPr lang="fa-IR" sz="1100" b="1" dirty="0" smtClean="0">
                <a:solidFill>
                  <a:srgbClr val="674301"/>
                </a:solidFill>
                <a:cs typeface="B Nazanin" pitchFamily="2" charset="-78"/>
              </a:rPr>
              <a:t>برنامه‏دهی جهت طراحی سوره</a:t>
            </a:r>
            <a:endParaRPr lang="en-US" sz="1100" b="1" dirty="0">
              <a:solidFill>
                <a:srgbClr val="674301"/>
              </a:solidFill>
              <a:cs typeface="B Nazanin" pitchFamily="2" charset="-78"/>
            </a:endParaRPr>
          </a:p>
        </p:txBody>
      </p:sp>
      <p:sp>
        <p:nvSpPr>
          <p:cNvPr id="13" name="TextBox 12"/>
          <p:cNvSpPr txBox="1"/>
          <p:nvPr/>
        </p:nvSpPr>
        <p:spPr>
          <a:xfrm>
            <a:off x="2504728" y="1352963"/>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002060"/>
                </a:solidFill>
                <a:cs typeface="B Traffic" panose="00000400000000000000" pitchFamily="2" charset="-78"/>
              </a:rPr>
              <a:t>دیدگاه نظریه سیستم‏ها</a:t>
            </a:r>
            <a:endParaRPr lang="fa-IR" sz="1050" dirty="0">
              <a:solidFill>
                <a:srgbClr val="002060"/>
              </a:solidFill>
              <a:cs typeface="B Traffic" panose="00000400000000000000" pitchFamily="2" charset="-78"/>
            </a:endParaRPr>
          </a:p>
        </p:txBody>
      </p:sp>
      <p:graphicFrame>
        <p:nvGraphicFramePr>
          <p:cNvPr id="5" name="Object 4"/>
          <p:cNvGraphicFramePr>
            <a:graphicFrameLocks noChangeAspect="1"/>
          </p:cNvGraphicFramePr>
          <p:nvPr/>
        </p:nvGraphicFramePr>
        <p:xfrm>
          <a:off x="2475012" y="1772816"/>
          <a:ext cx="4438650" cy="714375"/>
        </p:xfrm>
        <a:graphic>
          <a:graphicData uri="http://schemas.openxmlformats.org/presentationml/2006/ole">
            <mc:AlternateContent xmlns:mc="http://schemas.openxmlformats.org/markup-compatibility/2006">
              <mc:Choice xmlns:v="urn:schemas-microsoft-com:vml" Requires="v">
                <p:oleObj spid="_x0000_s3084" name="Worksheet" r:id="rId4" imgW="4438554" imgH="714420" progId="Excel.Sheet.12">
                  <p:embed/>
                </p:oleObj>
              </mc:Choice>
              <mc:Fallback>
                <p:oleObj name="Worksheet" r:id="rId4" imgW="4438554" imgH="714420" progId="Excel.Sheet.12">
                  <p:embed/>
                  <p:pic>
                    <p:nvPicPr>
                      <p:cNvPr id="0" name=""/>
                      <p:cNvPicPr/>
                      <p:nvPr/>
                    </p:nvPicPr>
                    <p:blipFill>
                      <a:blip r:embed="rId5"/>
                      <a:stretch>
                        <a:fillRect/>
                      </a:stretch>
                    </p:blipFill>
                    <p:spPr>
                      <a:xfrm>
                        <a:off x="2475012" y="1772816"/>
                        <a:ext cx="4438650" cy="714375"/>
                      </a:xfrm>
                      <a:prstGeom prst="rect">
                        <a:avLst/>
                      </a:prstGeom>
                    </p:spPr>
                  </p:pic>
                </p:oleObj>
              </mc:Fallback>
            </mc:AlternateContent>
          </a:graphicData>
        </a:graphic>
      </p:graphicFrame>
      <p:sp>
        <p:nvSpPr>
          <p:cNvPr id="19" name="TextBox 18"/>
          <p:cNvSpPr txBox="1"/>
          <p:nvPr/>
        </p:nvSpPr>
        <p:spPr>
          <a:xfrm>
            <a:off x="2504729" y="2194986"/>
            <a:ext cx="6552727" cy="3970318"/>
          </a:xfrm>
          <a:prstGeom prst="rect">
            <a:avLst/>
          </a:prstGeom>
          <a:noFill/>
        </p:spPr>
        <p:txBody>
          <a:bodyPr wrap="square" rtlCol="0">
            <a:spAutoFit/>
          </a:bodyPr>
          <a:lstStyle/>
          <a:p>
            <a:pPr algn="justLow" rtl="1">
              <a:lnSpc>
                <a:spcPct val="150000"/>
              </a:lnSpc>
            </a:pPr>
            <a:r>
              <a:rPr lang="fa-IR" sz="1200" b="1" dirty="0">
                <a:solidFill>
                  <a:srgbClr val="002060"/>
                </a:solidFill>
                <a:cs typeface="B Nazanin" pitchFamily="2" charset="-78"/>
              </a:rPr>
              <a:t>اهداف درون </a:t>
            </a:r>
            <a:r>
              <a:rPr lang="fa-IR" sz="1200" b="1" dirty="0" smtClean="0">
                <a:solidFill>
                  <a:srgbClr val="002060"/>
                </a:solidFill>
                <a:cs typeface="B Nazanin" pitchFamily="2" charset="-78"/>
              </a:rPr>
              <a:t>سیستمی</a:t>
            </a:r>
          </a:p>
          <a:p>
            <a:pPr algn="justLow" rtl="1">
              <a:lnSpc>
                <a:spcPct val="150000"/>
              </a:lnSpc>
            </a:pPr>
            <a:r>
              <a:rPr lang="fa-IR" sz="1200" dirty="0" smtClean="0">
                <a:solidFill>
                  <a:srgbClr val="002060"/>
                </a:solidFill>
                <a:cs typeface="B Nazanin" pitchFamily="2" charset="-78"/>
              </a:rPr>
              <a:t>کاشت </a:t>
            </a:r>
            <a:r>
              <a:rPr lang="fa-IR" sz="1200" dirty="0">
                <a:solidFill>
                  <a:srgbClr val="002060"/>
                </a:solidFill>
                <a:cs typeface="B Nazanin" pitchFamily="2" charset="-78"/>
              </a:rPr>
              <a:t>درختان خزان پذیر در اطراف سایت و محوطه بخصوص ضلع شمالی و جنوبی جهت کاهش آلودگی صوتی و آلودگی هوای ناشی از ترمینال غرب.</a:t>
            </a:r>
          </a:p>
          <a:p>
            <a:pPr algn="justLow" rtl="1">
              <a:lnSpc>
                <a:spcPct val="150000"/>
              </a:lnSpc>
            </a:pPr>
            <a:r>
              <a:rPr lang="fa-IR" sz="1200" dirty="0">
                <a:solidFill>
                  <a:srgbClr val="002060"/>
                </a:solidFill>
                <a:cs typeface="B Nazanin" pitchFamily="2" charset="-78"/>
              </a:rPr>
              <a:t>تخریب ساختمان درون سایت بدلیل غیر قابل استفاده بودن و ناخوانایی با پروژه</a:t>
            </a:r>
          </a:p>
          <a:p>
            <a:pPr algn="justLow" rtl="1">
              <a:lnSpc>
                <a:spcPct val="150000"/>
              </a:lnSpc>
            </a:pPr>
            <a:r>
              <a:rPr lang="fa-IR" sz="1200" dirty="0">
                <a:solidFill>
                  <a:srgbClr val="002060"/>
                </a:solidFill>
                <a:cs typeface="B Nazanin" pitchFamily="2" charset="-78"/>
              </a:rPr>
              <a:t>طراحی فضای آموزشی مناسب با روحیه دانشجویان</a:t>
            </a:r>
          </a:p>
          <a:p>
            <a:pPr algn="justLow" rtl="1">
              <a:lnSpc>
                <a:spcPct val="150000"/>
              </a:lnSpc>
            </a:pPr>
            <a:r>
              <a:rPr lang="fa-IR" sz="1200" dirty="0">
                <a:solidFill>
                  <a:srgbClr val="002060"/>
                </a:solidFill>
                <a:cs typeface="B Nazanin" pitchFamily="2" charset="-78"/>
              </a:rPr>
              <a:t>ورودی دانشگاه بصورت خوانا</a:t>
            </a:r>
          </a:p>
          <a:p>
            <a:pPr algn="justLow" rtl="1">
              <a:lnSpc>
                <a:spcPct val="150000"/>
              </a:lnSpc>
            </a:pPr>
            <a:r>
              <a:rPr lang="fa-IR" sz="1200" dirty="0">
                <a:solidFill>
                  <a:srgbClr val="002060"/>
                </a:solidFill>
                <a:cs typeface="B Nazanin" pitchFamily="2" charset="-78"/>
              </a:rPr>
              <a:t>و کلیه عناصر مربوط به اجرا و طراحی</a:t>
            </a:r>
          </a:p>
          <a:p>
            <a:pPr algn="justLow" rtl="1">
              <a:lnSpc>
                <a:spcPct val="150000"/>
              </a:lnSpc>
            </a:pPr>
            <a:r>
              <a:rPr lang="fa-IR" sz="1200" b="1" dirty="0" smtClean="0">
                <a:solidFill>
                  <a:srgbClr val="002060"/>
                </a:solidFill>
                <a:cs typeface="B Nazanin" pitchFamily="2" charset="-78"/>
              </a:rPr>
              <a:t>اهداف </a:t>
            </a:r>
            <a:r>
              <a:rPr lang="fa-IR" sz="1200" b="1" dirty="0">
                <a:solidFill>
                  <a:srgbClr val="002060"/>
                </a:solidFill>
                <a:cs typeface="B Nazanin" pitchFamily="2" charset="-78"/>
              </a:rPr>
              <a:t>برون </a:t>
            </a:r>
            <a:r>
              <a:rPr lang="fa-IR" sz="1200" b="1" dirty="0" smtClean="0">
                <a:solidFill>
                  <a:srgbClr val="002060"/>
                </a:solidFill>
                <a:cs typeface="B Nazanin" pitchFamily="2" charset="-78"/>
              </a:rPr>
              <a:t>سیستمی</a:t>
            </a:r>
          </a:p>
          <a:p>
            <a:pPr algn="justLow" rtl="1">
              <a:lnSpc>
                <a:spcPct val="150000"/>
              </a:lnSpc>
            </a:pPr>
            <a:r>
              <a:rPr lang="fa-IR" sz="1200" dirty="0" smtClean="0">
                <a:solidFill>
                  <a:srgbClr val="002060"/>
                </a:solidFill>
                <a:cs typeface="B Nazanin" pitchFamily="2" charset="-78"/>
              </a:rPr>
              <a:t>دسترسی </a:t>
            </a:r>
            <a:r>
              <a:rPr lang="fa-IR" sz="1200" dirty="0">
                <a:solidFill>
                  <a:srgbClr val="002060"/>
                </a:solidFill>
                <a:cs typeface="B Nazanin" pitchFamily="2" charset="-78"/>
              </a:rPr>
              <a:t>راحت به سایت برای استفاده </a:t>
            </a:r>
            <a:r>
              <a:rPr lang="fa-IR" sz="1200" dirty="0" smtClean="0">
                <a:solidFill>
                  <a:srgbClr val="002060"/>
                </a:solidFill>
                <a:cs typeface="B Nazanin" pitchFamily="2" charset="-78"/>
              </a:rPr>
              <a:t>کنندگان / تخریب </a:t>
            </a:r>
            <a:r>
              <a:rPr lang="fa-IR" sz="1200" dirty="0">
                <a:solidFill>
                  <a:srgbClr val="002060"/>
                </a:solidFill>
                <a:cs typeface="B Nazanin" pitchFamily="2" charset="-78"/>
              </a:rPr>
              <a:t>پمپ بنزین بدلیل ایجاد ترافیک و آلودگی محیط</a:t>
            </a:r>
          </a:p>
          <a:p>
            <a:pPr algn="justLow" rtl="1">
              <a:lnSpc>
                <a:spcPct val="150000"/>
              </a:lnSpc>
            </a:pPr>
            <a:r>
              <a:rPr lang="fa-IR" sz="1200" dirty="0">
                <a:solidFill>
                  <a:srgbClr val="002060"/>
                </a:solidFill>
                <a:cs typeface="B Nazanin" pitchFamily="2" charset="-78"/>
              </a:rPr>
              <a:t>بهره گیری از شیب زمین برای طراحی متنوع تر و دید و منظر جذاب.با استفاده از این فرم توپوگرافی میتوانیم دانشکده ها را از هم تفکیک کنیم.</a:t>
            </a:r>
          </a:p>
          <a:p>
            <a:pPr algn="justLow" rtl="1">
              <a:lnSpc>
                <a:spcPct val="150000"/>
              </a:lnSpc>
            </a:pPr>
            <a:r>
              <a:rPr lang="fa-IR" sz="1200" dirty="0">
                <a:solidFill>
                  <a:srgbClr val="002060"/>
                </a:solidFill>
                <a:cs typeface="B Nazanin" pitchFamily="2" charset="-78"/>
              </a:rPr>
              <a:t>به حداقل رساندن سطح خارجی در برابر حجم مورد </a:t>
            </a:r>
            <a:r>
              <a:rPr lang="fa-IR" sz="1200" dirty="0" smtClean="0">
                <a:solidFill>
                  <a:srgbClr val="002060"/>
                </a:solidFill>
                <a:cs typeface="B Nazanin" pitchFamily="2" charset="-78"/>
              </a:rPr>
              <a:t>پوشش / پلان </a:t>
            </a:r>
            <a:r>
              <a:rPr lang="fa-IR" sz="1200" dirty="0">
                <a:solidFill>
                  <a:srgbClr val="002060"/>
                </a:solidFill>
                <a:cs typeface="B Nazanin" pitchFamily="2" charset="-78"/>
              </a:rPr>
              <a:t>های متراکم و </a:t>
            </a:r>
            <a:r>
              <a:rPr lang="fa-IR" sz="1200" dirty="0" smtClean="0">
                <a:solidFill>
                  <a:srgbClr val="002060"/>
                </a:solidFill>
                <a:cs typeface="B Nazanin" pitchFamily="2" charset="-78"/>
              </a:rPr>
              <a:t>فشرده</a:t>
            </a:r>
          </a:p>
          <a:p>
            <a:pPr algn="justLow" rtl="1">
              <a:lnSpc>
                <a:spcPct val="150000"/>
              </a:lnSpc>
            </a:pPr>
            <a:r>
              <a:rPr lang="fa-IR" sz="1200" b="1" dirty="0" smtClean="0">
                <a:solidFill>
                  <a:srgbClr val="002060"/>
                </a:solidFill>
                <a:cs typeface="B Nazanin" pitchFamily="2" charset="-78"/>
              </a:rPr>
              <a:t>اولویت‏ها</a:t>
            </a:r>
          </a:p>
          <a:p>
            <a:pPr algn="justLow" rtl="1">
              <a:lnSpc>
                <a:spcPct val="150000"/>
              </a:lnSpc>
            </a:pPr>
            <a:r>
              <a:rPr lang="fa-IR" sz="1200" dirty="0" smtClean="0">
                <a:solidFill>
                  <a:srgbClr val="002060"/>
                </a:solidFill>
                <a:cs typeface="B Nazanin" pitchFamily="2" charset="-78"/>
              </a:rPr>
              <a:t>مسلما </a:t>
            </a:r>
            <a:r>
              <a:rPr lang="fa-IR" sz="1200" dirty="0">
                <a:solidFill>
                  <a:srgbClr val="002060"/>
                </a:solidFill>
                <a:cs typeface="B Nazanin" pitchFamily="2" charset="-78"/>
              </a:rPr>
              <a:t>اهداف درون سیستمی بر اهداف برون سیستمی اولویت دارند چرا که بدون اهداف درون سیستمی معماری شکل نمی گیرد.</a:t>
            </a:r>
          </a:p>
        </p:txBody>
      </p:sp>
    </p:spTree>
    <p:extLst>
      <p:ext uri="{BB962C8B-B14F-4D97-AF65-F5344CB8AC3E}">
        <p14:creationId xmlns:p14="http://schemas.microsoft.com/office/powerpoint/2010/main" val="2574264844"/>
      </p:ext>
    </p:extLst>
  </p:cSld>
  <p:clrMapOvr>
    <a:masterClrMapping/>
  </p:clrMapOvr>
  <p:transition>
    <p:dissolve/>
  </p:transition>
  <p:timing>
    <p:tnLst>
      <p:par>
        <p:cTn id="1" dur="indefinite" restart="never" nodeType="tmRoot"/>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بررسی وضع موجود</a:t>
            </a:r>
            <a:endParaRPr lang="en-US" dirty="0">
              <a:solidFill>
                <a:srgbClr val="8C5B02"/>
              </a:solidFill>
              <a:latin typeface="Technic" panose="00000400000000000000" pitchFamily="2" charset="2"/>
            </a:endParaRPr>
          </a:p>
        </p:txBody>
      </p:sp>
      <p:sp>
        <p:nvSpPr>
          <p:cNvPr id="8" name="TextBox 7"/>
          <p:cNvSpPr txBox="1"/>
          <p:nvPr/>
        </p:nvSpPr>
        <p:spPr>
          <a:xfrm>
            <a:off x="272480" y="4016097"/>
            <a:ext cx="1728192" cy="276999"/>
          </a:xfrm>
          <a:prstGeom prst="rect">
            <a:avLst/>
          </a:prstGeom>
          <a:noFill/>
        </p:spPr>
        <p:txBody>
          <a:bodyPr wrap="square" rtlCol="0">
            <a:spAutoFit/>
          </a:bodyPr>
          <a:lstStyle/>
          <a:p>
            <a:pPr algn="ctr" rtl="1"/>
            <a:r>
              <a:rPr lang="fa-IR" sz="1200" b="1" dirty="0" smtClean="0">
                <a:solidFill>
                  <a:schemeClr val="bg1">
                    <a:lumMod val="65000"/>
                    <a:lumOff val="35000"/>
                  </a:schemeClr>
                </a:solidFill>
                <a:cs typeface="B Nazanin" pitchFamily="2" charset="-78"/>
              </a:rPr>
              <a:t>بررسی وضع موجود</a:t>
            </a:r>
            <a:endParaRPr lang="en-US" sz="1200" b="1" dirty="0">
              <a:solidFill>
                <a:schemeClr val="bg1">
                  <a:lumMod val="65000"/>
                  <a:lumOff val="35000"/>
                </a:schemeClr>
              </a:solidFill>
              <a:cs typeface="B Nazanin" pitchFamily="2" charset="-78"/>
            </a:endParaRPr>
          </a:p>
        </p:txBody>
      </p:sp>
      <p:sp>
        <p:nvSpPr>
          <p:cNvPr id="16" name="TextBox 15"/>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9</a:t>
            </a:r>
            <a:r>
              <a:rPr lang="fa-IR" sz="1600" dirty="0" smtClean="0">
                <a:effectLst>
                  <a:outerShdw blurRad="38100" dist="38100" dir="2700000" algn="tl">
                    <a:srgbClr val="000000">
                      <a:alpha val="43137"/>
                    </a:srgbClr>
                  </a:outerShdw>
                </a:effectLst>
              </a:rPr>
              <a:t>  برنامه‏دهی جهت طراحی دانشگاه سوره</a:t>
            </a:r>
            <a:endParaRPr lang="en-US" sz="1400" dirty="0">
              <a:effectLst>
                <a:outerShdw blurRad="38100" dist="38100" dir="2700000" algn="tl">
                  <a:srgbClr val="000000">
                    <a:alpha val="43137"/>
                  </a:srgbClr>
                </a:outerShdw>
              </a:effectLst>
            </a:endParaRPr>
          </a:p>
        </p:txBody>
      </p:sp>
      <p:sp>
        <p:nvSpPr>
          <p:cNvPr id="17" name="TextBox 16"/>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9</a:t>
            </a:r>
            <a:endParaRPr lang="en-US" sz="1200" b="1" dirty="0">
              <a:solidFill>
                <a:srgbClr val="002060"/>
              </a:solidFill>
              <a:cs typeface="B Nazanin" pitchFamily="2" charset="-78"/>
            </a:endParaRPr>
          </a:p>
        </p:txBody>
      </p:sp>
      <p:sp>
        <p:nvSpPr>
          <p:cNvPr id="18" name="TextBox 17"/>
          <p:cNvSpPr txBox="1"/>
          <p:nvPr/>
        </p:nvSpPr>
        <p:spPr>
          <a:xfrm>
            <a:off x="272480" y="3723542"/>
            <a:ext cx="1728192" cy="261610"/>
          </a:xfrm>
          <a:prstGeom prst="rect">
            <a:avLst/>
          </a:prstGeom>
          <a:noFill/>
        </p:spPr>
        <p:txBody>
          <a:bodyPr wrap="square" rtlCol="0">
            <a:spAutoFit/>
          </a:bodyPr>
          <a:lstStyle/>
          <a:p>
            <a:pPr algn="ctr" rtl="1"/>
            <a:r>
              <a:rPr lang="fa-IR" sz="1100" b="1" dirty="0" smtClean="0">
                <a:solidFill>
                  <a:srgbClr val="674301"/>
                </a:solidFill>
                <a:cs typeface="B Nazanin" pitchFamily="2" charset="-78"/>
              </a:rPr>
              <a:t>برنامه‏دهی جهت طراحی سوره</a:t>
            </a:r>
            <a:endParaRPr lang="en-US" sz="1100" b="1" dirty="0">
              <a:solidFill>
                <a:srgbClr val="674301"/>
              </a:solidFill>
              <a:cs typeface="B Nazanin" pitchFamily="2" charset="-78"/>
            </a:endParaRPr>
          </a:p>
        </p:txBody>
      </p:sp>
      <p:sp>
        <p:nvSpPr>
          <p:cNvPr id="13" name="TextBox 12"/>
          <p:cNvSpPr txBox="1"/>
          <p:nvPr/>
        </p:nvSpPr>
        <p:spPr>
          <a:xfrm>
            <a:off x="2504728" y="1352963"/>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002060"/>
                </a:solidFill>
                <a:cs typeface="B Traffic" panose="00000400000000000000" pitchFamily="2" charset="-78"/>
              </a:rPr>
              <a:t>محدودیت‎ها</a:t>
            </a:r>
            <a:endParaRPr lang="fa-IR" sz="1050" dirty="0">
              <a:solidFill>
                <a:srgbClr val="002060"/>
              </a:solidFill>
              <a:cs typeface="B Traffic" panose="00000400000000000000" pitchFamily="2" charset="-78"/>
            </a:endParaRPr>
          </a:p>
        </p:txBody>
      </p:sp>
      <p:graphicFrame>
        <p:nvGraphicFramePr>
          <p:cNvPr id="31" name="Content Placeholder 3"/>
          <p:cNvGraphicFramePr>
            <a:graphicFrameLocks/>
          </p:cNvGraphicFramePr>
          <p:nvPr>
            <p:extLst/>
          </p:nvPr>
        </p:nvGraphicFramePr>
        <p:xfrm>
          <a:off x="2520669" y="4101048"/>
          <a:ext cx="6552729" cy="1920240"/>
        </p:xfrm>
        <a:graphic>
          <a:graphicData uri="http://schemas.openxmlformats.org/drawingml/2006/table">
            <a:tbl>
              <a:tblPr rtl="1" firstRow="1" bandRow="1"/>
              <a:tblGrid>
                <a:gridCol w="815531"/>
                <a:gridCol w="5737198"/>
              </a:tblGrid>
              <a:tr h="247014">
                <a:tc gridSpan="2">
                  <a:txBody>
                    <a:bodyPr/>
                    <a:lstStyle>
                      <a:lvl1pPr marL="0" algn="l" rtl="0" eaLnBrk="1" latinLnBrk="0" hangingPunct="1">
                        <a:defRPr kumimoji="0" b="1" kern="1200">
                          <a:solidFill>
                            <a:schemeClr val="lt1"/>
                          </a:solidFill>
                          <a:latin typeface="Franklin Gothic Book" panose="020B0503020102020204"/>
                        </a:defRPr>
                      </a:lvl1pPr>
                      <a:lvl2pPr marL="457200" algn="l" rtl="0" eaLnBrk="1" latinLnBrk="0" hangingPunct="1">
                        <a:defRPr kumimoji="0" b="1" kern="1200">
                          <a:solidFill>
                            <a:schemeClr val="lt1"/>
                          </a:solidFill>
                          <a:latin typeface="Franklin Gothic Book" panose="020B0503020102020204"/>
                        </a:defRPr>
                      </a:lvl2pPr>
                      <a:lvl3pPr marL="914400" algn="l" rtl="0" eaLnBrk="1" latinLnBrk="0" hangingPunct="1">
                        <a:defRPr kumimoji="0" b="1" kern="1200">
                          <a:solidFill>
                            <a:schemeClr val="lt1"/>
                          </a:solidFill>
                          <a:latin typeface="Franklin Gothic Book" panose="020B0503020102020204"/>
                        </a:defRPr>
                      </a:lvl3pPr>
                      <a:lvl4pPr marL="1371600" algn="l" rtl="0" eaLnBrk="1" latinLnBrk="0" hangingPunct="1">
                        <a:defRPr kumimoji="0" b="1" kern="1200">
                          <a:solidFill>
                            <a:schemeClr val="lt1"/>
                          </a:solidFill>
                          <a:latin typeface="Franklin Gothic Book" panose="020B0503020102020204"/>
                        </a:defRPr>
                      </a:lvl4pPr>
                      <a:lvl5pPr marL="1828800" algn="l" rtl="0" eaLnBrk="1" latinLnBrk="0" hangingPunct="1">
                        <a:defRPr kumimoji="0" b="1" kern="1200">
                          <a:solidFill>
                            <a:schemeClr val="lt1"/>
                          </a:solidFill>
                          <a:latin typeface="Franklin Gothic Book" panose="020B0503020102020204"/>
                        </a:defRPr>
                      </a:lvl5pPr>
                      <a:lvl6pPr marL="2286000" algn="l" rtl="0" eaLnBrk="1" latinLnBrk="0" hangingPunct="1">
                        <a:defRPr kumimoji="0" b="1" kern="1200">
                          <a:solidFill>
                            <a:schemeClr val="lt1"/>
                          </a:solidFill>
                          <a:latin typeface="Franklin Gothic Book" panose="020B0503020102020204"/>
                        </a:defRPr>
                      </a:lvl6pPr>
                      <a:lvl7pPr marL="2743200" algn="l" rtl="0" eaLnBrk="1" latinLnBrk="0" hangingPunct="1">
                        <a:defRPr kumimoji="0" b="1" kern="1200">
                          <a:solidFill>
                            <a:schemeClr val="lt1"/>
                          </a:solidFill>
                          <a:latin typeface="Franklin Gothic Book" panose="020B0503020102020204"/>
                        </a:defRPr>
                      </a:lvl7pPr>
                      <a:lvl8pPr marL="3200400" algn="l" rtl="0" eaLnBrk="1" latinLnBrk="0" hangingPunct="1">
                        <a:defRPr kumimoji="0" b="1" kern="1200">
                          <a:solidFill>
                            <a:schemeClr val="lt1"/>
                          </a:solidFill>
                          <a:latin typeface="Franklin Gothic Book" panose="020B0503020102020204"/>
                        </a:defRPr>
                      </a:lvl8pPr>
                      <a:lvl9pPr marL="3657600" algn="l" rtl="0" eaLnBrk="1" latinLnBrk="0" hangingPunct="1">
                        <a:defRPr kumimoji="0" b="1" kern="1200">
                          <a:solidFill>
                            <a:schemeClr val="lt1"/>
                          </a:solidFill>
                          <a:latin typeface="Franklin Gothic Book" panose="020B0503020102020204"/>
                        </a:defRPr>
                      </a:lvl9pPr>
                    </a:lstStyle>
                    <a:p>
                      <a:pPr algn="justLow" rtl="1"/>
                      <a:r>
                        <a:rPr lang="fa-IR" sz="1200" dirty="0" smtClean="0">
                          <a:latin typeface="Adobe Arabic" panose="02040503050201020203" pitchFamily="18" charset="-78"/>
                          <a:cs typeface="B Mitra" panose="00000400000000000000" pitchFamily="2" charset="-78"/>
                        </a:rPr>
                        <a:t>موجودیات</a:t>
                      </a:r>
                      <a:r>
                        <a:rPr lang="fa-IR" sz="1200" baseline="0" dirty="0" smtClean="0">
                          <a:latin typeface="Adobe Arabic" panose="02040503050201020203" pitchFamily="18" charset="-78"/>
                          <a:cs typeface="B Mitra" panose="00000400000000000000" pitchFamily="2" charset="-78"/>
                        </a:rPr>
                        <a:t> سایت</a:t>
                      </a:r>
                      <a:endParaRPr lang="fa-IR" sz="1200" dirty="0">
                        <a:latin typeface="Adobe Arabic" panose="02040503050201020203" pitchFamily="18" charset="-78"/>
                        <a:cs typeface="B Mitra" panose="00000400000000000000" pitchFamily="2" charset="-78"/>
                      </a:endParaRP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8C8D86"/>
                    </a:solidFill>
                  </a:tcPr>
                </a:tc>
                <a:tc hMerge="1">
                  <a:txBody>
                    <a:bodyPr/>
                    <a:lstStyle/>
                    <a:p>
                      <a:pPr rtl="1"/>
                      <a:endParaRPr lang="fa-IR" dirty="0">
                        <a:latin typeface="Adobe Arabic" panose="02040503050201020203" pitchFamily="18" charset="-78"/>
                        <a:cs typeface="Adobe Arabic" panose="02040503050201020203" pitchFamily="18" charset="-78"/>
                      </a:endParaRPr>
                    </a:p>
                  </a:txBody>
                  <a:tcPr/>
                </a:tc>
              </a:tr>
              <a:tr h="243630">
                <a:tc rowSpan="2">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algn="justLow" rtl="1"/>
                      <a:r>
                        <a:rPr lang="fa-IR" sz="1200" dirty="0" smtClean="0">
                          <a:latin typeface="Adobe Arabic" panose="02040503050201020203" pitchFamily="18" charset="-78"/>
                          <a:cs typeface="B Mitra" panose="00000400000000000000" pitchFamily="2" charset="-78"/>
                        </a:rPr>
                        <a:t>ساختمان موجود</a:t>
                      </a:r>
                      <a:endParaRPr lang="fa-IR" sz="1200" dirty="0">
                        <a:latin typeface="Adobe Arabic" panose="02040503050201020203" pitchFamily="18" charset="-78"/>
                        <a:cs typeface="B Mitra" panose="00000400000000000000" pitchFamily="2" charset="-78"/>
                      </a:endParaRPr>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40000"/>
                      </a:srgbClr>
                    </a:solidFill>
                  </a:tcPr>
                </a:tc>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algn="justLow" rtl="1"/>
                      <a:r>
                        <a:rPr lang="fa-IR" sz="1200" dirty="0" smtClean="0">
                          <a:latin typeface="Adobe Arabic" panose="02040503050201020203" pitchFamily="18" charset="-78"/>
                          <a:cs typeface="B Mitra" panose="00000400000000000000" pitchFamily="2" charset="-78"/>
                        </a:rPr>
                        <a:t>تخریب: در طراحی دچار محدودیت نیستیم</a:t>
                      </a:r>
                      <a:endParaRPr lang="fa-IR" sz="1200" dirty="0">
                        <a:latin typeface="Adobe Arabic" panose="02040503050201020203" pitchFamily="18" charset="-78"/>
                        <a:cs typeface="B Mitra" panose="00000400000000000000" pitchFamily="2" charset="-78"/>
                      </a:endParaRPr>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40000"/>
                      </a:srgbClr>
                    </a:solidFill>
                  </a:tcPr>
                </a:tc>
              </a:tr>
              <a:tr h="243630">
                <a:tc vMerge="1">
                  <a:txBody>
                    <a:bodyPr/>
                    <a:lstStyle/>
                    <a:p>
                      <a:pPr rtl="1"/>
                      <a:endParaRPr lang="fa-IR"/>
                    </a:p>
                  </a:txBody>
                  <a:tcPr/>
                </a:tc>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algn="justLow" rtl="1"/>
                      <a:r>
                        <a:rPr lang="fa-IR" sz="1200" dirty="0" smtClean="0">
                          <a:latin typeface="Adobe Arabic" panose="02040503050201020203" pitchFamily="18" charset="-78"/>
                          <a:cs typeface="B Mitra" panose="00000400000000000000" pitchFamily="2" charset="-78"/>
                        </a:rPr>
                        <a:t>حفظ بنا: طرح پیشنهادی</a:t>
                      </a:r>
                      <a:r>
                        <a:rPr lang="fa-IR" sz="1200" baseline="0" dirty="0" smtClean="0">
                          <a:latin typeface="Adobe Arabic" panose="02040503050201020203" pitchFamily="18" charset="-78"/>
                          <a:cs typeface="B Mitra" panose="00000400000000000000" pitchFamily="2" charset="-78"/>
                        </a:rPr>
                        <a:t> باید متناسب با بنای موجود باشد و با آن تلفیق شود.و در نتیجه محدودیت در طراحی حاصل میشود </a:t>
                      </a:r>
                      <a:endParaRPr lang="fa-IR" sz="1200" dirty="0">
                        <a:latin typeface="Adobe Arabic" panose="02040503050201020203" pitchFamily="18" charset="-78"/>
                        <a:cs typeface="B Mitra" panose="00000400000000000000" pitchFamily="2" charset="-78"/>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20000"/>
                      </a:srgbClr>
                    </a:solidFill>
                  </a:tcPr>
                </a:tc>
              </a:tr>
              <a:tr h="243630">
                <a:tc rowSpan="2">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algn="justLow" rtl="1"/>
                      <a:r>
                        <a:rPr lang="fa-IR" sz="1200" dirty="0" smtClean="0">
                          <a:latin typeface="Adobe Arabic" panose="02040503050201020203" pitchFamily="18" charset="-78"/>
                          <a:cs typeface="B Mitra" panose="00000400000000000000" pitchFamily="2" charset="-78"/>
                        </a:rPr>
                        <a:t>پمپ گاز</a:t>
                      </a:r>
                      <a:endParaRPr lang="fa-IR" sz="1200" dirty="0">
                        <a:latin typeface="Adobe Arabic" panose="02040503050201020203" pitchFamily="18" charset="-78"/>
                        <a:cs typeface="B Mitra" panose="00000400000000000000" pitchFamily="2" charset="-78"/>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40000"/>
                      </a:srgbClr>
                    </a:solidFill>
                  </a:tcPr>
                </a:tc>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algn="justLow" rtl="1"/>
                      <a:r>
                        <a:rPr lang="fa-IR" sz="1200" dirty="0" smtClean="0">
                          <a:latin typeface="Adobe Arabic" panose="02040503050201020203" pitchFamily="18" charset="-78"/>
                          <a:cs typeface="B Mitra" panose="00000400000000000000" pitchFamily="2" charset="-78"/>
                        </a:rPr>
                        <a:t>تخریب: باعث کم شدن محدودیتها</a:t>
                      </a:r>
                      <a:r>
                        <a:rPr lang="fa-IR" sz="1200" baseline="0" dirty="0" smtClean="0">
                          <a:latin typeface="Adobe Arabic" panose="02040503050201020203" pitchFamily="18" charset="-78"/>
                          <a:cs typeface="B Mitra" panose="00000400000000000000" pitchFamily="2" charset="-78"/>
                        </a:rPr>
                        <a:t> ،آلودگی و ترافیک شده و مساحت سایت بیشتر میشود.</a:t>
                      </a:r>
                      <a:endParaRPr lang="fa-IR" sz="1200" dirty="0">
                        <a:latin typeface="Adobe Arabic" panose="02040503050201020203" pitchFamily="18" charset="-78"/>
                        <a:cs typeface="B Mitra" panose="00000400000000000000" pitchFamily="2" charset="-78"/>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40000"/>
                      </a:srgbClr>
                    </a:solidFill>
                  </a:tcPr>
                </a:tc>
              </a:tr>
              <a:tr h="243630">
                <a:tc vMerge="1">
                  <a:txBody>
                    <a:bodyPr/>
                    <a:lstStyle/>
                    <a:p>
                      <a:pPr rtl="1"/>
                      <a:endParaRPr lang="fa-IR"/>
                    </a:p>
                  </a:txBody>
                  <a:tcPr/>
                </a:tc>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algn="justLow" rtl="1"/>
                      <a:r>
                        <a:rPr lang="fa-IR" sz="1200" dirty="0" smtClean="0">
                          <a:latin typeface="Adobe Arabic" panose="02040503050201020203" pitchFamily="18" charset="-78"/>
                          <a:cs typeface="B Mitra" panose="00000400000000000000" pitchFamily="2" charset="-78"/>
                        </a:rPr>
                        <a:t>حفظ بنا: ایجاد محدودیت،آلودگی و ترافیک</a:t>
                      </a:r>
                      <a:endParaRPr lang="fa-IR" sz="1200" dirty="0">
                        <a:latin typeface="Adobe Arabic" panose="02040503050201020203" pitchFamily="18" charset="-78"/>
                        <a:cs typeface="B Mitra" panose="00000400000000000000" pitchFamily="2" charset="-78"/>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20000"/>
                      </a:srgbClr>
                    </a:solidFill>
                  </a:tcPr>
                </a:tc>
              </a:tr>
              <a:tr h="243630">
                <a:tc rowSpan="2">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algn="justLow" rtl="1"/>
                      <a:r>
                        <a:rPr lang="fa-IR" sz="1200" dirty="0" smtClean="0">
                          <a:latin typeface="Adobe Arabic" panose="02040503050201020203" pitchFamily="18" charset="-78"/>
                          <a:cs typeface="B Mitra" panose="00000400000000000000" pitchFamily="2" charset="-78"/>
                        </a:rPr>
                        <a:t>توپوگرافی</a:t>
                      </a:r>
                      <a:endParaRPr lang="fa-IR" sz="1200" dirty="0">
                        <a:latin typeface="Adobe Arabic" panose="02040503050201020203" pitchFamily="18" charset="-78"/>
                        <a:cs typeface="B Mitra" panose="00000400000000000000" pitchFamily="2" charset="-78"/>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40000"/>
                      </a:srgbClr>
                    </a:solidFill>
                  </a:tcPr>
                </a:tc>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algn="justLow" rtl="1"/>
                      <a:r>
                        <a:rPr lang="fa-IR" sz="1200" dirty="0" smtClean="0">
                          <a:latin typeface="Adobe Arabic" panose="02040503050201020203" pitchFamily="18" charset="-78"/>
                          <a:cs typeface="B Mitra" panose="00000400000000000000" pitchFamily="2" charset="-78"/>
                        </a:rPr>
                        <a:t>تخریب: پائین آمدن</a:t>
                      </a:r>
                      <a:r>
                        <a:rPr lang="fa-IR" sz="1200" baseline="0" dirty="0" smtClean="0">
                          <a:latin typeface="Adobe Arabic" panose="02040503050201020203" pitchFamily="18" charset="-78"/>
                          <a:cs typeface="B Mitra" panose="00000400000000000000" pitchFamily="2" charset="-78"/>
                        </a:rPr>
                        <a:t> تنوع،مسطح بودن سایت،دسترسی آسان و سهولت در طراحی</a:t>
                      </a:r>
                      <a:endParaRPr lang="fa-IR" sz="1200" dirty="0">
                        <a:latin typeface="Adobe Arabic" panose="02040503050201020203" pitchFamily="18" charset="-78"/>
                        <a:cs typeface="B Mitra" panose="00000400000000000000" pitchFamily="2" charset="-78"/>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40000"/>
                      </a:srgbClr>
                    </a:solidFill>
                  </a:tcPr>
                </a:tc>
              </a:tr>
              <a:tr h="243630">
                <a:tc vMerge="1">
                  <a:txBody>
                    <a:bodyPr/>
                    <a:lstStyle/>
                    <a:p>
                      <a:pPr rtl="1"/>
                      <a:endParaRPr lang="fa-IR"/>
                    </a:p>
                  </a:txBody>
                  <a:tcPr/>
                </a:tc>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algn="justLow" rtl="1"/>
                      <a:r>
                        <a:rPr lang="fa-IR" sz="1200" dirty="0" smtClean="0">
                          <a:latin typeface="Adobe Arabic" panose="02040503050201020203" pitchFamily="18" charset="-78"/>
                          <a:cs typeface="B Mitra" panose="00000400000000000000" pitchFamily="2" charset="-78"/>
                        </a:rPr>
                        <a:t>حفظ : تنوع بالا ، طراحی دشوارتر</a:t>
                      </a:r>
                      <a:r>
                        <a:rPr lang="fa-IR" sz="1200" baseline="0" dirty="0" smtClean="0">
                          <a:latin typeface="Adobe Arabic" panose="02040503050201020203" pitchFamily="18" charset="-78"/>
                          <a:cs typeface="B Mitra" panose="00000400000000000000" pitchFamily="2" charset="-78"/>
                        </a:rPr>
                        <a:t> ،دسترسی دشوار تر </a:t>
                      </a:r>
                      <a:endParaRPr lang="fa-IR" sz="1200" dirty="0">
                        <a:latin typeface="Adobe Arabic" panose="02040503050201020203" pitchFamily="18" charset="-78"/>
                        <a:cs typeface="B Mitra" panose="00000400000000000000" pitchFamily="2" charset="-78"/>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20000"/>
                      </a:srgbClr>
                    </a:solidFill>
                  </a:tcPr>
                </a:tc>
              </a:tr>
            </a:tbl>
          </a:graphicData>
        </a:graphic>
      </p:graphicFrame>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04728" y="1772816"/>
            <a:ext cx="3338911" cy="2212335"/>
          </a:xfrm>
          <a:prstGeom prst="rect">
            <a:avLst/>
          </a:prstGeom>
        </p:spPr>
      </p:pic>
    </p:spTree>
    <p:extLst>
      <p:ext uri="{BB962C8B-B14F-4D97-AF65-F5344CB8AC3E}">
        <p14:creationId xmlns:p14="http://schemas.microsoft.com/office/powerpoint/2010/main" val="3405050857"/>
      </p:ext>
    </p:extLst>
  </p:cSld>
  <p:clrMapOvr>
    <a:masterClrMapping/>
  </p:clrMapOvr>
  <p:transition>
    <p:dissolve/>
  </p:transition>
  <p:timing>
    <p:tnLst>
      <p:par>
        <p:cT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بررسی وضع موجود</a:t>
            </a:r>
            <a:endParaRPr lang="en-US" dirty="0">
              <a:solidFill>
                <a:srgbClr val="8C5B02"/>
              </a:solidFill>
              <a:latin typeface="Technic" panose="00000400000000000000" pitchFamily="2" charset="2"/>
            </a:endParaRPr>
          </a:p>
        </p:txBody>
      </p:sp>
      <p:sp>
        <p:nvSpPr>
          <p:cNvPr id="8" name="TextBox 7"/>
          <p:cNvSpPr txBox="1"/>
          <p:nvPr/>
        </p:nvSpPr>
        <p:spPr>
          <a:xfrm>
            <a:off x="272480" y="4016097"/>
            <a:ext cx="1728192" cy="276999"/>
          </a:xfrm>
          <a:prstGeom prst="rect">
            <a:avLst/>
          </a:prstGeom>
          <a:noFill/>
        </p:spPr>
        <p:txBody>
          <a:bodyPr wrap="square" rtlCol="0">
            <a:spAutoFit/>
          </a:bodyPr>
          <a:lstStyle/>
          <a:p>
            <a:pPr algn="ctr" rtl="1"/>
            <a:r>
              <a:rPr lang="fa-IR" sz="1200" b="1" dirty="0" smtClean="0">
                <a:solidFill>
                  <a:schemeClr val="bg1">
                    <a:lumMod val="65000"/>
                    <a:lumOff val="35000"/>
                  </a:schemeClr>
                </a:solidFill>
                <a:cs typeface="B Nazanin" pitchFamily="2" charset="-78"/>
              </a:rPr>
              <a:t>بررسی وضع موجود</a:t>
            </a:r>
            <a:endParaRPr lang="en-US" sz="1200" b="1" dirty="0">
              <a:solidFill>
                <a:schemeClr val="bg1">
                  <a:lumMod val="65000"/>
                  <a:lumOff val="35000"/>
                </a:schemeClr>
              </a:solidFill>
              <a:cs typeface="B Nazanin" pitchFamily="2" charset="-78"/>
            </a:endParaRPr>
          </a:p>
        </p:txBody>
      </p:sp>
      <p:sp>
        <p:nvSpPr>
          <p:cNvPr id="16" name="TextBox 15"/>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9</a:t>
            </a:r>
            <a:r>
              <a:rPr lang="fa-IR" sz="1600" dirty="0" smtClean="0">
                <a:effectLst>
                  <a:outerShdw blurRad="38100" dist="38100" dir="2700000" algn="tl">
                    <a:srgbClr val="000000">
                      <a:alpha val="43137"/>
                    </a:srgbClr>
                  </a:outerShdw>
                </a:effectLst>
              </a:rPr>
              <a:t>  برنامه‏دهی جهت طراحی دانشگاه سوره</a:t>
            </a:r>
            <a:endParaRPr lang="en-US" sz="1400" dirty="0">
              <a:effectLst>
                <a:outerShdw blurRad="38100" dist="38100" dir="2700000" algn="tl">
                  <a:srgbClr val="000000">
                    <a:alpha val="43137"/>
                  </a:srgbClr>
                </a:outerShdw>
              </a:effectLst>
            </a:endParaRPr>
          </a:p>
        </p:txBody>
      </p:sp>
      <p:sp>
        <p:nvSpPr>
          <p:cNvPr id="17" name="TextBox 16"/>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9</a:t>
            </a:r>
            <a:endParaRPr lang="en-US" sz="1200" b="1" dirty="0">
              <a:solidFill>
                <a:srgbClr val="002060"/>
              </a:solidFill>
              <a:cs typeface="B Nazanin" pitchFamily="2" charset="-78"/>
            </a:endParaRPr>
          </a:p>
        </p:txBody>
      </p:sp>
      <p:sp>
        <p:nvSpPr>
          <p:cNvPr id="18" name="TextBox 17"/>
          <p:cNvSpPr txBox="1"/>
          <p:nvPr/>
        </p:nvSpPr>
        <p:spPr>
          <a:xfrm>
            <a:off x="272480" y="3723542"/>
            <a:ext cx="1728192" cy="261610"/>
          </a:xfrm>
          <a:prstGeom prst="rect">
            <a:avLst/>
          </a:prstGeom>
          <a:noFill/>
        </p:spPr>
        <p:txBody>
          <a:bodyPr wrap="square" rtlCol="0">
            <a:spAutoFit/>
          </a:bodyPr>
          <a:lstStyle/>
          <a:p>
            <a:pPr algn="ctr" rtl="1"/>
            <a:r>
              <a:rPr lang="fa-IR" sz="1100" b="1" dirty="0" smtClean="0">
                <a:solidFill>
                  <a:srgbClr val="674301"/>
                </a:solidFill>
                <a:cs typeface="B Nazanin" pitchFamily="2" charset="-78"/>
              </a:rPr>
              <a:t>برنامه‏دهی جهت طراحی سوره</a:t>
            </a:r>
            <a:endParaRPr lang="en-US" sz="1100" b="1" dirty="0">
              <a:solidFill>
                <a:srgbClr val="674301"/>
              </a:solidFill>
              <a:cs typeface="B Nazanin" pitchFamily="2" charset="-78"/>
            </a:endParaRPr>
          </a:p>
        </p:txBody>
      </p:sp>
      <p:sp>
        <p:nvSpPr>
          <p:cNvPr id="13" name="TextBox 12"/>
          <p:cNvSpPr txBox="1"/>
          <p:nvPr/>
        </p:nvSpPr>
        <p:spPr>
          <a:xfrm>
            <a:off x="2504728" y="1360657"/>
            <a:ext cx="6552728" cy="292388"/>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en-US" sz="1300" dirty="0" smtClean="0">
                <a:solidFill>
                  <a:srgbClr val="002060"/>
                </a:solidFill>
                <a:latin typeface="Technic" panose="00000400000000000000" pitchFamily="2" charset="2"/>
                <a:cs typeface="B Traffic" panose="00000400000000000000" pitchFamily="2" charset="-78"/>
              </a:rPr>
              <a:t>SWOT</a:t>
            </a:r>
            <a:endParaRPr lang="fa-IR" sz="1300" dirty="0">
              <a:solidFill>
                <a:srgbClr val="002060"/>
              </a:solidFill>
              <a:latin typeface="Technic" panose="00000400000000000000" pitchFamily="2" charset="2"/>
              <a:cs typeface="B Traffic" panose="00000400000000000000" pitchFamily="2" charset="-78"/>
            </a:endParaRPr>
          </a:p>
        </p:txBody>
      </p:sp>
      <p:graphicFrame>
        <p:nvGraphicFramePr>
          <p:cNvPr id="11" name="Table 10"/>
          <p:cNvGraphicFramePr>
            <a:graphicFrameLocks noGrp="1"/>
          </p:cNvGraphicFramePr>
          <p:nvPr>
            <p:extLst/>
          </p:nvPr>
        </p:nvGraphicFramePr>
        <p:xfrm>
          <a:off x="2492648" y="2348880"/>
          <a:ext cx="6625185" cy="3639079"/>
        </p:xfrm>
        <a:graphic>
          <a:graphicData uri="http://schemas.openxmlformats.org/drawingml/2006/table">
            <a:tbl>
              <a:tblPr rtl="1" firstRow="1" firstCol="1" bandRow="1"/>
              <a:tblGrid>
                <a:gridCol w="598671"/>
                <a:gridCol w="926050"/>
                <a:gridCol w="5100464"/>
              </a:tblGrid>
              <a:tr h="302774">
                <a:tc gridSpan="3">
                  <a:txBody>
                    <a:bodyPr/>
                    <a:lstStyle>
                      <a:lvl1pPr marL="0" algn="l" rtl="0" eaLnBrk="1" latinLnBrk="0" hangingPunct="1">
                        <a:defRPr kumimoji="0" b="1" kern="1200">
                          <a:solidFill>
                            <a:schemeClr val="lt1"/>
                          </a:solidFill>
                          <a:latin typeface="Franklin Gothic Book" panose="020B0503020102020204"/>
                        </a:defRPr>
                      </a:lvl1pPr>
                      <a:lvl2pPr marL="457200" algn="l" rtl="0" eaLnBrk="1" latinLnBrk="0" hangingPunct="1">
                        <a:defRPr kumimoji="0" b="1" kern="1200">
                          <a:solidFill>
                            <a:schemeClr val="lt1"/>
                          </a:solidFill>
                          <a:latin typeface="Franklin Gothic Book" panose="020B0503020102020204"/>
                        </a:defRPr>
                      </a:lvl2pPr>
                      <a:lvl3pPr marL="914400" algn="l" rtl="0" eaLnBrk="1" latinLnBrk="0" hangingPunct="1">
                        <a:defRPr kumimoji="0" b="1" kern="1200">
                          <a:solidFill>
                            <a:schemeClr val="lt1"/>
                          </a:solidFill>
                          <a:latin typeface="Franklin Gothic Book" panose="020B0503020102020204"/>
                        </a:defRPr>
                      </a:lvl3pPr>
                      <a:lvl4pPr marL="1371600" algn="l" rtl="0" eaLnBrk="1" latinLnBrk="0" hangingPunct="1">
                        <a:defRPr kumimoji="0" b="1" kern="1200">
                          <a:solidFill>
                            <a:schemeClr val="lt1"/>
                          </a:solidFill>
                          <a:latin typeface="Franklin Gothic Book" panose="020B0503020102020204"/>
                        </a:defRPr>
                      </a:lvl4pPr>
                      <a:lvl5pPr marL="1828800" algn="l" rtl="0" eaLnBrk="1" latinLnBrk="0" hangingPunct="1">
                        <a:defRPr kumimoji="0" b="1" kern="1200">
                          <a:solidFill>
                            <a:schemeClr val="lt1"/>
                          </a:solidFill>
                          <a:latin typeface="Franklin Gothic Book" panose="020B0503020102020204"/>
                        </a:defRPr>
                      </a:lvl5pPr>
                      <a:lvl6pPr marL="2286000" algn="l" rtl="0" eaLnBrk="1" latinLnBrk="0" hangingPunct="1">
                        <a:defRPr kumimoji="0" b="1" kern="1200">
                          <a:solidFill>
                            <a:schemeClr val="lt1"/>
                          </a:solidFill>
                          <a:latin typeface="Franklin Gothic Book" panose="020B0503020102020204"/>
                        </a:defRPr>
                      </a:lvl6pPr>
                      <a:lvl7pPr marL="2743200" algn="l" rtl="0" eaLnBrk="1" latinLnBrk="0" hangingPunct="1">
                        <a:defRPr kumimoji="0" b="1" kern="1200">
                          <a:solidFill>
                            <a:schemeClr val="lt1"/>
                          </a:solidFill>
                          <a:latin typeface="Franklin Gothic Book" panose="020B0503020102020204"/>
                        </a:defRPr>
                      </a:lvl7pPr>
                      <a:lvl8pPr marL="3200400" algn="l" rtl="0" eaLnBrk="1" latinLnBrk="0" hangingPunct="1">
                        <a:defRPr kumimoji="0" b="1" kern="1200">
                          <a:solidFill>
                            <a:schemeClr val="lt1"/>
                          </a:solidFill>
                          <a:latin typeface="Franklin Gothic Book" panose="020B0503020102020204"/>
                        </a:defRPr>
                      </a:lvl8pPr>
                      <a:lvl9pPr marL="3657600" algn="l" rtl="0" eaLnBrk="1" latinLnBrk="0" hangingPunct="1">
                        <a:defRPr kumimoji="0" b="1" kern="1200">
                          <a:solidFill>
                            <a:schemeClr val="lt1"/>
                          </a:solidFill>
                          <a:latin typeface="Franklin Gothic Book" panose="020B0503020102020204"/>
                        </a:defRPr>
                      </a:lvl9pPr>
                    </a:lstStyle>
                    <a:p>
                      <a:pPr marL="0" marR="0" algn="ctr" rtl="1">
                        <a:lnSpc>
                          <a:spcPct val="115000"/>
                        </a:lnSpc>
                        <a:spcBef>
                          <a:spcPts val="0"/>
                        </a:spcBef>
                        <a:spcAft>
                          <a:spcPts val="0"/>
                        </a:spcAft>
                      </a:pPr>
                      <a:r>
                        <a:rPr lang="en-GB" sz="1200" dirty="0" smtClean="0">
                          <a:effectLst/>
                          <a:latin typeface="Technic" panose="00000400000000000000" pitchFamily="2" charset="2"/>
                          <a:cs typeface="B Mitra" panose="00000400000000000000" pitchFamily="2" charset="-78"/>
                        </a:rPr>
                        <a:t>S</a:t>
                      </a:r>
                      <a:r>
                        <a:rPr lang="en-US" sz="1200" dirty="0" smtClean="0">
                          <a:effectLst/>
                          <a:latin typeface="Technic" panose="00000400000000000000" pitchFamily="2" charset="2"/>
                          <a:cs typeface="B Mitra" panose="00000400000000000000" pitchFamily="2" charset="-78"/>
                        </a:rPr>
                        <a:t>WO</a:t>
                      </a:r>
                      <a:r>
                        <a:rPr lang="en-GB" sz="1200" dirty="0" smtClean="0">
                          <a:effectLst/>
                          <a:latin typeface="Technic" panose="00000400000000000000" pitchFamily="2" charset="2"/>
                          <a:cs typeface="B Mitra" panose="00000400000000000000" pitchFamily="2" charset="-78"/>
                        </a:rPr>
                        <a:t>T</a:t>
                      </a:r>
                      <a:endParaRPr lang="en-US" sz="1200" dirty="0">
                        <a:effectLst/>
                        <a:latin typeface="Technic" panose="00000400000000000000" pitchFamily="2" charset="2"/>
                        <a:ea typeface="Calibri" panose="020F0502020204030204" pitchFamily="34" charset="0"/>
                        <a:cs typeface="B Mitra" panose="00000400000000000000" pitchFamily="2" charset="-78"/>
                      </a:endParaRPr>
                    </a:p>
                  </a:txBody>
                  <a:tcPr marL="47103" marR="47103"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8C8D86"/>
                    </a:solidFill>
                  </a:tcPr>
                </a:tc>
                <a:tc hMerge="1">
                  <a:txBody>
                    <a:bodyPr/>
                    <a:lstStyle/>
                    <a:p>
                      <a:pPr rtl="1"/>
                      <a:endParaRPr lang="fa-IR"/>
                    </a:p>
                  </a:txBody>
                  <a:tcPr/>
                </a:tc>
                <a:tc hMerge="1">
                  <a:txBody>
                    <a:bodyPr/>
                    <a:lstStyle/>
                    <a:p>
                      <a:pPr rtl="1"/>
                      <a:endParaRPr lang="fa-IR"/>
                    </a:p>
                  </a:txBody>
                  <a:tcPr/>
                </a:tc>
              </a:tr>
              <a:tr h="226862">
                <a:tc rowSpan="6">
                  <a:txBody>
                    <a:bodyPr/>
                    <a:lstStyle>
                      <a:lvl1pPr marL="0" algn="l" rtl="0" eaLnBrk="1" latinLnBrk="0" hangingPunct="1">
                        <a:defRPr kumimoji="0" b="1" kern="1200">
                          <a:solidFill>
                            <a:schemeClr val="lt1"/>
                          </a:solidFill>
                          <a:latin typeface="Franklin Gothic Book" panose="020B0503020102020204"/>
                        </a:defRPr>
                      </a:lvl1pPr>
                      <a:lvl2pPr marL="457200" algn="l" rtl="0" eaLnBrk="1" latinLnBrk="0" hangingPunct="1">
                        <a:defRPr kumimoji="0" b="1" kern="1200">
                          <a:solidFill>
                            <a:schemeClr val="lt1"/>
                          </a:solidFill>
                          <a:latin typeface="Franklin Gothic Book" panose="020B0503020102020204"/>
                        </a:defRPr>
                      </a:lvl2pPr>
                      <a:lvl3pPr marL="914400" algn="l" rtl="0" eaLnBrk="1" latinLnBrk="0" hangingPunct="1">
                        <a:defRPr kumimoji="0" b="1" kern="1200">
                          <a:solidFill>
                            <a:schemeClr val="lt1"/>
                          </a:solidFill>
                          <a:latin typeface="Franklin Gothic Book" panose="020B0503020102020204"/>
                        </a:defRPr>
                      </a:lvl3pPr>
                      <a:lvl4pPr marL="1371600" algn="l" rtl="0" eaLnBrk="1" latinLnBrk="0" hangingPunct="1">
                        <a:defRPr kumimoji="0" b="1" kern="1200">
                          <a:solidFill>
                            <a:schemeClr val="lt1"/>
                          </a:solidFill>
                          <a:latin typeface="Franklin Gothic Book" panose="020B0503020102020204"/>
                        </a:defRPr>
                      </a:lvl4pPr>
                      <a:lvl5pPr marL="1828800" algn="l" rtl="0" eaLnBrk="1" latinLnBrk="0" hangingPunct="1">
                        <a:defRPr kumimoji="0" b="1" kern="1200">
                          <a:solidFill>
                            <a:schemeClr val="lt1"/>
                          </a:solidFill>
                          <a:latin typeface="Franklin Gothic Book" panose="020B0503020102020204"/>
                        </a:defRPr>
                      </a:lvl5pPr>
                      <a:lvl6pPr marL="2286000" algn="l" rtl="0" eaLnBrk="1" latinLnBrk="0" hangingPunct="1">
                        <a:defRPr kumimoji="0" b="1" kern="1200">
                          <a:solidFill>
                            <a:schemeClr val="lt1"/>
                          </a:solidFill>
                          <a:latin typeface="Franklin Gothic Book" panose="020B0503020102020204"/>
                        </a:defRPr>
                      </a:lvl6pPr>
                      <a:lvl7pPr marL="2743200" algn="l" rtl="0" eaLnBrk="1" latinLnBrk="0" hangingPunct="1">
                        <a:defRPr kumimoji="0" b="1" kern="1200">
                          <a:solidFill>
                            <a:schemeClr val="lt1"/>
                          </a:solidFill>
                          <a:latin typeface="Franklin Gothic Book" panose="020B0503020102020204"/>
                        </a:defRPr>
                      </a:lvl7pPr>
                      <a:lvl8pPr marL="3200400" algn="l" rtl="0" eaLnBrk="1" latinLnBrk="0" hangingPunct="1">
                        <a:defRPr kumimoji="0" b="1" kern="1200">
                          <a:solidFill>
                            <a:schemeClr val="lt1"/>
                          </a:solidFill>
                          <a:latin typeface="Franklin Gothic Book" panose="020B0503020102020204"/>
                        </a:defRPr>
                      </a:lvl8pPr>
                      <a:lvl9pPr marL="3657600" algn="l" rtl="0" eaLnBrk="1" latinLnBrk="0" hangingPunct="1">
                        <a:defRPr kumimoji="0" b="1" kern="1200">
                          <a:solidFill>
                            <a:schemeClr val="lt1"/>
                          </a:solidFill>
                          <a:latin typeface="Franklin Gothic Book" panose="020B0503020102020204"/>
                        </a:defRPr>
                      </a:lvl9pPr>
                    </a:lstStyle>
                    <a:p>
                      <a:pPr marL="0" marR="0" algn="ctr" rtl="1">
                        <a:lnSpc>
                          <a:spcPct val="115000"/>
                        </a:lnSpc>
                        <a:spcBef>
                          <a:spcPts val="0"/>
                        </a:spcBef>
                        <a:spcAft>
                          <a:spcPts val="0"/>
                        </a:spcAft>
                      </a:pPr>
                      <a:r>
                        <a:rPr lang="fa-IR" sz="1200" dirty="0">
                          <a:effectLst/>
                          <a:latin typeface="Adobe Arabic" panose="02040503050201020203" pitchFamily="18" charset="-78"/>
                          <a:cs typeface="B Mitra" panose="00000400000000000000" pitchFamily="2" charset="-78"/>
                        </a:rPr>
                        <a:t>داخلی</a:t>
                      </a:r>
                      <a:endParaRPr lang="en-US" sz="1200" dirty="0">
                        <a:effectLst/>
                        <a:latin typeface="Adobe Arabic" panose="02040503050201020203" pitchFamily="18" charset="-78"/>
                        <a:ea typeface="Calibri" panose="020F0502020204030204" pitchFamily="34" charset="0"/>
                        <a:cs typeface="B Mitra" panose="00000400000000000000" pitchFamily="2" charset="-78"/>
                      </a:endParaRPr>
                    </a:p>
                  </a:txBody>
                  <a:tcPr marL="47103" marR="47103" marT="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solidFill>
                  </a:tcPr>
                </a:tc>
                <a:tc rowSpan="2">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marL="0" marR="0" algn="ctr" rtl="1">
                        <a:lnSpc>
                          <a:spcPct val="115000"/>
                        </a:lnSpc>
                        <a:spcBef>
                          <a:spcPts val="0"/>
                        </a:spcBef>
                        <a:spcAft>
                          <a:spcPts val="0"/>
                        </a:spcAft>
                      </a:pPr>
                      <a:r>
                        <a:rPr lang="en-US" sz="1200" dirty="0" smtClean="0">
                          <a:effectLst/>
                          <a:latin typeface="Technic" panose="00000400000000000000" pitchFamily="2" charset="2"/>
                          <a:ea typeface="+mn-ea"/>
                          <a:cs typeface="B Mitra" panose="00000400000000000000" pitchFamily="2" charset="-78"/>
                        </a:rPr>
                        <a:t>strength</a:t>
                      </a:r>
                      <a:endParaRPr lang="en-US" sz="1200" dirty="0">
                        <a:effectLst/>
                        <a:latin typeface="Technic" panose="00000400000000000000" pitchFamily="2" charset="2"/>
                        <a:ea typeface="Calibri" panose="020F0502020204030204" pitchFamily="34" charset="0"/>
                        <a:cs typeface="B Mitra" panose="00000400000000000000" pitchFamily="2" charset="-78"/>
                      </a:endParaRPr>
                    </a:p>
                  </a:txBody>
                  <a:tcPr marL="47103" marR="47103" marT="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40000"/>
                      </a:srgbClr>
                    </a:solidFill>
                  </a:tcPr>
                </a:tc>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marL="0" marR="0" algn="justLow" rtl="1">
                        <a:lnSpc>
                          <a:spcPct val="115000"/>
                        </a:lnSpc>
                        <a:spcBef>
                          <a:spcPts val="0"/>
                        </a:spcBef>
                        <a:spcAft>
                          <a:spcPts val="0"/>
                        </a:spcAft>
                      </a:pPr>
                      <a:r>
                        <a:rPr lang="fa-IR" sz="1200" dirty="0">
                          <a:effectLst/>
                          <a:latin typeface="Adobe Arabic" panose="02040503050201020203" pitchFamily="18" charset="-78"/>
                          <a:cs typeface="B Mitra" panose="00000400000000000000" pitchFamily="2" charset="-78"/>
                        </a:rPr>
                        <a:t>دید از سمت جنوب به میدان و برج آزادی</a:t>
                      </a:r>
                      <a:endParaRPr lang="en-US" sz="1200" dirty="0">
                        <a:effectLst/>
                        <a:latin typeface="Adobe Arabic" panose="02040503050201020203" pitchFamily="18" charset="-78"/>
                        <a:ea typeface="Calibri" panose="020F0502020204030204" pitchFamily="34" charset="0"/>
                        <a:cs typeface="B Mitra" panose="00000400000000000000" pitchFamily="2" charset="-78"/>
                      </a:endParaRPr>
                    </a:p>
                  </a:txBody>
                  <a:tcPr marL="47103" marR="47103" marT="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40000"/>
                      </a:srgbClr>
                    </a:solidFill>
                  </a:tcPr>
                </a:tc>
              </a:tr>
              <a:tr h="226862">
                <a:tc vMerge="1">
                  <a:txBody>
                    <a:bodyPr/>
                    <a:lstStyle/>
                    <a:p>
                      <a:pPr rtl="1"/>
                      <a:endParaRPr lang="fa-IR"/>
                    </a:p>
                  </a:txBody>
                  <a:tcPr/>
                </a:tc>
                <a:tc vMerge="1">
                  <a:txBody>
                    <a:bodyPr/>
                    <a:lstStyle/>
                    <a:p>
                      <a:pPr rtl="1"/>
                      <a:endParaRPr lang="fa-IR"/>
                    </a:p>
                  </a:txBody>
                  <a:tcPr/>
                </a:tc>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marL="0" marR="0" algn="justLow" rtl="1">
                        <a:lnSpc>
                          <a:spcPct val="115000"/>
                        </a:lnSpc>
                        <a:spcBef>
                          <a:spcPts val="0"/>
                        </a:spcBef>
                        <a:spcAft>
                          <a:spcPts val="0"/>
                        </a:spcAft>
                      </a:pPr>
                      <a:r>
                        <a:rPr lang="fa-IR" sz="1200" dirty="0">
                          <a:effectLst/>
                          <a:latin typeface="Adobe Arabic" panose="02040503050201020203" pitchFamily="18" charset="-78"/>
                          <a:cs typeface="B Mitra" panose="00000400000000000000" pitchFamily="2" charset="-78"/>
                        </a:rPr>
                        <a:t>وجود ساختمان در سایت و امکان استفاده از آن</a:t>
                      </a:r>
                      <a:endParaRPr lang="en-US" sz="1200" dirty="0">
                        <a:effectLst/>
                        <a:latin typeface="Adobe Arabic" panose="02040503050201020203" pitchFamily="18" charset="-78"/>
                        <a:ea typeface="Calibri" panose="020F0502020204030204" pitchFamily="34" charset="0"/>
                        <a:cs typeface="B Mitra" panose="00000400000000000000" pitchFamily="2" charset="-78"/>
                      </a:endParaRPr>
                    </a:p>
                  </a:txBody>
                  <a:tcPr marL="47103" marR="47103"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20000"/>
                      </a:srgbClr>
                    </a:solidFill>
                  </a:tcPr>
                </a:tc>
              </a:tr>
              <a:tr h="440399">
                <a:tc vMerge="1">
                  <a:txBody>
                    <a:bodyPr/>
                    <a:lstStyle/>
                    <a:p>
                      <a:pPr rtl="1"/>
                      <a:endParaRPr lang="fa-IR"/>
                    </a:p>
                  </a:txBody>
                  <a:tcPr/>
                </a:tc>
                <a:tc rowSpan="4">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marL="0" marR="0" algn="ctr" rtl="1">
                        <a:lnSpc>
                          <a:spcPct val="115000"/>
                        </a:lnSpc>
                        <a:spcBef>
                          <a:spcPts val="0"/>
                        </a:spcBef>
                        <a:spcAft>
                          <a:spcPts val="0"/>
                        </a:spcAft>
                      </a:pPr>
                      <a:r>
                        <a:rPr lang="en-US" sz="1200" dirty="0" smtClean="0">
                          <a:effectLst/>
                          <a:latin typeface="Technic" panose="00000400000000000000" pitchFamily="2" charset="2"/>
                          <a:ea typeface="+mn-ea"/>
                          <a:cs typeface="B Mitra" panose="00000400000000000000" pitchFamily="2" charset="-78"/>
                        </a:rPr>
                        <a:t>weakness</a:t>
                      </a:r>
                      <a:endParaRPr lang="en-US" sz="1200" dirty="0">
                        <a:effectLst/>
                        <a:latin typeface="Technic" panose="00000400000000000000" pitchFamily="2" charset="2"/>
                        <a:ea typeface="Calibri" panose="020F0502020204030204" pitchFamily="34" charset="0"/>
                        <a:cs typeface="B Mitra" panose="00000400000000000000" pitchFamily="2" charset="-78"/>
                      </a:endParaRPr>
                    </a:p>
                  </a:txBody>
                  <a:tcPr marL="47103" marR="47103"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40000"/>
                      </a:srgbClr>
                    </a:solidFill>
                  </a:tcPr>
                </a:tc>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marL="0" marR="0" algn="justLow" rtl="1">
                        <a:lnSpc>
                          <a:spcPct val="115000"/>
                        </a:lnSpc>
                        <a:spcBef>
                          <a:spcPts val="0"/>
                        </a:spcBef>
                        <a:spcAft>
                          <a:spcPts val="0"/>
                        </a:spcAft>
                      </a:pPr>
                      <a:r>
                        <a:rPr lang="fa-IR" sz="1200" dirty="0" smtClean="0">
                          <a:effectLst/>
                          <a:latin typeface="Adobe Arabic" panose="02040503050201020203" pitchFamily="18" charset="-78"/>
                          <a:cs typeface="B Mitra" panose="00000400000000000000" pitchFamily="2" charset="-78"/>
                        </a:rPr>
                        <a:t>ساختمان </a:t>
                      </a:r>
                      <a:r>
                        <a:rPr lang="fa-IR" sz="1200" dirty="0">
                          <a:effectLst/>
                          <a:latin typeface="Adobe Arabic" panose="02040503050201020203" pitchFamily="18" charset="-78"/>
                          <a:cs typeface="B Mitra" panose="00000400000000000000" pitchFamily="2" charset="-78"/>
                        </a:rPr>
                        <a:t>موجود </a:t>
                      </a:r>
                      <a:r>
                        <a:rPr lang="fa-IR" sz="1200" dirty="0" smtClean="0">
                          <a:effectLst/>
                          <a:latin typeface="Adobe Arabic" panose="02040503050201020203" pitchFamily="18" charset="-78"/>
                          <a:cs typeface="B Mitra" panose="00000400000000000000" pitchFamily="2" charset="-78"/>
                        </a:rPr>
                        <a:t>موجب اختلال</a:t>
                      </a:r>
                      <a:r>
                        <a:rPr lang="fa-IR" sz="1200" baseline="0" dirty="0" smtClean="0">
                          <a:effectLst/>
                          <a:latin typeface="Adobe Arabic" panose="02040503050201020203" pitchFamily="18" charset="-78"/>
                          <a:cs typeface="B Mitra" panose="00000400000000000000" pitchFamily="2" charset="-78"/>
                        </a:rPr>
                        <a:t> در </a:t>
                      </a:r>
                      <a:r>
                        <a:rPr lang="fa-IR" sz="1200" dirty="0" smtClean="0">
                          <a:effectLst/>
                          <a:latin typeface="Adobe Arabic" panose="02040503050201020203" pitchFamily="18" charset="-78"/>
                          <a:cs typeface="B Mitra" panose="00000400000000000000" pitchFamily="2" charset="-78"/>
                        </a:rPr>
                        <a:t>جانمایی دیگر </a:t>
                      </a:r>
                      <a:r>
                        <a:rPr lang="fa-IR" sz="1200" dirty="0">
                          <a:effectLst/>
                          <a:latin typeface="Adobe Arabic" panose="02040503050201020203" pitchFamily="18" charset="-78"/>
                          <a:cs typeface="B Mitra" panose="00000400000000000000" pitchFamily="2" charset="-78"/>
                        </a:rPr>
                        <a:t>ساختمان </a:t>
                      </a:r>
                      <a:r>
                        <a:rPr lang="fa-IR" sz="1200" dirty="0" smtClean="0">
                          <a:effectLst/>
                          <a:latin typeface="Adobe Arabic" panose="02040503050201020203" pitchFamily="18" charset="-78"/>
                          <a:cs typeface="B Mitra" panose="00000400000000000000" pitchFamily="2" charset="-78"/>
                        </a:rPr>
                        <a:t>ها میشود</a:t>
                      </a:r>
                      <a:endParaRPr lang="en-US" sz="1200" dirty="0">
                        <a:effectLst/>
                        <a:latin typeface="Adobe Arabic" panose="02040503050201020203" pitchFamily="18" charset="-78"/>
                        <a:ea typeface="Calibri" panose="020F0502020204030204" pitchFamily="34" charset="0"/>
                        <a:cs typeface="B Mitra" panose="00000400000000000000" pitchFamily="2" charset="-78"/>
                      </a:endParaRPr>
                    </a:p>
                  </a:txBody>
                  <a:tcPr marL="47103" marR="47103"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40000"/>
                      </a:srgbClr>
                    </a:solidFill>
                  </a:tcPr>
                </a:tc>
              </a:tr>
              <a:tr h="440399">
                <a:tc vMerge="1">
                  <a:txBody>
                    <a:bodyPr/>
                    <a:lstStyle/>
                    <a:p>
                      <a:pPr rtl="1"/>
                      <a:endParaRPr lang="fa-IR"/>
                    </a:p>
                  </a:txBody>
                  <a:tcPr/>
                </a:tc>
                <a:tc vMerge="1">
                  <a:txBody>
                    <a:bodyPr/>
                    <a:lstStyle/>
                    <a:p>
                      <a:pPr rtl="1"/>
                      <a:endParaRPr lang="fa-IR"/>
                    </a:p>
                  </a:txBody>
                  <a:tcPr/>
                </a:tc>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marL="0" marR="0" algn="justLow" rtl="1">
                        <a:lnSpc>
                          <a:spcPct val="115000"/>
                        </a:lnSpc>
                        <a:spcBef>
                          <a:spcPts val="0"/>
                        </a:spcBef>
                        <a:spcAft>
                          <a:spcPts val="0"/>
                        </a:spcAft>
                      </a:pPr>
                      <a:r>
                        <a:rPr lang="fa-IR" sz="1200" dirty="0" smtClean="0">
                          <a:effectLst/>
                          <a:latin typeface="Adobe Arabic" panose="02040503050201020203" pitchFamily="18" charset="-78"/>
                          <a:cs typeface="B Mitra" panose="00000400000000000000" pitchFamily="2" charset="-78"/>
                        </a:rPr>
                        <a:t>پمپ</a:t>
                      </a:r>
                      <a:r>
                        <a:rPr lang="fa-IR" sz="1200" baseline="0" dirty="0" smtClean="0">
                          <a:effectLst/>
                          <a:latin typeface="Adobe Arabic" panose="02040503050201020203" pitchFamily="18" charset="-78"/>
                          <a:cs typeface="B Mitra" panose="00000400000000000000" pitchFamily="2" charset="-78"/>
                        </a:rPr>
                        <a:t> گاز</a:t>
                      </a:r>
                      <a:r>
                        <a:rPr lang="fa-IR" sz="1200" dirty="0" smtClean="0">
                          <a:effectLst/>
                          <a:latin typeface="Adobe Arabic" panose="02040503050201020203" pitchFamily="18" charset="-78"/>
                          <a:cs typeface="B Mitra" panose="00000400000000000000" pitchFamily="2" charset="-78"/>
                        </a:rPr>
                        <a:t> شمال سایت، </a:t>
                      </a:r>
                      <a:r>
                        <a:rPr lang="fa-IR" sz="1200" dirty="0">
                          <a:effectLst/>
                          <a:latin typeface="Adobe Arabic" panose="02040503050201020203" pitchFamily="18" charset="-78"/>
                          <a:cs typeface="B Mitra" panose="00000400000000000000" pitchFamily="2" charset="-78"/>
                        </a:rPr>
                        <a:t>که </a:t>
                      </a:r>
                      <a:r>
                        <a:rPr lang="fa-IR" sz="1200" dirty="0" smtClean="0">
                          <a:effectLst/>
                          <a:latin typeface="Adobe Arabic" panose="02040503050201020203" pitchFamily="18" charset="-78"/>
                          <a:cs typeface="B Mitra" panose="00000400000000000000" pitchFamily="2" charset="-78"/>
                        </a:rPr>
                        <a:t>مساحت</a:t>
                      </a:r>
                      <a:r>
                        <a:rPr lang="fa-IR" sz="1200" baseline="0" dirty="0" smtClean="0">
                          <a:effectLst/>
                          <a:latin typeface="Adobe Arabic" panose="02040503050201020203" pitchFamily="18" charset="-78"/>
                          <a:cs typeface="B Mitra" panose="00000400000000000000" pitchFamily="2" charset="-78"/>
                        </a:rPr>
                        <a:t> سایت را کم کرده و موجب آلودگیهای هوا و صوتی است.</a:t>
                      </a:r>
                      <a:endParaRPr lang="en-US" sz="1200" dirty="0">
                        <a:effectLst/>
                        <a:latin typeface="Adobe Arabic" panose="02040503050201020203" pitchFamily="18" charset="-78"/>
                        <a:ea typeface="Calibri" panose="020F0502020204030204" pitchFamily="34" charset="0"/>
                        <a:cs typeface="B Mitra" panose="00000400000000000000" pitchFamily="2" charset="-78"/>
                      </a:endParaRPr>
                    </a:p>
                  </a:txBody>
                  <a:tcPr marL="47103" marR="47103"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20000"/>
                      </a:srgbClr>
                    </a:solidFill>
                  </a:tcPr>
                </a:tc>
              </a:tr>
              <a:tr h="226862">
                <a:tc vMerge="1">
                  <a:txBody>
                    <a:bodyPr/>
                    <a:lstStyle/>
                    <a:p>
                      <a:pPr rtl="1"/>
                      <a:endParaRPr lang="fa-IR"/>
                    </a:p>
                  </a:txBody>
                  <a:tcPr/>
                </a:tc>
                <a:tc vMerge="1">
                  <a:txBody>
                    <a:bodyPr/>
                    <a:lstStyle/>
                    <a:p>
                      <a:pPr rtl="1"/>
                      <a:endParaRPr lang="fa-IR"/>
                    </a:p>
                  </a:txBody>
                  <a:tcPr/>
                </a:tc>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marL="0" marR="0" algn="justLow" rtl="1">
                        <a:lnSpc>
                          <a:spcPct val="115000"/>
                        </a:lnSpc>
                        <a:spcBef>
                          <a:spcPts val="0"/>
                        </a:spcBef>
                        <a:spcAft>
                          <a:spcPts val="0"/>
                        </a:spcAft>
                      </a:pPr>
                      <a:r>
                        <a:rPr lang="fa-IR" sz="1200" dirty="0" smtClean="0">
                          <a:effectLst/>
                          <a:latin typeface="Adobe Arabic" panose="02040503050201020203" pitchFamily="18" charset="-78"/>
                          <a:cs typeface="B Mitra" panose="00000400000000000000" pitchFamily="2" charset="-78"/>
                        </a:rPr>
                        <a:t>خطر بروز آتش سوزی و حوادث غیر مترقبه در پمپ گاز و آسیب به سایت</a:t>
                      </a:r>
                      <a:endParaRPr lang="en-US" sz="1200" dirty="0">
                        <a:effectLst/>
                        <a:latin typeface="Adobe Arabic" panose="02040503050201020203" pitchFamily="18" charset="-78"/>
                        <a:ea typeface="Calibri" panose="020F0502020204030204" pitchFamily="34" charset="0"/>
                        <a:cs typeface="B Mitra" panose="00000400000000000000" pitchFamily="2" charset="-78"/>
                      </a:endParaRPr>
                    </a:p>
                  </a:txBody>
                  <a:tcPr marL="47103" marR="47103"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40000"/>
                      </a:srgbClr>
                    </a:solidFill>
                  </a:tcPr>
                </a:tc>
              </a:tr>
              <a:tr h="440399">
                <a:tc vMerge="1">
                  <a:txBody>
                    <a:bodyPr/>
                    <a:lstStyle/>
                    <a:p>
                      <a:pPr rtl="1"/>
                      <a:endParaRPr lang="fa-IR"/>
                    </a:p>
                  </a:txBody>
                  <a:tcPr/>
                </a:tc>
                <a:tc vMerge="1">
                  <a:txBody>
                    <a:bodyPr/>
                    <a:lstStyle/>
                    <a:p>
                      <a:pPr rtl="1"/>
                      <a:endParaRPr lang="fa-IR"/>
                    </a:p>
                  </a:txBody>
                  <a:tcPr/>
                </a:tc>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marL="0" marR="0" algn="justLow" rtl="1">
                        <a:lnSpc>
                          <a:spcPct val="115000"/>
                        </a:lnSpc>
                        <a:spcBef>
                          <a:spcPts val="0"/>
                        </a:spcBef>
                        <a:spcAft>
                          <a:spcPts val="0"/>
                        </a:spcAft>
                      </a:pPr>
                      <a:r>
                        <a:rPr lang="fa-IR" sz="1200" dirty="0">
                          <a:effectLst/>
                          <a:latin typeface="Adobe Arabic" panose="02040503050201020203" pitchFamily="18" charset="-78"/>
                          <a:cs typeface="B Mitra" panose="00000400000000000000" pitchFamily="2" charset="-78"/>
                        </a:rPr>
                        <a:t>ترافیک </a:t>
                      </a:r>
                      <a:r>
                        <a:rPr lang="fa-IR" sz="1200" dirty="0" smtClean="0">
                          <a:effectLst/>
                          <a:latin typeface="Adobe Arabic" panose="02040503050201020203" pitchFamily="18" charset="-78"/>
                          <a:cs typeface="B Mitra" panose="00000400000000000000" pitchFamily="2" charset="-78"/>
                        </a:rPr>
                        <a:t>به </a:t>
                      </a:r>
                      <a:r>
                        <a:rPr lang="fa-IR" sz="1200" dirty="0">
                          <a:effectLst/>
                          <a:latin typeface="Adobe Arabic" panose="02040503050201020203" pitchFamily="18" charset="-78"/>
                          <a:cs typeface="B Mitra" panose="00000400000000000000" pitchFamily="2" charset="-78"/>
                        </a:rPr>
                        <a:t>دلیل نزدیکی میدان آزادی، ترمینال و </a:t>
                      </a:r>
                      <a:r>
                        <a:rPr lang="fa-IR" sz="1200" dirty="0" smtClean="0">
                          <a:effectLst/>
                          <a:latin typeface="Adobe Arabic" panose="02040503050201020203" pitchFamily="18" charset="-78"/>
                          <a:cs typeface="B Mitra" panose="00000400000000000000" pitchFamily="2" charset="-78"/>
                        </a:rPr>
                        <a:t>پمپ گاز</a:t>
                      </a:r>
                      <a:endParaRPr lang="en-US" sz="1200" dirty="0">
                        <a:effectLst/>
                        <a:latin typeface="Adobe Arabic" panose="02040503050201020203" pitchFamily="18" charset="-78"/>
                        <a:ea typeface="Calibri" panose="020F0502020204030204" pitchFamily="34" charset="0"/>
                        <a:cs typeface="B Mitra" panose="00000400000000000000" pitchFamily="2" charset="-78"/>
                      </a:endParaRPr>
                    </a:p>
                  </a:txBody>
                  <a:tcPr marL="47103" marR="47103"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20000"/>
                      </a:srgbClr>
                    </a:solidFill>
                  </a:tcPr>
                </a:tc>
              </a:tr>
              <a:tr h="440399">
                <a:tc rowSpan="4">
                  <a:txBody>
                    <a:bodyPr/>
                    <a:lstStyle>
                      <a:lvl1pPr marL="0" algn="l" rtl="0" eaLnBrk="1" latinLnBrk="0" hangingPunct="1">
                        <a:defRPr kumimoji="0" b="1" kern="1200">
                          <a:solidFill>
                            <a:schemeClr val="lt1"/>
                          </a:solidFill>
                          <a:latin typeface="Franklin Gothic Book" panose="020B0503020102020204"/>
                        </a:defRPr>
                      </a:lvl1pPr>
                      <a:lvl2pPr marL="457200" algn="l" rtl="0" eaLnBrk="1" latinLnBrk="0" hangingPunct="1">
                        <a:defRPr kumimoji="0" b="1" kern="1200">
                          <a:solidFill>
                            <a:schemeClr val="lt1"/>
                          </a:solidFill>
                          <a:latin typeface="Franklin Gothic Book" panose="020B0503020102020204"/>
                        </a:defRPr>
                      </a:lvl2pPr>
                      <a:lvl3pPr marL="914400" algn="l" rtl="0" eaLnBrk="1" latinLnBrk="0" hangingPunct="1">
                        <a:defRPr kumimoji="0" b="1" kern="1200">
                          <a:solidFill>
                            <a:schemeClr val="lt1"/>
                          </a:solidFill>
                          <a:latin typeface="Franklin Gothic Book" panose="020B0503020102020204"/>
                        </a:defRPr>
                      </a:lvl3pPr>
                      <a:lvl4pPr marL="1371600" algn="l" rtl="0" eaLnBrk="1" latinLnBrk="0" hangingPunct="1">
                        <a:defRPr kumimoji="0" b="1" kern="1200">
                          <a:solidFill>
                            <a:schemeClr val="lt1"/>
                          </a:solidFill>
                          <a:latin typeface="Franklin Gothic Book" panose="020B0503020102020204"/>
                        </a:defRPr>
                      </a:lvl4pPr>
                      <a:lvl5pPr marL="1828800" algn="l" rtl="0" eaLnBrk="1" latinLnBrk="0" hangingPunct="1">
                        <a:defRPr kumimoji="0" b="1" kern="1200">
                          <a:solidFill>
                            <a:schemeClr val="lt1"/>
                          </a:solidFill>
                          <a:latin typeface="Franklin Gothic Book" panose="020B0503020102020204"/>
                        </a:defRPr>
                      </a:lvl5pPr>
                      <a:lvl6pPr marL="2286000" algn="l" rtl="0" eaLnBrk="1" latinLnBrk="0" hangingPunct="1">
                        <a:defRPr kumimoji="0" b="1" kern="1200">
                          <a:solidFill>
                            <a:schemeClr val="lt1"/>
                          </a:solidFill>
                          <a:latin typeface="Franklin Gothic Book" panose="020B0503020102020204"/>
                        </a:defRPr>
                      </a:lvl6pPr>
                      <a:lvl7pPr marL="2743200" algn="l" rtl="0" eaLnBrk="1" latinLnBrk="0" hangingPunct="1">
                        <a:defRPr kumimoji="0" b="1" kern="1200">
                          <a:solidFill>
                            <a:schemeClr val="lt1"/>
                          </a:solidFill>
                          <a:latin typeface="Franklin Gothic Book" panose="020B0503020102020204"/>
                        </a:defRPr>
                      </a:lvl7pPr>
                      <a:lvl8pPr marL="3200400" algn="l" rtl="0" eaLnBrk="1" latinLnBrk="0" hangingPunct="1">
                        <a:defRPr kumimoji="0" b="1" kern="1200">
                          <a:solidFill>
                            <a:schemeClr val="lt1"/>
                          </a:solidFill>
                          <a:latin typeface="Franklin Gothic Book" panose="020B0503020102020204"/>
                        </a:defRPr>
                      </a:lvl8pPr>
                      <a:lvl9pPr marL="3657600" algn="l" rtl="0" eaLnBrk="1" latinLnBrk="0" hangingPunct="1">
                        <a:defRPr kumimoji="0" b="1" kern="1200">
                          <a:solidFill>
                            <a:schemeClr val="lt1"/>
                          </a:solidFill>
                          <a:latin typeface="Franklin Gothic Book" panose="020B0503020102020204"/>
                        </a:defRPr>
                      </a:lvl9pPr>
                    </a:lstStyle>
                    <a:p>
                      <a:pPr marL="0" marR="0" algn="ctr" rtl="1">
                        <a:lnSpc>
                          <a:spcPct val="115000"/>
                        </a:lnSpc>
                        <a:spcBef>
                          <a:spcPts val="0"/>
                        </a:spcBef>
                        <a:spcAft>
                          <a:spcPts val="0"/>
                        </a:spcAft>
                      </a:pPr>
                      <a:r>
                        <a:rPr lang="fa-IR" sz="1200" dirty="0">
                          <a:effectLst/>
                          <a:latin typeface="Adobe Arabic" panose="02040503050201020203" pitchFamily="18" charset="-78"/>
                          <a:cs typeface="B Mitra" panose="00000400000000000000" pitchFamily="2" charset="-78"/>
                        </a:rPr>
                        <a:t>خارجی</a:t>
                      </a:r>
                      <a:endParaRPr lang="en-US" sz="1200" dirty="0">
                        <a:effectLst/>
                        <a:latin typeface="Adobe Arabic" panose="02040503050201020203" pitchFamily="18" charset="-78"/>
                        <a:ea typeface="Calibri" panose="020F0502020204030204" pitchFamily="34" charset="0"/>
                        <a:cs typeface="B Mitra" panose="00000400000000000000" pitchFamily="2" charset="-78"/>
                      </a:endParaRPr>
                    </a:p>
                  </a:txBody>
                  <a:tcPr marL="47103" marR="47103"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solidFill>
                  </a:tcPr>
                </a:tc>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marL="0" marR="0" algn="ctr" rtl="1">
                        <a:lnSpc>
                          <a:spcPct val="115000"/>
                        </a:lnSpc>
                        <a:spcBef>
                          <a:spcPts val="0"/>
                        </a:spcBef>
                        <a:spcAft>
                          <a:spcPts val="0"/>
                        </a:spcAft>
                      </a:pPr>
                      <a:r>
                        <a:rPr lang="en-US" sz="1200" dirty="0" smtClean="0">
                          <a:effectLst/>
                          <a:latin typeface="Technic" panose="00000400000000000000" pitchFamily="2" charset="2"/>
                          <a:cs typeface="B Mitra" panose="00000400000000000000" pitchFamily="2" charset="-78"/>
                        </a:rPr>
                        <a:t>opportunity</a:t>
                      </a:r>
                      <a:endParaRPr lang="en-US" sz="1200" dirty="0">
                        <a:effectLst/>
                        <a:latin typeface="Technic" panose="00000400000000000000" pitchFamily="2" charset="2"/>
                        <a:ea typeface="Calibri" panose="020F0502020204030204" pitchFamily="34" charset="0"/>
                        <a:cs typeface="B Mitra" panose="00000400000000000000" pitchFamily="2" charset="-78"/>
                      </a:endParaRPr>
                    </a:p>
                  </a:txBody>
                  <a:tcPr marL="47103" marR="47103"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40000"/>
                      </a:srgbClr>
                    </a:solidFill>
                  </a:tcPr>
                </a:tc>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marL="0" marR="0" algn="justLow" rtl="1">
                        <a:lnSpc>
                          <a:spcPct val="115000"/>
                        </a:lnSpc>
                        <a:spcBef>
                          <a:spcPts val="0"/>
                        </a:spcBef>
                        <a:spcAft>
                          <a:spcPts val="0"/>
                        </a:spcAft>
                      </a:pPr>
                      <a:r>
                        <a:rPr lang="fa-IR" sz="1200" dirty="0">
                          <a:effectLst/>
                          <a:latin typeface="Adobe Arabic" panose="02040503050201020203" pitchFamily="18" charset="-78"/>
                          <a:cs typeface="B Mitra" panose="00000400000000000000" pitchFamily="2" charset="-78"/>
                        </a:rPr>
                        <a:t>نزدیک بودن به ترمینال و میدان آزادی و امکان دسترسی راحت از تمام نقاط شهر</a:t>
                      </a:r>
                      <a:endParaRPr lang="en-US" sz="1200" dirty="0">
                        <a:effectLst/>
                        <a:latin typeface="Adobe Arabic" panose="02040503050201020203" pitchFamily="18" charset="-78"/>
                        <a:ea typeface="Calibri" panose="020F0502020204030204" pitchFamily="34" charset="0"/>
                        <a:cs typeface="B Mitra" panose="00000400000000000000" pitchFamily="2" charset="-78"/>
                      </a:endParaRPr>
                    </a:p>
                  </a:txBody>
                  <a:tcPr marL="47103" marR="47103"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40000"/>
                      </a:srgbClr>
                    </a:solidFill>
                  </a:tcPr>
                </a:tc>
              </a:tr>
              <a:tr h="226862">
                <a:tc vMerge="1">
                  <a:txBody>
                    <a:bodyPr/>
                    <a:lstStyle/>
                    <a:p>
                      <a:pPr rtl="1"/>
                      <a:endParaRPr lang="fa-IR"/>
                    </a:p>
                  </a:txBody>
                  <a:tcPr/>
                </a:tc>
                <a:tc rowSpan="3">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marL="0" marR="0" algn="ctr" rtl="1">
                        <a:lnSpc>
                          <a:spcPct val="115000"/>
                        </a:lnSpc>
                        <a:spcBef>
                          <a:spcPts val="0"/>
                        </a:spcBef>
                        <a:spcAft>
                          <a:spcPts val="0"/>
                        </a:spcAft>
                      </a:pPr>
                      <a:r>
                        <a:rPr lang="en-US" sz="1200" dirty="0" smtClean="0">
                          <a:effectLst/>
                          <a:latin typeface="Technic" panose="00000400000000000000" pitchFamily="2" charset="2"/>
                          <a:cs typeface="B Mitra" panose="00000400000000000000" pitchFamily="2" charset="-78"/>
                        </a:rPr>
                        <a:t>threat</a:t>
                      </a:r>
                      <a:endParaRPr lang="en-US" sz="1200" dirty="0">
                        <a:effectLst/>
                        <a:latin typeface="Technic" panose="00000400000000000000" pitchFamily="2" charset="2"/>
                        <a:ea typeface="Calibri" panose="020F0502020204030204" pitchFamily="34" charset="0"/>
                        <a:cs typeface="B Mitra" panose="00000400000000000000" pitchFamily="2" charset="-78"/>
                      </a:endParaRPr>
                    </a:p>
                  </a:txBody>
                  <a:tcPr marL="47103" marR="47103"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20000"/>
                      </a:srgbClr>
                    </a:solidFill>
                  </a:tcPr>
                </a:tc>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marL="0" marR="0" algn="justLow" rtl="1">
                        <a:lnSpc>
                          <a:spcPct val="115000"/>
                        </a:lnSpc>
                        <a:spcBef>
                          <a:spcPts val="0"/>
                        </a:spcBef>
                        <a:spcAft>
                          <a:spcPts val="0"/>
                        </a:spcAft>
                      </a:pPr>
                      <a:r>
                        <a:rPr lang="fa-IR" sz="1200" dirty="0">
                          <a:effectLst/>
                          <a:latin typeface="Adobe Arabic" panose="02040503050201020203" pitchFamily="18" charset="-78"/>
                          <a:cs typeface="B Mitra" panose="00000400000000000000" pitchFamily="2" charset="-78"/>
                        </a:rPr>
                        <a:t>نبود امکانات رفاهی و خدماتی مناسب در نزدیکی سایت </a:t>
                      </a:r>
                      <a:endParaRPr lang="en-US" sz="1200" dirty="0">
                        <a:effectLst/>
                        <a:latin typeface="Adobe Arabic" panose="02040503050201020203" pitchFamily="18" charset="-78"/>
                        <a:ea typeface="Calibri" panose="020F0502020204030204" pitchFamily="34" charset="0"/>
                        <a:cs typeface="B Mitra" panose="00000400000000000000" pitchFamily="2" charset="-78"/>
                      </a:endParaRPr>
                    </a:p>
                  </a:txBody>
                  <a:tcPr marL="47103" marR="47103"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20000"/>
                      </a:srgbClr>
                    </a:solidFill>
                  </a:tcPr>
                </a:tc>
              </a:tr>
              <a:tr h="440399">
                <a:tc vMerge="1">
                  <a:txBody>
                    <a:bodyPr/>
                    <a:lstStyle/>
                    <a:p>
                      <a:pPr rtl="1"/>
                      <a:endParaRPr lang="fa-IR"/>
                    </a:p>
                  </a:txBody>
                  <a:tcPr/>
                </a:tc>
                <a:tc vMerge="1">
                  <a:txBody>
                    <a:bodyPr/>
                    <a:lstStyle/>
                    <a:p>
                      <a:pPr rtl="1"/>
                      <a:endParaRPr lang="fa-IR"/>
                    </a:p>
                  </a:txBody>
                  <a:tcPr/>
                </a:tc>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marL="0" marR="0" algn="justLow" rtl="1">
                        <a:lnSpc>
                          <a:spcPct val="115000"/>
                        </a:lnSpc>
                        <a:spcBef>
                          <a:spcPts val="0"/>
                        </a:spcBef>
                        <a:spcAft>
                          <a:spcPts val="0"/>
                        </a:spcAft>
                      </a:pPr>
                      <a:r>
                        <a:rPr lang="fa-IR" sz="1200" dirty="0">
                          <a:effectLst/>
                          <a:latin typeface="Adobe Arabic" panose="02040503050201020203" pitchFamily="18" charset="-78"/>
                          <a:cs typeface="B Mitra" panose="00000400000000000000" pitchFamily="2" charset="-78"/>
                        </a:rPr>
                        <a:t>امکان بوجود آمدن ترافیک شدید در ساعات پیک و پرتردد در میدان آزادی و ترمینال</a:t>
                      </a:r>
                      <a:endParaRPr lang="en-US" sz="1200" dirty="0">
                        <a:effectLst/>
                        <a:latin typeface="Adobe Arabic" panose="02040503050201020203" pitchFamily="18" charset="-78"/>
                        <a:ea typeface="Calibri" panose="020F0502020204030204" pitchFamily="34" charset="0"/>
                        <a:cs typeface="B Mitra" panose="00000400000000000000" pitchFamily="2" charset="-78"/>
                      </a:endParaRPr>
                    </a:p>
                  </a:txBody>
                  <a:tcPr marL="47103" marR="47103"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40000"/>
                      </a:srgbClr>
                    </a:solidFill>
                  </a:tcPr>
                </a:tc>
              </a:tr>
              <a:tr h="226862">
                <a:tc vMerge="1">
                  <a:txBody>
                    <a:bodyPr/>
                    <a:lstStyle/>
                    <a:p>
                      <a:pPr rtl="1"/>
                      <a:endParaRPr lang="fa-IR"/>
                    </a:p>
                  </a:txBody>
                  <a:tcPr/>
                </a:tc>
                <a:tc vMerge="1">
                  <a:txBody>
                    <a:bodyPr/>
                    <a:lstStyle/>
                    <a:p>
                      <a:pPr rtl="1"/>
                      <a:endParaRPr lang="fa-IR"/>
                    </a:p>
                  </a:txBody>
                  <a:tcPr/>
                </a:tc>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marL="0" marR="0" algn="justLow" rtl="1">
                        <a:lnSpc>
                          <a:spcPct val="115000"/>
                        </a:lnSpc>
                        <a:spcBef>
                          <a:spcPts val="0"/>
                        </a:spcBef>
                        <a:spcAft>
                          <a:spcPts val="0"/>
                        </a:spcAft>
                      </a:pPr>
                      <a:r>
                        <a:rPr lang="fa-IR" sz="1200" dirty="0">
                          <a:effectLst/>
                          <a:latin typeface="Adobe Arabic" panose="02040503050201020203" pitchFamily="18" charset="-78"/>
                          <a:cs typeface="B Mitra" panose="00000400000000000000" pitchFamily="2" charset="-78"/>
                        </a:rPr>
                        <a:t>وجود آلودگی هوا به دلیل تردد تمام وقت اتوبوس ها در ترمینال و جایگاه سوخت</a:t>
                      </a:r>
                      <a:endParaRPr lang="en-US" sz="1200" dirty="0">
                        <a:effectLst/>
                        <a:latin typeface="Adobe Arabic" panose="02040503050201020203" pitchFamily="18" charset="-78"/>
                        <a:ea typeface="Calibri" panose="020F0502020204030204" pitchFamily="34" charset="0"/>
                        <a:cs typeface="B Mitra" panose="00000400000000000000" pitchFamily="2" charset="-78"/>
                      </a:endParaRPr>
                    </a:p>
                  </a:txBody>
                  <a:tcPr marL="47103" marR="47103"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20000"/>
                      </a:srgbClr>
                    </a:solidFill>
                  </a:tcPr>
                </a:tc>
              </a:tr>
            </a:tbl>
          </a:graphicData>
        </a:graphic>
      </p:graphicFrame>
    </p:spTree>
    <p:extLst>
      <p:ext uri="{BB962C8B-B14F-4D97-AF65-F5344CB8AC3E}">
        <p14:creationId xmlns:p14="http://schemas.microsoft.com/office/powerpoint/2010/main" val="469031901"/>
      </p:ext>
    </p:extLst>
  </p:cSld>
  <p:clrMapOvr>
    <a:masterClrMapping/>
  </p:clrMapOvr>
  <p:transition>
    <p:dissolv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TextBox 14"/>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1</a:t>
            </a:r>
            <a:r>
              <a:rPr lang="fa-IR" sz="1600" dirty="0" smtClean="0">
                <a:effectLst>
                  <a:outerShdw blurRad="38100" dist="38100" dir="2700000" algn="tl">
                    <a:srgbClr val="000000">
                      <a:alpha val="43137"/>
                    </a:srgbClr>
                  </a:outerShdw>
                </a:effectLst>
              </a:rPr>
              <a:t>   فعالیت‏های معمار</a:t>
            </a:r>
            <a:endParaRPr lang="en-US" sz="1400" dirty="0">
              <a:effectLst>
                <a:outerShdw blurRad="38100" dist="38100" dir="2700000" algn="tl">
                  <a:srgbClr val="000000">
                    <a:alpha val="43137"/>
                  </a:srgbClr>
                </a:outerShdw>
              </a:effectLst>
            </a:endParaRPr>
          </a:p>
        </p:txBody>
      </p:sp>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تصمیم سازی                       </a:t>
            </a:r>
            <a:r>
              <a:rPr lang="en-US" sz="1400" dirty="0" smtClean="0">
                <a:solidFill>
                  <a:srgbClr val="8C5B02"/>
                </a:solidFill>
              </a:rPr>
              <a:t> </a:t>
            </a:r>
            <a:r>
              <a:rPr lang="fa-IR" sz="1400" dirty="0" smtClean="0">
                <a:solidFill>
                  <a:srgbClr val="8C5B02"/>
                </a:solidFill>
              </a:rPr>
              <a:t>                                                                                       </a:t>
            </a:r>
            <a:r>
              <a:rPr lang="en-US" sz="1400" dirty="0" smtClean="0">
                <a:solidFill>
                  <a:srgbClr val="8C5B02"/>
                </a:solidFill>
                <a:latin typeface="Technic" panose="00000400000000000000" pitchFamily="2" charset="2"/>
              </a:rPr>
              <a:t>Decision Making</a:t>
            </a:r>
            <a:endParaRPr lang="en-US" sz="1400" dirty="0">
              <a:solidFill>
                <a:srgbClr val="8C5B02"/>
              </a:solidFill>
              <a:latin typeface="Technic" panose="00000400000000000000" pitchFamily="2" charset="2"/>
            </a:endParaRPr>
          </a:p>
        </p:txBody>
      </p:sp>
      <p:sp>
        <p:nvSpPr>
          <p:cNvPr id="25" name="TextBox 24"/>
          <p:cNvSpPr txBox="1"/>
          <p:nvPr/>
        </p:nvSpPr>
        <p:spPr>
          <a:xfrm>
            <a:off x="2504728" y="1352963"/>
            <a:ext cx="288032"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en-US" sz="1400" dirty="0" smtClean="0">
                <a:solidFill>
                  <a:srgbClr val="002060"/>
                </a:solidFill>
                <a:latin typeface="Technic" panose="00000400000000000000" pitchFamily="2" charset="2"/>
              </a:rPr>
              <a:t>4</a:t>
            </a:r>
            <a:endParaRPr lang="en-US" sz="1400" dirty="0">
              <a:solidFill>
                <a:srgbClr val="002060"/>
              </a:solidFill>
              <a:latin typeface="Technic" panose="00000400000000000000" pitchFamily="2" charset="2"/>
            </a:endParaRPr>
          </a:p>
        </p:txBody>
      </p:sp>
      <p:sp>
        <p:nvSpPr>
          <p:cNvPr id="38" name="TextBox 37"/>
          <p:cNvSpPr txBox="1"/>
          <p:nvPr/>
        </p:nvSpPr>
        <p:spPr>
          <a:xfrm>
            <a:off x="2504728" y="1700808"/>
            <a:ext cx="6552728" cy="4582986"/>
          </a:xfrm>
          <a:prstGeom prst="rect">
            <a:avLst/>
          </a:prstGeom>
          <a:noFill/>
        </p:spPr>
        <p:txBody>
          <a:bodyPr wrap="square" rtlCol="0">
            <a:spAutoFit/>
          </a:bodyPr>
          <a:lstStyle/>
          <a:p>
            <a:pPr algn="just" rtl="1">
              <a:lnSpc>
                <a:spcPct val="150000"/>
              </a:lnSpc>
            </a:pPr>
            <a:r>
              <a:rPr lang="fa-IR" sz="1150" dirty="0">
                <a:solidFill>
                  <a:srgbClr val="002060"/>
                </a:solidFill>
                <a:cs typeface="B Nazanin" pitchFamily="2" charset="-78"/>
              </a:rPr>
              <a:t>ما یک زوج معمار هستیم. در شهر بزرگ و شلوغی مثل تهران، کار ما طراحی و نظارت پروژ ههای ساختمانی است؛ کاری دلچسب اما تمام وقت و سنگین. همیشه دلمان می خواست فضایی برای خودمان بسازیم تا بتوانیم آخر هفته هایمان را به دور از مشغل ههای کاری و فکری در آن سپری کنیم و یا بعد از تحویل هر پروژه، قدری در آن بیاساییم. جایی برای بازسازی افکارمان، قوایمان و مکانی برای عاشقی کردن و با هم زیستن. جایی با مختصات متفاوت از فضای آتلیه و یا حتی آپارتما نمان. اما مثل خودمان و معمار یمان ساده و منطقی. فضایی آشنا، فضایی صمیمی، فضایی راحت، فضایی سپید.</a:t>
            </a:r>
          </a:p>
          <a:p>
            <a:pPr algn="just" rtl="1">
              <a:lnSpc>
                <a:spcPct val="150000"/>
              </a:lnSpc>
            </a:pPr>
            <a:r>
              <a:rPr lang="fa-IR" sz="1150" dirty="0">
                <a:solidFill>
                  <a:srgbClr val="002060"/>
                </a:solidFill>
                <a:cs typeface="B Nazanin" pitchFamily="2" charset="-78"/>
              </a:rPr>
              <a:t>"در گلستانه"، شعر شاعر معاصر دوست داشتن یمان، حس این فضای در ذهنمان را خوب توصیف می کند و شد اسم خان همان.</a:t>
            </a:r>
          </a:p>
          <a:p>
            <a:pPr algn="just" rtl="1">
              <a:lnSpc>
                <a:spcPct val="150000"/>
              </a:lnSpc>
            </a:pPr>
            <a:r>
              <a:rPr lang="fa-IR" sz="1150" dirty="0">
                <a:solidFill>
                  <a:srgbClr val="002060"/>
                </a:solidFill>
                <a:cs typeface="B Nazanin" pitchFamily="2" charset="-78"/>
              </a:rPr>
              <a:t>دشتهایی چه </a:t>
            </a:r>
            <a:r>
              <a:rPr lang="fa-IR" sz="1150" dirty="0" smtClean="0">
                <a:solidFill>
                  <a:srgbClr val="002060"/>
                </a:solidFill>
                <a:cs typeface="B Nazanin" pitchFamily="2" charset="-78"/>
              </a:rPr>
              <a:t>فراخ!   کوه </a:t>
            </a:r>
            <a:r>
              <a:rPr lang="fa-IR" sz="1150" dirty="0">
                <a:solidFill>
                  <a:srgbClr val="002060"/>
                </a:solidFill>
                <a:cs typeface="B Nazanin" pitchFamily="2" charset="-78"/>
              </a:rPr>
              <a:t>هایی چه </a:t>
            </a:r>
            <a:r>
              <a:rPr lang="fa-IR" sz="1150" dirty="0" smtClean="0">
                <a:solidFill>
                  <a:srgbClr val="002060"/>
                </a:solidFill>
                <a:cs typeface="B Nazanin" pitchFamily="2" charset="-78"/>
              </a:rPr>
              <a:t>بلند!  در </a:t>
            </a:r>
            <a:r>
              <a:rPr lang="fa-IR" sz="1150" dirty="0">
                <a:solidFill>
                  <a:srgbClr val="002060"/>
                </a:solidFill>
                <a:cs typeface="B Nazanin" pitchFamily="2" charset="-78"/>
              </a:rPr>
              <a:t>گلستانه چه بوی علفی می آمد!</a:t>
            </a:r>
          </a:p>
          <a:p>
            <a:pPr algn="just" rtl="1">
              <a:lnSpc>
                <a:spcPct val="150000"/>
              </a:lnSpc>
            </a:pPr>
            <a:r>
              <a:rPr lang="fa-IR" sz="1150" dirty="0">
                <a:solidFill>
                  <a:srgbClr val="002060"/>
                </a:solidFill>
                <a:cs typeface="B Nazanin" pitchFamily="2" charset="-78"/>
              </a:rPr>
              <a:t>راه حل ساده لوکوربوزیه؛ خانه دوطبقه استانداردشده، ساخته شده از دو اسلب بتنی که با شش ستون نازك نگه داشته شده و یک پلکان ساده، خانه دومینو، روح همیشه حاضر در معماری معاصر مشارکتی، به ایده کلی گلستانه تبدیل شد. ترکیب "در گلستانه" سهراب  تصور ما از فضا  و "دومینوی" لوکوربوزیه  الگوی مسکن ساده، سریع، ارزان و البته بالقوه مینیمال  شد</a:t>
            </a:r>
          </a:p>
          <a:p>
            <a:pPr algn="just" rtl="1">
              <a:lnSpc>
                <a:spcPct val="150000"/>
              </a:lnSpc>
            </a:pPr>
            <a:r>
              <a:rPr lang="fa-IR" sz="1150" dirty="0">
                <a:solidFill>
                  <a:srgbClr val="002060"/>
                </a:solidFill>
                <a:cs typeface="B Nazanin" pitchFamily="2" charset="-78"/>
              </a:rPr>
              <a:t>مامن روزهای آرامش ما. خانه ای که برآیند طرح های مختلف خودمان و تمام دوست های معمارمان بر روی شش ستون لوکوربوزیه است. گلستانه را در بخش شمالی زمین و پشت به خیابان قرار دادیم؛ خانه ای رو به باغ، تا به این ترتیب، حیاط یا باغ کوچک پرتقالمان، خلوتمان هم باشد.</a:t>
            </a:r>
          </a:p>
          <a:p>
            <a:pPr algn="just" rtl="1">
              <a:lnSpc>
                <a:spcPct val="150000"/>
              </a:lnSpc>
            </a:pPr>
            <a:r>
              <a:rPr lang="fa-IR" sz="1150" dirty="0">
                <a:solidFill>
                  <a:srgbClr val="002060"/>
                </a:solidFill>
                <a:cs typeface="B Nazanin" pitchFamily="2" charset="-78"/>
              </a:rPr>
              <a:t>از سویی دیگر، باورمان این است که یک فضا با مختصات خنثی خود، باید زمین های آرام باشد برای وقوع رویداد فضا. پس بیان هنری مینیمال را متناسب با سادگی فریم دومینوی لوکوبوزیه برای فضاهای داخلی انتخاب کردیم. واکنشی دربرابر معماری بحران زده امروزمان. به این ترتیب برای تقویت حس مکان فضا، خلوص، سادگی و خوانایی تقویت شد. کمین هگرایی، وضوح </a:t>
            </a:r>
            <a:r>
              <a:rPr lang="fa-IR" sz="1150" dirty="0" smtClean="0">
                <a:solidFill>
                  <a:srgbClr val="002060"/>
                </a:solidFill>
                <a:cs typeface="B Nazanin" pitchFamily="2" charset="-78"/>
              </a:rPr>
              <a:t>در طراحی </a:t>
            </a:r>
            <a:r>
              <a:rPr lang="fa-IR" sz="1150" dirty="0">
                <a:solidFill>
                  <a:srgbClr val="002060"/>
                </a:solidFill>
                <a:cs typeface="B Nazanin" pitchFamily="2" charset="-78"/>
              </a:rPr>
              <a:t>پلان، سیالیت فضایی، انعطاف پذیری عملکردی و پیوستگی و تداوم بصری، بدون هرگونه بیان پیچیده، معماری داخلی ای یکپارچه اما خیال انگیز به وجود آورد. آنقدر که احساس تعلق به فضا و خاطر هانگیزی گلستانه برای خودمان و تمام دوستان و آشنایان معمار و هنرمندمان عجیب و بسیار بالا است.</a:t>
            </a:r>
          </a:p>
        </p:txBody>
      </p:sp>
      <p:sp>
        <p:nvSpPr>
          <p:cNvPr id="39" name="TextBox 38"/>
          <p:cNvSpPr txBox="1"/>
          <p:nvPr/>
        </p:nvSpPr>
        <p:spPr>
          <a:xfrm>
            <a:off x="2864768" y="1352963"/>
            <a:ext cx="619268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a:solidFill>
                  <a:srgbClr val="002060"/>
                </a:solidFill>
                <a:cs typeface="B Traffic" panose="00000400000000000000" pitchFamily="2" charset="-78"/>
              </a:rPr>
              <a:t>خانه ما، </a:t>
            </a:r>
            <a:r>
              <a:rPr lang="fa-IR" sz="1400" dirty="0" smtClean="0">
                <a:solidFill>
                  <a:srgbClr val="002060"/>
                </a:solidFill>
                <a:cs typeface="B Traffic" panose="00000400000000000000" pitchFamily="2" charset="-78"/>
              </a:rPr>
              <a:t>گلستانه     </a:t>
            </a:r>
            <a:r>
              <a:rPr lang="fa-IR" sz="1050" dirty="0">
                <a:solidFill>
                  <a:srgbClr val="002060"/>
                </a:solidFill>
                <a:cs typeface="B Traffic" panose="00000400000000000000" pitchFamily="2" charset="-78"/>
              </a:rPr>
              <a:t>مصطفی امیدبخش – زهرا </a:t>
            </a:r>
            <a:r>
              <a:rPr lang="fa-IR" sz="1050" dirty="0" smtClean="0">
                <a:solidFill>
                  <a:srgbClr val="002060"/>
                </a:solidFill>
                <a:cs typeface="B Traffic" panose="00000400000000000000" pitchFamily="2" charset="-78"/>
              </a:rPr>
              <a:t>آرمند</a:t>
            </a:r>
            <a:endParaRPr lang="fa-IR" sz="1050" dirty="0">
              <a:solidFill>
                <a:srgbClr val="002060"/>
              </a:solidFill>
              <a:cs typeface="B Traffic" panose="00000400000000000000" pitchFamily="2" charset="-78"/>
            </a:endParaRPr>
          </a:p>
        </p:txBody>
      </p:sp>
      <p:sp>
        <p:nvSpPr>
          <p:cNvPr id="40" name="TextBox 39"/>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1</a:t>
            </a:r>
            <a:endParaRPr lang="en-US" sz="1200" b="1" dirty="0">
              <a:solidFill>
                <a:srgbClr val="002060"/>
              </a:solidFill>
              <a:cs typeface="B Nazanin" pitchFamily="2" charset="-78"/>
            </a:endParaRPr>
          </a:p>
        </p:txBody>
      </p:sp>
      <p:sp>
        <p:nvSpPr>
          <p:cNvPr id="41" name="TextBox 40"/>
          <p:cNvSpPr txBox="1"/>
          <p:nvPr/>
        </p:nvSpPr>
        <p:spPr>
          <a:xfrm>
            <a:off x="272480" y="3723542"/>
            <a:ext cx="1728192" cy="276999"/>
          </a:xfrm>
          <a:prstGeom prst="rect">
            <a:avLst/>
          </a:prstGeom>
          <a:noFill/>
        </p:spPr>
        <p:txBody>
          <a:bodyPr wrap="square" rtlCol="0">
            <a:spAutoFit/>
          </a:bodyPr>
          <a:lstStyle/>
          <a:p>
            <a:pPr algn="ctr"/>
            <a:r>
              <a:rPr lang="fa-IR" sz="1200" b="1" dirty="0" smtClean="0">
                <a:solidFill>
                  <a:srgbClr val="674301"/>
                </a:solidFill>
                <a:cs typeface="B Nazanin" pitchFamily="2" charset="-78"/>
              </a:rPr>
              <a:t>فعالیت‏های معمار</a:t>
            </a:r>
            <a:endParaRPr lang="en-US" sz="1200" b="1" dirty="0">
              <a:solidFill>
                <a:srgbClr val="674301"/>
              </a:solidFill>
              <a:cs typeface="B Nazanin" pitchFamily="2" charset="-78"/>
            </a:endParaRPr>
          </a:p>
        </p:txBody>
      </p:sp>
      <p:sp>
        <p:nvSpPr>
          <p:cNvPr id="42" name="TextBox 41"/>
          <p:cNvSpPr txBox="1"/>
          <p:nvPr/>
        </p:nvSpPr>
        <p:spPr>
          <a:xfrm>
            <a:off x="272480" y="4016097"/>
            <a:ext cx="1728192" cy="276999"/>
          </a:xfrm>
          <a:prstGeom prst="rect">
            <a:avLst/>
          </a:prstGeom>
          <a:noFill/>
        </p:spPr>
        <p:txBody>
          <a:bodyPr wrap="square" rtlCol="0">
            <a:spAutoFit/>
          </a:bodyPr>
          <a:lstStyle/>
          <a:p>
            <a:pPr algn="ctr"/>
            <a:r>
              <a:rPr lang="en-US" sz="1200" b="1" dirty="0" smtClean="0">
                <a:solidFill>
                  <a:schemeClr val="bg1">
                    <a:lumMod val="65000"/>
                    <a:lumOff val="35000"/>
                  </a:schemeClr>
                </a:solidFill>
                <a:cs typeface="B Nazanin" pitchFamily="2" charset="-78"/>
              </a:rPr>
              <a:t>Decision Making</a:t>
            </a:r>
            <a:endParaRPr lang="en-US" sz="1200" b="1" dirty="0">
              <a:solidFill>
                <a:schemeClr val="bg1">
                  <a:lumMod val="65000"/>
                  <a:lumOff val="35000"/>
                </a:schemeClr>
              </a:solidFill>
              <a:cs typeface="B Nazanin" pitchFamily="2" charset="-78"/>
            </a:endParaRPr>
          </a:p>
        </p:txBody>
      </p:sp>
      <p:sp>
        <p:nvSpPr>
          <p:cNvPr id="43" name="TextBox 42"/>
          <p:cNvSpPr txBox="1"/>
          <p:nvPr/>
        </p:nvSpPr>
        <p:spPr>
          <a:xfrm>
            <a:off x="272480" y="4437112"/>
            <a:ext cx="1728192" cy="276999"/>
          </a:xfrm>
          <a:prstGeom prst="rect">
            <a:avLst/>
          </a:prstGeom>
          <a:noFill/>
        </p:spPr>
        <p:txBody>
          <a:bodyPr wrap="square" rtlCol="0">
            <a:spAutoFit/>
          </a:bodyPr>
          <a:lstStyle/>
          <a:p>
            <a:pPr algn="ctr"/>
            <a:r>
              <a:rPr lang="fa-IR" sz="1200" b="1" dirty="0" smtClean="0">
                <a:solidFill>
                  <a:schemeClr val="bg1">
                    <a:lumMod val="65000"/>
                    <a:lumOff val="35000"/>
                  </a:schemeClr>
                </a:solidFill>
                <a:cs typeface="B Nazanin" pitchFamily="2" charset="-78"/>
              </a:rPr>
              <a:t>خانه ما، گلستانه</a:t>
            </a:r>
            <a:endParaRPr lang="en-US" sz="1200" b="1" dirty="0">
              <a:solidFill>
                <a:schemeClr val="bg1">
                  <a:lumMod val="65000"/>
                  <a:lumOff val="35000"/>
                </a:schemeClr>
              </a:solidFill>
              <a:cs typeface="B Nazanin" pitchFamily="2" charset="-78"/>
            </a:endParaRPr>
          </a:p>
        </p:txBody>
      </p:sp>
    </p:spTree>
    <p:extLst>
      <p:ext uri="{BB962C8B-B14F-4D97-AF65-F5344CB8AC3E}">
        <p14:creationId xmlns:p14="http://schemas.microsoft.com/office/powerpoint/2010/main" val="3539556969"/>
      </p:ext>
    </p:extLst>
  </p:cSld>
  <p:clrMapOvr>
    <a:masterClrMapping/>
  </p:clrMapOvr>
  <p:transition>
    <p:dissolve/>
  </p:transition>
  <p:timing>
    <p:tnLst>
      <p:par>
        <p:cTn id="1" dur="indefinite" restart="never" nodeType="tmRoot"/>
      </p:par>
    </p:tn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بررسی وضع موجود</a:t>
            </a:r>
            <a:endParaRPr lang="en-US" dirty="0">
              <a:solidFill>
                <a:srgbClr val="8C5B02"/>
              </a:solidFill>
              <a:latin typeface="Technic" panose="00000400000000000000" pitchFamily="2" charset="2"/>
            </a:endParaRPr>
          </a:p>
        </p:txBody>
      </p:sp>
      <p:sp>
        <p:nvSpPr>
          <p:cNvPr id="8" name="TextBox 7"/>
          <p:cNvSpPr txBox="1"/>
          <p:nvPr/>
        </p:nvSpPr>
        <p:spPr>
          <a:xfrm>
            <a:off x="272480" y="4016097"/>
            <a:ext cx="1728192" cy="276999"/>
          </a:xfrm>
          <a:prstGeom prst="rect">
            <a:avLst/>
          </a:prstGeom>
          <a:noFill/>
        </p:spPr>
        <p:txBody>
          <a:bodyPr wrap="square" rtlCol="0">
            <a:spAutoFit/>
          </a:bodyPr>
          <a:lstStyle/>
          <a:p>
            <a:pPr algn="ctr" rtl="1"/>
            <a:r>
              <a:rPr lang="fa-IR" sz="1200" b="1" dirty="0" smtClean="0">
                <a:solidFill>
                  <a:schemeClr val="bg1">
                    <a:lumMod val="65000"/>
                    <a:lumOff val="35000"/>
                  </a:schemeClr>
                </a:solidFill>
                <a:cs typeface="B Nazanin" pitchFamily="2" charset="-78"/>
              </a:rPr>
              <a:t>بررسی وضع موجود</a:t>
            </a:r>
            <a:endParaRPr lang="en-US" sz="1200" b="1" dirty="0">
              <a:solidFill>
                <a:schemeClr val="bg1">
                  <a:lumMod val="65000"/>
                  <a:lumOff val="35000"/>
                </a:schemeClr>
              </a:solidFill>
              <a:cs typeface="B Nazanin" pitchFamily="2" charset="-78"/>
            </a:endParaRPr>
          </a:p>
        </p:txBody>
      </p:sp>
      <p:sp>
        <p:nvSpPr>
          <p:cNvPr id="16" name="TextBox 15"/>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9</a:t>
            </a:r>
            <a:r>
              <a:rPr lang="fa-IR" sz="1600" dirty="0" smtClean="0">
                <a:effectLst>
                  <a:outerShdw blurRad="38100" dist="38100" dir="2700000" algn="tl">
                    <a:srgbClr val="000000">
                      <a:alpha val="43137"/>
                    </a:srgbClr>
                  </a:outerShdw>
                </a:effectLst>
              </a:rPr>
              <a:t>  برنامه‏دهی جهت طراحی دانشگاه سوره</a:t>
            </a:r>
            <a:endParaRPr lang="en-US" sz="1400" dirty="0">
              <a:effectLst>
                <a:outerShdw blurRad="38100" dist="38100" dir="2700000" algn="tl">
                  <a:srgbClr val="000000">
                    <a:alpha val="43137"/>
                  </a:srgbClr>
                </a:outerShdw>
              </a:effectLst>
            </a:endParaRPr>
          </a:p>
        </p:txBody>
      </p:sp>
      <p:sp>
        <p:nvSpPr>
          <p:cNvPr id="17" name="TextBox 16"/>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9</a:t>
            </a:r>
            <a:endParaRPr lang="en-US" sz="1200" b="1" dirty="0">
              <a:solidFill>
                <a:srgbClr val="002060"/>
              </a:solidFill>
              <a:cs typeface="B Nazanin" pitchFamily="2" charset="-78"/>
            </a:endParaRPr>
          </a:p>
        </p:txBody>
      </p:sp>
      <p:sp>
        <p:nvSpPr>
          <p:cNvPr id="18" name="TextBox 17"/>
          <p:cNvSpPr txBox="1"/>
          <p:nvPr/>
        </p:nvSpPr>
        <p:spPr>
          <a:xfrm>
            <a:off x="272480" y="3723542"/>
            <a:ext cx="1728192" cy="261610"/>
          </a:xfrm>
          <a:prstGeom prst="rect">
            <a:avLst/>
          </a:prstGeom>
          <a:noFill/>
        </p:spPr>
        <p:txBody>
          <a:bodyPr wrap="square" rtlCol="0">
            <a:spAutoFit/>
          </a:bodyPr>
          <a:lstStyle/>
          <a:p>
            <a:pPr algn="ctr" rtl="1"/>
            <a:r>
              <a:rPr lang="fa-IR" sz="1100" b="1" dirty="0" smtClean="0">
                <a:solidFill>
                  <a:srgbClr val="674301"/>
                </a:solidFill>
                <a:cs typeface="B Nazanin" pitchFamily="2" charset="-78"/>
              </a:rPr>
              <a:t>برنامه‏دهی جهت طراحی سوره</a:t>
            </a:r>
            <a:endParaRPr lang="en-US" sz="1100" b="1" dirty="0">
              <a:solidFill>
                <a:srgbClr val="674301"/>
              </a:solidFill>
              <a:cs typeface="B Nazanin" pitchFamily="2" charset="-78"/>
            </a:endParaRPr>
          </a:p>
        </p:txBody>
      </p:sp>
      <p:sp>
        <p:nvSpPr>
          <p:cNvPr id="13" name="TextBox 12"/>
          <p:cNvSpPr txBox="1"/>
          <p:nvPr/>
        </p:nvSpPr>
        <p:spPr>
          <a:xfrm>
            <a:off x="2504728" y="1360657"/>
            <a:ext cx="6552728" cy="292388"/>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300" dirty="0">
                <a:solidFill>
                  <a:srgbClr val="002060"/>
                </a:solidFill>
                <a:latin typeface="Technic" panose="00000400000000000000" pitchFamily="2" charset="2"/>
                <a:cs typeface="B Traffic" panose="00000400000000000000" pitchFamily="2" charset="-78"/>
              </a:rPr>
              <a:t>رشته ها و گرایش‏های دانشگاه</a:t>
            </a:r>
          </a:p>
        </p:txBody>
      </p:sp>
      <p:sp>
        <p:nvSpPr>
          <p:cNvPr id="10" name="TextBox 9"/>
          <p:cNvSpPr txBox="1"/>
          <p:nvPr/>
        </p:nvSpPr>
        <p:spPr>
          <a:xfrm>
            <a:off x="2504728" y="1690930"/>
            <a:ext cx="6552727" cy="4801314"/>
          </a:xfrm>
          <a:prstGeom prst="rect">
            <a:avLst/>
          </a:prstGeom>
          <a:noFill/>
        </p:spPr>
        <p:txBody>
          <a:bodyPr wrap="square" rtlCol="0">
            <a:spAutoFit/>
          </a:bodyPr>
          <a:lstStyle/>
          <a:p>
            <a:pPr algn="justLow" rtl="1">
              <a:lnSpc>
                <a:spcPct val="150000"/>
              </a:lnSpc>
            </a:pPr>
            <a:r>
              <a:rPr lang="fa-IR" sz="1200" b="1" dirty="0">
                <a:solidFill>
                  <a:srgbClr val="002060"/>
                </a:solidFill>
                <a:cs typeface="B Nazanin" pitchFamily="2" charset="-78"/>
              </a:rPr>
              <a:t>رشته های هنرهای </a:t>
            </a:r>
            <a:r>
              <a:rPr lang="fa-IR" sz="1200" b="1" dirty="0" smtClean="0">
                <a:solidFill>
                  <a:srgbClr val="002060"/>
                </a:solidFill>
                <a:cs typeface="B Nazanin" pitchFamily="2" charset="-78"/>
              </a:rPr>
              <a:t>تجسمی، هنرهای </a:t>
            </a:r>
            <a:r>
              <a:rPr lang="fa-IR" sz="1200" b="1" dirty="0">
                <a:solidFill>
                  <a:srgbClr val="002060"/>
                </a:solidFill>
                <a:cs typeface="B Nazanin" pitchFamily="2" charset="-78"/>
              </a:rPr>
              <a:t>نمایشی</a:t>
            </a:r>
            <a:r>
              <a:rPr lang="fa-IR" sz="1200" b="1" dirty="0" smtClean="0">
                <a:solidFill>
                  <a:srgbClr val="002060"/>
                </a:solidFill>
                <a:cs typeface="B Nazanin" pitchFamily="2" charset="-78"/>
              </a:rPr>
              <a:t>، سینما </a:t>
            </a:r>
            <a:r>
              <a:rPr lang="fa-IR" sz="1200" b="1" dirty="0">
                <a:solidFill>
                  <a:srgbClr val="002060"/>
                </a:solidFill>
                <a:cs typeface="B Nazanin" pitchFamily="2" charset="-78"/>
              </a:rPr>
              <a:t>و هنرهای دستی در دانشگاه </a:t>
            </a:r>
            <a:r>
              <a:rPr lang="fa-IR" sz="1200" b="1" dirty="0" smtClean="0">
                <a:solidFill>
                  <a:srgbClr val="002060"/>
                </a:solidFill>
                <a:cs typeface="B Nazanin" pitchFamily="2" charset="-78"/>
              </a:rPr>
              <a:t>سوره؛ </a:t>
            </a:r>
            <a:r>
              <a:rPr lang="fa-IR" sz="1200" dirty="0">
                <a:solidFill>
                  <a:srgbClr val="002060"/>
                </a:solidFill>
                <a:cs typeface="B Nazanin" pitchFamily="2" charset="-78"/>
              </a:rPr>
              <a:t>مقطع </a:t>
            </a:r>
            <a:r>
              <a:rPr lang="fa-IR" sz="1200" dirty="0" smtClean="0">
                <a:solidFill>
                  <a:srgbClr val="002060"/>
                </a:solidFill>
                <a:cs typeface="B Nazanin" pitchFamily="2" charset="-78"/>
              </a:rPr>
              <a:t>کارشناسی</a:t>
            </a:r>
            <a:endParaRPr lang="fa-IR" sz="1200" dirty="0">
              <a:solidFill>
                <a:srgbClr val="002060"/>
              </a:solidFill>
              <a:cs typeface="B Nazanin" pitchFamily="2" charset="-78"/>
            </a:endParaRPr>
          </a:p>
          <a:p>
            <a:pPr algn="justLow" rtl="1">
              <a:lnSpc>
                <a:spcPct val="150000"/>
              </a:lnSpc>
            </a:pPr>
            <a:r>
              <a:rPr lang="fa-IR" sz="1200" b="1" dirty="0">
                <a:solidFill>
                  <a:srgbClr val="8C5B02"/>
                </a:solidFill>
                <a:cs typeface="B Nazanin" pitchFamily="2" charset="-78"/>
              </a:rPr>
              <a:t>الف) گرایش </a:t>
            </a:r>
            <a:r>
              <a:rPr lang="fa-IR" sz="1200" b="1" dirty="0" smtClean="0">
                <a:solidFill>
                  <a:srgbClr val="8C5B02"/>
                </a:solidFill>
                <a:cs typeface="B Nazanin" pitchFamily="2" charset="-78"/>
              </a:rPr>
              <a:t>نمایش</a:t>
            </a:r>
            <a:endParaRPr lang="fa-IR" sz="1200" b="1" dirty="0">
              <a:solidFill>
                <a:srgbClr val="8C5B02"/>
              </a:solidFill>
              <a:cs typeface="B Nazanin" pitchFamily="2" charset="-78"/>
            </a:endParaRPr>
          </a:p>
          <a:p>
            <a:pPr algn="justLow" rtl="1">
              <a:lnSpc>
                <a:spcPct val="150000"/>
              </a:lnSpc>
            </a:pPr>
            <a:r>
              <a:rPr lang="fa-IR" sz="1200" dirty="0">
                <a:solidFill>
                  <a:srgbClr val="002060"/>
                </a:solidFill>
                <a:cs typeface="B Nazanin" pitchFamily="2" charset="-78"/>
              </a:rPr>
              <a:t>1-کارگردانی</a:t>
            </a:r>
          </a:p>
          <a:p>
            <a:pPr algn="justLow" rtl="1">
              <a:lnSpc>
                <a:spcPct val="150000"/>
              </a:lnSpc>
            </a:pPr>
            <a:r>
              <a:rPr lang="fa-IR" sz="1200" dirty="0">
                <a:solidFill>
                  <a:srgbClr val="002060"/>
                </a:solidFill>
                <a:cs typeface="B Nazanin" pitchFamily="2" charset="-78"/>
              </a:rPr>
              <a:t>2-نمایش عروسکی</a:t>
            </a:r>
          </a:p>
          <a:p>
            <a:pPr algn="justLow" rtl="1">
              <a:lnSpc>
                <a:spcPct val="150000"/>
              </a:lnSpc>
            </a:pPr>
            <a:r>
              <a:rPr lang="fa-IR" sz="1200" dirty="0">
                <a:solidFill>
                  <a:srgbClr val="002060"/>
                </a:solidFill>
                <a:cs typeface="B Nazanin" pitchFamily="2" charset="-78"/>
              </a:rPr>
              <a:t>3-ادبیات نمایشی</a:t>
            </a:r>
          </a:p>
          <a:p>
            <a:pPr algn="justLow" rtl="1">
              <a:lnSpc>
                <a:spcPct val="150000"/>
              </a:lnSpc>
            </a:pPr>
            <a:r>
              <a:rPr lang="fa-IR" sz="1200" dirty="0">
                <a:solidFill>
                  <a:srgbClr val="002060"/>
                </a:solidFill>
                <a:cs typeface="B Nazanin" pitchFamily="2" charset="-78"/>
              </a:rPr>
              <a:t>4-طراحی صحنه</a:t>
            </a:r>
          </a:p>
          <a:p>
            <a:pPr algn="justLow" rtl="1">
              <a:lnSpc>
                <a:spcPct val="150000"/>
              </a:lnSpc>
            </a:pPr>
            <a:r>
              <a:rPr lang="fa-IR" sz="1200" b="1" dirty="0">
                <a:solidFill>
                  <a:srgbClr val="8C5B02"/>
                </a:solidFill>
                <a:cs typeface="B Nazanin" pitchFamily="2" charset="-78"/>
              </a:rPr>
              <a:t>ب)نقاشی</a:t>
            </a:r>
          </a:p>
          <a:p>
            <a:pPr algn="justLow" rtl="1">
              <a:lnSpc>
                <a:spcPct val="150000"/>
              </a:lnSpc>
            </a:pPr>
            <a:r>
              <a:rPr lang="fa-IR" sz="1200" b="1" dirty="0">
                <a:solidFill>
                  <a:srgbClr val="8C5B02"/>
                </a:solidFill>
                <a:cs typeface="B Nazanin" pitchFamily="2" charset="-78"/>
              </a:rPr>
              <a:t>ج)گرافیک</a:t>
            </a:r>
          </a:p>
          <a:p>
            <a:pPr algn="justLow" rtl="1">
              <a:lnSpc>
                <a:spcPct val="150000"/>
              </a:lnSpc>
            </a:pPr>
            <a:r>
              <a:rPr lang="fa-IR" sz="1200" dirty="0">
                <a:solidFill>
                  <a:srgbClr val="002060"/>
                </a:solidFill>
                <a:cs typeface="B Nazanin" pitchFamily="2" charset="-78"/>
              </a:rPr>
              <a:t>1-ارتباط تصویری</a:t>
            </a:r>
          </a:p>
          <a:p>
            <a:pPr algn="justLow" rtl="1">
              <a:lnSpc>
                <a:spcPct val="150000"/>
              </a:lnSpc>
            </a:pPr>
            <a:r>
              <a:rPr lang="fa-IR" sz="1200" dirty="0">
                <a:solidFill>
                  <a:srgbClr val="002060"/>
                </a:solidFill>
                <a:cs typeface="B Nazanin" pitchFamily="2" charset="-78"/>
              </a:rPr>
              <a:t>2-تصویر سازی</a:t>
            </a:r>
          </a:p>
          <a:p>
            <a:pPr algn="justLow" rtl="1">
              <a:lnSpc>
                <a:spcPct val="150000"/>
              </a:lnSpc>
            </a:pPr>
            <a:r>
              <a:rPr lang="fa-IR" sz="1200" b="1" dirty="0">
                <a:solidFill>
                  <a:srgbClr val="8C5B02"/>
                </a:solidFill>
                <a:cs typeface="B Nazanin" pitchFamily="2" charset="-78"/>
              </a:rPr>
              <a:t>د)کتابت و نگارگری</a:t>
            </a:r>
          </a:p>
          <a:p>
            <a:pPr algn="justLow" rtl="1">
              <a:lnSpc>
                <a:spcPct val="150000"/>
              </a:lnSpc>
            </a:pPr>
            <a:r>
              <a:rPr lang="fa-IR" sz="1200" b="1" dirty="0">
                <a:solidFill>
                  <a:srgbClr val="8C5B02"/>
                </a:solidFill>
                <a:cs typeface="B Nazanin" pitchFamily="2" charset="-78"/>
              </a:rPr>
              <a:t>ه)هنر اسلامی</a:t>
            </a:r>
          </a:p>
          <a:p>
            <a:pPr algn="justLow" rtl="1">
              <a:lnSpc>
                <a:spcPct val="150000"/>
              </a:lnSpc>
            </a:pPr>
            <a:r>
              <a:rPr lang="fa-IR" sz="1200" b="1" dirty="0" smtClean="0">
                <a:solidFill>
                  <a:srgbClr val="8C5B02"/>
                </a:solidFill>
                <a:cs typeface="B Nazanin" pitchFamily="2" charset="-78"/>
              </a:rPr>
              <a:t>و)سینما</a:t>
            </a:r>
            <a:endParaRPr lang="fa-IR" sz="1200" b="1" dirty="0">
              <a:solidFill>
                <a:srgbClr val="8C5B02"/>
              </a:solidFill>
              <a:cs typeface="B Nazanin" pitchFamily="2" charset="-78"/>
            </a:endParaRPr>
          </a:p>
          <a:p>
            <a:pPr algn="justLow" rtl="1">
              <a:lnSpc>
                <a:spcPct val="150000"/>
              </a:lnSpc>
            </a:pPr>
            <a:r>
              <a:rPr lang="fa-IR" sz="1200" dirty="0">
                <a:solidFill>
                  <a:srgbClr val="002060"/>
                </a:solidFill>
                <a:cs typeface="B Nazanin" pitchFamily="2" charset="-78"/>
              </a:rPr>
              <a:t>1-کارگردانی</a:t>
            </a:r>
          </a:p>
          <a:p>
            <a:pPr algn="justLow" rtl="1">
              <a:lnSpc>
                <a:spcPct val="150000"/>
              </a:lnSpc>
            </a:pPr>
            <a:r>
              <a:rPr lang="fa-IR" sz="1200" dirty="0">
                <a:solidFill>
                  <a:srgbClr val="002060"/>
                </a:solidFill>
                <a:cs typeface="B Nazanin" pitchFamily="2" charset="-78"/>
              </a:rPr>
              <a:t>2-فیلمنامه نویسی</a:t>
            </a:r>
          </a:p>
          <a:p>
            <a:pPr algn="justLow" rtl="1">
              <a:lnSpc>
                <a:spcPct val="150000"/>
              </a:lnSpc>
            </a:pPr>
            <a:r>
              <a:rPr lang="fa-IR" sz="1200" dirty="0">
                <a:solidFill>
                  <a:srgbClr val="002060"/>
                </a:solidFill>
                <a:cs typeface="B Nazanin" pitchFamily="2" charset="-78"/>
              </a:rPr>
              <a:t>3-تدوین</a:t>
            </a:r>
          </a:p>
          <a:p>
            <a:pPr algn="justLow" rtl="1">
              <a:lnSpc>
                <a:spcPct val="150000"/>
              </a:lnSpc>
            </a:pPr>
            <a:r>
              <a:rPr lang="fa-IR" sz="1200" dirty="0">
                <a:solidFill>
                  <a:srgbClr val="002060"/>
                </a:solidFill>
                <a:cs typeface="B Nazanin" pitchFamily="2" charset="-78"/>
              </a:rPr>
              <a:t>4-تصویر </a:t>
            </a:r>
            <a:r>
              <a:rPr lang="fa-IR" sz="1200" dirty="0" smtClean="0">
                <a:solidFill>
                  <a:srgbClr val="002060"/>
                </a:solidFill>
                <a:cs typeface="B Nazanin" pitchFamily="2" charset="-78"/>
              </a:rPr>
              <a:t>برداری</a:t>
            </a:r>
            <a:endParaRPr lang="fa-IR" sz="1200" dirty="0">
              <a:solidFill>
                <a:srgbClr val="002060"/>
              </a:solidFill>
              <a:cs typeface="B Nazanin" pitchFamily="2" charset="-78"/>
            </a:endParaRPr>
          </a:p>
        </p:txBody>
      </p:sp>
    </p:spTree>
    <p:extLst>
      <p:ext uri="{BB962C8B-B14F-4D97-AF65-F5344CB8AC3E}">
        <p14:creationId xmlns:p14="http://schemas.microsoft.com/office/powerpoint/2010/main" val="1352991668"/>
      </p:ext>
    </p:extLst>
  </p:cSld>
  <p:clrMapOvr>
    <a:masterClrMapping/>
  </p:clrMapOvr>
  <p:transition>
    <p:dissolve/>
  </p:transition>
  <p:timing>
    <p:tnLst>
      <p:par>
        <p:cTn id="1" dur="indefinite" restart="never" nodeType="tmRoot"/>
      </p:par>
    </p:tn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بررسی وضع موجود</a:t>
            </a:r>
            <a:endParaRPr lang="en-US" dirty="0">
              <a:solidFill>
                <a:srgbClr val="8C5B02"/>
              </a:solidFill>
              <a:latin typeface="Technic" panose="00000400000000000000" pitchFamily="2" charset="2"/>
            </a:endParaRPr>
          </a:p>
        </p:txBody>
      </p:sp>
      <p:sp>
        <p:nvSpPr>
          <p:cNvPr id="8" name="TextBox 7"/>
          <p:cNvSpPr txBox="1"/>
          <p:nvPr/>
        </p:nvSpPr>
        <p:spPr>
          <a:xfrm>
            <a:off x="272480" y="4016097"/>
            <a:ext cx="1728192" cy="276999"/>
          </a:xfrm>
          <a:prstGeom prst="rect">
            <a:avLst/>
          </a:prstGeom>
          <a:noFill/>
        </p:spPr>
        <p:txBody>
          <a:bodyPr wrap="square" rtlCol="0">
            <a:spAutoFit/>
          </a:bodyPr>
          <a:lstStyle/>
          <a:p>
            <a:pPr algn="ctr" rtl="1"/>
            <a:r>
              <a:rPr lang="fa-IR" sz="1200" b="1" dirty="0" smtClean="0">
                <a:solidFill>
                  <a:schemeClr val="bg1">
                    <a:lumMod val="65000"/>
                    <a:lumOff val="35000"/>
                  </a:schemeClr>
                </a:solidFill>
                <a:cs typeface="B Nazanin" pitchFamily="2" charset="-78"/>
              </a:rPr>
              <a:t>بررسی وضع موجود</a:t>
            </a:r>
            <a:endParaRPr lang="en-US" sz="1200" b="1" dirty="0">
              <a:solidFill>
                <a:schemeClr val="bg1">
                  <a:lumMod val="65000"/>
                  <a:lumOff val="35000"/>
                </a:schemeClr>
              </a:solidFill>
              <a:cs typeface="B Nazanin" pitchFamily="2" charset="-78"/>
            </a:endParaRPr>
          </a:p>
        </p:txBody>
      </p:sp>
      <p:sp>
        <p:nvSpPr>
          <p:cNvPr id="16" name="TextBox 15"/>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9</a:t>
            </a:r>
            <a:r>
              <a:rPr lang="fa-IR" sz="1600" dirty="0" smtClean="0">
                <a:effectLst>
                  <a:outerShdw blurRad="38100" dist="38100" dir="2700000" algn="tl">
                    <a:srgbClr val="000000">
                      <a:alpha val="43137"/>
                    </a:srgbClr>
                  </a:outerShdw>
                </a:effectLst>
              </a:rPr>
              <a:t>  برنامه‏دهی جهت طراحی دانشگاه سوره</a:t>
            </a:r>
            <a:endParaRPr lang="en-US" sz="1400" dirty="0">
              <a:effectLst>
                <a:outerShdw blurRad="38100" dist="38100" dir="2700000" algn="tl">
                  <a:srgbClr val="000000">
                    <a:alpha val="43137"/>
                  </a:srgbClr>
                </a:outerShdw>
              </a:effectLst>
            </a:endParaRPr>
          </a:p>
        </p:txBody>
      </p:sp>
      <p:sp>
        <p:nvSpPr>
          <p:cNvPr id="17" name="TextBox 16"/>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9</a:t>
            </a:r>
            <a:endParaRPr lang="en-US" sz="1200" b="1" dirty="0">
              <a:solidFill>
                <a:srgbClr val="002060"/>
              </a:solidFill>
              <a:cs typeface="B Nazanin" pitchFamily="2" charset="-78"/>
            </a:endParaRPr>
          </a:p>
        </p:txBody>
      </p:sp>
      <p:sp>
        <p:nvSpPr>
          <p:cNvPr id="18" name="TextBox 17"/>
          <p:cNvSpPr txBox="1"/>
          <p:nvPr/>
        </p:nvSpPr>
        <p:spPr>
          <a:xfrm>
            <a:off x="272480" y="3723542"/>
            <a:ext cx="1728192" cy="261610"/>
          </a:xfrm>
          <a:prstGeom prst="rect">
            <a:avLst/>
          </a:prstGeom>
          <a:noFill/>
        </p:spPr>
        <p:txBody>
          <a:bodyPr wrap="square" rtlCol="0">
            <a:spAutoFit/>
          </a:bodyPr>
          <a:lstStyle/>
          <a:p>
            <a:pPr algn="ctr" rtl="1"/>
            <a:r>
              <a:rPr lang="fa-IR" sz="1100" b="1" dirty="0" smtClean="0">
                <a:solidFill>
                  <a:srgbClr val="674301"/>
                </a:solidFill>
                <a:cs typeface="B Nazanin" pitchFamily="2" charset="-78"/>
              </a:rPr>
              <a:t>برنامه‏دهی جهت طراحی سوره</a:t>
            </a:r>
            <a:endParaRPr lang="en-US" sz="1100" b="1" dirty="0">
              <a:solidFill>
                <a:srgbClr val="674301"/>
              </a:solidFill>
              <a:cs typeface="B Nazanin" pitchFamily="2" charset="-78"/>
            </a:endParaRPr>
          </a:p>
        </p:txBody>
      </p:sp>
      <p:sp>
        <p:nvSpPr>
          <p:cNvPr id="13" name="TextBox 12"/>
          <p:cNvSpPr txBox="1"/>
          <p:nvPr/>
        </p:nvSpPr>
        <p:spPr>
          <a:xfrm>
            <a:off x="2504728" y="1360657"/>
            <a:ext cx="6552728" cy="292388"/>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300" dirty="0" smtClean="0">
                <a:solidFill>
                  <a:srgbClr val="002060"/>
                </a:solidFill>
                <a:latin typeface="Technic" panose="00000400000000000000" pitchFamily="2" charset="2"/>
                <a:cs typeface="B Traffic" panose="00000400000000000000" pitchFamily="2" charset="-78"/>
              </a:rPr>
              <a:t>رشته ها و گرایش‏های دانشگاه</a:t>
            </a:r>
            <a:endParaRPr lang="fa-IR" sz="1300" dirty="0">
              <a:solidFill>
                <a:srgbClr val="002060"/>
              </a:solidFill>
              <a:latin typeface="Technic" panose="00000400000000000000" pitchFamily="2" charset="2"/>
              <a:cs typeface="B Traffic" panose="00000400000000000000" pitchFamily="2" charset="-78"/>
            </a:endParaRPr>
          </a:p>
        </p:txBody>
      </p:sp>
      <p:sp>
        <p:nvSpPr>
          <p:cNvPr id="10" name="TextBox 9"/>
          <p:cNvSpPr txBox="1"/>
          <p:nvPr/>
        </p:nvSpPr>
        <p:spPr>
          <a:xfrm>
            <a:off x="2504728" y="1690930"/>
            <a:ext cx="6552727" cy="4801314"/>
          </a:xfrm>
          <a:prstGeom prst="rect">
            <a:avLst/>
          </a:prstGeom>
          <a:noFill/>
        </p:spPr>
        <p:txBody>
          <a:bodyPr wrap="square" rtlCol="0">
            <a:spAutoFit/>
          </a:bodyPr>
          <a:lstStyle/>
          <a:p>
            <a:pPr algn="justLow" rtl="1">
              <a:lnSpc>
                <a:spcPct val="150000"/>
              </a:lnSpc>
            </a:pPr>
            <a:r>
              <a:rPr lang="fa-IR" sz="1200" b="1" dirty="0">
                <a:solidFill>
                  <a:srgbClr val="002060"/>
                </a:solidFill>
                <a:cs typeface="B Nazanin" pitchFamily="2" charset="-78"/>
              </a:rPr>
              <a:t>رشته های هنرهای تجسمی</a:t>
            </a:r>
            <a:r>
              <a:rPr lang="fa-IR" sz="1200" b="1" dirty="0" smtClean="0">
                <a:solidFill>
                  <a:srgbClr val="002060"/>
                </a:solidFill>
                <a:cs typeface="B Nazanin" pitchFamily="2" charset="-78"/>
              </a:rPr>
              <a:t>، هنرهای </a:t>
            </a:r>
            <a:r>
              <a:rPr lang="fa-IR" sz="1200" b="1" dirty="0">
                <a:solidFill>
                  <a:srgbClr val="002060"/>
                </a:solidFill>
                <a:cs typeface="B Nazanin" pitchFamily="2" charset="-78"/>
              </a:rPr>
              <a:t>نمایشی</a:t>
            </a:r>
            <a:r>
              <a:rPr lang="fa-IR" sz="1200" b="1" dirty="0" smtClean="0">
                <a:solidFill>
                  <a:srgbClr val="002060"/>
                </a:solidFill>
                <a:cs typeface="B Nazanin" pitchFamily="2" charset="-78"/>
              </a:rPr>
              <a:t>، سینما </a:t>
            </a:r>
            <a:r>
              <a:rPr lang="fa-IR" sz="1200" b="1" dirty="0">
                <a:solidFill>
                  <a:srgbClr val="002060"/>
                </a:solidFill>
                <a:cs typeface="B Nazanin" pitchFamily="2" charset="-78"/>
              </a:rPr>
              <a:t>و هنرهای دستی در دانشگاه </a:t>
            </a:r>
            <a:r>
              <a:rPr lang="fa-IR" sz="1200" b="1" dirty="0" smtClean="0">
                <a:solidFill>
                  <a:srgbClr val="002060"/>
                </a:solidFill>
                <a:cs typeface="B Nazanin" pitchFamily="2" charset="-78"/>
              </a:rPr>
              <a:t>سوره؛</a:t>
            </a:r>
            <a:r>
              <a:rPr lang="fa-IR" sz="1200" dirty="0" smtClean="0">
                <a:solidFill>
                  <a:srgbClr val="002060"/>
                </a:solidFill>
                <a:cs typeface="B Nazanin" pitchFamily="2" charset="-78"/>
              </a:rPr>
              <a:t> </a:t>
            </a:r>
            <a:r>
              <a:rPr lang="fa-IR" sz="1200" dirty="0">
                <a:solidFill>
                  <a:srgbClr val="002060"/>
                </a:solidFill>
                <a:cs typeface="B Nazanin" pitchFamily="2" charset="-78"/>
              </a:rPr>
              <a:t>مقطع کارشناسی </a:t>
            </a:r>
            <a:r>
              <a:rPr lang="fa-IR" sz="1200" dirty="0" smtClean="0">
                <a:solidFill>
                  <a:srgbClr val="002060"/>
                </a:solidFill>
                <a:cs typeface="B Nazanin" pitchFamily="2" charset="-78"/>
              </a:rPr>
              <a:t>ارشد</a:t>
            </a:r>
          </a:p>
          <a:p>
            <a:pPr algn="justLow" rtl="1">
              <a:lnSpc>
                <a:spcPct val="150000"/>
              </a:lnSpc>
            </a:pPr>
            <a:r>
              <a:rPr lang="fa-IR" sz="1200" dirty="0" smtClean="0">
                <a:solidFill>
                  <a:srgbClr val="002060"/>
                </a:solidFill>
                <a:cs typeface="B Nazanin" pitchFamily="2" charset="-78"/>
              </a:rPr>
              <a:t>ادبیات نمایشی / نقاشی / کرافیک / سینما / انیمیشن / صنایع دستی / هنرهای </a:t>
            </a:r>
            <a:r>
              <a:rPr lang="fa-IR" sz="1200" dirty="0">
                <a:solidFill>
                  <a:srgbClr val="002060"/>
                </a:solidFill>
                <a:cs typeface="B Nazanin" pitchFamily="2" charset="-78"/>
              </a:rPr>
              <a:t>اسلامی</a:t>
            </a:r>
          </a:p>
          <a:p>
            <a:pPr algn="justLow" rtl="1">
              <a:lnSpc>
                <a:spcPct val="150000"/>
              </a:lnSpc>
            </a:pPr>
            <a:r>
              <a:rPr lang="fa-IR" sz="1200" b="1" dirty="0" smtClean="0">
                <a:solidFill>
                  <a:srgbClr val="002060"/>
                </a:solidFill>
                <a:cs typeface="B Nazanin" pitchFamily="2" charset="-78"/>
              </a:rPr>
              <a:t>رشته </a:t>
            </a:r>
            <a:r>
              <a:rPr lang="fa-IR" sz="1200" b="1" dirty="0">
                <a:solidFill>
                  <a:srgbClr val="002060"/>
                </a:solidFill>
                <a:cs typeface="B Nazanin" pitchFamily="2" charset="-78"/>
              </a:rPr>
              <a:t>های فرهنگ و ارتباطات در دانشگاه </a:t>
            </a:r>
            <a:r>
              <a:rPr lang="fa-IR" sz="1200" b="1" dirty="0" smtClean="0">
                <a:solidFill>
                  <a:srgbClr val="002060"/>
                </a:solidFill>
                <a:cs typeface="B Nazanin" pitchFamily="2" charset="-78"/>
              </a:rPr>
              <a:t>سوره؛ </a:t>
            </a:r>
            <a:r>
              <a:rPr lang="fa-IR" sz="1200" dirty="0" smtClean="0">
                <a:solidFill>
                  <a:srgbClr val="002060"/>
                </a:solidFill>
                <a:cs typeface="B Nazanin" pitchFamily="2" charset="-78"/>
              </a:rPr>
              <a:t>مقطع </a:t>
            </a:r>
            <a:r>
              <a:rPr lang="fa-IR" sz="1200" dirty="0">
                <a:solidFill>
                  <a:srgbClr val="002060"/>
                </a:solidFill>
                <a:cs typeface="B Nazanin" pitchFamily="2" charset="-78"/>
              </a:rPr>
              <a:t>کاردانی، کارشناسی و کارشناسی ارشد</a:t>
            </a:r>
          </a:p>
          <a:p>
            <a:pPr algn="justLow" rtl="1">
              <a:lnSpc>
                <a:spcPct val="150000"/>
              </a:lnSpc>
            </a:pPr>
            <a:r>
              <a:rPr lang="fa-IR" sz="1200" b="1" dirty="0" smtClean="0">
                <a:solidFill>
                  <a:srgbClr val="8C5B02"/>
                </a:solidFill>
                <a:cs typeface="B Nazanin" pitchFamily="2" charset="-78"/>
              </a:rPr>
              <a:t>الف</a:t>
            </a:r>
            <a:r>
              <a:rPr lang="fa-IR" sz="1200" b="1" dirty="0">
                <a:solidFill>
                  <a:srgbClr val="8C5B02"/>
                </a:solidFill>
                <a:cs typeface="B Nazanin" pitchFamily="2" charset="-78"/>
              </a:rPr>
              <a:t>) ارتباطات اجتماعی</a:t>
            </a:r>
          </a:p>
          <a:p>
            <a:pPr algn="justLow" rtl="1">
              <a:lnSpc>
                <a:spcPct val="150000"/>
              </a:lnSpc>
            </a:pPr>
            <a:r>
              <a:rPr lang="fa-IR" sz="1200" dirty="0">
                <a:solidFill>
                  <a:srgbClr val="002060"/>
                </a:solidFill>
                <a:cs typeface="B Nazanin" pitchFamily="2" charset="-78"/>
              </a:rPr>
              <a:t>1-روابط عمومی پیوسته</a:t>
            </a:r>
          </a:p>
          <a:p>
            <a:pPr algn="justLow" rtl="1">
              <a:lnSpc>
                <a:spcPct val="150000"/>
              </a:lnSpc>
            </a:pPr>
            <a:r>
              <a:rPr lang="fa-IR" sz="1200" dirty="0">
                <a:solidFill>
                  <a:srgbClr val="002060"/>
                </a:solidFill>
                <a:cs typeface="B Nazanin" pitchFamily="2" charset="-78"/>
              </a:rPr>
              <a:t>2-روابط عمومی ناپیوسته</a:t>
            </a:r>
          </a:p>
          <a:p>
            <a:pPr algn="justLow" rtl="1">
              <a:lnSpc>
                <a:spcPct val="150000"/>
              </a:lnSpc>
            </a:pPr>
            <a:r>
              <a:rPr lang="fa-IR" sz="1200" dirty="0">
                <a:solidFill>
                  <a:srgbClr val="002060"/>
                </a:solidFill>
                <a:cs typeface="B Nazanin" pitchFamily="2" charset="-78"/>
              </a:rPr>
              <a:t>3-روزنامه نگاری پیوسته</a:t>
            </a:r>
          </a:p>
          <a:p>
            <a:pPr algn="justLow" rtl="1">
              <a:lnSpc>
                <a:spcPct val="150000"/>
              </a:lnSpc>
            </a:pPr>
            <a:r>
              <a:rPr lang="fa-IR" sz="1200" b="1" dirty="0" smtClean="0">
                <a:solidFill>
                  <a:srgbClr val="8C5B02"/>
                </a:solidFill>
                <a:cs typeface="B Nazanin" pitchFamily="2" charset="-78"/>
              </a:rPr>
              <a:t>ب) مدیریت </a:t>
            </a:r>
            <a:r>
              <a:rPr lang="fa-IR" sz="1200" b="1" dirty="0">
                <a:solidFill>
                  <a:srgbClr val="8C5B02"/>
                </a:solidFill>
                <a:cs typeface="B Nazanin" pitchFamily="2" charset="-78"/>
              </a:rPr>
              <a:t>فرهنگی هنری</a:t>
            </a:r>
          </a:p>
          <a:p>
            <a:pPr algn="justLow" rtl="1">
              <a:lnSpc>
                <a:spcPct val="150000"/>
              </a:lnSpc>
            </a:pPr>
            <a:r>
              <a:rPr lang="fa-IR" sz="1200" dirty="0">
                <a:solidFill>
                  <a:srgbClr val="002060"/>
                </a:solidFill>
                <a:cs typeface="B Nazanin" pitchFamily="2" charset="-78"/>
              </a:rPr>
              <a:t>1-مدیریت امور فرهنگی ناپیوسته</a:t>
            </a:r>
          </a:p>
          <a:p>
            <a:pPr algn="justLow" rtl="1">
              <a:lnSpc>
                <a:spcPct val="150000"/>
              </a:lnSpc>
            </a:pPr>
            <a:r>
              <a:rPr lang="fa-IR" sz="1200" dirty="0">
                <a:solidFill>
                  <a:srgbClr val="002060"/>
                </a:solidFill>
                <a:cs typeface="B Nazanin" pitchFamily="2" charset="-78"/>
              </a:rPr>
              <a:t>2-مدیریت امور فرهنگی پیوسته</a:t>
            </a:r>
          </a:p>
          <a:p>
            <a:pPr algn="justLow" rtl="1">
              <a:lnSpc>
                <a:spcPct val="150000"/>
              </a:lnSpc>
            </a:pPr>
            <a:r>
              <a:rPr lang="fa-IR" sz="1200" b="1" dirty="0" smtClean="0">
                <a:solidFill>
                  <a:srgbClr val="8C5B02"/>
                </a:solidFill>
                <a:cs typeface="B Nazanin" pitchFamily="2" charset="-78"/>
              </a:rPr>
              <a:t>ج) رسانه و تبلیغ</a:t>
            </a:r>
          </a:p>
          <a:p>
            <a:pPr algn="justLow" rtl="1">
              <a:lnSpc>
                <a:spcPct val="150000"/>
              </a:lnSpc>
            </a:pPr>
            <a:r>
              <a:rPr lang="fa-IR" sz="1200" dirty="0" smtClean="0">
                <a:solidFill>
                  <a:srgbClr val="002060"/>
                </a:solidFill>
                <a:cs typeface="B Nazanin" pitchFamily="2" charset="-78"/>
              </a:rPr>
              <a:t>1-مدیریت </a:t>
            </a:r>
            <a:r>
              <a:rPr lang="fa-IR" sz="1200" dirty="0">
                <a:solidFill>
                  <a:srgbClr val="002060"/>
                </a:solidFill>
                <a:cs typeface="B Nazanin" pitchFamily="2" charset="-78"/>
              </a:rPr>
              <a:t>رسانه</a:t>
            </a:r>
          </a:p>
          <a:p>
            <a:pPr algn="justLow" rtl="1">
              <a:lnSpc>
                <a:spcPct val="150000"/>
              </a:lnSpc>
            </a:pPr>
            <a:r>
              <a:rPr lang="fa-IR" sz="1200" dirty="0">
                <a:solidFill>
                  <a:srgbClr val="002060"/>
                </a:solidFill>
                <a:cs typeface="B Nazanin" pitchFamily="2" charset="-78"/>
              </a:rPr>
              <a:t>2-تبلیغ و ارتباطات فرهنگی</a:t>
            </a:r>
          </a:p>
          <a:p>
            <a:pPr algn="justLow" rtl="1">
              <a:lnSpc>
                <a:spcPct val="150000"/>
              </a:lnSpc>
            </a:pPr>
            <a:r>
              <a:rPr lang="fa-IR" sz="1200" b="1" dirty="0" smtClean="0">
                <a:solidFill>
                  <a:srgbClr val="8C5B02"/>
                </a:solidFill>
                <a:cs typeface="B Nazanin" pitchFamily="2" charset="-78"/>
              </a:rPr>
              <a:t>د) مدیریت فرهنگی</a:t>
            </a:r>
            <a:endParaRPr lang="fa-IR" sz="1200" b="1" dirty="0">
              <a:solidFill>
                <a:srgbClr val="8C5B02"/>
              </a:solidFill>
              <a:cs typeface="B Nazanin" pitchFamily="2" charset="-78"/>
            </a:endParaRPr>
          </a:p>
          <a:p>
            <a:pPr algn="justLow" rtl="1">
              <a:lnSpc>
                <a:spcPct val="150000"/>
              </a:lnSpc>
            </a:pPr>
            <a:r>
              <a:rPr lang="fa-IR" sz="1200" dirty="0">
                <a:solidFill>
                  <a:srgbClr val="002060"/>
                </a:solidFill>
                <a:cs typeface="B Nazanin" pitchFamily="2" charset="-78"/>
              </a:rPr>
              <a:t>1-مدیریت فرهنگی هنری</a:t>
            </a:r>
          </a:p>
          <a:p>
            <a:pPr algn="justLow" rtl="1">
              <a:lnSpc>
                <a:spcPct val="150000"/>
              </a:lnSpc>
            </a:pPr>
            <a:r>
              <a:rPr lang="fa-IR" sz="1200" dirty="0">
                <a:solidFill>
                  <a:srgbClr val="002060"/>
                </a:solidFill>
                <a:cs typeface="B Nazanin" pitchFamily="2" charset="-78"/>
              </a:rPr>
              <a:t>2-مدیریت امور فرهنگی</a:t>
            </a:r>
          </a:p>
          <a:p>
            <a:pPr algn="justLow" rtl="1">
              <a:lnSpc>
                <a:spcPct val="150000"/>
              </a:lnSpc>
            </a:pPr>
            <a:r>
              <a:rPr lang="fa-IR" sz="1200" b="1" dirty="0">
                <a:solidFill>
                  <a:srgbClr val="8C5B02"/>
                </a:solidFill>
                <a:cs typeface="B Nazanin" pitchFamily="2" charset="-78"/>
              </a:rPr>
              <a:t>ه</a:t>
            </a:r>
            <a:r>
              <a:rPr lang="fa-IR" sz="1200" b="1" dirty="0" smtClean="0">
                <a:solidFill>
                  <a:srgbClr val="8C5B02"/>
                </a:solidFill>
                <a:cs typeface="B Nazanin" pitchFamily="2" charset="-78"/>
              </a:rPr>
              <a:t>) ادبیات </a:t>
            </a:r>
            <a:r>
              <a:rPr lang="fa-IR" sz="1200" b="1" dirty="0">
                <a:solidFill>
                  <a:srgbClr val="8C5B02"/>
                </a:solidFill>
                <a:cs typeface="B Nazanin" pitchFamily="2" charset="-78"/>
              </a:rPr>
              <a:t>پایداری</a:t>
            </a:r>
          </a:p>
        </p:txBody>
      </p:sp>
    </p:spTree>
    <p:extLst>
      <p:ext uri="{BB962C8B-B14F-4D97-AF65-F5344CB8AC3E}">
        <p14:creationId xmlns:p14="http://schemas.microsoft.com/office/powerpoint/2010/main" val="366343268"/>
      </p:ext>
    </p:extLst>
  </p:cSld>
  <p:clrMapOvr>
    <a:masterClrMapping/>
  </p:clrMapOvr>
  <p:transition>
    <p:dissolve/>
  </p:transition>
  <p:timing>
    <p:tnLst>
      <p:par>
        <p:cTn id="1" dur="indefinite" restart="never" nodeType="tmRoot"/>
      </p:par>
    </p:tn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9</a:t>
            </a:r>
            <a:r>
              <a:rPr lang="fa-IR" sz="1600" dirty="0" smtClean="0">
                <a:effectLst>
                  <a:outerShdw blurRad="38100" dist="38100" dir="2700000" algn="tl">
                    <a:srgbClr val="000000">
                      <a:alpha val="43137"/>
                    </a:srgbClr>
                  </a:outerShdw>
                </a:effectLst>
              </a:rPr>
              <a:t>  برنامه‏دهی جهت طراحی دانشگاه سوره</a:t>
            </a:r>
            <a:endParaRPr lang="en-US" sz="1400" dirty="0">
              <a:effectLst>
                <a:outerShdw blurRad="38100" dist="38100" dir="2700000" algn="tl">
                  <a:srgbClr val="000000">
                    <a:alpha val="43137"/>
                  </a:srgbClr>
                </a:outerShdw>
              </a:effectLst>
            </a:endParaRPr>
          </a:p>
        </p:txBody>
      </p:sp>
      <p:sp>
        <p:nvSpPr>
          <p:cNvPr id="17" name="TextBox 16"/>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9</a:t>
            </a:r>
            <a:endParaRPr lang="en-US" sz="1200" b="1" dirty="0">
              <a:solidFill>
                <a:srgbClr val="002060"/>
              </a:solidFill>
              <a:cs typeface="B Nazanin" pitchFamily="2" charset="-78"/>
            </a:endParaRPr>
          </a:p>
        </p:txBody>
      </p:sp>
      <p:sp>
        <p:nvSpPr>
          <p:cNvPr id="18" name="TextBox 17"/>
          <p:cNvSpPr txBox="1"/>
          <p:nvPr/>
        </p:nvSpPr>
        <p:spPr>
          <a:xfrm>
            <a:off x="272480" y="3723542"/>
            <a:ext cx="1728192" cy="261610"/>
          </a:xfrm>
          <a:prstGeom prst="rect">
            <a:avLst/>
          </a:prstGeom>
          <a:noFill/>
        </p:spPr>
        <p:txBody>
          <a:bodyPr wrap="square" rtlCol="0">
            <a:spAutoFit/>
          </a:bodyPr>
          <a:lstStyle/>
          <a:p>
            <a:pPr algn="ctr" rtl="1"/>
            <a:r>
              <a:rPr lang="fa-IR" sz="1100" b="1" dirty="0" smtClean="0">
                <a:solidFill>
                  <a:srgbClr val="674301"/>
                </a:solidFill>
                <a:cs typeface="B Nazanin" pitchFamily="2" charset="-78"/>
              </a:rPr>
              <a:t>برنامه‏دهی جهت طراحی سوره</a:t>
            </a:r>
            <a:endParaRPr lang="en-US" sz="1100" b="1" dirty="0">
              <a:solidFill>
                <a:srgbClr val="674301"/>
              </a:solidFill>
              <a:cs typeface="B Nazanin" pitchFamily="2" charset="-78"/>
            </a:endParaRPr>
          </a:p>
        </p:txBody>
      </p:sp>
      <p:sp>
        <p:nvSpPr>
          <p:cNvPr id="10" name="TextBox 9"/>
          <p:cNvSpPr txBox="1"/>
          <p:nvPr/>
        </p:nvSpPr>
        <p:spPr>
          <a:xfrm>
            <a:off x="2504728" y="1690930"/>
            <a:ext cx="6552727" cy="4247317"/>
          </a:xfrm>
          <a:prstGeom prst="rect">
            <a:avLst/>
          </a:prstGeom>
          <a:noFill/>
        </p:spPr>
        <p:txBody>
          <a:bodyPr wrap="square" rtlCol="0">
            <a:spAutoFit/>
          </a:bodyPr>
          <a:lstStyle/>
          <a:p>
            <a:pPr algn="justLow" rtl="1">
              <a:lnSpc>
                <a:spcPct val="150000"/>
              </a:lnSpc>
            </a:pPr>
            <a:r>
              <a:rPr lang="fa-IR" sz="1200" b="1" dirty="0" smtClean="0">
                <a:solidFill>
                  <a:srgbClr val="002060"/>
                </a:solidFill>
                <a:cs typeface="B Nazanin" pitchFamily="2" charset="-78"/>
              </a:rPr>
              <a:t>کلاسهای تئوری، اطاق‏های </a:t>
            </a:r>
            <a:r>
              <a:rPr lang="fa-IR" sz="1200" b="1" dirty="0">
                <a:solidFill>
                  <a:srgbClr val="002060"/>
                </a:solidFill>
                <a:cs typeface="B Nazanin" pitchFamily="2" charset="-78"/>
              </a:rPr>
              <a:t>سمینار و گردهمایی، کلاسهای نقشه کشی و </a:t>
            </a:r>
            <a:r>
              <a:rPr lang="fa-IR" sz="1200" b="1" dirty="0" smtClean="0">
                <a:solidFill>
                  <a:srgbClr val="002060"/>
                </a:solidFill>
                <a:cs typeface="B Nazanin" pitchFamily="2" charset="-78"/>
              </a:rPr>
              <a:t>طراحی</a:t>
            </a:r>
          </a:p>
          <a:p>
            <a:pPr algn="justLow" rtl="1">
              <a:lnSpc>
                <a:spcPct val="150000"/>
              </a:lnSpc>
            </a:pPr>
            <a:r>
              <a:rPr lang="fa-IR" sz="1200" dirty="0" smtClean="0">
                <a:solidFill>
                  <a:srgbClr val="002060"/>
                </a:solidFill>
                <a:cs typeface="B Nazanin" pitchFamily="2" charset="-78"/>
              </a:rPr>
              <a:t>- سطوح آموزشی ظرفیت کلاس</a:t>
            </a:r>
          </a:p>
          <a:p>
            <a:pPr algn="justLow" rtl="1">
              <a:lnSpc>
                <a:spcPct val="150000"/>
              </a:lnSpc>
            </a:pPr>
            <a:r>
              <a:rPr lang="fa-IR" sz="1200" dirty="0" smtClean="0">
                <a:solidFill>
                  <a:srgbClr val="002060"/>
                </a:solidFill>
                <a:cs typeface="B Nazanin" pitchFamily="2" charset="-78"/>
              </a:rPr>
              <a:t>- عمومی </a:t>
            </a:r>
            <a:r>
              <a:rPr lang="fa-IR" sz="1200" dirty="0">
                <a:solidFill>
                  <a:srgbClr val="002060"/>
                </a:solidFill>
                <a:cs typeface="B Nazanin" pitchFamily="2" charset="-78"/>
              </a:rPr>
              <a:t>40-55 نفر</a:t>
            </a:r>
          </a:p>
          <a:p>
            <a:pPr algn="justLow" rtl="1">
              <a:lnSpc>
                <a:spcPct val="150000"/>
              </a:lnSpc>
            </a:pPr>
            <a:r>
              <a:rPr lang="fa-IR" sz="1200" dirty="0" smtClean="0">
                <a:solidFill>
                  <a:srgbClr val="002060"/>
                </a:solidFill>
                <a:cs typeface="B Nazanin" pitchFamily="2" charset="-78"/>
              </a:rPr>
              <a:t>- تخصصی </a:t>
            </a:r>
            <a:r>
              <a:rPr lang="fa-IR" sz="1200" dirty="0">
                <a:solidFill>
                  <a:srgbClr val="002060"/>
                </a:solidFill>
                <a:cs typeface="B Nazanin" pitchFamily="2" charset="-78"/>
              </a:rPr>
              <a:t>30-40 نفر</a:t>
            </a:r>
          </a:p>
          <a:p>
            <a:pPr algn="justLow" rtl="1">
              <a:lnSpc>
                <a:spcPct val="150000"/>
              </a:lnSpc>
            </a:pPr>
            <a:r>
              <a:rPr lang="fa-IR" sz="1200" dirty="0" smtClean="0">
                <a:solidFill>
                  <a:srgbClr val="002060"/>
                </a:solidFill>
                <a:cs typeface="B Nazanin" pitchFamily="2" charset="-78"/>
              </a:rPr>
              <a:t>- لیسانس </a:t>
            </a:r>
            <a:r>
              <a:rPr lang="fa-IR" sz="1200" dirty="0">
                <a:solidFill>
                  <a:srgbClr val="002060"/>
                </a:solidFill>
                <a:cs typeface="B Nazanin" pitchFamily="2" charset="-78"/>
              </a:rPr>
              <a:t>به بالا ۲0-30 نفر</a:t>
            </a:r>
          </a:p>
          <a:p>
            <a:pPr algn="justLow" rtl="1">
              <a:lnSpc>
                <a:spcPct val="150000"/>
              </a:lnSpc>
            </a:pPr>
            <a:endParaRPr lang="fa-IR" sz="1200" dirty="0">
              <a:solidFill>
                <a:srgbClr val="002060"/>
              </a:solidFill>
              <a:cs typeface="B Nazanin" pitchFamily="2" charset="-78"/>
            </a:endParaRPr>
          </a:p>
          <a:p>
            <a:pPr algn="justLow" rtl="1">
              <a:lnSpc>
                <a:spcPct val="150000"/>
              </a:lnSpc>
            </a:pPr>
            <a:r>
              <a:rPr lang="fa-IR" sz="1200" b="1" dirty="0">
                <a:solidFill>
                  <a:srgbClr val="002060"/>
                </a:solidFill>
                <a:cs typeface="B Nazanin" pitchFamily="2" charset="-78"/>
              </a:rPr>
              <a:t>مشخصات فیزیکی </a:t>
            </a:r>
            <a:r>
              <a:rPr lang="fa-IR" sz="1200" b="1" dirty="0" smtClean="0">
                <a:solidFill>
                  <a:srgbClr val="002060"/>
                </a:solidFill>
                <a:cs typeface="B Nazanin" pitchFamily="2" charset="-78"/>
              </a:rPr>
              <a:t>فضاها</a:t>
            </a:r>
            <a:endParaRPr lang="fa-IR" sz="1200" b="1" dirty="0">
              <a:solidFill>
                <a:srgbClr val="002060"/>
              </a:solidFill>
              <a:cs typeface="B Nazanin" pitchFamily="2" charset="-78"/>
            </a:endParaRPr>
          </a:p>
          <a:p>
            <a:pPr algn="justLow" rtl="1">
              <a:lnSpc>
                <a:spcPct val="150000"/>
              </a:lnSpc>
            </a:pPr>
            <a:r>
              <a:rPr lang="fa-IR" sz="1200" dirty="0">
                <a:solidFill>
                  <a:srgbClr val="002060"/>
                </a:solidFill>
                <a:cs typeface="B Nazanin" pitchFamily="2" charset="-78"/>
              </a:rPr>
              <a:t>میز و صندلیها بصورت یکپارچه باشند .</a:t>
            </a:r>
          </a:p>
          <a:p>
            <a:pPr algn="justLow" rtl="1">
              <a:lnSpc>
                <a:spcPct val="150000"/>
              </a:lnSpc>
            </a:pPr>
            <a:r>
              <a:rPr lang="fa-IR" sz="1200" dirty="0">
                <a:solidFill>
                  <a:srgbClr val="002060"/>
                </a:solidFill>
                <a:cs typeface="B Nazanin" pitchFamily="2" charset="-78"/>
              </a:rPr>
              <a:t>فاصله صندلیها پشت تا پشت 90 سانت یمتر و با فاصله مرکز تا مرکز 60 سانتیمتر</a:t>
            </a:r>
          </a:p>
          <a:p>
            <a:pPr algn="justLow" rtl="1">
              <a:lnSpc>
                <a:spcPct val="150000"/>
              </a:lnSpc>
            </a:pPr>
            <a:r>
              <a:rPr lang="fa-IR" sz="1200" dirty="0">
                <a:solidFill>
                  <a:srgbClr val="002060"/>
                </a:solidFill>
                <a:cs typeface="B Nazanin" pitchFamily="2" charset="-78"/>
              </a:rPr>
              <a:t>عرض ردیف کمتر از ۷ صندلی : عرض کل راهروهای داخل کلاس 80/1 متر</a:t>
            </a:r>
          </a:p>
          <a:p>
            <a:pPr algn="justLow" rtl="1">
              <a:lnSpc>
                <a:spcPct val="150000"/>
              </a:lnSpc>
            </a:pPr>
            <a:r>
              <a:rPr lang="fa-IR" sz="1200" dirty="0">
                <a:solidFill>
                  <a:srgbClr val="002060"/>
                </a:solidFill>
                <a:cs typeface="B Nazanin" pitchFamily="2" charset="-78"/>
              </a:rPr>
              <a:t>عرض ردیف بیشتر از ۷ صندلی : عرض کل راهروهای داخل کلاس 40/۲ متر</a:t>
            </a:r>
          </a:p>
          <a:p>
            <a:pPr algn="justLow" rtl="1">
              <a:lnSpc>
                <a:spcPct val="150000"/>
              </a:lnSpc>
            </a:pPr>
            <a:r>
              <a:rPr lang="fa-IR" sz="1200" dirty="0">
                <a:solidFill>
                  <a:srgbClr val="002060"/>
                </a:solidFill>
                <a:cs typeface="B Nazanin" pitchFamily="2" charset="-78"/>
              </a:rPr>
              <a:t>اگر بیش از 50 صندلی در کلاس وجود دارد ، باید درب دومی نیز وجود داشته باشد و در غیر اینصورت فاصله صندلی عقبی با دیوار بیش از 60% متر باشد</a:t>
            </a:r>
          </a:p>
          <a:p>
            <a:pPr algn="justLow" rtl="1">
              <a:lnSpc>
                <a:spcPct val="150000"/>
              </a:lnSpc>
            </a:pPr>
            <a:r>
              <a:rPr lang="fa-IR" sz="1200" dirty="0">
                <a:solidFill>
                  <a:srgbClr val="002060"/>
                </a:solidFill>
                <a:cs typeface="B Nazanin" pitchFamily="2" charset="-78"/>
              </a:rPr>
              <a:t>کف کلاس بعد از ردیف هشتم باید شیب دار بوده و ارتفاع آن برای دید مناسب باشد .</a:t>
            </a:r>
          </a:p>
          <a:p>
            <a:pPr algn="justLow" rtl="1">
              <a:lnSpc>
                <a:spcPct val="150000"/>
              </a:lnSpc>
            </a:pPr>
            <a:r>
              <a:rPr lang="fa-IR" sz="1200" dirty="0">
                <a:solidFill>
                  <a:srgbClr val="002060"/>
                </a:solidFill>
                <a:cs typeface="B Nazanin" pitchFamily="2" charset="-78"/>
              </a:rPr>
              <a:t>جلوگیری از انعکاس نور و یا صوت با توجه به ابعاد </a:t>
            </a:r>
            <a:r>
              <a:rPr lang="fa-IR" sz="1200" dirty="0" smtClean="0">
                <a:solidFill>
                  <a:srgbClr val="002060"/>
                </a:solidFill>
                <a:cs typeface="B Nazanin" pitchFamily="2" charset="-78"/>
              </a:rPr>
              <a:t>کلاس</a:t>
            </a:r>
            <a:endParaRPr lang="fa-IR" sz="1200" dirty="0">
              <a:solidFill>
                <a:srgbClr val="002060"/>
              </a:solidFill>
              <a:cs typeface="B Nazanin" pitchFamily="2" charset="-78"/>
            </a:endParaRPr>
          </a:p>
        </p:txBody>
      </p:sp>
      <p:sp>
        <p:nvSpPr>
          <p:cNvPr id="9" name="TextBox 8"/>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بایدها و نبایدها</a:t>
            </a:r>
            <a:endParaRPr lang="en-US" dirty="0">
              <a:solidFill>
                <a:srgbClr val="8C5B02"/>
              </a:solidFill>
              <a:latin typeface="Technic" panose="00000400000000000000" pitchFamily="2" charset="2"/>
            </a:endParaRPr>
          </a:p>
        </p:txBody>
      </p:sp>
      <p:sp>
        <p:nvSpPr>
          <p:cNvPr id="11" name="TextBox 10"/>
          <p:cNvSpPr txBox="1"/>
          <p:nvPr/>
        </p:nvSpPr>
        <p:spPr>
          <a:xfrm>
            <a:off x="272480" y="4016097"/>
            <a:ext cx="1728192" cy="276999"/>
          </a:xfrm>
          <a:prstGeom prst="rect">
            <a:avLst/>
          </a:prstGeom>
          <a:noFill/>
        </p:spPr>
        <p:txBody>
          <a:bodyPr wrap="square" rtlCol="0">
            <a:spAutoFit/>
          </a:bodyPr>
          <a:lstStyle/>
          <a:p>
            <a:pPr algn="ctr" rtl="1"/>
            <a:r>
              <a:rPr lang="fa-IR" sz="1200" b="1" dirty="0" smtClean="0">
                <a:solidFill>
                  <a:schemeClr val="bg1">
                    <a:lumMod val="65000"/>
                    <a:lumOff val="35000"/>
                  </a:schemeClr>
                </a:solidFill>
                <a:cs typeface="B Nazanin" pitchFamily="2" charset="-78"/>
              </a:rPr>
              <a:t>بایدها و نبایدها</a:t>
            </a:r>
            <a:endParaRPr lang="en-US" sz="1200" b="1" dirty="0">
              <a:solidFill>
                <a:schemeClr val="bg1">
                  <a:lumMod val="65000"/>
                  <a:lumOff val="35000"/>
                </a:schemeClr>
              </a:solidFill>
              <a:cs typeface="B Nazanin" pitchFamily="2" charset="-78"/>
            </a:endParaRPr>
          </a:p>
        </p:txBody>
      </p:sp>
      <p:sp>
        <p:nvSpPr>
          <p:cNvPr id="12" name="TextBox 11"/>
          <p:cNvSpPr txBox="1"/>
          <p:nvPr/>
        </p:nvSpPr>
        <p:spPr>
          <a:xfrm>
            <a:off x="2504728" y="1360657"/>
            <a:ext cx="6552728" cy="292388"/>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300" dirty="0" smtClean="0">
                <a:solidFill>
                  <a:srgbClr val="002060"/>
                </a:solidFill>
                <a:latin typeface="Technic" panose="00000400000000000000" pitchFamily="2" charset="2"/>
                <a:cs typeface="B Traffic" panose="00000400000000000000" pitchFamily="2" charset="-78"/>
              </a:rPr>
              <a:t>استانداردهای فضاهای آموزشی</a:t>
            </a:r>
            <a:endParaRPr lang="fa-IR" sz="1300" dirty="0">
              <a:solidFill>
                <a:srgbClr val="002060"/>
              </a:solidFill>
              <a:latin typeface="Technic" panose="00000400000000000000" pitchFamily="2" charset="2"/>
              <a:cs typeface="B Traffic" panose="00000400000000000000" pitchFamily="2" charset="-78"/>
            </a:endParaRPr>
          </a:p>
        </p:txBody>
      </p:sp>
    </p:spTree>
    <p:extLst>
      <p:ext uri="{BB962C8B-B14F-4D97-AF65-F5344CB8AC3E}">
        <p14:creationId xmlns:p14="http://schemas.microsoft.com/office/powerpoint/2010/main" val="1948665816"/>
      </p:ext>
    </p:extLst>
  </p:cSld>
  <p:clrMapOvr>
    <a:masterClrMapping/>
  </p:clrMapOvr>
  <p:transition>
    <p:dissolve/>
  </p:transition>
  <p:timing>
    <p:tnLst>
      <p:par>
        <p:cTn id="1" dur="indefinite" restart="never" nodeType="tmRoot"/>
      </p:par>
    </p:tn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9</a:t>
            </a:r>
            <a:r>
              <a:rPr lang="fa-IR" sz="1600" dirty="0" smtClean="0">
                <a:effectLst>
                  <a:outerShdw blurRad="38100" dist="38100" dir="2700000" algn="tl">
                    <a:srgbClr val="000000">
                      <a:alpha val="43137"/>
                    </a:srgbClr>
                  </a:outerShdw>
                </a:effectLst>
              </a:rPr>
              <a:t>  برنامه‏دهی جهت طراحی دانشگاه سوره</a:t>
            </a:r>
            <a:endParaRPr lang="en-US" sz="1400" dirty="0">
              <a:effectLst>
                <a:outerShdw blurRad="38100" dist="38100" dir="2700000" algn="tl">
                  <a:srgbClr val="000000">
                    <a:alpha val="43137"/>
                  </a:srgbClr>
                </a:outerShdw>
              </a:effectLst>
            </a:endParaRPr>
          </a:p>
        </p:txBody>
      </p:sp>
      <p:sp>
        <p:nvSpPr>
          <p:cNvPr id="17" name="TextBox 16"/>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9</a:t>
            </a:r>
            <a:endParaRPr lang="en-US" sz="1200" b="1" dirty="0">
              <a:solidFill>
                <a:srgbClr val="002060"/>
              </a:solidFill>
              <a:cs typeface="B Nazanin" pitchFamily="2" charset="-78"/>
            </a:endParaRPr>
          </a:p>
        </p:txBody>
      </p:sp>
      <p:sp>
        <p:nvSpPr>
          <p:cNvPr id="18" name="TextBox 17"/>
          <p:cNvSpPr txBox="1"/>
          <p:nvPr/>
        </p:nvSpPr>
        <p:spPr>
          <a:xfrm>
            <a:off x="272480" y="3723542"/>
            <a:ext cx="1728192" cy="261610"/>
          </a:xfrm>
          <a:prstGeom prst="rect">
            <a:avLst/>
          </a:prstGeom>
          <a:noFill/>
        </p:spPr>
        <p:txBody>
          <a:bodyPr wrap="square" rtlCol="0">
            <a:spAutoFit/>
          </a:bodyPr>
          <a:lstStyle/>
          <a:p>
            <a:pPr algn="ctr" rtl="1"/>
            <a:r>
              <a:rPr lang="fa-IR" sz="1100" b="1" dirty="0" smtClean="0">
                <a:solidFill>
                  <a:srgbClr val="674301"/>
                </a:solidFill>
                <a:cs typeface="B Nazanin" pitchFamily="2" charset="-78"/>
              </a:rPr>
              <a:t>برنامه‏دهی جهت طراحی سوره</a:t>
            </a:r>
            <a:endParaRPr lang="en-US" sz="1100" b="1" dirty="0">
              <a:solidFill>
                <a:srgbClr val="674301"/>
              </a:solidFill>
              <a:cs typeface="B Nazanin" pitchFamily="2" charset="-78"/>
            </a:endParaRPr>
          </a:p>
        </p:txBody>
      </p:sp>
      <p:sp>
        <p:nvSpPr>
          <p:cNvPr id="10" name="TextBox 9"/>
          <p:cNvSpPr txBox="1"/>
          <p:nvPr/>
        </p:nvSpPr>
        <p:spPr>
          <a:xfrm>
            <a:off x="2504728" y="1690930"/>
            <a:ext cx="6552727" cy="2285241"/>
          </a:xfrm>
          <a:prstGeom prst="rect">
            <a:avLst/>
          </a:prstGeom>
          <a:noFill/>
        </p:spPr>
        <p:txBody>
          <a:bodyPr wrap="square" rtlCol="0">
            <a:spAutoFit/>
          </a:bodyPr>
          <a:lstStyle/>
          <a:p>
            <a:pPr algn="justLow" rtl="1">
              <a:lnSpc>
                <a:spcPct val="150000"/>
              </a:lnSpc>
            </a:pPr>
            <a:r>
              <a:rPr lang="fa-IR" sz="1200" dirty="0" smtClean="0">
                <a:solidFill>
                  <a:srgbClr val="002060"/>
                </a:solidFill>
                <a:cs typeface="B Nazanin" pitchFamily="2" charset="-78"/>
              </a:rPr>
              <a:t>تبصره </a:t>
            </a:r>
            <a:r>
              <a:rPr lang="fa-IR" sz="1200" dirty="0">
                <a:solidFill>
                  <a:srgbClr val="002060"/>
                </a:solidFill>
                <a:cs typeface="B Nazanin" pitchFamily="2" charset="-78"/>
              </a:rPr>
              <a:t>1 :</a:t>
            </a:r>
          </a:p>
          <a:p>
            <a:pPr algn="justLow" rtl="1">
              <a:lnSpc>
                <a:spcPct val="150000"/>
              </a:lnSpc>
            </a:pPr>
            <a:r>
              <a:rPr lang="fa-IR" sz="1200" dirty="0">
                <a:solidFill>
                  <a:srgbClr val="002060"/>
                </a:solidFill>
                <a:cs typeface="B Nazanin" pitchFamily="2" charset="-78"/>
              </a:rPr>
              <a:t>تناسب ابعاد کلاس درس با توجه به استانداردهای مختلف برای حداکثر نسبت طول به عرض کلاس از 3/1 : 1 تا ۷/1 : 1 ، متغیر است</a:t>
            </a:r>
          </a:p>
          <a:p>
            <a:pPr algn="justLow" rtl="1">
              <a:lnSpc>
                <a:spcPct val="150000"/>
              </a:lnSpc>
            </a:pPr>
            <a:r>
              <a:rPr lang="fa-IR" sz="1200" dirty="0">
                <a:solidFill>
                  <a:srgbClr val="002060"/>
                </a:solidFill>
                <a:cs typeface="B Nazanin" pitchFamily="2" charset="-78"/>
              </a:rPr>
              <a:t>ولی نسبتی که اکثراً در رعایت آن بعنوان حداکثر توافق دارند 4/1 : 1 است. حداقل ارتفاع در بیشتر موارد 3 متر و نسبت حجم فضای</a:t>
            </a:r>
          </a:p>
          <a:p>
            <a:pPr algn="justLow" rtl="1">
              <a:lnSpc>
                <a:spcPct val="150000"/>
              </a:lnSpc>
            </a:pPr>
            <a:r>
              <a:rPr lang="fa-IR" sz="1200" dirty="0">
                <a:solidFill>
                  <a:srgbClr val="002060"/>
                </a:solidFill>
                <a:cs typeface="B Nazanin" pitchFamily="2" charset="-78"/>
              </a:rPr>
              <a:t>سرانه برای سالن های کوچک 5/۲ متر مکعب و برای سالنهای بزرگ 5/4 متر مکعب تعیین شده است .</a:t>
            </a:r>
          </a:p>
          <a:p>
            <a:pPr algn="justLow" rtl="1">
              <a:lnSpc>
                <a:spcPct val="150000"/>
              </a:lnSpc>
            </a:pPr>
            <a:r>
              <a:rPr lang="fa-IR" sz="1200" dirty="0">
                <a:solidFill>
                  <a:srgbClr val="002060"/>
                </a:solidFill>
                <a:cs typeface="B Nazanin" pitchFamily="2" charset="-78"/>
              </a:rPr>
              <a:t>تبصره ۲ :</a:t>
            </a:r>
          </a:p>
          <a:p>
            <a:pPr algn="justLow" rtl="1">
              <a:lnSpc>
                <a:spcPct val="150000"/>
              </a:lnSpc>
            </a:pPr>
            <a:r>
              <a:rPr lang="fa-IR" sz="1200" dirty="0">
                <a:solidFill>
                  <a:srgbClr val="002060"/>
                </a:solidFill>
                <a:cs typeface="B Nazanin" pitchFamily="2" charset="-78"/>
              </a:rPr>
              <a:t>سطح سرانه در کشورهای اروپایی برای کلاسها متفاوت است . بدین معنی که در آلمان فدرال 9/0-8/0 متر مربع برای هر شاگرد ، در</a:t>
            </a:r>
          </a:p>
          <a:p>
            <a:pPr algn="justLow" rtl="1">
              <a:lnSpc>
                <a:spcPct val="150000"/>
              </a:lnSpc>
            </a:pPr>
            <a:r>
              <a:rPr lang="fa-IR" sz="1200" dirty="0">
                <a:solidFill>
                  <a:srgbClr val="002060"/>
                </a:solidFill>
                <a:cs typeface="B Nazanin" pitchFamily="2" charset="-78"/>
              </a:rPr>
              <a:t>انگلستان حداقل 93/0 مترمربع و حداکثر 6/1 متر مربع </a:t>
            </a:r>
            <a:r>
              <a:rPr lang="fa-IR" sz="1200" dirty="0" smtClean="0">
                <a:solidFill>
                  <a:srgbClr val="002060"/>
                </a:solidFill>
                <a:cs typeface="B Nazanin" pitchFamily="2" charset="-78"/>
              </a:rPr>
              <a:t>( </a:t>
            </a:r>
            <a:r>
              <a:rPr lang="fa-IR" sz="1200" dirty="0">
                <a:solidFill>
                  <a:srgbClr val="002060"/>
                </a:solidFill>
                <a:cs typeface="B Nazanin" pitchFamily="2" charset="-78"/>
              </a:rPr>
              <a:t>میانگین ۲/1 متر </a:t>
            </a:r>
            <a:r>
              <a:rPr lang="fa-IR" sz="1200" dirty="0" smtClean="0">
                <a:solidFill>
                  <a:srgbClr val="002060"/>
                </a:solidFill>
                <a:cs typeface="B Nazanin" pitchFamily="2" charset="-78"/>
              </a:rPr>
              <a:t>مربع) </a:t>
            </a:r>
            <a:r>
              <a:rPr lang="fa-IR" sz="1200" dirty="0">
                <a:solidFill>
                  <a:srgbClr val="002060"/>
                </a:solidFill>
                <a:cs typeface="B Nazanin" pitchFamily="2" charset="-78"/>
              </a:rPr>
              <a:t>و در هلند 3/1 متر مربع برای تا 50 نفر و 8/0</a:t>
            </a:r>
          </a:p>
          <a:p>
            <a:pPr algn="justLow" rtl="1">
              <a:lnSpc>
                <a:spcPct val="150000"/>
              </a:lnSpc>
            </a:pPr>
            <a:r>
              <a:rPr lang="fa-IR" sz="1200" dirty="0">
                <a:solidFill>
                  <a:srgbClr val="002060"/>
                </a:solidFill>
                <a:cs typeface="B Nazanin" pitchFamily="2" charset="-78"/>
              </a:rPr>
              <a:t>مترمربع برای هر فرد اضافی تا ۲00 نفر و یک متر مربع برای 400 نفر </a:t>
            </a:r>
            <a:r>
              <a:rPr lang="fa-IR" sz="1200" dirty="0" smtClean="0">
                <a:solidFill>
                  <a:srgbClr val="002060"/>
                </a:solidFill>
                <a:cs typeface="B Nazanin" pitchFamily="2" charset="-78"/>
              </a:rPr>
              <a:t>(بخاطر </a:t>
            </a:r>
            <a:r>
              <a:rPr lang="fa-IR" sz="1200" dirty="0">
                <a:solidFill>
                  <a:srgbClr val="002060"/>
                </a:solidFill>
                <a:cs typeface="B Nazanin" pitchFamily="2" charset="-78"/>
              </a:rPr>
              <a:t>راهروهای </a:t>
            </a:r>
            <a:r>
              <a:rPr lang="fa-IR" sz="1200" dirty="0" smtClean="0">
                <a:solidFill>
                  <a:srgbClr val="002060"/>
                </a:solidFill>
                <a:cs typeface="B Nazanin" pitchFamily="2" charset="-78"/>
              </a:rPr>
              <a:t>اضافی) </a:t>
            </a:r>
            <a:r>
              <a:rPr lang="fa-IR" sz="1200" dirty="0">
                <a:solidFill>
                  <a:srgbClr val="002060"/>
                </a:solidFill>
                <a:cs typeface="B Nazanin" pitchFamily="2" charset="-78"/>
              </a:rPr>
              <a:t>را تعیین می کنند .</a:t>
            </a:r>
          </a:p>
        </p:txBody>
      </p:sp>
      <p:sp>
        <p:nvSpPr>
          <p:cNvPr id="9" name="TextBox 8"/>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بایدها و نبایدها</a:t>
            </a:r>
            <a:endParaRPr lang="en-US" dirty="0">
              <a:solidFill>
                <a:srgbClr val="8C5B02"/>
              </a:solidFill>
              <a:latin typeface="Technic" panose="00000400000000000000" pitchFamily="2" charset="2"/>
            </a:endParaRPr>
          </a:p>
        </p:txBody>
      </p:sp>
      <p:sp>
        <p:nvSpPr>
          <p:cNvPr id="11" name="TextBox 10"/>
          <p:cNvSpPr txBox="1"/>
          <p:nvPr/>
        </p:nvSpPr>
        <p:spPr>
          <a:xfrm>
            <a:off x="272480" y="4016097"/>
            <a:ext cx="1728192" cy="276999"/>
          </a:xfrm>
          <a:prstGeom prst="rect">
            <a:avLst/>
          </a:prstGeom>
          <a:noFill/>
        </p:spPr>
        <p:txBody>
          <a:bodyPr wrap="square" rtlCol="0">
            <a:spAutoFit/>
          </a:bodyPr>
          <a:lstStyle/>
          <a:p>
            <a:pPr algn="ctr" rtl="1"/>
            <a:r>
              <a:rPr lang="fa-IR" sz="1200" b="1" dirty="0" smtClean="0">
                <a:solidFill>
                  <a:schemeClr val="bg1">
                    <a:lumMod val="65000"/>
                    <a:lumOff val="35000"/>
                  </a:schemeClr>
                </a:solidFill>
                <a:cs typeface="B Nazanin" pitchFamily="2" charset="-78"/>
              </a:rPr>
              <a:t>بایدها و نبایدها</a:t>
            </a:r>
            <a:endParaRPr lang="en-US" sz="1200" b="1" dirty="0">
              <a:solidFill>
                <a:schemeClr val="bg1">
                  <a:lumMod val="65000"/>
                  <a:lumOff val="35000"/>
                </a:schemeClr>
              </a:solidFill>
              <a:cs typeface="B Nazanin" pitchFamily="2" charset="-78"/>
            </a:endParaRPr>
          </a:p>
        </p:txBody>
      </p:sp>
      <p:sp>
        <p:nvSpPr>
          <p:cNvPr id="12" name="TextBox 11"/>
          <p:cNvSpPr txBox="1"/>
          <p:nvPr/>
        </p:nvSpPr>
        <p:spPr>
          <a:xfrm>
            <a:off x="2504728" y="1360657"/>
            <a:ext cx="6552728" cy="292388"/>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300" dirty="0" smtClean="0">
                <a:solidFill>
                  <a:srgbClr val="002060"/>
                </a:solidFill>
                <a:latin typeface="Technic" panose="00000400000000000000" pitchFamily="2" charset="2"/>
                <a:cs typeface="B Traffic" panose="00000400000000000000" pitchFamily="2" charset="-78"/>
              </a:rPr>
              <a:t>استانداردهای فضاهای آموزشی</a:t>
            </a:r>
            <a:endParaRPr lang="fa-IR" sz="1300" dirty="0">
              <a:solidFill>
                <a:srgbClr val="002060"/>
              </a:solidFill>
              <a:latin typeface="Technic" panose="00000400000000000000" pitchFamily="2" charset="2"/>
              <a:cs typeface="B Traffic" panose="00000400000000000000" pitchFamily="2" charset="-78"/>
            </a:endParaRPr>
          </a:p>
        </p:txBody>
      </p:sp>
      <p:pic>
        <p:nvPicPr>
          <p:cNvPr id="13" name="Picture 12"/>
          <p:cNvPicPr/>
          <p:nvPr/>
        </p:nvPicPr>
        <p:blipFill>
          <a:blip r:embed="rId2">
            <a:extLst>
              <a:ext uri="{28A0092B-C50C-407E-A947-70E740481C1C}">
                <a14:useLocalDpi xmlns:a14="http://schemas.microsoft.com/office/drawing/2010/main" val="0"/>
              </a:ext>
            </a:extLst>
          </a:blip>
          <a:stretch>
            <a:fillRect/>
          </a:stretch>
        </p:blipFill>
        <p:spPr>
          <a:xfrm>
            <a:off x="2504728" y="4022771"/>
            <a:ext cx="4734560" cy="2247900"/>
          </a:xfrm>
          <a:prstGeom prst="rect">
            <a:avLst/>
          </a:prstGeom>
        </p:spPr>
      </p:pic>
    </p:spTree>
    <p:extLst>
      <p:ext uri="{BB962C8B-B14F-4D97-AF65-F5344CB8AC3E}">
        <p14:creationId xmlns:p14="http://schemas.microsoft.com/office/powerpoint/2010/main" val="2059674901"/>
      </p:ext>
    </p:extLst>
  </p:cSld>
  <p:clrMapOvr>
    <a:masterClrMapping/>
  </p:clrMapOvr>
  <p:transition>
    <p:dissolve/>
  </p:transition>
  <p:timing>
    <p:tnLst>
      <p:par>
        <p:cTn id="1" dur="indefinite" restart="never" nodeType="tmRoot"/>
      </p:par>
    </p:tn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9</a:t>
            </a:r>
            <a:r>
              <a:rPr lang="fa-IR" sz="1600" dirty="0" smtClean="0">
                <a:effectLst>
                  <a:outerShdw blurRad="38100" dist="38100" dir="2700000" algn="tl">
                    <a:srgbClr val="000000">
                      <a:alpha val="43137"/>
                    </a:srgbClr>
                  </a:outerShdw>
                </a:effectLst>
              </a:rPr>
              <a:t>  برنامه‏دهی جهت طراحی دانشگاه سوره</a:t>
            </a:r>
            <a:endParaRPr lang="en-US" sz="1400" dirty="0">
              <a:effectLst>
                <a:outerShdw blurRad="38100" dist="38100" dir="2700000" algn="tl">
                  <a:srgbClr val="000000">
                    <a:alpha val="43137"/>
                  </a:srgbClr>
                </a:outerShdw>
              </a:effectLst>
            </a:endParaRPr>
          </a:p>
        </p:txBody>
      </p:sp>
      <p:sp>
        <p:nvSpPr>
          <p:cNvPr id="17" name="TextBox 16"/>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9</a:t>
            </a:r>
            <a:endParaRPr lang="en-US" sz="1200" b="1" dirty="0">
              <a:solidFill>
                <a:srgbClr val="002060"/>
              </a:solidFill>
              <a:cs typeface="B Nazanin" pitchFamily="2" charset="-78"/>
            </a:endParaRPr>
          </a:p>
        </p:txBody>
      </p:sp>
      <p:sp>
        <p:nvSpPr>
          <p:cNvPr id="18" name="TextBox 17"/>
          <p:cNvSpPr txBox="1"/>
          <p:nvPr/>
        </p:nvSpPr>
        <p:spPr>
          <a:xfrm>
            <a:off x="272480" y="3723542"/>
            <a:ext cx="1728192" cy="261610"/>
          </a:xfrm>
          <a:prstGeom prst="rect">
            <a:avLst/>
          </a:prstGeom>
          <a:noFill/>
        </p:spPr>
        <p:txBody>
          <a:bodyPr wrap="square" rtlCol="0">
            <a:spAutoFit/>
          </a:bodyPr>
          <a:lstStyle/>
          <a:p>
            <a:pPr algn="ctr" rtl="1"/>
            <a:r>
              <a:rPr lang="fa-IR" sz="1100" b="1" dirty="0" smtClean="0">
                <a:solidFill>
                  <a:srgbClr val="674301"/>
                </a:solidFill>
                <a:cs typeface="B Nazanin" pitchFamily="2" charset="-78"/>
              </a:rPr>
              <a:t>برنامه‏دهی جهت طراحی سوره</a:t>
            </a:r>
            <a:endParaRPr lang="en-US" sz="1100" b="1" dirty="0">
              <a:solidFill>
                <a:srgbClr val="674301"/>
              </a:solidFill>
              <a:cs typeface="B Nazanin" pitchFamily="2" charset="-78"/>
            </a:endParaRPr>
          </a:p>
        </p:txBody>
      </p:sp>
      <p:sp>
        <p:nvSpPr>
          <p:cNvPr id="10" name="TextBox 9"/>
          <p:cNvSpPr txBox="1"/>
          <p:nvPr/>
        </p:nvSpPr>
        <p:spPr>
          <a:xfrm>
            <a:off x="2504728" y="1690930"/>
            <a:ext cx="6552727" cy="1177245"/>
          </a:xfrm>
          <a:prstGeom prst="rect">
            <a:avLst/>
          </a:prstGeom>
          <a:noFill/>
        </p:spPr>
        <p:txBody>
          <a:bodyPr wrap="square" rtlCol="0">
            <a:spAutoFit/>
          </a:bodyPr>
          <a:lstStyle/>
          <a:p>
            <a:pPr algn="justLow" rtl="1">
              <a:lnSpc>
                <a:spcPct val="150000"/>
              </a:lnSpc>
            </a:pPr>
            <a:r>
              <a:rPr lang="fa-IR" sz="1200" b="1" dirty="0" smtClean="0">
                <a:solidFill>
                  <a:srgbClr val="002060"/>
                </a:solidFill>
                <a:cs typeface="B Nazanin" pitchFamily="2" charset="-78"/>
              </a:rPr>
              <a:t>نمونه‏ها</a:t>
            </a:r>
          </a:p>
          <a:p>
            <a:pPr algn="justLow" rtl="1">
              <a:lnSpc>
                <a:spcPct val="150000"/>
              </a:lnSpc>
            </a:pPr>
            <a:r>
              <a:rPr lang="fa-IR" sz="1200" dirty="0" smtClean="0">
                <a:solidFill>
                  <a:srgbClr val="002060"/>
                </a:solidFill>
                <a:cs typeface="B Nazanin" pitchFamily="2" charset="-78"/>
              </a:rPr>
              <a:t>فضای </a:t>
            </a:r>
            <a:r>
              <a:rPr lang="fa-IR" sz="1200" dirty="0">
                <a:solidFill>
                  <a:srgbClr val="002060"/>
                </a:solidFill>
                <a:cs typeface="B Nazanin" pitchFamily="2" charset="-78"/>
              </a:rPr>
              <a:t>مورد نیاز سمینار ها نیز با توجه به اینکه ساعات مباحثه و سمینار در دوره های لیسانس بطور متوسط چهار برابر کمتر از ساعات درس است و معمولأ نیز با حضور استاد و با گروهی حدود ۲0 نفر تشکیل م یشود میتوان از همان فضای کلاسها با جا به جا کردن تجهیزات استفاده نمود، ولی بهر حال اطاق های مورد نیاز سمینارها معمولا دارای تناسب 1:1 (نزدیک به مربع ) هستند.</a:t>
            </a:r>
          </a:p>
        </p:txBody>
      </p:sp>
      <p:sp>
        <p:nvSpPr>
          <p:cNvPr id="9" name="TextBox 8"/>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بایدها و نبایدها</a:t>
            </a:r>
            <a:endParaRPr lang="en-US" dirty="0">
              <a:solidFill>
                <a:srgbClr val="8C5B02"/>
              </a:solidFill>
              <a:latin typeface="Technic" panose="00000400000000000000" pitchFamily="2" charset="2"/>
            </a:endParaRPr>
          </a:p>
        </p:txBody>
      </p:sp>
      <p:sp>
        <p:nvSpPr>
          <p:cNvPr id="11" name="TextBox 10"/>
          <p:cNvSpPr txBox="1"/>
          <p:nvPr/>
        </p:nvSpPr>
        <p:spPr>
          <a:xfrm>
            <a:off x="272480" y="4016097"/>
            <a:ext cx="1728192" cy="276999"/>
          </a:xfrm>
          <a:prstGeom prst="rect">
            <a:avLst/>
          </a:prstGeom>
          <a:noFill/>
        </p:spPr>
        <p:txBody>
          <a:bodyPr wrap="square" rtlCol="0">
            <a:spAutoFit/>
          </a:bodyPr>
          <a:lstStyle/>
          <a:p>
            <a:pPr algn="ctr" rtl="1"/>
            <a:r>
              <a:rPr lang="fa-IR" sz="1200" b="1" dirty="0" smtClean="0">
                <a:solidFill>
                  <a:schemeClr val="bg1">
                    <a:lumMod val="65000"/>
                    <a:lumOff val="35000"/>
                  </a:schemeClr>
                </a:solidFill>
                <a:cs typeface="B Nazanin" pitchFamily="2" charset="-78"/>
              </a:rPr>
              <a:t>بایدها و نبایدها</a:t>
            </a:r>
            <a:endParaRPr lang="en-US" sz="1200" b="1" dirty="0">
              <a:solidFill>
                <a:schemeClr val="bg1">
                  <a:lumMod val="65000"/>
                  <a:lumOff val="35000"/>
                </a:schemeClr>
              </a:solidFill>
              <a:cs typeface="B Nazanin" pitchFamily="2" charset="-78"/>
            </a:endParaRPr>
          </a:p>
        </p:txBody>
      </p:sp>
      <p:sp>
        <p:nvSpPr>
          <p:cNvPr id="12" name="TextBox 11"/>
          <p:cNvSpPr txBox="1"/>
          <p:nvPr/>
        </p:nvSpPr>
        <p:spPr>
          <a:xfrm>
            <a:off x="2504728" y="1360657"/>
            <a:ext cx="6552728" cy="292388"/>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300" dirty="0" smtClean="0">
                <a:solidFill>
                  <a:srgbClr val="002060"/>
                </a:solidFill>
                <a:latin typeface="Technic" panose="00000400000000000000" pitchFamily="2" charset="2"/>
                <a:cs typeface="B Traffic" panose="00000400000000000000" pitchFamily="2" charset="-78"/>
              </a:rPr>
              <a:t>استانداردهای فضاهای آموزشی</a:t>
            </a:r>
            <a:endParaRPr lang="fa-IR" sz="1300" dirty="0">
              <a:solidFill>
                <a:srgbClr val="002060"/>
              </a:solidFill>
              <a:latin typeface="Technic" panose="00000400000000000000" pitchFamily="2" charset="2"/>
              <a:cs typeface="B Traffic" panose="00000400000000000000" pitchFamily="2" charset="-78"/>
            </a:endParaRPr>
          </a:p>
        </p:txBody>
      </p:sp>
      <p:pic>
        <p:nvPicPr>
          <p:cNvPr id="14" name="Content Placeholder 3"/>
          <p:cNvPicPr>
            <a:picLocks noChangeAspect="1"/>
          </p:cNvPicPr>
          <p:nvPr/>
        </p:nvPicPr>
        <p:blipFill>
          <a:blip r:embed="rId2"/>
          <a:stretch>
            <a:fillRect/>
          </a:stretch>
        </p:blipFill>
        <p:spPr>
          <a:xfrm>
            <a:off x="3296817" y="4350367"/>
            <a:ext cx="1677792" cy="1951268"/>
          </a:xfrm>
          <a:prstGeom prst="rect">
            <a:avLst/>
          </a:prstGeom>
        </p:spPr>
      </p:pic>
      <p:pic>
        <p:nvPicPr>
          <p:cNvPr id="15" name="Picture 14"/>
          <p:cNvPicPr>
            <a:picLocks noChangeAspect="1"/>
          </p:cNvPicPr>
          <p:nvPr/>
        </p:nvPicPr>
        <p:blipFill>
          <a:blip r:embed="rId3"/>
          <a:stretch>
            <a:fillRect/>
          </a:stretch>
        </p:blipFill>
        <p:spPr>
          <a:xfrm>
            <a:off x="5527624" y="2924944"/>
            <a:ext cx="2665736" cy="1389765"/>
          </a:xfrm>
          <a:prstGeom prst="rect">
            <a:avLst/>
          </a:prstGeom>
        </p:spPr>
      </p:pic>
      <p:pic>
        <p:nvPicPr>
          <p:cNvPr id="19" name="Picture 18"/>
          <p:cNvPicPr>
            <a:picLocks noChangeAspect="1"/>
          </p:cNvPicPr>
          <p:nvPr/>
        </p:nvPicPr>
        <p:blipFill>
          <a:blip r:embed="rId4"/>
          <a:stretch>
            <a:fillRect/>
          </a:stretch>
        </p:blipFill>
        <p:spPr>
          <a:xfrm>
            <a:off x="5097016" y="4350367"/>
            <a:ext cx="3096344" cy="1952508"/>
          </a:xfrm>
          <a:prstGeom prst="rect">
            <a:avLst/>
          </a:prstGeom>
        </p:spPr>
      </p:pic>
      <p:pic>
        <p:nvPicPr>
          <p:cNvPr id="20" name="Picture 1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296816" y="2924944"/>
            <a:ext cx="2115816" cy="1375946"/>
          </a:xfrm>
          <a:prstGeom prst="rect">
            <a:avLst/>
          </a:prstGeom>
        </p:spPr>
      </p:pic>
    </p:spTree>
    <p:extLst>
      <p:ext uri="{BB962C8B-B14F-4D97-AF65-F5344CB8AC3E}">
        <p14:creationId xmlns:p14="http://schemas.microsoft.com/office/powerpoint/2010/main" val="3783647334"/>
      </p:ext>
    </p:extLst>
  </p:cSld>
  <p:clrMapOvr>
    <a:masterClrMapping/>
  </p:clrMapOvr>
  <p:transition>
    <p:dissolve/>
  </p:transition>
  <p:timing>
    <p:tnLst>
      <p:par>
        <p:cTn id="1" dur="indefinite" restart="never" nodeType="tmRoot"/>
      </p:par>
    </p:tn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9</a:t>
            </a:r>
            <a:r>
              <a:rPr lang="fa-IR" sz="1600" dirty="0" smtClean="0">
                <a:effectLst>
                  <a:outerShdw blurRad="38100" dist="38100" dir="2700000" algn="tl">
                    <a:srgbClr val="000000">
                      <a:alpha val="43137"/>
                    </a:srgbClr>
                  </a:outerShdw>
                </a:effectLst>
              </a:rPr>
              <a:t>  برنامه‏دهی جهت طراحی دانشگاه سوره</a:t>
            </a:r>
            <a:endParaRPr lang="en-US" sz="1400" dirty="0">
              <a:effectLst>
                <a:outerShdw blurRad="38100" dist="38100" dir="2700000" algn="tl">
                  <a:srgbClr val="000000">
                    <a:alpha val="43137"/>
                  </a:srgbClr>
                </a:outerShdw>
              </a:effectLst>
            </a:endParaRPr>
          </a:p>
        </p:txBody>
      </p:sp>
      <p:sp>
        <p:nvSpPr>
          <p:cNvPr id="17" name="TextBox 16"/>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9</a:t>
            </a:r>
            <a:endParaRPr lang="en-US" sz="1200" b="1" dirty="0">
              <a:solidFill>
                <a:srgbClr val="002060"/>
              </a:solidFill>
              <a:cs typeface="B Nazanin" pitchFamily="2" charset="-78"/>
            </a:endParaRPr>
          </a:p>
        </p:txBody>
      </p:sp>
      <p:sp>
        <p:nvSpPr>
          <p:cNvPr id="18" name="TextBox 17"/>
          <p:cNvSpPr txBox="1"/>
          <p:nvPr/>
        </p:nvSpPr>
        <p:spPr>
          <a:xfrm>
            <a:off x="272480" y="3723542"/>
            <a:ext cx="1728192" cy="261610"/>
          </a:xfrm>
          <a:prstGeom prst="rect">
            <a:avLst/>
          </a:prstGeom>
          <a:noFill/>
        </p:spPr>
        <p:txBody>
          <a:bodyPr wrap="square" rtlCol="0">
            <a:spAutoFit/>
          </a:bodyPr>
          <a:lstStyle/>
          <a:p>
            <a:pPr algn="ctr" rtl="1"/>
            <a:r>
              <a:rPr lang="fa-IR" sz="1100" b="1" dirty="0" smtClean="0">
                <a:solidFill>
                  <a:srgbClr val="674301"/>
                </a:solidFill>
                <a:cs typeface="B Nazanin" pitchFamily="2" charset="-78"/>
              </a:rPr>
              <a:t>برنامه‏دهی جهت طراحی سوره</a:t>
            </a:r>
            <a:endParaRPr lang="en-US" sz="1100" b="1" dirty="0">
              <a:solidFill>
                <a:srgbClr val="674301"/>
              </a:solidFill>
              <a:cs typeface="B Nazanin" pitchFamily="2" charset="-78"/>
            </a:endParaRPr>
          </a:p>
        </p:txBody>
      </p:sp>
      <p:sp>
        <p:nvSpPr>
          <p:cNvPr id="10" name="TextBox 9"/>
          <p:cNvSpPr txBox="1"/>
          <p:nvPr/>
        </p:nvSpPr>
        <p:spPr>
          <a:xfrm>
            <a:off x="5529064" y="1690930"/>
            <a:ext cx="3528391" cy="923330"/>
          </a:xfrm>
          <a:prstGeom prst="rect">
            <a:avLst/>
          </a:prstGeom>
          <a:noFill/>
        </p:spPr>
        <p:txBody>
          <a:bodyPr wrap="square" rtlCol="0">
            <a:spAutoFit/>
          </a:bodyPr>
          <a:lstStyle/>
          <a:p>
            <a:pPr algn="justLow" rtl="1">
              <a:lnSpc>
                <a:spcPct val="150000"/>
              </a:lnSpc>
            </a:pPr>
            <a:r>
              <a:rPr lang="fa-IR" sz="1200" b="1" dirty="0" smtClean="0">
                <a:solidFill>
                  <a:srgbClr val="8C5B02"/>
                </a:solidFill>
                <a:cs typeface="B Nazanin" pitchFamily="2" charset="-78"/>
              </a:rPr>
              <a:t>کارگاهها</a:t>
            </a:r>
          </a:p>
          <a:p>
            <a:pPr algn="justLow" rtl="1">
              <a:lnSpc>
                <a:spcPct val="150000"/>
              </a:lnSpc>
            </a:pPr>
            <a:r>
              <a:rPr lang="fa-IR" sz="1200" dirty="0">
                <a:solidFill>
                  <a:srgbClr val="002060"/>
                </a:solidFill>
                <a:cs typeface="B Nazanin" pitchFamily="2" charset="-78"/>
              </a:rPr>
              <a:t>کارگاهها باید طوری طراحی شوند که با تغییرات ناشی از روش های آموزشی با تکنولوژی قابل انعطاف باشند.</a:t>
            </a:r>
          </a:p>
        </p:txBody>
      </p:sp>
      <p:sp>
        <p:nvSpPr>
          <p:cNvPr id="9" name="TextBox 8"/>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بایدها و نبایدها</a:t>
            </a:r>
            <a:endParaRPr lang="en-US" dirty="0">
              <a:solidFill>
                <a:srgbClr val="8C5B02"/>
              </a:solidFill>
              <a:latin typeface="Technic" panose="00000400000000000000" pitchFamily="2" charset="2"/>
            </a:endParaRPr>
          </a:p>
        </p:txBody>
      </p:sp>
      <p:sp>
        <p:nvSpPr>
          <p:cNvPr id="11" name="TextBox 10"/>
          <p:cNvSpPr txBox="1"/>
          <p:nvPr/>
        </p:nvSpPr>
        <p:spPr>
          <a:xfrm>
            <a:off x="272480" y="4016097"/>
            <a:ext cx="1728192" cy="276999"/>
          </a:xfrm>
          <a:prstGeom prst="rect">
            <a:avLst/>
          </a:prstGeom>
          <a:noFill/>
        </p:spPr>
        <p:txBody>
          <a:bodyPr wrap="square" rtlCol="0">
            <a:spAutoFit/>
          </a:bodyPr>
          <a:lstStyle/>
          <a:p>
            <a:pPr algn="ctr" rtl="1"/>
            <a:r>
              <a:rPr lang="fa-IR" sz="1200" b="1" dirty="0" smtClean="0">
                <a:solidFill>
                  <a:schemeClr val="bg1">
                    <a:lumMod val="65000"/>
                    <a:lumOff val="35000"/>
                  </a:schemeClr>
                </a:solidFill>
                <a:cs typeface="B Nazanin" pitchFamily="2" charset="-78"/>
              </a:rPr>
              <a:t>بایدها و نبایدها</a:t>
            </a:r>
            <a:endParaRPr lang="en-US" sz="1200" b="1" dirty="0">
              <a:solidFill>
                <a:schemeClr val="bg1">
                  <a:lumMod val="65000"/>
                  <a:lumOff val="35000"/>
                </a:schemeClr>
              </a:solidFill>
              <a:cs typeface="B Nazanin" pitchFamily="2" charset="-78"/>
            </a:endParaRPr>
          </a:p>
        </p:txBody>
      </p:sp>
      <p:sp>
        <p:nvSpPr>
          <p:cNvPr id="12" name="TextBox 11"/>
          <p:cNvSpPr txBox="1"/>
          <p:nvPr/>
        </p:nvSpPr>
        <p:spPr>
          <a:xfrm>
            <a:off x="2504728" y="1360657"/>
            <a:ext cx="6552728" cy="292388"/>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300" dirty="0" smtClean="0">
                <a:solidFill>
                  <a:srgbClr val="002060"/>
                </a:solidFill>
                <a:latin typeface="Technic" panose="00000400000000000000" pitchFamily="2" charset="2"/>
                <a:cs typeface="B Traffic" panose="00000400000000000000" pitchFamily="2" charset="-78"/>
              </a:rPr>
              <a:t>استانداردهای فضاهای آموزشی</a:t>
            </a:r>
            <a:endParaRPr lang="fa-IR" sz="1300" dirty="0">
              <a:solidFill>
                <a:srgbClr val="002060"/>
              </a:solidFill>
              <a:latin typeface="Technic" panose="00000400000000000000" pitchFamily="2" charset="2"/>
              <a:cs typeface="B Traffic" panose="00000400000000000000" pitchFamily="2" charset="-78"/>
            </a:endParaRPr>
          </a:p>
        </p:txBody>
      </p:sp>
      <p:pic>
        <p:nvPicPr>
          <p:cNvPr id="13" name="Picture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04727" y="1686325"/>
            <a:ext cx="2981847" cy="4714318"/>
          </a:xfrm>
          <a:prstGeom prst="rect">
            <a:avLst/>
          </a:prstGeom>
          <a:ln>
            <a:solidFill>
              <a:schemeClr val="bg1">
                <a:lumMod val="50000"/>
                <a:lumOff val="50000"/>
              </a:schemeClr>
            </a:solidFill>
          </a:ln>
        </p:spPr>
      </p:pic>
      <p:sp>
        <p:nvSpPr>
          <p:cNvPr id="21" name="TextBox 20"/>
          <p:cNvSpPr txBox="1"/>
          <p:nvPr/>
        </p:nvSpPr>
        <p:spPr>
          <a:xfrm>
            <a:off x="6609184" y="3309301"/>
            <a:ext cx="2448272" cy="923330"/>
          </a:xfrm>
          <a:prstGeom prst="rect">
            <a:avLst/>
          </a:prstGeom>
          <a:noFill/>
        </p:spPr>
        <p:txBody>
          <a:bodyPr wrap="square" rtlCol="0">
            <a:spAutoFit/>
          </a:bodyPr>
          <a:lstStyle/>
          <a:p>
            <a:pPr algn="justLow" rtl="1">
              <a:lnSpc>
                <a:spcPct val="150000"/>
              </a:lnSpc>
            </a:pPr>
            <a:r>
              <a:rPr lang="fa-IR" sz="1200" b="1" dirty="0" smtClean="0">
                <a:solidFill>
                  <a:srgbClr val="8C5B02"/>
                </a:solidFill>
                <a:cs typeface="B Nazanin" pitchFamily="2" charset="-78"/>
              </a:rPr>
              <a:t>تأثیرات باد</a:t>
            </a:r>
          </a:p>
          <a:p>
            <a:pPr algn="justLow" rtl="1">
              <a:lnSpc>
                <a:spcPct val="150000"/>
              </a:lnSpc>
            </a:pPr>
            <a:r>
              <a:rPr lang="fa-IR" sz="1200" dirty="0">
                <a:solidFill>
                  <a:srgbClr val="002060"/>
                </a:solidFill>
                <a:cs typeface="B Nazanin" pitchFamily="2" charset="-78"/>
              </a:rPr>
              <a:t>سطح تماس ساختمان با باد در حالت ج کمتر از حالت الف و ب می باشد.</a:t>
            </a:r>
          </a:p>
        </p:txBody>
      </p:sp>
      <p:pic>
        <p:nvPicPr>
          <p:cNvPr id="22" name="Picture 2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09184" y="4293096"/>
            <a:ext cx="2448271" cy="2107547"/>
          </a:xfrm>
          <a:prstGeom prst="rect">
            <a:avLst/>
          </a:prstGeom>
          <a:ln>
            <a:solidFill>
              <a:schemeClr val="bg1">
                <a:lumMod val="50000"/>
                <a:lumOff val="50000"/>
              </a:schemeClr>
            </a:solidFill>
          </a:ln>
        </p:spPr>
      </p:pic>
    </p:spTree>
    <p:extLst>
      <p:ext uri="{BB962C8B-B14F-4D97-AF65-F5344CB8AC3E}">
        <p14:creationId xmlns:p14="http://schemas.microsoft.com/office/powerpoint/2010/main" val="2812594079"/>
      </p:ext>
    </p:extLst>
  </p:cSld>
  <p:clrMapOvr>
    <a:masterClrMapping/>
  </p:clrMapOvr>
  <p:transition>
    <p:dissolve/>
  </p:transition>
  <p:timing>
    <p:tnLst>
      <p:par>
        <p:cTn id="1" dur="indefinite" restart="never" nodeType="tmRoot"/>
      </p:par>
    </p:tn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rot="16200000">
            <a:off x="6239273" y="3563143"/>
            <a:ext cx="5328592"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a:solidFill>
                  <a:srgbClr val="8C5B02"/>
                </a:solidFill>
              </a:rPr>
              <a:t>سرانه ریزفضاها - برنامه فیزیکی و آمار تعداد کاربران</a:t>
            </a:r>
            <a:endParaRPr lang="en-US" dirty="0">
              <a:solidFill>
                <a:srgbClr val="8C5B02"/>
              </a:solidFill>
              <a:latin typeface="Technic" panose="00000400000000000000" pitchFamily="2" charset="2"/>
            </a:endParaRPr>
          </a:p>
        </p:txBody>
      </p:sp>
      <p:sp>
        <p:nvSpPr>
          <p:cNvPr id="8" name="TextBox 7"/>
          <p:cNvSpPr txBox="1"/>
          <p:nvPr/>
        </p:nvSpPr>
        <p:spPr>
          <a:xfrm>
            <a:off x="272480" y="4016097"/>
            <a:ext cx="1728192" cy="276999"/>
          </a:xfrm>
          <a:prstGeom prst="rect">
            <a:avLst/>
          </a:prstGeom>
          <a:noFill/>
        </p:spPr>
        <p:txBody>
          <a:bodyPr wrap="square" rtlCol="0">
            <a:spAutoFit/>
          </a:bodyPr>
          <a:lstStyle/>
          <a:p>
            <a:pPr algn="ctr" rtl="1"/>
            <a:r>
              <a:rPr lang="fa-IR" sz="1200" b="1" dirty="0" smtClean="0">
                <a:solidFill>
                  <a:schemeClr val="bg1">
                    <a:lumMod val="65000"/>
                    <a:lumOff val="35000"/>
                  </a:schemeClr>
                </a:solidFill>
                <a:cs typeface="B Nazanin" pitchFamily="2" charset="-78"/>
              </a:rPr>
              <a:t>پیوست</a:t>
            </a:r>
            <a:endParaRPr lang="en-US" sz="1200" b="1" dirty="0">
              <a:solidFill>
                <a:schemeClr val="bg1">
                  <a:lumMod val="65000"/>
                  <a:lumOff val="35000"/>
                </a:schemeClr>
              </a:solidFill>
              <a:cs typeface="B Nazanin" pitchFamily="2" charset="-78"/>
            </a:endParaRPr>
          </a:p>
        </p:txBody>
      </p:sp>
      <p:sp>
        <p:nvSpPr>
          <p:cNvPr id="16" name="TextBox 15"/>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9</a:t>
            </a:r>
            <a:r>
              <a:rPr lang="fa-IR" sz="1600" dirty="0" smtClean="0">
                <a:effectLst>
                  <a:outerShdw blurRad="38100" dist="38100" dir="2700000" algn="tl">
                    <a:srgbClr val="000000">
                      <a:alpha val="43137"/>
                    </a:srgbClr>
                  </a:outerShdw>
                </a:effectLst>
              </a:rPr>
              <a:t>  برنامه‏دهی جهت طراحی دانشگاه سوره</a:t>
            </a:r>
            <a:endParaRPr lang="en-US" sz="1400" dirty="0">
              <a:effectLst>
                <a:outerShdw blurRad="38100" dist="38100" dir="2700000" algn="tl">
                  <a:srgbClr val="000000">
                    <a:alpha val="43137"/>
                  </a:srgbClr>
                </a:outerShdw>
              </a:effectLst>
            </a:endParaRPr>
          </a:p>
        </p:txBody>
      </p:sp>
      <p:sp>
        <p:nvSpPr>
          <p:cNvPr id="17" name="TextBox 16"/>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9</a:t>
            </a:r>
            <a:endParaRPr lang="en-US" sz="1200" b="1" dirty="0">
              <a:solidFill>
                <a:srgbClr val="002060"/>
              </a:solidFill>
              <a:cs typeface="B Nazanin" pitchFamily="2" charset="-78"/>
            </a:endParaRPr>
          </a:p>
        </p:txBody>
      </p:sp>
      <p:sp>
        <p:nvSpPr>
          <p:cNvPr id="18" name="TextBox 17"/>
          <p:cNvSpPr txBox="1"/>
          <p:nvPr/>
        </p:nvSpPr>
        <p:spPr>
          <a:xfrm>
            <a:off x="272480" y="3723542"/>
            <a:ext cx="1728192" cy="276999"/>
          </a:xfrm>
          <a:prstGeom prst="rect">
            <a:avLst/>
          </a:prstGeom>
          <a:noFill/>
        </p:spPr>
        <p:txBody>
          <a:bodyPr wrap="square" rtlCol="0">
            <a:spAutoFit/>
          </a:bodyPr>
          <a:lstStyle/>
          <a:p>
            <a:pPr algn="ctr" rtl="1"/>
            <a:r>
              <a:rPr lang="fa-IR" sz="1200" b="1" dirty="0" smtClean="0">
                <a:solidFill>
                  <a:srgbClr val="674301"/>
                </a:solidFill>
                <a:cs typeface="B Nazanin" pitchFamily="2" charset="-78"/>
              </a:rPr>
              <a:t>سرانه‏ها و برنامه فیزیکی</a:t>
            </a:r>
            <a:endParaRPr lang="en-US" sz="1200" b="1" dirty="0">
              <a:solidFill>
                <a:srgbClr val="674301"/>
              </a:solidFill>
              <a:cs typeface="B Nazanin" pitchFamily="2" charset="-78"/>
            </a:endParaRPr>
          </a:p>
        </p:txBody>
      </p:sp>
      <p:graphicFrame>
        <p:nvGraphicFramePr>
          <p:cNvPr id="11" name="Content Placeholder 3"/>
          <p:cNvGraphicFramePr>
            <a:graphicFrameLocks/>
          </p:cNvGraphicFramePr>
          <p:nvPr>
            <p:extLst/>
          </p:nvPr>
        </p:nvGraphicFramePr>
        <p:xfrm>
          <a:off x="2936776" y="1029844"/>
          <a:ext cx="5544616" cy="5590324"/>
        </p:xfrm>
        <a:graphic>
          <a:graphicData uri="http://schemas.openxmlformats.org/drawingml/2006/table">
            <a:tbl>
              <a:tblPr rtl="1" firstRow="1" bandRow="1"/>
              <a:tblGrid>
                <a:gridCol w="1036744"/>
                <a:gridCol w="1149648"/>
                <a:gridCol w="977778"/>
                <a:gridCol w="737718"/>
                <a:gridCol w="718625"/>
                <a:gridCol w="924103"/>
              </a:tblGrid>
              <a:tr h="586786">
                <a:tc>
                  <a:txBody>
                    <a:bodyPr/>
                    <a:lstStyle>
                      <a:lvl1pPr marL="0" algn="l" rtl="0" eaLnBrk="1" latinLnBrk="0" hangingPunct="1">
                        <a:defRPr kumimoji="0" b="1" kern="1200">
                          <a:solidFill>
                            <a:schemeClr val="lt1"/>
                          </a:solidFill>
                          <a:latin typeface="Franklin Gothic Book" panose="020B0503020102020204"/>
                        </a:defRPr>
                      </a:lvl1pPr>
                      <a:lvl2pPr marL="457200" algn="l" rtl="0" eaLnBrk="1" latinLnBrk="0" hangingPunct="1">
                        <a:defRPr kumimoji="0" b="1" kern="1200">
                          <a:solidFill>
                            <a:schemeClr val="lt1"/>
                          </a:solidFill>
                          <a:latin typeface="Franklin Gothic Book" panose="020B0503020102020204"/>
                        </a:defRPr>
                      </a:lvl2pPr>
                      <a:lvl3pPr marL="914400" algn="l" rtl="0" eaLnBrk="1" latinLnBrk="0" hangingPunct="1">
                        <a:defRPr kumimoji="0" b="1" kern="1200">
                          <a:solidFill>
                            <a:schemeClr val="lt1"/>
                          </a:solidFill>
                          <a:latin typeface="Franklin Gothic Book" panose="020B0503020102020204"/>
                        </a:defRPr>
                      </a:lvl3pPr>
                      <a:lvl4pPr marL="1371600" algn="l" rtl="0" eaLnBrk="1" latinLnBrk="0" hangingPunct="1">
                        <a:defRPr kumimoji="0" b="1" kern="1200">
                          <a:solidFill>
                            <a:schemeClr val="lt1"/>
                          </a:solidFill>
                          <a:latin typeface="Franklin Gothic Book" panose="020B0503020102020204"/>
                        </a:defRPr>
                      </a:lvl4pPr>
                      <a:lvl5pPr marL="1828800" algn="l" rtl="0" eaLnBrk="1" latinLnBrk="0" hangingPunct="1">
                        <a:defRPr kumimoji="0" b="1" kern="1200">
                          <a:solidFill>
                            <a:schemeClr val="lt1"/>
                          </a:solidFill>
                          <a:latin typeface="Franklin Gothic Book" panose="020B0503020102020204"/>
                        </a:defRPr>
                      </a:lvl5pPr>
                      <a:lvl6pPr marL="2286000" algn="l" rtl="0" eaLnBrk="1" latinLnBrk="0" hangingPunct="1">
                        <a:defRPr kumimoji="0" b="1" kern="1200">
                          <a:solidFill>
                            <a:schemeClr val="lt1"/>
                          </a:solidFill>
                          <a:latin typeface="Franklin Gothic Book" panose="020B0503020102020204"/>
                        </a:defRPr>
                      </a:lvl6pPr>
                      <a:lvl7pPr marL="2743200" algn="l" rtl="0" eaLnBrk="1" latinLnBrk="0" hangingPunct="1">
                        <a:defRPr kumimoji="0" b="1" kern="1200">
                          <a:solidFill>
                            <a:schemeClr val="lt1"/>
                          </a:solidFill>
                          <a:latin typeface="Franklin Gothic Book" panose="020B0503020102020204"/>
                        </a:defRPr>
                      </a:lvl7pPr>
                      <a:lvl8pPr marL="3200400" algn="l" rtl="0" eaLnBrk="1" latinLnBrk="0" hangingPunct="1">
                        <a:defRPr kumimoji="0" b="1" kern="1200">
                          <a:solidFill>
                            <a:schemeClr val="lt1"/>
                          </a:solidFill>
                          <a:latin typeface="Franklin Gothic Book" panose="020B0503020102020204"/>
                        </a:defRPr>
                      </a:lvl8pPr>
                      <a:lvl9pPr marL="3657600" algn="l" rtl="0" eaLnBrk="1" latinLnBrk="0" hangingPunct="1">
                        <a:defRPr kumimoji="0" b="1" kern="1200">
                          <a:solidFill>
                            <a:schemeClr val="lt1"/>
                          </a:solidFill>
                          <a:latin typeface="Franklin Gothic Book" panose="020B0503020102020204"/>
                        </a:defRPr>
                      </a:lvl9pPr>
                    </a:lstStyle>
                    <a:p>
                      <a:pPr algn="ctr" rtl="1"/>
                      <a:r>
                        <a:rPr lang="fa-IR" sz="950" dirty="0" smtClean="0">
                          <a:latin typeface="Adobe Arabic" panose="02040503050201020203" pitchFamily="18" charset="-78"/>
                          <a:cs typeface="B Mitra" panose="00000400000000000000" pitchFamily="2" charset="-78"/>
                        </a:rPr>
                        <a:t>ریز فضاها</a:t>
                      </a:r>
                      <a:endParaRPr lang="fa-IR" sz="950" dirty="0">
                        <a:latin typeface="Adobe Arabic" panose="02040503050201020203" pitchFamily="18" charset="-78"/>
                        <a:cs typeface="B Mitra" panose="00000400000000000000" pitchFamily="2" charset="-78"/>
                      </a:endParaRPr>
                    </a:p>
                  </a:txBody>
                  <a:tcPr marL="56740" marR="56740" marT="28370" marB="2837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8C8D86"/>
                    </a:solidFill>
                  </a:tcPr>
                </a:tc>
                <a:tc>
                  <a:txBody>
                    <a:bodyPr/>
                    <a:lstStyle>
                      <a:lvl1pPr marL="0" algn="l" rtl="0" eaLnBrk="1" latinLnBrk="0" hangingPunct="1">
                        <a:defRPr kumimoji="0" b="1" kern="1200">
                          <a:solidFill>
                            <a:schemeClr val="lt1"/>
                          </a:solidFill>
                          <a:latin typeface="Franklin Gothic Book" panose="020B0503020102020204"/>
                        </a:defRPr>
                      </a:lvl1pPr>
                      <a:lvl2pPr marL="457200" algn="l" rtl="0" eaLnBrk="1" latinLnBrk="0" hangingPunct="1">
                        <a:defRPr kumimoji="0" b="1" kern="1200">
                          <a:solidFill>
                            <a:schemeClr val="lt1"/>
                          </a:solidFill>
                          <a:latin typeface="Franklin Gothic Book" panose="020B0503020102020204"/>
                        </a:defRPr>
                      </a:lvl2pPr>
                      <a:lvl3pPr marL="914400" algn="l" rtl="0" eaLnBrk="1" latinLnBrk="0" hangingPunct="1">
                        <a:defRPr kumimoji="0" b="1" kern="1200">
                          <a:solidFill>
                            <a:schemeClr val="lt1"/>
                          </a:solidFill>
                          <a:latin typeface="Franklin Gothic Book" panose="020B0503020102020204"/>
                        </a:defRPr>
                      </a:lvl3pPr>
                      <a:lvl4pPr marL="1371600" algn="l" rtl="0" eaLnBrk="1" latinLnBrk="0" hangingPunct="1">
                        <a:defRPr kumimoji="0" b="1" kern="1200">
                          <a:solidFill>
                            <a:schemeClr val="lt1"/>
                          </a:solidFill>
                          <a:latin typeface="Franklin Gothic Book" panose="020B0503020102020204"/>
                        </a:defRPr>
                      </a:lvl4pPr>
                      <a:lvl5pPr marL="1828800" algn="l" rtl="0" eaLnBrk="1" latinLnBrk="0" hangingPunct="1">
                        <a:defRPr kumimoji="0" b="1" kern="1200">
                          <a:solidFill>
                            <a:schemeClr val="lt1"/>
                          </a:solidFill>
                          <a:latin typeface="Franklin Gothic Book" panose="020B0503020102020204"/>
                        </a:defRPr>
                      </a:lvl5pPr>
                      <a:lvl6pPr marL="2286000" algn="l" rtl="0" eaLnBrk="1" latinLnBrk="0" hangingPunct="1">
                        <a:defRPr kumimoji="0" b="1" kern="1200">
                          <a:solidFill>
                            <a:schemeClr val="lt1"/>
                          </a:solidFill>
                          <a:latin typeface="Franklin Gothic Book" panose="020B0503020102020204"/>
                        </a:defRPr>
                      </a:lvl6pPr>
                      <a:lvl7pPr marL="2743200" algn="l" rtl="0" eaLnBrk="1" latinLnBrk="0" hangingPunct="1">
                        <a:defRPr kumimoji="0" b="1" kern="1200">
                          <a:solidFill>
                            <a:schemeClr val="lt1"/>
                          </a:solidFill>
                          <a:latin typeface="Franklin Gothic Book" panose="020B0503020102020204"/>
                        </a:defRPr>
                      </a:lvl7pPr>
                      <a:lvl8pPr marL="3200400" algn="l" rtl="0" eaLnBrk="1" latinLnBrk="0" hangingPunct="1">
                        <a:defRPr kumimoji="0" b="1" kern="1200">
                          <a:solidFill>
                            <a:schemeClr val="lt1"/>
                          </a:solidFill>
                          <a:latin typeface="Franklin Gothic Book" panose="020B0503020102020204"/>
                        </a:defRPr>
                      </a:lvl8pPr>
                      <a:lvl9pPr marL="3657600" algn="l" rtl="0" eaLnBrk="1" latinLnBrk="0" hangingPunct="1">
                        <a:defRPr kumimoji="0" b="1" kern="1200">
                          <a:solidFill>
                            <a:schemeClr val="lt1"/>
                          </a:solidFill>
                          <a:latin typeface="Franklin Gothic Book" panose="020B0503020102020204"/>
                        </a:defRPr>
                      </a:lvl9pPr>
                    </a:lstStyle>
                    <a:p>
                      <a:pPr algn="ctr" rtl="1"/>
                      <a:r>
                        <a:rPr lang="fa-IR" sz="950" dirty="0" smtClean="0">
                          <a:latin typeface="Adobe Arabic" panose="02040503050201020203" pitchFamily="18" charset="-78"/>
                          <a:cs typeface="B Mitra" panose="00000400000000000000" pitchFamily="2" charset="-78"/>
                        </a:rPr>
                        <a:t>سرانه </a:t>
                      </a:r>
                      <a:r>
                        <a:rPr lang="en-US" sz="950" dirty="0" smtClean="0">
                          <a:latin typeface="Adobe Arabic" panose="02040503050201020203" pitchFamily="18" charset="-78"/>
                          <a:cs typeface="B Mitra" panose="00000400000000000000" pitchFamily="2" charset="-78"/>
                        </a:rPr>
                        <a:t> -</a:t>
                      </a:r>
                      <a:r>
                        <a:rPr lang="fa-IR" sz="950" dirty="0" smtClean="0">
                          <a:latin typeface="Adobe Arabic" panose="02040503050201020203" pitchFamily="18" charset="-78"/>
                          <a:cs typeface="B Mitra" panose="00000400000000000000" pitchFamily="2" charset="-78"/>
                        </a:rPr>
                        <a:t>هر نفر دانشجو</a:t>
                      </a:r>
                    </a:p>
                    <a:p>
                      <a:pPr algn="ctr" rtl="1"/>
                      <a:r>
                        <a:rPr lang="fa-IR" sz="950" dirty="0" smtClean="0">
                          <a:latin typeface="Adobe Arabic" panose="02040503050201020203" pitchFamily="18" charset="-78"/>
                          <a:cs typeface="B Mitra" panose="00000400000000000000" pitchFamily="2" charset="-78"/>
                        </a:rPr>
                        <a:t>بر حسب متر مربع</a:t>
                      </a:r>
                    </a:p>
                  </a:txBody>
                  <a:tcPr marL="56740" marR="56740" marT="28370" marB="2837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8C8D86"/>
                    </a:solidFill>
                  </a:tcPr>
                </a:tc>
                <a:tc>
                  <a:txBody>
                    <a:bodyPr/>
                    <a:lstStyle>
                      <a:lvl1pPr marL="0" algn="l" rtl="0" eaLnBrk="1" latinLnBrk="0" hangingPunct="1">
                        <a:defRPr kumimoji="0" b="1" kern="1200">
                          <a:solidFill>
                            <a:schemeClr val="lt1"/>
                          </a:solidFill>
                          <a:latin typeface="Franklin Gothic Book" panose="020B0503020102020204"/>
                        </a:defRPr>
                      </a:lvl1pPr>
                      <a:lvl2pPr marL="457200" algn="l" rtl="0" eaLnBrk="1" latinLnBrk="0" hangingPunct="1">
                        <a:defRPr kumimoji="0" b="1" kern="1200">
                          <a:solidFill>
                            <a:schemeClr val="lt1"/>
                          </a:solidFill>
                          <a:latin typeface="Franklin Gothic Book" panose="020B0503020102020204"/>
                        </a:defRPr>
                      </a:lvl2pPr>
                      <a:lvl3pPr marL="914400" algn="l" rtl="0" eaLnBrk="1" latinLnBrk="0" hangingPunct="1">
                        <a:defRPr kumimoji="0" b="1" kern="1200">
                          <a:solidFill>
                            <a:schemeClr val="lt1"/>
                          </a:solidFill>
                          <a:latin typeface="Franklin Gothic Book" panose="020B0503020102020204"/>
                        </a:defRPr>
                      </a:lvl3pPr>
                      <a:lvl4pPr marL="1371600" algn="l" rtl="0" eaLnBrk="1" latinLnBrk="0" hangingPunct="1">
                        <a:defRPr kumimoji="0" b="1" kern="1200">
                          <a:solidFill>
                            <a:schemeClr val="lt1"/>
                          </a:solidFill>
                          <a:latin typeface="Franklin Gothic Book" panose="020B0503020102020204"/>
                        </a:defRPr>
                      </a:lvl4pPr>
                      <a:lvl5pPr marL="1828800" algn="l" rtl="0" eaLnBrk="1" latinLnBrk="0" hangingPunct="1">
                        <a:defRPr kumimoji="0" b="1" kern="1200">
                          <a:solidFill>
                            <a:schemeClr val="lt1"/>
                          </a:solidFill>
                          <a:latin typeface="Franklin Gothic Book" panose="020B0503020102020204"/>
                        </a:defRPr>
                      </a:lvl5pPr>
                      <a:lvl6pPr marL="2286000" algn="l" rtl="0" eaLnBrk="1" latinLnBrk="0" hangingPunct="1">
                        <a:defRPr kumimoji="0" b="1" kern="1200">
                          <a:solidFill>
                            <a:schemeClr val="lt1"/>
                          </a:solidFill>
                          <a:latin typeface="Franklin Gothic Book" panose="020B0503020102020204"/>
                        </a:defRPr>
                      </a:lvl6pPr>
                      <a:lvl7pPr marL="2743200" algn="l" rtl="0" eaLnBrk="1" latinLnBrk="0" hangingPunct="1">
                        <a:defRPr kumimoji="0" b="1" kern="1200">
                          <a:solidFill>
                            <a:schemeClr val="lt1"/>
                          </a:solidFill>
                          <a:latin typeface="Franklin Gothic Book" panose="020B0503020102020204"/>
                        </a:defRPr>
                      </a:lvl7pPr>
                      <a:lvl8pPr marL="3200400" algn="l" rtl="0" eaLnBrk="1" latinLnBrk="0" hangingPunct="1">
                        <a:defRPr kumimoji="0" b="1" kern="1200">
                          <a:solidFill>
                            <a:schemeClr val="lt1"/>
                          </a:solidFill>
                          <a:latin typeface="Franklin Gothic Book" panose="020B0503020102020204"/>
                        </a:defRPr>
                      </a:lvl8pPr>
                      <a:lvl9pPr marL="3657600" algn="l" rtl="0" eaLnBrk="1" latinLnBrk="0" hangingPunct="1">
                        <a:defRPr kumimoji="0" b="1" kern="1200">
                          <a:solidFill>
                            <a:schemeClr val="lt1"/>
                          </a:solidFill>
                          <a:latin typeface="Franklin Gothic Book" panose="020B0503020102020204"/>
                        </a:defRPr>
                      </a:lvl9pPr>
                    </a:lstStyle>
                    <a:p>
                      <a:pPr algn="ctr" rtl="1"/>
                      <a:r>
                        <a:rPr lang="fa-IR" sz="950" dirty="0" smtClean="0">
                          <a:latin typeface="Adobe Arabic" panose="02040503050201020203" pitchFamily="18" charset="-78"/>
                          <a:cs typeface="B Mitra" panose="00000400000000000000" pitchFamily="2" charset="-78"/>
                        </a:rPr>
                        <a:t>تعداد استفاده</a:t>
                      </a:r>
                      <a:r>
                        <a:rPr lang="en-US" sz="950" dirty="0" smtClean="0">
                          <a:latin typeface="Adobe Arabic" panose="02040503050201020203" pitchFamily="18" charset="-78"/>
                          <a:cs typeface="B Mitra" panose="00000400000000000000" pitchFamily="2" charset="-78"/>
                        </a:rPr>
                        <a:t> </a:t>
                      </a:r>
                      <a:r>
                        <a:rPr lang="fa-IR" sz="950" dirty="0" smtClean="0">
                          <a:latin typeface="Adobe Arabic" panose="02040503050201020203" pitchFamily="18" charset="-78"/>
                          <a:cs typeface="B Mitra" panose="00000400000000000000" pitchFamily="2" charset="-78"/>
                        </a:rPr>
                        <a:t>کنندگان</a:t>
                      </a:r>
                      <a:endParaRPr lang="fa-IR" sz="950" dirty="0">
                        <a:latin typeface="Adobe Arabic" panose="02040503050201020203" pitchFamily="18" charset="-78"/>
                        <a:cs typeface="B Mitra" panose="00000400000000000000" pitchFamily="2" charset="-78"/>
                      </a:endParaRPr>
                    </a:p>
                  </a:txBody>
                  <a:tcPr marL="56740" marR="56740" marT="28370" marB="2837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8C8D86"/>
                    </a:solidFill>
                  </a:tcPr>
                </a:tc>
                <a:tc>
                  <a:txBody>
                    <a:bodyPr/>
                    <a:lstStyle>
                      <a:lvl1pPr marL="0" algn="l" rtl="0" eaLnBrk="1" latinLnBrk="0" hangingPunct="1">
                        <a:defRPr kumimoji="0" b="1" kern="1200">
                          <a:solidFill>
                            <a:schemeClr val="lt1"/>
                          </a:solidFill>
                          <a:latin typeface="Franklin Gothic Book" panose="020B0503020102020204"/>
                        </a:defRPr>
                      </a:lvl1pPr>
                      <a:lvl2pPr marL="457200" algn="l" rtl="0" eaLnBrk="1" latinLnBrk="0" hangingPunct="1">
                        <a:defRPr kumimoji="0" b="1" kern="1200">
                          <a:solidFill>
                            <a:schemeClr val="lt1"/>
                          </a:solidFill>
                          <a:latin typeface="Franklin Gothic Book" panose="020B0503020102020204"/>
                        </a:defRPr>
                      </a:lvl2pPr>
                      <a:lvl3pPr marL="914400" algn="l" rtl="0" eaLnBrk="1" latinLnBrk="0" hangingPunct="1">
                        <a:defRPr kumimoji="0" b="1" kern="1200">
                          <a:solidFill>
                            <a:schemeClr val="lt1"/>
                          </a:solidFill>
                          <a:latin typeface="Franklin Gothic Book" panose="020B0503020102020204"/>
                        </a:defRPr>
                      </a:lvl3pPr>
                      <a:lvl4pPr marL="1371600" algn="l" rtl="0" eaLnBrk="1" latinLnBrk="0" hangingPunct="1">
                        <a:defRPr kumimoji="0" b="1" kern="1200">
                          <a:solidFill>
                            <a:schemeClr val="lt1"/>
                          </a:solidFill>
                          <a:latin typeface="Franklin Gothic Book" panose="020B0503020102020204"/>
                        </a:defRPr>
                      </a:lvl4pPr>
                      <a:lvl5pPr marL="1828800" algn="l" rtl="0" eaLnBrk="1" latinLnBrk="0" hangingPunct="1">
                        <a:defRPr kumimoji="0" b="1" kern="1200">
                          <a:solidFill>
                            <a:schemeClr val="lt1"/>
                          </a:solidFill>
                          <a:latin typeface="Franklin Gothic Book" panose="020B0503020102020204"/>
                        </a:defRPr>
                      </a:lvl5pPr>
                      <a:lvl6pPr marL="2286000" algn="l" rtl="0" eaLnBrk="1" latinLnBrk="0" hangingPunct="1">
                        <a:defRPr kumimoji="0" b="1" kern="1200">
                          <a:solidFill>
                            <a:schemeClr val="lt1"/>
                          </a:solidFill>
                          <a:latin typeface="Franklin Gothic Book" panose="020B0503020102020204"/>
                        </a:defRPr>
                      </a:lvl6pPr>
                      <a:lvl7pPr marL="2743200" algn="l" rtl="0" eaLnBrk="1" latinLnBrk="0" hangingPunct="1">
                        <a:defRPr kumimoji="0" b="1" kern="1200">
                          <a:solidFill>
                            <a:schemeClr val="lt1"/>
                          </a:solidFill>
                          <a:latin typeface="Franklin Gothic Book" panose="020B0503020102020204"/>
                        </a:defRPr>
                      </a:lvl7pPr>
                      <a:lvl8pPr marL="3200400" algn="l" rtl="0" eaLnBrk="1" latinLnBrk="0" hangingPunct="1">
                        <a:defRPr kumimoji="0" b="1" kern="1200">
                          <a:solidFill>
                            <a:schemeClr val="lt1"/>
                          </a:solidFill>
                          <a:latin typeface="Franklin Gothic Book" panose="020B0503020102020204"/>
                        </a:defRPr>
                      </a:lvl8pPr>
                      <a:lvl9pPr marL="3657600" algn="l" rtl="0" eaLnBrk="1" latinLnBrk="0" hangingPunct="1">
                        <a:defRPr kumimoji="0" b="1" kern="1200">
                          <a:solidFill>
                            <a:schemeClr val="lt1"/>
                          </a:solidFill>
                          <a:latin typeface="Franklin Gothic Book" panose="020B0503020102020204"/>
                        </a:defRPr>
                      </a:lvl9pPr>
                    </a:lstStyle>
                    <a:p>
                      <a:pPr algn="ctr" rtl="1"/>
                      <a:r>
                        <a:rPr lang="fa-IR" sz="950" dirty="0" smtClean="0">
                          <a:latin typeface="Adobe Arabic" panose="02040503050201020203" pitchFamily="18" charset="-78"/>
                          <a:cs typeface="B Mitra" panose="00000400000000000000" pitchFamily="2" charset="-78"/>
                        </a:rPr>
                        <a:t>مساحت هر واحد</a:t>
                      </a:r>
                      <a:endParaRPr lang="fa-IR" sz="950" dirty="0">
                        <a:latin typeface="Adobe Arabic" panose="02040503050201020203" pitchFamily="18" charset="-78"/>
                        <a:cs typeface="B Mitra" panose="00000400000000000000" pitchFamily="2" charset="-78"/>
                      </a:endParaRPr>
                    </a:p>
                  </a:txBody>
                  <a:tcPr marL="56740" marR="56740" marT="28370" marB="2837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8C8D86"/>
                    </a:solidFill>
                  </a:tcPr>
                </a:tc>
                <a:tc>
                  <a:txBody>
                    <a:bodyPr/>
                    <a:lstStyle>
                      <a:lvl1pPr marL="0" algn="l" rtl="0" eaLnBrk="1" latinLnBrk="0" hangingPunct="1">
                        <a:defRPr kumimoji="0" b="1" kern="1200">
                          <a:solidFill>
                            <a:schemeClr val="lt1"/>
                          </a:solidFill>
                          <a:latin typeface="Franklin Gothic Book" panose="020B0503020102020204"/>
                        </a:defRPr>
                      </a:lvl1pPr>
                      <a:lvl2pPr marL="457200" algn="l" rtl="0" eaLnBrk="1" latinLnBrk="0" hangingPunct="1">
                        <a:defRPr kumimoji="0" b="1" kern="1200">
                          <a:solidFill>
                            <a:schemeClr val="lt1"/>
                          </a:solidFill>
                          <a:latin typeface="Franklin Gothic Book" panose="020B0503020102020204"/>
                        </a:defRPr>
                      </a:lvl2pPr>
                      <a:lvl3pPr marL="914400" algn="l" rtl="0" eaLnBrk="1" latinLnBrk="0" hangingPunct="1">
                        <a:defRPr kumimoji="0" b="1" kern="1200">
                          <a:solidFill>
                            <a:schemeClr val="lt1"/>
                          </a:solidFill>
                          <a:latin typeface="Franklin Gothic Book" panose="020B0503020102020204"/>
                        </a:defRPr>
                      </a:lvl3pPr>
                      <a:lvl4pPr marL="1371600" algn="l" rtl="0" eaLnBrk="1" latinLnBrk="0" hangingPunct="1">
                        <a:defRPr kumimoji="0" b="1" kern="1200">
                          <a:solidFill>
                            <a:schemeClr val="lt1"/>
                          </a:solidFill>
                          <a:latin typeface="Franklin Gothic Book" panose="020B0503020102020204"/>
                        </a:defRPr>
                      </a:lvl4pPr>
                      <a:lvl5pPr marL="1828800" algn="l" rtl="0" eaLnBrk="1" latinLnBrk="0" hangingPunct="1">
                        <a:defRPr kumimoji="0" b="1" kern="1200">
                          <a:solidFill>
                            <a:schemeClr val="lt1"/>
                          </a:solidFill>
                          <a:latin typeface="Franklin Gothic Book" panose="020B0503020102020204"/>
                        </a:defRPr>
                      </a:lvl5pPr>
                      <a:lvl6pPr marL="2286000" algn="l" rtl="0" eaLnBrk="1" latinLnBrk="0" hangingPunct="1">
                        <a:defRPr kumimoji="0" b="1" kern="1200">
                          <a:solidFill>
                            <a:schemeClr val="lt1"/>
                          </a:solidFill>
                          <a:latin typeface="Franklin Gothic Book" panose="020B0503020102020204"/>
                        </a:defRPr>
                      </a:lvl6pPr>
                      <a:lvl7pPr marL="2743200" algn="l" rtl="0" eaLnBrk="1" latinLnBrk="0" hangingPunct="1">
                        <a:defRPr kumimoji="0" b="1" kern="1200">
                          <a:solidFill>
                            <a:schemeClr val="lt1"/>
                          </a:solidFill>
                          <a:latin typeface="Franklin Gothic Book" panose="020B0503020102020204"/>
                        </a:defRPr>
                      </a:lvl7pPr>
                      <a:lvl8pPr marL="3200400" algn="l" rtl="0" eaLnBrk="1" latinLnBrk="0" hangingPunct="1">
                        <a:defRPr kumimoji="0" b="1" kern="1200">
                          <a:solidFill>
                            <a:schemeClr val="lt1"/>
                          </a:solidFill>
                          <a:latin typeface="Franklin Gothic Book" panose="020B0503020102020204"/>
                        </a:defRPr>
                      </a:lvl8pPr>
                      <a:lvl9pPr marL="3657600" algn="l" rtl="0" eaLnBrk="1" latinLnBrk="0" hangingPunct="1">
                        <a:defRPr kumimoji="0" b="1" kern="1200">
                          <a:solidFill>
                            <a:schemeClr val="lt1"/>
                          </a:solidFill>
                          <a:latin typeface="Franklin Gothic Book" panose="020B0503020102020204"/>
                        </a:defRPr>
                      </a:lvl9pPr>
                    </a:lstStyle>
                    <a:p>
                      <a:pPr algn="ctr" rtl="1"/>
                      <a:r>
                        <a:rPr lang="fa-IR" sz="950" dirty="0" smtClean="0">
                          <a:latin typeface="Adobe Arabic" panose="02040503050201020203" pitchFamily="18" charset="-78"/>
                          <a:cs typeface="B Mitra" panose="00000400000000000000" pitchFamily="2" charset="-78"/>
                        </a:rPr>
                        <a:t>تعداد پیشنهادی</a:t>
                      </a:r>
                    </a:p>
                  </a:txBody>
                  <a:tcPr marL="56740" marR="56740" marT="28370" marB="2837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8C8D86"/>
                    </a:solidFill>
                  </a:tcPr>
                </a:tc>
                <a:tc>
                  <a:txBody>
                    <a:bodyPr/>
                    <a:lstStyle>
                      <a:lvl1pPr marL="0" algn="l" rtl="0" eaLnBrk="1" latinLnBrk="0" hangingPunct="1">
                        <a:defRPr kumimoji="0" b="1" kern="1200">
                          <a:solidFill>
                            <a:schemeClr val="lt1"/>
                          </a:solidFill>
                          <a:latin typeface="Franklin Gothic Book" panose="020B0503020102020204"/>
                        </a:defRPr>
                      </a:lvl1pPr>
                      <a:lvl2pPr marL="457200" algn="l" rtl="0" eaLnBrk="1" latinLnBrk="0" hangingPunct="1">
                        <a:defRPr kumimoji="0" b="1" kern="1200">
                          <a:solidFill>
                            <a:schemeClr val="lt1"/>
                          </a:solidFill>
                          <a:latin typeface="Franklin Gothic Book" panose="020B0503020102020204"/>
                        </a:defRPr>
                      </a:lvl2pPr>
                      <a:lvl3pPr marL="914400" algn="l" rtl="0" eaLnBrk="1" latinLnBrk="0" hangingPunct="1">
                        <a:defRPr kumimoji="0" b="1" kern="1200">
                          <a:solidFill>
                            <a:schemeClr val="lt1"/>
                          </a:solidFill>
                          <a:latin typeface="Franklin Gothic Book" panose="020B0503020102020204"/>
                        </a:defRPr>
                      </a:lvl3pPr>
                      <a:lvl4pPr marL="1371600" algn="l" rtl="0" eaLnBrk="1" latinLnBrk="0" hangingPunct="1">
                        <a:defRPr kumimoji="0" b="1" kern="1200">
                          <a:solidFill>
                            <a:schemeClr val="lt1"/>
                          </a:solidFill>
                          <a:latin typeface="Franklin Gothic Book" panose="020B0503020102020204"/>
                        </a:defRPr>
                      </a:lvl4pPr>
                      <a:lvl5pPr marL="1828800" algn="l" rtl="0" eaLnBrk="1" latinLnBrk="0" hangingPunct="1">
                        <a:defRPr kumimoji="0" b="1" kern="1200">
                          <a:solidFill>
                            <a:schemeClr val="lt1"/>
                          </a:solidFill>
                          <a:latin typeface="Franklin Gothic Book" panose="020B0503020102020204"/>
                        </a:defRPr>
                      </a:lvl5pPr>
                      <a:lvl6pPr marL="2286000" algn="l" rtl="0" eaLnBrk="1" latinLnBrk="0" hangingPunct="1">
                        <a:defRPr kumimoji="0" b="1" kern="1200">
                          <a:solidFill>
                            <a:schemeClr val="lt1"/>
                          </a:solidFill>
                          <a:latin typeface="Franklin Gothic Book" panose="020B0503020102020204"/>
                        </a:defRPr>
                      </a:lvl6pPr>
                      <a:lvl7pPr marL="2743200" algn="l" rtl="0" eaLnBrk="1" latinLnBrk="0" hangingPunct="1">
                        <a:defRPr kumimoji="0" b="1" kern="1200">
                          <a:solidFill>
                            <a:schemeClr val="lt1"/>
                          </a:solidFill>
                          <a:latin typeface="Franklin Gothic Book" panose="020B0503020102020204"/>
                        </a:defRPr>
                      </a:lvl7pPr>
                      <a:lvl8pPr marL="3200400" algn="l" rtl="0" eaLnBrk="1" latinLnBrk="0" hangingPunct="1">
                        <a:defRPr kumimoji="0" b="1" kern="1200">
                          <a:solidFill>
                            <a:schemeClr val="lt1"/>
                          </a:solidFill>
                          <a:latin typeface="Franklin Gothic Book" panose="020B0503020102020204"/>
                        </a:defRPr>
                      </a:lvl8pPr>
                      <a:lvl9pPr marL="3657600" algn="l" rtl="0" eaLnBrk="1" latinLnBrk="0" hangingPunct="1">
                        <a:defRPr kumimoji="0" b="1" kern="1200">
                          <a:solidFill>
                            <a:schemeClr val="lt1"/>
                          </a:solidFill>
                          <a:latin typeface="Franklin Gothic Book" panose="020B0503020102020204"/>
                        </a:defRPr>
                      </a:lvl9pPr>
                    </a:lstStyle>
                    <a:p>
                      <a:pPr algn="ctr" rtl="1"/>
                      <a:r>
                        <a:rPr lang="fa-IR" sz="950" dirty="0" smtClean="0">
                          <a:latin typeface="Adobe Arabic" panose="02040503050201020203" pitchFamily="18" charset="-78"/>
                          <a:cs typeface="B Mitra" panose="00000400000000000000" pitchFamily="2" charset="-78"/>
                        </a:rPr>
                        <a:t>مساحت پیشنهادی</a:t>
                      </a:r>
                    </a:p>
                    <a:p>
                      <a:pPr algn="ctr" rtl="1"/>
                      <a:r>
                        <a:rPr lang="fa-IR" sz="950" dirty="0" smtClean="0">
                          <a:latin typeface="Adobe Arabic" panose="02040503050201020203" pitchFamily="18" charset="-78"/>
                          <a:cs typeface="B Mitra" panose="00000400000000000000" pitchFamily="2" charset="-78"/>
                        </a:rPr>
                        <a:t>بر حسب متر مربع</a:t>
                      </a:r>
                    </a:p>
                  </a:txBody>
                  <a:tcPr marL="56740" marR="56740" marT="28370" marB="2837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8C8D86"/>
                    </a:solidFill>
                  </a:tcPr>
                </a:tc>
              </a:tr>
              <a:tr h="452581">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algn="ctr" rtl="1"/>
                      <a:r>
                        <a:rPr lang="fa-IR" sz="950" dirty="0" smtClean="0">
                          <a:latin typeface="Adobe Arabic" panose="02040503050201020203" pitchFamily="18" charset="-78"/>
                          <a:cs typeface="B Mitra" panose="00000400000000000000" pitchFamily="2" charset="-78"/>
                        </a:rPr>
                        <a:t>آتلیه معماری</a:t>
                      </a:r>
                    </a:p>
                    <a:p>
                      <a:pPr algn="ctr" rtl="1"/>
                      <a:r>
                        <a:rPr lang="fa-IR" sz="950" dirty="0" smtClean="0">
                          <a:latin typeface="Adobe Arabic" panose="02040503050201020203" pitchFamily="18" charset="-78"/>
                          <a:cs typeface="B Mitra" panose="00000400000000000000" pitchFamily="2" charset="-78"/>
                        </a:rPr>
                        <a:t>آتلیه درك و بیان</a:t>
                      </a:r>
                    </a:p>
                    <a:p>
                      <a:pPr algn="ctr" rtl="1"/>
                      <a:r>
                        <a:rPr lang="fa-IR" sz="950" dirty="0" smtClean="0">
                          <a:latin typeface="Adobe Arabic" panose="02040503050201020203" pitchFamily="18" charset="-78"/>
                          <a:cs typeface="B Mitra" panose="00000400000000000000" pitchFamily="2" charset="-78"/>
                        </a:rPr>
                        <a:t>آتلیه هندسه و ترسیم</a:t>
                      </a:r>
                      <a:endParaRPr lang="fa-IR" sz="950" dirty="0">
                        <a:latin typeface="Adobe Arabic" panose="02040503050201020203" pitchFamily="18" charset="-78"/>
                        <a:cs typeface="B Mitra" panose="00000400000000000000" pitchFamily="2" charset="-78"/>
                      </a:endParaRPr>
                    </a:p>
                  </a:txBody>
                  <a:tcPr marL="56740" marR="56740" marT="28370" marB="2837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40000"/>
                      </a:srgbClr>
                    </a:solidFill>
                  </a:tcPr>
                </a:tc>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algn="ctr" rtl="1"/>
                      <a:r>
                        <a:rPr lang="fa-IR" sz="950" dirty="0" smtClean="0">
                          <a:latin typeface="Adobe Arabic" panose="02040503050201020203" pitchFamily="18" charset="-78"/>
                          <a:cs typeface="B Mitra" panose="00000400000000000000" pitchFamily="2" charset="-78"/>
                        </a:rPr>
                        <a:t>4</a:t>
                      </a:r>
                      <a:endParaRPr lang="fa-IR" sz="950" dirty="0">
                        <a:latin typeface="Adobe Arabic" panose="02040503050201020203" pitchFamily="18" charset="-78"/>
                        <a:cs typeface="B Mitra" panose="00000400000000000000" pitchFamily="2" charset="-78"/>
                      </a:endParaRPr>
                    </a:p>
                  </a:txBody>
                  <a:tcPr marL="56740" marR="56740" marT="28370" marB="2837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40000"/>
                      </a:srgbClr>
                    </a:solidFill>
                  </a:tcPr>
                </a:tc>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algn="ctr" rtl="1"/>
                      <a:r>
                        <a:rPr lang="fa-IR" sz="950" dirty="0" smtClean="0">
                          <a:latin typeface="Adobe Arabic" panose="02040503050201020203" pitchFamily="18" charset="-78"/>
                          <a:cs typeface="B Mitra" panose="00000400000000000000" pitchFamily="2" charset="-78"/>
                        </a:rPr>
                        <a:t>25</a:t>
                      </a:r>
                      <a:endParaRPr lang="fa-IR" sz="950" dirty="0">
                        <a:latin typeface="Adobe Arabic" panose="02040503050201020203" pitchFamily="18" charset="-78"/>
                        <a:cs typeface="B Mitra" panose="00000400000000000000" pitchFamily="2" charset="-78"/>
                      </a:endParaRPr>
                    </a:p>
                  </a:txBody>
                  <a:tcPr marL="56740" marR="56740" marT="28370" marB="2837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40000"/>
                      </a:srgbClr>
                    </a:solidFill>
                  </a:tcPr>
                </a:tc>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algn="ctr" rtl="1"/>
                      <a:r>
                        <a:rPr lang="fa-IR" sz="950" dirty="0" smtClean="0">
                          <a:latin typeface="Adobe Arabic" panose="02040503050201020203" pitchFamily="18" charset="-78"/>
                          <a:cs typeface="B Mitra" panose="00000400000000000000" pitchFamily="2" charset="-78"/>
                        </a:rPr>
                        <a:t>100</a:t>
                      </a:r>
                      <a:endParaRPr lang="fa-IR" sz="950" dirty="0">
                        <a:latin typeface="Adobe Arabic" panose="02040503050201020203" pitchFamily="18" charset="-78"/>
                        <a:cs typeface="B Mitra" panose="00000400000000000000" pitchFamily="2" charset="-78"/>
                      </a:endParaRPr>
                    </a:p>
                  </a:txBody>
                  <a:tcPr marL="56740" marR="56740" marT="28370" marB="2837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40000"/>
                      </a:srgbClr>
                    </a:solidFill>
                  </a:tcPr>
                </a:tc>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algn="ctr" rtl="1"/>
                      <a:r>
                        <a:rPr lang="fa-IR" sz="950" dirty="0" smtClean="0">
                          <a:latin typeface="Adobe Arabic" panose="02040503050201020203" pitchFamily="18" charset="-78"/>
                          <a:cs typeface="B Mitra" panose="00000400000000000000" pitchFamily="2" charset="-78"/>
                        </a:rPr>
                        <a:t>6</a:t>
                      </a:r>
                      <a:endParaRPr lang="fa-IR" sz="950" dirty="0">
                        <a:latin typeface="Adobe Arabic" panose="02040503050201020203" pitchFamily="18" charset="-78"/>
                        <a:cs typeface="B Mitra" panose="00000400000000000000" pitchFamily="2" charset="-78"/>
                      </a:endParaRPr>
                    </a:p>
                  </a:txBody>
                  <a:tcPr marL="56740" marR="56740" marT="28370" marB="2837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40000"/>
                      </a:srgbClr>
                    </a:solidFill>
                  </a:tcPr>
                </a:tc>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algn="ctr" rtl="1"/>
                      <a:r>
                        <a:rPr lang="fa-IR" sz="950" dirty="0" smtClean="0">
                          <a:latin typeface="Adobe Arabic" panose="02040503050201020203" pitchFamily="18" charset="-78"/>
                          <a:cs typeface="B Mitra" panose="00000400000000000000" pitchFamily="2" charset="-78"/>
                        </a:rPr>
                        <a:t>600</a:t>
                      </a:r>
                      <a:endParaRPr lang="fa-IR" sz="950" dirty="0">
                        <a:latin typeface="Adobe Arabic" panose="02040503050201020203" pitchFamily="18" charset="-78"/>
                        <a:cs typeface="B Mitra" panose="00000400000000000000" pitchFamily="2" charset="-78"/>
                      </a:endParaRPr>
                    </a:p>
                  </a:txBody>
                  <a:tcPr marL="56740" marR="56740" marT="28370" marB="2837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40000"/>
                      </a:srgbClr>
                    </a:solidFill>
                  </a:tcPr>
                </a:tc>
              </a:tr>
              <a:tr h="184171">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algn="ctr" rtl="1"/>
                      <a:r>
                        <a:rPr lang="fa-IR" sz="950" dirty="0" smtClean="0">
                          <a:latin typeface="Adobe Arabic" panose="02040503050201020203" pitchFamily="18" charset="-78"/>
                          <a:cs typeface="B Mitra" panose="00000400000000000000" pitchFamily="2" charset="-78"/>
                        </a:rPr>
                        <a:t>کلاس های تئوری</a:t>
                      </a:r>
                      <a:endParaRPr lang="fa-IR" sz="950" dirty="0">
                        <a:latin typeface="Adobe Arabic" panose="02040503050201020203" pitchFamily="18" charset="-78"/>
                        <a:cs typeface="B Mitra" panose="00000400000000000000" pitchFamily="2" charset="-78"/>
                      </a:endParaRPr>
                    </a:p>
                  </a:txBody>
                  <a:tcPr marL="56740" marR="56740" marT="28370" marB="2837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20000"/>
                      </a:srgbClr>
                    </a:solidFill>
                  </a:tcPr>
                </a:tc>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algn="ctr" rtl="1"/>
                      <a:r>
                        <a:rPr lang="fa-IR" sz="950" dirty="0" smtClean="0">
                          <a:latin typeface="Adobe Arabic" panose="02040503050201020203" pitchFamily="18" charset="-78"/>
                          <a:cs typeface="B Mitra" panose="00000400000000000000" pitchFamily="2" charset="-78"/>
                        </a:rPr>
                        <a:t>2</a:t>
                      </a:r>
                      <a:endParaRPr lang="fa-IR" sz="950" dirty="0">
                        <a:latin typeface="Adobe Arabic" panose="02040503050201020203" pitchFamily="18" charset="-78"/>
                        <a:cs typeface="B Mitra" panose="00000400000000000000" pitchFamily="2" charset="-78"/>
                      </a:endParaRPr>
                    </a:p>
                  </a:txBody>
                  <a:tcPr marL="56740" marR="56740" marT="28370" marB="2837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20000"/>
                      </a:srgbClr>
                    </a:solidFill>
                  </a:tcPr>
                </a:tc>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algn="ctr" rtl="1"/>
                      <a:r>
                        <a:rPr lang="fa-IR" sz="950" dirty="0" smtClean="0">
                          <a:latin typeface="Adobe Arabic" panose="02040503050201020203" pitchFamily="18" charset="-78"/>
                          <a:cs typeface="B Mitra" panose="00000400000000000000" pitchFamily="2" charset="-78"/>
                        </a:rPr>
                        <a:t>25</a:t>
                      </a:r>
                      <a:endParaRPr lang="fa-IR" sz="950" dirty="0">
                        <a:latin typeface="Adobe Arabic" panose="02040503050201020203" pitchFamily="18" charset="-78"/>
                        <a:cs typeface="B Mitra" panose="00000400000000000000" pitchFamily="2" charset="-78"/>
                      </a:endParaRPr>
                    </a:p>
                  </a:txBody>
                  <a:tcPr marL="56740" marR="56740" marT="28370" marB="2837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20000"/>
                      </a:srgbClr>
                    </a:solidFill>
                  </a:tcPr>
                </a:tc>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algn="ctr" rtl="1"/>
                      <a:r>
                        <a:rPr lang="fa-IR" sz="950" dirty="0" smtClean="0">
                          <a:latin typeface="Adobe Arabic" panose="02040503050201020203" pitchFamily="18" charset="-78"/>
                          <a:cs typeface="B Mitra" panose="00000400000000000000" pitchFamily="2" charset="-78"/>
                        </a:rPr>
                        <a:t>50</a:t>
                      </a:r>
                      <a:endParaRPr lang="fa-IR" sz="950" dirty="0">
                        <a:latin typeface="Adobe Arabic" panose="02040503050201020203" pitchFamily="18" charset="-78"/>
                        <a:cs typeface="B Mitra" panose="00000400000000000000" pitchFamily="2" charset="-78"/>
                      </a:endParaRPr>
                    </a:p>
                  </a:txBody>
                  <a:tcPr marL="56740" marR="56740" marT="28370" marB="2837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20000"/>
                      </a:srgbClr>
                    </a:solidFill>
                  </a:tcPr>
                </a:tc>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algn="ctr" rtl="1"/>
                      <a:r>
                        <a:rPr lang="fa-IR" sz="950" dirty="0" smtClean="0">
                          <a:latin typeface="Adobe Arabic" panose="02040503050201020203" pitchFamily="18" charset="-78"/>
                          <a:cs typeface="B Mitra" panose="00000400000000000000" pitchFamily="2" charset="-78"/>
                        </a:rPr>
                        <a:t>4</a:t>
                      </a:r>
                      <a:endParaRPr lang="fa-IR" sz="950" dirty="0">
                        <a:latin typeface="Adobe Arabic" panose="02040503050201020203" pitchFamily="18" charset="-78"/>
                        <a:cs typeface="B Mitra" panose="00000400000000000000" pitchFamily="2" charset="-78"/>
                      </a:endParaRPr>
                    </a:p>
                  </a:txBody>
                  <a:tcPr marL="56740" marR="56740" marT="28370" marB="2837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20000"/>
                      </a:srgbClr>
                    </a:solidFill>
                  </a:tcPr>
                </a:tc>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algn="ctr" rtl="1"/>
                      <a:r>
                        <a:rPr lang="fa-IR" sz="950" dirty="0" smtClean="0">
                          <a:latin typeface="Adobe Arabic" panose="02040503050201020203" pitchFamily="18" charset="-78"/>
                          <a:cs typeface="B Mitra" panose="00000400000000000000" pitchFamily="2" charset="-78"/>
                        </a:rPr>
                        <a:t>200</a:t>
                      </a:r>
                      <a:endParaRPr lang="fa-IR" sz="950" dirty="0">
                        <a:latin typeface="Adobe Arabic" panose="02040503050201020203" pitchFamily="18" charset="-78"/>
                        <a:cs typeface="B Mitra" panose="00000400000000000000" pitchFamily="2" charset="-78"/>
                      </a:endParaRPr>
                    </a:p>
                  </a:txBody>
                  <a:tcPr marL="56740" marR="56740" marT="28370" marB="2837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20000"/>
                      </a:srgbClr>
                    </a:solidFill>
                  </a:tcPr>
                </a:tc>
              </a:tr>
              <a:tr h="318376">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algn="ctr"/>
                      <a:r>
                        <a:rPr lang="fa-IR" sz="950" b="0" i="0" u="none" strike="noStrike" kern="1200" baseline="0" dirty="0" smtClean="0">
                          <a:solidFill>
                            <a:schemeClr val="dk1"/>
                          </a:solidFill>
                          <a:latin typeface="+mn-lt"/>
                          <a:ea typeface="+mn-ea"/>
                          <a:cs typeface="B Mitra" panose="00000400000000000000" pitchFamily="2" charset="-78"/>
                        </a:rPr>
                        <a:t>کارگاه مواد و مصالح</a:t>
                      </a:r>
                    </a:p>
                    <a:p>
                      <a:pPr algn="ctr"/>
                      <a:r>
                        <a:rPr lang="fa-IR" sz="950" b="0" i="0" u="none" strike="noStrike" kern="1200" baseline="0" dirty="0" smtClean="0">
                          <a:solidFill>
                            <a:schemeClr val="dk1"/>
                          </a:solidFill>
                          <a:latin typeface="+mn-lt"/>
                          <a:ea typeface="+mn-ea"/>
                          <a:cs typeface="B Mitra" panose="00000400000000000000" pitchFamily="2" charset="-78"/>
                        </a:rPr>
                        <a:t>کارگاه ماکت سازی</a:t>
                      </a:r>
                      <a:endParaRPr lang="fa-IR" sz="950" dirty="0">
                        <a:latin typeface="Adobe Arabic" panose="02040503050201020203" pitchFamily="18" charset="-78"/>
                        <a:cs typeface="B Mitra" panose="00000400000000000000" pitchFamily="2" charset="-78"/>
                      </a:endParaRPr>
                    </a:p>
                  </a:txBody>
                  <a:tcPr marL="56740" marR="56740" marT="28370" marB="2837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40000"/>
                      </a:srgbClr>
                    </a:solidFill>
                  </a:tcPr>
                </a:tc>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algn="ctr" rtl="1"/>
                      <a:r>
                        <a:rPr lang="fa-IR" sz="950" dirty="0" smtClean="0">
                          <a:latin typeface="Adobe Arabic" panose="02040503050201020203" pitchFamily="18" charset="-78"/>
                          <a:cs typeface="B Mitra" panose="00000400000000000000" pitchFamily="2" charset="-78"/>
                        </a:rPr>
                        <a:t>4</a:t>
                      </a:r>
                      <a:endParaRPr lang="fa-IR" sz="950" dirty="0">
                        <a:latin typeface="Adobe Arabic" panose="02040503050201020203" pitchFamily="18" charset="-78"/>
                        <a:cs typeface="B Mitra" panose="00000400000000000000" pitchFamily="2" charset="-78"/>
                      </a:endParaRPr>
                    </a:p>
                  </a:txBody>
                  <a:tcPr marL="56740" marR="56740" marT="28370" marB="2837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40000"/>
                      </a:srgbClr>
                    </a:solidFill>
                  </a:tcPr>
                </a:tc>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algn="ctr" rtl="1"/>
                      <a:r>
                        <a:rPr lang="fa-IR" sz="950" dirty="0" smtClean="0">
                          <a:latin typeface="Adobe Arabic" panose="02040503050201020203" pitchFamily="18" charset="-78"/>
                          <a:cs typeface="B Mitra" panose="00000400000000000000" pitchFamily="2" charset="-78"/>
                        </a:rPr>
                        <a:t>25</a:t>
                      </a:r>
                      <a:endParaRPr lang="fa-IR" sz="950" dirty="0">
                        <a:latin typeface="Adobe Arabic" panose="02040503050201020203" pitchFamily="18" charset="-78"/>
                        <a:cs typeface="B Mitra" panose="00000400000000000000" pitchFamily="2" charset="-78"/>
                      </a:endParaRPr>
                    </a:p>
                  </a:txBody>
                  <a:tcPr marL="56740" marR="56740" marT="28370" marB="2837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40000"/>
                      </a:srgbClr>
                    </a:solidFill>
                  </a:tcPr>
                </a:tc>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algn="ctr" rtl="1"/>
                      <a:r>
                        <a:rPr lang="fa-IR" sz="950" dirty="0" smtClean="0">
                          <a:latin typeface="Adobe Arabic" panose="02040503050201020203" pitchFamily="18" charset="-78"/>
                          <a:cs typeface="B Mitra" panose="00000400000000000000" pitchFamily="2" charset="-78"/>
                        </a:rPr>
                        <a:t>100</a:t>
                      </a:r>
                      <a:endParaRPr lang="fa-IR" sz="950" dirty="0">
                        <a:latin typeface="Adobe Arabic" panose="02040503050201020203" pitchFamily="18" charset="-78"/>
                        <a:cs typeface="B Mitra" panose="00000400000000000000" pitchFamily="2" charset="-78"/>
                      </a:endParaRPr>
                    </a:p>
                  </a:txBody>
                  <a:tcPr marL="56740" marR="56740" marT="28370" marB="2837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40000"/>
                      </a:srgbClr>
                    </a:solidFill>
                  </a:tcPr>
                </a:tc>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algn="ctr" rtl="1"/>
                      <a:r>
                        <a:rPr lang="fa-IR" sz="950" dirty="0" smtClean="0">
                          <a:latin typeface="Adobe Arabic" panose="02040503050201020203" pitchFamily="18" charset="-78"/>
                          <a:cs typeface="B Mitra" panose="00000400000000000000" pitchFamily="2" charset="-78"/>
                        </a:rPr>
                        <a:t>2</a:t>
                      </a:r>
                      <a:endParaRPr lang="fa-IR" sz="950" dirty="0">
                        <a:latin typeface="Adobe Arabic" panose="02040503050201020203" pitchFamily="18" charset="-78"/>
                        <a:cs typeface="B Mitra" panose="00000400000000000000" pitchFamily="2" charset="-78"/>
                      </a:endParaRPr>
                    </a:p>
                  </a:txBody>
                  <a:tcPr marL="56740" marR="56740" marT="28370" marB="2837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40000"/>
                      </a:srgbClr>
                    </a:solidFill>
                  </a:tcPr>
                </a:tc>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algn="ctr" rtl="1"/>
                      <a:r>
                        <a:rPr lang="fa-IR" sz="950" dirty="0" smtClean="0">
                          <a:latin typeface="Adobe Arabic" panose="02040503050201020203" pitchFamily="18" charset="-78"/>
                          <a:cs typeface="B Mitra" panose="00000400000000000000" pitchFamily="2" charset="-78"/>
                        </a:rPr>
                        <a:t>200</a:t>
                      </a:r>
                      <a:endParaRPr lang="fa-IR" sz="950" dirty="0">
                        <a:latin typeface="Adobe Arabic" panose="02040503050201020203" pitchFamily="18" charset="-78"/>
                        <a:cs typeface="B Mitra" panose="00000400000000000000" pitchFamily="2" charset="-78"/>
                      </a:endParaRPr>
                    </a:p>
                  </a:txBody>
                  <a:tcPr marL="56740" marR="56740" marT="28370" marB="2837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40000"/>
                      </a:srgbClr>
                    </a:solidFill>
                  </a:tcPr>
                </a:tc>
              </a:tr>
              <a:tr h="184171">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algn="ctr" rtl="1"/>
                      <a:r>
                        <a:rPr lang="fa-IR" sz="950" dirty="0" smtClean="0">
                          <a:latin typeface="Adobe Arabic" panose="02040503050201020203" pitchFamily="18" charset="-78"/>
                          <a:cs typeface="B Mitra" panose="00000400000000000000" pitchFamily="2" charset="-78"/>
                        </a:rPr>
                        <a:t>کتابخانه</a:t>
                      </a:r>
                      <a:endParaRPr lang="fa-IR" sz="950" dirty="0">
                        <a:latin typeface="Adobe Arabic" panose="02040503050201020203" pitchFamily="18" charset="-78"/>
                        <a:cs typeface="B Mitra" panose="00000400000000000000" pitchFamily="2" charset="-78"/>
                      </a:endParaRPr>
                    </a:p>
                  </a:txBody>
                  <a:tcPr marL="56740" marR="56740" marT="28370" marB="2837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20000"/>
                      </a:srgbClr>
                    </a:solidFill>
                  </a:tcPr>
                </a:tc>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algn="ctr" rtl="1"/>
                      <a:r>
                        <a:rPr lang="fa-IR" sz="950" dirty="0" smtClean="0">
                          <a:latin typeface="Adobe Arabic" panose="02040503050201020203" pitchFamily="18" charset="-78"/>
                          <a:cs typeface="B Mitra" panose="00000400000000000000" pitchFamily="2" charset="-78"/>
                        </a:rPr>
                        <a:t>2.5</a:t>
                      </a:r>
                      <a:endParaRPr lang="fa-IR" sz="950" dirty="0">
                        <a:latin typeface="Adobe Arabic" panose="02040503050201020203" pitchFamily="18" charset="-78"/>
                        <a:cs typeface="B Mitra" panose="00000400000000000000" pitchFamily="2" charset="-78"/>
                      </a:endParaRPr>
                    </a:p>
                  </a:txBody>
                  <a:tcPr marL="56740" marR="56740" marT="28370" marB="2837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20000"/>
                      </a:srgbClr>
                    </a:solidFill>
                  </a:tcPr>
                </a:tc>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algn="ctr" rtl="1"/>
                      <a:r>
                        <a:rPr lang="fa-IR" sz="950" dirty="0" smtClean="0">
                          <a:latin typeface="Adobe Arabic" panose="02040503050201020203" pitchFamily="18" charset="-78"/>
                          <a:cs typeface="B Mitra" panose="00000400000000000000" pitchFamily="2" charset="-78"/>
                        </a:rPr>
                        <a:t>100</a:t>
                      </a:r>
                      <a:endParaRPr lang="fa-IR" sz="950" dirty="0">
                        <a:latin typeface="Adobe Arabic" panose="02040503050201020203" pitchFamily="18" charset="-78"/>
                        <a:cs typeface="B Mitra" panose="00000400000000000000" pitchFamily="2" charset="-78"/>
                      </a:endParaRPr>
                    </a:p>
                  </a:txBody>
                  <a:tcPr marL="56740" marR="56740" marT="28370" marB="2837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20000"/>
                      </a:srgbClr>
                    </a:solidFill>
                  </a:tcPr>
                </a:tc>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algn="ctr" rtl="1"/>
                      <a:r>
                        <a:rPr lang="fa-IR" sz="950" dirty="0" smtClean="0">
                          <a:latin typeface="Adobe Arabic" panose="02040503050201020203" pitchFamily="18" charset="-78"/>
                          <a:cs typeface="B Mitra" panose="00000400000000000000" pitchFamily="2" charset="-78"/>
                        </a:rPr>
                        <a:t>250</a:t>
                      </a:r>
                      <a:endParaRPr lang="fa-IR" sz="950" dirty="0">
                        <a:latin typeface="Adobe Arabic" panose="02040503050201020203" pitchFamily="18" charset="-78"/>
                        <a:cs typeface="B Mitra" panose="00000400000000000000" pitchFamily="2" charset="-78"/>
                      </a:endParaRPr>
                    </a:p>
                  </a:txBody>
                  <a:tcPr marL="56740" marR="56740" marT="28370" marB="2837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20000"/>
                      </a:srgbClr>
                    </a:solidFill>
                  </a:tcPr>
                </a:tc>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algn="ctr" rtl="1"/>
                      <a:r>
                        <a:rPr lang="fa-IR" sz="950" dirty="0" smtClean="0">
                          <a:latin typeface="Adobe Arabic" panose="02040503050201020203" pitchFamily="18" charset="-78"/>
                          <a:cs typeface="B Mitra" panose="00000400000000000000" pitchFamily="2" charset="-78"/>
                        </a:rPr>
                        <a:t>1</a:t>
                      </a:r>
                      <a:endParaRPr lang="fa-IR" sz="950" dirty="0">
                        <a:latin typeface="Adobe Arabic" panose="02040503050201020203" pitchFamily="18" charset="-78"/>
                        <a:cs typeface="B Mitra" panose="00000400000000000000" pitchFamily="2" charset="-78"/>
                      </a:endParaRPr>
                    </a:p>
                  </a:txBody>
                  <a:tcPr marL="56740" marR="56740" marT="28370" marB="2837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20000"/>
                      </a:srgbClr>
                    </a:solidFill>
                  </a:tcPr>
                </a:tc>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algn="ctr" rtl="1"/>
                      <a:r>
                        <a:rPr lang="fa-IR" sz="950" dirty="0" smtClean="0">
                          <a:latin typeface="Adobe Arabic" panose="02040503050201020203" pitchFamily="18" charset="-78"/>
                          <a:cs typeface="B Mitra" panose="00000400000000000000" pitchFamily="2" charset="-78"/>
                        </a:rPr>
                        <a:t>250</a:t>
                      </a:r>
                      <a:endParaRPr lang="fa-IR" sz="950" dirty="0">
                        <a:latin typeface="Adobe Arabic" panose="02040503050201020203" pitchFamily="18" charset="-78"/>
                        <a:cs typeface="B Mitra" panose="00000400000000000000" pitchFamily="2" charset="-78"/>
                      </a:endParaRPr>
                    </a:p>
                  </a:txBody>
                  <a:tcPr marL="56740" marR="56740" marT="28370" marB="2837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20000"/>
                      </a:srgbClr>
                    </a:solidFill>
                  </a:tcPr>
                </a:tc>
              </a:tr>
              <a:tr h="184171">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algn="ctr" rtl="1"/>
                      <a:r>
                        <a:rPr lang="fa-IR" sz="950" dirty="0" smtClean="0">
                          <a:latin typeface="Adobe Arabic" panose="02040503050201020203" pitchFamily="18" charset="-78"/>
                          <a:cs typeface="B Mitra" panose="00000400000000000000" pitchFamily="2" charset="-78"/>
                        </a:rPr>
                        <a:t>آموزش</a:t>
                      </a:r>
                      <a:endParaRPr lang="fa-IR" sz="950" dirty="0">
                        <a:latin typeface="Adobe Arabic" panose="02040503050201020203" pitchFamily="18" charset="-78"/>
                        <a:cs typeface="B Mitra" panose="00000400000000000000" pitchFamily="2" charset="-78"/>
                      </a:endParaRPr>
                    </a:p>
                  </a:txBody>
                  <a:tcPr marL="56740" marR="56740" marT="28370" marB="2837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40000"/>
                      </a:srgbClr>
                    </a:solidFill>
                  </a:tcPr>
                </a:tc>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algn="ctr" rtl="1"/>
                      <a:r>
                        <a:rPr lang="fa-IR" sz="950" dirty="0" smtClean="0">
                          <a:latin typeface="Adobe Arabic" panose="02040503050201020203" pitchFamily="18" charset="-78"/>
                          <a:cs typeface="B Mitra" panose="00000400000000000000" pitchFamily="2" charset="-78"/>
                        </a:rPr>
                        <a:t>-</a:t>
                      </a:r>
                      <a:endParaRPr lang="fa-IR" sz="950" dirty="0">
                        <a:latin typeface="Adobe Arabic" panose="02040503050201020203" pitchFamily="18" charset="-78"/>
                        <a:cs typeface="B Mitra" panose="00000400000000000000" pitchFamily="2" charset="-78"/>
                      </a:endParaRPr>
                    </a:p>
                  </a:txBody>
                  <a:tcPr marL="56740" marR="56740" marT="28370" marB="2837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40000"/>
                      </a:srgbClr>
                    </a:solidFill>
                  </a:tcPr>
                </a:tc>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algn="ctr" rtl="1"/>
                      <a:r>
                        <a:rPr lang="fa-IR" sz="950" dirty="0" smtClean="0">
                          <a:latin typeface="Adobe Arabic" panose="02040503050201020203" pitchFamily="18" charset="-78"/>
                          <a:cs typeface="B Mitra" panose="00000400000000000000" pitchFamily="2" charset="-78"/>
                        </a:rPr>
                        <a:t>-</a:t>
                      </a:r>
                      <a:endParaRPr lang="fa-IR" sz="950" dirty="0">
                        <a:latin typeface="Adobe Arabic" panose="02040503050201020203" pitchFamily="18" charset="-78"/>
                        <a:cs typeface="B Mitra" panose="00000400000000000000" pitchFamily="2" charset="-78"/>
                      </a:endParaRPr>
                    </a:p>
                  </a:txBody>
                  <a:tcPr marL="56740" marR="56740" marT="28370" marB="2837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40000"/>
                      </a:srgbClr>
                    </a:solidFill>
                  </a:tcPr>
                </a:tc>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algn="ctr" rtl="1"/>
                      <a:r>
                        <a:rPr lang="fa-IR" sz="950" dirty="0" smtClean="0">
                          <a:latin typeface="Adobe Arabic" panose="02040503050201020203" pitchFamily="18" charset="-78"/>
                          <a:cs typeface="B Mitra" panose="00000400000000000000" pitchFamily="2" charset="-78"/>
                        </a:rPr>
                        <a:t>20</a:t>
                      </a:r>
                      <a:endParaRPr lang="fa-IR" sz="950" dirty="0">
                        <a:latin typeface="Adobe Arabic" panose="02040503050201020203" pitchFamily="18" charset="-78"/>
                        <a:cs typeface="B Mitra" panose="00000400000000000000" pitchFamily="2" charset="-78"/>
                      </a:endParaRPr>
                    </a:p>
                  </a:txBody>
                  <a:tcPr marL="56740" marR="56740" marT="28370" marB="2837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40000"/>
                      </a:srgbClr>
                    </a:solidFill>
                  </a:tcPr>
                </a:tc>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algn="ctr" rtl="1"/>
                      <a:r>
                        <a:rPr lang="fa-IR" sz="950" dirty="0" smtClean="0">
                          <a:latin typeface="Adobe Arabic" panose="02040503050201020203" pitchFamily="18" charset="-78"/>
                          <a:cs typeface="B Mitra" panose="00000400000000000000" pitchFamily="2" charset="-78"/>
                        </a:rPr>
                        <a:t>1</a:t>
                      </a:r>
                      <a:endParaRPr lang="fa-IR" sz="950" dirty="0">
                        <a:latin typeface="Adobe Arabic" panose="02040503050201020203" pitchFamily="18" charset="-78"/>
                        <a:cs typeface="B Mitra" panose="00000400000000000000" pitchFamily="2" charset="-78"/>
                      </a:endParaRPr>
                    </a:p>
                  </a:txBody>
                  <a:tcPr marL="56740" marR="56740" marT="28370" marB="2837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40000"/>
                      </a:srgbClr>
                    </a:solidFill>
                  </a:tcPr>
                </a:tc>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algn="ctr" rtl="1"/>
                      <a:r>
                        <a:rPr lang="fa-IR" sz="950" dirty="0" smtClean="0">
                          <a:latin typeface="Adobe Arabic" panose="02040503050201020203" pitchFamily="18" charset="-78"/>
                          <a:cs typeface="B Mitra" panose="00000400000000000000" pitchFamily="2" charset="-78"/>
                        </a:rPr>
                        <a:t>20</a:t>
                      </a:r>
                      <a:endParaRPr lang="fa-IR" sz="950" dirty="0">
                        <a:latin typeface="Adobe Arabic" panose="02040503050201020203" pitchFamily="18" charset="-78"/>
                        <a:cs typeface="B Mitra" panose="00000400000000000000" pitchFamily="2" charset="-78"/>
                      </a:endParaRPr>
                    </a:p>
                  </a:txBody>
                  <a:tcPr marL="56740" marR="56740" marT="28370" marB="2837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40000"/>
                      </a:srgbClr>
                    </a:solidFill>
                  </a:tcPr>
                </a:tc>
              </a:tr>
              <a:tr h="184171">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algn="ctr" rtl="1"/>
                      <a:r>
                        <a:rPr lang="fa-IR" sz="950" dirty="0" smtClean="0">
                          <a:latin typeface="Adobe Arabic" panose="02040503050201020203" pitchFamily="18" charset="-78"/>
                          <a:cs typeface="B Mitra" panose="00000400000000000000" pitchFamily="2" charset="-78"/>
                        </a:rPr>
                        <a:t>تاسیسات</a:t>
                      </a:r>
                      <a:endParaRPr lang="fa-IR" sz="950" dirty="0">
                        <a:latin typeface="Adobe Arabic" panose="02040503050201020203" pitchFamily="18" charset="-78"/>
                        <a:cs typeface="B Mitra" panose="00000400000000000000" pitchFamily="2" charset="-78"/>
                      </a:endParaRPr>
                    </a:p>
                  </a:txBody>
                  <a:tcPr marL="56740" marR="56740" marT="28370" marB="2837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20000"/>
                      </a:srgbClr>
                    </a:solidFill>
                  </a:tcPr>
                </a:tc>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algn="ctr" rtl="1"/>
                      <a:r>
                        <a:rPr lang="fa-IR" sz="950" dirty="0" smtClean="0">
                          <a:latin typeface="Adobe Arabic" panose="02040503050201020203" pitchFamily="18" charset="-78"/>
                          <a:cs typeface="B Mitra" panose="00000400000000000000" pitchFamily="2" charset="-78"/>
                        </a:rPr>
                        <a:t>-</a:t>
                      </a:r>
                      <a:endParaRPr lang="fa-IR" sz="950" dirty="0">
                        <a:latin typeface="Adobe Arabic" panose="02040503050201020203" pitchFamily="18" charset="-78"/>
                        <a:cs typeface="B Mitra" panose="00000400000000000000" pitchFamily="2" charset="-78"/>
                      </a:endParaRPr>
                    </a:p>
                  </a:txBody>
                  <a:tcPr marL="56740" marR="56740" marT="28370" marB="2837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20000"/>
                      </a:srgbClr>
                    </a:solidFill>
                  </a:tcPr>
                </a:tc>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algn="ctr" rtl="1"/>
                      <a:r>
                        <a:rPr lang="fa-IR" sz="950" dirty="0" smtClean="0">
                          <a:latin typeface="Adobe Arabic" panose="02040503050201020203" pitchFamily="18" charset="-78"/>
                          <a:cs typeface="B Mitra" panose="00000400000000000000" pitchFamily="2" charset="-78"/>
                        </a:rPr>
                        <a:t>-</a:t>
                      </a:r>
                      <a:endParaRPr lang="fa-IR" sz="950" dirty="0">
                        <a:latin typeface="Adobe Arabic" panose="02040503050201020203" pitchFamily="18" charset="-78"/>
                        <a:cs typeface="B Mitra" panose="00000400000000000000" pitchFamily="2" charset="-78"/>
                      </a:endParaRPr>
                    </a:p>
                  </a:txBody>
                  <a:tcPr marL="56740" marR="56740" marT="28370" marB="2837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20000"/>
                      </a:srgbClr>
                    </a:solidFill>
                  </a:tcPr>
                </a:tc>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algn="ctr" rtl="1"/>
                      <a:r>
                        <a:rPr lang="fa-IR" sz="950" dirty="0" smtClean="0">
                          <a:latin typeface="Adobe Arabic" panose="02040503050201020203" pitchFamily="18" charset="-78"/>
                          <a:cs typeface="B Mitra" panose="00000400000000000000" pitchFamily="2" charset="-78"/>
                        </a:rPr>
                        <a:t>24</a:t>
                      </a:r>
                      <a:endParaRPr lang="fa-IR" sz="950" dirty="0">
                        <a:latin typeface="Adobe Arabic" panose="02040503050201020203" pitchFamily="18" charset="-78"/>
                        <a:cs typeface="B Mitra" panose="00000400000000000000" pitchFamily="2" charset="-78"/>
                      </a:endParaRPr>
                    </a:p>
                  </a:txBody>
                  <a:tcPr marL="56740" marR="56740" marT="28370" marB="2837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20000"/>
                      </a:srgbClr>
                    </a:solidFill>
                  </a:tcPr>
                </a:tc>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algn="ctr" rtl="1"/>
                      <a:r>
                        <a:rPr lang="fa-IR" sz="950" dirty="0" smtClean="0">
                          <a:latin typeface="Adobe Arabic" panose="02040503050201020203" pitchFamily="18" charset="-78"/>
                          <a:cs typeface="B Mitra" panose="00000400000000000000" pitchFamily="2" charset="-78"/>
                        </a:rPr>
                        <a:t>1</a:t>
                      </a:r>
                      <a:endParaRPr lang="fa-IR" sz="950" dirty="0">
                        <a:latin typeface="Adobe Arabic" panose="02040503050201020203" pitchFamily="18" charset="-78"/>
                        <a:cs typeface="B Mitra" panose="00000400000000000000" pitchFamily="2" charset="-78"/>
                      </a:endParaRPr>
                    </a:p>
                  </a:txBody>
                  <a:tcPr marL="56740" marR="56740" marT="28370" marB="2837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20000"/>
                      </a:srgbClr>
                    </a:solidFill>
                  </a:tcPr>
                </a:tc>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algn="ctr" rtl="1"/>
                      <a:r>
                        <a:rPr lang="fa-IR" sz="950" dirty="0" smtClean="0">
                          <a:latin typeface="Adobe Arabic" panose="02040503050201020203" pitchFamily="18" charset="-78"/>
                          <a:cs typeface="B Mitra" panose="00000400000000000000" pitchFamily="2" charset="-78"/>
                        </a:rPr>
                        <a:t>24</a:t>
                      </a:r>
                      <a:endParaRPr lang="fa-IR" sz="950" dirty="0">
                        <a:latin typeface="Adobe Arabic" panose="02040503050201020203" pitchFamily="18" charset="-78"/>
                        <a:cs typeface="B Mitra" panose="00000400000000000000" pitchFamily="2" charset="-78"/>
                      </a:endParaRPr>
                    </a:p>
                  </a:txBody>
                  <a:tcPr marL="56740" marR="56740" marT="28370" marB="2837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20000"/>
                      </a:srgbClr>
                    </a:solidFill>
                  </a:tcPr>
                </a:tc>
              </a:tr>
              <a:tr h="210971">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algn="ctr" rtl="1"/>
                      <a:r>
                        <a:rPr lang="fa-IR" sz="950" dirty="0" smtClean="0">
                          <a:latin typeface="Adobe Arabic" panose="02040503050201020203" pitchFamily="18" charset="-78"/>
                          <a:cs typeface="B Mitra" panose="00000400000000000000" pitchFamily="2" charset="-78"/>
                        </a:rPr>
                        <a:t>سرویس بهداشتی آقایان</a:t>
                      </a:r>
                      <a:endParaRPr lang="fa-IR" sz="950" dirty="0">
                        <a:latin typeface="Adobe Arabic" panose="02040503050201020203" pitchFamily="18" charset="-78"/>
                        <a:cs typeface="B Mitra" panose="00000400000000000000" pitchFamily="2" charset="-78"/>
                      </a:endParaRPr>
                    </a:p>
                  </a:txBody>
                  <a:tcPr marL="56740" marR="56740" marT="28370" marB="2837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40000"/>
                      </a:srgbClr>
                    </a:solidFill>
                  </a:tcPr>
                </a:tc>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algn="ctr" rtl="1"/>
                      <a:r>
                        <a:rPr lang="fa-IR" sz="950" dirty="0" smtClean="0">
                          <a:latin typeface="Adobe Arabic" panose="02040503050201020203" pitchFamily="18" charset="-78"/>
                          <a:cs typeface="B Mitra" panose="00000400000000000000" pitchFamily="2" charset="-78"/>
                        </a:rPr>
                        <a:t>3</a:t>
                      </a:r>
                      <a:endParaRPr lang="fa-IR" sz="950" dirty="0">
                        <a:latin typeface="Adobe Arabic" panose="02040503050201020203" pitchFamily="18" charset="-78"/>
                        <a:cs typeface="B Mitra" panose="00000400000000000000" pitchFamily="2" charset="-78"/>
                      </a:endParaRPr>
                    </a:p>
                  </a:txBody>
                  <a:tcPr marL="56740" marR="56740" marT="28370" marB="2837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40000"/>
                      </a:srgbClr>
                    </a:solidFill>
                  </a:tcPr>
                </a:tc>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algn="ctr" rtl="1"/>
                      <a:r>
                        <a:rPr lang="fa-IR" sz="950" dirty="0" smtClean="0">
                          <a:latin typeface="Adobe Arabic" panose="02040503050201020203" pitchFamily="18" charset="-78"/>
                          <a:cs typeface="B Mitra" panose="00000400000000000000" pitchFamily="2" charset="-78"/>
                        </a:rPr>
                        <a:t>10</a:t>
                      </a:r>
                      <a:endParaRPr lang="fa-IR" sz="950" dirty="0">
                        <a:latin typeface="Adobe Arabic" panose="02040503050201020203" pitchFamily="18" charset="-78"/>
                        <a:cs typeface="B Mitra" panose="00000400000000000000" pitchFamily="2" charset="-78"/>
                      </a:endParaRPr>
                    </a:p>
                  </a:txBody>
                  <a:tcPr marL="56740" marR="56740" marT="28370" marB="2837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40000"/>
                      </a:srgbClr>
                    </a:solidFill>
                  </a:tcPr>
                </a:tc>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algn="ctr" rtl="1"/>
                      <a:r>
                        <a:rPr lang="fa-IR" sz="950" dirty="0" smtClean="0">
                          <a:latin typeface="Adobe Arabic" panose="02040503050201020203" pitchFamily="18" charset="-78"/>
                          <a:cs typeface="B Mitra" panose="00000400000000000000" pitchFamily="2" charset="-78"/>
                        </a:rPr>
                        <a:t>30</a:t>
                      </a:r>
                      <a:endParaRPr lang="fa-IR" sz="950" dirty="0">
                        <a:latin typeface="Adobe Arabic" panose="02040503050201020203" pitchFamily="18" charset="-78"/>
                        <a:cs typeface="B Mitra" panose="00000400000000000000" pitchFamily="2" charset="-78"/>
                      </a:endParaRPr>
                    </a:p>
                  </a:txBody>
                  <a:tcPr marL="56740" marR="56740" marT="28370" marB="2837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40000"/>
                      </a:srgbClr>
                    </a:solidFill>
                  </a:tcPr>
                </a:tc>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algn="ctr" rtl="1"/>
                      <a:r>
                        <a:rPr lang="fa-IR" sz="950" dirty="0" smtClean="0">
                          <a:latin typeface="Adobe Arabic" panose="02040503050201020203" pitchFamily="18" charset="-78"/>
                          <a:cs typeface="B Mitra" panose="00000400000000000000" pitchFamily="2" charset="-78"/>
                        </a:rPr>
                        <a:t>1</a:t>
                      </a:r>
                      <a:endParaRPr lang="fa-IR" sz="950" dirty="0">
                        <a:latin typeface="Adobe Arabic" panose="02040503050201020203" pitchFamily="18" charset="-78"/>
                        <a:cs typeface="B Mitra" panose="00000400000000000000" pitchFamily="2" charset="-78"/>
                      </a:endParaRPr>
                    </a:p>
                  </a:txBody>
                  <a:tcPr marL="56740" marR="56740" marT="28370" marB="2837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40000"/>
                      </a:srgbClr>
                    </a:solidFill>
                  </a:tcPr>
                </a:tc>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algn="ctr" rtl="1"/>
                      <a:r>
                        <a:rPr lang="fa-IR" sz="950" dirty="0" smtClean="0">
                          <a:latin typeface="Adobe Arabic" panose="02040503050201020203" pitchFamily="18" charset="-78"/>
                          <a:cs typeface="B Mitra" panose="00000400000000000000" pitchFamily="2" charset="-78"/>
                        </a:rPr>
                        <a:t>30</a:t>
                      </a:r>
                      <a:endParaRPr lang="fa-IR" sz="950" dirty="0">
                        <a:latin typeface="Adobe Arabic" panose="02040503050201020203" pitchFamily="18" charset="-78"/>
                        <a:cs typeface="B Mitra" panose="00000400000000000000" pitchFamily="2" charset="-78"/>
                      </a:endParaRPr>
                    </a:p>
                  </a:txBody>
                  <a:tcPr marL="56740" marR="56740" marT="28370" marB="2837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40000"/>
                      </a:srgbClr>
                    </a:solidFill>
                  </a:tcPr>
                </a:tc>
              </a:tr>
              <a:tr h="210971">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algn="ctr" rtl="1"/>
                      <a:r>
                        <a:rPr lang="fa-IR" sz="950" dirty="0" smtClean="0">
                          <a:latin typeface="Adobe Arabic" panose="02040503050201020203" pitchFamily="18" charset="-78"/>
                          <a:cs typeface="B Mitra" panose="00000400000000000000" pitchFamily="2" charset="-78"/>
                        </a:rPr>
                        <a:t>سرویس بهداشتی بانوان</a:t>
                      </a:r>
                      <a:endParaRPr lang="fa-IR" sz="950" dirty="0">
                        <a:latin typeface="Adobe Arabic" panose="02040503050201020203" pitchFamily="18" charset="-78"/>
                        <a:cs typeface="B Mitra" panose="00000400000000000000" pitchFamily="2" charset="-78"/>
                      </a:endParaRPr>
                    </a:p>
                  </a:txBody>
                  <a:tcPr marL="56740" marR="56740" marT="28370" marB="2837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20000"/>
                      </a:srgbClr>
                    </a:solidFill>
                  </a:tcPr>
                </a:tc>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algn="ctr" rtl="1"/>
                      <a:r>
                        <a:rPr lang="fa-IR" sz="950" dirty="0" smtClean="0">
                          <a:latin typeface="Adobe Arabic" panose="02040503050201020203" pitchFamily="18" charset="-78"/>
                          <a:cs typeface="B Mitra" panose="00000400000000000000" pitchFamily="2" charset="-78"/>
                        </a:rPr>
                        <a:t>3</a:t>
                      </a:r>
                      <a:endParaRPr lang="fa-IR" sz="950" dirty="0">
                        <a:latin typeface="Adobe Arabic" panose="02040503050201020203" pitchFamily="18" charset="-78"/>
                        <a:cs typeface="B Mitra" panose="00000400000000000000" pitchFamily="2" charset="-78"/>
                      </a:endParaRPr>
                    </a:p>
                  </a:txBody>
                  <a:tcPr marL="56740" marR="56740" marT="28370" marB="2837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20000"/>
                      </a:srgbClr>
                    </a:solidFill>
                  </a:tcPr>
                </a:tc>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algn="ctr" rtl="1"/>
                      <a:r>
                        <a:rPr lang="fa-IR" sz="950" dirty="0" smtClean="0">
                          <a:latin typeface="Adobe Arabic" panose="02040503050201020203" pitchFamily="18" charset="-78"/>
                          <a:cs typeface="B Mitra" panose="00000400000000000000" pitchFamily="2" charset="-78"/>
                        </a:rPr>
                        <a:t>10</a:t>
                      </a:r>
                      <a:endParaRPr lang="fa-IR" sz="950" dirty="0">
                        <a:latin typeface="Adobe Arabic" panose="02040503050201020203" pitchFamily="18" charset="-78"/>
                        <a:cs typeface="B Mitra" panose="00000400000000000000" pitchFamily="2" charset="-78"/>
                      </a:endParaRPr>
                    </a:p>
                  </a:txBody>
                  <a:tcPr marL="56740" marR="56740" marT="28370" marB="2837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20000"/>
                      </a:srgbClr>
                    </a:solidFill>
                  </a:tcPr>
                </a:tc>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algn="ctr" rtl="1"/>
                      <a:r>
                        <a:rPr lang="fa-IR" sz="950" dirty="0" smtClean="0">
                          <a:latin typeface="Adobe Arabic" panose="02040503050201020203" pitchFamily="18" charset="-78"/>
                          <a:cs typeface="B Mitra" panose="00000400000000000000" pitchFamily="2" charset="-78"/>
                        </a:rPr>
                        <a:t>30</a:t>
                      </a:r>
                      <a:endParaRPr lang="fa-IR" sz="950" dirty="0">
                        <a:latin typeface="Adobe Arabic" panose="02040503050201020203" pitchFamily="18" charset="-78"/>
                        <a:cs typeface="B Mitra" panose="00000400000000000000" pitchFamily="2" charset="-78"/>
                      </a:endParaRPr>
                    </a:p>
                  </a:txBody>
                  <a:tcPr marL="56740" marR="56740" marT="28370" marB="2837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20000"/>
                      </a:srgbClr>
                    </a:solidFill>
                  </a:tcPr>
                </a:tc>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algn="ctr" rtl="1"/>
                      <a:r>
                        <a:rPr lang="fa-IR" sz="950" dirty="0" smtClean="0">
                          <a:latin typeface="Adobe Arabic" panose="02040503050201020203" pitchFamily="18" charset="-78"/>
                          <a:cs typeface="B Mitra" panose="00000400000000000000" pitchFamily="2" charset="-78"/>
                        </a:rPr>
                        <a:t>1</a:t>
                      </a:r>
                      <a:endParaRPr lang="fa-IR" sz="950" dirty="0">
                        <a:latin typeface="Adobe Arabic" panose="02040503050201020203" pitchFamily="18" charset="-78"/>
                        <a:cs typeface="B Mitra" panose="00000400000000000000" pitchFamily="2" charset="-78"/>
                      </a:endParaRPr>
                    </a:p>
                  </a:txBody>
                  <a:tcPr marL="56740" marR="56740" marT="28370" marB="2837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20000"/>
                      </a:srgbClr>
                    </a:solidFill>
                  </a:tcPr>
                </a:tc>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algn="ctr" rtl="1"/>
                      <a:r>
                        <a:rPr lang="fa-IR" sz="950" dirty="0" smtClean="0">
                          <a:latin typeface="Adobe Arabic" panose="02040503050201020203" pitchFamily="18" charset="-78"/>
                          <a:cs typeface="B Mitra" panose="00000400000000000000" pitchFamily="2" charset="-78"/>
                        </a:rPr>
                        <a:t>30</a:t>
                      </a:r>
                      <a:endParaRPr lang="fa-IR" sz="950" dirty="0">
                        <a:latin typeface="Adobe Arabic" panose="02040503050201020203" pitchFamily="18" charset="-78"/>
                        <a:cs typeface="B Mitra" panose="00000400000000000000" pitchFamily="2" charset="-78"/>
                      </a:endParaRPr>
                    </a:p>
                  </a:txBody>
                  <a:tcPr marL="56740" marR="56740" marT="28370" marB="2837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20000"/>
                      </a:srgbClr>
                    </a:solidFill>
                  </a:tcPr>
                </a:tc>
              </a:tr>
              <a:tr h="184171">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algn="ctr" rtl="1"/>
                      <a:r>
                        <a:rPr lang="fa-IR" sz="950" dirty="0" smtClean="0">
                          <a:latin typeface="Adobe Arabic" panose="02040503050201020203" pitchFamily="18" charset="-78"/>
                          <a:cs typeface="B Mitra" panose="00000400000000000000" pitchFamily="2" charset="-78"/>
                        </a:rPr>
                        <a:t>بوفه</a:t>
                      </a:r>
                      <a:endParaRPr lang="fa-IR" sz="950" dirty="0">
                        <a:latin typeface="Adobe Arabic" panose="02040503050201020203" pitchFamily="18" charset="-78"/>
                        <a:cs typeface="B Mitra" panose="00000400000000000000" pitchFamily="2" charset="-78"/>
                      </a:endParaRPr>
                    </a:p>
                  </a:txBody>
                  <a:tcPr marL="56740" marR="56740" marT="28370" marB="2837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40000"/>
                      </a:srgbClr>
                    </a:solidFill>
                  </a:tcPr>
                </a:tc>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algn="ctr" rtl="1"/>
                      <a:r>
                        <a:rPr lang="fa-IR" sz="950" dirty="0" smtClean="0">
                          <a:latin typeface="Adobe Arabic" panose="02040503050201020203" pitchFamily="18" charset="-78"/>
                          <a:cs typeface="B Mitra" panose="00000400000000000000" pitchFamily="2" charset="-78"/>
                        </a:rPr>
                        <a:t>2</a:t>
                      </a:r>
                      <a:endParaRPr lang="fa-IR" sz="950" dirty="0">
                        <a:latin typeface="Adobe Arabic" panose="02040503050201020203" pitchFamily="18" charset="-78"/>
                        <a:cs typeface="B Mitra" panose="00000400000000000000" pitchFamily="2" charset="-78"/>
                      </a:endParaRPr>
                    </a:p>
                  </a:txBody>
                  <a:tcPr marL="56740" marR="56740" marT="28370" marB="2837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40000"/>
                      </a:srgbClr>
                    </a:solidFill>
                  </a:tcPr>
                </a:tc>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algn="ctr" rtl="1"/>
                      <a:r>
                        <a:rPr lang="fa-IR" sz="950" dirty="0" smtClean="0">
                          <a:latin typeface="Adobe Arabic" panose="02040503050201020203" pitchFamily="18" charset="-78"/>
                          <a:cs typeface="B Mitra" panose="00000400000000000000" pitchFamily="2" charset="-78"/>
                        </a:rPr>
                        <a:t>80</a:t>
                      </a:r>
                      <a:endParaRPr lang="fa-IR" sz="950" dirty="0">
                        <a:latin typeface="Adobe Arabic" panose="02040503050201020203" pitchFamily="18" charset="-78"/>
                        <a:cs typeface="B Mitra" panose="00000400000000000000" pitchFamily="2" charset="-78"/>
                      </a:endParaRPr>
                    </a:p>
                  </a:txBody>
                  <a:tcPr marL="56740" marR="56740" marT="28370" marB="2837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40000"/>
                      </a:srgbClr>
                    </a:solidFill>
                  </a:tcPr>
                </a:tc>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algn="ctr" rtl="1"/>
                      <a:r>
                        <a:rPr lang="fa-IR" sz="950" dirty="0" smtClean="0">
                          <a:latin typeface="Adobe Arabic" panose="02040503050201020203" pitchFamily="18" charset="-78"/>
                          <a:cs typeface="B Mitra" panose="00000400000000000000" pitchFamily="2" charset="-78"/>
                        </a:rPr>
                        <a:t>160</a:t>
                      </a:r>
                      <a:endParaRPr lang="fa-IR" sz="950" dirty="0">
                        <a:latin typeface="Adobe Arabic" panose="02040503050201020203" pitchFamily="18" charset="-78"/>
                        <a:cs typeface="B Mitra" panose="00000400000000000000" pitchFamily="2" charset="-78"/>
                      </a:endParaRPr>
                    </a:p>
                  </a:txBody>
                  <a:tcPr marL="56740" marR="56740" marT="28370" marB="2837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40000"/>
                      </a:srgbClr>
                    </a:solidFill>
                  </a:tcPr>
                </a:tc>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algn="ctr" rtl="1"/>
                      <a:r>
                        <a:rPr lang="fa-IR" sz="950" dirty="0" smtClean="0">
                          <a:latin typeface="Adobe Arabic" panose="02040503050201020203" pitchFamily="18" charset="-78"/>
                          <a:cs typeface="B Mitra" panose="00000400000000000000" pitchFamily="2" charset="-78"/>
                        </a:rPr>
                        <a:t>1</a:t>
                      </a:r>
                      <a:endParaRPr lang="fa-IR" sz="950" dirty="0">
                        <a:latin typeface="Adobe Arabic" panose="02040503050201020203" pitchFamily="18" charset="-78"/>
                        <a:cs typeface="B Mitra" panose="00000400000000000000" pitchFamily="2" charset="-78"/>
                      </a:endParaRPr>
                    </a:p>
                  </a:txBody>
                  <a:tcPr marL="56740" marR="56740" marT="28370" marB="2837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40000"/>
                      </a:srgbClr>
                    </a:solidFill>
                  </a:tcPr>
                </a:tc>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algn="ctr" rtl="1"/>
                      <a:r>
                        <a:rPr lang="fa-IR" sz="950" dirty="0" smtClean="0">
                          <a:latin typeface="Adobe Arabic" panose="02040503050201020203" pitchFamily="18" charset="-78"/>
                          <a:cs typeface="B Mitra" panose="00000400000000000000" pitchFamily="2" charset="-78"/>
                        </a:rPr>
                        <a:t>160</a:t>
                      </a:r>
                      <a:endParaRPr lang="fa-IR" sz="950" dirty="0">
                        <a:latin typeface="Adobe Arabic" panose="02040503050201020203" pitchFamily="18" charset="-78"/>
                        <a:cs typeface="B Mitra" panose="00000400000000000000" pitchFamily="2" charset="-78"/>
                      </a:endParaRPr>
                    </a:p>
                  </a:txBody>
                  <a:tcPr marL="56740" marR="56740" marT="28370" marB="2837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40000"/>
                      </a:srgbClr>
                    </a:solidFill>
                  </a:tcPr>
                </a:tc>
              </a:tr>
              <a:tr h="184171">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algn="ctr" rtl="1"/>
                      <a:r>
                        <a:rPr lang="fa-IR" sz="950" dirty="0" smtClean="0">
                          <a:latin typeface="Adobe Arabic" panose="02040503050201020203" pitchFamily="18" charset="-78"/>
                          <a:cs typeface="B Mitra" panose="00000400000000000000" pitchFamily="2" charset="-78"/>
                        </a:rPr>
                        <a:t>نمازخانه</a:t>
                      </a:r>
                      <a:endParaRPr lang="fa-IR" sz="950" dirty="0">
                        <a:latin typeface="Adobe Arabic" panose="02040503050201020203" pitchFamily="18" charset="-78"/>
                        <a:cs typeface="B Mitra" panose="00000400000000000000" pitchFamily="2" charset="-78"/>
                      </a:endParaRPr>
                    </a:p>
                  </a:txBody>
                  <a:tcPr marL="56740" marR="56740" marT="28370" marB="2837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20000"/>
                      </a:srgbClr>
                    </a:solidFill>
                  </a:tcPr>
                </a:tc>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algn="ctr" rtl="1"/>
                      <a:r>
                        <a:rPr lang="fa-IR" sz="950" dirty="0" smtClean="0">
                          <a:latin typeface="Adobe Arabic" panose="02040503050201020203" pitchFamily="18" charset="-78"/>
                          <a:cs typeface="B Mitra" panose="00000400000000000000" pitchFamily="2" charset="-78"/>
                        </a:rPr>
                        <a:t>2.5</a:t>
                      </a:r>
                      <a:endParaRPr lang="fa-IR" sz="950" dirty="0">
                        <a:latin typeface="Adobe Arabic" panose="02040503050201020203" pitchFamily="18" charset="-78"/>
                        <a:cs typeface="B Mitra" panose="00000400000000000000" pitchFamily="2" charset="-78"/>
                      </a:endParaRPr>
                    </a:p>
                  </a:txBody>
                  <a:tcPr marL="56740" marR="56740" marT="28370" marB="2837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20000"/>
                      </a:srgbClr>
                    </a:solidFill>
                  </a:tcPr>
                </a:tc>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algn="ctr" rtl="1"/>
                      <a:r>
                        <a:rPr lang="fa-IR" sz="950" dirty="0" smtClean="0">
                          <a:latin typeface="Adobe Arabic" panose="02040503050201020203" pitchFamily="18" charset="-78"/>
                          <a:cs typeface="B Mitra" panose="00000400000000000000" pitchFamily="2" charset="-78"/>
                        </a:rPr>
                        <a:t>20</a:t>
                      </a:r>
                      <a:endParaRPr lang="fa-IR" sz="950" dirty="0">
                        <a:latin typeface="Adobe Arabic" panose="02040503050201020203" pitchFamily="18" charset="-78"/>
                        <a:cs typeface="B Mitra" panose="00000400000000000000" pitchFamily="2" charset="-78"/>
                      </a:endParaRPr>
                    </a:p>
                  </a:txBody>
                  <a:tcPr marL="56740" marR="56740" marT="28370" marB="2837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20000"/>
                      </a:srgbClr>
                    </a:solidFill>
                  </a:tcPr>
                </a:tc>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algn="ctr" rtl="1"/>
                      <a:r>
                        <a:rPr lang="fa-IR" sz="950" dirty="0" smtClean="0">
                          <a:latin typeface="Adobe Arabic" panose="02040503050201020203" pitchFamily="18" charset="-78"/>
                          <a:cs typeface="B Mitra" panose="00000400000000000000" pitchFamily="2" charset="-78"/>
                        </a:rPr>
                        <a:t>50</a:t>
                      </a:r>
                      <a:endParaRPr lang="fa-IR" sz="950" dirty="0">
                        <a:latin typeface="Adobe Arabic" panose="02040503050201020203" pitchFamily="18" charset="-78"/>
                        <a:cs typeface="B Mitra" panose="00000400000000000000" pitchFamily="2" charset="-78"/>
                      </a:endParaRPr>
                    </a:p>
                  </a:txBody>
                  <a:tcPr marL="56740" marR="56740" marT="28370" marB="2837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20000"/>
                      </a:srgbClr>
                    </a:solidFill>
                  </a:tcPr>
                </a:tc>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algn="ctr" rtl="1"/>
                      <a:r>
                        <a:rPr lang="fa-IR" sz="950" dirty="0" smtClean="0">
                          <a:latin typeface="Adobe Arabic" panose="02040503050201020203" pitchFamily="18" charset="-78"/>
                          <a:cs typeface="B Mitra" panose="00000400000000000000" pitchFamily="2" charset="-78"/>
                        </a:rPr>
                        <a:t>2</a:t>
                      </a:r>
                      <a:endParaRPr lang="fa-IR" sz="950" dirty="0">
                        <a:latin typeface="Adobe Arabic" panose="02040503050201020203" pitchFamily="18" charset="-78"/>
                        <a:cs typeface="B Mitra" panose="00000400000000000000" pitchFamily="2" charset="-78"/>
                      </a:endParaRPr>
                    </a:p>
                  </a:txBody>
                  <a:tcPr marL="56740" marR="56740" marT="28370" marB="2837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20000"/>
                      </a:srgbClr>
                    </a:solidFill>
                  </a:tcPr>
                </a:tc>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algn="ctr" rtl="1"/>
                      <a:r>
                        <a:rPr lang="fa-IR" sz="950" dirty="0" smtClean="0">
                          <a:latin typeface="Adobe Arabic" panose="02040503050201020203" pitchFamily="18" charset="-78"/>
                          <a:cs typeface="B Mitra" panose="00000400000000000000" pitchFamily="2" charset="-78"/>
                        </a:rPr>
                        <a:t>100</a:t>
                      </a:r>
                      <a:endParaRPr lang="fa-IR" sz="950" dirty="0">
                        <a:latin typeface="Adobe Arabic" panose="02040503050201020203" pitchFamily="18" charset="-78"/>
                        <a:cs typeface="B Mitra" panose="00000400000000000000" pitchFamily="2" charset="-78"/>
                      </a:endParaRPr>
                    </a:p>
                  </a:txBody>
                  <a:tcPr marL="56740" marR="56740" marT="28370" marB="2837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20000"/>
                      </a:srgbClr>
                    </a:solidFill>
                  </a:tcPr>
                </a:tc>
              </a:tr>
              <a:tr h="184171">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algn="ctr" rtl="1"/>
                      <a:r>
                        <a:rPr lang="fa-IR" sz="950" dirty="0" smtClean="0">
                          <a:latin typeface="Adobe Arabic" panose="02040503050201020203" pitchFamily="18" charset="-78"/>
                          <a:cs typeface="B Mitra" panose="00000400000000000000" pitchFamily="2" charset="-78"/>
                        </a:rPr>
                        <a:t>ریاست</a:t>
                      </a:r>
                      <a:endParaRPr lang="fa-IR" sz="950" dirty="0">
                        <a:latin typeface="Adobe Arabic" panose="02040503050201020203" pitchFamily="18" charset="-78"/>
                        <a:cs typeface="B Mitra" panose="00000400000000000000" pitchFamily="2" charset="-78"/>
                      </a:endParaRPr>
                    </a:p>
                  </a:txBody>
                  <a:tcPr marL="56740" marR="56740" marT="28370" marB="2837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40000"/>
                      </a:srgbClr>
                    </a:solidFill>
                  </a:tcPr>
                </a:tc>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algn="ctr" rtl="1"/>
                      <a:r>
                        <a:rPr lang="fa-IR" sz="950" dirty="0" smtClean="0">
                          <a:latin typeface="Adobe Arabic" panose="02040503050201020203" pitchFamily="18" charset="-78"/>
                          <a:cs typeface="B Mitra" panose="00000400000000000000" pitchFamily="2" charset="-78"/>
                        </a:rPr>
                        <a:t>-</a:t>
                      </a:r>
                      <a:endParaRPr lang="fa-IR" sz="950" dirty="0">
                        <a:latin typeface="Adobe Arabic" panose="02040503050201020203" pitchFamily="18" charset="-78"/>
                        <a:cs typeface="B Mitra" panose="00000400000000000000" pitchFamily="2" charset="-78"/>
                      </a:endParaRPr>
                    </a:p>
                  </a:txBody>
                  <a:tcPr marL="56740" marR="56740" marT="28370" marB="2837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40000"/>
                      </a:srgbClr>
                    </a:solidFill>
                  </a:tcPr>
                </a:tc>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algn="ctr" rtl="1"/>
                      <a:r>
                        <a:rPr lang="fa-IR" sz="950" dirty="0" smtClean="0">
                          <a:latin typeface="Adobe Arabic" panose="02040503050201020203" pitchFamily="18" charset="-78"/>
                          <a:cs typeface="B Mitra" panose="00000400000000000000" pitchFamily="2" charset="-78"/>
                        </a:rPr>
                        <a:t>-</a:t>
                      </a:r>
                      <a:endParaRPr lang="fa-IR" sz="950" dirty="0">
                        <a:latin typeface="Adobe Arabic" panose="02040503050201020203" pitchFamily="18" charset="-78"/>
                        <a:cs typeface="B Mitra" panose="00000400000000000000" pitchFamily="2" charset="-78"/>
                      </a:endParaRPr>
                    </a:p>
                  </a:txBody>
                  <a:tcPr marL="56740" marR="56740" marT="28370" marB="2837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40000"/>
                      </a:srgbClr>
                    </a:solidFill>
                  </a:tcPr>
                </a:tc>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algn="ctr" rtl="1"/>
                      <a:r>
                        <a:rPr lang="fa-IR" sz="950" dirty="0" smtClean="0">
                          <a:latin typeface="Adobe Arabic" panose="02040503050201020203" pitchFamily="18" charset="-78"/>
                          <a:cs typeface="B Mitra" panose="00000400000000000000" pitchFamily="2" charset="-78"/>
                        </a:rPr>
                        <a:t>24</a:t>
                      </a:r>
                      <a:endParaRPr lang="fa-IR" sz="950" dirty="0">
                        <a:latin typeface="Adobe Arabic" panose="02040503050201020203" pitchFamily="18" charset="-78"/>
                        <a:cs typeface="B Mitra" panose="00000400000000000000" pitchFamily="2" charset="-78"/>
                      </a:endParaRPr>
                    </a:p>
                  </a:txBody>
                  <a:tcPr marL="56740" marR="56740" marT="28370" marB="2837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40000"/>
                      </a:srgbClr>
                    </a:solidFill>
                  </a:tcPr>
                </a:tc>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algn="ctr" rtl="1"/>
                      <a:r>
                        <a:rPr lang="fa-IR" sz="950" dirty="0" smtClean="0">
                          <a:latin typeface="Adobe Arabic" panose="02040503050201020203" pitchFamily="18" charset="-78"/>
                          <a:cs typeface="B Mitra" panose="00000400000000000000" pitchFamily="2" charset="-78"/>
                        </a:rPr>
                        <a:t>1</a:t>
                      </a:r>
                      <a:endParaRPr lang="fa-IR" sz="950" dirty="0">
                        <a:latin typeface="Adobe Arabic" panose="02040503050201020203" pitchFamily="18" charset="-78"/>
                        <a:cs typeface="B Mitra" panose="00000400000000000000" pitchFamily="2" charset="-78"/>
                      </a:endParaRPr>
                    </a:p>
                  </a:txBody>
                  <a:tcPr marL="56740" marR="56740" marT="28370" marB="2837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40000"/>
                      </a:srgbClr>
                    </a:solidFill>
                  </a:tcPr>
                </a:tc>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algn="ctr" rtl="1"/>
                      <a:r>
                        <a:rPr lang="fa-IR" sz="950" dirty="0" smtClean="0">
                          <a:latin typeface="Adobe Arabic" panose="02040503050201020203" pitchFamily="18" charset="-78"/>
                          <a:cs typeface="B Mitra" panose="00000400000000000000" pitchFamily="2" charset="-78"/>
                        </a:rPr>
                        <a:t>24</a:t>
                      </a:r>
                      <a:endParaRPr lang="fa-IR" sz="950" dirty="0">
                        <a:latin typeface="Adobe Arabic" panose="02040503050201020203" pitchFamily="18" charset="-78"/>
                        <a:cs typeface="B Mitra" panose="00000400000000000000" pitchFamily="2" charset="-78"/>
                      </a:endParaRPr>
                    </a:p>
                  </a:txBody>
                  <a:tcPr marL="56740" marR="56740" marT="28370" marB="2837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40000"/>
                      </a:srgbClr>
                    </a:solidFill>
                  </a:tcPr>
                </a:tc>
              </a:tr>
              <a:tr h="184171">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algn="ctr" rtl="1"/>
                      <a:r>
                        <a:rPr lang="fa-IR" sz="950" dirty="0" smtClean="0">
                          <a:latin typeface="Adobe Arabic" panose="02040503050201020203" pitchFamily="18" charset="-78"/>
                          <a:cs typeface="B Mitra" panose="00000400000000000000" pitchFamily="2" charset="-78"/>
                        </a:rPr>
                        <a:t>دفتر منشی</a:t>
                      </a:r>
                      <a:endParaRPr lang="fa-IR" sz="950" dirty="0">
                        <a:latin typeface="Adobe Arabic" panose="02040503050201020203" pitchFamily="18" charset="-78"/>
                        <a:cs typeface="B Mitra" panose="00000400000000000000" pitchFamily="2" charset="-78"/>
                      </a:endParaRPr>
                    </a:p>
                  </a:txBody>
                  <a:tcPr marL="56740" marR="56740" marT="28370" marB="2837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20000"/>
                      </a:srgbClr>
                    </a:solidFill>
                  </a:tcPr>
                </a:tc>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algn="ctr" rtl="1"/>
                      <a:r>
                        <a:rPr lang="fa-IR" sz="950" dirty="0" smtClean="0">
                          <a:latin typeface="Adobe Arabic" panose="02040503050201020203" pitchFamily="18" charset="-78"/>
                          <a:cs typeface="B Mitra" panose="00000400000000000000" pitchFamily="2" charset="-78"/>
                        </a:rPr>
                        <a:t>-</a:t>
                      </a:r>
                      <a:endParaRPr lang="fa-IR" sz="950" dirty="0">
                        <a:latin typeface="Adobe Arabic" panose="02040503050201020203" pitchFamily="18" charset="-78"/>
                        <a:cs typeface="B Mitra" panose="00000400000000000000" pitchFamily="2" charset="-78"/>
                      </a:endParaRPr>
                    </a:p>
                  </a:txBody>
                  <a:tcPr marL="56740" marR="56740" marT="28370" marB="2837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20000"/>
                      </a:srgbClr>
                    </a:solidFill>
                  </a:tcPr>
                </a:tc>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algn="ctr" rtl="1"/>
                      <a:r>
                        <a:rPr lang="fa-IR" sz="950" dirty="0" smtClean="0">
                          <a:latin typeface="Adobe Arabic" panose="02040503050201020203" pitchFamily="18" charset="-78"/>
                          <a:cs typeface="B Mitra" panose="00000400000000000000" pitchFamily="2" charset="-78"/>
                        </a:rPr>
                        <a:t>-</a:t>
                      </a:r>
                      <a:endParaRPr lang="fa-IR" sz="950" dirty="0">
                        <a:latin typeface="Adobe Arabic" panose="02040503050201020203" pitchFamily="18" charset="-78"/>
                        <a:cs typeface="B Mitra" panose="00000400000000000000" pitchFamily="2" charset="-78"/>
                      </a:endParaRPr>
                    </a:p>
                  </a:txBody>
                  <a:tcPr marL="56740" marR="56740" marT="28370" marB="2837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20000"/>
                      </a:srgbClr>
                    </a:solidFill>
                  </a:tcPr>
                </a:tc>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algn="ctr" rtl="1"/>
                      <a:r>
                        <a:rPr lang="fa-IR" sz="950" dirty="0" smtClean="0">
                          <a:latin typeface="Adobe Arabic" panose="02040503050201020203" pitchFamily="18" charset="-78"/>
                          <a:cs typeface="B Mitra" panose="00000400000000000000" pitchFamily="2" charset="-78"/>
                        </a:rPr>
                        <a:t>12</a:t>
                      </a:r>
                      <a:endParaRPr lang="fa-IR" sz="950" dirty="0">
                        <a:latin typeface="Adobe Arabic" panose="02040503050201020203" pitchFamily="18" charset="-78"/>
                        <a:cs typeface="B Mitra" panose="00000400000000000000" pitchFamily="2" charset="-78"/>
                      </a:endParaRPr>
                    </a:p>
                  </a:txBody>
                  <a:tcPr marL="56740" marR="56740" marT="28370" marB="2837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20000"/>
                      </a:srgbClr>
                    </a:solidFill>
                  </a:tcPr>
                </a:tc>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algn="ctr" rtl="1"/>
                      <a:r>
                        <a:rPr lang="fa-IR" sz="950" dirty="0" smtClean="0">
                          <a:latin typeface="Adobe Arabic" panose="02040503050201020203" pitchFamily="18" charset="-78"/>
                          <a:cs typeface="B Mitra" panose="00000400000000000000" pitchFamily="2" charset="-78"/>
                        </a:rPr>
                        <a:t>1</a:t>
                      </a:r>
                      <a:endParaRPr lang="fa-IR" sz="950" dirty="0">
                        <a:latin typeface="Adobe Arabic" panose="02040503050201020203" pitchFamily="18" charset="-78"/>
                        <a:cs typeface="B Mitra" panose="00000400000000000000" pitchFamily="2" charset="-78"/>
                      </a:endParaRPr>
                    </a:p>
                  </a:txBody>
                  <a:tcPr marL="56740" marR="56740" marT="28370" marB="2837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20000"/>
                      </a:srgbClr>
                    </a:solidFill>
                  </a:tcPr>
                </a:tc>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algn="ctr" rtl="1"/>
                      <a:r>
                        <a:rPr lang="fa-IR" sz="950" dirty="0" smtClean="0">
                          <a:latin typeface="Adobe Arabic" panose="02040503050201020203" pitchFamily="18" charset="-78"/>
                          <a:cs typeface="B Mitra" panose="00000400000000000000" pitchFamily="2" charset="-78"/>
                        </a:rPr>
                        <a:t>12</a:t>
                      </a:r>
                      <a:endParaRPr lang="fa-IR" sz="950" dirty="0">
                        <a:latin typeface="Adobe Arabic" panose="02040503050201020203" pitchFamily="18" charset="-78"/>
                        <a:cs typeface="B Mitra" panose="00000400000000000000" pitchFamily="2" charset="-78"/>
                      </a:endParaRPr>
                    </a:p>
                  </a:txBody>
                  <a:tcPr marL="56740" marR="56740" marT="28370" marB="2837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20000"/>
                      </a:srgbClr>
                    </a:solidFill>
                  </a:tcPr>
                </a:tc>
              </a:tr>
              <a:tr h="184171">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algn="ctr" rtl="1"/>
                      <a:r>
                        <a:rPr lang="fa-IR" sz="950" dirty="0" smtClean="0">
                          <a:latin typeface="Adobe Arabic" panose="02040503050201020203" pitchFamily="18" charset="-78"/>
                          <a:cs typeface="B Mitra" panose="00000400000000000000" pitchFamily="2" charset="-78"/>
                        </a:rPr>
                        <a:t>سایت کامپیوتر</a:t>
                      </a:r>
                      <a:endParaRPr lang="fa-IR" sz="950" dirty="0">
                        <a:latin typeface="Adobe Arabic" panose="02040503050201020203" pitchFamily="18" charset="-78"/>
                        <a:cs typeface="B Mitra" panose="00000400000000000000" pitchFamily="2" charset="-78"/>
                      </a:endParaRPr>
                    </a:p>
                  </a:txBody>
                  <a:tcPr marL="56740" marR="56740" marT="28370" marB="2837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40000"/>
                      </a:srgbClr>
                    </a:solidFill>
                  </a:tcPr>
                </a:tc>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algn="ctr" rtl="1"/>
                      <a:r>
                        <a:rPr lang="fa-IR" sz="950" dirty="0" smtClean="0">
                          <a:latin typeface="Adobe Arabic" panose="02040503050201020203" pitchFamily="18" charset="-78"/>
                          <a:cs typeface="B Mitra" panose="00000400000000000000" pitchFamily="2" charset="-78"/>
                        </a:rPr>
                        <a:t>4</a:t>
                      </a:r>
                      <a:endParaRPr lang="fa-IR" sz="950" dirty="0">
                        <a:latin typeface="Adobe Arabic" panose="02040503050201020203" pitchFamily="18" charset="-78"/>
                        <a:cs typeface="B Mitra" panose="00000400000000000000" pitchFamily="2" charset="-78"/>
                      </a:endParaRPr>
                    </a:p>
                  </a:txBody>
                  <a:tcPr marL="56740" marR="56740" marT="28370" marB="2837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40000"/>
                      </a:srgbClr>
                    </a:solidFill>
                  </a:tcPr>
                </a:tc>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algn="ctr" rtl="1"/>
                      <a:r>
                        <a:rPr lang="fa-IR" sz="950" dirty="0" smtClean="0">
                          <a:latin typeface="Adobe Arabic" panose="02040503050201020203" pitchFamily="18" charset="-78"/>
                          <a:cs typeface="B Mitra" panose="00000400000000000000" pitchFamily="2" charset="-78"/>
                        </a:rPr>
                        <a:t>25</a:t>
                      </a:r>
                      <a:endParaRPr lang="fa-IR" sz="950" dirty="0">
                        <a:latin typeface="Adobe Arabic" panose="02040503050201020203" pitchFamily="18" charset="-78"/>
                        <a:cs typeface="B Mitra" panose="00000400000000000000" pitchFamily="2" charset="-78"/>
                      </a:endParaRPr>
                    </a:p>
                  </a:txBody>
                  <a:tcPr marL="56740" marR="56740" marT="28370" marB="2837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40000"/>
                      </a:srgbClr>
                    </a:solidFill>
                  </a:tcPr>
                </a:tc>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algn="ctr" rtl="1"/>
                      <a:r>
                        <a:rPr lang="fa-IR" sz="950" dirty="0" smtClean="0">
                          <a:latin typeface="Adobe Arabic" panose="02040503050201020203" pitchFamily="18" charset="-78"/>
                          <a:cs typeface="B Mitra" panose="00000400000000000000" pitchFamily="2" charset="-78"/>
                        </a:rPr>
                        <a:t>100</a:t>
                      </a:r>
                      <a:endParaRPr lang="fa-IR" sz="950" dirty="0">
                        <a:latin typeface="Adobe Arabic" panose="02040503050201020203" pitchFamily="18" charset="-78"/>
                        <a:cs typeface="B Mitra" panose="00000400000000000000" pitchFamily="2" charset="-78"/>
                      </a:endParaRPr>
                    </a:p>
                  </a:txBody>
                  <a:tcPr marL="56740" marR="56740" marT="28370" marB="2837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40000"/>
                      </a:srgbClr>
                    </a:solidFill>
                  </a:tcPr>
                </a:tc>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algn="ctr" rtl="1"/>
                      <a:r>
                        <a:rPr lang="fa-IR" sz="950" dirty="0" smtClean="0">
                          <a:latin typeface="Adobe Arabic" panose="02040503050201020203" pitchFamily="18" charset="-78"/>
                          <a:cs typeface="B Mitra" panose="00000400000000000000" pitchFamily="2" charset="-78"/>
                        </a:rPr>
                        <a:t>1</a:t>
                      </a:r>
                      <a:endParaRPr lang="fa-IR" sz="950" dirty="0">
                        <a:latin typeface="Adobe Arabic" panose="02040503050201020203" pitchFamily="18" charset="-78"/>
                        <a:cs typeface="B Mitra" panose="00000400000000000000" pitchFamily="2" charset="-78"/>
                      </a:endParaRPr>
                    </a:p>
                  </a:txBody>
                  <a:tcPr marL="56740" marR="56740" marT="28370" marB="2837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40000"/>
                      </a:srgbClr>
                    </a:solidFill>
                  </a:tcPr>
                </a:tc>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algn="ctr" rtl="1"/>
                      <a:r>
                        <a:rPr lang="fa-IR" sz="950" dirty="0" smtClean="0">
                          <a:latin typeface="Adobe Arabic" panose="02040503050201020203" pitchFamily="18" charset="-78"/>
                          <a:cs typeface="B Mitra" panose="00000400000000000000" pitchFamily="2" charset="-78"/>
                        </a:rPr>
                        <a:t>100</a:t>
                      </a:r>
                      <a:endParaRPr lang="fa-IR" sz="950" dirty="0">
                        <a:latin typeface="Adobe Arabic" panose="02040503050201020203" pitchFamily="18" charset="-78"/>
                        <a:cs typeface="B Mitra" panose="00000400000000000000" pitchFamily="2" charset="-78"/>
                      </a:endParaRPr>
                    </a:p>
                  </a:txBody>
                  <a:tcPr marL="56740" marR="56740" marT="28370" marB="2837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40000"/>
                      </a:srgbClr>
                    </a:solidFill>
                  </a:tcPr>
                </a:tc>
              </a:tr>
              <a:tr h="184171">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algn="ctr" rtl="1"/>
                      <a:r>
                        <a:rPr lang="fa-IR" sz="950" dirty="0" smtClean="0">
                          <a:latin typeface="Adobe Arabic" panose="02040503050201020203" pitchFamily="18" charset="-78"/>
                          <a:cs typeface="B Mitra" panose="00000400000000000000" pitchFamily="2" charset="-78"/>
                        </a:rPr>
                        <a:t>حراست</a:t>
                      </a:r>
                      <a:endParaRPr lang="fa-IR" sz="950" dirty="0">
                        <a:latin typeface="Adobe Arabic" panose="02040503050201020203" pitchFamily="18" charset="-78"/>
                        <a:cs typeface="B Mitra" panose="00000400000000000000" pitchFamily="2" charset="-78"/>
                      </a:endParaRPr>
                    </a:p>
                  </a:txBody>
                  <a:tcPr marL="56740" marR="56740" marT="28370" marB="2837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20000"/>
                      </a:srgbClr>
                    </a:solidFill>
                  </a:tcPr>
                </a:tc>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algn="ctr" rtl="1"/>
                      <a:r>
                        <a:rPr lang="fa-IR" sz="950" dirty="0" smtClean="0">
                          <a:latin typeface="Adobe Arabic" panose="02040503050201020203" pitchFamily="18" charset="-78"/>
                          <a:cs typeface="B Mitra" panose="00000400000000000000" pitchFamily="2" charset="-78"/>
                        </a:rPr>
                        <a:t>-</a:t>
                      </a:r>
                      <a:endParaRPr lang="fa-IR" sz="950" dirty="0">
                        <a:latin typeface="Adobe Arabic" panose="02040503050201020203" pitchFamily="18" charset="-78"/>
                        <a:cs typeface="B Mitra" panose="00000400000000000000" pitchFamily="2" charset="-78"/>
                      </a:endParaRPr>
                    </a:p>
                  </a:txBody>
                  <a:tcPr marL="56740" marR="56740" marT="28370" marB="2837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20000"/>
                      </a:srgbClr>
                    </a:solidFill>
                  </a:tcPr>
                </a:tc>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algn="ctr" rtl="1"/>
                      <a:r>
                        <a:rPr lang="fa-IR" sz="950" dirty="0" smtClean="0">
                          <a:latin typeface="Adobe Arabic" panose="02040503050201020203" pitchFamily="18" charset="-78"/>
                          <a:cs typeface="B Mitra" panose="00000400000000000000" pitchFamily="2" charset="-78"/>
                        </a:rPr>
                        <a:t>-</a:t>
                      </a:r>
                      <a:endParaRPr lang="fa-IR" sz="950" dirty="0">
                        <a:latin typeface="Adobe Arabic" panose="02040503050201020203" pitchFamily="18" charset="-78"/>
                        <a:cs typeface="B Mitra" panose="00000400000000000000" pitchFamily="2" charset="-78"/>
                      </a:endParaRPr>
                    </a:p>
                  </a:txBody>
                  <a:tcPr marL="56740" marR="56740" marT="28370" marB="2837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20000"/>
                      </a:srgbClr>
                    </a:solidFill>
                  </a:tcPr>
                </a:tc>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algn="ctr" rtl="1"/>
                      <a:r>
                        <a:rPr lang="fa-IR" sz="950" dirty="0" smtClean="0">
                          <a:latin typeface="Adobe Arabic" panose="02040503050201020203" pitchFamily="18" charset="-78"/>
                          <a:cs typeface="B Mitra" panose="00000400000000000000" pitchFamily="2" charset="-78"/>
                        </a:rPr>
                        <a:t>12</a:t>
                      </a:r>
                      <a:endParaRPr lang="fa-IR" sz="950" dirty="0">
                        <a:latin typeface="Adobe Arabic" panose="02040503050201020203" pitchFamily="18" charset="-78"/>
                        <a:cs typeface="B Mitra" panose="00000400000000000000" pitchFamily="2" charset="-78"/>
                      </a:endParaRPr>
                    </a:p>
                  </a:txBody>
                  <a:tcPr marL="56740" marR="56740" marT="28370" marB="2837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20000"/>
                      </a:srgbClr>
                    </a:solidFill>
                  </a:tcPr>
                </a:tc>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algn="ctr" rtl="1"/>
                      <a:r>
                        <a:rPr lang="fa-IR" sz="950" dirty="0" smtClean="0">
                          <a:latin typeface="Adobe Arabic" panose="02040503050201020203" pitchFamily="18" charset="-78"/>
                          <a:cs typeface="B Mitra" panose="00000400000000000000" pitchFamily="2" charset="-78"/>
                        </a:rPr>
                        <a:t>1</a:t>
                      </a:r>
                      <a:endParaRPr lang="fa-IR" sz="950" dirty="0">
                        <a:latin typeface="Adobe Arabic" panose="02040503050201020203" pitchFamily="18" charset="-78"/>
                        <a:cs typeface="B Mitra" panose="00000400000000000000" pitchFamily="2" charset="-78"/>
                      </a:endParaRPr>
                    </a:p>
                  </a:txBody>
                  <a:tcPr marL="56740" marR="56740" marT="28370" marB="2837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20000"/>
                      </a:srgbClr>
                    </a:solidFill>
                  </a:tcPr>
                </a:tc>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algn="ctr" rtl="1"/>
                      <a:r>
                        <a:rPr lang="fa-IR" sz="950" dirty="0" smtClean="0">
                          <a:latin typeface="Adobe Arabic" panose="02040503050201020203" pitchFamily="18" charset="-78"/>
                          <a:cs typeface="B Mitra" panose="00000400000000000000" pitchFamily="2" charset="-78"/>
                        </a:rPr>
                        <a:t>12</a:t>
                      </a:r>
                      <a:endParaRPr lang="fa-IR" sz="950" dirty="0">
                        <a:latin typeface="Adobe Arabic" panose="02040503050201020203" pitchFamily="18" charset="-78"/>
                        <a:cs typeface="B Mitra" panose="00000400000000000000" pitchFamily="2" charset="-78"/>
                      </a:endParaRPr>
                    </a:p>
                  </a:txBody>
                  <a:tcPr marL="56740" marR="56740" marT="28370" marB="2837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20000"/>
                      </a:srgbClr>
                    </a:solidFill>
                  </a:tcPr>
                </a:tc>
              </a:tr>
              <a:tr h="184171">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algn="ctr" rtl="1"/>
                      <a:r>
                        <a:rPr lang="fa-IR" sz="950" dirty="0" smtClean="0">
                          <a:latin typeface="Adobe Arabic" panose="02040503050201020203" pitchFamily="18" charset="-78"/>
                          <a:cs typeface="B Mitra" panose="00000400000000000000" pitchFamily="2" charset="-78"/>
                        </a:rPr>
                        <a:t>امور مالی</a:t>
                      </a:r>
                      <a:endParaRPr lang="fa-IR" sz="950" dirty="0">
                        <a:latin typeface="Adobe Arabic" panose="02040503050201020203" pitchFamily="18" charset="-78"/>
                        <a:cs typeface="B Mitra" panose="00000400000000000000" pitchFamily="2" charset="-78"/>
                      </a:endParaRPr>
                    </a:p>
                  </a:txBody>
                  <a:tcPr marL="56740" marR="56740" marT="28370" marB="2837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40000"/>
                      </a:srgbClr>
                    </a:solidFill>
                  </a:tcPr>
                </a:tc>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algn="ctr" rtl="1"/>
                      <a:r>
                        <a:rPr lang="fa-IR" sz="950" dirty="0" smtClean="0">
                          <a:latin typeface="Adobe Arabic" panose="02040503050201020203" pitchFamily="18" charset="-78"/>
                          <a:cs typeface="B Mitra" panose="00000400000000000000" pitchFamily="2" charset="-78"/>
                        </a:rPr>
                        <a:t>-</a:t>
                      </a:r>
                      <a:endParaRPr lang="fa-IR" sz="950" dirty="0">
                        <a:latin typeface="Adobe Arabic" panose="02040503050201020203" pitchFamily="18" charset="-78"/>
                        <a:cs typeface="B Mitra" panose="00000400000000000000" pitchFamily="2" charset="-78"/>
                      </a:endParaRPr>
                    </a:p>
                  </a:txBody>
                  <a:tcPr marL="56740" marR="56740" marT="28370" marB="2837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40000"/>
                      </a:srgbClr>
                    </a:solidFill>
                  </a:tcPr>
                </a:tc>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algn="ctr" rtl="1"/>
                      <a:r>
                        <a:rPr lang="fa-IR" sz="950" dirty="0" smtClean="0">
                          <a:latin typeface="Adobe Arabic" panose="02040503050201020203" pitchFamily="18" charset="-78"/>
                          <a:cs typeface="B Mitra" panose="00000400000000000000" pitchFamily="2" charset="-78"/>
                        </a:rPr>
                        <a:t>-</a:t>
                      </a:r>
                      <a:endParaRPr lang="fa-IR" sz="950" dirty="0">
                        <a:latin typeface="Adobe Arabic" panose="02040503050201020203" pitchFamily="18" charset="-78"/>
                        <a:cs typeface="B Mitra" panose="00000400000000000000" pitchFamily="2" charset="-78"/>
                      </a:endParaRPr>
                    </a:p>
                  </a:txBody>
                  <a:tcPr marL="56740" marR="56740" marT="28370" marB="2837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40000"/>
                      </a:srgbClr>
                    </a:solidFill>
                  </a:tcPr>
                </a:tc>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algn="ctr" rtl="1"/>
                      <a:r>
                        <a:rPr lang="fa-IR" sz="950" dirty="0" smtClean="0">
                          <a:latin typeface="Adobe Arabic" panose="02040503050201020203" pitchFamily="18" charset="-78"/>
                          <a:cs typeface="B Mitra" panose="00000400000000000000" pitchFamily="2" charset="-78"/>
                        </a:rPr>
                        <a:t>24</a:t>
                      </a:r>
                      <a:endParaRPr lang="fa-IR" sz="950" dirty="0">
                        <a:latin typeface="Adobe Arabic" panose="02040503050201020203" pitchFamily="18" charset="-78"/>
                        <a:cs typeface="B Mitra" panose="00000400000000000000" pitchFamily="2" charset="-78"/>
                      </a:endParaRPr>
                    </a:p>
                  </a:txBody>
                  <a:tcPr marL="56740" marR="56740" marT="28370" marB="2837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40000"/>
                      </a:srgbClr>
                    </a:solidFill>
                  </a:tcPr>
                </a:tc>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algn="ctr" rtl="1"/>
                      <a:r>
                        <a:rPr lang="fa-IR" sz="950" dirty="0" smtClean="0">
                          <a:latin typeface="Adobe Arabic" panose="02040503050201020203" pitchFamily="18" charset="-78"/>
                          <a:cs typeface="B Mitra" panose="00000400000000000000" pitchFamily="2" charset="-78"/>
                        </a:rPr>
                        <a:t>1</a:t>
                      </a:r>
                      <a:endParaRPr lang="fa-IR" sz="950" dirty="0">
                        <a:latin typeface="Adobe Arabic" panose="02040503050201020203" pitchFamily="18" charset="-78"/>
                        <a:cs typeface="B Mitra" panose="00000400000000000000" pitchFamily="2" charset="-78"/>
                      </a:endParaRPr>
                    </a:p>
                  </a:txBody>
                  <a:tcPr marL="56740" marR="56740" marT="28370" marB="2837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40000"/>
                      </a:srgbClr>
                    </a:solidFill>
                  </a:tcPr>
                </a:tc>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algn="ctr" rtl="1"/>
                      <a:r>
                        <a:rPr lang="fa-IR" sz="950" dirty="0" smtClean="0">
                          <a:latin typeface="Adobe Arabic" panose="02040503050201020203" pitchFamily="18" charset="-78"/>
                          <a:cs typeface="B Mitra" panose="00000400000000000000" pitchFamily="2" charset="-78"/>
                        </a:rPr>
                        <a:t>24</a:t>
                      </a:r>
                      <a:endParaRPr lang="fa-IR" sz="950" dirty="0">
                        <a:latin typeface="Adobe Arabic" panose="02040503050201020203" pitchFamily="18" charset="-78"/>
                        <a:cs typeface="B Mitra" panose="00000400000000000000" pitchFamily="2" charset="-78"/>
                      </a:endParaRPr>
                    </a:p>
                  </a:txBody>
                  <a:tcPr marL="56740" marR="56740" marT="28370" marB="2837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40000"/>
                      </a:srgbClr>
                    </a:solidFill>
                  </a:tcPr>
                </a:tc>
              </a:tr>
              <a:tr h="184171">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algn="ctr" rtl="1"/>
                      <a:r>
                        <a:rPr lang="fa-IR" sz="950" dirty="0" smtClean="0">
                          <a:latin typeface="Adobe Arabic" panose="02040503050201020203" pitchFamily="18" charset="-78"/>
                          <a:cs typeface="B Mitra" panose="00000400000000000000" pitchFamily="2" charset="-78"/>
                        </a:rPr>
                        <a:t>معاونت</a:t>
                      </a:r>
                      <a:endParaRPr lang="fa-IR" sz="950" dirty="0">
                        <a:latin typeface="Adobe Arabic" panose="02040503050201020203" pitchFamily="18" charset="-78"/>
                        <a:cs typeface="B Mitra" panose="00000400000000000000" pitchFamily="2" charset="-78"/>
                      </a:endParaRPr>
                    </a:p>
                  </a:txBody>
                  <a:tcPr marL="56740" marR="56740" marT="28370" marB="2837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20000"/>
                      </a:srgbClr>
                    </a:solidFill>
                  </a:tcPr>
                </a:tc>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algn="ctr" rtl="1"/>
                      <a:r>
                        <a:rPr lang="fa-IR" sz="950" dirty="0" smtClean="0">
                          <a:latin typeface="Adobe Arabic" panose="02040503050201020203" pitchFamily="18" charset="-78"/>
                          <a:cs typeface="B Mitra" panose="00000400000000000000" pitchFamily="2" charset="-78"/>
                        </a:rPr>
                        <a:t>-</a:t>
                      </a:r>
                      <a:endParaRPr lang="fa-IR" sz="950" dirty="0">
                        <a:latin typeface="Adobe Arabic" panose="02040503050201020203" pitchFamily="18" charset="-78"/>
                        <a:cs typeface="B Mitra" panose="00000400000000000000" pitchFamily="2" charset="-78"/>
                      </a:endParaRPr>
                    </a:p>
                  </a:txBody>
                  <a:tcPr marL="56740" marR="56740" marT="28370" marB="2837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20000"/>
                      </a:srgbClr>
                    </a:solidFill>
                  </a:tcPr>
                </a:tc>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algn="ctr" rtl="1"/>
                      <a:r>
                        <a:rPr lang="fa-IR" sz="950" dirty="0" smtClean="0">
                          <a:latin typeface="Adobe Arabic" panose="02040503050201020203" pitchFamily="18" charset="-78"/>
                          <a:cs typeface="B Mitra" panose="00000400000000000000" pitchFamily="2" charset="-78"/>
                        </a:rPr>
                        <a:t>-</a:t>
                      </a:r>
                      <a:endParaRPr lang="fa-IR" sz="950" dirty="0">
                        <a:latin typeface="Adobe Arabic" panose="02040503050201020203" pitchFamily="18" charset="-78"/>
                        <a:cs typeface="B Mitra" panose="00000400000000000000" pitchFamily="2" charset="-78"/>
                      </a:endParaRPr>
                    </a:p>
                  </a:txBody>
                  <a:tcPr marL="56740" marR="56740" marT="28370" marB="2837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20000"/>
                      </a:srgbClr>
                    </a:solidFill>
                  </a:tcPr>
                </a:tc>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algn="ctr" rtl="1"/>
                      <a:r>
                        <a:rPr lang="fa-IR" sz="950" dirty="0" smtClean="0">
                          <a:latin typeface="Adobe Arabic" panose="02040503050201020203" pitchFamily="18" charset="-78"/>
                          <a:cs typeface="B Mitra" panose="00000400000000000000" pitchFamily="2" charset="-78"/>
                        </a:rPr>
                        <a:t>18</a:t>
                      </a:r>
                      <a:endParaRPr lang="fa-IR" sz="950" dirty="0">
                        <a:latin typeface="Adobe Arabic" panose="02040503050201020203" pitchFamily="18" charset="-78"/>
                        <a:cs typeface="B Mitra" panose="00000400000000000000" pitchFamily="2" charset="-78"/>
                      </a:endParaRPr>
                    </a:p>
                  </a:txBody>
                  <a:tcPr marL="56740" marR="56740" marT="28370" marB="2837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20000"/>
                      </a:srgbClr>
                    </a:solidFill>
                  </a:tcPr>
                </a:tc>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algn="ctr" rtl="1"/>
                      <a:r>
                        <a:rPr lang="fa-IR" sz="950" dirty="0" smtClean="0">
                          <a:latin typeface="Adobe Arabic" panose="02040503050201020203" pitchFamily="18" charset="-78"/>
                          <a:cs typeface="B Mitra" panose="00000400000000000000" pitchFamily="2" charset="-78"/>
                        </a:rPr>
                        <a:t>1</a:t>
                      </a:r>
                      <a:endParaRPr lang="fa-IR" sz="950" dirty="0">
                        <a:latin typeface="Adobe Arabic" panose="02040503050201020203" pitchFamily="18" charset="-78"/>
                        <a:cs typeface="B Mitra" panose="00000400000000000000" pitchFamily="2" charset="-78"/>
                      </a:endParaRPr>
                    </a:p>
                  </a:txBody>
                  <a:tcPr marL="56740" marR="56740" marT="28370" marB="2837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20000"/>
                      </a:srgbClr>
                    </a:solidFill>
                  </a:tcPr>
                </a:tc>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algn="ctr" rtl="1"/>
                      <a:r>
                        <a:rPr lang="fa-IR" sz="950" dirty="0" smtClean="0">
                          <a:latin typeface="Adobe Arabic" panose="02040503050201020203" pitchFamily="18" charset="-78"/>
                          <a:cs typeface="B Mitra" panose="00000400000000000000" pitchFamily="2" charset="-78"/>
                        </a:rPr>
                        <a:t>18</a:t>
                      </a:r>
                      <a:endParaRPr lang="fa-IR" sz="950" dirty="0">
                        <a:latin typeface="Adobe Arabic" panose="02040503050201020203" pitchFamily="18" charset="-78"/>
                        <a:cs typeface="B Mitra" panose="00000400000000000000" pitchFamily="2" charset="-78"/>
                      </a:endParaRPr>
                    </a:p>
                  </a:txBody>
                  <a:tcPr marL="56740" marR="56740" marT="28370" marB="2837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20000"/>
                      </a:srgbClr>
                    </a:solidFill>
                  </a:tcPr>
                </a:tc>
              </a:tr>
              <a:tr h="184171">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algn="ctr" rtl="1"/>
                      <a:r>
                        <a:rPr lang="fa-IR" sz="950" dirty="0" smtClean="0">
                          <a:latin typeface="Adobe Arabic" panose="02040503050201020203" pitchFamily="18" charset="-78"/>
                          <a:cs typeface="B Mitra" panose="00000400000000000000" pitchFamily="2" charset="-78"/>
                        </a:rPr>
                        <a:t>اتاق اساتید</a:t>
                      </a:r>
                      <a:endParaRPr lang="fa-IR" sz="950" dirty="0">
                        <a:latin typeface="Adobe Arabic" panose="02040503050201020203" pitchFamily="18" charset="-78"/>
                        <a:cs typeface="B Mitra" panose="00000400000000000000" pitchFamily="2" charset="-78"/>
                      </a:endParaRPr>
                    </a:p>
                  </a:txBody>
                  <a:tcPr marL="56740" marR="56740" marT="28370" marB="2837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40000"/>
                      </a:srgbClr>
                    </a:solidFill>
                  </a:tcPr>
                </a:tc>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algn="ctr" rtl="1"/>
                      <a:r>
                        <a:rPr lang="fa-IR" sz="950" dirty="0" smtClean="0">
                          <a:latin typeface="Adobe Arabic" panose="02040503050201020203" pitchFamily="18" charset="-78"/>
                          <a:cs typeface="B Mitra" panose="00000400000000000000" pitchFamily="2" charset="-78"/>
                        </a:rPr>
                        <a:t>2</a:t>
                      </a:r>
                      <a:endParaRPr lang="fa-IR" sz="950" dirty="0">
                        <a:latin typeface="Adobe Arabic" panose="02040503050201020203" pitchFamily="18" charset="-78"/>
                        <a:cs typeface="B Mitra" panose="00000400000000000000" pitchFamily="2" charset="-78"/>
                      </a:endParaRPr>
                    </a:p>
                  </a:txBody>
                  <a:tcPr marL="56740" marR="56740" marT="28370" marB="2837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40000"/>
                      </a:srgbClr>
                    </a:solidFill>
                  </a:tcPr>
                </a:tc>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algn="ctr" rtl="1"/>
                      <a:r>
                        <a:rPr lang="fa-IR" sz="950" dirty="0" smtClean="0">
                          <a:latin typeface="Adobe Arabic" panose="02040503050201020203" pitchFamily="18" charset="-78"/>
                          <a:cs typeface="B Mitra" panose="00000400000000000000" pitchFamily="2" charset="-78"/>
                        </a:rPr>
                        <a:t>20</a:t>
                      </a:r>
                      <a:endParaRPr lang="fa-IR" sz="950" dirty="0">
                        <a:latin typeface="Adobe Arabic" panose="02040503050201020203" pitchFamily="18" charset="-78"/>
                        <a:cs typeface="B Mitra" panose="00000400000000000000" pitchFamily="2" charset="-78"/>
                      </a:endParaRPr>
                    </a:p>
                  </a:txBody>
                  <a:tcPr marL="56740" marR="56740" marT="28370" marB="2837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40000"/>
                      </a:srgbClr>
                    </a:solidFill>
                  </a:tcPr>
                </a:tc>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algn="ctr" rtl="1"/>
                      <a:r>
                        <a:rPr lang="fa-IR" sz="950" dirty="0" smtClean="0">
                          <a:latin typeface="Adobe Arabic" panose="02040503050201020203" pitchFamily="18" charset="-78"/>
                          <a:cs typeface="B Mitra" panose="00000400000000000000" pitchFamily="2" charset="-78"/>
                        </a:rPr>
                        <a:t>40</a:t>
                      </a:r>
                      <a:endParaRPr lang="fa-IR" sz="950" dirty="0">
                        <a:latin typeface="Adobe Arabic" panose="02040503050201020203" pitchFamily="18" charset="-78"/>
                        <a:cs typeface="B Mitra" panose="00000400000000000000" pitchFamily="2" charset="-78"/>
                      </a:endParaRPr>
                    </a:p>
                  </a:txBody>
                  <a:tcPr marL="56740" marR="56740" marT="28370" marB="2837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40000"/>
                      </a:srgbClr>
                    </a:solidFill>
                  </a:tcPr>
                </a:tc>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algn="ctr" rtl="1"/>
                      <a:r>
                        <a:rPr lang="fa-IR" sz="950" dirty="0" smtClean="0">
                          <a:latin typeface="Adobe Arabic" panose="02040503050201020203" pitchFamily="18" charset="-78"/>
                          <a:cs typeface="B Mitra" panose="00000400000000000000" pitchFamily="2" charset="-78"/>
                        </a:rPr>
                        <a:t>1</a:t>
                      </a:r>
                      <a:endParaRPr lang="fa-IR" sz="950" dirty="0">
                        <a:latin typeface="Adobe Arabic" panose="02040503050201020203" pitchFamily="18" charset="-78"/>
                        <a:cs typeface="B Mitra" panose="00000400000000000000" pitchFamily="2" charset="-78"/>
                      </a:endParaRPr>
                    </a:p>
                  </a:txBody>
                  <a:tcPr marL="56740" marR="56740" marT="28370" marB="2837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40000"/>
                      </a:srgbClr>
                    </a:solidFill>
                  </a:tcPr>
                </a:tc>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algn="ctr" rtl="1"/>
                      <a:r>
                        <a:rPr lang="fa-IR" sz="950" dirty="0" smtClean="0">
                          <a:latin typeface="Adobe Arabic" panose="02040503050201020203" pitchFamily="18" charset="-78"/>
                          <a:cs typeface="B Mitra" panose="00000400000000000000" pitchFamily="2" charset="-78"/>
                        </a:rPr>
                        <a:t>40</a:t>
                      </a:r>
                      <a:endParaRPr lang="fa-IR" sz="950" dirty="0">
                        <a:latin typeface="Adobe Arabic" panose="02040503050201020203" pitchFamily="18" charset="-78"/>
                        <a:cs typeface="B Mitra" panose="00000400000000000000" pitchFamily="2" charset="-78"/>
                      </a:endParaRPr>
                    </a:p>
                  </a:txBody>
                  <a:tcPr marL="56740" marR="56740" marT="28370" marB="2837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40000"/>
                      </a:srgbClr>
                    </a:solidFill>
                  </a:tcPr>
                </a:tc>
              </a:tr>
              <a:tr h="184171">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algn="ctr" rtl="1"/>
                      <a:r>
                        <a:rPr lang="fa-IR" sz="950" dirty="0" smtClean="0">
                          <a:latin typeface="Adobe Arabic" panose="02040503050201020203" pitchFamily="18" charset="-78"/>
                          <a:cs typeface="B Mitra" panose="00000400000000000000" pitchFamily="2" charset="-78"/>
                        </a:rPr>
                        <a:t>اتاق مدیران گروه</a:t>
                      </a:r>
                      <a:endParaRPr lang="fa-IR" sz="950" dirty="0">
                        <a:latin typeface="Adobe Arabic" panose="02040503050201020203" pitchFamily="18" charset="-78"/>
                        <a:cs typeface="B Mitra" panose="00000400000000000000" pitchFamily="2" charset="-78"/>
                      </a:endParaRPr>
                    </a:p>
                  </a:txBody>
                  <a:tcPr marL="56740" marR="56740" marT="28370" marB="2837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20000"/>
                      </a:srgbClr>
                    </a:solidFill>
                  </a:tcPr>
                </a:tc>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algn="ctr" rtl="1"/>
                      <a:r>
                        <a:rPr lang="fa-IR" sz="950" dirty="0" smtClean="0">
                          <a:latin typeface="Adobe Arabic" panose="02040503050201020203" pitchFamily="18" charset="-78"/>
                          <a:cs typeface="B Mitra" panose="00000400000000000000" pitchFamily="2" charset="-78"/>
                        </a:rPr>
                        <a:t>3</a:t>
                      </a:r>
                      <a:endParaRPr lang="fa-IR" sz="950" dirty="0">
                        <a:latin typeface="Adobe Arabic" panose="02040503050201020203" pitchFamily="18" charset="-78"/>
                        <a:cs typeface="B Mitra" panose="00000400000000000000" pitchFamily="2" charset="-78"/>
                      </a:endParaRPr>
                    </a:p>
                  </a:txBody>
                  <a:tcPr marL="56740" marR="56740" marT="28370" marB="2837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20000"/>
                      </a:srgbClr>
                    </a:solidFill>
                  </a:tcPr>
                </a:tc>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algn="ctr" rtl="1"/>
                      <a:r>
                        <a:rPr lang="fa-IR" sz="950" dirty="0" smtClean="0">
                          <a:latin typeface="Adobe Arabic" panose="02040503050201020203" pitchFamily="18" charset="-78"/>
                          <a:cs typeface="B Mitra" panose="00000400000000000000" pitchFamily="2" charset="-78"/>
                        </a:rPr>
                        <a:t>6</a:t>
                      </a:r>
                      <a:endParaRPr lang="fa-IR" sz="950" dirty="0">
                        <a:latin typeface="Adobe Arabic" panose="02040503050201020203" pitchFamily="18" charset="-78"/>
                        <a:cs typeface="B Mitra" panose="00000400000000000000" pitchFamily="2" charset="-78"/>
                      </a:endParaRPr>
                    </a:p>
                  </a:txBody>
                  <a:tcPr marL="56740" marR="56740" marT="28370" marB="2837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20000"/>
                      </a:srgbClr>
                    </a:solidFill>
                  </a:tcPr>
                </a:tc>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algn="ctr" rtl="1"/>
                      <a:r>
                        <a:rPr lang="fa-IR" sz="950" dirty="0" smtClean="0">
                          <a:latin typeface="Adobe Arabic" panose="02040503050201020203" pitchFamily="18" charset="-78"/>
                          <a:cs typeface="B Mitra" panose="00000400000000000000" pitchFamily="2" charset="-78"/>
                        </a:rPr>
                        <a:t>18</a:t>
                      </a:r>
                      <a:endParaRPr lang="fa-IR" sz="950" dirty="0">
                        <a:latin typeface="Adobe Arabic" panose="02040503050201020203" pitchFamily="18" charset="-78"/>
                        <a:cs typeface="B Mitra" panose="00000400000000000000" pitchFamily="2" charset="-78"/>
                      </a:endParaRPr>
                    </a:p>
                  </a:txBody>
                  <a:tcPr marL="56740" marR="56740" marT="28370" marB="2837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20000"/>
                      </a:srgbClr>
                    </a:solidFill>
                  </a:tcPr>
                </a:tc>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algn="ctr" rtl="1"/>
                      <a:r>
                        <a:rPr lang="fa-IR" sz="950" dirty="0" smtClean="0">
                          <a:latin typeface="Adobe Arabic" panose="02040503050201020203" pitchFamily="18" charset="-78"/>
                          <a:cs typeface="B Mitra" panose="00000400000000000000" pitchFamily="2" charset="-78"/>
                        </a:rPr>
                        <a:t>1</a:t>
                      </a:r>
                      <a:endParaRPr lang="fa-IR" sz="950" dirty="0">
                        <a:latin typeface="Adobe Arabic" panose="02040503050201020203" pitchFamily="18" charset="-78"/>
                        <a:cs typeface="B Mitra" panose="00000400000000000000" pitchFamily="2" charset="-78"/>
                      </a:endParaRPr>
                    </a:p>
                  </a:txBody>
                  <a:tcPr marL="56740" marR="56740" marT="28370" marB="2837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20000"/>
                      </a:srgbClr>
                    </a:solidFill>
                  </a:tcPr>
                </a:tc>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algn="ctr" rtl="1"/>
                      <a:r>
                        <a:rPr lang="fa-IR" sz="950" dirty="0" smtClean="0">
                          <a:latin typeface="Adobe Arabic" panose="02040503050201020203" pitchFamily="18" charset="-78"/>
                          <a:cs typeface="B Mitra" panose="00000400000000000000" pitchFamily="2" charset="-78"/>
                        </a:rPr>
                        <a:t>18</a:t>
                      </a:r>
                      <a:endParaRPr lang="fa-IR" sz="950" dirty="0">
                        <a:latin typeface="Adobe Arabic" panose="02040503050201020203" pitchFamily="18" charset="-78"/>
                        <a:cs typeface="B Mitra" panose="00000400000000000000" pitchFamily="2" charset="-78"/>
                      </a:endParaRPr>
                    </a:p>
                  </a:txBody>
                  <a:tcPr marL="56740" marR="56740" marT="28370" marB="2837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20000"/>
                      </a:srgbClr>
                    </a:solidFill>
                  </a:tcPr>
                </a:tc>
              </a:tr>
              <a:tr h="184171">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algn="ctr" rtl="1"/>
                      <a:r>
                        <a:rPr lang="fa-IR" sz="950" dirty="0" smtClean="0">
                          <a:latin typeface="Adobe Arabic" panose="02040503050201020203" pitchFamily="18" charset="-78"/>
                          <a:cs typeface="B Mitra" panose="00000400000000000000" pitchFamily="2" charset="-78"/>
                        </a:rPr>
                        <a:t>امور دانشجویی</a:t>
                      </a:r>
                      <a:endParaRPr lang="fa-IR" sz="950" dirty="0">
                        <a:latin typeface="Adobe Arabic" panose="02040503050201020203" pitchFamily="18" charset="-78"/>
                        <a:cs typeface="B Mitra" panose="00000400000000000000" pitchFamily="2" charset="-78"/>
                      </a:endParaRPr>
                    </a:p>
                  </a:txBody>
                  <a:tcPr marL="56740" marR="56740" marT="28370" marB="2837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40000"/>
                      </a:srgbClr>
                    </a:solidFill>
                  </a:tcPr>
                </a:tc>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algn="ctr" rtl="1"/>
                      <a:r>
                        <a:rPr lang="fa-IR" sz="950" dirty="0" smtClean="0">
                          <a:latin typeface="Adobe Arabic" panose="02040503050201020203" pitchFamily="18" charset="-78"/>
                          <a:cs typeface="B Mitra" panose="00000400000000000000" pitchFamily="2" charset="-78"/>
                        </a:rPr>
                        <a:t>4</a:t>
                      </a:r>
                      <a:endParaRPr lang="fa-IR" sz="950" dirty="0">
                        <a:latin typeface="Adobe Arabic" panose="02040503050201020203" pitchFamily="18" charset="-78"/>
                        <a:cs typeface="B Mitra" panose="00000400000000000000" pitchFamily="2" charset="-78"/>
                      </a:endParaRPr>
                    </a:p>
                  </a:txBody>
                  <a:tcPr marL="56740" marR="56740" marT="28370" marB="2837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40000"/>
                      </a:srgbClr>
                    </a:solidFill>
                  </a:tcPr>
                </a:tc>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algn="ctr" rtl="1"/>
                      <a:r>
                        <a:rPr lang="fa-IR" sz="950" dirty="0" smtClean="0">
                          <a:latin typeface="Adobe Arabic" panose="02040503050201020203" pitchFamily="18" charset="-78"/>
                          <a:cs typeface="B Mitra" panose="00000400000000000000" pitchFamily="2" charset="-78"/>
                        </a:rPr>
                        <a:t>7</a:t>
                      </a:r>
                      <a:endParaRPr lang="fa-IR" sz="950" dirty="0">
                        <a:latin typeface="Adobe Arabic" panose="02040503050201020203" pitchFamily="18" charset="-78"/>
                        <a:cs typeface="B Mitra" panose="00000400000000000000" pitchFamily="2" charset="-78"/>
                      </a:endParaRPr>
                    </a:p>
                  </a:txBody>
                  <a:tcPr marL="56740" marR="56740" marT="28370" marB="2837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40000"/>
                      </a:srgbClr>
                    </a:solidFill>
                  </a:tcPr>
                </a:tc>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algn="ctr" rtl="1"/>
                      <a:r>
                        <a:rPr lang="fa-IR" sz="950" dirty="0" smtClean="0">
                          <a:latin typeface="Adobe Arabic" panose="02040503050201020203" pitchFamily="18" charset="-78"/>
                          <a:cs typeface="B Mitra" panose="00000400000000000000" pitchFamily="2" charset="-78"/>
                        </a:rPr>
                        <a:t>28</a:t>
                      </a:r>
                      <a:endParaRPr lang="fa-IR" sz="950" dirty="0">
                        <a:latin typeface="Adobe Arabic" panose="02040503050201020203" pitchFamily="18" charset="-78"/>
                        <a:cs typeface="B Mitra" panose="00000400000000000000" pitchFamily="2" charset="-78"/>
                      </a:endParaRPr>
                    </a:p>
                  </a:txBody>
                  <a:tcPr marL="56740" marR="56740" marT="28370" marB="2837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40000"/>
                      </a:srgbClr>
                    </a:solidFill>
                  </a:tcPr>
                </a:tc>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algn="ctr" rtl="1"/>
                      <a:r>
                        <a:rPr lang="fa-IR" sz="950" dirty="0" smtClean="0">
                          <a:latin typeface="Adobe Arabic" panose="02040503050201020203" pitchFamily="18" charset="-78"/>
                          <a:cs typeface="B Mitra" panose="00000400000000000000" pitchFamily="2" charset="-78"/>
                        </a:rPr>
                        <a:t>1</a:t>
                      </a:r>
                      <a:endParaRPr lang="fa-IR" sz="950" dirty="0">
                        <a:latin typeface="Adobe Arabic" panose="02040503050201020203" pitchFamily="18" charset="-78"/>
                        <a:cs typeface="B Mitra" panose="00000400000000000000" pitchFamily="2" charset="-78"/>
                      </a:endParaRPr>
                    </a:p>
                  </a:txBody>
                  <a:tcPr marL="56740" marR="56740" marT="28370" marB="2837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40000"/>
                      </a:srgbClr>
                    </a:solidFill>
                  </a:tcPr>
                </a:tc>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algn="ctr" rtl="1"/>
                      <a:r>
                        <a:rPr lang="fa-IR" sz="950" dirty="0" smtClean="0">
                          <a:latin typeface="Adobe Arabic" panose="02040503050201020203" pitchFamily="18" charset="-78"/>
                          <a:cs typeface="B Mitra" panose="00000400000000000000" pitchFamily="2" charset="-78"/>
                        </a:rPr>
                        <a:t>28</a:t>
                      </a:r>
                      <a:endParaRPr lang="fa-IR" sz="950" dirty="0">
                        <a:latin typeface="Adobe Arabic" panose="02040503050201020203" pitchFamily="18" charset="-78"/>
                        <a:cs typeface="B Mitra" panose="00000400000000000000" pitchFamily="2" charset="-78"/>
                      </a:endParaRPr>
                    </a:p>
                  </a:txBody>
                  <a:tcPr marL="56740" marR="56740" marT="28370" marB="2837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40000"/>
                      </a:srgbClr>
                    </a:solidFill>
                  </a:tcPr>
                </a:tc>
              </a:tr>
              <a:tr h="184171">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algn="ctr" rtl="1"/>
                      <a:r>
                        <a:rPr lang="fa-IR" sz="950" dirty="0" smtClean="0">
                          <a:latin typeface="Adobe Arabic" panose="02040503050201020203" pitchFamily="18" charset="-78"/>
                          <a:cs typeface="B Mitra" panose="00000400000000000000" pitchFamily="2" charset="-78"/>
                        </a:rPr>
                        <a:t>سالن چند منظوره</a:t>
                      </a:r>
                      <a:endParaRPr lang="fa-IR" sz="950" dirty="0">
                        <a:latin typeface="Adobe Arabic" panose="02040503050201020203" pitchFamily="18" charset="-78"/>
                        <a:cs typeface="B Mitra" panose="00000400000000000000" pitchFamily="2" charset="-78"/>
                      </a:endParaRPr>
                    </a:p>
                  </a:txBody>
                  <a:tcPr marL="56740" marR="56740" marT="28370" marB="2837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20000"/>
                      </a:srgbClr>
                    </a:solidFill>
                  </a:tcPr>
                </a:tc>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algn="ctr" rtl="1"/>
                      <a:r>
                        <a:rPr lang="fa-IR" sz="950" dirty="0" smtClean="0">
                          <a:latin typeface="Adobe Arabic" panose="02040503050201020203" pitchFamily="18" charset="-78"/>
                          <a:cs typeface="B Mitra" panose="00000400000000000000" pitchFamily="2" charset="-78"/>
                        </a:rPr>
                        <a:t>102</a:t>
                      </a:r>
                      <a:endParaRPr lang="fa-IR" sz="950" dirty="0">
                        <a:latin typeface="Adobe Arabic" panose="02040503050201020203" pitchFamily="18" charset="-78"/>
                        <a:cs typeface="B Mitra" panose="00000400000000000000" pitchFamily="2" charset="-78"/>
                      </a:endParaRPr>
                    </a:p>
                  </a:txBody>
                  <a:tcPr marL="56740" marR="56740" marT="28370" marB="2837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20000"/>
                      </a:srgbClr>
                    </a:solidFill>
                  </a:tcPr>
                </a:tc>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algn="ctr" rtl="1"/>
                      <a:r>
                        <a:rPr lang="fa-IR" sz="950" dirty="0" smtClean="0">
                          <a:latin typeface="Adobe Arabic" panose="02040503050201020203" pitchFamily="18" charset="-78"/>
                          <a:cs typeface="B Mitra" panose="00000400000000000000" pitchFamily="2" charset="-78"/>
                        </a:rPr>
                        <a:t>300</a:t>
                      </a:r>
                      <a:endParaRPr lang="fa-IR" sz="950" dirty="0">
                        <a:latin typeface="Adobe Arabic" panose="02040503050201020203" pitchFamily="18" charset="-78"/>
                        <a:cs typeface="B Mitra" panose="00000400000000000000" pitchFamily="2" charset="-78"/>
                      </a:endParaRPr>
                    </a:p>
                  </a:txBody>
                  <a:tcPr marL="56740" marR="56740" marT="28370" marB="2837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20000"/>
                      </a:srgbClr>
                    </a:solidFill>
                  </a:tcPr>
                </a:tc>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algn="ctr" rtl="1"/>
                      <a:r>
                        <a:rPr lang="fa-IR" sz="950" dirty="0" smtClean="0">
                          <a:latin typeface="Adobe Arabic" panose="02040503050201020203" pitchFamily="18" charset="-78"/>
                          <a:cs typeface="B Mitra" panose="00000400000000000000" pitchFamily="2" charset="-78"/>
                        </a:rPr>
                        <a:t>360</a:t>
                      </a:r>
                      <a:endParaRPr lang="fa-IR" sz="950" dirty="0">
                        <a:latin typeface="Adobe Arabic" panose="02040503050201020203" pitchFamily="18" charset="-78"/>
                        <a:cs typeface="B Mitra" panose="00000400000000000000" pitchFamily="2" charset="-78"/>
                      </a:endParaRPr>
                    </a:p>
                  </a:txBody>
                  <a:tcPr marL="56740" marR="56740" marT="28370" marB="2837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20000"/>
                      </a:srgbClr>
                    </a:solidFill>
                  </a:tcPr>
                </a:tc>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algn="ctr" rtl="1"/>
                      <a:r>
                        <a:rPr lang="fa-IR" sz="950" dirty="0" smtClean="0">
                          <a:latin typeface="Adobe Arabic" panose="02040503050201020203" pitchFamily="18" charset="-78"/>
                          <a:cs typeface="B Mitra" panose="00000400000000000000" pitchFamily="2" charset="-78"/>
                        </a:rPr>
                        <a:t>1</a:t>
                      </a:r>
                      <a:endParaRPr lang="fa-IR" sz="950" dirty="0">
                        <a:latin typeface="Adobe Arabic" panose="02040503050201020203" pitchFamily="18" charset="-78"/>
                        <a:cs typeface="B Mitra" panose="00000400000000000000" pitchFamily="2" charset="-78"/>
                      </a:endParaRPr>
                    </a:p>
                  </a:txBody>
                  <a:tcPr marL="56740" marR="56740" marT="28370" marB="2837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20000"/>
                      </a:srgbClr>
                    </a:solidFill>
                  </a:tcPr>
                </a:tc>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algn="ctr" rtl="1"/>
                      <a:r>
                        <a:rPr lang="fa-IR" sz="950" dirty="0" smtClean="0">
                          <a:latin typeface="Adobe Arabic" panose="02040503050201020203" pitchFamily="18" charset="-78"/>
                          <a:cs typeface="B Mitra" panose="00000400000000000000" pitchFamily="2" charset="-78"/>
                        </a:rPr>
                        <a:t>360</a:t>
                      </a:r>
                      <a:endParaRPr lang="fa-IR" sz="950" dirty="0">
                        <a:latin typeface="Adobe Arabic" panose="02040503050201020203" pitchFamily="18" charset="-78"/>
                        <a:cs typeface="B Mitra" panose="00000400000000000000" pitchFamily="2" charset="-78"/>
                      </a:endParaRPr>
                    </a:p>
                  </a:txBody>
                  <a:tcPr marL="56740" marR="56740" marT="28370" marB="2837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20000"/>
                      </a:srgbClr>
                    </a:solidFill>
                  </a:tcPr>
                </a:tc>
              </a:tr>
              <a:tr h="318376">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algn="ctr" rtl="1"/>
                      <a:r>
                        <a:rPr lang="fa-IR" sz="950" dirty="0" smtClean="0">
                          <a:latin typeface="Adobe Arabic" panose="02040503050201020203" pitchFamily="18" charset="-78"/>
                          <a:cs typeface="B Mitra" panose="00000400000000000000" pitchFamily="2" charset="-78"/>
                        </a:rPr>
                        <a:t>انبار نرم افزار و سخت افزار</a:t>
                      </a:r>
                      <a:endParaRPr lang="fa-IR" sz="950" dirty="0">
                        <a:latin typeface="Adobe Arabic" panose="02040503050201020203" pitchFamily="18" charset="-78"/>
                        <a:cs typeface="B Mitra" panose="00000400000000000000" pitchFamily="2" charset="-78"/>
                      </a:endParaRPr>
                    </a:p>
                  </a:txBody>
                  <a:tcPr marL="56740" marR="56740" marT="28370" marB="2837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40000"/>
                      </a:srgbClr>
                    </a:solidFill>
                  </a:tcPr>
                </a:tc>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algn="ctr" rtl="1"/>
                      <a:r>
                        <a:rPr lang="fa-IR" sz="950" dirty="0" smtClean="0">
                          <a:latin typeface="Adobe Arabic" panose="02040503050201020203" pitchFamily="18" charset="-78"/>
                          <a:cs typeface="B Mitra" panose="00000400000000000000" pitchFamily="2" charset="-78"/>
                        </a:rPr>
                        <a:t>-</a:t>
                      </a:r>
                      <a:endParaRPr lang="fa-IR" sz="950" dirty="0">
                        <a:latin typeface="Adobe Arabic" panose="02040503050201020203" pitchFamily="18" charset="-78"/>
                        <a:cs typeface="B Mitra" panose="00000400000000000000" pitchFamily="2" charset="-78"/>
                      </a:endParaRPr>
                    </a:p>
                  </a:txBody>
                  <a:tcPr marL="56740" marR="56740" marT="28370" marB="2837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40000"/>
                      </a:srgbClr>
                    </a:solidFill>
                  </a:tcPr>
                </a:tc>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algn="ctr" rtl="1"/>
                      <a:r>
                        <a:rPr lang="fa-IR" sz="950" dirty="0" smtClean="0">
                          <a:latin typeface="Adobe Arabic" panose="02040503050201020203" pitchFamily="18" charset="-78"/>
                          <a:cs typeface="B Mitra" panose="00000400000000000000" pitchFamily="2" charset="-78"/>
                        </a:rPr>
                        <a:t>-</a:t>
                      </a:r>
                      <a:endParaRPr lang="fa-IR" sz="950" dirty="0">
                        <a:latin typeface="Adobe Arabic" panose="02040503050201020203" pitchFamily="18" charset="-78"/>
                        <a:cs typeface="B Mitra" panose="00000400000000000000" pitchFamily="2" charset="-78"/>
                      </a:endParaRPr>
                    </a:p>
                  </a:txBody>
                  <a:tcPr marL="56740" marR="56740" marT="28370" marB="2837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40000"/>
                      </a:srgbClr>
                    </a:solidFill>
                  </a:tcPr>
                </a:tc>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algn="ctr" rtl="1"/>
                      <a:r>
                        <a:rPr lang="fa-IR" sz="950" dirty="0" smtClean="0">
                          <a:latin typeface="Adobe Arabic" panose="02040503050201020203" pitchFamily="18" charset="-78"/>
                          <a:cs typeface="B Mitra" panose="00000400000000000000" pitchFamily="2" charset="-78"/>
                        </a:rPr>
                        <a:t>12</a:t>
                      </a:r>
                      <a:endParaRPr lang="fa-IR" sz="950" dirty="0">
                        <a:latin typeface="Adobe Arabic" panose="02040503050201020203" pitchFamily="18" charset="-78"/>
                        <a:cs typeface="B Mitra" panose="00000400000000000000" pitchFamily="2" charset="-78"/>
                      </a:endParaRPr>
                    </a:p>
                  </a:txBody>
                  <a:tcPr marL="56740" marR="56740" marT="28370" marB="2837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40000"/>
                      </a:srgbClr>
                    </a:solidFill>
                  </a:tcPr>
                </a:tc>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algn="ctr" rtl="1"/>
                      <a:r>
                        <a:rPr lang="fa-IR" sz="950" dirty="0" smtClean="0">
                          <a:latin typeface="Adobe Arabic" panose="02040503050201020203" pitchFamily="18" charset="-78"/>
                          <a:cs typeface="B Mitra" panose="00000400000000000000" pitchFamily="2" charset="-78"/>
                        </a:rPr>
                        <a:t>1</a:t>
                      </a:r>
                      <a:endParaRPr lang="fa-IR" sz="950" dirty="0">
                        <a:latin typeface="Adobe Arabic" panose="02040503050201020203" pitchFamily="18" charset="-78"/>
                        <a:cs typeface="B Mitra" panose="00000400000000000000" pitchFamily="2" charset="-78"/>
                      </a:endParaRPr>
                    </a:p>
                  </a:txBody>
                  <a:tcPr marL="56740" marR="56740" marT="28370" marB="2837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40000"/>
                      </a:srgbClr>
                    </a:solidFill>
                  </a:tcPr>
                </a:tc>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algn="ctr" rtl="1"/>
                      <a:r>
                        <a:rPr lang="fa-IR" sz="950" dirty="0" smtClean="0">
                          <a:latin typeface="Adobe Arabic" panose="02040503050201020203" pitchFamily="18" charset="-78"/>
                          <a:cs typeface="B Mitra" panose="00000400000000000000" pitchFamily="2" charset="-78"/>
                        </a:rPr>
                        <a:t>12</a:t>
                      </a:r>
                      <a:endParaRPr lang="fa-IR" sz="950" dirty="0">
                        <a:latin typeface="Adobe Arabic" panose="02040503050201020203" pitchFamily="18" charset="-78"/>
                        <a:cs typeface="B Mitra" panose="00000400000000000000" pitchFamily="2" charset="-78"/>
                      </a:endParaRPr>
                    </a:p>
                  </a:txBody>
                  <a:tcPr marL="56740" marR="56740" marT="28370" marB="2837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40000"/>
                      </a:srgbClr>
                    </a:solidFill>
                  </a:tcPr>
                </a:tc>
              </a:tr>
              <a:tr h="184171">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algn="ctr" rtl="1"/>
                      <a:r>
                        <a:rPr lang="fa-IR" sz="950" dirty="0" smtClean="0">
                          <a:latin typeface="Adobe Arabic" panose="02040503050201020203" pitchFamily="18" charset="-78"/>
                          <a:cs typeface="B Mitra" panose="00000400000000000000" pitchFamily="2" charset="-78"/>
                        </a:rPr>
                        <a:t>اتاق شورا</a:t>
                      </a:r>
                      <a:endParaRPr lang="fa-IR" sz="950" dirty="0">
                        <a:latin typeface="Adobe Arabic" panose="02040503050201020203" pitchFamily="18" charset="-78"/>
                        <a:cs typeface="B Mitra" panose="00000400000000000000" pitchFamily="2" charset="-78"/>
                      </a:endParaRPr>
                    </a:p>
                  </a:txBody>
                  <a:tcPr marL="56740" marR="56740" marT="28370" marB="2837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20000"/>
                      </a:srgbClr>
                    </a:solidFill>
                  </a:tcPr>
                </a:tc>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algn="ctr" rtl="1"/>
                      <a:r>
                        <a:rPr lang="fa-IR" sz="950" dirty="0" smtClean="0">
                          <a:latin typeface="Adobe Arabic" panose="02040503050201020203" pitchFamily="18" charset="-78"/>
                          <a:cs typeface="B Mitra" panose="00000400000000000000" pitchFamily="2" charset="-78"/>
                        </a:rPr>
                        <a:t>-</a:t>
                      </a:r>
                      <a:endParaRPr lang="fa-IR" sz="950" dirty="0">
                        <a:latin typeface="Adobe Arabic" panose="02040503050201020203" pitchFamily="18" charset="-78"/>
                        <a:cs typeface="B Mitra" panose="00000400000000000000" pitchFamily="2" charset="-78"/>
                      </a:endParaRPr>
                    </a:p>
                  </a:txBody>
                  <a:tcPr marL="56740" marR="56740" marT="28370" marB="2837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20000"/>
                      </a:srgbClr>
                    </a:solidFill>
                  </a:tcPr>
                </a:tc>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algn="ctr" rtl="1"/>
                      <a:r>
                        <a:rPr lang="fa-IR" sz="950" dirty="0" smtClean="0">
                          <a:latin typeface="Adobe Arabic" panose="02040503050201020203" pitchFamily="18" charset="-78"/>
                          <a:cs typeface="B Mitra" panose="00000400000000000000" pitchFamily="2" charset="-78"/>
                        </a:rPr>
                        <a:t>1</a:t>
                      </a:r>
                      <a:endParaRPr lang="fa-IR" sz="950" dirty="0">
                        <a:latin typeface="Adobe Arabic" panose="02040503050201020203" pitchFamily="18" charset="-78"/>
                        <a:cs typeface="B Mitra" panose="00000400000000000000" pitchFamily="2" charset="-78"/>
                      </a:endParaRPr>
                    </a:p>
                  </a:txBody>
                  <a:tcPr marL="56740" marR="56740" marT="28370" marB="2837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20000"/>
                      </a:srgbClr>
                    </a:solidFill>
                  </a:tcPr>
                </a:tc>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algn="ctr" rtl="1"/>
                      <a:r>
                        <a:rPr lang="fa-IR" sz="950" dirty="0" smtClean="0">
                          <a:latin typeface="Adobe Arabic" panose="02040503050201020203" pitchFamily="18" charset="-78"/>
                          <a:cs typeface="B Mitra" panose="00000400000000000000" pitchFamily="2" charset="-78"/>
                        </a:rPr>
                        <a:t>24</a:t>
                      </a:r>
                      <a:endParaRPr lang="fa-IR" sz="950" dirty="0">
                        <a:latin typeface="Adobe Arabic" panose="02040503050201020203" pitchFamily="18" charset="-78"/>
                        <a:cs typeface="B Mitra" panose="00000400000000000000" pitchFamily="2" charset="-78"/>
                      </a:endParaRPr>
                    </a:p>
                  </a:txBody>
                  <a:tcPr marL="56740" marR="56740" marT="28370" marB="2837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20000"/>
                      </a:srgbClr>
                    </a:solidFill>
                  </a:tcPr>
                </a:tc>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algn="ctr" rtl="1"/>
                      <a:r>
                        <a:rPr lang="fa-IR" sz="950" dirty="0" smtClean="0">
                          <a:latin typeface="Adobe Arabic" panose="02040503050201020203" pitchFamily="18" charset="-78"/>
                          <a:cs typeface="B Mitra" panose="00000400000000000000" pitchFamily="2" charset="-78"/>
                        </a:rPr>
                        <a:t>1</a:t>
                      </a:r>
                      <a:endParaRPr lang="fa-IR" sz="950" dirty="0">
                        <a:latin typeface="Adobe Arabic" panose="02040503050201020203" pitchFamily="18" charset="-78"/>
                        <a:cs typeface="B Mitra" panose="00000400000000000000" pitchFamily="2" charset="-78"/>
                      </a:endParaRPr>
                    </a:p>
                  </a:txBody>
                  <a:tcPr marL="56740" marR="56740" marT="28370" marB="2837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20000"/>
                      </a:srgbClr>
                    </a:solidFill>
                  </a:tcPr>
                </a:tc>
                <a:tc>
                  <a:txBody>
                    <a:bodyPr/>
                    <a:lstStyle>
                      <a:lvl1pPr marL="0" algn="l" rtl="0" eaLnBrk="1" latinLnBrk="0" hangingPunct="1">
                        <a:defRPr kumimoji="0" kern="1200">
                          <a:solidFill>
                            <a:schemeClr val="dk1"/>
                          </a:solidFill>
                          <a:latin typeface="Franklin Gothic Book" panose="020B0503020102020204"/>
                        </a:defRPr>
                      </a:lvl1pPr>
                      <a:lvl2pPr marL="457200" algn="l" rtl="0" eaLnBrk="1" latinLnBrk="0" hangingPunct="1">
                        <a:defRPr kumimoji="0" kern="1200">
                          <a:solidFill>
                            <a:schemeClr val="dk1"/>
                          </a:solidFill>
                          <a:latin typeface="Franklin Gothic Book" panose="020B0503020102020204"/>
                        </a:defRPr>
                      </a:lvl2pPr>
                      <a:lvl3pPr marL="914400" algn="l" rtl="0" eaLnBrk="1" latinLnBrk="0" hangingPunct="1">
                        <a:defRPr kumimoji="0" kern="1200">
                          <a:solidFill>
                            <a:schemeClr val="dk1"/>
                          </a:solidFill>
                          <a:latin typeface="Franklin Gothic Book" panose="020B0503020102020204"/>
                        </a:defRPr>
                      </a:lvl3pPr>
                      <a:lvl4pPr marL="1371600" algn="l" rtl="0" eaLnBrk="1" latinLnBrk="0" hangingPunct="1">
                        <a:defRPr kumimoji="0" kern="1200">
                          <a:solidFill>
                            <a:schemeClr val="dk1"/>
                          </a:solidFill>
                          <a:latin typeface="Franklin Gothic Book" panose="020B0503020102020204"/>
                        </a:defRPr>
                      </a:lvl4pPr>
                      <a:lvl5pPr marL="1828800" algn="l" rtl="0" eaLnBrk="1" latinLnBrk="0" hangingPunct="1">
                        <a:defRPr kumimoji="0" kern="1200">
                          <a:solidFill>
                            <a:schemeClr val="dk1"/>
                          </a:solidFill>
                          <a:latin typeface="Franklin Gothic Book" panose="020B0503020102020204"/>
                        </a:defRPr>
                      </a:lvl5pPr>
                      <a:lvl6pPr marL="2286000" algn="l" rtl="0" eaLnBrk="1" latinLnBrk="0" hangingPunct="1">
                        <a:defRPr kumimoji="0" kern="1200">
                          <a:solidFill>
                            <a:schemeClr val="dk1"/>
                          </a:solidFill>
                          <a:latin typeface="Franklin Gothic Book" panose="020B0503020102020204"/>
                        </a:defRPr>
                      </a:lvl6pPr>
                      <a:lvl7pPr marL="2743200" algn="l" rtl="0" eaLnBrk="1" latinLnBrk="0" hangingPunct="1">
                        <a:defRPr kumimoji="0" kern="1200">
                          <a:solidFill>
                            <a:schemeClr val="dk1"/>
                          </a:solidFill>
                          <a:latin typeface="Franklin Gothic Book" panose="020B0503020102020204"/>
                        </a:defRPr>
                      </a:lvl7pPr>
                      <a:lvl8pPr marL="3200400" algn="l" rtl="0" eaLnBrk="1" latinLnBrk="0" hangingPunct="1">
                        <a:defRPr kumimoji="0" kern="1200">
                          <a:solidFill>
                            <a:schemeClr val="dk1"/>
                          </a:solidFill>
                          <a:latin typeface="Franklin Gothic Book" panose="020B0503020102020204"/>
                        </a:defRPr>
                      </a:lvl8pPr>
                      <a:lvl9pPr marL="3657600" algn="l" rtl="0" eaLnBrk="1" latinLnBrk="0" hangingPunct="1">
                        <a:defRPr kumimoji="0" kern="1200">
                          <a:solidFill>
                            <a:schemeClr val="dk1"/>
                          </a:solidFill>
                          <a:latin typeface="Franklin Gothic Book" panose="020B0503020102020204"/>
                        </a:defRPr>
                      </a:lvl9pPr>
                    </a:lstStyle>
                    <a:p>
                      <a:pPr algn="ctr" rtl="1"/>
                      <a:r>
                        <a:rPr lang="fa-IR" sz="950" dirty="0" smtClean="0">
                          <a:latin typeface="Adobe Arabic" panose="02040503050201020203" pitchFamily="18" charset="-78"/>
                          <a:cs typeface="B Mitra" panose="00000400000000000000" pitchFamily="2" charset="-78"/>
                        </a:rPr>
                        <a:t>24</a:t>
                      </a:r>
                      <a:endParaRPr lang="fa-IR" sz="950" dirty="0">
                        <a:latin typeface="Adobe Arabic" panose="02040503050201020203" pitchFamily="18" charset="-78"/>
                        <a:cs typeface="B Mitra" panose="00000400000000000000" pitchFamily="2" charset="-78"/>
                      </a:endParaRPr>
                    </a:p>
                  </a:txBody>
                  <a:tcPr marL="56740" marR="56740" marT="28370" marB="2837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8C8D86">
                        <a:tint val="20000"/>
                      </a:srgbClr>
                    </a:solidFill>
                  </a:tcPr>
                </a:tc>
              </a:tr>
            </a:tbl>
          </a:graphicData>
        </a:graphic>
      </p:graphicFrame>
      <p:grpSp>
        <p:nvGrpSpPr>
          <p:cNvPr id="9" name="Group 8"/>
          <p:cNvGrpSpPr/>
          <p:nvPr/>
        </p:nvGrpSpPr>
        <p:grpSpPr>
          <a:xfrm>
            <a:off x="272480" y="692696"/>
            <a:ext cx="1728192" cy="5662210"/>
            <a:chOff x="272480" y="620688"/>
            <a:chExt cx="1728192" cy="5662210"/>
          </a:xfrm>
        </p:grpSpPr>
        <p:pic>
          <p:nvPicPr>
            <p:cNvPr id="10" name="Picture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84666" y="620688"/>
              <a:ext cx="754818" cy="755179"/>
            </a:xfrm>
            <a:prstGeom prst="rect">
              <a:avLst/>
            </a:prstGeom>
            <a:noFill/>
            <a:ln>
              <a:noFill/>
            </a:ln>
          </p:spPr>
        </p:pic>
        <p:sp>
          <p:nvSpPr>
            <p:cNvPr id="12" name="TextBox 11"/>
            <p:cNvSpPr txBox="1"/>
            <p:nvPr/>
          </p:nvSpPr>
          <p:spPr>
            <a:xfrm>
              <a:off x="272480" y="1405583"/>
              <a:ext cx="1728192" cy="276999"/>
            </a:xfrm>
            <a:prstGeom prst="rect">
              <a:avLst/>
            </a:prstGeom>
            <a:noFill/>
          </p:spPr>
          <p:txBody>
            <a:bodyPr wrap="square" rtlCol="0">
              <a:spAutoFit/>
            </a:bodyPr>
            <a:lstStyle/>
            <a:p>
              <a:pPr algn="ctr" rtl="1"/>
              <a:r>
                <a:rPr lang="fa-IR" sz="1200" b="1" dirty="0" smtClean="0">
                  <a:solidFill>
                    <a:schemeClr val="bg1">
                      <a:lumMod val="85000"/>
                      <a:lumOff val="15000"/>
                    </a:schemeClr>
                  </a:solidFill>
                  <a:cs typeface="B Nazanin" pitchFamily="2" charset="-78"/>
                </a:rPr>
                <a:t>دانشگاه سوره</a:t>
              </a:r>
              <a:endParaRPr lang="en-US" sz="1200" b="1" dirty="0">
                <a:solidFill>
                  <a:schemeClr val="bg1">
                    <a:lumMod val="85000"/>
                    <a:lumOff val="15000"/>
                  </a:schemeClr>
                </a:solidFill>
                <a:cs typeface="B Nazanin" pitchFamily="2" charset="-78"/>
              </a:endParaRPr>
            </a:p>
          </p:txBody>
        </p:sp>
        <p:sp>
          <p:nvSpPr>
            <p:cNvPr id="13" name="TextBox 12"/>
            <p:cNvSpPr txBox="1"/>
            <p:nvPr/>
          </p:nvSpPr>
          <p:spPr>
            <a:xfrm>
              <a:off x="272480" y="1704648"/>
              <a:ext cx="1728192" cy="276999"/>
            </a:xfrm>
            <a:prstGeom prst="rect">
              <a:avLst/>
            </a:prstGeom>
            <a:noFill/>
          </p:spPr>
          <p:txBody>
            <a:bodyPr wrap="square" rtlCol="0">
              <a:spAutoFit/>
            </a:bodyPr>
            <a:lstStyle/>
            <a:p>
              <a:pPr algn="ctr" rtl="1"/>
              <a:r>
                <a:rPr lang="fa-IR" sz="1200" b="1" dirty="0" smtClean="0">
                  <a:solidFill>
                    <a:schemeClr val="bg1">
                      <a:lumMod val="85000"/>
                      <a:lumOff val="15000"/>
                    </a:schemeClr>
                  </a:solidFill>
                  <a:cs typeface="B Nazanin" pitchFamily="2" charset="-78"/>
                </a:rPr>
                <a:t>دانشکده معماری و شهرسازی</a:t>
              </a:r>
              <a:endParaRPr lang="en-US" sz="1200" b="1" dirty="0">
                <a:solidFill>
                  <a:schemeClr val="bg1">
                    <a:lumMod val="85000"/>
                    <a:lumOff val="15000"/>
                  </a:schemeClr>
                </a:solidFill>
                <a:cs typeface="B Nazanin" pitchFamily="2" charset="-78"/>
              </a:endParaRPr>
            </a:p>
          </p:txBody>
        </p:sp>
        <p:sp>
          <p:nvSpPr>
            <p:cNvPr id="14" name="TextBox 13"/>
            <p:cNvSpPr txBox="1"/>
            <p:nvPr/>
          </p:nvSpPr>
          <p:spPr>
            <a:xfrm>
              <a:off x="272480" y="2516996"/>
              <a:ext cx="1728192" cy="307777"/>
            </a:xfrm>
            <a:prstGeom prst="rect">
              <a:avLst/>
            </a:prstGeom>
            <a:noFill/>
          </p:spPr>
          <p:txBody>
            <a:bodyPr wrap="square" rtlCol="0">
              <a:spAutoFit/>
            </a:bodyPr>
            <a:lstStyle/>
            <a:p>
              <a:pPr algn="ctr" rtl="1"/>
              <a:r>
                <a:rPr lang="fa-IR" sz="1400" b="1" dirty="0" smtClean="0">
                  <a:solidFill>
                    <a:srgbClr val="002060"/>
                  </a:solidFill>
                  <a:cs typeface="B Nazanin" pitchFamily="2" charset="-78"/>
                </a:rPr>
                <a:t>برنامه‏ریزی کالبدی</a:t>
              </a:r>
              <a:endParaRPr lang="en-US" sz="1400" b="1" dirty="0">
                <a:solidFill>
                  <a:srgbClr val="002060"/>
                </a:solidFill>
                <a:cs typeface="B Nazanin" pitchFamily="2" charset="-78"/>
              </a:endParaRPr>
            </a:p>
          </p:txBody>
        </p:sp>
        <p:sp>
          <p:nvSpPr>
            <p:cNvPr id="15" name="TextBox 14"/>
            <p:cNvSpPr txBox="1"/>
            <p:nvPr/>
          </p:nvSpPr>
          <p:spPr>
            <a:xfrm>
              <a:off x="272480" y="5013176"/>
              <a:ext cx="1728192" cy="276999"/>
            </a:xfrm>
            <a:prstGeom prst="rect">
              <a:avLst/>
            </a:prstGeom>
            <a:noFill/>
          </p:spPr>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fa-IR" b="0" dirty="0" smtClean="0">
                  <a:solidFill>
                    <a:schemeClr val="bg1">
                      <a:lumMod val="65000"/>
                      <a:lumOff val="35000"/>
                    </a:schemeClr>
                  </a:solidFill>
                </a:rPr>
                <a:t>استاد: </a:t>
              </a:r>
              <a:r>
                <a:rPr lang="fa-IR" dirty="0" smtClean="0"/>
                <a:t>دکتر دباغ</a:t>
              </a:r>
              <a:endParaRPr lang="en-US" dirty="0"/>
            </a:p>
          </p:txBody>
        </p:sp>
        <p:sp>
          <p:nvSpPr>
            <p:cNvPr id="19" name="TextBox 18"/>
            <p:cNvSpPr txBox="1"/>
            <p:nvPr/>
          </p:nvSpPr>
          <p:spPr>
            <a:xfrm>
              <a:off x="272480" y="5219908"/>
              <a:ext cx="1728192" cy="646331"/>
            </a:xfrm>
            <a:prstGeom prst="rect">
              <a:avLst/>
            </a:prstGeom>
            <a:noFill/>
          </p:spPr>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lnSpc>
                  <a:spcPct val="150000"/>
                </a:lnSpc>
              </a:pPr>
              <a:r>
                <a:rPr lang="fa-IR" dirty="0" smtClean="0">
                  <a:solidFill>
                    <a:srgbClr val="002060"/>
                  </a:solidFill>
                </a:rPr>
                <a:t>هانی نادری</a:t>
              </a:r>
            </a:p>
            <a:p>
              <a:pPr algn="ctr">
                <a:lnSpc>
                  <a:spcPct val="150000"/>
                </a:lnSpc>
              </a:pPr>
              <a:r>
                <a:rPr lang="fa-IR" dirty="0" smtClean="0">
                  <a:solidFill>
                    <a:srgbClr val="002060"/>
                  </a:solidFill>
                </a:rPr>
                <a:t>اوژن سلیمی</a:t>
              </a:r>
              <a:endParaRPr lang="en-US" dirty="0">
                <a:solidFill>
                  <a:srgbClr val="002060"/>
                </a:solidFill>
              </a:endParaRPr>
            </a:p>
          </p:txBody>
        </p:sp>
        <p:sp>
          <p:nvSpPr>
            <p:cNvPr id="20" name="TextBox 19"/>
            <p:cNvSpPr txBox="1"/>
            <p:nvPr/>
          </p:nvSpPr>
          <p:spPr>
            <a:xfrm>
              <a:off x="920552" y="6021288"/>
              <a:ext cx="589992" cy="261610"/>
            </a:xfrm>
            <a:prstGeom prst="rect">
              <a:avLst/>
            </a:prstGeom>
            <a:noFill/>
          </p:spPr>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r>
                <a:rPr lang="fa-IR" sz="1100" dirty="0" smtClean="0">
                  <a:solidFill>
                    <a:schemeClr val="bg1">
                      <a:lumMod val="65000"/>
                      <a:lumOff val="35000"/>
                    </a:schemeClr>
                  </a:solidFill>
                </a:rPr>
                <a:t>صفحه : </a:t>
              </a:r>
              <a:endParaRPr lang="en-US" dirty="0">
                <a:solidFill>
                  <a:schemeClr val="bg1">
                    <a:lumMod val="65000"/>
                    <a:lumOff val="35000"/>
                  </a:schemeClr>
                </a:solidFill>
              </a:endParaRPr>
            </a:p>
          </p:txBody>
        </p:sp>
        <p:sp>
          <p:nvSpPr>
            <p:cNvPr id="21" name="TextBox 20"/>
            <p:cNvSpPr txBox="1"/>
            <p:nvPr/>
          </p:nvSpPr>
          <p:spPr>
            <a:xfrm>
              <a:off x="632521" y="6021288"/>
              <a:ext cx="445976" cy="261610"/>
            </a:xfrm>
            <a:prstGeom prst="rect">
              <a:avLst/>
            </a:prstGeom>
            <a:noFill/>
          </p:spPr>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r>
                <a:rPr lang="fa-IR" sz="1100" dirty="0" smtClean="0">
                  <a:solidFill>
                    <a:schemeClr val="bg1">
                      <a:lumMod val="65000"/>
                      <a:lumOff val="35000"/>
                    </a:schemeClr>
                  </a:solidFill>
                </a:rPr>
                <a:t>195</a:t>
              </a:r>
              <a:endParaRPr lang="en-US" dirty="0">
                <a:solidFill>
                  <a:schemeClr val="bg1">
                    <a:lumMod val="65000"/>
                    <a:lumOff val="35000"/>
                  </a:schemeClr>
                </a:solidFill>
              </a:endParaRPr>
            </a:p>
          </p:txBody>
        </p:sp>
        <p:sp>
          <p:nvSpPr>
            <p:cNvPr id="23" name="TextBox 22"/>
            <p:cNvSpPr txBox="1"/>
            <p:nvPr/>
          </p:nvSpPr>
          <p:spPr>
            <a:xfrm>
              <a:off x="272480" y="2003713"/>
              <a:ext cx="1728192" cy="276999"/>
            </a:xfrm>
            <a:prstGeom prst="rect">
              <a:avLst/>
            </a:prstGeom>
            <a:noFill/>
          </p:spPr>
          <p:txBody>
            <a:bodyPr wrap="square" rtlCol="0">
              <a:spAutoFit/>
            </a:bodyPr>
            <a:lstStyle/>
            <a:p>
              <a:pPr algn="ctr"/>
              <a:r>
                <a:rPr lang="fa-IR" sz="1200" b="1" dirty="0" smtClean="0">
                  <a:solidFill>
                    <a:schemeClr val="bg1">
                      <a:lumMod val="85000"/>
                      <a:lumOff val="15000"/>
                    </a:schemeClr>
                  </a:solidFill>
                  <a:cs typeface="B Nazanin" pitchFamily="2" charset="-78"/>
                </a:rPr>
                <a:t>گروه معماری</a:t>
              </a:r>
              <a:endParaRPr lang="en-US" sz="1200" b="1" dirty="0">
                <a:solidFill>
                  <a:schemeClr val="bg1">
                    <a:lumMod val="85000"/>
                    <a:lumOff val="15000"/>
                  </a:schemeClr>
                </a:solidFill>
                <a:cs typeface="B Nazanin" pitchFamily="2" charset="-78"/>
              </a:endParaRPr>
            </a:p>
          </p:txBody>
        </p:sp>
        <p:sp>
          <p:nvSpPr>
            <p:cNvPr id="24" name="TextBox 23"/>
            <p:cNvSpPr txBox="1"/>
            <p:nvPr/>
          </p:nvSpPr>
          <p:spPr>
            <a:xfrm>
              <a:off x="272480" y="2763798"/>
              <a:ext cx="1728192" cy="276999"/>
            </a:xfrm>
            <a:prstGeom prst="rect">
              <a:avLst/>
            </a:prstGeom>
            <a:noFill/>
          </p:spPr>
          <p:txBody>
            <a:bodyPr wrap="square" rtlCol="0">
              <a:spAutoFit/>
            </a:bodyPr>
            <a:lstStyle/>
            <a:p>
              <a:pPr algn="ctr" rtl="1"/>
              <a:r>
                <a:rPr lang="fa-IR" sz="1200" dirty="0" smtClean="0">
                  <a:solidFill>
                    <a:srgbClr val="674301"/>
                  </a:solidFill>
                  <a:cs typeface="B Nazanin" pitchFamily="2" charset="-78"/>
                </a:rPr>
                <a:t>کارشناسی ارشد</a:t>
              </a:r>
              <a:endParaRPr lang="en-US" sz="1200" dirty="0">
                <a:solidFill>
                  <a:srgbClr val="674301"/>
                </a:solidFill>
                <a:cs typeface="B Nazanin" pitchFamily="2" charset="-78"/>
              </a:endParaRPr>
            </a:p>
          </p:txBody>
        </p:sp>
        <p:sp>
          <p:nvSpPr>
            <p:cNvPr id="25" name="TextBox 24"/>
            <p:cNvSpPr txBox="1"/>
            <p:nvPr/>
          </p:nvSpPr>
          <p:spPr>
            <a:xfrm>
              <a:off x="272480" y="2996952"/>
              <a:ext cx="1728192" cy="246221"/>
            </a:xfrm>
            <a:prstGeom prst="rect">
              <a:avLst/>
            </a:prstGeom>
            <a:noFill/>
          </p:spPr>
          <p:txBody>
            <a:bodyPr wrap="square" rtlCol="0">
              <a:spAutoFit/>
            </a:bodyPr>
            <a:lstStyle/>
            <a:p>
              <a:pPr algn="ctr"/>
              <a:r>
                <a:rPr lang="fa-IR" sz="1000" dirty="0" smtClean="0">
                  <a:solidFill>
                    <a:schemeClr val="bg1">
                      <a:lumMod val="50000"/>
                      <a:lumOff val="50000"/>
                    </a:schemeClr>
                  </a:solidFill>
                  <a:cs typeface="B Nazanin" pitchFamily="2" charset="-78"/>
                </a:rPr>
                <a:t>1395/11/16</a:t>
              </a:r>
              <a:endParaRPr lang="en-US" sz="1000" dirty="0">
                <a:solidFill>
                  <a:schemeClr val="bg1">
                    <a:lumMod val="50000"/>
                    <a:lumOff val="50000"/>
                  </a:schemeClr>
                </a:solidFill>
                <a:cs typeface="B Nazanin" pitchFamily="2" charset="-78"/>
              </a:endParaRPr>
            </a:p>
          </p:txBody>
        </p:sp>
      </p:grpSp>
    </p:spTree>
    <p:extLst>
      <p:ext uri="{BB962C8B-B14F-4D97-AF65-F5344CB8AC3E}">
        <p14:creationId xmlns:p14="http://schemas.microsoft.com/office/powerpoint/2010/main" val="228491124"/>
      </p:ext>
    </p:extLst>
  </p:cSld>
  <p:clrMapOvr>
    <a:masterClrMapping/>
  </p:clrMapOvr>
  <p:transition>
    <p:dissolve/>
  </p:transition>
  <p:timing>
    <p:tnLst>
      <p:par>
        <p:cTn id="1" dur="indefinite" restart="never" nodeType="tmRoot"/>
      </p:par>
    </p:tn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a:solidFill>
                  <a:srgbClr val="8C5B02"/>
                </a:solidFill>
              </a:rPr>
              <a:t>مقدار فضاهای لازم برای دانشکده معماری</a:t>
            </a:r>
            <a:endParaRPr lang="en-US" dirty="0">
              <a:solidFill>
                <a:srgbClr val="8C5B02"/>
              </a:solidFill>
              <a:latin typeface="Technic" panose="00000400000000000000" pitchFamily="2" charset="2"/>
            </a:endParaRPr>
          </a:p>
        </p:txBody>
      </p:sp>
      <p:sp>
        <p:nvSpPr>
          <p:cNvPr id="8" name="TextBox 7"/>
          <p:cNvSpPr txBox="1"/>
          <p:nvPr/>
        </p:nvSpPr>
        <p:spPr>
          <a:xfrm>
            <a:off x="272480" y="4016097"/>
            <a:ext cx="1728192" cy="276999"/>
          </a:xfrm>
          <a:prstGeom prst="rect">
            <a:avLst/>
          </a:prstGeom>
          <a:noFill/>
        </p:spPr>
        <p:txBody>
          <a:bodyPr wrap="square" rtlCol="0">
            <a:spAutoFit/>
          </a:bodyPr>
          <a:lstStyle/>
          <a:p>
            <a:pPr algn="ctr" rtl="1"/>
            <a:r>
              <a:rPr lang="fa-IR" sz="1200" b="1" dirty="0" smtClean="0">
                <a:solidFill>
                  <a:schemeClr val="bg1">
                    <a:lumMod val="65000"/>
                    <a:lumOff val="35000"/>
                  </a:schemeClr>
                </a:solidFill>
                <a:cs typeface="B Nazanin" pitchFamily="2" charset="-78"/>
              </a:rPr>
              <a:t>پیوست</a:t>
            </a:r>
            <a:endParaRPr lang="en-US" sz="1200" b="1" dirty="0">
              <a:solidFill>
                <a:schemeClr val="bg1">
                  <a:lumMod val="65000"/>
                  <a:lumOff val="35000"/>
                </a:schemeClr>
              </a:solidFill>
              <a:cs typeface="B Nazanin" pitchFamily="2" charset="-78"/>
            </a:endParaRPr>
          </a:p>
        </p:txBody>
      </p:sp>
      <p:sp>
        <p:nvSpPr>
          <p:cNvPr id="16" name="TextBox 15"/>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9</a:t>
            </a:r>
            <a:r>
              <a:rPr lang="fa-IR" sz="1600" dirty="0" smtClean="0">
                <a:effectLst>
                  <a:outerShdw blurRad="38100" dist="38100" dir="2700000" algn="tl">
                    <a:srgbClr val="000000">
                      <a:alpha val="43137"/>
                    </a:srgbClr>
                  </a:outerShdw>
                </a:effectLst>
              </a:rPr>
              <a:t>  برنامه‏دهی جهت طراحی دانشگاه سوره</a:t>
            </a:r>
            <a:endParaRPr lang="en-US" sz="1400" dirty="0">
              <a:effectLst>
                <a:outerShdw blurRad="38100" dist="38100" dir="2700000" algn="tl">
                  <a:srgbClr val="000000">
                    <a:alpha val="43137"/>
                  </a:srgbClr>
                </a:outerShdw>
              </a:effectLst>
            </a:endParaRPr>
          </a:p>
        </p:txBody>
      </p:sp>
      <p:sp>
        <p:nvSpPr>
          <p:cNvPr id="17" name="TextBox 16"/>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9</a:t>
            </a:r>
            <a:endParaRPr lang="en-US" sz="1200" b="1" dirty="0">
              <a:solidFill>
                <a:srgbClr val="002060"/>
              </a:solidFill>
              <a:cs typeface="B Nazanin" pitchFamily="2" charset="-78"/>
            </a:endParaRPr>
          </a:p>
        </p:txBody>
      </p:sp>
      <p:sp>
        <p:nvSpPr>
          <p:cNvPr id="18" name="TextBox 17"/>
          <p:cNvSpPr txBox="1"/>
          <p:nvPr/>
        </p:nvSpPr>
        <p:spPr>
          <a:xfrm>
            <a:off x="272480" y="3723542"/>
            <a:ext cx="1728192" cy="261610"/>
          </a:xfrm>
          <a:prstGeom prst="rect">
            <a:avLst/>
          </a:prstGeom>
          <a:noFill/>
        </p:spPr>
        <p:txBody>
          <a:bodyPr wrap="square" rtlCol="0">
            <a:spAutoFit/>
          </a:bodyPr>
          <a:lstStyle/>
          <a:p>
            <a:pPr algn="ctr" rtl="1"/>
            <a:r>
              <a:rPr lang="fa-IR" sz="1100" b="1" dirty="0" smtClean="0">
                <a:solidFill>
                  <a:srgbClr val="674301"/>
                </a:solidFill>
                <a:cs typeface="B Nazanin" pitchFamily="2" charset="-78"/>
              </a:rPr>
              <a:t>برنامه‏دهی جهت طراحی سوره</a:t>
            </a:r>
            <a:endParaRPr lang="en-US" sz="1100" b="1" dirty="0">
              <a:solidFill>
                <a:srgbClr val="674301"/>
              </a:solidFill>
              <a:cs typeface="B Nazanin" pitchFamily="2" charset="-78"/>
            </a:endParaRPr>
          </a:p>
        </p:txBody>
      </p:sp>
      <p:pic>
        <p:nvPicPr>
          <p:cNvPr id="9" name="Picture 8"/>
          <p:cNvPicPr>
            <a:picLocks noChangeAspect="1"/>
          </p:cNvPicPr>
          <p:nvPr/>
        </p:nvPicPr>
        <p:blipFill>
          <a:blip r:embed="rId2"/>
          <a:stretch>
            <a:fillRect/>
          </a:stretch>
        </p:blipFill>
        <p:spPr>
          <a:xfrm>
            <a:off x="4193774" y="4379496"/>
            <a:ext cx="2519548" cy="1261040"/>
          </a:xfrm>
          <a:prstGeom prst="rect">
            <a:avLst/>
          </a:prstGeom>
        </p:spPr>
      </p:pic>
      <p:pic>
        <p:nvPicPr>
          <p:cNvPr id="10" name="Picture 9"/>
          <p:cNvPicPr>
            <a:picLocks noChangeAspect="1"/>
          </p:cNvPicPr>
          <p:nvPr/>
        </p:nvPicPr>
        <p:blipFill rotWithShape="1">
          <a:blip r:embed="rId3"/>
          <a:srcRect b="4001"/>
          <a:stretch/>
        </p:blipFill>
        <p:spPr>
          <a:xfrm>
            <a:off x="4160912" y="2097738"/>
            <a:ext cx="2552410" cy="2195358"/>
          </a:xfrm>
          <a:prstGeom prst="rect">
            <a:avLst/>
          </a:prstGeom>
        </p:spPr>
      </p:pic>
      <p:pic>
        <p:nvPicPr>
          <p:cNvPr id="11" name="Picture 10"/>
          <p:cNvPicPr>
            <a:picLocks noChangeAspect="1"/>
          </p:cNvPicPr>
          <p:nvPr/>
        </p:nvPicPr>
        <p:blipFill>
          <a:blip r:embed="rId4"/>
          <a:stretch>
            <a:fillRect/>
          </a:stretch>
        </p:blipFill>
        <p:spPr>
          <a:xfrm>
            <a:off x="6808248" y="2587441"/>
            <a:ext cx="2246642" cy="2272201"/>
          </a:xfrm>
          <a:prstGeom prst="rect">
            <a:avLst/>
          </a:prstGeom>
        </p:spPr>
      </p:pic>
      <p:pic>
        <p:nvPicPr>
          <p:cNvPr id="12" name="Picture 11"/>
          <p:cNvPicPr>
            <a:picLocks noChangeAspect="1"/>
          </p:cNvPicPr>
          <p:nvPr/>
        </p:nvPicPr>
        <p:blipFill>
          <a:blip r:embed="rId5"/>
          <a:stretch>
            <a:fillRect/>
          </a:stretch>
        </p:blipFill>
        <p:spPr>
          <a:xfrm>
            <a:off x="2504728" y="2597024"/>
            <a:ext cx="1584176" cy="831096"/>
          </a:xfrm>
          <a:prstGeom prst="rect">
            <a:avLst/>
          </a:prstGeom>
        </p:spPr>
      </p:pic>
      <p:pic>
        <p:nvPicPr>
          <p:cNvPr id="13" name="Picture 12"/>
          <p:cNvPicPr>
            <a:picLocks noChangeAspect="1"/>
          </p:cNvPicPr>
          <p:nvPr/>
        </p:nvPicPr>
        <p:blipFill rotWithShape="1">
          <a:blip r:embed="rId6"/>
          <a:srcRect b="18044"/>
          <a:stretch/>
        </p:blipFill>
        <p:spPr>
          <a:xfrm>
            <a:off x="7174855" y="4852132"/>
            <a:ext cx="1880035" cy="881124"/>
          </a:xfrm>
          <a:prstGeom prst="rect">
            <a:avLst/>
          </a:prstGeom>
        </p:spPr>
      </p:pic>
      <p:pic>
        <p:nvPicPr>
          <p:cNvPr id="14" name="Picture 13"/>
          <p:cNvPicPr>
            <a:picLocks noChangeAspect="1"/>
          </p:cNvPicPr>
          <p:nvPr/>
        </p:nvPicPr>
        <p:blipFill rotWithShape="1">
          <a:blip r:embed="rId7"/>
          <a:srcRect l="9096"/>
          <a:stretch/>
        </p:blipFill>
        <p:spPr>
          <a:xfrm>
            <a:off x="2504728" y="3519539"/>
            <a:ext cx="1590178" cy="701549"/>
          </a:xfrm>
          <a:prstGeom prst="rect">
            <a:avLst/>
          </a:prstGeom>
        </p:spPr>
      </p:pic>
    </p:spTree>
    <p:extLst>
      <p:ext uri="{BB962C8B-B14F-4D97-AF65-F5344CB8AC3E}">
        <p14:creationId xmlns:p14="http://schemas.microsoft.com/office/powerpoint/2010/main" val="2899915352"/>
      </p:ext>
    </p:extLst>
  </p:cSld>
  <p:clrMapOvr>
    <a:masterClrMapping/>
  </p:clrMapOvr>
  <p:transition>
    <p:dissolve/>
  </p:transition>
  <p:timing>
    <p:tnLst>
      <p:par>
        <p:cTn id="1" dur="indefinite" restart="never" nodeType="tmRoot"/>
      </p:par>
    </p:tn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تحلیل لایه ای دانشکده</a:t>
            </a:r>
            <a:endParaRPr lang="en-US" dirty="0">
              <a:solidFill>
                <a:srgbClr val="8C5B02"/>
              </a:solidFill>
              <a:latin typeface="Technic" panose="00000400000000000000" pitchFamily="2" charset="2"/>
            </a:endParaRPr>
          </a:p>
        </p:txBody>
      </p:sp>
      <p:sp>
        <p:nvSpPr>
          <p:cNvPr id="7" name="TextBox 6"/>
          <p:cNvSpPr txBox="1"/>
          <p:nvPr/>
        </p:nvSpPr>
        <p:spPr>
          <a:xfrm>
            <a:off x="2504728" y="1365007"/>
            <a:ext cx="6552727" cy="346249"/>
          </a:xfrm>
          <a:prstGeom prst="rect">
            <a:avLst/>
          </a:prstGeom>
          <a:noFill/>
        </p:spPr>
        <p:txBody>
          <a:bodyPr wrap="square" rtlCol="0">
            <a:spAutoFit/>
          </a:bodyPr>
          <a:lstStyle/>
          <a:p>
            <a:pPr algn="justLow" rtl="1">
              <a:lnSpc>
                <a:spcPct val="150000"/>
              </a:lnSpc>
            </a:pPr>
            <a:r>
              <a:rPr lang="fa-IR" sz="1200" dirty="0" smtClean="0">
                <a:solidFill>
                  <a:srgbClr val="002060"/>
                </a:solidFill>
                <a:cs typeface="B Nazanin" pitchFamily="2" charset="-78"/>
              </a:rPr>
              <a:t>پیشنهاد </a:t>
            </a:r>
            <a:r>
              <a:rPr lang="fa-IR" sz="1200" dirty="0">
                <a:solidFill>
                  <a:srgbClr val="002060"/>
                </a:solidFill>
                <a:cs typeface="B Nazanin" pitchFamily="2" charset="-78"/>
              </a:rPr>
              <a:t>راه حل های مطلوب برای هر لایه از سیستم</a:t>
            </a:r>
            <a:endParaRPr lang="en-US" sz="1200" dirty="0" smtClean="0">
              <a:solidFill>
                <a:srgbClr val="002060"/>
              </a:solidFill>
              <a:cs typeface="B Nazanin" pitchFamily="2" charset="-78"/>
            </a:endParaRPr>
          </a:p>
        </p:txBody>
      </p:sp>
      <p:sp>
        <p:nvSpPr>
          <p:cNvPr id="8" name="TextBox 7"/>
          <p:cNvSpPr txBox="1"/>
          <p:nvPr/>
        </p:nvSpPr>
        <p:spPr>
          <a:xfrm>
            <a:off x="272480" y="4016097"/>
            <a:ext cx="1728192" cy="276999"/>
          </a:xfrm>
          <a:prstGeom prst="rect">
            <a:avLst/>
          </a:prstGeom>
          <a:noFill/>
        </p:spPr>
        <p:txBody>
          <a:bodyPr wrap="square" rtlCol="0">
            <a:spAutoFit/>
          </a:bodyPr>
          <a:lstStyle/>
          <a:p>
            <a:pPr algn="ctr" rtl="1"/>
            <a:r>
              <a:rPr lang="fa-IR" sz="1200" b="1" dirty="0" smtClean="0">
                <a:solidFill>
                  <a:schemeClr val="bg1">
                    <a:lumMod val="65000"/>
                    <a:lumOff val="35000"/>
                  </a:schemeClr>
                </a:solidFill>
                <a:cs typeface="B Nazanin" pitchFamily="2" charset="-78"/>
              </a:rPr>
              <a:t>تحلیل لایه ای دانشکده</a:t>
            </a:r>
            <a:endParaRPr lang="en-US" sz="1200" b="1" dirty="0">
              <a:solidFill>
                <a:schemeClr val="bg1">
                  <a:lumMod val="65000"/>
                  <a:lumOff val="35000"/>
                </a:schemeClr>
              </a:solidFill>
              <a:cs typeface="B Nazanin" pitchFamily="2" charset="-78"/>
            </a:endParaRPr>
          </a:p>
        </p:txBody>
      </p:sp>
      <p:sp>
        <p:nvSpPr>
          <p:cNvPr id="16" name="TextBox 15"/>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9</a:t>
            </a:r>
            <a:r>
              <a:rPr lang="fa-IR" sz="1600" dirty="0" smtClean="0">
                <a:effectLst>
                  <a:outerShdw blurRad="38100" dist="38100" dir="2700000" algn="tl">
                    <a:srgbClr val="000000">
                      <a:alpha val="43137"/>
                    </a:srgbClr>
                  </a:outerShdw>
                </a:effectLst>
              </a:rPr>
              <a:t>  برنامه‏دهی جهت طراحی دانشگاه سوره</a:t>
            </a:r>
            <a:endParaRPr lang="en-US" sz="1400" dirty="0">
              <a:effectLst>
                <a:outerShdw blurRad="38100" dist="38100" dir="2700000" algn="tl">
                  <a:srgbClr val="000000">
                    <a:alpha val="43137"/>
                  </a:srgbClr>
                </a:outerShdw>
              </a:effectLst>
            </a:endParaRPr>
          </a:p>
        </p:txBody>
      </p:sp>
      <p:sp>
        <p:nvSpPr>
          <p:cNvPr id="17" name="TextBox 16"/>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9</a:t>
            </a:r>
            <a:endParaRPr lang="en-US" sz="1200" b="1" dirty="0">
              <a:solidFill>
                <a:srgbClr val="002060"/>
              </a:solidFill>
              <a:cs typeface="B Nazanin" pitchFamily="2" charset="-78"/>
            </a:endParaRPr>
          </a:p>
        </p:txBody>
      </p:sp>
      <p:sp>
        <p:nvSpPr>
          <p:cNvPr id="18" name="TextBox 17"/>
          <p:cNvSpPr txBox="1"/>
          <p:nvPr/>
        </p:nvSpPr>
        <p:spPr>
          <a:xfrm>
            <a:off x="272480" y="3723542"/>
            <a:ext cx="1728192" cy="261610"/>
          </a:xfrm>
          <a:prstGeom prst="rect">
            <a:avLst/>
          </a:prstGeom>
          <a:noFill/>
        </p:spPr>
        <p:txBody>
          <a:bodyPr wrap="square" rtlCol="0">
            <a:spAutoFit/>
          </a:bodyPr>
          <a:lstStyle/>
          <a:p>
            <a:pPr algn="ctr" rtl="1"/>
            <a:r>
              <a:rPr lang="fa-IR" sz="1100" b="1" dirty="0" smtClean="0">
                <a:solidFill>
                  <a:srgbClr val="674301"/>
                </a:solidFill>
                <a:cs typeface="B Nazanin" pitchFamily="2" charset="-78"/>
              </a:rPr>
              <a:t>برنامه‏دهی جهت طراحی سوره</a:t>
            </a:r>
            <a:endParaRPr lang="en-US" sz="1100" b="1" dirty="0">
              <a:solidFill>
                <a:srgbClr val="674301"/>
              </a:solidFill>
              <a:cs typeface="B Nazanin" pitchFamily="2" charset="-78"/>
            </a:endParaRPr>
          </a:p>
        </p:txBody>
      </p:sp>
      <p:pic>
        <p:nvPicPr>
          <p:cNvPr id="2" name="Picture 1"/>
          <p:cNvPicPr>
            <a:picLocks noChangeAspect="1"/>
          </p:cNvPicPr>
          <p:nvPr/>
        </p:nvPicPr>
        <p:blipFill>
          <a:blip r:embed="rId2"/>
          <a:stretch>
            <a:fillRect/>
          </a:stretch>
        </p:blipFill>
        <p:spPr>
          <a:xfrm>
            <a:off x="2504727" y="1375920"/>
            <a:ext cx="3600401" cy="5013548"/>
          </a:xfrm>
          <a:prstGeom prst="rect">
            <a:avLst/>
          </a:prstGeom>
        </p:spPr>
      </p:pic>
    </p:spTree>
    <p:extLst>
      <p:ext uri="{BB962C8B-B14F-4D97-AF65-F5344CB8AC3E}">
        <p14:creationId xmlns:p14="http://schemas.microsoft.com/office/powerpoint/2010/main" val="3347693262"/>
      </p:ext>
    </p:extLst>
  </p:cSld>
  <p:clrMapOvr>
    <a:masterClrMapping/>
  </p:clrMapOvr>
  <p:transition>
    <p:dissolve/>
  </p:transition>
  <p:timing>
    <p:tnLst>
      <p:par>
        <p:cTn id="1" dur="indefinite" restart="never" nodeType="tmRoot"/>
      </p:par>
    </p:tn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تحلیل لایه ای دانشکده</a:t>
            </a:r>
            <a:endParaRPr lang="en-US" dirty="0">
              <a:solidFill>
                <a:srgbClr val="8C5B02"/>
              </a:solidFill>
              <a:latin typeface="Technic" panose="00000400000000000000" pitchFamily="2" charset="2"/>
            </a:endParaRPr>
          </a:p>
        </p:txBody>
      </p:sp>
      <p:sp>
        <p:nvSpPr>
          <p:cNvPr id="7" name="TextBox 6"/>
          <p:cNvSpPr txBox="1"/>
          <p:nvPr/>
        </p:nvSpPr>
        <p:spPr>
          <a:xfrm>
            <a:off x="2504728" y="1365007"/>
            <a:ext cx="6552727" cy="346249"/>
          </a:xfrm>
          <a:prstGeom prst="rect">
            <a:avLst/>
          </a:prstGeom>
          <a:noFill/>
        </p:spPr>
        <p:txBody>
          <a:bodyPr wrap="square" rtlCol="0">
            <a:spAutoFit/>
          </a:bodyPr>
          <a:lstStyle/>
          <a:p>
            <a:pPr algn="justLow" rtl="1">
              <a:lnSpc>
                <a:spcPct val="150000"/>
              </a:lnSpc>
            </a:pPr>
            <a:r>
              <a:rPr lang="fa-IR" sz="1200" dirty="0" smtClean="0">
                <a:solidFill>
                  <a:srgbClr val="002060"/>
                </a:solidFill>
                <a:cs typeface="B Nazanin" pitchFamily="2" charset="-78"/>
              </a:rPr>
              <a:t>پیشنهاد </a:t>
            </a:r>
            <a:r>
              <a:rPr lang="fa-IR" sz="1200" dirty="0">
                <a:solidFill>
                  <a:srgbClr val="002060"/>
                </a:solidFill>
                <a:cs typeface="B Nazanin" pitchFamily="2" charset="-78"/>
              </a:rPr>
              <a:t>راه حل های مطلوب برای هر لایه از سیستم</a:t>
            </a:r>
            <a:endParaRPr lang="en-US" sz="1200" dirty="0" smtClean="0">
              <a:solidFill>
                <a:srgbClr val="002060"/>
              </a:solidFill>
              <a:cs typeface="B Nazanin" pitchFamily="2" charset="-78"/>
            </a:endParaRPr>
          </a:p>
        </p:txBody>
      </p:sp>
      <p:sp>
        <p:nvSpPr>
          <p:cNvPr id="8" name="TextBox 7"/>
          <p:cNvSpPr txBox="1"/>
          <p:nvPr/>
        </p:nvSpPr>
        <p:spPr>
          <a:xfrm>
            <a:off x="272480" y="4016097"/>
            <a:ext cx="1728192" cy="276999"/>
          </a:xfrm>
          <a:prstGeom prst="rect">
            <a:avLst/>
          </a:prstGeom>
          <a:noFill/>
        </p:spPr>
        <p:txBody>
          <a:bodyPr wrap="square" rtlCol="0">
            <a:spAutoFit/>
          </a:bodyPr>
          <a:lstStyle/>
          <a:p>
            <a:pPr algn="ctr" rtl="1"/>
            <a:r>
              <a:rPr lang="fa-IR" sz="1200" b="1" dirty="0" smtClean="0">
                <a:solidFill>
                  <a:schemeClr val="bg1">
                    <a:lumMod val="65000"/>
                    <a:lumOff val="35000"/>
                  </a:schemeClr>
                </a:solidFill>
                <a:cs typeface="B Nazanin" pitchFamily="2" charset="-78"/>
              </a:rPr>
              <a:t>تحلیل لایه ای دانشکده</a:t>
            </a:r>
            <a:endParaRPr lang="en-US" sz="1200" b="1" dirty="0">
              <a:solidFill>
                <a:schemeClr val="bg1">
                  <a:lumMod val="65000"/>
                  <a:lumOff val="35000"/>
                </a:schemeClr>
              </a:solidFill>
              <a:cs typeface="B Nazanin" pitchFamily="2" charset="-78"/>
            </a:endParaRPr>
          </a:p>
        </p:txBody>
      </p:sp>
      <p:sp>
        <p:nvSpPr>
          <p:cNvPr id="16" name="TextBox 15"/>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9</a:t>
            </a:r>
            <a:r>
              <a:rPr lang="fa-IR" sz="1600" dirty="0" smtClean="0">
                <a:effectLst>
                  <a:outerShdw blurRad="38100" dist="38100" dir="2700000" algn="tl">
                    <a:srgbClr val="000000">
                      <a:alpha val="43137"/>
                    </a:srgbClr>
                  </a:outerShdw>
                </a:effectLst>
              </a:rPr>
              <a:t>  برنامه‏دهی جهت طراحی دانشگاه سوره</a:t>
            </a:r>
            <a:endParaRPr lang="en-US" sz="1400" dirty="0">
              <a:effectLst>
                <a:outerShdw blurRad="38100" dist="38100" dir="2700000" algn="tl">
                  <a:srgbClr val="000000">
                    <a:alpha val="43137"/>
                  </a:srgbClr>
                </a:outerShdw>
              </a:effectLst>
            </a:endParaRPr>
          </a:p>
        </p:txBody>
      </p:sp>
      <p:sp>
        <p:nvSpPr>
          <p:cNvPr id="17" name="TextBox 16"/>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9</a:t>
            </a:r>
            <a:endParaRPr lang="en-US" sz="1200" b="1" dirty="0">
              <a:solidFill>
                <a:srgbClr val="002060"/>
              </a:solidFill>
              <a:cs typeface="B Nazanin" pitchFamily="2" charset="-78"/>
            </a:endParaRPr>
          </a:p>
        </p:txBody>
      </p:sp>
      <p:sp>
        <p:nvSpPr>
          <p:cNvPr id="18" name="TextBox 17"/>
          <p:cNvSpPr txBox="1"/>
          <p:nvPr/>
        </p:nvSpPr>
        <p:spPr>
          <a:xfrm>
            <a:off x="272480" y="3723542"/>
            <a:ext cx="1728192" cy="261610"/>
          </a:xfrm>
          <a:prstGeom prst="rect">
            <a:avLst/>
          </a:prstGeom>
          <a:noFill/>
        </p:spPr>
        <p:txBody>
          <a:bodyPr wrap="square" rtlCol="0">
            <a:spAutoFit/>
          </a:bodyPr>
          <a:lstStyle/>
          <a:p>
            <a:pPr algn="ctr" rtl="1"/>
            <a:r>
              <a:rPr lang="fa-IR" sz="1100" b="1" dirty="0" smtClean="0">
                <a:solidFill>
                  <a:srgbClr val="674301"/>
                </a:solidFill>
                <a:cs typeface="B Nazanin" pitchFamily="2" charset="-78"/>
              </a:rPr>
              <a:t>برنامه‏دهی جهت طراحی سوره</a:t>
            </a:r>
            <a:endParaRPr lang="en-US" sz="1100" b="1" dirty="0">
              <a:solidFill>
                <a:srgbClr val="674301"/>
              </a:solidFill>
              <a:cs typeface="B Nazanin" pitchFamily="2" charset="-78"/>
            </a:endParaRPr>
          </a:p>
        </p:txBody>
      </p:sp>
      <p:pic>
        <p:nvPicPr>
          <p:cNvPr id="3" name="Picture 2"/>
          <p:cNvPicPr>
            <a:picLocks noChangeAspect="1"/>
          </p:cNvPicPr>
          <p:nvPr/>
        </p:nvPicPr>
        <p:blipFill>
          <a:blip r:embed="rId2"/>
          <a:stretch>
            <a:fillRect/>
          </a:stretch>
        </p:blipFill>
        <p:spPr>
          <a:xfrm>
            <a:off x="2504728" y="1386877"/>
            <a:ext cx="3816424" cy="5035762"/>
          </a:xfrm>
          <a:prstGeom prst="rect">
            <a:avLst/>
          </a:prstGeom>
        </p:spPr>
      </p:pic>
    </p:spTree>
    <p:extLst>
      <p:ext uri="{BB962C8B-B14F-4D97-AF65-F5344CB8AC3E}">
        <p14:creationId xmlns:p14="http://schemas.microsoft.com/office/powerpoint/2010/main" val="232279120"/>
      </p:ext>
    </p:extLst>
  </p:cSld>
  <p:clrMapOvr>
    <a:masterClrMapping/>
  </p:clrMapOvr>
  <p:transition>
    <p:dissolv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TextBox 14"/>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1</a:t>
            </a:r>
            <a:r>
              <a:rPr lang="fa-IR" sz="1600" dirty="0" smtClean="0">
                <a:effectLst>
                  <a:outerShdw blurRad="38100" dist="38100" dir="2700000" algn="tl">
                    <a:srgbClr val="000000">
                      <a:alpha val="43137"/>
                    </a:srgbClr>
                  </a:outerShdw>
                </a:effectLst>
              </a:rPr>
              <a:t>   فعالیت‏های معمار</a:t>
            </a:r>
            <a:endParaRPr lang="en-US" sz="1400" dirty="0">
              <a:effectLst>
                <a:outerShdw blurRad="38100" dist="38100" dir="2700000" algn="tl">
                  <a:srgbClr val="000000">
                    <a:alpha val="43137"/>
                  </a:srgbClr>
                </a:outerShdw>
              </a:effectLst>
            </a:endParaRPr>
          </a:p>
        </p:txBody>
      </p:sp>
      <p:sp>
        <p:nvSpPr>
          <p:cNvPr id="30" name="TextBox 29"/>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1</a:t>
            </a:r>
            <a:endParaRPr lang="en-US" sz="1200" b="1" dirty="0">
              <a:solidFill>
                <a:srgbClr val="002060"/>
              </a:solidFill>
              <a:cs typeface="B Nazanin" pitchFamily="2" charset="-78"/>
            </a:endParaRPr>
          </a:p>
        </p:txBody>
      </p:sp>
      <p:sp>
        <p:nvSpPr>
          <p:cNvPr id="31" name="TextBox 30"/>
          <p:cNvSpPr txBox="1"/>
          <p:nvPr/>
        </p:nvSpPr>
        <p:spPr>
          <a:xfrm>
            <a:off x="272480" y="3723542"/>
            <a:ext cx="1728192" cy="276999"/>
          </a:xfrm>
          <a:prstGeom prst="rect">
            <a:avLst/>
          </a:prstGeom>
          <a:noFill/>
        </p:spPr>
        <p:txBody>
          <a:bodyPr wrap="square" rtlCol="0">
            <a:spAutoFit/>
          </a:bodyPr>
          <a:lstStyle/>
          <a:p>
            <a:pPr algn="ctr"/>
            <a:r>
              <a:rPr lang="fa-IR" sz="1200" b="1" dirty="0" smtClean="0">
                <a:solidFill>
                  <a:srgbClr val="674301"/>
                </a:solidFill>
                <a:cs typeface="B Nazanin" pitchFamily="2" charset="-78"/>
              </a:rPr>
              <a:t>فعالیت‏های معمار</a:t>
            </a:r>
            <a:endParaRPr lang="en-US" sz="1200" b="1" dirty="0">
              <a:solidFill>
                <a:srgbClr val="674301"/>
              </a:solidFill>
              <a:cs typeface="B Nazanin" pitchFamily="2" charset="-78"/>
            </a:endParaRPr>
          </a:p>
        </p:txBody>
      </p:sp>
      <p:sp>
        <p:nvSpPr>
          <p:cNvPr id="33" name="TextBox 32"/>
          <p:cNvSpPr txBox="1"/>
          <p:nvPr/>
        </p:nvSpPr>
        <p:spPr>
          <a:xfrm>
            <a:off x="2504728" y="1052736"/>
            <a:ext cx="6624736" cy="640816"/>
          </a:xfrm>
          <a:prstGeom prst="rect">
            <a:avLst/>
          </a:prstGeom>
          <a:noFill/>
        </p:spPr>
        <p:txBody>
          <a:bodyPr wrap="square" rtlCol="0">
            <a:spAutoFit/>
          </a:bodyPr>
          <a:lstStyle/>
          <a:p>
            <a:pPr algn="justLow" rtl="1">
              <a:lnSpc>
                <a:spcPct val="150000"/>
              </a:lnSpc>
            </a:pPr>
            <a:r>
              <a:rPr lang="fa-IR" sz="1300" dirty="0">
                <a:solidFill>
                  <a:srgbClr val="002060"/>
                </a:solidFill>
                <a:cs typeface="B Nazanin" pitchFamily="2" charset="-78"/>
              </a:rPr>
              <a:t> برای هر یک از </a:t>
            </a:r>
            <a:r>
              <a:rPr lang="fa-IR" sz="1300" dirty="0" smtClean="0">
                <a:solidFill>
                  <a:srgbClr val="002060"/>
                </a:solidFill>
                <a:cs typeface="B Nazanin" pitchFamily="2" charset="-78"/>
              </a:rPr>
              <a:t>فعالیت‏هایی </a:t>
            </a:r>
            <a:r>
              <a:rPr lang="fa-IR" sz="1300" dirty="0">
                <a:solidFill>
                  <a:srgbClr val="002060"/>
                </a:solidFill>
                <a:cs typeface="B Nazanin" pitchFamily="2" charset="-78"/>
              </a:rPr>
              <a:t>که معمار در زمان حال انجام </a:t>
            </a:r>
            <a:r>
              <a:rPr lang="fa-IR" sz="1300" dirty="0" smtClean="0">
                <a:solidFill>
                  <a:srgbClr val="002060"/>
                </a:solidFill>
                <a:cs typeface="B Nazanin" pitchFamily="2" charset="-78"/>
              </a:rPr>
              <a:t>می‏دهد 5 </a:t>
            </a:r>
            <a:r>
              <a:rPr lang="fa-IR" sz="1300" dirty="0">
                <a:solidFill>
                  <a:srgbClr val="002060"/>
                </a:solidFill>
                <a:cs typeface="B Nazanin" pitchFamily="2" charset="-78"/>
              </a:rPr>
              <a:t>مثال بیاورید.</a:t>
            </a:r>
          </a:p>
          <a:p>
            <a:pPr algn="justLow" rtl="1">
              <a:lnSpc>
                <a:spcPct val="150000"/>
              </a:lnSpc>
            </a:pPr>
            <a:r>
              <a:rPr lang="en-US" sz="1200" dirty="0" smtClean="0">
                <a:solidFill>
                  <a:srgbClr val="4F3311"/>
                </a:solidFill>
                <a:cs typeface="B Nazanin" pitchFamily="2" charset="-78"/>
              </a:rPr>
              <a:t>Problem Solving - </a:t>
            </a:r>
            <a:r>
              <a:rPr lang="en-US" sz="1200" dirty="0">
                <a:solidFill>
                  <a:srgbClr val="4F3311"/>
                </a:solidFill>
                <a:cs typeface="B Nazanin" pitchFamily="2" charset="-78"/>
              </a:rPr>
              <a:t>Decision  </a:t>
            </a:r>
            <a:r>
              <a:rPr lang="en-US" sz="1200" dirty="0" smtClean="0">
                <a:solidFill>
                  <a:srgbClr val="4F3311"/>
                </a:solidFill>
                <a:cs typeface="B Nazanin" pitchFamily="2" charset="-78"/>
              </a:rPr>
              <a:t>Making – Management - </a:t>
            </a:r>
            <a:r>
              <a:rPr lang="en-US" sz="1200" dirty="0">
                <a:solidFill>
                  <a:srgbClr val="4F3311"/>
                </a:solidFill>
                <a:cs typeface="B Nazanin" pitchFamily="2" charset="-78"/>
              </a:rPr>
              <a:t>Planning &amp; </a:t>
            </a:r>
            <a:r>
              <a:rPr lang="en-US" sz="1200" dirty="0" smtClean="0">
                <a:solidFill>
                  <a:srgbClr val="4F3311"/>
                </a:solidFill>
                <a:cs typeface="B Nazanin" pitchFamily="2" charset="-78"/>
              </a:rPr>
              <a:t>Designing</a:t>
            </a:r>
            <a:endParaRPr lang="en-US" sz="1200" dirty="0">
              <a:solidFill>
                <a:srgbClr val="4F3311"/>
              </a:solidFill>
              <a:cs typeface="B Nazanin" pitchFamily="2" charset="-78"/>
            </a:endParaRPr>
          </a:p>
        </p:txBody>
      </p:sp>
      <p:sp>
        <p:nvSpPr>
          <p:cNvPr id="34" name="TextBox 33"/>
          <p:cNvSpPr txBox="1"/>
          <p:nvPr/>
        </p:nvSpPr>
        <p:spPr>
          <a:xfrm>
            <a:off x="272480" y="4016097"/>
            <a:ext cx="1728192" cy="276999"/>
          </a:xfrm>
          <a:prstGeom prst="rect">
            <a:avLst/>
          </a:prstGeom>
          <a:noFill/>
        </p:spPr>
        <p:txBody>
          <a:bodyPr wrap="square" rtlCol="0">
            <a:spAutoFit/>
          </a:bodyPr>
          <a:lstStyle/>
          <a:p>
            <a:pPr algn="ctr"/>
            <a:r>
              <a:rPr lang="fa-IR" sz="1200" b="1" dirty="0" smtClean="0">
                <a:solidFill>
                  <a:schemeClr val="bg1">
                    <a:lumMod val="65000"/>
                    <a:lumOff val="35000"/>
                  </a:schemeClr>
                </a:solidFill>
                <a:cs typeface="B Nazanin" pitchFamily="2" charset="-78"/>
              </a:rPr>
              <a:t>بیان مسأله</a:t>
            </a:r>
            <a:endParaRPr lang="en-US" sz="1200" b="1" dirty="0">
              <a:solidFill>
                <a:schemeClr val="bg1">
                  <a:lumMod val="65000"/>
                  <a:lumOff val="35000"/>
                </a:schemeClr>
              </a:solidFill>
              <a:cs typeface="B Nazanin" pitchFamily="2" charset="-78"/>
            </a:endParaRPr>
          </a:p>
        </p:txBody>
      </p:sp>
    </p:spTree>
    <p:extLst>
      <p:ext uri="{BB962C8B-B14F-4D97-AF65-F5344CB8AC3E}">
        <p14:creationId xmlns:p14="http://schemas.microsoft.com/office/powerpoint/2010/main" val="1214991376"/>
      </p:ext>
    </p:extLst>
  </p:cSld>
  <p:clrMapOvr>
    <a:masterClrMapping/>
  </p:clrMapOvr>
  <p:transition>
    <p:dissolv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TextBox 14"/>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1</a:t>
            </a:r>
            <a:r>
              <a:rPr lang="fa-IR" sz="1600" dirty="0" smtClean="0">
                <a:effectLst>
                  <a:outerShdw blurRad="38100" dist="38100" dir="2700000" algn="tl">
                    <a:srgbClr val="000000">
                      <a:alpha val="43137"/>
                    </a:srgbClr>
                  </a:outerShdw>
                </a:effectLst>
              </a:rPr>
              <a:t>   فعالیت‏های معمار</a:t>
            </a:r>
            <a:endParaRPr lang="en-US" sz="1400" dirty="0">
              <a:effectLst>
                <a:outerShdw blurRad="38100" dist="38100" dir="2700000" algn="tl">
                  <a:srgbClr val="000000">
                    <a:alpha val="43137"/>
                  </a:srgbClr>
                </a:outerShdw>
              </a:effectLst>
            </a:endParaRPr>
          </a:p>
        </p:txBody>
      </p:sp>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تصمیم سازی                       </a:t>
            </a:r>
            <a:r>
              <a:rPr lang="en-US" sz="1400" dirty="0" smtClean="0">
                <a:solidFill>
                  <a:srgbClr val="8C5B02"/>
                </a:solidFill>
              </a:rPr>
              <a:t> </a:t>
            </a:r>
            <a:r>
              <a:rPr lang="fa-IR" sz="1400" dirty="0" smtClean="0">
                <a:solidFill>
                  <a:srgbClr val="8C5B02"/>
                </a:solidFill>
              </a:rPr>
              <a:t>                                                                                       </a:t>
            </a:r>
            <a:r>
              <a:rPr lang="en-US" sz="1400" dirty="0" smtClean="0">
                <a:solidFill>
                  <a:srgbClr val="8C5B02"/>
                </a:solidFill>
                <a:latin typeface="Technic" panose="00000400000000000000" pitchFamily="2" charset="2"/>
              </a:rPr>
              <a:t>Decision Making</a:t>
            </a:r>
            <a:endParaRPr lang="en-US" sz="1400" dirty="0">
              <a:solidFill>
                <a:srgbClr val="8C5B02"/>
              </a:solidFill>
              <a:latin typeface="Technic" panose="00000400000000000000" pitchFamily="2" charset="2"/>
            </a:endParaRPr>
          </a:p>
        </p:txBody>
      </p:sp>
      <p:sp>
        <p:nvSpPr>
          <p:cNvPr id="25" name="TextBox 24"/>
          <p:cNvSpPr txBox="1"/>
          <p:nvPr/>
        </p:nvSpPr>
        <p:spPr>
          <a:xfrm>
            <a:off x="2504728" y="1352963"/>
            <a:ext cx="288032"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en-US" sz="1400" dirty="0" smtClean="0">
                <a:solidFill>
                  <a:srgbClr val="002060"/>
                </a:solidFill>
                <a:latin typeface="Technic" panose="00000400000000000000" pitchFamily="2" charset="2"/>
              </a:rPr>
              <a:t>4</a:t>
            </a:r>
            <a:endParaRPr lang="en-US" sz="1400" dirty="0">
              <a:solidFill>
                <a:srgbClr val="002060"/>
              </a:solidFill>
              <a:latin typeface="Technic" panose="00000400000000000000" pitchFamily="2" charset="2"/>
            </a:endParaRPr>
          </a:p>
        </p:txBody>
      </p:sp>
      <p:sp>
        <p:nvSpPr>
          <p:cNvPr id="39" name="TextBox 38"/>
          <p:cNvSpPr txBox="1"/>
          <p:nvPr/>
        </p:nvSpPr>
        <p:spPr>
          <a:xfrm>
            <a:off x="2864768" y="1352963"/>
            <a:ext cx="619268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a:solidFill>
                  <a:srgbClr val="002060"/>
                </a:solidFill>
                <a:cs typeface="B Traffic" panose="00000400000000000000" pitchFamily="2" charset="-78"/>
              </a:rPr>
              <a:t>خانه ما، </a:t>
            </a:r>
            <a:r>
              <a:rPr lang="fa-IR" sz="1400" dirty="0" smtClean="0">
                <a:solidFill>
                  <a:srgbClr val="002060"/>
                </a:solidFill>
                <a:cs typeface="B Traffic" panose="00000400000000000000" pitchFamily="2" charset="-78"/>
              </a:rPr>
              <a:t>گلستانه     </a:t>
            </a:r>
            <a:r>
              <a:rPr lang="fa-IR" sz="1050" dirty="0">
                <a:solidFill>
                  <a:srgbClr val="002060"/>
                </a:solidFill>
                <a:cs typeface="B Traffic" panose="00000400000000000000" pitchFamily="2" charset="-78"/>
              </a:rPr>
              <a:t>مصطفی امیدبخش – زهرا </a:t>
            </a:r>
            <a:r>
              <a:rPr lang="fa-IR" sz="1050" dirty="0" smtClean="0">
                <a:solidFill>
                  <a:srgbClr val="002060"/>
                </a:solidFill>
                <a:cs typeface="B Traffic" panose="00000400000000000000" pitchFamily="2" charset="-78"/>
              </a:rPr>
              <a:t>آرمند</a:t>
            </a:r>
            <a:endParaRPr lang="fa-IR" sz="1050" dirty="0">
              <a:solidFill>
                <a:srgbClr val="002060"/>
              </a:solidFill>
              <a:cs typeface="B Traffic" panose="00000400000000000000" pitchFamily="2" charset="-78"/>
            </a:endParaRPr>
          </a:p>
        </p:txBody>
      </p:sp>
      <p:sp>
        <p:nvSpPr>
          <p:cNvPr id="40" name="TextBox 39"/>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1</a:t>
            </a:r>
            <a:endParaRPr lang="en-US" sz="1200" b="1" dirty="0">
              <a:solidFill>
                <a:srgbClr val="002060"/>
              </a:solidFill>
              <a:cs typeface="B Nazanin" pitchFamily="2" charset="-78"/>
            </a:endParaRPr>
          </a:p>
        </p:txBody>
      </p:sp>
      <p:sp>
        <p:nvSpPr>
          <p:cNvPr id="41" name="TextBox 40"/>
          <p:cNvSpPr txBox="1"/>
          <p:nvPr/>
        </p:nvSpPr>
        <p:spPr>
          <a:xfrm>
            <a:off x="272480" y="3723542"/>
            <a:ext cx="1728192" cy="276999"/>
          </a:xfrm>
          <a:prstGeom prst="rect">
            <a:avLst/>
          </a:prstGeom>
          <a:noFill/>
        </p:spPr>
        <p:txBody>
          <a:bodyPr wrap="square" rtlCol="0">
            <a:spAutoFit/>
          </a:bodyPr>
          <a:lstStyle/>
          <a:p>
            <a:pPr algn="ctr"/>
            <a:r>
              <a:rPr lang="fa-IR" sz="1200" b="1" dirty="0" smtClean="0">
                <a:solidFill>
                  <a:srgbClr val="674301"/>
                </a:solidFill>
                <a:cs typeface="B Nazanin" pitchFamily="2" charset="-78"/>
              </a:rPr>
              <a:t>فعالیت‏های معمار</a:t>
            </a:r>
            <a:endParaRPr lang="en-US" sz="1200" b="1" dirty="0">
              <a:solidFill>
                <a:srgbClr val="674301"/>
              </a:solidFill>
              <a:cs typeface="B Nazanin" pitchFamily="2" charset="-78"/>
            </a:endParaRPr>
          </a:p>
        </p:txBody>
      </p:sp>
      <p:sp>
        <p:nvSpPr>
          <p:cNvPr id="42" name="TextBox 41"/>
          <p:cNvSpPr txBox="1"/>
          <p:nvPr/>
        </p:nvSpPr>
        <p:spPr>
          <a:xfrm>
            <a:off x="272480" y="4016097"/>
            <a:ext cx="1728192" cy="276999"/>
          </a:xfrm>
          <a:prstGeom prst="rect">
            <a:avLst/>
          </a:prstGeom>
          <a:noFill/>
        </p:spPr>
        <p:txBody>
          <a:bodyPr wrap="square" rtlCol="0">
            <a:spAutoFit/>
          </a:bodyPr>
          <a:lstStyle/>
          <a:p>
            <a:pPr algn="ctr"/>
            <a:r>
              <a:rPr lang="en-US" sz="1200" b="1" dirty="0" smtClean="0">
                <a:solidFill>
                  <a:schemeClr val="bg1">
                    <a:lumMod val="65000"/>
                    <a:lumOff val="35000"/>
                  </a:schemeClr>
                </a:solidFill>
                <a:cs typeface="B Nazanin" pitchFamily="2" charset="-78"/>
              </a:rPr>
              <a:t>Decision Making</a:t>
            </a:r>
            <a:endParaRPr lang="en-US" sz="1200" b="1" dirty="0">
              <a:solidFill>
                <a:schemeClr val="bg1">
                  <a:lumMod val="65000"/>
                  <a:lumOff val="35000"/>
                </a:schemeClr>
              </a:solidFill>
              <a:cs typeface="B Nazanin" pitchFamily="2" charset="-78"/>
            </a:endParaRPr>
          </a:p>
        </p:txBody>
      </p:sp>
      <p:sp>
        <p:nvSpPr>
          <p:cNvPr id="43" name="TextBox 42"/>
          <p:cNvSpPr txBox="1"/>
          <p:nvPr/>
        </p:nvSpPr>
        <p:spPr>
          <a:xfrm>
            <a:off x="272480" y="4437112"/>
            <a:ext cx="1728192" cy="276999"/>
          </a:xfrm>
          <a:prstGeom prst="rect">
            <a:avLst/>
          </a:prstGeom>
          <a:noFill/>
        </p:spPr>
        <p:txBody>
          <a:bodyPr wrap="square" rtlCol="0">
            <a:spAutoFit/>
          </a:bodyPr>
          <a:lstStyle/>
          <a:p>
            <a:pPr algn="ctr"/>
            <a:r>
              <a:rPr lang="fa-IR" sz="1200" b="1" dirty="0" smtClean="0">
                <a:solidFill>
                  <a:schemeClr val="bg1">
                    <a:lumMod val="65000"/>
                    <a:lumOff val="35000"/>
                  </a:schemeClr>
                </a:solidFill>
                <a:cs typeface="B Nazanin" pitchFamily="2" charset="-78"/>
              </a:rPr>
              <a:t>خانه ما، گلستانه</a:t>
            </a:r>
            <a:endParaRPr lang="en-US" sz="1200" b="1" dirty="0">
              <a:solidFill>
                <a:schemeClr val="bg1">
                  <a:lumMod val="65000"/>
                  <a:lumOff val="35000"/>
                </a:schemeClr>
              </a:solidFill>
              <a:cs typeface="B Nazanin" pitchFamily="2" charset="-78"/>
            </a:endParaRPr>
          </a:p>
        </p:txBody>
      </p:sp>
      <p:pic>
        <p:nvPicPr>
          <p:cNvPr id="23" name="Picture 5"/>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b="7807"/>
          <a:stretch/>
        </p:blipFill>
        <p:spPr bwMode="auto">
          <a:xfrm>
            <a:off x="2504728" y="4142974"/>
            <a:ext cx="3167520" cy="2212292"/>
          </a:xfrm>
          <a:prstGeom prst="rect">
            <a:avLst/>
          </a:prstGeom>
          <a:noFill/>
          <a:ln>
            <a:solidFill>
              <a:schemeClr val="bg1">
                <a:lumMod val="50000"/>
                <a:lumOff val="50000"/>
              </a:schemeClr>
            </a:solidFill>
          </a:ln>
        </p:spPr>
      </p:pic>
      <p:pic>
        <p:nvPicPr>
          <p:cNvPr id="24" name="Picture 5"/>
          <p:cNvPicPr>
            <a:picLocks noChangeAspect="1" noChangeArrowheads="1"/>
          </p:cNvPicPr>
          <p:nvPr/>
        </p:nvPicPr>
        <p:blipFill rotWithShape="1">
          <a:blip r:embed="rId3">
            <a:extLst>
              <a:ext uri="{28A0092B-C50C-407E-A947-70E740481C1C}">
                <a14:useLocalDpi xmlns:a14="http://schemas.microsoft.com/office/drawing/2010/main" val="0"/>
              </a:ext>
            </a:extLst>
          </a:blip>
          <a:srcRect t="5093"/>
          <a:stretch/>
        </p:blipFill>
        <p:spPr bwMode="auto">
          <a:xfrm>
            <a:off x="5745088" y="1916832"/>
            <a:ext cx="3312368" cy="2099266"/>
          </a:xfrm>
          <a:prstGeom prst="rect">
            <a:avLst/>
          </a:prstGeom>
          <a:noFill/>
          <a:ln>
            <a:solidFill>
              <a:schemeClr val="bg1">
                <a:lumMod val="50000"/>
                <a:lumOff val="50000"/>
              </a:schemeClr>
            </a:solidFill>
          </a:ln>
        </p:spPr>
      </p:pic>
      <p:pic>
        <p:nvPicPr>
          <p:cNvPr id="29" name="Picture 5"/>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2508424" y="1916832"/>
            <a:ext cx="3163824" cy="2109216"/>
          </a:xfrm>
          <a:prstGeom prst="rect">
            <a:avLst/>
          </a:prstGeom>
          <a:noFill/>
          <a:ln>
            <a:solidFill>
              <a:schemeClr val="bg1">
                <a:lumMod val="50000"/>
                <a:lumOff val="50000"/>
              </a:schemeClr>
            </a:solidFill>
          </a:ln>
        </p:spPr>
      </p:pic>
      <p:pic>
        <p:nvPicPr>
          <p:cNvPr id="31" name="Picture 5"/>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5745088" y="4142974"/>
            <a:ext cx="3312368" cy="2209745"/>
          </a:xfrm>
          <a:prstGeom prst="rect">
            <a:avLst/>
          </a:prstGeom>
          <a:noFill/>
          <a:ln>
            <a:solidFill>
              <a:schemeClr val="bg1">
                <a:lumMod val="50000"/>
                <a:lumOff val="50000"/>
              </a:schemeClr>
            </a:solidFill>
          </a:ln>
        </p:spPr>
      </p:pic>
    </p:spTree>
    <p:extLst>
      <p:ext uri="{BB962C8B-B14F-4D97-AF65-F5344CB8AC3E}">
        <p14:creationId xmlns:p14="http://schemas.microsoft.com/office/powerpoint/2010/main" val="914809671"/>
      </p:ext>
    </p:extLst>
  </p:cSld>
  <p:clrMapOvr>
    <a:masterClrMapping/>
  </p:clrMapOvr>
  <p:transition>
    <p:dissolve/>
  </p:transition>
  <p:timing>
    <p:tnLst>
      <p:par>
        <p:cTn id="1" dur="indefinite" restart="never" nodeType="tmRoot"/>
      </p:par>
    </p:tn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تحلیل لایه ای دانشکده</a:t>
            </a:r>
            <a:endParaRPr lang="en-US" dirty="0">
              <a:solidFill>
                <a:srgbClr val="8C5B02"/>
              </a:solidFill>
              <a:latin typeface="Technic" panose="00000400000000000000" pitchFamily="2" charset="2"/>
            </a:endParaRPr>
          </a:p>
        </p:txBody>
      </p:sp>
      <p:sp>
        <p:nvSpPr>
          <p:cNvPr id="7" name="TextBox 6"/>
          <p:cNvSpPr txBox="1"/>
          <p:nvPr/>
        </p:nvSpPr>
        <p:spPr>
          <a:xfrm>
            <a:off x="2504728" y="1365007"/>
            <a:ext cx="6552727" cy="346249"/>
          </a:xfrm>
          <a:prstGeom prst="rect">
            <a:avLst/>
          </a:prstGeom>
          <a:noFill/>
        </p:spPr>
        <p:txBody>
          <a:bodyPr wrap="square" rtlCol="0">
            <a:spAutoFit/>
          </a:bodyPr>
          <a:lstStyle/>
          <a:p>
            <a:pPr algn="justLow" rtl="1">
              <a:lnSpc>
                <a:spcPct val="150000"/>
              </a:lnSpc>
            </a:pPr>
            <a:r>
              <a:rPr lang="fa-IR" sz="1200" dirty="0" smtClean="0">
                <a:solidFill>
                  <a:srgbClr val="002060"/>
                </a:solidFill>
                <a:cs typeface="B Nazanin" pitchFamily="2" charset="-78"/>
              </a:rPr>
              <a:t>پیشنهاد </a:t>
            </a:r>
            <a:r>
              <a:rPr lang="fa-IR" sz="1200" dirty="0">
                <a:solidFill>
                  <a:srgbClr val="002060"/>
                </a:solidFill>
                <a:cs typeface="B Nazanin" pitchFamily="2" charset="-78"/>
              </a:rPr>
              <a:t>راه حل های مطلوب برای هر لایه از سیستم</a:t>
            </a:r>
            <a:endParaRPr lang="en-US" sz="1200" dirty="0" smtClean="0">
              <a:solidFill>
                <a:srgbClr val="002060"/>
              </a:solidFill>
              <a:cs typeface="B Nazanin" pitchFamily="2" charset="-78"/>
            </a:endParaRPr>
          </a:p>
        </p:txBody>
      </p:sp>
      <p:sp>
        <p:nvSpPr>
          <p:cNvPr id="8" name="TextBox 7"/>
          <p:cNvSpPr txBox="1"/>
          <p:nvPr/>
        </p:nvSpPr>
        <p:spPr>
          <a:xfrm>
            <a:off x="272480" y="4016097"/>
            <a:ext cx="1728192" cy="276999"/>
          </a:xfrm>
          <a:prstGeom prst="rect">
            <a:avLst/>
          </a:prstGeom>
          <a:noFill/>
        </p:spPr>
        <p:txBody>
          <a:bodyPr wrap="square" rtlCol="0">
            <a:spAutoFit/>
          </a:bodyPr>
          <a:lstStyle/>
          <a:p>
            <a:pPr algn="ctr" rtl="1"/>
            <a:r>
              <a:rPr lang="fa-IR" sz="1200" b="1" dirty="0" smtClean="0">
                <a:solidFill>
                  <a:schemeClr val="bg1">
                    <a:lumMod val="65000"/>
                    <a:lumOff val="35000"/>
                  </a:schemeClr>
                </a:solidFill>
                <a:cs typeface="B Nazanin" pitchFamily="2" charset="-78"/>
              </a:rPr>
              <a:t>تحلیل لایه ای دانشکده</a:t>
            </a:r>
            <a:endParaRPr lang="en-US" sz="1200" b="1" dirty="0">
              <a:solidFill>
                <a:schemeClr val="bg1">
                  <a:lumMod val="65000"/>
                  <a:lumOff val="35000"/>
                </a:schemeClr>
              </a:solidFill>
              <a:cs typeface="B Nazanin" pitchFamily="2" charset="-78"/>
            </a:endParaRPr>
          </a:p>
        </p:txBody>
      </p:sp>
      <p:sp>
        <p:nvSpPr>
          <p:cNvPr id="16" name="TextBox 15"/>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9</a:t>
            </a:r>
            <a:r>
              <a:rPr lang="fa-IR" sz="1600" dirty="0" smtClean="0">
                <a:effectLst>
                  <a:outerShdw blurRad="38100" dist="38100" dir="2700000" algn="tl">
                    <a:srgbClr val="000000">
                      <a:alpha val="43137"/>
                    </a:srgbClr>
                  </a:outerShdw>
                </a:effectLst>
              </a:rPr>
              <a:t>  برنامه‏دهی جهت طراحی دانشگاه سوره</a:t>
            </a:r>
            <a:endParaRPr lang="en-US" sz="1400" dirty="0">
              <a:effectLst>
                <a:outerShdw blurRad="38100" dist="38100" dir="2700000" algn="tl">
                  <a:srgbClr val="000000">
                    <a:alpha val="43137"/>
                  </a:srgbClr>
                </a:outerShdw>
              </a:effectLst>
            </a:endParaRPr>
          </a:p>
        </p:txBody>
      </p:sp>
      <p:sp>
        <p:nvSpPr>
          <p:cNvPr id="17" name="TextBox 16"/>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9</a:t>
            </a:r>
            <a:endParaRPr lang="en-US" sz="1200" b="1" dirty="0">
              <a:solidFill>
                <a:srgbClr val="002060"/>
              </a:solidFill>
              <a:cs typeface="B Nazanin" pitchFamily="2" charset="-78"/>
            </a:endParaRPr>
          </a:p>
        </p:txBody>
      </p:sp>
      <p:sp>
        <p:nvSpPr>
          <p:cNvPr id="18" name="TextBox 17"/>
          <p:cNvSpPr txBox="1"/>
          <p:nvPr/>
        </p:nvSpPr>
        <p:spPr>
          <a:xfrm>
            <a:off x="272480" y="3723542"/>
            <a:ext cx="1728192" cy="261610"/>
          </a:xfrm>
          <a:prstGeom prst="rect">
            <a:avLst/>
          </a:prstGeom>
          <a:noFill/>
        </p:spPr>
        <p:txBody>
          <a:bodyPr wrap="square" rtlCol="0">
            <a:spAutoFit/>
          </a:bodyPr>
          <a:lstStyle/>
          <a:p>
            <a:pPr algn="ctr" rtl="1"/>
            <a:r>
              <a:rPr lang="fa-IR" sz="1100" b="1" dirty="0" smtClean="0">
                <a:solidFill>
                  <a:srgbClr val="674301"/>
                </a:solidFill>
                <a:cs typeface="B Nazanin" pitchFamily="2" charset="-78"/>
              </a:rPr>
              <a:t>برنامه‏دهی جهت طراحی سوره</a:t>
            </a:r>
            <a:endParaRPr lang="en-US" sz="1100" b="1" dirty="0">
              <a:solidFill>
                <a:srgbClr val="674301"/>
              </a:solidFill>
              <a:cs typeface="B Nazanin" pitchFamily="2" charset="-78"/>
            </a:endParaRPr>
          </a:p>
        </p:txBody>
      </p:sp>
      <p:pic>
        <p:nvPicPr>
          <p:cNvPr id="2" name="Picture 1"/>
          <p:cNvPicPr>
            <a:picLocks noChangeAspect="1"/>
          </p:cNvPicPr>
          <p:nvPr/>
        </p:nvPicPr>
        <p:blipFill>
          <a:blip r:embed="rId2"/>
          <a:stretch>
            <a:fillRect/>
          </a:stretch>
        </p:blipFill>
        <p:spPr>
          <a:xfrm>
            <a:off x="2504728" y="1365007"/>
            <a:ext cx="3888432" cy="5067184"/>
          </a:xfrm>
          <a:prstGeom prst="rect">
            <a:avLst/>
          </a:prstGeom>
        </p:spPr>
      </p:pic>
    </p:spTree>
    <p:extLst>
      <p:ext uri="{BB962C8B-B14F-4D97-AF65-F5344CB8AC3E}">
        <p14:creationId xmlns:p14="http://schemas.microsoft.com/office/powerpoint/2010/main" val="1226617125"/>
      </p:ext>
    </p:extLst>
  </p:cSld>
  <p:clrMapOvr>
    <a:masterClrMapping/>
  </p:clrMapOvr>
  <p:transition>
    <p:dissolve/>
  </p:transition>
  <p:timing>
    <p:tnLst>
      <p:par>
        <p:cTn id="1" dur="indefinite" restart="never" nodeType="tmRoot"/>
      </p:par>
    </p:tn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تحلیل لایه ای دانشکده</a:t>
            </a:r>
            <a:endParaRPr lang="en-US" dirty="0">
              <a:solidFill>
                <a:srgbClr val="8C5B02"/>
              </a:solidFill>
              <a:latin typeface="Technic" panose="00000400000000000000" pitchFamily="2" charset="2"/>
            </a:endParaRPr>
          </a:p>
        </p:txBody>
      </p:sp>
      <p:sp>
        <p:nvSpPr>
          <p:cNvPr id="7" name="TextBox 6"/>
          <p:cNvSpPr txBox="1"/>
          <p:nvPr/>
        </p:nvSpPr>
        <p:spPr>
          <a:xfrm>
            <a:off x="2504728" y="1365007"/>
            <a:ext cx="6552727" cy="346249"/>
          </a:xfrm>
          <a:prstGeom prst="rect">
            <a:avLst/>
          </a:prstGeom>
          <a:noFill/>
        </p:spPr>
        <p:txBody>
          <a:bodyPr wrap="square" rtlCol="0">
            <a:spAutoFit/>
          </a:bodyPr>
          <a:lstStyle/>
          <a:p>
            <a:pPr algn="justLow" rtl="1">
              <a:lnSpc>
                <a:spcPct val="150000"/>
              </a:lnSpc>
            </a:pPr>
            <a:r>
              <a:rPr lang="fa-IR" sz="1200" dirty="0" smtClean="0">
                <a:solidFill>
                  <a:srgbClr val="002060"/>
                </a:solidFill>
                <a:cs typeface="B Nazanin" pitchFamily="2" charset="-78"/>
              </a:rPr>
              <a:t>پیشنهاد </a:t>
            </a:r>
            <a:r>
              <a:rPr lang="fa-IR" sz="1200" dirty="0">
                <a:solidFill>
                  <a:srgbClr val="002060"/>
                </a:solidFill>
                <a:cs typeface="B Nazanin" pitchFamily="2" charset="-78"/>
              </a:rPr>
              <a:t>راه حل های مطلوب برای هر لایه از سیستم</a:t>
            </a:r>
            <a:endParaRPr lang="en-US" sz="1200" dirty="0" smtClean="0">
              <a:solidFill>
                <a:srgbClr val="002060"/>
              </a:solidFill>
              <a:cs typeface="B Nazanin" pitchFamily="2" charset="-78"/>
            </a:endParaRPr>
          </a:p>
        </p:txBody>
      </p:sp>
      <p:sp>
        <p:nvSpPr>
          <p:cNvPr id="8" name="TextBox 7"/>
          <p:cNvSpPr txBox="1"/>
          <p:nvPr/>
        </p:nvSpPr>
        <p:spPr>
          <a:xfrm>
            <a:off x="272480" y="4016097"/>
            <a:ext cx="1728192" cy="276999"/>
          </a:xfrm>
          <a:prstGeom prst="rect">
            <a:avLst/>
          </a:prstGeom>
          <a:noFill/>
        </p:spPr>
        <p:txBody>
          <a:bodyPr wrap="square" rtlCol="0">
            <a:spAutoFit/>
          </a:bodyPr>
          <a:lstStyle/>
          <a:p>
            <a:pPr algn="ctr" rtl="1"/>
            <a:r>
              <a:rPr lang="fa-IR" sz="1200" b="1" dirty="0" smtClean="0">
                <a:solidFill>
                  <a:schemeClr val="bg1">
                    <a:lumMod val="65000"/>
                    <a:lumOff val="35000"/>
                  </a:schemeClr>
                </a:solidFill>
                <a:cs typeface="B Nazanin" pitchFamily="2" charset="-78"/>
              </a:rPr>
              <a:t>تحلیل لایه ای دانشکده</a:t>
            </a:r>
            <a:endParaRPr lang="en-US" sz="1200" b="1" dirty="0">
              <a:solidFill>
                <a:schemeClr val="bg1">
                  <a:lumMod val="65000"/>
                  <a:lumOff val="35000"/>
                </a:schemeClr>
              </a:solidFill>
              <a:cs typeface="B Nazanin" pitchFamily="2" charset="-78"/>
            </a:endParaRPr>
          </a:p>
        </p:txBody>
      </p:sp>
      <p:sp>
        <p:nvSpPr>
          <p:cNvPr id="16" name="TextBox 15"/>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9</a:t>
            </a:r>
            <a:r>
              <a:rPr lang="fa-IR" sz="1600" dirty="0" smtClean="0">
                <a:effectLst>
                  <a:outerShdw blurRad="38100" dist="38100" dir="2700000" algn="tl">
                    <a:srgbClr val="000000">
                      <a:alpha val="43137"/>
                    </a:srgbClr>
                  </a:outerShdw>
                </a:effectLst>
              </a:rPr>
              <a:t>  برنامه‏دهی جهت طراحی دانشگاه سوره</a:t>
            </a:r>
            <a:endParaRPr lang="en-US" sz="1400" dirty="0">
              <a:effectLst>
                <a:outerShdw blurRad="38100" dist="38100" dir="2700000" algn="tl">
                  <a:srgbClr val="000000">
                    <a:alpha val="43137"/>
                  </a:srgbClr>
                </a:outerShdw>
              </a:effectLst>
            </a:endParaRPr>
          </a:p>
        </p:txBody>
      </p:sp>
      <p:sp>
        <p:nvSpPr>
          <p:cNvPr id="17" name="TextBox 16"/>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9</a:t>
            </a:r>
            <a:endParaRPr lang="en-US" sz="1200" b="1" dirty="0">
              <a:solidFill>
                <a:srgbClr val="002060"/>
              </a:solidFill>
              <a:cs typeface="B Nazanin" pitchFamily="2" charset="-78"/>
            </a:endParaRPr>
          </a:p>
        </p:txBody>
      </p:sp>
      <p:sp>
        <p:nvSpPr>
          <p:cNvPr id="18" name="TextBox 17"/>
          <p:cNvSpPr txBox="1"/>
          <p:nvPr/>
        </p:nvSpPr>
        <p:spPr>
          <a:xfrm>
            <a:off x="272480" y="3723542"/>
            <a:ext cx="1728192" cy="261610"/>
          </a:xfrm>
          <a:prstGeom prst="rect">
            <a:avLst/>
          </a:prstGeom>
          <a:noFill/>
        </p:spPr>
        <p:txBody>
          <a:bodyPr wrap="square" rtlCol="0">
            <a:spAutoFit/>
          </a:bodyPr>
          <a:lstStyle/>
          <a:p>
            <a:pPr algn="ctr" rtl="1"/>
            <a:r>
              <a:rPr lang="fa-IR" sz="1100" b="1" dirty="0" smtClean="0">
                <a:solidFill>
                  <a:srgbClr val="674301"/>
                </a:solidFill>
                <a:cs typeface="B Nazanin" pitchFamily="2" charset="-78"/>
              </a:rPr>
              <a:t>برنامه‏دهی جهت طراحی سوره</a:t>
            </a:r>
            <a:endParaRPr lang="en-US" sz="1100" b="1" dirty="0">
              <a:solidFill>
                <a:srgbClr val="674301"/>
              </a:solidFill>
              <a:cs typeface="B Nazanin" pitchFamily="2" charset="-78"/>
            </a:endParaRPr>
          </a:p>
        </p:txBody>
      </p:sp>
      <p:pic>
        <p:nvPicPr>
          <p:cNvPr id="3" name="Picture 2"/>
          <p:cNvPicPr>
            <a:picLocks noChangeAspect="1"/>
          </p:cNvPicPr>
          <p:nvPr/>
        </p:nvPicPr>
        <p:blipFill>
          <a:blip r:embed="rId2"/>
          <a:stretch>
            <a:fillRect/>
          </a:stretch>
        </p:blipFill>
        <p:spPr>
          <a:xfrm>
            <a:off x="2510508" y="1352963"/>
            <a:ext cx="3882652" cy="5085488"/>
          </a:xfrm>
          <a:prstGeom prst="rect">
            <a:avLst/>
          </a:prstGeom>
        </p:spPr>
      </p:pic>
    </p:spTree>
    <p:extLst>
      <p:ext uri="{BB962C8B-B14F-4D97-AF65-F5344CB8AC3E}">
        <p14:creationId xmlns:p14="http://schemas.microsoft.com/office/powerpoint/2010/main" val="4241279893"/>
      </p:ext>
    </p:extLst>
  </p:cSld>
  <p:clrMapOvr>
    <a:masterClrMapping/>
  </p:clrMapOvr>
  <p:transition>
    <p:dissolve/>
  </p:transition>
  <p:timing>
    <p:tnLst>
      <p:par>
        <p:cTn id="1" dur="indefinite" restart="never" nodeType="tmRoot"/>
      </p:par>
    </p:tn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برنامه دهی دانشگاه سوره</a:t>
            </a:r>
            <a:endParaRPr lang="en-US" dirty="0">
              <a:solidFill>
                <a:srgbClr val="8C5B02"/>
              </a:solidFill>
              <a:latin typeface="Technic" panose="00000400000000000000" pitchFamily="2" charset="2"/>
            </a:endParaRPr>
          </a:p>
        </p:txBody>
      </p:sp>
      <p:sp>
        <p:nvSpPr>
          <p:cNvPr id="7" name="TextBox 6"/>
          <p:cNvSpPr txBox="1"/>
          <p:nvPr/>
        </p:nvSpPr>
        <p:spPr>
          <a:xfrm>
            <a:off x="2504728" y="1365007"/>
            <a:ext cx="6552727" cy="2008242"/>
          </a:xfrm>
          <a:prstGeom prst="rect">
            <a:avLst/>
          </a:prstGeom>
          <a:noFill/>
        </p:spPr>
        <p:txBody>
          <a:bodyPr wrap="square" rtlCol="0">
            <a:spAutoFit/>
          </a:bodyPr>
          <a:lstStyle/>
          <a:p>
            <a:pPr algn="justLow" rtl="1">
              <a:lnSpc>
                <a:spcPct val="150000"/>
              </a:lnSpc>
            </a:pPr>
            <a:r>
              <a:rPr lang="fa-IR" sz="1200" dirty="0">
                <a:solidFill>
                  <a:srgbClr val="002060"/>
                </a:solidFill>
                <a:cs typeface="B Nazanin" pitchFamily="2" charset="-78"/>
              </a:rPr>
              <a:t>برنامه اهداف، ضروریات عملکردی</a:t>
            </a:r>
          </a:p>
          <a:p>
            <a:pPr algn="justLow" rtl="1">
              <a:lnSpc>
                <a:spcPct val="150000"/>
              </a:lnSpc>
            </a:pPr>
            <a:r>
              <a:rPr lang="fa-IR" sz="1200" dirty="0">
                <a:solidFill>
                  <a:srgbClr val="8C5B02"/>
                </a:solidFill>
                <a:cs typeface="B Nazanin" pitchFamily="2" charset="-78"/>
              </a:rPr>
              <a:t>1-سیرکولاسیون</a:t>
            </a:r>
          </a:p>
          <a:p>
            <a:pPr algn="justLow" rtl="1">
              <a:lnSpc>
                <a:spcPct val="150000"/>
              </a:lnSpc>
            </a:pPr>
            <a:r>
              <a:rPr lang="fa-IR" sz="1200" dirty="0">
                <a:solidFill>
                  <a:srgbClr val="002060"/>
                </a:solidFill>
                <a:cs typeface="B Nazanin" pitchFamily="2" charset="-78"/>
              </a:rPr>
              <a:t>2-ظاهر</a:t>
            </a:r>
          </a:p>
          <a:p>
            <a:pPr algn="justLow" rtl="1">
              <a:lnSpc>
                <a:spcPct val="150000"/>
              </a:lnSpc>
            </a:pPr>
            <a:r>
              <a:rPr lang="fa-IR" sz="1200" dirty="0">
                <a:solidFill>
                  <a:srgbClr val="002060"/>
                </a:solidFill>
                <a:cs typeface="B Nazanin" pitchFamily="2" charset="-78"/>
              </a:rPr>
              <a:t>3-خلوت</a:t>
            </a:r>
          </a:p>
          <a:p>
            <a:pPr algn="justLow" rtl="1">
              <a:lnSpc>
                <a:spcPct val="150000"/>
              </a:lnSpc>
            </a:pPr>
            <a:r>
              <a:rPr lang="fa-IR" sz="1200" dirty="0">
                <a:solidFill>
                  <a:srgbClr val="002060"/>
                </a:solidFill>
                <a:cs typeface="B Nazanin" pitchFamily="2" charset="-78"/>
              </a:rPr>
              <a:t>4-امنیت</a:t>
            </a:r>
          </a:p>
          <a:p>
            <a:pPr algn="justLow" rtl="1">
              <a:lnSpc>
                <a:spcPct val="150000"/>
              </a:lnSpc>
            </a:pPr>
            <a:r>
              <a:rPr lang="fa-IR" sz="1200" dirty="0">
                <a:solidFill>
                  <a:srgbClr val="002060"/>
                </a:solidFill>
                <a:cs typeface="B Nazanin" pitchFamily="2" charset="-78"/>
              </a:rPr>
              <a:t>5-تعاملات اجتماعی و آموزشی</a:t>
            </a:r>
          </a:p>
          <a:p>
            <a:pPr algn="justLow" rtl="1">
              <a:lnSpc>
                <a:spcPct val="150000"/>
              </a:lnSpc>
            </a:pPr>
            <a:r>
              <a:rPr lang="fa-IR" sz="1200" dirty="0">
                <a:solidFill>
                  <a:srgbClr val="002060"/>
                </a:solidFill>
                <a:cs typeface="B Nazanin" pitchFamily="2" charset="-78"/>
              </a:rPr>
              <a:t>6-دید</a:t>
            </a:r>
            <a:endParaRPr lang="en-US" sz="1200" dirty="0" smtClean="0">
              <a:solidFill>
                <a:srgbClr val="002060"/>
              </a:solidFill>
              <a:cs typeface="B Nazanin" pitchFamily="2" charset="-78"/>
            </a:endParaRPr>
          </a:p>
        </p:txBody>
      </p:sp>
      <p:sp>
        <p:nvSpPr>
          <p:cNvPr id="8" name="TextBox 7"/>
          <p:cNvSpPr txBox="1"/>
          <p:nvPr/>
        </p:nvSpPr>
        <p:spPr>
          <a:xfrm>
            <a:off x="272480" y="4016097"/>
            <a:ext cx="1728192" cy="276999"/>
          </a:xfrm>
          <a:prstGeom prst="rect">
            <a:avLst/>
          </a:prstGeom>
          <a:noFill/>
        </p:spPr>
        <p:txBody>
          <a:bodyPr wrap="square" rtlCol="0">
            <a:spAutoFit/>
          </a:bodyPr>
          <a:lstStyle/>
          <a:p>
            <a:pPr algn="ctr" rtl="1"/>
            <a:r>
              <a:rPr lang="fa-IR" sz="1200" b="1" dirty="0" smtClean="0">
                <a:solidFill>
                  <a:schemeClr val="bg1">
                    <a:lumMod val="65000"/>
                    <a:lumOff val="35000"/>
                  </a:schemeClr>
                </a:solidFill>
                <a:cs typeface="B Nazanin" pitchFamily="2" charset="-78"/>
              </a:rPr>
              <a:t>برنامه‏دهی دانشگاه سوره</a:t>
            </a:r>
            <a:endParaRPr lang="en-US" sz="1200" b="1" dirty="0">
              <a:solidFill>
                <a:schemeClr val="bg1">
                  <a:lumMod val="65000"/>
                  <a:lumOff val="35000"/>
                </a:schemeClr>
              </a:solidFill>
              <a:cs typeface="B Nazanin" pitchFamily="2" charset="-78"/>
            </a:endParaRPr>
          </a:p>
        </p:txBody>
      </p:sp>
      <p:sp>
        <p:nvSpPr>
          <p:cNvPr id="16" name="TextBox 15"/>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9</a:t>
            </a:r>
            <a:r>
              <a:rPr lang="fa-IR" sz="1600" dirty="0" smtClean="0">
                <a:effectLst>
                  <a:outerShdw blurRad="38100" dist="38100" dir="2700000" algn="tl">
                    <a:srgbClr val="000000">
                      <a:alpha val="43137"/>
                    </a:srgbClr>
                  </a:outerShdw>
                </a:effectLst>
              </a:rPr>
              <a:t>  برنامه‏دهی جهت طراحی دانشگاه سوره</a:t>
            </a:r>
            <a:endParaRPr lang="en-US" sz="1400" dirty="0">
              <a:effectLst>
                <a:outerShdw blurRad="38100" dist="38100" dir="2700000" algn="tl">
                  <a:srgbClr val="000000">
                    <a:alpha val="43137"/>
                  </a:srgbClr>
                </a:outerShdw>
              </a:effectLst>
            </a:endParaRPr>
          </a:p>
        </p:txBody>
      </p:sp>
      <p:sp>
        <p:nvSpPr>
          <p:cNvPr id="17" name="TextBox 16"/>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9</a:t>
            </a:r>
            <a:endParaRPr lang="en-US" sz="1200" b="1" dirty="0">
              <a:solidFill>
                <a:srgbClr val="002060"/>
              </a:solidFill>
              <a:cs typeface="B Nazanin" pitchFamily="2" charset="-78"/>
            </a:endParaRPr>
          </a:p>
        </p:txBody>
      </p:sp>
      <p:sp>
        <p:nvSpPr>
          <p:cNvPr id="18" name="TextBox 17"/>
          <p:cNvSpPr txBox="1"/>
          <p:nvPr/>
        </p:nvSpPr>
        <p:spPr>
          <a:xfrm>
            <a:off x="272480" y="3723542"/>
            <a:ext cx="1728192" cy="261610"/>
          </a:xfrm>
          <a:prstGeom prst="rect">
            <a:avLst/>
          </a:prstGeom>
          <a:noFill/>
        </p:spPr>
        <p:txBody>
          <a:bodyPr wrap="square" rtlCol="0">
            <a:spAutoFit/>
          </a:bodyPr>
          <a:lstStyle/>
          <a:p>
            <a:pPr algn="ctr" rtl="1"/>
            <a:r>
              <a:rPr lang="fa-IR" sz="1100" b="1" dirty="0" smtClean="0">
                <a:solidFill>
                  <a:srgbClr val="674301"/>
                </a:solidFill>
                <a:cs typeface="B Nazanin" pitchFamily="2" charset="-78"/>
              </a:rPr>
              <a:t>برنامه‏دهی جهت طراحی سوره</a:t>
            </a:r>
            <a:endParaRPr lang="en-US" sz="1100" b="1" dirty="0">
              <a:solidFill>
                <a:srgbClr val="674301"/>
              </a:solidFill>
              <a:cs typeface="B Nazanin" pitchFamily="2" charset="-78"/>
            </a:endParaRPr>
          </a:p>
        </p:txBody>
      </p:sp>
      <p:sp>
        <p:nvSpPr>
          <p:cNvPr id="9" name="TextBox 8"/>
          <p:cNvSpPr txBox="1"/>
          <p:nvPr/>
        </p:nvSpPr>
        <p:spPr>
          <a:xfrm>
            <a:off x="2504728" y="1365007"/>
            <a:ext cx="3708413" cy="5078313"/>
          </a:xfrm>
          <a:prstGeom prst="rect">
            <a:avLst/>
          </a:prstGeom>
          <a:noFill/>
          <a:ln w="3175">
            <a:solidFill>
              <a:srgbClr val="002060"/>
            </a:solidFill>
            <a:prstDash val="dash"/>
          </a:ln>
        </p:spPr>
        <p:txBody>
          <a:bodyPr wrap="square" rtlCol="0">
            <a:spAutoFit/>
          </a:bodyPr>
          <a:lstStyle/>
          <a:p>
            <a:pPr algn="justLow" rtl="1">
              <a:lnSpc>
                <a:spcPct val="150000"/>
              </a:lnSpc>
            </a:pPr>
            <a:r>
              <a:rPr lang="fa-IR" sz="1200" b="1" dirty="0">
                <a:solidFill>
                  <a:srgbClr val="002060"/>
                </a:solidFill>
                <a:cs typeface="B Nazanin" pitchFamily="2" charset="-78"/>
              </a:rPr>
              <a:t>هدف</a:t>
            </a:r>
          </a:p>
          <a:p>
            <a:pPr algn="justLow" rtl="1">
              <a:lnSpc>
                <a:spcPct val="150000"/>
              </a:lnSpc>
            </a:pPr>
            <a:r>
              <a:rPr lang="fa-IR" sz="1200" dirty="0">
                <a:solidFill>
                  <a:srgbClr val="002060"/>
                </a:solidFill>
                <a:cs typeface="B Nazanin" pitchFamily="2" charset="-78"/>
              </a:rPr>
              <a:t>سیرکولاسیون مجموعه باید برای اعضای دانشکده و همچنین بازدیدکنندگان کاملا شفاف، ساده و پرهیجان باشد. </a:t>
            </a:r>
          </a:p>
          <a:p>
            <a:pPr algn="justLow" rtl="1">
              <a:lnSpc>
                <a:spcPct val="150000"/>
              </a:lnSpc>
            </a:pPr>
            <a:r>
              <a:rPr lang="fa-IR" sz="1200" b="1" dirty="0" smtClean="0">
                <a:solidFill>
                  <a:srgbClr val="002060"/>
                </a:solidFill>
                <a:cs typeface="B Nazanin" pitchFamily="2" charset="-78"/>
              </a:rPr>
              <a:t>ضرورت </a:t>
            </a:r>
            <a:r>
              <a:rPr lang="fa-IR" sz="1200" b="1" dirty="0">
                <a:solidFill>
                  <a:srgbClr val="002060"/>
                </a:solidFill>
                <a:cs typeface="B Nazanin" pitchFamily="2" charset="-78"/>
              </a:rPr>
              <a:t>عملکردی</a:t>
            </a:r>
          </a:p>
          <a:p>
            <a:pPr algn="justLow" rtl="1">
              <a:lnSpc>
                <a:spcPct val="150000"/>
              </a:lnSpc>
            </a:pPr>
            <a:r>
              <a:rPr lang="fa-IR" sz="1200" dirty="0" smtClean="0">
                <a:solidFill>
                  <a:srgbClr val="002060"/>
                </a:solidFill>
                <a:cs typeface="B Nazanin" pitchFamily="2" charset="-78"/>
              </a:rPr>
              <a:t>- فضاهای </a:t>
            </a:r>
            <a:r>
              <a:rPr lang="fa-IR" sz="1200" dirty="0">
                <a:solidFill>
                  <a:srgbClr val="002060"/>
                </a:solidFill>
                <a:cs typeface="B Nazanin" pitchFamily="2" charset="-78"/>
              </a:rPr>
              <a:t>مجموعه باید به حداکثر جریان اطلاعات در بین گروه های آموزشی کمک کنند.</a:t>
            </a:r>
          </a:p>
          <a:p>
            <a:pPr algn="justLow" rtl="1">
              <a:lnSpc>
                <a:spcPct val="150000"/>
              </a:lnSpc>
            </a:pPr>
            <a:r>
              <a:rPr lang="fa-IR" sz="1200" dirty="0" smtClean="0">
                <a:solidFill>
                  <a:srgbClr val="002060"/>
                </a:solidFill>
                <a:cs typeface="B Nazanin" pitchFamily="2" charset="-78"/>
              </a:rPr>
              <a:t>-  سیستم </a:t>
            </a:r>
            <a:r>
              <a:rPr lang="fa-IR" sz="1200" dirty="0">
                <a:solidFill>
                  <a:srgbClr val="002060"/>
                </a:solidFill>
                <a:cs typeface="B Nazanin" pitchFamily="2" charset="-78"/>
              </a:rPr>
              <a:t>سیرکولاسیون باید برای بازدیدکنندگان جدید، خود-گویا باشد و حس شفافی از جهت یابی را برای استفاده کنندگان فراهم آورد.</a:t>
            </a:r>
          </a:p>
          <a:p>
            <a:pPr algn="justLow" rtl="1">
              <a:lnSpc>
                <a:spcPct val="150000"/>
              </a:lnSpc>
            </a:pPr>
            <a:r>
              <a:rPr lang="fa-IR" sz="1200" dirty="0" smtClean="0">
                <a:solidFill>
                  <a:srgbClr val="002060"/>
                </a:solidFill>
                <a:cs typeface="B Nazanin" pitchFamily="2" charset="-78"/>
              </a:rPr>
              <a:t>- مسیرهای </a:t>
            </a:r>
            <a:r>
              <a:rPr lang="fa-IR" sz="1200" dirty="0">
                <a:solidFill>
                  <a:srgbClr val="002060"/>
                </a:solidFill>
                <a:cs typeface="B Nazanin" pitchFamily="2" charset="-78"/>
              </a:rPr>
              <a:t>اصلی سیرکولاسیون باید برای افراد ناتوان جسمی و افرادی که دارای ضعف قوای حرکتی اند، به آسانی قابل استفاده باشند.</a:t>
            </a:r>
          </a:p>
          <a:p>
            <a:pPr algn="justLow" rtl="1">
              <a:lnSpc>
                <a:spcPct val="150000"/>
              </a:lnSpc>
            </a:pPr>
            <a:r>
              <a:rPr lang="fa-IR" sz="1200" dirty="0" smtClean="0">
                <a:solidFill>
                  <a:srgbClr val="002060"/>
                </a:solidFill>
                <a:cs typeface="B Nazanin" pitchFamily="2" charset="-78"/>
              </a:rPr>
              <a:t>- تمام </a:t>
            </a:r>
            <a:r>
              <a:rPr lang="fa-IR" sz="1200" dirty="0">
                <a:solidFill>
                  <a:srgbClr val="002060"/>
                </a:solidFill>
                <a:cs typeface="B Nazanin" pitchFamily="2" charset="-78"/>
              </a:rPr>
              <a:t>مسیرهای اصلی سیرکولاسیون باید جذاب و از لحاظ بصری مهیج باشد.</a:t>
            </a:r>
          </a:p>
          <a:p>
            <a:pPr algn="justLow" rtl="1">
              <a:lnSpc>
                <a:spcPct val="150000"/>
              </a:lnSpc>
            </a:pPr>
            <a:r>
              <a:rPr lang="fa-IR" sz="1200" dirty="0" smtClean="0">
                <a:solidFill>
                  <a:srgbClr val="002060"/>
                </a:solidFill>
                <a:cs typeface="B Nazanin" pitchFamily="2" charset="-78"/>
              </a:rPr>
              <a:t>- نظام </a:t>
            </a:r>
            <a:r>
              <a:rPr lang="fa-IR" sz="1200" dirty="0">
                <a:solidFill>
                  <a:srgbClr val="002060"/>
                </a:solidFill>
                <a:cs typeface="B Nazanin" pitchFamily="2" charset="-78"/>
              </a:rPr>
              <a:t>سیرکولاسیون باید بسیار کارآمد باشد و بتواند ازدحام بعد از کلاس ها را به آسانی و در امنیت کنترل کند.</a:t>
            </a:r>
          </a:p>
          <a:p>
            <a:pPr algn="justLow" rtl="1">
              <a:lnSpc>
                <a:spcPct val="150000"/>
              </a:lnSpc>
            </a:pPr>
            <a:r>
              <a:rPr lang="fa-IR" sz="1200" dirty="0" smtClean="0">
                <a:solidFill>
                  <a:srgbClr val="002060"/>
                </a:solidFill>
                <a:cs typeface="B Nazanin" pitchFamily="2" charset="-78"/>
              </a:rPr>
              <a:t>- سیستم </a:t>
            </a:r>
            <a:r>
              <a:rPr lang="fa-IR" sz="1200" dirty="0">
                <a:solidFill>
                  <a:srgbClr val="002060"/>
                </a:solidFill>
                <a:cs typeface="B Nazanin" pitchFamily="2" charset="-78"/>
              </a:rPr>
              <a:t>سیرکولاسیون باید به نحوی باشد که در صورت بروز بحران (آتش سوزی، زلزله و...) برای تخلیه سریع و ایمن مجموعه مشکلی ایجاد نکند.</a:t>
            </a:r>
          </a:p>
          <a:p>
            <a:pPr algn="justLow" rtl="1">
              <a:lnSpc>
                <a:spcPct val="150000"/>
              </a:lnSpc>
            </a:pPr>
            <a:r>
              <a:rPr lang="fa-IR" sz="1200" dirty="0" smtClean="0">
                <a:solidFill>
                  <a:srgbClr val="002060"/>
                </a:solidFill>
                <a:cs typeface="B Nazanin" pitchFamily="2" charset="-78"/>
              </a:rPr>
              <a:t>- باید </a:t>
            </a:r>
            <a:r>
              <a:rPr lang="fa-IR" sz="1200" dirty="0">
                <a:solidFill>
                  <a:srgbClr val="002060"/>
                </a:solidFill>
                <a:cs typeface="B Nazanin" pitchFamily="2" charset="-78"/>
              </a:rPr>
              <a:t>مسیرهای سواره و پیاده مجموعه به نحوی طراحی شود که مزاحمتی برای یکدیگر ایجاد نکنند و در کل مسیرها ایمن باشند</a:t>
            </a:r>
            <a:r>
              <a:rPr lang="fa-IR" sz="1200" dirty="0" smtClean="0">
                <a:solidFill>
                  <a:srgbClr val="002060"/>
                </a:solidFill>
                <a:cs typeface="B Nazanin" pitchFamily="2" charset="-78"/>
              </a:rPr>
              <a:t>.</a:t>
            </a:r>
            <a:endParaRPr lang="fa-IR" sz="1200" dirty="0">
              <a:solidFill>
                <a:srgbClr val="002060"/>
              </a:solidFill>
              <a:cs typeface="B Nazanin" pitchFamily="2" charset="-78"/>
            </a:endParaRPr>
          </a:p>
        </p:txBody>
      </p:sp>
      <p:sp>
        <p:nvSpPr>
          <p:cNvPr id="10" name="TextBox 9"/>
          <p:cNvSpPr txBox="1"/>
          <p:nvPr/>
        </p:nvSpPr>
        <p:spPr>
          <a:xfrm>
            <a:off x="6249144" y="6073988"/>
            <a:ext cx="1008112" cy="369332"/>
          </a:xfrm>
          <a:prstGeom prst="rect">
            <a:avLst/>
          </a:prstGeom>
          <a:noFill/>
          <a:ln w="3175">
            <a:solidFill>
              <a:srgbClr val="002060"/>
            </a:solidFill>
            <a:prstDash val="dash"/>
          </a:ln>
        </p:spPr>
        <p:txBody>
          <a:bodyPr wrap="square" rtlCol="0" anchor="ctr">
            <a:spAutoFit/>
          </a:bodyPr>
          <a:lstStyle/>
          <a:p>
            <a:pPr algn="ctr" rtl="1">
              <a:lnSpc>
                <a:spcPct val="150000"/>
              </a:lnSpc>
            </a:pPr>
            <a:r>
              <a:rPr lang="fa-IR" sz="1200" b="1" dirty="0" smtClean="0">
                <a:solidFill>
                  <a:srgbClr val="002060"/>
                </a:solidFill>
                <a:cs typeface="B Nazanin" pitchFamily="2" charset="-78"/>
              </a:rPr>
              <a:t>سیرکولاسیون</a:t>
            </a:r>
            <a:endParaRPr lang="fa-IR" sz="1200" dirty="0">
              <a:solidFill>
                <a:srgbClr val="002060"/>
              </a:solidFill>
              <a:cs typeface="B Nazanin" pitchFamily="2" charset="-78"/>
            </a:endParaRPr>
          </a:p>
        </p:txBody>
      </p:sp>
    </p:spTree>
    <p:extLst>
      <p:ext uri="{BB962C8B-B14F-4D97-AF65-F5344CB8AC3E}">
        <p14:creationId xmlns:p14="http://schemas.microsoft.com/office/powerpoint/2010/main" val="158766127"/>
      </p:ext>
    </p:extLst>
  </p:cSld>
  <p:clrMapOvr>
    <a:masterClrMapping/>
  </p:clrMapOvr>
  <p:transition>
    <p:dissolve/>
  </p:transition>
  <p:timing>
    <p:tnLst>
      <p:par>
        <p:cTn id="1" dur="indefinite" restart="never" nodeType="tmRoot"/>
      </p:par>
    </p:tn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برنامه دهی دانشگاه سوره</a:t>
            </a:r>
            <a:endParaRPr lang="en-US" dirty="0">
              <a:solidFill>
                <a:srgbClr val="8C5B02"/>
              </a:solidFill>
              <a:latin typeface="Technic" panose="00000400000000000000" pitchFamily="2" charset="2"/>
            </a:endParaRPr>
          </a:p>
        </p:txBody>
      </p:sp>
      <p:sp>
        <p:nvSpPr>
          <p:cNvPr id="7" name="TextBox 6"/>
          <p:cNvSpPr txBox="1"/>
          <p:nvPr/>
        </p:nvSpPr>
        <p:spPr>
          <a:xfrm>
            <a:off x="2504728" y="1365007"/>
            <a:ext cx="6552727" cy="2031325"/>
          </a:xfrm>
          <a:prstGeom prst="rect">
            <a:avLst/>
          </a:prstGeom>
          <a:noFill/>
        </p:spPr>
        <p:txBody>
          <a:bodyPr wrap="square" rtlCol="0">
            <a:spAutoFit/>
          </a:bodyPr>
          <a:lstStyle/>
          <a:p>
            <a:pPr algn="justLow" rtl="1">
              <a:lnSpc>
                <a:spcPct val="150000"/>
              </a:lnSpc>
            </a:pPr>
            <a:r>
              <a:rPr lang="fa-IR" sz="1200" dirty="0">
                <a:solidFill>
                  <a:srgbClr val="002060"/>
                </a:solidFill>
                <a:cs typeface="B Nazanin" pitchFamily="2" charset="-78"/>
              </a:rPr>
              <a:t>برنامه اهداف، ضروریات عملکردی</a:t>
            </a:r>
          </a:p>
          <a:p>
            <a:pPr algn="justLow" rtl="1">
              <a:lnSpc>
                <a:spcPct val="150000"/>
              </a:lnSpc>
            </a:pPr>
            <a:r>
              <a:rPr lang="fa-IR" sz="1200" dirty="0">
                <a:solidFill>
                  <a:srgbClr val="002060"/>
                </a:solidFill>
                <a:cs typeface="B Nazanin" pitchFamily="2" charset="-78"/>
              </a:rPr>
              <a:t>1-سیرکولاسیون</a:t>
            </a:r>
          </a:p>
          <a:p>
            <a:pPr algn="justLow" rtl="1">
              <a:lnSpc>
                <a:spcPct val="150000"/>
              </a:lnSpc>
            </a:pPr>
            <a:r>
              <a:rPr lang="fa-IR" sz="1200" dirty="0">
                <a:solidFill>
                  <a:srgbClr val="8C5B02"/>
                </a:solidFill>
                <a:cs typeface="B Nazanin" pitchFamily="2" charset="-78"/>
              </a:rPr>
              <a:t>2-ظاهر</a:t>
            </a:r>
          </a:p>
          <a:p>
            <a:pPr algn="justLow" rtl="1">
              <a:lnSpc>
                <a:spcPct val="150000"/>
              </a:lnSpc>
            </a:pPr>
            <a:r>
              <a:rPr lang="fa-IR" sz="1200" dirty="0">
                <a:solidFill>
                  <a:srgbClr val="002060"/>
                </a:solidFill>
                <a:cs typeface="B Nazanin" pitchFamily="2" charset="-78"/>
              </a:rPr>
              <a:t>3-خلوت</a:t>
            </a:r>
          </a:p>
          <a:p>
            <a:pPr algn="justLow" rtl="1">
              <a:lnSpc>
                <a:spcPct val="150000"/>
              </a:lnSpc>
            </a:pPr>
            <a:r>
              <a:rPr lang="fa-IR" sz="1200" dirty="0">
                <a:solidFill>
                  <a:srgbClr val="002060"/>
                </a:solidFill>
                <a:cs typeface="B Nazanin" pitchFamily="2" charset="-78"/>
              </a:rPr>
              <a:t>4-امنیت</a:t>
            </a:r>
          </a:p>
          <a:p>
            <a:pPr algn="justLow" rtl="1">
              <a:lnSpc>
                <a:spcPct val="150000"/>
              </a:lnSpc>
            </a:pPr>
            <a:r>
              <a:rPr lang="fa-IR" sz="1200" dirty="0">
                <a:solidFill>
                  <a:srgbClr val="002060"/>
                </a:solidFill>
                <a:cs typeface="B Nazanin" pitchFamily="2" charset="-78"/>
              </a:rPr>
              <a:t>5-تعاملات اجتماعی و آموزشی</a:t>
            </a:r>
          </a:p>
          <a:p>
            <a:pPr algn="justLow" rtl="1">
              <a:lnSpc>
                <a:spcPct val="150000"/>
              </a:lnSpc>
            </a:pPr>
            <a:r>
              <a:rPr lang="fa-IR" sz="1200" dirty="0">
                <a:solidFill>
                  <a:srgbClr val="002060"/>
                </a:solidFill>
                <a:cs typeface="B Nazanin" pitchFamily="2" charset="-78"/>
              </a:rPr>
              <a:t>6-دید</a:t>
            </a:r>
            <a:endParaRPr lang="en-US" sz="1200" dirty="0" smtClean="0">
              <a:solidFill>
                <a:srgbClr val="002060"/>
              </a:solidFill>
              <a:cs typeface="B Nazanin" pitchFamily="2" charset="-78"/>
            </a:endParaRPr>
          </a:p>
        </p:txBody>
      </p:sp>
      <p:sp>
        <p:nvSpPr>
          <p:cNvPr id="8" name="TextBox 7"/>
          <p:cNvSpPr txBox="1"/>
          <p:nvPr/>
        </p:nvSpPr>
        <p:spPr>
          <a:xfrm>
            <a:off x="272480" y="4016097"/>
            <a:ext cx="1728192" cy="276999"/>
          </a:xfrm>
          <a:prstGeom prst="rect">
            <a:avLst/>
          </a:prstGeom>
          <a:noFill/>
        </p:spPr>
        <p:txBody>
          <a:bodyPr wrap="square" rtlCol="0">
            <a:spAutoFit/>
          </a:bodyPr>
          <a:lstStyle/>
          <a:p>
            <a:pPr algn="ctr" rtl="1"/>
            <a:r>
              <a:rPr lang="fa-IR" sz="1200" b="1" dirty="0" smtClean="0">
                <a:solidFill>
                  <a:schemeClr val="bg1">
                    <a:lumMod val="65000"/>
                    <a:lumOff val="35000"/>
                  </a:schemeClr>
                </a:solidFill>
                <a:cs typeface="B Nazanin" pitchFamily="2" charset="-78"/>
              </a:rPr>
              <a:t>برنامه‏دهی دانشگاه سوره</a:t>
            </a:r>
            <a:endParaRPr lang="en-US" sz="1200" b="1" dirty="0">
              <a:solidFill>
                <a:schemeClr val="bg1">
                  <a:lumMod val="65000"/>
                  <a:lumOff val="35000"/>
                </a:schemeClr>
              </a:solidFill>
              <a:cs typeface="B Nazanin" pitchFamily="2" charset="-78"/>
            </a:endParaRPr>
          </a:p>
        </p:txBody>
      </p:sp>
      <p:sp>
        <p:nvSpPr>
          <p:cNvPr id="16" name="TextBox 15"/>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9</a:t>
            </a:r>
            <a:r>
              <a:rPr lang="fa-IR" sz="1600" dirty="0" smtClean="0">
                <a:effectLst>
                  <a:outerShdw blurRad="38100" dist="38100" dir="2700000" algn="tl">
                    <a:srgbClr val="000000">
                      <a:alpha val="43137"/>
                    </a:srgbClr>
                  </a:outerShdw>
                </a:effectLst>
              </a:rPr>
              <a:t>  برنامه‏دهی جهت طراحی دانشگاه سوره</a:t>
            </a:r>
            <a:endParaRPr lang="en-US" sz="1400" dirty="0">
              <a:effectLst>
                <a:outerShdw blurRad="38100" dist="38100" dir="2700000" algn="tl">
                  <a:srgbClr val="000000">
                    <a:alpha val="43137"/>
                  </a:srgbClr>
                </a:outerShdw>
              </a:effectLst>
            </a:endParaRPr>
          </a:p>
        </p:txBody>
      </p:sp>
      <p:sp>
        <p:nvSpPr>
          <p:cNvPr id="17" name="TextBox 16"/>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9</a:t>
            </a:r>
            <a:endParaRPr lang="en-US" sz="1200" b="1" dirty="0">
              <a:solidFill>
                <a:srgbClr val="002060"/>
              </a:solidFill>
              <a:cs typeface="B Nazanin" pitchFamily="2" charset="-78"/>
            </a:endParaRPr>
          </a:p>
        </p:txBody>
      </p:sp>
      <p:sp>
        <p:nvSpPr>
          <p:cNvPr id="18" name="TextBox 17"/>
          <p:cNvSpPr txBox="1"/>
          <p:nvPr/>
        </p:nvSpPr>
        <p:spPr>
          <a:xfrm>
            <a:off x="272480" y="3723542"/>
            <a:ext cx="1728192" cy="261610"/>
          </a:xfrm>
          <a:prstGeom prst="rect">
            <a:avLst/>
          </a:prstGeom>
          <a:noFill/>
        </p:spPr>
        <p:txBody>
          <a:bodyPr wrap="square" rtlCol="0">
            <a:spAutoFit/>
          </a:bodyPr>
          <a:lstStyle/>
          <a:p>
            <a:pPr algn="ctr" rtl="1"/>
            <a:r>
              <a:rPr lang="fa-IR" sz="1100" b="1" dirty="0" smtClean="0">
                <a:solidFill>
                  <a:srgbClr val="674301"/>
                </a:solidFill>
                <a:cs typeface="B Nazanin" pitchFamily="2" charset="-78"/>
              </a:rPr>
              <a:t>برنامه‏دهی جهت طراحی سوره</a:t>
            </a:r>
            <a:endParaRPr lang="en-US" sz="1100" b="1" dirty="0">
              <a:solidFill>
                <a:srgbClr val="674301"/>
              </a:solidFill>
              <a:cs typeface="B Nazanin" pitchFamily="2" charset="-78"/>
            </a:endParaRPr>
          </a:p>
        </p:txBody>
      </p:sp>
      <p:sp>
        <p:nvSpPr>
          <p:cNvPr id="9" name="TextBox 8"/>
          <p:cNvSpPr txBox="1"/>
          <p:nvPr/>
        </p:nvSpPr>
        <p:spPr>
          <a:xfrm>
            <a:off x="2504728" y="1365007"/>
            <a:ext cx="3708413" cy="3393237"/>
          </a:xfrm>
          <a:prstGeom prst="rect">
            <a:avLst/>
          </a:prstGeom>
          <a:noFill/>
          <a:ln w="3175">
            <a:solidFill>
              <a:srgbClr val="002060"/>
            </a:solidFill>
            <a:prstDash val="dash"/>
          </a:ln>
        </p:spPr>
        <p:txBody>
          <a:bodyPr wrap="square" rtlCol="0">
            <a:spAutoFit/>
          </a:bodyPr>
          <a:lstStyle/>
          <a:p>
            <a:pPr algn="justLow" rtl="1">
              <a:lnSpc>
                <a:spcPct val="150000"/>
              </a:lnSpc>
            </a:pPr>
            <a:r>
              <a:rPr lang="fa-IR" sz="1200" b="1" dirty="0">
                <a:solidFill>
                  <a:srgbClr val="002060"/>
                </a:solidFill>
                <a:cs typeface="B Nazanin" pitchFamily="2" charset="-78"/>
              </a:rPr>
              <a:t>هدف</a:t>
            </a:r>
          </a:p>
          <a:p>
            <a:pPr algn="justLow" rtl="1">
              <a:lnSpc>
                <a:spcPct val="150000"/>
              </a:lnSpc>
            </a:pPr>
            <a:r>
              <a:rPr lang="fa-IR" sz="1200" dirty="0">
                <a:solidFill>
                  <a:srgbClr val="002060"/>
                </a:solidFill>
                <a:cs typeface="B Nazanin" pitchFamily="2" charset="-78"/>
              </a:rPr>
              <a:t>مجموعه باید به گونه ای شفاف، از تمام گروه های آموزشی مستقل که با هدف مشترک القای ارزش هایی چون خلاقیت، کارایی و کاردانی گرد هم آمده اند، تصویر روشنی را ارائه دهد</a:t>
            </a:r>
            <a:r>
              <a:rPr lang="fa-IR" sz="1200" dirty="0" smtClean="0">
                <a:solidFill>
                  <a:srgbClr val="002060"/>
                </a:solidFill>
                <a:cs typeface="B Nazanin" pitchFamily="2" charset="-78"/>
              </a:rPr>
              <a:t>.</a:t>
            </a:r>
          </a:p>
          <a:p>
            <a:pPr algn="justLow" rtl="1">
              <a:lnSpc>
                <a:spcPct val="150000"/>
              </a:lnSpc>
            </a:pPr>
            <a:endParaRPr lang="fa-IR" sz="1200" dirty="0" smtClean="0">
              <a:solidFill>
                <a:srgbClr val="002060"/>
              </a:solidFill>
              <a:cs typeface="B Nazanin" pitchFamily="2" charset="-78"/>
            </a:endParaRPr>
          </a:p>
          <a:p>
            <a:pPr algn="justLow" rtl="1">
              <a:lnSpc>
                <a:spcPct val="150000"/>
              </a:lnSpc>
            </a:pPr>
            <a:r>
              <a:rPr lang="fa-IR" sz="1200" b="1" dirty="0" smtClean="0">
                <a:solidFill>
                  <a:srgbClr val="002060"/>
                </a:solidFill>
                <a:cs typeface="B Nazanin" pitchFamily="2" charset="-78"/>
              </a:rPr>
              <a:t>ضرورت </a:t>
            </a:r>
            <a:r>
              <a:rPr lang="fa-IR" sz="1200" b="1" dirty="0">
                <a:solidFill>
                  <a:srgbClr val="002060"/>
                </a:solidFill>
                <a:cs typeface="B Nazanin" pitchFamily="2" charset="-78"/>
              </a:rPr>
              <a:t>عملکردی</a:t>
            </a:r>
          </a:p>
          <a:p>
            <a:pPr algn="justLow" rtl="1">
              <a:lnSpc>
                <a:spcPct val="150000"/>
              </a:lnSpc>
            </a:pPr>
            <a:r>
              <a:rPr lang="fa-IR" sz="1200" dirty="0">
                <a:solidFill>
                  <a:srgbClr val="002060"/>
                </a:solidFill>
                <a:cs typeface="B Nazanin" pitchFamily="2" charset="-78"/>
              </a:rPr>
              <a:t>- ساختار جدید باید ضمن حفظ استقلال هر یک از گروه های آموزشی، حس وحدت فضایی میان گروه ها را به روشنی ارتقاء دهد.</a:t>
            </a:r>
          </a:p>
          <a:p>
            <a:pPr algn="justLow" rtl="1">
              <a:lnSpc>
                <a:spcPct val="150000"/>
              </a:lnSpc>
            </a:pPr>
            <a:r>
              <a:rPr lang="fa-IR" sz="1200" dirty="0">
                <a:solidFill>
                  <a:srgbClr val="002060"/>
                </a:solidFill>
                <a:cs typeface="B Nazanin" pitchFamily="2" charset="-78"/>
              </a:rPr>
              <a:t>- مجموعه باید موجب تقویت حس قوی و آنی خوشامد گویی به ورود اعضای دانشکده و بازدیدکنندگان گردد.</a:t>
            </a:r>
          </a:p>
          <a:p>
            <a:pPr algn="justLow" rtl="1">
              <a:lnSpc>
                <a:spcPct val="150000"/>
              </a:lnSpc>
            </a:pPr>
            <a:r>
              <a:rPr lang="fa-IR" sz="1200" dirty="0">
                <a:solidFill>
                  <a:srgbClr val="002060"/>
                </a:solidFill>
                <a:cs typeface="B Nazanin" pitchFamily="2" charset="-78"/>
              </a:rPr>
              <a:t>- ظاهر مجموعه ضمن اینکه عملکرد اصلی دانشکده را نشان می دهد باید با ساختمان ها و دانشکده های دیگر نیز از لحاظ بصری هماهنگی داشته باشد.</a:t>
            </a:r>
          </a:p>
        </p:txBody>
      </p:sp>
      <p:sp>
        <p:nvSpPr>
          <p:cNvPr id="11" name="TextBox 10"/>
          <p:cNvSpPr txBox="1"/>
          <p:nvPr/>
        </p:nvSpPr>
        <p:spPr>
          <a:xfrm>
            <a:off x="6249144" y="4411995"/>
            <a:ext cx="1008112" cy="346249"/>
          </a:xfrm>
          <a:prstGeom prst="rect">
            <a:avLst/>
          </a:prstGeom>
          <a:noFill/>
          <a:ln w="3175">
            <a:solidFill>
              <a:srgbClr val="002060"/>
            </a:solidFill>
            <a:prstDash val="dash"/>
          </a:ln>
        </p:spPr>
        <p:txBody>
          <a:bodyPr wrap="square" rtlCol="0" anchor="ctr">
            <a:spAutoFit/>
          </a:bodyPr>
          <a:lstStyle/>
          <a:p>
            <a:pPr algn="ctr" rtl="1">
              <a:lnSpc>
                <a:spcPct val="150000"/>
              </a:lnSpc>
            </a:pPr>
            <a:r>
              <a:rPr lang="fa-IR" sz="1200" b="1" dirty="0" smtClean="0">
                <a:solidFill>
                  <a:srgbClr val="002060"/>
                </a:solidFill>
                <a:cs typeface="B Nazanin" pitchFamily="2" charset="-78"/>
              </a:rPr>
              <a:t>ظاهر</a:t>
            </a:r>
            <a:endParaRPr lang="fa-IR" sz="1200" dirty="0">
              <a:solidFill>
                <a:srgbClr val="002060"/>
              </a:solidFill>
              <a:cs typeface="B Nazanin" pitchFamily="2" charset="-78"/>
            </a:endParaRPr>
          </a:p>
        </p:txBody>
      </p:sp>
    </p:spTree>
    <p:extLst>
      <p:ext uri="{BB962C8B-B14F-4D97-AF65-F5344CB8AC3E}">
        <p14:creationId xmlns:p14="http://schemas.microsoft.com/office/powerpoint/2010/main" val="1443187128"/>
      </p:ext>
    </p:extLst>
  </p:cSld>
  <p:clrMapOvr>
    <a:masterClrMapping/>
  </p:clrMapOvr>
  <p:transition>
    <p:dissolve/>
  </p:transition>
  <p:timing>
    <p:tnLst>
      <p:par>
        <p:cTn id="1" dur="indefinite" restart="never" nodeType="tmRoot"/>
      </p:par>
    </p:tnLst>
  </p:timing>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برنامه دهی دانشگاه سوره</a:t>
            </a:r>
            <a:endParaRPr lang="en-US" dirty="0">
              <a:solidFill>
                <a:srgbClr val="8C5B02"/>
              </a:solidFill>
              <a:latin typeface="Technic" panose="00000400000000000000" pitchFamily="2" charset="2"/>
            </a:endParaRPr>
          </a:p>
        </p:txBody>
      </p:sp>
      <p:sp>
        <p:nvSpPr>
          <p:cNvPr id="7" name="TextBox 6"/>
          <p:cNvSpPr txBox="1"/>
          <p:nvPr/>
        </p:nvSpPr>
        <p:spPr>
          <a:xfrm>
            <a:off x="2504728" y="1365007"/>
            <a:ext cx="6552727" cy="2031325"/>
          </a:xfrm>
          <a:prstGeom prst="rect">
            <a:avLst/>
          </a:prstGeom>
          <a:noFill/>
        </p:spPr>
        <p:txBody>
          <a:bodyPr wrap="square" rtlCol="0">
            <a:spAutoFit/>
          </a:bodyPr>
          <a:lstStyle/>
          <a:p>
            <a:pPr algn="justLow" rtl="1">
              <a:lnSpc>
                <a:spcPct val="150000"/>
              </a:lnSpc>
            </a:pPr>
            <a:r>
              <a:rPr lang="fa-IR" sz="1200" dirty="0">
                <a:solidFill>
                  <a:srgbClr val="002060"/>
                </a:solidFill>
                <a:cs typeface="B Nazanin" pitchFamily="2" charset="-78"/>
              </a:rPr>
              <a:t>برنامه اهداف، ضروریات عملکردی</a:t>
            </a:r>
          </a:p>
          <a:p>
            <a:pPr algn="justLow" rtl="1">
              <a:lnSpc>
                <a:spcPct val="150000"/>
              </a:lnSpc>
            </a:pPr>
            <a:r>
              <a:rPr lang="fa-IR" sz="1200" dirty="0">
                <a:solidFill>
                  <a:srgbClr val="002060"/>
                </a:solidFill>
                <a:cs typeface="B Nazanin" pitchFamily="2" charset="-78"/>
              </a:rPr>
              <a:t>1-سیرکولاسیون</a:t>
            </a:r>
          </a:p>
          <a:p>
            <a:pPr algn="justLow" rtl="1">
              <a:lnSpc>
                <a:spcPct val="150000"/>
              </a:lnSpc>
            </a:pPr>
            <a:r>
              <a:rPr lang="fa-IR" sz="1200" dirty="0">
                <a:solidFill>
                  <a:srgbClr val="002060"/>
                </a:solidFill>
                <a:cs typeface="B Nazanin" pitchFamily="2" charset="-78"/>
              </a:rPr>
              <a:t>2-ظاهر</a:t>
            </a:r>
          </a:p>
          <a:p>
            <a:pPr algn="justLow" rtl="1">
              <a:lnSpc>
                <a:spcPct val="150000"/>
              </a:lnSpc>
            </a:pPr>
            <a:r>
              <a:rPr lang="fa-IR" sz="1200" dirty="0">
                <a:solidFill>
                  <a:srgbClr val="8C5B02"/>
                </a:solidFill>
                <a:cs typeface="B Nazanin" pitchFamily="2" charset="-78"/>
              </a:rPr>
              <a:t>3-خلوت</a:t>
            </a:r>
          </a:p>
          <a:p>
            <a:pPr algn="justLow" rtl="1">
              <a:lnSpc>
                <a:spcPct val="150000"/>
              </a:lnSpc>
            </a:pPr>
            <a:r>
              <a:rPr lang="fa-IR" sz="1200" dirty="0">
                <a:solidFill>
                  <a:srgbClr val="002060"/>
                </a:solidFill>
                <a:cs typeface="B Nazanin" pitchFamily="2" charset="-78"/>
              </a:rPr>
              <a:t>4-امنیت</a:t>
            </a:r>
          </a:p>
          <a:p>
            <a:pPr algn="justLow" rtl="1">
              <a:lnSpc>
                <a:spcPct val="150000"/>
              </a:lnSpc>
            </a:pPr>
            <a:r>
              <a:rPr lang="fa-IR" sz="1200" dirty="0">
                <a:solidFill>
                  <a:srgbClr val="002060"/>
                </a:solidFill>
                <a:cs typeface="B Nazanin" pitchFamily="2" charset="-78"/>
              </a:rPr>
              <a:t>5-تعاملات اجتماعی و آموزشی</a:t>
            </a:r>
          </a:p>
          <a:p>
            <a:pPr algn="justLow" rtl="1">
              <a:lnSpc>
                <a:spcPct val="150000"/>
              </a:lnSpc>
            </a:pPr>
            <a:r>
              <a:rPr lang="fa-IR" sz="1200" dirty="0">
                <a:solidFill>
                  <a:srgbClr val="002060"/>
                </a:solidFill>
                <a:cs typeface="B Nazanin" pitchFamily="2" charset="-78"/>
              </a:rPr>
              <a:t>6-دید</a:t>
            </a:r>
            <a:endParaRPr lang="en-US" sz="1200" dirty="0" smtClean="0">
              <a:solidFill>
                <a:srgbClr val="002060"/>
              </a:solidFill>
              <a:cs typeface="B Nazanin" pitchFamily="2" charset="-78"/>
            </a:endParaRPr>
          </a:p>
        </p:txBody>
      </p:sp>
      <p:sp>
        <p:nvSpPr>
          <p:cNvPr id="8" name="TextBox 7"/>
          <p:cNvSpPr txBox="1"/>
          <p:nvPr/>
        </p:nvSpPr>
        <p:spPr>
          <a:xfrm>
            <a:off x="272480" y="4016097"/>
            <a:ext cx="1728192" cy="276999"/>
          </a:xfrm>
          <a:prstGeom prst="rect">
            <a:avLst/>
          </a:prstGeom>
          <a:noFill/>
        </p:spPr>
        <p:txBody>
          <a:bodyPr wrap="square" rtlCol="0">
            <a:spAutoFit/>
          </a:bodyPr>
          <a:lstStyle/>
          <a:p>
            <a:pPr algn="ctr" rtl="1"/>
            <a:r>
              <a:rPr lang="fa-IR" sz="1200" b="1" dirty="0" smtClean="0">
                <a:solidFill>
                  <a:schemeClr val="bg1">
                    <a:lumMod val="65000"/>
                    <a:lumOff val="35000"/>
                  </a:schemeClr>
                </a:solidFill>
                <a:cs typeface="B Nazanin" pitchFamily="2" charset="-78"/>
              </a:rPr>
              <a:t>برنامه‏دهی دانشگاه سوره</a:t>
            </a:r>
            <a:endParaRPr lang="en-US" sz="1200" b="1" dirty="0">
              <a:solidFill>
                <a:schemeClr val="bg1">
                  <a:lumMod val="65000"/>
                  <a:lumOff val="35000"/>
                </a:schemeClr>
              </a:solidFill>
              <a:cs typeface="B Nazanin" pitchFamily="2" charset="-78"/>
            </a:endParaRPr>
          </a:p>
        </p:txBody>
      </p:sp>
      <p:sp>
        <p:nvSpPr>
          <p:cNvPr id="16" name="TextBox 15"/>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9</a:t>
            </a:r>
            <a:r>
              <a:rPr lang="fa-IR" sz="1600" dirty="0" smtClean="0">
                <a:effectLst>
                  <a:outerShdw blurRad="38100" dist="38100" dir="2700000" algn="tl">
                    <a:srgbClr val="000000">
                      <a:alpha val="43137"/>
                    </a:srgbClr>
                  </a:outerShdw>
                </a:effectLst>
              </a:rPr>
              <a:t>  برنامه‏دهی جهت طراحی دانشگاه سوره</a:t>
            </a:r>
            <a:endParaRPr lang="en-US" sz="1400" dirty="0">
              <a:effectLst>
                <a:outerShdw blurRad="38100" dist="38100" dir="2700000" algn="tl">
                  <a:srgbClr val="000000">
                    <a:alpha val="43137"/>
                  </a:srgbClr>
                </a:outerShdw>
              </a:effectLst>
            </a:endParaRPr>
          </a:p>
        </p:txBody>
      </p:sp>
      <p:sp>
        <p:nvSpPr>
          <p:cNvPr id="17" name="TextBox 16"/>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9</a:t>
            </a:r>
            <a:endParaRPr lang="en-US" sz="1200" b="1" dirty="0">
              <a:solidFill>
                <a:srgbClr val="002060"/>
              </a:solidFill>
              <a:cs typeface="B Nazanin" pitchFamily="2" charset="-78"/>
            </a:endParaRPr>
          </a:p>
        </p:txBody>
      </p:sp>
      <p:sp>
        <p:nvSpPr>
          <p:cNvPr id="18" name="TextBox 17"/>
          <p:cNvSpPr txBox="1"/>
          <p:nvPr/>
        </p:nvSpPr>
        <p:spPr>
          <a:xfrm>
            <a:off x="272480" y="3723542"/>
            <a:ext cx="1728192" cy="261610"/>
          </a:xfrm>
          <a:prstGeom prst="rect">
            <a:avLst/>
          </a:prstGeom>
          <a:noFill/>
        </p:spPr>
        <p:txBody>
          <a:bodyPr wrap="square" rtlCol="0">
            <a:spAutoFit/>
          </a:bodyPr>
          <a:lstStyle/>
          <a:p>
            <a:pPr algn="ctr" rtl="1"/>
            <a:r>
              <a:rPr lang="fa-IR" sz="1100" b="1" dirty="0" smtClean="0">
                <a:solidFill>
                  <a:srgbClr val="674301"/>
                </a:solidFill>
                <a:cs typeface="B Nazanin" pitchFamily="2" charset="-78"/>
              </a:rPr>
              <a:t>برنامه‏دهی جهت طراحی سوره</a:t>
            </a:r>
            <a:endParaRPr lang="en-US" sz="1100" b="1" dirty="0">
              <a:solidFill>
                <a:srgbClr val="674301"/>
              </a:solidFill>
              <a:cs typeface="B Nazanin" pitchFamily="2" charset="-78"/>
            </a:endParaRPr>
          </a:p>
        </p:txBody>
      </p:sp>
      <p:sp>
        <p:nvSpPr>
          <p:cNvPr id="9" name="TextBox 8"/>
          <p:cNvSpPr txBox="1"/>
          <p:nvPr/>
        </p:nvSpPr>
        <p:spPr>
          <a:xfrm>
            <a:off x="2504728" y="1365007"/>
            <a:ext cx="3708413" cy="2585323"/>
          </a:xfrm>
          <a:prstGeom prst="rect">
            <a:avLst/>
          </a:prstGeom>
          <a:noFill/>
          <a:ln w="3175">
            <a:solidFill>
              <a:srgbClr val="002060"/>
            </a:solidFill>
            <a:prstDash val="dash"/>
          </a:ln>
        </p:spPr>
        <p:txBody>
          <a:bodyPr wrap="square" rtlCol="0">
            <a:spAutoFit/>
          </a:bodyPr>
          <a:lstStyle/>
          <a:p>
            <a:pPr algn="justLow" rtl="1">
              <a:lnSpc>
                <a:spcPct val="150000"/>
              </a:lnSpc>
            </a:pPr>
            <a:r>
              <a:rPr lang="fa-IR" sz="1200" b="1" dirty="0">
                <a:solidFill>
                  <a:srgbClr val="002060"/>
                </a:solidFill>
                <a:cs typeface="B Nazanin" pitchFamily="2" charset="-78"/>
              </a:rPr>
              <a:t>هدف</a:t>
            </a:r>
          </a:p>
          <a:p>
            <a:pPr algn="justLow" rtl="1">
              <a:lnSpc>
                <a:spcPct val="150000"/>
              </a:lnSpc>
            </a:pPr>
            <a:r>
              <a:rPr lang="fa-IR" sz="1200" dirty="0">
                <a:solidFill>
                  <a:srgbClr val="002060"/>
                </a:solidFill>
                <a:cs typeface="B Nazanin" pitchFamily="2" charset="-78"/>
              </a:rPr>
              <a:t>فضاهای مجموعه باید کنترل جدی بر تعاملات و مزاحمت ها در محیط کار و مطالعه را برای اعضای دانشکده فراهم آورند</a:t>
            </a:r>
            <a:r>
              <a:rPr lang="fa-IR" sz="1200" dirty="0" smtClean="0">
                <a:solidFill>
                  <a:srgbClr val="002060"/>
                </a:solidFill>
                <a:cs typeface="B Nazanin" pitchFamily="2" charset="-78"/>
              </a:rPr>
              <a:t>.</a:t>
            </a:r>
          </a:p>
          <a:p>
            <a:pPr algn="justLow" rtl="1">
              <a:lnSpc>
                <a:spcPct val="150000"/>
              </a:lnSpc>
            </a:pPr>
            <a:endParaRPr lang="fa-IR" sz="1200" b="1" dirty="0">
              <a:solidFill>
                <a:srgbClr val="002060"/>
              </a:solidFill>
              <a:cs typeface="B Nazanin" pitchFamily="2" charset="-78"/>
            </a:endParaRPr>
          </a:p>
          <a:p>
            <a:pPr algn="justLow" rtl="1">
              <a:lnSpc>
                <a:spcPct val="150000"/>
              </a:lnSpc>
            </a:pPr>
            <a:r>
              <a:rPr lang="fa-IR" sz="1200" b="1" dirty="0" smtClean="0">
                <a:solidFill>
                  <a:srgbClr val="002060"/>
                </a:solidFill>
                <a:cs typeface="B Nazanin" pitchFamily="2" charset="-78"/>
              </a:rPr>
              <a:t>ضرورت </a:t>
            </a:r>
            <a:r>
              <a:rPr lang="fa-IR" sz="1200" b="1" dirty="0">
                <a:solidFill>
                  <a:srgbClr val="002060"/>
                </a:solidFill>
                <a:cs typeface="B Nazanin" pitchFamily="2" charset="-78"/>
              </a:rPr>
              <a:t>عملکردی</a:t>
            </a:r>
          </a:p>
          <a:p>
            <a:pPr algn="justLow" rtl="1">
              <a:lnSpc>
                <a:spcPct val="150000"/>
              </a:lnSpc>
            </a:pPr>
            <a:r>
              <a:rPr lang="fa-IR" sz="1200" dirty="0">
                <a:solidFill>
                  <a:srgbClr val="002060"/>
                </a:solidFill>
                <a:cs typeface="B Nazanin" pitchFamily="2" charset="-78"/>
              </a:rPr>
              <a:t>- میزان شفافیت و دید به محیط کار و مطالعه باید بسیار زیاد باشد. در عین حال کنترل این فضاها باید به اندازه ای باشد تا در مقابل مزاحمت های بیرونی محافظت شوند و میزان کارایی را بالا ببرد.</a:t>
            </a:r>
          </a:p>
          <a:p>
            <a:pPr algn="justLow" rtl="1">
              <a:lnSpc>
                <a:spcPct val="150000"/>
              </a:lnSpc>
            </a:pPr>
            <a:r>
              <a:rPr lang="fa-IR" sz="1200" dirty="0">
                <a:solidFill>
                  <a:srgbClr val="002060"/>
                </a:solidFill>
                <a:cs typeface="B Nazanin" pitchFamily="2" charset="-78"/>
              </a:rPr>
              <a:t>- انتقال صدا به محیط کار و مطالعه باید </a:t>
            </a:r>
            <a:r>
              <a:rPr lang="fa-IR" sz="1200" dirty="0" smtClean="0">
                <a:solidFill>
                  <a:srgbClr val="002060"/>
                </a:solidFill>
                <a:cs typeface="B Nazanin" pitchFamily="2" charset="-78"/>
              </a:rPr>
              <a:t>تا 35 </a:t>
            </a:r>
            <a:r>
              <a:rPr lang="en-US" sz="1200" dirty="0" err="1" smtClean="0">
                <a:solidFill>
                  <a:srgbClr val="002060"/>
                </a:solidFill>
                <a:cs typeface="B Nazanin" pitchFamily="2" charset="-78"/>
              </a:rPr>
              <a:t>db</a:t>
            </a:r>
            <a:r>
              <a:rPr lang="fa-IR" sz="1200" dirty="0" smtClean="0">
                <a:solidFill>
                  <a:srgbClr val="002060"/>
                </a:solidFill>
                <a:cs typeface="B Nazanin" pitchFamily="2" charset="-78"/>
              </a:rPr>
              <a:t> </a:t>
            </a:r>
            <a:r>
              <a:rPr lang="en-US" sz="1200" dirty="0" smtClean="0">
                <a:solidFill>
                  <a:srgbClr val="002060"/>
                </a:solidFill>
                <a:cs typeface="B Nazanin" pitchFamily="2" charset="-78"/>
              </a:rPr>
              <a:t> </a:t>
            </a:r>
            <a:r>
              <a:rPr lang="fa-IR" sz="1200" dirty="0">
                <a:solidFill>
                  <a:srgbClr val="002060"/>
                </a:solidFill>
                <a:cs typeface="B Nazanin" pitchFamily="2" charset="-78"/>
              </a:rPr>
              <a:t>کاهش پیدا کند.</a:t>
            </a:r>
          </a:p>
        </p:txBody>
      </p:sp>
      <p:sp>
        <p:nvSpPr>
          <p:cNvPr id="11" name="TextBox 10"/>
          <p:cNvSpPr txBox="1"/>
          <p:nvPr/>
        </p:nvSpPr>
        <p:spPr>
          <a:xfrm>
            <a:off x="6249144" y="3604081"/>
            <a:ext cx="1008112" cy="346249"/>
          </a:xfrm>
          <a:prstGeom prst="rect">
            <a:avLst/>
          </a:prstGeom>
          <a:noFill/>
          <a:ln w="3175">
            <a:solidFill>
              <a:srgbClr val="002060"/>
            </a:solidFill>
            <a:prstDash val="dash"/>
          </a:ln>
        </p:spPr>
        <p:txBody>
          <a:bodyPr wrap="square" rtlCol="0" anchor="ctr">
            <a:spAutoFit/>
          </a:bodyPr>
          <a:lstStyle/>
          <a:p>
            <a:pPr algn="ctr" rtl="1">
              <a:lnSpc>
                <a:spcPct val="150000"/>
              </a:lnSpc>
            </a:pPr>
            <a:r>
              <a:rPr lang="fa-IR" sz="1200" b="1" dirty="0" smtClean="0">
                <a:solidFill>
                  <a:srgbClr val="002060"/>
                </a:solidFill>
                <a:cs typeface="B Nazanin" pitchFamily="2" charset="-78"/>
              </a:rPr>
              <a:t>خلوت</a:t>
            </a:r>
            <a:endParaRPr lang="fa-IR" sz="1200" dirty="0">
              <a:solidFill>
                <a:srgbClr val="002060"/>
              </a:solidFill>
              <a:cs typeface="B Nazanin" pitchFamily="2" charset="-78"/>
            </a:endParaRPr>
          </a:p>
        </p:txBody>
      </p:sp>
    </p:spTree>
    <p:extLst>
      <p:ext uri="{BB962C8B-B14F-4D97-AF65-F5344CB8AC3E}">
        <p14:creationId xmlns:p14="http://schemas.microsoft.com/office/powerpoint/2010/main" val="3916230673"/>
      </p:ext>
    </p:extLst>
  </p:cSld>
  <p:clrMapOvr>
    <a:masterClrMapping/>
  </p:clrMapOvr>
  <p:transition>
    <p:dissolve/>
  </p:transition>
  <p:timing>
    <p:tnLst>
      <p:par>
        <p:cTn id="1" dur="indefinite" restart="never" nodeType="tmRoot"/>
      </p:par>
    </p:tnLst>
  </p:timing>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برنامه دهی دانشگاه سوره</a:t>
            </a:r>
            <a:endParaRPr lang="en-US" dirty="0">
              <a:solidFill>
                <a:srgbClr val="8C5B02"/>
              </a:solidFill>
              <a:latin typeface="Technic" panose="00000400000000000000" pitchFamily="2" charset="2"/>
            </a:endParaRPr>
          </a:p>
        </p:txBody>
      </p:sp>
      <p:sp>
        <p:nvSpPr>
          <p:cNvPr id="7" name="TextBox 6"/>
          <p:cNvSpPr txBox="1"/>
          <p:nvPr/>
        </p:nvSpPr>
        <p:spPr>
          <a:xfrm>
            <a:off x="2504728" y="1365007"/>
            <a:ext cx="6552727" cy="2031325"/>
          </a:xfrm>
          <a:prstGeom prst="rect">
            <a:avLst/>
          </a:prstGeom>
          <a:noFill/>
        </p:spPr>
        <p:txBody>
          <a:bodyPr wrap="square" rtlCol="0">
            <a:spAutoFit/>
          </a:bodyPr>
          <a:lstStyle/>
          <a:p>
            <a:pPr algn="justLow" rtl="1">
              <a:lnSpc>
                <a:spcPct val="150000"/>
              </a:lnSpc>
            </a:pPr>
            <a:r>
              <a:rPr lang="fa-IR" sz="1200" dirty="0">
                <a:solidFill>
                  <a:srgbClr val="002060"/>
                </a:solidFill>
                <a:cs typeface="B Nazanin" pitchFamily="2" charset="-78"/>
              </a:rPr>
              <a:t>برنامه اهداف، ضروریات عملکردی</a:t>
            </a:r>
          </a:p>
          <a:p>
            <a:pPr algn="justLow" rtl="1">
              <a:lnSpc>
                <a:spcPct val="150000"/>
              </a:lnSpc>
            </a:pPr>
            <a:r>
              <a:rPr lang="fa-IR" sz="1200" dirty="0">
                <a:solidFill>
                  <a:srgbClr val="002060"/>
                </a:solidFill>
                <a:cs typeface="B Nazanin" pitchFamily="2" charset="-78"/>
              </a:rPr>
              <a:t>1-سیرکولاسیون</a:t>
            </a:r>
          </a:p>
          <a:p>
            <a:pPr algn="justLow" rtl="1">
              <a:lnSpc>
                <a:spcPct val="150000"/>
              </a:lnSpc>
            </a:pPr>
            <a:r>
              <a:rPr lang="fa-IR" sz="1200" dirty="0">
                <a:solidFill>
                  <a:srgbClr val="002060"/>
                </a:solidFill>
                <a:cs typeface="B Nazanin" pitchFamily="2" charset="-78"/>
              </a:rPr>
              <a:t>2-ظاهر</a:t>
            </a:r>
          </a:p>
          <a:p>
            <a:pPr algn="justLow" rtl="1">
              <a:lnSpc>
                <a:spcPct val="150000"/>
              </a:lnSpc>
            </a:pPr>
            <a:r>
              <a:rPr lang="fa-IR" sz="1200" dirty="0">
                <a:solidFill>
                  <a:srgbClr val="002060"/>
                </a:solidFill>
                <a:cs typeface="B Nazanin" pitchFamily="2" charset="-78"/>
              </a:rPr>
              <a:t>3-خلوت</a:t>
            </a:r>
          </a:p>
          <a:p>
            <a:pPr algn="justLow" rtl="1">
              <a:lnSpc>
                <a:spcPct val="150000"/>
              </a:lnSpc>
            </a:pPr>
            <a:r>
              <a:rPr lang="fa-IR" sz="1200" dirty="0">
                <a:solidFill>
                  <a:srgbClr val="8C5B02"/>
                </a:solidFill>
                <a:cs typeface="B Nazanin" pitchFamily="2" charset="-78"/>
              </a:rPr>
              <a:t>4-امنیت</a:t>
            </a:r>
          </a:p>
          <a:p>
            <a:pPr algn="justLow" rtl="1">
              <a:lnSpc>
                <a:spcPct val="150000"/>
              </a:lnSpc>
            </a:pPr>
            <a:r>
              <a:rPr lang="fa-IR" sz="1200" dirty="0">
                <a:solidFill>
                  <a:srgbClr val="002060"/>
                </a:solidFill>
                <a:cs typeface="B Nazanin" pitchFamily="2" charset="-78"/>
              </a:rPr>
              <a:t>5-تعاملات اجتماعی و آموزشی</a:t>
            </a:r>
          </a:p>
          <a:p>
            <a:pPr algn="justLow" rtl="1">
              <a:lnSpc>
                <a:spcPct val="150000"/>
              </a:lnSpc>
            </a:pPr>
            <a:r>
              <a:rPr lang="fa-IR" sz="1200" dirty="0">
                <a:solidFill>
                  <a:srgbClr val="002060"/>
                </a:solidFill>
                <a:cs typeface="B Nazanin" pitchFamily="2" charset="-78"/>
              </a:rPr>
              <a:t>6-دید</a:t>
            </a:r>
            <a:endParaRPr lang="en-US" sz="1200" dirty="0" smtClean="0">
              <a:solidFill>
                <a:srgbClr val="002060"/>
              </a:solidFill>
              <a:cs typeface="B Nazanin" pitchFamily="2" charset="-78"/>
            </a:endParaRPr>
          </a:p>
        </p:txBody>
      </p:sp>
      <p:sp>
        <p:nvSpPr>
          <p:cNvPr id="8" name="TextBox 7"/>
          <p:cNvSpPr txBox="1"/>
          <p:nvPr/>
        </p:nvSpPr>
        <p:spPr>
          <a:xfrm>
            <a:off x="272480" y="4016097"/>
            <a:ext cx="1728192" cy="276999"/>
          </a:xfrm>
          <a:prstGeom prst="rect">
            <a:avLst/>
          </a:prstGeom>
          <a:noFill/>
        </p:spPr>
        <p:txBody>
          <a:bodyPr wrap="square" rtlCol="0">
            <a:spAutoFit/>
          </a:bodyPr>
          <a:lstStyle/>
          <a:p>
            <a:pPr algn="ctr" rtl="1"/>
            <a:r>
              <a:rPr lang="fa-IR" sz="1200" b="1" dirty="0" smtClean="0">
                <a:solidFill>
                  <a:schemeClr val="bg1">
                    <a:lumMod val="65000"/>
                    <a:lumOff val="35000"/>
                  </a:schemeClr>
                </a:solidFill>
                <a:cs typeface="B Nazanin" pitchFamily="2" charset="-78"/>
              </a:rPr>
              <a:t>برنامه‏دهی دانشگاه سوره</a:t>
            </a:r>
            <a:endParaRPr lang="en-US" sz="1200" b="1" dirty="0">
              <a:solidFill>
                <a:schemeClr val="bg1">
                  <a:lumMod val="65000"/>
                  <a:lumOff val="35000"/>
                </a:schemeClr>
              </a:solidFill>
              <a:cs typeface="B Nazanin" pitchFamily="2" charset="-78"/>
            </a:endParaRPr>
          </a:p>
        </p:txBody>
      </p:sp>
      <p:sp>
        <p:nvSpPr>
          <p:cNvPr id="16" name="TextBox 15"/>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9</a:t>
            </a:r>
            <a:r>
              <a:rPr lang="fa-IR" sz="1600" dirty="0" smtClean="0">
                <a:effectLst>
                  <a:outerShdw blurRad="38100" dist="38100" dir="2700000" algn="tl">
                    <a:srgbClr val="000000">
                      <a:alpha val="43137"/>
                    </a:srgbClr>
                  </a:outerShdw>
                </a:effectLst>
              </a:rPr>
              <a:t>  برنامه‏دهی جهت طراحی دانشگاه سوره</a:t>
            </a:r>
            <a:endParaRPr lang="en-US" sz="1400" dirty="0">
              <a:effectLst>
                <a:outerShdw blurRad="38100" dist="38100" dir="2700000" algn="tl">
                  <a:srgbClr val="000000">
                    <a:alpha val="43137"/>
                  </a:srgbClr>
                </a:outerShdw>
              </a:effectLst>
            </a:endParaRPr>
          </a:p>
        </p:txBody>
      </p:sp>
      <p:sp>
        <p:nvSpPr>
          <p:cNvPr id="17" name="TextBox 16"/>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9</a:t>
            </a:r>
            <a:endParaRPr lang="en-US" sz="1200" b="1" dirty="0">
              <a:solidFill>
                <a:srgbClr val="002060"/>
              </a:solidFill>
              <a:cs typeface="B Nazanin" pitchFamily="2" charset="-78"/>
            </a:endParaRPr>
          </a:p>
        </p:txBody>
      </p:sp>
      <p:sp>
        <p:nvSpPr>
          <p:cNvPr id="18" name="TextBox 17"/>
          <p:cNvSpPr txBox="1"/>
          <p:nvPr/>
        </p:nvSpPr>
        <p:spPr>
          <a:xfrm>
            <a:off x="272480" y="3723542"/>
            <a:ext cx="1728192" cy="261610"/>
          </a:xfrm>
          <a:prstGeom prst="rect">
            <a:avLst/>
          </a:prstGeom>
          <a:noFill/>
        </p:spPr>
        <p:txBody>
          <a:bodyPr wrap="square" rtlCol="0">
            <a:spAutoFit/>
          </a:bodyPr>
          <a:lstStyle/>
          <a:p>
            <a:pPr algn="ctr" rtl="1"/>
            <a:r>
              <a:rPr lang="fa-IR" sz="1100" b="1" dirty="0" smtClean="0">
                <a:solidFill>
                  <a:srgbClr val="674301"/>
                </a:solidFill>
                <a:cs typeface="B Nazanin" pitchFamily="2" charset="-78"/>
              </a:rPr>
              <a:t>برنامه‏دهی جهت طراحی سوره</a:t>
            </a:r>
            <a:endParaRPr lang="en-US" sz="1100" b="1" dirty="0">
              <a:solidFill>
                <a:srgbClr val="674301"/>
              </a:solidFill>
              <a:cs typeface="B Nazanin" pitchFamily="2" charset="-78"/>
            </a:endParaRPr>
          </a:p>
        </p:txBody>
      </p:sp>
      <p:sp>
        <p:nvSpPr>
          <p:cNvPr id="9" name="TextBox 8"/>
          <p:cNvSpPr txBox="1"/>
          <p:nvPr/>
        </p:nvSpPr>
        <p:spPr>
          <a:xfrm>
            <a:off x="2504728" y="1365007"/>
            <a:ext cx="3708413" cy="4501232"/>
          </a:xfrm>
          <a:prstGeom prst="rect">
            <a:avLst/>
          </a:prstGeom>
          <a:noFill/>
          <a:ln w="3175">
            <a:solidFill>
              <a:srgbClr val="002060"/>
            </a:solidFill>
            <a:prstDash val="dash"/>
          </a:ln>
        </p:spPr>
        <p:txBody>
          <a:bodyPr wrap="square" rtlCol="0">
            <a:spAutoFit/>
          </a:bodyPr>
          <a:lstStyle/>
          <a:p>
            <a:pPr algn="justLow" rtl="1">
              <a:lnSpc>
                <a:spcPct val="150000"/>
              </a:lnSpc>
            </a:pPr>
            <a:r>
              <a:rPr lang="fa-IR" sz="1200" b="1" dirty="0">
                <a:solidFill>
                  <a:srgbClr val="002060"/>
                </a:solidFill>
                <a:cs typeface="B Nazanin" pitchFamily="2" charset="-78"/>
              </a:rPr>
              <a:t>هدف</a:t>
            </a:r>
          </a:p>
          <a:p>
            <a:pPr algn="justLow" rtl="1">
              <a:lnSpc>
                <a:spcPct val="150000"/>
              </a:lnSpc>
            </a:pPr>
            <a:r>
              <a:rPr lang="fa-IR" sz="1200" dirty="0">
                <a:solidFill>
                  <a:srgbClr val="002060"/>
                </a:solidFill>
                <a:cs typeface="B Nazanin" pitchFamily="2" charset="-78"/>
              </a:rPr>
              <a:t>تمام افرادی که از فضاهای مجموعه استفاده می کنند، باید برای رفت و آمد در هر ساعت از روز یا شب، بدون ترس از دزدی، ویرانگری یا تجاوز، احساس امنیت کنند</a:t>
            </a:r>
            <a:r>
              <a:rPr lang="fa-IR" sz="1200" dirty="0" smtClean="0">
                <a:solidFill>
                  <a:srgbClr val="002060"/>
                </a:solidFill>
                <a:cs typeface="B Nazanin" pitchFamily="2" charset="-78"/>
              </a:rPr>
              <a:t>.</a:t>
            </a:r>
          </a:p>
          <a:p>
            <a:pPr algn="justLow" rtl="1">
              <a:lnSpc>
                <a:spcPct val="150000"/>
              </a:lnSpc>
            </a:pPr>
            <a:endParaRPr lang="fa-IR" sz="1200" dirty="0" smtClean="0">
              <a:solidFill>
                <a:srgbClr val="002060"/>
              </a:solidFill>
              <a:cs typeface="B Nazanin" pitchFamily="2" charset="-78"/>
            </a:endParaRPr>
          </a:p>
          <a:p>
            <a:pPr algn="justLow" rtl="1">
              <a:lnSpc>
                <a:spcPct val="150000"/>
              </a:lnSpc>
            </a:pPr>
            <a:r>
              <a:rPr lang="fa-IR" sz="1200" b="1" dirty="0" smtClean="0">
                <a:solidFill>
                  <a:srgbClr val="002060"/>
                </a:solidFill>
                <a:cs typeface="B Nazanin" pitchFamily="2" charset="-78"/>
              </a:rPr>
              <a:t>ضرورت </a:t>
            </a:r>
            <a:r>
              <a:rPr lang="fa-IR" sz="1200" b="1" dirty="0">
                <a:solidFill>
                  <a:srgbClr val="002060"/>
                </a:solidFill>
                <a:cs typeface="B Nazanin" pitchFamily="2" charset="-78"/>
              </a:rPr>
              <a:t>عملکردی</a:t>
            </a:r>
          </a:p>
          <a:p>
            <a:pPr algn="justLow" rtl="1">
              <a:lnSpc>
                <a:spcPct val="150000"/>
              </a:lnSpc>
            </a:pPr>
            <a:r>
              <a:rPr lang="fa-IR" sz="1200" dirty="0">
                <a:solidFill>
                  <a:srgbClr val="002060"/>
                </a:solidFill>
                <a:cs typeface="B Nazanin" pitchFamily="2" charset="-78"/>
              </a:rPr>
              <a:t>- تمام سطوح مجموعه و فضاهای پشتیبانی آن باید دست کم از یکی از فضاهایی که غالبا افراد در آنجا حضور دارند، به خوبی دیده شوند. در تمام فضاها باید این احساس به وجود بیاید که همیشه یک نفر آن فضا را تحت نظر دارد.</a:t>
            </a:r>
          </a:p>
          <a:p>
            <a:pPr algn="justLow" rtl="1">
              <a:lnSpc>
                <a:spcPct val="150000"/>
              </a:lnSpc>
            </a:pPr>
            <a:r>
              <a:rPr lang="fa-IR" sz="1200" dirty="0">
                <a:solidFill>
                  <a:srgbClr val="002060"/>
                </a:solidFill>
                <a:cs typeface="B Nazanin" pitchFamily="2" charset="-78"/>
              </a:rPr>
              <a:t>- نحوه ساماندهی کارگاه ها، آتلیه ها، نگارخانه ها،لابراتوارها و... باید به گونه ای باشد که ناظران مسئول کارگاه ها در یک جا جمع شوند.</a:t>
            </a:r>
          </a:p>
          <a:p>
            <a:pPr algn="justLow" rtl="1">
              <a:lnSpc>
                <a:spcPct val="150000"/>
              </a:lnSpc>
            </a:pPr>
            <a:r>
              <a:rPr lang="fa-IR" sz="1200" dirty="0">
                <a:solidFill>
                  <a:srgbClr val="002060"/>
                </a:solidFill>
                <a:cs typeface="B Nazanin" pitchFamily="2" charset="-78"/>
              </a:rPr>
              <a:t>- تمام مسیرها باید از دید شفاف برخوردار باشند و به طریقی نورپردازی گردند که امکان تشخیص چهره ها از فاصله</a:t>
            </a:r>
          </a:p>
          <a:p>
            <a:pPr algn="justLow" rtl="1">
              <a:lnSpc>
                <a:spcPct val="150000"/>
              </a:lnSpc>
            </a:pPr>
            <a:r>
              <a:rPr lang="fa-IR" sz="1200" dirty="0">
                <a:solidFill>
                  <a:srgbClr val="002060"/>
                </a:solidFill>
                <a:cs typeface="B Nazanin" pitchFamily="2" charset="-78"/>
              </a:rPr>
              <a:t>6 متری میسر گردد و فضاهایی که ممکن است کسی در آن ها پنهان شود، باید کاملا روشن شوند.</a:t>
            </a:r>
          </a:p>
        </p:txBody>
      </p:sp>
      <p:sp>
        <p:nvSpPr>
          <p:cNvPr id="11" name="TextBox 10"/>
          <p:cNvSpPr txBox="1"/>
          <p:nvPr/>
        </p:nvSpPr>
        <p:spPr>
          <a:xfrm>
            <a:off x="6249144" y="5519990"/>
            <a:ext cx="1008112" cy="346249"/>
          </a:xfrm>
          <a:prstGeom prst="rect">
            <a:avLst/>
          </a:prstGeom>
          <a:noFill/>
          <a:ln w="3175">
            <a:solidFill>
              <a:srgbClr val="002060"/>
            </a:solidFill>
            <a:prstDash val="dash"/>
          </a:ln>
        </p:spPr>
        <p:txBody>
          <a:bodyPr wrap="square" rtlCol="0" anchor="ctr">
            <a:spAutoFit/>
          </a:bodyPr>
          <a:lstStyle/>
          <a:p>
            <a:pPr algn="ctr" rtl="1">
              <a:lnSpc>
                <a:spcPct val="150000"/>
              </a:lnSpc>
            </a:pPr>
            <a:r>
              <a:rPr lang="fa-IR" sz="1200" b="1" dirty="0" smtClean="0">
                <a:solidFill>
                  <a:srgbClr val="002060"/>
                </a:solidFill>
                <a:cs typeface="B Nazanin" pitchFamily="2" charset="-78"/>
              </a:rPr>
              <a:t>امنیت</a:t>
            </a:r>
            <a:endParaRPr lang="fa-IR" sz="1200" dirty="0">
              <a:solidFill>
                <a:srgbClr val="002060"/>
              </a:solidFill>
              <a:cs typeface="B Nazanin" pitchFamily="2" charset="-78"/>
            </a:endParaRPr>
          </a:p>
        </p:txBody>
      </p:sp>
    </p:spTree>
    <p:extLst>
      <p:ext uri="{BB962C8B-B14F-4D97-AF65-F5344CB8AC3E}">
        <p14:creationId xmlns:p14="http://schemas.microsoft.com/office/powerpoint/2010/main" val="3271330658"/>
      </p:ext>
    </p:extLst>
  </p:cSld>
  <p:clrMapOvr>
    <a:masterClrMapping/>
  </p:clrMapOvr>
  <p:transition>
    <p:dissolve/>
  </p:transition>
  <p:timing>
    <p:tnLst>
      <p:par>
        <p:cTn id="1" dur="indefinite" restart="never" nodeType="tmRoot"/>
      </p:par>
    </p:tnLst>
  </p:timing>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برنامه دهی دانشگاه سوره</a:t>
            </a:r>
            <a:endParaRPr lang="en-US" dirty="0">
              <a:solidFill>
                <a:srgbClr val="8C5B02"/>
              </a:solidFill>
              <a:latin typeface="Technic" panose="00000400000000000000" pitchFamily="2" charset="2"/>
            </a:endParaRPr>
          </a:p>
        </p:txBody>
      </p:sp>
      <p:sp>
        <p:nvSpPr>
          <p:cNvPr id="7" name="TextBox 6"/>
          <p:cNvSpPr txBox="1"/>
          <p:nvPr/>
        </p:nvSpPr>
        <p:spPr>
          <a:xfrm>
            <a:off x="2504728" y="1365007"/>
            <a:ext cx="6552727" cy="2031325"/>
          </a:xfrm>
          <a:prstGeom prst="rect">
            <a:avLst/>
          </a:prstGeom>
          <a:noFill/>
        </p:spPr>
        <p:txBody>
          <a:bodyPr wrap="square" rtlCol="0">
            <a:spAutoFit/>
          </a:bodyPr>
          <a:lstStyle/>
          <a:p>
            <a:pPr algn="justLow" rtl="1">
              <a:lnSpc>
                <a:spcPct val="150000"/>
              </a:lnSpc>
            </a:pPr>
            <a:r>
              <a:rPr lang="fa-IR" sz="1200" dirty="0">
                <a:solidFill>
                  <a:srgbClr val="002060"/>
                </a:solidFill>
                <a:cs typeface="B Nazanin" pitchFamily="2" charset="-78"/>
              </a:rPr>
              <a:t>برنامه اهداف، ضروریات عملکردی</a:t>
            </a:r>
          </a:p>
          <a:p>
            <a:pPr algn="justLow" rtl="1">
              <a:lnSpc>
                <a:spcPct val="150000"/>
              </a:lnSpc>
            </a:pPr>
            <a:r>
              <a:rPr lang="fa-IR" sz="1200" dirty="0">
                <a:solidFill>
                  <a:srgbClr val="002060"/>
                </a:solidFill>
                <a:cs typeface="B Nazanin" pitchFamily="2" charset="-78"/>
              </a:rPr>
              <a:t>1-سیرکولاسیون</a:t>
            </a:r>
          </a:p>
          <a:p>
            <a:pPr algn="justLow" rtl="1">
              <a:lnSpc>
                <a:spcPct val="150000"/>
              </a:lnSpc>
            </a:pPr>
            <a:r>
              <a:rPr lang="fa-IR" sz="1200" dirty="0">
                <a:solidFill>
                  <a:srgbClr val="002060"/>
                </a:solidFill>
                <a:cs typeface="B Nazanin" pitchFamily="2" charset="-78"/>
              </a:rPr>
              <a:t>2-ظاهر</a:t>
            </a:r>
          </a:p>
          <a:p>
            <a:pPr algn="justLow" rtl="1">
              <a:lnSpc>
                <a:spcPct val="150000"/>
              </a:lnSpc>
            </a:pPr>
            <a:r>
              <a:rPr lang="fa-IR" sz="1200" dirty="0">
                <a:solidFill>
                  <a:srgbClr val="002060"/>
                </a:solidFill>
                <a:cs typeface="B Nazanin" pitchFamily="2" charset="-78"/>
              </a:rPr>
              <a:t>3-خلوت</a:t>
            </a:r>
          </a:p>
          <a:p>
            <a:pPr algn="justLow" rtl="1">
              <a:lnSpc>
                <a:spcPct val="150000"/>
              </a:lnSpc>
            </a:pPr>
            <a:r>
              <a:rPr lang="fa-IR" sz="1200" dirty="0">
                <a:solidFill>
                  <a:srgbClr val="002060"/>
                </a:solidFill>
                <a:cs typeface="B Nazanin" pitchFamily="2" charset="-78"/>
              </a:rPr>
              <a:t>4-امنیت</a:t>
            </a:r>
          </a:p>
          <a:p>
            <a:pPr algn="justLow" rtl="1">
              <a:lnSpc>
                <a:spcPct val="150000"/>
              </a:lnSpc>
            </a:pPr>
            <a:r>
              <a:rPr lang="fa-IR" sz="1200" dirty="0">
                <a:solidFill>
                  <a:srgbClr val="8C5B02"/>
                </a:solidFill>
                <a:cs typeface="B Nazanin" pitchFamily="2" charset="-78"/>
              </a:rPr>
              <a:t>5-تعاملات اجتماعی و آموزشی</a:t>
            </a:r>
          </a:p>
          <a:p>
            <a:pPr algn="justLow" rtl="1">
              <a:lnSpc>
                <a:spcPct val="150000"/>
              </a:lnSpc>
            </a:pPr>
            <a:r>
              <a:rPr lang="fa-IR" sz="1200" dirty="0">
                <a:solidFill>
                  <a:srgbClr val="002060"/>
                </a:solidFill>
                <a:cs typeface="B Nazanin" pitchFamily="2" charset="-78"/>
              </a:rPr>
              <a:t>6-دید</a:t>
            </a:r>
            <a:endParaRPr lang="en-US" sz="1200" dirty="0" smtClean="0">
              <a:solidFill>
                <a:srgbClr val="002060"/>
              </a:solidFill>
              <a:cs typeface="B Nazanin" pitchFamily="2" charset="-78"/>
            </a:endParaRPr>
          </a:p>
        </p:txBody>
      </p:sp>
      <p:sp>
        <p:nvSpPr>
          <p:cNvPr id="8" name="TextBox 7"/>
          <p:cNvSpPr txBox="1"/>
          <p:nvPr/>
        </p:nvSpPr>
        <p:spPr>
          <a:xfrm>
            <a:off x="272480" y="4016097"/>
            <a:ext cx="1728192" cy="276999"/>
          </a:xfrm>
          <a:prstGeom prst="rect">
            <a:avLst/>
          </a:prstGeom>
          <a:noFill/>
        </p:spPr>
        <p:txBody>
          <a:bodyPr wrap="square" rtlCol="0">
            <a:spAutoFit/>
          </a:bodyPr>
          <a:lstStyle/>
          <a:p>
            <a:pPr algn="ctr" rtl="1"/>
            <a:r>
              <a:rPr lang="fa-IR" sz="1200" b="1" dirty="0" smtClean="0">
                <a:solidFill>
                  <a:schemeClr val="bg1">
                    <a:lumMod val="65000"/>
                    <a:lumOff val="35000"/>
                  </a:schemeClr>
                </a:solidFill>
                <a:cs typeface="B Nazanin" pitchFamily="2" charset="-78"/>
              </a:rPr>
              <a:t>برنامه‏دهی دانشگاه سوره</a:t>
            </a:r>
            <a:endParaRPr lang="en-US" sz="1200" b="1" dirty="0">
              <a:solidFill>
                <a:schemeClr val="bg1">
                  <a:lumMod val="65000"/>
                  <a:lumOff val="35000"/>
                </a:schemeClr>
              </a:solidFill>
              <a:cs typeface="B Nazanin" pitchFamily="2" charset="-78"/>
            </a:endParaRPr>
          </a:p>
        </p:txBody>
      </p:sp>
      <p:sp>
        <p:nvSpPr>
          <p:cNvPr id="16" name="TextBox 15"/>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9</a:t>
            </a:r>
            <a:r>
              <a:rPr lang="fa-IR" sz="1600" dirty="0" smtClean="0">
                <a:effectLst>
                  <a:outerShdw blurRad="38100" dist="38100" dir="2700000" algn="tl">
                    <a:srgbClr val="000000">
                      <a:alpha val="43137"/>
                    </a:srgbClr>
                  </a:outerShdw>
                </a:effectLst>
              </a:rPr>
              <a:t>  برنامه‏دهی جهت طراحی دانشگاه سوره</a:t>
            </a:r>
            <a:endParaRPr lang="en-US" sz="1400" dirty="0">
              <a:effectLst>
                <a:outerShdw blurRad="38100" dist="38100" dir="2700000" algn="tl">
                  <a:srgbClr val="000000">
                    <a:alpha val="43137"/>
                  </a:srgbClr>
                </a:outerShdw>
              </a:effectLst>
            </a:endParaRPr>
          </a:p>
        </p:txBody>
      </p:sp>
      <p:sp>
        <p:nvSpPr>
          <p:cNvPr id="17" name="TextBox 16"/>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9</a:t>
            </a:r>
            <a:endParaRPr lang="en-US" sz="1200" b="1" dirty="0">
              <a:solidFill>
                <a:srgbClr val="002060"/>
              </a:solidFill>
              <a:cs typeface="B Nazanin" pitchFamily="2" charset="-78"/>
            </a:endParaRPr>
          </a:p>
        </p:txBody>
      </p:sp>
      <p:sp>
        <p:nvSpPr>
          <p:cNvPr id="18" name="TextBox 17"/>
          <p:cNvSpPr txBox="1"/>
          <p:nvPr/>
        </p:nvSpPr>
        <p:spPr>
          <a:xfrm>
            <a:off x="272480" y="3723542"/>
            <a:ext cx="1728192" cy="261610"/>
          </a:xfrm>
          <a:prstGeom prst="rect">
            <a:avLst/>
          </a:prstGeom>
          <a:noFill/>
        </p:spPr>
        <p:txBody>
          <a:bodyPr wrap="square" rtlCol="0">
            <a:spAutoFit/>
          </a:bodyPr>
          <a:lstStyle/>
          <a:p>
            <a:pPr algn="ctr" rtl="1"/>
            <a:r>
              <a:rPr lang="fa-IR" sz="1100" b="1" dirty="0" smtClean="0">
                <a:solidFill>
                  <a:srgbClr val="674301"/>
                </a:solidFill>
                <a:cs typeface="B Nazanin" pitchFamily="2" charset="-78"/>
              </a:rPr>
              <a:t>برنامه‏دهی جهت طراحی سوره</a:t>
            </a:r>
            <a:endParaRPr lang="en-US" sz="1100" b="1" dirty="0">
              <a:solidFill>
                <a:srgbClr val="674301"/>
              </a:solidFill>
              <a:cs typeface="B Nazanin" pitchFamily="2" charset="-78"/>
            </a:endParaRPr>
          </a:p>
        </p:txBody>
      </p:sp>
      <p:sp>
        <p:nvSpPr>
          <p:cNvPr id="9" name="TextBox 8"/>
          <p:cNvSpPr txBox="1"/>
          <p:nvPr/>
        </p:nvSpPr>
        <p:spPr>
          <a:xfrm>
            <a:off x="2504728" y="1365007"/>
            <a:ext cx="4680520" cy="5078313"/>
          </a:xfrm>
          <a:prstGeom prst="rect">
            <a:avLst/>
          </a:prstGeom>
          <a:noFill/>
          <a:ln w="3175">
            <a:solidFill>
              <a:srgbClr val="002060"/>
            </a:solidFill>
            <a:prstDash val="dash"/>
          </a:ln>
        </p:spPr>
        <p:txBody>
          <a:bodyPr wrap="square" rtlCol="0">
            <a:spAutoFit/>
          </a:bodyPr>
          <a:lstStyle/>
          <a:p>
            <a:pPr algn="justLow" rtl="1">
              <a:lnSpc>
                <a:spcPct val="150000"/>
              </a:lnSpc>
            </a:pPr>
            <a:r>
              <a:rPr lang="fa-IR" sz="1200" b="1" dirty="0">
                <a:solidFill>
                  <a:srgbClr val="002060"/>
                </a:solidFill>
                <a:cs typeface="B Nazanin" pitchFamily="2" charset="-78"/>
              </a:rPr>
              <a:t>هدف</a:t>
            </a:r>
          </a:p>
          <a:p>
            <a:pPr algn="justLow" rtl="1">
              <a:lnSpc>
                <a:spcPct val="150000"/>
              </a:lnSpc>
            </a:pPr>
            <a:r>
              <a:rPr lang="fa-IR" sz="1200" dirty="0">
                <a:solidFill>
                  <a:srgbClr val="002060"/>
                </a:solidFill>
                <a:cs typeface="B Nazanin" pitchFamily="2" charset="-78"/>
              </a:rPr>
              <a:t>مجموعه باید تعاملات اجتماعی و خودجوش میان دانشجویان تمام سال ها و گروه ها و استادان و مسئولان دانشکده ها را ارتقاء بخشد، تا امکان تبادل اطلاعات، ایده ها و شیوه ها به صورت مستمر برقرار گردد</a:t>
            </a:r>
            <a:r>
              <a:rPr lang="fa-IR" sz="1200" dirty="0" smtClean="0">
                <a:solidFill>
                  <a:srgbClr val="002060"/>
                </a:solidFill>
                <a:cs typeface="B Nazanin" pitchFamily="2" charset="-78"/>
              </a:rPr>
              <a:t>.</a:t>
            </a:r>
          </a:p>
          <a:p>
            <a:pPr algn="justLow" rtl="1">
              <a:lnSpc>
                <a:spcPct val="150000"/>
              </a:lnSpc>
            </a:pPr>
            <a:r>
              <a:rPr lang="fa-IR" sz="1200" b="1" dirty="0" smtClean="0">
                <a:solidFill>
                  <a:srgbClr val="002060"/>
                </a:solidFill>
                <a:cs typeface="B Nazanin" pitchFamily="2" charset="-78"/>
              </a:rPr>
              <a:t>ضرورت </a:t>
            </a:r>
            <a:r>
              <a:rPr lang="fa-IR" sz="1200" b="1" dirty="0">
                <a:solidFill>
                  <a:srgbClr val="002060"/>
                </a:solidFill>
                <a:cs typeface="B Nazanin" pitchFamily="2" charset="-78"/>
              </a:rPr>
              <a:t>عملکردی</a:t>
            </a:r>
          </a:p>
          <a:p>
            <a:pPr algn="justLow" rtl="1">
              <a:lnSpc>
                <a:spcPct val="150000"/>
              </a:lnSpc>
            </a:pPr>
            <a:r>
              <a:rPr lang="fa-IR" sz="1200" dirty="0">
                <a:solidFill>
                  <a:srgbClr val="002060"/>
                </a:solidFill>
                <a:cs typeface="B Nazanin" pitchFamily="2" charset="-78"/>
              </a:rPr>
              <a:t>- نقطه کانونی پردیس باید اکثریت دانشجویان و اساتید را به خود جلب کند تا هر روز از میان آن عبور و مرور کنند.</a:t>
            </a:r>
          </a:p>
          <a:p>
            <a:pPr algn="justLow" rtl="1">
              <a:lnSpc>
                <a:spcPct val="150000"/>
              </a:lnSpc>
            </a:pPr>
            <a:r>
              <a:rPr lang="fa-IR" sz="1200" dirty="0">
                <a:solidFill>
                  <a:srgbClr val="002060"/>
                </a:solidFill>
                <a:cs typeface="B Nazanin" pitchFamily="2" charset="-78"/>
              </a:rPr>
              <a:t>- مرزبندی فضاهای باز باید احتمال وقوع ملاقات ها و مکالمات اتفاقی را افزایش دهند.</a:t>
            </a:r>
          </a:p>
          <a:p>
            <a:pPr algn="justLow" rtl="1">
              <a:lnSpc>
                <a:spcPct val="150000"/>
              </a:lnSpc>
            </a:pPr>
            <a:r>
              <a:rPr lang="fa-IR" sz="1200" dirty="0">
                <a:solidFill>
                  <a:srgbClr val="002060"/>
                </a:solidFill>
                <a:cs typeface="B Nazanin" pitchFamily="2" charset="-78"/>
              </a:rPr>
              <a:t>- ارتباط بین اساتید و محیط کارگاه های رشته های مختلف باید از طریق دسترسی بصری و کالبدی به کارگاه ها برقرار باشد.</a:t>
            </a:r>
          </a:p>
          <a:p>
            <a:pPr algn="justLow" rtl="1">
              <a:lnSpc>
                <a:spcPct val="150000"/>
              </a:lnSpc>
            </a:pPr>
            <a:r>
              <a:rPr lang="fa-IR" sz="1200" dirty="0">
                <a:solidFill>
                  <a:srgbClr val="002060"/>
                </a:solidFill>
                <a:cs typeface="B Nazanin" pitchFamily="2" charset="-78"/>
              </a:rPr>
              <a:t>- ساختمان باید گستره متنوعی از فعالیت های آموزشی، اجتماعی، جانبی و فعالیت های فوق برنامه را برای تمام دانشجویان فراهم آورد.</a:t>
            </a:r>
          </a:p>
          <a:p>
            <a:pPr algn="justLow" rtl="1">
              <a:lnSpc>
                <a:spcPct val="150000"/>
              </a:lnSpc>
            </a:pPr>
            <a:r>
              <a:rPr lang="fa-IR" sz="1200" dirty="0">
                <a:solidFill>
                  <a:srgbClr val="002060"/>
                </a:solidFill>
                <a:cs typeface="B Nazanin" pitchFamily="2" charset="-78"/>
              </a:rPr>
              <a:t>- کارگاه ها باید امکان تعامل بین دانشجویان سال های مختلف و رشته های مختلف را فراهم کنند.</a:t>
            </a:r>
          </a:p>
          <a:p>
            <a:pPr algn="justLow" rtl="1">
              <a:lnSpc>
                <a:spcPct val="150000"/>
              </a:lnSpc>
            </a:pPr>
            <a:r>
              <a:rPr lang="fa-IR" sz="1200" dirty="0">
                <a:solidFill>
                  <a:srgbClr val="002060"/>
                </a:solidFill>
                <a:cs typeface="B Nazanin" pitchFamily="2" charset="-78"/>
              </a:rPr>
              <a:t>- "مرکز" مجموعه باید به گونه ای طراحی شود که در مواقعی که برای برگزاری مراسم از آن استفاده نمی شود، احساس خالی و متروکه بودن پیدا نکند.</a:t>
            </a:r>
          </a:p>
          <a:p>
            <a:pPr algn="justLow" rtl="1">
              <a:lnSpc>
                <a:spcPct val="150000"/>
              </a:lnSpc>
            </a:pPr>
            <a:r>
              <a:rPr lang="fa-IR" sz="1200" dirty="0">
                <a:solidFill>
                  <a:srgbClr val="002060"/>
                </a:solidFill>
                <a:cs typeface="B Nazanin" pitchFamily="2" charset="-78"/>
              </a:rPr>
              <a:t>- آمفی تئاترها و سالن های همایش باید در قسمتی از مجموعه تعبیه گردد که به دانشکده های مختلف نزدیک بوده و امکان برقراری ارتباط بین دانشجویان رشته های مختلف را در هنگام برگزاری مراسمات فراهم نماید.</a:t>
            </a:r>
          </a:p>
        </p:txBody>
      </p:sp>
      <p:sp>
        <p:nvSpPr>
          <p:cNvPr id="11" name="TextBox 10"/>
          <p:cNvSpPr txBox="1"/>
          <p:nvPr/>
        </p:nvSpPr>
        <p:spPr>
          <a:xfrm>
            <a:off x="7257255" y="6079751"/>
            <a:ext cx="1800199" cy="369332"/>
          </a:xfrm>
          <a:prstGeom prst="rect">
            <a:avLst/>
          </a:prstGeom>
          <a:noFill/>
          <a:ln w="3175">
            <a:solidFill>
              <a:srgbClr val="002060"/>
            </a:solidFill>
            <a:prstDash val="dash"/>
          </a:ln>
        </p:spPr>
        <p:txBody>
          <a:bodyPr wrap="square" rtlCol="0" anchor="ctr">
            <a:spAutoFit/>
          </a:bodyPr>
          <a:lstStyle/>
          <a:p>
            <a:pPr algn="ctr" rtl="1">
              <a:lnSpc>
                <a:spcPct val="150000"/>
              </a:lnSpc>
            </a:pPr>
            <a:r>
              <a:rPr lang="fa-IR" sz="1200" b="1" dirty="0" smtClean="0">
                <a:solidFill>
                  <a:srgbClr val="002060"/>
                </a:solidFill>
                <a:cs typeface="B Nazanin" pitchFamily="2" charset="-78"/>
              </a:rPr>
              <a:t>تعاملات اجتماعی و آموزشی</a:t>
            </a:r>
            <a:endParaRPr lang="fa-IR" sz="1200" dirty="0">
              <a:solidFill>
                <a:srgbClr val="002060"/>
              </a:solidFill>
              <a:cs typeface="B Nazanin" pitchFamily="2" charset="-78"/>
            </a:endParaRPr>
          </a:p>
        </p:txBody>
      </p:sp>
    </p:spTree>
    <p:extLst>
      <p:ext uri="{BB962C8B-B14F-4D97-AF65-F5344CB8AC3E}">
        <p14:creationId xmlns:p14="http://schemas.microsoft.com/office/powerpoint/2010/main" val="685296999"/>
      </p:ext>
    </p:extLst>
  </p:cSld>
  <p:clrMapOvr>
    <a:masterClrMapping/>
  </p:clrMapOvr>
  <p:transition>
    <p:dissolve/>
  </p:transition>
  <p:timing>
    <p:tnLst>
      <p:par>
        <p:cTn id="1" dur="indefinite" restart="never" nodeType="tmRoot"/>
      </p:par>
    </p:tnLst>
  </p:timing>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برنامه دهی دانشگاه سوره</a:t>
            </a:r>
            <a:endParaRPr lang="en-US" dirty="0">
              <a:solidFill>
                <a:srgbClr val="8C5B02"/>
              </a:solidFill>
              <a:latin typeface="Technic" panose="00000400000000000000" pitchFamily="2" charset="2"/>
            </a:endParaRPr>
          </a:p>
        </p:txBody>
      </p:sp>
      <p:sp>
        <p:nvSpPr>
          <p:cNvPr id="7" name="TextBox 6"/>
          <p:cNvSpPr txBox="1"/>
          <p:nvPr/>
        </p:nvSpPr>
        <p:spPr>
          <a:xfrm>
            <a:off x="2504728" y="1365007"/>
            <a:ext cx="6552727" cy="2031325"/>
          </a:xfrm>
          <a:prstGeom prst="rect">
            <a:avLst/>
          </a:prstGeom>
          <a:noFill/>
        </p:spPr>
        <p:txBody>
          <a:bodyPr wrap="square" rtlCol="0">
            <a:spAutoFit/>
          </a:bodyPr>
          <a:lstStyle/>
          <a:p>
            <a:pPr algn="justLow" rtl="1">
              <a:lnSpc>
                <a:spcPct val="150000"/>
              </a:lnSpc>
            </a:pPr>
            <a:r>
              <a:rPr lang="fa-IR" sz="1200" dirty="0">
                <a:solidFill>
                  <a:srgbClr val="002060"/>
                </a:solidFill>
                <a:cs typeface="B Nazanin" pitchFamily="2" charset="-78"/>
              </a:rPr>
              <a:t>برنامه اهداف، ضروریات عملکردی</a:t>
            </a:r>
          </a:p>
          <a:p>
            <a:pPr algn="justLow" rtl="1">
              <a:lnSpc>
                <a:spcPct val="150000"/>
              </a:lnSpc>
            </a:pPr>
            <a:r>
              <a:rPr lang="fa-IR" sz="1200" dirty="0">
                <a:solidFill>
                  <a:srgbClr val="002060"/>
                </a:solidFill>
                <a:cs typeface="B Nazanin" pitchFamily="2" charset="-78"/>
              </a:rPr>
              <a:t>1-سیرکولاسیون</a:t>
            </a:r>
          </a:p>
          <a:p>
            <a:pPr algn="justLow" rtl="1">
              <a:lnSpc>
                <a:spcPct val="150000"/>
              </a:lnSpc>
            </a:pPr>
            <a:r>
              <a:rPr lang="fa-IR" sz="1200" dirty="0">
                <a:solidFill>
                  <a:srgbClr val="002060"/>
                </a:solidFill>
                <a:cs typeface="B Nazanin" pitchFamily="2" charset="-78"/>
              </a:rPr>
              <a:t>2-ظاهر</a:t>
            </a:r>
          </a:p>
          <a:p>
            <a:pPr algn="justLow" rtl="1">
              <a:lnSpc>
                <a:spcPct val="150000"/>
              </a:lnSpc>
            </a:pPr>
            <a:r>
              <a:rPr lang="fa-IR" sz="1200" dirty="0">
                <a:solidFill>
                  <a:srgbClr val="002060"/>
                </a:solidFill>
                <a:cs typeface="B Nazanin" pitchFamily="2" charset="-78"/>
              </a:rPr>
              <a:t>3-خلوت</a:t>
            </a:r>
          </a:p>
          <a:p>
            <a:pPr algn="justLow" rtl="1">
              <a:lnSpc>
                <a:spcPct val="150000"/>
              </a:lnSpc>
            </a:pPr>
            <a:r>
              <a:rPr lang="fa-IR" sz="1200" dirty="0">
                <a:solidFill>
                  <a:srgbClr val="002060"/>
                </a:solidFill>
                <a:cs typeface="B Nazanin" pitchFamily="2" charset="-78"/>
              </a:rPr>
              <a:t>4-امنیت</a:t>
            </a:r>
          </a:p>
          <a:p>
            <a:pPr algn="justLow" rtl="1">
              <a:lnSpc>
                <a:spcPct val="150000"/>
              </a:lnSpc>
            </a:pPr>
            <a:r>
              <a:rPr lang="fa-IR" sz="1200" dirty="0">
                <a:solidFill>
                  <a:srgbClr val="002060"/>
                </a:solidFill>
                <a:cs typeface="B Nazanin" pitchFamily="2" charset="-78"/>
              </a:rPr>
              <a:t>5-تعاملات اجتماعی و آموزشی</a:t>
            </a:r>
          </a:p>
          <a:p>
            <a:pPr algn="justLow" rtl="1">
              <a:lnSpc>
                <a:spcPct val="150000"/>
              </a:lnSpc>
            </a:pPr>
            <a:r>
              <a:rPr lang="fa-IR" sz="1200" dirty="0">
                <a:solidFill>
                  <a:srgbClr val="8C5B02"/>
                </a:solidFill>
                <a:cs typeface="B Nazanin" pitchFamily="2" charset="-78"/>
              </a:rPr>
              <a:t>6-دید</a:t>
            </a:r>
            <a:endParaRPr lang="en-US" sz="1200" dirty="0" smtClean="0">
              <a:solidFill>
                <a:srgbClr val="8C5B02"/>
              </a:solidFill>
              <a:cs typeface="B Nazanin" pitchFamily="2" charset="-78"/>
            </a:endParaRPr>
          </a:p>
        </p:txBody>
      </p:sp>
      <p:sp>
        <p:nvSpPr>
          <p:cNvPr id="8" name="TextBox 7"/>
          <p:cNvSpPr txBox="1"/>
          <p:nvPr/>
        </p:nvSpPr>
        <p:spPr>
          <a:xfrm>
            <a:off x="272480" y="4016097"/>
            <a:ext cx="1728192" cy="276999"/>
          </a:xfrm>
          <a:prstGeom prst="rect">
            <a:avLst/>
          </a:prstGeom>
          <a:noFill/>
        </p:spPr>
        <p:txBody>
          <a:bodyPr wrap="square" rtlCol="0">
            <a:spAutoFit/>
          </a:bodyPr>
          <a:lstStyle/>
          <a:p>
            <a:pPr algn="ctr" rtl="1"/>
            <a:r>
              <a:rPr lang="fa-IR" sz="1200" b="1" dirty="0" smtClean="0">
                <a:solidFill>
                  <a:schemeClr val="bg1">
                    <a:lumMod val="65000"/>
                    <a:lumOff val="35000"/>
                  </a:schemeClr>
                </a:solidFill>
                <a:cs typeface="B Nazanin" pitchFamily="2" charset="-78"/>
              </a:rPr>
              <a:t>برنامه‏دهی دانشگاه سوره</a:t>
            </a:r>
            <a:endParaRPr lang="en-US" sz="1200" b="1" dirty="0">
              <a:solidFill>
                <a:schemeClr val="bg1">
                  <a:lumMod val="65000"/>
                  <a:lumOff val="35000"/>
                </a:schemeClr>
              </a:solidFill>
              <a:cs typeface="B Nazanin" pitchFamily="2" charset="-78"/>
            </a:endParaRPr>
          </a:p>
        </p:txBody>
      </p:sp>
      <p:sp>
        <p:nvSpPr>
          <p:cNvPr id="16" name="TextBox 15"/>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9</a:t>
            </a:r>
            <a:r>
              <a:rPr lang="fa-IR" sz="1600" dirty="0" smtClean="0">
                <a:effectLst>
                  <a:outerShdw blurRad="38100" dist="38100" dir="2700000" algn="tl">
                    <a:srgbClr val="000000">
                      <a:alpha val="43137"/>
                    </a:srgbClr>
                  </a:outerShdw>
                </a:effectLst>
              </a:rPr>
              <a:t>  برنامه‏دهی جهت طراحی دانشگاه سوره</a:t>
            </a:r>
            <a:endParaRPr lang="en-US" sz="1400" dirty="0">
              <a:effectLst>
                <a:outerShdw blurRad="38100" dist="38100" dir="2700000" algn="tl">
                  <a:srgbClr val="000000">
                    <a:alpha val="43137"/>
                  </a:srgbClr>
                </a:outerShdw>
              </a:effectLst>
            </a:endParaRPr>
          </a:p>
        </p:txBody>
      </p:sp>
      <p:sp>
        <p:nvSpPr>
          <p:cNvPr id="17" name="TextBox 16"/>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9</a:t>
            </a:r>
            <a:endParaRPr lang="en-US" sz="1200" b="1" dirty="0">
              <a:solidFill>
                <a:srgbClr val="002060"/>
              </a:solidFill>
              <a:cs typeface="B Nazanin" pitchFamily="2" charset="-78"/>
            </a:endParaRPr>
          </a:p>
        </p:txBody>
      </p:sp>
      <p:sp>
        <p:nvSpPr>
          <p:cNvPr id="18" name="TextBox 17"/>
          <p:cNvSpPr txBox="1"/>
          <p:nvPr/>
        </p:nvSpPr>
        <p:spPr>
          <a:xfrm>
            <a:off x="272480" y="3723542"/>
            <a:ext cx="1728192" cy="261610"/>
          </a:xfrm>
          <a:prstGeom prst="rect">
            <a:avLst/>
          </a:prstGeom>
          <a:noFill/>
        </p:spPr>
        <p:txBody>
          <a:bodyPr wrap="square" rtlCol="0">
            <a:spAutoFit/>
          </a:bodyPr>
          <a:lstStyle/>
          <a:p>
            <a:pPr algn="ctr" rtl="1"/>
            <a:r>
              <a:rPr lang="fa-IR" sz="1100" b="1" dirty="0" smtClean="0">
                <a:solidFill>
                  <a:srgbClr val="674301"/>
                </a:solidFill>
                <a:cs typeface="B Nazanin" pitchFamily="2" charset="-78"/>
              </a:rPr>
              <a:t>برنامه‏دهی جهت طراحی سوره</a:t>
            </a:r>
            <a:endParaRPr lang="en-US" sz="1100" b="1" dirty="0">
              <a:solidFill>
                <a:srgbClr val="674301"/>
              </a:solidFill>
              <a:cs typeface="B Nazanin" pitchFamily="2" charset="-78"/>
            </a:endParaRPr>
          </a:p>
        </p:txBody>
      </p:sp>
      <p:sp>
        <p:nvSpPr>
          <p:cNvPr id="9" name="TextBox 8"/>
          <p:cNvSpPr txBox="1"/>
          <p:nvPr/>
        </p:nvSpPr>
        <p:spPr>
          <a:xfrm>
            <a:off x="2504728" y="1365007"/>
            <a:ext cx="3708413" cy="3139321"/>
          </a:xfrm>
          <a:prstGeom prst="rect">
            <a:avLst/>
          </a:prstGeom>
          <a:noFill/>
          <a:ln w="3175">
            <a:solidFill>
              <a:srgbClr val="002060"/>
            </a:solidFill>
            <a:prstDash val="dash"/>
          </a:ln>
        </p:spPr>
        <p:txBody>
          <a:bodyPr wrap="square" rtlCol="0">
            <a:spAutoFit/>
          </a:bodyPr>
          <a:lstStyle/>
          <a:p>
            <a:pPr algn="justLow" rtl="1">
              <a:lnSpc>
                <a:spcPct val="150000"/>
              </a:lnSpc>
            </a:pPr>
            <a:r>
              <a:rPr lang="fa-IR" sz="1200" b="1" dirty="0">
                <a:solidFill>
                  <a:srgbClr val="002060"/>
                </a:solidFill>
                <a:cs typeface="B Nazanin" pitchFamily="2" charset="-78"/>
              </a:rPr>
              <a:t>هدف</a:t>
            </a:r>
          </a:p>
          <a:p>
            <a:pPr algn="justLow" rtl="1">
              <a:lnSpc>
                <a:spcPct val="150000"/>
              </a:lnSpc>
            </a:pPr>
            <a:r>
              <a:rPr lang="fa-IR" sz="1200" dirty="0">
                <a:solidFill>
                  <a:srgbClr val="002060"/>
                </a:solidFill>
                <a:cs typeface="B Nazanin" pitchFamily="2" charset="-78"/>
              </a:rPr>
              <a:t>مجموعه و فعالیت هایی که در آن به وقوع می پیوندد، باید برای تمام بازدیدکنندگان و اهالی دانشکده، از فضاهای مجاور آن، در محوطه دانشگاه قابل رویت باشد و هر دانشکده قابل تشخیص باشد</a:t>
            </a:r>
            <a:r>
              <a:rPr lang="fa-IR" sz="1200" dirty="0" smtClean="0">
                <a:solidFill>
                  <a:srgbClr val="002060"/>
                </a:solidFill>
                <a:cs typeface="B Nazanin" pitchFamily="2" charset="-78"/>
              </a:rPr>
              <a:t>.</a:t>
            </a:r>
          </a:p>
          <a:p>
            <a:pPr algn="justLow" rtl="1">
              <a:lnSpc>
                <a:spcPct val="150000"/>
              </a:lnSpc>
            </a:pPr>
            <a:endParaRPr lang="fa-IR" sz="1200" b="1" dirty="0" smtClean="0">
              <a:solidFill>
                <a:srgbClr val="002060"/>
              </a:solidFill>
              <a:cs typeface="B Nazanin" pitchFamily="2" charset="-78"/>
            </a:endParaRPr>
          </a:p>
          <a:p>
            <a:pPr algn="justLow" rtl="1">
              <a:lnSpc>
                <a:spcPct val="150000"/>
              </a:lnSpc>
            </a:pPr>
            <a:r>
              <a:rPr lang="fa-IR" sz="1200" b="1" dirty="0" smtClean="0">
                <a:solidFill>
                  <a:srgbClr val="002060"/>
                </a:solidFill>
                <a:cs typeface="B Nazanin" pitchFamily="2" charset="-78"/>
              </a:rPr>
              <a:t>ضرورت </a:t>
            </a:r>
            <a:r>
              <a:rPr lang="fa-IR" sz="1200" b="1" dirty="0">
                <a:solidFill>
                  <a:srgbClr val="002060"/>
                </a:solidFill>
                <a:cs typeface="B Nazanin" pitchFamily="2" charset="-78"/>
              </a:rPr>
              <a:t>عملکردی</a:t>
            </a:r>
          </a:p>
          <a:p>
            <a:pPr algn="justLow" rtl="1">
              <a:lnSpc>
                <a:spcPct val="150000"/>
              </a:lnSpc>
            </a:pPr>
            <a:r>
              <a:rPr lang="fa-IR" sz="1200" dirty="0" smtClean="0">
                <a:solidFill>
                  <a:srgbClr val="002060"/>
                </a:solidFill>
                <a:cs typeface="B Nazanin" pitchFamily="2" charset="-78"/>
              </a:rPr>
              <a:t>- </a:t>
            </a:r>
            <a:r>
              <a:rPr lang="fa-IR" sz="1200" dirty="0">
                <a:solidFill>
                  <a:srgbClr val="002060"/>
                </a:solidFill>
                <a:cs typeface="B Nazanin" pitchFamily="2" charset="-78"/>
              </a:rPr>
              <a:t>فعالیت های مستمر (دانشجویان و اساتید) باید در تمام اوقات هم برای استفاده کنندگان و هم برای بازدیدکنندگان به وضوح قابل رویت باشد.</a:t>
            </a:r>
          </a:p>
          <a:p>
            <a:pPr algn="justLow" rtl="1">
              <a:lnSpc>
                <a:spcPct val="150000"/>
              </a:lnSpc>
            </a:pPr>
            <a:r>
              <a:rPr lang="fa-IR" sz="1200" dirty="0">
                <a:solidFill>
                  <a:srgbClr val="002060"/>
                </a:solidFill>
                <a:cs typeface="B Nazanin" pitchFamily="2" charset="-78"/>
              </a:rPr>
              <a:t>- تمام دانشکده ها باید دید مناسبی به یکدیگر داشته باشند.</a:t>
            </a:r>
          </a:p>
          <a:p>
            <a:pPr algn="justLow" rtl="1">
              <a:lnSpc>
                <a:spcPct val="150000"/>
              </a:lnSpc>
            </a:pPr>
            <a:r>
              <a:rPr lang="fa-IR" sz="1200" dirty="0">
                <a:solidFill>
                  <a:srgbClr val="002060"/>
                </a:solidFill>
                <a:cs typeface="B Nazanin" pitchFamily="2" charset="-78"/>
              </a:rPr>
              <a:t>- بازدیدکنندگان باید با مشاهده آنچه در اطرافشان می گذرد، احساس کنند که در کدام دانشکده حضور دارند.</a:t>
            </a:r>
          </a:p>
        </p:txBody>
      </p:sp>
      <p:sp>
        <p:nvSpPr>
          <p:cNvPr id="11" name="TextBox 10"/>
          <p:cNvSpPr txBox="1"/>
          <p:nvPr/>
        </p:nvSpPr>
        <p:spPr>
          <a:xfrm>
            <a:off x="6249144" y="4146537"/>
            <a:ext cx="1080120" cy="346249"/>
          </a:xfrm>
          <a:prstGeom prst="rect">
            <a:avLst/>
          </a:prstGeom>
          <a:noFill/>
          <a:ln w="3175">
            <a:solidFill>
              <a:srgbClr val="002060"/>
            </a:solidFill>
            <a:prstDash val="dash"/>
          </a:ln>
        </p:spPr>
        <p:txBody>
          <a:bodyPr wrap="square" rtlCol="0" anchor="ctr">
            <a:spAutoFit/>
          </a:bodyPr>
          <a:lstStyle/>
          <a:p>
            <a:pPr algn="ctr" rtl="1">
              <a:lnSpc>
                <a:spcPct val="150000"/>
              </a:lnSpc>
            </a:pPr>
            <a:r>
              <a:rPr lang="fa-IR" sz="1200" b="1" dirty="0" smtClean="0">
                <a:solidFill>
                  <a:srgbClr val="002060"/>
                </a:solidFill>
                <a:cs typeface="B Nazanin" pitchFamily="2" charset="-78"/>
              </a:rPr>
              <a:t>دید</a:t>
            </a:r>
            <a:endParaRPr lang="fa-IR" sz="1200" dirty="0">
              <a:solidFill>
                <a:srgbClr val="002060"/>
              </a:solidFill>
              <a:cs typeface="B Nazanin" pitchFamily="2" charset="-78"/>
            </a:endParaRPr>
          </a:p>
        </p:txBody>
      </p:sp>
    </p:spTree>
    <p:extLst>
      <p:ext uri="{BB962C8B-B14F-4D97-AF65-F5344CB8AC3E}">
        <p14:creationId xmlns:p14="http://schemas.microsoft.com/office/powerpoint/2010/main" val="387189317"/>
      </p:ext>
    </p:extLst>
  </p:cSld>
  <p:clrMapOvr>
    <a:masterClrMapping/>
  </p:clrMapOvr>
  <p:transition>
    <p:dissolve/>
  </p:transition>
  <p:timing>
    <p:tnLst>
      <p:par>
        <p:cTn id="1" dur="indefinite" restart="never" nodeType="tmRoot"/>
      </p:par>
    </p:tnLst>
  </p:timing>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پیوست</a:t>
            </a:r>
            <a:endParaRPr lang="en-US" dirty="0">
              <a:solidFill>
                <a:srgbClr val="8C5B02"/>
              </a:solidFill>
              <a:latin typeface="Technic" panose="00000400000000000000" pitchFamily="2" charset="2"/>
            </a:endParaRPr>
          </a:p>
        </p:txBody>
      </p:sp>
      <p:sp>
        <p:nvSpPr>
          <p:cNvPr id="7" name="TextBox 6"/>
          <p:cNvSpPr txBox="1"/>
          <p:nvPr/>
        </p:nvSpPr>
        <p:spPr>
          <a:xfrm>
            <a:off x="2504728" y="1365007"/>
            <a:ext cx="6552727" cy="5078313"/>
          </a:xfrm>
          <a:prstGeom prst="rect">
            <a:avLst/>
          </a:prstGeom>
          <a:noFill/>
        </p:spPr>
        <p:txBody>
          <a:bodyPr wrap="square" rtlCol="0">
            <a:spAutoFit/>
          </a:bodyPr>
          <a:lstStyle/>
          <a:p>
            <a:pPr algn="justLow" rtl="1">
              <a:lnSpc>
                <a:spcPct val="150000"/>
              </a:lnSpc>
            </a:pPr>
            <a:r>
              <a:rPr lang="fa-IR" sz="1300" b="1" dirty="0">
                <a:solidFill>
                  <a:srgbClr val="002060"/>
                </a:solidFill>
                <a:cs typeface="B Nazanin" pitchFamily="2" charset="-78"/>
              </a:rPr>
              <a:t>فهرست فضاها با </a:t>
            </a:r>
            <a:r>
              <a:rPr lang="fa-IR" sz="1300" b="1" dirty="0" smtClean="0">
                <a:solidFill>
                  <a:srgbClr val="002060"/>
                </a:solidFill>
                <a:cs typeface="B Nazanin" pitchFamily="2" charset="-78"/>
              </a:rPr>
              <a:t>جزئیات</a:t>
            </a:r>
          </a:p>
          <a:p>
            <a:pPr algn="justLow" rtl="1">
              <a:lnSpc>
                <a:spcPct val="150000"/>
              </a:lnSpc>
            </a:pPr>
            <a:endParaRPr lang="fa-IR" sz="1200" b="1" dirty="0">
              <a:solidFill>
                <a:srgbClr val="002060"/>
              </a:solidFill>
              <a:cs typeface="B Nazanin" pitchFamily="2" charset="-78"/>
            </a:endParaRPr>
          </a:p>
          <a:p>
            <a:pPr algn="justLow" rtl="1">
              <a:lnSpc>
                <a:spcPct val="150000"/>
              </a:lnSpc>
            </a:pPr>
            <a:r>
              <a:rPr lang="fa-IR" sz="1200" b="1" dirty="0">
                <a:solidFill>
                  <a:srgbClr val="8C5B02"/>
                </a:solidFill>
                <a:cs typeface="B Nazanin" pitchFamily="2" charset="-78"/>
              </a:rPr>
              <a:t>اداری</a:t>
            </a:r>
          </a:p>
          <a:p>
            <a:pPr algn="justLow" rtl="1">
              <a:lnSpc>
                <a:spcPct val="150000"/>
              </a:lnSpc>
            </a:pPr>
            <a:r>
              <a:rPr lang="fa-IR" sz="1200" b="1" dirty="0">
                <a:solidFill>
                  <a:srgbClr val="002060"/>
                </a:solidFill>
                <a:cs typeface="B Nazanin" pitchFamily="2" charset="-78"/>
              </a:rPr>
              <a:t>اتاق رئیس </a:t>
            </a:r>
            <a:r>
              <a:rPr lang="fa-IR" sz="1200" b="1" dirty="0" smtClean="0">
                <a:solidFill>
                  <a:srgbClr val="002060"/>
                </a:solidFill>
                <a:cs typeface="B Nazanin" pitchFamily="2" charset="-78"/>
              </a:rPr>
              <a:t>دانشگاه</a:t>
            </a:r>
          </a:p>
          <a:p>
            <a:pPr algn="justLow" rtl="1">
              <a:lnSpc>
                <a:spcPct val="150000"/>
              </a:lnSpc>
            </a:pPr>
            <a:r>
              <a:rPr lang="fa-IR" sz="1200" dirty="0" smtClean="0">
                <a:solidFill>
                  <a:srgbClr val="002060"/>
                </a:solidFill>
                <a:cs typeface="B Nazanin" pitchFamily="2" charset="-78"/>
              </a:rPr>
              <a:t>این </a:t>
            </a:r>
            <a:r>
              <a:rPr lang="fa-IR" sz="1200" dirty="0">
                <a:solidFill>
                  <a:srgbClr val="002060"/>
                </a:solidFill>
                <a:cs typeface="B Nazanin" pitchFamily="2" charset="-78"/>
              </a:rPr>
              <a:t>بخش در واقع مرکز برنامه ریزی،هماهنگی و اتخاذ تصمیمات اجرایی برای موسسه می باشد. با توجه به این که تقریبا تمام مدیران موسسات اموزش عالی داری مدارک بالای تحصیلی می باشند واز انجایی که این فضا ، فضایی رسمی و اداری ست ، لازم است در طراحی ان علاوه بر در نظر گرفتن نیاز به فضا هایی مانند: بخش انتظار مراجعه کنندگان ، اتاق منشی ، اتاق جلسه ، بایگانی اسناد مدیریتی و صورت جلسه ها ، سرویس بهداشتی و... به فرم و نور فضا نیز توجه کافی شود. به عنوان مثال برای طراحی اینگونه فضا ها باید از طرح های فانتزی و... خودداری کرد.نور گیری این فضا به صورت طبیعی و مصنوعی انجام میگیرد.نور طبیعی باید از سمت شرق وشمال و نور مصنوعی نیز باید به صورت لامپ های فلورسنت و از سقف تامین گردد.</a:t>
            </a:r>
          </a:p>
          <a:p>
            <a:pPr algn="justLow" rtl="1">
              <a:lnSpc>
                <a:spcPct val="150000"/>
              </a:lnSpc>
            </a:pPr>
            <a:r>
              <a:rPr lang="fa-IR" sz="1200" b="1" dirty="0" smtClean="0">
                <a:solidFill>
                  <a:srgbClr val="002060"/>
                </a:solidFill>
                <a:cs typeface="B Nazanin" pitchFamily="2" charset="-78"/>
              </a:rPr>
              <a:t>اتاق معاون</a:t>
            </a:r>
          </a:p>
          <a:p>
            <a:pPr algn="justLow" rtl="1">
              <a:lnSpc>
                <a:spcPct val="150000"/>
              </a:lnSpc>
            </a:pPr>
            <a:r>
              <a:rPr lang="fa-IR" sz="1200" dirty="0" smtClean="0">
                <a:solidFill>
                  <a:srgbClr val="002060"/>
                </a:solidFill>
                <a:cs typeface="B Nazanin" pitchFamily="2" charset="-78"/>
              </a:rPr>
              <a:t>از </a:t>
            </a:r>
            <a:r>
              <a:rPr lang="fa-IR" sz="1200" dirty="0">
                <a:solidFill>
                  <a:srgbClr val="002060"/>
                </a:solidFill>
                <a:cs typeface="B Nazanin" pitchFamily="2" charset="-78"/>
              </a:rPr>
              <a:t>نظر فرم کمابیش شبیه به اتاق مدیریت میباشد با این تفاوت که این بخش باید دارای ارتباطی خوب ومنطقی با بخش مدیریت و نیز به اتاق مدیران گروه داشته باشد..</a:t>
            </a:r>
          </a:p>
          <a:p>
            <a:pPr algn="justLow" rtl="1">
              <a:lnSpc>
                <a:spcPct val="150000"/>
              </a:lnSpc>
            </a:pPr>
            <a:r>
              <a:rPr lang="fa-IR" sz="1200" b="1" dirty="0" smtClean="0">
                <a:solidFill>
                  <a:srgbClr val="002060"/>
                </a:solidFill>
                <a:cs typeface="B Nazanin" pitchFamily="2" charset="-78"/>
              </a:rPr>
              <a:t>مدیر گروه</a:t>
            </a:r>
          </a:p>
          <a:p>
            <a:pPr algn="justLow" rtl="1">
              <a:lnSpc>
                <a:spcPct val="150000"/>
              </a:lnSpc>
            </a:pPr>
            <a:r>
              <a:rPr lang="fa-IR" sz="1200" dirty="0" smtClean="0">
                <a:solidFill>
                  <a:srgbClr val="002060"/>
                </a:solidFill>
                <a:cs typeface="B Nazanin" pitchFamily="2" charset="-78"/>
              </a:rPr>
              <a:t>فضا </a:t>
            </a:r>
            <a:r>
              <a:rPr lang="fa-IR" sz="1200" dirty="0">
                <a:solidFill>
                  <a:srgbClr val="002060"/>
                </a:solidFill>
                <a:cs typeface="B Nazanin" pitchFamily="2" charset="-78"/>
              </a:rPr>
              <a:t>به عنوان فضایی ارتباطی میان دانشجویان و مدیرگروه می باشد که ضمنا در ان کار های اداری نظیر تعیین واحد و... نیز انجام میشود</a:t>
            </a:r>
            <a:r>
              <a:rPr lang="fa-IR" sz="1200" dirty="0" smtClean="0">
                <a:solidFill>
                  <a:srgbClr val="002060"/>
                </a:solidFill>
                <a:cs typeface="B Nazanin" pitchFamily="2" charset="-78"/>
              </a:rPr>
              <a:t>.</a:t>
            </a:r>
          </a:p>
          <a:p>
            <a:pPr algn="justLow" rtl="1">
              <a:lnSpc>
                <a:spcPct val="150000"/>
              </a:lnSpc>
            </a:pPr>
            <a:r>
              <a:rPr lang="fa-IR" sz="1200" b="1" dirty="0">
                <a:solidFill>
                  <a:srgbClr val="002060"/>
                </a:solidFill>
                <a:cs typeface="B Nazanin" pitchFamily="2" charset="-78"/>
              </a:rPr>
              <a:t>معاون آموزشی</a:t>
            </a:r>
          </a:p>
          <a:p>
            <a:pPr algn="justLow" rtl="1">
              <a:lnSpc>
                <a:spcPct val="150000"/>
              </a:lnSpc>
            </a:pPr>
            <a:r>
              <a:rPr lang="fa-IR" sz="1200" dirty="0" smtClean="0">
                <a:solidFill>
                  <a:srgbClr val="002060"/>
                </a:solidFill>
                <a:cs typeface="B Nazanin" pitchFamily="2" charset="-78"/>
              </a:rPr>
              <a:t>به </a:t>
            </a:r>
            <a:r>
              <a:rPr lang="fa-IR" sz="1200" dirty="0">
                <a:solidFill>
                  <a:srgbClr val="002060"/>
                </a:solidFill>
                <a:cs typeface="B Nazanin" pitchFamily="2" charset="-78"/>
              </a:rPr>
              <a:t>نسبت مدیر ،معاون و مدیر گروه نیازمند فضایی محدود تر می باشد. نکته مهم در لکه گذاری این فضا ارتباط راحت بین مدیریت و معاون موسسه ومدیر گروه می باشد.در بیشتر موارد مدیریت اموزشی و پژوهشی در یک فضا سامان داده می شوند.</a:t>
            </a:r>
            <a:endParaRPr lang="en-US" sz="1200" dirty="0" smtClean="0">
              <a:solidFill>
                <a:srgbClr val="002060"/>
              </a:solidFill>
              <a:cs typeface="B Nazanin" pitchFamily="2" charset="-78"/>
            </a:endParaRPr>
          </a:p>
        </p:txBody>
      </p:sp>
      <p:sp>
        <p:nvSpPr>
          <p:cNvPr id="8" name="TextBox 7"/>
          <p:cNvSpPr txBox="1"/>
          <p:nvPr/>
        </p:nvSpPr>
        <p:spPr>
          <a:xfrm>
            <a:off x="272480" y="4016097"/>
            <a:ext cx="1728192" cy="276999"/>
          </a:xfrm>
          <a:prstGeom prst="rect">
            <a:avLst/>
          </a:prstGeom>
          <a:noFill/>
        </p:spPr>
        <p:txBody>
          <a:bodyPr wrap="square" rtlCol="0">
            <a:spAutoFit/>
          </a:bodyPr>
          <a:lstStyle/>
          <a:p>
            <a:pPr algn="ctr" rtl="1"/>
            <a:r>
              <a:rPr lang="fa-IR" sz="1200" b="1" dirty="0" smtClean="0">
                <a:solidFill>
                  <a:schemeClr val="bg1">
                    <a:lumMod val="65000"/>
                    <a:lumOff val="35000"/>
                  </a:schemeClr>
                </a:solidFill>
                <a:cs typeface="B Nazanin" pitchFamily="2" charset="-78"/>
              </a:rPr>
              <a:t>پیوست</a:t>
            </a:r>
            <a:endParaRPr lang="en-US" sz="1200" b="1" dirty="0">
              <a:solidFill>
                <a:schemeClr val="bg1">
                  <a:lumMod val="65000"/>
                  <a:lumOff val="35000"/>
                </a:schemeClr>
              </a:solidFill>
              <a:cs typeface="B Nazanin" pitchFamily="2" charset="-78"/>
            </a:endParaRPr>
          </a:p>
        </p:txBody>
      </p:sp>
      <p:sp>
        <p:nvSpPr>
          <p:cNvPr id="16" name="TextBox 15"/>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9</a:t>
            </a:r>
            <a:r>
              <a:rPr lang="fa-IR" sz="1600" dirty="0" smtClean="0">
                <a:effectLst>
                  <a:outerShdw blurRad="38100" dist="38100" dir="2700000" algn="tl">
                    <a:srgbClr val="000000">
                      <a:alpha val="43137"/>
                    </a:srgbClr>
                  </a:outerShdw>
                </a:effectLst>
              </a:rPr>
              <a:t>  برنامه‏دهی جهت طراحی دانشگاه سوره</a:t>
            </a:r>
            <a:endParaRPr lang="en-US" sz="1400" dirty="0">
              <a:effectLst>
                <a:outerShdw blurRad="38100" dist="38100" dir="2700000" algn="tl">
                  <a:srgbClr val="000000">
                    <a:alpha val="43137"/>
                  </a:srgbClr>
                </a:outerShdw>
              </a:effectLst>
            </a:endParaRPr>
          </a:p>
        </p:txBody>
      </p:sp>
      <p:sp>
        <p:nvSpPr>
          <p:cNvPr id="17" name="TextBox 16"/>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9</a:t>
            </a:r>
            <a:endParaRPr lang="en-US" sz="1200" b="1" dirty="0">
              <a:solidFill>
                <a:srgbClr val="002060"/>
              </a:solidFill>
              <a:cs typeface="B Nazanin" pitchFamily="2" charset="-78"/>
            </a:endParaRPr>
          </a:p>
        </p:txBody>
      </p:sp>
      <p:sp>
        <p:nvSpPr>
          <p:cNvPr id="18" name="TextBox 17"/>
          <p:cNvSpPr txBox="1"/>
          <p:nvPr/>
        </p:nvSpPr>
        <p:spPr>
          <a:xfrm>
            <a:off x="272480" y="3723542"/>
            <a:ext cx="1728192" cy="261610"/>
          </a:xfrm>
          <a:prstGeom prst="rect">
            <a:avLst/>
          </a:prstGeom>
          <a:noFill/>
        </p:spPr>
        <p:txBody>
          <a:bodyPr wrap="square" rtlCol="0">
            <a:spAutoFit/>
          </a:bodyPr>
          <a:lstStyle/>
          <a:p>
            <a:pPr algn="ctr" rtl="1"/>
            <a:r>
              <a:rPr lang="fa-IR" sz="1100" b="1" dirty="0" smtClean="0">
                <a:solidFill>
                  <a:srgbClr val="674301"/>
                </a:solidFill>
                <a:cs typeface="B Nazanin" pitchFamily="2" charset="-78"/>
              </a:rPr>
              <a:t>برنامه‏دهی جهت طراحی سوره</a:t>
            </a:r>
            <a:endParaRPr lang="en-US" sz="1100" b="1" dirty="0">
              <a:solidFill>
                <a:srgbClr val="674301"/>
              </a:solidFill>
              <a:cs typeface="B Nazanin" pitchFamily="2" charset="-78"/>
            </a:endParaRPr>
          </a:p>
        </p:txBody>
      </p:sp>
    </p:spTree>
    <p:extLst>
      <p:ext uri="{BB962C8B-B14F-4D97-AF65-F5344CB8AC3E}">
        <p14:creationId xmlns:p14="http://schemas.microsoft.com/office/powerpoint/2010/main" val="3274254663"/>
      </p:ext>
    </p:extLst>
  </p:cSld>
  <p:clrMapOvr>
    <a:masterClrMapping/>
  </p:clrMapOvr>
  <p:transition>
    <p:dissolve/>
  </p:transition>
  <p:timing>
    <p:tnLst>
      <p:par>
        <p:cTn id="1" dur="indefinite" restart="never" nodeType="tmRoot"/>
      </p:par>
    </p:tnLst>
  </p:timing>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پیوست</a:t>
            </a:r>
            <a:endParaRPr lang="en-US" dirty="0">
              <a:solidFill>
                <a:srgbClr val="8C5B02"/>
              </a:solidFill>
              <a:latin typeface="Technic" panose="00000400000000000000" pitchFamily="2" charset="2"/>
            </a:endParaRPr>
          </a:p>
        </p:txBody>
      </p:sp>
      <p:sp>
        <p:nvSpPr>
          <p:cNvPr id="7" name="TextBox 6"/>
          <p:cNvSpPr txBox="1"/>
          <p:nvPr/>
        </p:nvSpPr>
        <p:spPr>
          <a:xfrm>
            <a:off x="2504728" y="1365007"/>
            <a:ext cx="6552727" cy="3693319"/>
          </a:xfrm>
          <a:prstGeom prst="rect">
            <a:avLst/>
          </a:prstGeom>
          <a:noFill/>
        </p:spPr>
        <p:txBody>
          <a:bodyPr wrap="square" rtlCol="0">
            <a:spAutoFit/>
          </a:bodyPr>
          <a:lstStyle/>
          <a:p>
            <a:pPr algn="justLow" rtl="1">
              <a:lnSpc>
                <a:spcPct val="150000"/>
              </a:lnSpc>
            </a:pPr>
            <a:r>
              <a:rPr lang="fa-IR" sz="1200" b="1" dirty="0" smtClean="0">
                <a:solidFill>
                  <a:srgbClr val="002060"/>
                </a:solidFill>
                <a:cs typeface="B Nazanin" pitchFamily="2" charset="-78"/>
              </a:rPr>
              <a:t>مالی (حسابداری)</a:t>
            </a:r>
          </a:p>
          <a:p>
            <a:pPr algn="justLow" rtl="1">
              <a:lnSpc>
                <a:spcPct val="150000"/>
              </a:lnSpc>
            </a:pPr>
            <a:r>
              <a:rPr lang="fa-IR" sz="1200" dirty="0" smtClean="0">
                <a:solidFill>
                  <a:srgbClr val="002060"/>
                </a:solidFill>
                <a:cs typeface="B Nazanin" pitchFamily="2" charset="-78"/>
              </a:rPr>
              <a:t>نیاز </a:t>
            </a:r>
            <a:r>
              <a:rPr lang="fa-IR" sz="1200" dirty="0">
                <a:solidFill>
                  <a:srgbClr val="002060"/>
                </a:solidFill>
                <a:cs typeface="B Nazanin" pitchFamily="2" charset="-78"/>
              </a:rPr>
              <a:t>های این فضا عبارتند از : بخش بایگانی پرونده های مالی دانشجویان ، بخش بایگانی پرونده های مالی دانشگاه ،بایگانی پرونده های مالی اساتید و... که باید به خوبی از انها محافظت شود.این فضا باید به گونه ای طراحی شود که بیشترین فضا را برای قفسه بندی و زونکن ها در نظر گرفته شده باشد.</a:t>
            </a:r>
          </a:p>
          <a:p>
            <a:pPr algn="justLow" rtl="1">
              <a:lnSpc>
                <a:spcPct val="150000"/>
              </a:lnSpc>
            </a:pPr>
            <a:r>
              <a:rPr lang="fa-IR" sz="1200" b="1" dirty="0" smtClean="0">
                <a:solidFill>
                  <a:srgbClr val="002060"/>
                </a:solidFill>
                <a:cs typeface="B Nazanin" pitchFamily="2" charset="-78"/>
              </a:rPr>
              <a:t>حراست </a:t>
            </a:r>
            <a:r>
              <a:rPr lang="fa-IR" sz="1200" b="1" dirty="0">
                <a:solidFill>
                  <a:srgbClr val="002060"/>
                </a:solidFill>
                <a:cs typeface="B Nazanin" pitchFamily="2" charset="-78"/>
              </a:rPr>
              <a:t>و </a:t>
            </a:r>
            <a:r>
              <a:rPr lang="fa-IR" sz="1200" b="1" dirty="0" smtClean="0">
                <a:solidFill>
                  <a:srgbClr val="002060"/>
                </a:solidFill>
                <a:cs typeface="B Nazanin" pitchFamily="2" charset="-78"/>
              </a:rPr>
              <a:t>انتظامات</a:t>
            </a:r>
          </a:p>
          <a:p>
            <a:pPr algn="justLow" rtl="1">
              <a:lnSpc>
                <a:spcPct val="150000"/>
              </a:lnSpc>
            </a:pPr>
            <a:r>
              <a:rPr lang="fa-IR" sz="1200" dirty="0" smtClean="0">
                <a:solidFill>
                  <a:srgbClr val="002060"/>
                </a:solidFill>
                <a:cs typeface="B Nazanin" pitchFamily="2" charset="-78"/>
              </a:rPr>
              <a:t>در </a:t>
            </a:r>
            <a:r>
              <a:rPr lang="fa-IR" sz="1200" dirty="0">
                <a:solidFill>
                  <a:srgbClr val="002060"/>
                </a:solidFill>
                <a:cs typeface="B Nazanin" pitchFamily="2" charset="-78"/>
              </a:rPr>
              <a:t>ایران باید این قسمت باید علاوه بر بخش هایی که عهده داربرقراری نظم در دانشگاه می باشد، دارای فضایی جهت تشکیل کمیته های انظباطی باشد. در بعضی موارد این بخش به دو قسمت دختران و </a:t>
            </a:r>
            <a:r>
              <a:rPr lang="fa-IR" sz="1200" dirty="0" smtClean="0">
                <a:solidFill>
                  <a:srgbClr val="002060"/>
                </a:solidFill>
                <a:cs typeface="B Nazanin" pitchFamily="2" charset="-78"/>
              </a:rPr>
              <a:t>پسران (خواهران </a:t>
            </a:r>
            <a:r>
              <a:rPr lang="fa-IR" sz="1200" dirty="0">
                <a:solidFill>
                  <a:srgbClr val="002060"/>
                </a:solidFill>
                <a:cs typeface="B Nazanin" pitchFamily="2" charset="-78"/>
              </a:rPr>
              <a:t>و </a:t>
            </a:r>
            <a:r>
              <a:rPr lang="fa-IR" sz="1200" dirty="0" smtClean="0">
                <a:solidFill>
                  <a:srgbClr val="002060"/>
                </a:solidFill>
                <a:cs typeface="B Nazanin" pitchFamily="2" charset="-78"/>
              </a:rPr>
              <a:t>برادران) </a:t>
            </a:r>
            <a:r>
              <a:rPr lang="fa-IR" sz="1200" dirty="0">
                <a:solidFill>
                  <a:srgbClr val="002060"/>
                </a:solidFill>
                <a:cs typeface="B Nazanin" pitchFamily="2" charset="-78"/>
              </a:rPr>
              <a:t>تقسیم میشود که در موارد خاص امکان رسیدگیبه مشکلات و تخلفات هر دو گروه وجود داشته باشد.بخش نگهبانی نیزبه نوعی در این زیرمجموعه قرار می گیرد که نیازند فضایی برای استراحت نگهبانانی ست که در شیفت شب در دانشگاه حضور دارند.از طرفی باید به ورود و خروج نیز احاطه کافی داشته باشد.</a:t>
            </a:r>
          </a:p>
          <a:p>
            <a:pPr algn="justLow" rtl="1">
              <a:lnSpc>
                <a:spcPct val="150000"/>
              </a:lnSpc>
            </a:pPr>
            <a:r>
              <a:rPr lang="fa-IR" sz="1200" b="1" dirty="0" smtClean="0">
                <a:solidFill>
                  <a:srgbClr val="002060"/>
                </a:solidFill>
                <a:cs typeface="B Nazanin" pitchFamily="2" charset="-78"/>
              </a:rPr>
              <a:t>مشاور تحصیلی</a:t>
            </a:r>
          </a:p>
          <a:p>
            <a:pPr algn="justLow" rtl="1">
              <a:lnSpc>
                <a:spcPct val="150000"/>
              </a:lnSpc>
            </a:pPr>
            <a:r>
              <a:rPr lang="fa-IR" sz="1200" dirty="0" smtClean="0">
                <a:solidFill>
                  <a:srgbClr val="002060"/>
                </a:solidFill>
                <a:cs typeface="B Nazanin" pitchFamily="2" charset="-78"/>
              </a:rPr>
              <a:t>این </a:t>
            </a:r>
            <a:r>
              <a:rPr lang="fa-IR" sz="1200" dirty="0">
                <a:solidFill>
                  <a:srgbClr val="002060"/>
                </a:solidFill>
                <a:cs typeface="B Nazanin" pitchFamily="2" charset="-78"/>
              </a:rPr>
              <a:t>بخش نیازمند فضایی ارام ،نور ملایم و خطوط نرم می باشد. در صورت امکان بهتر است در هنگام لکه گذاری جایی تعیین شود که در عبور و مرور زیاد نباشد.در برخی موارد در بخش مشاور تحصیلی ،مشاور اجتماعی و ازاین قبیل خدمات نیز ارائه میشود که با توجه به اضافه شدن هر یک از موارد این چنین،فضای مورد نیازش نیز در نظر گرفته شود.</a:t>
            </a:r>
            <a:endParaRPr lang="en-US" sz="1200" dirty="0" smtClean="0">
              <a:solidFill>
                <a:srgbClr val="002060"/>
              </a:solidFill>
              <a:cs typeface="B Nazanin" pitchFamily="2" charset="-78"/>
            </a:endParaRPr>
          </a:p>
        </p:txBody>
      </p:sp>
      <p:sp>
        <p:nvSpPr>
          <p:cNvPr id="8" name="TextBox 7"/>
          <p:cNvSpPr txBox="1"/>
          <p:nvPr/>
        </p:nvSpPr>
        <p:spPr>
          <a:xfrm>
            <a:off x="272480" y="4016097"/>
            <a:ext cx="1728192" cy="276999"/>
          </a:xfrm>
          <a:prstGeom prst="rect">
            <a:avLst/>
          </a:prstGeom>
          <a:noFill/>
        </p:spPr>
        <p:txBody>
          <a:bodyPr wrap="square" rtlCol="0">
            <a:spAutoFit/>
          </a:bodyPr>
          <a:lstStyle/>
          <a:p>
            <a:pPr algn="ctr" rtl="1"/>
            <a:r>
              <a:rPr lang="fa-IR" sz="1200" b="1" dirty="0" smtClean="0">
                <a:solidFill>
                  <a:schemeClr val="bg1">
                    <a:lumMod val="65000"/>
                    <a:lumOff val="35000"/>
                  </a:schemeClr>
                </a:solidFill>
                <a:cs typeface="B Nazanin" pitchFamily="2" charset="-78"/>
              </a:rPr>
              <a:t>پیوست</a:t>
            </a:r>
            <a:endParaRPr lang="en-US" sz="1200" b="1" dirty="0">
              <a:solidFill>
                <a:schemeClr val="bg1">
                  <a:lumMod val="65000"/>
                  <a:lumOff val="35000"/>
                </a:schemeClr>
              </a:solidFill>
              <a:cs typeface="B Nazanin" pitchFamily="2" charset="-78"/>
            </a:endParaRPr>
          </a:p>
        </p:txBody>
      </p:sp>
      <p:sp>
        <p:nvSpPr>
          <p:cNvPr id="16" name="TextBox 15"/>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9</a:t>
            </a:r>
            <a:r>
              <a:rPr lang="fa-IR" sz="1600" dirty="0" smtClean="0">
                <a:effectLst>
                  <a:outerShdw blurRad="38100" dist="38100" dir="2700000" algn="tl">
                    <a:srgbClr val="000000">
                      <a:alpha val="43137"/>
                    </a:srgbClr>
                  </a:outerShdw>
                </a:effectLst>
              </a:rPr>
              <a:t>  برنامه‏دهی جهت طراحی دانشگاه سوره</a:t>
            </a:r>
            <a:endParaRPr lang="en-US" sz="1400" dirty="0">
              <a:effectLst>
                <a:outerShdw blurRad="38100" dist="38100" dir="2700000" algn="tl">
                  <a:srgbClr val="000000">
                    <a:alpha val="43137"/>
                  </a:srgbClr>
                </a:outerShdw>
              </a:effectLst>
            </a:endParaRPr>
          </a:p>
        </p:txBody>
      </p:sp>
      <p:sp>
        <p:nvSpPr>
          <p:cNvPr id="17" name="TextBox 16"/>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9</a:t>
            </a:r>
            <a:endParaRPr lang="en-US" sz="1200" b="1" dirty="0">
              <a:solidFill>
                <a:srgbClr val="002060"/>
              </a:solidFill>
              <a:cs typeface="B Nazanin" pitchFamily="2" charset="-78"/>
            </a:endParaRPr>
          </a:p>
        </p:txBody>
      </p:sp>
      <p:sp>
        <p:nvSpPr>
          <p:cNvPr id="18" name="TextBox 17"/>
          <p:cNvSpPr txBox="1"/>
          <p:nvPr/>
        </p:nvSpPr>
        <p:spPr>
          <a:xfrm>
            <a:off x="272480" y="3723542"/>
            <a:ext cx="1728192" cy="261610"/>
          </a:xfrm>
          <a:prstGeom prst="rect">
            <a:avLst/>
          </a:prstGeom>
          <a:noFill/>
        </p:spPr>
        <p:txBody>
          <a:bodyPr wrap="square" rtlCol="0">
            <a:spAutoFit/>
          </a:bodyPr>
          <a:lstStyle/>
          <a:p>
            <a:pPr algn="ctr" rtl="1"/>
            <a:r>
              <a:rPr lang="fa-IR" sz="1100" b="1" dirty="0" smtClean="0">
                <a:solidFill>
                  <a:srgbClr val="674301"/>
                </a:solidFill>
                <a:cs typeface="B Nazanin" pitchFamily="2" charset="-78"/>
              </a:rPr>
              <a:t>برنامه‏دهی جهت طراحی سوره</a:t>
            </a:r>
            <a:endParaRPr lang="en-US" sz="1100" b="1" dirty="0">
              <a:solidFill>
                <a:srgbClr val="674301"/>
              </a:solidFill>
              <a:cs typeface="B Nazanin" pitchFamily="2" charset="-78"/>
            </a:endParaRPr>
          </a:p>
        </p:txBody>
      </p:sp>
    </p:spTree>
    <p:extLst>
      <p:ext uri="{BB962C8B-B14F-4D97-AF65-F5344CB8AC3E}">
        <p14:creationId xmlns:p14="http://schemas.microsoft.com/office/powerpoint/2010/main" val="3643824203"/>
      </p:ext>
    </p:extLst>
  </p:cSld>
  <p:clrMapOvr>
    <a:masterClrMapping/>
  </p:clrMapOvr>
  <p:transition>
    <p:dissolv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TextBox 14"/>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1</a:t>
            </a:r>
            <a:r>
              <a:rPr lang="fa-IR" sz="1600" dirty="0" smtClean="0">
                <a:effectLst>
                  <a:outerShdw blurRad="38100" dist="38100" dir="2700000" algn="tl">
                    <a:srgbClr val="000000">
                      <a:alpha val="43137"/>
                    </a:srgbClr>
                  </a:outerShdw>
                </a:effectLst>
              </a:rPr>
              <a:t>   فعالیت‏های معمار</a:t>
            </a:r>
            <a:endParaRPr lang="en-US" sz="1400" dirty="0">
              <a:effectLst>
                <a:outerShdw blurRad="38100" dist="38100" dir="2700000" algn="tl">
                  <a:srgbClr val="000000">
                    <a:alpha val="43137"/>
                  </a:srgbClr>
                </a:outerShdw>
              </a:effectLst>
            </a:endParaRPr>
          </a:p>
        </p:txBody>
      </p:sp>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تصمیم سازی                       </a:t>
            </a:r>
            <a:r>
              <a:rPr lang="en-US" sz="1400" dirty="0" smtClean="0">
                <a:solidFill>
                  <a:srgbClr val="8C5B02"/>
                </a:solidFill>
              </a:rPr>
              <a:t> </a:t>
            </a:r>
            <a:r>
              <a:rPr lang="fa-IR" sz="1400" dirty="0" smtClean="0">
                <a:solidFill>
                  <a:srgbClr val="8C5B02"/>
                </a:solidFill>
              </a:rPr>
              <a:t>                                                                                       </a:t>
            </a:r>
            <a:r>
              <a:rPr lang="en-US" sz="1400" dirty="0" smtClean="0">
                <a:solidFill>
                  <a:srgbClr val="8C5B02"/>
                </a:solidFill>
                <a:latin typeface="Technic" panose="00000400000000000000" pitchFamily="2" charset="2"/>
              </a:rPr>
              <a:t>Decision Making</a:t>
            </a:r>
            <a:endParaRPr lang="en-US" sz="1400" dirty="0">
              <a:solidFill>
                <a:srgbClr val="8C5B02"/>
              </a:solidFill>
              <a:latin typeface="Technic" panose="00000400000000000000" pitchFamily="2" charset="2"/>
            </a:endParaRPr>
          </a:p>
        </p:txBody>
      </p:sp>
      <p:sp>
        <p:nvSpPr>
          <p:cNvPr id="25" name="TextBox 24"/>
          <p:cNvSpPr txBox="1"/>
          <p:nvPr/>
        </p:nvSpPr>
        <p:spPr>
          <a:xfrm>
            <a:off x="2504728" y="1352963"/>
            <a:ext cx="288032"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en-US" sz="1400" dirty="0" smtClean="0">
                <a:solidFill>
                  <a:srgbClr val="002060"/>
                </a:solidFill>
                <a:latin typeface="Technic" panose="00000400000000000000" pitchFamily="2" charset="2"/>
              </a:rPr>
              <a:t>5</a:t>
            </a:r>
            <a:endParaRPr lang="en-US" sz="1400" dirty="0">
              <a:solidFill>
                <a:srgbClr val="002060"/>
              </a:solidFill>
              <a:latin typeface="Technic" panose="00000400000000000000" pitchFamily="2" charset="2"/>
            </a:endParaRPr>
          </a:p>
        </p:txBody>
      </p:sp>
      <p:sp>
        <p:nvSpPr>
          <p:cNvPr id="39" name="TextBox 38"/>
          <p:cNvSpPr txBox="1"/>
          <p:nvPr/>
        </p:nvSpPr>
        <p:spPr>
          <a:xfrm>
            <a:off x="2864768" y="1352963"/>
            <a:ext cx="619268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002060"/>
                </a:solidFill>
                <a:cs typeface="B Traffic" panose="00000400000000000000" pitchFamily="2" charset="-78"/>
              </a:rPr>
              <a:t>مجتمع مسکونی 8     </a:t>
            </a:r>
            <a:r>
              <a:rPr lang="en-US" dirty="0" smtClean="0">
                <a:solidFill>
                  <a:srgbClr val="002060"/>
                </a:solidFill>
                <a:latin typeface="Technic" panose="00000400000000000000" pitchFamily="2" charset="2"/>
                <a:cs typeface="B Traffic" panose="00000400000000000000" pitchFamily="2" charset="-78"/>
              </a:rPr>
              <a:t>BIG</a:t>
            </a:r>
            <a:endParaRPr lang="fa-IR" dirty="0">
              <a:solidFill>
                <a:srgbClr val="002060"/>
              </a:solidFill>
              <a:latin typeface="Technic" panose="00000400000000000000" pitchFamily="2" charset="2"/>
              <a:cs typeface="B Traffic" panose="00000400000000000000" pitchFamily="2" charset="-78"/>
            </a:endParaRPr>
          </a:p>
        </p:txBody>
      </p:sp>
      <p:sp>
        <p:nvSpPr>
          <p:cNvPr id="40" name="TextBox 39"/>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1</a:t>
            </a:r>
            <a:endParaRPr lang="en-US" sz="1200" b="1" dirty="0">
              <a:solidFill>
                <a:srgbClr val="002060"/>
              </a:solidFill>
              <a:cs typeface="B Nazanin" pitchFamily="2" charset="-78"/>
            </a:endParaRPr>
          </a:p>
        </p:txBody>
      </p:sp>
      <p:sp>
        <p:nvSpPr>
          <p:cNvPr id="41" name="TextBox 40"/>
          <p:cNvSpPr txBox="1"/>
          <p:nvPr/>
        </p:nvSpPr>
        <p:spPr>
          <a:xfrm>
            <a:off x="272480" y="3723542"/>
            <a:ext cx="1728192" cy="276999"/>
          </a:xfrm>
          <a:prstGeom prst="rect">
            <a:avLst/>
          </a:prstGeom>
          <a:noFill/>
        </p:spPr>
        <p:txBody>
          <a:bodyPr wrap="square" rtlCol="0">
            <a:spAutoFit/>
          </a:bodyPr>
          <a:lstStyle/>
          <a:p>
            <a:pPr algn="ctr"/>
            <a:r>
              <a:rPr lang="fa-IR" sz="1200" b="1" dirty="0" smtClean="0">
                <a:solidFill>
                  <a:srgbClr val="674301"/>
                </a:solidFill>
                <a:cs typeface="B Nazanin" pitchFamily="2" charset="-78"/>
              </a:rPr>
              <a:t>فعالیت‏های معمار</a:t>
            </a:r>
            <a:endParaRPr lang="en-US" sz="1200" b="1" dirty="0">
              <a:solidFill>
                <a:srgbClr val="674301"/>
              </a:solidFill>
              <a:cs typeface="B Nazanin" pitchFamily="2" charset="-78"/>
            </a:endParaRPr>
          </a:p>
        </p:txBody>
      </p:sp>
      <p:sp>
        <p:nvSpPr>
          <p:cNvPr id="42" name="TextBox 41"/>
          <p:cNvSpPr txBox="1"/>
          <p:nvPr/>
        </p:nvSpPr>
        <p:spPr>
          <a:xfrm>
            <a:off x="272480" y="4016097"/>
            <a:ext cx="1728192" cy="276999"/>
          </a:xfrm>
          <a:prstGeom prst="rect">
            <a:avLst/>
          </a:prstGeom>
          <a:noFill/>
        </p:spPr>
        <p:txBody>
          <a:bodyPr wrap="square" rtlCol="0">
            <a:spAutoFit/>
          </a:bodyPr>
          <a:lstStyle/>
          <a:p>
            <a:pPr algn="ctr"/>
            <a:r>
              <a:rPr lang="en-US" sz="1200" b="1" dirty="0" smtClean="0">
                <a:solidFill>
                  <a:schemeClr val="bg1">
                    <a:lumMod val="65000"/>
                    <a:lumOff val="35000"/>
                  </a:schemeClr>
                </a:solidFill>
                <a:cs typeface="B Nazanin" pitchFamily="2" charset="-78"/>
              </a:rPr>
              <a:t>Decision Making</a:t>
            </a:r>
            <a:endParaRPr lang="en-US" sz="1200" b="1" dirty="0">
              <a:solidFill>
                <a:schemeClr val="bg1">
                  <a:lumMod val="65000"/>
                  <a:lumOff val="35000"/>
                </a:schemeClr>
              </a:solidFill>
              <a:cs typeface="B Nazanin" pitchFamily="2" charset="-78"/>
            </a:endParaRPr>
          </a:p>
        </p:txBody>
      </p:sp>
      <p:sp>
        <p:nvSpPr>
          <p:cNvPr id="43" name="TextBox 42"/>
          <p:cNvSpPr txBox="1"/>
          <p:nvPr/>
        </p:nvSpPr>
        <p:spPr>
          <a:xfrm>
            <a:off x="272480" y="4437112"/>
            <a:ext cx="1728192" cy="276999"/>
          </a:xfrm>
          <a:prstGeom prst="rect">
            <a:avLst/>
          </a:prstGeom>
          <a:noFill/>
        </p:spPr>
        <p:txBody>
          <a:bodyPr wrap="square" rtlCol="0">
            <a:spAutoFit/>
          </a:bodyPr>
          <a:lstStyle/>
          <a:p>
            <a:pPr algn="ctr"/>
            <a:r>
              <a:rPr lang="fa-IR" sz="1200" b="1" dirty="0" smtClean="0">
                <a:solidFill>
                  <a:schemeClr val="bg1">
                    <a:lumMod val="65000"/>
                    <a:lumOff val="35000"/>
                  </a:schemeClr>
                </a:solidFill>
                <a:cs typeface="B Nazanin" pitchFamily="2" charset="-78"/>
              </a:rPr>
              <a:t>مجتمع مسکونی 8</a:t>
            </a:r>
            <a:endParaRPr lang="en-US" sz="1200" b="1" dirty="0">
              <a:solidFill>
                <a:schemeClr val="bg1">
                  <a:lumMod val="65000"/>
                  <a:lumOff val="35000"/>
                </a:schemeClr>
              </a:solidFill>
              <a:cs typeface="B Nazanin" pitchFamily="2" charset="-78"/>
            </a:endParaRPr>
          </a:p>
        </p:txBody>
      </p:sp>
      <p:pic>
        <p:nvPicPr>
          <p:cNvPr id="30" name="Picture 3"/>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2504728" y="1731492"/>
            <a:ext cx="2304256" cy="2921280"/>
          </a:xfrm>
          <a:prstGeom prst="rect">
            <a:avLst/>
          </a:prstGeom>
          <a:noFill/>
          <a:ln>
            <a:noFill/>
          </a:ln>
        </p:spPr>
      </p:pic>
      <p:pic>
        <p:nvPicPr>
          <p:cNvPr id="32" name="Picture 3"/>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2504729" y="4722532"/>
            <a:ext cx="4752528" cy="1632373"/>
          </a:xfrm>
          <a:prstGeom prst="rect">
            <a:avLst/>
          </a:prstGeom>
          <a:noFill/>
          <a:ln>
            <a:noFill/>
          </a:ln>
        </p:spPr>
      </p:pic>
      <p:sp>
        <p:nvSpPr>
          <p:cNvPr id="33" name="TextBox 32"/>
          <p:cNvSpPr txBox="1"/>
          <p:nvPr/>
        </p:nvSpPr>
        <p:spPr>
          <a:xfrm>
            <a:off x="4880992" y="1700808"/>
            <a:ext cx="4176464" cy="2308324"/>
          </a:xfrm>
          <a:prstGeom prst="rect">
            <a:avLst/>
          </a:prstGeom>
          <a:noFill/>
        </p:spPr>
        <p:txBody>
          <a:bodyPr wrap="square" rtlCol="0">
            <a:spAutoFit/>
          </a:bodyPr>
          <a:lstStyle/>
          <a:p>
            <a:pPr algn="justLow" rtl="1">
              <a:lnSpc>
                <a:spcPct val="150000"/>
              </a:lnSpc>
            </a:pPr>
            <a:r>
              <a:rPr lang="fa-IR" sz="1200" dirty="0" smtClean="0">
                <a:solidFill>
                  <a:srgbClr val="002060"/>
                </a:solidFill>
                <a:cs typeface="B Nazanin" pitchFamily="2" charset="-78"/>
              </a:rPr>
              <a:t>مجتمع مسکونی 8، </a:t>
            </a:r>
            <a:r>
              <a:rPr lang="fa-IR" sz="1200" dirty="0">
                <a:solidFill>
                  <a:srgbClr val="002060"/>
                </a:solidFill>
                <a:cs typeface="B Nazanin" pitchFamily="2" charset="-78"/>
              </a:rPr>
              <a:t>بین چند </a:t>
            </a:r>
            <a:r>
              <a:rPr lang="fa-IR" sz="1200" dirty="0" smtClean="0">
                <a:solidFill>
                  <a:srgbClr val="002060"/>
                </a:solidFill>
                <a:cs typeface="B Nazanin" pitchFamily="2" charset="-78"/>
              </a:rPr>
              <a:t>گزینه </a:t>
            </a:r>
            <a:r>
              <a:rPr lang="fa-IR" sz="1100" dirty="0" smtClean="0">
                <a:solidFill>
                  <a:srgbClr val="002060"/>
                </a:solidFill>
                <a:cs typeface="B Nazanin" pitchFamily="2" charset="-78"/>
              </a:rPr>
              <a:t>(</a:t>
            </a:r>
            <a:r>
              <a:rPr lang="en-US" sz="1100" dirty="0" smtClean="0">
                <a:solidFill>
                  <a:srgbClr val="002060"/>
                </a:solidFill>
                <a:cs typeface="B Nazanin" pitchFamily="2" charset="-78"/>
              </a:rPr>
              <a:t>Alternative</a:t>
            </a:r>
            <a:r>
              <a:rPr lang="fa-IR" sz="1100" dirty="0" smtClean="0">
                <a:solidFill>
                  <a:srgbClr val="002060"/>
                </a:solidFill>
                <a:cs typeface="B Nazanin" pitchFamily="2" charset="-78"/>
              </a:rPr>
              <a:t>)</a:t>
            </a:r>
            <a:r>
              <a:rPr lang="fa-IR" sz="1200" dirty="0" smtClean="0">
                <a:solidFill>
                  <a:srgbClr val="002060"/>
                </a:solidFill>
                <a:cs typeface="B Nazanin" pitchFamily="2" charset="-78"/>
              </a:rPr>
              <a:t> پیشنهادی انتخاب گردید و به </a:t>
            </a:r>
            <a:r>
              <a:rPr lang="fa-IR" sz="1200" dirty="0">
                <a:solidFill>
                  <a:srgbClr val="002060"/>
                </a:solidFill>
                <a:cs typeface="B Nazanin" pitchFamily="2" charset="-78"/>
              </a:rPr>
              <a:t>بهترین شکل </a:t>
            </a:r>
            <a:r>
              <a:rPr lang="fa-IR" sz="1200" dirty="0" smtClean="0">
                <a:solidFill>
                  <a:srgbClr val="002060"/>
                </a:solidFill>
                <a:cs typeface="B Nazanin" pitchFamily="2" charset="-78"/>
              </a:rPr>
              <a:t>پاسخ‏گوی </a:t>
            </a:r>
            <a:r>
              <a:rPr lang="fa-IR" sz="1200" dirty="0">
                <a:solidFill>
                  <a:srgbClr val="002060"/>
                </a:solidFill>
                <a:cs typeface="B Nazanin" pitchFamily="2" charset="-78"/>
              </a:rPr>
              <a:t>نیازهای سایت و ساکنین شد</a:t>
            </a:r>
            <a:r>
              <a:rPr lang="fa-IR" sz="1200" dirty="0" smtClean="0">
                <a:solidFill>
                  <a:srgbClr val="002060"/>
                </a:solidFill>
                <a:cs typeface="B Nazanin" pitchFamily="2" charset="-78"/>
              </a:rPr>
              <a:t>.</a:t>
            </a:r>
          </a:p>
          <a:p>
            <a:pPr algn="justLow" rtl="1">
              <a:lnSpc>
                <a:spcPct val="150000"/>
              </a:lnSpc>
            </a:pPr>
            <a:r>
              <a:rPr lang="fa-IR" sz="1200" dirty="0">
                <a:solidFill>
                  <a:srgbClr val="002060"/>
                </a:solidFill>
                <a:cs typeface="B Nazanin" pitchFamily="2" charset="-78"/>
              </a:rPr>
              <a:t>بنا، در جنوبی‏ترین قسمت شهر کپنهاگ یک مجتمع مسکونی اداری تجاری به شکل یک پاپیون قرار گرفته است</a:t>
            </a:r>
            <a:r>
              <a:rPr lang="fa-IR" sz="1200" dirty="0" smtClean="0">
                <a:solidFill>
                  <a:srgbClr val="002060"/>
                </a:solidFill>
                <a:cs typeface="B Nazanin" pitchFamily="2" charset="-78"/>
              </a:rPr>
              <a:t>.</a:t>
            </a:r>
          </a:p>
          <a:p>
            <a:pPr algn="justLow" rtl="1">
              <a:lnSpc>
                <a:spcPct val="150000"/>
              </a:lnSpc>
            </a:pPr>
            <a:r>
              <a:rPr lang="fa-IR" sz="1200" dirty="0">
                <a:solidFill>
                  <a:srgbClr val="002060"/>
                </a:solidFill>
                <a:cs typeface="B Nazanin" pitchFamily="2" charset="-78"/>
              </a:rPr>
              <a:t>این بنا خیلی بیشتر از یک ساختمان مدرن است. این ساختمان یک مجتمع شهری سه بعدی است. یک محله شهری پر جنب و جوش که تا طبقه دهم آن مسیر دوچرخه سواری دارد. تفاوت در ارتفاع اجازه می‏دهد تا از فراز این ساختمان مناظر متفاوت و جذابی به سمت کانال کپنهاگ قابل دید باشد.</a:t>
            </a:r>
          </a:p>
        </p:txBody>
      </p:sp>
      <p:grpSp>
        <p:nvGrpSpPr>
          <p:cNvPr id="45" name="Group 44"/>
          <p:cNvGrpSpPr/>
          <p:nvPr/>
        </p:nvGrpSpPr>
        <p:grpSpPr>
          <a:xfrm>
            <a:off x="7329264" y="4149080"/>
            <a:ext cx="1728192" cy="2205825"/>
            <a:chOff x="4966042" y="961994"/>
            <a:chExt cx="2092237" cy="2987169"/>
          </a:xfrm>
        </p:grpSpPr>
        <p:sp>
          <p:nvSpPr>
            <p:cNvPr id="46" name="Rectangle 45"/>
            <p:cNvSpPr/>
            <p:nvPr/>
          </p:nvSpPr>
          <p:spPr>
            <a:xfrm>
              <a:off x="4966042" y="961994"/>
              <a:ext cx="2092237" cy="2987169"/>
            </a:xfrm>
            <a:prstGeom prst="rect">
              <a:avLst/>
            </a:prstGeom>
            <a:solidFill>
              <a:schemeClr val="tx1">
                <a:lumMod val="85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7" name="Group 46"/>
            <p:cNvGrpSpPr/>
            <p:nvPr/>
          </p:nvGrpSpPr>
          <p:grpSpPr>
            <a:xfrm rot="16200000">
              <a:off x="4741033" y="1595844"/>
              <a:ext cx="2618264" cy="1728195"/>
              <a:chOff x="971600" y="3169541"/>
              <a:chExt cx="4320480" cy="2851748"/>
            </a:xfrm>
          </p:grpSpPr>
          <p:sp>
            <p:nvSpPr>
              <p:cNvPr id="48" name="Rectangle 47"/>
              <p:cNvSpPr/>
              <p:nvPr/>
            </p:nvSpPr>
            <p:spPr>
              <a:xfrm rot="411531">
                <a:off x="2734918" y="3169541"/>
                <a:ext cx="792088" cy="1080120"/>
              </a:xfrm>
              <a:prstGeom prst="rect">
                <a:avLst/>
              </a:prstGeom>
              <a:solidFill>
                <a:schemeClr val="tx2">
                  <a:lumMod val="50000"/>
                </a:schemeClr>
              </a:solidFill>
              <a:ln w="6350">
                <a:solidFill>
                  <a:schemeClr val="tx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48"/>
              <p:cNvSpPr/>
              <p:nvPr/>
            </p:nvSpPr>
            <p:spPr>
              <a:xfrm>
                <a:off x="971600" y="5589240"/>
                <a:ext cx="4320480" cy="432048"/>
              </a:xfrm>
              <a:prstGeom prst="rect">
                <a:avLst/>
              </a:prstGeom>
              <a:solidFill>
                <a:schemeClr val="tx2">
                  <a:lumMod val="50000"/>
                </a:schemeClr>
              </a:solidFill>
              <a:ln w="6350">
                <a:solidFill>
                  <a:schemeClr val="tx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0" name="Picture 3"/>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rot="4900686">
                <a:off x="1747813" y="3582193"/>
                <a:ext cx="1610605" cy="2680756"/>
              </a:xfrm>
              <a:prstGeom prst="rect">
                <a:avLst/>
              </a:prstGeom>
              <a:noFill/>
              <a:ln>
                <a:noFill/>
              </a:ln>
            </p:spPr>
          </p:pic>
        </p:grpSp>
      </p:grpSp>
    </p:spTree>
    <p:extLst>
      <p:ext uri="{BB962C8B-B14F-4D97-AF65-F5344CB8AC3E}">
        <p14:creationId xmlns:p14="http://schemas.microsoft.com/office/powerpoint/2010/main" val="2815284737"/>
      </p:ext>
    </p:extLst>
  </p:cSld>
  <p:clrMapOvr>
    <a:masterClrMapping/>
  </p:clrMapOvr>
  <p:transition>
    <p:dissolve/>
  </p:transition>
  <p:timing>
    <p:tnLst>
      <p:par>
        <p:cTn id="1" dur="indefinite" restart="never" nodeType="tmRoot"/>
      </p:par>
    </p:tnLst>
  </p:timing>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پیوست</a:t>
            </a:r>
            <a:endParaRPr lang="en-US" dirty="0">
              <a:solidFill>
                <a:srgbClr val="8C5B02"/>
              </a:solidFill>
              <a:latin typeface="Technic" panose="00000400000000000000" pitchFamily="2" charset="2"/>
            </a:endParaRPr>
          </a:p>
        </p:txBody>
      </p:sp>
      <p:sp>
        <p:nvSpPr>
          <p:cNvPr id="7" name="TextBox 6"/>
          <p:cNvSpPr txBox="1"/>
          <p:nvPr/>
        </p:nvSpPr>
        <p:spPr>
          <a:xfrm>
            <a:off x="2504728" y="1365007"/>
            <a:ext cx="6552727" cy="4524315"/>
          </a:xfrm>
          <a:prstGeom prst="rect">
            <a:avLst/>
          </a:prstGeom>
          <a:noFill/>
        </p:spPr>
        <p:txBody>
          <a:bodyPr wrap="square" rtlCol="0">
            <a:spAutoFit/>
          </a:bodyPr>
          <a:lstStyle/>
          <a:p>
            <a:pPr algn="justLow" rtl="1">
              <a:lnSpc>
                <a:spcPct val="150000"/>
              </a:lnSpc>
            </a:pPr>
            <a:r>
              <a:rPr lang="fa-IR" sz="1200" b="1" dirty="0">
                <a:solidFill>
                  <a:srgbClr val="8C5B02"/>
                </a:solidFill>
                <a:cs typeface="B Nazanin" pitchFamily="2" charset="-78"/>
              </a:rPr>
              <a:t>فضاهای فرهنگی- </a:t>
            </a:r>
            <a:r>
              <a:rPr lang="fa-IR" sz="1200" b="1" dirty="0" smtClean="0">
                <a:solidFill>
                  <a:srgbClr val="8C5B02"/>
                </a:solidFill>
                <a:cs typeface="B Nazanin" pitchFamily="2" charset="-78"/>
              </a:rPr>
              <a:t>رفاهی</a:t>
            </a:r>
          </a:p>
          <a:p>
            <a:pPr algn="justLow" rtl="1">
              <a:lnSpc>
                <a:spcPct val="150000"/>
              </a:lnSpc>
            </a:pPr>
            <a:r>
              <a:rPr lang="fa-IR" sz="1200" b="1" dirty="0" smtClean="0">
                <a:solidFill>
                  <a:srgbClr val="002060"/>
                </a:solidFill>
                <a:cs typeface="B Nazanin" pitchFamily="2" charset="-78"/>
              </a:rPr>
              <a:t>انتشارات</a:t>
            </a:r>
            <a:endParaRPr lang="fa-IR" sz="1200" b="1" dirty="0">
              <a:solidFill>
                <a:srgbClr val="002060"/>
              </a:solidFill>
              <a:cs typeface="B Nazanin" pitchFamily="2" charset="-78"/>
            </a:endParaRPr>
          </a:p>
          <a:p>
            <a:pPr algn="justLow" rtl="1">
              <a:lnSpc>
                <a:spcPct val="150000"/>
              </a:lnSpc>
            </a:pPr>
            <a:r>
              <a:rPr lang="fa-IR" sz="1200" dirty="0">
                <a:solidFill>
                  <a:srgbClr val="002060"/>
                </a:solidFill>
                <a:cs typeface="B Nazanin" pitchFamily="2" charset="-78"/>
              </a:rPr>
              <a:t>فضایی برای تکثیر و فروش جزوات اموزشی و کمک اموزشی که در محوطهدانشکده دیده می شود.در ان میز دستگاه کپی و وسایل و تجهیزات زیراکس وچاپ قرار دارد.عملکرد ان بیشتر محدود به استفاده دانشجویان همان دانشکده استاما قابلیت پاسخگویی به نیاز های افراد خارج از محیط دانشکده معماری(دانشکده های دیگر) را نیز دارد.در مورد مصالح محدودیت خاصی برای این فضا متصور نشده اند</a:t>
            </a:r>
            <a:r>
              <a:rPr lang="fa-IR" sz="1200" dirty="0" smtClean="0">
                <a:solidFill>
                  <a:srgbClr val="002060"/>
                </a:solidFill>
                <a:cs typeface="B Nazanin" pitchFamily="2" charset="-78"/>
              </a:rPr>
              <a:t>.</a:t>
            </a:r>
          </a:p>
          <a:p>
            <a:pPr algn="justLow" rtl="1">
              <a:lnSpc>
                <a:spcPct val="150000"/>
              </a:lnSpc>
            </a:pPr>
            <a:r>
              <a:rPr lang="fa-IR" sz="1200" b="1" dirty="0" smtClean="0">
                <a:solidFill>
                  <a:srgbClr val="002060"/>
                </a:solidFill>
                <a:cs typeface="B Nazanin" pitchFamily="2" charset="-78"/>
              </a:rPr>
              <a:t>بوفه</a:t>
            </a:r>
          </a:p>
          <a:p>
            <a:pPr algn="justLow" rtl="1">
              <a:lnSpc>
                <a:spcPct val="150000"/>
              </a:lnSpc>
            </a:pPr>
            <a:r>
              <a:rPr lang="fa-IR" sz="1200" dirty="0">
                <a:solidFill>
                  <a:srgbClr val="002060"/>
                </a:solidFill>
                <a:cs typeface="B Nazanin" pitchFamily="2" charset="-78"/>
              </a:rPr>
              <a:t>مکانی با تعریف کاربری متفاوت از سلف.به این معنا که در ان چای، قهوه،غذا های سرد و... سرو می شود و نیز دارای فضای برای استراحت بین دو کلاس و ملاقات های کوتاه می باشد.در ان باید فضایی همچون اشپزخانه،یخچال،فضای میز و صندلی و... در نظر گرفته شود.نور ان باید به صورت طبیعی و مصنوعی تامین شود و در ضمن بهتر است دید مناسبی به فضای اطراف داشته باشد</a:t>
            </a:r>
            <a:r>
              <a:rPr lang="fa-IR" sz="1200" dirty="0" smtClean="0">
                <a:solidFill>
                  <a:srgbClr val="002060"/>
                </a:solidFill>
                <a:cs typeface="B Nazanin" pitchFamily="2" charset="-78"/>
              </a:rPr>
              <a:t>.</a:t>
            </a:r>
          </a:p>
          <a:p>
            <a:pPr algn="justLow" rtl="1">
              <a:lnSpc>
                <a:spcPct val="150000"/>
              </a:lnSpc>
            </a:pPr>
            <a:endParaRPr lang="fa-IR" sz="1200" dirty="0" smtClean="0">
              <a:solidFill>
                <a:srgbClr val="002060"/>
              </a:solidFill>
              <a:cs typeface="B Nazanin" pitchFamily="2" charset="-78"/>
            </a:endParaRPr>
          </a:p>
          <a:p>
            <a:pPr algn="justLow" rtl="1">
              <a:lnSpc>
                <a:spcPct val="150000"/>
              </a:lnSpc>
            </a:pPr>
            <a:r>
              <a:rPr lang="fa-IR" sz="1200" b="1" dirty="0">
                <a:solidFill>
                  <a:srgbClr val="002060"/>
                </a:solidFill>
                <a:cs typeface="B Nazanin" pitchFamily="2" charset="-78"/>
              </a:rPr>
              <a:t>سالن </a:t>
            </a:r>
            <a:r>
              <a:rPr lang="fa-IR" sz="1200" b="1" dirty="0" smtClean="0">
                <a:solidFill>
                  <a:srgbClr val="002060"/>
                </a:solidFill>
                <a:cs typeface="B Nazanin" pitchFamily="2" charset="-78"/>
              </a:rPr>
              <a:t>اجتماعات</a:t>
            </a:r>
            <a:endParaRPr lang="fa-IR" sz="1200" b="1" dirty="0">
              <a:solidFill>
                <a:srgbClr val="002060"/>
              </a:solidFill>
              <a:cs typeface="B Nazanin" pitchFamily="2" charset="-78"/>
            </a:endParaRPr>
          </a:p>
          <a:p>
            <a:pPr algn="justLow" rtl="1">
              <a:lnSpc>
                <a:spcPct val="150000"/>
              </a:lnSpc>
            </a:pPr>
            <a:r>
              <a:rPr lang="fa-IR" sz="1200" dirty="0">
                <a:solidFill>
                  <a:srgbClr val="002060"/>
                </a:solidFill>
                <a:cs typeface="B Nazanin" pitchFamily="2" charset="-78"/>
              </a:rPr>
              <a:t>الف. </a:t>
            </a:r>
            <a:r>
              <a:rPr lang="fa-IR" sz="1200" dirty="0" smtClean="0">
                <a:solidFill>
                  <a:srgbClr val="002060"/>
                </a:solidFill>
                <a:cs typeface="B Nazanin" pitchFamily="2" charset="-78"/>
              </a:rPr>
              <a:t>فضای </a:t>
            </a:r>
            <a:r>
              <a:rPr lang="fa-IR" sz="1200" dirty="0">
                <a:solidFill>
                  <a:srgbClr val="002060"/>
                </a:solidFill>
                <a:cs typeface="B Nazanin" pitchFamily="2" charset="-78"/>
              </a:rPr>
              <a:t>سالن</a:t>
            </a:r>
            <a:r>
              <a:rPr lang="fa-IR" sz="1200" dirty="0" smtClean="0">
                <a:solidFill>
                  <a:srgbClr val="002060"/>
                </a:solidFill>
                <a:cs typeface="B Nazanin" pitchFamily="2" charset="-78"/>
              </a:rPr>
              <a:t>: سالن </a:t>
            </a:r>
            <a:r>
              <a:rPr lang="fa-IR" sz="1200" dirty="0">
                <a:solidFill>
                  <a:srgbClr val="002060"/>
                </a:solidFill>
                <a:cs typeface="B Nazanin" pitchFamily="2" charset="-78"/>
              </a:rPr>
              <a:t>اجتماعات به منظور ایجاد فضایی جهت گرد هم ایی ها،ارائه مقالات،اجرای برنامه های هنری و... طراحی میشود.عامل تاثیر گذار در سالن تعداد صندلی ها و مخروط دید می باشد.سالن های اجتماعاتی که از ان به عنوان سالن نمایش نیز استفاده می شود،علاوه بر داشتن استاندارد ها و معیار های سالن های اجتماعات باید استاندارد هایی از نظیر خروجی اضطراری و... که مربوط به سالن های نمایش می باشد را نیز دارا باشند</a:t>
            </a:r>
            <a:r>
              <a:rPr lang="fa-IR" sz="1200" dirty="0" smtClean="0">
                <a:solidFill>
                  <a:srgbClr val="002060"/>
                </a:solidFill>
                <a:cs typeface="B Nazanin" pitchFamily="2" charset="-78"/>
              </a:rPr>
              <a:t>. نور </a:t>
            </a:r>
            <a:r>
              <a:rPr lang="fa-IR" sz="1200" dirty="0">
                <a:solidFill>
                  <a:srgbClr val="002060"/>
                </a:solidFill>
                <a:cs typeface="B Nazanin" pitchFamily="2" charset="-78"/>
              </a:rPr>
              <a:t>سالن از طریق نور مصنوعی تامین شده و مصالح نیز باید به گونه ای انتخاب شود که عایق صوت باشد.سالن دارای فضا های جانبی از جمله صحنه نمایش،اتاق پشت صحنه و... می باشد</a:t>
            </a:r>
            <a:r>
              <a:rPr lang="fa-IR" sz="1200" dirty="0" smtClean="0">
                <a:solidFill>
                  <a:srgbClr val="002060"/>
                </a:solidFill>
                <a:cs typeface="B Nazanin" pitchFamily="2" charset="-78"/>
              </a:rPr>
              <a:t>.</a:t>
            </a:r>
            <a:endParaRPr lang="en-US" sz="1200" dirty="0" smtClean="0">
              <a:solidFill>
                <a:srgbClr val="002060"/>
              </a:solidFill>
              <a:cs typeface="B Nazanin" pitchFamily="2" charset="-78"/>
            </a:endParaRPr>
          </a:p>
        </p:txBody>
      </p:sp>
      <p:sp>
        <p:nvSpPr>
          <p:cNvPr id="8" name="TextBox 7"/>
          <p:cNvSpPr txBox="1"/>
          <p:nvPr/>
        </p:nvSpPr>
        <p:spPr>
          <a:xfrm>
            <a:off x="272480" y="4016097"/>
            <a:ext cx="1728192" cy="276999"/>
          </a:xfrm>
          <a:prstGeom prst="rect">
            <a:avLst/>
          </a:prstGeom>
          <a:noFill/>
        </p:spPr>
        <p:txBody>
          <a:bodyPr wrap="square" rtlCol="0">
            <a:spAutoFit/>
          </a:bodyPr>
          <a:lstStyle/>
          <a:p>
            <a:pPr algn="ctr" rtl="1"/>
            <a:r>
              <a:rPr lang="fa-IR" sz="1200" b="1" dirty="0" smtClean="0">
                <a:solidFill>
                  <a:schemeClr val="bg1">
                    <a:lumMod val="65000"/>
                    <a:lumOff val="35000"/>
                  </a:schemeClr>
                </a:solidFill>
                <a:cs typeface="B Nazanin" pitchFamily="2" charset="-78"/>
              </a:rPr>
              <a:t>پیوست</a:t>
            </a:r>
            <a:endParaRPr lang="en-US" sz="1200" b="1" dirty="0">
              <a:solidFill>
                <a:schemeClr val="bg1">
                  <a:lumMod val="65000"/>
                  <a:lumOff val="35000"/>
                </a:schemeClr>
              </a:solidFill>
              <a:cs typeface="B Nazanin" pitchFamily="2" charset="-78"/>
            </a:endParaRPr>
          </a:p>
        </p:txBody>
      </p:sp>
      <p:sp>
        <p:nvSpPr>
          <p:cNvPr id="16" name="TextBox 15"/>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9</a:t>
            </a:r>
            <a:r>
              <a:rPr lang="fa-IR" sz="1600" dirty="0" smtClean="0">
                <a:effectLst>
                  <a:outerShdw blurRad="38100" dist="38100" dir="2700000" algn="tl">
                    <a:srgbClr val="000000">
                      <a:alpha val="43137"/>
                    </a:srgbClr>
                  </a:outerShdw>
                </a:effectLst>
              </a:rPr>
              <a:t>  برنامه‏دهی جهت طراحی دانشگاه سوره</a:t>
            </a:r>
            <a:endParaRPr lang="en-US" sz="1400" dirty="0">
              <a:effectLst>
                <a:outerShdw blurRad="38100" dist="38100" dir="2700000" algn="tl">
                  <a:srgbClr val="000000">
                    <a:alpha val="43137"/>
                  </a:srgbClr>
                </a:outerShdw>
              </a:effectLst>
            </a:endParaRPr>
          </a:p>
        </p:txBody>
      </p:sp>
      <p:sp>
        <p:nvSpPr>
          <p:cNvPr id="17" name="TextBox 16"/>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9</a:t>
            </a:r>
            <a:endParaRPr lang="en-US" sz="1200" b="1" dirty="0">
              <a:solidFill>
                <a:srgbClr val="002060"/>
              </a:solidFill>
              <a:cs typeface="B Nazanin" pitchFamily="2" charset="-78"/>
            </a:endParaRPr>
          </a:p>
        </p:txBody>
      </p:sp>
      <p:sp>
        <p:nvSpPr>
          <p:cNvPr id="18" name="TextBox 17"/>
          <p:cNvSpPr txBox="1"/>
          <p:nvPr/>
        </p:nvSpPr>
        <p:spPr>
          <a:xfrm>
            <a:off x="272480" y="3723542"/>
            <a:ext cx="1728192" cy="261610"/>
          </a:xfrm>
          <a:prstGeom prst="rect">
            <a:avLst/>
          </a:prstGeom>
          <a:noFill/>
        </p:spPr>
        <p:txBody>
          <a:bodyPr wrap="square" rtlCol="0">
            <a:spAutoFit/>
          </a:bodyPr>
          <a:lstStyle/>
          <a:p>
            <a:pPr algn="ctr" rtl="1"/>
            <a:r>
              <a:rPr lang="fa-IR" sz="1100" b="1" dirty="0" smtClean="0">
                <a:solidFill>
                  <a:srgbClr val="674301"/>
                </a:solidFill>
                <a:cs typeface="B Nazanin" pitchFamily="2" charset="-78"/>
              </a:rPr>
              <a:t>برنامه‏دهی جهت طراحی سوره</a:t>
            </a:r>
            <a:endParaRPr lang="en-US" sz="1100" b="1" dirty="0">
              <a:solidFill>
                <a:srgbClr val="674301"/>
              </a:solidFill>
              <a:cs typeface="B Nazanin" pitchFamily="2" charset="-78"/>
            </a:endParaRPr>
          </a:p>
        </p:txBody>
      </p:sp>
    </p:spTree>
    <p:extLst>
      <p:ext uri="{BB962C8B-B14F-4D97-AF65-F5344CB8AC3E}">
        <p14:creationId xmlns:p14="http://schemas.microsoft.com/office/powerpoint/2010/main" val="1592541845"/>
      </p:ext>
    </p:extLst>
  </p:cSld>
  <p:clrMapOvr>
    <a:masterClrMapping/>
  </p:clrMapOvr>
  <p:transition>
    <p:dissolve/>
  </p:transition>
  <p:timing>
    <p:tnLst>
      <p:par>
        <p:cTn id="1" dur="indefinite" restart="never" nodeType="tmRoot"/>
      </p:par>
    </p:tnLst>
  </p:timing>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پیوست</a:t>
            </a:r>
            <a:endParaRPr lang="en-US" dirty="0">
              <a:solidFill>
                <a:srgbClr val="8C5B02"/>
              </a:solidFill>
              <a:latin typeface="Technic" panose="00000400000000000000" pitchFamily="2" charset="2"/>
            </a:endParaRPr>
          </a:p>
        </p:txBody>
      </p:sp>
      <p:sp>
        <p:nvSpPr>
          <p:cNvPr id="7" name="TextBox 6"/>
          <p:cNvSpPr txBox="1"/>
          <p:nvPr/>
        </p:nvSpPr>
        <p:spPr>
          <a:xfrm>
            <a:off x="2504728" y="1365007"/>
            <a:ext cx="6552727" cy="4501232"/>
          </a:xfrm>
          <a:prstGeom prst="rect">
            <a:avLst/>
          </a:prstGeom>
          <a:noFill/>
        </p:spPr>
        <p:txBody>
          <a:bodyPr wrap="square" rtlCol="0">
            <a:spAutoFit/>
          </a:bodyPr>
          <a:lstStyle/>
          <a:p>
            <a:pPr algn="justLow" rtl="1">
              <a:lnSpc>
                <a:spcPct val="150000"/>
              </a:lnSpc>
            </a:pPr>
            <a:r>
              <a:rPr lang="fa-IR" sz="1200" dirty="0">
                <a:solidFill>
                  <a:srgbClr val="002060"/>
                </a:solidFill>
                <a:cs typeface="B Nazanin" pitchFamily="2" charset="-78"/>
              </a:rPr>
              <a:t>ب. سالن انتظار</a:t>
            </a:r>
            <a:r>
              <a:rPr lang="fa-IR" sz="1200" dirty="0" smtClean="0">
                <a:solidFill>
                  <a:srgbClr val="002060"/>
                </a:solidFill>
                <a:cs typeface="B Nazanin" pitchFamily="2" charset="-78"/>
              </a:rPr>
              <a:t>: محل </a:t>
            </a:r>
            <a:r>
              <a:rPr lang="fa-IR" sz="1200" dirty="0">
                <a:solidFill>
                  <a:srgbClr val="002060"/>
                </a:solidFill>
                <a:cs typeface="B Nazanin" pitchFamily="2" charset="-78"/>
              </a:rPr>
              <a:t>تجمع افراد در زمان های میان برنامه یا پیش از شروع برنامه ست که باید بر اساس ابعاد سالن اصلی طراحی شود.این فضا خود شامل قسمت های خدماتی مانند ،سرویس های بهداشتی،فروشگاه نوار یا کتاب،نیمکت،بوفه و... می باشد.نور این سالن میتواند هم از طریق نور طبیعی و هم از طریق نور مصنوعی یکنواخت تامین گردد.دیوار های بین قسمت سالن انتظار و سالن اصلی برنامه باید به خوبی جاذب صوت بوده تا سر و صدای ایجاد شده در سالن انتظار راهی بهدرون سالن اصلی نداشته باشد.فرم سالن انتظار بهتر است به گونه ای باشد که ارتباطی واضح بین ورودی های فرعی سالن اصلی و ورودی به سالن انتظار داشته باشد. به این معنا که بیننده بعد از ورود به سالن انتظار دچار سردرگمی نشود.سالن انتظار را می توان به عنوان یک فضای تقسیم بزرگ نیز در نظر گرفت.در ساخت جزئیات مبلمان این سالن نباید ازفرم های تیز و برنده استفاده کرد چرا که در مواقع اضطراری ایجاد خطر می نماید</a:t>
            </a:r>
            <a:r>
              <a:rPr lang="fa-IR" sz="1200" dirty="0" smtClean="0">
                <a:solidFill>
                  <a:srgbClr val="002060"/>
                </a:solidFill>
                <a:cs typeface="B Nazanin" pitchFamily="2" charset="-78"/>
              </a:rPr>
              <a:t>.</a:t>
            </a:r>
          </a:p>
          <a:p>
            <a:pPr algn="justLow" rtl="1">
              <a:lnSpc>
                <a:spcPct val="150000"/>
              </a:lnSpc>
            </a:pPr>
            <a:r>
              <a:rPr lang="fa-IR" sz="1200" b="1" dirty="0">
                <a:solidFill>
                  <a:srgbClr val="002060"/>
                </a:solidFill>
                <a:cs typeface="B Nazanin" pitchFamily="2" charset="-78"/>
              </a:rPr>
              <a:t>نماز </a:t>
            </a:r>
            <a:r>
              <a:rPr lang="fa-IR" sz="1200" b="1" dirty="0" smtClean="0">
                <a:solidFill>
                  <a:srgbClr val="002060"/>
                </a:solidFill>
                <a:cs typeface="B Nazanin" pitchFamily="2" charset="-78"/>
              </a:rPr>
              <a:t>خانه</a:t>
            </a:r>
            <a:endParaRPr lang="fa-IR" sz="1200" b="1" dirty="0">
              <a:solidFill>
                <a:srgbClr val="002060"/>
              </a:solidFill>
              <a:cs typeface="B Nazanin" pitchFamily="2" charset="-78"/>
            </a:endParaRPr>
          </a:p>
          <a:p>
            <a:pPr algn="justLow" rtl="1">
              <a:lnSpc>
                <a:spcPct val="150000"/>
              </a:lnSpc>
            </a:pPr>
            <a:r>
              <a:rPr lang="fa-IR" sz="1200" dirty="0" smtClean="0">
                <a:solidFill>
                  <a:srgbClr val="002060"/>
                </a:solidFill>
                <a:cs typeface="B Nazanin" pitchFamily="2" charset="-78"/>
              </a:rPr>
              <a:t>الف</a:t>
            </a:r>
            <a:r>
              <a:rPr lang="fa-IR" sz="1200" dirty="0">
                <a:solidFill>
                  <a:srgbClr val="002060"/>
                </a:solidFill>
                <a:cs typeface="B Nazanin" pitchFamily="2" charset="-78"/>
              </a:rPr>
              <a:t>. وضو خانه: از فضا های جنبی نمازخانه محسوب می شود.در ان باید امکاناتی نظیر سرویس های بهداشتی،روشویی ها،ایینه، اویز لباس و... در نظر گرفته شود.خود وضوخانه به دو بخش اقایان ( برادران) و بانوان ( خواهران) تقسیم می گردد که امکاناتی مشابه با یکدیگر دارند.در تهویه و کلا در سرویس های بهداشتی عمومی بحث تهویه و شست و شو و نظافت از اصول پایه ای محسوب می گردد.به همین خاطر سعی میشود از مصالحی استفاده کنیم که به راحتی قابلیت شست و شو و نظافت را داشته باشند.</a:t>
            </a:r>
          </a:p>
          <a:p>
            <a:pPr algn="justLow" rtl="1">
              <a:lnSpc>
                <a:spcPct val="150000"/>
              </a:lnSpc>
            </a:pPr>
            <a:r>
              <a:rPr lang="fa-IR" sz="1200" dirty="0">
                <a:solidFill>
                  <a:srgbClr val="002060"/>
                </a:solidFill>
                <a:cs typeface="B Nazanin" pitchFamily="2" charset="-78"/>
              </a:rPr>
              <a:t>ب. فضای نمازخانه: بر اساس تعداد دانشجویان این فضا استاندارد سازی می شود. از نظر نورگیری و مصالح محدودیت خاصی راشامل نمیشود فقط بهتر است در ان از رنگ ها و فرم های ارام و ملایم استفاده شود تا هر چه بیشتر حس آرامشی که جوهر نیایش است را محقق سازد. فضای نمازخانه نیز خود به دو قسمت خواهران و برادران تقسیم میشود.ممکن است این جداسازی با کمک پارتیشن یا پردا بوده که در مواقع لزوم بتوان فضایی یکپاچه در اختیار داشت.</a:t>
            </a:r>
          </a:p>
        </p:txBody>
      </p:sp>
      <p:sp>
        <p:nvSpPr>
          <p:cNvPr id="8" name="TextBox 7"/>
          <p:cNvSpPr txBox="1"/>
          <p:nvPr/>
        </p:nvSpPr>
        <p:spPr>
          <a:xfrm>
            <a:off x="272480" y="4016097"/>
            <a:ext cx="1728192" cy="276999"/>
          </a:xfrm>
          <a:prstGeom prst="rect">
            <a:avLst/>
          </a:prstGeom>
          <a:noFill/>
        </p:spPr>
        <p:txBody>
          <a:bodyPr wrap="square" rtlCol="0">
            <a:spAutoFit/>
          </a:bodyPr>
          <a:lstStyle/>
          <a:p>
            <a:pPr algn="ctr" rtl="1"/>
            <a:r>
              <a:rPr lang="fa-IR" sz="1200" b="1" dirty="0" smtClean="0">
                <a:solidFill>
                  <a:schemeClr val="bg1">
                    <a:lumMod val="65000"/>
                    <a:lumOff val="35000"/>
                  </a:schemeClr>
                </a:solidFill>
                <a:cs typeface="B Nazanin" pitchFamily="2" charset="-78"/>
              </a:rPr>
              <a:t>پیوست</a:t>
            </a:r>
            <a:endParaRPr lang="en-US" sz="1200" b="1" dirty="0">
              <a:solidFill>
                <a:schemeClr val="bg1">
                  <a:lumMod val="65000"/>
                  <a:lumOff val="35000"/>
                </a:schemeClr>
              </a:solidFill>
              <a:cs typeface="B Nazanin" pitchFamily="2" charset="-78"/>
            </a:endParaRPr>
          </a:p>
        </p:txBody>
      </p:sp>
      <p:sp>
        <p:nvSpPr>
          <p:cNvPr id="16" name="TextBox 15"/>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9</a:t>
            </a:r>
            <a:r>
              <a:rPr lang="fa-IR" sz="1600" dirty="0" smtClean="0">
                <a:effectLst>
                  <a:outerShdw blurRad="38100" dist="38100" dir="2700000" algn="tl">
                    <a:srgbClr val="000000">
                      <a:alpha val="43137"/>
                    </a:srgbClr>
                  </a:outerShdw>
                </a:effectLst>
              </a:rPr>
              <a:t>  برنامه‏دهی جهت طراحی دانشگاه سوره</a:t>
            </a:r>
            <a:endParaRPr lang="en-US" sz="1400" dirty="0">
              <a:effectLst>
                <a:outerShdw blurRad="38100" dist="38100" dir="2700000" algn="tl">
                  <a:srgbClr val="000000">
                    <a:alpha val="43137"/>
                  </a:srgbClr>
                </a:outerShdw>
              </a:effectLst>
            </a:endParaRPr>
          </a:p>
        </p:txBody>
      </p:sp>
      <p:sp>
        <p:nvSpPr>
          <p:cNvPr id="17" name="TextBox 16"/>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9</a:t>
            </a:r>
            <a:endParaRPr lang="en-US" sz="1200" b="1" dirty="0">
              <a:solidFill>
                <a:srgbClr val="002060"/>
              </a:solidFill>
              <a:cs typeface="B Nazanin" pitchFamily="2" charset="-78"/>
            </a:endParaRPr>
          </a:p>
        </p:txBody>
      </p:sp>
      <p:sp>
        <p:nvSpPr>
          <p:cNvPr id="18" name="TextBox 17"/>
          <p:cNvSpPr txBox="1"/>
          <p:nvPr/>
        </p:nvSpPr>
        <p:spPr>
          <a:xfrm>
            <a:off x="272480" y="3723542"/>
            <a:ext cx="1728192" cy="261610"/>
          </a:xfrm>
          <a:prstGeom prst="rect">
            <a:avLst/>
          </a:prstGeom>
          <a:noFill/>
        </p:spPr>
        <p:txBody>
          <a:bodyPr wrap="square" rtlCol="0">
            <a:spAutoFit/>
          </a:bodyPr>
          <a:lstStyle/>
          <a:p>
            <a:pPr algn="ctr" rtl="1"/>
            <a:r>
              <a:rPr lang="fa-IR" sz="1100" b="1" dirty="0" smtClean="0">
                <a:solidFill>
                  <a:srgbClr val="674301"/>
                </a:solidFill>
                <a:cs typeface="B Nazanin" pitchFamily="2" charset="-78"/>
              </a:rPr>
              <a:t>برنامه‏دهی جهت طراحی سوره</a:t>
            </a:r>
            <a:endParaRPr lang="en-US" sz="1100" b="1" dirty="0">
              <a:solidFill>
                <a:srgbClr val="674301"/>
              </a:solidFill>
              <a:cs typeface="B Nazanin" pitchFamily="2" charset="-78"/>
            </a:endParaRPr>
          </a:p>
        </p:txBody>
      </p:sp>
    </p:spTree>
    <p:extLst>
      <p:ext uri="{BB962C8B-B14F-4D97-AF65-F5344CB8AC3E}">
        <p14:creationId xmlns:p14="http://schemas.microsoft.com/office/powerpoint/2010/main" val="72414533"/>
      </p:ext>
    </p:extLst>
  </p:cSld>
  <p:clrMapOvr>
    <a:masterClrMapping/>
  </p:clrMapOvr>
  <p:transition>
    <p:dissolve/>
  </p:transition>
  <p:timing>
    <p:tnLst>
      <p:par>
        <p:cTn id="1" dur="indefinite" restart="never" nodeType="tmRoot"/>
      </p:par>
    </p:tnLst>
  </p:timing>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پیوست</a:t>
            </a:r>
            <a:endParaRPr lang="en-US" dirty="0">
              <a:solidFill>
                <a:srgbClr val="8C5B02"/>
              </a:solidFill>
              <a:latin typeface="Technic" panose="00000400000000000000" pitchFamily="2" charset="2"/>
            </a:endParaRPr>
          </a:p>
        </p:txBody>
      </p:sp>
      <p:sp>
        <p:nvSpPr>
          <p:cNvPr id="7" name="TextBox 6"/>
          <p:cNvSpPr txBox="1"/>
          <p:nvPr/>
        </p:nvSpPr>
        <p:spPr>
          <a:xfrm>
            <a:off x="2504728" y="1365007"/>
            <a:ext cx="6552727" cy="4801314"/>
          </a:xfrm>
          <a:prstGeom prst="rect">
            <a:avLst/>
          </a:prstGeom>
          <a:noFill/>
        </p:spPr>
        <p:txBody>
          <a:bodyPr wrap="square" rtlCol="0">
            <a:spAutoFit/>
          </a:bodyPr>
          <a:lstStyle/>
          <a:p>
            <a:pPr algn="justLow" rtl="1">
              <a:lnSpc>
                <a:spcPct val="150000"/>
              </a:lnSpc>
            </a:pPr>
            <a:r>
              <a:rPr lang="fa-IR" sz="1200" dirty="0" smtClean="0">
                <a:solidFill>
                  <a:srgbClr val="002060"/>
                </a:solidFill>
                <a:cs typeface="B Nazanin" pitchFamily="2" charset="-78"/>
              </a:rPr>
              <a:t>کتابخانه</a:t>
            </a:r>
          </a:p>
          <a:p>
            <a:pPr algn="justLow" rtl="1">
              <a:lnSpc>
                <a:spcPct val="150000"/>
              </a:lnSpc>
            </a:pPr>
            <a:r>
              <a:rPr lang="fa-IR" sz="1200" dirty="0" smtClean="0">
                <a:solidFill>
                  <a:srgbClr val="002060"/>
                </a:solidFill>
                <a:cs typeface="B Nazanin" pitchFamily="2" charset="-78"/>
              </a:rPr>
              <a:t>الف</a:t>
            </a:r>
            <a:r>
              <a:rPr lang="fa-IR" sz="1200" dirty="0">
                <a:solidFill>
                  <a:srgbClr val="002060"/>
                </a:solidFill>
                <a:cs typeface="B Nazanin" pitchFamily="2" charset="-78"/>
              </a:rPr>
              <a:t>. اتاق های مطالعه فردی: در ساختمان برخی کتاب خانه ها مکان هایی جهت مطالعات انفرادی محققان در نظر گرفته می شود.برخی از پژوهشگران و محققان در رشته های مختلف گاهی موفق به دریافت "فرصت های مطالعاتی"در داخل و یا خارج از کشور می شوند و اینگونه فضا ها میتواند برای این دسته افراد بسیار سودمند باشد.تجهیزات این اتاق عبارتست از میز کار و صندلی،میزکامپیوتر،صندلی راحتی و... که مساحت ان بیشترتابع رتبه ی علمی پژوهشگر می باشد.این اتاق ها می تواند از سمت شمال و یا شرق نورگیری شود ولی وجود پرده حتما الزامی ست.نور مصنوعی نیز باید به صورت یکنواخت و بدون ایجاد سایه باشد.مصالح این اتاق باید ازمصالحی که به خوبی جاذب صوت می باشند ساخته شود تا سر و صدا های احتمالی خارج وارد این فضا نشود.این اتاق ها به علت حجم نسبتا کم ، باید از تهویه مناسبی برخوردار باشد. برای رنگ این فضا باید سعی شود که از رنگ های ملایم مثل کرم استفاده شود تا در اثر مطالعات طولانی مدت ایجاد خستگی در فرد نکند.مکان یابی این اتاق ها بهتر است در فضا هایی باشد که رفت و امد کمتری در ان مکان ها صورت می گیرد تا هر چه بیشتر از سرو صدا در امان باشد.</a:t>
            </a:r>
          </a:p>
          <a:p>
            <a:pPr algn="justLow" rtl="1">
              <a:lnSpc>
                <a:spcPct val="150000"/>
              </a:lnSpc>
            </a:pPr>
            <a:r>
              <a:rPr lang="fa-IR" sz="1200" dirty="0" smtClean="0">
                <a:solidFill>
                  <a:srgbClr val="002060"/>
                </a:solidFill>
                <a:cs typeface="B Nazanin" pitchFamily="2" charset="-78"/>
              </a:rPr>
              <a:t>ب</a:t>
            </a:r>
            <a:r>
              <a:rPr lang="fa-IR" sz="1200" dirty="0">
                <a:solidFill>
                  <a:srgbClr val="002060"/>
                </a:solidFill>
                <a:cs typeface="B Nazanin" pitchFamily="2" charset="-78"/>
              </a:rPr>
              <a:t>. سالن مطالعه: محلی برای مطالعه دانشجویان بخصوص در مورد کتب مرجع و یا فیش برداری از کتب متعدد می باشد.ابعاد این فضا بر اساس میز و صندلی ان تعیین میگردد.نکته مهم در زمینه میز و صندلی ها،عدم دید</a:t>
            </a:r>
          </a:p>
          <a:p>
            <a:pPr algn="justLow" rtl="1">
              <a:lnSpc>
                <a:spcPct val="150000"/>
              </a:lnSpc>
            </a:pPr>
            <a:r>
              <a:rPr lang="fa-IR" sz="1200" dirty="0">
                <a:solidFill>
                  <a:srgbClr val="002060"/>
                </a:solidFill>
                <a:cs typeface="B Nazanin" pitchFamily="2" charset="-78"/>
              </a:rPr>
              <a:t>مستقیم افرادی که در دو طرف میز نشسته اند نسبت به هم می باشد. دید مستقیم از میزان تمرکز می کاهد.</a:t>
            </a:r>
          </a:p>
          <a:p>
            <a:pPr algn="justLow" rtl="1">
              <a:lnSpc>
                <a:spcPct val="150000"/>
              </a:lnSpc>
            </a:pPr>
            <a:r>
              <a:rPr lang="fa-IR" sz="1200" dirty="0">
                <a:solidFill>
                  <a:srgbClr val="002060"/>
                </a:solidFill>
                <a:cs typeface="B Nazanin" pitchFamily="2" charset="-78"/>
              </a:rPr>
              <a:t>نور این فضا باید به صورت مصنوعی تامین گردد و در اکثر موارد علاوه بر نور گیری از سقف،از طریق چراغ های مطالعه نیز نورگیری انجام می شود.نکته مهم باز هم عدم ایجاد سایه می باشد.اکوستیک بودن این فضا بسیار مهم می باشد.زیرا سر و صدا و رفت و امد های بی مورد اصلی ترین عوامل برهم ریختن تمرکز افراد استفاده کننده می باشد.کف سالن مطالعه و به طور کلی کتابخانه باید از مصالحی باشد که حرکت صندلی،رفت و امد و... ایجاد صدای مزاحم نکند</a:t>
            </a:r>
            <a:r>
              <a:rPr lang="fa-IR" sz="1200" dirty="0" smtClean="0">
                <a:solidFill>
                  <a:srgbClr val="002060"/>
                </a:solidFill>
                <a:cs typeface="B Nazanin" pitchFamily="2" charset="-78"/>
              </a:rPr>
              <a:t>.</a:t>
            </a:r>
            <a:endParaRPr lang="fa-IR" sz="1200" dirty="0">
              <a:solidFill>
                <a:srgbClr val="002060"/>
              </a:solidFill>
              <a:cs typeface="B Nazanin" pitchFamily="2" charset="-78"/>
            </a:endParaRPr>
          </a:p>
        </p:txBody>
      </p:sp>
      <p:sp>
        <p:nvSpPr>
          <p:cNvPr id="8" name="TextBox 7"/>
          <p:cNvSpPr txBox="1"/>
          <p:nvPr/>
        </p:nvSpPr>
        <p:spPr>
          <a:xfrm>
            <a:off x="272480" y="4016097"/>
            <a:ext cx="1728192" cy="276999"/>
          </a:xfrm>
          <a:prstGeom prst="rect">
            <a:avLst/>
          </a:prstGeom>
          <a:noFill/>
        </p:spPr>
        <p:txBody>
          <a:bodyPr wrap="square" rtlCol="0">
            <a:spAutoFit/>
          </a:bodyPr>
          <a:lstStyle/>
          <a:p>
            <a:pPr algn="ctr" rtl="1"/>
            <a:r>
              <a:rPr lang="fa-IR" sz="1200" b="1" dirty="0" smtClean="0">
                <a:solidFill>
                  <a:schemeClr val="bg1">
                    <a:lumMod val="65000"/>
                    <a:lumOff val="35000"/>
                  </a:schemeClr>
                </a:solidFill>
                <a:cs typeface="B Nazanin" pitchFamily="2" charset="-78"/>
              </a:rPr>
              <a:t>پیوست</a:t>
            </a:r>
            <a:endParaRPr lang="en-US" sz="1200" b="1" dirty="0">
              <a:solidFill>
                <a:schemeClr val="bg1">
                  <a:lumMod val="65000"/>
                  <a:lumOff val="35000"/>
                </a:schemeClr>
              </a:solidFill>
              <a:cs typeface="B Nazanin" pitchFamily="2" charset="-78"/>
            </a:endParaRPr>
          </a:p>
        </p:txBody>
      </p:sp>
      <p:sp>
        <p:nvSpPr>
          <p:cNvPr id="16" name="TextBox 15"/>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9</a:t>
            </a:r>
            <a:r>
              <a:rPr lang="fa-IR" sz="1600" dirty="0" smtClean="0">
                <a:effectLst>
                  <a:outerShdw blurRad="38100" dist="38100" dir="2700000" algn="tl">
                    <a:srgbClr val="000000">
                      <a:alpha val="43137"/>
                    </a:srgbClr>
                  </a:outerShdw>
                </a:effectLst>
              </a:rPr>
              <a:t>  برنامه‏دهی جهت طراحی دانشگاه سوره</a:t>
            </a:r>
            <a:endParaRPr lang="en-US" sz="1400" dirty="0">
              <a:effectLst>
                <a:outerShdw blurRad="38100" dist="38100" dir="2700000" algn="tl">
                  <a:srgbClr val="000000">
                    <a:alpha val="43137"/>
                  </a:srgbClr>
                </a:outerShdw>
              </a:effectLst>
            </a:endParaRPr>
          </a:p>
        </p:txBody>
      </p:sp>
      <p:sp>
        <p:nvSpPr>
          <p:cNvPr id="17" name="TextBox 16"/>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9</a:t>
            </a:r>
            <a:endParaRPr lang="en-US" sz="1200" b="1" dirty="0">
              <a:solidFill>
                <a:srgbClr val="002060"/>
              </a:solidFill>
              <a:cs typeface="B Nazanin" pitchFamily="2" charset="-78"/>
            </a:endParaRPr>
          </a:p>
        </p:txBody>
      </p:sp>
      <p:sp>
        <p:nvSpPr>
          <p:cNvPr id="18" name="TextBox 17"/>
          <p:cNvSpPr txBox="1"/>
          <p:nvPr/>
        </p:nvSpPr>
        <p:spPr>
          <a:xfrm>
            <a:off x="272480" y="3723542"/>
            <a:ext cx="1728192" cy="261610"/>
          </a:xfrm>
          <a:prstGeom prst="rect">
            <a:avLst/>
          </a:prstGeom>
          <a:noFill/>
        </p:spPr>
        <p:txBody>
          <a:bodyPr wrap="square" rtlCol="0">
            <a:spAutoFit/>
          </a:bodyPr>
          <a:lstStyle/>
          <a:p>
            <a:pPr algn="ctr" rtl="1"/>
            <a:r>
              <a:rPr lang="fa-IR" sz="1100" b="1" dirty="0" smtClean="0">
                <a:solidFill>
                  <a:srgbClr val="674301"/>
                </a:solidFill>
                <a:cs typeface="B Nazanin" pitchFamily="2" charset="-78"/>
              </a:rPr>
              <a:t>برنامه‏دهی جهت طراحی سوره</a:t>
            </a:r>
            <a:endParaRPr lang="en-US" sz="1100" b="1" dirty="0">
              <a:solidFill>
                <a:srgbClr val="674301"/>
              </a:solidFill>
              <a:cs typeface="B Nazanin" pitchFamily="2" charset="-78"/>
            </a:endParaRPr>
          </a:p>
        </p:txBody>
      </p:sp>
    </p:spTree>
    <p:extLst>
      <p:ext uri="{BB962C8B-B14F-4D97-AF65-F5344CB8AC3E}">
        <p14:creationId xmlns:p14="http://schemas.microsoft.com/office/powerpoint/2010/main" val="1821460335"/>
      </p:ext>
    </p:extLst>
  </p:cSld>
  <p:clrMapOvr>
    <a:masterClrMapping/>
  </p:clrMapOvr>
  <p:transition>
    <p:dissolve/>
  </p:transition>
  <p:timing>
    <p:tnLst>
      <p:par>
        <p:cTn id="1" dur="indefinite" restart="never" nodeType="tmRoot"/>
      </p:par>
    </p:tnLst>
  </p:timing>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پیوست</a:t>
            </a:r>
            <a:endParaRPr lang="en-US" dirty="0">
              <a:solidFill>
                <a:srgbClr val="8C5B02"/>
              </a:solidFill>
              <a:latin typeface="Technic" panose="00000400000000000000" pitchFamily="2" charset="2"/>
            </a:endParaRPr>
          </a:p>
        </p:txBody>
      </p:sp>
      <p:sp>
        <p:nvSpPr>
          <p:cNvPr id="8" name="TextBox 7"/>
          <p:cNvSpPr txBox="1"/>
          <p:nvPr/>
        </p:nvSpPr>
        <p:spPr>
          <a:xfrm>
            <a:off x="272480" y="4016097"/>
            <a:ext cx="1728192" cy="276999"/>
          </a:xfrm>
          <a:prstGeom prst="rect">
            <a:avLst/>
          </a:prstGeom>
          <a:noFill/>
        </p:spPr>
        <p:txBody>
          <a:bodyPr wrap="square" rtlCol="0">
            <a:spAutoFit/>
          </a:bodyPr>
          <a:lstStyle/>
          <a:p>
            <a:pPr algn="ctr" rtl="1"/>
            <a:r>
              <a:rPr lang="fa-IR" sz="1200" b="1" dirty="0" smtClean="0">
                <a:solidFill>
                  <a:schemeClr val="bg1">
                    <a:lumMod val="65000"/>
                    <a:lumOff val="35000"/>
                  </a:schemeClr>
                </a:solidFill>
                <a:cs typeface="B Nazanin" pitchFamily="2" charset="-78"/>
              </a:rPr>
              <a:t>پیوست</a:t>
            </a:r>
            <a:endParaRPr lang="en-US" sz="1200" b="1" dirty="0">
              <a:solidFill>
                <a:schemeClr val="bg1">
                  <a:lumMod val="65000"/>
                  <a:lumOff val="35000"/>
                </a:schemeClr>
              </a:solidFill>
              <a:cs typeface="B Nazanin" pitchFamily="2" charset="-78"/>
            </a:endParaRPr>
          </a:p>
        </p:txBody>
      </p:sp>
      <p:sp>
        <p:nvSpPr>
          <p:cNvPr id="16" name="TextBox 15"/>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9</a:t>
            </a:r>
            <a:r>
              <a:rPr lang="fa-IR" sz="1600" dirty="0" smtClean="0">
                <a:effectLst>
                  <a:outerShdw blurRad="38100" dist="38100" dir="2700000" algn="tl">
                    <a:srgbClr val="000000">
                      <a:alpha val="43137"/>
                    </a:srgbClr>
                  </a:outerShdw>
                </a:effectLst>
              </a:rPr>
              <a:t>  برنامه‏دهی جهت طراحی دانشگاه سوره</a:t>
            </a:r>
            <a:endParaRPr lang="en-US" sz="1400" dirty="0">
              <a:effectLst>
                <a:outerShdw blurRad="38100" dist="38100" dir="2700000" algn="tl">
                  <a:srgbClr val="000000">
                    <a:alpha val="43137"/>
                  </a:srgbClr>
                </a:outerShdw>
              </a:effectLst>
            </a:endParaRPr>
          </a:p>
        </p:txBody>
      </p:sp>
      <p:sp>
        <p:nvSpPr>
          <p:cNvPr id="17" name="TextBox 16"/>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9</a:t>
            </a:r>
            <a:endParaRPr lang="en-US" sz="1200" b="1" dirty="0">
              <a:solidFill>
                <a:srgbClr val="002060"/>
              </a:solidFill>
              <a:cs typeface="B Nazanin" pitchFamily="2" charset="-78"/>
            </a:endParaRPr>
          </a:p>
        </p:txBody>
      </p:sp>
      <p:sp>
        <p:nvSpPr>
          <p:cNvPr id="18" name="TextBox 17"/>
          <p:cNvSpPr txBox="1"/>
          <p:nvPr/>
        </p:nvSpPr>
        <p:spPr>
          <a:xfrm>
            <a:off x="272480" y="3723542"/>
            <a:ext cx="1728192" cy="261610"/>
          </a:xfrm>
          <a:prstGeom prst="rect">
            <a:avLst/>
          </a:prstGeom>
          <a:noFill/>
        </p:spPr>
        <p:txBody>
          <a:bodyPr wrap="square" rtlCol="0">
            <a:spAutoFit/>
          </a:bodyPr>
          <a:lstStyle/>
          <a:p>
            <a:pPr algn="ctr" rtl="1"/>
            <a:r>
              <a:rPr lang="fa-IR" sz="1100" b="1" dirty="0" smtClean="0">
                <a:solidFill>
                  <a:srgbClr val="674301"/>
                </a:solidFill>
                <a:cs typeface="B Nazanin" pitchFamily="2" charset="-78"/>
              </a:rPr>
              <a:t>برنامه‏دهی جهت طراحی سوره</a:t>
            </a:r>
            <a:endParaRPr lang="en-US" sz="1100" b="1" dirty="0">
              <a:solidFill>
                <a:srgbClr val="674301"/>
              </a:solidFill>
              <a:cs typeface="B Nazanin" pitchFamily="2" charset="-78"/>
            </a:endParaRPr>
          </a:p>
        </p:txBody>
      </p:sp>
      <p:sp>
        <p:nvSpPr>
          <p:cNvPr id="9" name="TextBox 8"/>
          <p:cNvSpPr txBox="1"/>
          <p:nvPr/>
        </p:nvSpPr>
        <p:spPr>
          <a:xfrm>
            <a:off x="2504728" y="1352963"/>
            <a:ext cx="6552727" cy="4801314"/>
          </a:xfrm>
          <a:prstGeom prst="rect">
            <a:avLst/>
          </a:prstGeom>
          <a:noFill/>
        </p:spPr>
        <p:txBody>
          <a:bodyPr wrap="square" rtlCol="0">
            <a:spAutoFit/>
          </a:bodyPr>
          <a:lstStyle/>
          <a:p>
            <a:pPr algn="justLow" rtl="1">
              <a:lnSpc>
                <a:spcPct val="150000"/>
              </a:lnSpc>
            </a:pPr>
            <a:r>
              <a:rPr lang="fa-IR" sz="1200" dirty="0" smtClean="0">
                <a:solidFill>
                  <a:srgbClr val="002060"/>
                </a:solidFill>
                <a:cs typeface="B Nazanin" pitchFamily="2" charset="-78"/>
              </a:rPr>
              <a:t>ج</a:t>
            </a:r>
            <a:r>
              <a:rPr lang="fa-IR" sz="1200" dirty="0">
                <a:solidFill>
                  <a:srgbClr val="002060"/>
                </a:solidFill>
                <a:cs typeface="B Nazanin" pitchFamily="2" charset="-78"/>
              </a:rPr>
              <a:t>. اتاق نوار خانه: این اتاق محلی برای نگهداری نوار های اموزشی مورد نیاز دانشجویان میباشد که عامل تعیین کننده در این </a:t>
            </a:r>
            <a:r>
              <a:rPr lang="fa-IR" sz="1200" dirty="0" smtClean="0">
                <a:solidFill>
                  <a:srgbClr val="002060"/>
                </a:solidFill>
                <a:cs typeface="B Nazanin" pitchFamily="2" charset="-78"/>
              </a:rPr>
              <a:t>فضا، قفسه </a:t>
            </a:r>
            <a:r>
              <a:rPr lang="fa-IR" sz="1200" dirty="0">
                <a:solidFill>
                  <a:srgbClr val="002060"/>
                </a:solidFill>
                <a:cs typeface="B Nazanin" pitchFamily="2" charset="-78"/>
              </a:rPr>
              <a:t>های نوار ها می باشد.در این فضا می تواند از یک سیستم صوتی جهت تکثیرو... نیزاستفاده کرد لزا اهمیت اکوستیک بودن فضای این اتاق بیش از پیش مطرح می گردد.امروزه از اتاق ارشیو نوار به عنوان ارشیو سی دی ،دی وی دی و... نیز استفاده میشود.</a:t>
            </a:r>
          </a:p>
          <a:p>
            <a:pPr algn="justLow" rtl="1">
              <a:lnSpc>
                <a:spcPct val="150000"/>
              </a:lnSpc>
            </a:pPr>
            <a:r>
              <a:rPr lang="fa-IR" sz="1200" dirty="0" smtClean="0">
                <a:solidFill>
                  <a:srgbClr val="002060"/>
                </a:solidFill>
                <a:cs typeface="B Nazanin" pitchFamily="2" charset="-78"/>
              </a:rPr>
              <a:t>د</a:t>
            </a:r>
            <a:r>
              <a:rPr lang="fa-IR" sz="1200" dirty="0">
                <a:solidFill>
                  <a:srgbClr val="002060"/>
                </a:solidFill>
                <a:cs typeface="B Nazanin" pitchFamily="2" charset="-78"/>
              </a:rPr>
              <a:t>. محل برگدان: برای جست و جو و یافتن سریع و راحت کتاب در کتابخانه ها،از یک سری کد که بر اساس روابط خاصرشته کتابداری طراحی می شود،استفاده می گردد.این کدها در محل هایی به نام برگه دان نگهداری میگردد که خود به سه شیوه طبقه بندی میگردد:</a:t>
            </a:r>
          </a:p>
          <a:p>
            <a:pPr algn="justLow" rtl="1">
              <a:lnSpc>
                <a:spcPct val="150000"/>
              </a:lnSpc>
            </a:pPr>
            <a:r>
              <a:rPr lang="fa-IR" sz="1200" dirty="0">
                <a:solidFill>
                  <a:srgbClr val="002060"/>
                </a:solidFill>
                <a:cs typeface="B Nazanin" pitchFamily="2" charset="-78"/>
              </a:rPr>
              <a:t>1. بر اساس موضوع:با دانستن موضوعی که در پی تحقیق در مورد ان هستیم میتوانیم نام کتاب را پیدا کنیم.</a:t>
            </a:r>
          </a:p>
          <a:p>
            <a:pPr algn="justLow" rtl="1">
              <a:lnSpc>
                <a:spcPct val="150000"/>
              </a:lnSpc>
            </a:pPr>
            <a:r>
              <a:rPr lang="fa-IR" sz="1200" dirty="0">
                <a:solidFill>
                  <a:srgbClr val="002060"/>
                </a:solidFill>
                <a:cs typeface="B Nazanin" pitchFamily="2" charset="-78"/>
              </a:rPr>
              <a:t>2.. بر اساس نام پدید اورنده:اگر در مورد کتابی نام نویسنده یا مولف ان کتاب را بدانیم،با کمک شابک کتاب میتوان به راحتی ان را یافت.</a:t>
            </a:r>
          </a:p>
          <a:p>
            <a:pPr algn="justLow" rtl="1">
              <a:lnSpc>
                <a:spcPct val="150000"/>
              </a:lnSpc>
            </a:pPr>
            <a:r>
              <a:rPr lang="fa-IR" sz="1200" dirty="0">
                <a:solidFill>
                  <a:srgbClr val="002060"/>
                </a:solidFill>
                <a:cs typeface="B Nazanin" pitchFamily="2" charset="-78"/>
              </a:rPr>
              <a:t>3. بر اساس نام کتاب: جست و جو بر اساس نام کتاب صورت میگیرد.بدین معنا که این قسمت بر اساس نام کتاب نظم دهی شده اند.بر اساس دسته بندی بالا،سه دسته قفسه و یا برگه دان خواهیم داشت.هرچند که امروزه اکثر کتابخانه ها به سیستم جست و جوی پیشرفته کامپیوتری مجهز شده اند اما هنوز هم قسمت برگه دان،از فضا های مربوط به کتابخانه ها می باشد.در این قسمت باید فضایی جهت نوشتن کد های یافته شده ،مکانی جهت قرار دادن فیش و... در نظر گرفته شود.این قسمت باید از نور یکنواخت مصنوعی مناسبی برخوردار باشد.از انجا که رفت و امد در این قسمت زیاد است،بهتر است این قسمت را در فضا های کم اهمیت تر کل کتابخانه قرار داد تا سر و صدا های ایجاد شده و رفت و امد ها،بر رویفضا های اصلی مانند سالن مطالعه تاثیر منفی نگذارد.</a:t>
            </a:r>
          </a:p>
          <a:p>
            <a:pPr algn="justLow" rtl="1">
              <a:lnSpc>
                <a:spcPct val="150000"/>
              </a:lnSpc>
            </a:pPr>
            <a:r>
              <a:rPr lang="fa-IR" sz="1200" dirty="0">
                <a:solidFill>
                  <a:srgbClr val="002060"/>
                </a:solidFill>
                <a:cs typeface="B Nazanin" pitchFamily="2" charset="-78"/>
              </a:rPr>
              <a:t>ه. مخزن کتاب: محل نگهداری کتاب هایی که بر اساس کد های توضیح داده شده منظم شده و در قفسه های مربوطه نگهداری می شوند.عامل اصلی در فضا سازی مخزن کتابخانه،وجود قفسه های نگهداری کتاب و راه رو های ارتباطی بین انهاست.این قسمت نباید در معرض نور طبیعی باشد.چراکه نور طبیعی و گرد و غبار موجب فرسایش زودتر کتب می شود.تهویه این بخش نیز باید مطلوب بوده تا عمر مفید کتاب های نگهداری شده افزایش یابد</a:t>
            </a:r>
            <a:r>
              <a:rPr lang="fa-IR" sz="1200" dirty="0" smtClean="0">
                <a:solidFill>
                  <a:srgbClr val="002060"/>
                </a:solidFill>
                <a:cs typeface="B Nazanin" pitchFamily="2" charset="-78"/>
              </a:rPr>
              <a:t>.</a:t>
            </a:r>
            <a:endParaRPr lang="fa-IR" sz="1200" dirty="0">
              <a:solidFill>
                <a:srgbClr val="002060"/>
              </a:solidFill>
              <a:cs typeface="B Nazanin" pitchFamily="2" charset="-78"/>
            </a:endParaRPr>
          </a:p>
        </p:txBody>
      </p:sp>
    </p:spTree>
    <p:extLst>
      <p:ext uri="{BB962C8B-B14F-4D97-AF65-F5344CB8AC3E}">
        <p14:creationId xmlns:p14="http://schemas.microsoft.com/office/powerpoint/2010/main" val="4103840934"/>
      </p:ext>
    </p:extLst>
  </p:cSld>
  <p:clrMapOvr>
    <a:masterClrMapping/>
  </p:clrMapOvr>
  <p:transition>
    <p:dissolve/>
  </p:transition>
  <p:timing>
    <p:tnLst>
      <p:par>
        <p:cTn id="1" dur="indefinite" restart="never" nodeType="tmRoot"/>
      </p:par>
    </p:tnLst>
  </p:timing>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پیوست</a:t>
            </a:r>
            <a:endParaRPr lang="en-US" dirty="0">
              <a:solidFill>
                <a:srgbClr val="8C5B02"/>
              </a:solidFill>
              <a:latin typeface="Technic" panose="00000400000000000000" pitchFamily="2" charset="2"/>
            </a:endParaRPr>
          </a:p>
        </p:txBody>
      </p:sp>
      <p:sp>
        <p:nvSpPr>
          <p:cNvPr id="8" name="TextBox 7"/>
          <p:cNvSpPr txBox="1"/>
          <p:nvPr/>
        </p:nvSpPr>
        <p:spPr>
          <a:xfrm>
            <a:off x="272480" y="4016097"/>
            <a:ext cx="1728192" cy="276999"/>
          </a:xfrm>
          <a:prstGeom prst="rect">
            <a:avLst/>
          </a:prstGeom>
          <a:noFill/>
        </p:spPr>
        <p:txBody>
          <a:bodyPr wrap="square" rtlCol="0">
            <a:spAutoFit/>
          </a:bodyPr>
          <a:lstStyle/>
          <a:p>
            <a:pPr algn="ctr" rtl="1"/>
            <a:r>
              <a:rPr lang="fa-IR" sz="1200" b="1" dirty="0" smtClean="0">
                <a:solidFill>
                  <a:schemeClr val="bg1">
                    <a:lumMod val="65000"/>
                    <a:lumOff val="35000"/>
                  </a:schemeClr>
                </a:solidFill>
                <a:cs typeface="B Nazanin" pitchFamily="2" charset="-78"/>
              </a:rPr>
              <a:t>پیوست</a:t>
            </a:r>
            <a:endParaRPr lang="en-US" sz="1200" b="1" dirty="0">
              <a:solidFill>
                <a:schemeClr val="bg1">
                  <a:lumMod val="65000"/>
                  <a:lumOff val="35000"/>
                </a:schemeClr>
              </a:solidFill>
              <a:cs typeface="B Nazanin" pitchFamily="2" charset="-78"/>
            </a:endParaRPr>
          </a:p>
        </p:txBody>
      </p:sp>
      <p:sp>
        <p:nvSpPr>
          <p:cNvPr id="16" name="TextBox 15"/>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9</a:t>
            </a:r>
            <a:r>
              <a:rPr lang="fa-IR" sz="1600" dirty="0" smtClean="0">
                <a:effectLst>
                  <a:outerShdw blurRad="38100" dist="38100" dir="2700000" algn="tl">
                    <a:srgbClr val="000000">
                      <a:alpha val="43137"/>
                    </a:srgbClr>
                  </a:outerShdw>
                </a:effectLst>
              </a:rPr>
              <a:t>  برنامه‏دهی جهت طراحی دانشگاه سوره</a:t>
            </a:r>
            <a:endParaRPr lang="en-US" sz="1400" dirty="0">
              <a:effectLst>
                <a:outerShdw blurRad="38100" dist="38100" dir="2700000" algn="tl">
                  <a:srgbClr val="000000">
                    <a:alpha val="43137"/>
                  </a:srgbClr>
                </a:outerShdw>
              </a:effectLst>
            </a:endParaRPr>
          </a:p>
        </p:txBody>
      </p:sp>
      <p:sp>
        <p:nvSpPr>
          <p:cNvPr id="17" name="TextBox 16"/>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9</a:t>
            </a:r>
            <a:endParaRPr lang="en-US" sz="1200" b="1" dirty="0">
              <a:solidFill>
                <a:srgbClr val="002060"/>
              </a:solidFill>
              <a:cs typeface="B Nazanin" pitchFamily="2" charset="-78"/>
            </a:endParaRPr>
          </a:p>
        </p:txBody>
      </p:sp>
      <p:sp>
        <p:nvSpPr>
          <p:cNvPr id="18" name="TextBox 17"/>
          <p:cNvSpPr txBox="1"/>
          <p:nvPr/>
        </p:nvSpPr>
        <p:spPr>
          <a:xfrm>
            <a:off x="272480" y="3723542"/>
            <a:ext cx="1728192" cy="261610"/>
          </a:xfrm>
          <a:prstGeom prst="rect">
            <a:avLst/>
          </a:prstGeom>
          <a:noFill/>
        </p:spPr>
        <p:txBody>
          <a:bodyPr wrap="square" rtlCol="0">
            <a:spAutoFit/>
          </a:bodyPr>
          <a:lstStyle/>
          <a:p>
            <a:pPr algn="ctr" rtl="1"/>
            <a:r>
              <a:rPr lang="fa-IR" sz="1100" b="1" dirty="0" smtClean="0">
                <a:solidFill>
                  <a:srgbClr val="674301"/>
                </a:solidFill>
                <a:cs typeface="B Nazanin" pitchFamily="2" charset="-78"/>
              </a:rPr>
              <a:t>برنامه‏دهی جهت طراحی سوره</a:t>
            </a:r>
            <a:endParaRPr lang="en-US" sz="1100" b="1" dirty="0">
              <a:solidFill>
                <a:srgbClr val="674301"/>
              </a:solidFill>
              <a:cs typeface="B Nazanin" pitchFamily="2" charset="-78"/>
            </a:endParaRPr>
          </a:p>
        </p:txBody>
      </p:sp>
      <p:sp>
        <p:nvSpPr>
          <p:cNvPr id="11" name="TextBox 10"/>
          <p:cNvSpPr txBox="1"/>
          <p:nvPr/>
        </p:nvSpPr>
        <p:spPr>
          <a:xfrm>
            <a:off x="2504728" y="1352963"/>
            <a:ext cx="6552727" cy="5355312"/>
          </a:xfrm>
          <a:prstGeom prst="rect">
            <a:avLst/>
          </a:prstGeom>
          <a:noFill/>
        </p:spPr>
        <p:txBody>
          <a:bodyPr wrap="square" rtlCol="0">
            <a:spAutoFit/>
          </a:bodyPr>
          <a:lstStyle/>
          <a:p>
            <a:pPr algn="justLow" rtl="1">
              <a:lnSpc>
                <a:spcPct val="150000"/>
              </a:lnSpc>
            </a:pPr>
            <a:r>
              <a:rPr lang="fa-IR" sz="1200" dirty="0" smtClean="0">
                <a:solidFill>
                  <a:srgbClr val="002060"/>
                </a:solidFill>
                <a:cs typeface="B Nazanin" pitchFamily="2" charset="-78"/>
              </a:rPr>
              <a:t>خ</a:t>
            </a:r>
            <a:r>
              <a:rPr lang="fa-IR" sz="1200" dirty="0">
                <a:solidFill>
                  <a:srgbClr val="002060"/>
                </a:solidFill>
                <a:cs typeface="B Nazanin" pitchFamily="2" charset="-78"/>
              </a:rPr>
              <a:t>. محل متصدی: این مکان باید نسبت به سالن اصلی دید داشته و به قسمت مخزن نیز دسترسی مناسب داشته باشد.در نظر گرفتن یک پیش خوان برای جدا کردن بخش سالن مطالعه با قسمت متصدی ومخزن بسیار موثر و مفید است.دربخش استقرار متصدی،وجود میز و صندلی،محل قرار دادن کارت های عضویت،برگه امانت کتاب،دفتر ثبت ورود و خروج کتاب و... از ضروریات است.در بیشتر موارد از نور مصنوعی یکنواخت جهت روشنایی این فضا استفاده می کنیم و باید توجه داشت که مساحت ان بر اساس تعداد کتاب دار های مورد نیاز مشخص می گردد</a:t>
            </a:r>
            <a:r>
              <a:rPr lang="fa-IR" sz="1200" dirty="0" smtClean="0">
                <a:solidFill>
                  <a:srgbClr val="002060"/>
                </a:solidFill>
                <a:cs typeface="B Nazanin" pitchFamily="2" charset="-78"/>
              </a:rPr>
              <a:t>.</a:t>
            </a:r>
          </a:p>
          <a:p>
            <a:pPr algn="justLow" rtl="1">
              <a:lnSpc>
                <a:spcPct val="150000"/>
              </a:lnSpc>
            </a:pPr>
            <a:r>
              <a:rPr lang="fa-IR" sz="1200" b="1" dirty="0">
                <a:solidFill>
                  <a:srgbClr val="002060"/>
                </a:solidFill>
                <a:cs typeface="B Nazanin" pitchFamily="2" charset="-78"/>
              </a:rPr>
              <a:t>کارگاه عکاسی</a:t>
            </a:r>
          </a:p>
          <a:p>
            <a:pPr algn="justLow" rtl="1">
              <a:lnSpc>
                <a:spcPct val="150000"/>
              </a:lnSpc>
            </a:pPr>
            <a:r>
              <a:rPr lang="fa-IR" sz="1200" dirty="0">
                <a:solidFill>
                  <a:srgbClr val="002060"/>
                </a:solidFill>
                <a:cs typeface="B Nazanin" pitchFamily="2" charset="-78"/>
              </a:rPr>
              <a:t>عکاسی نیز به مانند مجسمه سازی خود رشته ای بسیار گسترده و پیچیده و مستقل می باشداما انچه برای دانشجویان معماری مهم است،دانستن "اصول عکاسی" بخصوص "عکاسی معماری" ست.برای دست یافتن به این مهم،در دانشکده های معماری کارگاهی به نام کارگاه عکاسی در نظر گرفته میشودکه در آن دانشجویان علاوه بر اصول و مبانی عکاسی،با شیوه های ظهور و چاپ فیلم نیزآشنا می شوند.</a:t>
            </a:r>
          </a:p>
          <a:p>
            <a:pPr algn="justLow" rtl="1">
              <a:lnSpc>
                <a:spcPct val="150000"/>
              </a:lnSpc>
            </a:pPr>
            <a:r>
              <a:rPr lang="fa-IR" sz="1200" dirty="0">
                <a:solidFill>
                  <a:srgbClr val="002060"/>
                </a:solidFill>
                <a:cs typeface="B Nazanin" pitchFamily="2" charset="-78"/>
              </a:rPr>
              <a:t>فضای کارگاه عکاسی را میتوان به دو بخش </a:t>
            </a:r>
            <a:r>
              <a:rPr lang="fa-IR" sz="1200" dirty="0" smtClean="0">
                <a:solidFill>
                  <a:srgbClr val="002060"/>
                </a:solidFill>
                <a:cs typeface="B Nazanin" pitchFamily="2" charset="-78"/>
              </a:rPr>
              <a:t>تاریکخانه چاپ و گالری عکاسی تقسیم‏بندی نمود.</a:t>
            </a:r>
            <a:endParaRPr lang="fa-IR" sz="1200" dirty="0">
              <a:solidFill>
                <a:srgbClr val="002060"/>
              </a:solidFill>
              <a:cs typeface="B Nazanin" pitchFamily="2" charset="-78"/>
            </a:endParaRPr>
          </a:p>
          <a:p>
            <a:pPr algn="justLow" rtl="1">
              <a:lnSpc>
                <a:spcPct val="150000"/>
              </a:lnSpc>
            </a:pPr>
            <a:r>
              <a:rPr lang="fa-IR" sz="1200" dirty="0">
                <a:solidFill>
                  <a:srgbClr val="002060"/>
                </a:solidFill>
                <a:cs typeface="B Nazanin" pitchFamily="2" charset="-78"/>
              </a:rPr>
              <a:t>در قسمت تاریک خانه کارهایی مربوط به چاپ و... انجام میشود. ابعاد این فضا بر اساس سینک های بزرگ و کوچک اب سرد و گرم و نیز میزهای اگراندیسور تعیین می شود.در این قسمت به هیچ عنوان نباید نور طبیعی وجود داشته باشد.نور مصنوعی نیز باید کنترل شده به صورت دلخواه باشد.در این قسمت باید از مصالحی استفاده کرد که قابلیت شست و شوی مرتب را داشته باشد چون ممکن است در اثر ریختن داروی ظهور و... نیاز به شست و شو به وجود اید.بخش بعد کارگاه عکاسی گالری میباشد که مکانی جهت نمایش عکس ها می باشد.مهمترین عنصر این بخش پانل های عمودی نمایش عکس ها می باشد.نور این قسمت بهتر است موضعی طراحی شود و در صورت وجود پنجره به بیرون،این پنجره ها به وسیله پرده کنترل شود تا نور مستقیم افتاب بر کیفیت عکس های به نمایش در امده تاثیر منفی نگذارد.</a:t>
            </a:r>
          </a:p>
          <a:p>
            <a:pPr algn="justLow" rtl="1">
              <a:lnSpc>
                <a:spcPct val="150000"/>
              </a:lnSpc>
            </a:pPr>
            <a:r>
              <a:rPr lang="fa-IR" sz="1200" dirty="0">
                <a:solidFill>
                  <a:srgbClr val="002060"/>
                </a:solidFill>
                <a:cs typeface="B Nazanin" pitchFamily="2" charset="-78"/>
              </a:rPr>
              <a:t>رنگ دیوار ها باید از رنگ های روشن باشد</a:t>
            </a:r>
            <a:r>
              <a:rPr lang="fa-IR" sz="1200" dirty="0" smtClean="0">
                <a:solidFill>
                  <a:srgbClr val="002060"/>
                </a:solidFill>
                <a:cs typeface="B Nazanin" pitchFamily="2" charset="-78"/>
              </a:rPr>
              <a:t>. البته </a:t>
            </a:r>
            <a:r>
              <a:rPr lang="fa-IR" sz="1200" dirty="0">
                <a:solidFill>
                  <a:srgbClr val="002060"/>
                </a:solidFill>
                <a:cs typeface="B Nazanin" pitchFamily="2" charset="-78"/>
              </a:rPr>
              <a:t>این حکم کلی نبوده و بر اساس رنگ پانل</a:t>
            </a:r>
            <a:r>
              <a:rPr lang="fa-IR" sz="1200" dirty="0" smtClean="0">
                <a:solidFill>
                  <a:srgbClr val="002060"/>
                </a:solidFill>
                <a:cs typeface="B Nazanin" pitchFamily="2" charset="-78"/>
              </a:rPr>
              <a:t>، رنگ </a:t>
            </a:r>
            <a:r>
              <a:rPr lang="fa-IR" sz="1200" dirty="0">
                <a:solidFill>
                  <a:srgbClr val="002060"/>
                </a:solidFill>
                <a:cs typeface="B Nazanin" pitchFamily="2" charset="-78"/>
              </a:rPr>
              <a:t>کف، نوع نمایش عکس‏ها و... می‏تواند تغییر کند.</a:t>
            </a:r>
            <a:endParaRPr lang="en-US" sz="1200" dirty="0" smtClean="0">
              <a:solidFill>
                <a:srgbClr val="002060"/>
              </a:solidFill>
              <a:cs typeface="B Nazanin" pitchFamily="2" charset="-78"/>
            </a:endParaRPr>
          </a:p>
        </p:txBody>
      </p:sp>
    </p:spTree>
    <p:extLst>
      <p:ext uri="{BB962C8B-B14F-4D97-AF65-F5344CB8AC3E}">
        <p14:creationId xmlns:p14="http://schemas.microsoft.com/office/powerpoint/2010/main" val="740783902"/>
      </p:ext>
    </p:extLst>
  </p:cSld>
  <p:clrMapOvr>
    <a:masterClrMapping/>
  </p:clrMapOvr>
  <p:transition>
    <p:dissolve/>
  </p:transition>
  <p:timing>
    <p:tnLst>
      <p:par>
        <p:cTn id="1" dur="indefinite" restart="never" nodeType="tmRoot"/>
      </p:par>
    </p:tnLst>
  </p:timing>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پیوست</a:t>
            </a:r>
            <a:endParaRPr lang="en-US" dirty="0">
              <a:solidFill>
                <a:srgbClr val="8C5B02"/>
              </a:solidFill>
              <a:latin typeface="Technic" panose="00000400000000000000" pitchFamily="2" charset="2"/>
            </a:endParaRPr>
          </a:p>
        </p:txBody>
      </p:sp>
      <p:sp>
        <p:nvSpPr>
          <p:cNvPr id="8" name="TextBox 7"/>
          <p:cNvSpPr txBox="1"/>
          <p:nvPr/>
        </p:nvSpPr>
        <p:spPr>
          <a:xfrm>
            <a:off x="272480" y="4016097"/>
            <a:ext cx="1728192" cy="276999"/>
          </a:xfrm>
          <a:prstGeom prst="rect">
            <a:avLst/>
          </a:prstGeom>
          <a:noFill/>
        </p:spPr>
        <p:txBody>
          <a:bodyPr wrap="square" rtlCol="0">
            <a:spAutoFit/>
          </a:bodyPr>
          <a:lstStyle/>
          <a:p>
            <a:pPr algn="ctr" rtl="1"/>
            <a:r>
              <a:rPr lang="fa-IR" sz="1200" b="1" dirty="0" smtClean="0">
                <a:solidFill>
                  <a:schemeClr val="bg1">
                    <a:lumMod val="65000"/>
                    <a:lumOff val="35000"/>
                  </a:schemeClr>
                </a:solidFill>
                <a:cs typeface="B Nazanin" pitchFamily="2" charset="-78"/>
              </a:rPr>
              <a:t>پیوست</a:t>
            </a:r>
            <a:endParaRPr lang="en-US" sz="1200" b="1" dirty="0">
              <a:solidFill>
                <a:schemeClr val="bg1">
                  <a:lumMod val="65000"/>
                  <a:lumOff val="35000"/>
                </a:schemeClr>
              </a:solidFill>
              <a:cs typeface="B Nazanin" pitchFamily="2" charset="-78"/>
            </a:endParaRPr>
          </a:p>
        </p:txBody>
      </p:sp>
      <p:sp>
        <p:nvSpPr>
          <p:cNvPr id="16" name="TextBox 15"/>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9</a:t>
            </a:r>
            <a:r>
              <a:rPr lang="fa-IR" sz="1600" dirty="0" smtClean="0">
                <a:effectLst>
                  <a:outerShdw blurRad="38100" dist="38100" dir="2700000" algn="tl">
                    <a:srgbClr val="000000">
                      <a:alpha val="43137"/>
                    </a:srgbClr>
                  </a:outerShdw>
                </a:effectLst>
              </a:rPr>
              <a:t>  برنامه‏دهی جهت طراحی دانشگاه سوره</a:t>
            </a:r>
            <a:endParaRPr lang="en-US" sz="1400" dirty="0">
              <a:effectLst>
                <a:outerShdw blurRad="38100" dist="38100" dir="2700000" algn="tl">
                  <a:srgbClr val="000000">
                    <a:alpha val="43137"/>
                  </a:srgbClr>
                </a:outerShdw>
              </a:effectLst>
            </a:endParaRPr>
          </a:p>
        </p:txBody>
      </p:sp>
      <p:sp>
        <p:nvSpPr>
          <p:cNvPr id="17" name="TextBox 16"/>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9</a:t>
            </a:r>
            <a:endParaRPr lang="en-US" sz="1200" b="1" dirty="0">
              <a:solidFill>
                <a:srgbClr val="002060"/>
              </a:solidFill>
              <a:cs typeface="B Nazanin" pitchFamily="2" charset="-78"/>
            </a:endParaRPr>
          </a:p>
        </p:txBody>
      </p:sp>
      <p:sp>
        <p:nvSpPr>
          <p:cNvPr id="18" name="TextBox 17"/>
          <p:cNvSpPr txBox="1"/>
          <p:nvPr/>
        </p:nvSpPr>
        <p:spPr>
          <a:xfrm>
            <a:off x="272480" y="3723542"/>
            <a:ext cx="1728192" cy="261610"/>
          </a:xfrm>
          <a:prstGeom prst="rect">
            <a:avLst/>
          </a:prstGeom>
          <a:noFill/>
        </p:spPr>
        <p:txBody>
          <a:bodyPr wrap="square" rtlCol="0">
            <a:spAutoFit/>
          </a:bodyPr>
          <a:lstStyle/>
          <a:p>
            <a:pPr algn="ctr" rtl="1"/>
            <a:r>
              <a:rPr lang="fa-IR" sz="1100" b="1" dirty="0" smtClean="0">
                <a:solidFill>
                  <a:srgbClr val="674301"/>
                </a:solidFill>
                <a:cs typeface="B Nazanin" pitchFamily="2" charset="-78"/>
              </a:rPr>
              <a:t>برنامه‏دهی جهت طراحی سوره</a:t>
            </a:r>
            <a:endParaRPr lang="en-US" sz="1100" b="1" dirty="0">
              <a:solidFill>
                <a:srgbClr val="674301"/>
              </a:solidFill>
              <a:cs typeface="B Nazanin" pitchFamily="2" charset="-78"/>
            </a:endParaRPr>
          </a:p>
        </p:txBody>
      </p:sp>
      <p:sp>
        <p:nvSpPr>
          <p:cNvPr id="9" name="TextBox 8"/>
          <p:cNvSpPr txBox="1"/>
          <p:nvPr/>
        </p:nvSpPr>
        <p:spPr>
          <a:xfrm>
            <a:off x="2504728" y="1365007"/>
            <a:ext cx="6552727" cy="5078313"/>
          </a:xfrm>
          <a:prstGeom prst="rect">
            <a:avLst/>
          </a:prstGeom>
          <a:noFill/>
        </p:spPr>
        <p:txBody>
          <a:bodyPr wrap="square" rtlCol="0">
            <a:spAutoFit/>
          </a:bodyPr>
          <a:lstStyle/>
          <a:p>
            <a:pPr algn="justLow" rtl="1">
              <a:lnSpc>
                <a:spcPct val="150000"/>
              </a:lnSpc>
            </a:pPr>
            <a:r>
              <a:rPr lang="fa-IR" sz="1200" b="1" dirty="0" smtClean="0">
                <a:solidFill>
                  <a:srgbClr val="8C5B02"/>
                </a:solidFill>
                <a:cs typeface="B Nazanin" pitchFamily="2" charset="-78"/>
              </a:rPr>
              <a:t>آموزشی- </a:t>
            </a:r>
            <a:r>
              <a:rPr lang="fa-IR" sz="1200" b="1" dirty="0">
                <a:solidFill>
                  <a:srgbClr val="8C5B02"/>
                </a:solidFill>
                <a:cs typeface="B Nazanin" pitchFamily="2" charset="-78"/>
              </a:rPr>
              <a:t>عملی</a:t>
            </a:r>
          </a:p>
          <a:p>
            <a:pPr algn="justLow" rtl="1">
              <a:lnSpc>
                <a:spcPct val="150000"/>
              </a:lnSpc>
            </a:pPr>
            <a:r>
              <a:rPr lang="fa-IR" sz="1200" b="1" dirty="0">
                <a:solidFill>
                  <a:srgbClr val="002060"/>
                </a:solidFill>
                <a:cs typeface="B Nazanin" pitchFamily="2" charset="-78"/>
              </a:rPr>
              <a:t>آتلیه </a:t>
            </a:r>
            <a:r>
              <a:rPr lang="fa-IR" sz="1200" b="1" dirty="0" smtClean="0">
                <a:solidFill>
                  <a:srgbClr val="002060"/>
                </a:solidFill>
                <a:cs typeface="B Nazanin" pitchFamily="2" charset="-78"/>
              </a:rPr>
              <a:t>ها</a:t>
            </a:r>
          </a:p>
          <a:p>
            <a:pPr algn="justLow" rtl="1">
              <a:lnSpc>
                <a:spcPct val="150000"/>
              </a:lnSpc>
            </a:pPr>
            <a:r>
              <a:rPr lang="fa-IR" sz="1200" dirty="0">
                <a:solidFill>
                  <a:srgbClr val="002060"/>
                </a:solidFill>
                <a:cs typeface="B Nazanin" pitchFamily="2" charset="-78"/>
              </a:rPr>
              <a:t>الف. آتلیه طراحی معماری</a:t>
            </a:r>
          </a:p>
          <a:p>
            <a:pPr algn="justLow" rtl="1">
              <a:lnSpc>
                <a:spcPct val="150000"/>
              </a:lnSpc>
            </a:pPr>
            <a:r>
              <a:rPr lang="fa-IR" sz="1200" dirty="0">
                <a:solidFill>
                  <a:srgbClr val="002060"/>
                </a:solidFill>
                <a:cs typeface="B Nazanin" pitchFamily="2" charset="-78"/>
              </a:rPr>
              <a:t>درس طراحی معماری یکی از مهم ترین دروس رشته معماری می باشد. در واقع در این درس تمام نکات و مسائل گفته شده در دروسی مانند عناصر و جزئیات ساختمانی،شناخت مواد و مصالح،مبانی نظری، ساخت و ارائه و... باید به صورت عملی در طراحی فضا های معماری نمود پیدا کند.به همین خاطر شناخت نیاز ها و عملکرد های این فضا از اهمیت بسیاری برخوردار است. فرم کلی این فضا که همانطور که گفته شد از زیر شاخه های فضا های اتلیه ای می باشد،مانند دیگر فضا های اتلیه ایست با این تفاوت که مبلمانی مانند میز های کرکسیون، سه پایه بوم و... نیز باید در ان دیده شود. در نتیجه عامل تعیین کننده در مساخت این فضا را میتوان سه پایه بوم و صندلی و میز کرکسیون در نظر گرفت. نور این فضا باید هم به طریق طبیعی و هم به صورت مصنوعی تامین شود. نور طبیعی باید از سمت شمال و شرق باشد که دلیل آن هم عدم تابش مستقیم آفتاب است. در حالت کلی در صورت امکان باید از نور گیری از سقف نیز استفاده کرد.</a:t>
            </a:r>
          </a:p>
          <a:p>
            <a:pPr algn="justLow" rtl="1">
              <a:lnSpc>
                <a:spcPct val="150000"/>
              </a:lnSpc>
            </a:pPr>
            <a:r>
              <a:rPr lang="fa-IR" sz="1200" dirty="0">
                <a:solidFill>
                  <a:srgbClr val="002060"/>
                </a:solidFill>
                <a:cs typeface="B Nazanin" pitchFamily="2" charset="-78"/>
              </a:rPr>
              <a:t>اتاق مربی یا مسئول: که باید دید کافی نسبت به سالن اصلی داشته باشد.</a:t>
            </a:r>
          </a:p>
          <a:p>
            <a:pPr algn="justLow" rtl="1">
              <a:lnSpc>
                <a:spcPct val="150000"/>
              </a:lnSpc>
            </a:pPr>
            <a:r>
              <a:rPr lang="fa-IR" sz="1200" dirty="0">
                <a:solidFill>
                  <a:srgbClr val="002060"/>
                </a:solidFill>
                <a:cs typeface="B Nazanin" pitchFamily="2" charset="-78"/>
              </a:rPr>
              <a:t>انبار وسایل اتلیه: که در ان از وسایلی مانند سه پایه و... نگهداری می شود.</a:t>
            </a:r>
          </a:p>
          <a:p>
            <a:pPr algn="justLow" rtl="1">
              <a:lnSpc>
                <a:spcPct val="150000"/>
              </a:lnSpc>
            </a:pPr>
            <a:r>
              <a:rPr lang="fa-IR" sz="1200" dirty="0">
                <a:solidFill>
                  <a:srgbClr val="002060"/>
                </a:solidFill>
                <a:cs typeface="B Nazanin" pitchFamily="2" charset="-78"/>
              </a:rPr>
              <a:t>رختکن: برای تعویض لباس دانشجویان این درس.</a:t>
            </a:r>
          </a:p>
          <a:p>
            <a:pPr algn="justLow" rtl="1">
              <a:lnSpc>
                <a:spcPct val="150000"/>
              </a:lnSpc>
            </a:pPr>
            <a:r>
              <a:rPr lang="fa-IR" sz="1200" dirty="0">
                <a:solidFill>
                  <a:srgbClr val="002060"/>
                </a:solidFill>
                <a:cs typeface="B Nazanin" pitchFamily="2" charset="-78"/>
              </a:rPr>
              <a:t>بحث جاذب صوت بودن صفحات این فضا،(دیوار ها و سقف) توجه ویژه شود.</a:t>
            </a:r>
          </a:p>
          <a:p>
            <a:pPr algn="justLow" rtl="1">
              <a:lnSpc>
                <a:spcPct val="150000"/>
              </a:lnSpc>
            </a:pPr>
            <a:r>
              <a:rPr lang="fa-IR" sz="1200" dirty="0">
                <a:solidFill>
                  <a:srgbClr val="002060"/>
                </a:solidFill>
                <a:cs typeface="B Nazanin" pitchFamily="2" charset="-78"/>
              </a:rPr>
              <a:t>این فضا دروشویی که می‏تواند در داخل فضای اتلیه باشد و حد اکثر به وسیله یک پارتیشن جدا شود</a:t>
            </a:r>
          </a:p>
          <a:p>
            <a:pPr algn="justLow" rtl="1">
              <a:lnSpc>
                <a:spcPct val="150000"/>
              </a:lnSpc>
            </a:pPr>
            <a:r>
              <a:rPr lang="fa-IR" sz="1200" dirty="0">
                <a:solidFill>
                  <a:srgbClr val="002060"/>
                </a:solidFill>
                <a:cs typeface="B Nazanin" pitchFamily="2" charset="-78"/>
              </a:rPr>
              <a:t>این اتلیه نیز از نظ کار کرد و فرم شباهت بسیاری به اتلیه طراحی معماری دارد و در بسیاری از موارد این دو اتلیه به صورت سیال طراحی شده که قابلیت کاربری برای هر دو عملکرد را دارا باشد.</a:t>
            </a:r>
          </a:p>
          <a:p>
            <a:pPr algn="justLow" rtl="1">
              <a:lnSpc>
                <a:spcPct val="150000"/>
              </a:lnSpc>
            </a:pPr>
            <a:r>
              <a:rPr lang="fa-IR" sz="1200" dirty="0">
                <a:solidFill>
                  <a:srgbClr val="002060"/>
                </a:solidFill>
                <a:cs typeface="B Nazanin" pitchFamily="2" charset="-78"/>
              </a:rPr>
              <a:t>در صورت تفاوت انچه این دو را از یکدیگر متمایز میکند، مبلمان داخلی ان است</a:t>
            </a:r>
            <a:r>
              <a:rPr lang="fa-IR" sz="1200" dirty="0" smtClean="0">
                <a:solidFill>
                  <a:srgbClr val="002060"/>
                </a:solidFill>
                <a:cs typeface="B Nazanin" pitchFamily="2" charset="-78"/>
              </a:rPr>
              <a:t>.</a:t>
            </a:r>
            <a:endParaRPr lang="fa-IR" sz="1200" dirty="0">
              <a:solidFill>
                <a:srgbClr val="002060"/>
              </a:solidFill>
              <a:cs typeface="B Nazanin" pitchFamily="2" charset="-78"/>
            </a:endParaRPr>
          </a:p>
        </p:txBody>
      </p:sp>
    </p:spTree>
    <p:extLst>
      <p:ext uri="{BB962C8B-B14F-4D97-AF65-F5344CB8AC3E}">
        <p14:creationId xmlns:p14="http://schemas.microsoft.com/office/powerpoint/2010/main" val="3240712706"/>
      </p:ext>
    </p:extLst>
  </p:cSld>
  <p:clrMapOvr>
    <a:masterClrMapping/>
  </p:clrMapOvr>
  <p:transition>
    <p:dissolve/>
  </p:transition>
  <p:timing>
    <p:tnLst>
      <p:par>
        <p:cTn id="1" dur="indefinite" restart="never" nodeType="tmRoot"/>
      </p:par>
    </p:tnLst>
  </p:timing>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پیوست</a:t>
            </a:r>
            <a:endParaRPr lang="en-US" dirty="0">
              <a:solidFill>
                <a:srgbClr val="8C5B02"/>
              </a:solidFill>
              <a:latin typeface="Technic" panose="00000400000000000000" pitchFamily="2" charset="2"/>
            </a:endParaRPr>
          </a:p>
        </p:txBody>
      </p:sp>
      <p:sp>
        <p:nvSpPr>
          <p:cNvPr id="8" name="TextBox 7"/>
          <p:cNvSpPr txBox="1"/>
          <p:nvPr/>
        </p:nvSpPr>
        <p:spPr>
          <a:xfrm>
            <a:off x="272480" y="4016097"/>
            <a:ext cx="1728192" cy="276999"/>
          </a:xfrm>
          <a:prstGeom prst="rect">
            <a:avLst/>
          </a:prstGeom>
          <a:noFill/>
        </p:spPr>
        <p:txBody>
          <a:bodyPr wrap="square" rtlCol="0">
            <a:spAutoFit/>
          </a:bodyPr>
          <a:lstStyle/>
          <a:p>
            <a:pPr algn="ctr" rtl="1"/>
            <a:r>
              <a:rPr lang="fa-IR" sz="1200" b="1" dirty="0" smtClean="0">
                <a:solidFill>
                  <a:schemeClr val="bg1">
                    <a:lumMod val="65000"/>
                    <a:lumOff val="35000"/>
                  </a:schemeClr>
                </a:solidFill>
                <a:cs typeface="B Nazanin" pitchFamily="2" charset="-78"/>
              </a:rPr>
              <a:t>پیوست</a:t>
            </a:r>
            <a:endParaRPr lang="en-US" sz="1200" b="1" dirty="0">
              <a:solidFill>
                <a:schemeClr val="bg1">
                  <a:lumMod val="65000"/>
                  <a:lumOff val="35000"/>
                </a:schemeClr>
              </a:solidFill>
              <a:cs typeface="B Nazanin" pitchFamily="2" charset="-78"/>
            </a:endParaRPr>
          </a:p>
        </p:txBody>
      </p:sp>
      <p:sp>
        <p:nvSpPr>
          <p:cNvPr id="16" name="TextBox 15"/>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9</a:t>
            </a:r>
            <a:r>
              <a:rPr lang="fa-IR" sz="1600" dirty="0" smtClean="0">
                <a:effectLst>
                  <a:outerShdw blurRad="38100" dist="38100" dir="2700000" algn="tl">
                    <a:srgbClr val="000000">
                      <a:alpha val="43137"/>
                    </a:srgbClr>
                  </a:outerShdw>
                </a:effectLst>
              </a:rPr>
              <a:t>  برنامه‏دهی جهت طراحی دانشگاه سوره</a:t>
            </a:r>
            <a:endParaRPr lang="en-US" sz="1400" dirty="0">
              <a:effectLst>
                <a:outerShdw blurRad="38100" dist="38100" dir="2700000" algn="tl">
                  <a:srgbClr val="000000">
                    <a:alpha val="43137"/>
                  </a:srgbClr>
                </a:outerShdw>
              </a:effectLst>
            </a:endParaRPr>
          </a:p>
        </p:txBody>
      </p:sp>
      <p:sp>
        <p:nvSpPr>
          <p:cNvPr id="17" name="TextBox 16"/>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9</a:t>
            </a:r>
            <a:endParaRPr lang="en-US" sz="1200" b="1" dirty="0">
              <a:solidFill>
                <a:srgbClr val="002060"/>
              </a:solidFill>
              <a:cs typeface="B Nazanin" pitchFamily="2" charset="-78"/>
            </a:endParaRPr>
          </a:p>
        </p:txBody>
      </p:sp>
      <p:sp>
        <p:nvSpPr>
          <p:cNvPr id="18" name="TextBox 17"/>
          <p:cNvSpPr txBox="1"/>
          <p:nvPr/>
        </p:nvSpPr>
        <p:spPr>
          <a:xfrm>
            <a:off x="272480" y="3723542"/>
            <a:ext cx="1728192" cy="261610"/>
          </a:xfrm>
          <a:prstGeom prst="rect">
            <a:avLst/>
          </a:prstGeom>
          <a:noFill/>
        </p:spPr>
        <p:txBody>
          <a:bodyPr wrap="square" rtlCol="0">
            <a:spAutoFit/>
          </a:bodyPr>
          <a:lstStyle/>
          <a:p>
            <a:pPr algn="ctr" rtl="1"/>
            <a:r>
              <a:rPr lang="fa-IR" sz="1100" b="1" dirty="0" smtClean="0">
                <a:solidFill>
                  <a:srgbClr val="674301"/>
                </a:solidFill>
                <a:cs typeface="B Nazanin" pitchFamily="2" charset="-78"/>
              </a:rPr>
              <a:t>برنامه‏دهی جهت طراحی سوره</a:t>
            </a:r>
            <a:endParaRPr lang="en-US" sz="1100" b="1" dirty="0">
              <a:solidFill>
                <a:srgbClr val="674301"/>
              </a:solidFill>
              <a:cs typeface="B Nazanin" pitchFamily="2" charset="-78"/>
            </a:endParaRPr>
          </a:p>
        </p:txBody>
      </p:sp>
      <p:sp>
        <p:nvSpPr>
          <p:cNvPr id="9" name="TextBox 8"/>
          <p:cNvSpPr txBox="1"/>
          <p:nvPr/>
        </p:nvSpPr>
        <p:spPr>
          <a:xfrm>
            <a:off x="2504728" y="1365007"/>
            <a:ext cx="6552727" cy="5113900"/>
          </a:xfrm>
          <a:prstGeom prst="rect">
            <a:avLst/>
          </a:prstGeom>
          <a:noFill/>
        </p:spPr>
        <p:txBody>
          <a:bodyPr wrap="square" rtlCol="0">
            <a:spAutoFit/>
          </a:bodyPr>
          <a:lstStyle/>
          <a:p>
            <a:pPr algn="justLow" rtl="1">
              <a:lnSpc>
                <a:spcPct val="150000"/>
              </a:lnSpc>
            </a:pPr>
            <a:r>
              <a:rPr lang="fa-IR" sz="1150" dirty="0">
                <a:solidFill>
                  <a:srgbClr val="002060"/>
                </a:solidFill>
                <a:cs typeface="B Nazanin" pitchFamily="2" charset="-78"/>
              </a:rPr>
              <a:t>ب. آتلیه ترسیم فنی</a:t>
            </a:r>
          </a:p>
          <a:p>
            <a:pPr algn="justLow" rtl="1">
              <a:lnSpc>
                <a:spcPct val="150000"/>
              </a:lnSpc>
            </a:pPr>
            <a:r>
              <a:rPr lang="fa-IR" sz="1150" dirty="0">
                <a:solidFill>
                  <a:srgbClr val="002060"/>
                </a:solidFill>
                <a:cs typeface="B Nazanin" pitchFamily="2" charset="-78"/>
              </a:rPr>
              <a:t>برای نمایش محدوده و تقسیمات فضایی هر مکان،جزئیات اجرایی،چگونگی طراحی محوطه و... نیازمند طراحی انها هستیم.به این منظور واحد هایی به عنوان واحد ترسیم فنی در این رشته ارائه میگردد که در اینجا به بررسی عملکرد فضایی ان می پردازیم:</a:t>
            </a:r>
          </a:p>
          <a:p>
            <a:pPr algn="justLow" rtl="1">
              <a:lnSpc>
                <a:spcPct val="150000"/>
              </a:lnSpc>
            </a:pPr>
            <a:r>
              <a:rPr lang="fa-IR" sz="1150" dirty="0">
                <a:solidFill>
                  <a:srgbClr val="002060"/>
                </a:solidFill>
                <a:cs typeface="B Nazanin" pitchFamily="2" charset="-78"/>
              </a:rPr>
              <a:t>مساحت این فضا بر اساس میز های نقشه کشی و استاندارد های مربوط به ان تعیین می گردد. معمولا این فضا برای 24 تا 30 نفر در نظر گرفته می شود.</a:t>
            </a:r>
          </a:p>
          <a:p>
            <a:pPr algn="justLow" rtl="1">
              <a:lnSpc>
                <a:spcPct val="150000"/>
              </a:lnSpc>
            </a:pPr>
            <a:r>
              <a:rPr lang="fa-IR" sz="1150" dirty="0">
                <a:solidFill>
                  <a:srgbClr val="002060"/>
                </a:solidFill>
                <a:cs typeface="B Nazanin" pitchFamily="2" charset="-78"/>
              </a:rPr>
              <a:t>نور این اتلیه می تواند طبیعی یا مصنوعی باشد اما نکته ضروری در مورد طراحی نور،عدم ایجاد سایه است.</a:t>
            </a:r>
          </a:p>
          <a:p>
            <a:pPr algn="justLow" rtl="1">
              <a:lnSpc>
                <a:spcPct val="150000"/>
              </a:lnSpc>
            </a:pPr>
            <a:r>
              <a:rPr lang="fa-IR" sz="1150" dirty="0">
                <a:solidFill>
                  <a:srgbClr val="002060"/>
                </a:solidFill>
                <a:cs typeface="B Nazanin" pitchFamily="2" charset="-78"/>
              </a:rPr>
              <a:t>به همین خاطر بهتر است از نور مصنوعی و به صورت یکنواخت استفاده کرد.نور مورد استفاده باید به وسیله لامپ های مهتابی تامین گردد و این لامپ ها باید به سقف و بالای میزهای ترسیم نصب شوند تا حداقل سایه را ایجاد کنند. رنگ میزهای ترسیم نباید رنگ های تیره و براق باشد.دلیل تیره نبودن میزها به خاطر استفاده از پوستی وکاغذ کالک و... و دید بهتر خطوط هنگام ترسیم و براق نبودن میز ها نیز به خاطر عدم انعکاس نور می باشد. رنگ سالن باید از رنگ های ملایم باشد که در طول زمان موجب خستگی چشم نگردد.این فضا نیز دارای فضا های جانبی می باشد که عبارتند از:</a:t>
            </a:r>
          </a:p>
          <a:p>
            <a:pPr algn="justLow" rtl="1">
              <a:lnSpc>
                <a:spcPct val="150000"/>
              </a:lnSpc>
            </a:pPr>
            <a:r>
              <a:rPr lang="fa-IR" sz="1150" dirty="0">
                <a:solidFill>
                  <a:srgbClr val="002060"/>
                </a:solidFill>
                <a:cs typeface="B Nazanin" pitchFamily="2" charset="-78"/>
              </a:rPr>
              <a:t>اتاق مربی یا مسئول: که باید دید کافی نسبت به سالن اصلی داشته باشد.</a:t>
            </a:r>
          </a:p>
          <a:p>
            <a:pPr algn="justLow" rtl="1">
              <a:lnSpc>
                <a:spcPct val="150000"/>
              </a:lnSpc>
            </a:pPr>
            <a:r>
              <a:rPr lang="fa-IR" sz="1150" dirty="0">
                <a:solidFill>
                  <a:srgbClr val="002060"/>
                </a:solidFill>
                <a:cs typeface="B Nazanin" pitchFamily="2" charset="-78"/>
              </a:rPr>
              <a:t>روشویی که میتواند در داخل فضای اتلیه باشد و حد اکثر به وسیله یک پارتیشن جدا شود.</a:t>
            </a:r>
          </a:p>
          <a:p>
            <a:pPr algn="justLow" rtl="1">
              <a:lnSpc>
                <a:spcPct val="150000"/>
              </a:lnSpc>
            </a:pPr>
            <a:r>
              <a:rPr lang="fa-IR" sz="1150" dirty="0">
                <a:solidFill>
                  <a:srgbClr val="002060"/>
                </a:solidFill>
                <a:cs typeface="B Nazanin" pitchFamily="2" charset="-78"/>
              </a:rPr>
              <a:t>این فضا تا حد بسیار زیادی شبیه فضای اتلیه ترسیم فنی ست با این تفاوت که در ان میز های کرکسیون</a:t>
            </a:r>
          </a:p>
          <a:p>
            <a:pPr algn="justLow" rtl="1">
              <a:lnSpc>
                <a:spcPct val="150000"/>
              </a:lnSpc>
            </a:pPr>
            <a:r>
              <a:rPr lang="fa-IR" sz="1150" dirty="0">
                <a:solidFill>
                  <a:srgbClr val="002060"/>
                </a:solidFill>
                <a:cs typeface="B Nazanin" pitchFamily="2" charset="-78"/>
              </a:rPr>
              <a:t>نیز وجود دارد.نور این فضا نیز باید مصنوعی و یکنواخت بوده و ایجاد سایه نکند. این دو فضا را</a:t>
            </a:r>
          </a:p>
          <a:p>
            <a:pPr algn="justLow" rtl="1">
              <a:lnSpc>
                <a:spcPct val="150000"/>
              </a:lnSpc>
            </a:pPr>
            <a:r>
              <a:rPr lang="fa-IR" sz="1150" dirty="0">
                <a:solidFill>
                  <a:srgbClr val="002060"/>
                </a:solidFill>
                <a:cs typeface="B Nazanin" pitchFamily="2" charset="-78"/>
              </a:rPr>
              <a:t>(اتلیه ترسیم فنی و طراحی فنی) را به گونه ای طراحی میکنند که عملکرد های مورد انتظار از هر دو درس را بر آورده </a:t>
            </a:r>
            <a:r>
              <a:rPr lang="fa-IR" sz="1150" dirty="0" smtClean="0">
                <a:solidFill>
                  <a:srgbClr val="002060"/>
                </a:solidFill>
                <a:cs typeface="B Nazanin" pitchFamily="2" charset="-78"/>
              </a:rPr>
              <a:t>کنند</a:t>
            </a:r>
          </a:p>
          <a:p>
            <a:pPr algn="justLow" rtl="1">
              <a:lnSpc>
                <a:spcPct val="150000"/>
              </a:lnSpc>
            </a:pPr>
            <a:r>
              <a:rPr lang="fa-IR" sz="1150" dirty="0" smtClean="0">
                <a:solidFill>
                  <a:srgbClr val="002060"/>
                </a:solidFill>
                <a:cs typeface="B Nazanin" pitchFamily="2" charset="-78"/>
              </a:rPr>
              <a:t>ج. </a:t>
            </a:r>
            <a:r>
              <a:rPr lang="fa-IR" sz="1150" dirty="0">
                <a:solidFill>
                  <a:srgbClr val="002060"/>
                </a:solidFill>
                <a:cs typeface="B Nazanin" pitchFamily="2" charset="-78"/>
              </a:rPr>
              <a:t>آتلیه درک و </a:t>
            </a:r>
            <a:r>
              <a:rPr lang="fa-IR" sz="1150" dirty="0" smtClean="0">
                <a:solidFill>
                  <a:srgbClr val="002060"/>
                </a:solidFill>
                <a:cs typeface="B Nazanin" pitchFamily="2" charset="-78"/>
              </a:rPr>
              <a:t>بیان</a:t>
            </a:r>
            <a:endParaRPr lang="fa-IR" sz="1150" dirty="0">
              <a:solidFill>
                <a:srgbClr val="002060"/>
              </a:solidFill>
              <a:cs typeface="B Nazanin" pitchFamily="2" charset="-78"/>
            </a:endParaRPr>
          </a:p>
          <a:p>
            <a:pPr algn="justLow" rtl="1">
              <a:lnSpc>
                <a:spcPct val="150000"/>
              </a:lnSpc>
            </a:pPr>
            <a:r>
              <a:rPr lang="fa-IR" sz="1150" dirty="0" smtClean="0">
                <a:solidFill>
                  <a:srgbClr val="002060"/>
                </a:solidFill>
                <a:cs typeface="B Nazanin" pitchFamily="2" charset="-78"/>
              </a:rPr>
              <a:t>این </a:t>
            </a:r>
            <a:r>
              <a:rPr lang="fa-IR" sz="1150" dirty="0">
                <a:solidFill>
                  <a:srgbClr val="002060"/>
                </a:solidFill>
                <a:cs typeface="B Nazanin" pitchFamily="2" charset="-78"/>
              </a:rPr>
              <a:t>اتلیه نیز از نظر کار کرد و فرم شباهت بسیاری به اتلیه طراحی معماری دارد و در بسیاری ازموارد این دو اتلیه به صورت سیال طراحی شده که قابلیت کاربری برای هر دو عملکرد را دارا باشد.در صورت تفاوت انچه این دو را از یکدیگر متمایز میکند، مبلمان داخلی ان است.</a:t>
            </a:r>
            <a:endParaRPr lang="en-US" sz="1150" dirty="0">
              <a:solidFill>
                <a:srgbClr val="002060"/>
              </a:solidFill>
              <a:cs typeface="B Nazanin" pitchFamily="2" charset="-78"/>
            </a:endParaRPr>
          </a:p>
        </p:txBody>
      </p:sp>
    </p:spTree>
    <p:extLst>
      <p:ext uri="{BB962C8B-B14F-4D97-AF65-F5344CB8AC3E}">
        <p14:creationId xmlns:p14="http://schemas.microsoft.com/office/powerpoint/2010/main" val="1107839186"/>
      </p:ext>
    </p:extLst>
  </p:cSld>
  <p:clrMapOvr>
    <a:masterClrMapping/>
  </p:clrMapOvr>
  <p:transition>
    <p:dissolve/>
  </p:transition>
  <p:timing>
    <p:tnLst>
      <p:par>
        <p:cTn id="1" dur="indefinite" restart="never" nodeType="tmRoot"/>
      </p:par>
    </p:tnLst>
  </p:timing>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پیوست</a:t>
            </a:r>
            <a:endParaRPr lang="en-US" dirty="0">
              <a:solidFill>
                <a:srgbClr val="8C5B02"/>
              </a:solidFill>
              <a:latin typeface="Technic" panose="00000400000000000000" pitchFamily="2" charset="2"/>
            </a:endParaRPr>
          </a:p>
        </p:txBody>
      </p:sp>
      <p:sp>
        <p:nvSpPr>
          <p:cNvPr id="8" name="TextBox 7"/>
          <p:cNvSpPr txBox="1"/>
          <p:nvPr/>
        </p:nvSpPr>
        <p:spPr>
          <a:xfrm>
            <a:off x="272480" y="4016097"/>
            <a:ext cx="1728192" cy="276999"/>
          </a:xfrm>
          <a:prstGeom prst="rect">
            <a:avLst/>
          </a:prstGeom>
          <a:noFill/>
        </p:spPr>
        <p:txBody>
          <a:bodyPr wrap="square" rtlCol="0">
            <a:spAutoFit/>
          </a:bodyPr>
          <a:lstStyle/>
          <a:p>
            <a:pPr algn="ctr" rtl="1"/>
            <a:r>
              <a:rPr lang="fa-IR" sz="1200" b="1" dirty="0" smtClean="0">
                <a:solidFill>
                  <a:schemeClr val="bg1">
                    <a:lumMod val="65000"/>
                    <a:lumOff val="35000"/>
                  </a:schemeClr>
                </a:solidFill>
                <a:cs typeface="B Nazanin" pitchFamily="2" charset="-78"/>
              </a:rPr>
              <a:t>پیوست</a:t>
            </a:r>
            <a:endParaRPr lang="en-US" sz="1200" b="1" dirty="0">
              <a:solidFill>
                <a:schemeClr val="bg1">
                  <a:lumMod val="65000"/>
                  <a:lumOff val="35000"/>
                </a:schemeClr>
              </a:solidFill>
              <a:cs typeface="B Nazanin" pitchFamily="2" charset="-78"/>
            </a:endParaRPr>
          </a:p>
        </p:txBody>
      </p:sp>
      <p:sp>
        <p:nvSpPr>
          <p:cNvPr id="16" name="TextBox 15"/>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9</a:t>
            </a:r>
            <a:r>
              <a:rPr lang="fa-IR" sz="1600" dirty="0" smtClean="0">
                <a:effectLst>
                  <a:outerShdw blurRad="38100" dist="38100" dir="2700000" algn="tl">
                    <a:srgbClr val="000000">
                      <a:alpha val="43137"/>
                    </a:srgbClr>
                  </a:outerShdw>
                </a:effectLst>
              </a:rPr>
              <a:t>  برنامه‏دهی جهت طراحی دانشگاه سوره</a:t>
            </a:r>
            <a:endParaRPr lang="en-US" sz="1400" dirty="0">
              <a:effectLst>
                <a:outerShdw blurRad="38100" dist="38100" dir="2700000" algn="tl">
                  <a:srgbClr val="000000">
                    <a:alpha val="43137"/>
                  </a:srgbClr>
                </a:outerShdw>
              </a:effectLst>
            </a:endParaRPr>
          </a:p>
        </p:txBody>
      </p:sp>
      <p:sp>
        <p:nvSpPr>
          <p:cNvPr id="17" name="TextBox 16"/>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9</a:t>
            </a:r>
            <a:endParaRPr lang="en-US" sz="1200" b="1" dirty="0">
              <a:solidFill>
                <a:srgbClr val="002060"/>
              </a:solidFill>
              <a:cs typeface="B Nazanin" pitchFamily="2" charset="-78"/>
            </a:endParaRPr>
          </a:p>
        </p:txBody>
      </p:sp>
      <p:sp>
        <p:nvSpPr>
          <p:cNvPr id="18" name="TextBox 17"/>
          <p:cNvSpPr txBox="1"/>
          <p:nvPr/>
        </p:nvSpPr>
        <p:spPr>
          <a:xfrm>
            <a:off x="272480" y="3723542"/>
            <a:ext cx="1728192" cy="261610"/>
          </a:xfrm>
          <a:prstGeom prst="rect">
            <a:avLst/>
          </a:prstGeom>
          <a:noFill/>
        </p:spPr>
        <p:txBody>
          <a:bodyPr wrap="square" rtlCol="0">
            <a:spAutoFit/>
          </a:bodyPr>
          <a:lstStyle/>
          <a:p>
            <a:pPr algn="ctr" rtl="1"/>
            <a:r>
              <a:rPr lang="fa-IR" sz="1100" b="1" dirty="0" smtClean="0">
                <a:solidFill>
                  <a:srgbClr val="674301"/>
                </a:solidFill>
                <a:cs typeface="B Nazanin" pitchFamily="2" charset="-78"/>
              </a:rPr>
              <a:t>برنامه‏دهی جهت طراحی سوره</a:t>
            </a:r>
            <a:endParaRPr lang="en-US" sz="1100" b="1" dirty="0">
              <a:solidFill>
                <a:srgbClr val="674301"/>
              </a:solidFill>
              <a:cs typeface="B Nazanin" pitchFamily="2" charset="-78"/>
            </a:endParaRPr>
          </a:p>
        </p:txBody>
      </p:sp>
      <p:sp>
        <p:nvSpPr>
          <p:cNvPr id="9" name="TextBox 8"/>
          <p:cNvSpPr txBox="1"/>
          <p:nvPr/>
        </p:nvSpPr>
        <p:spPr>
          <a:xfrm>
            <a:off x="2504728" y="1365007"/>
            <a:ext cx="6552727" cy="3970318"/>
          </a:xfrm>
          <a:prstGeom prst="rect">
            <a:avLst/>
          </a:prstGeom>
          <a:noFill/>
        </p:spPr>
        <p:txBody>
          <a:bodyPr wrap="square" rtlCol="0">
            <a:spAutoFit/>
          </a:bodyPr>
          <a:lstStyle/>
          <a:p>
            <a:pPr algn="justLow" rtl="1">
              <a:lnSpc>
                <a:spcPct val="150000"/>
              </a:lnSpc>
            </a:pPr>
            <a:r>
              <a:rPr lang="fa-IR" sz="1200" b="1" dirty="0" smtClean="0">
                <a:solidFill>
                  <a:srgbClr val="002060"/>
                </a:solidFill>
                <a:cs typeface="B Nazanin" pitchFamily="2" charset="-78"/>
              </a:rPr>
              <a:t>کارگاه‏ها</a:t>
            </a:r>
          </a:p>
          <a:p>
            <a:pPr algn="justLow" rtl="1">
              <a:lnSpc>
                <a:spcPct val="150000"/>
              </a:lnSpc>
            </a:pPr>
            <a:r>
              <a:rPr lang="fa-IR" sz="1200" dirty="0" smtClean="0">
                <a:solidFill>
                  <a:srgbClr val="002060"/>
                </a:solidFill>
                <a:cs typeface="B Nazanin" pitchFamily="2" charset="-78"/>
              </a:rPr>
              <a:t>الف. </a:t>
            </a:r>
            <a:r>
              <a:rPr lang="fa-IR" sz="1200" dirty="0">
                <a:solidFill>
                  <a:srgbClr val="002060"/>
                </a:solidFill>
                <a:cs typeface="B Nazanin" pitchFamily="2" charset="-78"/>
              </a:rPr>
              <a:t>کارگاه چوب</a:t>
            </a:r>
          </a:p>
          <a:p>
            <a:pPr algn="justLow" rtl="1">
              <a:lnSpc>
                <a:spcPct val="150000"/>
              </a:lnSpc>
            </a:pPr>
            <a:r>
              <a:rPr lang="fa-IR" sz="1200" dirty="0">
                <a:solidFill>
                  <a:srgbClr val="002060"/>
                </a:solidFill>
                <a:cs typeface="B Nazanin" pitchFamily="2" charset="-78"/>
              </a:rPr>
              <a:t>حتی امروزه با تمامی پیشرفت هایی که در زمینه تکنولوژی ساختمان حاصل شده و مواد و مصالح جدید که وارد بازار شده است،باز هم با نگاهی به اطراف خود در می یابیم که هنوز هم "چوب" نقش غیرقابل انکاری در ساختمان دارد.</a:t>
            </a:r>
          </a:p>
          <a:p>
            <a:pPr algn="justLow" rtl="1">
              <a:lnSpc>
                <a:spcPct val="150000"/>
              </a:lnSpc>
            </a:pPr>
            <a:r>
              <a:rPr lang="fa-IR" sz="1200" dirty="0">
                <a:solidFill>
                  <a:srgbClr val="002060"/>
                </a:solidFill>
                <a:cs typeface="B Nazanin" pitchFamily="2" charset="-78"/>
              </a:rPr>
              <a:t>هرچند ممکن است دیگر از چوب به عنوان مصالحی سازه ای استفاده نشود اما از آن به عنوان درب، پارتیشن ها و... هنوز هم استفاده می گردد.</a:t>
            </a:r>
          </a:p>
          <a:p>
            <a:pPr algn="justLow" rtl="1">
              <a:lnSpc>
                <a:spcPct val="150000"/>
              </a:lnSpc>
            </a:pPr>
            <a:r>
              <a:rPr lang="fa-IR" sz="1200" dirty="0">
                <a:solidFill>
                  <a:srgbClr val="002060"/>
                </a:solidFill>
                <a:cs typeface="B Nazanin" pitchFamily="2" charset="-78"/>
              </a:rPr>
              <a:t>بحث کارکرد های چوب در معماری سنتی که خود مقوله دیگری ست که به تنهایی می تواند موضوع چند کتاب تخصصی باشد. کافیست تحلیلی اجمالی بر روی ارسی ها ،تیر گنبد ها، فرسپ ها و... بیندازیم تا به این مطلب بیشتر پی ببریم.</a:t>
            </a:r>
          </a:p>
          <a:p>
            <a:pPr algn="justLow" rtl="1">
              <a:lnSpc>
                <a:spcPct val="150000"/>
              </a:lnSpc>
            </a:pPr>
            <a:r>
              <a:rPr lang="fa-IR" sz="1200" dirty="0">
                <a:solidFill>
                  <a:srgbClr val="002060"/>
                </a:solidFill>
                <a:cs typeface="B Nazanin" pitchFamily="2" charset="-78"/>
              </a:rPr>
              <a:t>مخلص کلام این که برای دانشجویان معماری آشنایی هرچند اجمالی با چوب و کارکرد ها،قابلیت ها،انواع اتصالات،کاربرد های مختلف انواع چوب و... لازم و غیر قابل چشم پوشی ست. از این جهت در دانشکده های معماری فضایی به عنوان کارگاه چوب در نظر گرفته می شود.</a:t>
            </a:r>
          </a:p>
          <a:p>
            <a:pPr algn="justLow" rtl="1">
              <a:lnSpc>
                <a:spcPct val="150000"/>
              </a:lnSpc>
            </a:pPr>
            <a:r>
              <a:rPr lang="fa-IR" sz="1200" dirty="0">
                <a:solidFill>
                  <a:srgbClr val="002060"/>
                </a:solidFill>
                <a:cs typeface="B Nazanin" pitchFamily="2" charset="-78"/>
              </a:rPr>
              <a:t>ابعاد این فضا بر اساس ماشین الات و دستگاه ها و میزهای کار لازم این کارگاه تعیین می گردد</a:t>
            </a:r>
          </a:p>
          <a:p>
            <a:pPr algn="justLow" rtl="1">
              <a:lnSpc>
                <a:spcPct val="150000"/>
              </a:lnSpc>
            </a:pPr>
            <a:r>
              <a:rPr lang="fa-IR" sz="1200" dirty="0">
                <a:solidFill>
                  <a:srgbClr val="002060"/>
                </a:solidFill>
                <a:cs typeface="B Nazanin" pitchFamily="2" charset="-78"/>
              </a:rPr>
              <a:t>به علت سر و صدایی که این کارگاه ایجاد میکند و احتمال وجود دستگاه های سنگینی همچون اره های نیمه صنعتی،دستگاه های رنده و</a:t>
            </a:r>
          </a:p>
          <a:p>
            <a:pPr algn="justLow" rtl="1">
              <a:lnSpc>
                <a:spcPct val="150000"/>
              </a:lnSpc>
            </a:pPr>
            <a:r>
              <a:rPr lang="fa-IR" sz="1200" dirty="0">
                <a:solidFill>
                  <a:srgbClr val="002060"/>
                </a:solidFill>
                <a:cs typeface="B Nazanin" pitchFamily="2" charset="-78"/>
              </a:rPr>
              <a:t>تراش برقی و... بهتر است که در مکان یابی فضا ها،این کارگاه را در طبقات اول و یا در صورت امکان در زیرزمین قرار دهیم تا مزاحمتی برای سایر کلاس ها ایجاد نکند</a:t>
            </a:r>
            <a:endParaRPr lang="en-US" sz="1200" dirty="0">
              <a:solidFill>
                <a:srgbClr val="002060"/>
              </a:solidFill>
              <a:cs typeface="B Nazanin" pitchFamily="2" charset="-78"/>
            </a:endParaRPr>
          </a:p>
        </p:txBody>
      </p:sp>
    </p:spTree>
    <p:extLst>
      <p:ext uri="{BB962C8B-B14F-4D97-AF65-F5344CB8AC3E}">
        <p14:creationId xmlns:p14="http://schemas.microsoft.com/office/powerpoint/2010/main" val="708017810"/>
      </p:ext>
    </p:extLst>
  </p:cSld>
  <p:clrMapOvr>
    <a:masterClrMapping/>
  </p:clrMapOvr>
  <p:transition>
    <p:dissolve/>
  </p:transition>
  <p:timing>
    <p:tnLst>
      <p:par>
        <p:cTn id="1" dur="indefinite" restart="never" nodeType="tmRoot"/>
      </p:par>
    </p:tnLst>
  </p:timing>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پیوست</a:t>
            </a:r>
            <a:endParaRPr lang="en-US" dirty="0">
              <a:solidFill>
                <a:srgbClr val="8C5B02"/>
              </a:solidFill>
              <a:latin typeface="Technic" panose="00000400000000000000" pitchFamily="2" charset="2"/>
            </a:endParaRPr>
          </a:p>
        </p:txBody>
      </p:sp>
      <p:sp>
        <p:nvSpPr>
          <p:cNvPr id="8" name="TextBox 7"/>
          <p:cNvSpPr txBox="1"/>
          <p:nvPr/>
        </p:nvSpPr>
        <p:spPr>
          <a:xfrm>
            <a:off x="272480" y="4016097"/>
            <a:ext cx="1728192" cy="276999"/>
          </a:xfrm>
          <a:prstGeom prst="rect">
            <a:avLst/>
          </a:prstGeom>
          <a:noFill/>
        </p:spPr>
        <p:txBody>
          <a:bodyPr wrap="square" rtlCol="0">
            <a:spAutoFit/>
          </a:bodyPr>
          <a:lstStyle/>
          <a:p>
            <a:pPr algn="ctr" rtl="1"/>
            <a:r>
              <a:rPr lang="fa-IR" sz="1200" b="1" dirty="0" smtClean="0">
                <a:solidFill>
                  <a:schemeClr val="bg1">
                    <a:lumMod val="65000"/>
                    <a:lumOff val="35000"/>
                  </a:schemeClr>
                </a:solidFill>
                <a:cs typeface="B Nazanin" pitchFamily="2" charset="-78"/>
              </a:rPr>
              <a:t>پیوست</a:t>
            </a:r>
            <a:endParaRPr lang="en-US" sz="1200" b="1" dirty="0">
              <a:solidFill>
                <a:schemeClr val="bg1">
                  <a:lumMod val="65000"/>
                  <a:lumOff val="35000"/>
                </a:schemeClr>
              </a:solidFill>
              <a:cs typeface="B Nazanin" pitchFamily="2" charset="-78"/>
            </a:endParaRPr>
          </a:p>
        </p:txBody>
      </p:sp>
      <p:sp>
        <p:nvSpPr>
          <p:cNvPr id="16" name="TextBox 15"/>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9</a:t>
            </a:r>
            <a:r>
              <a:rPr lang="fa-IR" sz="1600" dirty="0" smtClean="0">
                <a:effectLst>
                  <a:outerShdw blurRad="38100" dist="38100" dir="2700000" algn="tl">
                    <a:srgbClr val="000000">
                      <a:alpha val="43137"/>
                    </a:srgbClr>
                  </a:outerShdw>
                </a:effectLst>
              </a:rPr>
              <a:t>  برنامه‏دهی جهت طراحی دانشگاه سوره</a:t>
            </a:r>
            <a:endParaRPr lang="en-US" sz="1400" dirty="0">
              <a:effectLst>
                <a:outerShdw blurRad="38100" dist="38100" dir="2700000" algn="tl">
                  <a:srgbClr val="000000">
                    <a:alpha val="43137"/>
                  </a:srgbClr>
                </a:outerShdw>
              </a:effectLst>
            </a:endParaRPr>
          </a:p>
        </p:txBody>
      </p:sp>
      <p:sp>
        <p:nvSpPr>
          <p:cNvPr id="17" name="TextBox 16"/>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9</a:t>
            </a:r>
            <a:endParaRPr lang="en-US" sz="1200" b="1" dirty="0">
              <a:solidFill>
                <a:srgbClr val="002060"/>
              </a:solidFill>
              <a:cs typeface="B Nazanin" pitchFamily="2" charset="-78"/>
            </a:endParaRPr>
          </a:p>
        </p:txBody>
      </p:sp>
      <p:sp>
        <p:nvSpPr>
          <p:cNvPr id="18" name="TextBox 17"/>
          <p:cNvSpPr txBox="1"/>
          <p:nvPr/>
        </p:nvSpPr>
        <p:spPr>
          <a:xfrm>
            <a:off x="272480" y="3723542"/>
            <a:ext cx="1728192" cy="261610"/>
          </a:xfrm>
          <a:prstGeom prst="rect">
            <a:avLst/>
          </a:prstGeom>
          <a:noFill/>
        </p:spPr>
        <p:txBody>
          <a:bodyPr wrap="square" rtlCol="0">
            <a:spAutoFit/>
          </a:bodyPr>
          <a:lstStyle/>
          <a:p>
            <a:pPr algn="ctr" rtl="1"/>
            <a:r>
              <a:rPr lang="fa-IR" sz="1100" b="1" dirty="0" smtClean="0">
                <a:solidFill>
                  <a:srgbClr val="674301"/>
                </a:solidFill>
                <a:cs typeface="B Nazanin" pitchFamily="2" charset="-78"/>
              </a:rPr>
              <a:t>برنامه‏دهی جهت طراحی سوره</a:t>
            </a:r>
            <a:endParaRPr lang="en-US" sz="1100" b="1" dirty="0">
              <a:solidFill>
                <a:srgbClr val="674301"/>
              </a:solidFill>
              <a:cs typeface="B Nazanin" pitchFamily="2" charset="-78"/>
            </a:endParaRPr>
          </a:p>
        </p:txBody>
      </p:sp>
      <p:sp>
        <p:nvSpPr>
          <p:cNvPr id="9" name="TextBox 8"/>
          <p:cNvSpPr txBox="1"/>
          <p:nvPr/>
        </p:nvSpPr>
        <p:spPr>
          <a:xfrm>
            <a:off x="2504728" y="1365007"/>
            <a:ext cx="6552727" cy="4247317"/>
          </a:xfrm>
          <a:prstGeom prst="rect">
            <a:avLst/>
          </a:prstGeom>
          <a:noFill/>
        </p:spPr>
        <p:txBody>
          <a:bodyPr wrap="square" rtlCol="0">
            <a:spAutoFit/>
          </a:bodyPr>
          <a:lstStyle/>
          <a:p>
            <a:pPr algn="justLow" rtl="1">
              <a:lnSpc>
                <a:spcPct val="150000"/>
              </a:lnSpc>
            </a:pPr>
            <a:r>
              <a:rPr lang="fa-IR" sz="1200" dirty="0" smtClean="0">
                <a:solidFill>
                  <a:srgbClr val="002060"/>
                </a:solidFill>
                <a:cs typeface="B Nazanin" pitchFamily="2" charset="-78"/>
              </a:rPr>
              <a:t>ب</a:t>
            </a:r>
            <a:r>
              <a:rPr lang="fa-IR" sz="1200" dirty="0">
                <a:solidFill>
                  <a:srgbClr val="002060"/>
                </a:solidFill>
                <a:cs typeface="B Nazanin" pitchFamily="2" charset="-78"/>
              </a:rPr>
              <a:t>. کارگاه سفال و مجسمه</a:t>
            </a:r>
          </a:p>
          <a:p>
            <a:pPr algn="justLow" rtl="1">
              <a:lnSpc>
                <a:spcPct val="150000"/>
              </a:lnSpc>
            </a:pPr>
            <a:r>
              <a:rPr lang="fa-IR" sz="1200" dirty="0">
                <a:solidFill>
                  <a:srgbClr val="002060"/>
                </a:solidFill>
                <a:cs typeface="B Nazanin" pitchFamily="2" charset="-78"/>
              </a:rPr>
              <a:t>هدف ما در این کارگاه اموزش مجسمه سازی به معنای عام ان نیست.چرا که امروزه مجسمه سازی خود به عنوان رشته ای مستقل که از زیر شاخه های رشته نقاشی می باشد،در دانشگاه ها تدریس می شود.</a:t>
            </a:r>
          </a:p>
          <a:p>
            <a:pPr algn="justLow" rtl="1">
              <a:lnSpc>
                <a:spcPct val="150000"/>
              </a:lnSpc>
            </a:pPr>
            <a:r>
              <a:rPr lang="fa-IR" sz="1200" dirty="0">
                <a:solidFill>
                  <a:srgbClr val="002060"/>
                </a:solidFill>
                <a:cs typeface="B Nazanin" pitchFamily="2" charset="-78"/>
              </a:rPr>
              <a:t>هدف از کارگاه سفال و مجسمه سازی بیشتر آشنایی اجمالی با اصول این رشته به عنوان رشته ای جنبی  و گاهی مکمل رشته معماری برای دانشجویان است.</a:t>
            </a:r>
          </a:p>
          <a:p>
            <a:pPr algn="justLow" rtl="1">
              <a:lnSpc>
                <a:spcPct val="150000"/>
              </a:lnSpc>
            </a:pPr>
            <a:r>
              <a:rPr lang="fa-IR" sz="1200" dirty="0">
                <a:solidFill>
                  <a:srgbClr val="002060"/>
                </a:solidFill>
                <a:cs typeface="B Nazanin" pitchFamily="2" charset="-78"/>
              </a:rPr>
              <a:t>از طرفی یکی از راه های بیان ایده های اولیه،ساخت ماکت های کچی و گاهی گلی ست که این درس می تواند در این زمینه نیز یاری رسان دانشجویان باشد تا ایده های ذهنی خود را بهتر نشان دهند.</a:t>
            </a:r>
          </a:p>
          <a:p>
            <a:pPr algn="justLow" rtl="1">
              <a:lnSpc>
                <a:spcPct val="150000"/>
              </a:lnSpc>
            </a:pPr>
            <a:r>
              <a:rPr lang="fa-IR" sz="1200" dirty="0">
                <a:solidFill>
                  <a:srgbClr val="002060"/>
                </a:solidFill>
                <a:cs typeface="B Nazanin" pitchFamily="2" charset="-78"/>
              </a:rPr>
              <a:t>انچه در تعیین ابعاد این کارگاه موثر است،چرخ های سفال و میز های سفالگری و مجسمه سازی ست.</a:t>
            </a:r>
          </a:p>
          <a:p>
            <a:pPr algn="justLow" rtl="1">
              <a:lnSpc>
                <a:spcPct val="150000"/>
              </a:lnSpc>
            </a:pPr>
            <a:r>
              <a:rPr lang="fa-IR" sz="1200" dirty="0">
                <a:solidFill>
                  <a:srgbClr val="002060"/>
                </a:solidFill>
                <a:cs typeface="B Nazanin" pitchFamily="2" charset="-78"/>
              </a:rPr>
              <a:t>در این کارگاه باید فضایی برای ساخت گل در نظر گرفت که باید به راحتی قابل تمیز کردن باشد.</a:t>
            </a:r>
          </a:p>
          <a:p>
            <a:pPr algn="justLow" rtl="1">
              <a:lnSpc>
                <a:spcPct val="150000"/>
              </a:lnSpc>
            </a:pPr>
            <a:r>
              <a:rPr lang="fa-IR" sz="1200" dirty="0">
                <a:solidFill>
                  <a:srgbClr val="002060"/>
                </a:solidFill>
                <a:cs typeface="B Nazanin" pitchFamily="2" charset="-78"/>
              </a:rPr>
              <a:t>در این فضا طبیعی یا مصنوعی بودن نور چندان اهمیت ندارد اما وجود گرد و غبار در برخی کار ها  موجب اخلال در کار می شود .(مثلا در مراحل لعاب کاری)</a:t>
            </a:r>
          </a:p>
          <a:p>
            <a:pPr algn="justLow" rtl="1">
              <a:lnSpc>
                <a:spcPct val="150000"/>
              </a:lnSpc>
            </a:pPr>
            <a:r>
              <a:rPr lang="fa-IR" sz="1200" dirty="0">
                <a:solidFill>
                  <a:srgbClr val="002060"/>
                </a:solidFill>
                <a:cs typeface="B Nazanin" pitchFamily="2" charset="-78"/>
              </a:rPr>
              <a:t>کارگاه سفال دارای فضاهایی جانبی ست که عبارتند از:</a:t>
            </a:r>
          </a:p>
          <a:p>
            <a:pPr algn="justLow" rtl="1">
              <a:lnSpc>
                <a:spcPct val="150000"/>
              </a:lnSpc>
            </a:pPr>
            <a:r>
              <a:rPr lang="fa-IR" sz="1200" dirty="0">
                <a:solidFill>
                  <a:srgbClr val="002060"/>
                </a:solidFill>
                <a:cs typeface="B Nazanin" pitchFamily="2" charset="-78"/>
              </a:rPr>
              <a:t>اتاق مربی یا مسئول: که باید دید کافی نسبت به سالن اصلی داشته باشد.</a:t>
            </a:r>
          </a:p>
          <a:p>
            <a:pPr algn="justLow" rtl="1">
              <a:lnSpc>
                <a:spcPct val="150000"/>
              </a:lnSpc>
            </a:pPr>
            <a:r>
              <a:rPr lang="fa-IR" sz="1200" dirty="0">
                <a:solidFill>
                  <a:srgbClr val="002060"/>
                </a:solidFill>
                <a:cs typeface="B Nazanin" pitchFamily="2" charset="-78"/>
              </a:rPr>
              <a:t>انبار وسایل کارگاه: که در ان از وسایلی مانند بسته های گچ،خاک،کاه و... نگهداری می شود.</a:t>
            </a:r>
          </a:p>
          <a:p>
            <a:pPr algn="justLow" rtl="1">
              <a:lnSpc>
                <a:spcPct val="150000"/>
              </a:lnSpc>
            </a:pPr>
            <a:r>
              <a:rPr lang="fa-IR" sz="1200" dirty="0">
                <a:solidFill>
                  <a:srgbClr val="002060"/>
                </a:solidFill>
                <a:cs typeface="B Nazanin" pitchFamily="2" charset="-78"/>
              </a:rPr>
              <a:t>رختکن:برای تعویض لباس دانشجویان این درس.روشویی که میتواند در داخل فضای اتلیه باشد و حد اکثر به وسیله یک پارتیشن جدا شود</a:t>
            </a:r>
            <a:endParaRPr lang="en-US" sz="1200" dirty="0">
              <a:solidFill>
                <a:srgbClr val="002060"/>
              </a:solidFill>
              <a:cs typeface="B Nazanin" pitchFamily="2" charset="-78"/>
            </a:endParaRPr>
          </a:p>
        </p:txBody>
      </p:sp>
    </p:spTree>
    <p:extLst>
      <p:ext uri="{BB962C8B-B14F-4D97-AF65-F5344CB8AC3E}">
        <p14:creationId xmlns:p14="http://schemas.microsoft.com/office/powerpoint/2010/main" val="3036121061"/>
      </p:ext>
    </p:extLst>
  </p:cSld>
  <p:clrMapOvr>
    <a:masterClrMapping/>
  </p:clrMapOvr>
  <p:transition>
    <p:dissolve/>
  </p:transition>
  <p:timing>
    <p:tnLst>
      <p:par>
        <p:cTn id="1" dur="indefinite" restart="never" nodeType="tmRoot"/>
      </p:par>
    </p:tnLst>
  </p:timing>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پیوست</a:t>
            </a:r>
            <a:endParaRPr lang="en-US" dirty="0">
              <a:solidFill>
                <a:srgbClr val="8C5B02"/>
              </a:solidFill>
              <a:latin typeface="Technic" panose="00000400000000000000" pitchFamily="2" charset="2"/>
            </a:endParaRPr>
          </a:p>
        </p:txBody>
      </p:sp>
      <p:sp>
        <p:nvSpPr>
          <p:cNvPr id="8" name="TextBox 7"/>
          <p:cNvSpPr txBox="1"/>
          <p:nvPr/>
        </p:nvSpPr>
        <p:spPr>
          <a:xfrm>
            <a:off x="272480" y="4016097"/>
            <a:ext cx="1728192" cy="276999"/>
          </a:xfrm>
          <a:prstGeom prst="rect">
            <a:avLst/>
          </a:prstGeom>
          <a:noFill/>
        </p:spPr>
        <p:txBody>
          <a:bodyPr wrap="square" rtlCol="0">
            <a:spAutoFit/>
          </a:bodyPr>
          <a:lstStyle/>
          <a:p>
            <a:pPr algn="ctr" rtl="1"/>
            <a:r>
              <a:rPr lang="fa-IR" sz="1200" b="1" dirty="0" smtClean="0">
                <a:solidFill>
                  <a:schemeClr val="bg1">
                    <a:lumMod val="65000"/>
                    <a:lumOff val="35000"/>
                  </a:schemeClr>
                </a:solidFill>
                <a:cs typeface="B Nazanin" pitchFamily="2" charset="-78"/>
              </a:rPr>
              <a:t>پیوست</a:t>
            </a:r>
            <a:endParaRPr lang="en-US" sz="1200" b="1" dirty="0">
              <a:solidFill>
                <a:schemeClr val="bg1">
                  <a:lumMod val="65000"/>
                  <a:lumOff val="35000"/>
                </a:schemeClr>
              </a:solidFill>
              <a:cs typeface="B Nazanin" pitchFamily="2" charset="-78"/>
            </a:endParaRPr>
          </a:p>
        </p:txBody>
      </p:sp>
      <p:sp>
        <p:nvSpPr>
          <p:cNvPr id="16" name="TextBox 15"/>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9</a:t>
            </a:r>
            <a:r>
              <a:rPr lang="fa-IR" sz="1600" dirty="0" smtClean="0">
                <a:effectLst>
                  <a:outerShdw blurRad="38100" dist="38100" dir="2700000" algn="tl">
                    <a:srgbClr val="000000">
                      <a:alpha val="43137"/>
                    </a:srgbClr>
                  </a:outerShdw>
                </a:effectLst>
              </a:rPr>
              <a:t>  برنامه‏دهی جهت طراحی دانشگاه سوره</a:t>
            </a:r>
            <a:endParaRPr lang="en-US" sz="1400" dirty="0">
              <a:effectLst>
                <a:outerShdw blurRad="38100" dist="38100" dir="2700000" algn="tl">
                  <a:srgbClr val="000000">
                    <a:alpha val="43137"/>
                  </a:srgbClr>
                </a:outerShdw>
              </a:effectLst>
            </a:endParaRPr>
          </a:p>
        </p:txBody>
      </p:sp>
      <p:sp>
        <p:nvSpPr>
          <p:cNvPr id="17" name="TextBox 16"/>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9</a:t>
            </a:r>
            <a:endParaRPr lang="en-US" sz="1200" b="1" dirty="0">
              <a:solidFill>
                <a:srgbClr val="002060"/>
              </a:solidFill>
              <a:cs typeface="B Nazanin" pitchFamily="2" charset="-78"/>
            </a:endParaRPr>
          </a:p>
        </p:txBody>
      </p:sp>
      <p:sp>
        <p:nvSpPr>
          <p:cNvPr id="18" name="TextBox 17"/>
          <p:cNvSpPr txBox="1"/>
          <p:nvPr/>
        </p:nvSpPr>
        <p:spPr>
          <a:xfrm>
            <a:off x="272480" y="3723542"/>
            <a:ext cx="1728192" cy="261610"/>
          </a:xfrm>
          <a:prstGeom prst="rect">
            <a:avLst/>
          </a:prstGeom>
          <a:noFill/>
        </p:spPr>
        <p:txBody>
          <a:bodyPr wrap="square" rtlCol="0">
            <a:spAutoFit/>
          </a:bodyPr>
          <a:lstStyle/>
          <a:p>
            <a:pPr algn="ctr" rtl="1"/>
            <a:r>
              <a:rPr lang="fa-IR" sz="1100" b="1" dirty="0" smtClean="0">
                <a:solidFill>
                  <a:srgbClr val="674301"/>
                </a:solidFill>
                <a:cs typeface="B Nazanin" pitchFamily="2" charset="-78"/>
              </a:rPr>
              <a:t>برنامه‏دهی جهت طراحی سوره</a:t>
            </a:r>
            <a:endParaRPr lang="en-US" sz="1100" b="1" dirty="0">
              <a:solidFill>
                <a:srgbClr val="674301"/>
              </a:solidFill>
              <a:cs typeface="B Nazanin" pitchFamily="2" charset="-78"/>
            </a:endParaRPr>
          </a:p>
        </p:txBody>
      </p:sp>
      <p:sp>
        <p:nvSpPr>
          <p:cNvPr id="9" name="TextBox 8"/>
          <p:cNvSpPr txBox="1"/>
          <p:nvPr/>
        </p:nvSpPr>
        <p:spPr>
          <a:xfrm>
            <a:off x="2504728" y="1365007"/>
            <a:ext cx="6552727" cy="3693319"/>
          </a:xfrm>
          <a:prstGeom prst="rect">
            <a:avLst/>
          </a:prstGeom>
          <a:noFill/>
        </p:spPr>
        <p:txBody>
          <a:bodyPr wrap="square" rtlCol="0">
            <a:spAutoFit/>
          </a:bodyPr>
          <a:lstStyle/>
          <a:p>
            <a:pPr algn="justLow" rtl="1">
              <a:lnSpc>
                <a:spcPct val="150000"/>
              </a:lnSpc>
            </a:pPr>
            <a:r>
              <a:rPr lang="fa-IR" sz="1200" dirty="0" smtClean="0">
                <a:solidFill>
                  <a:srgbClr val="002060"/>
                </a:solidFill>
                <a:cs typeface="B Nazanin" pitchFamily="2" charset="-78"/>
              </a:rPr>
              <a:t>ج</a:t>
            </a:r>
            <a:r>
              <a:rPr lang="fa-IR" sz="1200" dirty="0">
                <a:solidFill>
                  <a:srgbClr val="002060"/>
                </a:solidFill>
                <a:cs typeface="B Nazanin" pitchFamily="2" charset="-78"/>
              </a:rPr>
              <a:t>. کارگاه ماکت:</a:t>
            </a:r>
          </a:p>
          <a:p>
            <a:pPr algn="justLow" rtl="1">
              <a:lnSpc>
                <a:spcPct val="150000"/>
              </a:lnSpc>
            </a:pPr>
            <a:r>
              <a:rPr lang="fa-IR" sz="1200" dirty="0">
                <a:solidFill>
                  <a:srgbClr val="002060"/>
                </a:solidFill>
                <a:cs typeface="B Nazanin" pitchFamily="2" charset="-78"/>
              </a:rPr>
              <a:t>علاوه بر اسکیس و روش های ارائه ترسیمی،روش دیگری نیز برای نشان دادن طرحیکه در ذهن شکل گرفته و یا بر اساس پلان مرحله به مرحله پیش می رود،وجود دارد که ان ماکت سازی است. ساخت ماکت یک روش بسیار مناسب برای انتقال اسان و سریع ذهنیات،ابعاد،محوطه و... می باشد.</a:t>
            </a:r>
          </a:p>
          <a:p>
            <a:pPr algn="justLow" rtl="1">
              <a:lnSpc>
                <a:spcPct val="150000"/>
              </a:lnSpc>
            </a:pPr>
            <a:r>
              <a:rPr lang="fa-IR" sz="1200" dirty="0">
                <a:solidFill>
                  <a:srgbClr val="002060"/>
                </a:solidFill>
                <a:cs typeface="B Nazanin" pitchFamily="2" charset="-78"/>
              </a:rPr>
              <a:t>کارگاه ماکت سازی به عنوان فضایی مستقل،بیشتر برای رشته ی شهر سازی که باید ماکت های وسیع درست کنند موضوعیت دارد.</a:t>
            </a:r>
          </a:p>
          <a:p>
            <a:pPr algn="justLow" rtl="1">
              <a:lnSpc>
                <a:spcPct val="150000"/>
              </a:lnSpc>
            </a:pPr>
            <a:r>
              <a:rPr lang="fa-IR" sz="1200" dirty="0">
                <a:solidFill>
                  <a:srgbClr val="002060"/>
                </a:solidFill>
                <a:cs typeface="B Nazanin" pitchFamily="2" charset="-78"/>
              </a:rPr>
              <a:t>آنچه در تعیین فضای کارگاه ماکت سازی مهم است،میز های ساخت و برش است که تعداد انها نیز بر اساس تعداد دانشجویان وسرانه ها و استاندارد های تعیین شده مشخص میگردد.</a:t>
            </a:r>
          </a:p>
          <a:p>
            <a:pPr algn="justLow" rtl="1">
              <a:lnSpc>
                <a:spcPct val="150000"/>
              </a:lnSpc>
            </a:pPr>
            <a:r>
              <a:rPr lang="fa-IR" sz="1200" dirty="0">
                <a:solidFill>
                  <a:srgbClr val="002060"/>
                </a:solidFill>
                <a:cs typeface="B Nazanin" pitchFamily="2" charset="-78"/>
              </a:rPr>
              <a:t>نور کارگاه ماکت سازی میتواند مصنوعی یا طبیعی باشد.ولی جهت کار بهتر وجود نور یکنواخت مصنوعی ضروری ست.</a:t>
            </a:r>
          </a:p>
          <a:p>
            <a:pPr algn="justLow" rtl="1">
              <a:lnSpc>
                <a:spcPct val="150000"/>
              </a:lnSpc>
            </a:pPr>
            <a:r>
              <a:rPr lang="fa-IR" sz="1200" dirty="0">
                <a:solidFill>
                  <a:srgbClr val="002060"/>
                </a:solidFill>
                <a:cs typeface="B Nazanin" pitchFamily="2" charset="-78"/>
              </a:rPr>
              <a:t>کارگاه ماکت سازی نیز دارای فضاهای وابسته یی ست که عبارتند از:</a:t>
            </a:r>
          </a:p>
          <a:p>
            <a:pPr algn="justLow" rtl="1">
              <a:lnSpc>
                <a:spcPct val="150000"/>
              </a:lnSpc>
            </a:pPr>
            <a:r>
              <a:rPr lang="fa-IR" sz="1200" dirty="0">
                <a:solidFill>
                  <a:srgbClr val="002060"/>
                </a:solidFill>
                <a:cs typeface="B Nazanin" pitchFamily="2" charset="-78"/>
              </a:rPr>
              <a:t>اتاق مربی یا مسئول: که باید دید کافی نسبت به سالن اصلی داشته باشد.</a:t>
            </a:r>
          </a:p>
          <a:p>
            <a:pPr algn="justLow" rtl="1">
              <a:lnSpc>
                <a:spcPct val="150000"/>
              </a:lnSpc>
            </a:pPr>
            <a:r>
              <a:rPr lang="fa-IR" sz="1200" dirty="0">
                <a:solidFill>
                  <a:srgbClr val="002060"/>
                </a:solidFill>
                <a:cs typeface="B Nazanin" pitchFamily="2" charset="-78"/>
              </a:rPr>
              <a:t>انبار وسایل کارگاه: که در ان از وسایلی مانند فوم،یونولیت و... نگهداری می شود.</a:t>
            </a:r>
          </a:p>
          <a:p>
            <a:pPr algn="justLow" rtl="1">
              <a:lnSpc>
                <a:spcPct val="150000"/>
              </a:lnSpc>
            </a:pPr>
            <a:r>
              <a:rPr lang="fa-IR" sz="1200" dirty="0">
                <a:solidFill>
                  <a:srgbClr val="002060"/>
                </a:solidFill>
                <a:cs typeface="B Nazanin" pitchFamily="2" charset="-78"/>
              </a:rPr>
              <a:t>رختکن:برای تعویض لباس دانشجویان این درس.</a:t>
            </a:r>
          </a:p>
          <a:p>
            <a:pPr algn="justLow" rtl="1">
              <a:lnSpc>
                <a:spcPct val="150000"/>
              </a:lnSpc>
            </a:pPr>
            <a:r>
              <a:rPr lang="fa-IR" sz="1200" dirty="0">
                <a:solidFill>
                  <a:srgbClr val="002060"/>
                </a:solidFill>
                <a:cs typeface="B Nazanin" pitchFamily="2" charset="-78"/>
              </a:rPr>
              <a:t>روشویی که میتواند در داخل فضای کارگاه وحد اکثر به وسیله یک پارتیشن جدا شود</a:t>
            </a:r>
            <a:endParaRPr lang="en-US" sz="1200" dirty="0">
              <a:solidFill>
                <a:srgbClr val="002060"/>
              </a:solidFill>
              <a:cs typeface="B Nazanin" pitchFamily="2" charset="-78"/>
            </a:endParaRPr>
          </a:p>
        </p:txBody>
      </p:sp>
    </p:spTree>
    <p:extLst>
      <p:ext uri="{BB962C8B-B14F-4D97-AF65-F5344CB8AC3E}">
        <p14:creationId xmlns:p14="http://schemas.microsoft.com/office/powerpoint/2010/main" val="2998612482"/>
      </p:ext>
    </p:extLst>
  </p:cSld>
  <p:clrMapOvr>
    <a:masterClrMapping/>
  </p:clrMapOvr>
  <p:transition>
    <p:dissolv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TextBox 14"/>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1</a:t>
            </a:r>
            <a:r>
              <a:rPr lang="fa-IR" sz="1600" dirty="0" smtClean="0">
                <a:effectLst>
                  <a:outerShdw blurRad="38100" dist="38100" dir="2700000" algn="tl">
                    <a:srgbClr val="000000">
                      <a:alpha val="43137"/>
                    </a:srgbClr>
                  </a:outerShdw>
                </a:effectLst>
              </a:rPr>
              <a:t>   فعالیت‏های معمار</a:t>
            </a:r>
            <a:endParaRPr lang="en-US" sz="1400" dirty="0">
              <a:effectLst>
                <a:outerShdw blurRad="38100" dist="38100" dir="2700000" algn="tl">
                  <a:srgbClr val="000000">
                    <a:alpha val="43137"/>
                  </a:srgbClr>
                </a:outerShdw>
              </a:effectLst>
            </a:endParaRPr>
          </a:p>
        </p:txBody>
      </p:sp>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تصمیم سازی                       </a:t>
            </a:r>
            <a:r>
              <a:rPr lang="en-US" sz="1400" dirty="0" smtClean="0">
                <a:solidFill>
                  <a:srgbClr val="8C5B02"/>
                </a:solidFill>
              </a:rPr>
              <a:t> </a:t>
            </a:r>
            <a:r>
              <a:rPr lang="fa-IR" sz="1400" dirty="0" smtClean="0">
                <a:solidFill>
                  <a:srgbClr val="8C5B02"/>
                </a:solidFill>
              </a:rPr>
              <a:t>                                                                                       </a:t>
            </a:r>
            <a:r>
              <a:rPr lang="en-US" sz="1400" dirty="0" smtClean="0">
                <a:solidFill>
                  <a:srgbClr val="8C5B02"/>
                </a:solidFill>
                <a:latin typeface="Technic" panose="00000400000000000000" pitchFamily="2" charset="2"/>
              </a:rPr>
              <a:t>Decision Making</a:t>
            </a:r>
            <a:endParaRPr lang="en-US" sz="1400" dirty="0">
              <a:solidFill>
                <a:srgbClr val="8C5B02"/>
              </a:solidFill>
              <a:latin typeface="Technic" panose="00000400000000000000" pitchFamily="2" charset="2"/>
            </a:endParaRPr>
          </a:p>
        </p:txBody>
      </p:sp>
      <p:sp>
        <p:nvSpPr>
          <p:cNvPr id="25" name="TextBox 24"/>
          <p:cNvSpPr txBox="1"/>
          <p:nvPr/>
        </p:nvSpPr>
        <p:spPr>
          <a:xfrm>
            <a:off x="2504728" y="1352963"/>
            <a:ext cx="288032"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en-US" sz="1400" dirty="0" smtClean="0">
                <a:solidFill>
                  <a:srgbClr val="002060"/>
                </a:solidFill>
                <a:latin typeface="Technic" panose="00000400000000000000" pitchFamily="2" charset="2"/>
              </a:rPr>
              <a:t>5</a:t>
            </a:r>
            <a:endParaRPr lang="en-US" sz="1400" dirty="0">
              <a:solidFill>
                <a:srgbClr val="002060"/>
              </a:solidFill>
              <a:latin typeface="Technic" panose="00000400000000000000" pitchFamily="2" charset="2"/>
            </a:endParaRPr>
          </a:p>
        </p:txBody>
      </p:sp>
      <p:sp>
        <p:nvSpPr>
          <p:cNvPr id="39" name="TextBox 38"/>
          <p:cNvSpPr txBox="1"/>
          <p:nvPr/>
        </p:nvSpPr>
        <p:spPr>
          <a:xfrm>
            <a:off x="2864768" y="1352963"/>
            <a:ext cx="619268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002060"/>
                </a:solidFill>
                <a:cs typeface="B Traffic" panose="00000400000000000000" pitchFamily="2" charset="-78"/>
              </a:rPr>
              <a:t>مجتمع مسکونی 8     </a:t>
            </a:r>
            <a:r>
              <a:rPr lang="en-US" dirty="0" smtClean="0">
                <a:solidFill>
                  <a:srgbClr val="002060"/>
                </a:solidFill>
                <a:latin typeface="Technic" panose="00000400000000000000" pitchFamily="2" charset="2"/>
                <a:cs typeface="B Traffic" panose="00000400000000000000" pitchFamily="2" charset="-78"/>
              </a:rPr>
              <a:t>BIG</a:t>
            </a:r>
            <a:endParaRPr lang="fa-IR" dirty="0">
              <a:solidFill>
                <a:srgbClr val="002060"/>
              </a:solidFill>
              <a:latin typeface="Technic" panose="00000400000000000000" pitchFamily="2" charset="2"/>
              <a:cs typeface="B Traffic" panose="00000400000000000000" pitchFamily="2" charset="-78"/>
            </a:endParaRPr>
          </a:p>
        </p:txBody>
      </p:sp>
      <p:sp>
        <p:nvSpPr>
          <p:cNvPr id="40" name="TextBox 39"/>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1</a:t>
            </a:r>
            <a:endParaRPr lang="en-US" sz="1200" b="1" dirty="0">
              <a:solidFill>
                <a:srgbClr val="002060"/>
              </a:solidFill>
              <a:cs typeface="B Nazanin" pitchFamily="2" charset="-78"/>
            </a:endParaRPr>
          </a:p>
        </p:txBody>
      </p:sp>
      <p:sp>
        <p:nvSpPr>
          <p:cNvPr id="41" name="TextBox 40"/>
          <p:cNvSpPr txBox="1"/>
          <p:nvPr/>
        </p:nvSpPr>
        <p:spPr>
          <a:xfrm>
            <a:off x="272480" y="3723542"/>
            <a:ext cx="1728192" cy="276999"/>
          </a:xfrm>
          <a:prstGeom prst="rect">
            <a:avLst/>
          </a:prstGeom>
          <a:noFill/>
        </p:spPr>
        <p:txBody>
          <a:bodyPr wrap="square" rtlCol="0">
            <a:spAutoFit/>
          </a:bodyPr>
          <a:lstStyle/>
          <a:p>
            <a:pPr algn="ctr"/>
            <a:r>
              <a:rPr lang="fa-IR" sz="1200" b="1" dirty="0" smtClean="0">
                <a:solidFill>
                  <a:srgbClr val="674301"/>
                </a:solidFill>
                <a:cs typeface="B Nazanin" pitchFamily="2" charset="-78"/>
              </a:rPr>
              <a:t>فعالیت‏های معمار</a:t>
            </a:r>
            <a:endParaRPr lang="en-US" sz="1200" b="1" dirty="0">
              <a:solidFill>
                <a:srgbClr val="674301"/>
              </a:solidFill>
              <a:cs typeface="B Nazanin" pitchFamily="2" charset="-78"/>
            </a:endParaRPr>
          </a:p>
        </p:txBody>
      </p:sp>
      <p:sp>
        <p:nvSpPr>
          <p:cNvPr id="42" name="TextBox 41"/>
          <p:cNvSpPr txBox="1"/>
          <p:nvPr/>
        </p:nvSpPr>
        <p:spPr>
          <a:xfrm>
            <a:off x="272480" y="4016097"/>
            <a:ext cx="1728192" cy="276999"/>
          </a:xfrm>
          <a:prstGeom prst="rect">
            <a:avLst/>
          </a:prstGeom>
          <a:noFill/>
        </p:spPr>
        <p:txBody>
          <a:bodyPr wrap="square" rtlCol="0">
            <a:spAutoFit/>
          </a:bodyPr>
          <a:lstStyle/>
          <a:p>
            <a:pPr algn="ctr"/>
            <a:r>
              <a:rPr lang="en-US" sz="1200" b="1" dirty="0" smtClean="0">
                <a:solidFill>
                  <a:schemeClr val="bg1">
                    <a:lumMod val="65000"/>
                    <a:lumOff val="35000"/>
                  </a:schemeClr>
                </a:solidFill>
                <a:cs typeface="B Nazanin" pitchFamily="2" charset="-78"/>
              </a:rPr>
              <a:t>Decision Making</a:t>
            </a:r>
            <a:endParaRPr lang="en-US" sz="1200" b="1" dirty="0">
              <a:solidFill>
                <a:schemeClr val="bg1">
                  <a:lumMod val="65000"/>
                  <a:lumOff val="35000"/>
                </a:schemeClr>
              </a:solidFill>
              <a:cs typeface="B Nazanin" pitchFamily="2" charset="-78"/>
            </a:endParaRPr>
          </a:p>
        </p:txBody>
      </p:sp>
      <p:sp>
        <p:nvSpPr>
          <p:cNvPr id="43" name="TextBox 42"/>
          <p:cNvSpPr txBox="1"/>
          <p:nvPr/>
        </p:nvSpPr>
        <p:spPr>
          <a:xfrm>
            <a:off x="272480" y="4437112"/>
            <a:ext cx="1728192" cy="276999"/>
          </a:xfrm>
          <a:prstGeom prst="rect">
            <a:avLst/>
          </a:prstGeom>
          <a:noFill/>
        </p:spPr>
        <p:txBody>
          <a:bodyPr wrap="square" rtlCol="0">
            <a:spAutoFit/>
          </a:bodyPr>
          <a:lstStyle/>
          <a:p>
            <a:pPr algn="ctr"/>
            <a:r>
              <a:rPr lang="fa-IR" sz="1200" b="1" dirty="0" smtClean="0">
                <a:solidFill>
                  <a:schemeClr val="bg1">
                    <a:lumMod val="65000"/>
                    <a:lumOff val="35000"/>
                  </a:schemeClr>
                </a:solidFill>
                <a:cs typeface="B Nazanin" pitchFamily="2" charset="-78"/>
              </a:rPr>
              <a:t>مجتمع مسکونی 8</a:t>
            </a:r>
            <a:endParaRPr lang="en-US" sz="1200" b="1" dirty="0">
              <a:solidFill>
                <a:schemeClr val="bg1">
                  <a:lumMod val="65000"/>
                  <a:lumOff val="35000"/>
                </a:schemeClr>
              </a:solidFill>
              <a:cs typeface="B Nazanin" pitchFamily="2" charset="-78"/>
            </a:endParaRPr>
          </a:p>
        </p:txBody>
      </p:sp>
      <p:pic>
        <p:nvPicPr>
          <p:cNvPr id="29" name="Picture 3"/>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2504728" y="2008195"/>
            <a:ext cx="4861689" cy="4013093"/>
          </a:xfrm>
          <a:prstGeom prst="rect">
            <a:avLst/>
          </a:prstGeom>
          <a:noFill/>
          <a:ln w="12700">
            <a:noFill/>
          </a:ln>
        </p:spPr>
      </p:pic>
      <p:sp>
        <p:nvSpPr>
          <p:cNvPr id="31" name="TextBox 30"/>
          <p:cNvSpPr txBox="1"/>
          <p:nvPr/>
        </p:nvSpPr>
        <p:spPr>
          <a:xfrm rot="16200000">
            <a:off x="7122338" y="3706386"/>
            <a:ext cx="2192565" cy="276999"/>
          </a:xfrm>
          <a:prstGeom prst="rect">
            <a:avLst/>
          </a:prstGeom>
          <a:noFill/>
        </p:spPr>
        <p:txBody>
          <a:bodyPr wrap="square" rtlCol="0">
            <a:spAutoFit/>
          </a:bodyPr>
          <a:lstStyle/>
          <a:p>
            <a:pPr algn="r" rtl="1"/>
            <a:r>
              <a:rPr lang="fa-IR" sz="1200" dirty="0" smtClean="0">
                <a:solidFill>
                  <a:srgbClr val="333333"/>
                </a:solidFill>
                <a:cs typeface="B Yekan" panose="00000400000000000000" pitchFamily="2" charset="-78"/>
              </a:rPr>
              <a:t>2. برخورد مناسب با تاریخ</a:t>
            </a:r>
            <a:endParaRPr lang="en-US" sz="1200" dirty="0">
              <a:solidFill>
                <a:srgbClr val="333333"/>
              </a:solidFill>
              <a:cs typeface="B Yekan" panose="00000400000000000000" pitchFamily="2" charset="-78"/>
            </a:endParaRPr>
          </a:p>
        </p:txBody>
      </p:sp>
      <p:sp>
        <p:nvSpPr>
          <p:cNvPr id="34" name="TextBox 33"/>
          <p:cNvSpPr txBox="1"/>
          <p:nvPr/>
        </p:nvSpPr>
        <p:spPr>
          <a:xfrm rot="16200000">
            <a:off x="6762298" y="3706386"/>
            <a:ext cx="2192566" cy="276999"/>
          </a:xfrm>
          <a:prstGeom prst="rect">
            <a:avLst/>
          </a:prstGeom>
          <a:noFill/>
        </p:spPr>
        <p:txBody>
          <a:bodyPr wrap="square" rtlCol="0">
            <a:spAutoFit/>
          </a:bodyPr>
          <a:lstStyle/>
          <a:p>
            <a:pPr algn="r" rtl="1"/>
            <a:r>
              <a:rPr lang="fa-IR" sz="1200" dirty="0" smtClean="0">
                <a:solidFill>
                  <a:srgbClr val="333333"/>
                </a:solidFill>
                <a:cs typeface="B Yekan" panose="00000400000000000000" pitchFamily="2" charset="-78"/>
              </a:rPr>
              <a:t>1. موقعیت زمین</a:t>
            </a:r>
            <a:endParaRPr lang="en-US" sz="1200" dirty="0">
              <a:solidFill>
                <a:srgbClr val="333333"/>
              </a:solidFill>
              <a:cs typeface="B Yekan" panose="00000400000000000000" pitchFamily="2" charset="-78"/>
            </a:endParaRPr>
          </a:p>
        </p:txBody>
      </p:sp>
      <p:cxnSp>
        <p:nvCxnSpPr>
          <p:cNvPr id="35" name="Straight Connector 34"/>
          <p:cNvCxnSpPr/>
          <p:nvPr/>
        </p:nvCxnSpPr>
        <p:spPr>
          <a:xfrm>
            <a:off x="7689304" y="2748603"/>
            <a:ext cx="1382670" cy="0"/>
          </a:xfrm>
          <a:prstGeom prst="line">
            <a:avLst/>
          </a:prstGeom>
          <a:noFill/>
          <a:ln>
            <a:solidFill>
              <a:srgbClr val="333333"/>
            </a:solidFill>
          </a:ln>
        </p:spPr>
      </p:cxnSp>
      <p:sp>
        <p:nvSpPr>
          <p:cNvPr id="36" name="TextBox 35"/>
          <p:cNvSpPr txBox="1"/>
          <p:nvPr/>
        </p:nvSpPr>
        <p:spPr>
          <a:xfrm rot="16200000">
            <a:off x="7460893" y="3706387"/>
            <a:ext cx="2192565" cy="276999"/>
          </a:xfrm>
          <a:prstGeom prst="rect">
            <a:avLst/>
          </a:prstGeom>
          <a:noFill/>
        </p:spPr>
        <p:txBody>
          <a:bodyPr wrap="square" rtlCol="0">
            <a:spAutoFit/>
          </a:bodyPr>
          <a:lstStyle/>
          <a:p>
            <a:pPr algn="r" rtl="1"/>
            <a:r>
              <a:rPr lang="fa-IR" sz="1200" dirty="0" smtClean="0">
                <a:solidFill>
                  <a:srgbClr val="333333"/>
                </a:solidFill>
                <a:cs typeface="B Yekan" panose="00000400000000000000" pitchFamily="2" charset="-78"/>
              </a:rPr>
              <a:t>3. نیاز کاربری‏های گوناگون</a:t>
            </a:r>
            <a:endParaRPr lang="en-US" sz="1200" dirty="0">
              <a:solidFill>
                <a:srgbClr val="333333"/>
              </a:solidFill>
              <a:cs typeface="B Yekan" panose="00000400000000000000" pitchFamily="2" charset="-78"/>
            </a:endParaRPr>
          </a:p>
        </p:txBody>
      </p:sp>
      <p:sp>
        <p:nvSpPr>
          <p:cNvPr id="37" name="TextBox 36"/>
          <p:cNvSpPr txBox="1"/>
          <p:nvPr/>
        </p:nvSpPr>
        <p:spPr>
          <a:xfrm rot="16200000">
            <a:off x="7805076" y="3706387"/>
            <a:ext cx="2192566" cy="276999"/>
          </a:xfrm>
          <a:prstGeom prst="rect">
            <a:avLst/>
          </a:prstGeom>
          <a:noFill/>
        </p:spPr>
        <p:txBody>
          <a:bodyPr wrap="square" rtlCol="0">
            <a:spAutoFit/>
          </a:bodyPr>
          <a:lstStyle/>
          <a:p>
            <a:pPr algn="r" rtl="1"/>
            <a:r>
              <a:rPr lang="fa-IR" sz="1200" dirty="0" smtClean="0">
                <a:solidFill>
                  <a:srgbClr val="333333"/>
                </a:solidFill>
                <a:cs typeface="B Yekan" panose="00000400000000000000" pitchFamily="2" charset="-78"/>
              </a:rPr>
              <a:t>4. توجه به همجواری‏ها</a:t>
            </a:r>
            <a:endParaRPr lang="en-US" sz="1200" dirty="0">
              <a:solidFill>
                <a:srgbClr val="333333"/>
              </a:solidFill>
              <a:cs typeface="B Yekan" panose="00000400000000000000" pitchFamily="2" charset="-78"/>
            </a:endParaRPr>
          </a:p>
        </p:txBody>
      </p:sp>
      <p:sp>
        <p:nvSpPr>
          <p:cNvPr id="38" name="TextBox 37"/>
          <p:cNvSpPr txBox="1"/>
          <p:nvPr/>
        </p:nvSpPr>
        <p:spPr>
          <a:xfrm rot="16200000">
            <a:off x="7009790" y="5149491"/>
            <a:ext cx="1697581" cy="276999"/>
          </a:xfrm>
          <a:prstGeom prst="rect">
            <a:avLst/>
          </a:prstGeom>
          <a:noFill/>
        </p:spPr>
        <p:txBody>
          <a:bodyPr wrap="square" rtlCol="0">
            <a:spAutoFit/>
          </a:bodyPr>
          <a:lstStyle/>
          <a:p>
            <a:pPr algn="r" rtl="1"/>
            <a:r>
              <a:rPr lang="fa-IR" sz="1200" dirty="0" smtClean="0">
                <a:solidFill>
                  <a:srgbClr val="333333"/>
                </a:solidFill>
                <a:cs typeface="B Yekan" panose="00000400000000000000" pitchFamily="2" charset="-78"/>
              </a:rPr>
              <a:t>5. استانداردها</a:t>
            </a:r>
            <a:endParaRPr lang="en-US" sz="1200" dirty="0">
              <a:solidFill>
                <a:srgbClr val="333333"/>
              </a:solidFill>
              <a:cs typeface="B Yekan" panose="00000400000000000000" pitchFamily="2" charset="-78"/>
            </a:endParaRPr>
          </a:p>
        </p:txBody>
      </p:sp>
      <p:sp>
        <p:nvSpPr>
          <p:cNvPr id="44" name="TextBox 43"/>
          <p:cNvSpPr txBox="1"/>
          <p:nvPr/>
        </p:nvSpPr>
        <p:spPr>
          <a:xfrm rot="16200000">
            <a:off x="7369832" y="5149490"/>
            <a:ext cx="1697577" cy="276999"/>
          </a:xfrm>
          <a:prstGeom prst="rect">
            <a:avLst/>
          </a:prstGeom>
          <a:noFill/>
        </p:spPr>
        <p:txBody>
          <a:bodyPr wrap="square" rtlCol="0">
            <a:spAutoFit/>
          </a:bodyPr>
          <a:lstStyle/>
          <a:p>
            <a:pPr algn="r" rtl="1"/>
            <a:r>
              <a:rPr lang="fa-IR" sz="1200" dirty="0" smtClean="0">
                <a:solidFill>
                  <a:srgbClr val="333333"/>
                </a:solidFill>
                <a:cs typeface="B Yekan" panose="00000400000000000000" pitchFamily="2" charset="-78"/>
              </a:rPr>
              <a:t>6. اقلیم</a:t>
            </a:r>
            <a:endParaRPr lang="en-US" sz="1200" dirty="0">
              <a:solidFill>
                <a:srgbClr val="333333"/>
              </a:solidFill>
              <a:cs typeface="B Yekan" panose="00000400000000000000" pitchFamily="2" charset="-78"/>
            </a:endParaRPr>
          </a:p>
        </p:txBody>
      </p:sp>
      <p:cxnSp>
        <p:nvCxnSpPr>
          <p:cNvPr id="45" name="Straight Connector 44"/>
          <p:cNvCxnSpPr/>
          <p:nvPr/>
        </p:nvCxnSpPr>
        <p:spPr>
          <a:xfrm>
            <a:off x="7689304" y="2708920"/>
            <a:ext cx="1382670" cy="0"/>
          </a:xfrm>
          <a:prstGeom prst="line">
            <a:avLst/>
          </a:prstGeom>
          <a:noFill/>
          <a:ln>
            <a:solidFill>
              <a:srgbClr val="333333"/>
            </a:solidFill>
          </a:ln>
        </p:spPr>
      </p:cxnSp>
      <p:sp>
        <p:nvSpPr>
          <p:cNvPr id="46" name="TextBox 45"/>
          <p:cNvSpPr txBox="1"/>
          <p:nvPr/>
        </p:nvSpPr>
        <p:spPr>
          <a:xfrm rot="16200000">
            <a:off x="7709480" y="5149491"/>
            <a:ext cx="1697577" cy="276999"/>
          </a:xfrm>
          <a:prstGeom prst="rect">
            <a:avLst/>
          </a:prstGeom>
          <a:noFill/>
        </p:spPr>
        <p:txBody>
          <a:bodyPr wrap="square" rtlCol="0">
            <a:spAutoFit/>
          </a:bodyPr>
          <a:lstStyle/>
          <a:p>
            <a:pPr algn="r" rtl="1"/>
            <a:r>
              <a:rPr lang="fa-IR" sz="1200" dirty="0" smtClean="0">
                <a:solidFill>
                  <a:srgbClr val="333333"/>
                </a:solidFill>
                <a:cs typeface="B Yekan" panose="00000400000000000000" pitchFamily="2" charset="-78"/>
              </a:rPr>
              <a:t>7. دید و منظر</a:t>
            </a:r>
            <a:endParaRPr lang="en-US" sz="1200" dirty="0">
              <a:solidFill>
                <a:srgbClr val="333333"/>
              </a:solidFill>
              <a:cs typeface="B Yekan" panose="00000400000000000000" pitchFamily="2" charset="-78"/>
            </a:endParaRPr>
          </a:p>
        </p:txBody>
      </p:sp>
      <p:sp>
        <p:nvSpPr>
          <p:cNvPr id="47" name="TextBox 46"/>
          <p:cNvSpPr txBox="1"/>
          <p:nvPr/>
        </p:nvSpPr>
        <p:spPr>
          <a:xfrm rot="16200000">
            <a:off x="8056043" y="5149490"/>
            <a:ext cx="1697576" cy="276999"/>
          </a:xfrm>
          <a:prstGeom prst="rect">
            <a:avLst/>
          </a:prstGeom>
          <a:noFill/>
        </p:spPr>
        <p:txBody>
          <a:bodyPr wrap="square" rtlCol="0">
            <a:spAutoFit/>
          </a:bodyPr>
          <a:lstStyle/>
          <a:p>
            <a:pPr algn="r" rtl="1"/>
            <a:r>
              <a:rPr lang="fa-IR" sz="1200" dirty="0" smtClean="0">
                <a:solidFill>
                  <a:srgbClr val="333333"/>
                </a:solidFill>
                <a:cs typeface="B Yekan" panose="00000400000000000000" pitchFamily="2" charset="-78"/>
              </a:rPr>
              <a:t>8. فضای جمعی در کانون</a:t>
            </a:r>
            <a:endParaRPr lang="en-US" sz="1200" dirty="0">
              <a:solidFill>
                <a:srgbClr val="333333"/>
              </a:solidFill>
              <a:cs typeface="B Yekan" panose="00000400000000000000" pitchFamily="2" charset="-78"/>
            </a:endParaRPr>
          </a:p>
        </p:txBody>
      </p:sp>
      <p:sp>
        <p:nvSpPr>
          <p:cNvPr id="48" name="TextBox 47"/>
          <p:cNvSpPr txBox="1"/>
          <p:nvPr/>
        </p:nvSpPr>
        <p:spPr>
          <a:xfrm rot="16200000">
            <a:off x="8312408" y="2033989"/>
            <a:ext cx="888196" cy="461665"/>
          </a:xfrm>
          <a:prstGeom prst="rect">
            <a:avLst/>
          </a:prstGeom>
          <a:noFill/>
        </p:spPr>
        <p:txBody>
          <a:bodyPr wrap="square" rtlCol="0">
            <a:spAutoFit/>
          </a:bodyPr>
          <a:lstStyle/>
          <a:p>
            <a:pPr algn="r" rtl="1"/>
            <a:r>
              <a:rPr lang="fa-IR" sz="1200" dirty="0" smtClean="0">
                <a:solidFill>
                  <a:srgbClr val="002060"/>
                </a:solidFill>
                <a:cs typeface="B Yekan" panose="00000400000000000000" pitchFamily="2" charset="-78"/>
              </a:rPr>
              <a:t>دیاگرام‏های ایده پردازی</a:t>
            </a:r>
            <a:endParaRPr lang="en-US" sz="1200" dirty="0">
              <a:solidFill>
                <a:srgbClr val="002060"/>
              </a:solidFill>
              <a:cs typeface="B Yekan" panose="00000400000000000000" pitchFamily="2" charset="-78"/>
            </a:endParaRPr>
          </a:p>
        </p:txBody>
      </p:sp>
      <p:cxnSp>
        <p:nvCxnSpPr>
          <p:cNvPr id="49" name="Straight Connector 48"/>
          <p:cNvCxnSpPr/>
          <p:nvPr/>
        </p:nvCxnSpPr>
        <p:spPr>
          <a:xfrm>
            <a:off x="7689304" y="4359587"/>
            <a:ext cx="1382670" cy="0"/>
          </a:xfrm>
          <a:prstGeom prst="line">
            <a:avLst/>
          </a:prstGeom>
          <a:noFill/>
          <a:ln>
            <a:solidFill>
              <a:srgbClr val="333333"/>
            </a:solidFill>
          </a:ln>
        </p:spPr>
      </p:cxnSp>
      <p:sp>
        <p:nvSpPr>
          <p:cNvPr id="50" name="Right Arrow 49"/>
          <p:cNvSpPr/>
          <p:nvPr/>
        </p:nvSpPr>
        <p:spPr>
          <a:xfrm>
            <a:off x="3872880" y="2414983"/>
            <a:ext cx="216024" cy="104333"/>
          </a:xfrm>
          <a:prstGeom prst="rightArrow">
            <a:avLst/>
          </a:prstGeom>
          <a:solidFill>
            <a:schemeClr val="accent1"/>
          </a:solidFill>
          <a:ln w="6350">
            <a:solidFill>
              <a:srgbClr val="002060">
                <a:alpha val="69804"/>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ight Arrow 50"/>
          <p:cNvSpPr/>
          <p:nvPr/>
        </p:nvSpPr>
        <p:spPr>
          <a:xfrm>
            <a:off x="5817097" y="2414985"/>
            <a:ext cx="216024" cy="104333"/>
          </a:xfrm>
          <a:prstGeom prst="rightArrow">
            <a:avLst/>
          </a:prstGeom>
          <a:solidFill>
            <a:schemeClr val="accent1"/>
          </a:solidFill>
          <a:ln w="6350">
            <a:solidFill>
              <a:srgbClr val="002060">
                <a:alpha val="69804"/>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Right Arrow 51"/>
          <p:cNvSpPr/>
          <p:nvPr/>
        </p:nvSpPr>
        <p:spPr>
          <a:xfrm rot="10800000">
            <a:off x="5817097" y="3423097"/>
            <a:ext cx="216024" cy="104333"/>
          </a:xfrm>
          <a:prstGeom prst="rightArrow">
            <a:avLst/>
          </a:prstGeom>
          <a:solidFill>
            <a:schemeClr val="accent1"/>
          </a:solidFill>
          <a:ln w="6350">
            <a:solidFill>
              <a:srgbClr val="002060">
                <a:alpha val="69804"/>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Right Arrow 52"/>
          <p:cNvSpPr/>
          <p:nvPr/>
        </p:nvSpPr>
        <p:spPr>
          <a:xfrm rot="10800000">
            <a:off x="3872880" y="3423095"/>
            <a:ext cx="216024" cy="104333"/>
          </a:xfrm>
          <a:prstGeom prst="rightArrow">
            <a:avLst/>
          </a:prstGeom>
          <a:solidFill>
            <a:schemeClr val="accent1"/>
          </a:solidFill>
          <a:ln w="6350">
            <a:solidFill>
              <a:srgbClr val="002060">
                <a:alpha val="69804"/>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Right Arrow 57"/>
          <p:cNvSpPr/>
          <p:nvPr/>
        </p:nvSpPr>
        <p:spPr>
          <a:xfrm>
            <a:off x="3872880" y="4401781"/>
            <a:ext cx="216024" cy="104333"/>
          </a:xfrm>
          <a:prstGeom prst="rightArrow">
            <a:avLst/>
          </a:prstGeom>
          <a:solidFill>
            <a:schemeClr val="accent1"/>
          </a:solidFill>
          <a:ln w="6350">
            <a:solidFill>
              <a:srgbClr val="002060">
                <a:alpha val="69804"/>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Right Arrow 58"/>
          <p:cNvSpPr/>
          <p:nvPr/>
        </p:nvSpPr>
        <p:spPr>
          <a:xfrm>
            <a:off x="5817097" y="4401783"/>
            <a:ext cx="216024" cy="104333"/>
          </a:xfrm>
          <a:prstGeom prst="rightArrow">
            <a:avLst/>
          </a:prstGeom>
          <a:solidFill>
            <a:schemeClr val="accent1"/>
          </a:solidFill>
          <a:ln w="6350">
            <a:solidFill>
              <a:srgbClr val="002060">
                <a:alpha val="69804"/>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Right Arrow 59"/>
          <p:cNvSpPr/>
          <p:nvPr/>
        </p:nvSpPr>
        <p:spPr>
          <a:xfrm rot="10800000">
            <a:off x="5817097" y="5439320"/>
            <a:ext cx="216024" cy="104333"/>
          </a:xfrm>
          <a:prstGeom prst="rightArrow">
            <a:avLst/>
          </a:prstGeom>
          <a:solidFill>
            <a:schemeClr val="accent1"/>
          </a:solidFill>
          <a:ln w="6350">
            <a:solidFill>
              <a:srgbClr val="002060">
                <a:alpha val="69804"/>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Right Arrow 60"/>
          <p:cNvSpPr/>
          <p:nvPr/>
        </p:nvSpPr>
        <p:spPr>
          <a:xfrm rot="10800000">
            <a:off x="3872880" y="5439318"/>
            <a:ext cx="216024" cy="104333"/>
          </a:xfrm>
          <a:prstGeom prst="rightArrow">
            <a:avLst/>
          </a:prstGeom>
          <a:solidFill>
            <a:schemeClr val="accent1"/>
          </a:solidFill>
          <a:ln w="6350">
            <a:solidFill>
              <a:srgbClr val="002060">
                <a:alpha val="69804"/>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92509092"/>
      </p:ext>
    </p:extLst>
  </p:cSld>
  <p:clrMapOvr>
    <a:masterClrMapping/>
  </p:clrMapOvr>
  <p:transition>
    <p:dissolve/>
  </p:transition>
  <p:timing>
    <p:tnLst>
      <p:par>
        <p:cTn id="1" dur="indefinite" restart="never" nodeType="tmRoot"/>
      </p:par>
    </p:tnLst>
  </p:timing>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پیوست</a:t>
            </a:r>
            <a:endParaRPr lang="en-US" dirty="0">
              <a:solidFill>
                <a:srgbClr val="8C5B02"/>
              </a:solidFill>
              <a:latin typeface="Technic" panose="00000400000000000000" pitchFamily="2" charset="2"/>
            </a:endParaRPr>
          </a:p>
        </p:txBody>
      </p:sp>
      <p:sp>
        <p:nvSpPr>
          <p:cNvPr id="8" name="TextBox 7"/>
          <p:cNvSpPr txBox="1"/>
          <p:nvPr/>
        </p:nvSpPr>
        <p:spPr>
          <a:xfrm>
            <a:off x="272480" y="4016097"/>
            <a:ext cx="1728192" cy="276999"/>
          </a:xfrm>
          <a:prstGeom prst="rect">
            <a:avLst/>
          </a:prstGeom>
          <a:noFill/>
        </p:spPr>
        <p:txBody>
          <a:bodyPr wrap="square" rtlCol="0">
            <a:spAutoFit/>
          </a:bodyPr>
          <a:lstStyle/>
          <a:p>
            <a:pPr algn="ctr" rtl="1"/>
            <a:r>
              <a:rPr lang="fa-IR" sz="1200" b="1" dirty="0" smtClean="0">
                <a:solidFill>
                  <a:schemeClr val="bg1">
                    <a:lumMod val="65000"/>
                    <a:lumOff val="35000"/>
                  </a:schemeClr>
                </a:solidFill>
                <a:cs typeface="B Nazanin" pitchFamily="2" charset="-78"/>
              </a:rPr>
              <a:t>پیوست</a:t>
            </a:r>
            <a:endParaRPr lang="en-US" sz="1200" b="1" dirty="0">
              <a:solidFill>
                <a:schemeClr val="bg1">
                  <a:lumMod val="65000"/>
                  <a:lumOff val="35000"/>
                </a:schemeClr>
              </a:solidFill>
              <a:cs typeface="B Nazanin" pitchFamily="2" charset="-78"/>
            </a:endParaRPr>
          </a:p>
        </p:txBody>
      </p:sp>
      <p:sp>
        <p:nvSpPr>
          <p:cNvPr id="16" name="TextBox 15"/>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9</a:t>
            </a:r>
            <a:r>
              <a:rPr lang="fa-IR" sz="1600" dirty="0" smtClean="0">
                <a:effectLst>
                  <a:outerShdw blurRad="38100" dist="38100" dir="2700000" algn="tl">
                    <a:srgbClr val="000000">
                      <a:alpha val="43137"/>
                    </a:srgbClr>
                  </a:outerShdw>
                </a:effectLst>
              </a:rPr>
              <a:t>  برنامه‏دهی جهت طراحی دانشگاه سوره</a:t>
            </a:r>
            <a:endParaRPr lang="en-US" sz="1400" dirty="0">
              <a:effectLst>
                <a:outerShdw blurRad="38100" dist="38100" dir="2700000" algn="tl">
                  <a:srgbClr val="000000">
                    <a:alpha val="43137"/>
                  </a:srgbClr>
                </a:outerShdw>
              </a:effectLst>
            </a:endParaRPr>
          </a:p>
        </p:txBody>
      </p:sp>
      <p:sp>
        <p:nvSpPr>
          <p:cNvPr id="17" name="TextBox 16"/>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9</a:t>
            </a:r>
            <a:endParaRPr lang="en-US" sz="1200" b="1" dirty="0">
              <a:solidFill>
                <a:srgbClr val="002060"/>
              </a:solidFill>
              <a:cs typeface="B Nazanin" pitchFamily="2" charset="-78"/>
            </a:endParaRPr>
          </a:p>
        </p:txBody>
      </p:sp>
      <p:sp>
        <p:nvSpPr>
          <p:cNvPr id="18" name="TextBox 17"/>
          <p:cNvSpPr txBox="1"/>
          <p:nvPr/>
        </p:nvSpPr>
        <p:spPr>
          <a:xfrm>
            <a:off x="272480" y="3723542"/>
            <a:ext cx="1728192" cy="261610"/>
          </a:xfrm>
          <a:prstGeom prst="rect">
            <a:avLst/>
          </a:prstGeom>
          <a:noFill/>
        </p:spPr>
        <p:txBody>
          <a:bodyPr wrap="square" rtlCol="0">
            <a:spAutoFit/>
          </a:bodyPr>
          <a:lstStyle/>
          <a:p>
            <a:pPr algn="ctr" rtl="1"/>
            <a:r>
              <a:rPr lang="fa-IR" sz="1100" b="1" dirty="0" smtClean="0">
                <a:solidFill>
                  <a:srgbClr val="674301"/>
                </a:solidFill>
                <a:cs typeface="B Nazanin" pitchFamily="2" charset="-78"/>
              </a:rPr>
              <a:t>برنامه‏دهی جهت طراحی سوره</a:t>
            </a:r>
            <a:endParaRPr lang="en-US" sz="1100" b="1" dirty="0">
              <a:solidFill>
                <a:srgbClr val="674301"/>
              </a:solidFill>
              <a:cs typeface="B Nazanin" pitchFamily="2" charset="-78"/>
            </a:endParaRPr>
          </a:p>
        </p:txBody>
      </p:sp>
      <p:sp>
        <p:nvSpPr>
          <p:cNvPr id="9" name="TextBox 8"/>
          <p:cNvSpPr txBox="1"/>
          <p:nvPr/>
        </p:nvSpPr>
        <p:spPr>
          <a:xfrm>
            <a:off x="2504728" y="1365007"/>
            <a:ext cx="6552727" cy="3116238"/>
          </a:xfrm>
          <a:prstGeom prst="rect">
            <a:avLst/>
          </a:prstGeom>
          <a:noFill/>
        </p:spPr>
        <p:txBody>
          <a:bodyPr wrap="square" rtlCol="0">
            <a:spAutoFit/>
          </a:bodyPr>
          <a:lstStyle/>
          <a:p>
            <a:pPr algn="justLow" rtl="1">
              <a:lnSpc>
                <a:spcPct val="150000"/>
              </a:lnSpc>
            </a:pPr>
            <a:r>
              <a:rPr lang="fa-IR" sz="1200" b="1" dirty="0">
                <a:solidFill>
                  <a:srgbClr val="002060"/>
                </a:solidFill>
                <a:cs typeface="B Nazanin" pitchFamily="2" charset="-78"/>
              </a:rPr>
              <a:t>عملکرد </a:t>
            </a:r>
            <a:r>
              <a:rPr lang="fa-IR" sz="1200" b="1" dirty="0" smtClean="0">
                <a:solidFill>
                  <a:srgbClr val="002060"/>
                </a:solidFill>
                <a:cs typeface="B Nazanin" pitchFamily="2" charset="-78"/>
              </a:rPr>
              <a:t>ها</a:t>
            </a:r>
            <a:endParaRPr lang="fa-IR" sz="1200" b="1" dirty="0">
              <a:solidFill>
                <a:srgbClr val="002060"/>
              </a:solidFill>
              <a:cs typeface="B Nazanin" pitchFamily="2" charset="-78"/>
            </a:endParaRPr>
          </a:p>
          <a:p>
            <a:pPr algn="justLow" rtl="1">
              <a:lnSpc>
                <a:spcPct val="150000"/>
              </a:lnSpc>
            </a:pPr>
            <a:r>
              <a:rPr lang="fa-IR" sz="1200" dirty="0">
                <a:solidFill>
                  <a:srgbClr val="002060"/>
                </a:solidFill>
                <a:cs typeface="B Nazanin" pitchFamily="2" charset="-78"/>
              </a:rPr>
              <a:t>عملکرد هر فضا در نهایت تابعی از انسان است. استفاده هایی است که انسان به عنوان یگانه موجودی که روح فضا را درک میکند،از فضا دارد.حال این فضا می خواهد یک بیمارستان باشد،یا یک مرکز تفریحی یا یک ارامگاه یا …انچه که مهم است شناخت نیاز های انسان در ان فضایی ست که میخواهیم طراحی کنیم برای تعیین درست تر این نیازها باید عواملی مانند فرهنگ ، اقلیم ، اقتصاد ، جامعه شناسی و… را مورد دقت و بررسی قرار دهیم برای بررسی عملکرد فضا ها در دانشکده معماری در سایت شهر یزد،ابتدا نیازمند یک دسته بندی کلی هستیم که با کمک این دسته بندی و جزء جزء کردن فضا ها ،راحت تر بتوانیم کار بررسی را انجام دهیم.لازم به ذکر است که این تقسیم بندی شناور بوده و به هیچ عنوان قطعیت ندارد. قبل از هر چیز به صورت اجمالی به بررسی کلی عملکرد یک فضای اموزشی می پردازیم. هدف از طراحی فضای اموزشی،حل کردن روابط فضایی مورد نیاز جهت فر ایند آموزش است. به این معنا که فضا هایی که امر اموزش در هر رشته ای نیازمند ان فضا ها و امکانات است، به چه صورت و با چه نظمی در کنار یکدیگر قرار بگیرند تا بتوانند هدف نهایی را به بهترین صورتی حاصل کنند.در این مقاله سعی بر ان شده که بر اساس تقسیم بندی انجام شده، عملکرد جزئی هر بخش و هر فضا را به تفکیک بر اساس نور و فرم و روابط و مصالح و… بررسی و ذکر نماییم.</a:t>
            </a:r>
            <a:endParaRPr lang="en-US" sz="1200" dirty="0">
              <a:solidFill>
                <a:srgbClr val="002060"/>
              </a:solidFill>
              <a:cs typeface="B Nazanin" pitchFamily="2" charset="-78"/>
            </a:endParaRPr>
          </a:p>
        </p:txBody>
      </p:sp>
    </p:spTree>
    <p:extLst>
      <p:ext uri="{BB962C8B-B14F-4D97-AF65-F5344CB8AC3E}">
        <p14:creationId xmlns:p14="http://schemas.microsoft.com/office/powerpoint/2010/main" val="3781414910"/>
      </p:ext>
    </p:extLst>
  </p:cSld>
  <p:clrMapOvr>
    <a:masterClrMapping/>
  </p:clrMapOvr>
  <p:transition>
    <p:dissolve/>
  </p:transition>
  <p:timing>
    <p:tnLst>
      <p:par>
        <p:cTn id="1" dur="indefinite" restart="never" nodeType="tmRoot"/>
      </p:par>
    </p:tnLst>
  </p:timing>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پیوست</a:t>
            </a:r>
            <a:endParaRPr lang="en-US" dirty="0">
              <a:solidFill>
                <a:srgbClr val="8C5B02"/>
              </a:solidFill>
              <a:latin typeface="Technic" panose="00000400000000000000" pitchFamily="2" charset="2"/>
            </a:endParaRPr>
          </a:p>
        </p:txBody>
      </p:sp>
      <p:sp>
        <p:nvSpPr>
          <p:cNvPr id="8" name="TextBox 7"/>
          <p:cNvSpPr txBox="1"/>
          <p:nvPr/>
        </p:nvSpPr>
        <p:spPr>
          <a:xfrm>
            <a:off x="272480" y="4016097"/>
            <a:ext cx="1728192" cy="276999"/>
          </a:xfrm>
          <a:prstGeom prst="rect">
            <a:avLst/>
          </a:prstGeom>
          <a:noFill/>
        </p:spPr>
        <p:txBody>
          <a:bodyPr wrap="square" rtlCol="0">
            <a:spAutoFit/>
          </a:bodyPr>
          <a:lstStyle/>
          <a:p>
            <a:pPr algn="ctr" rtl="1"/>
            <a:r>
              <a:rPr lang="fa-IR" sz="1200" b="1" dirty="0" smtClean="0">
                <a:solidFill>
                  <a:schemeClr val="bg1">
                    <a:lumMod val="65000"/>
                    <a:lumOff val="35000"/>
                  </a:schemeClr>
                </a:solidFill>
                <a:cs typeface="B Nazanin" pitchFamily="2" charset="-78"/>
              </a:rPr>
              <a:t>پیوست</a:t>
            </a:r>
            <a:endParaRPr lang="en-US" sz="1200" b="1" dirty="0">
              <a:solidFill>
                <a:schemeClr val="bg1">
                  <a:lumMod val="65000"/>
                  <a:lumOff val="35000"/>
                </a:schemeClr>
              </a:solidFill>
              <a:cs typeface="B Nazanin" pitchFamily="2" charset="-78"/>
            </a:endParaRPr>
          </a:p>
        </p:txBody>
      </p:sp>
      <p:sp>
        <p:nvSpPr>
          <p:cNvPr id="16" name="TextBox 15"/>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9</a:t>
            </a:r>
            <a:r>
              <a:rPr lang="fa-IR" sz="1600" dirty="0" smtClean="0">
                <a:effectLst>
                  <a:outerShdw blurRad="38100" dist="38100" dir="2700000" algn="tl">
                    <a:srgbClr val="000000">
                      <a:alpha val="43137"/>
                    </a:srgbClr>
                  </a:outerShdw>
                </a:effectLst>
              </a:rPr>
              <a:t>  برنامه‏دهی جهت طراحی دانشگاه سوره</a:t>
            </a:r>
            <a:endParaRPr lang="en-US" sz="1400" dirty="0">
              <a:effectLst>
                <a:outerShdw blurRad="38100" dist="38100" dir="2700000" algn="tl">
                  <a:srgbClr val="000000">
                    <a:alpha val="43137"/>
                  </a:srgbClr>
                </a:outerShdw>
              </a:effectLst>
            </a:endParaRPr>
          </a:p>
        </p:txBody>
      </p:sp>
      <p:sp>
        <p:nvSpPr>
          <p:cNvPr id="17" name="TextBox 16"/>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9</a:t>
            </a:r>
            <a:endParaRPr lang="en-US" sz="1200" b="1" dirty="0">
              <a:solidFill>
                <a:srgbClr val="002060"/>
              </a:solidFill>
              <a:cs typeface="B Nazanin" pitchFamily="2" charset="-78"/>
            </a:endParaRPr>
          </a:p>
        </p:txBody>
      </p:sp>
      <p:sp>
        <p:nvSpPr>
          <p:cNvPr id="18" name="TextBox 17"/>
          <p:cNvSpPr txBox="1"/>
          <p:nvPr/>
        </p:nvSpPr>
        <p:spPr>
          <a:xfrm>
            <a:off x="272480" y="3723542"/>
            <a:ext cx="1728192" cy="261610"/>
          </a:xfrm>
          <a:prstGeom prst="rect">
            <a:avLst/>
          </a:prstGeom>
          <a:noFill/>
        </p:spPr>
        <p:txBody>
          <a:bodyPr wrap="square" rtlCol="0">
            <a:spAutoFit/>
          </a:bodyPr>
          <a:lstStyle/>
          <a:p>
            <a:pPr algn="ctr" rtl="1"/>
            <a:r>
              <a:rPr lang="fa-IR" sz="1100" b="1" dirty="0" smtClean="0">
                <a:solidFill>
                  <a:srgbClr val="674301"/>
                </a:solidFill>
                <a:cs typeface="B Nazanin" pitchFamily="2" charset="-78"/>
              </a:rPr>
              <a:t>برنامه‏دهی جهت طراحی سوره</a:t>
            </a:r>
            <a:endParaRPr lang="en-US" sz="1100" b="1" dirty="0">
              <a:solidFill>
                <a:srgbClr val="674301"/>
              </a:solidFill>
              <a:cs typeface="B Nazanin" pitchFamily="2" charset="-78"/>
            </a:endParaRPr>
          </a:p>
        </p:txBody>
      </p:sp>
      <p:sp>
        <p:nvSpPr>
          <p:cNvPr id="9" name="TextBox 8"/>
          <p:cNvSpPr txBox="1"/>
          <p:nvPr/>
        </p:nvSpPr>
        <p:spPr>
          <a:xfrm>
            <a:off x="2504728" y="1365007"/>
            <a:ext cx="6552727" cy="4801314"/>
          </a:xfrm>
          <a:prstGeom prst="rect">
            <a:avLst/>
          </a:prstGeom>
          <a:noFill/>
        </p:spPr>
        <p:txBody>
          <a:bodyPr wrap="square" rtlCol="0">
            <a:spAutoFit/>
          </a:bodyPr>
          <a:lstStyle/>
          <a:p>
            <a:pPr algn="justLow" rtl="1">
              <a:lnSpc>
                <a:spcPct val="150000"/>
              </a:lnSpc>
            </a:pPr>
            <a:r>
              <a:rPr lang="fa-IR" sz="1200" b="1" dirty="0" smtClean="0">
                <a:solidFill>
                  <a:srgbClr val="8C5B02"/>
                </a:solidFill>
                <a:cs typeface="B Nazanin" pitchFamily="2" charset="-78"/>
              </a:rPr>
              <a:t>آموزشی-تئوری</a:t>
            </a:r>
          </a:p>
          <a:p>
            <a:pPr algn="justLow" rtl="1">
              <a:lnSpc>
                <a:spcPct val="150000"/>
              </a:lnSpc>
            </a:pPr>
            <a:r>
              <a:rPr lang="fa-IR" sz="1200" b="1" dirty="0" smtClean="0">
                <a:solidFill>
                  <a:srgbClr val="002060"/>
                </a:solidFill>
                <a:cs typeface="B Nazanin" pitchFamily="2" charset="-78"/>
              </a:rPr>
              <a:t>کلاس درس</a:t>
            </a:r>
            <a:endParaRPr lang="fa-IR" sz="1200" b="1" dirty="0">
              <a:solidFill>
                <a:srgbClr val="002060"/>
              </a:solidFill>
              <a:cs typeface="B Nazanin" pitchFamily="2" charset="-78"/>
            </a:endParaRPr>
          </a:p>
          <a:p>
            <a:pPr algn="justLow" rtl="1">
              <a:lnSpc>
                <a:spcPct val="150000"/>
              </a:lnSpc>
            </a:pPr>
            <a:r>
              <a:rPr lang="fa-IR" sz="1200" dirty="0">
                <a:solidFill>
                  <a:srgbClr val="002060"/>
                </a:solidFill>
                <a:cs typeface="B Nazanin" pitchFamily="2" charset="-78"/>
              </a:rPr>
              <a:t>کلاس درس در واقع اصلی ترین بخش قسمت اموزش های تئوری میباشد.انچه در تعیین ابعاد کلاس ها نقش اساسی دارد،همانا تعداد صندلی ها می باشد که خود عامل تعیین کننده مخروط دید می باشد.مخروط دید در واقع عبارتست از محدوده ای که ناظر(دانشجویان) به راحتی قادر به دیدن موضوع دید(تخته و استاد) باشند.چنین استانداردی در مورد مدرس نیز وجود دارد.زاویه دید مدرس باید در حدود ۱۴۰ درجه در نظر گرفته شود که بر اساس ان عرض کلاس تعیین می شود.بهتر است کلاس درس در طبقات اول و دوم در نظر گرفته شود که دلیل ان حجم بالای مراجعه کنندگان (استفاده کنندگان،دانشجویان) و تخلیه سریع تر و راحت تر انها می باشد. کلاس هایی که بر حسب نوع درس ارائه شده از جمعیت بیشتری برخوردار هستند یا به عبارت دیگر کلاس هایی که با ظرفیت زیاد طراحی می شود، باید سطحی شیبدار داشته باشد که نفرات پشت سر به راحتی بتوانند تخته و مدرس را مشاهده کنند ...</a:t>
            </a:r>
          </a:p>
          <a:p>
            <a:pPr algn="justLow" rtl="1">
              <a:lnSpc>
                <a:spcPct val="150000"/>
              </a:lnSpc>
            </a:pPr>
            <a:r>
              <a:rPr lang="fa-IR" sz="1200" dirty="0">
                <a:solidFill>
                  <a:srgbClr val="002060"/>
                </a:solidFill>
                <a:cs typeface="B Nazanin" pitchFamily="2" charset="-78"/>
              </a:rPr>
              <a:t>در مورد نور فضای کلاس های اموزش تئوری نکات زیر قابل توجه بوده و دلایل عملکردی دارند:</a:t>
            </a:r>
          </a:p>
          <a:p>
            <a:pPr algn="justLow" rtl="1">
              <a:lnSpc>
                <a:spcPct val="150000"/>
              </a:lnSpc>
            </a:pPr>
            <a:r>
              <a:rPr lang="fa-IR" sz="1200" dirty="0">
                <a:solidFill>
                  <a:srgbClr val="002060"/>
                </a:solidFill>
                <a:cs typeface="B Nazanin" pitchFamily="2" charset="-78"/>
              </a:rPr>
              <a:t>ارتفاع پنجره رابطه مستقیمی با عمق کلاس دارد. بدین معنا که هرچه عمق کلاس بیشتر باشد ،ارتفاع پنجره نیز باید بلند تر در نظر گرفته شود. دلیل این امر هدایت بهتر نور به عمق کلاس می باشد.البته در این مورد اقلیم باید به خوبی در نظر گرفته شود. زیرا اگر چنین اقدامی در مناطق کویری مانند یزد انجام شود، در واقع دمای کلاس را به نحو چشمگیری افزایش داده ایم. هر چقدر هم که طراحی پنجره ما درست و اصولی باشد،باز هم ما بی نیاز از نور مصنوعی نیستیم. در استفاده از نور مصنوعی باید توجه داشته باشیم که:</a:t>
            </a:r>
          </a:p>
          <a:p>
            <a:pPr algn="justLow" rtl="1">
              <a:lnSpc>
                <a:spcPct val="150000"/>
              </a:lnSpc>
            </a:pPr>
            <a:r>
              <a:rPr lang="fa-IR" sz="1200" dirty="0">
                <a:solidFill>
                  <a:srgbClr val="002060"/>
                </a:solidFill>
                <a:cs typeface="B Nazanin" pitchFamily="2" charset="-78"/>
              </a:rPr>
              <a:t>نور مصنوعی باید از سقف و توسط لامپ های مهتابی(فلوروسنت)تامین گردد. علت نور گیری از سقف این است که اگر مهتابی ها بر روی دیوار نصب شوند،موجب ازار چشم خواهند شد.</a:t>
            </a:r>
          </a:p>
          <a:p>
            <a:pPr algn="justLow" rtl="1">
              <a:lnSpc>
                <a:spcPct val="150000"/>
              </a:lnSpc>
            </a:pPr>
            <a:r>
              <a:rPr lang="fa-IR" sz="1200" dirty="0">
                <a:solidFill>
                  <a:srgbClr val="002060"/>
                </a:solidFill>
                <a:cs typeface="B Nazanin" pitchFamily="2" charset="-78"/>
              </a:rPr>
              <a:t>نکته مهم بعدی این است که ردیف مهتابی ها باید عمود بر ردیف صندلی ها قرار گیرد تا نوری یکنواخت حاصل شود</a:t>
            </a:r>
            <a:r>
              <a:rPr lang="fa-IR" sz="1200" dirty="0" smtClean="0">
                <a:solidFill>
                  <a:srgbClr val="002060"/>
                </a:solidFill>
                <a:cs typeface="B Nazanin" pitchFamily="2" charset="-78"/>
              </a:rPr>
              <a:t>.</a:t>
            </a:r>
            <a:endParaRPr lang="fa-IR" sz="1200" dirty="0">
              <a:solidFill>
                <a:srgbClr val="002060"/>
              </a:solidFill>
              <a:cs typeface="B Nazanin" pitchFamily="2" charset="-78"/>
            </a:endParaRPr>
          </a:p>
        </p:txBody>
      </p:sp>
    </p:spTree>
    <p:extLst>
      <p:ext uri="{BB962C8B-B14F-4D97-AF65-F5344CB8AC3E}">
        <p14:creationId xmlns:p14="http://schemas.microsoft.com/office/powerpoint/2010/main" val="4118951923"/>
      </p:ext>
    </p:extLst>
  </p:cSld>
  <p:clrMapOvr>
    <a:masterClrMapping/>
  </p:clrMapOvr>
  <p:transition>
    <p:dissolve/>
  </p:transition>
  <p:timing>
    <p:tnLst>
      <p:par>
        <p:cTn id="1" dur="indefinite" restart="never" nodeType="tmRoot"/>
      </p:par>
    </p:tnLst>
  </p:timing>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پیوست</a:t>
            </a:r>
            <a:endParaRPr lang="en-US" dirty="0">
              <a:solidFill>
                <a:srgbClr val="8C5B02"/>
              </a:solidFill>
              <a:latin typeface="Technic" panose="00000400000000000000" pitchFamily="2" charset="2"/>
            </a:endParaRPr>
          </a:p>
        </p:txBody>
      </p:sp>
      <p:sp>
        <p:nvSpPr>
          <p:cNvPr id="8" name="TextBox 7"/>
          <p:cNvSpPr txBox="1"/>
          <p:nvPr/>
        </p:nvSpPr>
        <p:spPr>
          <a:xfrm>
            <a:off x="272480" y="4016097"/>
            <a:ext cx="1728192" cy="276999"/>
          </a:xfrm>
          <a:prstGeom prst="rect">
            <a:avLst/>
          </a:prstGeom>
          <a:noFill/>
        </p:spPr>
        <p:txBody>
          <a:bodyPr wrap="square" rtlCol="0">
            <a:spAutoFit/>
          </a:bodyPr>
          <a:lstStyle/>
          <a:p>
            <a:pPr algn="ctr" rtl="1"/>
            <a:r>
              <a:rPr lang="fa-IR" sz="1200" b="1" dirty="0" smtClean="0">
                <a:solidFill>
                  <a:schemeClr val="bg1">
                    <a:lumMod val="65000"/>
                    <a:lumOff val="35000"/>
                  </a:schemeClr>
                </a:solidFill>
                <a:cs typeface="B Nazanin" pitchFamily="2" charset="-78"/>
              </a:rPr>
              <a:t>پیوست</a:t>
            </a:r>
            <a:endParaRPr lang="en-US" sz="1200" b="1" dirty="0">
              <a:solidFill>
                <a:schemeClr val="bg1">
                  <a:lumMod val="65000"/>
                  <a:lumOff val="35000"/>
                </a:schemeClr>
              </a:solidFill>
              <a:cs typeface="B Nazanin" pitchFamily="2" charset="-78"/>
            </a:endParaRPr>
          </a:p>
        </p:txBody>
      </p:sp>
      <p:sp>
        <p:nvSpPr>
          <p:cNvPr id="16" name="TextBox 15"/>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9</a:t>
            </a:r>
            <a:r>
              <a:rPr lang="fa-IR" sz="1600" dirty="0" smtClean="0">
                <a:effectLst>
                  <a:outerShdw blurRad="38100" dist="38100" dir="2700000" algn="tl">
                    <a:srgbClr val="000000">
                      <a:alpha val="43137"/>
                    </a:srgbClr>
                  </a:outerShdw>
                </a:effectLst>
              </a:rPr>
              <a:t>  برنامه‏دهی جهت طراحی دانشگاه سوره</a:t>
            </a:r>
            <a:endParaRPr lang="en-US" sz="1400" dirty="0">
              <a:effectLst>
                <a:outerShdw blurRad="38100" dist="38100" dir="2700000" algn="tl">
                  <a:srgbClr val="000000">
                    <a:alpha val="43137"/>
                  </a:srgbClr>
                </a:outerShdw>
              </a:effectLst>
            </a:endParaRPr>
          </a:p>
        </p:txBody>
      </p:sp>
      <p:sp>
        <p:nvSpPr>
          <p:cNvPr id="17" name="TextBox 16"/>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9</a:t>
            </a:r>
            <a:endParaRPr lang="en-US" sz="1200" b="1" dirty="0">
              <a:solidFill>
                <a:srgbClr val="002060"/>
              </a:solidFill>
              <a:cs typeface="B Nazanin" pitchFamily="2" charset="-78"/>
            </a:endParaRPr>
          </a:p>
        </p:txBody>
      </p:sp>
      <p:sp>
        <p:nvSpPr>
          <p:cNvPr id="18" name="TextBox 17"/>
          <p:cNvSpPr txBox="1"/>
          <p:nvPr/>
        </p:nvSpPr>
        <p:spPr>
          <a:xfrm>
            <a:off x="272480" y="3723542"/>
            <a:ext cx="1728192" cy="261610"/>
          </a:xfrm>
          <a:prstGeom prst="rect">
            <a:avLst/>
          </a:prstGeom>
          <a:noFill/>
        </p:spPr>
        <p:txBody>
          <a:bodyPr wrap="square" rtlCol="0">
            <a:spAutoFit/>
          </a:bodyPr>
          <a:lstStyle/>
          <a:p>
            <a:pPr algn="ctr" rtl="1"/>
            <a:r>
              <a:rPr lang="fa-IR" sz="1100" b="1" dirty="0" smtClean="0">
                <a:solidFill>
                  <a:srgbClr val="674301"/>
                </a:solidFill>
                <a:cs typeface="B Nazanin" pitchFamily="2" charset="-78"/>
              </a:rPr>
              <a:t>برنامه‏دهی جهت طراحی سوره</a:t>
            </a:r>
            <a:endParaRPr lang="en-US" sz="1100" b="1" dirty="0">
              <a:solidFill>
                <a:srgbClr val="674301"/>
              </a:solidFill>
              <a:cs typeface="B Nazanin" pitchFamily="2" charset="-78"/>
            </a:endParaRPr>
          </a:p>
        </p:txBody>
      </p:sp>
      <p:sp>
        <p:nvSpPr>
          <p:cNvPr id="9" name="TextBox 8"/>
          <p:cNvSpPr txBox="1"/>
          <p:nvPr/>
        </p:nvSpPr>
        <p:spPr>
          <a:xfrm>
            <a:off x="2504728" y="1365007"/>
            <a:ext cx="6552727" cy="3393237"/>
          </a:xfrm>
          <a:prstGeom prst="rect">
            <a:avLst/>
          </a:prstGeom>
          <a:noFill/>
        </p:spPr>
        <p:txBody>
          <a:bodyPr wrap="square" rtlCol="0">
            <a:spAutoFit/>
          </a:bodyPr>
          <a:lstStyle/>
          <a:p>
            <a:pPr algn="justLow" rtl="1">
              <a:lnSpc>
                <a:spcPct val="150000"/>
              </a:lnSpc>
            </a:pPr>
            <a:r>
              <a:rPr lang="fa-IR" sz="1200" dirty="0">
                <a:solidFill>
                  <a:srgbClr val="002060"/>
                </a:solidFill>
                <a:cs typeface="B Nazanin" pitchFamily="2" charset="-78"/>
              </a:rPr>
              <a:t>در مورد مصالح کلاس های درس باید توجه داشت که:</a:t>
            </a:r>
          </a:p>
          <a:p>
            <a:pPr algn="justLow" rtl="1">
              <a:lnSpc>
                <a:spcPct val="150000"/>
              </a:lnSpc>
            </a:pPr>
            <a:r>
              <a:rPr lang="fa-IR" sz="1200" dirty="0">
                <a:solidFill>
                  <a:srgbClr val="002060"/>
                </a:solidFill>
                <a:cs typeface="B Nazanin" pitchFamily="2" charset="-78"/>
              </a:rPr>
              <a:t>در ساخت کف نباید از مصالح صیقلی استفاده کرد؛ دلیل ان این است که هنگام خروج از کلاس بخصوص در هنگام خروج های اضطراری،کف های سر و صیقلی ایجاد خطر میکنند. در ضمن کف باید در مقابل سایش مقاوم بوده و قابلیت تمیز کردن باشد و دلیل ان هم میزان زیاد رفت و امد می باشد. مبحث اکوستیک بودن یکی از مباحث مهم در کلاس های درس می باشد.۲/۱ تا۳/۱ سقف باید از مصالح اکوستیک باشد .دیوار پشت سر دانشجویان نیز باید از دیوارک های گچی ساخته شود تا بتواند در مقابل پژواک صدای مدرس که در جلوی کلاس قرار دارد مقاومت کند. یکی دیگر از نکات مهم در مورد صدا،پخش یکنواخت صدا در کلاس می باشد. به این منظور باید از در مظر گرفتن فواصل طولانی در طراحی جلوگیری کرد.حداکثر فاصله بین گوینده و شنونده باید ۲۵ متر در نظر گرفته شود تا صدای مدرس به خوبی به اخرین نفرات و ردیف ها هم برسد.اگر نصف کلاس خالی باشد، به علت انعکاس صدا،از وضعیت مطلوب صدا دهی کاسته می شود. در مورد رنگ باید توجه داشت که رنگ کف کلاس باید به صورت مات در نظر گرفته شود تا از بازتابش ناخواسته نور سقف و در نتیجه ایجاد مزاحمت جلوگیری به عمل اید.برای رنگ دیوارها نیز بهتر است از رنگ های روشن و مات استفاده شود. در مورد فرم کلاس باید توجه داشت که مهمترین هدف،کم کردن فاصله بین استاد و دانشجو می باشد. این امر باعث صدای ارام و در نتیجه فشار کمتر بر مدرس می شود،میتوان به سادگی بر صدا های مزاحم خارجی غلبه کرد،میتوان از وسایل سمعی و بصری کوچکتر و ارزان تری استفاده کرد.</a:t>
            </a:r>
            <a:endParaRPr lang="en-US" sz="1200" dirty="0">
              <a:solidFill>
                <a:srgbClr val="002060"/>
              </a:solidFill>
              <a:cs typeface="B Nazanin" pitchFamily="2" charset="-78"/>
            </a:endParaRPr>
          </a:p>
        </p:txBody>
      </p:sp>
    </p:spTree>
    <p:extLst>
      <p:ext uri="{BB962C8B-B14F-4D97-AF65-F5344CB8AC3E}">
        <p14:creationId xmlns:p14="http://schemas.microsoft.com/office/powerpoint/2010/main" val="4038995268"/>
      </p:ext>
    </p:extLst>
  </p:cSld>
  <p:clrMapOvr>
    <a:masterClrMapping/>
  </p:clrMapOvr>
  <p:transition>
    <p:dissolve/>
  </p:transition>
  <p:timing>
    <p:tnLst>
      <p:par>
        <p:cTn id="1" dur="indefinite" restart="never" nodeType="tmRoot"/>
      </p:par>
    </p:tnLst>
  </p:timing>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پیوست</a:t>
            </a:r>
            <a:endParaRPr lang="en-US" dirty="0">
              <a:solidFill>
                <a:srgbClr val="8C5B02"/>
              </a:solidFill>
              <a:latin typeface="Technic" panose="00000400000000000000" pitchFamily="2" charset="2"/>
            </a:endParaRPr>
          </a:p>
        </p:txBody>
      </p:sp>
      <p:sp>
        <p:nvSpPr>
          <p:cNvPr id="8" name="TextBox 7"/>
          <p:cNvSpPr txBox="1"/>
          <p:nvPr/>
        </p:nvSpPr>
        <p:spPr>
          <a:xfrm>
            <a:off x="272480" y="4016097"/>
            <a:ext cx="1728192" cy="276999"/>
          </a:xfrm>
          <a:prstGeom prst="rect">
            <a:avLst/>
          </a:prstGeom>
          <a:noFill/>
        </p:spPr>
        <p:txBody>
          <a:bodyPr wrap="square" rtlCol="0">
            <a:spAutoFit/>
          </a:bodyPr>
          <a:lstStyle/>
          <a:p>
            <a:pPr algn="ctr" rtl="1"/>
            <a:r>
              <a:rPr lang="fa-IR" sz="1200" b="1" dirty="0" smtClean="0">
                <a:solidFill>
                  <a:schemeClr val="bg1">
                    <a:lumMod val="65000"/>
                    <a:lumOff val="35000"/>
                  </a:schemeClr>
                </a:solidFill>
                <a:cs typeface="B Nazanin" pitchFamily="2" charset="-78"/>
              </a:rPr>
              <a:t>پیوست</a:t>
            </a:r>
            <a:endParaRPr lang="en-US" sz="1200" b="1" dirty="0">
              <a:solidFill>
                <a:schemeClr val="bg1">
                  <a:lumMod val="65000"/>
                  <a:lumOff val="35000"/>
                </a:schemeClr>
              </a:solidFill>
              <a:cs typeface="B Nazanin" pitchFamily="2" charset="-78"/>
            </a:endParaRPr>
          </a:p>
        </p:txBody>
      </p:sp>
      <p:sp>
        <p:nvSpPr>
          <p:cNvPr id="16" name="TextBox 15"/>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9</a:t>
            </a:r>
            <a:r>
              <a:rPr lang="fa-IR" sz="1600" dirty="0" smtClean="0">
                <a:effectLst>
                  <a:outerShdw blurRad="38100" dist="38100" dir="2700000" algn="tl">
                    <a:srgbClr val="000000">
                      <a:alpha val="43137"/>
                    </a:srgbClr>
                  </a:outerShdw>
                </a:effectLst>
              </a:rPr>
              <a:t>  برنامه‏دهی جهت طراحی دانشگاه سوره</a:t>
            </a:r>
            <a:endParaRPr lang="en-US" sz="1400" dirty="0">
              <a:effectLst>
                <a:outerShdw blurRad="38100" dist="38100" dir="2700000" algn="tl">
                  <a:srgbClr val="000000">
                    <a:alpha val="43137"/>
                  </a:srgbClr>
                </a:outerShdw>
              </a:effectLst>
            </a:endParaRPr>
          </a:p>
        </p:txBody>
      </p:sp>
      <p:sp>
        <p:nvSpPr>
          <p:cNvPr id="17" name="TextBox 16"/>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9</a:t>
            </a:r>
            <a:endParaRPr lang="en-US" sz="1200" b="1" dirty="0">
              <a:solidFill>
                <a:srgbClr val="002060"/>
              </a:solidFill>
              <a:cs typeface="B Nazanin" pitchFamily="2" charset="-78"/>
            </a:endParaRPr>
          </a:p>
        </p:txBody>
      </p:sp>
      <p:sp>
        <p:nvSpPr>
          <p:cNvPr id="18" name="TextBox 17"/>
          <p:cNvSpPr txBox="1"/>
          <p:nvPr/>
        </p:nvSpPr>
        <p:spPr>
          <a:xfrm>
            <a:off x="272480" y="3723542"/>
            <a:ext cx="1728192" cy="261610"/>
          </a:xfrm>
          <a:prstGeom prst="rect">
            <a:avLst/>
          </a:prstGeom>
          <a:noFill/>
        </p:spPr>
        <p:txBody>
          <a:bodyPr wrap="square" rtlCol="0">
            <a:spAutoFit/>
          </a:bodyPr>
          <a:lstStyle/>
          <a:p>
            <a:pPr algn="ctr" rtl="1"/>
            <a:r>
              <a:rPr lang="fa-IR" sz="1100" b="1" dirty="0" smtClean="0">
                <a:solidFill>
                  <a:srgbClr val="674301"/>
                </a:solidFill>
                <a:cs typeface="B Nazanin" pitchFamily="2" charset="-78"/>
              </a:rPr>
              <a:t>برنامه‏دهی جهت طراحی سوره</a:t>
            </a:r>
            <a:endParaRPr lang="en-US" sz="1100" b="1" dirty="0">
              <a:solidFill>
                <a:srgbClr val="674301"/>
              </a:solidFill>
              <a:cs typeface="B Nazanin" pitchFamily="2" charset="-78"/>
            </a:endParaRPr>
          </a:p>
        </p:txBody>
      </p:sp>
      <p:sp>
        <p:nvSpPr>
          <p:cNvPr id="9" name="TextBox 8"/>
          <p:cNvSpPr txBox="1"/>
          <p:nvPr/>
        </p:nvSpPr>
        <p:spPr>
          <a:xfrm>
            <a:off x="2504728" y="1365007"/>
            <a:ext cx="6552727" cy="3393237"/>
          </a:xfrm>
          <a:prstGeom prst="rect">
            <a:avLst/>
          </a:prstGeom>
          <a:noFill/>
        </p:spPr>
        <p:txBody>
          <a:bodyPr wrap="square" rtlCol="0">
            <a:spAutoFit/>
          </a:bodyPr>
          <a:lstStyle/>
          <a:p>
            <a:pPr algn="justLow" rtl="1">
              <a:lnSpc>
                <a:spcPct val="150000"/>
              </a:lnSpc>
            </a:pPr>
            <a:r>
              <a:rPr lang="fa-IR" sz="1200" b="1" dirty="0">
                <a:solidFill>
                  <a:srgbClr val="002060"/>
                </a:solidFill>
                <a:cs typeface="B Nazanin" pitchFamily="2" charset="-78"/>
              </a:rPr>
              <a:t>عکس و اسلاید</a:t>
            </a:r>
          </a:p>
          <a:p>
            <a:pPr algn="justLow" rtl="1">
              <a:lnSpc>
                <a:spcPct val="150000"/>
              </a:lnSpc>
            </a:pPr>
            <a:r>
              <a:rPr lang="fa-IR" sz="1200" dirty="0">
                <a:solidFill>
                  <a:srgbClr val="002060"/>
                </a:solidFill>
                <a:cs typeface="B Nazanin" pitchFamily="2" charset="-78"/>
              </a:rPr>
              <a:t>اموزش تصویری یکی از اصول بسیار مهم و موثر در اموزش بخصوص اموزش معماری ست - -بسیاری از تجارب بصری ما به صورت دیدن به وجود می اید که بخشی از این دیدن باید از طریق عکس و اسلاید از فضا ها و اتفاقات معماری صورت گیرد.از این جهت تعیین و طراحی فضایی به کلاس یا اتاق عکس و اسلاید بسیار ضروری می نماید. انچه در تعیین مساحت این فضا بسیار مهم است دو عامل صندلی و مخروط دید می باشد. این فضا نیازی به نور طبیعی ندارد.به علاوه اگر در لکه گذاری ها جایی در نظر گرفته شد که نور طبیعی داشتیم حتما باید پرده ضخیم نیز در نظر گرفته شود.دلیل این کار هم این است که هنگام استفاده از دستگاه ویدئوپروژکتور هرچه فضا تاریک تر باشد،دید بهتری نسبت به پرده تصویر ایجاد خواهد شد پس نور این فضا باید مصنوعی و کنترل شده باشد. مکان قرار گیری مدرس در کلاس اسلاید باید به گونه ای باشد که علاوه بر تسلط بر پرده نمایش جهت ارائه توضیحات لازم،موقعیت قرار گیری وی موجب ایجاد سایه بر روی پرده نمایش نگردد. جهت نظم دهی بهتر به این کلاس نیاز به تجهیزاتی از قبیل میزتلوزیون،میز پروژکتور،قفسه نوار و سی دی و… لازم می باشد.در مورد مصالح باز هم باید گفت که مصالح کف نباید صیقلی بوده و در عین حال باید قابلیت شست و شو و نظافت را داشته باشد.سقف و دیوار ها باید اکوستیک بوده تا از انعکس صدای فیلم های پخش شده و… جلوگیری شود. رنگ دیوار ها باید مات در نظر گرفته شود تا براق بودن دیوار ها موجب کاهش دید در کلاس نشود</a:t>
            </a:r>
            <a:r>
              <a:rPr lang="fa-IR" sz="1200" dirty="0" smtClean="0">
                <a:solidFill>
                  <a:srgbClr val="002060"/>
                </a:solidFill>
                <a:cs typeface="B Nazanin" pitchFamily="2" charset="-78"/>
              </a:rPr>
              <a:t>.</a:t>
            </a:r>
            <a:endParaRPr lang="en-US" sz="1200" dirty="0">
              <a:solidFill>
                <a:srgbClr val="002060"/>
              </a:solidFill>
              <a:cs typeface="B Nazanin" pitchFamily="2" charset="-78"/>
            </a:endParaRPr>
          </a:p>
        </p:txBody>
      </p:sp>
    </p:spTree>
    <p:extLst>
      <p:ext uri="{BB962C8B-B14F-4D97-AF65-F5344CB8AC3E}">
        <p14:creationId xmlns:p14="http://schemas.microsoft.com/office/powerpoint/2010/main" val="3042537034"/>
      </p:ext>
    </p:extLst>
  </p:cSld>
  <p:clrMapOvr>
    <a:masterClrMapping/>
  </p:clrMapOvr>
  <p:transition>
    <p:dissolve/>
  </p:transition>
  <p:timing>
    <p:tnLst>
      <p:par>
        <p:cTn id="1" dur="indefinite" restart="never" nodeType="tmRoot"/>
      </p:par>
    </p:tnLst>
  </p:timing>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پیوست</a:t>
            </a:r>
            <a:endParaRPr lang="en-US" dirty="0">
              <a:solidFill>
                <a:srgbClr val="8C5B02"/>
              </a:solidFill>
              <a:latin typeface="Technic" panose="00000400000000000000" pitchFamily="2" charset="2"/>
            </a:endParaRPr>
          </a:p>
        </p:txBody>
      </p:sp>
      <p:sp>
        <p:nvSpPr>
          <p:cNvPr id="8" name="TextBox 7"/>
          <p:cNvSpPr txBox="1"/>
          <p:nvPr/>
        </p:nvSpPr>
        <p:spPr>
          <a:xfrm>
            <a:off x="272480" y="4016097"/>
            <a:ext cx="1728192" cy="276999"/>
          </a:xfrm>
          <a:prstGeom prst="rect">
            <a:avLst/>
          </a:prstGeom>
          <a:noFill/>
        </p:spPr>
        <p:txBody>
          <a:bodyPr wrap="square" rtlCol="0">
            <a:spAutoFit/>
          </a:bodyPr>
          <a:lstStyle/>
          <a:p>
            <a:pPr algn="ctr" rtl="1"/>
            <a:r>
              <a:rPr lang="fa-IR" sz="1200" b="1" dirty="0" smtClean="0">
                <a:solidFill>
                  <a:schemeClr val="bg1">
                    <a:lumMod val="65000"/>
                    <a:lumOff val="35000"/>
                  </a:schemeClr>
                </a:solidFill>
                <a:cs typeface="B Nazanin" pitchFamily="2" charset="-78"/>
              </a:rPr>
              <a:t>پیوست</a:t>
            </a:r>
            <a:endParaRPr lang="en-US" sz="1200" b="1" dirty="0">
              <a:solidFill>
                <a:schemeClr val="bg1">
                  <a:lumMod val="65000"/>
                  <a:lumOff val="35000"/>
                </a:schemeClr>
              </a:solidFill>
              <a:cs typeface="B Nazanin" pitchFamily="2" charset="-78"/>
            </a:endParaRPr>
          </a:p>
        </p:txBody>
      </p:sp>
      <p:sp>
        <p:nvSpPr>
          <p:cNvPr id="16" name="TextBox 15"/>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9</a:t>
            </a:r>
            <a:r>
              <a:rPr lang="fa-IR" sz="1600" dirty="0" smtClean="0">
                <a:effectLst>
                  <a:outerShdw blurRad="38100" dist="38100" dir="2700000" algn="tl">
                    <a:srgbClr val="000000">
                      <a:alpha val="43137"/>
                    </a:srgbClr>
                  </a:outerShdw>
                </a:effectLst>
              </a:rPr>
              <a:t>  برنامه‏دهی جهت طراحی دانشگاه سوره</a:t>
            </a:r>
            <a:endParaRPr lang="en-US" sz="1400" dirty="0">
              <a:effectLst>
                <a:outerShdw blurRad="38100" dist="38100" dir="2700000" algn="tl">
                  <a:srgbClr val="000000">
                    <a:alpha val="43137"/>
                  </a:srgbClr>
                </a:outerShdw>
              </a:effectLst>
            </a:endParaRPr>
          </a:p>
        </p:txBody>
      </p:sp>
      <p:sp>
        <p:nvSpPr>
          <p:cNvPr id="17" name="TextBox 16"/>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9</a:t>
            </a:r>
            <a:endParaRPr lang="en-US" sz="1200" b="1" dirty="0">
              <a:solidFill>
                <a:srgbClr val="002060"/>
              </a:solidFill>
              <a:cs typeface="B Nazanin" pitchFamily="2" charset="-78"/>
            </a:endParaRPr>
          </a:p>
        </p:txBody>
      </p:sp>
      <p:sp>
        <p:nvSpPr>
          <p:cNvPr id="18" name="TextBox 17"/>
          <p:cNvSpPr txBox="1"/>
          <p:nvPr/>
        </p:nvSpPr>
        <p:spPr>
          <a:xfrm>
            <a:off x="272480" y="3723542"/>
            <a:ext cx="1728192" cy="261610"/>
          </a:xfrm>
          <a:prstGeom prst="rect">
            <a:avLst/>
          </a:prstGeom>
          <a:noFill/>
        </p:spPr>
        <p:txBody>
          <a:bodyPr wrap="square" rtlCol="0">
            <a:spAutoFit/>
          </a:bodyPr>
          <a:lstStyle/>
          <a:p>
            <a:pPr algn="ctr" rtl="1"/>
            <a:r>
              <a:rPr lang="fa-IR" sz="1100" b="1" dirty="0" smtClean="0">
                <a:solidFill>
                  <a:srgbClr val="674301"/>
                </a:solidFill>
                <a:cs typeface="B Nazanin" pitchFamily="2" charset="-78"/>
              </a:rPr>
              <a:t>برنامه‏دهی جهت طراحی سوره</a:t>
            </a:r>
            <a:endParaRPr lang="en-US" sz="1100" b="1" dirty="0">
              <a:solidFill>
                <a:srgbClr val="674301"/>
              </a:solidFill>
              <a:cs typeface="B Nazanin" pitchFamily="2" charset="-78"/>
            </a:endParaRPr>
          </a:p>
        </p:txBody>
      </p:sp>
      <p:sp>
        <p:nvSpPr>
          <p:cNvPr id="9" name="TextBox 8"/>
          <p:cNvSpPr txBox="1"/>
          <p:nvPr/>
        </p:nvSpPr>
        <p:spPr>
          <a:xfrm>
            <a:off x="2504728" y="1365007"/>
            <a:ext cx="6552727" cy="3393237"/>
          </a:xfrm>
          <a:prstGeom prst="rect">
            <a:avLst/>
          </a:prstGeom>
          <a:noFill/>
        </p:spPr>
        <p:txBody>
          <a:bodyPr wrap="square" rtlCol="0">
            <a:spAutoFit/>
          </a:bodyPr>
          <a:lstStyle/>
          <a:p>
            <a:pPr algn="justLow" rtl="1">
              <a:lnSpc>
                <a:spcPct val="150000"/>
              </a:lnSpc>
            </a:pPr>
            <a:r>
              <a:rPr lang="fa-IR" sz="1200" b="1" dirty="0" smtClean="0">
                <a:solidFill>
                  <a:srgbClr val="002060"/>
                </a:solidFill>
                <a:cs typeface="B Nazanin" pitchFamily="2" charset="-78"/>
              </a:rPr>
              <a:t>اتاق </a:t>
            </a:r>
            <a:r>
              <a:rPr lang="fa-IR" sz="1200" b="1" dirty="0">
                <a:solidFill>
                  <a:srgbClr val="002060"/>
                </a:solidFill>
                <a:cs typeface="B Nazanin" pitchFamily="2" charset="-78"/>
              </a:rPr>
              <a:t>کنفرانس</a:t>
            </a:r>
          </a:p>
          <a:p>
            <a:pPr algn="justLow" rtl="1">
              <a:lnSpc>
                <a:spcPct val="150000"/>
              </a:lnSpc>
            </a:pPr>
            <a:r>
              <a:rPr lang="fa-IR" sz="1200" dirty="0">
                <a:solidFill>
                  <a:srgbClr val="002060"/>
                </a:solidFill>
                <a:cs typeface="B Nazanin" pitchFamily="2" charset="-78"/>
              </a:rPr>
              <a:t>این بخش جهت بحث و تبادل نظر بین دانشجویان و اساتید و صاحب نظران در نظر گرفته می شود.در موقع طراحی بهتر استاین فضا در طبقات بالا تر دیده شود تا مشکل رفت و امد های غیر مرتبط (رفت و امد دانشجویان به کلاس ها و…) ایجاد مزاحمت نکند.مساحت این فضا ارتباط مستقیمی با میز کنفرانس دارد و میز کنفرانس نیز خود تابعی از حجم استفاده از سالن می باشد که بر اساس استاندارد ها و سرانه ها تعیین می گردد.فضایی در حدود۲۴ تا ۳۰ نفر فضایی مطلوب می باشد.نور اتاق کنفرانس میتواند طبیعی یا مصنوعی تامین گردد.اگر از نور طبیعی استفاده میکنیم،بهترین نور نور شمال می باشد. نور مصنوعی نیز باید به صورت یکنوچه در مورد عملکرد مصالح در این فضا حائز اهمیت فراوان است،بحث اکوستیک بودن فضا می باشد که با مصالحی مانند چوب، پانل های گچی پیش ساخته،دیوار های یونولیتی و… میتوان به این مهم دست یافت. اکوستیک بودن فضا موجب پخش یکنواخت و متناسب صوت در تمام اتاق میشود که این امر باعث استفاده راحت تر مخاطبین از سخنرانی سخنران می شود. اتاق کنفرانس چنانچه به منظور اتاق گرد همایی (میز گرد) هم کاربرد داشته باشد،باید فرم ان به گونه ای طراحی شود که بتوان مبلمان هایی که مخصوص اتاق های میزگرد میباشد را در داخل ان جاگذاری کرد.و نکته مهم در اینگونه مبلمان ها ،مشاهده ( رو در رو بودن) هر یک از اخت و غیر زننده باشد. ان حاضرین در جلسه می باشد که این امکان را با کمک فرم های بسته مانند دایره،بیضی و… فراهم می‏کنند.</a:t>
            </a:r>
            <a:endParaRPr lang="en-US" sz="1200" dirty="0">
              <a:solidFill>
                <a:srgbClr val="002060"/>
              </a:solidFill>
              <a:cs typeface="B Nazanin" pitchFamily="2" charset="-78"/>
            </a:endParaRPr>
          </a:p>
        </p:txBody>
      </p:sp>
    </p:spTree>
    <p:extLst>
      <p:ext uri="{BB962C8B-B14F-4D97-AF65-F5344CB8AC3E}">
        <p14:creationId xmlns:p14="http://schemas.microsoft.com/office/powerpoint/2010/main" val="1664983945"/>
      </p:ext>
    </p:extLst>
  </p:cSld>
  <p:clrMapOvr>
    <a:masterClrMapping/>
  </p:clrMapOvr>
  <p:transition>
    <p:dissolve/>
  </p:transition>
  <p:timing>
    <p:tnLst>
      <p:par>
        <p:cTn id="1" dur="indefinite" restart="never" nodeType="tmRoot"/>
      </p:par>
    </p:tnLst>
  </p:timing>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پیوست</a:t>
            </a:r>
            <a:endParaRPr lang="en-US" dirty="0">
              <a:solidFill>
                <a:srgbClr val="8C5B02"/>
              </a:solidFill>
              <a:latin typeface="Technic" panose="00000400000000000000" pitchFamily="2" charset="2"/>
            </a:endParaRPr>
          </a:p>
        </p:txBody>
      </p:sp>
      <p:sp>
        <p:nvSpPr>
          <p:cNvPr id="8" name="TextBox 7"/>
          <p:cNvSpPr txBox="1"/>
          <p:nvPr/>
        </p:nvSpPr>
        <p:spPr>
          <a:xfrm>
            <a:off x="272480" y="4016097"/>
            <a:ext cx="1728192" cy="276999"/>
          </a:xfrm>
          <a:prstGeom prst="rect">
            <a:avLst/>
          </a:prstGeom>
          <a:noFill/>
        </p:spPr>
        <p:txBody>
          <a:bodyPr wrap="square" rtlCol="0">
            <a:spAutoFit/>
          </a:bodyPr>
          <a:lstStyle/>
          <a:p>
            <a:pPr algn="ctr" rtl="1"/>
            <a:r>
              <a:rPr lang="fa-IR" sz="1200" b="1" dirty="0" smtClean="0">
                <a:solidFill>
                  <a:schemeClr val="bg1">
                    <a:lumMod val="65000"/>
                    <a:lumOff val="35000"/>
                  </a:schemeClr>
                </a:solidFill>
                <a:cs typeface="B Nazanin" pitchFamily="2" charset="-78"/>
              </a:rPr>
              <a:t>پیوست</a:t>
            </a:r>
            <a:endParaRPr lang="en-US" sz="1200" b="1" dirty="0">
              <a:solidFill>
                <a:schemeClr val="bg1">
                  <a:lumMod val="65000"/>
                  <a:lumOff val="35000"/>
                </a:schemeClr>
              </a:solidFill>
              <a:cs typeface="B Nazanin" pitchFamily="2" charset="-78"/>
            </a:endParaRPr>
          </a:p>
        </p:txBody>
      </p:sp>
      <p:sp>
        <p:nvSpPr>
          <p:cNvPr id="16" name="TextBox 15"/>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9</a:t>
            </a:r>
            <a:r>
              <a:rPr lang="fa-IR" sz="1600" dirty="0" smtClean="0">
                <a:effectLst>
                  <a:outerShdw blurRad="38100" dist="38100" dir="2700000" algn="tl">
                    <a:srgbClr val="000000">
                      <a:alpha val="43137"/>
                    </a:srgbClr>
                  </a:outerShdw>
                </a:effectLst>
              </a:rPr>
              <a:t>  برنامه‏دهی جهت طراحی دانشگاه سوره</a:t>
            </a:r>
            <a:endParaRPr lang="en-US" sz="1400" dirty="0">
              <a:effectLst>
                <a:outerShdw blurRad="38100" dist="38100" dir="2700000" algn="tl">
                  <a:srgbClr val="000000">
                    <a:alpha val="43137"/>
                  </a:srgbClr>
                </a:outerShdw>
              </a:effectLst>
            </a:endParaRPr>
          </a:p>
        </p:txBody>
      </p:sp>
      <p:sp>
        <p:nvSpPr>
          <p:cNvPr id="17" name="TextBox 16"/>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9</a:t>
            </a:r>
            <a:endParaRPr lang="en-US" sz="1200" b="1" dirty="0">
              <a:solidFill>
                <a:srgbClr val="002060"/>
              </a:solidFill>
              <a:cs typeface="B Nazanin" pitchFamily="2" charset="-78"/>
            </a:endParaRPr>
          </a:p>
        </p:txBody>
      </p:sp>
      <p:sp>
        <p:nvSpPr>
          <p:cNvPr id="18" name="TextBox 17"/>
          <p:cNvSpPr txBox="1"/>
          <p:nvPr/>
        </p:nvSpPr>
        <p:spPr>
          <a:xfrm>
            <a:off x="272480" y="3723542"/>
            <a:ext cx="1728192" cy="261610"/>
          </a:xfrm>
          <a:prstGeom prst="rect">
            <a:avLst/>
          </a:prstGeom>
          <a:noFill/>
        </p:spPr>
        <p:txBody>
          <a:bodyPr wrap="square" rtlCol="0">
            <a:spAutoFit/>
          </a:bodyPr>
          <a:lstStyle/>
          <a:p>
            <a:pPr algn="ctr" rtl="1"/>
            <a:r>
              <a:rPr lang="fa-IR" sz="1100" b="1" dirty="0" smtClean="0">
                <a:solidFill>
                  <a:srgbClr val="674301"/>
                </a:solidFill>
                <a:cs typeface="B Nazanin" pitchFamily="2" charset="-78"/>
              </a:rPr>
              <a:t>برنامه‏دهی جهت طراحی سوره</a:t>
            </a:r>
            <a:endParaRPr lang="en-US" sz="1100" b="1" dirty="0">
              <a:solidFill>
                <a:srgbClr val="674301"/>
              </a:solidFill>
              <a:cs typeface="B Nazanin" pitchFamily="2" charset="-78"/>
            </a:endParaRPr>
          </a:p>
        </p:txBody>
      </p:sp>
      <p:sp>
        <p:nvSpPr>
          <p:cNvPr id="9" name="TextBox 8"/>
          <p:cNvSpPr txBox="1"/>
          <p:nvPr/>
        </p:nvSpPr>
        <p:spPr>
          <a:xfrm>
            <a:off x="2504728" y="1365007"/>
            <a:ext cx="6552727" cy="4893647"/>
          </a:xfrm>
          <a:prstGeom prst="rect">
            <a:avLst/>
          </a:prstGeom>
          <a:noFill/>
        </p:spPr>
        <p:txBody>
          <a:bodyPr wrap="square" rtlCol="0">
            <a:spAutoFit/>
          </a:bodyPr>
          <a:lstStyle/>
          <a:p>
            <a:pPr algn="justLow" rtl="1">
              <a:lnSpc>
                <a:spcPct val="150000"/>
              </a:lnSpc>
            </a:pPr>
            <a:r>
              <a:rPr lang="fa-IR" sz="1400" b="1" dirty="0" smtClean="0">
                <a:solidFill>
                  <a:srgbClr val="002060"/>
                </a:solidFill>
                <a:cs typeface="B Nazanin" pitchFamily="2" charset="-78"/>
              </a:rPr>
              <a:t>شناخت استفاده‏کنندگان</a:t>
            </a:r>
          </a:p>
          <a:p>
            <a:pPr algn="justLow" rtl="1">
              <a:lnSpc>
                <a:spcPct val="150000"/>
              </a:lnSpc>
            </a:pPr>
            <a:endParaRPr lang="fa-IR" sz="1400" b="1" dirty="0" smtClean="0">
              <a:solidFill>
                <a:srgbClr val="002060"/>
              </a:solidFill>
              <a:cs typeface="B Nazanin" pitchFamily="2" charset="-78"/>
            </a:endParaRPr>
          </a:p>
          <a:p>
            <a:pPr algn="justLow" rtl="1">
              <a:lnSpc>
                <a:spcPct val="150000"/>
              </a:lnSpc>
            </a:pPr>
            <a:r>
              <a:rPr lang="fa-IR" sz="1200" b="1" dirty="0">
                <a:solidFill>
                  <a:srgbClr val="8C5B02"/>
                </a:solidFill>
                <a:cs typeface="B Nazanin" pitchFamily="2" charset="-78"/>
              </a:rPr>
              <a:t>دانشکده معماری و </a:t>
            </a:r>
            <a:r>
              <a:rPr lang="fa-IR" sz="1200" b="1" dirty="0" smtClean="0">
                <a:solidFill>
                  <a:srgbClr val="8C5B02"/>
                </a:solidFill>
                <a:cs typeface="B Nazanin" pitchFamily="2" charset="-78"/>
              </a:rPr>
              <a:t>شهرسازی</a:t>
            </a:r>
          </a:p>
          <a:p>
            <a:pPr algn="justLow" rtl="1">
              <a:lnSpc>
                <a:spcPct val="150000"/>
              </a:lnSpc>
            </a:pPr>
            <a:r>
              <a:rPr lang="fa-IR" sz="1200" b="1" dirty="0">
                <a:solidFill>
                  <a:srgbClr val="002060"/>
                </a:solidFill>
                <a:cs typeface="B Nazanin" pitchFamily="2" charset="-78"/>
              </a:rPr>
              <a:t>گروه معماری اسلامی</a:t>
            </a:r>
          </a:p>
          <a:p>
            <a:pPr algn="justLow" rtl="1">
              <a:lnSpc>
                <a:spcPct val="150000"/>
              </a:lnSpc>
            </a:pPr>
            <a:r>
              <a:rPr lang="fa-IR" sz="1200" dirty="0">
                <a:solidFill>
                  <a:srgbClr val="002060"/>
                </a:solidFill>
                <a:cs typeface="B Nazanin" pitchFamily="2" charset="-78"/>
              </a:rPr>
              <a:t>گروه کارشناسی ارشد که در سال تحصیلی 92-1391 تأسیس شده است در جهت احیای نگرش ارزشی در معماری و استفاده از عناصر موجود در مناطق مختلف کشور و متناسب با زیست بوم آن مورد استقبال دانشجویان قرار گرفته است.</a:t>
            </a:r>
          </a:p>
          <a:p>
            <a:pPr algn="justLow" rtl="1">
              <a:lnSpc>
                <a:spcPct val="150000"/>
              </a:lnSpc>
            </a:pPr>
            <a:r>
              <a:rPr lang="fa-IR" sz="1200" dirty="0">
                <a:solidFill>
                  <a:srgbClr val="002060"/>
                </a:solidFill>
                <a:cs typeface="B Nazanin" pitchFamily="2" charset="-78"/>
              </a:rPr>
              <a:t>از ابتدای تأسیس دانشکده، رشته کاردانی معماری در این دانشکده دایر بوده و تعداد قابل توجهی از فارغ التحصیلان این رشته در مقاطع بالاتر ادامه تحصیل داده اند. این دانشکده در حال حاضر حدود 800 دانشجو در مقطع کارشناسی و 150 دانشجو در مقطع کارشناسی ارشد و در هر ترم به طور میانگین حدود 150 دانشجوی مهمان از سایر دانشکده ها را میزبانی می کند.</a:t>
            </a:r>
          </a:p>
          <a:p>
            <a:pPr algn="justLow" rtl="1">
              <a:lnSpc>
                <a:spcPct val="150000"/>
              </a:lnSpc>
            </a:pPr>
            <a:r>
              <a:rPr lang="fa-IR" sz="1200" dirty="0">
                <a:solidFill>
                  <a:srgbClr val="002060"/>
                </a:solidFill>
                <a:cs typeface="B Nazanin" pitchFamily="2" charset="-78"/>
              </a:rPr>
              <a:t>علاوه بر فعالیت های علمی و پژوهشی جاری در قالب عقد تفاهم نامه های همکاری، اعزام دانشجو و تبادل استاد و برگزاری نشست های علمی و گارگاه های آموزشی با دانشگاه های معتبر دنیا ادامه دارد</a:t>
            </a:r>
            <a:r>
              <a:rPr lang="fa-IR" sz="1200" dirty="0" smtClean="0">
                <a:solidFill>
                  <a:srgbClr val="002060"/>
                </a:solidFill>
                <a:cs typeface="B Nazanin" pitchFamily="2" charset="-78"/>
              </a:rPr>
              <a:t>.</a:t>
            </a:r>
          </a:p>
          <a:p>
            <a:pPr algn="justLow" rtl="1">
              <a:lnSpc>
                <a:spcPct val="150000"/>
              </a:lnSpc>
            </a:pPr>
            <a:endParaRPr lang="fa-IR" sz="1200" dirty="0" smtClean="0">
              <a:solidFill>
                <a:srgbClr val="002060"/>
              </a:solidFill>
              <a:cs typeface="B Nazanin" pitchFamily="2" charset="-78"/>
            </a:endParaRPr>
          </a:p>
          <a:p>
            <a:pPr algn="justLow" rtl="1">
              <a:lnSpc>
                <a:spcPct val="150000"/>
              </a:lnSpc>
            </a:pPr>
            <a:r>
              <a:rPr lang="fa-IR" sz="1200" b="1" dirty="0">
                <a:solidFill>
                  <a:srgbClr val="002060"/>
                </a:solidFill>
                <a:cs typeface="B Nazanin" pitchFamily="2" charset="-78"/>
              </a:rPr>
              <a:t>گروه مهندسی </a:t>
            </a:r>
            <a:r>
              <a:rPr lang="fa-IR" sz="1200" b="1" dirty="0" smtClean="0">
                <a:solidFill>
                  <a:srgbClr val="002060"/>
                </a:solidFill>
                <a:cs typeface="B Nazanin" pitchFamily="2" charset="-78"/>
              </a:rPr>
              <a:t>معماری</a:t>
            </a:r>
            <a:endParaRPr lang="fa-IR" sz="1200" b="1" dirty="0">
              <a:solidFill>
                <a:srgbClr val="002060"/>
              </a:solidFill>
              <a:cs typeface="B Nazanin" pitchFamily="2" charset="-78"/>
            </a:endParaRPr>
          </a:p>
          <a:p>
            <a:pPr algn="justLow" rtl="1">
              <a:lnSpc>
                <a:spcPct val="150000"/>
              </a:lnSpc>
            </a:pPr>
            <a:r>
              <a:rPr lang="fa-IR" sz="1200" dirty="0">
                <a:solidFill>
                  <a:srgbClr val="002060"/>
                </a:solidFill>
                <a:cs typeface="B Nazanin" pitchFamily="2" charset="-78"/>
              </a:rPr>
              <a:t>مهندسی معماری در دو سطح کارشناسی و کارشناسی ارشد دایر می باشد و هر ترم در مقطع کارشناسی پیوسته و ناپیوسته روی هم  به تعداد 250 نفر و در مقطع کارشناسی ارشد 15 نفر از طریق کنکور سراسری دانشجو می پذیرد. این گروه از خدمات علمی و پژوهشی حدود 50 مدرس مدعو علاوه بر اعضای هیأت علمی سوره استفاده می کنند. از گـروه مهندسی معماری تا سـال 1392 به تعداد 154 نفـر فارغ التحصیل شده اند.</a:t>
            </a:r>
            <a:endParaRPr lang="en-US" sz="1200" dirty="0">
              <a:solidFill>
                <a:srgbClr val="002060"/>
              </a:solidFill>
              <a:cs typeface="B Nazanin" pitchFamily="2" charset="-78"/>
            </a:endParaRPr>
          </a:p>
        </p:txBody>
      </p:sp>
    </p:spTree>
    <p:extLst>
      <p:ext uri="{BB962C8B-B14F-4D97-AF65-F5344CB8AC3E}">
        <p14:creationId xmlns:p14="http://schemas.microsoft.com/office/powerpoint/2010/main" val="540420993"/>
      </p:ext>
    </p:extLst>
  </p:cSld>
  <p:clrMapOvr>
    <a:masterClrMapping/>
  </p:clrMapOvr>
  <p:transition>
    <p:dissolve/>
  </p:transition>
  <p:timing>
    <p:tnLst>
      <p:par>
        <p:cTn id="1" dur="indefinite" restart="never" nodeType="tmRoot"/>
      </p:par>
    </p:tnLst>
  </p:timing>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پیوست</a:t>
            </a:r>
            <a:endParaRPr lang="en-US" dirty="0">
              <a:solidFill>
                <a:srgbClr val="8C5B02"/>
              </a:solidFill>
              <a:latin typeface="Technic" panose="00000400000000000000" pitchFamily="2" charset="2"/>
            </a:endParaRPr>
          </a:p>
        </p:txBody>
      </p:sp>
      <p:sp>
        <p:nvSpPr>
          <p:cNvPr id="8" name="TextBox 7"/>
          <p:cNvSpPr txBox="1"/>
          <p:nvPr/>
        </p:nvSpPr>
        <p:spPr>
          <a:xfrm>
            <a:off x="272480" y="4016097"/>
            <a:ext cx="1728192" cy="276999"/>
          </a:xfrm>
          <a:prstGeom prst="rect">
            <a:avLst/>
          </a:prstGeom>
          <a:noFill/>
        </p:spPr>
        <p:txBody>
          <a:bodyPr wrap="square" rtlCol="0">
            <a:spAutoFit/>
          </a:bodyPr>
          <a:lstStyle/>
          <a:p>
            <a:pPr algn="ctr" rtl="1"/>
            <a:r>
              <a:rPr lang="fa-IR" sz="1200" b="1" dirty="0" smtClean="0">
                <a:solidFill>
                  <a:schemeClr val="bg1">
                    <a:lumMod val="65000"/>
                    <a:lumOff val="35000"/>
                  </a:schemeClr>
                </a:solidFill>
                <a:cs typeface="B Nazanin" pitchFamily="2" charset="-78"/>
              </a:rPr>
              <a:t>پیوست</a:t>
            </a:r>
            <a:endParaRPr lang="en-US" sz="1200" b="1" dirty="0">
              <a:solidFill>
                <a:schemeClr val="bg1">
                  <a:lumMod val="65000"/>
                  <a:lumOff val="35000"/>
                </a:schemeClr>
              </a:solidFill>
              <a:cs typeface="B Nazanin" pitchFamily="2" charset="-78"/>
            </a:endParaRPr>
          </a:p>
        </p:txBody>
      </p:sp>
      <p:sp>
        <p:nvSpPr>
          <p:cNvPr id="16" name="TextBox 15"/>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9</a:t>
            </a:r>
            <a:r>
              <a:rPr lang="fa-IR" sz="1600" dirty="0" smtClean="0">
                <a:effectLst>
                  <a:outerShdw blurRad="38100" dist="38100" dir="2700000" algn="tl">
                    <a:srgbClr val="000000">
                      <a:alpha val="43137"/>
                    </a:srgbClr>
                  </a:outerShdw>
                </a:effectLst>
              </a:rPr>
              <a:t>  برنامه‏دهی جهت طراحی دانشگاه سوره</a:t>
            </a:r>
            <a:endParaRPr lang="en-US" sz="1400" dirty="0">
              <a:effectLst>
                <a:outerShdw blurRad="38100" dist="38100" dir="2700000" algn="tl">
                  <a:srgbClr val="000000">
                    <a:alpha val="43137"/>
                  </a:srgbClr>
                </a:outerShdw>
              </a:effectLst>
            </a:endParaRPr>
          </a:p>
        </p:txBody>
      </p:sp>
      <p:sp>
        <p:nvSpPr>
          <p:cNvPr id="17" name="TextBox 16"/>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9</a:t>
            </a:r>
            <a:endParaRPr lang="en-US" sz="1200" b="1" dirty="0">
              <a:solidFill>
                <a:srgbClr val="002060"/>
              </a:solidFill>
              <a:cs typeface="B Nazanin" pitchFamily="2" charset="-78"/>
            </a:endParaRPr>
          </a:p>
        </p:txBody>
      </p:sp>
      <p:sp>
        <p:nvSpPr>
          <p:cNvPr id="18" name="TextBox 17"/>
          <p:cNvSpPr txBox="1"/>
          <p:nvPr/>
        </p:nvSpPr>
        <p:spPr>
          <a:xfrm>
            <a:off x="272480" y="3723542"/>
            <a:ext cx="1728192" cy="261610"/>
          </a:xfrm>
          <a:prstGeom prst="rect">
            <a:avLst/>
          </a:prstGeom>
          <a:noFill/>
        </p:spPr>
        <p:txBody>
          <a:bodyPr wrap="square" rtlCol="0">
            <a:spAutoFit/>
          </a:bodyPr>
          <a:lstStyle/>
          <a:p>
            <a:pPr algn="ctr" rtl="1"/>
            <a:r>
              <a:rPr lang="fa-IR" sz="1100" b="1" dirty="0" smtClean="0">
                <a:solidFill>
                  <a:srgbClr val="674301"/>
                </a:solidFill>
                <a:cs typeface="B Nazanin" pitchFamily="2" charset="-78"/>
              </a:rPr>
              <a:t>برنامه‏دهی جهت طراحی سوره</a:t>
            </a:r>
            <a:endParaRPr lang="en-US" sz="1100" b="1" dirty="0">
              <a:solidFill>
                <a:srgbClr val="674301"/>
              </a:solidFill>
              <a:cs typeface="B Nazanin" pitchFamily="2" charset="-78"/>
            </a:endParaRPr>
          </a:p>
        </p:txBody>
      </p:sp>
      <p:sp>
        <p:nvSpPr>
          <p:cNvPr id="9" name="TextBox 8"/>
          <p:cNvSpPr txBox="1"/>
          <p:nvPr/>
        </p:nvSpPr>
        <p:spPr>
          <a:xfrm>
            <a:off x="2504728" y="1365007"/>
            <a:ext cx="6552727" cy="3139321"/>
          </a:xfrm>
          <a:prstGeom prst="rect">
            <a:avLst/>
          </a:prstGeom>
          <a:noFill/>
        </p:spPr>
        <p:txBody>
          <a:bodyPr wrap="square" rtlCol="0">
            <a:spAutoFit/>
          </a:bodyPr>
          <a:lstStyle/>
          <a:p>
            <a:pPr algn="justLow" rtl="1">
              <a:lnSpc>
                <a:spcPct val="150000"/>
              </a:lnSpc>
            </a:pPr>
            <a:r>
              <a:rPr lang="fa-IR" sz="1200" b="1" dirty="0">
                <a:solidFill>
                  <a:srgbClr val="002060"/>
                </a:solidFill>
                <a:cs typeface="B Nazanin" pitchFamily="2" charset="-78"/>
              </a:rPr>
              <a:t>گروه مهندسی </a:t>
            </a:r>
            <a:r>
              <a:rPr lang="fa-IR" sz="1200" b="1" dirty="0" smtClean="0">
                <a:solidFill>
                  <a:srgbClr val="002060"/>
                </a:solidFill>
                <a:cs typeface="B Nazanin" pitchFamily="2" charset="-78"/>
              </a:rPr>
              <a:t>شهرسازی</a:t>
            </a:r>
            <a:endParaRPr lang="fa-IR" sz="1200" b="1" dirty="0">
              <a:solidFill>
                <a:srgbClr val="002060"/>
              </a:solidFill>
              <a:cs typeface="B Nazanin" pitchFamily="2" charset="-78"/>
            </a:endParaRPr>
          </a:p>
          <a:p>
            <a:pPr algn="justLow" rtl="1">
              <a:lnSpc>
                <a:spcPct val="150000"/>
              </a:lnSpc>
            </a:pPr>
            <a:r>
              <a:rPr lang="fa-IR" sz="1200" dirty="0">
                <a:solidFill>
                  <a:srgbClr val="002060"/>
                </a:solidFill>
                <a:cs typeface="B Nazanin" pitchFamily="2" charset="-78"/>
              </a:rPr>
              <a:t>رشد شهرها و شهرگرایی در سده اخیر، روز به روز به مسائل شهری ابعاد جدیدتری بخشیده است.امروزه مراقبت و هدایت توسعه شهری و ساماندهی مناطق پیرامون شهرها از اهمیت ویژه ای برخوردار گشته است. روند رو به رشد شهرها و تداوم آن در آینده، مراقبت و هدایت توسعه های شهری را در دستور کار قرار داده و بر تربیت نیروی انسانی آگاه و کارا در سطوح مختلف شهر سازی تاکید می کند.</a:t>
            </a:r>
          </a:p>
          <a:p>
            <a:pPr algn="justLow" rtl="1">
              <a:lnSpc>
                <a:spcPct val="150000"/>
              </a:lnSpc>
            </a:pPr>
            <a:r>
              <a:rPr lang="fa-IR" sz="1200" dirty="0">
                <a:solidFill>
                  <a:srgbClr val="002060"/>
                </a:solidFill>
                <a:cs typeface="B Nazanin" pitchFamily="2" charset="-78"/>
              </a:rPr>
              <a:t>رشته شهرسازی در عین تخصصی بودن ، دارای خصلت میان رشته ای بوده و با زمینه های گوناگون در سطوح روستایی ،شهری و منطقه ای از یکسو، و سطوح فنی و انسانی و محیطی از سوی دیگر، در ارتباط است. کارشناسان شهری می توانند در فرآیند ساماندهی و بهبود فضاهای زیستی و محیط های زندگی نقش موثر داشته و با ارائه طرح های مختلف در برنامه ریزی، تهیه و اجرای طرح فضاها مشارکت نمایند.</a:t>
            </a:r>
          </a:p>
          <a:p>
            <a:pPr algn="justLow" rtl="1">
              <a:lnSpc>
                <a:spcPct val="150000"/>
              </a:lnSpc>
            </a:pPr>
            <a:r>
              <a:rPr lang="fa-IR" sz="1200" dirty="0">
                <a:solidFill>
                  <a:srgbClr val="002060"/>
                </a:solidFill>
                <a:cs typeface="B Nazanin" pitchFamily="2" charset="-78"/>
              </a:rPr>
              <a:t>این کارشناسان به نسبت آموخته های خود قادر به تهیه طرح و برنامه در سطوح شهری و روستایی بوده و عملا در فرآیند شهرسازی نقش و وظیفه حرفه ای خویش را ایفا مینمایند.</a:t>
            </a:r>
          </a:p>
          <a:p>
            <a:pPr algn="justLow" rtl="1">
              <a:lnSpc>
                <a:spcPct val="150000"/>
              </a:lnSpc>
            </a:pPr>
            <a:r>
              <a:rPr lang="fa-IR" sz="1200" dirty="0">
                <a:solidFill>
                  <a:srgbClr val="002060"/>
                </a:solidFill>
                <a:cs typeface="B Nazanin" pitchFamily="2" charset="-78"/>
              </a:rPr>
              <a:t>در این مقطع، تقویت مهارت های فنی و کاربردی و همچنین آماده سازی زمینه برای دوره تخصص کارشناسی ارشد شهرسازی و تربیت نیروی انسانی کارا در سطوح اجرایی کشور در دستور کار قرار می گیرد</a:t>
            </a:r>
            <a:r>
              <a:rPr lang="fa-IR" sz="1200" dirty="0" smtClean="0">
                <a:solidFill>
                  <a:srgbClr val="002060"/>
                </a:solidFill>
                <a:cs typeface="B Nazanin" pitchFamily="2" charset="-78"/>
              </a:rPr>
              <a:t>.</a:t>
            </a:r>
            <a:endParaRPr lang="en-US" sz="1200" dirty="0">
              <a:solidFill>
                <a:srgbClr val="002060"/>
              </a:solidFill>
              <a:cs typeface="B Nazanin" pitchFamily="2" charset="-78"/>
            </a:endParaRPr>
          </a:p>
        </p:txBody>
      </p:sp>
    </p:spTree>
    <p:extLst>
      <p:ext uri="{BB962C8B-B14F-4D97-AF65-F5344CB8AC3E}">
        <p14:creationId xmlns:p14="http://schemas.microsoft.com/office/powerpoint/2010/main" val="3934038365"/>
      </p:ext>
    </p:extLst>
  </p:cSld>
  <p:clrMapOvr>
    <a:masterClrMapping/>
  </p:clrMapOvr>
  <p:transition>
    <p:dissolve/>
  </p:transition>
  <p:timing>
    <p:tnLst>
      <p:par>
        <p:cTn id="1" dur="indefinite" restart="never" nodeType="tmRoot"/>
      </p:par>
    </p:tnLst>
  </p:timing>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پیوست</a:t>
            </a:r>
            <a:endParaRPr lang="en-US" dirty="0">
              <a:solidFill>
                <a:srgbClr val="8C5B02"/>
              </a:solidFill>
              <a:latin typeface="Technic" panose="00000400000000000000" pitchFamily="2" charset="2"/>
            </a:endParaRPr>
          </a:p>
        </p:txBody>
      </p:sp>
      <p:sp>
        <p:nvSpPr>
          <p:cNvPr id="8" name="TextBox 7"/>
          <p:cNvSpPr txBox="1"/>
          <p:nvPr/>
        </p:nvSpPr>
        <p:spPr>
          <a:xfrm>
            <a:off x="272480" y="4016097"/>
            <a:ext cx="1728192" cy="276999"/>
          </a:xfrm>
          <a:prstGeom prst="rect">
            <a:avLst/>
          </a:prstGeom>
          <a:noFill/>
        </p:spPr>
        <p:txBody>
          <a:bodyPr wrap="square" rtlCol="0">
            <a:spAutoFit/>
          </a:bodyPr>
          <a:lstStyle/>
          <a:p>
            <a:pPr algn="ctr" rtl="1"/>
            <a:r>
              <a:rPr lang="fa-IR" sz="1200" b="1" dirty="0" smtClean="0">
                <a:solidFill>
                  <a:schemeClr val="bg1">
                    <a:lumMod val="65000"/>
                    <a:lumOff val="35000"/>
                  </a:schemeClr>
                </a:solidFill>
                <a:cs typeface="B Nazanin" pitchFamily="2" charset="-78"/>
              </a:rPr>
              <a:t>پیوست</a:t>
            </a:r>
            <a:endParaRPr lang="en-US" sz="1200" b="1" dirty="0">
              <a:solidFill>
                <a:schemeClr val="bg1">
                  <a:lumMod val="65000"/>
                  <a:lumOff val="35000"/>
                </a:schemeClr>
              </a:solidFill>
              <a:cs typeface="B Nazanin" pitchFamily="2" charset="-78"/>
            </a:endParaRPr>
          </a:p>
        </p:txBody>
      </p:sp>
      <p:sp>
        <p:nvSpPr>
          <p:cNvPr id="16" name="TextBox 15"/>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9</a:t>
            </a:r>
            <a:r>
              <a:rPr lang="fa-IR" sz="1600" dirty="0" smtClean="0">
                <a:effectLst>
                  <a:outerShdw blurRad="38100" dist="38100" dir="2700000" algn="tl">
                    <a:srgbClr val="000000">
                      <a:alpha val="43137"/>
                    </a:srgbClr>
                  </a:outerShdw>
                </a:effectLst>
              </a:rPr>
              <a:t>  برنامه‏دهی جهت طراحی دانشگاه سوره</a:t>
            </a:r>
            <a:endParaRPr lang="en-US" sz="1400" dirty="0">
              <a:effectLst>
                <a:outerShdw blurRad="38100" dist="38100" dir="2700000" algn="tl">
                  <a:srgbClr val="000000">
                    <a:alpha val="43137"/>
                  </a:srgbClr>
                </a:outerShdw>
              </a:effectLst>
            </a:endParaRPr>
          </a:p>
        </p:txBody>
      </p:sp>
      <p:sp>
        <p:nvSpPr>
          <p:cNvPr id="17" name="TextBox 16"/>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9</a:t>
            </a:r>
            <a:endParaRPr lang="en-US" sz="1200" b="1" dirty="0">
              <a:solidFill>
                <a:srgbClr val="002060"/>
              </a:solidFill>
              <a:cs typeface="B Nazanin" pitchFamily="2" charset="-78"/>
            </a:endParaRPr>
          </a:p>
        </p:txBody>
      </p:sp>
      <p:sp>
        <p:nvSpPr>
          <p:cNvPr id="18" name="TextBox 17"/>
          <p:cNvSpPr txBox="1"/>
          <p:nvPr/>
        </p:nvSpPr>
        <p:spPr>
          <a:xfrm>
            <a:off x="272480" y="3723542"/>
            <a:ext cx="1728192" cy="261610"/>
          </a:xfrm>
          <a:prstGeom prst="rect">
            <a:avLst/>
          </a:prstGeom>
          <a:noFill/>
        </p:spPr>
        <p:txBody>
          <a:bodyPr wrap="square" rtlCol="0">
            <a:spAutoFit/>
          </a:bodyPr>
          <a:lstStyle/>
          <a:p>
            <a:pPr algn="ctr" rtl="1"/>
            <a:r>
              <a:rPr lang="fa-IR" sz="1100" b="1" dirty="0" smtClean="0">
                <a:solidFill>
                  <a:srgbClr val="674301"/>
                </a:solidFill>
                <a:cs typeface="B Nazanin" pitchFamily="2" charset="-78"/>
              </a:rPr>
              <a:t>برنامه‏دهی جهت طراحی سوره</a:t>
            </a:r>
            <a:endParaRPr lang="en-US" sz="1100" b="1" dirty="0">
              <a:solidFill>
                <a:srgbClr val="674301"/>
              </a:solidFill>
              <a:cs typeface="B Nazanin" pitchFamily="2" charset="-78"/>
            </a:endParaRPr>
          </a:p>
        </p:txBody>
      </p:sp>
      <p:sp>
        <p:nvSpPr>
          <p:cNvPr id="9" name="TextBox 8"/>
          <p:cNvSpPr txBox="1"/>
          <p:nvPr/>
        </p:nvSpPr>
        <p:spPr>
          <a:xfrm>
            <a:off x="2504728" y="1365007"/>
            <a:ext cx="6552727" cy="4801314"/>
          </a:xfrm>
          <a:prstGeom prst="rect">
            <a:avLst/>
          </a:prstGeom>
          <a:noFill/>
        </p:spPr>
        <p:txBody>
          <a:bodyPr wrap="square" rtlCol="0">
            <a:spAutoFit/>
          </a:bodyPr>
          <a:lstStyle/>
          <a:p>
            <a:pPr algn="justLow" rtl="1">
              <a:lnSpc>
                <a:spcPct val="150000"/>
              </a:lnSpc>
            </a:pPr>
            <a:r>
              <a:rPr lang="fa-IR" sz="1200" b="1" dirty="0" smtClean="0">
                <a:solidFill>
                  <a:srgbClr val="8C5B02"/>
                </a:solidFill>
                <a:cs typeface="B Nazanin" pitchFamily="2" charset="-78"/>
              </a:rPr>
              <a:t>دانشکده فرهنگ و ارتباطات</a:t>
            </a:r>
          </a:p>
          <a:p>
            <a:pPr algn="justLow" rtl="1">
              <a:lnSpc>
                <a:spcPct val="150000"/>
              </a:lnSpc>
            </a:pPr>
            <a:r>
              <a:rPr lang="fa-IR" sz="1200" b="1" dirty="0">
                <a:solidFill>
                  <a:srgbClr val="002060"/>
                </a:solidFill>
                <a:cs typeface="B Nazanin" pitchFamily="2" charset="-78"/>
              </a:rPr>
              <a:t>گروه ارتباطات </a:t>
            </a:r>
            <a:r>
              <a:rPr lang="fa-IR" sz="1200" b="1" dirty="0" smtClean="0">
                <a:solidFill>
                  <a:srgbClr val="002060"/>
                </a:solidFill>
                <a:cs typeface="B Nazanin" pitchFamily="2" charset="-78"/>
              </a:rPr>
              <a:t>اجتماعی</a:t>
            </a:r>
          </a:p>
          <a:p>
            <a:pPr algn="justLow" rtl="1">
              <a:lnSpc>
                <a:spcPct val="150000"/>
              </a:lnSpc>
            </a:pPr>
            <a:r>
              <a:rPr lang="fa-IR" sz="1200" dirty="0" smtClean="0">
                <a:solidFill>
                  <a:srgbClr val="002060"/>
                </a:solidFill>
                <a:cs typeface="B Nazanin" pitchFamily="2" charset="-78"/>
              </a:rPr>
              <a:t>این </a:t>
            </a:r>
            <a:r>
              <a:rPr lang="fa-IR" sz="1200" dirty="0">
                <a:solidFill>
                  <a:srgbClr val="002060"/>
                </a:solidFill>
                <a:cs typeface="B Nazanin" pitchFamily="2" charset="-78"/>
              </a:rPr>
              <a:t>گروه دارای سه رشته کارشناسی روابط عمومی پیوسته، روابط عمومی ناپیوسته و روزنامه نگاری پیوسته می باشد:</a:t>
            </a:r>
          </a:p>
          <a:p>
            <a:pPr algn="justLow" rtl="1">
              <a:lnSpc>
                <a:spcPct val="150000"/>
              </a:lnSpc>
            </a:pPr>
            <a:r>
              <a:rPr lang="fa-IR" sz="1200" dirty="0">
                <a:solidFill>
                  <a:srgbClr val="002060"/>
                </a:solidFill>
                <a:cs typeface="B Nazanin" pitchFamily="2" charset="-78"/>
              </a:rPr>
              <a:t>1- رشته روزنامه </a:t>
            </a:r>
            <a:r>
              <a:rPr lang="fa-IR" sz="1200" dirty="0" smtClean="0">
                <a:solidFill>
                  <a:srgbClr val="002060"/>
                </a:solidFill>
                <a:cs typeface="B Nazanin" pitchFamily="2" charset="-78"/>
              </a:rPr>
              <a:t>نگاري</a:t>
            </a:r>
            <a:endParaRPr lang="fa-IR" sz="1200" dirty="0">
              <a:solidFill>
                <a:srgbClr val="002060"/>
              </a:solidFill>
              <a:cs typeface="B Nazanin" pitchFamily="2" charset="-78"/>
            </a:endParaRPr>
          </a:p>
          <a:p>
            <a:pPr algn="justLow" rtl="1">
              <a:lnSpc>
                <a:spcPct val="150000"/>
              </a:lnSpc>
            </a:pPr>
            <a:r>
              <a:rPr lang="fa-IR" sz="1200" dirty="0">
                <a:solidFill>
                  <a:srgbClr val="002060"/>
                </a:solidFill>
                <a:cs typeface="B Nazanin" pitchFamily="2" charset="-78"/>
              </a:rPr>
              <a:t>نظر به تخصصي شدن روزنامه نگاري به عنوان يک حرفه ارتباطي و نقش آن در توسعه ملي و ارتباطات بين المللي ، دانشگاه سوره در سال 1386 بر آن شد تا ضمن راه اندازي رشته روزنامه نگاري در دوره کارشناسي به جذب دانشجو تربيت نيروي متخصص در اين رشته بپردازد. برنامه ريزي اين رشته با توجه به نيازهاي خبرگزاري ها، مطبوعات، راديو و تلويزيون.... در زمينه نيروي انساني متخصص صورت گرفته است. دوره کارشناسي روزنامه نگاري چهار سال است. نظام آموزشي اين دوره واحدي و کليه دروس آن در هشت نيم سال تحصيلي ارائه مي شود.</a:t>
            </a:r>
          </a:p>
          <a:p>
            <a:pPr algn="justLow" rtl="1">
              <a:lnSpc>
                <a:spcPct val="150000"/>
              </a:lnSpc>
            </a:pPr>
            <a:r>
              <a:rPr lang="fa-IR" sz="1200" dirty="0">
                <a:solidFill>
                  <a:srgbClr val="002060"/>
                </a:solidFill>
                <a:cs typeface="B Nazanin" pitchFamily="2" charset="-78"/>
              </a:rPr>
              <a:t> </a:t>
            </a:r>
            <a:r>
              <a:rPr lang="fa-IR" sz="1200" dirty="0" smtClean="0">
                <a:solidFill>
                  <a:srgbClr val="002060"/>
                </a:solidFill>
                <a:cs typeface="B Nazanin" pitchFamily="2" charset="-78"/>
              </a:rPr>
              <a:t>2- </a:t>
            </a:r>
            <a:r>
              <a:rPr lang="fa-IR" sz="1200" dirty="0">
                <a:solidFill>
                  <a:srgbClr val="002060"/>
                </a:solidFill>
                <a:cs typeface="B Nazanin" pitchFamily="2" charset="-78"/>
              </a:rPr>
              <a:t>روابط </a:t>
            </a:r>
            <a:r>
              <a:rPr lang="fa-IR" sz="1200" dirty="0" smtClean="0">
                <a:solidFill>
                  <a:srgbClr val="002060"/>
                </a:solidFill>
                <a:cs typeface="B Nazanin" pitchFamily="2" charset="-78"/>
              </a:rPr>
              <a:t>عمومي</a:t>
            </a:r>
            <a:endParaRPr lang="fa-IR" sz="1200" dirty="0">
              <a:solidFill>
                <a:srgbClr val="002060"/>
              </a:solidFill>
              <a:cs typeface="B Nazanin" pitchFamily="2" charset="-78"/>
            </a:endParaRPr>
          </a:p>
          <a:p>
            <a:pPr algn="justLow" rtl="1">
              <a:lnSpc>
                <a:spcPct val="150000"/>
              </a:lnSpc>
            </a:pPr>
            <a:r>
              <a:rPr lang="fa-IR" sz="1200" dirty="0">
                <a:solidFill>
                  <a:srgbClr val="002060"/>
                </a:solidFill>
                <a:cs typeface="B Nazanin" pitchFamily="2" charset="-78"/>
              </a:rPr>
              <a:t>با رشد حوزه ارتباطات و به ويژه روابط عمومي در سازمان و مراکز دولتي و خصوصي و نظر به تخصصي شدن اين حوزه به عنوان يک حرفه ارتباطي و نقش آن در توسعه و ارتقاء سازمان ها و نهادهاي کلان ميانه و خُرد و در نهايت توسعه کشور دانشگاه سوره در سال 1386 بر آن شد تا ضمن راه اندازي اين رشته در نيمه اول سال 1386 و جذب آن در بهمن ماه 1386 اقدام به پذيرش دانشجو نمايد. برنامه ريزي اين رشته با توجه به نيازهاي سازمان هاي دولتي و خصوصي و نهادهاي مالي و اعتباري کشور و .... صورت گرفته است. دوره کارشناسي روابط عمومي چهار سال است. نظام آموزشي اين دوره واحدي و کليه دروس آن در هشت نيم سال تحصيلي ارائه مي گردد.</a:t>
            </a:r>
          </a:p>
          <a:p>
            <a:pPr algn="justLow" rtl="1">
              <a:lnSpc>
                <a:spcPct val="150000"/>
              </a:lnSpc>
            </a:pPr>
            <a:r>
              <a:rPr lang="fa-IR" sz="1200" dirty="0">
                <a:solidFill>
                  <a:srgbClr val="002060"/>
                </a:solidFill>
                <a:cs typeface="B Nazanin" pitchFamily="2" charset="-78"/>
              </a:rPr>
              <a:t> </a:t>
            </a:r>
            <a:r>
              <a:rPr lang="fa-IR" sz="1200" dirty="0" smtClean="0">
                <a:solidFill>
                  <a:srgbClr val="002060"/>
                </a:solidFill>
                <a:cs typeface="B Nazanin" pitchFamily="2" charset="-78"/>
              </a:rPr>
              <a:t>3- </a:t>
            </a:r>
            <a:r>
              <a:rPr lang="fa-IR" sz="1200" dirty="0">
                <a:solidFill>
                  <a:srgbClr val="002060"/>
                </a:solidFill>
                <a:cs typeface="B Nazanin" pitchFamily="2" charset="-78"/>
              </a:rPr>
              <a:t>روابط عمومی </a:t>
            </a:r>
            <a:r>
              <a:rPr lang="fa-IR" sz="1200" dirty="0" smtClean="0">
                <a:solidFill>
                  <a:srgbClr val="002060"/>
                </a:solidFill>
                <a:cs typeface="B Nazanin" pitchFamily="2" charset="-78"/>
              </a:rPr>
              <a:t>ناپیوسته</a:t>
            </a:r>
            <a:endParaRPr lang="fa-IR" sz="1200" dirty="0">
              <a:solidFill>
                <a:srgbClr val="002060"/>
              </a:solidFill>
              <a:cs typeface="B Nazanin" pitchFamily="2" charset="-78"/>
            </a:endParaRPr>
          </a:p>
          <a:p>
            <a:pPr algn="justLow" rtl="1">
              <a:lnSpc>
                <a:spcPct val="150000"/>
              </a:lnSpc>
            </a:pPr>
            <a:r>
              <a:rPr lang="fa-IR" sz="1200" dirty="0">
                <a:solidFill>
                  <a:srgbClr val="002060"/>
                </a:solidFill>
                <a:cs typeface="B Nazanin" pitchFamily="2" charset="-78"/>
              </a:rPr>
              <a:t>این رشته بنابر نیاز سازمان های رسانه و فرهنگی جهت ارتقاء سطح علمی پرسنل کاردانی تأسیس شده است. دانشگاه سوره از مهرماه 1392 به پذیرش دانشجو در این رشته پرداخته است. دوره کارشناسی ناپیوسته این رشته دو سال است. نظام آموزشی این دوره واحدی می باشد.</a:t>
            </a:r>
            <a:endParaRPr lang="en-US" sz="1200" dirty="0">
              <a:solidFill>
                <a:srgbClr val="002060"/>
              </a:solidFill>
              <a:cs typeface="B Nazanin" pitchFamily="2" charset="-78"/>
            </a:endParaRPr>
          </a:p>
        </p:txBody>
      </p:sp>
    </p:spTree>
    <p:extLst>
      <p:ext uri="{BB962C8B-B14F-4D97-AF65-F5344CB8AC3E}">
        <p14:creationId xmlns:p14="http://schemas.microsoft.com/office/powerpoint/2010/main" val="4067121574"/>
      </p:ext>
    </p:extLst>
  </p:cSld>
  <p:clrMapOvr>
    <a:masterClrMapping/>
  </p:clrMapOvr>
  <p:transition>
    <p:dissolve/>
  </p:transition>
  <p:timing>
    <p:tnLst>
      <p:par>
        <p:cTn id="1" dur="indefinite" restart="never" nodeType="tmRoot"/>
      </p:par>
    </p:tnLst>
  </p:timing>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پیوست</a:t>
            </a:r>
            <a:endParaRPr lang="en-US" dirty="0">
              <a:solidFill>
                <a:srgbClr val="8C5B02"/>
              </a:solidFill>
              <a:latin typeface="Technic" panose="00000400000000000000" pitchFamily="2" charset="2"/>
            </a:endParaRPr>
          </a:p>
        </p:txBody>
      </p:sp>
      <p:sp>
        <p:nvSpPr>
          <p:cNvPr id="8" name="TextBox 7"/>
          <p:cNvSpPr txBox="1"/>
          <p:nvPr/>
        </p:nvSpPr>
        <p:spPr>
          <a:xfrm>
            <a:off x="272480" y="4016097"/>
            <a:ext cx="1728192" cy="276999"/>
          </a:xfrm>
          <a:prstGeom prst="rect">
            <a:avLst/>
          </a:prstGeom>
          <a:noFill/>
        </p:spPr>
        <p:txBody>
          <a:bodyPr wrap="square" rtlCol="0">
            <a:spAutoFit/>
          </a:bodyPr>
          <a:lstStyle/>
          <a:p>
            <a:pPr algn="ctr" rtl="1"/>
            <a:r>
              <a:rPr lang="fa-IR" sz="1200" b="1" dirty="0" smtClean="0">
                <a:solidFill>
                  <a:schemeClr val="bg1">
                    <a:lumMod val="65000"/>
                    <a:lumOff val="35000"/>
                  </a:schemeClr>
                </a:solidFill>
                <a:cs typeface="B Nazanin" pitchFamily="2" charset="-78"/>
              </a:rPr>
              <a:t>پیوست</a:t>
            </a:r>
            <a:endParaRPr lang="en-US" sz="1200" b="1" dirty="0">
              <a:solidFill>
                <a:schemeClr val="bg1">
                  <a:lumMod val="65000"/>
                  <a:lumOff val="35000"/>
                </a:schemeClr>
              </a:solidFill>
              <a:cs typeface="B Nazanin" pitchFamily="2" charset="-78"/>
            </a:endParaRPr>
          </a:p>
        </p:txBody>
      </p:sp>
      <p:sp>
        <p:nvSpPr>
          <p:cNvPr id="16" name="TextBox 15"/>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9</a:t>
            </a:r>
            <a:r>
              <a:rPr lang="fa-IR" sz="1600" dirty="0" smtClean="0">
                <a:effectLst>
                  <a:outerShdw blurRad="38100" dist="38100" dir="2700000" algn="tl">
                    <a:srgbClr val="000000">
                      <a:alpha val="43137"/>
                    </a:srgbClr>
                  </a:outerShdw>
                </a:effectLst>
              </a:rPr>
              <a:t>  برنامه‏دهی جهت طراحی دانشگاه سوره</a:t>
            </a:r>
            <a:endParaRPr lang="en-US" sz="1400" dirty="0">
              <a:effectLst>
                <a:outerShdw blurRad="38100" dist="38100" dir="2700000" algn="tl">
                  <a:srgbClr val="000000">
                    <a:alpha val="43137"/>
                  </a:srgbClr>
                </a:outerShdw>
              </a:effectLst>
            </a:endParaRPr>
          </a:p>
        </p:txBody>
      </p:sp>
      <p:sp>
        <p:nvSpPr>
          <p:cNvPr id="17" name="TextBox 16"/>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9</a:t>
            </a:r>
            <a:endParaRPr lang="en-US" sz="1200" b="1" dirty="0">
              <a:solidFill>
                <a:srgbClr val="002060"/>
              </a:solidFill>
              <a:cs typeface="B Nazanin" pitchFamily="2" charset="-78"/>
            </a:endParaRPr>
          </a:p>
        </p:txBody>
      </p:sp>
      <p:sp>
        <p:nvSpPr>
          <p:cNvPr id="18" name="TextBox 17"/>
          <p:cNvSpPr txBox="1"/>
          <p:nvPr/>
        </p:nvSpPr>
        <p:spPr>
          <a:xfrm>
            <a:off x="272480" y="3723542"/>
            <a:ext cx="1728192" cy="261610"/>
          </a:xfrm>
          <a:prstGeom prst="rect">
            <a:avLst/>
          </a:prstGeom>
          <a:noFill/>
        </p:spPr>
        <p:txBody>
          <a:bodyPr wrap="square" rtlCol="0">
            <a:spAutoFit/>
          </a:bodyPr>
          <a:lstStyle/>
          <a:p>
            <a:pPr algn="ctr" rtl="1"/>
            <a:r>
              <a:rPr lang="fa-IR" sz="1100" b="1" dirty="0" smtClean="0">
                <a:solidFill>
                  <a:srgbClr val="674301"/>
                </a:solidFill>
                <a:cs typeface="B Nazanin" pitchFamily="2" charset="-78"/>
              </a:rPr>
              <a:t>برنامه‏دهی جهت طراحی سوره</a:t>
            </a:r>
            <a:endParaRPr lang="en-US" sz="1100" b="1" dirty="0">
              <a:solidFill>
                <a:srgbClr val="674301"/>
              </a:solidFill>
              <a:cs typeface="B Nazanin" pitchFamily="2" charset="-78"/>
            </a:endParaRPr>
          </a:p>
        </p:txBody>
      </p:sp>
      <p:sp>
        <p:nvSpPr>
          <p:cNvPr id="9" name="TextBox 8"/>
          <p:cNvSpPr txBox="1"/>
          <p:nvPr/>
        </p:nvSpPr>
        <p:spPr>
          <a:xfrm>
            <a:off x="2504728" y="1365007"/>
            <a:ext cx="6552727" cy="5055230"/>
          </a:xfrm>
          <a:prstGeom prst="rect">
            <a:avLst/>
          </a:prstGeom>
          <a:noFill/>
        </p:spPr>
        <p:txBody>
          <a:bodyPr wrap="square" rtlCol="0">
            <a:spAutoFit/>
          </a:bodyPr>
          <a:lstStyle/>
          <a:p>
            <a:pPr algn="justLow" rtl="1">
              <a:lnSpc>
                <a:spcPct val="150000"/>
              </a:lnSpc>
            </a:pPr>
            <a:r>
              <a:rPr lang="fa-IR" sz="1200" b="1" dirty="0">
                <a:solidFill>
                  <a:srgbClr val="002060"/>
                </a:solidFill>
                <a:cs typeface="B Nazanin" pitchFamily="2" charset="-78"/>
              </a:rPr>
              <a:t>گروه مدیریت </a:t>
            </a:r>
            <a:r>
              <a:rPr lang="fa-IR" sz="1200" b="1" dirty="0" smtClean="0">
                <a:solidFill>
                  <a:srgbClr val="002060"/>
                </a:solidFill>
                <a:cs typeface="B Nazanin" pitchFamily="2" charset="-78"/>
              </a:rPr>
              <a:t>فرهنگی</a:t>
            </a:r>
          </a:p>
          <a:p>
            <a:pPr algn="justLow" rtl="1">
              <a:lnSpc>
                <a:spcPct val="150000"/>
              </a:lnSpc>
            </a:pPr>
            <a:r>
              <a:rPr lang="fa-IR" sz="1200" dirty="0">
                <a:solidFill>
                  <a:srgbClr val="002060"/>
                </a:solidFill>
                <a:cs typeface="B Nazanin" pitchFamily="2" charset="-78"/>
              </a:rPr>
              <a:t>این گروه دارای دو رشته ذیل می باشد:</a:t>
            </a:r>
          </a:p>
          <a:p>
            <a:pPr algn="justLow" rtl="1">
              <a:lnSpc>
                <a:spcPct val="150000"/>
              </a:lnSpc>
            </a:pPr>
            <a:r>
              <a:rPr lang="fa-IR" sz="1200" dirty="0">
                <a:solidFill>
                  <a:srgbClr val="002060"/>
                </a:solidFill>
                <a:cs typeface="B Nazanin" pitchFamily="2" charset="-78"/>
              </a:rPr>
              <a:t>1- رشته مديريت فرهنگي و هنري</a:t>
            </a:r>
          </a:p>
          <a:p>
            <a:pPr algn="justLow" rtl="1">
              <a:lnSpc>
                <a:spcPct val="150000"/>
              </a:lnSpc>
            </a:pPr>
            <a:r>
              <a:rPr lang="fa-IR" sz="1200" dirty="0">
                <a:solidFill>
                  <a:srgbClr val="002060"/>
                </a:solidFill>
                <a:cs typeface="B Nazanin" pitchFamily="2" charset="-78"/>
              </a:rPr>
              <a:t>اين رشته با هدف تعليم و تربيت افرادي متخصص براي سرپرستي و مديريت مراکز فرهنگي و هنري در سال 1380 به پيشنهاد حوزه هنري سازمان تبليغات اسلامي براي نخستين بار در مؤسسه آموزش عالي سوره تأسيس شد. اين رشته يکي از دوره هاي رسمي آموزش عالي کشور است که دانشجويان اين رشته از ميان ديپلم هاي گروه هاي آموزشي چهارگانه رياضي، تجربي، علوم انساني و هنر پس از موفقيت در کنکورسراسري پذيرفته مي شوند و پس از طي دوره چهارساله (حداقل 8 ترم و حداکثر 12 ترم) مدرک اين رشته را دريافت مي کنند. کارشناسان اين رشته پس از اتمام دوره مي توانند فعاليت هاي فرهنگي–هنري را در فرهنگسراها، خانه هاي فرهنگ، کانون هاي فرهنگي و هنري، دفاتر کانون پرورش فکري کودک و نوجوان و... سرپرستي نمايند. دانشجويان گروه مديريت فرهنگي و هنري در طي دوران تحصيل خود علاوه بر فراگرفتن دروس مديريت، با مباحثي ديگر از قبيل تعاليم ديني، امور هنري، مسائل اجتماعي، فرهنگي و ارتباطي و... آشنا مي شوند تا بتوانند ضمن پاسداري از حريم فرهنگي خود به نشر و ترويج آن در سطح جامعه بپردازند.</a:t>
            </a:r>
          </a:p>
          <a:p>
            <a:pPr algn="justLow" rtl="1">
              <a:lnSpc>
                <a:spcPct val="150000"/>
              </a:lnSpc>
            </a:pPr>
            <a:r>
              <a:rPr lang="fa-IR" sz="1200" dirty="0">
                <a:solidFill>
                  <a:srgbClr val="002060"/>
                </a:solidFill>
                <a:cs typeface="B Nazanin" pitchFamily="2" charset="-78"/>
              </a:rPr>
              <a:t> </a:t>
            </a:r>
            <a:r>
              <a:rPr lang="fa-IR" sz="1200" dirty="0" smtClean="0">
                <a:solidFill>
                  <a:srgbClr val="002060"/>
                </a:solidFill>
                <a:cs typeface="B Nazanin" pitchFamily="2" charset="-78"/>
              </a:rPr>
              <a:t>2- </a:t>
            </a:r>
            <a:r>
              <a:rPr lang="fa-IR" sz="1200" dirty="0">
                <a:solidFill>
                  <a:srgbClr val="002060"/>
                </a:solidFill>
                <a:cs typeface="B Nazanin" pitchFamily="2" charset="-78"/>
              </a:rPr>
              <a:t>رشته مديريت امور فرهنگي</a:t>
            </a:r>
          </a:p>
          <a:p>
            <a:pPr algn="justLow" rtl="1">
              <a:lnSpc>
                <a:spcPct val="150000"/>
              </a:lnSpc>
            </a:pPr>
            <a:r>
              <a:rPr lang="fa-IR" sz="1200" dirty="0">
                <a:solidFill>
                  <a:srgbClr val="002060"/>
                </a:solidFill>
                <a:cs typeface="B Nazanin" pitchFamily="2" charset="-78"/>
              </a:rPr>
              <a:t>با توجه به اهميت روزافزون فرهنگ و مراکز فرهنگي در جامعه کنوني اين رشته با هدف تربيت و پرورش مديران فرهنگي جهت ساماندهي و برنامه ريزي فعاليت هاي فرهنگي و... در سال 1388 در مؤسسه آموزش عالي سوره راه  اندازي شد. اين رشته يکي از دوره هاي رسمي آموزش عالي کشور است که دانشجويان آن از ميان افراد داراي مدرک کارداني پس از موفقيت در آزمون کارشناسي ناپيوسته پذيرفته مي شوند، اين دوره طي 2 سال (حداقل 4 ترم و حداکثر 6 ترم تحصيلي) برگزار مي شود.</a:t>
            </a:r>
          </a:p>
          <a:p>
            <a:pPr algn="justLow" rtl="1">
              <a:lnSpc>
                <a:spcPct val="150000"/>
              </a:lnSpc>
            </a:pPr>
            <a:r>
              <a:rPr lang="fa-IR" sz="1200" dirty="0">
                <a:solidFill>
                  <a:srgbClr val="002060"/>
                </a:solidFill>
                <a:cs typeface="B Nazanin" pitchFamily="2" charset="-78"/>
              </a:rPr>
              <a:t>دانشجويان رشته مديريت امور فرهنگي در طي دوران تحصيل خود علاوه بر فرا گرفتن دروس مربوط به فرهنگ با مباحثي ديگر از قبيل مسائل اجتماعي، ارتباطي، حقوقي و ... آشنا مي شوند.</a:t>
            </a:r>
            <a:endParaRPr lang="en-US" sz="1200" dirty="0">
              <a:solidFill>
                <a:srgbClr val="002060"/>
              </a:solidFill>
              <a:cs typeface="B Nazanin" pitchFamily="2" charset="-78"/>
            </a:endParaRPr>
          </a:p>
        </p:txBody>
      </p:sp>
    </p:spTree>
    <p:extLst>
      <p:ext uri="{BB962C8B-B14F-4D97-AF65-F5344CB8AC3E}">
        <p14:creationId xmlns:p14="http://schemas.microsoft.com/office/powerpoint/2010/main" val="4222548719"/>
      </p:ext>
    </p:extLst>
  </p:cSld>
  <p:clrMapOvr>
    <a:masterClrMapping/>
  </p:clrMapOvr>
  <p:transition>
    <p:dissolve/>
  </p:transition>
  <p:timing>
    <p:tnLst>
      <p:par>
        <p:cTn id="1" dur="indefinite" restart="never" nodeType="tmRoot"/>
      </p:par>
    </p:tnLst>
  </p:timing>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پیوست</a:t>
            </a:r>
            <a:endParaRPr lang="en-US" dirty="0">
              <a:solidFill>
                <a:srgbClr val="8C5B02"/>
              </a:solidFill>
              <a:latin typeface="Technic" panose="00000400000000000000" pitchFamily="2" charset="2"/>
            </a:endParaRPr>
          </a:p>
        </p:txBody>
      </p:sp>
      <p:sp>
        <p:nvSpPr>
          <p:cNvPr id="8" name="TextBox 7"/>
          <p:cNvSpPr txBox="1"/>
          <p:nvPr/>
        </p:nvSpPr>
        <p:spPr>
          <a:xfrm>
            <a:off x="272480" y="4016097"/>
            <a:ext cx="1728192" cy="276999"/>
          </a:xfrm>
          <a:prstGeom prst="rect">
            <a:avLst/>
          </a:prstGeom>
          <a:noFill/>
        </p:spPr>
        <p:txBody>
          <a:bodyPr wrap="square" rtlCol="0">
            <a:spAutoFit/>
          </a:bodyPr>
          <a:lstStyle/>
          <a:p>
            <a:pPr algn="ctr" rtl="1"/>
            <a:r>
              <a:rPr lang="fa-IR" sz="1200" b="1" dirty="0" smtClean="0">
                <a:solidFill>
                  <a:schemeClr val="bg1">
                    <a:lumMod val="65000"/>
                    <a:lumOff val="35000"/>
                  </a:schemeClr>
                </a:solidFill>
                <a:cs typeface="B Nazanin" pitchFamily="2" charset="-78"/>
              </a:rPr>
              <a:t>پیوست</a:t>
            </a:r>
            <a:endParaRPr lang="en-US" sz="1200" b="1" dirty="0">
              <a:solidFill>
                <a:schemeClr val="bg1">
                  <a:lumMod val="65000"/>
                  <a:lumOff val="35000"/>
                </a:schemeClr>
              </a:solidFill>
              <a:cs typeface="B Nazanin" pitchFamily="2" charset="-78"/>
            </a:endParaRPr>
          </a:p>
        </p:txBody>
      </p:sp>
      <p:sp>
        <p:nvSpPr>
          <p:cNvPr id="16" name="TextBox 15"/>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9</a:t>
            </a:r>
            <a:r>
              <a:rPr lang="fa-IR" sz="1600" dirty="0" smtClean="0">
                <a:effectLst>
                  <a:outerShdw blurRad="38100" dist="38100" dir="2700000" algn="tl">
                    <a:srgbClr val="000000">
                      <a:alpha val="43137"/>
                    </a:srgbClr>
                  </a:outerShdw>
                </a:effectLst>
              </a:rPr>
              <a:t>  برنامه‏دهی جهت طراحی دانشگاه سوره</a:t>
            </a:r>
            <a:endParaRPr lang="en-US" sz="1400" dirty="0">
              <a:effectLst>
                <a:outerShdw blurRad="38100" dist="38100" dir="2700000" algn="tl">
                  <a:srgbClr val="000000">
                    <a:alpha val="43137"/>
                  </a:srgbClr>
                </a:outerShdw>
              </a:effectLst>
            </a:endParaRPr>
          </a:p>
        </p:txBody>
      </p:sp>
      <p:sp>
        <p:nvSpPr>
          <p:cNvPr id="17" name="TextBox 16"/>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9</a:t>
            </a:r>
            <a:endParaRPr lang="en-US" sz="1200" b="1" dirty="0">
              <a:solidFill>
                <a:srgbClr val="002060"/>
              </a:solidFill>
              <a:cs typeface="B Nazanin" pitchFamily="2" charset="-78"/>
            </a:endParaRPr>
          </a:p>
        </p:txBody>
      </p:sp>
      <p:sp>
        <p:nvSpPr>
          <p:cNvPr id="18" name="TextBox 17"/>
          <p:cNvSpPr txBox="1"/>
          <p:nvPr/>
        </p:nvSpPr>
        <p:spPr>
          <a:xfrm>
            <a:off x="272480" y="3723542"/>
            <a:ext cx="1728192" cy="261610"/>
          </a:xfrm>
          <a:prstGeom prst="rect">
            <a:avLst/>
          </a:prstGeom>
          <a:noFill/>
        </p:spPr>
        <p:txBody>
          <a:bodyPr wrap="square" rtlCol="0">
            <a:spAutoFit/>
          </a:bodyPr>
          <a:lstStyle/>
          <a:p>
            <a:pPr algn="ctr" rtl="1"/>
            <a:r>
              <a:rPr lang="fa-IR" sz="1100" b="1" dirty="0" smtClean="0">
                <a:solidFill>
                  <a:srgbClr val="674301"/>
                </a:solidFill>
                <a:cs typeface="B Nazanin" pitchFamily="2" charset="-78"/>
              </a:rPr>
              <a:t>برنامه‏دهی جهت طراحی سوره</a:t>
            </a:r>
            <a:endParaRPr lang="en-US" sz="1100" b="1" dirty="0">
              <a:solidFill>
                <a:srgbClr val="674301"/>
              </a:solidFill>
              <a:cs typeface="B Nazanin" pitchFamily="2" charset="-78"/>
            </a:endParaRPr>
          </a:p>
        </p:txBody>
      </p:sp>
      <p:sp>
        <p:nvSpPr>
          <p:cNvPr id="9" name="TextBox 8"/>
          <p:cNvSpPr txBox="1"/>
          <p:nvPr/>
        </p:nvSpPr>
        <p:spPr>
          <a:xfrm>
            <a:off x="2504728" y="1365007"/>
            <a:ext cx="6552727" cy="4905189"/>
          </a:xfrm>
          <a:prstGeom prst="rect">
            <a:avLst/>
          </a:prstGeom>
          <a:noFill/>
        </p:spPr>
        <p:txBody>
          <a:bodyPr wrap="square" rtlCol="0">
            <a:spAutoFit/>
          </a:bodyPr>
          <a:lstStyle/>
          <a:p>
            <a:pPr algn="justLow" rtl="1">
              <a:lnSpc>
                <a:spcPct val="150000"/>
              </a:lnSpc>
            </a:pPr>
            <a:r>
              <a:rPr lang="fa-IR" sz="1200" b="1" dirty="0">
                <a:solidFill>
                  <a:srgbClr val="002060"/>
                </a:solidFill>
                <a:cs typeface="B Nazanin" pitchFamily="2" charset="-78"/>
              </a:rPr>
              <a:t>گروه رسانه و </a:t>
            </a:r>
            <a:r>
              <a:rPr lang="fa-IR" sz="1200" b="1" dirty="0" smtClean="0">
                <a:solidFill>
                  <a:srgbClr val="002060"/>
                </a:solidFill>
                <a:cs typeface="B Nazanin" pitchFamily="2" charset="-78"/>
              </a:rPr>
              <a:t>تبلیغ</a:t>
            </a:r>
          </a:p>
          <a:p>
            <a:pPr algn="justLow" rtl="1">
              <a:lnSpc>
                <a:spcPct val="150000"/>
              </a:lnSpc>
            </a:pPr>
            <a:r>
              <a:rPr lang="fa-IR" sz="1150" dirty="0">
                <a:solidFill>
                  <a:srgbClr val="002060"/>
                </a:solidFill>
                <a:cs typeface="B Nazanin" pitchFamily="2" charset="-78"/>
              </a:rPr>
              <a:t>این گروه دارای دو رشته تبلیغ و ارتباطات فرهنگی و مدیریت رسانه است</a:t>
            </a:r>
          </a:p>
          <a:p>
            <a:pPr algn="justLow" rtl="1">
              <a:lnSpc>
                <a:spcPct val="150000"/>
              </a:lnSpc>
            </a:pPr>
            <a:r>
              <a:rPr lang="fa-IR" sz="1200" dirty="0">
                <a:solidFill>
                  <a:srgbClr val="002060"/>
                </a:solidFill>
                <a:cs typeface="B Nazanin" pitchFamily="2" charset="-78"/>
              </a:rPr>
              <a:t> </a:t>
            </a:r>
            <a:r>
              <a:rPr lang="fa-IR" sz="1200" dirty="0" smtClean="0">
                <a:solidFill>
                  <a:srgbClr val="002060"/>
                </a:solidFill>
                <a:cs typeface="B Nazanin" pitchFamily="2" charset="-78"/>
              </a:rPr>
              <a:t>1</a:t>
            </a:r>
            <a:r>
              <a:rPr lang="fa-IR" sz="1200" dirty="0">
                <a:solidFill>
                  <a:srgbClr val="002060"/>
                </a:solidFill>
                <a:cs typeface="B Nazanin" pitchFamily="2" charset="-78"/>
              </a:rPr>
              <a:t>. رشته تبلیغ و ارتباطات فرهنگی</a:t>
            </a:r>
          </a:p>
          <a:p>
            <a:pPr algn="justLow" rtl="1">
              <a:lnSpc>
                <a:spcPct val="150000"/>
              </a:lnSpc>
            </a:pPr>
            <a:r>
              <a:rPr lang="fa-IR" sz="1150" dirty="0">
                <a:solidFill>
                  <a:srgbClr val="002060"/>
                </a:solidFill>
                <a:cs typeface="B Nazanin" pitchFamily="2" charset="-78"/>
              </a:rPr>
              <a:t> سازمان تبليغات اسلامي با توجه به رسالت مهم خود در زمينه تبلغ و ترويج عقايد و احکام اسلامي، بر آن شد تا با  راه اندازي رشته تبليغ و ارتباطات فرهنگي، گامي مهم در راستاي تربيت نيروي انساني متخصص و متعهد در عرصه تبليغ ديني بردارد. لذا در سال 1386 پيشنهاد خود را مبني بر تأسيس اين رشته به وزارت علوم ارائه کرده و در پي کسب مجوز لازم، نسبت به راه اندازي آن در دانشگاه سوره اقدام نمود. هدف اصلي از تأسيس اين دوره، تربيت کارشناساني در سطح عالي در حوزه هاي پژوهشي در ارتباطات جمعي، ارتباطات سنتي، مديريت و آموزش است که توانايي بهره گيري از روش هاي سنتي و نوين تبليغ ديني را داشته باشند و بتوانند به اظهارنظرهاي تخصصي و تحليل پيچيدگي هاي فرهنگي بپردازند.</a:t>
            </a:r>
          </a:p>
          <a:p>
            <a:pPr algn="justLow" rtl="1">
              <a:lnSpc>
                <a:spcPct val="150000"/>
              </a:lnSpc>
            </a:pPr>
            <a:r>
              <a:rPr lang="fa-IR" sz="1150" dirty="0">
                <a:solidFill>
                  <a:srgbClr val="002060"/>
                </a:solidFill>
                <a:cs typeface="B Nazanin" pitchFamily="2" charset="-78"/>
              </a:rPr>
              <a:t>دوره کارشناسي ارشد تبلیغ و ارتباطات فرهنگي 32 واحد مي باشد که به صورت نظام واحدي و در حداکثر 4 نيم سال برگزار مي شود.</a:t>
            </a:r>
          </a:p>
          <a:p>
            <a:pPr algn="justLow" rtl="1">
              <a:lnSpc>
                <a:spcPct val="150000"/>
              </a:lnSpc>
            </a:pPr>
            <a:r>
              <a:rPr lang="fa-IR" sz="1200" dirty="0">
                <a:solidFill>
                  <a:srgbClr val="002060"/>
                </a:solidFill>
                <a:cs typeface="B Nazanin" pitchFamily="2" charset="-78"/>
              </a:rPr>
              <a:t>2. رشته مدیریت رسانه</a:t>
            </a:r>
          </a:p>
          <a:p>
            <a:pPr algn="justLow" rtl="1">
              <a:lnSpc>
                <a:spcPct val="150000"/>
              </a:lnSpc>
            </a:pPr>
            <a:r>
              <a:rPr lang="fa-IR" sz="1150" dirty="0">
                <a:solidFill>
                  <a:srgbClr val="002060"/>
                </a:solidFill>
                <a:cs typeface="B Nazanin" pitchFamily="2" charset="-78"/>
              </a:rPr>
              <a:t>این رشته جهت تربیت مدیر متعهد و متخصص حوزه رسانه هایی چون تلویزیون، رادیو و مطبوعات تأسیس شده است. این رشته در دانشگاه سوره از بهمن ماه 1392 به پذیرش دانشجو پرداخته است. این رشته دارای 32 واحد و به صورت نظام واحدی که در 4 نیم سال برگزار می شود.</a:t>
            </a:r>
          </a:p>
          <a:p>
            <a:pPr algn="justLow" rtl="1">
              <a:lnSpc>
                <a:spcPct val="150000"/>
              </a:lnSpc>
            </a:pPr>
            <a:r>
              <a:rPr lang="fa-IR" sz="1150" dirty="0">
                <a:solidFill>
                  <a:srgbClr val="002060"/>
                </a:solidFill>
                <a:cs typeface="B Nazanin" pitchFamily="2" charset="-78"/>
              </a:rPr>
              <a:t>با توجه به تسلط و چيرگي گروه هاي آموزشي در حوزه هاي آموزشي، معاونت آموزش و تحصيلات تکميلي به عنوان بخشي از بدنه اجرايي – آموزشي دانشگاه اقدام به تفکيک وظايف آموزشي دانشکده ها نمود که مبناي اين اصل استقلال گروه هاي آموزشي با همکاري کليه حوزه هاي آموزشي در معاونت آموزشي بود . اکنون اين دانشگاه داراي سه دانشکده تحت عنوان دانشکده هنر، دانشکده فرهنگ و ارتباطات و دانشکده معماري مي باشد که در رشته های زیر مشغول به کار مي باشند. ضمناً گروه دروس عمومي و معارف اسلامي به دليل اهميت تأثيرگذاري آن و اهداف سازمان تبليغات اسلامي به صورت مستقل و زير نظر معاونت آموزش و تحصیلات تکمیلی فعاليت دارد</a:t>
            </a:r>
            <a:endParaRPr lang="en-US" sz="1150" dirty="0">
              <a:solidFill>
                <a:srgbClr val="002060"/>
              </a:solidFill>
              <a:cs typeface="B Nazanin" pitchFamily="2" charset="-78"/>
            </a:endParaRPr>
          </a:p>
        </p:txBody>
      </p:sp>
    </p:spTree>
    <p:extLst>
      <p:ext uri="{BB962C8B-B14F-4D97-AF65-F5344CB8AC3E}">
        <p14:creationId xmlns:p14="http://schemas.microsoft.com/office/powerpoint/2010/main" val="3820233915"/>
      </p:ext>
    </p:extLst>
  </p:cSld>
  <p:clrMapOvr>
    <a:masterClrMapping/>
  </p:clrMapOvr>
  <p:transition>
    <p:dissolv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TextBox 14"/>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1</a:t>
            </a:r>
            <a:r>
              <a:rPr lang="fa-IR" sz="1600" dirty="0" smtClean="0">
                <a:effectLst>
                  <a:outerShdw blurRad="38100" dist="38100" dir="2700000" algn="tl">
                    <a:srgbClr val="000000">
                      <a:alpha val="43137"/>
                    </a:srgbClr>
                  </a:outerShdw>
                </a:effectLst>
              </a:rPr>
              <a:t>   فعالیت‏های معمار</a:t>
            </a:r>
            <a:endParaRPr lang="en-US" sz="1400" dirty="0">
              <a:effectLst>
                <a:outerShdw blurRad="38100" dist="38100" dir="2700000" algn="tl">
                  <a:srgbClr val="000000">
                    <a:alpha val="43137"/>
                  </a:srgbClr>
                </a:outerShdw>
              </a:effectLst>
            </a:endParaRPr>
          </a:p>
        </p:txBody>
      </p:sp>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مدیریت                                        </a:t>
            </a:r>
            <a:r>
              <a:rPr lang="en-US" sz="1400" dirty="0" smtClean="0">
                <a:solidFill>
                  <a:srgbClr val="8C5B02"/>
                </a:solidFill>
              </a:rPr>
              <a:t> </a:t>
            </a:r>
            <a:r>
              <a:rPr lang="fa-IR" sz="1400" dirty="0" smtClean="0">
                <a:solidFill>
                  <a:srgbClr val="8C5B02"/>
                </a:solidFill>
              </a:rPr>
              <a:t>                                                                                       </a:t>
            </a:r>
            <a:r>
              <a:rPr lang="en-US" sz="1400" dirty="0" smtClean="0">
                <a:solidFill>
                  <a:srgbClr val="8C5B02"/>
                </a:solidFill>
                <a:latin typeface="Technic" panose="00000400000000000000" pitchFamily="2" charset="2"/>
              </a:rPr>
              <a:t>Management</a:t>
            </a:r>
            <a:endParaRPr lang="en-US" sz="1400" dirty="0">
              <a:solidFill>
                <a:srgbClr val="8C5B02"/>
              </a:solidFill>
              <a:latin typeface="Technic" panose="00000400000000000000" pitchFamily="2" charset="2"/>
            </a:endParaRPr>
          </a:p>
        </p:txBody>
      </p:sp>
      <p:sp>
        <p:nvSpPr>
          <p:cNvPr id="25" name="TextBox 24"/>
          <p:cNvSpPr txBox="1"/>
          <p:nvPr/>
        </p:nvSpPr>
        <p:spPr>
          <a:xfrm>
            <a:off x="2504728" y="1352963"/>
            <a:ext cx="288032"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en-US" sz="1400" dirty="0" smtClean="0">
                <a:solidFill>
                  <a:srgbClr val="002060"/>
                </a:solidFill>
                <a:latin typeface="Technic" panose="00000400000000000000" pitchFamily="2" charset="2"/>
              </a:rPr>
              <a:t>1</a:t>
            </a:r>
            <a:endParaRPr lang="en-US" sz="1400" dirty="0">
              <a:solidFill>
                <a:srgbClr val="002060"/>
              </a:solidFill>
              <a:latin typeface="Technic" panose="00000400000000000000" pitchFamily="2" charset="2"/>
            </a:endParaRPr>
          </a:p>
        </p:txBody>
      </p:sp>
      <p:sp>
        <p:nvSpPr>
          <p:cNvPr id="40" name="TextBox 39"/>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1</a:t>
            </a:r>
            <a:endParaRPr lang="en-US" sz="1200" b="1" dirty="0">
              <a:solidFill>
                <a:srgbClr val="002060"/>
              </a:solidFill>
              <a:cs typeface="B Nazanin" pitchFamily="2" charset="-78"/>
            </a:endParaRPr>
          </a:p>
        </p:txBody>
      </p:sp>
      <p:sp>
        <p:nvSpPr>
          <p:cNvPr id="41" name="TextBox 40"/>
          <p:cNvSpPr txBox="1"/>
          <p:nvPr/>
        </p:nvSpPr>
        <p:spPr>
          <a:xfrm>
            <a:off x="272480" y="3723542"/>
            <a:ext cx="1728192" cy="276999"/>
          </a:xfrm>
          <a:prstGeom prst="rect">
            <a:avLst/>
          </a:prstGeom>
          <a:noFill/>
        </p:spPr>
        <p:txBody>
          <a:bodyPr wrap="square" rtlCol="0">
            <a:spAutoFit/>
          </a:bodyPr>
          <a:lstStyle/>
          <a:p>
            <a:pPr algn="ctr"/>
            <a:r>
              <a:rPr lang="fa-IR" sz="1200" b="1" dirty="0" smtClean="0">
                <a:solidFill>
                  <a:srgbClr val="674301"/>
                </a:solidFill>
                <a:cs typeface="B Nazanin" pitchFamily="2" charset="-78"/>
              </a:rPr>
              <a:t>فعالیت‏های معمار</a:t>
            </a:r>
            <a:endParaRPr lang="en-US" sz="1200" b="1" dirty="0">
              <a:solidFill>
                <a:srgbClr val="674301"/>
              </a:solidFill>
              <a:cs typeface="B Nazanin" pitchFamily="2" charset="-78"/>
            </a:endParaRPr>
          </a:p>
        </p:txBody>
      </p:sp>
      <p:sp>
        <p:nvSpPr>
          <p:cNvPr id="42" name="TextBox 41"/>
          <p:cNvSpPr txBox="1"/>
          <p:nvPr/>
        </p:nvSpPr>
        <p:spPr>
          <a:xfrm>
            <a:off x="272480" y="4016097"/>
            <a:ext cx="1728192" cy="276999"/>
          </a:xfrm>
          <a:prstGeom prst="rect">
            <a:avLst/>
          </a:prstGeom>
          <a:noFill/>
        </p:spPr>
        <p:txBody>
          <a:bodyPr wrap="square" rtlCol="0">
            <a:spAutoFit/>
          </a:bodyPr>
          <a:lstStyle/>
          <a:p>
            <a:pPr algn="ctr"/>
            <a:r>
              <a:rPr lang="en-US" sz="1200" b="1" dirty="0" smtClean="0">
                <a:solidFill>
                  <a:schemeClr val="bg1">
                    <a:lumMod val="65000"/>
                    <a:lumOff val="35000"/>
                  </a:schemeClr>
                </a:solidFill>
                <a:cs typeface="B Nazanin" pitchFamily="2" charset="-78"/>
              </a:rPr>
              <a:t>Management</a:t>
            </a:r>
            <a:endParaRPr lang="en-US" sz="1200" b="1" dirty="0">
              <a:solidFill>
                <a:schemeClr val="bg1">
                  <a:lumMod val="65000"/>
                  <a:lumOff val="35000"/>
                </a:schemeClr>
              </a:solidFill>
              <a:cs typeface="B Nazanin" pitchFamily="2" charset="-78"/>
            </a:endParaRPr>
          </a:p>
        </p:txBody>
      </p:sp>
      <p:sp>
        <p:nvSpPr>
          <p:cNvPr id="43" name="TextBox 42"/>
          <p:cNvSpPr txBox="1"/>
          <p:nvPr/>
        </p:nvSpPr>
        <p:spPr>
          <a:xfrm>
            <a:off x="272480" y="4437112"/>
            <a:ext cx="1728192" cy="276999"/>
          </a:xfrm>
          <a:prstGeom prst="rect">
            <a:avLst/>
          </a:prstGeom>
          <a:noFill/>
        </p:spPr>
        <p:txBody>
          <a:bodyPr wrap="square" rtlCol="0">
            <a:spAutoFit/>
          </a:bodyPr>
          <a:lstStyle/>
          <a:p>
            <a:pPr algn="ctr"/>
            <a:r>
              <a:rPr lang="fa-IR" sz="1200" b="1" dirty="0" smtClean="0">
                <a:solidFill>
                  <a:schemeClr val="bg1">
                    <a:lumMod val="65000"/>
                    <a:lumOff val="35000"/>
                  </a:schemeClr>
                </a:solidFill>
                <a:cs typeface="B Nazanin" pitchFamily="2" charset="-78"/>
              </a:rPr>
              <a:t>بازار چارسو</a:t>
            </a:r>
            <a:endParaRPr lang="en-US" sz="1200" b="1" dirty="0">
              <a:solidFill>
                <a:schemeClr val="bg1">
                  <a:lumMod val="65000"/>
                  <a:lumOff val="35000"/>
                </a:schemeClr>
              </a:solidFill>
              <a:cs typeface="B Nazanin" pitchFamily="2" charset="-78"/>
            </a:endParaRPr>
          </a:p>
        </p:txBody>
      </p:sp>
      <p:sp>
        <p:nvSpPr>
          <p:cNvPr id="33" name="TextBox 32"/>
          <p:cNvSpPr txBox="1"/>
          <p:nvPr/>
        </p:nvSpPr>
        <p:spPr>
          <a:xfrm>
            <a:off x="2504728" y="1700808"/>
            <a:ext cx="6552728" cy="2031325"/>
          </a:xfrm>
          <a:prstGeom prst="rect">
            <a:avLst/>
          </a:prstGeom>
          <a:noFill/>
        </p:spPr>
        <p:txBody>
          <a:bodyPr wrap="square" rtlCol="0">
            <a:spAutoFit/>
          </a:bodyPr>
          <a:lstStyle/>
          <a:p>
            <a:pPr algn="justLow" rtl="1">
              <a:lnSpc>
                <a:spcPct val="150000"/>
              </a:lnSpc>
            </a:pPr>
            <a:r>
              <a:rPr lang="fa-IR" sz="1200" dirty="0">
                <a:solidFill>
                  <a:srgbClr val="002060"/>
                </a:solidFill>
                <a:cs typeface="B Nazanin" pitchFamily="2" charset="-78"/>
              </a:rPr>
              <a:t>در این مجموعه که با مطالعه دقیق نمونه های موفق مشابه همراه بوده ، بنا با لغزش قسمت میانی، به 3 لایه تقسیم می‏شود. در قسمت پایین و شفاف مجموعه، شاهد استقرار فروشگاه های تجاری بزرگ؛ در قسمت میانی، فروشگاه های تجاری کوچک و در قسمت فوقانی، شاهد قرارگیری رستوران و سالن های سینما با چشم اندازی به بافت منطقه هستیم. ضمن قرارگیری یک فضای خالی مرکزی که با حرکت متنوع پله های برقی در اطراف آن، علاوه بر ایجاد یکپارچگی در عملکردهای مختلف، حرکت بین طبقات را به یک موضوع و تجربه خاص تبدیل می کند. یکی از نقاط برجسته این پروژه در مقایسه با دو مرکز تجاری دیگر، تزریق کاربری فرهنگی به مجموعه است که از این طریق بنا عملکردی چندمنظوره یافته و کیفیت زندگی در مجموعه </a:t>
            </a:r>
            <a:r>
              <a:rPr lang="fa-IR" sz="1200" dirty="0" smtClean="0">
                <a:solidFill>
                  <a:srgbClr val="002060"/>
                </a:solidFill>
                <a:cs typeface="B Nazanin" pitchFamily="2" charset="-78"/>
              </a:rPr>
              <a:t>دو چندان </a:t>
            </a:r>
            <a:r>
              <a:rPr lang="fa-IR" sz="1200" dirty="0">
                <a:solidFill>
                  <a:srgbClr val="002060"/>
                </a:solidFill>
                <a:cs typeface="B Nazanin" pitchFamily="2" charset="-78"/>
              </a:rPr>
              <a:t>می شود؛ در مجموعه ای که پویایی حرکت مردم در آن، به بخش هیجان انگیزی تبدیل شده و تجربه ای متفاوت را رقم خواهد زد.</a:t>
            </a:r>
          </a:p>
        </p:txBody>
      </p:sp>
      <p:sp>
        <p:nvSpPr>
          <p:cNvPr id="31" name="TextBox 30"/>
          <p:cNvSpPr txBox="1"/>
          <p:nvPr/>
        </p:nvSpPr>
        <p:spPr>
          <a:xfrm>
            <a:off x="2864768" y="1352963"/>
            <a:ext cx="619268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002060"/>
                </a:solidFill>
                <a:cs typeface="B Traffic" panose="00000400000000000000" pitchFamily="2" charset="-78"/>
              </a:rPr>
              <a:t>بازار چارسو     </a:t>
            </a:r>
            <a:r>
              <a:rPr lang="fa-IR" sz="1050" dirty="0" smtClean="0">
                <a:solidFill>
                  <a:srgbClr val="002060"/>
                </a:solidFill>
                <a:cs typeface="B Traffic" panose="00000400000000000000" pitchFamily="2" charset="-78"/>
              </a:rPr>
              <a:t>محمد مجیدی</a:t>
            </a:r>
            <a:endParaRPr lang="fa-IR" sz="1050" dirty="0">
              <a:solidFill>
                <a:srgbClr val="002060"/>
              </a:solidFill>
              <a:cs typeface="B Traffic" panose="00000400000000000000" pitchFamily="2" charset="-78"/>
            </a:endParaRPr>
          </a:p>
        </p:txBody>
      </p:sp>
      <p:pic>
        <p:nvPicPr>
          <p:cNvPr id="2" name="Picture 1"/>
          <p:cNvPicPr>
            <a:picLocks noChangeAspect="1"/>
          </p:cNvPicPr>
          <p:nvPr/>
        </p:nvPicPr>
        <p:blipFill>
          <a:blip r:embed="rId2"/>
          <a:stretch>
            <a:fillRect/>
          </a:stretch>
        </p:blipFill>
        <p:spPr>
          <a:xfrm>
            <a:off x="2504727" y="3933056"/>
            <a:ext cx="3179373" cy="2421850"/>
          </a:xfrm>
          <a:prstGeom prst="rect">
            <a:avLst/>
          </a:prstGeom>
        </p:spPr>
      </p:pic>
      <p:pic>
        <p:nvPicPr>
          <p:cNvPr id="3" name="Picture 2"/>
          <p:cNvPicPr>
            <a:picLocks noChangeAspect="1"/>
          </p:cNvPicPr>
          <p:nvPr/>
        </p:nvPicPr>
        <p:blipFill>
          <a:blip r:embed="rId3"/>
          <a:stretch>
            <a:fillRect/>
          </a:stretch>
        </p:blipFill>
        <p:spPr>
          <a:xfrm>
            <a:off x="5778860" y="3931432"/>
            <a:ext cx="3278596" cy="2367219"/>
          </a:xfrm>
          <a:prstGeom prst="rect">
            <a:avLst/>
          </a:prstGeom>
        </p:spPr>
      </p:pic>
    </p:spTree>
    <p:extLst>
      <p:ext uri="{BB962C8B-B14F-4D97-AF65-F5344CB8AC3E}">
        <p14:creationId xmlns:p14="http://schemas.microsoft.com/office/powerpoint/2010/main" val="2071031586"/>
      </p:ext>
    </p:extLst>
  </p:cSld>
  <p:clrMapOvr>
    <a:masterClrMapping/>
  </p:clrMapOvr>
  <p:transition>
    <p:dissolve/>
  </p:transition>
  <p:timing>
    <p:tnLst>
      <p:par>
        <p:cTn id="1" dur="indefinite" restart="never" nodeType="tmRoot"/>
      </p:par>
    </p:tnLst>
  </p:timing>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پیوست</a:t>
            </a:r>
            <a:endParaRPr lang="en-US" dirty="0">
              <a:solidFill>
                <a:srgbClr val="8C5B02"/>
              </a:solidFill>
              <a:latin typeface="Technic" panose="00000400000000000000" pitchFamily="2" charset="2"/>
            </a:endParaRPr>
          </a:p>
        </p:txBody>
      </p:sp>
      <p:sp>
        <p:nvSpPr>
          <p:cNvPr id="8" name="TextBox 7"/>
          <p:cNvSpPr txBox="1"/>
          <p:nvPr/>
        </p:nvSpPr>
        <p:spPr>
          <a:xfrm>
            <a:off x="272480" y="4016097"/>
            <a:ext cx="1728192" cy="276999"/>
          </a:xfrm>
          <a:prstGeom prst="rect">
            <a:avLst/>
          </a:prstGeom>
          <a:noFill/>
        </p:spPr>
        <p:txBody>
          <a:bodyPr wrap="square" rtlCol="0">
            <a:spAutoFit/>
          </a:bodyPr>
          <a:lstStyle/>
          <a:p>
            <a:pPr algn="ctr" rtl="1"/>
            <a:r>
              <a:rPr lang="fa-IR" sz="1200" b="1" dirty="0" smtClean="0">
                <a:solidFill>
                  <a:schemeClr val="bg1">
                    <a:lumMod val="65000"/>
                    <a:lumOff val="35000"/>
                  </a:schemeClr>
                </a:solidFill>
                <a:cs typeface="B Nazanin" pitchFamily="2" charset="-78"/>
              </a:rPr>
              <a:t>پیوست</a:t>
            </a:r>
            <a:endParaRPr lang="en-US" sz="1200" b="1" dirty="0">
              <a:solidFill>
                <a:schemeClr val="bg1">
                  <a:lumMod val="65000"/>
                  <a:lumOff val="35000"/>
                </a:schemeClr>
              </a:solidFill>
              <a:cs typeface="B Nazanin" pitchFamily="2" charset="-78"/>
            </a:endParaRPr>
          </a:p>
        </p:txBody>
      </p:sp>
      <p:sp>
        <p:nvSpPr>
          <p:cNvPr id="16" name="TextBox 15"/>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9</a:t>
            </a:r>
            <a:r>
              <a:rPr lang="fa-IR" sz="1600" dirty="0" smtClean="0">
                <a:effectLst>
                  <a:outerShdw blurRad="38100" dist="38100" dir="2700000" algn="tl">
                    <a:srgbClr val="000000">
                      <a:alpha val="43137"/>
                    </a:srgbClr>
                  </a:outerShdw>
                </a:effectLst>
              </a:rPr>
              <a:t>  برنامه‏دهی جهت طراحی دانشگاه سوره</a:t>
            </a:r>
            <a:endParaRPr lang="en-US" sz="1400" dirty="0">
              <a:effectLst>
                <a:outerShdw blurRad="38100" dist="38100" dir="2700000" algn="tl">
                  <a:srgbClr val="000000">
                    <a:alpha val="43137"/>
                  </a:srgbClr>
                </a:outerShdw>
              </a:effectLst>
            </a:endParaRPr>
          </a:p>
        </p:txBody>
      </p:sp>
      <p:sp>
        <p:nvSpPr>
          <p:cNvPr id="17" name="TextBox 16"/>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9</a:t>
            </a:r>
            <a:endParaRPr lang="en-US" sz="1200" b="1" dirty="0">
              <a:solidFill>
                <a:srgbClr val="002060"/>
              </a:solidFill>
              <a:cs typeface="B Nazanin" pitchFamily="2" charset="-78"/>
            </a:endParaRPr>
          </a:p>
        </p:txBody>
      </p:sp>
      <p:sp>
        <p:nvSpPr>
          <p:cNvPr id="18" name="TextBox 17"/>
          <p:cNvSpPr txBox="1"/>
          <p:nvPr/>
        </p:nvSpPr>
        <p:spPr>
          <a:xfrm>
            <a:off x="272480" y="3723542"/>
            <a:ext cx="1728192" cy="261610"/>
          </a:xfrm>
          <a:prstGeom prst="rect">
            <a:avLst/>
          </a:prstGeom>
          <a:noFill/>
        </p:spPr>
        <p:txBody>
          <a:bodyPr wrap="square" rtlCol="0">
            <a:spAutoFit/>
          </a:bodyPr>
          <a:lstStyle/>
          <a:p>
            <a:pPr algn="ctr" rtl="1"/>
            <a:r>
              <a:rPr lang="fa-IR" sz="1100" b="1" dirty="0" smtClean="0">
                <a:solidFill>
                  <a:srgbClr val="674301"/>
                </a:solidFill>
                <a:cs typeface="B Nazanin" pitchFamily="2" charset="-78"/>
              </a:rPr>
              <a:t>برنامه‏دهی جهت طراحی سوره</a:t>
            </a:r>
            <a:endParaRPr lang="en-US" sz="1100" b="1" dirty="0">
              <a:solidFill>
                <a:srgbClr val="674301"/>
              </a:solidFill>
              <a:cs typeface="B Nazanin" pitchFamily="2" charset="-78"/>
            </a:endParaRPr>
          </a:p>
        </p:txBody>
      </p:sp>
      <p:sp>
        <p:nvSpPr>
          <p:cNvPr id="9" name="TextBox 8"/>
          <p:cNvSpPr txBox="1"/>
          <p:nvPr/>
        </p:nvSpPr>
        <p:spPr>
          <a:xfrm>
            <a:off x="2504728" y="1365007"/>
            <a:ext cx="6552727" cy="3670236"/>
          </a:xfrm>
          <a:prstGeom prst="rect">
            <a:avLst/>
          </a:prstGeom>
          <a:noFill/>
        </p:spPr>
        <p:txBody>
          <a:bodyPr wrap="square" rtlCol="0">
            <a:spAutoFit/>
          </a:bodyPr>
          <a:lstStyle/>
          <a:p>
            <a:pPr algn="justLow" rtl="1">
              <a:lnSpc>
                <a:spcPct val="150000"/>
              </a:lnSpc>
            </a:pPr>
            <a:r>
              <a:rPr lang="fa-IR" sz="1200" b="1" dirty="0">
                <a:solidFill>
                  <a:srgbClr val="002060"/>
                </a:solidFill>
                <a:cs typeface="B Nazanin" pitchFamily="2" charset="-78"/>
              </a:rPr>
              <a:t>گروه ادبیات </a:t>
            </a:r>
            <a:r>
              <a:rPr lang="fa-IR" sz="1200" b="1" dirty="0" smtClean="0">
                <a:solidFill>
                  <a:srgbClr val="002060"/>
                </a:solidFill>
                <a:cs typeface="B Nazanin" pitchFamily="2" charset="-78"/>
              </a:rPr>
              <a:t>پایداری</a:t>
            </a:r>
          </a:p>
          <a:p>
            <a:pPr algn="justLow" rtl="1">
              <a:lnSpc>
                <a:spcPct val="150000"/>
              </a:lnSpc>
            </a:pPr>
            <a:r>
              <a:rPr lang="fa-IR" sz="1200" dirty="0">
                <a:solidFill>
                  <a:srgbClr val="002060"/>
                </a:solidFill>
                <a:cs typeface="B Nazanin" pitchFamily="2" charset="-78"/>
              </a:rPr>
              <a:t>ادبیات پایداری از جمله شاخه های زبان و ادب پارسی است که از پیشینه بس طولانی نزد ایرانیان برخوردار است. این شاخه به ویژه در دوران معاصر و با رویداد انقلاب اسلامی و در پی آن دفاع مقدس، اهمیت و اعتبار بیشتری یافت و آثار متنوع و متعددی در این حوزه پدید آمد که مجموعه این آثار، میراث ارزشمندی را در حوزه زبان و ادبیات فارسی فراهم آورده است. مطالعه و تحقیق درباره این آثار، ضرورت ایجاد و راه اندازی یک رشته تحصیلی در دوره کارشناسی ارشد را بیش از پیش ضروری می نمود از این رو مسئولین امر در وزارت علوم، تحقیقات و فناوری نسبت به تصویب رشته ادبیات پایداری به عنوان یکی از گرایش های رشته زبان و ادب پارسی در دوره تحصیلات تکمیلی اقدام کردند. هدف اصلی از ایجاد این دوره، پرورش کارشناسانی در سطح عالی برای مطالعه و تحقیق درباره آثار منتشره پیرامون ادبیات پایداری است تا بتوانند با سود جستن از قابلیت های موجود در زبان و ادبیات فارسی به نشر و ترویج فرهنگ ایستادگی و از خود گذشتگی در سطح جامعه بپردازند.</a:t>
            </a:r>
          </a:p>
          <a:p>
            <a:pPr algn="justLow" rtl="1">
              <a:lnSpc>
                <a:spcPct val="150000"/>
              </a:lnSpc>
            </a:pPr>
            <a:r>
              <a:rPr lang="fa-IR" sz="1200" dirty="0">
                <a:solidFill>
                  <a:srgbClr val="002060"/>
                </a:solidFill>
                <a:cs typeface="B Nazanin" pitchFamily="2" charset="-78"/>
              </a:rPr>
              <a:t>سازمان تبلیغات اسلامی خاصه حوزه هنری از جمله مراکزی بوده که در آفرینش و انتشار این آثار در سطح جامعه پیشگام بوده و تاکنون کتاب های مختلفی در این زمینه منتشر ساخته است. از این رو مسئولین در دانشگاه سوره نیز بر آن شده تا با تکیه بر پشتوانه غنی یاد شده نسبت به راه اندازی رشته ادبیات پایداری اقدام نمایند و پس از کسب مجوز لازم از وزارت علوم، تحقیقات و فناوری، این رشته از مهرماه 1395 در این دانشگاه دایر شده و مبادرت به پذیرش دانشجو برای آن نمود.</a:t>
            </a:r>
            <a:endParaRPr lang="en-US" sz="1200" dirty="0">
              <a:solidFill>
                <a:srgbClr val="002060"/>
              </a:solidFill>
              <a:cs typeface="B Nazanin" pitchFamily="2" charset="-78"/>
            </a:endParaRPr>
          </a:p>
        </p:txBody>
      </p:sp>
    </p:spTree>
    <p:extLst>
      <p:ext uri="{BB962C8B-B14F-4D97-AF65-F5344CB8AC3E}">
        <p14:creationId xmlns:p14="http://schemas.microsoft.com/office/powerpoint/2010/main" val="1729808378"/>
      </p:ext>
    </p:extLst>
  </p:cSld>
  <p:clrMapOvr>
    <a:masterClrMapping/>
  </p:clrMapOvr>
  <p:transition>
    <p:dissolve/>
  </p:transition>
  <p:timing>
    <p:tnLst>
      <p:par>
        <p:cTn id="1" dur="indefinite" restart="never" nodeType="tmRoot"/>
      </p:par>
    </p:tnLst>
  </p:timing>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پیوست</a:t>
            </a:r>
            <a:endParaRPr lang="en-US" dirty="0">
              <a:solidFill>
                <a:srgbClr val="8C5B02"/>
              </a:solidFill>
              <a:latin typeface="Technic" panose="00000400000000000000" pitchFamily="2" charset="2"/>
            </a:endParaRPr>
          </a:p>
        </p:txBody>
      </p:sp>
      <p:sp>
        <p:nvSpPr>
          <p:cNvPr id="8" name="TextBox 7"/>
          <p:cNvSpPr txBox="1"/>
          <p:nvPr/>
        </p:nvSpPr>
        <p:spPr>
          <a:xfrm>
            <a:off x="272480" y="4016097"/>
            <a:ext cx="1728192" cy="276999"/>
          </a:xfrm>
          <a:prstGeom prst="rect">
            <a:avLst/>
          </a:prstGeom>
          <a:noFill/>
        </p:spPr>
        <p:txBody>
          <a:bodyPr wrap="square" rtlCol="0">
            <a:spAutoFit/>
          </a:bodyPr>
          <a:lstStyle/>
          <a:p>
            <a:pPr algn="ctr" rtl="1"/>
            <a:r>
              <a:rPr lang="fa-IR" sz="1200" b="1" dirty="0" smtClean="0">
                <a:solidFill>
                  <a:schemeClr val="bg1">
                    <a:lumMod val="65000"/>
                    <a:lumOff val="35000"/>
                  </a:schemeClr>
                </a:solidFill>
                <a:cs typeface="B Nazanin" pitchFamily="2" charset="-78"/>
              </a:rPr>
              <a:t>پیوست</a:t>
            </a:r>
            <a:endParaRPr lang="en-US" sz="1200" b="1" dirty="0">
              <a:solidFill>
                <a:schemeClr val="bg1">
                  <a:lumMod val="65000"/>
                  <a:lumOff val="35000"/>
                </a:schemeClr>
              </a:solidFill>
              <a:cs typeface="B Nazanin" pitchFamily="2" charset="-78"/>
            </a:endParaRPr>
          </a:p>
        </p:txBody>
      </p:sp>
      <p:sp>
        <p:nvSpPr>
          <p:cNvPr id="16" name="TextBox 15"/>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9</a:t>
            </a:r>
            <a:r>
              <a:rPr lang="fa-IR" sz="1600" dirty="0" smtClean="0">
                <a:effectLst>
                  <a:outerShdw blurRad="38100" dist="38100" dir="2700000" algn="tl">
                    <a:srgbClr val="000000">
                      <a:alpha val="43137"/>
                    </a:srgbClr>
                  </a:outerShdw>
                </a:effectLst>
              </a:rPr>
              <a:t>  برنامه‏دهی جهت طراحی دانشگاه سوره</a:t>
            </a:r>
            <a:endParaRPr lang="en-US" sz="1400" dirty="0">
              <a:effectLst>
                <a:outerShdw blurRad="38100" dist="38100" dir="2700000" algn="tl">
                  <a:srgbClr val="000000">
                    <a:alpha val="43137"/>
                  </a:srgbClr>
                </a:outerShdw>
              </a:effectLst>
            </a:endParaRPr>
          </a:p>
        </p:txBody>
      </p:sp>
      <p:sp>
        <p:nvSpPr>
          <p:cNvPr id="17" name="TextBox 16"/>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9</a:t>
            </a:r>
            <a:endParaRPr lang="en-US" sz="1200" b="1" dirty="0">
              <a:solidFill>
                <a:srgbClr val="002060"/>
              </a:solidFill>
              <a:cs typeface="B Nazanin" pitchFamily="2" charset="-78"/>
            </a:endParaRPr>
          </a:p>
        </p:txBody>
      </p:sp>
      <p:sp>
        <p:nvSpPr>
          <p:cNvPr id="18" name="TextBox 17"/>
          <p:cNvSpPr txBox="1"/>
          <p:nvPr/>
        </p:nvSpPr>
        <p:spPr>
          <a:xfrm>
            <a:off x="272480" y="3723542"/>
            <a:ext cx="1728192" cy="261610"/>
          </a:xfrm>
          <a:prstGeom prst="rect">
            <a:avLst/>
          </a:prstGeom>
          <a:noFill/>
        </p:spPr>
        <p:txBody>
          <a:bodyPr wrap="square" rtlCol="0">
            <a:spAutoFit/>
          </a:bodyPr>
          <a:lstStyle/>
          <a:p>
            <a:pPr algn="ctr" rtl="1"/>
            <a:r>
              <a:rPr lang="fa-IR" sz="1100" b="1" dirty="0" smtClean="0">
                <a:solidFill>
                  <a:srgbClr val="674301"/>
                </a:solidFill>
                <a:cs typeface="B Nazanin" pitchFamily="2" charset="-78"/>
              </a:rPr>
              <a:t>برنامه‏دهی جهت طراحی سوره</a:t>
            </a:r>
            <a:endParaRPr lang="en-US" sz="1100" b="1" dirty="0">
              <a:solidFill>
                <a:srgbClr val="674301"/>
              </a:solidFill>
              <a:cs typeface="B Nazanin" pitchFamily="2" charset="-78"/>
            </a:endParaRPr>
          </a:p>
        </p:txBody>
      </p:sp>
      <p:sp>
        <p:nvSpPr>
          <p:cNvPr id="9" name="TextBox 8"/>
          <p:cNvSpPr txBox="1"/>
          <p:nvPr/>
        </p:nvSpPr>
        <p:spPr>
          <a:xfrm>
            <a:off x="2504728" y="1365007"/>
            <a:ext cx="6552727" cy="5149487"/>
          </a:xfrm>
          <a:prstGeom prst="rect">
            <a:avLst/>
          </a:prstGeom>
          <a:noFill/>
        </p:spPr>
        <p:txBody>
          <a:bodyPr wrap="square" rtlCol="0">
            <a:spAutoFit/>
          </a:bodyPr>
          <a:lstStyle/>
          <a:p>
            <a:pPr algn="justLow" rtl="1">
              <a:lnSpc>
                <a:spcPct val="150000"/>
              </a:lnSpc>
            </a:pPr>
            <a:r>
              <a:rPr lang="fa-IR" sz="1100" b="1" dirty="0" smtClean="0">
                <a:solidFill>
                  <a:srgbClr val="8C5B02"/>
                </a:solidFill>
                <a:cs typeface="B Nazanin" pitchFamily="2" charset="-78"/>
              </a:rPr>
              <a:t>دانشکده هنر</a:t>
            </a:r>
          </a:p>
          <a:p>
            <a:pPr algn="justLow" rtl="1">
              <a:lnSpc>
                <a:spcPct val="150000"/>
              </a:lnSpc>
            </a:pPr>
            <a:r>
              <a:rPr lang="fa-IR" sz="1100" b="1" dirty="0">
                <a:solidFill>
                  <a:srgbClr val="002060"/>
                </a:solidFill>
                <a:cs typeface="B Nazanin" pitchFamily="2" charset="-78"/>
              </a:rPr>
              <a:t>گروه </a:t>
            </a:r>
            <a:r>
              <a:rPr lang="fa-IR" sz="1100" b="1" dirty="0" smtClean="0">
                <a:solidFill>
                  <a:srgbClr val="002060"/>
                </a:solidFill>
                <a:cs typeface="B Nazanin" pitchFamily="2" charset="-78"/>
              </a:rPr>
              <a:t>سینما</a:t>
            </a:r>
          </a:p>
          <a:p>
            <a:pPr algn="justLow" rtl="1">
              <a:lnSpc>
                <a:spcPct val="150000"/>
              </a:lnSpc>
            </a:pPr>
            <a:r>
              <a:rPr lang="fa-IR" sz="1100" dirty="0">
                <a:solidFill>
                  <a:srgbClr val="002060"/>
                </a:solidFill>
                <a:cs typeface="B Nazanin" pitchFamily="2" charset="-78"/>
              </a:rPr>
              <a:t>گروه سینمای دانشگاه سوره با هدف تربیت فیلمسازان متعهد که به ساخت فیلم های با ارزش های ایرانی و اسلامی اهتمام ورزند ایجاد شد . این گروه از بدو تأسیس مؤسسه آموزش عالی سوره در سال 1372 شروع به کار نمود. ابتدا تنها در مقطع کاردانی و از سال 1377 به بعد در مقطع کارشناسی گرایش کارگردانی فعالیت خود ادامه داد. از سال 1382 به بعد دانشجویان می توانستند علاوه بر گرایش کارگردانی در گرایش های دیگر نیز مانند گرایش تدوین،  فیلمنامه نویسی و فیلمبرداری نیز تحصیل نمایند. در پی گسترش علمی دانشگاه سوره از سال 1385 ادامه تحصیل در مقطع کارشناسی ارشد ادبیات نمایشی و از سال 1391 کارشناسی ارشد سینما نیز امکان پذیر شد</a:t>
            </a:r>
            <a:r>
              <a:rPr lang="fa-IR" sz="1100" dirty="0" smtClean="0">
                <a:solidFill>
                  <a:srgbClr val="002060"/>
                </a:solidFill>
                <a:cs typeface="B Nazanin" pitchFamily="2" charset="-78"/>
              </a:rPr>
              <a:t>.</a:t>
            </a:r>
          </a:p>
          <a:p>
            <a:pPr algn="justLow" rtl="1">
              <a:lnSpc>
                <a:spcPct val="150000"/>
              </a:lnSpc>
            </a:pPr>
            <a:r>
              <a:rPr lang="fa-IR" sz="1100" b="1" dirty="0" smtClean="0">
                <a:solidFill>
                  <a:srgbClr val="002060"/>
                </a:solidFill>
                <a:cs typeface="B Nazanin" pitchFamily="2" charset="-78"/>
              </a:rPr>
              <a:t>گروه نمایش</a:t>
            </a:r>
          </a:p>
          <a:p>
            <a:pPr algn="justLow" rtl="1">
              <a:lnSpc>
                <a:spcPct val="150000"/>
              </a:lnSpc>
            </a:pPr>
            <a:r>
              <a:rPr lang="fa-IR" sz="1100" dirty="0" smtClean="0">
                <a:solidFill>
                  <a:srgbClr val="002060"/>
                </a:solidFill>
                <a:cs typeface="B Nazanin" pitchFamily="2" charset="-78"/>
              </a:rPr>
              <a:t>گروه </a:t>
            </a:r>
            <a:r>
              <a:rPr lang="fa-IR" sz="1100" dirty="0">
                <a:solidFill>
                  <a:srgbClr val="002060"/>
                </a:solidFill>
                <a:cs typeface="B Nazanin" pitchFamily="2" charset="-78"/>
              </a:rPr>
              <a:t>نمایش از سال 1372 تاکنون با استفاده از امکانات و تجهیزات فنی و هنری برای ترویج فرهنگ و هنر اسلامی به نحو احسن به نیازهای جامعه در زمینة پیام رسانی به شیوه نمایش، آغاز به فعالیت کرد.</a:t>
            </a:r>
          </a:p>
          <a:p>
            <a:pPr algn="justLow" rtl="1">
              <a:lnSpc>
                <a:spcPct val="150000"/>
              </a:lnSpc>
            </a:pPr>
            <a:r>
              <a:rPr lang="fa-IR" sz="1100" dirty="0">
                <a:solidFill>
                  <a:srgbClr val="002060"/>
                </a:solidFill>
                <a:cs typeface="B Nazanin" pitchFamily="2" charset="-78"/>
              </a:rPr>
              <a:t> این گروه تا سال 1373، به طور مشترک با گروه سینما، با عنوان گروه سینماتئاتر مشغول به فعالیت بود که در اواخر همان سال این دو گروه از هم جدا و مستقل شدند.. دوره های آموزشی گروه در دو مقطع کاردانی و کارشناسی با  گرایش های کارگردانی، بازیگری، ادبیات نمایشی و نمایش عروسکی برگزار شد. در سال 1374 با تبدیل شدن وضعیت سوره از نوع دوم به نوع اول، با توافقی که با سازمان سنجش وزارت علوم به عمل آمد، قرار بر پذیرش دانشجو از طریق کنکور سراسری و همچنین تبدیل وضعیت ورودی های سال های 72 و 1373 از مقطع کاردانی به مقطع کارشناسی شد.</a:t>
            </a:r>
          </a:p>
          <a:p>
            <a:pPr algn="justLow" rtl="1">
              <a:lnSpc>
                <a:spcPct val="150000"/>
              </a:lnSpc>
            </a:pPr>
            <a:r>
              <a:rPr lang="fa-IR" sz="1100" dirty="0">
                <a:solidFill>
                  <a:srgbClr val="002060"/>
                </a:solidFill>
                <a:cs typeface="B Nazanin" pitchFamily="2" charset="-78"/>
              </a:rPr>
              <a:t> گروه نمایش در سال های 74، 75 و 1376 دانشجو نپذیرفت و مجدداً در سال 1377، پس از ورودی های سال های 72 و 1373، در کلیه گرایش ها دانشجو پذیرفت. در حال حاضر، گرایش بازیگری تنها گرایش فاقد پذیرش دانشجو است. کلیه موارد آموزشی و پژوهشی گروه توسط 3 عضو هیأت علمی تمام وقت و به طور متوسط در هر نیم سال، حدود 25 مدرس مدعو در حال اجرا است.</a:t>
            </a:r>
          </a:p>
          <a:p>
            <a:pPr algn="justLow" rtl="1">
              <a:lnSpc>
                <a:spcPct val="150000"/>
              </a:lnSpc>
            </a:pPr>
            <a:r>
              <a:rPr lang="fa-IR" sz="1100" dirty="0">
                <a:solidFill>
                  <a:srgbClr val="002060"/>
                </a:solidFill>
                <a:cs typeface="B Nazanin" pitchFamily="2" charset="-78"/>
              </a:rPr>
              <a:t> از امکانات عمدة  این گروه تجهیزات و دو کارگاه  مجهز نمایش عروسکی و طراحی صحنه به همراه یک اتاق مجهز برای کلاس های ماسک، گریم و یک سالن اجرای تئاتر (دارای اتاق نور و گریم) به نام سالن استاد اکبر رادی با ظرفیت 50 نفر و 4 پلاتوی تمرین تئاتر است که یکی از این 4 پلاتو مجهز به سیستم نوری است و به اجراهای دانشجویان عروسکی اختصاص داده شده است.</a:t>
            </a:r>
            <a:endParaRPr lang="en-US" sz="1100" dirty="0">
              <a:solidFill>
                <a:srgbClr val="002060"/>
              </a:solidFill>
              <a:cs typeface="B Nazanin" pitchFamily="2" charset="-78"/>
            </a:endParaRPr>
          </a:p>
        </p:txBody>
      </p:sp>
    </p:spTree>
    <p:extLst>
      <p:ext uri="{BB962C8B-B14F-4D97-AF65-F5344CB8AC3E}">
        <p14:creationId xmlns:p14="http://schemas.microsoft.com/office/powerpoint/2010/main" val="1317466818"/>
      </p:ext>
    </p:extLst>
  </p:cSld>
  <p:clrMapOvr>
    <a:masterClrMapping/>
  </p:clrMapOvr>
  <p:transition>
    <p:dissolve/>
  </p:transition>
  <p:timing>
    <p:tnLst>
      <p:par>
        <p:cTn id="1" dur="indefinite" restart="never" nodeType="tmRoot"/>
      </p:par>
    </p:tnLst>
  </p:timing>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پیوست</a:t>
            </a:r>
            <a:endParaRPr lang="en-US" dirty="0">
              <a:solidFill>
                <a:srgbClr val="8C5B02"/>
              </a:solidFill>
              <a:latin typeface="Technic" panose="00000400000000000000" pitchFamily="2" charset="2"/>
            </a:endParaRPr>
          </a:p>
        </p:txBody>
      </p:sp>
      <p:sp>
        <p:nvSpPr>
          <p:cNvPr id="8" name="TextBox 7"/>
          <p:cNvSpPr txBox="1"/>
          <p:nvPr/>
        </p:nvSpPr>
        <p:spPr>
          <a:xfrm>
            <a:off x="272480" y="4016097"/>
            <a:ext cx="1728192" cy="276999"/>
          </a:xfrm>
          <a:prstGeom prst="rect">
            <a:avLst/>
          </a:prstGeom>
          <a:noFill/>
        </p:spPr>
        <p:txBody>
          <a:bodyPr wrap="square" rtlCol="0">
            <a:spAutoFit/>
          </a:bodyPr>
          <a:lstStyle/>
          <a:p>
            <a:pPr algn="ctr" rtl="1"/>
            <a:r>
              <a:rPr lang="fa-IR" sz="1200" b="1" dirty="0" smtClean="0">
                <a:solidFill>
                  <a:schemeClr val="bg1">
                    <a:lumMod val="65000"/>
                    <a:lumOff val="35000"/>
                  </a:schemeClr>
                </a:solidFill>
                <a:cs typeface="B Nazanin" pitchFamily="2" charset="-78"/>
              </a:rPr>
              <a:t>پیوست</a:t>
            </a:r>
            <a:endParaRPr lang="en-US" sz="1200" b="1" dirty="0">
              <a:solidFill>
                <a:schemeClr val="bg1">
                  <a:lumMod val="65000"/>
                  <a:lumOff val="35000"/>
                </a:schemeClr>
              </a:solidFill>
              <a:cs typeface="B Nazanin" pitchFamily="2" charset="-78"/>
            </a:endParaRPr>
          </a:p>
        </p:txBody>
      </p:sp>
      <p:sp>
        <p:nvSpPr>
          <p:cNvPr id="16" name="TextBox 15"/>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9</a:t>
            </a:r>
            <a:r>
              <a:rPr lang="fa-IR" sz="1600" dirty="0" smtClean="0">
                <a:effectLst>
                  <a:outerShdw blurRad="38100" dist="38100" dir="2700000" algn="tl">
                    <a:srgbClr val="000000">
                      <a:alpha val="43137"/>
                    </a:srgbClr>
                  </a:outerShdw>
                </a:effectLst>
              </a:rPr>
              <a:t>  برنامه‏دهی جهت طراحی دانشگاه سوره</a:t>
            </a:r>
            <a:endParaRPr lang="en-US" sz="1400" dirty="0">
              <a:effectLst>
                <a:outerShdw blurRad="38100" dist="38100" dir="2700000" algn="tl">
                  <a:srgbClr val="000000">
                    <a:alpha val="43137"/>
                  </a:srgbClr>
                </a:outerShdw>
              </a:effectLst>
            </a:endParaRPr>
          </a:p>
        </p:txBody>
      </p:sp>
      <p:sp>
        <p:nvSpPr>
          <p:cNvPr id="17" name="TextBox 16"/>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9</a:t>
            </a:r>
            <a:endParaRPr lang="en-US" sz="1200" b="1" dirty="0">
              <a:solidFill>
                <a:srgbClr val="002060"/>
              </a:solidFill>
              <a:cs typeface="B Nazanin" pitchFamily="2" charset="-78"/>
            </a:endParaRPr>
          </a:p>
        </p:txBody>
      </p:sp>
      <p:sp>
        <p:nvSpPr>
          <p:cNvPr id="18" name="TextBox 17"/>
          <p:cNvSpPr txBox="1"/>
          <p:nvPr/>
        </p:nvSpPr>
        <p:spPr>
          <a:xfrm>
            <a:off x="272480" y="3723542"/>
            <a:ext cx="1728192" cy="261610"/>
          </a:xfrm>
          <a:prstGeom prst="rect">
            <a:avLst/>
          </a:prstGeom>
          <a:noFill/>
        </p:spPr>
        <p:txBody>
          <a:bodyPr wrap="square" rtlCol="0">
            <a:spAutoFit/>
          </a:bodyPr>
          <a:lstStyle/>
          <a:p>
            <a:pPr algn="ctr" rtl="1"/>
            <a:r>
              <a:rPr lang="fa-IR" sz="1100" b="1" dirty="0" smtClean="0">
                <a:solidFill>
                  <a:srgbClr val="674301"/>
                </a:solidFill>
                <a:cs typeface="B Nazanin" pitchFamily="2" charset="-78"/>
              </a:rPr>
              <a:t>برنامه‏دهی جهت طراحی سوره</a:t>
            </a:r>
            <a:endParaRPr lang="en-US" sz="1100" b="1" dirty="0">
              <a:solidFill>
                <a:srgbClr val="674301"/>
              </a:solidFill>
              <a:cs typeface="B Nazanin" pitchFamily="2" charset="-78"/>
            </a:endParaRPr>
          </a:p>
        </p:txBody>
      </p:sp>
      <p:sp>
        <p:nvSpPr>
          <p:cNvPr id="9" name="TextBox 8"/>
          <p:cNvSpPr txBox="1"/>
          <p:nvPr/>
        </p:nvSpPr>
        <p:spPr>
          <a:xfrm>
            <a:off x="2504728" y="1365007"/>
            <a:ext cx="6552727" cy="4247317"/>
          </a:xfrm>
          <a:prstGeom prst="rect">
            <a:avLst/>
          </a:prstGeom>
          <a:noFill/>
        </p:spPr>
        <p:txBody>
          <a:bodyPr wrap="square" rtlCol="0">
            <a:spAutoFit/>
          </a:bodyPr>
          <a:lstStyle/>
          <a:p>
            <a:pPr algn="justLow" rtl="1">
              <a:lnSpc>
                <a:spcPct val="150000"/>
              </a:lnSpc>
            </a:pPr>
            <a:r>
              <a:rPr lang="fa-IR" sz="1200" b="1" dirty="0" smtClean="0">
                <a:solidFill>
                  <a:srgbClr val="002060"/>
                </a:solidFill>
                <a:cs typeface="B Nazanin" pitchFamily="2" charset="-78"/>
              </a:rPr>
              <a:t>گروه صنایع دستی، هنر اسلامی و کتابت و نگارگری</a:t>
            </a:r>
          </a:p>
          <a:p>
            <a:pPr algn="justLow" rtl="1">
              <a:lnSpc>
                <a:spcPct val="150000"/>
              </a:lnSpc>
            </a:pPr>
            <a:r>
              <a:rPr lang="fa-IR" sz="1200" dirty="0" smtClean="0">
                <a:solidFill>
                  <a:srgbClr val="002060"/>
                </a:solidFill>
                <a:cs typeface="B Nazanin" pitchFamily="2" charset="-78"/>
              </a:rPr>
              <a:t>گروه صنایع دستی از سال 1372با برگزاری کلاس های آزاد هنری آغاز به فعالیت نمود. این گروه در راستای اعتلاء خود با اخذ مجوزهای لازم در سال 1385 رشته کتابت و نگارگری در مقطع کارشناسی، و همچنین در سال 1386 رشته هنر اسلامی در مقطع کارشناسی را تأسیس کرد.</a:t>
            </a:r>
          </a:p>
          <a:p>
            <a:pPr algn="justLow" rtl="1">
              <a:lnSpc>
                <a:spcPct val="150000"/>
              </a:lnSpc>
            </a:pPr>
            <a:r>
              <a:rPr lang="fa-IR" sz="1200" dirty="0" smtClean="0">
                <a:solidFill>
                  <a:srgbClr val="002060"/>
                </a:solidFill>
                <a:cs typeface="B Nazanin" pitchFamily="2" charset="-78"/>
              </a:rPr>
              <a:t>دوره های آموزشی گروه صنایع دستی، هنر اسلامی و کتابت و نگارگری در سه مقطع پیوسته و ناپیوسته کاردانی، کارشناسی و کارشناسی ارشد با 3 عضو هیأت علمی و به طور متوسط در هر نیم سال، حدود 80 نفر استاد مدعو در حال اجرا می باشد.</a:t>
            </a:r>
          </a:p>
          <a:p>
            <a:pPr algn="justLow" rtl="1">
              <a:lnSpc>
                <a:spcPct val="150000"/>
              </a:lnSpc>
            </a:pPr>
            <a:r>
              <a:rPr lang="fa-IR" sz="1200" b="1" dirty="0" smtClean="0">
                <a:solidFill>
                  <a:srgbClr val="002060"/>
                </a:solidFill>
                <a:cs typeface="B Nazanin" pitchFamily="2" charset="-78"/>
              </a:rPr>
              <a:t>گروه گرافیک</a:t>
            </a:r>
          </a:p>
          <a:p>
            <a:pPr algn="justLow" rtl="1">
              <a:lnSpc>
                <a:spcPct val="150000"/>
              </a:lnSpc>
            </a:pPr>
            <a:r>
              <a:rPr lang="fa-IR" sz="1200" dirty="0" smtClean="0">
                <a:solidFill>
                  <a:srgbClr val="002060"/>
                </a:solidFill>
                <a:cs typeface="B Nazanin" pitchFamily="2" charset="-78"/>
              </a:rPr>
              <a:t> گروه گرافیک از سال 1372 تاکنون با استفاده از امکانات و تجهیزات فنی و هنری برای ترویج فرهنگ و هنر اسلامی به نحو احسن به نیازهای جامعه در زمینة پیام رسانی و ارتباط تصویری، آغاز به فعالیت کرد.</a:t>
            </a:r>
          </a:p>
          <a:p>
            <a:pPr algn="justLow" rtl="1">
              <a:lnSpc>
                <a:spcPct val="150000"/>
              </a:lnSpc>
            </a:pPr>
            <a:r>
              <a:rPr lang="fa-IR" sz="1200" dirty="0" smtClean="0">
                <a:solidFill>
                  <a:srgbClr val="002060"/>
                </a:solidFill>
                <a:cs typeface="B Nazanin" pitchFamily="2" charset="-78"/>
              </a:rPr>
              <a:t> </a:t>
            </a:r>
            <a:r>
              <a:rPr lang="fa-IR" sz="1200" dirty="0">
                <a:solidFill>
                  <a:srgbClr val="002060"/>
                </a:solidFill>
                <a:cs typeface="B Nazanin" pitchFamily="2" charset="-78"/>
              </a:rPr>
              <a:t>دوره های آموزشی گروه در دو مقطع پیوسته و ناپیوسته کارشناسی و کارشناسی ارشد با 2 عضو هیأت علمی و به طور متوسط در هر نیم سال، حدود 40 نفر استاد مدعو در حال اجرا می باشد.</a:t>
            </a:r>
          </a:p>
          <a:p>
            <a:pPr algn="justLow" rtl="1">
              <a:lnSpc>
                <a:spcPct val="150000"/>
              </a:lnSpc>
            </a:pPr>
            <a:r>
              <a:rPr lang="fa-IR" sz="1200" dirty="0">
                <a:solidFill>
                  <a:srgbClr val="002060"/>
                </a:solidFill>
                <a:cs typeface="B Nazanin" pitchFamily="2" charset="-78"/>
              </a:rPr>
              <a:t> از امکانات عمده این گروه کارگاه های مجهز به کامپیوتر و ویدئو پروژکشن، کارگاه چاپ، حجم سازی و لابراتوار عکاسی است که دانشجویان این رشته در کنار اساتید برجسته و مجرب در بسیاری از فعالیت های فرهنگی و هنری در قالب برگزاری جشنواره، نمایشگاه، کارگاه های آموزشی در زمینه گرافیک، چاپ، بسته بندی، تصویرسازی و... در طی سال های متمادی، موفقیت های چشمگیری کسب کرده و جذب در مراکز آموزشی و بازار کار شده اند.</a:t>
            </a:r>
            <a:endParaRPr lang="en-US" sz="1200" dirty="0">
              <a:solidFill>
                <a:srgbClr val="002060"/>
              </a:solidFill>
              <a:cs typeface="B Nazanin" pitchFamily="2" charset="-78"/>
            </a:endParaRPr>
          </a:p>
        </p:txBody>
      </p:sp>
    </p:spTree>
    <p:extLst>
      <p:ext uri="{BB962C8B-B14F-4D97-AF65-F5344CB8AC3E}">
        <p14:creationId xmlns:p14="http://schemas.microsoft.com/office/powerpoint/2010/main" val="2999600059"/>
      </p:ext>
    </p:extLst>
  </p:cSld>
  <p:clrMapOvr>
    <a:masterClrMapping/>
  </p:clrMapOvr>
  <p:transition>
    <p:dissolve/>
  </p:transition>
  <p:timing>
    <p:tnLst>
      <p:par>
        <p:cTn id="1" dur="indefinite" restart="never" nodeType="tmRoot"/>
      </p:par>
    </p:tnLst>
  </p:timing>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پیوست</a:t>
            </a:r>
            <a:endParaRPr lang="en-US" dirty="0">
              <a:solidFill>
                <a:srgbClr val="8C5B02"/>
              </a:solidFill>
              <a:latin typeface="Technic" panose="00000400000000000000" pitchFamily="2" charset="2"/>
            </a:endParaRPr>
          </a:p>
        </p:txBody>
      </p:sp>
      <p:sp>
        <p:nvSpPr>
          <p:cNvPr id="8" name="TextBox 7"/>
          <p:cNvSpPr txBox="1"/>
          <p:nvPr/>
        </p:nvSpPr>
        <p:spPr>
          <a:xfrm>
            <a:off x="272480" y="4016097"/>
            <a:ext cx="1728192" cy="276999"/>
          </a:xfrm>
          <a:prstGeom prst="rect">
            <a:avLst/>
          </a:prstGeom>
          <a:noFill/>
        </p:spPr>
        <p:txBody>
          <a:bodyPr wrap="square" rtlCol="0">
            <a:spAutoFit/>
          </a:bodyPr>
          <a:lstStyle/>
          <a:p>
            <a:pPr algn="ctr" rtl="1"/>
            <a:r>
              <a:rPr lang="fa-IR" sz="1200" b="1" dirty="0" smtClean="0">
                <a:solidFill>
                  <a:schemeClr val="bg1">
                    <a:lumMod val="65000"/>
                    <a:lumOff val="35000"/>
                  </a:schemeClr>
                </a:solidFill>
                <a:cs typeface="B Nazanin" pitchFamily="2" charset="-78"/>
              </a:rPr>
              <a:t>پیوست</a:t>
            </a:r>
            <a:endParaRPr lang="en-US" sz="1200" b="1" dirty="0">
              <a:solidFill>
                <a:schemeClr val="bg1">
                  <a:lumMod val="65000"/>
                  <a:lumOff val="35000"/>
                </a:schemeClr>
              </a:solidFill>
              <a:cs typeface="B Nazanin" pitchFamily="2" charset="-78"/>
            </a:endParaRPr>
          </a:p>
        </p:txBody>
      </p:sp>
      <p:sp>
        <p:nvSpPr>
          <p:cNvPr id="16" name="TextBox 15"/>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9</a:t>
            </a:r>
            <a:r>
              <a:rPr lang="fa-IR" sz="1600" dirty="0" smtClean="0">
                <a:effectLst>
                  <a:outerShdw blurRad="38100" dist="38100" dir="2700000" algn="tl">
                    <a:srgbClr val="000000">
                      <a:alpha val="43137"/>
                    </a:srgbClr>
                  </a:outerShdw>
                </a:effectLst>
              </a:rPr>
              <a:t>  برنامه‏دهی جهت طراحی دانشگاه سوره</a:t>
            </a:r>
            <a:endParaRPr lang="en-US" sz="1400" dirty="0">
              <a:effectLst>
                <a:outerShdw blurRad="38100" dist="38100" dir="2700000" algn="tl">
                  <a:srgbClr val="000000">
                    <a:alpha val="43137"/>
                  </a:srgbClr>
                </a:outerShdw>
              </a:effectLst>
            </a:endParaRPr>
          </a:p>
        </p:txBody>
      </p:sp>
      <p:sp>
        <p:nvSpPr>
          <p:cNvPr id="17" name="TextBox 16"/>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9</a:t>
            </a:r>
            <a:endParaRPr lang="en-US" sz="1200" b="1" dirty="0">
              <a:solidFill>
                <a:srgbClr val="002060"/>
              </a:solidFill>
              <a:cs typeface="B Nazanin" pitchFamily="2" charset="-78"/>
            </a:endParaRPr>
          </a:p>
        </p:txBody>
      </p:sp>
      <p:sp>
        <p:nvSpPr>
          <p:cNvPr id="18" name="TextBox 17"/>
          <p:cNvSpPr txBox="1"/>
          <p:nvPr/>
        </p:nvSpPr>
        <p:spPr>
          <a:xfrm>
            <a:off x="272480" y="3723542"/>
            <a:ext cx="1728192" cy="261610"/>
          </a:xfrm>
          <a:prstGeom prst="rect">
            <a:avLst/>
          </a:prstGeom>
          <a:noFill/>
        </p:spPr>
        <p:txBody>
          <a:bodyPr wrap="square" rtlCol="0">
            <a:spAutoFit/>
          </a:bodyPr>
          <a:lstStyle/>
          <a:p>
            <a:pPr algn="ctr" rtl="1"/>
            <a:r>
              <a:rPr lang="fa-IR" sz="1100" b="1" dirty="0" smtClean="0">
                <a:solidFill>
                  <a:srgbClr val="674301"/>
                </a:solidFill>
                <a:cs typeface="B Nazanin" pitchFamily="2" charset="-78"/>
              </a:rPr>
              <a:t>برنامه‏دهی جهت طراحی سوره</a:t>
            </a:r>
            <a:endParaRPr lang="en-US" sz="1100" b="1" dirty="0">
              <a:solidFill>
                <a:srgbClr val="674301"/>
              </a:solidFill>
              <a:cs typeface="B Nazanin" pitchFamily="2" charset="-78"/>
            </a:endParaRPr>
          </a:p>
        </p:txBody>
      </p:sp>
      <p:sp>
        <p:nvSpPr>
          <p:cNvPr id="9" name="TextBox 8"/>
          <p:cNvSpPr txBox="1"/>
          <p:nvPr/>
        </p:nvSpPr>
        <p:spPr>
          <a:xfrm>
            <a:off x="2504728" y="1365007"/>
            <a:ext cx="6552727" cy="4801314"/>
          </a:xfrm>
          <a:prstGeom prst="rect">
            <a:avLst/>
          </a:prstGeom>
          <a:noFill/>
        </p:spPr>
        <p:txBody>
          <a:bodyPr wrap="square" rtlCol="0">
            <a:spAutoFit/>
          </a:bodyPr>
          <a:lstStyle/>
          <a:p>
            <a:pPr algn="justLow" rtl="1">
              <a:lnSpc>
                <a:spcPct val="150000"/>
              </a:lnSpc>
            </a:pPr>
            <a:r>
              <a:rPr lang="fa-IR" sz="1200" b="1" dirty="0" smtClean="0">
                <a:solidFill>
                  <a:srgbClr val="002060"/>
                </a:solidFill>
                <a:cs typeface="B Nazanin" pitchFamily="2" charset="-78"/>
              </a:rPr>
              <a:t>گروه عکاسی</a:t>
            </a:r>
          </a:p>
          <a:p>
            <a:pPr algn="justLow" rtl="1">
              <a:lnSpc>
                <a:spcPct val="150000"/>
              </a:lnSpc>
            </a:pPr>
            <a:r>
              <a:rPr lang="fa-IR" sz="1200" dirty="0">
                <a:solidFill>
                  <a:srgbClr val="002060"/>
                </a:solidFill>
                <a:cs typeface="B Nazanin" pitchFamily="2" charset="-78"/>
              </a:rPr>
              <a:t>گروه دانشگاه سوره با بیش از دو دهه کسب تجربیات فراوان در زمینه ی آموزش و راه اندازی رشته های متنوع و جدید فرهنگی و هنری، هم اکنون خود را ملزم دانسته است که بر اساس نیازهای امروز جامعه و اقبال عمومی ایجادشده در زمینه ی عکاسی، دوره ی کارشناسی ارشد این رشته را از مهرماه ۱۳۹۵ راه اندازی نماید.</a:t>
            </a:r>
          </a:p>
          <a:p>
            <a:pPr algn="justLow" rtl="1">
              <a:lnSpc>
                <a:spcPct val="150000"/>
              </a:lnSpc>
            </a:pPr>
            <a:r>
              <a:rPr lang="fa-IR" sz="1200" dirty="0">
                <a:solidFill>
                  <a:srgbClr val="002060"/>
                </a:solidFill>
                <a:cs typeface="B Nazanin" pitchFamily="2" charset="-78"/>
              </a:rPr>
              <a:t>ابزارهای جدید باعث شده اند که امروزه عکاسی به عنوان عمومی ترین رشته ی هنری جای خود را در میان اقشار جامعه باز نماید؛ آن چنان که می بینیم در بسیاری از ادارات و نیز شرکت های خصوصی واحد عکاسی نیز وجود دارد و خیل عظیمی از مردم نیز به سمت یادگیری اصول و فنون عکاسی گرایش پیدا کرده اند.</a:t>
            </a:r>
          </a:p>
          <a:p>
            <a:pPr algn="justLow" rtl="1">
              <a:lnSpc>
                <a:spcPct val="150000"/>
              </a:lnSpc>
            </a:pPr>
            <a:r>
              <a:rPr lang="fa-IR" sz="1200" dirty="0">
                <a:solidFill>
                  <a:srgbClr val="002060"/>
                </a:solidFill>
                <a:cs typeface="B Nazanin" pitchFamily="2" charset="-78"/>
              </a:rPr>
              <a:t>در چنین شرایطی تربیت عکاسان حرفه ای و صاحب اندیشه - که بتوانند کیفیت این رشته را بالاتر ببرند - بسیار احساس می شود.</a:t>
            </a:r>
          </a:p>
          <a:p>
            <a:pPr algn="justLow" rtl="1">
              <a:lnSpc>
                <a:spcPct val="150000"/>
              </a:lnSpc>
            </a:pPr>
            <a:r>
              <a:rPr lang="fa-IR" sz="1200" dirty="0">
                <a:solidFill>
                  <a:srgbClr val="002060"/>
                </a:solidFill>
                <a:cs typeface="B Nazanin" pitchFamily="2" charset="-78"/>
              </a:rPr>
              <a:t>هم اکنون با توجه به علاقه مندی گسترده به تحصیل در مقاطع تکمیلی و نیز کم بودن دانشگاه های دارای این مقطع، دانشگاه سوره در تلاش است با بهره مندی از دانش استادان مجرب و همچنین تهیه ی ابزار و تجهیزات مورد نیاز این رشته، گامی مهم و مؤثری در تربیت نسل جوان بردارد</a:t>
            </a:r>
            <a:r>
              <a:rPr lang="fa-IR" sz="1200" dirty="0" smtClean="0">
                <a:solidFill>
                  <a:srgbClr val="002060"/>
                </a:solidFill>
                <a:cs typeface="B Nazanin" pitchFamily="2" charset="-78"/>
              </a:rPr>
              <a:t>.</a:t>
            </a:r>
          </a:p>
          <a:p>
            <a:pPr algn="justLow" rtl="1">
              <a:lnSpc>
                <a:spcPct val="150000"/>
              </a:lnSpc>
            </a:pPr>
            <a:r>
              <a:rPr lang="fa-IR" sz="1200" b="1" dirty="0">
                <a:solidFill>
                  <a:srgbClr val="002060"/>
                </a:solidFill>
                <a:cs typeface="B Nazanin" pitchFamily="2" charset="-78"/>
              </a:rPr>
              <a:t>گروه </a:t>
            </a:r>
            <a:r>
              <a:rPr lang="fa-IR" sz="1200" b="1" dirty="0" smtClean="0">
                <a:solidFill>
                  <a:srgbClr val="002060"/>
                </a:solidFill>
                <a:cs typeface="B Nazanin" pitchFamily="2" charset="-78"/>
              </a:rPr>
              <a:t>نقاشی</a:t>
            </a:r>
            <a:endParaRPr lang="fa-IR" sz="1200" b="1" dirty="0">
              <a:solidFill>
                <a:srgbClr val="002060"/>
              </a:solidFill>
              <a:cs typeface="B Nazanin" pitchFamily="2" charset="-78"/>
            </a:endParaRPr>
          </a:p>
          <a:p>
            <a:pPr algn="justLow" rtl="1">
              <a:lnSpc>
                <a:spcPct val="150000"/>
              </a:lnSpc>
            </a:pPr>
            <a:r>
              <a:rPr lang="fa-IR" sz="1200" dirty="0">
                <a:solidFill>
                  <a:srgbClr val="002060"/>
                </a:solidFill>
                <a:cs typeface="B Nazanin" pitchFamily="2" charset="-78"/>
              </a:rPr>
              <a:t> گروه نقاشی از سال 1372 تاکنون با استفاده از امکانات و تجهیزات فنی و کارگاهی در راستای ترویج فرهنگ و هنر اسلامی به بهترین شکلی در قالب نقاشی طبیعی و نقاشی انتزاعی بیدار کردن ذوق و سلیقه ذاتی و ایجاد نیروی آفرینندگی و ابداع در دانشجویان آغاز به فعالیت نمود.</a:t>
            </a:r>
          </a:p>
          <a:p>
            <a:pPr algn="justLow" rtl="1">
              <a:lnSpc>
                <a:spcPct val="150000"/>
              </a:lnSpc>
            </a:pPr>
            <a:r>
              <a:rPr lang="fa-IR" sz="1200" dirty="0">
                <a:solidFill>
                  <a:srgbClr val="002060"/>
                </a:solidFill>
                <a:cs typeface="B Nazanin" pitchFamily="2" charset="-78"/>
              </a:rPr>
              <a:t>دوره های آموزشی گروه در دو مقطع کاردانی، کارشناسی و کارشناسی ارشد با 3 عضو هیأت علمی  وحدود 40 نفر استاد مدعو در حال اجرا  می باشد.</a:t>
            </a:r>
            <a:endParaRPr lang="en-US" sz="1200" dirty="0">
              <a:solidFill>
                <a:srgbClr val="002060"/>
              </a:solidFill>
              <a:cs typeface="B Nazanin" pitchFamily="2" charset="-78"/>
            </a:endParaRPr>
          </a:p>
        </p:txBody>
      </p:sp>
    </p:spTree>
    <p:extLst>
      <p:ext uri="{BB962C8B-B14F-4D97-AF65-F5344CB8AC3E}">
        <p14:creationId xmlns:p14="http://schemas.microsoft.com/office/powerpoint/2010/main" val="3338233433"/>
      </p:ext>
    </p:extLst>
  </p:cSld>
  <p:clrMapOvr>
    <a:masterClrMapping/>
  </p:clrMapOvr>
  <p:transition>
    <p:dissolve/>
  </p:transition>
  <p:timing>
    <p:tnLst>
      <p:par>
        <p:cTn id="1" dur="indefinite" restart="never" nodeType="tmRoot"/>
      </p:par>
    </p:tnLst>
  </p:timing>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پیوست</a:t>
            </a:r>
            <a:endParaRPr lang="en-US" dirty="0">
              <a:solidFill>
                <a:srgbClr val="8C5B02"/>
              </a:solidFill>
              <a:latin typeface="Technic" panose="00000400000000000000" pitchFamily="2" charset="2"/>
            </a:endParaRPr>
          </a:p>
        </p:txBody>
      </p:sp>
      <p:sp>
        <p:nvSpPr>
          <p:cNvPr id="8" name="TextBox 7"/>
          <p:cNvSpPr txBox="1"/>
          <p:nvPr/>
        </p:nvSpPr>
        <p:spPr>
          <a:xfrm>
            <a:off x="272480" y="4016097"/>
            <a:ext cx="1728192" cy="276999"/>
          </a:xfrm>
          <a:prstGeom prst="rect">
            <a:avLst/>
          </a:prstGeom>
          <a:noFill/>
        </p:spPr>
        <p:txBody>
          <a:bodyPr wrap="square" rtlCol="0">
            <a:spAutoFit/>
          </a:bodyPr>
          <a:lstStyle/>
          <a:p>
            <a:pPr algn="ctr" rtl="1"/>
            <a:r>
              <a:rPr lang="fa-IR" sz="1200" b="1" dirty="0" smtClean="0">
                <a:solidFill>
                  <a:schemeClr val="bg1">
                    <a:lumMod val="65000"/>
                    <a:lumOff val="35000"/>
                  </a:schemeClr>
                </a:solidFill>
                <a:cs typeface="B Nazanin" pitchFamily="2" charset="-78"/>
              </a:rPr>
              <a:t>پیوست</a:t>
            </a:r>
            <a:endParaRPr lang="en-US" sz="1200" b="1" dirty="0">
              <a:solidFill>
                <a:schemeClr val="bg1">
                  <a:lumMod val="65000"/>
                  <a:lumOff val="35000"/>
                </a:schemeClr>
              </a:solidFill>
              <a:cs typeface="B Nazanin" pitchFamily="2" charset="-78"/>
            </a:endParaRPr>
          </a:p>
        </p:txBody>
      </p:sp>
      <p:sp>
        <p:nvSpPr>
          <p:cNvPr id="16" name="TextBox 15"/>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9</a:t>
            </a:r>
            <a:r>
              <a:rPr lang="fa-IR" sz="1600" dirty="0" smtClean="0">
                <a:effectLst>
                  <a:outerShdw blurRad="38100" dist="38100" dir="2700000" algn="tl">
                    <a:srgbClr val="000000">
                      <a:alpha val="43137"/>
                    </a:srgbClr>
                  </a:outerShdw>
                </a:effectLst>
              </a:rPr>
              <a:t>  برنامه‏دهی جهت طراحی دانشگاه سوره</a:t>
            </a:r>
            <a:endParaRPr lang="en-US" sz="1400" dirty="0">
              <a:effectLst>
                <a:outerShdw blurRad="38100" dist="38100" dir="2700000" algn="tl">
                  <a:srgbClr val="000000">
                    <a:alpha val="43137"/>
                  </a:srgbClr>
                </a:outerShdw>
              </a:effectLst>
            </a:endParaRPr>
          </a:p>
        </p:txBody>
      </p:sp>
      <p:sp>
        <p:nvSpPr>
          <p:cNvPr id="17" name="TextBox 16"/>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9</a:t>
            </a:r>
            <a:endParaRPr lang="en-US" sz="1200" b="1" dirty="0">
              <a:solidFill>
                <a:srgbClr val="002060"/>
              </a:solidFill>
              <a:cs typeface="B Nazanin" pitchFamily="2" charset="-78"/>
            </a:endParaRPr>
          </a:p>
        </p:txBody>
      </p:sp>
      <p:sp>
        <p:nvSpPr>
          <p:cNvPr id="18" name="TextBox 17"/>
          <p:cNvSpPr txBox="1"/>
          <p:nvPr/>
        </p:nvSpPr>
        <p:spPr>
          <a:xfrm>
            <a:off x="272480" y="3723542"/>
            <a:ext cx="1728192" cy="261610"/>
          </a:xfrm>
          <a:prstGeom prst="rect">
            <a:avLst/>
          </a:prstGeom>
          <a:noFill/>
        </p:spPr>
        <p:txBody>
          <a:bodyPr wrap="square" rtlCol="0">
            <a:spAutoFit/>
          </a:bodyPr>
          <a:lstStyle/>
          <a:p>
            <a:pPr algn="ctr" rtl="1"/>
            <a:r>
              <a:rPr lang="fa-IR" sz="1100" b="1" dirty="0" smtClean="0">
                <a:solidFill>
                  <a:srgbClr val="674301"/>
                </a:solidFill>
                <a:cs typeface="B Nazanin" pitchFamily="2" charset="-78"/>
              </a:rPr>
              <a:t>برنامه‏دهی جهت طراحی سوره</a:t>
            </a:r>
            <a:endParaRPr lang="en-US" sz="1100" b="1" dirty="0">
              <a:solidFill>
                <a:srgbClr val="674301"/>
              </a:solidFill>
              <a:cs typeface="B Nazanin" pitchFamily="2" charset="-78"/>
            </a:endParaRPr>
          </a:p>
        </p:txBody>
      </p:sp>
      <p:sp>
        <p:nvSpPr>
          <p:cNvPr id="9" name="TextBox 8"/>
          <p:cNvSpPr txBox="1"/>
          <p:nvPr/>
        </p:nvSpPr>
        <p:spPr>
          <a:xfrm>
            <a:off x="2504728" y="1365007"/>
            <a:ext cx="6552727" cy="4824398"/>
          </a:xfrm>
          <a:prstGeom prst="rect">
            <a:avLst/>
          </a:prstGeom>
          <a:noFill/>
        </p:spPr>
        <p:txBody>
          <a:bodyPr wrap="square" rtlCol="0">
            <a:spAutoFit/>
          </a:bodyPr>
          <a:lstStyle/>
          <a:p>
            <a:pPr algn="justLow" rtl="1">
              <a:lnSpc>
                <a:spcPct val="150000"/>
              </a:lnSpc>
            </a:pPr>
            <a:r>
              <a:rPr lang="fa-IR" sz="1300" b="1" dirty="0" smtClean="0">
                <a:solidFill>
                  <a:srgbClr val="002060"/>
                </a:solidFill>
                <a:cs typeface="B Nazanin" pitchFamily="2" charset="-78"/>
              </a:rPr>
              <a:t>سابقه تاریخی شهر تهران</a:t>
            </a:r>
          </a:p>
          <a:p>
            <a:pPr algn="justLow" rtl="1">
              <a:lnSpc>
                <a:spcPct val="150000"/>
              </a:lnSpc>
            </a:pPr>
            <a:r>
              <a:rPr lang="fa-IR" sz="1200" dirty="0">
                <a:solidFill>
                  <a:srgbClr val="002060"/>
                </a:solidFill>
                <a:cs typeface="B Nazanin" pitchFamily="2" charset="-78"/>
              </a:rPr>
              <a:t>تهران در گذشته از روستاهای ری بوده و ری که در تقاطع محورهای قم، خراسان، مازندران، قزوین، گیلان و ساوه واقع شده به سبب مرکزیت مهم سیاسی، بازرگانی، اداری و مذهبی از قدیم مورد نظر بوده و مدعیان همواره این مرکز راهبردی را مورد تهاجم و حمله قرار می‌داده‌اند.</a:t>
            </a:r>
          </a:p>
          <a:p>
            <a:pPr algn="justLow" rtl="1">
              <a:lnSpc>
                <a:spcPct val="150000"/>
              </a:lnSpc>
            </a:pPr>
            <a:r>
              <a:rPr lang="fa-IR" sz="1200" dirty="0">
                <a:solidFill>
                  <a:srgbClr val="002060"/>
                </a:solidFill>
                <a:cs typeface="B Nazanin" pitchFamily="2" charset="-78"/>
              </a:rPr>
              <a:t>روستای تهران به واسطه برخورداری از مغاک ها و حفره‌های زیر زمینی و مواضع طبیعی فراوان و دشواری نفوذ در آنها پناهگاه خوبی برای دولت مردان و دیگر اشخاصی بوده که احتمالاً مورد تعقیب مدعیان قرار داشته‌اند.</a:t>
            </a:r>
          </a:p>
          <a:p>
            <a:pPr algn="justLow" rtl="1">
              <a:lnSpc>
                <a:spcPct val="150000"/>
              </a:lnSpc>
            </a:pPr>
            <a:r>
              <a:rPr lang="fa-IR" sz="1200" dirty="0">
                <a:solidFill>
                  <a:srgbClr val="002060"/>
                </a:solidFill>
                <a:cs typeface="B Nazanin" pitchFamily="2" charset="-78"/>
              </a:rPr>
              <a:t>از سوی دیگر، کاروان‌های بزرگی که از محورهای مورد بحث عبور می‌کردند شکارهای سودمندی بودند و اغلب مورد حمله چپاول مردم بومی واقع می‌شدند. روستای تهران در واقع کانون چپاولگران و نهانگاه کالاهای دزدیده‌شده بود و این وضع تا زمان شاه تهماسب صفوی که قزوین را به عنوان پایتخت خود انتخاب نمود ادامه داشت.</a:t>
            </a:r>
          </a:p>
          <a:p>
            <a:pPr algn="justLow" rtl="1">
              <a:lnSpc>
                <a:spcPct val="150000"/>
              </a:lnSpc>
            </a:pPr>
            <a:r>
              <a:rPr lang="fa-IR" sz="1200" dirty="0">
                <a:solidFill>
                  <a:srgbClr val="002060"/>
                </a:solidFill>
                <a:cs typeface="B Nazanin" pitchFamily="2" charset="-78"/>
              </a:rPr>
              <a:t>تهران در برابر حمله افغان‌ها ایستادگی زیادی کرد و به همین خاطر آن‌ها پس از تصرف تهران این شهر را ویران کردند و باغ‌ها و تاکستان‌های آن را از میان بردند در زمان نادرشاه تهران دوباره نام و نشانی یافت و در همین شهر بود که نادرشاه رهبران بزرگ شیعه و سنی را گرد هم آورد و پیشنهاد اتحاد اسلامی و رفع اختلاف‌ها را به آن‌ها داد.</a:t>
            </a:r>
          </a:p>
          <a:p>
            <a:pPr algn="justLow" rtl="1">
              <a:lnSpc>
                <a:spcPct val="150000"/>
              </a:lnSpc>
            </a:pPr>
            <a:r>
              <a:rPr lang="fa-IR" sz="1200" dirty="0">
                <a:solidFill>
                  <a:srgbClr val="002060"/>
                </a:solidFill>
                <a:cs typeface="B Nazanin" pitchFamily="2" charset="-78"/>
              </a:rPr>
              <a:t>تهران برای نخستین بار توسّط ایل قاجار پایتخت ایران شد. </a:t>
            </a:r>
            <a:endParaRPr lang="fa-IR" sz="1200" dirty="0" smtClean="0">
              <a:solidFill>
                <a:srgbClr val="002060"/>
              </a:solidFill>
              <a:cs typeface="B Nazanin" pitchFamily="2" charset="-78"/>
            </a:endParaRPr>
          </a:p>
          <a:p>
            <a:pPr algn="justLow" rtl="1">
              <a:lnSpc>
                <a:spcPct val="150000"/>
              </a:lnSpc>
            </a:pPr>
            <a:r>
              <a:rPr lang="fa-IR" sz="1200" dirty="0">
                <a:solidFill>
                  <a:srgbClr val="002060"/>
                </a:solidFill>
                <a:cs typeface="B Nazanin" pitchFamily="2" charset="-78"/>
              </a:rPr>
              <a:t>تا پیش از کشف تمدّن قیطریّه و همچنین کشف آثاری در تپّه‌های عباس آباد گمان می‌رفت پیشینه تاریخی این شهر به همان آثار یافت‌شده در حوالی شهر ری محدود می‌شود، ولی اکتشافات باستان‌شناسی در تپّه‌های عباس‌آباد، بوستان پنجم خیابان پاسداران و درّوس، نشان داد تمام آبادی‌های ناحیه تاریخی قصران، دوره‌ای درخشان از استقرار اقوام کهن و خلّاقیّت‌های فرهنگی را پشت سر گذارده‌اند. درفارسنامه ابن بلخی نیز که مربوط به سال‌های ۵۰۰ تا ۵۱۰ هجری قمری‌است. از شهر تهران به دلیل انارهای مرغوبش یاد شده‌است.</a:t>
            </a:r>
            <a:endParaRPr lang="en-US" sz="1200" dirty="0">
              <a:solidFill>
                <a:srgbClr val="002060"/>
              </a:solidFill>
              <a:cs typeface="B Nazanin" pitchFamily="2" charset="-78"/>
            </a:endParaRPr>
          </a:p>
        </p:txBody>
      </p:sp>
    </p:spTree>
    <p:extLst>
      <p:ext uri="{BB962C8B-B14F-4D97-AF65-F5344CB8AC3E}">
        <p14:creationId xmlns:p14="http://schemas.microsoft.com/office/powerpoint/2010/main" val="4274590754"/>
      </p:ext>
    </p:extLst>
  </p:cSld>
  <p:clrMapOvr>
    <a:masterClrMapping/>
  </p:clrMapOvr>
  <p:transition>
    <p:dissolve/>
  </p:transition>
  <p:timing>
    <p:tnLst>
      <p:par>
        <p:cTn id="1" dur="indefinite" restart="never" nodeType="tmRoot"/>
      </p:par>
    </p:tnLst>
  </p:timing>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پیوست</a:t>
            </a:r>
            <a:endParaRPr lang="en-US" dirty="0">
              <a:solidFill>
                <a:srgbClr val="8C5B02"/>
              </a:solidFill>
              <a:latin typeface="Technic" panose="00000400000000000000" pitchFamily="2" charset="2"/>
            </a:endParaRPr>
          </a:p>
        </p:txBody>
      </p:sp>
      <p:sp>
        <p:nvSpPr>
          <p:cNvPr id="8" name="TextBox 7"/>
          <p:cNvSpPr txBox="1"/>
          <p:nvPr/>
        </p:nvSpPr>
        <p:spPr>
          <a:xfrm>
            <a:off x="272480" y="4016097"/>
            <a:ext cx="1728192" cy="276999"/>
          </a:xfrm>
          <a:prstGeom prst="rect">
            <a:avLst/>
          </a:prstGeom>
          <a:noFill/>
        </p:spPr>
        <p:txBody>
          <a:bodyPr wrap="square" rtlCol="0">
            <a:spAutoFit/>
          </a:bodyPr>
          <a:lstStyle/>
          <a:p>
            <a:pPr algn="ctr" rtl="1"/>
            <a:r>
              <a:rPr lang="fa-IR" sz="1200" b="1" dirty="0" smtClean="0">
                <a:solidFill>
                  <a:schemeClr val="bg1">
                    <a:lumMod val="65000"/>
                    <a:lumOff val="35000"/>
                  </a:schemeClr>
                </a:solidFill>
                <a:cs typeface="B Nazanin" pitchFamily="2" charset="-78"/>
              </a:rPr>
              <a:t>پیوست</a:t>
            </a:r>
            <a:endParaRPr lang="en-US" sz="1200" b="1" dirty="0">
              <a:solidFill>
                <a:schemeClr val="bg1">
                  <a:lumMod val="65000"/>
                  <a:lumOff val="35000"/>
                </a:schemeClr>
              </a:solidFill>
              <a:cs typeface="B Nazanin" pitchFamily="2" charset="-78"/>
            </a:endParaRPr>
          </a:p>
        </p:txBody>
      </p:sp>
      <p:sp>
        <p:nvSpPr>
          <p:cNvPr id="16" name="TextBox 15"/>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9</a:t>
            </a:r>
            <a:r>
              <a:rPr lang="fa-IR" sz="1600" dirty="0" smtClean="0">
                <a:effectLst>
                  <a:outerShdw blurRad="38100" dist="38100" dir="2700000" algn="tl">
                    <a:srgbClr val="000000">
                      <a:alpha val="43137"/>
                    </a:srgbClr>
                  </a:outerShdw>
                </a:effectLst>
              </a:rPr>
              <a:t>  برنامه‏دهی جهت طراحی دانشگاه سوره</a:t>
            </a:r>
            <a:endParaRPr lang="en-US" sz="1400" dirty="0">
              <a:effectLst>
                <a:outerShdw blurRad="38100" dist="38100" dir="2700000" algn="tl">
                  <a:srgbClr val="000000">
                    <a:alpha val="43137"/>
                  </a:srgbClr>
                </a:outerShdw>
              </a:effectLst>
            </a:endParaRPr>
          </a:p>
        </p:txBody>
      </p:sp>
      <p:sp>
        <p:nvSpPr>
          <p:cNvPr id="17" name="TextBox 16"/>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9</a:t>
            </a:r>
            <a:endParaRPr lang="en-US" sz="1200" b="1" dirty="0">
              <a:solidFill>
                <a:srgbClr val="002060"/>
              </a:solidFill>
              <a:cs typeface="B Nazanin" pitchFamily="2" charset="-78"/>
            </a:endParaRPr>
          </a:p>
        </p:txBody>
      </p:sp>
      <p:sp>
        <p:nvSpPr>
          <p:cNvPr id="18" name="TextBox 17"/>
          <p:cNvSpPr txBox="1"/>
          <p:nvPr/>
        </p:nvSpPr>
        <p:spPr>
          <a:xfrm>
            <a:off x="272480" y="3723542"/>
            <a:ext cx="1728192" cy="261610"/>
          </a:xfrm>
          <a:prstGeom prst="rect">
            <a:avLst/>
          </a:prstGeom>
          <a:noFill/>
        </p:spPr>
        <p:txBody>
          <a:bodyPr wrap="square" rtlCol="0">
            <a:spAutoFit/>
          </a:bodyPr>
          <a:lstStyle/>
          <a:p>
            <a:pPr algn="ctr" rtl="1"/>
            <a:r>
              <a:rPr lang="fa-IR" sz="1100" b="1" dirty="0" smtClean="0">
                <a:solidFill>
                  <a:srgbClr val="674301"/>
                </a:solidFill>
                <a:cs typeface="B Nazanin" pitchFamily="2" charset="-78"/>
              </a:rPr>
              <a:t>برنامه‏دهی جهت طراحی سوره</a:t>
            </a:r>
            <a:endParaRPr lang="en-US" sz="1100" b="1" dirty="0">
              <a:solidFill>
                <a:srgbClr val="674301"/>
              </a:solidFill>
              <a:cs typeface="B Nazanin" pitchFamily="2" charset="-78"/>
            </a:endParaRPr>
          </a:p>
        </p:txBody>
      </p:sp>
      <p:sp>
        <p:nvSpPr>
          <p:cNvPr id="9" name="TextBox 8"/>
          <p:cNvSpPr txBox="1"/>
          <p:nvPr/>
        </p:nvSpPr>
        <p:spPr>
          <a:xfrm>
            <a:off x="2504728" y="1365007"/>
            <a:ext cx="6552727" cy="3947234"/>
          </a:xfrm>
          <a:prstGeom prst="rect">
            <a:avLst/>
          </a:prstGeom>
          <a:noFill/>
        </p:spPr>
        <p:txBody>
          <a:bodyPr wrap="square" rtlCol="0">
            <a:spAutoFit/>
          </a:bodyPr>
          <a:lstStyle/>
          <a:p>
            <a:pPr algn="justLow" rtl="1">
              <a:lnSpc>
                <a:spcPct val="150000"/>
              </a:lnSpc>
            </a:pPr>
            <a:r>
              <a:rPr lang="fa-IR" sz="1200" dirty="0">
                <a:solidFill>
                  <a:srgbClr val="002060"/>
                </a:solidFill>
                <a:cs typeface="B Nazanin" pitchFamily="2" charset="-78"/>
              </a:rPr>
              <a:t>اگرچه در آثار مکتوب کهن از تهران پیش از اسلام نام برده نشده‌است، امّا حفّاری‌های باستان شناسی ۱۳۲۱ خورشیدی در روستا‍ی دروس شمیران نشان می‌دهد که در این ناحیه، در هزاره دوّم پیش از میلاد، مردمی متمدّن زندگی می‌کرده‌اند تهران در قدیم روستایی نسبتاً بزرگ بود که بین شهر بزرگ و معروف آن زمان، شهر ری و کوهپایه‌هایالبرز قرار داشت. نخستین بار نام آن در ذکر زندگینامه حافظ تهرانیمتولد ۱۸۴ خ. آمده‌است. پس از حمله  مغولان به ری و تخریب این شهر، تهران بیش از پیش رشد یافت و عدّه‌ای از اهالی آواره ری را نیز در خود جای داد و مساحتش در این دوران به ۱۰۶ هکتار رسیده بود. </a:t>
            </a:r>
          </a:p>
          <a:p>
            <a:pPr algn="justLow" rtl="1">
              <a:lnSpc>
                <a:spcPct val="150000"/>
              </a:lnSpc>
            </a:pPr>
            <a:r>
              <a:rPr lang="fa-IR" sz="1200" dirty="0">
                <a:solidFill>
                  <a:srgbClr val="002060"/>
                </a:solidFill>
                <a:cs typeface="B Nazanin" pitchFamily="2" charset="-78"/>
              </a:rPr>
              <a:t>نخستین بار، شاه طهماسب در ۹۱۶ خ. هنگام گذر از تهران باغ و بوستان فراوان این شهر را پسندید و دستور داد تا بارو و خندقی به دورش بکشند، این بارو که ۱۱۴ برج به عدد سوره‌های قرآن  و چهار دروازه رو به چهار سوی دنیای پیرامون داشت، از شمال به  میدان توپخانه و خیابان سپه ، از جنوب به خیابان مولوی ، از شرق به خیابان ری و از غرب به خیابان وحدت اسلامی  (شاپور) محدود می‌شد، مساحت تهران در این دوران به ۴۴۰ هکتار رسید. در دورهشاه عبّاس اول (۹۶۶ تا ۱۰۰۷ خ.) پل، کاخ و کاروان سراهای  زیادی بنا شد، در بخش شمالی برج و باروی شاه تهماسبی، چهارباغ و چنارستانی ساخته شد که بعدها دورش را دیواری کشیدند و به صورت کاخ و مقرّ حکومتی درآوردند.</a:t>
            </a:r>
          </a:p>
          <a:p>
            <a:pPr algn="justLow" rtl="1">
              <a:lnSpc>
                <a:spcPct val="150000"/>
              </a:lnSpc>
            </a:pPr>
            <a:r>
              <a:rPr lang="fa-IR" sz="1200" dirty="0">
                <a:solidFill>
                  <a:srgbClr val="002060"/>
                </a:solidFill>
                <a:cs typeface="B Nazanin" pitchFamily="2" charset="-78"/>
              </a:rPr>
              <a:t>کریمخان زند به مدّت ۴ سال تهران را مرکز حکومت خود قرار داد و در محوّطه ارگ بناهای جدیدی احداث نمود.</a:t>
            </a:r>
          </a:p>
          <a:p>
            <a:pPr algn="justLow" rtl="1">
              <a:lnSpc>
                <a:spcPct val="150000"/>
              </a:lnSpc>
            </a:pPr>
            <a:r>
              <a:rPr lang="fa-IR" sz="1200" dirty="0">
                <a:solidFill>
                  <a:srgbClr val="002060"/>
                </a:solidFill>
                <a:cs typeface="B Nazanin" pitchFamily="2" charset="-78"/>
              </a:rPr>
              <a:t>آقا محمد خان برابر نوروز 1164 خ. تهران را به پایتختی برگزید و در همین شهر تاجگذاری کرد. با گزینش این شهر به پایتختی روند گسترش کمّی و کیفی آن متحوّل شد و در مدّت ۲۲۰ سال جمعیّت آن از حدود ۱۵۰۰۰ نفر در سال ۱۱۶۴ خ. به بیش از ۷ میلیون نفر در سال 1384 رسید و وسعتش از حدود ۴٫۴ کیلومتر مربّع به بیش از ۷۳۰ کیلومتر مربّع افزایش یافت. </a:t>
            </a:r>
          </a:p>
        </p:txBody>
      </p:sp>
    </p:spTree>
    <p:extLst>
      <p:ext uri="{BB962C8B-B14F-4D97-AF65-F5344CB8AC3E}">
        <p14:creationId xmlns:p14="http://schemas.microsoft.com/office/powerpoint/2010/main" val="2088442098"/>
      </p:ext>
    </p:extLst>
  </p:cSld>
  <p:clrMapOvr>
    <a:masterClrMapping/>
  </p:clrMapOvr>
  <p:transition>
    <p:dissolve/>
  </p:transition>
  <p:timing>
    <p:tnLst>
      <p:par>
        <p:cTn id="1" dur="indefinite" restart="never" nodeType="tmRoot"/>
      </p:par>
    </p:tnLst>
  </p:timing>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پیوست</a:t>
            </a:r>
            <a:endParaRPr lang="en-US" dirty="0">
              <a:solidFill>
                <a:srgbClr val="8C5B02"/>
              </a:solidFill>
              <a:latin typeface="Technic" panose="00000400000000000000" pitchFamily="2" charset="2"/>
            </a:endParaRPr>
          </a:p>
        </p:txBody>
      </p:sp>
      <p:sp>
        <p:nvSpPr>
          <p:cNvPr id="8" name="TextBox 7"/>
          <p:cNvSpPr txBox="1"/>
          <p:nvPr/>
        </p:nvSpPr>
        <p:spPr>
          <a:xfrm>
            <a:off x="272480" y="4016097"/>
            <a:ext cx="1728192" cy="276999"/>
          </a:xfrm>
          <a:prstGeom prst="rect">
            <a:avLst/>
          </a:prstGeom>
          <a:noFill/>
        </p:spPr>
        <p:txBody>
          <a:bodyPr wrap="square" rtlCol="0">
            <a:spAutoFit/>
          </a:bodyPr>
          <a:lstStyle/>
          <a:p>
            <a:pPr algn="ctr" rtl="1"/>
            <a:r>
              <a:rPr lang="fa-IR" sz="1200" b="1" dirty="0" smtClean="0">
                <a:solidFill>
                  <a:schemeClr val="bg1">
                    <a:lumMod val="65000"/>
                    <a:lumOff val="35000"/>
                  </a:schemeClr>
                </a:solidFill>
                <a:cs typeface="B Nazanin" pitchFamily="2" charset="-78"/>
              </a:rPr>
              <a:t>پیوست</a:t>
            </a:r>
            <a:endParaRPr lang="en-US" sz="1200" b="1" dirty="0">
              <a:solidFill>
                <a:schemeClr val="bg1">
                  <a:lumMod val="65000"/>
                  <a:lumOff val="35000"/>
                </a:schemeClr>
              </a:solidFill>
              <a:cs typeface="B Nazanin" pitchFamily="2" charset="-78"/>
            </a:endParaRPr>
          </a:p>
        </p:txBody>
      </p:sp>
      <p:sp>
        <p:nvSpPr>
          <p:cNvPr id="16" name="TextBox 15"/>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9</a:t>
            </a:r>
            <a:r>
              <a:rPr lang="fa-IR" sz="1600" dirty="0" smtClean="0">
                <a:effectLst>
                  <a:outerShdw blurRad="38100" dist="38100" dir="2700000" algn="tl">
                    <a:srgbClr val="000000">
                      <a:alpha val="43137"/>
                    </a:srgbClr>
                  </a:outerShdw>
                </a:effectLst>
              </a:rPr>
              <a:t>  برنامه‏دهی جهت طراحی دانشگاه سوره</a:t>
            </a:r>
            <a:endParaRPr lang="en-US" sz="1400" dirty="0">
              <a:effectLst>
                <a:outerShdw blurRad="38100" dist="38100" dir="2700000" algn="tl">
                  <a:srgbClr val="000000">
                    <a:alpha val="43137"/>
                  </a:srgbClr>
                </a:outerShdw>
              </a:effectLst>
            </a:endParaRPr>
          </a:p>
        </p:txBody>
      </p:sp>
      <p:sp>
        <p:nvSpPr>
          <p:cNvPr id="17" name="TextBox 16"/>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9</a:t>
            </a:r>
            <a:endParaRPr lang="en-US" sz="1200" b="1" dirty="0">
              <a:solidFill>
                <a:srgbClr val="002060"/>
              </a:solidFill>
              <a:cs typeface="B Nazanin" pitchFamily="2" charset="-78"/>
            </a:endParaRPr>
          </a:p>
        </p:txBody>
      </p:sp>
      <p:sp>
        <p:nvSpPr>
          <p:cNvPr id="18" name="TextBox 17"/>
          <p:cNvSpPr txBox="1"/>
          <p:nvPr/>
        </p:nvSpPr>
        <p:spPr>
          <a:xfrm>
            <a:off x="272480" y="3723542"/>
            <a:ext cx="1728192" cy="261610"/>
          </a:xfrm>
          <a:prstGeom prst="rect">
            <a:avLst/>
          </a:prstGeom>
          <a:noFill/>
        </p:spPr>
        <p:txBody>
          <a:bodyPr wrap="square" rtlCol="0">
            <a:spAutoFit/>
          </a:bodyPr>
          <a:lstStyle/>
          <a:p>
            <a:pPr algn="ctr" rtl="1"/>
            <a:r>
              <a:rPr lang="fa-IR" sz="1100" b="1" dirty="0" smtClean="0">
                <a:solidFill>
                  <a:srgbClr val="674301"/>
                </a:solidFill>
                <a:cs typeface="B Nazanin" pitchFamily="2" charset="-78"/>
              </a:rPr>
              <a:t>برنامه‏دهی جهت طراحی سوره</a:t>
            </a:r>
            <a:endParaRPr lang="en-US" sz="1100" b="1" dirty="0">
              <a:solidFill>
                <a:srgbClr val="674301"/>
              </a:solidFill>
              <a:cs typeface="B Nazanin" pitchFamily="2" charset="-78"/>
            </a:endParaRPr>
          </a:p>
        </p:txBody>
      </p:sp>
      <p:sp>
        <p:nvSpPr>
          <p:cNvPr id="9" name="TextBox 8"/>
          <p:cNvSpPr txBox="1"/>
          <p:nvPr/>
        </p:nvSpPr>
        <p:spPr>
          <a:xfrm>
            <a:off x="2504728" y="1365007"/>
            <a:ext cx="6552727" cy="3947234"/>
          </a:xfrm>
          <a:prstGeom prst="rect">
            <a:avLst/>
          </a:prstGeom>
          <a:noFill/>
        </p:spPr>
        <p:txBody>
          <a:bodyPr wrap="square" rtlCol="0">
            <a:spAutoFit/>
          </a:bodyPr>
          <a:lstStyle/>
          <a:p>
            <a:pPr algn="justLow" rtl="1">
              <a:lnSpc>
                <a:spcPct val="150000"/>
              </a:lnSpc>
            </a:pPr>
            <a:r>
              <a:rPr lang="fa-IR" sz="1200" dirty="0">
                <a:solidFill>
                  <a:srgbClr val="002060"/>
                </a:solidFill>
                <a:cs typeface="B Nazanin" pitchFamily="2" charset="-78"/>
              </a:rPr>
              <a:t>در دوره حکومت آقا محمد خان قاجار ، تهران به پایتختی برگزیده شد، روز یکشنبه ۱۱ جمادی‌الثانی ۱۱۶۴ خ. هم‌زمان با عید نوروز آغا محمد خان قاجار در خلوت کریم‌خانی تاج سلطنت ایران را بر سر گذارد و تهران را به عنوان پایتخت این کشور معرفی کرد. در دهه ۱۹۲۰ و ۱۹۳۰ شهر اساساً نیاز به گسترش و تغییر داشت. این تغییرات در زمان رضا شاه پهلوی  آغاز شد. رضا شاه معتقد بود که ساختمان‌های کهن و قدیمی همچون بخش‌های بزرگی از کاخ گلستان ،  تکیه دولت ، میدان توپخانه، استحکامات نظامی و قلعه‌های قدیمی، نباید بخشی از یک شهر مدرن باشند. به دستور او، این بناهای قدیمی با یک اسلوب معین تخریب شدند و ساختمان‌های مدرن با سبک های ایرانی  پیش از اسلام، از جمله بانک ملی ، ساختمان امنیّه، ساختمان تلگراف و تلفن و دانشکده نظامی در جاهای مشخّص به خودشان ساخته شدند.بازار تهران  نیز در راستای این خطّ مشی به دو نیم تقسیم شد و بسیاری از ساختمان‌های تاریخی به منظور ایجاد راه‌های درون شهری در پایتخت تخریب شدند. نمونه‌های بسیاری از باغ‌های ایرانی نیز با توجه به مدرن سازی و ایجاد شبکه جاده‌ای در شهر مشمول این طرح شدند.</a:t>
            </a:r>
          </a:p>
          <a:p>
            <a:pPr algn="justLow" rtl="1">
              <a:lnSpc>
                <a:spcPct val="150000"/>
              </a:lnSpc>
            </a:pPr>
            <a:r>
              <a:rPr lang="fa-IR" sz="1200" dirty="0">
                <a:solidFill>
                  <a:srgbClr val="002060"/>
                </a:solidFill>
                <a:cs typeface="B Nazanin" pitchFamily="2" charset="-78"/>
              </a:rPr>
              <a:t>در خلال جنگ جهانی دوم ، نیروهای نظامی  بریتانیا و  شوروی وارد شهر تهران شدند. در سال ۱۹۴۳ تهران محلّ برگزاری  کنفرانس تهران بود. در دهه۱۹۶۰ و ۱۹۷۰ (دوره محمد رضا شاه پهلوی )، تهران به سرعت توسعه پیدا کرد و طرح‌های زیادی ریخته شد. ساختمان‌های جدید، کم کم بیشتر و بیشتر شدند و خیابان‌ها گسترش پیدا کردند. طرح‌های دوره محمدرضا شاه پهلوی با  انقلاب 1357 ایران تقریباً متوقّف شد. در طول جنگ ایران و عراق  تهران بارها مورد حملات موشکی و هوایی قرار گرفت و بسیاری از مردم تهران در نتیجه این حملات کشته و مجروح شدند. پس از هر حمله هوایی، مواضع تخریب شده بازسازی می‌شدند.</a:t>
            </a:r>
          </a:p>
        </p:txBody>
      </p:sp>
    </p:spTree>
    <p:extLst>
      <p:ext uri="{BB962C8B-B14F-4D97-AF65-F5344CB8AC3E}">
        <p14:creationId xmlns:p14="http://schemas.microsoft.com/office/powerpoint/2010/main" val="4131858729"/>
      </p:ext>
    </p:extLst>
  </p:cSld>
  <p:clrMapOvr>
    <a:masterClrMapping/>
  </p:clrMapOvr>
  <p:transition>
    <p:dissolv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TextBox 14"/>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1</a:t>
            </a:r>
            <a:r>
              <a:rPr lang="fa-IR" sz="1600" dirty="0" smtClean="0">
                <a:effectLst>
                  <a:outerShdw blurRad="38100" dist="38100" dir="2700000" algn="tl">
                    <a:srgbClr val="000000">
                      <a:alpha val="43137"/>
                    </a:srgbClr>
                  </a:outerShdw>
                </a:effectLst>
              </a:rPr>
              <a:t>   فعالیت‏های معمار</a:t>
            </a:r>
            <a:endParaRPr lang="en-US" sz="1400" dirty="0">
              <a:effectLst>
                <a:outerShdw blurRad="38100" dist="38100" dir="2700000" algn="tl">
                  <a:srgbClr val="000000">
                    <a:alpha val="43137"/>
                  </a:srgbClr>
                </a:outerShdw>
              </a:effectLst>
            </a:endParaRPr>
          </a:p>
        </p:txBody>
      </p:sp>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مدیریت                                        </a:t>
            </a:r>
            <a:r>
              <a:rPr lang="en-US" sz="1400" dirty="0" smtClean="0">
                <a:solidFill>
                  <a:srgbClr val="8C5B02"/>
                </a:solidFill>
              </a:rPr>
              <a:t> </a:t>
            </a:r>
            <a:r>
              <a:rPr lang="fa-IR" sz="1400" dirty="0" smtClean="0">
                <a:solidFill>
                  <a:srgbClr val="8C5B02"/>
                </a:solidFill>
              </a:rPr>
              <a:t>                                                                                       </a:t>
            </a:r>
            <a:r>
              <a:rPr lang="en-US" sz="1400" dirty="0" smtClean="0">
                <a:solidFill>
                  <a:srgbClr val="8C5B02"/>
                </a:solidFill>
                <a:latin typeface="Technic" panose="00000400000000000000" pitchFamily="2" charset="2"/>
              </a:rPr>
              <a:t>Management</a:t>
            </a:r>
            <a:endParaRPr lang="en-US" sz="1400" dirty="0">
              <a:solidFill>
                <a:srgbClr val="8C5B02"/>
              </a:solidFill>
              <a:latin typeface="Technic" panose="00000400000000000000" pitchFamily="2" charset="2"/>
            </a:endParaRPr>
          </a:p>
        </p:txBody>
      </p:sp>
      <p:sp>
        <p:nvSpPr>
          <p:cNvPr id="25" name="TextBox 24"/>
          <p:cNvSpPr txBox="1"/>
          <p:nvPr/>
        </p:nvSpPr>
        <p:spPr>
          <a:xfrm>
            <a:off x="2504728" y="1352963"/>
            <a:ext cx="288032"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en-US" sz="1400" dirty="0" smtClean="0">
                <a:solidFill>
                  <a:srgbClr val="002060"/>
                </a:solidFill>
                <a:latin typeface="Technic" panose="00000400000000000000" pitchFamily="2" charset="2"/>
              </a:rPr>
              <a:t>3</a:t>
            </a:r>
            <a:endParaRPr lang="en-US" sz="1400" dirty="0">
              <a:solidFill>
                <a:srgbClr val="002060"/>
              </a:solidFill>
              <a:latin typeface="Technic" panose="00000400000000000000" pitchFamily="2" charset="2"/>
            </a:endParaRPr>
          </a:p>
        </p:txBody>
      </p:sp>
      <p:sp>
        <p:nvSpPr>
          <p:cNvPr id="40" name="TextBox 39"/>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1</a:t>
            </a:r>
            <a:endParaRPr lang="en-US" sz="1200" b="1" dirty="0">
              <a:solidFill>
                <a:srgbClr val="002060"/>
              </a:solidFill>
              <a:cs typeface="B Nazanin" pitchFamily="2" charset="-78"/>
            </a:endParaRPr>
          </a:p>
        </p:txBody>
      </p:sp>
      <p:sp>
        <p:nvSpPr>
          <p:cNvPr id="41" name="TextBox 40"/>
          <p:cNvSpPr txBox="1"/>
          <p:nvPr/>
        </p:nvSpPr>
        <p:spPr>
          <a:xfrm>
            <a:off x="272480" y="3723542"/>
            <a:ext cx="1728192" cy="276999"/>
          </a:xfrm>
          <a:prstGeom prst="rect">
            <a:avLst/>
          </a:prstGeom>
          <a:noFill/>
        </p:spPr>
        <p:txBody>
          <a:bodyPr wrap="square" rtlCol="0">
            <a:spAutoFit/>
          </a:bodyPr>
          <a:lstStyle/>
          <a:p>
            <a:pPr algn="ctr"/>
            <a:r>
              <a:rPr lang="fa-IR" sz="1200" b="1" dirty="0" smtClean="0">
                <a:solidFill>
                  <a:srgbClr val="674301"/>
                </a:solidFill>
                <a:cs typeface="B Nazanin" pitchFamily="2" charset="-78"/>
              </a:rPr>
              <a:t>فعالیت‏های معمار</a:t>
            </a:r>
            <a:endParaRPr lang="en-US" sz="1200" b="1" dirty="0">
              <a:solidFill>
                <a:srgbClr val="674301"/>
              </a:solidFill>
              <a:cs typeface="B Nazanin" pitchFamily="2" charset="-78"/>
            </a:endParaRPr>
          </a:p>
        </p:txBody>
      </p:sp>
      <p:sp>
        <p:nvSpPr>
          <p:cNvPr id="42" name="TextBox 41"/>
          <p:cNvSpPr txBox="1"/>
          <p:nvPr/>
        </p:nvSpPr>
        <p:spPr>
          <a:xfrm>
            <a:off x="272480" y="4016097"/>
            <a:ext cx="1728192" cy="276999"/>
          </a:xfrm>
          <a:prstGeom prst="rect">
            <a:avLst/>
          </a:prstGeom>
          <a:noFill/>
        </p:spPr>
        <p:txBody>
          <a:bodyPr wrap="square" rtlCol="0">
            <a:spAutoFit/>
          </a:bodyPr>
          <a:lstStyle/>
          <a:p>
            <a:pPr algn="ctr"/>
            <a:r>
              <a:rPr lang="en-US" sz="1200" b="1" dirty="0" smtClean="0">
                <a:solidFill>
                  <a:schemeClr val="bg1">
                    <a:lumMod val="65000"/>
                    <a:lumOff val="35000"/>
                  </a:schemeClr>
                </a:solidFill>
                <a:cs typeface="B Nazanin" pitchFamily="2" charset="-78"/>
              </a:rPr>
              <a:t>Management</a:t>
            </a:r>
            <a:endParaRPr lang="en-US" sz="1200" b="1" dirty="0">
              <a:solidFill>
                <a:schemeClr val="bg1">
                  <a:lumMod val="65000"/>
                  <a:lumOff val="35000"/>
                </a:schemeClr>
              </a:solidFill>
              <a:cs typeface="B Nazanin" pitchFamily="2" charset="-78"/>
            </a:endParaRPr>
          </a:p>
        </p:txBody>
      </p:sp>
      <p:sp>
        <p:nvSpPr>
          <p:cNvPr id="43" name="TextBox 42"/>
          <p:cNvSpPr txBox="1"/>
          <p:nvPr/>
        </p:nvSpPr>
        <p:spPr>
          <a:xfrm>
            <a:off x="272480" y="4437112"/>
            <a:ext cx="1728192" cy="276999"/>
          </a:xfrm>
          <a:prstGeom prst="rect">
            <a:avLst/>
          </a:prstGeom>
          <a:noFill/>
        </p:spPr>
        <p:txBody>
          <a:bodyPr wrap="square" rtlCol="0">
            <a:spAutoFit/>
          </a:bodyPr>
          <a:lstStyle/>
          <a:p>
            <a:pPr algn="ctr"/>
            <a:r>
              <a:rPr lang="fa-IR" sz="1200" b="1" dirty="0" smtClean="0">
                <a:solidFill>
                  <a:schemeClr val="bg1">
                    <a:lumMod val="65000"/>
                    <a:lumOff val="35000"/>
                  </a:schemeClr>
                </a:solidFill>
                <a:cs typeface="B Nazanin" pitchFamily="2" charset="-78"/>
              </a:rPr>
              <a:t>آپارتمان مسکونی محلات</a:t>
            </a:r>
            <a:endParaRPr lang="en-US" sz="1200" b="1" dirty="0">
              <a:solidFill>
                <a:schemeClr val="bg1">
                  <a:lumMod val="65000"/>
                  <a:lumOff val="35000"/>
                </a:schemeClr>
              </a:solidFill>
              <a:cs typeface="B Nazanin" pitchFamily="2" charset="-78"/>
            </a:endParaRPr>
          </a:p>
        </p:txBody>
      </p:sp>
      <p:sp>
        <p:nvSpPr>
          <p:cNvPr id="33" name="TextBox 32"/>
          <p:cNvSpPr txBox="1"/>
          <p:nvPr/>
        </p:nvSpPr>
        <p:spPr>
          <a:xfrm>
            <a:off x="2504728" y="1700808"/>
            <a:ext cx="6552728" cy="2008242"/>
          </a:xfrm>
          <a:prstGeom prst="rect">
            <a:avLst/>
          </a:prstGeom>
          <a:noFill/>
        </p:spPr>
        <p:txBody>
          <a:bodyPr wrap="square" rtlCol="0">
            <a:spAutoFit/>
          </a:bodyPr>
          <a:lstStyle/>
          <a:p>
            <a:pPr algn="justLow" rtl="1">
              <a:lnSpc>
                <a:spcPct val="150000"/>
              </a:lnSpc>
            </a:pPr>
            <a:r>
              <a:rPr lang="fa-IR" sz="1200" dirty="0">
                <a:solidFill>
                  <a:srgbClr val="002060"/>
                </a:solidFill>
                <a:cs typeface="B Nazanin" pitchFamily="2" charset="-78"/>
              </a:rPr>
              <a:t>بخش عمده اقتصاد محلات، وابسته به برش و توليد سنگ مي باشد؛ كه بيش از نيمي از اين سنگ ها به علت ناكارآمدي برش سنگ، به </a:t>
            </a:r>
            <a:r>
              <a:rPr lang="fa-IR" sz="1200" dirty="0" smtClean="0">
                <a:solidFill>
                  <a:srgbClr val="002060"/>
                </a:solidFill>
                <a:cs typeface="B Nazanin" pitchFamily="2" charset="-78"/>
              </a:rPr>
              <a:t>دورريز </a:t>
            </a:r>
            <a:r>
              <a:rPr lang="fa-IR" sz="1200" dirty="0">
                <a:solidFill>
                  <a:srgbClr val="002060"/>
                </a:solidFill>
                <a:cs typeface="B Nazanin" pitchFamily="2" charset="-78"/>
              </a:rPr>
              <a:t>بدل مي گردند. اين پروژه با تبديل اين ناكارآمدي به شگردي اقتصادي و زيست محيطي، به استفاده ي مجدد از اين دورريزها در نماهاي بيروني و چندي از نماهاي داخلي پرداخته است و به بازيافت سنگ هاي حاصل از توليدات سازندگان محلي اقدام نموده است.</a:t>
            </a:r>
          </a:p>
          <a:p>
            <a:pPr algn="justLow" rtl="1">
              <a:lnSpc>
                <a:spcPct val="150000"/>
              </a:lnSpc>
            </a:pPr>
            <a:r>
              <a:rPr lang="fa-IR" sz="1200" dirty="0">
                <a:solidFill>
                  <a:srgbClr val="002060"/>
                </a:solidFill>
                <a:cs typeface="B Nazanin" pitchFamily="2" charset="-78"/>
              </a:rPr>
              <a:t>اين </a:t>
            </a:r>
            <a:r>
              <a:rPr lang="fa-IR" sz="1200" dirty="0" smtClean="0">
                <a:solidFill>
                  <a:srgbClr val="002060"/>
                </a:solidFill>
                <a:cs typeface="B Nazanin" pitchFamily="2" charset="-78"/>
              </a:rPr>
              <a:t>ساختمان پنج </a:t>
            </a:r>
            <a:r>
              <a:rPr lang="fa-IR" sz="1200" dirty="0">
                <a:solidFill>
                  <a:srgbClr val="002060"/>
                </a:solidFill>
                <a:cs typeface="B Nazanin" pitchFamily="2" charset="-78"/>
              </a:rPr>
              <a:t>طبقه شامل دو فروشگاه در سطح همكف و هشت واحد سه خوابه در طبقات بالا مي باشد. خطوط تيره </a:t>
            </a:r>
            <a:r>
              <a:rPr lang="fa-IR" sz="1200" dirty="0" smtClean="0">
                <a:solidFill>
                  <a:srgbClr val="002060"/>
                </a:solidFill>
                <a:cs typeface="B Nazanin" pitchFamily="2" charset="-78"/>
              </a:rPr>
              <a:t>رنگ نما</a:t>
            </a:r>
            <a:r>
              <a:rPr lang="fa-IR" sz="1200" dirty="0">
                <a:solidFill>
                  <a:srgbClr val="002060"/>
                </a:solidFill>
                <a:cs typeface="B Nazanin" pitchFamily="2" charset="-78"/>
              </a:rPr>
              <a:t>، به تعادل رنگ و تركيب بندي نماي ساختمان در برابر متريال هاي طبيعي </a:t>
            </a:r>
            <a:r>
              <a:rPr lang="fa-IR" sz="1200" dirty="0" smtClean="0">
                <a:solidFill>
                  <a:srgbClr val="002060"/>
                </a:solidFill>
                <a:cs typeface="B Nazanin" pitchFamily="2" charset="-78"/>
              </a:rPr>
              <a:t>بومي استفاده </a:t>
            </a:r>
            <a:r>
              <a:rPr lang="fa-IR" sz="1200" dirty="0">
                <a:solidFill>
                  <a:srgbClr val="002060"/>
                </a:solidFill>
                <a:cs typeface="B Nazanin" pitchFamily="2" charset="-78"/>
              </a:rPr>
              <a:t>شده در آن، كمك بسزايي نموده است.</a:t>
            </a:r>
          </a:p>
          <a:p>
            <a:pPr algn="justLow" rtl="1">
              <a:lnSpc>
                <a:spcPct val="150000"/>
              </a:lnSpc>
            </a:pPr>
            <a:r>
              <a:rPr lang="fa-IR" sz="1200" dirty="0">
                <a:solidFill>
                  <a:srgbClr val="002060"/>
                </a:solidFill>
                <a:cs typeface="B Nazanin" pitchFamily="2" charset="-78"/>
              </a:rPr>
              <a:t>پنجره هاي كوچك، توسط بيرون زدگي هاي مثلثي سنگي، محافظت شده اند و بازشوهاي بزرگتر، با كركره هاي چوبي پوشيده شده اند كه به ساكنين اجازه ي كنترل دما و نور را در هر سطح </a:t>
            </a:r>
            <a:r>
              <a:rPr lang="fa-IR" sz="1200" dirty="0" smtClean="0">
                <a:solidFill>
                  <a:srgbClr val="002060"/>
                </a:solidFill>
                <a:cs typeface="B Nazanin" pitchFamily="2" charset="-78"/>
              </a:rPr>
              <a:t>مي‏بخشد</a:t>
            </a:r>
            <a:r>
              <a:rPr lang="fa-IR" sz="1200" dirty="0">
                <a:solidFill>
                  <a:srgbClr val="002060"/>
                </a:solidFill>
                <a:cs typeface="B Nazanin" pitchFamily="2" charset="-78"/>
              </a:rPr>
              <a:t>.</a:t>
            </a:r>
          </a:p>
        </p:txBody>
      </p:sp>
      <p:sp>
        <p:nvSpPr>
          <p:cNvPr id="31" name="TextBox 30"/>
          <p:cNvSpPr txBox="1"/>
          <p:nvPr/>
        </p:nvSpPr>
        <p:spPr>
          <a:xfrm>
            <a:off x="2864768" y="1352963"/>
            <a:ext cx="619268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002060"/>
                </a:solidFill>
                <a:cs typeface="B Traffic" panose="00000400000000000000" pitchFamily="2" charset="-78"/>
              </a:rPr>
              <a:t>آپارتمان مسکونی محلات     </a:t>
            </a:r>
            <a:r>
              <a:rPr lang="fa-IR" sz="1050" dirty="0" smtClean="0">
                <a:solidFill>
                  <a:srgbClr val="002060"/>
                </a:solidFill>
                <a:cs typeface="B Traffic" panose="00000400000000000000" pitchFamily="2" charset="-78"/>
              </a:rPr>
              <a:t>رامین مهدی‏زاده</a:t>
            </a:r>
            <a:endParaRPr lang="fa-IR" sz="1050" dirty="0">
              <a:solidFill>
                <a:srgbClr val="002060"/>
              </a:solidFill>
              <a:cs typeface="B Traffic" panose="00000400000000000000" pitchFamily="2" charset="-78"/>
            </a:endParaRPr>
          </a:p>
        </p:txBody>
      </p:sp>
      <p:pic>
        <p:nvPicPr>
          <p:cNvPr id="26" name="Picture 25" descr="D:\fattaneh s data\kalbadi\tamrin 1\Apartment No. 1\project-0049_04.jpg"/>
          <p:cNvPicPr>
            <a:picLocks noChangeAspect="1" noChangeArrowheads="1"/>
          </p:cNvPicPr>
          <p:nvPr/>
        </p:nvPicPr>
        <p:blipFill rotWithShape="1">
          <a:blip r:embed="rId2" cstate="print"/>
          <a:srcRect r="17857"/>
          <a:stretch/>
        </p:blipFill>
        <p:spPr bwMode="auto">
          <a:xfrm>
            <a:off x="2504728" y="3993546"/>
            <a:ext cx="1656185" cy="2359731"/>
          </a:xfrm>
          <a:prstGeom prst="rect">
            <a:avLst/>
          </a:prstGeom>
          <a:noFill/>
        </p:spPr>
      </p:pic>
      <p:pic>
        <p:nvPicPr>
          <p:cNvPr id="27" name="Picture 4" descr="D:\fattaneh s data\kalbadi\tamrin 1\Apartment No. 1\project-0049_01.jpg"/>
          <p:cNvPicPr>
            <a:picLocks noChangeAspect="1" noChangeArrowheads="1"/>
          </p:cNvPicPr>
          <p:nvPr/>
        </p:nvPicPr>
        <p:blipFill>
          <a:blip r:embed="rId3"/>
          <a:srcRect/>
          <a:stretch>
            <a:fillRect/>
          </a:stretch>
        </p:blipFill>
        <p:spPr bwMode="auto">
          <a:xfrm>
            <a:off x="7511346" y="3999754"/>
            <a:ext cx="1546110" cy="2353523"/>
          </a:xfrm>
          <a:prstGeom prst="rect">
            <a:avLst/>
          </a:prstGeom>
          <a:noFill/>
        </p:spPr>
      </p:pic>
      <p:pic>
        <p:nvPicPr>
          <p:cNvPr id="28" name="Picture 2" descr="D:\fattaneh s data\kalbadi\tamrin 1\Apartment No. 1\project-0049_05.jpg"/>
          <p:cNvPicPr>
            <a:picLocks noChangeAspect="1" noChangeArrowheads="1"/>
          </p:cNvPicPr>
          <p:nvPr/>
        </p:nvPicPr>
        <p:blipFill>
          <a:blip r:embed="rId4"/>
          <a:srcRect/>
          <a:stretch>
            <a:fillRect/>
          </a:stretch>
        </p:blipFill>
        <p:spPr bwMode="auto">
          <a:xfrm>
            <a:off x="5869509" y="3991768"/>
            <a:ext cx="1572525" cy="2358788"/>
          </a:xfrm>
          <a:prstGeom prst="rect">
            <a:avLst/>
          </a:prstGeom>
          <a:noFill/>
        </p:spPr>
      </p:pic>
      <p:pic>
        <p:nvPicPr>
          <p:cNvPr id="29" name="Picture 3" descr="D:\fattaneh s data\kalbadi\tamrin 1\Apartment No. 1\project-0049_11.jpg"/>
          <p:cNvPicPr>
            <a:picLocks noChangeAspect="1" noChangeArrowheads="1"/>
          </p:cNvPicPr>
          <p:nvPr/>
        </p:nvPicPr>
        <p:blipFill>
          <a:blip r:embed="rId5" cstate="print"/>
          <a:srcRect/>
          <a:stretch>
            <a:fillRect/>
          </a:stretch>
        </p:blipFill>
        <p:spPr bwMode="auto">
          <a:xfrm>
            <a:off x="4236578" y="3993546"/>
            <a:ext cx="1563619" cy="2357010"/>
          </a:xfrm>
          <a:prstGeom prst="rect">
            <a:avLst/>
          </a:prstGeom>
          <a:noFill/>
        </p:spPr>
      </p:pic>
    </p:spTree>
    <p:extLst>
      <p:ext uri="{BB962C8B-B14F-4D97-AF65-F5344CB8AC3E}">
        <p14:creationId xmlns:p14="http://schemas.microsoft.com/office/powerpoint/2010/main" val="2437602616"/>
      </p:ext>
    </p:extLst>
  </p:cSld>
  <p:clrMapOvr>
    <a:masterClrMapping/>
  </p:clrMapOvr>
  <p:transition>
    <p:dissolv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TextBox 14"/>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1</a:t>
            </a:r>
            <a:r>
              <a:rPr lang="fa-IR" sz="1600" dirty="0" smtClean="0">
                <a:effectLst>
                  <a:outerShdw blurRad="38100" dist="38100" dir="2700000" algn="tl">
                    <a:srgbClr val="000000">
                      <a:alpha val="43137"/>
                    </a:srgbClr>
                  </a:outerShdw>
                </a:effectLst>
              </a:rPr>
              <a:t>   فعالیت‏های معمار</a:t>
            </a:r>
            <a:endParaRPr lang="en-US" sz="1400" dirty="0">
              <a:effectLst>
                <a:outerShdw blurRad="38100" dist="38100" dir="2700000" algn="tl">
                  <a:srgbClr val="000000">
                    <a:alpha val="43137"/>
                  </a:srgbClr>
                </a:outerShdw>
              </a:effectLst>
            </a:endParaRPr>
          </a:p>
        </p:txBody>
      </p:sp>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مدیریت                                        </a:t>
            </a:r>
            <a:r>
              <a:rPr lang="en-US" sz="1400" dirty="0" smtClean="0">
                <a:solidFill>
                  <a:srgbClr val="8C5B02"/>
                </a:solidFill>
              </a:rPr>
              <a:t> </a:t>
            </a:r>
            <a:r>
              <a:rPr lang="fa-IR" sz="1400" dirty="0" smtClean="0">
                <a:solidFill>
                  <a:srgbClr val="8C5B02"/>
                </a:solidFill>
              </a:rPr>
              <a:t>                                                                                       </a:t>
            </a:r>
            <a:r>
              <a:rPr lang="en-US" sz="1400" dirty="0" smtClean="0">
                <a:solidFill>
                  <a:srgbClr val="8C5B02"/>
                </a:solidFill>
                <a:latin typeface="Technic" panose="00000400000000000000" pitchFamily="2" charset="2"/>
              </a:rPr>
              <a:t>Management</a:t>
            </a:r>
            <a:endParaRPr lang="en-US" sz="1400" dirty="0">
              <a:solidFill>
                <a:srgbClr val="8C5B02"/>
              </a:solidFill>
              <a:latin typeface="Technic" panose="00000400000000000000" pitchFamily="2" charset="2"/>
            </a:endParaRPr>
          </a:p>
        </p:txBody>
      </p:sp>
      <p:sp>
        <p:nvSpPr>
          <p:cNvPr id="25" name="TextBox 24"/>
          <p:cNvSpPr txBox="1"/>
          <p:nvPr/>
        </p:nvSpPr>
        <p:spPr>
          <a:xfrm>
            <a:off x="2504728" y="1352963"/>
            <a:ext cx="288032"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en-US" sz="1400" dirty="0" smtClean="0">
                <a:solidFill>
                  <a:srgbClr val="002060"/>
                </a:solidFill>
                <a:latin typeface="Technic" panose="00000400000000000000" pitchFamily="2" charset="2"/>
              </a:rPr>
              <a:t>3</a:t>
            </a:r>
            <a:endParaRPr lang="en-US" sz="1400" dirty="0">
              <a:solidFill>
                <a:srgbClr val="002060"/>
              </a:solidFill>
              <a:latin typeface="Technic" panose="00000400000000000000" pitchFamily="2" charset="2"/>
            </a:endParaRPr>
          </a:p>
        </p:txBody>
      </p:sp>
      <p:sp>
        <p:nvSpPr>
          <p:cNvPr id="40" name="TextBox 39"/>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1</a:t>
            </a:r>
            <a:endParaRPr lang="en-US" sz="1200" b="1" dirty="0">
              <a:solidFill>
                <a:srgbClr val="002060"/>
              </a:solidFill>
              <a:cs typeface="B Nazanin" pitchFamily="2" charset="-78"/>
            </a:endParaRPr>
          </a:p>
        </p:txBody>
      </p:sp>
      <p:sp>
        <p:nvSpPr>
          <p:cNvPr id="41" name="TextBox 40"/>
          <p:cNvSpPr txBox="1"/>
          <p:nvPr/>
        </p:nvSpPr>
        <p:spPr>
          <a:xfrm>
            <a:off x="272480" y="3723542"/>
            <a:ext cx="1728192" cy="276999"/>
          </a:xfrm>
          <a:prstGeom prst="rect">
            <a:avLst/>
          </a:prstGeom>
          <a:noFill/>
        </p:spPr>
        <p:txBody>
          <a:bodyPr wrap="square" rtlCol="0">
            <a:spAutoFit/>
          </a:bodyPr>
          <a:lstStyle/>
          <a:p>
            <a:pPr algn="ctr"/>
            <a:r>
              <a:rPr lang="fa-IR" sz="1200" b="1" dirty="0" smtClean="0">
                <a:solidFill>
                  <a:srgbClr val="674301"/>
                </a:solidFill>
                <a:cs typeface="B Nazanin" pitchFamily="2" charset="-78"/>
              </a:rPr>
              <a:t>فعالیت‏های معمار</a:t>
            </a:r>
            <a:endParaRPr lang="en-US" sz="1200" b="1" dirty="0">
              <a:solidFill>
                <a:srgbClr val="674301"/>
              </a:solidFill>
              <a:cs typeface="B Nazanin" pitchFamily="2" charset="-78"/>
            </a:endParaRPr>
          </a:p>
        </p:txBody>
      </p:sp>
      <p:sp>
        <p:nvSpPr>
          <p:cNvPr id="42" name="TextBox 41"/>
          <p:cNvSpPr txBox="1"/>
          <p:nvPr/>
        </p:nvSpPr>
        <p:spPr>
          <a:xfrm>
            <a:off x="272480" y="4016097"/>
            <a:ext cx="1728192" cy="276999"/>
          </a:xfrm>
          <a:prstGeom prst="rect">
            <a:avLst/>
          </a:prstGeom>
          <a:noFill/>
        </p:spPr>
        <p:txBody>
          <a:bodyPr wrap="square" rtlCol="0">
            <a:spAutoFit/>
          </a:bodyPr>
          <a:lstStyle/>
          <a:p>
            <a:pPr algn="ctr"/>
            <a:r>
              <a:rPr lang="en-US" sz="1200" b="1" dirty="0" smtClean="0">
                <a:solidFill>
                  <a:schemeClr val="bg1">
                    <a:lumMod val="65000"/>
                    <a:lumOff val="35000"/>
                  </a:schemeClr>
                </a:solidFill>
                <a:cs typeface="B Nazanin" pitchFamily="2" charset="-78"/>
              </a:rPr>
              <a:t>Management</a:t>
            </a:r>
            <a:endParaRPr lang="en-US" sz="1200" b="1" dirty="0">
              <a:solidFill>
                <a:schemeClr val="bg1">
                  <a:lumMod val="65000"/>
                  <a:lumOff val="35000"/>
                </a:schemeClr>
              </a:solidFill>
              <a:cs typeface="B Nazanin" pitchFamily="2" charset="-78"/>
            </a:endParaRPr>
          </a:p>
        </p:txBody>
      </p:sp>
      <p:sp>
        <p:nvSpPr>
          <p:cNvPr id="43" name="TextBox 42"/>
          <p:cNvSpPr txBox="1"/>
          <p:nvPr/>
        </p:nvSpPr>
        <p:spPr>
          <a:xfrm>
            <a:off x="272480" y="4437112"/>
            <a:ext cx="1728192" cy="276999"/>
          </a:xfrm>
          <a:prstGeom prst="rect">
            <a:avLst/>
          </a:prstGeom>
          <a:noFill/>
        </p:spPr>
        <p:txBody>
          <a:bodyPr wrap="square" rtlCol="0">
            <a:spAutoFit/>
          </a:bodyPr>
          <a:lstStyle/>
          <a:p>
            <a:pPr algn="ctr"/>
            <a:r>
              <a:rPr lang="fa-IR" sz="1200" b="1" dirty="0" smtClean="0">
                <a:solidFill>
                  <a:schemeClr val="bg1">
                    <a:lumMod val="65000"/>
                    <a:lumOff val="35000"/>
                  </a:schemeClr>
                </a:solidFill>
                <a:cs typeface="B Nazanin" pitchFamily="2" charset="-78"/>
              </a:rPr>
              <a:t>ساختمان مسکونی کهریزک</a:t>
            </a:r>
            <a:endParaRPr lang="en-US" sz="1200" b="1" dirty="0">
              <a:solidFill>
                <a:schemeClr val="bg1">
                  <a:lumMod val="65000"/>
                  <a:lumOff val="35000"/>
                </a:schemeClr>
              </a:solidFill>
              <a:cs typeface="B Nazanin" pitchFamily="2" charset="-78"/>
            </a:endParaRPr>
          </a:p>
        </p:txBody>
      </p:sp>
      <p:sp>
        <p:nvSpPr>
          <p:cNvPr id="33" name="TextBox 32"/>
          <p:cNvSpPr txBox="1"/>
          <p:nvPr/>
        </p:nvSpPr>
        <p:spPr>
          <a:xfrm>
            <a:off x="2504728" y="1700808"/>
            <a:ext cx="6552728" cy="2585323"/>
          </a:xfrm>
          <a:prstGeom prst="rect">
            <a:avLst/>
          </a:prstGeom>
          <a:noFill/>
        </p:spPr>
        <p:txBody>
          <a:bodyPr wrap="square" rtlCol="0">
            <a:spAutoFit/>
          </a:bodyPr>
          <a:lstStyle/>
          <a:p>
            <a:pPr algn="justLow" rtl="1">
              <a:lnSpc>
                <a:spcPct val="150000"/>
              </a:lnSpc>
            </a:pPr>
            <a:r>
              <a:rPr lang="fa-IR" sz="1200" dirty="0">
                <a:solidFill>
                  <a:srgbClr val="002060"/>
                </a:solidFill>
                <a:cs typeface="B Nazanin" pitchFamily="2" charset="-78"/>
              </a:rPr>
              <a:t>زمین های کهریزک زراعی بوده اند و میوه و تره بار پایتخت را تأمین می کردند، اما به علت نزدیکی این شهر (کهریزک) به پایتخت، این زمین های زراعی با سرعت تبدیل به بلوک های شهری می شوند که می توان این تغییر را هر سال نسبت به سال قبل مشاهده کرد.</a:t>
            </a:r>
          </a:p>
          <a:p>
            <a:pPr algn="justLow" rtl="1">
              <a:lnSpc>
                <a:spcPct val="150000"/>
              </a:lnSpc>
            </a:pPr>
            <a:r>
              <a:rPr lang="fa-IR" sz="1200" dirty="0">
                <a:solidFill>
                  <a:srgbClr val="002060"/>
                </a:solidFill>
                <a:cs typeface="B Nazanin" pitchFamily="2" charset="-78"/>
              </a:rPr>
              <a:t>افراد ساکن این منطقه مهاجرانی هستند که منبع درامد آنها کارگری در پایتخت می باشد و فرهنگ کاملاً بسته و متفاوتی دارند. به دلیل فقر مالی شدید مردم این بافت دغدغه اصلی آن ها کمیت می باشد و کیفیت اهمیت چندانی ندارد، به همین منظور در آپارتمان های موجود منطقه واحدهایی وجود دارند که اتاق خواب ها نورگیر ندارند و البته به علت ارزان بودن آن ها، چنین واحدهایی بیشتر مورد استقبال بوده و سریعتر به فروش می رسند.طراحی این پروژه زمانی آغاز شدکه کف دو طبقه ی آن اجرا شده بود و کارفرما از لحاظ اقتصادی محدودیت های زیادی داشته است.</a:t>
            </a:r>
          </a:p>
          <a:p>
            <a:pPr algn="justLow" rtl="1">
              <a:lnSpc>
                <a:spcPct val="150000"/>
              </a:lnSpc>
            </a:pPr>
            <a:r>
              <a:rPr lang="fa-IR" sz="1200" dirty="0">
                <a:solidFill>
                  <a:srgbClr val="002060"/>
                </a:solidFill>
                <a:cs typeface="B Nazanin" pitchFamily="2" charset="-78"/>
              </a:rPr>
              <a:t>مسئله </a:t>
            </a:r>
            <a:r>
              <a:rPr lang="fa-IR" sz="1200" dirty="0" smtClean="0">
                <a:solidFill>
                  <a:srgbClr val="002060"/>
                </a:solidFill>
                <a:cs typeface="B Nazanin" pitchFamily="2" charset="-78"/>
              </a:rPr>
              <a:t>اول </a:t>
            </a:r>
            <a:r>
              <a:rPr lang="fa-IR" sz="1200" dirty="0">
                <a:solidFill>
                  <a:srgbClr val="002060"/>
                </a:solidFill>
                <a:cs typeface="B Nazanin" pitchFamily="2" charset="-78"/>
              </a:rPr>
              <a:t>این </a:t>
            </a:r>
            <a:r>
              <a:rPr lang="fa-IR" sz="1200" dirty="0" smtClean="0">
                <a:solidFill>
                  <a:srgbClr val="002060"/>
                </a:solidFill>
                <a:cs typeface="B Nazanin" pitchFamily="2" charset="-78"/>
              </a:rPr>
              <a:t>پروژه، </a:t>
            </a:r>
            <a:r>
              <a:rPr lang="fa-IR" sz="1200" dirty="0">
                <a:solidFill>
                  <a:srgbClr val="002060"/>
                </a:solidFill>
                <a:cs typeface="B Nazanin" pitchFamily="2" charset="-78"/>
              </a:rPr>
              <a:t>کمبود زیاد بودجه برای اجرای ساختمان </a:t>
            </a:r>
            <a:r>
              <a:rPr lang="fa-IR" sz="1200" dirty="0" smtClean="0">
                <a:solidFill>
                  <a:srgbClr val="002060"/>
                </a:solidFill>
                <a:cs typeface="B Nazanin" pitchFamily="2" charset="-78"/>
              </a:rPr>
              <a:t>بود، </a:t>
            </a:r>
            <a:r>
              <a:rPr lang="fa-IR" sz="1200" dirty="0">
                <a:solidFill>
                  <a:srgbClr val="002060"/>
                </a:solidFill>
                <a:cs typeface="B Nazanin" pitchFamily="2" charset="-78"/>
              </a:rPr>
              <a:t>در نتیجه باید راه حلی انتخاب </a:t>
            </a:r>
            <a:r>
              <a:rPr lang="fa-IR" sz="1200" dirty="0" smtClean="0">
                <a:solidFill>
                  <a:srgbClr val="002060"/>
                </a:solidFill>
                <a:cs typeface="B Nazanin" pitchFamily="2" charset="-78"/>
              </a:rPr>
              <a:t>می‏کردیم </a:t>
            </a:r>
            <a:r>
              <a:rPr lang="fa-IR" sz="1200" dirty="0">
                <a:solidFill>
                  <a:srgbClr val="002060"/>
                </a:solidFill>
                <a:cs typeface="B Nazanin" pitchFamily="2" charset="-78"/>
              </a:rPr>
              <a:t>که قابلیت اجرا توسط کارگران بومی را داشته باشد و از طرفی متریال نیز ارزان و قابل دسترس باشد. پس بهترین گزینه متریالی برای ما آجر و سیمان بود.</a:t>
            </a:r>
          </a:p>
        </p:txBody>
      </p:sp>
      <p:sp>
        <p:nvSpPr>
          <p:cNvPr id="31" name="TextBox 30"/>
          <p:cNvSpPr txBox="1"/>
          <p:nvPr/>
        </p:nvSpPr>
        <p:spPr>
          <a:xfrm>
            <a:off x="2864768" y="1352963"/>
            <a:ext cx="619268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a:solidFill>
                  <a:srgbClr val="002060"/>
                </a:solidFill>
                <a:cs typeface="B Traffic" panose="00000400000000000000" pitchFamily="2" charset="-78"/>
              </a:rPr>
              <a:t>ساختمان مسکونی کهریزک     </a:t>
            </a:r>
            <a:r>
              <a:rPr lang="fa-IR" sz="1050" dirty="0" smtClean="0">
                <a:solidFill>
                  <a:srgbClr val="002060"/>
                </a:solidFill>
                <a:cs typeface="B Traffic" panose="00000400000000000000" pitchFamily="2" charset="-78"/>
              </a:rPr>
              <a:t>مهدی کامبوزیا</a:t>
            </a:r>
            <a:endParaRPr lang="fa-IR" sz="1050" dirty="0">
              <a:solidFill>
                <a:srgbClr val="002060"/>
              </a:solidFill>
              <a:cs typeface="B Traffic" panose="00000400000000000000" pitchFamily="2" charset="-78"/>
            </a:endParaRPr>
          </a:p>
        </p:txBody>
      </p:sp>
      <p:pic>
        <p:nvPicPr>
          <p:cNvPr id="32" name="Picture 2" descr="D:\fattaneh s data\kalbadi\tamrin 1\Kahrizak Residential Building\Kahrizak_Residential_Building__7_-7072-800-500-90.jpg"/>
          <p:cNvPicPr>
            <a:picLocks noChangeAspect="1" noChangeArrowheads="1"/>
          </p:cNvPicPr>
          <p:nvPr/>
        </p:nvPicPr>
        <p:blipFill>
          <a:blip r:embed="rId2"/>
          <a:srcRect/>
          <a:stretch>
            <a:fillRect/>
          </a:stretch>
        </p:blipFill>
        <p:spPr bwMode="auto">
          <a:xfrm>
            <a:off x="2504729" y="4279748"/>
            <a:ext cx="1584176" cy="2073529"/>
          </a:xfrm>
          <a:prstGeom prst="rect">
            <a:avLst/>
          </a:prstGeom>
          <a:noFill/>
        </p:spPr>
      </p:pic>
      <p:pic>
        <p:nvPicPr>
          <p:cNvPr id="39" name="Picture 4" descr="D:\fattaneh s data\kalbadi\tamrin 1\Kahrizak Residential Building\Kahrizak_Residential_Building__15_-7080-800-500-90.jpg"/>
          <p:cNvPicPr>
            <a:picLocks noChangeAspect="1" noChangeArrowheads="1"/>
          </p:cNvPicPr>
          <p:nvPr/>
        </p:nvPicPr>
        <p:blipFill>
          <a:blip r:embed="rId3" cstate="print"/>
          <a:srcRect/>
          <a:stretch>
            <a:fillRect/>
          </a:stretch>
        </p:blipFill>
        <p:spPr bwMode="auto">
          <a:xfrm>
            <a:off x="4279045" y="4293096"/>
            <a:ext cx="3096344" cy="2064229"/>
          </a:xfrm>
          <a:prstGeom prst="rect">
            <a:avLst/>
          </a:prstGeom>
          <a:noFill/>
        </p:spPr>
      </p:pic>
      <p:pic>
        <p:nvPicPr>
          <p:cNvPr id="46" name="Picture 8" descr="D:\fattaneh s data\kalbadi\tamrin 1\Kahrizak Residential Building\Kahrizak_Residential_Building__12_-7077-800-500-90.jpg"/>
          <p:cNvPicPr>
            <a:picLocks noChangeAspect="1" noChangeArrowheads="1"/>
          </p:cNvPicPr>
          <p:nvPr/>
        </p:nvPicPr>
        <p:blipFill>
          <a:blip r:embed="rId4" cstate="print"/>
          <a:srcRect l="5882"/>
          <a:stretch>
            <a:fillRect/>
          </a:stretch>
        </p:blipFill>
        <p:spPr bwMode="auto">
          <a:xfrm>
            <a:off x="7565529" y="4293096"/>
            <a:ext cx="1491928" cy="2064028"/>
          </a:xfrm>
          <a:prstGeom prst="rect">
            <a:avLst/>
          </a:prstGeom>
          <a:noFill/>
        </p:spPr>
      </p:pic>
    </p:spTree>
    <p:extLst>
      <p:ext uri="{BB962C8B-B14F-4D97-AF65-F5344CB8AC3E}">
        <p14:creationId xmlns:p14="http://schemas.microsoft.com/office/powerpoint/2010/main" val="969309505"/>
      </p:ext>
    </p:extLst>
  </p:cSld>
  <p:clrMapOvr>
    <a:masterClrMapping/>
  </p:clrMapOvr>
  <p:transition>
    <p:dissolv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TextBox 14"/>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1</a:t>
            </a:r>
            <a:r>
              <a:rPr lang="fa-IR" sz="1600" dirty="0" smtClean="0">
                <a:effectLst>
                  <a:outerShdw blurRad="38100" dist="38100" dir="2700000" algn="tl">
                    <a:srgbClr val="000000">
                      <a:alpha val="43137"/>
                    </a:srgbClr>
                  </a:outerShdw>
                </a:effectLst>
              </a:rPr>
              <a:t>   فعالیت‏های معمار</a:t>
            </a:r>
            <a:endParaRPr lang="en-US" sz="1400" dirty="0">
              <a:effectLst>
                <a:outerShdw blurRad="38100" dist="38100" dir="2700000" algn="tl">
                  <a:srgbClr val="000000">
                    <a:alpha val="43137"/>
                  </a:srgbClr>
                </a:outerShdw>
              </a:effectLst>
            </a:endParaRPr>
          </a:p>
        </p:txBody>
      </p:sp>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مدیریت                                        </a:t>
            </a:r>
            <a:r>
              <a:rPr lang="en-US" sz="1400" dirty="0" smtClean="0">
                <a:solidFill>
                  <a:srgbClr val="8C5B02"/>
                </a:solidFill>
              </a:rPr>
              <a:t> </a:t>
            </a:r>
            <a:r>
              <a:rPr lang="fa-IR" sz="1400" dirty="0" smtClean="0">
                <a:solidFill>
                  <a:srgbClr val="8C5B02"/>
                </a:solidFill>
              </a:rPr>
              <a:t>                                                                                       </a:t>
            </a:r>
            <a:r>
              <a:rPr lang="en-US" sz="1400" dirty="0" smtClean="0">
                <a:solidFill>
                  <a:srgbClr val="8C5B02"/>
                </a:solidFill>
                <a:latin typeface="Technic" panose="00000400000000000000" pitchFamily="2" charset="2"/>
              </a:rPr>
              <a:t>Management</a:t>
            </a:r>
            <a:endParaRPr lang="en-US" sz="1400" dirty="0">
              <a:solidFill>
                <a:srgbClr val="8C5B02"/>
              </a:solidFill>
              <a:latin typeface="Technic" panose="00000400000000000000" pitchFamily="2" charset="2"/>
            </a:endParaRPr>
          </a:p>
        </p:txBody>
      </p:sp>
      <p:sp>
        <p:nvSpPr>
          <p:cNvPr id="25" name="TextBox 24"/>
          <p:cNvSpPr txBox="1"/>
          <p:nvPr/>
        </p:nvSpPr>
        <p:spPr>
          <a:xfrm>
            <a:off x="2504728" y="1352963"/>
            <a:ext cx="288032"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en-US" sz="1400" dirty="0" smtClean="0">
                <a:solidFill>
                  <a:srgbClr val="002060"/>
                </a:solidFill>
                <a:latin typeface="Technic" panose="00000400000000000000" pitchFamily="2" charset="2"/>
              </a:rPr>
              <a:t>3</a:t>
            </a:r>
            <a:endParaRPr lang="en-US" sz="1400" dirty="0">
              <a:solidFill>
                <a:srgbClr val="002060"/>
              </a:solidFill>
              <a:latin typeface="Technic" panose="00000400000000000000" pitchFamily="2" charset="2"/>
            </a:endParaRPr>
          </a:p>
        </p:txBody>
      </p:sp>
      <p:sp>
        <p:nvSpPr>
          <p:cNvPr id="40" name="TextBox 39"/>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1</a:t>
            </a:r>
            <a:endParaRPr lang="en-US" sz="1200" b="1" dirty="0">
              <a:solidFill>
                <a:srgbClr val="002060"/>
              </a:solidFill>
              <a:cs typeface="B Nazanin" pitchFamily="2" charset="-78"/>
            </a:endParaRPr>
          </a:p>
        </p:txBody>
      </p:sp>
      <p:sp>
        <p:nvSpPr>
          <p:cNvPr id="41" name="TextBox 40"/>
          <p:cNvSpPr txBox="1"/>
          <p:nvPr/>
        </p:nvSpPr>
        <p:spPr>
          <a:xfrm>
            <a:off x="272480" y="3723542"/>
            <a:ext cx="1728192" cy="276999"/>
          </a:xfrm>
          <a:prstGeom prst="rect">
            <a:avLst/>
          </a:prstGeom>
          <a:noFill/>
        </p:spPr>
        <p:txBody>
          <a:bodyPr wrap="square" rtlCol="0">
            <a:spAutoFit/>
          </a:bodyPr>
          <a:lstStyle/>
          <a:p>
            <a:pPr algn="ctr"/>
            <a:r>
              <a:rPr lang="fa-IR" sz="1200" b="1" dirty="0" smtClean="0">
                <a:solidFill>
                  <a:srgbClr val="674301"/>
                </a:solidFill>
                <a:cs typeface="B Nazanin" pitchFamily="2" charset="-78"/>
              </a:rPr>
              <a:t>فعالیت‏های معمار</a:t>
            </a:r>
            <a:endParaRPr lang="en-US" sz="1200" b="1" dirty="0">
              <a:solidFill>
                <a:srgbClr val="674301"/>
              </a:solidFill>
              <a:cs typeface="B Nazanin" pitchFamily="2" charset="-78"/>
            </a:endParaRPr>
          </a:p>
        </p:txBody>
      </p:sp>
      <p:sp>
        <p:nvSpPr>
          <p:cNvPr id="42" name="TextBox 41"/>
          <p:cNvSpPr txBox="1"/>
          <p:nvPr/>
        </p:nvSpPr>
        <p:spPr>
          <a:xfrm>
            <a:off x="272480" y="4016097"/>
            <a:ext cx="1728192" cy="276999"/>
          </a:xfrm>
          <a:prstGeom prst="rect">
            <a:avLst/>
          </a:prstGeom>
          <a:noFill/>
        </p:spPr>
        <p:txBody>
          <a:bodyPr wrap="square" rtlCol="0">
            <a:spAutoFit/>
          </a:bodyPr>
          <a:lstStyle/>
          <a:p>
            <a:pPr algn="ctr"/>
            <a:r>
              <a:rPr lang="en-US" sz="1200" b="1" dirty="0" smtClean="0">
                <a:solidFill>
                  <a:schemeClr val="bg1">
                    <a:lumMod val="65000"/>
                    <a:lumOff val="35000"/>
                  </a:schemeClr>
                </a:solidFill>
                <a:cs typeface="B Nazanin" pitchFamily="2" charset="-78"/>
              </a:rPr>
              <a:t>Management</a:t>
            </a:r>
            <a:endParaRPr lang="en-US" sz="1200" b="1" dirty="0">
              <a:solidFill>
                <a:schemeClr val="bg1">
                  <a:lumMod val="65000"/>
                  <a:lumOff val="35000"/>
                </a:schemeClr>
              </a:solidFill>
              <a:cs typeface="B Nazanin" pitchFamily="2" charset="-78"/>
            </a:endParaRPr>
          </a:p>
        </p:txBody>
      </p:sp>
      <p:sp>
        <p:nvSpPr>
          <p:cNvPr id="43" name="TextBox 42"/>
          <p:cNvSpPr txBox="1"/>
          <p:nvPr/>
        </p:nvSpPr>
        <p:spPr>
          <a:xfrm>
            <a:off x="272480" y="4437112"/>
            <a:ext cx="1728192" cy="276999"/>
          </a:xfrm>
          <a:prstGeom prst="rect">
            <a:avLst/>
          </a:prstGeom>
          <a:noFill/>
        </p:spPr>
        <p:txBody>
          <a:bodyPr wrap="square" rtlCol="0">
            <a:spAutoFit/>
          </a:bodyPr>
          <a:lstStyle/>
          <a:p>
            <a:pPr algn="ctr"/>
            <a:r>
              <a:rPr lang="fa-IR" sz="1200" b="1" dirty="0" smtClean="0">
                <a:solidFill>
                  <a:schemeClr val="bg1">
                    <a:lumMod val="65000"/>
                    <a:lumOff val="35000"/>
                  </a:schemeClr>
                </a:solidFill>
                <a:cs typeface="B Nazanin" pitchFamily="2" charset="-78"/>
              </a:rPr>
              <a:t>ساختمان مسکونی کهریزک</a:t>
            </a:r>
            <a:endParaRPr lang="en-US" sz="1200" b="1" dirty="0">
              <a:solidFill>
                <a:schemeClr val="bg1">
                  <a:lumMod val="65000"/>
                  <a:lumOff val="35000"/>
                </a:schemeClr>
              </a:solidFill>
              <a:cs typeface="B Nazanin" pitchFamily="2" charset="-78"/>
            </a:endParaRPr>
          </a:p>
        </p:txBody>
      </p:sp>
      <p:sp>
        <p:nvSpPr>
          <p:cNvPr id="33" name="TextBox 32"/>
          <p:cNvSpPr txBox="1"/>
          <p:nvPr/>
        </p:nvSpPr>
        <p:spPr>
          <a:xfrm>
            <a:off x="2504728" y="1700808"/>
            <a:ext cx="6552728" cy="2285241"/>
          </a:xfrm>
          <a:prstGeom prst="rect">
            <a:avLst/>
          </a:prstGeom>
          <a:noFill/>
        </p:spPr>
        <p:txBody>
          <a:bodyPr wrap="square" rtlCol="0">
            <a:spAutoFit/>
          </a:bodyPr>
          <a:lstStyle/>
          <a:p>
            <a:pPr algn="justLow" rtl="1">
              <a:lnSpc>
                <a:spcPct val="150000"/>
              </a:lnSpc>
            </a:pPr>
            <a:r>
              <a:rPr lang="fa-IR" sz="1200" dirty="0">
                <a:solidFill>
                  <a:srgbClr val="002060"/>
                </a:solidFill>
                <a:cs typeface="B Nazanin" pitchFamily="2" charset="-78"/>
              </a:rPr>
              <a:t>مسئله ی دوم همخوانی نداشتن فرهنگ  افراد ساکن با نوع ساخت و ساز منطقه بود ، به طوری که طراحی بالکن های بزرگ در پروژه های روتین مسکونی منطقه باعث استفاده نادرست مصرف کننده از آن ها می شد مثلا بالکن ها را به علت کمبود فضا دیوارکشی می کردند و به فضای داخلی تبدیل می کردند و یا به عنوان انباری استفاده می کردند و یا به علت اینکه از بالکن برای خشک کردن البسه استفاده می کردند و از طرفی نمی خواستند لباسهای آنها یا زنانشان را مردم رهگذر بینند بالکنها  را با شیشه رنگی می پوشاندند  که این کار نور کافی را وارد ساختمان نمی کرد و از طرفی منظره ی ساختمان را بسیار ناهنجار می کرد.</a:t>
            </a:r>
          </a:p>
          <a:p>
            <a:pPr algn="justLow" rtl="1">
              <a:lnSpc>
                <a:spcPct val="150000"/>
              </a:lnSpc>
            </a:pPr>
            <a:r>
              <a:rPr lang="fa-IR" sz="1200" dirty="0">
                <a:solidFill>
                  <a:srgbClr val="002060"/>
                </a:solidFill>
                <a:cs typeface="B Nazanin" pitchFamily="2" charset="-78"/>
              </a:rPr>
              <a:t>در نتیجه ما کاربری مورد نظر مصرف کننده را از بالکن ها مورد مطالعه قرار دادیم و آنها را با مدول های آجری مشبک بستیم.بدین ترتیب با مدول های آجری که هر یک  نیازی از خواسته های کاربران را تأمین می کرد پروژه را طراحی کردیم و از طرفی به علت کمبود فضای واحد ها کمدهای اتاق ها یا طاقچه های نشیمن را نیز در جداره داخلی مدول ها قرار دادیم و نور کافی را با پنجره های قدی وارد پروژه کردیم.</a:t>
            </a:r>
          </a:p>
        </p:txBody>
      </p:sp>
      <p:sp>
        <p:nvSpPr>
          <p:cNvPr id="31" name="TextBox 30"/>
          <p:cNvSpPr txBox="1"/>
          <p:nvPr/>
        </p:nvSpPr>
        <p:spPr>
          <a:xfrm>
            <a:off x="2864768" y="1352963"/>
            <a:ext cx="619268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a:solidFill>
                  <a:srgbClr val="002060"/>
                </a:solidFill>
                <a:cs typeface="B Traffic" panose="00000400000000000000" pitchFamily="2" charset="-78"/>
              </a:rPr>
              <a:t>ساختمان مسکونی کهریزک     </a:t>
            </a:r>
            <a:r>
              <a:rPr lang="fa-IR" sz="1050" dirty="0" smtClean="0">
                <a:solidFill>
                  <a:srgbClr val="002060"/>
                </a:solidFill>
                <a:cs typeface="B Traffic" panose="00000400000000000000" pitchFamily="2" charset="-78"/>
              </a:rPr>
              <a:t>مهدی کامبوزیا</a:t>
            </a:r>
            <a:endParaRPr lang="fa-IR" sz="1050" dirty="0">
              <a:solidFill>
                <a:srgbClr val="002060"/>
              </a:solidFill>
              <a:cs typeface="B Traffic" panose="00000400000000000000" pitchFamily="2" charset="-78"/>
            </a:endParaRPr>
          </a:p>
        </p:txBody>
      </p:sp>
      <p:pic>
        <p:nvPicPr>
          <p:cNvPr id="26" name="Picture 2" descr="D:\fattaneh s data\kalbadi\tamrin 1\Kahrizak Residential Building\Kahrizak_Residential_Building__2_-7067-800-500-90.jpg"/>
          <p:cNvPicPr>
            <a:picLocks noChangeAspect="1" noChangeArrowheads="1"/>
          </p:cNvPicPr>
          <p:nvPr/>
        </p:nvPicPr>
        <p:blipFill rotWithShape="1">
          <a:blip r:embed="rId2"/>
          <a:srcRect r="12338"/>
          <a:stretch/>
        </p:blipFill>
        <p:spPr bwMode="auto">
          <a:xfrm>
            <a:off x="2504729" y="4131971"/>
            <a:ext cx="1512167" cy="2222934"/>
          </a:xfrm>
          <a:prstGeom prst="rect">
            <a:avLst/>
          </a:prstGeom>
          <a:noFill/>
        </p:spPr>
      </p:pic>
      <p:pic>
        <p:nvPicPr>
          <p:cNvPr id="28" name="Picture 3" descr="D:\fattaneh s data\kalbadi\tamrin 1\Kahrizak Residential Building\Kahrizak_Residential_Building__17_-7082-800-500-90.jpg"/>
          <p:cNvPicPr>
            <a:picLocks noChangeAspect="1" noChangeArrowheads="1"/>
          </p:cNvPicPr>
          <p:nvPr/>
        </p:nvPicPr>
        <p:blipFill>
          <a:blip r:embed="rId3"/>
          <a:srcRect/>
          <a:stretch>
            <a:fillRect/>
          </a:stretch>
        </p:blipFill>
        <p:spPr bwMode="auto">
          <a:xfrm>
            <a:off x="7413489" y="4131936"/>
            <a:ext cx="1640769" cy="2217255"/>
          </a:xfrm>
          <a:prstGeom prst="rect">
            <a:avLst/>
          </a:prstGeom>
          <a:noFill/>
        </p:spPr>
      </p:pic>
      <p:pic>
        <p:nvPicPr>
          <p:cNvPr id="29" name="Picture 7" descr="D:\fattaneh s data\kalbadi\tamrin 1\Kahrizak Residential Building\Kahrizak_Residential_Building__18_-7083-800-500-90.jpg"/>
          <p:cNvPicPr>
            <a:picLocks noChangeAspect="1" noChangeArrowheads="1"/>
          </p:cNvPicPr>
          <p:nvPr/>
        </p:nvPicPr>
        <p:blipFill>
          <a:blip r:embed="rId4" cstate="print"/>
          <a:srcRect/>
          <a:stretch>
            <a:fillRect/>
          </a:stretch>
        </p:blipFill>
        <p:spPr bwMode="auto">
          <a:xfrm>
            <a:off x="5798834" y="4131936"/>
            <a:ext cx="1519794" cy="2221924"/>
          </a:xfrm>
          <a:prstGeom prst="rect">
            <a:avLst/>
          </a:prstGeom>
          <a:noFill/>
        </p:spPr>
      </p:pic>
      <p:pic>
        <p:nvPicPr>
          <p:cNvPr id="30" name="Picture 8" descr="D:\fattaneh s data\kalbadi\tamrin 1\Kahrizak Residential Building\Kahrizak_Residential_Building__12_-7077-800-500-90.jpg"/>
          <p:cNvPicPr>
            <a:picLocks noChangeAspect="1" noChangeArrowheads="1"/>
          </p:cNvPicPr>
          <p:nvPr/>
        </p:nvPicPr>
        <p:blipFill>
          <a:blip r:embed="rId5" cstate="print"/>
          <a:srcRect l="5882"/>
          <a:stretch>
            <a:fillRect/>
          </a:stretch>
        </p:blipFill>
        <p:spPr bwMode="auto">
          <a:xfrm>
            <a:off x="4104836" y="4131936"/>
            <a:ext cx="1606058" cy="2221923"/>
          </a:xfrm>
          <a:prstGeom prst="rect">
            <a:avLst/>
          </a:prstGeom>
          <a:noFill/>
        </p:spPr>
      </p:pic>
    </p:spTree>
    <p:extLst>
      <p:ext uri="{BB962C8B-B14F-4D97-AF65-F5344CB8AC3E}">
        <p14:creationId xmlns:p14="http://schemas.microsoft.com/office/powerpoint/2010/main" val="2940254486"/>
      </p:ext>
    </p:extLst>
  </p:cSld>
  <p:clrMapOvr>
    <a:masterClrMapping/>
  </p:clrMapOvr>
  <p:transition>
    <p:dissolv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TextBox 14"/>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1</a:t>
            </a:r>
            <a:r>
              <a:rPr lang="fa-IR" sz="1600" dirty="0" smtClean="0">
                <a:effectLst>
                  <a:outerShdw blurRad="38100" dist="38100" dir="2700000" algn="tl">
                    <a:srgbClr val="000000">
                      <a:alpha val="43137"/>
                    </a:srgbClr>
                  </a:outerShdw>
                </a:effectLst>
              </a:rPr>
              <a:t>   فعالیت‏های معمار</a:t>
            </a:r>
            <a:endParaRPr lang="en-US" sz="1400" dirty="0">
              <a:effectLst>
                <a:outerShdw blurRad="38100" dist="38100" dir="2700000" algn="tl">
                  <a:srgbClr val="000000">
                    <a:alpha val="43137"/>
                  </a:srgbClr>
                </a:outerShdw>
              </a:effectLst>
            </a:endParaRPr>
          </a:p>
        </p:txBody>
      </p:sp>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مدیریت                                        </a:t>
            </a:r>
            <a:r>
              <a:rPr lang="en-US" sz="1400" dirty="0" smtClean="0">
                <a:solidFill>
                  <a:srgbClr val="8C5B02"/>
                </a:solidFill>
              </a:rPr>
              <a:t> </a:t>
            </a:r>
            <a:r>
              <a:rPr lang="fa-IR" sz="1400" dirty="0" smtClean="0">
                <a:solidFill>
                  <a:srgbClr val="8C5B02"/>
                </a:solidFill>
              </a:rPr>
              <a:t>                                                                                       </a:t>
            </a:r>
            <a:r>
              <a:rPr lang="en-US" sz="1400" dirty="0" smtClean="0">
                <a:solidFill>
                  <a:srgbClr val="8C5B02"/>
                </a:solidFill>
                <a:latin typeface="Technic" panose="00000400000000000000" pitchFamily="2" charset="2"/>
              </a:rPr>
              <a:t>Management</a:t>
            </a:r>
            <a:endParaRPr lang="en-US" sz="1400" dirty="0">
              <a:solidFill>
                <a:srgbClr val="8C5B02"/>
              </a:solidFill>
              <a:latin typeface="Technic" panose="00000400000000000000" pitchFamily="2" charset="2"/>
            </a:endParaRPr>
          </a:p>
        </p:txBody>
      </p:sp>
      <p:sp>
        <p:nvSpPr>
          <p:cNvPr id="25" name="TextBox 24"/>
          <p:cNvSpPr txBox="1"/>
          <p:nvPr/>
        </p:nvSpPr>
        <p:spPr>
          <a:xfrm>
            <a:off x="2504728" y="1352963"/>
            <a:ext cx="288032"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en-US" sz="1400" dirty="0" smtClean="0">
                <a:solidFill>
                  <a:srgbClr val="002060"/>
                </a:solidFill>
                <a:latin typeface="Technic" panose="00000400000000000000" pitchFamily="2" charset="2"/>
              </a:rPr>
              <a:t>4</a:t>
            </a:r>
            <a:endParaRPr lang="en-US" sz="1400" dirty="0">
              <a:solidFill>
                <a:srgbClr val="002060"/>
              </a:solidFill>
              <a:latin typeface="Technic" panose="00000400000000000000" pitchFamily="2" charset="2"/>
            </a:endParaRPr>
          </a:p>
        </p:txBody>
      </p:sp>
      <p:sp>
        <p:nvSpPr>
          <p:cNvPr id="40" name="TextBox 39"/>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1</a:t>
            </a:r>
            <a:endParaRPr lang="en-US" sz="1200" b="1" dirty="0">
              <a:solidFill>
                <a:srgbClr val="002060"/>
              </a:solidFill>
              <a:cs typeface="B Nazanin" pitchFamily="2" charset="-78"/>
            </a:endParaRPr>
          </a:p>
        </p:txBody>
      </p:sp>
      <p:sp>
        <p:nvSpPr>
          <p:cNvPr id="41" name="TextBox 40"/>
          <p:cNvSpPr txBox="1"/>
          <p:nvPr/>
        </p:nvSpPr>
        <p:spPr>
          <a:xfrm>
            <a:off x="272480" y="3723542"/>
            <a:ext cx="1728192" cy="276999"/>
          </a:xfrm>
          <a:prstGeom prst="rect">
            <a:avLst/>
          </a:prstGeom>
          <a:noFill/>
        </p:spPr>
        <p:txBody>
          <a:bodyPr wrap="square" rtlCol="0">
            <a:spAutoFit/>
          </a:bodyPr>
          <a:lstStyle/>
          <a:p>
            <a:pPr algn="ctr"/>
            <a:r>
              <a:rPr lang="fa-IR" sz="1200" b="1" dirty="0" smtClean="0">
                <a:solidFill>
                  <a:srgbClr val="674301"/>
                </a:solidFill>
                <a:cs typeface="B Nazanin" pitchFamily="2" charset="-78"/>
              </a:rPr>
              <a:t>فعالیت‏های معمار</a:t>
            </a:r>
            <a:endParaRPr lang="en-US" sz="1200" b="1" dirty="0">
              <a:solidFill>
                <a:srgbClr val="674301"/>
              </a:solidFill>
              <a:cs typeface="B Nazanin" pitchFamily="2" charset="-78"/>
            </a:endParaRPr>
          </a:p>
        </p:txBody>
      </p:sp>
      <p:sp>
        <p:nvSpPr>
          <p:cNvPr id="42" name="TextBox 41"/>
          <p:cNvSpPr txBox="1"/>
          <p:nvPr/>
        </p:nvSpPr>
        <p:spPr>
          <a:xfrm>
            <a:off x="272480" y="4016097"/>
            <a:ext cx="1728192" cy="276999"/>
          </a:xfrm>
          <a:prstGeom prst="rect">
            <a:avLst/>
          </a:prstGeom>
          <a:noFill/>
        </p:spPr>
        <p:txBody>
          <a:bodyPr wrap="square" rtlCol="0">
            <a:spAutoFit/>
          </a:bodyPr>
          <a:lstStyle/>
          <a:p>
            <a:pPr algn="ctr"/>
            <a:r>
              <a:rPr lang="en-US" sz="1200" b="1" dirty="0" smtClean="0">
                <a:solidFill>
                  <a:schemeClr val="bg1">
                    <a:lumMod val="65000"/>
                    <a:lumOff val="35000"/>
                  </a:schemeClr>
                </a:solidFill>
                <a:cs typeface="B Nazanin" pitchFamily="2" charset="-78"/>
              </a:rPr>
              <a:t>Management</a:t>
            </a:r>
            <a:endParaRPr lang="en-US" sz="1200" b="1" dirty="0">
              <a:solidFill>
                <a:schemeClr val="bg1">
                  <a:lumMod val="65000"/>
                  <a:lumOff val="35000"/>
                </a:schemeClr>
              </a:solidFill>
              <a:cs typeface="B Nazanin" pitchFamily="2" charset="-78"/>
            </a:endParaRPr>
          </a:p>
        </p:txBody>
      </p:sp>
      <p:sp>
        <p:nvSpPr>
          <p:cNvPr id="43" name="TextBox 42"/>
          <p:cNvSpPr txBox="1"/>
          <p:nvPr/>
        </p:nvSpPr>
        <p:spPr>
          <a:xfrm>
            <a:off x="272480" y="4437112"/>
            <a:ext cx="1728192" cy="276999"/>
          </a:xfrm>
          <a:prstGeom prst="rect">
            <a:avLst/>
          </a:prstGeom>
          <a:noFill/>
        </p:spPr>
        <p:txBody>
          <a:bodyPr wrap="square" rtlCol="0">
            <a:spAutoFit/>
          </a:bodyPr>
          <a:lstStyle/>
          <a:p>
            <a:pPr algn="ctr"/>
            <a:r>
              <a:rPr lang="fa-IR" sz="1200" b="1" dirty="0" smtClean="0">
                <a:solidFill>
                  <a:schemeClr val="bg1">
                    <a:lumMod val="65000"/>
                    <a:lumOff val="35000"/>
                  </a:schemeClr>
                </a:solidFill>
                <a:cs typeface="B Nazanin" pitchFamily="2" charset="-78"/>
              </a:rPr>
              <a:t>مجموعه تجاری شهر رویاها</a:t>
            </a:r>
            <a:endParaRPr lang="en-US" sz="1200" b="1" dirty="0">
              <a:solidFill>
                <a:schemeClr val="bg1">
                  <a:lumMod val="65000"/>
                  <a:lumOff val="35000"/>
                </a:schemeClr>
              </a:solidFill>
              <a:cs typeface="B Nazanin" pitchFamily="2" charset="-78"/>
            </a:endParaRPr>
          </a:p>
        </p:txBody>
      </p:sp>
      <p:sp>
        <p:nvSpPr>
          <p:cNvPr id="33" name="TextBox 32"/>
          <p:cNvSpPr txBox="1"/>
          <p:nvPr/>
        </p:nvSpPr>
        <p:spPr>
          <a:xfrm>
            <a:off x="2504728" y="1700808"/>
            <a:ext cx="6552728" cy="4778231"/>
          </a:xfrm>
          <a:prstGeom prst="rect">
            <a:avLst/>
          </a:prstGeom>
          <a:noFill/>
        </p:spPr>
        <p:txBody>
          <a:bodyPr wrap="square" rtlCol="0">
            <a:spAutoFit/>
          </a:bodyPr>
          <a:lstStyle/>
          <a:p>
            <a:pPr algn="justLow" rtl="1">
              <a:lnSpc>
                <a:spcPct val="150000"/>
              </a:lnSpc>
            </a:pPr>
            <a:r>
              <a:rPr lang="fa-IR" sz="1200" dirty="0">
                <a:solidFill>
                  <a:srgbClr val="002060"/>
                </a:solidFill>
                <a:cs typeface="B Nazanin" pitchFamily="2" charset="-78"/>
              </a:rPr>
              <a:t>پروژه پیش رو مسابقه طراحی نمای ساختمان مرکز تجاری در مجموعه تفریحی شهررویاها در اصفهان است. این اسکلت بتنی در بستر خود در مجاورت سه کاربری مهم است که شخصیتهای متفاوتی به سه جبهه مجموعه خواهند داد. شخصیت بازی و سرگرمی در مجاورت شهربازی، شخصیت تبلیغاتی در مجاورت ورودی و بزرگراه و شخصیت تشریفاتی در مجاورت هتلها.</a:t>
            </a:r>
          </a:p>
          <a:p>
            <a:pPr algn="justLow" rtl="1">
              <a:lnSpc>
                <a:spcPct val="150000"/>
              </a:lnSpc>
            </a:pPr>
            <a:r>
              <a:rPr lang="fa-IR" sz="1200" dirty="0">
                <a:solidFill>
                  <a:srgbClr val="002060"/>
                </a:solidFill>
                <a:cs typeface="B Nazanin" pitchFamily="2" charset="-78"/>
              </a:rPr>
              <a:t>در وحله اول طراحی نما در نظر طراحان به عنوان راهبردی غلط تلقی شده، چراکه شروع پروژه با پیش فرض طراحی نما برای مجموعه ای تجاری که اصولاً پروژه ای درونگراست باعث ایجاد مرز و قطع شدن ارتباط درون و بیرون پروژه می شود و کلاً راهبرد مناسبی برای پاسخ به مسائل درون پروژه نمی باشد.</a:t>
            </a:r>
          </a:p>
          <a:p>
            <a:pPr algn="justLow" rtl="1">
              <a:lnSpc>
                <a:spcPct val="150000"/>
              </a:lnSpc>
            </a:pPr>
            <a:r>
              <a:rPr lang="fa-IR" sz="1200" dirty="0">
                <a:solidFill>
                  <a:srgbClr val="002060"/>
                </a:solidFill>
                <a:cs typeface="B Nazanin" pitchFamily="2" charset="-78"/>
              </a:rPr>
              <a:t>از طرفی دیگر به خاطر مجاورت پروژه با شهربازی درگیری مجموعه تجاری با بستر خود (شهر رویاها)، هدف اصلی طراحی قرار گرفت چراکه این ارتباط می تواند ارزش افزوده دو طرفه به همراه داشته باشد. بنابراین فضای پارکینگ بین شهر بازی و مجموعه تجاری حذف شده و به جای آن پلازا قرار می گیرد.</a:t>
            </a:r>
          </a:p>
          <a:p>
            <a:pPr algn="justLow" rtl="1">
              <a:lnSpc>
                <a:spcPct val="150000"/>
              </a:lnSpc>
            </a:pPr>
            <a:r>
              <a:rPr lang="fa-IR" sz="1200" dirty="0">
                <a:solidFill>
                  <a:srgbClr val="002060"/>
                </a:solidFill>
                <a:cs typeface="B Nazanin" pitchFamily="2" charset="-78"/>
              </a:rPr>
              <a:t>ایده اصلی طراحی این مجموعه با تمرکز بر روی سازه موجود و بهره گیری از پتانسیلهای آن جهت پاسخگویی به نیازها و برنامه عملکردى مجموعه جدید است. بنابراین طراحی با توجه به سلول بنیادی سازه </a:t>
            </a:r>
            <a:r>
              <a:rPr lang="fa-IR" sz="1200" dirty="0" smtClean="0">
                <a:solidFill>
                  <a:srgbClr val="002060"/>
                </a:solidFill>
                <a:cs typeface="B Nazanin" pitchFamily="2" charset="-78"/>
              </a:rPr>
              <a:t>موجود (مدول </a:t>
            </a:r>
            <a:r>
              <a:rPr lang="fa-IR" sz="1200" dirty="0">
                <a:solidFill>
                  <a:srgbClr val="002060"/>
                </a:solidFill>
                <a:cs typeface="B Nazanin" pitchFamily="2" charset="-78"/>
              </a:rPr>
              <a:t>6 * </a:t>
            </a:r>
            <a:r>
              <a:rPr lang="fa-IR" sz="1200" dirty="0" smtClean="0">
                <a:solidFill>
                  <a:srgbClr val="002060"/>
                </a:solidFill>
                <a:cs typeface="B Nazanin" pitchFamily="2" charset="-78"/>
              </a:rPr>
              <a:t>6) شروع </a:t>
            </a:r>
            <a:r>
              <a:rPr lang="fa-IR" sz="1200" dirty="0">
                <a:solidFill>
                  <a:srgbClr val="002060"/>
                </a:solidFill>
                <a:cs typeface="B Nazanin" pitchFamily="2" charset="-78"/>
              </a:rPr>
              <a:t>می شود و سازه موجود به مجموعه ای از مدول های جعبه ای تبدیل شده که بر اساس برنامه عملکردی و نیازهای مجموعه رشد کرده.</a:t>
            </a:r>
          </a:p>
          <a:p>
            <a:pPr algn="justLow" rtl="1">
              <a:lnSpc>
                <a:spcPct val="150000"/>
              </a:lnSpc>
            </a:pPr>
            <a:r>
              <a:rPr lang="fa-IR" sz="1200" dirty="0">
                <a:solidFill>
                  <a:srgbClr val="002060"/>
                </a:solidFill>
                <a:cs typeface="B Nazanin" pitchFamily="2" charset="-78"/>
              </a:rPr>
              <a:t>رشد و تکثیر فرکتالی مدولهای جعبه ای فضای داخل و خارج را نظام دهی کرده و باعث بوجود آمدن تراس ها و سطوح افقی شده است که از طرفی پلازا را به بام مجموعه متصل میکند و از طرفی دیگر باعث درهم آمیختگی درون و بیرون مجموعه شده است. آمیزش درون وبیرون باعث حرکت بهتر مردم و فعال شدن تمامی سطوح تجاری در مجموعه خواهد شد. پلازای بیرونی که</a:t>
            </a:r>
          </a:p>
          <a:p>
            <a:pPr algn="justLow" rtl="1">
              <a:lnSpc>
                <a:spcPct val="150000"/>
              </a:lnSpc>
            </a:pPr>
            <a:r>
              <a:rPr lang="fa-IR" sz="1200" dirty="0">
                <a:solidFill>
                  <a:srgbClr val="002060"/>
                </a:solidFill>
                <a:cs typeface="B Nazanin" pitchFamily="2" charset="-78"/>
              </a:rPr>
              <a:t>به نوعی در بر دارنده بخش سرگرمی است به عنوان یک فضای بینابین عمل میکند که شامل مجموعه ای از کافه ها، رستورانها، گالری ها و فضاها و تراسهای باز و بسته است که به نوعی زندگی بر روی نما (نمای قابل سکونت) را امکان پذیر میسازد.</a:t>
            </a:r>
          </a:p>
        </p:txBody>
      </p:sp>
      <p:sp>
        <p:nvSpPr>
          <p:cNvPr id="31" name="TextBox 30"/>
          <p:cNvSpPr txBox="1"/>
          <p:nvPr/>
        </p:nvSpPr>
        <p:spPr>
          <a:xfrm>
            <a:off x="2864768" y="1352963"/>
            <a:ext cx="619268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002060"/>
                </a:solidFill>
                <a:cs typeface="B Traffic" panose="00000400000000000000" pitchFamily="2" charset="-78"/>
              </a:rPr>
              <a:t>مسابقه مجموعه تجاری شهر رویاها در اصفهان     </a:t>
            </a:r>
            <a:r>
              <a:rPr lang="fa-IR" sz="1050" dirty="0" smtClean="0">
                <a:solidFill>
                  <a:srgbClr val="002060"/>
                </a:solidFill>
                <a:cs typeface="B Traffic" panose="00000400000000000000" pitchFamily="2" charset="-78"/>
              </a:rPr>
              <a:t>فرشاد مهدی‏زاده – رها اشرفی امینه</a:t>
            </a:r>
            <a:endParaRPr lang="fa-IR" sz="1050" dirty="0">
              <a:solidFill>
                <a:srgbClr val="002060"/>
              </a:solidFill>
              <a:cs typeface="B Traffic" panose="00000400000000000000" pitchFamily="2" charset="-78"/>
            </a:endParaRPr>
          </a:p>
        </p:txBody>
      </p:sp>
    </p:spTree>
    <p:extLst>
      <p:ext uri="{BB962C8B-B14F-4D97-AF65-F5344CB8AC3E}">
        <p14:creationId xmlns:p14="http://schemas.microsoft.com/office/powerpoint/2010/main" val="3692394445"/>
      </p:ext>
    </p:extLst>
  </p:cSld>
  <p:clrMapOvr>
    <a:masterClrMapping/>
  </p:clrMapOvr>
  <p:transition>
    <p:dissolv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TextBox 14"/>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1</a:t>
            </a:r>
            <a:r>
              <a:rPr lang="fa-IR" sz="1600" dirty="0" smtClean="0">
                <a:effectLst>
                  <a:outerShdw blurRad="38100" dist="38100" dir="2700000" algn="tl">
                    <a:srgbClr val="000000">
                      <a:alpha val="43137"/>
                    </a:srgbClr>
                  </a:outerShdw>
                </a:effectLst>
              </a:rPr>
              <a:t>   فعالیت‏های معمار</a:t>
            </a:r>
            <a:endParaRPr lang="en-US" sz="1400" dirty="0">
              <a:effectLst>
                <a:outerShdw blurRad="38100" dist="38100" dir="2700000" algn="tl">
                  <a:srgbClr val="000000">
                    <a:alpha val="43137"/>
                  </a:srgbClr>
                </a:outerShdw>
              </a:effectLst>
            </a:endParaRPr>
          </a:p>
        </p:txBody>
      </p:sp>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مدیریت                                        </a:t>
            </a:r>
            <a:r>
              <a:rPr lang="en-US" sz="1400" dirty="0" smtClean="0">
                <a:solidFill>
                  <a:srgbClr val="8C5B02"/>
                </a:solidFill>
              </a:rPr>
              <a:t> </a:t>
            </a:r>
            <a:r>
              <a:rPr lang="fa-IR" sz="1400" dirty="0" smtClean="0">
                <a:solidFill>
                  <a:srgbClr val="8C5B02"/>
                </a:solidFill>
              </a:rPr>
              <a:t>                                                                                       </a:t>
            </a:r>
            <a:r>
              <a:rPr lang="en-US" sz="1400" dirty="0" smtClean="0">
                <a:solidFill>
                  <a:srgbClr val="8C5B02"/>
                </a:solidFill>
                <a:latin typeface="Technic" panose="00000400000000000000" pitchFamily="2" charset="2"/>
              </a:rPr>
              <a:t>Management</a:t>
            </a:r>
            <a:endParaRPr lang="en-US" sz="1400" dirty="0">
              <a:solidFill>
                <a:srgbClr val="8C5B02"/>
              </a:solidFill>
              <a:latin typeface="Technic" panose="00000400000000000000" pitchFamily="2" charset="2"/>
            </a:endParaRPr>
          </a:p>
        </p:txBody>
      </p:sp>
      <p:sp>
        <p:nvSpPr>
          <p:cNvPr id="25" name="TextBox 24"/>
          <p:cNvSpPr txBox="1"/>
          <p:nvPr/>
        </p:nvSpPr>
        <p:spPr>
          <a:xfrm>
            <a:off x="2504728" y="1352963"/>
            <a:ext cx="288032"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en-US" sz="1400" dirty="0" smtClean="0">
                <a:solidFill>
                  <a:srgbClr val="002060"/>
                </a:solidFill>
                <a:latin typeface="Technic" panose="00000400000000000000" pitchFamily="2" charset="2"/>
              </a:rPr>
              <a:t>4</a:t>
            </a:r>
            <a:endParaRPr lang="en-US" sz="1400" dirty="0">
              <a:solidFill>
                <a:srgbClr val="002060"/>
              </a:solidFill>
              <a:latin typeface="Technic" panose="00000400000000000000" pitchFamily="2" charset="2"/>
            </a:endParaRPr>
          </a:p>
        </p:txBody>
      </p:sp>
      <p:sp>
        <p:nvSpPr>
          <p:cNvPr id="40" name="TextBox 39"/>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1</a:t>
            </a:r>
            <a:endParaRPr lang="en-US" sz="1200" b="1" dirty="0">
              <a:solidFill>
                <a:srgbClr val="002060"/>
              </a:solidFill>
              <a:cs typeface="B Nazanin" pitchFamily="2" charset="-78"/>
            </a:endParaRPr>
          </a:p>
        </p:txBody>
      </p:sp>
      <p:sp>
        <p:nvSpPr>
          <p:cNvPr id="41" name="TextBox 40"/>
          <p:cNvSpPr txBox="1"/>
          <p:nvPr/>
        </p:nvSpPr>
        <p:spPr>
          <a:xfrm>
            <a:off x="272480" y="3723542"/>
            <a:ext cx="1728192" cy="276999"/>
          </a:xfrm>
          <a:prstGeom prst="rect">
            <a:avLst/>
          </a:prstGeom>
          <a:noFill/>
        </p:spPr>
        <p:txBody>
          <a:bodyPr wrap="square" rtlCol="0">
            <a:spAutoFit/>
          </a:bodyPr>
          <a:lstStyle/>
          <a:p>
            <a:pPr algn="ctr"/>
            <a:r>
              <a:rPr lang="fa-IR" sz="1200" b="1" dirty="0" smtClean="0">
                <a:solidFill>
                  <a:srgbClr val="674301"/>
                </a:solidFill>
                <a:cs typeface="B Nazanin" pitchFamily="2" charset="-78"/>
              </a:rPr>
              <a:t>فعالیت‏های معمار</a:t>
            </a:r>
            <a:endParaRPr lang="en-US" sz="1200" b="1" dirty="0">
              <a:solidFill>
                <a:srgbClr val="674301"/>
              </a:solidFill>
              <a:cs typeface="B Nazanin" pitchFamily="2" charset="-78"/>
            </a:endParaRPr>
          </a:p>
        </p:txBody>
      </p:sp>
      <p:sp>
        <p:nvSpPr>
          <p:cNvPr id="42" name="TextBox 41"/>
          <p:cNvSpPr txBox="1"/>
          <p:nvPr/>
        </p:nvSpPr>
        <p:spPr>
          <a:xfrm>
            <a:off x="272480" y="4016097"/>
            <a:ext cx="1728192" cy="276999"/>
          </a:xfrm>
          <a:prstGeom prst="rect">
            <a:avLst/>
          </a:prstGeom>
          <a:noFill/>
        </p:spPr>
        <p:txBody>
          <a:bodyPr wrap="square" rtlCol="0">
            <a:spAutoFit/>
          </a:bodyPr>
          <a:lstStyle/>
          <a:p>
            <a:pPr algn="ctr"/>
            <a:r>
              <a:rPr lang="en-US" sz="1200" b="1" dirty="0" smtClean="0">
                <a:solidFill>
                  <a:schemeClr val="bg1">
                    <a:lumMod val="65000"/>
                    <a:lumOff val="35000"/>
                  </a:schemeClr>
                </a:solidFill>
                <a:cs typeface="B Nazanin" pitchFamily="2" charset="-78"/>
              </a:rPr>
              <a:t>Management</a:t>
            </a:r>
            <a:endParaRPr lang="en-US" sz="1200" b="1" dirty="0">
              <a:solidFill>
                <a:schemeClr val="bg1">
                  <a:lumMod val="65000"/>
                  <a:lumOff val="35000"/>
                </a:schemeClr>
              </a:solidFill>
              <a:cs typeface="B Nazanin" pitchFamily="2" charset="-78"/>
            </a:endParaRPr>
          </a:p>
        </p:txBody>
      </p:sp>
      <p:sp>
        <p:nvSpPr>
          <p:cNvPr id="43" name="TextBox 42"/>
          <p:cNvSpPr txBox="1"/>
          <p:nvPr/>
        </p:nvSpPr>
        <p:spPr>
          <a:xfrm>
            <a:off x="272480" y="4437112"/>
            <a:ext cx="1728192" cy="276999"/>
          </a:xfrm>
          <a:prstGeom prst="rect">
            <a:avLst/>
          </a:prstGeom>
          <a:noFill/>
        </p:spPr>
        <p:txBody>
          <a:bodyPr wrap="square" rtlCol="0">
            <a:spAutoFit/>
          </a:bodyPr>
          <a:lstStyle/>
          <a:p>
            <a:pPr algn="ctr"/>
            <a:r>
              <a:rPr lang="fa-IR" sz="1200" b="1" dirty="0" smtClean="0">
                <a:solidFill>
                  <a:schemeClr val="bg1">
                    <a:lumMod val="65000"/>
                    <a:lumOff val="35000"/>
                  </a:schemeClr>
                </a:solidFill>
                <a:cs typeface="B Nazanin" pitchFamily="2" charset="-78"/>
              </a:rPr>
              <a:t>مجموعه تجاری شهر رویاها</a:t>
            </a:r>
            <a:endParaRPr lang="en-US" sz="1200" b="1" dirty="0">
              <a:solidFill>
                <a:schemeClr val="bg1">
                  <a:lumMod val="65000"/>
                  <a:lumOff val="35000"/>
                </a:schemeClr>
              </a:solidFill>
              <a:cs typeface="B Nazanin" pitchFamily="2" charset="-78"/>
            </a:endParaRPr>
          </a:p>
        </p:txBody>
      </p:sp>
      <p:sp>
        <p:nvSpPr>
          <p:cNvPr id="31" name="TextBox 30"/>
          <p:cNvSpPr txBox="1"/>
          <p:nvPr/>
        </p:nvSpPr>
        <p:spPr>
          <a:xfrm>
            <a:off x="2864768" y="1352963"/>
            <a:ext cx="619268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002060"/>
                </a:solidFill>
                <a:cs typeface="B Traffic" panose="00000400000000000000" pitchFamily="2" charset="-78"/>
              </a:rPr>
              <a:t>مسابقه مجموعه تجاری شهر رویاها در اصفهان     </a:t>
            </a:r>
            <a:r>
              <a:rPr lang="fa-IR" sz="1050" dirty="0" smtClean="0">
                <a:solidFill>
                  <a:srgbClr val="002060"/>
                </a:solidFill>
                <a:cs typeface="B Traffic" panose="00000400000000000000" pitchFamily="2" charset="-78"/>
              </a:rPr>
              <a:t>فرشاد مهدی‏زاده – رها اشرفی امینه</a:t>
            </a:r>
            <a:endParaRPr lang="fa-IR" sz="1050" dirty="0">
              <a:solidFill>
                <a:srgbClr val="002060"/>
              </a:solidFill>
              <a:cs typeface="B Traffic" panose="00000400000000000000" pitchFamily="2" charset="-78"/>
            </a:endParaRPr>
          </a:p>
        </p:txBody>
      </p:sp>
      <p:pic>
        <p:nvPicPr>
          <p:cNvPr id="28" name="Picture 2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04726" y="1750212"/>
            <a:ext cx="3101616" cy="1450004"/>
          </a:xfrm>
          <a:prstGeom prst="rect">
            <a:avLst/>
          </a:prstGeom>
          <a:noFill/>
          <a:ln>
            <a:solidFill>
              <a:schemeClr val="bg1">
                <a:lumMod val="50000"/>
                <a:lumOff val="50000"/>
              </a:schemeClr>
            </a:solidFill>
          </a:ln>
        </p:spPr>
      </p:pic>
      <p:pic>
        <p:nvPicPr>
          <p:cNvPr id="29" name="Picture 2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61058" y="4907341"/>
            <a:ext cx="3096398" cy="1447565"/>
          </a:xfrm>
          <a:prstGeom prst="rect">
            <a:avLst/>
          </a:prstGeom>
          <a:ln>
            <a:solidFill>
              <a:schemeClr val="bg1">
                <a:lumMod val="50000"/>
                <a:lumOff val="50000"/>
              </a:schemeClr>
            </a:solidFill>
          </a:ln>
        </p:spPr>
      </p:pic>
      <p:pic>
        <p:nvPicPr>
          <p:cNvPr id="30" name="Picture 2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961058" y="3329996"/>
            <a:ext cx="3096398" cy="1447565"/>
          </a:xfrm>
          <a:prstGeom prst="rect">
            <a:avLst/>
          </a:prstGeom>
          <a:ln>
            <a:solidFill>
              <a:schemeClr val="bg1">
                <a:lumMod val="50000"/>
                <a:lumOff val="50000"/>
              </a:schemeClr>
            </a:solidFill>
          </a:ln>
        </p:spPr>
      </p:pic>
      <p:pic>
        <p:nvPicPr>
          <p:cNvPr id="32" name="Picture 3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961058" y="1721571"/>
            <a:ext cx="3096398" cy="1478645"/>
          </a:xfrm>
          <a:prstGeom prst="rect">
            <a:avLst/>
          </a:prstGeom>
          <a:noFill/>
          <a:ln>
            <a:noFill/>
          </a:ln>
        </p:spPr>
      </p:pic>
      <p:pic>
        <p:nvPicPr>
          <p:cNvPr id="39" name="Picture 3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504727" y="4907342"/>
            <a:ext cx="3084191" cy="1441858"/>
          </a:xfrm>
          <a:prstGeom prst="rect">
            <a:avLst/>
          </a:prstGeom>
          <a:ln>
            <a:solidFill>
              <a:schemeClr val="bg1">
                <a:lumMod val="50000"/>
                <a:lumOff val="50000"/>
              </a:schemeClr>
            </a:solidFill>
          </a:ln>
        </p:spPr>
      </p:pic>
      <p:pic>
        <p:nvPicPr>
          <p:cNvPr id="45" name="Picture 4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504726" y="3329996"/>
            <a:ext cx="3084191" cy="1441860"/>
          </a:xfrm>
          <a:prstGeom prst="rect">
            <a:avLst/>
          </a:prstGeom>
          <a:ln>
            <a:solidFill>
              <a:schemeClr val="bg1">
                <a:lumMod val="50000"/>
                <a:lumOff val="50000"/>
              </a:schemeClr>
            </a:solidFill>
          </a:ln>
        </p:spPr>
      </p:pic>
    </p:spTree>
    <p:extLst>
      <p:ext uri="{BB962C8B-B14F-4D97-AF65-F5344CB8AC3E}">
        <p14:creationId xmlns:p14="http://schemas.microsoft.com/office/powerpoint/2010/main" val="2749803453"/>
      </p:ext>
    </p:extLst>
  </p:cSld>
  <p:clrMapOvr>
    <a:masterClrMapping/>
  </p:clrMapOvr>
  <p:transition>
    <p:dissolv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TextBox 14"/>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1</a:t>
            </a:r>
            <a:r>
              <a:rPr lang="fa-IR" sz="1600" dirty="0" smtClean="0">
                <a:effectLst>
                  <a:outerShdw blurRad="38100" dist="38100" dir="2700000" algn="tl">
                    <a:srgbClr val="000000">
                      <a:alpha val="43137"/>
                    </a:srgbClr>
                  </a:outerShdw>
                </a:effectLst>
              </a:rPr>
              <a:t>   فعالیت‏های معمار</a:t>
            </a:r>
            <a:endParaRPr lang="en-US" sz="1400" dirty="0">
              <a:effectLst>
                <a:outerShdw blurRad="38100" dist="38100" dir="2700000" algn="tl">
                  <a:srgbClr val="000000">
                    <a:alpha val="43137"/>
                  </a:srgbClr>
                </a:outerShdw>
              </a:effectLst>
            </a:endParaRPr>
          </a:p>
        </p:txBody>
      </p:sp>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مدیریت                                        </a:t>
            </a:r>
            <a:r>
              <a:rPr lang="en-US" sz="1400" dirty="0" smtClean="0">
                <a:solidFill>
                  <a:srgbClr val="8C5B02"/>
                </a:solidFill>
              </a:rPr>
              <a:t> </a:t>
            </a:r>
            <a:r>
              <a:rPr lang="fa-IR" sz="1400" dirty="0" smtClean="0">
                <a:solidFill>
                  <a:srgbClr val="8C5B02"/>
                </a:solidFill>
              </a:rPr>
              <a:t>                                                                                       </a:t>
            </a:r>
            <a:r>
              <a:rPr lang="en-US" sz="1400" dirty="0" smtClean="0">
                <a:solidFill>
                  <a:srgbClr val="8C5B02"/>
                </a:solidFill>
                <a:latin typeface="Technic" panose="00000400000000000000" pitchFamily="2" charset="2"/>
              </a:rPr>
              <a:t>Management</a:t>
            </a:r>
            <a:endParaRPr lang="en-US" sz="1400" dirty="0">
              <a:solidFill>
                <a:srgbClr val="8C5B02"/>
              </a:solidFill>
              <a:latin typeface="Technic" panose="00000400000000000000" pitchFamily="2" charset="2"/>
            </a:endParaRPr>
          </a:p>
        </p:txBody>
      </p:sp>
      <p:sp>
        <p:nvSpPr>
          <p:cNvPr id="25" name="TextBox 24"/>
          <p:cNvSpPr txBox="1"/>
          <p:nvPr/>
        </p:nvSpPr>
        <p:spPr>
          <a:xfrm>
            <a:off x="2504728" y="1352963"/>
            <a:ext cx="288032"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en-US" sz="1400" dirty="0" smtClean="0">
                <a:solidFill>
                  <a:srgbClr val="002060"/>
                </a:solidFill>
                <a:latin typeface="Technic" panose="00000400000000000000" pitchFamily="2" charset="2"/>
              </a:rPr>
              <a:t>5</a:t>
            </a:r>
            <a:endParaRPr lang="en-US" sz="1400" dirty="0">
              <a:solidFill>
                <a:srgbClr val="002060"/>
              </a:solidFill>
              <a:latin typeface="Technic" panose="00000400000000000000" pitchFamily="2" charset="2"/>
            </a:endParaRPr>
          </a:p>
        </p:txBody>
      </p:sp>
      <p:sp>
        <p:nvSpPr>
          <p:cNvPr id="40" name="TextBox 39"/>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1</a:t>
            </a:r>
            <a:endParaRPr lang="en-US" sz="1200" b="1" dirty="0">
              <a:solidFill>
                <a:srgbClr val="002060"/>
              </a:solidFill>
              <a:cs typeface="B Nazanin" pitchFamily="2" charset="-78"/>
            </a:endParaRPr>
          </a:p>
        </p:txBody>
      </p:sp>
      <p:sp>
        <p:nvSpPr>
          <p:cNvPr id="41" name="TextBox 40"/>
          <p:cNvSpPr txBox="1"/>
          <p:nvPr/>
        </p:nvSpPr>
        <p:spPr>
          <a:xfrm>
            <a:off x="272480" y="3723542"/>
            <a:ext cx="1728192" cy="276999"/>
          </a:xfrm>
          <a:prstGeom prst="rect">
            <a:avLst/>
          </a:prstGeom>
          <a:noFill/>
        </p:spPr>
        <p:txBody>
          <a:bodyPr wrap="square" rtlCol="0">
            <a:spAutoFit/>
          </a:bodyPr>
          <a:lstStyle/>
          <a:p>
            <a:pPr algn="ctr"/>
            <a:r>
              <a:rPr lang="fa-IR" sz="1200" b="1" dirty="0" smtClean="0">
                <a:solidFill>
                  <a:srgbClr val="674301"/>
                </a:solidFill>
                <a:cs typeface="B Nazanin" pitchFamily="2" charset="-78"/>
              </a:rPr>
              <a:t>فعالیت‏های معمار</a:t>
            </a:r>
            <a:endParaRPr lang="en-US" sz="1200" b="1" dirty="0">
              <a:solidFill>
                <a:srgbClr val="674301"/>
              </a:solidFill>
              <a:cs typeface="B Nazanin" pitchFamily="2" charset="-78"/>
            </a:endParaRPr>
          </a:p>
        </p:txBody>
      </p:sp>
      <p:sp>
        <p:nvSpPr>
          <p:cNvPr id="42" name="TextBox 41"/>
          <p:cNvSpPr txBox="1"/>
          <p:nvPr/>
        </p:nvSpPr>
        <p:spPr>
          <a:xfrm>
            <a:off x="272480" y="4016097"/>
            <a:ext cx="1728192" cy="276999"/>
          </a:xfrm>
          <a:prstGeom prst="rect">
            <a:avLst/>
          </a:prstGeom>
          <a:noFill/>
        </p:spPr>
        <p:txBody>
          <a:bodyPr wrap="square" rtlCol="0">
            <a:spAutoFit/>
          </a:bodyPr>
          <a:lstStyle/>
          <a:p>
            <a:pPr algn="ctr"/>
            <a:r>
              <a:rPr lang="en-US" sz="1200" b="1" dirty="0" smtClean="0">
                <a:solidFill>
                  <a:schemeClr val="bg1">
                    <a:lumMod val="65000"/>
                    <a:lumOff val="35000"/>
                  </a:schemeClr>
                </a:solidFill>
                <a:cs typeface="B Nazanin" pitchFamily="2" charset="-78"/>
              </a:rPr>
              <a:t>Management</a:t>
            </a:r>
            <a:endParaRPr lang="en-US" sz="1200" b="1" dirty="0">
              <a:solidFill>
                <a:schemeClr val="bg1">
                  <a:lumMod val="65000"/>
                  <a:lumOff val="35000"/>
                </a:schemeClr>
              </a:solidFill>
              <a:cs typeface="B Nazanin" pitchFamily="2" charset="-78"/>
            </a:endParaRPr>
          </a:p>
        </p:txBody>
      </p:sp>
      <p:sp>
        <p:nvSpPr>
          <p:cNvPr id="43" name="TextBox 42"/>
          <p:cNvSpPr txBox="1"/>
          <p:nvPr/>
        </p:nvSpPr>
        <p:spPr>
          <a:xfrm>
            <a:off x="272480" y="4437112"/>
            <a:ext cx="1728192" cy="276999"/>
          </a:xfrm>
          <a:prstGeom prst="rect">
            <a:avLst/>
          </a:prstGeom>
          <a:noFill/>
        </p:spPr>
        <p:txBody>
          <a:bodyPr wrap="square" rtlCol="0">
            <a:spAutoFit/>
          </a:bodyPr>
          <a:lstStyle/>
          <a:p>
            <a:pPr algn="ctr"/>
            <a:r>
              <a:rPr lang="fa-IR" sz="1200" b="1" dirty="0" smtClean="0">
                <a:solidFill>
                  <a:schemeClr val="bg1">
                    <a:lumMod val="65000"/>
                    <a:lumOff val="35000"/>
                  </a:schemeClr>
                </a:solidFill>
                <a:cs typeface="B Nazanin" pitchFamily="2" charset="-78"/>
              </a:rPr>
              <a:t>مجموعه همسایگی کویر</a:t>
            </a:r>
            <a:endParaRPr lang="en-US" sz="1200" b="1" dirty="0">
              <a:solidFill>
                <a:schemeClr val="bg1">
                  <a:lumMod val="65000"/>
                  <a:lumOff val="35000"/>
                </a:schemeClr>
              </a:solidFill>
              <a:cs typeface="B Nazanin" pitchFamily="2" charset="-78"/>
            </a:endParaRPr>
          </a:p>
        </p:txBody>
      </p:sp>
      <p:sp>
        <p:nvSpPr>
          <p:cNvPr id="31" name="TextBox 30"/>
          <p:cNvSpPr txBox="1"/>
          <p:nvPr/>
        </p:nvSpPr>
        <p:spPr>
          <a:xfrm>
            <a:off x="2864768" y="1352963"/>
            <a:ext cx="619268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002060"/>
                </a:solidFill>
                <a:cs typeface="B Traffic" panose="00000400000000000000" pitchFamily="2" charset="-78"/>
              </a:rPr>
              <a:t>مجموعه مسکونی همسایگی کویر     </a:t>
            </a:r>
            <a:r>
              <a:rPr lang="fa-IR" sz="1050" dirty="0" smtClean="0">
                <a:solidFill>
                  <a:srgbClr val="002060"/>
                </a:solidFill>
                <a:cs typeface="B Traffic" panose="00000400000000000000" pitchFamily="2" charset="-78"/>
              </a:rPr>
              <a:t>مشارکت چند دستگاه</a:t>
            </a:r>
            <a:endParaRPr lang="fa-IR" sz="1050" dirty="0">
              <a:solidFill>
                <a:srgbClr val="002060"/>
              </a:solidFill>
              <a:cs typeface="B Traffic" panose="00000400000000000000" pitchFamily="2" charset="-78"/>
            </a:endParaRPr>
          </a:p>
        </p:txBody>
      </p:sp>
      <p:pic>
        <p:nvPicPr>
          <p:cNvPr id="29" name="Picture 2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354465" y="3723204"/>
            <a:ext cx="1750663" cy="2625995"/>
          </a:xfrm>
          <a:prstGeom prst="rect">
            <a:avLst/>
          </a:prstGeom>
          <a:ln>
            <a:solidFill>
              <a:schemeClr val="bg1">
                <a:lumMod val="50000"/>
                <a:lumOff val="50000"/>
              </a:schemeClr>
            </a:solidFill>
          </a:ln>
        </p:spPr>
      </p:pic>
      <p:pic>
        <p:nvPicPr>
          <p:cNvPr id="39" name="Picture 3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82258" y="3723204"/>
            <a:ext cx="1750662" cy="2625995"/>
          </a:xfrm>
          <a:prstGeom prst="rect">
            <a:avLst/>
          </a:prstGeom>
          <a:noFill/>
          <a:ln>
            <a:noFill/>
          </a:ln>
        </p:spPr>
      </p:pic>
      <p:sp>
        <p:nvSpPr>
          <p:cNvPr id="33" name="TextBox 32"/>
          <p:cNvSpPr txBox="1"/>
          <p:nvPr/>
        </p:nvSpPr>
        <p:spPr>
          <a:xfrm>
            <a:off x="2504728" y="1700808"/>
            <a:ext cx="6552728" cy="2285241"/>
          </a:xfrm>
          <a:prstGeom prst="rect">
            <a:avLst/>
          </a:prstGeom>
          <a:noFill/>
        </p:spPr>
        <p:txBody>
          <a:bodyPr wrap="square" rtlCol="0">
            <a:spAutoFit/>
          </a:bodyPr>
          <a:lstStyle/>
          <a:p>
            <a:pPr algn="justLow" rtl="1">
              <a:lnSpc>
                <a:spcPct val="150000"/>
              </a:lnSpc>
            </a:pPr>
            <a:r>
              <a:rPr lang="fa-IR" sz="1200" dirty="0">
                <a:solidFill>
                  <a:srgbClr val="002060"/>
                </a:solidFill>
                <a:cs typeface="B Nazanin" pitchFamily="2" charset="-78"/>
              </a:rPr>
              <a:t>این مجموعه شامل 61 واحد مسکونی با زیربنای ناخالص 8500 متر مربع ، زیربنای مفید 5330 متر مربع در زمینی به مساحت 4600 متر مربع ،در قالب دو طبقه مسکونی و یک طبقه رفاهی در میدان امیرچقماق، خیابان سلمان فارسی محله نظرکرده احداث شده است.</a:t>
            </a:r>
          </a:p>
          <a:p>
            <a:pPr algn="justLow" rtl="1">
              <a:lnSpc>
                <a:spcPct val="150000"/>
              </a:lnSpc>
            </a:pPr>
            <a:r>
              <a:rPr lang="fa-IR" sz="1200" dirty="0">
                <a:solidFill>
                  <a:srgbClr val="002060"/>
                </a:solidFill>
                <a:cs typeface="B Nazanin" pitchFamily="2" charset="-78"/>
              </a:rPr>
              <a:t>در این مجموعه از یک طرف با الگوبرداری از شاخص های موجود در بافت تاریخی از قبیل ساباط،کوچه های آشتی کنان،حیاط مرکزی ، تویزه ، شرفی،ازاره کاری ،نمای کاه گل و غیره به عنوان فضای کالبدی واز طرف دیگربا طراحی و اجرای مدرن فضای داخلی واحدها و استفاده از مصالح و تاسیسات مدرن سعی شده است تا تعامل سنت و مدرنیسم در عمل به نمایش گذاشته شود .</a:t>
            </a:r>
          </a:p>
          <a:p>
            <a:pPr algn="justLow" rtl="1">
              <a:lnSpc>
                <a:spcPct val="150000"/>
              </a:lnSpc>
            </a:pPr>
            <a:r>
              <a:rPr lang="fa-IR" sz="1200" dirty="0">
                <a:solidFill>
                  <a:srgbClr val="002060"/>
                </a:solidFill>
                <a:cs typeface="B Nazanin" pitchFamily="2" charset="-78"/>
              </a:rPr>
              <a:t>احداث این مجموعه نه تنها از متروکه شدن بیش از پیش محله نظرکرده جلوگیری نموده ،بلکه این امید را نیز با خود به همراه آورده است که بازارچه قدیمی لرد آسیاب نیز که سالیان سال حالتی متروکه به خود گرفته بود، بار دیگر فعالیت خود را به عنوان یک مرکز خرید درون محله‏ای آغاز نماید.</a:t>
            </a:r>
          </a:p>
        </p:txBody>
      </p:sp>
      <p:pic>
        <p:nvPicPr>
          <p:cNvPr id="46" name="Picture 4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26673" y="4463898"/>
            <a:ext cx="2830783" cy="1885301"/>
          </a:xfrm>
          <a:prstGeom prst="rect">
            <a:avLst/>
          </a:prstGeom>
          <a:noFill/>
          <a:ln>
            <a:noFill/>
          </a:ln>
        </p:spPr>
      </p:pic>
    </p:spTree>
    <p:extLst>
      <p:ext uri="{BB962C8B-B14F-4D97-AF65-F5344CB8AC3E}">
        <p14:creationId xmlns:p14="http://schemas.microsoft.com/office/powerpoint/2010/main" val="1673284160"/>
      </p:ext>
    </p:extLst>
  </p:cSld>
  <p:clrMapOvr>
    <a:masterClrMapping/>
  </p:clrMapOvr>
  <p:transition>
    <p:dissolv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TextBox 14"/>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1</a:t>
            </a:r>
            <a:r>
              <a:rPr lang="fa-IR" sz="1600" dirty="0" smtClean="0">
                <a:effectLst>
                  <a:outerShdw blurRad="38100" dist="38100" dir="2700000" algn="tl">
                    <a:srgbClr val="000000">
                      <a:alpha val="43137"/>
                    </a:srgbClr>
                  </a:outerShdw>
                </a:effectLst>
              </a:rPr>
              <a:t>   فعالیت‏های معمار</a:t>
            </a:r>
            <a:endParaRPr lang="en-US" sz="1400" dirty="0">
              <a:effectLst>
                <a:outerShdw blurRad="38100" dist="38100" dir="2700000" algn="tl">
                  <a:srgbClr val="000000">
                    <a:alpha val="43137"/>
                  </a:srgbClr>
                </a:outerShdw>
              </a:effectLst>
            </a:endParaRPr>
          </a:p>
        </p:txBody>
      </p:sp>
      <p:sp>
        <p:nvSpPr>
          <p:cNvPr id="30" name="TextBox 29"/>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1</a:t>
            </a:r>
            <a:endParaRPr lang="en-US" sz="1200" b="1" dirty="0">
              <a:solidFill>
                <a:srgbClr val="002060"/>
              </a:solidFill>
              <a:cs typeface="B Nazanin" pitchFamily="2" charset="-78"/>
            </a:endParaRPr>
          </a:p>
        </p:txBody>
      </p:sp>
      <p:sp>
        <p:nvSpPr>
          <p:cNvPr id="31" name="TextBox 30"/>
          <p:cNvSpPr txBox="1"/>
          <p:nvPr/>
        </p:nvSpPr>
        <p:spPr>
          <a:xfrm>
            <a:off x="272480" y="3723542"/>
            <a:ext cx="1728192" cy="276999"/>
          </a:xfrm>
          <a:prstGeom prst="rect">
            <a:avLst/>
          </a:prstGeom>
          <a:noFill/>
        </p:spPr>
        <p:txBody>
          <a:bodyPr wrap="square" rtlCol="0">
            <a:spAutoFit/>
          </a:bodyPr>
          <a:lstStyle/>
          <a:p>
            <a:pPr algn="ctr"/>
            <a:r>
              <a:rPr lang="fa-IR" sz="1200" b="1" dirty="0" smtClean="0">
                <a:solidFill>
                  <a:srgbClr val="674301"/>
                </a:solidFill>
                <a:cs typeface="B Nazanin" pitchFamily="2" charset="-78"/>
              </a:rPr>
              <a:t>فعالیت‏های معمار</a:t>
            </a:r>
            <a:endParaRPr lang="en-US" sz="1200" b="1" dirty="0">
              <a:solidFill>
                <a:srgbClr val="674301"/>
              </a:solidFill>
              <a:cs typeface="B Nazanin" pitchFamily="2" charset="-78"/>
            </a:endParaRPr>
          </a:p>
        </p:txBody>
      </p:sp>
      <p:sp>
        <p:nvSpPr>
          <p:cNvPr id="34" name="TextBox 33"/>
          <p:cNvSpPr txBox="1"/>
          <p:nvPr/>
        </p:nvSpPr>
        <p:spPr>
          <a:xfrm>
            <a:off x="272480" y="4016097"/>
            <a:ext cx="1728192" cy="276999"/>
          </a:xfrm>
          <a:prstGeom prst="rect">
            <a:avLst/>
          </a:prstGeom>
          <a:noFill/>
        </p:spPr>
        <p:txBody>
          <a:bodyPr wrap="square" rtlCol="0">
            <a:spAutoFit/>
          </a:bodyPr>
          <a:lstStyle/>
          <a:p>
            <a:pPr algn="ctr"/>
            <a:r>
              <a:rPr lang="en-US" sz="1200" b="1" dirty="0" smtClean="0">
                <a:solidFill>
                  <a:schemeClr val="bg1">
                    <a:lumMod val="65000"/>
                    <a:lumOff val="35000"/>
                  </a:schemeClr>
                </a:solidFill>
                <a:cs typeface="B Nazanin" pitchFamily="2" charset="-78"/>
              </a:rPr>
              <a:t>Problem Solving</a:t>
            </a:r>
            <a:endParaRPr lang="en-US" sz="1200" b="1" dirty="0">
              <a:solidFill>
                <a:schemeClr val="bg1">
                  <a:lumMod val="65000"/>
                  <a:lumOff val="35000"/>
                </a:schemeClr>
              </a:solidFill>
              <a:cs typeface="B Nazanin" pitchFamily="2" charset="-78"/>
            </a:endParaRPr>
          </a:p>
        </p:txBody>
      </p:sp>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حل مسأله                                </a:t>
            </a:r>
            <a:r>
              <a:rPr lang="en-US" sz="1400" dirty="0" smtClean="0">
                <a:solidFill>
                  <a:srgbClr val="8C5B02"/>
                </a:solidFill>
              </a:rPr>
              <a:t> </a:t>
            </a:r>
            <a:r>
              <a:rPr lang="fa-IR" sz="1400" dirty="0" smtClean="0">
                <a:solidFill>
                  <a:srgbClr val="8C5B02"/>
                </a:solidFill>
              </a:rPr>
              <a:t>                                                    </a:t>
            </a:r>
            <a:r>
              <a:rPr lang="fa-IR" sz="1400" dirty="0">
                <a:solidFill>
                  <a:srgbClr val="8C5B02"/>
                </a:solidFill>
              </a:rPr>
              <a:t> </a:t>
            </a:r>
            <a:r>
              <a:rPr lang="fa-IR" sz="1400" dirty="0" smtClean="0">
                <a:solidFill>
                  <a:srgbClr val="8C5B02"/>
                </a:solidFill>
              </a:rPr>
              <a:t>                              </a:t>
            </a:r>
            <a:r>
              <a:rPr lang="en-US" sz="1400" dirty="0" smtClean="0">
                <a:solidFill>
                  <a:srgbClr val="8C5B02"/>
                </a:solidFill>
                <a:latin typeface="Technic" panose="00000400000000000000" pitchFamily="2" charset="2"/>
              </a:rPr>
              <a:t>Problem Solving</a:t>
            </a:r>
            <a:endParaRPr lang="en-US" sz="1400" dirty="0">
              <a:solidFill>
                <a:srgbClr val="8C5B02"/>
              </a:solidFill>
              <a:latin typeface="Technic" panose="00000400000000000000" pitchFamily="2" charset="2"/>
            </a:endParaRPr>
          </a:p>
        </p:txBody>
      </p:sp>
      <p:sp>
        <p:nvSpPr>
          <p:cNvPr id="25" name="TextBox 24"/>
          <p:cNvSpPr txBox="1"/>
          <p:nvPr/>
        </p:nvSpPr>
        <p:spPr>
          <a:xfrm>
            <a:off x="2504728" y="1352963"/>
            <a:ext cx="288032"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en-US" sz="1400" dirty="0" smtClean="0">
                <a:solidFill>
                  <a:srgbClr val="002060"/>
                </a:solidFill>
                <a:latin typeface="Technic" panose="00000400000000000000" pitchFamily="2" charset="2"/>
              </a:rPr>
              <a:t>1</a:t>
            </a:r>
            <a:endParaRPr lang="en-US" sz="1400" dirty="0">
              <a:solidFill>
                <a:srgbClr val="002060"/>
              </a:solidFill>
              <a:latin typeface="Technic" panose="00000400000000000000" pitchFamily="2" charset="2"/>
            </a:endParaRPr>
          </a:p>
        </p:txBody>
      </p:sp>
      <p:sp>
        <p:nvSpPr>
          <p:cNvPr id="29" name="TextBox 28"/>
          <p:cNvSpPr txBox="1"/>
          <p:nvPr/>
        </p:nvSpPr>
        <p:spPr>
          <a:xfrm>
            <a:off x="2504728" y="1916832"/>
            <a:ext cx="6552728" cy="4778231"/>
          </a:xfrm>
          <a:prstGeom prst="rect">
            <a:avLst/>
          </a:prstGeom>
          <a:noFill/>
        </p:spPr>
        <p:txBody>
          <a:bodyPr wrap="square" rtlCol="0">
            <a:spAutoFit/>
          </a:bodyPr>
          <a:lstStyle/>
          <a:p>
            <a:pPr algn="justLow" rtl="1">
              <a:lnSpc>
                <a:spcPct val="150000"/>
              </a:lnSpc>
            </a:pPr>
            <a:r>
              <a:rPr lang="fa-IR" sz="1150" dirty="0">
                <a:solidFill>
                  <a:srgbClr val="002060"/>
                </a:solidFill>
                <a:cs typeface="B Nazanin" pitchFamily="2" charset="-78"/>
              </a:rPr>
              <a:t>جوانان خانواده، این ساختمان را برای مهمانی‌های آخر هفته خود می‌خواستند و والدین‌شان برای بازیافتن آرامش از دست رفته در </a:t>
            </a:r>
            <a:r>
              <a:rPr lang="fa-IR" sz="1150" dirty="0" smtClean="0">
                <a:solidFill>
                  <a:srgbClr val="002060"/>
                </a:solidFill>
                <a:cs typeface="B Nazanin" pitchFamily="2" charset="-78"/>
              </a:rPr>
              <a:t>شهر، </a:t>
            </a:r>
            <a:r>
              <a:rPr lang="fa-IR" sz="1150" dirty="0">
                <a:solidFill>
                  <a:srgbClr val="002060"/>
                </a:solidFill>
                <a:cs typeface="B Nazanin" pitchFamily="2" charset="-78"/>
              </a:rPr>
              <a:t>بازی با خواست‌های این دو نسل و دیگر دوگانه‌هایی نظیر وضع موجود-الحاقی، پلاستیک-راست‌گوشه و زبر-صیقلی، باعث شکل‌گیری شخصیت فضایی پروژه شد.</a:t>
            </a:r>
          </a:p>
          <a:p>
            <a:pPr algn="justLow" rtl="1">
              <a:lnSpc>
                <a:spcPct val="150000"/>
              </a:lnSpc>
            </a:pPr>
            <a:r>
              <a:rPr lang="fa-IR" sz="1150" dirty="0">
                <a:solidFill>
                  <a:srgbClr val="002060"/>
                </a:solidFill>
                <a:cs typeface="B Nazanin" pitchFamily="2" charset="-78"/>
              </a:rPr>
              <a:t>باغ‌های محمدشهر کرج در قسمتی که ساختمان در آن قرار دارد، تنها چند کوچه کوتاه با شهر فاصله دارد، فاصله‌ای که به سرعت در حال کم‌ شدن است و ساخت‌وسازهای چندطبقه شهری ـ به رغم منع قانونی ـ به سرعت، در حال نفوذ به منطقه باغات هستند. از آنجا که ویلای امیر نمی‌خواست شریک توسعه حریصانه ساخت‌وسازهای چندطبقه اطراف باشد، توسعه ساختمان (قسمت خصوصی ویلا) به صورت افقی و با اضافه کردن حجمی الحاقی در پشت ساختمان اصلی انجام شد که با پلی شیشه‌ای به حجم اصلی متصل می‌شود</a:t>
            </a:r>
            <a:r>
              <a:rPr lang="fa-IR" sz="1150" dirty="0" smtClean="0">
                <a:solidFill>
                  <a:srgbClr val="002060"/>
                </a:solidFill>
                <a:cs typeface="B Nazanin" pitchFamily="2" charset="-78"/>
              </a:rPr>
              <a:t>.</a:t>
            </a:r>
          </a:p>
          <a:p>
            <a:pPr algn="justLow" rtl="1">
              <a:lnSpc>
                <a:spcPct val="150000"/>
              </a:lnSpc>
            </a:pPr>
            <a:r>
              <a:rPr lang="fa-IR" sz="1150" dirty="0" smtClean="0">
                <a:solidFill>
                  <a:srgbClr val="002060"/>
                </a:solidFill>
                <a:cs typeface="B Nazanin" pitchFamily="2" charset="-78"/>
              </a:rPr>
              <a:t>ماهیت خمیری کاهگل امکان یکی‌کردن شکستگی‌های نامطلوب حجم موجود را به ما داد و توانست همچون لفافی آشنا و دوست‌داشتنی، به دور ساختمان و داخلش بچرخد و زاویه‌های ناخواسته موجود را نرم و حجم را یگانه و یکپارچه کند؛ کل حجم به ساختمانی کاهگلی تبدیل شد که حجمی سفید به آن متصل شده است.</a:t>
            </a:r>
          </a:p>
          <a:p>
            <a:pPr algn="justLow" rtl="1">
              <a:lnSpc>
                <a:spcPct val="150000"/>
              </a:lnSpc>
            </a:pPr>
            <a:r>
              <a:rPr lang="fa-IR" sz="1150" dirty="0" smtClean="0">
                <a:solidFill>
                  <a:srgbClr val="002060"/>
                </a:solidFill>
                <a:cs typeface="B Nazanin" pitchFamily="2" charset="-78"/>
              </a:rPr>
              <a:t>حجم جدید بر خلاف قسمت کاهگلی که روی زمین نشسته، از زمین فاصله گرفت تا به وسیله کف‌های شیشه‌ای و آبی که در کنار و زیر آن روان است، نوری لرزان را از چیدمان کاسه‌های روی زمین بر خواب‌هایشان بتاباند. دو درخت خشکیده از این باغ و از باغی آن‌سوتر در شکاف بین دو حجم آرام گرفتند تا از این پس، نقشی دیگرگونه را در این محیط بازی کنند.</a:t>
            </a:r>
          </a:p>
          <a:p>
            <a:pPr algn="justLow" rtl="1">
              <a:lnSpc>
                <a:spcPct val="150000"/>
              </a:lnSpc>
            </a:pPr>
            <a:r>
              <a:rPr lang="fa-IR" sz="1150" dirty="0" smtClean="0">
                <a:solidFill>
                  <a:srgbClr val="002060"/>
                </a:solidFill>
                <a:cs typeface="B Nazanin" pitchFamily="2" charset="-78"/>
              </a:rPr>
              <a:t>ساختمان قبل از بازسازی، از لحاظ کیفیت معماری و مسائل فنی در سطح پایینی قرار داشت و در جریان بازسازی، سازماندهی داخلی آن به کلی عوض شد: جای آشپزخانه تغییر کرد، تنها اتاق خواب موجود به اضافه دو اتاق خواب جدید، به بیرون از محدوده قبلی ساختمان منتقل شدند، سازه تقویت و بعضی ستون‌ها حذف و ستون‌های جدیدی اضافه شد و سیستم تاسیساتی فن‌کویل، مینی‌چیلر و موتورخانه (در بیرون محدوده ساختمان و به صورت دفنی) افزوده شد.</a:t>
            </a:r>
            <a:endParaRPr lang="fa-IR" sz="1150" dirty="0">
              <a:solidFill>
                <a:srgbClr val="002060"/>
              </a:solidFill>
              <a:cs typeface="B Nazanin" pitchFamily="2" charset="-78"/>
            </a:endParaRPr>
          </a:p>
        </p:txBody>
      </p:sp>
      <p:sp>
        <p:nvSpPr>
          <p:cNvPr id="32" name="TextBox 31"/>
          <p:cNvSpPr txBox="1"/>
          <p:nvPr/>
        </p:nvSpPr>
        <p:spPr>
          <a:xfrm>
            <a:off x="272480" y="4437112"/>
            <a:ext cx="1728192" cy="276999"/>
          </a:xfrm>
          <a:prstGeom prst="rect">
            <a:avLst/>
          </a:prstGeom>
          <a:noFill/>
        </p:spPr>
        <p:txBody>
          <a:bodyPr wrap="square" rtlCol="0">
            <a:spAutoFit/>
          </a:bodyPr>
          <a:lstStyle/>
          <a:p>
            <a:pPr algn="ctr"/>
            <a:r>
              <a:rPr lang="fa-IR" sz="1200" b="1" dirty="0" smtClean="0">
                <a:solidFill>
                  <a:schemeClr val="bg1">
                    <a:lumMod val="65000"/>
                    <a:lumOff val="35000"/>
                  </a:schemeClr>
                </a:solidFill>
                <a:cs typeface="B Nazanin" pitchFamily="2" charset="-78"/>
              </a:rPr>
              <a:t>ویلای امیر</a:t>
            </a:r>
            <a:endParaRPr lang="en-US" sz="1200" b="1" dirty="0">
              <a:solidFill>
                <a:schemeClr val="bg1">
                  <a:lumMod val="65000"/>
                  <a:lumOff val="35000"/>
                </a:schemeClr>
              </a:solidFill>
              <a:cs typeface="B Nazanin" pitchFamily="2" charset="-78"/>
            </a:endParaRPr>
          </a:p>
        </p:txBody>
      </p:sp>
      <p:sp>
        <p:nvSpPr>
          <p:cNvPr id="47" name="TextBox 46"/>
          <p:cNvSpPr txBox="1"/>
          <p:nvPr/>
        </p:nvSpPr>
        <p:spPr>
          <a:xfrm>
            <a:off x="2864768" y="1352963"/>
            <a:ext cx="619268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002060"/>
                </a:solidFill>
                <a:cs typeface="B Traffic" panose="00000400000000000000" pitchFamily="2" charset="-78"/>
              </a:rPr>
              <a:t>ویلای امیر     </a:t>
            </a:r>
            <a:r>
              <a:rPr lang="fa-IR" sz="1050" dirty="0" smtClean="0">
                <a:solidFill>
                  <a:srgbClr val="002060"/>
                </a:solidFill>
                <a:cs typeface="B Traffic" panose="00000400000000000000" pitchFamily="2" charset="-78"/>
              </a:rPr>
              <a:t>علیرضا تغابنی</a:t>
            </a:r>
            <a:endParaRPr lang="fa-IR" sz="1050" dirty="0">
              <a:solidFill>
                <a:srgbClr val="002060"/>
              </a:solidFill>
              <a:cs typeface="B Traffic" panose="00000400000000000000" pitchFamily="2" charset="-78"/>
            </a:endParaRPr>
          </a:p>
        </p:txBody>
      </p:sp>
    </p:spTree>
    <p:extLst>
      <p:ext uri="{BB962C8B-B14F-4D97-AF65-F5344CB8AC3E}">
        <p14:creationId xmlns:p14="http://schemas.microsoft.com/office/powerpoint/2010/main" val="3325523274"/>
      </p:ext>
    </p:extLst>
  </p:cSld>
  <p:clrMapOvr>
    <a:masterClrMapping/>
  </p:clrMapOvr>
  <p:transition>
    <p:dissolv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TextBox 14"/>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1</a:t>
            </a:r>
            <a:r>
              <a:rPr lang="fa-IR" sz="1600" dirty="0" smtClean="0">
                <a:effectLst>
                  <a:outerShdw blurRad="38100" dist="38100" dir="2700000" algn="tl">
                    <a:srgbClr val="000000">
                      <a:alpha val="43137"/>
                    </a:srgbClr>
                  </a:outerShdw>
                </a:effectLst>
              </a:rPr>
              <a:t>   فعالیت‏های معمار</a:t>
            </a:r>
            <a:endParaRPr lang="en-US" sz="1400" dirty="0">
              <a:effectLst>
                <a:outerShdw blurRad="38100" dist="38100" dir="2700000" algn="tl">
                  <a:srgbClr val="000000">
                    <a:alpha val="43137"/>
                  </a:srgbClr>
                </a:outerShdw>
              </a:effectLst>
            </a:endParaRPr>
          </a:p>
        </p:txBody>
      </p:sp>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برنامه دهی و طراحی            </a:t>
            </a:r>
            <a:r>
              <a:rPr lang="en-US" sz="1400" dirty="0" smtClean="0">
                <a:solidFill>
                  <a:srgbClr val="8C5B02"/>
                </a:solidFill>
              </a:rPr>
              <a:t> </a:t>
            </a:r>
            <a:r>
              <a:rPr lang="fa-IR" sz="1400" dirty="0" smtClean="0">
                <a:solidFill>
                  <a:srgbClr val="8C5B02"/>
                </a:solidFill>
              </a:rPr>
              <a:t>                                                      </a:t>
            </a:r>
            <a:r>
              <a:rPr lang="fa-IR" sz="1400" dirty="0">
                <a:solidFill>
                  <a:srgbClr val="8C5B02"/>
                </a:solidFill>
              </a:rPr>
              <a:t> </a:t>
            </a:r>
            <a:r>
              <a:rPr lang="fa-IR" sz="1400" dirty="0" smtClean="0">
                <a:solidFill>
                  <a:srgbClr val="8C5B02"/>
                </a:solidFill>
              </a:rPr>
              <a:t>                            </a:t>
            </a:r>
            <a:r>
              <a:rPr lang="en-US" sz="1400" dirty="0" smtClean="0">
                <a:solidFill>
                  <a:srgbClr val="8C5B02"/>
                </a:solidFill>
                <a:latin typeface="Technic" panose="00000400000000000000" pitchFamily="2" charset="2"/>
              </a:rPr>
              <a:t>Planning &amp; Design</a:t>
            </a:r>
            <a:endParaRPr lang="en-US" sz="1400" dirty="0">
              <a:solidFill>
                <a:srgbClr val="8C5B02"/>
              </a:solidFill>
              <a:latin typeface="Technic" panose="00000400000000000000" pitchFamily="2" charset="2"/>
            </a:endParaRPr>
          </a:p>
        </p:txBody>
      </p:sp>
      <p:sp>
        <p:nvSpPr>
          <p:cNvPr id="25" name="TextBox 24"/>
          <p:cNvSpPr txBox="1"/>
          <p:nvPr/>
        </p:nvSpPr>
        <p:spPr>
          <a:xfrm>
            <a:off x="2504728" y="1352963"/>
            <a:ext cx="288032"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en-US" sz="1400" dirty="0" smtClean="0">
                <a:solidFill>
                  <a:srgbClr val="002060"/>
                </a:solidFill>
                <a:latin typeface="Technic" panose="00000400000000000000" pitchFamily="2" charset="2"/>
              </a:rPr>
              <a:t>1</a:t>
            </a:r>
            <a:endParaRPr lang="en-US" sz="1400" dirty="0">
              <a:solidFill>
                <a:srgbClr val="002060"/>
              </a:solidFill>
              <a:latin typeface="Technic" panose="00000400000000000000" pitchFamily="2" charset="2"/>
            </a:endParaRPr>
          </a:p>
        </p:txBody>
      </p:sp>
      <p:sp>
        <p:nvSpPr>
          <p:cNvPr id="40" name="TextBox 39"/>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1</a:t>
            </a:r>
            <a:endParaRPr lang="en-US" sz="1200" b="1" dirty="0">
              <a:solidFill>
                <a:srgbClr val="002060"/>
              </a:solidFill>
              <a:cs typeface="B Nazanin" pitchFamily="2" charset="-78"/>
            </a:endParaRPr>
          </a:p>
        </p:txBody>
      </p:sp>
      <p:sp>
        <p:nvSpPr>
          <p:cNvPr id="41" name="TextBox 40"/>
          <p:cNvSpPr txBox="1"/>
          <p:nvPr/>
        </p:nvSpPr>
        <p:spPr>
          <a:xfrm>
            <a:off x="272480" y="3723542"/>
            <a:ext cx="1728192" cy="276999"/>
          </a:xfrm>
          <a:prstGeom prst="rect">
            <a:avLst/>
          </a:prstGeom>
          <a:noFill/>
        </p:spPr>
        <p:txBody>
          <a:bodyPr wrap="square" rtlCol="0">
            <a:spAutoFit/>
          </a:bodyPr>
          <a:lstStyle/>
          <a:p>
            <a:pPr algn="ctr"/>
            <a:r>
              <a:rPr lang="fa-IR" sz="1200" b="1" dirty="0" smtClean="0">
                <a:solidFill>
                  <a:srgbClr val="674301"/>
                </a:solidFill>
                <a:cs typeface="B Nazanin" pitchFamily="2" charset="-78"/>
              </a:rPr>
              <a:t>فعالیت‏های معمار</a:t>
            </a:r>
            <a:endParaRPr lang="en-US" sz="1200" b="1" dirty="0">
              <a:solidFill>
                <a:srgbClr val="674301"/>
              </a:solidFill>
              <a:cs typeface="B Nazanin" pitchFamily="2" charset="-78"/>
            </a:endParaRPr>
          </a:p>
        </p:txBody>
      </p:sp>
      <p:sp>
        <p:nvSpPr>
          <p:cNvPr id="42" name="TextBox 41"/>
          <p:cNvSpPr txBox="1"/>
          <p:nvPr/>
        </p:nvSpPr>
        <p:spPr>
          <a:xfrm>
            <a:off x="272480" y="4016097"/>
            <a:ext cx="1728192" cy="276999"/>
          </a:xfrm>
          <a:prstGeom prst="rect">
            <a:avLst/>
          </a:prstGeom>
          <a:noFill/>
        </p:spPr>
        <p:txBody>
          <a:bodyPr wrap="square" rtlCol="0">
            <a:spAutoFit/>
          </a:bodyPr>
          <a:lstStyle/>
          <a:p>
            <a:pPr algn="ctr"/>
            <a:r>
              <a:rPr lang="en-US" sz="1200" b="1" dirty="0" smtClean="0">
                <a:solidFill>
                  <a:schemeClr val="bg1">
                    <a:lumMod val="65000"/>
                    <a:lumOff val="35000"/>
                  </a:schemeClr>
                </a:solidFill>
                <a:cs typeface="B Nazanin" pitchFamily="2" charset="-78"/>
              </a:rPr>
              <a:t>Planning &amp; Design</a:t>
            </a:r>
            <a:endParaRPr lang="en-US" sz="1200" b="1" dirty="0">
              <a:solidFill>
                <a:schemeClr val="bg1">
                  <a:lumMod val="65000"/>
                  <a:lumOff val="35000"/>
                </a:schemeClr>
              </a:solidFill>
              <a:cs typeface="B Nazanin" pitchFamily="2" charset="-78"/>
            </a:endParaRPr>
          </a:p>
        </p:txBody>
      </p:sp>
      <p:sp>
        <p:nvSpPr>
          <p:cNvPr id="43" name="TextBox 42"/>
          <p:cNvSpPr txBox="1"/>
          <p:nvPr/>
        </p:nvSpPr>
        <p:spPr>
          <a:xfrm>
            <a:off x="272480" y="4437112"/>
            <a:ext cx="1728192" cy="276999"/>
          </a:xfrm>
          <a:prstGeom prst="rect">
            <a:avLst/>
          </a:prstGeom>
          <a:noFill/>
        </p:spPr>
        <p:txBody>
          <a:bodyPr wrap="square" rtlCol="0">
            <a:spAutoFit/>
          </a:bodyPr>
          <a:lstStyle/>
          <a:p>
            <a:pPr algn="ctr"/>
            <a:r>
              <a:rPr lang="fa-IR" sz="1200" b="1" dirty="0" smtClean="0">
                <a:solidFill>
                  <a:schemeClr val="bg1">
                    <a:lumMod val="65000"/>
                    <a:lumOff val="35000"/>
                  </a:schemeClr>
                </a:solidFill>
                <a:cs typeface="B Nazanin" pitchFamily="2" charset="-78"/>
              </a:rPr>
              <a:t>خانه افشاریان</a:t>
            </a:r>
            <a:endParaRPr lang="en-US" sz="1200" b="1" dirty="0">
              <a:solidFill>
                <a:schemeClr val="bg1">
                  <a:lumMod val="65000"/>
                  <a:lumOff val="35000"/>
                </a:schemeClr>
              </a:solidFill>
              <a:cs typeface="B Nazanin" pitchFamily="2" charset="-78"/>
            </a:endParaRPr>
          </a:p>
        </p:txBody>
      </p:sp>
      <p:sp>
        <p:nvSpPr>
          <p:cNvPr id="31" name="TextBox 30"/>
          <p:cNvSpPr txBox="1"/>
          <p:nvPr/>
        </p:nvSpPr>
        <p:spPr>
          <a:xfrm>
            <a:off x="2864768" y="1352963"/>
            <a:ext cx="619268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002060"/>
                </a:solidFill>
                <a:cs typeface="B Traffic" panose="00000400000000000000" pitchFamily="2" charset="-78"/>
              </a:rPr>
              <a:t>خانه افشاریان     </a:t>
            </a:r>
            <a:r>
              <a:rPr lang="fa-IR" sz="1050" dirty="0" smtClean="0">
                <a:solidFill>
                  <a:srgbClr val="002060"/>
                </a:solidFill>
                <a:cs typeface="B Traffic" panose="00000400000000000000" pitchFamily="2" charset="-78"/>
              </a:rPr>
              <a:t>رضا نجفیان</a:t>
            </a:r>
            <a:endParaRPr lang="fa-IR" sz="1050" dirty="0">
              <a:solidFill>
                <a:srgbClr val="002060"/>
              </a:solidFill>
              <a:cs typeface="B Traffic" panose="00000400000000000000" pitchFamily="2" charset="-78"/>
            </a:endParaRPr>
          </a:p>
        </p:txBody>
      </p:sp>
      <p:sp>
        <p:nvSpPr>
          <p:cNvPr id="33" name="TextBox 32"/>
          <p:cNvSpPr txBox="1"/>
          <p:nvPr/>
        </p:nvSpPr>
        <p:spPr>
          <a:xfrm>
            <a:off x="5169024" y="1700808"/>
            <a:ext cx="3888432" cy="4870564"/>
          </a:xfrm>
          <a:prstGeom prst="rect">
            <a:avLst/>
          </a:prstGeom>
          <a:noFill/>
        </p:spPr>
        <p:txBody>
          <a:bodyPr wrap="square" rtlCol="0">
            <a:spAutoFit/>
          </a:bodyPr>
          <a:lstStyle/>
          <a:p>
            <a:pPr algn="justLow" rtl="1">
              <a:lnSpc>
                <a:spcPct val="150000"/>
              </a:lnSpc>
            </a:pPr>
            <a:r>
              <a:rPr lang="fa-IR" sz="1150" dirty="0">
                <a:solidFill>
                  <a:srgbClr val="002060"/>
                </a:solidFill>
                <a:cs typeface="B Nazanin" pitchFamily="2" charset="-78"/>
              </a:rPr>
              <a:t>از آنجایی که خواسته اصلی کارفرما ساخت یک واحد مستقل برای هر یک از فرزندان در چند سال بعد از بهره برداری بود، بنا باید به گونه ای طراحی می گردید که قابلیت تبدیل شدن از «خانه» به «آپارتمان» را داشته باشد. این خواسته کارفرما، انعطاف پذیری در طرح نما و پلان را می طلبید؛ به طوری که مشاور می­بایست طرحی ناتمام را پایه گذارد که بعدها با اضافه شدن دو طبقه تکامل یافته اما درعین حال هویت کامل و مستقلی برای امروز داشته باشد.</a:t>
            </a:r>
          </a:p>
          <a:p>
            <a:pPr algn="justLow" rtl="1">
              <a:lnSpc>
                <a:spcPct val="150000"/>
              </a:lnSpc>
            </a:pPr>
            <a:r>
              <a:rPr lang="fa-IR" sz="1150" dirty="0">
                <a:solidFill>
                  <a:srgbClr val="002060"/>
                </a:solidFill>
                <a:cs typeface="B Nazanin" pitchFamily="2" charset="-78"/>
              </a:rPr>
              <a:t>پروژه ای ساده و صمیمی ولیکن با نمایی خاص و متفاوت، خواسته دیگر کارفرمای پروژه بود. ازاین رو با در نظر گرفتن عرض و ارتفاع ساختمان، طراحی نمایی کاملا مربع شکل با شکافی در یک سوم این مربع در نظر گرفته شده که بنا را به تندیسی برآمده از جداره شهری کوچه، تبدیل نموده و درعین دعوت کنندگی و تعریف شاخص ورودی، وظیفه فاصله اندازی در فضاهای داخلی را نیز به نحو مطلوبی انجام می­دهد.</a:t>
            </a:r>
          </a:p>
          <a:p>
            <a:pPr algn="justLow" rtl="1">
              <a:lnSpc>
                <a:spcPct val="150000"/>
              </a:lnSpc>
            </a:pPr>
            <a:r>
              <a:rPr lang="fa-IR" sz="1150" dirty="0">
                <a:solidFill>
                  <a:srgbClr val="002060"/>
                </a:solidFill>
                <a:cs typeface="B Nazanin" pitchFamily="2" charset="-78"/>
              </a:rPr>
              <a:t>احترام بنا به رهگذر، آنچه که از مفاهیم و ارزشهای معماری اصیل ایرانی است، با عقب نشینی طبقه همکف، ضمن اختصاصِ بخشی از زمین خصوصی به فضای سبز کوچه، به خوبی در این پروژه نمود پیدا کرده است. لذا بنا از یک خانه معمولی فراتر رفته و به یک منظر شهری با کیفیت بصری چشم نواز و تأثیرگذار مبدل گشته است، تا جاییکه معنای نهفته در معماری پروژه را به ناظر و یا کاربر اثر، منتقل کرده و حس طراوت و شادابی را به وی هدیه می­کند</a:t>
            </a:r>
            <a:r>
              <a:rPr lang="fa-IR" sz="1150" dirty="0" smtClean="0">
                <a:solidFill>
                  <a:srgbClr val="002060"/>
                </a:solidFill>
                <a:cs typeface="B Nazanin" pitchFamily="2" charset="-78"/>
              </a:rPr>
              <a:t>.</a:t>
            </a:r>
            <a:endParaRPr lang="fa-IR" sz="1150" dirty="0">
              <a:solidFill>
                <a:srgbClr val="002060"/>
              </a:solidFill>
              <a:cs typeface="B Nazanin" pitchFamily="2" charset="-78"/>
            </a:endParaRPr>
          </a:p>
        </p:txBody>
      </p:sp>
      <p:pic>
        <p:nvPicPr>
          <p:cNvPr id="26" name="Picture 4" descr="D:\fattaneh s data\kalbadi\Afsharian House\Afsharian_House_by_reza_najafian_ReNa__6_-5714-800-500-90.jpg"/>
          <p:cNvPicPr>
            <a:picLocks noChangeAspect="1" noChangeArrowheads="1"/>
          </p:cNvPicPr>
          <p:nvPr/>
        </p:nvPicPr>
        <p:blipFill rotWithShape="1">
          <a:blip r:embed="rId2"/>
          <a:srcRect l="18923" t="-1" r="14200" b="19049"/>
          <a:stretch/>
        </p:blipFill>
        <p:spPr bwMode="auto">
          <a:xfrm>
            <a:off x="2504728" y="1774254"/>
            <a:ext cx="2520280" cy="4580652"/>
          </a:xfrm>
          <a:prstGeom prst="rect">
            <a:avLst/>
          </a:prstGeom>
          <a:noFill/>
        </p:spPr>
      </p:pic>
    </p:spTree>
    <p:extLst>
      <p:ext uri="{BB962C8B-B14F-4D97-AF65-F5344CB8AC3E}">
        <p14:creationId xmlns:p14="http://schemas.microsoft.com/office/powerpoint/2010/main" val="195781789"/>
      </p:ext>
    </p:extLst>
  </p:cSld>
  <p:clrMapOvr>
    <a:masterClrMapping/>
  </p:clrMapOvr>
  <p:transition>
    <p:dissolv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TextBox 14"/>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1</a:t>
            </a:r>
            <a:r>
              <a:rPr lang="fa-IR" sz="1600" dirty="0" smtClean="0">
                <a:effectLst>
                  <a:outerShdw blurRad="38100" dist="38100" dir="2700000" algn="tl">
                    <a:srgbClr val="000000">
                      <a:alpha val="43137"/>
                    </a:srgbClr>
                  </a:outerShdw>
                </a:effectLst>
              </a:rPr>
              <a:t>   فعالیت‏های معمار</a:t>
            </a:r>
            <a:endParaRPr lang="en-US" sz="1400" dirty="0">
              <a:effectLst>
                <a:outerShdw blurRad="38100" dist="38100" dir="2700000" algn="tl">
                  <a:srgbClr val="000000">
                    <a:alpha val="43137"/>
                  </a:srgbClr>
                </a:outerShdw>
              </a:effectLst>
            </a:endParaRPr>
          </a:p>
        </p:txBody>
      </p:sp>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برنامه دهی و طراحی            </a:t>
            </a:r>
            <a:r>
              <a:rPr lang="en-US" sz="1400" dirty="0" smtClean="0">
                <a:solidFill>
                  <a:srgbClr val="8C5B02"/>
                </a:solidFill>
              </a:rPr>
              <a:t> </a:t>
            </a:r>
            <a:r>
              <a:rPr lang="fa-IR" sz="1400" dirty="0" smtClean="0">
                <a:solidFill>
                  <a:srgbClr val="8C5B02"/>
                </a:solidFill>
              </a:rPr>
              <a:t>                                                      </a:t>
            </a:r>
            <a:r>
              <a:rPr lang="fa-IR" sz="1400" dirty="0">
                <a:solidFill>
                  <a:srgbClr val="8C5B02"/>
                </a:solidFill>
              </a:rPr>
              <a:t> </a:t>
            </a:r>
            <a:r>
              <a:rPr lang="fa-IR" sz="1400" dirty="0" smtClean="0">
                <a:solidFill>
                  <a:srgbClr val="8C5B02"/>
                </a:solidFill>
              </a:rPr>
              <a:t>                            </a:t>
            </a:r>
            <a:r>
              <a:rPr lang="en-US" sz="1400" dirty="0" smtClean="0">
                <a:solidFill>
                  <a:srgbClr val="8C5B02"/>
                </a:solidFill>
                <a:latin typeface="Technic" panose="00000400000000000000" pitchFamily="2" charset="2"/>
              </a:rPr>
              <a:t>Planning &amp; Design</a:t>
            </a:r>
            <a:endParaRPr lang="en-US" sz="1400" dirty="0">
              <a:solidFill>
                <a:srgbClr val="8C5B02"/>
              </a:solidFill>
              <a:latin typeface="Technic" panose="00000400000000000000" pitchFamily="2" charset="2"/>
            </a:endParaRPr>
          </a:p>
        </p:txBody>
      </p:sp>
      <p:sp>
        <p:nvSpPr>
          <p:cNvPr id="25" name="TextBox 24"/>
          <p:cNvSpPr txBox="1"/>
          <p:nvPr/>
        </p:nvSpPr>
        <p:spPr>
          <a:xfrm>
            <a:off x="2504728" y="1352963"/>
            <a:ext cx="288032"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en-US" sz="1400" dirty="0" smtClean="0">
                <a:solidFill>
                  <a:srgbClr val="002060"/>
                </a:solidFill>
                <a:latin typeface="Technic" panose="00000400000000000000" pitchFamily="2" charset="2"/>
              </a:rPr>
              <a:t>1</a:t>
            </a:r>
            <a:endParaRPr lang="en-US" sz="1400" dirty="0">
              <a:solidFill>
                <a:srgbClr val="002060"/>
              </a:solidFill>
              <a:latin typeface="Technic" panose="00000400000000000000" pitchFamily="2" charset="2"/>
            </a:endParaRPr>
          </a:p>
        </p:txBody>
      </p:sp>
      <p:sp>
        <p:nvSpPr>
          <p:cNvPr id="40" name="TextBox 39"/>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1</a:t>
            </a:r>
            <a:endParaRPr lang="en-US" sz="1200" b="1" dirty="0">
              <a:solidFill>
                <a:srgbClr val="002060"/>
              </a:solidFill>
              <a:cs typeface="B Nazanin" pitchFamily="2" charset="-78"/>
            </a:endParaRPr>
          </a:p>
        </p:txBody>
      </p:sp>
      <p:sp>
        <p:nvSpPr>
          <p:cNvPr id="41" name="TextBox 40"/>
          <p:cNvSpPr txBox="1"/>
          <p:nvPr/>
        </p:nvSpPr>
        <p:spPr>
          <a:xfrm>
            <a:off x="272480" y="3723542"/>
            <a:ext cx="1728192" cy="276999"/>
          </a:xfrm>
          <a:prstGeom prst="rect">
            <a:avLst/>
          </a:prstGeom>
          <a:noFill/>
        </p:spPr>
        <p:txBody>
          <a:bodyPr wrap="square" rtlCol="0">
            <a:spAutoFit/>
          </a:bodyPr>
          <a:lstStyle/>
          <a:p>
            <a:pPr algn="ctr"/>
            <a:r>
              <a:rPr lang="fa-IR" sz="1200" b="1" dirty="0" smtClean="0">
                <a:solidFill>
                  <a:srgbClr val="674301"/>
                </a:solidFill>
                <a:cs typeface="B Nazanin" pitchFamily="2" charset="-78"/>
              </a:rPr>
              <a:t>فعالیت‏های معمار</a:t>
            </a:r>
            <a:endParaRPr lang="en-US" sz="1200" b="1" dirty="0">
              <a:solidFill>
                <a:srgbClr val="674301"/>
              </a:solidFill>
              <a:cs typeface="B Nazanin" pitchFamily="2" charset="-78"/>
            </a:endParaRPr>
          </a:p>
        </p:txBody>
      </p:sp>
      <p:sp>
        <p:nvSpPr>
          <p:cNvPr id="42" name="TextBox 41"/>
          <p:cNvSpPr txBox="1"/>
          <p:nvPr/>
        </p:nvSpPr>
        <p:spPr>
          <a:xfrm>
            <a:off x="272480" y="4016097"/>
            <a:ext cx="1728192" cy="276999"/>
          </a:xfrm>
          <a:prstGeom prst="rect">
            <a:avLst/>
          </a:prstGeom>
          <a:noFill/>
        </p:spPr>
        <p:txBody>
          <a:bodyPr wrap="square" rtlCol="0">
            <a:spAutoFit/>
          </a:bodyPr>
          <a:lstStyle/>
          <a:p>
            <a:pPr algn="ctr"/>
            <a:r>
              <a:rPr lang="en-US" sz="1200" b="1" dirty="0" smtClean="0">
                <a:solidFill>
                  <a:schemeClr val="bg1">
                    <a:lumMod val="65000"/>
                    <a:lumOff val="35000"/>
                  </a:schemeClr>
                </a:solidFill>
                <a:cs typeface="B Nazanin" pitchFamily="2" charset="-78"/>
              </a:rPr>
              <a:t>Planning &amp; Design</a:t>
            </a:r>
            <a:endParaRPr lang="en-US" sz="1200" b="1" dirty="0">
              <a:solidFill>
                <a:schemeClr val="bg1">
                  <a:lumMod val="65000"/>
                  <a:lumOff val="35000"/>
                </a:schemeClr>
              </a:solidFill>
              <a:cs typeface="B Nazanin" pitchFamily="2" charset="-78"/>
            </a:endParaRPr>
          </a:p>
        </p:txBody>
      </p:sp>
      <p:sp>
        <p:nvSpPr>
          <p:cNvPr id="43" name="TextBox 42"/>
          <p:cNvSpPr txBox="1"/>
          <p:nvPr/>
        </p:nvSpPr>
        <p:spPr>
          <a:xfrm>
            <a:off x="272480" y="4437112"/>
            <a:ext cx="1728192" cy="276999"/>
          </a:xfrm>
          <a:prstGeom prst="rect">
            <a:avLst/>
          </a:prstGeom>
          <a:noFill/>
        </p:spPr>
        <p:txBody>
          <a:bodyPr wrap="square" rtlCol="0">
            <a:spAutoFit/>
          </a:bodyPr>
          <a:lstStyle/>
          <a:p>
            <a:pPr algn="ctr"/>
            <a:r>
              <a:rPr lang="fa-IR" sz="1200" b="1" dirty="0" smtClean="0">
                <a:solidFill>
                  <a:schemeClr val="bg1">
                    <a:lumMod val="65000"/>
                    <a:lumOff val="35000"/>
                  </a:schemeClr>
                </a:solidFill>
                <a:cs typeface="B Nazanin" pitchFamily="2" charset="-78"/>
              </a:rPr>
              <a:t>خانه افشاریان</a:t>
            </a:r>
            <a:endParaRPr lang="en-US" sz="1200" b="1" dirty="0">
              <a:solidFill>
                <a:schemeClr val="bg1">
                  <a:lumMod val="65000"/>
                  <a:lumOff val="35000"/>
                </a:schemeClr>
              </a:solidFill>
              <a:cs typeface="B Nazanin" pitchFamily="2" charset="-78"/>
            </a:endParaRPr>
          </a:p>
        </p:txBody>
      </p:sp>
      <p:sp>
        <p:nvSpPr>
          <p:cNvPr id="31" name="TextBox 30"/>
          <p:cNvSpPr txBox="1"/>
          <p:nvPr/>
        </p:nvSpPr>
        <p:spPr>
          <a:xfrm>
            <a:off x="2864768" y="1352963"/>
            <a:ext cx="619268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002060"/>
                </a:solidFill>
                <a:cs typeface="B Traffic" panose="00000400000000000000" pitchFamily="2" charset="-78"/>
              </a:rPr>
              <a:t>خانه افشاریان     </a:t>
            </a:r>
            <a:r>
              <a:rPr lang="fa-IR" sz="1050" dirty="0" smtClean="0">
                <a:solidFill>
                  <a:srgbClr val="002060"/>
                </a:solidFill>
                <a:cs typeface="B Traffic" panose="00000400000000000000" pitchFamily="2" charset="-78"/>
              </a:rPr>
              <a:t>رضا نجفیان</a:t>
            </a:r>
            <a:endParaRPr lang="fa-IR" sz="1050" dirty="0">
              <a:solidFill>
                <a:srgbClr val="002060"/>
              </a:solidFill>
              <a:cs typeface="B Traffic" panose="00000400000000000000" pitchFamily="2" charset="-78"/>
            </a:endParaRPr>
          </a:p>
        </p:txBody>
      </p:sp>
      <p:pic>
        <p:nvPicPr>
          <p:cNvPr id="23" name="Picture 2" descr="D:\fattaneh s data\kalbadi\Afsharian House\Afsharian_House_by_reza_najafian_ReNa__8_-5716-800-500-90.jpg"/>
          <p:cNvPicPr>
            <a:picLocks noChangeAspect="1" noChangeArrowheads="1"/>
          </p:cNvPicPr>
          <p:nvPr/>
        </p:nvPicPr>
        <p:blipFill>
          <a:blip r:embed="rId2"/>
          <a:srcRect t="3429"/>
          <a:stretch>
            <a:fillRect/>
          </a:stretch>
        </p:blipFill>
        <p:spPr bwMode="auto">
          <a:xfrm>
            <a:off x="2504727" y="1711559"/>
            <a:ext cx="3746380" cy="2424882"/>
          </a:xfrm>
          <a:prstGeom prst="rect">
            <a:avLst/>
          </a:prstGeom>
          <a:noFill/>
          <a:ln>
            <a:solidFill>
              <a:schemeClr val="bg1">
                <a:lumMod val="50000"/>
                <a:lumOff val="50000"/>
              </a:schemeClr>
            </a:solidFill>
          </a:ln>
        </p:spPr>
      </p:pic>
      <p:pic>
        <p:nvPicPr>
          <p:cNvPr id="24" name="Picture 2" descr="D:\fattaneh s data\kalbadi\Afsharian House\Afsharian_House_by_reza_najafian_ReNa__9_-5717-800-500-90.jpg"/>
          <p:cNvPicPr>
            <a:picLocks noChangeAspect="1" noChangeArrowheads="1"/>
          </p:cNvPicPr>
          <p:nvPr/>
        </p:nvPicPr>
        <p:blipFill>
          <a:blip r:embed="rId3"/>
          <a:srcRect/>
          <a:stretch>
            <a:fillRect/>
          </a:stretch>
        </p:blipFill>
        <p:spPr bwMode="auto">
          <a:xfrm>
            <a:off x="6766170" y="1716529"/>
            <a:ext cx="2265037" cy="2419912"/>
          </a:xfrm>
          <a:prstGeom prst="rect">
            <a:avLst/>
          </a:prstGeom>
          <a:noFill/>
          <a:ln>
            <a:solidFill>
              <a:schemeClr val="bg1">
                <a:lumMod val="50000"/>
                <a:lumOff val="50000"/>
              </a:schemeClr>
            </a:solidFill>
          </a:ln>
        </p:spPr>
      </p:pic>
      <p:pic>
        <p:nvPicPr>
          <p:cNvPr id="26" name="Picture 3" descr="D:\fattaneh s data\kalbadi\Afsharian House\Afsharian_House_by_reza_najafian_ReNa__1_-5709-800-500-90.jpg"/>
          <p:cNvPicPr>
            <a:picLocks noChangeAspect="1" noChangeArrowheads="1"/>
          </p:cNvPicPr>
          <p:nvPr/>
        </p:nvPicPr>
        <p:blipFill>
          <a:blip r:embed="rId4"/>
          <a:srcRect/>
          <a:stretch>
            <a:fillRect/>
          </a:stretch>
        </p:blipFill>
        <p:spPr bwMode="auto">
          <a:xfrm>
            <a:off x="2504728" y="4187260"/>
            <a:ext cx="3251470" cy="2167646"/>
          </a:xfrm>
          <a:prstGeom prst="rect">
            <a:avLst/>
          </a:prstGeom>
          <a:noFill/>
          <a:ln>
            <a:solidFill>
              <a:schemeClr val="bg1">
                <a:lumMod val="50000"/>
                <a:lumOff val="50000"/>
              </a:schemeClr>
            </a:solidFill>
          </a:ln>
        </p:spPr>
      </p:pic>
      <p:pic>
        <p:nvPicPr>
          <p:cNvPr id="28" name="Picture 3"/>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5958800" y="4187260"/>
            <a:ext cx="1442220" cy="2163331"/>
          </a:xfrm>
          <a:prstGeom prst="rect">
            <a:avLst/>
          </a:prstGeom>
          <a:noFill/>
          <a:ln>
            <a:solidFill>
              <a:schemeClr val="bg1">
                <a:lumMod val="50000"/>
                <a:lumOff val="50000"/>
              </a:schemeClr>
            </a:solidFill>
          </a:ln>
        </p:spPr>
      </p:pic>
      <p:pic>
        <p:nvPicPr>
          <p:cNvPr id="29" name="Picture 3"/>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7617297" y="4191575"/>
            <a:ext cx="1440160" cy="2163331"/>
          </a:xfrm>
          <a:prstGeom prst="rect">
            <a:avLst/>
          </a:prstGeom>
          <a:noFill/>
          <a:ln>
            <a:solidFill>
              <a:schemeClr val="bg1">
                <a:lumMod val="50000"/>
                <a:lumOff val="50000"/>
              </a:schemeClr>
            </a:solidFill>
          </a:ln>
        </p:spPr>
      </p:pic>
    </p:spTree>
    <p:extLst>
      <p:ext uri="{BB962C8B-B14F-4D97-AF65-F5344CB8AC3E}">
        <p14:creationId xmlns:p14="http://schemas.microsoft.com/office/powerpoint/2010/main" val="2663255449"/>
      </p:ext>
    </p:extLst>
  </p:cSld>
  <p:clrMapOvr>
    <a:masterClrMapping/>
  </p:clrMapOvr>
  <p:transition>
    <p:dissolv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TextBox 14"/>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1</a:t>
            </a:r>
            <a:r>
              <a:rPr lang="fa-IR" sz="1600" dirty="0" smtClean="0">
                <a:effectLst>
                  <a:outerShdw blurRad="38100" dist="38100" dir="2700000" algn="tl">
                    <a:srgbClr val="000000">
                      <a:alpha val="43137"/>
                    </a:srgbClr>
                  </a:outerShdw>
                </a:effectLst>
              </a:rPr>
              <a:t>   فعالیت‏های معمار</a:t>
            </a:r>
            <a:endParaRPr lang="en-US" sz="1400" dirty="0">
              <a:effectLst>
                <a:outerShdw blurRad="38100" dist="38100" dir="2700000" algn="tl">
                  <a:srgbClr val="000000">
                    <a:alpha val="43137"/>
                  </a:srgbClr>
                </a:outerShdw>
              </a:effectLst>
            </a:endParaRPr>
          </a:p>
        </p:txBody>
      </p:sp>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برنامه دهی و طراحی            </a:t>
            </a:r>
            <a:r>
              <a:rPr lang="en-US" sz="1400" dirty="0" smtClean="0">
                <a:solidFill>
                  <a:srgbClr val="8C5B02"/>
                </a:solidFill>
              </a:rPr>
              <a:t> </a:t>
            </a:r>
            <a:r>
              <a:rPr lang="fa-IR" sz="1400" dirty="0" smtClean="0">
                <a:solidFill>
                  <a:srgbClr val="8C5B02"/>
                </a:solidFill>
              </a:rPr>
              <a:t>                                                      </a:t>
            </a:r>
            <a:r>
              <a:rPr lang="fa-IR" sz="1400" dirty="0">
                <a:solidFill>
                  <a:srgbClr val="8C5B02"/>
                </a:solidFill>
              </a:rPr>
              <a:t> </a:t>
            </a:r>
            <a:r>
              <a:rPr lang="fa-IR" sz="1400" dirty="0" smtClean="0">
                <a:solidFill>
                  <a:srgbClr val="8C5B02"/>
                </a:solidFill>
              </a:rPr>
              <a:t>                            </a:t>
            </a:r>
            <a:r>
              <a:rPr lang="en-US" sz="1400" dirty="0" smtClean="0">
                <a:solidFill>
                  <a:srgbClr val="8C5B02"/>
                </a:solidFill>
                <a:latin typeface="Technic" panose="00000400000000000000" pitchFamily="2" charset="2"/>
              </a:rPr>
              <a:t>Planning &amp; Design</a:t>
            </a:r>
            <a:endParaRPr lang="en-US" sz="1400" dirty="0">
              <a:solidFill>
                <a:srgbClr val="8C5B02"/>
              </a:solidFill>
              <a:latin typeface="Technic" panose="00000400000000000000" pitchFamily="2" charset="2"/>
            </a:endParaRPr>
          </a:p>
        </p:txBody>
      </p:sp>
      <p:sp>
        <p:nvSpPr>
          <p:cNvPr id="25" name="TextBox 24"/>
          <p:cNvSpPr txBox="1"/>
          <p:nvPr/>
        </p:nvSpPr>
        <p:spPr>
          <a:xfrm>
            <a:off x="2504728" y="1352963"/>
            <a:ext cx="288032"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en-US" sz="1400" dirty="0" smtClean="0">
                <a:solidFill>
                  <a:srgbClr val="002060"/>
                </a:solidFill>
                <a:latin typeface="Technic" panose="00000400000000000000" pitchFamily="2" charset="2"/>
              </a:rPr>
              <a:t>2</a:t>
            </a:r>
            <a:endParaRPr lang="en-US" sz="1400" dirty="0">
              <a:solidFill>
                <a:srgbClr val="002060"/>
              </a:solidFill>
              <a:latin typeface="Technic" panose="00000400000000000000" pitchFamily="2" charset="2"/>
            </a:endParaRPr>
          </a:p>
        </p:txBody>
      </p:sp>
      <p:sp>
        <p:nvSpPr>
          <p:cNvPr id="40" name="TextBox 39"/>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1</a:t>
            </a:r>
            <a:endParaRPr lang="en-US" sz="1200" b="1" dirty="0">
              <a:solidFill>
                <a:srgbClr val="002060"/>
              </a:solidFill>
              <a:cs typeface="B Nazanin" pitchFamily="2" charset="-78"/>
            </a:endParaRPr>
          </a:p>
        </p:txBody>
      </p:sp>
      <p:sp>
        <p:nvSpPr>
          <p:cNvPr id="41" name="TextBox 40"/>
          <p:cNvSpPr txBox="1"/>
          <p:nvPr/>
        </p:nvSpPr>
        <p:spPr>
          <a:xfrm>
            <a:off x="272480" y="3723542"/>
            <a:ext cx="1728192" cy="276999"/>
          </a:xfrm>
          <a:prstGeom prst="rect">
            <a:avLst/>
          </a:prstGeom>
          <a:noFill/>
        </p:spPr>
        <p:txBody>
          <a:bodyPr wrap="square" rtlCol="0">
            <a:spAutoFit/>
          </a:bodyPr>
          <a:lstStyle/>
          <a:p>
            <a:pPr algn="ctr"/>
            <a:r>
              <a:rPr lang="fa-IR" sz="1200" b="1" dirty="0" smtClean="0">
                <a:solidFill>
                  <a:srgbClr val="674301"/>
                </a:solidFill>
                <a:cs typeface="B Nazanin" pitchFamily="2" charset="-78"/>
              </a:rPr>
              <a:t>فعالیت‏های معمار</a:t>
            </a:r>
            <a:endParaRPr lang="en-US" sz="1200" b="1" dirty="0">
              <a:solidFill>
                <a:srgbClr val="674301"/>
              </a:solidFill>
              <a:cs typeface="B Nazanin" pitchFamily="2" charset="-78"/>
            </a:endParaRPr>
          </a:p>
        </p:txBody>
      </p:sp>
      <p:sp>
        <p:nvSpPr>
          <p:cNvPr id="42" name="TextBox 41"/>
          <p:cNvSpPr txBox="1"/>
          <p:nvPr/>
        </p:nvSpPr>
        <p:spPr>
          <a:xfrm>
            <a:off x="272480" y="4016097"/>
            <a:ext cx="1728192" cy="276999"/>
          </a:xfrm>
          <a:prstGeom prst="rect">
            <a:avLst/>
          </a:prstGeom>
          <a:noFill/>
        </p:spPr>
        <p:txBody>
          <a:bodyPr wrap="square" rtlCol="0">
            <a:spAutoFit/>
          </a:bodyPr>
          <a:lstStyle/>
          <a:p>
            <a:pPr algn="ctr"/>
            <a:r>
              <a:rPr lang="en-US" sz="1200" b="1" dirty="0" smtClean="0">
                <a:solidFill>
                  <a:schemeClr val="bg1">
                    <a:lumMod val="65000"/>
                    <a:lumOff val="35000"/>
                  </a:schemeClr>
                </a:solidFill>
                <a:cs typeface="B Nazanin" pitchFamily="2" charset="-78"/>
              </a:rPr>
              <a:t>Planning &amp; Design</a:t>
            </a:r>
            <a:endParaRPr lang="en-US" sz="1200" b="1" dirty="0">
              <a:solidFill>
                <a:schemeClr val="bg1">
                  <a:lumMod val="65000"/>
                  <a:lumOff val="35000"/>
                </a:schemeClr>
              </a:solidFill>
              <a:cs typeface="B Nazanin" pitchFamily="2" charset="-78"/>
            </a:endParaRPr>
          </a:p>
        </p:txBody>
      </p:sp>
      <p:sp>
        <p:nvSpPr>
          <p:cNvPr id="43" name="TextBox 42"/>
          <p:cNvSpPr txBox="1"/>
          <p:nvPr/>
        </p:nvSpPr>
        <p:spPr>
          <a:xfrm>
            <a:off x="272480" y="4437112"/>
            <a:ext cx="1728192" cy="276999"/>
          </a:xfrm>
          <a:prstGeom prst="rect">
            <a:avLst/>
          </a:prstGeom>
          <a:noFill/>
        </p:spPr>
        <p:txBody>
          <a:bodyPr wrap="square" rtlCol="0">
            <a:spAutoFit/>
          </a:bodyPr>
          <a:lstStyle/>
          <a:p>
            <a:pPr algn="ctr"/>
            <a:r>
              <a:rPr lang="fa-IR" sz="1200" b="1" dirty="0" smtClean="0">
                <a:solidFill>
                  <a:schemeClr val="bg1">
                    <a:lumMod val="65000"/>
                    <a:lumOff val="35000"/>
                  </a:schemeClr>
                </a:solidFill>
                <a:cs typeface="B Nazanin" pitchFamily="2" charset="-78"/>
              </a:rPr>
              <a:t>خانه شریفی‏ها</a:t>
            </a:r>
            <a:endParaRPr lang="en-US" sz="1200" b="1" dirty="0">
              <a:solidFill>
                <a:schemeClr val="bg1">
                  <a:lumMod val="65000"/>
                  <a:lumOff val="35000"/>
                </a:schemeClr>
              </a:solidFill>
              <a:cs typeface="B Nazanin" pitchFamily="2" charset="-78"/>
            </a:endParaRPr>
          </a:p>
        </p:txBody>
      </p:sp>
      <p:sp>
        <p:nvSpPr>
          <p:cNvPr id="31" name="TextBox 30"/>
          <p:cNvSpPr txBox="1"/>
          <p:nvPr/>
        </p:nvSpPr>
        <p:spPr>
          <a:xfrm>
            <a:off x="2864768" y="1352963"/>
            <a:ext cx="619268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002060"/>
                </a:solidFill>
                <a:cs typeface="B Traffic" panose="00000400000000000000" pitchFamily="2" charset="-78"/>
              </a:rPr>
              <a:t>خانه شریفی‏ها     </a:t>
            </a:r>
            <a:r>
              <a:rPr lang="fa-IR" sz="1050" dirty="0" smtClean="0">
                <a:solidFill>
                  <a:srgbClr val="002060"/>
                </a:solidFill>
                <a:cs typeface="B Traffic" panose="00000400000000000000" pitchFamily="2" charset="-78"/>
              </a:rPr>
              <a:t>علیرضا تغابنی</a:t>
            </a:r>
            <a:endParaRPr lang="fa-IR" sz="1050" dirty="0">
              <a:solidFill>
                <a:srgbClr val="002060"/>
              </a:solidFill>
              <a:cs typeface="B Traffic" panose="00000400000000000000" pitchFamily="2" charset="-78"/>
            </a:endParaRPr>
          </a:p>
        </p:txBody>
      </p:sp>
      <p:sp>
        <p:nvSpPr>
          <p:cNvPr id="33" name="TextBox 32"/>
          <p:cNvSpPr txBox="1"/>
          <p:nvPr/>
        </p:nvSpPr>
        <p:spPr>
          <a:xfrm>
            <a:off x="2504728" y="1700808"/>
            <a:ext cx="6552728" cy="2459328"/>
          </a:xfrm>
          <a:prstGeom prst="rect">
            <a:avLst/>
          </a:prstGeom>
          <a:noFill/>
        </p:spPr>
        <p:txBody>
          <a:bodyPr wrap="square" rtlCol="0">
            <a:spAutoFit/>
          </a:bodyPr>
          <a:lstStyle/>
          <a:p>
            <a:pPr algn="justLow" rtl="1">
              <a:lnSpc>
                <a:spcPct val="150000"/>
              </a:lnSpc>
            </a:pPr>
            <a:r>
              <a:rPr lang="fa-IR" sz="1150" dirty="0">
                <a:solidFill>
                  <a:srgbClr val="002060"/>
                </a:solidFill>
                <a:cs typeface="B Nazanin" pitchFamily="2" charset="-78"/>
              </a:rPr>
              <a:t> پروژه با ایده انعطاف‏پذیری شروع شد و با این فکر که ساختمان‏ها نماهای متغیری داشته باشند. ساختمانی که هم درونگرا باشد و هم برونگرا، همچنین مطالعه اقلیم تابستانی شمال تهران (معتدل) و اقلیم زمستانی آن (سرد)، پروژه را به سوی آن سوق داد که چگونه می‏شود در زمستان حجمی بسته و بدون تراس با پنجره‏هایی کوچک داشت و در تابستان حجمی شفاف و باز، با تراس‏هایی عمیق و وسیع و پنجره‏هایی بزرگ. طرح مکعب گردان، با تغییری همواره در حجم و فضای خانه، نوعی معماری غیر قطعی به وجود می‏آورد که هم به خواسته‏های کاربر در زمستان و تابستان جواب مناسبی می‏دهد و هم کارفرما را از خواسته کلاسیک‏اش منصرف کرد.</a:t>
            </a:r>
          </a:p>
          <a:p>
            <a:pPr algn="justLow" rtl="1">
              <a:lnSpc>
                <a:spcPct val="150000"/>
              </a:lnSpc>
            </a:pPr>
            <a:r>
              <a:rPr lang="fa-IR" sz="1150" dirty="0">
                <a:solidFill>
                  <a:srgbClr val="002060"/>
                </a:solidFill>
                <a:cs typeface="B Nazanin" pitchFamily="2" charset="-78"/>
              </a:rPr>
              <a:t>این احجام مکعبی با زاویه چرخش ۱۸۰ درجه در فصل زمستان دارای حجمی بسته با پنجره‏های کوچک و باریک و بدون تراس و با زاویه چرخش ۹۰ درجه در فصل تابستان، دارای حجمی باز با تراس‏هایی عمیق و وسیع و پنجره‏های فراخ می‏باشد.</a:t>
            </a:r>
          </a:p>
          <a:p>
            <a:pPr algn="justLow" rtl="1">
              <a:lnSpc>
                <a:spcPct val="150000"/>
              </a:lnSpc>
            </a:pPr>
            <a:r>
              <a:rPr lang="fa-IR" sz="1150" dirty="0">
                <a:solidFill>
                  <a:srgbClr val="002060"/>
                </a:solidFill>
                <a:cs typeface="B Nazanin" pitchFamily="2" charset="-78"/>
              </a:rPr>
              <a:t>خانه شریفی‏ها با طرح و ایده خاص که بر محور اقلیم و نیاز کاربر شکل گرفته از جمله طراحی‏های بی‏نظیر، نه تنها در سطح کشور بلکه در سطح جهانی است. </a:t>
            </a:r>
          </a:p>
        </p:txBody>
      </p:sp>
      <p:pic>
        <p:nvPicPr>
          <p:cNvPr id="24" name="Picture 2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04728" y="3933056"/>
            <a:ext cx="1561876" cy="2421850"/>
          </a:xfrm>
          <a:prstGeom prst="rect">
            <a:avLst/>
          </a:prstGeom>
        </p:spPr>
      </p:pic>
      <p:pic>
        <p:nvPicPr>
          <p:cNvPr id="27" name="Picture 2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49402" y="3933056"/>
            <a:ext cx="1567693" cy="2430870"/>
          </a:xfrm>
          <a:prstGeom prst="rect">
            <a:avLst/>
          </a:prstGeom>
        </p:spPr>
      </p:pic>
      <p:pic>
        <p:nvPicPr>
          <p:cNvPr id="30" name="Picture 29"/>
          <p:cNvPicPr>
            <a:picLocks noChangeAspect="1"/>
          </p:cNvPicPr>
          <p:nvPr/>
        </p:nvPicPr>
        <p:blipFill rotWithShape="1">
          <a:blip r:embed="rId4" cstate="print">
            <a:extLst>
              <a:ext uri="{28A0092B-C50C-407E-A947-70E740481C1C}">
                <a14:useLocalDpi xmlns:a14="http://schemas.microsoft.com/office/drawing/2010/main" val="0"/>
              </a:ext>
            </a:extLst>
          </a:blip>
          <a:srcRect l="5373" t="1" r="6179" b="2795"/>
          <a:stretch/>
        </p:blipFill>
        <p:spPr>
          <a:xfrm>
            <a:off x="6232717" y="4160136"/>
            <a:ext cx="2824739" cy="2194770"/>
          </a:xfrm>
          <a:prstGeom prst="rect">
            <a:avLst/>
          </a:prstGeom>
          <a:ln>
            <a:solidFill>
              <a:schemeClr val="bg1">
                <a:lumMod val="50000"/>
                <a:lumOff val="50000"/>
              </a:schemeClr>
            </a:solidFill>
          </a:ln>
        </p:spPr>
      </p:pic>
    </p:spTree>
    <p:extLst>
      <p:ext uri="{BB962C8B-B14F-4D97-AF65-F5344CB8AC3E}">
        <p14:creationId xmlns:p14="http://schemas.microsoft.com/office/powerpoint/2010/main" val="3959964151"/>
      </p:ext>
    </p:extLst>
  </p:cSld>
  <p:clrMapOvr>
    <a:masterClrMapping/>
  </p:clrMapOvr>
  <p:transition>
    <p:dissolv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TextBox 14"/>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1</a:t>
            </a:r>
            <a:r>
              <a:rPr lang="fa-IR" sz="1600" dirty="0" smtClean="0">
                <a:effectLst>
                  <a:outerShdw blurRad="38100" dist="38100" dir="2700000" algn="tl">
                    <a:srgbClr val="000000">
                      <a:alpha val="43137"/>
                    </a:srgbClr>
                  </a:outerShdw>
                </a:effectLst>
              </a:rPr>
              <a:t>   فعالیت‏های معمار</a:t>
            </a:r>
            <a:endParaRPr lang="en-US" sz="1400" dirty="0">
              <a:effectLst>
                <a:outerShdw blurRad="38100" dist="38100" dir="2700000" algn="tl">
                  <a:srgbClr val="000000">
                    <a:alpha val="43137"/>
                  </a:srgbClr>
                </a:outerShdw>
              </a:effectLst>
            </a:endParaRPr>
          </a:p>
        </p:txBody>
      </p:sp>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برنامه دهی و طراحی            </a:t>
            </a:r>
            <a:r>
              <a:rPr lang="en-US" sz="1400" dirty="0" smtClean="0">
                <a:solidFill>
                  <a:srgbClr val="8C5B02"/>
                </a:solidFill>
              </a:rPr>
              <a:t> </a:t>
            </a:r>
            <a:r>
              <a:rPr lang="fa-IR" sz="1400" dirty="0" smtClean="0">
                <a:solidFill>
                  <a:srgbClr val="8C5B02"/>
                </a:solidFill>
              </a:rPr>
              <a:t>                                                      </a:t>
            </a:r>
            <a:r>
              <a:rPr lang="fa-IR" sz="1400" dirty="0">
                <a:solidFill>
                  <a:srgbClr val="8C5B02"/>
                </a:solidFill>
              </a:rPr>
              <a:t> </a:t>
            </a:r>
            <a:r>
              <a:rPr lang="fa-IR" sz="1400" dirty="0" smtClean="0">
                <a:solidFill>
                  <a:srgbClr val="8C5B02"/>
                </a:solidFill>
              </a:rPr>
              <a:t>                            </a:t>
            </a:r>
            <a:r>
              <a:rPr lang="en-US" sz="1400" dirty="0" smtClean="0">
                <a:solidFill>
                  <a:srgbClr val="8C5B02"/>
                </a:solidFill>
                <a:latin typeface="Technic" panose="00000400000000000000" pitchFamily="2" charset="2"/>
              </a:rPr>
              <a:t>Planning &amp; Design</a:t>
            </a:r>
            <a:endParaRPr lang="en-US" sz="1400" dirty="0">
              <a:solidFill>
                <a:srgbClr val="8C5B02"/>
              </a:solidFill>
              <a:latin typeface="Technic" panose="00000400000000000000" pitchFamily="2" charset="2"/>
            </a:endParaRPr>
          </a:p>
        </p:txBody>
      </p:sp>
      <p:sp>
        <p:nvSpPr>
          <p:cNvPr id="25" name="TextBox 24"/>
          <p:cNvSpPr txBox="1"/>
          <p:nvPr/>
        </p:nvSpPr>
        <p:spPr>
          <a:xfrm>
            <a:off x="2504728" y="1352963"/>
            <a:ext cx="288032"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en-US" sz="1400" dirty="0" smtClean="0">
                <a:solidFill>
                  <a:srgbClr val="002060"/>
                </a:solidFill>
                <a:latin typeface="Technic" panose="00000400000000000000" pitchFamily="2" charset="2"/>
              </a:rPr>
              <a:t>3</a:t>
            </a:r>
            <a:endParaRPr lang="en-US" sz="1400" dirty="0">
              <a:solidFill>
                <a:srgbClr val="002060"/>
              </a:solidFill>
              <a:latin typeface="Technic" panose="00000400000000000000" pitchFamily="2" charset="2"/>
            </a:endParaRPr>
          </a:p>
        </p:txBody>
      </p:sp>
      <p:sp>
        <p:nvSpPr>
          <p:cNvPr id="40" name="TextBox 39"/>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1</a:t>
            </a:r>
            <a:endParaRPr lang="en-US" sz="1200" b="1" dirty="0">
              <a:solidFill>
                <a:srgbClr val="002060"/>
              </a:solidFill>
              <a:cs typeface="B Nazanin" pitchFamily="2" charset="-78"/>
            </a:endParaRPr>
          </a:p>
        </p:txBody>
      </p:sp>
      <p:sp>
        <p:nvSpPr>
          <p:cNvPr id="41" name="TextBox 40"/>
          <p:cNvSpPr txBox="1"/>
          <p:nvPr/>
        </p:nvSpPr>
        <p:spPr>
          <a:xfrm>
            <a:off x="272480" y="3723542"/>
            <a:ext cx="1728192" cy="276999"/>
          </a:xfrm>
          <a:prstGeom prst="rect">
            <a:avLst/>
          </a:prstGeom>
          <a:noFill/>
        </p:spPr>
        <p:txBody>
          <a:bodyPr wrap="square" rtlCol="0">
            <a:spAutoFit/>
          </a:bodyPr>
          <a:lstStyle/>
          <a:p>
            <a:pPr algn="ctr"/>
            <a:r>
              <a:rPr lang="fa-IR" sz="1200" b="1" dirty="0" smtClean="0">
                <a:solidFill>
                  <a:srgbClr val="674301"/>
                </a:solidFill>
                <a:cs typeface="B Nazanin" pitchFamily="2" charset="-78"/>
              </a:rPr>
              <a:t>فعالیت‏های معمار</a:t>
            </a:r>
            <a:endParaRPr lang="en-US" sz="1200" b="1" dirty="0">
              <a:solidFill>
                <a:srgbClr val="674301"/>
              </a:solidFill>
              <a:cs typeface="B Nazanin" pitchFamily="2" charset="-78"/>
            </a:endParaRPr>
          </a:p>
        </p:txBody>
      </p:sp>
      <p:sp>
        <p:nvSpPr>
          <p:cNvPr id="42" name="TextBox 41"/>
          <p:cNvSpPr txBox="1"/>
          <p:nvPr/>
        </p:nvSpPr>
        <p:spPr>
          <a:xfrm>
            <a:off x="272480" y="4016097"/>
            <a:ext cx="1728192" cy="276999"/>
          </a:xfrm>
          <a:prstGeom prst="rect">
            <a:avLst/>
          </a:prstGeom>
          <a:noFill/>
        </p:spPr>
        <p:txBody>
          <a:bodyPr wrap="square" rtlCol="0">
            <a:spAutoFit/>
          </a:bodyPr>
          <a:lstStyle/>
          <a:p>
            <a:pPr algn="ctr"/>
            <a:r>
              <a:rPr lang="en-US" sz="1200" b="1" dirty="0" smtClean="0">
                <a:solidFill>
                  <a:schemeClr val="bg1">
                    <a:lumMod val="65000"/>
                    <a:lumOff val="35000"/>
                  </a:schemeClr>
                </a:solidFill>
                <a:cs typeface="B Nazanin" pitchFamily="2" charset="-78"/>
              </a:rPr>
              <a:t>Planning &amp; Design</a:t>
            </a:r>
            <a:endParaRPr lang="en-US" sz="1200" b="1" dirty="0">
              <a:solidFill>
                <a:schemeClr val="bg1">
                  <a:lumMod val="65000"/>
                  <a:lumOff val="35000"/>
                </a:schemeClr>
              </a:solidFill>
              <a:cs typeface="B Nazanin" pitchFamily="2" charset="-78"/>
            </a:endParaRPr>
          </a:p>
        </p:txBody>
      </p:sp>
      <p:sp>
        <p:nvSpPr>
          <p:cNvPr id="43" name="TextBox 42"/>
          <p:cNvSpPr txBox="1"/>
          <p:nvPr/>
        </p:nvSpPr>
        <p:spPr>
          <a:xfrm>
            <a:off x="272480" y="4437112"/>
            <a:ext cx="1728192" cy="276999"/>
          </a:xfrm>
          <a:prstGeom prst="rect">
            <a:avLst/>
          </a:prstGeom>
          <a:noFill/>
        </p:spPr>
        <p:txBody>
          <a:bodyPr wrap="square" rtlCol="0">
            <a:spAutoFit/>
          </a:bodyPr>
          <a:lstStyle/>
          <a:p>
            <a:pPr algn="ctr"/>
            <a:r>
              <a:rPr lang="fa-IR" sz="1200" b="1" dirty="0" smtClean="0">
                <a:solidFill>
                  <a:schemeClr val="bg1">
                    <a:lumMod val="65000"/>
                    <a:lumOff val="35000"/>
                  </a:schemeClr>
                </a:solidFill>
                <a:cs typeface="B Nazanin" pitchFamily="2" charset="-78"/>
              </a:rPr>
              <a:t>ساختمان مسکونی اُرسی‏خانه</a:t>
            </a:r>
            <a:endParaRPr lang="en-US" sz="1200" b="1" dirty="0">
              <a:solidFill>
                <a:schemeClr val="bg1">
                  <a:lumMod val="65000"/>
                  <a:lumOff val="35000"/>
                </a:schemeClr>
              </a:solidFill>
              <a:cs typeface="B Nazanin" pitchFamily="2" charset="-78"/>
            </a:endParaRPr>
          </a:p>
        </p:txBody>
      </p:sp>
      <p:sp>
        <p:nvSpPr>
          <p:cNvPr id="31" name="TextBox 30"/>
          <p:cNvSpPr txBox="1"/>
          <p:nvPr/>
        </p:nvSpPr>
        <p:spPr>
          <a:xfrm>
            <a:off x="2864768" y="1352963"/>
            <a:ext cx="619268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a:solidFill>
                  <a:srgbClr val="002060"/>
                </a:solidFill>
                <a:cs typeface="B Traffic" panose="00000400000000000000" pitchFamily="2" charset="-78"/>
              </a:rPr>
              <a:t>ساختمان مسکونی </a:t>
            </a:r>
            <a:r>
              <a:rPr lang="fa-IR" sz="1400" dirty="0" smtClean="0">
                <a:solidFill>
                  <a:srgbClr val="002060"/>
                </a:solidFill>
                <a:cs typeface="B Traffic" panose="00000400000000000000" pitchFamily="2" charset="-78"/>
              </a:rPr>
              <a:t>اُرسی‏خانه     </a:t>
            </a:r>
            <a:r>
              <a:rPr lang="fa-IR" sz="1050" dirty="0" smtClean="0">
                <a:solidFill>
                  <a:srgbClr val="002060"/>
                </a:solidFill>
                <a:cs typeface="B Traffic" panose="00000400000000000000" pitchFamily="2" charset="-78"/>
              </a:rPr>
              <a:t>نیما کیوانی – سینا کیوانی</a:t>
            </a:r>
            <a:endParaRPr lang="fa-IR" sz="1050" dirty="0">
              <a:solidFill>
                <a:srgbClr val="002060"/>
              </a:solidFill>
              <a:cs typeface="B Traffic" panose="00000400000000000000" pitchFamily="2" charset="-78"/>
            </a:endParaRPr>
          </a:p>
        </p:txBody>
      </p:sp>
      <p:sp>
        <p:nvSpPr>
          <p:cNvPr id="33" name="TextBox 32"/>
          <p:cNvSpPr txBox="1"/>
          <p:nvPr/>
        </p:nvSpPr>
        <p:spPr>
          <a:xfrm>
            <a:off x="2504728" y="1700808"/>
            <a:ext cx="6552728" cy="2308324"/>
          </a:xfrm>
          <a:prstGeom prst="rect">
            <a:avLst/>
          </a:prstGeom>
          <a:noFill/>
        </p:spPr>
        <p:txBody>
          <a:bodyPr wrap="square" rtlCol="0">
            <a:spAutoFit/>
          </a:bodyPr>
          <a:lstStyle/>
          <a:p>
            <a:pPr algn="justLow" rtl="1">
              <a:lnSpc>
                <a:spcPct val="150000"/>
              </a:lnSpc>
            </a:pPr>
            <a:r>
              <a:rPr lang="fa-IR" sz="1200" dirty="0">
                <a:solidFill>
                  <a:srgbClr val="002060"/>
                </a:solidFill>
                <a:cs typeface="B Nazanin" pitchFamily="2" charset="-78"/>
              </a:rPr>
              <a:t>ایجاد فضایی با حس مکان معماری ایرانی در عین حال مدرن با در نظر گرفتن نیازهای زیستی انسان، ایده کلی طراحی بنا بوده است. در این راستا به عناصر آب، گیاه و نور توجه ویژه ای شد؛ چه در نما و دیوارهای داخلی، و چه در پشت بام و رمپ و پارکینگ؛ در واقع کانسپت طراحی بنا، فرم مدرن اُرسی است که بصورت یک شبکه چوبی همراه با شیشه های رنگی بصورت </a:t>
            </a:r>
            <a:r>
              <a:rPr lang="fa-IR" sz="1200" dirty="0" smtClean="0">
                <a:solidFill>
                  <a:srgbClr val="002060"/>
                </a:solidFill>
                <a:cs typeface="B Nazanin" pitchFamily="2" charset="-78"/>
              </a:rPr>
              <a:t>پوسته دوم </a:t>
            </a:r>
            <a:r>
              <a:rPr lang="fa-IR" sz="1200" dirty="0">
                <a:solidFill>
                  <a:srgbClr val="002060"/>
                </a:solidFill>
                <a:cs typeface="B Nazanin" pitchFamily="2" charset="-78"/>
              </a:rPr>
              <a:t>به جداره نما اضافه شد و این امکان در طراحی دیده شد که کاربر، مانند پنجره اُرسی آن را بالا و پایین ببرد و بدین ترتیب علاوه بر استفاده از بازی نور و رنگ بتواند با باز کردن آن، آنرا </a:t>
            </a:r>
            <a:r>
              <a:rPr lang="fa-IR" sz="1200" dirty="0" smtClean="0">
                <a:solidFill>
                  <a:srgbClr val="002060"/>
                </a:solidFill>
                <a:cs typeface="B Nazanin" pitchFamily="2" charset="-78"/>
              </a:rPr>
              <a:t>به سایبان </a:t>
            </a:r>
            <a:r>
              <a:rPr lang="fa-IR" sz="1200" dirty="0">
                <a:solidFill>
                  <a:srgbClr val="002060"/>
                </a:solidFill>
                <a:cs typeface="B Nazanin" pitchFamily="2" charset="-78"/>
              </a:rPr>
              <a:t>تبدیل کند.</a:t>
            </a:r>
          </a:p>
          <a:p>
            <a:pPr algn="justLow" rtl="1">
              <a:lnSpc>
                <a:spcPct val="150000"/>
              </a:lnSpc>
            </a:pPr>
            <a:r>
              <a:rPr lang="fa-IR" sz="1200" dirty="0">
                <a:solidFill>
                  <a:srgbClr val="002060"/>
                </a:solidFill>
                <a:cs typeface="B Nazanin" pitchFamily="2" charset="-78"/>
              </a:rPr>
              <a:t>توجه به قاب بندی معمارانه و اصل شفافیت در معماری نیز از نکات مورد توجه در طراحی بوده است و مبحث بعد چهارم در معماری نیز از ایده های کلی طراحی بود. قابل ذکر است به </a:t>
            </a:r>
            <a:r>
              <a:rPr lang="fa-IR" sz="1200" dirty="0" smtClean="0">
                <a:solidFill>
                  <a:srgbClr val="002060"/>
                </a:solidFill>
                <a:cs typeface="B Nazanin" pitchFamily="2" charset="-78"/>
              </a:rPr>
              <a:t>دلیل واقع </a:t>
            </a:r>
            <a:r>
              <a:rPr lang="fa-IR" sz="1200" dirty="0">
                <a:solidFill>
                  <a:srgbClr val="002060"/>
                </a:solidFill>
                <a:cs typeface="B Nazanin" pitchFamily="2" charset="-78"/>
              </a:rPr>
              <a:t>شدن ملک در منطقه متوسط شهر، با محدودیت اقتصادی در پروژه روبرو بودیم و گروه معماری با استفاده از متریالهای ارزان و نوع طراحی، دست به خلاقیت زد.</a:t>
            </a: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04728" y="4092754"/>
            <a:ext cx="4943514" cy="2262152"/>
          </a:xfrm>
          <a:prstGeom prst="rect">
            <a:avLst/>
          </a:prstGeom>
        </p:spPr>
      </p:pic>
      <p:pic>
        <p:nvPicPr>
          <p:cNvPr id="32" name="Picture 3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49356" y="4092754"/>
            <a:ext cx="1508100" cy="2262152"/>
          </a:xfrm>
          <a:prstGeom prst="rect">
            <a:avLst/>
          </a:prstGeom>
        </p:spPr>
      </p:pic>
    </p:spTree>
    <p:extLst>
      <p:ext uri="{BB962C8B-B14F-4D97-AF65-F5344CB8AC3E}">
        <p14:creationId xmlns:p14="http://schemas.microsoft.com/office/powerpoint/2010/main" val="4281797009"/>
      </p:ext>
    </p:extLst>
  </p:cSld>
  <p:clrMapOvr>
    <a:masterClrMapping/>
  </p:clrMapOvr>
  <p:transition>
    <p:dissolv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TextBox 14"/>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1</a:t>
            </a:r>
            <a:r>
              <a:rPr lang="fa-IR" sz="1600" dirty="0" smtClean="0">
                <a:effectLst>
                  <a:outerShdw blurRad="38100" dist="38100" dir="2700000" algn="tl">
                    <a:srgbClr val="000000">
                      <a:alpha val="43137"/>
                    </a:srgbClr>
                  </a:outerShdw>
                </a:effectLst>
              </a:rPr>
              <a:t>   فعالیت‏های معمار</a:t>
            </a:r>
            <a:endParaRPr lang="en-US" sz="1400" dirty="0">
              <a:effectLst>
                <a:outerShdw blurRad="38100" dist="38100" dir="2700000" algn="tl">
                  <a:srgbClr val="000000">
                    <a:alpha val="43137"/>
                  </a:srgbClr>
                </a:outerShdw>
              </a:effectLst>
            </a:endParaRPr>
          </a:p>
        </p:txBody>
      </p:sp>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برنامه دهی و طراحی            </a:t>
            </a:r>
            <a:r>
              <a:rPr lang="en-US" sz="1400" dirty="0" smtClean="0">
                <a:solidFill>
                  <a:srgbClr val="8C5B02"/>
                </a:solidFill>
              </a:rPr>
              <a:t> </a:t>
            </a:r>
            <a:r>
              <a:rPr lang="fa-IR" sz="1400" dirty="0" smtClean="0">
                <a:solidFill>
                  <a:srgbClr val="8C5B02"/>
                </a:solidFill>
              </a:rPr>
              <a:t>                                                      </a:t>
            </a:r>
            <a:r>
              <a:rPr lang="fa-IR" sz="1400" dirty="0">
                <a:solidFill>
                  <a:srgbClr val="8C5B02"/>
                </a:solidFill>
              </a:rPr>
              <a:t> </a:t>
            </a:r>
            <a:r>
              <a:rPr lang="fa-IR" sz="1400" dirty="0" smtClean="0">
                <a:solidFill>
                  <a:srgbClr val="8C5B02"/>
                </a:solidFill>
              </a:rPr>
              <a:t>                            </a:t>
            </a:r>
            <a:r>
              <a:rPr lang="en-US" sz="1400" dirty="0" smtClean="0">
                <a:solidFill>
                  <a:srgbClr val="8C5B02"/>
                </a:solidFill>
                <a:latin typeface="Technic" panose="00000400000000000000" pitchFamily="2" charset="2"/>
              </a:rPr>
              <a:t>Planning &amp; Design</a:t>
            </a:r>
            <a:endParaRPr lang="en-US" sz="1400" dirty="0">
              <a:solidFill>
                <a:srgbClr val="8C5B02"/>
              </a:solidFill>
              <a:latin typeface="Technic" panose="00000400000000000000" pitchFamily="2" charset="2"/>
            </a:endParaRPr>
          </a:p>
        </p:txBody>
      </p:sp>
      <p:sp>
        <p:nvSpPr>
          <p:cNvPr id="25" name="TextBox 24"/>
          <p:cNvSpPr txBox="1"/>
          <p:nvPr/>
        </p:nvSpPr>
        <p:spPr>
          <a:xfrm>
            <a:off x="2504728" y="1352963"/>
            <a:ext cx="288032"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en-US" sz="1400" dirty="0" smtClean="0">
                <a:solidFill>
                  <a:srgbClr val="002060"/>
                </a:solidFill>
                <a:latin typeface="Technic" panose="00000400000000000000" pitchFamily="2" charset="2"/>
              </a:rPr>
              <a:t>3</a:t>
            </a:r>
            <a:endParaRPr lang="en-US" sz="1400" dirty="0">
              <a:solidFill>
                <a:srgbClr val="002060"/>
              </a:solidFill>
              <a:latin typeface="Technic" panose="00000400000000000000" pitchFamily="2" charset="2"/>
            </a:endParaRPr>
          </a:p>
        </p:txBody>
      </p:sp>
      <p:sp>
        <p:nvSpPr>
          <p:cNvPr id="40" name="TextBox 39"/>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1</a:t>
            </a:r>
            <a:endParaRPr lang="en-US" sz="1200" b="1" dirty="0">
              <a:solidFill>
                <a:srgbClr val="002060"/>
              </a:solidFill>
              <a:cs typeface="B Nazanin" pitchFamily="2" charset="-78"/>
            </a:endParaRPr>
          </a:p>
        </p:txBody>
      </p:sp>
      <p:sp>
        <p:nvSpPr>
          <p:cNvPr id="41" name="TextBox 40"/>
          <p:cNvSpPr txBox="1"/>
          <p:nvPr/>
        </p:nvSpPr>
        <p:spPr>
          <a:xfrm>
            <a:off x="272480" y="3723542"/>
            <a:ext cx="1728192" cy="276999"/>
          </a:xfrm>
          <a:prstGeom prst="rect">
            <a:avLst/>
          </a:prstGeom>
          <a:noFill/>
        </p:spPr>
        <p:txBody>
          <a:bodyPr wrap="square" rtlCol="0">
            <a:spAutoFit/>
          </a:bodyPr>
          <a:lstStyle/>
          <a:p>
            <a:pPr algn="ctr"/>
            <a:r>
              <a:rPr lang="fa-IR" sz="1200" b="1" dirty="0" smtClean="0">
                <a:solidFill>
                  <a:srgbClr val="674301"/>
                </a:solidFill>
                <a:cs typeface="B Nazanin" pitchFamily="2" charset="-78"/>
              </a:rPr>
              <a:t>فعالیت‏های معمار</a:t>
            </a:r>
            <a:endParaRPr lang="en-US" sz="1200" b="1" dirty="0">
              <a:solidFill>
                <a:srgbClr val="674301"/>
              </a:solidFill>
              <a:cs typeface="B Nazanin" pitchFamily="2" charset="-78"/>
            </a:endParaRPr>
          </a:p>
        </p:txBody>
      </p:sp>
      <p:sp>
        <p:nvSpPr>
          <p:cNvPr id="42" name="TextBox 41"/>
          <p:cNvSpPr txBox="1"/>
          <p:nvPr/>
        </p:nvSpPr>
        <p:spPr>
          <a:xfrm>
            <a:off x="272480" y="4016097"/>
            <a:ext cx="1728192" cy="276999"/>
          </a:xfrm>
          <a:prstGeom prst="rect">
            <a:avLst/>
          </a:prstGeom>
          <a:noFill/>
        </p:spPr>
        <p:txBody>
          <a:bodyPr wrap="square" rtlCol="0">
            <a:spAutoFit/>
          </a:bodyPr>
          <a:lstStyle/>
          <a:p>
            <a:pPr algn="ctr"/>
            <a:r>
              <a:rPr lang="en-US" sz="1200" b="1" dirty="0" smtClean="0">
                <a:solidFill>
                  <a:schemeClr val="bg1">
                    <a:lumMod val="65000"/>
                    <a:lumOff val="35000"/>
                  </a:schemeClr>
                </a:solidFill>
                <a:cs typeface="B Nazanin" pitchFamily="2" charset="-78"/>
              </a:rPr>
              <a:t>Planning &amp; Design</a:t>
            </a:r>
            <a:endParaRPr lang="en-US" sz="1200" b="1" dirty="0">
              <a:solidFill>
                <a:schemeClr val="bg1">
                  <a:lumMod val="65000"/>
                  <a:lumOff val="35000"/>
                </a:schemeClr>
              </a:solidFill>
              <a:cs typeface="B Nazanin" pitchFamily="2" charset="-78"/>
            </a:endParaRPr>
          </a:p>
        </p:txBody>
      </p:sp>
      <p:sp>
        <p:nvSpPr>
          <p:cNvPr id="43" name="TextBox 42"/>
          <p:cNvSpPr txBox="1"/>
          <p:nvPr/>
        </p:nvSpPr>
        <p:spPr>
          <a:xfrm>
            <a:off x="272480" y="4437112"/>
            <a:ext cx="1728192" cy="276999"/>
          </a:xfrm>
          <a:prstGeom prst="rect">
            <a:avLst/>
          </a:prstGeom>
          <a:noFill/>
        </p:spPr>
        <p:txBody>
          <a:bodyPr wrap="square" rtlCol="0">
            <a:spAutoFit/>
          </a:bodyPr>
          <a:lstStyle/>
          <a:p>
            <a:pPr algn="ctr"/>
            <a:r>
              <a:rPr lang="fa-IR" sz="1200" b="1" dirty="0" smtClean="0">
                <a:solidFill>
                  <a:schemeClr val="bg1">
                    <a:lumMod val="65000"/>
                    <a:lumOff val="35000"/>
                  </a:schemeClr>
                </a:solidFill>
                <a:cs typeface="B Nazanin" pitchFamily="2" charset="-78"/>
              </a:rPr>
              <a:t>ساختمان مسکونی اُرسی‏خانه</a:t>
            </a:r>
            <a:endParaRPr lang="en-US" sz="1200" b="1" dirty="0">
              <a:solidFill>
                <a:schemeClr val="bg1">
                  <a:lumMod val="65000"/>
                  <a:lumOff val="35000"/>
                </a:schemeClr>
              </a:solidFill>
              <a:cs typeface="B Nazanin" pitchFamily="2" charset="-78"/>
            </a:endParaRPr>
          </a:p>
        </p:txBody>
      </p:sp>
      <p:sp>
        <p:nvSpPr>
          <p:cNvPr id="31" name="TextBox 30"/>
          <p:cNvSpPr txBox="1"/>
          <p:nvPr/>
        </p:nvSpPr>
        <p:spPr>
          <a:xfrm>
            <a:off x="2864768" y="1352963"/>
            <a:ext cx="619268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a:solidFill>
                  <a:srgbClr val="002060"/>
                </a:solidFill>
                <a:cs typeface="B Traffic" panose="00000400000000000000" pitchFamily="2" charset="-78"/>
              </a:rPr>
              <a:t>ساختمان مسکونی </a:t>
            </a:r>
            <a:r>
              <a:rPr lang="fa-IR" sz="1400" dirty="0" smtClean="0">
                <a:solidFill>
                  <a:srgbClr val="002060"/>
                </a:solidFill>
                <a:cs typeface="B Traffic" panose="00000400000000000000" pitchFamily="2" charset="-78"/>
              </a:rPr>
              <a:t>اُرسی‏خانه     </a:t>
            </a:r>
            <a:r>
              <a:rPr lang="fa-IR" sz="1050" dirty="0" smtClean="0">
                <a:solidFill>
                  <a:srgbClr val="002060"/>
                </a:solidFill>
                <a:cs typeface="B Traffic" panose="00000400000000000000" pitchFamily="2" charset="-78"/>
              </a:rPr>
              <a:t>نیما کیوانی – سینا کیوانی</a:t>
            </a:r>
            <a:endParaRPr lang="fa-IR" sz="1050" dirty="0">
              <a:solidFill>
                <a:srgbClr val="002060"/>
              </a:solidFill>
              <a:cs typeface="B Traffic" panose="00000400000000000000" pitchFamily="2" charset="-78"/>
            </a:endParaRPr>
          </a:p>
        </p:txBody>
      </p:sp>
      <p:sp>
        <p:nvSpPr>
          <p:cNvPr id="33" name="TextBox 32"/>
          <p:cNvSpPr txBox="1"/>
          <p:nvPr/>
        </p:nvSpPr>
        <p:spPr>
          <a:xfrm>
            <a:off x="2504728" y="1700808"/>
            <a:ext cx="6552728" cy="1731243"/>
          </a:xfrm>
          <a:prstGeom prst="rect">
            <a:avLst/>
          </a:prstGeom>
          <a:noFill/>
        </p:spPr>
        <p:txBody>
          <a:bodyPr wrap="square" rtlCol="0">
            <a:spAutoFit/>
          </a:bodyPr>
          <a:lstStyle/>
          <a:p>
            <a:pPr algn="justLow" rtl="1">
              <a:lnSpc>
                <a:spcPct val="150000"/>
              </a:lnSpc>
            </a:pPr>
            <a:r>
              <a:rPr lang="fa-IR" sz="1200" dirty="0">
                <a:solidFill>
                  <a:srgbClr val="002060"/>
                </a:solidFill>
                <a:cs typeface="B Nazanin" pitchFamily="2" charset="-78"/>
              </a:rPr>
              <a:t>ویژگی های خاص بنا :</a:t>
            </a:r>
          </a:p>
          <a:p>
            <a:pPr algn="justLow" rtl="1">
              <a:lnSpc>
                <a:spcPct val="150000"/>
              </a:lnSpc>
            </a:pPr>
            <a:r>
              <a:rPr lang="fa-IR" sz="1200" dirty="0">
                <a:solidFill>
                  <a:srgbClr val="002060"/>
                </a:solidFill>
                <a:cs typeface="B Nazanin" pitchFamily="2" charset="-78"/>
              </a:rPr>
              <a:t>1. در نظر گرفتن عناصر اصلی فضایی معماری ایران (نور، آب، گیاه)</a:t>
            </a:r>
          </a:p>
          <a:p>
            <a:pPr algn="justLow" rtl="1">
              <a:lnSpc>
                <a:spcPct val="150000"/>
              </a:lnSpc>
            </a:pPr>
            <a:r>
              <a:rPr lang="fa-IR" sz="1200" dirty="0">
                <a:solidFill>
                  <a:srgbClr val="002060"/>
                </a:solidFill>
                <a:cs typeface="B Nazanin" pitchFamily="2" charset="-78"/>
              </a:rPr>
              <a:t>2. توجه به محیط زیست و معماری پایدار با ایجاد فضاهای سبز</a:t>
            </a:r>
          </a:p>
          <a:p>
            <a:pPr algn="justLow" rtl="1">
              <a:lnSpc>
                <a:spcPct val="150000"/>
              </a:lnSpc>
            </a:pPr>
            <a:r>
              <a:rPr lang="fa-IR" sz="1200" dirty="0">
                <a:solidFill>
                  <a:srgbClr val="002060"/>
                </a:solidFill>
                <a:cs typeface="B Nazanin" pitchFamily="2" charset="-78"/>
              </a:rPr>
              <a:t>3. توجه به طراحی نورپردازی</a:t>
            </a:r>
          </a:p>
          <a:p>
            <a:pPr algn="justLow" rtl="1">
              <a:lnSpc>
                <a:spcPct val="150000"/>
              </a:lnSpc>
            </a:pPr>
            <a:r>
              <a:rPr lang="fa-IR" sz="1200" dirty="0">
                <a:solidFill>
                  <a:srgbClr val="002060"/>
                </a:solidFill>
                <a:cs typeface="B Nazanin" pitchFamily="2" charset="-78"/>
              </a:rPr>
              <a:t>4. استفاده از سیستم های هوشمند جهت بهینه سازی مصرف در نورپردازی و تاسیسات و آبیاری قطره‏ای</a:t>
            </a:r>
          </a:p>
          <a:p>
            <a:pPr algn="justLow" rtl="1">
              <a:lnSpc>
                <a:spcPct val="150000"/>
              </a:lnSpc>
            </a:pPr>
            <a:r>
              <a:rPr lang="fa-IR" sz="1200" dirty="0">
                <a:solidFill>
                  <a:srgbClr val="002060"/>
                </a:solidFill>
                <a:cs typeface="B Nazanin" pitchFamily="2" charset="-78"/>
              </a:rPr>
              <a:t>5. توجه ویژه به المان سنتی ایرانی (پنجره اُرسی) به شکل مدرن در طراحی پوسته نما و فضاهای داخلی</a:t>
            </a:r>
          </a:p>
        </p:txBody>
      </p:sp>
      <p:pic>
        <p:nvPicPr>
          <p:cNvPr id="28" name="Picture 2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36976" y="3472119"/>
            <a:ext cx="1914991" cy="2882787"/>
          </a:xfrm>
          <a:prstGeom prst="rect">
            <a:avLst/>
          </a:prstGeom>
        </p:spPr>
      </p:pic>
      <p:pic>
        <p:nvPicPr>
          <p:cNvPr id="29" name="Picture 2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07723" y="3472119"/>
            <a:ext cx="2149733" cy="2882787"/>
          </a:xfrm>
          <a:prstGeom prst="rect">
            <a:avLst/>
          </a:prstGeom>
        </p:spPr>
      </p:pic>
      <p:pic>
        <p:nvPicPr>
          <p:cNvPr id="39" name="Picture 3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504728" y="3472119"/>
            <a:ext cx="1968531" cy="2882787"/>
          </a:xfrm>
          <a:prstGeom prst="rect">
            <a:avLst/>
          </a:prstGeom>
        </p:spPr>
      </p:pic>
    </p:spTree>
    <p:extLst>
      <p:ext uri="{BB962C8B-B14F-4D97-AF65-F5344CB8AC3E}">
        <p14:creationId xmlns:p14="http://schemas.microsoft.com/office/powerpoint/2010/main" val="3724434919"/>
      </p:ext>
    </p:extLst>
  </p:cSld>
  <p:clrMapOvr>
    <a:masterClrMapping/>
  </p:clrMapOvr>
  <p:transition>
    <p:dissolv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TextBox 14"/>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1</a:t>
            </a:r>
            <a:r>
              <a:rPr lang="fa-IR" sz="1600" dirty="0" smtClean="0">
                <a:effectLst>
                  <a:outerShdw blurRad="38100" dist="38100" dir="2700000" algn="tl">
                    <a:srgbClr val="000000">
                      <a:alpha val="43137"/>
                    </a:srgbClr>
                  </a:outerShdw>
                </a:effectLst>
              </a:rPr>
              <a:t>   فعالیت‏های معمار</a:t>
            </a:r>
            <a:endParaRPr lang="en-US" sz="1400" dirty="0">
              <a:effectLst>
                <a:outerShdw blurRad="38100" dist="38100" dir="2700000" algn="tl">
                  <a:srgbClr val="000000">
                    <a:alpha val="43137"/>
                  </a:srgbClr>
                </a:outerShdw>
              </a:effectLst>
            </a:endParaRPr>
          </a:p>
        </p:txBody>
      </p:sp>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برنامه دهی و طراحی            </a:t>
            </a:r>
            <a:r>
              <a:rPr lang="en-US" sz="1400" dirty="0" smtClean="0">
                <a:solidFill>
                  <a:srgbClr val="8C5B02"/>
                </a:solidFill>
              </a:rPr>
              <a:t> </a:t>
            </a:r>
            <a:r>
              <a:rPr lang="fa-IR" sz="1400" dirty="0" smtClean="0">
                <a:solidFill>
                  <a:srgbClr val="8C5B02"/>
                </a:solidFill>
              </a:rPr>
              <a:t>                                                      </a:t>
            </a:r>
            <a:r>
              <a:rPr lang="fa-IR" sz="1400" dirty="0">
                <a:solidFill>
                  <a:srgbClr val="8C5B02"/>
                </a:solidFill>
              </a:rPr>
              <a:t> </a:t>
            </a:r>
            <a:r>
              <a:rPr lang="fa-IR" sz="1400" dirty="0" smtClean="0">
                <a:solidFill>
                  <a:srgbClr val="8C5B02"/>
                </a:solidFill>
              </a:rPr>
              <a:t>                            </a:t>
            </a:r>
            <a:r>
              <a:rPr lang="en-US" sz="1400" dirty="0" smtClean="0">
                <a:solidFill>
                  <a:srgbClr val="8C5B02"/>
                </a:solidFill>
                <a:latin typeface="Technic" panose="00000400000000000000" pitchFamily="2" charset="2"/>
              </a:rPr>
              <a:t>Planning &amp; Design</a:t>
            </a:r>
            <a:endParaRPr lang="en-US" sz="1400" dirty="0">
              <a:solidFill>
                <a:srgbClr val="8C5B02"/>
              </a:solidFill>
              <a:latin typeface="Technic" panose="00000400000000000000" pitchFamily="2" charset="2"/>
            </a:endParaRPr>
          </a:p>
        </p:txBody>
      </p:sp>
      <p:sp>
        <p:nvSpPr>
          <p:cNvPr id="25" name="TextBox 24"/>
          <p:cNvSpPr txBox="1"/>
          <p:nvPr/>
        </p:nvSpPr>
        <p:spPr>
          <a:xfrm>
            <a:off x="2504728" y="1352963"/>
            <a:ext cx="288032"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en-US" sz="1400" dirty="0" smtClean="0">
                <a:solidFill>
                  <a:srgbClr val="002060"/>
                </a:solidFill>
                <a:latin typeface="Technic" panose="00000400000000000000" pitchFamily="2" charset="2"/>
              </a:rPr>
              <a:t>3</a:t>
            </a:r>
            <a:endParaRPr lang="en-US" sz="1400" dirty="0">
              <a:solidFill>
                <a:srgbClr val="002060"/>
              </a:solidFill>
              <a:latin typeface="Technic" panose="00000400000000000000" pitchFamily="2" charset="2"/>
            </a:endParaRPr>
          </a:p>
        </p:txBody>
      </p:sp>
      <p:sp>
        <p:nvSpPr>
          <p:cNvPr id="40" name="TextBox 39"/>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1</a:t>
            </a:r>
            <a:endParaRPr lang="en-US" sz="1200" b="1" dirty="0">
              <a:solidFill>
                <a:srgbClr val="002060"/>
              </a:solidFill>
              <a:cs typeface="B Nazanin" pitchFamily="2" charset="-78"/>
            </a:endParaRPr>
          </a:p>
        </p:txBody>
      </p:sp>
      <p:sp>
        <p:nvSpPr>
          <p:cNvPr id="41" name="TextBox 40"/>
          <p:cNvSpPr txBox="1"/>
          <p:nvPr/>
        </p:nvSpPr>
        <p:spPr>
          <a:xfrm>
            <a:off x="272480" y="3723542"/>
            <a:ext cx="1728192" cy="276999"/>
          </a:xfrm>
          <a:prstGeom prst="rect">
            <a:avLst/>
          </a:prstGeom>
          <a:noFill/>
        </p:spPr>
        <p:txBody>
          <a:bodyPr wrap="square" rtlCol="0">
            <a:spAutoFit/>
          </a:bodyPr>
          <a:lstStyle/>
          <a:p>
            <a:pPr algn="ctr"/>
            <a:r>
              <a:rPr lang="fa-IR" sz="1200" b="1" dirty="0" smtClean="0">
                <a:solidFill>
                  <a:srgbClr val="674301"/>
                </a:solidFill>
                <a:cs typeface="B Nazanin" pitchFamily="2" charset="-78"/>
              </a:rPr>
              <a:t>فعالیت‏های معمار</a:t>
            </a:r>
            <a:endParaRPr lang="en-US" sz="1200" b="1" dirty="0">
              <a:solidFill>
                <a:srgbClr val="674301"/>
              </a:solidFill>
              <a:cs typeface="B Nazanin" pitchFamily="2" charset="-78"/>
            </a:endParaRPr>
          </a:p>
        </p:txBody>
      </p:sp>
      <p:sp>
        <p:nvSpPr>
          <p:cNvPr id="42" name="TextBox 41"/>
          <p:cNvSpPr txBox="1"/>
          <p:nvPr/>
        </p:nvSpPr>
        <p:spPr>
          <a:xfrm>
            <a:off x="272480" y="4016097"/>
            <a:ext cx="1728192" cy="276999"/>
          </a:xfrm>
          <a:prstGeom prst="rect">
            <a:avLst/>
          </a:prstGeom>
          <a:noFill/>
        </p:spPr>
        <p:txBody>
          <a:bodyPr wrap="square" rtlCol="0">
            <a:spAutoFit/>
          </a:bodyPr>
          <a:lstStyle/>
          <a:p>
            <a:pPr algn="ctr"/>
            <a:r>
              <a:rPr lang="en-US" sz="1200" b="1" dirty="0" smtClean="0">
                <a:solidFill>
                  <a:schemeClr val="bg1">
                    <a:lumMod val="65000"/>
                    <a:lumOff val="35000"/>
                  </a:schemeClr>
                </a:solidFill>
                <a:cs typeface="B Nazanin" pitchFamily="2" charset="-78"/>
              </a:rPr>
              <a:t>Planning &amp; Design</a:t>
            </a:r>
            <a:endParaRPr lang="en-US" sz="1200" b="1" dirty="0">
              <a:solidFill>
                <a:schemeClr val="bg1">
                  <a:lumMod val="65000"/>
                  <a:lumOff val="35000"/>
                </a:schemeClr>
              </a:solidFill>
              <a:cs typeface="B Nazanin" pitchFamily="2" charset="-78"/>
            </a:endParaRPr>
          </a:p>
        </p:txBody>
      </p:sp>
      <p:sp>
        <p:nvSpPr>
          <p:cNvPr id="43" name="TextBox 42"/>
          <p:cNvSpPr txBox="1"/>
          <p:nvPr/>
        </p:nvSpPr>
        <p:spPr>
          <a:xfrm>
            <a:off x="272480" y="4437112"/>
            <a:ext cx="1728192" cy="276999"/>
          </a:xfrm>
          <a:prstGeom prst="rect">
            <a:avLst/>
          </a:prstGeom>
          <a:noFill/>
        </p:spPr>
        <p:txBody>
          <a:bodyPr wrap="square" rtlCol="0">
            <a:spAutoFit/>
          </a:bodyPr>
          <a:lstStyle/>
          <a:p>
            <a:pPr algn="ctr"/>
            <a:r>
              <a:rPr lang="fa-IR" sz="1200" b="1" dirty="0" smtClean="0">
                <a:solidFill>
                  <a:schemeClr val="bg1">
                    <a:lumMod val="65000"/>
                    <a:lumOff val="35000"/>
                  </a:schemeClr>
                </a:solidFill>
                <a:cs typeface="B Nazanin" pitchFamily="2" charset="-78"/>
              </a:rPr>
              <a:t>ساختمان مسکونی اُرسی‏خانه</a:t>
            </a:r>
            <a:endParaRPr lang="en-US" sz="1200" b="1" dirty="0">
              <a:solidFill>
                <a:schemeClr val="bg1">
                  <a:lumMod val="65000"/>
                  <a:lumOff val="35000"/>
                </a:schemeClr>
              </a:solidFill>
              <a:cs typeface="B Nazanin" pitchFamily="2" charset="-78"/>
            </a:endParaRPr>
          </a:p>
        </p:txBody>
      </p:sp>
      <p:sp>
        <p:nvSpPr>
          <p:cNvPr id="31" name="TextBox 30"/>
          <p:cNvSpPr txBox="1"/>
          <p:nvPr/>
        </p:nvSpPr>
        <p:spPr>
          <a:xfrm>
            <a:off x="2864768" y="1352963"/>
            <a:ext cx="619268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a:solidFill>
                  <a:srgbClr val="002060"/>
                </a:solidFill>
                <a:cs typeface="B Traffic" panose="00000400000000000000" pitchFamily="2" charset="-78"/>
              </a:rPr>
              <a:t>ساختمان مسکونی </a:t>
            </a:r>
            <a:r>
              <a:rPr lang="fa-IR" sz="1400" dirty="0" smtClean="0">
                <a:solidFill>
                  <a:srgbClr val="002060"/>
                </a:solidFill>
                <a:cs typeface="B Traffic" panose="00000400000000000000" pitchFamily="2" charset="-78"/>
              </a:rPr>
              <a:t>اُرسی‏خانه     </a:t>
            </a:r>
            <a:r>
              <a:rPr lang="fa-IR" sz="1050" dirty="0" smtClean="0">
                <a:solidFill>
                  <a:srgbClr val="002060"/>
                </a:solidFill>
                <a:cs typeface="B Traffic" panose="00000400000000000000" pitchFamily="2" charset="-78"/>
              </a:rPr>
              <a:t>نیما کیوانی – سینا کیوانی</a:t>
            </a:r>
            <a:endParaRPr lang="fa-IR" sz="1050" dirty="0">
              <a:solidFill>
                <a:srgbClr val="002060"/>
              </a:solidFill>
              <a:cs typeface="B Traffic" panose="00000400000000000000" pitchFamily="2" charset="-78"/>
            </a:endParaRPr>
          </a:p>
        </p:txBody>
      </p:sp>
      <p:sp>
        <p:nvSpPr>
          <p:cNvPr id="33" name="TextBox 32"/>
          <p:cNvSpPr txBox="1"/>
          <p:nvPr/>
        </p:nvSpPr>
        <p:spPr>
          <a:xfrm>
            <a:off x="5169024" y="1700808"/>
            <a:ext cx="3888431" cy="4247317"/>
          </a:xfrm>
          <a:prstGeom prst="rect">
            <a:avLst/>
          </a:prstGeom>
          <a:noFill/>
        </p:spPr>
        <p:txBody>
          <a:bodyPr wrap="square" rtlCol="0">
            <a:spAutoFit/>
          </a:bodyPr>
          <a:lstStyle/>
          <a:p>
            <a:pPr algn="justLow" rtl="1">
              <a:lnSpc>
                <a:spcPct val="150000"/>
              </a:lnSpc>
            </a:pPr>
            <a:r>
              <a:rPr lang="fa-IR" sz="1200" dirty="0">
                <a:solidFill>
                  <a:srgbClr val="002060"/>
                </a:solidFill>
                <a:cs typeface="B Nazanin" pitchFamily="2" charset="-78"/>
              </a:rPr>
              <a:t>ویژگی های خاص بنا :</a:t>
            </a:r>
          </a:p>
          <a:p>
            <a:pPr algn="justLow" rtl="1">
              <a:lnSpc>
                <a:spcPct val="150000"/>
              </a:lnSpc>
            </a:pPr>
            <a:r>
              <a:rPr lang="fa-IR" sz="1200" dirty="0">
                <a:solidFill>
                  <a:srgbClr val="002060"/>
                </a:solidFill>
                <a:cs typeface="B Nazanin" pitchFamily="2" charset="-78"/>
              </a:rPr>
              <a:t>1. در نظر گرفتن عناصر اصلی فضایی معماری ایران (نور، آب، گیاه)</a:t>
            </a:r>
          </a:p>
          <a:p>
            <a:pPr algn="justLow" rtl="1">
              <a:lnSpc>
                <a:spcPct val="150000"/>
              </a:lnSpc>
            </a:pPr>
            <a:r>
              <a:rPr lang="fa-IR" sz="1200" dirty="0">
                <a:solidFill>
                  <a:srgbClr val="002060"/>
                </a:solidFill>
                <a:cs typeface="B Nazanin" pitchFamily="2" charset="-78"/>
              </a:rPr>
              <a:t>2. توجه به محیط زیست و معماری پایدار با ایجاد فضاهای سبز</a:t>
            </a:r>
          </a:p>
          <a:p>
            <a:pPr algn="justLow" rtl="1">
              <a:lnSpc>
                <a:spcPct val="150000"/>
              </a:lnSpc>
            </a:pPr>
            <a:r>
              <a:rPr lang="fa-IR" sz="1200" dirty="0">
                <a:solidFill>
                  <a:srgbClr val="002060"/>
                </a:solidFill>
                <a:cs typeface="B Nazanin" pitchFamily="2" charset="-78"/>
              </a:rPr>
              <a:t>3. توجه به طراحی نورپردازی</a:t>
            </a:r>
          </a:p>
          <a:p>
            <a:pPr algn="justLow" rtl="1">
              <a:lnSpc>
                <a:spcPct val="150000"/>
              </a:lnSpc>
            </a:pPr>
            <a:r>
              <a:rPr lang="fa-IR" sz="1200" dirty="0">
                <a:solidFill>
                  <a:srgbClr val="002060"/>
                </a:solidFill>
                <a:cs typeface="B Nazanin" pitchFamily="2" charset="-78"/>
              </a:rPr>
              <a:t>4. استفاده از سیستم های هوشمند جهت بهینه سازی مصرف در نورپردازی و تاسیسات و آبیاری قطره‏ای</a:t>
            </a:r>
          </a:p>
          <a:p>
            <a:pPr algn="justLow" rtl="1">
              <a:lnSpc>
                <a:spcPct val="150000"/>
              </a:lnSpc>
            </a:pPr>
            <a:r>
              <a:rPr lang="fa-IR" sz="1200" dirty="0">
                <a:solidFill>
                  <a:srgbClr val="002060"/>
                </a:solidFill>
                <a:cs typeface="B Nazanin" pitchFamily="2" charset="-78"/>
              </a:rPr>
              <a:t>5. توجه ویژه به المان سنتی ایرانی (پنجره اُرسی) به شکل مدرن در طراحی پوسته نما و فضاهای </a:t>
            </a:r>
            <a:r>
              <a:rPr lang="fa-IR" sz="1200" dirty="0" smtClean="0">
                <a:solidFill>
                  <a:srgbClr val="002060"/>
                </a:solidFill>
                <a:cs typeface="B Nazanin" pitchFamily="2" charset="-78"/>
              </a:rPr>
              <a:t>داخلی</a:t>
            </a:r>
          </a:p>
          <a:p>
            <a:pPr algn="justLow" rtl="1">
              <a:lnSpc>
                <a:spcPct val="150000"/>
              </a:lnSpc>
            </a:pPr>
            <a:r>
              <a:rPr lang="fa-IR" sz="1200" dirty="0">
                <a:solidFill>
                  <a:srgbClr val="002060"/>
                </a:solidFill>
                <a:cs typeface="B Nazanin" pitchFamily="2" charset="-78"/>
              </a:rPr>
              <a:t>6. توجه ویژه به جلوگیری از اتلاف حرارت و انرژی</a:t>
            </a:r>
          </a:p>
          <a:p>
            <a:pPr algn="justLow" rtl="1">
              <a:lnSpc>
                <a:spcPct val="150000"/>
              </a:lnSpc>
            </a:pPr>
            <a:r>
              <a:rPr lang="fa-IR" sz="1200" dirty="0">
                <a:solidFill>
                  <a:srgbClr val="002060"/>
                </a:solidFill>
                <a:cs typeface="B Nazanin" pitchFamily="2" charset="-78"/>
              </a:rPr>
              <a:t>7. توجه به اصل دعوت‏کنندگی فضا در طراحی ورودی بنا با توجه به فرم و استفاده از گیاه و نورپردازی ویژه پیاده‏روی مقابل آن.</a:t>
            </a:r>
          </a:p>
          <a:p>
            <a:pPr algn="justLow" rtl="1">
              <a:lnSpc>
                <a:spcPct val="150000"/>
              </a:lnSpc>
            </a:pPr>
            <a:r>
              <a:rPr lang="fa-IR" sz="1200" dirty="0">
                <a:solidFill>
                  <a:srgbClr val="002060"/>
                </a:solidFill>
                <a:cs typeface="B Nazanin" pitchFamily="2" charset="-78"/>
              </a:rPr>
              <a:t>8. در نظر گرفتن بعد چهارم در معماری (زمان) با جابجایی تراس ها در نمای شمالی تا کاربران در هر طبقه کادر و منظر منحصر به خود را داشته باشند.</a:t>
            </a:r>
          </a:p>
          <a:p>
            <a:pPr algn="justLow" rtl="1">
              <a:lnSpc>
                <a:spcPct val="150000"/>
              </a:lnSpc>
            </a:pPr>
            <a:r>
              <a:rPr lang="fa-IR" sz="1200" dirty="0">
                <a:solidFill>
                  <a:srgbClr val="002060"/>
                </a:solidFill>
                <a:cs typeface="B Nazanin" pitchFamily="2" charset="-78"/>
              </a:rPr>
              <a:t>9 . توجه به اصل شفافیت و بازی با نور و کادربندی در فضای ورودی طبقه همکف با الهام از معماری خانه های ایرانی بخصوص خانه‏های کاشان</a:t>
            </a:r>
          </a:p>
        </p:txBody>
      </p:sp>
      <p:pic>
        <p:nvPicPr>
          <p:cNvPr id="26" name="Picture 2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04727" y="1716897"/>
            <a:ext cx="2520413" cy="1227945"/>
          </a:xfrm>
          <a:prstGeom prst="rect">
            <a:avLst/>
          </a:prstGeom>
        </p:spPr>
      </p:pic>
      <p:pic>
        <p:nvPicPr>
          <p:cNvPr id="27" name="Picture 2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04728" y="2998795"/>
            <a:ext cx="2520280" cy="3356112"/>
          </a:xfrm>
          <a:prstGeom prst="rect">
            <a:avLst/>
          </a:prstGeom>
          <a:noFill/>
          <a:ln>
            <a:noFill/>
          </a:ln>
        </p:spPr>
      </p:pic>
    </p:spTree>
    <p:extLst>
      <p:ext uri="{BB962C8B-B14F-4D97-AF65-F5344CB8AC3E}">
        <p14:creationId xmlns:p14="http://schemas.microsoft.com/office/powerpoint/2010/main" val="390915727"/>
      </p:ext>
    </p:extLst>
  </p:cSld>
  <p:clrMapOvr>
    <a:masterClrMapping/>
  </p:clrMapOvr>
  <p:transition>
    <p:dissolv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TextBox 14"/>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1</a:t>
            </a:r>
            <a:r>
              <a:rPr lang="fa-IR" sz="1600" dirty="0" smtClean="0">
                <a:effectLst>
                  <a:outerShdw blurRad="38100" dist="38100" dir="2700000" algn="tl">
                    <a:srgbClr val="000000">
                      <a:alpha val="43137"/>
                    </a:srgbClr>
                  </a:outerShdw>
                </a:effectLst>
              </a:rPr>
              <a:t>   فعالیت‏های معمار</a:t>
            </a:r>
            <a:endParaRPr lang="en-US" sz="1400" dirty="0">
              <a:effectLst>
                <a:outerShdw blurRad="38100" dist="38100" dir="2700000" algn="tl">
                  <a:srgbClr val="000000">
                    <a:alpha val="43137"/>
                  </a:srgbClr>
                </a:outerShdw>
              </a:effectLst>
            </a:endParaRPr>
          </a:p>
        </p:txBody>
      </p:sp>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برنامه دهی و طراحی            </a:t>
            </a:r>
            <a:r>
              <a:rPr lang="en-US" sz="1400" dirty="0" smtClean="0">
                <a:solidFill>
                  <a:srgbClr val="8C5B02"/>
                </a:solidFill>
              </a:rPr>
              <a:t> </a:t>
            </a:r>
            <a:r>
              <a:rPr lang="fa-IR" sz="1400" dirty="0" smtClean="0">
                <a:solidFill>
                  <a:srgbClr val="8C5B02"/>
                </a:solidFill>
              </a:rPr>
              <a:t>                                                      </a:t>
            </a:r>
            <a:r>
              <a:rPr lang="fa-IR" sz="1400" dirty="0">
                <a:solidFill>
                  <a:srgbClr val="8C5B02"/>
                </a:solidFill>
              </a:rPr>
              <a:t> </a:t>
            </a:r>
            <a:r>
              <a:rPr lang="fa-IR" sz="1400" dirty="0" smtClean="0">
                <a:solidFill>
                  <a:srgbClr val="8C5B02"/>
                </a:solidFill>
              </a:rPr>
              <a:t>                            </a:t>
            </a:r>
            <a:r>
              <a:rPr lang="en-US" sz="1400" dirty="0" smtClean="0">
                <a:solidFill>
                  <a:srgbClr val="8C5B02"/>
                </a:solidFill>
                <a:latin typeface="Technic" panose="00000400000000000000" pitchFamily="2" charset="2"/>
              </a:rPr>
              <a:t>Planning &amp; Design</a:t>
            </a:r>
            <a:endParaRPr lang="en-US" sz="1400" dirty="0">
              <a:solidFill>
                <a:srgbClr val="8C5B02"/>
              </a:solidFill>
              <a:latin typeface="Technic" panose="00000400000000000000" pitchFamily="2" charset="2"/>
            </a:endParaRPr>
          </a:p>
        </p:txBody>
      </p:sp>
      <p:sp>
        <p:nvSpPr>
          <p:cNvPr id="25" name="TextBox 24"/>
          <p:cNvSpPr txBox="1"/>
          <p:nvPr/>
        </p:nvSpPr>
        <p:spPr>
          <a:xfrm>
            <a:off x="2504728" y="1352963"/>
            <a:ext cx="288032"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en-US" sz="1400" dirty="0" smtClean="0">
                <a:solidFill>
                  <a:srgbClr val="002060"/>
                </a:solidFill>
                <a:latin typeface="Technic" panose="00000400000000000000" pitchFamily="2" charset="2"/>
              </a:rPr>
              <a:t>3</a:t>
            </a:r>
            <a:endParaRPr lang="en-US" sz="1400" dirty="0">
              <a:solidFill>
                <a:srgbClr val="002060"/>
              </a:solidFill>
              <a:latin typeface="Technic" panose="00000400000000000000" pitchFamily="2" charset="2"/>
            </a:endParaRPr>
          </a:p>
        </p:txBody>
      </p:sp>
      <p:sp>
        <p:nvSpPr>
          <p:cNvPr id="40" name="TextBox 39"/>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1</a:t>
            </a:r>
            <a:endParaRPr lang="en-US" sz="1200" b="1" dirty="0">
              <a:solidFill>
                <a:srgbClr val="002060"/>
              </a:solidFill>
              <a:cs typeface="B Nazanin" pitchFamily="2" charset="-78"/>
            </a:endParaRPr>
          </a:p>
        </p:txBody>
      </p:sp>
      <p:sp>
        <p:nvSpPr>
          <p:cNvPr id="41" name="TextBox 40"/>
          <p:cNvSpPr txBox="1"/>
          <p:nvPr/>
        </p:nvSpPr>
        <p:spPr>
          <a:xfrm>
            <a:off x="272480" y="3723542"/>
            <a:ext cx="1728192" cy="276999"/>
          </a:xfrm>
          <a:prstGeom prst="rect">
            <a:avLst/>
          </a:prstGeom>
          <a:noFill/>
        </p:spPr>
        <p:txBody>
          <a:bodyPr wrap="square" rtlCol="0">
            <a:spAutoFit/>
          </a:bodyPr>
          <a:lstStyle/>
          <a:p>
            <a:pPr algn="ctr"/>
            <a:r>
              <a:rPr lang="fa-IR" sz="1200" b="1" dirty="0" smtClean="0">
                <a:solidFill>
                  <a:srgbClr val="674301"/>
                </a:solidFill>
                <a:cs typeface="B Nazanin" pitchFamily="2" charset="-78"/>
              </a:rPr>
              <a:t>فعالیت‏های معمار</a:t>
            </a:r>
            <a:endParaRPr lang="en-US" sz="1200" b="1" dirty="0">
              <a:solidFill>
                <a:srgbClr val="674301"/>
              </a:solidFill>
              <a:cs typeface="B Nazanin" pitchFamily="2" charset="-78"/>
            </a:endParaRPr>
          </a:p>
        </p:txBody>
      </p:sp>
      <p:sp>
        <p:nvSpPr>
          <p:cNvPr id="42" name="TextBox 41"/>
          <p:cNvSpPr txBox="1"/>
          <p:nvPr/>
        </p:nvSpPr>
        <p:spPr>
          <a:xfrm>
            <a:off x="272480" y="4016097"/>
            <a:ext cx="1728192" cy="276999"/>
          </a:xfrm>
          <a:prstGeom prst="rect">
            <a:avLst/>
          </a:prstGeom>
          <a:noFill/>
        </p:spPr>
        <p:txBody>
          <a:bodyPr wrap="square" rtlCol="0">
            <a:spAutoFit/>
          </a:bodyPr>
          <a:lstStyle/>
          <a:p>
            <a:pPr algn="ctr"/>
            <a:r>
              <a:rPr lang="en-US" sz="1200" b="1" dirty="0" smtClean="0">
                <a:solidFill>
                  <a:schemeClr val="bg1">
                    <a:lumMod val="65000"/>
                    <a:lumOff val="35000"/>
                  </a:schemeClr>
                </a:solidFill>
                <a:cs typeface="B Nazanin" pitchFamily="2" charset="-78"/>
              </a:rPr>
              <a:t>Planning &amp; Design</a:t>
            </a:r>
            <a:endParaRPr lang="en-US" sz="1200" b="1" dirty="0">
              <a:solidFill>
                <a:schemeClr val="bg1">
                  <a:lumMod val="65000"/>
                  <a:lumOff val="35000"/>
                </a:schemeClr>
              </a:solidFill>
              <a:cs typeface="B Nazanin" pitchFamily="2" charset="-78"/>
            </a:endParaRPr>
          </a:p>
        </p:txBody>
      </p:sp>
      <p:sp>
        <p:nvSpPr>
          <p:cNvPr id="43" name="TextBox 42"/>
          <p:cNvSpPr txBox="1"/>
          <p:nvPr/>
        </p:nvSpPr>
        <p:spPr>
          <a:xfrm>
            <a:off x="272480" y="4437112"/>
            <a:ext cx="1728192" cy="276999"/>
          </a:xfrm>
          <a:prstGeom prst="rect">
            <a:avLst/>
          </a:prstGeom>
          <a:noFill/>
        </p:spPr>
        <p:txBody>
          <a:bodyPr wrap="square" rtlCol="0">
            <a:spAutoFit/>
          </a:bodyPr>
          <a:lstStyle/>
          <a:p>
            <a:pPr algn="ctr"/>
            <a:r>
              <a:rPr lang="fa-IR" sz="1200" b="1" dirty="0" smtClean="0">
                <a:solidFill>
                  <a:schemeClr val="bg1">
                    <a:lumMod val="65000"/>
                    <a:lumOff val="35000"/>
                  </a:schemeClr>
                </a:solidFill>
                <a:cs typeface="B Nazanin" pitchFamily="2" charset="-78"/>
              </a:rPr>
              <a:t>ساختمان مسکونی اُرسی‏خانه</a:t>
            </a:r>
            <a:endParaRPr lang="en-US" sz="1200" b="1" dirty="0">
              <a:solidFill>
                <a:schemeClr val="bg1">
                  <a:lumMod val="65000"/>
                  <a:lumOff val="35000"/>
                </a:schemeClr>
              </a:solidFill>
              <a:cs typeface="B Nazanin" pitchFamily="2" charset="-78"/>
            </a:endParaRPr>
          </a:p>
        </p:txBody>
      </p:sp>
      <p:sp>
        <p:nvSpPr>
          <p:cNvPr id="31" name="TextBox 30"/>
          <p:cNvSpPr txBox="1"/>
          <p:nvPr/>
        </p:nvSpPr>
        <p:spPr>
          <a:xfrm>
            <a:off x="2864768" y="1352963"/>
            <a:ext cx="619268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a:solidFill>
                  <a:srgbClr val="002060"/>
                </a:solidFill>
                <a:cs typeface="B Traffic" panose="00000400000000000000" pitchFamily="2" charset="-78"/>
              </a:rPr>
              <a:t>ساختمان مسکونی </a:t>
            </a:r>
            <a:r>
              <a:rPr lang="fa-IR" sz="1400" dirty="0" smtClean="0">
                <a:solidFill>
                  <a:srgbClr val="002060"/>
                </a:solidFill>
                <a:cs typeface="B Traffic" panose="00000400000000000000" pitchFamily="2" charset="-78"/>
              </a:rPr>
              <a:t>اُرسی‏خانه     </a:t>
            </a:r>
            <a:r>
              <a:rPr lang="fa-IR" sz="1050" dirty="0" smtClean="0">
                <a:solidFill>
                  <a:srgbClr val="002060"/>
                </a:solidFill>
                <a:cs typeface="B Traffic" panose="00000400000000000000" pitchFamily="2" charset="-78"/>
              </a:rPr>
              <a:t>نیما کیوانی – سینا کیوانی</a:t>
            </a:r>
            <a:endParaRPr lang="fa-IR" sz="1050" dirty="0">
              <a:solidFill>
                <a:srgbClr val="002060"/>
              </a:solidFill>
              <a:cs typeface="B Traffic" panose="00000400000000000000" pitchFamily="2" charset="-78"/>
            </a:endParaRPr>
          </a:p>
        </p:txBody>
      </p:sp>
      <p:pic>
        <p:nvPicPr>
          <p:cNvPr id="23" name="Picture 2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36976" y="3472119"/>
            <a:ext cx="1914991" cy="2882787"/>
          </a:xfrm>
          <a:prstGeom prst="rect">
            <a:avLst/>
          </a:prstGeom>
        </p:spPr>
      </p:pic>
      <p:pic>
        <p:nvPicPr>
          <p:cNvPr id="24" name="Picture 2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07723" y="3472119"/>
            <a:ext cx="2149733" cy="2882787"/>
          </a:xfrm>
          <a:prstGeom prst="rect">
            <a:avLst/>
          </a:prstGeom>
        </p:spPr>
      </p:pic>
      <p:pic>
        <p:nvPicPr>
          <p:cNvPr id="26" name="Picture 2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504728" y="3472119"/>
            <a:ext cx="1968531" cy="2882787"/>
          </a:xfrm>
          <a:prstGeom prst="rect">
            <a:avLst/>
          </a:prstGeom>
        </p:spPr>
      </p:pic>
      <p:pic>
        <p:nvPicPr>
          <p:cNvPr id="28" name="Picture 2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504728" y="1789524"/>
            <a:ext cx="4147239" cy="1556043"/>
          </a:xfrm>
          <a:prstGeom prst="rect">
            <a:avLst/>
          </a:prstGeom>
        </p:spPr>
      </p:pic>
      <p:pic>
        <p:nvPicPr>
          <p:cNvPr id="29" name="Picture 2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328767" y="1779414"/>
            <a:ext cx="1728689" cy="1556043"/>
          </a:xfrm>
          <a:prstGeom prst="rect">
            <a:avLst/>
          </a:prstGeom>
          <a:ln>
            <a:solidFill>
              <a:schemeClr val="bg1">
                <a:lumMod val="50000"/>
                <a:lumOff val="50000"/>
              </a:schemeClr>
            </a:solidFill>
          </a:ln>
        </p:spPr>
      </p:pic>
    </p:spTree>
    <p:extLst>
      <p:ext uri="{BB962C8B-B14F-4D97-AF65-F5344CB8AC3E}">
        <p14:creationId xmlns:p14="http://schemas.microsoft.com/office/powerpoint/2010/main" val="2183991519"/>
      </p:ext>
    </p:extLst>
  </p:cSld>
  <p:clrMapOvr>
    <a:masterClrMapping/>
  </p:clrMapOvr>
  <p:transition>
    <p:dissolv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TextBox 14"/>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1</a:t>
            </a:r>
            <a:r>
              <a:rPr lang="fa-IR" sz="1600" dirty="0" smtClean="0">
                <a:effectLst>
                  <a:outerShdw blurRad="38100" dist="38100" dir="2700000" algn="tl">
                    <a:srgbClr val="000000">
                      <a:alpha val="43137"/>
                    </a:srgbClr>
                  </a:outerShdw>
                </a:effectLst>
              </a:rPr>
              <a:t>   فعالیت‏های معمار</a:t>
            </a:r>
            <a:endParaRPr lang="en-US" sz="1400" dirty="0">
              <a:effectLst>
                <a:outerShdw blurRad="38100" dist="38100" dir="2700000" algn="tl">
                  <a:srgbClr val="000000">
                    <a:alpha val="43137"/>
                  </a:srgbClr>
                </a:outerShdw>
              </a:effectLst>
            </a:endParaRPr>
          </a:p>
        </p:txBody>
      </p:sp>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برنامه دهی و طراحی            </a:t>
            </a:r>
            <a:r>
              <a:rPr lang="en-US" sz="1400" dirty="0" smtClean="0">
                <a:solidFill>
                  <a:srgbClr val="8C5B02"/>
                </a:solidFill>
              </a:rPr>
              <a:t> </a:t>
            </a:r>
            <a:r>
              <a:rPr lang="fa-IR" sz="1400" dirty="0" smtClean="0">
                <a:solidFill>
                  <a:srgbClr val="8C5B02"/>
                </a:solidFill>
              </a:rPr>
              <a:t>                                                      </a:t>
            </a:r>
            <a:r>
              <a:rPr lang="fa-IR" sz="1400" dirty="0">
                <a:solidFill>
                  <a:srgbClr val="8C5B02"/>
                </a:solidFill>
              </a:rPr>
              <a:t> </a:t>
            </a:r>
            <a:r>
              <a:rPr lang="fa-IR" sz="1400" dirty="0" smtClean="0">
                <a:solidFill>
                  <a:srgbClr val="8C5B02"/>
                </a:solidFill>
              </a:rPr>
              <a:t>                            </a:t>
            </a:r>
            <a:r>
              <a:rPr lang="en-US" sz="1400" dirty="0" smtClean="0">
                <a:solidFill>
                  <a:srgbClr val="8C5B02"/>
                </a:solidFill>
                <a:latin typeface="Technic" panose="00000400000000000000" pitchFamily="2" charset="2"/>
              </a:rPr>
              <a:t>Planning &amp; Design</a:t>
            </a:r>
            <a:endParaRPr lang="en-US" sz="1400" dirty="0">
              <a:solidFill>
                <a:srgbClr val="8C5B02"/>
              </a:solidFill>
              <a:latin typeface="Technic" panose="00000400000000000000" pitchFamily="2" charset="2"/>
            </a:endParaRPr>
          </a:p>
        </p:txBody>
      </p:sp>
      <p:sp>
        <p:nvSpPr>
          <p:cNvPr id="25" name="TextBox 24"/>
          <p:cNvSpPr txBox="1"/>
          <p:nvPr/>
        </p:nvSpPr>
        <p:spPr>
          <a:xfrm>
            <a:off x="2504728" y="1352963"/>
            <a:ext cx="288032"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en-US" sz="1400" dirty="0" smtClean="0">
                <a:solidFill>
                  <a:srgbClr val="002060"/>
                </a:solidFill>
                <a:latin typeface="Technic" panose="00000400000000000000" pitchFamily="2" charset="2"/>
              </a:rPr>
              <a:t>4</a:t>
            </a:r>
            <a:endParaRPr lang="en-US" sz="1400" dirty="0">
              <a:solidFill>
                <a:srgbClr val="002060"/>
              </a:solidFill>
              <a:latin typeface="Technic" panose="00000400000000000000" pitchFamily="2" charset="2"/>
            </a:endParaRPr>
          </a:p>
        </p:txBody>
      </p:sp>
      <p:sp>
        <p:nvSpPr>
          <p:cNvPr id="40" name="TextBox 39"/>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1</a:t>
            </a:r>
            <a:endParaRPr lang="en-US" sz="1200" b="1" dirty="0">
              <a:solidFill>
                <a:srgbClr val="002060"/>
              </a:solidFill>
              <a:cs typeface="B Nazanin" pitchFamily="2" charset="-78"/>
            </a:endParaRPr>
          </a:p>
        </p:txBody>
      </p:sp>
      <p:sp>
        <p:nvSpPr>
          <p:cNvPr id="41" name="TextBox 40"/>
          <p:cNvSpPr txBox="1"/>
          <p:nvPr/>
        </p:nvSpPr>
        <p:spPr>
          <a:xfrm>
            <a:off x="272480" y="3723542"/>
            <a:ext cx="1728192" cy="276999"/>
          </a:xfrm>
          <a:prstGeom prst="rect">
            <a:avLst/>
          </a:prstGeom>
          <a:noFill/>
        </p:spPr>
        <p:txBody>
          <a:bodyPr wrap="square" rtlCol="0">
            <a:spAutoFit/>
          </a:bodyPr>
          <a:lstStyle/>
          <a:p>
            <a:pPr algn="ctr"/>
            <a:r>
              <a:rPr lang="fa-IR" sz="1200" b="1" dirty="0" smtClean="0">
                <a:solidFill>
                  <a:srgbClr val="674301"/>
                </a:solidFill>
                <a:cs typeface="B Nazanin" pitchFamily="2" charset="-78"/>
              </a:rPr>
              <a:t>فعالیت‏های معمار</a:t>
            </a:r>
            <a:endParaRPr lang="en-US" sz="1200" b="1" dirty="0">
              <a:solidFill>
                <a:srgbClr val="674301"/>
              </a:solidFill>
              <a:cs typeface="B Nazanin" pitchFamily="2" charset="-78"/>
            </a:endParaRPr>
          </a:p>
        </p:txBody>
      </p:sp>
      <p:sp>
        <p:nvSpPr>
          <p:cNvPr id="42" name="TextBox 41"/>
          <p:cNvSpPr txBox="1"/>
          <p:nvPr/>
        </p:nvSpPr>
        <p:spPr>
          <a:xfrm>
            <a:off x="272480" y="4016097"/>
            <a:ext cx="1728192" cy="276999"/>
          </a:xfrm>
          <a:prstGeom prst="rect">
            <a:avLst/>
          </a:prstGeom>
          <a:noFill/>
        </p:spPr>
        <p:txBody>
          <a:bodyPr wrap="square" rtlCol="0">
            <a:spAutoFit/>
          </a:bodyPr>
          <a:lstStyle/>
          <a:p>
            <a:pPr algn="ctr"/>
            <a:r>
              <a:rPr lang="en-US" sz="1200" b="1" dirty="0" smtClean="0">
                <a:solidFill>
                  <a:schemeClr val="bg1">
                    <a:lumMod val="65000"/>
                    <a:lumOff val="35000"/>
                  </a:schemeClr>
                </a:solidFill>
                <a:cs typeface="B Nazanin" pitchFamily="2" charset="-78"/>
              </a:rPr>
              <a:t>Planning &amp; Design</a:t>
            </a:r>
            <a:endParaRPr lang="en-US" sz="1200" b="1" dirty="0">
              <a:solidFill>
                <a:schemeClr val="bg1">
                  <a:lumMod val="65000"/>
                  <a:lumOff val="35000"/>
                </a:schemeClr>
              </a:solidFill>
              <a:cs typeface="B Nazanin" pitchFamily="2" charset="-78"/>
            </a:endParaRPr>
          </a:p>
        </p:txBody>
      </p:sp>
      <p:sp>
        <p:nvSpPr>
          <p:cNvPr id="43" name="TextBox 42"/>
          <p:cNvSpPr txBox="1"/>
          <p:nvPr/>
        </p:nvSpPr>
        <p:spPr>
          <a:xfrm>
            <a:off x="272480" y="4437112"/>
            <a:ext cx="1728192" cy="276999"/>
          </a:xfrm>
          <a:prstGeom prst="rect">
            <a:avLst/>
          </a:prstGeom>
          <a:noFill/>
        </p:spPr>
        <p:txBody>
          <a:bodyPr wrap="square" rtlCol="0">
            <a:spAutoFit/>
          </a:bodyPr>
          <a:lstStyle/>
          <a:p>
            <a:pPr algn="ctr"/>
            <a:r>
              <a:rPr lang="fa-IR" sz="1200" b="1" dirty="0" smtClean="0">
                <a:solidFill>
                  <a:schemeClr val="bg1">
                    <a:lumMod val="65000"/>
                    <a:lumOff val="35000"/>
                  </a:schemeClr>
                </a:solidFill>
                <a:cs typeface="B Nazanin" pitchFamily="2" charset="-78"/>
              </a:rPr>
              <a:t>مجتمع زیتون</a:t>
            </a:r>
            <a:endParaRPr lang="en-US" sz="1200" b="1" dirty="0">
              <a:solidFill>
                <a:schemeClr val="bg1">
                  <a:lumMod val="65000"/>
                  <a:lumOff val="35000"/>
                </a:schemeClr>
              </a:solidFill>
              <a:cs typeface="B Nazanin" pitchFamily="2" charset="-78"/>
            </a:endParaRPr>
          </a:p>
        </p:txBody>
      </p:sp>
      <p:sp>
        <p:nvSpPr>
          <p:cNvPr id="31" name="TextBox 30"/>
          <p:cNvSpPr txBox="1"/>
          <p:nvPr/>
        </p:nvSpPr>
        <p:spPr>
          <a:xfrm>
            <a:off x="2864768" y="1352963"/>
            <a:ext cx="619268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002060"/>
                </a:solidFill>
                <a:cs typeface="B Traffic" panose="00000400000000000000" pitchFamily="2" charset="-78"/>
              </a:rPr>
              <a:t>مجتمع زیتون     </a:t>
            </a:r>
            <a:r>
              <a:rPr lang="fa-IR" sz="1050" dirty="0" smtClean="0">
                <a:solidFill>
                  <a:srgbClr val="002060"/>
                </a:solidFill>
                <a:cs typeface="B Traffic" panose="00000400000000000000" pitchFamily="2" charset="-78"/>
              </a:rPr>
              <a:t>رضا دانشمیر – کاترین اسپیریدونف</a:t>
            </a:r>
            <a:endParaRPr lang="fa-IR" sz="1050" dirty="0">
              <a:solidFill>
                <a:srgbClr val="002060"/>
              </a:solidFill>
              <a:cs typeface="B Traffic" panose="00000400000000000000" pitchFamily="2" charset="-78"/>
            </a:endParaRPr>
          </a:p>
        </p:txBody>
      </p:sp>
      <p:sp>
        <p:nvSpPr>
          <p:cNvPr id="27" name="TextBox 26"/>
          <p:cNvSpPr txBox="1"/>
          <p:nvPr/>
        </p:nvSpPr>
        <p:spPr>
          <a:xfrm>
            <a:off x="5169024" y="1700808"/>
            <a:ext cx="3888430" cy="2862322"/>
          </a:xfrm>
          <a:prstGeom prst="rect">
            <a:avLst/>
          </a:prstGeom>
          <a:noFill/>
        </p:spPr>
        <p:txBody>
          <a:bodyPr wrap="square" rtlCol="0">
            <a:spAutoFit/>
          </a:bodyPr>
          <a:lstStyle/>
          <a:p>
            <a:pPr algn="justLow" rtl="1">
              <a:lnSpc>
                <a:spcPct val="150000"/>
              </a:lnSpc>
            </a:pPr>
            <a:r>
              <a:rPr lang="fa-IR" sz="1200" dirty="0">
                <a:solidFill>
                  <a:srgbClr val="002060"/>
                </a:solidFill>
                <a:cs typeface="B Nazanin" pitchFamily="2" charset="-78"/>
              </a:rPr>
              <a:t>استراتژی اصلی در طراحی شهری مجتمع زیتون، توجه به قدمت هزارساله گنبد قابوس و احترام به ابعاد فرهنگی آن بود. همچنین برای اجتناب از رقابت با گنبد قابوس، بنا با سطح اشغال 58 درصد گسترش افقی داشته و در شش یا هفت طبقه با الگوی خاصی از مسیر ارتباطی سه بعدی شکل گرفته است . هدف اصلی ایجاد بناهایی افقی و دوری از ساخت ساختمان های بلند به عنوان نشانه های شهری بوده است. سقف ها همچون تراس های باز شهری در سطوح مختلف طراحی شده اند. شبیه به آنچه در ماسوله می بینیم. این فضاها می تواند محلی برای گذراندن اوقات فراغت باشد. این مجموعه دو حیاط داخلی مرتبط به هم دارد که هم مورد استفاده بازدیدکنندگان قرار میگیرد و هم به عنوان فضای باز بخش های تجاری و اداری استفاده می‏شود.</a:t>
            </a:r>
          </a:p>
        </p:txBody>
      </p:sp>
      <p:pic>
        <p:nvPicPr>
          <p:cNvPr id="2" name="Picture 1"/>
          <p:cNvPicPr>
            <a:picLocks noChangeAspect="1"/>
          </p:cNvPicPr>
          <p:nvPr/>
        </p:nvPicPr>
        <p:blipFill>
          <a:blip r:embed="rId2"/>
          <a:stretch>
            <a:fillRect/>
          </a:stretch>
        </p:blipFill>
        <p:spPr>
          <a:xfrm>
            <a:off x="2504727" y="4410910"/>
            <a:ext cx="4248473" cy="1938256"/>
          </a:xfrm>
          <a:prstGeom prst="rect">
            <a:avLst/>
          </a:prstGeom>
          <a:ln>
            <a:solidFill>
              <a:schemeClr val="bg1">
                <a:lumMod val="50000"/>
                <a:lumOff val="50000"/>
              </a:schemeClr>
            </a:solidFill>
          </a:ln>
        </p:spPr>
      </p:pic>
      <p:pic>
        <p:nvPicPr>
          <p:cNvPr id="3" name="Picture 2"/>
          <p:cNvPicPr>
            <a:picLocks noChangeAspect="1"/>
          </p:cNvPicPr>
          <p:nvPr/>
        </p:nvPicPr>
        <p:blipFill>
          <a:blip r:embed="rId3"/>
          <a:stretch>
            <a:fillRect/>
          </a:stretch>
        </p:blipFill>
        <p:spPr>
          <a:xfrm>
            <a:off x="2504727" y="2276872"/>
            <a:ext cx="2558602" cy="1940376"/>
          </a:xfrm>
          <a:prstGeom prst="rect">
            <a:avLst/>
          </a:prstGeom>
          <a:ln>
            <a:solidFill>
              <a:schemeClr val="bg1">
                <a:lumMod val="50000"/>
                <a:lumOff val="50000"/>
              </a:schemeClr>
            </a:solidFill>
          </a:ln>
        </p:spPr>
      </p:pic>
    </p:spTree>
    <p:extLst>
      <p:ext uri="{BB962C8B-B14F-4D97-AF65-F5344CB8AC3E}">
        <p14:creationId xmlns:p14="http://schemas.microsoft.com/office/powerpoint/2010/main" val="2640223462"/>
      </p:ext>
    </p:extLst>
  </p:cSld>
  <p:clrMapOvr>
    <a:masterClrMapping/>
  </p:clrMapOvr>
  <p:transition>
    <p:dissolv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TextBox 14"/>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1</a:t>
            </a:r>
            <a:r>
              <a:rPr lang="fa-IR" sz="1600" dirty="0" smtClean="0">
                <a:effectLst>
                  <a:outerShdw blurRad="38100" dist="38100" dir="2700000" algn="tl">
                    <a:srgbClr val="000000">
                      <a:alpha val="43137"/>
                    </a:srgbClr>
                  </a:outerShdw>
                </a:effectLst>
              </a:rPr>
              <a:t>   فعالیت‏های معمار</a:t>
            </a:r>
            <a:endParaRPr lang="en-US" sz="1400" dirty="0">
              <a:effectLst>
                <a:outerShdw blurRad="38100" dist="38100" dir="2700000" algn="tl">
                  <a:srgbClr val="000000">
                    <a:alpha val="43137"/>
                  </a:srgbClr>
                </a:outerShdw>
              </a:effectLst>
            </a:endParaRPr>
          </a:p>
        </p:txBody>
      </p:sp>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برنامه دهی و طراحی            </a:t>
            </a:r>
            <a:r>
              <a:rPr lang="en-US" sz="1400" dirty="0" smtClean="0">
                <a:solidFill>
                  <a:srgbClr val="8C5B02"/>
                </a:solidFill>
              </a:rPr>
              <a:t> </a:t>
            </a:r>
            <a:r>
              <a:rPr lang="fa-IR" sz="1400" dirty="0" smtClean="0">
                <a:solidFill>
                  <a:srgbClr val="8C5B02"/>
                </a:solidFill>
              </a:rPr>
              <a:t>                                                      </a:t>
            </a:r>
            <a:r>
              <a:rPr lang="fa-IR" sz="1400" dirty="0">
                <a:solidFill>
                  <a:srgbClr val="8C5B02"/>
                </a:solidFill>
              </a:rPr>
              <a:t> </a:t>
            </a:r>
            <a:r>
              <a:rPr lang="fa-IR" sz="1400" dirty="0" smtClean="0">
                <a:solidFill>
                  <a:srgbClr val="8C5B02"/>
                </a:solidFill>
              </a:rPr>
              <a:t>                            </a:t>
            </a:r>
            <a:r>
              <a:rPr lang="en-US" sz="1400" dirty="0" smtClean="0">
                <a:solidFill>
                  <a:srgbClr val="8C5B02"/>
                </a:solidFill>
                <a:latin typeface="Technic" panose="00000400000000000000" pitchFamily="2" charset="2"/>
              </a:rPr>
              <a:t>Planning &amp; Design</a:t>
            </a:r>
            <a:endParaRPr lang="en-US" sz="1400" dirty="0">
              <a:solidFill>
                <a:srgbClr val="8C5B02"/>
              </a:solidFill>
              <a:latin typeface="Technic" panose="00000400000000000000" pitchFamily="2" charset="2"/>
            </a:endParaRPr>
          </a:p>
        </p:txBody>
      </p:sp>
      <p:sp>
        <p:nvSpPr>
          <p:cNvPr id="25" name="TextBox 24"/>
          <p:cNvSpPr txBox="1"/>
          <p:nvPr/>
        </p:nvSpPr>
        <p:spPr>
          <a:xfrm>
            <a:off x="2504728" y="1352963"/>
            <a:ext cx="288032"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en-US" sz="1400" dirty="0" smtClean="0">
                <a:solidFill>
                  <a:srgbClr val="002060"/>
                </a:solidFill>
                <a:latin typeface="Technic" panose="00000400000000000000" pitchFamily="2" charset="2"/>
              </a:rPr>
              <a:t>5</a:t>
            </a:r>
            <a:endParaRPr lang="en-US" sz="1400" dirty="0">
              <a:solidFill>
                <a:srgbClr val="002060"/>
              </a:solidFill>
              <a:latin typeface="Technic" panose="00000400000000000000" pitchFamily="2" charset="2"/>
            </a:endParaRPr>
          </a:p>
        </p:txBody>
      </p:sp>
      <p:sp>
        <p:nvSpPr>
          <p:cNvPr id="40" name="TextBox 39"/>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1</a:t>
            </a:r>
            <a:endParaRPr lang="en-US" sz="1200" b="1" dirty="0">
              <a:solidFill>
                <a:srgbClr val="002060"/>
              </a:solidFill>
              <a:cs typeface="B Nazanin" pitchFamily="2" charset="-78"/>
            </a:endParaRPr>
          </a:p>
        </p:txBody>
      </p:sp>
      <p:sp>
        <p:nvSpPr>
          <p:cNvPr id="41" name="TextBox 40"/>
          <p:cNvSpPr txBox="1"/>
          <p:nvPr/>
        </p:nvSpPr>
        <p:spPr>
          <a:xfrm>
            <a:off x="272480" y="3723542"/>
            <a:ext cx="1728192" cy="276999"/>
          </a:xfrm>
          <a:prstGeom prst="rect">
            <a:avLst/>
          </a:prstGeom>
          <a:noFill/>
        </p:spPr>
        <p:txBody>
          <a:bodyPr wrap="square" rtlCol="0">
            <a:spAutoFit/>
          </a:bodyPr>
          <a:lstStyle/>
          <a:p>
            <a:pPr algn="ctr"/>
            <a:r>
              <a:rPr lang="fa-IR" sz="1200" b="1" dirty="0" smtClean="0">
                <a:solidFill>
                  <a:srgbClr val="674301"/>
                </a:solidFill>
                <a:cs typeface="B Nazanin" pitchFamily="2" charset="-78"/>
              </a:rPr>
              <a:t>فعالیت‏های معمار</a:t>
            </a:r>
            <a:endParaRPr lang="en-US" sz="1200" b="1" dirty="0">
              <a:solidFill>
                <a:srgbClr val="674301"/>
              </a:solidFill>
              <a:cs typeface="B Nazanin" pitchFamily="2" charset="-78"/>
            </a:endParaRPr>
          </a:p>
        </p:txBody>
      </p:sp>
      <p:sp>
        <p:nvSpPr>
          <p:cNvPr id="42" name="TextBox 41"/>
          <p:cNvSpPr txBox="1"/>
          <p:nvPr/>
        </p:nvSpPr>
        <p:spPr>
          <a:xfrm>
            <a:off x="272480" y="4016097"/>
            <a:ext cx="1728192" cy="276999"/>
          </a:xfrm>
          <a:prstGeom prst="rect">
            <a:avLst/>
          </a:prstGeom>
          <a:noFill/>
        </p:spPr>
        <p:txBody>
          <a:bodyPr wrap="square" rtlCol="0">
            <a:spAutoFit/>
          </a:bodyPr>
          <a:lstStyle/>
          <a:p>
            <a:pPr algn="ctr"/>
            <a:r>
              <a:rPr lang="en-US" sz="1200" b="1" dirty="0" smtClean="0">
                <a:solidFill>
                  <a:schemeClr val="bg1">
                    <a:lumMod val="65000"/>
                    <a:lumOff val="35000"/>
                  </a:schemeClr>
                </a:solidFill>
                <a:cs typeface="B Nazanin" pitchFamily="2" charset="-78"/>
              </a:rPr>
              <a:t>Planning &amp; Design</a:t>
            </a:r>
            <a:endParaRPr lang="en-US" sz="1200" b="1" dirty="0">
              <a:solidFill>
                <a:schemeClr val="bg1">
                  <a:lumMod val="65000"/>
                  <a:lumOff val="35000"/>
                </a:schemeClr>
              </a:solidFill>
              <a:cs typeface="B Nazanin" pitchFamily="2" charset="-78"/>
            </a:endParaRPr>
          </a:p>
        </p:txBody>
      </p:sp>
      <p:sp>
        <p:nvSpPr>
          <p:cNvPr id="43" name="TextBox 42"/>
          <p:cNvSpPr txBox="1"/>
          <p:nvPr/>
        </p:nvSpPr>
        <p:spPr>
          <a:xfrm>
            <a:off x="272480" y="4437112"/>
            <a:ext cx="1728192" cy="276999"/>
          </a:xfrm>
          <a:prstGeom prst="rect">
            <a:avLst/>
          </a:prstGeom>
          <a:noFill/>
        </p:spPr>
        <p:txBody>
          <a:bodyPr wrap="square" rtlCol="0">
            <a:spAutoFit/>
          </a:bodyPr>
          <a:lstStyle/>
          <a:p>
            <a:pPr algn="ctr"/>
            <a:r>
              <a:rPr lang="fa-IR" sz="1200" b="1" dirty="0" smtClean="0">
                <a:solidFill>
                  <a:schemeClr val="bg1">
                    <a:lumMod val="65000"/>
                    <a:lumOff val="35000"/>
                  </a:schemeClr>
                </a:solidFill>
                <a:cs typeface="B Nazanin" pitchFamily="2" charset="-78"/>
              </a:rPr>
              <a:t>مصدر سیتی</a:t>
            </a:r>
            <a:endParaRPr lang="en-US" sz="1200" b="1" dirty="0">
              <a:solidFill>
                <a:schemeClr val="bg1">
                  <a:lumMod val="65000"/>
                  <a:lumOff val="35000"/>
                </a:schemeClr>
              </a:solidFill>
              <a:cs typeface="B Nazanin" pitchFamily="2" charset="-78"/>
            </a:endParaRPr>
          </a:p>
        </p:txBody>
      </p:sp>
      <p:sp>
        <p:nvSpPr>
          <p:cNvPr id="31" name="TextBox 30"/>
          <p:cNvSpPr txBox="1"/>
          <p:nvPr/>
        </p:nvSpPr>
        <p:spPr>
          <a:xfrm>
            <a:off x="2864768" y="1352963"/>
            <a:ext cx="619268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002060"/>
                </a:solidFill>
                <a:cs typeface="B Traffic" panose="00000400000000000000" pitchFamily="2" charset="-78"/>
              </a:rPr>
              <a:t>مصدر سیتی     </a:t>
            </a:r>
            <a:r>
              <a:rPr lang="fa-IR" sz="1050" dirty="0" smtClean="0">
                <a:solidFill>
                  <a:srgbClr val="002060"/>
                </a:solidFill>
                <a:cs typeface="B Traffic" panose="00000400000000000000" pitchFamily="2" charset="-78"/>
              </a:rPr>
              <a:t>فاستر و شرکاء</a:t>
            </a:r>
            <a:endParaRPr lang="fa-IR" sz="1050" dirty="0">
              <a:solidFill>
                <a:srgbClr val="002060"/>
              </a:solidFill>
              <a:cs typeface="B Traffic" panose="00000400000000000000" pitchFamily="2" charset="-78"/>
            </a:endParaRPr>
          </a:p>
        </p:txBody>
      </p:sp>
      <p:sp>
        <p:nvSpPr>
          <p:cNvPr id="27" name="TextBox 26"/>
          <p:cNvSpPr txBox="1"/>
          <p:nvPr/>
        </p:nvSpPr>
        <p:spPr>
          <a:xfrm>
            <a:off x="5601072" y="1700808"/>
            <a:ext cx="3456382" cy="1200329"/>
          </a:xfrm>
          <a:prstGeom prst="rect">
            <a:avLst/>
          </a:prstGeom>
          <a:noFill/>
        </p:spPr>
        <p:txBody>
          <a:bodyPr wrap="square" rtlCol="0">
            <a:spAutoFit/>
          </a:bodyPr>
          <a:lstStyle/>
          <a:p>
            <a:pPr algn="justLow" rtl="1">
              <a:lnSpc>
                <a:spcPct val="150000"/>
              </a:lnSpc>
            </a:pPr>
            <a:r>
              <a:rPr lang="fa-IR" sz="1200" dirty="0">
                <a:solidFill>
                  <a:srgbClr val="002060"/>
                </a:solidFill>
                <a:cs typeface="B Nazanin" pitchFamily="2" charset="-78"/>
              </a:rPr>
              <a:t>معطوف به آینده است و در ان اینده نگری و برنامه ریزی وجود دارد.به ان فکر شده که پاسخگوی نیازهای زیست محیطی باشد.و شرایط محیطی را سازگارتر هم کرده چون با تعدیل دمای هوا نسبت به فضای خارجی مجموعه 12 درجه هوای </a:t>
            </a:r>
            <a:r>
              <a:rPr lang="fa-IR" sz="1200" dirty="0" smtClean="0">
                <a:solidFill>
                  <a:srgbClr val="002060"/>
                </a:solidFill>
                <a:cs typeface="B Nazanin" pitchFamily="2" charset="-78"/>
              </a:rPr>
              <a:t>خنک‏تری </a:t>
            </a:r>
            <a:r>
              <a:rPr lang="fa-IR" sz="1200" dirty="0">
                <a:solidFill>
                  <a:srgbClr val="002060"/>
                </a:solidFill>
                <a:cs typeface="B Nazanin" pitchFamily="2" charset="-78"/>
              </a:rPr>
              <a:t>دارد.</a:t>
            </a:r>
          </a:p>
        </p:txBody>
      </p:sp>
      <p:pic>
        <p:nvPicPr>
          <p:cNvPr id="26" name="Picture 2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04728" y="4989755"/>
            <a:ext cx="6552726" cy="1365151"/>
          </a:xfrm>
          <a:prstGeom prst="rect">
            <a:avLst/>
          </a:prstGeom>
          <a:noFill/>
          <a:ln>
            <a:noFill/>
          </a:ln>
        </p:spPr>
      </p:pic>
      <p:pic>
        <p:nvPicPr>
          <p:cNvPr id="28" name="Picture 2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04728" y="1746520"/>
            <a:ext cx="2592288" cy="1728192"/>
          </a:xfrm>
          <a:prstGeom prst="rect">
            <a:avLst/>
          </a:prstGeom>
          <a:noFill/>
          <a:ln>
            <a:noFill/>
          </a:ln>
        </p:spPr>
      </p:pic>
      <p:pic>
        <p:nvPicPr>
          <p:cNvPr id="29" name="Picture 2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04728" y="3549658"/>
            <a:ext cx="6552726" cy="1365151"/>
          </a:xfrm>
          <a:prstGeom prst="rect">
            <a:avLst/>
          </a:prstGeom>
          <a:noFill/>
          <a:ln>
            <a:noFill/>
          </a:ln>
        </p:spPr>
      </p:pic>
    </p:spTree>
    <p:extLst>
      <p:ext uri="{BB962C8B-B14F-4D97-AF65-F5344CB8AC3E}">
        <p14:creationId xmlns:p14="http://schemas.microsoft.com/office/powerpoint/2010/main" val="1256093881"/>
      </p:ext>
    </p:extLst>
  </p:cSld>
  <p:clrMapOvr>
    <a:masterClrMapping/>
  </p:clrMapOvr>
  <p:transition>
    <p:dissolv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2</a:t>
            </a:r>
            <a:r>
              <a:rPr lang="fa-IR" sz="1600" dirty="0" smtClean="0">
                <a:effectLst>
                  <a:outerShdw blurRad="38100" dist="38100" dir="2700000" algn="tl">
                    <a:srgbClr val="000000">
                      <a:alpha val="43137"/>
                    </a:srgbClr>
                  </a:outerShdw>
                </a:effectLst>
              </a:rPr>
              <a:t>   معماران و مفهوم زمان</a:t>
            </a:r>
            <a:endParaRPr lang="en-US" sz="1400" dirty="0">
              <a:effectLst>
                <a:outerShdw blurRad="38100" dist="38100" dir="2700000" algn="tl">
                  <a:srgbClr val="000000">
                    <a:alpha val="43137"/>
                  </a:srgbClr>
                </a:outerShdw>
              </a:effectLst>
            </a:endParaRPr>
          </a:p>
        </p:txBody>
      </p:sp>
      <p:sp>
        <p:nvSpPr>
          <p:cNvPr id="30" name="TextBox 29"/>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2</a:t>
            </a:r>
            <a:endParaRPr lang="en-US" sz="1200" b="1" dirty="0">
              <a:solidFill>
                <a:srgbClr val="002060"/>
              </a:solidFill>
              <a:cs typeface="B Nazanin" pitchFamily="2" charset="-78"/>
            </a:endParaRPr>
          </a:p>
        </p:txBody>
      </p:sp>
      <p:sp>
        <p:nvSpPr>
          <p:cNvPr id="31" name="TextBox 30"/>
          <p:cNvSpPr txBox="1"/>
          <p:nvPr/>
        </p:nvSpPr>
        <p:spPr>
          <a:xfrm>
            <a:off x="272480" y="3723542"/>
            <a:ext cx="1728192" cy="276999"/>
          </a:xfrm>
          <a:prstGeom prst="rect">
            <a:avLst/>
          </a:prstGeom>
          <a:noFill/>
        </p:spPr>
        <p:txBody>
          <a:bodyPr wrap="square" rtlCol="0">
            <a:spAutoFit/>
          </a:bodyPr>
          <a:lstStyle/>
          <a:p>
            <a:pPr algn="ctr"/>
            <a:r>
              <a:rPr lang="fa-IR" sz="1200" b="1" dirty="0" smtClean="0">
                <a:solidFill>
                  <a:srgbClr val="674301"/>
                </a:solidFill>
                <a:cs typeface="B Nazanin" pitchFamily="2" charset="-78"/>
              </a:rPr>
              <a:t>معماران و مفهوم زمان</a:t>
            </a:r>
            <a:endParaRPr lang="en-US" sz="1200" b="1" dirty="0">
              <a:solidFill>
                <a:srgbClr val="674301"/>
              </a:solidFill>
              <a:cs typeface="B Nazanin" pitchFamily="2" charset="-78"/>
            </a:endParaRPr>
          </a:p>
        </p:txBody>
      </p:sp>
      <p:sp>
        <p:nvSpPr>
          <p:cNvPr id="33" name="TextBox 32"/>
          <p:cNvSpPr txBox="1"/>
          <p:nvPr/>
        </p:nvSpPr>
        <p:spPr>
          <a:xfrm>
            <a:off x="2504728" y="1052736"/>
            <a:ext cx="6624736" cy="669414"/>
          </a:xfrm>
          <a:prstGeom prst="rect">
            <a:avLst/>
          </a:prstGeom>
          <a:noFill/>
        </p:spPr>
        <p:txBody>
          <a:bodyPr wrap="square" rtlCol="0">
            <a:spAutoFit/>
          </a:bodyPr>
          <a:lstStyle/>
          <a:p>
            <a:pPr algn="justLow" rtl="1">
              <a:lnSpc>
                <a:spcPct val="150000"/>
              </a:lnSpc>
            </a:pPr>
            <a:r>
              <a:rPr lang="fa-IR" sz="1300" dirty="0">
                <a:solidFill>
                  <a:srgbClr val="002060"/>
                </a:solidFill>
                <a:cs typeface="B Nazanin" pitchFamily="2" charset="-78"/>
              </a:rPr>
              <a:t>با توجه به نگاه معماران به مفهوم زمان، حداقل ١٠ پروژه براي هر كدام از ديدگاه‏ها </a:t>
            </a:r>
            <a:r>
              <a:rPr lang="fa-IR" sz="1300" dirty="0" smtClean="0">
                <a:solidFill>
                  <a:srgbClr val="002060"/>
                </a:solidFill>
                <a:cs typeface="B Nazanin" pitchFamily="2" charset="-78"/>
              </a:rPr>
              <a:t>ذکر </a:t>
            </a:r>
            <a:r>
              <a:rPr lang="fa-IR" sz="1300" dirty="0">
                <a:solidFill>
                  <a:srgbClr val="002060"/>
                </a:solidFill>
                <a:cs typeface="B Nazanin" pitchFamily="2" charset="-78"/>
              </a:rPr>
              <a:t>کنید.</a:t>
            </a:r>
          </a:p>
          <a:p>
            <a:pPr algn="justLow" rtl="1">
              <a:lnSpc>
                <a:spcPct val="150000"/>
              </a:lnSpc>
            </a:pPr>
            <a:r>
              <a:rPr lang="fa-IR" sz="1200" dirty="0">
                <a:solidFill>
                  <a:srgbClr val="4F3311"/>
                </a:solidFill>
                <a:cs typeface="B Nazanin" pitchFamily="2" charset="-78"/>
              </a:rPr>
              <a:t>سنت‏گرا </a:t>
            </a:r>
            <a:r>
              <a:rPr lang="fa-IR" sz="1200" dirty="0" smtClean="0">
                <a:solidFill>
                  <a:srgbClr val="4F3311"/>
                </a:solidFill>
                <a:cs typeface="B Nazanin" pitchFamily="2" charset="-78"/>
              </a:rPr>
              <a:t>-</a:t>
            </a:r>
            <a:r>
              <a:rPr lang="fa-IR" sz="1200" dirty="0">
                <a:solidFill>
                  <a:srgbClr val="4F3311"/>
                </a:solidFill>
                <a:cs typeface="B Nazanin" pitchFamily="2" charset="-78"/>
              </a:rPr>
              <a:t> حال‏گرا -</a:t>
            </a:r>
            <a:r>
              <a:rPr lang="fa-IR" sz="1200" dirty="0" smtClean="0">
                <a:solidFill>
                  <a:srgbClr val="4F3311"/>
                </a:solidFill>
                <a:cs typeface="B Nazanin" pitchFamily="2" charset="-78"/>
              </a:rPr>
              <a:t> آینده</a:t>
            </a:r>
            <a:r>
              <a:rPr lang="fa-IR" sz="1200" dirty="0">
                <a:solidFill>
                  <a:srgbClr val="4F3311"/>
                </a:solidFill>
                <a:cs typeface="B Nazanin" pitchFamily="2" charset="-78"/>
              </a:rPr>
              <a:t>‏گرا </a:t>
            </a:r>
            <a:r>
              <a:rPr lang="fa-IR" sz="1200" dirty="0" smtClean="0">
                <a:solidFill>
                  <a:srgbClr val="4F3311"/>
                </a:solidFill>
                <a:cs typeface="B Nazanin" pitchFamily="2" charset="-78"/>
              </a:rPr>
              <a:t>- آینده</a:t>
            </a:r>
            <a:r>
              <a:rPr lang="fa-IR" sz="1200" dirty="0">
                <a:solidFill>
                  <a:srgbClr val="4F3311"/>
                </a:solidFill>
                <a:cs typeface="B Nazanin" pitchFamily="2" charset="-78"/>
              </a:rPr>
              <a:t>‏</a:t>
            </a:r>
            <a:r>
              <a:rPr lang="fa-IR" sz="1200" dirty="0" smtClean="0">
                <a:solidFill>
                  <a:srgbClr val="4F3311"/>
                </a:solidFill>
                <a:cs typeface="B Nazanin" pitchFamily="2" charset="-78"/>
              </a:rPr>
              <a:t>ساز</a:t>
            </a:r>
            <a:endParaRPr lang="fa-IR" sz="1200" dirty="0">
              <a:solidFill>
                <a:srgbClr val="4F3311"/>
              </a:solidFill>
              <a:cs typeface="B Nazanin" pitchFamily="2" charset="-78"/>
            </a:endParaRPr>
          </a:p>
        </p:txBody>
      </p:sp>
      <p:sp>
        <p:nvSpPr>
          <p:cNvPr id="34" name="TextBox 33"/>
          <p:cNvSpPr txBox="1"/>
          <p:nvPr/>
        </p:nvSpPr>
        <p:spPr>
          <a:xfrm>
            <a:off x="272480" y="4016097"/>
            <a:ext cx="1728192" cy="276999"/>
          </a:xfrm>
          <a:prstGeom prst="rect">
            <a:avLst/>
          </a:prstGeom>
          <a:noFill/>
        </p:spPr>
        <p:txBody>
          <a:bodyPr wrap="square" rtlCol="0">
            <a:spAutoFit/>
          </a:bodyPr>
          <a:lstStyle/>
          <a:p>
            <a:pPr algn="ctr"/>
            <a:r>
              <a:rPr lang="fa-IR" sz="1200" b="1" dirty="0" smtClean="0">
                <a:solidFill>
                  <a:schemeClr val="bg1">
                    <a:lumMod val="65000"/>
                    <a:lumOff val="35000"/>
                  </a:schemeClr>
                </a:solidFill>
                <a:cs typeface="B Nazanin" pitchFamily="2" charset="-78"/>
              </a:rPr>
              <a:t>بیان مسأله</a:t>
            </a:r>
            <a:endParaRPr lang="en-US" sz="1200" b="1" dirty="0">
              <a:solidFill>
                <a:schemeClr val="bg1">
                  <a:lumMod val="65000"/>
                  <a:lumOff val="35000"/>
                </a:schemeClr>
              </a:solidFill>
              <a:cs typeface="B Nazanin" pitchFamily="2" charset="-78"/>
            </a:endParaRPr>
          </a:p>
        </p:txBody>
      </p:sp>
    </p:spTree>
    <p:extLst>
      <p:ext uri="{BB962C8B-B14F-4D97-AF65-F5344CB8AC3E}">
        <p14:creationId xmlns:p14="http://schemas.microsoft.com/office/powerpoint/2010/main" val="1105226860"/>
      </p:ext>
    </p:extLst>
  </p:cSld>
  <p:clrMapOvr>
    <a:masterClrMapping/>
  </p:clrMapOvr>
  <p:transition>
    <p:dissolv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TextBox 14"/>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1</a:t>
            </a:r>
            <a:r>
              <a:rPr lang="fa-IR" sz="1600" dirty="0" smtClean="0">
                <a:effectLst>
                  <a:outerShdw blurRad="38100" dist="38100" dir="2700000" algn="tl">
                    <a:srgbClr val="000000">
                      <a:alpha val="43137"/>
                    </a:srgbClr>
                  </a:outerShdw>
                </a:effectLst>
              </a:rPr>
              <a:t>   فعالیت‏های معمار</a:t>
            </a:r>
            <a:endParaRPr lang="en-US" sz="1400" dirty="0">
              <a:effectLst>
                <a:outerShdw blurRad="38100" dist="38100" dir="2700000" algn="tl">
                  <a:srgbClr val="000000">
                    <a:alpha val="43137"/>
                  </a:srgbClr>
                </a:outerShdw>
              </a:effectLst>
            </a:endParaRPr>
          </a:p>
        </p:txBody>
      </p:sp>
      <p:sp>
        <p:nvSpPr>
          <p:cNvPr id="30" name="TextBox 29"/>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1</a:t>
            </a:r>
            <a:endParaRPr lang="en-US" sz="1200" b="1" dirty="0">
              <a:solidFill>
                <a:srgbClr val="002060"/>
              </a:solidFill>
              <a:cs typeface="B Nazanin" pitchFamily="2" charset="-78"/>
            </a:endParaRPr>
          </a:p>
        </p:txBody>
      </p:sp>
      <p:sp>
        <p:nvSpPr>
          <p:cNvPr id="31" name="TextBox 30"/>
          <p:cNvSpPr txBox="1"/>
          <p:nvPr/>
        </p:nvSpPr>
        <p:spPr>
          <a:xfrm>
            <a:off x="272480" y="3723542"/>
            <a:ext cx="1728192" cy="276999"/>
          </a:xfrm>
          <a:prstGeom prst="rect">
            <a:avLst/>
          </a:prstGeom>
          <a:noFill/>
        </p:spPr>
        <p:txBody>
          <a:bodyPr wrap="square" rtlCol="0">
            <a:spAutoFit/>
          </a:bodyPr>
          <a:lstStyle/>
          <a:p>
            <a:pPr algn="ctr"/>
            <a:r>
              <a:rPr lang="fa-IR" sz="1200" b="1" dirty="0" smtClean="0">
                <a:solidFill>
                  <a:srgbClr val="674301"/>
                </a:solidFill>
                <a:cs typeface="B Nazanin" pitchFamily="2" charset="-78"/>
              </a:rPr>
              <a:t>فعالیت‏های معمار</a:t>
            </a:r>
            <a:endParaRPr lang="en-US" sz="1200" b="1" dirty="0">
              <a:solidFill>
                <a:srgbClr val="674301"/>
              </a:solidFill>
              <a:cs typeface="B Nazanin" pitchFamily="2" charset="-78"/>
            </a:endParaRPr>
          </a:p>
        </p:txBody>
      </p:sp>
      <p:sp>
        <p:nvSpPr>
          <p:cNvPr id="34" name="TextBox 33"/>
          <p:cNvSpPr txBox="1"/>
          <p:nvPr/>
        </p:nvSpPr>
        <p:spPr>
          <a:xfrm>
            <a:off x="272480" y="4016097"/>
            <a:ext cx="1728192" cy="276999"/>
          </a:xfrm>
          <a:prstGeom prst="rect">
            <a:avLst/>
          </a:prstGeom>
          <a:noFill/>
        </p:spPr>
        <p:txBody>
          <a:bodyPr wrap="square" rtlCol="0">
            <a:spAutoFit/>
          </a:bodyPr>
          <a:lstStyle/>
          <a:p>
            <a:pPr algn="ctr"/>
            <a:r>
              <a:rPr lang="en-US" sz="1200" b="1" dirty="0" smtClean="0">
                <a:solidFill>
                  <a:schemeClr val="bg1">
                    <a:lumMod val="65000"/>
                    <a:lumOff val="35000"/>
                  </a:schemeClr>
                </a:solidFill>
                <a:cs typeface="B Nazanin" pitchFamily="2" charset="-78"/>
              </a:rPr>
              <a:t>Problem Solving</a:t>
            </a:r>
            <a:endParaRPr lang="en-US" sz="1200" b="1" dirty="0">
              <a:solidFill>
                <a:schemeClr val="bg1">
                  <a:lumMod val="65000"/>
                  <a:lumOff val="35000"/>
                </a:schemeClr>
              </a:solidFill>
              <a:cs typeface="B Nazanin" pitchFamily="2" charset="-78"/>
            </a:endParaRPr>
          </a:p>
        </p:txBody>
      </p:sp>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حل مسأله                                </a:t>
            </a:r>
            <a:r>
              <a:rPr lang="en-US" sz="1400" dirty="0" smtClean="0">
                <a:solidFill>
                  <a:srgbClr val="8C5B02"/>
                </a:solidFill>
              </a:rPr>
              <a:t> </a:t>
            </a:r>
            <a:r>
              <a:rPr lang="fa-IR" sz="1400" dirty="0" smtClean="0">
                <a:solidFill>
                  <a:srgbClr val="8C5B02"/>
                </a:solidFill>
              </a:rPr>
              <a:t>                                                    </a:t>
            </a:r>
            <a:r>
              <a:rPr lang="fa-IR" sz="1400" dirty="0">
                <a:solidFill>
                  <a:srgbClr val="8C5B02"/>
                </a:solidFill>
              </a:rPr>
              <a:t> </a:t>
            </a:r>
            <a:r>
              <a:rPr lang="fa-IR" sz="1400" dirty="0" smtClean="0">
                <a:solidFill>
                  <a:srgbClr val="8C5B02"/>
                </a:solidFill>
              </a:rPr>
              <a:t>                              </a:t>
            </a:r>
            <a:r>
              <a:rPr lang="en-US" sz="1400" dirty="0" smtClean="0">
                <a:solidFill>
                  <a:srgbClr val="8C5B02"/>
                </a:solidFill>
                <a:latin typeface="Technic" panose="00000400000000000000" pitchFamily="2" charset="2"/>
              </a:rPr>
              <a:t>Problem Solving</a:t>
            </a:r>
            <a:endParaRPr lang="en-US" sz="1400" dirty="0">
              <a:solidFill>
                <a:srgbClr val="8C5B02"/>
              </a:solidFill>
              <a:latin typeface="Technic" panose="00000400000000000000" pitchFamily="2" charset="2"/>
            </a:endParaRPr>
          </a:p>
        </p:txBody>
      </p:sp>
      <p:sp>
        <p:nvSpPr>
          <p:cNvPr id="25" name="TextBox 24"/>
          <p:cNvSpPr txBox="1"/>
          <p:nvPr/>
        </p:nvSpPr>
        <p:spPr>
          <a:xfrm>
            <a:off x="2504728" y="1352963"/>
            <a:ext cx="288032"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en-US" sz="1400" dirty="0" smtClean="0">
                <a:solidFill>
                  <a:srgbClr val="002060"/>
                </a:solidFill>
                <a:latin typeface="Technic" panose="00000400000000000000" pitchFamily="2" charset="2"/>
              </a:rPr>
              <a:t>1</a:t>
            </a:r>
            <a:endParaRPr lang="en-US" sz="1400" dirty="0">
              <a:solidFill>
                <a:srgbClr val="002060"/>
              </a:solidFill>
              <a:latin typeface="Technic" panose="00000400000000000000" pitchFamily="2" charset="2"/>
            </a:endParaRPr>
          </a:p>
        </p:txBody>
      </p:sp>
      <p:sp>
        <p:nvSpPr>
          <p:cNvPr id="32" name="TextBox 31"/>
          <p:cNvSpPr txBox="1"/>
          <p:nvPr/>
        </p:nvSpPr>
        <p:spPr>
          <a:xfrm>
            <a:off x="272480" y="4437112"/>
            <a:ext cx="1728192" cy="276999"/>
          </a:xfrm>
          <a:prstGeom prst="rect">
            <a:avLst/>
          </a:prstGeom>
          <a:noFill/>
        </p:spPr>
        <p:txBody>
          <a:bodyPr wrap="square" rtlCol="0">
            <a:spAutoFit/>
          </a:bodyPr>
          <a:lstStyle/>
          <a:p>
            <a:pPr algn="ctr"/>
            <a:r>
              <a:rPr lang="fa-IR" sz="1200" b="1" dirty="0" smtClean="0">
                <a:solidFill>
                  <a:schemeClr val="bg1">
                    <a:lumMod val="65000"/>
                    <a:lumOff val="35000"/>
                  </a:schemeClr>
                </a:solidFill>
                <a:cs typeface="B Nazanin" pitchFamily="2" charset="-78"/>
              </a:rPr>
              <a:t>ویلای امیر</a:t>
            </a:r>
            <a:endParaRPr lang="en-US" sz="1200" b="1" dirty="0">
              <a:solidFill>
                <a:schemeClr val="bg1">
                  <a:lumMod val="65000"/>
                  <a:lumOff val="35000"/>
                </a:schemeClr>
              </a:solidFill>
              <a:cs typeface="B Nazanin" pitchFamily="2" charset="-78"/>
            </a:endParaRPr>
          </a:p>
        </p:txBody>
      </p:sp>
      <p:pic>
        <p:nvPicPr>
          <p:cNvPr id="37" name="Picture 2" descr="C:\Users\sama\Desktop\داخلی\ویلاى امیر\14252نقشه(پلان) ویلا در ویلاى امیر.jpg"/>
          <p:cNvPicPr>
            <a:picLocks noChangeAspect="1" noChangeArrowheads="1"/>
          </p:cNvPicPr>
          <p:nvPr/>
        </p:nvPicPr>
        <p:blipFill rotWithShape="1">
          <a:blip r:embed="rId2" cstate="print">
            <a:clrChange>
              <a:clrFrom>
                <a:srgbClr val="FEFEFE"/>
              </a:clrFrom>
              <a:clrTo>
                <a:srgbClr val="FEFEFE">
                  <a:alpha val="0"/>
                </a:srgbClr>
              </a:clrTo>
            </a:clrChange>
            <a:extLst>
              <a:ext uri="{28A0092B-C50C-407E-A947-70E740481C1C}">
                <a14:useLocalDpi xmlns:a14="http://schemas.microsoft.com/office/drawing/2010/main" val="0"/>
              </a:ext>
            </a:extLst>
          </a:blip>
          <a:srcRect l="4423" t="55265" r="13336"/>
          <a:stretch/>
        </p:blipFill>
        <p:spPr bwMode="auto">
          <a:xfrm>
            <a:off x="5781092" y="2647032"/>
            <a:ext cx="3276364" cy="2986053"/>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2" descr="C:\Users\sama\Desktop\داخلی\ویلاى امیر\14252نقشه(پلان) ویلا در ویلاى امیر.jpg"/>
          <p:cNvPicPr>
            <a:picLocks noChangeAspect="1" noChangeArrowheads="1"/>
          </p:cNvPicPr>
          <p:nvPr/>
        </p:nvPicPr>
        <p:blipFill rotWithShape="1">
          <a:blip r:embed="rId2" cstate="print">
            <a:clrChange>
              <a:clrFrom>
                <a:srgbClr val="FEFEFE"/>
              </a:clrFrom>
              <a:clrTo>
                <a:srgbClr val="FEFEFE">
                  <a:alpha val="0"/>
                </a:srgbClr>
              </a:clrTo>
            </a:clrChange>
            <a:extLst>
              <a:ext uri="{28A0092B-C50C-407E-A947-70E740481C1C}">
                <a14:useLocalDpi xmlns:a14="http://schemas.microsoft.com/office/drawing/2010/main" val="0"/>
              </a:ext>
            </a:extLst>
          </a:blip>
          <a:srcRect l="4423" t="1831" r="13336" b="44735"/>
          <a:stretch/>
        </p:blipFill>
        <p:spPr bwMode="auto">
          <a:xfrm>
            <a:off x="2504728" y="2060847"/>
            <a:ext cx="3276364" cy="3566675"/>
          </a:xfrm>
          <a:prstGeom prst="rect">
            <a:avLst/>
          </a:prstGeom>
          <a:noFill/>
          <a:extLst>
            <a:ext uri="{909E8E84-426E-40DD-AFC4-6F175D3DCCD1}">
              <a14:hiddenFill xmlns:a14="http://schemas.microsoft.com/office/drawing/2010/main">
                <a:solidFill>
                  <a:srgbClr val="FFFFFF"/>
                </a:solidFill>
              </a14:hiddenFill>
            </a:ext>
          </a:extLst>
        </p:spPr>
      </p:pic>
      <p:sp>
        <p:nvSpPr>
          <p:cNvPr id="53" name="TextBox 52"/>
          <p:cNvSpPr txBox="1"/>
          <p:nvPr/>
        </p:nvSpPr>
        <p:spPr>
          <a:xfrm>
            <a:off x="2864768" y="1352963"/>
            <a:ext cx="619268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002060"/>
                </a:solidFill>
                <a:cs typeface="B Traffic" panose="00000400000000000000" pitchFamily="2" charset="-78"/>
              </a:rPr>
              <a:t>ویلای امیر     </a:t>
            </a:r>
            <a:r>
              <a:rPr lang="fa-IR" sz="1050" dirty="0" smtClean="0">
                <a:solidFill>
                  <a:srgbClr val="002060"/>
                </a:solidFill>
                <a:cs typeface="B Traffic" panose="00000400000000000000" pitchFamily="2" charset="-78"/>
              </a:rPr>
              <a:t>علیرضا تغابنی</a:t>
            </a:r>
            <a:endParaRPr lang="fa-IR" sz="1050" dirty="0">
              <a:solidFill>
                <a:srgbClr val="002060"/>
              </a:solidFill>
              <a:cs typeface="B Traffic" panose="00000400000000000000" pitchFamily="2" charset="-78"/>
            </a:endParaRPr>
          </a:p>
        </p:txBody>
      </p:sp>
    </p:spTree>
    <p:extLst>
      <p:ext uri="{BB962C8B-B14F-4D97-AF65-F5344CB8AC3E}">
        <p14:creationId xmlns:p14="http://schemas.microsoft.com/office/powerpoint/2010/main" val="2675035291"/>
      </p:ext>
    </p:extLst>
  </p:cSld>
  <p:clrMapOvr>
    <a:masterClrMapping/>
  </p:clrMapOvr>
  <p:transition>
    <p:dissolv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بناها و معماران سنت‏گرا</a:t>
            </a:r>
            <a:endParaRPr lang="en-US" sz="1400" dirty="0">
              <a:solidFill>
                <a:srgbClr val="8C5B02"/>
              </a:solidFill>
              <a:latin typeface="Technic" panose="00000400000000000000" pitchFamily="2" charset="2"/>
            </a:endParaRPr>
          </a:p>
        </p:txBody>
      </p:sp>
      <p:sp>
        <p:nvSpPr>
          <p:cNvPr id="25" name="TextBox 24"/>
          <p:cNvSpPr txBox="1"/>
          <p:nvPr/>
        </p:nvSpPr>
        <p:spPr>
          <a:xfrm>
            <a:off x="2504728" y="1352963"/>
            <a:ext cx="288032"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en-US" sz="1400" dirty="0" smtClean="0">
                <a:solidFill>
                  <a:srgbClr val="002060"/>
                </a:solidFill>
                <a:latin typeface="Technic" panose="00000400000000000000" pitchFamily="2" charset="2"/>
              </a:rPr>
              <a:t>1</a:t>
            </a:r>
            <a:endParaRPr lang="en-US" sz="1400" dirty="0">
              <a:solidFill>
                <a:srgbClr val="002060"/>
              </a:solidFill>
              <a:latin typeface="Technic" panose="00000400000000000000" pitchFamily="2" charset="2"/>
            </a:endParaRPr>
          </a:p>
        </p:txBody>
      </p:sp>
      <p:sp>
        <p:nvSpPr>
          <p:cNvPr id="47" name="TextBox 46"/>
          <p:cNvSpPr txBox="1"/>
          <p:nvPr/>
        </p:nvSpPr>
        <p:spPr>
          <a:xfrm>
            <a:off x="2864768" y="1352963"/>
            <a:ext cx="619268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002060"/>
                </a:solidFill>
                <a:cs typeface="B Traffic" panose="00000400000000000000" pitchFamily="2" charset="-78"/>
              </a:rPr>
              <a:t>ساختمان بانک ملی     </a:t>
            </a:r>
            <a:r>
              <a:rPr lang="fa-IR" sz="1050" dirty="0" smtClean="0">
                <a:solidFill>
                  <a:srgbClr val="002060"/>
                </a:solidFill>
                <a:cs typeface="B Traffic" panose="00000400000000000000" pitchFamily="2" charset="-78"/>
              </a:rPr>
              <a:t>محسن فروغی</a:t>
            </a:r>
            <a:endParaRPr lang="fa-IR" sz="1050" dirty="0">
              <a:solidFill>
                <a:srgbClr val="002060"/>
              </a:solidFill>
              <a:cs typeface="B Traffic" panose="00000400000000000000" pitchFamily="2" charset="-78"/>
            </a:endParaRPr>
          </a:p>
        </p:txBody>
      </p:sp>
      <p:sp>
        <p:nvSpPr>
          <p:cNvPr id="23" name="TextBox 22"/>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2</a:t>
            </a:r>
            <a:r>
              <a:rPr lang="fa-IR" sz="1600" dirty="0" smtClean="0">
                <a:effectLst>
                  <a:outerShdw blurRad="38100" dist="38100" dir="2700000" algn="tl">
                    <a:srgbClr val="000000">
                      <a:alpha val="43137"/>
                    </a:srgbClr>
                  </a:outerShdw>
                </a:effectLst>
              </a:rPr>
              <a:t>   معماران و مفهوم زمان</a:t>
            </a:r>
            <a:endParaRPr lang="en-US" sz="1400" dirty="0">
              <a:effectLst>
                <a:outerShdw blurRad="38100" dist="38100" dir="2700000" algn="tl">
                  <a:srgbClr val="000000">
                    <a:alpha val="43137"/>
                  </a:srgbClr>
                </a:outerShdw>
              </a:effectLst>
            </a:endParaRPr>
          </a:p>
        </p:txBody>
      </p:sp>
      <p:sp>
        <p:nvSpPr>
          <p:cNvPr id="24" name="TextBox 23"/>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2</a:t>
            </a:r>
            <a:endParaRPr lang="en-US" sz="1200" b="1" dirty="0">
              <a:solidFill>
                <a:srgbClr val="002060"/>
              </a:solidFill>
              <a:cs typeface="B Nazanin" pitchFamily="2" charset="-78"/>
            </a:endParaRPr>
          </a:p>
        </p:txBody>
      </p:sp>
      <p:sp>
        <p:nvSpPr>
          <p:cNvPr id="26" name="TextBox 25"/>
          <p:cNvSpPr txBox="1"/>
          <p:nvPr/>
        </p:nvSpPr>
        <p:spPr>
          <a:xfrm>
            <a:off x="272480" y="3723542"/>
            <a:ext cx="1728192" cy="276999"/>
          </a:xfrm>
          <a:prstGeom prst="rect">
            <a:avLst/>
          </a:prstGeom>
          <a:noFill/>
        </p:spPr>
        <p:txBody>
          <a:bodyPr wrap="square" rtlCol="0">
            <a:spAutoFit/>
          </a:bodyPr>
          <a:lstStyle/>
          <a:p>
            <a:pPr algn="ctr"/>
            <a:r>
              <a:rPr lang="fa-IR" sz="1200" b="1" dirty="0" smtClean="0">
                <a:solidFill>
                  <a:srgbClr val="674301"/>
                </a:solidFill>
                <a:cs typeface="B Nazanin" pitchFamily="2" charset="-78"/>
              </a:rPr>
              <a:t>معماران و مفهوم زمان</a:t>
            </a:r>
            <a:endParaRPr lang="en-US" sz="1200" b="1" dirty="0">
              <a:solidFill>
                <a:srgbClr val="674301"/>
              </a:solidFill>
              <a:cs typeface="B Nazanin" pitchFamily="2" charset="-78"/>
            </a:endParaRPr>
          </a:p>
        </p:txBody>
      </p:sp>
      <p:sp>
        <p:nvSpPr>
          <p:cNvPr id="28" name="TextBox 27"/>
          <p:cNvSpPr txBox="1"/>
          <p:nvPr/>
        </p:nvSpPr>
        <p:spPr>
          <a:xfrm>
            <a:off x="272480" y="4016097"/>
            <a:ext cx="1728192" cy="276999"/>
          </a:xfrm>
          <a:prstGeom prst="rect">
            <a:avLst/>
          </a:prstGeom>
          <a:noFill/>
        </p:spPr>
        <p:txBody>
          <a:bodyPr wrap="square" rtlCol="0">
            <a:spAutoFit/>
          </a:bodyPr>
          <a:lstStyle/>
          <a:p>
            <a:pPr algn="ctr"/>
            <a:r>
              <a:rPr lang="fa-IR" sz="1200" dirty="0" smtClean="0">
                <a:solidFill>
                  <a:schemeClr val="bg1">
                    <a:lumMod val="65000"/>
                    <a:lumOff val="35000"/>
                  </a:schemeClr>
                </a:solidFill>
                <a:cs typeface="B Nazanin" pitchFamily="2" charset="-78"/>
              </a:rPr>
              <a:t>بناها و معماران </a:t>
            </a:r>
            <a:r>
              <a:rPr lang="fa-IR" sz="1200" b="1" dirty="0" smtClean="0">
                <a:solidFill>
                  <a:schemeClr val="bg1">
                    <a:lumMod val="65000"/>
                    <a:lumOff val="35000"/>
                  </a:schemeClr>
                </a:solidFill>
                <a:cs typeface="B Nazanin" pitchFamily="2" charset="-78"/>
              </a:rPr>
              <a:t>سنت‏گرا</a:t>
            </a:r>
            <a:endParaRPr lang="en-US" sz="1200" b="1" dirty="0">
              <a:solidFill>
                <a:schemeClr val="bg1">
                  <a:lumMod val="65000"/>
                  <a:lumOff val="35000"/>
                </a:schemeClr>
              </a:solidFill>
              <a:cs typeface="B Nazanin" pitchFamily="2" charset="-78"/>
            </a:endParaRPr>
          </a:p>
        </p:txBody>
      </p:sp>
      <p:sp>
        <p:nvSpPr>
          <p:cNvPr id="33" name="TextBox 32"/>
          <p:cNvSpPr txBox="1"/>
          <p:nvPr/>
        </p:nvSpPr>
        <p:spPr>
          <a:xfrm>
            <a:off x="272480" y="4293096"/>
            <a:ext cx="1728192" cy="261610"/>
          </a:xfrm>
          <a:prstGeom prst="rect">
            <a:avLst/>
          </a:prstGeom>
          <a:noFill/>
        </p:spPr>
        <p:txBody>
          <a:bodyPr wrap="square" rtlCol="0">
            <a:spAutoFit/>
          </a:bodyPr>
          <a:lstStyle/>
          <a:p>
            <a:pPr algn="ctr"/>
            <a:r>
              <a:rPr lang="fa-IR" sz="1100" dirty="0" smtClean="0">
                <a:solidFill>
                  <a:schemeClr val="bg1">
                    <a:lumMod val="65000"/>
                    <a:lumOff val="35000"/>
                  </a:schemeClr>
                </a:solidFill>
                <a:cs typeface="B Nazanin" pitchFamily="2" charset="-78"/>
              </a:rPr>
              <a:t>1. ساختمان بانک ملی</a:t>
            </a:r>
            <a:endParaRPr lang="en-US" sz="1100" dirty="0">
              <a:solidFill>
                <a:schemeClr val="bg1">
                  <a:lumMod val="65000"/>
                  <a:lumOff val="35000"/>
                </a:schemeClr>
              </a:solidFill>
              <a:cs typeface="B Nazanin" pitchFamily="2" charset="-78"/>
            </a:endParaRPr>
          </a:p>
        </p:txBody>
      </p:sp>
      <p:sp>
        <p:nvSpPr>
          <p:cNvPr id="48" name="TextBox 47"/>
          <p:cNvSpPr txBox="1"/>
          <p:nvPr/>
        </p:nvSpPr>
        <p:spPr>
          <a:xfrm>
            <a:off x="2504728" y="3898685"/>
            <a:ext cx="288032"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en-US" sz="1400" dirty="0" smtClean="0">
                <a:solidFill>
                  <a:srgbClr val="002060"/>
                </a:solidFill>
                <a:latin typeface="Technic" panose="00000400000000000000" pitchFamily="2" charset="2"/>
              </a:rPr>
              <a:t>2</a:t>
            </a:r>
            <a:endParaRPr lang="en-US" sz="1400" dirty="0">
              <a:solidFill>
                <a:srgbClr val="002060"/>
              </a:solidFill>
              <a:latin typeface="Technic" panose="00000400000000000000" pitchFamily="2" charset="2"/>
            </a:endParaRPr>
          </a:p>
        </p:txBody>
      </p:sp>
      <p:sp>
        <p:nvSpPr>
          <p:cNvPr id="49" name="TextBox 48"/>
          <p:cNvSpPr txBox="1"/>
          <p:nvPr/>
        </p:nvSpPr>
        <p:spPr>
          <a:xfrm>
            <a:off x="2864768" y="3898685"/>
            <a:ext cx="619268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002060"/>
                </a:solidFill>
                <a:cs typeface="B Traffic" panose="00000400000000000000" pitchFamily="2" charset="-78"/>
              </a:rPr>
              <a:t>خانه کاشان     </a:t>
            </a:r>
            <a:r>
              <a:rPr lang="fa-IR" sz="1050" dirty="0" smtClean="0">
                <a:solidFill>
                  <a:srgbClr val="002060"/>
                </a:solidFill>
                <a:cs typeface="B Traffic" panose="00000400000000000000" pitchFamily="2" charset="-78"/>
              </a:rPr>
              <a:t>سپیده مسعودی‏نژاد</a:t>
            </a:r>
            <a:endParaRPr lang="fa-IR" sz="1050" dirty="0">
              <a:solidFill>
                <a:srgbClr val="002060"/>
              </a:solidFill>
              <a:cs typeface="B Traffic" panose="00000400000000000000" pitchFamily="2" charset="-78"/>
            </a:endParaRPr>
          </a:p>
        </p:txBody>
      </p:sp>
      <p:sp>
        <p:nvSpPr>
          <p:cNvPr id="64" name="TextBox 63"/>
          <p:cNvSpPr txBox="1"/>
          <p:nvPr/>
        </p:nvSpPr>
        <p:spPr>
          <a:xfrm>
            <a:off x="272480" y="4592161"/>
            <a:ext cx="1728192" cy="261610"/>
          </a:xfrm>
          <a:prstGeom prst="rect">
            <a:avLst/>
          </a:prstGeom>
          <a:noFill/>
        </p:spPr>
        <p:txBody>
          <a:bodyPr wrap="square" rtlCol="0">
            <a:spAutoFit/>
          </a:bodyPr>
          <a:lstStyle/>
          <a:p>
            <a:pPr algn="ctr"/>
            <a:r>
              <a:rPr lang="fa-IR" sz="1100" dirty="0" smtClean="0">
                <a:solidFill>
                  <a:schemeClr val="bg1">
                    <a:lumMod val="65000"/>
                    <a:lumOff val="35000"/>
                  </a:schemeClr>
                </a:solidFill>
                <a:cs typeface="B Nazanin" pitchFamily="2" charset="-78"/>
              </a:rPr>
              <a:t>2. خانه کاشان</a:t>
            </a:r>
            <a:endParaRPr lang="en-US" sz="1100" dirty="0">
              <a:solidFill>
                <a:schemeClr val="bg1">
                  <a:lumMod val="65000"/>
                  <a:lumOff val="35000"/>
                </a:schemeClr>
              </a:solidFill>
              <a:cs typeface="B Nazanin" pitchFamily="2" charset="-78"/>
            </a:endParaRPr>
          </a:p>
        </p:txBody>
      </p:sp>
      <p:pic>
        <p:nvPicPr>
          <p:cNvPr id="65" name="Picture 64"/>
          <p:cNvPicPr>
            <a:picLocks noChangeAspect="1" noChangeArrowheads="1"/>
          </p:cNvPicPr>
          <p:nvPr/>
        </p:nvPicPr>
        <p:blipFill>
          <a:blip r:embed="rId2" cstate="print">
            <a:extLst>
              <a:ext uri="{28A0092B-C50C-407E-A947-70E740481C1C}">
                <a14:useLocalDpi xmlns:a14="http://schemas.microsoft.com/office/drawing/2010/main"/>
              </a:ext>
            </a:extLst>
          </a:blip>
          <a:stretch>
            <a:fillRect/>
          </a:stretch>
        </p:blipFill>
        <p:spPr bwMode="auto">
          <a:xfrm>
            <a:off x="2504728" y="1750241"/>
            <a:ext cx="3096344" cy="2060348"/>
          </a:xfrm>
          <a:prstGeom prst="rect">
            <a:avLst/>
          </a:prstGeom>
          <a:noFill/>
          <a:ln>
            <a:noFill/>
          </a:ln>
          <a:extLst/>
        </p:spPr>
      </p:pic>
      <p:pic>
        <p:nvPicPr>
          <p:cNvPr id="66" name="Picture 65"/>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5961112" y="1752454"/>
            <a:ext cx="3096344" cy="2055922"/>
          </a:xfrm>
          <a:prstGeom prst="rect">
            <a:avLst/>
          </a:prstGeom>
          <a:noFill/>
          <a:ln>
            <a:noFill/>
          </a:ln>
          <a:extLst/>
        </p:spPr>
      </p:pic>
      <p:pic>
        <p:nvPicPr>
          <p:cNvPr id="68" name="Picture 3" descr="D:\fattaneh s data\kalbadi\tamrin 2\khane kashan\Kashan_House_IranianArchitecture__2_-8801-800-500-90 (1).jpg"/>
          <p:cNvPicPr>
            <a:picLocks noChangeAspect="1" noChangeArrowheads="1"/>
          </p:cNvPicPr>
          <p:nvPr/>
        </p:nvPicPr>
        <p:blipFill>
          <a:blip r:embed="rId4"/>
          <a:srcRect/>
          <a:stretch>
            <a:fillRect/>
          </a:stretch>
        </p:blipFill>
        <p:spPr bwMode="auto">
          <a:xfrm>
            <a:off x="5673080" y="4287816"/>
            <a:ext cx="1383178" cy="2076844"/>
          </a:xfrm>
          <a:prstGeom prst="rect">
            <a:avLst/>
          </a:prstGeom>
          <a:noFill/>
        </p:spPr>
      </p:pic>
      <p:pic>
        <p:nvPicPr>
          <p:cNvPr id="69" name="Picture 4" descr="D:\fattaneh s data\kalbadi\tamrin 2\khane kashan\Kashan_House_IranianArchitecture__4_-8803-800-500-90.jpg"/>
          <p:cNvPicPr>
            <a:picLocks noChangeAspect="1" noChangeArrowheads="1"/>
          </p:cNvPicPr>
          <p:nvPr/>
        </p:nvPicPr>
        <p:blipFill>
          <a:blip r:embed="rId5"/>
          <a:srcRect/>
          <a:stretch>
            <a:fillRect/>
          </a:stretch>
        </p:blipFill>
        <p:spPr bwMode="auto">
          <a:xfrm>
            <a:off x="2504727" y="4294123"/>
            <a:ext cx="3096345" cy="2064230"/>
          </a:xfrm>
          <a:prstGeom prst="rect">
            <a:avLst/>
          </a:prstGeom>
          <a:noFill/>
        </p:spPr>
      </p:pic>
      <p:pic>
        <p:nvPicPr>
          <p:cNvPr id="2" name="Picture 1"/>
          <p:cNvPicPr>
            <a:picLocks noChangeAspect="1"/>
          </p:cNvPicPr>
          <p:nvPr/>
        </p:nvPicPr>
        <p:blipFill rotWithShape="1">
          <a:blip r:embed="rId6"/>
          <a:srcRect l="20373"/>
          <a:stretch/>
        </p:blipFill>
        <p:spPr>
          <a:xfrm>
            <a:off x="7128266" y="4274472"/>
            <a:ext cx="1933927" cy="2080434"/>
          </a:xfrm>
          <a:prstGeom prst="rect">
            <a:avLst/>
          </a:prstGeom>
        </p:spPr>
      </p:pic>
    </p:spTree>
    <p:extLst>
      <p:ext uri="{BB962C8B-B14F-4D97-AF65-F5344CB8AC3E}">
        <p14:creationId xmlns:p14="http://schemas.microsoft.com/office/powerpoint/2010/main" val="426725822"/>
      </p:ext>
    </p:extLst>
  </p:cSld>
  <p:clrMapOvr>
    <a:masterClrMapping/>
  </p:clrMapOvr>
  <p:transition>
    <p:dissolv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بناها و معماران سنت‏گرا</a:t>
            </a:r>
            <a:endParaRPr lang="en-US" sz="1400" dirty="0">
              <a:solidFill>
                <a:srgbClr val="8C5B02"/>
              </a:solidFill>
              <a:latin typeface="Technic" panose="00000400000000000000" pitchFamily="2" charset="2"/>
            </a:endParaRPr>
          </a:p>
        </p:txBody>
      </p:sp>
      <p:sp>
        <p:nvSpPr>
          <p:cNvPr id="25" name="TextBox 24"/>
          <p:cNvSpPr txBox="1"/>
          <p:nvPr/>
        </p:nvSpPr>
        <p:spPr>
          <a:xfrm>
            <a:off x="2504728" y="1352963"/>
            <a:ext cx="288032"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en-US" sz="1400" dirty="0" smtClean="0">
                <a:solidFill>
                  <a:srgbClr val="002060"/>
                </a:solidFill>
                <a:latin typeface="Technic" panose="00000400000000000000" pitchFamily="2" charset="2"/>
              </a:rPr>
              <a:t>3</a:t>
            </a:r>
            <a:endParaRPr lang="en-US" sz="1400" dirty="0">
              <a:solidFill>
                <a:srgbClr val="002060"/>
              </a:solidFill>
              <a:latin typeface="Technic" panose="00000400000000000000" pitchFamily="2" charset="2"/>
            </a:endParaRPr>
          </a:p>
        </p:txBody>
      </p:sp>
      <p:sp>
        <p:nvSpPr>
          <p:cNvPr id="47" name="TextBox 46"/>
          <p:cNvSpPr txBox="1"/>
          <p:nvPr/>
        </p:nvSpPr>
        <p:spPr>
          <a:xfrm>
            <a:off x="2864768" y="1352963"/>
            <a:ext cx="619268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a:solidFill>
                  <a:srgbClr val="002060"/>
                </a:solidFill>
                <a:cs typeface="B Traffic" panose="00000400000000000000" pitchFamily="2" charset="-78"/>
              </a:rPr>
              <a:t>موزه ایران باستان     </a:t>
            </a:r>
            <a:r>
              <a:rPr lang="fa-IR" sz="1050" dirty="0" smtClean="0">
                <a:solidFill>
                  <a:srgbClr val="002060"/>
                </a:solidFill>
                <a:cs typeface="B Traffic" panose="00000400000000000000" pitchFamily="2" charset="-78"/>
              </a:rPr>
              <a:t>آندره گدار</a:t>
            </a:r>
            <a:endParaRPr lang="fa-IR" sz="1050" dirty="0">
              <a:solidFill>
                <a:srgbClr val="002060"/>
              </a:solidFill>
              <a:cs typeface="B Traffic" panose="00000400000000000000" pitchFamily="2" charset="-78"/>
            </a:endParaRPr>
          </a:p>
        </p:txBody>
      </p:sp>
      <p:sp>
        <p:nvSpPr>
          <p:cNvPr id="23" name="TextBox 22"/>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2</a:t>
            </a:r>
            <a:r>
              <a:rPr lang="fa-IR" sz="1600" dirty="0" smtClean="0">
                <a:effectLst>
                  <a:outerShdw blurRad="38100" dist="38100" dir="2700000" algn="tl">
                    <a:srgbClr val="000000">
                      <a:alpha val="43137"/>
                    </a:srgbClr>
                  </a:outerShdw>
                </a:effectLst>
              </a:rPr>
              <a:t>   معماران و مفهوم زمان</a:t>
            </a:r>
            <a:endParaRPr lang="en-US" sz="1400" dirty="0">
              <a:effectLst>
                <a:outerShdw blurRad="38100" dist="38100" dir="2700000" algn="tl">
                  <a:srgbClr val="000000">
                    <a:alpha val="43137"/>
                  </a:srgbClr>
                </a:outerShdw>
              </a:effectLst>
            </a:endParaRPr>
          </a:p>
        </p:txBody>
      </p:sp>
      <p:sp>
        <p:nvSpPr>
          <p:cNvPr id="24" name="TextBox 23"/>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2</a:t>
            </a:r>
            <a:endParaRPr lang="en-US" sz="1200" b="1" dirty="0">
              <a:solidFill>
                <a:srgbClr val="002060"/>
              </a:solidFill>
              <a:cs typeface="B Nazanin" pitchFamily="2" charset="-78"/>
            </a:endParaRPr>
          </a:p>
        </p:txBody>
      </p:sp>
      <p:sp>
        <p:nvSpPr>
          <p:cNvPr id="26" name="TextBox 25"/>
          <p:cNvSpPr txBox="1"/>
          <p:nvPr/>
        </p:nvSpPr>
        <p:spPr>
          <a:xfrm>
            <a:off x="272480" y="3723542"/>
            <a:ext cx="1728192" cy="276999"/>
          </a:xfrm>
          <a:prstGeom prst="rect">
            <a:avLst/>
          </a:prstGeom>
          <a:noFill/>
        </p:spPr>
        <p:txBody>
          <a:bodyPr wrap="square" rtlCol="0">
            <a:spAutoFit/>
          </a:bodyPr>
          <a:lstStyle/>
          <a:p>
            <a:pPr algn="ctr"/>
            <a:r>
              <a:rPr lang="fa-IR" sz="1200" b="1" dirty="0" smtClean="0">
                <a:solidFill>
                  <a:srgbClr val="674301"/>
                </a:solidFill>
                <a:cs typeface="B Nazanin" pitchFamily="2" charset="-78"/>
              </a:rPr>
              <a:t>معماران و مفهوم زمان</a:t>
            </a:r>
            <a:endParaRPr lang="en-US" sz="1200" b="1" dirty="0">
              <a:solidFill>
                <a:srgbClr val="674301"/>
              </a:solidFill>
              <a:cs typeface="B Nazanin" pitchFamily="2" charset="-78"/>
            </a:endParaRPr>
          </a:p>
        </p:txBody>
      </p:sp>
      <p:sp>
        <p:nvSpPr>
          <p:cNvPr id="28" name="TextBox 27"/>
          <p:cNvSpPr txBox="1"/>
          <p:nvPr/>
        </p:nvSpPr>
        <p:spPr>
          <a:xfrm>
            <a:off x="272480" y="4016097"/>
            <a:ext cx="1728192" cy="276999"/>
          </a:xfrm>
          <a:prstGeom prst="rect">
            <a:avLst/>
          </a:prstGeom>
          <a:noFill/>
        </p:spPr>
        <p:txBody>
          <a:bodyPr wrap="square" rtlCol="0">
            <a:spAutoFit/>
          </a:bodyPr>
          <a:lstStyle/>
          <a:p>
            <a:pPr algn="ctr"/>
            <a:r>
              <a:rPr lang="fa-IR" sz="1200" dirty="0" smtClean="0">
                <a:solidFill>
                  <a:schemeClr val="bg1">
                    <a:lumMod val="65000"/>
                    <a:lumOff val="35000"/>
                  </a:schemeClr>
                </a:solidFill>
                <a:cs typeface="B Nazanin" pitchFamily="2" charset="-78"/>
              </a:rPr>
              <a:t>بناها و معماران </a:t>
            </a:r>
            <a:r>
              <a:rPr lang="fa-IR" sz="1200" b="1" dirty="0" smtClean="0">
                <a:solidFill>
                  <a:schemeClr val="bg1">
                    <a:lumMod val="65000"/>
                    <a:lumOff val="35000"/>
                  </a:schemeClr>
                </a:solidFill>
                <a:cs typeface="B Nazanin" pitchFamily="2" charset="-78"/>
              </a:rPr>
              <a:t>سنت‏گرا</a:t>
            </a:r>
            <a:endParaRPr lang="en-US" sz="1200" b="1" dirty="0">
              <a:solidFill>
                <a:schemeClr val="bg1">
                  <a:lumMod val="65000"/>
                  <a:lumOff val="35000"/>
                </a:schemeClr>
              </a:solidFill>
              <a:cs typeface="B Nazanin" pitchFamily="2" charset="-78"/>
            </a:endParaRPr>
          </a:p>
        </p:txBody>
      </p:sp>
      <p:sp>
        <p:nvSpPr>
          <p:cNvPr id="33" name="TextBox 32"/>
          <p:cNvSpPr txBox="1"/>
          <p:nvPr/>
        </p:nvSpPr>
        <p:spPr>
          <a:xfrm>
            <a:off x="272480" y="4293096"/>
            <a:ext cx="1728192" cy="261610"/>
          </a:xfrm>
          <a:prstGeom prst="rect">
            <a:avLst/>
          </a:prstGeom>
          <a:noFill/>
        </p:spPr>
        <p:txBody>
          <a:bodyPr wrap="square" rtlCol="0">
            <a:spAutoFit/>
          </a:bodyPr>
          <a:lstStyle/>
          <a:p>
            <a:pPr algn="ctr"/>
            <a:r>
              <a:rPr lang="fa-IR" sz="1100" dirty="0" smtClean="0">
                <a:solidFill>
                  <a:schemeClr val="bg1">
                    <a:lumMod val="65000"/>
                    <a:lumOff val="35000"/>
                  </a:schemeClr>
                </a:solidFill>
                <a:cs typeface="B Nazanin" pitchFamily="2" charset="-78"/>
              </a:rPr>
              <a:t>3. موزه ایران باستان</a:t>
            </a:r>
            <a:endParaRPr lang="en-US" sz="1100" dirty="0">
              <a:solidFill>
                <a:schemeClr val="bg1">
                  <a:lumMod val="65000"/>
                  <a:lumOff val="35000"/>
                </a:schemeClr>
              </a:solidFill>
              <a:cs typeface="B Nazanin" pitchFamily="2" charset="-78"/>
            </a:endParaRPr>
          </a:p>
        </p:txBody>
      </p:sp>
      <p:sp>
        <p:nvSpPr>
          <p:cNvPr id="48" name="TextBox 47"/>
          <p:cNvSpPr txBox="1"/>
          <p:nvPr/>
        </p:nvSpPr>
        <p:spPr>
          <a:xfrm>
            <a:off x="2504728" y="3898685"/>
            <a:ext cx="288032"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en-US" sz="1400" dirty="0" smtClean="0">
                <a:solidFill>
                  <a:srgbClr val="002060"/>
                </a:solidFill>
                <a:latin typeface="Technic" panose="00000400000000000000" pitchFamily="2" charset="2"/>
              </a:rPr>
              <a:t>4</a:t>
            </a:r>
            <a:endParaRPr lang="en-US" sz="1400" dirty="0">
              <a:solidFill>
                <a:srgbClr val="002060"/>
              </a:solidFill>
              <a:latin typeface="Technic" panose="00000400000000000000" pitchFamily="2" charset="2"/>
            </a:endParaRPr>
          </a:p>
        </p:txBody>
      </p:sp>
      <p:sp>
        <p:nvSpPr>
          <p:cNvPr id="49" name="TextBox 48"/>
          <p:cNvSpPr txBox="1"/>
          <p:nvPr/>
        </p:nvSpPr>
        <p:spPr>
          <a:xfrm>
            <a:off x="2864768" y="3898685"/>
            <a:ext cx="619268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002060"/>
                </a:solidFill>
                <a:cs typeface="B Traffic" panose="00000400000000000000" pitchFamily="2" charset="-78"/>
              </a:rPr>
              <a:t>خانه‏ای در شمال شهر تهران     </a:t>
            </a:r>
            <a:r>
              <a:rPr lang="fa-IR" sz="1050" dirty="0" smtClean="0">
                <a:solidFill>
                  <a:srgbClr val="002060"/>
                </a:solidFill>
                <a:cs typeface="B Traffic" panose="00000400000000000000" pitchFamily="2" charset="-78"/>
              </a:rPr>
              <a:t>عبدالحمید نقره‏کار</a:t>
            </a:r>
            <a:endParaRPr lang="fa-IR" sz="1050" dirty="0">
              <a:solidFill>
                <a:srgbClr val="002060"/>
              </a:solidFill>
              <a:cs typeface="B Traffic" panose="00000400000000000000" pitchFamily="2" charset="-78"/>
            </a:endParaRPr>
          </a:p>
        </p:txBody>
      </p:sp>
      <p:sp>
        <p:nvSpPr>
          <p:cNvPr id="64" name="TextBox 63"/>
          <p:cNvSpPr txBox="1"/>
          <p:nvPr/>
        </p:nvSpPr>
        <p:spPr>
          <a:xfrm>
            <a:off x="272480" y="4592161"/>
            <a:ext cx="1728192" cy="261610"/>
          </a:xfrm>
          <a:prstGeom prst="rect">
            <a:avLst/>
          </a:prstGeom>
          <a:noFill/>
        </p:spPr>
        <p:txBody>
          <a:bodyPr wrap="square" rtlCol="0">
            <a:spAutoFit/>
          </a:bodyPr>
          <a:lstStyle/>
          <a:p>
            <a:pPr algn="ctr"/>
            <a:r>
              <a:rPr lang="fa-IR" sz="1100" dirty="0" smtClean="0">
                <a:solidFill>
                  <a:schemeClr val="bg1">
                    <a:lumMod val="65000"/>
                    <a:lumOff val="35000"/>
                  </a:schemeClr>
                </a:solidFill>
                <a:cs typeface="B Nazanin" pitchFamily="2" charset="-78"/>
              </a:rPr>
              <a:t>4. خانه‏ای در شمال شهر تهران</a:t>
            </a:r>
            <a:endParaRPr lang="en-US" sz="1100" dirty="0">
              <a:solidFill>
                <a:schemeClr val="bg1">
                  <a:lumMod val="65000"/>
                  <a:lumOff val="35000"/>
                </a:schemeClr>
              </a:solidFill>
              <a:cs typeface="B Nazanin" pitchFamily="2" charset="-78"/>
            </a:endParaRPr>
          </a:p>
        </p:txBody>
      </p:sp>
      <p:pic>
        <p:nvPicPr>
          <p:cNvPr id="65" name="Picture 64"/>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2504727" y="2339199"/>
            <a:ext cx="3384376" cy="1450446"/>
          </a:xfrm>
          <a:prstGeom prst="rect">
            <a:avLst/>
          </a:prstGeom>
          <a:noFill/>
          <a:ln>
            <a:noFill/>
          </a:ln>
          <a:extLst/>
        </p:spPr>
      </p:pic>
      <p:pic>
        <p:nvPicPr>
          <p:cNvPr id="66" name="Picture 65"/>
          <p:cNvPicPr>
            <a:picLocks noChangeAspect="1" noChangeArrowheads="1"/>
          </p:cNvPicPr>
          <p:nvPr/>
        </p:nvPicPr>
        <p:blipFill>
          <a:blip r:embed="rId3" cstate="print">
            <a:extLst>
              <a:ext uri="{28A0092B-C50C-407E-A947-70E740481C1C}">
                <a14:useLocalDpi xmlns:a14="http://schemas.microsoft.com/office/drawing/2010/main"/>
              </a:ext>
            </a:extLst>
          </a:blip>
          <a:stretch>
            <a:fillRect/>
          </a:stretch>
        </p:blipFill>
        <p:spPr bwMode="auto">
          <a:xfrm>
            <a:off x="5961112" y="1757431"/>
            <a:ext cx="3096344" cy="2045968"/>
          </a:xfrm>
          <a:prstGeom prst="rect">
            <a:avLst/>
          </a:prstGeom>
          <a:noFill/>
          <a:ln>
            <a:noFill/>
          </a:ln>
          <a:extLst/>
        </p:spPr>
      </p:pic>
      <p:pic>
        <p:nvPicPr>
          <p:cNvPr id="69" name="Picture 4"/>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2504727" y="4290676"/>
            <a:ext cx="1687381" cy="2064230"/>
          </a:xfrm>
          <a:prstGeom prst="rect">
            <a:avLst/>
          </a:prstGeom>
          <a:noFill/>
        </p:spPr>
      </p:pic>
      <p:sp>
        <p:nvSpPr>
          <p:cNvPr id="32" name="TextBox 31"/>
          <p:cNvSpPr txBox="1"/>
          <p:nvPr/>
        </p:nvSpPr>
        <p:spPr>
          <a:xfrm>
            <a:off x="2504727" y="1698611"/>
            <a:ext cx="3384376" cy="623248"/>
          </a:xfrm>
          <a:prstGeom prst="rect">
            <a:avLst/>
          </a:prstGeom>
          <a:noFill/>
        </p:spPr>
        <p:txBody>
          <a:bodyPr wrap="square" rtlCol="0">
            <a:spAutoFit/>
          </a:bodyPr>
          <a:lstStyle/>
          <a:p>
            <a:pPr algn="justLow" rtl="1"/>
            <a:r>
              <a:rPr lang="fa-IR" sz="1150" dirty="0" smtClean="0">
                <a:solidFill>
                  <a:srgbClr val="002060"/>
                </a:solidFill>
                <a:cs typeface="B Nazanin" pitchFamily="2" charset="-78"/>
              </a:rPr>
              <a:t>سبک </a:t>
            </a:r>
            <a:r>
              <a:rPr lang="fa-IR" sz="1150" dirty="0">
                <a:solidFill>
                  <a:srgbClr val="002060"/>
                </a:solidFill>
                <a:cs typeface="B Nazanin" pitchFamily="2" charset="-78"/>
              </a:rPr>
              <a:t>معمـاری ایرانی با سردر ورودی مشابه ایوان بلند طاق کسری متعلق به دوره ساسانی و با آجرهای قرمز </a:t>
            </a:r>
            <a:r>
              <a:rPr lang="fa-IR" sz="1150" dirty="0" smtClean="0">
                <a:solidFill>
                  <a:srgbClr val="002060"/>
                </a:solidFill>
                <a:cs typeface="B Nazanin" pitchFamily="2" charset="-78"/>
              </a:rPr>
              <a:t>رنگ، در </a:t>
            </a:r>
            <a:r>
              <a:rPr lang="fa-IR" sz="1150" dirty="0">
                <a:solidFill>
                  <a:srgbClr val="002060"/>
                </a:solidFill>
                <a:cs typeface="B Nazanin" pitchFamily="2" charset="-78"/>
              </a:rPr>
              <a:t>سـال 1314 هجـری شمسی آغاز شـد و پس از 2 سال مورد بهره برداری قرار گرفت.</a:t>
            </a:r>
          </a:p>
        </p:txBody>
      </p:sp>
      <p:pic>
        <p:nvPicPr>
          <p:cNvPr id="34" name="Picture 2" descr="D:\fattaneh s data\kalbadi\tamrin 2\New folder\wpid-img_20150623_014141.jpg"/>
          <p:cNvPicPr>
            <a:picLocks noChangeAspect="1" noChangeArrowheads="1"/>
          </p:cNvPicPr>
          <p:nvPr/>
        </p:nvPicPr>
        <p:blipFill>
          <a:blip r:embed="rId5" cstate="print"/>
          <a:srcRect l="18519"/>
          <a:stretch>
            <a:fillRect/>
          </a:stretch>
        </p:blipFill>
        <p:spPr bwMode="auto">
          <a:xfrm>
            <a:off x="5918339" y="4290676"/>
            <a:ext cx="1261473" cy="2064230"/>
          </a:xfrm>
          <a:prstGeom prst="rect">
            <a:avLst/>
          </a:prstGeom>
          <a:noFill/>
        </p:spPr>
      </p:pic>
      <p:pic>
        <p:nvPicPr>
          <p:cNvPr id="35" name="Picture 3" descr="D:\fattaneh s data\kalbadi\tamrin 2\New folder\bank.jpg"/>
          <p:cNvPicPr>
            <a:picLocks noChangeAspect="1" noChangeArrowheads="1"/>
          </p:cNvPicPr>
          <p:nvPr/>
        </p:nvPicPr>
        <p:blipFill>
          <a:blip r:embed="rId6"/>
          <a:srcRect/>
          <a:stretch>
            <a:fillRect/>
          </a:stretch>
        </p:blipFill>
        <p:spPr bwMode="auto">
          <a:xfrm>
            <a:off x="4281137" y="4290676"/>
            <a:ext cx="1548173" cy="2064230"/>
          </a:xfrm>
          <a:prstGeom prst="rect">
            <a:avLst/>
          </a:prstGeom>
          <a:noFill/>
        </p:spPr>
      </p:pic>
      <p:sp>
        <p:nvSpPr>
          <p:cNvPr id="36" name="TextBox 35"/>
          <p:cNvSpPr txBox="1"/>
          <p:nvPr/>
        </p:nvSpPr>
        <p:spPr>
          <a:xfrm>
            <a:off x="7216264" y="4249855"/>
            <a:ext cx="1841192" cy="623248"/>
          </a:xfrm>
          <a:prstGeom prst="rect">
            <a:avLst/>
          </a:prstGeom>
          <a:noFill/>
        </p:spPr>
        <p:txBody>
          <a:bodyPr wrap="square" rtlCol="0">
            <a:spAutoFit/>
          </a:bodyPr>
          <a:lstStyle/>
          <a:p>
            <a:pPr algn="justLow" rtl="1"/>
            <a:r>
              <a:rPr lang="fa-IR" sz="1150" dirty="0">
                <a:solidFill>
                  <a:srgbClr val="002060"/>
                </a:solidFill>
                <a:cs typeface="B Nazanin" pitchFamily="2" charset="-78"/>
              </a:rPr>
              <a:t>خانه ای در شمال شهر تهران که با تلفیقی از معماری ساختمان های یزد و کاشان ساخته شده است.</a:t>
            </a:r>
          </a:p>
        </p:txBody>
      </p:sp>
    </p:spTree>
    <p:extLst>
      <p:ext uri="{BB962C8B-B14F-4D97-AF65-F5344CB8AC3E}">
        <p14:creationId xmlns:p14="http://schemas.microsoft.com/office/powerpoint/2010/main" val="896792535"/>
      </p:ext>
    </p:extLst>
  </p:cSld>
  <p:clrMapOvr>
    <a:masterClrMapping/>
  </p:clrMapOvr>
  <p:transition>
    <p:dissolv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بناها و معماران سنت‏گرا</a:t>
            </a:r>
            <a:endParaRPr lang="en-US" sz="1400" dirty="0">
              <a:solidFill>
                <a:srgbClr val="8C5B02"/>
              </a:solidFill>
              <a:latin typeface="Technic" panose="00000400000000000000" pitchFamily="2" charset="2"/>
            </a:endParaRPr>
          </a:p>
        </p:txBody>
      </p:sp>
      <p:sp>
        <p:nvSpPr>
          <p:cNvPr id="25" name="TextBox 24"/>
          <p:cNvSpPr txBox="1"/>
          <p:nvPr/>
        </p:nvSpPr>
        <p:spPr>
          <a:xfrm>
            <a:off x="2504728" y="1352963"/>
            <a:ext cx="288032"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en-US" sz="1400" dirty="0" smtClean="0">
                <a:solidFill>
                  <a:srgbClr val="002060"/>
                </a:solidFill>
                <a:latin typeface="Technic" panose="00000400000000000000" pitchFamily="2" charset="2"/>
              </a:rPr>
              <a:t>5</a:t>
            </a:r>
            <a:endParaRPr lang="en-US" sz="1400" dirty="0">
              <a:solidFill>
                <a:srgbClr val="002060"/>
              </a:solidFill>
              <a:latin typeface="Technic" panose="00000400000000000000" pitchFamily="2" charset="2"/>
            </a:endParaRPr>
          </a:p>
        </p:txBody>
      </p:sp>
      <p:sp>
        <p:nvSpPr>
          <p:cNvPr id="47" name="TextBox 46"/>
          <p:cNvSpPr txBox="1"/>
          <p:nvPr/>
        </p:nvSpPr>
        <p:spPr>
          <a:xfrm>
            <a:off x="2864768" y="1352963"/>
            <a:ext cx="619268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002060"/>
                </a:solidFill>
                <a:cs typeface="B Traffic" panose="00000400000000000000" pitchFamily="2" charset="-78"/>
              </a:rPr>
              <a:t>مدرسه ایرانشهر     </a:t>
            </a:r>
            <a:r>
              <a:rPr lang="fa-IR" sz="1050" dirty="0" smtClean="0">
                <a:solidFill>
                  <a:srgbClr val="002060"/>
                </a:solidFill>
                <a:cs typeface="B Traffic" panose="00000400000000000000" pitchFamily="2" charset="-78"/>
              </a:rPr>
              <a:t>آندره گدار</a:t>
            </a:r>
            <a:endParaRPr lang="fa-IR" sz="1050" dirty="0">
              <a:solidFill>
                <a:srgbClr val="002060"/>
              </a:solidFill>
              <a:cs typeface="B Traffic" panose="00000400000000000000" pitchFamily="2" charset="-78"/>
            </a:endParaRPr>
          </a:p>
        </p:txBody>
      </p:sp>
      <p:sp>
        <p:nvSpPr>
          <p:cNvPr id="23" name="TextBox 22"/>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2</a:t>
            </a:r>
            <a:r>
              <a:rPr lang="fa-IR" sz="1600" dirty="0" smtClean="0">
                <a:effectLst>
                  <a:outerShdw blurRad="38100" dist="38100" dir="2700000" algn="tl">
                    <a:srgbClr val="000000">
                      <a:alpha val="43137"/>
                    </a:srgbClr>
                  </a:outerShdw>
                </a:effectLst>
              </a:rPr>
              <a:t>   معماران و مفهوم زمان</a:t>
            </a:r>
            <a:endParaRPr lang="en-US" sz="1400" dirty="0">
              <a:effectLst>
                <a:outerShdw blurRad="38100" dist="38100" dir="2700000" algn="tl">
                  <a:srgbClr val="000000">
                    <a:alpha val="43137"/>
                  </a:srgbClr>
                </a:outerShdw>
              </a:effectLst>
            </a:endParaRPr>
          </a:p>
        </p:txBody>
      </p:sp>
      <p:sp>
        <p:nvSpPr>
          <p:cNvPr id="24" name="TextBox 23"/>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2</a:t>
            </a:r>
            <a:endParaRPr lang="en-US" sz="1200" b="1" dirty="0">
              <a:solidFill>
                <a:srgbClr val="002060"/>
              </a:solidFill>
              <a:cs typeface="B Nazanin" pitchFamily="2" charset="-78"/>
            </a:endParaRPr>
          </a:p>
        </p:txBody>
      </p:sp>
      <p:sp>
        <p:nvSpPr>
          <p:cNvPr id="26" name="TextBox 25"/>
          <p:cNvSpPr txBox="1"/>
          <p:nvPr/>
        </p:nvSpPr>
        <p:spPr>
          <a:xfrm>
            <a:off x="272480" y="3723542"/>
            <a:ext cx="1728192" cy="276999"/>
          </a:xfrm>
          <a:prstGeom prst="rect">
            <a:avLst/>
          </a:prstGeom>
          <a:noFill/>
        </p:spPr>
        <p:txBody>
          <a:bodyPr wrap="square" rtlCol="0">
            <a:spAutoFit/>
          </a:bodyPr>
          <a:lstStyle/>
          <a:p>
            <a:pPr algn="ctr"/>
            <a:r>
              <a:rPr lang="fa-IR" sz="1200" b="1" dirty="0" smtClean="0">
                <a:solidFill>
                  <a:srgbClr val="674301"/>
                </a:solidFill>
                <a:cs typeface="B Nazanin" pitchFamily="2" charset="-78"/>
              </a:rPr>
              <a:t>معماران و مفهوم زمان</a:t>
            </a:r>
            <a:endParaRPr lang="en-US" sz="1200" b="1" dirty="0">
              <a:solidFill>
                <a:srgbClr val="674301"/>
              </a:solidFill>
              <a:cs typeface="B Nazanin" pitchFamily="2" charset="-78"/>
            </a:endParaRPr>
          </a:p>
        </p:txBody>
      </p:sp>
      <p:sp>
        <p:nvSpPr>
          <p:cNvPr id="28" name="TextBox 27"/>
          <p:cNvSpPr txBox="1"/>
          <p:nvPr/>
        </p:nvSpPr>
        <p:spPr>
          <a:xfrm>
            <a:off x="272480" y="4016097"/>
            <a:ext cx="1728192" cy="276999"/>
          </a:xfrm>
          <a:prstGeom prst="rect">
            <a:avLst/>
          </a:prstGeom>
          <a:noFill/>
        </p:spPr>
        <p:txBody>
          <a:bodyPr wrap="square" rtlCol="0">
            <a:spAutoFit/>
          </a:bodyPr>
          <a:lstStyle/>
          <a:p>
            <a:pPr algn="ctr"/>
            <a:r>
              <a:rPr lang="fa-IR" sz="1200" dirty="0" smtClean="0">
                <a:solidFill>
                  <a:schemeClr val="bg1">
                    <a:lumMod val="65000"/>
                    <a:lumOff val="35000"/>
                  </a:schemeClr>
                </a:solidFill>
                <a:cs typeface="B Nazanin" pitchFamily="2" charset="-78"/>
              </a:rPr>
              <a:t>بناها و معماران </a:t>
            </a:r>
            <a:r>
              <a:rPr lang="fa-IR" sz="1200" b="1" dirty="0" smtClean="0">
                <a:solidFill>
                  <a:schemeClr val="bg1">
                    <a:lumMod val="65000"/>
                    <a:lumOff val="35000"/>
                  </a:schemeClr>
                </a:solidFill>
                <a:cs typeface="B Nazanin" pitchFamily="2" charset="-78"/>
              </a:rPr>
              <a:t>سنت‏گرا</a:t>
            </a:r>
            <a:endParaRPr lang="en-US" sz="1200" b="1" dirty="0">
              <a:solidFill>
                <a:schemeClr val="bg1">
                  <a:lumMod val="65000"/>
                  <a:lumOff val="35000"/>
                </a:schemeClr>
              </a:solidFill>
              <a:cs typeface="B Nazanin" pitchFamily="2" charset="-78"/>
            </a:endParaRPr>
          </a:p>
        </p:txBody>
      </p:sp>
      <p:sp>
        <p:nvSpPr>
          <p:cNvPr id="33" name="TextBox 32"/>
          <p:cNvSpPr txBox="1"/>
          <p:nvPr/>
        </p:nvSpPr>
        <p:spPr>
          <a:xfrm>
            <a:off x="272480" y="4293096"/>
            <a:ext cx="1728192" cy="261610"/>
          </a:xfrm>
          <a:prstGeom prst="rect">
            <a:avLst/>
          </a:prstGeom>
          <a:noFill/>
        </p:spPr>
        <p:txBody>
          <a:bodyPr wrap="square" rtlCol="0">
            <a:spAutoFit/>
          </a:bodyPr>
          <a:lstStyle/>
          <a:p>
            <a:pPr algn="ctr"/>
            <a:r>
              <a:rPr lang="fa-IR" sz="1100" dirty="0" smtClean="0">
                <a:solidFill>
                  <a:schemeClr val="bg1">
                    <a:lumMod val="65000"/>
                    <a:lumOff val="35000"/>
                  </a:schemeClr>
                </a:solidFill>
                <a:cs typeface="B Nazanin" pitchFamily="2" charset="-78"/>
              </a:rPr>
              <a:t>5. مدرسه ایرانشهر</a:t>
            </a:r>
            <a:endParaRPr lang="en-US" sz="1100" dirty="0">
              <a:solidFill>
                <a:schemeClr val="bg1">
                  <a:lumMod val="65000"/>
                  <a:lumOff val="35000"/>
                </a:schemeClr>
              </a:solidFill>
              <a:cs typeface="B Nazanin" pitchFamily="2" charset="-78"/>
            </a:endParaRPr>
          </a:p>
        </p:txBody>
      </p:sp>
      <p:sp>
        <p:nvSpPr>
          <p:cNvPr id="48" name="TextBox 47"/>
          <p:cNvSpPr txBox="1"/>
          <p:nvPr/>
        </p:nvSpPr>
        <p:spPr>
          <a:xfrm>
            <a:off x="2504728" y="3898685"/>
            <a:ext cx="288032"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en-US" sz="1400" dirty="0" smtClean="0">
                <a:solidFill>
                  <a:srgbClr val="002060"/>
                </a:solidFill>
                <a:latin typeface="Technic" panose="00000400000000000000" pitchFamily="2" charset="2"/>
              </a:rPr>
              <a:t>6</a:t>
            </a:r>
            <a:endParaRPr lang="en-US" sz="1400" dirty="0">
              <a:solidFill>
                <a:srgbClr val="002060"/>
              </a:solidFill>
              <a:latin typeface="Technic" panose="00000400000000000000" pitchFamily="2" charset="2"/>
            </a:endParaRPr>
          </a:p>
        </p:txBody>
      </p:sp>
      <p:sp>
        <p:nvSpPr>
          <p:cNvPr id="49" name="TextBox 48"/>
          <p:cNvSpPr txBox="1"/>
          <p:nvPr/>
        </p:nvSpPr>
        <p:spPr>
          <a:xfrm>
            <a:off x="2864768" y="3898685"/>
            <a:ext cx="619268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002060"/>
                </a:solidFill>
                <a:cs typeface="B Traffic" panose="00000400000000000000" pitchFamily="2" charset="-78"/>
              </a:rPr>
              <a:t>دبیرستان البرز     </a:t>
            </a:r>
            <a:r>
              <a:rPr lang="fa-IR" sz="1050" dirty="0" smtClean="0">
                <a:solidFill>
                  <a:srgbClr val="002060"/>
                </a:solidFill>
                <a:cs typeface="B Traffic" panose="00000400000000000000" pitchFamily="2" charset="-78"/>
              </a:rPr>
              <a:t>نیکلای مارکوف</a:t>
            </a:r>
            <a:endParaRPr lang="fa-IR" sz="1050" dirty="0">
              <a:solidFill>
                <a:srgbClr val="002060"/>
              </a:solidFill>
              <a:cs typeface="B Traffic" panose="00000400000000000000" pitchFamily="2" charset="-78"/>
            </a:endParaRPr>
          </a:p>
        </p:txBody>
      </p:sp>
      <p:sp>
        <p:nvSpPr>
          <p:cNvPr id="64" name="TextBox 63"/>
          <p:cNvSpPr txBox="1"/>
          <p:nvPr/>
        </p:nvSpPr>
        <p:spPr>
          <a:xfrm>
            <a:off x="272480" y="4592161"/>
            <a:ext cx="1728192" cy="261610"/>
          </a:xfrm>
          <a:prstGeom prst="rect">
            <a:avLst/>
          </a:prstGeom>
          <a:noFill/>
        </p:spPr>
        <p:txBody>
          <a:bodyPr wrap="square" rtlCol="0">
            <a:spAutoFit/>
          </a:bodyPr>
          <a:lstStyle/>
          <a:p>
            <a:pPr algn="ctr"/>
            <a:r>
              <a:rPr lang="fa-IR" sz="1100" dirty="0" smtClean="0">
                <a:solidFill>
                  <a:schemeClr val="bg1">
                    <a:lumMod val="65000"/>
                    <a:lumOff val="35000"/>
                  </a:schemeClr>
                </a:solidFill>
                <a:cs typeface="B Nazanin" pitchFamily="2" charset="-78"/>
              </a:rPr>
              <a:t>6. دبیرستان البرز</a:t>
            </a:r>
            <a:endParaRPr lang="en-US" sz="1100" dirty="0">
              <a:solidFill>
                <a:schemeClr val="bg1">
                  <a:lumMod val="65000"/>
                  <a:lumOff val="35000"/>
                </a:schemeClr>
              </a:solidFill>
              <a:cs typeface="B Nazanin" pitchFamily="2" charset="-78"/>
            </a:endParaRPr>
          </a:p>
        </p:txBody>
      </p:sp>
      <p:pic>
        <p:nvPicPr>
          <p:cNvPr id="69" name="Picture 4"/>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6040282" y="4301748"/>
            <a:ext cx="2729142" cy="2046855"/>
          </a:xfrm>
          <a:prstGeom prst="rect">
            <a:avLst/>
          </a:prstGeom>
          <a:noFill/>
        </p:spPr>
      </p:pic>
      <p:pic>
        <p:nvPicPr>
          <p:cNvPr id="37" name="Picture 2" descr="D:\fattaneh s data\kalbadi\tamrin 2\ایرانشهر.JPG"/>
          <p:cNvPicPr>
            <a:picLocks noChangeAspect="1" noChangeArrowheads="1"/>
          </p:cNvPicPr>
          <p:nvPr/>
        </p:nvPicPr>
        <p:blipFill>
          <a:blip r:embed="rId3" cstate="print"/>
          <a:srcRect t="13924"/>
          <a:stretch>
            <a:fillRect/>
          </a:stretch>
        </p:blipFill>
        <p:spPr bwMode="auto">
          <a:xfrm>
            <a:off x="2504727" y="1773494"/>
            <a:ext cx="4104456" cy="2029905"/>
          </a:xfrm>
          <a:prstGeom prst="rect">
            <a:avLst/>
          </a:prstGeom>
          <a:noFill/>
        </p:spPr>
      </p:pic>
      <p:sp>
        <p:nvSpPr>
          <p:cNvPr id="39" name="TextBox 38"/>
          <p:cNvSpPr txBox="1"/>
          <p:nvPr/>
        </p:nvSpPr>
        <p:spPr>
          <a:xfrm>
            <a:off x="6698212" y="1703712"/>
            <a:ext cx="2359244" cy="2039020"/>
          </a:xfrm>
          <a:prstGeom prst="rect">
            <a:avLst/>
          </a:prstGeom>
          <a:noFill/>
        </p:spPr>
        <p:txBody>
          <a:bodyPr wrap="square" rtlCol="0">
            <a:spAutoFit/>
          </a:bodyPr>
          <a:lstStyle/>
          <a:p>
            <a:pPr algn="justLow" rtl="1"/>
            <a:r>
              <a:rPr lang="fa-IR" sz="1150" dirty="0" smtClean="0">
                <a:solidFill>
                  <a:srgbClr val="002060"/>
                </a:solidFill>
                <a:cs typeface="B Nazanin" pitchFamily="2" charset="-78"/>
              </a:rPr>
              <a:t>آندره گدار، طرح مدرسه را </a:t>
            </a:r>
            <a:r>
              <a:rPr lang="fa-IR" sz="1150" dirty="0">
                <a:solidFill>
                  <a:srgbClr val="002060"/>
                </a:solidFill>
                <a:cs typeface="B Nazanin" pitchFamily="2" charset="-78"/>
              </a:rPr>
              <a:t>به سبک معماری ساسانی با قوس‌های تخم‌مرغی و صفوی با قوس‌های خیزدار اجرا کرده است. معماری این بنا با توجه به اقلیم گرم و خشک یزد ساخته شده است، این موضوع را </a:t>
            </a:r>
            <a:r>
              <a:rPr lang="fa-IR" sz="1150" dirty="0" smtClean="0">
                <a:solidFill>
                  <a:srgbClr val="002060"/>
                </a:solidFill>
                <a:cs typeface="B Nazanin" pitchFamily="2" charset="-78"/>
              </a:rPr>
              <a:t>می‏توان </a:t>
            </a:r>
            <a:r>
              <a:rPr lang="fa-IR" sz="1150" dirty="0">
                <a:solidFill>
                  <a:srgbClr val="002060"/>
                </a:solidFill>
                <a:cs typeface="B Nazanin" pitchFamily="2" charset="-78"/>
              </a:rPr>
              <a:t>از طاق‌های ضربی، سایه‌بان‌های رواق جلوی کلاس‌ها و آجر‌فرش کف حیاط فهمید. با وجود اینکه در زمان ساخت مدرسه، شهر یزد آب لوله‌کشی نداشته، اما دبیرستان دارای آب و سرویس بهداشتی بوده است و شیرهای آب خوری و حتی شیرهای آب باغچه‌ها به منبع آب طبقه دوم وصل </a:t>
            </a:r>
            <a:r>
              <a:rPr lang="fa-IR" sz="1150" dirty="0" smtClean="0">
                <a:solidFill>
                  <a:srgbClr val="002060"/>
                </a:solidFill>
                <a:cs typeface="B Nazanin" pitchFamily="2" charset="-78"/>
              </a:rPr>
              <a:t>بودند.</a:t>
            </a:r>
            <a:endParaRPr lang="fa-IR" sz="1150" dirty="0">
              <a:solidFill>
                <a:srgbClr val="002060"/>
              </a:solidFill>
              <a:cs typeface="B Nazanin" pitchFamily="2" charset="-78"/>
            </a:endParaRPr>
          </a:p>
        </p:txBody>
      </p:sp>
      <p:pic>
        <p:nvPicPr>
          <p:cNvPr id="40" name="Picture 4"/>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2864768" y="4301748"/>
            <a:ext cx="3070285" cy="2046855"/>
          </a:xfrm>
          <a:prstGeom prst="rect">
            <a:avLst/>
          </a:prstGeom>
          <a:noFill/>
        </p:spPr>
      </p:pic>
    </p:spTree>
    <p:extLst>
      <p:ext uri="{BB962C8B-B14F-4D97-AF65-F5344CB8AC3E}">
        <p14:creationId xmlns:p14="http://schemas.microsoft.com/office/powerpoint/2010/main" val="3240672120"/>
      </p:ext>
    </p:extLst>
  </p:cSld>
  <p:clrMapOvr>
    <a:masterClrMapping/>
  </p:clrMapOvr>
  <p:transition>
    <p:dissolv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بناها و معماران سنت‏گرا</a:t>
            </a:r>
            <a:endParaRPr lang="en-US" sz="1400" dirty="0">
              <a:solidFill>
                <a:srgbClr val="8C5B02"/>
              </a:solidFill>
              <a:latin typeface="Technic" panose="00000400000000000000" pitchFamily="2" charset="2"/>
            </a:endParaRPr>
          </a:p>
        </p:txBody>
      </p:sp>
      <p:sp>
        <p:nvSpPr>
          <p:cNvPr id="25" name="TextBox 24"/>
          <p:cNvSpPr txBox="1"/>
          <p:nvPr/>
        </p:nvSpPr>
        <p:spPr>
          <a:xfrm>
            <a:off x="2504728" y="1352963"/>
            <a:ext cx="288032"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en-US" sz="1400" dirty="0" smtClean="0">
                <a:solidFill>
                  <a:srgbClr val="002060"/>
                </a:solidFill>
                <a:latin typeface="Technic" panose="00000400000000000000" pitchFamily="2" charset="2"/>
              </a:rPr>
              <a:t>7</a:t>
            </a:r>
            <a:endParaRPr lang="en-US" sz="1400" dirty="0">
              <a:solidFill>
                <a:srgbClr val="002060"/>
              </a:solidFill>
              <a:latin typeface="Technic" panose="00000400000000000000" pitchFamily="2" charset="2"/>
            </a:endParaRPr>
          </a:p>
        </p:txBody>
      </p:sp>
      <p:sp>
        <p:nvSpPr>
          <p:cNvPr id="47" name="TextBox 46"/>
          <p:cNvSpPr txBox="1"/>
          <p:nvPr/>
        </p:nvSpPr>
        <p:spPr>
          <a:xfrm>
            <a:off x="2864768" y="1352963"/>
            <a:ext cx="619268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002060"/>
                </a:solidFill>
                <a:cs typeface="B Traffic" panose="00000400000000000000" pitchFamily="2" charset="-78"/>
              </a:rPr>
              <a:t>کاخ دادگستری     </a:t>
            </a:r>
            <a:r>
              <a:rPr lang="fa-IR" sz="1050" dirty="0" smtClean="0">
                <a:solidFill>
                  <a:srgbClr val="002060"/>
                </a:solidFill>
                <a:cs typeface="B Traffic" panose="00000400000000000000" pitchFamily="2" charset="-78"/>
              </a:rPr>
              <a:t>گابریل گورکیان</a:t>
            </a:r>
            <a:endParaRPr lang="fa-IR" sz="1050" dirty="0">
              <a:solidFill>
                <a:srgbClr val="002060"/>
              </a:solidFill>
              <a:cs typeface="B Traffic" panose="00000400000000000000" pitchFamily="2" charset="-78"/>
            </a:endParaRPr>
          </a:p>
        </p:txBody>
      </p:sp>
      <p:sp>
        <p:nvSpPr>
          <p:cNvPr id="23" name="TextBox 22"/>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2</a:t>
            </a:r>
            <a:r>
              <a:rPr lang="fa-IR" sz="1600" dirty="0" smtClean="0">
                <a:effectLst>
                  <a:outerShdw blurRad="38100" dist="38100" dir="2700000" algn="tl">
                    <a:srgbClr val="000000">
                      <a:alpha val="43137"/>
                    </a:srgbClr>
                  </a:outerShdw>
                </a:effectLst>
              </a:rPr>
              <a:t>   معماران و مفهوم زمان</a:t>
            </a:r>
            <a:endParaRPr lang="en-US" sz="1400" dirty="0">
              <a:effectLst>
                <a:outerShdw blurRad="38100" dist="38100" dir="2700000" algn="tl">
                  <a:srgbClr val="000000">
                    <a:alpha val="43137"/>
                  </a:srgbClr>
                </a:outerShdw>
              </a:effectLst>
            </a:endParaRPr>
          </a:p>
        </p:txBody>
      </p:sp>
      <p:sp>
        <p:nvSpPr>
          <p:cNvPr id="24" name="TextBox 23"/>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2</a:t>
            </a:r>
            <a:endParaRPr lang="en-US" sz="1200" b="1" dirty="0">
              <a:solidFill>
                <a:srgbClr val="002060"/>
              </a:solidFill>
              <a:cs typeface="B Nazanin" pitchFamily="2" charset="-78"/>
            </a:endParaRPr>
          </a:p>
        </p:txBody>
      </p:sp>
      <p:sp>
        <p:nvSpPr>
          <p:cNvPr id="26" name="TextBox 25"/>
          <p:cNvSpPr txBox="1"/>
          <p:nvPr/>
        </p:nvSpPr>
        <p:spPr>
          <a:xfrm>
            <a:off x="272480" y="3723542"/>
            <a:ext cx="1728192" cy="276999"/>
          </a:xfrm>
          <a:prstGeom prst="rect">
            <a:avLst/>
          </a:prstGeom>
          <a:noFill/>
        </p:spPr>
        <p:txBody>
          <a:bodyPr wrap="square" rtlCol="0">
            <a:spAutoFit/>
          </a:bodyPr>
          <a:lstStyle/>
          <a:p>
            <a:pPr algn="ctr"/>
            <a:r>
              <a:rPr lang="fa-IR" sz="1200" b="1" dirty="0" smtClean="0">
                <a:solidFill>
                  <a:srgbClr val="674301"/>
                </a:solidFill>
                <a:cs typeface="B Nazanin" pitchFamily="2" charset="-78"/>
              </a:rPr>
              <a:t>معماران و مفهوم زمان</a:t>
            </a:r>
            <a:endParaRPr lang="en-US" sz="1200" b="1" dirty="0">
              <a:solidFill>
                <a:srgbClr val="674301"/>
              </a:solidFill>
              <a:cs typeface="B Nazanin" pitchFamily="2" charset="-78"/>
            </a:endParaRPr>
          </a:p>
        </p:txBody>
      </p:sp>
      <p:sp>
        <p:nvSpPr>
          <p:cNvPr id="28" name="TextBox 27"/>
          <p:cNvSpPr txBox="1"/>
          <p:nvPr/>
        </p:nvSpPr>
        <p:spPr>
          <a:xfrm>
            <a:off x="272480" y="4016097"/>
            <a:ext cx="1728192" cy="276999"/>
          </a:xfrm>
          <a:prstGeom prst="rect">
            <a:avLst/>
          </a:prstGeom>
          <a:noFill/>
        </p:spPr>
        <p:txBody>
          <a:bodyPr wrap="square" rtlCol="0">
            <a:spAutoFit/>
          </a:bodyPr>
          <a:lstStyle/>
          <a:p>
            <a:pPr algn="ctr"/>
            <a:r>
              <a:rPr lang="fa-IR" sz="1200" dirty="0" smtClean="0">
                <a:solidFill>
                  <a:schemeClr val="bg1">
                    <a:lumMod val="65000"/>
                    <a:lumOff val="35000"/>
                  </a:schemeClr>
                </a:solidFill>
                <a:cs typeface="B Nazanin" pitchFamily="2" charset="-78"/>
              </a:rPr>
              <a:t>بناها و معماران </a:t>
            </a:r>
            <a:r>
              <a:rPr lang="fa-IR" sz="1200" b="1" dirty="0" smtClean="0">
                <a:solidFill>
                  <a:schemeClr val="bg1">
                    <a:lumMod val="65000"/>
                    <a:lumOff val="35000"/>
                  </a:schemeClr>
                </a:solidFill>
                <a:cs typeface="B Nazanin" pitchFamily="2" charset="-78"/>
              </a:rPr>
              <a:t>سنت‏گرا</a:t>
            </a:r>
            <a:endParaRPr lang="en-US" sz="1200" b="1" dirty="0">
              <a:solidFill>
                <a:schemeClr val="bg1">
                  <a:lumMod val="65000"/>
                  <a:lumOff val="35000"/>
                </a:schemeClr>
              </a:solidFill>
              <a:cs typeface="B Nazanin" pitchFamily="2" charset="-78"/>
            </a:endParaRPr>
          </a:p>
        </p:txBody>
      </p:sp>
      <p:sp>
        <p:nvSpPr>
          <p:cNvPr id="33" name="TextBox 32"/>
          <p:cNvSpPr txBox="1"/>
          <p:nvPr/>
        </p:nvSpPr>
        <p:spPr>
          <a:xfrm>
            <a:off x="272480" y="4293096"/>
            <a:ext cx="1728192" cy="261610"/>
          </a:xfrm>
          <a:prstGeom prst="rect">
            <a:avLst/>
          </a:prstGeom>
          <a:noFill/>
        </p:spPr>
        <p:txBody>
          <a:bodyPr wrap="square" rtlCol="0">
            <a:spAutoFit/>
          </a:bodyPr>
          <a:lstStyle/>
          <a:p>
            <a:pPr algn="ctr"/>
            <a:r>
              <a:rPr lang="fa-IR" sz="1100" dirty="0" smtClean="0">
                <a:solidFill>
                  <a:schemeClr val="bg1">
                    <a:lumMod val="65000"/>
                    <a:lumOff val="35000"/>
                  </a:schemeClr>
                </a:solidFill>
                <a:cs typeface="B Nazanin" pitchFamily="2" charset="-78"/>
              </a:rPr>
              <a:t>7. کاخ دادگستری</a:t>
            </a:r>
            <a:endParaRPr lang="en-US" sz="1100" dirty="0">
              <a:solidFill>
                <a:schemeClr val="bg1">
                  <a:lumMod val="65000"/>
                  <a:lumOff val="35000"/>
                </a:schemeClr>
              </a:solidFill>
              <a:cs typeface="B Nazanin" pitchFamily="2" charset="-78"/>
            </a:endParaRPr>
          </a:p>
        </p:txBody>
      </p:sp>
      <p:sp>
        <p:nvSpPr>
          <p:cNvPr id="48" name="TextBox 47"/>
          <p:cNvSpPr txBox="1"/>
          <p:nvPr/>
        </p:nvSpPr>
        <p:spPr>
          <a:xfrm>
            <a:off x="2504728" y="3898685"/>
            <a:ext cx="288032"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en-US" sz="1400" dirty="0" smtClean="0">
                <a:solidFill>
                  <a:srgbClr val="002060"/>
                </a:solidFill>
                <a:latin typeface="Technic" panose="00000400000000000000" pitchFamily="2" charset="2"/>
              </a:rPr>
              <a:t>8</a:t>
            </a:r>
            <a:endParaRPr lang="en-US" sz="1400" dirty="0">
              <a:solidFill>
                <a:srgbClr val="002060"/>
              </a:solidFill>
              <a:latin typeface="Technic" panose="00000400000000000000" pitchFamily="2" charset="2"/>
            </a:endParaRPr>
          </a:p>
        </p:txBody>
      </p:sp>
      <p:sp>
        <p:nvSpPr>
          <p:cNvPr id="49" name="TextBox 48"/>
          <p:cNvSpPr txBox="1"/>
          <p:nvPr/>
        </p:nvSpPr>
        <p:spPr>
          <a:xfrm>
            <a:off x="2864768" y="3898685"/>
            <a:ext cx="619268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002060"/>
                </a:solidFill>
                <a:cs typeface="B Traffic" panose="00000400000000000000" pitchFamily="2" charset="-78"/>
              </a:rPr>
              <a:t>تلگراف</a:t>
            </a:r>
            <a:r>
              <a:rPr lang="fa-IR" sz="1400" dirty="0">
                <a:solidFill>
                  <a:srgbClr val="002060"/>
                </a:solidFill>
                <a:cs typeface="B Traffic" panose="00000400000000000000" pitchFamily="2" charset="-78"/>
              </a:rPr>
              <a:t>‏</a:t>
            </a:r>
            <a:r>
              <a:rPr lang="fa-IR" sz="1400" dirty="0" smtClean="0">
                <a:solidFill>
                  <a:srgbClr val="002060"/>
                </a:solidFill>
                <a:cs typeface="B Traffic" panose="00000400000000000000" pitchFamily="2" charset="-78"/>
              </a:rPr>
              <a:t>خانه     </a:t>
            </a:r>
            <a:r>
              <a:rPr lang="fa-IR" sz="1050" dirty="0" smtClean="0">
                <a:solidFill>
                  <a:srgbClr val="002060"/>
                </a:solidFill>
                <a:cs typeface="B Traffic" panose="00000400000000000000" pitchFamily="2" charset="-78"/>
              </a:rPr>
              <a:t>مهندس علیخان</a:t>
            </a:r>
            <a:endParaRPr lang="fa-IR" sz="1050" dirty="0">
              <a:solidFill>
                <a:srgbClr val="002060"/>
              </a:solidFill>
              <a:cs typeface="B Traffic" panose="00000400000000000000" pitchFamily="2" charset="-78"/>
            </a:endParaRPr>
          </a:p>
        </p:txBody>
      </p:sp>
      <p:sp>
        <p:nvSpPr>
          <p:cNvPr id="64" name="TextBox 63"/>
          <p:cNvSpPr txBox="1"/>
          <p:nvPr/>
        </p:nvSpPr>
        <p:spPr>
          <a:xfrm>
            <a:off x="272480" y="4592161"/>
            <a:ext cx="1728192" cy="261610"/>
          </a:xfrm>
          <a:prstGeom prst="rect">
            <a:avLst/>
          </a:prstGeom>
          <a:noFill/>
        </p:spPr>
        <p:txBody>
          <a:bodyPr wrap="square" rtlCol="0">
            <a:spAutoFit/>
          </a:bodyPr>
          <a:lstStyle/>
          <a:p>
            <a:pPr algn="ctr"/>
            <a:r>
              <a:rPr lang="fa-IR" sz="1100" dirty="0" smtClean="0">
                <a:solidFill>
                  <a:schemeClr val="bg1">
                    <a:lumMod val="65000"/>
                    <a:lumOff val="35000"/>
                  </a:schemeClr>
                </a:solidFill>
                <a:cs typeface="B Nazanin" pitchFamily="2" charset="-78"/>
              </a:rPr>
              <a:t>8. تلگراف‏خانه</a:t>
            </a:r>
            <a:endParaRPr lang="en-US" sz="1100" dirty="0">
              <a:solidFill>
                <a:schemeClr val="bg1">
                  <a:lumMod val="65000"/>
                  <a:lumOff val="35000"/>
                </a:schemeClr>
              </a:solidFill>
              <a:cs typeface="B Nazanin" pitchFamily="2" charset="-78"/>
            </a:endParaRPr>
          </a:p>
        </p:txBody>
      </p:sp>
      <p:pic>
        <p:nvPicPr>
          <p:cNvPr id="37"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2504728" y="1732808"/>
            <a:ext cx="3045892" cy="2090953"/>
          </a:xfrm>
          <a:prstGeom prst="rect">
            <a:avLst/>
          </a:prstGeom>
          <a:noFill/>
        </p:spPr>
      </p:pic>
      <p:pic>
        <p:nvPicPr>
          <p:cNvPr id="29"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5921025" y="1732808"/>
            <a:ext cx="3136431" cy="2090953"/>
          </a:xfrm>
          <a:prstGeom prst="rect">
            <a:avLst/>
          </a:prstGeom>
          <a:noFill/>
        </p:spPr>
      </p:pic>
      <p:pic>
        <p:nvPicPr>
          <p:cNvPr id="32"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2864768" y="4293096"/>
            <a:ext cx="2043769" cy="2061810"/>
          </a:xfrm>
          <a:prstGeom prst="rect">
            <a:avLst/>
          </a:prstGeom>
          <a:noFill/>
        </p:spPr>
      </p:pic>
      <p:pic>
        <p:nvPicPr>
          <p:cNvPr id="2" name="Picture 1"/>
          <p:cNvPicPr>
            <a:picLocks noChangeAspect="1"/>
          </p:cNvPicPr>
          <p:nvPr/>
        </p:nvPicPr>
        <p:blipFill rotWithShape="1">
          <a:blip r:embed="rId5"/>
          <a:srcRect l="3720" t="3689" r="4036" b="5670"/>
          <a:stretch/>
        </p:blipFill>
        <p:spPr>
          <a:xfrm>
            <a:off x="5025008" y="4277402"/>
            <a:ext cx="2995471" cy="2077504"/>
          </a:xfrm>
          <a:prstGeom prst="rect">
            <a:avLst/>
          </a:prstGeom>
          <a:noFill/>
          <a:ln>
            <a:noFill/>
          </a:ln>
        </p:spPr>
      </p:pic>
    </p:spTree>
    <p:extLst>
      <p:ext uri="{BB962C8B-B14F-4D97-AF65-F5344CB8AC3E}">
        <p14:creationId xmlns:p14="http://schemas.microsoft.com/office/powerpoint/2010/main" val="1613474602"/>
      </p:ext>
    </p:extLst>
  </p:cSld>
  <p:clrMapOvr>
    <a:masterClrMapping/>
  </p:clrMapOvr>
  <p:transition>
    <p:dissolv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بناها و معماران سنت‏گرا</a:t>
            </a:r>
            <a:endParaRPr lang="en-US" sz="1400" dirty="0">
              <a:solidFill>
                <a:srgbClr val="8C5B02"/>
              </a:solidFill>
              <a:latin typeface="Technic" panose="00000400000000000000" pitchFamily="2" charset="2"/>
            </a:endParaRPr>
          </a:p>
        </p:txBody>
      </p:sp>
      <p:sp>
        <p:nvSpPr>
          <p:cNvPr id="25" name="TextBox 24"/>
          <p:cNvSpPr txBox="1"/>
          <p:nvPr/>
        </p:nvSpPr>
        <p:spPr>
          <a:xfrm>
            <a:off x="2504728" y="1352963"/>
            <a:ext cx="288032"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en-US" sz="1400" dirty="0" smtClean="0">
                <a:solidFill>
                  <a:srgbClr val="002060"/>
                </a:solidFill>
                <a:latin typeface="Technic" panose="00000400000000000000" pitchFamily="2" charset="2"/>
              </a:rPr>
              <a:t>9</a:t>
            </a:r>
            <a:endParaRPr lang="en-US" sz="1400" dirty="0">
              <a:solidFill>
                <a:srgbClr val="002060"/>
              </a:solidFill>
              <a:latin typeface="Technic" panose="00000400000000000000" pitchFamily="2" charset="2"/>
            </a:endParaRPr>
          </a:p>
        </p:txBody>
      </p:sp>
      <p:sp>
        <p:nvSpPr>
          <p:cNvPr id="47" name="TextBox 46"/>
          <p:cNvSpPr txBox="1"/>
          <p:nvPr/>
        </p:nvSpPr>
        <p:spPr>
          <a:xfrm>
            <a:off x="2864768" y="1352963"/>
            <a:ext cx="619268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a:solidFill>
                  <a:srgbClr val="002060"/>
                </a:solidFill>
                <a:cs typeface="B Traffic" panose="00000400000000000000" pitchFamily="2" charset="-78"/>
              </a:rPr>
              <a:t>کاخ شهربانی     </a:t>
            </a:r>
            <a:r>
              <a:rPr lang="fa-IR" sz="1050" dirty="0" smtClean="0">
                <a:solidFill>
                  <a:srgbClr val="002060"/>
                </a:solidFill>
                <a:cs typeface="B Traffic" panose="00000400000000000000" pitchFamily="2" charset="-78"/>
              </a:rPr>
              <a:t>میرزا علیخان</a:t>
            </a:r>
            <a:endParaRPr lang="fa-IR" sz="1050" dirty="0">
              <a:solidFill>
                <a:srgbClr val="002060"/>
              </a:solidFill>
              <a:cs typeface="B Traffic" panose="00000400000000000000" pitchFamily="2" charset="-78"/>
            </a:endParaRPr>
          </a:p>
        </p:txBody>
      </p:sp>
      <p:sp>
        <p:nvSpPr>
          <p:cNvPr id="23" name="TextBox 22"/>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2</a:t>
            </a:r>
            <a:r>
              <a:rPr lang="fa-IR" sz="1600" dirty="0" smtClean="0">
                <a:effectLst>
                  <a:outerShdw blurRad="38100" dist="38100" dir="2700000" algn="tl">
                    <a:srgbClr val="000000">
                      <a:alpha val="43137"/>
                    </a:srgbClr>
                  </a:outerShdw>
                </a:effectLst>
              </a:rPr>
              <a:t>   معماران و مفهوم زمان</a:t>
            </a:r>
            <a:endParaRPr lang="en-US" sz="1400" dirty="0">
              <a:effectLst>
                <a:outerShdw blurRad="38100" dist="38100" dir="2700000" algn="tl">
                  <a:srgbClr val="000000">
                    <a:alpha val="43137"/>
                  </a:srgbClr>
                </a:outerShdw>
              </a:effectLst>
            </a:endParaRPr>
          </a:p>
        </p:txBody>
      </p:sp>
      <p:sp>
        <p:nvSpPr>
          <p:cNvPr id="24" name="TextBox 23"/>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2</a:t>
            </a:r>
            <a:endParaRPr lang="en-US" sz="1200" b="1" dirty="0">
              <a:solidFill>
                <a:srgbClr val="002060"/>
              </a:solidFill>
              <a:cs typeface="B Nazanin" pitchFamily="2" charset="-78"/>
            </a:endParaRPr>
          </a:p>
        </p:txBody>
      </p:sp>
      <p:sp>
        <p:nvSpPr>
          <p:cNvPr id="26" name="TextBox 25"/>
          <p:cNvSpPr txBox="1"/>
          <p:nvPr/>
        </p:nvSpPr>
        <p:spPr>
          <a:xfrm>
            <a:off x="272480" y="3723542"/>
            <a:ext cx="1728192" cy="276999"/>
          </a:xfrm>
          <a:prstGeom prst="rect">
            <a:avLst/>
          </a:prstGeom>
          <a:noFill/>
        </p:spPr>
        <p:txBody>
          <a:bodyPr wrap="square" rtlCol="0">
            <a:spAutoFit/>
          </a:bodyPr>
          <a:lstStyle/>
          <a:p>
            <a:pPr algn="ctr"/>
            <a:r>
              <a:rPr lang="fa-IR" sz="1200" b="1" dirty="0" smtClean="0">
                <a:solidFill>
                  <a:srgbClr val="674301"/>
                </a:solidFill>
                <a:cs typeface="B Nazanin" pitchFamily="2" charset="-78"/>
              </a:rPr>
              <a:t>معماران و مفهوم زمان</a:t>
            </a:r>
            <a:endParaRPr lang="en-US" sz="1200" b="1" dirty="0">
              <a:solidFill>
                <a:srgbClr val="674301"/>
              </a:solidFill>
              <a:cs typeface="B Nazanin" pitchFamily="2" charset="-78"/>
            </a:endParaRPr>
          </a:p>
        </p:txBody>
      </p:sp>
      <p:sp>
        <p:nvSpPr>
          <p:cNvPr id="28" name="TextBox 27"/>
          <p:cNvSpPr txBox="1"/>
          <p:nvPr/>
        </p:nvSpPr>
        <p:spPr>
          <a:xfrm>
            <a:off x="272480" y="4016097"/>
            <a:ext cx="1728192" cy="276999"/>
          </a:xfrm>
          <a:prstGeom prst="rect">
            <a:avLst/>
          </a:prstGeom>
          <a:noFill/>
        </p:spPr>
        <p:txBody>
          <a:bodyPr wrap="square" rtlCol="0">
            <a:spAutoFit/>
          </a:bodyPr>
          <a:lstStyle/>
          <a:p>
            <a:pPr algn="ctr"/>
            <a:r>
              <a:rPr lang="fa-IR" sz="1200" dirty="0" smtClean="0">
                <a:solidFill>
                  <a:schemeClr val="bg1">
                    <a:lumMod val="65000"/>
                    <a:lumOff val="35000"/>
                  </a:schemeClr>
                </a:solidFill>
                <a:cs typeface="B Nazanin" pitchFamily="2" charset="-78"/>
              </a:rPr>
              <a:t>بناها و معماران </a:t>
            </a:r>
            <a:r>
              <a:rPr lang="fa-IR" sz="1200" b="1" dirty="0" smtClean="0">
                <a:solidFill>
                  <a:schemeClr val="bg1">
                    <a:lumMod val="65000"/>
                    <a:lumOff val="35000"/>
                  </a:schemeClr>
                </a:solidFill>
                <a:cs typeface="B Nazanin" pitchFamily="2" charset="-78"/>
              </a:rPr>
              <a:t>سنت‏گرا</a:t>
            </a:r>
            <a:endParaRPr lang="en-US" sz="1200" b="1" dirty="0">
              <a:solidFill>
                <a:schemeClr val="bg1">
                  <a:lumMod val="65000"/>
                  <a:lumOff val="35000"/>
                </a:schemeClr>
              </a:solidFill>
              <a:cs typeface="B Nazanin" pitchFamily="2" charset="-78"/>
            </a:endParaRPr>
          </a:p>
        </p:txBody>
      </p:sp>
      <p:sp>
        <p:nvSpPr>
          <p:cNvPr id="33" name="TextBox 32"/>
          <p:cNvSpPr txBox="1"/>
          <p:nvPr/>
        </p:nvSpPr>
        <p:spPr>
          <a:xfrm>
            <a:off x="272480" y="4293096"/>
            <a:ext cx="1728192" cy="261610"/>
          </a:xfrm>
          <a:prstGeom prst="rect">
            <a:avLst/>
          </a:prstGeom>
          <a:noFill/>
        </p:spPr>
        <p:txBody>
          <a:bodyPr wrap="square" rtlCol="0">
            <a:spAutoFit/>
          </a:bodyPr>
          <a:lstStyle/>
          <a:p>
            <a:pPr algn="ctr"/>
            <a:r>
              <a:rPr lang="fa-IR" sz="1100" dirty="0" smtClean="0">
                <a:solidFill>
                  <a:schemeClr val="bg1">
                    <a:lumMod val="65000"/>
                    <a:lumOff val="35000"/>
                  </a:schemeClr>
                </a:solidFill>
                <a:cs typeface="B Nazanin" pitchFamily="2" charset="-78"/>
              </a:rPr>
              <a:t>9. کاخ شهربانی</a:t>
            </a:r>
            <a:endParaRPr lang="en-US" sz="1100" dirty="0">
              <a:solidFill>
                <a:schemeClr val="bg1">
                  <a:lumMod val="65000"/>
                  <a:lumOff val="35000"/>
                </a:schemeClr>
              </a:solidFill>
              <a:cs typeface="B Nazanin" pitchFamily="2" charset="-78"/>
            </a:endParaRPr>
          </a:p>
        </p:txBody>
      </p:sp>
      <p:sp>
        <p:nvSpPr>
          <p:cNvPr id="48" name="TextBox 47"/>
          <p:cNvSpPr txBox="1"/>
          <p:nvPr/>
        </p:nvSpPr>
        <p:spPr>
          <a:xfrm>
            <a:off x="2504728" y="3898685"/>
            <a:ext cx="360040"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en-US" sz="1400" dirty="0" smtClean="0">
                <a:solidFill>
                  <a:srgbClr val="002060"/>
                </a:solidFill>
                <a:latin typeface="Technic" panose="00000400000000000000" pitchFamily="2" charset="2"/>
              </a:rPr>
              <a:t>10</a:t>
            </a:r>
            <a:endParaRPr lang="en-US" sz="1400" dirty="0">
              <a:solidFill>
                <a:srgbClr val="002060"/>
              </a:solidFill>
              <a:latin typeface="Technic" panose="00000400000000000000" pitchFamily="2" charset="2"/>
            </a:endParaRPr>
          </a:p>
        </p:txBody>
      </p:sp>
      <p:sp>
        <p:nvSpPr>
          <p:cNvPr id="49" name="TextBox 48"/>
          <p:cNvSpPr txBox="1"/>
          <p:nvPr/>
        </p:nvSpPr>
        <p:spPr>
          <a:xfrm>
            <a:off x="2936776" y="3898685"/>
            <a:ext cx="6120680"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002060"/>
                </a:solidFill>
                <a:cs typeface="B Traffic" panose="00000400000000000000" pitchFamily="2" charset="-78"/>
              </a:rPr>
              <a:t>سردر باغ ملی     </a:t>
            </a:r>
            <a:r>
              <a:rPr lang="fa-IR" sz="1050" dirty="0" smtClean="0">
                <a:solidFill>
                  <a:srgbClr val="002060"/>
                </a:solidFill>
                <a:cs typeface="B Traffic" panose="00000400000000000000" pitchFamily="2" charset="-78"/>
              </a:rPr>
              <a:t>جعفرخان کاشی</a:t>
            </a:r>
            <a:endParaRPr lang="fa-IR" sz="1050" dirty="0">
              <a:solidFill>
                <a:srgbClr val="002060"/>
              </a:solidFill>
              <a:cs typeface="B Traffic" panose="00000400000000000000" pitchFamily="2" charset="-78"/>
            </a:endParaRPr>
          </a:p>
        </p:txBody>
      </p:sp>
      <p:sp>
        <p:nvSpPr>
          <p:cNvPr id="64" name="TextBox 63"/>
          <p:cNvSpPr txBox="1"/>
          <p:nvPr/>
        </p:nvSpPr>
        <p:spPr>
          <a:xfrm>
            <a:off x="272480" y="4592161"/>
            <a:ext cx="1728192" cy="261610"/>
          </a:xfrm>
          <a:prstGeom prst="rect">
            <a:avLst/>
          </a:prstGeom>
          <a:noFill/>
        </p:spPr>
        <p:txBody>
          <a:bodyPr wrap="square" rtlCol="0">
            <a:spAutoFit/>
          </a:bodyPr>
          <a:lstStyle/>
          <a:p>
            <a:pPr algn="ctr"/>
            <a:r>
              <a:rPr lang="fa-IR" sz="1100" dirty="0" smtClean="0">
                <a:solidFill>
                  <a:schemeClr val="bg1">
                    <a:lumMod val="65000"/>
                    <a:lumOff val="35000"/>
                  </a:schemeClr>
                </a:solidFill>
                <a:cs typeface="B Nazanin" pitchFamily="2" charset="-78"/>
              </a:rPr>
              <a:t>10. سردر باغ ملی</a:t>
            </a:r>
            <a:endParaRPr lang="en-US" sz="1100" dirty="0">
              <a:solidFill>
                <a:schemeClr val="bg1">
                  <a:lumMod val="65000"/>
                  <a:lumOff val="35000"/>
                </a:schemeClr>
              </a:solidFill>
              <a:cs typeface="B Nazanin" pitchFamily="2" charset="-78"/>
            </a:endParaRPr>
          </a:p>
        </p:txBody>
      </p:sp>
      <p:pic>
        <p:nvPicPr>
          <p:cNvPr id="37"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2504728" y="1742555"/>
            <a:ext cx="2952328" cy="2090953"/>
          </a:xfrm>
          <a:prstGeom prst="rect">
            <a:avLst/>
          </a:prstGeom>
          <a:noFill/>
        </p:spPr>
      </p:pic>
      <p:pic>
        <p:nvPicPr>
          <p:cNvPr id="29"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635"/>
          <a:stretch/>
        </p:blipFill>
        <p:spPr bwMode="auto">
          <a:xfrm>
            <a:off x="5948961" y="1742555"/>
            <a:ext cx="3108495" cy="2090953"/>
          </a:xfrm>
          <a:prstGeom prst="rect">
            <a:avLst/>
          </a:prstGeom>
          <a:noFill/>
        </p:spPr>
      </p:pic>
      <p:pic>
        <p:nvPicPr>
          <p:cNvPr id="32"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2504728" y="4288277"/>
            <a:ext cx="2952328" cy="2066629"/>
          </a:xfrm>
          <a:prstGeom prst="rect">
            <a:avLst/>
          </a:prstGeom>
          <a:noFill/>
        </p:spPr>
      </p:pic>
      <p:pic>
        <p:nvPicPr>
          <p:cNvPr id="2" name="Picture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948961" y="4288277"/>
            <a:ext cx="3108496" cy="2066629"/>
          </a:xfrm>
          <a:prstGeom prst="rect">
            <a:avLst/>
          </a:prstGeom>
          <a:noFill/>
          <a:ln>
            <a:noFill/>
          </a:ln>
        </p:spPr>
      </p:pic>
    </p:spTree>
    <p:extLst>
      <p:ext uri="{BB962C8B-B14F-4D97-AF65-F5344CB8AC3E}">
        <p14:creationId xmlns:p14="http://schemas.microsoft.com/office/powerpoint/2010/main" val="2371694702"/>
      </p:ext>
    </p:extLst>
  </p:cSld>
  <p:clrMapOvr>
    <a:masterClrMapping/>
  </p:clrMapOvr>
  <p:transition>
    <p:dissolv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بناها و معماران حال‏گرا</a:t>
            </a:r>
            <a:endParaRPr lang="en-US" sz="1400" dirty="0">
              <a:solidFill>
                <a:srgbClr val="8C5B02"/>
              </a:solidFill>
              <a:latin typeface="Technic" panose="00000400000000000000" pitchFamily="2" charset="2"/>
            </a:endParaRPr>
          </a:p>
        </p:txBody>
      </p:sp>
      <p:sp>
        <p:nvSpPr>
          <p:cNvPr id="25" name="TextBox 24"/>
          <p:cNvSpPr txBox="1"/>
          <p:nvPr/>
        </p:nvSpPr>
        <p:spPr>
          <a:xfrm>
            <a:off x="2504728" y="1352963"/>
            <a:ext cx="288032"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en-US" sz="1400" dirty="0" smtClean="0">
                <a:solidFill>
                  <a:srgbClr val="002060"/>
                </a:solidFill>
                <a:latin typeface="Technic" panose="00000400000000000000" pitchFamily="2" charset="2"/>
              </a:rPr>
              <a:t>1</a:t>
            </a:r>
            <a:endParaRPr lang="en-US" sz="1400" dirty="0">
              <a:solidFill>
                <a:srgbClr val="002060"/>
              </a:solidFill>
              <a:latin typeface="Technic" panose="00000400000000000000" pitchFamily="2" charset="2"/>
            </a:endParaRPr>
          </a:p>
        </p:txBody>
      </p:sp>
      <p:sp>
        <p:nvSpPr>
          <p:cNvPr id="47" name="TextBox 46"/>
          <p:cNvSpPr txBox="1"/>
          <p:nvPr/>
        </p:nvSpPr>
        <p:spPr>
          <a:xfrm>
            <a:off x="2864768" y="1352963"/>
            <a:ext cx="619268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002060"/>
                </a:solidFill>
                <a:cs typeface="B Traffic" panose="00000400000000000000" pitchFamily="2" charset="-78"/>
              </a:rPr>
              <a:t>خانه‏ای برای یک دوست     </a:t>
            </a:r>
            <a:r>
              <a:rPr lang="fa-IR" sz="1050" dirty="0" smtClean="0">
                <a:solidFill>
                  <a:srgbClr val="002060"/>
                </a:solidFill>
                <a:cs typeface="B Traffic" panose="00000400000000000000" pitchFamily="2" charset="-78"/>
              </a:rPr>
              <a:t>علیرضا تغابنی</a:t>
            </a:r>
            <a:endParaRPr lang="fa-IR" sz="1050" dirty="0">
              <a:solidFill>
                <a:srgbClr val="002060"/>
              </a:solidFill>
              <a:cs typeface="B Traffic" panose="00000400000000000000" pitchFamily="2" charset="-78"/>
            </a:endParaRPr>
          </a:p>
        </p:txBody>
      </p:sp>
      <p:sp>
        <p:nvSpPr>
          <p:cNvPr id="23" name="TextBox 22"/>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2</a:t>
            </a:r>
            <a:r>
              <a:rPr lang="fa-IR" sz="1600" dirty="0" smtClean="0">
                <a:effectLst>
                  <a:outerShdw blurRad="38100" dist="38100" dir="2700000" algn="tl">
                    <a:srgbClr val="000000">
                      <a:alpha val="43137"/>
                    </a:srgbClr>
                  </a:outerShdw>
                </a:effectLst>
              </a:rPr>
              <a:t>   معماران و مفهوم زمان</a:t>
            </a:r>
            <a:endParaRPr lang="en-US" sz="1400" dirty="0">
              <a:effectLst>
                <a:outerShdw blurRad="38100" dist="38100" dir="2700000" algn="tl">
                  <a:srgbClr val="000000">
                    <a:alpha val="43137"/>
                  </a:srgbClr>
                </a:outerShdw>
              </a:effectLst>
            </a:endParaRPr>
          </a:p>
        </p:txBody>
      </p:sp>
      <p:sp>
        <p:nvSpPr>
          <p:cNvPr id="24" name="TextBox 23"/>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2</a:t>
            </a:r>
            <a:endParaRPr lang="en-US" sz="1200" b="1" dirty="0">
              <a:solidFill>
                <a:srgbClr val="002060"/>
              </a:solidFill>
              <a:cs typeface="B Nazanin" pitchFamily="2" charset="-78"/>
            </a:endParaRPr>
          </a:p>
        </p:txBody>
      </p:sp>
      <p:sp>
        <p:nvSpPr>
          <p:cNvPr id="26" name="TextBox 25"/>
          <p:cNvSpPr txBox="1"/>
          <p:nvPr/>
        </p:nvSpPr>
        <p:spPr>
          <a:xfrm>
            <a:off x="272480" y="3723542"/>
            <a:ext cx="1728192" cy="276999"/>
          </a:xfrm>
          <a:prstGeom prst="rect">
            <a:avLst/>
          </a:prstGeom>
          <a:noFill/>
        </p:spPr>
        <p:txBody>
          <a:bodyPr wrap="square" rtlCol="0">
            <a:spAutoFit/>
          </a:bodyPr>
          <a:lstStyle/>
          <a:p>
            <a:pPr algn="ctr"/>
            <a:r>
              <a:rPr lang="fa-IR" sz="1200" b="1" dirty="0" smtClean="0">
                <a:solidFill>
                  <a:srgbClr val="674301"/>
                </a:solidFill>
                <a:cs typeface="B Nazanin" pitchFamily="2" charset="-78"/>
              </a:rPr>
              <a:t>معماران و مفهوم زمان</a:t>
            </a:r>
            <a:endParaRPr lang="en-US" sz="1200" b="1" dirty="0">
              <a:solidFill>
                <a:srgbClr val="674301"/>
              </a:solidFill>
              <a:cs typeface="B Nazanin" pitchFamily="2" charset="-78"/>
            </a:endParaRPr>
          </a:p>
        </p:txBody>
      </p:sp>
      <p:sp>
        <p:nvSpPr>
          <p:cNvPr id="28" name="TextBox 27"/>
          <p:cNvSpPr txBox="1"/>
          <p:nvPr/>
        </p:nvSpPr>
        <p:spPr>
          <a:xfrm>
            <a:off x="272480" y="4016097"/>
            <a:ext cx="1728192" cy="276999"/>
          </a:xfrm>
          <a:prstGeom prst="rect">
            <a:avLst/>
          </a:prstGeom>
          <a:noFill/>
        </p:spPr>
        <p:txBody>
          <a:bodyPr wrap="square" rtlCol="0">
            <a:spAutoFit/>
          </a:bodyPr>
          <a:lstStyle/>
          <a:p>
            <a:pPr algn="ctr"/>
            <a:r>
              <a:rPr lang="fa-IR" sz="1200" dirty="0" smtClean="0">
                <a:solidFill>
                  <a:schemeClr val="bg1">
                    <a:lumMod val="65000"/>
                    <a:lumOff val="35000"/>
                  </a:schemeClr>
                </a:solidFill>
                <a:cs typeface="B Nazanin" pitchFamily="2" charset="-78"/>
              </a:rPr>
              <a:t>بناها و معماران </a:t>
            </a:r>
            <a:r>
              <a:rPr lang="fa-IR" sz="1200" b="1" dirty="0" smtClean="0">
                <a:solidFill>
                  <a:schemeClr val="bg1">
                    <a:lumMod val="65000"/>
                    <a:lumOff val="35000"/>
                  </a:schemeClr>
                </a:solidFill>
                <a:cs typeface="B Nazanin" pitchFamily="2" charset="-78"/>
              </a:rPr>
              <a:t>حال‏گرا</a:t>
            </a:r>
            <a:endParaRPr lang="en-US" sz="1200" b="1" dirty="0">
              <a:solidFill>
                <a:schemeClr val="bg1">
                  <a:lumMod val="65000"/>
                  <a:lumOff val="35000"/>
                </a:schemeClr>
              </a:solidFill>
              <a:cs typeface="B Nazanin" pitchFamily="2" charset="-78"/>
            </a:endParaRPr>
          </a:p>
        </p:txBody>
      </p:sp>
      <p:sp>
        <p:nvSpPr>
          <p:cNvPr id="33" name="TextBox 32"/>
          <p:cNvSpPr txBox="1"/>
          <p:nvPr/>
        </p:nvSpPr>
        <p:spPr>
          <a:xfrm>
            <a:off x="272480" y="4293096"/>
            <a:ext cx="1728192" cy="261610"/>
          </a:xfrm>
          <a:prstGeom prst="rect">
            <a:avLst/>
          </a:prstGeom>
          <a:noFill/>
        </p:spPr>
        <p:txBody>
          <a:bodyPr wrap="square" rtlCol="0">
            <a:spAutoFit/>
          </a:bodyPr>
          <a:lstStyle/>
          <a:p>
            <a:pPr algn="ctr"/>
            <a:r>
              <a:rPr lang="fa-IR" sz="1100" dirty="0" smtClean="0">
                <a:solidFill>
                  <a:schemeClr val="bg1">
                    <a:lumMod val="65000"/>
                    <a:lumOff val="35000"/>
                  </a:schemeClr>
                </a:solidFill>
                <a:cs typeface="B Nazanin" pitchFamily="2" charset="-78"/>
              </a:rPr>
              <a:t>1. خانه‏ای برای یک دوست</a:t>
            </a:r>
            <a:endParaRPr lang="en-US" sz="1100" dirty="0">
              <a:solidFill>
                <a:schemeClr val="bg1">
                  <a:lumMod val="65000"/>
                  <a:lumOff val="35000"/>
                </a:schemeClr>
              </a:solidFill>
              <a:cs typeface="B Nazanin" pitchFamily="2" charset="-78"/>
            </a:endParaRPr>
          </a:p>
        </p:txBody>
      </p:sp>
      <p:sp>
        <p:nvSpPr>
          <p:cNvPr id="48" name="TextBox 47"/>
          <p:cNvSpPr txBox="1"/>
          <p:nvPr/>
        </p:nvSpPr>
        <p:spPr>
          <a:xfrm>
            <a:off x="2504728" y="3898685"/>
            <a:ext cx="288032"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en-US" sz="1400" dirty="0" smtClean="0">
                <a:solidFill>
                  <a:srgbClr val="002060"/>
                </a:solidFill>
                <a:latin typeface="Technic" panose="00000400000000000000" pitchFamily="2" charset="2"/>
              </a:rPr>
              <a:t>2</a:t>
            </a:r>
            <a:endParaRPr lang="en-US" sz="1400" dirty="0">
              <a:solidFill>
                <a:srgbClr val="002060"/>
              </a:solidFill>
              <a:latin typeface="Technic" panose="00000400000000000000" pitchFamily="2" charset="2"/>
            </a:endParaRPr>
          </a:p>
        </p:txBody>
      </p:sp>
      <p:sp>
        <p:nvSpPr>
          <p:cNvPr id="49" name="TextBox 48"/>
          <p:cNvSpPr txBox="1"/>
          <p:nvPr/>
        </p:nvSpPr>
        <p:spPr>
          <a:xfrm>
            <a:off x="2864768" y="3898685"/>
            <a:ext cx="619268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002060"/>
                </a:solidFill>
                <a:cs typeface="B Traffic" panose="00000400000000000000" pitchFamily="2" charset="-78"/>
              </a:rPr>
              <a:t>خانه‏ای به یاد رستم     </a:t>
            </a:r>
            <a:r>
              <a:rPr lang="fa-IR" sz="1050" dirty="0" smtClean="0">
                <a:solidFill>
                  <a:srgbClr val="002060"/>
                </a:solidFill>
                <a:cs typeface="B Traffic" panose="00000400000000000000" pitchFamily="2" charset="-78"/>
              </a:rPr>
              <a:t>سهراب رفعت</a:t>
            </a:r>
            <a:endParaRPr lang="fa-IR" sz="1050" dirty="0">
              <a:solidFill>
                <a:srgbClr val="002060"/>
              </a:solidFill>
              <a:cs typeface="B Traffic" panose="00000400000000000000" pitchFamily="2" charset="-78"/>
            </a:endParaRPr>
          </a:p>
        </p:txBody>
      </p:sp>
      <p:sp>
        <p:nvSpPr>
          <p:cNvPr id="64" name="TextBox 63"/>
          <p:cNvSpPr txBox="1"/>
          <p:nvPr/>
        </p:nvSpPr>
        <p:spPr>
          <a:xfrm>
            <a:off x="272480" y="4592161"/>
            <a:ext cx="1728192" cy="261610"/>
          </a:xfrm>
          <a:prstGeom prst="rect">
            <a:avLst/>
          </a:prstGeom>
          <a:noFill/>
        </p:spPr>
        <p:txBody>
          <a:bodyPr wrap="square" rtlCol="0">
            <a:spAutoFit/>
          </a:bodyPr>
          <a:lstStyle/>
          <a:p>
            <a:pPr algn="ctr"/>
            <a:r>
              <a:rPr lang="fa-IR" sz="1100" dirty="0" smtClean="0">
                <a:solidFill>
                  <a:schemeClr val="bg1">
                    <a:lumMod val="65000"/>
                    <a:lumOff val="35000"/>
                  </a:schemeClr>
                </a:solidFill>
                <a:cs typeface="B Nazanin" pitchFamily="2" charset="-78"/>
              </a:rPr>
              <a:t>2. خانه‏ای به یاد رستم</a:t>
            </a:r>
            <a:endParaRPr lang="en-US" sz="1100" dirty="0">
              <a:solidFill>
                <a:schemeClr val="bg1">
                  <a:lumMod val="65000"/>
                  <a:lumOff val="35000"/>
                </a:schemeClr>
              </a:solidFill>
              <a:cs typeface="B Nazanin" pitchFamily="2" charset="-78"/>
            </a:endParaRPr>
          </a:p>
        </p:txBody>
      </p:sp>
      <p:pic>
        <p:nvPicPr>
          <p:cNvPr id="30" name="Picture 2" descr="D:\fattaneh s data\kalbadi\tamrin 2\خانه ای برای یک دوست\Villa_for_a_friend__by_Next_office__00_-902-800-500-90.jpg"/>
          <p:cNvPicPr>
            <a:picLocks noChangeAspect="1" noChangeArrowheads="1"/>
          </p:cNvPicPr>
          <p:nvPr/>
        </p:nvPicPr>
        <p:blipFill>
          <a:blip r:embed="rId2"/>
          <a:srcRect t="12903"/>
          <a:stretch>
            <a:fillRect/>
          </a:stretch>
        </p:blipFill>
        <p:spPr bwMode="auto">
          <a:xfrm>
            <a:off x="2496689" y="1742556"/>
            <a:ext cx="3260163" cy="2088350"/>
          </a:xfrm>
          <a:prstGeom prst="rect">
            <a:avLst/>
          </a:prstGeom>
          <a:noFill/>
        </p:spPr>
      </p:pic>
      <p:pic>
        <p:nvPicPr>
          <p:cNvPr id="34" name="Picture 4" descr="D:\fattaneh s data\kalbadi\tamrin 2\خانه ای برای یک دوست\Villa_for_a_friend__by_Next_office-4980-800-500-90 (1).jpg"/>
          <p:cNvPicPr>
            <a:picLocks noChangeAspect="1" noChangeArrowheads="1"/>
          </p:cNvPicPr>
          <p:nvPr/>
        </p:nvPicPr>
        <p:blipFill>
          <a:blip r:embed="rId3"/>
          <a:srcRect l="15151" t="3686" r="18182" b="15229"/>
          <a:stretch>
            <a:fillRect/>
          </a:stretch>
        </p:blipFill>
        <p:spPr bwMode="auto">
          <a:xfrm>
            <a:off x="5889104" y="1742556"/>
            <a:ext cx="3168353" cy="2076820"/>
          </a:xfrm>
          <a:prstGeom prst="rect">
            <a:avLst/>
          </a:prstGeom>
          <a:noFill/>
        </p:spPr>
      </p:pic>
      <p:pic>
        <p:nvPicPr>
          <p:cNvPr id="35" name="Picture 2" descr="D:\fattaneh s data\kalbadi\tamrin 2\خانه ای به یاد رستم\Iranian_Architecture__A_House_in_memory_of_Rostam__Kordan__Iranian_Architect_Sohrab_Rafat__11_-7566-800-500-90.jpg"/>
          <p:cNvPicPr>
            <a:picLocks noChangeAspect="1" noChangeArrowheads="1"/>
          </p:cNvPicPr>
          <p:nvPr/>
        </p:nvPicPr>
        <p:blipFill>
          <a:blip r:embed="rId4"/>
          <a:srcRect l="6620" t="24656" r="8647"/>
          <a:stretch>
            <a:fillRect/>
          </a:stretch>
        </p:blipFill>
        <p:spPr bwMode="auto">
          <a:xfrm>
            <a:off x="2496689" y="4293096"/>
            <a:ext cx="3260163" cy="2061810"/>
          </a:xfrm>
          <a:prstGeom prst="rect">
            <a:avLst/>
          </a:prstGeom>
          <a:noFill/>
        </p:spPr>
      </p:pic>
      <p:pic>
        <p:nvPicPr>
          <p:cNvPr id="36" name="Picture 3" descr="D:\fattaneh s data\kalbadi\tamrin 2\خانه ای به یاد رستم\Iranian_Architecture__A_House_in_memory_of_Rostam__Kordan__Iranian_Architect_Sohrab_Rafat__1_-7556-800-500-90.jpg"/>
          <p:cNvPicPr>
            <a:picLocks noChangeAspect="1" noChangeArrowheads="1"/>
          </p:cNvPicPr>
          <p:nvPr/>
        </p:nvPicPr>
        <p:blipFill rotWithShape="1">
          <a:blip r:embed="rId5"/>
          <a:srcRect l="5961" t="19709" r="6612"/>
          <a:stretch/>
        </p:blipFill>
        <p:spPr bwMode="auto">
          <a:xfrm>
            <a:off x="5889104" y="4285368"/>
            <a:ext cx="3168352" cy="2069538"/>
          </a:xfrm>
          <a:prstGeom prst="rect">
            <a:avLst/>
          </a:prstGeom>
          <a:noFill/>
        </p:spPr>
      </p:pic>
    </p:spTree>
    <p:extLst>
      <p:ext uri="{BB962C8B-B14F-4D97-AF65-F5344CB8AC3E}">
        <p14:creationId xmlns:p14="http://schemas.microsoft.com/office/powerpoint/2010/main" val="1075742234"/>
      </p:ext>
    </p:extLst>
  </p:cSld>
  <p:clrMapOvr>
    <a:masterClrMapping/>
  </p:clrMapOvr>
  <p:transition>
    <p:dissolv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بناها و معماران حال‏گرا</a:t>
            </a:r>
            <a:endParaRPr lang="en-US" sz="1400" dirty="0">
              <a:solidFill>
                <a:srgbClr val="8C5B02"/>
              </a:solidFill>
              <a:latin typeface="Technic" panose="00000400000000000000" pitchFamily="2" charset="2"/>
            </a:endParaRPr>
          </a:p>
        </p:txBody>
      </p:sp>
      <p:sp>
        <p:nvSpPr>
          <p:cNvPr id="25" name="TextBox 24"/>
          <p:cNvSpPr txBox="1"/>
          <p:nvPr/>
        </p:nvSpPr>
        <p:spPr>
          <a:xfrm>
            <a:off x="2504728" y="1352963"/>
            <a:ext cx="288032"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en-US" sz="1400" dirty="0" smtClean="0">
                <a:solidFill>
                  <a:srgbClr val="002060"/>
                </a:solidFill>
                <a:latin typeface="Technic" panose="00000400000000000000" pitchFamily="2" charset="2"/>
              </a:rPr>
              <a:t>3</a:t>
            </a:r>
            <a:endParaRPr lang="en-US" sz="1400" dirty="0">
              <a:solidFill>
                <a:srgbClr val="002060"/>
              </a:solidFill>
              <a:latin typeface="Technic" panose="00000400000000000000" pitchFamily="2" charset="2"/>
            </a:endParaRPr>
          </a:p>
        </p:txBody>
      </p:sp>
      <p:sp>
        <p:nvSpPr>
          <p:cNvPr id="47" name="TextBox 46"/>
          <p:cNvSpPr txBox="1"/>
          <p:nvPr/>
        </p:nvSpPr>
        <p:spPr>
          <a:xfrm>
            <a:off x="2864768" y="1352963"/>
            <a:ext cx="619268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002060"/>
                </a:solidFill>
                <a:cs typeface="B Traffic" panose="00000400000000000000" pitchFamily="2" charset="-78"/>
              </a:rPr>
              <a:t>ساختمان مسکونی اندرزگو     </a:t>
            </a:r>
            <a:r>
              <a:rPr lang="fa-IR" sz="1050" dirty="0">
                <a:solidFill>
                  <a:srgbClr val="002060"/>
                </a:solidFill>
                <a:cs typeface="B Traffic" panose="00000400000000000000" pitchFamily="2" charset="-78"/>
              </a:rPr>
              <a:t>علی دهقانی - علی سلطانی - عاطفه کرباسی</a:t>
            </a:r>
          </a:p>
        </p:txBody>
      </p:sp>
      <p:sp>
        <p:nvSpPr>
          <p:cNvPr id="23" name="TextBox 22"/>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2</a:t>
            </a:r>
            <a:r>
              <a:rPr lang="fa-IR" sz="1600" dirty="0" smtClean="0">
                <a:effectLst>
                  <a:outerShdw blurRad="38100" dist="38100" dir="2700000" algn="tl">
                    <a:srgbClr val="000000">
                      <a:alpha val="43137"/>
                    </a:srgbClr>
                  </a:outerShdw>
                </a:effectLst>
              </a:rPr>
              <a:t>   معماران و مفهوم زمان</a:t>
            </a:r>
            <a:endParaRPr lang="en-US" sz="1400" dirty="0">
              <a:effectLst>
                <a:outerShdw blurRad="38100" dist="38100" dir="2700000" algn="tl">
                  <a:srgbClr val="000000">
                    <a:alpha val="43137"/>
                  </a:srgbClr>
                </a:outerShdw>
              </a:effectLst>
            </a:endParaRPr>
          </a:p>
        </p:txBody>
      </p:sp>
      <p:sp>
        <p:nvSpPr>
          <p:cNvPr id="24" name="TextBox 23"/>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2</a:t>
            </a:r>
            <a:endParaRPr lang="en-US" sz="1200" b="1" dirty="0">
              <a:solidFill>
                <a:srgbClr val="002060"/>
              </a:solidFill>
              <a:cs typeface="B Nazanin" pitchFamily="2" charset="-78"/>
            </a:endParaRPr>
          </a:p>
        </p:txBody>
      </p:sp>
      <p:sp>
        <p:nvSpPr>
          <p:cNvPr id="26" name="TextBox 25"/>
          <p:cNvSpPr txBox="1"/>
          <p:nvPr/>
        </p:nvSpPr>
        <p:spPr>
          <a:xfrm>
            <a:off x="272480" y="3723542"/>
            <a:ext cx="1728192" cy="276999"/>
          </a:xfrm>
          <a:prstGeom prst="rect">
            <a:avLst/>
          </a:prstGeom>
          <a:noFill/>
        </p:spPr>
        <p:txBody>
          <a:bodyPr wrap="square" rtlCol="0">
            <a:spAutoFit/>
          </a:bodyPr>
          <a:lstStyle/>
          <a:p>
            <a:pPr algn="ctr"/>
            <a:r>
              <a:rPr lang="fa-IR" sz="1200" b="1" dirty="0" smtClean="0">
                <a:solidFill>
                  <a:srgbClr val="674301"/>
                </a:solidFill>
                <a:cs typeface="B Nazanin" pitchFamily="2" charset="-78"/>
              </a:rPr>
              <a:t>معماران و مفهوم زمان</a:t>
            </a:r>
            <a:endParaRPr lang="en-US" sz="1200" b="1" dirty="0">
              <a:solidFill>
                <a:srgbClr val="674301"/>
              </a:solidFill>
              <a:cs typeface="B Nazanin" pitchFamily="2" charset="-78"/>
            </a:endParaRPr>
          </a:p>
        </p:txBody>
      </p:sp>
      <p:sp>
        <p:nvSpPr>
          <p:cNvPr id="28" name="TextBox 27"/>
          <p:cNvSpPr txBox="1"/>
          <p:nvPr/>
        </p:nvSpPr>
        <p:spPr>
          <a:xfrm>
            <a:off x="272480" y="4016097"/>
            <a:ext cx="1728192" cy="276999"/>
          </a:xfrm>
          <a:prstGeom prst="rect">
            <a:avLst/>
          </a:prstGeom>
          <a:noFill/>
        </p:spPr>
        <p:txBody>
          <a:bodyPr wrap="square" rtlCol="0">
            <a:spAutoFit/>
          </a:bodyPr>
          <a:lstStyle/>
          <a:p>
            <a:pPr algn="ctr"/>
            <a:r>
              <a:rPr lang="fa-IR" sz="1200" dirty="0" smtClean="0">
                <a:solidFill>
                  <a:schemeClr val="bg1">
                    <a:lumMod val="65000"/>
                    <a:lumOff val="35000"/>
                  </a:schemeClr>
                </a:solidFill>
                <a:cs typeface="B Nazanin" pitchFamily="2" charset="-78"/>
              </a:rPr>
              <a:t>بناها و معماران </a:t>
            </a:r>
            <a:r>
              <a:rPr lang="fa-IR" sz="1200" b="1" dirty="0" smtClean="0">
                <a:solidFill>
                  <a:schemeClr val="bg1">
                    <a:lumMod val="65000"/>
                    <a:lumOff val="35000"/>
                  </a:schemeClr>
                </a:solidFill>
                <a:cs typeface="B Nazanin" pitchFamily="2" charset="-78"/>
              </a:rPr>
              <a:t>حال‏گرا</a:t>
            </a:r>
            <a:endParaRPr lang="en-US" sz="1200" b="1" dirty="0">
              <a:solidFill>
                <a:schemeClr val="bg1">
                  <a:lumMod val="65000"/>
                  <a:lumOff val="35000"/>
                </a:schemeClr>
              </a:solidFill>
              <a:cs typeface="B Nazanin" pitchFamily="2" charset="-78"/>
            </a:endParaRPr>
          </a:p>
        </p:txBody>
      </p:sp>
      <p:sp>
        <p:nvSpPr>
          <p:cNvPr id="33" name="TextBox 32"/>
          <p:cNvSpPr txBox="1"/>
          <p:nvPr/>
        </p:nvSpPr>
        <p:spPr>
          <a:xfrm>
            <a:off x="272480" y="4293096"/>
            <a:ext cx="1728192" cy="261610"/>
          </a:xfrm>
          <a:prstGeom prst="rect">
            <a:avLst/>
          </a:prstGeom>
          <a:noFill/>
        </p:spPr>
        <p:txBody>
          <a:bodyPr wrap="square" rtlCol="0">
            <a:spAutoFit/>
          </a:bodyPr>
          <a:lstStyle/>
          <a:p>
            <a:pPr algn="ctr"/>
            <a:r>
              <a:rPr lang="fa-IR" sz="1100" dirty="0" smtClean="0">
                <a:solidFill>
                  <a:schemeClr val="bg1">
                    <a:lumMod val="65000"/>
                    <a:lumOff val="35000"/>
                  </a:schemeClr>
                </a:solidFill>
                <a:cs typeface="B Nazanin" pitchFamily="2" charset="-78"/>
              </a:rPr>
              <a:t>3. ساختمان مسکونی اندرزگو</a:t>
            </a:r>
            <a:endParaRPr lang="en-US" sz="1100" dirty="0">
              <a:solidFill>
                <a:schemeClr val="bg1">
                  <a:lumMod val="65000"/>
                  <a:lumOff val="35000"/>
                </a:schemeClr>
              </a:solidFill>
              <a:cs typeface="B Nazanin" pitchFamily="2" charset="-78"/>
            </a:endParaRPr>
          </a:p>
        </p:txBody>
      </p:sp>
      <p:sp>
        <p:nvSpPr>
          <p:cNvPr id="48" name="TextBox 47"/>
          <p:cNvSpPr txBox="1"/>
          <p:nvPr/>
        </p:nvSpPr>
        <p:spPr>
          <a:xfrm>
            <a:off x="2504728" y="3898685"/>
            <a:ext cx="288032"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en-US" sz="1400" dirty="0" smtClean="0">
                <a:solidFill>
                  <a:srgbClr val="002060"/>
                </a:solidFill>
                <a:latin typeface="Technic" panose="00000400000000000000" pitchFamily="2" charset="2"/>
              </a:rPr>
              <a:t>4</a:t>
            </a:r>
            <a:endParaRPr lang="en-US" sz="1400" dirty="0">
              <a:solidFill>
                <a:srgbClr val="002060"/>
              </a:solidFill>
              <a:latin typeface="Technic" panose="00000400000000000000" pitchFamily="2" charset="2"/>
            </a:endParaRPr>
          </a:p>
        </p:txBody>
      </p:sp>
      <p:sp>
        <p:nvSpPr>
          <p:cNvPr id="49" name="TextBox 48"/>
          <p:cNvSpPr txBox="1"/>
          <p:nvPr/>
        </p:nvSpPr>
        <p:spPr>
          <a:xfrm>
            <a:off x="2864768" y="3898685"/>
            <a:ext cx="619268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002060"/>
                </a:solidFill>
                <a:cs typeface="B Traffic" panose="00000400000000000000" pitchFamily="2" charset="-78"/>
              </a:rPr>
              <a:t>ویلای فردوس     </a:t>
            </a:r>
            <a:r>
              <a:rPr lang="fa-IR" sz="1050" dirty="0" smtClean="0">
                <a:solidFill>
                  <a:srgbClr val="002060"/>
                </a:solidFill>
                <a:cs typeface="B Traffic" panose="00000400000000000000" pitchFamily="2" charset="-78"/>
              </a:rPr>
              <a:t>سهراب رفعت</a:t>
            </a:r>
            <a:endParaRPr lang="fa-IR" sz="1050" dirty="0">
              <a:solidFill>
                <a:srgbClr val="002060"/>
              </a:solidFill>
              <a:cs typeface="B Traffic" panose="00000400000000000000" pitchFamily="2" charset="-78"/>
            </a:endParaRPr>
          </a:p>
        </p:txBody>
      </p:sp>
      <p:sp>
        <p:nvSpPr>
          <p:cNvPr id="64" name="TextBox 63"/>
          <p:cNvSpPr txBox="1"/>
          <p:nvPr/>
        </p:nvSpPr>
        <p:spPr>
          <a:xfrm>
            <a:off x="272480" y="4592161"/>
            <a:ext cx="1728192" cy="261610"/>
          </a:xfrm>
          <a:prstGeom prst="rect">
            <a:avLst/>
          </a:prstGeom>
          <a:noFill/>
        </p:spPr>
        <p:txBody>
          <a:bodyPr wrap="square" rtlCol="0">
            <a:spAutoFit/>
          </a:bodyPr>
          <a:lstStyle/>
          <a:p>
            <a:pPr algn="ctr"/>
            <a:r>
              <a:rPr lang="fa-IR" sz="1100" dirty="0" smtClean="0">
                <a:solidFill>
                  <a:schemeClr val="bg1">
                    <a:lumMod val="65000"/>
                    <a:lumOff val="35000"/>
                  </a:schemeClr>
                </a:solidFill>
                <a:cs typeface="B Nazanin" pitchFamily="2" charset="-78"/>
              </a:rPr>
              <a:t>4. ویلای فردوس</a:t>
            </a:r>
            <a:endParaRPr lang="en-US" sz="1100" dirty="0">
              <a:solidFill>
                <a:schemeClr val="bg1">
                  <a:lumMod val="65000"/>
                  <a:lumOff val="35000"/>
                </a:schemeClr>
              </a:solidFill>
              <a:cs typeface="B Nazanin" pitchFamily="2" charset="-78"/>
            </a:endParaRPr>
          </a:p>
        </p:txBody>
      </p:sp>
      <p:pic>
        <p:nvPicPr>
          <p:cNvPr id="29" name="Picture 2" descr="D:\fattaneh s data\kalbadi\tamrin 2\ویلای فردوس\Ferdows_Villa_in_Mazandaran__Iranian_Architect_Sohrab_Rafat_3d-8370-800-500-90.jpg"/>
          <p:cNvPicPr>
            <a:picLocks noChangeAspect="1" noChangeArrowheads="1"/>
          </p:cNvPicPr>
          <p:nvPr/>
        </p:nvPicPr>
        <p:blipFill>
          <a:blip r:embed="rId2"/>
          <a:srcRect t="6838"/>
          <a:stretch>
            <a:fillRect/>
          </a:stretch>
        </p:blipFill>
        <p:spPr bwMode="auto">
          <a:xfrm>
            <a:off x="2496688" y="4285369"/>
            <a:ext cx="3949211" cy="2069538"/>
          </a:xfrm>
          <a:prstGeom prst="rect">
            <a:avLst/>
          </a:prstGeom>
          <a:noFill/>
        </p:spPr>
      </p:pic>
      <p:pic>
        <p:nvPicPr>
          <p:cNvPr id="31" name="Picture 3" descr="D:\fattaneh s data\kalbadi\tamrin 2\ویلای فردوس\Ferdows_Villa_Sohrab_Rafat_Modern_Villa__7_-8352-800-500-90.jpg"/>
          <p:cNvPicPr>
            <a:picLocks noChangeAspect="1" noChangeArrowheads="1"/>
          </p:cNvPicPr>
          <p:nvPr/>
        </p:nvPicPr>
        <p:blipFill>
          <a:blip r:embed="rId3"/>
          <a:srcRect l="22315" t="15625" r="8508"/>
          <a:stretch>
            <a:fillRect/>
          </a:stretch>
        </p:blipFill>
        <p:spPr bwMode="auto">
          <a:xfrm>
            <a:off x="6518369" y="4293097"/>
            <a:ext cx="2539088" cy="2067366"/>
          </a:xfrm>
          <a:prstGeom prst="rect">
            <a:avLst/>
          </a:prstGeom>
          <a:noFill/>
        </p:spPr>
      </p:pic>
      <p:pic>
        <p:nvPicPr>
          <p:cNvPr id="37" name="Picture 2" descr="D:\fattaneh s data\kalbadi\tamrin 2\ساختمان مسکونی اندرزگو\Andarzgoo_Residential_Building_Iranian_Architect__2_-8898-800-500-90.jpg"/>
          <p:cNvPicPr>
            <a:picLocks noChangeAspect="1" noChangeArrowheads="1"/>
          </p:cNvPicPr>
          <p:nvPr/>
        </p:nvPicPr>
        <p:blipFill>
          <a:blip r:embed="rId4"/>
          <a:srcRect/>
          <a:stretch>
            <a:fillRect/>
          </a:stretch>
        </p:blipFill>
        <p:spPr bwMode="auto">
          <a:xfrm>
            <a:off x="2504729" y="1739647"/>
            <a:ext cx="1303788" cy="2096122"/>
          </a:xfrm>
          <a:prstGeom prst="rect">
            <a:avLst/>
          </a:prstGeom>
          <a:noFill/>
        </p:spPr>
      </p:pic>
      <p:pic>
        <p:nvPicPr>
          <p:cNvPr id="38" name="Picture 3" descr="D:\fattaneh s data\kalbadi\tamrin 2\ساختمان مسکونی اندرزگو\Andarzgoo_Residential_Building_Iranian_Architect__3_-8899-800-500-90.jpg"/>
          <p:cNvPicPr>
            <a:picLocks noChangeAspect="1" noChangeArrowheads="1"/>
          </p:cNvPicPr>
          <p:nvPr/>
        </p:nvPicPr>
        <p:blipFill>
          <a:blip r:embed="rId5"/>
          <a:srcRect/>
          <a:stretch>
            <a:fillRect/>
          </a:stretch>
        </p:blipFill>
        <p:spPr bwMode="auto">
          <a:xfrm>
            <a:off x="3859000" y="1739648"/>
            <a:ext cx="1396018" cy="2096122"/>
          </a:xfrm>
          <a:prstGeom prst="rect">
            <a:avLst/>
          </a:prstGeom>
          <a:noFill/>
        </p:spPr>
      </p:pic>
      <p:pic>
        <p:nvPicPr>
          <p:cNvPr id="40" name="Picture 6" descr="D:\fattaneh s data\kalbadi\tamrin 2\ساختمان مسکونی اندرزگو\Andarzgoo_Residential_Building_Iranian_Architect__12_-8908-800-500-90.jpg"/>
          <p:cNvPicPr>
            <a:picLocks noChangeAspect="1" noChangeArrowheads="1"/>
          </p:cNvPicPr>
          <p:nvPr/>
        </p:nvPicPr>
        <p:blipFill>
          <a:blip r:embed="rId6"/>
          <a:srcRect t="22740" b="4868"/>
          <a:stretch>
            <a:fillRect/>
          </a:stretch>
        </p:blipFill>
        <p:spPr bwMode="auto">
          <a:xfrm>
            <a:off x="5289834" y="1739648"/>
            <a:ext cx="1928206" cy="2095876"/>
          </a:xfrm>
          <a:prstGeom prst="rect">
            <a:avLst/>
          </a:prstGeom>
          <a:noFill/>
        </p:spPr>
      </p:pic>
      <p:pic>
        <p:nvPicPr>
          <p:cNvPr id="42" name="Picture 4" descr="D:\fattaneh s data\kalbadi\tamrin 2\ساختمان مسکونی اندرزگو\Diagrams__1_-8910-800-500-90.jpg"/>
          <p:cNvPicPr>
            <a:picLocks noChangeAspect="1" noChangeArrowheads="1"/>
          </p:cNvPicPr>
          <p:nvPr/>
        </p:nvPicPr>
        <p:blipFill rotWithShape="1">
          <a:blip r:embed="rId7"/>
          <a:srcRect l="46155" t="3130" b="9751"/>
          <a:stretch/>
        </p:blipFill>
        <p:spPr bwMode="auto">
          <a:xfrm>
            <a:off x="8038026" y="2780928"/>
            <a:ext cx="1019430" cy="1058671"/>
          </a:xfrm>
          <a:prstGeom prst="rect">
            <a:avLst/>
          </a:prstGeom>
          <a:noFill/>
          <a:ln>
            <a:solidFill>
              <a:schemeClr val="bg1">
                <a:lumMod val="50000"/>
                <a:lumOff val="50000"/>
              </a:schemeClr>
            </a:solidFill>
          </a:ln>
        </p:spPr>
      </p:pic>
      <p:pic>
        <p:nvPicPr>
          <p:cNvPr id="41" name="Picture 4" descr="D:\fattaneh s data\kalbadi\tamrin 2\ساختمان مسکونی اندرزگو\Diagrams__1_-8910-800-500-90.jpg"/>
          <p:cNvPicPr>
            <a:picLocks noChangeAspect="1" noChangeArrowheads="1"/>
          </p:cNvPicPr>
          <p:nvPr/>
        </p:nvPicPr>
        <p:blipFill rotWithShape="1">
          <a:blip r:embed="rId7"/>
          <a:srcRect t="4494" r="50960" b="3643"/>
          <a:stretch/>
        </p:blipFill>
        <p:spPr bwMode="auto">
          <a:xfrm>
            <a:off x="7264892" y="1747375"/>
            <a:ext cx="919525" cy="1105561"/>
          </a:xfrm>
          <a:prstGeom prst="rect">
            <a:avLst/>
          </a:prstGeom>
          <a:noFill/>
          <a:ln>
            <a:solidFill>
              <a:schemeClr val="bg1">
                <a:lumMod val="50000"/>
                <a:lumOff val="50000"/>
              </a:schemeClr>
            </a:solidFill>
          </a:ln>
        </p:spPr>
      </p:pic>
    </p:spTree>
    <p:extLst>
      <p:ext uri="{BB962C8B-B14F-4D97-AF65-F5344CB8AC3E}">
        <p14:creationId xmlns:p14="http://schemas.microsoft.com/office/powerpoint/2010/main" val="1537816779"/>
      </p:ext>
    </p:extLst>
  </p:cSld>
  <p:clrMapOvr>
    <a:masterClrMapping/>
  </p:clrMapOvr>
  <p:transition>
    <p:dissolv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بناها و معماران حال‏گرا</a:t>
            </a:r>
            <a:endParaRPr lang="en-US" sz="1400" dirty="0">
              <a:solidFill>
                <a:srgbClr val="8C5B02"/>
              </a:solidFill>
              <a:latin typeface="Technic" panose="00000400000000000000" pitchFamily="2" charset="2"/>
            </a:endParaRPr>
          </a:p>
        </p:txBody>
      </p:sp>
      <p:sp>
        <p:nvSpPr>
          <p:cNvPr id="25" name="TextBox 24"/>
          <p:cNvSpPr txBox="1"/>
          <p:nvPr/>
        </p:nvSpPr>
        <p:spPr>
          <a:xfrm>
            <a:off x="2504728" y="1352963"/>
            <a:ext cx="288032"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en-US" sz="1400" dirty="0" smtClean="0">
                <a:solidFill>
                  <a:srgbClr val="002060"/>
                </a:solidFill>
                <a:latin typeface="Technic" panose="00000400000000000000" pitchFamily="2" charset="2"/>
              </a:rPr>
              <a:t>5</a:t>
            </a:r>
            <a:endParaRPr lang="en-US" sz="1400" dirty="0">
              <a:solidFill>
                <a:srgbClr val="002060"/>
              </a:solidFill>
              <a:latin typeface="Technic" panose="00000400000000000000" pitchFamily="2" charset="2"/>
            </a:endParaRPr>
          </a:p>
        </p:txBody>
      </p:sp>
      <p:sp>
        <p:nvSpPr>
          <p:cNvPr id="47" name="TextBox 46"/>
          <p:cNvSpPr txBox="1"/>
          <p:nvPr/>
        </p:nvSpPr>
        <p:spPr>
          <a:xfrm>
            <a:off x="2864768" y="1352963"/>
            <a:ext cx="619268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a:solidFill>
                  <a:srgbClr val="002060"/>
                </a:solidFill>
                <a:cs typeface="B Traffic" panose="00000400000000000000" pitchFamily="2" charset="-78"/>
              </a:rPr>
              <a:t>مجتمع مسکونی سیپان    </a:t>
            </a:r>
            <a:r>
              <a:rPr lang="fa-IR" sz="1400" dirty="0" smtClean="0">
                <a:solidFill>
                  <a:srgbClr val="002060"/>
                </a:solidFill>
                <a:cs typeface="B Traffic" panose="00000400000000000000" pitchFamily="2" charset="-78"/>
              </a:rPr>
              <a:t> </a:t>
            </a:r>
            <a:r>
              <a:rPr lang="fa-IR" sz="1050" dirty="0" smtClean="0">
                <a:solidFill>
                  <a:srgbClr val="002060"/>
                </a:solidFill>
                <a:cs typeface="B Traffic" panose="00000400000000000000" pitchFamily="2" charset="-78"/>
              </a:rPr>
              <a:t>عباس </a:t>
            </a:r>
            <a:r>
              <a:rPr lang="fa-IR" sz="1050" dirty="0">
                <a:solidFill>
                  <a:srgbClr val="002060"/>
                </a:solidFill>
                <a:cs typeface="B Traffic" panose="00000400000000000000" pitchFamily="2" charset="-78"/>
              </a:rPr>
              <a:t>ریاحی‏فر</a:t>
            </a:r>
          </a:p>
        </p:txBody>
      </p:sp>
      <p:sp>
        <p:nvSpPr>
          <p:cNvPr id="23" name="TextBox 22"/>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2</a:t>
            </a:r>
            <a:r>
              <a:rPr lang="fa-IR" sz="1600" dirty="0" smtClean="0">
                <a:effectLst>
                  <a:outerShdw blurRad="38100" dist="38100" dir="2700000" algn="tl">
                    <a:srgbClr val="000000">
                      <a:alpha val="43137"/>
                    </a:srgbClr>
                  </a:outerShdw>
                </a:effectLst>
              </a:rPr>
              <a:t>   معماران و مفهوم زمان</a:t>
            </a:r>
            <a:endParaRPr lang="en-US" sz="1400" dirty="0">
              <a:effectLst>
                <a:outerShdw blurRad="38100" dist="38100" dir="2700000" algn="tl">
                  <a:srgbClr val="000000">
                    <a:alpha val="43137"/>
                  </a:srgbClr>
                </a:outerShdw>
              </a:effectLst>
            </a:endParaRPr>
          </a:p>
        </p:txBody>
      </p:sp>
      <p:sp>
        <p:nvSpPr>
          <p:cNvPr id="24" name="TextBox 23"/>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2</a:t>
            </a:r>
            <a:endParaRPr lang="en-US" sz="1200" b="1" dirty="0">
              <a:solidFill>
                <a:srgbClr val="002060"/>
              </a:solidFill>
              <a:cs typeface="B Nazanin" pitchFamily="2" charset="-78"/>
            </a:endParaRPr>
          </a:p>
        </p:txBody>
      </p:sp>
      <p:sp>
        <p:nvSpPr>
          <p:cNvPr id="26" name="TextBox 25"/>
          <p:cNvSpPr txBox="1"/>
          <p:nvPr/>
        </p:nvSpPr>
        <p:spPr>
          <a:xfrm>
            <a:off x="272480" y="3723542"/>
            <a:ext cx="1728192" cy="276999"/>
          </a:xfrm>
          <a:prstGeom prst="rect">
            <a:avLst/>
          </a:prstGeom>
          <a:noFill/>
        </p:spPr>
        <p:txBody>
          <a:bodyPr wrap="square" rtlCol="0">
            <a:spAutoFit/>
          </a:bodyPr>
          <a:lstStyle/>
          <a:p>
            <a:pPr algn="ctr"/>
            <a:r>
              <a:rPr lang="fa-IR" sz="1200" b="1" dirty="0" smtClean="0">
                <a:solidFill>
                  <a:srgbClr val="674301"/>
                </a:solidFill>
                <a:cs typeface="B Nazanin" pitchFamily="2" charset="-78"/>
              </a:rPr>
              <a:t>معماران و مفهوم زمان</a:t>
            </a:r>
            <a:endParaRPr lang="en-US" sz="1200" b="1" dirty="0">
              <a:solidFill>
                <a:srgbClr val="674301"/>
              </a:solidFill>
              <a:cs typeface="B Nazanin" pitchFamily="2" charset="-78"/>
            </a:endParaRPr>
          </a:p>
        </p:txBody>
      </p:sp>
      <p:sp>
        <p:nvSpPr>
          <p:cNvPr id="28" name="TextBox 27"/>
          <p:cNvSpPr txBox="1"/>
          <p:nvPr/>
        </p:nvSpPr>
        <p:spPr>
          <a:xfrm>
            <a:off x="272480" y="4016097"/>
            <a:ext cx="1728192" cy="276999"/>
          </a:xfrm>
          <a:prstGeom prst="rect">
            <a:avLst/>
          </a:prstGeom>
          <a:noFill/>
        </p:spPr>
        <p:txBody>
          <a:bodyPr wrap="square" rtlCol="0">
            <a:spAutoFit/>
          </a:bodyPr>
          <a:lstStyle/>
          <a:p>
            <a:pPr algn="ctr"/>
            <a:r>
              <a:rPr lang="fa-IR" sz="1200" dirty="0" smtClean="0">
                <a:solidFill>
                  <a:schemeClr val="bg1">
                    <a:lumMod val="65000"/>
                    <a:lumOff val="35000"/>
                  </a:schemeClr>
                </a:solidFill>
                <a:cs typeface="B Nazanin" pitchFamily="2" charset="-78"/>
              </a:rPr>
              <a:t>بناها و معماران </a:t>
            </a:r>
            <a:r>
              <a:rPr lang="fa-IR" sz="1200" b="1" dirty="0" smtClean="0">
                <a:solidFill>
                  <a:schemeClr val="bg1">
                    <a:lumMod val="65000"/>
                    <a:lumOff val="35000"/>
                  </a:schemeClr>
                </a:solidFill>
                <a:cs typeface="B Nazanin" pitchFamily="2" charset="-78"/>
              </a:rPr>
              <a:t>حال‏گرا</a:t>
            </a:r>
            <a:endParaRPr lang="en-US" sz="1200" b="1" dirty="0">
              <a:solidFill>
                <a:schemeClr val="bg1">
                  <a:lumMod val="65000"/>
                  <a:lumOff val="35000"/>
                </a:schemeClr>
              </a:solidFill>
              <a:cs typeface="B Nazanin" pitchFamily="2" charset="-78"/>
            </a:endParaRPr>
          </a:p>
        </p:txBody>
      </p:sp>
      <p:sp>
        <p:nvSpPr>
          <p:cNvPr id="33" name="TextBox 32"/>
          <p:cNvSpPr txBox="1"/>
          <p:nvPr/>
        </p:nvSpPr>
        <p:spPr>
          <a:xfrm>
            <a:off x="272480" y="4293096"/>
            <a:ext cx="1728192" cy="261610"/>
          </a:xfrm>
          <a:prstGeom prst="rect">
            <a:avLst/>
          </a:prstGeom>
          <a:noFill/>
        </p:spPr>
        <p:txBody>
          <a:bodyPr wrap="square" rtlCol="0">
            <a:spAutoFit/>
          </a:bodyPr>
          <a:lstStyle/>
          <a:p>
            <a:pPr algn="ctr"/>
            <a:r>
              <a:rPr lang="fa-IR" sz="1100" dirty="0" smtClean="0">
                <a:solidFill>
                  <a:schemeClr val="bg1">
                    <a:lumMod val="65000"/>
                    <a:lumOff val="35000"/>
                  </a:schemeClr>
                </a:solidFill>
                <a:cs typeface="B Nazanin" pitchFamily="2" charset="-78"/>
              </a:rPr>
              <a:t>5</a:t>
            </a:r>
            <a:r>
              <a:rPr lang="fa-IR" sz="1100" dirty="0">
                <a:solidFill>
                  <a:schemeClr val="bg1">
                    <a:lumMod val="65000"/>
                    <a:lumOff val="35000"/>
                  </a:schemeClr>
                </a:solidFill>
                <a:cs typeface="B Nazanin" pitchFamily="2" charset="-78"/>
              </a:rPr>
              <a:t>. مجتمع مسکونی سیپان</a:t>
            </a:r>
            <a:endParaRPr lang="en-US" sz="1100" dirty="0">
              <a:solidFill>
                <a:schemeClr val="bg1">
                  <a:lumMod val="65000"/>
                  <a:lumOff val="35000"/>
                </a:schemeClr>
              </a:solidFill>
              <a:cs typeface="B Nazanin" pitchFamily="2" charset="-78"/>
            </a:endParaRPr>
          </a:p>
        </p:txBody>
      </p:sp>
      <p:sp>
        <p:nvSpPr>
          <p:cNvPr id="48" name="TextBox 47"/>
          <p:cNvSpPr txBox="1"/>
          <p:nvPr/>
        </p:nvSpPr>
        <p:spPr>
          <a:xfrm>
            <a:off x="2504728" y="3898685"/>
            <a:ext cx="288032"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en-US" sz="1400" dirty="0" smtClean="0">
                <a:solidFill>
                  <a:srgbClr val="002060"/>
                </a:solidFill>
                <a:latin typeface="Technic" panose="00000400000000000000" pitchFamily="2" charset="2"/>
              </a:rPr>
              <a:t>6</a:t>
            </a:r>
            <a:endParaRPr lang="en-US" sz="1400" dirty="0">
              <a:solidFill>
                <a:srgbClr val="002060"/>
              </a:solidFill>
              <a:latin typeface="Technic" panose="00000400000000000000" pitchFamily="2" charset="2"/>
            </a:endParaRPr>
          </a:p>
        </p:txBody>
      </p:sp>
      <p:sp>
        <p:nvSpPr>
          <p:cNvPr id="49" name="TextBox 48"/>
          <p:cNvSpPr txBox="1"/>
          <p:nvPr/>
        </p:nvSpPr>
        <p:spPr>
          <a:xfrm>
            <a:off x="2864768" y="3898685"/>
            <a:ext cx="619268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a:solidFill>
                  <a:srgbClr val="002060"/>
                </a:solidFill>
                <a:cs typeface="B Traffic" panose="00000400000000000000" pitchFamily="2" charset="-78"/>
              </a:rPr>
              <a:t>آپارتمان 210     </a:t>
            </a:r>
            <a:r>
              <a:rPr lang="fa-IR" sz="1050" dirty="0" smtClean="0">
                <a:solidFill>
                  <a:srgbClr val="002060"/>
                </a:solidFill>
                <a:cs typeface="B Traffic" panose="00000400000000000000" pitchFamily="2" charset="-78"/>
              </a:rPr>
              <a:t>علی نقوی نمینی</a:t>
            </a:r>
            <a:endParaRPr lang="fa-IR" sz="1050" dirty="0">
              <a:solidFill>
                <a:srgbClr val="002060"/>
              </a:solidFill>
              <a:cs typeface="B Traffic" panose="00000400000000000000" pitchFamily="2" charset="-78"/>
            </a:endParaRPr>
          </a:p>
        </p:txBody>
      </p:sp>
      <p:sp>
        <p:nvSpPr>
          <p:cNvPr id="64" name="TextBox 63"/>
          <p:cNvSpPr txBox="1"/>
          <p:nvPr/>
        </p:nvSpPr>
        <p:spPr>
          <a:xfrm>
            <a:off x="272480" y="4592161"/>
            <a:ext cx="1728192" cy="261610"/>
          </a:xfrm>
          <a:prstGeom prst="rect">
            <a:avLst/>
          </a:prstGeom>
          <a:noFill/>
        </p:spPr>
        <p:txBody>
          <a:bodyPr wrap="square" rtlCol="0">
            <a:spAutoFit/>
          </a:bodyPr>
          <a:lstStyle/>
          <a:p>
            <a:pPr algn="ctr"/>
            <a:r>
              <a:rPr lang="fa-IR" sz="1100" dirty="0" smtClean="0">
                <a:solidFill>
                  <a:schemeClr val="bg1">
                    <a:lumMod val="65000"/>
                    <a:lumOff val="35000"/>
                  </a:schemeClr>
                </a:solidFill>
                <a:cs typeface="B Nazanin" pitchFamily="2" charset="-78"/>
              </a:rPr>
              <a:t>6. آپارتمان 210</a:t>
            </a:r>
            <a:endParaRPr lang="en-US" sz="1100" dirty="0">
              <a:solidFill>
                <a:schemeClr val="bg1">
                  <a:lumMod val="65000"/>
                  <a:lumOff val="35000"/>
                </a:schemeClr>
              </a:solidFill>
              <a:cs typeface="B Nazanin" pitchFamily="2" charset="-78"/>
            </a:endParaRP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04728" y="1698376"/>
            <a:ext cx="1459007" cy="2162672"/>
          </a:xfrm>
          <a:prstGeom prst="rect">
            <a:avLst/>
          </a:prstGeom>
        </p:spPr>
      </p:pic>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88904" y="1703065"/>
            <a:ext cx="1517792" cy="2166306"/>
          </a:xfrm>
          <a:prstGeom prst="rect">
            <a:avLst/>
          </a:prstGeom>
        </p:spPr>
      </p:pic>
      <p:pic>
        <p:nvPicPr>
          <p:cNvPr id="34" name="Picture 3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31865" y="1698375"/>
            <a:ext cx="3325591" cy="2162673"/>
          </a:xfrm>
          <a:prstGeom prst="rect">
            <a:avLst/>
          </a:prstGeom>
        </p:spPr>
      </p:pic>
      <p:pic>
        <p:nvPicPr>
          <p:cNvPr id="36" name="Picture 3" descr="D:\fattaneh s data\kalbadi\tamrin 2\آپارتمان 210\Apartment_210__Iranian_Modern_House__27_-8561-800-500-90.jpg"/>
          <p:cNvPicPr>
            <a:picLocks noChangeAspect="1" noChangeArrowheads="1"/>
          </p:cNvPicPr>
          <p:nvPr/>
        </p:nvPicPr>
        <p:blipFill rotWithShape="1">
          <a:blip r:embed="rId5"/>
          <a:srcRect l="17691" t="30870" r="-1"/>
          <a:stretch/>
        </p:blipFill>
        <p:spPr bwMode="auto">
          <a:xfrm>
            <a:off x="6681192" y="4240741"/>
            <a:ext cx="2376264" cy="2114165"/>
          </a:xfrm>
          <a:prstGeom prst="rect">
            <a:avLst/>
          </a:prstGeom>
          <a:noFill/>
        </p:spPr>
      </p:pic>
      <p:pic>
        <p:nvPicPr>
          <p:cNvPr id="39" name="Picture 2" descr="D:\fattaneh s data\kalbadi\tamrin 2\آپارتمان 210\Apartment_210__Iranian_Modern_House__1_-8535-800-500-90.jpg"/>
          <p:cNvPicPr>
            <a:picLocks noChangeAspect="1" noChangeArrowheads="1"/>
          </p:cNvPicPr>
          <p:nvPr/>
        </p:nvPicPr>
        <p:blipFill rotWithShape="1">
          <a:blip r:embed="rId6"/>
          <a:srcRect l="1613" t="29690" r="6451" b="3011"/>
          <a:stretch/>
        </p:blipFill>
        <p:spPr bwMode="auto">
          <a:xfrm>
            <a:off x="2504728" y="4239031"/>
            <a:ext cx="4104456" cy="2115875"/>
          </a:xfrm>
          <a:prstGeom prst="rect">
            <a:avLst/>
          </a:prstGeom>
          <a:noFill/>
        </p:spPr>
      </p:pic>
    </p:spTree>
    <p:extLst>
      <p:ext uri="{BB962C8B-B14F-4D97-AF65-F5344CB8AC3E}">
        <p14:creationId xmlns:p14="http://schemas.microsoft.com/office/powerpoint/2010/main" val="2218642543"/>
      </p:ext>
    </p:extLst>
  </p:cSld>
  <p:clrMapOvr>
    <a:masterClrMapping/>
  </p:clrMapOvr>
  <p:transition>
    <p:dissolv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بناها و معماران حال‏گرا</a:t>
            </a:r>
            <a:endParaRPr lang="en-US" sz="1400" dirty="0">
              <a:solidFill>
                <a:srgbClr val="8C5B02"/>
              </a:solidFill>
              <a:latin typeface="Technic" panose="00000400000000000000" pitchFamily="2" charset="2"/>
            </a:endParaRPr>
          </a:p>
        </p:txBody>
      </p:sp>
      <p:sp>
        <p:nvSpPr>
          <p:cNvPr id="25" name="TextBox 24"/>
          <p:cNvSpPr txBox="1"/>
          <p:nvPr/>
        </p:nvSpPr>
        <p:spPr>
          <a:xfrm>
            <a:off x="2504728" y="1352963"/>
            <a:ext cx="288032"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en-US" sz="1400" dirty="0" smtClean="0">
                <a:solidFill>
                  <a:srgbClr val="002060"/>
                </a:solidFill>
                <a:latin typeface="Technic" panose="00000400000000000000" pitchFamily="2" charset="2"/>
              </a:rPr>
              <a:t>7</a:t>
            </a:r>
            <a:endParaRPr lang="en-US" sz="1400" dirty="0">
              <a:solidFill>
                <a:srgbClr val="002060"/>
              </a:solidFill>
              <a:latin typeface="Technic" panose="00000400000000000000" pitchFamily="2" charset="2"/>
            </a:endParaRPr>
          </a:p>
        </p:txBody>
      </p:sp>
      <p:sp>
        <p:nvSpPr>
          <p:cNvPr id="47" name="TextBox 46"/>
          <p:cNvSpPr txBox="1"/>
          <p:nvPr/>
        </p:nvSpPr>
        <p:spPr>
          <a:xfrm>
            <a:off x="2864768" y="1352963"/>
            <a:ext cx="619268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002060"/>
                </a:solidFill>
                <a:cs typeface="B Traffic" panose="00000400000000000000" pitchFamily="2" charset="-78"/>
              </a:rPr>
              <a:t>مجتمع تجاری ارگ     </a:t>
            </a:r>
            <a:r>
              <a:rPr lang="fa-IR" sz="1050" dirty="0">
                <a:solidFill>
                  <a:srgbClr val="002060"/>
                </a:solidFill>
                <a:cs typeface="B Traffic" panose="00000400000000000000" pitchFamily="2" charset="-78"/>
              </a:rPr>
              <a:t>علیرضا شریفی - پانته‏آ اسلامی</a:t>
            </a:r>
          </a:p>
        </p:txBody>
      </p:sp>
      <p:sp>
        <p:nvSpPr>
          <p:cNvPr id="23" name="TextBox 22"/>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2</a:t>
            </a:r>
            <a:r>
              <a:rPr lang="fa-IR" sz="1600" dirty="0" smtClean="0">
                <a:effectLst>
                  <a:outerShdw blurRad="38100" dist="38100" dir="2700000" algn="tl">
                    <a:srgbClr val="000000">
                      <a:alpha val="43137"/>
                    </a:srgbClr>
                  </a:outerShdw>
                </a:effectLst>
              </a:rPr>
              <a:t>   معماران و مفهوم زمان</a:t>
            </a:r>
            <a:endParaRPr lang="en-US" sz="1400" dirty="0">
              <a:effectLst>
                <a:outerShdw blurRad="38100" dist="38100" dir="2700000" algn="tl">
                  <a:srgbClr val="000000">
                    <a:alpha val="43137"/>
                  </a:srgbClr>
                </a:outerShdw>
              </a:effectLst>
            </a:endParaRPr>
          </a:p>
        </p:txBody>
      </p:sp>
      <p:sp>
        <p:nvSpPr>
          <p:cNvPr id="24" name="TextBox 23"/>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2</a:t>
            </a:r>
            <a:endParaRPr lang="en-US" sz="1200" b="1" dirty="0">
              <a:solidFill>
                <a:srgbClr val="002060"/>
              </a:solidFill>
              <a:cs typeface="B Nazanin" pitchFamily="2" charset="-78"/>
            </a:endParaRPr>
          </a:p>
        </p:txBody>
      </p:sp>
      <p:sp>
        <p:nvSpPr>
          <p:cNvPr id="26" name="TextBox 25"/>
          <p:cNvSpPr txBox="1"/>
          <p:nvPr/>
        </p:nvSpPr>
        <p:spPr>
          <a:xfrm>
            <a:off x="272480" y="3723542"/>
            <a:ext cx="1728192" cy="276999"/>
          </a:xfrm>
          <a:prstGeom prst="rect">
            <a:avLst/>
          </a:prstGeom>
          <a:noFill/>
        </p:spPr>
        <p:txBody>
          <a:bodyPr wrap="square" rtlCol="0">
            <a:spAutoFit/>
          </a:bodyPr>
          <a:lstStyle/>
          <a:p>
            <a:pPr algn="ctr"/>
            <a:r>
              <a:rPr lang="fa-IR" sz="1200" b="1" dirty="0" smtClean="0">
                <a:solidFill>
                  <a:srgbClr val="674301"/>
                </a:solidFill>
                <a:cs typeface="B Nazanin" pitchFamily="2" charset="-78"/>
              </a:rPr>
              <a:t>معماران و مفهوم زمان</a:t>
            </a:r>
            <a:endParaRPr lang="en-US" sz="1200" b="1" dirty="0">
              <a:solidFill>
                <a:srgbClr val="674301"/>
              </a:solidFill>
              <a:cs typeface="B Nazanin" pitchFamily="2" charset="-78"/>
            </a:endParaRPr>
          </a:p>
        </p:txBody>
      </p:sp>
      <p:sp>
        <p:nvSpPr>
          <p:cNvPr id="28" name="TextBox 27"/>
          <p:cNvSpPr txBox="1"/>
          <p:nvPr/>
        </p:nvSpPr>
        <p:spPr>
          <a:xfrm>
            <a:off x="272480" y="4016097"/>
            <a:ext cx="1728192" cy="276999"/>
          </a:xfrm>
          <a:prstGeom prst="rect">
            <a:avLst/>
          </a:prstGeom>
          <a:noFill/>
        </p:spPr>
        <p:txBody>
          <a:bodyPr wrap="square" rtlCol="0">
            <a:spAutoFit/>
          </a:bodyPr>
          <a:lstStyle/>
          <a:p>
            <a:pPr algn="ctr"/>
            <a:r>
              <a:rPr lang="fa-IR" sz="1200" dirty="0" smtClean="0">
                <a:solidFill>
                  <a:schemeClr val="bg1">
                    <a:lumMod val="65000"/>
                    <a:lumOff val="35000"/>
                  </a:schemeClr>
                </a:solidFill>
                <a:cs typeface="B Nazanin" pitchFamily="2" charset="-78"/>
              </a:rPr>
              <a:t>بناها و معماران </a:t>
            </a:r>
            <a:r>
              <a:rPr lang="fa-IR" sz="1200" b="1" dirty="0" smtClean="0">
                <a:solidFill>
                  <a:schemeClr val="bg1">
                    <a:lumMod val="65000"/>
                    <a:lumOff val="35000"/>
                  </a:schemeClr>
                </a:solidFill>
                <a:cs typeface="B Nazanin" pitchFamily="2" charset="-78"/>
              </a:rPr>
              <a:t>حال‏گرا</a:t>
            </a:r>
            <a:endParaRPr lang="en-US" sz="1200" b="1" dirty="0">
              <a:solidFill>
                <a:schemeClr val="bg1">
                  <a:lumMod val="65000"/>
                  <a:lumOff val="35000"/>
                </a:schemeClr>
              </a:solidFill>
              <a:cs typeface="B Nazanin" pitchFamily="2" charset="-78"/>
            </a:endParaRPr>
          </a:p>
        </p:txBody>
      </p:sp>
      <p:sp>
        <p:nvSpPr>
          <p:cNvPr id="33" name="TextBox 32"/>
          <p:cNvSpPr txBox="1"/>
          <p:nvPr/>
        </p:nvSpPr>
        <p:spPr>
          <a:xfrm>
            <a:off x="272480" y="4293096"/>
            <a:ext cx="1728192" cy="261610"/>
          </a:xfrm>
          <a:prstGeom prst="rect">
            <a:avLst/>
          </a:prstGeom>
          <a:noFill/>
        </p:spPr>
        <p:txBody>
          <a:bodyPr wrap="square" rtlCol="0">
            <a:spAutoFit/>
          </a:bodyPr>
          <a:lstStyle/>
          <a:p>
            <a:pPr algn="ctr"/>
            <a:r>
              <a:rPr lang="fa-IR" sz="1100" dirty="0" smtClean="0">
                <a:solidFill>
                  <a:schemeClr val="bg1">
                    <a:lumMod val="65000"/>
                    <a:lumOff val="35000"/>
                  </a:schemeClr>
                </a:solidFill>
                <a:cs typeface="B Nazanin" pitchFamily="2" charset="-78"/>
              </a:rPr>
              <a:t>7. </a:t>
            </a:r>
            <a:r>
              <a:rPr lang="fa-IR" sz="1100" dirty="0">
                <a:solidFill>
                  <a:schemeClr val="bg1">
                    <a:lumMod val="65000"/>
                    <a:lumOff val="35000"/>
                  </a:schemeClr>
                </a:solidFill>
                <a:cs typeface="B Nazanin" pitchFamily="2" charset="-78"/>
              </a:rPr>
              <a:t>مجتمع </a:t>
            </a:r>
            <a:r>
              <a:rPr lang="fa-IR" sz="1100" dirty="0" smtClean="0">
                <a:solidFill>
                  <a:schemeClr val="bg1">
                    <a:lumMod val="65000"/>
                    <a:lumOff val="35000"/>
                  </a:schemeClr>
                </a:solidFill>
                <a:cs typeface="B Nazanin" pitchFamily="2" charset="-78"/>
              </a:rPr>
              <a:t>تجاری ارگ</a:t>
            </a:r>
            <a:endParaRPr lang="en-US" sz="1100" dirty="0">
              <a:solidFill>
                <a:schemeClr val="bg1">
                  <a:lumMod val="65000"/>
                  <a:lumOff val="35000"/>
                </a:schemeClr>
              </a:solidFill>
              <a:cs typeface="B Nazanin" pitchFamily="2" charset="-78"/>
            </a:endParaRPr>
          </a:p>
        </p:txBody>
      </p:sp>
      <p:sp>
        <p:nvSpPr>
          <p:cNvPr id="48" name="TextBox 47"/>
          <p:cNvSpPr txBox="1"/>
          <p:nvPr/>
        </p:nvSpPr>
        <p:spPr>
          <a:xfrm>
            <a:off x="2504728" y="3898685"/>
            <a:ext cx="288032"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en-US" sz="1400" dirty="0" smtClean="0">
                <a:solidFill>
                  <a:srgbClr val="002060"/>
                </a:solidFill>
                <a:latin typeface="Technic" panose="00000400000000000000" pitchFamily="2" charset="2"/>
              </a:rPr>
              <a:t>8</a:t>
            </a:r>
            <a:endParaRPr lang="en-US" sz="1400" dirty="0">
              <a:solidFill>
                <a:srgbClr val="002060"/>
              </a:solidFill>
              <a:latin typeface="Technic" panose="00000400000000000000" pitchFamily="2" charset="2"/>
            </a:endParaRPr>
          </a:p>
        </p:txBody>
      </p:sp>
      <p:sp>
        <p:nvSpPr>
          <p:cNvPr id="49" name="TextBox 48"/>
          <p:cNvSpPr txBox="1"/>
          <p:nvPr/>
        </p:nvSpPr>
        <p:spPr>
          <a:xfrm>
            <a:off x="2864768" y="3898685"/>
            <a:ext cx="619268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002060"/>
                </a:solidFill>
                <a:cs typeface="B Traffic" panose="00000400000000000000" pitchFamily="2" charset="-78"/>
              </a:rPr>
              <a:t>ساختمان اداری نارنجستان     </a:t>
            </a:r>
            <a:r>
              <a:rPr lang="fa-IR" sz="1050" dirty="0">
                <a:solidFill>
                  <a:srgbClr val="002060"/>
                </a:solidFill>
                <a:cs typeface="B Traffic" panose="00000400000000000000" pitchFamily="2" charset="-78"/>
              </a:rPr>
              <a:t>پیمان میدانی - بهزاد آیتی</a:t>
            </a:r>
          </a:p>
        </p:txBody>
      </p:sp>
      <p:sp>
        <p:nvSpPr>
          <p:cNvPr id="64" name="TextBox 63"/>
          <p:cNvSpPr txBox="1"/>
          <p:nvPr/>
        </p:nvSpPr>
        <p:spPr>
          <a:xfrm>
            <a:off x="272480" y="4592161"/>
            <a:ext cx="1728192" cy="261610"/>
          </a:xfrm>
          <a:prstGeom prst="rect">
            <a:avLst/>
          </a:prstGeom>
          <a:noFill/>
        </p:spPr>
        <p:txBody>
          <a:bodyPr wrap="square" rtlCol="0">
            <a:spAutoFit/>
          </a:bodyPr>
          <a:lstStyle/>
          <a:p>
            <a:pPr algn="ctr"/>
            <a:r>
              <a:rPr lang="fa-IR" sz="1100" dirty="0" smtClean="0">
                <a:solidFill>
                  <a:schemeClr val="bg1">
                    <a:lumMod val="65000"/>
                    <a:lumOff val="35000"/>
                  </a:schemeClr>
                </a:solidFill>
                <a:cs typeface="B Nazanin" pitchFamily="2" charset="-78"/>
              </a:rPr>
              <a:t>8. ساختمان اداری نارنجستان</a:t>
            </a:r>
            <a:endParaRPr lang="en-US" sz="1100" dirty="0">
              <a:solidFill>
                <a:schemeClr val="bg1">
                  <a:lumMod val="65000"/>
                  <a:lumOff val="35000"/>
                </a:schemeClr>
              </a:solidFill>
              <a:cs typeface="B Nazanin" pitchFamily="2" charset="-78"/>
            </a:endParaRPr>
          </a:p>
        </p:txBody>
      </p:sp>
      <p:pic>
        <p:nvPicPr>
          <p:cNvPr id="36" name="Picture 3"/>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504728" y="4239031"/>
            <a:ext cx="1390039" cy="2080897"/>
          </a:xfrm>
          <a:prstGeom prst="rect">
            <a:avLst/>
          </a:prstGeom>
          <a:noFill/>
        </p:spPr>
      </p:pic>
      <p:pic>
        <p:nvPicPr>
          <p:cNvPr id="35" name="Picture 3" descr="D:\fattaneh s data\kalbadi\tamrin 1\Arg Commercial Center\Arg_Commercial_Center_in_Tehran_Modern_Architecture_of_Iran__13_-7716-800-500-90.jpg"/>
          <p:cNvPicPr>
            <a:picLocks noChangeAspect="1" noChangeArrowheads="1"/>
          </p:cNvPicPr>
          <p:nvPr/>
        </p:nvPicPr>
        <p:blipFill>
          <a:blip r:embed="rId3"/>
          <a:srcRect b="28276"/>
          <a:stretch>
            <a:fillRect/>
          </a:stretch>
        </p:blipFill>
        <p:spPr bwMode="auto">
          <a:xfrm>
            <a:off x="2504728" y="1693308"/>
            <a:ext cx="2550846" cy="2167740"/>
          </a:xfrm>
          <a:prstGeom prst="rect">
            <a:avLst/>
          </a:prstGeom>
          <a:noFill/>
        </p:spPr>
      </p:pic>
      <p:pic>
        <p:nvPicPr>
          <p:cNvPr id="37" name="Picture 4" descr="D:\fattaneh s data\kalbadi\tamrin 1\Arg Commercial Center\Arg_Commercial_Center_in_Tehran_Modern_Architecture_of_Iran__7_-7710-800-500-90.jpg"/>
          <p:cNvPicPr>
            <a:picLocks noChangeAspect="1" noChangeArrowheads="1"/>
          </p:cNvPicPr>
          <p:nvPr/>
        </p:nvPicPr>
        <p:blipFill>
          <a:blip r:embed="rId4"/>
          <a:srcRect/>
          <a:stretch>
            <a:fillRect/>
          </a:stretch>
        </p:blipFill>
        <p:spPr bwMode="auto">
          <a:xfrm>
            <a:off x="7609404" y="1693308"/>
            <a:ext cx="1448051" cy="2167740"/>
          </a:xfrm>
          <a:prstGeom prst="rect">
            <a:avLst/>
          </a:prstGeom>
          <a:noFill/>
        </p:spPr>
      </p:pic>
      <p:pic>
        <p:nvPicPr>
          <p:cNvPr id="40" name="Picture 3" descr="D:\fattaneh s data\kalbadi\tamrin 1\Arg Commercial Center\Arg_Commercial_Center_in_Tehran_Modern_Architecture_of_Iran__5_-7708-800-500-90.jpg"/>
          <p:cNvPicPr>
            <a:picLocks noChangeAspect="1" noChangeArrowheads="1"/>
          </p:cNvPicPr>
          <p:nvPr/>
        </p:nvPicPr>
        <p:blipFill>
          <a:blip r:embed="rId5" cstate="print"/>
          <a:srcRect l="40168" b="16430"/>
          <a:stretch>
            <a:fillRect/>
          </a:stretch>
        </p:blipFill>
        <p:spPr bwMode="auto">
          <a:xfrm>
            <a:off x="5169024" y="1695019"/>
            <a:ext cx="2323066" cy="2166029"/>
          </a:xfrm>
          <a:prstGeom prst="rect">
            <a:avLst/>
          </a:prstGeom>
          <a:noFill/>
        </p:spPr>
      </p:pic>
      <p:pic>
        <p:nvPicPr>
          <p:cNvPr id="41" name="Picture 3"/>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4201060" y="4239030"/>
            <a:ext cx="1430322" cy="2076797"/>
          </a:xfrm>
          <a:prstGeom prst="rect">
            <a:avLst/>
          </a:prstGeom>
          <a:noFill/>
        </p:spPr>
      </p:pic>
      <p:pic>
        <p:nvPicPr>
          <p:cNvPr id="42" name="Picture 3"/>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5889334" y="4239030"/>
            <a:ext cx="1366533" cy="2076797"/>
          </a:xfrm>
          <a:prstGeom prst="rect">
            <a:avLst/>
          </a:prstGeom>
          <a:noFill/>
        </p:spPr>
      </p:pic>
      <p:pic>
        <p:nvPicPr>
          <p:cNvPr id="43" name="Picture 3"/>
          <p:cNvPicPr>
            <a:picLocks noChangeAspect="1" noChangeArrowheads="1"/>
          </p:cNvPicPr>
          <p:nvPr/>
        </p:nvPicPr>
        <p:blipFill>
          <a:blip r:embed="rId8" cstate="print">
            <a:extLst>
              <a:ext uri="{28A0092B-C50C-407E-A947-70E740481C1C}">
                <a14:useLocalDpi xmlns:a14="http://schemas.microsoft.com/office/drawing/2010/main" val="0"/>
              </a:ext>
            </a:extLst>
          </a:blip>
          <a:stretch>
            <a:fillRect/>
          </a:stretch>
        </p:blipFill>
        <p:spPr bwMode="auto">
          <a:xfrm>
            <a:off x="7562161" y="4239032"/>
            <a:ext cx="1495294" cy="2076796"/>
          </a:xfrm>
          <a:prstGeom prst="rect">
            <a:avLst/>
          </a:prstGeom>
          <a:noFill/>
        </p:spPr>
      </p:pic>
    </p:spTree>
    <p:extLst>
      <p:ext uri="{BB962C8B-B14F-4D97-AF65-F5344CB8AC3E}">
        <p14:creationId xmlns:p14="http://schemas.microsoft.com/office/powerpoint/2010/main" val="4132037796"/>
      </p:ext>
    </p:extLst>
  </p:cSld>
  <p:clrMapOvr>
    <a:masterClrMapping/>
  </p:clrMapOvr>
  <p:transition>
    <p:dissolv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بناها و معماران حال‏گرا</a:t>
            </a:r>
            <a:endParaRPr lang="en-US" sz="1400" dirty="0">
              <a:solidFill>
                <a:srgbClr val="8C5B02"/>
              </a:solidFill>
              <a:latin typeface="Technic" panose="00000400000000000000" pitchFamily="2" charset="2"/>
            </a:endParaRPr>
          </a:p>
        </p:txBody>
      </p:sp>
      <p:sp>
        <p:nvSpPr>
          <p:cNvPr id="25" name="TextBox 24"/>
          <p:cNvSpPr txBox="1"/>
          <p:nvPr/>
        </p:nvSpPr>
        <p:spPr>
          <a:xfrm>
            <a:off x="2504728" y="1352963"/>
            <a:ext cx="288032"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en-US" sz="1400" dirty="0" smtClean="0">
                <a:solidFill>
                  <a:srgbClr val="002060"/>
                </a:solidFill>
                <a:latin typeface="Technic" panose="00000400000000000000" pitchFamily="2" charset="2"/>
              </a:rPr>
              <a:t>9</a:t>
            </a:r>
            <a:endParaRPr lang="en-US" sz="1400" dirty="0">
              <a:solidFill>
                <a:srgbClr val="002060"/>
              </a:solidFill>
              <a:latin typeface="Technic" panose="00000400000000000000" pitchFamily="2" charset="2"/>
            </a:endParaRPr>
          </a:p>
        </p:txBody>
      </p:sp>
      <p:sp>
        <p:nvSpPr>
          <p:cNvPr id="47" name="TextBox 46"/>
          <p:cNvSpPr txBox="1"/>
          <p:nvPr/>
        </p:nvSpPr>
        <p:spPr>
          <a:xfrm>
            <a:off x="2864768" y="1352963"/>
            <a:ext cx="619268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a:solidFill>
                  <a:srgbClr val="002060"/>
                </a:solidFill>
                <a:cs typeface="B Traffic" panose="00000400000000000000" pitchFamily="2" charset="-78"/>
              </a:rPr>
              <a:t>ساختمان اداری آب ورزان     </a:t>
            </a:r>
            <a:r>
              <a:rPr lang="fa-IR" sz="1050" dirty="0">
                <a:solidFill>
                  <a:srgbClr val="002060"/>
                </a:solidFill>
                <a:cs typeface="B Traffic" panose="00000400000000000000" pitchFamily="2" charset="-78"/>
              </a:rPr>
              <a:t>فاطمه رضایی - شیوا جبارنیا</a:t>
            </a:r>
          </a:p>
        </p:txBody>
      </p:sp>
      <p:sp>
        <p:nvSpPr>
          <p:cNvPr id="23" name="TextBox 22"/>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2</a:t>
            </a:r>
            <a:r>
              <a:rPr lang="fa-IR" sz="1600" dirty="0" smtClean="0">
                <a:effectLst>
                  <a:outerShdw blurRad="38100" dist="38100" dir="2700000" algn="tl">
                    <a:srgbClr val="000000">
                      <a:alpha val="43137"/>
                    </a:srgbClr>
                  </a:outerShdw>
                </a:effectLst>
              </a:rPr>
              <a:t>   معماران و مفهوم زمان</a:t>
            </a:r>
            <a:endParaRPr lang="en-US" sz="1400" dirty="0">
              <a:effectLst>
                <a:outerShdw blurRad="38100" dist="38100" dir="2700000" algn="tl">
                  <a:srgbClr val="000000">
                    <a:alpha val="43137"/>
                  </a:srgbClr>
                </a:outerShdw>
              </a:effectLst>
            </a:endParaRPr>
          </a:p>
        </p:txBody>
      </p:sp>
      <p:sp>
        <p:nvSpPr>
          <p:cNvPr id="24" name="TextBox 23"/>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2</a:t>
            </a:r>
            <a:endParaRPr lang="en-US" sz="1200" b="1" dirty="0">
              <a:solidFill>
                <a:srgbClr val="002060"/>
              </a:solidFill>
              <a:cs typeface="B Nazanin" pitchFamily="2" charset="-78"/>
            </a:endParaRPr>
          </a:p>
        </p:txBody>
      </p:sp>
      <p:sp>
        <p:nvSpPr>
          <p:cNvPr id="26" name="TextBox 25"/>
          <p:cNvSpPr txBox="1"/>
          <p:nvPr/>
        </p:nvSpPr>
        <p:spPr>
          <a:xfrm>
            <a:off x="272480" y="3723542"/>
            <a:ext cx="1728192" cy="276999"/>
          </a:xfrm>
          <a:prstGeom prst="rect">
            <a:avLst/>
          </a:prstGeom>
          <a:noFill/>
        </p:spPr>
        <p:txBody>
          <a:bodyPr wrap="square" rtlCol="0">
            <a:spAutoFit/>
          </a:bodyPr>
          <a:lstStyle/>
          <a:p>
            <a:pPr algn="ctr"/>
            <a:r>
              <a:rPr lang="fa-IR" sz="1200" b="1" dirty="0" smtClean="0">
                <a:solidFill>
                  <a:srgbClr val="674301"/>
                </a:solidFill>
                <a:cs typeface="B Nazanin" pitchFamily="2" charset="-78"/>
              </a:rPr>
              <a:t>معماران و مفهوم زمان</a:t>
            </a:r>
            <a:endParaRPr lang="en-US" sz="1200" b="1" dirty="0">
              <a:solidFill>
                <a:srgbClr val="674301"/>
              </a:solidFill>
              <a:cs typeface="B Nazanin" pitchFamily="2" charset="-78"/>
            </a:endParaRPr>
          </a:p>
        </p:txBody>
      </p:sp>
      <p:sp>
        <p:nvSpPr>
          <p:cNvPr id="28" name="TextBox 27"/>
          <p:cNvSpPr txBox="1"/>
          <p:nvPr/>
        </p:nvSpPr>
        <p:spPr>
          <a:xfrm>
            <a:off x="272480" y="4016097"/>
            <a:ext cx="1728192" cy="276999"/>
          </a:xfrm>
          <a:prstGeom prst="rect">
            <a:avLst/>
          </a:prstGeom>
          <a:noFill/>
        </p:spPr>
        <p:txBody>
          <a:bodyPr wrap="square" rtlCol="0">
            <a:spAutoFit/>
          </a:bodyPr>
          <a:lstStyle/>
          <a:p>
            <a:pPr algn="ctr"/>
            <a:r>
              <a:rPr lang="fa-IR" sz="1200" dirty="0" smtClean="0">
                <a:solidFill>
                  <a:schemeClr val="bg1">
                    <a:lumMod val="65000"/>
                    <a:lumOff val="35000"/>
                  </a:schemeClr>
                </a:solidFill>
                <a:cs typeface="B Nazanin" pitchFamily="2" charset="-78"/>
              </a:rPr>
              <a:t>بناها و معماران </a:t>
            </a:r>
            <a:r>
              <a:rPr lang="fa-IR" sz="1200" b="1" dirty="0" smtClean="0">
                <a:solidFill>
                  <a:schemeClr val="bg1">
                    <a:lumMod val="65000"/>
                    <a:lumOff val="35000"/>
                  </a:schemeClr>
                </a:solidFill>
                <a:cs typeface="B Nazanin" pitchFamily="2" charset="-78"/>
              </a:rPr>
              <a:t>حال‏گرا</a:t>
            </a:r>
            <a:endParaRPr lang="en-US" sz="1200" b="1" dirty="0">
              <a:solidFill>
                <a:schemeClr val="bg1">
                  <a:lumMod val="65000"/>
                  <a:lumOff val="35000"/>
                </a:schemeClr>
              </a:solidFill>
              <a:cs typeface="B Nazanin" pitchFamily="2" charset="-78"/>
            </a:endParaRPr>
          </a:p>
        </p:txBody>
      </p:sp>
      <p:sp>
        <p:nvSpPr>
          <p:cNvPr id="33" name="TextBox 32"/>
          <p:cNvSpPr txBox="1"/>
          <p:nvPr/>
        </p:nvSpPr>
        <p:spPr>
          <a:xfrm>
            <a:off x="272480" y="4293096"/>
            <a:ext cx="1728192" cy="261610"/>
          </a:xfrm>
          <a:prstGeom prst="rect">
            <a:avLst/>
          </a:prstGeom>
          <a:noFill/>
        </p:spPr>
        <p:txBody>
          <a:bodyPr wrap="square" rtlCol="0">
            <a:spAutoFit/>
          </a:bodyPr>
          <a:lstStyle/>
          <a:p>
            <a:pPr algn="ctr"/>
            <a:r>
              <a:rPr lang="fa-IR" sz="1100" dirty="0" smtClean="0">
                <a:solidFill>
                  <a:schemeClr val="bg1">
                    <a:lumMod val="65000"/>
                    <a:lumOff val="35000"/>
                  </a:schemeClr>
                </a:solidFill>
                <a:cs typeface="B Nazanin" pitchFamily="2" charset="-78"/>
              </a:rPr>
              <a:t>9. ساختمان </a:t>
            </a:r>
            <a:r>
              <a:rPr lang="fa-IR" sz="1100" dirty="0">
                <a:solidFill>
                  <a:schemeClr val="bg1">
                    <a:lumMod val="65000"/>
                    <a:lumOff val="35000"/>
                  </a:schemeClr>
                </a:solidFill>
                <a:cs typeface="B Nazanin" pitchFamily="2" charset="-78"/>
              </a:rPr>
              <a:t>اداری آب ورزان</a:t>
            </a:r>
            <a:endParaRPr lang="en-US" sz="1100" dirty="0">
              <a:solidFill>
                <a:schemeClr val="bg1">
                  <a:lumMod val="65000"/>
                  <a:lumOff val="35000"/>
                </a:schemeClr>
              </a:solidFill>
              <a:cs typeface="B Nazanin" pitchFamily="2" charset="-78"/>
            </a:endParaRPr>
          </a:p>
        </p:txBody>
      </p:sp>
      <p:sp>
        <p:nvSpPr>
          <p:cNvPr id="48" name="TextBox 47"/>
          <p:cNvSpPr txBox="1"/>
          <p:nvPr/>
        </p:nvSpPr>
        <p:spPr>
          <a:xfrm>
            <a:off x="2504728" y="3898685"/>
            <a:ext cx="360040"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en-US" sz="1400" dirty="0" smtClean="0">
                <a:solidFill>
                  <a:srgbClr val="002060"/>
                </a:solidFill>
                <a:latin typeface="Technic" panose="00000400000000000000" pitchFamily="2" charset="2"/>
              </a:rPr>
              <a:t>10</a:t>
            </a:r>
            <a:endParaRPr lang="en-US" sz="1400" dirty="0">
              <a:solidFill>
                <a:srgbClr val="002060"/>
              </a:solidFill>
              <a:latin typeface="Technic" panose="00000400000000000000" pitchFamily="2" charset="2"/>
            </a:endParaRPr>
          </a:p>
        </p:txBody>
      </p:sp>
      <p:sp>
        <p:nvSpPr>
          <p:cNvPr id="49" name="TextBox 48"/>
          <p:cNvSpPr txBox="1"/>
          <p:nvPr/>
        </p:nvSpPr>
        <p:spPr>
          <a:xfrm>
            <a:off x="2936776" y="3898685"/>
            <a:ext cx="6120680"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002060"/>
                </a:solidFill>
                <a:cs typeface="B Traffic" panose="00000400000000000000" pitchFamily="2" charset="-78"/>
              </a:rPr>
              <a:t>نمایشگاه تهران پارس     </a:t>
            </a:r>
            <a:r>
              <a:rPr lang="fa-IR" sz="1050" dirty="0" smtClean="0">
                <a:solidFill>
                  <a:srgbClr val="002060"/>
                </a:solidFill>
                <a:cs typeface="B Traffic" panose="00000400000000000000" pitchFamily="2" charset="-78"/>
              </a:rPr>
              <a:t>آرش نصیری – انیسه خمسه</a:t>
            </a:r>
            <a:endParaRPr lang="fa-IR" sz="1050" dirty="0">
              <a:solidFill>
                <a:srgbClr val="002060"/>
              </a:solidFill>
              <a:cs typeface="B Traffic" panose="00000400000000000000" pitchFamily="2" charset="-78"/>
            </a:endParaRPr>
          </a:p>
        </p:txBody>
      </p:sp>
      <p:sp>
        <p:nvSpPr>
          <p:cNvPr id="64" name="TextBox 63"/>
          <p:cNvSpPr txBox="1"/>
          <p:nvPr/>
        </p:nvSpPr>
        <p:spPr>
          <a:xfrm>
            <a:off x="272480" y="4592161"/>
            <a:ext cx="1728192" cy="261610"/>
          </a:xfrm>
          <a:prstGeom prst="rect">
            <a:avLst/>
          </a:prstGeom>
          <a:noFill/>
        </p:spPr>
        <p:txBody>
          <a:bodyPr wrap="square" rtlCol="0">
            <a:spAutoFit/>
          </a:bodyPr>
          <a:lstStyle/>
          <a:p>
            <a:pPr algn="ctr" rtl="1"/>
            <a:r>
              <a:rPr lang="fa-IR" sz="1100" dirty="0" smtClean="0">
                <a:solidFill>
                  <a:schemeClr val="bg1">
                    <a:lumMod val="65000"/>
                    <a:lumOff val="35000"/>
                  </a:schemeClr>
                </a:solidFill>
                <a:cs typeface="B Nazanin" pitchFamily="2" charset="-78"/>
              </a:rPr>
              <a:t>10. نمایشگاه تهران پارس</a:t>
            </a:r>
            <a:endParaRPr lang="en-US" sz="1100" dirty="0">
              <a:solidFill>
                <a:schemeClr val="bg1">
                  <a:lumMod val="65000"/>
                  <a:lumOff val="35000"/>
                </a:schemeClr>
              </a:solidFill>
              <a:cs typeface="B Nazanin" pitchFamily="2" charset="-78"/>
            </a:endParaRPr>
          </a:p>
        </p:txBody>
      </p:sp>
      <p:pic>
        <p:nvPicPr>
          <p:cNvPr id="36" name="Picture 3"/>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2323"/>
          <a:stretch/>
        </p:blipFill>
        <p:spPr bwMode="auto">
          <a:xfrm>
            <a:off x="2504728" y="4244096"/>
            <a:ext cx="3464864" cy="2109352"/>
          </a:xfrm>
          <a:prstGeom prst="rect">
            <a:avLst/>
          </a:prstGeom>
          <a:noFill/>
        </p:spPr>
      </p:pic>
      <p:pic>
        <p:nvPicPr>
          <p:cNvPr id="35" name="Picture 3"/>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2504728" y="1693309"/>
            <a:ext cx="1687003" cy="2167740"/>
          </a:xfrm>
          <a:prstGeom prst="rect">
            <a:avLst/>
          </a:prstGeom>
          <a:noFill/>
        </p:spPr>
      </p:pic>
      <p:pic>
        <p:nvPicPr>
          <p:cNvPr id="32"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l="11709" r="14144"/>
          <a:stretch/>
        </p:blipFill>
        <p:spPr bwMode="auto">
          <a:xfrm>
            <a:off x="4232920" y="1693307"/>
            <a:ext cx="2736304" cy="2167739"/>
          </a:xfrm>
          <a:prstGeom prst="rect">
            <a:avLst/>
          </a:prstGeom>
          <a:noFill/>
        </p:spPr>
      </p:pic>
      <p:pic>
        <p:nvPicPr>
          <p:cNvPr id="34" name="Picture 3"/>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7010413" y="1693308"/>
            <a:ext cx="2047044" cy="2167739"/>
          </a:xfrm>
          <a:prstGeom prst="rect">
            <a:avLst/>
          </a:prstGeom>
          <a:noFill/>
        </p:spPr>
      </p:pic>
      <p:pic>
        <p:nvPicPr>
          <p:cNvPr id="38" name="Picture 3"/>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6062177" y="4244096"/>
            <a:ext cx="2995278" cy="2109351"/>
          </a:xfrm>
          <a:prstGeom prst="rect">
            <a:avLst/>
          </a:prstGeom>
          <a:noFill/>
        </p:spPr>
      </p:pic>
    </p:spTree>
    <p:extLst>
      <p:ext uri="{BB962C8B-B14F-4D97-AF65-F5344CB8AC3E}">
        <p14:creationId xmlns:p14="http://schemas.microsoft.com/office/powerpoint/2010/main" val="1785767091"/>
      </p:ext>
    </p:extLst>
  </p:cSld>
  <p:clrMapOvr>
    <a:masterClrMapping/>
  </p:clrMapOvr>
  <p:transition>
    <p:dissolv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TextBox 14"/>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1</a:t>
            </a:r>
            <a:r>
              <a:rPr lang="fa-IR" sz="1600" dirty="0" smtClean="0">
                <a:effectLst>
                  <a:outerShdw blurRad="38100" dist="38100" dir="2700000" algn="tl">
                    <a:srgbClr val="000000">
                      <a:alpha val="43137"/>
                    </a:srgbClr>
                  </a:outerShdw>
                </a:effectLst>
              </a:rPr>
              <a:t>   فعالیت‏های معمار</a:t>
            </a:r>
            <a:endParaRPr lang="en-US" sz="1400" dirty="0">
              <a:effectLst>
                <a:outerShdw blurRad="38100" dist="38100" dir="2700000" algn="tl">
                  <a:srgbClr val="000000">
                    <a:alpha val="43137"/>
                  </a:srgbClr>
                </a:outerShdw>
              </a:effectLst>
            </a:endParaRPr>
          </a:p>
        </p:txBody>
      </p:sp>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حل مسأله                                </a:t>
            </a:r>
            <a:r>
              <a:rPr lang="en-US" sz="1400" dirty="0" smtClean="0">
                <a:solidFill>
                  <a:srgbClr val="8C5B02"/>
                </a:solidFill>
              </a:rPr>
              <a:t> </a:t>
            </a:r>
            <a:r>
              <a:rPr lang="fa-IR" sz="1400" dirty="0" smtClean="0">
                <a:solidFill>
                  <a:srgbClr val="8C5B02"/>
                </a:solidFill>
              </a:rPr>
              <a:t>                                                    </a:t>
            </a:r>
            <a:r>
              <a:rPr lang="fa-IR" sz="1400" dirty="0">
                <a:solidFill>
                  <a:srgbClr val="8C5B02"/>
                </a:solidFill>
              </a:rPr>
              <a:t> </a:t>
            </a:r>
            <a:r>
              <a:rPr lang="fa-IR" sz="1400" dirty="0" smtClean="0">
                <a:solidFill>
                  <a:srgbClr val="8C5B02"/>
                </a:solidFill>
              </a:rPr>
              <a:t>                              </a:t>
            </a:r>
            <a:r>
              <a:rPr lang="en-US" sz="1400" dirty="0" smtClean="0">
                <a:solidFill>
                  <a:srgbClr val="8C5B02"/>
                </a:solidFill>
                <a:latin typeface="Technic" panose="00000400000000000000" pitchFamily="2" charset="2"/>
              </a:rPr>
              <a:t>Problem Solving</a:t>
            </a:r>
            <a:endParaRPr lang="en-US" sz="1400" dirty="0">
              <a:solidFill>
                <a:srgbClr val="8C5B02"/>
              </a:solidFill>
              <a:latin typeface="Technic" panose="00000400000000000000" pitchFamily="2" charset="2"/>
            </a:endParaRPr>
          </a:p>
        </p:txBody>
      </p:sp>
      <p:sp>
        <p:nvSpPr>
          <p:cNvPr id="25" name="TextBox 24"/>
          <p:cNvSpPr txBox="1"/>
          <p:nvPr/>
        </p:nvSpPr>
        <p:spPr>
          <a:xfrm>
            <a:off x="2504728" y="1352963"/>
            <a:ext cx="288032"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en-US" sz="1400" dirty="0" smtClean="0">
                <a:solidFill>
                  <a:srgbClr val="002060"/>
                </a:solidFill>
                <a:latin typeface="Technic" panose="00000400000000000000" pitchFamily="2" charset="2"/>
              </a:rPr>
              <a:t>1</a:t>
            </a:r>
            <a:endParaRPr lang="en-US" sz="1400" dirty="0">
              <a:solidFill>
                <a:srgbClr val="002060"/>
              </a:solidFill>
              <a:latin typeface="Technic" panose="00000400000000000000" pitchFamily="2" charset="2"/>
            </a:endParaRPr>
          </a:p>
        </p:txBody>
      </p:sp>
      <p:pic>
        <p:nvPicPr>
          <p:cNvPr id="29" name="Picture 28" descr="C:\Users\sama\Desktop\داخلی\ویلاى امیر\14226.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1040" b="1"/>
          <a:stretch/>
        </p:blipFill>
        <p:spPr bwMode="auto">
          <a:xfrm>
            <a:off x="2504728" y="1772816"/>
            <a:ext cx="1774322" cy="2520280"/>
          </a:xfrm>
          <a:prstGeom prst="rect">
            <a:avLst/>
          </a:prstGeom>
          <a:noFill/>
          <a:ln>
            <a:noFill/>
          </a:ln>
          <a:extLst/>
        </p:spPr>
      </p:pic>
      <p:pic>
        <p:nvPicPr>
          <p:cNvPr id="36" name="Picture 35" descr="C:\Users\sama\Desktop\داخلی\ویلاى امیر\14228.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04728" y="4386359"/>
            <a:ext cx="3001035" cy="1928427"/>
          </a:xfrm>
          <a:prstGeom prst="rect">
            <a:avLst/>
          </a:prstGeom>
          <a:noFill/>
          <a:ln>
            <a:noFill/>
          </a:ln>
          <a:extLst/>
        </p:spPr>
      </p:pic>
      <p:pic>
        <p:nvPicPr>
          <p:cNvPr id="37" name="Picture 3" descr="C:\Users\sama\Desktop\داخلی\ویلاى امیر\مدل طراحی خارجی راه پله در ویلاى امی..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3575"/>
          <a:stretch/>
        </p:blipFill>
        <p:spPr bwMode="auto">
          <a:xfrm>
            <a:off x="5555454" y="4390296"/>
            <a:ext cx="1436087" cy="1920553"/>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38" name="Picture 2" descr="C:\Users\sama\Desktop\داخلی\ویلاى امیر\14242.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041232" y="2143935"/>
            <a:ext cx="2016224" cy="1506592"/>
          </a:xfrm>
          <a:prstGeom prst="rect">
            <a:avLst/>
          </a:prstGeom>
          <a:noFill/>
          <a:ln>
            <a:noFill/>
          </a:ln>
          <a:extLst/>
        </p:spPr>
      </p:pic>
      <p:pic>
        <p:nvPicPr>
          <p:cNvPr id="40" name="Picture 3" descr="C:\Users\sama\Desktop\داخلی\ویلاى امیر\14224.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321055" y="2509432"/>
            <a:ext cx="2678172" cy="1783663"/>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41" name="Picture 4" descr="C:\Users\sama\Desktop\داخلی\ویلاى امیر\14245.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041232" y="3679062"/>
            <a:ext cx="2016224" cy="2630540"/>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55" name="TextBox 54"/>
          <p:cNvSpPr txBox="1"/>
          <p:nvPr/>
        </p:nvSpPr>
        <p:spPr>
          <a:xfrm>
            <a:off x="2864768" y="1352963"/>
            <a:ext cx="619268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002060"/>
                </a:solidFill>
                <a:cs typeface="B Traffic" panose="00000400000000000000" pitchFamily="2" charset="-78"/>
              </a:rPr>
              <a:t>ویلای امیر     </a:t>
            </a:r>
            <a:r>
              <a:rPr lang="fa-IR" sz="1050" dirty="0" smtClean="0">
                <a:solidFill>
                  <a:srgbClr val="002060"/>
                </a:solidFill>
                <a:cs typeface="B Traffic" panose="00000400000000000000" pitchFamily="2" charset="-78"/>
              </a:rPr>
              <a:t>علیرضا تغابنی</a:t>
            </a:r>
            <a:endParaRPr lang="fa-IR" sz="1050" dirty="0">
              <a:solidFill>
                <a:srgbClr val="002060"/>
              </a:solidFill>
              <a:cs typeface="B Traffic" panose="00000400000000000000" pitchFamily="2" charset="-78"/>
            </a:endParaRPr>
          </a:p>
        </p:txBody>
      </p:sp>
      <p:sp>
        <p:nvSpPr>
          <p:cNvPr id="56" name="TextBox 55"/>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1</a:t>
            </a:r>
            <a:endParaRPr lang="en-US" sz="1200" b="1" dirty="0">
              <a:solidFill>
                <a:srgbClr val="002060"/>
              </a:solidFill>
              <a:cs typeface="B Nazanin" pitchFamily="2" charset="-78"/>
            </a:endParaRPr>
          </a:p>
        </p:txBody>
      </p:sp>
      <p:sp>
        <p:nvSpPr>
          <p:cNvPr id="57" name="TextBox 56"/>
          <p:cNvSpPr txBox="1"/>
          <p:nvPr/>
        </p:nvSpPr>
        <p:spPr>
          <a:xfrm>
            <a:off x="272480" y="3723542"/>
            <a:ext cx="1728192" cy="276999"/>
          </a:xfrm>
          <a:prstGeom prst="rect">
            <a:avLst/>
          </a:prstGeom>
          <a:noFill/>
        </p:spPr>
        <p:txBody>
          <a:bodyPr wrap="square" rtlCol="0">
            <a:spAutoFit/>
          </a:bodyPr>
          <a:lstStyle/>
          <a:p>
            <a:pPr algn="ctr"/>
            <a:r>
              <a:rPr lang="fa-IR" sz="1200" b="1" dirty="0" smtClean="0">
                <a:solidFill>
                  <a:srgbClr val="674301"/>
                </a:solidFill>
                <a:cs typeface="B Nazanin" pitchFamily="2" charset="-78"/>
              </a:rPr>
              <a:t>فعالیت‏های معمار</a:t>
            </a:r>
            <a:endParaRPr lang="en-US" sz="1200" b="1" dirty="0">
              <a:solidFill>
                <a:srgbClr val="674301"/>
              </a:solidFill>
              <a:cs typeface="B Nazanin" pitchFamily="2" charset="-78"/>
            </a:endParaRPr>
          </a:p>
        </p:txBody>
      </p:sp>
      <p:sp>
        <p:nvSpPr>
          <p:cNvPr id="58" name="TextBox 57"/>
          <p:cNvSpPr txBox="1"/>
          <p:nvPr/>
        </p:nvSpPr>
        <p:spPr>
          <a:xfrm>
            <a:off x="272480" y="4016097"/>
            <a:ext cx="1728192" cy="276999"/>
          </a:xfrm>
          <a:prstGeom prst="rect">
            <a:avLst/>
          </a:prstGeom>
          <a:noFill/>
        </p:spPr>
        <p:txBody>
          <a:bodyPr wrap="square" rtlCol="0">
            <a:spAutoFit/>
          </a:bodyPr>
          <a:lstStyle/>
          <a:p>
            <a:pPr algn="ctr"/>
            <a:r>
              <a:rPr lang="en-US" sz="1200" b="1" dirty="0" smtClean="0">
                <a:solidFill>
                  <a:schemeClr val="bg1">
                    <a:lumMod val="65000"/>
                    <a:lumOff val="35000"/>
                  </a:schemeClr>
                </a:solidFill>
                <a:cs typeface="B Nazanin" pitchFamily="2" charset="-78"/>
              </a:rPr>
              <a:t>Problem Solving</a:t>
            </a:r>
            <a:endParaRPr lang="en-US" sz="1200" b="1" dirty="0">
              <a:solidFill>
                <a:schemeClr val="bg1">
                  <a:lumMod val="65000"/>
                  <a:lumOff val="35000"/>
                </a:schemeClr>
              </a:solidFill>
              <a:cs typeface="B Nazanin" pitchFamily="2" charset="-78"/>
            </a:endParaRPr>
          </a:p>
        </p:txBody>
      </p:sp>
      <p:sp>
        <p:nvSpPr>
          <p:cNvPr id="59" name="TextBox 58"/>
          <p:cNvSpPr txBox="1"/>
          <p:nvPr/>
        </p:nvSpPr>
        <p:spPr>
          <a:xfrm>
            <a:off x="272480" y="4437112"/>
            <a:ext cx="1728192" cy="276999"/>
          </a:xfrm>
          <a:prstGeom prst="rect">
            <a:avLst/>
          </a:prstGeom>
          <a:noFill/>
        </p:spPr>
        <p:txBody>
          <a:bodyPr wrap="square" rtlCol="0">
            <a:spAutoFit/>
          </a:bodyPr>
          <a:lstStyle/>
          <a:p>
            <a:pPr algn="ctr"/>
            <a:r>
              <a:rPr lang="fa-IR" sz="1200" b="1" dirty="0" smtClean="0">
                <a:solidFill>
                  <a:schemeClr val="bg1">
                    <a:lumMod val="65000"/>
                    <a:lumOff val="35000"/>
                  </a:schemeClr>
                </a:solidFill>
                <a:cs typeface="B Nazanin" pitchFamily="2" charset="-78"/>
              </a:rPr>
              <a:t>ویلای امیر</a:t>
            </a:r>
            <a:endParaRPr lang="en-US" sz="1200" b="1" dirty="0">
              <a:solidFill>
                <a:schemeClr val="bg1">
                  <a:lumMod val="65000"/>
                  <a:lumOff val="35000"/>
                </a:schemeClr>
              </a:solidFill>
              <a:cs typeface="B Nazanin" pitchFamily="2" charset="-78"/>
            </a:endParaRPr>
          </a:p>
        </p:txBody>
      </p:sp>
    </p:spTree>
    <p:extLst>
      <p:ext uri="{BB962C8B-B14F-4D97-AF65-F5344CB8AC3E}">
        <p14:creationId xmlns:p14="http://schemas.microsoft.com/office/powerpoint/2010/main" val="3249231735"/>
      </p:ext>
    </p:extLst>
  </p:cSld>
  <p:clrMapOvr>
    <a:masterClrMapping/>
  </p:clrMapOvr>
  <p:transition>
    <p:dissolv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بناها و معماران آینده‏گرا</a:t>
            </a:r>
            <a:endParaRPr lang="en-US" sz="1400" dirty="0">
              <a:solidFill>
                <a:srgbClr val="8C5B02"/>
              </a:solidFill>
              <a:latin typeface="Technic" panose="00000400000000000000" pitchFamily="2" charset="2"/>
            </a:endParaRPr>
          </a:p>
        </p:txBody>
      </p:sp>
      <p:sp>
        <p:nvSpPr>
          <p:cNvPr id="25" name="TextBox 24"/>
          <p:cNvSpPr txBox="1"/>
          <p:nvPr/>
        </p:nvSpPr>
        <p:spPr>
          <a:xfrm>
            <a:off x="2504728" y="1352963"/>
            <a:ext cx="288032"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en-US" sz="1400" dirty="0" smtClean="0">
                <a:solidFill>
                  <a:srgbClr val="002060"/>
                </a:solidFill>
                <a:latin typeface="Technic" panose="00000400000000000000" pitchFamily="2" charset="2"/>
              </a:rPr>
              <a:t>1</a:t>
            </a:r>
            <a:endParaRPr lang="en-US" sz="1400" dirty="0">
              <a:solidFill>
                <a:srgbClr val="002060"/>
              </a:solidFill>
              <a:latin typeface="Technic" panose="00000400000000000000" pitchFamily="2" charset="2"/>
            </a:endParaRPr>
          </a:p>
        </p:txBody>
      </p:sp>
      <p:sp>
        <p:nvSpPr>
          <p:cNvPr id="47" name="TextBox 46"/>
          <p:cNvSpPr txBox="1"/>
          <p:nvPr/>
        </p:nvSpPr>
        <p:spPr>
          <a:xfrm>
            <a:off x="2864768" y="1352963"/>
            <a:ext cx="619268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a:solidFill>
                  <a:srgbClr val="002060"/>
                </a:solidFill>
                <a:cs typeface="B Traffic" panose="00000400000000000000" pitchFamily="2" charset="-78"/>
              </a:rPr>
              <a:t>مرکز تجاری سامسونگ     </a:t>
            </a:r>
            <a:r>
              <a:rPr lang="fa-IR" sz="1050" dirty="0" smtClean="0">
                <a:solidFill>
                  <a:srgbClr val="002060"/>
                </a:solidFill>
                <a:cs typeface="B Traffic" panose="00000400000000000000" pitchFamily="2" charset="-78"/>
              </a:rPr>
              <a:t>نیما مکاری و همکاران</a:t>
            </a:r>
            <a:endParaRPr lang="fa-IR" sz="1050" dirty="0">
              <a:solidFill>
                <a:srgbClr val="002060"/>
              </a:solidFill>
              <a:cs typeface="B Traffic" panose="00000400000000000000" pitchFamily="2" charset="-78"/>
            </a:endParaRPr>
          </a:p>
        </p:txBody>
      </p:sp>
      <p:sp>
        <p:nvSpPr>
          <p:cNvPr id="23" name="TextBox 22"/>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2</a:t>
            </a:r>
            <a:r>
              <a:rPr lang="fa-IR" sz="1600" dirty="0" smtClean="0">
                <a:effectLst>
                  <a:outerShdw blurRad="38100" dist="38100" dir="2700000" algn="tl">
                    <a:srgbClr val="000000">
                      <a:alpha val="43137"/>
                    </a:srgbClr>
                  </a:outerShdw>
                </a:effectLst>
              </a:rPr>
              <a:t>   معماران و مفهوم زمان</a:t>
            </a:r>
            <a:endParaRPr lang="en-US" sz="1400" dirty="0">
              <a:effectLst>
                <a:outerShdw blurRad="38100" dist="38100" dir="2700000" algn="tl">
                  <a:srgbClr val="000000">
                    <a:alpha val="43137"/>
                  </a:srgbClr>
                </a:outerShdw>
              </a:effectLst>
            </a:endParaRPr>
          </a:p>
        </p:txBody>
      </p:sp>
      <p:sp>
        <p:nvSpPr>
          <p:cNvPr id="24" name="TextBox 23"/>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2</a:t>
            </a:r>
            <a:endParaRPr lang="en-US" sz="1200" b="1" dirty="0">
              <a:solidFill>
                <a:srgbClr val="002060"/>
              </a:solidFill>
              <a:cs typeface="B Nazanin" pitchFamily="2" charset="-78"/>
            </a:endParaRPr>
          </a:p>
        </p:txBody>
      </p:sp>
      <p:sp>
        <p:nvSpPr>
          <p:cNvPr id="26" name="TextBox 25"/>
          <p:cNvSpPr txBox="1"/>
          <p:nvPr/>
        </p:nvSpPr>
        <p:spPr>
          <a:xfrm>
            <a:off x="272480" y="3723542"/>
            <a:ext cx="1728192" cy="276999"/>
          </a:xfrm>
          <a:prstGeom prst="rect">
            <a:avLst/>
          </a:prstGeom>
          <a:noFill/>
        </p:spPr>
        <p:txBody>
          <a:bodyPr wrap="square" rtlCol="0">
            <a:spAutoFit/>
          </a:bodyPr>
          <a:lstStyle/>
          <a:p>
            <a:pPr algn="ctr"/>
            <a:r>
              <a:rPr lang="fa-IR" sz="1200" b="1" dirty="0" smtClean="0">
                <a:solidFill>
                  <a:srgbClr val="674301"/>
                </a:solidFill>
                <a:cs typeface="B Nazanin" pitchFamily="2" charset="-78"/>
              </a:rPr>
              <a:t>معماران و مفهوم زمان</a:t>
            </a:r>
            <a:endParaRPr lang="en-US" sz="1200" b="1" dirty="0">
              <a:solidFill>
                <a:srgbClr val="674301"/>
              </a:solidFill>
              <a:cs typeface="B Nazanin" pitchFamily="2" charset="-78"/>
            </a:endParaRPr>
          </a:p>
        </p:txBody>
      </p:sp>
      <p:sp>
        <p:nvSpPr>
          <p:cNvPr id="28" name="TextBox 27"/>
          <p:cNvSpPr txBox="1"/>
          <p:nvPr/>
        </p:nvSpPr>
        <p:spPr>
          <a:xfrm>
            <a:off x="272480" y="4016097"/>
            <a:ext cx="1728192" cy="276999"/>
          </a:xfrm>
          <a:prstGeom prst="rect">
            <a:avLst/>
          </a:prstGeom>
          <a:noFill/>
        </p:spPr>
        <p:txBody>
          <a:bodyPr wrap="square" rtlCol="0">
            <a:spAutoFit/>
          </a:bodyPr>
          <a:lstStyle/>
          <a:p>
            <a:pPr algn="ctr"/>
            <a:r>
              <a:rPr lang="fa-IR" sz="1200" dirty="0" smtClean="0">
                <a:solidFill>
                  <a:schemeClr val="bg1">
                    <a:lumMod val="65000"/>
                    <a:lumOff val="35000"/>
                  </a:schemeClr>
                </a:solidFill>
                <a:cs typeface="B Nazanin" pitchFamily="2" charset="-78"/>
              </a:rPr>
              <a:t>بناها و معماران </a:t>
            </a:r>
            <a:r>
              <a:rPr lang="fa-IR" sz="1200" b="1" dirty="0" smtClean="0">
                <a:solidFill>
                  <a:schemeClr val="bg1">
                    <a:lumMod val="65000"/>
                    <a:lumOff val="35000"/>
                  </a:schemeClr>
                </a:solidFill>
                <a:cs typeface="B Nazanin" pitchFamily="2" charset="-78"/>
              </a:rPr>
              <a:t>آینده‏گرا</a:t>
            </a:r>
            <a:endParaRPr lang="en-US" sz="1200" b="1" dirty="0">
              <a:solidFill>
                <a:schemeClr val="bg1">
                  <a:lumMod val="65000"/>
                  <a:lumOff val="35000"/>
                </a:schemeClr>
              </a:solidFill>
              <a:cs typeface="B Nazanin" pitchFamily="2" charset="-78"/>
            </a:endParaRPr>
          </a:p>
        </p:txBody>
      </p:sp>
      <p:sp>
        <p:nvSpPr>
          <p:cNvPr id="33" name="TextBox 32"/>
          <p:cNvSpPr txBox="1"/>
          <p:nvPr/>
        </p:nvSpPr>
        <p:spPr>
          <a:xfrm>
            <a:off x="272480" y="4293096"/>
            <a:ext cx="1728192" cy="261610"/>
          </a:xfrm>
          <a:prstGeom prst="rect">
            <a:avLst/>
          </a:prstGeom>
          <a:noFill/>
        </p:spPr>
        <p:txBody>
          <a:bodyPr wrap="square" rtlCol="0">
            <a:spAutoFit/>
          </a:bodyPr>
          <a:lstStyle/>
          <a:p>
            <a:pPr algn="ctr" rtl="1"/>
            <a:r>
              <a:rPr lang="fa-IR" sz="1100" dirty="0">
                <a:solidFill>
                  <a:schemeClr val="bg1">
                    <a:lumMod val="65000"/>
                    <a:lumOff val="35000"/>
                  </a:schemeClr>
                </a:solidFill>
                <a:cs typeface="B Nazanin" pitchFamily="2" charset="-78"/>
              </a:rPr>
              <a:t>1. مرکز تجاری سامسونگ</a:t>
            </a:r>
            <a:endParaRPr lang="en-US" sz="1100" dirty="0">
              <a:solidFill>
                <a:schemeClr val="bg1">
                  <a:lumMod val="65000"/>
                  <a:lumOff val="35000"/>
                </a:schemeClr>
              </a:solidFill>
              <a:cs typeface="B Nazanin" pitchFamily="2" charset="-78"/>
            </a:endParaRPr>
          </a:p>
        </p:txBody>
      </p:sp>
      <p:sp>
        <p:nvSpPr>
          <p:cNvPr id="48" name="TextBox 47"/>
          <p:cNvSpPr txBox="1"/>
          <p:nvPr/>
        </p:nvSpPr>
        <p:spPr>
          <a:xfrm>
            <a:off x="2504728" y="3898685"/>
            <a:ext cx="288032"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en-US" sz="1400" dirty="0" smtClean="0">
                <a:solidFill>
                  <a:srgbClr val="002060"/>
                </a:solidFill>
                <a:latin typeface="Technic" panose="00000400000000000000" pitchFamily="2" charset="2"/>
              </a:rPr>
              <a:t>2</a:t>
            </a:r>
            <a:endParaRPr lang="en-US" sz="1400" dirty="0">
              <a:solidFill>
                <a:srgbClr val="002060"/>
              </a:solidFill>
              <a:latin typeface="Technic" panose="00000400000000000000" pitchFamily="2" charset="2"/>
            </a:endParaRPr>
          </a:p>
        </p:txBody>
      </p:sp>
      <p:sp>
        <p:nvSpPr>
          <p:cNvPr id="49" name="TextBox 48"/>
          <p:cNvSpPr txBox="1"/>
          <p:nvPr/>
        </p:nvSpPr>
        <p:spPr>
          <a:xfrm>
            <a:off x="2864768" y="3898685"/>
            <a:ext cx="619268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002060"/>
                </a:solidFill>
                <a:cs typeface="B Traffic" panose="00000400000000000000" pitchFamily="2" charset="-78"/>
              </a:rPr>
              <a:t>کارخانه رنگ توکارنگ     </a:t>
            </a:r>
            <a:r>
              <a:rPr lang="fa-IR" sz="1050" dirty="0">
                <a:solidFill>
                  <a:srgbClr val="002060"/>
                </a:solidFill>
                <a:cs typeface="B Traffic" panose="00000400000000000000" pitchFamily="2" charset="-78"/>
              </a:rPr>
              <a:t>احسان حسینی - الهام گرامی زاده نایینی</a:t>
            </a:r>
          </a:p>
        </p:txBody>
      </p:sp>
      <p:sp>
        <p:nvSpPr>
          <p:cNvPr id="64" name="TextBox 63"/>
          <p:cNvSpPr txBox="1"/>
          <p:nvPr/>
        </p:nvSpPr>
        <p:spPr>
          <a:xfrm>
            <a:off x="272480" y="4592161"/>
            <a:ext cx="1728192" cy="261610"/>
          </a:xfrm>
          <a:prstGeom prst="rect">
            <a:avLst/>
          </a:prstGeom>
          <a:noFill/>
        </p:spPr>
        <p:txBody>
          <a:bodyPr wrap="square" rtlCol="0">
            <a:spAutoFit/>
          </a:bodyPr>
          <a:lstStyle/>
          <a:p>
            <a:pPr algn="ctr" rtl="1"/>
            <a:r>
              <a:rPr lang="fa-IR" sz="1100" dirty="0" smtClean="0">
                <a:solidFill>
                  <a:schemeClr val="bg1">
                    <a:lumMod val="65000"/>
                    <a:lumOff val="35000"/>
                  </a:schemeClr>
                </a:solidFill>
                <a:cs typeface="B Nazanin" pitchFamily="2" charset="-78"/>
              </a:rPr>
              <a:t>2.  کارخانه رنگ توکارنگ</a:t>
            </a:r>
            <a:endParaRPr lang="en-US" sz="1100" dirty="0">
              <a:solidFill>
                <a:schemeClr val="bg1">
                  <a:lumMod val="65000"/>
                  <a:lumOff val="35000"/>
                </a:schemeClr>
              </a:solidFill>
              <a:cs typeface="B Nazanin" pitchFamily="2" charset="-78"/>
            </a:endParaRPr>
          </a:p>
        </p:txBody>
      </p:sp>
      <p:pic>
        <p:nvPicPr>
          <p:cNvPr id="30" name="Picture 2" descr="D:\fattaneh s data\kalbadi\tamrin 2\مرکز تجاری سامسونگ\project-0113_05.jpg"/>
          <p:cNvPicPr>
            <a:picLocks noChangeAspect="1" noChangeArrowheads="1"/>
          </p:cNvPicPr>
          <p:nvPr/>
        </p:nvPicPr>
        <p:blipFill>
          <a:blip r:embed="rId2"/>
          <a:srcRect/>
          <a:stretch>
            <a:fillRect/>
          </a:stretch>
        </p:blipFill>
        <p:spPr bwMode="auto">
          <a:xfrm>
            <a:off x="2504727" y="1703712"/>
            <a:ext cx="1646977" cy="2157337"/>
          </a:xfrm>
          <a:prstGeom prst="rect">
            <a:avLst/>
          </a:prstGeom>
          <a:noFill/>
        </p:spPr>
      </p:pic>
      <p:pic>
        <p:nvPicPr>
          <p:cNvPr id="31" name="Picture 4" descr="D:\fattaneh s data\kalbadi\tamrin 2\مرکز تجاری سامسونگ\project-0113_04.jpg"/>
          <p:cNvPicPr>
            <a:picLocks noChangeAspect="1" noChangeArrowheads="1"/>
          </p:cNvPicPr>
          <p:nvPr/>
        </p:nvPicPr>
        <p:blipFill>
          <a:blip r:embed="rId3" cstate="print"/>
          <a:srcRect/>
          <a:stretch>
            <a:fillRect/>
          </a:stretch>
        </p:blipFill>
        <p:spPr bwMode="auto">
          <a:xfrm>
            <a:off x="4291375" y="1703712"/>
            <a:ext cx="1646977" cy="2157337"/>
          </a:xfrm>
          <a:prstGeom prst="rect">
            <a:avLst/>
          </a:prstGeom>
          <a:noFill/>
        </p:spPr>
      </p:pic>
      <p:pic>
        <p:nvPicPr>
          <p:cNvPr id="37" name="Picture 5" descr="D:\fattaneh s data\kalbadi\tamrin 2\مرکز تجاری سامسونگ\project-0113_01.jpg"/>
          <p:cNvPicPr>
            <a:picLocks noChangeAspect="1" noChangeArrowheads="1"/>
          </p:cNvPicPr>
          <p:nvPr/>
        </p:nvPicPr>
        <p:blipFill>
          <a:blip r:embed="rId4"/>
          <a:srcRect t="4946"/>
          <a:stretch>
            <a:fillRect/>
          </a:stretch>
        </p:blipFill>
        <p:spPr bwMode="auto">
          <a:xfrm>
            <a:off x="6078023" y="1698375"/>
            <a:ext cx="2982062" cy="2162673"/>
          </a:xfrm>
          <a:prstGeom prst="rect">
            <a:avLst/>
          </a:prstGeom>
          <a:noFill/>
        </p:spPr>
      </p:pic>
      <p:pic>
        <p:nvPicPr>
          <p:cNvPr id="39" name="Picture 3" descr="D:\fattaneh s data\kalbadi\tamrin 2\کارخانه رنگ توکارنگ\Tukarang_paint_factory_Iranian_Modern_Architecture__1_-7642-800-500-90.jpg"/>
          <p:cNvPicPr>
            <a:picLocks noChangeAspect="1" noChangeArrowheads="1"/>
          </p:cNvPicPr>
          <p:nvPr/>
        </p:nvPicPr>
        <p:blipFill>
          <a:blip r:embed="rId5"/>
          <a:srcRect/>
          <a:stretch>
            <a:fillRect/>
          </a:stretch>
        </p:blipFill>
        <p:spPr bwMode="auto">
          <a:xfrm rot="10800000" flipV="1">
            <a:off x="2504718" y="4254769"/>
            <a:ext cx="4104466" cy="820892"/>
          </a:xfrm>
          <a:prstGeom prst="rect">
            <a:avLst/>
          </a:prstGeom>
          <a:noFill/>
          <a:ln w="3175">
            <a:solidFill>
              <a:schemeClr val="bg1">
                <a:lumMod val="50000"/>
                <a:lumOff val="50000"/>
              </a:schemeClr>
            </a:solidFill>
          </a:ln>
        </p:spPr>
      </p:pic>
      <p:pic>
        <p:nvPicPr>
          <p:cNvPr id="41" name="Picture 5" descr="D:\fattaneh s data\kalbadi\tamrin 2\کارخانه رنگ توکارنگ\Tukarang_Paint_Factory__Iranian_Architecture__11_-7637-800-500-90.jpg"/>
          <p:cNvPicPr>
            <a:picLocks noChangeAspect="1" noChangeArrowheads="1"/>
          </p:cNvPicPr>
          <p:nvPr/>
        </p:nvPicPr>
        <p:blipFill>
          <a:blip r:embed="rId6"/>
          <a:srcRect/>
          <a:stretch>
            <a:fillRect/>
          </a:stretch>
        </p:blipFill>
        <p:spPr bwMode="auto">
          <a:xfrm rot="10800000" flipV="1">
            <a:off x="6969224" y="4254768"/>
            <a:ext cx="2092308" cy="2098681"/>
          </a:xfrm>
          <a:prstGeom prst="rect">
            <a:avLst/>
          </a:prstGeom>
          <a:noFill/>
        </p:spPr>
      </p:pic>
      <p:pic>
        <p:nvPicPr>
          <p:cNvPr id="42" name="Picture 2" descr="D:\fattaneh s data\kalbadi\tamrin 2\کارخانه رنگ توکارنگ\Tukarang_Paint_Factory__Iranian_Architecture__10_-7636-800-500-90.jpg"/>
          <p:cNvPicPr>
            <a:picLocks noChangeAspect="1" noChangeArrowheads="1"/>
          </p:cNvPicPr>
          <p:nvPr/>
        </p:nvPicPr>
        <p:blipFill>
          <a:blip r:embed="rId7"/>
          <a:srcRect t="25713" b="5721"/>
          <a:stretch>
            <a:fillRect/>
          </a:stretch>
        </p:blipFill>
        <p:spPr bwMode="auto">
          <a:xfrm rot="10800000" flipV="1">
            <a:off x="2504721" y="5113691"/>
            <a:ext cx="4104463" cy="1239757"/>
          </a:xfrm>
          <a:prstGeom prst="rect">
            <a:avLst/>
          </a:prstGeom>
          <a:noFill/>
        </p:spPr>
      </p:pic>
    </p:spTree>
    <p:extLst>
      <p:ext uri="{BB962C8B-B14F-4D97-AF65-F5344CB8AC3E}">
        <p14:creationId xmlns:p14="http://schemas.microsoft.com/office/powerpoint/2010/main" val="1825032514"/>
      </p:ext>
    </p:extLst>
  </p:cSld>
  <p:clrMapOvr>
    <a:masterClrMapping/>
  </p:clrMapOvr>
  <p:transition>
    <p:dissolv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بناها و معماران آینده‏گرا</a:t>
            </a:r>
            <a:endParaRPr lang="en-US" sz="1400" dirty="0">
              <a:solidFill>
                <a:srgbClr val="8C5B02"/>
              </a:solidFill>
              <a:latin typeface="Technic" panose="00000400000000000000" pitchFamily="2" charset="2"/>
            </a:endParaRPr>
          </a:p>
        </p:txBody>
      </p:sp>
      <p:sp>
        <p:nvSpPr>
          <p:cNvPr id="25" name="TextBox 24"/>
          <p:cNvSpPr txBox="1"/>
          <p:nvPr/>
        </p:nvSpPr>
        <p:spPr>
          <a:xfrm>
            <a:off x="2504728" y="1352963"/>
            <a:ext cx="288032"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en-US" sz="1400" dirty="0" smtClean="0">
                <a:solidFill>
                  <a:srgbClr val="002060"/>
                </a:solidFill>
                <a:latin typeface="Technic" panose="00000400000000000000" pitchFamily="2" charset="2"/>
              </a:rPr>
              <a:t>3</a:t>
            </a:r>
            <a:endParaRPr lang="en-US" sz="1400" dirty="0">
              <a:solidFill>
                <a:srgbClr val="002060"/>
              </a:solidFill>
              <a:latin typeface="Technic" panose="00000400000000000000" pitchFamily="2" charset="2"/>
            </a:endParaRPr>
          </a:p>
        </p:txBody>
      </p:sp>
      <p:sp>
        <p:nvSpPr>
          <p:cNvPr id="47" name="TextBox 46"/>
          <p:cNvSpPr txBox="1"/>
          <p:nvPr/>
        </p:nvSpPr>
        <p:spPr>
          <a:xfrm>
            <a:off x="2864768" y="1352963"/>
            <a:ext cx="619268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a:solidFill>
                  <a:srgbClr val="002060"/>
                </a:solidFill>
                <a:cs typeface="B Traffic" panose="00000400000000000000" pitchFamily="2" charset="-78"/>
              </a:rPr>
              <a:t>جواهری گلستان     </a:t>
            </a:r>
            <a:r>
              <a:rPr lang="fa-IR" sz="1050" dirty="0">
                <a:solidFill>
                  <a:srgbClr val="002060"/>
                </a:solidFill>
                <a:cs typeface="B Traffic" panose="00000400000000000000" pitchFamily="2" charset="-78"/>
              </a:rPr>
              <a:t>محسن تاجیک - سارا خسروی‏پور</a:t>
            </a:r>
          </a:p>
        </p:txBody>
      </p:sp>
      <p:sp>
        <p:nvSpPr>
          <p:cNvPr id="23" name="TextBox 22"/>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2</a:t>
            </a:r>
            <a:r>
              <a:rPr lang="fa-IR" sz="1600" dirty="0" smtClean="0">
                <a:effectLst>
                  <a:outerShdw blurRad="38100" dist="38100" dir="2700000" algn="tl">
                    <a:srgbClr val="000000">
                      <a:alpha val="43137"/>
                    </a:srgbClr>
                  </a:outerShdw>
                </a:effectLst>
              </a:rPr>
              <a:t>   معماران و مفهوم زمان</a:t>
            </a:r>
            <a:endParaRPr lang="en-US" sz="1400" dirty="0">
              <a:effectLst>
                <a:outerShdw blurRad="38100" dist="38100" dir="2700000" algn="tl">
                  <a:srgbClr val="000000">
                    <a:alpha val="43137"/>
                  </a:srgbClr>
                </a:outerShdw>
              </a:effectLst>
            </a:endParaRPr>
          </a:p>
        </p:txBody>
      </p:sp>
      <p:sp>
        <p:nvSpPr>
          <p:cNvPr id="24" name="TextBox 23"/>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2</a:t>
            </a:r>
            <a:endParaRPr lang="en-US" sz="1200" b="1" dirty="0">
              <a:solidFill>
                <a:srgbClr val="002060"/>
              </a:solidFill>
              <a:cs typeface="B Nazanin" pitchFamily="2" charset="-78"/>
            </a:endParaRPr>
          </a:p>
        </p:txBody>
      </p:sp>
      <p:sp>
        <p:nvSpPr>
          <p:cNvPr id="26" name="TextBox 25"/>
          <p:cNvSpPr txBox="1"/>
          <p:nvPr/>
        </p:nvSpPr>
        <p:spPr>
          <a:xfrm>
            <a:off x="272480" y="3723542"/>
            <a:ext cx="1728192" cy="276999"/>
          </a:xfrm>
          <a:prstGeom prst="rect">
            <a:avLst/>
          </a:prstGeom>
          <a:noFill/>
        </p:spPr>
        <p:txBody>
          <a:bodyPr wrap="square" rtlCol="0">
            <a:spAutoFit/>
          </a:bodyPr>
          <a:lstStyle/>
          <a:p>
            <a:pPr algn="ctr"/>
            <a:r>
              <a:rPr lang="fa-IR" sz="1200" b="1" dirty="0" smtClean="0">
                <a:solidFill>
                  <a:srgbClr val="674301"/>
                </a:solidFill>
                <a:cs typeface="B Nazanin" pitchFamily="2" charset="-78"/>
              </a:rPr>
              <a:t>معماران و مفهوم زمان</a:t>
            </a:r>
            <a:endParaRPr lang="en-US" sz="1200" b="1" dirty="0">
              <a:solidFill>
                <a:srgbClr val="674301"/>
              </a:solidFill>
              <a:cs typeface="B Nazanin" pitchFamily="2" charset="-78"/>
            </a:endParaRPr>
          </a:p>
        </p:txBody>
      </p:sp>
      <p:sp>
        <p:nvSpPr>
          <p:cNvPr id="28" name="TextBox 27"/>
          <p:cNvSpPr txBox="1"/>
          <p:nvPr/>
        </p:nvSpPr>
        <p:spPr>
          <a:xfrm>
            <a:off x="272480" y="4016097"/>
            <a:ext cx="1728192" cy="276999"/>
          </a:xfrm>
          <a:prstGeom prst="rect">
            <a:avLst/>
          </a:prstGeom>
          <a:noFill/>
        </p:spPr>
        <p:txBody>
          <a:bodyPr wrap="square" rtlCol="0">
            <a:spAutoFit/>
          </a:bodyPr>
          <a:lstStyle/>
          <a:p>
            <a:pPr algn="ctr"/>
            <a:r>
              <a:rPr lang="fa-IR" sz="1200" dirty="0" smtClean="0">
                <a:solidFill>
                  <a:schemeClr val="bg1">
                    <a:lumMod val="65000"/>
                    <a:lumOff val="35000"/>
                  </a:schemeClr>
                </a:solidFill>
                <a:cs typeface="B Nazanin" pitchFamily="2" charset="-78"/>
              </a:rPr>
              <a:t>بناها و معماران </a:t>
            </a:r>
            <a:r>
              <a:rPr lang="fa-IR" sz="1200" b="1" dirty="0" smtClean="0">
                <a:solidFill>
                  <a:schemeClr val="bg1">
                    <a:lumMod val="65000"/>
                    <a:lumOff val="35000"/>
                  </a:schemeClr>
                </a:solidFill>
                <a:cs typeface="B Nazanin" pitchFamily="2" charset="-78"/>
              </a:rPr>
              <a:t>آینده‏گرا</a:t>
            </a:r>
            <a:endParaRPr lang="en-US" sz="1200" b="1" dirty="0">
              <a:solidFill>
                <a:schemeClr val="bg1">
                  <a:lumMod val="65000"/>
                  <a:lumOff val="35000"/>
                </a:schemeClr>
              </a:solidFill>
              <a:cs typeface="B Nazanin" pitchFamily="2" charset="-78"/>
            </a:endParaRPr>
          </a:p>
        </p:txBody>
      </p:sp>
      <p:sp>
        <p:nvSpPr>
          <p:cNvPr id="33" name="TextBox 32"/>
          <p:cNvSpPr txBox="1"/>
          <p:nvPr/>
        </p:nvSpPr>
        <p:spPr>
          <a:xfrm>
            <a:off x="272480" y="4293096"/>
            <a:ext cx="1728192" cy="261610"/>
          </a:xfrm>
          <a:prstGeom prst="rect">
            <a:avLst/>
          </a:prstGeom>
          <a:noFill/>
        </p:spPr>
        <p:txBody>
          <a:bodyPr wrap="square" rtlCol="0">
            <a:spAutoFit/>
          </a:bodyPr>
          <a:lstStyle/>
          <a:p>
            <a:pPr algn="ctr" rtl="1"/>
            <a:r>
              <a:rPr lang="fa-IR" sz="1100" dirty="0">
                <a:solidFill>
                  <a:schemeClr val="bg1">
                    <a:lumMod val="65000"/>
                    <a:lumOff val="35000"/>
                  </a:schemeClr>
                </a:solidFill>
                <a:cs typeface="B Nazanin" pitchFamily="2" charset="-78"/>
              </a:rPr>
              <a:t>3. جواهری گلستان</a:t>
            </a:r>
            <a:endParaRPr lang="en-US" sz="1100" dirty="0">
              <a:solidFill>
                <a:schemeClr val="bg1">
                  <a:lumMod val="65000"/>
                  <a:lumOff val="35000"/>
                </a:schemeClr>
              </a:solidFill>
              <a:cs typeface="B Nazanin" pitchFamily="2" charset="-78"/>
            </a:endParaRPr>
          </a:p>
        </p:txBody>
      </p:sp>
      <p:sp>
        <p:nvSpPr>
          <p:cNvPr id="48" name="TextBox 47"/>
          <p:cNvSpPr txBox="1"/>
          <p:nvPr/>
        </p:nvSpPr>
        <p:spPr>
          <a:xfrm>
            <a:off x="2504728" y="3898685"/>
            <a:ext cx="288032"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en-US" sz="1400" dirty="0" smtClean="0">
                <a:solidFill>
                  <a:srgbClr val="002060"/>
                </a:solidFill>
                <a:latin typeface="Technic" panose="00000400000000000000" pitchFamily="2" charset="2"/>
              </a:rPr>
              <a:t>4</a:t>
            </a:r>
            <a:endParaRPr lang="en-US" sz="1400" dirty="0">
              <a:solidFill>
                <a:srgbClr val="002060"/>
              </a:solidFill>
              <a:latin typeface="Technic" panose="00000400000000000000" pitchFamily="2" charset="2"/>
            </a:endParaRPr>
          </a:p>
        </p:txBody>
      </p:sp>
      <p:sp>
        <p:nvSpPr>
          <p:cNvPr id="49" name="TextBox 48"/>
          <p:cNvSpPr txBox="1"/>
          <p:nvPr/>
        </p:nvSpPr>
        <p:spPr>
          <a:xfrm>
            <a:off x="2864768" y="3898685"/>
            <a:ext cx="619268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a:solidFill>
                  <a:srgbClr val="002060"/>
                </a:solidFill>
                <a:cs typeface="B Traffic" panose="00000400000000000000" pitchFamily="2" charset="-78"/>
              </a:rPr>
              <a:t>خانه شریفی‏ها     </a:t>
            </a:r>
            <a:r>
              <a:rPr lang="fa-IR" sz="1050" dirty="0" smtClean="0">
                <a:solidFill>
                  <a:srgbClr val="002060"/>
                </a:solidFill>
                <a:cs typeface="B Traffic" panose="00000400000000000000" pitchFamily="2" charset="-78"/>
              </a:rPr>
              <a:t>علیرضا تغابنی</a:t>
            </a:r>
            <a:endParaRPr lang="fa-IR" sz="1050" dirty="0">
              <a:solidFill>
                <a:srgbClr val="002060"/>
              </a:solidFill>
              <a:cs typeface="B Traffic" panose="00000400000000000000" pitchFamily="2" charset="-78"/>
            </a:endParaRPr>
          </a:p>
        </p:txBody>
      </p:sp>
      <p:sp>
        <p:nvSpPr>
          <p:cNvPr id="64" name="TextBox 63"/>
          <p:cNvSpPr txBox="1"/>
          <p:nvPr/>
        </p:nvSpPr>
        <p:spPr>
          <a:xfrm>
            <a:off x="272480" y="4592161"/>
            <a:ext cx="1728192" cy="261610"/>
          </a:xfrm>
          <a:prstGeom prst="rect">
            <a:avLst/>
          </a:prstGeom>
          <a:noFill/>
        </p:spPr>
        <p:txBody>
          <a:bodyPr wrap="square" rtlCol="0">
            <a:spAutoFit/>
          </a:bodyPr>
          <a:lstStyle/>
          <a:p>
            <a:pPr algn="ctr" rtl="1"/>
            <a:r>
              <a:rPr lang="fa-IR" sz="1100" dirty="0" smtClean="0">
                <a:solidFill>
                  <a:schemeClr val="bg1">
                    <a:lumMod val="65000"/>
                    <a:lumOff val="35000"/>
                  </a:schemeClr>
                </a:solidFill>
                <a:cs typeface="B Nazanin" pitchFamily="2" charset="-78"/>
              </a:rPr>
              <a:t>4.  خانه شریفی‏ها</a:t>
            </a:r>
            <a:endParaRPr lang="en-US" sz="1100" dirty="0">
              <a:solidFill>
                <a:schemeClr val="bg1">
                  <a:lumMod val="65000"/>
                  <a:lumOff val="35000"/>
                </a:schemeClr>
              </a:solidFill>
              <a:cs typeface="B Nazanin" pitchFamily="2" charset="-78"/>
            </a:endParaRPr>
          </a:p>
        </p:txBody>
      </p:sp>
      <p:pic>
        <p:nvPicPr>
          <p:cNvPr id="35" name="Picture 3"/>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2504729" y="1703209"/>
            <a:ext cx="1440160" cy="2157841"/>
          </a:xfrm>
          <a:prstGeom prst="rect">
            <a:avLst/>
          </a:prstGeom>
          <a:noFill/>
        </p:spPr>
      </p:pic>
      <p:pic>
        <p:nvPicPr>
          <p:cNvPr id="27" name="Picture 3"/>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4088904" y="1703210"/>
            <a:ext cx="1440160" cy="2157839"/>
          </a:xfrm>
          <a:prstGeom prst="rect">
            <a:avLst/>
          </a:prstGeom>
          <a:noFill/>
        </p:spPr>
      </p:pic>
      <p:pic>
        <p:nvPicPr>
          <p:cNvPr id="29" name="Picture 3"/>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5813443" y="1698375"/>
            <a:ext cx="3244013" cy="2162674"/>
          </a:xfrm>
          <a:prstGeom prst="rect">
            <a:avLst/>
          </a:prstGeom>
          <a:noFill/>
        </p:spPr>
      </p:pic>
      <p:pic>
        <p:nvPicPr>
          <p:cNvPr id="30" name="Picture 2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504727" y="4254268"/>
            <a:ext cx="1351455" cy="2095570"/>
          </a:xfrm>
          <a:prstGeom prst="rect">
            <a:avLst/>
          </a:prstGeom>
        </p:spPr>
      </p:pic>
      <p:pic>
        <p:nvPicPr>
          <p:cNvPr id="31" name="Picture 3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872880" y="4254268"/>
            <a:ext cx="1351455" cy="2095570"/>
          </a:xfrm>
          <a:prstGeom prst="rect">
            <a:avLst/>
          </a:prstGeom>
        </p:spPr>
      </p:pic>
      <p:pic>
        <p:nvPicPr>
          <p:cNvPr id="32" name="Picture 3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241032" y="4254268"/>
            <a:ext cx="1498624" cy="2085433"/>
          </a:xfrm>
          <a:prstGeom prst="rect">
            <a:avLst/>
          </a:prstGeom>
        </p:spPr>
      </p:pic>
      <p:pic>
        <p:nvPicPr>
          <p:cNvPr id="34" name="Picture 33"/>
          <p:cNvPicPr>
            <a:picLocks noChangeAspect="1"/>
          </p:cNvPicPr>
          <p:nvPr/>
        </p:nvPicPr>
        <p:blipFill rotWithShape="1">
          <a:blip r:embed="rId8" cstate="print">
            <a:extLst>
              <a:ext uri="{28A0092B-C50C-407E-A947-70E740481C1C}">
                <a14:useLocalDpi xmlns:a14="http://schemas.microsoft.com/office/drawing/2010/main" val="0"/>
              </a:ext>
            </a:extLst>
          </a:blip>
          <a:srcRect l="9264" t="1" r="11153" b="-718"/>
          <a:stretch/>
        </p:blipFill>
        <p:spPr>
          <a:xfrm>
            <a:off x="6756352" y="4254268"/>
            <a:ext cx="2301103" cy="2085433"/>
          </a:xfrm>
          <a:prstGeom prst="rect">
            <a:avLst/>
          </a:prstGeom>
          <a:ln>
            <a:solidFill>
              <a:schemeClr val="bg1">
                <a:lumMod val="50000"/>
                <a:lumOff val="50000"/>
              </a:schemeClr>
            </a:solidFill>
          </a:ln>
        </p:spPr>
      </p:pic>
    </p:spTree>
    <p:extLst>
      <p:ext uri="{BB962C8B-B14F-4D97-AF65-F5344CB8AC3E}">
        <p14:creationId xmlns:p14="http://schemas.microsoft.com/office/powerpoint/2010/main" val="2691578073"/>
      </p:ext>
    </p:extLst>
  </p:cSld>
  <p:clrMapOvr>
    <a:masterClrMapping/>
  </p:clrMapOvr>
  <p:transition>
    <p:dissolv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بناها و معماران آینده‏گرا</a:t>
            </a:r>
            <a:endParaRPr lang="en-US" sz="1400" dirty="0">
              <a:solidFill>
                <a:srgbClr val="8C5B02"/>
              </a:solidFill>
              <a:latin typeface="Technic" panose="00000400000000000000" pitchFamily="2" charset="2"/>
            </a:endParaRPr>
          </a:p>
        </p:txBody>
      </p:sp>
      <p:sp>
        <p:nvSpPr>
          <p:cNvPr id="25" name="TextBox 24"/>
          <p:cNvSpPr txBox="1"/>
          <p:nvPr/>
        </p:nvSpPr>
        <p:spPr>
          <a:xfrm>
            <a:off x="2504728" y="1352963"/>
            <a:ext cx="288032"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en-US" sz="1400" dirty="0" smtClean="0">
                <a:solidFill>
                  <a:srgbClr val="002060"/>
                </a:solidFill>
                <a:latin typeface="Technic" panose="00000400000000000000" pitchFamily="2" charset="2"/>
              </a:rPr>
              <a:t>5</a:t>
            </a:r>
            <a:endParaRPr lang="en-US" sz="1400" dirty="0">
              <a:solidFill>
                <a:srgbClr val="002060"/>
              </a:solidFill>
              <a:latin typeface="Technic" panose="00000400000000000000" pitchFamily="2" charset="2"/>
            </a:endParaRPr>
          </a:p>
        </p:txBody>
      </p:sp>
      <p:sp>
        <p:nvSpPr>
          <p:cNvPr id="47" name="TextBox 46"/>
          <p:cNvSpPr txBox="1"/>
          <p:nvPr/>
        </p:nvSpPr>
        <p:spPr>
          <a:xfrm>
            <a:off x="2864768" y="1352963"/>
            <a:ext cx="619268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a:solidFill>
                  <a:srgbClr val="002060"/>
                </a:solidFill>
                <a:cs typeface="B Traffic" panose="00000400000000000000" pitchFamily="2" charset="-78"/>
              </a:rPr>
              <a:t>پردیس سینمایی پارک ملت     </a:t>
            </a:r>
            <a:r>
              <a:rPr lang="fa-IR" sz="1050" dirty="0">
                <a:solidFill>
                  <a:srgbClr val="002060"/>
                </a:solidFill>
                <a:cs typeface="B Traffic" panose="00000400000000000000" pitchFamily="2" charset="-78"/>
              </a:rPr>
              <a:t>رضا دانشمیر - کاترین اسپیریدونف</a:t>
            </a:r>
          </a:p>
        </p:txBody>
      </p:sp>
      <p:sp>
        <p:nvSpPr>
          <p:cNvPr id="23" name="TextBox 22"/>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2</a:t>
            </a:r>
            <a:r>
              <a:rPr lang="fa-IR" sz="1600" dirty="0" smtClean="0">
                <a:effectLst>
                  <a:outerShdw blurRad="38100" dist="38100" dir="2700000" algn="tl">
                    <a:srgbClr val="000000">
                      <a:alpha val="43137"/>
                    </a:srgbClr>
                  </a:outerShdw>
                </a:effectLst>
              </a:rPr>
              <a:t>   معماران و مفهوم زمان</a:t>
            </a:r>
            <a:endParaRPr lang="en-US" sz="1400" dirty="0">
              <a:effectLst>
                <a:outerShdw blurRad="38100" dist="38100" dir="2700000" algn="tl">
                  <a:srgbClr val="000000">
                    <a:alpha val="43137"/>
                  </a:srgbClr>
                </a:outerShdw>
              </a:effectLst>
            </a:endParaRPr>
          </a:p>
        </p:txBody>
      </p:sp>
      <p:sp>
        <p:nvSpPr>
          <p:cNvPr id="24" name="TextBox 23"/>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2</a:t>
            </a:r>
            <a:endParaRPr lang="en-US" sz="1200" b="1" dirty="0">
              <a:solidFill>
                <a:srgbClr val="002060"/>
              </a:solidFill>
              <a:cs typeface="B Nazanin" pitchFamily="2" charset="-78"/>
            </a:endParaRPr>
          </a:p>
        </p:txBody>
      </p:sp>
      <p:sp>
        <p:nvSpPr>
          <p:cNvPr id="26" name="TextBox 25"/>
          <p:cNvSpPr txBox="1"/>
          <p:nvPr/>
        </p:nvSpPr>
        <p:spPr>
          <a:xfrm>
            <a:off x="272480" y="3723542"/>
            <a:ext cx="1728192" cy="276999"/>
          </a:xfrm>
          <a:prstGeom prst="rect">
            <a:avLst/>
          </a:prstGeom>
          <a:noFill/>
        </p:spPr>
        <p:txBody>
          <a:bodyPr wrap="square" rtlCol="0">
            <a:spAutoFit/>
          </a:bodyPr>
          <a:lstStyle/>
          <a:p>
            <a:pPr algn="ctr"/>
            <a:r>
              <a:rPr lang="fa-IR" sz="1200" b="1" dirty="0" smtClean="0">
                <a:solidFill>
                  <a:srgbClr val="674301"/>
                </a:solidFill>
                <a:cs typeface="B Nazanin" pitchFamily="2" charset="-78"/>
              </a:rPr>
              <a:t>معماران و مفهوم زمان</a:t>
            </a:r>
            <a:endParaRPr lang="en-US" sz="1200" b="1" dirty="0">
              <a:solidFill>
                <a:srgbClr val="674301"/>
              </a:solidFill>
              <a:cs typeface="B Nazanin" pitchFamily="2" charset="-78"/>
            </a:endParaRPr>
          </a:p>
        </p:txBody>
      </p:sp>
      <p:sp>
        <p:nvSpPr>
          <p:cNvPr id="28" name="TextBox 27"/>
          <p:cNvSpPr txBox="1"/>
          <p:nvPr/>
        </p:nvSpPr>
        <p:spPr>
          <a:xfrm>
            <a:off x="272480" y="4016097"/>
            <a:ext cx="1728192" cy="276999"/>
          </a:xfrm>
          <a:prstGeom prst="rect">
            <a:avLst/>
          </a:prstGeom>
          <a:noFill/>
        </p:spPr>
        <p:txBody>
          <a:bodyPr wrap="square" rtlCol="0">
            <a:spAutoFit/>
          </a:bodyPr>
          <a:lstStyle/>
          <a:p>
            <a:pPr algn="ctr"/>
            <a:r>
              <a:rPr lang="fa-IR" sz="1200" dirty="0" smtClean="0">
                <a:solidFill>
                  <a:schemeClr val="bg1">
                    <a:lumMod val="65000"/>
                    <a:lumOff val="35000"/>
                  </a:schemeClr>
                </a:solidFill>
                <a:cs typeface="B Nazanin" pitchFamily="2" charset="-78"/>
              </a:rPr>
              <a:t>بناها و معماران </a:t>
            </a:r>
            <a:r>
              <a:rPr lang="fa-IR" sz="1200" b="1" dirty="0" smtClean="0">
                <a:solidFill>
                  <a:schemeClr val="bg1">
                    <a:lumMod val="65000"/>
                    <a:lumOff val="35000"/>
                  </a:schemeClr>
                </a:solidFill>
                <a:cs typeface="B Nazanin" pitchFamily="2" charset="-78"/>
              </a:rPr>
              <a:t>آینده‏گرا</a:t>
            </a:r>
            <a:endParaRPr lang="en-US" sz="1200" b="1" dirty="0">
              <a:solidFill>
                <a:schemeClr val="bg1">
                  <a:lumMod val="65000"/>
                  <a:lumOff val="35000"/>
                </a:schemeClr>
              </a:solidFill>
              <a:cs typeface="B Nazanin" pitchFamily="2" charset="-78"/>
            </a:endParaRPr>
          </a:p>
        </p:txBody>
      </p:sp>
      <p:sp>
        <p:nvSpPr>
          <p:cNvPr id="33" name="TextBox 32"/>
          <p:cNvSpPr txBox="1"/>
          <p:nvPr/>
        </p:nvSpPr>
        <p:spPr>
          <a:xfrm>
            <a:off x="272480" y="4293096"/>
            <a:ext cx="1728192" cy="261610"/>
          </a:xfrm>
          <a:prstGeom prst="rect">
            <a:avLst/>
          </a:prstGeom>
          <a:noFill/>
        </p:spPr>
        <p:txBody>
          <a:bodyPr wrap="square" rtlCol="0">
            <a:spAutoFit/>
          </a:bodyPr>
          <a:lstStyle/>
          <a:p>
            <a:pPr algn="ctr" rtl="1"/>
            <a:r>
              <a:rPr lang="fa-IR" sz="1100" dirty="0" smtClean="0">
                <a:solidFill>
                  <a:schemeClr val="bg1">
                    <a:lumMod val="65000"/>
                    <a:lumOff val="35000"/>
                  </a:schemeClr>
                </a:solidFill>
                <a:cs typeface="B Nazanin" pitchFamily="2" charset="-78"/>
              </a:rPr>
              <a:t>5</a:t>
            </a:r>
            <a:r>
              <a:rPr lang="fa-IR" sz="1100" dirty="0">
                <a:solidFill>
                  <a:schemeClr val="bg1">
                    <a:lumMod val="65000"/>
                    <a:lumOff val="35000"/>
                  </a:schemeClr>
                </a:solidFill>
                <a:cs typeface="B Nazanin" pitchFamily="2" charset="-78"/>
              </a:rPr>
              <a:t>. پردیس سینمایی پارک ملت</a:t>
            </a:r>
            <a:endParaRPr lang="en-US" sz="1100" dirty="0">
              <a:solidFill>
                <a:schemeClr val="bg1">
                  <a:lumMod val="65000"/>
                  <a:lumOff val="35000"/>
                </a:schemeClr>
              </a:solidFill>
              <a:cs typeface="B Nazanin" pitchFamily="2" charset="-78"/>
            </a:endParaRPr>
          </a:p>
        </p:txBody>
      </p:sp>
      <p:sp>
        <p:nvSpPr>
          <p:cNvPr id="48" name="TextBox 47"/>
          <p:cNvSpPr txBox="1"/>
          <p:nvPr/>
        </p:nvSpPr>
        <p:spPr>
          <a:xfrm>
            <a:off x="2504728" y="3898685"/>
            <a:ext cx="288032"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en-US" sz="1400" dirty="0" smtClean="0">
                <a:solidFill>
                  <a:srgbClr val="002060"/>
                </a:solidFill>
                <a:latin typeface="Technic" panose="00000400000000000000" pitchFamily="2" charset="2"/>
              </a:rPr>
              <a:t>6</a:t>
            </a:r>
            <a:endParaRPr lang="en-US" sz="1400" dirty="0">
              <a:solidFill>
                <a:srgbClr val="002060"/>
              </a:solidFill>
              <a:latin typeface="Technic" panose="00000400000000000000" pitchFamily="2" charset="2"/>
            </a:endParaRPr>
          </a:p>
        </p:txBody>
      </p:sp>
      <p:sp>
        <p:nvSpPr>
          <p:cNvPr id="49" name="TextBox 48"/>
          <p:cNvSpPr txBox="1"/>
          <p:nvPr/>
        </p:nvSpPr>
        <p:spPr>
          <a:xfrm>
            <a:off x="2864768" y="3898685"/>
            <a:ext cx="619268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a:solidFill>
                  <a:srgbClr val="002060"/>
                </a:solidFill>
                <a:cs typeface="B Traffic" panose="00000400000000000000" pitchFamily="2" charset="-78"/>
              </a:rPr>
              <a:t>ویلای برادر کوچکتر     </a:t>
            </a:r>
            <a:r>
              <a:rPr lang="fa-IR" sz="1050" dirty="0" smtClean="0">
                <a:solidFill>
                  <a:srgbClr val="002060"/>
                </a:solidFill>
                <a:cs typeface="B Traffic" panose="00000400000000000000" pitchFamily="2" charset="-78"/>
              </a:rPr>
              <a:t>علیرضا تغابنی</a:t>
            </a:r>
            <a:endParaRPr lang="fa-IR" sz="1050" dirty="0">
              <a:solidFill>
                <a:srgbClr val="002060"/>
              </a:solidFill>
              <a:cs typeface="B Traffic" panose="00000400000000000000" pitchFamily="2" charset="-78"/>
            </a:endParaRPr>
          </a:p>
        </p:txBody>
      </p:sp>
      <p:sp>
        <p:nvSpPr>
          <p:cNvPr id="64" name="TextBox 63"/>
          <p:cNvSpPr txBox="1"/>
          <p:nvPr/>
        </p:nvSpPr>
        <p:spPr>
          <a:xfrm>
            <a:off x="272480" y="4592161"/>
            <a:ext cx="1728192" cy="261610"/>
          </a:xfrm>
          <a:prstGeom prst="rect">
            <a:avLst/>
          </a:prstGeom>
          <a:noFill/>
        </p:spPr>
        <p:txBody>
          <a:bodyPr wrap="square" rtlCol="0">
            <a:spAutoFit/>
          </a:bodyPr>
          <a:lstStyle/>
          <a:p>
            <a:pPr algn="ctr" rtl="1"/>
            <a:r>
              <a:rPr lang="fa-IR" sz="1100" dirty="0">
                <a:solidFill>
                  <a:schemeClr val="bg1">
                    <a:lumMod val="65000"/>
                    <a:lumOff val="35000"/>
                  </a:schemeClr>
                </a:solidFill>
                <a:cs typeface="B Nazanin" pitchFamily="2" charset="-78"/>
              </a:rPr>
              <a:t>6. ویلای برادر کوچکتر</a:t>
            </a:r>
            <a:endParaRPr lang="en-US" sz="1100" dirty="0">
              <a:solidFill>
                <a:schemeClr val="bg1">
                  <a:lumMod val="65000"/>
                  <a:lumOff val="35000"/>
                </a:schemeClr>
              </a:solidFill>
              <a:cs typeface="B Nazanin" pitchFamily="2" charset="-78"/>
            </a:endParaRPr>
          </a:p>
        </p:txBody>
      </p:sp>
      <p:pic>
        <p:nvPicPr>
          <p:cNvPr id="36" name="Picture 3"/>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2504728" y="4252346"/>
            <a:ext cx="1759661" cy="2102560"/>
          </a:xfrm>
          <a:prstGeom prst="rect">
            <a:avLst/>
          </a:prstGeom>
          <a:noFill/>
        </p:spPr>
      </p:pic>
      <p:pic>
        <p:nvPicPr>
          <p:cNvPr id="27" name="Picture 26" descr="D:\fattaneh s data\kalbadi\tamrin 2\پردیس سینمایی پارک ملت\pardis_Mellat_Cinplex___13_-444-800-500-90.jpg"/>
          <p:cNvPicPr>
            <a:picLocks noChangeAspect="1" noChangeArrowheads="1"/>
          </p:cNvPicPr>
          <p:nvPr/>
        </p:nvPicPr>
        <p:blipFill>
          <a:blip r:embed="rId3"/>
          <a:srcRect l="1710" t="8439"/>
          <a:stretch>
            <a:fillRect/>
          </a:stretch>
        </p:blipFill>
        <p:spPr bwMode="auto">
          <a:xfrm>
            <a:off x="2504728" y="1695610"/>
            <a:ext cx="3024336" cy="2157191"/>
          </a:xfrm>
          <a:prstGeom prst="rect">
            <a:avLst/>
          </a:prstGeom>
          <a:noFill/>
        </p:spPr>
      </p:pic>
      <p:pic>
        <p:nvPicPr>
          <p:cNvPr id="29" name="Picture 28" descr="D:\fattaneh s data\kalbadi\tamrin 2\پردیس سینمایی پارک ملت\pardis_Mellat_Cinplex___21_-452-800-500-90.jpg"/>
          <p:cNvPicPr>
            <a:picLocks noChangeAspect="1" noChangeArrowheads="1"/>
          </p:cNvPicPr>
          <p:nvPr/>
        </p:nvPicPr>
        <p:blipFill rotWithShape="1">
          <a:blip r:embed="rId4"/>
          <a:srcRect l="3752" b="10146"/>
          <a:stretch/>
        </p:blipFill>
        <p:spPr bwMode="auto">
          <a:xfrm>
            <a:off x="5601072" y="1701242"/>
            <a:ext cx="3456384" cy="2159809"/>
          </a:xfrm>
          <a:prstGeom prst="rect">
            <a:avLst/>
          </a:prstGeom>
          <a:noFill/>
        </p:spPr>
      </p:pic>
      <p:pic>
        <p:nvPicPr>
          <p:cNvPr id="30" name="Picture 3"/>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4426666" y="4252346"/>
            <a:ext cx="1400337" cy="2102560"/>
          </a:xfrm>
          <a:prstGeom prst="rect">
            <a:avLst/>
          </a:prstGeom>
          <a:noFill/>
        </p:spPr>
      </p:pic>
      <p:pic>
        <p:nvPicPr>
          <p:cNvPr id="31" name="Picture 3"/>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5992186" y="4252346"/>
            <a:ext cx="1494789" cy="2102560"/>
          </a:xfrm>
          <a:prstGeom prst="rect">
            <a:avLst/>
          </a:prstGeom>
          <a:noFill/>
        </p:spPr>
      </p:pic>
      <p:pic>
        <p:nvPicPr>
          <p:cNvPr id="32" name="Picture 3"/>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a:off x="7655065" y="4252346"/>
            <a:ext cx="1402391" cy="2102560"/>
          </a:xfrm>
          <a:prstGeom prst="rect">
            <a:avLst/>
          </a:prstGeom>
          <a:noFill/>
        </p:spPr>
      </p:pic>
    </p:spTree>
    <p:extLst>
      <p:ext uri="{BB962C8B-B14F-4D97-AF65-F5344CB8AC3E}">
        <p14:creationId xmlns:p14="http://schemas.microsoft.com/office/powerpoint/2010/main" val="2395569796"/>
      </p:ext>
    </p:extLst>
  </p:cSld>
  <p:clrMapOvr>
    <a:masterClrMapping/>
  </p:clrMapOvr>
  <p:transition>
    <p:dissolv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بناها و معماران آینده‏گرا</a:t>
            </a:r>
            <a:endParaRPr lang="en-US" sz="1400" dirty="0">
              <a:solidFill>
                <a:srgbClr val="8C5B02"/>
              </a:solidFill>
              <a:latin typeface="Technic" panose="00000400000000000000" pitchFamily="2" charset="2"/>
            </a:endParaRPr>
          </a:p>
        </p:txBody>
      </p:sp>
      <p:sp>
        <p:nvSpPr>
          <p:cNvPr id="25" name="TextBox 24"/>
          <p:cNvSpPr txBox="1"/>
          <p:nvPr/>
        </p:nvSpPr>
        <p:spPr>
          <a:xfrm>
            <a:off x="2504728" y="1352963"/>
            <a:ext cx="288032"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en-US" sz="1400" dirty="0" smtClean="0">
                <a:solidFill>
                  <a:srgbClr val="002060"/>
                </a:solidFill>
                <a:latin typeface="Technic" panose="00000400000000000000" pitchFamily="2" charset="2"/>
              </a:rPr>
              <a:t>7</a:t>
            </a:r>
            <a:endParaRPr lang="en-US" sz="1400" dirty="0">
              <a:solidFill>
                <a:srgbClr val="002060"/>
              </a:solidFill>
              <a:latin typeface="Technic" panose="00000400000000000000" pitchFamily="2" charset="2"/>
            </a:endParaRPr>
          </a:p>
        </p:txBody>
      </p:sp>
      <p:sp>
        <p:nvSpPr>
          <p:cNvPr id="47" name="TextBox 46"/>
          <p:cNvSpPr txBox="1"/>
          <p:nvPr/>
        </p:nvSpPr>
        <p:spPr>
          <a:xfrm>
            <a:off x="2864768" y="1352963"/>
            <a:ext cx="619268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a:solidFill>
                  <a:srgbClr val="002060"/>
                </a:solidFill>
                <a:cs typeface="B Traffic" panose="00000400000000000000" pitchFamily="2" charset="-78"/>
              </a:rPr>
              <a:t>مجتمع تجاری سپهر     </a:t>
            </a:r>
            <a:r>
              <a:rPr lang="fa-IR" sz="1050" dirty="0" smtClean="0">
                <a:solidFill>
                  <a:srgbClr val="002060"/>
                </a:solidFill>
                <a:cs typeface="B Traffic" panose="00000400000000000000" pitchFamily="2" charset="-78"/>
              </a:rPr>
              <a:t>رضا دانشمیر</a:t>
            </a:r>
            <a:endParaRPr lang="fa-IR" sz="1050" dirty="0">
              <a:solidFill>
                <a:srgbClr val="002060"/>
              </a:solidFill>
              <a:cs typeface="B Traffic" panose="00000400000000000000" pitchFamily="2" charset="-78"/>
            </a:endParaRPr>
          </a:p>
        </p:txBody>
      </p:sp>
      <p:sp>
        <p:nvSpPr>
          <p:cNvPr id="23" name="TextBox 22"/>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2</a:t>
            </a:r>
            <a:r>
              <a:rPr lang="fa-IR" sz="1600" dirty="0" smtClean="0">
                <a:effectLst>
                  <a:outerShdw blurRad="38100" dist="38100" dir="2700000" algn="tl">
                    <a:srgbClr val="000000">
                      <a:alpha val="43137"/>
                    </a:srgbClr>
                  </a:outerShdw>
                </a:effectLst>
              </a:rPr>
              <a:t>   معماران و مفهوم زمان</a:t>
            </a:r>
            <a:endParaRPr lang="en-US" sz="1400" dirty="0">
              <a:effectLst>
                <a:outerShdw blurRad="38100" dist="38100" dir="2700000" algn="tl">
                  <a:srgbClr val="000000">
                    <a:alpha val="43137"/>
                  </a:srgbClr>
                </a:outerShdw>
              </a:effectLst>
            </a:endParaRPr>
          </a:p>
        </p:txBody>
      </p:sp>
      <p:sp>
        <p:nvSpPr>
          <p:cNvPr id="24" name="TextBox 23"/>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2</a:t>
            </a:r>
            <a:endParaRPr lang="en-US" sz="1200" b="1" dirty="0">
              <a:solidFill>
                <a:srgbClr val="002060"/>
              </a:solidFill>
              <a:cs typeface="B Nazanin" pitchFamily="2" charset="-78"/>
            </a:endParaRPr>
          </a:p>
        </p:txBody>
      </p:sp>
      <p:sp>
        <p:nvSpPr>
          <p:cNvPr id="26" name="TextBox 25"/>
          <p:cNvSpPr txBox="1"/>
          <p:nvPr/>
        </p:nvSpPr>
        <p:spPr>
          <a:xfrm>
            <a:off x="272480" y="3723542"/>
            <a:ext cx="1728192" cy="276999"/>
          </a:xfrm>
          <a:prstGeom prst="rect">
            <a:avLst/>
          </a:prstGeom>
          <a:noFill/>
        </p:spPr>
        <p:txBody>
          <a:bodyPr wrap="square" rtlCol="0">
            <a:spAutoFit/>
          </a:bodyPr>
          <a:lstStyle/>
          <a:p>
            <a:pPr algn="ctr"/>
            <a:r>
              <a:rPr lang="fa-IR" sz="1200" b="1" dirty="0" smtClean="0">
                <a:solidFill>
                  <a:srgbClr val="674301"/>
                </a:solidFill>
                <a:cs typeface="B Nazanin" pitchFamily="2" charset="-78"/>
              </a:rPr>
              <a:t>معماران و مفهوم زمان</a:t>
            </a:r>
            <a:endParaRPr lang="en-US" sz="1200" b="1" dirty="0">
              <a:solidFill>
                <a:srgbClr val="674301"/>
              </a:solidFill>
              <a:cs typeface="B Nazanin" pitchFamily="2" charset="-78"/>
            </a:endParaRPr>
          </a:p>
        </p:txBody>
      </p:sp>
      <p:sp>
        <p:nvSpPr>
          <p:cNvPr id="28" name="TextBox 27"/>
          <p:cNvSpPr txBox="1"/>
          <p:nvPr/>
        </p:nvSpPr>
        <p:spPr>
          <a:xfrm>
            <a:off x="272480" y="4016097"/>
            <a:ext cx="1728192" cy="276999"/>
          </a:xfrm>
          <a:prstGeom prst="rect">
            <a:avLst/>
          </a:prstGeom>
          <a:noFill/>
        </p:spPr>
        <p:txBody>
          <a:bodyPr wrap="square" rtlCol="0">
            <a:spAutoFit/>
          </a:bodyPr>
          <a:lstStyle/>
          <a:p>
            <a:pPr algn="ctr"/>
            <a:r>
              <a:rPr lang="fa-IR" sz="1200" dirty="0" smtClean="0">
                <a:solidFill>
                  <a:schemeClr val="bg1">
                    <a:lumMod val="65000"/>
                    <a:lumOff val="35000"/>
                  </a:schemeClr>
                </a:solidFill>
                <a:cs typeface="B Nazanin" pitchFamily="2" charset="-78"/>
              </a:rPr>
              <a:t>بناها و معماران </a:t>
            </a:r>
            <a:r>
              <a:rPr lang="fa-IR" sz="1200" b="1" dirty="0" smtClean="0">
                <a:solidFill>
                  <a:schemeClr val="bg1">
                    <a:lumMod val="65000"/>
                    <a:lumOff val="35000"/>
                  </a:schemeClr>
                </a:solidFill>
                <a:cs typeface="B Nazanin" pitchFamily="2" charset="-78"/>
              </a:rPr>
              <a:t>آینده‏گرا</a:t>
            </a:r>
            <a:endParaRPr lang="en-US" sz="1200" b="1" dirty="0">
              <a:solidFill>
                <a:schemeClr val="bg1">
                  <a:lumMod val="65000"/>
                  <a:lumOff val="35000"/>
                </a:schemeClr>
              </a:solidFill>
              <a:cs typeface="B Nazanin" pitchFamily="2" charset="-78"/>
            </a:endParaRPr>
          </a:p>
        </p:txBody>
      </p:sp>
      <p:sp>
        <p:nvSpPr>
          <p:cNvPr id="33" name="TextBox 32"/>
          <p:cNvSpPr txBox="1"/>
          <p:nvPr/>
        </p:nvSpPr>
        <p:spPr>
          <a:xfrm>
            <a:off x="272480" y="4293096"/>
            <a:ext cx="1728192" cy="261610"/>
          </a:xfrm>
          <a:prstGeom prst="rect">
            <a:avLst/>
          </a:prstGeom>
          <a:noFill/>
        </p:spPr>
        <p:txBody>
          <a:bodyPr wrap="square" rtlCol="0">
            <a:spAutoFit/>
          </a:bodyPr>
          <a:lstStyle/>
          <a:p>
            <a:pPr algn="ctr" rtl="1"/>
            <a:r>
              <a:rPr lang="fa-IR" sz="1100" dirty="0" smtClean="0">
                <a:solidFill>
                  <a:schemeClr val="bg1">
                    <a:lumMod val="65000"/>
                    <a:lumOff val="35000"/>
                  </a:schemeClr>
                </a:solidFill>
                <a:cs typeface="B Nazanin" pitchFamily="2" charset="-78"/>
              </a:rPr>
              <a:t>7. مجتمع تجاری سپهر</a:t>
            </a:r>
            <a:endParaRPr lang="en-US" sz="1100" dirty="0">
              <a:solidFill>
                <a:schemeClr val="bg1">
                  <a:lumMod val="65000"/>
                  <a:lumOff val="35000"/>
                </a:schemeClr>
              </a:solidFill>
              <a:cs typeface="B Nazanin" pitchFamily="2" charset="-78"/>
            </a:endParaRPr>
          </a:p>
        </p:txBody>
      </p:sp>
      <p:sp>
        <p:nvSpPr>
          <p:cNvPr id="48" name="TextBox 47"/>
          <p:cNvSpPr txBox="1"/>
          <p:nvPr/>
        </p:nvSpPr>
        <p:spPr>
          <a:xfrm>
            <a:off x="2504728" y="3898685"/>
            <a:ext cx="288032"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en-US" sz="1400" dirty="0" smtClean="0">
                <a:solidFill>
                  <a:srgbClr val="002060"/>
                </a:solidFill>
                <a:latin typeface="Technic" panose="00000400000000000000" pitchFamily="2" charset="2"/>
              </a:rPr>
              <a:t>8</a:t>
            </a:r>
            <a:endParaRPr lang="en-US" sz="1400" dirty="0">
              <a:solidFill>
                <a:srgbClr val="002060"/>
              </a:solidFill>
              <a:latin typeface="Technic" panose="00000400000000000000" pitchFamily="2" charset="2"/>
            </a:endParaRPr>
          </a:p>
        </p:txBody>
      </p:sp>
      <p:sp>
        <p:nvSpPr>
          <p:cNvPr id="49" name="TextBox 48"/>
          <p:cNvSpPr txBox="1"/>
          <p:nvPr/>
        </p:nvSpPr>
        <p:spPr>
          <a:xfrm>
            <a:off x="2864768" y="3898685"/>
            <a:ext cx="619268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a:solidFill>
                  <a:srgbClr val="002060"/>
                </a:solidFill>
                <a:cs typeface="B Traffic" panose="00000400000000000000" pitchFamily="2" charset="-78"/>
              </a:rPr>
              <a:t>آپارتمان تجاری آبادان     </a:t>
            </a:r>
            <a:r>
              <a:rPr lang="fa-IR" sz="1050" dirty="0" smtClean="0">
                <a:solidFill>
                  <a:srgbClr val="002060"/>
                </a:solidFill>
                <a:cs typeface="B Traffic" panose="00000400000000000000" pitchFamily="2" charset="-78"/>
              </a:rPr>
              <a:t>فرشاد مهدی‏زاده</a:t>
            </a:r>
            <a:endParaRPr lang="fa-IR" sz="1050" dirty="0">
              <a:solidFill>
                <a:srgbClr val="002060"/>
              </a:solidFill>
              <a:cs typeface="B Traffic" panose="00000400000000000000" pitchFamily="2" charset="-78"/>
            </a:endParaRPr>
          </a:p>
        </p:txBody>
      </p:sp>
      <p:sp>
        <p:nvSpPr>
          <p:cNvPr id="64" name="TextBox 63"/>
          <p:cNvSpPr txBox="1"/>
          <p:nvPr/>
        </p:nvSpPr>
        <p:spPr>
          <a:xfrm>
            <a:off x="272480" y="4592161"/>
            <a:ext cx="1728192" cy="261610"/>
          </a:xfrm>
          <a:prstGeom prst="rect">
            <a:avLst/>
          </a:prstGeom>
          <a:noFill/>
        </p:spPr>
        <p:txBody>
          <a:bodyPr wrap="square" rtlCol="0">
            <a:spAutoFit/>
          </a:bodyPr>
          <a:lstStyle/>
          <a:p>
            <a:pPr algn="ctr" rtl="1"/>
            <a:r>
              <a:rPr lang="fa-IR" sz="1100" dirty="0" smtClean="0">
                <a:solidFill>
                  <a:schemeClr val="bg1">
                    <a:lumMod val="65000"/>
                    <a:lumOff val="35000"/>
                  </a:schemeClr>
                </a:solidFill>
                <a:cs typeface="B Nazanin" pitchFamily="2" charset="-78"/>
              </a:rPr>
              <a:t>8</a:t>
            </a:r>
            <a:r>
              <a:rPr lang="fa-IR" sz="1100" dirty="0">
                <a:solidFill>
                  <a:schemeClr val="bg1">
                    <a:lumMod val="65000"/>
                    <a:lumOff val="35000"/>
                  </a:schemeClr>
                </a:solidFill>
                <a:cs typeface="B Nazanin" pitchFamily="2" charset="-78"/>
              </a:rPr>
              <a:t>. آپارتمان تجاری آبادان</a:t>
            </a:r>
            <a:endParaRPr lang="en-US" sz="1100" dirty="0">
              <a:solidFill>
                <a:schemeClr val="bg1">
                  <a:lumMod val="65000"/>
                  <a:lumOff val="35000"/>
                </a:schemeClr>
              </a:solidFill>
              <a:cs typeface="B Nazanin" pitchFamily="2" charset="-78"/>
            </a:endParaRPr>
          </a:p>
        </p:txBody>
      </p:sp>
      <p:pic>
        <p:nvPicPr>
          <p:cNvPr id="36" name="Picture 3"/>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2504728" y="4245554"/>
            <a:ext cx="3171726" cy="2109352"/>
          </a:xfrm>
          <a:prstGeom prst="rect">
            <a:avLst/>
          </a:prstGeom>
          <a:noFill/>
        </p:spPr>
      </p:pic>
      <p:pic>
        <p:nvPicPr>
          <p:cNvPr id="35"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22911"/>
          <a:stretch/>
        </p:blipFill>
        <p:spPr bwMode="auto">
          <a:xfrm>
            <a:off x="2504728" y="1698375"/>
            <a:ext cx="1872208" cy="2157208"/>
          </a:xfrm>
          <a:prstGeom prst="rect">
            <a:avLst/>
          </a:prstGeom>
          <a:noFill/>
        </p:spPr>
      </p:pic>
      <p:pic>
        <p:nvPicPr>
          <p:cNvPr id="27"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12136" r="17071"/>
          <a:stretch/>
        </p:blipFill>
        <p:spPr bwMode="auto">
          <a:xfrm>
            <a:off x="4412183" y="1695143"/>
            <a:ext cx="2376264" cy="2162217"/>
          </a:xfrm>
          <a:prstGeom prst="rect">
            <a:avLst/>
          </a:prstGeom>
          <a:noFill/>
        </p:spPr>
      </p:pic>
      <p:pic>
        <p:nvPicPr>
          <p:cNvPr id="30" name="Picture 2"/>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1427" r="2857"/>
          <a:stretch/>
        </p:blipFill>
        <p:spPr bwMode="auto">
          <a:xfrm>
            <a:off x="6825208" y="1695143"/>
            <a:ext cx="2232248" cy="2160440"/>
          </a:xfrm>
          <a:prstGeom prst="rect">
            <a:avLst/>
          </a:prstGeom>
          <a:noFill/>
        </p:spPr>
      </p:pic>
      <p:pic>
        <p:nvPicPr>
          <p:cNvPr id="31" name="Picture 3"/>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5879653" y="4245554"/>
            <a:ext cx="3171726" cy="2109351"/>
          </a:xfrm>
          <a:prstGeom prst="rect">
            <a:avLst/>
          </a:prstGeom>
          <a:noFill/>
        </p:spPr>
      </p:pic>
    </p:spTree>
    <p:extLst>
      <p:ext uri="{BB962C8B-B14F-4D97-AF65-F5344CB8AC3E}">
        <p14:creationId xmlns:p14="http://schemas.microsoft.com/office/powerpoint/2010/main" val="2148983272"/>
      </p:ext>
    </p:extLst>
  </p:cSld>
  <p:clrMapOvr>
    <a:masterClrMapping/>
  </p:clrMapOvr>
  <p:transition>
    <p:dissolv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بناها و معماران آینده‏گرا</a:t>
            </a:r>
            <a:endParaRPr lang="en-US" sz="1400" dirty="0">
              <a:solidFill>
                <a:srgbClr val="8C5B02"/>
              </a:solidFill>
              <a:latin typeface="Technic" panose="00000400000000000000" pitchFamily="2" charset="2"/>
            </a:endParaRPr>
          </a:p>
        </p:txBody>
      </p:sp>
      <p:sp>
        <p:nvSpPr>
          <p:cNvPr id="25" name="TextBox 24"/>
          <p:cNvSpPr txBox="1"/>
          <p:nvPr/>
        </p:nvSpPr>
        <p:spPr>
          <a:xfrm>
            <a:off x="2504728" y="1352963"/>
            <a:ext cx="288032"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en-US" sz="1400" dirty="0" smtClean="0">
                <a:solidFill>
                  <a:srgbClr val="002060"/>
                </a:solidFill>
                <a:latin typeface="Technic" panose="00000400000000000000" pitchFamily="2" charset="2"/>
              </a:rPr>
              <a:t>9</a:t>
            </a:r>
            <a:endParaRPr lang="en-US" sz="1400" dirty="0">
              <a:solidFill>
                <a:srgbClr val="002060"/>
              </a:solidFill>
              <a:latin typeface="Technic" panose="00000400000000000000" pitchFamily="2" charset="2"/>
            </a:endParaRPr>
          </a:p>
        </p:txBody>
      </p:sp>
      <p:sp>
        <p:nvSpPr>
          <p:cNvPr id="47" name="TextBox 46"/>
          <p:cNvSpPr txBox="1"/>
          <p:nvPr/>
        </p:nvSpPr>
        <p:spPr>
          <a:xfrm>
            <a:off x="2864768" y="1352963"/>
            <a:ext cx="619268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a:solidFill>
                  <a:srgbClr val="002060"/>
                </a:solidFill>
                <a:cs typeface="B Traffic" panose="00000400000000000000" pitchFamily="2" charset="-78"/>
              </a:rPr>
              <a:t>مسابقه بین الملی بنتون در ایران     </a:t>
            </a:r>
            <a:r>
              <a:rPr lang="fa-IR" sz="1050" dirty="0">
                <a:solidFill>
                  <a:srgbClr val="002060"/>
                </a:solidFill>
                <a:cs typeface="B Traffic" panose="00000400000000000000" pitchFamily="2" charset="-78"/>
              </a:rPr>
              <a:t>فرشاد مهدی زاده - ایمان ندایی - امیر بدیع</a:t>
            </a:r>
          </a:p>
        </p:txBody>
      </p:sp>
      <p:sp>
        <p:nvSpPr>
          <p:cNvPr id="23" name="TextBox 22"/>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2</a:t>
            </a:r>
            <a:r>
              <a:rPr lang="fa-IR" sz="1600" dirty="0" smtClean="0">
                <a:effectLst>
                  <a:outerShdw blurRad="38100" dist="38100" dir="2700000" algn="tl">
                    <a:srgbClr val="000000">
                      <a:alpha val="43137"/>
                    </a:srgbClr>
                  </a:outerShdw>
                </a:effectLst>
              </a:rPr>
              <a:t>   معماران و مفهوم زمان</a:t>
            </a:r>
            <a:endParaRPr lang="en-US" sz="1400" dirty="0">
              <a:effectLst>
                <a:outerShdw blurRad="38100" dist="38100" dir="2700000" algn="tl">
                  <a:srgbClr val="000000">
                    <a:alpha val="43137"/>
                  </a:srgbClr>
                </a:outerShdw>
              </a:effectLst>
            </a:endParaRPr>
          </a:p>
        </p:txBody>
      </p:sp>
      <p:sp>
        <p:nvSpPr>
          <p:cNvPr id="24" name="TextBox 23"/>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2</a:t>
            </a:r>
            <a:endParaRPr lang="en-US" sz="1200" b="1" dirty="0">
              <a:solidFill>
                <a:srgbClr val="002060"/>
              </a:solidFill>
              <a:cs typeface="B Nazanin" pitchFamily="2" charset="-78"/>
            </a:endParaRPr>
          </a:p>
        </p:txBody>
      </p:sp>
      <p:sp>
        <p:nvSpPr>
          <p:cNvPr id="26" name="TextBox 25"/>
          <p:cNvSpPr txBox="1"/>
          <p:nvPr/>
        </p:nvSpPr>
        <p:spPr>
          <a:xfrm>
            <a:off x="272480" y="3723542"/>
            <a:ext cx="1728192" cy="276999"/>
          </a:xfrm>
          <a:prstGeom prst="rect">
            <a:avLst/>
          </a:prstGeom>
          <a:noFill/>
        </p:spPr>
        <p:txBody>
          <a:bodyPr wrap="square" rtlCol="0">
            <a:spAutoFit/>
          </a:bodyPr>
          <a:lstStyle/>
          <a:p>
            <a:pPr algn="ctr"/>
            <a:r>
              <a:rPr lang="fa-IR" sz="1200" b="1" dirty="0" smtClean="0">
                <a:solidFill>
                  <a:srgbClr val="674301"/>
                </a:solidFill>
                <a:cs typeface="B Nazanin" pitchFamily="2" charset="-78"/>
              </a:rPr>
              <a:t>معماران و مفهوم زمان</a:t>
            </a:r>
            <a:endParaRPr lang="en-US" sz="1200" b="1" dirty="0">
              <a:solidFill>
                <a:srgbClr val="674301"/>
              </a:solidFill>
              <a:cs typeface="B Nazanin" pitchFamily="2" charset="-78"/>
            </a:endParaRPr>
          </a:p>
        </p:txBody>
      </p:sp>
      <p:sp>
        <p:nvSpPr>
          <p:cNvPr id="28" name="TextBox 27"/>
          <p:cNvSpPr txBox="1"/>
          <p:nvPr/>
        </p:nvSpPr>
        <p:spPr>
          <a:xfrm>
            <a:off x="272480" y="4016097"/>
            <a:ext cx="1728192" cy="276999"/>
          </a:xfrm>
          <a:prstGeom prst="rect">
            <a:avLst/>
          </a:prstGeom>
          <a:noFill/>
        </p:spPr>
        <p:txBody>
          <a:bodyPr wrap="square" rtlCol="0">
            <a:spAutoFit/>
          </a:bodyPr>
          <a:lstStyle/>
          <a:p>
            <a:pPr algn="ctr"/>
            <a:r>
              <a:rPr lang="fa-IR" sz="1200" dirty="0" smtClean="0">
                <a:solidFill>
                  <a:schemeClr val="bg1">
                    <a:lumMod val="65000"/>
                    <a:lumOff val="35000"/>
                  </a:schemeClr>
                </a:solidFill>
                <a:cs typeface="B Nazanin" pitchFamily="2" charset="-78"/>
              </a:rPr>
              <a:t>بناها و معماران </a:t>
            </a:r>
            <a:r>
              <a:rPr lang="fa-IR" sz="1200" b="1" dirty="0" smtClean="0">
                <a:solidFill>
                  <a:schemeClr val="bg1">
                    <a:lumMod val="65000"/>
                    <a:lumOff val="35000"/>
                  </a:schemeClr>
                </a:solidFill>
                <a:cs typeface="B Nazanin" pitchFamily="2" charset="-78"/>
              </a:rPr>
              <a:t>آینده‏گرا</a:t>
            </a:r>
            <a:endParaRPr lang="en-US" sz="1200" b="1" dirty="0">
              <a:solidFill>
                <a:schemeClr val="bg1">
                  <a:lumMod val="65000"/>
                  <a:lumOff val="35000"/>
                </a:schemeClr>
              </a:solidFill>
              <a:cs typeface="B Nazanin" pitchFamily="2" charset="-78"/>
            </a:endParaRPr>
          </a:p>
        </p:txBody>
      </p:sp>
      <p:sp>
        <p:nvSpPr>
          <p:cNvPr id="33" name="TextBox 32"/>
          <p:cNvSpPr txBox="1"/>
          <p:nvPr/>
        </p:nvSpPr>
        <p:spPr>
          <a:xfrm>
            <a:off x="272480" y="4293096"/>
            <a:ext cx="1728192" cy="261610"/>
          </a:xfrm>
          <a:prstGeom prst="rect">
            <a:avLst/>
          </a:prstGeom>
          <a:noFill/>
        </p:spPr>
        <p:txBody>
          <a:bodyPr wrap="square" rtlCol="0">
            <a:spAutoFit/>
          </a:bodyPr>
          <a:lstStyle/>
          <a:p>
            <a:pPr algn="ctr" rtl="1"/>
            <a:r>
              <a:rPr lang="fa-IR" sz="1100" dirty="0" smtClean="0">
                <a:solidFill>
                  <a:schemeClr val="bg1">
                    <a:lumMod val="65000"/>
                    <a:lumOff val="35000"/>
                  </a:schemeClr>
                </a:solidFill>
                <a:cs typeface="B Nazanin" pitchFamily="2" charset="-78"/>
              </a:rPr>
              <a:t>9</a:t>
            </a:r>
            <a:r>
              <a:rPr lang="fa-IR" sz="1100" dirty="0">
                <a:solidFill>
                  <a:schemeClr val="bg1">
                    <a:lumMod val="65000"/>
                    <a:lumOff val="35000"/>
                  </a:schemeClr>
                </a:solidFill>
                <a:cs typeface="B Nazanin" pitchFamily="2" charset="-78"/>
              </a:rPr>
              <a:t>. مسابقه بین الملی بنتون در ایران</a:t>
            </a:r>
            <a:endParaRPr lang="en-US" sz="1100" dirty="0">
              <a:solidFill>
                <a:schemeClr val="bg1">
                  <a:lumMod val="65000"/>
                  <a:lumOff val="35000"/>
                </a:schemeClr>
              </a:solidFill>
              <a:cs typeface="B Nazanin" pitchFamily="2" charset="-78"/>
            </a:endParaRPr>
          </a:p>
        </p:txBody>
      </p:sp>
      <p:sp>
        <p:nvSpPr>
          <p:cNvPr id="48" name="TextBox 47"/>
          <p:cNvSpPr txBox="1"/>
          <p:nvPr/>
        </p:nvSpPr>
        <p:spPr>
          <a:xfrm>
            <a:off x="2504728" y="3898685"/>
            <a:ext cx="360040"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en-US" sz="1400" dirty="0" smtClean="0">
                <a:solidFill>
                  <a:srgbClr val="002060"/>
                </a:solidFill>
                <a:latin typeface="Technic" panose="00000400000000000000" pitchFamily="2" charset="2"/>
              </a:rPr>
              <a:t>10</a:t>
            </a:r>
            <a:endParaRPr lang="en-US" sz="1400" dirty="0">
              <a:solidFill>
                <a:srgbClr val="002060"/>
              </a:solidFill>
              <a:latin typeface="Technic" panose="00000400000000000000" pitchFamily="2" charset="2"/>
            </a:endParaRPr>
          </a:p>
        </p:txBody>
      </p:sp>
      <p:sp>
        <p:nvSpPr>
          <p:cNvPr id="49" name="TextBox 48"/>
          <p:cNvSpPr txBox="1"/>
          <p:nvPr/>
        </p:nvSpPr>
        <p:spPr>
          <a:xfrm>
            <a:off x="2936776" y="3898685"/>
            <a:ext cx="6120680"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a:solidFill>
                  <a:srgbClr val="002060"/>
                </a:solidFill>
                <a:cs typeface="B Traffic" panose="00000400000000000000" pitchFamily="2" charset="-78"/>
              </a:rPr>
              <a:t>ساختمان اداری ترمه     </a:t>
            </a:r>
            <a:r>
              <a:rPr lang="fa-IR" sz="1050" dirty="0">
                <a:solidFill>
                  <a:srgbClr val="002060"/>
                </a:solidFill>
                <a:cs typeface="B Traffic" panose="00000400000000000000" pitchFamily="2" charset="-78"/>
              </a:rPr>
              <a:t>فرشاد مهدی‏زاده - احمد بطحائی</a:t>
            </a:r>
          </a:p>
        </p:txBody>
      </p:sp>
      <p:sp>
        <p:nvSpPr>
          <p:cNvPr id="64" name="TextBox 63"/>
          <p:cNvSpPr txBox="1"/>
          <p:nvPr/>
        </p:nvSpPr>
        <p:spPr>
          <a:xfrm>
            <a:off x="272480" y="4592161"/>
            <a:ext cx="1728192" cy="261610"/>
          </a:xfrm>
          <a:prstGeom prst="rect">
            <a:avLst/>
          </a:prstGeom>
          <a:noFill/>
        </p:spPr>
        <p:txBody>
          <a:bodyPr wrap="square" rtlCol="0">
            <a:spAutoFit/>
          </a:bodyPr>
          <a:lstStyle/>
          <a:p>
            <a:pPr algn="ctr" rtl="1"/>
            <a:r>
              <a:rPr lang="fa-IR" sz="1100" dirty="0" smtClean="0">
                <a:solidFill>
                  <a:schemeClr val="bg1">
                    <a:lumMod val="65000"/>
                    <a:lumOff val="35000"/>
                  </a:schemeClr>
                </a:solidFill>
                <a:cs typeface="B Nazanin" pitchFamily="2" charset="-78"/>
              </a:rPr>
              <a:t>10</a:t>
            </a:r>
            <a:r>
              <a:rPr lang="fa-IR" sz="1100" dirty="0">
                <a:solidFill>
                  <a:schemeClr val="bg1">
                    <a:lumMod val="65000"/>
                    <a:lumOff val="35000"/>
                  </a:schemeClr>
                </a:solidFill>
                <a:cs typeface="B Nazanin" pitchFamily="2" charset="-78"/>
              </a:rPr>
              <a:t>. ساختمان اداری ترمه</a:t>
            </a:r>
            <a:endParaRPr lang="en-US" sz="1100" dirty="0">
              <a:solidFill>
                <a:schemeClr val="bg1">
                  <a:lumMod val="65000"/>
                  <a:lumOff val="35000"/>
                </a:schemeClr>
              </a:solidFill>
              <a:cs typeface="B Nazanin" pitchFamily="2" charset="-78"/>
            </a:endParaRPr>
          </a:p>
        </p:txBody>
      </p:sp>
      <p:pic>
        <p:nvPicPr>
          <p:cNvPr id="36" name="Picture 3"/>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2501859" y="4244098"/>
            <a:ext cx="3624442" cy="2114257"/>
          </a:xfrm>
          <a:prstGeom prst="rect">
            <a:avLst/>
          </a:prstGeom>
          <a:noFill/>
        </p:spPr>
      </p:pic>
      <p:pic>
        <p:nvPicPr>
          <p:cNvPr id="31" name="Picture 2" descr="D:\fattaneh s data\kalbadi\tamrin 2\مسابقه بین الملی بنتون در ایران\Benneton_Co._International_competition_in_Iran__1_-4840-800-500-90.jpg"/>
          <p:cNvPicPr>
            <a:picLocks noChangeAspect="1" noChangeArrowheads="1"/>
          </p:cNvPicPr>
          <p:nvPr/>
        </p:nvPicPr>
        <p:blipFill>
          <a:blip r:embed="rId3"/>
          <a:srcRect/>
          <a:stretch>
            <a:fillRect/>
          </a:stretch>
        </p:blipFill>
        <p:spPr bwMode="auto">
          <a:xfrm>
            <a:off x="2501859" y="1698374"/>
            <a:ext cx="3058022" cy="2162675"/>
          </a:xfrm>
          <a:prstGeom prst="rect">
            <a:avLst/>
          </a:prstGeom>
          <a:noFill/>
        </p:spPr>
      </p:pic>
      <p:pic>
        <p:nvPicPr>
          <p:cNvPr id="32" name="Picture 3" descr="D:\fattaneh s data\kalbadi\tamrin 2\مسابقه بین الملی بنتون در ایران\Benneton_Co._International_competition_in_Iran__2_-4841-800-500-90.jpg"/>
          <p:cNvPicPr>
            <a:picLocks noChangeAspect="1" noChangeArrowheads="1"/>
          </p:cNvPicPr>
          <p:nvPr/>
        </p:nvPicPr>
        <p:blipFill>
          <a:blip r:embed="rId4"/>
          <a:srcRect l="16050"/>
          <a:stretch>
            <a:fillRect/>
          </a:stretch>
        </p:blipFill>
        <p:spPr bwMode="auto">
          <a:xfrm>
            <a:off x="5616480" y="2465838"/>
            <a:ext cx="1656185" cy="1395211"/>
          </a:xfrm>
          <a:prstGeom prst="rect">
            <a:avLst/>
          </a:prstGeom>
          <a:noFill/>
        </p:spPr>
      </p:pic>
      <p:pic>
        <p:nvPicPr>
          <p:cNvPr id="34" name="Picture 4" descr="D:\fattaneh s data\kalbadi\tamrin 2\مسابقه بین الملی بنتون در ایران\Benneton_Co._International_competition_in_Iran__3_-4842-800-500-90.jpg"/>
          <p:cNvPicPr>
            <a:picLocks noChangeAspect="1" noChangeArrowheads="1"/>
          </p:cNvPicPr>
          <p:nvPr/>
        </p:nvPicPr>
        <p:blipFill>
          <a:blip r:embed="rId5"/>
          <a:srcRect l="11527" t="8400" r="23975"/>
          <a:stretch>
            <a:fillRect/>
          </a:stretch>
        </p:blipFill>
        <p:spPr bwMode="auto">
          <a:xfrm>
            <a:off x="7329265" y="1696248"/>
            <a:ext cx="1728192" cy="1735771"/>
          </a:xfrm>
          <a:prstGeom prst="rect">
            <a:avLst/>
          </a:prstGeom>
          <a:noFill/>
        </p:spPr>
      </p:pic>
      <p:pic>
        <p:nvPicPr>
          <p:cNvPr id="37" name="Picture 3"/>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6238447" y="4244098"/>
            <a:ext cx="2819009" cy="2114257"/>
          </a:xfrm>
          <a:prstGeom prst="rect">
            <a:avLst/>
          </a:prstGeom>
          <a:noFill/>
        </p:spPr>
      </p:pic>
    </p:spTree>
    <p:extLst>
      <p:ext uri="{BB962C8B-B14F-4D97-AF65-F5344CB8AC3E}">
        <p14:creationId xmlns:p14="http://schemas.microsoft.com/office/powerpoint/2010/main" val="1676772829"/>
      </p:ext>
    </p:extLst>
  </p:cSld>
  <p:clrMapOvr>
    <a:masterClrMapping/>
  </p:clrMapOvr>
  <p:transition>
    <p:dissolv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بناها و معماران آینده‏ساز</a:t>
            </a:r>
            <a:endParaRPr lang="en-US" sz="1400" dirty="0">
              <a:solidFill>
                <a:srgbClr val="8C5B02"/>
              </a:solidFill>
              <a:latin typeface="Technic" panose="00000400000000000000" pitchFamily="2" charset="2"/>
            </a:endParaRPr>
          </a:p>
        </p:txBody>
      </p:sp>
      <p:sp>
        <p:nvSpPr>
          <p:cNvPr id="25" name="TextBox 24"/>
          <p:cNvSpPr txBox="1"/>
          <p:nvPr/>
        </p:nvSpPr>
        <p:spPr>
          <a:xfrm>
            <a:off x="2504728" y="1352963"/>
            <a:ext cx="288032"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en-US" sz="1400" dirty="0" smtClean="0">
                <a:solidFill>
                  <a:srgbClr val="002060"/>
                </a:solidFill>
                <a:latin typeface="Technic" panose="00000400000000000000" pitchFamily="2" charset="2"/>
              </a:rPr>
              <a:t>1</a:t>
            </a:r>
            <a:endParaRPr lang="en-US" sz="1400" dirty="0">
              <a:solidFill>
                <a:srgbClr val="002060"/>
              </a:solidFill>
              <a:latin typeface="Technic" panose="00000400000000000000" pitchFamily="2" charset="2"/>
            </a:endParaRPr>
          </a:p>
        </p:txBody>
      </p:sp>
      <p:sp>
        <p:nvSpPr>
          <p:cNvPr id="47" name="TextBox 46"/>
          <p:cNvSpPr txBox="1"/>
          <p:nvPr/>
        </p:nvSpPr>
        <p:spPr>
          <a:xfrm>
            <a:off x="2864768" y="1352963"/>
            <a:ext cx="619268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a:solidFill>
                  <a:srgbClr val="002060"/>
                </a:solidFill>
                <a:cs typeface="B Traffic" panose="00000400000000000000" pitchFamily="2" charset="-78"/>
              </a:rPr>
              <a:t>مجتمع فرهنگی ورزشی رفسنجان     </a:t>
            </a:r>
            <a:r>
              <a:rPr lang="fa-IR" sz="1050" dirty="0">
                <a:solidFill>
                  <a:srgbClr val="002060"/>
                </a:solidFill>
                <a:cs typeface="B Traffic" panose="00000400000000000000" pitchFamily="2" charset="-78"/>
              </a:rPr>
              <a:t>سیدهادی میرمیران</a:t>
            </a:r>
          </a:p>
        </p:txBody>
      </p:sp>
      <p:sp>
        <p:nvSpPr>
          <p:cNvPr id="23" name="TextBox 22"/>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2</a:t>
            </a:r>
            <a:r>
              <a:rPr lang="fa-IR" sz="1600" dirty="0" smtClean="0">
                <a:effectLst>
                  <a:outerShdw blurRad="38100" dist="38100" dir="2700000" algn="tl">
                    <a:srgbClr val="000000">
                      <a:alpha val="43137"/>
                    </a:srgbClr>
                  </a:outerShdw>
                </a:effectLst>
              </a:rPr>
              <a:t>   معماران و مفهوم زمان</a:t>
            </a:r>
            <a:endParaRPr lang="en-US" sz="1400" dirty="0">
              <a:effectLst>
                <a:outerShdw blurRad="38100" dist="38100" dir="2700000" algn="tl">
                  <a:srgbClr val="000000">
                    <a:alpha val="43137"/>
                  </a:srgbClr>
                </a:outerShdw>
              </a:effectLst>
            </a:endParaRPr>
          </a:p>
        </p:txBody>
      </p:sp>
      <p:sp>
        <p:nvSpPr>
          <p:cNvPr id="24" name="TextBox 23"/>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2</a:t>
            </a:r>
            <a:endParaRPr lang="en-US" sz="1200" b="1" dirty="0">
              <a:solidFill>
                <a:srgbClr val="002060"/>
              </a:solidFill>
              <a:cs typeface="B Nazanin" pitchFamily="2" charset="-78"/>
            </a:endParaRPr>
          </a:p>
        </p:txBody>
      </p:sp>
      <p:sp>
        <p:nvSpPr>
          <p:cNvPr id="26" name="TextBox 25"/>
          <p:cNvSpPr txBox="1"/>
          <p:nvPr/>
        </p:nvSpPr>
        <p:spPr>
          <a:xfrm>
            <a:off x="272480" y="3723542"/>
            <a:ext cx="1728192" cy="276999"/>
          </a:xfrm>
          <a:prstGeom prst="rect">
            <a:avLst/>
          </a:prstGeom>
          <a:noFill/>
        </p:spPr>
        <p:txBody>
          <a:bodyPr wrap="square" rtlCol="0">
            <a:spAutoFit/>
          </a:bodyPr>
          <a:lstStyle/>
          <a:p>
            <a:pPr algn="ctr"/>
            <a:r>
              <a:rPr lang="fa-IR" sz="1200" b="1" dirty="0" smtClean="0">
                <a:solidFill>
                  <a:srgbClr val="674301"/>
                </a:solidFill>
                <a:cs typeface="B Nazanin" pitchFamily="2" charset="-78"/>
              </a:rPr>
              <a:t>معماران و مفهوم زمان</a:t>
            </a:r>
            <a:endParaRPr lang="en-US" sz="1200" b="1" dirty="0">
              <a:solidFill>
                <a:srgbClr val="674301"/>
              </a:solidFill>
              <a:cs typeface="B Nazanin" pitchFamily="2" charset="-78"/>
            </a:endParaRPr>
          </a:p>
        </p:txBody>
      </p:sp>
      <p:sp>
        <p:nvSpPr>
          <p:cNvPr id="28" name="TextBox 27"/>
          <p:cNvSpPr txBox="1"/>
          <p:nvPr/>
        </p:nvSpPr>
        <p:spPr>
          <a:xfrm>
            <a:off x="272480" y="4016097"/>
            <a:ext cx="1728192" cy="276999"/>
          </a:xfrm>
          <a:prstGeom prst="rect">
            <a:avLst/>
          </a:prstGeom>
          <a:noFill/>
        </p:spPr>
        <p:txBody>
          <a:bodyPr wrap="square" rtlCol="0">
            <a:spAutoFit/>
          </a:bodyPr>
          <a:lstStyle/>
          <a:p>
            <a:pPr algn="ctr" rtl="1"/>
            <a:r>
              <a:rPr lang="fa-IR" sz="1200" dirty="0" smtClean="0">
                <a:solidFill>
                  <a:schemeClr val="bg1">
                    <a:lumMod val="65000"/>
                    <a:lumOff val="35000"/>
                  </a:schemeClr>
                </a:solidFill>
                <a:cs typeface="B Nazanin" pitchFamily="2" charset="-78"/>
              </a:rPr>
              <a:t>بناها و معماران </a:t>
            </a:r>
            <a:r>
              <a:rPr lang="fa-IR" sz="1200" b="1" dirty="0" smtClean="0">
                <a:solidFill>
                  <a:schemeClr val="bg1">
                    <a:lumMod val="65000"/>
                    <a:lumOff val="35000"/>
                  </a:schemeClr>
                </a:solidFill>
                <a:cs typeface="B Nazanin" pitchFamily="2" charset="-78"/>
              </a:rPr>
              <a:t>آینده‏ساز</a:t>
            </a:r>
            <a:endParaRPr lang="en-US" sz="1200" b="1" dirty="0">
              <a:solidFill>
                <a:schemeClr val="bg1">
                  <a:lumMod val="65000"/>
                  <a:lumOff val="35000"/>
                </a:schemeClr>
              </a:solidFill>
              <a:cs typeface="B Nazanin" pitchFamily="2" charset="-78"/>
            </a:endParaRPr>
          </a:p>
        </p:txBody>
      </p:sp>
      <p:sp>
        <p:nvSpPr>
          <p:cNvPr id="33" name="TextBox 32"/>
          <p:cNvSpPr txBox="1"/>
          <p:nvPr/>
        </p:nvSpPr>
        <p:spPr>
          <a:xfrm>
            <a:off x="272480" y="4293096"/>
            <a:ext cx="1728192" cy="261610"/>
          </a:xfrm>
          <a:prstGeom prst="rect">
            <a:avLst/>
          </a:prstGeom>
          <a:noFill/>
        </p:spPr>
        <p:txBody>
          <a:bodyPr wrap="square" rtlCol="0">
            <a:spAutoFit/>
          </a:bodyPr>
          <a:lstStyle/>
          <a:p>
            <a:pPr algn="ctr" rtl="1"/>
            <a:r>
              <a:rPr lang="fa-IR" sz="1100" dirty="0" smtClean="0">
                <a:solidFill>
                  <a:schemeClr val="bg1">
                    <a:lumMod val="65000"/>
                    <a:lumOff val="35000"/>
                  </a:schemeClr>
                </a:solidFill>
                <a:cs typeface="B Nazanin" pitchFamily="2" charset="-78"/>
              </a:rPr>
              <a:t>1</a:t>
            </a:r>
            <a:r>
              <a:rPr lang="fa-IR" sz="1100" dirty="0">
                <a:solidFill>
                  <a:schemeClr val="bg1">
                    <a:lumMod val="65000"/>
                    <a:lumOff val="35000"/>
                  </a:schemeClr>
                </a:solidFill>
                <a:cs typeface="B Nazanin" pitchFamily="2" charset="-78"/>
              </a:rPr>
              <a:t>. مجتمع فرهنگی ورزشی رفسنجان</a:t>
            </a:r>
            <a:endParaRPr lang="en-US" sz="1100" dirty="0">
              <a:solidFill>
                <a:schemeClr val="bg1">
                  <a:lumMod val="65000"/>
                  <a:lumOff val="35000"/>
                </a:schemeClr>
              </a:solidFill>
              <a:cs typeface="B Nazanin" pitchFamily="2" charset="-78"/>
            </a:endParaRPr>
          </a:p>
        </p:txBody>
      </p:sp>
      <p:sp>
        <p:nvSpPr>
          <p:cNvPr id="48" name="TextBox 47"/>
          <p:cNvSpPr txBox="1"/>
          <p:nvPr/>
        </p:nvSpPr>
        <p:spPr>
          <a:xfrm>
            <a:off x="2504728" y="3898685"/>
            <a:ext cx="288032"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en-US" sz="1400" dirty="0" smtClean="0">
                <a:solidFill>
                  <a:srgbClr val="002060"/>
                </a:solidFill>
                <a:latin typeface="Technic" panose="00000400000000000000" pitchFamily="2" charset="2"/>
              </a:rPr>
              <a:t>2</a:t>
            </a:r>
            <a:endParaRPr lang="en-US" sz="1400" dirty="0">
              <a:solidFill>
                <a:srgbClr val="002060"/>
              </a:solidFill>
              <a:latin typeface="Technic" panose="00000400000000000000" pitchFamily="2" charset="2"/>
            </a:endParaRPr>
          </a:p>
        </p:txBody>
      </p:sp>
      <p:sp>
        <p:nvSpPr>
          <p:cNvPr id="49" name="TextBox 48"/>
          <p:cNvSpPr txBox="1"/>
          <p:nvPr/>
        </p:nvSpPr>
        <p:spPr>
          <a:xfrm>
            <a:off x="2864768" y="3898685"/>
            <a:ext cx="619268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a:solidFill>
                  <a:srgbClr val="002060"/>
                </a:solidFill>
                <a:cs typeface="B Traffic" panose="00000400000000000000" pitchFamily="2" charset="-78"/>
              </a:rPr>
              <a:t>اُرسی خانه     </a:t>
            </a:r>
            <a:r>
              <a:rPr lang="fa-IR" sz="1050" dirty="0">
                <a:solidFill>
                  <a:srgbClr val="002060"/>
                </a:solidFill>
                <a:cs typeface="B Traffic" panose="00000400000000000000" pitchFamily="2" charset="-78"/>
              </a:rPr>
              <a:t>نیما کیوانی - سینا کیوانی</a:t>
            </a:r>
          </a:p>
        </p:txBody>
      </p:sp>
      <p:sp>
        <p:nvSpPr>
          <p:cNvPr id="64" name="TextBox 63"/>
          <p:cNvSpPr txBox="1"/>
          <p:nvPr/>
        </p:nvSpPr>
        <p:spPr>
          <a:xfrm>
            <a:off x="272480" y="4592161"/>
            <a:ext cx="1728192" cy="261610"/>
          </a:xfrm>
          <a:prstGeom prst="rect">
            <a:avLst/>
          </a:prstGeom>
          <a:noFill/>
        </p:spPr>
        <p:txBody>
          <a:bodyPr wrap="square" rtlCol="0">
            <a:spAutoFit/>
          </a:bodyPr>
          <a:lstStyle/>
          <a:p>
            <a:pPr algn="ctr" rtl="1"/>
            <a:r>
              <a:rPr lang="fa-IR" sz="1100" dirty="0" smtClean="0">
                <a:solidFill>
                  <a:schemeClr val="bg1">
                    <a:lumMod val="65000"/>
                    <a:lumOff val="35000"/>
                  </a:schemeClr>
                </a:solidFill>
                <a:cs typeface="B Nazanin" pitchFamily="2" charset="-78"/>
              </a:rPr>
              <a:t>2</a:t>
            </a:r>
            <a:r>
              <a:rPr lang="fa-IR" sz="1100" dirty="0">
                <a:solidFill>
                  <a:schemeClr val="bg1">
                    <a:lumMod val="65000"/>
                    <a:lumOff val="35000"/>
                  </a:schemeClr>
                </a:solidFill>
                <a:cs typeface="B Nazanin" pitchFamily="2" charset="-78"/>
              </a:rPr>
              <a:t>. اُرسی خانه</a:t>
            </a:r>
            <a:endParaRPr lang="en-US" sz="1100" dirty="0">
              <a:solidFill>
                <a:schemeClr val="bg1">
                  <a:lumMod val="65000"/>
                  <a:lumOff val="35000"/>
                </a:schemeClr>
              </a:solidFill>
              <a:cs typeface="B Nazanin" pitchFamily="2" charset="-78"/>
            </a:endParaRPr>
          </a:p>
        </p:txBody>
      </p:sp>
      <p:pic>
        <p:nvPicPr>
          <p:cNvPr id="27" name="Picture 2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04728" y="1698374"/>
            <a:ext cx="3058328" cy="2162675"/>
          </a:xfrm>
          <a:prstGeom prst="rect">
            <a:avLst/>
          </a:prstGeom>
          <a:ln>
            <a:solidFill>
              <a:schemeClr val="bg1">
                <a:lumMod val="50000"/>
                <a:lumOff val="50000"/>
              </a:schemeClr>
            </a:solidFill>
          </a:ln>
        </p:spPr>
      </p:pic>
      <p:pic>
        <p:nvPicPr>
          <p:cNvPr id="30" name="Picture 3" descr="D:\fattaneh s data\kalbadi\tamrin 2\2015-12-24-16-48-22-666.jpg"/>
          <p:cNvPicPr>
            <a:picLocks noChangeAspect="1" noChangeArrowheads="1"/>
          </p:cNvPicPr>
          <p:nvPr/>
        </p:nvPicPr>
        <p:blipFill rotWithShape="1">
          <a:blip r:embed="rId3"/>
          <a:srcRect l="1934" t="3322" r="7178" b="357"/>
          <a:stretch/>
        </p:blipFill>
        <p:spPr bwMode="auto">
          <a:xfrm>
            <a:off x="5601072" y="1703712"/>
            <a:ext cx="3456384" cy="2157337"/>
          </a:xfrm>
          <a:prstGeom prst="rect">
            <a:avLst/>
          </a:prstGeom>
          <a:noFill/>
        </p:spPr>
      </p:pic>
      <p:pic>
        <p:nvPicPr>
          <p:cNvPr id="31" name="Picture 30"/>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504728" y="4244097"/>
            <a:ext cx="1407106" cy="2110661"/>
          </a:xfrm>
          <a:prstGeom prst="rect">
            <a:avLst/>
          </a:prstGeom>
        </p:spPr>
      </p:pic>
      <p:pic>
        <p:nvPicPr>
          <p:cNvPr id="34" name="Picture 33"/>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830887" y="4245198"/>
            <a:ext cx="1403928" cy="2113444"/>
          </a:xfrm>
          <a:prstGeom prst="rect">
            <a:avLst/>
          </a:prstGeom>
        </p:spPr>
      </p:pic>
      <p:pic>
        <p:nvPicPr>
          <p:cNvPr id="37" name="Picture 36"/>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481525" y="4244097"/>
            <a:ext cx="1575931" cy="2113320"/>
          </a:xfrm>
          <a:prstGeom prst="rect">
            <a:avLst/>
          </a:prstGeom>
        </p:spPr>
      </p:pic>
      <p:pic>
        <p:nvPicPr>
          <p:cNvPr id="38" name="Picture 37"/>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4140544" y="4244097"/>
            <a:ext cx="1443633" cy="2114108"/>
          </a:xfrm>
          <a:prstGeom prst="rect">
            <a:avLst/>
          </a:prstGeom>
        </p:spPr>
      </p:pic>
    </p:spTree>
    <p:extLst>
      <p:ext uri="{BB962C8B-B14F-4D97-AF65-F5344CB8AC3E}">
        <p14:creationId xmlns:p14="http://schemas.microsoft.com/office/powerpoint/2010/main" val="2877528924"/>
      </p:ext>
    </p:extLst>
  </p:cSld>
  <p:clrMapOvr>
    <a:masterClrMapping/>
  </p:clrMapOvr>
  <p:transition>
    <p:dissolv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بناها و معماران آینده‏ساز</a:t>
            </a:r>
            <a:endParaRPr lang="en-US" sz="1400" dirty="0">
              <a:solidFill>
                <a:srgbClr val="8C5B02"/>
              </a:solidFill>
              <a:latin typeface="Technic" panose="00000400000000000000" pitchFamily="2" charset="2"/>
            </a:endParaRPr>
          </a:p>
        </p:txBody>
      </p:sp>
      <p:sp>
        <p:nvSpPr>
          <p:cNvPr id="25" name="TextBox 24"/>
          <p:cNvSpPr txBox="1"/>
          <p:nvPr/>
        </p:nvSpPr>
        <p:spPr>
          <a:xfrm>
            <a:off x="2504728" y="1352963"/>
            <a:ext cx="288032"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en-US" sz="1400" dirty="0" smtClean="0">
                <a:solidFill>
                  <a:srgbClr val="002060"/>
                </a:solidFill>
                <a:latin typeface="Technic" panose="00000400000000000000" pitchFamily="2" charset="2"/>
              </a:rPr>
              <a:t>3</a:t>
            </a:r>
            <a:endParaRPr lang="en-US" sz="1400" dirty="0">
              <a:solidFill>
                <a:srgbClr val="002060"/>
              </a:solidFill>
              <a:latin typeface="Technic" panose="00000400000000000000" pitchFamily="2" charset="2"/>
            </a:endParaRPr>
          </a:p>
        </p:txBody>
      </p:sp>
      <p:sp>
        <p:nvSpPr>
          <p:cNvPr id="47" name="TextBox 46"/>
          <p:cNvSpPr txBox="1"/>
          <p:nvPr/>
        </p:nvSpPr>
        <p:spPr>
          <a:xfrm>
            <a:off x="2864768" y="1352963"/>
            <a:ext cx="619268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a:solidFill>
                  <a:srgbClr val="002060"/>
                </a:solidFill>
                <a:cs typeface="B Traffic" panose="00000400000000000000" pitchFamily="2" charset="-78"/>
              </a:rPr>
              <a:t>آرامگاه سعدی (سعدیه) </a:t>
            </a:r>
            <a:r>
              <a:rPr lang="fa-IR" sz="1400" dirty="0" smtClean="0">
                <a:solidFill>
                  <a:srgbClr val="002060"/>
                </a:solidFill>
                <a:cs typeface="B Traffic" panose="00000400000000000000" pitchFamily="2" charset="-78"/>
              </a:rPr>
              <a:t>    </a:t>
            </a:r>
            <a:r>
              <a:rPr lang="fa-IR" sz="1050" dirty="0" smtClean="0">
                <a:solidFill>
                  <a:srgbClr val="002060"/>
                </a:solidFill>
                <a:cs typeface="B Traffic" panose="00000400000000000000" pitchFamily="2" charset="-78"/>
              </a:rPr>
              <a:t>محسن فروغی</a:t>
            </a:r>
            <a:endParaRPr lang="fa-IR" sz="1050" dirty="0">
              <a:solidFill>
                <a:srgbClr val="002060"/>
              </a:solidFill>
              <a:cs typeface="B Traffic" panose="00000400000000000000" pitchFamily="2" charset="-78"/>
            </a:endParaRPr>
          </a:p>
        </p:txBody>
      </p:sp>
      <p:sp>
        <p:nvSpPr>
          <p:cNvPr id="23" name="TextBox 22"/>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2</a:t>
            </a:r>
            <a:r>
              <a:rPr lang="fa-IR" sz="1600" dirty="0" smtClean="0">
                <a:effectLst>
                  <a:outerShdw blurRad="38100" dist="38100" dir="2700000" algn="tl">
                    <a:srgbClr val="000000">
                      <a:alpha val="43137"/>
                    </a:srgbClr>
                  </a:outerShdw>
                </a:effectLst>
              </a:rPr>
              <a:t>   معماران و مفهوم زمان</a:t>
            </a:r>
            <a:endParaRPr lang="en-US" sz="1400" dirty="0">
              <a:effectLst>
                <a:outerShdw blurRad="38100" dist="38100" dir="2700000" algn="tl">
                  <a:srgbClr val="000000">
                    <a:alpha val="43137"/>
                  </a:srgbClr>
                </a:outerShdw>
              </a:effectLst>
            </a:endParaRPr>
          </a:p>
        </p:txBody>
      </p:sp>
      <p:sp>
        <p:nvSpPr>
          <p:cNvPr id="24" name="TextBox 23"/>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2</a:t>
            </a:r>
            <a:endParaRPr lang="en-US" sz="1200" b="1" dirty="0">
              <a:solidFill>
                <a:srgbClr val="002060"/>
              </a:solidFill>
              <a:cs typeface="B Nazanin" pitchFamily="2" charset="-78"/>
            </a:endParaRPr>
          </a:p>
        </p:txBody>
      </p:sp>
      <p:sp>
        <p:nvSpPr>
          <p:cNvPr id="26" name="TextBox 25"/>
          <p:cNvSpPr txBox="1"/>
          <p:nvPr/>
        </p:nvSpPr>
        <p:spPr>
          <a:xfrm>
            <a:off x="272480" y="3723542"/>
            <a:ext cx="1728192" cy="276999"/>
          </a:xfrm>
          <a:prstGeom prst="rect">
            <a:avLst/>
          </a:prstGeom>
          <a:noFill/>
        </p:spPr>
        <p:txBody>
          <a:bodyPr wrap="square" rtlCol="0">
            <a:spAutoFit/>
          </a:bodyPr>
          <a:lstStyle/>
          <a:p>
            <a:pPr algn="ctr"/>
            <a:r>
              <a:rPr lang="fa-IR" sz="1200" b="1" dirty="0" smtClean="0">
                <a:solidFill>
                  <a:srgbClr val="674301"/>
                </a:solidFill>
                <a:cs typeface="B Nazanin" pitchFamily="2" charset="-78"/>
              </a:rPr>
              <a:t>معماران و مفهوم زمان</a:t>
            </a:r>
            <a:endParaRPr lang="en-US" sz="1200" b="1" dirty="0">
              <a:solidFill>
                <a:srgbClr val="674301"/>
              </a:solidFill>
              <a:cs typeface="B Nazanin" pitchFamily="2" charset="-78"/>
            </a:endParaRPr>
          </a:p>
        </p:txBody>
      </p:sp>
      <p:sp>
        <p:nvSpPr>
          <p:cNvPr id="28" name="TextBox 27"/>
          <p:cNvSpPr txBox="1"/>
          <p:nvPr/>
        </p:nvSpPr>
        <p:spPr>
          <a:xfrm>
            <a:off x="272480" y="4016097"/>
            <a:ext cx="1728192" cy="276999"/>
          </a:xfrm>
          <a:prstGeom prst="rect">
            <a:avLst/>
          </a:prstGeom>
          <a:noFill/>
        </p:spPr>
        <p:txBody>
          <a:bodyPr wrap="square" rtlCol="0">
            <a:spAutoFit/>
          </a:bodyPr>
          <a:lstStyle/>
          <a:p>
            <a:pPr algn="ctr" rtl="1"/>
            <a:r>
              <a:rPr lang="fa-IR" sz="1200" dirty="0" smtClean="0">
                <a:solidFill>
                  <a:schemeClr val="bg1">
                    <a:lumMod val="65000"/>
                    <a:lumOff val="35000"/>
                  </a:schemeClr>
                </a:solidFill>
                <a:cs typeface="B Nazanin" pitchFamily="2" charset="-78"/>
              </a:rPr>
              <a:t>بناها و معماران </a:t>
            </a:r>
            <a:r>
              <a:rPr lang="fa-IR" sz="1200" b="1" dirty="0" smtClean="0">
                <a:solidFill>
                  <a:schemeClr val="bg1">
                    <a:lumMod val="65000"/>
                    <a:lumOff val="35000"/>
                  </a:schemeClr>
                </a:solidFill>
                <a:cs typeface="B Nazanin" pitchFamily="2" charset="-78"/>
              </a:rPr>
              <a:t>آینده‏ساز</a:t>
            </a:r>
            <a:endParaRPr lang="en-US" sz="1200" b="1" dirty="0">
              <a:solidFill>
                <a:schemeClr val="bg1">
                  <a:lumMod val="65000"/>
                  <a:lumOff val="35000"/>
                </a:schemeClr>
              </a:solidFill>
              <a:cs typeface="B Nazanin" pitchFamily="2" charset="-78"/>
            </a:endParaRPr>
          </a:p>
        </p:txBody>
      </p:sp>
      <p:sp>
        <p:nvSpPr>
          <p:cNvPr id="33" name="TextBox 32"/>
          <p:cNvSpPr txBox="1"/>
          <p:nvPr/>
        </p:nvSpPr>
        <p:spPr>
          <a:xfrm>
            <a:off x="272480" y="4293096"/>
            <a:ext cx="1728192" cy="261610"/>
          </a:xfrm>
          <a:prstGeom prst="rect">
            <a:avLst/>
          </a:prstGeom>
          <a:noFill/>
        </p:spPr>
        <p:txBody>
          <a:bodyPr wrap="square" rtlCol="0">
            <a:spAutoFit/>
          </a:bodyPr>
          <a:lstStyle/>
          <a:p>
            <a:pPr algn="ctr" rtl="1"/>
            <a:r>
              <a:rPr lang="fa-IR" sz="1100" dirty="0" smtClean="0">
                <a:solidFill>
                  <a:schemeClr val="bg1">
                    <a:lumMod val="65000"/>
                    <a:lumOff val="35000"/>
                  </a:schemeClr>
                </a:solidFill>
                <a:cs typeface="B Nazanin" pitchFamily="2" charset="-78"/>
              </a:rPr>
              <a:t>3</a:t>
            </a:r>
            <a:r>
              <a:rPr lang="fa-IR" sz="1100" dirty="0">
                <a:solidFill>
                  <a:schemeClr val="bg1">
                    <a:lumMod val="65000"/>
                    <a:lumOff val="35000"/>
                  </a:schemeClr>
                </a:solidFill>
                <a:cs typeface="B Nazanin" pitchFamily="2" charset="-78"/>
              </a:rPr>
              <a:t>. آرامگاه سعدی (سعدیه)</a:t>
            </a:r>
            <a:endParaRPr lang="en-US" sz="1100" dirty="0">
              <a:solidFill>
                <a:schemeClr val="bg1">
                  <a:lumMod val="65000"/>
                  <a:lumOff val="35000"/>
                </a:schemeClr>
              </a:solidFill>
              <a:cs typeface="B Nazanin" pitchFamily="2" charset="-78"/>
            </a:endParaRPr>
          </a:p>
        </p:txBody>
      </p:sp>
      <p:sp>
        <p:nvSpPr>
          <p:cNvPr id="48" name="TextBox 47"/>
          <p:cNvSpPr txBox="1"/>
          <p:nvPr/>
        </p:nvSpPr>
        <p:spPr>
          <a:xfrm>
            <a:off x="2504728" y="3898685"/>
            <a:ext cx="288032"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en-US" sz="1400" dirty="0" smtClean="0">
                <a:solidFill>
                  <a:srgbClr val="002060"/>
                </a:solidFill>
                <a:latin typeface="Technic" panose="00000400000000000000" pitchFamily="2" charset="2"/>
              </a:rPr>
              <a:t>4</a:t>
            </a:r>
            <a:endParaRPr lang="en-US" sz="1400" dirty="0">
              <a:solidFill>
                <a:srgbClr val="002060"/>
              </a:solidFill>
              <a:latin typeface="Technic" panose="00000400000000000000" pitchFamily="2" charset="2"/>
            </a:endParaRPr>
          </a:p>
        </p:txBody>
      </p:sp>
      <p:sp>
        <p:nvSpPr>
          <p:cNvPr id="49" name="TextBox 48"/>
          <p:cNvSpPr txBox="1"/>
          <p:nvPr/>
        </p:nvSpPr>
        <p:spPr>
          <a:xfrm>
            <a:off x="2864768" y="3898685"/>
            <a:ext cx="619268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a:solidFill>
                  <a:srgbClr val="002060"/>
                </a:solidFill>
                <a:cs typeface="B Traffic" panose="00000400000000000000" pitchFamily="2" charset="-78"/>
              </a:rPr>
              <a:t>تئاتر شهر تهران     </a:t>
            </a:r>
            <a:r>
              <a:rPr lang="fa-IR" sz="1050" dirty="0">
                <a:solidFill>
                  <a:srgbClr val="002060"/>
                </a:solidFill>
                <a:cs typeface="B Traffic" panose="00000400000000000000" pitchFamily="2" charset="-78"/>
              </a:rPr>
              <a:t>امیرعلی سردار افخمی</a:t>
            </a:r>
          </a:p>
        </p:txBody>
      </p:sp>
      <p:sp>
        <p:nvSpPr>
          <p:cNvPr id="64" name="TextBox 63"/>
          <p:cNvSpPr txBox="1"/>
          <p:nvPr/>
        </p:nvSpPr>
        <p:spPr>
          <a:xfrm>
            <a:off x="272480" y="4592161"/>
            <a:ext cx="1728192" cy="261610"/>
          </a:xfrm>
          <a:prstGeom prst="rect">
            <a:avLst/>
          </a:prstGeom>
          <a:noFill/>
        </p:spPr>
        <p:txBody>
          <a:bodyPr wrap="square" rtlCol="0">
            <a:spAutoFit/>
          </a:bodyPr>
          <a:lstStyle/>
          <a:p>
            <a:pPr algn="ctr" rtl="1"/>
            <a:r>
              <a:rPr lang="fa-IR" sz="1100" dirty="0" smtClean="0">
                <a:solidFill>
                  <a:schemeClr val="bg1">
                    <a:lumMod val="65000"/>
                    <a:lumOff val="35000"/>
                  </a:schemeClr>
                </a:solidFill>
                <a:cs typeface="B Nazanin" pitchFamily="2" charset="-78"/>
              </a:rPr>
              <a:t>4. تئاتر شهر تهران</a:t>
            </a:r>
            <a:endParaRPr lang="en-US" sz="1100" dirty="0">
              <a:solidFill>
                <a:schemeClr val="bg1">
                  <a:lumMod val="65000"/>
                  <a:lumOff val="35000"/>
                </a:schemeClr>
              </a:solidFill>
              <a:cs typeface="B Nazanin" pitchFamily="2" charset="-78"/>
            </a:endParaRPr>
          </a:p>
        </p:txBody>
      </p:sp>
      <p:pic>
        <p:nvPicPr>
          <p:cNvPr id="27" name="Picture 2" descr="D:\fattaneh s data\kalbadi\tamrin 2\l.jpg"/>
          <p:cNvPicPr>
            <a:picLocks noChangeAspect="1" noChangeArrowheads="1"/>
          </p:cNvPicPr>
          <p:nvPr/>
        </p:nvPicPr>
        <p:blipFill>
          <a:blip r:embed="rId2"/>
          <a:srcRect/>
          <a:stretch>
            <a:fillRect/>
          </a:stretch>
        </p:blipFill>
        <p:spPr bwMode="auto">
          <a:xfrm>
            <a:off x="6177136" y="1700783"/>
            <a:ext cx="2886414" cy="2157861"/>
          </a:xfrm>
          <a:prstGeom prst="rect">
            <a:avLst/>
          </a:prstGeom>
          <a:noFill/>
        </p:spPr>
      </p:pic>
      <p:pic>
        <p:nvPicPr>
          <p:cNvPr id="30" name="Picture 7" descr="D:\fattaneh s data\kalbadi\tamrin 2\n00152946-r-b-002.jpg"/>
          <p:cNvPicPr>
            <a:picLocks noChangeAspect="1" noChangeArrowheads="1"/>
          </p:cNvPicPr>
          <p:nvPr/>
        </p:nvPicPr>
        <p:blipFill rotWithShape="1">
          <a:blip r:embed="rId3"/>
          <a:srcRect l="5612" t="10190" b="6249"/>
          <a:stretch/>
        </p:blipFill>
        <p:spPr bwMode="auto">
          <a:xfrm>
            <a:off x="2504728" y="1703712"/>
            <a:ext cx="3633308" cy="2154930"/>
          </a:xfrm>
          <a:prstGeom prst="rect">
            <a:avLst/>
          </a:prstGeom>
          <a:noFill/>
        </p:spPr>
      </p:pic>
      <p:pic>
        <p:nvPicPr>
          <p:cNvPr id="32" name="Picture 3" descr="D:\fattaneh s data\kalbadi\tamrin 2\Tehran_City_Theater_by_AmirAli_Sardar_Afkhami___14_-5090-800-500-90.jpg"/>
          <p:cNvPicPr>
            <a:picLocks noChangeAspect="1" noChangeArrowheads="1"/>
          </p:cNvPicPr>
          <p:nvPr/>
        </p:nvPicPr>
        <p:blipFill>
          <a:blip r:embed="rId4"/>
          <a:srcRect t="7987" r="14407" b="9484"/>
          <a:stretch>
            <a:fillRect/>
          </a:stretch>
        </p:blipFill>
        <p:spPr bwMode="auto">
          <a:xfrm>
            <a:off x="2506507" y="4246503"/>
            <a:ext cx="3574893" cy="2106945"/>
          </a:xfrm>
          <a:prstGeom prst="rect">
            <a:avLst/>
          </a:prstGeom>
          <a:noFill/>
        </p:spPr>
      </p:pic>
      <p:pic>
        <p:nvPicPr>
          <p:cNvPr id="34" name="Picture 4" descr="D:\fattaneh s data\kalbadi\tamrin 2\Tehran_City_Theater_by_AmirAli_Sardar_Afkhami____05_-5109-800-500-90.jpg"/>
          <p:cNvPicPr>
            <a:picLocks noChangeAspect="1" noChangeArrowheads="1"/>
          </p:cNvPicPr>
          <p:nvPr/>
        </p:nvPicPr>
        <p:blipFill>
          <a:blip r:embed="rId5"/>
          <a:srcRect l="27211" r="26012" b="4273"/>
          <a:stretch>
            <a:fillRect/>
          </a:stretch>
        </p:blipFill>
        <p:spPr bwMode="auto">
          <a:xfrm>
            <a:off x="6133296" y="4238966"/>
            <a:ext cx="1383253" cy="2122017"/>
          </a:xfrm>
          <a:prstGeom prst="rect">
            <a:avLst/>
          </a:prstGeom>
          <a:noFill/>
        </p:spPr>
      </p:pic>
      <p:pic>
        <p:nvPicPr>
          <p:cNvPr id="37" name="Picture 5" descr="D:\fattaneh s data\kalbadi\tamrin 2\Tehran_City_Theater_by_AmirAli_Sardar_Afkhami____010_-5116-800-500-90.jpg"/>
          <p:cNvPicPr>
            <a:picLocks noChangeAspect="1" noChangeArrowheads="1"/>
          </p:cNvPicPr>
          <p:nvPr/>
        </p:nvPicPr>
        <p:blipFill rotWithShape="1">
          <a:blip r:embed="rId6"/>
          <a:srcRect r="9615"/>
          <a:stretch/>
        </p:blipFill>
        <p:spPr bwMode="auto">
          <a:xfrm>
            <a:off x="7620185" y="4248299"/>
            <a:ext cx="1437271" cy="2120221"/>
          </a:xfrm>
          <a:prstGeom prst="rect">
            <a:avLst/>
          </a:prstGeom>
          <a:noFill/>
        </p:spPr>
      </p:pic>
    </p:spTree>
    <p:extLst>
      <p:ext uri="{BB962C8B-B14F-4D97-AF65-F5344CB8AC3E}">
        <p14:creationId xmlns:p14="http://schemas.microsoft.com/office/powerpoint/2010/main" val="765798307"/>
      </p:ext>
    </p:extLst>
  </p:cSld>
  <p:clrMapOvr>
    <a:masterClrMapping/>
  </p:clrMapOvr>
  <p:transition>
    <p:dissolve/>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بناها و معماران آینده‏ساز</a:t>
            </a:r>
            <a:endParaRPr lang="en-US" sz="1400" dirty="0">
              <a:solidFill>
                <a:srgbClr val="8C5B02"/>
              </a:solidFill>
              <a:latin typeface="Technic" panose="00000400000000000000" pitchFamily="2" charset="2"/>
            </a:endParaRPr>
          </a:p>
        </p:txBody>
      </p:sp>
      <p:sp>
        <p:nvSpPr>
          <p:cNvPr id="25" name="TextBox 24"/>
          <p:cNvSpPr txBox="1"/>
          <p:nvPr/>
        </p:nvSpPr>
        <p:spPr>
          <a:xfrm>
            <a:off x="2504728" y="1352963"/>
            <a:ext cx="288032"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en-US" sz="1400" dirty="0" smtClean="0">
                <a:solidFill>
                  <a:srgbClr val="002060"/>
                </a:solidFill>
                <a:latin typeface="Technic" panose="00000400000000000000" pitchFamily="2" charset="2"/>
              </a:rPr>
              <a:t>5</a:t>
            </a:r>
            <a:endParaRPr lang="en-US" sz="1400" dirty="0">
              <a:solidFill>
                <a:srgbClr val="002060"/>
              </a:solidFill>
              <a:latin typeface="Technic" panose="00000400000000000000" pitchFamily="2" charset="2"/>
            </a:endParaRPr>
          </a:p>
        </p:txBody>
      </p:sp>
      <p:sp>
        <p:nvSpPr>
          <p:cNvPr id="47" name="TextBox 46"/>
          <p:cNvSpPr txBox="1"/>
          <p:nvPr/>
        </p:nvSpPr>
        <p:spPr>
          <a:xfrm>
            <a:off x="2864768" y="1352963"/>
            <a:ext cx="619268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a:solidFill>
                  <a:srgbClr val="002060"/>
                </a:solidFill>
                <a:cs typeface="B Traffic" panose="00000400000000000000" pitchFamily="2" charset="-78"/>
              </a:rPr>
              <a:t>برج آزادی (شهیاد) </a:t>
            </a:r>
            <a:r>
              <a:rPr lang="fa-IR" sz="1400" dirty="0" smtClean="0">
                <a:solidFill>
                  <a:srgbClr val="002060"/>
                </a:solidFill>
                <a:cs typeface="B Traffic" panose="00000400000000000000" pitchFamily="2" charset="-78"/>
              </a:rPr>
              <a:t>    </a:t>
            </a:r>
            <a:r>
              <a:rPr lang="fa-IR" sz="1050" dirty="0" smtClean="0">
                <a:solidFill>
                  <a:srgbClr val="002060"/>
                </a:solidFill>
                <a:cs typeface="B Traffic" panose="00000400000000000000" pitchFamily="2" charset="-78"/>
              </a:rPr>
              <a:t>حسین </a:t>
            </a:r>
            <a:r>
              <a:rPr lang="fa-IR" sz="1050" dirty="0">
                <a:solidFill>
                  <a:srgbClr val="002060"/>
                </a:solidFill>
                <a:cs typeface="B Traffic" panose="00000400000000000000" pitchFamily="2" charset="-78"/>
              </a:rPr>
              <a:t>امانت</a:t>
            </a:r>
          </a:p>
        </p:txBody>
      </p:sp>
      <p:sp>
        <p:nvSpPr>
          <p:cNvPr id="23" name="TextBox 22"/>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2</a:t>
            </a:r>
            <a:r>
              <a:rPr lang="fa-IR" sz="1600" dirty="0" smtClean="0">
                <a:effectLst>
                  <a:outerShdw blurRad="38100" dist="38100" dir="2700000" algn="tl">
                    <a:srgbClr val="000000">
                      <a:alpha val="43137"/>
                    </a:srgbClr>
                  </a:outerShdw>
                </a:effectLst>
              </a:rPr>
              <a:t>   معماران و مفهوم زمان</a:t>
            </a:r>
            <a:endParaRPr lang="en-US" sz="1400" dirty="0">
              <a:effectLst>
                <a:outerShdw blurRad="38100" dist="38100" dir="2700000" algn="tl">
                  <a:srgbClr val="000000">
                    <a:alpha val="43137"/>
                  </a:srgbClr>
                </a:outerShdw>
              </a:effectLst>
            </a:endParaRPr>
          </a:p>
        </p:txBody>
      </p:sp>
      <p:sp>
        <p:nvSpPr>
          <p:cNvPr id="24" name="TextBox 23"/>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2</a:t>
            </a:r>
            <a:endParaRPr lang="en-US" sz="1200" b="1" dirty="0">
              <a:solidFill>
                <a:srgbClr val="002060"/>
              </a:solidFill>
              <a:cs typeface="B Nazanin" pitchFamily="2" charset="-78"/>
            </a:endParaRPr>
          </a:p>
        </p:txBody>
      </p:sp>
      <p:sp>
        <p:nvSpPr>
          <p:cNvPr id="26" name="TextBox 25"/>
          <p:cNvSpPr txBox="1"/>
          <p:nvPr/>
        </p:nvSpPr>
        <p:spPr>
          <a:xfrm>
            <a:off x="272480" y="3723542"/>
            <a:ext cx="1728192" cy="276999"/>
          </a:xfrm>
          <a:prstGeom prst="rect">
            <a:avLst/>
          </a:prstGeom>
          <a:noFill/>
        </p:spPr>
        <p:txBody>
          <a:bodyPr wrap="square" rtlCol="0">
            <a:spAutoFit/>
          </a:bodyPr>
          <a:lstStyle/>
          <a:p>
            <a:pPr algn="ctr"/>
            <a:r>
              <a:rPr lang="fa-IR" sz="1200" b="1" dirty="0" smtClean="0">
                <a:solidFill>
                  <a:srgbClr val="674301"/>
                </a:solidFill>
                <a:cs typeface="B Nazanin" pitchFamily="2" charset="-78"/>
              </a:rPr>
              <a:t>معماران و مفهوم زمان</a:t>
            </a:r>
            <a:endParaRPr lang="en-US" sz="1200" b="1" dirty="0">
              <a:solidFill>
                <a:srgbClr val="674301"/>
              </a:solidFill>
              <a:cs typeface="B Nazanin" pitchFamily="2" charset="-78"/>
            </a:endParaRPr>
          </a:p>
        </p:txBody>
      </p:sp>
      <p:sp>
        <p:nvSpPr>
          <p:cNvPr id="28" name="TextBox 27"/>
          <p:cNvSpPr txBox="1"/>
          <p:nvPr/>
        </p:nvSpPr>
        <p:spPr>
          <a:xfrm>
            <a:off x="272480" y="4016097"/>
            <a:ext cx="1728192" cy="276999"/>
          </a:xfrm>
          <a:prstGeom prst="rect">
            <a:avLst/>
          </a:prstGeom>
          <a:noFill/>
        </p:spPr>
        <p:txBody>
          <a:bodyPr wrap="square" rtlCol="0">
            <a:spAutoFit/>
          </a:bodyPr>
          <a:lstStyle/>
          <a:p>
            <a:pPr algn="ctr" rtl="1"/>
            <a:r>
              <a:rPr lang="fa-IR" sz="1200" dirty="0" smtClean="0">
                <a:solidFill>
                  <a:schemeClr val="bg1">
                    <a:lumMod val="65000"/>
                    <a:lumOff val="35000"/>
                  </a:schemeClr>
                </a:solidFill>
                <a:cs typeface="B Nazanin" pitchFamily="2" charset="-78"/>
              </a:rPr>
              <a:t>بناها و معماران </a:t>
            </a:r>
            <a:r>
              <a:rPr lang="fa-IR" sz="1200" b="1" dirty="0" smtClean="0">
                <a:solidFill>
                  <a:schemeClr val="bg1">
                    <a:lumMod val="65000"/>
                    <a:lumOff val="35000"/>
                  </a:schemeClr>
                </a:solidFill>
                <a:cs typeface="B Nazanin" pitchFamily="2" charset="-78"/>
              </a:rPr>
              <a:t>آینده‏ساز</a:t>
            </a:r>
            <a:endParaRPr lang="en-US" sz="1200" b="1" dirty="0">
              <a:solidFill>
                <a:schemeClr val="bg1">
                  <a:lumMod val="65000"/>
                  <a:lumOff val="35000"/>
                </a:schemeClr>
              </a:solidFill>
              <a:cs typeface="B Nazanin" pitchFamily="2" charset="-78"/>
            </a:endParaRPr>
          </a:p>
        </p:txBody>
      </p:sp>
      <p:sp>
        <p:nvSpPr>
          <p:cNvPr id="33" name="TextBox 32"/>
          <p:cNvSpPr txBox="1"/>
          <p:nvPr/>
        </p:nvSpPr>
        <p:spPr>
          <a:xfrm>
            <a:off x="272480" y="4293096"/>
            <a:ext cx="1728192" cy="261610"/>
          </a:xfrm>
          <a:prstGeom prst="rect">
            <a:avLst/>
          </a:prstGeom>
          <a:noFill/>
        </p:spPr>
        <p:txBody>
          <a:bodyPr wrap="square" rtlCol="0">
            <a:spAutoFit/>
          </a:bodyPr>
          <a:lstStyle/>
          <a:p>
            <a:pPr algn="ctr" rtl="1"/>
            <a:r>
              <a:rPr lang="fa-IR" sz="1100" dirty="0">
                <a:solidFill>
                  <a:schemeClr val="bg1">
                    <a:lumMod val="65000"/>
                    <a:lumOff val="35000"/>
                  </a:schemeClr>
                </a:solidFill>
                <a:cs typeface="B Nazanin" pitchFamily="2" charset="-78"/>
              </a:rPr>
              <a:t>5. برج آزادی (شهیاد)</a:t>
            </a:r>
            <a:endParaRPr lang="en-US" sz="1100" dirty="0">
              <a:solidFill>
                <a:schemeClr val="bg1">
                  <a:lumMod val="65000"/>
                  <a:lumOff val="35000"/>
                </a:schemeClr>
              </a:solidFill>
              <a:cs typeface="B Nazanin" pitchFamily="2" charset="-78"/>
            </a:endParaRPr>
          </a:p>
        </p:txBody>
      </p:sp>
      <p:sp>
        <p:nvSpPr>
          <p:cNvPr id="48" name="TextBox 47"/>
          <p:cNvSpPr txBox="1"/>
          <p:nvPr/>
        </p:nvSpPr>
        <p:spPr>
          <a:xfrm>
            <a:off x="2504728" y="3898685"/>
            <a:ext cx="288032"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en-US" sz="1400" dirty="0" smtClean="0">
                <a:solidFill>
                  <a:srgbClr val="002060"/>
                </a:solidFill>
                <a:latin typeface="Technic" panose="00000400000000000000" pitchFamily="2" charset="2"/>
              </a:rPr>
              <a:t>6</a:t>
            </a:r>
            <a:endParaRPr lang="en-US" sz="1400" dirty="0">
              <a:solidFill>
                <a:srgbClr val="002060"/>
              </a:solidFill>
              <a:latin typeface="Technic" panose="00000400000000000000" pitchFamily="2" charset="2"/>
            </a:endParaRPr>
          </a:p>
        </p:txBody>
      </p:sp>
      <p:sp>
        <p:nvSpPr>
          <p:cNvPr id="49" name="TextBox 48"/>
          <p:cNvSpPr txBox="1"/>
          <p:nvPr/>
        </p:nvSpPr>
        <p:spPr>
          <a:xfrm>
            <a:off x="2864768" y="3898685"/>
            <a:ext cx="619268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a:solidFill>
                  <a:srgbClr val="002060"/>
                </a:solidFill>
                <a:cs typeface="B Traffic" panose="00000400000000000000" pitchFamily="2" charset="-78"/>
              </a:rPr>
              <a:t>موزه هنرهای معاصر     </a:t>
            </a:r>
            <a:r>
              <a:rPr lang="fa-IR" sz="1050" dirty="0" smtClean="0">
                <a:solidFill>
                  <a:srgbClr val="002060"/>
                </a:solidFill>
                <a:cs typeface="B Traffic" panose="00000400000000000000" pitchFamily="2" charset="-78"/>
              </a:rPr>
              <a:t>کامران دیبا</a:t>
            </a:r>
            <a:endParaRPr lang="fa-IR" sz="1050" dirty="0">
              <a:solidFill>
                <a:srgbClr val="002060"/>
              </a:solidFill>
              <a:cs typeface="B Traffic" panose="00000400000000000000" pitchFamily="2" charset="-78"/>
            </a:endParaRPr>
          </a:p>
        </p:txBody>
      </p:sp>
      <p:sp>
        <p:nvSpPr>
          <p:cNvPr id="64" name="TextBox 63"/>
          <p:cNvSpPr txBox="1"/>
          <p:nvPr/>
        </p:nvSpPr>
        <p:spPr>
          <a:xfrm>
            <a:off x="272480" y="4592161"/>
            <a:ext cx="1728192" cy="261610"/>
          </a:xfrm>
          <a:prstGeom prst="rect">
            <a:avLst/>
          </a:prstGeom>
          <a:noFill/>
        </p:spPr>
        <p:txBody>
          <a:bodyPr wrap="square" rtlCol="0">
            <a:spAutoFit/>
          </a:bodyPr>
          <a:lstStyle/>
          <a:p>
            <a:pPr algn="ctr" rtl="1"/>
            <a:r>
              <a:rPr lang="fa-IR" sz="1100" dirty="0">
                <a:solidFill>
                  <a:schemeClr val="bg1">
                    <a:lumMod val="65000"/>
                    <a:lumOff val="35000"/>
                  </a:schemeClr>
                </a:solidFill>
                <a:cs typeface="B Nazanin" pitchFamily="2" charset="-78"/>
              </a:rPr>
              <a:t>6. موزه هنرهای معاصر</a:t>
            </a:r>
            <a:endParaRPr lang="en-US" sz="1100" dirty="0">
              <a:solidFill>
                <a:schemeClr val="bg1">
                  <a:lumMod val="65000"/>
                  <a:lumOff val="35000"/>
                </a:schemeClr>
              </a:solidFill>
              <a:cs typeface="B Nazanin" pitchFamily="2" charset="-78"/>
            </a:endParaRPr>
          </a:p>
        </p:txBody>
      </p:sp>
      <p:pic>
        <p:nvPicPr>
          <p:cNvPr id="36" name="Picture 3"/>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2504728" y="4259034"/>
            <a:ext cx="4896544" cy="2098518"/>
          </a:xfrm>
          <a:prstGeom prst="rect">
            <a:avLst/>
          </a:prstGeom>
          <a:noFill/>
        </p:spPr>
      </p:pic>
      <p:pic>
        <p:nvPicPr>
          <p:cNvPr id="2" name="Picture 1"/>
          <p:cNvPicPr>
            <a:picLocks noChangeAspect="1"/>
          </p:cNvPicPr>
          <p:nvPr/>
        </p:nvPicPr>
        <p:blipFill>
          <a:blip r:embed="rId3"/>
          <a:stretch>
            <a:fillRect/>
          </a:stretch>
        </p:blipFill>
        <p:spPr>
          <a:xfrm>
            <a:off x="2504728" y="1698374"/>
            <a:ext cx="2841554" cy="2162675"/>
          </a:xfrm>
          <a:prstGeom prst="rect">
            <a:avLst/>
          </a:prstGeom>
        </p:spPr>
      </p:pic>
      <p:pic>
        <p:nvPicPr>
          <p:cNvPr id="29" name="Picture 2" descr="D:\fattaneh s data\kalbadi\tamrin 2\22076_1.jpg"/>
          <p:cNvPicPr>
            <a:picLocks noChangeAspect="1" noChangeArrowheads="1"/>
          </p:cNvPicPr>
          <p:nvPr/>
        </p:nvPicPr>
        <p:blipFill>
          <a:blip r:embed="rId4"/>
          <a:srcRect/>
          <a:stretch>
            <a:fillRect/>
          </a:stretch>
        </p:blipFill>
        <p:spPr bwMode="auto">
          <a:xfrm>
            <a:off x="5581176" y="1703712"/>
            <a:ext cx="3476279" cy="2155293"/>
          </a:xfrm>
          <a:prstGeom prst="rect">
            <a:avLst/>
          </a:prstGeom>
          <a:noFill/>
        </p:spPr>
      </p:pic>
      <p:pic>
        <p:nvPicPr>
          <p:cNvPr id="30" name="Picture 3"/>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7414970" y="4423901"/>
            <a:ext cx="1642485" cy="1917794"/>
          </a:xfrm>
          <a:prstGeom prst="rect">
            <a:avLst/>
          </a:prstGeom>
          <a:noFill/>
        </p:spPr>
      </p:pic>
    </p:spTree>
    <p:extLst>
      <p:ext uri="{BB962C8B-B14F-4D97-AF65-F5344CB8AC3E}">
        <p14:creationId xmlns:p14="http://schemas.microsoft.com/office/powerpoint/2010/main" val="857441597"/>
      </p:ext>
    </p:extLst>
  </p:cSld>
  <p:clrMapOvr>
    <a:masterClrMapping/>
  </p:clrMapOvr>
  <p:transition>
    <p:dissolve/>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بناها و معماران آینده‏ساز</a:t>
            </a:r>
            <a:endParaRPr lang="en-US" sz="1400" dirty="0">
              <a:solidFill>
                <a:srgbClr val="8C5B02"/>
              </a:solidFill>
              <a:latin typeface="Technic" panose="00000400000000000000" pitchFamily="2" charset="2"/>
            </a:endParaRPr>
          </a:p>
        </p:txBody>
      </p:sp>
      <p:sp>
        <p:nvSpPr>
          <p:cNvPr id="25" name="TextBox 24"/>
          <p:cNvSpPr txBox="1"/>
          <p:nvPr/>
        </p:nvSpPr>
        <p:spPr>
          <a:xfrm>
            <a:off x="2504728" y="1352963"/>
            <a:ext cx="288032"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en-US" sz="1400" dirty="0" smtClean="0">
                <a:solidFill>
                  <a:srgbClr val="002060"/>
                </a:solidFill>
                <a:latin typeface="Technic" panose="00000400000000000000" pitchFamily="2" charset="2"/>
              </a:rPr>
              <a:t>7</a:t>
            </a:r>
            <a:endParaRPr lang="en-US" sz="1400" dirty="0">
              <a:solidFill>
                <a:srgbClr val="002060"/>
              </a:solidFill>
              <a:latin typeface="Technic" panose="00000400000000000000" pitchFamily="2" charset="2"/>
            </a:endParaRPr>
          </a:p>
        </p:txBody>
      </p:sp>
      <p:sp>
        <p:nvSpPr>
          <p:cNvPr id="47" name="TextBox 46"/>
          <p:cNvSpPr txBox="1"/>
          <p:nvPr/>
        </p:nvSpPr>
        <p:spPr>
          <a:xfrm>
            <a:off x="2864768" y="1352963"/>
            <a:ext cx="619268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a:solidFill>
                  <a:srgbClr val="002060"/>
                </a:solidFill>
                <a:cs typeface="B Traffic" panose="00000400000000000000" pitchFamily="2" charset="-78"/>
              </a:rPr>
              <a:t>آرامگاه بوعلی سینا     </a:t>
            </a:r>
            <a:r>
              <a:rPr lang="fa-IR" sz="1050" dirty="0" smtClean="0">
                <a:solidFill>
                  <a:srgbClr val="002060"/>
                </a:solidFill>
                <a:cs typeface="B Traffic" panose="00000400000000000000" pitchFamily="2" charset="-78"/>
              </a:rPr>
              <a:t>هوشنگ </a:t>
            </a:r>
            <a:r>
              <a:rPr lang="fa-IR" sz="1050" dirty="0">
                <a:solidFill>
                  <a:srgbClr val="002060"/>
                </a:solidFill>
                <a:cs typeface="B Traffic" panose="00000400000000000000" pitchFamily="2" charset="-78"/>
              </a:rPr>
              <a:t>سیحون</a:t>
            </a:r>
          </a:p>
        </p:txBody>
      </p:sp>
      <p:sp>
        <p:nvSpPr>
          <p:cNvPr id="23" name="TextBox 22"/>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2</a:t>
            </a:r>
            <a:r>
              <a:rPr lang="fa-IR" sz="1600" dirty="0" smtClean="0">
                <a:effectLst>
                  <a:outerShdw blurRad="38100" dist="38100" dir="2700000" algn="tl">
                    <a:srgbClr val="000000">
                      <a:alpha val="43137"/>
                    </a:srgbClr>
                  </a:outerShdw>
                </a:effectLst>
              </a:rPr>
              <a:t>   معماران و مفهوم زمان</a:t>
            </a:r>
            <a:endParaRPr lang="en-US" sz="1400" dirty="0">
              <a:effectLst>
                <a:outerShdw blurRad="38100" dist="38100" dir="2700000" algn="tl">
                  <a:srgbClr val="000000">
                    <a:alpha val="43137"/>
                  </a:srgbClr>
                </a:outerShdw>
              </a:effectLst>
            </a:endParaRPr>
          </a:p>
        </p:txBody>
      </p:sp>
      <p:sp>
        <p:nvSpPr>
          <p:cNvPr id="24" name="TextBox 23"/>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2</a:t>
            </a:r>
            <a:endParaRPr lang="en-US" sz="1200" b="1" dirty="0">
              <a:solidFill>
                <a:srgbClr val="002060"/>
              </a:solidFill>
              <a:cs typeface="B Nazanin" pitchFamily="2" charset="-78"/>
            </a:endParaRPr>
          </a:p>
        </p:txBody>
      </p:sp>
      <p:sp>
        <p:nvSpPr>
          <p:cNvPr id="26" name="TextBox 25"/>
          <p:cNvSpPr txBox="1"/>
          <p:nvPr/>
        </p:nvSpPr>
        <p:spPr>
          <a:xfrm>
            <a:off x="272480" y="3723542"/>
            <a:ext cx="1728192" cy="276999"/>
          </a:xfrm>
          <a:prstGeom prst="rect">
            <a:avLst/>
          </a:prstGeom>
          <a:noFill/>
        </p:spPr>
        <p:txBody>
          <a:bodyPr wrap="square" rtlCol="0">
            <a:spAutoFit/>
          </a:bodyPr>
          <a:lstStyle/>
          <a:p>
            <a:pPr algn="ctr"/>
            <a:r>
              <a:rPr lang="fa-IR" sz="1200" b="1" dirty="0" smtClean="0">
                <a:solidFill>
                  <a:srgbClr val="674301"/>
                </a:solidFill>
                <a:cs typeface="B Nazanin" pitchFamily="2" charset="-78"/>
              </a:rPr>
              <a:t>معماران و مفهوم زمان</a:t>
            </a:r>
            <a:endParaRPr lang="en-US" sz="1200" b="1" dirty="0">
              <a:solidFill>
                <a:srgbClr val="674301"/>
              </a:solidFill>
              <a:cs typeface="B Nazanin" pitchFamily="2" charset="-78"/>
            </a:endParaRPr>
          </a:p>
        </p:txBody>
      </p:sp>
      <p:sp>
        <p:nvSpPr>
          <p:cNvPr id="28" name="TextBox 27"/>
          <p:cNvSpPr txBox="1"/>
          <p:nvPr/>
        </p:nvSpPr>
        <p:spPr>
          <a:xfrm>
            <a:off x="272480" y="4016097"/>
            <a:ext cx="1728192" cy="276999"/>
          </a:xfrm>
          <a:prstGeom prst="rect">
            <a:avLst/>
          </a:prstGeom>
          <a:noFill/>
        </p:spPr>
        <p:txBody>
          <a:bodyPr wrap="square" rtlCol="0">
            <a:spAutoFit/>
          </a:bodyPr>
          <a:lstStyle/>
          <a:p>
            <a:pPr algn="ctr" rtl="1"/>
            <a:r>
              <a:rPr lang="fa-IR" sz="1200" dirty="0" smtClean="0">
                <a:solidFill>
                  <a:schemeClr val="bg1">
                    <a:lumMod val="65000"/>
                    <a:lumOff val="35000"/>
                  </a:schemeClr>
                </a:solidFill>
                <a:cs typeface="B Nazanin" pitchFamily="2" charset="-78"/>
              </a:rPr>
              <a:t>بناها و معماران </a:t>
            </a:r>
            <a:r>
              <a:rPr lang="fa-IR" sz="1200" b="1" dirty="0" smtClean="0">
                <a:solidFill>
                  <a:schemeClr val="bg1">
                    <a:lumMod val="65000"/>
                    <a:lumOff val="35000"/>
                  </a:schemeClr>
                </a:solidFill>
                <a:cs typeface="B Nazanin" pitchFamily="2" charset="-78"/>
              </a:rPr>
              <a:t>آینده‏ساز</a:t>
            </a:r>
            <a:endParaRPr lang="en-US" sz="1200" b="1" dirty="0">
              <a:solidFill>
                <a:schemeClr val="bg1">
                  <a:lumMod val="65000"/>
                  <a:lumOff val="35000"/>
                </a:schemeClr>
              </a:solidFill>
              <a:cs typeface="B Nazanin" pitchFamily="2" charset="-78"/>
            </a:endParaRPr>
          </a:p>
        </p:txBody>
      </p:sp>
      <p:sp>
        <p:nvSpPr>
          <p:cNvPr id="33" name="TextBox 32"/>
          <p:cNvSpPr txBox="1"/>
          <p:nvPr/>
        </p:nvSpPr>
        <p:spPr>
          <a:xfrm>
            <a:off x="272480" y="4293096"/>
            <a:ext cx="1728192" cy="261610"/>
          </a:xfrm>
          <a:prstGeom prst="rect">
            <a:avLst/>
          </a:prstGeom>
          <a:noFill/>
        </p:spPr>
        <p:txBody>
          <a:bodyPr wrap="square" rtlCol="0">
            <a:spAutoFit/>
          </a:bodyPr>
          <a:lstStyle/>
          <a:p>
            <a:pPr algn="ctr" rtl="1"/>
            <a:r>
              <a:rPr lang="fa-IR" sz="1100" dirty="0">
                <a:solidFill>
                  <a:schemeClr val="bg1">
                    <a:lumMod val="65000"/>
                    <a:lumOff val="35000"/>
                  </a:schemeClr>
                </a:solidFill>
                <a:cs typeface="B Nazanin" pitchFamily="2" charset="-78"/>
              </a:rPr>
              <a:t>7. آرامگاه بوعلی سینا</a:t>
            </a:r>
            <a:endParaRPr lang="en-US" sz="1100" dirty="0">
              <a:solidFill>
                <a:schemeClr val="bg1">
                  <a:lumMod val="65000"/>
                  <a:lumOff val="35000"/>
                </a:schemeClr>
              </a:solidFill>
              <a:cs typeface="B Nazanin" pitchFamily="2" charset="-78"/>
            </a:endParaRPr>
          </a:p>
        </p:txBody>
      </p:sp>
      <p:sp>
        <p:nvSpPr>
          <p:cNvPr id="48" name="TextBox 47"/>
          <p:cNvSpPr txBox="1"/>
          <p:nvPr/>
        </p:nvSpPr>
        <p:spPr>
          <a:xfrm>
            <a:off x="2504728" y="3898685"/>
            <a:ext cx="288032"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en-US" sz="1400" dirty="0" smtClean="0">
                <a:solidFill>
                  <a:srgbClr val="002060"/>
                </a:solidFill>
                <a:latin typeface="Technic" panose="00000400000000000000" pitchFamily="2" charset="2"/>
              </a:rPr>
              <a:t>8</a:t>
            </a:r>
            <a:endParaRPr lang="en-US" sz="1400" dirty="0">
              <a:solidFill>
                <a:srgbClr val="002060"/>
              </a:solidFill>
              <a:latin typeface="Technic" panose="00000400000000000000" pitchFamily="2" charset="2"/>
            </a:endParaRPr>
          </a:p>
        </p:txBody>
      </p:sp>
      <p:sp>
        <p:nvSpPr>
          <p:cNvPr id="49" name="TextBox 48"/>
          <p:cNvSpPr txBox="1"/>
          <p:nvPr/>
        </p:nvSpPr>
        <p:spPr>
          <a:xfrm>
            <a:off x="2864768" y="3898685"/>
            <a:ext cx="619268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a:solidFill>
                  <a:srgbClr val="002060"/>
                </a:solidFill>
                <a:cs typeface="B Traffic" panose="00000400000000000000" pitchFamily="2" charset="-78"/>
              </a:rPr>
              <a:t>آجرپوش     </a:t>
            </a:r>
            <a:r>
              <a:rPr lang="fa-IR" sz="1050" dirty="0">
                <a:solidFill>
                  <a:srgbClr val="002060"/>
                </a:solidFill>
                <a:cs typeface="B Traffic" panose="00000400000000000000" pitchFamily="2" charset="-78"/>
              </a:rPr>
              <a:t>امیررضا فاضل</a:t>
            </a:r>
          </a:p>
        </p:txBody>
      </p:sp>
      <p:sp>
        <p:nvSpPr>
          <p:cNvPr id="64" name="TextBox 63"/>
          <p:cNvSpPr txBox="1"/>
          <p:nvPr/>
        </p:nvSpPr>
        <p:spPr>
          <a:xfrm>
            <a:off x="272480" y="4592161"/>
            <a:ext cx="1728192" cy="261610"/>
          </a:xfrm>
          <a:prstGeom prst="rect">
            <a:avLst/>
          </a:prstGeom>
          <a:noFill/>
        </p:spPr>
        <p:txBody>
          <a:bodyPr wrap="square" rtlCol="0">
            <a:spAutoFit/>
          </a:bodyPr>
          <a:lstStyle/>
          <a:p>
            <a:pPr algn="ctr" rtl="1"/>
            <a:r>
              <a:rPr lang="fa-IR" sz="1100" dirty="0">
                <a:solidFill>
                  <a:schemeClr val="bg1">
                    <a:lumMod val="65000"/>
                    <a:lumOff val="35000"/>
                  </a:schemeClr>
                </a:solidFill>
                <a:cs typeface="B Nazanin" pitchFamily="2" charset="-78"/>
              </a:rPr>
              <a:t>8. آجرپوش</a:t>
            </a:r>
            <a:endParaRPr lang="en-US" sz="1100" dirty="0">
              <a:solidFill>
                <a:schemeClr val="bg1">
                  <a:lumMod val="65000"/>
                  <a:lumOff val="35000"/>
                </a:schemeClr>
              </a:solidFill>
              <a:cs typeface="B Nazanin" pitchFamily="2" charset="-78"/>
            </a:endParaRPr>
          </a:p>
        </p:txBody>
      </p:sp>
      <p:pic>
        <p:nvPicPr>
          <p:cNvPr id="35" name="Picture 3"/>
          <p:cNvPicPr>
            <a:picLocks noChangeAspect="1" noChangeArrowheads="1"/>
          </p:cNvPicPr>
          <p:nvPr/>
        </p:nvPicPr>
        <p:blipFill>
          <a:blip r:embed="rId2" cstate="print">
            <a:extLst>
              <a:ext uri="{28A0092B-C50C-407E-A947-70E740481C1C}">
                <a14:useLocalDpi xmlns:a14="http://schemas.microsoft.com/office/drawing/2010/main"/>
              </a:ext>
            </a:extLst>
          </a:blip>
          <a:stretch>
            <a:fillRect/>
          </a:stretch>
        </p:blipFill>
        <p:spPr bwMode="auto">
          <a:xfrm>
            <a:off x="2504728" y="1698373"/>
            <a:ext cx="1561928" cy="2160669"/>
          </a:xfrm>
          <a:prstGeom prst="rect">
            <a:avLst/>
          </a:prstGeom>
          <a:noFill/>
        </p:spPr>
      </p:pic>
      <p:pic>
        <p:nvPicPr>
          <p:cNvPr id="27" name="Picture 3"/>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4134875" y="1695045"/>
            <a:ext cx="1623136" cy="2164181"/>
          </a:xfrm>
          <a:prstGeom prst="rect">
            <a:avLst/>
          </a:prstGeom>
          <a:noFill/>
        </p:spPr>
      </p:pic>
      <p:pic>
        <p:nvPicPr>
          <p:cNvPr id="30" name="Picture 3"/>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5826231" y="1695046"/>
            <a:ext cx="3231225" cy="2163996"/>
          </a:xfrm>
          <a:prstGeom prst="rect">
            <a:avLst/>
          </a:prstGeom>
          <a:noFill/>
        </p:spPr>
      </p:pic>
      <p:pic>
        <p:nvPicPr>
          <p:cNvPr id="3" name="Picture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504728" y="4245921"/>
            <a:ext cx="1465473" cy="2111633"/>
          </a:xfrm>
          <a:prstGeom prst="rect">
            <a:avLst/>
          </a:prstGeom>
        </p:spPr>
      </p:pic>
      <p:pic>
        <p:nvPicPr>
          <p:cNvPr id="4" name="Picture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227505" y="4245921"/>
            <a:ext cx="1406692" cy="2108985"/>
          </a:xfrm>
          <a:prstGeom prst="rect">
            <a:avLst/>
          </a:prstGeom>
        </p:spPr>
      </p:pic>
      <p:pic>
        <p:nvPicPr>
          <p:cNvPr id="37" name="Picture 3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900296" y="4253546"/>
            <a:ext cx="1429893" cy="2108985"/>
          </a:xfrm>
          <a:prstGeom prst="rect">
            <a:avLst/>
          </a:prstGeom>
        </p:spPr>
      </p:pic>
      <p:pic>
        <p:nvPicPr>
          <p:cNvPr id="38" name="Picture 3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587493" y="4253546"/>
            <a:ext cx="1469963" cy="2108985"/>
          </a:xfrm>
          <a:prstGeom prst="rect">
            <a:avLst/>
          </a:prstGeom>
        </p:spPr>
      </p:pic>
    </p:spTree>
    <p:extLst>
      <p:ext uri="{BB962C8B-B14F-4D97-AF65-F5344CB8AC3E}">
        <p14:creationId xmlns:p14="http://schemas.microsoft.com/office/powerpoint/2010/main" val="3480020631"/>
      </p:ext>
    </p:extLst>
  </p:cSld>
  <p:clrMapOvr>
    <a:masterClrMapping/>
  </p:clrMapOvr>
  <p:transition>
    <p:dissolve/>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بناها و معماران آینده‏ساز</a:t>
            </a:r>
            <a:endParaRPr lang="en-US" sz="1400" dirty="0">
              <a:solidFill>
                <a:srgbClr val="8C5B02"/>
              </a:solidFill>
              <a:latin typeface="Technic" panose="00000400000000000000" pitchFamily="2" charset="2"/>
            </a:endParaRPr>
          </a:p>
        </p:txBody>
      </p:sp>
      <p:sp>
        <p:nvSpPr>
          <p:cNvPr id="25" name="TextBox 24"/>
          <p:cNvSpPr txBox="1"/>
          <p:nvPr/>
        </p:nvSpPr>
        <p:spPr>
          <a:xfrm>
            <a:off x="2504728" y="1352963"/>
            <a:ext cx="288032"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en-US" sz="1400" dirty="0" smtClean="0">
                <a:solidFill>
                  <a:srgbClr val="002060"/>
                </a:solidFill>
                <a:latin typeface="Technic" panose="00000400000000000000" pitchFamily="2" charset="2"/>
              </a:rPr>
              <a:t>9</a:t>
            </a:r>
            <a:endParaRPr lang="en-US" sz="1400" dirty="0">
              <a:solidFill>
                <a:srgbClr val="002060"/>
              </a:solidFill>
              <a:latin typeface="Technic" panose="00000400000000000000" pitchFamily="2" charset="2"/>
            </a:endParaRPr>
          </a:p>
        </p:txBody>
      </p:sp>
      <p:sp>
        <p:nvSpPr>
          <p:cNvPr id="47" name="TextBox 46"/>
          <p:cNvSpPr txBox="1"/>
          <p:nvPr/>
        </p:nvSpPr>
        <p:spPr>
          <a:xfrm>
            <a:off x="2864768" y="1352963"/>
            <a:ext cx="619268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a:solidFill>
                  <a:srgbClr val="002060"/>
                </a:solidFill>
                <a:cs typeface="B Traffic" panose="00000400000000000000" pitchFamily="2" charset="-78"/>
              </a:rPr>
              <a:t>فرهنگسرای نیاوران     </a:t>
            </a:r>
            <a:r>
              <a:rPr lang="fa-IR" sz="1050" dirty="0" smtClean="0">
                <a:solidFill>
                  <a:srgbClr val="002060"/>
                </a:solidFill>
                <a:cs typeface="B Traffic" panose="00000400000000000000" pitchFamily="2" charset="-78"/>
              </a:rPr>
              <a:t>کامران دیبا</a:t>
            </a:r>
            <a:endParaRPr lang="fa-IR" sz="1050" dirty="0">
              <a:solidFill>
                <a:srgbClr val="002060"/>
              </a:solidFill>
              <a:cs typeface="B Traffic" panose="00000400000000000000" pitchFamily="2" charset="-78"/>
            </a:endParaRPr>
          </a:p>
        </p:txBody>
      </p:sp>
      <p:sp>
        <p:nvSpPr>
          <p:cNvPr id="23" name="TextBox 22"/>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2</a:t>
            </a:r>
            <a:r>
              <a:rPr lang="fa-IR" sz="1600" dirty="0" smtClean="0">
                <a:effectLst>
                  <a:outerShdw blurRad="38100" dist="38100" dir="2700000" algn="tl">
                    <a:srgbClr val="000000">
                      <a:alpha val="43137"/>
                    </a:srgbClr>
                  </a:outerShdw>
                </a:effectLst>
              </a:rPr>
              <a:t>   معماران و مفهوم زمان</a:t>
            </a:r>
            <a:endParaRPr lang="en-US" sz="1400" dirty="0">
              <a:effectLst>
                <a:outerShdw blurRad="38100" dist="38100" dir="2700000" algn="tl">
                  <a:srgbClr val="000000">
                    <a:alpha val="43137"/>
                  </a:srgbClr>
                </a:outerShdw>
              </a:effectLst>
            </a:endParaRPr>
          </a:p>
        </p:txBody>
      </p:sp>
      <p:sp>
        <p:nvSpPr>
          <p:cNvPr id="24" name="TextBox 23"/>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2</a:t>
            </a:r>
            <a:endParaRPr lang="en-US" sz="1200" b="1" dirty="0">
              <a:solidFill>
                <a:srgbClr val="002060"/>
              </a:solidFill>
              <a:cs typeface="B Nazanin" pitchFamily="2" charset="-78"/>
            </a:endParaRPr>
          </a:p>
        </p:txBody>
      </p:sp>
      <p:sp>
        <p:nvSpPr>
          <p:cNvPr id="26" name="TextBox 25"/>
          <p:cNvSpPr txBox="1"/>
          <p:nvPr/>
        </p:nvSpPr>
        <p:spPr>
          <a:xfrm>
            <a:off x="272480" y="3723542"/>
            <a:ext cx="1728192" cy="276999"/>
          </a:xfrm>
          <a:prstGeom prst="rect">
            <a:avLst/>
          </a:prstGeom>
          <a:noFill/>
        </p:spPr>
        <p:txBody>
          <a:bodyPr wrap="square" rtlCol="0">
            <a:spAutoFit/>
          </a:bodyPr>
          <a:lstStyle/>
          <a:p>
            <a:pPr algn="ctr"/>
            <a:r>
              <a:rPr lang="fa-IR" sz="1200" b="1" dirty="0" smtClean="0">
                <a:solidFill>
                  <a:srgbClr val="674301"/>
                </a:solidFill>
                <a:cs typeface="B Nazanin" pitchFamily="2" charset="-78"/>
              </a:rPr>
              <a:t>معماران و مفهوم زمان</a:t>
            </a:r>
            <a:endParaRPr lang="en-US" sz="1200" b="1" dirty="0">
              <a:solidFill>
                <a:srgbClr val="674301"/>
              </a:solidFill>
              <a:cs typeface="B Nazanin" pitchFamily="2" charset="-78"/>
            </a:endParaRPr>
          </a:p>
        </p:txBody>
      </p:sp>
      <p:sp>
        <p:nvSpPr>
          <p:cNvPr id="28" name="TextBox 27"/>
          <p:cNvSpPr txBox="1"/>
          <p:nvPr/>
        </p:nvSpPr>
        <p:spPr>
          <a:xfrm>
            <a:off x="272480" y="4016097"/>
            <a:ext cx="1728192" cy="276999"/>
          </a:xfrm>
          <a:prstGeom prst="rect">
            <a:avLst/>
          </a:prstGeom>
          <a:noFill/>
        </p:spPr>
        <p:txBody>
          <a:bodyPr wrap="square" rtlCol="0">
            <a:spAutoFit/>
          </a:bodyPr>
          <a:lstStyle/>
          <a:p>
            <a:pPr algn="ctr" rtl="1"/>
            <a:r>
              <a:rPr lang="fa-IR" sz="1200" dirty="0" smtClean="0">
                <a:solidFill>
                  <a:schemeClr val="bg1">
                    <a:lumMod val="65000"/>
                    <a:lumOff val="35000"/>
                  </a:schemeClr>
                </a:solidFill>
                <a:cs typeface="B Nazanin" pitchFamily="2" charset="-78"/>
              </a:rPr>
              <a:t>بناها و معماران </a:t>
            </a:r>
            <a:r>
              <a:rPr lang="fa-IR" sz="1200" b="1" dirty="0" smtClean="0">
                <a:solidFill>
                  <a:schemeClr val="bg1">
                    <a:lumMod val="65000"/>
                    <a:lumOff val="35000"/>
                  </a:schemeClr>
                </a:solidFill>
                <a:cs typeface="B Nazanin" pitchFamily="2" charset="-78"/>
              </a:rPr>
              <a:t>آینده‏ساز</a:t>
            </a:r>
            <a:endParaRPr lang="en-US" sz="1200" b="1" dirty="0">
              <a:solidFill>
                <a:schemeClr val="bg1">
                  <a:lumMod val="65000"/>
                  <a:lumOff val="35000"/>
                </a:schemeClr>
              </a:solidFill>
              <a:cs typeface="B Nazanin" pitchFamily="2" charset="-78"/>
            </a:endParaRPr>
          </a:p>
        </p:txBody>
      </p:sp>
      <p:sp>
        <p:nvSpPr>
          <p:cNvPr id="33" name="TextBox 32"/>
          <p:cNvSpPr txBox="1"/>
          <p:nvPr/>
        </p:nvSpPr>
        <p:spPr>
          <a:xfrm>
            <a:off x="272480" y="4293096"/>
            <a:ext cx="1728192" cy="261610"/>
          </a:xfrm>
          <a:prstGeom prst="rect">
            <a:avLst/>
          </a:prstGeom>
          <a:noFill/>
        </p:spPr>
        <p:txBody>
          <a:bodyPr wrap="square" rtlCol="0">
            <a:spAutoFit/>
          </a:bodyPr>
          <a:lstStyle/>
          <a:p>
            <a:pPr algn="ctr" rtl="1"/>
            <a:r>
              <a:rPr lang="fa-IR" sz="1100" dirty="0" smtClean="0">
                <a:solidFill>
                  <a:schemeClr val="bg1">
                    <a:lumMod val="65000"/>
                    <a:lumOff val="35000"/>
                  </a:schemeClr>
                </a:solidFill>
                <a:cs typeface="B Nazanin" pitchFamily="2" charset="-78"/>
              </a:rPr>
              <a:t>9</a:t>
            </a:r>
            <a:r>
              <a:rPr lang="fa-IR" sz="1100" dirty="0">
                <a:solidFill>
                  <a:schemeClr val="bg1">
                    <a:lumMod val="65000"/>
                    <a:lumOff val="35000"/>
                  </a:schemeClr>
                </a:solidFill>
                <a:cs typeface="B Nazanin" pitchFamily="2" charset="-78"/>
              </a:rPr>
              <a:t>. فرهنگسرای نیاوران</a:t>
            </a:r>
            <a:endParaRPr lang="en-US" sz="1100" dirty="0">
              <a:solidFill>
                <a:schemeClr val="bg1">
                  <a:lumMod val="65000"/>
                  <a:lumOff val="35000"/>
                </a:schemeClr>
              </a:solidFill>
              <a:cs typeface="B Nazanin" pitchFamily="2" charset="-78"/>
            </a:endParaRPr>
          </a:p>
        </p:txBody>
      </p:sp>
      <p:sp>
        <p:nvSpPr>
          <p:cNvPr id="48" name="TextBox 47"/>
          <p:cNvSpPr txBox="1"/>
          <p:nvPr/>
        </p:nvSpPr>
        <p:spPr>
          <a:xfrm>
            <a:off x="2504728" y="3898685"/>
            <a:ext cx="360040"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en-US" sz="1400" dirty="0" smtClean="0">
                <a:solidFill>
                  <a:srgbClr val="002060"/>
                </a:solidFill>
                <a:latin typeface="Technic" panose="00000400000000000000" pitchFamily="2" charset="2"/>
              </a:rPr>
              <a:t>10</a:t>
            </a:r>
            <a:endParaRPr lang="en-US" sz="1400" dirty="0">
              <a:solidFill>
                <a:srgbClr val="002060"/>
              </a:solidFill>
              <a:latin typeface="Technic" panose="00000400000000000000" pitchFamily="2" charset="2"/>
            </a:endParaRPr>
          </a:p>
        </p:txBody>
      </p:sp>
      <p:sp>
        <p:nvSpPr>
          <p:cNvPr id="49" name="TextBox 48"/>
          <p:cNvSpPr txBox="1"/>
          <p:nvPr/>
        </p:nvSpPr>
        <p:spPr>
          <a:xfrm>
            <a:off x="2936776" y="3898685"/>
            <a:ext cx="6120680"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a:solidFill>
                  <a:srgbClr val="002060"/>
                </a:solidFill>
                <a:cs typeface="B Traffic" panose="00000400000000000000" pitchFamily="2" charset="-78"/>
              </a:rPr>
              <a:t>آرامگاه خیام     </a:t>
            </a:r>
            <a:r>
              <a:rPr lang="fa-IR" sz="1050" dirty="0" smtClean="0">
                <a:solidFill>
                  <a:srgbClr val="002060"/>
                </a:solidFill>
                <a:cs typeface="B Traffic" panose="00000400000000000000" pitchFamily="2" charset="-78"/>
              </a:rPr>
              <a:t>هوشنگ سیحون</a:t>
            </a:r>
            <a:endParaRPr lang="fa-IR" sz="1050" dirty="0">
              <a:solidFill>
                <a:srgbClr val="002060"/>
              </a:solidFill>
              <a:cs typeface="B Traffic" panose="00000400000000000000" pitchFamily="2" charset="-78"/>
            </a:endParaRPr>
          </a:p>
        </p:txBody>
      </p:sp>
      <p:sp>
        <p:nvSpPr>
          <p:cNvPr id="64" name="TextBox 63"/>
          <p:cNvSpPr txBox="1"/>
          <p:nvPr/>
        </p:nvSpPr>
        <p:spPr>
          <a:xfrm>
            <a:off x="272480" y="4592161"/>
            <a:ext cx="1728192" cy="261610"/>
          </a:xfrm>
          <a:prstGeom prst="rect">
            <a:avLst/>
          </a:prstGeom>
          <a:noFill/>
        </p:spPr>
        <p:txBody>
          <a:bodyPr wrap="square" rtlCol="0">
            <a:spAutoFit/>
          </a:bodyPr>
          <a:lstStyle/>
          <a:p>
            <a:pPr algn="ctr" rtl="1"/>
            <a:r>
              <a:rPr lang="fa-IR" sz="1100" dirty="0" smtClean="0">
                <a:solidFill>
                  <a:schemeClr val="bg1">
                    <a:lumMod val="65000"/>
                    <a:lumOff val="35000"/>
                  </a:schemeClr>
                </a:solidFill>
                <a:cs typeface="B Nazanin" pitchFamily="2" charset="-78"/>
              </a:rPr>
              <a:t>10</a:t>
            </a:r>
            <a:r>
              <a:rPr lang="fa-IR" sz="1100" dirty="0">
                <a:solidFill>
                  <a:schemeClr val="bg1">
                    <a:lumMod val="65000"/>
                    <a:lumOff val="35000"/>
                  </a:schemeClr>
                </a:solidFill>
                <a:cs typeface="B Nazanin" pitchFamily="2" charset="-78"/>
              </a:rPr>
              <a:t>. </a:t>
            </a:r>
            <a:r>
              <a:rPr lang="fa-IR" sz="1100" dirty="0" smtClean="0">
                <a:solidFill>
                  <a:schemeClr val="bg1">
                    <a:lumMod val="65000"/>
                    <a:lumOff val="35000"/>
                  </a:schemeClr>
                </a:solidFill>
                <a:cs typeface="B Nazanin" pitchFamily="2" charset="-78"/>
              </a:rPr>
              <a:t>آرامگاه خیام</a:t>
            </a:r>
            <a:endParaRPr lang="en-US" sz="1100" dirty="0">
              <a:solidFill>
                <a:schemeClr val="bg1">
                  <a:lumMod val="65000"/>
                  <a:lumOff val="35000"/>
                </a:schemeClr>
              </a:solidFill>
              <a:cs typeface="B Nazanin" pitchFamily="2" charset="-78"/>
            </a:endParaRPr>
          </a:p>
        </p:txBody>
      </p:sp>
      <p:pic>
        <p:nvPicPr>
          <p:cNvPr id="36" name="Picture 3"/>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2504728" y="4245554"/>
            <a:ext cx="1582014" cy="2109352"/>
          </a:xfrm>
          <a:prstGeom prst="rect">
            <a:avLst/>
          </a:prstGeom>
          <a:noFill/>
        </p:spPr>
      </p:pic>
      <p:pic>
        <p:nvPicPr>
          <p:cNvPr id="35"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13019"/>
          <a:stretch/>
        </p:blipFill>
        <p:spPr bwMode="auto">
          <a:xfrm>
            <a:off x="4520952" y="1693406"/>
            <a:ext cx="3312368" cy="2160850"/>
          </a:xfrm>
          <a:prstGeom prst="rect">
            <a:avLst/>
          </a:prstGeom>
          <a:noFill/>
        </p:spPr>
      </p:pic>
      <p:pic>
        <p:nvPicPr>
          <p:cNvPr id="27" name="Picture 3"/>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2507844" y="1695056"/>
            <a:ext cx="1797083" cy="2159200"/>
          </a:xfrm>
          <a:prstGeom prst="rect">
            <a:avLst/>
          </a:prstGeom>
          <a:noFill/>
        </p:spPr>
      </p:pic>
      <p:pic>
        <p:nvPicPr>
          <p:cNvPr id="29" name="Picture 3"/>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4144620" y="4239321"/>
            <a:ext cx="3176555" cy="2115585"/>
          </a:xfrm>
          <a:prstGeom prst="rect">
            <a:avLst/>
          </a:prstGeom>
          <a:noFill/>
        </p:spPr>
      </p:pic>
      <p:pic>
        <p:nvPicPr>
          <p:cNvPr id="30" name="Picture 3"/>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rot="6258242">
            <a:off x="7357287" y="4676737"/>
            <a:ext cx="1662647" cy="1246986"/>
          </a:xfrm>
          <a:prstGeom prst="rect">
            <a:avLst/>
          </a:prstGeom>
          <a:noFill/>
        </p:spPr>
      </p:pic>
    </p:spTree>
    <p:extLst>
      <p:ext uri="{BB962C8B-B14F-4D97-AF65-F5344CB8AC3E}">
        <p14:creationId xmlns:p14="http://schemas.microsoft.com/office/powerpoint/2010/main" val="2649323327"/>
      </p:ext>
    </p:extLst>
  </p:cSld>
  <p:clrMapOvr>
    <a:masterClrMapping/>
  </p:clrMapOvr>
  <p:transition>
    <p:dissolv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TextBox 14"/>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1</a:t>
            </a:r>
            <a:r>
              <a:rPr lang="fa-IR" sz="1600" dirty="0" smtClean="0">
                <a:effectLst>
                  <a:outerShdw blurRad="38100" dist="38100" dir="2700000" algn="tl">
                    <a:srgbClr val="000000">
                      <a:alpha val="43137"/>
                    </a:srgbClr>
                  </a:outerShdw>
                </a:effectLst>
              </a:rPr>
              <a:t>   فعالیت‏های معمار</a:t>
            </a:r>
            <a:endParaRPr lang="en-US" sz="1400" dirty="0">
              <a:effectLst>
                <a:outerShdw blurRad="38100" dist="38100" dir="2700000" algn="tl">
                  <a:srgbClr val="000000">
                    <a:alpha val="43137"/>
                  </a:srgbClr>
                </a:outerShdw>
              </a:effectLst>
            </a:endParaRPr>
          </a:p>
        </p:txBody>
      </p:sp>
      <p:sp>
        <p:nvSpPr>
          <p:cNvPr id="30" name="TextBox 29"/>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1</a:t>
            </a:r>
            <a:endParaRPr lang="en-US" sz="1200" b="1" dirty="0">
              <a:solidFill>
                <a:srgbClr val="002060"/>
              </a:solidFill>
              <a:cs typeface="B Nazanin" pitchFamily="2" charset="-78"/>
            </a:endParaRPr>
          </a:p>
        </p:txBody>
      </p:sp>
      <p:sp>
        <p:nvSpPr>
          <p:cNvPr id="31" name="TextBox 30"/>
          <p:cNvSpPr txBox="1"/>
          <p:nvPr/>
        </p:nvSpPr>
        <p:spPr>
          <a:xfrm>
            <a:off x="272480" y="3723542"/>
            <a:ext cx="1728192" cy="276999"/>
          </a:xfrm>
          <a:prstGeom prst="rect">
            <a:avLst/>
          </a:prstGeom>
          <a:noFill/>
        </p:spPr>
        <p:txBody>
          <a:bodyPr wrap="square" rtlCol="0">
            <a:spAutoFit/>
          </a:bodyPr>
          <a:lstStyle/>
          <a:p>
            <a:pPr algn="ctr"/>
            <a:r>
              <a:rPr lang="fa-IR" sz="1200" b="1" dirty="0" smtClean="0">
                <a:solidFill>
                  <a:srgbClr val="674301"/>
                </a:solidFill>
                <a:cs typeface="B Nazanin" pitchFamily="2" charset="-78"/>
              </a:rPr>
              <a:t>فعالیت‏های معمار</a:t>
            </a:r>
            <a:endParaRPr lang="en-US" sz="1200" b="1" dirty="0">
              <a:solidFill>
                <a:srgbClr val="674301"/>
              </a:solidFill>
              <a:cs typeface="B Nazanin" pitchFamily="2" charset="-78"/>
            </a:endParaRPr>
          </a:p>
        </p:txBody>
      </p:sp>
      <p:sp>
        <p:nvSpPr>
          <p:cNvPr id="34" name="TextBox 33"/>
          <p:cNvSpPr txBox="1"/>
          <p:nvPr/>
        </p:nvSpPr>
        <p:spPr>
          <a:xfrm>
            <a:off x="272480" y="4016097"/>
            <a:ext cx="1728192" cy="276999"/>
          </a:xfrm>
          <a:prstGeom prst="rect">
            <a:avLst/>
          </a:prstGeom>
          <a:noFill/>
        </p:spPr>
        <p:txBody>
          <a:bodyPr wrap="square" rtlCol="0">
            <a:spAutoFit/>
          </a:bodyPr>
          <a:lstStyle/>
          <a:p>
            <a:pPr algn="ctr"/>
            <a:r>
              <a:rPr lang="en-US" sz="1200" b="1" dirty="0" smtClean="0">
                <a:solidFill>
                  <a:schemeClr val="bg1">
                    <a:lumMod val="65000"/>
                    <a:lumOff val="35000"/>
                  </a:schemeClr>
                </a:solidFill>
                <a:cs typeface="B Nazanin" pitchFamily="2" charset="-78"/>
              </a:rPr>
              <a:t>Problem Solving</a:t>
            </a:r>
            <a:endParaRPr lang="en-US" sz="1200" b="1" dirty="0">
              <a:solidFill>
                <a:schemeClr val="bg1">
                  <a:lumMod val="65000"/>
                  <a:lumOff val="35000"/>
                </a:schemeClr>
              </a:solidFill>
              <a:cs typeface="B Nazanin" pitchFamily="2" charset="-78"/>
            </a:endParaRPr>
          </a:p>
        </p:txBody>
      </p:sp>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حل مسأله                                </a:t>
            </a:r>
            <a:r>
              <a:rPr lang="en-US" sz="1400" dirty="0" smtClean="0">
                <a:solidFill>
                  <a:srgbClr val="8C5B02"/>
                </a:solidFill>
              </a:rPr>
              <a:t> </a:t>
            </a:r>
            <a:r>
              <a:rPr lang="fa-IR" sz="1400" dirty="0" smtClean="0">
                <a:solidFill>
                  <a:srgbClr val="8C5B02"/>
                </a:solidFill>
              </a:rPr>
              <a:t>                                                    </a:t>
            </a:r>
            <a:r>
              <a:rPr lang="fa-IR" sz="1400" dirty="0">
                <a:solidFill>
                  <a:srgbClr val="8C5B02"/>
                </a:solidFill>
              </a:rPr>
              <a:t> </a:t>
            </a:r>
            <a:r>
              <a:rPr lang="fa-IR" sz="1400" dirty="0" smtClean="0">
                <a:solidFill>
                  <a:srgbClr val="8C5B02"/>
                </a:solidFill>
              </a:rPr>
              <a:t>                              </a:t>
            </a:r>
            <a:r>
              <a:rPr lang="en-US" sz="1400" dirty="0" smtClean="0">
                <a:solidFill>
                  <a:srgbClr val="8C5B02"/>
                </a:solidFill>
                <a:latin typeface="Technic" panose="00000400000000000000" pitchFamily="2" charset="2"/>
              </a:rPr>
              <a:t>Problem Solving</a:t>
            </a:r>
            <a:endParaRPr lang="en-US" sz="1400" dirty="0">
              <a:solidFill>
                <a:srgbClr val="8C5B02"/>
              </a:solidFill>
              <a:latin typeface="Technic" panose="00000400000000000000" pitchFamily="2" charset="2"/>
            </a:endParaRPr>
          </a:p>
        </p:txBody>
      </p:sp>
      <p:sp>
        <p:nvSpPr>
          <p:cNvPr id="25" name="TextBox 24"/>
          <p:cNvSpPr txBox="1"/>
          <p:nvPr/>
        </p:nvSpPr>
        <p:spPr>
          <a:xfrm>
            <a:off x="2504728" y="1352963"/>
            <a:ext cx="288032"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en-US" sz="1400" dirty="0" smtClean="0">
                <a:solidFill>
                  <a:srgbClr val="002060"/>
                </a:solidFill>
                <a:latin typeface="Technic" panose="00000400000000000000" pitchFamily="2" charset="2"/>
              </a:rPr>
              <a:t>2</a:t>
            </a:r>
            <a:endParaRPr lang="en-US" sz="1400" dirty="0">
              <a:solidFill>
                <a:srgbClr val="002060"/>
              </a:solidFill>
              <a:latin typeface="Technic" panose="00000400000000000000" pitchFamily="2" charset="2"/>
            </a:endParaRPr>
          </a:p>
        </p:txBody>
      </p:sp>
      <p:sp>
        <p:nvSpPr>
          <p:cNvPr id="32" name="TextBox 31"/>
          <p:cNvSpPr txBox="1"/>
          <p:nvPr/>
        </p:nvSpPr>
        <p:spPr>
          <a:xfrm>
            <a:off x="272480" y="4437112"/>
            <a:ext cx="1728192" cy="276999"/>
          </a:xfrm>
          <a:prstGeom prst="rect">
            <a:avLst/>
          </a:prstGeom>
          <a:noFill/>
        </p:spPr>
        <p:txBody>
          <a:bodyPr wrap="square" rtlCol="0">
            <a:spAutoFit/>
          </a:bodyPr>
          <a:lstStyle/>
          <a:p>
            <a:pPr algn="ctr"/>
            <a:r>
              <a:rPr lang="fa-IR" sz="1200" b="1" dirty="0" smtClean="0">
                <a:solidFill>
                  <a:schemeClr val="bg1">
                    <a:lumMod val="65000"/>
                    <a:lumOff val="35000"/>
                  </a:schemeClr>
                </a:solidFill>
                <a:cs typeface="B Nazanin" pitchFamily="2" charset="-78"/>
              </a:rPr>
              <a:t>مجتمع مسکونی چیذری</a:t>
            </a:r>
            <a:endParaRPr lang="en-US" sz="1200" b="1" dirty="0">
              <a:solidFill>
                <a:schemeClr val="bg1">
                  <a:lumMod val="65000"/>
                  <a:lumOff val="35000"/>
                </a:schemeClr>
              </a:solidFill>
              <a:cs typeface="B Nazanin" pitchFamily="2" charset="-78"/>
            </a:endParaRPr>
          </a:p>
        </p:txBody>
      </p:sp>
      <p:sp>
        <p:nvSpPr>
          <p:cNvPr id="36" name="TextBox 35"/>
          <p:cNvSpPr txBox="1"/>
          <p:nvPr/>
        </p:nvSpPr>
        <p:spPr>
          <a:xfrm>
            <a:off x="4880992" y="1700808"/>
            <a:ext cx="4176464" cy="4524315"/>
          </a:xfrm>
          <a:prstGeom prst="rect">
            <a:avLst/>
          </a:prstGeom>
          <a:noFill/>
        </p:spPr>
        <p:txBody>
          <a:bodyPr wrap="square" rtlCol="0">
            <a:spAutoFit/>
          </a:bodyPr>
          <a:lstStyle/>
          <a:p>
            <a:pPr algn="just" rtl="1">
              <a:lnSpc>
                <a:spcPct val="150000"/>
              </a:lnSpc>
            </a:pPr>
            <a:r>
              <a:rPr lang="fa-IR" sz="1200" dirty="0" smtClean="0">
                <a:solidFill>
                  <a:srgbClr val="002060"/>
                </a:solidFill>
                <a:cs typeface="B Nazanin" pitchFamily="2" charset="-78"/>
              </a:rPr>
              <a:t>شرایط </a:t>
            </a:r>
            <a:r>
              <a:rPr lang="fa-IR" sz="1200" dirty="0">
                <a:solidFill>
                  <a:srgbClr val="002060"/>
                </a:solidFill>
                <a:cs typeface="B Nazanin" pitchFamily="2" charset="-78"/>
              </a:rPr>
              <a:t>زمین پروژه محدودیت هایی برای تیم طراحی پروژه ایجاد کرده بود که خود دستمایه خلاقیت در طراحی پروژه شد.</a:t>
            </a:r>
          </a:p>
          <a:p>
            <a:pPr algn="just" rtl="1">
              <a:lnSpc>
                <a:spcPct val="150000"/>
              </a:lnSpc>
            </a:pPr>
            <a:r>
              <a:rPr lang="fa-IR" sz="1200" dirty="0" smtClean="0">
                <a:solidFill>
                  <a:srgbClr val="002060"/>
                </a:solidFill>
                <a:cs typeface="B Nazanin" pitchFamily="2" charset="-78"/>
              </a:rPr>
              <a:t>استقرار </a:t>
            </a:r>
            <a:r>
              <a:rPr lang="fa-IR" sz="1200" dirty="0">
                <a:solidFill>
                  <a:srgbClr val="002060"/>
                </a:solidFill>
                <a:cs typeface="B Nazanin" pitchFamily="2" charset="-78"/>
              </a:rPr>
              <a:t>زمین پروژه در تقاطع دو معبر اصلی و فرعی و ضرورت تعریض هر دو معبر منجر به عقب نشینی دو </a:t>
            </a:r>
            <a:r>
              <a:rPr lang="fa-IR" sz="1200" dirty="0" smtClean="0">
                <a:solidFill>
                  <a:srgbClr val="002060"/>
                </a:solidFill>
                <a:cs typeface="B Nazanin" pitchFamily="2" charset="-78"/>
              </a:rPr>
              <a:t>ضلع عمود </a:t>
            </a:r>
            <a:r>
              <a:rPr lang="fa-IR" sz="1200" dirty="0">
                <a:solidFill>
                  <a:srgbClr val="002060"/>
                </a:solidFill>
                <a:cs typeface="B Nazanin" pitchFamily="2" charset="-78"/>
              </a:rPr>
              <a:t>بر هم زمین و کاهش قابل ملاحظه سطح اشغال پروژه گردید. در چنین شرایطی بر اساس قوانین جاری در شهرداری </a:t>
            </a:r>
            <a:r>
              <a:rPr lang="fa-IR" sz="1200" dirty="0" smtClean="0">
                <a:solidFill>
                  <a:srgbClr val="002060"/>
                </a:solidFill>
                <a:cs typeface="B Nazanin" pitchFamily="2" charset="-78"/>
              </a:rPr>
              <a:t>تهران، پخ </a:t>
            </a:r>
            <a:r>
              <a:rPr lang="fa-IR" sz="1200" dirty="0">
                <a:solidFill>
                  <a:srgbClr val="002060"/>
                </a:solidFill>
                <a:cs typeface="B Nazanin" pitchFamily="2" charset="-78"/>
              </a:rPr>
              <a:t>45 درجه که معمولاً از آن در طراحی پروژه های خاص پرهیز می شود می تواند از محدوده ۲ متر فراتر رفته و تا جبران </a:t>
            </a:r>
            <a:r>
              <a:rPr lang="fa-IR" sz="1200" dirty="0" smtClean="0">
                <a:solidFill>
                  <a:srgbClr val="002060"/>
                </a:solidFill>
                <a:cs typeface="B Nazanin" pitchFamily="2" charset="-78"/>
              </a:rPr>
              <a:t>سطح هدررفته </a:t>
            </a:r>
            <a:r>
              <a:rPr lang="fa-IR" sz="1200" dirty="0">
                <a:solidFill>
                  <a:srgbClr val="002060"/>
                </a:solidFill>
                <a:cs typeface="B Nazanin" pitchFamily="2" charset="-78"/>
              </a:rPr>
              <a:t>زیربنا ادامه پیدا کند. این ضابطه خاص که تقریباً یک نوك مثلثی را به ساختمان تحمیل می کند، در این پروژه </a:t>
            </a:r>
            <a:r>
              <a:rPr lang="fa-IR" sz="1200" dirty="0" smtClean="0">
                <a:solidFill>
                  <a:srgbClr val="002060"/>
                </a:solidFill>
                <a:cs typeface="B Nazanin" pitchFamily="2" charset="-78"/>
              </a:rPr>
              <a:t>دستمایه طراحی </a:t>
            </a:r>
            <a:r>
              <a:rPr lang="fa-IR" sz="1200" dirty="0">
                <a:solidFill>
                  <a:srgbClr val="002060"/>
                </a:solidFill>
                <a:cs typeface="B Nazanin" pitchFamily="2" charset="-78"/>
              </a:rPr>
              <a:t>قرار گرفت.</a:t>
            </a:r>
          </a:p>
          <a:p>
            <a:pPr algn="just" rtl="1">
              <a:lnSpc>
                <a:spcPct val="150000"/>
              </a:lnSpc>
            </a:pPr>
            <a:r>
              <a:rPr lang="fa-IR" sz="1200" dirty="0">
                <a:solidFill>
                  <a:srgbClr val="002060"/>
                </a:solidFill>
                <a:cs typeface="B Nazanin" pitchFamily="2" charset="-78"/>
              </a:rPr>
              <a:t>ابتدا دوضلع به وجودآورنده رأس مثلث به صورت گسترده در کنار هم قرار گرفتند و پس از جانمایی فضاها و تعیین نهایی </a:t>
            </a:r>
            <a:r>
              <a:rPr lang="fa-IR" sz="1200" dirty="0" smtClean="0">
                <a:solidFill>
                  <a:srgbClr val="002060"/>
                </a:solidFill>
                <a:cs typeface="B Nazanin" pitchFamily="2" charset="-78"/>
              </a:rPr>
              <a:t>سطوح نورگیر </a:t>
            </a:r>
            <a:r>
              <a:rPr lang="fa-IR" sz="1200" dirty="0">
                <a:solidFill>
                  <a:srgbClr val="002060"/>
                </a:solidFill>
                <a:cs typeface="B Nazanin" pitchFamily="2" charset="-78"/>
              </a:rPr>
              <a:t>و دامنه حرکت پنجره های مستقل برای هر فضا سطح گسترده نما مجدداً تا شد، به وضعیت قبلی خود بازگشت، تنها </a:t>
            </a:r>
            <a:r>
              <a:rPr lang="fa-IR" sz="1200" dirty="0" smtClean="0">
                <a:solidFill>
                  <a:srgbClr val="002060"/>
                </a:solidFill>
                <a:cs typeface="B Nazanin" pitchFamily="2" charset="-78"/>
              </a:rPr>
              <a:t>با این </a:t>
            </a:r>
            <a:r>
              <a:rPr lang="fa-IR" sz="1200" dirty="0">
                <a:solidFill>
                  <a:srgbClr val="002060"/>
                </a:solidFill>
                <a:cs typeface="B Nazanin" pitchFamily="2" charset="-78"/>
              </a:rPr>
              <a:t>تفاوت که تا شدگی ها در هر طبقه از قانون قبلی تبعیت نکردند. سنگ طبیعی و پرده های چوبی در کنار بافت </a:t>
            </a:r>
            <a:r>
              <a:rPr lang="fa-IR" sz="1200" dirty="0" smtClean="0">
                <a:solidFill>
                  <a:srgbClr val="002060"/>
                </a:solidFill>
                <a:cs typeface="B Nazanin" pitchFamily="2" charset="-78"/>
              </a:rPr>
              <a:t>ارگانیک سیمان </a:t>
            </a:r>
            <a:r>
              <a:rPr lang="fa-IR" sz="1200" dirty="0">
                <a:solidFill>
                  <a:srgbClr val="002060"/>
                </a:solidFill>
                <a:cs typeface="B Nazanin" pitchFamily="2" charset="-78"/>
              </a:rPr>
              <a:t>که در اثر استفاده از شانه ای که برای ایجاد چنین بافتی طراحی شده بود، مصالح پوشش نمای خارجی را تشکیل داد</a:t>
            </a:r>
            <a:r>
              <a:rPr lang="fa-IR" sz="1200" dirty="0" smtClean="0">
                <a:solidFill>
                  <a:srgbClr val="002060"/>
                </a:solidFill>
                <a:cs typeface="B Nazanin" pitchFamily="2" charset="-78"/>
              </a:rPr>
              <a:t>.</a:t>
            </a:r>
            <a:endParaRPr lang="en-US" sz="1200" dirty="0" smtClean="0">
              <a:solidFill>
                <a:srgbClr val="002060"/>
              </a:solidFill>
              <a:cs typeface="B Nazanin" pitchFamily="2" charset="-78"/>
            </a:endParaRPr>
          </a:p>
          <a:p>
            <a:pPr algn="just" rtl="1">
              <a:lnSpc>
                <a:spcPct val="150000"/>
              </a:lnSpc>
            </a:pPr>
            <a:r>
              <a:rPr lang="fa-IR" sz="1200" dirty="0" smtClean="0">
                <a:solidFill>
                  <a:srgbClr val="002060"/>
                </a:solidFill>
                <a:cs typeface="B Nazanin" pitchFamily="2" charset="-78"/>
              </a:rPr>
              <a:t>سال ساخت: 1391</a:t>
            </a:r>
            <a:endParaRPr lang="fa-IR" sz="1200" dirty="0">
              <a:solidFill>
                <a:srgbClr val="002060"/>
              </a:solidFill>
              <a:cs typeface="B Nazanin" pitchFamily="2" charset="-78"/>
            </a:endParaRPr>
          </a:p>
        </p:txBody>
      </p:sp>
      <p:pic>
        <p:nvPicPr>
          <p:cNvPr id="37" name="Picture 36"/>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2504728" y="1776656"/>
            <a:ext cx="2270301" cy="4532664"/>
          </a:xfrm>
          <a:prstGeom prst="rect">
            <a:avLst/>
          </a:prstGeom>
          <a:noFill/>
          <a:ln>
            <a:noFill/>
          </a:ln>
          <a:extLst/>
        </p:spPr>
      </p:pic>
      <p:sp>
        <p:nvSpPr>
          <p:cNvPr id="66" name="TextBox 65"/>
          <p:cNvSpPr txBox="1"/>
          <p:nvPr/>
        </p:nvSpPr>
        <p:spPr>
          <a:xfrm>
            <a:off x="2864768" y="1352963"/>
            <a:ext cx="619268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002060"/>
                </a:solidFill>
                <a:cs typeface="B Traffic" panose="00000400000000000000" pitchFamily="2" charset="-78"/>
              </a:rPr>
              <a:t>مجتمع مسکونی چیذری     </a:t>
            </a:r>
            <a:r>
              <a:rPr lang="fa-IR" sz="1050" dirty="0" smtClean="0">
                <a:solidFill>
                  <a:srgbClr val="002060"/>
                </a:solidFill>
                <a:cs typeface="B Traffic" panose="00000400000000000000" pitchFamily="2" charset="-78"/>
              </a:rPr>
              <a:t>محمد مجیدی</a:t>
            </a:r>
            <a:endParaRPr lang="fa-IR" sz="1050" dirty="0">
              <a:solidFill>
                <a:srgbClr val="002060"/>
              </a:solidFill>
              <a:cs typeface="B Traffic" panose="00000400000000000000" pitchFamily="2" charset="-78"/>
            </a:endParaRPr>
          </a:p>
        </p:txBody>
      </p:sp>
    </p:spTree>
    <p:extLst>
      <p:ext uri="{BB962C8B-B14F-4D97-AF65-F5344CB8AC3E}">
        <p14:creationId xmlns:p14="http://schemas.microsoft.com/office/powerpoint/2010/main" val="2397231907"/>
      </p:ext>
    </p:extLst>
  </p:cSld>
  <p:clrMapOvr>
    <a:masterClrMapping/>
  </p:clrMapOvr>
  <p:transition>
    <p:dissolve/>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extBox 32"/>
          <p:cNvSpPr txBox="1"/>
          <p:nvPr/>
        </p:nvSpPr>
        <p:spPr>
          <a:xfrm>
            <a:off x="2504728" y="1052736"/>
            <a:ext cx="6552728" cy="969496"/>
          </a:xfrm>
          <a:prstGeom prst="rect">
            <a:avLst/>
          </a:prstGeom>
          <a:noFill/>
        </p:spPr>
        <p:txBody>
          <a:bodyPr wrap="square" rtlCol="0">
            <a:spAutoFit/>
          </a:bodyPr>
          <a:lstStyle/>
          <a:p>
            <a:pPr algn="justLow" rtl="1">
              <a:lnSpc>
                <a:spcPct val="150000"/>
              </a:lnSpc>
            </a:pPr>
            <a:r>
              <a:rPr lang="fa-IR" sz="1300" dirty="0">
                <a:solidFill>
                  <a:srgbClr val="002060"/>
                </a:solidFill>
                <a:cs typeface="B Nazanin" pitchFamily="2" charset="-78"/>
              </a:rPr>
              <a:t>مفروض است يك </a:t>
            </a:r>
            <a:r>
              <a:rPr lang="fa-IR" sz="1300" dirty="0" smtClean="0">
                <a:solidFill>
                  <a:srgbClr val="002060"/>
                </a:solidFill>
                <a:cs typeface="B Nazanin" pitchFamily="2" charset="-78"/>
              </a:rPr>
              <a:t>زمين ٣٠٠ متري </a:t>
            </a:r>
            <a:r>
              <a:rPr lang="fa-IR" sz="1300" dirty="0">
                <a:solidFill>
                  <a:srgbClr val="002060"/>
                </a:solidFill>
                <a:cs typeface="B Nazanin" pitchFamily="2" charset="-78"/>
              </a:rPr>
              <a:t>به ابعاد ١٥در٢٠ در منطقه سرد و كوهستاني اردبيل با شيب شمال به جنوب </a:t>
            </a:r>
            <a:r>
              <a:rPr lang="fa-IR" sz="1300" dirty="0" smtClean="0">
                <a:solidFill>
                  <a:srgbClr val="002060"/>
                </a:solidFill>
                <a:cs typeface="B Nazanin" pitchFamily="2" charset="-78"/>
              </a:rPr>
              <a:t>٣٠ درصد؛ به </a:t>
            </a:r>
            <a:r>
              <a:rPr lang="fa-IR" sz="1300" dirty="0">
                <a:solidFill>
                  <a:srgbClr val="002060"/>
                </a:solidFill>
                <a:cs typeface="B Nazanin" pitchFamily="2" charset="-78"/>
              </a:rPr>
              <a:t>منظور طراحي يك ويلاي مسكوني براي </a:t>
            </a:r>
            <a:r>
              <a:rPr lang="fa-IR" sz="1300" dirty="0" smtClean="0">
                <a:solidFill>
                  <a:srgbClr val="002060"/>
                </a:solidFill>
                <a:cs typeface="B Nazanin" pitchFamily="2" charset="-78"/>
              </a:rPr>
              <a:t>خانواده‏اي ٤ نفره (پدر، </a:t>
            </a:r>
            <a:r>
              <a:rPr lang="fa-IR" sz="1300" dirty="0">
                <a:solidFill>
                  <a:srgbClr val="002060"/>
                </a:solidFill>
                <a:cs typeface="B Nazanin" pitchFamily="2" charset="-78"/>
              </a:rPr>
              <a:t>مادر و </a:t>
            </a:r>
            <a:r>
              <a:rPr lang="fa-IR" sz="1300" dirty="0" smtClean="0">
                <a:solidFill>
                  <a:srgbClr val="002060"/>
                </a:solidFill>
                <a:cs typeface="B Nazanin" pitchFamily="2" charset="-78"/>
              </a:rPr>
              <a:t>٢ فرزند) و تحصيل كرده.</a:t>
            </a:r>
          </a:p>
          <a:p>
            <a:pPr algn="justLow" rtl="1">
              <a:lnSpc>
                <a:spcPct val="150000"/>
              </a:lnSpc>
            </a:pPr>
            <a:r>
              <a:rPr lang="fa-IR" sz="1200" dirty="0">
                <a:solidFill>
                  <a:srgbClr val="4F3311"/>
                </a:solidFill>
                <a:cs typeface="B Nazanin" pitchFamily="2" charset="-78"/>
              </a:rPr>
              <a:t>با توجه به نظريه سيستم ها برنامه دهي لازم را ارائه دهيد</a:t>
            </a:r>
            <a:r>
              <a:rPr lang="fa-IR" sz="1200" dirty="0" smtClean="0">
                <a:solidFill>
                  <a:srgbClr val="4F3311"/>
                </a:solidFill>
                <a:cs typeface="B Nazanin" pitchFamily="2" charset="-78"/>
              </a:rPr>
              <a:t>.</a:t>
            </a:r>
            <a:endParaRPr lang="fa-IR" sz="1200" dirty="0">
              <a:solidFill>
                <a:srgbClr val="4F3311"/>
              </a:solidFill>
              <a:cs typeface="B Nazanin" pitchFamily="2" charset="-78"/>
            </a:endParaRPr>
          </a:p>
        </p:txBody>
      </p:sp>
      <p:sp>
        <p:nvSpPr>
          <p:cNvPr id="34" name="TextBox 33"/>
          <p:cNvSpPr txBox="1"/>
          <p:nvPr/>
        </p:nvSpPr>
        <p:spPr>
          <a:xfrm>
            <a:off x="272480" y="4016097"/>
            <a:ext cx="1728192" cy="276999"/>
          </a:xfrm>
          <a:prstGeom prst="rect">
            <a:avLst/>
          </a:prstGeom>
          <a:noFill/>
        </p:spPr>
        <p:txBody>
          <a:bodyPr wrap="square" rtlCol="0">
            <a:spAutoFit/>
          </a:bodyPr>
          <a:lstStyle/>
          <a:p>
            <a:pPr algn="ctr"/>
            <a:r>
              <a:rPr lang="fa-IR" sz="1200" b="1" dirty="0" smtClean="0">
                <a:solidFill>
                  <a:schemeClr val="bg1">
                    <a:lumMod val="65000"/>
                    <a:lumOff val="35000"/>
                  </a:schemeClr>
                </a:solidFill>
                <a:cs typeface="B Nazanin" pitchFamily="2" charset="-78"/>
              </a:rPr>
              <a:t>بیان مسأله</a:t>
            </a:r>
            <a:endParaRPr lang="en-US" sz="1200" b="1" dirty="0">
              <a:solidFill>
                <a:schemeClr val="bg1">
                  <a:lumMod val="65000"/>
                  <a:lumOff val="35000"/>
                </a:schemeClr>
              </a:solidFill>
              <a:cs typeface="B Nazanin" pitchFamily="2" charset="-78"/>
            </a:endParaRPr>
          </a:p>
        </p:txBody>
      </p:sp>
      <p:sp>
        <p:nvSpPr>
          <p:cNvPr id="19" name="TextBox 18"/>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3</a:t>
            </a:r>
            <a:r>
              <a:rPr lang="fa-IR" sz="1600" dirty="0" smtClean="0">
                <a:effectLst>
                  <a:outerShdw blurRad="38100" dist="38100" dir="2700000" algn="tl">
                    <a:srgbClr val="000000">
                      <a:alpha val="43137"/>
                    </a:srgbClr>
                  </a:outerShdw>
                </a:effectLst>
              </a:rPr>
              <a:t>  </a:t>
            </a:r>
            <a:r>
              <a:rPr lang="fa-IR" sz="1600" dirty="0">
                <a:effectLst>
                  <a:outerShdw blurRad="38100" dist="38100" dir="2700000" algn="tl">
                    <a:srgbClr val="000000">
                      <a:alpha val="43137"/>
                    </a:srgbClr>
                  </a:outerShdw>
                </a:effectLst>
              </a:rPr>
              <a:t>برنامه‏دهی و طراحی ویلا براساس نظریه سیستم‏ها - اردبیل</a:t>
            </a:r>
            <a:endParaRPr lang="en-US" sz="1400" dirty="0">
              <a:effectLst>
                <a:outerShdw blurRad="38100" dist="38100" dir="2700000" algn="tl">
                  <a:srgbClr val="000000">
                    <a:alpha val="43137"/>
                  </a:srgbClr>
                </a:outerShdw>
              </a:effectLst>
            </a:endParaRPr>
          </a:p>
        </p:txBody>
      </p:sp>
      <p:sp>
        <p:nvSpPr>
          <p:cNvPr id="20" name="TextBox 19"/>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3</a:t>
            </a:r>
            <a:endParaRPr lang="en-US" sz="1200" b="1" dirty="0">
              <a:solidFill>
                <a:srgbClr val="002060"/>
              </a:solidFill>
              <a:cs typeface="B Nazanin" pitchFamily="2" charset="-78"/>
            </a:endParaRPr>
          </a:p>
        </p:txBody>
      </p:sp>
      <p:sp>
        <p:nvSpPr>
          <p:cNvPr id="21" name="TextBox 20"/>
          <p:cNvSpPr txBox="1"/>
          <p:nvPr/>
        </p:nvSpPr>
        <p:spPr>
          <a:xfrm>
            <a:off x="272480" y="3723542"/>
            <a:ext cx="1728192" cy="253916"/>
          </a:xfrm>
          <a:prstGeom prst="rect">
            <a:avLst/>
          </a:prstGeom>
          <a:noFill/>
        </p:spPr>
        <p:txBody>
          <a:bodyPr wrap="square" rtlCol="0">
            <a:spAutoFit/>
          </a:bodyPr>
          <a:lstStyle/>
          <a:p>
            <a:pPr algn="ctr" rtl="1"/>
            <a:r>
              <a:rPr lang="fa-IR" sz="1050" b="1" dirty="0">
                <a:solidFill>
                  <a:srgbClr val="674301"/>
                </a:solidFill>
                <a:cs typeface="B Nazanin" pitchFamily="2" charset="-78"/>
              </a:rPr>
              <a:t>برنامه‏دهی و طراحی </a:t>
            </a:r>
            <a:r>
              <a:rPr lang="fa-IR" sz="1050" b="1" dirty="0" smtClean="0">
                <a:solidFill>
                  <a:srgbClr val="674301"/>
                </a:solidFill>
                <a:cs typeface="B Nazanin" pitchFamily="2" charset="-78"/>
              </a:rPr>
              <a:t>ویلا - اردبیل</a:t>
            </a:r>
            <a:endParaRPr lang="en-US" sz="1050" b="1" dirty="0">
              <a:solidFill>
                <a:srgbClr val="674301"/>
              </a:solidFill>
              <a:cs typeface="B Nazanin" pitchFamily="2" charset="-78"/>
            </a:endParaRPr>
          </a:p>
        </p:txBody>
      </p:sp>
    </p:spTree>
    <p:extLst>
      <p:ext uri="{BB962C8B-B14F-4D97-AF65-F5344CB8AC3E}">
        <p14:creationId xmlns:p14="http://schemas.microsoft.com/office/powerpoint/2010/main" val="2530249579"/>
      </p:ext>
    </p:extLst>
  </p:cSld>
  <p:clrMapOvr>
    <a:masterClrMapping/>
  </p:clrMapOvr>
  <p:transition>
    <p:dissolve/>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3</a:t>
            </a:r>
            <a:r>
              <a:rPr lang="fa-IR" sz="1600" dirty="0" smtClean="0">
                <a:effectLst>
                  <a:outerShdw blurRad="38100" dist="38100" dir="2700000" algn="tl">
                    <a:srgbClr val="000000">
                      <a:alpha val="43137"/>
                    </a:srgbClr>
                  </a:outerShdw>
                </a:effectLst>
              </a:rPr>
              <a:t>  </a:t>
            </a:r>
            <a:r>
              <a:rPr lang="fa-IR" sz="1600" dirty="0">
                <a:effectLst>
                  <a:outerShdw blurRad="38100" dist="38100" dir="2700000" algn="tl">
                    <a:srgbClr val="000000">
                      <a:alpha val="43137"/>
                    </a:srgbClr>
                  </a:outerShdw>
                </a:effectLst>
              </a:rPr>
              <a:t>برنامه‏دهی و طراحی ویلا براساس نظریه سیستم‏ها - اردبیل</a:t>
            </a:r>
            <a:endParaRPr lang="en-US" sz="1400" dirty="0">
              <a:effectLst>
                <a:outerShdw blurRad="38100" dist="38100" dir="2700000" algn="tl">
                  <a:srgbClr val="000000">
                    <a:alpha val="43137"/>
                  </a:srgbClr>
                </a:outerShdw>
              </a:effectLst>
            </a:endParaRPr>
          </a:p>
        </p:txBody>
      </p:sp>
      <p:sp>
        <p:nvSpPr>
          <p:cNvPr id="24" name="TextBox 23"/>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3</a:t>
            </a:r>
            <a:endParaRPr lang="en-US" sz="1200" b="1" dirty="0">
              <a:solidFill>
                <a:srgbClr val="002060"/>
              </a:solidFill>
              <a:cs typeface="B Nazanin" pitchFamily="2" charset="-78"/>
            </a:endParaRPr>
          </a:p>
        </p:txBody>
      </p:sp>
      <p:sp>
        <p:nvSpPr>
          <p:cNvPr id="26" name="TextBox 25"/>
          <p:cNvSpPr txBox="1"/>
          <p:nvPr/>
        </p:nvSpPr>
        <p:spPr>
          <a:xfrm>
            <a:off x="272480" y="3723542"/>
            <a:ext cx="1728192" cy="253916"/>
          </a:xfrm>
          <a:prstGeom prst="rect">
            <a:avLst/>
          </a:prstGeom>
          <a:noFill/>
        </p:spPr>
        <p:txBody>
          <a:bodyPr wrap="square" rtlCol="0">
            <a:spAutoFit/>
          </a:bodyPr>
          <a:lstStyle/>
          <a:p>
            <a:pPr algn="ctr" rtl="1"/>
            <a:r>
              <a:rPr lang="fa-IR" sz="1050" b="1" dirty="0">
                <a:solidFill>
                  <a:srgbClr val="674301"/>
                </a:solidFill>
                <a:cs typeface="B Nazanin" pitchFamily="2" charset="-78"/>
              </a:rPr>
              <a:t>برنامه‏دهی و طراحی </a:t>
            </a:r>
            <a:r>
              <a:rPr lang="fa-IR" sz="1050" b="1" dirty="0" smtClean="0">
                <a:solidFill>
                  <a:srgbClr val="674301"/>
                </a:solidFill>
                <a:cs typeface="B Nazanin" pitchFamily="2" charset="-78"/>
              </a:rPr>
              <a:t>ویلا - اردبیل</a:t>
            </a:r>
            <a:endParaRPr lang="en-US" sz="1050" b="1" dirty="0">
              <a:solidFill>
                <a:srgbClr val="674301"/>
              </a:solidFill>
              <a:cs typeface="B Nazanin" pitchFamily="2" charset="-78"/>
            </a:endParaRPr>
          </a:p>
        </p:txBody>
      </p:sp>
      <p:sp>
        <p:nvSpPr>
          <p:cNvPr id="28" name="TextBox 27"/>
          <p:cNvSpPr txBox="1"/>
          <p:nvPr/>
        </p:nvSpPr>
        <p:spPr>
          <a:xfrm>
            <a:off x="272480" y="4016097"/>
            <a:ext cx="1728192" cy="276999"/>
          </a:xfrm>
          <a:prstGeom prst="rect">
            <a:avLst/>
          </a:prstGeom>
          <a:noFill/>
        </p:spPr>
        <p:txBody>
          <a:bodyPr wrap="square" rtlCol="0">
            <a:spAutoFit/>
          </a:bodyPr>
          <a:lstStyle/>
          <a:p>
            <a:pPr algn="ctr" rtl="1"/>
            <a:r>
              <a:rPr lang="fa-IR" sz="1200" dirty="0" smtClean="0">
                <a:solidFill>
                  <a:schemeClr val="bg1">
                    <a:lumMod val="65000"/>
                    <a:lumOff val="35000"/>
                  </a:schemeClr>
                </a:solidFill>
                <a:cs typeface="B Nazanin" pitchFamily="2" charset="-78"/>
              </a:rPr>
              <a:t>گام اول: </a:t>
            </a:r>
            <a:r>
              <a:rPr lang="fa-IR" sz="1200" b="1" dirty="0" smtClean="0">
                <a:solidFill>
                  <a:schemeClr val="bg1">
                    <a:lumMod val="65000"/>
                    <a:lumOff val="35000"/>
                  </a:schemeClr>
                </a:solidFill>
                <a:cs typeface="B Nazanin" pitchFamily="2" charset="-78"/>
              </a:rPr>
              <a:t>محیط</a:t>
            </a:r>
            <a:endParaRPr lang="en-US" sz="1200" b="1" dirty="0">
              <a:solidFill>
                <a:schemeClr val="bg1">
                  <a:lumMod val="65000"/>
                  <a:lumOff val="35000"/>
                </a:schemeClr>
              </a:solidFill>
              <a:cs typeface="B Nazanin" pitchFamily="2" charset="-78"/>
            </a:endParaRPr>
          </a:p>
        </p:txBody>
      </p:sp>
      <p:sp>
        <p:nvSpPr>
          <p:cNvPr id="30" name="TextBox 29"/>
          <p:cNvSpPr txBox="1"/>
          <p:nvPr/>
        </p:nvSpPr>
        <p:spPr>
          <a:xfrm>
            <a:off x="2504728" y="1340768"/>
            <a:ext cx="6552727" cy="2308324"/>
          </a:xfrm>
          <a:prstGeom prst="rect">
            <a:avLst/>
          </a:prstGeom>
          <a:noFill/>
        </p:spPr>
        <p:txBody>
          <a:bodyPr wrap="square" rtlCol="0">
            <a:spAutoFit/>
          </a:bodyPr>
          <a:lstStyle/>
          <a:p>
            <a:pPr algn="justLow" rtl="1"/>
            <a:r>
              <a:rPr lang="fa-IR" sz="1200" dirty="0">
                <a:solidFill>
                  <a:srgbClr val="002060"/>
                </a:solidFill>
                <a:cs typeface="B Nazanin" pitchFamily="2" charset="-78"/>
              </a:rPr>
              <a:t>سایت واقع در اردبیل است. در کوهپایه سبلان، زمینی به ابعاد 15 * ۲0 با شیب 30 </a:t>
            </a:r>
            <a:r>
              <a:rPr lang="fa-IR" sz="1200" dirty="0" smtClean="0">
                <a:solidFill>
                  <a:srgbClr val="002060"/>
                </a:solidFill>
                <a:cs typeface="B Nazanin" pitchFamily="2" charset="-78"/>
              </a:rPr>
              <a:t>درصد.</a:t>
            </a:r>
            <a:endParaRPr lang="en-US" sz="1200" dirty="0" smtClean="0">
              <a:solidFill>
                <a:srgbClr val="002060"/>
              </a:solidFill>
              <a:cs typeface="B Nazanin" pitchFamily="2" charset="-78"/>
            </a:endParaRPr>
          </a:p>
          <a:p>
            <a:pPr algn="justLow" rtl="1"/>
            <a:r>
              <a:rPr lang="fa-IR" sz="1200" dirty="0" smtClean="0">
                <a:solidFill>
                  <a:srgbClr val="002060"/>
                </a:solidFill>
                <a:cs typeface="B Nazanin" pitchFamily="2" charset="-78"/>
              </a:rPr>
              <a:t>سایت </a:t>
            </a:r>
            <a:r>
              <a:rPr lang="fa-IR" sz="1200" dirty="0">
                <a:solidFill>
                  <a:srgbClr val="002060"/>
                </a:solidFill>
                <a:cs typeface="B Nazanin" pitchFamily="2" charset="-78"/>
              </a:rPr>
              <a:t>در سمت شمال به کوه و در </a:t>
            </a:r>
            <a:r>
              <a:rPr lang="fa-IR" sz="1200" dirty="0" smtClean="0">
                <a:solidFill>
                  <a:srgbClr val="002060"/>
                </a:solidFill>
                <a:cs typeface="B Nazanin" pitchFamily="2" charset="-78"/>
              </a:rPr>
              <a:t>سمت</a:t>
            </a:r>
            <a:r>
              <a:rPr lang="en-US" sz="1200" dirty="0" smtClean="0">
                <a:solidFill>
                  <a:srgbClr val="002060"/>
                </a:solidFill>
                <a:cs typeface="B Nazanin" pitchFamily="2" charset="-78"/>
              </a:rPr>
              <a:t> </a:t>
            </a:r>
            <a:r>
              <a:rPr lang="fa-IR" sz="1200" dirty="0" smtClean="0">
                <a:solidFill>
                  <a:srgbClr val="002060"/>
                </a:solidFill>
                <a:cs typeface="B Nazanin" pitchFamily="2" charset="-78"/>
              </a:rPr>
              <a:t>جنوبی </a:t>
            </a:r>
            <a:r>
              <a:rPr lang="fa-IR" sz="1200" dirty="0">
                <a:solidFill>
                  <a:srgbClr val="002060"/>
                </a:solidFill>
                <a:cs typeface="B Nazanin" pitchFamily="2" charset="-78"/>
              </a:rPr>
              <a:t>به خیابان محدود است و در طرفین به همسایه‏ها</a:t>
            </a:r>
          </a:p>
          <a:p>
            <a:pPr algn="justLow" rtl="1"/>
            <a:r>
              <a:rPr lang="fa-IR" sz="1200" dirty="0">
                <a:solidFill>
                  <a:srgbClr val="002060"/>
                </a:solidFill>
                <a:cs typeface="B Nazanin" pitchFamily="2" charset="-78"/>
              </a:rPr>
              <a:t>اردبیل، کوهپایه سبلان، با اقلیم سرد وکوهستان‏های غربی و در دامنه غربی رشته کوه‏های مرکزی که رطوبت هوای مدیترانه را در خود نگه می‏دارند.</a:t>
            </a:r>
          </a:p>
          <a:p>
            <a:pPr algn="justLow" rtl="1"/>
            <a:r>
              <a:rPr lang="fa-IR" sz="1200" dirty="0">
                <a:solidFill>
                  <a:srgbClr val="002060"/>
                </a:solidFill>
                <a:cs typeface="B Nazanin" pitchFamily="2" charset="-78"/>
              </a:rPr>
              <a:t>گرمای شدید در فصل تابستان</a:t>
            </a:r>
          </a:p>
          <a:p>
            <a:pPr algn="justLow" rtl="1"/>
            <a:r>
              <a:rPr lang="fa-IR" sz="1200" dirty="0">
                <a:solidFill>
                  <a:srgbClr val="002060"/>
                </a:solidFill>
                <a:cs typeface="B Nazanin" pitchFamily="2" charset="-78"/>
              </a:rPr>
              <a:t>شدت تابش آفتاب در فصل تابستان زیاد و در زمستان کم است.</a:t>
            </a:r>
          </a:p>
          <a:p>
            <a:pPr algn="justLow" rtl="1"/>
            <a:r>
              <a:rPr lang="fa-IR" sz="1200" dirty="0">
                <a:solidFill>
                  <a:srgbClr val="002060"/>
                </a:solidFill>
                <a:cs typeface="B Nazanin" pitchFamily="2" charset="-78"/>
              </a:rPr>
              <a:t>زمستان طولانی، سرد و سخت، و چندین ماه از سال زمین پوشیده از یخ است.</a:t>
            </a:r>
          </a:p>
          <a:p>
            <a:pPr algn="justLow" rtl="1"/>
            <a:r>
              <a:rPr lang="fa-IR" sz="1200" dirty="0">
                <a:solidFill>
                  <a:srgbClr val="002060"/>
                </a:solidFill>
                <a:cs typeface="B Nazanin" pitchFamily="2" charset="-78"/>
              </a:rPr>
              <a:t>میزان بارندگی در تابستان کم و در زمستان زیاد.</a:t>
            </a:r>
          </a:p>
          <a:p>
            <a:pPr algn="justLow" rtl="1"/>
            <a:r>
              <a:rPr lang="fa-IR" sz="1200" dirty="0">
                <a:solidFill>
                  <a:srgbClr val="002060"/>
                </a:solidFill>
                <a:cs typeface="B Nazanin" pitchFamily="2" charset="-78"/>
              </a:rPr>
              <a:t>فصل بهار کوتاه است و تابستان و زمستان را از هم جدا می‏کند.</a:t>
            </a:r>
          </a:p>
          <a:p>
            <a:pPr algn="justLow" rtl="1"/>
            <a:r>
              <a:rPr lang="fa-IR" sz="1200" dirty="0">
                <a:solidFill>
                  <a:srgbClr val="002060"/>
                </a:solidFill>
                <a:cs typeface="B Nazanin" pitchFamily="2" charset="-78"/>
              </a:rPr>
              <a:t>باد غالب: باد شرقی در فصل‏های تابستان و بهار و باد غربی و جنوب غربی در فصول پاییز و زمستان</a:t>
            </a:r>
          </a:p>
          <a:p>
            <a:pPr algn="justLow" rtl="1"/>
            <a:r>
              <a:rPr lang="fa-IR" sz="1200" dirty="0">
                <a:solidFill>
                  <a:srgbClr val="002060"/>
                </a:solidFill>
                <a:cs typeface="B Nazanin" pitchFamily="2" charset="-78"/>
              </a:rPr>
              <a:t>باد مطلوب: باد شرقی که رطوبت دریای خزر را به همراه می‏آورد.</a:t>
            </a:r>
          </a:p>
          <a:p>
            <a:pPr algn="justLow" rtl="1"/>
            <a:r>
              <a:rPr lang="fa-IR" sz="1200" dirty="0">
                <a:solidFill>
                  <a:srgbClr val="002060"/>
                </a:solidFill>
                <a:cs typeface="B Nazanin" pitchFamily="2" charset="-78"/>
              </a:rPr>
              <a:t>باد مزاحم: باد غربی که در اثر عبور توده هوا از دریای مدیترانه و دریای سیاه اتفاق می‏افتد.</a:t>
            </a:r>
          </a:p>
        </p:txBody>
      </p:sp>
      <p:sp>
        <p:nvSpPr>
          <p:cNvPr id="49" name="Rectangle 48"/>
          <p:cNvSpPr/>
          <p:nvPr/>
        </p:nvSpPr>
        <p:spPr>
          <a:xfrm>
            <a:off x="3106475" y="6075203"/>
            <a:ext cx="1433406" cy="276999"/>
          </a:xfrm>
          <a:prstGeom prst="rect">
            <a:avLst/>
          </a:prstGeom>
          <a:ln w="3175">
            <a:solidFill>
              <a:schemeClr val="bg1">
                <a:lumMod val="50000"/>
                <a:lumOff val="50000"/>
              </a:schemeClr>
            </a:solidFill>
            <a:prstDash val="dash"/>
          </a:ln>
        </p:spPr>
        <p:txBody>
          <a:bodyPr wrap="none">
            <a:spAutoFit/>
          </a:bodyPr>
          <a:lstStyle/>
          <a:p>
            <a:r>
              <a:rPr lang="fa-IR" sz="1200" dirty="0">
                <a:solidFill>
                  <a:prstClr val="black"/>
                </a:solidFill>
                <a:latin typeface="Tw Cen MT"/>
                <a:cs typeface="B Mitra" panose="00000400000000000000" pitchFamily="2" charset="-78"/>
              </a:rPr>
              <a:t>نقاله خورشیدی مدار 26 درجه</a:t>
            </a:r>
          </a:p>
        </p:txBody>
      </p:sp>
      <p:pic>
        <p:nvPicPr>
          <p:cNvPr id="50" name="Picture 49"/>
          <p:cNvPicPr>
            <a:picLocks noChangeAspect="1"/>
          </p:cNvPicPr>
          <p:nvPr/>
        </p:nvPicPr>
        <p:blipFill>
          <a:blip r:embed="rId2">
            <a:lum bright="-20000" contrast="20000"/>
          </a:blip>
          <a:stretch>
            <a:fillRect/>
          </a:stretch>
        </p:blipFill>
        <p:spPr>
          <a:xfrm>
            <a:off x="2504728" y="3679326"/>
            <a:ext cx="2614985" cy="2321751"/>
          </a:xfrm>
          <a:prstGeom prst="rect">
            <a:avLst/>
          </a:prstGeom>
          <a:ln>
            <a:solidFill>
              <a:schemeClr val="bg1">
                <a:lumMod val="50000"/>
                <a:lumOff val="50000"/>
              </a:schemeClr>
            </a:solidFill>
          </a:ln>
        </p:spPr>
      </p:pic>
      <p:pic>
        <p:nvPicPr>
          <p:cNvPr id="51" name="Picture 50"/>
          <p:cNvPicPr>
            <a:picLocks noChangeAspect="1"/>
          </p:cNvPicPr>
          <p:nvPr/>
        </p:nvPicPr>
        <p:blipFill>
          <a:blip r:embed="rId3" cstate="print">
            <a:lum bright="-20000" contrast="20000"/>
            <a:extLst>
              <a:ext uri="{BEBA8EAE-BF5A-486C-A8C5-ECC9F3942E4B}">
                <a14:imgProps xmlns:a14="http://schemas.microsoft.com/office/drawing/2010/main">
                  <a14:imgLayer r:embed="rId4">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7113239" y="4202843"/>
            <a:ext cx="1944216" cy="1798234"/>
          </a:xfrm>
          <a:prstGeom prst="rect">
            <a:avLst/>
          </a:prstGeom>
          <a:ln>
            <a:noFill/>
          </a:ln>
        </p:spPr>
      </p:pic>
      <p:pic>
        <p:nvPicPr>
          <p:cNvPr id="52" name="Picture 51"/>
          <p:cNvPicPr>
            <a:picLocks noChangeAspect="1"/>
          </p:cNvPicPr>
          <p:nvPr/>
        </p:nvPicPr>
        <p:blipFill>
          <a:blip r:embed="rId5">
            <a:lum bright="-20000" contrast="20000"/>
          </a:blip>
          <a:stretch>
            <a:fillRect/>
          </a:stretch>
        </p:blipFill>
        <p:spPr>
          <a:xfrm>
            <a:off x="5207112" y="5024792"/>
            <a:ext cx="1940580" cy="990183"/>
          </a:xfrm>
          <a:prstGeom prst="rect">
            <a:avLst/>
          </a:prstGeom>
          <a:ln>
            <a:solidFill>
              <a:schemeClr val="bg1">
                <a:lumMod val="50000"/>
                <a:lumOff val="50000"/>
              </a:schemeClr>
            </a:solidFill>
          </a:ln>
        </p:spPr>
      </p:pic>
      <p:sp>
        <p:nvSpPr>
          <p:cNvPr id="53" name="Rectangle 52"/>
          <p:cNvSpPr/>
          <p:nvPr/>
        </p:nvSpPr>
        <p:spPr>
          <a:xfrm>
            <a:off x="5759784" y="6075203"/>
            <a:ext cx="1144865" cy="276999"/>
          </a:xfrm>
          <a:prstGeom prst="rect">
            <a:avLst/>
          </a:prstGeom>
          <a:ln w="3175">
            <a:solidFill>
              <a:schemeClr val="bg1">
                <a:lumMod val="50000"/>
                <a:lumOff val="50000"/>
              </a:schemeClr>
            </a:solidFill>
            <a:prstDash val="dash"/>
          </a:ln>
        </p:spPr>
        <p:txBody>
          <a:bodyPr wrap="none">
            <a:spAutoFit/>
          </a:bodyPr>
          <a:lstStyle/>
          <a:p>
            <a:r>
              <a:rPr lang="fa-IR" sz="1200" dirty="0" smtClean="0">
                <a:solidFill>
                  <a:prstClr val="black"/>
                </a:solidFill>
                <a:latin typeface="Tw Cen MT"/>
                <a:cs typeface="B Mitra" panose="00000400000000000000" pitchFamily="2" charset="-78"/>
              </a:rPr>
              <a:t>جهت و شدت وزش باد</a:t>
            </a:r>
            <a:endParaRPr lang="fa-IR" sz="1200" dirty="0">
              <a:solidFill>
                <a:prstClr val="black"/>
              </a:solidFill>
              <a:latin typeface="Tw Cen MT"/>
              <a:cs typeface="B Mitra" panose="00000400000000000000" pitchFamily="2" charset="-78"/>
            </a:endParaRPr>
          </a:p>
        </p:txBody>
      </p:sp>
      <p:sp>
        <p:nvSpPr>
          <p:cNvPr id="54" name="Rectangle 53"/>
          <p:cNvSpPr/>
          <p:nvPr/>
        </p:nvSpPr>
        <p:spPr>
          <a:xfrm>
            <a:off x="7512914" y="6075203"/>
            <a:ext cx="1075936" cy="276999"/>
          </a:xfrm>
          <a:prstGeom prst="rect">
            <a:avLst/>
          </a:prstGeom>
          <a:ln w="3175">
            <a:solidFill>
              <a:schemeClr val="bg1">
                <a:lumMod val="50000"/>
                <a:lumOff val="50000"/>
              </a:schemeClr>
            </a:solidFill>
            <a:prstDash val="dash"/>
          </a:ln>
        </p:spPr>
        <p:txBody>
          <a:bodyPr wrap="none">
            <a:spAutoFit/>
          </a:bodyPr>
          <a:lstStyle/>
          <a:p>
            <a:r>
              <a:rPr lang="fa-IR" sz="1200" dirty="0" smtClean="0">
                <a:solidFill>
                  <a:prstClr val="black"/>
                </a:solidFill>
                <a:latin typeface="Tw Cen MT"/>
                <a:cs typeface="B Mitra" panose="00000400000000000000" pitchFamily="2" charset="-78"/>
              </a:rPr>
              <a:t>موقعیت استان اردبیل</a:t>
            </a:r>
            <a:endParaRPr lang="fa-IR" sz="1200" dirty="0">
              <a:solidFill>
                <a:prstClr val="black"/>
              </a:solidFill>
              <a:latin typeface="Tw Cen MT"/>
              <a:cs typeface="B Mitra" panose="00000400000000000000" pitchFamily="2" charset="-78"/>
            </a:endParaRPr>
          </a:p>
        </p:txBody>
      </p:sp>
      <p:sp>
        <p:nvSpPr>
          <p:cNvPr id="55" name="TextBox 54"/>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گام اول: محیط (</a:t>
            </a:r>
            <a:r>
              <a:rPr lang="en-US" dirty="0" smtClean="0">
                <a:solidFill>
                  <a:srgbClr val="8C5B02"/>
                </a:solidFill>
              </a:rPr>
              <a:t>Environment</a:t>
            </a:r>
            <a:r>
              <a:rPr lang="fa-IR" dirty="0" smtClean="0">
                <a:solidFill>
                  <a:srgbClr val="8C5B02"/>
                </a:solidFill>
              </a:rPr>
              <a:t>)</a:t>
            </a:r>
            <a:endParaRPr lang="en-US" dirty="0">
              <a:solidFill>
                <a:srgbClr val="8C5B02"/>
              </a:solidFill>
              <a:latin typeface="Technic" panose="00000400000000000000" pitchFamily="2" charset="2"/>
            </a:endParaRPr>
          </a:p>
        </p:txBody>
      </p:sp>
    </p:spTree>
    <p:extLst>
      <p:ext uri="{BB962C8B-B14F-4D97-AF65-F5344CB8AC3E}">
        <p14:creationId xmlns:p14="http://schemas.microsoft.com/office/powerpoint/2010/main" val="2596152375"/>
      </p:ext>
    </p:extLst>
  </p:cSld>
  <p:clrMapOvr>
    <a:masterClrMapping/>
  </p:clrMapOvr>
  <p:transition>
    <p:dissolve/>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گام اول: محیط (</a:t>
            </a:r>
            <a:r>
              <a:rPr lang="en-US" dirty="0" smtClean="0">
                <a:solidFill>
                  <a:srgbClr val="8C5B02"/>
                </a:solidFill>
              </a:rPr>
              <a:t>Environment</a:t>
            </a:r>
            <a:r>
              <a:rPr lang="fa-IR" dirty="0" smtClean="0">
                <a:solidFill>
                  <a:srgbClr val="8C5B02"/>
                </a:solidFill>
              </a:rPr>
              <a:t>)</a:t>
            </a:r>
            <a:endParaRPr lang="en-US" dirty="0">
              <a:solidFill>
                <a:srgbClr val="8C5B02"/>
              </a:solidFill>
              <a:latin typeface="Technic" panose="00000400000000000000" pitchFamily="2" charset="2"/>
            </a:endParaRPr>
          </a:p>
        </p:txBody>
      </p:sp>
      <p:sp>
        <p:nvSpPr>
          <p:cNvPr id="23" name="TextBox 22"/>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3</a:t>
            </a:r>
            <a:r>
              <a:rPr lang="fa-IR" sz="1600" dirty="0" smtClean="0">
                <a:effectLst>
                  <a:outerShdw blurRad="38100" dist="38100" dir="2700000" algn="tl">
                    <a:srgbClr val="000000">
                      <a:alpha val="43137"/>
                    </a:srgbClr>
                  </a:outerShdw>
                </a:effectLst>
              </a:rPr>
              <a:t>  </a:t>
            </a:r>
            <a:r>
              <a:rPr lang="fa-IR" sz="1600" dirty="0">
                <a:effectLst>
                  <a:outerShdw blurRad="38100" dist="38100" dir="2700000" algn="tl">
                    <a:srgbClr val="000000">
                      <a:alpha val="43137"/>
                    </a:srgbClr>
                  </a:outerShdw>
                </a:effectLst>
              </a:rPr>
              <a:t>برنامه‏دهی و طراحی ویلا براساس نظریه سیستم‏ها - اردبیل</a:t>
            </a:r>
            <a:endParaRPr lang="en-US" sz="1400" dirty="0">
              <a:effectLst>
                <a:outerShdw blurRad="38100" dist="38100" dir="2700000" algn="tl">
                  <a:srgbClr val="000000">
                    <a:alpha val="43137"/>
                  </a:srgbClr>
                </a:outerShdw>
              </a:effectLst>
            </a:endParaRPr>
          </a:p>
        </p:txBody>
      </p:sp>
      <p:sp>
        <p:nvSpPr>
          <p:cNvPr id="24" name="TextBox 23"/>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3</a:t>
            </a:r>
            <a:endParaRPr lang="en-US" sz="1200" b="1" dirty="0">
              <a:solidFill>
                <a:srgbClr val="002060"/>
              </a:solidFill>
              <a:cs typeface="B Nazanin" pitchFamily="2" charset="-78"/>
            </a:endParaRPr>
          </a:p>
        </p:txBody>
      </p:sp>
      <p:sp>
        <p:nvSpPr>
          <p:cNvPr id="26" name="TextBox 25"/>
          <p:cNvSpPr txBox="1"/>
          <p:nvPr/>
        </p:nvSpPr>
        <p:spPr>
          <a:xfrm>
            <a:off x="272480" y="3723542"/>
            <a:ext cx="1728192" cy="253916"/>
          </a:xfrm>
          <a:prstGeom prst="rect">
            <a:avLst/>
          </a:prstGeom>
          <a:noFill/>
        </p:spPr>
        <p:txBody>
          <a:bodyPr wrap="square" rtlCol="0">
            <a:spAutoFit/>
          </a:bodyPr>
          <a:lstStyle/>
          <a:p>
            <a:pPr algn="ctr" rtl="1"/>
            <a:r>
              <a:rPr lang="fa-IR" sz="1050" b="1" dirty="0">
                <a:solidFill>
                  <a:srgbClr val="674301"/>
                </a:solidFill>
                <a:cs typeface="B Nazanin" pitchFamily="2" charset="-78"/>
              </a:rPr>
              <a:t>برنامه‏دهی و طراحی </a:t>
            </a:r>
            <a:r>
              <a:rPr lang="fa-IR" sz="1050" b="1" dirty="0" smtClean="0">
                <a:solidFill>
                  <a:srgbClr val="674301"/>
                </a:solidFill>
                <a:cs typeface="B Nazanin" pitchFamily="2" charset="-78"/>
              </a:rPr>
              <a:t>ویلا - اردبیل</a:t>
            </a:r>
            <a:endParaRPr lang="en-US" sz="1050" b="1" dirty="0">
              <a:solidFill>
                <a:srgbClr val="674301"/>
              </a:solidFill>
              <a:cs typeface="B Nazanin" pitchFamily="2" charset="-78"/>
            </a:endParaRPr>
          </a:p>
        </p:txBody>
      </p:sp>
      <p:sp>
        <p:nvSpPr>
          <p:cNvPr id="28" name="TextBox 27"/>
          <p:cNvSpPr txBox="1"/>
          <p:nvPr/>
        </p:nvSpPr>
        <p:spPr>
          <a:xfrm>
            <a:off x="272480" y="4016097"/>
            <a:ext cx="1728192" cy="276999"/>
          </a:xfrm>
          <a:prstGeom prst="rect">
            <a:avLst/>
          </a:prstGeom>
          <a:noFill/>
        </p:spPr>
        <p:txBody>
          <a:bodyPr wrap="square" rtlCol="0">
            <a:spAutoFit/>
          </a:bodyPr>
          <a:lstStyle/>
          <a:p>
            <a:pPr algn="ctr" rtl="1"/>
            <a:r>
              <a:rPr lang="fa-IR" sz="1200" dirty="0" smtClean="0">
                <a:solidFill>
                  <a:schemeClr val="bg1">
                    <a:lumMod val="65000"/>
                    <a:lumOff val="35000"/>
                  </a:schemeClr>
                </a:solidFill>
                <a:cs typeface="B Nazanin" pitchFamily="2" charset="-78"/>
              </a:rPr>
              <a:t>گام اول: </a:t>
            </a:r>
            <a:r>
              <a:rPr lang="fa-IR" sz="1200" b="1" dirty="0" smtClean="0">
                <a:solidFill>
                  <a:schemeClr val="bg1">
                    <a:lumMod val="65000"/>
                    <a:lumOff val="35000"/>
                  </a:schemeClr>
                </a:solidFill>
                <a:cs typeface="B Nazanin" pitchFamily="2" charset="-78"/>
              </a:rPr>
              <a:t>محیط</a:t>
            </a:r>
            <a:endParaRPr lang="en-US" sz="1200" b="1" dirty="0">
              <a:solidFill>
                <a:schemeClr val="bg1">
                  <a:lumMod val="65000"/>
                  <a:lumOff val="35000"/>
                </a:schemeClr>
              </a:solidFill>
              <a:cs typeface="B Nazanin" pitchFamily="2" charset="-78"/>
            </a:endParaRPr>
          </a:p>
        </p:txBody>
      </p:sp>
      <p:sp>
        <p:nvSpPr>
          <p:cNvPr id="30" name="TextBox 29"/>
          <p:cNvSpPr txBox="1"/>
          <p:nvPr/>
        </p:nvSpPr>
        <p:spPr>
          <a:xfrm>
            <a:off x="2504728" y="1340768"/>
            <a:ext cx="6552727" cy="1200329"/>
          </a:xfrm>
          <a:prstGeom prst="rect">
            <a:avLst/>
          </a:prstGeom>
          <a:noFill/>
        </p:spPr>
        <p:txBody>
          <a:bodyPr wrap="square" rtlCol="0">
            <a:spAutoFit/>
          </a:bodyPr>
          <a:lstStyle/>
          <a:p>
            <a:pPr algn="justLow" rtl="1">
              <a:lnSpc>
                <a:spcPct val="150000"/>
              </a:lnSpc>
            </a:pPr>
            <a:r>
              <a:rPr lang="fa-IR" sz="1200" dirty="0">
                <a:solidFill>
                  <a:srgbClr val="002060"/>
                </a:solidFill>
                <a:cs typeface="B Nazanin" pitchFamily="2" charset="-78"/>
              </a:rPr>
              <a:t>استان اردبيل درمنطقه اي سردسير و </a:t>
            </a:r>
            <a:r>
              <a:rPr lang="fa-IR" sz="1200" dirty="0" smtClean="0">
                <a:solidFill>
                  <a:srgbClr val="002060"/>
                </a:solidFill>
                <a:cs typeface="B Nazanin" pitchFamily="2" charset="-78"/>
              </a:rPr>
              <a:t>در شمال غربي </a:t>
            </a:r>
            <a:r>
              <a:rPr lang="fa-IR" sz="1200" dirty="0">
                <a:solidFill>
                  <a:srgbClr val="002060"/>
                </a:solidFill>
                <a:cs typeface="B Nazanin" pitchFamily="2" charset="-78"/>
              </a:rPr>
              <a:t>فلات ايران با وسعت </a:t>
            </a:r>
            <a:r>
              <a:rPr lang="fa-IR" sz="1200" dirty="0" smtClean="0">
                <a:solidFill>
                  <a:srgbClr val="002060"/>
                </a:solidFill>
                <a:cs typeface="B Nazanin" pitchFamily="2" charset="-78"/>
              </a:rPr>
              <a:t>5/17952 كيلومتر مربع، </a:t>
            </a:r>
            <a:r>
              <a:rPr lang="fa-IR" sz="1200" dirty="0">
                <a:solidFill>
                  <a:srgbClr val="002060"/>
                </a:solidFill>
                <a:cs typeface="B Nazanin" pitchFamily="2" charset="-78"/>
              </a:rPr>
              <a:t>يك درصد مساحت كل كشور را تشكيل </a:t>
            </a:r>
            <a:r>
              <a:rPr lang="fa-IR" sz="1200" dirty="0" smtClean="0">
                <a:solidFill>
                  <a:srgbClr val="002060"/>
                </a:solidFill>
                <a:cs typeface="B Nazanin" pitchFamily="2" charset="-78"/>
              </a:rPr>
              <a:t>مي‏دهد</a:t>
            </a:r>
            <a:r>
              <a:rPr lang="fa-IR" sz="1200" dirty="0">
                <a:solidFill>
                  <a:srgbClr val="002060"/>
                </a:solidFill>
                <a:cs typeface="B Nazanin" pitchFamily="2" charset="-78"/>
              </a:rPr>
              <a:t>. اين استان بخشي ازفلات مثلثي شكل ايران درشرق فلات آذربايجان واقع ميباشد كه حدود3 /2 آن داراي بافت كوهستاني با اختلاف ارتفاع زياد بوده و بقيه رامناطق هموار و پست تشكيل داده است . مرتفع ترين نقطه استان ،قله سبلان </a:t>
            </a:r>
            <a:r>
              <a:rPr lang="fa-IR" sz="1200" dirty="0" smtClean="0">
                <a:solidFill>
                  <a:srgbClr val="002060"/>
                </a:solidFill>
                <a:cs typeface="B Nazanin" pitchFamily="2" charset="-78"/>
              </a:rPr>
              <a:t>با ارتفاع </a:t>
            </a:r>
            <a:r>
              <a:rPr lang="fa-IR" sz="1200" dirty="0">
                <a:solidFill>
                  <a:srgbClr val="002060"/>
                </a:solidFill>
                <a:cs typeface="B Nazanin" pitchFamily="2" charset="-78"/>
              </a:rPr>
              <a:t>تقريبي 4811 </a:t>
            </a:r>
            <a:r>
              <a:rPr lang="fa-IR" sz="1200" dirty="0" smtClean="0">
                <a:solidFill>
                  <a:srgbClr val="002060"/>
                </a:solidFill>
                <a:cs typeface="B Nazanin" pitchFamily="2" charset="-78"/>
              </a:rPr>
              <a:t>متر مي‏باشد</a:t>
            </a:r>
            <a:r>
              <a:rPr lang="fa-IR" sz="1200" dirty="0">
                <a:solidFill>
                  <a:srgbClr val="002060"/>
                </a:solidFill>
                <a:cs typeface="B Nazanin" pitchFamily="2" charset="-78"/>
              </a:rPr>
              <a:t>. </a:t>
            </a:r>
          </a:p>
        </p:txBody>
      </p:sp>
      <p:grpSp>
        <p:nvGrpSpPr>
          <p:cNvPr id="8" name="Group 7"/>
          <p:cNvGrpSpPr/>
          <p:nvPr/>
        </p:nvGrpSpPr>
        <p:grpSpPr>
          <a:xfrm>
            <a:off x="3857386" y="2501591"/>
            <a:ext cx="3847409" cy="2727609"/>
            <a:chOff x="2274606" y="3679326"/>
            <a:chExt cx="3847409" cy="2727609"/>
          </a:xfrm>
        </p:grpSpPr>
        <p:sp>
          <p:nvSpPr>
            <p:cNvPr id="100" name="Freeform 99"/>
            <p:cNvSpPr/>
            <p:nvPr/>
          </p:nvSpPr>
          <p:spPr>
            <a:xfrm>
              <a:off x="2780657" y="3902900"/>
              <a:ext cx="2702770" cy="784995"/>
            </a:xfrm>
            <a:custGeom>
              <a:avLst/>
              <a:gdLst>
                <a:gd name="connsiteX0" fmla="*/ 3947885 w 3947885"/>
                <a:gd name="connsiteY0" fmla="*/ 1146629 h 1146629"/>
                <a:gd name="connsiteX1" fmla="*/ 2815771 w 3947885"/>
                <a:gd name="connsiteY1" fmla="*/ 1059543 h 1146629"/>
                <a:gd name="connsiteX2" fmla="*/ 2249714 w 3947885"/>
                <a:gd name="connsiteY2" fmla="*/ 841829 h 1146629"/>
                <a:gd name="connsiteX3" fmla="*/ 1393371 w 3947885"/>
                <a:gd name="connsiteY3" fmla="*/ 449943 h 1146629"/>
                <a:gd name="connsiteX4" fmla="*/ 609600 w 3947885"/>
                <a:gd name="connsiteY4" fmla="*/ 377372 h 1146629"/>
                <a:gd name="connsiteX5" fmla="*/ 275771 w 3947885"/>
                <a:gd name="connsiteY5" fmla="*/ 159658 h 1146629"/>
                <a:gd name="connsiteX6" fmla="*/ 0 w 3947885"/>
                <a:gd name="connsiteY6" fmla="*/ 0 h 1146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47885" h="1146629">
                  <a:moveTo>
                    <a:pt x="3947885" y="1146629"/>
                  </a:moveTo>
                  <a:cubicBezTo>
                    <a:pt x="3523342" y="1128486"/>
                    <a:pt x="3098800" y="1110343"/>
                    <a:pt x="2815771" y="1059543"/>
                  </a:cubicBezTo>
                  <a:cubicBezTo>
                    <a:pt x="2532742" y="1008743"/>
                    <a:pt x="2486781" y="943429"/>
                    <a:pt x="2249714" y="841829"/>
                  </a:cubicBezTo>
                  <a:cubicBezTo>
                    <a:pt x="2012647" y="740229"/>
                    <a:pt x="1666723" y="527352"/>
                    <a:pt x="1393371" y="449943"/>
                  </a:cubicBezTo>
                  <a:cubicBezTo>
                    <a:pt x="1120019" y="372534"/>
                    <a:pt x="795867" y="425753"/>
                    <a:pt x="609600" y="377372"/>
                  </a:cubicBezTo>
                  <a:cubicBezTo>
                    <a:pt x="423333" y="328991"/>
                    <a:pt x="377371" y="222553"/>
                    <a:pt x="275771" y="159658"/>
                  </a:cubicBezTo>
                  <a:cubicBezTo>
                    <a:pt x="174171" y="96763"/>
                    <a:pt x="38705" y="29029"/>
                    <a:pt x="0" y="0"/>
                  </a:cubicBezTo>
                </a:path>
              </a:pathLst>
            </a:custGeom>
            <a:noFill/>
            <a:ln w="9525" cap="flat" cmpd="sng" algn="ctr">
              <a:solidFill>
                <a:srgbClr val="7BA79D">
                  <a:shade val="95000"/>
                  <a:satMod val="105000"/>
                </a:srgbClr>
              </a:solidFill>
              <a:prstDash val="solid"/>
            </a:ln>
            <a:effectLst/>
          </p:spPr>
          <p:txBody>
            <a:bodyPr rtlCol="1"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a-IR" sz="1800" b="0" i="0" u="none" strike="noStrike" kern="0" cap="none" spc="0" normalizeH="0" baseline="0" noProof="0" smtClean="0">
                <a:ln>
                  <a:noFill/>
                </a:ln>
                <a:solidFill>
                  <a:prstClr val="black"/>
                </a:solidFill>
                <a:effectLst/>
                <a:uLnTx/>
                <a:uFillTx/>
                <a:latin typeface="Tw Cen MT"/>
                <a:ea typeface="+mn-ea"/>
                <a:cs typeface="Arial" panose="020B0604020202020204" pitchFamily="34" charset="0"/>
              </a:endParaRPr>
            </a:p>
          </p:txBody>
        </p:sp>
        <p:sp>
          <p:nvSpPr>
            <p:cNvPr id="101" name="Freeform 100"/>
            <p:cNvSpPr/>
            <p:nvPr/>
          </p:nvSpPr>
          <p:spPr>
            <a:xfrm>
              <a:off x="2835309" y="4273869"/>
              <a:ext cx="2543784" cy="697221"/>
            </a:xfrm>
            <a:custGeom>
              <a:avLst/>
              <a:gdLst>
                <a:gd name="connsiteX0" fmla="*/ 3715657 w 3715657"/>
                <a:gd name="connsiteY0" fmla="*/ 1018419 h 1018419"/>
                <a:gd name="connsiteX1" fmla="*/ 3483428 w 3715657"/>
                <a:gd name="connsiteY1" fmla="*/ 873276 h 1018419"/>
                <a:gd name="connsiteX2" fmla="*/ 2743200 w 3715657"/>
                <a:gd name="connsiteY2" fmla="*/ 742647 h 1018419"/>
                <a:gd name="connsiteX3" fmla="*/ 1654628 w 3715657"/>
                <a:gd name="connsiteY3" fmla="*/ 205619 h 1018419"/>
                <a:gd name="connsiteX4" fmla="*/ 1219200 w 3715657"/>
                <a:gd name="connsiteY4" fmla="*/ 16933 h 1018419"/>
                <a:gd name="connsiteX5" fmla="*/ 304800 w 3715657"/>
                <a:gd name="connsiteY5" fmla="*/ 104019 h 1018419"/>
                <a:gd name="connsiteX6" fmla="*/ 0 w 3715657"/>
                <a:gd name="connsiteY6" fmla="*/ 104019 h 1018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15657" h="1018419">
                  <a:moveTo>
                    <a:pt x="3715657" y="1018419"/>
                  </a:moveTo>
                  <a:cubicBezTo>
                    <a:pt x="3680580" y="968828"/>
                    <a:pt x="3645504" y="919238"/>
                    <a:pt x="3483428" y="873276"/>
                  </a:cubicBezTo>
                  <a:cubicBezTo>
                    <a:pt x="3321352" y="827314"/>
                    <a:pt x="3048000" y="853923"/>
                    <a:pt x="2743200" y="742647"/>
                  </a:cubicBezTo>
                  <a:cubicBezTo>
                    <a:pt x="2438400" y="631371"/>
                    <a:pt x="1908628" y="326571"/>
                    <a:pt x="1654628" y="205619"/>
                  </a:cubicBezTo>
                  <a:cubicBezTo>
                    <a:pt x="1400628" y="84667"/>
                    <a:pt x="1444171" y="33866"/>
                    <a:pt x="1219200" y="16933"/>
                  </a:cubicBezTo>
                  <a:cubicBezTo>
                    <a:pt x="994229" y="0"/>
                    <a:pt x="508000" y="89505"/>
                    <a:pt x="304800" y="104019"/>
                  </a:cubicBezTo>
                  <a:cubicBezTo>
                    <a:pt x="101600" y="118533"/>
                    <a:pt x="53219" y="118533"/>
                    <a:pt x="0" y="104019"/>
                  </a:cubicBezTo>
                </a:path>
              </a:pathLst>
            </a:custGeom>
            <a:noFill/>
            <a:ln w="9525" cap="flat" cmpd="sng" algn="ctr">
              <a:solidFill>
                <a:srgbClr val="7BA79D">
                  <a:shade val="95000"/>
                  <a:satMod val="105000"/>
                </a:srgbClr>
              </a:solidFill>
              <a:prstDash val="solid"/>
            </a:ln>
            <a:effectLst/>
          </p:spPr>
          <p:txBody>
            <a:bodyPr rtlCol="1"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a-IR" sz="1800" b="0" i="0" u="none" strike="noStrike" kern="0" cap="none" spc="0" normalizeH="0" baseline="0" noProof="0" smtClean="0">
                <a:ln>
                  <a:noFill/>
                </a:ln>
                <a:solidFill>
                  <a:prstClr val="black"/>
                </a:solidFill>
                <a:effectLst/>
                <a:uLnTx/>
                <a:uFillTx/>
                <a:latin typeface="Tw Cen MT"/>
                <a:ea typeface="+mn-ea"/>
                <a:cs typeface="Arial" panose="020B0604020202020204" pitchFamily="34" charset="0"/>
              </a:endParaRPr>
            </a:p>
          </p:txBody>
        </p:sp>
        <p:sp>
          <p:nvSpPr>
            <p:cNvPr id="102" name="Freeform 101"/>
            <p:cNvSpPr/>
            <p:nvPr/>
          </p:nvSpPr>
          <p:spPr>
            <a:xfrm>
              <a:off x="3143345" y="3679326"/>
              <a:ext cx="2518943" cy="780026"/>
            </a:xfrm>
            <a:custGeom>
              <a:avLst/>
              <a:gdLst>
                <a:gd name="connsiteX0" fmla="*/ 3599543 w 3679372"/>
                <a:gd name="connsiteY0" fmla="*/ 856342 h 1139371"/>
                <a:gd name="connsiteX1" fmla="*/ 3468915 w 3679372"/>
                <a:gd name="connsiteY1" fmla="*/ 856342 h 1139371"/>
                <a:gd name="connsiteX2" fmla="*/ 2336800 w 3679372"/>
                <a:gd name="connsiteY2" fmla="*/ 1132114 h 1139371"/>
                <a:gd name="connsiteX3" fmla="*/ 1494972 w 3679372"/>
                <a:gd name="connsiteY3" fmla="*/ 899885 h 1139371"/>
                <a:gd name="connsiteX4" fmla="*/ 1161143 w 3679372"/>
                <a:gd name="connsiteY4" fmla="*/ 595085 h 1139371"/>
                <a:gd name="connsiteX5" fmla="*/ 682172 w 3679372"/>
                <a:gd name="connsiteY5" fmla="*/ 406400 h 1139371"/>
                <a:gd name="connsiteX6" fmla="*/ 0 w 3679372"/>
                <a:gd name="connsiteY6" fmla="*/ 0 h 1139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79372" h="1139371">
                  <a:moveTo>
                    <a:pt x="3599543" y="856342"/>
                  </a:moveTo>
                  <a:cubicBezTo>
                    <a:pt x="3639457" y="833361"/>
                    <a:pt x="3679372" y="810380"/>
                    <a:pt x="3468915" y="856342"/>
                  </a:cubicBezTo>
                  <a:cubicBezTo>
                    <a:pt x="3258458" y="902304"/>
                    <a:pt x="2665790" y="1124857"/>
                    <a:pt x="2336800" y="1132114"/>
                  </a:cubicBezTo>
                  <a:cubicBezTo>
                    <a:pt x="2007810" y="1139371"/>
                    <a:pt x="1690915" y="989390"/>
                    <a:pt x="1494972" y="899885"/>
                  </a:cubicBezTo>
                  <a:cubicBezTo>
                    <a:pt x="1299029" y="810380"/>
                    <a:pt x="1296610" y="677332"/>
                    <a:pt x="1161143" y="595085"/>
                  </a:cubicBezTo>
                  <a:cubicBezTo>
                    <a:pt x="1025676" y="512838"/>
                    <a:pt x="875696" y="505581"/>
                    <a:pt x="682172" y="406400"/>
                  </a:cubicBezTo>
                  <a:cubicBezTo>
                    <a:pt x="488648" y="307219"/>
                    <a:pt x="111276" y="58057"/>
                    <a:pt x="0" y="0"/>
                  </a:cubicBezTo>
                </a:path>
              </a:pathLst>
            </a:custGeom>
            <a:noFill/>
            <a:ln w="9525" cap="flat" cmpd="sng" algn="ctr">
              <a:solidFill>
                <a:srgbClr val="7BA79D">
                  <a:shade val="95000"/>
                  <a:satMod val="105000"/>
                </a:srgbClr>
              </a:solidFill>
              <a:prstDash val="solid"/>
            </a:ln>
            <a:effectLst/>
          </p:spPr>
          <p:txBody>
            <a:bodyPr rtlCol="1"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a-IR" sz="1800" b="0" i="0" u="none" strike="noStrike" kern="0" cap="none" spc="0" normalizeH="0" baseline="0" noProof="0" smtClean="0">
                <a:ln>
                  <a:noFill/>
                </a:ln>
                <a:solidFill>
                  <a:prstClr val="black"/>
                </a:solidFill>
                <a:effectLst/>
                <a:uLnTx/>
                <a:uFillTx/>
                <a:latin typeface="Tw Cen MT"/>
                <a:ea typeface="+mn-ea"/>
                <a:cs typeface="Arial" panose="020B0604020202020204" pitchFamily="34" charset="0"/>
              </a:endParaRPr>
            </a:p>
          </p:txBody>
        </p:sp>
        <p:sp>
          <p:nvSpPr>
            <p:cNvPr id="103" name="Freeform 102"/>
            <p:cNvSpPr/>
            <p:nvPr/>
          </p:nvSpPr>
          <p:spPr>
            <a:xfrm>
              <a:off x="2884992" y="4615027"/>
              <a:ext cx="2295368" cy="495176"/>
            </a:xfrm>
            <a:custGeom>
              <a:avLst/>
              <a:gdLst>
                <a:gd name="connsiteX0" fmla="*/ 3352800 w 3352800"/>
                <a:gd name="connsiteY0" fmla="*/ 723295 h 723295"/>
                <a:gd name="connsiteX1" fmla="*/ 3164114 w 3352800"/>
                <a:gd name="connsiteY1" fmla="*/ 462038 h 723295"/>
                <a:gd name="connsiteX2" fmla="*/ 2699657 w 3352800"/>
                <a:gd name="connsiteY2" fmla="*/ 316895 h 723295"/>
                <a:gd name="connsiteX3" fmla="*/ 1640114 w 3352800"/>
                <a:gd name="connsiteY3" fmla="*/ 26609 h 723295"/>
                <a:gd name="connsiteX4" fmla="*/ 885371 w 3352800"/>
                <a:gd name="connsiteY4" fmla="*/ 157238 h 723295"/>
                <a:gd name="connsiteX5" fmla="*/ 0 w 3352800"/>
                <a:gd name="connsiteY5" fmla="*/ 171752 h 723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52800" h="723295">
                  <a:moveTo>
                    <a:pt x="3352800" y="723295"/>
                  </a:moveTo>
                  <a:cubicBezTo>
                    <a:pt x="3312885" y="626533"/>
                    <a:pt x="3272971" y="529771"/>
                    <a:pt x="3164114" y="462038"/>
                  </a:cubicBezTo>
                  <a:cubicBezTo>
                    <a:pt x="3055257" y="394305"/>
                    <a:pt x="2953657" y="389467"/>
                    <a:pt x="2699657" y="316895"/>
                  </a:cubicBezTo>
                  <a:cubicBezTo>
                    <a:pt x="2445657" y="244324"/>
                    <a:pt x="1942495" y="53219"/>
                    <a:pt x="1640114" y="26609"/>
                  </a:cubicBezTo>
                  <a:cubicBezTo>
                    <a:pt x="1337733" y="0"/>
                    <a:pt x="1158723" y="133048"/>
                    <a:pt x="885371" y="157238"/>
                  </a:cubicBezTo>
                  <a:cubicBezTo>
                    <a:pt x="612019" y="181428"/>
                    <a:pt x="91924" y="162076"/>
                    <a:pt x="0" y="171752"/>
                  </a:cubicBezTo>
                </a:path>
              </a:pathLst>
            </a:custGeom>
            <a:noFill/>
            <a:ln w="9525" cap="flat" cmpd="sng" algn="ctr">
              <a:solidFill>
                <a:srgbClr val="7BA79D">
                  <a:shade val="95000"/>
                  <a:satMod val="105000"/>
                </a:srgbClr>
              </a:solidFill>
              <a:prstDash val="solid"/>
            </a:ln>
            <a:effectLst/>
          </p:spPr>
          <p:txBody>
            <a:bodyPr rtlCol="1"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a-IR" sz="1800" b="0" i="0" u="none" strike="noStrike" kern="0" cap="none" spc="0" normalizeH="0" baseline="0" noProof="0" smtClean="0">
                <a:ln>
                  <a:noFill/>
                </a:ln>
                <a:solidFill>
                  <a:prstClr val="black"/>
                </a:solidFill>
                <a:effectLst/>
                <a:uLnTx/>
                <a:uFillTx/>
                <a:latin typeface="Tw Cen MT"/>
                <a:ea typeface="+mn-ea"/>
                <a:cs typeface="Arial" panose="020B0604020202020204" pitchFamily="34" charset="0"/>
              </a:endParaRPr>
            </a:p>
          </p:txBody>
        </p:sp>
        <p:sp>
          <p:nvSpPr>
            <p:cNvPr id="104" name="Rectangle 103"/>
            <p:cNvSpPr/>
            <p:nvPr/>
          </p:nvSpPr>
          <p:spPr>
            <a:xfrm>
              <a:off x="3824006" y="4476742"/>
              <a:ext cx="782512" cy="1043348"/>
            </a:xfrm>
            <a:prstGeom prst="rect">
              <a:avLst/>
            </a:prstGeom>
            <a:solidFill>
              <a:schemeClr val="accent5">
                <a:lumMod val="60000"/>
                <a:lumOff val="40000"/>
              </a:schemeClr>
            </a:solidFill>
            <a:ln w="25400" cap="flat" cmpd="sng" algn="ctr">
              <a:solidFill>
                <a:schemeClr val="bg1">
                  <a:lumMod val="65000"/>
                  <a:lumOff val="35000"/>
                </a:schemeClr>
              </a:solidFill>
              <a:prstDash val="solid"/>
            </a:ln>
            <a:effectLst/>
          </p:spPr>
          <p:txBody>
            <a:bodyPr rtlCol="1"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a-IR" sz="1800" b="0" i="0" u="none" strike="noStrike" kern="0" cap="none" spc="0" normalizeH="0" baseline="0" noProof="0" smtClean="0">
                <a:ln>
                  <a:noFill/>
                </a:ln>
                <a:solidFill>
                  <a:prstClr val="white"/>
                </a:solidFill>
                <a:effectLst/>
                <a:uLnTx/>
                <a:uFillTx/>
                <a:latin typeface="Tw Cen MT"/>
                <a:ea typeface="+mn-ea"/>
                <a:cs typeface="Arial" panose="020B0604020202020204" pitchFamily="34" charset="0"/>
              </a:endParaRPr>
            </a:p>
          </p:txBody>
        </p:sp>
        <p:cxnSp>
          <p:nvCxnSpPr>
            <p:cNvPr id="105" name="Straight Connector 104"/>
            <p:cNvCxnSpPr>
              <a:stCxn id="104" idx="2"/>
            </p:cNvCxnSpPr>
            <p:nvPr/>
          </p:nvCxnSpPr>
          <p:spPr>
            <a:xfrm rot="5400000">
              <a:off x="3524043" y="4828871"/>
              <a:ext cx="1087" cy="1382437"/>
            </a:xfrm>
            <a:prstGeom prst="line">
              <a:avLst/>
            </a:prstGeom>
            <a:noFill/>
            <a:ln w="9525" cap="flat" cmpd="sng" algn="ctr">
              <a:solidFill>
                <a:srgbClr val="94B6D2">
                  <a:shade val="95000"/>
                  <a:satMod val="105000"/>
                </a:srgbClr>
              </a:solidFill>
              <a:prstDash val="solid"/>
            </a:ln>
            <a:effectLst/>
          </p:spPr>
        </p:cxnSp>
        <p:cxnSp>
          <p:nvCxnSpPr>
            <p:cNvPr id="106" name="Straight Connector 105"/>
            <p:cNvCxnSpPr>
              <a:stCxn id="104" idx="2"/>
            </p:cNvCxnSpPr>
            <p:nvPr/>
          </p:nvCxnSpPr>
          <p:spPr>
            <a:xfrm rot="16200000" flipH="1">
              <a:off x="4958648" y="4776703"/>
              <a:ext cx="1087" cy="1486772"/>
            </a:xfrm>
            <a:prstGeom prst="line">
              <a:avLst/>
            </a:prstGeom>
            <a:noFill/>
            <a:ln w="9525" cap="flat" cmpd="sng" algn="ctr">
              <a:solidFill>
                <a:srgbClr val="94B6D2">
                  <a:shade val="95000"/>
                  <a:satMod val="105000"/>
                </a:srgbClr>
              </a:solidFill>
              <a:prstDash val="solid"/>
            </a:ln>
            <a:effectLst/>
          </p:spPr>
        </p:cxnSp>
        <p:sp>
          <p:nvSpPr>
            <p:cNvPr id="107" name="Right Arrow 106"/>
            <p:cNvSpPr/>
            <p:nvPr/>
          </p:nvSpPr>
          <p:spPr>
            <a:xfrm rot="16200000">
              <a:off x="2441569" y="4294156"/>
              <a:ext cx="208670" cy="156502"/>
            </a:xfrm>
            <a:prstGeom prst="rightArrow">
              <a:avLst/>
            </a:prstGeom>
            <a:solidFill>
              <a:srgbClr val="94B6D2"/>
            </a:solidFill>
            <a:ln w="25400" cap="flat" cmpd="sng" algn="ctr">
              <a:solidFill>
                <a:srgbClr val="94B6D2">
                  <a:shade val="50000"/>
                </a:srgbClr>
              </a:solidFill>
              <a:prstDash val="solid"/>
            </a:ln>
            <a:effectLst/>
          </p:spPr>
          <p:txBody>
            <a:bodyPr rtlCol="1"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a-IR" sz="1800" b="0" i="0" u="none" strike="noStrike" kern="0" cap="none" spc="0" normalizeH="0" baseline="0" noProof="0" smtClean="0">
                <a:ln>
                  <a:noFill/>
                </a:ln>
                <a:solidFill>
                  <a:prstClr val="white"/>
                </a:solidFill>
                <a:effectLst/>
                <a:uLnTx/>
                <a:uFillTx/>
                <a:latin typeface="Tw Cen MT"/>
                <a:ea typeface="+mn-ea"/>
                <a:cs typeface="Arial" panose="020B0604020202020204" pitchFamily="34" charset="0"/>
              </a:endParaRPr>
            </a:p>
          </p:txBody>
        </p:sp>
        <p:sp>
          <p:nvSpPr>
            <p:cNvPr id="108" name="Rectangle 107"/>
            <p:cNvSpPr/>
            <p:nvPr/>
          </p:nvSpPr>
          <p:spPr>
            <a:xfrm>
              <a:off x="2371015" y="3883245"/>
              <a:ext cx="349777" cy="400110"/>
            </a:xfrm>
            <a:prstGeom prst="rect">
              <a:avLst/>
            </a:prstGeom>
          </p:spPr>
          <p:txBody>
            <a:bodyPr wrap="none">
              <a:spAutoFit/>
            </a:bodyPr>
            <a:lstStyle/>
            <a:p>
              <a:pPr algn="ctr"/>
              <a:r>
                <a:rPr lang="en-US" sz="2000" b="1" dirty="0" smtClean="0">
                  <a:solidFill>
                    <a:prstClr val="black"/>
                  </a:solidFill>
                  <a:latin typeface="Technic" panose="00000400000000000000" pitchFamily="2" charset="2"/>
                </a:rPr>
                <a:t>N</a:t>
              </a:r>
              <a:endParaRPr lang="fa-IR" sz="2000" b="1" dirty="0">
                <a:solidFill>
                  <a:prstClr val="black"/>
                </a:solidFill>
                <a:latin typeface="Technic" panose="00000400000000000000" pitchFamily="2" charset="2"/>
                <a:cs typeface="Arial" panose="020B0604020202020204" pitchFamily="34" charset="0"/>
              </a:endParaRPr>
            </a:p>
          </p:txBody>
        </p:sp>
        <p:cxnSp>
          <p:nvCxnSpPr>
            <p:cNvPr id="109" name="Straight Arrow Connector 108"/>
            <p:cNvCxnSpPr/>
            <p:nvPr/>
          </p:nvCxnSpPr>
          <p:spPr>
            <a:xfrm rot="5400000">
              <a:off x="4424476" y="4972332"/>
              <a:ext cx="990637" cy="544"/>
            </a:xfrm>
            <a:prstGeom prst="straightConnector1">
              <a:avLst/>
            </a:prstGeom>
            <a:noFill/>
            <a:ln w="9525" cap="flat" cmpd="sng" algn="ctr">
              <a:solidFill>
                <a:schemeClr val="tx2">
                  <a:lumMod val="50000"/>
                </a:schemeClr>
              </a:solidFill>
              <a:prstDash val="solid"/>
              <a:headEnd type="arrow"/>
              <a:tailEnd type="arrow"/>
            </a:ln>
            <a:effectLst/>
          </p:spPr>
        </p:cxnSp>
        <p:sp>
          <p:nvSpPr>
            <p:cNvPr id="110" name="Rectangle 109"/>
            <p:cNvSpPr/>
            <p:nvPr/>
          </p:nvSpPr>
          <p:spPr>
            <a:xfrm>
              <a:off x="4894012" y="4843254"/>
              <a:ext cx="486030" cy="292388"/>
            </a:xfrm>
            <a:prstGeom prst="rect">
              <a:avLst/>
            </a:prstGeom>
          </p:spPr>
          <p:txBody>
            <a:bodyPr wrap="none">
              <a:spAutoFit/>
            </a:bodyPr>
            <a:lstStyle/>
            <a:p>
              <a:r>
                <a:rPr lang="en-US" sz="1300" dirty="0" smtClean="0">
                  <a:solidFill>
                    <a:srgbClr val="775F55"/>
                  </a:solidFill>
                  <a:latin typeface="Technic" panose="00000400000000000000" pitchFamily="2" charset="2"/>
                  <a:cs typeface="B Tabassom" pitchFamily="2" charset="-78"/>
                </a:rPr>
                <a:t>20M</a:t>
              </a:r>
              <a:endParaRPr lang="fa-IR" sz="1300" dirty="0">
                <a:solidFill>
                  <a:prstClr val="black"/>
                </a:solidFill>
                <a:latin typeface="Technic" panose="00000400000000000000" pitchFamily="2" charset="2"/>
                <a:cs typeface="Arial" panose="020B0604020202020204" pitchFamily="34" charset="0"/>
              </a:endParaRPr>
            </a:p>
          </p:txBody>
        </p:sp>
        <p:cxnSp>
          <p:nvCxnSpPr>
            <p:cNvPr id="111" name="Straight Arrow Connector 110"/>
            <p:cNvCxnSpPr/>
            <p:nvPr/>
          </p:nvCxnSpPr>
          <p:spPr>
            <a:xfrm rot="10800000">
              <a:off x="3804133" y="4268072"/>
              <a:ext cx="782512" cy="1087"/>
            </a:xfrm>
            <a:prstGeom prst="straightConnector1">
              <a:avLst/>
            </a:prstGeom>
            <a:noFill/>
            <a:ln w="9525" cap="flat" cmpd="sng" algn="ctr">
              <a:solidFill>
                <a:schemeClr val="tx2">
                  <a:lumMod val="50000"/>
                </a:schemeClr>
              </a:solidFill>
              <a:prstDash val="solid"/>
              <a:headEnd type="arrow"/>
              <a:tailEnd type="arrow"/>
            </a:ln>
            <a:effectLst/>
          </p:spPr>
        </p:cxnSp>
        <p:sp>
          <p:nvSpPr>
            <p:cNvPr id="112" name="Rectangle 111"/>
            <p:cNvSpPr/>
            <p:nvPr/>
          </p:nvSpPr>
          <p:spPr>
            <a:xfrm>
              <a:off x="3951327" y="3972786"/>
              <a:ext cx="447558" cy="292388"/>
            </a:xfrm>
            <a:prstGeom prst="rect">
              <a:avLst/>
            </a:prstGeom>
          </p:spPr>
          <p:txBody>
            <a:bodyPr wrap="none">
              <a:spAutoFit/>
            </a:bodyPr>
            <a:lstStyle/>
            <a:p>
              <a:r>
                <a:rPr lang="en-US" sz="1300" dirty="0" smtClean="0">
                  <a:solidFill>
                    <a:srgbClr val="775F55"/>
                  </a:solidFill>
                  <a:latin typeface="Technic" panose="00000400000000000000" pitchFamily="2" charset="2"/>
                  <a:cs typeface="B Tabassom" pitchFamily="2" charset="-78"/>
                </a:rPr>
                <a:t>15M</a:t>
              </a:r>
              <a:endParaRPr lang="fa-IR" sz="1300" dirty="0">
                <a:solidFill>
                  <a:prstClr val="black"/>
                </a:solidFill>
                <a:latin typeface="Technic" panose="00000400000000000000" pitchFamily="2" charset="2"/>
                <a:cs typeface="Arial" panose="020B0604020202020204" pitchFamily="34" charset="0"/>
              </a:endParaRPr>
            </a:p>
          </p:txBody>
        </p:sp>
        <p:sp>
          <p:nvSpPr>
            <p:cNvPr id="113" name="Sun 112"/>
            <p:cNvSpPr/>
            <p:nvPr/>
          </p:nvSpPr>
          <p:spPr>
            <a:xfrm>
              <a:off x="5389029" y="5624424"/>
              <a:ext cx="313005" cy="313004"/>
            </a:xfrm>
            <a:prstGeom prst="sun">
              <a:avLst/>
            </a:prstGeom>
            <a:gradFill rotWithShape="1">
              <a:gsLst>
                <a:gs pos="0">
                  <a:srgbClr val="D8B25C">
                    <a:shade val="51000"/>
                    <a:satMod val="130000"/>
                  </a:srgbClr>
                </a:gs>
                <a:gs pos="80000">
                  <a:srgbClr val="D8B25C">
                    <a:shade val="93000"/>
                    <a:satMod val="130000"/>
                  </a:srgbClr>
                </a:gs>
                <a:gs pos="100000">
                  <a:srgbClr val="D8B25C">
                    <a:shade val="94000"/>
                    <a:satMod val="135000"/>
                  </a:srgbClr>
                </a:gs>
              </a:gsLst>
              <a:lin ang="16200000" scaled="0"/>
            </a:gradFill>
            <a:ln w="9525" cap="flat" cmpd="sng" algn="ctr">
              <a:solidFill>
                <a:srgbClr val="D8B25C">
                  <a:shade val="95000"/>
                  <a:satMod val="105000"/>
                </a:srgbClr>
              </a:solidFill>
              <a:prstDash val="solid"/>
            </a:ln>
            <a:effectLst>
              <a:outerShdw blurRad="40000" dist="23000" dir="5400000" rotWithShape="0">
                <a:srgbClr val="000000">
                  <a:alpha val="35000"/>
                </a:srgbClr>
              </a:outerShdw>
            </a:effectLst>
          </p:spPr>
          <p:txBody>
            <a:bodyPr rtlCol="1"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a-IR" sz="1800" b="0" i="0" u="none" strike="noStrike" kern="0" cap="none" spc="0" normalizeH="0" baseline="0" noProof="0" smtClean="0">
                <a:ln>
                  <a:noFill/>
                </a:ln>
                <a:solidFill>
                  <a:prstClr val="white"/>
                </a:solidFill>
                <a:effectLst/>
                <a:uLnTx/>
                <a:uFillTx/>
                <a:latin typeface="Tw Cen MT"/>
                <a:ea typeface="+mn-ea"/>
                <a:cs typeface="Arial" panose="020B0604020202020204" pitchFamily="34" charset="0"/>
              </a:endParaRPr>
            </a:p>
          </p:txBody>
        </p:sp>
        <p:sp>
          <p:nvSpPr>
            <p:cNvPr id="114" name="Sun 113"/>
            <p:cNvSpPr/>
            <p:nvPr/>
          </p:nvSpPr>
          <p:spPr>
            <a:xfrm>
              <a:off x="4867355" y="5989596"/>
              <a:ext cx="313005" cy="313004"/>
            </a:xfrm>
            <a:prstGeom prst="sun">
              <a:avLst/>
            </a:prstGeom>
            <a:gradFill rotWithShape="1">
              <a:gsLst>
                <a:gs pos="0">
                  <a:srgbClr val="D8B25C">
                    <a:shade val="51000"/>
                    <a:satMod val="130000"/>
                  </a:srgbClr>
                </a:gs>
                <a:gs pos="80000">
                  <a:srgbClr val="D8B25C">
                    <a:shade val="93000"/>
                    <a:satMod val="130000"/>
                  </a:srgbClr>
                </a:gs>
                <a:gs pos="100000">
                  <a:srgbClr val="D8B25C">
                    <a:shade val="94000"/>
                    <a:satMod val="135000"/>
                  </a:srgbClr>
                </a:gs>
              </a:gsLst>
              <a:lin ang="16200000" scaled="0"/>
            </a:gradFill>
            <a:ln w="9525" cap="flat" cmpd="sng" algn="ctr">
              <a:solidFill>
                <a:srgbClr val="D8B25C">
                  <a:shade val="95000"/>
                  <a:satMod val="105000"/>
                </a:srgbClr>
              </a:solidFill>
              <a:prstDash val="solid"/>
            </a:ln>
            <a:effectLst>
              <a:outerShdw blurRad="40000" dist="23000" dir="5400000" rotWithShape="0">
                <a:srgbClr val="000000">
                  <a:alpha val="35000"/>
                </a:srgbClr>
              </a:outerShdw>
            </a:effectLst>
          </p:spPr>
          <p:txBody>
            <a:bodyPr rtlCol="1"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a-IR" sz="1800" b="0" i="0" u="none" strike="noStrike" kern="0" cap="none" spc="0" normalizeH="0" baseline="0" noProof="0" smtClean="0">
                <a:ln>
                  <a:noFill/>
                </a:ln>
                <a:solidFill>
                  <a:prstClr val="white"/>
                </a:solidFill>
                <a:effectLst/>
                <a:uLnTx/>
                <a:uFillTx/>
                <a:latin typeface="Tw Cen MT"/>
                <a:ea typeface="+mn-ea"/>
                <a:cs typeface="Arial" panose="020B0604020202020204" pitchFamily="34" charset="0"/>
              </a:endParaRPr>
            </a:p>
          </p:txBody>
        </p:sp>
        <p:sp>
          <p:nvSpPr>
            <p:cNvPr id="115" name="Sun 114"/>
            <p:cNvSpPr/>
            <p:nvPr/>
          </p:nvSpPr>
          <p:spPr>
            <a:xfrm>
              <a:off x="4137010" y="6093931"/>
              <a:ext cx="313005" cy="313004"/>
            </a:xfrm>
            <a:prstGeom prst="sun">
              <a:avLst/>
            </a:prstGeom>
            <a:gradFill rotWithShape="1">
              <a:gsLst>
                <a:gs pos="0">
                  <a:srgbClr val="D8B25C">
                    <a:shade val="51000"/>
                    <a:satMod val="130000"/>
                  </a:srgbClr>
                </a:gs>
                <a:gs pos="80000">
                  <a:srgbClr val="D8B25C">
                    <a:shade val="93000"/>
                    <a:satMod val="130000"/>
                  </a:srgbClr>
                </a:gs>
                <a:gs pos="100000">
                  <a:srgbClr val="D8B25C">
                    <a:shade val="94000"/>
                    <a:satMod val="135000"/>
                  </a:srgbClr>
                </a:gs>
              </a:gsLst>
              <a:lin ang="16200000" scaled="0"/>
            </a:gradFill>
            <a:ln w="9525" cap="flat" cmpd="sng" algn="ctr">
              <a:solidFill>
                <a:srgbClr val="D8B25C">
                  <a:shade val="95000"/>
                  <a:satMod val="105000"/>
                </a:srgbClr>
              </a:solidFill>
              <a:prstDash val="solid"/>
            </a:ln>
            <a:effectLst>
              <a:outerShdw blurRad="40000" dist="23000" dir="5400000" rotWithShape="0">
                <a:srgbClr val="000000">
                  <a:alpha val="35000"/>
                </a:srgbClr>
              </a:outerShdw>
            </a:effectLst>
          </p:spPr>
          <p:txBody>
            <a:bodyPr rtlCol="1"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a-IR" sz="1800" b="0" i="0" u="none" strike="noStrike" kern="0" cap="none" spc="0" normalizeH="0" baseline="0" noProof="0" smtClean="0">
                <a:ln>
                  <a:noFill/>
                </a:ln>
                <a:solidFill>
                  <a:prstClr val="white"/>
                </a:solidFill>
                <a:effectLst/>
                <a:uLnTx/>
                <a:uFillTx/>
                <a:latin typeface="Tw Cen MT"/>
                <a:ea typeface="+mn-ea"/>
                <a:cs typeface="Arial" panose="020B0604020202020204" pitchFamily="34" charset="0"/>
              </a:endParaRPr>
            </a:p>
          </p:txBody>
        </p:sp>
        <p:sp>
          <p:nvSpPr>
            <p:cNvPr id="116" name="Sun 115"/>
            <p:cNvSpPr/>
            <p:nvPr/>
          </p:nvSpPr>
          <p:spPr>
            <a:xfrm>
              <a:off x="3458834" y="5937428"/>
              <a:ext cx="313005" cy="313004"/>
            </a:xfrm>
            <a:prstGeom prst="sun">
              <a:avLst/>
            </a:prstGeom>
            <a:gradFill rotWithShape="1">
              <a:gsLst>
                <a:gs pos="0">
                  <a:srgbClr val="D8B25C">
                    <a:shade val="51000"/>
                    <a:satMod val="130000"/>
                  </a:srgbClr>
                </a:gs>
                <a:gs pos="80000">
                  <a:srgbClr val="D8B25C">
                    <a:shade val="93000"/>
                    <a:satMod val="130000"/>
                  </a:srgbClr>
                </a:gs>
                <a:gs pos="100000">
                  <a:srgbClr val="D8B25C">
                    <a:shade val="94000"/>
                    <a:satMod val="135000"/>
                  </a:srgbClr>
                </a:gs>
              </a:gsLst>
              <a:lin ang="16200000" scaled="0"/>
            </a:gradFill>
            <a:ln w="9525" cap="flat" cmpd="sng" algn="ctr">
              <a:solidFill>
                <a:srgbClr val="D8B25C">
                  <a:shade val="95000"/>
                  <a:satMod val="105000"/>
                </a:srgbClr>
              </a:solidFill>
              <a:prstDash val="solid"/>
            </a:ln>
            <a:effectLst>
              <a:outerShdw blurRad="40000" dist="23000" dir="5400000" rotWithShape="0">
                <a:srgbClr val="000000">
                  <a:alpha val="35000"/>
                </a:srgbClr>
              </a:outerShdw>
            </a:effectLst>
          </p:spPr>
          <p:txBody>
            <a:bodyPr rtlCol="1"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a-IR" sz="1800" b="0" i="0" u="none" strike="noStrike" kern="0" cap="none" spc="0" normalizeH="0" baseline="0" noProof="0" smtClean="0">
                <a:ln>
                  <a:noFill/>
                </a:ln>
                <a:solidFill>
                  <a:prstClr val="white"/>
                </a:solidFill>
                <a:effectLst/>
                <a:uLnTx/>
                <a:uFillTx/>
                <a:latin typeface="Tw Cen MT"/>
                <a:ea typeface="+mn-ea"/>
                <a:cs typeface="Arial" panose="020B0604020202020204" pitchFamily="34" charset="0"/>
              </a:endParaRPr>
            </a:p>
          </p:txBody>
        </p:sp>
        <p:sp>
          <p:nvSpPr>
            <p:cNvPr id="117" name="Sun 116"/>
            <p:cNvSpPr/>
            <p:nvPr/>
          </p:nvSpPr>
          <p:spPr>
            <a:xfrm>
              <a:off x="3041494" y="5467922"/>
              <a:ext cx="313005" cy="313004"/>
            </a:xfrm>
            <a:prstGeom prst="sun">
              <a:avLst/>
            </a:prstGeom>
            <a:gradFill rotWithShape="1">
              <a:gsLst>
                <a:gs pos="0">
                  <a:srgbClr val="D8B25C">
                    <a:shade val="51000"/>
                    <a:satMod val="130000"/>
                  </a:srgbClr>
                </a:gs>
                <a:gs pos="80000">
                  <a:srgbClr val="D8B25C">
                    <a:shade val="93000"/>
                    <a:satMod val="130000"/>
                  </a:srgbClr>
                </a:gs>
                <a:gs pos="100000">
                  <a:srgbClr val="D8B25C">
                    <a:shade val="94000"/>
                    <a:satMod val="135000"/>
                  </a:srgbClr>
                </a:gs>
              </a:gsLst>
              <a:lin ang="16200000" scaled="0"/>
            </a:gradFill>
            <a:ln w="9525" cap="flat" cmpd="sng" algn="ctr">
              <a:solidFill>
                <a:srgbClr val="D8B25C">
                  <a:shade val="95000"/>
                  <a:satMod val="105000"/>
                </a:srgbClr>
              </a:solidFill>
              <a:prstDash val="solid"/>
            </a:ln>
            <a:effectLst>
              <a:outerShdw blurRad="40000" dist="23000" dir="5400000" rotWithShape="0">
                <a:srgbClr val="000000">
                  <a:alpha val="35000"/>
                </a:srgbClr>
              </a:outerShdw>
            </a:effectLst>
          </p:spPr>
          <p:txBody>
            <a:bodyPr rtlCol="1"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a-IR" sz="1800" b="0" i="0" u="none" strike="noStrike" kern="0" cap="none" spc="0" normalizeH="0" baseline="0" noProof="0" smtClean="0">
                <a:ln>
                  <a:noFill/>
                </a:ln>
                <a:solidFill>
                  <a:prstClr val="white"/>
                </a:solidFill>
                <a:effectLst/>
                <a:uLnTx/>
                <a:uFillTx/>
                <a:latin typeface="Tw Cen MT"/>
                <a:ea typeface="+mn-ea"/>
                <a:cs typeface="Arial" panose="020B0604020202020204" pitchFamily="34" charset="0"/>
              </a:endParaRPr>
            </a:p>
          </p:txBody>
        </p:sp>
        <p:sp>
          <p:nvSpPr>
            <p:cNvPr id="118" name="Sun 117"/>
            <p:cNvSpPr/>
            <p:nvPr/>
          </p:nvSpPr>
          <p:spPr>
            <a:xfrm>
              <a:off x="2884992" y="4894081"/>
              <a:ext cx="313005" cy="313004"/>
            </a:xfrm>
            <a:prstGeom prst="sun">
              <a:avLst/>
            </a:prstGeom>
            <a:gradFill rotWithShape="1">
              <a:gsLst>
                <a:gs pos="0">
                  <a:srgbClr val="D8B25C">
                    <a:shade val="51000"/>
                    <a:satMod val="130000"/>
                  </a:srgbClr>
                </a:gs>
                <a:gs pos="80000">
                  <a:srgbClr val="D8B25C">
                    <a:shade val="93000"/>
                    <a:satMod val="130000"/>
                  </a:srgbClr>
                </a:gs>
                <a:gs pos="100000">
                  <a:srgbClr val="D8B25C">
                    <a:shade val="94000"/>
                    <a:satMod val="135000"/>
                  </a:srgbClr>
                </a:gs>
              </a:gsLst>
              <a:lin ang="16200000" scaled="0"/>
            </a:gradFill>
            <a:ln w="9525" cap="flat" cmpd="sng" algn="ctr">
              <a:solidFill>
                <a:srgbClr val="D8B25C">
                  <a:shade val="95000"/>
                  <a:satMod val="105000"/>
                </a:srgbClr>
              </a:solidFill>
              <a:prstDash val="solid"/>
            </a:ln>
            <a:effectLst>
              <a:outerShdw blurRad="40000" dist="23000" dir="5400000" rotWithShape="0">
                <a:srgbClr val="000000">
                  <a:alpha val="35000"/>
                </a:srgbClr>
              </a:outerShdw>
            </a:effectLst>
          </p:spPr>
          <p:txBody>
            <a:bodyPr rtlCol="1"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a-IR" sz="1800" b="0" i="0" u="none" strike="noStrike" kern="0" cap="none" spc="0" normalizeH="0" baseline="0" noProof="0" smtClean="0">
                <a:ln>
                  <a:noFill/>
                </a:ln>
                <a:solidFill>
                  <a:prstClr val="white"/>
                </a:solidFill>
                <a:effectLst/>
                <a:uLnTx/>
                <a:uFillTx/>
                <a:latin typeface="Tw Cen MT"/>
                <a:ea typeface="+mn-ea"/>
                <a:cs typeface="Arial" panose="020B0604020202020204" pitchFamily="34" charset="0"/>
              </a:endParaRPr>
            </a:p>
          </p:txBody>
        </p:sp>
        <p:sp>
          <p:nvSpPr>
            <p:cNvPr id="119" name="Sun 118"/>
            <p:cNvSpPr/>
            <p:nvPr/>
          </p:nvSpPr>
          <p:spPr>
            <a:xfrm>
              <a:off x="5597699" y="5102750"/>
              <a:ext cx="313005" cy="313004"/>
            </a:xfrm>
            <a:prstGeom prst="sun">
              <a:avLst/>
            </a:prstGeom>
            <a:gradFill rotWithShape="1">
              <a:gsLst>
                <a:gs pos="0">
                  <a:srgbClr val="D8B25C">
                    <a:shade val="51000"/>
                    <a:satMod val="130000"/>
                  </a:srgbClr>
                </a:gs>
                <a:gs pos="80000">
                  <a:srgbClr val="D8B25C">
                    <a:shade val="93000"/>
                    <a:satMod val="130000"/>
                  </a:srgbClr>
                </a:gs>
                <a:gs pos="100000">
                  <a:srgbClr val="D8B25C">
                    <a:shade val="94000"/>
                    <a:satMod val="135000"/>
                  </a:srgbClr>
                </a:gs>
              </a:gsLst>
              <a:lin ang="16200000" scaled="0"/>
            </a:gradFill>
            <a:ln w="9525" cap="flat" cmpd="sng" algn="ctr">
              <a:solidFill>
                <a:srgbClr val="D8B25C">
                  <a:shade val="95000"/>
                  <a:satMod val="105000"/>
                </a:srgbClr>
              </a:solidFill>
              <a:prstDash val="solid"/>
            </a:ln>
            <a:effectLst>
              <a:outerShdw blurRad="40000" dist="23000" dir="5400000" rotWithShape="0">
                <a:srgbClr val="000000">
                  <a:alpha val="35000"/>
                </a:srgbClr>
              </a:outerShdw>
            </a:effectLst>
          </p:spPr>
          <p:txBody>
            <a:bodyPr rtlCol="1"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a-IR" sz="1800" b="0" i="0" u="none" strike="noStrike" kern="0" cap="none" spc="0" normalizeH="0" baseline="0" noProof="0" smtClean="0">
                <a:ln>
                  <a:noFill/>
                </a:ln>
                <a:solidFill>
                  <a:prstClr val="white"/>
                </a:solidFill>
                <a:effectLst/>
                <a:uLnTx/>
                <a:uFillTx/>
                <a:latin typeface="Tw Cen MT"/>
                <a:ea typeface="+mn-ea"/>
                <a:cs typeface="Arial" panose="020B0604020202020204" pitchFamily="34" charset="0"/>
              </a:endParaRPr>
            </a:p>
          </p:txBody>
        </p:sp>
        <p:sp>
          <p:nvSpPr>
            <p:cNvPr id="120" name="Left Arrow 119"/>
            <p:cNvSpPr/>
            <p:nvPr/>
          </p:nvSpPr>
          <p:spPr>
            <a:xfrm rot="18688757">
              <a:off x="4595218" y="4114628"/>
              <a:ext cx="504838" cy="197355"/>
            </a:xfrm>
            <a:prstGeom prst="leftArrow">
              <a:avLst/>
            </a:prstGeom>
            <a:gradFill rotWithShape="1">
              <a:gsLst>
                <a:gs pos="0">
                  <a:srgbClr val="94B6D2">
                    <a:shade val="51000"/>
                    <a:satMod val="130000"/>
                  </a:srgbClr>
                </a:gs>
                <a:gs pos="80000">
                  <a:srgbClr val="94B6D2">
                    <a:shade val="93000"/>
                    <a:satMod val="130000"/>
                  </a:srgbClr>
                </a:gs>
                <a:gs pos="100000">
                  <a:srgbClr val="94B6D2">
                    <a:shade val="94000"/>
                    <a:satMod val="135000"/>
                  </a:srgbClr>
                </a:gs>
              </a:gsLst>
              <a:lin ang="16200000" scaled="0"/>
            </a:gradFill>
            <a:ln w="9525" cap="flat" cmpd="sng" algn="ctr">
              <a:solidFill>
                <a:srgbClr val="94B6D2">
                  <a:shade val="95000"/>
                  <a:satMod val="105000"/>
                </a:srgbClr>
              </a:solidFill>
              <a:prstDash val="solid"/>
            </a:ln>
            <a:effectLst>
              <a:outerShdw blurRad="40000" dist="23000" dir="5400000" rotWithShape="0">
                <a:srgbClr val="000000">
                  <a:alpha val="35000"/>
                </a:srgbClr>
              </a:outerShdw>
            </a:effectLst>
          </p:spPr>
          <p:txBody>
            <a:bodyPr rtlCol="1"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a-IR" sz="1800" b="0" i="0" u="none" strike="noStrike" kern="0" cap="none" spc="0" normalizeH="0" baseline="0" noProof="0" smtClean="0">
                <a:ln>
                  <a:noFill/>
                </a:ln>
                <a:solidFill>
                  <a:prstClr val="white"/>
                </a:solidFill>
                <a:effectLst/>
                <a:uLnTx/>
                <a:uFillTx/>
                <a:latin typeface="Tw Cen MT"/>
                <a:ea typeface="+mn-ea"/>
                <a:cs typeface="Arial" panose="020B0604020202020204" pitchFamily="34" charset="0"/>
              </a:endParaRPr>
            </a:p>
          </p:txBody>
        </p:sp>
        <p:sp>
          <p:nvSpPr>
            <p:cNvPr id="121" name="Rectangle 120"/>
            <p:cNvSpPr/>
            <p:nvPr/>
          </p:nvSpPr>
          <p:spPr>
            <a:xfrm>
              <a:off x="4975546" y="3768327"/>
              <a:ext cx="1146469" cy="276999"/>
            </a:xfrm>
            <a:prstGeom prst="rect">
              <a:avLst/>
            </a:prstGeom>
          </p:spPr>
          <p:txBody>
            <a:bodyPr wrap="none">
              <a:spAutoFit/>
            </a:bodyPr>
            <a:lstStyle/>
            <a:p>
              <a:pPr algn="r" rtl="1"/>
              <a:r>
                <a:rPr lang="fa-IR" sz="1200" dirty="0" smtClean="0">
                  <a:solidFill>
                    <a:prstClr val="black"/>
                  </a:solidFill>
                  <a:latin typeface="Tw Cen MT"/>
                  <a:cs typeface="B Mitra" panose="00000400000000000000" pitchFamily="2" charset="-78"/>
                </a:rPr>
                <a:t>باد </a:t>
              </a:r>
              <a:r>
                <a:rPr lang="fa-IR" sz="1200" dirty="0">
                  <a:solidFill>
                    <a:prstClr val="black"/>
                  </a:solidFill>
                  <a:latin typeface="Tw Cen MT"/>
                  <a:cs typeface="B Mitra" panose="00000400000000000000" pitchFamily="2" charset="-78"/>
                </a:rPr>
                <a:t>مطلوب</a:t>
              </a:r>
              <a:r>
                <a:rPr lang="fa-IR" sz="1200" dirty="0" smtClean="0">
                  <a:solidFill>
                    <a:prstClr val="black"/>
                  </a:solidFill>
                  <a:latin typeface="Tw Cen MT"/>
                  <a:cs typeface="B Mitra" panose="00000400000000000000" pitchFamily="2" charset="-78"/>
                </a:rPr>
                <a:t> شمال شرق</a:t>
              </a:r>
              <a:endParaRPr lang="fa-IR" sz="1200" dirty="0">
                <a:solidFill>
                  <a:prstClr val="black"/>
                </a:solidFill>
                <a:latin typeface="Tw Cen MT"/>
                <a:cs typeface="B Mitra" panose="00000400000000000000" pitchFamily="2" charset="-78"/>
              </a:endParaRPr>
            </a:p>
          </p:txBody>
        </p:sp>
        <p:sp>
          <p:nvSpPr>
            <p:cNvPr id="122" name="Right Arrow 121"/>
            <p:cNvSpPr/>
            <p:nvPr/>
          </p:nvSpPr>
          <p:spPr>
            <a:xfrm rot="18984424">
              <a:off x="3319618" y="5641468"/>
              <a:ext cx="502724" cy="202762"/>
            </a:xfrm>
            <a:prstGeom prst="rightArrow">
              <a:avLst/>
            </a:prstGeom>
            <a:gradFill rotWithShape="1">
              <a:gsLst>
                <a:gs pos="0">
                  <a:srgbClr val="DD8047">
                    <a:shade val="51000"/>
                    <a:satMod val="130000"/>
                  </a:srgbClr>
                </a:gs>
                <a:gs pos="80000">
                  <a:srgbClr val="DD8047">
                    <a:shade val="93000"/>
                    <a:satMod val="130000"/>
                  </a:srgbClr>
                </a:gs>
                <a:gs pos="100000">
                  <a:srgbClr val="DD8047">
                    <a:shade val="94000"/>
                    <a:satMod val="135000"/>
                  </a:srgbClr>
                </a:gs>
              </a:gsLst>
              <a:lin ang="16200000" scaled="0"/>
            </a:gradFill>
            <a:ln w="9525" cap="flat" cmpd="sng" algn="ctr">
              <a:solidFill>
                <a:srgbClr val="DD8047">
                  <a:shade val="95000"/>
                  <a:satMod val="105000"/>
                </a:srgbClr>
              </a:solidFill>
              <a:prstDash val="solid"/>
            </a:ln>
            <a:effectLst>
              <a:outerShdw blurRad="40000" dist="23000" dir="5400000" rotWithShape="0">
                <a:srgbClr val="000000">
                  <a:alpha val="35000"/>
                </a:srgbClr>
              </a:outerShdw>
            </a:effectLst>
          </p:spPr>
          <p:txBody>
            <a:bodyPr rtlCol="1"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a-IR" sz="1800" b="0" i="0" u="none" strike="noStrike" kern="0" cap="none" spc="0" normalizeH="0" baseline="0" noProof="0" smtClean="0">
                <a:ln>
                  <a:noFill/>
                </a:ln>
                <a:solidFill>
                  <a:prstClr val="white"/>
                </a:solidFill>
                <a:effectLst/>
                <a:uLnTx/>
                <a:uFillTx/>
                <a:latin typeface="Tw Cen MT"/>
                <a:ea typeface="+mn-ea"/>
                <a:cs typeface="Arial" panose="020B0604020202020204" pitchFamily="34" charset="0"/>
              </a:endParaRPr>
            </a:p>
          </p:txBody>
        </p:sp>
        <p:sp>
          <p:nvSpPr>
            <p:cNvPr id="123" name="Rectangle 122"/>
            <p:cNvSpPr/>
            <p:nvPr/>
          </p:nvSpPr>
          <p:spPr>
            <a:xfrm>
              <a:off x="2274606" y="5869854"/>
              <a:ext cx="1106394" cy="276999"/>
            </a:xfrm>
            <a:prstGeom prst="rect">
              <a:avLst/>
            </a:prstGeom>
          </p:spPr>
          <p:txBody>
            <a:bodyPr wrap="none">
              <a:spAutoFit/>
            </a:bodyPr>
            <a:lstStyle/>
            <a:p>
              <a:r>
                <a:rPr lang="fa-IR" sz="1200" dirty="0" smtClean="0">
                  <a:solidFill>
                    <a:prstClr val="black"/>
                  </a:solidFill>
                  <a:latin typeface="Tw Cen MT"/>
                  <a:cs typeface="B Mitra" panose="00000400000000000000" pitchFamily="2" charset="-78"/>
                </a:rPr>
                <a:t>باد مزاحم جنوب غرب</a:t>
              </a:r>
              <a:endParaRPr lang="fa-IR" sz="1200" dirty="0">
                <a:solidFill>
                  <a:prstClr val="black"/>
                </a:solidFill>
                <a:latin typeface="Tw Cen MT"/>
                <a:cs typeface="B Mitra" panose="00000400000000000000" pitchFamily="2" charset="-78"/>
              </a:endParaRPr>
            </a:p>
          </p:txBody>
        </p:sp>
      </p:grpSp>
      <p:sp>
        <p:nvSpPr>
          <p:cNvPr id="138" name="TextBox 137"/>
          <p:cNvSpPr txBox="1"/>
          <p:nvPr/>
        </p:nvSpPr>
        <p:spPr>
          <a:xfrm>
            <a:off x="4084328" y="5567446"/>
            <a:ext cx="3427428" cy="623248"/>
          </a:xfrm>
          <a:prstGeom prst="rect">
            <a:avLst/>
          </a:prstGeom>
          <a:noFill/>
          <a:ln w="3175">
            <a:solidFill>
              <a:srgbClr val="002060"/>
            </a:solidFill>
            <a:prstDash val="dash"/>
          </a:ln>
        </p:spPr>
        <p:txBody>
          <a:bodyPr wrap="square" rtlCol="0">
            <a:spAutoFit/>
          </a:bodyPr>
          <a:lstStyle/>
          <a:p>
            <a:pPr algn="ctr" rtl="1">
              <a:lnSpc>
                <a:spcPct val="150000"/>
              </a:lnSpc>
            </a:pPr>
            <a:r>
              <a:rPr lang="fa-IR" sz="1150" b="1" dirty="0">
                <a:solidFill>
                  <a:srgbClr val="002060"/>
                </a:solidFill>
                <a:cs typeface="B Nazanin" pitchFamily="2" charset="-78"/>
              </a:rPr>
              <a:t>هدف سیستم: طراحی یک ویلا در </a:t>
            </a:r>
            <a:r>
              <a:rPr lang="fa-IR" sz="1150" b="1" dirty="0" smtClean="0">
                <a:solidFill>
                  <a:srgbClr val="002060"/>
                </a:solidFill>
                <a:cs typeface="B Nazanin" pitchFamily="2" charset="-78"/>
              </a:rPr>
              <a:t>اردبیل (</a:t>
            </a:r>
            <a:r>
              <a:rPr lang="fa-IR" sz="1150" b="1" dirty="0">
                <a:solidFill>
                  <a:srgbClr val="002060"/>
                </a:solidFill>
                <a:cs typeface="B Nazanin" pitchFamily="2" charset="-78"/>
              </a:rPr>
              <a:t>اقلیم سرد کوهستانی)</a:t>
            </a:r>
          </a:p>
          <a:p>
            <a:pPr algn="ctr" rtl="1">
              <a:lnSpc>
                <a:spcPct val="150000"/>
              </a:lnSpc>
            </a:pPr>
            <a:r>
              <a:rPr lang="fa-IR" sz="1150" b="1" dirty="0" smtClean="0">
                <a:solidFill>
                  <a:srgbClr val="002060"/>
                </a:solidFill>
                <a:cs typeface="B Nazanin" pitchFamily="2" charset="-78"/>
              </a:rPr>
              <a:t>محیط: تحلیل </a:t>
            </a:r>
            <a:r>
              <a:rPr lang="fa-IR" sz="1150" b="1" dirty="0">
                <a:solidFill>
                  <a:srgbClr val="002060"/>
                </a:solidFill>
                <a:cs typeface="B Nazanin" pitchFamily="2" charset="-78"/>
              </a:rPr>
              <a:t>سایت</a:t>
            </a:r>
          </a:p>
        </p:txBody>
      </p:sp>
    </p:spTree>
    <p:extLst>
      <p:ext uri="{BB962C8B-B14F-4D97-AF65-F5344CB8AC3E}">
        <p14:creationId xmlns:p14="http://schemas.microsoft.com/office/powerpoint/2010/main" val="2611015018"/>
      </p:ext>
    </p:extLst>
  </p:cSld>
  <p:clrMapOvr>
    <a:masterClrMapping/>
  </p:clrMapOvr>
  <p:transition>
    <p:dissolve/>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گام دوم: اهداف و اولویت‏بندی‏ها</a:t>
            </a:r>
            <a:endParaRPr lang="en-US" dirty="0">
              <a:solidFill>
                <a:srgbClr val="8C5B02"/>
              </a:solidFill>
              <a:latin typeface="Technic" panose="00000400000000000000" pitchFamily="2" charset="2"/>
            </a:endParaRPr>
          </a:p>
        </p:txBody>
      </p:sp>
      <p:sp>
        <p:nvSpPr>
          <p:cNvPr id="23" name="TextBox 22"/>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3</a:t>
            </a:r>
            <a:r>
              <a:rPr lang="fa-IR" sz="1600" dirty="0" smtClean="0">
                <a:effectLst>
                  <a:outerShdw blurRad="38100" dist="38100" dir="2700000" algn="tl">
                    <a:srgbClr val="000000">
                      <a:alpha val="43137"/>
                    </a:srgbClr>
                  </a:outerShdw>
                </a:effectLst>
              </a:rPr>
              <a:t>  </a:t>
            </a:r>
            <a:r>
              <a:rPr lang="fa-IR" sz="1600" dirty="0">
                <a:effectLst>
                  <a:outerShdw blurRad="38100" dist="38100" dir="2700000" algn="tl">
                    <a:srgbClr val="000000">
                      <a:alpha val="43137"/>
                    </a:srgbClr>
                  </a:outerShdw>
                </a:effectLst>
              </a:rPr>
              <a:t>برنامه‏دهی و طراحی ویلا براساس نظریه سیستم‏ها - اردبیل</a:t>
            </a:r>
            <a:endParaRPr lang="en-US" sz="1400" dirty="0">
              <a:effectLst>
                <a:outerShdw blurRad="38100" dist="38100" dir="2700000" algn="tl">
                  <a:srgbClr val="000000">
                    <a:alpha val="43137"/>
                  </a:srgbClr>
                </a:outerShdw>
              </a:effectLst>
            </a:endParaRPr>
          </a:p>
        </p:txBody>
      </p:sp>
      <p:sp>
        <p:nvSpPr>
          <p:cNvPr id="24" name="TextBox 23"/>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3</a:t>
            </a:r>
            <a:endParaRPr lang="en-US" sz="1200" b="1" dirty="0">
              <a:solidFill>
                <a:srgbClr val="002060"/>
              </a:solidFill>
              <a:cs typeface="B Nazanin" pitchFamily="2" charset="-78"/>
            </a:endParaRPr>
          </a:p>
        </p:txBody>
      </p:sp>
      <p:sp>
        <p:nvSpPr>
          <p:cNvPr id="26" name="TextBox 25"/>
          <p:cNvSpPr txBox="1"/>
          <p:nvPr/>
        </p:nvSpPr>
        <p:spPr>
          <a:xfrm>
            <a:off x="272480" y="3723542"/>
            <a:ext cx="1728192" cy="253916"/>
          </a:xfrm>
          <a:prstGeom prst="rect">
            <a:avLst/>
          </a:prstGeom>
          <a:noFill/>
        </p:spPr>
        <p:txBody>
          <a:bodyPr wrap="square" rtlCol="0">
            <a:spAutoFit/>
          </a:bodyPr>
          <a:lstStyle/>
          <a:p>
            <a:pPr algn="ctr" rtl="1"/>
            <a:r>
              <a:rPr lang="fa-IR" sz="1050" b="1" dirty="0">
                <a:solidFill>
                  <a:srgbClr val="674301"/>
                </a:solidFill>
                <a:cs typeface="B Nazanin" pitchFamily="2" charset="-78"/>
              </a:rPr>
              <a:t>برنامه‏دهی و طراحی </a:t>
            </a:r>
            <a:r>
              <a:rPr lang="fa-IR" sz="1050" b="1" dirty="0" smtClean="0">
                <a:solidFill>
                  <a:srgbClr val="674301"/>
                </a:solidFill>
                <a:cs typeface="B Nazanin" pitchFamily="2" charset="-78"/>
              </a:rPr>
              <a:t>ویلا - اردبیل</a:t>
            </a:r>
            <a:endParaRPr lang="en-US" sz="1050" b="1" dirty="0">
              <a:solidFill>
                <a:srgbClr val="674301"/>
              </a:solidFill>
              <a:cs typeface="B Nazanin" pitchFamily="2" charset="-78"/>
            </a:endParaRPr>
          </a:p>
        </p:txBody>
      </p:sp>
      <p:sp>
        <p:nvSpPr>
          <p:cNvPr id="28" name="TextBox 27"/>
          <p:cNvSpPr txBox="1"/>
          <p:nvPr/>
        </p:nvSpPr>
        <p:spPr>
          <a:xfrm>
            <a:off x="272480" y="4016097"/>
            <a:ext cx="1728192" cy="276999"/>
          </a:xfrm>
          <a:prstGeom prst="rect">
            <a:avLst/>
          </a:prstGeom>
          <a:noFill/>
        </p:spPr>
        <p:txBody>
          <a:bodyPr wrap="square" rtlCol="0">
            <a:spAutoFit/>
          </a:bodyPr>
          <a:lstStyle/>
          <a:p>
            <a:pPr algn="ctr" rtl="1"/>
            <a:r>
              <a:rPr lang="fa-IR" sz="1200" dirty="0" smtClean="0">
                <a:solidFill>
                  <a:schemeClr val="bg1">
                    <a:lumMod val="65000"/>
                    <a:lumOff val="35000"/>
                  </a:schemeClr>
                </a:solidFill>
                <a:cs typeface="B Nazanin" pitchFamily="2" charset="-78"/>
              </a:rPr>
              <a:t>گام دوم: </a:t>
            </a:r>
            <a:r>
              <a:rPr lang="fa-IR" sz="1150" b="1" dirty="0" smtClean="0">
                <a:solidFill>
                  <a:schemeClr val="bg1">
                    <a:lumMod val="65000"/>
                    <a:lumOff val="35000"/>
                  </a:schemeClr>
                </a:solidFill>
                <a:cs typeface="B Nazanin" pitchFamily="2" charset="-78"/>
              </a:rPr>
              <a:t>اهداف و اولویت‏بندی‏ها</a:t>
            </a:r>
            <a:endParaRPr lang="en-US" sz="1150" b="1" dirty="0">
              <a:solidFill>
                <a:schemeClr val="bg1">
                  <a:lumMod val="65000"/>
                  <a:lumOff val="35000"/>
                </a:schemeClr>
              </a:solidFill>
              <a:cs typeface="B Nazanin" pitchFamily="2" charset="-78"/>
            </a:endParaRPr>
          </a:p>
        </p:txBody>
      </p:sp>
      <p:sp>
        <p:nvSpPr>
          <p:cNvPr id="47" name="TextBox 46"/>
          <p:cNvSpPr txBox="1"/>
          <p:nvPr/>
        </p:nvSpPr>
        <p:spPr>
          <a:xfrm>
            <a:off x="2504728" y="1360657"/>
            <a:ext cx="6552728" cy="292388"/>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300" dirty="0" smtClean="0">
                <a:solidFill>
                  <a:srgbClr val="002060"/>
                </a:solidFill>
                <a:cs typeface="B Traffic" panose="00000400000000000000" pitchFamily="2" charset="-78"/>
              </a:rPr>
              <a:t>اهداف درون سیستمی</a:t>
            </a:r>
            <a:endParaRPr lang="fa-IR" sz="1300" dirty="0">
              <a:solidFill>
                <a:srgbClr val="002060"/>
              </a:solidFill>
              <a:cs typeface="B Traffic" panose="00000400000000000000" pitchFamily="2" charset="-78"/>
            </a:endParaRPr>
          </a:p>
        </p:txBody>
      </p:sp>
      <p:sp>
        <p:nvSpPr>
          <p:cNvPr id="48" name="TextBox 47"/>
          <p:cNvSpPr txBox="1"/>
          <p:nvPr/>
        </p:nvSpPr>
        <p:spPr>
          <a:xfrm>
            <a:off x="2504728" y="1703712"/>
            <a:ext cx="6552728" cy="2123658"/>
          </a:xfrm>
          <a:prstGeom prst="rect">
            <a:avLst/>
          </a:prstGeom>
          <a:noFill/>
        </p:spPr>
        <p:txBody>
          <a:bodyPr wrap="square" rtlCol="0">
            <a:spAutoFit/>
          </a:bodyPr>
          <a:lstStyle/>
          <a:p>
            <a:pPr algn="justLow" rtl="1"/>
            <a:r>
              <a:rPr lang="fa-IR" sz="1200" dirty="0">
                <a:solidFill>
                  <a:srgbClr val="002060"/>
                </a:solidFill>
                <a:cs typeface="B Nazanin" pitchFamily="2" charset="-78"/>
              </a:rPr>
              <a:t>تمامی استاندارهای عمومی مربوط به طراحی و اجرای هر ساختمان در مواردی </a:t>
            </a:r>
            <a:r>
              <a:rPr lang="fa-IR" sz="1200" dirty="0" smtClean="0">
                <a:solidFill>
                  <a:srgbClr val="002060"/>
                </a:solidFill>
                <a:cs typeface="B Nazanin" pitchFamily="2" charset="-78"/>
              </a:rPr>
              <a:t>چون:</a:t>
            </a:r>
            <a:endParaRPr lang="fa-IR" sz="1200" dirty="0">
              <a:solidFill>
                <a:srgbClr val="002060"/>
              </a:solidFill>
              <a:cs typeface="B Nazanin" pitchFamily="2" charset="-78"/>
            </a:endParaRPr>
          </a:p>
          <a:p>
            <a:pPr algn="justLow" rtl="1"/>
            <a:r>
              <a:rPr lang="fa-IR" sz="1200" dirty="0">
                <a:solidFill>
                  <a:srgbClr val="002060"/>
                </a:solidFill>
                <a:cs typeface="B Nazanin" pitchFamily="2" charset="-78"/>
              </a:rPr>
              <a:t>عناصر سازه ای </a:t>
            </a:r>
            <a:r>
              <a:rPr lang="fa-IR" sz="1200" dirty="0" smtClean="0">
                <a:solidFill>
                  <a:srgbClr val="002060"/>
                </a:solidFill>
                <a:cs typeface="B Nazanin" pitchFamily="2" charset="-78"/>
              </a:rPr>
              <a:t>ساختمان: </a:t>
            </a:r>
            <a:r>
              <a:rPr lang="fa-IR" sz="1200" dirty="0">
                <a:solidFill>
                  <a:srgbClr val="002060"/>
                </a:solidFill>
                <a:cs typeface="B Nazanin" pitchFamily="2" charset="-78"/>
              </a:rPr>
              <a:t>ستون - تیر - کف - سقف – دیوار</a:t>
            </a:r>
          </a:p>
          <a:p>
            <a:pPr algn="justLow" rtl="1"/>
            <a:r>
              <a:rPr lang="fa-IR" sz="1200" dirty="0">
                <a:solidFill>
                  <a:srgbClr val="002060"/>
                </a:solidFill>
                <a:cs typeface="B Nazanin" pitchFamily="2" charset="-78"/>
              </a:rPr>
              <a:t>عناصر مربوط به نورگیری و </a:t>
            </a:r>
            <a:r>
              <a:rPr lang="fa-IR" sz="1200" dirty="0" smtClean="0">
                <a:solidFill>
                  <a:srgbClr val="002060"/>
                </a:solidFill>
                <a:cs typeface="B Nazanin" pitchFamily="2" charset="-78"/>
              </a:rPr>
              <a:t>تهویه: </a:t>
            </a:r>
            <a:r>
              <a:rPr lang="fa-IR" sz="1200" dirty="0">
                <a:solidFill>
                  <a:srgbClr val="002060"/>
                </a:solidFill>
                <a:cs typeface="B Nazanin" pitchFamily="2" charset="-78"/>
              </a:rPr>
              <a:t>پنجره</a:t>
            </a:r>
          </a:p>
          <a:p>
            <a:pPr algn="justLow" rtl="1"/>
            <a:r>
              <a:rPr lang="fa-IR" sz="1200" dirty="0">
                <a:solidFill>
                  <a:srgbClr val="002060"/>
                </a:solidFill>
                <a:cs typeface="B Nazanin" pitchFamily="2" charset="-78"/>
              </a:rPr>
              <a:t>عناصری که </a:t>
            </a:r>
            <a:r>
              <a:rPr lang="fa-IR" sz="1200" dirty="0" smtClean="0">
                <a:solidFill>
                  <a:srgbClr val="002060"/>
                </a:solidFill>
                <a:cs typeface="B Nazanin" pitchFamily="2" charset="-78"/>
              </a:rPr>
              <a:t>سیرکلاسیون </a:t>
            </a:r>
            <a:r>
              <a:rPr lang="fa-IR" sz="1200" dirty="0">
                <a:solidFill>
                  <a:srgbClr val="002060"/>
                </a:solidFill>
                <a:cs typeface="B Nazanin" pitchFamily="2" charset="-78"/>
              </a:rPr>
              <a:t>را ممکن </a:t>
            </a:r>
            <a:r>
              <a:rPr lang="fa-IR" sz="1200" dirty="0" smtClean="0">
                <a:solidFill>
                  <a:srgbClr val="002060"/>
                </a:solidFill>
                <a:cs typeface="B Nazanin" pitchFamily="2" charset="-78"/>
              </a:rPr>
              <a:t>می‏سازند: </a:t>
            </a:r>
            <a:r>
              <a:rPr lang="fa-IR" sz="1200" dirty="0">
                <a:solidFill>
                  <a:srgbClr val="002060"/>
                </a:solidFill>
                <a:cs typeface="B Nazanin" pitchFamily="2" charset="-78"/>
              </a:rPr>
              <a:t>در - راهرو – </a:t>
            </a:r>
            <a:r>
              <a:rPr lang="fa-IR" sz="1200" dirty="0" smtClean="0">
                <a:solidFill>
                  <a:srgbClr val="002060"/>
                </a:solidFill>
                <a:cs typeface="B Nazanin" pitchFamily="2" charset="-78"/>
              </a:rPr>
              <a:t>پله</a:t>
            </a:r>
          </a:p>
          <a:p>
            <a:pPr algn="justLow" rtl="1"/>
            <a:endParaRPr lang="fa-IR" sz="1200" dirty="0">
              <a:solidFill>
                <a:srgbClr val="002060"/>
              </a:solidFill>
              <a:cs typeface="B Nazanin" pitchFamily="2" charset="-78"/>
            </a:endParaRPr>
          </a:p>
          <a:p>
            <a:pPr algn="justLow" rtl="1"/>
            <a:r>
              <a:rPr lang="fa-IR" sz="1200" dirty="0" smtClean="0">
                <a:solidFill>
                  <a:srgbClr val="002060"/>
                </a:solidFill>
                <a:cs typeface="B Nazanin" pitchFamily="2" charset="-78"/>
              </a:rPr>
              <a:t>تفکیک </a:t>
            </a:r>
            <a:r>
              <a:rPr lang="fa-IR" sz="1200" dirty="0">
                <a:solidFill>
                  <a:srgbClr val="002060"/>
                </a:solidFill>
                <a:cs typeface="B Nazanin" pitchFamily="2" charset="-78"/>
              </a:rPr>
              <a:t>فضای داخلی به بخش‏های خصوصی، عمومی، نیمه خصوصی</a:t>
            </a:r>
          </a:p>
          <a:p>
            <a:pPr algn="justLow" rtl="1"/>
            <a:r>
              <a:rPr lang="fa-IR" sz="1200" dirty="0" smtClean="0">
                <a:solidFill>
                  <a:srgbClr val="002060"/>
                </a:solidFill>
                <a:cs typeface="B Nazanin" pitchFamily="2" charset="-78"/>
              </a:rPr>
              <a:t>استفاده </a:t>
            </a:r>
            <a:r>
              <a:rPr lang="fa-IR" sz="1200" dirty="0">
                <a:solidFill>
                  <a:srgbClr val="002060"/>
                </a:solidFill>
                <a:cs typeface="B Nazanin" pitchFamily="2" charset="-78"/>
              </a:rPr>
              <a:t>از سازه مناسب و متناسب با اقلیم و محیط و مسائل اقتصادی</a:t>
            </a:r>
          </a:p>
          <a:p>
            <a:pPr algn="justLow" rtl="1"/>
            <a:r>
              <a:rPr lang="fa-IR" sz="1200" dirty="0" smtClean="0">
                <a:solidFill>
                  <a:srgbClr val="002060"/>
                </a:solidFill>
                <a:cs typeface="B Nazanin" pitchFamily="2" charset="-78"/>
              </a:rPr>
              <a:t>بهره </a:t>
            </a:r>
            <a:r>
              <a:rPr lang="fa-IR" sz="1200" dirty="0">
                <a:solidFill>
                  <a:srgbClr val="002060"/>
                </a:solidFill>
                <a:cs typeface="B Nazanin" pitchFamily="2" charset="-78"/>
              </a:rPr>
              <a:t>گیری از نور مناسب در هر فضا و متناسب با آن فضا</a:t>
            </a:r>
          </a:p>
          <a:p>
            <a:pPr algn="justLow" rtl="1"/>
            <a:r>
              <a:rPr lang="fa-IR" sz="1200" dirty="0" smtClean="0">
                <a:solidFill>
                  <a:srgbClr val="002060"/>
                </a:solidFill>
                <a:cs typeface="B Nazanin" pitchFamily="2" charset="-78"/>
              </a:rPr>
              <a:t>نحوه </a:t>
            </a:r>
            <a:r>
              <a:rPr lang="fa-IR" sz="1200" dirty="0">
                <a:solidFill>
                  <a:srgbClr val="002060"/>
                </a:solidFill>
                <a:cs typeface="B Nazanin" pitchFamily="2" charset="-78"/>
              </a:rPr>
              <a:t>چیدمان مناسب فضاهای داخلی در جهت سیرکلاسیون بهتر</a:t>
            </a:r>
          </a:p>
          <a:p>
            <a:pPr algn="justLow" rtl="1"/>
            <a:r>
              <a:rPr lang="fa-IR" sz="1200" dirty="0" smtClean="0">
                <a:solidFill>
                  <a:srgbClr val="002060"/>
                </a:solidFill>
                <a:cs typeface="B Nazanin" pitchFamily="2" charset="-78"/>
              </a:rPr>
              <a:t>نیاز </a:t>
            </a:r>
            <a:r>
              <a:rPr lang="fa-IR" sz="1200" dirty="0">
                <a:solidFill>
                  <a:srgbClr val="002060"/>
                </a:solidFill>
                <a:cs typeface="B Nazanin" pitchFamily="2" charset="-78"/>
              </a:rPr>
              <a:t>به دو اتاق برای فرزندان</a:t>
            </a:r>
          </a:p>
          <a:p>
            <a:pPr algn="justLow" rtl="1"/>
            <a:r>
              <a:rPr lang="fa-IR" sz="1200" dirty="0" smtClean="0">
                <a:solidFill>
                  <a:srgbClr val="002060"/>
                </a:solidFill>
                <a:cs typeface="B Nazanin" pitchFamily="2" charset="-78"/>
              </a:rPr>
              <a:t>نیاز </a:t>
            </a:r>
            <a:r>
              <a:rPr lang="fa-IR" sz="1200" dirty="0">
                <a:solidFill>
                  <a:srgbClr val="002060"/>
                </a:solidFill>
                <a:cs typeface="B Nazanin" pitchFamily="2" charset="-78"/>
              </a:rPr>
              <a:t>به پارکینگ </a:t>
            </a:r>
            <a:r>
              <a:rPr lang="fa-IR" sz="1200" dirty="0" smtClean="0">
                <a:solidFill>
                  <a:srgbClr val="002060"/>
                </a:solidFill>
                <a:cs typeface="B Nazanin" pitchFamily="2" charset="-78"/>
              </a:rPr>
              <a:t>مسقف</a:t>
            </a:r>
            <a:endParaRPr lang="fa-IR" sz="1200" dirty="0">
              <a:solidFill>
                <a:srgbClr val="002060"/>
              </a:solidFill>
              <a:cs typeface="B Nazanin" pitchFamily="2" charset="-78"/>
            </a:endParaRPr>
          </a:p>
        </p:txBody>
      </p:sp>
      <p:sp>
        <p:nvSpPr>
          <p:cNvPr id="50" name="TextBox 49"/>
          <p:cNvSpPr txBox="1"/>
          <p:nvPr/>
        </p:nvSpPr>
        <p:spPr>
          <a:xfrm>
            <a:off x="2504728" y="3906379"/>
            <a:ext cx="6552728" cy="292388"/>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r" rtl="1">
              <a:defRPr sz="1300" b="1">
                <a:solidFill>
                  <a:srgbClr val="002060"/>
                </a:solidFill>
                <a:cs typeface="B Traffic" panose="00000400000000000000" pitchFamily="2" charset="-78"/>
              </a:defRPr>
            </a:lvl1pPr>
          </a:lstStyle>
          <a:p>
            <a:r>
              <a:rPr lang="fa-IR" dirty="0" smtClean="0"/>
              <a:t>اهداف </a:t>
            </a:r>
            <a:r>
              <a:rPr lang="fa-IR" dirty="0"/>
              <a:t>برون سیستمی </a:t>
            </a:r>
            <a:r>
              <a:rPr lang="fa-IR" dirty="0" smtClean="0"/>
              <a:t> </a:t>
            </a:r>
            <a:r>
              <a:rPr lang="fa-IR" sz="1100" b="0" dirty="0" smtClean="0"/>
              <a:t>(ویژگی </a:t>
            </a:r>
            <a:r>
              <a:rPr lang="fa-IR" sz="1100" b="0" dirty="0"/>
              <a:t>های معماری بومی مناطق </a:t>
            </a:r>
            <a:r>
              <a:rPr lang="fa-IR" sz="1100" b="0" dirty="0" smtClean="0"/>
              <a:t>سرد)</a:t>
            </a:r>
            <a:endParaRPr lang="fa-IR" sz="1100" b="0" dirty="0"/>
          </a:p>
        </p:txBody>
      </p:sp>
      <p:sp>
        <p:nvSpPr>
          <p:cNvPr id="52" name="TextBox 51"/>
          <p:cNvSpPr txBox="1"/>
          <p:nvPr/>
        </p:nvSpPr>
        <p:spPr>
          <a:xfrm>
            <a:off x="2504728" y="4249855"/>
            <a:ext cx="6552728" cy="2308324"/>
          </a:xfrm>
          <a:prstGeom prst="rect">
            <a:avLst/>
          </a:prstGeom>
          <a:noFill/>
        </p:spPr>
        <p:txBody>
          <a:bodyPr wrap="square" rtlCol="0">
            <a:spAutoFit/>
          </a:bodyPr>
          <a:lstStyle/>
          <a:p>
            <a:pPr algn="justLow" rtl="1"/>
            <a:r>
              <a:rPr lang="fa-IR" sz="1200" dirty="0">
                <a:solidFill>
                  <a:srgbClr val="002060"/>
                </a:solidFill>
                <a:cs typeface="B Nazanin" pitchFamily="2" charset="-78"/>
              </a:rPr>
              <a:t>پلان های متراکم و فشرده و ترجیحاً مربعی شکل</a:t>
            </a:r>
          </a:p>
          <a:p>
            <a:pPr algn="justLow" rtl="1"/>
            <a:r>
              <a:rPr lang="fa-IR" sz="1200" dirty="0">
                <a:solidFill>
                  <a:srgbClr val="002060"/>
                </a:solidFill>
                <a:cs typeface="B Nazanin" pitchFamily="2" charset="-78"/>
              </a:rPr>
              <a:t>جهت قرارگیری به صورت جنوب شرقی تا جنوب غربی</a:t>
            </a:r>
          </a:p>
          <a:p>
            <a:pPr algn="justLow" rtl="1"/>
            <a:r>
              <a:rPr lang="fa-IR" sz="1200" dirty="0">
                <a:solidFill>
                  <a:srgbClr val="002060"/>
                </a:solidFill>
                <a:cs typeface="B Nazanin" pitchFamily="2" charset="-78"/>
              </a:rPr>
              <a:t>استفاده از مصالح مناسب در جهت صرفه جویی انرژی</a:t>
            </a:r>
          </a:p>
          <a:p>
            <a:pPr algn="justLow" rtl="1"/>
            <a:r>
              <a:rPr lang="fa-IR" sz="1200" dirty="0">
                <a:solidFill>
                  <a:srgbClr val="002060"/>
                </a:solidFill>
                <a:cs typeface="B Nazanin" pitchFamily="2" charset="-78"/>
              </a:rPr>
              <a:t>به حداقل رساندن سطح خارجی در برابر حجم مورد پوشش</a:t>
            </a:r>
          </a:p>
          <a:p>
            <a:pPr algn="justLow" rtl="1"/>
            <a:r>
              <a:rPr lang="fa-IR" sz="1200" dirty="0">
                <a:solidFill>
                  <a:srgbClr val="002060"/>
                </a:solidFill>
                <a:cs typeface="B Nazanin" pitchFamily="2" charset="-78"/>
              </a:rPr>
              <a:t>به حداقل رساندن میزان تعویض هوای داخلی و تهویه طبیعی</a:t>
            </a:r>
          </a:p>
          <a:p>
            <a:pPr algn="justLow" rtl="1"/>
            <a:r>
              <a:rPr lang="fa-IR" sz="1200" dirty="0">
                <a:solidFill>
                  <a:srgbClr val="002060"/>
                </a:solidFill>
                <a:cs typeface="B Nazanin" pitchFamily="2" charset="-78"/>
              </a:rPr>
              <a:t>استفاده از رنگ مناسب در جهت جذب نیروی خورشید</a:t>
            </a:r>
          </a:p>
          <a:p>
            <a:pPr algn="justLow" rtl="1"/>
            <a:r>
              <a:rPr lang="fa-IR" sz="1200" dirty="0">
                <a:solidFill>
                  <a:srgbClr val="002060"/>
                </a:solidFill>
                <a:cs typeface="B Nazanin" pitchFamily="2" charset="-78"/>
              </a:rPr>
              <a:t>استفاده از عایق مناسب در ضلع جنوب غربی</a:t>
            </a:r>
          </a:p>
          <a:p>
            <a:pPr algn="justLow" rtl="1"/>
            <a:r>
              <a:rPr lang="fa-IR" sz="1200" dirty="0">
                <a:solidFill>
                  <a:srgbClr val="002060"/>
                </a:solidFill>
                <a:cs typeface="B Nazanin" pitchFamily="2" charset="-78"/>
              </a:rPr>
              <a:t>قرار گرفتن حجم در دل خاک به دلیل تبادل حرارتی کمتر</a:t>
            </a:r>
          </a:p>
          <a:p>
            <a:pPr algn="justLow" rtl="1"/>
            <a:r>
              <a:rPr lang="fa-IR" sz="1200" dirty="0">
                <a:solidFill>
                  <a:srgbClr val="002060"/>
                </a:solidFill>
                <a:cs typeface="B Nazanin" pitchFamily="2" charset="-78"/>
              </a:rPr>
              <a:t>انتخاب بام های مسطح و نگهداری برف برروی بام ها به عنوان عایق حرارتی</a:t>
            </a:r>
          </a:p>
          <a:p>
            <a:pPr algn="justLow" rtl="1"/>
            <a:r>
              <a:rPr lang="fa-IR" sz="1200" dirty="0">
                <a:solidFill>
                  <a:srgbClr val="002060"/>
                </a:solidFill>
                <a:cs typeface="B Nazanin" pitchFamily="2" charset="-78"/>
              </a:rPr>
              <a:t>سطح و تعداد پنجره ها کم</a:t>
            </a:r>
          </a:p>
          <a:p>
            <a:pPr algn="justLow" rtl="1"/>
            <a:r>
              <a:rPr lang="fa-IR" sz="1200" dirty="0">
                <a:solidFill>
                  <a:srgbClr val="002060"/>
                </a:solidFill>
                <a:cs typeface="B Nazanin" pitchFamily="2" charset="-78"/>
              </a:rPr>
              <a:t>استفاده از پنجره های دو جداره و ایجاد اثر گلخانه ای مناسب</a:t>
            </a:r>
          </a:p>
          <a:p>
            <a:pPr algn="justLow" rtl="1"/>
            <a:r>
              <a:rPr lang="fa-IR" sz="1200" dirty="0">
                <a:solidFill>
                  <a:srgbClr val="002060"/>
                </a:solidFill>
                <a:cs typeface="B Nazanin" pitchFamily="2" charset="-78"/>
              </a:rPr>
              <a:t>استفاده از بافت درخت و پوشش گیاهی مناسب</a:t>
            </a:r>
          </a:p>
        </p:txBody>
      </p:sp>
    </p:spTree>
    <p:extLst>
      <p:ext uri="{BB962C8B-B14F-4D97-AF65-F5344CB8AC3E}">
        <p14:creationId xmlns:p14="http://schemas.microsoft.com/office/powerpoint/2010/main" val="1075394365"/>
      </p:ext>
    </p:extLst>
  </p:cSld>
  <p:clrMapOvr>
    <a:masterClrMapping/>
  </p:clrMapOvr>
  <p:transition>
    <p:dissolve/>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گام دوم: اهداف و اولویت‏بندی‏ها</a:t>
            </a:r>
            <a:endParaRPr lang="en-US" dirty="0">
              <a:solidFill>
                <a:srgbClr val="8C5B02"/>
              </a:solidFill>
              <a:latin typeface="Technic" panose="00000400000000000000" pitchFamily="2" charset="2"/>
            </a:endParaRPr>
          </a:p>
        </p:txBody>
      </p:sp>
      <p:sp>
        <p:nvSpPr>
          <p:cNvPr id="23" name="TextBox 22"/>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3</a:t>
            </a:r>
            <a:r>
              <a:rPr lang="fa-IR" sz="1600" dirty="0" smtClean="0">
                <a:effectLst>
                  <a:outerShdw blurRad="38100" dist="38100" dir="2700000" algn="tl">
                    <a:srgbClr val="000000">
                      <a:alpha val="43137"/>
                    </a:srgbClr>
                  </a:outerShdw>
                </a:effectLst>
              </a:rPr>
              <a:t>  </a:t>
            </a:r>
            <a:r>
              <a:rPr lang="fa-IR" sz="1600" dirty="0">
                <a:effectLst>
                  <a:outerShdw blurRad="38100" dist="38100" dir="2700000" algn="tl">
                    <a:srgbClr val="000000">
                      <a:alpha val="43137"/>
                    </a:srgbClr>
                  </a:outerShdw>
                </a:effectLst>
              </a:rPr>
              <a:t>برنامه‏دهی و طراحی ویلا براساس نظریه سیستم‏ها - اردبیل</a:t>
            </a:r>
            <a:endParaRPr lang="en-US" sz="1400" dirty="0">
              <a:effectLst>
                <a:outerShdw blurRad="38100" dist="38100" dir="2700000" algn="tl">
                  <a:srgbClr val="000000">
                    <a:alpha val="43137"/>
                  </a:srgbClr>
                </a:outerShdw>
              </a:effectLst>
            </a:endParaRPr>
          </a:p>
        </p:txBody>
      </p:sp>
      <p:sp>
        <p:nvSpPr>
          <p:cNvPr id="24" name="TextBox 23"/>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3</a:t>
            </a:r>
            <a:endParaRPr lang="en-US" sz="1200" b="1" dirty="0">
              <a:solidFill>
                <a:srgbClr val="002060"/>
              </a:solidFill>
              <a:cs typeface="B Nazanin" pitchFamily="2" charset="-78"/>
            </a:endParaRPr>
          </a:p>
        </p:txBody>
      </p:sp>
      <p:sp>
        <p:nvSpPr>
          <p:cNvPr id="26" name="TextBox 25"/>
          <p:cNvSpPr txBox="1"/>
          <p:nvPr/>
        </p:nvSpPr>
        <p:spPr>
          <a:xfrm>
            <a:off x="272480" y="3723542"/>
            <a:ext cx="1728192" cy="253916"/>
          </a:xfrm>
          <a:prstGeom prst="rect">
            <a:avLst/>
          </a:prstGeom>
          <a:noFill/>
        </p:spPr>
        <p:txBody>
          <a:bodyPr wrap="square" rtlCol="0">
            <a:spAutoFit/>
          </a:bodyPr>
          <a:lstStyle/>
          <a:p>
            <a:pPr algn="ctr" rtl="1"/>
            <a:r>
              <a:rPr lang="fa-IR" sz="1050" b="1" dirty="0">
                <a:solidFill>
                  <a:srgbClr val="674301"/>
                </a:solidFill>
                <a:cs typeface="B Nazanin" pitchFamily="2" charset="-78"/>
              </a:rPr>
              <a:t>برنامه‏دهی و طراحی </a:t>
            </a:r>
            <a:r>
              <a:rPr lang="fa-IR" sz="1050" b="1" dirty="0" smtClean="0">
                <a:solidFill>
                  <a:srgbClr val="674301"/>
                </a:solidFill>
                <a:cs typeface="B Nazanin" pitchFamily="2" charset="-78"/>
              </a:rPr>
              <a:t>ویلا - اردبیل</a:t>
            </a:r>
            <a:endParaRPr lang="en-US" sz="1050" b="1" dirty="0">
              <a:solidFill>
                <a:srgbClr val="674301"/>
              </a:solidFill>
              <a:cs typeface="B Nazanin" pitchFamily="2" charset="-78"/>
            </a:endParaRPr>
          </a:p>
        </p:txBody>
      </p:sp>
      <p:sp>
        <p:nvSpPr>
          <p:cNvPr id="28" name="TextBox 27"/>
          <p:cNvSpPr txBox="1"/>
          <p:nvPr/>
        </p:nvSpPr>
        <p:spPr>
          <a:xfrm>
            <a:off x="272480" y="4016097"/>
            <a:ext cx="1728192" cy="276999"/>
          </a:xfrm>
          <a:prstGeom prst="rect">
            <a:avLst/>
          </a:prstGeom>
          <a:noFill/>
        </p:spPr>
        <p:txBody>
          <a:bodyPr wrap="square" rtlCol="0">
            <a:spAutoFit/>
          </a:bodyPr>
          <a:lstStyle/>
          <a:p>
            <a:pPr algn="ctr" rtl="1"/>
            <a:r>
              <a:rPr lang="fa-IR" sz="1200" dirty="0" smtClean="0">
                <a:solidFill>
                  <a:schemeClr val="bg1">
                    <a:lumMod val="65000"/>
                    <a:lumOff val="35000"/>
                  </a:schemeClr>
                </a:solidFill>
                <a:cs typeface="B Nazanin" pitchFamily="2" charset="-78"/>
              </a:rPr>
              <a:t>گام دوم: </a:t>
            </a:r>
            <a:r>
              <a:rPr lang="fa-IR" sz="1150" b="1" dirty="0" smtClean="0">
                <a:solidFill>
                  <a:schemeClr val="bg1">
                    <a:lumMod val="65000"/>
                    <a:lumOff val="35000"/>
                  </a:schemeClr>
                </a:solidFill>
                <a:cs typeface="B Nazanin" pitchFamily="2" charset="-78"/>
              </a:rPr>
              <a:t>اهداف و اولویت‏بندی‏ها</a:t>
            </a:r>
            <a:endParaRPr lang="en-US" sz="1150" b="1" dirty="0">
              <a:solidFill>
                <a:schemeClr val="bg1">
                  <a:lumMod val="65000"/>
                  <a:lumOff val="35000"/>
                </a:schemeClr>
              </a:solidFill>
              <a:cs typeface="B Nazanin" pitchFamily="2" charset="-78"/>
            </a:endParaRPr>
          </a:p>
        </p:txBody>
      </p:sp>
      <p:sp>
        <p:nvSpPr>
          <p:cNvPr id="47" name="TextBox 46"/>
          <p:cNvSpPr txBox="1"/>
          <p:nvPr/>
        </p:nvSpPr>
        <p:spPr>
          <a:xfrm>
            <a:off x="2504728" y="1360657"/>
            <a:ext cx="6552728" cy="292388"/>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300" dirty="0" smtClean="0">
                <a:solidFill>
                  <a:srgbClr val="002060"/>
                </a:solidFill>
                <a:cs typeface="B Traffic" panose="00000400000000000000" pitchFamily="2" charset="-78"/>
              </a:rPr>
              <a:t>اولویت‏بندی</a:t>
            </a:r>
            <a:endParaRPr lang="fa-IR" sz="1300" dirty="0">
              <a:solidFill>
                <a:srgbClr val="002060"/>
              </a:solidFill>
              <a:cs typeface="B Traffic" panose="00000400000000000000" pitchFamily="2" charset="-78"/>
            </a:endParaRPr>
          </a:p>
        </p:txBody>
      </p:sp>
      <p:sp>
        <p:nvSpPr>
          <p:cNvPr id="48" name="TextBox 47"/>
          <p:cNvSpPr txBox="1"/>
          <p:nvPr/>
        </p:nvSpPr>
        <p:spPr>
          <a:xfrm>
            <a:off x="2504728" y="1703712"/>
            <a:ext cx="6552728" cy="2408352"/>
          </a:xfrm>
          <a:prstGeom prst="rect">
            <a:avLst/>
          </a:prstGeom>
          <a:noFill/>
        </p:spPr>
        <p:txBody>
          <a:bodyPr wrap="square" rtlCol="0">
            <a:spAutoFit/>
          </a:bodyPr>
          <a:lstStyle/>
          <a:p>
            <a:pPr algn="justLow" rtl="1"/>
            <a:r>
              <a:rPr lang="fa-IR" sz="1250" dirty="0">
                <a:solidFill>
                  <a:srgbClr val="002060"/>
                </a:solidFill>
                <a:cs typeface="B Nazanin" pitchFamily="2" charset="-78"/>
              </a:rPr>
              <a:t>مسلما اهداف درون سیستمی بر اهداف برون سیستمی اولویت دارند چرا که بدون اهداف درون سیستمی معماری شکل </a:t>
            </a:r>
            <a:r>
              <a:rPr lang="fa-IR" sz="1250" dirty="0" smtClean="0">
                <a:solidFill>
                  <a:srgbClr val="002060"/>
                </a:solidFill>
                <a:cs typeface="B Nazanin" pitchFamily="2" charset="-78"/>
              </a:rPr>
              <a:t>نمی‏گیرد.</a:t>
            </a:r>
          </a:p>
          <a:p>
            <a:pPr algn="justLow" rtl="1"/>
            <a:endParaRPr lang="fa-IR" sz="1150" dirty="0">
              <a:solidFill>
                <a:srgbClr val="002060"/>
              </a:solidFill>
              <a:cs typeface="B Nazanin" pitchFamily="2" charset="-78"/>
            </a:endParaRPr>
          </a:p>
          <a:p>
            <a:pPr algn="justLow" rtl="1"/>
            <a:r>
              <a:rPr lang="fa-IR" sz="1150" b="1" dirty="0">
                <a:solidFill>
                  <a:srgbClr val="8C5B02"/>
                </a:solidFill>
                <a:cs typeface="B Nazanin" pitchFamily="2" charset="-78"/>
              </a:rPr>
              <a:t>و اما اولویت بندی اهداف برون سیستمی:</a:t>
            </a:r>
            <a:endParaRPr lang="fa-IR" sz="1200" b="1" dirty="0">
              <a:solidFill>
                <a:srgbClr val="8C5B02"/>
              </a:solidFill>
              <a:cs typeface="B Nazanin" pitchFamily="2" charset="-78"/>
            </a:endParaRPr>
          </a:p>
          <a:p>
            <a:pPr algn="justLow" rtl="1">
              <a:lnSpc>
                <a:spcPct val="150000"/>
              </a:lnSpc>
            </a:pPr>
            <a:r>
              <a:rPr lang="fa-IR" sz="1100" b="1" dirty="0">
                <a:solidFill>
                  <a:srgbClr val="002060"/>
                </a:solidFill>
                <a:cs typeface="B Nazanin" pitchFamily="2" charset="-78"/>
              </a:rPr>
              <a:t>1. استفاده از مصالح با ظرفیت و عایق حرارتی خوب</a:t>
            </a:r>
          </a:p>
          <a:p>
            <a:pPr algn="justLow" rtl="1">
              <a:lnSpc>
                <a:spcPct val="150000"/>
              </a:lnSpc>
            </a:pPr>
            <a:r>
              <a:rPr lang="fa-IR" sz="1100" b="1" dirty="0">
                <a:solidFill>
                  <a:srgbClr val="002060"/>
                </a:solidFill>
                <a:cs typeface="B Nazanin" pitchFamily="2" charset="-78"/>
              </a:rPr>
              <a:t>2. به حداقل رساندن میزان تعویض هوای داخلی و تهویه طبیعی</a:t>
            </a:r>
          </a:p>
          <a:p>
            <a:pPr algn="justLow" rtl="1">
              <a:lnSpc>
                <a:spcPct val="150000"/>
              </a:lnSpc>
            </a:pPr>
            <a:r>
              <a:rPr lang="fa-IR" sz="1100" b="1" dirty="0">
                <a:solidFill>
                  <a:srgbClr val="002060"/>
                </a:solidFill>
                <a:cs typeface="B Nazanin" pitchFamily="2" charset="-78"/>
              </a:rPr>
              <a:t>3. سطح و تعداد پنجره‏ها کم</a:t>
            </a:r>
          </a:p>
          <a:p>
            <a:pPr algn="justLow" rtl="1">
              <a:lnSpc>
                <a:spcPct val="150000"/>
              </a:lnSpc>
            </a:pPr>
            <a:r>
              <a:rPr lang="fa-IR" sz="1100" b="1" dirty="0">
                <a:solidFill>
                  <a:srgbClr val="002060"/>
                </a:solidFill>
                <a:cs typeface="B Nazanin" pitchFamily="2" charset="-78"/>
              </a:rPr>
              <a:t>4. استفاده از حرارت ناشی از تابش آفتاب در داخل ساختمان در فصل زمستان به </a:t>
            </a:r>
            <a:r>
              <a:rPr lang="fa-IR" sz="1100" b="1" dirty="0" smtClean="0">
                <a:solidFill>
                  <a:srgbClr val="002060"/>
                </a:solidFill>
                <a:cs typeface="B Nazanin" pitchFamily="2" charset="-78"/>
              </a:rPr>
              <a:t>واسطه ابعاد </a:t>
            </a:r>
            <a:r>
              <a:rPr lang="fa-IR" sz="1100" b="1" dirty="0">
                <a:solidFill>
                  <a:srgbClr val="002060"/>
                </a:solidFill>
                <a:cs typeface="B Nazanin" pitchFamily="2" charset="-78"/>
              </a:rPr>
              <a:t>پنجره‏ها و رنگ پوشش سطوح خارجی</a:t>
            </a:r>
          </a:p>
          <a:p>
            <a:pPr algn="justLow" rtl="1">
              <a:lnSpc>
                <a:spcPct val="150000"/>
              </a:lnSpc>
            </a:pPr>
            <a:r>
              <a:rPr lang="fa-IR" sz="1100" b="1" dirty="0">
                <a:solidFill>
                  <a:srgbClr val="002060"/>
                </a:solidFill>
                <a:cs typeface="B Nazanin" pitchFamily="2" charset="-78"/>
              </a:rPr>
              <a:t>5. به حداقل رساندن سطح خارجی در برابر حجم مورد پوشش</a:t>
            </a:r>
          </a:p>
          <a:p>
            <a:pPr algn="justLow" rtl="1">
              <a:lnSpc>
                <a:spcPct val="150000"/>
              </a:lnSpc>
            </a:pPr>
            <a:r>
              <a:rPr lang="fa-IR" sz="1100" b="1" dirty="0">
                <a:solidFill>
                  <a:srgbClr val="002060"/>
                </a:solidFill>
                <a:cs typeface="B Nazanin" pitchFamily="2" charset="-78"/>
              </a:rPr>
              <a:t>6. پلان های متراکم و فشرده و ترجیحاً مربعی شکل</a:t>
            </a:r>
          </a:p>
          <a:p>
            <a:pPr algn="justLow" rtl="1">
              <a:lnSpc>
                <a:spcPct val="150000"/>
              </a:lnSpc>
            </a:pPr>
            <a:r>
              <a:rPr lang="fa-IR" sz="1100" b="1" dirty="0">
                <a:solidFill>
                  <a:srgbClr val="002060"/>
                </a:solidFill>
                <a:cs typeface="B Nazanin" pitchFamily="2" charset="-78"/>
              </a:rPr>
              <a:t>7. جهت قرارگیری به صورت جنوب شرقی تا جنوب غربی</a:t>
            </a:r>
          </a:p>
        </p:txBody>
      </p:sp>
    </p:spTree>
    <p:extLst>
      <p:ext uri="{BB962C8B-B14F-4D97-AF65-F5344CB8AC3E}">
        <p14:creationId xmlns:p14="http://schemas.microsoft.com/office/powerpoint/2010/main" val="546422269"/>
      </p:ext>
    </p:extLst>
  </p:cSld>
  <p:clrMapOvr>
    <a:masterClrMapping/>
  </p:clrMapOvr>
  <p:transition>
    <p:dissolve/>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گام سوم: اهداف اجرایی</a:t>
            </a:r>
            <a:endParaRPr lang="en-US" dirty="0">
              <a:solidFill>
                <a:srgbClr val="8C5B02"/>
              </a:solidFill>
              <a:latin typeface="Technic" panose="00000400000000000000" pitchFamily="2" charset="2"/>
            </a:endParaRPr>
          </a:p>
        </p:txBody>
      </p:sp>
      <p:sp>
        <p:nvSpPr>
          <p:cNvPr id="23" name="TextBox 22"/>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3</a:t>
            </a:r>
            <a:r>
              <a:rPr lang="fa-IR" sz="1600" dirty="0" smtClean="0">
                <a:effectLst>
                  <a:outerShdw blurRad="38100" dist="38100" dir="2700000" algn="tl">
                    <a:srgbClr val="000000">
                      <a:alpha val="43137"/>
                    </a:srgbClr>
                  </a:outerShdw>
                </a:effectLst>
              </a:rPr>
              <a:t>  </a:t>
            </a:r>
            <a:r>
              <a:rPr lang="fa-IR" sz="1600" dirty="0">
                <a:effectLst>
                  <a:outerShdw blurRad="38100" dist="38100" dir="2700000" algn="tl">
                    <a:srgbClr val="000000">
                      <a:alpha val="43137"/>
                    </a:srgbClr>
                  </a:outerShdw>
                </a:effectLst>
              </a:rPr>
              <a:t>برنامه‏دهی و طراحی ویلا براساس نظریه سیستم‏ها - اردبیل</a:t>
            </a:r>
            <a:endParaRPr lang="en-US" sz="1400" dirty="0">
              <a:effectLst>
                <a:outerShdw blurRad="38100" dist="38100" dir="2700000" algn="tl">
                  <a:srgbClr val="000000">
                    <a:alpha val="43137"/>
                  </a:srgbClr>
                </a:outerShdw>
              </a:effectLst>
            </a:endParaRPr>
          </a:p>
        </p:txBody>
      </p:sp>
      <p:sp>
        <p:nvSpPr>
          <p:cNvPr id="24" name="TextBox 23"/>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3</a:t>
            </a:r>
            <a:endParaRPr lang="en-US" sz="1200" b="1" dirty="0">
              <a:solidFill>
                <a:srgbClr val="002060"/>
              </a:solidFill>
              <a:cs typeface="B Nazanin" pitchFamily="2" charset="-78"/>
            </a:endParaRPr>
          </a:p>
        </p:txBody>
      </p:sp>
      <p:sp>
        <p:nvSpPr>
          <p:cNvPr id="26" name="TextBox 25"/>
          <p:cNvSpPr txBox="1"/>
          <p:nvPr/>
        </p:nvSpPr>
        <p:spPr>
          <a:xfrm>
            <a:off x="272480" y="3723542"/>
            <a:ext cx="1728192" cy="253916"/>
          </a:xfrm>
          <a:prstGeom prst="rect">
            <a:avLst/>
          </a:prstGeom>
          <a:noFill/>
        </p:spPr>
        <p:txBody>
          <a:bodyPr wrap="square" rtlCol="0">
            <a:spAutoFit/>
          </a:bodyPr>
          <a:lstStyle/>
          <a:p>
            <a:pPr algn="ctr" rtl="1"/>
            <a:r>
              <a:rPr lang="fa-IR" sz="1050" b="1" dirty="0">
                <a:solidFill>
                  <a:srgbClr val="674301"/>
                </a:solidFill>
                <a:cs typeface="B Nazanin" pitchFamily="2" charset="-78"/>
              </a:rPr>
              <a:t>برنامه‏دهی و طراحی </a:t>
            </a:r>
            <a:r>
              <a:rPr lang="fa-IR" sz="1050" b="1" dirty="0" smtClean="0">
                <a:solidFill>
                  <a:srgbClr val="674301"/>
                </a:solidFill>
                <a:cs typeface="B Nazanin" pitchFamily="2" charset="-78"/>
              </a:rPr>
              <a:t>ویلا - اردبیل</a:t>
            </a:r>
            <a:endParaRPr lang="en-US" sz="1050" b="1" dirty="0">
              <a:solidFill>
                <a:srgbClr val="674301"/>
              </a:solidFill>
              <a:cs typeface="B Nazanin" pitchFamily="2" charset="-78"/>
            </a:endParaRPr>
          </a:p>
        </p:txBody>
      </p:sp>
      <p:sp>
        <p:nvSpPr>
          <p:cNvPr id="28" name="TextBox 27"/>
          <p:cNvSpPr txBox="1"/>
          <p:nvPr/>
        </p:nvSpPr>
        <p:spPr>
          <a:xfrm>
            <a:off x="272480" y="4016097"/>
            <a:ext cx="1728192" cy="276999"/>
          </a:xfrm>
          <a:prstGeom prst="rect">
            <a:avLst/>
          </a:prstGeom>
          <a:noFill/>
        </p:spPr>
        <p:txBody>
          <a:bodyPr wrap="square" rtlCol="0">
            <a:spAutoFit/>
          </a:bodyPr>
          <a:lstStyle/>
          <a:p>
            <a:pPr algn="ctr" rtl="1"/>
            <a:r>
              <a:rPr lang="fa-IR" sz="1200" dirty="0" smtClean="0">
                <a:solidFill>
                  <a:schemeClr val="bg1">
                    <a:lumMod val="65000"/>
                    <a:lumOff val="35000"/>
                  </a:schemeClr>
                </a:solidFill>
                <a:cs typeface="B Nazanin" pitchFamily="2" charset="-78"/>
              </a:rPr>
              <a:t>گام سوم: </a:t>
            </a:r>
            <a:r>
              <a:rPr lang="fa-IR" sz="1200" b="1" dirty="0" smtClean="0">
                <a:solidFill>
                  <a:schemeClr val="bg1">
                    <a:lumMod val="65000"/>
                    <a:lumOff val="35000"/>
                  </a:schemeClr>
                </a:solidFill>
                <a:cs typeface="B Nazanin" pitchFamily="2" charset="-78"/>
              </a:rPr>
              <a:t>اهداف اجرای</a:t>
            </a:r>
            <a:endParaRPr lang="en-US" sz="1200" b="1" dirty="0">
              <a:solidFill>
                <a:schemeClr val="bg1">
                  <a:lumMod val="65000"/>
                  <a:lumOff val="35000"/>
                </a:schemeClr>
              </a:solidFill>
              <a:cs typeface="B Nazanin" pitchFamily="2" charset="-78"/>
            </a:endParaRPr>
          </a:p>
        </p:txBody>
      </p:sp>
      <p:sp>
        <p:nvSpPr>
          <p:cNvPr id="21" name="TextBox 20"/>
          <p:cNvSpPr txBox="1"/>
          <p:nvPr/>
        </p:nvSpPr>
        <p:spPr>
          <a:xfrm>
            <a:off x="2504728" y="1340768"/>
            <a:ext cx="6552727" cy="4801314"/>
          </a:xfrm>
          <a:prstGeom prst="rect">
            <a:avLst/>
          </a:prstGeom>
          <a:noFill/>
        </p:spPr>
        <p:txBody>
          <a:bodyPr wrap="square" rtlCol="0">
            <a:spAutoFit/>
          </a:bodyPr>
          <a:lstStyle/>
          <a:p>
            <a:pPr algn="justLow" rtl="1">
              <a:lnSpc>
                <a:spcPct val="150000"/>
              </a:lnSpc>
            </a:pPr>
            <a:r>
              <a:rPr lang="fa-IR" sz="1200" dirty="0">
                <a:solidFill>
                  <a:srgbClr val="002060"/>
                </a:solidFill>
                <a:cs typeface="B Nazanin" pitchFamily="2" charset="-78"/>
              </a:rPr>
              <a:t>اجرای </a:t>
            </a:r>
            <a:r>
              <a:rPr lang="fa-IR" sz="1200" dirty="0" smtClean="0">
                <a:solidFill>
                  <a:srgbClr val="002060"/>
                </a:solidFill>
                <a:cs typeface="B Nazanin" pitchFamily="2" charset="-78"/>
              </a:rPr>
              <a:t>عایق‏کاری </a:t>
            </a:r>
            <a:r>
              <a:rPr lang="fa-IR" sz="1200" dirty="0">
                <a:solidFill>
                  <a:srgbClr val="002060"/>
                </a:solidFill>
                <a:cs typeface="B Nazanin" pitchFamily="2" charset="-78"/>
              </a:rPr>
              <a:t>جداره ها (عایق حرارتی): شرکت آرمان عایق اسپادانا</a:t>
            </a:r>
          </a:p>
          <a:p>
            <a:pPr algn="justLow" rtl="1">
              <a:lnSpc>
                <a:spcPct val="150000"/>
              </a:lnSpc>
            </a:pPr>
            <a:r>
              <a:rPr lang="fa-IR" sz="1200" dirty="0">
                <a:solidFill>
                  <a:srgbClr val="002060"/>
                </a:solidFill>
                <a:cs typeface="B Nazanin" pitchFamily="2" charset="-78"/>
              </a:rPr>
              <a:t>اجرای عایق کاری حرارتی: پارس بهینه ساز</a:t>
            </a:r>
          </a:p>
          <a:p>
            <a:pPr algn="justLow" rtl="1">
              <a:lnSpc>
                <a:spcPct val="150000"/>
              </a:lnSpc>
            </a:pPr>
            <a:r>
              <a:rPr lang="fa-IR" sz="1200" dirty="0" smtClean="0">
                <a:solidFill>
                  <a:srgbClr val="002060"/>
                </a:solidFill>
                <a:cs typeface="B Nazanin" pitchFamily="2" charset="-78"/>
              </a:rPr>
              <a:t>اجرای </a:t>
            </a:r>
            <a:r>
              <a:rPr lang="fa-IR" sz="1200" dirty="0">
                <a:solidFill>
                  <a:srgbClr val="002060"/>
                </a:solidFill>
                <a:cs typeface="B Nazanin" pitchFamily="2" charset="-78"/>
              </a:rPr>
              <a:t>دیوارچینی (بلوك های بتن سبک): شرکت پیمانکاری زیستا</a:t>
            </a:r>
          </a:p>
          <a:p>
            <a:pPr algn="justLow" rtl="1">
              <a:lnSpc>
                <a:spcPct val="150000"/>
              </a:lnSpc>
            </a:pPr>
            <a:r>
              <a:rPr lang="fa-IR" sz="1200" dirty="0">
                <a:solidFill>
                  <a:srgbClr val="002060"/>
                </a:solidFill>
                <a:cs typeface="B Nazanin" pitchFamily="2" charset="-78"/>
              </a:rPr>
              <a:t>بوته کنی گیاهان: شرکت عمران </a:t>
            </a:r>
            <a:r>
              <a:rPr lang="fa-IR" sz="1200" dirty="0" smtClean="0">
                <a:solidFill>
                  <a:srgbClr val="002060"/>
                </a:solidFill>
                <a:cs typeface="B Nazanin" pitchFamily="2" charset="-78"/>
              </a:rPr>
              <a:t>ایستا</a:t>
            </a:r>
          </a:p>
          <a:p>
            <a:pPr algn="justLow" rtl="1">
              <a:lnSpc>
                <a:spcPct val="150000"/>
              </a:lnSpc>
            </a:pPr>
            <a:r>
              <a:rPr lang="fa-IR" sz="1200" dirty="0">
                <a:solidFill>
                  <a:srgbClr val="002060"/>
                </a:solidFill>
                <a:cs typeface="B Nazanin" pitchFamily="2" charset="-78"/>
              </a:rPr>
              <a:t>اجرای گودبرداری سایت: شرکت مهندسی کاووش مسیر</a:t>
            </a:r>
          </a:p>
          <a:p>
            <a:pPr algn="justLow" rtl="1">
              <a:lnSpc>
                <a:spcPct val="150000"/>
              </a:lnSpc>
            </a:pPr>
            <a:r>
              <a:rPr lang="fa-IR" sz="1200" dirty="0" smtClean="0">
                <a:solidFill>
                  <a:srgbClr val="002060"/>
                </a:solidFill>
                <a:cs typeface="B Nazanin" pitchFamily="2" charset="-78"/>
              </a:rPr>
              <a:t>اجرای </a:t>
            </a:r>
            <a:r>
              <a:rPr lang="fa-IR" sz="1200" dirty="0">
                <a:solidFill>
                  <a:srgbClr val="002060"/>
                </a:solidFill>
                <a:cs typeface="B Nazanin" pitchFamily="2" charset="-78"/>
              </a:rPr>
              <a:t>نازك کاری: شرکت معماری امود</a:t>
            </a:r>
          </a:p>
          <a:p>
            <a:pPr algn="justLow" rtl="1">
              <a:lnSpc>
                <a:spcPct val="150000"/>
              </a:lnSpc>
            </a:pPr>
            <a:r>
              <a:rPr lang="fa-IR" sz="1200" dirty="0">
                <a:solidFill>
                  <a:srgbClr val="002060"/>
                </a:solidFill>
                <a:cs typeface="B Nazanin" pitchFamily="2" charset="-78"/>
              </a:rPr>
              <a:t>ساخت درب های دوجداره :شرکت ارشاوین</a:t>
            </a:r>
          </a:p>
          <a:p>
            <a:pPr algn="justLow" rtl="1">
              <a:lnSpc>
                <a:spcPct val="150000"/>
              </a:lnSpc>
            </a:pPr>
            <a:r>
              <a:rPr lang="fa-IR" sz="1200" dirty="0">
                <a:solidFill>
                  <a:srgbClr val="002060"/>
                </a:solidFill>
                <a:cs typeface="B Nazanin" pitchFamily="2" charset="-78"/>
              </a:rPr>
              <a:t>ساخت پنجره های دو جداره:شرکت ارشاوین</a:t>
            </a:r>
          </a:p>
          <a:p>
            <a:pPr algn="justLow" rtl="1">
              <a:lnSpc>
                <a:spcPct val="150000"/>
              </a:lnSpc>
            </a:pPr>
            <a:r>
              <a:rPr lang="fa-IR" sz="1200" dirty="0">
                <a:solidFill>
                  <a:srgbClr val="002060"/>
                </a:solidFill>
                <a:cs typeface="B Nazanin" pitchFamily="2" charset="-78"/>
              </a:rPr>
              <a:t>اجرای تاسیسات و سیستم سرمایش و گرمایش:شرکت اختر تابش</a:t>
            </a:r>
          </a:p>
          <a:p>
            <a:pPr algn="justLow" rtl="1">
              <a:lnSpc>
                <a:spcPct val="150000"/>
              </a:lnSpc>
            </a:pPr>
            <a:r>
              <a:rPr lang="fa-IR" sz="1200" dirty="0">
                <a:solidFill>
                  <a:srgbClr val="002060"/>
                </a:solidFill>
                <a:cs typeface="B Nazanin" pitchFamily="2" charset="-78"/>
              </a:rPr>
              <a:t>اجرای کاشی و سرامیک : شرکت خدماتی آدا</a:t>
            </a:r>
          </a:p>
          <a:p>
            <a:pPr algn="justLow" rtl="1">
              <a:lnSpc>
                <a:spcPct val="150000"/>
              </a:lnSpc>
            </a:pPr>
            <a:r>
              <a:rPr lang="fa-IR" sz="1200" dirty="0">
                <a:solidFill>
                  <a:srgbClr val="002060"/>
                </a:solidFill>
                <a:cs typeface="B Nazanin" pitchFamily="2" charset="-78"/>
              </a:rPr>
              <a:t>نصب شیرالات و لوله کشی اب و گازکشی: شرکت پارس سنتر</a:t>
            </a:r>
          </a:p>
          <a:p>
            <a:pPr algn="justLow" rtl="1">
              <a:lnSpc>
                <a:spcPct val="150000"/>
              </a:lnSpc>
            </a:pPr>
            <a:r>
              <a:rPr lang="fa-IR" sz="1200" dirty="0">
                <a:solidFill>
                  <a:srgbClr val="002060"/>
                </a:solidFill>
                <a:cs typeface="B Nazanin" pitchFamily="2" charset="-78"/>
              </a:rPr>
              <a:t>ساخت سایبان برای پنجره:شرکت </a:t>
            </a:r>
            <a:r>
              <a:rPr lang="en-US" sz="1200" dirty="0">
                <a:solidFill>
                  <a:srgbClr val="002060"/>
                </a:solidFill>
                <a:cs typeface="B Nazanin" pitchFamily="2" charset="-78"/>
              </a:rPr>
              <a:t>Nova-wood</a:t>
            </a:r>
          </a:p>
          <a:p>
            <a:pPr algn="justLow" rtl="1">
              <a:lnSpc>
                <a:spcPct val="150000"/>
              </a:lnSpc>
            </a:pPr>
            <a:r>
              <a:rPr lang="fa-IR" sz="1200" dirty="0">
                <a:solidFill>
                  <a:srgbClr val="002060"/>
                </a:solidFill>
                <a:cs typeface="B Nazanin" pitchFamily="2" charset="-78"/>
              </a:rPr>
              <a:t>اجرای تاسیسات برق کشی : شرکت تراوش نیرو</a:t>
            </a:r>
          </a:p>
          <a:p>
            <a:pPr algn="justLow" rtl="1">
              <a:lnSpc>
                <a:spcPct val="150000"/>
              </a:lnSpc>
            </a:pPr>
            <a:r>
              <a:rPr lang="fa-IR" sz="1200" dirty="0">
                <a:solidFill>
                  <a:srgbClr val="002060"/>
                </a:solidFill>
                <a:cs typeface="B Nazanin" pitchFamily="2" charset="-78"/>
              </a:rPr>
              <a:t>رنگ امیزی: شرکت هفت یاقوت</a:t>
            </a:r>
          </a:p>
          <a:p>
            <a:pPr algn="justLow" rtl="1">
              <a:lnSpc>
                <a:spcPct val="150000"/>
              </a:lnSpc>
            </a:pPr>
            <a:r>
              <a:rPr lang="fa-IR" sz="1200" dirty="0">
                <a:solidFill>
                  <a:srgbClr val="002060"/>
                </a:solidFill>
                <a:cs typeface="B Nazanin" pitchFamily="2" charset="-78"/>
              </a:rPr>
              <a:t>ساخت کابینت:شرکت آرارات</a:t>
            </a:r>
          </a:p>
          <a:p>
            <a:pPr algn="justLow" rtl="1">
              <a:lnSpc>
                <a:spcPct val="150000"/>
              </a:lnSpc>
            </a:pPr>
            <a:r>
              <a:rPr lang="fa-IR" sz="1200" dirty="0">
                <a:solidFill>
                  <a:srgbClr val="002060"/>
                </a:solidFill>
                <a:cs typeface="B Nazanin" pitchFamily="2" charset="-78"/>
              </a:rPr>
              <a:t>رنگ امیزی:تدبیر رنگ اردبیل</a:t>
            </a:r>
          </a:p>
          <a:p>
            <a:pPr algn="justLow" rtl="1">
              <a:lnSpc>
                <a:spcPct val="150000"/>
              </a:lnSpc>
            </a:pPr>
            <a:r>
              <a:rPr lang="fa-IR" sz="1200" dirty="0" smtClean="0">
                <a:solidFill>
                  <a:srgbClr val="002060"/>
                </a:solidFill>
                <a:cs typeface="B Nazanin" pitchFamily="2" charset="-78"/>
              </a:rPr>
              <a:t>اجرای </a:t>
            </a:r>
            <a:r>
              <a:rPr lang="fa-IR" sz="1200" dirty="0">
                <a:solidFill>
                  <a:srgbClr val="002060"/>
                </a:solidFill>
                <a:cs typeface="B Nazanin" pitchFamily="2" charset="-78"/>
              </a:rPr>
              <a:t>فضای سبز و باغچه: شرکت </a:t>
            </a:r>
            <a:r>
              <a:rPr lang="fa-IR" sz="1200" dirty="0" smtClean="0">
                <a:solidFill>
                  <a:srgbClr val="002060"/>
                </a:solidFill>
                <a:cs typeface="B Nazanin" pitchFamily="2" charset="-78"/>
              </a:rPr>
              <a:t>نیروانا</a:t>
            </a:r>
            <a:endParaRPr lang="fa-IR" sz="1200" dirty="0">
              <a:solidFill>
                <a:srgbClr val="002060"/>
              </a:solidFill>
              <a:cs typeface="B Nazanin" pitchFamily="2" charset="-78"/>
            </a:endParaRPr>
          </a:p>
        </p:txBody>
      </p:sp>
      <p:pic>
        <p:nvPicPr>
          <p:cNvPr id="25" name="Picture 24" descr="Pardis6.jpg"/>
          <p:cNvPicPr>
            <a:picLocks noChangeAspect="1"/>
          </p:cNvPicPr>
          <p:nvPr/>
        </p:nvPicPr>
        <p:blipFill>
          <a:blip r:embed="rId2" cstate="print"/>
          <a:stretch>
            <a:fillRect/>
          </a:stretch>
        </p:blipFill>
        <p:spPr>
          <a:xfrm>
            <a:off x="2504726" y="1455765"/>
            <a:ext cx="1800201" cy="1350151"/>
          </a:xfrm>
          <a:prstGeom prst="rect">
            <a:avLst/>
          </a:prstGeom>
        </p:spPr>
      </p:pic>
      <p:pic>
        <p:nvPicPr>
          <p:cNvPr id="27" name="Picture 26" descr="fpg.jpg"/>
          <p:cNvPicPr>
            <a:picLocks noChangeAspect="1"/>
          </p:cNvPicPr>
          <p:nvPr/>
        </p:nvPicPr>
        <p:blipFill>
          <a:blip r:embed="rId3" cstate="print"/>
          <a:stretch>
            <a:fillRect/>
          </a:stretch>
        </p:blipFill>
        <p:spPr>
          <a:xfrm>
            <a:off x="2504726" y="2906818"/>
            <a:ext cx="1800201" cy="1730965"/>
          </a:xfrm>
          <a:prstGeom prst="rect">
            <a:avLst/>
          </a:prstGeom>
          <a:ln>
            <a:solidFill>
              <a:schemeClr val="bg1">
                <a:lumMod val="50000"/>
                <a:lumOff val="50000"/>
              </a:schemeClr>
            </a:solidFill>
          </a:ln>
        </p:spPr>
      </p:pic>
      <p:pic>
        <p:nvPicPr>
          <p:cNvPr id="30" name="Picture 29" descr="15.jpg"/>
          <p:cNvPicPr>
            <a:picLocks noChangeAspect="1"/>
          </p:cNvPicPr>
          <p:nvPr/>
        </p:nvPicPr>
        <p:blipFill>
          <a:blip r:embed="rId4"/>
          <a:stretch>
            <a:fillRect/>
          </a:stretch>
        </p:blipFill>
        <p:spPr>
          <a:xfrm>
            <a:off x="4467250" y="4743406"/>
            <a:ext cx="1605843" cy="1605843"/>
          </a:xfrm>
          <a:prstGeom prst="rect">
            <a:avLst/>
          </a:prstGeom>
        </p:spPr>
      </p:pic>
      <p:pic>
        <p:nvPicPr>
          <p:cNvPr id="32" name="Picture 31" descr="Divarchini.jpg"/>
          <p:cNvPicPr>
            <a:picLocks noChangeAspect="1"/>
          </p:cNvPicPr>
          <p:nvPr/>
        </p:nvPicPr>
        <p:blipFill>
          <a:blip r:embed="rId5" cstate="print"/>
          <a:stretch>
            <a:fillRect/>
          </a:stretch>
        </p:blipFill>
        <p:spPr>
          <a:xfrm>
            <a:off x="2504728" y="4743407"/>
            <a:ext cx="1800200" cy="1605843"/>
          </a:xfrm>
          <a:prstGeom prst="rect">
            <a:avLst/>
          </a:prstGeom>
        </p:spPr>
      </p:pic>
    </p:spTree>
    <p:extLst>
      <p:ext uri="{BB962C8B-B14F-4D97-AF65-F5344CB8AC3E}">
        <p14:creationId xmlns:p14="http://schemas.microsoft.com/office/powerpoint/2010/main" val="1462056215"/>
      </p:ext>
    </p:extLst>
  </p:cSld>
  <p:clrMapOvr>
    <a:masterClrMapping/>
  </p:clrMapOvr>
  <p:transition>
    <p:dissolve/>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گام چهارم: جدول سوات</a:t>
            </a:r>
            <a:endParaRPr lang="en-US" dirty="0">
              <a:solidFill>
                <a:srgbClr val="8C5B02"/>
              </a:solidFill>
              <a:latin typeface="Technic" panose="00000400000000000000" pitchFamily="2" charset="2"/>
            </a:endParaRPr>
          </a:p>
        </p:txBody>
      </p:sp>
      <p:sp>
        <p:nvSpPr>
          <p:cNvPr id="23" name="TextBox 22"/>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3</a:t>
            </a:r>
            <a:r>
              <a:rPr lang="fa-IR" sz="1600" dirty="0" smtClean="0">
                <a:effectLst>
                  <a:outerShdw blurRad="38100" dist="38100" dir="2700000" algn="tl">
                    <a:srgbClr val="000000">
                      <a:alpha val="43137"/>
                    </a:srgbClr>
                  </a:outerShdw>
                </a:effectLst>
              </a:rPr>
              <a:t>  </a:t>
            </a:r>
            <a:r>
              <a:rPr lang="fa-IR" sz="1600" dirty="0">
                <a:effectLst>
                  <a:outerShdw blurRad="38100" dist="38100" dir="2700000" algn="tl">
                    <a:srgbClr val="000000">
                      <a:alpha val="43137"/>
                    </a:srgbClr>
                  </a:outerShdw>
                </a:effectLst>
              </a:rPr>
              <a:t>برنامه‏دهی و طراحی ویلا براساس نظریه سیستم‏ها - اردبیل</a:t>
            </a:r>
            <a:endParaRPr lang="en-US" sz="1400" dirty="0">
              <a:effectLst>
                <a:outerShdw blurRad="38100" dist="38100" dir="2700000" algn="tl">
                  <a:srgbClr val="000000">
                    <a:alpha val="43137"/>
                  </a:srgbClr>
                </a:outerShdw>
              </a:effectLst>
            </a:endParaRPr>
          </a:p>
        </p:txBody>
      </p:sp>
      <p:sp>
        <p:nvSpPr>
          <p:cNvPr id="24" name="TextBox 23"/>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3</a:t>
            </a:r>
            <a:endParaRPr lang="en-US" sz="1200" b="1" dirty="0">
              <a:solidFill>
                <a:srgbClr val="002060"/>
              </a:solidFill>
              <a:cs typeface="B Nazanin" pitchFamily="2" charset="-78"/>
            </a:endParaRPr>
          </a:p>
        </p:txBody>
      </p:sp>
      <p:sp>
        <p:nvSpPr>
          <p:cNvPr id="26" name="TextBox 25"/>
          <p:cNvSpPr txBox="1"/>
          <p:nvPr/>
        </p:nvSpPr>
        <p:spPr>
          <a:xfrm>
            <a:off x="272480" y="3723542"/>
            <a:ext cx="1728192" cy="253916"/>
          </a:xfrm>
          <a:prstGeom prst="rect">
            <a:avLst/>
          </a:prstGeom>
          <a:noFill/>
        </p:spPr>
        <p:txBody>
          <a:bodyPr wrap="square" rtlCol="0">
            <a:spAutoFit/>
          </a:bodyPr>
          <a:lstStyle/>
          <a:p>
            <a:pPr algn="ctr" rtl="1"/>
            <a:r>
              <a:rPr lang="fa-IR" sz="1050" b="1" dirty="0">
                <a:solidFill>
                  <a:srgbClr val="674301"/>
                </a:solidFill>
                <a:cs typeface="B Nazanin" pitchFamily="2" charset="-78"/>
              </a:rPr>
              <a:t>برنامه‏دهی و طراحی </a:t>
            </a:r>
            <a:r>
              <a:rPr lang="fa-IR" sz="1050" b="1" dirty="0" smtClean="0">
                <a:solidFill>
                  <a:srgbClr val="674301"/>
                </a:solidFill>
                <a:cs typeface="B Nazanin" pitchFamily="2" charset="-78"/>
              </a:rPr>
              <a:t>ویلا - اردبیل</a:t>
            </a:r>
            <a:endParaRPr lang="en-US" sz="1050" b="1" dirty="0">
              <a:solidFill>
                <a:srgbClr val="674301"/>
              </a:solidFill>
              <a:cs typeface="B Nazanin" pitchFamily="2" charset="-78"/>
            </a:endParaRPr>
          </a:p>
        </p:txBody>
      </p:sp>
      <p:sp>
        <p:nvSpPr>
          <p:cNvPr id="28" name="TextBox 27"/>
          <p:cNvSpPr txBox="1"/>
          <p:nvPr/>
        </p:nvSpPr>
        <p:spPr>
          <a:xfrm>
            <a:off x="272480" y="4016097"/>
            <a:ext cx="1728192" cy="276999"/>
          </a:xfrm>
          <a:prstGeom prst="rect">
            <a:avLst/>
          </a:prstGeom>
          <a:noFill/>
        </p:spPr>
        <p:txBody>
          <a:bodyPr wrap="square" rtlCol="0">
            <a:spAutoFit/>
          </a:bodyPr>
          <a:lstStyle/>
          <a:p>
            <a:pPr algn="ctr" rtl="1"/>
            <a:r>
              <a:rPr lang="fa-IR" sz="1200" dirty="0" smtClean="0">
                <a:solidFill>
                  <a:schemeClr val="bg1">
                    <a:lumMod val="65000"/>
                    <a:lumOff val="35000"/>
                  </a:schemeClr>
                </a:solidFill>
                <a:cs typeface="B Nazanin" pitchFamily="2" charset="-78"/>
              </a:rPr>
              <a:t>گام چهارم: </a:t>
            </a:r>
            <a:r>
              <a:rPr lang="fa-IR" sz="1200" b="1" dirty="0" smtClean="0">
                <a:solidFill>
                  <a:schemeClr val="bg1">
                    <a:lumMod val="65000"/>
                    <a:lumOff val="35000"/>
                  </a:schemeClr>
                </a:solidFill>
                <a:cs typeface="B Nazanin" pitchFamily="2" charset="-78"/>
              </a:rPr>
              <a:t>جدول سوات</a:t>
            </a:r>
            <a:endParaRPr lang="en-US" sz="1200" b="1" dirty="0">
              <a:solidFill>
                <a:schemeClr val="bg1">
                  <a:lumMod val="65000"/>
                  <a:lumOff val="35000"/>
                </a:schemeClr>
              </a:solidFill>
              <a:cs typeface="B Nazanin" pitchFamily="2" charset="-78"/>
            </a:endParaRPr>
          </a:p>
        </p:txBody>
      </p:sp>
      <p:graphicFrame>
        <p:nvGraphicFramePr>
          <p:cNvPr id="6" name="Object 5"/>
          <p:cNvGraphicFramePr>
            <a:graphicFrameLocks noChangeAspect="1"/>
          </p:cNvGraphicFramePr>
          <p:nvPr>
            <p:extLst/>
          </p:nvPr>
        </p:nvGraphicFramePr>
        <p:xfrm>
          <a:off x="2504728" y="1366336"/>
          <a:ext cx="6552728" cy="4993367"/>
        </p:xfrm>
        <a:graphic>
          <a:graphicData uri="http://schemas.openxmlformats.org/presentationml/2006/ole">
            <mc:AlternateContent xmlns:mc="http://schemas.openxmlformats.org/markup-compatibility/2006">
              <mc:Choice xmlns:v="urn:schemas-microsoft-com:vml" Requires="v">
                <p:oleObj spid="_x0000_s1044" name="Worksheet" r:id="rId4" imgW="7324655" imgH="5581710" progId="Excel.Sheet.12">
                  <p:embed/>
                </p:oleObj>
              </mc:Choice>
              <mc:Fallback>
                <p:oleObj name="Worksheet" r:id="rId4" imgW="7324655" imgH="5581710" progId="Excel.Sheet.12">
                  <p:embed/>
                  <p:pic>
                    <p:nvPicPr>
                      <p:cNvPr id="0" name=""/>
                      <p:cNvPicPr/>
                      <p:nvPr/>
                    </p:nvPicPr>
                    <p:blipFill>
                      <a:blip r:embed="rId5"/>
                      <a:stretch>
                        <a:fillRect/>
                      </a:stretch>
                    </p:blipFill>
                    <p:spPr>
                      <a:xfrm>
                        <a:off x="2504728" y="1366336"/>
                        <a:ext cx="6552728" cy="4993367"/>
                      </a:xfrm>
                      <a:prstGeom prst="rect">
                        <a:avLst/>
                      </a:prstGeom>
                    </p:spPr>
                  </p:pic>
                </p:oleObj>
              </mc:Fallback>
            </mc:AlternateContent>
          </a:graphicData>
        </a:graphic>
      </p:graphicFrame>
    </p:spTree>
    <p:extLst>
      <p:ext uri="{BB962C8B-B14F-4D97-AF65-F5344CB8AC3E}">
        <p14:creationId xmlns:p14="http://schemas.microsoft.com/office/powerpoint/2010/main" val="4250870212"/>
      </p:ext>
    </p:extLst>
  </p:cSld>
  <p:clrMapOvr>
    <a:masterClrMapping/>
  </p:clrMapOvr>
  <p:transition>
    <p:dissolve/>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گام پنجم: بایدها و نبایدها</a:t>
            </a:r>
            <a:endParaRPr lang="en-US" dirty="0">
              <a:solidFill>
                <a:srgbClr val="8C5B02"/>
              </a:solidFill>
              <a:latin typeface="Technic" panose="00000400000000000000" pitchFamily="2" charset="2"/>
            </a:endParaRPr>
          </a:p>
        </p:txBody>
      </p:sp>
      <p:sp>
        <p:nvSpPr>
          <p:cNvPr id="23" name="TextBox 22"/>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3</a:t>
            </a:r>
            <a:r>
              <a:rPr lang="fa-IR" sz="1600" dirty="0" smtClean="0">
                <a:effectLst>
                  <a:outerShdw blurRad="38100" dist="38100" dir="2700000" algn="tl">
                    <a:srgbClr val="000000">
                      <a:alpha val="43137"/>
                    </a:srgbClr>
                  </a:outerShdw>
                </a:effectLst>
              </a:rPr>
              <a:t>  </a:t>
            </a:r>
            <a:r>
              <a:rPr lang="fa-IR" sz="1600" dirty="0">
                <a:effectLst>
                  <a:outerShdw blurRad="38100" dist="38100" dir="2700000" algn="tl">
                    <a:srgbClr val="000000">
                      <a:alpha val="43137"/>
                    </a:srgbClr>
                  </a:outerShdw>
                </a:effectLst>
              </a:rPr>
              <a:t>برنامه‏دهی و طراحی ویلا براساس نظریه سیستم‏ها - اردبیل</a:t>
            </a:r>
            <a:endParaRPr lang="en-US" sz="1400" dirty="0">
              <a:effectLst>
                <a:outerShdw blurRad="38100" dist="38100" dir="2700000" algn="tl">
                  <a:srgbClr val="000000">
                    <a:alpha val="43137"/>
                  </a:srgbClr>
                </a:outerShdw>
              </a:effectLst>
            </a:endParaRPr>
          </a:p>
        </p:txBody>
      </p:sp>
      <p:sp>
        <p:nvSpPr>
          <p:cNvPr id="24" name="TextBox 23"/>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3</a:t>
            </a:r>
            <a:endParaRPr lang="en-US" sz="1200" b="1" dirty="0">
              <a:solidFill>
                <a:srgbClr val="002060"/>
              </a:solidFill>
              <a:cs typeface="B Nazanin" pitchFamily="2" charset="-78"/>
            </a:endParaRPr>
          </a:p>
        </p:txBody>
      </p:sp>
      <p:sp>
        <p:nvSpPr>
          <p:cNvPr id="26" name="TextBox 25"/>
          <p:cNvSpPr txBox="1"/>
          <p:nvPr/>
        </p:nvSpPr>
        <p:spPr>
          <a:xfrm>
            <a:off x="272480" y="3723542"/>
            <a:ext cx="1728192" cy="253916"/>
          </a:xfrm>
          <a:prstGeom prst="rect">
            <a:avLst/>
          </a:prstGeom>
          <a:noFill/>
        </p:spPr>
        <p:txBody>
          <a:bodyPr wrap="square" rtlCol="0">
            <a:spAutoFit/>
          </a:bodyPr>
          <a:lstStyle/>
          <a:p>
            <a:pPr algn="ctr" rtl="1"/>
            <a:r>
              <a:rPr lang="fa-IR" sz="1050" b="1" dirty="0">
                <a:solidFill>
                  <a:srgbClr val="674301"/>
                </a:solidFill>
                <a:cs typeface="B Nazanin" pitchFamily="2" charset="-78"/>
              </a:rPr>
              <a:t>برنامه‏دهی و طراحی </a:t>
            </a:r>
            <a:r>
              <a:rPr lang="fa-IR" sz="1050" b="1" dirty="0" smtClean="0">
                <a:solidFill>
                  <a:srgbClr val="674301"/>
                </a:solidFill>
                <a:cs typeface="B Nazanin" pitchFamily="2" charset="-78"/>
              </a:rPr>
              <a:t>ویلا - اردبیل</a:t>
            </a:r>
            <a:endParaRPr lang="en-US" sz="1050" b="1" dirty="0">
              <a:solidFill>
                <a:srgbClr val="674301"/>
              </a:solidFill>
              <a:cs typeface="B Nazanin" pitchFamily="2" charset="-78"/>
            </a:endParaRPr>
          </a:p>
        </p:txBody>
      </p:sp>
      <p:sp>
        <p:nvSpPr>
          <p:cNvPr id="28" name="TextBox 27"/>
          <p:cNvSpPr txBox="1"/>
          <p:nvPr/>
        </p:nvSpPr>
        <p:spPr>
          <a:xfrm>
            <a:off x="272480" y="4016097"/>
            <a:ext cx="1728192" cy="276999"/>
          </a:xfrm>
          <a:prstGeom prst="rect">
            <a:avLst/>
          </a:prstGeom>
          <a:noFill/>
        </p:spPr>
        <p:txBody>
          <a:bodyPr wrap="square" rtlCol="0">
            <a:spAutoFit/>
          </a:bodyPr>
          <a:lstStyle/>
          <a:p>
            <a:pPr algn="ctr" rtl="1"/>
            <a:r>
              <a:rPr lang="fa-IR" sz="1200" dirty="0" smtClean="0">
                <a:solidFill>
                  <a:schemeClr val="bg1">
                    <a:lumMod val="65000"/>
                    <a:lumOff val="35000"/>
                  </a:schemeClr>
                </a:solidFill>
                <a:cs typeface="B Nazanin" pitchFamily="2" charset="-78"/>
              </a:rPr>
              <a:t>گام پنجم: </a:t>
            </a:r>
            <a:r>
              <a:rPr lang="fa-IR" sz="1200" b="1" dirty="0" smtClean="0">
                <a:solidFill>
                  <a:schemeClr val="bg1">
                    <a:lumMod val="65000"/>
                    <a:lumOff val="35000"/>
                  </a:schemeClr>
                </a:solidFill>
                <a:cs typeface="B Nazanin" pitchFamily="2" charset="-78"/>
              </a:rPr>
              <a:t>بایدها و نبایدها</a:t>
            </a:r>
            <a:endParaRPr lang="en-US" sz="1200" b="1" dirty="0">
              <a:solidFill>
                <a:schemeClr val="bg1">
                  <a:lumMod val="65000"/>
                  <a:lumOff val="35000"/>
                </a:schemeClr>
              </a:solidFill>
              <a:cs typeface="B Nazanin" pitchFamily="2" charset="-78"/>
            </a:endParaRPr>
          </a:p>
        </p:txBody>
      </p:sp>
      <p:sp>
        <p:nvSpPr>
          <p:cNvPr id="20" name="TextBox 19"/>
          <p:cNvSpPr txBox="1"/>
          <p:nvPr/>
        </p:nvSpPr>
        <p:spPr>
          <a:xfrm>
            <a:off x="2504728" y="1340768"/>
            <a:ext cx="6552727" cy="4339650"/>
          </a:xfrm>
          <a:prstGeom prst="rect">
            <a:avLst/>
          </a:prstGeom>
          <a:noFill/>
        </p:spPr>
        <p:txBody>
          <a:bodyPr wrap="square" rtlCol="0">
            <a:spAutoFit/>
          </a:bodyPr>
          <a:lstStyle/>
          <a:p>
            <a:pPr algn="justLow" rtl="1">
              <a:lnSpc>
                <a:spcPct val="150000"/>
              </a:lnSpc>
            </a:pPr>
            <a:r>
              <a:rPr lang="fa-IR" sz="1150" dirty="0">
                <a:solidFill>
                  <a:srgbClr val="002060"/>
                </a:solidFill>
                <a:cs typeface="B Nazanin" pitchFamily="2" charset="-78"/>
              </a:rPr>
              <a:t>- برای کاهش میزان اتلاف حرارت میبایست نسبت سطح خارجی به حجم مورد پوشش را به حداقل رساند بنابراین پلان ها باید متراکم و فشرده و ترجیحاً مربعی شکل باشند.</a:t>
            </a:r>
          </a:p>
          <a:p>
            <a:pPr algn="justLow" rtl="1">
              <a:lnSpc>
                <a:spcPct val="150000"/>
              </a:lnSpc>
            </a:pPr>
            <a:r>
              <a:rPr lang="fa-IR" sz="1150" dirty="0">
                <a:solidFill>
                  <a:srgbClr val="002060"/>
                </a:solidFill>
                <a:cs typeface="B Nazanin" pitchFamily="2" charset="-78"/>
              </a:rPr>
              <a:t>در شکل زیر فرم های مختلف با نسبت های مختلف سطح خارجی به حجم محصور، نشان داده شده اند.</a:t>
            </a:r>
          </a:p>
          <a:p>
            <a:pPr algn="justLow" rtl="1">
              <a:lnSpc>
                <a:spcPct val="150000"/>
              </a:lnSpc>
            </a:pPr>
            <a:endParaRPr lang="fa-IR" sz="1150" dirty="0" smtClean="0">
              <a:solidFill>
                <a:srgbClr val="002060"/>
              </a:solidFill>
              <a:cs typeface="B Nazanin" pitchFamily="2" charset="-78"/>
            </a:endParaRPr>
          </a:p>
          <a:p>
            <a:pPr algn="justLow" rtl="1">
              <a:lnSpc>
                <a:spcPct val="150000"/>
              </a:lnSpc>
            </a:pPr>
            <a:endParaRPr lang="fa-IR" sz="1150" dirty="0" smtClean="0">
              <a:solidFill>
                <a:srgbClr val="002060"/>
              </a:solidFill>
              <a:cs typeface="B Nazanin" pitchFamily="2" charset="-78"/>
            </a:endParaRPr>
          </a:p>
          <a:p>
            <a:pPr algn="justLow" rtl="1">
              <a:lnSpc>
                <a:spcPct val="150000"/>
              </a:lnSpc>
            </a:pPr>
            <a:endParaRPr lang="fa-IR" sz="1150" dirty="0">
              <a:solidFill>
                <a:srgbClr val="002060"/>
              </a:solidFill>
              <a:cs typeface="B Nazanin" pitchFamily="2" charset="-78"/>
            </a:endParaRPr>
          </a:p>
          <a:p>
            <a:pPr algn="justLow" rtl="1">
              <a:lnSpc>
                <a:spcPct val="150000"/>
              </a:lnSpc>
            </a:pPr>
            <a:r>
              <a:rPr lang="fa-IR" sz="1150" dirty="0" smtClean="0">
                <a:solidFill>
                  <a:srgbClr val="002060"/>
                </a:solidFill>
                <a:cs typeface="B Nazanin" pitchFamily="2" charset="-78"/>
              </a:rPr>
              <a:t>- </a:t>
            </a:r>
            <a:r>
              <a:rPr lang="fa-IR" sz="1150" dirty="0">
                <a:solidFill>
                  <a:srgbClr val="002060"/>
                </a:solidFill>
                <a:cs typeface="B Nazanin" pitchFamily="2" charset="-78"/>
              </a:rPr>
              <a:t>می‏بایست از مصالح با ظرفیت و عایق حرارتی بالا استفاده نمود.</a:t>
            </a:r>
          </a:p>
          <a:p>
            <a:pPr algn="justLow" rtl="1">
              <a:lnSpc>
                <a:spcPct val="150000"/>
              </a:lnSpc>
            </a:pPr>
            <a:r>
              <a:rPr lang="fa-IR" sz="1150" dirty="0">
                <a:solidFill>
                  <a:srgbClr val="002060"/>
                </a:solidFill>
                <a:cs typeface="B Nazanin" pitchFamily="2" charset="-78"/>
              </a:rPr>
              <a:t>- به حداقل رساندن میزان تعویض هوای داخلی و تهویه طبیعی</a:t>
            </a:r>
          </a:p>
          <a:p>
            <a:pPr algn="justLow" rtl="1">
              <a:lnSpc>
                <a:spcPct val="150000"/>
              </a:lnSpc>
            </a:pPr>
            <a:r>
              <a:rPr lang="fa-IR" sz="1150" dirty="0">
                <a:solidFill>
                  <a:srgbClr val="002060"/>
                </a:solidFill>
                <a:cs typeface="B Nazanin" pitchFamily="2" charset="-78"/>
              </a:rPr>
              <a:t>- انتخاب بام‏های مسطح و نگه‏داری برف بر روی بام‏ها به عنوان عایق حرارتی</a:t>
            </a:r>
          </a:p>
          <a:p>
            <a:pPr algn="justLow" rtl="1">
              <a:lnSpc>
                <a:spcPct val="150000"/>
              </a:lnSpc>
            </a:pPr>
            <a:r>
              <a:rPr lang="fa-IR" sz="1150" dirty="0">
                <a:solidFill>
                  <a:srgbClr val="002060"/>
                </a:solidFill>
                <a:cs typeface="B Nazanin" pitchFamily="2" charset="-78"/>
              </a:rPr>
              <a:t>- استفاده از حرارت ناشی از تابش آفتاب در داخل ساختمان در فصل زمستان به واسطه ابعاد پنجره‏ها و رنگ پوشش سطوح خارج</a:t>
            </a:r>
          </a:p>
          <a:p>
            <a:pPr algn="justLow" rtl="1">
              <a:lnSpc>
                <a:spcPct val="150000"/>
              </a:lnSpc>
            </a:pPr>
            <a:r>
              <a:rPr lang="fa-IR" sz="1150" dirty="0">
                <a:solidFill>
                  <a:srgbClr val="002060"/>
                </a:solidFill>
                <a:cs typeface="B Nazanin" pitchFamily="2" charset="-78"/>
              </a:rPr>
              <a:t>- سطح و تعداد پنجره‏ها کم باشد.</a:t>
            </a:r>
          </a:p>
          <a:p>
            <a:pPr algn="justLow" rtl="1">
              <a:lnSpc>
                <a:spcPct val="150000"/>
              </a:lnSpc>
            </a:pPr>
            <a:r>
              <a:rPr lang="fa-IR" sz="1150" dirty="0">
                <a:solidFill>
                  <a:srgbClr val="002060"/>
                </a:solidFill>
                <a:cs typeface="B Nazanin" pitchFamily="2" charset="-78"/>
              </a:rPr>
              <a:t>- استفاده از سطوح منعکس‏کننده مقابل پنجره‏های جنوبی به صورت فصلی برای استفاده بیشتر از حرارت خورشید در زمستان (همه مواد به جز آینه‏ها و فلزات خیلی براق دارای پراکندگی انعکاسی هستند، ولیکن این دو ماده به دلیل قابلیت انعکاس زیاد مناسب نیستند)</a:t>
            </a:r>
          </a:p>
          <a:p>
            <a:pPr algn="justLow" rtl="1">
              <a:lnSpc>
                <a:spcPct val="150000"/>
              </a:lnSpc>
            </a:pPr>
            <a:r>
              <a:rPr lang="fa-IR" sz="1150" dirty="0">
                <a:solidFill>
                  <a:srgbClr val="002060"/>
                </a:solidFill>
                <a:cs typeface="B Nazanin" pitchFamily="2" charset="-78"/>
              </a:rPr>
              <a:t>مصالح پیشنهادی: </a:t>
            </a:r>
            <a:r>
              <a:rPr lang="fa-IR" sz="1150" dirty="0" smtClean="0">
                <a:solidFill>
                  <a:srgbClr val="002060"/>
                </a:solidFill>
                <a:cs typeface="B Nazanin" pitchFamily="2" charset="-78"/>
              </a:rPr>
              <a:t>علف </a:t>
            </a:r>
          </a:p>
          <a:p>
            <a:pPr algn="justLow" rtl="1">
              <a:lnSpc>
                <a:spcPct val="150000"/>
              </a:lnSpc>
            </a:pPr>
            <a:r>
              <a:rPr lang="fa-IR" sz="1150" dirty="0" smtClean="0">
                <a:solidFill>
                  <a:srgbClr val="002060"/>
                </a:solidFill>
                <a:cs typeface="B Nazanin" pitchFamily="2" charset="-78"/>
              </a:rPr>
              <a:t>                       سطوح بتنی</a:t>
            </a:r>
          </a:p>
          <a:p>
            <a:pPr algn="justLow" rtl="1">
              <a:lnSpc>
                <a:spcPct val="150000"/>
              </a:lnSpc>
            </a:pPr>
            <a:r>
              <a:rPr lang="fa-IR" sz="1150" dirty="0" smtClean="0">
                <a:solidFill>
                  <a:srgbClr val="002060"/>
                </a:solidFill>
                <a:cs typeface="B Nazanin" pitchFamily="2" charset="-78"/>
              </a:rPr>
              <a:t>                       آجر </a:t>
            </a:r>
            <a:r>
              <a:rPr lang="fa-IR" sz="1150" dirty="0">
                <a:solidFill>
                  <a:srgbClr val="002060"/>
                </a:solidFill>
                <a:cs typeface="B Nazanin" pitchFamily="2" charset="-78"/>
              </a:rPr>
              <a:t>به رنگ‏های مختلف</a:t>
            </a:r>
          </a:p>
        </p:txBody>
      </p:sp>
      <p:pic>
        <p:nvPicPr>
          <p:cNvPr id="21" name="Picture 2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04728" y="2204864"/>
            <a:ext cx="4104456" cy="747956"/>
          </a:xfrm>
          <a:prstGeom prst="rect">
            <a:avLst/>
          </a:prstGeom>
          <a:ln>
            <a:solidFill>
              <a:schemeClr val="bg1">
                <a:lumMod val="50000"/>
                <a:lumOff val="50000"/>
              </a:schemeClr>
            </a:solidFill>
          </a:ln>
        </p:spPr>
      </p:pic>
      <p:pic>
        <p:nvPicPr>
          <p:cNvPr id="25" name="Picture 2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04728" y="4911758"/>
            <a:ext cx="4536504" cy="1443148"/>
          </a:xfrm>
          <a:prstGeom prst="rect">
            <a:avLst/>
          </a:prstGeom>
          <a:ln>
            <a:solidFill>
              <a:schemeClr val="bg1">
                <a:lumMod val="50000"/>
                <a:lumOff val="50000"/>
              </a:schemeClr>
            </a:solidFill>
          </a:ln>
        </p:spPr>
      </p:pic>
    </p:spTree>
    <p:extLst>
      <p:ext uri="{BB962C8B-B14F-4D97-AF65-F5344CB8AC3E}">
        <p14:creationId xmlns:p14="http://schemas.microsoft.com/office/powerpoint/2010/main" val="4212249479"/>
      </p:ext>
    </p:extLst>
  </p:cSld>
  <p:clrMapOvr>
    <a:masterClrMapping/>
  </p:clrMapOvr>
  <p:transition>
    <p:dissolve/>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گام پنجم: بایدها و نبایدها</a:t>
            </a:r>
            <a:endParaRPr lang="en-US" dirty="0">
              <a:solidFill>
                <a:srgbClr val="8C5B02"/>
              </a:solidFill>
              <a:latin typeface="Technic" panose="00000400000000000000" pitchFamily="2" charset="2"/>
            </a:endParaRPr>
          </a:p>
        </p:txBody>
      </p:sp>
      <p:sp>
        <p:nvSpPr>
          <p:cNvPr id="23" name="TextBox 22"/>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3</a:t>
            </a:r>
            <a:r>
              <a:rPr lang="fa-IR" sz="1600" dirty="0" smtClean="0">
                <a:effectLst>
                  <a:outerShdw blurRad="38100" dist="38100" dir="2700000" algn="tl">
                    <a:srgbClr val="000000">
                      <a:alpha val="43137"/>
                    </a:srgbClr>
                  </a:outerShdw>
                </a:effectLst>
              </a:rPr>
              <a:t>  </a:t>
            </a:r>
            <a:r>
              <a:rPr lang="fa-IR" sz="1600" dirty="0">
                <a:effectLst>
                  <a:outerShdw blurRad="38100" dist="38100" dir="2700000" algn="tl">
                    <a:srgbClr val="000000">
                      <a:alpha val="43137"/>
                    </a:srgbClr>
                  </a:outerShdw>
                </a:effectLst>
              </a:rPr>
              <a:t>برنامه‏دهی و طراحی ویلا براساس نظریه سیستم‏ها - اردبیل</a:t>
            </a:r>
            <a:endParaRPr lang="en-US" sz="1400" dirty="0">
              <a:effectLst>
                <a:outerShdw blurRad="38100" dist="38100" dir="2700000" algn="tl">
                  <a:srgbClr val="000000">
                    <a:alpha val="43137"/>
                  </a:srgbClr>
                </a:outerShdw>
              </a:effectLst>
            </a:endParaRPr>
          </a:p>
        </p:txBody>
      </p:sp>
      <p:sp>
        <p:nvSpPr>
          <p:cNvPr id="24" name="TextBox 23"/>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3</a:t>
            </a:r>
            <a:endParaRPr lang="en-US" sz="1200" b="1" dirty="0">
              <a:solidFill>
                <a:srgbClr val="002060"/>
              </a:solidFill>
              <a:cs typeface="B Nazanin" pitchFamily="2" charset="-78"/>
            </a:endParaRPr>
          </a:p>
        </p:txBody>
      </p:sp>
      <p:sp>
        <p:nvSpPr>
          <p:cNvPr id="26" name="TextBox 25"/>
          <p:cNvSpPr txBox="1"/>
          <p:nvPr/>
        </p:nvSpPr>
        <p:spPr>
          <a:xfrm>
            <a:off x="272480" y="3723542"/>
            <a:ext cx="1728192" cy="253916"/>
          </a:xfrm>
          <a:prstGeom prst="rect">
            <a:avLst/>
          </a:prstGeom>
          <a:noFill/>
        </p:spPr>
        <p:txBody>
          <a:bodyPr wrap="square" rtlCol="0">
            <a:spAutoFit/>
          </a:bodyPr>
          <a:lstStyle/>
          <a:p>
            <a:pPr algn="ctr" rtl="1"/>
            <a:r>
              <a:rPr lang="fa-IR" sz="1050" b="1" dirty="0">
                <a:solidFill>
                  <a:srgbClr val="674301"/>
                </a:solidFill>
                <a:cs typeface="B Nazanin" pitchFamily="2" charset="-78"/>
              </a:rPr>
              <a:t>برنامه‏دهی و طراحی </a:t>
            </a:r>
            <a:r>
              <a:rPr lang="fa-IR" sz="1050" b="1" dirty="0" smtClean="0">
                <a:solidFill>
                  <a:srgbClr val="674301"/>
                </a:solidFill>
                <a:cs typeface="B Nazanin" pitchFamily="2" charset="-78"/>
              </a:rPr>
              <a:t>ویلا - اردبیل</a:t>
            </a:r>
            <a:endParaRPr lang="en-US" sz="1050" b="1" dirty="0">
              <a:solidFill>
                <a:srgbClr val="674301"/>
              </a:solidFill>
              <a:cs typeface="B Nazanin" pitchFamily="2" charset="-78"/>
            </a:endParaRPr>
          </a:p>
        </p:txBody>
      </p:sp>
      <p:sp>
        <p:nvSpPr>
          <p:cNvPr id="28" name="TextBox 27"/>
          <p:cNvSpPr txBox="1"/>
          <p:nvPr/>
        </p:nvSpPr>
        <p:spPr>
          <a:xfrm>
            <a:off x="272480" y="4016097"/>
            <a:ext cx="1728192" cy="276999"/>
          </a:xfrm>
          <a:prstGeom prst="rect">
            <a:avLst/>
          </a:prstGeom>
          <a:noFill/>
        </p:spPr>
        <p:txBody>
          <a:bodyPr wrap="square" rtlCol="0">
            <a:spAutoFit/>
          </a:bodyPr>
          <a:lstStyle/>
          <a:p>
            <a:pPr algn="ctr" rtl="1"/>
            <a:r>
              <a:rPr lang="fa-IR" sz="1200" dirty="0" smtClean="0">
                <a:solidFill>
                  <a:schemeClr val="bg1">
                    <a:lumMod val="65000"/>
                    <a:lumOff val="35000"/>
                  </a:schemeClr>
                </a:solidFill>
                <a:cs typeface="B Nazanin" pitchFamily="2" charset="-78"/>
              </a:rPr>
              <a:t>گام پنجم: </a:t>
            </a:r>
            <a:r>
              <a:rPr lang="fa-IR" sz="1200" b="1" dirty="0" smtClean="0">
                <a:solidFill>
                  <a:schemeClr val="bg1">
                    <a:lumMod val="65000"/>
                    <a:lumOff val="35000"/>
                  </a:schemeClr>
                </a:solidFill>
                <a:cs typeface="B Nazanin" pitchFamily="2" charset="-78"/>
              </a:rPr>
              <a:t>بایدها و نبایدها</a:t>
            </a:r>
            <a:endParaRPr lang="en-US" sz="1200" b="1" dirty="0">
              <a:solidFill>
                <a:schemeClr val="bg1">
                  <a:lumMod val="65000"/>
                  <a:lumOff val="35000"/>
                </a:schemeClr>
              </a:solidFill>
              <a:cs typeface="B Nazanin" pitchFamily="2" charset="-78"/>
            </a:endParaRPr>
          </a:p>
        </p:txBody>
      </p:sp>
      <p:sp>
        <p:nvSpPr>
          <p:cNvPr id="20" name="TextBox 19"/>
          <p:cNvSpPr txBox="1"/>
          <p:nvPr/>
        </p:nvSpPr>
        <p:spPr>
          <a:xfrm>
            <a:off x="2504728" y="1340768"/>
            <a:ext cx="6552727" cy="1132041"/>
          </a:xfrm>
          <a:prstGeom prst="rect">
            <a:avLst/>
          </a:prstGeom>
          <a:noFill/>
        </p:spPr>
        <p:txBody>
          <a:bodyPr wrap="square" rtlCol="0">
            <a:spAutoFit/>
          </a:bodyPr>
          <a:lstStyle/>
          <a:p>
            <a:pPr algn="justLow" rtl="1">
              <a:lnSpc>
                <a:spcPct val="150000"/>
              </a:lnSpc>
            </a:pPr>
            <a:r>
              <a:rPr lang="fa-IR" sz="1150" dirty="0">
                <a:solidFill>
                  <a:srgbClr val="002060"/>
                </a:solidFill>
                <a:cs typeface="B Nazanin" pitchFamily="2" charset="-78"/>
              </a:rPr>
              <a:t>- استفاده از شکل زمین و گیاهان برای محافظت در برابر باد زمستان:</a:t>
            </a:r>
          </a:p>
          <a:p>
            <a:pPr algn="justLow" rtl="1">
              <a:lnSpc>
                <a:spcPct val="150000"/>
              </a:lnSpc>
            </a:pPr>
            <a:r>
              <a:rPr lang="fa-IR" sz="1150" dirty="0">
                <a:solidFill>
                  <a:srgbClr val="002060"/>
                </a:solidFill>
                <a:cs typeface="B Nazanin" pitchFamily="2" charset="-78"/>
              </a:rPr>
              <a:t>ارتفاع بادشکن با طول سایه باد متناسب است.</a:t>
            </a:r>
          </a:p>
          <a:p>
            <a:pPr algn="justLow" rtl="1">
              <a:lnSpc>
                <a:spcPct val="150000"/>
              </a:lnSpc>
            </a:pPr>
            <a:r>
              <a:rPr lang="fa-IR" sz="1150" dirty="0">
                <a:solidFill>
                  <a:srgbClr val="002060"/>
                </a:solidFill>
                <a:cs typeface="B Nazanin" pitchFamily="2" charset="-78"/>
              </a:rPr>
              <a:t>همچنین پهنای بادشکن زمانی که 1۲ برابر ارتفاع آن باشد در طول بادشکن تأثیر دارد.</a:t>
            </a:r>
          </a:p>
          <a:p>
            <a:pPr algn="justLow" rtl="1">
              <a:lnSpc>
                <a:spcPct val="150000"/>
              </a:lnSpc>
            </a:pPr>
            <a:r>
              <a:rPr lang="fa-IR" sz="1150" dirty="0">
                <a:solidFill>
                  <a:srgbClr val="002060"/>
                </a:solidFill>
                <a:cs typeface="B Nazanin" pitchFamily="2" charset="-78"/>
              </a:rPr>
              <a:t>بادشکن‏های نفوذ پذیر طول سایه باد را افزایش داده و مانع آشفتگی باد می‏شوند، موانع نفوذ ناپذیر به دلیل ایجاد آشفتگی مناسب نیستند.</a:t>
            </a:r>
          </a:p>
        </p:txBody>
      </p:sp>
      <p:pic>
        <p:nvPicPr>
          <p:cNvPr id="25" name="Picture 2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04728" y="2517567"/>
            <a:ext cx="4411493" cy="3837339"/>
          </a:xfrm>
          <a:prstGeom prst="rect">
            <a:avLst/>
          </a:prstGeom>
          <a:ln>
            <a:solidFill>
              <a:schemeClr val="bg1">
                <a:lumMod val="50000"/>
                <a:lumOff val="50000"/>
              </a:schemeClr>
            </a:solidFill>
          </a:ln>
        </p:spPr>
      </p:pic>
    </p:spTree>
    <p:extLst>
      <p:ext uri="{BB962C8B-B14F-4D97-AF65-F5344CB8AC3E}">
        <p14:creationId xmlns:p14="http://schemas.microsoft.com/office/powerpoint/2010/main" val="1327076860"/>
      </p:ext>
    </p:extLst>
  </p:cSld>
  <p:clrMapOvr>
    <a:masterClrMapping/>
  </p:clrMapOvr>
  <p:transition>
    <p:dissolve/>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گام پنجم: بایدها و نبایدها</a:t>
            </a:r>
            <a:endParaRPr lang="en-US" dirty="0">
              <a:solidFill>
                <a:srgbClr val="8C5B02"/>
              </a:solidFill>
              <a:latin typeface="Technic" panose="00000400000000000000" pitchFamily="2" charset="2"/>
            </a:endParaRPr>
          </a:p>
        </p:txBody>
      </p:sp>
      <p:sp>
        <p:nvSpPr>
          <p:cNvPr id="23" name="TextBox 22"/>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3</a:t>
            </a:r>
            <a:r>
              <a:rPr lang="fa-IR" sz="1600" dirty="0" smtClean="0">
                <a:effectLst>
                  <a:outerShdw blurRad="38100" dist="38100" dir="2700000" algn="tl">
                    <a:srgbClr val="000000">
                      <a:alpha val="43137"/>
                    </a:srgbClr>
                  </a:outerShdw>
                </a:effectLst>
              </a:rPr>
              <a:t>  </a:t>
            </a:r>
            <a:r>
              <a:rPr lang="fa-IR" sz="1600" dirty="0">
                <a:effectLst>
                  <a:outerShdw blurRad="38100" dist="38100" dir="2700000" algn="tl">
                    <a:srgbClr val="000000">
                      <a:alpha val="43137"/>
                    </a:srgbClr>
                  </a:outerShdw>
                </a:effectLst>
              </a:rPr>
              <a:t>برنامه‏دهی و طراحی ویلا براساس نظریه سیستم‏ها - اردبیل</a:t>
            </a:r>
            <a:endParaRPr lang="en-US" sz="1400" dirty="0">
              <a:effectLst>
                <a:outerShdw blurRad="38100" dist="38100" dir="2700000" algn="tl">
                  <a:srgbClr val="000000">
                    <a:alpha val="43137"/>
                  </a:srgbClr>
                </a:outerShdw>
              </a:effectLst>
            </a:endParaRPr>
          </a:p>
        </p:txBody>
      </p:sp>
      <p:sp>
        <p:nvSpPr>
          <p:cNvPr id="24" name="TextBox 23"/>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3</a:t>
            </a:r>
            <a:endParaRPr lang="en-US" sz="1200" b="1" dirty="0">
              <a:solidFill>
                <a:srgbClr val="002060"/>
              </a:solidFill>
              <a:cs typeface="B Nazanin" pitchFamily="2" charset="-78"/>
            </a:endParaRPr>
          </a:p>
        </p:txBody>
      </p:sp>
      <p:sp>
        <p:nvSpPr>
          <p:cNvPr id="26" name="TextBox 25"/>
          <p:cNvSpPr txBox="1"/>
          <p:nvPr/>
        </p:nvSpPr>
        <p:spPr>
          <a:xfrm>
            <a:off x="272480" y="3723542"/>
            <a:ext cx="1728192" cy="253916"/>
          </a:xfrm>
          <a:prstGeom prst="rect">
            <a:avLst/>
          </a:prstGeom>
          <a:noFill/>
        </p:spPr>
        <p:txBody>
          <a:bodyPr wrap="square" rtlCol="0">
            <a:spAutoFit/>
          </a:bodyPr>
          <a:lstStyle/>
          <a:p>
            <a:pPr algn="ctr" rtl="1"/>
            <a:r>
              <a:rPr lang="fa-IR" sz="1050" b="1" dirty="0">
                <a:solidFill>
                  <a:srgbClr val="674301"/>
                </a:solidFill>
                <a:cs typeface="B Nazanin" pitchFamily="2" charset="-78"/>
              </a:rPr>
              <a:t>برنامه‏دهی و طراحی </a:t>
            </a:r>
            <a:r>
              <a:rPr lang="fa-IR" sz="1050" b="1" dirty="0" smtClean="0">
                <a:solidFill>
                  <a:srgbClr val="674301"/>
                </a:solidFill>
                <a:cs typeface="B Nazanin" pitchFamily="2" charset="-78"/>
              </a:rPr>
              <a:t>ویلا - اردبیل</a:t>
            </a:r>
            <a:endParaRPr lang="en-US" sz="1050" b="1" dirty="0">
              <a:solidFill>
                <a:srgbClr val="674301"/>
              </a:solidFill>
              <a:cs typeface="B Nazanin" pitchFamily="2" charset="-78"/>
            </a:endParaRPr>
          </a:p>
        </p:txBody>
      </p:sp>
      <p:sp>
        <p:nvSpPr>
          <p:cNvPr id="28" name="TextBox 27"/>
          <p:cNvSpPr txBox="1"/>
          <p:nvPr/>
        </p:nvSpPr>
        <p:spPr>
          <a:xfrm>
            <a:off x="272480" y="4016097"/>
            <a:ext cx="1728192" cy="276999"/>
          </a:xfrm>
          <a:prstGeom prst="rect">
            <a:avLst/>
          </a:prstGeom>
          <a:noFill/>
        </p:spPr>
        <p:txBody>
          <a:bodyPr wrap="square" rtlCol="0">
            <a:spAutoFit/>
          </a:bodyPr>
          <a:lstStyle/>
          <a:p>
            <a:pPr algn="ctr" rtl="1"/>
            <a:r>
              <a:rPr lang="fa-IR" sz="1200" dirty="0" smtClean="0">
                <a:solidFill>
                  <a:schemeClr val="bg1">
                    <a:lumMod val="65000"/>
                    <a:lumOff val="35000"/>
                  </a:schemeClr>
                </a:solidFill>
                <a:cs typeface="B Nazanin" pitchFamily="2" charset="-78"/>
              </a:rPr>
              <a:t>گام پنجم: </a:t>
            </a:r>
            <a:r>
              <a:rPr lang="fa-IR" sz="1200" b="1" dirty="0" smtClean="0">
                <a:solidFill>
                  <a:schemeClr val="bg1">
                    <a:lumMod val="65000"/>
                    <a:lumOff val="35000"/>
                  </a:schemeClr>
                </a:solidFill>
                <a:cs typeface="B Nazanin" pitchFamily="2" charset="-78"/>
              </a:rPr>
              <a:t>بایدها و نبایدها</a:t>
            </a:r>
            <a:endParaRPr lang="en-US" sz="1200" b="1" dirty="0">
              <a:solidFill>
                <a:schemeClr val="bg1">
                  <a:lumMod val="65000"/>
                  <a:lumOff val="35000"/>
                </a:schemeClr>
              </a:solidFill>
              <a:cs typeface="B Nazanin" pitchFamily="2" charset="-78"/>
            </a:endParaRPr>
          </a:p>
        </p:txBody>
      </p:sp>
      <p:sp>
        <p:nvSpPr>
          <p:cNvPr id="20" name="TextBox 19"/>
          <p:cNvSpPr txBox="1"/>
          <p:nvPr/>
        </p:nvSpPr>
        <p:spPr>
          <a:xfrm>
            <a:off x="5601072" y="1340768"/>
            <a:ext cx="3456383" cy="623248"/>
          </a:xfrm>
          <a:prstGeom prst="rect">
            <a:avLst/>
          </a:prstGeom>
          <a:noFill/>
        </p:spPr>
        <p:txBody>
          <a:bodyPr wrap="square" rtlCol="0">
            <a:spAutoFit/>
          </a:bodyPr>
          <a:lstStyle/>
          <a:p>
            <a:pPr algn="justLow" rtl="1">
              <a:lnSpc>
                <a:spcPct val="150000"/>
              </a:lnSpc>
            </a:pPr>
            <a:r>
              <a:rPr lang="fa-IR" sz="1150" dirty="0">
                <a:solidFill>
                  <a:srgbClr val="002060"/>
                </a:solidFill>
                <a:cs typeface="B Nazanin" pitchFamily="2" charset="-78"/>
              </a:rPr>
              <a:t>-تقسیم فشار هوای اطراف ساختمان در صورت وزش باد را در شکل </a:t>
            </a:r>
            <a:r>
              <a:rPr lang="fa-IR" sz="1150" dirty="0" smtClean="0">
                <a:solidFill>
                  <a:srgbClr val="002060"/>
                </a:solidFill>
                <a:cs typeface="B Nazanin" pitchFamily="2" charset="-78"/>
              </a:rPr>
              <a:t>مقابل می</a:t>
            </a:r>
            <a:r>
              <a:rPr lang="fa-IR" sz="1150" dirty="0">
                <a:solidFill>
                  <a:srgbClr val="002060"/>
                </a:solidFill>
                <a:cs typeface="B Nazanin" pitchFamily="2" charset="-78"/>
              </a:rPr>
              <a:t>‏توان مشاهده کرد.</a:t>
            </a:r>
          </a:p>
        </p:txBody>
      </p:sp>
      <p:pic>
        <p:nvPicPr>
          <p:cNvPr id="25" name="Picture 24"/>
          <p:cNvPicPr>
            <a:picLocks noChangeAspect="1"/>
          </p:cNvPicPr>
          <p:nvPr/>
        </p:nvPicPr>
        <p:blipFill>
          <a:blip r:embed="rId2" cstate="print">
            <a:duotone>
              <a:prstClr val="black"/>
              <a:schemeClr val="accent2">
                <a:tint val="45000"/>
                <a:satMod val="400000"/>
              </a:schemeClr>
            </a:duotone>
            <a:extLst>
              <a:ext uri="{28A0092B-C50C-407E-A947-70E740481C1C}">
                <a14:useLocalDpi xmlns:a14="http://schemas.microsoft.com/office/drawing/2010/main" val="0"/>
              </a:ext>
            </a:extLst>
          </a:blip>
          <a:stretch>
            <a:fillRect/>
          </a:stretch>
        </p:blipFill>
        <p:spPr>
          <a:xfrm>
            <a:off x="2504728" y="1430896"/>
            <a:ext cx="3024336" cy="1147327"/>
          </a:xfrm>
          <a:prstGeom prst="rect">
            <a:avLst/>
          </a:prstGeom>
          <a:ln>
            <a:solidFill>
              <a:schemeClr val="bg1">
                <a:lumMod val="50000"/>
                <a:lumOff val="50000"/>
              </a:schemeClr>
            </a:solidFill>
          </a:ln>
        </p:spPr>
      </p:pic>
      <p:sp>
        <p:nvSpPr>
          <p:cNvPr id="21" name="TextBox 20"/>
          <p:cNvSpPr txBox="1"/>
          <p:nvPr/>
        </p:nvSpPr>
        <p:spPr>
          <a:xfrm>
            <a:off x="5601072" y="2699128"/>
            <a:ext cx="3456383" cy="1154162"/>
          </a:xfrm>
          <a:prstGeom prst="rect">
            <a:avLst/>
          </a:prstGeom>
          <a:noFill/>
        </p:spPr>
        <p:txBody>
          <a:bodyPr wrap="square" rtlCol="0">
            <a:spAutoFit/>
          </a:bodyPr>
          <a:lstStyle/>
          <a:p>
            <a:pPr algn="justLow" rtl="1">
              <a:lnSpc>
                <a:spcPct val="150000"/>
              </a:lnSpc>
            </a:pPr>
            <a:r>
              <a:rPr lang="fa-IR" sz="1150" dirty="0">
                <a:solidFill>
                  <a:srgbClr val="002060"/>
                </a:solidFill>
                <a:cs typeface="B Nazanin" pitchFamily="2" charset="-78"/>
              </a:rPr>
              <a:t>با توجه به شکل سطح تماس ساختمان با باد در حالت ج کمتر از حالت الف و ب می‏باشد. به همین ترتیب، بهترین جهت‏گیری بنا برای مقابله با باد نامطلوب جنوب غربی و استفاده از باد مطلوب شرقی، شمال شرقی-جنوب غربی می‏باشد.</a:t>
            </a:r>
          </a:p>
        </p:txBody>
      </p:sp>
      <p:pic>
        <p:nvPicPr>
          <p:cNvPr id="27" name="Picture 26"/>
          <p:cNvPicPr>
            <a:picLocks noChangeAspect="1"/>
          </p:cNvPicPr>
          <p:nvPr/>
        </p:nvPicPr>
        <p:blipFill>
          <a:blip r:embed="rId3" cstate="print">
            <a:duotone>
              <a:prstClr val="black"/>
              <a:schemeClr val="accent2">
                <a:tint val="45000"/>
                <a:satMod val="400000"/>
              </a:schemeClr>
            </a:duotone>
            <a:extLst>
              <a:ext uri="{28A0092B-C50C-407E-A947-70E740481C1C}">
                <a14:useLocalDpi xmlns:a14="http://schemas.microsoft.com/office/drawing/2010/main" val="0"/>
              </a:ext>
            </a:extLst>
          </a:blip>
          <a:stretch>
            <a:fillRect/>
          </a:stretch>
        </p:blipFill>
        <p:spPr>
          <a:xfrm>
            <a:off x="2504729" y="2699128"/>
            <a:ext cx="3024335" cy="1552477"/>
          </a:xfrm>
          <a:prstGeom prst="rect">
            <a:avLst/>
          </a:prstGeom>
          <a:ln>
            <a:solidFill>
              <a:schemeClr val="bg1">
                <a:lumMod val="50000"/>
                <a:lumOff val="50000"/>
              </a:schemeClr>
            </a:solidFill>
          </a:ln>
        </p:spPr>
      </p:pic>
      <p:sp>
        <p:nvSpPr>
          <p:cNvPr id="30" name="TextBox 29"/>
          <p:cNvSpPr txBox="1"/>
          <p:nvPr/>
        </p:nvSpPr>
        <p:spPr>
          <a:xfrm>
            <a:off x="4736976" y="4336282"/>
            <a:ext cx="4320479" cy="1419619"/>
          </a:xfrm>
          <a:prstGeom prst="rect">
            <a:avLst/>
          </a:prstGeom>
          <a:noFill/>
        </p:spPr>
        <p:txBody>
          <a:bodyPr wrap="square" rtlCol="0">
            <a:spAutoFit/>
          </a:bodyPr>
          <a:lstStyle/>
          <a:p>
            <a:pPr algn="justLow" rtl="1">
              <a:lnSpc>
                <a:spcPct val="150000"/>
              </a:lnSpc>
            </a:pPr>
            <a:r>
              <a:rPr lang="fa-IR" sz="1150" dirty="0">
                <a:solidFill>
                  <a:srgbClr val="002060"/>
                </a:solidFill>
                <a:cs typeface="B Nazanin" pitchFamily="2" charset="-78"/>
              </a:rPr>
              <a:t>همانطور که در شکل زیر نشان داده شده، زمانی که پنجره‏ها در جداره‏های رو به باد و پشت به باد، مقابل یکدیگر قرار دارند، مناسب‎ترین تهویه هنگامی صورت می‏گیرد که جهت وزش باد نسبت به سطح پنجره رو به باد مایل باشد. ولیکن زمانی که پنجره‏ها مجاور هم تعبیه شده باشند، تهویه طبیعی زمانی مطلوب است که جهت وزش باد، عمود بر سطح پنجره رو به باد</a:t>
            </a:r>
          </a:p>
          <a:p>
            <a:pPr algn="justLow" rtl="1">
              <a:lnSpc>
                <a:spcPct val="150000"/>
              </a:lnSpc>
            </a:pPr>
            <a:r>
              <a:rPr lang="fa-IR" sz="1150" dirty="0">
                <a:solidFill>
                  <a:srgbClr val="002060"/>
                </a:solidFill>
                <a:cs typeface="B Nazanin" pitchFamily="2" charset="-78"/>
              </a:rPr>
              <a:t>باشد.</a:t>
            </a:r>
          </a:p>
        </p:txBody>
      </p:sp>
      <p:pic>
        <p:nvPicPr>
          <p:cNvPr id="31" name="Picture 30"/>
          <p:cNvPicPr>
            <a:picLocks noChangeAspect="1"/>
          </p:cNvPicPr>
          <p:nvPr/>
        </p:nvPicPr>
        <p:blipFill>
          <a:blip r:embed="rId4" cstate="print">
            <a:duotone>
              <a:prstClr val="black"/>
              <a:schemeClr val="accent2">
                <a:tint val="45000"/>
                <a:satMod val="400000"/>
              </a:schemeClr>
            </a:duotone>
            <a:extLst>
              <a:ext uri="{28A0092B-C50C-407E-A947-70E740481C1C}">
                <a14:useLocalDpi xmlns:a14="http://schemas.microsoft.com/office/drawing/2010/main" val="0"/>
              </a:ext>
            </a:extLst>
          </a:blip>
          <a:stretch>
            <a:fillRect/>
          </a:stretch>
        </p:blipFill>
        <p:spPr>
          <a:xfrm>
            <a:off x="2504728" y="4336283"/>
            <a:ext cx="2088232" cy="2018624"/>
          </a:xfrm>
          <a:prstGeom prst="rect">
            <a:avLst/>
          </a:prstGeom>
          <a:ln>
            <a:solidFill>
              <a:schemeClr val="bg1">
                <a:lumMod val="50000"/>
                <a:lumOff val="50000"/>
              </a:schemeClr>
            </a:solidFill>
          </a:ln>
        </p:spPr>
      </p:pic>
    </p:spTree>
    <p:extLst>
      <p:ext uri="{BB962C8B-B14F-4D97-AF65-F5344CB8AC3E}">
        <p14:creationId xmlns:p14="http://schemas.microsoft.com/office/powerpoint/2010/main" val="2142254908"/>
      </p:ext>
    </p:extLst>
  </p:cSld>
  <p:clrMapOvr>
    <a:masterClrMapping/>
  </p:clrMapOvr>
  <p:transition>
    <p:dissolv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TextBox 14"/>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1</a:t>
            </a:r>
            <a:r>
              <a:rPr lang="fa-IR" sz="1600" dirty="0" smtClean="0">
                <a:effectLst>
                  <a:outerShdw blurRad="38100" dist="38100" dir="2700000" algn="tl">
                    <a:srgbClr val="000000">
                      <a:alpha val="43137"/>
                    </a:srgbClr>
                  </a:outerShdw>
                </a:effectLst>
              </a:rPr>
              <a:t>   فعالیت‏های معمار</a:t>
            </a:r>
            <a:endParaRPr lang="en-US" sz="1400" dirty="0">
              <a:effectLst>
                <a:outerShdw blurRad="38100" dist="38100" dir="2700000" algn="tl">
                  <a:srgbClr val="000000">
                    <a:alpha val="43137"/>
                  </a:srgbClr>
                </a:outerShdw>
              </a:effectLst>
            </a:endParaRPr>
          </a:p>
        </p:txBody>
      </p:sp>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حل مسأله                                </a:t>
            </a:r>
            <a:r>
              <a:rPr lang="en-US" sz="1400" dirty="0" smtClean="0">
                <a:solidFill>
                  <a:srgbClr val="8C5B02"/>
                </a:solidFill>
              </a:rPr>
              <a:t> </a:t>
            </a:r>
            <a:r>
              <a:rPr lang="fa-IR" sz="1400" dirty="0" smtClean="0">
                <a:solidFill>
                  <a:srgbClr val="8C5B02"/>
                </a:solidFill>
              </a:rPr>
              <a:t>                                                    </a:t>
            </a:r>
            <a:r>
              <a:rPr lang="fa-IR" sz="1400" dirty="0">
                <a:solidFill>
                  <a:srgbClr val="8C5B02"/>
                </a:solidFill>
              </a:rPr>
              <a:t> </a:t>
            </a:r>
            <a:r>
              <a:rPr lang="fa-IR" sz="1400" dirty="0" smtClean="0">
                <a:solidFill>
                  <a:srgbClr val="8C5B02"/>
                </a:solidFill>
              </a:rPr>
              <a:t>                              </a:t>
            </a:r>
            <a:r>
              <a:rPr lang="en-US" sz="1400" dirty="0" smtClean="0">
                <a:solidFill>
                  <a:srgbClr val="8C5B02"/>
                </a:solidFill>
                <a:latin typeface="Technic" panose="00000400000000000000" pitchFamily="2" charset="2"/>
              </a:rPr>
              <a:t>Problem Solving</a:t>
            </a:r>
            <a:endParaRPr lang="en-US" sz="1400" dirty="0">
              <a:solidFill>
                <a:srgbClr val="8C5B02"/>
              </a:solidFill>
              <a:latin typeface="Technic" panose="00000400000000000000" pitchFamily="2" charset="2"/>
            </a:endParaRPr>
          </a:p>
        </p:txBody>
      </p:sp>
      <p:sp>
        <p:nvSpPr>
          <p:cNvPr id="25" name="TextBox 24"/>
          <p:cNvSpPr txBox="1"/>
          <p:nvPr/>
        </p:nvSpPr>
        <p:spPr>
          <a:xfrm>
            <a:off x="2504728" y="1352963"/>
            <a:ext cx="288032"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en-US" sz="1400" dirty="0" smtClean="0">
                <a:solidFill>
                  <a:srgbClr val="002060"/>
                </a:solidFill>
                <a:latin typeface="Technic" panose="00000400000000000000" pitchFamily="2" charset="2"/>
              </a:rPr>
              <a:t>2</a:t>
            </a:r>
            <a:endParaRPr lang="en-US" sz="1400" dirty="0">
              <a:solidFill>
                <a:srgbClr val="002060"/>
              </a:solidFill>
              <a:latin typeface="Technic" panose="00000400000000000000" pitchFamily="2" charset="2"/>
            </a:endParaRPr>
          </a:p>
        </p:txBody>
      </p:sp>
      <p:pic>
        <p:nvPicPr>
          <p:cNvPr id="39" name="Picture 38"/>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240526" y="4117829"/>
            <a:ext cx="2816930" cy="2191492"/>
          </a:xfrm>
          <a:prstGeom prst="rect">
            <a:avLst/>
          </a:prstGeom>
          <a:noFill/>
          <a:ln>
            <a:noFill/>
          </a:ln>
          <a:extLst/>
        </p:spPr>
      </p:pic>
      <p:pic>
        <p:nvPicPr>
          <p:cNvPr id="40" name="Picture 39"/>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240526" y="2107192"/>
            <a:ext cx="2816930" cy="1969880"/>
          </a:xfrm>
          <a:prstGeom prst="rect">
            <a:avLst/>
          </a:prstGeom>
          <a:noFill/>
          <a:ln>
            <a:noFill/>
          </a:ln>
          <a:extLst/>
        </p:spPr>
      </p:pic>
      <p:pic>
        <p:nvPicPr>
          <p:cNvPr id="41" name="Picture 40"/>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4314523" y="2206825"/>
            <a:ext cx="1675985" cy="4104456"/>
          </a:xfrm>
          <a:prstGeom prst="rect">
            <a:avLst/>
          </a:prstGeom>
          <a:noFill/>
          <a:ln>
            <a:solidFill>
              <a:schemeClr val="bg1">
                <a:lumMod val="50000"/>
                <a:lumOff val="50000"/>
              </a:schemeClr>
            </a:solidFill>
          </a:ln>
          <a:extLst/>
        </p:spPr>
      </p:pic>
      <p:pic>
        <p:nvPicPr>
          <p:cNvPr id="42" name="Picture 41"/>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2504728" y="2206825"/>
            <a:ext cx="1667262" cy="4083089"/>
          </a:xfrm>
          <a:prstGeom prst="rect">
            <a:avLst/>
          </a:prstGeom>
          <a:noFill/>
          <a:ln>
            <a:solidFill>
              <a:schemeClr val="bg1">
                <a:lumMod val="50000"/>
                <a:lumOff val="50000"/>
              </a:schemeClr>
            </a:solidFill>
          </a:ln>
          <a:extLst/>
        </p:spPr>
      </p:pic>
      <p:sp>
        <p:nvSpPr>
          <p:cNvPr id="43" name="TextBox 42"/>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1</a:t>
            </a:r>
            <a:endParaRPr lang="en-US" sz="1200" b="1" dirty="0">
              <a:solidFill>
                <a:srgbClr val="002060"/>
              </a:solidFill>
              <a:cs typeface="B Nazanin" pitchFamily="2" charset="-78"/>
            </a:endParaRPr>
          </a:p>
        </p:txBody>
      </p:sp>
      <p:sp>
        <p:nvSpPr>
          <p:cNvPr id="44" name="TextBox 43"/>
          <p:cNvSpPr txBox="1"/>
          <p:nvPr/>
        </p:nvSpPr>
        <p:spPr>
          <a:xfrm>
            <a:off x="272480" y="3723542"/>
            <a:ext cx="1728192" cy="276999"/>
          </a:xfrm>
          <a:prstGeom prst="rect">
            <a:avLst/>
          </a:prstGeom>
          <a:noFill/>
        </p:spPr>
        <p:txBody>
          <a:bodyPr wrap="square" rtlCol="0">
            <a:spAutoFit/>
          </a:bodyPr>
          <a:lstStyle/>
          <a:p>
            <a:pPr algn="ctr"/>
            <a:r>
              <a:rPr lang="fa-IR" sz="1200" b="1" dirty="0" smtClean="0">
                <a:solidFill>
                  <a:srgbClr val="674301"/>
                </a:solidFill>
                <a:cs typeface="B Nazanin" pitchFamily="2" charset="-78"/>
              </a:rPr>
              <a:t>فعالیت‏های معمار</a:t>
            </a:r>
            <a:endParaRPr lang="en-US" sz="1200" b="1" dirty="0">
              <a:solidFill>
                <a:srgbClr val="674301"/>
              </a:solidFill>
              <a:cs typeface="B Nazanin" pitchFamily="2" charset="-78"/>
            </a:endParaRPr>
          </a:p>
        </p:txBody>
      </p:sp>
      <p:sp>
        <p:nvSpPr>
          <p:cNvPr id="45" name="TextBox 44"/>
          <p:cNvSpPr txBox="1"/>
          <p:nvPr/>
        </p:nvSpPr>
        <p:spPr>
          <a:xfrm>
            <a:off x="272480" y="4016097"/>
            <a:ext cx="1728192" cy="276999"/>
          </a:xfrm>
          <a:prstGeom prst="rect">
            <a:avLst/>
          </a:prstGeom>
          <a:noFill/>
        </p:spPr>
        <p:txBody>
          <a:bodyPr wrap="square" rtlCol="0">
            <a:spAutoFit/>
          </a:bodyPr>
          <a:lstStyle/>
          <a:p>
            <a:pPr algn="ctr"/>
            <a:r>
              <a:rPr lang="en-US" sz="1200" b="1" dirty="0" smtClean="0">
                <a:solidFill>
                  <a:schemeClr val="bg1">
                    <a:lumMod val="65000"/>
                    <a:lumOff val="35000"/>
                  </a:schemeClr>
                </a:solidFill>
                <a:cs typeface="B Nazanin" pitchFamily="2" charset="-78"/>
              </a:rPr>
              <a:t>Problem Solving</a:t>
            </a:r>
            <a:endParaRPr lang="en-US" sz="1200" b="1" dirty="0">
              <a:solidFill>
                <a:schemeClr val="bg1">
                  <a:lumMod val="65000"/>
                  <a:lumOff val="35000"/>
                </a:schemeClr>
              </a:solidFill>
              <a:cs typeface="B Nazanin" pitchFamily="2" charset="-78"/>
            </a:endParaRPr>
          </a:p>
        </p:txBody>
      </p:sp>
      <p:sp>
        <p:nvSpPr>
          <p:cNvPr id="46" name="TextBox 45"/>
          <p:cNvSpPr txBox="1"/>
          <p:nvPr/>
        </p:nvSpPr>
        <p:spPr>
          <a:xfrm>
            <a:off x="272480" y="4437112"/>
            <a:ext cx="1728192" cy="276999"/>
          </a:xfrm>
          <a:prstGeom prst="rect">
            <a:avLst/>
          </a:prstGeom>
          <a:noFill/>
        </p:spPr>
        <p:txBody>
          <a:bodyPr wrap="square" rtlCol="0">
            <a:spAutoFit/>
          </a:bodyPr>
          <a:lstStyle/>
          <a:p>
            <a:pPr algn="ctr"/>
            <a:r>
              <a:rPr lang="fa-IR" sz="1200" b="1" dirty="0" smtClean="0">
                <a:solidFill>
                  <a:schemeClr val="bg1">
                    <a:lumMod val="65000"/>
                    <a:lumOff val="35000"/>
                  </a:schemeClr>
                </a:solidFill>
                <a:cs typeface="B Nazanin" pitchFamily="2" charset="-78"/>
              </a:rPr>
              <a:t>مجتمع مسکونی چیذری</a:t>
            </a:r>
            <a:endParaRPr lang="en-US" sz="1200" b="1" dirty="0">
              <a:solidFill>
                <a:schemeClr val="bg1">
                  <a:lumMod val="65000"/>
                  <a:lumOff val="35000"/>
                </a:schemeClr>
              </a:solidFill>
              <a:cs typeface="B Nazanin" pitchFamily="2" charset="-78"/>
            </a:endParaRPr>
          </a:p>
        </p:txBody>
      </p:sp>
      <p:sp>
        <p:nvSpPr>
          <p:cNvPr id="59" name="TextBox 58"/>
          <p:cNvSpPr txBox="1"/>
          <p:nvPr/>
        </p:nvSpPr>
        <p:spPr>
          <a:xfrm>
            <a:off x="2864768" y="1352963"/>
            <a:ext cx="619268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002060"/>
                </a:solidFill>
                <a:cs typeface="B Traffic" panose="00000400000000000000" pitchFamily="2" charset="-78"/>
              </a:rPr>
              <a:t>مجتمع مسکونی چیذری     </a:t>
            </a:r>
            <a:r>
              <a:rPr lang="fa-IR" sz="1050" dirty="0" smtClean="0">
                <a:solidFill>
                  <a:srgbClr val="002060"/>
                </a:solidFill>
                <a:cs typeface="B Traffic" panose="00000400000000000000" pitchFamily="2" charset="-78"/>
              </a:rPr>
              <a:t>محمد مجیدی</a:t>
            </a:r>
            <a:endParaRPr lang="fa-IR" sz="1050" dirty="0">
              <a:solidFill>
                <a:srgbClr val="002060"/>
              </a:solidFill>
              <a:cs typeface="B Traffic" panose="00000400000000000000" pitchFamily="2" charset="-78"/>
            </a:endParaRPr>
          </a:p>
        </p:txBody>
      </p:sp>
    </p:spTree>
    <p:extLst>
      <p:ext uri="{BB962C8B-B14F-4D97-AF65-F5344CB8AC3E}">
        <p14:creationId xmlns:p14="http://schemas.microsoft.com/office/powerpoint/2010/main" val="2252736248"/>
      </p:ext>
    </p:extLst>
  </p:cSld>
  <p:clrMapOvr>
    <a:masterClrMapping/>
  </p:clrMapOvr>
  <p:transition>
    <p:dissolve/>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گام پنجم: بایدها و نبایدها</a:t>
            </a:r>
            <a:endParaRPr lang="en-US" dirty="0">
              <a:solidFill>
                <a:srgbClr val="8C5B02"/>
              </a:solidFill>
              <a:latin typeface="Technic" panose="00000400000000000000" pitchFamily="2" charset="2"/>
            </a:endParaRPr>
          </a:p>
        </p:txBody>
      </p:sp>
      <p:sp>
        <p:nvSpPr>
          <p:cNvPr id="23" name="TextBox 22"/>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3</a:t>
            </a:r>
            <a:r>
              <a:rPr lang="fa-IR" sz="1600" dirty="0" smtClean="0">
                <a:effectLst>
                  <a:outerShdw blurRad="38100" dist="38100" dir="2700000" algn="tl">
                    <a:srgbClr val="000000">
                      <a:alpha val="43137"/>
                    </a:srgbClr>
                  </a:outerShdw>
                </a:effectLst>
              </a:rPr>
              <a:t>  </a:t>
            </a:r>
            <a:r>
              <a:rPr lang="fa-IR" sz="1600" dirty="0">
                <a:effectLst>
                  <a:outerShdw blurRad="38100" dist="38100" dir="2700000" algn="tl">
                    <a:srgbClr val="000000">
                      <a:alpha val="43137"/>
                    </a:srgbClr>
                  </a:outerShdw>
                </a:effectLst>
              </a:rPr>
              <a:t>برنامه‏دهی و طراحی ویلا براساس نظریه سیستم‏ها - اردبیل</a:t>
            </a:r>
            <a:endParaRPr lang="en-US" sz="1400" dirty="0">
              <a:effectLst>
                <a:outerShdw blurRad="38100" dist="38100" dir="2700000" algn="tl">
                  <a:srgbClr val="000000">
                    <a:alpha val="43137"/>
                  </a:srgbClr>
                </a:outerShdw>
              </a:effectLst>
            </a:endParaRPr>
          </a:p>
        </p:txBody>
      </p:sp>
      <p:sp>
        <p:nvSpPr>
          <p:cNvPr id="24" name="TextBox 23"/>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3</a:t>
            </a:r>
            <a:endParaRPr lang="en-US" sz="1200" b="1" dirty="0">
              <a:solidFill>
                <a:srgbClr val="002060"/>
              </a:solidFill>
              <a:cs typeface="B Nazanin" pitchFamily="2" charset="-78"/>
            </a:endParaRPr>
          </a:p>
        </p:txBody>
      </p:sp>
      <p:sp>
        <p:nvSpPr>
          <p:cNvPr id="26" name="TextBox 25"/>
          <p:cNvSpPr txBox="1"/>
          <p:nvPr/>
        </p:nvSpPr>
        <p:spPr>
          <a:xfrm>
            <a:off x="272480" y="3723542"/>
            <a:ext cx="1728192" cy="253916"/>
          </a:xfrm>
          <a:prstGeom prst="rect">
            <a:avLst/>
          </a:prstGeom>
          <a:noFill/>
        </p:spPr>
        <p:txBody>
          <a:bodyPr wrap="square" rtlCol="0">
            <a:spAutoFit/>
          </a:bodyPr>
          <a:lstStyle/>
          <a:p>
            <a:pPr algn="ctr" rtl="1"/>
            <a:r>
              <a:rPr lang="fa-IR" sz="1050" b="1" dirty="0">
                <a:solidFill>
                  <a:srgbClr val="674301"/>
                </a:solidFill>
                <a:cs typeface="B Nazanin" pitchFamily="2" charset="-78"/>
              </a:rPr>
              <a:t>برنامه‏دهی و طراحی </a:t>
            </a:r>
            <a:r>
              <a:rPr lang="fa-IR" sz="1050" b="1" dirty="0" smtClean="0">
                <a:solidFill>
                  <a:srgbClr val="674301"/>
                </a:solidFill>
                <a:cs typeface="B Nazanin" pitchFamily="2" charset="-78"/>
              </a:rPr>
              <a:t>ویلا - اردبیل</a:t>
            </a:r>
            <a:endParaRPr lang="en-US" sz="1050" b="1" dirty="0">
              <a:solidFill>
                <a:srgbClr val="674301"/>
              </a:solidFill>
              <a:cs typeface="B Nazanin" pitchFamily="2" charset="-78"/>
            </a:endParaRPr>
          </a:p>
        </p:txBody>
      </p:sp>
      <p:sp>
        <p:nvSpPr>
          <p:cNvPr id="28" name="TextBox 27"/>
          <p:cNvSpPr txBox="1"/>
          <p:nvPr/>
        </p:nvSpPr>
        <p:spPr>
          <a:xfrm>
            <a:off x="272480" y="4016097"/>
            <a:ext cx="1728192" cy="276999"/>
          </a:xfrm>
          <a:prstGeom prst="rect">
            <a:avLst/>
          </a:prstGeom>
          <a:noFill/>
        </p:spPr>
        <p:txBody>
          <a:bodyPr wrap="square" rtlCol="0">
            <a:spAutoFit/>
          </a:bodyPr>
          <a:lstStyle/>
          <a:p>
            <a:pPr algn="ctr" rtl="1"/>
            <a:r>
              <a:rPr lang="fa-IR" sz="1200" dirty="0" smtClean="0">
                <a:solidFill>
                  <a:schemeClr val="bg1">
                    <a:lumMod val="65000"/>
                    <a:lumOff val="35000"/>
                  </a:schemeClr>
                </a:solidFill>
                <a:cs typeface="B Nazanin" pitchFamily="2" charset="-78"/>
              </a:rPr>
              <a:t>گام پنجم: </a:t>
            </a:r>
            <a:r>
              <a:rPr lang="fa-IR" sz="1200" b="1" dirty="0" smtClean="0">
                <a:solidFill>
                  <a:schemeClr val="bg1">
                    <a:lumMod val="65000"/>
                    <a:lumOff val="35000"/>
                  </a:schemeClr>
                </a:solidFill>
                <a:cs typeface="B Nazanin" pitchFamily="2" charset="-78"/>
              </a:rPr>
              <a:t>بایدها و نبایدها</a:t>
            </a:r>
            <a:endParaRPr lang="en-US" sz="1200" b="1" dirty="0">
              <a:solidFill>
                <a:schemeClr val="bg1">
                  <a:lumMod val="65000"/>
                  <a:lumOff val="35000"/>
                </a:schemeClr>
              </a:solidFill>
              <a:cs typeface="B Nazanin" pitchFamily="2" charset="-78"/>
            </a:endParaRPr>
          </a:p>
        </p:txBody>
      </p:sp>
      <p:sp>
        <p:nvSpPr>
          <p:cNvPr id="20" name="TextBox 19"/>
          <p:cNvSpPr txBox="1"/>
          <p:nvPr/>
        </p:nvSpPr>
        <p:spPr>
          <a:xfrm>
            <a:off x="5529064" y="1340768"/>
            <a:ext cx="3528391" cy="335669"/>
          </a:xfrm>
          <a:prstGeom prst="rect">
            <a:avLst/>
          </a:prstGeom>
          <a:noFill/>
        </p:spPr>
        <p:txBody>
          <a:bodyPr wrap="square" rtlCol="0">
            <a:spAutoFit/>
          </a:bodyPr>
          <a:lstStyle/>
          <a:p>
            <a:pPr algn="justLow" rtl="1">
              <a:lnSpc>
                <a:spcPct val="150000"/>
              </a:lnSpc>
            </a:pPr>
            <a:r>
              <a:rPr lang="fa-IR" sz="1150" dirty="0">
                <a:solidFill>
                  <a:srgbClr val="002060"/>
                </a:solidFill>
                <a:cs typeface="B Nazanin" pitchFamily="2" charset="-78"/>
              </a:rPr>
              <a:t>- حالات مختلف حرکت هوا در داخل اتاق با تغییر محل پنجره‏ها:</a:t>
            </a:r>
          </a:p>
        </p:txBody>
      </p:sp>
      <p:pic>
        <p:nvPicPr>
          <p:cNvPr id="25" name="Picture 24"/>
          <p:cNvPicPr>
            <a:picLocks noChangeAspect="1"/>
          </p:cNvPicPr>
          <p:nvPr/>
        </p:nvPicPr>
        <p:blipFill>
          <a:blip r:embed="rId2" cstate="print">
            <a:duotone>
              <a:prstClr val="black"/>
              <a:schemeClr val="accent2">
                <a:tint val="45000"/>
                <a:satMod val="400000"/>
              </a:schemeClr>
            </a:duotone>
            <a:extLst>
              <a:ext uri="{BEBA8EAE-BF5A-486C-A8C5-ECC9F3942E4B}">
                <a14:imgProps xmlns:a14="http://schemas.microsoft.com/office/drawing/2010/main">
                  <a14:imgLayer r:embed="rId3">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2504728" y="1387615"/>
            <a:ext cx="3552987" cy="2458701"/>
          </a:xfrm>
          <a:prstGeom prst="rect">
            <a:avLst/>
          </a:prstGeom>
          <a:ln>
            <a:solidFill>
              <a:schemeClr val="bg1">
                <a:lumMod val="50000"/>
                <a:lumOff val="50000"/>
              </a:schemeClr>
            </a:solidFill>
          </a:ln>
        </p:spPr>
      </p:pic>
      <p:pic>
        <p:nvPicPr>
          <p:cNvPr id="29" name="Picture 28"/>
          <p:cNvPicPr>
            <a:picLocks noChangeAspect="1"/>
          </p:cNvPicPr>
          <p:nvPr/>
        </p:nvPicPr>
        <p:blipFill>
          <a:blip r:embed="rId4" cstate="print">
            <a:duotone>
              <a:prstClr val="black"/>
              <a:schemeClr val="accent2">
                <a:tint val="45000"/>
                <a:satMod val="400000"/>
              </a:schemeClr>
            </a:duotone>
            <a:extLst>
              <a:ext uri="{28A0092B-C50C-407E-A947-70E740481C1C}">
                <a14:useLocalDpi xmlns:a14="http://schemas.microsoft.com/office/drawing/2010/main" val="0"/>
              </a:ext>
            </a:extLst>
          </a:blip>
          <a:stretch>
            <a:fillRect/>
          </a:stretch>
        </p:blipFill>
        <p:spPr>
          <a:xfrm>
            <a:off x="2504728" y="3923940"/>
            <a:ext cx="1623335" cy="2430966"/>
          </a:xfrm>
          <a:prstGeom prst="rect">
            <a:avLst/>
          </a:prstGeom>
          <a:ln>
            <a:solidFill>
              <a:schemeClr val="bg1">
                <a:lumMod val="50000"/>
                <a:lumOff val="50000"/>
              </a:schemeClr>
            </a:solidFill>
          </a:ln>
        </p:spPr>
      </p:pic>
      <p:sp>
        <p:nvSpPr>
          <p:cNvPr id="30" name="TextBox 29"/>
          <p:cNvSpPr txBox="1"/>
          <p:nvPr/>
        </p:nvSpPr>
        <p:spPr>
          <a:xfrm>
            <a:off x="6418132" y="3923940"/>
            <a:ext cx="2639323" cy="888705"/>
          </a:xfrm>
          <a:prstGeom prst="rect">
            <a:avLst/>
          </a:prstGeom>
          <a:noFill/>
        </p:spPr>
        <p:txBody>
          <a:bodyPr wrap="square" rtlCol="0">
            <a:spAutoFit/>
          </a:bodyPr>
          <a:lstStyle/>
          <a:p>
            <a:pPr algn="justLow" rtl="1">
              <a:lnSpc>
                <a:spcPct val="150000"/>
              </a:lnSpc>
            </a:pPr>
            <a:r>
              <a:rPr lang="fa-IR" sz="1150" dirty="0">
                <a:solidFill>
                  <a:srgbClr val="002060"/>
                </a:solidFill>
                <a:cs typeface="B Nazanin" pitchFamily="2" charset="-78"/>
              </a:rPr>
              <a:t>- بادشکن‏ها:</a:t>
            </a:r>
          </a:p>
          <a:p>
            <a:pPr algn="justLow" rtl="1">
              <a:lnSpc>
                <a:spcPct val="150000"/>
              </a:lnSpc>
            </a:pPr>
            <a:r>
              <a:rPr lang="fa-IR" sz="1150" dirty="0">
                <a:solidFill>
                  <a:srgbClr val="002060"/>
                </a:solidFill>
                <a:cs typeface="B Nazanin" pitchFamily="2" charset="-78"/>
              </a:rPr>
              <a:t>- تأثیر انواع بادشکن‏ها در الگوی حرکت باد در نزدیکی ساختمان</a:t>
            </a:r>
          </a:p>
        </p:txBody>
      </p:sp>
      <p:pic>
        <p:nvPicPr>
          <p:cNvPr id="31" name="Picture 30"/>
          <p:cNvPicPr>
            <a:picLocks noChangeAspect="1"/>
          </p:cNvPicPr>
          <p:nvPr/>
        </p:nvPicPr>
        <p:blipFill>
          <a:blip r:embed="rId5">
            <a:duotone>
              <a:prstClr val="black"/>
              <a:schemeClr val="accent2">
                <a:tint val="45000"/>
                <a:satMod val="400000"/>
              </a:schemeClr>
            </a:duotone>
            <a:extLst>
              <a:ext uri="{28A0092B-C50C-407E-A947-70E740481C1C}">
                <a14:useLocalDpi xmlns:a14="http://schemas.microsoft.com/office/drawing/2010/main" val="0"/>
              </a:ext>
            </a:extLst>
          </a:blip>
          <a:stretch>
            <a:fillRect/>
          </a:stretch>
        </p:blipFill>
        <p:spPr>
          <a:xfrm>
            <a:off x="4193676" y="3923941"/>
            <a:ext cx="2158843" cy="2430966"/>
          </a:xfrm>
          <a:prstGeom prst="rect">
            <a:avLst/>
          </a:prstGeom>
          <a:ln>
            <a:solidFill>
              <a:schemeClr val="bg1">
                <a:lumMod val="50000"/>
                <a:lumOff val="50000"/>
              </a:schemeClr>
            </a:solidFill>
          </a:ln>
        </p:spPr>
      </p:pic>
    </p:spTree>
    <p:extLst>
      <p:ext uri="{BB962C8B-B14F-4D97-AF65-F5344CB8AC3E}">
        <p14:creationId xmlns:p14="http://schemas.microsoft.com/office/powerpoint/2010/main" val="3635088623"/>
      </p:ext>
    </p:extLst>
  </p:cSld>
  <p:clrMapOvr>
    <a:masterClrMapping/>
  </p:clrMapOvr>
  <p:transition>
    <p:dissolve/>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گام پنجم: بایدها و نبایدها</a:t>
            </a:r>
            <a:endParaRPr lang="en-US" dirty="0">
              <a:solidFill>
                <a:srgbClr val="8C5B02"/>
              </a:solidFill>
              <a:latin typeface="Technic" panose="00000400000000000000" pitchFamily="2" charset="2"/>
            </a:endParaRPr>
          </a:p>
        </p:txBody>
      </p:sp>
      <p:sp>
        <p:nvSpPr>
          <p:cNvPr id="23" name="TextBox 22"/>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3</a:t>
            </a:r>
            <a:r>
              <a:rPr lang="fa-IR" sz="1600" dirty="0" smtClean="0">
                <a:effectLst>
                  <a:outerShdw blurRad="38100" dist="38100" dir="2700000" algn="tl">
                    <a:srgbClr val="000000">
                      <a:alpha val="43137"/>
                    </a:srgbClr>
                  </a:outerShdw>
                </a:effectLst>
              </a:rPr>
              <a:t>  </a:t>
            </a:r>
            <a:r>
              <a:rPr lang="fa-IR" sz="1600" dirty="0">
                <a:effectLst>
                  <a:outerShdw blurRad="38100" dist="38100" dir="2700000" algn="tl">
                    <a:srgbClr val="000000">
                      <a:alpha val="43137"/>
                    </a:srgbClr>
                  </a:outerShdw>
                </a:effectLst>
              </a:rPr>
              <a:t>برنامه‏دهی و طراحی ویلا براساس نظریه سیستم‏ها - اردبیل</a:t>
            </a:r>
            <a:endParaRPr lang="en-US" sz="1400" dirty="0">
              <a:effectLst>
                <a:outerShdw blurRad="38100" dist="38100" dir="2700000" algn="tl">
                  <a:srgbClr val="000000">
                    <a:alpha val="43137"/>
                  </a:srgbClr>
                </a:outerShdw>
              </a:effectLst>
            </a:endParaRPr>
          </a:p>
        </p:txBody>
      </p:sp>
      <p:sp>
        <p:nvSpPr>
          <p:cNvPr id="24" name="TextBox 23"/>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3</a:t>
            </a:r>
            <a:endParaRPr lang="en-US" sz="1200" b="1" dirty="0">
              <a:solidFill>
                <a:srgbClr val="002060"/>
              </a:solidFill>
              <a:cs typeface="B Nazanin" pitchFamily="2" charset="-78"/>
            </a:endParaRPr>
          </a:p>
        </p:txBody>
      </p:sp>
      <p:sp>
        <p:nvSpPr>
          <p:cNvPr id="26" name="TextBox 25"/>
          <p:cNvSpPr txBox="1"/>
          <p:nvPr/>
        </p:nvSpPr>
        <p:spPr>
          <a:xfrm>
            <a:off x="272480" y="3723542"/>
            <a:ext cx="1728192" cy="253916"/>
          </a:xfrm>
          <a:prstGeom prst="rect">
            <a:avLst/>
          </a:prstGeom>
          <a:noFill/>
        </p:spPr>
        <p:txBody>
          <a:bodyPr wrap="square" rtlCol="0">
            <a:spAutoFit/>
          </a:bodyPr>
          <a:lstStyle/>
          <a:p>
            <a:pPr algn="ctr" rtl="1"/>
            <a:r>
              <a:rPr lang="fa-IR" sz="1050" b="1" dirty="0">
                <a:solidFill>
                  <a:srgbClr val="674301"/>
                </a:solidFill>
                <a:cs typeface="B Nazanin" pitchFamily="2" charset="-78"/>
              </a:rPr>
              <a:t>برنامه‏دهی و طراحی </a:t>
            </a:r>
            <a:r>
              <a:rPr lang="fa-IR" sz="1050" b="1" dirty="0" smtClean="0">
                <a:solidFill>
                  <a:srgbClr val="674301"/>
                </a:solidFill>
                <a:cs typeface="B Nazanin" pitchFamily="2" charset="-78"/>
              </a:rPr>
              <a:t>ویلا - اردبیل</a:t>
            </a:r>
            <a:endParaRPr lang="en-US" sz="1050" b="1" dirty="0">
              <a:solidFill>
                <a:srgbClr val="674301"/>
              </a:solidFill>
              <a:cs typeface="B Nazanin" pitchFamily="2" charset="-78"/>
            </a:endParaRPr>
          </a:p>
        </p:txBody>
      </p:sp>
      <p:sp>
        <p:nvSpPr>
          <p:cNvPr id="28" name="TextBox 27"/>
          <p:cNvSpPr txBox="1"/>
          <p:nvPr/>
        </p:nvSpPr>
        <p:spPr>
          <a:xfrm>
            <a:off x="272480" y="4016097"/>
            <a:ext cx="1728192" cy="276999"/>
          </a:xfrm>
          <a:prstGeom prst="rect">
            <a:avLst/>
          </a:prstGeom>
          <a:noFill/>
        </p:spPr>
        <p:txBody>
          <a:bodyPr wrap="square" rtlCol="0">
            <a:spAutoFit/>
          </a:bodyPr>
          <a:lstStyle/>
          <a:p>
            <a:pPr algn="ctr" rtl="1"/>
            <a:r>
              <a:rPr lang="fa-IR" sz="1200" dirty="0" smtClean="0">
                <a:solidFill>
                  <a:schemeClr val="bg1">
                    <a:lumMod val="65000"/>
                    <a:lumOff val="35000"/>
                  </a:schemeClr>
                </a:solidFill>
                <a:cs typeface="B Nazanin" pitchFamily="2" charset="-78"/>
              </a:rPr>
              <a:t>گام پنجم: </a:t>
            </a:r>
            <a:r>
              <a:rPr lang="fa-IR" sz="1200" b="1" dirty="0" smtClean="0">
                <a:solidFill>
                  <a:schemeClr val="bg1">
                    <a:lumMod val="65000"/>
                    <a:lumOff val="35000"/>
                  </a:schemeClr>
                </a:solidFill>
                <a:cs typeface="B Nazanin" pitchFamily="2" charset="-78"/>
              </a:rPr>
              <a:t>بایدها و نبایدها</a:t>
            </a:r>
            <a:endParaRPr lang="en-US" sz="1200" b="1" dirty="0">
              <a:solidFill>
                <a:schemeClr val="bg1">
                  <a:lumMod val="65000"/>
                  <a:lumOff val="35000"/>
                </a:schemeClr>
              </a:solidFill>
              <a:cs typeface="B Nazanin" pitchFamily="2" charset="-78"/>
            </a:endParaRPr>
          </a:p>
        </p:txBody>
      </p:sp>
      <p:sp>
        <p:nvSpPr>
          <p:cNvPr id="20" name="TextBox 19"/>
          <p:cNvSpPr txBox="1"/>
          <p:nvPr/>
        </p:nvSpPr>
        <p:spPr>
          <a:xfrm>
            <a:off x="7473280" y="1340768"/>
            <a:ext cx="1584175" cy="1154162"/>
          </a:xfrm>
          <a:prstGeom prst="rect">
            <a:avLst/>
          </a:prstGeom>
          <a:noFill/>
        </p:spPr>
        <p:txBody>
          <a:bodyPr wrap="square" rtlCol="0">
            <a:spAutoFit/>
          </a:bodyPr>
          <a:lstStyle/>
          <a:p>
            <a:pPr algn="justLow" rtl="1">
              <a:lnSpc>
                <a:spcPct val="150000"/>
              </a:lnSpc>
            </a:pPr>
            <a:r>
              <a:rPr lang="fa-IR" sz="1150" dirty="0">
                <a:solidFill>
                  <a:srgbClr val="002060"/>
                </a:solidFill>
                <a:cs typeface="B Nazanin" pitchFamily="2" charset="-78"/>
              </a:rPr>
              <a:t>پلان شکل حرکت باد در داخل ساختمان، هنگامی که در جبهه رو به باد ساختمان، یک درخت و یک حصار قرار دارد.</a:t>
            </a:r>
          </a:p>
        </p:txBody>
      </p:sp>
      <p:sp>
        <p:nvSpPr>
          <p:cNvPr id="30" name="TextBox 29"/>
          <p:cNvSpPr txBox="1"/>
          <p:nvPr/>
        </p:nvSpPr>
        <p:spPr>
          <a:xfrm>
            <a:off x="7473280" y="3823493"/>
            <a:ext cx="1584175" cy="601127"/>
          </a:xfrm>
          <a:prstGeom prst="rect">
            <a:avLst/>
          </a:prstGeom>
          <a:noFill/>
        </p:spPr>
        <p:txBody>
          <a:bodyPr wrap="square" rtlCol="0">
            <a:spAutoFit/>
          </a:bodyPr>
          <a:lstStyle/>
          <a:p>
            <a:pPr algn="justLow" rtl="1">
              <a:lnSpc>
                <a:spcPct val="150000"/>
              </a:lnSpc>
            </a:pPr>
            <a:r>
              <a:rPr lang="fa-IR" sz="1150" dirty="0">
                <a:solidFill>
                  <a:srgbClr val="002060"/>
                </a:solidFill>
                <a:cs typeface="B Nazanin" pitchFamily="2" charset="-78"/>
              </a:rPr>
              <a:t>شکل حرکت باد با جابه‏جایی حصار مجاور ساختمان</a:t>
            </a:r>
          </a:p>
        </p:txBody>
      </p:sp>
      <p:pic>
        <p:nvPicPr>
          <p:cNvPr id="2" name="Picture 1"/>
          <p:cNvPicPr>
            <a:picLocks noChangeAspect="1"/>
          </p:cNvPicPr>
          <p:nvPr/>
        </p:nvPicPr>
        <p:blipFill rotWithShape="1">
          <a:blip r:embed="rId2">
            <a:duotone>
              <a:prstClr val="black"/>
              <a:schemeClr val="accent2">
                <a:tint val="45000"/>
                <a:satMod val="400000"/>
              </a:schemeClr>
            </a:duotone>
          </a:blip>
          <a:srcRect t="4293" r="3891"/>
          <a:stretch/>
        </p:blipFill>
        <p:spPr>
          <a:xfrm>
            <a:off x="2504728" y="1387616"/>
            <a:ext cx="4896544" cy="2364636"/>
          </a:xfrm>
          <a:prstGeom prst="rect">
            <a:avLst/>
          </a:prstGeom>
          <a:ln>
            <a:solidFill>
              <a:schemeClr val="bg1">
                <a:lumMod val="50000"/>
                <a:lumOff val="50000"/>
              </a:schemeClr>
            </a:solidFill>
          </a:ln>
        </p:spPr>
      </p:pic>
      <p:pic>
        <p:nvPicPr>
          <p:cNvPr id="3" name="Picture 2"/>
          <p:cNvPicPr>
            <a:picLocks noChangeAspect="1"/>
          </p:cNvPicPr>
          <p:nvPr/>
        </p:nvPicPr>
        <p:blipFill rotWithShape="1">
          <a:blip r:embed="rId3">
            <a:duotone>
              <a:prstClr val="black"/>
              <a:schemeClr val="accent2">
                <a:tint val="45000"/>
                <a:satMod val="400000"/>
              </a:schemeClr>
            </a:duotone>
          </a:blip>
          <a:srcRect r="2133" b="5761"/>
          <a:stretch/>
        </p:blipFill>
        <p:spPr>
          <a:xfrm>
            <a:off x="2504728" y="3823493"/>
            <a:ext cx="4896544" cy="2531412"/>
          </a:xfrm>
          <a:prstGeom prst="rect">
            <a:avLst/>
          </a:prstGeom>
          <a:ln>
            <a:solidFill>
              <a:schemeClr val="bg1">
                <a:lumMod val="50000"/>
                <a:lumOff val="50000"/>
              </a:schemeClr>
            </a:solidFill>
          </a:ln>
        </p:spPr>
      </p:pic>
      <p:sp>
        <p:nvSpPr>
          <p:cNvPr id="27" name="TextBox 26"/>
          <p:cNvSpPr txBox="1"/>
          <p:nvPr/>
        </p:nvSpPr>
        <p:spPr>
          <a:xfrm>
            <a:off x="7473279" y="4935286"/>
            <a:ext cx="1584175" cy="1419619"/>
          </a:xfrm>
          <a:prstGeom prst="rect">
            <a:avLst/>
          </a:prstGeom>
          <a:noFill/>
          <a:ln>
            <a:solidFill>
              <a:srgbClr val="002060"/>
            </a:solidFill>
            <a:prstDash val="dash"/>
          </a:ln>
        </p:spPr>
        <p:txBody>
          <a:bodyPr wrap="square" rtlCol="0">
            <a:spAutoFit/>
          </a:bodyPr>
          <a:lstStyle/>
          <a:p>
            <a:pPr algn="justLow" rtl="1">
              <a:lnSpc>
                <a:spcPct val="150000"/>
              </a:lnSpc>
            </a:pPr>
            <a:r>
              <a:rPr lang="fa-IR" sz="1150" dirty="0" smtClean="0">
                <a:solidFill>
                  <a:srgbClr val="002060"/>
                </a:solidFill>
                <a:cs typeface="B Nazanin" pitchFamily="2" charset="-78"/>
              </a:rPr>
              <a:t>بنابراین </a:t>
            </a:r>
            <a:r>
              <a:rPr lang="fa-IR" sz="1150" dirty="0">
                <a:solidFill>
                  <a:srgbClr val="002060"/>
                </a:solidFill>
                <a:cs typeface="B Nazanin" pitchFamily="2" charset="-78"/>
              </a:rPr>
              <a:t>استفاده از پوشش گیاهی نفوذپذیر و یا حصار در جداره غربی و جنوب غربی می‏تواند در مقابله با بادهای غربی مؤثر باشد.</a:t>
            </a:r>
          </a:p>
        </p:txBody>
      </p:sp>
    </p:spTree>
    <p:extLst>
      <p:ext uri="{BB962C8B-B14F-4D97-AF65-F5344CB8AC3E}">
        <p14:creationId xmlns:p14="http://schemas.microsoft.com/office/powerpoint/2010/main" val="1609235420"/>
      </p:ext>
    </p:extLst>
  </p:cSld>
  <p:clrMapOvr>
    <a:masterClrMapping/>
  </p:clrMapOvr>
  <p:transition>
    <p:dissolve/>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گام پنجم: بایدها و نبایدها</a:t>
            </a:r>
            <a:endParaRPr lang="en-US" dirty="0">
              <a:solidFill>
                <a:srgbClr val="8C5B02"/>
              </a:solidFill>
              <a:latin typeface="Technic" panose="00000400000000000000" pitchFamily="2" charset="2"/>
            </a:endParaRPr>
          </a:p>
        </p:txBody>
      </p:sp>
      <p:sp>
        <p:nvSpPr>
          <p:cNvPr id="23" name="TextBox 22"/>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3</a:t>
            </a:r>
            <a:r>
              <a:rPr lang="fa-IR" sz="1600" dirty="0" smtClean="0">
                <a:effectLst>
                  <a:outerShdw blurRad="38100" dist="38100" dir="2700000" algn="tl">
                    <a:srgbClr val="000000">
                      <a:alpha val="43137"/>
                    </a:srgbClr>
                  </a:outerShdw>
                </a:effectLst>
              </a:rPr>
              <a:t>  </a:t>
            </a:r>
            <a:r>
              <a:rPr lang="fa-IR" sz="1600" dirty="0">
                <a:effectLst>
                  <a:outerShdw blurRad="38100" dist="38100" dir="2700000" algn="tl">
                    <a:srgbClr val="000000">
                      <a:alpha val="43137"/>
                    </a:srgbClr>
                  </a:outerShdw>
                </a:effectLst>
              </a:rPr>
              <a:t>برنامه‏دهی و طراحی ویلا براساس نظریه سیستم‏ها - اردبیل</a:t>
            </a:r>
            <a:endParaRPr lang="en-US" sz="1400" dirty="0">
              <a:effectLst>
                <a:outerShdw blurRad="38100" dist="38100" dir="2700000" algn="tl">
                  <a:srgbClr val="000000">
                    <a:alpha val="43137"/>
                  </a:srgbClr>
                </a:outerShdw>
              </a:effectLst>
            </a:endParaRPr>
          </a:p>
        </p:txBody>
      </p:sp>
      <p:sp>
        <p:nvSpPr>
          <p:cNvPr id="24" name="TextBox 23"/>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3</a:t>
            </a:r>
            <a:endParaRPr lang="en-US" sz="1200" b="1" dirty="0">
              <a:solidFill>
                <a:srgbClr val="002060"/>
              </a:solidFill>
              <a:cs typeface="B Nazanin" pitchFamily="2" charset="-78"/>
            </a:endParaRPr>
          </a:p>
        </p:txBody>
      </p:sp>
      <p:sp>
        <p:nvSpPr>
          <p:cNvPr id="26" name="TextBox 25"/>
          <p:cNvSpPr txBox="1"/>
          <p:nvPr/>
        </p:nvSpPr>
        <p:spPr>
          <a:xfrm>
            <a:off x="272480" y="3723542"/>
            <a:ext cx="1728192" cy="253916"/>
          </a:xfrm>
          <a:prstGeom prst="rect">
            <a:avLst/>
          </a:prstGeom>
          <a:noFill/>
        </p:spPr>
        <p:txBody>
          <a:bodyPr wrap="square" rtlCol="0">
            <a:spAutoFit/>
          </a:bodyPr>
          <a:lstStyle/>
          <a:p>
            <a:pPr algn="ctr" rtl="1"/>
            <a:r>
              <a:rPr lang="fa-IR" sz="1050" b="1" dirty="0">
                <a:solidFill>
                  <a:srgbClr val="674301"/>
                </a:solidFill>
                <a:cs typeface="B Nazanin" pitchFamily="2" charset="-78"/>
              </a:rPr>
              <a:t>برنامه‏دهی و طراحی </a:t>
            </a:r>
            <a:r>
              <a:rPr lang="fa-IR" sz="1050" b="1" dirty="0" smtClean="0">
                <a:solidFill>
                  <a:srgbClr val="674301"/>
                </a:solidFill>
                <a:cs typeface="B Nazanin" pitchFamily="2" charset="-78"/>
              </a:rPr>
              <a:t>ویلا - اردبیل</a:t>
            </a:r>
            <a:endParaRPr lang="en-US" sz="1050" b="1" dirty="0">
              <a:solidFill>
                <a:srgbClr val="674301"/>
              </a:solidFill>
              <a:cs typeface="B Nazanin" pitchFamily="2" charset="-78"/>
            </a:endParaRPr>
          </a:p>
        </p:txBody>
      </p:sp>
      <p:sp>
        <p:nvSpPr>
          <p:cNvPr id="28" name="TextBox 27"/>
          <p:cNvSpPr txBox="1"/>
          <p:nvPr/>
        </p:nvSpPr>
        <p:spPr>
          <a:xfrm>
            <a:off x="272480" y="4016097"/>
            <a:ext cx="1728192" cy="276999"/>
          </a:xfrm>
          <a:prstGeom prst="rect">
            <a:avLst/>
          </a:prstGeom>
          <a:noFill/>
        </p:spPr>
        <p:txBody>
          <a:bodyPr wrap="square" rtlCol="0">
            <a:spAutoFit/>
          </a:bodyPr>
          <a:lstStyle/>
          <a:p>
            <a:pPr algn="ctr" rtl="1"/>
            <a:r>
              <a:rPr lang="fa-IR" sz="1200" dirty="0" smtClean="0">
                <a:solidFill>
                  <a:schemeClr val="bg1">
                    <a:lumMod val="65000"/>
                    <a:lumOff val="35000"/>
                  </a:schemeClr>
                </a:solidFill>
                <a:cs typeface="B Nazanin" pitchFamily="2" charset="-78"/>
              </a:rPr>
              <a:t>گام پنجم: </a:t>
            </a:r>
            <a:r>
              <a:rPr lang="fa-IR" sz="1200" b="1" dirty="0" smtClean="0">
                <a:solidFill>
                  <a:schemeClr val="bg1">
                    <a:lumMod val="65000"/>
                    <a:lumOff val="35000"/>
                  </a:schemeClr>
                </a:solidFill>
                <a:cs typeface="B Nazanin" pitchFamily="2" charset="-78"/>
              </a:rPr>
              <a:t>بایدها و نبایدها</a:t>
            </a:r>
            <a:endParaRPr lang="en-US" sz="1200" b="1" dirty="0">
              <a:solidFill>
                <a:schemeClr val="bg1">
                  <a:lumMod val="65000"/>
                  <a:lumOff val="35000"/>
                </a:schemeClr>
              </a:solidFill>
              <a:cs typeface="B Nazanin" pitchFamily="2" charset="-78"/>
            </a:endParaRPr>
          </a:p>
        </p:txBody>
      </p:sp>
      <p:sp>
        <p:nvSpPr>
          <p:cNvPr id="20" name="TextBox 19"/>
          <p:cNvSpPr txBox="1"/>
          <p:nvPr/>
        </p:nvSpPr>
        <p:spPr>
          <a:xfrm>
            <a:off x="6249142" y="1340768"/>
            <a:ext cx="2808313" cy="357790"/>
          </a:xfrm>
          <a:prstGeom prst="rect">
            <a:avLst/>
          </a:prstGeom>
          <a:noFill/>
        </p:spPr>
        <p:txBody>
          <a:bodyPr wrap="square" rtlCol="0">
            <a:spAutoFit/>
          </a:bodyPr>
          <a:lstStyle/>
          <a:p>
            <a:pPr algn="justLow" rtl="1">
              <a:lnSpc>
                <a:spcPct val="150000"/>
              </a:lnSpc>
            </a:pPr>
            <a:r>
              <a:rPr lang="fa-IR" sz="1150" dirty="0">
                <a:solidFill>
                  <a:srgbClr val="002060"/>
                </a:solidFill>
                <a:cs typeface="B Nazanin" pitchFamily="2" charset="-78"/>
              </a:rPr>
              <a:t>- قراردادن بنا در شیب و استفاده از زمین به عنوان </a:t>
            </a:r>
            <a:r>
              <a:rPr lang="fa-IR" sz="1150" dirty="0" smtClean="0">
                <a:solidFill>
                  <a:srgbClr val="002060"/>
                </a:solidFill>
                <a:cs typeface="B Nazanin" pitchFamily="2" charset="-78"/>
              </a:rPr>
              <a:t>محافظ</a:t>
            </a:r>
            <a:endParaRPr lang="fa-IR" sz="1150" dirty="0">
              <a:solidFill>
                <a:srgbClr val="002060"/>
              </a:solidFill>
              <a:cs typeface="B Nazanin" pitchFamily="2" charset="-78"/>
            </a:endParaRPr>
          </a:p>
        </p:txBody>
      </p:sp>
      <p:sp>
        <p:nvSpPr>
          <p:cNvPr id="30" name="TextBox 29"/>
          <p:cNvSpPr txBox="1"/>
          <p:nvPr/>
        </p:nvSpPr>
        <p:spPr>
          <a:xfrm>
            <a:off x="6249142" y="3549270"/>
            <a:ext cx="2808311" cy="623248"/>
          </a:xfrm>
          <a:prstGeom prst="rect">
            <a:avLst/>
          </a:prstGeom>
          <a:noFill/>
        </p:spPr>
        <p:txBody>
          <a:bodyPr wrap="square" rtlCol="0">
            <a:spAutoFit/>
          </a:bodyPr>
          <a:lstStyle/>
          <a:p>
            <a:pPr algn="justLow" rtl="1">
              <a:lnSpc>
                <a:spcPct val="150000"/>
              </a:lnSpc>
            </a:pPr>
            <a:r>
              <a:rPr lang="fa-IR" sz="1150" dirty="0">
                <a:solidFill>
                  <a:srgbClr val="002060"/>
                </a:solidFill>
                <a:cs typeface="B Nazanin" pitchFamily="2" charset="-78"/>
              </a:rPr>
              <a:t>- استفاده از زیرزمین به عنوان منطقه حائل بین فضای داخلی و زمین.</a:t>
            </a:r>
          </a:p>
        </p:txBody>
      </p:sp>
      <p:pic>
        <p:nvPicPr>
          <p:cNvPr id="2" name="Picture 1"/>
          <p:cNvPicPr>
            <a:picLocks noChangeAspect="1"/>
          </p:cNvPicPr>
          <p:nvPr/>
        </p:nvPicPr>
        <p:blipFill>
          <a:blip r:embed="rId2" cstate="print">
            <a:duotone>
              <a:prstClr val="black"/>
              <a:schemeClr val="accent2">
                <a:tint val="45000"/>
                <a:satMod val="400000"/>
              </a:schemeClr>
            </a:duotone>
            <a:extLst>
              <a:ext uri="{28A0092B-C50C-407E-A947-70E740481C1C}">
                <a14:useLocalDpi xmlns:a14="http://schemas.microsoft.com/office/drawing/2010/main" val="0"/>
              </a:ext>
            </a:extLst>
          </a:blip>
          <a:stretch>
            <a:fillRect/>
          </a:stretch>
        </p:blipFill>
        <p:spPr>
          <a:xfrm>
            <a:off x="2507383" y="1384424"/>
            <a:ext cx="3611465" cy="2010155"/>
          </a:xfrm>
          <a:prstGeom prst="rect">
            <a:avLst/>
          </a:prstGeom>
          <a:ln>
            <a:solidFill>
              <a:schemeClr val="bg1">
                <a:lumMod val="50000"/>
                <a:lumOff val="50000"/>
              </a:schemeClr>
            </a:solidFill>
          </a:ln>
        </p:spPr>
      </p:pic>
      <p:pic>
        <p:nvPicPr>
          <p:cNvPr id="3" name="Picture 2"/>
          <p:cNvPicPr>
            <a:picLocks noChangeAspect="1"/>
          </p:cNvPicPr>
          <p:nvPr/>
        </p:nvPicPr>
        <p:blipFill>
          <a:blip r:embed="rId3">
            <a:duotone>
              <a:prstClr val="black"/>
              <a:schemeClr val="accent2">
                <a:tint val="45000"/>
                <a:satMod val="400000"/>
              </a:schemeClr>
            </a:duotone>
            <a:extLst>
              <a:ext uri="{28A0092B-C50C-407E-A947-70E740481C1C}">
                <a14:useLocalDpi xmlns:a14="http://schemas.microsoft.com/office/drawing/2010/main" val="0"/>
              </a:ext>
            </a:extLst>
          </a:blip>
          <a:stretch>
            <a:fillRect/>
          </a:stretch>
        </p:blipFill>
        <p:spPr>
          <a:xfrm>
            <a:off x="2504728" y="3549270"/>
            <a:ext cx="3614120" cy="2805636"/>
          </a:xfrm>
          <a:prstGeom prst="rect">
            <a:avLst/>
          </a:prstGeom>
          <a:ln>
            <a:solidFill>
              <a:schemeClr val="bg1">
                <a:lumMod val="50000"/>
                <a:lumOff val="50000"/>
              </a:schemeClr>
            </a:solidFill>
          </a:ln>
        </p:spPr>
      </p:pic>
      <p:sp>
        <p:nvSpPr>
          <p:cNvPr id="27" name="TextBox 26"/>
          <p:cNvSpPr txBox="1"/>
          <p:nvPr/>
        </p:nvSpPr>
        <p:spPr>
          <a:xfrm>
            <a:off x="6249142" y="5200744"/>
            <a:ext cx="2808311" cy="1154162"/>
          </a:xfrm>
          <a:prstGeom prst="rect">
            <a:avLst/>
          </a:prstGeom>
          <a:noFill/>
          <a:ln>
            <a:solidFill>
              <a:srgbClr val="002060"/>
            </a:solidFill>
            <a:prstDash val="dash"/>
          </a:ln>
        </p:spPr>
        <p:txBody>
          <a:bodyPr wrap="square" rtlCol="0">
            <a:spAutoFit/>
          </a:bodyPr>
          <a:lstStyle/>
          <a:p>
            <a:pPr algn="justLow" rtl="1">
              <a:lnSpc>
                <a:spcPct val="150000"/>
              </a:lnSpc>
            </a:pPr>
            <a:r>
              <a:rPr lang="fa-IR" sz="1150" dirty="0" smtClean="0">
                <a:solidFill>
                  <a:srgbClr val="002060"/>
                </a:solidFill>
                <a:cs typeface="B Nazanin" pitchFamily="2" charset="-78"/>
              </a:rPr>
              <a:t>- </a:t>
            </a:r>
            <a:r>
              <a:rPr lang="fa-IR" sz="1150" dirty="0">
                <a:solidFill>
                  <a:srgbClr val="002060"/>
                </a:solidFill>
                <a:cs typeface="B Nazanin" pitchFamily="2" charset="-78"/>
              </a:rPr>
              <a:t>ایجاد نواحی داخلی آفتاب‏گیر جهت استفاده حداکثر از حرارت خورشید (مانند گلخانه)</a:t>
            </a:r>
          </a:p>
          <a:p>
            <a:pPr algn="justLow" rtl="1">
              <a:lnSpc>
                <a:spcPct val="150000"/>
              </a:lnSpc>
            </a:pPr>
            <a:r>
              <a:rPr lang="fa-IR" sz="1150" dirty="0">
                <a:solidFill>
                  <a:srgbClr val="002060"/>
                </a:solidFill>
                <a:cs typeface="B Nazanin" pitchFamily="2" charset="-78"/>
              </a:rPr>
              <a:t>- جایز نبودن استفاده از آب‏نما در محوطه خانه</a:t>
            </a:r>
          </a:p>
          <a:p>
            <a:pPr algn="justLow" rtl="1">
              <a:lnSpc>
                <a:spcPct val="150000"/>
              </a:lnSpc>
            </a:pPr>
            <a:r>
              <a:rPr lang="fa-IR" sz="1150" dirty="0">
                <a:solidFill>
                  <a:srgbClr val="002060"/>
                </a:solidFill>
                <a:cs typeface="B Nazanin" pitchFamily="2" charset="-78"/>
              </a:rPr>
              <a:t>- اسفاده از پنجره‏های دو جداره</a:t>
            </a:r>
          </a:p>
        </p:txBody>
      </p:sp>
    </p:spTree>
    <p:extLst>
      <p:ext uri="{BB962C8B-B14F-4D97-AF65-F5344CB8AC3E}">
        <p14:creationId xmlns:p14="http://schemas.microsoft.com/office/powerpoint/2010/main" val="771904955"/>
      </p:ext>
    </p:extLst>
  </p:cSld>
  <p:clrMapOvr>
    <a:masterClrMapping/>
  </p:clrMapOvr>
  <p:transition>
    <p:dissolve/>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گام ششم: جانمایی و تحلیل سایت</a:t>
            </a:r>
            <a:endParaRPr lang="en-US" dirty="0">
              <a:solidFill>
                <a:srgbClr val="8C5B02"/>
              </a:solidFill>
              <a:latin typeface="Technic" panose="00000400000000000000" pitchFamily="2" charset="2"/>
            </a:endParaRPr>
          </a:p>
        </p:txBody>
      </p:sp>
      <p:sp>
        <p:nvSpPr>
          <p:cNvPr id="23" name="TextBox 22"/>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3</a:t>
            </a:r>
            <a:r>
              <a:rPr lang="fa-IR" sz="1600" dirty="0" smtClean="0">
                <a:effectLst>
                  <a:outerShdw blurRad="38100" dist="38100" dir="2700000" algn="tl">
                    <a:srgbClr val="000000">
                      <a:alpha val="43137"/>
                    </a:srgbClr>
                  </a:outerShdw>
                </a:effectLst>
              </a:rPr>
              <a:t>  </a:t>
            </a:r>
            <a:r>
              <a:rPr lang="fa-IR" sz="1600" dirty="0">
                <a:effectLst>
                  <a:outerShdw blurRad="38100" dist="38100" dir="2700000" algn="tl">
                    <a:srgbClr val="000000">
                      <a:alpha val="43137"/>
                    </a:srgbClr>
                  </a:outerShdw>
                </a:effectLst>
              </a:rPr>
              <a:t>برنامه‏دهی و طراحی ویلا براساس نظریه سیستم‏ها - اردبیل</a:t>
            </a:r>
            <a:endParaRPr lang="en-US" sz="1400" dirty="0">
              <a:effectLst>
                <a:outerShdw blurRad="38100" dist="38100" dir="2700000" algn="tl">
                  <a:srgbClr val="000000">
                    <a:alpha val="43137"/>
                  </a:srgbClr>
                </a:outerShdw>
              </a:effectLst>
            </a:endParaRPr>
          </a:p>
        </p:txBody>
      </p:sp>
      <p:sp>
        <p:nvSpPr>
          <p:cNvPr id="24" name="TextBox 23"/>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3</a:t>
            </a:r>
            <a:endParaRPr lang="en-US" sz="1200" b="1" dirty="0">
              <a:solidFill>
                <a:srgbClr val="002060"/>
              </a:solidFill>
              <a:cs typeface="B Nazanin" pitchFamily="2" charset="-78"/>
            </a:endParaRPr>
          </a:p>
        </p:txBody>
      </p:sp>
      <p:sp>
        <p:nvSpPr>
          <p:cNvPr id="26" name="TextBox 25"/>
          <p:cNvSpPr txBox="1"/>
          <p:nvPr/>
        </p:nvSpPr>
        <p:spPr>
          <a:xfrm>
            <a:off x="272480" y="3723542"/>
            <a:ext cx="1728192" cy="253916"/>
          </a:xfrm>
          <a:prstGeom prst="rect">
            <a:avLst/>
          </a:prstGeom>
          <a:noFill/>
        </p:spPr>
        <p:txBody>
          <a:bodyPr wrap="square" rtlCol="0">
            <a:spAutoFit/>
          </a:bodyPr>
          <a:lstStyle/>
          <a:p>
            <a:pPr algn="ctr" rtl="1"/>
            <a:r>
              <a:rPr lang="fa-IR" sz="1050" b="1" dirty="0">
                <a:solidFill>
                  <a:srgbClr val="674301"/>
                </a:solidFill>
                <a:cs typeface="B Nazanin" pitchFamily="2" charset="-78"/>
              </a:rPr>
              <a:t>برنامه‏</a:t>
            </a:r>
            <a:r>
              <a:rPr lang="fa-IR" sz="1050" b="1" i="1" dirty="0">
                <a:solidFill>
                  <a:srgbClr val="674301"/>
                </a:solidFill>
                <a:cs typeface="B Nazanin" pitchFamily="2" charset="-78"/>
              </a:rPr>
              <a:t>دهی</a:t>
            </a:r>
            <a:r>
              <a:rPr lang="fa-IR" sz="1050" b="1" dirty="0">
                <a:solidFill>
                  <a:srgbClr val="674301"/>
                </a:solidFill>
                <a:cs typeface="B Nazanin" pitchFamily="2" charset="-78"/>
              </a:rPr>
              <a:t> و طراحی </a:t>
            </a:r>
            <a:r>
              <a:rPr lang="fa-IR" sz="1050" b="1" dirty="0" smtClean="0">
                <a:solidFill>
                  <a:srgbClr val="674301"/>
                </a:solidFill>
                <a:cs typeface="B Nazanin" pitchFamily="2" charset="-78"/>
              </a:rPr>
              <a:t>ویلا - اردبیل</a:t>
            </a:r>
            <a:endParaRPr lang="en-US" sz="1050" b="1" dirty="0">
              <a:solidFill>
                <a:srgbClr val="674301"/>
              </a:solidFill>
              <a:cs typeface="B Nazanin" pitchFamily="2" charset="-78"/>
            </a:endParaRPr>
          </a:p>
        </p:txBody>
      </p:sp>
      <p:sp>
        <p:nvSpPr>
          <p:cNvPr id="28" name="TextBox 27"/>
          <p:cNvSpPr txBox="1"/>
          <p:nvPr/>
        </p:nvSpPr>
        <p:spPr>
          <a:xfrm>
            <a:off x="272480" y="4016097"/>
            <a:ext cx="1728192" cy="276999"/>
          </a:xfrm>
          <a:prstGeom prst="rect">
            <a:avLst/>
          </a:prstGeom>
          <a:noFill/>
        </p:spPr>
        <p:txBody>
          <a:bodyPr wrap="square" rtlCol="0">
            <a:spAutoFit/>
          </a:bodyPr>
          <a:lstStyle/>
          <a:p>
            <a:pPr algn="ctr" rtl="1"/>
            <a:r>
              <a:rPr lang="fa-IR" sz="1200" dirty="0" smtClean="0">
                <a:solidFill>
                  <a:schemeClr val="bg1">
                    <a:lumMod val="65000"/>
                    <a:lumOff val="35000"/>
                  </a:schemeClr>
                </a:solidFill>
                <a:cs typeface="B Nazanin" pitchFamily="2" charset="-78"/>
              </a:rPr>
              <a:t>گام ششم: </a:t>
            </a:r>
            <a:r>
              <a:rPr lang="fa-IR" sz="1200" b="1" dirty="0" smtClean="0">
                <a:solidFill>
                  <a:schemeClr val="bg1">
                    <a:lumMod val="65000"/>
                    <a:lumOff val="35000"/>
                  </a:schemeClr>
                </a:solidFill>
                <a:cs typeface="B Nazanin" pitchFamily="2" charset="-78"/>
              </a:rPr>
              <a:t>جانمایی</a:t>
            </a:r>
            <a:endParaRPr lang="en-US" sz="1200" b="1" dirty="0">
              <a:solidFill>
                <a:schemeClr val="bg1">
                  <a:lumMod val="65000"/>
                  <a:lumOff val="35000"/>
                </a:schemeClr>
              </a:solidFill>
              <a:cs typeface="B Nazanin" pitchFamily="2" charset="-78"/>
            </a:endParaRPr>
          </a:p>
        </p:txBody>
      </p:sp>
      <p:sp>
        <p:nvSpPr>
          <p:cNvPr id="20" name="TextBox 19"/>
          <p:cNvSpPr txBox="1"/>
          <p:nvPr/>
        </p:nvSpPr>
        <p:spPr>
          <a:xfrm>
            <a:off x="5673080" y="1340768"/>
            <a:ext cx="3384375" cy="357790"/>
          </a:xfrm>
          <a:prstGeom prst="rect">
            <a:avLst/>
          </a:prstGeom>
          <a:noFill/>
        </p:spPr>
        <p:txBody>
          <a:bodyPr wrap="square" rtlCol="0">
            <a:spAutoFit/>
          </a:bodyPr>
          <a:lstStyle/>
          <a:p>
            <a:pPr algn="justLow" rtl="1">
              <a:lnSpc>
                <a:spcPct val="150000"/>
              </a:lnSpc>
            </a:pPr>
            <a:r>
              <a:rPr lang="fa-IR" sz="1150" dirty="0">
                <a:solidFill>
                  <a:srgbClr val="002060"/>
                </a:solidFill>
                <a:cs typeface="B Nazanin" pitchFamily="2" charset="-78"/>
              </a:rPr>
              <a:t>بر اساس سطح اشغال 40 درصدی، سطح مورد نظر مشخص شده است.</a:t>
            </a:r>
          </a:p>
        </p:txBody>
      </p:sp>
      <p:grpSp>
        <p:nvGrpSpPr>
          <p:cNvPr id="4" name="Group 3"/>
          <p:cNvGrpSpPr/>
          <p:nvPr/>
        </p:nvGrpSpPr>
        <p:grpSpPr>
          <a:xfrm>
            <a:off x="3053447" y="2172166"/>
            <a:ext cx="5427945" cy="3705106"/>
            <a:chOff x="313288" y="3596155"/>
            <a:chExt cx="6729189" cy="4593335"/>
          </a:xfrm>
        </p:grpSpPr>
        <p:sp>
          <p:nvSpPr>
            <p:cNvPr id="47" name="Rectangle 46"/>
            <p:cNvSpPr/>
            <p:nvPr/>
          </p:nvSpPr>
          <p:spPr>
            <a:xfrm>
              <a:off x="2743200" y="4963180"/>
              <a:ext cx="1524000" cy="1828800"/>
            </a:xfrm>
            <a:prstGeom prst="rect">
              <a:avLst/>
            </a:prstGeom>
            <a:solidFill>
              <a:schemeClr val="bg1">
                <a:lumMod val="50000"/>
                <a:lumOff val="50000"/>
              </a:schemeClr>
            </a:solidFill>
            <a:ln w="25400" cap="flat" cmpd="sng" algn="ctr">
              <a:solidFill>
                <a:srgbClr val="94B6D2">
                  <a:shade val="50000"/>
                </a:srgbClr>
              </a:solidFill>
              <a:prstDash val="solid"/>
            </a:ln>
            <a:effectLst/>
          </p:spPr>
          <p:txBody>
            <a:bodyPr rtlCol="1"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a-IR" sz="1800" b="0" i="0" u="none" strike="noStrike" kern="0" cap="none" spc="0" normalizeH="0" baseline="0" noProof="0" smtClean="0">
                <a:ln>
                  <a:noFill/>
                </a:ln>
                <a:solidFill>
                  <a:prstClr val="white"/>
                </a:solidFill>
                <a:effectLst/>
                <a:uLnTx/>
                <a:uFillTx/>
                <a:latin typeface="Tw Cen MT"/>
                <a:ea typeface="+mn-ea"/>
                <a:cs typeface="Arial" panose="020B0604020202020204" pitchFamily="34" charset="0"/>
              </a:endParaRPr>
            </a:p>
          </p:txBody>
        </p:sp>
        <p:cxnSp>
          <p:nvCxnSpPr>
            <p:cNvPr id="48" name="Straight Connector 47"/>
            <p:cNvCxnSpPr/>
            <p:nvPr/>
          </p:nvCxnSpPr>
          <p:spPr>
            <a:xfrm rot="10800000">
              <a:off x="2590800" y="5877580"/>
              <a:ext cx="1828800" cy="1588"/>
            </a:xfrm>
            <a:prstGeom prst="line">
              <a:avLst/>
            </a:prstGeom>
            <a:noFill/>
            <a:ln w="9525" cap="flat" cmpd="sng" algn="ctr">
              <a:solidFill>
                <a:srgbClr val="DD8047">
                  <a:shade val="95000"/>
                  <a:satMod val="105000"/>
                </a:srgbClr>
              </a:solidFill>
              <a:prstDash val="solid"/>
            </a:ln>
            <a:effectLst/>
          </p:spPr>
        </p:cxnSp>
        <p:sp>
          <p:nvSpPr>
            <p:cNvPr id="49" name="Rectangle 48"/>
            <p:cNvSpPr/>
            <p:nvPr/>
          </p:nvSpPr>
          <p:spPr>
            <a:xfrm>
              <a:off x="4114799" y="7655306"/>
              <a:ext cx="2927678" cy="534184"/>
            </a:xfrm>
            <a:prstGeom prst="rect">
              <a:avLst/>
            </a:prstGeom>
          </p:spPr>
          <p:txBody>
            <a:bodyPr wrap="none">
              <a:spAutoFit/>
            </a:bodyPr>
            <a:lstStyle/>
            <a:p>
              <a:pPr algn="ctr" rtl="1"/>
              <a:r>
                <a:rPr lang="fa-IR" sz="1100" dirty="0">
                  <a:solidFill>
                    <a:srgbClr val="002060"/>
                  </a:solidFill>
                  <a:cs typeface="B Nazanin" pitchFamily="2" charset="-78"/>
                </a:rPr>
                <a:t>محیط شلوغ و دارای چشم انداز خیابان</a:t>
              </a:r>
            </a:p>
            <a:p>
              <a:pPr algn="r" rtl="1"/>
              <a:r>
                <a:rPr lang="fa-IR" sz="1100" dirty="0">
                  <a:solidFill>
                    <a:srgbClr val="002060"/>
                  </a:solidFill>
                  <a:cs typeface="B Nazanin" pitchFamily="2" charset="-78"/>
                </a:rPr>
                <a:t>(مناسب برای جانمایی فضاهای شلوغ مانند نشیمن)</a:t>
              </a:r>
            </a:p>
          </p:txBody>
        </p:sp>
        <p:sp>
          <p:nvSpPr>
            <p:cNvPr id="50" name="Rectangle 49"/>
            <p:cNvSpPr/>
            <p:nvPr/>
          </p:nvSpPr>
          <p:spPr>
            <a:xfrm>
              <a:off x="3486609" y="3813484"/>
              <a:ext cx="2947552" cy="534184"/>
            </a:xfrm>
            <a:prstGeom prst="rect">
              <a:avLst/>
            </a:prstGeom>
          </p:spPr>
          <p:txBody>
            <a:bodyPr wrap="none">
              <a:spAutoFit/>
            </a:bodyPr>
            <a:lstStyle/>
            <a:p>
              <a:pPr algn="ctr"/>
              <a:r>
                <a:rPr lang="fa-IR" sz="1100" dirty="0">
                  <a:solidFill>
                    <a:srgbClr val="002060"/>
                  </a:solidFill>
                  <a:cs typeface="B Nazanin" pitchFamily="2" charset="-78"/>
                </a:rPr>
                <a:t>محیط آرام و دارای چشم انداز طبیعی</a:t>
              </a:r>
            </a:p>
            <a:p>
              <a:r>
                <a:rPr lang="fa-IR" sz="1100" dirty="0">
                  <a:solidFill>
                    <a:srgbClr val="002060"/>
                  </a:solidFill>
                  <a:cs typeface="B Nazanin" pitchFamily="2" charset="-78"/>
                </a:rPr>
                <a:t>(مناسب برای جانمایی فضاهای آرام مثلا تاق خواب)</a:t>
              </a:r>
            </a:p>
          </p:txBody>
        </p:sp>
        <p:sp>
          <p:nvSpPr>
            <p:cNvPr id="51" name="Rectangle 50"/>
            <p:cNvSpPr/>
            <p:nvPr/>
          </p:nvSpPr>
          <p:spPr>
            <a:xfrm>
              <a:off x="2743200" y="4963180"/>
              <a:ext cx="1524000" cy="45719"/>
            </a:xfrm>
            <a:prstGeom prst="rect">
              <a:avLst/>
            </a:prstGeom>
            <a:gradFill rotWithShape="1">
              <a:gsLst>
                <a:gs pos="0">
                  <a:srgbClr val="968C8C">
                    <a:tint val="50000"/>
                    <a:satMod val="300000"/>
                  </a:srgbClr>
                </a:gs>
                <a:gs pos="35000">
                  <a:srgbClr val="968C8C">
                    <a:tint val="37000"/>
                    <a:satMod val="300000"/>
                  </a:srgbClr>
                </a:gs>
                <a:gs pos="100000">
                  <a:srgbClr val="968C8C">
                    <a:tint val="15000"/>
                    <a:satMod val="350000"/>
                  </a:srgbClr>
                </a:gs>
              </a:gsLst>
              <a:lin ang="16200000" scaled="1"/>
            </a:gradFill>
            <a:ln w="9525" cap="flat" cmpd="sng" algn="ctr">
              <a:solidFill>
                <a:srgbClr val="968C8C">
                  <a:shade val="95000"/>
                  <a:satMod val="105000"/>
                </a:srgbClr>
              </a:solidFill>
              <a:prstDash val="solid"/>
            </a:ln>
            <a:effectLst>
              <a:outerShdw blurRad="40000" dist="20000" dir="5400000" rotWithShape="0">
                <a:srgbClr val="000000">
                  <a:alpha val="38000"/>
                </a:srgbClr>
              </a:outerShdw>
            </a:effectLst>
          </p:spPr>
          <p:txBody>
            <a:bodyPr rtlCol="1"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a-IR" sz="1800" b="0" i="0" u="none" strike="noStrike" kern="0" cap="none" spc="0" normalizeH="0" baseline="0" noProof="0" smtClean="0">
                <a:ln>
                  <a:noFill/>
                </a:ln>
                <a:solidFill>
                  <a:prstClr val="black"/>
                </a:solidFill>
                <a:effectLst/>
                <a:uLnTx/>
                <a:uFillTx/>
                <a:latin typeface="Tw Cen MT"/>
                <a:ea typeface="+mn-ea"/>
                <a:cs typeface="Arial" panose="020B0604020202020204" pitchFamily="34" charset="0"/>
              </a:endParaRPr>
            </a:p>
          </p:txBody>
        </p:sp>
        <p:sp>
          <p:nvSpPr>
            <p:cNvPr id="52" name="Rectangle 51"/>
            <p:cNvSpPr/>
            <p:nvPr/>
          </p:nvSpPr>
          <p:spPr>
            <a:xfrm>
              <a:off x="2743200" y="6746261"/>
              <a:ext cx="1524000" cy="45719"/>
            </a:xfrm>
            <a:prstGeom prst="rect">
              <a:avLst/>
            </a:prstGeom>
            <a:gradFill rotWithShape="1">
              <a:gsLst>
                <a:gs pos="0">
                  <a:srgbClr val="968C8C">
                    <a:tint val="50000"/>
                    <a:satMod val="300000"/>
                  </a:srgbClr>
                </a:gs>
                <a:gs pos="35000">
                  <a:srgbClr val="968C8C">
                    <a:tint val="37000"/>
                    <a:satMod val="300000"/>
                  </a:srgbClr>
                </a:gs>
                <a:gs pos="100000">
                  <a:srgbClr val="968C8C">
                    <a:tint val="15000"/>
                    <a:satMod val="350000"/>
                  </a:srgbClr>
                </a:gs>
              </a:gsLst>
              <a:lin ang="16200000" scaled="1"/>
            </a:gradFill>
            <a:ln w="9525" cap="flat" cmpd="sng" algn="ctr">
              <a:solidFill>
                <a:srgbClr val="968C8C">
                  <a:shade val="95000"/>
                  <a:satMod val="105000"/>
                </a:srgbClr>
              </a:solidFill>
              <a:prstDash val="solid"/>
            </a:ln>
            <a:effectLst>
              <a:outerShdw blurRad="40000" dist="20000" dir="5400000" rotWithShape="0">
                <a:srgbClr val="000000">
                  <a:alpha val="38000"/>
                </a:srgbClr>
              </a:outerShdw>
            </a:effectLst>
          </p:spPr>
          <p:txBody>
            <a:bodyPr rtlCol="1"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a-IR" sz="1800" b="0" i="0" u="none" strike="noStrike" kern="0" cap="none" spc="0" normalizeH="0" baseline="0" noProof="0" smtClean="0">
                <a:ln>
                  <a:noFill/>
                </a:ln>
                <a:solidFill>
                  <a:prstClr val="black"/>
                </a:solidFill>
                <a:effectLst/>
                <a:uLnTx/>
                <a:uFillTx/>
                <a:latin typeface="Tw Cen MT"/>
                <a:ea typeface="+mn-ea"/>
                <a:cs typeface="Arial" panose="020B0604020202020204" pitchFamily="34" charset="0"/>
              </a:endParaRPr>
            </a:p>
          </p:txBody>
        </p:sp>
        <p:cxnSp>
          <p:nvCxnSpPr>
            <p:cNvPr id="53" name="Elbow Connector 52"/>
            <p:cNvCxnSpPr/>
            <p:nvPr/>
          </p:nvCxnSpPr>
          <p:spPr>
            <a:xfrm rot="16200000" flipV="1">
              <a:off x="2057401" y="4201180"/>
              <a:ext cx="762000" cy="762000"/>
            </a:xfrm>
            <a:prstGeom prst="bentConnector3">
              <a:avLst>
                <a:gd name="adj1" fmla="val 50000"/>
              </a:avLst>
            </a:prstGeom>
            <a:noFill/>
            <a:ln w="9525" cap="flat" cmpd="sng" algn="ctr">
              <a:solidFill>
                <a:srgbClr val="8C5B02"/>
              </a:solidFill>
              <a:prstDash val="solid"/>
              <a:tailEnd type="arrow"/>
            </a:ln>
            <a:effectLst/>
          </p:spPr>
        </p:cxnSp>
        <p:sp>
          <p:nvSpPr>
            <p:cNvPr id="54" name="Rectangle 53"/>
            <p:cNvSpPr/>
            <p:nvPr/>
          </p:nvSpPr>
          <p:spPr>
            <a:xfrm>
              <a:off x="313288" y="3596155"/>
              <a:ext cx="2639521" cy="534184"/>
            </a:xfrm>
            <a:prstGeom prst="rect">
              <a:avLst/>
            </a:prstGeom>
          </p:spPr>
          <p:txBody>
            <a:bodyPr wrap="none">
              <a:spAutoFit/>
            </a:bodyPr>
            <a:lstStyle/>
            <a:p>
              <a:pPr algn="ctr"/>
              <a:r>
                <a:rPr lang="fa-IR" sz="1100" dirty="0">
                  <a:solidFill>
                    <a:srgbClr val="002060"/>
                  </a:solidFill>
                  <a:cs typeface="B Nazanin" pitchFamily="2" charset="-78"/>
                </a:rPr>
                <a:t>جبهه نورگیری شمالی ساختمان</a:t>
              </a:r>
            </a:p>
            <a:p>
              <a:pPr algn="ctr"/>
              <a:r>
                <a:rPr lang="fa-IR" sz="1100" dirty="0">
                  <a:solidFill>
                    <a:srgbClr val="002060"/>
                  </a:solidFill>
                  <a:cs typeface="B Nazanin" pitchFamily="2" charset="-78"/>
                </a:rPr>
                <a:t>(محل قرارگیری فضاهایی با اولویت نور شمال)</a:t>
              </a:r>
            </a:p>
          </p:txBody>
        </p:sp>
        <p:sp>
          <p:nvSpPr>
            <p:cNvPr id="55" name="Rectangle 54"/>
            <p:cNvSpPr/>
            <p:nvPr/>
          </p:nvSpPr>
          <p:spPr>
            <a:xfrm>
              <a:off x="582670" y="7607211"/>
              <a:ext cx="2665357" cy="534184"/>
            </a:xfrm>
            <a:prstGeom prst="rect">
              <a:avLst/>
            </a:prstGeom>
          </p:spPr>
          <p:txBody>
            <a:bodyPr wrap="none">
              <a:spAutoFit/>
            </a:bodyPr>
            <a:lstStyle/>
            <a:p>
              <a:pPr algn="ctr"/>
              <a:r>
                <a:rPr lang="fa-IR" sz="1100" dirty="0">
                  <a:solidFill>
                    <a:srgbClr val="002060"/>
                  </a:solidFill>
                  <a:cs typeface="B Nazanin" pitchFamily="2" charset="-78"/>
                </a:rPr>
                <a:t>جبهه نورگیری جنوبی ساختمان</a:t>
              </a:r>
            </a:p>
            <a:p>
              <a:pPr algn="ctr"/>
              <a:r>
                <a:rPr lang="fa-IR" sz="1100" dirty="0">
                  <a:solidFill>
                    <a:srgbClr val="002060"/>
                  </a:solidFill>
                  <a:cs typeface="B Nazanin" pitchFamily="2" charset="-78"/>
                </a:rPr>
                <a:t>(محل قرارگیری فضاهایی با اولویت نور جنوب)</a:t>
              </a:r>
            </a:p>
          </p:txBody>
        </p:sp>
        <p:cxnSp>
          <p:nvCxnSpPr>
            <p:cNvPr id="56" name="Elbow Connector 55"/>
            <p:cNvCxnSpPr/>
            <p:nvPr/>
          </p:nvCxnSpPr>
          <p:spPr>
            <a:xfrm rot="5400000">
              <a:off x="2095500" y="6830080"/>
              <a:ext cx="762000" cy="685800"/>
            </a:xfrm>
            <a:prstGeom prst="bentConnector3">
              <a:avLst>
                <a:gd name="adj1" fmla="val 50000"/>
              </a:avLst>
            </a:prstGeom>
            <a:noFill/>
            <a:ln w="9525" cap="flat" cmpd="sng" algn="ctr">
              <a:solidFill>
                <a:srgbClr val="8C5B02"/>
              </a:solidFill>
              <a:prstDash val="solid"/>
              <a:tailEnd type="arrow"/>
            </a:ln>
            <a:effectLst/>
          </p:spPr>
        </p:cxnSp>
        <p:sp>
          <p:nvSpPr>
            <p:cNvPr id="57" name="Down Arrow 56"/>
            <p:cNvSpPr/>
            <p:nvPr/>
          </p:nvSpPr>
          <p:spPr>
            <a:xfrm rot="10800000">
              <a:off x="3352800" y="4734580"/>
              <a:ext cx="304800" cy="304800"/>
            </a:xfrm>
            <a:prstGeom prst="downArrow">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solidFill>
                <a:sysClr val="windowText" lastClr="000000">
                  <a:shade val="95000"/>
                  <a:satMod val="105000"/>
                </a:sysClr>
              </a:solidFill>
              <a:prstDash val="solid"/>
            </a:ln>
            <a:effectLst>
              <a:outerShdw blurRad="40000" dist="20000" dir="5400000" rotWithShape="0">
                <a:srgbClr val="000000">
                  <a:alpha val="38000"/>
                </a:srgbClr>
              </a:outerShdw>
            </a:effectLst>
          </p:spPr>
          <p:txBody>
            <a:bodyPr rtlCol="1"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a-IR" sz="1800" b="0" i="0" u="none" strike="noStrike" kern="0" cap="none" spc="0" normalizeH="0" baseline="0" noProof="0" dirty="0" smtClean="0">
                <a:ln>
                  <a:noFill/>
                </a:ln>
                <a:solidFill>
                  <a:prstClr val="black"/>
                </a:solidFill>
                <a:effectLst/>
                <a:uLnTx/>
                <a:uFillTx/>
                <a:latin typeface="Tw Cen MT"/>
                <a:ea typeface="+mn-ea"/>
                <a:cs typeface="Arial" panose="020B0604020202020204" pitchFamily="34" charset="0"/>
              </a:endParaRPr>
            </a:p>
          </p:txBody>
        </p:sp>
        <p:sp>
          <p:nvSpPr>
            <p:cNvPr id="58" name="Rectangle 57"/>
            <p:cNvSpPr/>
            <p:nvPr/>
          </p:nvSpPr>
          <p:spPr>
            <a:xfrm>
              <a:off x="2937875" y="7020580"/>
              <a:ext cx="1176925" cy="276999"/>
            </a:xfrm>
            <a:prstGeom prst="rect">
              <a:avLst/>
            </a:prstGeom>
          </p:spPr>
          <p:txBody>
            <a:bodyPr wrap="none">
              <a:spAutoFit/>
            </a:bodyPr>
            <a:lstStyle/>
            <a:p>
              <a:pPr algn="ctr"/>
              <a:r>
                <a:rPr lang="fa-IR" sz="1200" dirty="0" smtClean="0">
                  <a:solidFill>
                    <a:prstClr val="black"/>
                  </a:solidFill>
                  <a:latin typeface="Tw Cen MT"/>
                  <a:cs typeface="B Traffic" pitchFamily="2" charset="-78"/>
                </a:rPr>
                <a:t>دسترسی به خیابان</a:t>
              </a:r>
            </a:p>
          </p:txBody>
        </p:sp>
        <p:sp>
          <p:nvSpPr>
            <p:cNvPr id="59" name="Down Arrow 58"/>
            <p:cNvSpPr/>
            <p:nvPr/>
          </p:nvSpPr>
          <p:spPr>
            <a:xfrm>
              <a:off x="3352800" y="6715780"/>
              <a:ext cx="304800" cy="304800"/>
            </a:xfrm>
            <a:prstGeom prst="downArrow">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solidFill>
                <a:sysClr val="windowText" lastClr="000000">
                  <a:shade val="95000"/>
                  <a:satMod val="105000"/>
                </a:sysClr>
              </a:solidFill>
              <a:prstDash val="solid"/>
            </a:ln>
            <a:effectLst>
              <a:outerShdw blurRad="40000" dist="20000" dir="5400000" rotWithShape="0">
                <a:srgbClr val="000000">
                  <a:alpha val="38000"/>
                </a:srgbClr>
              </a:outerShdw>
            </a:effectLst>
          </p:spPr>
          <p:txBody>
            <a:bodyPr rtlCol="1"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a-IR" sz="1800" b="0" i="0" u="none" strike="noStrike" kern="0" cap="none" spc="0" normalizeH="0" baseline="0" noProof="0" smtClean="0">
                <a:ln>
                  <a:noFill/>
                </a:ln>
                <a:solidFill>
                  <a:prstClr val="black"/>
                </a:solidFill>
                <a:effectLst/>
                <a:uLnTx/>
                <a:uFillTx/>
                <a:latin typeface="Tw Cen MT"/>
                <a:ea typeface="+mn-ea"/>
                <a:cs typeface="Arial" panose="020B0604020202020204" pitchFamily="34" charset="0"/>
              </a:endParaRPr>
            </a:p>
          </p:txBody>
        </p:sp>
        <p:sp>
          <p:nvSpPr>
            <p:cNvPr id="60" name="Rectangle 59"/>
            <p:cNvSpPr/>
            <p:nvPr/>
          </p:nvSpPr>
          <p:spPr>
            <a:xfrm>
              <a:off x="2895600" y="4505980"/>
              <a:ext cx="1220207" cy="276999"/>
            </a:xfrm>
            <a:prstGeom prst="rect">
              <a:avLst/>
            </a:prstGeom>
          </p:spPr>
          <p:txBody>
            <a:bodyPr wrap="none">
              <a:spAutoFit/>
            </a:bodyPr>
            <a:lstStyle/>
            <a:p>
              <a:pPr algn="ctr"/>
              <a:r>
                <a:rPr lang="fa-IR" sz="1200" dirty="0" smtClean="0">
                  <a:solidFill>
                    <a:prstClr val="black"/>
                  </a:solidFill>
                  <a:latin typeface="Tw Cen MT"/>
                  <a:cs typeface="B Traffic" pitchFamily="2" charset="-78"/>
                </a:rPr>
                <a:t>دسترسی به طبیعت</a:t>
              </a:r>
            </a:p>
          </p:txBody>
        </p:sp>
        <p:sp>
          <p:nvSpPr>
            <p:cNvPr id="61" name="Bent Arrow 60"/>
            <p:cNvSpPr/>
            <p:nvPr/>
          </p:nvSpPr>
          <p:spPr>
            <a:xfrm rot="5400000">
              <a:off x="3690522" y="6804775"/>
              <a:ext cx="1396725" cy="243374"/>
            </a:xfrm>
            <a:prstGeom prst="bentArrow">
              <a:avLst>
                <a:gd name="adj1" fmla="val 25000"/>
                <a:gd name="adj2" fmla="val 23059"/>
                <a:gd name="adj3" fmla="val 25000"/>
                <a:gd name="adj4" fmla="val 43750"/>
              </a:avLst>
            </a:prstGeom>
            <a:solidFill>
              <a:sysClr val="window" lastClr="FFFFFF">
                <a:lumMod val="85000"/>
              </a:sysClr>
            </a:solidFill>
            <a:ln w="3175" cap="flat" cmpd="sng" algn="ctr">
              <a:solidFill>
                <a:sysClr val="window" lastClr="FFFFFF">
                  <a:lumMod val="6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black"/>
                </a:solidFill>
                <a:effectLst/>
                <a:uLnTx/>
                <a:uFillTx/>
                <a:latin typeface="Tw Cen MT"/>
                <a:ea typeface="+mn-ea"/>
                <a:cs typeface="+mn-cs"/>
              </a:endParaRPr>
            </a:p>
          </p:txBody>
        </p:sp>
        <p:sp>
          <p:nvSpPr>
            <p:cNvPr id="62" name="Bent Arrow 61"/>
            <p:cNvSpPr/>
            <p:nvPr/>
          </p:nvSpPr>
          <p:spPr>
            <a:xfrm rot="16200000" flipV="1">
              <a:off x="3775913" y="4934374"/>
              <a:ext cx="1250540" cy="218778"/>
            </a:xfrm>
            <a:prstGeom prst="bentArrow">
              <a:avLst>
                <a:gd name="adj1" fmla="val 25000"/>
                <a:gd name="adj2" fmla="val 26764"/>
                <a:gd name="adj3" fmla="val 25000"/>
                <a:gd name="adj4" fmla="val 43750"/>
              </a:avLst>
            </a:prstGeom>
            <a:solidFill>
              <a:sysClr val="window" lastClr="FFFFFF">
                <a:lumMod val="85000"/>
              </a:sysClr>
            </a:solidFill>
            <a:ln w="3175" cap="flat" cmpd="sng" algn="ctr">
              <a:solidFill>
                <a:sysClr val="window" lastClr="FFFFFF">
                  <a:lumMod val="65000"/>
                </a:sysClr>
              </a:solidFill>
              <a:prstDash val="solid"/>
            </a:ln>
            <a:effectLst/>
          </p:spPr>
          <p:txBody>
            <a:bodyPr rtlCol="0" anchor="ctr"/>
            <a:lstStyle/>
            <a:p>
              <a:pPr algn="ctr"/>
              <a:endParaRPr lang="en-US" kern="0">
                <a:solidFill>
                  <a:prstClr val="black"/>
                </a:solidFill>
                <a:latin typeface="Tw Cen MT"/>
              </a:endParaRPr>
            </a:p>
          </p:txBody>
        </p:sp>
        <p:sp>
          <p:nvSpPr>
            <p:cNvPr id="63" name="Rectangle 62"/>
            <p:cNvSpPr/>
            <p:nvPr/>
          </p:nvSpPr>
          <p:spPr>
            <a:xfrm>
              <a:off x="1579921" y="5039382"/>
              <a:ext cx="381794" cy="496029"/>
            </a:xfrm>
            <a:prstGeom prst="rect">
              <a:avLst/>
            </a:prstGeom>
          </p:spPr>
          <p:txBody>
            <a:bodyPr wrap="square">
              <a:spAutoFit/>
            </a:bodyPr>
            <a:lstStyle/>
            <a:p>
              <a:pPr algn="ctr"/>
              <a:r>
                <a:rPr lang="en-US" sz="2000" dirty="0" smtClean="0">
                  <a:solidFill>
                    <a:prstClr val="black"/>
                  </a:solidFill>
                  <a:latin typeface="Technic" panose="00000400000000000000" pitchFamily="2" charset="2"/>
                </a:rPr>
                <a:t>N</a:t>
              </a:r>
              <a:endParaRPr lang="fa-IR" sz="2000" dirty="0">
                <a:solidFill>
                  <a:prstClr val="black"/>
                </a:solidFill>
                <a:latin typeface="Technic" panose="00000400000000000000" pitchFamily="2" charset="2"/>
                <a:cs typeface="Arial" panose="020B0604020202020204" pitchFamily="34" charset="0"/>
              </a:endParaRPr>
            </a:p>
          </p:txBody>
        </p:sp>
      </p:grpSp>
      <p:sp>
        <p:nvSpPr>
          <p:cNvPr id="65" name="Chevron 64"/>
          <p:cNvSpPr/>
          <p:nvPr/>
        </p:nvSpPr>
        <p:spPr>
          <a:xfrm rot="16200000">
            <a:off x="4092295" y="3148906"/>
            <a:ext cx="276999" cy="336076"/>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fa-IR"/>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US">
              <a:solidFill>
                <a:schemeClr val="tx1"/>
              </a:solidFill>
            </a:endParaRPr>
          </a:p>
        </p:txBody>
      </p:sp>
    </p:spTree>
    <p:extLst>
      <p:ext uri="{BB962C8B-B14F-4D97-AF65-F5344CB8AC3E}">
        <p14:creationId xmlns:p14="http://schemas.microsoft.com/office/powerpoint/2010/main" val="2133649567"/>
      </p:ext>
    </p:extLst>
  </p:cSld>
  <p:clrMapOvr>
    <a:masterClrMapping/>
  </p:clrMapOvr>
  <p:transition>
    <p:dissolve/>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گام ششم: جانمایی فضاهای داخلی</a:t>
            </a:r>
            <a:endParaRPr lang="en-US" dirty="0">
              <a:solidFill>
                <a:srgbClr val="8C5B02"/>
              </a:solidFill>
              <a:latin typeface="Technic" panose="00000400000000000000" pitchFamily="2" charset="2"/>
            </a:endParaRPr>
          </a:p>
        </p:txBody>
      </p:sp>
      <p:sp>
        <p:nvSpPr>
          <p:cNvPr id="23" name="TextBox 22"/>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3</a:t>
            </a:r>
            <a:r>
              <a:rPr lang="fa-IR" sz="1600" dirty="0" smtClean="0">
                <a:effectLst>
                  <a:outerShdw blurRad="38100" dist="38100" dir="2700000" algn="tl">
                    <a:srgbClr val="000000">
                      <a:alpha val="43137"/>
                    </a:srgbClr>
                  </a:outerShdw>
                </a:effectLst>
              </a:rPr>
              <a:t>  </a:t>
            </a:r>
            <a:r>
              <a:rPr lang="fa-IR" sz="1600" dirty="0">
                <a:effectLst>
                  <a:outerShdw blurRad="38100" dist="38100" dir="2700000" algn="tl">
                    <a:srgbClr val="000000">
                      <a:alpha val="43137"/>
                    </a:srgbClr>
                  </a:outerShdw>
                </a:effectLst>
              </a:rPr>
              <a:t>برنامه‏دهی و طراحی ویلا براساس نظریه سیستم‏ها - اردبیل</a:t>
            </a:r>
            <a:endParaRPr lang="en-US" sz="1400" dirty="0">
              <a:effectLst>
                <a:outerShdw blurRad="38100" dist="38100" dir="2700000" algn="tl">
                  <a:srgbClr val="000000">
                    <a:alpha val="43137"/>
                  </a:srgbClr>
                </a:outerShdw>
              </a:effectLst>
            </a:endParaRPr>
          </a:p>
        </p:txBody>
      </p:sp>
      <p:sp>
        <p:nvSpPr>
          <p:cNvPr id="24" name="TextBox 23"/>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3</a:t>
            </a:r>
            <a:endParaRPr lang="en-US" sz="1200" b="1" dirty="0">
              <a:solidFill>
                <a:srgbClr val="002060"/>
              </a:solidFill>
              <a:cs typeface="B Nazanin" pitchFamily="2" charset="-78"/>
            </a:endParaRPr>
          </a:p>
        </p:txBody>
      </p:sp>
      <p:sp>
        <p:nvSpPr>
          <p:cNvPr id="26" name="TextBox 25"/>
          <p:cNvSpPr txBox="1"/>
          <p:nvPr/>
        </p:nvSpPr>
        <p:spPr>
          <a:xfrm>
            <a:off x="272480" y="3723542"/>
            <a:ext cx="1728192" cy="253916"/>
          </a:xfrm>
          <a:prstGeom prst="rect">
            <a:avLst/>
          </a:prstGeom>
          <a:noFill/>
        </p:spPr>
        <p:txBody>
          <a:bodyPr wrap="square" rtlCol="0">
            <a:spAutoFit/>
          </a:bodyPr>
          <a:lstStyle/>
          <a:p>
            <a:pPr algn="ctr" rtl="1"/>
            <a:r>
              <a:rPr lang="fa-IR" sz="1050" b="1" dirty="0">
                <a:solidFill>
                  <a:srgbClr val="674301"/>
                </a:solidFill>
                <a:cs typeface="B Nazanin" pitchFamily="2" charset="-78"/>
              </a:rPr>
              <a:t>برنامه‏</a:t>
            </a:r>
            <a:r>
              <a:rPr lang="fa-IR" sz="1050" b="1" i="1" dirty="0">
                <a:solidFill>
                  <a:srgbClr val="674301"/>
                </a:solidFill>
                <a:cs typeface="B Nazanin" pitchFamily="2" charset="-78"/>
              </a:rPr>
              <a:t>دهی</a:t>
            </a:r>
            <a:r>
              <a:rPr lang="fa-IR" sz="1050" b="1" dirty="0">
                <a:solidFill>
                  <a:srgbClr val="674301"/>
                </a:solidFill>
                <a:cs typeface="B Nazanin" pitchFamily="2" charset="-78"/>
              </a:rPr>
              <a:t> و طراحی </a:t>
            </a:r>
            <a:r>
              <a:rPr lang="fa-IR" sz="1050" b="1" dirty="0" smtClean="0">
                <a:solidFill>
                  <a:srgbClr val="674301"/>
                </a:solidFill>
                <a:cs typeface="B Nazanin" pitchFamily="2" charset="-78"/>
              </a:rPr>
              <a:t>ویلا - اردبیل</a:t>
            </a:r>
            <a:endParaRPr lang="en-US" sz="1050" b="1" dirty="0">
              <a:solidFill>
                <a:srgbClr val="674301"/>
              </a:solidFill>
              <a:cs typeface="B Nazanin" pitchFamily="2" charset="-78"/>
            </a:endParaRPr>
          </a:p>
        </p:txBody>
      </p:sp>
      <p:sp>
        <p:nvSpPr>
          <p:cNvPr id="28" name="TextBox 27"/>
          <p:cNvSpPr txBox="1"/>
          <p:nvPr/>
        </p:nvSpPr>
        <p:spPr>
          <a:xfrm>
            <a:off x="272480" y="4016097"/>
            <a:ext cx="1728192" cy="276999"/>
          </a:xfrm>
          <a:prstGeom prst="rect">
            <a:avLst/>
          </a:prstGeom>
          <a:noFill/>
        </p:spPr>
        <p:txBody>
          <a:bodyPr wrap="square" rtlCol="0">
            <a:spAutoFit/>
          </a:bodyPr>
          <a:lstStyle/>
          <a:p>
            <a:pPr algn="ctr" rtl="1"/>
            <a:r>
              <a:rPr lang="fa-IR" sz="1200" dirty="0" smtClean="0">
                <a:solidFill>
                  <a:schemeClr val="bg1">
                    <a:lumMod val="65000"/>
                    <a:lumOff val="35000"/>
                  </a:schemeClr>
                </a:solidFill>
                <a:cs typeface="B Nazanin" pitchFamily="2" charset="-78"/>
              </a:rPr>
              <a:t>گام ششم: </a:t>
            </a:r>
            <a:r>
              <a:rPr lang="fa-IR" sz="1200" b="1" dirty="0" smtClean="0">
                <a:solidFill>
                  <a:schemeClr val="bg1">
                    <a:lumMod val="65000"/>
                    <a:lumOff val="35000"/>
                  </a:schemeClr>
                </a:solidFill>
                <a:cs typeface="B Nazanin" pitchFamily="2" charset="-78"/>
              </a:rPr>
              <a:t>جانمایی</a:t>
            </a:r>
            <a:endParaRPr lang="en-US" sz="1200" b="1" dirty="0">
              <a:solidFill>
                <a:schemeClr val="bg1">
                  <a:lumMod val="65000"/>
                  <a:lumOff val="35000"/>
                </a:schemeClr>
              </a:solidFill>
              <a:cs typeface="B Nazanin" pitchFamily="2" charset="-78"/>
            </a:endParaRPr>
          </a:p>
        </p:txBody>
      </p:sp>
      <p:sp>
        <p:nvSpPr>
          <p:cNvPr id="82" name="Rectangle 81"/>
          <p:cNvSpPr/>
          <p:nvPr/>
        </p:nvSpPr>
        <p:spPr>
          <a:xfrm>
            <a:off x="7330253" y="2278523"/>
            <a:ext cx="1026495" cy="1242599"/>
          </a:xfrm>
          <a:prstGeom prst="rect">
            <a:avLst/>
          </a:prstGeom>
          <a:solidFill>
            <a:schemeClr val="accent1">
              <a:lumMod val="90000"/>
            </a:schemeClr>
          </a:solidFill>
          <a:ln w="25400" cap="flat" cmpd="sng" algn="ctr">
            <a:solidFill>
              <a:schemeClr val="bg1">
                <a:lumMod val="50000"/>
                <a:lumOff val="50000"/>
              </a:schemeClr>
            </a:solidFill>
            <a:prstDash val="solid"/>
          </a:ln>
          <a:effectLst/>
        </p:spPr>
        <p:txBody>
          <a:bodyPr rtlCol="1"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a-IR" sz="1800" b="0" i="0" u="none" strike="noStrike" kern="0" cap="none" spc="0" normalizeH="0" baseline="0" noProof="0" dirty="0" smtClean="0">
              <a:ln>
                <a:noFill/>
              </a:ln>
              <a:solidFill>
                <a:prstClr val="white"/>
              </a:solidFill>
              <a:effectLst/>
              <a:uLnTx/>
              <a:uFillTx/>
              <a:latin typeface="Tw Cen MT"/>
              <a:ea typeface="+mn-ea"/>
              <a:cs typeface="Arial" panose="020B0604020202020204" pitchFamily="34" charset="0"/>
            </a:endParaRPr>
          </a:p>
        </p:txBody>
      </p:sp>
      <p:sp>
        <p:nvSpPr>
          <p:cNvPr id="83" name="Rectangle 82"/>
          <p:cNvSpPr/>
          <p:nvPr/>
        </p:nvSpPr>
        <p:spPr>
          <a:xfrm>
            <a:off x="2907654" y="2391267"/>
            <a:ext cx="1026495" cy="594287"/>
          </a:xfrm>
          <a:prstGeom prst="rect">
            <a:avLst/>
          </a:prstGeom>
          <a:solidFill>
            <a:schemeClr val="accent1">
              <a:lumMod val="90000"/>
            </a:schemeClr>
          </a:solidFill>
          <a:ln w="25400" cap="flat" cmpd="sng" algn="ctr">
            <a:solidFill>
              <a:schemeClr val="bg1">
                <a:lumMod val="50000"/>
                <a:lumOff val="50000"/>
              </a:schemeClr>
            </a:solidFill>
            <a:prstDash val="solid"/>
          </a:ln>
          <a:effectLst/>
        </p:spPr>
        <p:txBody>
          <a:bodyPr rtlCol="1"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a-IR" sz="1800" b="0" i="0" u="none" strike="noStrike" kern="0" cap="none" spc="0" normalizeH="0" baseline="0" noProof="0" smtClean="0">
              <a:ln>
                <a:noFill/>
              </a:ln>
              <a:solidFill>
                <a:prstClr val="white"/>
              </a:solidFill>
              <a:effectLst/>
              <a:uLnTx/>
              <a:uFillTx/>
              <a:latin typeface="Tw Cen MT"/>
              <a:ea typeface="+mn-ea"/>
              <a:cs typeface="Arial" panose="020B0604020202020204" pitchFamily="34" charset="0"/>
            </a:endParaRPr>
          </a:p>
        </p:txBody>
      </p:sp>
      <p:sp>
        <p:nvSpPr>
          <p:cNvPr id="84" name="Rectangle 83"/>
          <p:cNvSpPr/>
          <p:nvPr/>
        </p:nvSpPr>
        <p:spPr>
          <a:xfrm>
            <a:off x="2907654" y="3039579"/>
            <a:ext cx="1026495" cy="594287"/>
          </a:xfrm>
          <a:prstGeom prst="rect">
            <a:avLst/>
          </a:prstGeom>
          <a:solidFill>
            <a:schemeClr val="accent1">
              <a:lumMod val="90000"/>
            </a:schemeClr>
          </a:solidFill>
          <a:ln w="25400" cap="flat" cmpd="sng" algn="ctr">
            <a:solidFill>
              <a:schemeClr val="bg1">
                <a:lumMod val="50000"/>
                <a:lumOff val="50000"/>
              </a:schemeClr>
            </a:solidFill>
            <a:prstDash val="solid"/>
          </a:ln>
          <a:effectLst/>
        </p:spPr>
        <p:txBody>
          <a:bodyPr rtlCol="1"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a-IR" sz="1800" b="0" i="0" u="none" strike="noStrike" kern="0" cap="none" spc="0" normalizeH="0" baseline="0" noProof="0" smtClean="0">
              <a:ln>
                <a:noFill/>
              </a:ln>
              <a:solidFill>
                <a:prstClr val="white"/>
              </a:solidFill>
              <a:effectLst/>
              <a:uLnTx/>
              <a:uFillTx/>
              <a:latin typeface="Tw Cen MT"/>
              <a:ea typeface="+mn-ea"/>
              <a:cs typeface="Arial" panose="020B0604020202020204" pitchFamily="34" charset="0"/>
            </a:endParaRPr>
          </a:p>
        </p:txBody>
      </p:sp>
      <p:sp>
        <p:nvSpPr>
          <p:cNvPr id="85" name="Rectangle 84"/>
          <p:cNvSpPr/>
          <p:nvPr/>
        </p:nvSpPr>
        <p:spPr>
          <a:xfrm>
            <a:off x="3555966" y="2823475"/>
            <a:ext cx="486234" cy="324156"/>
          </a:xfrm>
          <a:prstGeom prst="rect">
            <a:avLst/>
          </a:prstGeom>
          <a:solidFill>
            <a:srgbClr val="DD8047"/>
          </a:solidFill>
          <a:ln w="25400" cap="flat" cmpd="sng" algn="ctr">
            <a:solidFill>
              <a:srgbClr val="DD8047">
                <a:shade val="50000"/>
              </a:srgbClr>
            </a:solidFill>
            <a:prstDash val="solid"/>
          </a:ln>
          <a:effectLst/>
        </p:spPr>
        <p:txBody>
          <a:bodyPr rtlCol="1"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a-IR" sz="1800" b="0" i="0" u="none" strike="noStrike" kern="0" cap="none" spc="0" normalizeH="0" baseline="0" noProof="0" dirty="0" smtClean="0">
              <a:ln>
                <a:noFill/>
              </a:ln>
              <a:solidFill>
                <a:prstClr val="white"/>
              </a:solidFill>
              <a:effectLst/>
              <a:uLnTx/>
              <a:uFillTx/>
              <a:latin typeface="Tw Cen MT"/>
              <a:ea typeface="+mn-ea"/>
              <a:cs typeface="Arial" panose="020B0604020202020204" pitchFamily="34" charset="0"/>
            </a:endParaRPr>
          </a:p>
        </p:txBody>
      </p:sp>
      <p:sp>
        <p:nvSpPr>
          <p:cNvPr id="86" name="Rectangle 85"/>
          <p:cNvSpPr/>
          <p:nvPr/>
        </p:nvSpPr>
        <p:spPr>
          <a:xfrm>
            <a:off x="7870513" y="2278523"/>
            <a:ext cx="486234" cy="486234"/>
          </a:xfrm>
          <a:prstGeom prst="rect">
            <a:avLst/>
          </a:prstGeom>
          <a:solidFill>
            <a:srgbClr val="DD8047"/>
          </a:solidFill>
          <a:ln w="25400" cap="flat" cmpd="sng" algn="ctr">
            <a:solidFill>
              <a:srgbClr val="DD8047">
                <a:shade val="50000"/>
              </a:srgbClr>
            </a:solidFill>
            <a:prstDash val="solid"/>
          </a:ln>
          <a:effectLst/>
        </p:spPr>
        <p:txBody>
          <a:bodyPr rtlCol="1"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a-IR" sz="1800" b="0" i="0" u="none" strike="noStrike" kern="0" cap="none" spc="0" normalizeH="0" baseline="0" noProof="0" smtClean="0">
              <a:ln>
                <a:noFill/>
              </a:ln>
              <a:solidFill>
                <a:prstClr val="white"/>
              </a:solidFill>
              <a:effectLst/>
              <a:uLnTx/>
              <a:uFillTx/>
              <a:latin typeface="Tw Cen MT"/>
              <a:ea typeface="+mn-ea"/>
              <a:cs typeface="Arial" panose="020B0604020202020204" pitchFamily="34" charset="0"/>
            </a:endParaRPr>
          </a:p>
        </p:txBody>
      </p:sp>
      <p:sp>
        <p:nvSpPr>
          <p:cNvPr id="87" name="Rectangle 86"/>
          <p:cNvSpPr/>
          <p:nvPr/>
        </p:nvSpPr>
        <p:spPr>
          <a:xfrm>
            <a:off x="7330664" y="3088914"/>
            <a:ext cx="32415" cy="432208"/>
          </a:xfrm>
          <a:prstGeom prst="rect">
            <a:avLst/>
          </a:prstGeom>
          <a:solidFill>
            <a:srgbClr val="DD8047"/>
          </a:solidFill>
          <a:ln w="25400" cap="flat" cmpd="sng" algn="ctr">
            <a:solidFill>
              <a:srgbClr val="DD8047">
                <a:shade val="50000"/>
              </a:srgbClr>
            </a:solidFill>
            <a:prstDash val="solid"/>
          </a:ln>
          <a:effectLst/>
        </p:spPr>
        <p:txBody>
          <a:bodyPr rtlCol="1"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a-IR" sz="1800" b="0" i="0" u="none" strike="noStrike" kern="0" cap="none" spc="0" normalizeH="0" baseline="0" noProof="0" smtClean="0">
              <a:ln>
                <a:noFill/>
              </a:ln>
              <a:solidFill>
                <a:prstClr val="white"/>
              </a:solidFill>
              <a:effectLst/>
              <a:uLnTx/>
              <a:uFillTx/>
              <a:latin typeface="Tw Cen MT"/>
              <a:ea typeface="+mn-ea"/>
              <a:cs typeface="Arial" panose="020B0604020202020204" pitchFamily="34" charset="0"/>
            </a:endParaRPr>
          </a:p>
        </p:txBody>
      </p:sp>
      <p:sp>
        <p:nvSpPr>
          <p:cNvPr id="88" name="Rectangle 87"/>
          <p:cNvSpPr/>
          <p:nvPr/>
        </p:nvSpPr>
        <p:spPr>
          <a:xfrm>
            <a:off x="7330253" y="3467096"/>
            <a:ext cx="378182" cy="54026"/>
          </a:xfrm>
          <a:prstGeom prst="rect">
            <a:avLst/>
          </a:prstGeom>
          <a:solidFill>
            <a:srgbClr val="DD8047"/>
          </a:solidFill>
          <a:ln w="25400" cap="flat" cmpd="sng" algn="ctr">
            <a:solidFill>
              <a:srgbClr val="DD8047">
                <a:shade val="50000"/>
              </a:srgbClr>
            </a:solidFill>
            <a:prstDash val="solid"/>
          </a:ln>
          <a:effectLst/>
        </p:spPr>
        <p:txBody>
          <a:bodyPr rtlCol="1"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a-IR" sz="1800" b="0" i="0" u="none" strike="noStrike" kern="0" cap="none" spc="0" normalizeH="0" baseline="0" noProof="0" smtClean="0">
              <a:ln>
                <a:noFill/>
              </a:ln>
              <a:solidFill>
                <a:prstClr val="white"/>
              </a:solidFill>
              <a:effectLst/>
              <a:uLnTx/>
              <a:uFillTx/>
              <a:latin typeface="Tw Cen MT"/>
              <a:ea typeface="+mn-ea"/>
              <a:cs typeface="Arial" panose="020B0604020202020204" pitchFamily="34" charset="0"/>
            </a:endParaRPr>
          </a:p>
        </p:txBody>
      </p:sp>
      <p:cxnSp>
        <p:nvCxnSpPr>
          <p:cNvPr id="89" name="Elbow Connector 88"/>
          <p:cNvCxnSpPr/>
          <p:nvPr/>
        </p:nvCxnSpPr>
        <p:spPr>
          <a:xfrm rot="16200000" flipV="1">
            <a:off x="7848159" y="2076229"/>
            <a:ext cx="432208" cy="98734"/>
          </a:xfrm>
          <a:prstGeom prst="bentConnector3">
            <a:avLst>
              <a:gd name="adj1" fmla="val 50000"/>
            </a:avLst>
          </a:prstGeom>
          <a:noFill/>
          <a:ln w="9525" cap="flat" cmpd="sng" algn="ctr">
            <a:solidFill>
              <a:srgbClr val="8C5B02"/>
            </a:solidFill>
            <a:prstDash val="solid"/>
            <a:tailEnd type="arrow"/>
          </a:ln>
          <a:effectLst/>
        </p:spPr>
      </p:cxnSp>
      <p:sp>
        <p:nvSpPr>
          <p:cNvPr id="90" name="Rectangle 89"/>
          <p:cNvSpPr/>
          <p:nvPr/>
        </p:nvSpPr>
        <p:spPr>
          <a:xfrm>
            <a:off x="7241842" y="1484326"/>
            <a:ext cx="1546107" cy="430887"/>
          </a:xfrm>
          <a:prstGeom prst="rect">
            <a:avLst/>
          </a:prstGeom>
        </p:spPr>
        <p:txBody>
          <a:bodyPr wrap="square">
            <a:spAutoFit/>
          </a:bodyPr>
          <a:lstStyle/>
          <a:p>
            <a:pPr algn="ctr"/>
            <a:r>
              <a:rPr lang="fa-IR" sz="1100" dirty="0">
                <a:solidFill>
                  <a:srgbClr val="002060"/>
                </a:solidFill>
                <a:cs typeface="B Nazanin" pitchFamily="2" charset="-78"/>
              </a:rPr>
              <a:t>استفاده از تراس برای بهره گیری از باد مطلوب تابستانی</a:t>
            </a:r>
          </a:p>
        </p:txBody>
      </p:sp>
      <p:cxnSp>
        <p:nvCxnSpPr>
          <p:cNvPr id="91" name="Elbow Connector 90"/>
          <p:cNvCxnSpPr/>
          <p:nvPr/>
        </p:nvCxnSpPr>
        <p:spPr>
          <a:xfrm rot="16200000" flipH="1">
            <a:off x="7078288" y="3746073"/>
            <a:ext cx="675326" cy="171395"/>
          </a:xfrm>
          <a:prstGeom prst="bentConnector3">
            <a:avLst>
              <a:gd name="adj1" fmla="val 50000"/>
            </a:avLst>
          </a:prstGeom>
          <a:noFill/>
          <a:ln w="9525" cap="flat" cmpd="sng" algn="ctr">
            <a:solidFill>
              <a:srgbClr val="8C5B02"/>
            </a:solidFill>
            <a:prstDash val="solid"/>
            <a:tailEnd type="arrow"/>
          </a:ln>
          <a:effectLst/>
        </p:spPr>
      </p:cxnSp>
      <p:sp>
        <p:nvSpPr>
          <p:cNvPr id="92" name="Rectangle 91"/>
          <p:cNvSpPr/>
          <p:nvPr/>
        </p:nvSpPr>
        <p:spPr>
          <a:xfrm>
            <a:off x="6758840" y="4247741"/>
            <a:ext cx="1521007" cy="430887"/>
          </a:xfrm>
          <a:prstGeom prst="rect">
            <a:avLst/>
          </a:prstGeom>
        </p:spPr>
        <p:txBody>
          <a:bodyPr wrap="square">
            <a:spAutoFit/>
          </a:bodyPr>
          <a:lstStyle/>
          <a:p>
            <a:pPr algn="ctr" rtl="1"/>
            <a:r>
              <a:rPr lang="fa-IR" sz="1100" dirty="0">
                <a:solidFill>
                  <a:srgbClr val="002060"/>
                </a:solidFill>
                <a:cs typeface="B Nazanin" pitchFamily="2" charset="-78"/>
              </a:rPr>
              <a:t>جبهه صلب ساختمان برای جلوگیری از ورود باد مزاحم</a:t>
            </a:r>
          </a:p>
        </p:txBody>
      </p:sp>
      <p:cxnSp>
        <p:nvCxnSpPr>
          <p:cNvPr id="93" name="Elbow Connector 92"/>
          <p:cNvCxnSpPr/>
          <p:nvPr/>
        </p:nvCxnSpPr>
        <p:spPr>
          <a:xfrm rot="16200000" flipV="1">
            <a:off x="3366875" y="2148149"/>
            <a:ext cx="378182" cy="108052"/>
          </a:xfrm>
          <a:prstGeom prst="bentConnector3">
            <a:avLst>
              <a:gd name="adj1" fmla="val 50000"/>
            </a:avLst>
          </a:prstGeom>
          <a:noFill/>
          <a:ln w="9525" cap="flat" cmpd="sng" algn="ctr">
            <a:solidFill>
              <a:srgbClr val="8C5B02"/>
            </a:solidFill>
            <a:prstDash val="solid"/>
            <a:tailEnd type="arrow"/>
          </a:ln>
          <a:effectLst/>
        </p:spPr>
      </p:cxnSp>
      <p:sp>
        <p:nvSpPr>
          <p:cNvPr id="94" name="Rectangle 93"/>
          <p:cNvSpPr/>
          <p:nvPr/>
        </p:nvSpPr>
        <p:spPr>
          <a:xfrm>
            <a:off x="2675799" y="4022853"/>
            <a:ext cx="1323503" cy="430887"/>
          </a:xfrm>
          <a:prstGeom prst="rect">
            <a:avLst/>
          </a:prstGeom>
        </p:spPr>
        <p:txBody>
          <a:bodyPr wrap="square">
            <a:spAutoFit/>
          </a:bodyPr>
          <a:lstStyle/>
          <a:p>
            <a:pPr algn="ctr" rtl="1"/>
            <a:r>
              <a:rPr lang="fa-IR" sz="1100" dirty="0">
                <a:solidFill>
                  <a:srgbClr val="002060"/>
                </a:solidFill>
                <a:cs typeface="B Nazanin" pitchFamily="2" charset="-78"/>
              </a:rPr>
              <a:t>جبهه مناسب جهت قرارگیری بخش عمومی</a:t>
            </a:r>
          </a:p>
        </p:txBody>
      </p:sp>
      <p:cxnSp>
        <p:nvCxnSpPr>
          <p:cNvPr id="95" name="Elbow Connector 94"/>
          <p:cNvCxnSpPr>
            <a:stCxn id="84" idx="2"/>
          </p:cNvCxnSpPr>
          <p:nvPr/>
        </p:nvCxnSpPr>
        <p:spPr>
          <a:xfrm rot="5400000">
            <a:off x="3218303" y="3755424"/>
            <a:ext cx="324156" cy="81039"/>
          </a:xfrm>
          <a:prstGeom prst="bentConnector3">
            <a:avLst>
              <a:gd name="adj1" fmla="val 50000"/>
            </a:avLst>
          </a:prstGeom>
          <a:noFill/>
          <a:ln w="9525" cap="flat" cmpd="sng" algn="ctr">
            <a:solidFill>
              <a:srgbClr val="8C5B02"/>
            </a:solidFill>
            <a:prstDash val="solid"/>
            <a:tailEnd type="arrow"/>
          </a:ln>
          <a:effectLst/>
        </p:spPr>
      </p:cxnSp>
      <p:sp>
        <p:nvSpPr>
          <p:cNvPr id="96" name="Rectangle 95"/>
          <p:cNvSpPr/>
          <p:nvPr/>
        </p:nvSpPr>
        <p:spPr>
          <a:xfrm>
            <a:off x="2853627" y="1494216"/>
            <a:ext cx="1296626" cy="430887"/>
          </a:xfrm>
          <a:prstGeom prst="rect">
            <a:avLst/>
          </a:prstGeom>
        </p:spPr>
        <p:txBody>
          <a:bodyPr wrap="square">
            <a:spAutoFit/>
          </a:bodyPr>
          <a:lstStyle/>
          <a:p>
            <a:pPr algn="ctr" rtl="1"/>
            <a:r>
              <a:rPr lang="fa-IR" sz="1100" dirty="0">
                <a:solidFill>
                  <a:srgbClr val="002060"/>
                </a:solidFill>
                <a:cs typeface="B Nazanin" pitchFamily="2" charset="-78"/>
              </a:rPr>
              <a:t>جبهه مناسب جهت قرارگیری بخش خصوصی</a:t>
            </a:r>
          </a:p>
        </p:txBody>
      </p:sp>
      <p:sp>
        <p:nvSpPr>
          <p:cNvPr id="97" name="Rectangle 96"/>
          <p:cNvSpPr/>
          <p:nvPr/>
        </p:nvSpPr>
        <p:spPr>
          <a:xfrm>
            <a:off x="3976070" y="3332131"/>
            <a:ext cx="1192954" cy="261610"/>
          </a:xfrm>
          <a:prstGeom prst="rect">
            <a:avLst/>
          </a:prstGeom>
        </p:spPr>
        <p:txBody>
          <a:bodyPr>
            <a:spAutoFit/>
          </a:bodyPr>
          <a:lstStyle/>
          <a:p>
            <a:pPr algn="ctr" rtl="1"/>
            <a:r>
              <a:rPr lang="fa-IR" sz="1100" dirty="0">
                <a:solidFill>
                  <a:srgbClr val="002060"/>
                </a:solidFill>
                <a:cs typeface="B Nazanin" pitchFamily="2" charset="-78"/>
              </a:rPr>
              <a:t>فضای قرارگیری راه پله </a:t>
            </a:r>
          </a:p>
        </p:txBody>
      </p:sp>
      <p:sp>
        <p:nvSpPr>
          <p:cNvPr id="98" name="Rectangle 97"/>
          <p:cNvSpPr/>
          <p:nvPr/>
        </p:nvSpPr>
        <p:spPr>
          <a:xfrm>
            <a:off x="5099453" y="4725144"/>
            <a:ext cx="1026495" cy="1242599"/>
          </a:xfrm>
          <a:prstGeom prst="rect">
            <a:avLst/>
          </a:prstGeom>
          <a:solidFill>
            <a:schemeClr val="accent1">
              <a:lumMod val="90000"/>
            </a:schemeClr>
          </a:solidFill>
          <a:ln w="25400" cap="flat" cmpd="sng" algn="ctr">
            <a:solidFill>
              <a:schemeClr val="bg1">
                <a:lumMod val="50000"/>
                <a:lumOff val="50000"/>
              </a:schemeClr>
            </a:solidFill>
            <a:prstDash val="solid"/>
          </a:ln>
          <a:effectLst/>
        </p:spPr>
        <p:txBody>
          <a:bodyPr rtlCol="1"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a-IR" sz="1800" b="0" i="0" u="none" strike="noStrike" kern="0" cap="none" spc="0" normalizeH="0" baseline="0" noProof="0" dirty="0" smtClean="0">
              <a:ln>
                <a:noFill/>
              </a:ln>
              <a:solidFill>
                <a:prstClr val="white"/>
              </a:solidFill>
              <a:effectLst/>
              <a:uLnTx/>
              <a:uFillTx/>
              <a:latin typeface="Tw Cen MT"/>
              <a:ea typeface="+mn-ea"/>
              <a:cs typeface="Arial" panose="020B0604020202020204" pitchFamily="34" charset="0"/>
            </a:endParaRPr>
          </a:p>
        </p:txBody>
      </p:sp>
      <p:sp>
        <p:nvSpPr>
          <p:cNvPr id="99" name="Oval 98"/>
          <p:cNvSpPr/>
          <p:nvPr/>
        </p:nvSpPr>
        <p:spPr>
          <a:xfrm>
            <a:off x="4883349" y="5481508"/>
            <a:ext cx="702339" cy="648313"/>
          </a:xfrm>
          <a:prstGeom prst="ellipse">
            <a:avLst/>
          </a:prstGeom>
          <a:solidFill>
            <a:srgbClr val="92D050"/>
          </a:solidFill>
          <a:ln w="25400" cap="flat" cmpd="sng" algn="ctr">
            <a:solidFill>
              <a:schemeClr val="bg1">
                <a:lumMod val="50000"/>
                <a:lumOff val="50000"/>
              </a:schemeClr>
            </a:solidFill>
            <a:prstDash val="solid"/>
          </a:ln>
          <a:effectLst/>
        </p:spPr>
        <p:txBody>
          <a:bodyPr rtlCol="1"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a-IR" sz="1800" b="0" i="0" u="none" strike="noStrike" kern="0" cap="none" spc="0" normalizeH="0" baseline="0" noProof="0" smtClean="0">
              <a:ln>
                <a:noFill/>
              </a:ln>
              <a:solidFill>
                <a:prstClr val="white"/>
              </a:solidFill>
              <a:effectLst/>
              <a:uLnTx/>
              <a:uFillTx/>
              <a:latin typeface="Tw Cen MT"/>
              <a:ea typeface="+mn-ea"/>
              <a:cs typeface="Arial" panose="020B0604020202020204" pitchFamily="34" charset="0"/>
            </a:endParaRPr>
          </a:p>
        </p:txBody>
      </p:sp>
      <p:cxnSp>
        <p:nvCxnSpPr>
          <p:cNvPr id="100" name="Straight Arrow Connector 99"/>
          <p:cNvCxnSpPr>
            <a:stCxn id="99" idx="2"/>
          </p:cNvCxnSpPr>
          <p:nvPr/>
        </p:nvCxnSpPr>
        <p:spPr>
          <a:xfrm rot="10800000">
            <a:off x="4505166" y="5535534"/>
            <a:ext cx="378182" cy="270130"/>
          </a:xfrm>
          <a:prstGeom prst="straightConnector1">
            <a:avLst/>
          </a:prstGeom>
          <a:noFill/>
          <a:ln w="9525" cap="flat" cmpd="sng" algn="ctr">
            <a:solidFill>
              <a:srgbClr val="8C5B02"/>
            </a:solidFill>
            <a:prstDash val="solid"/>
            <a:tailEnd type="arrow"/>
          </a:ln>
          <a:effectLst/>
        </p:spPr>
      </p:cxnSp>
      <p:sp>
        <p:nvSpPr>
          <p:cNvPr id="101" name="Rectangle 100"/>
          <p:cNvSpPr/>
          <p:nvPr/>
        </p:nvSpPr>
        <p:spPr>
          <a:xfrm>
            <a:off x="3152800" y="5036058"/>
            <a:ext cx="1546116" cy="430887"/>
          </a:xfrm>
          <a:prstGeom prst="rect">
            <a:avLst/>
          </a:prstGeom>
        </p:spPr>
        <p:txBody>
          <a:bodyPr wrap="square">
            <a:spAutoFit/>
          </a:bodyPr>
          <a:lstStyle/>
          <a:p>
            <a:pPr algn="ctr" rtl="1"/>
            <a:r>
              <a:rPr lang="fa-IR" sz="1100" dirty="0">
                <a:solidFill>
                  <a:srgbClr val="002060"/>
                </a:solidFill>
                <a:cs typeface="B Nazanin" pitchFamily="2" charset="-78"/>
              </a:rPr>
              <a:t>کاشت درختان همیشه سبز در جهت باد </a:t>
            </a:r>
            <a:r>
              <a:rPr lang="fa-IR" sz="1100" dirty="0" smtClean="0">
                <a:solidFill>
                  <a:srgbClr val="002060"/>
                </a:solidFill>
                <a:cs typeface="B Nazanin" pitchFamily="2" charset="-78"/>
              </a:rPr>
              <a:t>نامطلوب زمستانه</a:t>
            </a:r>
            <a:endParaRPr lang="fa-IR" sz="1100" dirty="0">
              <a:solidFill>
                <a:srgbClr val="002060"/>
              </a:solidFill>
              <a:cs typeface="B Nazanin" pitchFamily="2" charset="-78"/>
            </a:endParaRPr>
          </a:p>
        </p:txBody>
      </p:sp>
      <p:cxnSp>
        <p:nvCxnSpPr>
          <p:cNvPr id="102" name="Elbow Connector 101"/>
          <p:cNvCxnSpPr>
            <a:stCxn id="85" idx="3"/>
          </p:cNvCxnSpPr>
          <p:nvPr/>
        </p:nvCxnSpPr>
        <p:spPr>
          <a:xfrm>
            <a:off x="4042201" y="2985553"/>
            <a:ext cx="324156" cy="324156"/>
          </a:xfrm>
          <a:prstGeom prst="bentConnector2">
            <a:avLst/>
          </a:prstGeom>
          <a:noFill/>
          <a:ln w="9525" cap="flat" cmpd="sng" algn="ctr">
            <a:solidFill>
              <a:srgbClr val="8C5B02"/>
            </a:solidFill>
            <a:prstDash val="solid"/>
            <a:tailEnd type="arrow"/>
          </a:ln>
          <a:effectLst/>
        </p:spPr>
      </p:cxnSp>
    </p:spTree>
    <p:extLst>
      <p:ext uri="{BB962C8B-B14F-4D97-AF65-F5344CB8AC3E}">
        <p14:creationId xmlns:p14="http://schemas.microsoft.com/office/powerpoint/2010/main" val="3563606955"/>
      </p:ext>
    </p:extLst>
  </p:cSld>
  <p:clrMapOvr>
    <a:masterClrMapping/>
  </p:clrMapOvr>
  <p:transition>
    <p:dissolve/>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گام نهایی: طراحی</a:t>
            </a:r>
            <a:endParaRPr lang="en-US" dirty="0">
              <a:solidFill>
                <a:srgbClr val="8C5B02"/>
              </a:solidFill>
              <a:latin typeface="Technic" panose="00000400000000000000" pitchFamily="2" charset="2"/>
            </a:endParaRPr>
          </a:p>
        </p:txBody>
      </p:sp>
      <p:sp>
        <p:nvSpPr>
          <p:cNvPr id="23" name="TextBox 22"/>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3</a:t>
            </a:r>
            <a:r>
              <a:rPr lang="fa-IR" sz="1600" dirty="0" smtClean="0">
                <a:effectLst>
                  <a:outerShdw blurRad="38100" dist="38100" dir="2700000" algn="tl">
                    <a:srgbClr val="000000">
                      <a:alpha val="43137"/>
                    </a:srgbClr>
                  </a:outerShdw>
                </a:effectLst>
              </a:rPr>
              <a:t>  </a:t>
            </a:r>
            <a:r>
              <a:rPr lang="fa-IR" sz="1600" dirty="0">
                <a:effectLst>
                  <a:outerShdw blurRad="38100" dist="38100" dir="2700000" algn="tl">
                    <a:srgbClr val="000000">
                      <a:alpha val="43137"/>
                    </a:srgbClr>
                  </a:outerShdw>
                </a:effectLst>
              </a:rPr>
              <a:t>برنامه‏دهی و طراحی ویلا براساس نظریه سیستم‏ها - اردبیل</a:t>
            </a:r>
            <a:endParaRPr lang="en-US" sz="1400" dirty="0">
              <a:effectLst>
                <a:outerShdw blurRad="38100" dist="38100" dir="2700000" algn="tl">
                  <a:srgbClr val="000000">
                    <a:alpha val="43137"/>
                  </a:srgbClr>
                </a:outerShdw>
              </a:effectLst>
            </a:endParaRPr>
          </a:p>
        </p:txBody>
      </p:sp>
      <p:sp>
        <p:nvSpPr>
          <p:cNvPr id="24" name="TextBox 23"/>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3</a:t>
            </a:r>
            <a:endParaRPr lang="en-US" sz="1200" b="1" dirty="0">
              <a:solidFill>
                <a:srgbClr val="002060"/>
              </a:solidFill>
              <a:cs typeface="B Nazanin" pitchFamily="2" charset="-78"/>
            </a:endParaRPr>
          </a:p>
        </p:txBody>
      </p:sp>
      <p:sp>
        <p:nvSpPr>
          <p:cNvPr id="26" name="TextBox 25"/>
          <p:cNvSpPr txBox="1"/>
          <p:nvPr/>
        </p:nvSpPr>
        <p:spPr>
          <a:xfrm>
            <a:off x="272480" y="3723542"/>
            <a:ext cx="1728192" cy="253916"/>
          </a:xfrm>
          <a:prstGeom prst="rect">
            <a:avLst/>
          </a:prstGeom>
          <a:noFill/>
        </p:spPr>
        <p:txBody>
          <a:bodyPr wrap="square" rtlCol="0">
            <a:spAutoFit/>
          </a:bodyPr>
          <a:lstStyle/>
          <a:p>
            <a:pPr algn="ctr" rtl="1"/>
            <a:r>
              <a:rPr lang="fa-IR" sz="1050" b="1" dirty="0">
                <a:solidFill>
                  <a:srgbClr val="674301"/>
                </a:solidFill>
                <a:cs typeface="B Nazanin" pitchFamily="2" charset="-78"/>
              </a:rPr>
              <a:t>برنامه‏</a:t>
            </a:r>
            <a:r>
              <a:rPr lang="fa-IR" sz="1050" b="1" i="1" dirty="0">
                <a:solidFill>
                  <a:srgbClr val="674301"/>
                </a:solidFill>
                <a:cs typeface="B Nazanin" pitchFamily="2" charset="-78"/>
              </a:rPr>
              <a:t>دهی</a:t>
            </a:r>
            <a:r>
              <a:rPr lang="fa-IR" sz="1050" b="1" dirty="0">
                <a:solidFill>
                  <a:srgbClr val="674301"/>
                </a:solidFill>
                <a:cs typeface="B Nazanin" pitchFamily="2" charset="-78"/>
              </a:rPr>
              <a:t> و طراحی </a:t>
            </a:r>
            <a:r>
              <a:rPr lang="fa-IR" sz="1050" b="1" dirty="0" smtClean="0">
                <a:solidFill>
                  <a:srgbClr val="674301"/>
                </a:solidFill>
                <a:cs typeface="B Nazanin" pitchFamily="2" charset="-78"/>
              </a:rPr>
              <a:t>ویلا - اردبیل</a:t>
            </a:r>
            <a:endParaRPr lang="en-US" sz="1050" b="1" dirty="0">
              <a:solidFill>
                <a:srgbClr val="674301"/>
              </a:solidFill>
              <a:cs typeface="B Nazanin" pitchFamily="2" charset="-78"/>
            </a:endParaRPr>
          </a:p>
        </p:txBody>
      </p:sp>
      <p:sp>
        <p:nvSpPr>
          <p:cNvPr id="28" name="TextBox 27"/>
          <p:cNvSpPr txBox="1"/>
          <p:nvPr/>
        </p:nvSpPr>
        <p:spPr>
          <a:xfrm>
            <a:off x="272480" y="4016097"/>
            <a:ext cx="1728192" cy="276999"/>
          </a:xfrm>
          <a:prstGeom prst="rect">
            <a:avLst/>
          </a:prstGeom>
          <a:noFill/>
        </p:spPr>
        <p:txBody>
          <a:bodyPr wrap="square" rtlCol="0">
            <a:spAutoFit/>
          </a:bodyPr>
          <a:lstStyle/>
          <a:p>
            <a:pPr algn="ctr" rtl="1"/>
            <a:r>
              <a:rPr lang="fa-IR" sz="1200" dirty="0" smtClean="0">
                <a:solidFill>
                  <a:schemeClr val="bg1">
                    <a:lumMod val="65000"/>
                    <a:lumOff val="35000"/>
                  </a:schemeClr>
                </a:solidFill>
                <a:cs typeface="B Nazanin" pitchFamily="2" charset="-78"/>
              </a:rPr>
              <a:t>گام نهایی: </a:t>
            </a:r>
            <a:r>
              <a:rPr lang="fa-IR" sz="1200" b="1" dirty="0" smtClean="0">
                <a:solidFill>
                  <a:schemeClr val="bg1">
                    <a:lumMod val="65000"/>
                    <a:lumOff val="35000"/>
                  </a:schemeClr>
                </a:solidFill>
                <a:cs typeface="B Nazanin" pitchFamily="2" charset="-78"/>
              </a:rPr>
              <a:t>طراحی</a:t>
            </a:r>
            <a:endParaRPr lang="en-US" sz="1200" b="1" dirty="0">
              <a:solidFill>
                <a:schemeClr val="bg1">
                  <a:lumMod val="65000"/>
                  <a:lumOff val="35000"/>
                </a:schemeClr>
              </a:solidFill>
              <a:cs typeface="B Nazanin" pitchFamily="2" charset="-78"/>
            </a:endParaRPr>
          </a:p>
        </p:txBody>
      </p:sp>
    </p:spTree>
    <p:extLst>
      <p:ext uri="{BB962C8B-B14F-4D97-AF65-F5344CB8AC3E}">
        <p14:creationId xmlns:p14="http://schemas.microsoft.com/office/powerpoint/2010/main" val="3642484982"/>
      </p:ext>
    </p:extLst>
  </p:cSld>
  <p:clrMapOvr>
    <a:masterClrMapping/>
  </p:clrMapOvr>
  <p:transition>
    <p:dissolve/>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extBox 32"/>
          <p:cNvSpPr txBox="1"/>
          <p:nvPr/>
        </p:nvSpPr>
        <p:spPr>
          <a:xfrm>
            <a:off x="2504728" y="1052736"/>
            <a:ext cx="6552728" cy="367408"/>
          </a:xfrm>
          <a:prstGeom prst="rect">
            <a:avLst/>
          </a:prstGeom>
          <a:noFill/>
        </p:spPr>
        <p:txBody>
          <a:bodyPr wrap="square" rtlCol="0">
            <a:spAutoFit/>
          </a:bodyPr>
          <a:lstStyle/>
          <a:p>
            <a:pPr algn="justLow" rtl="1">
              <a:lnSpc>
                <a:spcPct val="150000"/>
              </a:lnSpc>
            </a:pPr>
            <a:r>
              <a:rPr lang="fa-IR" sz="1300" dirty="0">
                <a:solidFill>
                  <a:srgbClr val="002060"/>
                </a:solidFill>
                <a:cs typeface="B Nazanin" pitchFamily="2" charset="-78"/>
              </a:rPr>
              <a:t>رابطه میان نظریه سیستم‏ها و معماری چیست؟</a:t>
            </a:r>
            <a:endParaRPr lang="fa-IR" sz="1200" dirty="0">
              <a:solidFill>
                <a:srgbClr val="4F3311"/>
              </a:solidFill>
              <a:cs typeface="B Nazanin" pitchFamily="2" charset="-78"/>
            </a:endParaRPr>
          </a:p>
        </p:txBody>
      </p:sp>
      <p:sp>
        <p:nvSpPr>
          <p:cNvPr id="34" name="TextBox 33"/>
          <p:cNvSpPr txBox="1"/>
          <p:nvPr/>
        </p:nvSpPr>
        <p:spPr>
          <a:xfrm>
            <a:off x="272480" y="4016097"/>
            <a:ext cx="1728192" cy="276999"/>
          </a:xfrm>
          <a:prstGeom prst="rect">
            <a:avLst/>
          </a:prstGeom>
          <a:noFill/>
        </p:spPr>
        <p:txBody>
          <a:bodyPr wrap="square" rtlCol="0">
            <a:spAutoFit/>
          </a:bodyPr>
          <a:lstStyle/>
          <a:p>
            <a:pPr algn="ctr"/>
            <a:r>
              <a:rPr lang="fa-IR" sz="1200" b="1" dirty="0" smtClean="0">
                <a:solidFill>
                  <a:schemeClr val="bg1">
                    <a:lumMod val="65000"/>
                    <a:lumOff val="35000"/>
                  </a:schemeClr>
                </a:solidFill>
                <a:cs typeface="B Nazanin" pitchFamily="2" charset="-78"/>
              </a:rPr>
              <a:t>بیان مسأله</a:t>
            </a:r>
            <a:endParaRPr lang="en-US" sz="1200" b="1" dirty="0">
              <a:solidFill>
                <a:schemeClr val="bg1">
                  <a:lumMod val="65000"/>
                  <a:lumOff val="35000"/>
                </a:schemeClr>
              </a:solidFill>
              <a:cs typeface="B Nazanin" pitchFamily="2" charset="-78"/>
            </a:endParaRPr>
          </a:p>
        </p:txBody>
      </p:sp>
      <p:sp>
        <p:nvSpPr>
          <p:cNvPr id="19" name="TextBox 18"/>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4</a:t>
            </a:r>
            <a:r>
              <a:rPr lang="fa-IR" sz="1600" dirty="0">
                <a:effectLst>
                  <a:outerShdw blurRad="38100" dist="38100" dir="2700000" algn="tl">
                    <a:srgbClr val="000000">
                      <a:alpha val="43137"/>
                    </a:srgbClr>
                  </a:outerShdw>
                </a:effectLst>
              </a:rPr>
              <a:t>  رابطه میان نظریه سیستم‏ها و معماری</a:t>
            </a:r>
            <a:endParaRPr lang="en-US" sz="1400" dirty="0">
              <a:effectLst>
                <a:outerShdw blurRad="38100" dist="38100" dir="2700000" algn="tl">
                  <a:srgbClr val="000000">
                    <a:alpha val="43137"/>
                  </a:srgbClr>
                </a:outerShdw>
              </a:effectLst>
            </a:endParaRPr>
          </a:p>
        </p:txBody>
      </p:sp>
      <p:sp>
        <p:nvSpPr>
          <p:cNvPr id="20" name="TextBox 19"/>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4</a:t>
            </a:r>
            <a:endParaRPr lang="en-US" sz="1200" b="1" dirty="0">
              <a:solidFill>
                <a:srgbClr val="002060"/>
              </a:solidFill>
              <a:cs typeface="B Nazanin" pitchFamily="2" charset="-78"/>
            </a:endParaRPr>
          </a:p>
        </p:txBody>
      </p:sp>
      <p:sp>
        <p:nvSpPr>
          <p:cNvPr id="21" name="TextBox 20"/>
          <p:cNvSpPr txBox="1"/>
          <p:nvPr/>
        </p:nvSpPr>
        <p:spPr>
          <a:xfrm>
            <a:off x="272480" y="3723542"/>
            <a:ext cx="1728192" cy="253916"/>
          </a:xfrm>
          <a:prstGeom prst="rect">
            <a:avLst/>
          </a:prstGeom>
          <a:noFill/>
        </p:spPr>
        <p:txBody>
          <a:bodyPr wrap="square" rtlCol="0">
            <a:spAutoFit/>
          </a:bodyPr>
          <a:lstStyle/>
          <a:p>
            <a:pPr algn="ctr" rtl="1"/>
            <a:r>
              <a:rPr lang="fa-IR" sz="1050" b="1" dirty="0" smtClean="0">
                <a:solidFill>
                  <a:srgbClr val="674301"/>
                </a:solidFill>
                <a:cs typeface="B Nazanin" pitchFamily="2" charset="-78"/>
              </a:rPr>
              <a:t>نظریه </a:t>
            </a:r>
            <a:r>
              <a:rPr lang="fa-IR" sz="1050" b="1" dirty="0">
                <a:solidFill>
                  <a:srgbClr val="674301"/>
                </a:solidFill>
                <a:cs typeface="B Nazanin" pitchFamily="2" charset="-78"/>
              </a:rPr>
              <a:t>سیستم‏ها و معماری</a:t>
            </a:r>
            <a:endParaRPr lang="en-US" sz="1050" b="1" dirty="0">
              <a:solidFill>
                <a:srgbClr val="674301"/>
              </a:solidFill>
              <a:cs typeface="B Nazanin" pitchFamily="2" charset="-78"/>
            </a:endParaRPr>
          </a:p>
        </p:txBody>
      </p:sp>
    </p:spTree>
    <p:extLst>
      <p:ext uri="{BB962C8B-B14F-4D97-AF65-F5344CB8AC3E}">
        <p14:creationId xmlns:p14="http://schemas.microsoft.com/office/powerpoint/2010/main" val="1181480384"/>
      </p:ext>
    </p:extLst>
  </p:cSld>
  <p:clrMapOvr>
    <a:masterClrMapping/>
  </p:clrMapOvr>
  <p:transition>
    <p:dissolve/>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Box 29"/>
          <p:cNvSpPr txBox="1"/>
          <p:nvPr/>
        </p:nvSpPr>
        <p:spPr>
          <a:xfrm>
            <a:off x="2504728" y="1014983"/>
            <a:ext cx="6552727" cy="5078313"/>
          </a:xfrm>
          <a:prstGeom prst="rect">
            <a:avLst/>
          </a:prstGeom>
          <a:noFill/>
        </p:spPr>
        <p:txBody>
          <a:bodyPr wrap="square" rtlCol="0">
            <a:spAutoFit/>
          </a:bodyPr>
          <a:lstStyle/>
          <a:p>
            <a:pPr algn="justLow" rtl="1">
              <a:lnSpc>
                <a:spcPct val="150000"/>
              </a:lnSpc>
            </a:pPr>
            <a:r>
              <a:rPr lang="fa-IR" sz="1200" b="1" dirty="0">
                <a:solidFill>
                  <a:srgbClr val="002060"/>
                </a:solidFill>
                <a:cs typeface="B Nazanin" pitchFamily="2" charset="-78"/>
              </a:rPr>
              <a:t>تعریف </a:t>
            </a:r>
            <a:r>
              <a:rPr lang="fa-IR" sz="1200" b="1" dirty="0" smtClean="0">
                <a:solidFill>
                  <a:srgbClr val="002060"/>
                </a:solidFill>
                <a:cs typeface="B Nazanin" pitchFamily="2" charset="-78"/>
              </a:rPr>
              <a:t>سیستم</a:t>
            </a:r>
            <a:endParaRPr lang="fa-IR" sz="1200" b="1" dirty="0">
              <a:solidFill>
                <a:srgbClr val="002060"/>
              </a:solidFill>
              <a:cs typeface="B Nazanin" pitchFamily="2" charset="-78"/>
            </a:endParaRPr>
          </a:p>
          <a:p>
            <a:pPr algn="justLow" rtl="1">
              <a:lnSpc>
                <a:spcPct val="150000"/>
              </a:lnSpc>
            </a:pPr>
            <a:r>
              <a:rPr lang="fa-IR" sz="1200" dirty="0" smtClean="0">
                <a:solidFill>
                  <a:srgbClr val="002060"/>
                </a:solidFill>
                <a:cs typeface="B Nazanin" pitchFamily="2" charset="-78"/>
              </a:rPr>
              <a:t>سیستم </a:t>
            </a:r>
            <a:r>
              <a:rPr lang="fa-IR" sz="1200" dirty="0">
                <a:solidFill>
                  <a:srgbClr val="002060"/>
                </a:solidFill>
                <a:cs typeface="B Nazanin" pitchFamily="2" charset="-78"/>
              </a:rPr>
              <a:t>مجموعه ای است از اجزای به هم وابسته که به علت وابستگی حاکم بر اجزای خود کلیت جدیدی را احراز کرده و از نظم و سازمان خاصی ‍‍‍ پیروی مینماید و در جهت تحقق هدف معینی که دلیل وجودی آن است فعالیت میکند.</a:t>
            </a:r>
          </a:p>
          <a:p>
            <a:pPr algn="justLow" rtl="1">
              <a:lnSpc>
                <a:spcPct val="150000"/>
              </a:lnSpc>
            </a:pPr>
            <a:endParaRPr lang="fa-IR" sz="1200" dirty="0">
              <a:solidFill>
                <a:srgbClr val="002060"/>
              </a:solidFill>
              <a:cs typeface="B Nazanin" pitchFamily="2" charset="-78"/>
            </a:endParaRPr>
          </a:p>
          <a:p>
            <a:pPr algn="justLow" rtl="1">
              <a:lnSpc>
                <a:spcPct val="150000"/>
              </a:lnSpc>
            </a:pPr>
            <a:r>
              <a:rPr lang="fa-IR" sz="1200" b="1" dirty="0">
                <a:solidFill>
                  <a:srgbClr val="002060"/>
                </a:solidFill>
                <a:cs typeface="B Nazanin" pitchFamily="2" charset="-78"/>
              </a:rPr>
              <a:t>نگرش </a:t>
            </a:r>
            <a:r>
              <a:rPr lang="fa-IR" sz="1200" b="1" dirty="0" smtClean="0">
                <a:solidFill>
                  <a:srgbClr val="002060"/>
                </a:solidFill>
                <a:cs typeface="B Nazanin" pitchFamily="2" charset="-78"/>
              </a:rPr>
              <a:t>سیستمی</a:t>
            </a:r>
            <a:endParaRPr lang="fa-IR" sz="1200" b="1" dirty="0">
              <a:solidFill>
                <a:srgbClr val="002060"/>
              </a:solidFill>
              <a:cs typeface="B Nazanin" pitchFamily="2" charset="-78"/>
            </a:endParaRPr>
          </a:p>
          <a:p>
            <a:pPr algn="justLow" rtl="1">
              <a:lnSpc>
                <a:spcPct val="150000"/>
              </a:lnSpc>
            </a:pPr>
            <a:r>
              <a:rPr lang="fa-IR" sz="1200" dirty="0" smtClean="0">
                <a:solidFill>
                  <a:srgbClr val="002060"/>
                </a:solidFill>
                <a:cs typeface="B Nazanin" pitchFamily="2" charset="-78"/>
              </a:rPr>
              <a:t>نظریه </a:t>
            </a:r>
            <a:r>
              <a:rPr lang="fa-IR" sz="1200" dirty="0">
                <a:solidFill>
                  <a:srgbClr val="002060"/>
                </a:solidFill>
                <a:cs typeface="B Nazanin" pitchFamily="2" charset="-78"/>
              </a:rPr>
              <a:t>عمومی سیستم ها به عنوان یک رویکرد فلسفی و روش شناختی، تاثیرات عمیق و پایداری در نحوه نگرش انسان معاصر نسبت به جهان و امکان تغییر آن ایجاد نموده است. (فخیمی 1379.ص 211) نگرش سیستمی، پدیده ها را از طریق درنظر گرفتن کل پدیده ها وروابط بین آنها مورد تجزیه و تحلیل قرار میدهد. در دیدگاه سیستمی، جامعه به عنوان یک کلیت شامل مجموعه ای از اجزا میباشد که در ارتباط متقابل با یکدیگر، زمینه تداوم حیات جامعه را فراهم میکند.بر این اساس در دیدگاه سیستمی ،جامعه یک موجودیت کلان و هوشیار است که دگرگونی در یک بخش بر تمامی تغییرات دیگر تاثیر میگذارد،موجب بهبود و ارتقا کارکرد سیستم یا اقول آن میشود.بصیرت حاصل از دیدگاه سیستمی ،همین توجه خاص به ارتباط متقابل اجزا و دیدن آنها در ذیل یک مکتب بهم پیوسته و منظم است.در دیدگاه سیستمی یک جامعه متشکل از چهار زیر سیستم اصلی هست که شامل زیرسیستم های اقتصادی، سیاسی، فرهنگی و اجتماعی است.این بخش هریک دارای زیر مجموعه های دیگری هستند و در چهار کلیت سیستم صاحب کارکردهایی خاص هستند که در نهایت تداوم سیستم را در پی خواهد داشت0(کاستلز 1383.ص 27.) یک سیستم ،یک کل متشکل از حداقل دو جز است.</a:t>
            </a:r>
          </a:p>
          <a:p>
            <a:pPr algn="justLow" rtl="1">
              <a:lnSpc>
                <a:spcPct val="150000"/>
              </a:lnSpc>
            </a:pPr>
            <a:r>
              <a:rPr lang="fa-IR" sz="1200" dirty="0">
                <a:solidFill>
                  <a:srgbClr val="002060"/>
                </a:solidFill>
                <a:cs typeface="B Nazanin" pitchFamily="2" charset="-78"/>
              </a:rPr>
              <a:t>  </a:t>
            </a:r>
          </a:p>
          <a:p>
            <a:pPr algn="justLow" rtl="1">
              <a:lnSpc>
                <a:spcPct val="150000"/>
              </a:lnSpc>
            </a:pPr>
            <a:r>
              <a:rPr lang="fa-IR" sz="1200" dirty="0">
                <a:solidFill>
                  <a:srgbClr val="002060"/>
                </a:solidFill>
                <a:cs typeface="B Nazanin" pitchFamily="2" charset="-78"/>
              </a:rPr>
              <a:t>سیستم دارای دو خصلت </a:t>
            </a:r>
            <a:r>
              <a:rPr lang="fa-IR" sz="1200" dirty="0" smtClean="0">
                <a:solidFill>
                  <a:srgbClr val="002060"/>
                </a:solidFill>
                <a:cs typeface="B Nazanin" pitchFamily="2" charset="-78"/>
              </a:rPr>
              <a:t>است:</a:t>
            </a:r>
            <a:endParaRPr lang="fa-IR" sz="1200" dirty="0">
              <a:solidFill>
                <a:srgbClr val="002060"/>
              </a:solidFill>
              <a:cs typeface="B Nazanin" pitchFamily="2" charset="-78"/>
            </a:endParaRPr>
          </a:p>
          <a:p>
            <a:pPr algn="justLow" rtl="1">
              <a:lnSpc>
                <a:spcPct val="150000"/>
              </a:lnSpc>
            </a:pPr>
            <a:r>
              <a:rPr lang="fa-IR" sz="1200" dirty="0" smtClean="0">
                <a:solidFill>
                  <a:srgbClr val="002060"/>
                </a:solidFill>
                <a:cs typeface="B Nazanin" pitchFamily="2" charset="-78"/>
              </a:rPr>
              <a:t>۱.مجموعه</a:t>
            </a:r>
          </a:p>
          <a:p>
            <a:pPr algn="justLow" rtl="1">
              <a:lnSpc>
                <a:spcPct val="150000"/>
              </a:lnSpc>
            </a:pPr>
            <a:r>
              <a:rPr lang="fa-IR" sz="1200" dirty="0" smtClean="0">
                <a:solidFill>
                  <a:srgbClr val="002060"/>
                </a:solidFill>
                <a:cs typeface="B Nazanin" pitchFamily="2" charset="-78"/>
              </a:rPr>
              <a:t>۲.نظم</a:t>
            </a:r>
            <a:endParaRPr lang="fa-IR" sz="1200" dirty="0">
              <a:solidFill>
                <a:srgbClr val="002060"/>
              </a:solidFill>
              <a:cs typeface="B Nazanin" pitchFamily="2" charset="-78"/>
            </a:endParaRPr>
          </a:p>
        </p:txBody>
      </p:sp>
      <p:sp>
        <p:nvSpPr>
          <p:cNvPr id="27" name="TextBox 26"/>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4</a:t>
            </a:r>
            <a:r>
              <a:rPr lang="fa-IR" sz="1600" dirty="0">
                <a:effectLst>
                  <a:outerShdw blurRad="38100" dist="38100" dir="2700000" algn="tl">
                    <a:srgbClr val="000000">
                      <a:alpha val="43137"/>
                    </a:srgbClr>
                  </a:outerShdw>
                </a:effectLst>
              </a:rPr>
              <a:t>  رابطه میان نظریه سیستم‏ها و معماری</a:t>
            </a:r>
            <a:endParaRPr lang="en-US" sz="1400" dirty="0">
              <a:effectLst>
                <a:outerShdw blurRad="38100" dist="38100" dir="2700000" algn="tl">
                  <a:srgbClr val="000000">
                    <a:alpha val="43137"/>
                  </a:srgbClr>
                </a:outerShdw>
              </a:effectLst>
            </a:endParaRPr>
          </a:p>
        </p:txBody>
      </p:sp>
      <p:sp>
        <p:nvSpPr>
          <p:cNvPr id="29" name="TextBox 28"/>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4</a:t>
            </a:r>
            <a:endParaRPr lang="en-US" sz="1200" b="1" dirty="0">
              <a:solidFill>
                <a:srgbClr val="002060"/>
              </a:solidFill>
              <a:cs typeface="B Nazanin" pitchFamily="2" charset="-78"/>
            </a:endParaRPr>
          </a:p>
        </p:txBody>
      </p:sp>
      <p:sp>
        <p:nvSpPr>
          <p:cNvPr id="31" name="TextBox 30"/>
          <p:cNvSpPr txBox="1"/>
          <p:nvPr/>
        </p:nvSpPr>
        <p:spPr>
          <a:xfrm>
            <a:off x="272480" y="3723542"/>
            <a:ext cx="1728192" cy="253916"/>
          </a:xfrm>
          <a:prstGeom prst="rect">
            <a:avLst/>
          </a:prstGeom>
          <a:noFill/>
        </p:spPr>
        <p:txBody>
          <a:bodyPr wrap="square" rtlCol="0">
            <a:spAutoFit/>
          </a:bodyPr>
          <a:lstStyle/>
          <a:p>
            <a:pPr algn="ctr" rtl="1"/>
            <a:r>
              <a:rPr lang="fa-IR" sz="1050" b="1" dirty="0" smtClean="0">
                <a:solidFill>
                  <a:srgbClr val="674301"/>
                </a:solidFill>
                <a:cs typeface="B Nazanin" pitchFamily="2" charset="-78"/>
              </a:rPr>
              <a:t>نظریه </a:t>
            </a:r>
            <a:r>
              <a:rPr lang="fa-IR" sz="1050" b="1" dirty="0">
                <a:solidFill>
                  <a:srgbClr val="674301"/>
                </a:solidFill>
                <a:cs typeface="B Nazanin" pitchFamily="2" charset="-78"/>
              </a:rPr>
              <a:t>سیستم‏ها و معماری</a:t>
            </a:r>
            <a:endParaRPr lang="en-US" sz="1050" b="1" dirty="0">
              <a:solidFill>
                <a:srgbClr val="674301"/>
              </a:solidFill>
              <a:cs typeface="B Nazanin" pitchFamily="2" charset="-78"/>
            </a:endParaRPr>
          </a:p>
        </p:txBody>
      </p:sp>
    </p:spTree>
    <p:extLst>
      <p:ext uri="{BB962C8B-B14F-4D97-AF65-F5344CB8AC3E}">
        <p14:creationId xmlns:p14="http://schemas.microsoft.com/office/powerpoint/2010/main" val="3135086133"/>
      </p:ext>
    </p:extLst>
  </p:cSld>
  <p:clrMapOvr>
    <a:masterClrMapping/>
  </p:clrMapOvr>
  <p:transition>
    <p:dissolve/>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6"/>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4</a:t>
            </a:r>
            <a:r>
              <a:rPr lang="fa-IR" sz="1600" dirty="0">
                <a:effectLst>
                  <a:outerShdw blurRad="38100" dist="38100" dir="2700000" algn="tl">
                    <a:srgbClr val="000000">
                      <a:alpha val="43137"/>
                    </a:srgbClr>
                  </a:outerShdw>
                </a:effectLst>
              </a:rPr>
              <a:t>  رابطه میان نظریه سیستم‏ها و معماری</a:t>
            </a:r>
            <a:endParaRPr lang="en-US" sz="1400" dirty="0">
              <a:effectLst>
                <a:outerShdw blurRad="38100" dist="38100" dir="2700000" algn="tl">
                  <a:srgbClr val="000000">
                    <a:alpha val="43137"/>
                  </a:srgbClr>
                </a:outerShdw>
              </a:effectLst>
            </a:endParaRPr>
          </a:p>
        </p:txBody>
      </p:sp>
      <p:sp>
        <p:nvSpPr>
          <p:cNvPr id="29" name="TextBox 28"/>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4</a:t>
            </a:r>
            <a:endParaRPr lang="en-US" sz="1200" b="1" dirty="0">
              <a:solidFill>
                <a:srgbClr val="002060"/>
              </a:solidFill>
              <a:cs typeface="B Nazanin" pitchFamily="2" charset="-78"/>
            </a:endParaRPr>
          </a:p>
        </p:txBody>
      </p:sp>
      <p:sp>
        <p:nvSpPr>
          <p:cNvPr id="31" name="TextBox 30"/>
          <p:cNvSpPr txBox="1"/>
          <p:nvPr/>
        </p:nvSpPr>
        <p:spPr>
          <a:xfrm>
            <a:off x="272480" y="3723542"/>
            <a:ext cx="1728192" cy="253916"/>
          </a:xfrm>
          <a:prstGeom prst="rect">
            <a:avLst/>
          </a:prstGeom>
          <a:noFill/>
        </p:spPr>
        <p:txBody>
          <a:bodyPr wrap="square" rtlCol="0">
            <a:spAutoFit/>
          </a:bodyPr>
          <a:lstStyle/>
          <a:p>
            <a:pPr algn="ctr" rtl="1"/>
            <a:r>
              <a:rPr lang="fa-IR" sz="1050" b="1" dirty="0" smtClean="0">
                <a:solidFill>
                  <a:srgbClr val="674301"/>
                </a:solidFill>
                <a:cs typeface="B Nazanin" pitchFamily="2" charset="-78"/>
              </a:rPr>
              <a:t>نظریه </a:t>
            </a:r>
            <a:r>
              <a:rPr lang="fa-IR" sz="1050" b="1" dirty="0">
                <a:solidFill>
                  <a:srgbClr val="674301"/>
                </a:solidFill>
                <a:cs typeface="B Nazanin" pitchFamily="2" charset="-78"/>
              </a:rPr>
              <a:t>سیستم‏ها و معماری</a:t>
            </a:r>
            <a:endParaRPr lang="en-US" sz="1050" b="1" dirty="0">
              <a:solidFill>
                <a:srgbClr val="674301"/>
              </a:solidFill>
              <a:cs typeface="B Nazanin" pitchFamily="2" charset="-78"/>
            </a:endParaRPr>
          </a:p>
        </p:txBody>
      </p:sp>
      <p:graphicFrame>
        <p:nvGraphicFramePr>
          <p:cNvPr id="14" name="Content Placeholder 4"/>
          <p:cNvGraphicFramePr>
            <a:graphicFrameLocks/>
          </p:cNvGraphicFramePr>
          <p:nvPr>
            <p:extLst/>
          </p:nvPr>
        </p:nvGraphicFramePr>
        <p:xfrm>
          <a:off x="2576736" y="4221088"/>
          <a:ext cx="6367264" cy="2062478"/>
        </p:xfrm>
        <a:graphic>
          <a:graphicData uri="http://schemas.openxmlformats.org/drawingml/2006/table">
            <a:tbl>
              <a:tblPr firstRow="1" bandRow="1"/>
              <a:tblGrid>
                <a:gridCol w="5278127"/>
                <a:gridCol w="1089137"/>
              </a:tblGrid>
              <a:tr h="340593">
                <a:tc>
                  <a:txBody>
                    <a:bodyPr/>
                    <a:lstStyle>
                      <a:lvl1pPr marL="0" algn="l" rtl="0" eaLnBrk="1" latinLnBrk="0" hangingPunct="1">
                        <a:defRPr kumimoji="0" b="1" kern="1200">
                          <a:solidFill>
                            <a:schemeClr val="lt1"/>
                          </a:solidFill>
                          <a:latin typeface="Tw Cen MT"/>
                        </a:defRPr>
                      </a:lvl1pPr>
                      <a:lvl2pPr marL="457200" algn="l" rtl="0" eaLnBrk="1" latinLnBrk="0" hangingPunct="1">
                        <a:defRPr kumimoji="0" b="1" kern="1200">
                          <a:solidFill>
                            <a:schemeClr val="lt1"/>
                          </a:solidFill>
                          <a:latin typeface="Tw Cen MT"/>
                        </a:defRPr>
                      </a:lvl2pPr>
                      <a:lvl3pPr marL="914400" algn="l" rtl="0" eaLnBrk="1" latinLnBrk="0" hangingPunct="1">
                        <a:defRPr kumimoji="0" b="1" kern="1200">
                          <a:solidFill>
                            <a:schemeClr val="lt1"/>
                          </a:solidFill>
                          <a:latin typeface="Tw Cen MT"/>
                        </a:defRPr>
                      </a:lvl3pPr>
                      <a:lvl4pPr marL="1371600" algn="l" rtl="0" eaLnBrk="1" latinLnBrk="0" hangingPunct="1">
                        <a:defRPr kumimoji="0" b="1" kern="1200">
                          <a:solidFill>
                            <a:schemeClr val="lt1"/>
                          </a:solidFill>
                          <a:latin typeface="Tw Cen MT"/>
                        </a:defRPr>
                      </a:lvl4pPr>
                      <a:lvl5pPr marL="1828800" algn="l" rtl="0" eaLnBrk="1" latinLnBrk="0" hangingPunct="1">
                        <a:defRPr kumimoji="0" b="1" kern="1200">
                          <a:solidFill>
                            <a:schemeClr val="lt1"/>
                          </a:solidFill>
                          <a:latin typeface="Tw Cen MT"/>
                        </a:defRPr>
                      </a:lvl5pPr>
                      <a:lvl6pPr marL="2286000" algn="l" rtl="0" eaLnBrk="1" latinLnBrk="0" hangingPunct="1">
                        <a:defRPr kumimoji="0" b="1" kern="1200">
                          <a:solidFill>
                            <a:schemeClr val="lt1"/>
                          </a:solidFill>
                          <a:latin typeface="Tw Cen MT"/>
                        </a:defRPr>
                      </a:lvl6pPr>
                      <a:lvl7pPr marL="2743200" algn="l" rtl="0" eaLnBrk="1" latinLnBrk="0" hangingPunct="1">
                        <a:defRPr kumimoji="0" b="1" kern="1200">
                          <a:solidFill>
                            <a:schemeClr val="lt1"/>
                          </a:solidFill>
                          <a:latin typeface="Tw Cen MT"/>
                        </a:defRPr>
                      </a:lvl7pPr>
                      <a:lvl8pPr marL="3200400" algn="l" rtl="0" eaLnBrk="1" latinLnBrk="0" hangingPunct="1">
                        <a:defRPr kumimoji="0" b="1" kern="1200">
                          <a:solidFill>
                            <a:schemeClr val="lt1"/>
                          </a:solidFill>
                          <a:latin typeface="Tw Cen MT"/>
                        </a:defRPr>
                      </a:lvl8pPr>
                      <a:lvl9pPr marL="3657600" algn="l" rtl="0" eaLnBrk="1" latinLnBrk="0" hangingPunct="1">
                        <a:defRPr kumimoji="0" b="1" kern="1200">
                          <a:solidFill>
                            <a:schemeClr val="lt1"/>
                          </a:solidFill>
                          <a:latin typeface="Tw Cen MT"/>
                        </a:defRPr>
                      </a:lvl9pPr>
                    </a:lstStyle>
                    <a:p>
                      <a:pPr marL="0" marR="0" algn="ctr" rtl="1">
                        <a:lnSpc>
                          <a:spcPct val="115000"/>
                        </a:lnSpc>
                        <a:spcBef>
                          <a:spcPts val="0"/>
                        </a:spcBef>
                        <a:spcAft>
                          <a:spcPts val="0"/>
                        </a:spcAft>
                      </a:pPr>
                      <a:r>
                        <a:rPr lang="fa-IR" sz="1200" b="1" dirty="0">
                          <a:latin typeface="Calibri"/>
                          <a:ea typeface="Arial"/>
                          <a:cs typeface="B Mitra" panose="00000400000000000000" pitchFamily="2" charset="-78"/>
                        </a:rPr>
                        <a:t>شروط تشکیل سیستم</a:t>
                      </a:r>
                      <a:endParaRPr lang="en-US" sz="1100" b="1" dirty="0">
                        <a:latin typeface="Calibri"/>
                        <a:ea typeface="Times New Roman"/>
                        <a:cs typeface="B Mitra" panose="00000400000000000000" pitchFamily="2" charset="-78"/>
                      </a:endParaRPr>
                    </a:p>
                  </a:txBody>
                  <a:tcPr marL="68580" marR="68580"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94B6D2"/>
                    </a:solidFill>
                  </a:tcPr>
                </a:tc>
                <a:tc>
                  <a:txBody>
                    <a:bodyPr/>
                    <a:lstStyle>
                      <a:lvl1pPr marL="0" algn="l" rtl="0" eaLnBrk="1" latinLnBrk="0" hangingPunct="1">
                        <a:defRPr kumimoji="0" b="1" kern="1200">
                          <a:solidFill>
                            <a:schemeClr val="lt1"/>
                          </a:solidFill>
                          <a:latin typeface="Tw Cen MT"/>
                        </a:defRPr>
                      </a:lvl1pPr>
                      <a:lvl2pPr marL="457200" algn="l" rtl="0" eaLnBrk="1" latinLnBrk="0" hangingPunct="1">
                        <a:defRPr kumimoji="0" b="1" kern="1200">
                          <a:solidFill>
                            <a:schemeClr val="lt1"/>
                          </a:solidFill>
                          <a:latin typeface="Tw Cen MT"/>
                        </a:defRPr>
                      </a:lvl2pPr>
                      <a:lvl3pPr marL="914400" algn="l" rtl="0" eaLnBrk="1" latinLnBrk="0" hangingPunct="1">
                        <a:defRPr kumimoji="0" b="1" kern="1200">
                          <a:solidFill>
                            <a:schemeClr val="lt1"/>
                          </a:solidFill>
                          <a:latin typeface="Tw Cen MT"/>
                        </a:defRPr>
                      </a:lvl3pPr>
                      <a:lvl4pPr marL="1371600" algn="l" rtl="0" eaLnBrk="1" latinLnBrk="0" hangingPunct="1">
                        <a:defRPr kumimoji="0" b="1" kern="1200">
                          <a:solidFill>
                            <a:schemeClr val="lt1"/>
                          </a:solidFill>
                          <a:latin typeface="Tw Cen MT"/>
                        </a:defRPr>
                      </a:lvl4pPr>
                      <a:lvl5pPr marL="1828800" algn="l" rtl="0" eaLnBrk="1" latinLnBrk="0" hangingPunct="1">
                        <a:defRPr kumimoji="0" b="1" kern="1200">
                          <a:solidFill>
                            <a:schemeClr val="lt1"/>
                          </a:solidFill>
                          <a:latin typeface="Tw Cen MT"/>
                        </a:defRPr>
                      </a:lvl5pPr>
                      <a:lvl6pPr marL="2286000" algn="l" rtl="0" eaLnBrk="1" latinLnBrk="0" hangingPunct="1">
                        <a:defRPr kumimoji="0" b="1" kern="1200">
                          <a:solidFill>
                            <a:schemeClr val="lt1"/>
                          </a:solidFill>
                          <a:latin typeface="Tw Cen MT"/>
                        </a:defRPr>
                      </a:lvl6pPr>
                      <a:lvl7pPr marL="2743200" algn="l" rtl="0" eaLnBrk="1" latinLnBrk="0" hangingPunct="1">
                        <a:defRPr kumimoji="0" b="1" kern="1200">
                          <a:solidFill>
                            <a:schemeClr val="lt1"/>
                          </a:solidFill>
                          <a:latin typeface="Tw Cen MT"/>
                        </a:defRPr>
                      </a:lvl7pPr>
                      <a:lvl8pPr marL="3200400" algn="l" rtl="0" eaLnBrk="1" latinLnBrk="0" hangingPunct="1">
                        <a:defRPr kumimoji="0" b="1" kern="1200">
                          <a:solidFill>
                            <a:schemeClr val="lt1"/>
                          </a:solidFill>
                          <a:latin typeface="Tw Cen MT"/>
                        </a:defRPr>
                      </a:lvl8pPr>
                      <a:lvl9pPr marL="3657600" algn="l" rtl="0" eaLnBrk="1" latinLnBrk="0" hangingPunct="1">
                        <a:defRPr kumimoji="0" b="1" kern="1200">
                          <a:solidFill>
                            <a:schemeClr val="lt1"/>
                          </a:solidFill>
                          <a:latin typeface="Tw Cen MT"/>
                        </a:defRPr>
                      </a:lvl9pPr>
                    </a:lstStyle>
                    <a:p>
                      <a:pPr marL="0" marR="0" algn="ctr" rtl="1">
                        <a:lnSpc>
                          <a:spcPct val="115000"/>
                        </a:lnSpc>
                        <a:spcBef>
                          <a:spcPts val="0"/>
                        </a:spcBef>
                        <a:spcAft>
                          <a:spcPts val="0"/>
                        </a:spcAft>
                      </a:pPr>
                      <a:r>
                        <a:rPr lang="fa-IR" sz="1200" b="1" dirty="0">
                          <a:latin typeface="Calibri"/>
                          <a:ea typeface="Arial"/>
                          <a:cs typeface="B Mitra" panose="00000400000000000000" pitchFamily="2" charset="-78"/>
                        </a:rPr>
                        <a:t>ردیف</a:t>
                      </a:r>
                      <a:endParaRPr lang="en-US" sz="1100" b="1" dirty="0">
                        <a:latin typeface="Calibri"/>
                        <a:ea typeface="Times New Roman"/>
                        <a:cs typeface="B Mitra" panose="00000400000000000000" pitchFamily="2" charset="-78"/>
                      </a:endParaRPr>
                    </a:p>
                  </a:txBody>
                  <a:tcPr marL="68580" marR="68580"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94B6D2"/>
                    </a:solidFill>
                  </a:tcPr>
                </a:tc>
              </a:tr>
              <a:tr h="345323">
                <a:tc>
                  <a:txBody>
                    <a:bodyPr/>
                    <a:lstStyle>
                      <a:lvl1pPr marL="0" algn="l" rtl="0" eaLnBrk="1" latinLnBrk="0" hangingPunct="1">
                        <a:defRPr kumimoji="0" kern="1200">
                          <a:solidFill>
                            <a:schemeClr val="dk1"/>
                          </a:solidFill>
                          <a:latin typeface="Tw Cen MT"/>
                        </a:defRPr>
                      </a:lvl1pPr>
                      <a:lvl2pPr marL="457200" algn="l" rtl="0" eaLnBrk="1" latinLnBrk="0" hangingPunct="1">
                        <a:defRPr kumimoji="0" kern="1200">
                          <a:solidFill>
                            <a:schemeClr val="dk1"/>
                          </a:solidFill>
                          <a:latin typeface="Tw Cen MT"/>
                        </a:defRPr>
                      </a:lvl2pPr>
                      <a:lvl3pPr marL="914400" algn="l" rtl="0" eaLnBrk="1" latinLnBrk="0" hangingPunct="1">
                        <a:defRPr kumimoji="0" kern="1200">
                          <a:solidFill>
                            <a:schemeClr val="dk1"/>
                          </a:solidFill>
                          <a:latin typeface="Tw Cen MT"/>
                        </a:defRPr>
                      </a:lvl3pPr>
                      <a:lvl4pPr marL="1371600" algn="l" rtl="0" eaLnBrk="1" latinLnBrk="0" hangingPunct="1">
                        <a:defRPr kumimoji="0" kern="1200">
                          <a:solidFill>
                            <a:schemeClr val="dk1"/>
                          </a:solidFill>
                          <a:latin typeface="Tw Cen MT"/>
                        </a:defRPr>
                      </a:lvl4pPr>
                      <a:lvl5pPr marL="1828800" algn="l" rtl="0" eaLnBrk="1" latinLnBrk="0" hangingPunct="1">
                        <a:defRPr kumimoji="0" kern="1200">
                          <a:solidFill>
                            <a:schemeClr val="dk1"/>
                          </a:solidFill>
                          <a:latin typeface="Tw Cen MT"/>
                        </a:defRPr>
                      </a:lvl5pPr>
                      <a:lvl6pPr marL="2286000" algn="l" rtl="0" eaLnBrk="1" latinLnBrk="0" hangingPunct="1">
                        <a:defRPr kumimoji="0" kern="1200">
                          <a:solidFill>
                            <a:schemeClr val="dk1"/>
                          </a:solidFill>
                          <a:latin typeface="Tw Cen MT"/>
                        </a:defRPr>
                      </a:lvl6pPr>
                      <a:lvl7pPr marL="2743200" algn="l" rtl="0" eaLnBrk="1" latinLnBrk="0" hangingPunct="1">
                        <a:defRPr kumimoji="0" kern="1200">
                          <a:solidFill>
                            <a:schemeClr val="dk1"/>
                          </a:solidFill>
                          <a:latin typeface="Tw Cen MT"/>
                        </a:defRPr>
                      </a:lvl7pPr>
                      <a:lvl8pPr marL="3200400" algn="l" rtl="0" eaLnBrk="1" latinLnBrk="0" hangingPunct="1">
                        <a:defRPr kumimoji="0" kern="1200">
                          <a:solidFill>
                            <a:schemeClr val="dk1"/>
                          </a:solidFill>
                          <a:latin typeface="Tw Cen MT"/>
                        </a:defRPr>
                      </a:lvl8pPr>
                      <a:lvl9pPr marL="3657600" algn="l" rtl="0" eaLnBrk="1" latinLnBrk="0" hangingPunct="1">
                        <a:defRPr kumimoji="0" kern="1200">
                          <a:solidFill>
                            <a:schemeClr val="dk1"/>
                          </a:solidFill>
                          <a:latin typeface="Tw Cen MT"/>
                        </a:defRPr>
                      </a:lvl9pPr>
                    </a:lstStyle>
                    <a:p>
                      <a:pPr marL="0" marR="0" algn="ctr" rtl="1">
                        <a:lnSpc>
                          <a:spcPct val="115000"/>
                        </a:lnSpc>
                        <a:spcBef>
                          <a:spcPts val="0"/>
                        </a:spcBef>
                        <a:spcAft>
                          <a:spcPts val="0"/>
                        </a:spcAft>
                      </a:pPr>
                      <a:r>
                        <a:rPr lang="fa-IR" sz="1200" b="0">
                          <a:latin typeface="Calibri"/>
                          <a:ea typeface="Arial"/>
                          <a:cs typeface="B Mitra" panose="00000400000000000000" pitchFamily="2" charset="-78"/>
                        </a:rPr>
                        <a:t>کل مورد نظر یک و یا بیش از یک ویژگی یا کارکرد معین را داراست</a:t>
                      </a:r>
                      <a:endParaRPr lang="en-US" sz="1100" b="0">
                        <a:latin typeface="Calibri"/>
                        <a:ea typeface="Times New Roman"/>
                        <a:cs typeface="B Mitra" panose="00000400000000000000" pitchFamily="2" charset="-78"/>
                      </a:endParaRPr>
                    </a:p>
                  </a:txBody>
                  <a:tcPr marL="68580" marR="68580" marT="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4B6D2">
                        <a:tint val="40000"/>
                      </a:srgbClr>
                    </a:solidFill>
                  </a:tcPr>
                </a:tc>
                <a:tc>
                  <a:txBody>
                    <a:bodyPr/>
                    <a:lstStyle>
                      <a:lvl1pPr marL="0" algn="l" rtl="0" eaLnBrk="1" latinLnBrk="0" hangingPunct="1">
                        <a:defRPr kumimoji="0" kern="1200">
                          <a:solidFill>
                            <a:schemeClr val="dk1"/>
                          </a:solidFill>
                          <a:latin typeface="Tw Cen MT"/>
                        </a:defRPr>
                      </a:lvl1pPr>
                      <a:lvl2pPr marL="457200" algn="l" rtl="0" eaLnBrk="1" latinLnBrk="0" hangingPunct="1">
                        <a:defRPr kumimoji="0" kern="1200">
                          <a:solidFill>
                            <a:schemeClr val="dk1"/>
                          </a:solidFill>
                          <a:latin typeface="Tw Cen MT"/>
                        </a:defRPr>
                      </a:lvl2pPr>
                      <a:lvl3pPr marL="914400" algn="l" rtl="0" eaLnBrk="1" latinLnBrk="0" hangingPunct="1">
                        <a:defRPr kumimoji="0" kern="1200">
                          <a:solidFill>
                            <a:schemeClr val="dk1"/>
                          </a:solidFill>
                          <a:latin typeface="Tw Cen MT"/>
                        </a:defRPr>
                      </a:lvl3pPr>
                      <a:lvl4pPr marL="1371600" algn="l" rtl="0" eaLnBrk="1" latinLnBrk="0" hangingPunct="1">
                        <a:defRPr kumimoji="0" kern="1200">
                          <a:solidFill>
                            <a:schemeClr val="dk1"/>
                          </a:solidFill>
                          <a:latin typeface="Tw Cen MT"/>
                        </a:defRPr>
                      </a:lvl4pPr>
                      <a:lvl5pPr marL="1828800" algn="l" rtl="0" eaLnBrk="1" latinLnBrk="0" hangingPunct="1">
                        <a:defRPr kumimoji="0" kern="1200">
                          <a:solidFill>
                            <a:schemeClr val="dk1"/>
                          </a:solidFill>
                          <a:latin typeface="Tw Cen MT"/>
                        </a:defRPr>
                      </a:lvl5pPr>
                      <a:lvl6pPr marL="2286000" algn="l" rtl="0" eaLnBrk="1" latinLnBrk="0" hangingPunct="1">
                        <a:defRPr kumimoji="0" kern="1200">
                          <a:solidFill>
                            <a:schemeClr val="dk1"/>
                          </a:solidFill>
                          <a:latin typeface="Tw Cen MT"/>
                        </a:defRPr>
                      </a:lvl6pPr>
                      <a:lvl7pPr marL="2743200" algn="l" rtl="0" eaLnBrk="1" latinLnBrk="0" hangingPunct="1">
                        <a:defRPr kumimoji="0" kern="1200">
                          <a:solidFill>
                            <a:schemeClr val="dk1"/>
                          </a:solidFill>
                          <a:latin typeface="Tw Cen MT"/>
                        </a:defRPr>
                      </a:lvl7pPr>
                      <a:lvl8pPr marL="3200400" algn="l" rtl="0" eaLnBrk="1" latinLnBrk="0" hangingPunct="1">
                        <a:defRPr kumimoji="0" kern="1200">
                          <a:solidFill>
                            <a:schemeClr val="dk1"/>
                          </a:solidFill>
                          <a:latin typeface="Tw Cen MT"/>
                        </a:defRPr>
                      </a:lvl8pPr>
                      <a:lvl9pPr marL="3657600" algn="l" rtl="0" eaLnBrk="1" latinLnBrk="0" hangingPunct="1">
                        <a:defRPr kumimoji="0" kern="1200">
                          <a:solidFill>
                            <a:schemeClr val="dk1"/>
                          </a:solidFill>
                          <a:latin typeface="Tw Cen MT"/>
                        </a:defRPr>
                      </a:lvl9pPr>
                    </a:lstStyle>
                    <a:p>
                      <a:pPr marL="0" marR="0" algn="ctr" rtl="1">
                        <a:lnSpc>
                          <a:spcPct val="115000"/>
                        </a:lnSpc>
                        <a:spcBef>
                          <a:spcPts val="0"/>
                        </a:spcBef>
                        <a:spcAft>
                          <a:spcPts val="0"/>
                        </a:spcAft>
                      </a:pPr>
                      <a:r>
                        <a:rPr lang="fa-IR" sz="1200" b="0">
                          <a:latin typeface="Calibri"/>
                          <a:ea typeface="Arial"/>
                          <a:cs typeface="B Mitra" panose="00000400000000000000" pitchFamily="2" charset="-78"/>
                        </a:rPr>
                        <a:t>۱</a:t>
                      </a:r>
                      <a:endParaRPr lang="en-US" sz="1100" b="0">
                        <a:latin typeface="Calibri"/>
                        <a:ea typeface="Times New Roman"/>
                        <a:cs typeface="B Mitra" panose="00000400000000000000" pitchFamily="2" charset="-78"/>
                      </a:endParaRPr>
                    </a:p>
                  </a:txBody>
                  <a:tcPr marL="68580" marR="68580" marT="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4B6D2">
                        <a:tint val="40000"/>
                      </a:srgbClr>
                    </a:solidFill>
                  </a:tcPr>
                </a:tc>
              </a:tr>
              <a:tr h="340593">
                <a:tc>
                  <a:txBody>
                    <a:bodyPr/>
                    <a:lstStyle>
                      <a:lvl1pPr marL="0" algn="l" rtl="0" eaLnBrk="1" latinLnBrk="0" hangingPunct="1">
                        <a:defRPr kumimoji="0" kern="1200">
                          <a:solidFill>
                            <a:schemeClr val="dk1"/>
                          </a:solidFill>
                          <a:latin typeface="Tw Cen MT"/>
                        </a:defRPr>
                      </a:lvl1pPr>
                      <a:lvl2pPr marL="457200" algn="l" rtl="0" eaLnBrk="1" latinLnBrk="0" hangingPunct="1">
                        <a:defRPr kumimoji="0" kern="1200">
                          <a:solidFill>
                            <a:schemeClr val="dk1"/>
                          </a:solidFill>
                          <a:latin typeface="Tw Cen MT"/>
                        </a:defRPr>
                      </a:lvl2pPr>
                      <a:lvl3pPr marL="914400" algn="l" rtl="0" eaLnBrk="1" latinLnBrk="0" hangingPunct="1">
                        <a:defRPr kumimoji="0" kern="1200">
                          <a:solidFill>
                            <a:schemeClr val="dk1"/>
                          </a:solidFill>
                          <a:latin typeface="Tw Cen MT"/>
                        </a:defRPr>
                      </a:lvl3pPr>
                      <a:lvl4pPr marL="1371600" algn="l" rtl="0" eaLnBrk="1" latinLnBrk="0" hangingPunct="1">
                        <a:defRPr kumimoji="0" kern="1200">
                          <a:solidFill>
                            <a:schemeClr val="dk1"/>
                          </a:solidFill>
                          <a:latin typeface="Tw Cen MT"/>
                        </a:defRPr>
                      </a:lvl4pPr>
                      <a:lvl5pPr marL="1828800" algn="l" rtl="0" eaLnBrk="1" latinLnBrk="0" hangingPunct="1">
                        <a:defRPr kumimoji="0" kern="1200">
                          <a:solidFill>
                            <a:schemeClr val="dk1"/>
                          </a:solidFill>
                          <a:latin typeface="Tw Cen MT"/>
                        </a:defRPr>
                      </a:lvl5pPr>
                      <a:lvl6pPr marL="2286000" algn="l" rtl="0" eaLnBrk="1" latinLnBrk="0" hangingPunct="1">
                        <a:defRPr kumimoji="0" kern="1200">
                          <a:solidFill>
                            <a:schemeClr val="dk1"/>
                          </a:solidFill>
                          <a:latin typeface="Tw Cen MT"/>
                        </a:defRPr>
                      </a:lvl6pPr>
                      <a:lvl7pPr marL="2743200" algn="l" rtl="0" eaLnBrk="1" latinLnBrk="0" hangingPunct="1">
                        <a:defRPr kumimoji="0" kern="1200">
                          <a:solidFill>
                            <a:schemeClr val="dk1"/>
                          </a:solidFill>
                          <a:latin typeface="Tw Cen MT"/>
                        </a:defRPr>
                      </a:lvl7pPr>
                      <a:lvl8pPr marL="3200400" algn="l" rtl="0" eaLnBrk="1" latinLnBrk="0" hangingPunct="1">
                        <a:defRPr kumimoji="0" kern="1200">
                          <a:solidFill>
                            <a:schemeClr val="dk1"/>
                          </a:solidFill>
                          <a:latin typeface="Tw Cen MT"/>
                        </a:defRPr>
                      </a:lvl8pPr>
                      <a:lvl9pPr marL="3657600" algn="l" rtl="0" eaLnBrk="1" latinLnBrk="0" hangingPunct="1">
                        <a:defRPr kumimoji="0" kern="1200">
                          <a:solidFill>
                            <a:schemeClr val="dk1"/>
                          </a:solidFill>
                          <a:latin typeface="Tw Cen MT"/>
                        </a:defRPr>
                      </a:lvl9pPr>
                    </a:lstStyle>
                    <a:p>
                      <a:pPr marL="0" marR="0" algn="ctr" rtl="1">
                        <a:lnSpc>
                          <a:spcPct val="115000"/>
                        </a:lnSpc>
                        <a:spcBef>
                          <a:spcPts val="0"/>
                        </a:spcBef>
                        <a:spcAft>
                          <a:spcPts val="0"/>
                        </a:spcAft>
                      </a:pPr>
                      <a:r>
                        <a:rPr lang="fa-IR" sz="1200" b="0">
                          <a:latin typeface="Calibri"/>
                          <a:ea typeface="Arial"/>
                          <a:cs typeface="B Mitra" panose="00000400000000000000" pitchFamily="2" charset="-78"/>
                        </a:rPr>
                        <a:t>هر یک از اجزا بتواند رفتار و ویژگی های کل مورد نظر را تحت تاثیر قرار دهد</a:t>
                      </a:r>
                      <a:endParaRPr lang="en-US" sz="1100" b="0">
                        <a:latin typeface="Calibri"/>
                        <a:ea typeface="Times New Roman"/>
                        <a:cs typeface="B Mitra" panose="00000400000000000000" pitchFamily="2" charset="-78"/>
                      </a:endParaRPr>
                    </a:p>
                  </a:txBody>
                  <a:tcPr marL="68580" marR="68580"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4B6D2">
                        <a:tint val="20000"/>
                      </a:srgbClr>
                    </a:solidFill>
                  </a:tcPr>
                </a:tc>
                <a:tc>
                  <a:txBody>
                    <a:bodyPr/>
                    <a:lstStyle>
                      <a:lvl1pPr marL="0" algn="l" rtl="0" eaLnBrk="1" latinLnBrk="0" hangingPunct="1">
                        <a:defRPr kumimoji="0" kern="1200">
                          <a:solidFill>
                            <a:schemeClr val="dk1"/>
                          </a:solidFill>
                          <a:latin typeface="Tw Cen MT"/>
                        </a:defRPr>
                      </a:lvl1pPr>
                      <a:lvl2pPr marL="457200" algn="l" rtl="0" eaLnBrk="1" latinLnBrk="0" hangingPunct="1">
                        <a:defRPr kumimoji="0" kern="1200">
                          <a:solidFill>
                            <a:schemeClr val="dk1"/>
                          </a:solidFill>
                          <a:latin typeface="Tw Cen MT"/>
                        </a:defRPr>
                      </a:lvl2pPr>
                      <a:lvl3pPr marL="914400" algn="l" rtl="0" eaLnBrk="1" latinLnBrk="0" hangingPunct="1">
                        <a:defRPr kumimoji="0" kern="1200">
                          <a:solidFill>
                            <a:schemeClr val="dk1"/>
                          </a:solidFill>
                          <a:latin typeface="Tw Cen MT"/>
                        </a:defRPr>
                      </a:lvl3pPr>
                      <a:lvl4pPr marL="1371600" algn="l" rtl="0" eaLnBrk="1" latinLnBrk="0" hangingPunct="1">
                        <a:defRPr kumimoji="0" kern="1200">
                          <a:solidFill>
                            <a:schemeClr val="dk1"/>
                          </a:solidFill>
                          <a:latin typeface="Tw Cen MT"/>
                        </a:defRPr>
                      </a:lvl4pPr>
                      <a:lvl5pPr marL="1828800" algn="l" rtl="0" eaLnBrk="1" latinLnBrk="0" hangingPunct="1">
                        <a:defRPr kumimoji="0" kern="1200">
                          <a:solidFill>
                            <a:schemeClr val="dk1"/>
                          </a:solidFill>
                          <a:latin typeface="Tw Cen MT"/>
                        </a:defRPr>
                      </a:lvl5pPr>
                      <a:lvl6pPr marL="2286000" algn="l" rtl="0" eaLnBrk="1" latinLnBrk="0" hangingPunct="1">
                        <a:defRPr kumimoji="0" kern="1200">
                          <a:solidFill>
                            <a:schemeClr val="dk1"/>
                          </a:solidFill>
                          <a:latin typeface="Tw Cen MT"/>
                        </a:defRPr>
                      </a:lvl6pPr>
                      <a:lvl7pPr marL="2743200" algn="l" rtl="0" eaLnBrk="1" latinLnBrk="0" hangingPunct="1">
                        <a:defRPr kumimoji="0" kern="1200">
                          <a:solidFill>
                            <a:schemeClr val="dk1"/>
                          </a:solidFill>
                          <a:latin typeface="Tw Cen MT"/>
                        </a:defRPr>
                      </a:lvl7pPr>
                      <a:lvl8pPr marL="3200400" algn="l" rtl="0" eaLnBrk="1" latinLnBrk="0" hangingPunct="1">
                        <a:defRPr kumimoji="0" kern="1200">
                          <a:solidFill>
                            <a:schemeClr val="dk1"/>
                          </a:solidFill>
                          <a:latin typeface="Tw Cen MT"/>
                        </a:defRPr>
                      </a:lvl8pPr>
                      <a:lvl9pPr marL="3657600" algn="l" rtl="0" eaLnBrk="1" latinLnBrk="0" hangingPunct="1">
                        <a:defRPr kumimoji="0" kern="1200">
                          <a:solidFill>
                            <a:schemeClr val="dk1"/>
                          </a:solidFill>
                          <a:latin typeface="Tw Cen MT"/>
                        </a:defRPr>
                      </a:lvl9pPr>
                    </a:lstStyle>
                    <a:p>
                      <a:pPr marL="0" marR="0" algn="ctr" rtl="1">
                        <a:lnSpc>
                          <a:spcPct val="115000"/>
                        </a:lnSpc>
                        <a:spcBef>
                          <a:spcPts val="0"/>
                        </a:spcBef>
                        <a:spcAft>
                          <a:spcPts val="0"/>
                        </a:spcAft>
                      </a:pPr>
                      <a:r>
                        <a:rPr lang="fa-IR" sz="1200" b="0">
                          <a:latin typeface="Calibri"/>
                          <a:ea typeface="Arial"/>
                          <a:cs typeface="B Mitra" panose="00000400000000000000" pitchFamily="2" charset="-78"/>
                        </a:rPr>
                        <a:t>۲</a:t>
                      </a:r>
                      <a:endParaRPr lang="en-US" sz="1100" b="0">
                        <a:latin typeface="Calibri"/>
                        <a:ea typeface="Times New Roman"/>
                        <a:cs typeface="B Mitra" panose="00000400000000000000" pitchFamily="2" charset="-78"/>
                      </a:endParaRPr>
                    </a:p>
                  </a:txBody>
                  <a:tcPr marL="68580" marR="68580"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4B6D2">
                        <a:tint val="20000"/>
                      </a:srgbClr>
                    </a:solidFill>
                  </a:tcPr>
                </a:tc>
              </a:tr>
              <a:tr h="345323">
                <a:tc>
                  <a:txBody>
                    <a:bodyPr/>
                    <a:lstStyle>
                      <a:lvl1pPr marL="0" algn="l" rtl="0" eaLnBrk="1" latinLnBrk="0" hangingPunct="1">
                        <a:defRPr kumimoji="0" kern="1200">
                          <a:solidFill>
                            <a:schemeClr val="dk1"/>
                          </a:solidFill>
                          <a:latin typeface="Tw Cen MT"/>
                        </a:defRPr>
                      </a:lvl1pPr>
                      <a:lvl2pPr marL="457200" algn="l" rtl="0" eaLnBrk="1" latinLnBrk="0" hangingPunct="1">
                        <a:defRPr kumimoji="0" kern="1200">
                          <a:solidFill>
                            <a:schemeClr val="dk1"/>
                          </a:solidFill>
                          <a:latin typeface="Tw Cen MT"/>
                        </a:defRPr>
                      </a:lvl2pPr>
                      <a:lvl3pPr marL="914400" algn="l" rtl="0" eaLnBrk="1" latinLnBrk="0" hangingPunct="1">
                        <a:defRPr kumimoji="0" kern="1200">
                          <a:solidFill>
                            <a:schemeClr val="dk1"/>
                          </a:solidFill>
                          <a:latin typeface="Tw Cen MT"/>
                        </a:defRPr>
                      </a:lvl3pPr>
                      <a:lvl4pPr marL="1371600" algn="l" rtl="0" eaLnBrk="1" latinLnBrk="0" hangingPunct="1">
                        <a:defRPr kumimoji="0" kern="1200">
                          <a:solidFill>
                            <a:schemeClr val="dk1"/>
                          </a:solidFill>
                          <a:latin typeface="Tw Cen MT"/>
                        </a:defRPr>
                      </a:lvl4pPr>
                      <a:lvl5pPr marL="1828800" algn="l" rtl="0" eaLnBrk="1" latinLnBrk="0" hangingPunct="1">
                        <a:defRPr kumimoji="0" kern="1200">
                          <a:solidFill>
                            <a:schemeClr val="dk1"/>
                          </a:solidFill>
                          <a:latin typeface="Tw Cen MT"/>
                        </a:defRPr>
                      </a:lvl5pPr>
                      <a:lvl6pPr marL="2286000" algn="l" rtl="0" eaLnBrk="1" latinLnBrk="0" hangingPunct="1">
                        <a:defRPr kumimoji="0" kern="1200">
                          <a:solidFill>
                            <a:schemeClr val="dk1"/>
                          </a:solidFill>
                          <a:latin typeface="Tw Cen MT"/>
                        </a:defRPr>
                      </a:lvl6pPr>
                      <a:lvl7pPr marL="2743200" algn="l" rtl="0" eaLnBrk="1" latinLnBrk="0" hangingPunct="1">
                        <a:defRPr kumimoji="0" kern="1200">
                          <a:solidFill>
                            <a:schemeClr val="dk1"/>
                          </a:solidFill>
                          <a:latin typeface="Tw Cen MT"/>
                        </a:defRPr>
                      </a:lvl7pPr>
                      <a:lvl8pPr marL="3200400" algn="l" rtl="0" eaLnBrk="1" latinLnBrk="0" hangingPunct="1">
                        <a:defRPr kumimoji="0" kern="1200">
                          <a:solidFill>
                            <a:schemeClr val="dk1"/>
                          </a:solidFill>
                          <a:latin typeface="Tw Cen MT"/>
                        </a:defRPr>
                      </a:lvl8pPr>
                      <a:lvl9pPr marL="3657600" algn="l" rtl="0" eaLnBrk="1" latinLnBrk="0" hangingPunct="1">
                        <a:defRPr kumimoji="0" kern="1200">
                          <a:solidFill>
                            <a:schemeClr val="dk1"/>
                          </a:solidFill>
                          <a:latin typeface="Tw Cen MT"/>
                        </a:defRPr>
                      </a:lvl9pPr>
                    </a:lstStyle>
                    <a:p>
                      <a:pPr marL="0" marR="0" algn="ctr" rtl="1">
                        <a:lnSpc>
                          <a:spcPct val="115000"/>
                        </a:lnSpc>
                        <a:spcBef>
                          <a:spcPts val="0"/>
                        </a:spcBef>
                        <a:spcAft>
                          <a:spcPts val="0"/>
                        </a:spcAft>
                      </a:pPr>
                      <a:r>
                        <a:rPr lang="fa-IR" sz="1200" b="0">
                          <a:latin typeface="Calibri"/>
                          <a:ea typeface="Arial"/>
                          <a:cs typeface="B Mitra" panose="00000400000000000000" pitchFamily="2" charset="-78"/>
                        </a:rPr>
                        <a:t>در کل مورد نظر٬ زیر مجموعه ای از اجزا وجود دارد که برای تحقق عملکرد معین و تعریف شده است</a:t>
                      </a:r>
                      <a:endParaRPr lang="en-US" sz="1100" b="0">
                        <a:latin typeface="Calibri"/>
                        <a:ea typeface="Times New Roman"/>
                        <a:cs typeface="B Mitra" panose="00000400000000000000" pitchFamily="2" charset="-78"/>
                      </a:endParaRPr>
                    </a:p>
                  </a:txBody>
                  <a:tcPr marL="68580" marR="68580"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4B6D2">
                        <a:tint val="40000"/>
                      </a:srgbClr>
                    </a:solidFill>
                  </a:tcPr>
                </a:tc>
                <a:tc>
                  <a:txBody>
                    <a:bodyPr/>
                    <a:lstStyle>
                      <a:lvl1pPr marL="0" algn="l" rtl="0" eaLnBrk="1" latinLnBrk="0" hangingPunct="1">
                        <a:defRPr kumimoji="0" kern="1200">
                          <a:solidFill>
                            <a:schemeClr val="dk1"/>
                          </a:solidFill>
                          <a:latin typeface="Tw Cen MT"/>
                        </a:defRPr>
                      </a:lvl1pPr>
                      <a:lvl2pPr marL="457200" algn="l" rtl="0" eaLnBrk="1" latinLnBrk="0" hangingPunct="1">
                        <a:defRPr kumimoji="0" kern="1200">
                          <a:solidFill>
                            <a:schemeClr val="dk1"/>
                          </a:solidFill>
                          <a:latin typeface="Tw Cen MT"/>
                        </a:defRPr>
                      </a:lvl2pPr>
                      <a:lvl3pPr marL="914400" algn="l" rtl="0" eaLnBrk="1" latinLnBrk="0" hangingPunct="1">
                        <a:defRPr kumimoji="0" kern="1200">
                          <a:solidFill>
                            <a:schemeClr val="dk1"/>
                          </a:solidFill>
                          <a:latin typeface="Tw Cen MT"/>
                        </a:defRPr>
                      </a:lvl3pPr>
                      <a:lvl4pPr marL="1371600" algn="l" rtl="0" eaLnBrk="1" latinLnBrk="0" hangingPunct="1">
                        <a:defRPr kumimoji="0" kern="1200">
                          <a:solidFill>
                            <a:schemeClr val="dk1"/>
                          </a:solidFill>
                          <a:latin typeface="Tw Cen MT"/>
                        </a:defRPr>
                      </a:lvl4pPr>
                      <a:lvl5pPr marL="1828800" algn="l" rtl="0" eaLnBrk="1" latinLnBrk="0" hangingPunct="1">
                        <a:defRPr kumimoji="0" kern="1200">
                          <a:solidFill>
                            <a:schemeClr val="dk1"/>
                          </a:solidFill>
                          <a:latin typeface="Tw Cen MT"/>
                        </a:defRPr>
                      </a:lvl5pPr>
                      <a:lvl6pPr marL="2286000" algn="l" rtl="0" eaLnBrk="1" latinLnBrk="0" hangingPunct="1">
                        <a:defRPr kumimoji="0" kern="1200">
                          <a:solidFill>
                            <a:schemeClr val="dk1"/>
                          </a:solidFill>
                          <a:latin typeface="Tw Cen MT"/>
                        </a:defRPr>
                      </a:lvl6pPr>
                      <a:lvl7pPr marL="2743200" algn="l" rtl="0" eaLnBrk="1" latinLnBrk="0" hangingPunct="1">
                        <a:defRPr kumimoji="0" kern="1200">
                          <a:solidFill>
                            <a:schemeClr val="dk1"/>
                          </a:solidFill>
                          <a:latin typeface="Tw Cen MT"/>
                        </a:defRPr>
                      </a:lvl7pPr>
                      <a:lvl8pPr marL="3200400" algn="l" rtl="0" eaLnBrk="1" latinLnBrk="0" hangingPunct="1">
                        <a:defRPr kumimoji="0" kern="1200">
                          <a:solidFill>
                            <a:schemeClr val="dk1"/>
                          </a:solidFill>
                          <a:latin typeface="Tw Cen MT"/>
                        </a:defRPr>
                      </a:lvl8pPr>
                      <a:lvl9pPr marL="3657600" algn="l" rtl="0" eaLnBrk="1" latinLnBrk="0" hangingPunct="1">
                        <a:defRPr kumimoji="0" kern="1200">
                          <a:solidFill>
                            <a:schemeClr val="dk1"/>
                          </a:solidFill>
                          <a:latin typeface="Tw Cen MT"/>
                        </a:defRPr>
                      </a:lvl9pPr>
                    </a:lstStyle>
                    <a:p>
                      <a:pPr marL="0" marR="0" algn="ctr" rtl="1">
                        <a:lnSpc>
                          <a:spcPct val="115000"/>
                        </a:lnSpc>
                        <a:spcBef>
                          <a:spcPts val="0"/>
                        </a:spcBef>
                        <a:spcAft>
                          <a:spcPts val="0"/>
                        </a:spcAft>
                      </a:pPr>
                      <a:r>
                        <a:rPr lang="fa-IR" sz="1200" b="0">
                          <a:latin typeface="Calibri"/>
                          <a:ea typeface="Arial"/>
                          <a:cs typeface="B Mitra" panose="00000400000000000000" pitchFamily="2" charset="-78"/>
                        </a:rPr>
                        <a:t>۳</a:t>
                      </a:r>
                      <a:endParaRPr lang="en-US" sz="1100" b="0">
                        <a:latin typeface="Calibri"/>
                        <a:ea typeface="Times New Roman"/>
                        <a:cs typeface="B Mitra" panose="00000400000000000000" pitchFamily="2" charset="-78"/>
                      </a:endParaRPr>
                    </a:p>
                  </a:txBody>
                  <a:tcPr marL="68580" marR="68580"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4B6D2">
                        <a:tint val="40000"/>
                      </a:srgbClr>
                    </a:solidFill>
                  </a:tcPr>
                </a:tc>
              </a:tr>
              <a:tr h="345323">
                <a:tc>
                  <a:txBody>
                    <a:bodyPr/>
                    <a:lstStyle>
                      <a:lvl1pPr marL="0" algn="l" rtl="0" eaLnBrk="1" latinLnBrk="0" hangingPunct="1">
                        <a:defRPr kumimoji="0" kern="1200">
                          <a:solidFill>
                            <a:schemeClr val="dk1"/>
                          </a:solidFill>
                          <a:latin typeface="Tw Cen MT"/>
                        </a:defRPr>
                      </a:lvl1pPr>
                      <a:lvl2pPr marL="457200" algn="l" rtl="0" eaLnBrk="1" latinLnBrk="0" hangingPunct="1">
                        <a:defRPr kumimoji="0" kern="1200">
                          <a:solidFill>
                            <a:schemeClr val="dk1"/>
                          </a:solidFill>
                          <a:latin typeface="Tw Cen MT"/>
                        </a:defRPr>
                      </a:lvl2pPr>
                      <a:lvl3pPr marL="914400" algn="l" rtl="0" eaLnBrk="1" latinLnBrk="0" hangingPunct="1">
                        <a:defRPr kumimoji="0" kern="1200">
                          <a:solidFill>
                            <a:schemeClr val="dk1"/>
                          </a:solidFill>
                          <a:latin typeface="Tw Cen MT"/>
                        </a:defRPr>
                      </a:lvl3pPr>
                      <a:lvl4pPr marL="1371600" algn="l" rtl="0" eaLnBrk="1" latinLnBrk="0" hangingPunct="1">
                        <a:defRPr kumimoji="0" kern="1200">
                          <a:solidFill>
                            <a:schemeClr val="dk1"/>
                          </a:solidFill>
                          <a:latin typeface="Tw Cen MT"/>
                        </a:defRPr>
                      </a:lvl4pPr>
                      <a:lvl5pPr marL="1828800" algn="l" rtl="0" eaLnBrk="1" latinLnBrk="0" hangingPunct="1">
                        <a:defRPr kumimoji="0" kern="1200">
                          <a:solidFill>
                            <a:schemeClr val="dk1"/>
                          </a:solidFill>
                          <a:latin typeface="Tw Cen MT"/>
                        </a:defRPr>
                      </a:lvl5pPr>
                      <a:lvl6pPr marL="2286000" algn="l" rtl="0" eaLnBrk="1" latinLnBrk="0" hangingPunct="1">
                        <a:defRPr kumimoji="0" kern="1200">
                          <a:solidFill>
                            <a:schemeClr val="dk1"/>
                          </a:solidFill>
                          <a:latin typeface="Tw Cen MT"/>
                        </a:defRPr>
                      </a:lvl6pPr>
                      <a:lvl7pPr marL="2743200" algn="l" rtl="0" eaLnBrk="1" latinLnBrk="0" hangingPunct="1">
                        <a:defRPr kumimoji="0" kern="1200">
                          <a:solidFill>
                            <a:schemeClr val="dk1"/>
                          </a:solidFill>
                          <a:latin typeface="Tw Cen MT"/>
                        </a:defRPr>
                      </a:lvl7pPr>
                      <a:lvl8pPr marL="3200400" algn="l" rtl="0" eaLnBrk="1" latinLnBrk="0" hangingPunct="1">
                        <a:defRPr kumimoji="0" kern="1200">
                          <a:solidFill>
                            <a:schemeClr val="dk1"/>
                          </a:solidFill>
                          <a:latin typeface="Tw Cen MT"/>
                        </a:defRPr>
                      </a:lvl8pPr>
                      <a:lvl9pPr marL="3657600" algn="l" rtl="0" eaLnBrk="1" latinLnBrk="0" hangingPunct="1">
                        <a:defRPr kumimoji="0" kern="1200">
                          <a:solidFill>
                            <a:schemeClr val="dk1"/>
                          </a:solidFill>
                          <a:latin typeface="Tw Cen MT"/>
                        </a:defRPr>
                      </a:lvl9pPr>
                    </a:lstStyle>
                    <a:p>
                      <a:pPr marL="0" marR="0" algn="ctr" rtl="1">
                        <a:lnSpc>
                          <a:spcPct val="115000"/>
                        </a:lnSpc>
                        <a:spcBef>
                          <a:spcPts val="0"/>
                        </a:spcBef>
                        <a:spcAft>
                          <a:spcPts val="0"/>
                        </a:spcAft>
                      </a:pPr>
                      <a:r>
                        <a:rPr lang="fa-IR" sz="1200" b="0">
                          <a:latin typeface="Calibri"/>
                          <a:ea typeface="Arial"/>
                          <a:cs typeface="B Mitra" panose="00000400000000000000" pitchFamily="2" charset="-78"/>
                        </a:rPr>
                        <a:t>تاثیر گذاری هر یک از اجزا مجموعه بر رفتار یکدیگر</a:t>
                      </a:r>
                      <a:endParaRPr lang="en-US" sz="1100" b="0">
                        <a:latin typeface="Calibri"/>
                        <a:ea typeface="Times New Roman"/>
                        <a:cs typeface="B Mitra" panose="00000400000000000000" pitchFamily="2" charset="-78"/>
                      </a:endParaRPr>
                    </a:p>
                  </a:txBody>
                  <a:tcPr marL="68580" marR="68580"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4B6D2">
                        <a:tint val="20000"/>
                      </a:srgbClr>
                    </a:solidFill>
                  </a:tcPr>
                </a:tc>
                <a:tc>
                  <a:txBody>
                    <a:bodyPr/>
                    <a:lstStyle>
                      <a:lvl1pPr marL="0" algn="l" rtl="0" eaLnBrk="1" latinLnBrk="0" hangingPunct="1">
                        <a:defRPr kumimoji="0" kern="1200">
                          <a:solidFill>
                            <a:schemeClr val="dk1"/>
                          </a:solidFill>
                          <a:latin typeface="Tw Cen MT"/>
                        </a:defRPr>
                      </a:lvl1pPr>
                      <a:lvl2pPr marL="457200" algn="l" rtl="0" eaLnBrk="1" latinLnBrk="0" hangingPunct="1">
                        <a:defRPr kumimoji="0" kern="1200">
                          <a:solidFill>
                            <a:schemeClr val="dk1"/>
                          </a:solidFill>
                          <a:latin typeface="Tw Cen MT"/>
                        </a:defRPr>
                      </a:lvl2pPr>
                      <a:lvl3pPr marL="914400" algn="l" rtl="0" eaLnBrk="1" latinLnBrk="0" hangingPunct="1">
                        <a:defRPr kumimoji="0" kern="1200">
                          <a:solidFill>
                            <a:schemeClr val="dk1"/>
                          </a:solidFill>
                          <a:latin typeface="Tw Cen MT"/>
                        </a:defRPr>
                      </a:lvl3pPr>
                      <a:lvl4pPr marL="1371600" algn="l" rtl="0" eaLnBrk="1" latinLnBrk="0" hangingPunct="1">
                        <a:defRPr kumimoji="0" kern="1200">
                          <a:solidFill>
                            <a:schemeClr val="dk1"/>
                          </a:solidFill>
                          <a:latin typeface="Tw Cen MT"/>
                        </a:defRPr>
                      </a:lvl4pPr>
                      <a:lvl5pPr marL="1828800" algn="l" rtl="0" eaLnBrk="1" latinLnBrk="0" hangingPunct="1">
                        <a:defRPr kumimoji="0" kern="1200">
                          <a:solidFill>
                            <a:schemeClr val="dk1"/>
                          </a:solidFill>
                          <a:latin typeface="Tw Cen MT"/>
                        </a:defRPr>
                      </a:lvl5pPr>
                      <a:lvl6pPr marL="2286000" algn="l" rtl="0" eaLnBrk="1" latinLnBrk="0" hangingPunct="1">
                        <a:defRPr kumimoji="0" kern="1200">
                          <a:solidFill>
                            <a:schemeClr val="dk1"/>
                          </a:solidFill>
                          <a:latin typeface="Tw Cen MT"/>
                        </a:defRPr>
                      </a:lvl6pPr>
                      <a:lvl7pPr marL="2743200" algn="l" rtl="0" eaLnBrk="1" latinLnBrk="0" hangingPunct="1">
                        <a:defRPr kumimoji="0" kern="1200">
                          <a:solidFill>
                            <a:schemeClr val="dk1"/>
                          </a:solidFill>
                          <a:latin typeface="Tw Cen MT"/>
                        </a:defRPr>
                      </a:lvl7pPr>
                      <a:lvl8pPr marL="3200400" algn="l" rtl="0" eaLnBrk="1" latinLnBrk="0" hangingPunct="1">
                        <a:defRPr kumimoji="0" kern="1200">
                          <a:solidFill>
                            <a:schemeClr val="dk1"/>
                          </a:solidFill>
                          <a:latin typeface="Tw Cen MT"/>
                        </a:defRPr>
                      </a:lvl8pPr>
                      <a:lvl9pPr marL="3657600" algn="l" rtl="0" eaLnBrk="1" latinLnBrk="0" hangingPunct="1">
                        <a:defRPr kumimoji="0" kern="1200">
                          <a:solidFill>
                            <a:schemeClr val="dk1"/>
                          </a:solidFill>
                          <a:latin typeface="Tw Cen MT"/>
                        </a:defRPr>
                      </a:lvl9pPr>
                    </a:lstStyle>
                    <a:p>
                      <a:pPr marL="0" marR="0" algn="ctr" rtl="1">
                        <a:lnSpc>
                          <a:spcPct val="115000"/>
                        </a:lnSpc>
                        <a:spcBef>
                          <a:spcPts val="0"/>
                        </a:spcBef>
                        <a:spcAft>
                          <a:spcPts val="0"/>
                        </a:spcAft>
                      </a:pPr>
                      <a:r>
                        <a:rPr lang="fa-IR" sz="1200" b="0">
                          <a:latin typeface="Calibri"/>
                          <a:ea typeface="Arial"/>
                          <a:cs typeface="B Mitra" panose="00000400000000000000" pitchFamily="2" charset="-78"/>
                        </a:rPr>
                        <a:t>۴</a:t>
                      </a:r>
                      <a:endParaRPr lang="en-US" sz="1100" b="0">
                        <a:latin typeface="Calibri"/>
                        <a:ea typeface="Times New Roman"/>
                        <a:cs typeface="B Mitra" panose="00000400000000000000" pitchFamily="2" charset="-78"/>
                      </a:endParaRPr>
                    </a:p>
                  </a:txBody>
                  <a:tcPr marL="68580" marR="68580"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4B6D2">
                        <a:tint val="20000"/>
                      </a:srgbClr>
                    </a:solidFill>
                  </a:tcPr>
                </a:tc>
              </a:tr>
              <a:tr h="345323">
                <a:tc>
                  <a:txBody>
                    <a:bodyPr/>
                    <a:lstStyle>
                      <a:lvl1pPr marL="0" algn="l" rtl="0" eaLnBrk="1" latinLnBrk="0" hangingPunct="1">
                        <a:defRPr kumimoji="0" kern="1200">
                          <a:solidFill>
                            <a:schemeClr val="dk1"/>
                          </a:solidFill>
                          <a:latin typeface="Tw Cen MT"/>
                        </a:defRPr>
                      </a:lvl1pPr>
                      <a:lvl2pPr marL="457200" algn="l" rtl="0" eaLnBrk="1" latinLnBrk="0" hangingPunct="1">
                        <a:defRPr kumimoji="0" kern="1200">
                          <a:solidFill>
                            <a:schemeClr val="dk1"/>
                          </a:solidFill>
                          <a:latin typeface="Tw Cen MT"/>
                        </a:defRPr>
                      </a:lvl2pPr>
                      <a:lvl3pPr marL="914400" algn="l" rtl="0" eaLnBrk="1" latinLnBrk="0" hangingPunct="1">
                        <a:defRPr kumimoji="0" kern="1200">
                          <a:solidFill>
                            <a:schemeClr val="dk1"/>
                          </a:solidFill>
                          <a:latin typeface="Tw Cen MT"/>
                        </a:defRPr>
                      </a:lvl3pPr>
                      <a:lvl4pPr marL="1371600" algn="l" rtl="0" eaLnBrk="1" latinLnBrk="0" hangingPunct="1">
                        <a:defRPr kumimoji="0" kern="1200">
                          <a:solidFill>
                            <a:schemeClr val="dk1"/>
                          </a:solidFill>
                          <a:latin typeface="Tw Cen MT"/>
                        </a:defRPr>
                      </a:lvl4pPr>
                      <a:lvl5pPr marL="1828800" algn="l" rtl="0" eaLnBrk="1" latinLnBrk="0" hangingPunct="1">
                        <a:defRPr kumimoji="0" kern="1200">
                          <a:solidFill>
                            <a:schemeClr val="dk1"/>
                          </a:solidFill>
                          <a:latin typeface="Tw Cen MT"/>
                        </a:defRPr>
                      </a:lvl5pPr>
                      <a:lvl6pPr marL="2286000" algn="l" rtl="0" eaLnBrk="1" latinLnBrk="0" hangingPunct="1">
                        <a:defRPr kumimoji="0" kern="1200">
                          <a:solidFill>
                            <a:schemeClr val="dk1"/>
                          </a:solidFill>
                          <a:latin typeface="Tw Cen MT"/>
                        </a:defRPr>
                      </a:lvl6pPr>
                      <a:lvl7pPr marL="2743200" algn="l" rtl="0" eaLnBrk="1" latinLnBrk="0" hangingPunct="1">
                        <a:defRPr kumimoji="0" kern="1200">
                          <a:solidFill>
                            <a:schemeClr val="dk1"/>
                          </a:solidFill>
                          <a:latin typeface="Tw Cen MT"/>
                        </a:defRPr>
                      </a:lvl7pPr>
                      <a:lvl8pPr marL="3200400" algn="l" rtl="0" eaLnBrk="1" latinLnBrk="0" hangingPunct="1">
                        <a:defRPr kumimoji="0" kern="1200">
                          <a:solidFill>
                            <a:schemeClr val="dk1"/>
                          </a:solidFill>
                          <a:latin typeface="Tw Cen MT"/>
                        </a:defRPr>
                      </a:lvl8pPr>
                      <a:lvl9pPr marL="3657600" algn="l" rtl="0" eaLnBrk="1" latinLnBrk="0" hangingPunct="1">
                        <a:defRPr kumimoji="0" kern="1200">
                          <a:solidFill>
                            <a:schemeClr val="dk1"/>
                          </a:solidFill>
                          <a:latin typeface="Tw Cen MT"/>
                        </a:defRPr>
                      </a:lvl9pPr>
                    </a:lstStyle>
                    <a:p>
                      <a:pPr marL="0" marR="0" algn="ctr" rtl="1">
                        <a:lnSpc>
                          <a:spcPct val="115000"/>
                        </a:lnSpc>
                        <a:spcBef>
                          <a:spcPts val="0"/>
                        </a:spcBef>
                        <a:spcAft>
                          <a:spcPts val="0"/>
                        </a:spcAft>
                      </a:pPr>
                      <a:r>
                        <a:rPr lang="fa-IR" sz="1200" b="0" dirty="0">
                          <a:latin typeface="Calibri"/>
                          <a:ea typeface="Arial"/>
                          <a:cs typeface="B Mitra" panose="00000400000000000000" pitchFamily="2" charset="-78"/>
                        </a:rPr>
                        <a:t>تاثیر گذاری هر زیر مجموعه از اجزا مجموعه</a:t>
                      </a:r>
                      <a:endParaRPr lang="en-US" sz="1100" b="0" dirty="0">
                        <a:latin typeface="Calibri"/>
                        <a:ea typeface="Times New Roman"/>
                        <a:cs typeface="B Mitra" panose="00000400000000000000" pitchFamily="2" charset="-78"/>
                      </a:endParaRPr>
                    </a:p>
                  </a:txBody>
                  <a:tcPr marL="68580" marR="68580"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4B6D2">
                        <a:tint val="40000"/>
                      </a:srgbClr>
                    </a:solidFill>
                  </a:tcPr>
                </a:tc>
                <a:tc>
                  <a:txBody>
                    <a:bodyPr/>
                    <a:lstStyle>
                      <a:lvl1pPr marL="0" algn="l" rtl="0" eaLnBrk="1" latinLnBrk="0" hangingPunct="1">
                        <a:defRPr kumimoji="0" kern="1200">
                          <a:solidFill>
                            <a:schemeClr val="dk1"/>
                          </a:solidFill>
                          <a:latin typeface="Tw Cen MT"/>
                        </a:defRPr>
                      </a:lvl1pPr>
                      <a:lvl2pPr marL="457200" algn="l" rtl="0" eaLnBrk="1" latinLnBrk="0" hangingPunct="1">
                        <a:defRPr kumimoji="0" kern="1200">
                          <a:solidFill>
                            <a:schemeClr val="dk1"/>
                          </a:solidFill>
                          <a:latin typeface="Tw Cen MT"/>
                        </a:defRPr>
                      </a:lvl2pPr>
                      <a:lvl3pPr marL="914400" algn="l" rtl="0" eaLnBrk="1" latinLnBrk="0" hangingPunct="1">
                        <a:defRPr kumimoji="0" kern="1200">
                          <a:solidFill>
                            <a:schemeClr val="dk1"/>
                          </a:solidFill>
                          <a:latin typeface="Tw Cen MT"/>
                        </a:defRPr>
                      </a:lvl3pPr>
                      <a:lvl4pPr marL="1371600" algn="l" rtl="0" eaLnBrk="1" latinLnBrk="0" hangingPunct="1">
                        <a:defRPr kumimoji="0" kern="1200">
                          <a:solidFill>
                            <a:schemeClr val="dk1"/>
                          </a:solidFill>
                          <a:latin typeface="Tw Cen MT"/>
                        </a:defRPr>
                      </a:lvl4pPr>
                      <a:lvl5pPr marL="1828800" algn="l" rtl="0" eaLnBrk="1" latinLnBrk="0" hangingPunct="1">
                        <a:defRPr kumimoji="0" kern="1200">
                          <a:solidFill>
                            <a:schemeClr val="dk1"/>
                          </a:solidFill>
                          <a:latin typeface="Tw Cen MT"/>
                        </a:defRPr>
                      </a:lvl5pPr>
                      <a:lvl6pPr marL="2286000" algn="l" rtl="0" eaLnBrk="1" latinLnBrk="0" hangingPunct="1">
                        <a:defRPr kumimoji="0" kern="1200">
                          <a:solidFill>
                            <a:schemeClr val="dk1"/>
                          </a:solidFill>
                          <a:latin typeface="Tw Cen MT"/>
                        </a:defRPr>
                      </a:lvl6pPr>
                      <a:lvl7pPr marL="2743200" algn="l" rtl="0" eaLnBrk="1" latinLnBrk="0" hangingPunct="1">
                        <a:defRPr kumimoji="0" kern="1200">
                          <a:solidFill>
                            <a:schemeClr val="dk1"/>
                          </a:solidFill>
                          <a:latin typeface="Tw Cen MT"/>
                        </a:defRPr>
                      </a:lvl7pPr>
                      <a:lvl8pPr marL="3200400" algn="l" rtl="0" eaLnBrk="1" latinLnBrk="0" hangingPunct="1">
                        <a:defRPr kumimoji="0" kern="1200">
                          <a:solidFill>
                            <a:schemeClr val="dk1"/>
                          </a:solidFill>
                          <a:latin typeface="Tw Cen MT"/>
                        </a:defRPr>
                      </a:lvl8pPr>
                      <a:lvl9pPr marL="3657600" algn="l" rtl="0" eaLnBrk="1" latinLnBrk="0" hangingPunct="1">
                        <a:defRPr kumimoji="0" kern="1200">
                          <a:solidFill>
                            <a:schemeClr val="dk1"/>
                          </a:solidFill>
                          <a:latin typeface="Tw Cen MT"/>
                        </a:defRPr>
                      </a:lvl9pPr>
                    </a:lstStyle>
                    <a:p>
                      <a:pPr marL="0" marR="0" algn="ctr" rtl="1">
                        <a:lnSpc>
                          <a:spcPct val="115000"/>
                        </a:lnSpc>
                        <a:spcBef>
                          <a:spcPts val="0"/>
                        </a:spcBef>
                        <a:spcAft>
                          <a:spcPts val="0"/>
                        </a:spcAft>
                      </a:pPr>
                      <a:r>
                        <a:rPr lang="fa-IR" sz="1200" b="0" dirty="0">
                          <a:latin typeface="Calibri"/>
                          <a:ea typeface="Arial"/>
                          <a:cs typeface="B Mitra" panose="00000400000000000000" pitchFamily="2" charset="-78"/>
                        </a:rPr>
                        <a:t>۵</a:t>
                      </a:r>
                      <a:endParaRPr lang="en-US" sz="1100" b="0" dirty="0">
                        <a:latin typeface="Calibri"/>
                        <a:ea typeface="Times New Roman"/>
                        <a:cs typeface="B Mitra" panose="00000400000000000000" pitchFamily="2" charset="-78"/>
                      </a:endParaRPr>
                    </a:p>
                  </a:txBody>
                  <a:tcPr marL="68580" marR="68580"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4B6D2">
                        <a:tint val="40000"/>
                      </a:srgbClr>
                    </a:solidFill>
                  </a:tcPr>
                </a:tc>
              </a:tr>
            </a:tbl>
          </a:graphicData>
        </a:graphic>
      </p:graphicFrame>
      <p:pic>
        <p:nvPicPr>
          <p:cNvPr id="16" name="Picture 3" descr="D:\fattaneh s data\kalbadi\new kalbadi\tamrin 4\نظریه سیستمها_Page_03.jpg"/>
          <p:cNvPicPr>
            <a:picLocks noChangeAspect="1" noChangeArrowheads="1"/>
          </p:cNvPicPr>
          <p:nvPr/>
        </p:nvPicPr>
        <p:blipFill>
          <a:blip r:embed="rId2"/>
          <a:srcRect l="20588" t="21970" r="11765" b="38636"/>
          <a:stretch>
            <a:fillRect/>
          </a:stretch>
        </p:blipFill>
        <p:spPr bwMode="auto">
          <a:xfrm>
            <a:off x="3703086" y="1047142"/>
            <a:ext cx="3698186" cy="2787039"/>
          </a:xfrm>
          <a:prstGeom prst="rect">
            <a:avLst/>
          </a:prstGeom>
          <a:noFill/>
        </p:spPr>
      </p:pic>
      <p:sp>
        <p:nvSpPr>
          <p:cNvPr id="18" name="TextBox 17"/>
          <p:cNvSpPr txBox="1"/>
          <p:nvPr/>
        </p:nvSpPr>
        <p:spPr>
          <a:xfrm>
            <a:off x="2504728" y="3802831"/>
            <a:ext cx="6552727" cy="346249"/>
          </a:xfrm>
          <a:prstGeom prst="rect">
            <a:avLst/>
          </a:prstGeom>
          <a:noFill/>
        </p:spPr>
        <p:txBody>
          <a:bodyPr wrap="square" rtlCol="0">
            <a:spAutoFit/>
          </a:bodyPr>
          <a:lstStyle/>
          <a:p>
            <a:pPr algn="justLow" rtl="1">
              <a:lnSpc>
                <a:spcPct val="150000"/>
              </a:lnSpc>
            </a:pPr>
            <a:r>
              <a:rPr lang="fa-IR" sz="1200" dirty="0">
                <a:solidFill>
                  <a:srgbClr val="002060"/>
                </a:solidFill>
                <a:cs typeface="B Nazanin" pitchFamily="2" charset="-78"/>
              </a:rPr>
              <a:t>یک سیستم متشکل از حداقل ۲ جز است که ۵ شرط ذیل را شامل می شود:</a:t>
            </a:r>
          </a:p>
        </p:txBody>
      </p:sp>
    </p:spTree>
    <p:extLst>
      <p:ext uri="{BB962C8B-B14F-4D97-AF65-F5344CB8AC3E}">
        <p14:creationId xmlns:p14="http://schemas.microsoft.com/office/powerpoint/2010/main" val="3898151535"/>
      </p:ext>
    </p:extLst>
  </p:cSld>
  <p:clrMapOvr>
    <a:masterClrMapping/>
  </p:clrMapOvr>
  <p:transition>
    <p:dissolve/>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6"/>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4</a:t>
            </a:r>
            <a:r>
              <a:rPr lang="fa-IR" sz="1600" dirty="0">
                <a:effectLst>
                  <a:outerShdw blurRad="38100" dist="38100" dir="2700000" algn="tl">
                    <a:srgbClr val="000000">
                      <a:alpha val="43137"/>
                    </a:srgbClr>
                  </a:outerShdw>
                </a:effectLst>
              </a:rPr>
              <a:t>  رابطه میان نظریه سیستم‏ها و معماری</a:t>
            </a:r>
            <a:endParaRPr lang="en-US" sz="1400" dirty="0">
              <a:effectLst>
                <a:outerShdw blurRad="38100" dist="38100" dir="2700000" algn="tl">
                  <a:srgbClr val="000000">
                    <a:alpha val="43137"/>
                  </a:srgbClr>
                </a:outerShdw>
              </a:effectLst>
            </a:endParaRPr>
          </a:p>
        </p:txBody>
      </p:sp>
      <p:sp>
        <p:nvSpPr>
          <p:cNvPr id="29" name="TextBox 28"/>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4</a:t>
            </a:r>
            <a:endParaRPr lang="en-US" sz="1200" b="1" dirty="0">
              <a:solidFill>
                <a:srgbClr val="002060"/>
              </a:solidFill>
              <a:cs typeface="B Nazanin" pitchFamily="2" charset="-78"/>
            </a:endParaRPr>
          </a:p>
        </p:txBody>
      </p:sp>
      <p:sp>
        <p:nvSpPr>
          <p:cNvPr id="31" name="TextBox 30"/>
          <p:cNvSpPr txBox="1"/>
          <p:nvPr/>
        </p:nvSpPr>
        <p:spPr>
          <a:xfrm>
            <a:off x="272480" y="3723542"/>
            <a:ext cx="1728192" cy="253916"/>
          </a:xfrm>
          <a:prstGeom prst="rect">
            <a:avLst/>
          </a:prstGeom>
          <a:noFill/>
        </p:spPr>
        <p:txBody>
          <a:bodyPr wrap="square" rtlCol="0">
            <a:spAutoFit/>
          </a:bodyPr>
          <a:lstStyle/>
          <a:p>
            <a:pPr algn="ctr" rtl="1"/>
            <a:r>
              <a:rPr lang="fa-IR" sz="1050" b="1" dirty="0" smtClean="0">
                <a:solidFill>
                  <a:srgbClr val="674301"/>
                </a:solidFill>
                <a:cs typeface="B Nazanin" pitchFamily="2" charset="-78"/>
              </a:rPr>
              <a:t>نظریه </a:t>
            </a:r>
            <a:r>
              <a:rPr lang="fa-IR" sz="1050" b="1" dirty="0">
                <a:solidFill>
                  <a:srgbClr val="674301"/>
                </a:solidFill>
                <a:cs typeface="B Nazanin" pitchFamily="2" charset="-78"/>
              </a:rPr>
              <a:t>سیستم‏ها و معماری</a:t>
            </a:r>
            <a:endParaRPr lang="en-US" sz="1050" b="1" dirty="0">
              <a:solidFill>
                <a:srgbClr val="674301"/>
              </a:solidFill>
              <a:cs typeface="B Nazanin" pitchFamily="2" charset="-78"/>
            </a:endParaRPr>
          </a:p>
        </p:txBody>
      </p:sp>
      <p:sp>
        <p:nvSpPr>
          <p:cNvPr id="8" name="TextBox 7"/>
          <p:cNvSpPr txBox="1"/>
          <p:nvPr/>
        </p:nvSpPr>
        <p:spPr>
          <a:xfrm>
            <a:off x="2504728" y="1014983"/>
            <a:ext cx="6552727" cy="4247317"/>
          </a:xfrm>
          <a:prstGeom prst="rect">
            <a:avLst/>
          </a:prstGeom>
          <a:noFill/>
        </p:spPr>
        <p:txBody>
          <a:bodyPr wrap="square" rtlCol="0">
            <a:spAutoFit/>
          </a:bodyPr>
          <a:lstStyle/>
          <a:p>
            <a:pPr algn="justLow" rtl="1">
              <a:lnSpc>
                <a:spcPct val="150000"/>
              </a:lnSpc>
            </a:pPr>
            <a:r>
              <a:rPr lang="fa-IR" sz="1200" b="1" dirty="0">
                <a:solidFill>
                  <a:srgbClr val="002060"/>
                </a:solidFill>
                <a:cs typeface="B Nazanin" pitchFamily="2" charset="-78"/>
              </a:rPr>
              <a:t>محیط سیستم‏ها</a:t>
            </a:r>
          </a:p>
          <a:p>
            <a:pPr algn="justLow" rtl="1">
              <a:lnSpc>
                <a:spcPct val="150000"/>
              </a:lnSpc>
            </a:pPr>
            <a:r>
              <a:rPr lang="fa-IR" sz="1200" dirty="0" smtClean="0">
                <a:solidFill>
                  <a:srgbClr val="002060"/>
                </a:solidFill>
                <a:cs typeface="B Nazanin" pitchFamily="2" charset="-78"/>
              </a:rPr>
              <a:t>محیط </a:t>
            </a:r>
            <a:r>
              <a:rPr lang="fa-IR" sz="1200" dirty="0">
                <a:solidFill>
                  <a:srgbClr val="002060"/>
                </a:solidFill>
                <a:cs typeface="B Nazanin" pitchFamily="2" charset="-78"/>
              </a:rPr>
              <a:t>سیستم را عواملی تشکیل می دهد که در خارج از سیستم قرار می گیرند.شناسایی محیط و عوامل محیطی معمولا به سادگی انجام نمیگیرد.زیرا مرز سیستم با محیط ،مرزهای ظاهری آن نیست.طبق تعریف چرچیل ،محیط، عوامل و اشیایی را شامل می شود که در رابطه خود با سیستم موثر و غیر قابل تغییراند.تعریف محیط بستگی به ناظر منظور دارد.بعنوان مثال یک خانه برای یک معمار با تمام اجزا ،یک سیستم است.ولی برای مهندس مکانیک، سیستم حرارتی  یک سیستم و خانه محیط آن است</a:t>
            </a:r>
            <a:r>
              <a:rPr lang="fa-IR" sz="1200" dirty="0" smtClean="0">
                <a:solidFill>
                  <a:srgbClr val="002060"/>
                </a:solidFill>
                <a:cs typeface="B Nazanin" pitchFamily="2" charset="-78"/>
              </a:rPr>
              <a:t>.</a:t>
            </a:r>
            <a:endParaRPr lang="en-US" sz="1200" dirty="0" smtClean="0">
              <a:solidFill>
                <a:srgbClr val="002060"/>
              </a:solidFill>
              <a:cs typeface="B Nazanin" pitchFamily="2" charset="-78"/>
            </a:endParaRPr>
          </a:p>
          <a:p>
            <a:pPr algn="justLow" rtl="1">
              <a:lnSpc>
                <a:spcPct val="150000"/>
              </a:lnSpc>
            </a:pPr>
            <a:endParaRPr lang="en-US" sz="1200" dirty="0">
              <a:solidFill>
                <a:srgbClr val="002060"/>
              </a:solidFill>
              <a:cs typeface="B Nazanin" pitchFamily="2" charset="-78"/>
            </a:endParaRPr>
          </a:p>
          <a:p>
            <a:pPr algn="justLow" rtl="1">
              <a:lnSpc>
                <a:spcPct val="150000"/>
              </a:lnSpc>
            </a:pPr>
            <a:endParaRPr lang="en-US" sz="1200" dirty="0" smtClean="0">
              <a:solidFill>
                <a:srgbClr val="002060"/>
              </a:solidFill>
              <a:cs typeface="B Nazanin" pitchFamily="2" charset="-78"/>
            </a:endParaRPr>
          </a:p>
          <a:p>
            <a:pPr algn="justLow" rtl="1">
              <a:lnSpc>
                <a:spcPct val="150000"/>
              </a:lnSpc>
            </a:pPr>
            <a:endParaRPr lang="en-US" sz="1200" dirty="0">
              <a:solidFill>
                <a:srgbClr val="002060"/>
              </a:solidFill>
              <a:cs typeface="B Nazanin" pitchFamily="2" charset="-78"/>
            </a:endParaRPr>
          </a:p>
          <a:p>
            <a:pPr algn="justLow" rtl="1">
              <a:lnSpc>
                <a:spcPct val="150000"/>
              </a:lnSpc>
            </a:pPr>
            <a:endParaRPr lang="en-US" sz="1200" dirty="0" smtClean="0">
              <a:solidFill>
                <a:srgbClr val="002060"/>
              </a:solidFill>
              <a:cs typeface="B Nazanin" pitchFamily="2" charset="-78"/>
            </a:endParaRPr>
          </a:p>
          <a:p>
            <a:pPr algn="justLow" rtl="1">
              <a:lnSpc>
                <a:spcPct val="150000"/>
              </a:lnSpc>
            </a:pPr>
            <a:endParaRPr lang="fa-IR" sz="1200" dirty="0">
              <a:solidFill>
                <a:srgbClr val="002060"/>
              </a:solidFill>
              <a:cs typeface="B Nazanin" pitchFamily="2" charset="-78"/>
            </a:endParaRPr>
          </a:p>
          <a:p>
            <a:pPr algn="justLow" rtl="1">
              <a:lnSpc>
                <a:spcPct val="150000"/>
              </a:lnSpc>
            </a:pPr>
            <a:r>
              <a:rPr lang="fa-IR" sz="1200" b="1" dirty="0">
                <a:solidFill>
                  <a:srgbClr val="002060"/>
                </a:solidFill>
                <a:cs typeface="B Nazanin" pitchFamily="2" charset="-78"/>
              </a:rPr>
              <a:t>تعیین صحیح مرز سیستم</a:t>
            </a:r>
          </a:p>
          <a:p>
            <a:pPr algn="justLow" rtl="1">
              <a:lnSpc>
                <a:spcPct val="150000"/>
              </a:lnSpc>
            </a:pPr>
            <a:r>
              <a:rPr lang="fa-IR" sz="1200" dirty="0" smtClean="0">
                <a:solidFill>
                  <a:srgbClr val="002060"/>
                </a:solidFill>
                <a:cs typeface="B Nazanin" pitchFamily="2" charset="-78"/>
              </a:rPr>
              <a:t>فرض </a:t>
            </a:r>
            <a:r>
              <a:rPr lang="fa-IR" sz="1200" dirty="0">
                <a:solidFill>
                  <a:srgbClr val="002060"/>
                </a:solidFill>
                <a:cs typeface="B Nazanin" pitchFamily="2" charset="-78"/>
              </a:rPr>
              <a:t>کنید یک مشکل در یک گروه آموزشی از یک دانشگاه بوجود آمده است. در بررسی این موضوع مرز مطالعه و بررسی را کجا باید درنظر گرفت؟گروه آموزشی؟ذانشگاه؟نظام آموزش عالی در ایران؟کل جامعه ایران؟....مرز را هرجا در نظر بگیریم،برخی از روابط موضوع یا پیرامون موضوع را قطع کرده ایم. یکی از اهداف آموزش رویکرد سیستمی، آموزش تعیین مرزمطالعه است. چه بسا اگر مرز را بزرگتردر نظر بگیریم، واقعیات را بسیار روشن تر و بهتر درک می کنیم.</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04728" y="2659058"/>
            <a:ext cx="3663857" cy="1191442"/>
          </a:xfrm>
          <a:prstGeom prst="rect">
            <a:avLst/>
          </a:prstGeom>
          <a:ln>
            <a:solidFill>
              <a:schemeClr val="bg1">
                <a:lumMod val="50000"/>
                <a:lumOff val="50000"/>
              </a:schemeClr>
            </a:solidFill>
          </a:ln>
        </p:spPr>
      </p:pic>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04728" y="5157192"/>
            <a:ext cx="3663857" cy="1019703"/>
          </a:xfrm>
          <a:prstGeom prst="rect">
            <a:avLst/>
          </a:prstGeom>
          <a:ln>
            <a:solidFill>
              <a:schemeClr val="bg1">
                <a:lumMod val="50000"/>
                <a:lumOff val="50000"/>
              </a:schemeClr>
            </a:solidFill>
          </a:ln>
        </p:spPr>
      </p:pic>
    </p:spTree>
    <p:extLst>
      <p:ext uri="{BB962C8B-B14F-4D97-AF65-F5344CB8AC3E}">
        <p14:creationId xmlns:p14="http://schemas.microsoft.com/office/powerpoint/2010/main" val="448087521"/>
      </p:ext>
    </p:extLst>
  </p:cSld>
  <p:clrMapOvr>
    <a:masterClrMapping/>
  </p:clrMapOvr>
  <p:transition>
    <p:dissolv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TextBox 14"/>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1</a:t>
            </a:r>
            <a:r>
              <a:rPr lang="fa-IR" sz="1600" dirty="0" smtClean="0">
                <a:effectLst>
                  <a:outerShdw blurRad="38100" dist="38100" dir="2700000" algn="tl">
                    <a:srgbClr val="000000">
                      <a:alpha val="43137"/>
                    </a:srgbClr>
                  </a:outerShdw>
                </a:effectLst>
              </a:rPr>
              <a:t>   فعالیت‏های معمار</a:t>
            </a:r>
            <a:endParaRPr lang="en-US" sz="1400" dirty="0">
              <a:effectLst>
                <a:outerShdw blurRad="38100" dist="38100" dir="2700000" algn="tl">
                  <a:srgbClr val="000000">
                    <a:alpha val="43137"/>
                  </a:srgbClr>
                </a:outerShdw>
              </a:effectLst>
            </a:endParaRPr>
          </a:p>
        </p:txBody>
      </p:sp>
      <p:sp>
        <p:nvSpPr>
          <p:cNvPr id="30" name="TextBox 29"/>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1</a:t>
            </a:r>
            <a:endParaRPr lang="en-US" sz="1200" b="1" dirty="0">
              <a:solidFill>
                <a:srgbClr val="002060"/>
              </a:solidFill>
              <a:cs typeface="B Nazanin" pitchFamily="2" charset="-78"/>
            </a:endParaRPr>
          </a:p>
        </p:txBody>
      </p:sp>
      <p:sp>
        <p:nvSpPr>
          <p:cNvPr id="31" name="TextBox 30"/>
          <p:cNvSpPr txBox="1"/>
          <p:nvPr/>
        </p:nvSpPr>
        <p:spPr>
          <a:xfrm>
            <a:off x="272480" y="3723542"/>
            <a:ext cx="1728192" cy="276999"/>
          </a:xfrm>
          <a:prstGeom prst="rect">
            <a:avLst/>
          </a:prstGeom>
          <a:noFill/>
        </p:spPr>
        <p:txBody>
          <a:bodyPr wrap="square" rtlCol="0">
            <a:spAutoFit/>
          </a:bodyPr>
          <a:lstStyle/>
          <a:p>
            <a:pPr algn="ctr"/>
            <a:r>
              <a:rPr lang="fa-IR" sz="1200" b="1" dirty="0" smtClean="0">
                <a:solidFill>
                  <a:srgbClr val="674301"/>
                </a:solidFill>
                <a:cs typeface="B Nazanin" pitchFamily="2" charset="-78"/>
              </a:rPr>
              <a:t>فعالیت‏های معمار</a:t>
            </a:r>
            <a:endParaRPr lang="en-US" sz="1200" b="1" dirty="0">
              <a:solidFill>
                <a:srgbClr val="674301"/>
              </a:solidFill>
              <a:cs typeface="B Nazanin" pitchFamily="2" charset="-78"/>
            </a:endParaRPr>
          </a:p>
        </p:txBody>
      </p:sp>
      <p:sp>
        <p:nvSpPr>
          <p:cNvPr id="33" name="TextBox 32"/>
          <p:cNvSpPr txBox="1"/>
          <p:nvPr/>
        </p:nvSpPr>
        <p:spPr>
          <a:xfrm>
            <a:off x="2504728" y="1301859"/>
            <a:ext cx="6552728" cy="415498"/>
          </a:xfrm>
          <a:prstGeom prst="rect">
            <a:avLst/>
          </a:prstGeom>
          <a:noFill/>
        </p:spPr>
        <p:txBody>
          <a:bodyPr wrap="square" rtlCol="0">
            <a:spAutoFit/>
          </a:bodyPr>
          <a:lstStyle/>
          <a:p>
            <a:pPr algn="ctr" rtl="1">
              <a:lnSpc>
                <a:spcPct val="150000"/>
              </a:lnSpc>
            </a:pPr>
            <a:r>
              <a:rPr lang="fa-IR" sz="1400" dirty="0" smtClean="0">
                <a:solidFill>
                  <a:srgbClr val="002060"/>
                </a:solidFill>
                <a:cs typeface="B Traffic" panose="00000400000000000000" pitchFamily="2" charset="-78"/>
              </a:rPr>
              <a:t>علی </a:t>
            </a:r>
            <a:r>
              <a:rPr lang="fa-IR" sz="1400" dirty="0">
                <a:solidFill>
                  <a:srgbClr val="002060"/>
                </a:solidFill>
                <a:cs typeface="B Traffic" panose="00000400000000000000" pitchFamily="2" charset="-78"/>
              </a:rPr>
              <a:t>دهقانی، علی سلطانی، عاطفه </a:t>
            </a:r>
            <a:r>
              <a:rPr lang="fa-IR" sz="1400" dirty="0" smtClean="0">
                <a:solidFill>
                  <a:srgbClr val="002060"/>
                </a:solidFill>
                <a:cs typeface="B Traffic" panose="00000400000000000000" pitchFamily="2" charset="-78"/>
              </a:rPr>
              <a:t>کرباسی</a:t>
            </a:r>
          </a:p>
        </p:txBody>
      </p:sp>
      <p:sp>
        <p:nvSpPr>
          <p:cNvPr id="34" name="TextBox 33"/>
          <p:cNvSpPr txBox="1"/>
          <p:nvPr/>
        </p:nvSpPr>
        <p:spPr>
          <a:xfrm>
            <a:off x="272480" y="4016097"/>
            <a:ext cx="1728192" cy="276999"/>
          </a:xfrm>
          <a:prstGeom prst="rect">
            <a:avLst/>
          </a:prstGeom>
          <a:noFill/>
        </p:spPr>
        <p:txBody>
          <a:bodyPr wrap="square" rtlCol="0">
            <a:spAutoFit/>
          </a:bodyPr>
          <a:lstStyle/>
          <a:p>
            <a:pPr algn="ctr"/>
            <a:r>
              <a:rPr lang="en-US" sz="1200" b="1" dirty="0" smtClean="0">
                <a:solidFill>
                  <a:schemeClr val="bg1">
                    <a:lumMod val="65000"/>
                    <a:lumOff val="35000"/>
                  </a:schemeClr>
                </a:solidFill>
                <a:cs typeface="B Nazanin" pitchFamily="2" charset="-78"/>
              </a:rPr>
              <a:t>Problem Solving</a:t>
            </a:r>
            <a:endParaRPr lang="en-US" sz="1200" b="1" dirty="0">
              <a:solidFill>
                <a:schemeClr val="bg1">
                  <a:lumMod val="65000"/>
                  <a:lumOff val="35000"/>
                </a:schemeClr>
              </a:solidFill>
              <a:cs typeface="B Nazanin" pitchFamily="2" charset="-78"/>
            </a:endParaRPr>
          </a:p>
        </p:txBody>
      </p:sp>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حل مسأله                                </a:t>
            </a:r>
            <a:r>
              <a:rPr lang="en-US" sz="1400" dirty="0" smtClean="0">
                <a:solidFill>
                  <a:srgbClr val="8C5B02"/>
                </a:solidFill>
              </a:rPr>
              <a:t> </a:t>
            </a:r>
            <a:r>
              <a:rPr lang="fa-IR" sz="1400" dirty="0" smtClean="0">
                <a:solidFill>
                  <a:srgbClr val="8C5B02"/>
                </a:solidFill>
              </a:rPr>
              <a:t>                                                    </a:t>
            </a:r>
            <a:r>
              <a:rPr lang="fa-IR" sz="1400" dirty="0">
                <a:solidFill>
                  <a:srgbClr val="8C5B02"/>
                </a:solidFill>
              </a:rPr>
              <a:t> </a:t>
            </a:r>
            <a:r>
              <a:rPr lang="fa-IR" sz="1400" dirty="0" smtClean="0">
                <a:solidFill>
                  <a:srgbClr val="8C5B02"/>
                </a:solidFill>
              </a:rPr>
              <a:t>                              </a:t>
            </a:r>
            <a:r>
              <a:rPr lang="en-US" sz="1400" dirty="0" smtClean="0">
                <a:solidFill>
                  <a:srgbClr val="8C5B02"/>
                </a:solidFill>
                <a:latin typeface="Technic" panose="00000400000000000000" pitchFamily="2" charset="2"/>
              </a:rPr>
              <a:t>Problem Solving</a:t>
            </a:r>
            <a:endParaRPr lang="en-US" sz="1400" dirty="0">
              <a:solidFill>
                <a:srgbClr val="8C5B02"/>
              </a:solidFill>
              <a:latin typeface="Technic" panose="00000400000000000000" pitchFamily="2" charset="2"/>
            </a:endParaRPr>
          </a:p>
        </p:txBody>
      </p:sp>
      <p:sp>
        <p:nvSpPr>
          <p:cNvPr id="25" name="TextBox 24"/>
          <p:cNvSpPr txBox="1"/>
          <p:nvPr/>
        </p:nvSpPr>
        <p:spPr>
          <a:xfrm>
            <a:off x="2504728" y="1352963"/>
            <a:ext cx="288032"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en-US" sz="1400" dirty="0" smtClean="0">
                <a:solidFill>
                  <a:srgbClr val="002060"/>
                </a:solidFill>
                <a:latin typeface="Technic" panose="00000400000000000000" pitchFamily="2" charset="2"/>
              </a:rPr>
              <a:t>3</a:t>
            </a:r>
            <a:endParaRPr lang="en-US" sz="1400" dirty="0">
              <a:solidFill>
                <a:srgbClr val="002060"/>
              </a:solidFill>
              <a:latin typeface="Technic" panose="00000400000000000000" pitchFamily="2" charset="2"/>
            </a:endParaRPr>
          </a:p>
        </p:txBody>
      </p:sp>
      <p:sp>
        <p:nvSpPr>
          <p:cNvPr id="32" name="TextBox 31"/>
          <p:cNvSpPr txBox="1"/>
          <p:nvPr/>
        </p:nvSpPr>
        <p:spPr>
          <a:xfrm>
            <a:off x="272480" y="4437112"/>
            <a:ext cx="1728192" cy="276999"/>
          </a:xfrm>
          <a:prstGeom prst="rect">
            <a:avLst/>
          </a:prstGeom>
          <a:noFill/>
        </p:spPr>
        <p:txBody>
          <a:bodyPr wrap="square" rtlCol="0">
            <a:spAutoFit/>
          </a:bodyPr>
          <a:lstStyle/>
          <a:p>
            <a:pPr algn="ctr"/>
            <a:r>
              <a:rPr lang="fa-IR" sz="1200" b="1" dirty="0" smtClean="0">
                <a:solidFill>
                  <a:schemeClr val="bg1">
                    <a:lumMod val="65000"/>
                    <a:lumOff val="35000"/>
                  </a:schemeClr>
                </a:solidFill>
                <a:cs typeface="B Nazanin" pitchFamily="2" charset="-78"/>
              </a:rPr>
              <a:t>ساختمانی در پخ</a:t>
            </a:r>
            <a:endParaRPr lang="en-US" sz="1200" b="1" dirty="0">
              <a:solidFill>
                <a:schemeClr val="bg1">
                  <a:lumMod val="65000"/>
                  <a:lumOff val="35000"/>
                </a:schemeClr>
              </a:solidFill>
              <a:cs typeface="B Nazanin" pitchFamily="2" charset="-78"/>
            </a:endParaRPr>
          </a:p>
        </p:txBody>
      </p:sp>
      <p:sp>
        <p:nvSpPr>
          <p:cNvPr id="29" name="TextBox 28"/>
          <p:cNvSpPr txBox="1"/>
          <p:nvPr/>
        </p:nvSpPr>
        <p:spPr>
          <a:xfrm>
            <a:off x="2504728" y="1700808"/>
            <a:ext cx="6552728" cy="3693319"/>
          </a:xfrm>
          <a:prstGeom prst="rect">
            <a:avLst/>
          </a:prstGeom>
          <a:noFill/>
        </p:spPr>
        <p:txBody>
          <a:bodyPr wrap="square" rtlCol="0">
            <a:spAutoFit/>
          </a:bodyPr>
          <a:lstStyle/>
          <a:p>
            <a:pPr algn="just" rtl="1">
              <a:lnSpc>
                <a:spcPct val="150000"/>
              </a:lnSpc>
            </a:pPr>
            <a:r>
              <a:rPr lang="fa-IR" sz="1200" dirty="0">
                <a:solidFill>
                  <a:srgbClr val="002060"/>
                </a:solidFill>
                <a:cs typeface="B Nazanin" pitchFamily="2" charset="-78"/>
              </a:rPr>
              <a:t>زمانی كه این پروژه به دفتر آنها پیشنهاد شد، مدتی بود كه كارفرما برای انتقال تیر برق مزاحم روبروی پروژه توسط اداره برق تلاش کرده بود و نتیجه‌ای نگرفته بود. او هنوز درباره ساخت بنایش در این زمین، به خاطر این مشكل و شكل هندسی خاص آن مردد بود. بدتر اینکه، او هنگامی به سراغ آنها آمد كه اسكلت و سقف‌ها اجرا شده بود و دیگر امكان جابجایی و تغییر آن نبود. اما در این میان، وسوسه تجربه طراحی نمایی در پخ، دید بسیار خوب زمین، هم از محیط اطراف به نمای ساختمان و هم از درون به بیرون، وجود درختی تنومند در شمال پروژه و نیز موضوع مقابله با نور غرب كه تقریبا بیش از نیمی از پروژه در معرض آن بود، معماران این پروژه را برای طراحی این ساختمان مصمم كرد.</a:t>
            </a:r>
          </a:p>
          <a:p>
            <a:pPr algn="just" rtl="1">
              <a:lnSpc>
                <a:spcPct val="150000"/>
              </a:lnSpc>
            </a:pPr>
            <a:r>
              <a:rPr lang="fa-IR" sz="1200" dirty="0">
                <a:solidFill>
                  <a:srgbClr val="002060"/>
                </a:solidFill>
                <a:cs typeface="B Nazanin" pitchFamily="2" charset="-78"/>
              </a:rPr>
              <a:t>خوشبختانه، نور مزاحم غرب و ساختمانی با نمای زشت شیشه‌ای و تیر برق مزاحم پروژه، هر سه در یك سمت بودند و درخت تنومند مجاور زمین، نور موافق و دید به كوه‌های شمال شهر، هر سه با هم در سمت دیگر قرار داشتند. برای مقابله با نور مزاحم غرب و نیز كاهش دید طبقات به تیر برق و ازدحام سیم‌های مزاحم آن و نیز ساختمان زشت روبرو، نقاب‌هایی از جنس نما تعریف شده است كه با برآمدن از سطح نما، هدف را برآورده می كنند. این نقاب‌ها دید بدنه غربی را به سمت جنوب و دید بدنه روی پخ را به سمت شمال می‌چرخانَد و دید مزاحم بدنه شمال به دیوار پیش‌آمده را هم به سمت شمال جهت می‌دهد. همچنین زوایای برآمدن این صفحات که زاویه هر یک از سطح مجاور آن گرفته شده است، به نوعی مساله وجود ساختمان در پخ را در نما حل می‌کند.</a:t>
            </a:r>
          </a:p>
          <a:p>
            <a:pPr algn="just" rtl="1">
              <a:lnSpc>
                <a:spcPct val="150000"/>
              </a:lnSpc>
            </a:pPr>
            <a:endParaRPr lang="fa-IR" sz="1200" dirty="0">
              <a:solidFill>
                <a:srgbClr val="002060"/>
              </a:solidFill>
              <a:cs typeface="B Nazanin" pitchFamily="2" charset="-78"/>
            </a:endParaRPr>
          </a:p>
        </p:txBody>
      </p:sp>
      <p:sp>
        <p:nvSpPr>
          <p:cNvPr id="52" name="TextBox 51"/>
          <p:cNvSpPr txBox="1"/>
          <p:nvPr/>
        </p:nvSpPr>
        <p:spPr>
          <a:xfrm>
            <a:off x="2864768" y="1352963"/>
            <a:ext cx="619268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002060"/>
                </a:solidFill>
                <a:cs typeface="B Traffic" panose="00000400000000000000" pitchFamily="2" charset="-78"/>
              </a:rPr>
              <a:t>ساختمانی </a:t>
            </a:r>
            <a:r>
              <a:rPr lang="fa-IR" sz="1400" dirty="0">
                <a:solidFill>
                  <a:srgbClr val="002060"/>
                </a:solidFill>
                <a:cs typeface="B Traffic" panose="00000400000000000000" pitchFamily="2" charset="-78"/>
              </a:rPr>
              <a:t>در </a:t>
            </a:r>
            <a:r>
              <a:rPr lang="fa-IR" sz="1400" dirty="0" smtClean="0">
                <a:solidFill>
                  <a:srgbClr val="002060"/>
                </a:solidFill>
                <a:cs typeface="B Traffic" panose="00000400000000000000" pitchFamily="2" charset="-78"/>
              </a:rPr>
              <a:t>پَخ     </a:t>
            </a:r>
            <a:r>
              <a:rPr lang="fa-IR" sz="1050" dirty="0" smtClean="0">
                <a:solidFill>
                  <a:srgbClr val="002060"/>
                </a:solidFill>
                <a:cs typeface="B Traffic" panose="00000400000000000000" pitchFamily="2" charset="-78"/>
              </a:rPr>
              <a:t>علی دهقانی – علی سلطانی – عاطفه کرباسی</a:t>
            </a:r>
            <a:endParaRPr lang="fa-IR" sz="1050" dirty="0">
              <a:solidFill>
                <a:srgbClr val="002060"/>
              </a:solidFill>
              <a:cs typeface="B Traffic" panose="00000400000000000000" pitchFamily="2" charset="-78"/>
            </a:endParaRPr>
          </a:p>
        </p:txBody>
      </p:sp>
    </p:spTree>
    <p:extLst>
      <p:ext uri="{BB962C8B-B14F-4D97-AF65-F5344CB8AC3E}">
        <p14:creationId xmlns:p14="http://schemas.microsoft.com/office/powerpoint/2010/main" val="688412823"/>
      </p:ext>
    </p:extLst>
  </p:cSld>
  <p:clrMapOvr>
    <a:masterClrMapping/>
  </p:clrMapOvr>
  <p:transition>
    <p:dissolve/>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6"/>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4</a:t>
            </a:r>
            <a:r>
              <a:rPr lang="fa-IR" sz="1600" dirty="0">
                <a:effectLst>
                  <a:outerShdw blurRad="38100" dist="38100" dir="2700000" algn="tl">
                    <a:srgbClr val="000000">
                      <a:alpha val="43137"/>
                    </a:srgbClr>
                  </a:outerShdw>
                </a:effectLst>
              </a:rPr>
              <a:t>  رابطه میان نظریه سیستم‏ها و معماری</a:t>
            </a:r>
            <a:endParaRPr lang="en-US" sz="1400" dirty="0">
              <a:effectLst>
                <a:outerShdw blurRad="38100" dist="38100" dir="2700000" algn="tl">
                  <a:srgbClr val="000000">
                    <a:alpha val="43137"/>
                  </a:srgbClr>
                </a:outerShdw>
              </a:effectLst>
            </a:endParaRPr>
          </a:p>
        </p:txBody>
      </p:sp>
      <p:sp>
        <p:nvSpPr>
          <p:cNvPr id="29" name="TextBox 28"/>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4</a:t>
            </a:r>
            <a:endParaRPr lang="en-US" sz="1200" b="1" dirty="0">
              <a:solidFill>
                <a:srgbClr val="002060"/>
              </a:solidFill>
              <a:cs typeface="B Nazanin" pitchFamily="2" charset="-78"/>
            </a:endParaRPr>
          </a:p>
        </p:txBody>
      </p:sp>
      <p:sp>
        <p:nvSpPr>
          <p:cNvPr id="31" name="TextBox 30"/>
          <p:cNvSpPr txBox="1"/>
          <p:nvPr/>
        </p:nvSpPr>
        <p:spPr>
          <a:xfrm>
            <a:off x="272480" y="3723542"/>
            <a:ext cx="1728192" cy="253916"/>
          </a:xfrm>
          <a:prstGeom prst="rect">
            <a:avLst/>
          </a:prstGeom>
          <a:noFill/>
        </p:spPr>
        <p:txBody>
          <a:bodyPr wrap="square" rtlCol="0">
            <a:spAutoFit/>
          </a:bodyPr>
          <a:lstStyle/>
          <a:p>
            <a:pPr algn="ctr" rtl="1"/>
            <a:r>
              <a:rPr lang="fa-IR" sz="1050" b="1" dirty="0" smtClean="0">
                <a:solidFill>
                  <a:srgbClr val="674301"/>
                </a:solidFill>
                <a:cs typeface="B Nazanin" pitchFamily="2" charset="-78"/>
              </a:rPr>
              <a:t>نظریه </a:t>
            </a:r>
            <a:r>
              <a:rPr lang="fa-IR" sz="1050" b="1" dirty="0">
                <a:solidFill>
                  <a:srgbClr val="674301"/>
                </a:solidFill>
                <a:cs typeface="B Nazanin" pitchFamily="2" charset="-78"/>
              </a:rPr>
              <a:t>سیستم‏ها و معماری</a:t>
            </a:r>
            <a:endParaRPr lang="en-US" sz="1050" b="1" dirty="0">
              <a:solidFill>
                <a:srgbClr val="674301"/>
              </a:solidFill>
              <a:cs typeface="B Nazanin" pitchFamily="2" charset="-78"/>
            </a:endParaRPr>
          </a:p>
        </p:txBody>
      </p:sp>
      <p:sp>
        <p:nvSpPr>
          <p:cNvPr id="8" name="TextBox 7"/>
          <p:cNvSpPr txBox="1"/>
          <p:nvPr/>
        </p:nvSpPr>
        <p:spPr>
          <a:xfrm>
            <a:off x="2504728" y="1014983"/>
            <a:ext cx="6552727" cy="5632311"/>
          </a:xfrm>
          <a:prstGeom prst="rect">
            <a:avLst/>
          </a:prstGeom>
          <a:noFill/>
        </p:spPr>
        <p:txBody>
          <a:bodyPr wrap="square" rtlCol="0">
            <a:spAutoFit/>
          </a:bodyPr>
          <a:lstStyle/>
          <a:p>
            <a:pPr algn="justLow" rtl="1">
              <a:lnSpc>
                <a:spcPct val="150000"/>
              </a:lnSpc>
            </a:pPr>
            <a:r>
              <a:rPr lang="fa-IR" sz="1200" dirty="0">
                <a:solidFill>
                  <a:srgbClr val="002060"/>
                </a:solidFill>
                <a:cs typeface="B Nazanin" pitchFamily="2" charset="-78"/>
              </a:rPr>
              <a:t>سیستم دربرابر راه حل شما عکس العمل نشان می دهد.وقتی فروش شما افزایش می یابد،رقبا قیمت را کاهش می دهند و فروش مجددا افت می کند.راه حل دیروز تبدیل به مسئله امروز می شود.ما درون سیستم هستیم باز خور وجود دارد. نتایج اقدامات ما، تعیین کننده وضعیتی هستند که در آینده با آن مواجهیم. وضعیت جدید، ارزیابی ما از مسئله و تصمیمات فردی مان را تغییر میدهد</a:t>
            </a:r>
            <a:r>
              <a:rPr lang="fa-IR" sz="1200" dirty="0" smtClean="0">
                <a:solidFill>
                  <a:srgbClr val="002060"/>
                </a:solidFill>
                <a:cs typeface="B Nazanin" pitchFamily="2" charset="-78"/>
              </a:rPr>
              <a:t>.</a:t>
            </a:r>
            <a:endParaRPr lang="en-US" sz="1200" dirty="0">
              <a:solidFill>
                <a:srgbClr val="002060"/>
              </a:solidFill>
              <a:cs typeface="B Nazanin" pitchFamily="2" charset="-78"/>
            </a:endParaRPr>
          </a:p>
          <a:p>
            <a:pPr algn="justLow" rtl="1">
              <a:lnSpc>
                <a:spcPct val="150000"/>
              </a:lnSpc>
            </a:pPr>
            <a:endParaRPr lang="en-US" sz="1200" dirty="0" smtClean="0">
              <a:solidFill>
                <a:srgbClr val="002060"/>
              </a:solidFill>
              <a:cs typeface="B Nazanin" pitchFamily="2" charset="-78"/>
            </a:endParaRPr>
          </a:p>
          <a:p>
            <a:pPr algn="justLow" rtl="1">
              <a:lnSpc>
                <a:spcPct val="150000"/>
              </a:lnSpc>
            </a:pPr>
            <a:endParaRPr lang="en-US" sz="1200" dirty="0">
              <a:solidFill>
                <a:srgbClr val="002060"/>
              </a:solidFill>
              <a:cs typeface="B Nazanin" pitchFamily="2" charset="-78"/>
            </a:endParaRPr>
          </a:p>
          <a:p>
            <a:pPr algn="justLow" rtl="1">
              <a:lnSpc>
                <a:spcPct val="150000"/>
              </a:lnSpc>
            </a:pPr>
            <a:r>
              <a:rPr lang="fa-IR" sz="1200" dirty="0" smtClean="0">
                <a:solidFill>
                  <a:srgbClr val="002060"/>
                </a:solidFill>
                <a:cs typeface="B Nazanin" pitchFamily="2" charset="-78"/>
              </a:rPr>
              <a:t>این </a:t>
            </a:r>
            <a:r>
              <a:rPr lang="fa-IR" sz="1200" dirty="0">
                <a:solidFill>
                  <a:srgbClr val="002060"/>
                </a:solidFill>
                <a:cs typeface="B Nazanin" pitchFamily="2" charset="-78"/>
              </a:rPr>
              <a:t>بازخوردها ممکن است منجر به نتایج پیش‏بینی نشده و غیرمؤثر بودن سیاست‏ها گردد.</a:t>
            </a:r>
          </a:p>
          <a:p>
            <a:pPr algn="justLow" rtl="1">
              <a:lnSpc>
                <a:spcPct val="150000"/>
              </a:lnSpc>
            </a:pPr>
            <a:endParaRPr lang="en-US" sz="1200" dirty="0" smtClean="0">
              <a:solidFill>
                <a:srgbClr val="002060"/>
              </a:solidFill>
              <a:cs typeface="B Nazanin" pitchFamily="2" charset="-78"/>
            </a:endParaRPr>
          </a:p>
          <a:p>
            <a:pPr algn="justLow" rtl="1">
              <a:lnSpc>
                <a:spcPct val="150000"/>
              </a:lnSpc>
            </a:pPr>
            <a:endParaRPr lang="en-US" sz="1200" dirty="0">
              <a:solidFill>
                <a:srgbClr val="002060"/>
              </a:solidFill>
              <a:cs typeface="B Nazanin" pitchFamily="2" charset="-78"/>
            </a:endParaRPr>
          </a:p>
          <a:p>
            <a:pPr algn="justLow" rtl="1">
              <a:lnSpc>
                <a:spcPct val="150000"/>
              </a:lnSpc>
            </a:pPr>
            <a:endParaRPr lang="en-US" sz="1200" dirty="0" smtClean="0">
              <a:solidFill>
                <a:srgbClr val="002060"/>
              </a:solidFill>
              <a:cs typeface="B Nazanin" pitchFamily="2" charset="-78"/>
            </a:endParaRPr>
          </a:p>
          <a:p>
            <a:pPr algn="justLow" rtl="1">
              <a:lnSpc>
                <a:spcPct val="150000"/>
              </a:lnSpc>
            </a:pPr>
            <a:endParaRPr lang="en-US" sz="1200" dirty="0">
              <a:solidFill>
                <a:srgbClr val="002060"/>
              </a:solidFill>
              <a:cs typeface="B Nazanin" pitchFamily="2" charset="-78"/>
            </a:endParaRPr>
          </a:p>
          <a:p>
            <a:pPr algn="justLow" rtl="1">
              <a:lnSpc>
                <a:spcPct val="150000"/>
              </a:lnSpc>
            </a:pPr>
            <a:endParaRPr lang="en-US" sz="1200" dirty="0" smtClean="0">
              <a:solidFill>
                <a:srgbClr val="002060"/>
              </a:solidFill>
              <a:cs typeface="B Nazanin" pitchFamily="2" charset="-78"/>
            </a:endParaRPr>
          </a:p>
          <a:p>
            <a:pPr algn="justLow" rtl="1">
              <a:lnSpc>
                <a:spcPct val="150000"/>
              </a:lnSpc>
            </a:pPr>
            <a:endParaRPr lang="en-US" sz="1200" dirty="0">
              <a:solidFill>
                <a:srgbClr val="002060"/>
              </a:solidFill>
              <a:cs typeface="B Nazanin" pitchFamily="2" charset="-78"/>
            </a:endParaRPr>
          </a:p>
          <a:p>
            <a:pPr algn="justLow" rtl="1">
              <a:lnSpc>
                <a:spcPct val="150000"/>
              </a:lnSpc>
            </a:pPr>
            <a:endParaRPr lang="en-US" sz="1200" dirty="0" smtClean="0">
              <a:solidFill>
                <a:srgbClr val="002060"/>
              </a:solidFill>
              <a:cs typeface="B Nazanin" pitchFamily="2" charset="-78"/>
            </a:endParaRPr>
          </a:p>
          <a:p>
            <a:pPr algn="justLow" rtl="1">
              <a:lnSpc>
                <a:spcPct val="150000"/>
              </a:lnSpc>
            </a:pPr>
            <a:endParaRPr lang="en-US" sz="1200" dirty="0">
              <a:solidFill>
                <a:srgbClr val="002060"/>
              </a:solidFill>
              <a:cs typeface="B Nazanin" pitchFamily="2" charset="-78"/>
            </a:endParaRPr>
          </a:p>
          <a:p>
            <a:pPr algn="justLow" rtl="1">
              <a:lnSpc>
                <a:spcPct val="150000"/>
              </a:lnSpc>
            </a:pPr>
            <a:endParaRPr lang="en-US" sz="1200" dirty="0" smtClean="0">
              <a:solidFill>
                <a:srgbClr val="002060"/>
              </a:solidFill>
              <a:cs typeface="B Nazanin" pitchFamily="2" charset="-78"/>
            </a:endParaRPr>
          </a:p>
          <a:p>
            <a:pPr algn="justLow" rtl="1">
              <a:lnSpc>
                <a:spcPct val="150000"/>
              </a:lnSpc>
            </a:pPr>
            <a:endParaRPr lang="en-US" sz="1200" dirty="0">
              <a:solidFill>
                <a:srgbClr val="002060"/>
              </a:solidFill>
              <a:cs typeface="B Nazanin" pitchFamily="2" charset="-78"/>
            </a:endParaRPr>
          </a:p>
          <a:p>
            <a:pPr algn="justLow" rtl="1">
              <a:lnSpc>
                <a:spcPct val="150000"/>
              </a:lnSpc>
            </a:pPr>
            <a:r>
              <a:rPr lang="fa-IR" sz="1200" dirty="0" smtClean="0">
                <a:solidFill>
                  <a:srgbClr val="002060"/>
                </a:solidFill>
                <a:cs typeface="B Nazanin" pitchFamily="2" charset="-78"/>
              </a:rPr>
              <a:t>تصمیم</a:t>
            </a:r>
            <a:r>
              <a:rPr lang="fa-IR" sz="1200" dirty="0">
                <a:solidFill>
                  <a:srgbClr val="002060"/>
                </a:solidFill>
                <a:cs typeface="B Nazanin" pitchFamily="2" charset="-78"/>
              </a:rPr>
              <a:t>‏های ما محیط را تغییر می‏دهند و منجر به تصمیم‏های جدید می‏شوند.</a:t>
            </a:r>
          </a:p>
          <a:p>
            <a:pPr algn="justLow" rtl="1">
              <a:lnSpc>
                <a:spcPct val="150000"/>
              </a:lnSpc>
            </a:pPr>
            <a:endParaRPr lang="fa-IR" sz="1200" dirty="0">
              <a:solidFill>
                <a:srgbClr val="002060"/>
              </a:solidFill>
              <a:cs typeface="B Nazanin" pitchFamily="2" charset="-78"/>
            </a:endParaRPr>
          </a:p>
          <a:p>
            <a:pPr algn="justLow" rtl="1">
              <a:lnSpc>
                <a:spcPct val="150000"/>
              </a:lnSpc>
            </a:pPr>
            <a:endParaRPr lang="fa-IR" sz="1200" dirty="0">
              <a:solidFill>
                <a:srgbClr val="002060"/>
              </a:solidFill>
              <a:cs typeface="B Nazanin" pitchFamily="2" charset="-78"/>
            </a:endParaRPr>
          </a:p>
          <a:p>
            <a:pPr algn="justLow" rtl="1">
              <a:lnSpc>
                <a:spcPct val="150000"/>
              </a:lnSpc>
            </a:pPr>
            <a:endParaRPr lang="fa-IR" sz="1200" dirty="0">
              <a:solidFill>
                <a:srgbClr val="002060"/>
              </a:solidFill>
              <a:cs typeface="B Nazanin" pitchFamily="2" charset="-78"/>
            </a:endParaRPr>
          </a:p>
        </p:txBody>
      </p:sp>
      <p:grpSp>
        <p:nvGrpSpPr>
          <p:cNvPr id="3" name="Group 2"/>
          <p:cNvGrpSpPr/>
          <p:nvPr/>
        </p:nvGrpSpPr>
        <p:grpSpPr>
          <a:xfrm>
            <a:off x="2504729" y="2060848"/>
            <a:ext cx="2232248" cy="1590098"/>
            <a:chOff x="4402183" y="1536700"/>
            <a:chExt cx="4210030" cy="2998932"/>
          </a:xfrm>
        </p:grpSpPr>
        <p:sp>
          <p:nvSpPr>
            <p:cNvPr id="32" name="Rounded Rectangle 31"/>
            <p:cNvSpPr/>
            <p:nvPr/>
          </p:nvSpPr>
          <p:spPr>
            <a:xfrm>
              <a:off x="6507198" y="3518818"/>
              <a:ext cx="1463040" cy="1016814"/>
            </a:xfrm>
            <a:prstGeom prst="roundRect">
              <a:avLst/>
            </a:prstGeom>
            <a:solidFill>
              <a:schemeClr val="accent3">
                <a:lumMod val="40000"/>
                <a:lumOff val="60000"/>
              </a:schemeClr>
            </a:solidFill>
            <a:ln w="15875" cap="rnd" cmpd="sng" algn="ctr">
              <a:solidFill>
                <a:srgbClr val="8C5B02"/>
              </a:solid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fa-IR" sz="1200" i="0" u="none" strike="noStrike" kern="0" cap="none" spc="0" normalizeH="0" baseline="0" noProof="0" dirty="0" smtClean="0">
                  <a:ln>
                    <a:noFill/>
                  </a:ln>
                  <a:solidFill>
                    <a:prstClr val="black"/>
                  </a:solidFill>
                  <a:effectLst/>
                  <a:uLnTx/>
                  <a:uFillTx/>
                  <a:latin typeface="Century Gothic" panose="020B0502020202020204"/>
                  <a:ea typeface="+mn-ea"/>
                  <a:cs typeface="B Nazanin" panose="00000400000000000000" pitchFamily="2" charset="-78"/>
                </a:rPr>
                <a:t>محیط</a:t>
              </a:r>
            </a:p>
          </p:txBody>
        </p:sp>
        <p:sp>
          <p:nvSpPr>
            <p:cNvPr id="34" name="Rounded Rectangle 33"/>
            <p:cNvSpPr/>
            <p:nvPr/>
          </p:nvSpPr>
          <p:spPr>
            <a:xfrm>
              <a:off x="4402183" y="2307409"/>
              <a:ext cx="1463040" cy="1016814"/>
            </a:xfrm>
            <a:prstGeom prst="roundRect">
              <a:avLst/>
            </a:prstGeom>
            <a:solidFill>
              <a:schemeClr val="accent3">
                <a:lumMod val="40000"/>
                <a:lumOff val="60000"/>
              </a:schemeClr>
            </a:solidFill>
            <a:ln w="15875" cap="rnd" cmpd="sng" algn="ctr">
              <a:solidFill>
                <a:srgbClr val="8C5B02"/>
              </a:solidFill>
              <a:prstDash val="solid"/>
            </a:ln>
            <a:effectLst/>
          </p:spPr>
          <p:txBody>
            <a:bodyPr rtlCol="0" anchor="ctr"/>
            <a:lstStyle/>
            <a:p>
              <a:pPr algn="ctr" defTabSz="457200"/>
              <a:r>
                <a:rPr lang="fa-IR" sz="1200" kern="0" dirty="0" smtClean="0">
                  <a:solidFill>
                    <a:prstClr val="black"/>
                  </a:solidFill>
                  <a:latin typeface="Century Gothic" panose="020B0502020202020204"/>
                  <a:cs typeface="B Nazanin" panose="00000400000000000000" pitchFamily="2" charset="-78"/>
                </a:rPr>
                <a:t>اهداف</a:t>
              </a:r>
              <a:endParaRPr lang="fa-IR" sz="1200" kern="0" dirty="0">
                <a:solidFill>
                  <a:prstClr val="black"/>
                </a:solidFill>
                <a:latin typeface="Century Gothic" panose="020B0502020202020204"/>
                <a:cs typeface="B Nazanin" panose="00000400000000000000" pitchFamily="2" charset="-78"/>
              </a:endParaRPr>
            </a:p>
          </p:txBody>
        </p:sp>
        <p:sp>
          <p:nvSpPr>
            <p:cNvPr id="35" name="Rounded Rectangle 34"/>
            <p:cNvSpPr/>
            <p:nvPr/>
          </p:nvSpPr>
          <p:spPr>
            <a:xfrm>
              <a:off x="6507198" y="2307409"/>
              <a:ext cx="1463040" cy="1016814"/>
            </a:xfrm>
            <a:prstGeom prst="roundRect">
              <a:avLst/>
            </a:prstGeom>
            <a:solidFill>
              <a:schemeClr val="accent3">
                <a:lumMod val="40000"/>
                <a:lumOff val="60000"/>
              </a:schemeClr>
            </a:solidFill>
            <a:ln w="15875" cap="rnd" cmpd="sng" algn="ctr">
              <a:solidFill>
                <a:srgbClr val="8C5B02"/>
              </a:solid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fa-IR" sz="1200" i="0" u="none" strike="noStrike" kern="0" cap="none" spc="0" normalizeH="0" baseline="0" noProof="0" dirty="0" smtClean="0">
                  <a:ln>
                    <a:noFill/>
                  </a:ln>
                  <a:solidFill>
                    <a:prstClr val="black"/>
                  </a:solidFill>
                  <a:effectLst/>
                  <a:uLnTx/>
                  <a:uFillTx/>
                  <a:latin typeface="Century Gothic" panose="020B0502020202020204"/>
                  <a:ea typeface="+mn-ea"/>
                  <a:cs typeface="B Nazanin" panose="00000400000000000000" pitchFamily="2" charset="-78"/>
                </a:rPr>
                <a:t>تصمیمات</a:t>
              </a:r>
            </a:p>
          </p:txBody>
        </p:sp>
        <p:sp>
          <p:nvSpPr>
            <p:cNvPr id="36" name="Curved Right Arrow 35"/>
            <p:cNvSpPr/>
            <p:nvPr/>
          </p:nvSpPr>
          <p:spPr>
            <a:xfrm>
              <a:off x="5865223" y="2799051"/>
              <a:ext cx="641975" cy="1335829"/>
            </a:xfrm>
            <a:prstGeom prst="curvedRightArrow">
              <a:avLst/>
            </a:prstGeom>
            <a:solidFill>
              <a:schemeClr val="accent3">
                <a:lumMod val="40000"/>
                <a:lumOff val="60000"/>
              </a:schemeClr>
            </a:solidFill>
            <a:ln w="15875" cap="rnd" cmpd="sng" algn="ctr">
              <a:solidFill>
                <a:srgbClr val="8C5B02"/>
              </a:solid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black"/>
                </a:solidFill>
                <a:effectLst/>
                <a:uLnTx/>
                <a:uFillTx/>
                <a:latin typeface="Century Gothic" panose="020B0502020202020204"/>
                <a:ea typeface="+mn-ea"/>
                <a:cs typeface="+mn-cs"/>
              </a:endParaRPr>
            </a:p>
          </p:txBody>
        </p:sp>
        <p:sp>
          <p:nvSpPr>
            <p:cNvPr id="37" name="Curved Right Arrow 36"/>
            <p:cNvSpPr/>
            <p:nvPr/>
          </p:nvSpPr>
          <p:spPr>
            <a:xfrm rot="10800000">
              <a:off x="7970238" y="2722894"/>
              <a:ext cx="641975" cy="1335829"/>
            </a:xfrm>
            <a:prstGeom prst="curvedRightArrow">
              <a:avLst/>
            </a:prstGeom>
            <a:solidFill>
              <a:schemeClr val="accent3">
                <a:lumMod val="40000"/>
                <a:lumOff val="60000"/>
              </a:schemeClr>
            </a:solidFill>
            <a:ln w="15875" cap="rnd" cmpd="sng" algn="ctr">
              <a:solidFill>
                <a:srgbClr val="8C5B02"/>
              </a:solid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black"/>
                </a:solidFill>
                <a:effectLst/>
                <a:uLnTx/>
                <a:uFillTx/>
                <a:latin typeface="Century Gothic" panose="020B0502020202020204"/>
                <a:ea typeface="+mn-ea"/>
                <a:cs typeface="+mn-cs"/>
              </a:endParaRPr>
            </a:p>
          </p:txBody>
        </p:sp>
        <p:sp>
          <p:nvSpPr>
            <p:cNvPr id="38" name="Curved Down Arrow 37"/>
            <p:cNvSpPr/>
            <p:nvPr/>
          </p:nvSpPr>
          <p:spPr>
            <a:xfrm>
              <a:off x="5355770" y="1536700"/>
              <a:ext cx="2155373" cy="770709"/>
            </a:xfrm>
            <a:prstGeom prst="curvedDownArrow">
              <a:avLst/>
            </a:prstGeom>
            <a:solidFill>
              <a:schemeClr val="accent3">
                <a:lumMod val="40000"/>
                <a:lumOff val="60000"/>
              </a:schemeClr>
            </a:solidFill>
            <a:ln w="15875" cap="rnd" cmpd="sng" algn="ctr">
              <a:solidFill>
                <a:srgbClr val="8C5B02"/>
              </a:solid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black"/>
                </a:solidFill>
                <a:effectLst/>
                <a:uLnTx/>
                <a:uFillTx/>
                <a:latin typeface="Century Gothic" panose="020B0502020202020204"/>
                <a:ea typeface="+mn-ea"/>
                <a:cs typeface="+mn-cs"/>
              </a:endParaRPr>
            </a:p>
          </p:txBody>
        </p:sp>
      </p:grpSp>
      <p:grpSp>
        <p:nvGrpSpPr>
          <p:cNvPr id="54" name="Group 53"/>
          <p:cNvGrpSpPr/>
          <p:nvPr/>
        </p:nvGrpSpPr>
        <p:grpSpPr>
          <a:xfrm>
            <a:off x="2619139" y="4149080"/>
            <a:ext cx="3846029" cy="1528801"/>
            <a:chOff x="3572691" y="4004377"/>
            <a:chExt cx="7302346" cy="2726446"/>
          </a:xfrm>
        </p:grpSpPr>
        <p:sp>
          <p:nvSpPr>
            <p:cNvPr id="55" name="Left-Right Arrow 54"/>
            <p:cNvSpPr/>
            <p:nvPr/>
          </p:nvSpPr>
          <p:spPr>
            <a:xfrm>
              <a:off x="7982024" y="5547356"/>
              <a:ext cx="1143000" cy="410720"/>
            </a:xfrm>
            <a:prstGeom prst="leftRightArrow">
              <a:avLst/>
            </a:prstGeom>
            <a:solidFill>
              <a:schemeClr val="accent3">
                <a:lumMod val="40000"/>
                <a:lumOff val="60000"/>
              </a:schemeClr>
            </a:solidFill>
            <a:ln w="15875" cap="rnd" cmpd="sng" algn="ctr">
              <a:solidFill>
                <a:srgbClr val="8C5B02"/>
              </a:solidFill>
              <a:prstDash val="solid"/>
            </a:ln>
            <a:effectLst/>
          </p:spPr>
          <p:txBody>
            <a:bodyPr rtlCol="0" anchor="ctr"/>
            <a:lstStyle/>
            <a:p>
              <a:pPr algn="ctr" defTabSz="457200"/>
              <a:endParaRPr lang="en-US" sz="1200" b="1" kern="0">
                <a:solidFill>
                  <a:prstClr val="black"/>
                </a:solidFill>
                <a:latin typeface="Century Gothic" panose="020B0502020202020204"/>
                <a:cs typeface="B Nazanin" panose="00000400000000000000" pitchFamily="2" charset="-78"/>
              </a:endParaRPr>
            </a:p>
          </p:txBody>
        </p:sp>
        <p:sp>
          <p:nvSpPr>
            <p:cNvPr id="56" name="Up-Down Arrow 55"/>
            <p:cNvSpPr/>
            <p:nvPr/>
          </p:nvSpPr>
          <p:spPr>
            <a:xfrm>
              <a:off x="6844936" y="4670582"/>
              <a:ext cx="345239" cy="464638"/>
            </a:xfrm>
            <a:prstGeom prst="upDownArrow">
              <a:avLst/>
            </a:prstGeom>
            <a:solidFill>
              <a:schemeClr val="accent3">
                <a:lumMod val="40000"/>
                <a:lumOff val="60000"/>
              </a:schemeClr>
            </a:solidFill>
            <a:ln w="15875" cap="rnd" cmpd="sng" algn="ctr">
              <a:solidFill>
                <a:srgbClr val="8C5B02"/>
              </a:solidFill>
              <a:prstDash val="solid"/>
            </a:ln>
            <a:effectLst/>
          </p:spPr>
          <p:txBody>
            <a:bodyPr rtlCol="0" anchor="ctr"/>
            <a:lstStyle/>
            <a:p>
              <a:pPr algn="ctr" defTabSz="457200"/>
              <a:endParaRPr lang="en-US" sz="1200" b="1" kern="0">
                <a:solidFill>
                  <a:prstClr val="black"/>
                </a:solidFill>
                <a:latin typeface="Century Gothic" panose="020B0502020202020204"/>
                <a:cs typeface="B Nazanin" panose="00000400000000000000" pitchFamily="2" charset="-78"/>
              </a:endParaRPr>
            </a:p>
          </p:txBody>
        </p:sp>
        <p:sp>
          <p:nvSpPr>
            <p:cNvPr id="57" name="Left Arrow 56"/>
            <p:cNvSpPr/>
            <p:nvPr/>
          </p:nvSpPr>
          <p:spPr>
            <a:xfrm rot="20096524">
              <a:off x="7969432" y="4798326"/>
              <a:ext cx="1096190" cy="583571"/>
            </a:xfrm>
            <a:prstGeom prst="leftArrow">
              <a:avLst/>
            </a:prstGeom>
            <a:solidFill>
              <a:schemeClr val="accent3">
                <a:lumMod val="40000"/>
                <a:lumOff val="60000"/>
              </a:schemeClr>
            </a:solidFill>
            <a:ln w="15875" cap="rnd" cmpd="sng" algn="ctr">
              <a:solidFill>
                <a:srgbClr val="8C5B02"/>
              </a:solidFill>
              <a:prstDash val="solid"/>
            </a:ln>
            <a:effectLst/>
          </p:spPr>
          <p:txBody>
            <a:bodyPr rtlCol="0" anchor="ctr"/>
            <a:lstStyle/>
            <a:p>
              <a:pPr algn="ctr" defTabSz="457200"/>
              <a:endParaRPr lang="en-US" sz="1200" b="1" kern="0">
                <a:solidFill>
                  <a:prstClr val="black"/>
                </a:solidFill>
                <a:latin typeface="Century Gothic" panose="020B0502020202020204"/>
                <a:cs typeface="B Nazanin" panose="00000400000000000000" pitchFamily="2" charset="-78"/>
              </a:endParaRPr>
            </a:p>
          </p:txBody>
        </p:sp>
        <p:sp>
          <p:nvSpPr>
            <p:cNvPr id="58" name="Right Arrow 57"/>
            <p:cNvSpPr/>
            <p:nvPr/>
          </p:nvSpPr>
          <p:spPr>
            <a:xfrm rot="21053893">
              <a:off x="5952574" y="6181144"/>
              <a:ext cx="3187486" cy="222825"/>
            </a:xfrm>
            <a:prstGeom prst="rightArrow">
              <a:avLst/>
            </a:prstGeom>
            <a:solidFill>
              <a:schemeClr val="accent3">
                <a:lumMod val="40000"/>
                <a:lumOff val="60000"/>
              </a:schemeClr>
            </a:solidFill>
            <a:ln w="15875" cap="rnd" cmpd="sng" algn="ctr">
              <a:solidFill>
                <a:srgbClr val="8C5B02"/>
              </a:solidFill>
              <a:prstDash val="solid"/>
            </a:ln>
            <a:effectLst/>
          </p:spPr>
          <p:txBody>
            <a:bodyPr rtlCol="0" anchor="ctr"/>
            <a:lstStyle/>
            <a:p>
              <a:pPr algn="ctr" defTabSz="457200"/>
              <a:endParaRPr lang="en-US" sz="1200" b="1" kern="0">
                <a:solidFill>
                  <a:prstClr val="black"/>
                </a:solidFill>
                <a:latin typeface="Century Gothic" panose="020B0502020202020204"/>
                <a:cs typeface="B Nazanin" panose="00000400000000000000" pitchFamily="2" charset="-78"/>
              </a:endParaRPr>
            </a:p>
          </p:txBody>
        </p:sp>
        <p:sp>
          <p:nvSpPr>
            <p:cNvPr id="59" name="Left Arrow 58"/>
            <p:cNvSpPr/>
            <p:nvPr/>
          </p:nvSpPr>
          <p:spPr>
            <a:xfrm rot="19572932">
              <a:off x="5722827" y="5574565"/>
              <a:ext cx="876300" cy="473958"/>
            </a:xfrm>
            <a:prstGeom prst="leftArrow">
              <a:avLst/>
            </a:prstGeom>
            <a:solidFill>
              <a:schemeClr val="accent3">
                <a:lumMod val="40000"/>
                <a:lumOff val="60000"/>
              </a:schemeClr>
            </a:solidFill>
            <a:ln w="15875" cap="rnd" cmpd="sng" algn="ctr">
              <a:solidFill>
                <a:srgbClr val="8C5B02"/>
              </a:solidFill>
              <a:prstDash val="solid"/>
            </a:ln>
            <a:effectLst/>
          </p:spPr>
          <p:txBody>
            <a:bodyPr rtlCol="0" anchor="ctr"/>
            <a:lstStyle/>
            <a:p>
              <a:pPr algn="ctr" defTabSz="457200"/>
              <a:endParaRPr lang="en-US" sz="1200" b="1" kern="0">
                <a:solidFill>
                  <a:prstClr val="black"/>
                </a:solidFill>
                <a:latin typeface="Century Gothic" panose="020B0502020202020204"/>
                <a:cs typeface="B Nazanin" panose="00000400000000000000" pitchFamily="2" charset="-78"/>
              </a:endParaRPr>
            </a:p>
          </p:txBody>
        </p:sp>
        <p:sp>
          <p:nvSpPr>
            <p:cNvPr id="60" name="Left Arrow 59"/>
            <p:cNvSpPr/>
            <p:nvPr/>
          </p:nvSpPr>
          <p:spPr>
            <a:xfrm rot="1070019">
              <a:off x="4978793" y="4979797"/>
              <a:ext cx="1548149" cy="473958"/>
            </a:xfrm>
            <a:prstGeom prst="leftArrow">
              <a:avLst/>
            </a:prstGeom>
            <a:solidFill>
              <a:schemeClr val="accent3">
                <a:lumMod val="40000"/>
                <a:lumOff val="60000"/>
              </a:schemeClr>
            </a:solidFill>
            <a:ln w="15875" cap="rnd" cmpd="sng" algn="ctr">
              <a:solidFill>
                <a:srgbClr val="8C5B02"/>
              </a:solidFill>
              <a:prstDash val="solid"/>
            </a:ln>
            <a:effectLst/>
          </p:spPr>
          <p:txBody>
            <a:bodyPr rtlCol="0" anchor="ctr"/>
            <a:lstStyle/>
            <a:p>
              <a:pPr algn="ctr" defTabSz="457200"/>
              <a:endParaRPr lang="en-US" sz="1200" b="1" kern="0">
                <a:solidFill>
                  <a:prstClr val="black"/>
                </a:solidFill>
                <a:latin typeface="Century Gothic" panose="020B0502020202020204"/>
                <a:cs typeface="B Nazanin" panose="00000400000000000000" pitchFamily="2" charset="-78"/>
              </a:endParaRPr>
            </a:p>
          </p:txBody>
        </p:sp>
        <p:sp>
          <p:nvSpPr>
            <p:cNvPr id="61" name="Left Arrow 60"/>
            <p:cNvSpPr/>
            <p:nvPr/>
          </p:nvSpPr>
          <p:spPr>
            <a:xfrm rot="10231241">
              <a:off x="4995096" y="4160828"/>
              <a:ext cx="1009431" cy="473958"/>
            </a:xfrm>
            <a:prstGeom prst="leftArrow">
              <a:avLst/>
            </a:prstGeom>
            <a:solidFill>
              <a:schemeClr val="accent3">
                <a:lumMod val="40000"/>
                <a:lumOff val="60000"/>
              </a:schemeClr>
            </a:solidFill>
            <a:ln w="15875" cap="rnd" cmpd="sng" algn="ctr">
              <a:solidFill>
                <a:srgbClr val="8C5B02"/>
              </a:solidFill>
              <a:prstDash val="solid"/>
            </a:ln>
            <a:effectLst/>
          </p:spPr>
          <p:txBody>
            <a:bodyPr rtlCol="0" anchor="ctr"/>
            <a:lstStyle/>
            <a:p>
              <a:pPr algn="ctr" defTabSz="457200"/>
              <a:endParaRPr lang="en-US" sz="1200" b="1" kern="0">
                <a:solidFill>
                  <a:prstClr val="black"/>
                </a:solidFill>
                <a:latin typeface="Century Gothic" panose="020B0502020202020204"/>
                <a:cs typeface="B Nazanin" panose="00000400000000000000" pitchFamily="2" charset="-78"/>
              </a:endParaRPr>
            </a:p>
          </p:txBody>
        </p:sp>
        <p:grpSp>
          <p:nvGrpSpPr>
            <p:cNvPr id="62" name="Group 61"/>
            <p:cNvGrpSpPr/>
            <p:nvPr/>
          </p:nvGrpSpPr>
          <p:grpSpPr>
            <a:xfrm>
              <a:off x="3572691" y="4004377"/>
              <a:ext cx="7302346" cy="2726446"/>
              <a:chOff x="3572691" y="4004377"/>
              <a:chExt cx="7302346" cy="2726446"/>
            </a:xfrm>
          </p:grpSpPr>
          <p:sp>
            <p:nvSpPr>
              <p:cNvPr id="63" name="Rectangle 62"/>
              <p:cNvSpPr/>
              <p:nvPr/>
            </p:nvSpPr>
            <p:spPr>
              <a:xfrm>
                <a:off x="4315455" y="6064619"/>
                <a:ext cx="1634676" cy="666204"/>
              </a:xfrm>
              <a:prstGeom prst="rect">
                <a:avLst/>
              </a:prstGeom>
              <a:solidFill>
                <a:schemeClr val="accent3">
                  <a:lumMod val="40000"/>
                  <a:lumOff val="60000"/>
                </a:schemeClr>
              </a:solidFill>
              <a:ln w="15875" cap="rnd" cmpd="sng" algn="ctr">
                <a:solidFill>
                  <a:srgbClr val="8C5B02"/>
                </a:solidFill>
                <a:prstDash val="solid"/>
              </a:ln>
              <a:effectLst/>
            </p:spPr>
            <p:txBody>
              <a:bodyPr rtlCol="0" anchor="ctr"/>
              <a:lstStyle/>
              <a:p>
                <a:pPr algn="ctr" defTabSz="457200"/>
                <a:r>
                  <a:rPr lang="fa-IR" sz="1200" kern="0" dirty="0">
                    <a:solidFill>
                      <a:prstClr val="black"/>
                    </a:solidFill>
                    <a:latin typeface="Century Gothic" panose="020B0502020202020204"/>
                    <a:cs typeface="B Nazanin" panose="00000400000000000000" pitchFamily="2" charset="-78"/>
                  </a:rPr>
                  <a:t>اهداف دیگران</a:t>
                </a:r>
                <a:endParaRPr lang="en-US" sz="1200" kern="0" dirty="0">
                  <a:solidFill>
                    <a:prstClr val="black"/>
                  </a:solidFill>
                  <a:latin typeface="Century Gothic" panose="020B0502020202020204"/>
                  <a:cs typeface="B Nazanin" panose="00000400000000000000" pitchFamily="2" charset="-78"/>
                </a:endParaRPr>
              </a:p>
            </p:txBody>
          </p:sp>
          <p:sp>
            <p:nvSpPr>
              <p:cNvPr id="64" name="Rectangle 63"/>
              <p:cNvSpPr/>
              <p:nvPr/>
            </p:nvSpPr>
            <p:spPr>
              <a:xfrm>
                <a:off x="9112432" y="5479255"/>
                <a:ext cx="1762605" cy="666204"/>
              </a:xfrm>
              <a:prstGeom prst="rect">
                <a:avLst/>
              </a:prstGeom>
              <a:solidFill>
                <a:schemeClr val="accent3">
                  <a:lumMod val="40000"/>
                  <a:lumOff val="60000"/>
                </a:schemeClr>
              </a:solidFill>
              <a:ln w="15875" cap="rnd" cmpd="sng" algn="ctr">
                <a:solidFill>
                  <a:srgbClr val="8C5B02"/>
                </a:solidFill>
                <a:prstDash val="solid"/>
              </a:ln>
              <a:effectLst/>
            </p:spPr>
            <p:txBody>
              <a:bodyPr rtlCol="0" anchor="ctr"/>
              <a:lstStyle/>
              <a:p>
                <a:pPr algn="ctr" defTabSz="457200"/>
                <a:r>
                  <a:rPr lang="fa-IR" sz="1200" kern="0" dirty="0" smtClean="0">
                    <a:solidFill>
                      <a:prstClr val="black"/>
                    </a:solidFill>
                    <a:latin typeface="Century Gothic" panose="020B0502020202020204"/>
                    <a:cs typeface="B Nazanin" panose="00000400000000000000" pitchFamily="2" charset="-78"/>
                  </a:rPr>
                  <a:t>اقدامات</a:t>
                </a:r>
                <a:r>
                  <a:rPr lang="en-US" sz="1200" kern="0" dirty="0" smtClean="0">
                    <a:solidFill>
                      <a:prstClr val="black"/>
                    </a:solidFill>
                    <a:latin typeface="Century Gothic" panose="020B0502020202020204"/>
                    <a:cs typeface="B Nazanin" panose="00000400000000000000" pitchFamily="2" charset="-78"/>
                  </a:rPr>
                  <a:t> </a:t>
                </a:r>
                <a:r>
                  <a:rPr lang="fa-IR" sz="1200" kern="0" dirty="0" smtClean="0">
                    <a:solidFill>
                      <a:prstClr val="black"/>
                    </a:solidFill>
                    <a:latin typeface="Century Gothic" panose="020B0502020202020204"/>
                    <a:cs typeface="B Nazanin" panose="00000400000000000000" pitchFamily="2" charset="-78"/>
                  </a:rPr>
                  <a:t>دیگران</a:t>
                </a:r>
                <a:endParaRPr lang="en-US" sz="1200" kern="0" dirty="0">
                  <a:solidFill>
                    <a:prstClr val="black"/>
                  </a:solidFill>
                  <a:latin typeface="Century Gothic" panose="020B0502020202020204"/>
                  <a:cs typeface="B Nazanin" panose="00000400000000000000" pitchFamily="2" charset="-78"/>
                </a:endParaRPr>
              </a:p>
            </p:txBody>
          </p:sp>
          <p:sp>
            <p:nvSpPr>
              <p:cNvPr id="65" name="Rectangle 64"/>
              <p:cNvSpPr/>
              <p:nvPr/>
            </p:nvSpPr>
            <p:spPr>
              <a:xfrm>
                <a:off x="6480266" y="5135220"/>
                <a:ext cx="1489166" cy="666205"/>
              </a:xfrm>
              <a:prstGeom prst="rect">
                <a:avLst/>
              </a:prstGeom>
              <a:solidFill>
                <a:schemeClr val="accent3">
                  <a:lumMod val="40000"/>
                  <a:lumOff val="60000"/>
                </a:schemeClr>
              </a:solidFill>
              <a:ln w="15875" cap="rnd" cmpd="sng" algn="ctr">
                <a:solidFill>
                  <a:srgbClr val="8C5B02"/>
                </a:solidFill>
                <a:prstDash val="solid"/>
              </a:ln>
              <a:effectLst/>
            </p:spPr>
            <p:txBody>
              <a:bodyPr rtlCol="0" anchor="ctr"/>
              <a:lstStyle/>
              <a:p>
                <a:pPr algn="ctr" defTabSz="457200"/>
                <a:r>
                  <a:rPr lang="fa-IR" sz="1200" kern="0" dirty="0">
                    <a:solidFill>
                      <a:prstClr val="black"/>
                    </a:solidFill>
                    <a:latin typeface="Century Gothic" panose="020B0502020202020204"/>
                    <a:cs typeface="B Nazanin" panose="00000400000000000000" pitchFamily="2" charset="-78"/>
                  </a:rPr>
                  <a:t>محیط</a:t>
                </a:r>
                <a:endParaRPr lang="en-US" sz="1200" kern="0" dirty="0">
                  <a:solidFill>
                    <a:prstClr val="black"/>
                  </a:solidFill>
                  <a:latin typeface="Century Gothic" panose="020B0502020202020204"/>
                  <a:cs typeface="B Nazanin" panose="00000400000000000000" pitchFamily="2" charset="-78"/>
                </a:endParaRPr>
              </a:p>
            </p:txBody>
          </p:sp>
          <p:sp>
            <p:nvSpPr>
              <p:cNvPr id="66" name="Rectangle 65"/>
              <p:cNvSpPr/>
              <p:nvPr/>
            </p:nvSpPr>
            <p:spPr>
              <a:xfrm>
                <a:off x="5950131" y="4004377"/>
                <a:ext cx="1489166" cy="666205"/>
              </a:xfrm>
              <a:prstGeom prst="rect">
                <a:avLst/>
              </a:prstGeom>
              <a:solidFill>
                <a:schemeClr val="accent3">
                  <a:lumMod val="40000"/>
                  <a:lumOff val="60000"/>
                </a:schemeClr>
              </a:solidFill>
              <a:ln w="15875" cap="rnd" cmpd="sng" algn="ctr">
                <a:solidFill>
                  <a:srgbClr val="8C5B02"/>
                </a:solidFill>
                <a:prstDash val="solid"/>
              </a:ln>
              <a:effectLst/>
            </p:spPr>
            <p:txBody>
              <a:bodyPr rtlCol="0" anchor="ctr"/>
              <a:lstStyle/>
              <a:p>
                <a:pPr algn="ctr" defTabSz="457200"/>
                <a:r>
                  <a:rPr lang="fa-IR" sz="1200" kern="0" dirty="0">
                    <a:solidFill>
                      <a:prstClr val="black"/>
                    </a:solidFill>
                    <a:latin typeface="Century Gothic" panose="020B0502020202020204"/>
                    <a:cs typeface="B Nazanin" panose="00000400000000000000" pitchFamily="2" charset="-78"/>
                  </a:rPr>
                  <a:t>تصمیمات</a:t>
                </a:r>
                <a:endParaRPr lang="en-US" sz="1200" kern="0" dirty="0">
                  <a:solidFill>
                    <a:prstClr val="black"/>
                  </a:solidFill>
                  <a:latin typeface="Century Gothic" panose="020B0502020202020204"/>
                  <a:cs typeface="B Nazanin" panose="00000400000000000000" pitchFamily="2" charset="-78"/>
                </a:endParaRPr>
              </a:p>
            </p:txBody>
          </p:sp>
          <p:sp>
            <p:nvSpPr>
              <p:cNvPr id="67" name="Rectangle 66"/>
              <p:cNvSpPr/>
              <p:nvPr/>
            </p:nvSpPr>
            <p:spPr>
              <a:xfrm>
                <a:off x="3572691" y="4337480"/>
                <a:ext cx="1489166" cy="666205"/>
              </a:xfrm>
              <a:prstGeom prst="rect">
                <a:avLst/>
              </a:prstGeom>
              <a:solidFill>
                <a:schemeClr val="accent3">
                  <a:lumMod val="40000"/>
                  <a:lumOff val="60000"/>
                </a:schemeClr>
              </a:solidFill>
              <a:ln w="15875" cap="rnd" cmpd="sng" algn="ctr">
                <a:solidFill>
                  <a:srgbClr val="8C5B02"/>
                </a:solidFill>
                <a:prstDash val="solid"/>
              </a:ln>
              <a:effectLst/>
            </p:spPr>
            <p:txBody>
              <a:bodyPr rtlCol="0" anchor="ctr"/>
              <a:lstStyle/>
              <a:p>
                <a:pPr algn="ctr" defTabSz="457200"/>
                <a:r>
                  <a:rPr lang="fa-IR" sz="1200" kern="0" dirty="0">
                    <a:solidFill>
                      <a:prstClr val="black"/>
                    </a:solidFill>
                    <a:latin typeface="Century Gothic" panose="020B0502020202020204"/>
                    <a:cs typeface="B Nazanin" panose="00000400000000000000" pitchFamily="2" charset="-78"/>
                  </a:rPr>
                  <a:t>اهداف</a:t>
                </a:r>
                <a:endParaRPr lang="en-US" sz="1200" kern="0" dirty="0">
                  <a:solidFill>
                    <a:prstClr val="black"/>
                  </a:solidFill>
                  <a:latin typeface="Century Gothic" panose="020B0502020202020204"/>
                  <a:cs typeface="B Nazanin" panose="00000400000000000000" pitchFamily="2" charset="-78"/>
                </a:endParaRPr>
              </a:p>
            </p:txBody>
          </p:sp>
          <p:sp>
            <p:nvSpPr>
              <p:cNvPr id="68" name="Rectangle 67"/>
              <p:cNvSpPr/>
              <p:nvPr/>
            </p:nvSpPr>
            <p:spPr>
              <a:xfrm>
                <a:off x="9065622" y="4170929"/>
                <a:ext cx="1489166" cy="666205"/>
              </a:xfrm>
              <a:prstGeom prst="rect">
                <a:avLst/>
              </a:prstGeom>
              <a:solidFill>
                <a:schemeClr val="accent3">
                  <a:lumMod val="40000"/>
                  <a:lumOff val="60000"/>
                </a:schemeClr>
              </a:solidFill>
              <a:ln w="15875" cap="rnd" cmpd="sng" algn="ctr">
                <a:solidFill>
                  <a:srgbClr val="8C5B02"/>
                </a:solidFill>
                <a:prstDash val="solid"/>
              </a:ln>
              <a:effectLst/>
            </p:spPr>
            <p:txBody>
              <a:bodyPr rtlCol="0" anchor="ctr"/>
              <a:lstStyle/>
              <a:p>
                <a:pPr algn="ctr" defTabSz="457200"/>
                <a:r>
                  <a:rPr lang="fa-IR" sz="1200" kern="0" dirty="0">
                    <a:solidFill>
                      <a:prstClr val="black"/>
                    </a:solidFill>
                    <a:latin typeface="Century Gothic" panose="020B0502020202020204"/>
                    <a:cs typeface="B Nazanin" panose="00000400000000000000" pitchFamily="2" charset="-78"/>
                  </a:rPr>
                  <a:t>اثرات جانبی</a:t>
                </a:r>
                <a:endParaRPr lang="en-US" sz="1200" kern="0" dirty="0">
                  <a:solidFill>
                    <a:prstClr val="black"/>
                  </a:solidFill>
                  <a:latin typeface="Century Gothic" panose="020B0502020202020204"/>
                  <a:cs typeface="B Nazanin" panose="00000400000000000000" pitchFamily="2" charset="-78"/>
                </a:endParaRPr>
              </a:p>
            </p:txBody>
          </p:sp>
        </p:grpSp>
      </p:grpSp>
    </p:spTree>
    <p:extLst>
      <p:ext uri="{BB962C8B-B14F-4D97-AF65-F5344CB8AC3E}">
        <p14:creationId xmlns:p14="http://schemas.microsoft.com/office/powerpoint/2010/main" val="1277823824"/>
      </p:ext>
    </p:extLst>
  </p:cSld>
  <p:clrMapOvr>
    <a:masterClrMapping/>
  </p:clrMapOvr>
  <p:transition>
    <p:dissolve/>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6"/>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4</a:t>
            </a:r>
            <a:r>
              <a:rPr lang="fa-IR" sz="1600" dirty="0">
                <a:effectLst>
                  <a:outerShdw blurRad="38100" dist="38100" dir="2700000" algn="tl">
                    <a:srgbClr val="000000">
                      <a:alpha val="43137"/>
                    </a:srgbClr>
                  </a:outerShdw>
                </a:effectLst>
              </a:rPr>
              <a:t>  رابطه میان نظریه سیستم‏ها و معماری</a:t>
            </a:r>
            <a:endParaRPr lang="en-US" sz="1400" dirty="0">
              <a:effectLst>
                <a:outerShdw blurRad="38100" dist="38100" dir="2700000" algn="tl">
                  <a:srgbClr val="000000">
                    <a:alpha val="43137"/>
                  </a:srgbClr>
                </a:outerShdw>
              </a:effectLst>
            </a:endParaRPr>
          </a:p>
        </p:txBody>
      </p:sp>
      <p:sp>
        <p:nvSpPr>
          <p:cNvPr id="29" name="TextBox 28"/>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4</a:t>
            </a:r>
            <a:endParaRPr lang="en-US" sz="1200" b="1" dirty="0">
              <a:solidFill>
                <a:srgbClr val="002060"/>
              </a:solidFill>
              <a:cs typeface="B Nazanin" pitchFamily="2" charset="-78"/>
            </a:endParaRPr>
          </a:p>
        </p:txBody>
      </p:sp>
      <p:sp>
        <p:nvSpPr>
          <p:cNvPr id="31" name="TextBox 30"/>
          <p:cNvSpPr txBox="1"/>
          <p:nvPr/>
        </p:nvSpPr>
        <p:spPr>
          <a:xfrm>
            <a:off x="272480" y="3723542"/>
            <a:ext cx="1728192" cy="253916"/>
          </a:xfrm>
          <a:prstGeom prst="rect">
            <a:avLst/>
          </a:prstGeom>
          <a:noFill/>
        </p:spPr>
        <p:txBody>
          <a:bodyPr wrap="square" rtlCol="0">
            <a:spAutoFit/>
          </a:bodyPr>
          <a:lstStyle/>
          <a:p>
            <a:pPr algn="ctr" rtl="1"/>
            <a:r>
              <a:rPr lang="fa-IR" sz="1050" b="1" dirty="0" smtClean="0">
                <a:solidFill>
                  <a:srgbClr val="674301"/>
                </a:solidFill>
                <a:cs typeface="B Nazanin" pitchFamily="2" charset="-78"/>
              </a:rPr>
              <a:t>نظریه </a:t>
            </a:r>
            <a:r>
              <a:rPr lang="fa-IR" sz="1050" b="1" dirty="0">
                <a:solidFill>
                  <a:srgbClr val="674301"/>
                </a:solidFill>
                <a:cs typeface="B Nazanin" pitchFamily="2" charset="-78"/>
              </a:rPr>
              <a:t>سیستم‏ها و معماری</a:t>
            </a:r>
            <a:endParaRPr lang="en-US" sz="1050" b="1" dirty="0">
              <a:solidFill>
                <a:srgbClr val="674301"/>
              </a:solidFill>
              <a:cs typeface="B Nazanin" pitchFamily="2" charset="-78"/>
            </a:endParaRPr>
          </a:p>
        </p:txBody>
      </p:sp>
      <p:sp>
        <p:nvSpPr>
          <p:cNvPr id="8" name="TextBox 7"/>
          <p:cNvSpPr txBox="1"/>
          <p:nvPr/>
        </p:nvSpPr>
        <p:spPr>
          <a:xfrm>
            <a:off x="2504728" y="1014983"/>
            <a:ext cx="6552727" cy="4801314"/>
          </a:xfrm>
          <a:prstGeom prst="rect">
            <a:avLst/>
          </a:prstGeom>
          <a:noFill/>
        </p:spPr>
        <p:txBody>
          <a:bodyPr wrap="square" rtlCol="0">
            <a:spAutoFit/>
          </a:bodyPr>
          <a:lstStyle/>
          <a:p>
            <a:pPr algn="justLow" rtl="1">
              <a:lnSpc>
                <a:spcPct val="150000"/>
              </a:lnSpc>
            </a:pPr>
            <a:r>
              <a:rPr lang="fa-IR" sz="1200" b="1" dirty="0">
                <a:solidFill>
                  <a:srgbClr val="002060"/>
                </a:solidFill>
                <a:cs typeface="B Nazanin" pitchFamily="2" charset="-78"/>
              </a:rPr>
              <a:t>بازتاب نگرش سیستمی در معماری</a:t>
            </a:r>
          </a:p>
          <a:p>
            <a:pPr algn="justLow" rtl="1">
              <a:lnSpc>
                <a:spcPct val="150000"/>
              </a:lnSpc>
            </a:pPr>
            <a:r>
              <a:rPr lang="fa-IR" sz="1200" dirty="0" smtClean="0">
                <a:solidFill>
                  <a:srgbClr val="002060"/>
                </a:solidFill>
                <a:cs typeface="B Nazanin" pitchFamily="2" charset="-78"/>
              </a:rPr>
              <a:t>هرجا </a:t>
            </a:r>
            <a:r>
              <a:rPr lang="fa-IR" sz="1200" dirty="0">
                <a:solidFill>
                  <a:srgbClr val="002060"/>
                </a:solidFill>
                <a:cs typeface="B Nazanin" pitchFamily="2" charset="-78"/>
              </a:rPr>
              <a:t>که نیاز به طراحی موجودیت با سیستمی باشد که ابعاد یا پیچیدگی آن از یک واحد معین فراتر می رود ویا نیازمندی های خاصی را تحمیل مینماید. نگرشی ویژه و همه جانبه را لازم خواهد داشت که در اصطلاح به آن معماری گفته می شود. معماری ترکیبی است از علم، هنر و تجربه که در رشته هایی نظیر ساختمان دارای قدمتی چند هزار ساله است. معماری یعنی ارائه توصیفی فنی ،از یک سیستم که نشان دهنده ساختار اجزا آن باشد و ارتباط بین آنها و اصول و قواعد حاکم بر طراحی و تکامل آنها در گذر زمان را برقرار کنندآثار معماری جدای از کارکردها فیزیکی می توانند از منظر دیگری مورد ارزیابی و توجه قرار گیرند،که این منظر به قابلیت و کارکردهای پیامی در معماری اشاره دارد. قدرت انتقال پیام از طریق معماری به دلیل لمس سه بعدی و ادراکی که از نزدیک برای مخاطبان خود ایجاد میکنند به قدری تاثیر گذار و عمیق است که میتوان آن را به عنوان یک رسانه تلقی کرد.</a:t>
            </a:r>
          </a:p>
          <a:p>
            <a:pPr algn="justLow" rtl="1">
              <a:lnSpc>
                <a:spcPct val="150000"/>
              </a:lnSpc>
            </a:pPr>
            <a:r>
              <a:rPr lang="fa-IR" sz="1200" dirty="0" smtClean="0">
                <a:solidFill>
                  <a:srgbClr val="002060"/>
                </a:solidFill>
                <a:cs typeface="B Nazanin" pitchFamily="2" charset="-78"/>
              </a:rPr>
              <a:t>چهارچوب </a:t>
            </a:r>
            <a:r>
              <a:rPr lang="fa-IR" sz="1200" dirty="0">
                <a:solidFill>
                  <a:srgbClr val="002060"/>
                </a:solidFill>
                <a:cs typeface="B Nazanin" pitchFamily="2" charset="-78"/>
              </a:rPr>
              <a:t>های معماری از این حقیقت منشا گرفته اند که هر سیستم از دیدگاه مهندسی دارای جنبه های گوناگونی است. به عنوان مثال، ساختمانی را در نظر بگیرید که کاربری و توزیع فضا، نحوه ارتباط فضاهای مختلف، نمای بیرونی، اسکلت بندی، معماری داخلی، نقشه تاسیسات و غیره جنبه های مختلفی هستند که یک معمار ساختمان میتواند به آنها توجه نماید.در سیستم اطلاعاتی میتوانیم به اجزا سیستم، نحوه انجام فراینده ها، نحوه توزیع اجزا،کاربران، ترتیب انجام کارها و غیره اشاره نماییم. از طرف دیگر نگرش معمار به سیستم میتواند بعد دیگری نیز داشته باشد و آن اینکه سوالات مربوط به پروژه از چه کسانی پرسیده شود و یا از منظر چه کسی پاسخ داده شود. به عنوان مثال در مورد یک ساختمان ،صاحب ساختمان ،طراح ساختمان و مهندسی که برای ساخت درنظر گرفته شده اند،دیدگاههای مختلفی خواهند داشت.در حوزه معماری سازمانی، چارچوب بیش از هر حوزه دیگری مورد توجه است به گونه ای که میتوان گفت معماری بدون چارچوب معنایی ندارد.انتخاب چارچوب در پروژه های معماری تضمین کننده یکپارچگی و تعامل پذیری محصولات نهایی بوده و معماری را در جهتی هدایت میکند که حرفه و فناوری آن گونه که لازم است هم جهت با یکدیگر باشند</a:t>
            </a:r>
            <a:r>
              <a:rPr lang="fa-IR" sz="1200" dirty="0" smtClean="0">
                <a:solidFill>
                  <a:srgbClr val="002060"/>
                </a:solidFill>
                <a:cs typeface="B Nazanin" pitchFamily="2" charset="-78"/>
              </a:rPr>
              <a:t>.</a:t>
            </a:r>
            <a:endParaRPr lang="fa-IR" sz="1200" dirty="0">
              <a:solidFill>
                <a:srgbClr val="002060"/>
              </a:solidFill>
              <a:cs typeface="B Nazanin" pitchFamily="2" charset="-78"/>
            </a:endParaRPr>
          </a:p>
        </p:txBody>
      </p:sp>
    </p:spTree>
    <p:extLst>
      <p:ext uri="{BB962C8B-B14F-4D97-AF65-F5344CB8AC3E}">
        <p14:creationId xmlns:p14="http://schemas.microsoft.com/office/powerpoint/2010/main" val="4231579891"/>
      </p:ext>
    </p:extLst>
  </p:cSld>
  <p:clrMapOvr>
    <a:masterClrMapping/>
  </p:clrMapOvr>
  <p:transition>
    <p:dissolve/>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6"/>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4</a:t>
            </a:r>
            <a:r>
              <a:rPr lang="fa-IR" sz="1600" dirty="0">
                <a:effectLst>
                  <a:outerShdw blurRad="38100" dist="38100" dir="2700000" algn="tl">
                    <a:srgbClr val="000000">
                      <a:alpha val="43137"/>
                    </a:srgbClr>
                  </a:outerShdw>
                </a:effectLst>
              </a:rPr>
              <a:t>  رابطه میان نظریه سیستم‏ها و معماری</a:t>
            </a:r>
            <a:endParaRPr lang="en-US" sz="1400" dirty="0">
              <a:effectLst>
                <a:outerShdw blurRad="38100" dist="38100" dir="2700000" algn="tl">
                  <a:srgbClr val="000000">
                    <a:alpha val="43137"/>
                  </a:srgbClr>
                </a:outerShdw>
              </a:effectLst>
            </a:endParaRPr>
          </a:p>
        </p:txBody>
      </p:sp>
      <p:sp>
        <p:nvSpPr>
          <p:cNvPr id="29" name="TextBox 28"/>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4</a:t>
            </a:r>
            <a:endParaRPr lang="en-US" sz="1200" b="1" dirty="0">
              <a:solidFill>
                <a:srgbClr val="002060"/>
              </a:solidFill>
              <a:cs typeface="B Nazanin" pitchFamily="2" charset="-78"/>
            </a:endParaRPr>
          </a:p>
        </p:txBody>
      </p:sp>
      <p:sp>
        <p:nvSpPr>
          <p:cNvPr id="31" name="TextBox 30"/>
          <p:cNvSpPr txBox="1"/>
          <p:nvPr/>
        </p:nvSpPr>
        <p:spPr>
          <a:xfrm>
            <a:off x="272480" y="3723542"/>
            <a:ext cx="1728192" cy="253916"/>
          </a:xfrm>
          <a:prstGeom prst="rect">
            <a:avLst/>
          </a:prstGeom>
          <a:noFill/>
        </p:spPr>
        <p:txBody>
          <a:bodyPr wrap="square" rtlCol="0">
            <a:spAutoFit/>
          </a:bodyPr>
          <a:lstStyle/>
          <a:p>
            <a:pPr algn="ctr" rtl="1"/>
            <a:r>
              <a:rPr lang="fa-IR" sz="1050" b="1" dirty="0" smtClean="0">
                <a:solidFill>
                  <a:srgbClr val="674301"/>
                </a:solidFill>
                <a:cs typeface="B Nazanin" pitchFamily="2" charset="-78"/>
              </a:rPr>
              <a:t>نظریه </a:t>
            </a:r>
            <a:r>
              <a:rPr lang="fa-IR" sz="1050" b="1" dirty="0">
                <a:solidFill>
                  <a:srgbClr val="674301"/>
                </a:solidFill>
                <a:cs typeface="B Nazanin" pitchFamily="2" charset="-78"/>
              </a:rPr>
              <a:t>سیستم‏ها و معماری</a:t>
            </a:r>
            <a:endParaRPr lang="en-US" sz="1050" b="1" dirty="0">
              <a:solidFill>
                <a:srgbClr val="674301"/>
              </a:solidFill>
              <a:cs typeface="B Nazanin" pitchFamily="2" charset="-78"/>
            </a:endParaRPr>
          </a:p>
        </p:txBody>
      </p:sp>
      <p:sp>
        <p:nvSpPr>
          <p:cNvPr id="8" name="TextBox 7"/>
          <p:cNvSpPr txBox="1"/>
          <p:nvPr/>
        </p:nvSpPr>
        <p:spPr>
          <a:xfrm>
            <a:off x="2504728" y="1014983"/>
            <a:ext cx="6552727" cy="923330"/>
          </a:xfrm>
          <a:prstGeom prst="rect">
            <a:avLst/>
          </a:prstGeom>
          <a:noFill/>
        </p:spPr>
        <p:txBody>
          <a:bodyPr wrap="square" rtlCol="0">
            <a:spAutoFit/>
          </a:bodyPr>
          <a:lstStyle/>
          <a:p>
            <a:pPr algn="justLow" rtl="1">
              <a:lnSpc>
                <a:spcPct val="150000"/>
              </a:lnSpc>
            </a:pPr>
            <a:r>
              <a:rPr lang="fa-IR" sz="1200" b="1" dirty="0">
                <a:solidFill>
                  <a:srgbClr val="002060"/>
                </a:solidFill>
                <a:cs typeface="B Nazanin" pitchFamily="2" charset="-78"/>
              </a:rPr>
              <a:t>مراحل ایجاد سیستم </a:t>
            </a:r>
            <a:r>
              <a:rPr lang="fa-IR" sz="1200" b="1" dirty="0" smtClean="0">
                <a:solidFill>
                  <a:srgbClr val="002060"/>
                </a:solidFill>
                <a:cs typeface="B Nazanin" pitchFamily="2" charset="-78"/>
              </a:rPr>
              <a:t>ها</a:t>
            </a:r>
            <a:endParaRPr lang="fa-IR" sz="1200" b="1" dirty="0">
              <a:solidFill>
                <a:srgbClr val="002060"/>
              </a:solidFill>
              <a:cs typeface="B Nazanin" pitchFamily="2" charset="-78"/>
            </a:endParaRPr>
          </a:p>
          <a:p>
            <a:pPr algn="justLow" rtl="1">
              <a:lnSpc>
                <a:spcPct val="150000"/>
              </a:lnSpc>
            </a:pPr>
            <a:r>
              <a:rPr lang="fa-IR" sz="1200" dirty="0">
                <a:solidFill>
                  <a:srgbClr val="002060"/>
                </a:solidFill>
                <a:cs typeface="B Nazanin" pitchFamily="2" charset="-78"/>
              </a:rPr>
              <a:t> </a:t>
            </a:r>
            <a:r>
              <a:rPr lang="fa-IR" sz="1200" dirty="0" smtClean="0">
                <a:solidFill>
                  <a:srgbClr val="002060"/>
                </a:solidFill>
                <a:cs typeface="B Nazanin" pitchFamily="2" charset="-78"/>
              </a:rPr>
              <a:t>هر </a:t>
            </a:r>
            <a:r>
              <a:rPr lang="fa-IR" sz="1200" dirty="0">
                <a:solidFill>
                  <a:srgbClr val="002060"/>
                </a:solidFill>
                <a:cs typeface="B Nazanin" pitchFamily="2" charset="-78"/>
              </a:rPr>
              <a:t>پروژه ای چه ساخت یک کلبه باشد یا هواپیما با ظهور یا حضور کاربر بالقوه یک احساس نیاز و یک مجموعه از منابع شامل منابع انسانی و فیزیکی آغاز می شود.</a:t>
            </a:r>
          </a:p>
        </p:txBody>
      </p:sp>
      <p:sp>
        <p:nvSpPr>
          <p:cNvPr id="6" name="TextBox 5"/>
          <p:cNvSpPr txBox="1"/>
          <p:nvPr/>
        </p:nvSpPr>
        <p:spPr>
          <a:xfrm>
            <a:off x="2504728" y="3789040"/>
            <a:ext cx="6552727" cy="2285241"/>
          </a:xfrm>
          <a:prstGeom prst="rect">
            <a:avLst/>
          </a:prstGeom>
          <a:noFill/>
        </p:spPr>
        <p:txBody>
          <a:bodyPr wrap="square" rtlCol="0">
            <a:spAutoFit/>
          </a:bodyPr>
          <a:lstStyle/>
          <a:p>
            <a:pPr algn="justLow" rtl="1">
              <a:lnSpc>
                <a:spcPct val="150000"/>
              </a:lnSpc>
            </a:pPr>
            <a:r>
              <a:rPr lang="fa-IR" sz="1200" b="1" dirty="0">
                <a:solidFill>
                  <a:srgbClr val="002060"/>
                </a:solidFill>
                <a:cs typeface="B Nazanin" pitchFamily="2" charset="-78"/>
              </a:rPr>
              <a:t>معماری سیستم ها </a:t>
            </a:r>
          </a:p>
          <a:p>
            <a:pPr algn="justLow" rtl="1">
              <a:lnSpc>
                <a:spcPct val="150000"/>
              </a:lnSpc>
            </a:pPr>
            <a:r>
              <a:rPr lang="fa-IR" sz="1200" dirty="0">
                <a:solidFill>
                  <a:srgbClr val="002060"/>
                </a:solidFill>
                <a:cs typeface="B Nazanin" pitchFamily="2" charset="-78"/>
              </a:rPr>
              <a:t>معماری در پاسخ به مسایل بسیار پیچیده ای ظاهر می شود که نمیتواند با استفاده از قواعد و رویه های از پیش وضع شده حل شوند. تعریف کلاسیک معماری عبارتند از(طرح ریزی و ساخت ساختارها).اگر واژه ساختار در سطح وسیع تری شامل آرایش ها و ترکیب ها و چارچوب ها و شبکه ها وسیستم ها فرض شود آنگاه معماری سیستم ها ،طرح ریزی و ساخت سیستم هاست. معماری سیستم ها ترکیبی از اصول و مفاهیم سیستم ها و معماری است. به بیان دیگر معماری سیستم ها ، نظریه سیستم ها و مهندسی سیستم ها را با نظریه ، رسم و رسوم و حرفه معماری ترکیب میکند. هسته معماری در مفهوم سازی سیستم است. اساس معماری ساختار بندی است. ساختار بندی یعنی تبدیل شکل به کارکرد، ایجاد نظم و ترتیب در هرج و مرج یا تبدیل ایده های ناقص شکل گرفته یک مشتری به یک مدل مفهومی علمی. ایجاد تعادل بین نیازها و هماهنگ کردن فصل مشترک ها و بین افراط و تفریط حد واسط را گرفتن، فنون کلیدی ساختار بندی است.</a:t>
            </a:r>
          </a:p>
        </p:txBody>
      </p:sp>
      <p:pic>
        <p:nvPicPr>
          <p:cNvPr id="7" name="Picture 6" descr="D:\fattaneh s data\kalbadi\new kalbadi\tamrin 4\نظریه سیستمها_Page_09.jpg"/>
          <p:cNvPicPr>
            <a:picLocks noChangeAspect="1" noChangeArrowheads="1"/>
          </p:cNvPicPr>
          <p:nvPr/>
        </p:nvPicPr>
        <p:blipFill rotWithShape="1">
          <a:blip r:embed="rId2"/>
          <a:srcRect l="24455" t="51834" r="26471" b="28837"/>
          <a:stretch/>
        </p:blipFill>
        <p:spPr bwMode="auto">
          <a:xfrm>
            <a:off x="2576736" y="1844824"/>
            <a:ext cx="3814192" cy="1944216"/>
          </a:xfrm>
          <a:prstGeom prst="rect">
            <a:avLst/>
          </a:prstGeom>
          <a:ln>
            <a:solidFill>
              <a:schemeClr val="bg1">
                <a:lumMod val="50000"/>
                <a:lumOff val="50000"/>
              </a:schemeClr>
            </a:solidFill>
          </a:ln>
        </p:spPr>
      </p:pic>
    </p:spTree>
    <p:extLst>
      <p:ext uri="{BB962C8B-B14F-4D97-AF65-F5344CB8AC3E}">
        <p14:creationId xmlns:p14="http://schemas.microsoft.com/office/powerpoint/2010/main" val="1731392849"/>
      </p:ext>
    </p:extLst>
  </p:cSld>
  <p:clrMapOvr>
    <a:masterClrMapping/>
  </p:clrMapOvr>
  <p:transition>
    <p:dissolve/>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6"/>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4</a:t>
            </a:r>
            <a:r>
              <a:rPr lang="fa-IR" sz="1600" dirty="0">
                <a:effectLst>
                  <a:outerShdw blurRad="38100" dist="38100" dir="2700000" algn="tl">
                    <a:srgbClr val="000000">
                      <a:alpha val="43137"/>
                    </a:srgbClr>
                  </a:outerShdw>
                </a:effectLst>
              </a:rPr>
              <a:t>  رابطه میان نظریه سیستم‏ها و معماری</a:t>
            </a:r>
            <a:endParaRPr lang="en-US" sz="1400" dirty="0">
              <a:effectLst>
                <a:outerShdw blurRad="38100" dist="38100" dir="2700000" algn="tl">
                  <a:srgbClr val="000000">
                    <a:alpha val="43137"/>
                  </a:srgbClr>
                </a:outerShdw>
              </a:effectLst>
            </a:endParaRPr>
          </a:p>
        </p:txBody>
      </p:sp>
      <p:sp>
        <p:nvSpPr>
          <p:cNvPr id="29" name="TextBox 28"/>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4</a:t>
            </a:r>
            <a:endParaRPr lang="en-US" sz="1200" b="1" dirty="0">
              <a:solidFill>
                <a:srgbClr val="002060"/>
              </a:solidFill>
              <a:cs typeface="B Nazanin" pitchFamily="2" charset="-78"/>
            </a:endParaRPr>
          </a:p>
        </p:txBody>
      </p:sp>
      <p:sp>
        <p:nvSpPr>
          <p:cNvPr id="31" name="TextBox 30"/>
          <p:cNvSpPr txBox="1"/>
          <p:nvPr/>
        </p:nvSpPr>
        <p:spPr>
          <a:xfrm>
            <a:off x="272480" y="3723542"/>
            <a:ext cx="1728192" cy="253916"/>
          </a:xfrm>
          <a:prstGeom prst="rect">
            <a:avLst/>
          </a:prstGeom>
          <a:noFill/>
        </p:spPr>
        <p:txBody>
          <a:bodyPr wrap="square" rtlCol="0">
            <a:spAutoFit/>
          </a:bodyPr>
          <a:lstStyle/>
          <a:p>
            <a:pPr algn="ctr" rtl="1"/>
            <a:r>
              <a:rPr lang="fa-IR" sz="1050" b="1" dirty="0" smtClean="0">
                <a:solidFill>
                  <a:srgbClr val="674301"/>
                </a:solidFill>
                <a:cs typeface="B Nazanin" pitchFamily="2" charset="-78"/>
              </a:rPr>
              <a:t>نظریه </a:t>
            </a:r>
            <a:r>
              <a:rPr lang="fa-IR" sz="1050" b="1" dirty="0">
                <a:solidFill>
                  <a:srgbClr val="674301"/>
                </a:solidFill>
                <a:cs typeface="B Nazanin" pitchFamily="2" charset="-78"/>
              </a:rPr>
              <a:t>سیستم‏ها و معماری</a:t>
            </a:r>
            <a:endParaRPr lang="en-US" sz="1050" b="1" dirty="0">
              <a:solidFill>
                <a:srgbClr val="674301"/>
              </a:solidFill>
              <a:cs typeface="B Nazanin" pitchFamily="2" charset="-78"/>
            </a:endParaRPr>
          </a:p>
        </p:txBody>
      </p:sp>
      <p:sp>
        <p:nvSpPr>
          <p:cNvPr id="8" name="TextBox 7"/>
          <p:cNvSpPr txBox="1"/>
          <p:nvPr/>
        </p:nvSpPr>
        <p:spPr>
          <a:xfrm>
            <a:off x="2504728" y="1014983"/>
            <a:ext cx="6552727" cy="1177245"/>
          </a:xfrm>
          <a:prstGeom prst="rect">
            <a:avLst/>
          </a:prstGeom>
          <a:noFill/>
        </p:spPr>
        <p:txBody>
          <a:bodyPr wrap="square" rtlCol="0">
            <a:spAutoFit/>
          </a:bodyPr>
          <a:lstStyle/>
          <a:p>
            <a:pPr algn="justLow" rtl="1">
              <a:lnSpc>
                <a:spcPct val="150000"/>
              </a:lnSpc>
            </a:pPr>
            <a:r>
              <a:rPr lang="fa-IR" sz="1200" b="1" dirty="0">
                <a:solidFill>
                  <a:srgbClr val="002060"/>
                </a:solidFill>
                <a:cs typeface="B Nazanin" pitchFamily="2" charset="-78"/>
              </a:rPr>
              <a:t>معماری سیستم ها در مقابل مهندسی سیستم </a:t>
            </a:r>
            <a:r>
              <a:rPr lang="fa-IR" sz="1200" b="1" dirty="0" smtClean="0">
                <a:solidFill>
                  <a:srgbClr val="002060"/>
                </a:solidFill>
                <a:cs typeface="B Nazanin" pitchFamily="2" charset="-78"/>
              </a:rPr>
              <a:t>ها</a:t>
            </a:r>
            <a:endParaRPr lang="fa-IR" sz="1200" b="1" dirty="0">
              <a:solidFill>
                <a:srgbClr val="002060"/>
              </a:solidFill>
              <a:cs typeface="B Nazanin" pitchFamily="2" charset="-78"/>
            </a:endParaRPr>
          </a:p>
          <a:p>
            <a:pPr algn="justLow" rtl="1">
              <a:lnSpc>
                <a:spcPct val="150000"/>
              </a:lnSpc>
            </a:pPr>
            <a:r>
              <a:rPr lang="fa-IR" sz="1200" dirty="0" smtClean="0">
                <a:solidFill>
                  <a:srgbClr val="002060"/>
                </a:solidFill>
                <a:cs typeface="B Nazanin" pitchFamily="2" charset="-78"/>
              </a:rPr>
              <a:t>یک </a:t>
            </a:r>
            <a:r>
              <a:rPr lang="fa-IR" sz="1200" dirty="0">
                <a:solidFill>
                  <a:srgbClr val="002060"/>
                </a:solidFill>
                <a:cs typeface="B Nazanin" pitchFamily="2" charset="-78"/>
              </a:rPr>
              <a:t>بعد از مقایسه معماری و مهندسی سیستم ها بررسی جایگاه آنها در مراحل ایجاد سیستم هاست. ارتباط بین مشتری و معماری باید خیلی قوی باشد که اغلب نماینده مشتری است. مهندسی تقریبا به صورت کامل با چیزهای قابل اندازه گیری سر و کار دارد و از ابزار تحلیلی حاصل از ریاضیات و علوم سخت استفاده می کند. یعنی مهندسی یک فرایند استنتاجی است</a:t>
            </a:r>
            <a:r>
              <a:rPr lang="fa-IR" sz="1200" dirty="0" smtClean="0">
                <a:solidFill>
                  <a:srgbClr val="002060"/>
                </a:solidFill>
                <a:cs typeface="B Nazanin" pitchFamily="2" charset="-78"/>
              </a:rPr>
              <a:t>.</a:t>
            </a:r>
            <a:endParaRPr lang="en-US" sz="1200" dirty="0" smtClean="0">
              <a:solidFill>
                <a:srgbClr val="002060"/>
              </a:solidFill>
              <a:cs typeface="B Nazanin" pitchFamily="2" charset="-78"/>
            </a:endParaRPr>
          </a:p>
        </p:txBody>
      </p:sp>
      <p:pic>
        <p:nvPicPr>
          <p:cNvPr id="9" name="Picture 8" descr="05.jpg"/>
          <p:cNvPicPr/>
          <p:nvPr/>
        </p:nvPicPr>
        <p:blipFill rotWithShape="1">
          <a:blip r:embed="rId2"/>
          <a:srcRect l="23287" r="26813"/>
          <a:stretch/>
        </p:blipFill>
        <p:spPr>
          <a:xfrm>
            <a:off x="2504728" y="2434656"/>
            <a:ext cx="2664295" cy="3696546"/>
          </a:xfrm>
          <a:prstGeom prst="rect">
            <a:avLst/>
          </a:prstGeom>
          <a:ln>
            <a:solidFill>
              <a:schemeClr val="bg1">
                <a:lumMod val="50000"/>
                <a:lumOff val="50000"/>
              </a:schemeClr>
            </a:solidFill>
          </a:ln>
        </p:spPr>
      </p:pic>
      <p:sp>
        <p:nvSpPr>
          <p:cNvPr id="10" name="TextBox 9"/>
          <p:cNvSpPr txBox="1"/>
          <p:nvPr/>
        </p:nvSpPr>
        <p:spPr>
          <a:xfrm>
            <a:off x="5313040" y="2159271"/>
            <a:ext cx="3744414" cy="4247317"/>
          </a:xfrm>
          <a:prstGeom prst="rect">
            <a:avLst/>
          </a:prstGeom>
          <a:noFill/>
        </p:spPr>
        <p:txBody>
          <a:bodyPr wrap="square" rtlCol="0">
            <a:spAutoFit/>
          </a:bodyPr>
          <a:lstStyle/>
          <a:p>
            <a:pPr algn="justLow" rtl="1">
              <a:lnSpc>
                <a:spcPct val="150000"/>
              </a:lnSpc>
            </a:pPr>
            <a:r>
              <a:rPr lang="fa-IR" sz="1200" dirty="0" smtClean="0">
                <a:solidFill>
                  <a:srgbClr val="002060"/>
                </a:solidFill>
                <a:cs typeface="B Nazanin" pitchFamily="2" charset="-78"/>
              </a:rPr>
              <a:t>همانگونه </a:t>
            </a:r>
            <a:r>
              <a:rPr lang="fa-IR" sz="1200" dirty="0">
                <a:solidFill>
                  <a:srgbClr val="002060"/>
                </a:solidFill>
                <a:cs typeface="B Nazanin" pitchFamily="2" charset="-78"/>
              </a:rPr>
              <a:t>که ملاحظه می شود در سیستم پیچیده اجتماعی عوامل متعدد بیرونی وجود دارند که بر فرایند ایجاد سیستم ها تاثیر می گذارند.عوامل اجتماعی سیاسی، عناصر جهان واقعی به جریان اصلی ایجاد سیستم ها وصل شده اند. در شکل صفحه قبل هرچه ضخامت خط بیشتر باشد نشان دهنده ارتباط بیشتر و قوی تر است. معماری معمولا با تولید یک توصیف ذهنی یا نوشتاری مجرد(یک مدل) از سیستم ومحیطش آغاز می شود. معماری سیستم باید اصول مهندسی که هر ساختار بر آن بنا می شود را بداند در این راه تجربه و قدرت تشخیص ضروری است و معمار باید بینش حاصل از تجارب قبلی را کسب نماید مسئله معمار این است که پیچیدگی را به درجه قابل کنترل کاهش دهد، خصوصا تا جایی که بتوان آن را به فنون قدرتمند تحلیل مهندسی بررسی نمود. در مهندسی مرز تعریف شده خوبی برای سیستم یا مسئله سیستم تعریف میکنند و سپس یک راه حل محدود شده و مشخص ارائه میکنند. اما در معماری از آنجایی که با سیستم های پیچیده و بدون مرز روبرو هستیم، معماری بجای راه حل، ساختاری خلق میکند که جواب رضایت بخشی برای مسئله تولید خواهد کرد. این ساختار، ساختاری باز خواهد.</a:t>
            </a:r>
          </a:p>
        </p:txBody>
      </p:sp>
    </p:spTree>
    <p:extLst>
      <p:ext uri="{BB962C8B-B14F-4D97-AF65-F5344CB8AC3E}">
        <p14:creationId xmlns:p14="http://schemas.microsoft.com/office/powerpoint/2010/main" val="8223315"/>
      </p:ext>
    </p:extLst>
  </p:cSld>
  <p:clrMapOvr>
    <a:masterClrMapping/>
  </p:clrMapOvr>
  <p:transition>
    <p:dissolve/>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6"/>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4</a:t>
            </a:r>
            <a:r>
              <a:rPr lang="fa-IR" sz="1600" dirty="0">
                <a:effectLst>
                  <a:outerShdw blurRad="38100" dist="38100" dir="2700000" algn="tl">
                    <a:srgbClr val="000000">
                      <a:alpha val="43137"/>
                    </a:srgbClr>
                  </a:outerShdw>
                </a:effectLst>
              </a:rPr>
              <a:t>  رابطه میان نظریه سیستم‏ها و معماری</a:t>
            </a:r>
            <a:endParaRPr lang="en-US" sz="1400" dirty="0">
              <a:effectLst>
                <a:outerShdw blurRad="38100" dist="38100" dir="2700000" algn="tl">
                  <a:srgbClr val="000000">
                    <a:alpha val="43137"/>
                  </a:srgbClr>
                </a:outerShdw>
              </a:effectLst>
            </a:endParaRPr>
          </a:p>
        </p:txBody>
      </p:sp>
      <p:sp>
        <p:nvSpPr>
          <p:cNvPr id="29" name="TextBox 28"/>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4</a:t>
            </a:r>
            <a:endParaRPr lang="en-US" sz="1200" b="1" dirty="0">
              <a:solidFill>
                <a:srgbClr val="002060"/>
              </a:solidFill>
              <a:cs typeface="B Nazanin" pitchFamily="2" charset="-78"/>
            </a:endParaRPr>
          </a:p>
        </p:txBody>
      </p:sp>
      <p:sp>
        <p:nvSpPr>
          <p:cNvPr id="31" name="TextBox 30"/>
          <p:cNvSpPr txBox="1"/>
          <p:nvPr/>
        </p:nvSpPr>
        <p:spPr>
          <a:xfrm>
            <a:off x="272480" y="3723542"/>
            <a:ext cx="1728192" cy="253916"/>
          </a:xfrm>
          <a:prstGeom prst="rect">
            <a:avLst/>
          </a:prstGeom>
          <a:noFill/>
        </p:spPr>
        <p:txBody>
          <a:bodyPr wrap="square" rtlCol="0">
            <a:spAutoFit/>
          </a:bodyPr>
          <a:lstStyle/>
          <a:p>
            <a:pPr algn="ctr" rtl="1"/>
            <a:r>
              <a:rPr lang="fa-IR" sz="1050" b="1" dirty="0" smtClean="0">
                <a:solidFill>
                  <a:srgbClr val="674301"/>
                </a:solidFill>
                <a:cs typeface="B Nazanin" pitchFamily="2" charset="-78"/>
              </a:rPr>
              <a:t>نظریه </a:t>
            </a:r>
            <a:r>
              <a:rPr lang="fa-IR" sz="1050" b="1" dirty="0">
                <a:solidFill>
                  <a:srgbClr val="674301"/>
                </a:solidFill>
                <a:cs typeface="B Nazanin" pitchFamily="2" charset="-78"/>
              </a:rPr>
              <a:t>سیستم‏ها و معماری</a:t>
            </a:r>
            <a:endParaRPr lang="en-US" sz="1050" b="1" dirty="0">
              <a:solidFill>
                <a:srgbClr val="674301"/>
              </a:solidFill>
              <a:cs typeface="B Nazanin" pitchFamily="2" charset="-78"/>
            </a:endParaRPr>
          </a:p>
        </p:txBody>
      </p:sp>
      <p:sp>
        <p:nvSpPr>
          <p:cNvPr id="8" name="TextBox 7"/>
          <p:cNvSpPr txBox="1"/>
          <p:nvPr/>
        </p:nvSpPr>
        <p:spPr>
          <a:xfrm>
            <a:off x="2504728" y="1014983"/>
            <a:ext cx="6552727" cy="4224233"/>
          </a:xfrm>
          <a:prstGeom prst="rect">
            <a:avLst/>
          </a:prstGeom>
          <a:noFill/>
        </p:spPr>
        <p:txBody>
          <a:bodyPr wrap="square" rtlCol="0">
            <a:spAutoFit/>
          </a:bodyPr>
          <a:lstStyle/>
          <a:p>
            <a:pPr algn="justLow" rtl="1">
              <a:lnSpc>
                <a:spcPct val="150000"/>
              </a:lnSpc>
            </a:pPr>
            <a:r>
              <a:rPr lang="fa-IR" sz="1200" b="1" dirty="0">
                <a:solidFill>
                  <a:srgbClr val="002060"/>
                </a:solidFill>
                <a:cs typeface="B Nazanin" pitchFamily="2" charset="-78"/>
              </a:rPr>
              <a:t>مقایسه معماری و مهندسی سیستم ها از دیگر ابعاد</a:t>
            </a:r>
          </a:p>
          <a:p>
            <a:pPr algn="justLow" rtl="1">
              <a:lnSpc>
                <a:spcPct val="150000"/>
              </a:lnSpc>
            </a:pPr>
            <a:r>
              <a:rPr lang="fa-IR" sz="1200" dirty="0">
                <a:solidFill>
                  <a:srgbClr val="002060"/>
                </a:solidFill>
                <a:cs typeface="B Nazanin" pitchFamily="2" charset="-78"/>
              </a:rPr>
              <a:t> مهندسی تقریبا بصورت کامل با چیزهایی قابل اندازه گیری سر و کار دارد و از ابزار تحلیلی حاصل از ریاضیات و علوم سخت استفاده می کند،یعنی مهندسی یک فرایند استنتاجی است. معماری تا حد زیادی با چیزهای غیرقابل اندازه گیری سر و کار دارد و از ابزار غیر کمی و رهنمودهای مبتنی بر درس های علمی فراگرفته استفاده می کند،یعنی معماری فرایندی استقرایی است. مهندسی بیشتر ناشی از علم است و معماری بیشتر ناشی از هنر می باشد.مهندسی با هزینه های کمی سر و کار دارد و معماری با ارزش های کیفی سرو کار دارد.هدف مهندسی بهینه سازی فنی است. هدف معماری رضایت مشتری است. مسائل مهندسی دارای تعریفی روشن است. مسائل معماری ممکن است مبهم، تعریف نشده یا ناشناخته باشند. مهندسی سیستم مبتنی بر شکل سیستم است و معماری میتنی بر کارکرد سیستم می باشد. ساختار ها از بالا به پایین و براساس کارکرد سیستم (به جای شکل سیستم)طراحی می شوند. مهندسی برای یک سازنده و در تعامل با معماری ساخته می شود. معماری برای یک مشتری و در تعامل با یک سازنده انجام می شود.کاربرد بهترین روش های مهندسی پذیرش سیستم براساس ساختار طراحی شده، مشخصات علمی، استاندارد ها و قراردادهای تضمین می شود و در پایان پروژه ،مهندسی، چنین پذیرش هایی را تایید میکند. معماری به تعیین ساختار بهتر کمک میکند، یعنی کمک می کند که اولویت های نسبی، عملکرد قابل پذیرش، هزینه و زمانبندی، به حساب آوردن عواملی مانند ریسک فناوری، اندازه بازار برآورد شده، حرکات رقابتی احتمالی، روندهای اقتصادی، نیازمندی های نظارتی سیاسی سازمان پروژه و قابلیت های مربوط،قابلیت دسترسی، قابلیت عملیاتی، قابلیت ساخت، قابلیت بقا و غیره مد نظر قرار گیرند و در پایان پروژه معماری تکمیل رضایت بخش سیستم را تایید می کند. مهندسی تمایل به تمرکز بر فصل مشترک های زیر سیستم های تعریف شده، تحلیل و اجرای مشخصات دارد.</a:t>
            </a:r>
            <a:endParaRPr lang="en-US" sz="1200" dirty="0" smtClean="0">
              <a:solidFill>
                <a:srgbClr val="002060"/>
              </a:solidFill>
              <a:cs typeface="B Nazanin" pitchFamily="2" charset="-78"/>
            </a:endParaRPr>
          </a:p>
        </p:txBody>
      </p:sp>
    </p:spTree>
    <p:extLst>
      <p:ext uri="{BB962C8B-B14F-4D97-AF65-F5344CB8AC3E}">
        <p14:creationId xmlns:p14="http://schemas.microsoft.com/office/powerpoint/2010/main" val="1858466837"/>
      </p:ext>
    </p:extLst>
  </p:cSld>
  <p:clrMapOvr>
    <a:masterClrMapping/>
  </p:clrMapOvr>
  <p:transition>
    <p:dissolve/>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6"/>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4</a:t>
            </a:r>
            <a:r>
              <a:rPr lang="fa-IR" sz="1600" dirty="0">
                <a:effectLst>
                  <a:outerShdw blurRad="38100" dist="38100" dir="2700000" algn="tl">
                    <a:srgbClr val="000000">
                      <a:alpha val="43137"/>
                    </a:srgbClr>
                  </a:outerShdw>
                </a:effectLst>
              </a:rPr>
              <a:t>  رابطه میان نظریه سیستم‏ها و معماری</a:t>
            </a:r>
            <a:endParaRPr lang="en-US" sz="1400" dirty="0">
              <a:effectLst>
                <a:outerShdw blurRad="38100" dist="38100" dir="2700000" algn="tl">
                  <a:srgbClr val="000000">
                    <a:alpha val="43137"/>
                  </a:srgbClr>
                </a:outerShdw>
              </a:effectLst>
            </a:endParaRPr>
          </a:p>
        </p:txBody>
      </p:sp>
      <p:sp>
        <p:nvSpPr>
          <p:cNvPr id="29" name="TextBox 28"/>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4</a:t>
            </a:r>
            <a:endParaRPr lang="en-US" sz="1200" b="1" dirty="0">
              <a:solidFill>
                <a:srgbClr val="002060"/>
              </a:solidFill>
              <a:cs typeface="B Nazanin" pitchFamily="2" charset="-78"/>
            </a:endParaRPr>
          </a:p>
        </p:txBody>
      </p:sp>
      <p:sp>
        <p:nvSpPr>
          <p:cNvPr id="31" name="TextBox 30"/>
          <p:cNvSpPr txBox="1"/>
          <p:nvPr/>
        </p:nvSpPr>
        <p:spPr>
          <a:xfrm>
            <a:off x="272480" y="3723542"/>
            <a:ext cx="1728192" cy="253916"/>
          </a:xfrm>
          <a:prstGeom prst="rect">
            <a:avLst/>
          </a:prstGeom>
          <a:noFill/>
        </p:spPr>
        <p:txBody>
          <a:bodyPr wrap="square" rtlCol="0">
            <a:spAutoFit/>
          </a:bodyPr>
          <a:lstStyle/>
          <a:p>
            <a:pPr algn="ctr" rtl="1"/>
            <a:r>
              <a:rPr lang="fa-IR" sz="1050" b="1" dirty="0" smtClean="0">
                <a:solidFill>
                  <a:srgbClr val="674301"/>
                </a:solidFill>
                <a:cs typeface="B Nazanin" pitchFamily="2" charset="-78"/>
              </a:rPr>
              <a:t>نظریه </a:t>
            </a:r>
            <a:r>
              <a:rPr lang="fa-IR" sz="1050" b="1" dirty="0">
                <a:solidFill>
                  <a:srgbClr val="674301"/>
                </a:solidFill>
                <a:cs typeface="B Nazanin" pitchFamily="2" charset="-78"/>
              </a:rPr>
              <a:t>سیستم‏ها و معماری</a:t>
            </a:r>
            <a:endParaRPr lang="en-US" sz="1050" b="1" dirty="0">
              <a:solidFill>
                <a:srgbClr val="674301"/>
              </a:solidFill>
              <a:cs typeface="B Nazanin" pitchFamily="2" charset="-78"/>
            </a:endParaRPr>
          </a:p>
        </p:txBody>
      </p:sp>
      <p:sp>
        <p:nvSpPr>
          <p:cNvPr id="8" name="TextBox 7"/>
          <p:cNvSpPr txBox="1"/>
          <p:nvPr/>
        </p:nvSpPr>
        <p:spPr>
          <a:xfrm>
            <a:off x="2504728" y="1014983"/>
            <a:ext cx="6552727" cy="5632311"/>
          </a:xfrm>
          <a:prstGeom prst="rect">
            <a:avLst/>
          </a:prstGeom>
          <a:noFill/>
        </p:spPr>
        <p:txBody>
          <a:bodyPr wrap="square" rtlCol="0">
            <a:spAutoFit/>
          </a:bodyPr>
          <a:lstStyle/>
          <a:p>
            <a:pPr algn="justLow" rtl="1">
              <a:lnSpc>
                <a:spcPct val="150000"/>
              </a:lnSpc>
            </a:pPr>
            <a:r>
              <a:rPr lang="fa-IR" sz="1200" b="1" dirty="0">
                <a:solidFill>
                  <a:srgbClr val="002060"/>
                </a:solidFill>
                <a:cs typeface="B Nazanin" pitchFamily="2" charset="-78"/>
              </a:rPr>
              <a:t>متدولوژی های فرایند معماری</a:t>
            </a:r>
          </a:p>
          <a:p>
            <a:pPr algn="justLow" rtl="1">
              <a:lnSpc>
                <a:spcPct val="150000"/>
              </a:lnSpc>
            </a:pPr>
            <a:r>
              <a:rPr lang="fa-IR" sz="1200" dirty="0" smtClean="0">
                <a:solidFill>
                  <a:srgbClr val="8C5B02"/>
                </a:solidFill>
                <a:cs typeface="B Nazanin" pitchFamily="2" charset="-78"/>
              </a:rPr>
              <a:t>مهمترین </a:t>
            </a:r>
            <a:r>
              <a:rPr lang="fa-IR" sz="1200" dirty="0">
                <a:solidFill>
                  <a:srgbClr val="8C5B02"/>
                </a:solidFill>
                <a:cs typeface="B Nazanin" pitchFamily="2" charset="-78"/>
              </a:rPr>
              <a:t>متدولوژی در فرایند معماری عبارتند از:</a:t>
            </a:r>
          </a:p>
          <a:p>
            <a:pPr algn="justLow" rtl="1">
              <a:lnSpc>
                <a:spcPct val="150000"/>
              </a:lnSpc>
            </a:pPr>
            <a:r>
              <a:rPr lang="fa-IR" sz="1200" b="1" dirty="0">
                <a:solidFill>
                  <a:srgbClr val="8C5B02"/>
                </a:solidFill>
                <a:cs typeface="B Nazanin" pitchFamily="2" charset="-78"/>
              </a:rPr>
              <a:t>تجویزی(مبتنی بر راه حل): دستورالعل های ساخت و استاندارد شبکه</a:t>
            </a:r>
          </a:p>
          <a:p>
            <a:pPr algn="justLow" rtl="1">
              <a:lnSpc>
                <a:spcPct val="150000"/>
              </a:lnSpc>
            </a:pPr>
            <a:r>
              <a:rPr lang="fa-IR" sz="1200" b="1" dirty="0">
                <a:solidFill>
                  <a:srgbClr val="8C5B02"/>
                </a:solidFill>
                <a:cs typeface="B Nazanin" pitchFamily="2" charset="-78"/>
              </a:rPr>
              <a:t>عقلایی(مبتنی بر روش حل): تحلیل و مهندسی سیستم ها</a:t>
            </a:r>
          </a:p>
          <a:p>
            <a:pPr algn="justLow" rtl="1">
              <a:lnSpc>
                <a:spcPct val="150000"/>
              </a:lnSpc>
            </a:pPr>
            <a:r>
              <a:rPr lang="fa-IR" sz="1200" b="1" dirty="0">
                <a:solidFill>
                  <a:srgbClr val="8C5B02"/>
                </a:solidFill>
                <a:cs typeface="B Nazanin" pitchFamily="2" charset="-78"/>
              </a:rPr>
              <a:t>مشارکتی (مبتنی بر ذینفع): مهندسی همزمان و طوفان مغزی</a:t>
            </a:r>
          </a:p>
          <a:p>
            <a:pPr algn="justLow" rtl="1">
              <a:lnSpc>
                <a:spcPct val="150000"/>
              </a:lnSpc>
            </a:pPr>
            <a:r>
              <a:rPr lang="fa-IR" sz="1200" b="1" dirty="0">
                <a:solidFill>
                  <a:srgbClr val="8C5B02"/>
                </a:solidFill>
                <a:cs typeface="B Nazanin" pitchFamily="2" charset="-78"/>
              </a:rPr>
              <a:t>هیوریستیک(درس های فراگرفته): ساده کنید، ساده کنید</a:t>
            </a:r>
            <a:r>
              <a:rPr lang="fa-IR" sz="1200" b="1" dirty="0" smtClean="0">
                <a:solidFill>
                  <a:srgbClr val="8C5B02"/>
                </a:solidFill>
                <a:cs typeface="B Nazanin" pitchFamily="2" charset="-78"/>
              </a:rPr>
              <a:t>،</a:t>
            </a:r>
            <a:r>
              <a:rPr lang="en-US" sz="1200" b="1" dirty="0" smtClean="0">
                <a:solidFill>
                  <a:srgbClr val="8C5B02"/>
                </a:solidFill>
                <a:cs typeface="B Nazanin" pitchFamily="2" charset="-78"/>
              </a:rPr>
              <a:t> </a:t>
            </a:r>
            <a:r>
              <a:rPr lang="fa-IR" sz="1200" b="1" dirty="0" smtClean="0">
                <a:solidFill>
                  <a:srgbClr val="8C5B02"/>
                </a:solidFill>
                <a:cs typeface="B Nazanin" pitchFamily="2" charset="-78"/>
              </a:rPr>
              <a:t>ساده </a:t>
            </a:r>
            <a:r>
              <a:rPr lang="fa-IR" sz="1200" b="1" dirty="0">
                <a:solidFill>
                  <a:srgbClr val="8C5B02"/>
                </a:solidFill>
                <a:cs typeface="B Nazanin" pitchFamily="2" charset="-78"/>
              </a:rPr>
              <a:t>کنید</a:t>
            </a:r>
          </a:p>
          <a:p>
            <a:pPr algn="justLow" rtl="1">
              <a:lnSpc>
                <a:spcPct val="150000"/>
              </a:lnSpc>
            </a:pPr>
            <a:r>
              <a:rPr lang="fa-IR" sz="1200" b="1" dirty="0">
                <a:solidFill>
                  <a:srgbClr val="002060"/>
                </a:solidFill>
                <a:cs typeface="B Nazanin" pitchFamily="2" charset="-78"/>
              </a:rPr>
              <a:t> </a:t>
            </a:r>
            <a:r>
              <a:rPr lang="fa-IR" sz="1200" dirty="0" smtClean="0">
                <a:solidFill>
                  <a:srgbClr val="002060"/>
                </a:solidFill>
                <a:cs typeface="B Nazanin" pitchFamily="2" charset="-78"/>
              </a:rPr>
              <a:t>دو </a:t>
            </a:r>
            <a:r>
              <a:rPr lang="fa-IR" sz="1200" dirty="0">
                <a:solidFill>
                  <a:srgbClr val="002060"/>
                </a:solidFill>
                <a:cs typeface="B Nazanin" pitchFamily="2" charset="-78"/>
              </a:rPr>
              <a:t>متدولوژی اول بیشتر دارای محتوای علمی هستند و دو متدولوژی آخر بیشتر محتوای هنری دارند،متدولوژی تجویزی مبتنی بر راه حل است، این روش ساختاری را تجویز می کند به این شکل که (ساختار باید اینگونه باشد). مانند دستنامه ها، دستورالعمل های ساختمان سازی وبیانیه های معتبر. از آنها پیروی کنید و بنابر تعریف، نتیجه موفقیت آمیز خواهد بود. محدودیت های روش تجویزی (مانند پاسخ به تغییرات عمده در نیازها ،اولویت ها و شرایط)منجر به روش عقلایی شده است یعنی اصول علمی و ریاضی باید در رسیدن به یک جواب برای مسئله دنبال شوند. این روش مبتنی بر روش حل و قواعد است. هردو روش های تجویزی و عقلایی تحلیلی، استنتاجی، مبتنی بر تجربه، به راهی قابل تایید، خوب، شناخته شده و در سطح وسیعی در علم و صنعت تجربه شده اند. در مقایسه با متدولوژی مبتنی بر علم، هنر یا حرفه مانند معماری (مانند حرفه پزشکی ،حقوق و بازرگانی )غیر تحلیلی ،استقرایی، به سختی قابل تایید،کمتر شناخته شده و حداقل تا سالهای اخیر به ندرت در علم یا صنعت بصورت رسمی تدریس شده اند.</a:t>
            </a:r>
          </a:p>
          <a:p>
            <a:pPr algn="justLow" rtl="1">
              <a:lnSpc>
                <a:spcPct val="150000"/>
              </a:lnSpc>
            </a:pPr>
            <a:r>
              <a:rPr lang="fa-IR" sz="1200" dirty="0">
                <a:solidFill>
                  <a:srgbClr val="002060"/>
                </a:solidFill>
                <a:cs typeface="B Nazanin" pitchFamily="2" charset="-78"/>
              </a:rPr>
              <a:t>متدولوژی هیوریستیک ها مبتنی بر شعور است، یعنی مبتنی بر چیزی که در یک موقعیت و شرایط مفروض، ملموس و محسوس است. شعور مربوط به یک شرایط و اوضاع و احوال، از تجربه عمومی بدست می آید که در ساده ترین و خلاصه ترین شکل ممکن بیان شده اند، این بیانیه هیوریستیک نامیده می شود. ماهیت معماری کلاسیک در حین حرکت پروژه از یک مرحله به مرحله دیگر تغییر می کند.در مراحل اولیه پروژه ،معماری، ساختاربندی یک مخلوط ساخت نیافته از رویاها ، امید ها، نیازها و امکانات فنی است. در این مرحله چیزی که بیشتر از همه نیاز است یک خلق یا تولید الهام گرفته از فناوری عملی است، که در اینجا هنر معماری نیاز است. سپس معماری، هماهنگ سازی زیر سیستم ها و علایق است و در این مقطع، زمان متدولوژی عقلایی و تجویزی فرا می رسد.</a:t>
            </a:r>
            <a:endParaRPr lang="en-US" sz="1200" dirty="0" smtClean="0">
              <a:solidFill>
                <a:srgbClr val="002060"/>
              </a:solidFill>
              <a:cs typeface="B Nazanin" pitchFamily="2" charset="-78"/>
            </a:endParaRPr>
          </a:p>
        </p:txBody>
      </p:sp>
    </p:spTree>
    <p:extLst>
      <p:ext uri="{BB962C8B-B14F-4D97-AF65-F5344CB8AC3E}">
        <p14:creationId xmlns:p14="http://schemas.microsoft.com/office/powerpoint/2010/main" val="2170809389"/>
      </p:ext>
    </p:extLst>
  </p:cSld>
  <p:clrMapOvr>
    <a:masterClrMapping/>
  </p:clrMapOvr>
  <p:transition>
    <p:dissolve/>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6"/>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4</a:t>
            </a:r>
            <a:r>
              <a:rPr lang="fa-IR" sz="1600" dirty="0">
                <a:effectLst>
                  <a:outerShdw blurRad="38100" dist="38100" dir="2700000" algn="tl">
                    <a:srgbClr val="000000">
                      <a:alpha val="43137"/>
                    </a:srgbClr>
                  </a:outerShdw>
                </a:effectLst>
              </a:rPr>
              <a:t>  رابطه میان نظریه سیستم‏ها و معماری</a:t>
            </a:r>
            <a:endParaRPr lang="en-US" sz="1400" dirty="0">
              <a:effectLst>
                <a:outerShdw blurRad="38100" dist="38100" dir="2700000" algn="tl">
                  <a:srgbClr val="000000">
                    <a:alpha val="43137"/>
                  </a:srgbClr>
                </a:outerShdw>
              </a:effectLst>
            </a:endParaRPr>
          </a:p>
        </p:txBody>
      </p:sp>
      <p:sp>
        <p:nvSpPr>
          <p:cNvPr id="29" name="TextBox 28"/>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4</a:t>
            </a:r>
            <a:endParaRPr lang="en-US" sz="1200" b="1" dirty="0">
              <a:solidFill>
                <a:srgbClr val="002060"/>
              </a:solidFill>
              <a:cs typeface="B Nazanin" pitchFamily="2" charset="-78"/>
            </a:endParaRPr>
          </a:p>
        </p:txBody>
      </p:sp>
      <p:sp>
        <p:nvSpPr>
          <p:cNvPr id="31" name="TextBox 30"/>
          <p:cNvSpPr txBox="1"/>
          <p:nvPr/>
        </p:nvSpPr>
        <p:spPr>
          <a:xfrm>
            <a:off x="272480" y="3723542"/>
            <a:ext cx="1728192" cy="253916"/>
          </a:xfrm>
          <a:prstGeom prst="rect">
            <a:avLst/>
          </a:prstGeom>
          <a:noFill/>
        </p:spPr>
        <p:txBody>
          <a:bodyPr wrap="square" rtlCol="0">
            <a:spAutoFit/>
          </a:bodyPr>
          <a:lstStyle/>
          <a:p>
            <a:pPr algn="ctr" rtl="1"/>
            <a:r>
              <a:rPr lang="fa-IR" sz="1050" b="1" dirty="0" smtClean="0">
                <a:solidFill>
                  <a:srgbClr val="674301"/>
                </a:solidFill>
                <a:cs typeface="B Nazanin" pitchFamily="2" charset="-78"/>
              </a:rPr>
              <a:t>نظریه </a:t>
            </a:r>
            <a:r>
              <a:rPr lang="fa-IR" sz="1050" b="1" dirty="0">
                <a:solidFill>
                  <a:srgbClr val="674301"/>
                </a:solidFill>
                <a:cs typeface="B Nazanin" pitchFamily="2" charset="-78"/>
              </a:rPr>
              <a:t>سیستم‏ها و معماری</a:t>
            </a:r>
            <a:endParaRPr lang="en-US" sz="1050" b="1" dirty="0">
              <a:solidFill>
                <a:srgbClr val="674301"/>
              </a:solidFill>
              <a:cs typeface="B Nazanin" pitchFamily="2" charset="-78"/>
            </a:endParaRPr>
          </a:p>
        </p:txBody>
      </p:sp>
      <p:sp>
        <p:nvSpPr>
          <p:cNvPr id="8" name="TextBox 7"/>
          <p:cNvSpPr txBox="1"/>
          <p:nvPr/>
        </p:nvSpPr>
        <p:spPr>
          <a:xfrm>
            <a:off x="2504728" y="1014983"/>
            <a:ext cx="6552727" cy="1731243"/>
          </a:xfrm>
          <a:prstGeom prst="rect">
            <a:avLst/>
          </a:prstGeom>
          <a:noFill/>
        </p:spPr>
        <p:txBody>
          <a:bodyPr wrap="square" rtlCol="0">
            <a:spAutoFit/>
          </a:bodyPr>
          <a:lstStyle/>
          <a:p>
            <a:pPr algn="justLow" rtl="1">
              <a:lnSpc>
                <a:spcPct val="150000"/>
              </a:lnSpc>
            </a:pPr>
            <a:r>
              <a:rPr lang="fa-IR" sz="1200" b="1" dirty="0" smtClean="0">
                <a:solidFill>
                  <a:srgbClr val="002060"/>
                </a:solidFill>
                <a:cs typeface="B Nazanin" pitchFamily="2" charset="-78"/>
              </a:rPr>
              <a:t>منابع</a:t>
            </a:r>
          </a:p>
          <a:p>
            <a:pPr algn="justLow" rtl="1">
              <a:lnSpc>
                <a:spcPct val="150000"/>
              </a:lnSpc>
            </a:pPr>
            <a:endParaRPr lang="fa-IR" sz="1200" b="1" dirty="0">
              <a:solidFill>
                <a:srgbClr val="002060"/>
              </a:solidFill>
              <a:cs typeface="B Nazanin" pitchFamily="2" charset="-78"/>
            </a:endParaRPr>
          </a:p>
          <a:p>
            <a:pPr algn="justLow" rtl="1">
              <a:lnSpc>
                <a:spcPct val="150000"/>
              </a:lnSpc>
            </a:pPr>
            <a:r>
              <a:rPr lang="fa-IR" sz="1200" dirty="0">
                <a:solidFill>
                  <a:srgbClr val="002060"/>
                </a:solidFill>
                <a:cs typeface="B Nazanin" pitchFamily="2" charset="-78"/>
              </a:rPr>
              <a:t>روش تفکر سیستمی،ژوئل دور وسنی و جون بیشون،ترجمه امیر حسین جهان بگلو</a:t>
            </a:r>
          </a:p>
          <a:p>
            <a:pPr algn="justLow" rtl="1">
              <a:lnSpc>
                <a:spcPct val="150000"/>
              </a:lnSpc>
            </a:pPr>
            <a:r>
              <a:rPr lang="fa-IR" sz="1200" dirty="0">
                <a:solidFill>
                  <a:srgbClr val="002060"/>
                </a:solidFill>
                <a:cs typeface="B Nazanin" pitchFamily="2" charset="-78"/>
              </a:rPr>
              <a:t>کاربرد اندیشه سیستمی،درک هچینز،ترجمه رشید اصلانی</a:t>
            </a:r>
          </a:p>
          <a:p>
            <a:pPr algn="justLow" rtl="1">
              <a:lnSpc>
                <a:spcPct val="150000"/>
              </a:lnSpc>
            </a:pPr>
            <a:r>
              <a:rPr lang="fa-IR" sz="1200" dirty="0">
                <a:solidFill>
                  <a:srgbClr val="002060"/>
                </a:solidFill>
                <a:cs typeface="B Nazanin" pitchFamily="2" charset="-78"/>
              </a:rPr>
              <a:t>نگرش سیستمی مجموعه مقالات مرکز آموزش مدیریت دولتی</a:t>
            </a:r>
          </a:p>
          <a:p>
            <a:pPr algn="justLow" rtl="1">
              <a:lnSpc>
                <a:spcPct val="150000"/>
              </a:lnSpc>
            </a:pPr>
            <a:r>
              <a:rPr lang="fa-IR" sz="1200" dirty="0">
                <a:solidFill>
                  <a:srgbClr val="002060"/>
                </a:solidFill>
                <a:cs typeface="B Nazanin" pitchFamily="2" charset="-78"/>
              </a:rPr>
              <a:t>رضائیان،علی،1376،تجزیه و تحلیل و طراحی سیستم،تهران:سمت</a:t>
            </a:r>
            <a:endParaRPr lang="en-US" sz="1200" dirty="0" smtClean="0">
              <a:solidFill>
                <a:srgbClr val="002060"/>
              </a:solidFill>
              <a:cs typeface="B Nazanin" pitchFamily="2" charset="-78"/>
            </a:endParaRPr>
          </a:p>
        </p:txBody>
      </p:sp>
    </p:spTree>
    <p:extLst>
      <p:ext uri="{BB962C8B-B14F-4D97-AF65-F5344CB8AC3E}">
        <p14:creationId xmlns:p14="http://schemas.microsoft.com/office/powerpoint/2010/main" val="1874642627"/>
      </p:ext>
    </p:extLst>
  </p:cSld>
  <p:clrMapOvr>
    <a:masterClrMapping/>
  </p:clrMapOvr>
  <p:transition>
    <p:dissolve/>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extBox 32"/>
          <p:cNvSpPr txBox="1"/>
          <p:nvPr/>
        </p:nvSpPr>
        <p:spPr>
          <a:xfrm>
            <a:off x="2504728" y="1052736"/>
            <a:ext cx="6552728" cy="367408"/>
          </a:xfrm>
          <a:prstGeom prst="rect">
            <a:avLst/>
          </a:prstGeom>
          <a:noFill/>
        </p:spPr>
        <p:txBody>
          <a:bodyPr wrap="square" rtlCol="0">
            <a:spAutoFit/>
          </a:bodyPr>
          <a:lstStyle/>
          <a:p>
            <a:pPr algn="justLow" rtl="1">
              <a:lnSpc>
                <a:spcPct val="150000"/>
              </a:lnSpc>
            </a:pPr>
            <a:r>
              <a:rPr lang="fa-IR" sz="1300" dirty="0">
                <a:solidFill>
                  <a:srgbClr val="002060"/>
                </a:solidFill>
                <a:cs typeface="B Nazanin" pitchFamily="2" charset="-78"/>
              </a:rPr>
              <a:t>دانشکده معماری سوره را بر اساس وضع موجود و بر اساس تبدیل شدن آن به فضای مطلوب مورد ارزیابی قرار دهید.</a:t>
            </a:r>
            <a:endParaRPr lang="fa-IR" sz="1200" dirty="0">
              <a:solidFill>
                <a:srgbClr val="4F3311"/>
              </a:solidFill>
              <a:cs typeface="B Nazanin" pitchFamily="2" charset="-78"/>
            </a:endParaRPr>
          </a:p>
        </p:txBody>
      </p:sp>
      <p:sp>
        <p:nvSpPr>
          <p:cNvPr id="34" name="TextBox 33"/>
          <p:cNvSpPr txBox="1"/>
          <p:nvPr/>
        </p:nvSpPr>
        <p:spPr>
          <a:xfrm>
            <a:off x="272480" y="4016097"/>
            <a:ext cx="1728192" cy="276999"/>
          </a:xfrm>
          <a:prstGeom prst="rect">
            <a:avLst/>
          </a:prstGeom>
          <a:noFill/>
        </p:spPr>
        <p:txBody>
          <a:bodyPr wrap="square" rtlCol="0">
            <a:spAutoFit/>
          </a:bodyPr>
          <a:lstStyle/>
          <a:p>
            <a:pPr algn="ctr"/>
            <a:r>
              <a:rPr lang="fa-IR" sz="1200" b="1" dirty="0" smtClean="0">
                <a:solidFill>
                  <a:schemeClr val="bg1">
                    <a:lumMod val="65000"/>
                    <a:lumOff val="35000"/>
                  </a:schemeClr>
                </a:solidFill>
                <a:cs typeface="B Nazanin" pitchFamily="2" charset="-78"/>
              </a:rPr>
              <a:t>بیان مسأله</a:t>
            </a:r>
            <a:endParaRPr lang="en-US" sz="1200" b="1" dirty="0">
              <a:solidFill>
                <a:schemeClr val="bg1">
                  <a:lumMod val="65000"/>
                  <a:lumOff val="35000"/>
                </a:schemeClr>
              </a:solidFill>
              <a:cs typeface="B Nazanin" pitchFamily="2" charset="-78"/>
            </a:endParaRPr>
          </a:p>
        </p:txBody>
      </p:sp>
      <p:sp>
        <p:nvSpPr>
          <p:cNvPr id="30" name="TextBox 29"/>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5</a:t>
            </a:r>
            <a:r>
              <a:rPr lang="fa-IR" sz="1600" dirty="0" smtClean="0">
                <a:effectLst>
                  <a:outerShdw blurRad="38100" dist="38100" dir="2700000" algn="tl">
                    <a:srgbClr val="000000">
                      <a:alpha val="43137"/>
                    </a:srgbClr>
                  </a:outerShdw>
                </a:effectLst>
              </a:rPr>
              <a:t>  </a:t>
            </a:r>
            <a:r>
              <a:rPr lang="fa-IR" sz="1600" dirty="0">
                <a:effectLst>
                  <a:outerShdw blurRad="38100" dist="38100" dir="2700000" algn="tl">
                    <a:srgbClr val="000000">
                      <a:alpha val="43137"/>
                    </a:srgbClr>
                  </a:outerShdw>
                </a:effectLst>
              </a:rPr>
              <a:t>بازشناسی فضای موجود دانشکده معماری سوره</a:t>
            </a:r>
            <a:endParaRPr lang="en-US" sz="1400" dirty="0">
              <a:effectLst>
                <a:outerShdw blurRad="38100" dist="38100" dir="2700000" algn="tl">
                  <a:srgbClr val="000000">
                    <a:alpha val="43137"/>
                  </a:srgbClr>
                </a:outerShdw>
              </a:effectLst>
            </a:endParaRPr>
          </a:p>
        </p:txBody>
      </p:sp>
      <p:sp>
        <p:nvSpPr>
          <p:cNvPr id="31" name="TextBox 30"/>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5</a:t>
            </a:r>
            <a:endParaRPr lang="en-US" sz="1200" b="1" dirty="0">
              <a:solidFill>
                <a:srgbClr val="002060"/>
              </a:solidFill>
              <a:cs typeface="B Nazanin" pitchFamily="2" charset="-78"/>
            </a:endParaRPr>
          </a:p>
        </p:txBody>
      </p:sp>
      <p:sp>
        <p:nvSpPr>
          <p:cNvPr id="35" name="TextBox 34"/>
          <p:cNvSpPr txBox="1"/>
          <p:nvPr/>
        </p:nvSpPr>
        <p:spPr>
          <a:xfrm>
            <a:off x="272480" y="3723542"/>
            <a:ext cx="1728192" cy="253916"/>
          </a:xfrm>
          <a:prstGeom prst="rect">
            <a:avLst/>
          </a:prstGeom>
          <a:noFill/>
        </p:spPr>
        <p:txBody>
          <a:bodyPr wrap="square" rtlCol="0">
            <a:spAutoFit/>
          </a:bodyPr>
          <a:lstStyle/>
          <a:p>
            <a:pPr algn="ctr" rtl="1"/>
            <a:r>
              <a:rPr lang="fa-IR" sz="1050" b="1" dirty="0" smtClean="0">
                <a:solidFill>
                  <a:srgbClr val="674301"/>
                </a:solidFill>
                <a:cs typeface="B Nazanin" pitchFamily="2" charset="-78"/>
              </a:rPr>
              <a:t>بررسی وضع موجود دانشکده</a:t>
            </a:r>
            <a:endParaRPr lang="en-US" sz="1050" b="1" dirty="0">
              <a:solidFill>
                <a:srgbClr val="674301"/>
              </a:solidFill>
              <a:cs typeface="B Nazanin" pitchFamily="2" charset="-78"/>
            </a:endParaRPr>
          </a:p>
        </p:txBody>
      </p:sp>
    </p:spTree>
    <p:extLst>
      <p:ext uri="{BB962C8B-B14F-4D97-AF65-F5344CB8AC3E}">
        <p14:creationId xmlns:p14="http://schemas.microsoft.com/office/powerpoint/2010/main" val="507480977"/>
      </p:ext>
    </p:extLst>
  </p:cSld>
  <p:clrMapOvr>
    <a:masterClrMapping/>
  </p:clrMapOvr>
  <p:transition>
    <p:dissolve/>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5</a:t>
            </a:r>
            <a:r>
              <a:rPr lang="fa-IR" sz="1600" dirty="0" smtClean="0">
                <a:effectLst>
                  <a:outerShdw blurRad="38100" dist="38100" dir="2700000" algn="tl">
                    <a:srgbClr val="000000">
                      <a:alpha val="43137"/>
                    </a:srgbClr>
                  </a:outerShdw>
                </a:effectLst>
              </a:rPr>
              <a:t>  </a:t>
            </a:r>
            <a:r>
              <a:rPr lang="fa-IR" sz="1600" dirty="0">
                <a:effectLst>
                  <a:outerShdw blurRad="38100" dist="38100" dir="2700000" algn="tl">
                    <a:srgbClr val="000000">
                      <a:alpha val="43137"/>
                    </a:srgbClr>
                  </a:outerShdw>
                </a:effectLst>
              </a:rPr>
              <a:t>بازشناسی فضای موجود دانشکده معماری سوره</a:t>
            </a:r>
            <a:endParaRPr lang="en-US" sz="1400" dirty="0">
              <a:effectLst>
                <a:outerShdw blurRad="38100" dist="38100" dir="2700000" algn="tl">
                  <a:srgbClr val="000000">
                    <a:alpha val="43137"/>
                  </a:srgbClr>
                </a:outerShdw>
              </a:effectLst>
            </a:endParaRPr>
          </a:p>
        </p:txBody>
      </p:sp>
      <p:sp>
        <p:nvSpPr>
          <p:cNvPr id="24" name="TextBox 23"/>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5</a:t>
            </a:r>
            <a:endParaRPr lang="en-US" sz="1200" b="1" dirty="0">
              <a:solidFill>
                <a:srgbClr val="002060"/>
              </a:solidFill>
              <a:cs typeface="B Nazanin" pitchFamily="2" charset="-78"/>
            </a:endParaRPr>
          </a:p>
        </p:txBody>
      </p:sp>
      <p:sp>
        <p:nvSpPr>
          <p:cNvPr id="26" name="TextBox 25"/>
          <p:cNvSpPr txBox="1"/>
          <p:nvPr/>
        </p:nvSpPr>
        <p:spPr>
          <a:xfrm>
            <a:off x="272480" y="3723542"/>
            <a:ext cx="1728192" cy="253916"/>
          </a:xfrm>
          <a:prstGeom prst="rect">
            <a:avLst/>
          </a:prstGeom>
          <a:noFill/>
        </p:spPr>
        <p:txBody>
          <a:bodyPr wrap="square" rtlCol="0">
            <a:spAutoFit/>
          </a:bodyPr>
          <a:lstStyle/>
          <a:p>
            <a:pPr algn="ctr" rtl="1"/>
            <a:r>
              <a:rPr lang="fa-IR" sz="1050" b="1" dirty="0" smtClean="0">
                <a:solidFill>
                  <a:srgbClr val="674301"/>
                </a:solidFill>
                <a:cs typeface="B Nazanin" pitchFamily="2" charset="-78"/>
              </a:rPr>
              <a:t>بررسی وضع موجود دانشکده</a:t>
            </a:r>
            <a:endParaRPr lang="en-US" sz="1050" b="1" dirty="0">
              <a:solidFill>
                <a:srgbClr val="674301"/>
              </a:solidFill>
              <a:cs typeface="B Nazanin" pitchFamily="2" charset="-78"/>
            </a:endParaRPr>
          </a:p>
        </p:txBody>
      </p:sp>
      <p:sp>
        <p:nvSpPr>
          <p:cNvPr id="28" name="TextBox 27"/>
          <p:cNvSpPr txBox="1"/>
          <p:nvPr/>
        </p:nvSpPr>
        <p:spPr>
          <a:xfrm>
            <a:off x="272480" y="4016097"/>
            <a:ext cx="1728192" cy="276999"/>
          </a:xfrm>
          <a:prstGeom prst="rect">
            <a:avLst/>
          </a:prstGeom>
          <a:noFill/>
        </p:spPr>
        <p:txBody>
          <a:bodyPr wrap="square" rtlCol="0">
            <a:spAutoFit/>
          </a:bodyPr>
          <a:lstStyle/>
          <a:p>
            <a:pPr algn="ctr" rtl="1"/>
            <a:r>
              <a:rPr lang="fa-IR" sz="1200" b="1" dirty="0" smtClean="0">
                <a:solidFill>
                  <a:schemeClr val="bg1">
                    <a:lumMod val="65000"/>
                    <a:lumOff val="35000"/>
                  </a:schemeClr>
                </a:solidFill>
                <a:cs typeface="B Nazanin" pitchFamily="2" charset="-78"/>
              </a:rPr>
              <a:t>پلان همکف</a:t>
            </a:r>
            <a:endParaRPr lang="en-US" sz="1200" b="1" dirty="0">
              <a:solidFill>
                <a:schemeClr val="bg1">
                  <a:lumMod val="65000"/>
                  <a:lumOff val="35000"/>
                </a:schemeClr>
              </a:solidFill>
              <a:cs typeface="B Nazanin" pitchFamily="2" charset="-78"/>
            </a:endParaRPr>
          </a:p>
        </p:txBody>
      </p:sp>
      <p:sp>
        <p:nvSpPr>
          <p:cNvPr id="55" name="TextBox 54"/>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معرفی وضع موجود فضاها - پلان همکف</a:t>
            </a:r>
            <a:endParaRPr lang="en-US" dirty="0">
              <a:solidFill>
                <a:srgbClr val="8C5B02"/>
              </a:solidFill>
              <a:latin typeface="Technic" panose="00000400000000000000" pitchFamily="2" charset="2"/>
            </a:endParaRPr>
          </a:p>
        </p:txBody>
      </p:sp>
      <p:pic>
        <p:nvPicPr>
          <p:cNvPr id="4" name="Picture 3"/>
          <p:cNvPicPr>
            <a:picLocks noChangeAspect="1"/>
          </p:cNvPicPr>
          <p:nvPr/>
        </p:nvPicPr>
        <p:blipFill rotWithShape="1">
          <a:blip r:embed="rId2"/>
          <a:srcRect l="2084" t="1243" r="4118"/>
          <a:stretch/>
        </p:blipFill>
        <p:spPr>
          <a:xfrm>
            <a:off x="2504728" y="1390939"/>
            <a:ext cx="3384524" cy="4963967"/>
          </a:xfrm>
          <a:prstGeom prst="rect">
            <a:avLst/>
          </a:prstGeom>
          <a:ln>
            <a:solidFill>
              <a:schemeClr val="bg1">
                <a:lumMod val="50000"/>
                <a:lumOff val="50000"/>
              </a:schemeClr>
            </a:solidFill>
          </a:ln>
        </p:spPr>
      </p:pic>
      <p:pic>
        <p:nvPicPr>
          <p:cNvPr id="69" name="Picture 6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61113" y="4941168"/>
            <a:ext cx="1040298" cy="1413738"/>
          </a:xfrm>
          <a:prstGeom prst="rect">
            <a:avLst/>
          </a:prstGeom>
          <a:ln>
            <a:solidFill>
              <a:schemeClr val="bg1">
                <a:lumMod val="50000"/>
                <a:lumOff val="50000"/>
              </a:schemeClr>
            </a:solidFill>
          </a:ln>
        </p:spPr>
      </p:pic>
    </p:spTree>
    <p:extLst>
      <p:ext uri="{BB962C8B-B14F-4D97-AF65-F5344CB8AC3E}">
        <p14:creationId xmlns:p14="http://schemas.microsoft.com/office/powerpoint/2010/main" val="2873423994"/>
      </p:ext>
    </p:extLst>
  </p:cSld>
  <p:clrMapOvr>
    <a:masterClrMapping/>
  </p:clrMapOvr>
  <p:transition>
    <p:dissolve/>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5</a:t>
            </a:r>
            <a:r>
              <a:rPr lang="fa-IR" sz="1600" dirty="0" smtClean="0">
                <a:effectLst>
                  <a:outerShdw blurRad="38100" dist="38100" dir="2700000" algn="tl">
                    <a:srgbClr val="000000">
                      <a:alpha val="43137"/>
                    </a:srgbClr>
                  </a:outerShdw>
                </a:effectLst>
              </a:rPr>
              <a:t>  </a:t>
            </a:r>
            <a:r>
              <a:rPr lang="fa-IR" sz="1600" dirty="0">
                <a:effectLst>
                  <a:outerShdw blurRad="38100" dist="38100" dir="2700000" algn="tl">
                    <a:srgbClr val="000000">
                      <a:alpha val="43137"/>
                    </a:srgbClr>
                  </a:outerShdw>
                </a:effectLst>
              </a:rPr>
              <a:t>بازشناسی فضای موجود دانشکده معماری سوره</a:t>
            </a:r>
            <a:endParaRPr lang="en-US" sz="1400" dirty="0">
              <a:effectLst>
                <a:outerShdw blurRad="38100" dist="38100" dir="2700000" algn="tl">
                  <a:srgbClr val="000000">
                    <a:alpha val="43137"/>
                  </a:srgbClr>
                </a:outerShdw>
              </a:effectLst>
            </a:endParaRPr>
          </a:p>
        </p:txBody>
      </p:sp>
      <p:sp>
        <p:nvSpPr>
          <p:cNvPr id="24" name="TextBox 23"/>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5</a:t>
            </a:r>
            <a:endParaRPr lang="en-US" sz="1200" b="1" dirty="0">
              <a:solidFill>
                <a:srgbClr val="002060"/>
              </a:solidFill>
              <a:cs typeface="B Nazanin" pitchFamily="2" charset="-78"/>
            </a:endParaRPr>
          </a:p>
        </p:txBody>
      </p:sp>
      <p:sp>
        <p:nvSpPr>
          <p:cNvPr id="26" name="TextBox 25"/>
          <p:cNvSpPr txBox="1"/>
          <p:nvPr/>
        </p:nvSpPr>
        <p:spPr>
          <a:xfrm>
            <a:off x="272480" y="3723542"/>
            <a:ext cx="1728192" cy="253916"/>
          </a:xfrm>
          <a:prstGeom prst="rect">
            <a:avLst/>
          </a:prstGeom>
          <a:noFill/>
        </p:spPr>
        <p:txBody>
          <a:bodyPr wrap="square" rtlCol="0">
            <a:spAutoFit/>
          </a:bodyPr>
          <a:lstStyle/>
          <a:p>
            <a:pPr algn="ctr" rtl="1"/>
            <a:r>
              <a:rPr lang="fa-IR" sz="1050" b="1" dirty="0" smtClean="0">
                <a:solidFill>
                  <a:srgbClr val="674301"/>
                </a:solidFill>
                <a:cs typeface="B Nazanin" pitchFamily="2" charset="-78"/>
              </a:rPr>
              <a:t>بررسی وضع موجود دانشکده</a:t>
            </a:r>
            <a:endParaRPr lang="en-US" sz="1050" b="1" dirty="0">
              <a:solidFill>
                <a:srgbClr val="674301"/>
              </a:solidFill>
              <a:cs typeface="B Nazanin" pitchFamily="2" charset="-78"/>
            </a:endParaRPr>
          </a:p>
        </p:txBody>
      </p:sp>
      <p:sp>
        <p:nvSpPr>
          <p:cNvPr id="28" name="TextBox 27"/>
          <p:cNvSpPr txBox="1"/>
          <p:nvPr/>
        </p:nvSpPr>
        <p:spPr>
          <a:xfrm>
            <a:off x="272480" y="4016097"/>
            <a:ext cx="1728192" cy="276999"/>
          </a:xfrm>
          <a:prstGeom prst="rect">
            <a:avLst/>
          </a:prstGeom>
          <a:noFill/>
        </p:spPr>
        <p:txBody>
          <a:bodyPr wrap="square" rtlCol="0">
            <a:spAutoFit/>
          </a:bodyPr>
          <a:lstStyle/>
          <a:p>
            <a:pPr algn="ctr" rtl="1"/>
            <a:r>
              <a:rPr lang="fa-IR" sz="1200" b="1" dirty="0" smtClean="0">
                <a:solidFill>
                  <a:schemeClr val="bg1">
                    <a:lumMod val="65000"/>
                    <a:lumOff val="35000"/>
                  </a:schemeClr>
                </a:solidFill>
                <a:cs typeface="B Nazanin" pitchFamily="2" charset="-78"/>
              </a:rPr>
              <a:t>پلان اول</a:t>
            </a:r>
            <a:endParaRPr lang="en-US" sz="1200" b="1" dirty="0">
              <a:solidFill>
                <a:schemeClr val="bg1">
                  <a:lumMod val="65000"/>
                  <a:lumOff val="35000"/>
                </a:schemeClr>
              </a:solidFill>
              <a:cs typeface="B Nazanin" pitchFamily="2" charset="-78"/>
            </a:endParaRPr>
          </a:p>
        </p:txBody>
      </p:sp>
      <p:sp>
        <p:nvSpPr>
          <p:cNvPr id="55" name="TextBox 54"/>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معرفی وضع موجود فضاها - پلان اول</a:t>
            </a:r>
            <a:endParaRPr lang="en-US" dirty="0">
              <a:solidFill>
                <a:srgbClr val="8C5B02"/>
              </a:solidFill>
              <a:latin typeface="Technic" panose="00000400000000000000" pitchFamily="2" charset="2"/>
            </a:endParaRPr>
          </a:p>
        </p:txBody>
      </p:sp>
      <p:pic>
        <p:nvPicPr>
          <p:cNvPr id="2" name="Picture 1"/>
          <p:cNvPicPr>
            <a:picLocks noChangeAspect="1"/>
          </p:cNvPicPr>
          <p:nvPr/>
        </p:nvPicPr>
        <p:blipFill rotWithShape="1">
          <a:blip r:embed="rId2"/>
          <a:srcRect l="1144" t="1293" r="4888" b="2657"/>
          <a:stretch/>
        </p:blipFill>
        <p:spPr>
          <a:xfrm>
            <a:off x="2504728" y="1390939"/>
            <a:ext cx="3384376" cy="4963967"/>
          </a:xfrm>
          <a:prstGeom prst="rect">
            <a:avLst/>
          </a:prstGeom>
          <a:ln>
            <a:solidFill>
              <a:schemeClr val="bg1">
                <a:lumMod val="50000"/>
                <a:lumOff val="50000"/>
              </a:schemeClr>
            </a:solidFill>
          </a:ln>
        </p:spPr>
      </p:pic>
      <p:pic>
        <p:nvPicPr>
          <p:cNvPr id="21" name="Picture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61113" y="4941168"/>
            <a:ext cx="1040298" cy="1413738"/>
          </a:xfrm>
          <a:prstGeom prst="rect">
            <a:avLst/>
          </a:prstGeom>
          <a:ln>
            <a:solidFill>
              <a:schemeClr val="bg1">
                <a:lumMod val="50000"/>
                <a:lumOff val="50000"/>
              </a:schemeClr>
            </a:solidFill>
          </a:ln>
        </p:spPr>
      </p:pic>
    </p:spTree>
    <p:extLst>
      <p:ext uri="{BB962C8B-B14F-4D97-AF65-F5344CB8AC3E}">
        <p14:creationId xmlns:p14="http://schemas.microsoft.com/office/powerpoint/2010/main" val="1669567514"/>
      </p:ext>
    </p:extLst>
  </p:cSld>
  <p:clrMapOvr>
    <a:masterClrMapping/>
  </p:clrMapOvr>
  <p:transition>
    <p:dissolv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TextBox 14"/>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1</a:t>
            </a:r>
            <a:r>
              <a:rPr lang="fa-IR" sz="1600" dirty="0" smtClean="0">
                <a:effectLst>
                  <a:outerShdw blurRad="38100" dist="38100" dir="2700000" algn="tl">
                    <a:srgbClr val="000000">
                      <a:alpha val="43137"/>
                    </a:srgbClr>
                  </a:outerShdw>
                </a:effectLst>
              </a:rPr>
              <a:t>   فعالیت‏های معمار</a:t>
            </a:r>
            <a:endParaRPr lang="en-US" sz="1400" dirty="0">
              <a:effectLst>
                <a:outerShdw blurRad="38100" dist="38100" dir="2700000" algn="tl">
                  <a:srgbClr val="000000">
                    <a:alpha val="43137"/>
                  </a:srgbClr>
                </a:outerShdw>
              </a:effectLst>
            </a:endParaRPr>
          </a:p>
        </p:txBody>
      </p:sp>
      <p:sp>
        <p:nvSpPr>
          <p:cNvPr id="22" name="TextBox 21"/>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حل مسأله                                </a:t>
            </a:r>
            <a:r>
              <a:rPr lang="en-US" sz="1400" dirty="0" smtClean="0">
                <a:solidFill>
                  <a:srgbClr val="8C5B02"/>
                </a:solidFill>
              </a:rPr>
              <a:t> </a:t>
            </a:r>
            <a:r>
              <a:rPr lang="fa-IR" sz="1400" dirty="0" smtClean="0">
                <a:solidFill>
                  <a:srgbClr val="8C5B02"/>
                </a:solidFill>
              </a:rPr>
              <a:t>                                                    </a:t>
            </a:r>
            <a:r>
              <a:rPr lang="fa-IR" sz="1400" dirty="0">
                <a:solidFill>
                  <a:srgbClr val="8C5B02"/>
                </a:solidFill>
              </a:rPr>
              <a:t> </a:t>
            </a:r>
            <a:r>
              <a:rPr lang="fa-IR" sz="1400" dirty="0" smtClean="0">
                <a:solidFill>
                  <a:srgbClr val="8C5B02"/>
                </a:solidFill>
              </a:rPr>
              <a:t>                              </a:t>
            </a:r>
            <a:r>
              <a:rPr lang="en-US" sz="1400" dirty="0" smtClean="0">
                <a:solidFill>
                  <a:srgbClr val="8C5B02"/>
                </a:solidFill>
                <a:latin typeface="Technic" panose="00000400000000000000" pitchFamily="2" charset="2"/>
              </a:rPr>
              <a:t>Problem Solving</a:t>
            </a:r>
            <a:endParaRPr lang="en-US" sz="1400" dirty="0">
              <a:solidFill>
                <a:srgbClr val="8C5B02"/>
              </a:solidFill>
              <a:latin typeface="Technic" panose="00000400000000000000" pitchFamily="2" charset="2"/>
            </a:endParaRPr>
          </a:p>
        </p:txBody>
      </p:sp>
      <p:sp>
        <p:nvSpPr>
          <p:cNvPr id="25" name="TextBox 24"/>
          <p:cNvSpPr txBox="1"/>
          <p:nvPr/>
        </p:nvSpPr>
        <p:spPr>
          <a:xfrm>
            <a:off x="2504728" y="1352963"/>
            <a:ext cx="288032"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en-US" sz="1400" dirty="0" smtClean="0">
                <a:solidFill>
                  <a:srgbClr val="002060"/>
                </a:solidFill>
                <a:latin typeface="Technic" panose="00000400000000000000" pitchFamily="2" charset="2"/>
              </a:rPr>
              <a:t>3</a:t>
            </a:r>
            <a:endParaRPr lang="en-US" sz="1400" dirty="0">
              <a:solidFill>
                <a:srgbClr val="002060"/>
              </a:solidFill>
              <a:latin typeface="Technic" panose="00000400000000000000" pitchFamily="2" charset="2"/>
            </a:endParaRPr>
          </a:p>
        </p:txBody>
      </p:sp>
      <p:pic>
        <p:nvPicPr>
          <p:cNvPr id="40" name="Picture 2" descr="D:\fattaneh s data\kalbadi\tamrin 1\A BEVELED BUILDING  AYENEH OFFICE\project-0035_05.jpg"/>
          <p:cNvPicPr>
            <a:picLocks noChangeAspect="1" noChangeArrowheads="1"/>
          </p:cNvPicPr>
          <p:nvPr/>
        </p:nvPicPr>
        <p:blipFill>
          <a:blip r:embed="rId2"/>
          <a:srcRect/>
          <a:stretch>
            <a:fillRect/>
          </a:stretch>
        </p:blipFill>
        <p:spPr bwMode="auto">
          <a:xfrm>
            <a:off x="2504728" y="3621022"/>
            <a:ext cx="4032448" cy="2688299"/>
          </a:xfrm>
          <a:prstGeom prst="rect">
            <a:avLst/>
          </a:prstGeom>
          <a:noFill/>
        </p:spPr>
      </p:pic>
      <p:pic>
        <p:nvPicPr>
          <p:cNvPr id="39" name="Picture 3" descr="D:\fattaneh s data\kalbadi\tamrin 1\A BEVELED BUILDING  AYENEH OFFICE\project-0035_06.jpg"/>
          <p:cNvPicPr>
            <a:picLocks noChangeAspect="1" noChangeArrowheads="1"/>
          </p:cNvPicPr>
          <p:nvPr/>
        </p:nvPicPr>
        <p:blipFill rotWithShape="1">
          <a:blip r:embed="rId3"/>
          <a:srcRect l="11157" t="22295" b="18182"/>
          <a:stretch/>
        </p:blipFill>
        <p:spPr bwMode="auto">
          <a:xfrm>
            <a:off x="2504728" y="1761783"/>
            <a:ext cx="1800200" cy="1809144"/>
          </a:xfrm>
          <a:prstGeom prst="rect">
            <a:avLst/>
          </a:prstGeom>
          <a:noFill/>
        </p:spPr>
      </p:pic>
      <p:pic>
        <p:nvPicPr>
          <p:cNvPr id="45" name="Picture 44" descr="D:\fattaneh s data\kalbadi\tamrin 1\A BEVELED BUILDING  AYENEH OFFICE\project-0035_09.jpg"/>
          <p:cNvPicPr>
            <a:picLocks noChangeAspect="1" noChangeArrowheads="1"/>
          </p:cNvPicPr>
          <p:nvPr/>
        </p:nvPicPr>
        <p:blipFill>
          <a:blip r:embed="rId4" cstate="print"/>
          <a:srcRect t="12727"/>
          <a:stretch>
            <a:fillRect/>
          </a:stretch>
        </p:blipFill>
        <p:spPr bwMode="auto">
          <a:xfrm>
            <a:off x="7022230" y="3645024"/>
            <a:ext cx="2035226" cy="2664296"/>
          </a:xfrm>
          <a:prstGeom prst="rect">
            <a:avLst/>
          </a:prstGeom>
          <a:noFill/>
        </p:spPr>
      </p:pic>
      <p:sp>
        <p:nvSpPr>
          <p:cNvPr id="47" name="TextBox 46"/>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1</a:t>
            </a:r>
            <a:endParaRPr lang="en-US" sz="1200" b="1" dirty="0">
              <a:solidFill>
                <a:srgbClr val="002060"/>
              </a:solidFill>
              <a:cs typeface="B Nazanin" pitchFamily="2" charset="-78"/>
            </a:endParaRPr>
          </a:p>
        </p:txBody>
      </p:sp>
      <p:sp>
        <p:nvSpPr>
          <p:cNvPr id="48" name="TextBox 47"/>
          <p:cNvSpPr txBox="1"/>
          <p:nvPr/>
        </p:nvSpPr>
        <p:spPr>
          <a:xfrm>
            <a:off x="272480" y="3723542"/>
            <a:ext cx="1728192" cy="276999"/>
          </a:xfrm>
          <a:prstGeom prst="rect">
            <a:avLst/>
          </a:prstGeom>
          <a:noFill/>
        </p:spPr>
        <p:txBody>
          <a:bodyPr wrap="square" rtlCol="0">
            <a:spAutoFit/>
          </a:bodyPr>
          <a:lstStyle/>
          <a:p>
            <a:pPr algn="ctr"/>
            <a:r>
              <a:rPr lang="fa-IR" sz="1200" b="1" dirty="0" smtClean="0">
                <a:solidFill>
                  <a:srgbClr val="674301"/>
                </a:solidFill>
                <a:cs typeface="B Nazanin" pitchFamily="2" charset="-78"/>
              </a:rPr>
              <a:t>فعالیت‏های معمار</a:t>
            </a:r>
            <a:endParaRPr lang="en-US" sz="1200" b="1" dirty="0">
              <a:solidFill>
                <a:srgbClr val="674301"/>
              </a:solidFill>
              <a:cs typeface="B Nazanin" pitchFamily="2" charset="-78"/>
            </a:endParaRPr>
          </a:p>
        </p:txBody>
      </p:sp>
      <p:sp>
        <p:nvSpPr>
          <p:cNvPr id="49" name="TextBox 48"/>
          <p:cNvSpPr txBox="1"/>
          <p:nvPr/>
        </p:nvSpPr>
        <p:spPr>
          <a:xfrm>
            <a:off x="272480" y="4016097"/>
            <a:ext cx="1728192" cy="276999"/>
          </a:xfrm>
          <a:prstGeom prst="rect">
            <a:avLst/>
          </a:prstGeom>
          <a:noFill/>
        </p:spPr>
        <p:txBody>
          <a:bodyPr wrap="square" rtlCol="0">
            <a:spAutoFit/>
          </a:bodyPr>
          <a:lstStyle/>
          <a:p>
            <a:pPr algn="ctr"/>
            <a:r>
              <a:rPr lang="en-US" sz="1200" b="1" dirty="0" smtClean="0">
                <a:solidFill>
                  <a:schemeClr val="bg1">
                    <a:lumMod val="65000"/>
                    <a:lumOff val="35000"/>
                  </a:schemeClr>
                </a:solidFill>
                <a:cs typeface="B Nazanin" pitchFamily="2" charset="-78"/>
              </a:rPr>
              <a:t>Problem Solving</a:t>
            </a:r>
            <a:endParaRPr lang="en-US" sz="1200" b="1" dirty="0">
              <a:solidFill>
                <a:schemeClr val="bg1">
                  <a:lumMod val="65000"/>
                  <a:lumOff val="35000"/>
                </a:schemeClr>
              </a:solidFill>
              <a:cs typeface="B Nazanin" pitchFamily="2" charset="-78"/>
            </a:endParaRPr>
          </a:p>
        </p:txBody>
      </p:sp>
      <p:sp>
        <p:nvSpPr>
          <p:cNvPr id="50" name="TextBox 49"/>
          <p:cNvSpPr txBox="1"/>
          <p:nvPr/>
        </p:nvSpPr>
        <p:spPr>
          <a:xfrm>
            <a:off x="272480" y="4437112"/>
            <a:ext cx="1728192" cy="276999"/>
          </a:xfrm>
          <a:prstGeom prst="rect">
            <a:avLst/>
          </a:prstGeom>
          <a:noFill/>
        </p:spPr>
        <p:txBody>
          <a:bodyPr wrap="square" rtlCol="0">
            <a:spAutoFit/>
          </a:bodyPr>
          <a:lstStyle/>
          <a:p>
            <a:pPr algn="ctr"/>
            <a:r>
              <a:rPr lang="fa-IR" sz="1200" b="1" dirty="0" smtClean="0">
                <a:solidFill>
                  <a:schemeClr val="bg1">
                    <a:lumMod val="65000"/>
                    <a:lumOff val="35000"/>
                  </a:schemeClr>
                </a:solidFill>
                <a:cs typeface="B Nazanin" pitchFamily="2" charset="-78"/>
              </a:rPr>
              <a:t>ساختمانی در پخ</a:t>
            </a:r>
            <a:endParaRPr lang="en-US" sz="1200" b="1" dirty="0">
              <a:solidFill>
                <a:schemeClr val="bg1">
                  <a:lumMod val="65000"/>
                  <a:lumOff val="35000"/>
                </a:schemeClr>
              </a:solidFill>
              <a:cs typeface="B Nazanin" pitchFamily="2" charset="-78"/>
            </a:endParaRPr>
          </a:p>
        </p:txBody>
      </p:sp>
      <p:sp>
        <p:nvSpPr>
          <p:cNvPr id="63" name="TextBox 62"/>
          <p:cNvSpPr txBox="1"/>
          <p:nvPr/>
        </p:nvSpPr>
        <p:spPr>
          <a:xfrm>
            <a:off x="2864768" y="1352963"/>
            <a:ext cx="619268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002060"/>
                </a:solidFill>
                <a:cs typeface="B Traffic" panose="00000400000000000000" pitchFamily="2" charset="-78"/>
              </a:rPr>
              <a:t>ساختمانی </a:t>
            </a:r>
            <a:r>
              <a:rPr lang="fa-IR" sz="1400" dirty="0">
                <a:solidFill>
                  <a:srgbClr val="002060"/>
                </a:solidFill>
                <a:cs typeface="B Traffic" panose="00000400000000000000" pitchFamily="2" charset="-78"/>
              </a:rPr>
              <a:t>در </a:t>
            </a:r>
            <a:r>
              <a:rPr lang="fa-IR" sz="1400" dirty="0" smtClean="0">
                <a:solidFill>
                  <a:srgbClr val="002060"/>
                </a:solidFill>
                <a:cs typeface="B Traffic" panose="00000400000000000000" pitchFamily="2" charset="-78"/>
              </a:rPr>
              <a:t>پَخ     </a:t>
            </a:r>
            <a:r>
              <a:rPr lang="fa-IR" sz="1050" dirty="0" smtClean="0">
                <a:solidFill>
                  <a:srgbClr val="002060"/>
                </a:solidFill>
                <a:cs typeface="B Traffic" panose="00000400000000000000" pitchFamily="2" charset="-78"/>
              </a:rPr>
              <a:t>علی دهقانی – علی سلطانی – عاطفه کرباسی</a:t>
            </a:r>
            <a:endParaRPr lang="fa-IR" sz="1050" dirty="0">
              <a:solidFill>
                <a:srgbClr val="002060"/>
              </a:solidFill>
              <a:cs typeface="B Traffic" panose="00000400000000000000" pitchFamily="2" charset="-78"/>
            </a:endParaRPr>
          </a:p>
        </p:txBody>
      </p:sp>
    </p:spTree>
    <p:extLst>
      <p:ext uri="{BB962C8B-B14F-4D97-AF65-F5344CB8AC3E}">
        <p14:creationId xmlns:p14="http://schemas.microsoft.com/office/powerpoint/2010/main" val="4046293866"/>
      </p:ext>
    </p:extLst>
  </p:cSld>
  <p:clrMapOvr>
    <a:masterClrMapping/>
  </p:clrMapOvr>
  <p:transition>
    <p:dissolve/>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5</a:t>
            </a:r>
            <a:r>
              <a:rPr lang="fa-IR" sz="1600" dirty="0" smtClean="0">
                <a:effectLst>
                  <a:outerShdw blurRad="38100" dist="38100" dir="2700000" algn="tl">
                    <a:srgbClr val="000000">
                      <a:alpha val="43137"/>
                    </a:srgbClr>
                  </a:outerShdw>
                </a:effectLst>
              </a:rPr>
              <a:t>  </a:t>
            </a:r>
            <a:r>
              <a:rPr lang="fa-IR" sz="1600" dirty="0">
                <a:effectLst>
                  <a:outerShdw blurRad="38100" dist="38100" dir="2700000" algn="tl">
                    <a:srgbClr val="000000">
                      <a:alpha val="43137"/>
                    </a:srgbClr>
                  </a:outerShdw>
                </a:effectLst>
              </a:rPr>
              <a:t>بازشناسی فضای موجود دانشکده معماری سوره</a:t>
            </a:r>
            <a:endParaRPr lang="en-US" sz="1400" dirty="0">
              <a:effectLst>
                <a:outerShdw blurRad="38100" dist="38100" dir="2700000" algn="tl">
                  <a:srgbClr val="000000">
                    <a:alpha val="43137"/>
                  </a:srgbClr>
                </a:outerShdw>
              </a:effectLst>
            </a:endParaRPr>
          </a:p>
        </p:txBody>
      </p:sp>
      <p:sp>
        <p:nvSpPr>
          <p:cNvPr id="24" name="TextBox 23"/>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5</a:t>
            </a:r>
            <a:endParaRPr lang="en-US" sz="1200" b="1" dirty="0">
              <a:solidFill>
                <a:srgbClr val="002060"/>
              </a:solidFill>
              <a:cs typeface="B Nazanin" pitchFamily="2" charset="-78"/>
            </a:endParaRPr>
          </a:p>
        </p:txBody>
      </p:sp>
      <p:sp>
        <p:nvSpPr>
          <p:cNvPr id="26" name="TextBox 25"/>
          <p:cNvSpPr txBox="1"/>
          <p:nvPr/>
        </p:nvSpPr>
        <p:spPr>
          <a:xfrm>
            <a:off x="272480" y="3723542"/>
            <a:ext cx="1728192" cy="253916"/>
          </a:xfrm>
          <a:prstGeom prst="rect">
            <a:avLst/>
          </a:prstGeom>
          <a:noFill/>
        </p:spPr>
        <p:txBody>
          <a:bodyPr wrap="square" rtlCol="0">
            <a:spAutoFit/>
          </a:bodyPr>
          <a:lstStyle/>
          <a:p>
            <a:pPr algn="ctr" rtl="1"/>
            <a:r>
              <a:rPr lang="fa-IR" sz="1050" b="1" dirty="0" smtClean="0">
                <a:solidFill>
                  <a:srgbClr val="674301"/>
                </a:solidFill>
                <a:cs typeface="B Nazanin" pitchFamily="2" charset="-78"/>
              </a:rPr>
              <a:t>بررسی وضع موجود دانشکده</a:t>
            </a:r>
            <a:endParaRPr lang="en-US" sz="1050" b="1" dirty="0">
              <a:solidFill>
                <a:srgbClr val="674301"/>
              </a:solidFill>
              <a:cs typeface="B Nazanin" pitchFamily="2" charset="-78"/>
            </a:endParaRPr>
          </a:p>
        </p:txBody>
      </p:sp>
      <p:sp>
        <p:nvSpPr>
          <p:cNvPr id="28" name="TextBox 27"/>
          <p:cNvSpPr txBox="1"/>
          <p:nvPr/>
        </p:nvSpPr>
        <p:spPr>
          <a:xfrm>
            <a:off x="272480" y="4016097"/>
            <a:ext cx="1728192" cy="276999"/>
          </a:xfrm>
          <a:prstGeom prst="rect">
            <a:avLst/>
          </a:prstGeom>
          <a:noFill/>
        </p:spPr>
        <p:txBody>
          <a:bodyPr wrap="square" rtlCol="0">
            <a:spAutoFit/>
          </a:bodyPr>
          <a:lstStyle/>
          <a:p>
            <a:pPr algn="ctr" rtl="1"/>
            <a:r>
              <a:rPr lang="fa-IR" sz="1200" b="1" dirty="0" smtClean="0">
                <a:solidFill>
                  <a:schemeClr val="bg1">
                    <a:lumMod val="65000"/>
                    <a:lumOff val="35000"/>
                  </a:schemeClr>
                </a:solidFill>
                <a:cs typeface="B Nazanin" pitchFamily="2" charset="-78"/>
              </a:rPr>
              <a:t>پلان دوم</a:t>
            </a:r>
            <a:endParaRPr lang="en-US" sz="1200" b="1" dirty="0">
              <a:solidFill>
                <a:schemeClr val="bg1">
                  <a:lumMod val="65000"/>
                  <a:lumOff val="35000"/>
                </a:schemeClr>
              </a:solidFill>
              <a:cs typeface="B Nazanin" pitchFamily="2" charset="-78"/>
            </a:endParaRPr>
          </a:p>
        </p:txBody>
      </p:sp>
      <p:sp>
        <p:nvSpPr>
          <p:cNvPr id="55" name="TextBox 54"/>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معرفی وضع موجود فضاها - پلان دوم</a:t>
            </a:r>
            <a:endParaRPr lang="en-US" dirty="0">
              <a:solidFill>
                <a:srgbClr val="8C5B02"/>
              </a:solidFill>
              <a:latin typeface="Technic" panose="00000400000000000000" pitchFamily="2" charset="2"/>
            </a:endParaRPr>
          </a:p>
        </p:txBody>
      </p:sp>
      <p:pic>
        <p:nvPicPr>
          <p:cNvPr id="21" name="Picture 2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61113" y="4941168"/>
            <a:ext cx="1040298" cy="1413738"/>
          </a:xfrm>
          <a:prstGeom prst="rect">
            <a:avLst/>
          </a:prstGeom>
          <a:ln>
            <a:solidFill>
              <a:schemeClr val="bg1">
                <a:lumMod val="50000"/>
                <a:lumOff val="50000"/>
              </a:schemeClr>
            </a:solidFill>
          </a:ln>
        </p:spPr>
      </p:pic>
      <p:pic>
        <p:nvPicPr>
          <p:cNvPr id="3" name="Picture 2"/>
          <p:cNvPicPr>
            <a:picLocks noChangeAspect="1"/>
          </p:cNvPicPr>
          <p:nvPr/>
        </p:nvPicPr>
        <p:blipFill rotWithShape="1">
          <a:blip r:embed="rId3"/>
          <a:srcRect l="995" t="1087" r="3696" b="912"/>
          <a:stretch/>
        </p:blipFill>
        <p:spPr>
          <a:xfrm>
            <a:off x="2504728" y="1390939"/>
            <a:ext cx="3312368" cy="5005356"/>
          </a:xfrm>
          <a:prstGeom prst="rect">
            <a:avLst/>
          </a:prstGeom>
          <a:ln>
            <a:solidFill>
              <a:schemeClr val="bg1">
                <a:lumMod val="50000"/>
                <a:lumOff val="50000"/>
              </a:schemeClr>
            </a:solidFill>
          </a:ln>
        </p:spPr>
      </p:pic>
      <p:sp>
        <p:nvSpPr>
          <p:cNvPr id="4" name="Round Diagonal Corner Rectangle 3"/>
          <p:cNvSpPr/>
          <p:nvPr/>
        </p:nvSpPr>
        <p:spPr>
          <a:xfrm>
            <a:off x="5025008" y="6210890"/>
            <a:ext cx="792088" cy="144016"/>
          </a:xfrm>
          <a:prstGeom prst="round2Diag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32441286"/>
      </p:ext>
    </p:extLst>
  </p:cSld>
  <p:clrMapOvr>
    <a:masterClrMapping/>
  </p:clrMapOvr>
  <p:transition>
    <p:dissolve/>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5</a:t>
            </a:r>
            <a:r>
              <a:rPr lang="fa-IR" sz="1600" dirty="0" smtClean="0">
                <a:effectLst>
                  <a:outerShdw blurRad="38100" dist="38100" dir="2700000" algn="tl">
                    <a:srgbClr val="000000">
                      <a:alpha val="43137"/>
                    </a:srgbClr>
                  </a:outerShdw>
                </a:effectLst>
              </a:rPr>
              <a:t>  </a:t>
            </a:r>
            <a:r>
              <a:rPr lang="fa-IR" sz="1600" dirty="0">
                <a:effectLst>
                  <a:outerShdw blurRad="38100" dist="38100" dir="2700000" algn="tl">
                    <a:srgbClr val="000000">
                      <a:alpha val="43137"/>
                    </a:srgbClr>
                  </a:outerShdw>
                </a:effectLst>
              </a:rPr>
              <a:t>بازشناسی فضای موجود دانشکده معماری سوره</a:t>
            </a:r>
            <a:endParaRPr lang="en-US" sz="1400" dirty="0">
              <a:effectLst>
                <a:outerShdw blurRad="38100" dist="38100" dir="2700000" algn="tl">
                  <a:srgbClr val="000000">
                    <a:alpha val="43137"/>
                  </a:srgbClr>
                </a:outerShdw>
              </a:effectLst>
            </a:endParaRPr>
          </a:p>
        </p:txBody>
      </p:sp>
      <p:sp>
        <p:nvSpPr>
          <p:cNvPr id="24" name="TextBox 23"/>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5</a:t>
            </a:r>
            <a:endParaRPr lang="en-US" sz="1200" b="1" dirty="0">
              <a:solidFill>
                <a:srgbClr val="002060"/>
              </a:solidFill>
              <a:cs typeface="B Nazanin" pitchFamily="2" charset="-78"/>
            </a:endParaRPr>
          </a:p>
        </p:txBody>
      </p:sp>
      <p:sp>
        <p:nvSpPr>
          <p:cNvPr id="26" name="TextBox 25"/>
          <p:cNvSpPr txBox="1"/>
          <p:nvPr/>
        </p:nvSpPr>
        <p:spPr>
          <a:xfrm>
            <a:off x="272480" y="3723542"/>
            <a:ext cx="1728192" cy="253916"/>
          </a:xfrm>
          <a:prstGeom prst="rect">
            <a:avLst/>
          </a:prstGeom>
          <a:noFill/>
        </p:spPr>
        <p:txBody>
          <a:bodyPr wrap="square" rtlCol="0">
            <a:spAutoFit/>
          </a:bodyPr>
          <a:lstStyle/>
          <a:p>
            <a:pPr algn="ctr" rtl="1"/>
            <a:r>
              <a:rPr lang="fa-IR" sz="1050" b="1" dirty="0" smtClean="0">
                <a:solidFill>
                  <a:srgbClr val="674301"/>
                </a:solidFill>
                <a:cs typeface="B Nazanin" pitchFamily="2" charset="-78"/>
              </a:rPr>
              <a:t>بررسی وضع موجود دانشکده</a:t>
            </a:r>
            <a:endParaRPr lang="en-US" sz="1050" b="1" dirty="0">
              <a:solidFill>
                <a:srgbClr val="674301"/>
              </a:solidFill>
              <a:cs typeface="B Nazanin" pitchFamily="2" charset="-78"/>
            </a:endParaRPr>
          </a:p>
        </p:txBody>
      </p:sp>
      <p:sp>
        <p:nvSpPr>
          <p:cNvPr id="28" name="TextBox 27"/>
          <p:cNvSpPr txBox="1"/>
          <p:nvPr/>
        </p:nvSpPr>
        <p:spPr>
          <a:xfrm>
            <a:off x="272480" y="4016097"/>
            <a:ext cx="1728192" cy="276999"/>
          </a:xfrm>
          <a:prstGeom prst="rect">
            <a:avLst/>
          </a:prstGeom>
          <a:noFill/>
        </p:spPr>
        <p:txBody>
          <a:bodyPr wrap="square" rtlCol="0">
            <a:spAutoFit/>
          </a:bodyPr>
          <a:lstStyle/>
          <a:p>
            <a:pPr algn="ctr" rtl="1"/>
            <a:r>
              <a:rPr lang="fa-IR" sz="1200" b="1" dirty="0" smtClean="0">
                <a:solidFill>
                  <a:schemeClr val="bg1">
                    <a:lumMod val="65000"/>
                    <a:lumOff val="35000"/>
                  </a:schemeClr>
                </a:solidFill>
                <a:cs typeface="B Nazanin" pitchFamily="2" charset="-78"/>
              </a:rPr>
              <a:t>پلان سوم</a:t>
            </a:r>
            <a:endParaRPr lang="en-US" sz="1200" b="1" dirty="0">
              <a:solidFill>
                <a:schemeClr val="bg1">
                  <a:lumMod val="65000"/>
                  <a:lumOff val="35000"/>
                </a:schemeClr>
              </a:solidFill>
              <a:cs typeface="B Nazanin" pitchFamily="2" charset="-78"/>
            </a:endParaRPr>
          </a:p>
        </p:txBody>
      </p:sp>
      <p:sp>
        <p:nvSpPr>
          <p:cNvPr id="55" name="TextBox 54"/>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معرفی وضع موجود فضاها - پلان سوم</a:t>
            </a:r>
            <a:endParaRPr lang="en-US" dirty="0">
              <a:solidFill>
                <a:srgbClr val="8C5B02"/>
              </a:solidFill>
              <a:latin typeface="Technic" panose="00000400000000000000" pitchFamily="2" charset="2"/>
            </a:endParaRPr>
          </a:p>
        </p:txBody>
      </p:sp>
      <p:pic>
        <p:nvPicPr>
          <p:cNvPr id="21" name="Picture 2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61113" y="4941168"/>
            <a:ext cx="1040298" cy="1413738"/>
          </a:xfrm>
          <a:prstGeom prst="rect">
            <a:avLst/>
          </a:prstGeom>
          <a:ln>
            <a:solidFill>
              <a:schemeClr val="bg1">
                <a:lumMod val="50000"/>
                <a:lumOff val="50000"/>
              </a:schemeClr>
            </a:solidFill>
          </a:ln>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04728" y="1383124"/>
            <a:ext cx="3337224" cy="4971782"/>
          </a:xfrm>
          <a:prstGeom prst="rect">
            <a:avLst/>
          </a:prstGeom>
          <a:ln>
            <a:solidFill>
              <a:schemeClr val="bg1">
                <a:lumMod val="50000"/>
                <a:lumOff val="50000"/>
              </a:schemeClr>
            </a:solidFill>
          </a:ln>
        </p:spPr>
      </p:pic>
    </p:spTree>
    <p:extLst>
      <p:ext uri="{BB962C8B-B14F-4D97-AF65-F5344CB8AC3E}">
        <p14:creationId xmlns:p14="http://schemas.microsoft.com/office/powerpoint/2010/main" val="1142188546"/>
      </p:ext>
    </p:extLst>
  </p:cSld>
  <p:clrMapOvr>
    <a:masterClrMapping/>
  </p:clrMapOvr>
  <p:transition>
    <p:dissolve/>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5</a:t>
            </a:r>
            <a:r>
              <a:rPr lang="fa-IR" sz="1600" dirty="0" smtClean="0">
                <a:effectLst>
                  <a:outerShdw blurRad="38100" dist="38100" dir="2700000" algn="tl">
                    <a:srgbClr val="000000">
                      <a:alpha val="43137"/>
                    </a:srgbClr>
                  </a:outerShdw>
                </a:effectLst>
              </a:rPr>
              <a:t>  </a:t>
            </a:r>
            <a:r>
              <a:rPr lang="fa-IR" sz="1600" dirty="0">
                <a:effectLst>
                  <a:outerShdw blurRad="38100" dist="38100" dir="2700000" algn="tl">
                    <a:srgbClr val="000000">
                      <a:alpha val="43137"/>
                    </a:srgbClr>
                  </a:outerShdw>
                </a:effectLst>
              </a:rPr>
              <a:t>بازشناسی فضای موجود دانشکده معماری سوره</a:t>
            </a:r>
            <a:endParaRPr lang="en-US" sz="1400" dirty="0">
              <a:effectLst>
                <a:outerShdw blurRad="38100" dist="38100" dir="2700000" algn="tl">
                  <a:srgbClr val="000000">
                    <a:alpha val="43137"/>
                  </a:srgbClr>
                </a:outerShdw>
              </a:effectLst>
            </a:endParaRPr>
          </a:p>
        </p:txBody>
      </p:sp>
      <p:sp>
        <p:nvSpPr>
          <p:cNvPr id="24" name="TextBox 23"/>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5</a:t>
            </a:r>
            <a:endParaRPr lang="en-US" sz="1200" b="1" dirty="0">
              <a:solidFill>
                <a:srgbClr val="002060"/>
              </a:solidFill>
              <a:cs typeface="B Nazanin" pitchFamily="2" charset="-78"/>
            </a:endParaRPr>
          </a:p>
        </p:txBody>
      </p:sp>
      <p:sp>
        <p:nvSpPr>
          <p:cNvPr id="26" name="TextBox 25"/>
          <p:cNvSpPr txBox="1"/>
          <p:nvPr/>
        </p:nvSpPr>
        <p:spPr>
          <a:xfrm>
            <a:off x="272480" y="3723542"/>
            <a:ext cx="1728192" cy="253916"/>
          </a:xfrm>
          <a:prstGeom prst="rect">
            <a:avLst/>
          </a:prstGeom>
          <a:noFill/>
        </p:spPr>
        <p:txBody>
          <a:bodyPr wrap="square" rtlCol="0">
            <a:spAutoFit/>
          </a:bodyPr>
          <a:lstStyle/>
          <a:p>
            <a:pPr algn="ctr" rtl="1"/>
            <a:r>
              <a:rPr lang="fa-IR" sz="1050" b="1" dirty="0" smtClean="0">
                <a:solidFill>
                  <a:srgbClr val="674301"/>
                </a:solidFill>
                <a:cs typeface="B Nazanin" pitchFamily="2" charset="-78"/>
              </a:rPr>
              <a:t>بررسی وضع موجود دانشکده</a:t>
            </a:r>
            <a:endParaRPr lang="en-US" sz="1050" b="1" dirty="0">
              <a:solidFill>
                <a:srgbClr val="674301"/>
              </a:solidFill>
              <a:cs typeface="B Nazanin" pitchFamily="2" charset="-78"/>
            </a:endParaRPr>
          </a:p>
        </p:txBody>
      </p:sp>
      <p:sp>
        <p:nvSpPr>
          <p:cNvPr id="28" name="TextBox 27"/>
          <p:cNvSpPr txBox="1"/>
          <p:nvPr/>
        </p:nvSpPr>
        <p:spPr>
          <a:xfrm>
            <a:off x="272480" y="4016097"/>
            <a:ext cx="1728192" cy="461665"/>
          </a:xfrm>
          <a:prstGeom prst="rect">
            <a:avLst/>
          </a:prstGeom>
          <a:noFill/>
        </p:spPr>
        <p:txBody>
          <a:bodyPr wrap="square" rtlCol="0">
            <a:spAutoFit/>
          </a:bodyPr>
          <a:lstStyle/>
          <a:p>
            <a:pPr algn="ctr" rtl="1"/>
            <a:r>
              <a:rPr lang="fa-IR" sz="1200" b="1" dirty="0">
                <a:solidFill>
                  <a:schemeClr val="bg1">
                    <a:lumMod val="65000"/>
                    <a:lumOff val="35000"/>
                  </a:schemeClr>
                </a:solidFill>
                <a:cs typeface="B Nazanin" pitchFamily="2" charset="-78"/>
              </a:rPr>
              <a:t>مشخصات کاربران دانشکده معماری سوره</a:t>
            </a:r>
            <a:endParaRPr lang="en-US" sz="1200" b="1" dirty="0">
              <a:solidFill>
                <a:schemeClr val="bg1">
                  <a:lumMod val="65000"/>
                  <a:lumOff val="35000"/>
                </a:schemeClr>
              </a:solidFill>
              <a:cs typeface="B Nazanin" pitchFamily="2" charset="-78"/>
            </a:endParaRPr>
          </a:p>
        </p:txBody>
      </p:sp>
      <p:sp>
        <p:nvSpPr>
          <p:cNvPr id="55" name="TextBox 54"/>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a:solidFill>
                  <a:srgbClr val="8C5B02"/>
                </a:solidFill>
              </a:rPr>
              <a:t>مشخصات کاربران دانشکده معماری سوره</a:t>
            </a:r>
            <a:endParaRPr lang="en-US" dirty="0">
              <a:solidFill>
                <a:srgbClr val="8C5B02"/>
              </a:solidFill>
              <a:latin typeface="Technic" panose="00000400000000000000" pitchFamily="2" charset="2"/>
            </a:endParaRPr>
          </a:p>
        </p:txBody>
      </p:sp>
      <p:graphicFrame>
        <p:nvGraphicFramePr>
          <p:cNvPr id="29" name="Table 28"/>
          <p:cNvGraphicFramePr>
            <a:graphicFrameLocks noGrp="1"/>
          </p:cNvGraphicFramePr>
          <p:nvPr>
            <p:extLst/>
          </p:nvPr>
        </p:nvGraphicFramePr>
        <p:xfrm>
          <a:off x="2504727" y="1758686"/>
          <a:ext cx="6552728" cy="1419190"/>
        </p:xfrm>
        <a:graphic>
          <a:graphicData uri="http://schemas.openxmlformats.org/drawingml/2006/table">
            <a:tbl>
              <a:tblPr firstRow="1" lastCol="1" bandRow="1"/>
              <a:tblGrid>
                <a:gridCol w="786327"/>
                <a:gridCol w="611588"/>
                <a:gridCol w="567903"/>
                <a:gridCol w="655273"/>
                <a:gridCol w="611588"/>
                <a:gridCol w="611588"/>
                <a:gridCol w="611588"/>
                <a:gridCol w="611588"/>
                <a:gridCol w="611588"/>
                <a:gridCol w="873697"/>
              </a:tblGrid>
              <a:tr h="399772">
                <a:tc rowSpan="2">
                  <a:txBody>
                    <a:bodyPr/>
                    <a:lstStyle>
                      <a:lvl1pPr marL="0" algn="l" rtl="0" eaLnBrk="1" latinLnBrk="0" hangingPunct="1">
                        <a:defRPr kumimoji="0" b="1" kern="1200">
                          <a:solidFill>
                            <a:schemeClr val="lt1"/>
                          </a:solidFill>
                          <a:latin typeface="Tw Cen MT"/>
                        </a:defRPr>
                      </a:lvl1pPr>
                      <a:lvl2pPr marL="457200" algn="l" rtl="0" eaLnBrk="1" latinLnBrk="0" hangingPunct="1">
                        <a:defRPr kumimoji="0" b="1" kern="1200">
                          <a:solidFill>
                            <a:schemeClr val="lt1"/>
                          </a:solidFill>
                          <a:latin typeface="Tw Cen MT"/>
                        </a:defRPr>
                      </a:lvl2pPr>
                      <a:lvl3pPr marL="914400" algn="l" rtl="0" eaLnBrk="1" latinLnBrk="0" hangingPunct="1">
                        <a:defRPr kumimoji="0" b="1" kern="1200">
                          <a:solidFill>
                            <a:schemeClr val="lt1"/>
                          </a:solidFill>
                          <a:latin typeface="Tw Cen MT"/>
                        </a:defRPr>
                      </a:lvl3pPr>
                      <a:lvl4pPr marL="1371600" algn="l" rtl="0" eaLnBrk="1" latinLnBrk="0" hangingPunct="1">
                        <a:defRPr kumimoji="0" b="1" kern="1200">
                          <a:solidFill>
                            <a:schemeClr val="lt1"/>
                          </a:solidFill>
                          <a:latin typeface="Tw Cen MT"/>
                        </a:defRPr>
                      </a:lvl4pPr>
                      <a:lvl5pPr marL="1828800" algn="l" rtl="0" eaLnBrk="1" latinLnBrk="0" hangingPunct="1">
                        <a:defRPr kumimoji="0" b="1" kern="1200">
                          <a:solidFill>
                            <a:schemeClr val="lt1"/>
                          </a:solidFill>
                          <a:latin typeface="Tw Cen MT"/>
                        </a:defRPr>
                      </a:lvl5pPr>
                      <a:lvl6pPr marL="2286000" algn="l" rtl="0" eaLnBrk="1" latinLnBrk="0" hangingPunct="1">
                        <a:defRPr kumimoji="0" b="1" kern="1200">
                          <a:solidFill>
                            <a:schemeClr val="lt1"/>
                          </a:solidFill>
                          <a:latin typeface="Tw Cen MT"/>
                        </a:defRPr>
                      </a:lvl6pPr>
                      <a:lvl7pPr marL="2743200" algn="l" rtl="0" eaLnBrk="1" latinLnBrk="0" hangingPunct="1">
                        <a:defRPr kumimoji="0" b="1" kern="1200">
                          <a:solidFill>
                            <a:schemeClr val="lt1"/>
                          </a:solidFill>
                          <a:latin typeface="Tw Cen MT"/>
                        </a:defRPr>
                      </a:lvl7pPr>
                      <a:lvl8pPr marL="3200400" algn="l" rtl="0" eaLnBrk="1" latinLnBrk="0" hangingPunct="1">
                        <a:defRPr kumimoji="0" b="1" kern="1200">
                          <a:solidFill>
                            <a:schemeClr val="lt1"/>
                          </a:solidFill>
                          <a:latin typeface="Tw Cen MT"/>
                        </a:defRPr>
                      </a:lvl8pPr>
                      <a:lvl9pPr marL="3657600" algn="l" rtl="0" eaLnBrk="1" latinLnBrk="0" hangingPunct="1">
                        <a:defRPr kumimoji="0" b="1" kern="1200">
                          <a:solidFill>
                            <a:schemeClr val="lt1"/>
                          </a:solidFill>
                          <a:latin typeface="Tw Cen MT"/>
                        </a:defRPr>
                      </a:lvl9pPr>
                    </a:lstStyle>
                    <a:p>
                      <a:pPr algn="ctr"/>
                      <a:r>
                        <a:rPr lang="fa-IR" sz="1000" b="0" dirty="0" smtClean="0">
                          <a:cs typeface="B Mitra" panose="00000400000000000000" pitchFamily="2" charset="-78"/>
                        </a:rPr>
                        <a:t>مجموع دانشجویان ورودی سالیانه</a:t>
                      </a:r>
                      <a:endParaRPr lang="en-US" sz="1000" b="0" dirty="0">
                        <a:cs typeface="B Mitra" panose="00000400000000000000" pitchFamily="2" charset="-78"/>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94B6D2"/>
                    </a:solidFill>
                  </a:tcPr>
                </a:tc>
                <a:tc gridSpan="3">
                  <a:txBody>
                    <a:bodyPr/>
                    <a:lstStyle>
                      <a:lvl1pPr marL="0" algn="l" rtl="0" eaLnBrk="1" latinLnBrk="0" hangingPunct="1">
                        <a:defRPr kumimoji="0" b="1" kern="1200">
                          <a:solidFill>
                            <a:schemeClr val="lt1"/>
                          </a:solidFill>
                          <a:latin typeface="Tw Cen MT"/>
                        </a:defRPr>
                      </a:lvl1pPr>
                      <a:lvl2pPr marL="457200" algn="l" rtl="0" eaLnBrk="1" latinLnBrk="0" hangingPunct="1">
                        <a:defRPr kumimoji="0" b="1" kern="1200">
                          <a:solidFill>
                            <a:schemeClr val="lt1"/>
                          </a:solidFill>
                          <a:latin typeface="Tw Cen MT"/>
                        </a:defRPr>
                      </a:lvl2pPr>
                      <a:lvl3pPr marL="914400" algn="l" rtl="0" eaLnBrk="1" latinLnBrk="0" hangingPunct="1">
                        <a:defRPr kumimoji="0" b="1" kern="1200">
                          <a:solidFill>
                            <a:schemeClr val="lt1"/>
                          </a:solidFill>
                          <a:latin typeface="Tw Cen MT"/>
                        </a:defRPr>
                      </a:lvl3pPr>
                      <a:lvl4pPr marL="1371600" algn="l" rtl="0" eaLnBrk="1" latinLnBrk="0" hangingPunct="1">
                        <a:defRPr kumimoji="0" b="1" kern="1200">
                          <a:solidFill>
                            <a:schemeClr val="lt1"/>
                          </a:solidFill>
                          <a:latin typeface="Tw Cen MT"/>
                        </a:defRPr>
                      </a:lvl4pPr>
                      <a:lvl5pPr marL="1828800" algn="l" rtl="0" eaLnBrk="1" latinLnBrk="0" hangingPunct="1">
                        <a:defRPr kumimoji="0" b="1" kern="1200">
                          <a:solidFill>
                            <a:schemeClr val="lt1"/>
                          </a:solidFill>
                          <a:latin typeface="Tw Cen MT"/>
                        </a:defRPr>
                      </a:lvl5pPr>
                      <a:lvl6pPr marL="2286000" algn="l" rtl="0" eaLnBrk="1" latinLnBrk="0" hangingPunct="1">
                        <a:defRPr kumimoji="0" b="1" kern="1200">
                          <a:solidFill>
                            <a:schemeClr val="lt1"/>
                          </a:solidFill>
                          <a:latin typeface="Tw Cen MT"/>
                        </a:defRPr>
                      </a:lvl6pPr>
                      <a:lvl7pPr marL="2743200" algn="l" rtl="0" eaLnBrk="1" latinLnBrk="0" hangingPunct="1">
                        <a:defRPr kumimoji="0" b="1" kern="1200">
                          <a:solidFill>
                            <a:schemeClr val="lt1"/>
                          </a:solidFill>
                          <a:latin typeface="Tw Cen MT"/>
                        </a:defRPr>
                      </a:lvl7pPr>
                      <a:lvl8pPr marL="3200400" algn="l" rtl="0" eaLnBrk="1" latinLnBrk="0" hangingPunct="1">
                        <a:defRPr kumimoji="0" b="1" kern="1200">
                          <a:solidFill>
                            <a:schemeClr val="lt1"/>
                          </a:solidFill>
                          <a:latin typeface="Tw Cen MT"/>
                        </a:defRPr>
                      </a:lvl8pPr>
                      <a:lvl9pPr marL="3657600" algn="l" rtl="0" eaLnBrk="1" latinLnBrk="0" hangingPunct="1">
                        <a:defRPr kumimoji="0" b="1" kern="1200">
                          <a:solidFill>
                            <a:schemeClr val="lt1"/>
                          </a:solidFill>
                          <a:latin typeface="Tw Cen MT"/>
                        </a:defRPr>
                      </a:lvl9pPr>
                    </a:lstStyle>
                    <a:p>
                      <a:pPr algn="ctr"/>
                      <a:r>
                        <a:rPr lang="fa-IR" sz="1000" b="0" dirty="0" smtClean="0">
                          <a:cs typeface="B Mitra" panose="00000400000000000000" pitchFamily="2" charset="-78"/>
                        </a:rPr>
                        <a:t>کارشناسی ارشد</a:t>
                      </a:r>
                      <a:endParaRPr lang="en-US" sz="1000" b="0" dirty="0">
                        <a:cs typeface="B Mitra" panose="00000400000000000000" pitchFamily="2" charset="-78"/>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94B6D2"/>
                    </a:solidFill>
                  </a:tcPr>
                </a:tc>
                <a:tc hMerge="1">
                  <a:txBody>
                    <a:bodyPr/>
                    <a:lstStyle/>
                    <a:p>
                      <a:endParaRPr lang="en-US"/>
                    </a:p>
                  </a:txBody>
                  <a:tcPr/>
                </a:tc>
                <a:tc hMerge="1">
                  <a:txBody>
                    <a:bodyPr/>
                    <a:lstStyle/>
                    <a:p>
                      <a:endParaRPr lang="en-US"/>
                    </a:p>
                  </a:txBody>
                  <a:tcPr/>
                </a:tc>
                <a:tc gridSpan="3">
                  <a:txBody>
                    <a:bodyPr/>
                    <a:lstStyle>
                      <a:lvl1pPr marL="0" algn="l" rtl="0" eaLnBrk="1" latinLnBrk="0" hangingPunct="1">
                        <a:defRPr kumimoji="0" b="1" kern="1200">
                          <a:solidFill>
                            <a:schemeClr val="lt1"/>
                          </a:solidFill>
                          <a:latin typeface="Tw Cen MT"/>
                        </a:defRPr>
                      </a:lvl1pPr>
                      <a:lvl2pPr marL="457200" algn="l" rtl="0" eaLnBrk="1" latinLnBrk="0" hangingPunct="1">
                        <a:defRPr kumimoji="0" b="1" kern="1200">
                          <a:solidFill>
                            <a:schemeClr val="lt1"/>
                          </a:solidFill>
                          <a:latin typeface="Tw Cen MT"/>
                        </a:defRPr>
                      </a:lvl2pPr>
                      <a:lvl3pPr marL="914400" algn="l" rtl="0" eaLnBrk="1" latinLnBrk="0" hangingPunct="1">
                        <a:defRPr kumimoji="0" b="1" kern="1200">
                          <a:solidFill>
                            <a:schemeClr val="lt1"/>
                          </a:solidFill>
                          <a:latin typeface="Tw Cen MT"/>
                        </a:defRPr>
                      </a:lvl3pPr>
                      <a:lvl4pPr marL="1371600" algn="l" rtl="0" eaLnBrk="1" latinLnBrk="0" hangingPunct="1">
                        <a:defRPr kumimoji="0" b="1" kern="1200">
                          <a:solidFill>
                            <a:schemeClr val="lt1"/>
                          </a:solidFill>
                          <a:latin typeface="Tw Cen MT"/>
                        </a:defRPr>
                      </a:lvl4pPr>
                      <a:lvl5pPr marL="1828800" algn="l" rtl="0" eaLnBrk="1" latinLnBrk="0" hangingPunct="1">
                        <a:defRPr kumimoji="0" b="1" kern="1200">
                          <a:solidFill>
                            <a:schemeClr val="lt1"/>
                          </a:solidFill>
                          <a:latin typeface="Tw Cen MT"/>
                        </a:defRPr>
                      </a:lvl5pPr>
                      <a:lvl6pPr marL="2286000" algn="l" rtl="0" eaLnBrk="1" latinLnBrk="0" hangingPunct="1">
                        <a:defRPr kumimoji="0" b="1" kern="1200">
                          <a:solidFill>
                            <a:schemeClr val="lt1"/>
                          </a:solidFill>
                          <a:latin typeface="Tw Cen MT"/>
                        </a:defRPr>
                      </a:lvl6pPr>
                      <a:lvl7pPr marL="2743200" algn="l" rtl="0" eaLnBrk="1" latinLnBrk="0" hangingPunct="1">
                        <a:defRPr kumimoji="0" b="1" kern="1200">
                          <a:solidFill>
                            <a:schemeClr val="lt1"/>
                          </a:solidFill>
                          <a:latin typeface="Tw Cen MT"/>
                        </a:defRPr>
                      </a:lvl7pPr>
                      <a:lvl8pPr marL="3200400" algn="l" rtl="0" eaLnBrk="1" latinLnBrk="0" hangingPunct="1">
                        <a:defRPr kumimoji="0" b="1" kern="1200">
                          <a:solidFill>
                            <a:schemeClr val="lt1"/>
                          </a:solidFill>
                          <a:latin typeface="Tw Cen MT"/>
                        </a:defRPr>
                      </a:lvl8pPr>
                      <a:lvl9pPr marL="3657600" algn="l" rtl="0" eaLnBrk="1" latinLnBrk="0" hangingPunct="1">
                        <a:defRPr kumimoji="0" b="1" kern="1200">
                          <a:solidFill>
                            <a:schemeClr val="lt1"/>
                          </a:solidFill>
                          <a:latin typeface="Tw Cen MT"/>
                        </a:defRPr>
                      </a:lvl9pPr>
                    </a:lstStyle>
                    <a:p>
                      <a:pPr algn="ctr"/>
                      <a:r>
                        <a:rPr lang="fa-IR" sz="1000" b="0" dirty="0" smtClean="0">
                          <a:cs typeface="B Mitra" panose="00000400000000000000" pitchFamily="2" charset="-78"/>
                        </a:rPr>
                        <a:t>کارشناسی پیوسته</a:t>
                      </a:r>
                      <a:endParaRPr lang="en-US" sz="1000" b="0" dirty="0">
                        <a:cs typeface="B Mitra" panose="00000400000000000000" pitchFamily="2" charset="-78"/>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94B6D2"/>
                    </a:solidFill>
                  </a:tcPr>
                </a:tc>
                <a:tc hMerge="1">
                  <a:txBody>
                    <a:bodyPr/>
                    <a:lstStyle/>
                    <a:p>
                      <a:endParaRPr lang="en-US"/>
                    </a:p>
                  </a:txBody>
                  <a:tcPr/>
                </a:tc>
                <a:tc hMerge="1">
                  <a:txBody>
                    <a:bodyPr/>
                    <a:lstStyle/>
                    <a:p>
                      <a:endParaRPr lang="en-US"/>
                    </a:p>
                  </a:txBody>
                  <a:tcPr/>
                </a:tc>
                <a:tc gridSpan="2">
                  <a:txBody>
                    <a:bodyPr/>
                    <a:lstStyle>
                      <a:lvl1pPr marL="0" algn="l" rtl="0" eaLnBrk="1" latinLnBrk="0" hangingPunct="1">
                        <a:defRPr kumimoji="0" b="1" kern="1200">
                          <a:solidFill>
                            <a:schemeClr val="lt1"/>
                          </a:solidFill>
                          <a:latin typeface="Tw Cen MT"/>
                        </a:defRPr>
                      </a:lvl1pPr>
                      <a:lvl2pPr marL="457200" algn="l" rtl="0" eaLnBrk="1" latinLnBrk="0" hangingPunct="1">
                        <a:defRPr kumimoji="0" b="1" kern="1200">
                          <a:solidFill>
                            <a:schemeClr val="lt1"/>
                          </a:solidFill>
                          <a:latin typeface="Tw Cen MT"/>
                        </a:defRPr>
                      </a:lvl2pPr>
                      <a:lvl3pPr marL="914400" algn="l" rtl="0" eaLnBrk="1" latinLnBrk="0" hangingPunct="1">
                        <a:defRPr kumimoji="0" b="1" kern="1200">
                          <a:solidFill>
                            <a:schemeClr val="lt1"/>
                          </a:solidFill>
                          <a:latin typeface="Tw Cen MT"/>
                        </a:defRPr>
                      </a:lvl3pPr>
                      <a:lvl4pPr marL="1371600" algn="l" rtl="0" eaLnBrk="1" latinLnBrk="0" hangingPunct="1">
                        <a:defRPr kumimoji="0" b="1" kern="1200">
                          <a:solidFill>
                            <a:schemeClr val="lt1"/>
                          </a:solidFill>
                          <a:latin typeface="Tw Cen MT"/>
                        </a:defRPr>
                      </a:lvl4pPr>
                      <a:lvl5pPr marL="1828800" algn="l" rtl="0" eaLnBrk="1" latinLnBrk="0" hangingPunct="1">
                        <a:defRPr kumimoji="0" b="1" kern="1200">
                          <a:solidFill>
                            <a:schemeClr val="lt1"/>
                          </a:solidFill>
                          <a:latin typeface="Tw Cen MT"/>
                        </a:defRPr>
                      </a:lvl5pPr>
                      <a:lvl6pPr marL="2286000" algn="l" rtl="0" eaLnBrk="1" latinLnBrk="0" hangingPunct="1">
                        <a:defRPr kumimoji="0" b="1" kern="1200">
                          <a:solidFill>
                            <a:schemeClr val="lt1"/>
                          </a:solidFill>
                          <a:latin typeface="Tw Cen MT"/>
                        </a:defRPr>
                      </a:lvl6pPr>
                      <a:lvl7pPr marL="2743200" algn="l" rtl="0" eaLnBrk="1" latinLnBrk="0" hangingPunct="1">
                        <a:defRPr kumimoji="0" b="1" kern="1200">
                          <a:solidFill>
                            <a:schemeClr val="lt1"/>
                          </a:solidFill>
                          <a:latin typeface="Tw Cen MT"/>
                        </a:defRPr>
                      </a:lvl7pPr>
                      <a:lvl8pPr marL="3200400" algn="l" rtl="0" eaLnBrk="1" latinLnBrk="0" hangingPunct="1">
                        <a:defRPr kumimoji="0" b="1" kern="1200">
                          <a:solidFill>
                            <a:schemeClr val="lt1"/>
                          </a:solidFill>
                          <a:latin typeface="Tw Cen MT"/>
                        </a:defRPr>
                      </a:lvl8pPr>
                      <a:lvl9pPr marL="3657600" algn="l" rtl="0" eaLnBrk="1" latinLnBrk="0" hangingPunct="1">
                        <a:defRPr kumimoji="0" b="1" kern="1200">
                          <a:solidFill>
                            <a:schemeClr val="lt1"/>
                          </a:solidFill>
                          <a:latin typeface="Tw Cen MT"/>
                        </a:defRPr>
                      </a:lvl9pPr>
                    </a:lstStyle>
                    <a:p>
                      <a:pPr algn="ctr"/>
                      <a:r>
                        <a:rPr lang="fa-IR" sz="1000" b="0" dirty="0" smtClean="0">
                          <a:cs typeface="B Mitra" panose="00000400000000000000" pitchFamily="2" charset="-78"/>
                        </a:rPr>
                        <a:t>کارشناسی</a:t>
                      </a:r>
                      <a:r>
                        <a:rPr lang="fa-IR" sz="1000" b="0" baseline="0" dirty="0" smtClean="0">
                          <a:cs typeface="B Mitra" panose="00000400000000000000" pitchFamily="2" charset="-78"/>
                        </a:rPr>
                        <a:t> ناپیوسته</a:t>
                      </a:r>
                      <a:endParaRPr lang="en-US" sz="1000" b="0" dirty="0">
                        <a:cs typeface="B Mitra" panose="00000400000000000000" pitchFamily="2" charset="-78"/>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94B6D2"/>
                    </a:solidFill>
                  </a:tcPr>
                </a:tc>
                <a:tc hMerge="1">
                  <a:txBody>
                    <a:bodyPr/>
                    <a:lstStyle/>
                    <a:p>
                      <a:endParaRPr lang="en-US"/>
                    </a:p>
                  </a:txBody>
                  <a:tcPr/>
                </a:tc>
                <a:tc>
                  <a:txBody>
                    <a:bodyPr/>
                    <a:lstStyle>
                      <a:lvl1pPr marL="0" algn="l" rtl="0" eaLnBrk="1" latinLnBrk="0" hangingPunct="1">
                        <a:defRPr kumimoji="0" b="1" kern="1200">
                          <a:solidFill>
                            <a:schemeClr val="lt1"/>
                          </a:solidFill>
                          <a:latin typeface="Tw Cen MT"/>
                        </a:defRPr>
                      </a:lvl1pPr>
                      <a:lvl2pPr marL="457200" algn="l" rtl="0" eaLnBrk="1" latinLnBrk="0" hangingPunct="1">
                        <a:defRPr kumimoji="0" b="1" kern="1200">
                          <a:solidFill>
                            <a:schemeClr val="lt1"/>
                          </a:solidFill>
                          <a:latin typeface="Tw Cen MT"/>
                        </a:defRPr>
                      </a:lvl2pPr>
                      <a:lvl3pPr marL="914400" algn="l" rtl="0" eaLnBrk="1" latinLnBrk="0" hangingPunct="1">
                        <a:defRPr kumimoji="0" b="1" kern="1200">
                          <a:solidFill>
                            <a:schemeClr val="lt1"/>
                          </a:solidFill>
                          <a:latin typeface="Tw Cen MT"/>
                        </a:defRPr>
                      </a:lvl3pPr>
                      <a:lvl4pPr marL="1371600" algn="l" rtl="0" eaLnBrk="1" latinLnBrk="0" hangingPunct="1">
                        <a:defRPr kumimoji="0" b="1" kern="1200">
                          <a:solidFill>
                            <a:schemeClr val="lt1"/>
                          </a:solidFill>
                          <a:latin typeface="Tw Cen MT"/>
                        </a:defRPr>
                      </a:lvl4pPr>
                      <a:lvl5pPr marL="1828800" algn="l" rtl="0" eaLnBrk="1" latinLnBrk="0" hangingPunct="1">
                        <a:defRPr kumimoji="0" b="1" kern="1200">
                          <a:solidFill>
                            <a:schemeClr val="lt1"/>
                          </a:solidFill>
                          <a:latin typeface="Tw Cen MT"/>
                        </a:defRPr>
                      </a:lvl5pPr>
                      <a:lvl6pPr marL="2286000" algn="l" rtl="0" eaLnBrk="1" latinLnBrk="0" hangingPunct="1">
                        <a:defRPr kumimoji="0" b="1" kern="1200">
                          <a:solidFill>
                            <a:schemeClr val="lt1"/>
                          </a:solidFill>
                          <a:latin typeface="Tw Cen MT"/>
                        </a:defRPr>
                      </a:lvl6pPr>
                      <a:lvl7pPr marL="2743200" algn="l" rtl="0" eaLnBrk="1" latinLnBrk="0" hangingPunct="1">
                        <a:defRPr kumimoji="0" b="1" kern="1200">
                          <a:solidFill>
                            <a:schemeClr val="lt1"/>
                          </a:solidFill>
                          <a:latin typeface="Tw Cen MT"/>
                        </a:defRPr>
                      </a:lvl7pPr>
                      <a:lvl8pPr marL="3200400" algn="l" rtl="0" eaLnBrk="1" latinLnBrk="0" hangingPunct="1">
                        <a:defRPr kumimoji="0" b="1" kern="1200">
                          <a:solidFill>
                            <a:schemeClr val="lt1"/>
                          </a:solidFill>
                          <a:latin typeface="Tw Cen MT"/>
                        </a:defRPr>
                      </a:lvl8pPr>
                      <a:lvl9pPr marL="3657600" algn="l" rtl="0" eaLnBrk="1" latinLnBrk="0" hangingPunct="1">
                        <a:defRPr kumimoji="0" b="1" kern="1200">
                          <a:solidFill>
                            <a:schemeClr val="lt1"/>
                          </a:solidFill>
                          <a:latin typeface="Tw Cen MT"/>
                        </a:defRPr>
                      </a:lvl9pPr>
                    </a:lstStyle>
                    <a:p>
                      <a:pPr algn="ctr"/>
                      <a:r>
                        <a:rPr lang="fa-IR" sz="1000" b="0" dirty="0" smtClean="0">
                          <a:cs typeface="B Mitra" panose="00000400000000000000" pitchFamily="2" charset="-78"/>
                        </a:rPr>
                        <a:t>مقطع</a:t>
                      </a:r>
                      <a:endParaRPr lang="en-US" sz="1000" b="0" dirty="0">
                        <a:cs typeface="B Mitra" panose="00000400000000000000" pitchFamily="2" charset="-78"/>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94B6D2"/>
                    </a:solidFill>
                  </a:tcPr>
                </a:tc>
              </a:tr>
              <a:tr h="479726">
                <a:tc vMerge="1">
                  <a:txBody>
                    <a:bodyPr/>
                    <a:lstStyle/>
                    <a:p>
                      <a:endParaRPr lang="en-US" dirty="0"/>
                    </a:p>
                  </a:txBody>
                  <a:tcPr/>
                </a:tc>
                <a:tc>
                  <a:txBody>
                    <a:bodyPr/>
                    <a:lstStyle>
                      <a:lvl1pPr marL="0" algn="l" rtl="0" eaLnBrk="1" latinLnBrk="0" hangingPunct="1">
                        <a:defRPr kumimoji="0" kern="1200">
                          <a:solidFill>
                            <a:schemeClr val="dk1"/>
                          </a:solidFill>
                          <a:latin typeface="Tw Cen MT"/>
                        </a:defRPr>
                      </a:lvl1pPr>
                      <a:lvl2pPr marL="457200" algn="l" rtl="0" eaLnBrk="1" latinLnBrk="0" hangingPunct="1">
                        <a:defRPr kumimoji="0" kern="1200">
                          <a:solidFill>
                            <a:schemeClr val="dk1"/>
                          </a:solidFill>
                          <a:latin typeface="Tw Cen MT"/>
                        </a:defRPr>
                      </a:lvl2pPr>
                      <a:lvl3pPr marL="914400" algn="l" rtl="0" eaLnBrk="1" latinLnBrk="0" hangingPunct="1">
                        <a:defRPr kumimoji="0" kern="1200">
                          <a:solidFill>
                            <a:schemeClr val="dk1"/>
                          </a:solidFill>
                          <a:latin typeface="Tw Cen MT"/>
                        </a:defRPr>
                      </a:lvl3pPr>
                      <a:lvl4pPr marL="1371600" algn="l" rtl="0" eaLnBrk="1" latinLnBrk="0" hangingPunct="1">
                        <a:defRPr kumimoji="0" kern="1200">
                          <a:solidFill>
                            <a:schemeClr val="dk1"/>
                          </a:solidFill>
                          <a:latin typeface="Tw Cen MT"/>
                        </a:defRPr>
                      </a:lvl4pPr>
                      <a:lvl5pPr marL="1828800" algn="l" rtl="0" eaLnBrk="1" latinLnBrk="0" hangingPunct="1">
                        <a:defRPr kumimoji="0" kern="1200">
                          <a:solidFill>
                            <a:schemeClr val="dk1"/>
                          </a:solidFill>
                          <a:latin typeface="Tw Cen MT"/>
                        </a:defRPr>
                      </a:lvl5pPr>
                      <a:lvl6pPr marL="2286000" algn="l" rtl="0" eaLnBrk="1" latinLnBrk="0" hangingPunct="1">
                        <a:defRPr kumimoji="0" kern="1200">
                          <a:solidFill>
                            <a:schemeClr val="dk1"/>
                          </a:solidFill>
                          <a:latin typeface="Tw Cen MT"/>
                        </a:defRPr>
                      </a:lvl6pPr>
                      <a:lvl7pPr marL="2743200" algn="l" rtl="0" eaLnBrk="1" latinLnBrk="0" hangingPunct="1">
                        <a:defRPr kumimoji="0" kern="1200">
                          <a:solidFill>
                            <a:schemeClr val="dk1"/>
                          </a:solidFill>
                          <a:latin typeface="Tw Cen MT"/>
                        </a:defRPr>
                      </a:lvl7pPr>
                      <a:lvl8pPr marL="3200400" algn="l" rtl="0" eaLnBrk="1" latinLnBrk="0" hangingPunct="1">
                        <a:defRPr kumimoji="0" kern="1200">
                          <a:solidFill>
                            <a:schemeClr val="dk1"/>
                          </a:solidFill>
                          <a:latin typeface="Tw Cen MT"/>
                        </a:defRPr>
                      </a:lvl8pPr>
                      <a:lvl9pPr marL="3657600" algn="l" rtl="0" eaLnBrk="1" latinLnBrk="0" hangingPunct="1">
                        <a:defRPr kumimoji="0" kern="1200">
                          <a:solidFill>
                            <a:schemeClr val="dk1"/>
                          </a:solidFill>
                          <a:latin typeface="Tw Cen MT"/>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000" dirty="0" smtClean="0">
                          <a:cs typeface="B Mitra" panose="00000400000000000000" pitchFamily="2" charset="-78"/>
                        </a:rPr>
                        <a:t>معماری</a:t>
                      </a:r>
                      <a:r>
                        <a:rPr lang="fa-IR" sz="1000" baseline="0" dirty="0" smtClean="0">
                          <a:cs typeface="B Mitra" panose="00000400000000000000" pitchFamily="2" charset="-78"/>
                        </a:rPr>
                        <a:t> داخلی</a:t>
                      </a:r>
                      <a:endParaRPr lang="en-US" sz="1000" dirty="0" smtClean="0">
                        <a:cs typeface="B Mitra" panose="00000400000000000000" pitchFamily="2" charset="-78"/>
                      </a:endParaRPr>
                    </a:p>
                  </a:txBody>
                  <a:tcPr anchor="ctr">
                    <a:lnL w="381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4B6D2">
                        <a:tint val="40000"/>
                      </a:srgbClr>
                    </a:solidFill>
                  </a:tcPr>
                </a:tc>
                <a:tc>
                  <a:txBody>
                    <a:bodyPr/>
                    <a:lstStyle>
                      <a:lvl1pPr marL="0" algn="l" rtl="0" eaLnBrk="1" latinLnBrk="0" hangingPunct="1">
                        <a:defRPr kumimoji="0" kern="1200">
                          <a:solidFill>
                            <a:schemeClr val="dk1"/>
                          </a:solidFill>
                          <a:latin typeface="Tw Cen MT"/>
                        </a:defRPr>
                      </a:lvl1pPr>
                      <a:lvl2pPr marL="457200" algn="l" rtl="0" eaLnBrk="1" latinLnBrk="0" hangingPunct="1">
                        <a:defRPr kumimoji="0" kern="1200">
                          <a:solidFill>
                            <a:schemeClr val="dk1"/>
                          </a:solidFill>
                          <a:latin typeface="Tw Cen MT"/>
                        </a:defRPr>
                      </a:lvl2pPr>
                      <a:lvl3pPr marL="914400" algn="l" rtl="0" eaLnBrk="1" latinLnBrk="0" hangingPunct="1">
                        <a:defRPr kumimoji="0" kern="1200">
                          <a:solidFill>
                            <a:schemeClr val="dk1"/>
                          </a:solidFill>
                          <a:latin typeface="Tw Cen MT"/>
                        </a:defRPr>
                      </a:lvl3pPr>
                      <a:lvl4pPr marL="1371600" algn="l" rtl="0" eaLnBrk="1" latinLnBrk="0" hangingPunct="1">
                        <a:defRPr kumimoji="0" kern="1200">
                          <a:solidFill>
                            <a:schemeClr val="dk1"/>
                          </a:solidFill>
                          <a:latin typeface="Tw Cen MT"/>
                        </a:defRPr>
                      </a:lvl4pPr>
                      <a:lvl5pPr marL="1828800" algn="l" rtl="0" eaLnBrk="1" latinLnBrk="0" hangingPunct="1">
                        <a:defRPr kumimoji="0" kern="1200">
                          <a:solidFill>
                            <a:schemeClr val="dk1"/>
                          </a:solidFill>
                          <a:latin typeface="Tw Cen MT"/>
                        </a:defRPr>
                      </a:lvl5pPr>
                      <a:lvl6pPr marL="2286000" algn="l" rtl="0" eaLnBrk="1" latinLnBrk="0" hangingPunct="1">
                        <a:defRPr kumimoji="0" kern="1200">
                          <a:solidFill>
                            <a:schemeClr val="dk1"/>
                          </a:solidFill>
                          <a:latin typeface="Tw Cen MT"/>
                        </a:defRPr>
                      </a:lvl6pPr>
                      <a:lvl7pPr marL="2743200" algn="l" rtl="0" eaLnBrk="1" latinLnBrk="0" hangingPunct="1">
                        <a:defRPr kumimoji="0" kern="1200">
                          <a:solidFill>
                            <a:schemeClr val="dk1"/>
                          </a:solidFill>
                          <a:latin typeface="Tw Cen MT"/>
                        </a:defRPr>
                      </a:lvl7pPr>
                      <a:lvl8pPr marL="3200400" algn="l" rtl="0" eaLnBrk="1" latinLnBrk="0" hangingPunct="1">
                        <a:defRPr kumimoji="0" kern="1200">
                          <a:solidFill>
                            <a:schemeClr val="dk1"/>
                          </a:solidFill>
                          <a:latin typeface="Tw Cen MT"/>
                        </a:defRPr>
                      </a:lvl8pPr>
                      <a:lvl9pPr marL="3657600" algn="l" rtl="0" eaLnBrk="1" latinLnBrk="0" hangingPunct="1">
                        <a:defRPr kumimoji="0" kern="1200">
                          <a:solidFill>
                            <a:schemeClr val="dk1"/>
                          </a:solidFill>
                          <a:latin typeface="Tw Cen MT"/>
                        </a:defRPr>
                      </a:lvl9pPr>
                    </a:lstStyle>
                    <a:p>
                      <a:pPr algn="ctr"/>
                      <a:r>
                        <a:rPr lang="fa-IR" sz="1000" dirty="0" smtClean="0">
                          <a:cs typeface="B Mitra" panose="00000400000000000000" pitchFamily="2" charset="-78"/>
                        </a:rPr>
                        <a:t>معماری اسلامی</a:t>
                      </a:r>
                      <a:endParaRPr lang="en-US" sz="1000" dirty="0">
                        <a:cs typeface="B Mitra" panose="00000400000000000000" pitchFamily="2" charset="-78"/>
                      </a:endParaRPr>
                    </a:p>
                  </a:txBody>
                  <a:tcPr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4B6D2">
                        <a:tint val="40000"/>
                      </a:srgbClr>
                    </a:solidFill>
                  </a:tcPr>
                </a:tc>
                <a:tc>
                  <a:txBody>
                    <a:bodyPr/>
                    <a:lstStyle>
                      <a:lvl1pPr marL="0" algn="l" rtl="0" eaLnBrk="1" latinLnBrk="0" hangingPunct="1">
                        <a:defRPr kumimoji="0" kern="1200">
                          <a:solidFill>
                            <a:schemeClr val="dk1"/>
                          </a:solidFill>
                          <a:latin typeface="Tw Cen MT"/>
                        </a:defRPr>
                      </a:lvl1pPr>
                      <a:lvl2pPr marL="457200" algn="l" rtl="0" eaLnBrk="1" latinLnBrk="0" hangingPunct="1">
                        <a:defRPr kumimoji="0" kern="1200">
                          <a:solidFill>
                            <a:schemeClr val="dk1"/>
                          </a:solidFill>
                          <a:latin typeface="Tw Cen MT"/>
                        </a:defRPr>
                      </a:lvl2pPr>
                      <a:lvl3pPr marL="914400" algn="l" rtl="0" eaLnBrk="1" latinLnBrk="0" hangingPunct="1">
                        <a:defRPr kumimoji="0" kern="1200">
                          <a:solidFill>
                            <a:schemeClr val="dk1"/>
                          </a:solidFill>
                          <a:latin typeface="Tw Cen MT"/>
                        </a:defRPr>
                      </a:lvl3pPr>
                      <a:lvl4pPr marL="1371600" algn="l" rtl="0" eaLnBrk="1" latinLnBrk="0" hangingPunct="1">
                        <a:defRPr kumimoji="0" kern="1200">
                          <a:solidFill>
                            <a:schemeClr val="dk1"/>
                          </a:solidFill>
                          <a:latin typeface="Tw Cen MT"/>
                        </a:defRPr>
                      </a:lvl4pPr>
                      <a:lvl5pPr marL="1828800" algn="l" rtl="0" eaLnBrk="1" latinLnBrk="0" hangingPunct="1">
                        <a:defRPr kumimoji="0" kern="1200">
                          <a:solidFill>
                            <a:schemeClr val="dk1"/>
                          </a:solidFill>
                          <a:latin typeface="Tw Cen MT"/>
                        </a:defRPr>
                      </a:lvl5pPr>
                      <a:lvl6pPr marL="2286000" algn="l" rtl="0" eaLnBrk="1" latinLnBrk="0" hangingPunct="1">
                        <a:defRPr kumimoji="0" kern="1200">
                          <a:solidFill>
                            <a:schemeClr val="dk1"/>
                          </a:solidFill>
                          <a:latin typeface="Tw Cen MT"/>
                        </a:defRPr>
                      </a:lvl6pPr>
                      <a:lvl7pPr marL="2743200" algn="l" rtl="0" eaLnBrk="1" latinLnBrk="0" hangingPunct="1">
                        <a:defRPr kumimoji="0" kern="1200">
                          <a:solidFill>
                            <a:schemeClr val="dk1"/>
                          </a:solidFill>
                          <a:latin typeface="Tw Cen MT"/>
                        </a:defRPr>
                      </a:lvl7pPr>
                      <a:lvl8pPr marL="3200400" algn="l" rtl="0" eaLnBrk="1" latinLnBrk="0" hangingPunct="1">
                        <a:defRPr kumimoji="0" kern="1200">
                          <a:solidFill>
                            <a:schemeClr val="dk1"/>
                          </a:solidFill>
                          <a:latin typeface="Tw Cen MT"/>
                        </a:defRPr>
                      </a:lvl8pPr>
                      <a:lvl9pPr marL="3657600" algn="l" rtl="0" eaLnBrk="1" latinLnBrk="0" hangingPunct="1">
                        <a:defRPr kumimoji="0" kern="1200">
                          <a:solidFill>
                            <a:schemeClr val="dk1"/>
                          </a:solidFill>
                          <a:latin typeface="Tw Cen MT"/>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000" dirty="0" smtClean="0">
                          <a:cs typeface="B Mitra" panose="00000400000000000000" pitchFamily="2" charset="-78"/>
                        </a:rPr>
                        <a:t>مهندسی معماری</a:t>
                      </a:r>
                      <a:endParaRPr lang="en-US" sz="1000" dirty="0" smtClean="0">
                        <a:cs typeface="B Mitra" panose="00000400000000000000" pitchFamily="2" charset="-78"/>
                      </a:endParaRPr>
                    </a:p>
                  </a:txBody>
                  <a:tcPr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4B6D2">
                        <a:tint val="40000"/>
                      </a:srgbClr>
                    </a:solidFill>
                  </a:tcPr>
                </a:tc>
                <a:tc>
                  <a:txBody>
                    <a:bodyPr/>
                    <a:lstStyle>
                      <a:lvl1pPr marL="0" algn="l" rtl="0" eaLnBrk="1" latinLnBrk="0" hangingPunct="1">
                        <a:defRPr kumimoji="0" kern="1200">
                          <a:solidFill>
                            <a:schemeClr val="dk1"/>
                          </a:solidFill>
                          <a:latin typeface="Tw Cen MT"/>
                        </a:defRPr>
                      </a:lvl1pPr>
                      <a:lvl2pPr marL="457200" algn="l" rtl="0" eaLnBrk="1" latinLnBrk="0" hangingPunct="1">
                        <a:defRPr kumimoji="0" kern="1200">
                          <a:solidFill>
                            <a:schemeClr val="dk1"/>
                          </a:solidFill>
                          <a:latin typeface="Tw Cen MT"/>
                        </a:defRPr>
                      </a:lvl2pPr>
                      <a:lvl3pPr marL="914400" algn="l" rtl="0" eaLnBrk="1" latinLnBrk="0" hangingPunct="1">
                        <a:defRPr kumimoji="0" kern="1200">
                          <a:solidFill>
                            <a:schemeClr val="dk1"/>
                          </a:solidFill>
                          <a:latin typeface="Tw Cen MT"/>
                        </a:defRPr>
                      </a:lvl3pPr>
                      <a:lvl4pPr marL="1371600" algn="l" rtl="0" eaLnBrk="1" latinLnBrk="0" hangingPunct="1">
                        <a:defRPr kumimoji="0" kern="1200">
                          <a:solidFill>
                            <a:schemeClr val="dk1"/>
                          </a:solidFill>
                          <a:latin typeface="Tw Cen MT"/>
                        </a:defRPr>
                      </a:lvl4pPr>
                      <a:lvl5pPr marL="1828800" algn="l" rtl="0" eaLnBrk="1" latinLnBrk="0" hangingPunct="1">
                        <a:defRPr kumimoji="0" kern="1200">
                          <a:solidFill>
                            <a:schemeClr val="dk1"/>
                          </a:solidFill>
                          <a:latin typeface="Tw Cen MT"/>
                        </a:defRPr>
                      </a:lvl5pPr>
                      <a:lvl6pPr marL="2286000" algn="l" rtl="0" eaLnBrk="1" latinLnBrk="0" hangingPunct="1">
                        <a:defRPr kumimoji="0" kern="1200">
                          <a:solidFill>
                            <a:schemeClr val="dk1"/>
                          </a:solidFill>
                          <a:latin typeface="Tw Cen MT"/>
                        </a:defRPr>
                      </a:lvl6pPr>
                      <a:lvl7pPr marL="2743200" algn="l" rtl="0" eaLnBrk="1" latinLnBrk="0" hangingPunct="1">
                        <a:defRPr kumimoji="0" kern="1200">
                          <a:solidFill>
                            <a:schemeClr val="dk1"/>
                          </a:solidFill>
                          <a:latin typeface="Tw Cen MT"/>
                        </a:defRPr>
                      </a:lvl7pPr>
                      <a:lvl8pPr marL="3200400" algn="l" rtl="0" eaLnBrk="1" latinLnBrk="0" hangingPunct="1">
                        <a:defRPr kumimoji="0" kern="1200">
                          <a:solidFill>
                            <a:schemeClr val="dk1"/>
                          </a:solidFill>
                          <a:latin typeface="Tw Cen MT"/>
                        </a:defRPr>
                      </a:lvl8pPr>
                      <a:lvl9pPr marL="3657600" algn="l" rtl="0" eaLnBrk="1" latinLnBrk="0" hangingPunct="1">
                        <a:defRPr kumimoji="0" kern="1200">
                          <a:solidFill>
                            <a:schemeClr val="dk1"/>
                          </a:solidFill>
                          <a:latin typeface="Tw Cen MT"/>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000" dirty="0" smtClean="0">
                          <a:cs typeface="B Mitra" panose="00000400000000000000" pitchFamily="2" charset="-78"/>
                        </a:rPr>
                        <a:t>معماری</a:t>
                      </a:r>
                      <a:r>
                        <a:rPr lang="fa-IR" sz="1000" baseline="0" dirty="0" smtClean="0">
                          <a:cs typeface="B Mitra" panose="00000400000000000000" pitchFamily="2" charset="-78"/>
                        </a:rPr>
                        <a:t> داخلی</a:t>
                      </a:r>
                      <a:endParaRPr lang="en-US" sz="1000" dirty="0" smtClean="0">
                        <a:cs typeface="B Mitra" panose="00000400000000000000" pitchFamily="2" charset="-78"/>
                      </a:endParaRPr>
                    </a:p>
                  </a:txBody>
                  <a:tcPr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4B6D2">
                        <a:tint val="40000"/>
                      </a:srgbClr>
                    </a:solidFill>
                  </a:tcPr>
                </a:tc>
                <a:tc>
                  <a:txBody>
                    <a:bodyPr/>
                    <a:lstStyle>
                      <a:lvl1pPr marL="0" algn="l" rtl="0" eaLnBrk="1" latinLnBrk="0" hangingPunct="1">
                        <a:defRPr kumimoji="0" kern="1200">
                          <a:solidFill>
                            <a:schemeClr val="dk1"/>
                          </a:solidFill>
                          <a:latin typeface="Tw Cen MT"/>
                        </a:defRPr>
                      </a:lvl1pPr>
                      <a:lvl2pPr marL="457200" algn="l" rtl="0" eaLnBrk="1" latinLnBrk="0" hangingPunct="1">
                        <a:defRPr kumimoji="0" kern="1200">
                          <a:solidFill>
                            <a:schemeClr val="dk1"/>
                          </a:solidFill>
                          <a:latin typeface="Tw Cen MT"/>
                        </a:defRPr>
                      </a:lvl2pPr>
                      <a:lvl3pPr marL="914400" algn="l" rtl="0" eaLnBrk="1" latinLnBrk="0" hangingPunct="1">
                        <a:defRPr kumimoji="0" kern="1200">
                          <a:solidFill>
                            <a:schemeClr val="dk1"/>
                          </a:solidFill>
                          <a:latin typeface="Tw Cen MT"/>
                        </a:defRPr>
                      </a:lvl3pPr>
                      <a:lvl4pPr marL="1371600" algn="l" rtl="0" eaLnBrk="1" latinLnBrk="0" hangingPunct="1">
                        <a:defRPr kumimoji="0" kern="1200">
                          <a:solidFill>
                            <a:schemeClr val="dk1"/>
                          </a:solidFill>
                          <a:latin typeface="Tw Cen MT"/>
                        </a:defRPr>
                      </a:lvl4pPr>
                      <a:lvl5pPr marL="1828800" algn="l" rtl="0" eaLnBrk="1" latinLnBrk="0" hangingPunct="1">
                        <a:defRPr kumimoji="0" kern="1200">
                          <a:solidFill>
                            <a:schemeClr val="dk1"/>
                          </a:solidFill>
                          <a:latin typeface="Tw Cen MT"/>
                        </a:defRPr>
                      </a:lvl5pPr>
                      <a:lvl6pPr marL="2286000" algn="l" rtl="0" eaLnBrk="1" latinLnBrk="0" hangingPunct="1">
                        <a:defRPr kumimoji="0" kern="1200">
                          <a:solidFill>
                            <a:schemeClr val="dk1"/>
                          </a:solidFill>
                          <a:latin typeface="Tw Cen MT"/>
                        </a:defRPr>
                      </a:lvl6pPr>
                      <a:lvl7pPr marL="2743200" algn="l" rtl="0" eaLnBrk="1" latinLnBrk="0" hangingPunct="1">
                        <a:defRPr kumimoji="0" kern="1200">
                          <a:solidFill>
                            <a:schemeClr val="dk1"/>
                          </a:solidFill>
                          <a:latin typeface="Tw Cen MT"/>
                        </a:defRPr>
                      </a:lvl7pPr>
                      <a:lvl8pPr marL="3200400" algn="l" rtl="0" eaLnBrk="1" latinLnBrk="0" hangingPunct="1">
                        <a:defRPr kumimoji="0" kern="1200">
                          <a:solidFill>
                            <a:schemeClr val="dk1"/>
                          </a:solidFill>
                          <a:latin typeface="Tw Cen MT"/>
                        </a:defRPr>
                      </a:lvl8pPr>
                      <a:lvl9pPr marL="3657600" algn="l" rtl="0" eaLnBrk="1" latinLnBrk="0" hangingPunct="1">
                        <a:defRPr kumimoji="0" kern="1200">
                          <a:solidFill>
                            <a:schemeClr val="dk1"/>
                          </a:solidFill>
                          <a:latin typeface="Tw Cen MT"/>
                        </a:defRPr>
                      </a:lvl9pPr>
                    </a:lstStyle>
                    <a:p>
                      <a:pPr algn="ctr"/>
                      <a:r>
                        <a:rPr lang="fa-IR" sz="1000" dirty="0" smtClean="0">
                          <a:cs typeface="B Mitra" panose="00000400000000000000" pitchFamily="2" charset="-78"/>
                        </a:rPr>
                        <a:t>معماری اسلامی</a:t>
                      </a:r>
                      <a:endParaRPr lang="en-US" sz="1000" dirty="0">
                        <a:cs typeface="B Mitra" panose="00000400000000000000" pitchFamily="2" charset="-78"/>
                      </a:endParaRPr>
                    </a:p>
                  </a:txBody>
                  <a:tcPr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4B6D2">
                        <a:tint val="40000"/>
                      </a:srgbClr>
                    </a:solidFill>
                  </a:tcPr>
                </a:tc>
                <a:tc>
                  <a:txBody>
                    <a:bodyPr/>
                    <a:lstStyle>
                      <a:lvl1pPr marL="0" algn="l" rtl="0" eaLnBrk="1" latinLnBrk="0" hangingPunct="1">
                        <a:defRPr kumimoji="0" kern="1200">
                          <a:solidFill>
                            <a:schemeClr val="dk1"/>
                          </a:solidFill>
                          <a:latin typeface="Tw Cen MT"/>
                        </a:defRPr>
                      </a:lvl1pPr>
                      <a:lvl2pPr marL="457200" algn="l" rtl="0" eaLnBrk="1" latinLnBrk="0" hangingPunct="1">
                        <a:defRPr kumimoji="0" kern="1200">
                          <a:solidFill>
                            <a:schemeClr val="dk1"/>
                          </a:solidFill>
                          <a:latin typeface="Tw Cen MT"/>
                        </a:defRPr>
                      </a:lvl2pPr>
                      <a:lvl3pPr marL="914400" algn="l" rtl="0" eaLnBrk="1" latinLnBrk="0" hangingPunct="1">
                        <a:defRPr kumimoji="0" kern="1200">
                          <a:solidFill>
                            <a:schemeClr val="dk1"/>
                          </a:solidFill>
                          <a:latin typeface="Tw Cen MT"/>
                        </a:defRPr>
                      </a:lvl3pPr>
                      <a:lvl4pPr marL="1371600" algn="l" rtl="0" eaLnBrk="1" latinLnBrk="0" hangingPunct="1">
                        <a:defRPr kumimoji="0" kern="1200">
                          <a:solidFill>
                            <a:schemeClr val="dk1"/>
                          </a:solidFill>
                          <a:latin typeface="Tw Cen MT"/>
                        </a:defRPr>
                      </a:lvl4pPr>
                      <a:lvl5pPr marL="1828800" algn="l" rtl="0" eaLnBrk="1" latinLnBrk="0" hangingPunct="1">
                        <a:defRPr kumimoji="0" kern="1200">
                          <a:solidFill>
                            <a:schemeClr val="dk1"/>
                          </a:solidFill>
                          <a:latin typeface="Tw Cen MT"/>
                        </a:defRPr>
                      </a:lvl5pPr>
                      <a:lvl6pPr marL="2286000" algn="l" rtl="0" eaLnBrk="1" latinLnBrk="0" hangingPunct="1">
                        <a:defRPr kumimoji="0" kern="1200">
                          <a:solidFill>
                            <a:schemeClr val="dk1"/>
                          </a:solidFill>
                          <a:latin typeface="Tw Cen MT"/>
                        </a:defRPr>
                      </a:lvl6pPr>
                      <a:lvl7pPr marL="2743200" algn="l" rtl="0" eaLnBrk="1" latinLnBrk="0" hangingPunct="1">
                        <a:defRPr kumimoji="0" kern="1200">
                          <a:solidFill>
                            <a:schemeClr val="dk1"/>
                          </a:solidFill>
                          <a:latin typeface="Tw Cen MT"/>
                        </a:defRPr>
                      </a:lvl7pPr>
                      <a:lvl8pPr marL="3200400" algn="l" rtl="0" eaLnBrk="1" latinLnBrk="0" hangingPunct="1">
                        <a:defRPr kumimoji="0" kern="1200">
                          <a:solidFill>
                            <a:schemeClr val="dk1"/>
                          </a:solidFill>
                          <a:latin typeface="Tw Cen MT"/>
                        </a:defRPr>
                      </a:lvl8pPr>
                      <a:lvl9pPr marL="3657600" algn="l" rtl="0" eaLnBrk="1" latinLnBrk="0" hangingPunct="1">
                        <a:defRPr kumimoji="0" kern="1200">
                          <a:solidFill>
                            <a:schemeClr val="dk1"/>
                          </a:solidFill>
                          <a:latin typeface="Tw Cen MT"/>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000" dirty="0" smtClean="0">
                          <a:cs typeface="B Mitra" panose="00000400000000000000" pitchFamily="2" charset="-78"/>
                        </a:rPr>
                        <a:t>مهندسی معماری</a:t>
                      </a:r>
                      <a:endParaRPr lang="en-US" sz="1000" dirty="0" smtClean="0">
                        <a:cs typeface="B Mitra" panose="00000400000000000000" pitchFamily="2" charset="-78"/>
                      </a:endParaRPr>
                    </a:p>
                  </a:txBody>
                  <a:tcPr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4B6D2">
                        <a:tint val="40000"/>
                      </a:srgbClr>
                    </a:solidFill>
                  </a:tcPr>
                </a:tc>
                <a:tc>
                  <a:txBody>
                    <a:bodyPr/>
                    <a:lstStyle>
                      <a:lvl1pPr marL="0" algn="l" rtl="0" eaLnBrk="1" latinLnBrk="0" hangingPunct="1">
                        <a:defRPr kumimoji="0" kern="1200">
                          <a:solidFill>
                            <a:schemeClr val="dk1"/>
                          </a:solidFill>
                          <a:latin typeface="Tw Cen MT"/>
                        </a:defRPr>
                      </a:lvl1pPr>
                      <a:lvl2pPr marL="457200" algn="l" rtl="0" eaLnBrk="1" latinLnBrk="0" hangingPunct="1">
                        <a:defRPr kumimoji="0" kern="1200">
                          <a:solidFill>
                            <a:schemeClr val="dk1"/>
                          </a:solidFill>
                          <a:latin typeface="Tw Cen MT"/>
                        </a:defRPr>
                      </a:lvl2pPr>
                      <a:lvl3pPr marL="914400" algn="l" rtl="0" eaLnBrk="1" latinLnBrk="0" hangingPunct="1">
                        <a:defRPr kumimoji="0" kern="1200">
                          <a:solidFill>
                            <a:schemeClr val="dk1"/>
                          </a:solidFill>
                          <a:latin typeface="Tw Cen MT"/>
                        </a:defRPr>
                      </a:lvl3pPr>
                      <a:lvl4pPr marL="1371600" algn="l" rtl="0" eaLnBrk="1" latinLnBrk="0" hangingPunct="1">
                        <a:defRPr kumimoji="0" kern="1200">
                          <a:solidFill>
                            <a:schemeClr val="dk1"/>
                          </a:solidFill>
                          <a:latin typeface="Tw Cen MT"/>
                        </a:defRPr>
                      </a:lvl4pPr>
                      <a:lvl5pPr marL="1828800" algn="l" rtl="0" eaLnBrk="1" latinLnBrk="0" hangingPunct="1">
                        <a:defRPr kumimoji="0" kern="1200">
                          <a:solidFill>
                            <a:schemeClr val="dk1"/>
                          </a:solidFill>
                          <a:latin typeface="Tw Cen MT"/>
                        </a:defRPr>
                      </a:lvl5pPr>
                      <a:lvl6pPr marL="2286000" algn="l" rtl="0" eaLnBrk="1" latinLnBrk="0" hangingPunct="1">
                        <a:defRPr kumimoji="0" kern="1200">
                          <a:solidFill>
                            <a:schemeClr val="dk1"/>
                          </a:solidFill>
                          <a:latin typeface="Tw Cen MT"/>
                        </a:defRPr>
                      </a:lvl6pPr>
                      <a:lvl7pPr marL="2743200" algn="l" rtl="0" eaLnBrk="1" latinLnBrk="0" hangingPunct="1">
                        <a:defRPr kumimoji="0" kern="1200">
                          <a:solidFill>
                            <a:schemeClr val="dk1"/>
                          </a:solidFill>
                          <a:latin typeface="Tw Cen MT"/>
                        </a:defRPr>
                      </a:lvl7pPr>
                      <a:lvl8pPr marL="3200400" algn="l" rtl="0" eaLnBrk="1" latinLnBrk="0" hangingPunct="1">
                        <a:defRPr kumimoji="0" kern="1200">
                          <a:solidFill>
                            <a:schemeClr val="dk1"/>
                          </a:solidFill>
                          <a:latin typeface="Tw Cen MT"/>
                        </a:defRPr>
                      </a:lvl8pPr>
                      <a:lvl9pPr marL="3657600" algn="l" rtl="0" eaLnBrk="1" latinLnBrk="0" hangingPunct="1">
                        <a:defRPr kumimoji="0" kern="1200">
                          <a:solidFill>
                            <a:schemeClr val="dk1"/>
                          </a:solidFill>
                          <a:latin typeface="Tw Cen MT"/>
                        </a:defRPr>
                      </a:lvl9pPr>
                    </a:lstStyle>
                    <a:p>
                      <a:pPr algn="ctr"/>
                      <a:r>
                        <a:rPr lang="fa-IR" sz="1000" dirty="0" smtClean="0">
                          <a:cs typeface="B Mitra" panose="00000400000000000000" pitchFamily="2" charset="-78"/>
                        </a:rPr>
                        <a:t> معماری اسلامی</a:t>
                      </a:r>
                      <a:endParaRPr lang="en-US" sz="1000" dirty="0">
                        <a:cs typeface="B Mitra" panose="00000400000000000000" pitchFamily="2" charset="-78"/>
                      </a:endParaRPr>
                    </a:p>
                  </a:txBody>
                  <a:tcPr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4B6D2">
                        <a:tint val="40000"/>
                      </a:srgbClr>
                    </a:solidFill>
                  </a:tcPr>
                </a:tc>
                <a:tc>
                  <a:txBody>
                    <a:bodyPr/>
                    <a:lstStyle>
                      <a:lvl1pPr marL="0" algn="l" rtl="0" eaLnBrk="1" latinLnBrk="0" hangingPunct="1">
                        <a:defRPr kumimoji="0" kern="1200">
                          <a:solidFill>
                            <a:schemeClr val="dk1"/>
                          </a:solidFill>
                          <a:latin typeface="Tw Cen MT"/>
                        </a:defRPr>
                      </a:lvl1pPr>
                      <a:lvl2pPr marL="457200" algn="l" rtl="0" eaLnBrk="1" latinLnBrk="0" hangingPunct="1">
                        <a:defRPr kumimoji="0" kern="1200">
                          <a:solidFill>
                            <a:schemeClr val="dk1"/>
                          </a:solidFill>
                          <a:latin typeface="Tw Cen MT"/>
                        </a:defRPr>
                      </a:lvl2pPr>
                      <a:lvl3pPr marL="914400" algn="l" rtl="0" eaLnBrk="1" latinLnBrk="0" hangingPunct="1">
                        <a:defRPr kumimoji="0" kern="1200">
                          <a:solidFill>
                            <a:schemeClr val="dk1"/>
                          </a:solidFill>
                          <a:latin typeface="Tw Cen MT"/>
                        </a:defRPr>
                      </a:lvl3pPr>
                      <a:lvl4pPr marL="1371600" algn="l" rtl="0" eaLnBrk="1" latinLnBrk="0" hangingPunct="1">
                        <a:defRPr kumimoji="0" kern="1200">
                          <a:solidFill>
                            <a:schemeClr val="dk1"/>
                          </a:solidFill>
                          <a:latin typeface="Tw Cen MT"/>
                        </a:defRPr>
                      </a:lvl4pPr>
                      <a:lvl5pPr marL="1828800" algn="l" rtl="0" eaLnBrk="1" latinLnBrk="0" hangingPunct="1">
                        <a:defRPr kumimoji="0" kern="1200">
                          <a:solidFill>
                            <a:schemeClr val="dk1"/>
                          </a:solidFill>
                          <a:latin typeface="Tw Cen MT"/>
                        </a:defRPr>
                      </a:lvl5pPr>
                      <a:lvl6pPr marL="2286000" algn="l" rtl="0" eaLnBrk="1" latinLnBrk="0" hangingPunct="1">
                        <a:defRPr kumimoji="0" kern="1200">
                          <a:solidFill>
                            <a:schemeClr val="dk1"/>
                          </a:solidFill>
                          <a:latin typeface="Tw Cen MT"/>
                        </a:defRPr>
                      </a:lvl6pPr>
                      <a:lvl7pPr marL="2743200" algn="l" rtl="0" eaLnBrk="1" latinLnBrk="0" hangingPunct="1">
                        <a:defRPr kumimoji="0" kern="1200">
                          <a:solidFill>
                            <a:schemeClr val="dk1"/>
                          </a:solidFill>
                          <a:latin typeface="Tw Cen MT"/>
                        </a:defRPr>
                      </a:lvl7pPr>
                      <a:lvl8pPr marL="3200400" algn="l" rtl="0" eaLnBrk="1" latinLnBrk="0" hangingPunct="1">
                        <a:defRPr kumimoji="0" kern="1200">
                          <a:solidFill>
                            <a:schemeClr val="dk1"/>
                          </a:solidFill>
                          <a:latin typeface="Tw Cen MT"/>
                        </a:defRPr>
                      </a:lvl8pPr>
                      <a:lvl9pPr marL="3657600" algn="l" rtl="0" eaLnBrk="1" latinLnBrk="0" hangingPunct="1">
                        <a:defRPr kumimoji="0" kern="1200">
                          <a:solidFill>
                            <a:schemeClr val="dk1"/>
                          </a:solidFill>
                          <a:latin typeface="Tw Cen MT"/>
                        </a:defRPr>
                      </a:lvl9pPr>
                    </a:lstStyle>
                    <a:p>
                      <a:pPr marL="0" marR="0" indent="0" algn="l" defTabSz="914400" rtl="0" eaLnBrk="1" fontAlgn="auto" latinLnBrk="0" hangingPunct="1">
                        <a:lnSpc>
                          <a:spcPct val="100000"/>
                        </a:lnSpc>
                        <a:spcBef>
                          <a:spcPts val="0"/>
                        </a:spcBef>
                        <a:spcAft>
                          <a:spcPts val="0"/>
                        </a:spcAft>
                        <a:buClrTx/>
                        <a:buSzTx/>
                        <a:buFontTx/>
                        <a:buNone/>
                        <a:tabLst/>
                        <a:defRPr/>
                      </a:pPr>
                      <a:r>
                        <a:rPr lang="fa-IR" sz="1000" dirty="0" smtClean="0">
                          <a:cs typeface="B Mitra" panose="00000400000000000000" pitchFamily="2" charset="-78"/>
                        </a:rPr>
                        <a:t>مهندسی معماری</a:t>
                      </a:r>
                      <a:endParaRPr lang="en-US" sz="1000" dirty="0" smtClean="0">
                        <a:cs typeface="B Mitra" panose="00000400000000000000" pitchFamily="2" charset="-78"/>
                      </a:endParaRPr>
                    </a:p>
                  </a:txBody>
                  <a:tcPr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4B6D2">
                        <a:tint val="40000"/>
                      </a:srgbClr>
                    </a:solidFill>
                  </a:tcPr>
                </a:tc>
                <a:tc>
                  <a:txBody>
                    <a:bodyPr/>
                    <a:lstStyle>
                      <a:lvl1pPr marL="0" algn="l" rtl="0" eaLnBrk="1" latinLnBrk="0" hangingPunct="1">
                        <a:defRPr kumimoji="0" b="1" kern="1200">
                          <a:solidFill>
                            <a:schemeClr val="lt1"/>
                          </a:solidFill>
                          <a:latin typeface="Tw Cen MT"/>
                        </a:defRPr>
                      </a:lvl1pPr>
                      <a:lvl2pPr marL="457200" algn="l" rtl="0" eaLnBrk="1" latinLnBrk="0" hangingPunct="1">
                        <a:defRPr kumimoji="0" b="1" kern="1200">
                          <a:solidFill>
                            <a:schemeClr val="lt1"/>
                          </a:solidFill>
                          <a:latin typeface="Tw Cen MT"/>
                        </a:defRPr>
                      </a:lvl2pPr>
                      <a:lvl3pPr marL="914400" algn="l" rtl="0" eaLnBrk="1" latinLnBrk="0" hangingPunct="1">
                        <a:defRPr kumimoji="0" b="1" kern="1200">
                          <a:solidFill>
                            <a:schemeClr val="lt1"/>
                          </a:solidFill>
                          <a:latin typeface="Tw Cen MT"/>
                        </a:defRPr>
                      </a:lvl3pPr>
                      <a:lvl4pPr marL="1371600" algn="l" rtl="0" eaLnBrk="1" latinLnBrk="0" hangingPunct="1">
                        <a:defRPr kumimoji="0" b="1" kern="1200">
                          <a:solidFill>
                            <a:schemeClr val="lt1"/>
                          </a:solidFill>
                          <a:latin typeface="Tw Cen MT"/>
                        </a:defRPr>
                      </a:lvl4pPr>
                      <a:lvl5pPr marL="1828800" algn="l" rtl="0" eaLnBrk="1" latinLnBrk="0" hangingPunct="1">
                        <a:defRPr kumimoji="0" b="1" kern="1200">
                          <a:solidFill>
                            <a:schemeClr val="lt1"/>
                          </a:solidFill>
                          <a:latin typeface="Tw Cen MT"/>
                        </a:defRPr>
                      </a:lvl5pPr>
                      <a:lvl6pPr marL="2286000" algn="l" rtl="0" eaLnBrk="1" latinLnBrk="0" hangingPunct="1">
                        <a:defRPr kumimoji="0" b="1" kern="1200">
                          <a:solidFill>
                            <a:schemeClr val="lt1"/>
                          </a:solidFill>
                          <a:latin typeface="Tw Cen MT"/>
                        </a:defRPr>
                      </a:lvl6pPr>
                      <a:lvl7pPr marL="2743200" algn="l" rtl="0" eaLnBrk="1" latinLnBrk="0" hangingPunct="1">
                        <a:defRPr kumimoji="0" b="1" kern="1200">
                          <a:solidFill>
                            <a:schemeClr val="lt1"/>
                          </a:solidFill>
                          <a:latin typeface="Tw Cen MT"/>
                        </a:defRPr>
                      </a:lvl7pPr>
                      <a:lvl8pPr marL="3200400" algn="l" rtl="0" eaLnBrk="1" latinLnBrk="0" hangingPunct="1">
                        <a:defRPr kumimoji="0" b="1" kern="1200">
                          <a:solidFill>
                            <a:schemeClr val="lt1"/>
                          </a:solidFill>
                          <a:latin typeface="Tw Cen MT"/>
                        </a:defRPr>
                      </a:lvl8pPr>
                      <a:lvl9pPr marL="3657600" algn="l" rtl="0" eaLnBrk="1" latinLnBrk="0" hangingPunct="1">
                        <a:defRPr kumimoji="0" b="1" kern="1200">
                          <a:solidFill>
                            <a:schemeClr val="lt1"/>
                          </a:solidFill>
                          <a:latin typeface="Tw Cen MT"/>
                        </a:defRPr>
                      </a:lvl9pPr>
                    </a:lstStyle>
                    <a:p>
                      <a:pPr algn="ctr"/>
                      <a:r>
                        <a:rPr lang="fa-IR" sz="1000" b="0" dirty="0" smtClean="0">
                          <a:cs typeface="B Mitra" panose="00000400000000000000" pitchFamily="2" charset="-78"/>
                        </a:rPr>
                        <a:t>رشته</a:t>
                      </a:r>
                      <a:endParaRPr lang="en-US" sz="1000" b="0" dirty="0">
                        <a:cs typeface="B Mitra" panose="00000400000000000000" pitchFamily="2" charset="-78"/>
                      </a:endParaRPr>
                    </a:p>
                  </a:txBody>
                  <a:tcPr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4B6D2"/>
                    </a:solidFill>
                  </a:tcPr>
                </a:tc>
              </a:tr>
              <a:tr h="539692">
                <a:tc>
                  <a:txBody>
                    <a:bodyPr/>
                    <a:lstStyle>
                      <a:lvl1pPr marL="0" algn="l" rtl="0" eaLnBrk="1" latinLnBrk="0" hangingPunct="1">
                        <a:defRPr kumimoji="0" kern="1200">
                          <a:solidFill>
                            <a:schemeClr val="dk1"/>
                          </a:solidFill>
                          <a:latin typeface="Tw Cen MT"/>
                        </a:defRPr>
                      </a:lvl1pPr>
                      <a:lvl2pPr marL="457200" algn="l" rtl="0" eaLnBrk="1" latinLnBrk="0" hangingPunct="1">
                        <a:defRPr kumimoji="0" kern="1200">
                          <a:solidFill>
                            <a:schemeClr val="dk1"/>
                          </a:solidFill>
                          <a:latin typeface="Tw Cen MT"/>
                        </a:defRPr>
                      </a:lvl2pPr>
                      <a:lvl3pPr marL="914400" algn="l" rtl="0" eaLnBrk="1" latinLnBrk="0" hangingPunct="1">
                        <a:defRPr kumimoji="0" kern="1200">
                          <a:solidFill>
                            <a:schemeClr val="dk1"/>
                          </a:solidFill>
                          <a:latin typeface="Tw Cen MT"/>
                        </a:defRPr>
                      </a:lvl3pPr>
                      <a:lvl4pPr marL="1371600" algn="l" rtl="0" eaLnBrk="1" latinLnBrk="0" hangingPunct="1">
                        <a:defRPr kumimoji="0" kern="1200">
                          <a:solidFill>
                            <a:schemeClr val="dk1"/>
                          </a:solidFill>
                          <a:latin typeface="Tw Cen MT"/>
                        </a:defRPr>
                      </a:lvl4pPr>
                      <a:lvl5pPr marL="1828800" algn="l" rtl="0" eaLnBrk="1" latinLnBrk="0" hangingPunct="1">
                        <a:defRPr kumimoji="0" kern="1200">
                          <a:solidFill>
                            <a:schemeClr val="dk1"/>
                          </a:solidFill>
                          <a:latin typeface="Tw Cen MT"/>
                        </a:defRPr>
                      </a:lvl5pPr>
                      <a:lvl6pPr marL="2286000" algn="l" rtl="0" eaLnBrk="1" latinLnBrk="0" hangingPunct="1">
                        <a:defRPr kumimoji="0" kern="1200">
                          <a:solidFill>
                            <a:schemeClr val="dk1"/>
                          </a:solidFill>
                          <a:latin typeface="Tw Cen MT"/>
                        </a:defRPr>
                      </a:lvl6pPr>
                      <a:lvl7pPr marL="2743200" algn="l" rtl="0" eaLnBrk="1" latinLnBrk="0" hangingPunct="1">
                        <a:defRPr kumimoji="0" kern="1200">
                          <a:solidFill>
                            <a:schemeClr val="dk1"/>
                          </a:solidFill>
                          <a:latin typeface="Tw Cen MT"/>
                        </a:defRPr>
                      </a:lvl7pPr>
                      <a:lvl8pPr marL="3200400" algn="l" rtl="0" eaLnBrk="1" latinLnBrk="0" hangingPunct="1">
                        <a:defRPr kumimoji="0" kern="1200">
                          <a:solidFill>
                            <a:schemeClr val="dk1"/>
                          </a:solidFill>
                          <a:latin typeface="Tw Cen MT"/>
                        </a:defRPr>
                      </a:lvl8pPr>
                      <a:lvl9pPr marL="3657600" algn="l" rtl="0" eaLnBrk="1" latinLnBrk="0" hangingPunct="1">
                        <a:defRPr kumimoji="0" kern="1200">
                          <a:solidFill>
                            <a:schemeClr val="dk1"/>
                          </a:solidFill>
                          <a:latin typeface="Tw Cen MT"/>
                        </a:defRPr>
                      </a:lvl9pPr>
                    </a:lstStyle>
                    <a:p>
                      <a:pPr algn="ctr"/>
                      <a:r>
                        <a:rPr lang="fa-IR" sz="1000" dirty="0" smtClean="0">
                          <a:cs typeface="B Mitra" panose="00000400000000000000" pitchFamily="2" charset="-78"/>
                        </a:rPr>
                        <a:t>390</a:t>
                      </a:r>
                      <a:endParaRPr lang="en-US" sz="1000" dirty="0">
                        <a:cs typeface="B Mitra" panose="00000400000000000000" pitchFamily="2" charset="-78"/>
                      </a:endParaRPr>
                    </a:p>
                  </a:txBody>
                  <a:tcPr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4B6D2">
                        <a:tint val="20000"/>
                      </a:srgbClr>
                    </a:solidFill>
                  </a:tcPr>
                </a:tc>
                <a:tc>
                  <a:txBody>
                    <a:bodyPr/>
                    <a:lstStyle>
                      <a:lvl1pPr marL="0" algn="l" rtl="0" eaLnBrk="1" latinLnBrk="0" hangingPunct="1">
                        <a:defRPr kumimoji="0" kern="1200">
                          <a:solidFill>
                            <a:schemeClr val="dk1"/>
                          </a:solidFill>
                          <a:latin typeface="Tw Cen MT"/>
                        </a:defRPr>
                      </a:lvl1pPr>
                      <a:lvl2pPr marL="457200" algn="l" rtl="0" eaLnBrk="1" latinLnBrk="0" hangingPunct="1">
                        <a:defRPr kumimoji="0" kern="1200">
                          <a:solidFill>
                            <a:schemeClr val="dk1"/>
                          </a:solidFill>
                          <a:latin typeface="Tw Cen MT"/>
                        </a:defRPr>
                      </a:lvl2pPr>
                      <a:lvl3pPr marL="914400" algn="l" rtl="0" eaLnBrk="1" latinLnBrk="0" hangingPunct="1">
                        <a:defRPr kumimoji="0" kern="1200">
                          <a:solidFill>
                            <a:schemeClr val="dk1"/>
                          </a:solidFill>
                          <a:latin typeface="Tw Cen MT"/>
                        </a:defRPr>
                      </a:lvl3pPr>
                      <a:lvl4pPr marL="1371600" algn="l" rtl="0" eaLnBrk="1" latinLnBrk="0" hangingPunct="1">
                        <a:defRPr kumimoji="0" kern="1200">
                          <a:solidFill>
                            <a:schemeClr val="dk1"/>
                          </a:solidFill>
                          <a:latin typeface="Tw Cen MT"/>
                        </a:defRPr>
                      </a:lvl4pPr>
                      <a:lvl5pPr marL="1828800" algn="l" rtl="0" eaLnBrk="1" latinLnBrk="0" hangingPunct="1">
                        <a:defRPr kumimoji="0" kern="1200">
                          <a:solidFill>
                            <a:schemeClr val="dk1"/>
                          </a:solidFill>
                          <a:latin typeface="Tw Cen MT"/>
                        </a:defRPr>
                      </a:lvl5pPr>
                      <a:lvl6pPr marL="2286000" algn="l" rtl="0" eaLnBrk="1" latinLnBrk="0" hangingPunct="1">
                        <a:defRPr kumimoji="0" kern="1200">
                          <a:solidFill>
                            <a:schemeClr val="dk1"/>
                          </a:solidFill>
                          <a:latin typeface="Tw Cen MT"/>
                        </a:defRPr>
                      </a:lvl6pPr>
                      <a:lvl7pPr marL="2743200" algn="l" rtl="0" eaLnBrk="1" latinLnBrk="0" hangingPunct="1">
                        <a:defRPr kumimoji="0" kern="1200">
                          <a:solidFill>
                            <a:schemeClr val="dk1"/>
                          </a:solidFill>
                          <a:latin typeface="Tw Cen MT"/>
                        </a:defRPr>
                      </a:lvl7pPr>
                      <a:lvl8pPr marL="3200400" algn="l" rtl="0" eaLnBrk="1" latinLnBrk="0" hangingPunct="1">
                        <a:defRPr kumimoji="0" kern="1200">
                          <a:solidFill>
                            <a:schemeClr val="dk1"/>
                          </a:solidFill>
                          <a:latin typeface="Tw Cen MT"/>
                        </a:defRPr>
                      </a:lvl8pPr>
                      <a:lvl9pPr marL="3657600" algn="l" rtl="0" eaLnBrk="1" latinLnBrk="0" hangingPunct="1">
                        <a:defRPr kumimoji="0" kern="1200">
                          <a:solidFill>
                            <a:schemeClr val="dk1"/>
                          </a:solidFill>
                          <a:latin typeface="Tw Cen MT"/>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000" dirty="0" smtClean="0">
                          <a:cs typeface="B Mitra" panose="00000400000000000000" pitchFamily="2" charset="-78"/>
                        </a:rPr>
                        <a:t>30</a:t>
                      </a:r>
                      <a:endParaRPr lang="en-US" sz="1000" dirty="0" smtClean="0">
                        <a:cs typeface="B Mitra" panose="00000400000000000000" pitchFamily="2" charset="-78"/>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4B6D2">
                        <a:tint val="20000"/>
                      </a:srgbClr>
                    </a:solidFill>
                  </a:tcPr>
                </a:tc>
                <a:tc>
                  <a:txBody>
                    <a:bodyPr/>
                    <a:lstStyle>
                      <a:lvl1pPr marL="0" algn="l" rtl="0" eaLnBrk="1" latinLnBrk="0" hangingPunct="1">
                        <a:defRPr kumimoji="0" kern="1200">
                          <a:solidFill>
                            <a:schemeClr val="dk1"/>
                          </a:solidFill>
                          <a:latin typeface="Tw Cen MT"/>
                        </a:defRPr>
                      </a:lvl1pPr>
                      <a:lvl2pPr marL="457200" algn="l" rtl="0" eaLnBrk="1" latinLnBrk="0" hangingPunct="1">
                        <a:defRPr kumimoji="0" kern="1200">
                          <a:solidFill>
                            <a:schemeClr val="dk1"/>
                          </a:solidFill>
                          <a:latin typeface="Tw Cen MT"/>
                        </a:defRPr>
                      </a:lvl2pPr>
                      <a:lvl3pPr marL="914400" algn="l" rtl="0" eaLnBrk="1" latinLnBrk="0" hangingPunct="1">
                        <a:defRPr kumimoji="0" kern="1200">
                          <a:solidFill>
                            <a:schemeClr val="dk1"/>
                          </a:solidFill>
                          <a:latin typeface="Tw Cen MT"/>
                        </a:defRPr>
                      </a:lvl3pPr>
                      <a:lvl4pPr marL="1371600" algn="l" rtl="0" eaLnBrk="1" latinLnBrk="0" hangingPunct="1">
                        <a:defRPr kumimoji="0" kern="1200">
                          <a:solidFill>
                            <a:schemeClr val="dk1"/>
                          </a:solidFill>
                          <a:latin typeface="Tw Cen MT"/>
                        </a:defRPr>
                      </a:lvl4pPr>
                      <a:lvl5pPr marL="1828800" algn="l" rtl="0" eaLnBrk="1" latinLnBrk="0" hangingPunct="1">
                        <a:defRPr kumimoji="0" kern="1200">
                          <a:solidFill>
                            <a:schemeClr val="dk1"/>
                          </a:solidFill>
                          <a:latin typeface="Tw Cen MT"/>
                        </a:defRPr>
                      </a:lvl5pPr>
                      <a:lvl6pPr marL="2286000" algn="l" rtl="0" eaLnBrk="1" latinLnBrk="0" hangingPunct="1">
                        <a:defRPr kumimoji="0" kern="1200">
                          <a:solidFill>
                            <a:schemeClr val="dk1"/>
                          </a:solidFill>
                          <a:latin typeface="Tw Cen MT"/>
                        </a:defRPr>
                      </a:lvl6pPr>
                      <a:lvl7pPr marL="2743200" algn="l" rtl="0" eaLnBrk="1" latinLnBrk="0" hangingPunct="1">
                        <a:defRPr kumimoji="0" kern="1200">
                          <a:solidFill>
                            <a:schemeClr val="dk1"/>
                          </a:solidFill>
                          <a:latin typeface="Tw Cen MT"/>
                        </a:defRPr>
                      </a:lvl7pPr>
                      <a:lvl8pPr marL="3200400" algn="l" rtl="0" eaLnBrk="1" latinLnBrk="0" hangingPunct="1">
                        <a:defRPr kumimoji="0" kern="1200">
                          <a:solidFill>
                            <a:schemeClr val="dk1"/>
                          </a:solidFill>
                          <a:latin typeface="Tw Cen MT"/>
                        </a:defRPr>
                      </a:lvl8pPr>
                      <a:lvl9pPr marL="3657600" algn="l" rtl="0" eaLnBrk="1" latinLnBrk="0" hangingPunct="1">
                        <a:defRPr kumimoji="0" kern="1200">
                          <a:solidFill>
                            <a:schemeClr val="dk1"/>
                          </a:solidFill>
                          <a:latin typeface="Tw Cen MT"/>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000" dirty="0" smtClean="0">
                          <a:cs typeface="B Mitra" panose="00000400000000000000" pitchFamily="2" charset="-78"/>
                        </a:rPr>
                        <a:t>30</a:t>
                      </a:r>
                      <a:endParaRPr lang="en-US" sz="1000" dirty="0" smtClean="0">
                        <a:cs typeface="B Mitra" panose="00000400000000000000" pitchFamily="2" charset="-78"/>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4B6D2">
                        <a:tint val="20000"/>
                      </a:srgbClr>
                    </a:solidFill>
                  </a:tcPr>
                </a:tc>
                <a:tc>
                  <a:txBody>
                    <a:bodyPr/>
                    <a:lstStyle>
                      <a:lvl1pPr marL="0" algn="l" rtl="0" eaLnBrk="1" latinLnBrk="0" hangingPunct="1">
                        <a:defRPr kumimoji="0" kern="1200">
                          <a:solidFill>
                            <a:schemeClr val="dk1"/>
                          </a:solidFill>
                          <a:latin typeface="Tw Cen MT"/>
                        </a:defRPr>
                      </a:lvl1pPr>
                      <a:lvl2pPr marL="457200" algn="l" rtl="0" eaLnBrk="1" latinLnBrk="0" hangingPunct="1">
                        <a:defRPr kumimoji="0" kern="1200">
                          <a:solidFill>
                            <a:schemeClr val="dk1"/>
                          </a:solidFill>
                          <a:latin typeface="Tw Cen MT"/>
                        </a:defRPr>
                      </a:lvl2pPr>
                      <a:lvl3pPr marL="914400" algn="l" rtl="0" eaLnBrk="1" latinLnBrk="0" hangingPunct="1">
                        <a:defRPr kumimoji="0" kern="1200">
                          <a:solidFill>
                            <a:schemeClr val="dk1"/>
                          </a:solidFill>
                          <a:latin typeface="Tw Cen MT"/>
                        </a:defRPr>
                      </a:lvl3pPr>
                      <a:lvl4pPr marL="1371600" algn="l" rtl="0" eaLnBrk="1" latinLnBrk="0" hangingPunct="1">
                        <a:defRPr kumimoji="0" kern="1200">
                          <a:solidFill>
                            <a:schemeClr val="dk1"/>
                          </a:solidFill>
                          <a:latin typeface="Tw Cen MT"/>
                        </a:defRPr>
                      </a:lvl4pPr>
                      <a:lvl5pPr marL="1828800" algn="l" rtl="0" eaLnBrk="1" latinLnBrk="0" hangingPunct="1">
                        <a:defRPr kumimoji="0" kern="1200">
                          <a:solidFill>
                            <a:schemeClr val="dk1"/>
                          </a:solidFill>
                          <a:latin typeface="Tw Cen MT"/>
                        </a:defRPr>
                      </a:lvl5pPr>
                      <a:lvl6pPr marL="2286000" algn="l" rtl="0" eaLnBrk="1" latinLnBrk="0" hangingPunct="1">
                        <a:defRPr kumimoji="0" kern="1200">
                          <a:solidFill>
                            <a:schemeClr val="dk1"/>
                          </a:solidFill>
                          <a:latin typeface="Tw Cen MT"/>
                        </a:defRPr>
                      </a:lvl6pPr>
                      <a:lvl7pPr marL="2743200" algn="l" rtl="0" eaLnBrk="1" latinLnBrk="0" hangingPunct="1">
                        <a:defRPr kumimoji="0" kern="1200">
                          <a:solidFill>
                            <a:schemeClr val="dk1"/>
                          </a:solidFill>
                          <a:latin typeface="Tw Cen MT"/>
                        </a:defRPr>
                      </a:lvl7pPr>
                      <a:lvl8pPr marL="3200400" algn="l" rtl="0" eaLnBrk="1" latinLnBrk="0" hangingPunct="1">
                        <a:defRPr kumimoji="0" kern="1200">
                          <a:solidFill>
                            <a:schemeClr val="dk1"/>
                          </a:solidFill>
                          <a:latin typeface="Tw Cen MT"/>
                        </a:defRPr>
                      </a:lvl8pPr>
                      <a:lvl9pPr marL="3657600" algn="l" rtl="0" eaLnBrk="1" latinLnBrk="0" hangingPunct="1">
                        <a:defRPr kumimoji="0" kern="1200">
                          <a:solidFill>
                            <a:schemeClr val="dk1"/>
                          </a:solidFill>
                          <a:latin typeface="Tw Cen MT"/>
                        </a:defRPr>
                      </a:lvl9pPr>
                    </a:lstStyle>
                    <a:p>
                      <a:pPr algn="ctr"/>
                      <a:r>
                        <a:rPr lang="fa-IR" sz="1000" dirty="0" smtClean="0">
                          <a:cs typeface="B Mitra" panose="00000400000000000000" pitchFamily="2" charset="-78"/>
                        </a:rPr>
                        <a:t>30</a:t>
                      </a:r>
                      <a:endParaRPr lang="en-US" sz="1000" dirty="0">
                        <a:cs typeface="B Mitra" panose="00000400000000000000" pitchFamily="2" charset="-78"/>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4B6D2">
                        <a:tint val="20000"/>
                      </a:srgbClr>
                    </a:solidFill>
                  </a:tcPr>
                </a:tc>
                <a:tc>
                  <a:txBody>
                    <a:bodyPr/>
                    <a:lstStyle>
                      <a:lvl1pPr marL="0" algn="l" rtl="0" eaLnBrk="1" latinLnBrk="0" hangingPunct="1">
                        <a:defRPr kumimoji="0" kern="1200">
                          <a:solidFill>
                            <a:schemeClr val="dk1"/>
                          </a:solidFill>
                          <a:latin typeface="Tw Cen MT"/>
                        </a:defRPr>
                      </a:lvl1pPr>
                      <a:lvl2pPr marL="457200" algn="l" rtl="0" eaLnBrk="1" latinLnBrk="0" hangingPunct="1">
                        <a:defRPr kumimoji="0" kern="1200">
                          <a:solidFill>
                            <a:schemeClr val="dk1"/>
                          </a:solidFill>
                          <a:latin typeface="Tw Cen MT"/>
                        </a:defRPr>
                      </a:lvl2pPr>
                      <a:lvl3pPr marL="914400" algn="l" rtl="0" eaLnBrk="1" latinLnBrk="0" hangingPunct="1">
                        <a:defRPr kumimoji="0" kern="1200">
                          <a:solidFill>
                            <a:schemeClr val="dk1"/>
                          </a:solidFill>
                          <a:latin typeface="Tw Cen MT"/>
                        </a:defRPr>
                      </a:lvl3pPr>
                      <a:lvl4pPr marL="1371600" algn="l" rtl="0" eaLnBrk="1" latinLnBrk="0" hangingPunct="1">
                        <a:defRPr kumimoji="0" kern="1200">
                          <a:solidFill>
                            <a:schemeClr val="dk1"/>
                          </a:solidFill>
                          <a:latin typeface="Tw Cen MT"/>
                        </a:defRPr>
                      </a:lvl4pPr>
                      <a:lvl5pPr marL="1828800" algn="l" rtl="0" eaLnBrk="1" latinLnBrk="0" hangingPunct="1">
                        <a:defRPr kumimoji="0" kern="1200">
                          <a:solidFill>
                            <a:schemeClr val="dk1"/>
                          </a:solidFill>
                          <a:latin typeface="Tw Cen MT"/>
                        </a:defRPr>
                      </a:lvl5pPr>
                      <a:lvl6pPr marL="2286000" algn="l" rtl="0" eaLnBrk="1" latinLnBrk="0" hangingPunct="1">
                        <a:defRPr kumimoji="0" kern="1200">
                          <a:solidFill>
                            <a:schemeClr val="dk1"/>
                          </a:solidFill>
                          <a:latin typeface="Tw Cen MT"/>
                        </a:defRPr>
                      </a:lvl6pPr>
                      <a:lvl7pPr marL="2743200" algn="l" rtl="0" eaLnBrk="1" latinLnBrk="0" hangingPunct="1">
                        <a:defRPr kumimoji="0" kern="1200">
                          <a:solidFill>
                            <a:schemeClr val="dk1"/>
                          </a:solidFill>
                          <a:latin typeface="Tw Cen MT"/>
                        </a:defRPr>
                      </a:lvl7pPr>
                      <a:lvl8pPr marL="3200400" algn="l" rtl="0" eaLnBrk="1" latinLnBrk="0" hangingPunct="1">
                        <a:defRPr kumimoji="0" kern="1200">
                          <a:solidFill>
                            <a:schemeClr val="dk1"/>
                          </a:solidFill>
                          <a:latin typeface="Tw Cen MT"/>
                        </a:defRPr>
                      </a:lvl8pPr>
                      <a:lvl9pPr marL="3657600" algn="l" rtl="0" eaLnBrk="1" latinLnBrk="0" hangingPunct="1">
                        <a:defRPr kumimoji="0" kern="1200">
                          <a:solidFill>
                            <a:schemeClr val="dk1"/>
                          </a:solidFill>
                          <a:latin typeface="Tw Cen MT"/>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000" dirty="0" smtClean="0">
                          <a:cs typeface="B Mitra" panose="00000400000000000000" pitchFamily="2" charset="-78"/>
                        </a:rPr>
                        <a:t>60</a:t>
                      </a:r>
                      <a:endParaRPr lang="en-US" sz="1000" dirty="0" smtClean="0">
                        <a:cs typeface="B Mitra" panose="00000400000000000000" pitchFamily="2" charset="-78"/>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4B6D2">
                        <a:tint val="20000"/>
                      </a:srgbClr>
                    </a:solidFill>
                  </a:tcPr>
                </a:tc>
                <a:tc>
                  <a:txBody>
                    <a:bodyPr/>
                    <a:lstStyle>
                      <a:lvl1pPr marL="0" algn="l" rtl="0" eaLnBrk="1" latinLnBrk="0" hangingPunct="1">
                        <a:defRPr kumimoji="0" kern="1200">
                          <a:solidFill>
                            <a:schemeClr val="dk1"/>
                          </a:solidFill>
                          <a:latin typeface="Tw Cen MT"/>
                        </a:defRPr>
                      </a:lvl1pPr>
                      <a:lvl2pPr marL="457200" algn="l" rtl="0" eaLnBrk="1" latinLnBrk="0" hangingPunct="1">
                        <a:defRPr kumimoji="0" kern="1200">
                          <a:solidFill>
                            <a:schemeClr val="dk1"/>
                          </a:solidFill>
                          <a:latin typeface="Tw Cen MT"/>
                        </a:defRPr>
                      </a:lvl2pPr>
                      <a:lvl3pPr marL="914400" algn="l" rtl="0" eaLnBrk="1" latinLnBrk="0" hangingPunct="1">
                        <a:defRPr kumimoji="0" kern="1200">
                          <a:solidFill>
                            <a:schemeClr val="dk1"/>
                          </a:solidFill>
                          <a:latin typeface="Tw Cen MT"/>
                        </a:defRPr>
                      </a:lvl3pPr>
                      <a:lvl4pPr marL="1371600" algn="l" rtl="0" eaLnBrk="1" latinLnBrk="0" hangingPunct="1">
                        <a:defRPr kumimoji="0" kern="1200">
                          <a:solidFill>
                            <a:schemeClr val="dk1"/>
                          </a:solidFill>
                          <a:latin typeface="Tw Cen MT"/>
                        </a:defRPr>
                      </a:lvl4pPr>
                      <a:lvl5pPr marL="1828800" algn="l" rtl="0" eaLnBrk="1" latinLnBrk="0" hangingPunct="1">
                        <a:defRPr kumimoji="0" kern="1200">
                          <a:solidFill>
                            <a:schemeClr val="dk1"/>
                          </a:solidFill>
                          <a:latin typeface="Tw Cen MT"/>
                        </a:defRPr>
                      </a:lvl5pPr>
                      <a:lvl6pPr marL="2286000" algn="l" rtl="0" eaLnBrk="1" latinLnBrk="0" hangingPunct="1">
                        <a:defRPr kumimoji="0" kern="1200">
                          <a:solidFill>
                            <a:schemeClr val="dk1"/>
                          </a:solidFill>
                          <a:latin typeface="Tw Cen MT"/>
                        </a:defRPr>
                      </a:lvl6pPr>
                      <a:lvl7pPr marL="2743200" algn="l" rtl="0" eaLnBrk="1" latinLnBrk="0" hangingPunct="1">
                        <a:defRPr kumimoji="0" kern="1200">
                          <a:solidFill>
                            <a:schemeClr val="dk1"/>
                          </a:solidFill>
                          <a:latin typeface="Tw Cen MT"/>
                        </a:defRPr>
                      </a:lvl7pPr>
                      <a:lvl8pPr marL="3200400" algn="l" rtl="0" eaLnBrk="1" latinLnBrk="0" hangingPunct="1">
                        <a:defRPr kumimoji="0" kern="1200">
                          <a:solidFill>
                            <a:schemeClr val="dk1"/>
                          </a:solidFill>
                          <a:latin typeface="Tw Cen MT"/>
                        </a:defRPr>
                      </a:lvl8pPr>
                      <a:lvl9pPr marL="3657600" algn="l" rtl="0" eaLnBrk="1" latinLnBrk="0" hangingPunct="1">
                        <a:defRPr kumimoji="0" kern="1200">
                          <a:solidFill>
                            <a:schemeClr val="dk1"/>
                          </a:solidFill>
                          <a:latin typeface="Tw Cen MT"/>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000" dirty="0" smtClean="0">
                          <a:cs typeface="B Mitra" panose="00000400000000000000" pitchFamily="2" charset="-78"/>
                        </a:rPr>
                        <a:t>60</a:t>
                      </a:r>
                      <a:endParaRPr lang="en-US" sz="1000" dirty="0" smtClean="0">
                        <a:cs typeface="B Mitra" panose="00000400000000000000" pitchFamily="2" charset="-78"/>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4B6D2">
                        <a:tint val="20000"/>
                      </a:srgbClr>
                    </a:solidFill>
                  </a:tcPr>
                </a:tc>
                <a:tc>
                  <a:txBody>
                    <a:bodyPr/>
                    <a:lstStyle>
                      <a:lvl1pPr marL="0" algn="l" rtl="0" eaLnBrk="1" latinLnBrk="0" hangingPunct="1">
                        <a:defRPr kumimoji="0" kern="1200">
                          <a:solidFill>
                            <a:schemeClr val="dk1"/>
                          </a:solidFill>
                          <a:latin typeface="Tw Cen MT"/>
                        </a:defRPr>
                      </a:lvl1pPr>
                      <a:lvl2pPr marL="457200" algn="l" rtl="0" eaLnBrk="1" latinLnBrk="0" hangingPunct="1">
                        <a:defRPr kumimoji="0" kern="1200">
                          <a:solidFill>
                            <a:schemeClr val="dk1"/>
                          </a:solidFill>
                          <a:latin typeface="Tw Cen MT"/>
                        </a:defRPr>
                      </a:lvl2pPr>
                      <a:lvl3pPr marL="914400" algn="l" rtl="0" eaLnBrk="1" latinLnBrk="0" hangingPunct="1">
                        <a:defRPr kumimoji="0" kern="1200">
                          <a:solidFill>
                            <a:schemeClr val="dk1"/>
                          </a:solidFill>
                          <a:latin typeface="Tw Cen MT"/>
                        </a:defRPr>
                      </a:lvl3pPr>
                      <a:lvl4pPr marL="1371600" algn="l" rtl="0" eaLnBrk="1" latinLnBrk="0" hangingPunct="1">
                        <a:defRPr kumimoji="0" kern="1200">
                          <a:solidFill>
                            <a:schemeClr val="dk1"/>
                          </a:solidFill>
                          <a:latin typeface="Tw Cen MT"/>
                        </a:defRPr>
                      </a:lvl4pPr>
                      <a:lvl5pPr marL="1828800" algn="l" rtl="0" eaLnBrk="1" latinLnBrk="0" hangingPunct="1">
                        <a:defRPr kumimoji="0" kern="1200">
                          <a:solidFill>
                            <a:schemeClr val="dk1"/>
                          </a:solidFill>
                          <a:latin typeface="Tw Cen MT"/>
                        </a:defRPr>
                      </a:lvl5pPr>
                      <a:lvl6pPr marL="2286000" algn="l" rtl="0" eaLnBrk="1" latinLnBrk="0" hangingPunct="1">
                        <a:defRPr kumimoji="0" kern="1200">
                          <a:solidFill>
                            <a:schemeClr val="dk1"/>
                          </a:solidFill>
                          <a:latin typeface="Tw Cen MT"/>
                        </a:defRPr>
                      </a:lvl6pPr>
                      <a:lvl7pPr marL="2743200" algn="l" rtl="0" eaLnBrk="1" latinLnBrk="0" hangingPunct="1">
                        <a:defRPr kumimoji="0" kern="1200">
                          <a:solidFill>
                            <a:schemeClr val="dk1"/>
                          </a:solidFill>
                          <a:latin typeface="Tw Cen MT"/>
                        </a:defRPr>
                      </a:lvl7pPr>
                      <a:lvl8pPr marL="3200400" algn="l" rtl="0" eaLnBrk="1" latinLnBrk="0" hangingPunct="1">
                        <a:defRPr kumimoji="0" kern="1200">
                          <a:solidFill>
                            <a:schemeClr val="dk1"/>
                          </a:solidFill>
                          <a:latin typeface="Tw Cen MT"/>
                        </a:defRPr>
                      </a:lvl8pPr>
                      <a:lvl9pPr marL="3657600" algn="l" rtl="0" eaLnBrk="1" latinLnBrk="0" hangingPunct="1">
                        <a:defRPr kumimoji="0" kern="1200">
                          <a:solidFill>
                            <a:schemeClr val="dk1"/>
                          </a:solidFill>
                          <a:latin typeface="Tw Cen MT"/>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000" dirty="0" smtClean="0">
                          <a:cs typeface="B Mitra" panose="00000400000000000000" pitchFamily="2" charset="-78"/>
                        </a:rPr>
                        <a:t>60</a:t>
                      </a:r>
                      <a:endParaRPr lang="en-US" sz="1000" dirty="0" smtClean="0">
                        <a:cs typeface="B Mitra" panose="00000400000000000000" pitchFamily="2" charset="-78"/>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4B6D2">
                        <a:tint val="20000"/>
                      </a:srgbClr>
                    </a:solidFill>
                  </a:tcPr>
                </a:tc>
                <a:tc>
                  <a:txBody>
                    <a:bodyPr/>
                    <a:lstStyle>
                      <a:lvl1pPr marL="0" algn="l" rtl="0" eaLnBrk="1" latinLnBrk="0" hangingPunct="1">
                        <a:defRPr kumimoji="0" kern="1200">
                          <a:solidFill>
                            <a:schemeClr val="dk1"/>
                          </a:solidFill>
                          <a:latin typeface="Tw Cen MT"/>
                        </a:defRPr>
                      </a:lvl1pPr>
                      <a:lvl2pPr marL="457200" algn="l" rtl="0" eaLnBrk="1" latinLnBrk="0" hangingPunct="1">
                        <a:defRPr kumimoji="0" kern="1200">
                          <a:solidFill>
                            <a:schemeClr val="dk1"/>
                          </a:solidFill>
                          <a:latin typeface="Tw Cen MT"/>
                        </a:defRPr>
                      </a:lvl2pPr>
                      <a:lvl3pPr marL="914400" algn="l" rtl="0" eaLnBrk="1" latinLnBrk="0" hangingPunct="1">
                        <a:defRPr kumimoji="0" kern="1200">
                          <a:solidFill>
                            <a:schemeClr val="dk1"/>
                          </a:solidFill>
                          <a:latin typeface="Tw Cen MT"/>
                        </a:defRPr>
                      </a:lvl3pPr>
                      <a:lvl4pPr marL="1371600" algn="l" rtl="0" eaLnBrk="1" latinLnBrk="0" hangingPunct="1">
                        <a:defRPr kumimoji="0" kern="1200">
                          <a:solidFill>
                            <a:schemeClr val="dk1"/>
                          </a:solidFill>
                          <a:latin typeface="Tw Cen MT"/>
                        </a:defRPr>
                      </a:lvl4pPr>
                      <a:lvl5pPr marL="1828800" algn="l" rtl="0" eaLnBrk="1" latinLnBrk="0" hangingPunct="1">
                        <a:defRPr kumimoji="0" kern="1200">
                          <a:solidFill>
                            <a:schemeClr val="dk1"/>
                          </a:solidFill>
                          <a:latin typeface="Tw Cen MT"/>
                        </a:defRPr>
                      </a:lvl5pPr>
                      <a:lvl6pPr marL="2286000" algn="l" rtl="0" eaLnBrk="1" latinLnBrk="0" hangingPunct="1">
                        <a:defRPr kumimoji="0" kern="1200">
                          <a:solidFill>
                            <a:schemeClr val="dk1"/>
                          </a:solidFill>
                          <a:latin typeface="Tw Cen MT"/>
                        </a:defRPr>
                      </a:lvl6pPr>
                      <a:lvl7pPr marL="2743200" algn="l" rtl="0" eaLnBrk="1" latinLnBrk="0" hangingPunct="1">
                        <a:defRPr kumimoji="0" kern="1200">
                          <a:solidFill>
                            <a:schemeClr val="dk1"/>
                          </a:solidFill>
                          <a:latin typeface="Tw Cen MT"/>
                        </a:defRPr>
                      </a:lvl7pPr>
                      <a:lvl8pPr marL="3200400" algn="l" rtl="0" eaLnBrk="1" latinLnBrk="0" hangingPunct="1">
                        <a:defRPr kumimoji="0" kern="1200">
                          <a:solidFill>
                            <a:schemeClr val="dk1"/>
                          </a:solidFill>
                          <a:latin typeface="Tw Cen MT"/>
                        </a:defRPr>
                      </a:lvl8pPr>
                      <a:lvl9pPr marL="3657600" algn="l" rtl="0" eaLnBrk="1" latinLnBrk="0" hangingPunct="1">
                        <a:defRPr kumimoji="0" kern="1200">
                          <a:solidFill>
                            <a:schemeClr val="dk1"/>
                          </a:solidFill>
                          <a:latin typeface="Tw Cen MT"/>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000" dirty="0" smtClean="0">
                          <a:cs typeface="B Mitra" panose="00000400000000000000" pitchFamily="2" charset="-78"/>
                        </a:rPr>
                        <a:t>60</a:t>
                      </a:r>
                      <a:endParaRPr lang="en-US" sz="1000" dirty="0" smtClean="0">
                        <a:cs typeface="B Mitra" panose="00000400000000000000" pitchFamily="2" charset="-78"/>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4B6D2">
                        <a:tint val="20000"/>
                      </a:srgbClr>
                    </a:solidFill>
                  </a:tcPr>
                </a:tc>
                <a:tc>
                  <a:txBody>
                    <a:bodyPr/>
                    <a:lstStyle>
                      <a:lvl1pPr marL="0" algn="l" rtl="0" eaLnBrk="1" latinLnBrk="0" hangingPunct="1">
                        <a:defRPr kumimoji="0" kern="1200">
                          <a:solidFill>
                            <a:schemeClr val="dk1"/>
                          </a:solidFill>
                          <a:latin typeface="Tw Cen MT"/>
                        </a:defRPr>
                      </a:lvl1pPr>
                      <a:lvl2pPr marL="457200" algn="l" rtl="0" eaLnBrk="1" latinLnBrk="0" hangingPunct="1">
                        <a:defRPr kumimoji="0" kern="1200">
                          <a:solidFill>
                            <a:schemeClr val="dk1"/>
                          </a:solidFill>
                          <a:latin typeface="Tw Cen MT"/>
                        </a:defRPr>
                      </a:lvl2pPr>
                      <a:lvl3pPr marL="914400" algn="l" rtl="0" eaLnBrk="1" latinLnBrk="0" hangingPunct="1">
                        <a:defRPr kumimoji="0" kern="1200">
                          <a:solidFill>
                            <a:schemeClr val="dk1"/>
                          </a:solidFill>
                          <a:latin typeface="Tw Cen MT"/>
                        </a:defRPr>
                      </a:lvl3pPr>
                      <a:lvl4pPr marL="1371600" algn="l" rtl="0" eaLnBrk="1" latinLnBrk="0" hangingPunct="1">
                        <a:defRPr kumimoji="0" kern="1200">
                          <a:solidFill>
                            <a:schemeClr val="dk1"/>
                          </a:solidFill>
                          <a:latin typeface="Tw Cen MT"/>
                        </a:defRPr>
                      </a:lvl4pPr>
                      <a:lvl5pPr marL="1828800" algn="l" rtl="0" eaLnBrk="1" latinLnBrk="0" hangingPunct="1">
                        <a:defRPr kumimoji="0" kern="1200">
                          <a:solidFill>
                            <a:schemeClr val="dk1"/>
                          </a:solidFill>
                          <a:latin typeface="Tw Cen MT"/>
                        </a:defRPr>
                      </a:lvl5pPr>
                      <a:lvl6pPr marL="2286000" algn="l" rtl="0" eaLnBrk="1" latinLnBrk="0" hangingPunct="1">
                        <a:defRPr kumimoji="0" kern="1200">
                          <a:solidFill>
                            <a:schemeClr val="dk1"/>
                          </a:solidFill>
                          <a:latin typeface="Tw Cen MT"/>
                        </a:defRPr>
                      </a:lvl6pPr>
                      <a:lvl7pPr marL="2743200" algn="l" rtl="0" eaLnBrk="1" latinLnBrk="0" hangingPunct="1">
                        <a:defRPr kumimoji="0" kern="1200">
                          <a:solidFill>
                            <a:schemeClr val="dk1"/>
                          </a:solidFill>
                          <a:latin typeface="Tw Cen MT"/>
                        </a:defRPr>
                      </a:lvl7pPr>
                      <a:lvl8pPr marL="3200400" algn="l" rtl="0" eaLnBrk="1" latinLnBrk="0" hangingPunct="1">
                        <a:defRPr kumimoji="0" kern="1200">
                          <a:solidFill>
                            <a:schemeClr val="dk1"/>
                          </a:solidFill>
                          <a:latin typeface="Tw Cen MT"/>
                        </a:defRPr>
                      </a:lvl8pPr>
                      <a:lvl9pPr marL="3657600" algn="l" rtl="0" eaLnBrk="1" latinLnBrk="0" hangingPunct="1">
                        <a:defRPr kumimoji="0" kern="1200">
                          <a:solidFill>
                            <a:schemeClr val="dk1"/>
                          </a:solidFill>
                          <a:latin typeface="Tw Cen MT"/>
                        </a:defRPr>
                      </a:lvl9pPr>
                    </a:lstStyle>
                    <a:p>
                      <a:pPr algn="ctr"/>
                      <a:r>
                        <a:rPr lang="fa-IR" sz="1000" dirty="0" smtClean="0">
                          <a:cs typeface="B Mitra" panose="00000400000000000000" pitchFamily="2" charset="-78"/>
                        </a:rPr>
                        <a:t>60</a:t>
                      </a:r>
                      <a:endParaRPr lang="en-US" sz="1000" dirty="0">
                        <a:cs typeface="B Mitra" panose="00000400000000000000" pitchFamily="2" charset="-78"/>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4B6D2">
                        <a:tint val="20000"/>
                      </a:srgbClr>
                    </a:solidFill>
                  </a:tcPr>
                </a:tc>
                <a:tc>
                  <a:txBody>
                    <a:bodyPr/>
                    <a:lstStyle>
                      <a:lvl1pPr marL="0" algn="l" rtl="0" eaLnBrk="1" latinLnBrk="0" hangingPunct="1">
                        <a:defRPr kumimoji="0" b="1" kern="1200">
                          <a:solidFill>
                            <a:schemeClr val="lt1"/>
                          </a:solidFill>
                          <a:latin typeface="Tw Cen MT"/>
                        </a:defRPr>
                      </a:lvl1pPr>
                      <a:lvl2pPr marL="457200" algn="l" rtl="0" eaLnBrk="1" latinLnBrk="0" hangingPunct="1">
                        <a:defRPr kumimoji="0" b="1" kern="1200">
                          <a:solidFill>
                            <a:schemeClr val="lt1"/>
                          </a:solidFill>
                          <a:latin typeface="Tw Cen MT"/>
                        </a:defRPr>
                      </a:lvl2pPr>
                      <a:lvl3pPr marL="914400" algn="l" rtl="0" eaLnBrk="1" latinLnBrk="0" hangingPunct="1">
                        <a:defRPr kumimoji="0" b="1" kern="1200">
                          <a:solidFill>
                            <a:schemeClr val="lt1"/>
                          </a:solidFill>
                          <a:latin typeface="Tw Cen MT"/>
                        </a:defRPr>
                      </a:lvl3pPr>
                      <a:lvl4pPr marL="1371600" algn="l" rtl="0" eaLnBrk="1" latinLnBrk="0" hangingPunct="1">
                        <a:defRPr kumimoji="0" b="1" kern="1200">
                          <a:solidFill>
                            <a:schemeClr val="lt1"/>
                          </a:solidFill>
                          <a:latin typeface="Tw Cen MT"/>
                        </a:defRPr>
                      </a:lvl4pPr>
                      <a:lvl5pPr marL="1828800" algn="l" rtl="0" eaLnBrk="1" latinLnBrk="0" hangingPunct="1">
                        <a:defRPr kumimoji="0" b="1" kern="1200">
                          <a:solidFill>
                            <a:schemeClr val="lt1"/>
                          </a:solidFill>
                          <a:latin typeface="Tw Cen MT"/>
                        </a:defRPr>
                      </a:lvl5pPr>
                      <a:lvl6pPr marL="2286000" algn="l" rtl="0" eaLnBrk="1" latinLnBrk="0" hangingPunct="1">
                        <a:defRPr kumimoji="0" b="1" kern="1200">
                          <a:solidFill>
                            <a:schemeClr val="lt1"/>
                          </a:solidFill>
                          <a:latin typeface="Tw Cen MT"/>
                        </a:defRPr>
                      </a:lvl6pPr>
                      <a:lvl7pPr marL="2743200" algn="l" rtl="0" eaLnBrk="1" latinLnBrk="0" hangingPunct="1">
                        <a:defRPr kumimoji="0" b="1" kern="1200">
                          <a:solidFill>
                            <a:schemeClr val="lt1"/>
                          </a:solidFill>
                          <a:latin typeface="Tw Cen MT"/>
                        </a:defRPr>
                      </a:lvl7pPr>
                      <a:lvl8pPr marL="3200400" algn="l" rtl="0" eaLnBrk="1" latinLnBrk="0" hangingPunct="1">
                        <a:defRPr kumimoji="0" b="1" kern="1200">
                          <a:solidFill>
                            <a:schemeClr val="lt1"/>
                          </a:solidFill>
                          <a:latin typeface="Tw Cen MT"/>
                        </a:defRPr>
                      </a:lvl8pPr>
                      <a:lvl9pPr marL="3657600" algn="l" rtl="0" eaLnBrk="1" latinLnBrk="0" hangingPunct="1">
                        <a:defRPr kumimoji="0" b="1" kern="1200">
                          <a:solidFill>
                            <a:schemeClr val="lt1"/>
                          </a:solidFill>
                          <a:latin typeface="Tw Cen MT"/>
                        </a:defRPr>
                      </a:lvl9pPr>
                    </a:lstStyle>
                    <a:p>
                      <a:pPr algn="ctr"/>
                      <a:r>
                        <a:rPr lang="fa-IR" sz="1000" b="0" dirty="0" smtClean="0">
                          <a:cs typeface="B Mitra" panose="00000400000000000000" pitchFamily="2" charset="-78"/>
                        </a:rPr>
                        <a:t>ورودی</a:t>
                      </a:r>
                      <a:r>
                        <a:rPr lang="fa-IR" sz="1000" b="0" baseline="0" dirty="0" smtClean="0">
                          <a:cs typeface="B Mitra" panose="00000400000000000000" pitchFamily="2" charset="-78"/>
                        </a:rPr>
                        <a:t> سالانه</a:t>
                      </a:r>
                    </a:p>
                    <a:p>
                      <a:pPr algn="ctr"/>
                      <a:r>
                        <a:rPr lang="fa-IR" sz="1000" b="0" baseline="0" dirty="0" smtClean="0">
                          <a:cs typeface="B Mitra" panose="00000400000000000000" pitchFamily="2" charset="-78"/>
                        </a:rPr>
                        <a:t>(نفر)</a:t>
                      </a:r>
                      <a:endParaRPr lang="en-US" sz="1000" b="0" dirty="0">
                        <a:cs typeface="B Mitra" panose="00000400000000000000" pitchFamily="2" charset="-78"/>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4B6D2"/>
                    </a:solidFill>
                  </a:tcPr>
                </a:tc>
              </a:tr>
            </a:tbl>
          </a:graphicData>
        </a:graphic>
      </p:graphicFrame>
      <p:graphicFrame>
        <p:nvGraphicFramePr>
          <p:cNvPr id="30" name="Table 29"/>
          <p:cNvGraphicFramePr>
            <a:graphicFrameLocks noGrp="1"/>
          </p:cNvGraphicFramePr>
          <p:nvPr>
            <p:extLst/>
          </p:nvPr>
        </p:nvGraphicFramePr>
        <p:xfrm>
          <a:off x="2504728" y="5517232"/>
          <a:ext cx="6529788" cy="828040"/>
        </p:xfrm>
        <a:graphic>
          <a:graphicData uri="http://schemas.openxmlformats.org/drawingml/2006/table">
            <a:tbl>
              <a:tblPr firstRow="1" lastCol="1" bandRow="1" bandCol="1"/>
              <a:tblGrid>
                <a:gridCol w="1088298"/>
                <a:gridCol w="1088298"/>
                <a:gridCol w="1088298"/>
                <a:gridCol w="1088298"/>
                <a:gridCol w="1088298"/>
                <a:gridCol w="1088298"/>
              </a:tblGrid>
              <a:tr h="370840">
                <a:tc>
                  <a:txBody>
                    <a:bodyPr/>
                    <a:lstStyle>
                      <a:lvl1pPr marL="0" algn="l" rtl="0" eaLnBrk="1" latinLnBrk="0" hangingPunct="1">
                        <a:defRPr kumimoji="0" b="1" kern="1200">
                          <a:solidFill>
                            <a:schemeClr val="lt1"/>
                          </a:solidFill>
                          <a:latin typeface="Tw Cen MT"/>
                        </a:defRPr>
                      </a:lvl1pPr>
                      <a:lvl2pPr marL="457200" algn="l" rtl="0" eaLnBrk="1" latinLnBrk="0" hangingPunct="1">
                        <a:defRPr kumimoji="0" b="1" kern="1200">
                          <a:solidFill>
                            <a:schemeClr val="lt1"/>
                          </a:solidFill>
                          <a:latin typeface="Tw Cen MT"/>
                        </a:defRPr>
                      </a:lvl2pPr>
                      <a:lvl3pPr marL="914400" algn="l" rtl="0" eaLnBrk="1" latinLnBrk="0" hangingPunct="1">
                        <a:defRPr kumimoji="0" b="1" kern="1200">
                          <a:solidFill>
                            <a:schemeClr val="lt1"/>
                          </a:solidFill>
                          <a:latin typeface="Tw Cen MT"/>
                        </a:defRPr>
                      </a:lvl3pPr>
                      <a:lvl4pPr marL="1371600" algn="l" rtl="0" eaLnBrk="1" latinLnBrk="0" hangingPunct="1">
                        <a:defRPr kumimoji="0" b="1" kern="1200">
                          <a:solidFill>
                            <a:schemeClr val="lt1"/>
                          </a:solidFill>
                          <a:latin typeface="Tw Cen MT"/>
                        </a:defRPr>
                      </a:lvl4pPr>
                      <a:lvl5pPr marL="1828800" algn="l" rtl="0" eaLnBrk="1" latinLnBrk="0" hangingPunct="1">
                        <a:defRPr kumimoji="0" b="1" kern="1200">
                          <a:solidFill>
                            <a:schemeClr val="lt1"/>
                          </a:solidFill>
                          <a:latin typeface="Tw Cen MT"/>
                        </a:defRPr>
                      </a:lvl5pPr>
                      <a:lvl6pPr marL="2286000" algn="l" rtl="0" eaLnBrk="1" latinLnBrk="0" hangingPunct="1">
                        <a:defRPr kumimoji="0" b="1" kern="1200">
                          <a:solidFill>
                            <a:schemeClr val="lt1"/>
                          </a:solidFill>
                          <a:latin typeface="Tw Cen MT"/>
                        </a:defRPr>
                      </a:lvl6pPr>
                      <a:lvl7pPr marL="2743200" algn="l" rtl="0" eaLnBrk="1" latinLnBrk="0" hangingPunct="1">
                        <a:defRPr kumimoji="0" b="1" kern="1200">
                          <a:solidFill>
                            <a:schemeClr val="lt1"/>
                          </a:solidFill>
                          <a:latin typeface="Tw Cen MT"/>
                        </a:defRPr>
                      </a:lvl7pPr>
                      <a:lvl8pPr marL="3200400" algn="l" rtl="0" eaLnBrk="1" latinLnBrk="0" hangingPunct="1">
                        <a:defRPr kumimoji="0" b="1" kern="1200">
                          <a:solidFill>
                            <a:schemeClr val="lt1"/>
                          </a:solidFill>
                          <a:latin typeface="Tw Cen MT"/>
                        </a:defRPr>
                      </a:lvl8pPr>
                      <a:lvl9pPr marL="3657600" algn="l" rtl="0" eaLnBrk="1" latinLnBrk="0" hangingPunct="1">
                        <a:defRPr kumimoji="0" b="1" kern="1200">
                          <a:solidFill>
                            <a:schemeClr val="lt1"/>
                          </a:solidFill>
                          <a:latin typeface="Tw Cen MT"/>
                        </a:defRPr>
                      </a:lvl9pPr>
                    </a:lstStyle>
                    <a:p>
                      <a:pPr algn="ctr"/>
                      <a:r>
                        <a:rPr lang="fa-IR" sz="1200" b="0" dirty="0" smtClean="0">
                          <a:cs typeface="B Mitra" panose="00000400000000000000" pitchFamily="2" charset="-78"/>
                        </a:rPr>
                        <a:t>کتابخانه</a:t>
                      </a:r>
                      <a:endParaRPr lang="en-US" sz="1200" b="0" dirty="0">
                        <a:cs typeface="B Mitra" panose="00000400000000000000" pitchFamily="2" charset="-78"/>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94B6D2"/>
                    </a:solidFill>
                  </a:tcPr>
                </a:tc>
                <a:tc>
                  <a:txBody>
                    <a:bodyPr/>
                    <a:lstStyle>
                      <a:lvl1pPr marL="0" algn="l" rtl="0" eaLnBrk="1" latinLnBrk="0" hangingPunct="1">
                        <a:defRPr kumimoji="0" b="1" kern="1200">
                          <a:solidFill>
                            <a:schemeClr val="lt1"/>
                          </a:solidFill>
                          <a:latin typeface="Tw Cen MT"/>
                        </a:defRPr>
                      </a:lvl1pPr>
                      <a:lvl2pPr marL="457200" algn="l" rtl="0" eaLnBrk="1" latinLnBrk="0" hangingPunct="1">
                        <a:defRPr kumimoji="0" b="1" kern="1200">
                          <a:solidFill>
                            <a:schemeClr val="lt1"/>
                          </a:solidFill>
                          <a:latin typeface="Tw Cen MT"/>
                        </a:defRPr>
                      </a:lvl2pPr>
                      <a:lvl3pPr marL="914400" algn="l" rtl="0" eaLnBrk="1" latinLnBrk="0" hangingPunct="1">
                        <a:defRPr kumimoji="0" b="1" kern="1200">
                          <a:solidFill>
                            <a:schemeClr val="lt1"/>
                          </a:solidFill>
                          <a:latin typeface="Tw Cen MT"/>
                        </a:defRPr>
                      </a:lvl3pPr>
                      <a:lvl4pPr marL="1371600" algn="l" rtl="0" eaLnBrk="1" latinLnBrk="0" hangingPunct="1">
                        <a:defRPr kumimoji="0" b="1" kern="1200">
                          <a:solidFill>
                            <a:schemeClr val="lt1"/>
                          </a:solidFill>
                          <a:latin typeface="Tw Cen MT"/>
                        </a:defRPr>
                      </a:lvl4pPr>
                      <a:lvl5pPr marL="1828800" algn="l" rtl="0" eaLnBrk="1" latinLnBrk="0" hangingPunct="1">
                        <a:defRPr kumimoji="0" b="1" kern="1200">
                          <a:solidFill>
                            <a:schemeClr val="lt1"/>
                          </a:solidFill>
                          <a:latin typeface="Tw Cen MT"/>
                        </a:defRPr>
                      </a:lvl5pPr>
                      <a:lvl6pPr marL="2286000" algn="l" rtl="0" eaLnBrk="1" latinLnBrk="0" hangingPunct="1">
                        <a:defRPr kumimoji="0" b="1" kern="1200">
                          <a:solidFill>
                            <a:schemeClr val="lt1"/>
                          </a:solidFill>
                          <a:latin typeface="Tw Cen MT"/>
                        </a:defRPr>
                      </a:lvl6pPr>
                      <a:lvl7pPr marL="2743200" algn="l" rtl="0" eaLnBrk="1" latinLnBrk="0" hangingPunct="1">
                        <a:defRPr kumimoji="0" b="1" kern="1200">
                          <a:solidFill>
                            <a:schemeClr val="lt1"/>
                          </a:solidFill>
                          <a:latin typeface="Tw Cen MT"/>
                        </a:defRPr>
                      </a:lvl7pPr>
                      <a:lvl8pPr marL="3200400" algn="l" rtl="0" eaLnBrk="1" latinLnBrk="0" hangingPunct="1">
                        <a:defRPr kumimoji="0" b="1" kern="1200">
                          <a:solidFill>
                            <a:schemeClr val="lt1"/>
                          </a:solidFill>
                          <a:latin typeface="Tw Cen MT"/>
                        </a:defRPr>
                      </a:lvl8pPr>
                      <a:lvl9pPr marL="3657600" algn="l" rtl="0" eaLnBrk="1" latinLnBrk="0" hangingPunct="1">
                        <a:defRPr kumimoji="0" b="1" kern="1200">
                          <a:solidFill>
                            <a:schemeClr val="lt1"/>
                          </a:solidFill>
                          <a:latin typeface="Tw Cen MT"/>
                        </a:defRPr>
                      </a:lvl9pPr>
                    </a:lstStyle>
                    <a:p>
                      <a:pPr algn="ctr"/>
                      <a:r>
                        <a:rPr lang="fa-IR" sz="1200" b="0" dirty="0" smtClean="0">
                          <a:cs typeface="B Mitra" panose="00000400000000000000" pitchFamily="2" charset="-78"/>
                        </a:rPr>
                        <a:t>بخش </a:t>
                      </a:r>
                      <a:endParaRPr lang="en-US" sz="1200" b="0" dirty="0" smtClean="0">
                        <a:cs typeface="B Mitra" panose="00000400000000000000" pitchFamily="2" charset="-78"/>
                      </a:endParaRPr>
                    </a:p>
                    <a:p>
                      <a:pPr algn="ctr"/>
                      <a:r>
                        <a:rPr lang="en-US" sz="1200" b="0" dirty="0" smtClean="0">
                          <a:cs typeface="B Mitra" panose="00000400000000000000" pitchFamily="2" charset="-78"/>
                        </a:rPr>
                        <a:t>IT</a:t>
                      </a:r>
                      <a:endParaRPr lang="en-US" sz="1200" b="0" dirty="0">
                        <a:cs typeface="B Mitra" panose="00000400000000000000" pitchFamily="2" charset="-78"/>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94B6D2"/>
                    </a:solidFill>
                  </a:tcPr>
                </a:tc>
                <a:tc>
                  <a:txBody>
                    <a:bodyPr/>
                    <a:lstStyle>
                      <a:lvl1pPr marL="0" algn="l" rtl="0" eaLnBrk="1" latinLnBrk="0" hangingPunct="1">
                        <a:defRPr kumimoji="0" b="1" kern="1200">
                          <a:solidFill>
                            <a:schemeClr val="lt1"/>
                          </a:solidFill>
                          <a:latin typeface="Tw Cen MT"/>
                        </a:defRPr>
                      </a:lvl1pPr>
                      <a:lvl2pPr marL="457200" algn="l" rtl="0" eaLnBrk="1" latinLnBrk="0" hangingPunct="1">
                        <a:defRPr kumimoji="0" b="1" kern="1200">
                          <a:solidFill>
                            <a:schemeClr val="lt1"/>
                          </a:solidFill>
                          <a:latin typeface="Tw Cen MT"/>
                        </a:defRPr>
                      </a:lvl2pPr>
                      <a:lvl3pPr marL="914400" algn="l" rtl="0" eaLnBrk="1" latinLnBrk="0" hangingPunct="1">
                        <a:defRPr kumimoji="0" b="1" kern="1200">
                          <a:solidFill>
                            <a:schemeClr val="lt1"/>
                          </a:solidFill>
                          <a:latin typeface="Tw Cen MT"/>
                        </a:defRPr>
                      </a:lvl3pPr>
                      <a:lvl4pPr marL="1371600" algn="l" rtl="0" eaLnBrk="1" latinLnBrk="0" hangingPunct="1">
                        <a:defRPr kumimoji="0" b="1" kern="1200">
                          <a:solidFill>
                            <a:schemeClr val="lt1"/>
                          </a:solidFill>
                          <a:latin typeface="Tw Cen MT"/>
                        </a:defRPr>
                      </a:lvl4pPr>
                      <a:lvl5pPr marL="1828800" algn="l" rtl="0" eaLnBrk="1" latinLnBrk="0" hangingPunct="1">
                        <a:defRPr kumimoji="0" b="1" kern="1200">
                          <a:solidFill>
                            <a:schemeClr val="lt1"/>
                          </a:solidFill>
                          <a:latin typeface="Tw Cen MT"/>
                        </a:defRPr>
                      </a:lvl5pPr>
                      <a:lvl6pPr marL="2286000" algn="l" rtl="0" eaLnBrk="1" latinLnBrk="0" hangingPunct="1">
                        <a:defRPr kumimoji="0" b="1" kern="1200">
                          <a:solidFill>
                            <a:schemeClr val="lt1"/>
                          </a:solidFill>
                          <a:latin typeface="Tw Cen MT"/>
                        </a:defRPr>
                      </a:lvl6pPr>
                      <a:lvl7pPr marL="2743200" algn="l" rtl="0" eaLnBrk="1" latinLnBrk="0" hangingPunct="1">
                        <a:defRPr kumimoji="0" b="1" kern="1200">
                          <a:solidFill>
                            <a:schemeClr val="lt1"/>
                          </a:solidFill>
                          <a:latin typeface="Tw Cen MT"/>
                        </a:defRPr>
                      </a:lvl7pPr>
                      <a:lvl8pPr marL="3200400" algn="l" rtl="0" eaLnBrk="1" latinLnBrk="0" hangingPunct="1">
                        <a:defRPr kumimoji="0" b="1" kern="1200">
                          <a:solidFill>
                            <a:schemeClr val="lt1"/>
                          </a:solidFill>
                          <a:latin typeface="Tw Cen MT"/>
                        </a:defRPr>
                      </a:lvl8pPr>
                      <a:lvl9pPr marL="3657600" algn="l" rtl="0" eaLnBrk="1" latinLnBrk="0" hangingPunct="1">
                        <a:defRPr kumimoji="0" b="1" kern="1200">
                          <a:solidFill>
                            <a:schemeClr val="lt1"/>
                          </a:solidFill>
                          <a:latin typeface="Tw Cen MT"/>
                        </a:defRPr>
                      </a:lvl9pPr>
                    </a:lstStyle>
                    <a:p>
                      <a:pPr algn="ctr"/>
                      <a:r>
                        <a:rPr lang="fa-IR" sz="1200" b="0" dirty="0" smtClean="0">
                          <a:cs typeface="B Mitra" panose="00000400000000000000" pitchFamily="2" charset="-78"/>
                        </a:rPr>
                        <a:t>نگهبانی</a:t>
                      </a:r>
                      <a:endParaRPr lang="en-US" sz="1200" b="0" dirty="0">
                        <a:cs typeface="B Mitra" panose="00000400000000000000" pitchFamily="2" charset="-78"/>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94B6D2"/>
                    </a:solidFill>
                  </a:tcPr>
                </a:tc>
                <a:tc>
                  <a:txBody>
                    <a:bodyPr/>
                    <a:lstStyle>
                      <a:lvl1pPr marL="0" algn="l" rtl="0" eaLnBrk="1" latinLnBrk="0" hangingPunct="1">
                        <a:defRPr kumimoji="0" b="1" kern="1200">
                          <a:solidFill>
                            <a:schemeClr val="lt1"/>
                          </a:solidFill>
                          <a:latin typeface="Tw Cen MT"/>
                        </a:defRPr>
                      </a:lvl1pPr>
                      <a:lvl2pPr marL="457200" algn="l" rtl="0" eaLnBrk="1" latinLnBrk="0" hangingPunct="1">
                        <a:defRPr kumimoji="0" b="1" kern="1200">
                          <a:solidFill>
                            <a:schemeClr val="lt1"/>
                          </a:solidFill>
                          <a:latin typeface="Tw Cen MT"/>
                        </a:defRPr>
                      </a:lvl2pPr>
                      <a:lvl3pPr marL="914400" algn="l" rtl="0" eaLnBrk="1" latinLnBrk="0" hangingPunct="1">
                        <a:defRPr kumimoji="0" b="1" kern="1200">
                          <a:solidFill>
                            <a:schemeClr val="lt1"/>
                          </a:solidFill>
                          <a:latin typeface="Tw Cen MT"/>
                        </a:defRPr>
                      </a:lvl3pPr>
                      <a:lvl4pPr marL="1371600" algn="l" rtl="0" eaLnBrk="1" latinLnBrk="0" hangingPunct="1">
                        <a:defRPr kumimoji="0" b="1" kern="1200">
                          <a:solidFill>
                            <a:schemeClr val="lt1"/>
                          </a:solidFill>
                          <a:latin typeface="Tw Cen MT"/>
                        </a:defRPr>
                      </a:lvl4pPr>
                      <a:lvl5pPr marL="1828800" algn="l" rtl="0" eaLnBrk="1" latinLnBrk="0" hangingPunct="1">
                        <a:defRPr kumimoji="0" b="1" kern="1200">
                          <a:solidFill>
                            <a:schemeClr val="lt1"/>
                          </a:solidFill>
                          <a:latin typeface="Tw Cen MT"/>
                        </a:defRPr>
                      </a:lvl5pPr>
                      <a:lvl6pPr marL="2286000" algn="l" rtl="0" eaLnBrk="1" latinLnBrk="0" hangingPunct="1">
                        <a:defRPr kumimoji="0" b="1" kern="1200">
                          <a:solidFill>
                            <a:schemeClr val="lt1"/>
                          </a:solidFill>
                          <a:latin typeface="Tw Cen MT"/>
                        </a:defRPr>
                      </a:lvl6pPr>
                      <a:lvl7pPr marL="2743200" algn="l" rtl="0" eaLnBrk="1" latinLnBrk="0" hangingPunct="1">
                        <a:defRPr kumimoji="0" b="1" kern="1200">
                          <a:solidFill>
                            <a:schemeClr val="lt1"/>
                          </a:solidFill>
                          <a:latin typeface="Tw Cen MT"/>
                        </a:defRPr>
                      </a:lvl7pPr>
                      <a:lvl8pPr marL="3200400" algn="l" rtl="0" eaLnBrk="1" latinLnBrk="0" hangingPunct="1">
                        <a:defRPr kumimoji="0" b="1" kern="1200">
                          <a:solidFill>
                            <a:schemeClr val="lt1"/>
                          </a:solidFill>
                          <a:latin typeface="Tw Cen MT"/>
                        </a:defRPr>
                      </a:lvl8pPr>
                      <a:lvl9pPr marL="3657600" algn="l" rtl="0" eaLnBrk="1" latinLnBrk="0" hangingPunct="1">
                        <a:defRPr kumimoji="0" b="1" kern="1200">
                          <a:solidFill>
                            <a:schemeClr val="lt1"/>
                          </a:solidFill>
                          <a:latin typeface="Tw Cen MT"/>
                        </a:defRPr>
                      </a:lvl9pPr>
                    </a:lstStyle>
                    <a:p>
                      <a:pPr algn="ctr"/>
                      <a:r>
                        <a:rPr lang="fa-IR" sz="1200" b="0" dirty="0" smtClean="0">
                          <a:cs typeface="B Mitra" panose="00000400000000000000" pitchFamily="2" charset="-78"/>
                        </a:rPr>
                        <a:t>خدمات</a:t>
                      </a:r>
                      <a:endParaRPr lang="en-US" sz="1200" b="0" dirty="0">
                        <a:cs typeface="B Mitra" panose="00000400000000000000" pitchFamily="2" charset="-78"/>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94B6D2"/>
                    </a:solidFill>
                  </a:tcPr>
                </a:tc>
                <a:tc>
                  <a:txBody>
                    <a:bodyPr/>
                    <a:lstStyle>
                      <a:lvl1pPr marL="0" algn="l" rtl="0" eaLnBrk="1" latinLnBrk="0" hangingPunct="1">
                        <a:defRPr kumimoji="0" b="1" kern="1200">
                          <a:solidFill>
                            <a:schemeClr val="lt1"/>
                          </a:solidFill>
                          <a:latin typeface="Tw Cen MT"/>
                        </a:defRPr>
                      </a:lvl1pPr>
                      <a:lvl2pPr marL="457200" algn="l" rtl="0" eaLnBrk="1" latinLnBrk="0" hangingPunct="1">
                        <a:defRPr kumimoji="0" b="1" kern="1200">
                          <a:solidFill>
                            <a:schemeClr val="lt1"/>
                          </a:solidFill>
                          <a:latin typeface="Tw Cen MT"/>
                        </a:defRPr>
                      </a:lvl2pPr>
                      <a:lvl3pPr marL="914400" algn="l" rtl="0" eaLnBrk="1" latinLnBrk="0" hangingPunct="1">
                        <a:defRPr kumimoji="0" b="1" kern="1200">
                          <a:solidFill>
                            <a:schemeClr val="lt1"/>
                          </a:solidFill>
                          <a:latin typeface="Tw Cen MT"/>
                        </a:defRPr>
                      </a:lvl3pPr>
                      <a:lvl4pPr marL="1371600" algn="l" rtl="0" eaLnBrk="1" latinLnBrk="0" hangingPunct="1">
                        <a:defRPr kumimoji="0" b="1" kern="1200">
                          <a:solidFill>
                            <a:schemeClr val="lt1"/>
                          </a:solidFill>
                          <a:latin typeface="Tw Cen MT"/>
                        </a:defRPr>
                      </a:lvl4pPr>
                      <a:lvl5pPr marL="1828800" algn="l" rtl="0" eaLnBrk="1" latinLnBrk="0" hangingPunct="1">
                        <a:defRPr kumimoji="0" b="1" kern="1200">
                          <a:solidFill>
                            <a:schemeClr val="lt1"/>
                          </a:solidFill>
                          <a:latin typeface="Tw Cen MT"/>
                        </a:defRPr>
                      </a:lvl5pPr>
                      <a:lvl6pPr marL="2286000" algn="l" rtl="0" eaLnBrk="1" latinLnBrk="0" hangingPunct="1">
                        <a:defRPr kumimoji="0" b="1" kern="1200">
                          <a:solidFill>
                            <a:schemeClr val="lt1"/>
                          </a:solidFill>
                          <a:latin typeface="Tw Cen MT"/>
                        </a:defRPr>
                      </a:lvl6pPr>
                      <a:lvl7pPr marL="2743200" algn="l" rtl="0" eaLnBrk="1" latinLnBrk="0" hangingPunct="1">
                        <a:defRPr kumimoji="0" b="1" kern="1200">
                          <a:solidFill>
                            <a:schemeClr val="lt1"/>
                          </a:solidFill>
                          <a:latin typeface="Tw Cen MT"/>
                        </a:defRPr>
                      </a:lvl7pPr>
                      <a:lvl8pPr marL="3200400" algn="l" rtl="0" eaLnBrk="1" latinLnBrk="0" hangingPunct="1">
                        <a:defRPr kumimoji="0" b="1" kern="1200">
                          <a:solidFill>
                            <a:schemeClr val="lt1"/>
                          </a:solidFill>
                          <a:latin typeface="Tw Cen MT"/>
                        </a:defRPr>
                      </a:lvl8pPr>
                      <a:lvl9pPr marL="3657600" algn="l" rtl="0" eaLnBrk="1" latinLnBrk="0" hangingPunct="1">
                        <a:defRPr kumimoji="0" b="1" kern="1200">
                          <a:solidFill>
                            <a:schemeClr val="lt1"/>
                          </a:solidFill>
                          <a:latin typeface="Tw Cen MT"/>
                        </a:defRPr>
                      </a:lvl9pPr>
                    </a:lstStyle>
                    <a:p>
                      <a:pPr algn="ctr"/>
                      <a:r>
                        <a:rPr lang="fa-IR" sz="1200" b="0" dirty="0" smtClean="0">
                          <a:cs typeface="B Mitra" panose="00000400000000000000" pitchFamily="2" charset="-78"/>
                        </a:rPr>
                        <a:t>آموزش و اداری</a:t>
                      </a:r>
                      <a:endParaRPr lang="en-US" sz="1200" b="0" dirty="0">
                        <a:cs typeface="B Mitra" panose="00000400000000000000" pitchFamily="2" charset="-78"/>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94B6D2"/>
                    </a:solidFill>
                  </a:tcPr>
                </a:tc>
                <a:tc>
                  <a:txBody>
                    <a:bodyPr/>
                    <a:lstStyle>
                      <a:lvl1pPr marL="0" algn="l" rtl="0" eaLnBrk="1" latinLnBrk="0" hangingPunct="1">
                        <a:defRPr kumimoji="0" b="1" kern="1200">
                          <a:solidFill>
                            <a:schemeClr val="lt1"/>
                          </a:solidFill>
                          <a:latin typeface="Tw Cen MT"/>
                        </a:defRPr>
                      </a:lvl1pPr>
                      <a:lvl2pPr marL="457200" algn="l" rtl="0" eaLnBrk="1" latinLnBrk="0" hangingPunct="1">
                        <a:defRPr kumimoji="0" b="1" kern="1200">
                          <a:solidFill>
                            <a:schemeClr val="lt1"/>
                          </a:solidFill>
                          <a:latin typeface="Tw Cen MT"/>
                        </a:defRPr>
                      </a:lvl2pPr>
                      <a:lvl3pPr marL="914400" algn="l" rtl="0" eaLnBrk="1" latinLnBrk="0" hangingPunct="1">
                        <a:defRPr kumimoji="0" b="1" kern="1200">
                          <a:solidFill>
                            <a:schemeClr val="lt1"/>
                          </a:solidFill>
                          <a:latin typeface="Tw Cen MT"/>
                        </a:defRPr>
                      </a:lvl3pPr>
                      <a:lvl4pPr marL="1371600" algn="l" rtl="0" eaLnBrk="1" latinLnBrk="0" hangingPunct="1">
                        <a:defRPr kumimoji="0" b="1" kern="1200">
                          <a:solidFill>
                            <a:schemeClr val="lt1"/>
                          </a:solidFill>
                          <a:latin typeface="Tw Cen MT"/>
                        </a:defRPr>
                      </a:lvl4pPr>
                      <a:lvl5pPr marL="1828800" algn="l" rtl="0" eaLnBrk="1" latinLnBrk="0" hangingPunct="1">
                        <a:defRPr kumimoji="0" b="1" kern="1200">
                          <a:solidFill>
                            <a:schemeClr val="lt1"/>
                          </a:solidFill>
                          <a:latin typeface="Tw Cen MT"/>
                        </a:defRPr>
                      </a:lvl5pPr>
                      <a:lvl6pPr marL="2286000" algn="l" rtl="0" eaLnBrk="1" latinLnBrk="0" hangingPunct="1">
                        <a:defRPr kumimoji="0" b="1" kern="1200">
                          <a:solidFill>
                            <a:schemeClr val="lt1"/>
                          </a:solidFill>
                          <a:latin typeface="Tw Cen MT"/>
                        </a:defRPr>
                      </a:lvl6pPr>
                      <a:lvl7pPr marL="2743200" algn="l" rtl="0" eaLnBrk="1" latinLnBrk="0" hangingPunct="1">
                        <a:defRPr kumimoji="0" b="1" kern="1200">
                          <a:solidFill>
                            <a:schemeClr val="lt1"/>
                          </a:solidFill>
                          <a:latin typeface="Tw Cen MT"/>
                        </a:defRPr>
                      </a:lvl7pPr>
                      <a:lvl8pPr marL="3200400" algn="l" rtl="0" eaLnBrk="1" latinLnBrk="0" hangingPunct="1">
                        <a:defRPr kumimoji="0" b="1" kern="1200">
                          <a:solidFill>
                            <a:schemeClr val="lt1"/>
                          </a:solidFill>
                          <a:latin typeface="Tw Cen MT"/>
                        </a:defRPr>
                      </a:lvl8pPr>
                      <a:lvl9pPr marL="3657600" algn="l" rtl="0" eaLnBrk="1" latinLnBrk="0" hangingPunct="1">
                        <a:defRPr kumimoji="0" b="1" kern="1200">
                          <a:solidFill>
                            <a:schemeClr val="lt1"/>
                          </a:solidFill>
                          <a:latin typeface="Tw Cen MT"/>
                        </a:defRPr>
                      </a:lvl9pPr>
                    </a:lstStyle>
                    <a:p>
                      <a:pPr algn="ctr"/>
                      <a:r>
                        <a:rPr lang="fa-IR" sz="1200" dirty="0" smtClean="0">
                          <a:cs typeface="B Mitra" panose="00000400000000000000" pitchFamily="2" charset="-78"/>
                        </a:rPr>
                        <a:t>سمت</a:t>
                      </a:r>
                      <a:endParaRPr lang="en-US" sz="1200" dirty="0">
                        <a:cs typeface="B Mitra" panose="00000400000000000000" pitchFamily="2" charset="-78"/>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94B6D2"/>
                    </a:solidFill>
                  </a:tcPr>
                </a:tc>
              </a:tr>
              <a:tr h="370840">
                <a:tc>
                  <a:txBody>
                    <a:bodyPr/>
                    <a:lstStyle>
                      <a:lvl1pPr marL="0" algn="l" rtl="0" eaLnBrk="1" latinLnBrk="0" hangingPunct="1">
                        <a:defRPr kumimoji="0" kern="1200">
                          <a:solidFill>
                            <a:schemeClr val="dk1"/>
                          </a:solidFill>
                          <a:latin typeface="Tw Cen MT"/>
                        </a:defRPr>
                      </a:lvl1pPr>
                      <a:lvl2pPr marL="457200" algn="l" rtl="0" eaLnBrk="1" latinLnBrk="0" hangingPunct="1">
                        <a:defRPr kumimoji="0" kern="1200">
                          <a:solidFill>
                            <a:schemeClr val="dk1"/>
                          </a:solidFill>
                          <a:latin typeface="Tw Cen MT"/>
                        </a:defRPr>
                      </a:lvl2pPr>
                      <a:lvl3pPr marL="914400" algn="l" rtl="0" eaLnBrk="1" latinLnBrk="0" hangingPunct="1">
                        <a:defRPr kumimoji="0" kern="1200">
                          <a:solidFill>
                            <a:schemeClr val="dk1"/>
                          </a:solidFill>
                          <a:latin typeface="Tw Cen MT"/>
                        </a:defRPr>
                      </a:lvl3pPr>
                      <a:lvl4pPr marL="1371600" algn="l" rtl="0" eaLnBrk="1" latinLnBrk="0" hangingPunct="1">
                        <a:defRPr kumimoji="0" kern="1200">
                          <a:solidFill>
                            <a:schemeClr val="dk1"/>
                          </a:solidFill>
                          <a:latin typeface="Tw Cen MT"/>
                        </a:defRPr>
                      </a:lvl4pPr>
                      <a:lvl5pPr marL="1828800" algn="l" rtl="0" eaLnBrk="1" latinLnBrk="0" hangingPunct="1">
                        <a:defRPr kumimoji="0" kern="1200">
                          <a:solidFill>
                            <a:schemeClr val="dk1"/>
                          </a:solidFill>
                          <a:latin typeface="Tw Cen MT"/>
                        </a:defRPr>
                      </a:lvl5pPr>
                      <a:lvl6pPr marL="2286000" algn="l" rtl="0" eaLnBrk="1" latinLnBrk="0" hangingPunct="1">
                        <a:defRPr kumimoji="0" kern="1200">
                          <a:solidFill>
                            <a:schemeClr val="dk1"/>
                          </a:solidFill>
                          <a:latin typeface="Tw Cen MT"/>
                        </a:defRPr>
                      </a:lvl6pPr>
                      <a:lvl7pPr marL="2743200" algn="l" rtl="0" eaLnBrk="1" latinLnBrk="0" hangingPunct="1">
                        <a:defRPr kumimoji="0" kern="1200">
                          <a:solidFill>
                            <a:schemeClr val="dk1"/>
                          </a:solidFill>
                          <a:latin typeface="Tw Cen MT"/>
                        </a:defRPr>
                      </a:lvl7pPr>
                      <a:lvl8pPr marL="3200400" algn="l" rtl="0" eaLnBrk="1" latinLnBrk="0" hangingPunct="1">
                        <a:defRPr kumimoji="0" kern="1200">
                          <a:solidFill>
                            <a:schemeClr val="dk1"/>
                          </a:solidFill>
                          <a:latin typeface="Tw Cen MT"/>
                        </a:defRPr>
                      </a:lvl8pPr>
                      <a:lvl9pPr marL="3657600" algn="l" rtl="0" eaLnBrk="1" latinLnBrk="0" hangingPunct="1">
                        <a:defRPr kumimoji="0" kern="1200">
                          <a:solidFill>
                            <a:schemeClr val="dk1"/>
                          </a:solidFill>
                          <a:latin typeface="Tw Cen MT"/>
                        </a:defRPr>
                      </a:lvl9pPr>
                    </a:lstStyle>
                    <a:p>
                      <a:pPr algn="ctr"/>
                      <a:r>
                        <a:rPr lang="fa-IR" sz="1200" baseline="0" dirty="0" smtClean="0">
                          <a:cs typeface="B Mitra" panose="00000400000000000000" pitchFamily="2" charset="-78"/>
                        </a:rPr>
                        <a:t>1</a:t>
                      </a:r>
                      <a:endParaRPr lang="en-US" sz="1200" dirty="0">
                        <a:cs typeface="B Mitra" panose="00000400000000000000" pitchFamily="2" charset="-78"/>
                      </a:endParaRPr>
                    </a:p>
                  </a:txBody>
                  <a:tcPr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4B6D2">
                        <a:tint val="40000"/>
                      </a:srgbClr>
                    </a:solidFill>
                  </a:tcPr>
                </a:tc>
                <a:tc>
                  <a:txBody>
                    <a:bodyPr/>
                    <a:lstStyle>
                      <a:lvl1pPr marL="0" algn="l" rtl="0" eaLnBrk="1" latinLnBrk="0" hangingPunct="1">
                        <a:defRPr kumimoji="0" kern="1200">
                          <a:solidFill>
                            <a:schemeClr val="dk1"/>
                          </a:solidFill>
                          <a:latin typeface="Tw Cen MT"/>
                        </a:defRPr>
                      </a:lvl1pPr>
                      <a:lvl2pPr marL="457200" algn="l" rtl="0" eaLnBrk="1" latinLnBrk="0" hangingPunct="1">
                        <a:defRPr kumimoji="0" kern="1200">
                          <a:solidFill>
                            <a:schemeClr val="dk1"/>
                          </a:solidFill>
                          <a:latin typeface="Tw Cen MT"/>
                        </a:defRPr>
                      </a:lvl2pPr>
                      <a:lvl3pPr marL="914400" algn="l" rtl="0" eaLnBrk="1" latinLnBrk="0" hangingPunct="1">
                        <a:defRPr kumimoji="0" kern="1200">
                          <a:solidFill>
                            <a:schemeClr val="dk1"/>
                          </a:solidFill>
                          <a:latin typeface="Tw Cen MT"/>
                        </a:defRPr>
                      </a:lvl3pPr>
                      <a:lvl4pPr marL="1371600" algn="l" rtl="0" eaLnBrk="1" latinLnBrk="0" hangingPunct="1">
                        <a:defRPr kumimoji="0" kern="1200">
                          <a:solidFill>
                            <a:schemeClr val="dk1"/>
                          </a:solidFill>
                          <a:latin typeface="Tw Cen MT"/>
                        </a:defRPr>
                      </a:lvl4pPr>
                      <a:lvl5pPr marL="1828800" algn="l" rtl="0" eaLnBrk="1" latinLnBrk="0" hangingPunct="1">
                        <a:defRPr kumimoji="0" kern="1200">
                          <a:solidFill>
                            <a:schemeClr val="dk1"/>
                          </a:solidFill>
                          <a:latin typeface="Tw Cen MT"/>
                        </a:defRPr>
                      </a:lvl5pPr>
                      <a:lvl6pPr marL="2286000" algn="l" rtl="0" eaLnBrk="1" latinLnBrk="0" hangingPunct="1">
                        <a:defRPr kumimoji="0" kern="1200">
                          <a:solidFill>
                            <a:schemeClr val="dk1"/>
                          </a:solidFill>
                          <a:latin typeface="Tw Cen MT"/>
                        </a:defRPr>
                      </a:lvl6pPr>
                      <a:lvl7pPr marL="2743200" algn="l" rtl="0" eaLnBrk="1" latinLnBrk="0" hangingPunct="1">
                        <a:defRPr kumimoji="0" kern="1200">
                          <a:solidFill>
                            <a:schemeClr val="dk1"/>
                          </a:solidFill>
                          <a:latin typeface="Tw Cen MT"/>
                        </a:defRPr>
                      </a:lvl7pPr>
                      <a:lvl8pPr marL="3200400" algn="l" rtl="0" eaLnBrk="1" latinLnBrk="0" hangingPunct="1">
                        <a:defRPr kumimoji="0" kern="1200">
                          <a:solidFill>
                            <a:schemeClr val="dk1"/>
                          </a:solidFill>
                          <a:latin typeface="Tw Cen MT"/>
                        </a:defRPr>
                      </a:lvl8pPr>
                      <a:lvl9pPr marL="3657600" algn="l" rtl="0" eaLnBrk="1" latinLnBrk="0" hangingPunct="1">
                        <a:defRPr kumimoji="0" kern="1200">
                          <a:solidFill>
                            <a:schemeClr val="dk1"/>
                          </a:solidFill>
                          <a:latin typeface="Tw Cen MT"/>
                        </a:defRPr>
                      </a:lvl9pPr>
                    </a:lstStyle>
                    <a:p>
                      <a:pPr algn="ctr"/>
                      <a:r>
                        <a:rPr lang="fa-IR" sz="1200" dirty="0" smtClean="0">
                          <a:cs typeface="B Mitra" panose="00000400000000000000" pitchFamily="2" charset="-78"/>
                        </a:rPr>
                        <a:t>1</a:t>
                      </a:r>
                      <a:endParaRPr lang="en-US" sz="1200" dirty="0">
                        <a:cs typeface="B Mitra" panose="00000400000000000000" pitchFamily="2" charset="-78"/>
                      </a:endParaRPr>
                    </a:p>
                  </a:txBody>
                  <a:tcPr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4B6D2">
                        <a:tint val="40000"/>
                      </a:srgbClr>
                    </a:solidFill>
                  </a:tcPr>
                </a:tc>
                <a:tc>
                  <a:txBody>
                    <a:bodyPr/>
                    <a:lstStyle>
                      <a:lvl1pPr marL="0" algn="l" rtl="0" eaLnBrk="1" latinLnBrk="0" hangingPunct="1">
                        <a:defRPr kumimoji="0" kern="1200">
                          <a:solidFill>
                            <a:schemeClr val="dk1"/>
                          </a:solidFill>
                          <a:latin typeface="Tw Cen MT"/>
                        </a:defRPr>
                      </a:lvl1pPr>
                      <a:lvl2pPr marL="457200" algn="l" rtl="0" eaLnBrk="1" latinLnBrk="0" hangingPunct="1">
                        <a:defRPr kumimoji="0" kern="1200">
                          <a:solidFill>
                            <a:schemeClr val="dk1"/>
                          </a:solidFill>
                          <a:latin typeface="Tw Cen MT"/>
                        </a:defRPr>
                      </a:lvl2pPr>
                      <a:lvl3pPr marL="914400" algn="l" rtl="0" eaLnBrk="1" latinLnBrk="0" hangingPunct="1">
                        <a:defRPr kumimoji="0" kern="1200">
                          <a:solidFill>
                            <a:schemeClr val="dk1"/>
                          </a:solidFill>
                          <a:latin typeface="Tw Cen MT"/>
                        </a:defRPr>
                      </a:lvl3pPr>
                      <a:lvl4pPr marL="1371600" algn="l" rtl="0" eaLnBrk="1" latinLnBrk="0" hangingPunct="1">
                        <a:defRPr kumimoji="0" kern="1200">
                          <a:solidFill>
                            <a:schemeClr val="dk1"/>
                          </a:solidFill>
                          <a:latin typeface="Tw Cen MT"/>
                        </a:defRPr>
                      </a:lvl4pPr>
                      <a:lvl5pPr marL="1828800" algn="l" rtl="0" eaLnBrk="1" latinLnBrk="0" hangingPunct="1">
                        <a:defRPr kumimoji="0" kern="1200">
                          <a:solidFill>
                            <a:schemeClr val="dk1"/>
                          </a:solidFill>
                          <a:latin typeface="Tw Cen MT"/>
                        </a:defRPr>
                      </a:lvl5pPr>
                      <a:lvl6pPr marL="2286000" algn="l" rtl="0" eaLnBrk="1" latinLnBrk="0" hangingPunct="1">
                        <a:defRPr kumimoji="0" kern="1200">
                          <a:solidFill>
                            <a:schemeClr val="dk1"/>
                          </a:solidFill>
                          <a:latin typeface="Tw Cen MT"/>
                        </a:defRPr>
                      </a:lvl6pPr>
                      <a:lvl7pPr marL="2743200" algn="l" rtl="0" eaLnBrk="1" latinLnBrk="0" hangingPunct="1">
                        <a:defRPr kumimoji="0" kern="1200">
                          <a:solidFill>
                            <a:schemeClr val="dk1"/>
                          </a:solidFill>
                          <a:latin typeface="Tw Cen MT"/>
                        </a:defRPr>
                      </a:lvl7pPr>
                      <a:lvl8pPr marL="3200400" algn="l" rtl="0" eaLnBrk="1" latinLnBrk="0" hangingPunct="1">
                        <a:defRPr kumimoji="0" kern="1200">
                          <a:solidFill>
                            <a:schemeClr val="dk1"/>
                          </a:solidFill>
                          <a:latin typeface="Tw Cen MT"/>
                        </a:defRPr>
                      </a:lvl8pPr>
                      <a:lvl9pPr marL="3657600" algn="l" rtl="0" eaLnBrk="1" latinLnBrk="0" hangingPunct="1">
                        <a:defRPr kumimoji="0" kern="1200">
                          <a:solidFill>
                            <a:schemeClr val="dk1"/>
                          </a:solidFill>
                          <a:latin typeface="Tw Cen MT"/>
                        </a:defRPr>
                      </a:lvl9pPr>
                    </a:lstStyle>
                    <a:p>
                      <a:pPr algn="ctr"/>
                      <a:r>
                        <a:rPr lang="fa-IR" sz="1200" dirty="0" smtClean="0">
                          <a:cs typeface="B Mitra" panose="00000400000000000000" pitchFamily="2" charset="-78"/>
                        </a:rPr>
                        <a:t>3</a:t>
                      </a:r>
                      <a:endParaRPr lang="en-US" sz="1200" dirty="0">
                        <a:cs typeface="B Mitra" panose="00000400000000000000" pitchFamily="2" charset="-78"/>
                      </a:endParaRPr>
                    </a:p>
                  </a:txBody>
                  <a:tcPr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4B6D2">
                        <a:tint val="40000"/>
                      </a:srgbClr>
                    </a:solidFill>
                  </a:tcPr>
                </a:tc>
                <a:tc>
                  <a:txBody>
                    <a:bodyPr/>
                    <a:lstStyle>
                      <a:lvl1pPr marL="0" algn="l" rtl="0" eaLnBrk="1" latinLnBrk="0" hangingPunct="1">
                        <a:defRPr kumimoji="0" kern="1200">
                          <a:solidFill>
                            <a:schemeClr val="dk1"/>
                          </a:solidFill>
                          <a:latin typeface="Tw Cen MT"/>
                        </a:defRPr>
                      </a:lvl1pPr>
                      <a:lvl2pPr marL="457200" algn="l" rtl="0" eaLnBrk="1" latinLnBrk="0" hangingPunct="1">
                        <a:defRPr kumimoji="0" kern="1200">
                          <a:solidFill>
                            <a:schemeClr val="dk1"/>
                          </a:solidFill>
                          <a:latin typeface="Tw Cen MT"/>
                        </a:defRPr>
                      </a:lvl2pPr>
                      <a:lvl3pPr marL="914400" algn="l" rtl="0" eaLnBrk="1" latinLnBrk="0" hangingPunct="1">
                        <a:defRPr kumimoji="0" kern="1200">
                          <a:solidFill>
                            <a:schemeClr val="dk1"/>
                          </a:solidFill>
                          <a:latin typeface="Tw Cen MT"/>
                        </a:defRPr>
                      </a:lvl3pPr>
                      <a:lvl4pPr marL="1371600" algn="l" rtl="0" eaLnBrk="1" latinLnBrk="0" hangingPunct="1">
                        <a:defRPr kumimoji="0" kern="1200">
                          <a:solidFill>
                            <a:schemeClr val="dk1"/>
                          </a:solidFill>
                          <a:latin typeface="Tw Cen MT"/>
                        </a:defRPr>
                      </a:lvl4pPr>
                      <a:lvl5pPr marL="1828800" algn="l" rtl="0" eaLnBrk="1" latinLnBrk="0" hangingPunct="1">
                        <a:defRPr kumimoji="0" kern="1200">
                          <a:solidFill>
                            <a:schemeClr val="dk1"/>
                          </a:solidFill>
                          <a:latin typeface="Tw Cen MT"/>
                        </a:defRPr>
                      </a:lvl5pPr>
                      <a:lvl6pPr marL="2286000" algn="l" rtl="0" eaLnBrk="1" latinLnBrk="0" hangingPunct="1">
                        <a:defRPr kumimoji="0" kern="1200">
                          <a:solidFill>
                            <a:schemeClr val="dk1"/>
                          </a:solidFill>
                          <a:latin typeface="Tw Cen MT"/>
                        </a:defRPr>
                      </a:lvl6pPr>
                      <a:lvl7pPr marL="2743200" algn="l" rtl="0" eaLnBrk="1" latinLnBrk="0" hangingPunct="1">
                        <a:defRPr kumimoji="0" kern="1200">
                          <a:solidFill>
                            <a:schemeClr val="dk1"/>
                          </a:solidFill>
                          <a:latin typeface="Tw Cen MT"/>
                        </a:defRPr>
                      </a:lvl7pPr>
                      <a:lvl8pPr marL="3200400" algn="l" rtl="0" eaLnBrk="1" latinLnBrk="0" hangingPunct="1">
                        <a:defRPr kumimoji="0" kern="1200">
                          <a:solidFill>
                            <a:schemeClr val="dk1"/>
                          </a:solidFill>
                          <a:latin typeface="Tw Cen MT"/>
                        </a:defRPr>
                      </a:lvl8pPr>
                      <a:lvl9pPr marL="3657600" algn="l" rtl="0" eaLnBrk="1" latinLnBrk="0" hangingPunct="1">
                        <a:defRPr kumimoji="0" kern="1200">
                          <a:solidFill>
                            <a:schemeClr val="dk1"/>
                          </a:solidFill>
                          <a:latin typeface="Tw Cen MT"/>
                        </a:defRPr>
                      </a:lvl9pPr>
                    </a:lstStyle>
                    <a:p>
                      <a:pPr algn="ctr"/>
                      <a:r>
                        <a:rPr lang="fa-IR" sz="1200" dirty="0" smtClean="0">
                          <a:cs typeface="B Mitra" panose="00000400000000000000" pitchFamily="2" charset="-78"/>
                        </a:rPr>
                        <a:t>3</a:t>
                      </a:r>
                      <a:endParaRPr lang="en-US" sz="1200" dirty="0">
                        <a:cs typeface="B Mitra" panose="00000400000000000000" pitchFamily="2" charset="-78"/>
                      </a:endParaRPr>
                    </a:p>
                  </a:txBody>
                  <a:tcPr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4B6D2">
                        <a:tint val="40000"/>
                      </a:srgbClr>
                    </a:solidFill>
                  </a:tcPr>
                </a:tc>
                <a:tc>
                  <a:txBody>
                    <a:bodyPr/>
                    <a:lstStyle>
                      <a:lvl1pPr marL="0" algn="l" rtl="0" eaLnBrk="1" latinLnBrk="0" hangingPunct="1">
                        <a:defRPr kumimoji="0" kern="1200">
                          <a:solidFill>
                            <a:schemeClr val="dk1"/>
                          </a:solidFill>
                          <a:latin typeface="Tw Cen MT"/>
                        </a:defRPr>
                      </a:lvl1pPr>
                      <a:lvl2pPr marL="457200" algn="l" rtl="0" eaLnBrk="1" latinLnBrk="0" hangingPunct="1">
                        <a:defRPr kumimoji="0" kern="1200">
                          <a:solidFill>
                            <a:schemeClr val="dk1"/>
                          </a:solidFill>
                          <a:latin typeface="Tw Cen MT"/>
                        </a:defRPr>
                      </a:lvl2pPr>
                      <a:lvl3pPr marL="914400" algn="l" rtl="0" eaLnBrk="1" latinLnBrk="0" hangingPunct="1">
                        <a:defRPr kumimoji="0" kern="1200">
                          <a:solidFill>
                            <a:schemeClr val="dk1"/>
                          </a:solidFill>
                          <a:latin typeface="Tw Cen MT"/>
                        </a:defRPr>
                      </a:lvl3pPr>
                      <a:lvl4pPr marL="1371600" algn="l" rtl="0" eaLnBrk="1" latinLnBrk="0" hangingPunct="1">
                        <a:defRPr kumimoji="0" kern="1200">
                          <a:solidFill>
                            <a:schemeClr val="dk1"/>
                          </a:solidFill>
                          <a:latin typeface="Tw Cen MT"/>
                        </a:defRPr>
                      </a:lvl4pPr>
                      <a:lvl5pPr marL="1828800" algn="l" rtl="0" eaLnBrk="1" latinLnBrk="0" hangingPunct="1">
                        <a:defRPr kumimoji="0" kern="1200">
                          <a:solidFill>
                            <a:schemeClr val="dk1"/>
                          </a:solidFill>
                          <a:latin typeface="Tw Cen MT"/>
                        </a:defRPr>
                      </a:lvl5pPr>
                      <a:lvl6pPr marL="2286000" algn="l" rtl="0" eaLnBrk="1" latinLnBrk="0" hangingPunct="1">
                        <a:defRPr kumimoji="0" kern="1200">
                          <a:solidFill>
                            <a:schemeClr val="dk1"/>
                          </a:solidFill>
                          <a:latin typeface="Tw Cen MT"/>
                        </a:defRPr>
                      </a:lvl6pPr>
                      <a:lvl7pPr marL="2743200" algn="l" rtl="0" eaLnBrk="1" latinLnBrk="0" hangingPunct="1">
                        <a:defRPr kumimoji="0" kern="1200">
                          <a:solidFill>
                            <a:schemeClr val="dk1"/>
                          </a:solidFill>
                          <a:latin typeface="Tw Cen MT"/>
                        </a:defRPr>
                      </a:lvl7pPr>
                      <a:lvl8pPr marL="3200400" algn="l" rtl="0" eaLnBrk="1" latinLnBrk="0" hangingPunct="1">
                        <a:defRPr kumimoji="0" kern="1200">
                          <a:solidFill>
                            <a:schemeClr val="dk1"/>
                          </a:solidFill>
                          <a:latin typeface="Tw Cen MT"/>
                        </a:defRPr>
                      </a:lvl8pPr>
                      <a:lvl9pPr marL="3657600" algn="l" rtl="0" eaLnBrk="1" latinLnBrk="0" hangingPunct="1">
                        <a:defRPr kumimoji="0" kern="1200">
                          <a:solidFill>
                            <a:schemeClr val="dk1"/>
                          </a:solidFill>
                          <a:latin typeface="Tw Cen MT"/>
                        </a:defRPr>
                      </a:lvl9pPr>
                    </a:lstStyle>
                    <a:p>
                      <a:pPr algn="ctr"/>
                      <a:r>
                        <a:rPr lang="fa-IR" sz="1200" dirty="0" smtClean="0">
                          <a:cs typeface="B Mitra" panose="00000400000000000000" pitchFamily="2" charset="-78"/>
                        </a:rPr>
                        <a:t>4</a:t>
                      </a:r>
                      <a:endParaRPr lang="en-US" sz="1200" dirty="0">
                        <a:cs typeface="B Mitra" panose="00000400000000000000" pitchFamily="2" charset="-78"/>
                      </a:endParaRPr>
                    </a:p>
                  </a:txBody>
                  <a:tcPr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4B6D2">
                        <a:tint val="40000"/>
                      </a:srgbClr>
                    </a:solidFill>
                  </a:tcPr>
                </a:tc>
                <a:tc>
                  <a:txBody>
                    <a:bodyPr/>
                    <a:lstStyle>
                      <a:lvl1pPr marL="0" algn="l" rtl="0" eaLnBrk="1" latinLnBrk="0" hangingPunct="1">
                        <a:defRPr kumimoji="0" b="1" kern="1200">
                          <a:solidFill>
                            <a:schemeClr val="lt1"/>
                          </a:solidFill>
                          <a:latin typeface="Tw Cen MT"/>
                        </a:defRPr>
                      </a:lvl1pPr>
                      <a:lvl2pPr marL="457200" algn="l" rtl="0" eaLnBrk="1" latinLnBrk="0" hangingPunct="1">
                        <a:defRPr kumimoji="0" b="1" kern="1200">
                          <a:solidFill>
                            <a:schemeClr val="lt1"/>
                          </a:solidFill>
                          <a:latin typeface="Tw Cen MT"/>
                        </a:defRPr>
                      </a:lvl2pPr>
                      <a:lvl3pPr marL="914400" algn="l" rtl="0" eaLnBrk="1" latinLnBrk="0" hangingPunct="1">
                        <a:defRPr kumimoji="0" b="1" kern="1200">
                          <a:solidFill>
                            <a:schemeClr val="lt1"/>
                          </a:solidFill>
                          <a:latin typeface="Tw Cen MT"/>
                        </a:defRPr>
                      </a:lvl3pPr>
                      <a:lvl4pPr marL="1371600" algn="l" rtl="0" eaLnBrk="1" latinLnBrk="0" hangingPunct="1">
                        <a:defRPr kumimoji="0" b="1" kern="1200">
                          <a:solidFill>
                            <a:schemeClr val="lt1"/>
                          </a:solidFill>
                          <a:latin typeface="Tw Cen MT"/>
                        </a:defRPr>
                      </a:lvl4pPr>
                      <a:lvl5pPr marL="1828800" algn="l" rtl="0" eaLnBrk="1" latinLnBrk="0" hangingPunct="1">
                        <a:defRPr kumimoji="0" b="1" kern="1200">
                          <a:solidFill>
                            <a:schemeClr val="lt1"/>
                          </a:solidFill>
                          <a:latin typeface="Tw Cen MT"/>
                        </a:defRPr>
                      </a:lvl5pPr>
                      <a:lvl6pPr marL="2286000" algn="l" rtl="0" eaLnBrk="1" latinLnBrk="0" hangingPunct="1">
                        <a:defRPr kumimoji="0" b="1" kern="1200">
                          <a:solidFill>
                            <a:schemeClr val="lt1"/>
                          </a:solidFill>
                          <a:latin typeface="Tw Cen MT"/>
                        </a:defRPr>
                      </a:lvl6pPr>
                      <a:lvl7pPr marL="2743200" algn="l" rtl="0" eaLnBrk="1" latinLnBrk="0" hangingPunct="1">
                        <a:defRPr kumimoji="0" b="1" kern="1200">
                          <a:solidFill>
                            <a:schemeClr val="lt1"/>
                          </a:solidFill>
                          <a:latin typeface="Tw Cen MT"/>
                        </a:defRPr>
                      </a:lvl7pPr>
                      <a:lvl8pPr marL="3200400" algn="l" rtl="0" eaLnBrk="1" latinLnBrk="0" hangingPunct="1">
                        <a:defRPr kumimoji="0" b="1" kern="1200">
                          <a:solidFill>
                            <a:schemeClr val="lt1"/>
                          </a:solidFill>
                          <a:latin typeface="Tw Cen MT"/>
                        </a:defRPr>
                      </a:lvl8pPr>
                      <a:lvl9pPr marL="3657600" algn="l" rtl="0" eaLnBrk="1" latinLnBrk="0" hangingPunct="1">
                        <a:defRPr kumimoji="0" b="1" kern="1200">
                          <a:solidFill>
                            <a:schemeClr val="lt1"/>
                          </a:solidFill>
                          <a:latin typeface="Tw Cen MT"/>
                        </a:defRPr>
                      </a:lvl9pPr>
                    </a:lstStyle>
                    <a:p>
                      <a:pPr algn="ctr"/>
                      <a:r>
                        <a:rPr lang="fa-IR" sz="1200" dirty="0" smtClean="0">
                          <a:cs typeface="B Mitra" panose="00000400000000000000" pitchFamily="2" charset="-78"/>
                        </a:rPr>
                        <a:t>تعداد نفرات</a:t>
                      </a:r>
                      <a:endParaRPr lang="en-US" sz="1200" dirty="0">
                        <a:cs typeface="B Mitra" panose="00000400000000000000" pitchFamily="2" charset="-78"/>
                      </a:endParaRPr>
                    </a:p>
                  </a:txBody>
                  <a:tcPr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4B6D2"/>
                    </a:solidFill>
                  </a:tcPr>
                </a:tc>
              </a:tr>
            </a:tbl>
          </a:graphicData>
        </a:graphic>
      </p:graphicFrame>
      <p:graphicFrame>
        <p:nvGraphicFramePr>
          <p:cNvPr id="31" name="Table 30"/>
          <p:cNvGraphicFramePr>
            <a:graphicFrameLocks noGrp="1"/>
          </p:cNvGraphicFramePr>
          <p:nvPr>
            <p:extLst/>
          </p:nvPr>
        </p:nvGraphicFramePr>
        <p:xfrm>
          <a:off x="2474166" y="4293096"/>
          <a:ext cx="6583290" cy="741680"/>
        </p:xfrm>
        <a:graphic>
          <a:graphicData uri="http://schemas.openxmlformats.org/drawingml/2006/table">
            <a:tbl>
              <a:tblPr firstRow="1" lastCol="1" bandRow="1" bandCol="1"/>
              <a:tblGrid>
                <a:gridCol w="1097215"/>
                <a:gridCol w="1097215"/>
                <a:gridCol w="1097215"/>
                <a:gridCol w="1097215"/>
                <a:gridCol w="1097215"/>
                <a:gridCol w="1097215"/>
              </a:tblGrid>
              <a:tr h="370840">
                <a:tc>
                  <a:txBody>
                    <a:bodyPr/>
                    <a:lstStyle>
                      <a:lvl1pPr marL="0" algn="l" rtl="0" eaLnBrk="1" latinLnBrk="0" hangingPunct="1">
                        <a:defRPr kumimoji="0" b="1" kern="1200">
                          <a:solidFill>
                            <a:schemeClr val="lt1"/>
                          </a:solidFill>
                          <a:latin typeface="Tw Cen MT"/>
                        </a:defRPr>
                      </a:lvl1pPr>
                      <a:lvl2pPr marL="457200" algn="l" rtl="0" eaLnBrk="1" latinLnBrk="0" hangingPunct="1">
                        <a:defRPr kumimoji="0" b="1" kern="1200">
                          <a:solidFill>
                            <a:schemeClr val="lt1"/>
                          </a:solidFill>
                          <a:latin typeface="Tw Cen MT"/>
                        </a:defRPr>
                      </a:lvl2pPr>
                      <a:lvl3pPr marL="914400" algn="l" rtl="0" eaLnBrk="1" latinLnBrk="0" hangingPunct="1">
                        <a:defRPr kumimoji="0" b="1" kern="1200">
                          <a:solidFill>
                            <a:schemeClr val="lt1"/>
                          </a:solidFill>
                          <a:latin typeface="Tw Cen MT"/>
                        </a:defRPr>
                      </a:lvl3pPr>
                      <a:lvl4pPr marL="1371600" algn="l" rtl="0" eaLnBrk="1" latinLnBrk="0" hangingPunct="1">
                        <a:defRPr kumimoji="0" b="1" kern="1200">
                          <a:solidFill>
                            <a:schemeClr val="lt1"/>
                          </a:solidFill>
                          <a:latin typeface="Tw Cen MT"/>
                        </a:defRPr>
                      </a:lvl4pPr>
                      <a:lvl5pPr marL="1828800" algn="l" rtl="0" eaLnBrk="1" latinLnBrk="0" hangingPunct="1">
                        <a:defRPr kumimoji="0" b="1" kern="1200">
                          <a:solidFill>
                            <a:schemeClr val="lt1"/>
                          </a:solidFill>
                          <a:latin typeface="Tw Cen MT"/>
                        </a:defRPr>
                      </a:lvl5pPr>
                      <a:lvl6pPr marL="2286000" algn="l" rtl="0" eaLnBrk="1" latinLnBrk="0" hangingPunct="1">
                        <a:defRPr kumimoji="0" b="1" kern="1200">
                          <a:solidFill>
                            <a:schemeClr val="lt1"/>
                          </a:solidFill>
                          <a:latin typeface="Tw Cen MT"/>
                        </a:defRPr>
                      </a:lvl6pPr>
                      <a:lvl7pPr marL="2743200" algn="l" rtl="0" eaLnBrk="1" latinLnBrk="0" hangingPunct="1">
                        <a:defRPr kumimoji="0" b="1" kern="1200">
                          <a:solidFill>
                            <a:schemeClr val="lt1"/>
                          </a:solidFill>
                          <a:latin typeface="Tw Cen MT"/>
                        </a:defRPr>
                      </a:lvl7pPr>
                      <a:lvl8pPr marL="3200400" algn="l" rtl="0" eaLnBrk="1" latinLnBrk="0" hangingPunct="1">
                        <a:defRPr kumimoji="0" b="1" kern="1200">
                          <a:solidFill>
                            <a:schemeClr val="lt1"/>
                          </a:solidFill>
                          <a:latin typeface="Tw Cen MT"/>
                        </a:defRPr>
                      </a:lvl8pPr>
                      <a:lvl9pPr marL="3657600" algn="l" rtl="0" eaLnBrk="1" latinLnBrk="0" hangingPunct="1">
                        <a:defRPr kumimoji="0" b="1" kern="1200">
                          <a:solidFill>
                            <a:schemeClr val="lt1"/>
                          </a:solidFill>
                          <a:latin typeface="Tw Cen MT"/>
                        </a:defRPr>
                      </a:lvl9pPr>
                    </a:lstStyle>
                    <a:p>
                      <a:pPr algn="ctr"/>
                      <a:r>
                        <a:rPr lang="fa-IR" sz="1200" b="0" dirty="0" smtClean="0">
                          <a:cs typeface="B Mitra" panose="00000400000000000000" pitchFamily="2" charset="-78"/>
                        </a:rPr>
                        <a:t>اساتید تدریسی</a:t>
                      </a:r>
                      <a:endParaRPr lang="en-US" sz="1200" b="0" dirty="0">
                        <a:cs typeface="B Mitra" panose="00000400000000000000" pitchFamily="2" charset="-78"/>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94B6D2"/>
                    </a:solidFill>
                  </a:tcPr>
                </a:tc>
                <a:tc>
                  <a:txBody>
                    <a:bodyPr/>
                    <a:lstStyle>
                      <a:lvl1pPr marL="0" algn="l" rtl="0" eaLnBrk="1" latinLnBrk="0" hangingPunct="1">
                        <a:defRPr kumimoji="0" b="1" kern="1200">
                          <a:solidFill>
                            <a:schemeClr val="lt1"/>
                          </a:solidFill>
                          <a:latin typeface="Tw Cen MT"/>
                        </a:defRPr>
                      </a:lvl1pPr>
                      <a:lvl2pPr marL="457200" algn="l" rtl="0" eaLnBrk="1" latinLnBrk="0" hangingPunct="1">
                        <a:defRPr kumimoji="0" b="1" kern="1200">
                          <a:solidFill>
                            <a:schemeClr val="lt1"/>
                          </a:solidFill>
                          <a:latin typeface="Tw Cen MT"/>
                        </a:defRPr>
                      </a:lvl2pPr>
                      <a:lvl3pPr marL="914400" algn="l" rtl="0" eaLnBrk="1" latinLnBrk="0" hangingPunct="1">
                        <a:defRPr kumimoji="0" b="1" kern="1200">
                          <a:solidFill>
                            <a:schemeClr val="lt1"/>
                          </a:solidFill>
                          <a:latin typeface="Tw Cen MT"/>
                        </a:defRPr>
                      </a:lvl3pPr>
                      <a:lvl4pPr marL="1371600" algn="l" rtl="0" eaLnBrk="1" latinLnBrk="0" hangingPunct="1">
                        <a:defRPr kumimoji="0" b="1" kern="1200">
                          <a:solidFill>
                            <a:schemeClr val="lt1"/>
                          </a:solidFill>
                          <a:latin typeface="Tw Cen MT"/>
                        </a:defRPr>
                      </a:lvl4pPr>
                      <a:lvl5pPr marL="1828800" algn="l" rtl="0" eaLnBrk="1" latinLnBrk="0" hangingPunct="1">
                        <a:defRPr kumimoji="0" b="1" kern="1200">
                          <a:solidFill>
                            <a:schemeClr val="lt1"/>
                          </a:solidFill>
                          <a:latin typeface="Tw Cen MT"/>
                        </a:defRPr>
                      </a:lvl5pPr>
                      <a:lvl6pPr marL="2286000" algn="l" rtl="0" eaLnBrk="1" latinLnBrk="0" hangingPunct="1">
                        <a:defRPr kumimoji="0" b="1" kern="1200">
                          <a:solidFill>
                            <a:schemeClr val="lt1"/>
                          </a:solidFill>
                          <a:latin typeface="Tw Cen MT"/>
                        </a:defRPr>
                      </a:lvl6pPr>
                      <a:lvl7pPr marL="2743200" algn="l" rtl="0" eaLnBrk="1" latinLnBrk="0" hangingPunct="1">
                        <a:defRPr kumimoji="0" b="1" kern="1200">
                          <a:solidFill>
                            <a:schemeClr val="lt1"/>
                          </a:solidFill>
                          <a:latin typeface="Tw Cen MT"/>
                        </a:defRPr>
                      </a:lvl7pPr>
                      <a:lvl8pPr marL="3200400" algn="l" rtl="0" eaLnBrk="1" latinLnBrk="0" hangingPunct="1">
                        <a:defRPr kumimoji="0" b="1" kern="1200">
                          <a:solidFill>
                            <a:schemeClr val="lt1"/>
                          </a:solidFill>
                          <a:latin typeface="Tw Cen MT"/>
                        </a:defRPr>
                      </a:lvl8pPr>
                      <a:lvl9pPr marL="3657600" algn="l" rtl="0" eaLnBrk="1" latinLnBrk="0" hangingPunct="1">
                        <a:defRPr kumimoji="0" b="1" kern="1200">
                          <a:solidFill>
                            <a:schemeClr val="lt1"/>
                          </a:solidFill>
                          <a:latin typeface="Tw Cen MT"/>
                        </a:defRPr>
                      </a:lvl9pPr>
                    </a:lstStyle>
                    <a:p>
                      <a:pPr algn="ctr"/>
                      <a:r>
                        <a:rPr lang="fa-IR" sz="1200" b="0" dirty="0" smtClean="0">
                          <a:cs typeface="B Mitra" panose="00000400000000000000" pitchFamily="2" charset="-78"/>
                        </a:rPr>
                        <a:t>اساتید هیئت</a:t>
                      </a:r>
                      <a:r>
                        <a:rPr lang="fa-IR" sz="1200" b="0" baseline="0" dirty="0" smtClean="0">
                          <a:cs typeface="B Mitra" panose="00000400000000000000" pitchFamily="2" charset="-78"/>
                        </a:rPr>
                        <a:t> علمی</a:t>
                      </a:r>
                      <a:endParaRPr lang="en-US" sz="1200" b="0" dirty="0">
                        <a:cs typeface="B Mitra" panose="00000400000000000000" pitchFamily="2" charset="-78"/>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94B6D2"/>
                    </a:solidFill>
                  </a:tcPr>
                </a:tc>
                <a:tc>
                  <a:txBody>
                    <a:bodyPr/>
                    <a:lstStyle>
                      <a:lvl1pPr marL="0" algn="l" rtl="0" eaLnBrk="1" latinLnBrk="0" hangingPunct="1">
                        <a:defRPr kumimoji="0" b="1" kern="1200">
                          <a:solidFill>
                            <a:schemeClr val="lt1"/>
                          </a:solidFill>
                          <a:latin typeface="Tw Cen MT"/>
                        </a:defRPr>
                      </a:lvl1pPr>
                      <a:lvl2pPr marL="457200" algn="l" rtl="0" eaLnBrk="1" latinLnBrk="0" hangingPunct="1">
                        <a:defRPr kumimoji="0" b="1" kern="1200">
                          <a:solidFill>
                            <a:schemeClr val="lt1"/>
                          </a:solidFill>
                          <a:latin typeface="Tw Cen MT"/>
                        </a:defRPr>
                      </a:lvl2pPr>
                      <a:lvl3pPr marL="914400" algn="l" rtl="0" eaLnBrk="1" latinLnBrk="0" hangingPunct="1">
                        <a:defRPr kumimoji="0" b="1" kern="1200">
                          <a:solidFill>
                            <a:schemeClr val="lt1"/>
                          </a:solidFill>
                          <a:latin typeface="Tw Cen MT"/>
                        </a:defRPr>
                      </a:lvl3pPr>
                      <a:lvl4pPr marL="1371600" algn="l" rtl="0" eaLnBrk="1" latinLnBrk="0" hangingPunct="1">
                        <a:defRPr kumimoji="0" b="1" kern="1200">
                          <a:solidFill>
                            <a:schemeClr val="lt1"/>
                          </a:solidFill>
                          <a:latin typeface="Tw Cen MT"/>
                        </a:defRPr>
                      </a:lvl4pPr>
                      <a:lvl5pPr marL="1828800" algn="l" rtl="0" eaLnBrk="1" latinLnBrk="0" hangingPunct="1">
                        <a:defRPr kumimoji="0" b="1" kern="1200">
                          <a:solidFill>
                            <a:schemeClr val="lt1"/>
                          </a:solidFill>
                          <a:latin typeface="Tw Cen MT"/>
                        </a:defRPr>
                      </a:lvl5pPr>
                      <a:lvl6pPr marL="2286000" algn="l" rtl="0" eaLnBrk="1" latinLnBrk="0" hangingPunct="1">
                        <a:defRPr kumimoji="0" b="1" kern="1200">
                          <a:solidFill>
                            <a:schemeClr val="lt1"/>
                          </a:solidFill>
                          <a:latin typeface="Tw Cen MT"/>
                        </a:defRPr>
                      </a:lvl6pPr>
                      <a:lvl7pPr marL="2743200" algn="l" rtl="0" eaLnBrk="1" latinLnBrk="0" hangingPunct="1">
                        <a:defRPr kumimoji="0" b="1" kern="1200">
                          <a:solidFill>
                            <a:schemeClr val="lt1"/>
                          </a:solidFill>
                          <a:latin typeface="Tw Cen MT"/>
                        </a:defRPr>
                      </a:lvl7pPr>
                      <a:lvl8pPr marL="3200400" algn="l" rtl="0" eaLnBrk="1" latinLnBrk="0" hangingPunct="1">
                        <a:defRPr kumimoji="0" b="1" kern="1200">
                          <a:solidFill>
                            <a:schemeClr val="lt1"/>
                          </a:solidFill>
                          <a:latin typeface="Tw Cen MT"/>
                        </a:defRPr>
                      </a:lvl8pPr>
                      <a:lvl9pPr marL="3657600" algn="l" rtl="0" eaLnBrk="1" latinLnBrk="0" hangingPunct="1">
                        <a:defRPr kumimoji="0" b="1" kern="1200">
                          <a:solidFill>
                            <a:schemeClr val="lt1"/>
                          </a:solidFill>
                          <a:latin typeface="Tw Cen MT"/>
                        </a:defRPr>
                      </a:lvl9pPr>
                    </a:lstStyle>
                    <a:p>
                      <a:pPr algn="ctr"/>
                      <a:r>
                        <a:rPr lang="fa-IR" sz="1200" b="0" dirty="0" smtClean="0">
                          <a:cs typeface="B Mitra" panose="00000400000000000000" pitchFamily="2" charset="-78"/>
                        </a:rPr>
                        <a:t>مدیران گروه</a:t>
                      </a:r>
                      <a:endParaRPr lang="en-US" sz="1200" b="0" dirty="0">
                        <a:cs typeface="B Mitra" panose="00000400000000000000" pitchFamily="2" charset="-78"/>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94B6D2"/>
                    </a:solidFill>
                  </a:tcPr>
                </a:tc>
                <a:tc>
                  <a:txBody>
                    <a:bodyPr/>
                    <a:lstStyle>
                      <a:lvl1pPr marL="0" algn="l" rtl="0" eaLnBrk="1" latinLnBrk="0" hangingPunct="1">
                        <a:defRPr kumimoji="0" b="1" kern="1200">
                          <a:solidFill>
                            <a:schemeClr val="lt1"/>
                          </a:solidFill>
                          <a:latin typeface="Tw Cen MT"/>
                        </a:defRPr>
                      </a:lvl1pPr>
                      <a:lvl2pPr marL="457200" algn="l" rtl="0" eaLnBrk="1" latinLnBrk="0" hangingPunct="1">
                        <a:defRPr kumimoji="0" b="1" kern="1200">
                          <a:solidFill>
                            <a:schemeClr val="lt1"/>
                          </a:solidFill>
                          <a:latin typeface="Tw Cen MT"/>
                        </a:defRPr>
                      </a:lvl2pPr>
                      <a:lvl3pPr marL="914400" algn="l" rtl="0" eaLnBrk="1" latinLnBrk="0" hangingPunct="1">
                        <a:defRPr kumimoji="0" b="1" kern="1200">
                          <a:solidFill>
                            <a:schemeClr val="lt1"/>
                          </a:solidFill>
                          <a:latin typeface="Tw Cen MT"/>
                        </a:defRPr>
                      </a:lvl3pPr>
                      <a:lvl4pPr marL="1371600" algn="l" rtl="0" eaLnBrk="1" latinLnBrk="0" hangingPunct="1">
                        <a:defRPr kumimoji="0" b="1" kern="1200">
                          <a:solidFill>
                            <a:schemeClr val="lt1"/>
                          </a:solidFill>
                          <a:latin typeface="Tw Cen MT"/>
                        </a:defRPr>
                      </a:lvl4pPr>
                      <a:lvl5pPr marL="1828800" algn="l" rtl="0" eaLnBrk="1" latinLnBrk="0" hangingPunct="1">
                        <a:defRPr kumimoji="0" b="1" kern="1200">
                          <a:solidFill>
                            <a:schemeClr val="lt1"/>
                          </a:solidFill>
                          <a:latin typeface="Tw Cen MT"/>
                        </a:defRPr>
                      </a:lvl5pPr>
                      <a:lvl6pPr marL="2286000" algn="l" rtl="0" eaLnBrk="1" latinLnBrk="0" hangingPunct="1">
                        <a:defRPr kumimoji="0" b="1" kern="1200">
                          <a:solidFill>
                            <a:schemeClr val="lt1"/>
                          </a:solidFill>
                          <a:latin typeface="Tw Cen MT"/>
                        </a:defRPr>
                      </a:lvl6pPr>
                      <a:lvl7pPr marL="2743200" algn="l" rtl="0" eaLnBrk="1" latinLnBrk="0" hangingPunct="1">
                        <a:defRPr kumimoji="0" b="1" kern="1200">
                          <a:solidFill>
                            <a:schemeClr val="lt1"/>
                          </a:solidFill>
                          <a:latin typeface="Tw Cen MT"/>
                        </a:defRPr>
                      </a:lvl7pPr>
                      <a:lvl8pPr marL="3200400" algn="l" rtl="0" eaLnBrk="1" latinLnBrk="0" hangingPunct="1">
                        <a:defRPr kumimoji="0" b="1" kern="1200">
                          <a:solidFill>
                            <a:schemeClr val="lt1"/>
                          </a:solidFill>
                          <a:latin typeface="Tw Cen MT"/>
                        </a:defRPr>
                      </a:lvl8pPr>
                      <a:lvl9pPr marL="3657600" algn="l" rtl="0" eaLnBrk="1" latinLnBrk="0" hangingPunct="1">
                        <a:defRPr kumimoji="0" b="1" kern="1200">
                          <a:solidFill>
                            <a:schemeClr val="lt1"/>
                          </a:solidFill>
                          <a:latin typeface="Tw Cen MT"/>
                        </a:defRPr>
                      </a:lvl9pPr>
                    </a:lstStyle>
                    <a:p>
                      <a:pPr algn="ctr"/>
                      <a:r>
                        <a:rPr lang="fa-IR" sz="1200" b="0" dirty="0" smtClean="0">
                          <a:cs typeface="B Mitra" panose="00000400000000000000" pitchFamily="2" charset="-78"/>
                        </a:rPr>
                        <a:t>معاون دانشکده</a:t>
                      </a:r>
                      <a:endParaRPr lang="en-US" sz="1200" b="0" dirty="0">
                        <a:cs typeface="B Mitra" panose="00000400000000000000" pitchFamily="2" charset="-78"/>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94B6D2"/>
                    </a:solidFill>
                  </a:tcPr>
                </a:tc>
                <a:tc>
                  <a:txBody>
                    <a:bodyPr/>
                    <a:lstStyle>
                      <a:lvl1pPr marL="0" algn="l" rtl="0" eaLnBrk="1" latinLnBrk="0" hangingPunct="1">
                        <a:defRPr kumimoji="0" b="1" kern="1200">
                          <a:solidFill>
                            <a:schemeClr val="lt1"/>
                          </a:solidFill>
                          <a:latin typeface="Tw Cen MT"/>
                        </a:defRPr>
                      </a:lvl1pPr>
                      <a:lvl2pPr marL="457200" algn="l" rtl="0" eaLnBrk="1" latinLnBrk="0" hangingPunct="1">
                        <a:defRPr kumimoji="0" b="1" kern="1200">
                          <a:solidFill>
                            <a:schemeClr val="lt1"/>
                          </a:solidFill>
                          <a:latin typeface="Tw Cen MT"/>
                        </a:defRPr>
                      </a:lvl2pPr>
                      <a:lvl3pPr marL="914400" algn="l" rtl="0" eaLnBrk="1" latinLnBrk="0" hangingPunct="1">
                        <a:defRPr kumimoji="0" b="1" kern="1200">
                          <a:solidFill>
                            <a:schemeClr val="lt1"/>
                          </a:solidFill>
                          <a:latin typeface="Tw Cen MT"/>
                        </a:defRPr>
                      </a:lvl3pPr>
                      <a:lvl4pPr marL="1371600" algn="l" rtl="0" eaLnBrk="1" latinLnBrk="0" hangingPunct="1">
                        <a:defRPr kumimoji="0" b="1" kern="1200">
                          <a:solidFill>
                            <a:schemeClr val="lt1"/>
                          </a:solidFill>
                          <a:latin typeface="Tw Cen MT"/>
                        </a:defRPr>
                      </a:lvl4pPr>
                      <a:lvl5pPr marL="1828800" algn="l" rtl="0" eaLnBrk="1" latinLnBrk="0" hangingPunct="1">
                        <a:defRPr kumimoji="0" b="1" kern="1200">
                          <a:solidFill>
                            <a:schemeClr val="lt1"/>
                          </a:solidFill>
                          <a:latin typeface="Tw Cen MT"/>
                        </a:defRPr>
                      </a:lvl5pPr>
                      <a:lvl6pPr marL="2286000" algn="l" rtl="0" eaLnBrk="1" latinLnBrk="0" hangingPunct="1">
                        <a:defRPr kumimoji="0" b="1" kern="1200">
                          <a:solidFill>
                            <a:schemeClr val="lt1"/>
                          </a:solidFill>
                          <a:latin typeface="Tw Cen MT"/>
                        </a:defRPr>
                      </a:lvl6pPr>
                      <a:lvl7pPr marL="2743200" algn="l" rtl="0" eaLnBrk="1" latinLnBrk="0" hangingPunct="1">
                        <a:defRPr kumimoji="0" b="1" kern="1200">
                          <a:solidFill>
                            <a:schemeClr val="lt1"/>
                          </a:solidFill>
                          <a:latin typeface="Tw Cen MT"/>
                        </a:defRPr>
                      </a:lvl7pPr>
                      <a:lvl8pPr marL="3200400" algn="l" rtl="0" eaLnBrk="1" latinLnBrk="0" hangingPunct="1">
                        <a:defRPr kumimoji="0" b="1" kern="1200">
                          <a:solidFill>
                            <a:schemeClr val="lt1"/>
                          </a:solidFill>
                          <a:latin typeface="Tw Cen MT"/>
                        </a:defRPr>
                      </a:lvl8pPr>
                      <a:lvl9pPr marL="3657600" algn="l" rtl="0" eaLnBrk="1" latinLnBrk="0" hangingPunct="1">
                        <a:defRPr kumimoji="0" b="1" kern="1200">
                          <a:solidFill>
                            <a:schemeClr val="lt1"/>
                          </a:solidFill>
                          <a:latin typeface="Tw Cen MT"/>
                        </a:defRPr>
                      </a:lvl9pPr>
                    </a:lstStyle>
                    <a:p>
                      <a:pPr algn="ctr"/>
                      <a:r>
                        <a:rPr lang="fa-IR" sz="1200" b="0" dirty="0" smtClean="0">
                          <a:cs typeface="B Mitra" panose="00000400000000000000" pitchFamily="2" charset="-78"/>
                        </a:rPr>
                        <a:t>رییس دانشکده</a:t>
                      </a:r>
                      <a:endParaRPr lang="en-US" sz="1200" b="0" dirty="0">
                        <a:cs typeface="B Mitra" panose="00000400000000000000" pitchFamily="2" charset="-78"/>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94B6D2"/>
                    </a:solidFill>
                  </a:tcPr>
                </a:tc>
                <a:tc>
                  <a:txBody>
                    <a:bodyPr/>
                    <a:lstStyle>
                      <a:lvl1pPr marL="0" algn="l" rtl="0" eaLnBrk="1" latinLnBrk="0" hangingPunct="1">
                        <a:defRPr kumimoji="0" b="1" kern="1200">
                          <a:solidFill>
                            <a:schemeClr val="lt1"/>
                          </a:solidFill>
                          <a:latin typeface="Tw Cen MT"/>
                        </a:defRPr>
                      </a:lvl1pPr>
                      <a:lvl2pPr marL="457200" algn="l" rtl="0" eaLnBrk="1" latinLnBrk="0" hangingPunct="1">
                        <a:defRPr kumimoji="0" b="1" kern="1200">
                          <a:solidFill>
                            <a:schemeClr val="lt1"/>
                          </a:solidFill>
                          <a:latin typeface="Tw Cen MT"/>
                        </a:defRPr>
                      </a:lvl2pPr>
                      <a:lvl3pPr marL="914400" algn="l" rtl="0" eaLnBrk="1" latinLnBrk="0" hangingPunct="1">
                        <a:defRPr kumimoji="0" b="1" kern="1200">
                          <a:solidFill>
                            <a:schemeClr val="lt1"/>
                          </a:solidFill>
                          <a:latin typeface="Tw Cen MT"/>
                        </a:defRPr>
                      </a:lvl3pPr>
                      <a:lvl4pPr marL="1371600" algn="l" rtl="0" eaLnBrk="1" latinLnBrk="0" hangingPunct="1">
                        <a:defRPr kumimoji="0" b="1" kern="1200">
                          <a:solidFill>
                            <a:schemeClr val="lt1"/>
                          </a:solidFill>
                          <a:latin typeface="Tw Cen MT"/>
                        </a:defRPr>
                      </a:lvl4pPr>
                      <a:lvl5pPr marL="1828800" algn="l" rtl="0" eaLnBrk="1" latinLnBrk="0" hangingPunct="1">
                        <a:defRPr kumimoji="0" b="1" kern="1200">
                          <a:solidFill>
                            <a:schemeClr val="lt1"/>
                          </a:solidFill>
                          <a:latin typeface="Tw Cen MT"/>
                        </a:defRPr>
                      </a:lvl5pPr>
                      <a:lvl6pPr marL="2286000" algn="l" rtl="0" eaLnBrk="1" latinLnBrk="0" hangingPunct="1">
                        <a:defRPr kumimoji="0" b="1" kern="1200">
                          <a:solidFill>
                            <a:schemeClr val="lt1"/>
                          </a:solidFill>
                          <a:latin typeface="Tw Cen MT"/>
                        </a:defRPr>
                      </a:lvl6pPr>
                      <a:lvl7pPr marL="2743200" algn="l" rtl="0" eaLnBrk="1" latinLnBrk="0" hangingPunct="1">
                        <a:defRPr kumimoji="0" b="1" kern="1200">
                          <a:solidFill>
                            <a:schemeClr val="lt1"/>
                          </a:solidFill>
                          <a:latin typeface="Tw Cen MT"/>
                        </a:defRPr>
                      </a:lvl7pPr>
                      <a:lvl8pPr marL="3200400" algn="l" rtl="0" eaLnBrk="1" latinLnBrk="0" hangingPunct="1">
                        <a:defRPr kumimoji="0" b="1" kern="1200">
                          <a:solidFill>
                            <a:schemeClr val="lt1"/>
                          </a:solidFill>
                          <a:latin typeface="Tw Cen MT"/>
                        </a:defRPr>
                      </a:lvl8pPr>
                      <a:lvl9pPr marL="3657600" algn="l" rtl="0" eaLnBrk="1" latinLnBrk="0" hangingPunct="1">
                        <a:defRPr kumimoji="0" b="1" kern="1200">
                          <a:solidFill>
                            <a:schemeClr val="lt1"/>
                          </a:solidFill>
                          <a:latin typeface="Tw Cen MT"/>
                        </a:defRPr>
                      </a:lvl9pPr>
                    </a:lstStyle>
                    <a:p>
                      <a:pPr algn="ctr"/>
                      <a:r>
                        <a:rPr lang="fa-IR" sz="1200" dirty="0" smtClean="0">
                          <a:cs typeface="B Mitra" panose="00000400000000000000" pitchFamily="2" charset="-78"/>
                        </a:rPr>
                        <a:t>سمت</a:t>
                      </a:r>
                      <a:endParaRPr lang="en-US" sz="1200" dirty="0">
                        <a:cs typeface="B Mitra" panose="00000400000000000000" pitchFamily="2" charset="-78"/>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94B6D2"/>
                    </a:solidFill>
                  </a:tcPr>
                </a:tc>
              </a:tr>
              <a:tr h="370840">
                <a:tc>
                  <a:txBody>
                    <a:bodyPr/>
                    <a:lstStyle>
                      <a:lvl1pPr marL="0" algn="l" rtl="0" eaLnBrk="1" latinLnBrk="0" hangingPunct="1">
                        <a:defRPr kumimoji="0" kern="1200">
                          <a:solidFill>
                            <a:schemeClr val="dk1"/>
                          </a:solidFill>
                          <a:latin typeface="Tw Cen MT"/>
                        </a:defRPr>
                      </a:lvl1pPr>
                      <a:lvl2pPr marL="457200" algn="l" rtl="0" eaLnBrk="1" latinLnBrk="0" hangingPunct="1">
                        <a:defRPr kumimoji="0" kern="1200">
                          <a:solidFill>
                            <a:schemeClr val="dk1"/>
                          </a:solidFill>
                          <a:latin typeface="Tw Cen MT"/>
                        </a:defRPr>
                      </a:lvl2pPr>
                      <a:lvl3pPr marL="914400" algn="l" rtl="0" eaLnBrk="1" latinLnBrk="0" hangingPunct="1">
                        <a:defRPr kumimoji="0" kern="1200">
                          <a:solidFill>
                            <a:schemeClr val="dk1"/>
                          </a:solidFill>
                          <a:latin typeface="Tw Cen MT"/>
                        </a:defRPr>
                      </a:lvl3pPr>
                      <a:lvl4pPr marL="1371600" algn="l" rtl="0" eaLnBrk="1" latinLnBrk="0" hangingPunct="1">
                        <a:defRPr kumimoji="0" kern="1200">
                          <a:solidFill>
                            <a:schemeClr val="dk1"/>
                          </a:solidFill>
                          <a:latin typeface="Tw Cen MT"/>
                        </a:defRPr>
                      </a:lvl4pPr>
                      <a:lvl5pPr marL="1828800" algn="l" rtl="0" eaLnBrk="1" latinLnBrk="0" hangingPunct="1">
                        <a:defRPr kumimoji="0" kern="1200">
                          <a:solidFill>
                            <a:schemeClr val="dk1"/>
                          </a:solidFill>
                          <a:latin typeface="Tw Cen MT"/>
                        </a:defRPr>
                      </a:lvl5pPr>
                      <a:lvl6pPr marL="2286000" algn="l" rtl="0" eaLnBrk="1" latinLnBrk="0" hangingPunct="1">
                        <a:defRPr kumimoji="0" kern="1200">
                          <a:solidFill>
                            <a:schemeClr val="dk1"/>
                          </a:solidFill>
                          <a:latin typeface="Tw Cen MT"/>
                        </a:defRPr>
                      </a:lvl6pPr>
                      <a:lvl7pPr marL="2743200" algn="l" rtl="0" eaLnBrk="1" latinLnBrk="0" hangingPunct="1">
                        <a:defRPr kumimoji="0" kern="1200">
                          <a:solidFill>
                            <a:schemeClr val="dk1"/>
                          </a:solidFill>
                          <a:latin typeface="Tw Cen MT"/>
                        </a:defRPr>
                      </a:lvl7pPr>
                      <a:lvl8pPr marL="3200400" algn="l" rtl="0" eaLnBrk="1" latinLnBrk="0" hangingPunct="1">
                        <a:defRPr kumimoji="0" kern="1200">
                          <a:solidFill>
                            <a:schemeClr val="dk1"/>
                          </a:solidFill>
                          <a:latin typeface="Tw Cen MT"/>
                        </a:defRPr>
                      </a:lvl8pPr>
                      <a:lvl9pPr marL="3657600" algn="l" rtl="0" eaLnBrk="1" latinLnBrk="0" hangingPunct="1">
                        <a:defRPr kumimoji="0" kern="1200">
                          <a:solidFill>
                            <a:schemeClr val="dk1"/>
                          </a:solidFill>
                          <a:latin typeface="Tw Cen MT"/>
                        </a:defRPr>
                      </a:lvl9pPr>
                    </a:lstStyle>
                    <a:p>
                      <a:pPr algn="ctr"/>
                      <a:r>
                        <a:rPr lang="fa-IR" sz="1200" dirty="0" smtClean="0">
                          <a:cs typeface="B Mitra" panose="00000400000000000000" pitchFamily="2" charset="-78"/>
                        </a:rPr>
                        <a:t>متوسط</a:t>
                      </a:r>
                      <a:r>
                        <a:rPr lang="fa-IR" sz="1200" baseline="0" dirty="0" smtClean="0">
                          <a:cs typeface="B Mitra" panose="00000400000000000000" pitchFamily="2" charset="-78"/>
                        </a:rPr>
                        <a:t> 20- 25</a:t>
                      </a:r>
                      <a:endParaRPr lang="en-US" sz="1200" dirty="0">
                        <a:cs typeface="B Mitra" panose="00000400000000000000" pitchFamily="2" charset="-78"/>
                      </a:endParaRPr>
                    </a:p>
                  </a:txBody>
                  <a:tcPr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4B6D2">
                        <a:tint val="40000"/>
                      </a:srgbClr>
                    </a:solidFill>
                  </a:tcPr>
                </a:tc>
                <a:tc>
                  <a:txBody>
                    <a:bodyPr/>
                    <a:lstStyle>
                      <a:lvl1pPr marL="0" algn="l" rtl="0" eaLnBrk="1" latinLnBrk="0" hangingPunct="1">
                        <a:defRPr kumimoji="0" kern="1200">
                          <a:solidFill>
                            <a:schemeClr val="dk1"/>
                          </a:solidFill>
                          <a:latin typeface="Tw Cen MT"/>
                        </a:defRPr>
                      </a:lvl1pPr>
                      <a:lvl2pPr marL="457200" algn="l" rtl="0" eaLnBrk="1" latinLnBrk="0" hangingPunct="1">
                        <a:defRPr kumimoji="0" kern="1200">
                          <a:solidFill>
                            <a:schemeClr val="dk1"/>
                          </a:solidFill>
                          <a:latin typeface="Tw Cen MT"/>
                        </a:defRPr>
                      </a:lvl2pPr>
                      <a:lvl3pPr marL="914400" algn="l" rtl="0" eaLnBrk="1" latinLnBrk="0" hangingPunct="1">
                        <a:defRPr kumimoji="0" kern="1200">
                          <a:solidFill>
                            <a:schemeClr val="dk1"/>
                          </a:solidFill>
                          <a:latin typeface="Tw Cen MT"/>
                        </a:defRPr>
                      </a:lvl3pPr>
                      <a:lvl4pPr marL="1371600" algn="l" rtl="0" eaLnBrk="1" latinLnBrk="0" hangingPunct="1">
                        <a:defRPr kumimoji="0" kern="1200">
                          <a:solidFill>
                            <a:schemeClr val="dk1"/>
                          </a:solidFill>
                          <a:latin typeface="Tw Cen MT"/>
                        </a:defRPr>
                      </a:lvl4pPr>
                      <a:lvl5pPr marL="1828800" algn="l" rtl="0" eaLnBrk="1" latinLnBrk="0" hangingPunct="1">
                        <a:defRPr kumimoji="0" kern="1200">
                          <a:solidFill>
                            <a:schemeClr val="dk1"/>
                          </a:solidFill>
                          <a:latin typeface="Tw Cen MT"/>
                        </a:defRPr>
                      </a:lvl5pPr>
                      <a:lvl6pPr marL="2286000" algn="l" rtl="0" eaLnBrk="1" latinLnBrk="0" hangingPunct="1">
                        <a:defRPr kumimoji="0" kern="1200">
                          <a:solidFill>
                            <a:schemeClr val="dk1"/>
                          </a:solidFill>
                          <a:latin typeface="Tw Cen MT"/>
                        </a:defRPr>
                      </a:lvl6pPr>
                      <a:lvl7pPr marL="2743200" algn="l" rtl="0" eaLnBrk="1" latinLnBrk="0" hangingPunct="1">
                        <a:defRPr kumimoji="0" kern="1200">
                          <a:solidFill>
                            <a:schemeClr val="dk1"/>
                          </a:solidFill>
                          <a:latin typeface="Tw Cen MT"/>
                        </a:defRPr>
                      </a:lvl7pPr>
                      <a:lvl8pPr marL="3200400" algn="l" rtl="0" eaLnBrk="1" latinLnBrk="0" hangingPunct="1">
                        <a:defRPr kumimoji="0" kern="1200">
                          <a:solidFill>
                            <a:schemeClr val="dk1"/>
                          </a:solidFill>
                          <a:latin typeface="Tw Cen MT"/>
                        </a:defRPr>
                      </a:lvl8pPr>
                      <a:lvl9pPr marL="3657600" algn="l" rtl="0" eaLnBrk="1" latinLnBrk="0" hangingPunct="1">
                        <a:defRPr kumimoji="0" kern="1200">
                          <a:solidFill>
                            <a:schemeClr val="dk1"/>
                          </a:solidFill>
                          <a:latin typeface="Tw Cen MT"/>
                        </a:defRPr>
                      </a:lvl9pPr>
                    </a:lstStyle>
                    <a:p>
                      <a:pPr algn="ctr"/>
                      <a:r>
                        <a:rPr lang="fa-IR" sz="1200" dirty="0" smtClean="0">
                          <a:cs typeface="B Mitra" panose="00000400000000000000" pitchFamily="2" charset="-78"/>
                        </a:rPr>
                        <a:t>10</a:t>
                      </a:r>
                      <a:endParaRPr lang="en-US" sz="1200" dirty="0">
                        <a:cs typeface="B Mitra" panose="00000400000000000000" pitchFamily="2" charset="-78"/>
                      </a:endParaRPr>
                    </a:p>
                  </a:txBody>
                  <a:tcPr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4B6D2">
                        <a:tint val="40000"/>
                      </a:srgbClr>
                    </a:solidFill>
                  </a:tcPr>
                </a:tc>
                <a:tc>
                  <a:txBody>
                    <a:bodyPr/>
                    <a:lstStyle>
                      <a:lvl1pPr marL="0" algn="l" rtl="0" eaLnBrk="1" latinLnBrk="0" hangingPunct="1">
                        <a:defRPr kumimoji="0" kern="1200">
                          <a:solidFill>
                            <a:schemeClr val="dk1"/>
                          </a:solidFill>
                          <a:latin typeface="Tw Cen MT"/>
                        </a:defRPr>
                      </a:lvl1pPr>
                      <a:lvl2pPr marL="457200" algn="l" rtl="0" eaLnBrk="1" latinLnBrk="0" hangingPunct="1">
                        <a:defRPr kumimoji="0" kern="1200">
                          <a:solidFill>
                            <a:schemeClr val="dk1"/>
                          </a:solidFill>
                          <a:latin typeface="Tw Cen MT"/>
                        </a:defRPr>
                      </a:lvl2pPr>
                      <a:lvl3pPr marL="914400" algn="l" rtl="0" eaLnBrk="1" latinLnBrk="0" hangingPunct="1">
                        <a:defRPr kumimoji="0" kern="1200">
                          <a:solidFill>
                            <a:schemeClr val="dk1"/>
                          </a:solidFill>
                          <a:latin typeface="Tw Cen MT"/>
                        </a:defRPr>
                      </a:lvl3pPr>
                      <a:lvl4pPr marL="1371600" algn="l" rtl="0" eaLnBrk="1" latinLnBrk="0" hangingPunct="1">
                        <a:defRPr kumimoji="0" kern="1200">
                          <a:solidFill>
                            <a:schemeClr val="dk1"/>
                          </a:solidFill>
                          <a:latin typeface="Tw Cen MT"/>
                        </a:defRPr>
                      </a:lvl4pPr>
                      <a:lvl5pPr marL="1828800" algn="l" rtl="0" eaLnBrk="1" latinLnBrk="0" hangingPunct="1">
                        <a:defRPr kumimoji="0" kern="1200">
                          <a:solidFill>
                            <a:schemeClr val="dk1"/>
                          </a:solidFill>
                          <a:latin typeface="Tw Cen MT"/>
                        </a:defRPr>
                      </a:lvl5pPr>
                      <a:lvl6pPr marL="2286000" algn="l" rtl="0" eaLnBrk="1" latinLnBrk="0" hangingPunct="1">
                        <a:defRPr kumimoji="0" kern="1200">
                          <a:solidFill>
                            <a:schemeClr val="dk1"/>
                          </a:solidFill>
                          <a:latin typeface="Tw Cen MT"/>
                        </a:defRPr>
                      </a:lvl6pPr>
                      <a:lvl7pPr marL="2743200" algn="l" rtl="0" eaLnBrk="1" latinLnBrk="0" hangingPunct="1">
                        <a:defRPr kumimoji="0" kern="1200">
                          <a:solidFill>
                            <a:schemeClr val="dk1"/>
                          </a:solidFill>
                          <a:latin typeface="Tw Cen MT"/>
                        </a:defRPr>
                      </a:lvl7pPr>
                      <a:lvl8pPr marL="3200400" algn="l" rtl="0" eaLnBrk="1" latinLnBrk="0" hangingPunct="1">
                        <a:defRPr kumimoji="0" kern="1200">
                          <a:solidFill>
                            <a:schemeClr val="dk1"/>
                          </a:solidFill>
                          <a:latin typeface="Tw Cen MT"/>
                        </a:defRPr>
                      </a:lvl8pPr>
                      <a:lvl9pPr marL="3657600" algn="l" rtl="0" eaLnBrk="1" latinLnBrk="0" hangingPunct="1">
                        <a:defRPr kumimoji="0" kern="1200">
                          <a:solidFill>
                            <a:schemeClr val="dk1"/>
                          </a:solidFill>
                          <a:latin typeface="Tw Cen MT"/>
                        </a:defRPr>
                      </a:lvl9pPr>
                    </a:lstStyle>
                    <a:p>
                      <a:pPr algn="ctr"/>
                      <a:r>
                        <a:rPr lang="fa-IR" sz="1200" dirty="0" smtClean="0">
                          <a:cs typeface="B Mitra" panose="00000400000000000000" pitchFamily="2" charset="-78"/>
                        </a:rPr>
                        <a:t>5</a:t>
                      </a:r>
                      <a:endParaRPr lang="en-US" sz="1200" dirty="0">
                        <a:cs typeface="B Mitra" panose="00000400000000000000" pitchFamily="2" charset="-78"/>
                      </a:endParaRPr>
                    </a:p>
                  </a:txBody>
                  <a:tcPr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4B6D2">
                        <a:tint val="40000"/>
                      </a:srgbClr>
                    </a:solidFill>
                  </a:tcPr>
                </a:tc>
                <a:tc>
                  <a:txBody>
                    <a:bodyPr/>
                    <a:lstStyle>
                      <a:lvl1pPr marL="0" algn="l" rtl="0" eaLnBrk="1" latinLnBrk="0" hangingPunct="1">
                        <a:defRPr kumimoji="0" kern="1200">
                          <a:solidFill>
                            <a:schemeClr val="dk1"/>
                          </a:solidFill>
                          <a:latin typeface="Tw Cen MT"/>
                        </a:defRPr>
                      </a:lvl1pPr>
                      <a:lvl2pPr marL="457200" algn="l" rtl="0" eaLnBrk="1" latinLnBrk="0" hangingPunct="1">
                        <a:defRPr kumimoji="0" kern="1200">
                          <a:solidFill>
                            <a:schemeClr val="dk1"/>
                          </a:solidFill>
                          <a:latin typeface="Tw Cen MT"/>
                        </a:defRPr>
                      </a:lvl2pPr>
                      <a:lvl3pPr marL="914400" algn="l" rtl="0" eaLnBrk="1" latinLnBrk="0" hangingPunct="1">
                        <a:defRPr kumimoji="0" kern="1200">
                          <a:solidFill>
                            <a:schemeClr val="dk1"/>
                          </a:solidFill>
                          <a:latin typeface="Tw Cen MT"/>
                        </a:defRPr>
                      </a:lvl3pPr>
                      <a:lvl4pPr marL="1371600" algn="l" rtl="0" eaLnBrk="1" latinLnBrk="0" hangingPunct="1">
                        <a:defRPr kumimoji="0" kern="1200">
                          <a:solidFill>
                            <a:schemeClr val="dk1"/>
                          </a:solidFill>
                          <a:latin typeface="Tw Cen MT"/>
                        </a:defRPr>
                      </a:lvl4pPr>
                      <a:lvl5pPr marL="1828800" algn="l" rtl="0" eaLnBrk="1" latinLnBrk="0" hangingPunct="1">
                        <a:defRPr kumimoji="0" kern="1200">
                          <a:solidFill>
                            <a:schemeClr val="dk1"/>
                          </a:solidFill>
                          <a:latin typeface="Tw Cen MT"/>
                        </a:defRPr>
                      </a:lvl5pPr>
                      <a:lvl6pPr marL="2286000" algn="l" rtl="0" eaLnBrk="1" latinLnBrk="0" hangingPunct="1">
                        <a:defRPr kumimoji="0" kern="1200">
                          <a:solidFill>
                            <a:schemeClr val="dk1"/>
                          </a:solidFill>
                          <a:latin typeface="Tw Cen MT"/>
                        </a:defRPr>
                      </a:lvl6pPr>
                      <a:lvl7pPr marL="2743200" algn="l" rtl="0" eaLnBrk="1" latinLnBrk="0" hangingPunct="1">
                        <a:defRPr kumimoji="0" kern="1200">
                          <a:solidFill>
                            <a:schemeClr val="dk1"/>
                          </a:solidFill>
                          <a:latin typeface="Tw Cen MT"/>
                        </a:defRPr>
                      </a:lvl7pPr>
                      <a:lvl8pPr marL="3200400" algn="l" rtl="0" eaLnBrk="1" latinLnBrk="0" hangingPunct="1">
                        <a:defRPr kumimoji="0" kern="1200">
                          <a:solidFill>
                            <a:schemeClr val="dk1"/>
                          </a:solidFill>
                          <a:latin typeface="Tw Cen MT"/>
                        </a:defRPr>
                      </a:lvl8pPr>
                      <a:lvl9pPr marL="3657600" algn="l" rtl="0" eaLnBrk="1" latinLnBrk="0" hangingPunct="1">
                        <a:defRPr kumimoji="0" kern="1200">
                          <a:solidFill>
                            <a:schemeClr val="dk1"/>
                          </a:solidFill>
                          <a:latin typeface="Tw Cen MT"/>
                        </a:defRPr>
                      </a:lvl9pPr>
                    </a:lstStyle>
                    <a:p>
                      <a:pPr algn="ctr"/>
                      <a:r>
                        <a:rPr lang="fa-IR" sz="1200" dirty="0" smtClean="0">
                          <a:cs typeface="B Mitra" panose="00000400000000000000" pitchFamily="2" charset="-78"/>
                        </a:rPr>
                        <a:t>1</a:t>
                      </a:r>
                      <a:endParaRPr lang="en-US" sz="1200" dirty="0">
                        <a:cs typeface="B Mitra" panose="00000400000000000000" pitchFamily="2" charset="-78"/>
                      </a:endParaRPr>
                    </a:p>
                  </a:txBody>
                  <a:tcPr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4B6D2">
                        <a:tint val="40000"/>
                      </a:srgbClr>
                    </a:solidFill>
                  </a:tcPr>
                </a:tc>
                <a:tc>
                  <a:txBody>
                    <a:bodyPr/>
                    <a:lstStyle>
                      <a:lvl1pPr marL="0" algn="l" rtl="0" eaLnBrk="1" latinLnBrk="0" hangingPunct="1">
                        <a:defRPr kumimoji="0" kern="1200">
                          <a:solidFill>
                            <a:schemeClr val="dk1"/>
                          </a:solidFill>
                          <a:latin typeface="Tw Cen MT"/>
                        </a:defRPr>
                      </a:lvl1pPr>
                      <a:lvl2pPr marL="457200" algn="l" rtl="0" eaLnBrk="1" latinLnBrk="0" hangingPunct="1">
                        <a:defRPr kumimoji="0" kern="1200">
                          <a:solidFill>
                            <a:schemeClr val="dk1"/>
                          </a:solidFill>
                          <a:latin typeface="Tw Cen MT"/>
                        </a:defRPr>
                      </a:lvl2pPr>
                      <a:lvl3pPr marL="914400" algn="l" rtl="0" eaLnBrk="1" latinLnBrk="0" hangingPunct="1">
                        <a:defRPr kumimoji="0" kern="1200">
                          <a:solidFill>
                            <a:schemeClr val="dk1"/>
                          </a:solidFill>
                          <a:latin typeface="Tw Cen MT"/>
                        </a:defRPr>
                      </a:lvl3pPr>
                      <a:lvl4pPr marL="1371600" algn="l" rtl="0" eaLnBrk="1" latinLnBrk="0" hangingPunct="1">
                        <a:defRPr kumimoji="0" kern="1200">
                          <a:solidFill>
                            <a:schemeClr val="dk1"/>
                          </a:solidFill>
                          <a:latin typeface="Tw Cen MT"/>
                        </a:defRPr>
                      </a:lvl4pPr>
                      <a:lvl5pPr marL="1828800" algn="l" rtl="0" eaLnBrk="1" latinLnBrk="0" hangingPunct="1">
                        <a:defRPr kumimoji="0" kern="1200">
                          <a:solidFill>
                            <a:schemeClr val="dk1"/>
                          </a:solidFill>
                          <a:latin typeface="Tw Cen MT"/>
                        </a:defRPr>
                      </a:lvl5pPr>
                      <a:lvl6pPr marL="2286000" algn="l" rtl="0" eaLnBrk="1" latinLnBrk="0" hangingPunct="1">
                        <a:defRPr kumimoji="0" kern="1200">
                          <a:solidFill>
                            <a:schemeClr val="dk1"/>
                          </a:solidFill>
                          <a:latin typeface="Tw Cen MT"/>
                        </a:defRPr>
                      </a:lvl6pPr>
                      <a:lvl7pPr marL="2743200" algn="l" rtl="0" eaLnBrk="1" latinLnBrk="0" hangingPunct="1">
                        <a:defRPr kumimoji="0" kern="1200">
                          <a:solidFill>
                            <a:schemeClr val="dk1"/>
                          </a:solidFill>
                          <a:latin typeface="Tw Cen MT"/>
                        </a:defRPr>
                      </a:lvl7pPr>
                      <a:lvl8pPr marL="3200400" algn="l" rtl="0" eaLnBrk="1" latinLnBrk="0" hangingPunct="1">
                        <a:defRPr kumimoji="0" kern="1200">
                          <a:solidFill>
                            <a:schemeClr val="dk1"/>
                          </a:solidFill>
                          <a:latin typeface="Tw Cen MT"/>
                        </a:defRPr>
                      </a:lvl8pPr>
                      <a:lvl9pPr marL="3657600" algn="l" rtl="0" eaLnBrk="1" latinLnBrk="0" hangingPunct="1">
                        <a:defRPr kumimoji="0" kern="1200">
                          <a:solidFill>
                            <a:schemeClr val="dk1"/>
                          </a:solidFill>
                          <a:latin typeface="Tw Cen MT"/>
                        </a:defRPr>
                      </a:lvl9pPr>
                    </a:lstStyle>
                    <a:p>
                      <a:pPr algn="ctr"/>
                      <a:r>
                        <a:rPr lang="fa-IR" sz="1200" dirty="0" smtClean="0">
                          <a:cs typeface="B Mitra" panose="00000400000000000000" pitchFamily="2" charset="-78"/>
                        </a:rPr>
                        <a:t>1</a:t>
                      </a:r>
                      <a:endParaRPr lang="en-US" sz="1200" dirty="0">
                        <a:cs typeface="B Mitra" panose="00000400000000000000" pitchFamily="2" charset="-78"/>
                      </a:endParaRPr>
                    </a:p>
                  </a:txBody>
                  <a:tcPr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4B6D2">
                        <a:tint val="40000"/>
                      </a:srgbClr>
                    </a:solidFill>
                  </a:tcPr>
                </a:tc>
                <a:tc>
                  <a:txBody>
                    <a:bodyPr/>
                    <a:lstStyle>
                      <a:lvl1pPr marL="0" algn="l" rtl="0" eaLnBrk="1" latinLnBrk="0" hangingPunct="1">
                        <a:defRPr kumimoji="0" b="1" kern="1200">
                          <a:solidFill>
                            <a:schemeClr val="lt1"/>
                          </a:solidFill>
                          <a:latin typeface="Tw Cen MT"/>
                        </a:defRPr>
                      </a:lvl1pPr>
                      <a:lvl2pPr marL="457200" algn="l" rtl="0" eaLnBrk="1" latinLnBrk="0" hangingPunct="1">
                        <a:defRPr kumimoji="0" b="1" kern="1200">
                          <a:solidFill>
                            <a:schemeClr val="lt1"/>
                          </a:solidFill>
                          <a:latin typeface="Tw Cen MT"/>
                        </a:defRPr>
                      </a:lvl2pPr>
                      <a:lvl3pPr marL="914400" algn="l" rtl="0" eaLnBrk="1" latinLnBrk="0" hangingPunct="1">
                        <a:defRPr kumimoji="0" b="1" kern="1200">
                          <a:solidFill>
                            <a:schemeClr val="lt1"/>
                          </a:solidFill>
                          <a:latin typeface="Tw Cen MT"/>
                        </a:defRPr>
                      </a:lvl3pPr>
                      <a:lvl4pPr marL="1371600" algn="l" rtl="0" eaLnBrk="1" latinLnBrk="0" hangingPunct="1">
                        <a:defRPr kumimoji="0" b="1" kern="1200">
                          <a:solidFill>
                            <a:schemeClr val="lt1"/>
                          </a:solidFill>
                          <a:latin typeface="Tw Cen MT"/>
                        </a:defRPr>
                      </a:lvl4pPr>
                      <a:lvl5pPr marL="1828800" algn="l" rtl="0" eaLnBrk="1" latinLnBrk="0" hangingPunct="1">
                        <a:defRPr kumimoji="0" b="1" kern="1200">
                          <a:solidFill>
                            <a:schemeClr val="lt1"/>
                          </a:solidFill>
                          <a:latin typeface="Tw Cen MT"/>
                        </a:defRPr>
                      </a:lvl5pPr>
                      <a:lvl6pPr marL="2286000" algn="l" rtl="0" eaLnBrk="1" latinLnBrk="0" hangingPunct="1">
                        <a:defRPr kumimoji="0" b="1" kern="1200">
                          <a:solidFill>
                            <a:schemeClr val="lt1"/>
                          </a:solidFill>
                          <a:latin typeface="Tw Cen MT"/>
                        </a:defRPr>
                      </a:lvl6pPr>
                      <a:lvl7pPr marL="2743200" algn="l" rtl="0" eaLnBrk="1" latinLnBrk="0" hangingPunct="1">
                        <a:defRPr kumimoji="0" b="1" kern="1200">
                          <a:solidFill>
                            <a:schemeClr val="lt1"/>
                          </a:solidFill>
                          <a:latin typeface="Tw Cen MT"/>
                        </a:defRPr>
                      </a:lvl7pPr>
                      <a:lvl8pPr marL="3200400" algn="l" rtl="0" eaLnBrk="1" latinLnBrk="0" hangingPunct="1">
                        <a:defRPr kumimoji="0" b="1" kern="1200">
                          <a:solidFill>
                            <a:schemeClr val="lt1"/>
                          </a:solidFill>
                          <a:latin typeface="Tw Cen MT"/>
                        </a:defRPr>
                      </a:lvl8pPr>
                      <a:lvl9pPr marL="3657600" algn="l" rtl="0" eaLnBrk="1" latinLnBrk="0" hangingPunct="1">
                        <a:defRPr kumimoji="0" b="1" kern="1200">
                          <a:solidFill>
                            <a:schemeClr val="lt1"/>
                          </a:solidFill>
                          <a:latin typeface="Tw Cen MT"/>
                        </a:defRPr>
                      </a:lvl9pPr>
                    </a:lstStyle>
                    <a:p>
                      <a:pPr algn="ctr"/>
                      <a:r>
                        <a:rPr lang="fa-IR" sz="1200" dirty="0" smtClean="0">
                          <a:cs typeface="B Mitra" panose="00000400000000000000" pitchFamily="2" charset="-78"/>
                        </a:rPr>
                        <a:t>تعداد نفرات</a:t>
                      </a:r>
                      <a:endParaRPr lang="en-US" sz="1200" dirty="0">
                        <a:cs typeface="B Mitra" panose="00000400000000000000" pitchFamily="2" charset="-78"/>
                      </a:endParaRPr>
                    </a:p>
                  </a:txBody>
                  <a:tcPr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4B6D2"/>
                    </a:solidFill>
                  </a:tcPr>
                </a:tc>
              </a:tr>
            </a:tbl>
          </a:graphicData>
        </a:graphic>
      </p:graphicFrame>
      <p:sp>
        <p:nvSpPr>
          <p:cNvPr id="32" name="Rectangle 31"/>
          <p:cNvSpPr/>
          <p:nvPr/>
        </p:nvSpPr>
        <p:spPr>
          <a:xfrm>
            <a:off x="8419140" y="1412776"/>
            <a:ext cx="638316" cy="276999"/>
          </a:xfrm>
          <a:prstGeom prst="rect">
            <a:avLst/>
          </a:prstGeom>
          <a:ln w="3175">
            <a:solidFill>
              <a:schemeClr val="bg1">
                <a:lumMod val="50000"/>
                <a:lumOff val="50000"/>
              </a:schemeClr>
            </a:solidFill>
            <a:prstDash val="dash"/>
          </a:ln>
        </p:spPr>
        <p:txBody>
          <a:bodyPr wrap="none">
            <a:spAutoFit/>
          </a:bodyPr>
          <a:lstStyle/>
          <a:p>
            <a:pPr algn="ctr"/>
            <a:r>
              <a:rPr lang="fa-IR" sz="1200" dirty="0" smtClean="0">
                <a:solidFill>
                  <a:prstClr val="black"/>
                </a:solidFill>
                <a:latin typeface="Tw Cen MT"/>
                <a:cs typeface="B Mitra" panose="00000400000000000000" pitchFamily="2" charset="-78"/>
              </a:rPr>
              <a:t>دانشجویان</a:t>
            </a:r>
            <a:endParaRPr lang="fa-IR" sz="1200" dirty="0">
              <a:solidFill>
                <a:prstClr val="black"/>
              </a:solidFill>
              <a:latin typeface="Tw Cen MT"/>
              <a:cs typeface="B Mitra" panose="00000400000000000000" pitchFamily="2" charset="-78"/>
            </a:endParaRPr>
          </a:p>
        </p:txBody>
      </p:sp>
      <p:sp>
        <p:nvSpPr>
          <p:cNvPr id="33" name="Rectangle 32"/>
          <p:cNvSpPr/>
          <p:nvPr/>
        </p:nvSpPr>
        <p:spPr>
          <a:xfrm>
            <a:off x="8419141" y="3933056"/>
            <a:ext cx="635240" cy="276999"/>
          </a:xfrm>
          <a:prstGeom prst="rect">
            <a:avLst/>
          </a:prstGeom>
          <a:ln w="3175">
            <a:solidFill>
              <a:schemeClr val="bg1">
                <a:lumMod val="50000"/>
                <a:lumOff val="50000"/>
              </a:schemeClr>
            </a:solidFill>
            <a:prstDash val="dash"/>
          </a:ln>
        </p:spPr>
        <p:txBody>
          <a:bodyPr wrap="square">
            <a:spAutoFit/>
          </a:bodyPr>
          <a:lstStyle/>
          <a:p>
            <a:pPr algn="ctr"/>
            <a:r>
              <a:rPr lang="fa-IR" sz="1200" dirty="0" smtClean="0">
                <a:solidFill>
                  <a:prstClr val="black"/>
                </a:solidFill>
                <a:latin typeface="Tw Cen MT"/>
                <a:cs typeface="B Mitra" panose="00000400000000000000" pitchFamily="2" charset="-78"/>
              </a:rPr>
              <a:t>اساتید</a:t>
            </a:r>
            <a:endParaRPr lang="fa-IR" sz="1200" dirty="0">
              <a:solidFill>
                <a:prstClr val="black"/>
              </a:solidFill>
              <a:latin typeface="Tw Cen MT"/>
              <a:cs typeface="B Mitra" panose="00000400000000000000" pitchFamily="2" charset="-78"/>
            </a:endParaRPr>
          </a:p>
        </p:txBody>
      </p:sp>
      <p:sp>
        <p:nvSpPr>
          <p:cNvPr id="34" name="Rectangle 33"/>
          <p:cNvSpPr/>
          <p:nvPr/>
        </p:nvSpPr>
        <p:spPr>
          <a:xfrm>
            <a:off x="8419141" y="5157192"/>
            <a:ext cx="635240" cy="276999"/>
          </a:xfrm>
          <a:prstGeom prst="rect">
            <a:avLst/>
          </a:prstGeom>
          <a:ln w="3175">
            <a:solidFill>
              <a:schemeClr val="bg1">
                <a:lumMod val="50000"/>
                <a:lumOff val="50000"/>
              </a:schemeClr>
            </a:solidFill>
            <a:prstDash val="dash"/>
          </a:ln>
        </p:spPr>
        <p:txBody>
          <a:bodyPr wrap="square">
            <a:spAutoFit/>
          </a:bodyPr>
          <a:lstStyle/>
          <a:p>
            <a:pPr algn="ctr"/>
            <a:r>
              <a:rPr lang="fa-IR" sz="1200" dirty="0" smtClean="0">
                <a:solidFill>
                  <a:prstClr val="black"/>
                </a:solidFill>
                <a:latin typeface="Tw Cen MT"/>
                <a:cs typeface="B Mitra" panose="00000400000000000000" pitchFamily="2" charset="-78"/>
              </a:rPr>
              <a:t>کارکنان</a:t>
            </a:r>
            <a:endParaRPr lang="fa-IR" sz="1200" dirty="0">
              <a:solidFill>
                <a:prstClr val="black"/>
              </a:solidFill>
              <a:latin typeface="Tw Cen MT"/>
              <a:cs typeface="B Mitra" panose="00000400000000000000" pitchFamily="2" charset="-78"/>
            </a:endParaRPr>
          </a:p>
        </p:txBody>
      </p:sp>
      <p:sp>
        <p:nvSpPr>
          <p:cNvPr id="35" name="Rectangle 34"/>
          <p:cNvSpPr/>
          <p:nvPr/>
        </p:nvSpPr>
        <p:spPr>
          <a:xfrm>
            <a:off x="2504728" y="3212976"/>
            <a:ext cx="6549653" cy="646331"/>
          </a:xfrm>
          <a:prstGeom prst="rect">
            <a:avLst/>
          </a:prstGeom>
          <a:ln w="3175">
            <a:noFill/>
            <a:prstDash val="dash"/>
          </a:ln>
        </p:spPr>
        <p:txBody>
          <a:bodyPr wrap="square">
            <a:spAutoFit/>
          </a:bodyPr>
          <a:lstStyle/>
          <a:p>
            <a:pPr algn="r">
              <a:lnSpc>
                <a:spcPct val="150000"/>
              </a:lnSpc>
            </a:pPr>
            <a:r>
              <a:rPr lang="fa-IR" sz="1200" dirty="0">
                <a:solidFill>
                  <a:prstClr val="black"/>
                </a:solidFill>
                <a:latin typeface="Tw Cen MT"/>
                <a:cs typeface="B Mitra" panose="00000400000000000000" pitchFamily="2" charset="-78"/>
              </a:rPr>
              <a:t>اگر متوسط دوران تحصیل را 4 سال در نظر بگیریم، مجموع دانشجویان مشغول به تحصیل 1560 نفر میباشند. اگر تعداد روزهای کاری را 6 روز در نظر بگیریم، روزانه تقریبا 260 نفر در دانشکده مشغول به تحصیل می باشند.</a:t>
            </a:r>
          </a:p>
        </p:txBody>
      </p:sp>
    </p:spTree>
    <p:extLst>
      <p:ext uri="{BB962C8B-B14F-4D97-AF65-F5344CB8AC3E}">
        <p14:creationId xmlns:p14="http://schemas.microsoft.com/office/powerpoint/2010/main" val="727299964"/>
      </p:ext>
    </p:extLst>
  </p:cSld>
  <p:clrMapOvr>
    <a:masterClrMapping/>
  </p:clrMapOvr>
  <p:transition>
    <p:dissolve/>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5</a:t>
            </a:r>
            <a:r>
              <a:rPr lang="fa-IR" sz="1600" dirty="0" smtClean="0">
                <a:effectLst>
                  <a:outerShdw blurRad="38100" dist="38100" dir="2700000" algn="tl">
                    <a:srgbClr val="000000">
                      <a:alpha val="43137"/>
                    </a:srgbClr>
                  </a:outerShdw>
                </a:effectLst>
              </a:rPr>
              <a:t>  </a:t>
            </a:r>
            <a:r>
              <a:rPr lang="fa-IR" sz="1600" dirty="0">
                <a:effectLst>
                  <a:outerShdw blurRad="38100" dist="38100" dir="2700000" algn="tl">
                    <a:srgbClr val="000000">
                      <a:alpha val="43137"/>
                    </a:srgbClr>
                  </a:outerShdw>
                </a:effectLst>
              </a:rPr>
              <a:t>بازشناسی فضای موجود دانشکده معماری سوره</a:t>
            </a:r>
            <a:endParaRPr lang="en-US" sz="1400" dirty="0">
              <a:effectLst>
                <a:outerShdw blurRad="38100" dist="38100" dir="2700000" algn="tl">
                  <a:srgbClr val="000000">
                    <a:alpha val="43137"/>
                  </a:srgbClr>
                </a:outerShdw>
              </a:effectLst>
            </a:endParaRPr>
          </a:p>
        </p:txBody>
      </p:sp>
      <p:sp>
        <p:nvSpPr>
          <p:cNvPr id="24" name="TextBox 23"/>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5</a:t>
            </a:r>
            <a:endParaRPr lang="en-US" sz="1200" b="1" dirty="0">
              <a:solidFill>
                <a:srgbClr val="002060"/>
              </a:solidFill>
              <a:cs typeface="B Nazanin" pitchFamily="2" charset="-78"/>
            </a:endParaRPr>
          </a:p>
        </p:txBody>
      </p:sp>
      <p:sp>
        <p:nvSpPr>
          <p:cNvPr id="26" name="TextBox 25"/>
          <p:cNvSpPr txBox="1"/>
          <p:nvPr/>
        </p:nvSpPr>
        <p:spPr>
          <a:xfrm>
            <a:off x="272480" y="3723542"/>
            <a:ext cx="1728192" cy="253916"/>
          </a:xfrm>
          <a:prstGeom prst="rect">
            <a:avLst/>
          </a:prstGeom>
          <a:noFill/>
        </p:spPr>
        <p:txBody>
          <a:bodyPr wrap="square" rtlCol="0">
            <a:spAutoFit/>
          </a:bodyPr>
          <a:lstStyle/>
          <a:p>
            <a:pPr algn="ctr" rtl="1"/>
            <a:r>
              <a:rPr lang="fa-IR" sz="1050" b="1" dirty="0" smtClean="0">
                <a:solidFill>
                  <a:srgbClr val="674301"/>
                </a:solidFill>
                <a:cs typeface="B Nazanin" pitchFamily="2" charset="-78"/>
              </a:rPr>
              <a:t>بررسی وضع موجود دانشکده</a:t>
            </a:r>
            <a:endParaRPr lang="en-US" sz="1050" b="1" dirty="0">
              <a:solidFill>
                <a:srgbClr val="674301"/>
              </a:solidFill>
              <a:cs typeface="B Nazanin" pitchFamily="2" charset="-78"/>
            </a:endParaRPr>
          </a:p>
        </p:txBody>
      </p:sp>
      <p:sp>
        <p:nvSpPr>
          <p:cNvPr id="28" name="TextBox 27"/>
          <p:cNvSpPr txBox="1"/>
          <p:nvPr/>
        </p:nvSpPr>
        <p:spPr>
          <a:xfrm>
            <a:off x="272480" y="4016097"/>
            <a:ext cx="1728192" cy="461665"/>
          </a:xfrm>
          <a:prstGeom prst="rect">
            <a:avLst/>
          </a:prstGeom>
          <a:noFill/>
        </p:spPr>
        <p:txBody>
          <a:bodyPr wrap="square" rtlCol="0">
            <a:spAutoFit/>
          </a:bodyPr>
          <a:lstStyle/>
          <a:p>
            <a:pPr algn="ctr" rtl="1"/>
            <a:r>
              <a:rPr lang="fa-IR" sz="1200" b="1" dirty="0" smtClean="0">
                <a:solidFill>
                  <a:schemeClr val="bg1">
                    <a:lumMod val="65000"/>
                    <a:lumOff val="35000"/>
                  </a:schemeClr>
                </a:solidFill>
                <a:cs typeface="B Nazanin" pitchFamily="2" charset="-78"/>
              </a:rPr>
              <a:t>سرانه و مساحت فضاهای موجود دانشکده معماری</a:t>
            </a:r>
            <a:endParaRPr lang="en-US" sz="1200" b="1" dirty="0">
              <a:solidFill>
                <a:schemeClr val="bg1">
                  <a:lumMod val="65000"/>
                  <a:lumOff val="35000"/>
                </a:schemeClr>
              </a:solidFill>
              <a:cs typeface="B Nazanin" pitchFamily="2" charset="-78"/>
            </a:endParaRPr>
          </a:p>
        </p:txBody>
      </p:sp>
      <p:sp>
        <p:nvSpPr>
          <p:cNvPr id="55" name="TextBox 54"/>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a:solidFill>
                  <a:srgbClr val="8C5B02"/>
                </a:solidFill>
              </a:rPr>
              <a:t>سرانه و مساحت </a:t>
            </a:r>
            <a:r>
              <a:rPr lang="fa-IR" sz="1400" dirty="0" smtClean="0">
                <a:solidFill>
                  <a:srgbClr val="8C5B02"/>
                </a:solidFill>
              </a:rPr>
              <a:t>فضاهای موجود </a:t>
            </a:r>
            <a:r>
              <a:rPr lang="fa-IR" sz="1400" dirty="0">
                <a:solidFill>
                  <a:srgbClr val="8C5B02"/>
                </a:solidFill>
              </a:rPr>
              <a:t>دانشکده معماری </a:t>
            </a:r>
            <a:r>
              <a:rPr lang="fa-IR" sz="1400" dirty="0" smtClean="0">
                <a:solidFill>
                  <a:srgbClr val="8C5B02"/>
                </a:solidFill>
              </a:rPr>
              <a:t>دانشگاه سوره</a:t>
            </a:r>
            <a:endParaRPr lang="en-US" dirty="0">
              <a:solidFill>
                <a:srgbClr val="8C5B02"/>
              </a:solidFill>
              <a:latin typeface="Technic" panose="00000400000000000000" pitchFamily="2" charset="2"/>
            </a:endParaRPr>
          </a:p>
        </p:txBody>
      </p:sp>
      <p:graphicFrame>
        <p:nvGraphicFramePr>
          <p:cNvPr id="36" name="Table 35"/>
          <p:cNvGraphicFramePr>
            <a:graphicFrameLocks noGrp="1"/>
          </p:cNvGraphicFramePr>
          <p:nvPr>
            <p:extLst>
              <p:ext uri="{D42A27DB-BD31-4B8C-83A1-F6EECF244321}">
                <p14:modId xmlns:p14="http://schemas.microsoft.com/office/powerpoint/2010/main" val="3465257801"/>
              </p:ext>
            </p:extLst>
          </p:nvPr>
        </p:nvGraphicFramePr>
        <p:xfrm>
          <a:off x="2504727" y="1350076"/>
          <a:ext cx="6552728" cy="5031252"/>
        </p:xfrm>
        <a:graphic>
          <a:graphicData uri="http://schemas.openxmlformats.org/drawingml/2006/table">
            <a:tbl>
              <a:tblPr firstRow="1" bandRow="1"/>
              <a:tblGrid>
                <a:gridCol w="1446706"/>
                <a:gridCol w="1865662"/>
                <a:gridCol w="2088232"/>
                <a:gridCol w="1152128"/>
              </a:tblGrid>
              <a:tr h="596412">
                <a:tc>
                  <a:txBody>
                    <a:bodyPr/>
                    <a:lstStyle>
                      <a:lvl1pPr marL="0" algn="l" rtl="0" eaLnBrk="1" latinLnBrk="0" hangingPunct="1">
                        <a:defRPr kumimoji="0" b="1" kern="1200">
                          <a:solidFill>
                            <a:schemeClr val="lt1"/>
                          </a:solidFill>
                          <a:latin typeface="Tw Cen MT"/>
                        </a:defRPr>
                      </a:lvl1pPr>
                      <a:lvl2pPr marL="457200" algn="l" rtl="0" eaLnBrk="1" latinLnBrk="0" hangingPunct="1">
                        <a:defRPr kumimoji="0" b="1" kern="1200">
                          <a:solidFill>
                            <a:schemeClr val="lt1"/>
                          </a:solidFill>
                          <a:latin typeface="Tw Cen MT"/>
                        </a:defRPr>
                      </a:lvl2pPr>
                      <a:lvl3pPr marL="914400" algn="l" rtl="0" eaLnBrk="1" latinLnBrk="0" hangingPunct="1">
                        <a:defRPr kumimoji="0" b="1" kern="1200">
                          <a:solidFill>
                            <a:schemeClr val="lt1"/>
                          </a:solidFill>
                          <a:latin typeface="Tw Cen MT"/>
                        </a:defRPr>
                      </a:lvl3pPr>
                      <a:lvl4pPr marL="1371600" algn="l" rtl="0" eaLnBrk="1" latinLnBrk="0" hangingPunct="1">
                        <a:defRPr kumimoji="0" b="1" kern="1200">
                          <a:solidFill>
                            <a:schemeClr val="lt1"/>
                          </a:solidFill>
                          <a:latin typeface="Tw Cen MT"/>
                        </a:defRPr>
                      </a:lvl4pPr>
                      <a:lvl5pPr marL="1828800" algn="l" rtl="0" eaLnBrk="1" latinLnBrk="0" hangingPunct="1">
                        <a:defRPr kumimoji="0" b="1" kern="1200">
                          <a:solidFill>
                            <a:schemeClr val="lt1"/>
                          </a:solidFill>
                          <a:latin typeface="Tw Cen MT"/>
                        </a:defRPr>
                      </a:lvl5pPr>
                      <a:lvl6pPr marL="2286000" algn="l" rtl="0" eaLnBrk="1" latinLnBrk="0" hangingPunct="1">
                        <a:defRPr kumimoji="0" b="1" kern="1200">
                          <a:solidFill>
                            <a:schemeClr val="lt1"/>
                          </a:solidFill>
                          <a:latin typeface="Tw Cen MT"/>
                        </a:defRPr>
                      </a:lvl6pPr>
                      <a:lvl7pPr marL="2743200" algn="l" rtl="0" eaLnBrk="1" latinLnBrk="0" hangingPunct="1">
                        <a:defRPr kumimoji="0" b="1" kern="1200">
                          <a:solidFill>
                            <a:schemeClr val="lt1"/>
                          </a:solidFill>
                          <a:latin typeface="Tw Cen MT"/>
                        </a:defRPr>
                      </a:lvl7pPr>
                      <a:lvl8pPr marL="3200400" algn="l" rtl="0" eaLnBrk="1" latinLnBrk="0" hangingPunct="1">
                        <a:defRPr kumimoji="0" b="1" kern="1200">
                          <a:solidFill>
                            <a:schemeClr val="lt1"/>
                          </a:solidFill>
                          <a:latin typeface="Tw Cen MT"/>
                        </a:defRPr>
                      </a:lvl8pPr>
                      <a:lvl9pPr marL="3657600" algn="l" rtl="0" eaLnBrk="1" latinLnBrk="0" hangingPunct="1">
                        <a:defRPr kumimoji="0" b="1" kern="1200">
                          <a:solidFill>
                            <a:schemeClr val="lt1"/>
                          </a:solidFill>
                          <a:latin typeface="Tw Cen MT"/>
                        </a:defRPr>
                      </a:lvl9pPr>
                    </a:lstStyle>
                    <a:p>
                      <a:pPr algn="ctr"/>
                      <a:r>
                        <a:rPr lang="fa-IR" sz="1050" dirty="0" smtClean="0">
                          <a:cs typeface="B Mitra" panose="00000400000000000000" pitchFamily="2" charset="-78"/>
                        </a:rPr>
                        <a:t>مساحت</a:t>
                      </a:r>
                      <a:r>
                        <a:rPr lang="fa-IR" sz="1050" baseline="0" dirty="0" smtClean="0">
                          <a:cs typeface="B Mitra" panose="00000400000000000000" pitchFamily="2" charset="-78"/>
                        </a:rPr>
                        <a:t> های موجود در دانشکده معماری سوره</a:t>
                      </a:r>
                      <a:endParaRPr lang="en-US" sz="1050" dirty="0">
                        <a:cs typeface="B Mitra" panose="00000400000000000000" pitchFamily="2" charset="-78"/>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94B6D2"/>
                    </a:solidFill>
                  </a:tcPr>
                </a:tc>
                <a:tc>
                  <a:txBody>
                    <a:bodyPr/>
                    <a:lstStyle>
                      <a:lvl1pPr marL="0" algn="l" rtl="0" eaLnBrk="1" latinLnBrk="0" hangingPunct="1">
                        <a:defRPr kumimoji="0" b="1" kern="1200">
                          <a:solidFill>
                            <a:schemeClr val="lt1"/>
                          </a:solidFill>
                          <a:latin typeface="Tw Cen MT"/>
                        </a:defRPr>
                      </a:lvl1pPr>
                      <a:lvl2pPr marL="457200" algn="l" rtl="0" eaLnBrk="1" latinLnBrk="0" hangingPunct="1">
                        <a:defRPr kumimoji="0" b="1" kern="1200">
                          <a:solidFill>
                            <a:schemeClr val="lt1"/>
                          </a:solidFill>
                          <a:latin typeface="Tw Cen MT"/>
                        </a:defRPr>
                      </a:lvl2pPr>
                      <a:lvl3pPr marL="914400" algn="l" rtl="0" eaLnBrk="1" latinLnBrk="0" hangingPunct="1">
                        <a:defRPr kumimoji="0" b="1" kern="1200">
                          <a:solidFill>
                            <a:schemeClr val="lt1"/>
                          </a:solidFill>
                          <a:latin typeface="Tw Cen MT"/>
                        </a:defRPr>
                      </a:lvl3pPr>
                      <a:lvl4pPr marL="1371600" algn="l" rtl="0" eaLnBrk="1" latinLnBrk="0" hangingPunct="1">
                        <a:defRPr kumimoji="0" b="1" kern="1200">
                          <a:solidFill>
                            <a:schemeClr val="lt1"/>
                          </a:solidFill>
                          <a:latin typeface="Tw Cen MT"/>
                        </a:defRPr>
                      </a:lvl4pPr>
                      <a:lvl5pPr marL="1828800" algn="l" rtl="0" eaLnBrk="1" latinLnBrk="0" hangingPunct="1">
                        <a:defRPr kumimoji="0" b="1" kern="1200">
                          <a:solidFill>
                            <a:schemeClr val="lt1"/>
                          </a:solidFill>
                          <a:latin typeface="Tw Cen MT"/>
                        </a:defRPr>
                      </a:lvl5pPr>
                      <a:lvl6pPr marL="2286000" algn="l" rtl="0" eaLnBrk="1" latinLnBrk="0" hangingPunct="1">
                        <a:defRPr kumimoji="0" b="1" kern="1200">
                          <a:solidFill>
                            <a:schemeClr val="lt1"/>
                          </a:solidFill>
                          <a:latin typeface="Tw Cen MT"/>
                        </a:defRPr>
                      </a:lvl6pPr>
                      <a:lvl7pPr marL="2743200" algn="l" rtl="0" eaLnBrk="1" latinLnBrk="0" hangingPunct="1">
                        <a:defRPr kumimoji="0" b="1" kern="1200">
                          <a:solidFill>
                            <a:schemeClr val="lt1"/>
                          </a:solidFill>
                          <a:latin typeface="Tw Cen MT"/>
                        </a:defRPr>
                      </a:lvl7pPr>
                      <a:lvl8pPr marL="3200400" algn="l" rtl="0" eaLnBrk="1" latinLnBrk="0" hangingPunct="1">
                        <a:defRPr kumimoji="0" b="1" kern="1200">
                          <a:solidFill>
                            <a:schemeClr val="lt1"/>
                          </a:solidFill>
                          <a:latin typeface="Tw Cen MT"/>
                        </a:defRPr>
                      </a:lvl8pPr>
                      <a:lvl9pPr marL="3657600" algn="l" rtl="0" eaLnBrk="1" latinLnBrk="0" hangingPunct="1">
                        <a:defRPr kumimoji="0" b="1" kern="1200">
                          <a:solidFill>
                            <a:schemeClr val="lt1"/>
                          </a:solidFill>
                          <a:latin typeface="Tw Cen MT"/>
                        </a:defRPr>
                      </a:lvl9pPr>
                    </a:lstStyle>
                    <a:p>
                      <a:pPr algn="ctr"/>
                      <a:r>
                        <a:rPr lang="fa-IR" sz="1050" strike="noStrike" dirty="0" smtClean="0">
                          <a:cs typeface="B Mitra" panose="00000400000000000000" pitchFamily="2" charset="-78"/>
                        </a:rPr>
                        <a:t>مساحت</a:t>
                      </a:r>
                      <a:r>
                        <a:rPr lang="fa-IR" sz="1050" strike="noStrike" baseline="0" dirty="0" smtClean="0">
                          <a:cs typeface="B Mitra" panose="00000400000000000000" pitchFamily="2" charset="-78"/>
                        </a:rPr>
                        <a:t> پیشنهادی به ازای 1000 نفر</a:t>
                      </a:r>
                      <a:endParaRPr lang="en-US" sz="1050" strike="noStrike" dirty="0">
                        <a:cs typeface="B Mitra" panose="00000400000000000000" pitchFamily="2" charset="-78"/>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94B6D2"/>
                    </a:solidFill>
                  </a:tcPr>
                </a:tc>
                <a:tc>
                  <a:txBody>
                    <a:bodyPr/>
                    <a:lstStyle>
                      <a:lvl1pPr marL="0" algn="l" rtl="0" eaLnBrk="1" latinLnBrk="0" hangingPunct="1">
                        <a:defRPr kumimoji="0" b="1" kern="1200">
                          <a:solidFill>
                            <a:schemeClr val="lt1"/>
                          </a:solidFill>
                          <a:latin typeface="Tw Cen MT"/>
                        </a:defRPr>
                      </a:lvl1pPr>
                      <a:lvl2pPr marL="457200" algn="l" rtl="0" eaLnBrk="1" latinLnBrk="0" hangingPunct="1">
                        <a:defRPr kumimoji="0" b="1" kern="1200">
                          <a:solidFill>
                            <a:schemeClr val="lt1"/>
                          </a:solidFill>
                          <a:latin typeface="Tw Cen MT"/>
                        </a:defRPr>
                      </a:lvl2pPr>
                      <a:lvl3pPr marL="914400" algn="l" rtl="0" eaLnBrk="1" latinLnBrk="0" hangingPunct="1">
                        <a:defRPr kumimoji="0" b="1" kern="1200">
                          <a:solidFill>
                            <a:schemeClr val="lt1"/>
                          </a:solidFill>
                          <a:latin typeface="Tw Cen MT"/>
                        </a:defRPr>
                      </a:lvl3pPr>
                      <a:lvl4pPr marL="1371600" algn="l" rtl="0" eaLnBrk="1" latinLnBrk="0" hangingPunct="1">
                        <a:defRPr kumimoji="0" b="1" kern="1200">
                          <a:solidFill>
                            <a:schemeClr val="lt1"/>
                          </a:solidFill>
                          <a:latin typeface="Tw Cen MT"/>
                        </a:defRPr>
                      </a:lvl4pPr>
                      <a:lvl5pPr marL="1828800" algn="l" rtl="0" eaLnBrk="1" latinLnBrk="0" hangingPunct="1">
                        <a:defRPr kumimoji="0" b="1" kern="1200">
                          <a:solidFill>
                            <a:schemeClr val="lt1"/>
                          </a:solidFill>
                          <a:latin typeface="Tw Cen MT"/>
                        </a:defRPr>
                      </a:lvl5pPr>
                      <a:lvl6pPr marL="2286000" algn="l" rtl="0" eaLnBrk="1" latinLnBrk="0" hangingPunct="1">
                        <a:defRPr kumimoji="0" b="1" kern="1200">
                          <a:solidFill>
                            <a:schemeClr val="lt1"/>
                          </a:solidFill>
                          <a:latin typeface="Tw Cen MT"/>
                        </a:defRPr>
                      </a:lvl6pPr>
                      <a:lvl7pPr marL="2743200" algn="l" rtl="0" eaLnBrk="1" latinLnBrk="0" hangingPunct="1">
                        <a:defRPr kumimoji="0" b="1" kern="1200">
                          <a:solidFill>
                            <a:schemeClr val="lt1"/>
                          </a:solidFill>
                          <a:latin typeface="Tw Cen MT"/>
                        </a:defRPr>
                      </a:lvl7pPr>
                      <a:lvl8pPr marL="3200400" algn="l" rtl="0" eaLnBrk="1" latinLnBrk="0" hangingPunct="1">
                        <a:defRPr kumimoji="0" b="1" kern="1200">
                          <a:solidFill>
                            <a:schemeClr val="lt1"/>
                          </a:solidFill>
                          <a:latin typeface="Tw Cen MT"/>
                        </a:defRPr>
                      </a:lvl8pPr>
                      <a:lvl9pPr marL="3657600" algn="l" rtl="0" eaLnBrk="1" latinLnBrk="0" hangingPunct="1">
                        <a:defRPr kumimoji="0" b="1" kern="1200">
                          <a:solidFill>
                            <a:schemeClr val="lt1"/>
                          </a:solidFill>
                          <a:latin typeface="Tw Cen MT"/>
                        </a:defRPr>
                      </a:lvl9pPr>
                    </a:lstStyle>
                    <a:p>
                      <a:pPr algn="ctr"/>
                      <a:r>
                        <a:rPr lang="fa-IR" sz="1050" dirty="0" smtClean="0">
                          <a:cs typeface="B Mitra" panose="00000400000000000000" pitchFamily="2" charset="-78"/>
                        </a:rPr>
                        <a:t>سرانه های</a:t>
                      </a:r>
                      <a:r>
                        <a:rPr lang="fa-IR" sz="1050" baseline="0" dirty="0" smtClean="0">
                          <a:cs typeface="B Mitra" panose="00000400000000000000" pitchFamily="2" charset="-78"/>
                        </a:rPr>
                        <a:t> استاندارد در طراحی دانشکده معماری</a:t>
                      </a:r>
                      <a:endParaRPr lang="en-US" sz="1050" dirty="0">
                        <a:cs typeface="B Mitra" panose="00000400000000000000" pitchFamily="2" charset="-78"/>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94B6D2"/>
                    </a:solidFill>
                  </a:tcPr>
                </a:tc>
                <a:tc>
                  <a:txBody>
                    <a:bodyPr/>
                    <a:lstStyle>
                      <a:lvl1pPr marL="0" algn="l" rtl="0" eaLnBrk="1" latinLnBrk="0" hangingPunct="1">
                        <a:defRPr kumimoji="0" b="1" kern="1200">
                          <a:solidFill>
                            <a:schemeClr val="lt1"/>
                          </a:solidFill>
                          <a:latin typeface="Tw Cen MT"/>
                        </a:defRPr>
                      </a:lvl1pPr>
                      <a:lvl2pPr marL="457200" algn="l" rtl="0" eaLnBrk="1" latinLnBrk="0" hangingPunct="1">
                        <a:defRPr kumimoji="0" b="1" kern="1200">
                          <a:solidFill>
                            <a:schemeClr val="lt1"/>
                          </a:solidFill>
                          <a:latin typeface="Tw Cen MT"/>
                        </a:defRPr>
                      </a:lvl2pPr>
                      <a:lvl3pPr marL="914400" algn="l" rtl="0" eaLnBrk="1" latinLnBrk="0" hangingPunct="1">
                        <a:defRPr kumimoji="0" b="1" kern="1200">
                          <a:solidFill>
                            <a:schemeClr val="lt1"/>
                          </a:solidFill>
                          <a:latin typeface="Tw Cen MT"/>
                        </a:defRPr>
                      </a:lvl3pPr>
                      <a:lvl4pPr marL="1371600" algn="l" rtl="0" eaLnBrk="1" latinLnBrk="0" hangingPunct="1">
                        <a:defRPr kumimoji="0" b="1" kern="1200">
                          <a:solidFill>
                            <a:schemeClr val="lt1"/>
                          </a:solidFill>
                          <a:latin typeface="Tw Cen MT"/>
                        </a:defRPr>
                      </a:lvl4pPr>
                      <a:lvl5pPr marL="1828800" algn="l" rtl="0" eaLnBrk="1" latinLnBrk="0" hangingPunct="1">
                        <a:defRPr kumimoji="0" b="1" kern="1200">
                          <a:solidFill>
                            <a:schemeClr val="lt1"/>
                          </a:solidFill>
                          <a:latin typeface="Tw Cen MT"/>
                        </a:defRPr>
                      </a:lvl5pPr>
                      <a:lvl6pPr marL="2286000" algn="l" rtl="0" eaLnBrk="1" latinLnBrk="0" hangingPunct="1">
                        <a:defRPr kumimoji="0" b="1" kern="1200">
                          <a:solidFill>
                            <a:schemeClr val="lt1"/>
                          </a:solidFill>
                          <a:latin typeface="Tw Cen MT"/>
                        </a:defRPr>
                      </a:lvl6pPr>
                      <a:lvl7pPr marL="2743200" algn="l" rtl="0" eaLnBrk="1" latinLnBrk="0" hangingPunct="1">
                        <a:defRPr kumimoji="0" b="1" kern="1200">
                          <a:solidFill>
                            <a:schemeClr val="lt1"/>
                          </a:solidFill>
                          <a:latin typeface="Tw Cen MT"/>
                        </a:defRPr>
                      </a:lvl7pPr>
                      <a:lvl8pPr marL="3200400" algn="l" rtl="0" eaLnBrk="1" latinLnBrk="0" hangingPunct="1">
                        <a:defRPr kumimoji="0" b="1" kern="1200">
                          <a:solidFill>
                            <a:schemeClr val="lt1"/>
                          </a:solidFill>
                          <a:latin typeface="Tw Cen MT"/>
                        </a:defRPr>
                      </a:lvl8pPr>
                      <a:lvl9pPr marL="3657600" algn="l" rtl="0" eaLnBrk="1" latinLnBrk="0" hangingPunct="1">
                        <a:defRPr kumimoji="0" b="1" kern="1200">
                          <a:solidFill>
                            <a:schemeClr val="lt1"/>
                          </a:solidFill>
                          <a:latin typeface="Tw Cen MT"/>
                        </a:defRPr>
                      </a:lvl9pPr>
                    </a:lstStyle>
                    <a:p>
                      <a:pPr algn="ctr"/>
                      <a:r>
                        <a:rPr lang="fa-IR" sz="1050" b="1" dirty="0" smtClean="0">
                          <a:cs typeface="B Mitra" panose="00000400000000000000" pitchFamily="2" charset="-78"/>
                        </a:rPr>
                        <a:t>نام</a:t>
                      </a:r>
                      <a:r>
                        <a:rPr lang="fa-IR" sz="1050" b="1" baseline="0" dirty="0" smtClean="0">
                          <a:cs typeface="B Mitra" panose="00000400000000000000" pitchFamily="2" charset="-78"/>
                        </a:rPr>
                        <a:t> فضاها</a:t>
                      </a:r>
                      <a:endParaRPr lang="en-US" sz="1050" b="1" dirty="0">
                        <a:cs typeface="B Mitra" panose="00000400000000000000" pitchFamily="2" charset="-78"/>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94B6D2"/>
                    </a:solidFill>
                  </a:tcPr>
                </a:tc>
              </a:tr>
              <a:tr h="242223">
                <a:tc>
                  <a:txBody>
                    <a:bodyPr/>
                    <a:lstStyle>
                      <a:lvl1pPr marL="0" algn="l" rtl="0" eaLnBrk="1" latinLnBrk="0" hangingPunct="1">
                        <a:defRPr kumimoji="0" kern="1200">
                          <a:solidFill>
                            <a:schemeClr val="dk1"/>
                          </a:solidFill>
                          <a:latin typeface="Tw Cen MT"/>
                        </a:defRPr>
                      </a:lvl1pPr>
                      <a:lvl2pPr marL="457200" algn="l" rtl="0" eaLnBrk="1" latinLnBrk="0" hangingPunct="1">
                        <a:defRPr kumimoji="0" kern="1200">
                          <a:solidFill>
                            <a:schemeClr val="dk1"/>
                          </a:solidFill>
                          <a:latin typeface="Tw Cen MT"/>
                        </a:defRPr>
                      </a:lvl2pPr>
                      <a:lvl3pPr marL="914400" algn="l" rtl="0" eaLnBrk="1" latinLnBrk="0" hangingPunct="1">
                        <a:defRPr kumimoji="0" kern="1200">
                          <a:solidFill>
                            <a:schemeClr val="dk1"/>
                          </a:solidFill>
                          <a:latin typeface="Tw Cen MT"/>
                        </a:defRPr>
                      </a:lvl3pPr>
                      <a:lvl4pPr marL="1371600" algn="l" rtl="0" eaLnBrk="1" latinLnBrk="0" hangingPunct="1">
                        <a:defRPr kumimoji="0" kern="1200">
                          <a:solidFill>
                            <a:schemeClr val="dk1"/>
                          </a:solidFill>
                          <a:latin typeface="Tw Cen MT"/>
                        </a:defRPr>
                      </a:lvl4pPr>
                      <a:lvl5pPr marL="1828800" algn="l" rtl="0" eaLnBrk="1" latinLnBrk="0" hangingPunct="1">
                        <a:defRPr kumimoji="0" kern="1200">
                          <a:solidFill>
                            <a:schemeClr val="dk1"/>
                          </a:solidFill>
                          <a:latin typeface="Tw Cen MT"/>
                        </a:defRPr>
                      </a:lvl5pPr>
                      <a:lvl6pPr marL="2286000" algn="l" rtl="0" eaLnBrk="1" latinLnBrk="0" hangingPunct="1">
                        <a:defRPr kumimoji="0" kern="1200">
                          <a:solidFill>
                            <a:schemeClr val="dk1"/>
                          </a:solidFill>
                          <a:latin typeface="Tw Cen MT"/>
                        </a:defRPr>
                      </a:lvl6pPr>
                      <a:lvl7pPr marL="2743200" algn="l" rtl="0" eaLnBrk="1" latinLnBrk="0" hangingPunct="1">
                        <a:defRPr kumimoji="0" kern="1200">
                          <a:solidFill>
                            <a:schemeClr val="dk1"/>
                          </a:solidFill>
                          <a:latin typeface="Tw Cen MT"/>
                        </a:defRPr>
                      </a:lvl7pPr>
                      <a:lvl8pPr marL="3200400" algn="l" rtl="0" eaLnBrk="1" latinLnBrk="0" hangingPunct="1">
                        <a:defRPr kumimoji="0" kern="1200">
                          <a:solidFill>
                            <a:schemeClr val="dk1"/>
                          </a:solidFill>
                          <a:latin typeface="Tw Cen MT"/>
                        </a:defRPr>
                      </a:lvl8pPr>
                      <a:lvl9pPr marL="3657600" algn="l" rtl="0" eaLnBrk="1" latinLnBrk="0" hangingPunct="1">
                        <a:defRPr kumimoji="0" kern="1200">
                          <a:solidFill>
                            <a:schemeClr val="dk1"/>
                          </a:solidFill>
                          <a:latin typeface="Tw Cen MT"/>
                        </a:defRPr>
                      </a:lvl9pPr>
                    </a:lstStyle>
                    <a:p>
                      <a:pPr algn="ctr"/>
                      <a:r>
                        <a:rPr lang="fa-IR" sz="1050" dirty="0" smtClean="0">
                          <a:cs typeface="B Mitra" panose="00000400000000000000" pitchFamily="2" charset="-78"/>
                        </a:rPr>
                        <a:t>530</a:t>
                      </a:r>
                      <a:r>
                        <a:rPr lang="en-US" sz="1050" dirty="0" smtClean="0">
                          <a:cs typeface="B Mitra" panose="00000400000000000000" pitchFamily="2" charset="-78"/>
                        </a:rPr>
                        <a:t> </a:t>
                      </a:r>
                      <a:r>
                        <a:rPr kumimoji="0" lang="en-US" sz="1050" b="0" i="0" kern="1200" dirty="0" smtClean="0">
                          <a:solidFill>
                            <a:schemeClr val="dk1"/>
                          </a:solidFill>
                          <a:latin typeface="Bodoni MT" pitchFamily="18" charset="0"/>
                          <a:ea typeface="+mn-ea"/>
                          <a:cs typeface="B Mitra" panose="00000400000000000000" pitchFamily="2" charset="-78"/>
                        </a:rPr>
                        <a:t>m²</a:t>
                      </a:r>
                      <a:endParaRPr lang="en-US" sz="1050" dirty="0">
                        <a:cs typeface="B Mitra" panose="00000400000000000000" pitchFamily="2" charset="-78"/>
                      </a:endParaRPr>
                    </a:p>
                  </a:txBody>
                  <a:tcPr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4B6D2">
                        <a:tint val="40000"/>
                      </a:srgbClr>
                    </a:solidFill>
                  </a:tcPr>
                </a:tc>
                <a:tc>
                  <a:txBody>
                    <a:bodyPr/>
                    <a:lstStyle>
                      <a:lvl1pPr marL="0" algn="l" rtl="0" eaLnBrk="1" latinLnBrk="0" hangingPunct="1">
                        <a:defRPr kumimoji="0" kern="1200">
                          <a:solidFill>
                            <a:schemeClr val="dk1"/>
                          </a:solidFill>
                          <a:latin typeface="Tw Cen MT"/>
                        </a:defRPr>
                      </a:lvl1pPr>
                      <a:lvl2pPr marL="457200" algn="l" rtl="0" eaLnBrk="1" latinLnBrk="0" hangingPunct="1">
                        <a:defRPr kumimoji="0" kern="1200">
                          <a:solidFill>
                            <a:schemeClr val="dk1"/>
                          </a:solidFill>
                          <a:latin typeface="Tw Cen MT"/>
                        </a:defRPr>
                      </a:lvl2pPr>
                      <a:lvl3pPr marL="914400" algn="l" rtl="0" eaLnBrk="1" latinLnBrk="0" hangingPunct="1">
                        <a:defRPr kumimoji="0" kern="1200">
                          <a:solidFill>
                            <a:schemeClr val="dk1"/>
                          </a:solidFill>
                          <a:latin typeface="Tw Cen MT"/>
                        </a:defRPr>
                      </a:lvl3pPr>
                      <a:lvl4pPr marL="1371600" algn="l" rtl="0" eaLnBrk="1" latinLnBrk="0" hangingPunct="1">
                        <a:defRPr kumimoji="0" kern="1200">
                          <a:solidFill>
                            <a:schemeClr val="dk1"/>
                          </a:solidFill>
                          <a:latin typeface="Tw Cen MT"/>
                        </a:defRPr>
                      </a:lvl4pPr>
                      <a:lvl5pPr marL="1828800" algn="l" rtl="0" eaLnBrk="1" latinLnBrk="0" hangingPunct="1">
                        <a:defRPr kumimoji="0" kern="1200">
                          <a:solidFill>
                            <a:schemeClr val="dk1"/>
                          </a:solidFill>
                          <a:latin typeface="Tw Cen MT"/>
                        </a:defRPr>
                      </a:lvl5pPr>
                      <a:lvl6pPr marL="2286000" algn="l" rtl="0" eaLnBrk="1" latinLnBrk="0" hangingPunct="1">
                        <a:defRPr kumimoji="0" kern="1200">
                          <a:solidFill>
                            <a:schemeClr val="dk1"/>
                          </a:solidFill>
                          <a:latin typeface="Tw Cen MT"/>
                        </a:defRPr>
                      </a:lvl6pPr>
                      <a:lvl7pPr marL="2743200" algn="l" rtl="0" eaLnBrk="1" latinLnBrk="0" hangingPunct="1">
                        <a:defRPr kumimoji="0" kern="1200">
                          <a:solidFill>
                            <a:schemeClr val="dk1"/>
                          </a:solidFill>
                          <a:latin typeface="Tw Cen MT"/>
                        </a:defRPr>
                      </a:lvl7pPr>
                      <a:lvl8pPr marL="3200400" algn="l" rtl="0" eaLnBrk="1" latinLnBrk="0" hangingPunct="1">
                        <a:defRPr kumimoji="0" kern="1200">
                          <a:solidFill>
                            <a:schemeClr val="dk1"/>
                          </a:solidFill>
                          <a:latin typeface="Tw Cen MT"/>
                        </a:defRPr>
                      </a:lvl8pPr>
                      <a:lvl9pPr marL="3657600" algn="l" rtl="0" eaLnBrk="1" latinLnBrk="0" hangingPunct="1">
                        <a:defRPr kumimoji="0" kern="1200">
                          <a:solidFill>
                            <a:schemeClr val="dk1"/>
                          </a:solidFill>
                          <a:latin typeface="Tw Cen MT"/>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050" dirty="0" smtClean="0">
                          <a:cs typeface="B Mitra" panose="00000400000000000000" pitchFamily="2" charset="-78"/>
                        </a:rPr>
                        <a:t>70*4</a:t>
                      </a:r>
                      <a:r>
                        <a:rPr lang="fa-IR" sz="1050" baseline="0" dirty="0" smtClean="0">
                          <a:cs typeface="B Mitra" panose="00000400000000000000" pitchFamily="2" charset="-78"/>
                        </a:rPr>
                        <a:t> </a:t>
                      </a:r>
                      <a:r>
                        <a:rPr kumimoji="0" lang="en-US" sz="1050" b="0" i="0" kern="1200" dirty="0" smtClean="0">
                          <a:solidFill>
                            <a:schemeClr val="dk1"/>
                          </a:solidFill>
                          <a:latin typeface="Bodoni MT" pitchFamily="18" charset="0"/>
                          <a:ea typeface="+mn-ea"/>
                          <a:cs typeface="B Mitra" panose="00000400000000000000" pitchFamily="2" charset="-78"/>
                        </a:rPr>
                        <a:t>m²</a:t>
                      </a:r>
                      <a:endParaRPr lang="en-US" sz="1050" b="0" i="0" dirty="0" smtClean="0">
                        <a:latin typeface="Bodoni MT" pitchFamily="18" charset="0"/>
                        <a:cs typeface="B Mitra" panose="00000400000000000000" pitchFamily="2" charset="-78"/>
                      </a:endParaRPr>
                    </a:p>
                  </a:txBody>
                  <a:tcPr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4B6D2">
                        <a:tint val="40000"/>
                      </a:srgbClr>
                    </a:solidFill>
                  </a:tcPr>
                </a:tc>
                <a:tc>
                  <a:txBody>
                    <a:bodyPr/>
                    <a:lstStyle>
                      <a:lvl1pPr marL="0" algn="l" rtl="0" eaLnBrk="1" latinLnBrk="0" hangingPunct="1">
                        <a:defRPr kumimoji="0" kern="1200">
                          <a:solidFill>
                            <a:schemeClr val="dk1"/>
                          </a:solidFill>
                          <a:latin typeface="Tw Cen MT"/>
                        </a:defRPr>
                      </a:lvl1pPr>
                      <a:lvl2pPr marL="457200" algn="l" rtl="0" eaLnBrk="1" latinLnBrk="0" hangingPunct="1">
                        <a:defRPr kumimoji="0" kern="1200">
                          <a:solidFill>
                            <a:schemeClr val="dk1"/>
                          </a:solidFill>
                          <a:latin typeface="Tw Cen MT"/>
                        </a:defRPr>
                      </a:lvl2pPr>
                      <a:lvl3pPr marL="914400" algn="l" rtl="0" eaLnBrk="1" latinLnBrk="0" hangingPunct="1">
                        <a:defRPr kumimoji="0" kern="1200">
                          <a:solidFill>
                            <a:schemeClr val="dk1"/>
                          </a:solidFill>
                          <a:latin typeface="Tw Cen MT"/>
                        </a:defRPr>
                      </a:lvl3pPr>
                      <a:lvl4pPr marL="1371600" algn="l" rtl="0" eaLnBrk="1" latinLnBrk="0" hangingPunct="1">
                        <a:defRPr kumimoji="0" kern="1200">
                          <a:solidFill>
                            <a:schemeClr val="dk1"/>
                          </a:solidFill>
                          <a:latin typeface="Tw Cen MT"/>
                        </a:defRPr>
                      </a:lvl4pPr>
                      <a:lvl5pPr marL="1828800" algn="l" rtl="0" eaLnBrk="1" latinLnBrk="0" hangingPunct="1">
                        <a:defRPr kumimoji="0" kern="1200">
                          <a:solidFill>
                            <a:schemeClr val="dk1"/>
                          </a:solidFill>
                          <a:latin typeface="Tw Cen MT"/>
                        </a:defRPr>
                      </a:lvl5pPr>
                      <a:lvl6pPr marL="2286000" algn="l" rtl="0" eaLnBrk="1" latinLnBrk="0" hangingPunct="1">
                        <a:defRPr kumimoji="0" kern="1200">
                          <a:solidFill>
                            <a:schemeClr val="dk1"/>
                          </a:solidFill>
                          <a:latin typeface="Tw Cen MT"/>
                        </a:defRPr>
                      </a:lvl6pPr>
                      <a:lvl7pPr marL="2743200" algn="l" rtl="0" eaLnBrk="1" latinLnBrk="0" hangingPunct="1">
                        <a:defRPr kumimoji="0" kern="1200">
                          <a:solidFill>
                            <a:schemeClr val="dk1"/>
                          </a:solidFill>
                          <a:latin typeface="Tw Cen MT"/>
                        </a:defRPr>
                      </a:lvl7pPr>
                      <a:lvl8pPr marL="3200400" algn="l" rtl="0" eaLnBrk="1" latinLnBrk="0" hangingPunct="1">
                        <a:defRPr kumimoji="0" kern="1200">
                          <a:solidFill>
                            <a:schemeClr val="dk1"/>
                          </a:solidFill>
                          <a:latin typeface="Tw Cen MT"/>
                        </a:defRPr>
                      </a:lvl8pPr>
                      <a:lvl9pPr marL="3657600" algn="l" rtl="0" eaLnBrk="1" latinLnBrk="0" hangingPunct="1">
                        <a:defRPr kumimoji="0" kern="1200">
                          <a:solidFill>
                            <a:schemeClr val="dk1"/>
                          </a:solidFill>
                          <a:latin typeface="Tw Cen MT"/>
                        </a:defRPr>
                      </a:lvl9pPr>
                    </a:lstStyle>
                    <a:p>
                      <a:pPr algn="ctr"/>
                      <a:r>
                        <a:rPr lang="fa-IR" sz="1050" dirty="0" smtClean="0">
                          <a:cs typeface="B Mitra" panose="00000400000000000000" pitchFamily="2" charset="-78"/>
                        </a:rPr>
                        <a:t>4</a:t>
                      </a:r>
                      <a:r>
                        <a:rPr lang="en-US" sz="1050" dirty="0" smtClean="0">
                          <a:cs typeface="B Mitra" panose="00000400000000000000" pitchFamily="2" charset="-78"/>
                        </a:rPr>
                        <a:t> </a:t>
                      </a:r>
                      <a:r>
                        <a:rPr kumimoji="0" lang="en-US" sz="1050" b="0" i="0" kern="1200" dirty="0" smtClean="0">
                          <a:solidFill>
                            <a:schemeClr val="dk1"/>
                          </a:solidFill>
                          <a:latin typeface="Bodoni MT" pitchFamily="18" charset="0"/>
                          <a:ea typeface="+mn-ea"/>
                          <a:cs typeface="B Mitra" panose="00000400000000000000" pitchFamily="2" charset="-78"/>
                        </a:rPr>
                        <a:t>m²</a:t>
                      </a:r>
                      <a:endParaRPr lang="en-US" sz="1050" b="0" i="0" dirty="0">
                        <a:latin typeface="Bodoni MT" pitchFamily="18" charset="0"/>
                        <a:cs typeface="B Mitra" panose="00000400000000000000" pitchFamily="2" charset="-78"/>
                      </a:endParaRPr>
                    </a:p>
                  </a:txBody>
                  <a:tcPr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4B6D2">
                        <a:tint val="40000"/>
                      </a:srgbClr>
                    </a:solidFill>
                  </a:tcPr>
                </a:tc>
                <a:tc>
                  <a:txBody>
                    <a:bodyPr/>
                    <a:lstStyle>
                      <a:lvl1pPr marL="0" algn="l" rtl="0" eaLnBrk="1" latinLnBrk="0" hangingPunct="1">
                        <a:defRPr kumimoji="0" kern="1200">
                          <a:solidFill>
                            <a:schemeClr val="dk1"/>
                          </a:solidFill>
                          <a:latin typeface="Tw Cen MT"/>
                        </a:defRPr>
                      </a:lvl1pPr>
                      <a:lvl2pPr marL="457200" algn="l" rtl="0" eaLnBrk="1" latinLnBrk="0" hangingPunct="1">
                        <a:defRPr kumimoji="0" kern="1200">
                          <a:solidFill>
                            <a:schemeClr val="dk1"/>
                          </a:solidFill>
                          <a:latin typeface="Tw Cen MT"/>
                        </a:defRPr>
                      </a:lvl2pPr>
                      <a:lvl3pPr marL="914400" algn="l" rtl="0" eaLnBrk="1" latinLnBrk="0" hangingPunct="1">
                        <a:defRPr kumimoji="0" kern="1200">
                          <a:solidFill>
                            <a:schemeClr val="dk1"/>
                          </a:solidFill>
                          <a:latin typeface="Tw Cen MT"/>
                        </a:defRPr>
                      </a:lvl3pPr>
                      <a:lvl4pPr marL="1371600" algn="l" rtl="0" eaLnBrk="1" latinLnBrk="0" hangingPunct="1">
                        <a:defRPr kumimoji="0" kern="1200">
                          <a:solidFill>
                            <a:schemeClr val="dk1"/>
                          </a:solidFill>
                          <a:latin typeface="Tw Cen MT"/>
                        </a:defRPr>
                      </a:lvl4pPr>
                      <a:lvl5pPr marL="1828800" algn="l" rtl="0" eaLnBrk="1" latinLnBrk="0" hangingPunct="1">
                        <a:defRPr kumimoji="0" kern="1200">
                          <a:solidFill>
                            <a:schemeClr val="dk1"/>
                          </a:solidFill>
                          <a:latin typeface="Tw Cen MT"/>
                        </a:defRPr>
                      </a:lvl5pPr>
                      <a:lvl6pPr marL="2286000" algn="l" rtl="0" eaLnBrk="1" latinLnBrk="0" hangingPunct="1">
                        <a:defRPr kumimoji="0" kern="1200">
                          <a:solidFill>
                            <a:schemeClr val="dk1"/>
                          </a:solidFill>
                          <a:latin typeface="Tw Cen MT"/>
                        </a:defRPr>
                      </a:lvl6pPr>
                      <a:lvl7pPr marL="2743200" algn="l" rtl="0" eaLnBrk="1" latinLnBrk="0" hangingPunct="1">
                        <a:defRPr kumimoji="0" kern="1200">
                          <a:solidFill>
                            <a:schemeClr val="dk1"/>
                          </a:solidFill>
                          <a:latin typeface="Tw Cen MT"/>
                        </a:defRPr>
                      </a:lvl7pPr>
                      <a:lvl8pPr marL="3200400" algn="l" rtl="0" eaLnBrk="1" latinLnBrk="0" hangingPunct="1">
                        <a:defRPr kumimoji="0" kern="1200">
                          <a:solidFill>
                            <a:schemeClr val="dk1"/>
                          </a:solidFill>
                          <a:latin typeface="Tw Cen MT"/>
                        </a:defRPr>
                      </a:lvl8pPr>
                      <a:lvl9pPr marL="3657600" algn="l" rtl="0" eaLnBrk="1" latinLnBrk="0" hangingPunct="1">
                        <a:defRPr kumimoji="0" kern="1200">
                          <a:solidFill>
                            <a:schemeClr val="dk1"/>
                          </a:solidFill>
                          <a:latin typeface="Tw Cen MT"/>
                        </a:defRPr>
                      </a:lvl9pPr>
                    </a:lstStyle>
                    <a:p>
                      <a:pPr algn="ctr"/>
                      <a:r>
                        <a:rPr lang="fa-IR" sz="1050" dirty="0" smtClean="0">
                          <a:cs typeface="B Mitra" panose="00000400000000000000" pitchFamily="2" charset="-78"/>
                        </a:rPr>
                        <a:t>آتلیه ها</a:t>
                      </a:r>
                      <a:endParaRPr lang="en-US" sz="1050" dirty="0">
                        <a:cs typeface="B Mitra" panose="00000400000000000000" pitchFamily="2" charset="-78"/>
                      </a:endParaRPr>
                    </a:p>
                  </a:txBody>
                  <a:tcPr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4B6D2">
                        <a:tint val="40000"/>
                      </a:srgbClr>
                    </a:solidFill>
                  </a:tcPr>
                </a:tc>
              </a:tr>
              <a:tr h="242223">
                <a:tc>
                  <a:txBody>
                    <a:bodyPr/>
                    <a:lstStyle>
                      <a:lvl1pPr marL="0" algn="l" rtl="0" eaLnBrk="1" latinLnBrk="0" hangingPunct="1">
                        <a:defRPr kumimoji="0" kern="1200">
                          <a:solidFill>
                            <a:schemeClr val="dk1"/>
                          </a:solidFill>
                          <a:latin typeface="Tw Cen MT"/>
                        </a:defRPr>
                      </a:lvl1pPr>
                      <a:lvl2pPr marL="457200" algn="l" rtl="0" eaLnBrk="1" latinLnBrk="0" hangingPunct="1">
                        <a:defRPr kumimoji="0" kern="1200">
                          <a:solidFill>
                            <a:schemeClr val="dk1"/>
                          </a:solidFill>
                          <a:latin typeface="Tw Cen MT"/>
                        </a:defRPr>
                      </a:lvl2pPr>
                      <a:lvl3pPr marL="914400" algn="l" rtl="0" eaLnBrk="1" latinLnBrk="0" hangingPunct="1">
                        <a:defRPr kumimoji="0" kern="1200">
                          <a:solidFill>
                            <a:schemeClr val="dk1"/>
                          </a:solidFill>
                          <a:latin typeface="Tw Cen MT"/>
                        </a:defRPr>
                      </a:lvl3pPr>
                      <a:lvl4pPr marL="1371600" algn="l" rtl="0" eaLnBrk="1" latinLnBrk="0" hangingPunct="1">
                        <a:defRPr kumimoji="0" kern="1200">
                          <a:solidFill>
                            <a:schemeClr val="dk1"/>
                          </a:solidFill>
                          <a:latin typeface="Tw Cen MT"/>
                        </a:defRPr>
                      </a:lvl4pPr>
                      <a:lvl5pPr marL="1828800" algn="l" rtl="0" eaLnBrk="1" latinLnBrk="0" hangingPunct="1">
                        <a:defRPr kumimoji="0" kern="1200">
                          <a:solidFill>
                            <a:schemeClr val="dk1"/>
                          </a:solidFill>
                          <a:latin typeface="Tw Cen MT"/>
                        </a:defRPr>
                      </a:lvl5pPr>
                      <a:lvl6pPr marL="2286000" algn="l" rtl="0" eaLnBrk="1" latinLnBrk="0" hangingPunct="1">
                        <a:defRPr kumimoji="0" kern="1200">
                          <a:solidFill>
                            <a:schemeClr val="dk1"/>
                          </a:solidFill>
                          <a:latin typeface="Tw Cen MT"/>
                        </a:defRPr>
                      </a:lvl6pPr>
                      <a:lvl7pPr marL="2743200" algn="l" rtl="0" eaLnBrk="1" latinLnBrk="0" hangingPunct="1">
                        <a:defRPr kumimoji="0" kern="1200">
                          <a:solidFill>
                            <a:schemeClr val="dk1"/>
                          </a:solidFill>
                          <a:latin typeface="Tw Cen MT"/>
                        </a:defRPr>
                      </a:lvl7pPr>
                      <a:lvl8pPr marL="3200400" algn="l" rtl="0" eaLnBrk="1" latinLnBrk="0" hangingPunct="1">
                        <a:defRPr kumimoji="0" kern="1200">
                          <a:solidFill>
                            <a:schemeClr val="dk1"/>
                          </a:solidFill>
                          <a:latin typeface="Tw Cen MT"/>
                        </a:defRPr>
                      </a:lvl8pPr>
                      <a:lvl9pPr marL="3657600" algn="l" rtl="0" eaLnBrk="1" latinLnBrk="0" hangingPunct="1">
                        <a:defRPr kumimoji="0" kern="1200">
                          <a:solidFill>
                            <a:schemeClr val="dk1"/>
                          </a:solidFill>
                          <a:latin typeface="Tw Cen MT"/>
                        </a:defRPr>
                      </a:lvl9pPr>
                    </a:lstStyle>
                    <a:p>
                      <a:pPr algn="ctr"/>
                      <a:r>
                        <a:rPr lang="en-US" sz="1050" dirty="0" smtClean="0">
                          <a:cs typeface="B Mitra" panose="00000400000000000000" pitchFamily="2" charset="-78"/>
                        </a:rPr>
                        <a:t>--------</a:t>
                      </a:r>
                      <a:endParaRPr lang="en-US" sz="1050" dirty="0">
                        <a:cs typeface="B Mitra" panose="00000400000000000000" pitchFamily="2" charset="-78"/>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4B6D2">
                        <a:tint val="20000"/>
                      </a:srgbClr>
                    </a:solidFill>
                  </a:tcPr>
                </a:tc>
                <a:tc>
                  <a:txBody>
                    <a:bodyPr/>
                    <a:lstStyle>
                      <a:lvl1pPr marL="0" algn="l" rtl="0" eaLnBrk="1" latinLnBrk="0" hangingPunct="1">
                        <a:defRPr kumimoji="0" kern="1200">
                          <a:solidFill>
                            <a:schemeClr val="dk1"/>
                          </a:solidFill>
                          <a:latin typeface="Tw Cen MT"/>
                        </a:defRPr>
                      </a:lvl1pPr>
                      <a:lvl2pPr marL="457200" algn="l" rtl="0" eaLnBrk="1" latinLnBrk="0" hangingPunct="1">
                        <a:defRPr kumimoji="0" kern="1200">
                          <a:solidFill>
                            <a:schemeClr val="dk1"/>
                          </a:solidFill>
                          <a:latin typeface="Tw Cen MT"/>
                        </a:defRPr>
                      </a:lvl2pPr>
                      <a:lvl3pPr marL="914400" algn="l" rtl="0" eaLnBrk="1" latinLnBrk="0" hangingPunct="1">
                        <a:defRPr kumimoji="0" kern="1200">
                          <a:solidFill>
                            <a:schemeClr val="dk1"/>
                          </a:solidFill>
                          <a:latin typeface="Tw Cen MT"/>
                        </a:defRPr>
                      </a:lvl3pPr>
                      <a:lvl4pPr marL="1371600" algn="l" rtl="0" eaLnBrk="1" latinLnBrk="0" hangingPunct="1">
                        <a:defRPr kumimoji="0" kern="1200">
                          <a:solidFill>
                            <a:schemeClr val="dk1"/>
                          </a:solidFill>
                          <a:latin typeface="Tw Cen MT"/>
                        </a:defRPr>
                      </a:lvl4pPr>
                      <a:lvl5pPr marL="1828800" algn="l" rtl="0" eaLnBrk="1" latinLnBrk="0" hangingPunct="1">
                        <a:defRPr kumimoji="0" kern="1200">
                          <a:solidFill>
                            <a:schemeClr val="dk1"/>
                          </a:solidFill>
                          <a:latin typeface="Tw Cen MT"/>
                        </a:defRPr>
                      </a:lvl5pPr>
                      <a:lvl6pPr marL="2286000" algn="l" rtl="0" eaLnBrk="1" latinLnBrk="0" hangingPunct="1">
                        <a:defRPr kumimoji="0" kern="1200">
                          <a:solidFill>
                            <a:schemeClr val="dk1"/>
                          </a:solidFill>
                          <a:latin typeface="Tw Cen MT"/>
                        </a:defRPr>
                      </a:lvl6pPr>
                      <a:lvl7pPr marL="2743200" algn="l" rtl="0" eaLnBrk="1" latinLnBrk="0" hangingPunct="1">
                        <a:defRPr kumimoji="0" kern="1200">
                          <a:solidFill>
                            <a:schemeClr val="dk1"/>
                          </a:solidFill>
                          <a:latin typeface="Tw Cen MT"/>
                        </a:defRPr>
                      </a:lvl7pPr>
                      <a:lvl8pPr marL="3200400" algn="l" rtl="0" eaLnBrk="1" latinLnBrk="0" hangingPunct="1">
                        <a:defRPr kumimoji="0" kern="1200">
                          <a:solidFill>
                            <a:schemeClr val="dk1"/>
                          </a:solidFill>
                          <a:latin typeface="Tw Cen MT"/>
                        </a:defRPr>
                      </a:lvl8pPr>
                      <a:lvl9pPr marL="3657600" algn="l" rtl="0" eaLnBrk="1" latinLnBrk="0" hangingPunct="1">
                        <a:defRPr kumimoji="0" kern="1200">
                          <a:solidFill>
                            <a:schemeClr val="dk1"/>
                          </a:solidFill>
                          <a:latin typeface="Tw Cen MT"/>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050" dirty="0" smtClean="0">
                          <a:cs typeface="B Mitra" panose="00000400000000000000" pitchFamily="2" charset="-78"/>
                        </a:rPr>
                        <a:t>40*2</a:t>
                      </a:r>
                      <a:r>
                        <a:rPr lang="fa-IR" sz="1050" baseline="0" dirty="0" smtClean="0">
                          <a:cs typeface="B Mitra" panose="00000400000000000000" pitchFamily="2" charset="-78"/>
                        </a:rPr>
                        <a:t> </a:t>
                      </a:r>
                      <a:r>
                        <a:rPr kumimoji="0" lang="en-US" sz="1050" b="0" i="0" kern="1200" dirty="0" smtClean="0">
                          <a:solidFill>
                            <a:schemeClr val="dk1"/>
                          </a:solidFill>
                          <a:latin typeface="Bodoni MT" pitchFamily="18" charset="0"/>
                          <a:ea typeface="+mn-ea"/>
                          <a:cs typeface="B Mitra" panose="00000400000000000000" pitchFamily="2" charset="-78"/>
                        </a:rPr>
                        <a:t>m²</a:t>
                      </a:r>
                      <a:endParaRPr lang="en-US" sz="1050" b="0" i="0" dirty="0" smtClean="0">
                        <a:latin typeface="Bodoni MT" pitchFamily="18" charset="0"/>
                        <a:cs typeface="B Mitra" panose="00000400000000000000" pitchFamily="2" charset="-78"/>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4B6D2">
                        <a:tint val="20000"/>
                      </a:srgbClr>
                    </a:solidFill>
                  </a:tcPr>
                </a:tc>
                <a:tc>
                  <a:txBody>
                    <a:bodyPr/>
                    <a:lstStyle>
                      <a:lvl1pPr marL="0" algn="l" rtl="0" eaLnBrk="1" latinLnBrk="0" hangingPunct="1">
                        <a:defRPr kumimoji="0" kern="1200">
                          <a:solidFill>
                            <a:schemeClr val="dk1"/>
                          </a:solidFill>
                          <a:latin typeface="Tw Cen MT"/>
                        </a:defRPr>
                      </a:lvl1pPr>
                      <a:lvl2pPr marL="457200" algn="l" rtl="0" eaLnBrk="1" latinLnBrk="0" hangingPunct="1">
                        <a:defRPr kumimoji="0" kern="1200">
                          <a:solidFill>
                            <a:schemeClr val="dk1"/>
                          </a:solidFill>
                          <a:latin typeface="Tw Cen MT"/>
                        </a:defRPr>
                      </a:lvl2pPr>
                      <a:lvl3pPr marL="914400" algn="l" rtl="0" eaLnBrk="1" latinLnBrk="0" hangingPunct="1">
                        <a:defRPr kumimoji="0" kern="1200">
                          <a:solidFill>
                            <a:schemeClr val="dk1"/>
                          </a:solidFill>
                          <a:latin typeface="Tw Cen MT"/>
                        </a:defRPr>
                      </a:lvl3pPr>
                      <a:lvl4pPr marL="1371600" algn="l" rtl="0" eaLnBrk="1" latinLnBrk="0" hangingPunct="1">
                        <a:defRPr kumimoji="0" kern="1200">
                          <a:solidFill>
                            <a:schemeClr val="dk1"/>
                          </a:solidFill>
                          <a:latin typeface="Tw Cen MT"/>
                        </a:defRPr>
                      </a:lvl4pPr>
                      <a:lvl5pPr marL="1828800" algn="l" rtl="0" eaLnBrk="1" latinLnBrk="0" hangingPunct="1">
                        <a:defRPr kumimoji="0" kern="1200">
                          <a:solidFill>
                            <a:schemeClr val="dk1"/>
                          </a:solidFill>
                          <a:latin typeface="Tw Cen MT"/>
                        </a:defRPr>
                      </a:lvl5pPr>
                      <a:lvl6pPr marL="2286000" algn="l" rtl="0" eaLnBrk="1" latinLnBrk="0" hangingPunct="1">
                        <a:defRPr kumimoji="0" kern="1200">
                          <a:solidFill>
                            <a:schemeClr val="dk1"/>
                          </a:solidFill>
                          <a:latin typeface="Tw Cen MT"/>
                        </a:defRPr>
                      </a:lvl6pPr>
                      <a:lvl7pPr marL="2743200" algn="l" rtl="0" eaLnBrk="1" latinLnBrk="0" hangingPunct="1">
                        <a:defRPr kumimoji="0" kern="1200">
                          <a:solidFill>
                            <a:schemeClr val="dk1"/>
                          </a:solidFill>
                          <a:latin typeface="Tw Cen MT"/>
                        </a:defRPr>
                      </a:lvl7pPr>
                      <a:lvl8pPr marL="3200400" algn="l" rtl="0" eaLnBrk="1" latinLnBrk="0" hangingPunct="1">
                        <a:defRPr kumimoji="0" kern="1200">
                          <a:solidFill>
                            <a:schemeClr val="dk1"/>
                          </a:solidFill>
                          <a:latin typeface="Tw Cen MT"/>
                        </a:defRPr>
                      </a:lvl8pPr>
                      <a:lvl9pPr marL="3657600" algn="l" rtl="0" eaLnBrk="1" latinLnBrk="0" hangingPunct="1">
                        <a:defRPr kumimoji="0" kern="1200">
                          <a:solidFill>
                            <a:schemeClr val="dk1"/>
                          </a:solidFill>
                          <a:latin typeface="Tw Cen MT"/>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050" dirty="0" smtClean="0">
                          <a:cs typeface="B Mitra" panose="00000400000000000000" pitchFamily="2" charset="-78"/>
                        </a:rPr>
                        <a:t>2</a:t>
                      </a:r>
                      <a:r>
                        <a:rPr lang="en-US" sz="1050" dirty="0" smtClean="0">
                          <a:cs typeface="B Mitra" panose="00000400000000000000" pitchFamily="2" charset="-78"/>
                        </a:rPr>
                        <a:t> </a:t>
                      </a:r>
                      <a:r>
                        <a:rPr kumimoji="0" lang="en-US" sz="1050" b="0" i="0" kern="1200" dirty="0" smtClean="0">
                          <a:solidFill>
                            <a:schemeClr val="dk1"/>
                          </a:solidFill>
                          <a:latin typeface="Bodoni MT" pitchFamily="18" charset="0"/>
                          <a:ea typeface="+mn-ea"/>
                          <a:cs typeface="B Mitra" panose="00000400000000000000" pitchFamily="2" charset="-78"/>
                        </a:rPr>
                        <a:t>m²</a:t>
                      </a:r>
                      <a:endParaRPr lang="en-US" sz="1050" b="0" i="0" dirty="0" smtClean="0">
                        <a:latin typeface="Bodoni MT" pitchFamily="18" charset="0"/>
                        <a:cs typeface="B Mitra" panose="00000400000000000000" pitchFamily="2" charset="-78"/>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4B6D2">
                        <a:tint val="20000"/>
                      </a:srgbClr>
                    </a:solidFill>
                  </a:tcPr>
                </a:tc>
                <a:tc>
                  <a:txBody>
                    <a:bodyPr/>
                    <a:lstStyle>
                      <a:lvl1pPr marL="0" algn="l" rtl="0" eaLnBrk="1" latinLnBrk="0" hangingPunct="1">
                        <a:defRPr kumimoji="0" kern="1200">
                          <a:solidFill>
                            <a:schemeClr val="dk1"/>
                          </a:solidFill>
                          <a:latin typeface="Tw Cen MT"/>
                        </a:defRPr>
                      </a:lvl1pPr>
                      <a:lvl2pPr marL="457200" algn="l" rtl="0" eaLnBrk="1" latinLnBrk="0" hangingPunct="1">
                        <a:defRPr kumimoji="0" kern="1200">
                          <a:solidFill>
                            <a:schemeClr val="dk1"/>
                          </a:solidFill>
                          <a:latin typeface="Tw Cen MT"/>
                        </a:defRPr>
                      </a:lvl2pPr>
                      <a:lvl3pPr marL="914400" algn="l" rtl="0" eaLnBrk="1" latinLnBrk="0" hangingPunct="1">
                        <a:defRPr kumimoji="0" kern="1200">
                          <a:solidFill>
                            <a:schemeClr val="dk1"/>
                          </a:solidFill>
                          <a:latin typeface="Tw Cen MT"/>
                        </a:defRPr>
                      </a:lvl3pPr>
                      <a:lvl4pPr marL="1371600" algn="l" rtl="0" eaLnBrk="1" latinLnBrk="0" hangingPunct="1">
                        <a:defRPr kumimoji="0" kern="1200">
                          <a:solidFill>
                            <a:schemeClr val="dk1"/>
                          </a:solidFill>
                          <a:latin typeface="Tw Cen MT"/>
                        </a:defRPr>
                      </a:lvl4pPr>
                      <a:lvl5pPr marL="1828800" algn="l" rtl="0" eaLnBrk="1" latinLnBrk="0" hangingPunct="1">
                        <a:defRPr kumimoji="0" kern="1200">
                          <a:solidFill>
                            <a:schemeClr val="dk1"/>
                          </a:solidFill>
                          <a:latin typeface="Tw Cen MT"/>
                        </a:defRPr>
                      </a:lvl5pPr>
                      <a:lvl6pPr marL="2286000" algn="l" rtl="0" eaLnBrk="1" latinLnBrk="0" hangingPunct="1">
                        <a:defRPr kumimoji="0" kern="1200">
                          <a:solidFill>
                            <a:schemeClr val="dk1"/>
                          </a:solidFill>
                          <a:latin typeface="Tw Cen MT"/>
                        </a:defRPr>
                      </a:lvl6pPr>
                      <a:lvl7pPr marL="2743200" algn="l" rtl="0" eaLnBrk="1" latinLnBrk="0" hangingPunct="1">
                        <a:defRPr kumimoji="0" kern="1200">
                          <a:solidFill>
                            <a:schemeClr val="dk1"/>
                          </a:solidFill>
                          <a:latin typeface="Tw Cen MT"/>
                        </a:defRPr>
                      </a:lvl7pPr>
                      <a:lvl8pPr marL="3200400" algn="l" rtl="0" eaLnBrk="1" latinLnBrk="0" hangingPunct="1">
                        <a:defRPr kumimoji="0" kern="1200">
                          <a:solidFill>
                            <a:schemeClr val="dk1"/>
                          </a:solidFill>
                          <a:latin typeface="Tw Cen MT"/>
                        </a:defRPr>
                      </a:lvl8pPr>
                      <a:lvl9pPr marL="3657600" algn="l" rtl="0" eaLnBrk="1" latinLnBrk="0" hangingPunct="1">
                        <a:defRPr kumimoji="0" kern="1200">
                          <a:solidFill>
                            <a:schemeClr val="dk1"/>
                          </a:solidFill>
                          <a:latin typeface="Tw Cen MT"/>
                        </a:defRPr>
                      </a:lvl9pPr>
                    </a:lstStyle>
                    <a:p>
                      <a:pPr algn="ctr"/>
                      <a:r>
                        <a:rPr lang="fa-IR" sz="1050" dirty="0" smtClean="0">
                          <a:cs typeface="B Mitra" panose="00000400000000000000" pitchFamily="2" charset="-78"/>
                        </a:rPr>
                        <a:t>کلاس های تئوری</a:t>
                      </a: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4B6D2">
                        <a:tint val="20000"/>
                      </a:srgbClr>
                    </a:solidFill>
                  </a:tcPr>
                </a:tc>
              </a:tr>
              <a:tr h="242223">
                <a:tc>
                  <a:txBody>
                    <a:bodyPr/>
                    <a:lstStyle>
                      <a:lvl1pPr marL="0" algn="l" rtl="0" eaLnBrk="1" latinLnBrk="0" hangingPunct="1">
                        <a:defRPr kumimoji="0" kern="1200">
                          <a:solidFill>
                            <a:schemeClr val="dk1"/>
                          </a:solidFill>
                          <a:latin typeface="Tw Cen MT"/>
                        </a:defRPr>
                      </a:lvl1pPr>
                      <a:lvl2pPr marL="457200" algn="l" rtl="0" eaLnBrk="1" latinLnBrk="0" hangingPunct="1">
                        <a:defRPr kumimoji="0" kern="1200">
                          <a:solidFill>
                            <a:schemeClr val="dk1"/>
                          </a:solidFill>
                          <a:latin typeface="Tw Cen MT"/>
                        </a:defRPr>
                      </a:lvl2pPr>
                      <a:lvl3pPr marL="914400" algn="l" rtl="0" eaLnBrk="1" latinLnBrk="0" hangingPunct="1">
                        <a:defRPr kumimoji="0" kern="1200">
                          <a:solidFill>
                            <a:schemeClr val="dk1"/>
                          </a:solidFill>
                          <a:latin typeface="Tw Cen MT"/>
                        </a:defRPr>
                      </a:lvl3pPr>
                      <a:lvl4pPr marL="1371600" algn="l" rtl="0" eaLnBrk="1" latinLnBrk="0" hangingPunct="1">
                        <a:defRPr kumimoji="0" kern="1200">
                          <a:solidFill>
                            <a:schemeClr val="dk1"/>
                          </a:solidFill>
                          <a:latin typeface="Tw Cen MT"/>
                        </a:defRPr>
                      </a:lvl4pPr>
                      <a:lvl5pPr marL="1828800" algn="l" rtl="0" eaLnBrk="1" latinLnBrk="0" hangingPunct="1">
                        <a:defRPr kumimoji="0" kern="1200">
                          <a:solidFill>
                            <a:schemeClr val="dk1"/>
                          </a:solidFill>
                          <a:latin typeface="Tw Cen MT"/>
                        </a:defRPr>
                      </a:lvl5pPr>
                      <a:lvl6pPr marL="2286000" algn="l" rtl="0" eaLnBrk="1" latinLnBrk="0" hangingPunct="1">
                        <a:defRPr kumimoji="0" kern="1200">
                          <a:solidFill>
                            <a:schemeClr val="dk1"/>
                          </a:solidFill>
                          <a:latin typeface="Tw Cen MT"/>
                        </a:defRPr>
                      </a:lvl6pPr>
                      <a:lvl7pPr marL="2743200" algn="l" rtl="0" eaLnBrk="1" latinLnBrk="0" hangingPunct="1">
                        <a:defRPr kumimoji="0" kern="1200">
                          <a:solidFill>
                            <a:schemeClr val="dk1"/>
                          </a:solidFill>
                          <a:latin typeface="Tw Cen MT"/>
                        </a:defRPr>
                      </a:lvl7pPr>
                      <a:lvl8pPr marL="3200400" algn="l" rtl="0" eaLnBrk="1" latinLnBrk="0" hangingPunct="1">
                        <a:defRPr kumimoji="0" kern="1200">
                          <a:solidFill>
                            <a:schemeClr val="dk1"/>
                          </a:solidFill>
                          <a:latin typeface="Tw Cen MT"/>
                        </a:defRPr>
                      </a:lvl8pPr>
                      <a:lvl9pPr marL="3657600" algn="l" rtl="0" eaLnBrk="1" latinLnBrk="0" hangingPunct="1">
                        <a:defRPr kumimoji="0" kern="1200">
                          <a:solidFill>
                            <a:schemeClr val="dk1"/>
                          </a:solidFill>
                          <a:latin typeface="Tw Cen MT"/>
                        </a:defRPr>
                      </a:lvl9pPr>
                    </a:lstStyle>
                    <a:p>
                      <a:pPr algn="ctr"/>
                      <a:r>
                        <a:rPr lang="en-US" sz="1050" dirty="0" smtClean="0">
                          <a:cs typeface="B Mitra" panose="00000400000000000000" pitchFamily="2" charset="-78"/>
                        </a:rPr>
                        <a:t>--------</a:t>
                      </a:r>
                      <a:endParaRPr lang="en-US" sz="1050" dirty="0">
                        <a:cs typeface="B Mitra" panose="00000400000000000000" pitchFamily="2" charset="-78"/>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4B6D2">
                        <a:tint val="40000"/>
                      </a:srgbClr>
                    </a:solidFill>
                  </a:tcPr>
                </a:tc>
                <a:tc>
                  <a:txBody>
                    <a:bodyPr/>
                    <a:lstStyle>
                      <a:lvl1pPr marL="0" algn="l" rtl="0" eaLnBrk="1" latinLnBrk="0" hangingPunct="1">
                        <a:defRPr kumimoji="0" kern="1200">
                          <a:solidFill>
                            <a:schemeClr val="dk1"/>
                          </a:solidFill>
                          <a:latin typeface="Tw Cen MT"/>
                        </a:defRPr>
                      </a:lvl1pPr>
                      <a:lvl2pPr marL="457200" algn="l" rtl="0" eaLnBrk="1" latinLnBrk="0" hangingPunct="1">
                        <a:defRPr kumimoji="0" kern="1200">
                          <a:solidFill>
                            <a:schemeClr val="dk1"/>
                          </a:solidFill>
                          <a:latin typeface="Tw Cen MT"/>
                        </a:defRPr>
                      </a:lvl2pPr>
                      <a:lvl3pPr marL="914400" algn="l" rtl="0" eaLnBrk="1" latinLnBrk="0" hangingPunct="1">
                        <a:defRPr kumimoji="0" kern="1200">
                          <a:solidFill>
                            <a:schemeClr val="dk1"/>
                          </a:solidFill>
                          <a:latin typeface="Tw Cen MT"/>
                        </a:defRPr>
                      </a:lvl3pPr>
                      <a:lvl4pPr marL="1371600" algn="l" rtl="0" eaLnBrk="1" latinLnBrk="0" hangingPunct="1">
                        <a:defRPr kumimoji="0" kern="1200">
                          <a:solidFill>
                            <a:schemeClr val="dk1"/>
                          </a:solidFill>
                          <a:latin typeface="Tw Cen MT"/>
                        </a:defRPr>
                      </a:lvl4pPr>
                      <a:lvl5pPr marL="1828800" algn="l" rtl="0" eaLnBrk="1" latinLnBrk="0" hangingPunct="1">
                        <a:defRPr kumimoji="0" kern="1200">
                          <a:solidFill>
                            <a:schemeClr val="dk1"/>
                          </a:solidFill>
                          <a:latin typeface="Tw Cen MT"/>
                        </a:defRPr>
                      </a:lvl5pPr>
                      <a:lvl6pPr marL="2286000" algn="l" rtl="0" eaLnBrk="1" latinLnBrk="0" hangingPunct="1">
                        <a:defRPr kumimoji="0" kern="1200">
                          <a:solidFill>
                            <a:schemeClr val="dk1"/>
                          </a:solidFill>
                          <a:latin typeface="Tw Cen MT"/>
                        </a:defRPr>
                      </a:lvl6pPr>
                      <a:lvl7pPr marL="2743200" algn="l" rtl="0" eaLnBrk="1" latinLnBrk="0" hangingPunct="1">
                        <a:defRPr kumimoji="0" kern="1200">
                          <a:solidFill>
                            <a:schemeClr val="dk1"/>
                          </a:solidFill>
                          <a:latin typeface="Tw Cen MT"/>
                        </a:defRPr>
                      </a:lvl7pPr>
                      <a:lvl8pPr marL="3200400" algn="l" rtl="0" eaLnBrk="1" latinLnBrk="0" hangingPunct="1">
                        <a:defRPr kumimoji="0" kern="1200">
                          <a:solidFill>
                            <a:schemeClr val="dk1"/>
                          </a:solidFill>
                          <a:latin typeface="Tw Cen MT"/>
                        </a:defRPr>
                      </a:lvl8pPr>
                      <a:lvl9pPr marL="3657600" algn="l" rtl="0" eaLnBrk="1" latinLnBrk="0" hangingPunct="1">
                        <a:defRPr kumimoji="0" kern="1200">
                          <a:solidFill>
                            <a:schemeClr val="dk1"/>
                          </a:solidFill>
                          <a:latin typeface="Tw Cen MT"/>
                        </a:defRPr>
                      </a:lvl9pPr>
                    </a:lstStyle>
                    <a:p>
                      <a:pPr algn="ctr"/>
                      <a:r>
                        <a:rPr lang="fa-IR" sz="1050" dirty="0" smtClean="0">
                          <a:cs typeface="B Mitra" panose="00000400000000000000" pitchFamily="2" charset="-78"/>
                        </a:rPr>
                        <a:t>90</a:t>
                      </a:r>
                      <a:r>
                        <a:rPr lang="en-US" sz="1050" dirty="0" smtClean="0">
                          <a:cs typeface="B Mitra" panose="00000400000000000000" pitchFamily="2" charset="-78"/>
                        </a:rPr>
                        <a:t> </a:t>
                      </a:r>
                      <a:r>
                        <a:rPr kumimoji="0" lang="en-US" sz="1050" b="0" i="0" kern="1200" dirty="0" smtClean="0">
                          <a:solidFill>
                            <a:schemeClr val="dk1"/>
                          </a:solidFill>
                          <a:latin typeface="Bodoni MT" pitchFamily="18" charset="0"/>
                          <a:ea typeface="+mn-ea"/>
                          <a:cs typeface="B Mitra" panose="00000400000000000000" pitchFamily="2" charset="-78"/>
                        </a:rPr>
                        <a:t>m²</a:t>
                      </a:r>
                      <a:endParaRPr lang="en-US" sz="1050" dirty="0">
                        <a:cs typeface="B Mitra" panose="00000400000000000000" pitchFamily="2" charset="-78"/>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4B6D2">
                        <a:tint val="40000"/>
                      </a:srgbClr>
                    </a:solidFill>
                  </a:tcPr>
                </a:tc>
                <a:tc>
                  <a:txBody>
                    <a:bodyPr/>
                    <a:lstStyle>
                      <a:lvl1pPr marL="0" algn="l" rtl="0" eaLnBrk="1" latinLnBrk="0" hangingPunct="1">
                        <a:defRPr kumimoji="0" kern="1200">
                          <a:solidFill>
                            <a:schemeClr val="dk1"/>
                          </a:solidFill>
                          <a:latin typeface="Tw Cen MT"/>
                        </a:defRPr>
                      </a:lvl1pPr>
                      <a:lvl2pPr marL="457200" algn="l" rtl="0" eaLnBrk="1" latinLnBrk="0" hangingPunct="1">
                        <a:defRPr kumimoji="0" kern="1200">
                          <a:solidFill>
                            <a:schemeClr val="dk1"/>
                          </a:solidFill>
                          <a:latin typeface="Tw Cen MT"/>
                        </a:defRPr>
                      </a:lvl2pPr>
                      <a:lvl3pPr marL="914400" algn="l" rtl="0" eaLnBrk="1" latinLnBrk="0" hangingPunct="1">
                        <a:defRPr kumimoji="0" kern="1200">
                          <a:solidFill>
                            <a:schemeClr val="dk1"/>
                          </a:solidFill>
                          <a:latin typeface="Tw Cen MT"/>
                        </a:defRPr>
                      </a:lvl3pPr>
                      <a:lvl4pPr marL="1371600" algn="l" rtl="0" eaLnBrk="1" latinLnBrk="0" hangingPunct="1">
                        <a:defRPr kumimoji="0" kern="1200">
                          <a:solidFill>
                            <a:schemeClr val="dk1"/>
                          </a:solidFill>
                          <a:latin typeface="Tw Cen MT"/>
                        </a:defRPr>
                      </a:lvl4pPr>
                      <a:lvl5pPr marL="1828800" algn="l" rtl="0" eaLnBrk="1" latinLnBrk="0" hangingPunct="1">
                        <a:defRPr kumimoji="0" kern="1200">
                          <a:solidFill>
                            <a:schemeClr val="dk1"/>
                          </a:solidFill>
                          <a:latin typeface="Tw Cen MT"/>
                        </a:defRPr>
                      </a:lvl5pPr>
                      <a:lvl6pPr marL="2286000" algn="l" rtl="0" eaLnBrk="1" latinLnBrk="0" hangingPunct="1">
                        <a:defRPr kumimoji="0" kern="1200">
                          <a:solidFill>
                            <a:schemeClr val="dk1"/>
                          </a:solidFill>
                          <a:latin typeface="Tw Cen MT"/>
                        </a:defRPr>
                      </a:lvl6pPr>
                      <a:lvl7pPr marL="2743200" algn="l" rtl="0" eaLnBrk="1" latinLnBrk="0" hangingPunct="1">
                        <a:defRPr kumimoji="0" kern="1200">
                          <a:solidFill>
                            <a:schemeClr val="dk1"/>
                          </a:solidFill>
                          <a:latin typeface="Tw Cen MT"/>
                        </a:defRPr>
                      </a:lvl7pPr>
                      <a:lvl8pPr marL="3200400" algn="l" rtl="0" eaLnBrk="1" latinLnBrk="0" hangingPunct="1">
                        <a:defRPr kumimoji="0" kern="1200">
                          <a:solidFill>
                            <a:schemeClr val="dk1"/>
                          </a:solidFill>
                          <a:latin typeface="Tw Cen MT"/>
                        </a:defRPr>
                      </a:lvl8pPr>
                      <a:lvl9pPr marL="3657600" algn="l" rtl="0" eaLnBrk="1" latinLnBrk="0" hangingPunct="1">
                        <a:defRPr kumimoji="0" kern="1200">
                          <a:solidFill>
                            <a:schemeClr val="dk1"/>
                          </a:solidFill>
                          <a:latin typeface="Tw Cen MT"/>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050" dirty="0" smtClean="0">
                          <a:cs typeface="B Mitra" panose="00000400000000000000" pitchFamily="2" charset="-78"/>
                        </a:rPr>
                        <a:t>4.5</a:t>
                      </a:r>
                      <a:r>
                        <a:rPr lang="en-US" sz="1050" dirty="0" smtClean="0">
                          <a:cs typeface="B Mitra" panose="00000400000000000000" pitchFamily="2" charset="-78"/>
                        </a:rPr>
                        <a:t> </a:t>
                      </a:r>
                      <a:r>
                        <a:rPr kumimoji="0" lang="en-US" sz="1050" b="0" i="0" kern="1200" dirty="0" smtClean="0">
                          <a:solidFill>
                            <a:schemeClr val="dk1"/>
                          </a:solidFill>
                          <a:latin typeface="Bodoni MT" pitchFamily="18" charset="0"/>
                          <a:ea typeface="+mn-ea"/>
                          <a:cs typeface="B Mitra" panose="00000400000000000000" pitchFamily="2" charset="-78"/>
                        </a:rPr>
                        <a:t>m²</a:t>
                      </a:r>
                      <a:endParaRPr lang="en-US" sz="1050" b="0" i="0" dirty="0" smtClean="0">
                        <a:latin typeface="Bodoni MT" pitchFamily="18" charset="0"/>
                        <a:cs typeface="B Mitra" panose="00000400000000000000" pitchFamily="2" charset="-78"/>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4B6D2">
                        <a:tint val="40000"/>
                      </a:srgbClr>
                    </a:solidFill>
                  </a:tcPr>
                </a:tc>
                <a:tc>
                  <a:txBody>
                    <a:bodyPr/>
                    <a:lstStyle>
                      <a:lvl1pPr marL="0" algn="l" rtl="0" eaLnBrk="1" latinLnBrk="0" hangingPunct="1">
                        <a:defRPr kumimoji="0" kern="1200">
                          <a:solidFill>
                            <a:schemeClr val="dk1"/>
                          </a:solidFill>
                          <a:latin typeface="Tw Cen MT"/>
                        </a:defRPr>
                      </a:lvl1pPr>
                      <a:lvl2pPr marL="457200" algn="l" rtl="0" eaLnBrk="1" latinLnBrk="0" hangingPunct="1">
                        <a:defRPr kumimoji="0" kern="1200">
                          <a:solidFill>
                            <a:schemeClr val="dk1"/>
                          </a:solidFill>
                          <a:latin typeface="Tw Cen MT"/>
                        </a:defRPr>
                      </a:lvl2pPr>
                      <a:lvl3pPr marL="914400" algn="l" rtl="0" eaLnBrk="1" latinLnBrk="0" hangingPunct="1">
                        <a:defRPr kumimoji="0" kern="1200">
                          <a:solidFill>
                            <a:schemeClr val="dk1"/>
                          </a:solidFill>
                          <a:latin typeface="Tw Cen MT"/>
                        </a:defRPr>
                      </a:lvl3pPr>
                      <a:lvl4pPr marL="1371600" algn="l" rtl="0" eaLnBrk="1" latinLnBrk="0" hangingPunct="1">
                        <a:defRPr kumimoji="0" kern="1200">
                          <a:solidFill>
                            <a:schemeClr val="dk1"/>
                          </a:solidFill>
                          <a:latin typeface="Tw Cen MT"/>
                        </a:defRPr>
                      </a:lvl4pPr>
                      <a:lvl5pPr marL="1828800" algn="l" rtl="0" eaLnBrk="1" latinLnBrk="0" hangingPunct="1">
                        <a:defRPr kumimoji="0" kern="1200">
                          <a:solidFill>
                            <a:schemeClr val="dk1"/>
                          </a:solidFill>
                          <a:latin typeface="Tw Cen MT"/>
                        </a:defRPr>
                      </a:lvl5pPr>
                      <a:lvl6pPr marL="2286000" algn="l" rtl="0" eaLnBrk="1" latinLnBrk="0" hangingPunct="1">
                        <a:defRPr kumimoji="0" kern="1200">
                          <a:solidFill>
                            <a:schemeClr val="dk1"/>
                          </a:solidFill>
                          <a:latin typeface="Tw Cen MT"/>
                        </a:defRPr>
                      </a:lvl6pPr>
                      <a:lvl7pPr marL="2743200" algn="l" rtl="0" eaLnBrk="1" latinLnBrk="0" hangingPunct="1">
                        <a:defRPr kumimoji="0" kern="1200">
                          <a:solidFill>
                            <a:schemeClr val="dk1"/>
                          </a:solidFill>
                          <a:latin typeface="Tw Cen MT"/>
                        </a:defRPr>
                      </a:lvl7pPr>
                      <a:lvl8pPr marL="3200400" algn="l" rtl="0" eaLnBrk="1" latinLnBrk="0" hangingPunct="1">
                        <a:defRPr kumimoji="0" kern="1200">
                          <a:solidFill>
                            <a:schemeClr val="dk1"/>
                          </a:solidFill>
                          <a:latin typeface="Tw Cen MT"/>
                        </a:defRPr>
                      </a:lvl8pPr>
                      <a:lvl9pPr marL="3657600" algn="l" rtl="0" eaLnBrk="1" latinLnBrk="0" hangingPunct="1">
                        <a:defRPr kumimoji="0" kern="1200">
                          <a:solidFill>
                            <a:schemeClr val="dk1"/>
                          </a:solidFill>
                          <a:latin typeface="Tw Cen MT"/>
                        </a:defRPr>
                      </a:lvl9pPr>
                    </a:lstStyle>
                    <a:p>
                      <a:pPr algn="ctr"/>
                      <a:r>
                        <a:rPr lang="fa-IR" sz="1050" dirty="0" smtClean="0">
                          <a:cs typeface="B Mitra" panose="00000400000000000000" pitchFamily="2" charset="-78"/>
                        </a:rPr>
                        <a:t>کارگاه ها</a:t>
                      </a:r>
                      <a:endParaRPr lang="en-US" sz="1050" dirty="0">
                        <a:cs typeface="B Mitra" panose="00000400000000000000" pitchFamily="2" charset="-78"/>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4B6D2">
                        <a:tint val="40000"/>
                      </a:srgbClr>
                    </a:solidFill>
                  </a:tcPr>
                </a:tc>
              </a:tr>
              <a:tr h="399501">
                <a:tc>
                  <a:txBody>
                    <a:bodyPr/>
                    <a:lstStyle>
                      <a:lvl1pPr marL="0" algn="l" rtl="0" eaLnBrk="1" latinLnBrk="0" hangingPunct="1">
                        <a:defRPr kumimoji="0" kern="1200">
                          <a:solidFill>
                            <a:schemeClr val="dk1"/>
                          </a:solidFill>
                          <a:latin typeface="Tw Cen MT"/>
                        </a:defRPr>
                      </a:lvl1pPr>
                      <a:lvl2pPr marL="457200" algn="l" rtl="0" eaLnBrk="1" latinLnBrk="0" hangingPunct="1">
                        <a:defRPr kumimoji="0" kern="1200">
                          <a:solidFill>
                            <a:schemeClr val="dk1"/>
                          </a:solidFill>
                          <a:latin typeface="Tw Cen MT"/>
                        </a:defRPr>
                      </a:lvl2pPr>
                      <a:lvl3pPr marL="914400" algn="l" rtl="0" eaLnBrk="1" latinLnBrk="0" hangingPunct="1">
                        <a:defRPr kumimoji="0" kern="1200">
                          <a:solidFill>
                            <a:schemeClr val="dk1"/>
                          </a:solidFill>
                          <a:latin typeface="Tw Cen MT"/>
                        </a:defRPr>
                      </a:lvl3pPr>
                      <a:lvl4pPr marL="1371600" algn="l" rtl="0" eaLnBrk="1" latinLnBrk="0" hangingPunct="1">
                        <a:defRPr kumimoji="0" kern="1200">
                          <a:solidFill>
                            <a:schemeClr val="dk1"/>
                          </a:solidFill>
                          <a:latin typeface="Tw Cen MT"/>
                        </a:defRPr>
                      </a:lvl4pPr>
                      <a:lvl5pPr marL="1828800" algn="l" rtl="0" eaLnBrk="1" latinLnBrk="0" hangingPunct="1">
                        <a:defRPr kumimoji="0" kern="1200">
                          <a:solidFill>
                            <a:schemeClr val="dk1"/>
                          </a:solidFill>
                          <a:latin typeface="Tw Cen MT"/>
                        </a:defRPr>
                      </a:lvl5pPr>
                      <a:lvl6pPr marL="2286000" algn="l" rtl="0" eaLnBrk="1" latinLnBrk="0" hangingPunct="1">
                        <a:defRPr kumimoji="0" kern="1200">
                          <a:solidFill>
                            <a:schemeClr val="dk1"/>
                          </a:solidFill>
                          <a:latin typeface="Tw Cen MT"/>
                        </a:defRPr>
                      </a:lvl6pPr>
                      <a:lvl7pPr marL="2743200" algn="l" rtl="0" eaLnBrk="1" latinLnBrk="0" hangingPunct="1">
                        <a:defRPr kumimoji="0" kern="1200">
                          <a:solidFill>
                            <a:schemeClr val="dk1"/>
                          </a:solidFill>
                          <a:latin typeface="Tw Cen MT"/>
                        </a:defRPr>
                      </a:lvl7pPr>
                      <a:lvl8pPr marL="3200400" algn="l" rtl="0" eaLnBrk="1" latinLnBrk="0" hangingPunct="1">
                        <a:defRPr kumimoji="0" kern="1200">
                          <a:solidFill>
                            <a:schemeClr val="dk1"/>
                          </a:solidFill>
                          <a:latin typeface="Tw Cen MT"/>
                        </a:defRPr>
                      </a:lvl8pPr>
                      <a:lvl9pPr marL="3657600" algn="l" rtl="0" eaLnBrk="1" latinLnBrk="0" hangingPunct="1">
                        <a:defRPr kumimoji="0" kern="1200">
                          <a:solidFill>
                            <a:schemeClr val="dk1"/>
                          </a:solidFill>
                          <a:latin typeface="Tw Cen MT"/>
                        </a:defRPr>
                      </a:lvl9pPr>
                    </a:lstStyle>
                    <a:p>
                      <a:pPr algn="ctr"/>
                      <a:r>
                        <a:rPr lang="fa-IR" sz="1050" baseline="0" dirty="0" smtClean="0">
                          <a:cs typeface="B Mitra" panose="00000400000000000000" pitchFamily="2" charset="-78"/>
                        </a:rPr>
                        <a:t>50</a:t>
                      </a:r>
                      <a:r>
                        <a:rPr kumimoji="0" lang="en-US" sz="1050" b="0" i="0" kern="1200" dirty="0" smtClean="0">
                          <a:solidFill>
                            <a:schemeClr val="dk1"/>
                          </a:solidFill>
                          <a:latin typeface="Bodoni MT" pitchFamily="18" charset="0"/>
                          <a:ea typeface="+mn-ea"/>
                          <a:cs typeface="B Mitra" panose="00000400000000000000" pitchFamily="2" charset="-78"/>
                        </a:rPr>
                        <a:t>m²</a:t>
                      </a:r>
                      <a:r>
                        <a:rPr lang="fa-IR" sz="1050" dirty="0" smtClean="0">
                          <a:cs typeface="B Mitra" panose="00000400000000000000" pitchFamily="2" charset="-78"/>
                        </a:rPr>
                        <a:t>جمعا </a:t>
                      </a:r>
                      <a:endParaRPr lang="en-US" sz="1050" dirty="0">
                        <a:cs typeface="B Mitra" panose="00000400000000000000" pitchFamily="2" charset="-78"/>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4B6D2">
                        <a:tint val="20000"/>
                      </a:srgbClr>
                    </a:solidFill>
                  </a:tcPr>
                </a:tc>
                <a:tc>
                  <a:txBody>
                    <a:bodyPr/>
                    <a:lstStyle>
                      <a:lvl1pPr marL="0" algn="l" rtl="0" eaLnBrk="1" latinLnBrk="0" hangingPunct="1">
                        <a:defRPr kumimoji="0" kern="1200">
                          <a:solidFill>
                            <a:schemeClr val="dk1"/>
                          </a:solidFill>
                          <a:latin typeface="Tw Cen MT"/>
                        </a:defRPr>
                      </a:lvl1pPr>
                      <a:lvl2pPr marL="457200" algn="l" rtl="0" eaLnBrk="1" latinLnBrk="0" hangingPunct="1">
                        <a:defRPr kumimoji="0" kern="1200">
                          <a:solidFill>
                            <a:schemeClr val="dk1"/>
                          </a:solidFill>
                          <a:latin typeface="Tw Cen MT"/>
                        </a:defRPr>
                      </a:lvl2pPr>
                      <a:lvl3pPr marL="914400" algn="l" rtl="0" eaLnBrk="1" latinLnBrk="0" hangingPunct="1">
                        <a:defRPr kumimoji="0" kern="1200">
                          <a:solidFill>
                            <a:schemeClr val="dk1"/>
                          </a:solidFill>
                          <a:latin typeface="Tw Cen MT"/>
                        </a:defRPr>
                      </a:lvl3pPr>
                      <a:lvl4pPr marL="1371600" algn="l" rtl="0" eaLnBrk="1" latinLnBrk="0" hangingPunct="1">
                        <a:defRPr kumimoji="0" kern="1200">
                          <a:solidFill>
                            <a:schemeClr val="dk1"/>
                          </a:solidFill>
                          <a:latin typeface="Tw Cen MT"/>
                        </a:defRPr>
                      </a:lvl4pPr>
                      <a:lvl5pPr marL="1828800" algn="l" rtl="0" eaLnBrk="1" latinLnBrk="0" hangingPunct="1">
                        <a:defRPr kumimoji="0" kern="1200">
                          <a:solidFill>
                            <a:schemeClr val="dk1"/>
                          </a:solidFill>
                          <a:latin typeface="Tw Cen MT"/>
                        </a:defRPr>
                      </a:lvl5pPr>
                      <a:lvl6pPr marL="2286000" algn="l" rtl="0" eaLnBrk="1" latinLnBrk="0" hangingPunct="1">
                        <a:defRPr kumimoji="0" kern="1200">
                          <a:solidFill>
                            <a:schemeClr val="dk1"/>
                          </a:solidFill>
                          <a:latin typeface="Tw Cen MT"/>
                        </a:defRPr>
                      </a:lvl6pPr>
                      <a:lvl7pPr marL="2743200" algn="l" rtl="0" eaLnBrk="1" latinLnBrk="0" hangingPunct="1">
                        <a:defRPr kumimoji="0" kern="1200">
                          <a:solidFill>
                            <a:schemeClr val="dk1"/>
                          </a:solidFill>
                          <a:latin typeface="Tw Cen MT"/>
                        </a:defRPr>
                      </a:lvl7pPr>
                      <a:lvl8pPr marL="3200400" algn="l" rtl="0" eaLnBrk="1" latinLnBrk="0" hangingPunct="1">
                        <a:defRPr kumimoji="0" kern="1200">
                          <a:solidFill>
                            <a:schemeClr val="dk1"/>
                          </a:solidFill>
                          <a:latin typeface="Tw Cen MT"/>
                        </a:defRPr>
                      </a:lvl8pPr>
                      <a:lvl9pPr marL="3657600" algn="l" rtl="0" eaLnBrk="1" latinLnBrk="0" hangingPunct="1">
                        <a:defRPr kumimoji="0" kern="1200">
                          <a:solidFill>
                            <a:schemeClr val="dk1"/>
                          </a:solidFill>
                          <a:latin typeface="Tw Cen MT"/>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050" dirty="0" smtClean="0">
                          <a:cs typeface="B Mitra" panose="00000400000000000000" pitchFamily="2" charset="-78"/>
                        </a:rPr>
                        <a:t>(سالن مطالعه: 4) (مرجع:</a:t>
                      </a:r>
                      <a:r>
                        <a:rPr lang="fa-IR" sz="1050" baseline="0" dirty="0" smtClean="0">
                          <a:cs typeface="B Mitra" panose="00000400000000000000" pitchFamily="2" charset="-78"/>
                        </a:rPr>
                        <a:t> 5.3) (مخزن: 1.1) (سرپرست کتابخانه: 6)  (مجلات: 2.3)</a:t>
                      </a:r>
                      <a:endParaRPr lang="en-US" sz="1050" dirty="0" smtClean="0">
                        <a:cs typeface="B Mitra" panose="00000400000000000000" pitchFamily="2" charset="-78"/>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4B6D2">
                        <a:tint val="20000"/>
                      </a:srgbClr>
                    </a:solidFill>
                  </a:tcPr>
                </a:tc>
                <a:tc>
                  <a:txBody>
                    <a:bodyPr/>
                    <a:lstStyle>
                      <a:lvl1pPr marL="0" algn="l" rtl="0" eaLnBrk="1" latinLnBrk="0" hangingPunct="1">
                        <a:defRPr kumimoji="0" kern="1200">
                          <a:solidFill>
                            <a:schemeClr val="dk1"/>
                          </a:solidFill>
                          <a:latin typeface="Tw Cen MT"/>
                        </a:defRPr>
                      </a:lvl1pPr>
                      <a:lvl2pPr marL="457200" algn="l" rtl="0" eaLnBrk="1" latinLnBrk="0" hangingPunct="1">
                        <a:defRPr kumimoji="0" kern="1200">
                          <a:solidFill>
                            <a:schemeClr val="dk1"/>
                          </a:solidFill>
                          <a:latin typeface="Tw Cen MT"/>
                        </a:defRPr>
                      </a:lvl2pPr>
                      <a:lvl3pPr marL="914400" algn="l" rtl="0" eaLnBrk="1" latinLnBrk="0" hangingPunct="1">
                        <a:defRPr kumimoji="0" kern="1200">
                          <a:solidFill>
                            <a:schemeClr val="dk1"/>
                          </a:solidFill>
                          <a:latin typeface="Tw Cen MT"/>
                        </a:defRPr>
                      </a:lvl3pPr>
                      <a:lvl4pPr marL="1371600" algn="l" rtl="0" eaLnBrk="1" latinLnBrk="0" hangingPunct="1">
                        <a:defRPr kumimoji="0" kern="1200">
                          <a:solidFill>
                            <a:schemeClr val="dk1"/>
                          </a:solidFill>
                          <a:latin typeface="Tw Cen MT"/>
                        </a:defRPr>
                      </a:lvl4pPr>
                      <a:lvl5pPr marL="1828800" algn="l" rtl="0" eaLnBrk="1" latinLnBrk="0" hangingPunct="1">
                        <a:defRPr kumimoji="0" kern="1200">
                          <a:solidFill>
                            <a:schemeClr val="dk1"/>
                          </a:solidFill>
                          <a:latin typeface="Tw Cen MT"/>
                        </a:defRPr>
                      </a:lvl5pPr>
                      <a:lvl6pPr marL="2286000" algn="l" rtl="0" eaLnBrk="1" latinLnBrk="0" hangingPunct="1">
                        <a:defRPr kumimoji="0" kern="1200">
                          <a:solidFill>
                            <a:schemeClr val="dk1"/>
                          </a:solidFill>
                          <a:latin typeface="Tw Cen MT"/>
                        </a:defRPr>
                      </a:lvl6pPr>
                      <a:lvl7pPr marL="2743200" algn="l" rtl="0" eaLnBrk="1" latinLnBrk="0" hangingPunct="1">
                        <a:defRPr kumimoji="0" kern="1200">
                          <a:solidFill>
                            <a:schemeClr val="dk1"/>
                          </a:solidFill>
                          <a:latin typeface="Tw Cen MT"/>
                        </a:defRPr>
                      </a:lvl7pPr>
                      <a:lvl8pPr marL="3200400" algn="l" rtl="0" eaLnBrk="1" latinLnBrk="0" hangingPunct="1">
                        <a:defRPr kumimoji="0" kern="1200">
                          <a:solidFill>
                            <a:schemeClr val="dk1"/>
                          </a:solidFill>
                          <a:latin typeface="Tw Cen MT"/>
                        </a:defRPr>
                      </a:lvl8pPr>
                      <a:lvl9pPr marL="3657600" algn="l" rtl="0" eaLnBrk="1" latinLnBrk="0" hangingPunct="1">
                        <a:defRPr kumimoji="0" kern="1200">
                          <a:solidFill>
                            <a:schemeClr val="dk1"/>
                          </a:solidFill>
                          <a:latin typeface="Tw Cen MT"/>
                        </a:defRPr>
                      </a:lvl9pPr>
                    </a:lstStyle>
                    <a:p>
                      <a:pPr algn="ctr"/>
                      <a:r>
                        <a:rPr lang="fa-IR" sz="1050" dirty="0" smtClean="0">
                          <a:cs typeface="B Mitra" panose="00000400000000000000" pitchFamily="2" charset="-78"/>
                        </a:rPr>
                        <a:t>(سالن مطالعه: 4) (مرجع:</a:t>
                      </a:r>
                      <a:r>
                        <a:rPr lang="fa-IR" sz="1050" baseline="0" dirty="0" smtClean="0">
                          <a:cs typeface="B Mitra" panose="00000400000000000000" pitchFamily="2" charset="-78"/>
                        </a:rPr>
                        <a:t> 5.3) (مخزن: 1.1) (سرپرست کتابخانه: 6)  (مجلات: 2.3</a:t>
                      </a:r>
                      <a:r>
                        <a:rPr kumimoji="0" lang="fa-IR" sz="1050" b="0" i="0" kern="1200" baseline="0" dirty="0" smtClean="0">
                          <a:solidFill>
                            <a:schemeClr val="dk1"/>
                          </a:solidFill>
                          <a:latin typeface="Bodoni MT" pitchFamily="18" charset="0"/>
                          <a:ea typeface="+mn-ea"/>
                          <a:cs typeface="B Mitra" panose="00000400000000000000" pitchFamily="2" charset="-78"/>
                        </a:rPr>
                        <a:t>)</a:t>
                      </a:r>
                      <a:endParaRPr lang="en-US" sz="1050" dirty="0">
                        <a:cs typeface="B Mitra" panose="00000400000000000000" pitchFamily="2" charset="-78"/>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4B6D2">
                        <a:tint val="20000"/>
                      </a:srgbClr>
                    </a:solidFill>
                  </a:tcPr>
                </a:tc>
                <a:tc>
                  <a:txBody>
                    <a:bodyPr/>
                    <a:lstStyle>
                      <a:lvl1pPr marL="0" algn="l" rtl="0" eaLnBrk="1" latinLnBrk="0" hangingPunct="1">
                        <a:defRPr kumimoji="0" kern="1200">
                          <a:solidFill>
                            <a:schemeClr val="dk1"/>
                          </a:solidFill>
                          <a:latin typeface="Tw Cen MT"/>
                        </a:defRPr>
                      </a:lvl1pPr>
                      <a:lvl2pPr marL="457200" algn="l" rtl="0" eaLnBrk="1" latinLnBrk="0" hangingPunct="1">
                        <a:defRPr kumimoji="0" kern="1200">
                          <a:solidFill>
                            <a:schemeClr val="dk1"/>
                          </a:solidFill>
                          <a:latin typeface="Tw Cen MT"/>
                        </a:defRPr>
                      </a:lvl2pPr>
                      <a:lvl3pPr marL="914400" algn="l" rtl="0" eaLnBrk="1" latinLnBrk="0" hangingPunct="1">
                        <a:defRPr kumimoji="0" kern="1200">
                          <a:solidFill>
                            <a:schemeClr val="dk1"/>
                          </a:solidFill>
                          <a:latin typeface="Tw Cen MT"/>
                        </a:defRPr>
                      </a:lvl3pPr>
                      <a:lvl4pPr marL="1371600" algn="l" rtl="0" eaLnBrk="1" latinLnBrk="0" hangingPunct="1">
                        <a:defRPr kumimoji="0" kern="1200">
                          <a:solidFill>
                            <a:schemeClr val="dk1"/>
                          </a:solidFill>
                          <a:latin typeface="Tw Cen MT"/>
                        </a:defRPr>
                      </a:lvl4pPr>
                      <a:lvl5pPr marL="1828800" algn="l" rtl="0" eaLnBrk="1" latinLnBrk="0" hangingPunct="1">
                        <a:defRPr kumimoji="0" kern="1200">
                          <a:solidFill>
                            <a:schemeClr val="dk1"/>
                          </a:solidFill>
                          <a:latin typeface="Tw Cen MT"/>
                        </a:defRPr>
                      </a:lvl5pPr>
                      <a:lvl6pPr marL="2286000" algn="l" rtl="0" eaLnBrk="1" latinLnBrk="0" hangingPunct="1">
                        <a:defRPr kumimoji="0" kern="1200">
                          <a:solidFill>
                            <a:schemeClr val="dk1"/>
                          </a:solidFill>
                          <a:latin typeface="Tw Cen MT"/>
                        </a:defRPr>
                      </a:lvl6pPr>
                      <a:lvl7pPr marL="2743200" algn="l" rtl="0" eaLnBrk="1" latinLnBrk="0" hangingPunct="1">
                        <a:defRPr kumimoji="0" kern="1200">
                          <a:solidFill>
                            <a:schemeClr val="dk1"/>
                          </a:solidFill>
                          <a:latin typeface="Tw Cen MT"/>
                        </a:defRPr>
                      </a:lvl7pPr>
                      <a:lvl8pPr marL="3200400" algn="l" rtl="0" eaLnBrk="1" latinLnBrk="0" hangingPunct="1">
                        <a:defRPr kumimoji="0" kern="1200">
                          <a:solidFill>
                            <a:schemeClr val="dk1"/>
                          </a:solidFill>
                          <a:latin typeface="Tw Cen MT"/>
                        </a:defRPr>
                      </a:lvl8pPr>
                      <a:lvl9pPr marL="3657600" algn="l" rtl="0" eaLnBrk="1" latinLnBrk="0" hangingPunct="1">
                        <a:defRPr kumimoji="0" kern="1200">
                          <a:solidFill>
                            <a:schemeClr val="dk1"/>
                          </a:solidFill>
                          <a:latin typeface="Tw Cen MT"/>
                        </a:defRPr>
                      </a:lvl9pPr>
                    </a:lstStyle>
                    <a:p>
                      <a:pPr algn="ctr"/>
                      <a:r>
                        <a:rPr lang="fa-IR" sz="1050" dirty="0" smtClean="0">
                          <a:cs typeface="B Mitra" panose="00000400000000000000" pitchFamily="2" charset="-78"/>
                        </a:rPr>
                        <a:t>کتابخانه</a:t>
                      </a:r>
                      <a:endParaRPr lang="en-US" sz="1050" dirty="0">
                        <a:cs typeface="B Mitra" panose="00000400000000000000" pitchFamily="2" charset="-78"/>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4B6D2">
                        <a:tint val="20000"/>
                      </a:srgbClr>
                    </a:solidFill>
                  </a:tcPr>
                </a:tc>
              </a:tr>
              <a:tr h="242223">
                <a:tc>
                  <a:txBody>
                    <a:bodyPr/>
                    <a:lstStyle>
                      <a:lvl1pPr marL="0" algn="l" rtl="0" eaLnBrk="1" latinLnBrk="0" hangingPunct="1">
                        <a:defRPr kumimoji="0" kern="1200">
                          <a:solidFill>
                            <a:schemeClr val="dk1"/>
                          </a:solidFill>
                          <a:latin typeface="Tw Cen MT"/>
                        </a:defRPr>
                      </a:lvl1pPr>
                      <a:lvl2pPr marL="457200" algn="l" rtl="0" eaLnBrk="1" latinLnBrk="0" hangingPunct="1">
                        <a:defRPr kumimoji="0" kern="1200">
                          <a:solidFill>
                            <a:schemeClr val="dk1"/>
                          </a:solidFill>
                          <a:latin typeface="Tw Cen MT"/>
                        </a:defRPr>
                      </a:lvl2pPr>
                      <a:lvl3pPr marL="914400" algn="l" rtl="0" eaLnBrk="1" latinLnBrk="0" hangingPunct="1">
                        <a:defRPr kumimoji="0" kern="1200">
                          <a:solidFill>
                            <a:schemeClr val="dk1"/>
                          </a:solidFill>
                          <a:latin typeface="Tw Cen MT"/>
                        </a:defRPr>
                      </a:lvl3pPr>
                      <a:lvl4pPr marL="1371600" algn="l" rtl="0" eaLnBrk="1" latinLnBrk="0" hangingPunct="1">
                        <a:defRPr kumimoji="0" kern="1200">
                          <a:solidFill>
                            <a:schemeClr val="dk1"/>
                          </a:solidFill>
                          <a:latin typeface="Tw Cen MT"/>
                        </a:defRPr>
                      </a:lvl4pPr>
                      <a:lvl5pPr marL="1828800" algn="l" rtl="0" eaLnBrk="1" latinLnBrk="0" hangingPunct="1">
                        <a:defRPr kumimoji="0" kern="1200">
                          <a:solidFill>
                            <a:schemeClr val="dk1"/>
                          </a:solidFill>
                          <a:latin typeface="Tw Cen MT"/>
                        </a:defRPr>
                      </a:lvl5pPr>
                      <a:lvl6pPr marL="2286000" algn="l" rtl="0" eaLnBrk="1" latinLnBrk="0" hangingPunct="1">
                        <a:defRPr kumimoji="0" kern="1200">
                          <a:solidFill>
                            <a:schemeClr val="dk1"/>
                          </a:solidFill>
                          <a:latin typeface="Tw Cen MT"/>
                        </a:defRPr>
                      </a:lvl6pPr>
                      <a:lvl7pPr marL="2743200" algn="l" rtl="0" eaLnBrk="1" latinLnBrk="0" hangingPunct="1">
                        <a:defRPr kumimoji="0" kern="1200">
                          <a:solidFill>
                            <a:schemeClr val="dk1"/>
                          </a:solidFill>
                          <a:latin typeface="Tw Cen MT"/>
                        </a:defRPr>
                      </a:lvl7pPr>
                      <a:lvl8pPr marL="3200400" algn="l" rtl="0" eaLnBrk="1" latinLnBrk="0" hangingPunct="1">
                        <a:defRPr kumimoji="0" kern="1200">
                          <a:solidFill>
                            <a:schemeClr val="dk1"/>
                          </a:solidFill>
                          <a:latin typeface="Tw Cen MT"/>
                        </a:defRPr>
                      </a:lvl8pPr>
                      <a:lvl9pPr marL="3657600" algn="l" rtl="0" eaLnBrk="1" latinLnBrk="0" hangingPunct="1">
                        <a:defRPr kumimoji="0" kern="1200">
                          <a:solidFill>
                            <a:schemeClr val="dk1"/>
                          </a:solidFill>
                          <a:latin typeface="Tw Cen MT"/>
                        </a:defRPr>
                      </a:lvl9pPr>
                    </a:lstStyle>
                    <a:p>
                      <a:pPr algn="ctr"/>
                      <a:r>
                        <a:rPr lang="fa-IR" sz="1050" dirty="0" smtClean="0">
                          <a:cs typeface="B Mitra" panose="00000400000000000000" pitchFamily="2" charset="-78"/>
                        </a:rPr>
                        <a:t>30</a:t>
                      </a:r>
                      <a:r>
                        <a:rPr lang="en-US" sz="1050" dirty="0" smtClean="0">
                          <a:cs typeface="B Mitra" panose="00000400000000000000" pitchFamily="2" charset="-78"/>
                        </a:rPr>
                        <a:t> </a:t>
                      </a:r>
                      <a:r>
                        <a:rPr kumimoji="0" lang="en-US" sz="1050" b="0" i="0" kern="1200" dirty="0" smtClean="0">
                          <a:solidFill>
                            <a:schemeClr val="dk1"/>
                          </a:solidFill>
                          <a:latin typeface="Bodoni MT" pitchFamily="18" charset="0"/>
                          <a:ea typeface="+mn-ea"/>
                          <a:cs typeface="B Mitra" panose="00000400000000000000" pitchFamily="2" charset="-78"/>
                        </a:rPr>
                        <a:t>m²</a:t>
                      </a:r>
                      <a:endParaRPr lang="en-US" sz="1050" dirty="0">
                        <a:cs typeface="B Mitra" panose="00000400000000000000" pitchFamily="2" charset="-78"/>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4B6D2">
                        <a:tint val="40000"/>
                      </a:srgbClr>
                    </a:solidFill>
                  </a:tcPr>
                </a:tc>
                <a:tc>
                  <a:txBody>
                    <a:bodyPr/>
                    <a:lstStyle>
                      <a:lvl1pPr marL="0" algn="l" rtl="0" eaLnBrk="1" latinLnBrk="0" hangingPunct="1">
                        <a:defRPr kumimoji="0" kern="1200">
                          <a:solidFill>
                            <a:schemeClr val="dk1"/>
                          </a:solidFill>
                          <a:latin typeface="Tw Cen MT"/>
                        </a:defRPr>
                      </a:lvl1pPr>
                      <a:lvl2pPr marL="457200" algn="l" rtl="0" eaLnBrk="1" latinLnBrk="0" hangingPunct="1">
                        <a:defRPr kumimoji="0" kern="1200">
                          <a:solidFill>
                            <a:schemeClr val="dk1"/>
                          </a:solidFill>
                          <a:latin typeface="Tw Cen MT"/>
                        </a:defRPr>
                      </a:lvl2pPr>
                      <a:lvl3pPr marL="914400" algn="l" rtl="0" eaLnBrk="1" latinLnBrk="0" hangingPunct="1">
                        <a:defRPr kumimoji="0" kern="1200">
                          <a:solidFill>
                            <a:schemeClr val="dk1"/>
                          </a:solidFill>
                          <a:latin typeface="Tw Cen MT"/>
                        </a:defRPr>
                      </a:lvl3pPr>
                      <a:lvl4pPr marL="1371600" algn="l" rtl="0" eaLnBrk="1" latinLnBrk="0" hangingPunct="1">
                        <a:defRPr kumimoji="0" kern="1200">
                          <a:solidFill>
                            <a:schemeClr val="dk1"/>
                          </a:solidFill>
                          <a:latin typeface="Tw Cen MT"/>
                        </a:defRPr>
                      </a:lvl4pPr>
                      <a:lvl5pPr marL="1828800" algn="l" rtl="0" eaLnBrk="1" latinLnBrk="0" hangingPunct="1">
                        <a:defRPr kumimoji="0" kern="1200">
                          <a:solidFill>
                            <a:schemeClr val="dk1"/>
                          </a:solidFill>
                          <a:latin typeface="Tw Cen MT"/>
                        </a:defRPr>
                      </a:lvl5pPr>
                      <a:lvl6pPr marL="2286000" algn="l" rtl="0" eaLnBrk="1" latinLnBrk="0" hangingPunct="1">
                        <a:defRPr kumimoji="0" kern="1200">
                          <a:solidFill>
                            <a:schemeClr val="dk1"/>
                          </a:solidFill>
                          <a:latin typeface="Tw Cen MT"/>
                        </a:defRPr>
                      </a:lvl6pPr>
                      <a:lvl7pPr marL="2743200" algn="l" rtl="0" eaLnBrk="1" latinLnBrk="0" hangingPunct="1">
                        <a:defRPr kumimoji="0" kern="1200">
                          <a:solidFill>
                            <a:schemeClr val="dk1"/>
                          </a:solidFill>
                          <a:latin typeface="Tw Cen MT"/>
                        </a:defRPr>
                      </a:lvl7pPr>
                      <a:lvl8pPr marL="3200400" algn="l" rtl="0" eaLnBrk="1" latinLnBrk="0" hangingPunct="1">
                        <a:defRPr kumimoji="0" kern="1200">
                          <a:solidFill>
                            <a:schemeClr val="dk1"/>
                          </a:solidFill>
                          <a:latin typeface="Tw Cen MT"/>
                        </a:defRPr>
                      </a:lvl8pPr>
                      <a:lvl9pPr marL="3657600" algn="l" rtl="0" eaLnBrk="1" latinLnBrk="0" hangingPunct="1">
                        <a:defRPr kumimoji="0" kern="1200">
                          <a:solidFill>
                            <a:schemeClr val="dk1"/>
                          </a:solidFill>
                          <a:latin typeface="Tw Cen MT"/>
                        </a:defRPr>
                      </a:lvl9pPr>
                    </a:lstStyle>
                    <a:p>
                      <a:pPr algn="ctr"/>
                      <a:r>
                        <a:rPr lang="fa-IR" sz="1050" dirty="0" smtClean="0">
                          <a:cs typeface="B Mitra" panose="00000400000000000000" pitchFamily="2" charset="-78"/>
                        </a:rPr>
                        <a:t>20</a:t>
                      </a:r>
                      <a:r>
                        <a:rPr lang="en-US" sz="1050" dirty="0" smtClean="0">
                          <a:cs typeface="B Mitra" panose="00000400000000000000" pitchFamily="2" charset="-78"/>
                        </a:rPr>
                        <a:t> </a:t>
                      </a:r>
                      <a:r>
                        <a:rPr kumimoji="0" lang="en-US" sz="1050" b="0" i="0" kern="1200" dirty="0" smtClean="0">
                          <a:solidFill>
                            <a:schemeClr val="dk1"/>
                          </a:solidFill>
                          <a:latin typeface="Bodoni MT" pitchFamily="18" charset="0"/>
                          <a:ea typeface="+mn-ea"/>
                          <a:cs typeface="B Mitra" panose="00000400000000000000" pitchFamily="2" charset="-78"/>
                        </a:rPr>
                        <a:t>m²</a:t>
                      </a:r>
                      <a:endParaRPr lang="en-US" sz="1050" dirty="0">
                        <a:cs typeface="B Mitra" panose="00000400000000000000" pitchFamily="2" charset="-78"/>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4B6D2">
                        <a:tint val="40000"/>
                      </a:srgbClr>
                    </a:solidFill>
                  </a:tcPr>
                </a:tc>
                <a:tc>
                  <a:txBody>
                    <a:bodyPr/>
                    <a:lstStyle>
                      <a:lvl1pPr marL="0" algn="l" rtl="0" eaLnBrk="1" latinLnBrk="0" hangingPunct="1">
                        <a:defRPr kumimoji="0" kern="1200">
                          <a:solidFill>
                            <a:schemeClr val="dk1"/>
                          </a:solidFill>
                          <a:latin typeface="Tw Cen MT"/>
                        </a:defRPr>
                      </a:lvl1pPr>
                      <a:lvl2pPr marL="457200" algn="l" rtl="0" eaLnBrk="1" latinLnBrk="0" hangingPunct="1">
                        <a:defRPr kumimoji="0" kern="1200">
                          <a:solidFill>
                            <a:schemeClr val="dk1"/>
                          </a:solidFill>
                          <a:latin typeface="Tw Cen MT"/>
                        </a:defRPr>
                      </a:lvl2pPr>
                      <a:lvl3pPr marL="914400" algn="l" rtl="0" eaLnBrk="1" latinLnBrk="0" hangingPunct="1">
                        <a:defRPr kumimoji="0" kern="1200">
                          <a:solidFill>
                            <a:schemeClr val="dk1"/>
                          </a:solidFill>
                          <a:latin typeface="Tw Cen MT"/>
                        </a:defRPr>
                      </a:lvl3pPr>
                      <a:lvl4pPr marL="1371600" algn="l" rtl="0" eaLnBrk="1" latinLnBrk="0" hangingPunct="1">
                        <a:defRPr kumimoji="0" kern="1200">
                          <a:solidFill>
                            <a:schemeClr val="dk1"/>
                          </a:solidFill>
                          <a:latin typeface="Tw Cen MT"/>
                        </a:defRPr>
                      </a:lvl4pPr>
                      <a:lvl5pPr marL="1828800" algn="l" rtl="0" eaLnBrk="1" latinLnBrk="0" hangingPunct="1">
                        <a:defRPr kumimoji="0" kern="1200">
                          <a:solidFill>
                            <a:schemeClr val="dk1"/>
                          </a:solidFill>
                          <a:latin typeface="Tw Cen MT"/>
                        </a:defRPr>
                      </a:lvl5pPr>
                      <a:lvl6pPr marL="2286000" algn="l" rtl="0" eaLnBrk="1" latinLnBrk="0" hangingPunct="1">
                        <a:defRPr kumimoji="0" kern="1200">
                          <a:solidFill>
                            <a:schemeClr val="dk1"/>
                          </a:solidFill>
                          <a:latin typeface="Tw Cen MT"/>
                        </a:defRPr>
                      </a:lvl6pPr>
                      <a:lvl7pPr marL="2743200" algn="l" rtl="0" eaLnBrk="1" latinLnBrk="0" hangingPunct="1">
                        <a:defRPr kumimoji="0" kern="1200">
                          <a:solidFill>
                            <a:schemeClr val="dk1"/>
                          </a:solidFill>
                          <a:latin typeface="Tw Cen MT"/>
                        </a:defRPr>
                      </a:lvl7pPr>
                      <a:lvl8pPr marL="3200400" algn="l" rtl="0" eaLnBrk="1" latinLnBrk="0" hangingPunct="1">
                        <a:defRPr kumimoji="0" kern="1200">
                          <a:solidFill>
                            <a:schemeClr val="dk1"/>
                          </a:solidFill>
                          <a:latin typeface="Tw Cen MT"/>
                        </a:defRPr>
                      </a:lvl8pPr>
                      <a:lvl9pPr marL="3657600" algn="l" rtl="0" eaLnBrk="1" latinLnBrk="0" hangingPunct="1">
                        <a:defRPr kumimoji="0" kern="1200">
                          <a:solidFill>
                            <a:schemeClr val="dk1"/>
                          </a:solidFill>
                          <a:latin typeface="Tw Cen MT"/>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050" dirty="0" smtClean="0">
                          <a:cs typeface="B Mitra" panose="00000400000000000000" pitchFamily="2" charset="-78"/>
                        </a:rPr>
                        <a:t>4</a:t>
                      </a:r>
                      <a:r>
                        <a:rPr lang="en-US" sz="1050" dirty="0" smtClean="0">
                          <a:cs typeface="B Mitra" panose="00000400000000000000" pitchFamily="2" charset="-78"/>
                        </a:rPr>
                        <a:t> </a:t>
                      </a:r>
                      <a:r>
                        <a:rPr kumimoji="0" lang="en-US" sz="1050" b="0" i="0" kern="1200" dirty="0" smtClean="0">
                          <a:solidFill>
                            <a:schemeClr val="dk1"/>
                          </a:solidFill>
                          <a:latin typeface="Bodoni MT" pitchFamily="18" charset="0"/>
                          <a:ea typeface="+mn-ea"/>
                          <a:cs typeface="B Mitra" panose="00000400000000000000" pitchFamily="2" charset="-78"/>
                        </a:rPr>
                        <a:t>m²</a:t>
                      </a:r>
                      <a:endParaRPr lang="en-US" sz="1050" b="0" i="0" dirty="0" smtClean="0">
                        <a:latin typeface="Bodoni MT" pitchFamily="18" charset="0"/>
                        <a:cs typeface="B Mitra" panose="00000400000000000000" pitchFamily="2" charset="-78"/>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4B6D2">
                        <a:tint val="40000"/>
                      </a:srgbClr>
                    </a:solidFill>
                  </a:tcPr>
                </a:tc>
                <a:tc>
                  <a:txBody>
                    <a:bodyPr/>
                    <a:lstStyle>
                      <a:lvl1pPr marL="0" algn="l" rtl="0" eaLnBrk="1" latinLnBrk="0" hangingPunct="1">
                        <a:defRPr kumimoji="0" kern="1200">
                          <a:solidFill>
                            <a:schemeClr val="dk1"/>
                          </a:solidFill>
                          <a:latin typeface="Tw Cen MT"/>
                        </a:defRPr>
                      </a:lvl1pPr>
                      <a:lvl2pPr marL="457200" algn="l" rtl="0" eaLnBrk="1" latinLnBrk="0" hangingPunct="1">
                        <a:defRPr kumimoji="0" kern="1200">
                          <a:solidFill>
                            <a:schemeClr val="dk1"/>
                          </a:solidFill>
                          <a:latin typeface="Tw Cen MT"/>
                        </a:defRPr>
                      </a:lvl2pPr>
                      <a:lvl3pPr marL="914400" algn="l" rtl="0" eaLnBrk="1" latinLnBrk="0" hangingPunct="1">
                        <a:defRPr kumimoji="0" kern="1200">
                          <a:solidFill>
                            <a:schemeClr val="dk1"/>
                          </a:solidFill>
                          <a:latin typeface="Tw Cen MT"/>
                        </a:defRPr>
                      </a:lvl3pPr>
                      <a:lvl4pPr marL="1371600" algn="l" rtl="0" eaLnBrk="1" latinLnBrk="0" hangingPunct="1">
                        <a:defRPr kumimoji="0" kern="1200">
                          <a:solidFill>
                            <a:schemeClr val="dk1"/>
                          </a:solidFill>
                          <a:latin typeface="Tw Cen MT"/>
                        </a:defRPr>
                      </a:lvl4pPr>
                      <a:lvl5pPr marL="1828800" algn="l" rtl="0" eaLnBrk="1" latinLnBrk="0" hangingPunct="1">
                        <a:defRPr kumimoji="0" kern="1200">
                          <a:solidFill>
                            <a:schemeClr val="dk1"/>
                          </a:solidFill>
                          <a:latin typeface="Tw Cen MT"/>
                        </a:defRPr>
                      </a:lvl5pPr>
                      <a:lvl6pPr marL="2286000" algn="l" rtl="0" eaLnBrk="1" latinLnBrk="0" hangingPunct="1">
                        <a:defRPr kumimoji="0" kern="1200">
                          <a:solidFill>
                            <a:schemeClr val="dk1"/>
                          </a:solidFill>
                          <a:latin typeface="Tw Cen MT"/>
                        </a:defRPr>
                      </a:lvl6pPr>
                      <a:lvl7pPr marL="2743200" algn="l" rtl="0" eaLnBrk="1" latinLnBrk="0" hangingPunct="1">
                        <a:defRPr kumimoji="0" kern="1200">
                          <a:solidFill>
                            <a:schemeClr val="dk1"/>
                          </a:solidFill>
                          <a:latin typeface="Tw Cen MT"/>
                        </a:defRPr>
                      </a:lvl7pPr>
                      <a:lvl8pPr marL="3200400" algn="l" rtl="0" eaLnBrk="1" latinLnBrk="0" hangingPunct="1">
                        <a:defRPr kumimoji="0" kern="1200">
                          <a:solidFill>
                            <a:schemeClr val="dk1"/>
                          </a:solidFill>
                          <a:latin typeface="Tw Cen MT"/>
                        </a:defRPr>
                      </a:lvl8pPr>
                      <a:lvl9pPr marL="3657600" algn="l" rtl="0" eaLnBrk="1" latinLnBrk="0" hangingPunct="1">
                        <a:defRPr kumimoji="0" kern="1200">
                          <a:solidFill>
                            <a:schemeClr val="dk1"/>
                          </a:solidFill>
                          <a:latin typeface="Tw Cen MT"/>
                        </a:defRPr>
                      </a:lvl9pPr>
                    </a:lstStyle>
                    <a:p>
                      <a:pPr algn="ctr"/>
                      <a:r>
                        <a:rPr lang="fa-IR" sz="1050" dirty="0" smtClean="0">
                          <a:cs typeface="B Mitra" panose="00000400000000000000" pitchFamily="2" charset="-78"/>
                        </a:rPr>
                        <a:t>آموزش</a:t>
                      </a:r>
                      <a:endParaRPr lang="en-US" sz="1050" dirty="0">
                        <a:cs typeface="B Mitra" panose="00000400000000000000" pitchFamily="2" charset="-78"/>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4B6D2">
                        <a:tint val="40000"/>
                      </a:srgbClr>
                    </a:solidFill>
                  </a:tcPr>
                </a:tc>
              </a:tr>
              <a:tr h="242223">
                <a:tc>
                  <a:txBody>
                    <a:bodyPr/>
                    <a:lstStyle>
                      <a:lvl1pPr marL="0" algn="l" rtl="0" eaLnBrk="1" latinLnBrk="0" hangingPunct="1">
                        <a:defRPr kumimoji="0" kern="1200">
                          <a:solidFill>
                            <a:schemeClr val="dk1"/>
                          </a:solidFill>
                          <a:latin typeface="Tw Cen MT"/>
                        </a:defRPr>
                      </a:lvl1pPr>
                      <a:lvl2pPr marL="457200" algn="l" rtl="0" eaLnBrk="1" latinLnBrk="0" hangingPunct="1">
                        <a:defRPr kumimoji="0" kern="1200">
                          <a:solidFill>
                            <a:schemeClr val="dk1"/>
                          </a:solidFill>
                          <a:latin typeface="Tw Cen MT"/>
                        </a:defRPr>
                      </a:lvl2pPr>
                      <a:lvl3pPr marL="914400" algn="l" rtl="0" eaLnBrk="1" latinLnBrk="0" hangingPunct="1">
                        <a:defRPr kumimoji="0" kern="1200">
                          <a:solidFill>
                            <a:schemeClr val="dk1"/>
                          </a:solidFill>
                          <a:latin typeface="Tw Cen MT"/>
                        </a:defRPr>
                      </a:lvl3pPr>
                      <a:lvl4pPr marL="1371600" algn="l" rtl="0" eaLnBrk="1" latinLnBrk="0" hangingPunct="1">
                        <a:defRPr kumimoji="0" kern="1200">
                          <a:solidFill>
                            <a:schemeClr val="dk1"/>
                          </a:solidFill>
                          <a:latin typeface="Tw Cen MT"/>
                        </a:defRPr>
                      </a:lvl4pPr>
                      <a:lvl5pPr marL="1828800" algn="l" rtl="0" eaLnBrk="1" latinLnBrk="0" hangingPunct="1">
                        <a:defRPr kumimoji="0" kern="1200">
                          <a:solidFill>
                            <a:schemeClr val="dk1"/>
                          </a:solidFill>
                          <a:latin typeface="Tw Cen MT"/>
                        </a:defRPr>
                      </a:lvl5pPr>
                      <a:lvl6pPr marL="2286000" algn="l" rtl="0" eaLnBrk="1" latinLnBrk="0" hangingPunct="1">
                        <a:defRPr kumimoji="0" kern="1200">
                          <a:solidFill>
                            <a:schemeClr val="dk1"/>
                          </a:solidFill>
                          <a:latin typeface="Tw Cen MT"/>
                        </a:defRPr>
                      </a:lvl6pPr>
                      <a:lvl7pPr marL="2743200" algn="l" rtl="0" eaLnBrk="1" latinLnBrk="0" hangingPunct="1">
                        <a:defRPr kumimoji="0" kern="1200">
                          <a:solidFill>
                            <a:schemeClr val="dk1"/>
                          </a:solidFill>
                          <a:latin typeface="Tw Cen MT"/>
                        </a:defRPr>
                      </a:lvl7pPr>
                      <a:lvl8pPr marL="3200400" algn="l" rtl="0" eaLnBrk="1" latinLnBrk="0" hangingPunct="1">
                        <a:defRPr kumimoji="0" kern="1200">
                          <a:solidFill>
                            <a:schemeClr val="dk1"/>
                          </a:solidFill>
                          <a:latin typeface="Tw Cen MT"/>
                        </a:defRPr>
                      </a:lvl8pPr>
                      <a:lvl9pPr marL="3657600" algn="l" rtl="0" eaLnBrk="1" latinLnBrk="0" hangingPunct="1">
                        <a:defRPr kumimoji="0" kern="1200">
                          <a:solidFill>
                            <a:schemeClr val="dk1"/>
                          </a:solidFill>
                          <a:latin typeface="Tw Cen MT"/>
                        </a:defRPr>
                      </a:lvl9pPr>
                    </a:lstStyle>
                    <a:p>
                      <a:pPr algn="ctr"/>
                      <a:r>
                        <a:rPr lang="fa-IR" sz="1050" dirty="0" smtClean="0">
                          <a:cs typeface="B Mitra" panose="00000400000000000000" pitchFamily="2" charset="-78"/>
                        </a:rPr>
                        <a:t>55</a:t>
                      </a:r>
                      <a:r>
                        <a:rPr lang="en-US" sz="1050" dirty="0" smtClean="0">
                          <a:cs typeface="B Mitra" panose="00000400000000000000" pitchFamily="2" charset="-78"/>
                        </a:rPr>
                        <a:t> </a:t>
                      </a:r>
                      <a:r>
                        <a:rPr kumimoji="0" lang="en-US" sz="1050" b="0" i="0" kern="1200" dirty="0" smtClean="0">
                          <a:solidFill>
                            <a:schemeClr val="dk1"/>
                          </a:solidFill>
                          <a:latin typeface="Bodoni MT" pitchFamily="18" charset="0"/>
                          <a:ea typeface="+mn-ea"/>
                          <a:cs typeface="B Mitra" panose="00000400000000000000" pitchFamily="2" charset="-78"/>
                        </a:rPr>
                        <a:t>m²</a:t>
                      </a:r>
                      <a:endParaRPr lang="en-US" sz="1050" dirty="0">
                        <a:cs typeface="B Mitra" panose="00000400000000000000" pitchFamily="2" charset="-78"/>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4B6D2">
                        <a:tint val="20000"/>
                      </a:srgbClr>
                    </a:solidFill>
                  </a:tcPr>
                </a:tc>
                <a:tc>
                  <a:txBody>
                    <a:bodyPr/>
                    <a:lstStyle>
                      <a:lvl1pPr marL="0" algn="l" rtl="0" eaLnBrk="1" latinLnBrk="0" hangingPunct="1">
                        <a:defRPr kumimoji="0" kern="1200">
                          <a:solidFill>
                            <a:schemeClr val="dk1"/>
                          </a:solidFill>
                          <a:latin typeface="Tw Cen MT"/>
                        </a:defRPr>
                      </a:lvl1pPr>
                      <a:lvl2pPr marL="457200" algn="l" rtl="0" eaLnBrk="1" latinLnBrk="0" hangingPunct="1">
                        <a:defRPr kumimoji="0" kern="1200">
                          <a:solidFill>
                            <a:schemeClr val="dk1"/>
                          </a:solidFill>
                          <a:latin typeface="Tw Cen MT"/>
                        </a:defRPr>
                      </a:lvl2pPr>
                      <a:lvl3pPr marL="914400" algn="l" rtl="0" eaLnBrk="1" latinLnBrk="0" hangingPunct="1">
                        <a:defRPr kumimoji="0" kern="1200">
                          <a:solidFill>
                            <a:schemeClr val="dk1"/>
                          </a:solidFill>
                          <a:latin typeface="Tw Cen MT"/>
                        </a:defRPr>
                      </a:lvl3pPr>
                      <a:lvl4pPr marL="1371600" algn="l" rtl="0" eaLnBrk="1" latinLnBrk="0" hangingPunct="1">
                        <a:defRPr kumimoji="0" kern="1200">
                          <a:solidFill>
                            <a:schemeClr val="dk1"/>
                          </a:solidFill>
                          <a:latin typeface="Tw Cen MT"/>
                        </a:defRPr>
                      </a:lvl4pPr>
                      <a:lvl5pPr marL="1828800" algn="l" rtl="0" eaLnBrk="1" latinLnBrk="0" hangingPunct="1">
                        <a:defRPr kumimoji="0" kern="1200">
                          <a:solidFill>
                            <a:schemeClr val="dk1"/>
                          </a:solidFill>
                          <a:latin typeface="Tw Cen MT"/>
                        </a:defRPr>
                      </a:lvl5pPr>
                      <a:lvl6pPr marL="2286000" algn="l" rtl="0" eaLnBrk="1" latinLnBrk="0" hangingPunct="1">
                        <a:defRPr kumimoji="0" kern="1200">
                          <a:solidFill>
                            <a:schemeClr val="dk1"/>
                          </a:solidFill>
                          <a:latin typeface="Tw Cen MT"/>
                        </a:defRPr>
                      </a:lvl6pPr>
                      <a:lvl7pPr marL="2743200" algn="l" rtl="0" eaLnBrk="1" latinLnBrk="0" hangingPunct="1">
                        <a:defRPr kumimoji="0" kern="1200">
                          <a:solidFill>
                            <a:schemeClr val="dk1"/>
                          </a:solidFill>
                          <a:latin typeface="Tw Cen MT"/>
                        </a:defRPr>
                      </a:lvl7pPr>
                      <a:lvl8pPr marL="3200400" algn="l" rtl="0" eaLnBrk="1" latinLnBrk="0" hangingPunct="1">
                        <a:defRPr kumimoji="0" kern="1200">
                          <a:solidFill>
                            <a:schemeClr val="dk1"/>
                          </a:solidFill>
                          <a:latin typeface="Tw Cen MT"/>
                        </a:defRPr>
                      </a:lvl8pPr>
                      <a:lvl9pPr marL="3657600" algn="l" rtl="0" eaLnBrk="1" latinLnBrk="0" hangingPunct="1">
                        <a:defRPr kumimoji="0" kern="1200">
                          <a:solidFill>
                            <a:schemeClr val="dk1"/>
                          </a:solidFill>
                          <a:latin typeface="Tw Cen MT"/>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050" dirty="0" smtClean="0">
                          <a:cs typeface="B Mitra" panose="00000400000000000000" pitchFamily="2" charset="-78"/>
                        </a:rPr>
                        <a:t>45</a:t>
                      </a:r>
                      <a:r>
                        <a:rPr lang="en-US" sz="1050" dirty="0" smtClean="0">
                          <a:cs typeface="B Mitra" panose="00000400000000000000" pitchFamily="2" charset="-78"/>
                        </a:rPr>
                        <a:t> </a:t>
                      </a:r>
                      <a:r>
                        <a:rPr kumimoji="0" lang="en-US" sz="1050" b="0" i="0" kern="1200" dirty="0" smtClean="0">
                          <a:solidFill>
                            <a:schemeClr val="dk1"/>
                          </a:solidFill>
                          <a:latin typeface="Bodoni MT" pitchFamily="18" charset="0"/>
                          <a:ea typeface="+mn-ea"/>
                          <a:cs typeface="B Mitra" panose="00000400000000000000" pitchFamily="2" charset="-78"/>
                        </a:rPr>
                        <a:t>m²</a:t>
                      </a:r>
                      <a:endParaRPr lang="en-US" sz="1050" b="0" i="0" dirty="0" smtClean="0">
                        <a:latin typeface="Bodoni MT" pitchFamily="18" charset="0"/>
                        <a:cs typeface="B Mitra" panose="00000400000000000000" pitchFamily="2" charset="-78"/>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4B6D2">
                        <a:tint val="20000"/>
                      </a:srgbClr>
                    </a:solidFill>
                  </a:tcPr>
                </a:tc>
                <a:tc>
                  <a:txBody>
                    <a:bodyPr/>
                    <a:lstStyle>
                      <a:lvl1pPr marL="0" algn="l" rtl="0" eaLnBrk="1" latinLnBrk="0" hangingPunct="1">
                        <a:defRPr kumimoji="0" kern="1200">
                          <a:solidFill>
                            <a:schemeClr val="dk1"/>
                          </a:solidFill>
                          <a:latin typeface="Tw Cen MT"/>
                        </a:defRPr>
                      </a:lvl1pPr>
                      <a:lvl2pPr marL="457200" algn="l" rtl="0" eaLnBrk="1" latinLnBrk="0" hangingPunct="1">
                        <a:defRPr kumimoji="0" kern="1200">
                          <a:solidFill>
                            <a:schemeClr val="dk1"/>
                          </a:solidFill>
                          <a:latin typeface="Tw Cen MT"/>
                        </a:defRPr>
                      </a:lvl2pPr>
                      <a:lvl3pPr marL="914400" algn="l" rtl="0" eaLnBrk="1" latinLnBrk="0" hangingPunct="1">
                        <a:defRPr kumimoji="0" kern="1200">
                          <a:solidFill>
                            <a:schemeClr val="dk1"/>
                          </a:solidFill>
                          <a:latin typeface="Tw Cen MT"/>
                        </a:defRPr>
                      </a:lvl3pPr>
                      <a:lvl4pPr marL="1371600" algn="l" rtl="0" eaLnBrk="1" latinLnBrk="0" hangingPunct="1">
                        <a:defRPr kumimoji="0" kern="1200">
                          <a:solidFill>
                            <a:schemeClr val="dk1"/>
                          </a:solidFill>
                          <a:latin typeface="Tw Cen MT"/>
                        </a:defRPr>
                      </a:lvl4pPr>
                      <a:lvl5pPr marL="1828800" algn="l" rtl="0" eaLnBrk="1" latinLnBrk="0" hangingPunct="1">
                        <a:defRPr kumimoji="0" kern="1200">
                          <a:solidFill>
                            <a:schemeClr val="dk1"/>
                          </a:solidFill>
                          <a:latin typeface="Tw Cen MT"/>
                        </a:defRPr>
                      </a:lvl5pPr>
                      <a:lvl6pPr marL="2286000" algn="l" rtl="0" eaLnBrk="1" latinLnBrk="0" hangingPunct="1">
                        <a:defRPr kumimoji="0" kern="1200">
                          <a:solidFill>
                            <a:schemeClr val="dk1"/>
                          </a:solidFill>
                          <a:latin typeface="Tw Cen MT"/>
                        </a:defRPr>
                      </a:lvl6pPr>
                      <a:lvl7pPr marL="2743200" algn="l" rtl="0" eaLnBrk="1" latinLnBrk="0" hangingPunct="1">
                        <a:defRPr kumimoji="0" kern="1200">
                          <a:solidFill>
                            <a:schemeClr val="dk1"/>
                          </a:solidFill>
                          <a:latin typeface="Tw Cen MT"/>
                        </a:defRPr>
                      </a:lvl7pPr>
                      <a:lvl8pPr marL="3200400" algn="l" rtl="0" eaLnBrk="1" latinLnBrk="0" hangingPunct="1">
                        <a:defRPr kumimoji="0" kern="1200">
                          <a:solidFill>
                            <a:schemeClr val="dk1"/>
                          </a:solidFill>
                          <a:latin typeface="Tw Cen MT"/>
                        </a:defRPr>
                      </a:lvl8pPr>
                      <a:lvl9pPr marL="3657600" algn="l" rtl="0" eaLnBrk="1" latinLnBrk="0" hangingPunct="1">
                        <a:defRPr kumimoji="0" kern="1200">
                          <a:solidFill>
                            <a:schemeClr val="dk1"/>
                          </a:solidFill>
                          <a:latin typeface="Tw Cen MT"/>
                        </a:defRPr>
                      </a:lvl9pPr>
                    </a:lstStyle>
                    <a:p>
                      <a:pPr algn="ctr"/>
                      <a:r>
                        <a:rPr lang="en-US" sz="1050" dirty="0" smtClean="0">
                          <a:cs typeface="B Mitra" panose="00000400000000000000" pitchFamily="2" charset="-78"/>
                        </a:rPr>
                        <a:t>--------</a:t>
                      </a:r>
                      <a:endParaRPr lang="en-US" sz="1050" dirty="0">
                        <a:cs typeface="B Mitra" panose="00000400000000000000" pitchFamily="2" charset="-78"/>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4B6D2">
                        <a:tint val="20000"/>
                      </a:srgbClr>
                    </a:solidFill>
                  </a:tcPr>
                </a:tc>
                <a:tc>
                  <a:txBody>
                    <a:bodyPr/>
                    <a:lstStyle>
                      <a:lvl1pPr marL="0" algn="l" rtl="0" eaLnBrk="1" latinLnBrk="0" hangingPunct="1">
                        <a:defRPr kumimoji="0" kern="1200">
                          <a:solidFill>
                            <a:schemeClr val="dk1"/>
                          </a:solidFill>
                          <a:latin typeface="Tw Cen MT"/>
                        </a:defRPr>
                      </a:lvl1pPr>
                      <a:lvl2pPr marL="457200" algn="l" rtl="0" eaLnBrk="1" latinLnBrk="0" hangingPunct="1">
                        <a:defRPr kumimoji="0" kern="1200">
                          <a:solidFill>
                            <a:schemeClr val="dk1"/>
                          </a:solidFill>
                          <a:latin typeface="Tw Cen MT"/>
                        </a:defRPr>
                      </a:lvl2pPr>
                      <a:lvl3pPr marL="914400" algn="l" rtl="0" eaLnBrk="1" latinLnBrk="0" hangingPunct="1">
                        <a:defRPr kumimoji="0" kern="1200">
                          <a:solidFill>
                            <a:schemeClr val="dk1"/>
                          </a:solidFill>
                          <a:latin typeface="Tw Cen MT"/>
                        </a:defRPr>
                      </a:lvl3pPr>
                      <a:lvl4pPr marL="1371600" algn="l" rtl="0" eaLnBrk="1" latinLnBrk="0" hangingPunct="1">
                        <a:defRPr kumimoji="0" kern="1200">
                          <a:solidFill>
                            <a:schemeClr val="dk1"/>
                          </a:solidFill>
                          <a:latin typeface="Tw Cen MT"/>
                        </a:defRPr>
                      </a:lvl4pPr>
                      <a:lvl5pPr marL="1828800" algn="l" rtl="0" eaLnBrk="1" latinLnBrk="0" hangingPunct="1">
                        <a:defRPr kumimoji="0" kern="1200">
                          <a:solidFill>
                            <a:schemeClr val="dk1"/>
                          </a:solidFill>
                          <a:latin typeface="Tw Cen MT"/>
                        </a:defRPr>
                      </a:lvl5pPr>
                      <a:lvl6pPr marL="2286000" algn="l" rtl="0" eaLnBrk="1" latinLnBrk="0" hangingPunct="1">
                        <a:defRPr kumimoji="0" kern="1200">
                          <a:solidFill>
                            <a:schemeClr val="dk1"/>
                          </a:solidFill>
                          <a:latin typeface="Tw Cen MT"/>
                        </a:defRPr>
                      </a:lvl6pPr>
                      <a:lvl7pPr marL="2743200" algn="l" rtl="0" eaLnBrk="1" latinLnBrk="0" hangingPunct="1">
                        <a:defRPr kumimoji="0" kern="1200">
                          <a:solidFill>
                            <a:schemeClr val="dk1"/>
                          </a:solidFill>
                          <a:latin typeface="Tw Cen MT"/>
                        </a:defRPr>
                      </a:lvl7pPr>
                      <a:lvl8pPr marL="3200400" algn="l" rtl="0" eaLnBrk="1" latinLnBrk="0" hangingPunct="1">
                        <a:defRPr kumimoji="0" kern="1200">
                          <a:solidFill>
                            <a:schemeClr val="dk1"/>
                          </a:solidFill>
                          <a:latin typeface="Tw Cen MT"/>
                        </a:defRPr>
                      </a:lvl8pPr>
                      <a:lvl9pPr marL="3657600" algn="l" rtl="0" eaLnBrk="1" latinLnBrk="0" hangingPunct="1">
                        <a:defRPr kumimoji="0" kern="1200">
                          <a:solidFill>
                            <a:schemeClr val="dk1"/>
                          </a:solidFill>
                          <a:latin typeface="Tw Cen MT"/>
                        </a:defRPr>
                      </a:lvl9pPr>
                    </a:lstStyle>
                    <a:p>
                      <a:pPr algn="ctr"/>
                      <a:r>
                        <a:rPr lang="fa-IR" sz="1050" dirty="0" smtClean="0">
                          <a:cs typeface="B Mitra" panose="00000400000000000000" pitchFamily="2" charset="-78"/>
                        </a:rPr>
                        <a:t>مدیریت</a:t>
                      </a:r>
                      <a:endParaRPr lang="en-US" sz="1050" dirty="0">
                        <a:cs typeface="B Mitra" panose="00000400000000000000" pitchFamily="2" charset="-78"/>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4B6D2">
                        <a:tint val="20000"/>
                      </a:srgbClr>
                    </a:solidFill>
                  </a:tcPr>
                </a:tc>
              </a:tr>
              <a:tr h="242223">
                <a:tc>
                  <a:txBody>
                    <a:bodyPr/>
                    <a:lstStyle>
                      <a:lvl1pPr marL="0" algn="l" rtl="0" eaLnBrk="1" latinLnBrk="0" hangingPunct="1">
                        <a:defRPr kumimoji="0" kern="1200">
                          <a:solidFill>
                            <a:schemeClr val="dk1"/>
                          </a:solidFill>
                          <a:latin typeface="Tw Cen MT"/>
                        </a:defRPr>
                      </a:lvl1pPr>
                      <a:lvl2pPr marL="457200" algn="l" rtl="0" eaLnBrk="1" latinLnBrk="0" hangingPunct="1">
                        <a:defRPr kumimoji="0" kern="1200">
                          <a:solidFill>
                            <a:schemeClr val="dk1"/>
                          </a:solidFill>
                          <a:latin typeface="Tw Cen MT"/>
                        </a:defRPr>
                      </a:lvl2pPr>
                      <a:lvl3pPr marL="914400" algn="l" rtl="0" eaLnBrk="1" latinLnBrk="0" hangingPunct="1">
                        <a:defRPr kumimoji="0" kern="1200">
                          <a:solidFill>
                            <a:schemeClr val="dk1"/>
                          </a:solidFill>
                          <a:latin typeface="Tw Cen MT"/>
                        </a:defRPr>
                      </a:lvl3pPr>
                      <a:lvl4pPr marL="1371600" algn="l" rtl="0" eaLnBrk="1" latinLnBrk="0" hangingPunct="1">
                        <a:defRPr kumimoji="0" kern="1200">
                          <a:solidFill>
                            <a:schemeClr val="dk1"/>
                          </a:solidFill>
                          <a:latin typeface="Tw Cen MT"/>
                        </a:defRPr>
                      </a:lvl4pPr>
                      <a:lvl5pPr marL="1828800" algn="l" rtl="0" eaLnBrk="1" latinLnBrk="0" hangingPunct="1">
                        <a:defRPr kumimoji="0" kern="1200">
                          <a:solidFill>
                            <a:schemeClr val="dk1"/>
                          </a:solidFill>
                          <a:latin typeface="Tw Cen MT"/>
                        </a:defRPr>
                      </a:lvl5pPr>
                      <a:lvl6pPr marL="2286000" algn="l" rtl="0" eaLnBrk="1" latinLnBrk="0" hangingPunct="1">
                        <a:defRPr kumimoji="0" kern="1200">
                          <a:solidFill>
                            <a:schemeClr val="dk1"/>
                          </a:solidFill>
                          <a:latin typeface="Tw Cen MT"/>
                        </a:defRPr>
                      </a:lvl6pPr>
                      <a:lvl7pPr marL="2743200" algn="l" rtl="0" eaLnBrk="1" latinLnBrk="0" hangingPunct="1">
                        <a:defRPr kumimoji="0" kern="1200">
                          <a:solidFill>
                            <a:schemeClr val="dk1"/>
                          </a:solidFill>
                          <a:latin typeface="Tw Cen MT"/>
                        </a:defRPr>
                      </a:lvl7pPr>
                      <a:lvl8pPr marL="3200400" algn="l" rtl="0" eaLnBrk="1" latinLnBrk="0" hangingPunct="1">
                        <a:defRPr kumimoji="0" kern="1200">
                          <a:solidFill>
                            <a:schemeClr val="dk1"/>
                          </a:solidFill>
                          <a:latin typeface="Tw Cen MT"/>
                        </a:defRPr>
                      </a:lvl8pPr>
                      <a:lvl9pPr marL="3657600" algn="l" rtl="0" eaLnBrk="1" latinLnBrk="0" hangingPunct="1">
                        <a:defRPr kumimoji="0" kern="1200">
                          <a:solidFill>
                            <a:schemeClr val="dk1"/>
                          </a:solidFill>
                          <a:latin typeface="Tw Cen MT"/>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50" dirty="0" smtClean="0">
                          <a:cs typeface="B Mitra" panose="00000400000000000000" pitchFamily="2" charset="-78"/>
                        </a:rPr>
                        <a:t>--------</a:t>
                      </a: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4B6D2">
                        <a:tint val="40000"/>
                      </a:srgbClr>
                    </a:solidFill>
                  </a:tcPr>
                </a:tc>
                <a:tc>
                  <a:txBody>
                    <a:bodyPr/>
                    <a:lstStyle>
                      <a:lvl1pPr marL="0" algn="l" rtl="0" eaLnBrk="1" latinLnBrk="0" hangingPunct="1">
                        <a:defRPr kumimoji="0" kern="1200">
                          <a:solidFill>
                            <a:schemeClr val="dk1"/>
                          </a:solidFill>
                          <a:latin typeface="Tw Cen MT"/>
                        </a:defRPr>
                      </a:lvl1pPr>
                      <a:lvl2pPr marL="457200" algn="l" rtl="0" eaLnBrk="1" latinLnBrk="0" hangingPunct="1">
                        <a:defRPr kumimoji="0" kern="1200">
                          <a:solidFill>
                            <a:schemeClr val="dk1"/>
                          </a:solidFill>
                          <a:latin typeface="Tw Cen MT"/>
                        </a:defRPr>
                      </a:lvl2pPr>
                      <a:lvl3pPr marL="914400" algn="l" rtl="0" eaLnBrk="1" latinLnBrk="0" hangingPunct="1">
                        <a:defRPr kumimoji="0" kern="1200">
                          <a:solidFill>
                            <a:schemeClr val="dk1"/>
                          </a:solidFill>
                          <a:latin typeface="Tw Cen MT"/>
                        </a:defRPr>
                      </a:lvl3pPr>
                      <a:lvl4pPr marL="1371600" algn="l" rtl="0" eaLnBrk="1" latinLnBrk="0" hangingPunct="1">
                        <a:defRPr kumimoji="0" kern="1200">
                          <a:solidFill>
                            <a:schemeClr val="dk1"/>
                          </a:solidFill>
                          <a:latin typeface="Tw Cen MT"/>
                        </a:defRPr>
                      </a:lvl4pPr>
                      <a:lvl5pPr marL="1828800" algn="l" rtl="0" eaLnBrk="1" latinLnBrk="0" hangingPunct="1">
                        <a:defRPr kumimoji="0" kern="1200">
                          <a:solidFill>
                            <a:schemeClr val="dk1"/>
                          </a:solidFill>
                          <a:latin typeface="Tw Cen MT"/>
                        </a:defRPr>
                      </a:lvl5pPr>
                      <a:lvl6pPr marL="2286000" algn="l" rtl="0" eaLnBrk="1" latinLnBrk="0" hangingPunct="1">
                        <a:defRPr kumimoji="0" kern="1200">
                          <a:solidFill>
                            <a:schemeClr val="dk1"/>
                          </a:solidFill>
                          <a:latin typeface="Tw Cen MT"/>
                        </a:defRPr>
                      </a:lvl6pPr>
                      <a:lvl7pPr marL="2743200" algn="l" rtl="0" eaLnBrk="1" latinLnBrk="0" hangingPunct="1">
                        <a:defRPr kumimoji="0" kern="1200">
                          <a:solidFill>
                            <a:schemeClr val="dk1"/>
                          </a:solidFill>
                          <a:latin typeface="Tw Cen MT"/>
                        </a:defRPr>
                      </a:lvl7pPr>
                      <a:lvl8pPr marL="3200400" algn="l" rtl="0" eaLnBrk="1" latinLnBrk="0" hangingPunct="1">
                        <a:defRPr kumimoji="0" kern="1200">
                          <a:solidFill>
                            <a:schemeClr val="dk1"/>
                          </a:solidFill>
                          <a:latin typeface="Tw Cen MT"/>
                        </a:defRPr>
                      </a:lvl8pPr>
                      <a:lvl9pPr marL="3657600" algn="l" rtl="0" eaLnBrk="1" latinLnBrk="0" hangingPunct="1">
                        <a:defRPr kumimoji="0" kern="1200">
                          <a:solidFill>
                            <a:schemeClr val="dk1"/>
                          </a:solidFill>
                          <a:latin typeface="Tw Cen MT"/>
                        </a:defRPr>
                      </a:lvl9pPr>
                    </a:lstStyle>
                    <a:p>
                      <a:pPr algn="ctr"/>
                      <a:r>
                        <a:rPr lang="fa-IR" sz="1050" dirty="0" smtClean="0">
                          <a:cs typeface="B Mitra" panose="00000400000000000000" pitchFamily="2" charset="-78"/>
                        </a:rPr>
                        <a:t>180</a:t>
                      </a:r>
                      <a:r>
                        <a:rPr lang="en-US" sz="1050" dirty="0" smtClean="0">
                          <a:cs typeface="B Mitra" panose="00000400000000000000" pitchFamily="2" charset="-78"/>
                        </a:rPr>
                        <a:t> </a:t>
                      </a:r>
                      <a:r>
                        <a:rPr kumimoji="0" lang="en-US" sz="1050" b="0" i="0" kern="1200" dirty="0" smtClean="0">
                          <a:solidFill>
                            <a:schemeClr val="dk1"/>
                          </a:solidFill>
                          <a:latin typeface="Bodoni MT" pitchFamily="18" charset="0"/>
                          <a:ea typeface="+mn-ea"/>
                          <a:cs typeface="B Mitra" panose="00000400000000000000" pitchFamily="2" charset="-78"/>
                        </a:rPr>
                        <a:t>m²</a:t>
                      </a:r>
                      <a:endParaRPr lang="en-US" sz="1050" dirty="0">
                        <a:cs typeface="B Mitra" panose="00000400000000000000" pitchFamily="2" charset="-78"/>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4B6D2">
                        <a:tint val="40000"/>
                      </a:srgbClr>
                    </a:solidFill>
                  </a:tcPr>
                </a:tc>
                <a:tc>
                  <a:txBody>
                    <a:bodyPr/>
                    <a:lstStyle>
                      <a:lvl1pPr marL="0" algn="l" rtl="0" eaLnBrk="1" latinLnBrk="0" hangingPunct="1">
                        <a:defRPr kumimoji="0" kern="1200">
                          <a:solidFill>
                            <a:schemeClr val="dk1"/>
                          </a:solidFill>
                          <a:latin typeface="Tw Cen MT"/>
                        </a:defRPr>
                      </a:lvl1pPr>
                      <a:lvl2pPr marL="457200" algn="l" rtl="0" eaLnBrk="1" latinLnBrk="0" hangingPunct="1">
                        <a:defRPr kumimoji="0" kern="1200">
                          <a:solidFill>
                            <a:schemeClr val="dk1"/>
                          </a:solidFill>
                          <a:latin typeface="Tw Cen MT"/>
                        </a:defRPr>
                      </a:lvl2pPr>
                      <a:lvl3pPr marL="914400" algn="l" rtl="0" eaLnBrk="1" latinLnBrk="0" hangingPunct="1">
                        <a:defRPr kumimoji="0" kern="1200">
                          <a:solidFill>
                            <a:schemeClr val="dk1"/>
                          </a:solidFill>
                          <a:latin typeface="Tw Cen MT"/>
                        </a:defRPr>
                      </a:lvl3pPr>
                      <a:lvl4pPr marL="1371600" algn="l" rtl="0" eaLnBrk="1" latinLnBrk="0" hangingPunct="1">
                        <a:defRPr kumimoji="0" kern="1200">
                          <a:solidFill>
                            <a:schemeClr val="dk1"/>
                          </a:solidFill>
                          <a:latin typeface="Tw Cen MT"/>
                        </a:defRPr>
                      </a:lvl4pPr>
                      <a:lvl5pPr marL="1828800" algn="l" rtl="0" eaLnBrk="1" latinLnBrk="0" hangingPunct="1">
                        <a:defRPr kumimoji="0" kern="1200">
                          <a:solidFill>
                            <a:schemeClr val="dk1"/>
                          </a:solidFill>
                          <a:latin typeface="Tw Cen MT"/>
                        </a:defRPr>
                      </a:lvl5pPr>
                      <a:lvl6pPr marL="2286000" algn="l" rtl="0" eaLnBrk="1" latinLnBrk="0" hangingPunct="1">
                        <a:defRPr kumimoji="0" kern="1200">
                          <a:solidFill>
                            <a:schemeClr val="dk1"/>
                          </a:solidFill>
                          <a:latin typeface="Tw Cen MT"/>
                        </a:defRPr>
                      </a:lvl6pPr>
                      <a:lvl7pPr marL="2743200" algn="l" rtl="0" eaLnBrk="1" latinLnBrk="0" hangingPunct="1">
                        <a:defRPr kumimoji="0" kern="1200">
                          <a:solidFill>
                            <a:schemeClr val="dk1"/>
                          </a:solidFill>
                          <a:latin typeface="Tw Cen MT"/>
                        </a:defRPr>
                      </a:lvl7pPr>
                      <a:lvl8pPr marL="3200400" algn="l" rtl="0" eaLnBrk="1" latinLnBrk="0" hangingPunct="1">
                        <a:defRPr kumimoji="0" kern="1200">
                          <a:solidFill>
                            <a:schemeClr val="dk1"/>
                          </a:solidFill>
                          <a:latin typeface="Tw Cen MT"/>
                        </a:defRPr>
                      </a:lvl8pPr>
                      <a:lvl9pPr marL="3657600" algn="l" rtl="0" eaLnBrk="1" latinLnBrk="0" hangingPunct="1">
                        <a:defRPr kumimoji="0" kern="1200">
                          <a:solidFill>
                            <a:schemeClr val="dk1"/>
                          </a:solidFill>
                          <a:latin typeface="Tw Cen MT"/>
                        </a:defRPr>
                      </a:lvl9pPr>
                    </a:lstStyle>
                    <a:p>
                      <a:pPr algn="ctr"/>
                      <a:r>
                        <a:rPr lang="en-US" sz="1050" dirty="0" smtClean="0">
                          <a:cs typeface="B Mitra" panose="00000400000000000000" pitchFamily="2" charset="-78"/>
                        </a:rPr>
                        <a:t>--------</a:t>
                      </a:r>
                      <a:endParaRPr lang="en-US" sz="1050" dirty="0">
                        <a:cs typeface="B Mitra" panose="00000400000000000000" pitchFamily="2" charset="-78"/>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4B6D2">
                        <a:tint val="40000"/>
                      </a:srgbClr>
                    </a:solidFill>
                  </a:tcPr>
                </a:tc>
                <a:tc>
                  <a:txBody>
                    <a:bodyPr/>
                    <a:lstStyle>
                      <a:lvl1pPr marL="0" algn="l" rtl="0" eaLnBrk="1" latinLnBrk="0" hangingPunct="1">
                        <a:defRPr kumimoji="0" kern="1200">
                          <a:solidFill>
                            <a:schemeClr val="dk1"/>
                          </a:solidFill>
                          <a:latin typeface="Tw Cen MT"/>
                        </a:defRPr>
                      </a:lvl1pPr>
                      <a:lvl2pPr marL="457200" algn="l" rtl="0" eaLnBrk="1" latinLnBrk="0" hangingPunct="1">
                        <a:defRPr kumimoji="0" kern="1200">
                          <a:solidFill>
                            <a:schemeClr val="dk1"/>
                          </a:solidFill>
                          <a:latin typeface="Tw Cen MT"/>
                        </a:defRPr>
                      </a:lvl2pPr>
                      <a:lvl3pPr marL="914400" algn="l" rtl="0" eaLnBrk="1" latinLnBrk="0" hangingPunct="1">
                        <a:defRPr kumimoji="0" kern="1200">
                          <a:solidFill>
                            <a:schemeClr val="dk1"/>
                          </a:solidFill>
                          <a:latin typeface="Tw Cen MT"/>
                        </a:defRPr>
                      </a:lvl3pPr>
                      <a:lvl4pPr marL="1371600" algn="l" rtl="0" eaLnBrk="1" latinLnBrk="0" hangingPunct="1">
                        <a:defRPr kumimoji="0" kern="1200">
                          <a:solidFill>
                            <a:schemeClr val="dk1"/>
                          </a:solidFill>
                          <a:latin typeface="Tw Cen MT"/>
                        </a:defRPr>
                      </a:lvl4pPr>
                      <a:lvl5pPr marL="1828800" algn="l" rtl="0" eaLnBrk="1" latinLnBrk="0" hangingPunct="1">
                        <a:defRPr kumimoji="0" kern="1200">
                          <a:solidFill>
                            <a:schemeClr val="dk1"/>
                          </a:solidFill>
                          <a:latin typeface="Tw Cen MT"/>
                        </a:defRPr>
                      </a:lvl5pPr>
                      <a:lvl6pPr marL="2286000" algn="l" rtl="0" eaLnBrk="1" latinLnBrk="0" hangingPunct="1">
                        <a:defRPr kumimoji="0" kern="1200">
                          <a:solidFill>
                            <a:schemeClr val="dk1"/>
                          </a:solidFill>
                          <a:latin typeface="Tw Cen MT"/>
                        </a:defRPr>
                      </a:lvl6pPr>
                      <a:lvl7pPr marL="2743200" algn="l" rtl="0" eaLnBrk="1" latinLnBrk="0" hangingPunct="1">
                        <a:defRPr kumimoji="0" kern="1200">
                          <a:solidFill>
                            <a:schemeClr val="dk1"/>
                          </a:solidFill>
                          <a:latin typeface="Tw Cen MT"/>
                        </a:defRPr>
                      </a:lvl7pPr>
                      <a:lvl8pPr marL="3200400" algn="l" rtl="0" eaLnBrk="1" latinLnBrk="0" hangingPunct="1">
                        <a:defRPr kumimoji="0" kern="1200">
                          <a:solidFill>
                            <a:schemeClr val="dk1"/>
                          </a:solidFill>
                          <a:latin typeface="Tw Cen MT"/>
                        </a:defRPr>
                      </a:lvl8pPr>
                      <a:lvl9pPr marL="3657600" algn="l" rtl="0" eaLnBrk="1" latinLnBrk="0" hangingPunct="1">
                        <a:defRPr kumimoji="0" kern="1200">
                          <a:solidFill>
                            <a:schemeClr val="dk1"/>
                          </a:solidFill>
                          <a:latin typeface="Tw Cen MT"/>
                        </a:defRPr>
                      </a:lvl9pPr>
                    </a:lstStyle>
                    <a:p>
                      <a:pPr algn="ctr"/>
                      <a:r>
                        <a:rPr lang="fa-IR" sz="1050" dirty="0" smtClean="0">
                          <a:cs typeface="B Mitra" panose="00000400000000000000" pitchFamily="2" charset="-78"/>
                        </a:rPr>
                        <a:t>تاسیسات</a:t>
                      </a:r>
                      <a:endParaRPr lang="en-US" sz="1050" dirty="0">
                        <a:cs typeface="B Mitra" panose="00000400000000000000" pitchFamily="2" charset="-78"/>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4B6D2">
                        <a:tint val="40000"/>
                      </a:srgbClr>
                    </a:solidFill>
                  </a:tcPr>
                </a:tc>
              </a:tr>
              <a:tr h="242223">
                <a:tc>
                  <a:txBody>
                    <a:bodyPr/>
                    <a:lstStyle>
                      <a:lvl1pPr marL="0" algn="l" rtl="0" eaLnBrk="1" latinLnBrk="0" hangingPunct="1">
                        <a:defRPr kumimoji="0" kern="1200">
                          <a:solidFill>
                            <a:schemeClr val="dk1"/>
                          </a:solidFill>
                          <a:latin typeface="Tw Cen MT"/>
                        </a:defRPr>
                      </a:lvl1pPr>
                      <a:lvl2pPr marL="457200" algn="l" rtl="0" eaLnBrk="1" latinLnBrk="0" hangingPunct="1">
                        <a:defRPr kumimoji="0" kern="1200">
                          <a:solidFill>
                            <a:schemeClr val="dk1"/>
                          </a:solidFill>
                          <a:latin typeface="Tw Cen MT"/>
                        </a:defRPr>
                      </a:lvl2pPr>
                      <a:lvl3pPr marL="914400" algn="l" rtl="0" eaLnBrk="1" latinLnBrk="0" hangingPunct="1">
                        <a:defRPr kumimoji="0" kern="1200">
                          <a:solidFill>
                            <a:schemeClr val="dk1"/>
                          </a:solidFill>
                          <a:latin typeface="Tw Cen MT"/>
                        </a:defRPr>
                      </a:lvl3pPr>
                      <a:lvl4pPr marL="1371600" algn="l" rtl="0" eaLnBrk="1" latinLnBrk="0" hangingPunct="1">
                        <a:defRPr kumimoji="0" kern="1200">
                          <a:solidFill>
                            <a:schemeClr val="dk1"/>
                          </a:solidFill>
                          <a:latin typeface="Tw Cen MT"/>
                        </a:defRPr>
                      </a:lvl4pPr>
                      <a:lvl5pPr marL="1828800" algn="l" rtl="0" eaLnBrk="1" latinLnBrk="0" hangingPunct="1">
                        <a:defRPr kumimoji="0" kern="1200">
                          <a:solidFill>
                            <a:schemeClr val="dk1"/>
                          </a:solidFill>
                          <a:latin typeface="Tw Cen MT"/>
                        </a:defRPr>
                      </a:lvl5pPr>
                      <a:lvl6pPr marL="2286000" algn="l" rtl="0" eaLnBrk="1" latinLnBrk="0" hangingPunct="1">
                        <a:defRPr kumimoji="0" kern="1200">
                          <a:solidFill>
                            <a:schemeClr val="dk1"/>
                          </a:solidFill>
                          <a:latin typeface="Tw Cen MT"/>
                        </a:defRPr>
                      </a:lvl6pPr>
                      <a:lvl7pPr marL="2743200" algn="l" rtl="0" eaLnBrk="1" latinLnBrk="0" hangingPunct="1">
                        <a:defRPr kumimoji="0" kern="1200">
                          <a:solidFill>
                            <a:schemeClr val="dk1"/>
                          </a:solidFill>
                          <a:latin typeface="Tw Cen MT"/>
                        </a:defRPr>
                      </a:lvl7pPr>
                      <a:lvl8pPr marL="3200400" algn="l" rtl="0" eaLnBrk="1" latinLnBrk="0" hangingPunct="1">
                        <a:defRPr kumimoji="0" kern="1200">
                          <a:solidFill>
                            <a:schemeClr val="dk1"/>
                          </a:solidFill>
                          <a:latin typeface="Tw Cen MT"/>
                        </a:defRPr>
                      </a:lvl8pPr>
                      <a:lvl9pPr marL="3657600" algn="l" rtl="0" eaLnBrk="1" latinLnBrk="0" hangingPunct="1">
                        <a:defRPr kumimoji="0" kern="1200">
                          <a:solidFill>
                            <a:schemeClr val="dk1"/>
                          </a:solidFill>
                          <a:latin typeface="Tw Cen MT"/>
                        </a:defRPr>
                      </a:lvl9pPr>
                    </a:lstStyle>
                    <a:p>
                      <a:pPr algn="ctr"/>
                      <a:r>
                        <a:rPr lang="fa-IR" sz="1050" dirty="0" smtClean="0">
                          <a:cs typeface="B Mitra" panose="00000400000000000000" pitchFamily="2" charset="-78"/>
                        </a:rPr>
                        <a:t>35</a:t>
                      </a:r>
                      <a:r>
                        <a:rPr lang="en-US" sz="1050" dirty="0" smtClean="0">
                          <a:cs typeface="B Mitra" panose="00000400000000000000" pitchFamily="2" charset="-78"/>
                        </a:rPr>
                        <a:t> </a:t>
                      </a:r>
                      <a:r>
                        <a:rPr kumimoji="0" lang="en-US" sz="1050" b="0" i="0" kern="1200" dirty="0" smtClean="0">
                          <a:solidFill>
                            <a:schemeClr val="dk1"/>
                          </a:solidFill>
                          <a:latin typeface="Bodoni MT" pitchFamily="18" charset="0"/>
                          <a:ea typeface="+mn-ea"/>
                          <a:cs typeface="B Mitra" panose="00000400000000000000" pitchFamily="2" charset="-78"/>
                        </a:rPr>
                        <a:t>m²</a:t>
                      </a:r>
                      <a:endParaRPr lang="en-US" sz="1050" dirty="0">
                        <a:cs typeface="B Mitra" panose="00000400000000000000" pitchFamily="2" charset="-78"/>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4B6D2">
                        <a:tint val="20000"/>
                      </a:srgbClr>
                    </a:solidFill>
                  </a:tcPr>
                </a:tc>
                <a:tc>
                  <a:txBody>
                    <a:bodyPr/>
                    <a:lstStyle>
                      <a:lvl1pPr marL="0" algn="l" rtl="0" eaLnBrk="1" latinLnBrk="0" hangingPunct="1">
                        <a:defRPr kumimoji="0" kern="1200">
                          <a:solidFill>
                            <a:schemeClr val="dk1"/>
                          </a:solidFill>
                          <a:latin typeface="Tw Cen MT"/>
                        </a:defRPr>
                      </a:lvl1pPr>
                      <a:lvl2pPr marL="457200" algn="l" rtl="0" eaLnBrk="1" latinLnBrk="0" hangingPunct="1">
                        <a:defRPr kumimoji="0" kern="1200">
                          <a:solidFill>
                            <a:schemeClr val="dk1"/>
                          </a:solidFill>
                          <a:latin typeface="Tw Cen MT"/>
                        </a:defRPr>
                      </a:lvl2pPr>
                      <a:lvl3pPr marL="914400" algn="l" rtl="0" eaLnBrk="1" latinLnBrk="0" hangingPunct="1">
                        <a:defRPr kumimoji="0" kern="1200">
                          <a:solidFill>
                            <a:schemeClr val="dk1"/>
                          </a:solidFill>
                          <a:latin typeface="Tw Cen MT"/>
                        </a:defRPr>
                      </a:lvl3pPr>
                      <a:lvl4pPr marL="1371600" algn="l" rtl="0" eaLnBrk="1" latinLnBrk="0" hangingPunct="1">
                        <a:defRPr kumimoji="0" kern="1200">
                          <a:solidFill>
                            <a:schemeClr val="dk1"/>
                          </a:solidFill>
                          <a:latin typeface="Tw Cen MT"/>
                        </a:defRPr>
                      </a:lvl4pPr>
                      <a:lvl5pPr marL="1828800" algn="l" rtl="0" eaLnBrk="1" latinLnBrk="0" hangingPunct="1">
                        <a:defRPr kumimoji="0" kern="1200">
                          <a:solidFill>
                            <a:schemeClr val="dk1"/>
                          </a:solidFill>
                          <a:latin typeface="Tw Cen MT"/>
                        </a:defRPr>
                      </a:lvl5pPr>
                      <a:lvl6pPr marL="2286000" algn="l" rtl="0" eaLnBrk="1" latinLnBrk="0" hangingPunct="1">
                        <a:defRPr kumimoji="0" kern="1200">
                          <a:solidFill>
                            <a:schemeClr val="dk1"/>
                          </a:solidFill>
                          <a:latin typeface="Tw Cen MT"/>
                        </a:defRPr>
                      </a:lvl6pPr>
                      <a:lvl7pPr marL="2743200" algn="l" rtl="0" eaLnBrk="1" latinLnBrk="0" hangingPunct="1">
                        <a:defRPr kumimoji="0" kern="1200">
                          <a:solidFill>
                            <a:schemeClr val="dk1"/>
                          </a:solidFill>
                          <a:latin typeface="Tw Cen MT"/>
                        </a:defRPr>
                      </a:lvl7pPr>
                      <a:lvl8pPr marL="3200400" algn="l" rtl="0" eaLnBrk="1" latinLnBrk="0" hangingPunct="1">
                        <a:defRPr kumimoji="0" kern="1200">
                          <a:solidFill>
                            <a:schemeClr val="dk1"/>
                          </a:solidFill>
                          <a:latin typeface="Tw Cen MT"/>
                        </a:defRPr>
                      </a:lvl8pPr>
                      <a:lvl9pPr marL="3657600" algn="l" rtl="0" eaLnBrk="1" latinLnBrk="0" hangingPunct="1">
                        <a:defRPr kumimoji="0" kern="1200">
                          <a:solidFill>
                            <a:schemeClr val="dk1"/>
                          </a:solidFill>
                          <a:latin typeface="Tw Cen MT"/>
                        </a:defRPr>
                      </a:lvl9pPr>
                    </a:lstStyle>
                    <a:p>
                      <a:pPr algn="ctr"/>
                      <a:r>
                        <a:rPr lang="fa-IR" sz="1050" dirty="0" smtClean="0">
                          <a:cs typeface="B Mitra" panose="00000400000000000000" pitchFamily="2" charset="-78"/>
                        </a:rPr>
                        <a:t>48</a:t>
                      </a:r>
                      <a:r>
                        <a:rPr lang="en-US" sz="1050" dirty="0" smtClean="0">
                          <a:cs typeface="B Mitra" panose="00000400000000000000" pitchFamily="2" charset="-78"/>
                        </a:rPr>
                        <a:t> </a:t>
                      </a:r>
                      <a:r>
                        <a:rPr kumimoji="0" lang="en-US" sz="1050" b="0" i="0" kern="1200" dirty="0" smtClean="0">
                          <a:solidFill>
                            <a:schemeClr val="dk1"/>
                          </a:solidFill>
                          <a:latin typeface="Bodoni MT" pitchFamily="18" charset="0"/>
                          <a:ea typeface="+mn-ea"/>
                          <a:cs typeface="B Mitra" panose="00000400000000000000" pitchFamily="2" charset="-78"/>
                        </a:rPr>
                        <a:t>m²</a:t>
                      </a:r>
                      <a:endParaRPr lang="en-US" sz="1050" dirty="0">
                        <a:cs typeface="B Mitra" panose="00000400000000000000" pitchFamily="2" charset="-78"/>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4B6D2">
                        <a:tint val="20000"/>
                      </a:srgbClr>
                    </a:solidFill>
                  </a:tcPr>
                </a:tc>
                <a:tc>
                  <a:txBody>
                    <a:bodyPr/>
                    <a:lstStyle>
                      <a:lvl1pPr marL="0" algn="l" rtl="0" eaLnBrk="1" latinLnBrk="0" hangingPunct="1">
                        <a:defRPr kumimoji="0" kern="1200">
                          <a:solidFill>
                            <a:schemeClr val="dk1"/>
                          </a:solidFill>
                          <a:latin typeface="Tw Cen MT"/>
                        </a:defRPr>
                      </a:lvl1pPr>
                      <a:lvl2pPr marL="457200" algn="l" rtl="0" eaLnBrk="1" latinLnBrk="0" hangingPunct="1">
                        <a:defRPr kumimoji="0" kern="1200">
                          <a:solidFill>
                            <a:schemeClr val="dk1"/>
                          </a:solidFill>
                          <a:latin typeface="Tw Cen MT"/>
                        </a:defRPr>
                      </a:lvl2pPr>
                      <a:lvl3pPr marL="914400" algn="l" rtl="0" eaLnBrk="1" latinLnBrk="0" hangingPunct="1">
                        <a:defRPr kumimoji="0" kern="1200">
                          <a:solidFill>
                            <a:schemeClr val="dk1"/>
                          </a:solidFill>
                          <a:latin typeface="Tw Cen MT"/>
                        </a:defRPr>
                      </a:lvl3pPr>
                      <a:lvl4pPr marL="1371600" algn="l" rtl="0" eaLnBrk="1" latinLnBrk="0" hangingPunct="1">
                        <a:defRPr kumimoji="0" kern="1200">
                          <a:solidFill>
                            <a:schemeClr val="dk1"/>
                          </a:solidFill>
                          <a:latin typeface="Tw Cen MT"/>
                        </a:defRPr>
                      </a:lvl4pPr>
                      <a:lvl5pPr marL="1828800" algn="l" rtl="0" eaLnBrk="1" latinLnBrk="0" hangingPunct="1">
                        <a:defRPr kumimoji="0" kern="1200">
                          <a:solidFill>
                            <a:schemeClr val="dk1"/>
                          </a:solidFill>
                          <a:latin typeface="Tw Cen MT"/>
                        </a:defRPr>
                      </a:lvl5pPr>
                      <a:lvl6pPr marL="2286000" algn="l" rtl="0" eaLnBrk="1" latinLnBrk="0" hangingPunct="1">
                        <a:defRPr kumimoji="0" kern="1200">
                          <a:solidFill>
                            <a:schemeClr val="dk1"/>
                          </a:solidFill>
                          <a:latin typeface="Tw Cen MT"/>
                        </a:defRPr>
                      </a:lvl6pPr>
                      <a:lvl7pPr marL="2743200" algn="l" rtl="0" eaLnBrk="1" latinLnBrk="0" hangingPunct="1">
                        <a:defRPr kumimoji="0" kern="1200">
                          <a:solidFill>
                            <a:schemeClr val="dk1"/>
                          </a:solidFill>
                          <a:latin typeface="Tw Cen MT"/>
                        </a:defRPr>
                      </a:lvl7pPr>
                      <a:lvl8pPr marL="3200400" algn="l" rtl="0" eaLnBrk="1" latinLnBrk="0" hangingPunct="1">
                        <a:defRPr kumimoji="0" kern="1200">
                          <a:solidFill>
                            <a:schemeClr val="dk1"/>
                          </a:solidFill>
                          <a:latin typeface="Tw Cen MT"/>
                        </a:defRPr>
                      </a:lvl8pPr>
                      <a:lvl9pPr marL="3657600" algn="l" rtl="0" eaLnBrk="1" latinLnBrk="0" hangingPunct="1">
                        <a:defRPr kumimoji="0" kern="1200">
                          <a:solidFill>
                            <a:schemeClr val="dk1"/>
                          </a:solidFill>
                          <a:latin typeface="Tw Cen MT"/>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050" dirty="0" smtClean="0">
                          <a:cs typeface="B Mitra" panose="00000400000000000000" pitchFamily="2" charset="-78"/>
                        </a:rPr>
                        <a:t>2</a:t>
                      </a:r>
                      <a:r>
                        <a:rPr lang="en-US" sz="1050" dirty="0" smtClean="0">
                          <a:cs typeface="B Mitra" panose="00000400000000000000" pitchFamily="2" charset="-78"/>
                        </a:rPr>
                        <a:t> </a:t>
                      </a:r>
                      <a:r>
                        <a:rPr kumimoji="0" lang="en-US" sz="1050" b="0" i="0" kern="1200" dirty="0" smtClean="0">
                          <a:solidFill>
                            <a:schemeClr val="dk1"/>
                          </a:solidFill>
                          <a:latin typeface="Bodoni MT" pitchFamily="18" charset="0"/>
                          <a:ea typeface="+mn-ea"/>
                          <a:cs typeface="B Mitra" panose="00000400000000000000" pitchFamily="2" charset="-78"/>
                        </a:rPr>
                        <a:t>m²</a:t>
                      </a:r>
                      <a:endParaRPr lang="en-US" sz="1050" b="0" i="0" dirty="0" smtClean="0">
                        <a:latin typeface="Bodoni MT" pitchFamily="18" charset="0"/>
                        <a:cs typeface="B Mitra" panose="00000400000000000000" pitchFamily="2" charset="-78"/>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4B6D2">
                        <a:tint val="20000"/>
                      </a:srgbClr>
                    </a:solidFill>
                  </a:tcPr>
                </a:tc>
                <a:tc>
                  <a:txBody>
                    <a:bodyPr/>
                    <a:lstStyle>
                      <a:lvl1pPr marL="0" algn="l" rtl="0" eaLnBrk="1" latinLnBrk="0" hangingPunct="1">
                        <a:defRPr kumimoji="0" kern="1200">
                          <a:solidFill>
                            <a:schemeClr val="dk1"/>
                          </a:solidFill>
                          <a:latin typeface="Tw Cen MT"/>
                        </a:defRPr>
                      </a:lvl1pPr>
                      <a:lvl2pPr marL="457200" algn="l" rtl="0" eaLnBrk="1" latinLnBrk="0" hangingPunct="1">
                        <a:defRPr kumimoji="0" kern="1200">
                          <a:solidFill>
                            <a:schemeClr val="dk1"/>
                          </a:solidFill>
                          <a:latin typeface="Tw Cen MT"/>
                        </a:defRPr>
                      </a:lvl2pPr>
                      <a:lvl3pPr marL="914400" algn="l" rtl="0" eaLnBrk="1" latinLnBrk="0" hangingPunct="1">
                        <a:defRPr kumimoji="0" kern="1200">
                          <a:solidFill>
                            <a:schemeClr val="dk1"/>
                          </a:solidFill>
                          <a:latin typeface="Tw Cen MT"/>
                        </a:defRPr>
                      </a:lvl3pPr>
                      <a:lvl4pPr marL="1371600" algn="l" rtl="0" eaLnBrk="1" latinLnBrk="0" hangingPunct="1">
                        <a:defRPr kumimoji="0" kern="1200">
                          <a:solidFill>
                            <a:schemeClr val="dk1"/>
                          </a:solidFill>
                          <a:latin typeface="Tw Cen MT"/>
                        </a:defRPr>
                      </a:lvl4pPr>
                      <a:lvl5pPr marL="1828800" algn="l" rtl="0" eaLnBrk="1" latinLnBrk="0" hangingPunct="1">
                        <a:defRPr kumimoji="0" kern="1200">
                          <a:solidFill>
                            <a:schemeClr val="dk1"/>
                          </a:solidFill>
                          <a:latin typeface="Tw Cen MT"/>
                        </a:defRPr>
                      </a:lvl5pPr>
                      <a:lvl6pPr marL="2286000" algn="l" rtl="0" eaLnBrk="1" latinLnBrk="0" hangingPunct="1">
                        <a:defRPr kumimoji="0" kern="1200">
                          <a:solidFill>
                            <a:schemeClr val="dk1"/>
                          </a:solidFill>
                          <a:latin typeface="Tw Cen MT"/>
                        </a:defRPr>
                      </a:lvl6pPr>
                      <a:lvl7pPr marL="2743200" algn="l" rtl="0" eaLnBrk="1" latinLnBrk="0" hangingPunct="1">
                        <a:defRPr kumimoji="0" kern="1200">
                          <a:solidFill>
                            <a:schemeClr val="dk1"/>
                          </a:solidFill>
                          <a:latin typeface="Tw Cen MT"/>
                        </a:defRPr>
                      </a:lvl7pPr>
                      <a:lvl8pPr marL="3200400" algn="l" rtl="0" eaLnBrk="1" latinLnBrk="0" hangingPunct="1">
                        <a:defRPr kumimoji="0" kern="1200">
                          <a:solidFill>
                            <a:schemeClr val="dk1"/>
                          </a:solidFill>
                          <a:latin typeface="Tw Cen MT"/>
                        </a:defRPr>
                      </a:lvl8pPr>
                      <a:lvl9pPr marL="3657600" algn="l" rtl="0" eaLnBrk="1" latinLnBrk="0" hangingPunct="1">
                        <a:defRPr kumimoji="0" kern="1200">
                          <a:solidFill>
                            <a:schemeClr val="dk1"/>
                          </a:solidFill>
                          <a:latin typeface="Tw Cen MT"/>
                        </a:defRPr>
                      </a:lvl9pPr>
                    </a:lstStyle>
                    <a:p>
                      <a:pPr algn="ctr"/>
                      <a:r>
                        <a:rPr lang="fa-IR" sz="1050" dirty="0" smtClean="0">
                          <a:cs typeface="B Mitra" panose="00000400000000000000" pitchFamily="2" charset="-78"/>
                        </a:rPr>
                        <a:t>سرویس بهداشتی</a:t>
                      </a:r>
                      <a:endParaRPr lang="en-US" sz="1050" dirty="0">
                        <a:cs typeface="B Mitra" panose="00000400000000000000" pitchFamily="2" charset="-78"/>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4B6D2">
                        <a:tint val="20000"/>
                      </a:srgbClr>
                    </a:solidFill>
                  </a:tcPr>
                </a:tc>
              </a:tr>
              <a:tr h="242223">
                <a:tc>
                  <a:txBody>
                    <a:bodyPr/>
                    <a:lstStyle>
                      <a:lvl1pPr marL="0" algn="l" rtl="0" eaLnBrk="1" latinLnBrk="0" hangingPunct="1">
                        <a:defRPr kumimoji="0" kern="1200">
                          <a:solidFill>
                            <a:schemeClr val="dk1"/>
                          </a:solidFill>
                          <a:latin typeface="Tw Cen MT"/>
                        </a:defRPr>
                      </a:lvl1pPr>
                      <a:lvl2pPr marL="457200" algn="l" rtl="0" eaLnBrk="1" latinLnBrk="0" hangingPunct="1">
                        <a:defRPr kumimoji="0" kern="1200">
                          <a:solidFill>
                            <a:schemeClr val="dk1"/>
                          </a:solidFill>
                          <a:latin typeface="Tw Cen MT"/>
                        </a:defRPr>
                      </a:lvl2pPr>
                      <a:lvl3pPr marL="914400" algn="l" rtl="0" eaLnBrk="1" latinLnBrk="0" hangingPunct="1">
                        <a:defRPr kumimoji="0" kern="1200">
                          <a:solidFill>
                            <a:schemeClr val="dk1"/>
                          </a:solidFill>
                          <a:latin typeface="Tw Cen MT"/>
                        </a:defRPr>
                      </a:lvl3pPr>
                      <a:lvl4pPr marL="1371600" algn="l" rtl="0" eaLnBrk="1" latinLnBrk="0" hangingPunct="1">
                        <a:defRPr kumimoji="0" kern="1200">
                          <a:solidFill>
                            <a:schemeClr val="dk1"/>
                          </a:solidFill>
                          <a:latin typeface="Tw Cen MT"/>
                        </a:defRPr>
                      </a:lvl4pPr>
                      <a:lvl5pPr marL="1828800" algn="l" rtl="0" eaLnBrk="1" latinLnBrk="0" hangingPunct="1">
                        <a:defRPr kumimoji="0" kern="1200">
                          <a:solidFill>
                            <a:schemeClr val="dk1"/>
                          </a:solidFill>
                          <a:latin typeface="Tw Cen MT"/>
                        </a:defRPr>
                      </a:lvl5pPr>
                      <a:lvl6pPr marL="2286000" algn="l" rtl="0" eaLnBrk="1" latinLnBrk="0" hangingPunct="1">
                        <a:defRPr kumimoji="0" kern="1200">
                          <a:solidFill>
                            <a:schemeClr val="dk1"/>
                          </a:solidFill>
                          <a:latin typeface="Tw Cen MT"/>
                        </a:defRPr>
                      </a:lvl6pPr>
                      <a:lvl7pPr marL="2743200" algn="l" rtl="0" eaLnBrk="1" latinLnBrk="0" hangingPunct="1">
                        <a:defRPr kumimoji="0" kern="1200">
                          <a:solidFill>
                            <a:schemeClr val="dk1"/>
                          </a:solidFill>
                          <a:latin typeface="Tw Cen MT"/>
                        </a:defRPr>
                      </a:lvl7pPr>
                      <a:lvl8pPr marL="3200400" algn="l" rtl="0" eaLnBrk="1" latinLnBrk="0" hangingPunct="1">
                        <a:defRPr kumimoji="0" kern="1200">
                          <a:solidFill>
                            <a:schemeClr val="dk1"/>
                          </a:solidFill>
                          <a:latin typeface="Tw Cen MT"/>
                        </a:defRPr>
                      </a:lvl8pPr>
                      <a:lvl9pPr marL="3657600" algn="l" rtl="0" eaLnBrk="1" latinLnBrk="0" hangingPunct="1">
                        <a:defRPr kumimoji="0" kern="1200">
                          <a:solidFill>
                            <a:schemeClr val="dk1"/>
                          </a:solidFill>
                          <a:latin typeface="Tw Cen MT"/>
                        </a:defRPr>
                      </a:lvl9pPr>
                    </a:lstStyle>
                    <a:p>
                      <a:pPr algn="ctr"/>
                      <a:r>
                        <a:rPr lang="fa-IR" sz="1050" dirty="0" smtClean="0">
                          <a:cs typeface="B Mitra" panose="00000400000000000000" pitchFamily="2" charset="-78"/>
                        </a:rPr>
                        <a:t>50</a:t>
                      </a:r>
                      <a:r>
                        <a:rPr lang="en-US" sz="1050" dirty="0" smtClean="0">
                          <a:cs typeface="B Mitra" panose="00000400000000000000" pitchFamily="2" charset="-78"/>
                        </a:rPr>
                        <a:t> </a:t>
                      </a:r>
                      <a:r>
                        <a:rPr kumimoji="0" lang="en-US" sz="1050" b="0" i="0" kern="1200" dirty="0" smtClean="0">
                          <a:solidFill>
                            <a:schemeClr val="dk1"/>
                          </a:solidFill>
                          <a:latin typeface="Bodoni MT" pitchFamily="18" charset="0"/>
                          <a:ea typeface="+mn-ea"/>
                          <a:cs typeface="B Mitra" panose="00000400000000000000" pitchFamily="2" charset="-78"/>
                        </a:rPr>
                        <a:t>m²</a:t>
                      </a:r>
                      <a:endParaRPr lang="en-US" sz="1050" dirty="0">
                        <a:cs typeface="B Mitra" panose="00000400000000000000" pitchFamily="2" charset="-78"/>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4B6D2">
                        <a:tint val="40000"/>
                      </a:srgbClr>
                    </a:solidFill>
                  </a:tcPr>
                </a:tc>
                <a:tc>
                  <a:txBody>
                    <a:bodyPr/>
                    <a:lstStyle>
                      <a:lvl1pPr marL="0" algn="l" rtl="0" eaLnBrk="1" latinLnBrk="0" hangingPunct="1">
                        <a:defRPr kumimoji="0" kern="1200">
                          <a:solidFill>
                            <a:schemeClr val="dk1"/>
                          </a:solidFill>
                          <a:latin typeface="Tw Cen MT"/>
                        </a:defRPr>
                      </a:lvl1pPr>
                      <a:lvl2pPr marL="457200" algn="l" rtl="0" eaLnBrk="1" latinLnBrk="0" hangingPunct="1">
                        <a:defRPr kumimoji="0" kern="1200">
                          <a:solidFill>
                            <a:schemeClr val="dk1"/>
                          </a:solidFill>
                          <a:latin typeface="Tw Cen MT"/>
                        </a:defRPr>
                      </a:lvl2pPr>
                      <a:lvl3pPr marL="914400" algn="l" rtl="0" eaLnBrk="1" latinLnBrk="0" hangingPunct="1">
                        <a:defRPr kumimoji="0" kern="1200">
                          <a:solidFill>
                            <a:schemeClr val="dk1"/>
                          </a:solidFill>
                          <a:latin typeface="Tw Cen MT"/>
                        </a:defRPr>
                      </a:lvl3pPr>
                      <a:lvl4pPr marL="1371600" algn="l" rtl="0" eaLnBrk="1" latinLnBrk="0" hangingPunct="1">
                        <a:defRPr kumimoji="0" kern="1200">
                          <a:solidFill>
                            <a:schemeClr val="dk1"/>
                          </a:solidFill>
                          <a:latin typeface="Tw Cen MT"/>
                        </a:defRPr>
                      </a:lvl4pPr>
                      <a:lvl5pPr marL="1828800" algn="l" rtl="0" eaLnBrk="1" latinLnBrk="0" hangingPunct="1">
                        <a:defRPr kumimoji="0" kern="1200">
                          <a:solidFill>
                            <a:schemeClr val="dk1"/>
                          </a:solidFill>
                          <a:latin typeface="Tw Cen MT"/>
                        </a:defRPr>
                      </a:lvl5pPr>
                      <a:lvl6pPr marL="2286000" algn="l" rtl="0" eaLnBrk="1" latinLnBrk="0" hangingPunct="1">
                        <a:defRPr kumimoji="0" kern="1200">
                          <a:solidFill>
                            <a:schemeClr val="dk1"/>
                          </a:solidFill>
                          <a:latin typeface="Tw Cen MT"/>
                        </a:defRPr>
                      </a:lvl6pPr>
                      <a:lvl7pPr marL="2743200" algn="l" rtl="0" eaLnBrk="1" latinLnBrk="0" hangingPunct="1">
                        <a:defRPr kumimoji="0" kern="1200">
                          <a:solidFill>
                            <a:schemeClr val="dk1"/>
                          </a:solidFill>
                          <a:latin typeface="Tw Cen MT"/>
                        </a:defRPr>
                      </a:lvl7pPr>
                      <a:lvl8pPr marL="3200400" algn="l" rtl="0" eaLnBrk="1" latinLnBrk="0" hangingPunct="1">
                        <a:defRPr kumimoji="0" kern="1200">
                          <a:solidFill>
                            <a:schemeClr val="dk1"/>
                          </a:solidFill>
                          <a:latin typeface="Tw Cen MT"/>
                        </a:defRPr>
                      </a:lvl8pPr>
                      <a:lvl9pPr marL="3657600" algn="l" rtl="0" eaLnBrk="1" latinLnBrk="0" hangingPunct="1">
                        <a:defRPr kumimoji="0" kern="1200">
                          <a:solidFill>
                            <a:schemeClr val="dk1"/>
                          </a:solidFill>
                          <a:latin typeface="Tw Cen MT"/>
                        </a:defRPr>
                      </a:lvl9pPr>
                    </a:lstStyle>
                    <a:p>
                      <a:pPr algn="ctr"/>
                      <a:r>
                        <a:rPr lang="fa-IR" sz="1050" dirty="0" smtClean="0">
                          <a:cs typeface="B Mitra" panose="00000400000000000000" pitchFamily="2" charset="-78"/>
                        </a:rPr>
                        <a:t>22</a:t>
                      </a:r>
                      <a:r>
                        <a:rPr lang="en-US" sz="1050" dirty="0" smtClean="0">
                          <a:cs typeface="B Mitra" panose="00000400000000000000" pitchFamily="2" charset="-78"/>
                        </a:rPr>
                        <a:t> </a:t>
                      </a:r>
                      <a:r>
                        <a:rPr kumimoji="0" lang="en-US" sz="1050" b="0" i="0" kern="1200" dirty="0" smtClean="0">
                          <a:solidFill>
                            <a:schemeClr val="dk1"/>
                          </a:solidFill>
                          <a:latin typeface="Bodoni MT" pitchFamily="18" charset="0"/>
                          <a:ea typeface="+mn-ea"/>
                          <a:cs typeface="B Mitra" panose="00000400000000000000" pitchFamily="2" charset="-78"/>
                        </a:rPr>
                        <a:t>m²</a:t>
                      </a:r>
                      <a:endParaRPr lang="en-US" sz="1050" dirty="0">
                        <a:cs typeface="B Mitra" panose="00000400000000000000" pitchFamily="2" charset="-78"/>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4B6D2">
                        <a:tint val="40000"/>
                      </a:srgbClr>
                    </a:solidFill>
                  </a:tcPr>
                </a:tc>
                <a:tc>
                  <a:txBody>
                    <a:bodyPr/>
                    <a:lstStyle>
                      <a:lvl1pPr marL="0" algn="l" rtl="0" eaLnBrk="1" latinLnBrk="0" hangingPunct="1">
                        <a:defRPr kumimoji="0" kern="1200">
                          <a:solidFill>
                            <a:schemeClr val="dk1"/>
                          </a:solidFill>
                          <a:latin typeface="Tw Cen MT"/>
                        </a:defRPr>
                      </a:lvl1pPr>
                      <a:lvl2pPr marL="457200" algn="l" rtl="0" eaLnBrk="1" latinLnBrk="0" hangingPunct="1">
                        <a:defRPr kumimoji="0" kern="1200">
                          <a:solidFill>
                            <a:schemeClr val="dk1"/>
                          </a:solidFill>
                          <a:latin typeface="Tw Cen MT"/>
                        </a:defRPr>
                      </a:lvl2pPr>
                      <a:lvl3pPr marL="914400" algn="l" rtl="0" eaLnBrk="1" latinLnBrk="0" hangingPunct="1">
                        <a:defRPr kumimoji="0" kern="1200">
                          <a:solidFill>
                            <a:schemeClr val="dk1"/>
                          </a:solidFill>
                          <a:latin typeface="Tw Cen MT"/>
                        </a:defRPr>
                      </a:lvl3pPr>
                      <a:lvl4pPr marL="1371600" algn="l" rtl="0" eaLnBrk="1" latinLnBrk="0" hangingPunct="1">
                        <a:defRPr kumimoji="0" kern="1200">
                          <a:solidFill>
                            <a:schemeClr val="dk1"/>
                          </a:solidFill>
                          <a:latin typeface="Tw Cen MT"/>
                        </a:defRPr>
                      </a:lvl4pPr>
                      <a:lvl5pPr marL="1828800" algn="l" rtl="0" eaLnBrk="1" latinLnBrk="0" hangingPunct="1">
                        <a:defRPr kumimoji="0" kern="1200">
                          <a:solidFill>
                            <a:schemeClr val="dk1"/>
                          </a:solidFill>
                          <a:latin typeface="Tw Cen MT"/>
                        </a:defRPr>
                      </a:lvl5pPr>
                      <a:lvl6pPr marL="2286000" algn="l" rtl="0" eaLnBrk="1" latinLnBrk="0" hangingPunct="1">
                        <a:defRPr kumimoji="0" kern="1200">
                          <a:solidFill>
                            <a:schemeClr val="dk1"/>
                          </a:solidFill>
                          <a:latin typeface="Tw Cen MT"/>
                        </a:defRPr>
                      </a:lvl6pPr>
                      <a:lvl7pPr marL="2743200" algn="l" rtl="0" eaLnBrk="1" latinLnBrk="0" hangingPunct="1">
                        <a:defRPr kumimoji="0" kern="1200">
                          <a:solidFill>
                            <a:schemeClr val="dk1"/>
                          </a:solidFill>
                          <a:latin typeface="Tw Cen MT"/>
                        </a:defRPr>
                      </a:lvl7pPr>
                      <a:lvl8pPr marL="3200400" algn="l" rtl="0" eaLnBrk="1" latinLnBrk="0" hangingPunct="1">
                        <a:defRPr kumimoji="0" kern="1200">
                          <a:solidFill>
                            <a:schemeClr val="dk1"/>
                          </a:solidFill>
                          <a:latin typeface="Tw Cen MT"/>
                        </a:defRPr>
                      </a:lvl8pPr>
                      <a:lvl9pPr marL="3657600" algn="l" rtl="0" eaLnBrk="1" latinLnBrk="0" hangingPunct="1">
                        <a:defRPr kumimoji="0" kern="1200">
                          <a:solidFill>
                            <a:schemeClr val="dk1"/>
                          </a:solidFill>
                          <a:latin typeface="Tw Cen MT"/>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050" dirty="0" smtClean="0">
                          <a:cs typeface="B Mitra" panose="00000400000000000000" pitchFamily="2" charset="-78"/>
                        </a:rPr>
                        <a:t>1.1</a:t>
                      </a:r>
                      <a:r>
                        <a:rPr lang="en-US" sz="1050" dirty="0" smtClean="0">
                          <a:cs typeface="B Mitra" panose="00000400000000000000" pitchFamily="2" charset="-78"/>
                        </a:rPr>
                        <a:t> </a:t>
                      </a:r>
                      <a:r>
                        <a:rPr kumimoji="0" lang="en-US" sz="1050" b="0" i="0" kern="1200" dirty="0" smtClean="0">
                          <a:solidFill>
                            <a:schemeClr val="dk1"/>
                          </a:solidFill>
                          <a:latin typeface="Bodoni MT" pitchFamily="18" charset="0"/>
                          <a:ea typeface="+mn-ea"/>
                          <a:cs typeface="B Mitra" panose="00000400000000000000" pitchFamily="2" charset="-78"/>
                        </a:rPr>
                        <a:t>m²</a:t>
                      </a:r>
                      <a:endParaRPr lang="en-US" sz="1050" b="0" i="0" dirty="0" smtClean="0">
                        <a:latin typeface="Bodoni MT" pitchFamily="18" charset="0"/>
                        <a:cs typeface="B Mitra" panose="00000400000000000000" pitchFamily="2" charset="-78"/>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4B6D2">
                        <a:tint val="40000"/>
                      </a:srgbClr>
                    </a:solidFill>
                  </a:tcPr>
                </a:tc>
                <a:tc>
                  <a:txBody>
                    <a:bodyPr/>
                    <a:lstStyle>
                      <a:lvl1pPr marL="0" algn="l" rtl="0" eaLnBrk="1" latinLnBrk="0" hangingPunct="1">
                        <a:defRPr kumimoji="0" kern="1200">
                          <a:solidFill>
                            <a:schemeClr val="dk1"/>
                          </a:solidFill>
                          <a:latin typeface="Tw Cen MT"/>
                        </a:defRPr>
                      </a:lvl1pPr>
                      <a:lvl2pPr marL="457200" algn="l" rtl="0" eaLnBrk="1" latinLnBrk="0" hangingPunct="1">
                        <a:defRPr kumimoji="0" kern="1200">
                          <a:solidFill>
                            <a:schemeClr val="dk1"/>
                          </a:solidFill>
                          <a:latin typeface="Tw Cen MT"/>
                        </a:defRPr>
                      </a:lvl2pPr>
                      <a:lvl3pPr marL="914400" algn="l" rtl="0" eaLnBrk="1" latinLnBrk="0" hangingPunct="1">
                        <a:defRPr kumimoji="0" kern="1200">
                          <a:solidFill>
                            <a:schemeClr val="dk1"/>
                          </a:solidFill>
                          <a:latin typeface="Tw Cen MT"/>
                        </a:defRPr>
                      </a:lvl3pPr>
                      <a:lvl4pPr marL="1371600" algn="l" rtl="0" eaLnBrk="1" latinLnBrk="0" hangingPunct="1">
                        <a:defRPr kumimoji="0" kern="1200">
                          <a:solidFill>
                            <a:schemeClr val="dk1"/>
                          </a:solidFill>
                          <a:latin typeface="Tw Cen MT"/>
                        </a:defRPr>
                      </a:lvl4pPr>
                      <a:lvl5pPr marL="1828800" algn="l" rtl="0" eaLnBrk="1" latinLnBrk="0" hangingPunct="1">
                        <a:defRPr kumimoji="0" kern="1200">
                          <a:solidFill>
                            <a:schemeClr val="dk1"/>
                          </a:solidFill>
                          <a:latin typeface="Tw Cen MT"/>
                        </a:defRPr>
                      </a:lvl5pPr>
                      <a:lvl6pPr marL="2286000" algn="l" rtl="0" eaLnBrk="1" latinLnBrk="0" hangingPunct="1">
                        <a:defRPr kumimoji="0" kern="1200">
                          <a:solidFill>
                            <a:schemeClr val="dk1"/>
                          </a:solidFill>
                          <a:latin typeface="Tw Cen MT"/>
                        </a:defRPr>
                      </a:lvl6pPr>
                      <a:lvl7pPr marL="2743200" algn="l" rtl="0" eaLnBrk="1" latinLnBrk="0" hangingPunct="1">
                        <a:defRPr kumimoji="0" kern="1200">
                          <a:solidFill>
                            <a:schemeClr val="dk1"/>
                          </a:solidFill>
                          <a:latin typeface="Tw Cen MT"/>
                        </a:defRPr>
                      </a:lvl7pPr>
                      <a:lvl8pPr marL="3200400" algn="l" rtl="0" eaLnBrk="1" latinLnBrk="0" hangingPunct="1">
                        <a:defRPr kumimoji="0" kern="1200">
                          <a:solidFill>
                            <a:schemeClr val="dk1"/>
                          </a:solidFill>
                          <a:latin typeface="Tw Cen MT"/>
                        </a:defRPr>
                      </a:lvl8pPr>
                      <a:lvl9pPr marL="3657600" algn="l" rtl="0" eaLnBrk="1" latinLnBrk="0" hangingPunct="1">
                        <a:defRPr kumimoji="0" kern="1200">
                          <a:solidFill>
                            <a:schemeClr val="dk1"/>
                          </a:solidFill>
                          <a:latin typeface="Tw Cen MT"/>
                        </a:defRPr>
                      </a:lvl9pPr>
                    </a:lstStyle>
                    <a:p>
                      <a:pPr algn="ctr"/>
                      <a:r>
                        <a:rPr lang="fa-IR" sz="1050" dirty="0" smtClean="0">
                          <a:cs typeface="B Mitra" panose="00000400000000000000" pitchFamily="2" charset="-78"/>
                        </a:rPr>
                        <a:t>بوفه</a:t>
                      </a:r>
                      <a:endParaRPr lang="en-US" sz="1050" dirty="0">
                        <a:cs typeface="B Mitra" panose="00000400000000000000" pitchFamily="2" charset="-78"/>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4B6D2">
                        <a:tint val="40000"/>
                      </a:srgbClr>
                    </a:solidFill>
                  </a:tcPr>
                </a:tc>
              </a:tr>
              <a:tr h="242223">
                <a:tc>
                  <a:txBody>
                    <a:bodyPr/>
                    <a:lstStyle>
                      <a:lvl1pPr marL="0" algn="l" rtl="0" eaLnBrk="1" latinLnBrk="0" hangingPunct="1">
                        <a:defRPr kumimoji="0" kern="1200">
                          <a:solidFill>
                            <a:schemeClr val="dk1"/>
                          </a:solidFill>
                          <a:latin typeface="Tw Cen MT"/>
                        </a:defRPr>
                      </a:lvl1pPr>
                      <a:lvl2pPr marL="457200" algn="l" rtl="0" eaLnBrk="1" latinLnBrk="0" hangingPunct="1">
                        <a:defRPr kumimoji="0" kern="1200">
                          <a:solidFill>
                            <a:schemeClr val="dk1"/>
                          </a:solidFill>
                          <a:latin typeface="Tw Cen MT"/>
                        </a:defRPr>
                      </a:lvl2pPr>
                      <a:lvl3pPr marL="914400" algn="l" rtl="0" eaLnBrk="1" latinLnBrk="0" hangingPunct="1">
                        <a:defRPr kumimoji="0" kern="1200">
                          <a:solidFill>
                            <a:schemeClr val="dk1"/>
                          </a:solidFill>
                          <a:latin typeface="Tw Cen MT"/>
                        </a:defRPr>
                      </a:lvl3pPr>
                      <a:lvl4pPr marL="1371600" algn="l" rtl="0" eaLnBrk="1" latinLnBrk="0" hangingPunct="1">
                        <a:defRPr kumimoji="0" kern="1200">
                          <a:solidFill>
                            <a:schemeClr val="dk1"/>
                          </a:solidFill>
                          <a:latin typeface="Tw Cen MT"/>
                        </a:defRPr>
                      </a:lvl4pPr>
                      <a:lvl5pPr marL="1828800" algn="l" rtl="0" eaLnBrk="1" latinLnBrk="0" hangingPunct="1">
                        <a:defRPr kumimoji="0" kern="1200">
                          <a:solidFill>
                            <a:schemeClr val="dk1"/>
                          </a:solidFill>
                          <a:latin typeface="Tw Cen MT"/>
                        </a:defRPr>
                      </a:lvl5pPr>
                      <a:lvl6pPr marL="2286000" algn="l" rtl="0" eaLnBrk="1" latinLnBrk="0" hangingPunct="1">
                        <a:defRPr kumimoji="0" kern="1200">
                          <a:solidFill>
                            <a:schemeClr val="dk1"/>
                          </a:solidFill>
                          <a:latin typeface="Tw Cen MT"/>
                        </a:defRPr>
                      </a:lvl6pPr>
                      <a:lvl7pPr marL="2743200" algn="l" rtl="0" eaLnBrk="1" latinLnBrk="0" hangingPunct="1">
                        <a:defRPr kumimoji="0" kern="1200">
                          <a:solidFill>
                            <a:schemeClr val="dk1"/>
                          </a:solidFill>
                          <a:latin typeface="Tw Cen MT"/>
                        </a:defRPr>
                      </a:lvl7pPr>
                      <a:lvl8pPr marL="3200400" algn="l" rtl="0" eaLnBrk="1" latinLnBrk="0" hangingPunct="1">
                        <a:defRPr kumimoji="0" kern="1200">
                          <a:solidFill>
                            <a:schemeClr val="dk1"/>
                          </a:solidFill>
                          <a:latin typeface="Tw Cen MT"/>
                        </a:defRPr>
                      </a:lvl8pPr>
                      <a:lvl9pPr marL="3657600" algn="l" rtl="0" eaLnBrk="1" latinLnBrk="0" hangingPunct="1">
                        <a:defRPr kumimoji="0" kern="1200">
                          <a:solidFill>
                            <a:schemeClr val="dk1"/>
                          </a:solidFill>
                          <a:latin typeface="Tw Cen MT"/>
                        </a:defRPr>
                      </a:lvl9pPr>
                    </a:lstStyle>
                    <a:p>
                      <a:pPr algn="ctr"/>
                      <a:r>
                        <a:rPr lang="fa-IR" sz="1050" dirty="0" smtClean="0">
                          <a:cs typeface="B Mitra" panose="00000400000000000000" pitchFamily="2" charset="-78"/>
                        </a:rPr>
                        <a:t>70 </a:t>
                      </a:r>
                      <a:r>
                        <a:rPr kumimoji="0" lang="en-US" sz="1050" b="0" i="0" kern="1200" dirty="0" smtClean="0">
                          <a:solidFill>
                            <a:schemeClr val="dk1"/>
                          </a:solidFill>
                          <a:latin typeface="Bodoni MT" pitchFamily="18" charset="0"/>
                          <a:ea typeface="+mn-ea"/>
                          <a:cs typeface="B Mitra" panose="00000400000000000000" pitchFamily="2" charset="-78"/>
                        </a:rPr>
                        <a:t>m²</a:t>
                      </a:r>
                      <a:endParaRPr lang="en-US" sz="1050" dirty="0">
                        <a:cs typeface="B Mitra" panose="00000400000000000000" pitchFamily="2" charset="-78"/>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4B6D2">
                        <a:tint val="20000"/>
                      </a:srgbClr>
                    </a:solidFill>
                  </a:tcPr>
                </a:tc>
                <a:tc>
                  <a:txBody>
                    <a:bodyPr/>
                    <a:lstStyle>
                      <a:lvl1pPr marL="0" algn="l" rtl="0" eaLnBrk="1" latinLnBrk="0" hangingPunct="1">
                        <a:defRPr kumimoji="0" kern="1200">
                          <a:solidFill>
                            <a:schemeClr val="dk1"/>
                          </a:solidFill>
                          <a:latin typeface="Tw Cen MT"/>
                        </a:defRPr>
                      </a:lvl1pPr>
                      <a:lvl2pPr marL="457200" algn="l" rtl="0" eaLnBrk="1" latinLnBrk="0" hangingPunct="1">
                        <a:defRPr kumimoji="0" kern="1200">
                          <a:solidFill>
                            <a:schemeClr val="dk1"/>
                          </a:solidFill>
                          <a:latin typeface="Tw Cen MT"/>
                        </a:defRPr>
                      </a:lvl2pPr>
                      <a:lvl3pPr marL="914400" algn="l" rtl="0" eaLnBrk="1" latinLnBrk="0" hangingPunct="1">
                        <a:defRPr kumimoji="0" kern="1200">
                          <a:solidFill>
                            <a:schemeClr val="dk1"/>
                          </a:solidFill>
                          <a:latin typeface="Tw Cen MT"/>
                        </a:defRPr>
                      </a:lvl3pPr>
                      <a:lvl4pPr marL="1371600" algn="l" rtl="0" eaLnBrk="1" latinLnBrk="0" hangingPunct="1">
                        <a:defRPr kumimoji="0" kern="1200">
                          <a:solidFill>
                            <a:schemeClr val="dk1"/>
                          </a:solidFill>
                          <a:latin typeface="Tw Cen MT"/>
                        </a:defRPr>
                      </a:lvl4pPr>
                      <a:lvl5pPr marL="1828800" algn="l" rtl="0" eaLnBrk="1" latinLnBrk="0" hangingPunct="1">
                        <a:defRPr kumimoji="0" kern="1200">
                          <a:solidFill>
                            <a:schemeClr val="dk1"/>
                          </a:solidFill>
                          <a:latin typeface="Tw Cen MT"/>
                        </a:defRPr>
                      </a:lvl5pPr>
                      <a:lvl6pPr marL="2286000" algn="l" rtl="0" eaLnBrk="1" latinLnBrk="0" hangingPunct="1">
                        <a:defRPr kumimoji="0" kern="1200">
                          <a:solidFill>
                            <a:schemeClr val="dk1"/>
                          </a:solidFill>
                          <a:latin typeface="Tw Cen MT"/>
                        </a:defRPr>
                      </a:lvl6pPr>
                      <a:lvl7pPr marL="2743200" algn="l" rtl="0" eaLnBrk="1" latinLnBrk="0" hangingPunct="1">
                        <a:defRPr kumimoji="0" kern="1200">
                          <a:solidFill>
                            <a:schemeClr val="dk1"/>
                          </a:solidFill>
                          <a:latin typeface="Tw Cen MT"/>
                        </a:defRPr>
                      </a:lvl7pPr>
                      <a:lvl8pPr marL="3200400" algn="l" rtl="0" eaLnBrk="1" latinLnBrk="0" hangingPunct="1">
                        <a:defRPr kumimoji="0" kern="1200">
                          <a:solidFill>
                            <a:schemeClr val="dk1"/>
                          </a:solidFill>
                          <a:latin typeface="Tw Cen MT"/>
                        </a:defRPr>
                      </a:lvl8pPr>
                      <a:lvl9pPr marL="3657600" algn="l" rtl="0" eaLnBrk="1" latinLnBrk="0" hangingPunct="1">
                        <a:defRPr kumimoji="0" kern="1200">
                          <a:solidFill>
                            <a:schemeClr val="dk1"/>
                          </a:solidFill>
                          <a:latin typeface="Tw Cen MT"/>
                        </a:defRPr>
                      </a:lvl9pPr>
                    </a:lstStyle>
                    <a:p>
                      <a:pPr algn="ctr"/>
                      <a:r>
                        <a:rPr lang="fa-IR" sz="1050" dirty="0" smtClean="0">
                          <a:cs typeface="B Mitra" panose="00000400000000000000" pitchFamily="2" charset="-78"/>
                        </a:rPr>
                        <a:t>60 </a:t>
                      </a:r>
                      <a:r>
                        <a:rPr kumimoji="0" lang="en-US" sz="1050" b="0" i="0" kern="1200" dirty="0" smtClean="0">
                          <a:solidFill>
                            <a:schemeClr val="dk1"/>
                          </a:solidFill>
                          <a:latin typeface="Bodoni MT" pitchFamily="18" charset="0"/>
                          <a:ea typeface="+mn-ea"/>
                          <a:cs typeface="B Mitra" panose="00000400000000000000" pitchFamily="2" charset="-78"/>
                        </a:rPr>
                        <a:t>m²</a:t>
                      </a:r>
                      <a:endParaRPr lang="en-US" sz="1050" dirty="0">
                        <a:cs typeface="B Mitra" panose="00000400000000000000" pitchFamily="2" charset="-78"/>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4B6D2">
                        <a:tint val="20000"/>
                      </a:srgbClr>
                    </a:solidFill>
                  </a:tcPr>
                </a:tc>
                <a:tc>
                  <a:txBody>
                    <a:bodyPr/>
                    <a:lstStyle>
                      <a:lvl1pPr marL="0" algn="l" rtl="0" eaLnBrk="1" latinLnBrk="0" hangingPunct="1">
                        <a:defRPr kumimoji="0" kern="1200">
                          <a:solidFill>
                            <a:schemeClr val="dk1"/>
                          </a:solidFill>
                          <a:latin typeface="Tw Cen MT"/>
                        </a:defRPr>
                      </a:lvl1pPr>
                      <a:lvl2pPr marL="457200" algn="l" rtl="0" eaLnBrk="1" latinLnBrk="0" hangingPunct="1">
                        <a:defRPr kumimoji="0" kern="1200">
                          <a:solidFill>
                            <a:schemeClr val="dk1"/>
                          </a:solidFill>
                          <a:latin typeface="Tw Cen MT"/>
                        </a:defRPr>
                      </a:lvl2pPr>
                      <a:lvl3pPr marL="914400" algn="l" rtl="0" eaLnBrk="1" latinLnBrk="0" hangingPunct="1">
                        <a:defRPr kumimoji="0" kern="1200">
                          <a:solidFill>
                            <a:schemeClr val="dk1"/>
                          </a:solidFill>
                          <a:latin typeface="Tw Cen MT"/>
                        </a:defRPr>
                      </a:lvl3pPr>
                      <a:lvl4pPr marL="1371600" algn="l" rtl="0" eaLnBrk="1" latinLnBrk="0" hangingPunct="1">
                        <a:defRPr kumimoji="0" kern="1200">
                          <a:solidFill>
                            <a:schemeClr val="dk1"/>
                          </a:solidFill>
                          <a:latin typeface="Tw Cen MT"/>
                        </a:defRPr>
                      </a:lvl4pPr>
                      <a:lvl5pPr marL="1828800" algn="l" rtl="0" eaLnBrk="1" latinLnBrk="0" hangingPunct="1">
                        <a:defRPr kumimoji="0" kern="1200">
                          <a:solidFill>
                            <a:schemeClr val="dk1"/>
                          </a:solidFill>
                          <a:latin typeface="Tw Cen MT"/>
                        </a:defRPr>
                      </a:lvl5pPr>
                      <a:lvl6pPr marL="2286000" algn="l" rtl="0" eaLnBrk="1" latinLnBrk="0" hangingPunct="1">
                        <a:defRPr kumimoji="0" kern="1200">
                          <a:solidFill>
                            <a:schemeClr val="dk1"/>
                          </a:solidFill>
                          <a:latin typeface="Tw Cen MT"/>
                        </a:defRPr>
                      </a:lvl6pPr>
                      <a:lvl7pPr marL="2743200" algn="l" rtl="0" eaLnBrk="1" latinLnBrk="0" hangingPunct="1">
                        <a:defRPr kumimoji="0" kern="1200">
                          <a:solidFill>
                            <a:schemeClr val="dk1"/>
                          </a:solidFill>
                          <a:latin typeface="Tw Cen MT"/>
                        </a:defRPr>
                      </a:lvl7pPr>
                      <a:lvl8pPr marL="3200400" algn="l" rtl="0" eaLnBrk="1" latinLnBrk="0" hangingPunct="1">
                        <a:defRPr kumimoji="0" kern="1200">
                          <a:solidFill>
                            <a:schemeClr val="dk1"/>
                          </a:solidFill>
                          <a:latin typeface="Tw Cen MT"/>
                        </a:defRPr>
                      </a:lvl8pPr>
                      <a:lvl9pPr marL="3657600" algn="l" rtl="0" eaLnBrk="1" latinLnBrk="0" hangingPunct="1">
                        <a:defRPr kumimoji="0" kern="1200">
                          <a:solidFill>
                            <a:schemeClr val="dk1"/>
                          </a:solidFill>
                          <a:latin typeface="Tw Cen MT"/>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050" dirty="0" smtClean="0">
                          <a:cs typeface="B Mitra" panose="00000400000000000000" pitchFamily="2" charset="-78"/>
                        </a:rPr>
                        <a:t>1.2</a:t>
                      </a:r>
                      <a:r>
                        <a:rPr lang="en-US" sz="1050" dirty="0" smtClean="0">
                          <a:cs typeface="B Mitra" panose="00000400000000000000" pitchFamily="2" charset="-78"/>
                        </a:rPr>
                        <a:t> </a:t>
                      </a:r>
                      <a:r>
                        <a:rPr kumimoji="0" lang="en-US" sz="1050" b="0" i="0" kern="1200" dirty="0" smtClean="0">
                          <a:solidFill>
                            <a:schemeClr val="dk1"/>
                          </a:solidFill>
                          <a:latin typeface="Bodoni MT" pitchFamily="18" charset="0"/>
                          <a:ea typeface="+mn-ea"/>
                          <a:cs typeface="B Mitra" panose="00000400000000000000" pitchFamily="2" charset="-78"/>
                        </a:rPr>
                        <a:t>m²</a:t>
                      </a:r>
                      <a:endParaRPr lang="en-US" sz="1050" b="0" i="0" dirty="0" smtClean="0">
                        <a:latin typeface="Bodoni MT" pitchFamily="18" charset="0"/>
                        <a:cs typeface="B Mitra" panose="00000400000000000000" pitchFamily="2" charset="-78"/>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4B6D2">
                        <a:tint val="20000"/>
                      </a:srgbClr>
                    </a:solidFill>
                  </a:tcPr>
                </a:tc>
                <a:tc>
                  <a:txBody>
                    <a:bodyPr/>
                    <a:lstStyle>
                      <a:lvl1pPr marL="0" algn="l" rtl="0" eaLnBrk="1" latinLnBrk="0" hangingPunct="1">
                        <a:defRPr kumimoji="0" kern="1200">
                          <a:solidFill>
                            <a:schemeClr val="dk1"/>
                          </a:solidFill>
                          <a:latin typeface="Tw Cen MT"/>
                        </a:defRPr>
                      </a:lvl1pPr>
                      <a:lvl2pPr marL="457200" algn="l" rtl="0" eaLnBrk="1" latinLnBrk="0" hangingPunct="1">
                        <a:defRPr kumimoji="0" kern="1200">
                          <a:solidFill>
                            <a:schemeClr val="dk1"/>
                          </a:solidFill>
                          <a:latin typeface="Tw Cen MT"/>
                        </a:defRPr>
                      </a:lvl2pPr>
                      <a:lvl3pPr marL="914400" algn="l" rtl="0" eaLnBrk="1" latinLnBrk="0" hangingPunct="1">
                        <a:defRPr kumimoji="0" kern="1200">
                          <a:solidFill>
                            <a:schemeClr val="dk1"/>
                          </a:solidFill>
                          <a:latin typeface="Tw Cen MT"/>
                        </a:defRPr>
                      </a:lvl3pPr>
                      <a:lvl4pPr marL="1371600" algn="l" rtl="0" eaLnBrk="1" latinLnBrk="0" hangingPunct="1">
                        <a:defRPr kumimoji="0" kern="1200">
                          <a:solidFill>
                            <a:schemeClr val="dk1"/>
                          </a:solidFill>
                          <a:latin typeface="Tw Cen MT"/>
                        </a:defRPr>
                      </a:lvl4pPr>
                      <a:lvl5pPr marL="1828800" algn="l" rtl="0" eaLnBrk="1" latinLnBrk="0" hangingPunct="1">
                        <a:defRPr kumimoji="0" kern="1200">
                          <a:solidFill>
                            <a:schemeClr val="dk1"/>
                          </a:solidFill>
                          <a:latin typeface="Tw Cen MT"/>
                        </a:defRPr>
                      </a:lvl5pPr>
                      <a:lvl6pPr marL="2286000" algn="l" rtl="0" eaLnBrk="1" latinLnBrk="0" hangingPunct="1">
                        <a:defRPr kumimoji="0" kern="1200">
                          <a:solidFill>
                            <a:schemeClr val="dk1"/>
                          </a:solidFill>
                          <a:latin typeface="Tw Cen MT"/>
                        </a:defRPr>
                      </a:lvl6pPr>
                      <a:lvl7pPr marL="2743200" algn="l" rtl="0" eaLnBrk="1" latinLnBrk="0" hangingPunct="1">
                        <a:defRPr kumimoji="0" kern="1200">
                          <a:solidFill>
                            <a:schemeClr val="dk1"/>
                          </a:solidFill>
                          <a:latin typeface="Tw Cen MT"/>
                        </a:defRPr>
                      </a:lvl7pPr>
                      <a:lvl8pPr marL="3200400" algn="l" rtl="0" eaLnBrk="1" latinLnBrk="0" hangingPunct="1">
                        <a:defRPr kumimoji="0" kern="1200">
                          <a:solidFill>
                            <a:schemeClr val="dk1"/>
                          </a:solidFill>
                          <a:latin typeface="Tw Cen MT"/>
                        </a:defRPr>
                      </a:lvl8pPr>
                      <a:lvl9pPr marL="3657600" algn="l" rtl="0" eaLnBrk="1" latinLnBrk="0" hangingPunct="1">
                        <a:defRPr kumimoji="0" kern="1200">
                          <a:solidFill>
                            <a:schemeClr val="dk1"/>
                          </a:solidFill>
                          <a:latin typeface="Tw Cen MT"/>
                        </a:defRPr>
                      </a:lvl9pPr>
                    </a:lstStyle>
                    <a:p>
                      <a:pPr algn="ctr"/>
                      <a:r>
                        <a:rPr lang="fa-IR" sz="1050" dirty="0" smtClean="0">
                          <a:cs typeface="B Mitra" panose="00000400000000000000" pitchFamily="2" charset="-78"/>
                        </a:rPr>
                        <a:t>نمازخانه</a:t>
                      </a:r>
                      <a:endParaRPr lang="en-US" sz="1050" dirty="0">
                        <a:cs typeface="B Mitra" panose="00000400000000000000" pitchFamily="2" charset="-78"/>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4B6D2">
                        <a:tint val="20000"/>
                      </a:srgbClr>
                    </a:solidFill>
                  </a:tcPr>
                </a:tc>
              </a:tr>
              <a:tr h="242223">
                <a:tc>
                  <a:txBody>
                    <a:bodyPr/>
                    <a:lstStyle>
                      <a:lvl1pPr marL="0" algn="l" rtl="0" eaLnBrk="1" latinLnBrk="0" hangingPunct="1">
                        <a:defRPr kumimoji="0" kern="1200">
                          <a:solidFill>
                            <a:schemeClr val="dk1"/>
                          </a:solidFill>
                          <a:latin typeface="Tw Cen MT"/>
                        </a:defRPr>
                      </a:lvl1pPr>
                      <a:lvl2pPr marL="457200" algn="l" rtl="0" eaLnBrk="1" latinLnBrk="0" hangingPunct="1">
                        <a:defRPr kumimoji="0" kern="1200">
                          <a:solidFill>
                            <a:schemeClr val="dk1"/>
                          </a:solidFill>
                          <a:latin typeface="Tw Cen MT"/>
                        </a:defRPr>
                      </a:lvl2pPr>
                      <a:lvl3pPr marL="914400" algn="l" rtl="0" eaLnBrk="1" latinLnBrk="0" hangingPunct="1">
                        <a:defRPr kumimoji="0" kern="1200">
                          <a:solidFill>
                            <a:schemeClr val="dk1"/>
                          </a:solidFill>
                          <a:latin typeface="Tw Cen MT"/>
                        </a:defRPr>
                      </a:lvl3pPr>
                      <a:lvl4pPr marL="1371600" algn="l" rtl="0" eaLnBrk="1" latinLnBrk="0" hangingPunct="1">
                        <a:defRPr kumimoji="0" kern="1200">
                          <a:solidFill>
                            <a:schemeClr val="dk1"/>
                          </a:solidFill>
                          <a:latin typeface="Tw Cen MT"/>
                        </a:defRPr>
                      </a:lvl4pPr>
                      <a:lvl5pPr marL="1828800" algn="l" rtl="0" eaLnBrk="1" latinLnBrk="0" hangingPunct="1">
                        <a:defRPr kumimoji="0" kern="1200">
                          <a:solidFill>
                            <a:schemeClr val="dk1"/>
                          </a:solidFill>
                          <a:latin typeface="Tw Cen MT"/>
                        </a:defRPr>
                      </a:lvl5pPr>
                      <a:lvl6pPr marL="2286000" algn="l" rtl="0" eaLnBrk="1" latinLnBrk="0" hangingPunct="1">
                        <a:defRPr kumimoji="0" kern="1200">
                          <a:solidFill>
                            <a:schemeClr val="dk1"/>
                          </a:solidFill>
                          <a:latin typeface="Tw Cen MT"/>
                        </a:defRPr>
                      </a:lvl6pPr>
                      <a:lvl7pPr marL="2743200" algn="l" rtl="0" eaLnBrk="1" latinLnBrk="0" hangingPunct="1">
                        <a:defRPr kumimoji="0" kern="1200">
                          <a:solidFill>
                            <a:schemeClr val="dk1"/>
                          </a:solidFill>
                          <a:latin typeface="Tw Cen MT"/>
                        </a:defRPr>
                      </a:lvl7pPr>
                      <a:lvl8pPr marL="3200400" algn="l" rtl="0" eaLnBrk="1" latinLnBrk="0" hangingPunct="1">
                        <a:defRPr kumimoji="0" kern="1200">
                          <a:solidFill>
                            <a:schemeClr val="dk1"/>
                          </a:solidFill>
                          <a:latin typeface="Tw Cen MT"/>
                        </a:defRPr>
                      </a:lvl8pPr>
                      <a:lvl9pPr marL="3657600" algn="l" rtl="0" eaLnBrk="1" latinLnBrk="0" hangingPunct="1">
                        <a:defRPr kumimoji="0" kern="1200">
                          <a:solidFill>
                            <a:schemeClr val="dk1"/>
                          </a:solidFill>
                          <a:latin typeface="Tw Cen MT"/>
                        </a:defRPr>
                      </a:lvl9pPr>
                    </a:lstStyle>
                    <a:p>
                      <a:pPr algn="ctr"/>
                      <a:r>
                        <a:rPr lang="fa-IR" sz="1050" dirty="0" smtClean="0">
                          <a:cs typeface="B Mitra" panose="00000400000000000000" pitchFamily="2" charset="-78"/>
                        </a:rPr>
                        <a:t>35</a:t>
                      </a:r>
                      <a:r>
                        <a:rPr lang="en-US" sz="1050" dirty="0" smtClean="0">
                          <a:cs typeface="B Mitra" panose="00000400000000000000" pitchFamily="2" charset="-78"/>
                        </a:rPr>
                        <a:t> </a:t>
                      </a:r>
                      <a:r>
                        <a:rPr kumimoji="0" lang="en-US" sz="1050" b="0" i="0" kern="1200" dirty="0" smtClean="0">
                          <a:solidFill>
                            <a:schemeClr val="dk1"/>
                          </a:solidFill>
                          <a:latin typeface="Bodoni MT" pitchFamily="18" charset="0"/>
                          <a:ea typeface="+mn-ea"/>
                          <a:cs typeface="B Mitra" panose="00000400000000000000" pitchFamily="2" charset="-78"/>
                        </a:rPr>
                        <a:t>m²</a:t>
                      </a:r>
                      <a:endParaRPr lang="en-US" sz="1050" dirty="0">
                        <a:cs typeface="B Mitra" panose="00000400000000000000" pitchFamily="2" charset="-78"/>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4B6D2">
                        <a:tint val="40000"/>
                      </a:srgbClr>
                    </a:solidFill>
                  </a:tcPr>
                </a:tc>
                <a:tc>
                  <a:txBody>
                    <a:bodyPr/>
                    <a:lstStyle>
                      <a:lvl1pPr marL="0" algn="l" rtl="0" eaLnBrk="1" latinLnBrk="0" hangingPunct="1">
                        <a:defRPr kumimoji="0" kern="1200">
                          <a:solidFill>
                            <a:schemeClr val="dk1"/>
                          </a:solidFill>
                          <a:latin typeface="Tw Cen MT"/>
                        </a:defRPr>
                      </a:lvl1pPr>
                      <a:lvl2pPr marL="457200" algn="l" rtl="0" eaLnBrk="1" latinLnBrk="0" hangingPunct="1">
                        <a:defRPr kumimoji="0" kern="1200">
                          <a:solidFill>
                            <a:schemeClr val="dk1"/>
                          </a:solidFill>
                          <a:latin typeface="Tw Cen MT"/>
                        </a:defRPr>
                      </a:lvl2pPr>
                      <a:lvl3pPr marL="914400" algn="l" rtl="0" eaLnBrk="1" latinLnBrk="0" hangingPunct="1">
                        <a:defRPr kumimoji="0" kern="1200">
                          <a:solidFill>
                            <a:schemeClr val="dk1"/>
                          </a:solidFill>
                          <a:latin typeface="Tw Cen MT"/>
                        </a:defRPr>
                      </a:lvl3pPr>
                      <a:lvl4pPr marL="1371600" algn="l" rtl="0" eaLnBrk="1" latinLnBrk="0" hangingPunct="1">
                        <a:defRPr kumimoji="0" kern="1200">
                          <a:solidFill>
                            <a:schemeClr val="dk1"/>
                          </a:solidFill>
                          <a:latin typeface="Tw Cen MT"/>
                        </a:defRPr>
                      </a:lvl4pPr>
                      <a:lvl5pPr marL="1828800" algn="l" rtl="0" eaLnBrk="1" latinLnBrk="0" hangingPunct="1">
                        <a:defRPr kumimoji="0" kern="1200">
                          <a:solidFill>
                            <a:schemeClr val="dk1"/>
                          </a:solidFill>
                          <a:latin typeface="Tw Cen MT"/>
                        </a:defRPr>
                      </a:lvl5pPr>
                      <a:lvl6pPr marL="2286000" algn="l" rtl="0" eaLnBrk="1" latinLnBrk="0" hangingPunct="1">
                        <a:defRPr kumimoji="0" kern="1200">
                          <a:solidFill>
                            <a:schemeClr val="dk1"/>
                          </a:solidFill>
                          <a:latin typeface="Tw Cen MT"/>
                        </a:defRPr>
                      </a:lvl6pPr>
                      <a:lvl7pPr marL="2743200" algn="l" rtl="0" eaLnBrk="1" latinLnBrk="0" hangingPunct="1">
                        <a:defRPr kumimoji="0" kern="1200">
                          <a:solidFill>
                            <a:schemeClr val="dk1"/>
                          </a:solidFill>
                          <a:latin typeface="Tw Cen MT"/>
                        </a:defRPr>
                      </a:lvl7pPr>
                      <a:lvl8pPr marL="3200400" algn="l" rtl="0" eaLnBrk="1" latinLnBrk="0" hangingPunct="1">
                        <a:defRPr kumimoji="0" kern="1200">
                          <a:solidFill>
                            <a:schemeClr val="dk1"/>
                          </a:solidFill>
                          <a:latin typeface="Tw Cen MT"/>
                        </a:defRPr>
                      </a:lvl8pPr>
                      <a:lvl9pPr marL="3657600" algn="l" rtl="0" eaLnBrk="1" latinLnBrk="0" hangingPunct="1">
                        <a:defRPr kumimoji="0" kern="1200">
                          <a:solidFill>
                            <a:schemeClr val="dk1"/>
                          </a:solidFill>
                          <a:latin typeface="Tw Cen MT"/>
                        </a:defRPr>
                      </a:lvl9pPr>
                    </a:lstStyle>
                    <a:p>
                      <a:pPr algn="ctr"/>
                      <a:r>
                        <a:rPr lang="fa-IR" sz="1050" dirty="0" smtClean="0">
                          <a:cs typeface="B Mitra" panose="00000400000000000000" pitchFamily="2" charset="-78"/>
                        </a:rPr>
                        <a:t>46</a:t>
                      </a:r>
                      <a:r>
                        <a:rPr lang="en-US" sz="1050" dirty="0" smtClean="0">
                          <a:cs typeface="B Mitra" panose="00000400000000000000" pitchFamily="2" charset="-78"/>
                        </a:rPr>
                        <a:t> </a:t>
                      </a:r>
                      <a:r>
                        <a:rPr kumimoji="0" lang="en-US" sz="1050" b="0" i="0" kern="1200" dirty="0" smtClean="0">
                          <a:solidFill>
                            <a:schemeClr val="dk1"/>
                          </a:solidFill>
                          <a:latin typeface="Bodoni MT" pitchFamily="18" charset="0"/>
                          <a:ea typeface="+mn-ea"/>
                          <a:cs typeface="B Mitra" panose="00000400000000000000" pitchFamily="2" charset="-78"/>
                        </a:rPr>
                        <a:t>m²</a:t>
                      </a:r>
                      <a:endParaRPr lang="en-US" sz="1050" dirty="0">
                        <a:cs typeface="B Mitra" panose="00000400000000000000" pitchFamily="2" charset="-78"/>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4B6D2">
                        <a:tint val="40000"/>
                      </a:srgbClr>
                    </a:solidFill>
                  </a:tcPr>
                </a:tc>
                <a:tc>
                  <a:txBody>
                    <a:bodyPr/>
                    <a:lstStyle>
                      <a:lvl1pPr marL="0" algn="l" rtl="0" eaLnBrk="1" latinLnBrk="0" hangingPunct="1">
                        <a:defRPr kumimoji="0" kern="1200">
                          <a:solidFill>
                            <a:schemeClr val="dk1"/>
                          </a:solidFill>
                          <a:latin typeface="Tw Cen MT"/>
                        </a:defRPr>
                      </a:lvl1pPr>
                      <a:lvl2pPr marL="457200" algn="l" rtl="0" eaLnBrk="1" latinLnBrk="0" hangingPunct="1">
                        <a:defRPr kumimoji="0" kern="1200">
                          <a:solidFill>
                            <a:schemeClr val="dk1"/>
                          </a:solidFill>
                          <a:latin typeface="Tw Cen MT"/>
                        </a:defRPr>
                      </a:lvl2pPr>
                      <a:lvl3pPr marL="914400" algn="l" rtl="0" eaLnBrk="1" latinLnBrk="0" hangingPunct="1">
                        <a:defRPr kumimoji="0" kern="1200">
                          <a:solidFill>
                            <a:schemeClr val="dk1"/>
                          </a:solidFill>
                          <a:latin typeface="Tw Cen MT"/>
                        </a:defRPr>
                      </a:lvl3pPr>
                      <a:lvl4pPr marL="1371600" algn="l" rtl="0" eaLnBrk="1" latinLnBrk="0" hangingPunct="1">
                        <a:defRPr kumimoji="0" kern="1200">
                          <a:solidFill>
                            <a:schemeClr val="dk1"/>
                          </a:solidFill>
                          <a:latin typeface="Tw Cen MT"/>
                        </a:defRPr>
                      </a:lvl4pPr>
                      <a:lvl5pPr marL="1828800" algn="l" rtl="0" eaLnBrk="1" latinLnBrk="0" hangingPunct="1">
                        <a:defRPr kumimoji="0" kern="1200">
                          <a:solidFill>
                            <a:schemeClr val="dk1"/>
                          </a:solidFill>
                          <a:latin typeface="Tw Cen MT"/>
                        </a:defRPr>
                      </a:lvl5pPr>
                      <a:lvl6pPr marL="2286000" algn="l" rtl="0" eaLnBrk="1" latinLnBrk="0" hangingPunct="1">
                        <a:defRPr kumimoji="0" kern="1200">
                          <a:solidFill>
                            <a:schemeClr val="dk1"/>
                          </a:solidFill>
                          <a:latin typeface="Tw Cen MT"/>
                        </a:defRPr>
                      </a:lvl6pPr>
                      <a:lvl7pPr marL="2743200" algn="l" rtl="0" eaLnBrk="1" latinLnBrk="0" hangingPunct="1">
                        <a:defRPr kumimoji="0" kern="1200">
                          <a:solidFill>
                            <a:schemeClr val="dk1"/>
                          </a:solidFill>
                          <a:latin typeface="Tw Cen MT"/>
                        </a:defRPr>
                      </a:lvl7pPr>
                      <a:lvl8pPr marL="3200400" algn="l" rtl="0" eaLnBrk="1" latinLnBrk="0" hangingPunct="1">
                        <a:defRPr kumimoji="0" kern="1200">
                          <a:solidFill>
                            <a:schemeClr val="dk1"/>
                          </a:solidFill>
                          <a:latin typeface="Tw Cen MT"/>
                        </a:defRPr>
                      </a:lvl8pPr>
                      <a:lvl9pPr marL="3657600" algn="l" rtl="0" eaLnBrk="1" latinLnBrk="0" hangingPunct="1">
                        <a:defRPr kumimoji="0" kern="1200">
                          <a:solidFill>
                            <a:schemeClr val="dk1"/>
                          </a:solidFill>
                          <a:latin typeface="Tw Cen MT"/>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050" dirty="0" smtClean="0">
                          <a:cs typeface="B Mitra" panose="00000400000000000000" pitchFamily="2" charset="-78"/>
                        </a:rPr>
                        <a:t>2.3</a:t>
                      </a:r>
                      <a:r>
                        <a:rPr lang="en-US" sz="1050" dirty="0" smtClean="0">
                          <a:cs typeface="B Mitra" panose="00000400000000000000" pitchFamily="2" charset="-78"/>
                        </a:rPr>
                        <a:t> </a:t>
                      </a:r>
                      <a:r>
                        <a:rPr kumimoji="0" lang="en-US" sz="1050" b="0" i="0" kern="1200" dirty="0" smtClean="0">
                          <a:solidFill>
                            <a:schemeClr val="dk1"/>
                          </a:solidFill>
                          <a:latin typeface="Bodoni MT" pitchFamily="18" charset="0"/>
                          <a:ea typeface="+mn-ea"/>
                          <a:cs typeface="B Mitra" panose="00000400000000000000" pitchFamily="2" charset="-78"/>
                        </a:rPr>
                        <a:t>m²</a:t>
                      </a:r>
                      <a:endParaRPr lang="en-US" sz="1050" b="0" i="0" dirty="0" smtClean="0">
                        <a:latin typeface="Bodoni MT" pitchFamily="18" charset="0"/>
                        <a:cs typeface="B Mitra" panose="00000400000000000000" pitchFamily="2" charset="-78"/>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4B6D2">
                        <a:tint val="40000"/>
                      </a:srgbClr>
                    </a:solidFill>
                  </a:tcPr>
                </a:tc>
                <a:tc>
                  <a:txBody>
                    <a:bodyPr/>
                    <a:lstStyle>
                      <a:lvl1pPr marL="0" algn="l" rtl="0" eaLnBrk="1" latinLnBrk="0" hangingPunct="1">
                        <a:defRPr kumimoji="0" kern="1200">
                          <a:solidFill>
                            <a:schemeClr val="dk1"/>
                          </a:solidFill>
                          <a:latin typeface="Tw Cen MT"/>
                        </a:defRPr>
                      </a:lvl1pPr>
                      <a:lvl2pPr marL="457200" algn="l" rtl="0" eaLnBrk="1" latinLnBrk="0" hangingPunct="1">
                        <a:defRPr kumimoji="0" kern="1200">
                          <a:solidFill>
                            <a:schemeClr val="dk1"/>
                          </a:solidFill>
                          <a:latin typeface="Tw Cen MT"/>
                        </a:defRPr>
                      </a:lvl2pPr>
                      <a:lvl3pPr marL="914400" algn="l" rtl="0" eaLnBrk="1" latinLnBrk="0" hangingPunct="1">
                        <a:defRPr kumimoji="0" kern="1200">
                          <a:solidFill>
                            <a:schemeClr val="dk1"/>
                          </a:solidFill>
                          <a:latin typeface="Tw Cen MT"/>
                        </a:defRPr>
                      </a:lvl3pPr>
                      <a:lvl4pPr marL="1371600" algn="l" rtl="0" eaLnBrk="1" latinLnBrk="0" hangingPunct="1">
                        <a:defRPr kumimoji="0" kern="1200">
                          <a:solidFill>
                            <a:schemeClr val="dk1"/>
                          </a:solidFill>
                          <a:latin typeface="Tw Cen MT"/>
                        </a:defRPr>
                      </a:lvl4pPr>
                      <a:lvl5pPr marL="1828800" algn="l" rtl="0" eaLnBrk="1" latinLnBrk="0" hangingPunct="1">
                        <a:defRPr kumimoji="0" kern="1200">
                          <a:solidFill>
                            <a:schemeClr val="dk1"/>
                          </a:solidFill>
                          <a:latin typeface="Tw Cen MT"/>
                        </a:defRPr>
                      </a:lvl5pPr>
                      <a:lvl6pPr marL="2286000" algn="l" rtl="0" eaLnBrk="1" latinLnBrk="0" hangingPunct="1">
                        <a:defRPr kumimoji="0" kern="1200">
                          <a:solidFill>
                            <a:schemeClr val="dk1"/>
                          </a:solidFill>
                          <a:latin typeface="Tw Cen MT"/>
                        </a:defRPr>
                      </a:lvl6pPr>
                      <a:lvl7pPr marL="2743200" algn="l" rtl="0" eaLnBrk="1" latinLnBrk="0" hangingPunct="1">
                        <a:defRPr kumimoji="0" kern="1200">
                          <a:solidFill>
                            <a:schemeClr val="dk1"/>
                          </a:solidFill>
                          <a:latin typeface="Tw Cen MT"/>
                        </a:defRPr>
                      </a:lvl7pPr>
                      <a:lvl8pPr marL="3200400" algn="l" rtl="0" eaLnBrk="1" latinLnBrk="0" hangingPunct="1">
                        <a:defRPr kumimoji="0" kern="1200">
                          <a:solidFill>
                            <a:schemeClr val="dk1"/>
                          </a:solidFill>
                          <a:latin typeface="Tw Cen MT"/>
                        </a:defRPr>
                      </a:lvl8pPr>
                      <a:lvl9pPr marL="3657600" algn="l" rtl="0" eaLnBrk="1" latinLnBrk="0" hangingPunct="1">
                        <a:defRPr kumimoji="0" kern="1200">
                          <a:solidFill>
                            <a:schemeClr val="dk1"/>
                          </a:solidFill>
                          <a:latin typeface="Tw Cen MT"/>
                        </a:defRPr>
                      </a:lvl9pPr>
                    </a:lstStyle>
                    <a:p>
                      <a:pPr algn="ctr"/>
                      <a:r>
                        <a:rPr lang="fa-IR" sz="1050" dirty="0" smtClean="0">
                          <a:cs typeface="B Mitra" panose="00000400000000000000" pitchFamily="2" charset="-78"/>
                        </a:rPr>
                        <a:t>سایت کامپیوتر</a:t>
                      </a:r>
                      <a:endParaRPr lang="en-US" sz="1050" dirty="0">
                        <a:cs typeface="B Mitra" panose="00000400000000000000" pitchFamily="2" charset="-78"/>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4B6D2">
                        <a:tint val="40000"/>
                      </a:srgbClr>
                    </a:solidFill>
                  </a:tcPr>
                </a:tc>
              </a:tr>
              <a:tr h="242223">
                <a:tc>
                  <a:txBody>
                    <a:bodyPr/>
                    <a:lstStyle>
                      <a:lvl1pPr marL="0" algn="l" rtl="0" eaLnBrk="1" latinLnBrk="0" hangingPunct="1">
                        <a:defRPr kumimoji="0" kern="1200">
                          <a:solidFill>
                            <a:schemeClr val="dk1"/>
                          </a:solidFill>
                          <a:latin typeface="Tw Cen MT"/>
                        </a:defRPr>
                      </a:lvl1pPr>
                      <a:lvl2pPr marL="457200" algn="l" rtl="0" eaLnBrk="1" latinLnBrk="0" hangingPunct="1">
                        <a:defRPr kumimoji="0" kern="1200">
                          <a:solidFill>
                            <a:schemeClr val="dk1"/>
                          </a:solidFill>
                          <a:latin typeface="Tw Cen MT"/>
                        </a:defRPr>
                      </a:lvl2pPr>
                      <a:lvl3pPr marL="914400" algn="l" rtl="0" eaLnBrk="1" latinLnBrk="0" hangingPunct="1">
                        <a:defRPr kumimoji="0" kern="1200">
                          <a:solidFill>
                            <a:schemeClr val="dk1"/>
                          </a:solidFill>
                          <a:latin typeface="Tw Cen MT"/>
                        </a:defRPr>
                      </a:lvl3pPr>
                      <a:lvl4pPr marL="1371600" algn="l" rtl="0" eaLnBrk="1" latinLnBrk="0" hangingPunct="1">
                        <a:defRPr kumimoji="0" kern="1200">
                          <a:solidFill>
                            <a:schemeClr val="dk1"/>
                          </a:solidFill>
                          <a:latin typeface="Tw Cen MT"/>
                        </a:defRPr>
                      </a:lvl4pPr>
                      <a:lvl5pPr marL="1828800" algn="l" rtl="0" eaLnBrk="1" latinLnBrk="0" hangingPunct="1">
                        <a:defRPr kumimoji="0" kern="1200">
                          <a:solidFill>
                            <a:schemeClr val="dk1"/>
                          </a:solidFill>
                          <a:latin typeface="Tw Cen MT"/>
                        </a:defRPr>
                      </a:lvl5pPr>
                      <a:lvl6pPr marL="2286000" algn="l" rtl="0" eaLnBrk="1" latinLnBrk="0" hangingPunct="1">
                        <a:defRPr kumimoji="0" kern="1200">
                          <a:solidFill>
                            <a:schemeClr val="dk1"/>
                          </a:solidFill>
                          <a:latin typeface="Tw Cen MT"/>
                        </a:defRPr>
                      </a:lvl6pPr>
                      <a:lvl7pPr marL="2743200" algn="l" rtl="0" eaLnBrk="1" latinLnBrk="0" hangingPunct="1">
                        <a:defRPr kumimoji="0" kern="1200">
                          <a:solidFill>
                            <a:schemeClr val="dk1"/>
                          </a:solidFill>
                          <a:latin typeface="Tw Cen MT"/>
                        </a:defRPr>
                      </a:lvl7pPr>
                      <a:lvl8pPr marL="3200400" algn="l" rtl="0" eaLnBrk="1" latinLnBrk="0" hangingPunct="1">
                        <a:defRPr kumimoji="0" kern="1200">
                          <a:solidFill>
                            <a:schemeClr val="dk1"/>
                          </a:solidFill>
                          <a:latin typeface="Tw Cen MT"/>
                        </a:defRPr>
                      </a:lvl8pPr>
                      <a:lvl9pPr marL="3657600" algn="l" rtl="0" eaLnBrk="1" latinLnBrk="0" hangingPunct="1">
                        <a:defRPr kumimoji="0" kern="1200">
                          <a:solidFill>
                            <a:schemeClr val="dk1"/>
                          </a:solidFill>
                          <a:latin typeface="Tw Cen MT"/>
                        </a:defRPr>
                      </a:lvl9pPr>
                    </a:lstStyle>
                    <a:p>
                      <a:pPr algn="ctr"/>
                      <a:r>
                        <a:rPr lang="fa-IR" sz="1050" dirty="0" smtClean="0">
                          <a:cs typeface="B Mitra" panose="00000400000000000000" pitchFamily="2" charset="-78"/>
                        </a:rPr>
                        <a:t>19</a:t>
                      </a:r>
                      <a:r>
                        <a:rPr lang="en-US" sz="1050" dirty="0" smtClean="0">
                          <a:cs typeface="B Mitra" panose="00000400000000000000" pitchFamily="2" charset="-78"/>
                        </a:rPr>
                        <a:t> </a:t>
                      </a:r>
                      <a:r>
                        <a:rPr kumimoji="0" lang="en-US" sz="1050" b="0" i="0" kern="1200" dirty="0" smtClean="0">
                          <a:solidFill>
                            <a:schemeClr val="dk1"/>
                          </a:solidFill>
                          <a:latin typeface="Bodoni MT" pitchFamily="18" charset="0"/>
                          <a:ea typeface="+mn-ea"/>
                          <a:cs typeface="B Mitra" panose="00000400000000000000" pitchFamily="2" charset="-78"/>
                        </a:rPr>
                        <a:t>m²</a:t>
                      </a:r>
                      <a:endParaRPr lang="en-US" sz="1050" dirty="0">
                        <a:cs typeface="B Mitra" panose="00000400000000000000" pitchFamily="2" charset="-78"/>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4B6D2">
                        <a:tint val="20000"/>
                      </a:srgbClr>
                    </a:solidFill>
                  </a:tcPr>
                </a:tc>
                <a:tc>
                  <a:txBody>
                    <a:bodyPr/>
                    <a:lstStyle>
                      <a:lvl1pPr marL="0" algn="l" rtl="0" eaLnBrk="1" latinLnBrk="0" hangingPunct="1">
                        <a:defRPr kumimoji="0" kern="1200">
                          <a:solidFill>
                            <a:schemeClr val="dk1"/>
                          </a:solidFill>
                          <a:latin typeface="Tw Cen MT"/>
                        </a:defRPr>
                      </a:lvl1pPr>
                      <a:lvl2pPr marL="457200" algn="l" rtl="0" eaLnBrk="1" latinLnBrk="0" hangingPunct="1">
                        <a:defRPr kumimoji="0" kern="1200">
                          <a:solidFill>
                            <a:schemeClr val="dk1"/>
                          </a:solidFill>
                          <a:latin typeface="Tw Cen MT"/>
                        </a:defRPr>
                      </a:lvl2pPr>
                      <a:lvl3pPr marL="914400" algn="l" rtl="0" eaLnBrk="1" latinLnBrk="0" hangingPunct="1">
                        <a:defRPr kumimoji="0" kern="1200">
                          <a:solidFill>
                            <a:schemeClr val="dk1"/>
                          </a:solidFill>
                          <a:latin typeface="Tw Cen MT"/>
                        </a:defRPr>
                      </a:lvl3pPr>
                      <a:lvl4pPr marL="1371600" algn="l" rtl="0" eaLnBrk="1" latinLnBrk="0" hangingPunct="1">
                        <a:defRPr kumimoji="0" kern="1200">
                          <a:solidFill>
                            <a:schemeClr val="dk1"/>
                          </a:solidFill>
                          <a:latin typeface="Tw Cen MT"/>
                        </a:defRPr>
                      </a:lvl4pPr>
                      <a:lvl5pPr marL="1828800" algn="l" rtl="0" eaLnBrk="1" latinLnBrk="0" hangingPunct="1">
                        <a:defRPr kumimoji="0" kern="1200">
                          <a:solidFill>
                            <a:schemeClr val="dk1"/>
                          </a:solidFill>
                          <a:latin typeface="Tw Cen MT"/>
                        </a:defRPr>
                      </a:lvl5pPr>
                      <a:lvl6pPr marL="2286000" algn="l" rtl="0" eaLnBrk="1" latinLnBrk="0" hangingPunct="1">
                        <a:defRPr kumimoji="0" kern="1200">
                          <a:solidFill>
                            <a:schemeClr val="dk1"/>
                          </a:solidFill>
                          <a:latin typeface="Tw Cen MT"/>
                        </a:defRPr>
                      </a:lvl6pPr>
                      <a:lvl7pPr marL="2743200" algn="l" rtl="0" eaLnBrk="1" latinLnBrk="0" hangingPunct="1">
                        <a:defRPr kumimoji="0" kern="1200">
                          <a:solidFill>
                            <a:schemeClr val="dk1"/>
                          </a:solidFill>
                          <a:latin typeface="Tw Cen MT"/>
                        </a:defRPr>
                      </a:lvl7pPr>
                      <a:lvl8pPr marL="3200400" algn="l" rtl="0" eaLnBrk="1" latinLnBrk="0" hangingPunct="1">
                        <a:defRPr kumimoji="0" kern="1200">
                          <a:solidFill>
                            <a:schemeClr val="dk1"/>
                          </a:solidFill>
                          <a:latin typeface="Tw Cen MT"/>
                        </a:defRPr>
                      </a:lvl8pPr>
                      <a:lvl9pPr marL="3657600" algn="l" rtl="0" eaLnBrk="1" latinLnBrk="0" hangingPunct="1">
                        <a:defRPr kumimoji="0" kern="1200">
                          <a:solidFill>
                            <a:schemeClr val="dk1"/>
                          </a:solidFill>
                          <a:latin typeface="Tw Cen MT"/>
                        </a:defRPr>
                      </a:lvl9pPr>
                    </a:lstStyle>
                    <a:p>
                      <a:pPr algn="ctr"/>
                      <a:r>
                        <a:rPr lang="fa-IR" sz="1050" dirty="0" smtClean="0">
                          <a:cs typeface="B Mitra" panose="00000400000000000000" pitchFamily="2" charset="-78"/>
                        </a:rPr>
                        <a:t>12</a:t>
                      </a:r>
                      <a:r>
                        <a:rPr lang="en-US" sz="1050" dirty="0" smtClean="0">
                          <a:cs typeface="B Mitra" panose="00000400000000000000" pitchFamily="2" charset="-78"/>
                        </a:rPr>
                        <a:t> </a:t>
                      </a:r>
                      <a:r>
                        <a:rPr kumimoji="0" lang="en-US" sz="1050" b="0" i="0" kern="1200" dirty="0" smtClean="0">
                          <a:solidFill>
                            <a:schemeClr val="dk1"/>
                          </a:solidFill>
                          <a:latin typeface="Bodoni MT" pitchFamily="18" charset="0"/>
                          <a:ea typeface="+mn-ea"/>
                          <a:cs typeface="B Mitra" panose="00000400000000000000" pitchFamily="2" charset="-78"/>
                        </a:rPr>
                        <a:t>m²</a:t>
                      </a:r>
                      <a:endParaRPr lang="en-US" sz="1050" dirty="0">
                        <a:cs typeface="B Mitra" panose="00000400000000000000" pitchFamily="2" charset="-78"/>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4B6D2">
                        <a:tint val="20000"/>
                      </a:srgbClr>
                    </a:solidFill>
                  </a:tcPr>
                </a:tc>
                <a:tc>
                  <a:txBody>
                    <a:bodyPr/>
                    <a:lstStyle>
                      <a:lvl1pPr marL="0" algn="l" rtl="0" eaLnBrk="1" latinLnBrk="0" hangingPunct="1">
                        <a:defRPr kumimoji="0" kern="1200">
                          <a:solidFill>
                            <a:schemeClr val="dk1"/>
                          </a:solidFill>
                          <a:latin typeface="Tw Cen MT"/>
                        </a:defRPr>
                      </a:lvl1pPr>
                      <a:lvl2pPr marL="457200" algn="l" rtl="0" eaLnBrk="1" latinLnBrk="0" hangingPunct="1">
                        <a:defRPr kumimoji="0" kern="1200">
                          <a:solidFill>
                            <a:schemeClr val="dk1"/>
                          </a:solidFill>
                          <a:latin typeface="Tw Cen MT"/>
                        </a:defRPr>
                      </a:lvl2pPr>
                      <a:lvl3pPr marL="914400" algn="l" rtl="0" eaLnBrk="1" latinLnBrk="0" hangingPunct="1">
                        <a:defRPr kumimoji="0" kern="1200">
                          <a:solidFill>
                            <a:schemeClr val="dk1"/>
                          </a:solidFill>
                          <a:latin typeface="Tw Cen MT"/>
                        </a:defRPr>
                      </a:lvl3pPr>
                      <a:lvl4pPr marL="1371600" algn="l" rtl="0" eaLnBrk="1" latinLnBrk="0" hangingPunct="1">
                        <a:defRPr kumimoji="0" kern="1200">
                          <a:solidFill>
                            <a:schemeClr val="dk1"/>
                          </a:solidFill>
                          <a:latin typeface="Tw Cen MT"/>
                        </a:defRPr>
                      </a:lvl4pPr>
                      <a:lvl5pPr marL="1828800" algn="l" rtl="0" eaLnBrk="1" latinLnBrk="0" hangingPunct="1">
                        <a:defRPr kumimoji="0" kern="1200">
                          <a:solidFill>
                            <a:schemeClr val="dk1"/>
                          </a:solidFill>
                          <a:latin typeface="Tw Cen MT"/>
                        </a:defRPr>
                      </a:lvl5pPr>
                      <a:lvl6pPr marL="2286000" algn="l" rtl="0" eaLnBrk="1" latinLnBrk="0" hangingPunct="1">
                        <a:defRPr kumimoji="0" kern="1200">
                          <a:solidFill>
                            <a:schemeClr val="dk1"/>
                          </a:solidFill>
                          <a:latin typeface="Tw Cen MT"/>
                        </a:defRPr>
                      </a:lvl6pPr>
                      <a:lvl7pPr marL="2743200" algn="l" rtl="0" eaLnBrk="1" latinLnBrk="0" hangingPunct="1">
                        <a:defRPr kumimoji="0" kern="1200">
                          <a:solidFill>
                            <a:schemeClr val="dk1"/>
                          </a:solidFill>
                          <a:latin typeface="Tw Cen MT"/>
                        </a:defRPr>
                      </a:lvl7pPr>
                      <a:lvl8pPr marL="3200400" algn="l" rtl="0" eaLnBrk="1" latinLnBrk="0" hangingPunct="1">
                        <a:defRPr kumimoji="0" kern="1200">
                          <a:solidFill>
                            <a:schemeClr val="dk1"/>
                          </a:solidFill>
                          <a:latin typeface="Tw Cen MT"/>
                        </a:defRPr>
                      </a:lvl8pPr>
                      <a:lvl9pPr marL="3657600" algn="l" rtl="0" eaLnBrk="1" latinLnBrk="0" hangingPunct="1">
                        <a:defRPr kumimoji="0" kern="1200">
                          <a:solidFill>
                            <a:schemeClr val="dk1"/>
                          </a:solidFill>
                          <a:latin typeface="Tw Cen MT"/>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050" dirty="0" smtClean="0">
                          <a:cs typeface="B Mitra" panose="00000400000000000000" pitchFamily="2" charset="-78"/>
                        </a:rPr>
                        <a:t>4</a:t>
                      </a:r>
                      <a:r>
                        <a:rPr lang="en-US" sz="1050" dirty="0" smtClean="0">
                          <a:cs typeface="B Mitra" panose="00000400000000000000" pitchFamily="2" charset="-78"/>
                        </a:rPr>
                        <a:t> </a:t>
                      </a:r>
                      <a:r>
                        <a:rPr kumimoji="0" lang="en-US" sz="1050" b="0" i="0" kern="1200" dirty="0" smtClean="0">
                          <a:solidFill>
                            <a:schemeClr val="dk1"/>
                          </a:solidFill>
                          <a:latin typeface="Bodoni MT" pitchFamily="18" charset="0"/>
                          <a:ea typeface="+mn-ea"/>
                          <a:cs typeface="B Mitra" panose="00000400000000000000" pitchFamily="2" charset="-78"/>
                        </a:rPr>
                        <a:t>m²</a:t>
                      </a:r>
                      <a:endParaRPr lang="en-US" sz="1050" b="0" i="0" dirty="0" smtClean="0">
                        <a:latin typeface="Bodoni MT" pitchFamily="18" charset="0"/>
                        <a:cs typeface="B Mitra" panose="00000400000000000000" pitchFamily="2" charset="-78"/>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4B6D2">
                        <a:tint val="20000"/>
                      </a:srgbClr>
                    </a:solidFill>
                  </a:tcPr>
                </a:tc>
                <a:tc>
                  <a:txBody>
                    <a:bodyPr/>
                    <a:lstStyle>
                      <a:lvl1pPr marL="0" algn="l" rtl="0" eaLnBrk="1" latinLnBrk="0" hangingPunct="1">
                        <a:defRPr kumimoji="0" kern="1200">
                          <a:solidFill>
                            <a:schemeClr val="dk1"/>
                          </a:solidFill>
                          <a:latin typeface="Tw Cen MT"/>
                        </a:defRPr>
                      </a:lvl1pPr>
                      <a:lvl2pPr marL="457200" algn="l" rtl="0" eaLnBrk="1" latinLnBrk="0" hangingPunct="1">
                        <a:defRPr kumimoji="0" kern="1200">
                          <a:solidFill>
                            <a:schemeClr val="dk1"/>
                          </a:solidFill>
                          <a:latin typeface="Tw Cen MT"/>
                        </a:defRPr>
                      </a:lvl2pPr>
                      <a:lvl3pPr marL="914400" algn="l" rtl="0" eaLnBrk="1" latinLnBrk="0" hangingPunct="1">
                        <a:defRPr kumimoji="0" kern="1200">
                          <a:solidFill>
                            <a:schemeClr val="dk1"/>
                          </a:solidFill>
                          <a:latin typeface="Tw Cen MT"/>
                        </a:defRPr>
                      </a:lvl3pPr>
                      <a:lvl4pPr marL="1371600" algn="l" rtl="0" eaLnBrk="1" latinLnBrk="0" hangingPunct="1">
                        <a:defRPr kumimoji="0" kern="1200">
                          <a:solidFill>
                            <a:schemeClr val="dk1"/>
                          </a:solidFill>
                          <a:latin typeface="Tw Cen MT"/>
                        </a:defRPr>
                      </a:lvl4pPr>
                      <a:lvl5pPr marL="1828800" algn="l" rtl="0" eaLnBrk="1" latinLnBrk="0" hangingPunct="1">
                        <a:defRPr kumimoji="0" kern="1200">
                          <a:solidFill>
                            <a:schemeClr val="dk1"/>
                          </a:solidFill>
                          <a:latin typeface="Tw Cen MT"/>
                        </a:defRPr>
                      </a:lvl5pPr>
                      <a:lvl6pPr marL="2286000" algn="l" rtl="0" eaLnBrk="1" latinLnBrk="0" hangingPunct="1">
                        <a:defRPr kumimoji="0" kern="1200">
                          <a:solidFill>
                            <a:schemeClr val="dk1"/>
                          </a:solidFill>
                          <a:latin typeface="Tw Cen MT"/>
                        </a:defRPr>
                      </a:lvl6pPr>
                      <a:lvl7pPr marL="2743200" algn="l" rtl="0" eaLnBrk="1" latinLnBrk="0" hangingPunct="1">
                        <a:defRPr kumimoji="0" kern="1200">
                          <a:solidFill>
                            <a:schemeClr val="dk1"/>
                          </a:solidFill>
                          <a:latin typeface="Tw Cen MT"/>
                        </a:defRPr>
                      </a:lvl7pPr>
                      <a:lvl8pPr marL="3200400" algn="l" rtl="0" eaLnBrk="1" latinLnBrk="0" hangingPunct="1">
                        <a:defRPr kumimoji="0" kern="1200">
                          <a:solidFill>
                            <a:schemeClr val="dk1"/>
                          </a:solidFill>
                          <a:latin typeface="Tw Cen MT"/>
                        </a:defRPr>
                      </a:lvl8pPr>
                      <a:lvl9pPr marL="3657600" algn="l" rtl="0" eaLnBrk="1" latinLnBrk="0" hangingPunct="1">
                        <a:defRPr kumimoji="0" kern="1200">
                          <a:solidFill>
                            <a:schemeClr val="dk1"/>
                          </a:solidFill>
                          <a:latin typeface="Tw Cen MT"/>
                        </a:defRPr>
                      </a:lvl9pPr>
                    </a:lstStyle>
                    <a:p>
                      <a:pPr algn="ctr"/>
                      <a:r>
                        <a:rPr lang="fa-IR" sz="1050" dirty="0" smtClean="0">
                          <a:cs typeface="B Mitra" panose="00000400000000000000" pitchFamily="2" charset="-78"/>
                        </a:rPr>
                        <a:t>حراست</a:t>
                      </a:r>
                      <a:endParaRPr lang="en-US" sz="1050" dirty="0">
                        <a:cs typeface="B Mitra" panose="00000400000000000000" pitchFamily="2" charset="-78"/>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4B6D2">
                        <a:tint val="20000"/>
                      </a:srgbClr>
                    </a:solidFill>
                  </a:tcPr>
                </a:tc>
              </a:tr>
              <a:tr h="242223">
                <a:tc>
                  <a:txBody>
                    <a:bodyPr/>
                    <a:lstStyle>
                      <a:lvl1pPr marL="0" algn="l" rtl="0" eaLnBrk="1" latinLnBrk="0" hangingPunct="1">
                        <a:defRPr kumimoji="0" kern="1200">
                          <a:solidFill>
                            <a:schemeClr val="dk1"/>
                          </a:solidFill>
                          <a:latin typeface="Tw Cen MT"/>
                        </a:defRPr>
                      </a:lvl1pPr>
                      <a:lvl2pPr marL="457200" algn="l" rtl="0" eaLnBrk="1" latinLnBrk="0" hangingPunct="1">
                        <a:defRPr kumimoji="0" kern="1200">
                          <a:solidFill>
                            <a:schemeClr val="dk1"/>
                          </a:solidFill>
                          <a:latin typeface="Tw Cen MT"/>
                        </a:defRPr>
                      </a:lvl2pPr>
                      <a:lvl3pPr marL="914400" algn="l" rtl="0" eaLnBrk="1" latinLnBrk="0" hangingPunct="1">
                        <a:defRPr kumimoji="0" kern="1200">
                          <a:solidFill>
                            <a:schemeClr val="dk1"/>
                          </a:solidFill>
                          <a:latin typeface="Tw Cen MT"/>
                        </a:defRPr>
                      </a:lvl3pPr>
                      <a:lvl4pPr marL="1371600" algn="l" rtl="0" eaLnBrk="1" latinLnBrk="0" hangingPunct="1">
                        <a:defRPr kumimoji="0" kern="1200">
                          <a:solidFill>
                            <a:schemeClr val="dk1"/>
                          </a:solidFill>
                          <a:latin typeface="Tw Cen MT"/>
                        </a:defRPr>
                      </a:lvl4pPr>
                      <a:lvl5pPr marL="1828800" algn="l" rtl="0" eaLnBrk="1" latinLnBrk="0" hangingPunct="1">
                        <a:defRPr kumimoji="0" kern="1200">
                          <a:solidFill>
                            <a:schemeClr val="dk1"/>
                          </a:solidFill>
                          <a:latin typeface="Tw Cen MT"/>
                        </a:defRPr>
                      </a:lvl5pPr>
                      <a:lvl6pPr marL="2286000" algn="l" rtl="0" eaLnBrk="1" latinLnBrk="0" hangingPunct="1">
                        <a:defRPr kumimoji="0" kern="1200">
                          <a:solidFill>
                            <a:schemeClr val="dk1"/>
                          </a:solidFill>
                          <a:latin typeface="Tw Cen MT"/>
                        </a:defRPr>
                      </a:lvl6pPr>
                      <a:lvl7pPr marL="2743200" algn="l" rtl="0" eaLnBrk="1" latinLnBrk="0" hangingPunct="1">
                        <a:defRPr kumimoji="0" kern="1200">
                          <a:solidFill>
                            <a:schemeClr val="dk1"/>
                          </a:solidFill>
                          <a:latin typeface="Tw Cen MT"/>
                        </a:defRPr>
                      </a:lvl7pPr>
                      <a:lvl8pPr marL="3200400" algn="l" rtl="0" eaLnBrk="1" latinLnBrk="0" hangingPunct="1">
                        <a:defRPr kumimoji="0" kern="1200">
                          <a:solidFill>
                            <a:schemeClr val="dk1"/>
                          </a:solidFill>
                          <a:latin typeface="Tw Cen MT"/>
                        </a:defRPr>
                      </a:lvl8pPr>
                      <a:lvl9pPr marL="3657600" algn="l" rtl="0" eaLnBrk="1" latinLnBrk="0" hangingPunct="1">
                        <a:defRPr kumimoji="0" kern="1200">
                          <a:solidFill>
                            <a:schemeClr val="dk1"/>
                          </a:solidFill>
                          <a:latin typeface="Tw Cen MT"/>
                        </a:defRPr>
                      </a:lvl9pPr>
                    </a:lstStyle>
                    <a:p>
                      <a:pPr algn="ctr"/>
                      <a:r>
                        <a:rPr lang="fa-IR" sz="1050" dirty="0" smtClean="0">
                          <a:cs typeface="B Mitra" panose="00000400000000000000" pitchFamily="2" charset="-78"/>
                        </a:rPr>
                        <a:t>21</a:t>
                      </a:r>
                      <a:r>
                        <a:rPr lang="en-US" sz="1050" dirty="0" smtClean="0">
                          <a:cs typeface="B Mitra" panose="00000400000000000000" pitchFamily="2" charset="-78"/>
                        </a:rPr>
                        <a:t> </a:t>
                      </a:r>
                      <a:r>
                        <a:rPr kumimoji="0" lang="en-US" sz="1050" b="0" i="0" kern="1200" dirty="0" smtClean="0">
                          <a:solidFill>
                            <a:schemeClr val="dk1"/>
                          </a:solidFill>
                          <a:latin typeface="Bodoni MT" pitchFamily="18" charset="0"/>
                          <a:ea typeface="+mn-ea"/>
                          <a:cs typeface="B Mitra" panose="00000400000000000000" pitchFamily="2" charset="-78"/>
                        </a:rPr>
                        <a:t>m²</a:t>
                      </a:r>
                      <a:endParaRPr lang="en-US" sz="1050" dirty="0">
                        <a:cs typeface="B Mitra" panose="00000400000000000000" pitchFamily="2" charset="-78"/>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4B6D2">
                        <a:tint val="40000"/>
                      </a:srgbClr>
                    </a:solidFill>
                  </a:tcPr>
                </a:tc>
                <a:tc>
                  <a:txBody>
                    <a:bodyPr/>
                    <a:lstStyle>
                      <a:lvl1pPr marL="0" algn="l" rtl="0" eaLnBrk="1" latinLnBrk="0" hangingPunct="1">
                        <a:defRPr kumimoji="0" kern="1200">
                          <a:solidFill>
                            <a:schemeClr val="dk1"/>
                          </a:solidFill>
                          <a:latin typeface="Tw Cen MT"/>
                        </a:defRPr>
                      </a:lvl1pPr>
                      <a:lvl2pPr marL="457200" algn="l" rtl="0" eaLnBrk="1" latinLnBrk="0" hangingPunct="1">
                        <a:defRPr kumimoji="0" kern="1200">
                          <a:solidFill>
                            <a:schemeClr val="dk1"/>
                          </a:solidFill>
                          <a:latin typeface="Tw Cen MT"/>
                        </a:defRPr>
                      </a:lvl2pPr>
                      <a:lvl3pPr marL="914400" algn="l" rtl="0" eaLnBrk="1" latinLnBrk="0" hangingPunct="1">
                        <a:defRPr kumimoji="0" kern="1200">
                          <a:solidFill>
                            <a:schemeClr val="dk1"/>
                          </a:solidFill>
                          <a:latin typeface="Tw Cen MT"/>
                        </a:defRPr>
                      </a:lvl3pPr>
                      <a:lvl4pPr marL="1371600" algn="l" rtl="0" eaLnBrk="1" latinLnBrk="0" hangingPunct="1">
                        <a:defRPr kumimoji="0" kern="1200">
                          <a:solidFill>
                            <a:schemeClr val="dk1"/>
                          </a:solidFill>
                          <a:latin typeface="Tw Cen MT"/>
                        </a:defRPr>
                      </a:lvl4pPr>
                      <a:lvl5pPr marL="1828800" algn="l" rtl="0" eaLnBrk="1" latinLnBrk="0" hangingPunct="1">
                        <a:defRPr kumimoji="0" kern="1200">
                          <a:solidFill>
                            <a:schemeClr val="dk1"/>
                          </a:solidFill>
                          <a:latin typeface="Tw Cen MT"/>
                        </a:defRPr>
                      </a:lvl5pPr>
                      <a:lvl6pPr marL="2286000" algn="l" rtl="0" eaLnBrk="1" latinLnBrk="0" hangingPunct="1">
                        <a:defRPr kumimoji="0" kern="1200">
                          <a:solidFill>
                            <a:schemeClr val="dk1"/>
                          </a:solidFill>
                          <a:latin typeface="Tw Cen MT"/>
                        </a:defRPr>
                      </a:lvl6pPr>
                      <a:lvl7pPr marL="2743200" algn="l" rtl="0" eaLnBrk="1" latinLnBrk="0" hangingPunct="1">
                        <a:defRPr kumimoji="0" kern="1200">
                          <a:solidFill>
                            <a:schemeClr val="dk1"/>
                          </a:solidFill>
                          <a:latin typeface="Tw Cen MT"/>
                        </a:defRPr>
                      </a:lvl7pPr>
                      <a:lvl8pPr marL="3200400" algn="l" rtl="0" eaLnBrk="1" latinLnBrk="0" hangingPunct="1">
                        <a:defRPr kumimoji="0" kern="1200">
                          <a:solidFill>
                            <a:schemeClr val="dk1"/>
                          </a:solidFill>
                          <a:latin typeface="Tw Cen MT"/>
                        </a:defRPr>
                      </a:lvl8pPr>
                      <a:lvl9pPr marL="3657600" algn="l" rtl="0" eaLnBrk="1" latinLnBrk="0" hangingPunct="1">
                        <a:defRPr kumimoji="0" kern="1200">
                          <a:solidFill>
                            <a:schemeClr val="dk1"/>
                          </a:solidFill>
                          <a:latin typeface="Tw Cen MT"/>
                        </a:defRPr>
                      </a:lvl9pPr>
                    </a:lstStyle>
                    <a:p>
                      <a:pPr algn="ctr"/>
                      <a:r>
                        <a:rPr lang="fa-IR" sz="1050" dirty="0" smtClean="0">
                          <a:cs typeface="B Mitra" panose="00000400000000000000" pitchFamily="2" charset="-78"/>
                        </a:rPr>
                        <a:t>20</a:t>
                      </a:r>
                      <a:r>
                        <a:rPr lang="en-US" sz="1050" dirty="0" smtClean="0">
                          <a:cs typeface="B Mitra" panose="00000400000000000000" pitchFamily="2" charset="-78"/>
                        </a:rPr>
                        <a:t> </a:t>
                      </a:r>
                      <a:r>
                        <a:rPr kumimoji="0" lang="en-US" sz="1050" b="0" i="0" kern="1200" dirty="0" smtClean="0">
                          <a:solidFill>
                            <a:schemeClr val="dk1"/>
                          </a:solidFill>
                          <a:latin typeface="Bodoni MT" pitchFamily="18" charset="0"/>
                          <a:ea typeface="+mn-ea"/>
                          <a:cs typeface="B Mitra" panose="00000400000000000000" pitchFamily="2" charset="-78"/>
                        </a:rPr>
                        <a:t>m²</a:t>
                      </a:r>
                      <a:endParaRPr lang="en-US" sz="1050" dirty="0">
                        <a:cs typeface="B Mitra" panose="00000400000000000000" pitchFamily="2" charset="-78"/>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4B6D2">
                        <a:tint val="40000"/>
                      </a:srgbClr>
                    </a:solidFill>
                  </a:tcPr>
                </a:tc>
                <a:tc>
                  <a:txBody>
                    <a:bodyPr/>
                    <a:lstStyle>
                      <a:lvl1pPr marL="0" algn="l" rtl="0" eaLnBrk="1" latinLnBrk="0" hangingPunct="1">
                        <a:defRPr kumimoji="0" kern="1200">
                          <a:solidFill>
                            <a:schemeClr val="dk1"/>
                          </a:solidFill>
                          <a:latin typeface="Tw Cen MT"/>
                        </a:defRPr>
                      </a:lvl1pPr>
                      <a:lvl2pPr marL="457200" algn="l" rtl="0" eaLnBrk="1" latinLnBrk="0" hangingPunct="1">
                        <a:defRPr kumimoji="0" kern="1200">
                          <a:solidFill>
                            <a:schemeClr val="dk1"/>
                          </a:solidFill>
                          <a:latin typeface="Tw Cen MT"/>
                        </a:defRPr>
                      </a:lvl2pPr>
                      <a:lvl3pPr marL="914400" algn="l" rtl="0" eaLnBrk="1" latinLnBrk="0" hangingPunct="1">
                        <a:defRPr kumimoji="0" kern="1200">
                          <a:solidFill>
                            <a:schemeClr val="dk1"/>
                          </a:solidFill>
                          <a:latin typeface="Tw Cen MT"/>
                        </a:defRPr>
                      </a:lvl3pPr>
                      <a:lvl4pPr marL="1371600" algn="l" rtl="0" eaLnBrk="1" latinLnBrk="0" hangingPunct="1">
                        <a:defRPr kumimoji="0" kern="1200">
                          <a:solidFill>
                            <a:schemeClr val="dk1"/>
                          </a:solidFill>
                          <a:latin typeface="Tw Cen MT"/>
                        </a:defRPr>
                      </a:lvl4pPr>
                      <a:lvl5pPr marL="1828800" algn="l" rtl="0" eaLnBrk="1" latinLnBrk="0" hangingPunct="1">
                        <a:defRPr kumimoji="0" kern="1200">
                          <a:solidFill>
                            <a:schemeClr val="dk1"/>
                          </a:solidFill>
                          <a:latin typeface="Tw Cen MT"/>
                        </a:defRPr>
                      </a:lvl5pPr>
                      <a:lvl6pPr marL="2286000" algn="l" rtl="0" eaLnBrk="1" latinLnBrk="0" hangingPunct="1">
                        <a:defRPr kumimoji="0" kern="1200">
                          <a:solidFill>
                            <a:schemeClr val="dk1"/>
                          </a:solidFill>
                          <a:latin typeface="Tw Cen MT"/>
                        </a:defRPr>
                      </a:lvl6pPr>
                      <a:lvl7pPr marL="2743200" algn="l" rtl="0" eaLnBrk="1" latinLnBrk="0" hangingPunct="1">
                        <a:defRPr kumimoji="0" kern="1200">
                          <a:solidFill>
                            <a:schemeClr val="dk1"/>
                          </a:solidFill>
                          <a:latin typeface="Tw Cen MT"/>
                        </a:defRPr>
                      </a:lvl7pPr>
                      <a:lvl8pPr marL="3200400" algn="l" rtl="0" eaLnBrk="1" latinLnBrk="0" hangingPunct="1">
                        <a:defRPr kumimoji="0" kern="1200">
                          <a:solidFill>
                            <a:schemeClr val="dk1"/>
                          </a:solidFill>
                          <a:latin typeface="Tw Cen MT"/>
                        </a:defRPr>
                      </a:lvl8pPr>
                      <a:lvl9pPr marL="3657600" algn="l" rtl="0" eaLnBrk="1" latinLnBrk="0" hangingPunct="1">
                        <a:defRPr kumimoji="0" kern="1200">
                          <a:solidFill>
                            <a:schemeClr val="dk1"/>
                          </a:solidFill>
                          <a:latin typeface="Tw Cen MT"/>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050" dirty="0" smtClean="0">
                          <a:cs typeface="B Mitra" panose="00000400000000000000" pitchFamily="2" charset="-78"/>
                        </a:rPr>
                        <a:t>1.6</a:t>
                      </a:r>
                      <a:r>
                        <a:rPr lang="en-US" sz="1050" dirty="0" smtClean="0">
                          <a:cs typeface="B Mitra" panose="00000400000000000000" pitchFamily="2" charset="-78"/>
                        </a:rPr>
                        <a:t> </a:t>
                      </a:r>
                      <a:r>
                        <a:rPr kumimoji="0" lang="en-US" sz="1050" b="0" i="0" kern="1200" dirty="0" smtClean="0">
                          <a:solidFill>
                            <a:schemeClr val="dk1"/>
                          </a:solidFill>
                          <a:latin typeface="Bodoni MT" pitchFamily="18" charset="0"/>
                          <a:ea typeface="+mn-ea"/>
                          <a:cs typeface="B Mitra" panose="00000400000000000000" pitchFamily="2" charset="-78"/>
                        </a:rPr>
                        <a:t>m²</a:t>
                      </a:r>
                      <a:endParaRPr lang="en-US" sz="1050" b="0" i="0" dirty="0" smtClean="0">
                        <a:latin typeface="Bodoni MT" pitchFamily="18" charset="0"/>
                        <a:cs typeface="B Mitra" panose="00000400000000000000" pitchFamily="2" charset="-78"/>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4B6D2">
                        <a:tint val="40000"/>
                      </a:srgbClr>
                    </a:solidFill>
                  </a:tcPr>
                </a:tc>
                <a:tc>
                  <a:txBody>
                    <a:bodyPr/>
                    <a:lstStyle>
                      <a:lvl1pPr marL="0" algn="l" rtl="0" eaLnBrk="1" latinLnBrk="0" hangingPunct="1">
                        <a:defRPr kumimoji="0" kern="1200">
                          <a:solidFill>
                            <a:schemeClr val="dk1"/>
                          </a:solidFill>
                          <a:latin typeface="Tw Cen MT"/>
                        </a:defRPr>
                      </a:lvl1pPr>
                      <a:lvl2pPr marL="457200" algn="l" rtl="0" eaLnBrk="1" latinLnBrk="0" hangingPunct="1">
                        <a:defRPr kumimoji="0" kern="1200">
                          <a:solidFill>
                            <a:schemeClr val="dk1"/>
                          </a:solidFill>
                          <a:latin typeface="Tw Cen MT"/>
                        </a:defRPr>
                      </a:lvl2pPr>
                      <a:lvl3pPr marL="914400" algn="l" rtl="0" eaLnBrk="1" latinLnBrk="0" hangingPunct="1">
                        <a:defRPr kumimoji="0" kern="1200">
                          <a:solidFill>
                            <a:schemeClr val="dk1"/>
                          </a:solidFill>
                          <a:latin typeface="Tw Cen MT"/>
                        </a:defRPr>
                      </a:lvl3pPr>
                      <a:lvl4pPr marL="1371600" algn="l" rtl="0" eaLnBrk="1" latinLnBrk="0" hangingPunct="1">
                        <a:defRPr kumimoji="0" kern="1200">
                          <a:solidFill>
                            <a:schemeClr val="dk1"/>
                          </a:solidFill>
                          <a:latin typeface="Tw Cen MT"/>
                        </a:defRPr>
                      </a:lvl4pPr>
                      <a:lvl5pPr marL="1828800" algn="l" rtl="0" eaLnBrk="1" latinLnBrk="0" hangingPunct="1">
                        <a:defRPr kumimoji="0" kern="1200">
                          <a:solidFill>
                            <a:schemeClr val="dk1"/>
                          </a:solidFill>
                          <a:latin typeface="Tw Cen MT"/>
                        </a:defRPr>
                      </a:lvl5pPr>
                      <a:lvl6pPr marL="2286000" algn="l" rtl="0" eaLnBrk="1" latinLnBrk="0" hangingPunct="1">
                        <a:defRPr kumimoji="0" kern="1200">
                          <a:solidFill>
                            <a:schemeClr val="dk1"/>
                          </a:solidFill>
                          <a:latin typeface="Tw Cen MT"/>
                        </a:defRPr>
                      </a:lvl6pPr>
                      <a:lvl7pPr marL="2743200" algn="l" rtl="0" eaLnBrk="1" latinLnBrk="0" hangingPunct="1">
                        <a:defRPr kumimoji="0" kern="1200">
                          <a:solidFill>
                            <a:schemeClr val="dk1"/>
                          </a:solidFill>
                          <a:latin typeface="Tw Cen MT"/>
                        </a:defRPr>
                      </a:lvl7pPr>
                      <a:lvl8pPr marL="3200400" algn="l" rtl="0" eaLnBrk="1" latinLnBrk="0" hangingPunct="1">
                        <a:defRPr kumimoji="0" kern="1200">
                          <a:solidFill>
                            <a:schemeClr val="dk1"/>
                          </a:solidFill>
                          <a:latin typeface="Tw Cen MT"/>
                        </a:defRPr>
                      </a:lvl8pPr>
                      <a:lvl9pPr marL="3657600" algn="l" rtl="0" eaLnBrk="1" latinLnBrk="0" hangingPunct="1">
                        <a:defRPr kumimoji="0" kern="1200">
                          <a:solidFill>
                            <a:schemeClr val="dk1"/>
                          </a:solidFill>
                          <a:latin typeface="Tw Cen MT"/>
                        </a:defRPr>
                      </a:lvl9pPr>
                    </a:lstStyle>
                    <a:p>
                      <a:pPr algn="ctr"/>
                      <a:r>
                        <a:rPr lang="fa-IR" sz="1050" dirty="0" smtClean="0">
                          <a:cs typeface="B Mitra" panose="00000400000000000000" pitchFamily="2" charset="-78"/>
                        </a:rPr>
                        <a:t>اتاق اساتید</a:t>
                      </a:r>
                      <a:endParaRPr lang="en-US" sz="1050" dirty="0">
                        <a:cs typeface="B Mitra" panose="00000400000000000000" pitchFamily="2" charset="-78"/>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4B6D2">
                        <a:tint val="40000"/>
                      </a:srgbClr>
                    </a:solidFill>
                  </a:tcPr>
                </a:tc>
              </a:tr>
              <a:tr h="242223">
                <a:tc>
                  <a:txBody>
                    <a:bodyPr/>
                    <a:lstStyle>
                      <a:lvl1pPr marL="0" algn="l" rtl="0" eaLnBrk="1" latinLnBrk="0" hangingPunct="1">
                        <a:defRPr kumimoji="0" kern="1200">
                          <a:solidFill>
                            <a:schemeClr val="dk1"/>
                          </a:solidFill>
                          <a:latin typeface="Tw Cen MT"/>
                        </a:defRPr>
                      </a:lvl1pPr>
                      <a:lvl2pPr marL="457200" algn="l" rtl="0" eaLnBrk="1" latinLnBrk="0" hangingPunct="1">
                        <a:defRPr kumimoji="0" kern="1200">
                          <a:solidFill>
                            <a:schemeClr val="dk1"/>
                          </a:solidFill>
                          <a:latin typeface="Tw Cen MT"/>
                        </a:defRPr>
                      </a:lvl2pPr>
                      <a:lvl3pPr marL="914400" algn="l" rtl="0" eaLnBrk="1" latinLnBrk="0" hangingPunct="1">
                        <a:defRPr kumimoji="0" kern="1200">
                          <a:solidFill>
                            <a:schemeClr val="dk1"/>
                          </a:solidFill>
                          <a:latin typeface="Tw Cen MT"/>
                        </a:defRPr>
                      </a:lvl3pPr>
                      <a:lvl4pPr marL="1371600" algn="l" rtl="0" eaLnBrk="1" latinLnBrk="0" hangingPunct="1">
                        <a:defRPr kumimoji="0" kern="1200">
                          <a:solidFill>
                            <a:schemeClr val="dk1"/>
                          </a:solidFill>
                          <a:latin typeface="Tw Cen MT"/>
                        </a:defRPr>
                      </a:lvl4pPr>
                      <a:lvl5pPr marL="1828800" algn="l" rtl="0" eaLnBrk="1" latinLnBrk="0" hangingPunct="1">
                        <a:defRPr kumimoji="0" kern="1200">
                          <a:solidFill>
                            <a:schemeClr val="dk1"/>
                          </a:solidFill>
                          <a:latin typeface="Tw Cen MT"/>
                        </a:defRPr>
                      </a:lvl5pPr>
                      <a:lvl6pPr marL="2286000" algn="l" rtl="0" eaLnBrk="1" latinLnBrk="0" hangingPunct="1">
                        <a:defRPr kumimoji="0" kern="1200">
                          <a:solidFill>
                            <a:schemeClr val="dk1"/>
                          </a:solidFill>
                          <a:latin typeface="Tw Cen MT"/>
                        </a:defRPr>
                      </a:lvl6pPr>
                      <a:lvl7pPr marL="2743200" algn="l" rtl="0" eaLnBrk="1" latinLnBrk="0" hangingPunct="1">
                        <a:defRPr kumimoji="0" kern="1200">
                          <a:solidFill>
                            <a:schemeClr val="dk1"/>
                          </a:solidFill>
                          <a:latin typeface="Tw Cen MT"/>
                        </a:defRPr>
                      </a:lvl7pPr>
                      <a:lvl8pPr marL="3200400" algn="l" rtl="0" eaLnBrk="1" latinLnBrk="0" hangingPunct="1">
                        <a:defRPr kumimoji="0" kern="1200">
                          <a:solidFill>
                            <a:schemeClr val="dk1"/>
                          </a:solidFill>
                          <a:latin typeface="Tw Cen MT"/>
                        </a:defRPr>
                      </a:lvl8pPr>
                      <a:lvl9pPr marL="3657600" algn="l" rtl="0" eaLnBrk="1" latinLnBrk="0" hangingPunct="1">
                        <a:defRPr kumimoji="0" kern="1200">
                          <a:solidFill>
                            <a:schemeClr val="dk1"/>
                          </a:solidFill>
                          <a:latin typeface="Tw Cen MT"/>
                        </a:defRPr>
                      </a:lvl9pPr>
                    </a:lstStyle>
                    <a:p>
                      <a:pPr algn="ctr"/>
                      <a:r>
                        <a:rPr lang="fa-IR" sz="1050" baseline="0" dirty="0" smtClean="0">
                          <a:cs typeface="B Mitra" panose="00000400000000000000" pitchFamily="2" charset="-78"/>
                        </a:rPr>
                        <a:t>16</a:t>
                      </a:r>
                      <a:r>
                        <a:rPr kumimoji="0" lang="en-US" sz="1050" b="0" i="0" kern="1200" dirty="0" smtClean="0">
                          <a:solidFill>
                            <a:schemeClr val="dk1"/>
                          </a:solidFill>
                          <a:latin typeface="Bodoni MT" pitchFamily="18" charset="0"/>
                          <a:ea typeface="+mn-ea"/>
                          <a:cs typeface="B Mitra" panose="00000400000000000000" pitchFamily="2" charset="-78"/>
                        </a:rPr>
                        <a:t>m²</a:t>
                      </a:r>
                      <a:r>
                        <a:rPr lang="fa-IR" sz="1050" dirty="0" smtClean="0">
                          <a:cs typeface="B Mitra" panose="00000400000000000000" pitchFamily="2" charset="-78"/>
                        </a:rPr>
                        <a:t>جمعا </a:t>
                      </a:r>
                      <a:endParaRPr lang="en-US" sz="1050" dirty="0">
                        <a:cs typeface="B Mitra" panose="00000400000000000000" pitchFamily="2" charset="-78"/>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4B6D2">
                        <a:tint val="20000"/>
                      </a:srgbClr>
                    </a:solidFill>
                  </a:tcPr>
                </a:tc>
                <a:tc>
                  <a:txBody>
                    <a:bodyPr/>
                    <a:lstStyle>
                      <a:lvl1pPr marL="0" algn="l" rtl="0" eaLnBrk="1" latinLnBrk="0" hangingPunct="1">
                        <a:defRPr kumimoji="0" kern="1200">
                          <a:solidFill>
                            <a:schemeClr val="dk1"/>
                          </a:solidFill>
                          <a:latin typeface="Tw Cen MT"/>
                        </a:defRPr>
                      </a:lvl1pPr>
                      <a:lvl2pPr marL="457200" algn="l" rtl="0" eaLnBrk="1" latinLnBrk="0" hangingPunct="1">
                        <a:defRPr kumimoji="0" kern="1200">
                          <a:solidFill>
                            <a:schemeClr val="dk1"/>
                          </a:solidFill>
                          <a:latin typeface="Tw Cen MT"/>
                        </a:defRPr>
                      </a:lvl2pPr>
                      <a:lvl3pPr marL="914400" algn="l" rtl="0" eaLnBrk="1" latinLnBrk="0" hangingPunct="1">
                        <a:defRPr kumimoji="0" kern="1200">
                          <a:solidFill>
                            <a:schemeClr val="dk1"/>
                          </a:solidFill>
                          <a:latin typeface="Tw Cen MT"/>
                        </a:defRPr>
                      </a:lvl3pPr>
                      <a:lvl4pPr marL="1371600" algn="l" rtl="0" eaLnBrk="1" latinLnBrk="0" hangingPunct="1">
                        <a:defRPr kumimoji="0" kern="1200">
                          <a:solidFill>
                            <a:schemeClr val="dk1"/>
                          </a:solidFill>
                          <a:latin typeface="Tw Cen MT"/>
                        </a:defRPr>
                      </a:lvl4pPr>
                      <a:lvl5pPr marL="1828800" algn="l" rtl="0" eaLnBrk="1" latinLnBrk="0" hangingPunct="1">
                        <a:defRPr kumimoji="0" kern="1200">
                          <a:solidFill>
                            <a:schemeClr val="dk1"/>
                          </a:solidFill>
                          <a:latin typeface="Tw Cen MT"/>
                        </a:defRPr>
                      </a:lvl5pPr>
                      <a:lvl6pPr marL="2286000" algn="l" rtl="0" eaLnBrk="1" latinLnBrk="0" hangingPunct="1">
                        <a:defRPr kumimoji="0" kern="1200">
                          <a:solidFill>
                            <a:schemeClr val="dk1"/>
                          </a:solidFill>
                          <a:latin typeface="Tw Cen MT"/>
                        </a:defRPr>
                      </a:lvl6pPr>
                      <a:lvl7pPr marL="2743200" algn="l" rtl="0" eaLnBrk="1" latinLnBrk="0" hangingPunct="1">
                        <a:defRPr kumimoji="0" kern="1200">
                          <a:solidFill>
                            <a:schemeClr val="dk1"/>
                          </a:solidFill>
                          <a:latin typeface="Tw Cen MT"/>
                        </a:defRPr>
                      </a:lvl7pPr>
                      <a:lvl8pPr marL="3200400" algn="l" rtl="0" eaLnBrk="1" latinLnBrk="0" hangingPunct="1">
                        <a:defRPr kumimoji="0" kern="1200">
                          <a:solidFill>
                            <a:schemeClr val="dk1"/>
                          </a:solidFill>
                          <a:latin typeface="Tw Cen MT"/>
                        </a:defRPr>
                      </a:lvl8pPr>
                      <a:lvl9pPr marL="3657600" algn="l" rtl="0" eaLnBrk="1" latinLnBrk="0" hangingPunct="1">
                        <a:defRPr kumimoji="0" kern="1200">
                          <a:solidFill>
                            <a:schemeClr val="dk1"/>
                          </a:solidFill>
                          <a:latin typeface="Tw Cen MT"/>
                        </a:defRPr>
                      </a:lvl9pPr>
                    </a:lstStyle>
                    <a:p>
                      <a:pPr algn="ctr"/>
                      <a:r>
                        <a:rPr lang="fa-IR" sz="1050" baseline="0" dirty="0" smtClean="0">
                          <a:cs typeface="B Mitra" panose="00000400000000000000" pitchFamily="2" charset="-78"/>
                        </a:rPr>
                        <a:t>24 </a:t>
                      </a:r>
                      <a:r>
                        <a:rPr kumimoji="0" lang="en-US" sz="1050" b="0" i="0" kern="1200" dirty="0" smtClean="0">
                          <a:solidFill>
                            <a:schemeClr val="dk1"/>
                          </a:solidFill>
                          <a:latin typeface="Bodoni MT" pitchFamily="18" charset="0"/>
                          <a:ea typeface="+mn-ea"/>
                          <a:cs typeface="B Mitra" panose="00000400000000000000" pitchFamily="2" charset="-78"/>
                        </a:rPr>
                        <a:t>m²</a:t>
                      </a:r>
                      <a:r>
                        <a:rPr lang="fa-IR" sz="1050" dirty="0" smtClean="0">
                          <a:cs typeface="B Mitra" panose="00000400000000000000" pitchFamily="2" charset="-78"/>
                        </a:rPr>
                        <a:t>هر کدام </a:t>
                      </a:r>
                      <a:endParaRPr lang="en-US" sz="1050" dirty="0">
                        <a:cs typeface="B Mitra" panose="00000400000000000000" pitchFamily="2" charset="-78"/>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4B6D2">
                        <a:tint val="20000"/>
                      </a:srgbClr>
                    </a:solidFill>
                  </a:tcPr>
                </a:tc>
                <a:tc>
                  <a:txBody>
                    <a:bodyPr/>
                    <a:lstStyle>
                      <a:lvl1pPr marL="0" algn="l" rtl="0" eaLnBrk="1" latinLnBrk="0" hangingPunct="1">
                        <a:defRPr kumimoji="0" kern="1200">
                          <a:solidFill>
                            <a:schemeClr val="dk1"/>
                          </a:solidFill>
                          <a:latin typeface="Tw Cen MT"/>
                        </a:defRPr>
                      </a:lvl1pPr>
                      <a:lvl2pPr marL="457200" algn="l" rtl="0" eaLnBrk="1" latinLnBrk="0" hangingPunct="1">
                        <a:defRPr kumimoji="0" kern="1200">
                          <a:solidFill>
                            <a:schemeClr val="dk1"/>
                          </a:solidFill>
                          <a:latin typeface="Tw Cen MT"/>
                        </a:defRPr>
                      </a:lvl2pPr>
                      <a:lvl3pPr marL="914400" algn="l" rtl="0" eaLnBrk="1" latinLnBrk="0" hangingPunct="1">
                        <a:defRPr kumimoji="0" kern="1200">
                          <a:solidFill>
                            <a:schemeClr val="dk1"/>
                          </a:solidFill>
                          <a:latin typeface="Tw Cen MT"/>
                        </a:defRPr>
                      </a:lvl3pPr>
                      <a:lvl4pPr marL="1371600" algn="l" rtl="0" eaLnBrk="1" latinLnBrk="0" hangingPunct="1">
                        <a:defRPr kumimoji="0" kern="1200">
                          <a:solidFill>
                            <a:schemeClr val="dk1"/>
                          </a:solidFill>
                          <a:latin typeface="Tw Cen MT"/>
                        </a:defRPr>
                      </a:lvl4pPr>
                      <a:lvl5pPr marL="1828800" algn="l" rtl="0" eaLnBrk="1" latinLnBrk="0" hangingPunct="1">
                        <a:defRPr kumimoji="0" kern="1200">
                          <a:solidFill>
                            <a:schemeClr val="dk1"/>
                          </a:solidFill>
                          <a:latin typeface="Tw Cen MT"/>
                        </a:defRPr>
                      </a:lvl5pPr>
                      <a:lvl6pPr marL="2286000" algn="l" rtl="0" eaLnBrk="1" latinLnBrk="0" hangingPunct="1">
                        <a:defRPr kumimoji="0" kern="1200">
                          <a:solidFill>
                            <a:schemeClr val="dk1"/>
                          </a:solidFill>
                          <a:latin typeface="Tw Cen MT"/>
                        </a:defRPr>
                      </a:lvl6pPr>
                      <a:lvl7pPr marL="2743200" algn="l" rtl="0" eaLnBrk="1" latinLnBrk="0" hangingPunct="1">
                        <a:defRPr kumimoji="0" kern="1200">
                          <a:solidFill>
                            <a:schemeClr val="dk1"/>
                          </a:solidFill>
                          <a:latin typeface="Tw Cen MT"/>
                        </a:defRPr>
                      </a:lvl7pPr>
                      <a:lvl8pPr marL="3200400" algn="l" rtl="0" eaLnBrk="1" latinLnBrk="0" hangingPunct="1">
                        <a:defRPr kumimoji="0" kern="1200">
                          <a:solidFill>
                            <a:schemeClr val="dk1"/>
                          </a:solidFill>
                          <a:latin typeface="Tw Cen MT"/>
                        </a:defRPr>
                      </a:lvl8pPr>
                      <a:lvl9pPr marL="3657600" algn="l" rtl="0" eaLnBrk="1" latinLnBrk="0" hangingPunct="1">
                        <a:defRPr kumimoji="0" kern="1200">
                          <a:solidFill>
                            <a:schemeClr val="dk1"/>
                          </a:solidFill>
                          <a:latin typeface="Tw Cen MT"/>
                        </a:defRPr>
                      </a:lvl9pPr>
                    </a:lstStyle>
                    <a:p>
                      <a:pPr algn="ctr"/>
                      <a:r>
                        <a:rPr lang="en-US" sz="1050" dirty="0" smtClean="0">
                          <a:cs typeface="B Mitra" panose="00000400000000000000" pitchFamily="2" charset="-78"/>
                        </a:rPr>
                        <a:t>--------</a:t>
                      </a:r>
                      <a:endParaRPr lang="en-US" sz="1050" dirty="0">
                        <a:cs typeface="B Mitra" panose="00000400000000000000" pitchFamily="2" charset="-78"/>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4B6D2">
                        <a:tint val="20000"/>
                      </a:srgbClr>
                    </a:solidFill>
                  </a:tcPr>
                </a:tc>
                <a:tc>
                  <a:txBody>
                    <a:bodyPr/>
                    <a:lstStyle>
                      <a:lvl1pPr marL="0" algn="l" rtl="0" eaLnBrk="1" latinLnBrk="0" hangingPunct="1">
                        <a:defRPr kumimoji="0" kern="1200">
                          <a:solidFill>
                            <a:schemeClr val="dk1"/>
                          </a:solidFill>
                          <a:latin typeface="Tw Cen MT"/>
                        </a:defRPr>
                      </a:lvl1pPr>
                      <a:lvl2pPr marL="457200" algn="l" rtl="0" eaLnBrk="1" latinLnBrk="0" hangingPunct="1">
                        <a:defRPr kumimoji="0" kern="1200">
                          <a:solidFill>
                            <a:schemeClr val="dk1"/>
                          </a:solidFill>
                          <a:latin typeface="Tw Cen MT"/>
                        </a:defRPr>
                      </a:lvl2pPr>
                      <a:lvl3pPr marL="914400" algn="l" rtl="0" eaLnBrk="1" latinLnBrk="0" hangingPunct="1">
                        <a:defRPr kumimoji="0" kern="1200">
                          <a:solidFill>
                            <a:schemeClr val="dk1"/>
                          </a:solidFill>
                          <a:latin typeface="Tw Cen MT"/>
                        </a:defRPr>
                      </a:lvl3pPr>
                      <a:lvl4pPr marL="1371600" algn="l" rtl="0" eaLnBrk="1" latinLnBrk="0" hangingPunct="1">
                        <a:defRPr kumimoji="0" kern="1200">
                          <a:solidFill>
                            <a:schemeClr val="dk1"/>
                          </a:solidFill>
                          <a:latin typeface="Tw Cen MT"/>
                        </a:defRPr>
                      </a:lvl4pPr>
                      <a:lvl5pPr marL="1828800" algn="l" rtl="0" eaLnBrk="1" latinLnBrk="0" hangingPunct="1">
                        <a:defRPr kumimoji="0" kern="1200">
                          <a:solidFill>
                            <a:schemeClr val="dk1"/>
                          </a:solidFill>
                          <a:latin typeface="Tw Cen MT"/>
                        </a:defRPr>
                      </a:lvl5pPr>
                      <a:lvl6pPr marL="2286000" algn="l" rtl="0" eaLnBrk="1" latinLnBrk="0" hangingPunct="1">
                        <a:defRPr kumimoji="0" kern="1200">
                          <a:solidFill>
                            <a:schemeClr val="dk1"/>
                          </a:solidFill>
                          <a:latin typeface="Tw Cen MT"/>
                        </a:defRPr>
                      </a:lvl6pPr>
                      <a:lvl7pPr marL="2743200" algn="l" rtl="0" eaLnBrk="1" latinLnBrk="0" hangingPunct="1">
                        <a:defRPr kumimoji="0" kern="1200">
                          <a:solidFill>
                            <a:schemeClr val="dk1"/>
                          </a:solidFill>
                          <a:latin typeface="Tw Cen MT"/>
                        </a:defRPr>
                      </a:lvl7pPr>
                      <a:lvl8pPr marL="3200400" algn="l" rtl="0" eaLnBrk="1" latinLnBrk="0" hangingPunct="1">
                        <a:defRPr kumimoji="0" kern="1200">
                          <a:solidFill>
                            <a:schemeClr val="dk1"/>
                          </a:solidFill>
                          <a:latin typeface="Tw Cen MT"/>
                        </a:defRPr>
                      </a:lvl8pPr>
                      <a:lvl9pPr marL="3657600" algn="l" rtl="0" eaLnBrk="1" latinLnBrk="0" hangingPunct="1">
                        <a:defRPr kumimoji="0" kern="1200">
                          <a:solidFill>
                            <a:schemeClr val="dk1"/>
                          </a:solidFill>
                          <a:latin typeface="Tw Cen MT"/>
                        </a:defRPr>
                      </a:lvl9pPr>
                    </a:lstStyle>
                    <a:p>
                      <a:pPr algn="ctr"/>
                      <a:r>
                        <a:rPr lang="fa-IR" sz="1050" dirty="0" smtClean="0">
                          <a:cs typeface="B Mitra" panose="00000400000000000000" pitchFamily="2" charset="-78"/>
                        </a:rPr>
                        <a:t>اتاق مدیران گروه</a:t>
                      </a:r>
                      <a:endParaRPr lang="en-US" sz="1050" dirty="0">
                        <a:cs typeface="B Mitra" panose="00000400000000000000" pitchFamily="2" charset="-78"/>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4B6D2">
                        <a:tint val="20000"/>
                      </a:srgbClr>
                    </a:solidFill>
                  </a:tcPr>
                </a:tc>
              </a:tr>
              <a:tr h="242223">
                <a:tc>
                  <a:txBody>
                    <a:bodyPr/>
                    <a:lstStyle>
                      <a:lvl1pPr marL="0" algn="l" rtl="0" eaLnBrk="1" latinLnBrk="0" hangingPunct="1">
                        <a:defRPr kumimoji="0" kern="1200">
                          <a:solidFill>
                            <a:schemeClr val="dk1"/>
                          </a:solidFill>
                          <a:latin typeface="Tw Cen MT"/>
                        </a:defRPr>
                      </a:lvl1pPr>
                      <a:lvl2pPr marL="457200" algn="l" rtl="0" eaLnBrk="1" latinLnBrk="0" hangingPunct="1">
                        <a:defRPr kumimoji="0" kern="1200">
                          <a:solidFill>
                            <a:schemeClr val="dk1"/>
                          </a:solidFill>
                          <a:latin typeface="Tw Cen MT"/>
                        </a:defRPr>
                      </a:lvl2pPr>
                      <a:lvl3pPr marL="914400" algn="l" rtl="0" eaLnBrk="1" latinLnBrk="0" hangingPunct="1">
                        <a:defRPr kumimoji="0" kern="1200">
                          <a:solidFill>
                            <a:schemeClr val="dk1"/>
                          </a:solidFill>
                          <a:latin typeface="Tw Cen MT"/>
                        </a:defRPr>
                      </a:lvl3pPr>
                      <a:lvl4pPr marL="1371600" algn="l" rtl="0" eaLnBrk="1" latinLnBrk="0" hangingPunct="1">
                        <a:defRPr kumimoji="0" kern="1200">
                          <a:solidFill>
                            <a:schemeClr val="dk1"/>
                          </a:solidFill>
                          <a:latin typeface="Tw Cen MT"/>
                        </a:defRPr>
                      </a:lvl4pPr>
                      <a:lvl5pPr marL="1828800" algn="l" rtl="0" eaLnBrk="1" latinLnBrk="0" hangingPunct="1">
                        <a:defRPr kumimoji="0" kern="1200">
                          <a:solidFill>
                            <a:schemeClr val="dk1"/>
                          </a:solidFill>
                          <a:latin typeface="Tw Cen MT"/>
                        </a:defRPr>
                      </a:lvl5pPr>
                      <a:lvl6pPr marL="2286000" algn="l" rtl="0" eaLnBrk="1" latinLnBrk="0" hangingPunct="1">
                        <a:defRPr kumimoji="0" kern="1200">
                          <a:solidFill>
                            <a:schemeClr val="dk1"/>
                          </a:solidFill>
                          <a:latin typeface="Tw Cen MT"/>
                        </a:defRPr>
                      </a:lvl6pPr>
                      <a:lvl7pPr marL="2743200" algn="l" rtl="0" eaLnBrk="1" latinLnBrk="0" hangingPunct="1">
                        <a:defRPr kumimoji="0" kern="1200">
                          <a:solidFill>
                            <a:schemeClr val="dk1"/>
                          </a:solidFill>
                          <a:latin typeface="Tw Cen MT"/>
                        </a:defRPr>
                      </a:lvl7pPr>
                      <a:lvl8pPr marL="3200400" algn="l" rtl="0" eaLnBrk="1" latinLnBrk="0" hangingPunct="1">
                        <a:defRPr kumimoji="0" kern="1200">
                          <a:solidFill>
                            <a:schemeClr val="dk1"/>
                          </a:solidFill>
                          <a:latin typeface="Tw Cen MT"/>
                        </a:defRPr>
                      </a:lvl8pPr>
                      <a:lvl9pPr marL="3657600" algn="l" rtl="0" eaLnBrk="1" latinLnBrk="0" hangingPunct="1">
                        <a:defRPr kumimoji="0" kern="1200">
                          <a:solidFill>
                            <a:schemeClr val="dk1"/>
                          </a:solidFill>
                          <a:latin typeface="Tw Cen MT"/>
                        </a:defRPr>
                      </a:lvl9pPr>
                    </a:lstStyle>
                    <a:p>
                      <a:pPr algn="ctr"/>
                      <a:r>
                        <a:rPr lang="fa-IR" sz="1050" dirty="0" smtClean="0">
                          <a:cs typeface="B Mitra" panose="00000400000000000000" pitchFamily="2" charset="-78"/>
                        </a:rPr>
                        <a:t>65</a:t>
                      </a:r>
                      <a:r>
                        <a:rPr lang="en-US" sz="1050" dirty="0" smtClean="0">
                          <a:cs typeface="B Mitra" panose="00000400000000000000" pitchFamily="2" charset="-78"/>
                        </a:rPr>
                        <a:t> </a:t>
                      </a:r>
                      <a:r>
                        <a:rPr kumimoji="0" lang="en-US" sz="1050" b="0" i="0" kern="1200" dirty="0" smtClean="0">
                          <a:solidFill>
                            <a:schemeClr val="dk1"/>
                          </a:solidFill>
                          <a:latin typeface="Bodoni MT" pitchFamily="18" charset="0"/>
                          <a:ea typeface="+mn-ea"/>
                          <a:cs typeface="B Mitra" panose="00000400000000000000" pitchFamily="2" charset="-78"/>
                        </a:rPr>
                        <a:t>m²</a:t>
                      </a:r>
                      <a:endParaRPr lang="en-US" sz="1050" dirty="0">
                        <a:cs typeface="B Mitra" panose="00000400000000000000" pitchFamily="2" charset="-78"/>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4B6D2">
                        <a:tint val="40000"/>
                      </a:srgbClr>
                    </a:solidFill>
                  </a:tcPr>
                </a:tc>
                <a:tc>
                  <a:txBody>
                    <a:bodyPr/>
                    <a:lstStyle>
                      <a:lvl1pPr marL="0" algn="l" rtl="0" eaLnBrk="1" latinLnBrk="0" hangingPunct="1">
                        <a:defRPr kumimoji="0" kern="1200">
                          <a:solidFill>
                            <a:schemeClr val="dk1"/>
                          </a:solidFill>
                          <a:latin typeface="Tw Cen MT"/>
                        </a:defRPr>
                      </a:lvl1pPr>
                      <a:lvl2pPr marL="457200" algn="l" rtl="0" eaLnBrk="1" latinLnBrk="0" hangingPunct="1">
                        <a:defRPr kumimoji="0" kern="1200">
                          <a:solidFill>
                            <a:schemeClr val="dk1"/>
                          </a:solidFill>
                          <a:latin typeface="Tw Cen MT"/>
                        </a:defRPr>
                      </a:lvl2pPr>
                      <a:lvl3pPr marL="914400" algn="l" rtl="0" eaLnBrk="1" latinLnBrk="0" hangingPunct="1">
                        <a:defRPr kumimoji="0" kern="1200">
                          <a:solidFill>
                            <a:schemeClr val="dk1"/>
                          </a:solidFill>
                          <a:latin typeface="Tw Cen MT"/>
                        </a:defRPr>
                      </a:lvl3pPr>
                      <a:lvl4pPr marL="1371600" algn="l" rtl="0" eaLnBrk="1" latinLnBrk="0" hangingPunct="1">
                        <a:defRPr kumimoji="0" kern="1200">
                          <a:solidFill>
                            <a:schemeClr val="dk1"/>
                          </a:solidFill>
                          <a:latin typeface="Tw Cen MT"/>
                        </a:defRPr>
                      </a:lvl4pPr>
                      <a:lvl5pPr marL="1828800" algn="l" rtl="0" eaLnBrk="1" latinLnBrk="0" hangingPunct="1">
                        <a:defRPr kumimoji="0" kern="1200">
                          <a:solidFill>
                            <a:schemeClr val="dk1"/>
                          </a:solidFill>
                          <a:latin typeface="Tw Cen MT"/>
                        </a:defRPr>
                      </a:lvl5pPr>
                      <a:lvl6pPr marL="2286000" algn="l" rtl="0" eaLnBrk="1" latinLnBrk="0" hangingPunct="1">
                        <a:defRPr kumimoji="0" kern="1200">
                          <a:solidFill>
                            <a:schemeClr val="dk1"/>
                          </a:solidFill>
                          <a:latin typeface="Tw Cen MT"/>
                        </a:defRPr>
                      </a:lvl6pPr>
                      <a:lvl7pPr marL="2743200" algn="l" rtl="0" eaLnBrk="1" latinLnBrk="0" hangingPunct="1">
                        <a:defRPr kumimoji="0" kern="1200">
                          <a:solidFill>
                            <a:schemeClr val="dk1"/>
                          </a:solidFill>
                          <a:latin typeface="Tw Cen MT"/>
                        </a:defRPr>
                      </a:lvl7pPr>
                      <a:lvl8pPr marL="3200400" algn="l" rtl="0" eaLnBrk="1" latinLnBrk="0" hangingPunct="1">
                        <a:defRPr kumimoji="0" kern="1200">
                          <a:solidFill>
                            <a:schemeClr val="dk1"/>
                          </a:solidFill>
                          <a:latin typeface="Tw Cen MT"/>
                        </a:defRPr>
                      </a:lvl8pPr>
                      <a:lvl9pPr marL="3657600" algn="l" rtl="0" eaLnBrk="1" latinLnBrk="0" hangingPunct="1">
                        <a:defRPr kumimoji="0" kern="1200">
                          <a:solidFill>
                            <a:schemeClr val="dk1"/>
                          </a:solidFill>
                          <a:latin typeface="Tw Cen MT"/>
                        </a:defRPr>
                      </a:lvl9pPr>
                    </a:lstStyle>
                    <a:p>
                      <a:pPr algn="ctr"/>
                      <a:r>
                        <a:rPr lang="fa-IR" sz="1050" dirty="0" smtClean="0">
                          <a:cs typeface="B Mitra" panose="00000400000000000000" pitchFamily="2" charset="-78"/>
                        </a:rPr>
                        <a:t>55</a:t>
                      </a:r>
                      <a:r>
                        <a:rPr lang="en-US" sz="1050" dirty="0" smtClean="0">
                          <a:cs typeface="B Mitra" panose="00000400000000000000" pitchFamily="2" charset="-78"/>
                        </a:rPr>
                        <a:t> </a:t>
                      </a:r>
                      <a:r>
                        <a:rPr kumimoji="0" lang="en-US" sz="1050" b="0" i="0" kern="1200" dirty="0" smtClean="0">
                          <a:solidFill>
                            <a:schemeClr val="dk1"/>
                          </a:solidFill>
                          <a:latin typeface="Bodoni MT" pitchFamily="18" charset="0"/>
                          <a:ea typeface="+mn-ea"/>
                          <a:cs typeface="B Mitra" panose="00000400000000000000" pitchFamily="2" charset="-78"/>
                        </a:rPr>
                        <a:t>m²</a:t>
                      </a:r>
                      <a:endParaRPr lang="en-US" sz="1050" dirty="0">
                        <a:cs typeface="B Mitra" panose="00000400000000000000" pitchFamily="2" charset="-78"/>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4B6D2">
                        <a:tint val="40000"/>
                      </a:srgbClr>
                    </a:solidFill>
                  </a:tcPr>
                </a:tc>
                <a:tc>
                  <a:txBody>
                    <a:bodyPr/>
                    <a:lstStyle>
                      <a:lvl1pPr marL="0" algn="l" rtl="0" eaLnBrk="1" latinLnBrk="0" hangingPunct="1">
                        <a:defRPr kumimoji="0" kern="1200">
                          <a:solidFill>
                            <a:schemeClr val="dk1"/>
                          </a:solidFill>
                          <a:latin typeface="Tw Cen MT"/>
                        </a:defRPr>
                      </a:lvl1pPr>
                      <a:lvl2pPr marL="457200" algn="l" rtl="0" eaLnBrk="1" latinLnBrk="0" hangingPunct="1">
                        <a:defRPr kumimoji="0" kern="1200">
                          <a:solidFill>
                            <a:schemeClr val="dk1"/>
                          </a:solidFill>
                          <a:latin typeface="Tw Cen MT"/>
                        </a:defRPr>
                      </a:lvl2pPr>
                      <a:lvl3pPr marL="914400" algn="l" rtl="0" eaLnBrk="1" latinLnBrk="0" hangingPunct="1">
                        <a:defRPr kumimoji="0" kern="1200">
                          <a:solidFill>
                            <a:schemeClr val="dk1"/>
                          </a:solidFill>
                          <a:latin typeface="Tw Cen MT"/>
                        </a:defRPr>
                      </a:lvl3pPr>
                      <a:lvl4pPr marL="1371600" algn="l" rtl="0" eaLnBrk="1" latinLnBrk="0" hangingPunct="1">
                        <a:defRPr kumimoji="0" kern="1200">
                          <a:solidFill>
                            <a:schemeClr val="dk1"/>
                          </a:solidFill>
                          <a:latin typeface="Tw Cen MT"/>
                        </a:defRPr>
                      </a:lvl4pPr>
                      <a:lvl5pPr marL="1828800" algn="l" rtl="0" eaLnBrk="1" latinLnBrk="0" hangingPunct="1">
                        <a:defRPr kumimoji="0" kern="1200">
                          <a:solidFill>
                            <a:schemeClr val="dk1"/>
                          </a:solidFill>
                          <a:latin typeface="Tw Cen MT"/>
                        </a:defRPr>
                      </a:lvl5pPr>
                      <a:lvl6pPr marL="2286000" algn="l" rtl="0" eaLnBrk="1" latinLnBrk="0" hangingPunct="1">
                        <a:defRPr kumimoji="0" kern="1200">
                          <a:solidFill>
                            <a:schemeClr val="dk1"/>
                          </a:solidFill>
                          <a:latin typeface="Tw Cen MT"/>
                        </a:defRPr>
                      </a:lvl6pPr>
                      <a:lvl7pPr marL="2743200" algn="l" rtl="0" eaLnBrk="1" latinLnBrk="0" hangingPunct="1">
                        <a:defRPr kumimoji="0" kern="1200">
                          <a:solidFill>
                            <a:schemeClr val="dk1"/>
                          </a:solidFill>
                          <a:latin typeface="Tw Cen MT"/>
                        </a:defRPr>
                      </a:lvl7pPr>
                      <a:lvl8pPr marL="3200400" algn="l" rtl="0" eaLnBrk="1" latinLnBrk="0" hangingPunct="1">
                        <a:defRPr kumimoji="0" kern="1200">
                          <a:solidFill>
                            <a:schemeClr val="dk1"/>
                          </a:solidFill>
                          <a:latin typeface="Tw Cen MT"/>
                        </a:defRPr>
                      </a:lvl8pPr>
                      <a:lvl9pPr marL="3657600" algn="l" rtl="0" eaLnBrk="1" latinLnBrk="0" hangingPunct="1">
                        <a:defRPr kumimoji="0" kern="1200">
                          <a:solidFill>
                            <a:schemeClr val="dk1"/>
                          </a:solidFill>
                          <a:latin typeface="Tw Cen MT"/>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050" dirty="0" smtClean="0">
                          <a:cs typeface="B Mitra" panose="00000400000000000000" pitchFamily="2" charset="-78"/>
                        </a:rPr>
                        <a:t>1.1</a:t>
                      </a:r>
                      <a:r>
                        <a:rPr lang="en-US" sz="1050" dirty="0" smtClean="0">
                          <a:cs typeface="B Mitra" panose="00000400000000000000" pitchFamily="2" charset="-78"/>
                        </a:rPr>
                        <a:t> </a:t>
                      </a:r>
                      <a:r>
                        <a:rPr kumimoji="0" lang="en-US" sz="1050" b="0" i="0" kern="1200" dirty="0" smtClean="0">
                          <a:solidFill>
                            <a:schemeClr val="dk1"/>
                          </a:solidFill>
                          <a:latin typeface="Bodoni MT" pitchFamily="18" charset="0"/>
                          <a:ea typeface="+mn-ea"/>
                          <a:cs typeface="B Mitra" panose="00000400000000000000" pitchFamily="2" charset="-78"/>
                        </a:rPr>
                        <a:t>m²</a:t>
                      </a:r>
                      <a:endParaRPr lang="en-US" sz="1050" b="0" i="0" dirty="0" smtClean="0">
                        <a:latin typeface="Bodoni MT" pitchFamily="18" charset="0"/>
                        <a:cs typeface="B Mitra" panose="00000400000000000000" pitchFamily="2" charset="-78"/>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4B6D2">
                        <a:tint val="40000"/>
                      </a:srgbClr>
                    </a:solidFill>
                  </a:tcPr>
                </a:tc>
                <a:tc>
                  <a:txBody>
                    <a:bodyPr/>
                    <a:lstStyle>
                      <a:lvl1pPr marL="0" algn="l" rtl="0" eaLnBrk="1" latinLnBrk="0" hangingPunct="1">
                        <a:defRPr kumimoji="0" kern="1200">
                          <a:solidFill>
                            <a:schemeClr val="dk1"/>
                          </a:solidFill>
                          <a:latin typeface="Tw Cen MT"/>
                        </a:defRPr>
                      </a:lvl1pPr>
                      <a:lvl2pPr marL="457200" algn="l" rtl="0" eaLnBrk="1" latinLnBrk="0" hangingPunct="1">
                        <a:defRPr kumimoji="0" kern="1200">
                          <a:solidFill>
                            <a:schemeClr val="dk1"/>
                          </a:solidFill>
                          <a:latin typeface="Tw Cen MT"/>
                        </a:defRPr>
                      </a:lvl2pPr>
                      <a:lvl3pPr marL="914400" algn="l" rtl="0" eaLnBrk="1" latinLnBrk="0" hangingPunct="1">
                        <a:defRPr kumimoji="0" kern="1200">
                          <a:solidFill>
                            <a:schemeClr val="dk1"/>
                          </a:solidFill>
                          <a:latin typeface="Tw Cen MT"/>
                        </a:defRPr>
                      </a:lvl3pPr>
                      <a:lvl4pPr marL="1371600" algn="l" rtl="0" eaLnBrk="1" latinLnBrk="0" hangingPunct="1">
                        <a:defRPr kumimoji="0" kern="1200">
                          <a:solidFill>
                            <a:schemeClr val="dk1"/>
                          </a:solidFill>
                          <a:latin typeface="Tw Cen MT"/>
                        </a:defRPr>
                      </a:lvl4pPr>
                      <a:lvl5pPr marL="1828800" algn="l" rtl="0" eaLnBrk="1" latinLnBrk="0" hangingPunct="1">
                        <a:defRPr kumimoji="0" kern="1200">
                          <a:solidFill>
                            <a:schemeClr val="dk1"/>
                          </a:solidFill>
                          <a:latin typeface="Tw Cen MT"/>
                        </a:defRPr>
                      </a:lvl5pPr>
                      <a:lvl6pPr marL="2286000" algn="l" rtl="0" eaLnBrk="1" latinLnBrk="0" hangingPunct="1">
                        <a:defRPr kumimoji="0" kern="1200">
                          <a:solidFill>
                            <a:schemeClr val="dk1"/>
                          </a:solidFill>
                          <a:latin typeface="Tw Cen MT"/>
                        </a:defRPr>
                      </a:lvl6pPr>
                      <a:lvl7pPr marL="2743200" algn="l" rtl="0" eaLnBrk="1" latinLnBrk="0" hangingPunct="1">
                        <a:defRPr kumimoji="0" kern="1200">
                          <a:solidFill>
                            <a:schemeClr val="dk1"/>
                          </a:solidFill>
                          <a:latin typeface="Tw Cen MT"/>
                        </a:defRPr>
                      </a:lvl7pPr>
                      <a:lvl8pPr marL="3200400" algn="l" rtl="0" eaLnBrk="1" latinLnBrk="0" hangingPunct="1">
                        <a:defRPr kumimoji="0" kern="1200">
                          <a:solidFill>
                            <a:schemeClr val="dk1"/>
                          </a:solidFill>
                          <a:latin typeface="Tw Cen MT"/>
                        </a:defRPr>
                      </a:lvl8pPr>
                      <a:lvl9pPr marL="3657600" algn="l" rtl="0" eaLnBrk="1" latinLnBrk="0" hangingPunct="1">
                        <a:defRPr kumimoji="0" kern="1200">
                          <a:solidFill>
                            <a:schemeClr val="dk1"/>
                          </a:solidFill>
                          <a:latin typeface="Tw Cen MT"/>
                        </a:defRPr>
                      </a:lvl9pPr>
                    </a:lstStyle>
                    <a:p>
                      <a:pPr algn="ctr"/>
                      <a:r>
                        <a:rPr lang="fa-IR" sz="1050" dirty="0" smtClean="0">
                          <a:cs typeface="B Mitra" panose="00000400000000000000" pitchFamily="2" charset="-78"/>
                        </a:rPr>
                        <a:t>سالن چند منظوره</a:t>
                      </a:r>
                      <a:endParaRPr lang="en-US" sz="1050" dirty="0">
                        <a:cs typeface="B Mitra" panose="00000400000000000000" pitchFamily="2" charset="-78"/>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4B6D2">
                        <a:tint val="40000"/>
                      </a:srgbClr>
                    </a:solidFill>
                  </a:tcPr>
                </a:tc>
              </a:tr>
              <a:tr h="242223">
                <a:tc>
                  <a:txBody>
                    <a:bodyPr/>
                    <a:lstStyle>
                      <a:lvl1pPr marL="0" algn="l" rtl="0" eaLnBrk="1" latinLnBrk="0" hangingPunct="1">
                        <a:defRPr kumimoji="0" kern="1200">
                          <a:solidFill>
                            <a:schemeClr val="dk1"/>
                          </a:solidFill>
                          <a:latin typeface="Tw Cen MT"/>
                        </a:defRPr>
                      </a:lvl1pPr>
                      <a:lvl2pPr marL="457200" algn="l" rtl="0" eaLnBrk="1" latinLnBrk="0" hangingPunct="1">
                        <a:defRPr kumimoji="0" kern="1200">
                          <a:solidFill>
                            <a:schemeClr val="dk1"/>
                          </a:solidFill>
                          <a:latin typeface="Tw Cen MT"/>
                        </a:defRPr>
                      </a:lvl2pPr>
                      <a:lvl3pPr marL="914400" algn="l" rtl="0" eaLnBrk="1" latinLnBrk="0" hangingPunct="1">
                        <a:defRPr kumimoji="0" kern="1200">
                          <a:solidFill>
                            <a:schemeClr val="dk1"/>
                          </a:solidFill>
                          <a:latin typeface="Tw Cen MT"/>
                        </a:defRPr>
                      </a:lvl3pPr>
                      <a:lvl4pPr marL="1371600" algn="l" rtl="0" eaLnBrk="1" latinLnBrk="0" hangingPunct="1">
                        <a:defRPr kumimoji="0" kern="1200">
                          <a:solidFill>
                            <a:schemeClr val="dk1"/>
                          </a:solidFill>
                          <a:latin typeface="Tw Cen MT"/>
                        </a:defRPr>
                      </a:lvl4pPr>
                      <a:lvl5pPr marL="1828800" algn="l" rtl="0" eaLnBrk="1" latinLnBrk="0" hangingPunct="1">
                        <a:defRPr kumimoji="0" kern="1200">
                          <a:solidFill>
                            <a:schemeClr val="dk1"/>
                          </a:solidFill>
                          <a:latin typeface="Tw Cen MT"/>
                        </a:defRPr>
                      </a:lvl5pPr>
                      <a:lvl6pPr marL="2286000" algn="l" rtl="0" eaLnBrk="1" latinLnBrk="0" hangingPunct="1">
                        <a:defRPr kumimoji="0" kern="1200">
                          <a:solidFill>
                            <a:schemeClr val="dk1"/>
                          </a:solidFill>
                          <a:latin typeface="Tw Cen MT"/>
                        </a:defRPr>
                      </a:lvl6pPr>
                      <a:lvl7pPr marL="2743200" algn="l" rtl="0" eaLnBrk="1" latinLnBrk="0" hangingPunct="1">
                        <a:defRPr kumimoji="0" kern="1200">
                          <a:solidFill>
                            <a:schemeClr val="dk1"/>
                          </a:solidFill>
                          <a:latin typeface="Tw Cen MT"/>
                        </a:defRPr>
                      </a:lvl7pPr>
                      <a:lvl8pPr marL="3200400" algn="l" rtl="0" eaLnBrk="1" latinLnBrk="0" hangingPunct="1">
                        <a:defRPr kumimoji="0" kern="1200">
                          <a:solidFill>
                            <a:schemeClr val="dk1"/>
                          </a:solidFill>
                          <a:latin typeface="Tw Cen MT"/>
                        </a:defRPr>
                      </a:lvl8pPr>
                      <a:lvl9pPr marL="3657600" algn="l" rtl="0" eaLnBrk="1" latinLnBrk="0" hangingPunct="1">
                        <a:defRPr kumimoji="0" kern="1200">
                          <a:solidFill>
                            <a:schemeClr val="dk1"/>
                          </a:solidFill>
                          <a:latin typeface="Tw Cen MT"/>
                        </a:defRPr>
                      </a:lvl9pPr>
                    </a:lstStyle>
                    <a:p>
                      <a:pPr algn="ctr"/>
                      <a:r>
                        <a:rPr lang="fa-IR" sz="1050" dirty="0" smtClean="0">
                          <a:cs typeface="B Mitra" panose="00000400000000000000" pitchFamily="2" charset="-78"/>
                        </a:rPr>
                        <a:t>25</a:t>
                      </a:r>
                      <a:r>
                        <a:rPr lang="en-US" sz="1050" dirty="0" smtClean="0">
                          <a:cs typeface="B Mitra" panose="00000400000000000000" pitchFamily="2" charset="-78"/>
                        </a:rPr>
                        <a:t> </a:t>
                      </a:r>
                      <a:r>
                        <a:rPr kumimoji="0" lang="en-US" sz="1050" b="0" i="0" kern="1200" dirty="0" smtClean="0">
                          <a:solidFill>
                            <a:schemeClr val="dk1"/>
                          </a:solidFill>
                          <a:latin typeface="Bodoni MT" pitchFamily="18" charset="0"/>
                          <a:ea typeface="+mn-ea"/>
                          <a:cs typeface="B Mitra" panose="00000400000000000000" pitchFamily="2" charset="-78"/>
                        </a:rPr>
                        <a:t>m²</a:t>
                      </a:r>
                      <a:endParaRPr lang="en-US" sz="1050" dirty="0">
                        <a:cs typeface="B Mitra" panose="00000400000000000000" pitchFamily="2" charset="-78"/>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4B6D2">
                        <a:tint val="20000"/>
                      </a:srgbClr>
                    </a:solidFill>
                  </a:tcPr>
                </a:tc>
                <a:tc>
                  <a:txBody>
                    <a:bodyPr/>
                    <a:lstStyle>
                      <a:lvl1pPr marL="0" algn="l" rtl="0" eaLnBrk="1" latinLnBrk="0" hangingPunct="1">
                        <a:defRPr kumimoji="0" kern="1200">
                          <a:solidFill>
                            <a:schemeClr val="dk1"/>
                          </a:solidFill>
                          <a:latin typeface="Tw Cen MT"/>
                        </a:defRPr>
                      </a:lvl1pPr>
                      <a:lvl2pPr marL="457200" algn="l" rtl="0" eaLnBrk="1" latinLnBrk="0" hangingPunct="1">
                        <a:defRPr kumimoji="0" kern="1200">
                          <a:solidFill>
                            <a:schemeClr val="dk1"/>
                          </a:solidFill>
                          <a:latin typeface="Tw Cen MT"/>
                        </a:defRPr>
                      </a:lvl2pPr>
                      <a:lvl3pPr marL="914400" algn="l" rtl="0" eaLnBrk="1" latinLnBrk="0" hangingPunct="1">
                        <a:defRPr kumimoji="0" kern="1200">
                          <a:solidFill>
                            <a:schemeClr val="dk1"/>
                          </a:solidFill>
                          <a:latin typeface="Tw Cen MT"/>
                        </a:defRPr>
                      </a:lvl3pPr>
                      <a:lvl4pPr marL="1371600" algn="l" rtl="0" eaLnBrk="1" latinLnBrk="0" hangingPunct="1">
                        <a:defRPr kumimoji="0" kern="1200">
                          <a:solidFill>
                            <a:schemeClr val="dk1"/>
                          </a:solidFill>
                          <a:latin typeface="Tw Cen MT"/>
                        </a:defRPr>
                      </a:lvl4pPr>
                      <a:lvl5pPr marL="1828800" algn="l" rtl="0" eaLnBrk="1" latinLnBrk="0" hangingPunct="1">
                        <a:defRPr kumimoji="0" kern="1200">
                          <a:solidFill>
                            <a:schemeClr val="dk1"/>
                          </a:solidFill>
                          <a:latin typeface="Tw Cen MT"/>
                        </a:defRPr>
                      </a:lvl5pPr>
                      <a:lvl6pPr marL="2286000" algn="l" rtl="0" eaLnBrk="1" latinLnBrk="0" hangingPunct="1">
                        <a:defRPr kumimoji="0" kern="1200">
                          <a:solidFill>
                            <a:schemeClr val="dk1"/>
                          </a:solidFill>
                          <a:latin typeface="Tw Cen MT"/>
                        </a:defRPr>
                      </a:lvl6pPr>
                      <a:lvl7pPr marL="2743200" algn="l" rtl="0" eaLnBrk="1" latinLnBrk="0" hangingPunct="1">
                        <a:defRPr kumimoji="0" kern="1200">
                          <a:solidFill>
                            <a:schemeClr val="dk1"/>
                          </a:solidFill>
                          <a:latin typeface="Tw Cen MT"/>
                        </a:defRPr>
                      </a:lvl7pPr>
                      <a:lvl8pPr marL="3200400" algn="l" rtl="0" eaLnBrk="1" latinLnBrk="0" hangingPunct="1">
                        <a:defRPr kumimoji="0" kern="1200">
                          <a:solidFill>
                            <a:schemeClr val="dk1"/>
                          </a:solidFill>
                          <a:latin typeface="Tw Cen MT"/>
                        </a:defRPr>
                      </a:lvl8pPr>
                      <a:lvl9pPr marL="3657600" algn="l" rtl="0" eaLnBrk="1" latinLnBrk="0" hangingPunct="1">
                        <a:defRPr kumimoji="0" kern="1200">
                          <a:solidFill>
                            <a:schemeClr val="dk1"/>
                          </a:solidFill>
                          <a:latin typeface="Tw Cen MT"/>
                        </a:defRPr>
                      </a:lvl9pPr>
                    </a:lstStyle>
                    <a:p>
                      <a:pPr algn="ctr"/>
                      <a:r>
                        <a:rPr lang="fa-IR" sz="1050" dirty="0" smtClean="0">
                          <a:cs typeface="B Mitra" panose="00000400000000000000" pitchFamily="2" charset="-78"/>
                        </a:rPr>
                        <a:t>90  </a:t>
                      </a:r>
                      <a:r>
                        <a:rPr kumimoji="0" lang="en-US" sz="1050" b="0" i="0" kern="1200" dirty="0" smtClean="0">
                          <a:solidFill>
                            <a:schemeClr val="dk1"/>
                          </a:solidFill>
                          <a:latin typeface="Bodoni MT" pitchFamily="18" charset="0"/>
                          <a:ea typeface="+mn-ea"/>
                          <a:cs typeface="B Mitra" panose="00000400000000000000" pitchFamily="2" charset="-78"/>
                        </a:rPr>
                        <a:t>m²</a:t>
                      </a:r>
                      <a:endParaRPr lang="en-US" sz="1050" dirty="0">
                        <a:cs typeface="B Mitra" panose="00000400000000000000" pitchFamily="2" charset="-78"/>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4B6D2">
                        <a:tint val="20000"/>
                      </a:srgbClr>
                    </a:solidFill>
                  </a:tcPr>
                </a:tc>
                <a:tc>
                  <a:txBody>
                    <a:bodyPr/>
                    <a:lstStyle>
                      <a:lvl1pPr marL="0" algn="l" rtl="0" eaLnBrk="1" latinLnBrk="0" hangingPunct="1">
                        <a:defRPr kumimoji="0" kern="1200">
                          <a:solidFill>
                            <a:schemeClr val="dk1"/>
                          </a:solidFill>
                          <a:latin typeface="Tw Cen MT"/>
                        </a:defRPr>
                      </a:lvl1pPr>
                      <a:lvl2pPr marL="457200" algn="l" rtl="0" eaLnBrk="1" latinLnBrk="0" hangingPunct="1">
                        <a:defRPr kumimoji="0" kern="1200">
                          <a:solidFill>
                            <a:schemeClr val="dk1"/>
                          </a:solidFill>
                          <a:latin typeface="Tw Cen MT"/>
                        </a:defRPr>
                      </a:lvl2pPr>
                      <a:lvl3pPr marL="914400" algn="l" rtl="0" eaLnBrk="1" latinLnBrk="0" hangingPunct="1">
                        <a:defRPr kumimoji="0" kern="1200">
                          <a:solidFill>
                            <a:schemeClr val="dk1"/>
                          </a:solidFill>
                          <a:latin typeface="Tw Cen MT"/>
                        </a:defRPr>
                      </a:lvl3pPr>
                      <a:lvl4pPr marL="1371600" algn="l" rtl="0" eaLnBrk="1" latinLnBrk="0" hangingPunct="1">
                        <a:defRPr kumimoji="0" kern="1200">
                          <a:solidFill>
                            <a:schemeClr val="dk1"/>
                          </a:solidFill>
                          <a:latin typeface="Tw Cen MT"/>
                        </a:defRPr>
                      </a:lvl4pPr>
                      <a:lvl5pPr marL="1828800" algn="l" rtl="0" eaLnBrk="1" latinLnBrk="0" hangingPunct="1">
                        <a:defRPr kumimoji="0" kern="1200">
                          <a:solidFill>
                            <a:schemeClr val="dk1"/>
                          </a:solidFill>
                          <a:latin typeface="Tw Cen MT"/>
                        </a:defRPr>
                      </a:lvl5pPr>
                      <a:lvl6pPr marL="2286000" algn="l" rtl="0" eaLnBrk="1" latinLnBrk="0" hangingPunct="1">
                        <a:defRPr kumimoji="0" kern="1200">
                          <a:solidFill>
                            <a:schemeClr val="dk1"/>
                          </a:solidFill>
                          <a:latin typeface="Tw Cen MT"/>
                        </a:defRPr>
                      </a:lvl6pPr>
                      <a:lvl7pPr marL="2743200" algn="l" rtl="0" eaLnBrk="1" latinLnBrk="0" hangingPunct="1">
                        <a:defRPr kumimoji="0" kern="1200">
                          <a:solidFill>
                            <a:schemeClr val="dk1"/>
                          </a:solidFill>
                          <a:latin typeface="Tw Cen MT"/>
                        </a:defRPr>
                      </a:lvl7pPr>
                      <a:lvl8pPr marL="3200400" algn="l" rtl="0" eaLnBrk="1" latinLnBrk="0" hangingPunct="1">
                        <a:defRPr kumimoji="0" kern="1200">
                          <a:solidFill>
                            <a:schemeClr val="dk1"/>
                          </a:solidFill>
                          <a:latin typeface="Tw Cen MT"/>
                        </a:defRPr>
                      </a:lvl8pPr>
                      <a:lvl9pPr marL="3657600" algn="l" rtl="0" eaLnBrk="1" latinLnBrk="0" hangingPunct="1">
                        <a:defRPr kumimoji="0" kern="1200">
                          <a:solidFill>
                            <a:schemeClr val="dk1"/>
                          </a:solidFill>
                          <a:latin typeface="Tw Cen MT"/>
                        </a:defRPr>
                      </a:lvl9pPr>
                    </a:lstStyle>
                    <a:p>
                      <a:pPr algn="ctr"/>
                      <a:r>
                        <a:rPr lang="en-US" sz="1050" dirty="0" smtClean="0">
                          <a:cs typeface="B Mitra" panose="00000400000000000000" pitchFamily="2" charset="-78"/>
                        </a:rPr>
                        <a:t>--------</a:t>
                      </a:r>
                      <a:endParaRPr lang="en-US" sz="1050" dirty="0">
                        <a:cs typeface="B Mitra" panose="00000400000000000000" pitchFamily="2" charset="-78"/>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4B6D2">
                        <a:tint val="20000"/>
                      </a:srgbClr>
                    </a:solidFill>
                  </a:tcPr>
                </a:tc>
                <a:tc>
                  <a:txBody>
                    <a:bodyPr/>
                    <a:lstStyle>
                      <a:lvl1pPr marL="0" algn="l" rtl="0" eaLnBrk="1" latinLnBrk="0" hangingPunct="1">
                        <a:defRPr kumimoji="0" kern="1200">
                          <a:solidFill>
                            <a:schemeClr val="dk1"/>
                          </a:solidFill>
                          <a:latin typeface="Tw Cen MT"/>
                        </a:defRPr>
                      </a:lvl1pPr>
                      <a:lvl2pPr marL="457200" algn="l" rtl="0" eaLnBrk="1" latinLnBrk="0" hangingPunct="1">
                        <a:defRPr kumimoji="0" kern="1200">
                          <a:solidFill>
                            <a:schemeClr val="dk1"/>
                          </a:solidFill>
                          <a:latin typeface="Tw Cen MT"/>
                        </a:defRPr>
                      </a:lvl2pPr>
                      <a:lvl3pPr marL="914400" algn="l" rtl="0" eaLnBrk="1" latinLnBrk="0" hangingPunct="1">
                        <a:defRPr kumimoji="0" kern="1200">
                          <a:solidFill>
                            <a:schemeClr val="dk1"/>
                          </a:solidFill>
                          <a:latin typeface="Tw Cen MT"/>
                        </a:defRPr>
                      </a:lvl3pPr>
                      <a:lvl4pPr marL="1371600" algn="l" rtl="0" eaLnBrk="1" latinLnBrk="0" hangingPunct="1">
                        <a:defRPr kumimoji="0" kern="1200">
                          <a:solidFill>
                            <a:schemeClr val="dk1"/>
                          </a:solidFill>
                          <a:latin typeface="Tw Cen MT"/>
                        </a:defRPr>
                      </a:lvl4pPr>
                      <a:lvl5pPr marL="1828800" algn="l" rtl="0" eaLnBrk="1" latinLnBrk="0" hangingPunct="1">
                        <a:defRPr kumimoji="0" kern="1200">
                          <a:solidFill>
                            <a:schemeClr val="dk1"/>
                          </a:solidFill>
                          <a:latin typeface="Tw Cen MT"/>
                        </a:defRPr>
                      </a:lvl5pPr>
                      <a:lvl6pPr marL="2286000" algn="l" rtl="0" eaLnBrk="1" latinLnBrk="0" hangingPunct="1">
                        <a:defRPr kumimoji="0" kern="1200">
                          <a:solidFill>
                            <a:schemeClr val="dk1"/>
                          </a:solidFill>
                          <a:latin typeface="Tw Cen MT"/>
                        </a:defRPr>
                      </a:lvl6pPr>
                      <a:lvl7pPr marL="2743200" algn="l" rtl="0" eaLnBrk="1" latinLnBrk="0" hangingPunct="1">
                        <a:defRPr kumimoji="0" kern="1200">
                          <a:solidFill>
                            <a:schemeClr val="dk1"/>
                          </a:solidFill>
                          <a:latin typeface="Tw Cen MT"/>
                        </a:defRPr>
                      </a:lvl7pPr>
                      <a:lvl8pPr marL="3200400" algn="l" rtl="0" eaLnBrk="1" latinLnBrk="0" hangingPunct="1">
                        <a:defRPr kumimoji="0" kern="1200">
                          <a:solidFill>
                            <a:schemeClr val="dk1"/>
                          </a:solidFill>
                          <a:latin typeface="Tw Cen MT"/>
                        </a:defRPr>
                      </a:lvl8pPr>
                      <a:lvl9pPr marL="3657600" algn="l" rtl="0" eaLnBrk="1" latinLnBrk="0" hangingPunct="1">
                        <a:defRPr kumimoji="0" kern="1200">
                          <a:solidFill>
                            <a:schemeClr val="dk1"/>
                          </a:solidFill>
                          <a:latin typeface="Tw Cen MT"/>
                        </a:defRPr>
                      </a:lvl9pPr>
                    </a:lstStyle>
                    <a:p>
                      <a:pPr algn="ctr"/>
                      <a:r>
                        <a:rPr lang="fa-IR" sz="1050" dirty="0" smtClean="0">
                          <a:cs typeface="B Mitra" panose="00000400000000000000" pitchFamily="2" charset="-78"/>
                        </a:rPr>
                        <a:t>انبار</a:t>
                      </a:r>
                      <a:endParaRPr lang="en-US" sz="1050" dirty="0">
                        <a:cs typeface="B Mitra" panose="00000400000000000000" pitchFamily="2" charset="-78"/>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4B6D2">
                        <a:tint val="20000"/>
                      </a:srgbClr>
                    </a:solidFill>
                  </a:tcPr>
                </a:tc>
              </a:tr>
              <a:tr h="242223">
                <a:tc>
                  <a:txBody>
                    <a:bodyPr/>
                    <a:lstStyle>
                      <a:lvl1pPr marL="0" algn="l" rtl="0" eaLnBrk="1" latinLnBrk="0" hangingPunct="1">
                        <a:defRPr kumimoji="0" kern="1200">
                          <a:solidFill>
                            <a:schemeClr val="dk1"/>
                          </a:solidFill>
                          <a:latin typeface="Tw Cen MT"/>
                        </a:defRPr>
                      </a:lvl1pPr>
                      <a:lvl2pPr marL="457200" algn="l" rtl="0" eaLnBrk="1" latinLnBrk="0" hangingPunct="1">
                        <a:defRPr kumimoji="0" kern="1200">
                          <a:solidFill>
                            <a:schemeClr val="dk1"/>
                          </a:solidFill>
                          <a:latin typeface="Tw Cen MT"/>
                        </a:defRPr>
                      </a:lvl2pPr>
                      <a:lvl3pPr marL="914400" algn="l" rtl="0" eaLnBrk="1" latinLnBrk="0" hangingPunct="1">
                        <a:defRPr kumimoji="0" kern="1200">
                          <a:solidFill>
                            <a:schemeClr val="dk1"/>
                          </a:solidFill>
                          <a:latin typeface="Tw Cen MT"/>
                        </a:defRPr>
                      </a:lvl3pPr>
                      <a:lvl4pPr marL="1371600" algn="l" rtl="0" eaLnBrk="1" latinLnBrk="0" hangingPunct="1">
                        <a:defRPr kumimoji="0" kern="1200">
                          <a:solidFill>
                            <a:schemeClr val="dk1"/>
                          </a:solidFill>
                          <a:latin typeface="Tw Cen MT"/>
                        </a:defRPr>
                      </a:lvl4pPr>
                      <a:lvl5pPr marL="1828800" algn="l" rtl="0" eaLnBrk="1" latinLnBrk="0" hangingPunct="1">
                        <a:defRPr kumimoji="0" kern="1200">
                          <a:solidFill>
                            <a:schemeClr val="dk1"/>
                          </a:solidFill>
                          <a:latin typeface="Tw Cen MT"/>
                        </a:defRPr>
                      </a:lvl5pPr>
                      <a:lvl6pPr marL="2286000" algn="l" rtl="0" eaLnBrk="1" latinLnBrk="0" hangingPunct="1">
                        <a:defRPr kumimoji="0" kern="1200">
                          <a:solidFill>
                            <a:schemeClr val="dk1"/>
                          </a:solidFill>
                          <a:latin typeface="Tw Cen MT"/>
                        </a:defRPr>
                      </a:lvl6pPr>
                      <a:lvl7pPr marL="2743200" algn="l" rtl="0" eaLnBrk="1" latinLnBrk="0" hangingPunct="1">
                        <a:defRPr kumimoji="0" kern="1200">
                          <a:solidFill>
                            <a:schemeClr val="dk1"/>
                          </a:solidFill>
                          <a:latin typeface="Tw Cen MT"/>
                        </a:defRPr>
                      </a:lvl7pPr>
                      <a:lvl8pPr marL="3200400" algn="l" rtl="0" eaLnBrk="1" latinLnBrk="0" hangingPunct="1">
                        <a:defRPr kumimoji="0" kern="1200">
                          <a:solidFill>
                            <a:schemeClr val="dk1"/>
                          </a:solidFill>
                          <a:latin typeface="Tw Cen MT"/>
                        </a:defRPr>
                      </a:lvl8pPr>
                      <a:lvl9pPr marL="3657600" algn="l" rtl="0" eaLnBrk="1" latinLnBrk="0" hangingPunct="1">
                        <a:defRPr kumimoji="0" kern="1200">
                          <a:solidFill>
                            <a:schemeClr val="dk1"/>
                          </a:solidFill>
                          <a:latin typeface="Tw Cen MT"/>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050" dirty="0" smtClean="0">
                          <a:cs typeface="B Mitra" panose="00000400000000000000" pitchFamily="2" charset="-78"/>
                        </a:rPr>
                        <a:t> 10 </a:t>
                      </a:r>
                      <a:r>
                        <a:rPr kumimoji="0" lang="en-US" sz="1050" b="0" i="0" kern="1200" dirty="0" smtClean="0">
                          <a:solidFill>
                            <a:schemeClr val="dk1"/>
                          </a:solidFill>
                          <a:latin typeface="Bodoni MT" pitchFamily="18" charset="0"/>
                          <a:ea typeface="+mn-ea"/>
                          <a:cs typeface="B Mitra" panose="00000400000000000000" pitchFamily="2" charset="-78"/>
                        </a:rPr>
                        <a:t>m²</a:t>
                      </a:r>
                      <a:endParaRPr lang="en-US" sz="1050" dirty="0" smtClean="0">
                        <a:cs typeface="B Mitra" panose="00000400000000000000" pitchFamily="2" charset="-78"/>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4B6D2">
                        <a:tint val="40000"/>
                      </a:srgbClr>
                    </a:solidFill>
                  </a:tcPr>
                </a:tc>
                <a:tc>
                  <a:txBody>
                    <a:bodyPr/>
                    <a:lstStyle>
                      <a:lvl1pPr marL="0" algn="l" rtl="0" eaLnBrk="1" latinLnBrk="0" hangingPunct="1">
                        <a:defRPr kumimoji="0" kern="1200">
                          <a:solidFill>
                            <a:schemeClr val="dk1"/>
                          </a:solidFill>
                          <a:latin typeface="Tw Cen MT"/>
                        </a:defRPr>
                      </a:lvl1pPr>
                      <a:lvl2pPr marL="457200" algn="l" rtl="0" eaLnBrk="1" latinLnBrk="0" hangingPunct="1">
                        <a:defRPr kumimoji="0" kern="1200">
                          <a:solidFill>
                            <a:schemeClr val="dk1"/>
                          </a:solidFill>
                          <a:latin typeface="Tw Cen MT"/>
                        </a:defRPr>
                      </a:lvl2pPr>
                      <a:lvl3pPr marL="914400" algn="l" rtl="0" eaLnBrk="1" latinLnBrk="0" hangingPunct="1">
                        <a:defRPr kumimoji="0" kern="1200">
                          <a:solidFill>
                            <a:schemeClr val="dk1"/>
                          </a:solidFill>
                          <a:latin typeface="Tw Cen MT"/>
                        </a:defRPr>
                      </a:lvl3pPr>
                      <a:lvl4pPr marL="1371600" algn="l" rtl="0" eaLnBrk="1" latinLnBrk="0" hangingPunct="1">
                        <a:defRPr kumimoji="0" kern="1200">
                          <a:solidFill>
                            <a:schemeClr val="dk1"/>
                          </a:solidFill>
                          <a:latin typeface="Tw Cen MT"/>
                        </a:defRPr>
                      </a:lvl4pPr>
                      <a:lvl5pPr marL="1828800" algn="l" rtl="0" eaLnBrk="1" latinLnBrk="0" hangingPunct="1">
                        <a:defRPr kumimoji="0" kern="1200">
                          <a:solidFill>
                            <a:schemeClr val="dk1"/>
                          </a:solidFill>
                          <a:latin typeface="Tw Cen MT"/>
                        </a:defRPr>
                      </a:lvl5pPr>
                      <a:lvl6pPr marL="2286000" algn="l" rtl="0" eaLnBrk="1" latinLnBrk="0" hangingPunct="1">
                        <a:defRPr kumimoji="0" kern="1200">
                          <a:solidFill>
                            <a:schemeClr val="dk1"/>
                          </a:solidFill>
                          <a:latin typeface="Tw Cen MT"/>
                        </a:defRPr>
                      </a:lvl6pPr>
                      <a:lvl7pPr marL="2743200" algn="l" rtl="0" eaLnBrk="1" latinLnBrk="0" hangingPunct="1">
                        <a:defRPr kumimoji="0" kern="1200">
                          <a:solidFill>
                            <a:schemeClr val="dk1"/>
                          </a:solidFill>
                          <a:latin typeface="Tw Cen MT"/>
                        </a:defRPr>
                      </a:lvl7pPr>
                      <a:lvl8pPr marL="3200400" algn="l" rtl="0" eaLnBrk="1" latinLnBrk="0" hangingPunct="1">
                        <a:defRPr kumimoji="0" kern="1200">
                          <a:solidFill>
                            <a:schemeClr val="dk1"/>
                          </a:solidFill>
                          <a:latin typeface="Tw Cen MT"/>
                        </a:defRPr>
                      </a:lvl8pPr>
                      <a:lvl9pPr marL="3657600" algn="l" rtl="0" eaLnBrk="1" latinLnBrk="0" hangingPunct="1">
                        <a:defRPr kumimoji="0" kern="1200">
                          <a:solidFill>
                            <a:schemeClr val="dk1"/>
                          </a:solidFill>
                          <a:latin typeface="Tw Cen MT"/>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050" dirty="0" smtClean="0">
                          <a:cs typeface="B Mitra" panose="00000400000000000000" pitchFamily="2" charset="-78"/>
                        </a:rPr>
                        <a:t> 10 </a:t>
                      </a:r>
                      <a:r>
                        <a:rPr kumimoji="0" lang="en-US" sz="1050" b="0" i="0" kern="1200" dirty="0" smtClean="0">
                          <a:solidFill>
                            <a:schemeClr val="dk1"/>
                          </a:solidFill>
                          <a:latin typeface="Bodoni MT" pitchFamily="18" charset="0"/>
                          <a:ea typeface="+mn-ea"/>
                          <a:cs typeface="B Mitra" panose="00000400000000000000" pitchFamily="2" charset="-78"/>
                        </a:rPr>
                        <a:t>m²</a:t>
                      </a:r>
                      <a:endParaRPr lang="en-US" sz="1050" dirty="0" smtClean="0">
                        <a:cs typeface="B Mitra" panose="00000400000000000000" pitchFamily="2" charset="-78"/>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4B6D2">
                        <a:tint val="40000"/>
                      </a:srgbClr>
                    </a:solidFill>
                  </a:tcPr>
                </a:tc>
                <a:tc>
                  <a:txBody>
                    <a:bodyPr/>
                    <a:lstStyle>
                      <a:lvl1pPr marL="0" algn="l" rtl="0" eaLnBrk="1" latinLnBrk="0" hangingPunct="1">
                        <a:defRPr kumimoji="0" kern="1200">
                          <a:solidFill>
                            <a:schemeClr val="dk1"/>
                          </a:solidFill>
                          <a:latin typeface="Tw Cen MT"/>
                        </a:defRPr>
                      </a:lvl1pPr>
                      <a:lvl2pPr marL="457200" algn="l" rtl="0" eaLnBrk="1" latinLnBrk="0" hangingPunct="1">
                        <a:defRPr kumimoji="0" kern="1200">
                          <a:solidFill>
                            <a:schemeClr val="dk1"/>
                          </a:solidFill>
                          <a:latin typeface="Tw Cen MT"/>
                        </a:defRPr>
                      </a:lvl2pPr>
                      <a:lvl3pPr marL="914400" algn="l" rtl="0" eaLnBrk="1" latinLnBrk="0" hangingPunct="1">
                        <a:defRPr kumimoji="0" kern="1200">
                          <a:solidFill>
                            <a:schemeClr val="dk1"/>
                          </a:solidFill>
                          <a:latin typeface="Tw Cen MT"/>
                        </a:defRPr>
                      </a:lvl3pPr>
                      <a:lvl4pPr marL="1371600" algn="l" rtl="0" eaLnBrk="1" latinLnBrk="0" hangingPunct="1">
                        <a:defRPr kumimoji="0" kern="1200">
                          <a:solidFill>
                            <a:schemeClr val="dk1"/>
                          </a:solidFill>
                          <a:latin typeface="Tw Cen MT"/>
                        </a:defRPr>
                      </a:lvl4pPr>
                      <a:lvl5pPr marL="1828800" algn="l" rtl="0" eaLnBrk="1" latinLnBrk="0" hangingPunct="1">
                        <a:defRPr kumimoji="0" kern="1200">
                          <a:solidFill>
                            <a:schemeClr val="dk1"/>
                          </a:solidFill>
                          <a:latin typeface="Tw Cen MT"/>
                        </a:defRPr>
                      </a:lvl5pPr>
                      <a:lvl6pPr marL="2286000" algn="l" rtl="0" eaLnBrk="1" latinLnBrk="0" hangingPunct="1">
                        <a:defRPr kumimoji="0" kern="1200">
                          <a:solidFill>
                            <a:schemeClr val="dk1"/>
                          </a:solidFill>
                          <a:latin typeface="Tw Cen MT"/>
                        </a:defRPr>
                      </a:lvl6pPr>
                      <a:lvl7pPr marL="2743200" algn="l" rtl="0" eaLnBrk="1" latinLnBrk="0" hangingPunct="1">
                        <a:defRPr kumimoji="0" kern="1200">
                          <a:solidFill>
                            <a:schemeClr val="dk1"/>
                          </a:solidFill>
                          <a:latin typeface="Tw Cen MT"/>
                        </a:defRPr>
                      </a:lvl7pPr>
                      <a:lvl8pPr marL="3200400" algn="l" rtl="0" eaLnBrk="1" latinLnBrk="0" hangingPunct="1">
                        <a:defRPr kumimoji="0" kern="1200">
                          <a:solidFill>
                            <a:schemeClr val="dk1"/>
                          </a:solidFill>
                          <a:latin typeface="Tw Cen MT"/>
                        </a:defRPr>
                      </a:lvl8pPr>
                      <a:lvl9pPr marL="3657600" algn="l" rtl="0" eaLnBrk="1" latinLnBrk="0" hangingPunct="1">
                        <a:defRPr kumimoji="0" kern="1200">
                          <a:solidFill>
                            <a:schemeClr val="dk1"/>
                          </a:solidFill>
                          <a:latin typeface="Tw Cen MT"/>
                        </a:defRPr>
                      </a:lvl9pPr>
                    </a:lstStyle>
                    <a:p>
                      <a:pPr algn="ctr"/>
                      <a:r>
                        <a:rPr lang="en-US" sz="1050" dirty="0" smtClean="0">
                          <a:cs typeface="B Mitra" panose="00000400000000000000" pitchFamily="2" charset="-78"/>
                        </a:rPr>
                        <a:t>--------</a:t>
                      </a:r>
                      <a:endParaRPr lang="en-US" sz="1050" dirty="0">
                        <a:cs typeface="B Mitra" panose="00000400000000000000" pitchFamily="2" charset="-78"/>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4B6D2">
                        <a:tint val="40000"/>
                      </a:srgbClr>
                    </a:solidFill>
                  </a:tcPr>
                </a:tc>
                <a:tc>
                  <a:txBody>
                    <a:bodyPr/>
                    <a:lstStyle>
                      <a:lvl1pPr marL="0" algn="l" rtl="0" eaLnBrk="1" latinLnBrk="0" hangingPunct="1">
                        <a:defRPr kumimoji="0" kern="1200">
                          <a:solidFill>
                            <a:schemeClr val="dk1"/>
                          </a:solidFill>
                          <a:latin typeface="Tw Cen MT"/>
                        </a:defRPr>
                      </a:lvl1pPr>
                      <a:lvl2pPr marL="457200" algn="l" rtl="0" eaLnBrk="1" latinLnBrk="0" hangingPunct="1">
                        <a:defRPr kumimoji="0" kern="1200">
                          <a:solidFill>
                            <a:schemeClr val="dk1"/>
                          </a:solidFill>
                          <a:latin typeface="Tw Cen MT"/>
                        </a:defRPr>
                      </a:lvl2pPr>
                      <a:lvl3pPr marL="914400" algn="l" rtl="0" eaLnBrk="1" latinLnBrk="0" hangingPunct="1">
                        <a:defRPr kumimoji="0" kern="1200">
                          <a:solidFill>
                            <a:schemeClr val="dk1"/>
                          </a:solidFill>
                          <a:latin typeface="Tw Cen MT"/>
                        </a:defRPr>
                      </a:lvl3pPr>
                      <a:lvl4pPr marL="1371600" algn="l" rtl="0" eaLnBrk="1" latinLnBrk="0" hangingPunct="1">
                        <a:defRPr kumimoji="0" kern="1200">
                          <a:solidFill>
                            <a:schemeClr val="dk1"/>
                          </a:solidFill>
                          <a:latin typeface="Tw Cen MT"/>
                        </a:defRPr>
                      </a:lvl4pPr>
                      <a:lvl5pPr marL="1828800" algn="l" rtl="0" eaLnBrk="1" latinLnBrk="0" hangingPunct="1">
                        <a:defRPr kumimoji="0" kern="1200">
                          <a:solidFill>
                            <a:schemeClr val="dk1"/>
                          </a:solidFill>
                          <a:latin typeface="Tw Cen MT"/>
                        </a:defRPr>
                      </a:lvl5pPr>
                      <a:lvl6pPr marL="2286000" algn="l" rtl="0" eaLnBrk="1" latinLnBrk="0" hangingPunct="1">
                        <a:defRPr kumimoji="0" kern="1200">
                          <a:solidFill>
                            <a:schemeClr val="dk1"/>
                          </a:solidFill>
                          <a:latin typeface="Tw Cen MT"/>
                        </a:defRPr>
                      </a:lvl6pPr>
                      <a:lvl7pPr marL="2743200" algn="l" rtl="0" eaLnBrk="1" latinLnBrk="0" hangingPunct="1">
                        <a:defRPr kumimoji="0" kern="1200">
                          <a:solidFill>
                            <a:schemeClr val="dk1"/>
                          </a:solidFill>
                          <a:latin typeface="Tw Cen MT"/>
                        </a:defRPr>
                      </a:lvl7pPr>
                      <a:lvl8pPr marL="3200400" algn="l" rtl="0" eaLnBrk="1" latinLnBrk="0" hangingPunct="1">
                        <a:defRPr kumimoji="0" kern="1200">
                          <a:solidFill>
                            <a:schemeClr val="dk1"/>
                          </a:solidFill>
                          <a:latin typeface="Tw Cen MT"/>
                        </a:defRPr>
                      </a:lvl8pPr>
                      <a:lvl9pPr marL="3657600" algn="l" rtl="0" eaLnBrk="1" latinLnBrk="0" hangingPunct="1">
                        <a:defRPr kumimoji="0" kern="1200">
                          <a:solidFill>
                            <a:schemeClr val="dk1"/>
                          </a:solidFill>
                          <a:latin typeface="Tw Cen MT"/>
                        </a:defRPr>
                      </a:lvl9pPr>
                    </a:lstStyle>
                    <a:p>
                      <a:pPr algn="ctr"/>
                      <a:r>
                        <a:rPr lang="fa-IR" sz="1050" dirty="0" smtClean="0">
                          <a:cs typeface="B Mitra" panose="00000400000000000000" pitchFamily="2" charset="-78"/>
                        </a:rPr>
                        <a:t>خدمات(آبدارخانه)</a:t>
                      </a:r>
                      <a:endParaRPr lang="en-US" sz="1050" dirty="0">
                        <a:cs typeface="B Mitra" panose="00000400000000000000" pitchFamily="2" charset="-78"/>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4B6D2">
                        <a:tint val="40000"/>
                      </a:srgbClr>
                    </a:solidFill>
                  </a:tcPr>
                </a:tc>
              </a:tr>
            </a:tbl>
          </a:graphicData>
        </a:graphic>
      </p:graphicFrame>
    </p:spTree>
    <p:extLst>
      <p:ext uri="{BB962C8B-B14F-4D97-AF65-F5344CB8AC3E}">
        <p14:creationId xmlns:p14="http://schemas.microsoft.com/office/powerpoint/2010/main" val="2798332188"/>
      </p:ext>
    </p:extLst>
  </p:cSld>
  <p:clrMapOvr>
    <a:masterClrMapping/>
  </p:clrMapOvr>
  <p:transition>
    <p:dissolve/>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5</a:t>
            </a:r>
            <a:r>
              <a:rPr lang="fa-IR" sz="1600" dirty="0" smtClean="0">
                <a:effectLst>
                  <a:outerShdw blurRad="38100" dist="38100" dir="2700000" algn="tl">
                    <a:srgbClr val="000000">
                      <a:alpha val="43137"/>
                    </a:srgbClr>
                  </a:outerShdw>
                </a:effectLst>
              </a:rPr>
              <a:t>  </a:t>
            </a:r>
            <a:r>
              <a:rPr lang="fa-IR" sz="1600" dirty="0">
                <a:effectLst>
                  <a:outerShdw blurRad="38100" dist="38100" dir="2700000" algn="tl">
                    <a:srgbClr val="000000">
                      <a:alpha val="43137"/>
                    </a:srgbClr>
                  </a:outerShdw>
                </a:effectLst>
              </a:rPr>
              <a:t>بازشناسی فضای موجود دانشکده معماری سوره</a:t>
            </a:r>
            <a:endParaRPr lang="en-US" sz="1400" dirty="0">
              <a:effectLst>
                <a:outerShdw blurRad="38100" dist="38100" dir="2700000" algn="tl">
                  <a:srgbClr val="000000">
                    <a:alpha val="43137"/>
                  </a:srgbClr>
                </a:outerShdw>
              </a:effectLst>
            </a:endParaRPr>
          </a:p>
        </p:txBody>
      </p:sp>
      <p:sp>
        <p:nvSpPr>
          <p:cNvPr id="24" name="TextBox 23"/>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5</a:t>
            </a:r>
            <a:endParaRPr lang="en-US" sz="1200" b="1" dirty="0">
              <a:solidFill>
                <a:srgbClr val="002060"/>
              </a:solidFill>
              <a:cs typeface="B Nazanin" pitchFamily="2" charset="-78"/>
            </a:endParaRPr>
          </a:p>
        </p:txBody>
      </p:sp>
      <p:sp>
        <p:nvSpPr>
          <p:cNvPr id="26" name="TextBox 25"/>
          <p:cNvSpPr txBox="1"/>
          <p:nvPr/>
        </p:nvSpPr>
        <p:spPr>
          <a:xfrm>
            <a:off x="272480" y="3723542"/>
            <a:ext cx="1728192" cy="253916"/>
          </a:xfrm>
          <a:prstGeom prst="rect">
            <a:avLst/>
          </a:prstGeom>
          <a:noFill/>
        </p:spPr>
        <p:txBody>
          <a:bodyPr wrap="square" rtlCol="0">
            <a:spAutoFit/>
          </a:bodyPr>
          <a:lstStyle/>
          <a:p>
            <a:pPr algn="ctr" rtl="1"/>
            <a:r>
              <a:rPr lang="fa-IR" sz="1050" b="1" dirty="0" smtClean="0">
                <a:solidFill>
                  <a:srgbClr val="674301"/>
                </a:solidFill>
                <a:cs typeface="B Nazanin" pitchFamily="2" charset="-78"/>
              </a:rPr>
              <a:t>بررسی وضع موجود دانشکده</a:t>
            </a:r>
            <a:endParaRPr lang="en-US" sz="1050" b="1" dirty="0">
              <a:solidFill>
                <a:srgbClr val="674301"/>
              </a:solidFill>
              <a:cs typeface="B Nazanin" pitchFamily="2" charset="-78"/>
            </a:endParaRPr>
          </a:p>
        </p:txBody>
      </p:sp>
      <p:sp>
        <p:nvSpPr>
          <p:cNvPr id="28" name="TextBox 27"/>
          <p:cNvSpPr txBox="1"/>
          <p:nvPr/>
        </p:nvSpPr>
        <p:spPr>
          <a:xfrm>
            <a:off x="272480" y="4016097"/>
            <a:ext cx="1728192" cy="276999"/>
          </a:xfrm>
          <a:prstGeom prst="rect">
            <a:avLst/>
          </a:prstGeom>
          <a:noFill/>
        </p:spPr>
        <p:txBody>
          <a:bodyPr wrap="square" rtlCol="0">
            <a:spAutoFit/>
          </a:bodyPr>
          <a:lstStyle/>
          <a:p>
            <a:pPr algn="ctr" rtl="1"/>
            <a:r>
              <a:rPr lang="fa-IR" sz="1200" b="1" dirty="0" smtClean="0">
                <a:solidFill>
                  <a:schemeClr val="bg1">
                    <a:lumMod val="65000"/>
                    <a:lumOff val="35000"/>
                  </a:schemeClr>
                </a:solidFill>
                <a:cs typeface="B Nazanin" pitchFamily="2" charset="-78"/>
              </a:rPr>
              <a:t>جمع‏بندی</a:t>
            </a:r>
            <a:endParaRPr lang="en-US" sz="1200" b="1" dirty="0">
              <a:solidFill>
                <a:schemeClr val="bg1">
                  <a:lumMod val="65000"/>
                  <a:lumOff val="35000"/>
                </a:schemeClr>
              </a:solidFill>
              <a:cs typeface="B Nazanin" pitchFamily="2" charset="-78"/>
            </a:endParaRPr>
          </a:p>
        </p:txBody>
      </p:sp>
      <p:sp>
        <p:nvSpPr>
          <p:cNvPr id="55" name="TextBox 54"/>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جمع‏بندی</a:t>
            </a:r>
            <a:endParaRPr lang="en-US" dirty="0">
              <a:solidFill>
                <a:srgbClr val="8C5B02"/>
              </a:solidFill>
              <a:latin typeface="Technic" panose="00000400000000000000" pitchFamily="2" charset="2"/>
            </a:endParaRPr>
          </a:p>
        </p:txBody>
      </p:sp>
      <p:sp>
        <p:nvSpPr>
          <p:cNvPr id="20" name="Rectangle 19"/>
          <p:cNvSpPr/>
          <p:nvPr/>
        </p:nvSpPr>
        <p:spPr>
          <a:xfrm>
            <a:off x="2504728" y="1352963"/>
            <a:ext cx="6549653" cy="4916731"/>
          </a:xfrm>
          <a:prstGeom prst="rect">
            <a:avLst/>
          </a:prstGeom>
          <a:ln w="3175">
            <a:noFill/>
            <a:prstDash val="dash"/>
          </a:ln>
        </p:spPr>
        <p:txBody>
          <a:bodyPr wrap="square">
            <a:spAutoFit/>
          </a:bodyPr>
          <a:lstStyle/>
          <a:p>
            <a:pPr algn="justLow" rtl="1">
              <a:lnSpc>
                <a:spcPct val="150000"/>
              </a:lnSpc>
            </a:pPr>
            <a:r>
              <a:rPr lang="fa-IR" sz="1100" b="1" dirty="0">
                <a:solidFill>
                  <a:prstClr val="black"/>
                </a:solidFill>
                <a:latin typeface="Tw Cen MT"/>
                <a:cs typeface="B Mitra" panose="00000400000000000000" pitchFamily="2" charset="-78"/>
              </a:rPr>
              <a:t>آمار تعداد کاربران</a:t>
            </a:r>
          </a:p>
          <a:p>
            <a:pPr algn="justLow" rtl="1">
              <a:lnSpc>
                <a:spcPct val="150000"/>
              </a:lnSpc>
            </a:pPr>
            <a:r>
              <a:rPr lang="fa-IR" sz="1100" dirty="0">
                <a:solidFill>
                  <a:prstClr val="black"/>
                </a:solidFill>
                <a:latin typeface="Tw Cen MT"/>
                <a:cs typeface="B Mitra" panose="00000400000000000000" pitchFamily="2" charset="-78"/>
              </a:rPr>
              <a:t>تعداد دانشجویان کارشناسی : ۷50</a:t>
            </a:r>
          </a:p>
          <a:p>
            <a:pPr algn="justLow" rtl="1">
              <a:lnSpc>
                <a:spcPct val="150000"/>
              </a:lnSpc>
            </a:pPr>
            <a:r>
              <a:rPr lang="fa-IR" sz="1100" dirty="0">
                <a:solidFill>
                  <a:prstClr val="black"/>
                </a:solidFill>
                <a:latin typeface="Tw Cen MT"/>
                <a:cs typeface="B Mitra" panose="00000400000000000000" pitchFamily="2" charset="-78"/>
              </a:rPr>
              <a:t>تعداد دانشجویان کارشناسی ارشد: ۲50</a:t>
            </a:r>
          </a:p>
          <a:p>
            <a:pPr algn="justLow" rtl="1">
              <a:lnSpc>
                <a:spcPct val="150000"/>
              </a:lnSpc>
            </a:pPr>
            <a:r>
              <a:rPr lang="fa-IR" sz="1100" dirty="0">
                <a:solidFill>
                  <a:prstClr val="black"/>
                </a:solidFill>
                <a:latin typeface="Tw Cen MT"/>
                <a:cs typeface="B Mitra" panose="00000400000000000000" pitchFamily="2" charset="-78"/>
              </a:rPr>
              <a:t>تعداد اساتید و کادر مدیریت : 100</a:t>
            </a:r>
          </a:p>
          <a:p>
            <a:pPr algn="justLow" rtl="1">
              <a:lnSpc>
                <a:spcPct val="150000"/>
              </a:lnSpc>
            </a:pPr>
            <a:r>
              <a:rPr lang="fa-IR" sz="1100" dirty="0">
                <a:solidFill>
                  <a:prstClr val="black"/>
                </a:solidFill>
                <a:latin typeface="Tw Cen MT"/>
                <a:cs typeface="B Mitra" panose="00000400000000000000" pitchFamily="2" charset="-78"/>
              </a:rPr>
              <a:t>تعداد کارکنان ثابت : 5</a:t>
            </a:r>
          </a:p>
          <a:p>
            <a:pPr algn="justLow" rtl="1">
              <a:lnSpc>
                <a:spcPct val="150000"/>
              </a:lnSpc>
            </a:pPr>
            <a:r>
              <a:rPr lang="fa-IR" sz="1100" b="1" dirty="0">
                <a:solidFill>
                  <a:prstClr val="black"/>
                </a:solidFill>
                <a:latin typeface="Tw Cen MT"/>
                <a:cs typeface="B Mitra" panose="00000400000000000000" pitchFamily="2" charset="-78"/>
              </a:rPr>
              <a:t>بررسی بر اساس مساحت های موجود :</a:t>
            </a:r>
          </a:p>
          <a:p>
            <a:pPr algn="justLow" rtl="1">
              <a:lnSpc>
                <a:spcPct val="150000"/>
              </a:lnSpc>
            </a:pPr>
            <a:r>
              <a:rPr lang="fa-IR" sz="1100" dirty="0">
                <a:solidFill>
                  <a:prstClr val="black"/>
                </a:solidFill>
                <a:latin typeface="Tw Cen MT"/>
                <a:cs typeface="B Mitra" panose="00000400000000000000" pitchFamily="2" charset="-78"/>
              </a:rPr>
              <a:t>بر اساس سرانه های ریز فضاها چنین نتیجه گیری می شود که مساحت های موجود برای اکثر کااربری های دانشکده مناسب </a:t>
            </a:r>
            <a:r>
              <a:rPr lang="fa-IR" sz="1100" dirty="0" smtClean="0">
                <a:solidFill>
                  <a:prstClr val="black"/>
                </a:solidFill>
                <a:latin typeface="Tw Cen MT"/>
                <a:cs typeface="B Mitra" panose="00000400000000000000" pitchFamily="2" charset="-78"/>
              </a:rPr>
              <a:t>است، ولیکن </a:t>
            </a:r>
            <a:r>
              <a:rPr lang="fa-IR" sz="1100" dirty="0">
                <a:solidFill>
                  <a:prstClr val="black"/>
                </a:solidFill>
                <a:latin typeface="Tw Cen MT"/>
                <a:cs typeface="B Mitra" panose="00000400000000000000" pitchFamily="2" charset="-78"/>
              </a:rPr>
              <a:t>دانشکده از نبود برخی فضاها، مثل کارگاه ماکت سازی و یا کارگاه مواد و مصالح و یا حتی فضاهای واجب تری چون </a:t>
            </a:r>
            <a:r>
              <a:rPr lang="fa-IR" sz="1100" dirty="0" smtClean="0">
                <a:solidFill>
                  <a:prstClr val="black"/>
                </a:solidFill>
                <a:latin typeface="Tw Cen MT"/>
                <a:cs typeface="B Mitra" panose="00000400000000000000" pitchFamily="2" charset="-78"/>
              </a:rPr>
              <a:t>اتاق برای </a:t>
            </a:r>
            <a:r>
              <a:rPr lang="fa-IR" sz="1100" dirty="0">
                <a:solidFill>
                  <a:prstClr val="black"/>
                </a:solidFill>
                <a:latin typeface="Tw Cen MT"/>
                <a:cs typeface="B Mitra" panose="00000400000000000000" pitchFamily="2" charset="-78"/>
              </a:rPr>
              <a:t>مدیران گروه. به علاوه مساحت برخی کاربری ها مثل سالن اجتماعات،کتابخانه، بوفه ، اتاق اساتید و سایت دانشکده به </a:t>
            </a:r>
            <a:r>
              <a:rPr lang="fa-IR" sz="1100" dirty="0" smtClean="0">
                <a:solidFill>
                  <a:prstClr val="black"/>
                </a:solidFill>
                <a:latin typeface="Tw Cen MT"/>
                <a:cs typeface="B Mitra" panose="00000400000000000000" pitchFamily="2" charset="-78"/>
              </a:rPr>
              <a:t>نسبت کم </a:t>
            </a:r>
            <a:r>
              <a:rPr lang="fa-IR" sz="1100" dirty="0">
                <a:solidFill>
                  <a:prstClr val="black"/>
                </a:solidFill>
                <a:latin typeface="Tw Cen MT"/>
                <a:cs typeface="B Mitra" panose="00000400000000000000" pitchFamily="2" charset="-78"/>
              </a:rPr>
              <a:t>است.</a:t>
            </a:r>
          </a:p>
          <a:p>
            <a:pPr algn="justLow" rtl="1">
              <a:lnSpc>
                <a:spcPct val="150000"/>
              </a:lnSpc>
            </a:pPr>
            <a:r>
              <a:rPr lang="fa-IR" sz="1100" dirty="0">
                <a:solidFill>
                  <a:prstClr val="black"/>
                </a:solidFill>
                <a:latin typeface="Tw Cen MT"/>
                <a:cs typeface="B Mitra" panose="00000400000000000000" pitchFamily="2" charset="-78"/>
              </a:rPr>
              <a:t>اساتید برای گذران اوقات مابین کلاس ها در دانشکده تقریبا جایی ندارند، بدین ترتیب بهتر است فضای بیشتری به آن ها </a:t>
            </a:r>
            <a:r>
              <a:rPr lang="fa-IR" sz="1100" dirty="0" smtClean="0">
                <a:solidFill>
                  <a:prstClr val="black"/>
                </a:solidFill>
                <a:latin typeface="Tw Cen MT"/>
                <a:cs typeface="B Mitra" panose="00000400000000000000" pitchFamily="2" charset="-78"/>
              </a:rPr>
              <a:t>تعلق گیرد </a:t>
            </a:r>
            <a:r>
              <a:rPr lang="fa-IR" sz="1100" dirty="0">
                <a:solidFill>
                  <a:prstClr val="black"/>
                </a:solidFill>
                <a:latin typeface="Tw Cen MT"/>
                <a:cs typeface="B Mitra" panose="00000400000000000000" pitchFamily="2" charset="-78"/>
              </a:rPr>
              <a:t>و هر کدام بتوانند میزی را در اختیار بگیرند.</a:t>
            </a:r>
          </a:p>
          <a:p>
            <a:pPr algn="justLow" rtl="1">
              <a:lnSpc>
                <a:spcPct val="150000"/>
              </a:lnSpc>
            </a:pPr>
            <a:r>
              <a:rPr lang="fa-IR" sz="1100" dirty="0">
                <a:solidFill>
                  <a:prstClr val="black"/>
                </a:solidFill>
                <a:latin typeface="Tw Cen MT"/>
                <a:cs typeface="B Mitra" panose="00000400000000000000" pitchFamily="2" charset="-78"/>
              </a:rPr>
              <a:t>و اما جانمایی برخی کاربری ها نیز اشتباه است. به عنوان مثال بوفه دانشگده به عنوان یک فضای تجمع و گذران اوقات </a:t>
            </a:r>
            <a:r>
              <a:rPr lang="fa-IR" sz="1100" dirty="0" smtClean="0">
                <a:solidFill>
                  <a:prstClr val="black"/>
                </a:solidFill>
                <a:latin typeface="Tw Cen MT"/>
                <a:cs typeface="B Mitra" panose="00000400000000000000" pitchFamily="2" charset="-78"/>
              </a:rPr>
              <a:t>برای دانشجویان</a:t>
            </a:r>
            <a:r>
              <a:rPr lang="fa-IR" sz="1100" dirty="0">
                <a:solidFill>
                  <a:prstClr val="black"/>
                </a:solidFill>
                <a:latin typeface="Tw Cen MT"/>
                <a:cs typeface="B Mitra" panose="00000400000000000000" pitchFamily="2" charset="-78"/>
              </a:rPr>
              <a:t>، بهتر است در دسترس تر بوده و در ارتباط با حیاط جانمایی شود و به طبع آن سالن اجتماعات که کمتر مورد </a:t>
            </a:r>
            <a:r>
              <a:rPr lang="fa-IR" sz="1100" dirty="0" smtClean="0">
                <a:solidFill>
                  <a:prstClr val="black"/>
                </a:solidFill>
                <a:latin typeface="Tw Cen MT"/>
                <a:cs typeface="B Mitra" panose="00000400000000000000" pitchFamily="2" charset="-78"/>
              </a:rPr>
              <a:t>استفاده قرار </a:t>
            </a:r>
            <a:r>
              <a:rPr lang="fa-IR" sz="1100" dirty="0">
                <a:solidFill>
                  <a:prstClr val="black"/>
                </a:solidFill>
                <a:latin typeface="Tw Cen MT"/>
                <a:cs typeface="B Mitra" panose="00000400000000000000" pitchFamily="2" charset="-78"/>
              </a:rPr>
              <a:t>می گیرد می تواند در طبقات بالاتر جای گیرد. به علاوه برای آشپزخانه فضای تعبیه شده بسیار بسیار کم بوده و در نتیجه </a:t>
            </a:r>
            <a:r>
              <a:rPr lang="fa-IR" sz="1100" dirty="0" smtClean="0">
                <a:solidFill>
                  <a:prstClr val="black"/>
                </a:solidFill>
                <a:latin typeface="Tw Cen MT"/>
                <a:cs typeface="B Mitra" panose="00000400000000000000" pitchFamily="2" charset="-78"/>
              </a:rPr>
              <a:t>این فضا </a:t>
            </a:r>
            <a:r>
              <a:rPr lang="fa-IR" sz="1100" dirty="0">
                <a:solidFill>
                  <a:prstClr val="black"/>
                </a:solidFill>
                <a:latin typeface="Tw Cen MT"/>
                <a:cs typeface="B Mitra" panose="00000400000000000000" pitchFamily="2" charset="-78"/>
              </a:rPr>
              <a:t>تنوع لازم در ارائه خدمات را ندارد.</a:t>
            </a:r>
          </a:p>
          <a:p>
            <a:pPr algn="justLow" rtl="1">
              <a:lnSpc>
                <a:spcPct val="150000"/>
              </a:lnSpc>
            </a:pPr>
            <a:r>
              <a:rPr lang="fa-IR" sz="1100" dirty="0">
                <a:solidFill>
                  <a:prstClr val="black"/>
                </a:solidFill>
                <a:latin typeface="Tw Cen MT"/>
                <a:cs typeface="B Mitra" panose="00000400000000000000" pitchFamily="2" charset="-78"/>
              </a:rPr>
              <a:t>همچنین انتشارات فضایی است که دائما مورد استفاده ی دانشجویان قرار می گیرد و بهتر است در طبقه ی همکف قرار </a:t>
            </a:r>
            <a:r>
              <a:rPr lang="fa-IR" sz="1100" dirty="0" smtClean="0">
                <a:solidFill>
                  <a:prstClr val="black"/>
                </a:solidFill>
                <a:latin typeface="Tw Cen MT"/>
                <a:cs typeface="B Mitra" panose="00000400000000000000" pitchFamily="2" charset="-78"/>
              </a:rPr>
              <a:t>گیرد. حراست </a:t>
            </a:r>
            <a:r>
              <a:rPr lang="fa-IR" sz="1100" dirty="0">
                <a:solidFill>
                  <a:prstClr val="black"/>
                </a:solidFill>
                <a:latin typeface="Tw Cen MT"/>
                <a:cs typeface="B Mitra" panose="00000400000000000000" pitchFamily="2" charset="-78"/>
              </a:rPr>
              <a:t>موجود، اگر در مجاور نگهبانی قرار گیرد بهتر می تواند کار کند. </a:t>
            </a:r>
            <a:r>
              <a:rPr lang="fa-IR" sz="1100" dirty="0" smtClean="0">
                <a:solidFill>
                  <a:prstClr val="black"/>
                </a:solidFill>
                <a:latin typeface="Tw Cen MT"/>
                <a:cs typeface="B Mitra" panose="00000400000000000000" pitchFamily="2" charset="-78"/>
              </a:rPr>
              <a:t>(با </a:t>
            </a:r>
            <a:r>
              <a:rPr lang="fa-IR" sz="1100" dirty="0">
                <a:solidFill>
                  <a:prstClr val="black"/>
                </a:solidFill>
                <a:latin typeface="Tw Cen MT"/>
                <a:cs typeface="B Mitra" panose="00000400000000000000" pitchFamily="2" charset="-78"/>
              </a:rPr>
              <a:t>توجه به فعالیتی که در آن صورت می </a:t>
            </a:r>
            <a:r>
              <a:rPr lang="fa-IR" sz="1100" dirty="0" smtClean="0">
                <a:solidFill>
                  <a:prstClr val="black"/>
                </a:solidFill>
                <a:latin typeface="Tw Cen MT"/>
                <a:cs typeface="B Mitra" panose="00000400000000000000" pitchFamily="2" charset="-78"/>
              </a:rPr>
              <a:t>گیرد).</a:t>
            </a:r>
            <a:endParaRPr lang="fa-IR" sz="1100" dirty="0">
              <a:solidFill>
                <a:prstClr val="black"/>
              </a:solidFill>
              <a:latin typeface="Tw Cen MT"/>
              <a:cs typeface="B Mitra" panose="00000400000000000000" pitchFamily="2" charset="-78"/>
            </a:endParaRPr>
          </a:p>
          <a:p>
            <a:pPr algn="justLow" rtl="1">
              <a:lnSpc>
                <a:spcPct val="150000"/>
              </a:lnSpc>
            </a:pPr>
            <a:r>
              <a:rPr lang="fa-IR" sz="1100" dirty="0">
                <a:solidFill>
                  <a:prstClr val="black"/>
                </a:solidFill>
                <a:latin typeface="Tw Cen MT"/>
                <a:cs typeface="B Mitra" panose="00000400000000000000" pitchFamily="2" charset="-78"/>
              </a:rPr>
              <a:t>و اما اگر تعداد و مساحت آتلیه ها کافیست، پس به چه دلیل کلاس ها تداخل پیدا کرده و همواره دانشکده با کمبود آتلیه </a:t>
            </a:r>
            <a:r>
              <a:rPr lang="fa-IR" sz="1100" dirty="0" smtClean="0">
                <a:solidFill>
                  <a:prstClr val="black"/>
                </a:solidFill>
                <a:latin typeface="Tw Cen MT"/>
                <a:cs typeface="B Mitra" panose="00000400000000000000" pitchFamily="2" charset="-78"/>
              </a:rPr>
              <a:t>مواجه است </a:t>
            </a:r>
            <a:r>
              <a:rPr lang="fa-IR" sz="1100" dirty="0">
                <a:solidFill>
                  <a:prstClr val="black"/>
                </a:solidFill>
                <a:latin typeface="Tw Cen MT"/>
                <a:cs typeface="B Mitra" panose="00000400000000000000" pitchFamily="2" charset="-78"/>
              </a:rPr>
              <a:t>؟ دلیل این مشکل عدم برنامه ریزی صحیح و عدم زمانبدی درست کلاس هاست. بدین ترتیب با حفظ همین تعداد آتلیه </a:t>
            </a:r>
            <a:r>
              <a:rPr lang="fa-IR" sz="1100" dirty="0" smtClean="0">
                <a:solidFill>
                  <a:prstClr val="black"/>
                </a:solidFill>
                <a:latin typeface="Tw Cen MT"/>
                <a:cs typeface="B Mitra" panose="00000400000000000000" pitchFamily="2" charset="-78"/>
              </a:rPr>
              <a:t>با همین </a:t>
            </a:r>
            <a:r>
              <a:rPr lang="fa-IR" sz="1100" dirty="0">
                <a:solidFill>
                  <a:prstClr val="black"/>
                </a:solidFill>
                <a:latin typeface="Tw Cen MT"/>
                <a:cs typeface="B Mitra" panose="00000400000000000000" pitchFamily="2" charset="-78"/>
              </a:rPr>
              <a:t>مساحت ها و با یک برنامه ریزی مناسب این معضل حل خواهد شد</a:t>
            </a:r>
            <a:r>
              <a:rPr lang="fa-IR" sz="1100" dirty="0" smtClean="0">
                <a:solidFill>
                  <a:prstClr val="black"/>
                </a:solidFill>
                <a:latin typeface="Tw Cen MT"/>
                <a:cs typeface="B Mitra" panose="00000400000000000000" pitchFamily="2" charset="-78"/>
              </a:rPr>
              <a:t>. </a:t>
            </a:r>
          </a:p>
          <a:p>
            <a:pPr algn="justLow" rtl="1">
              <a:lnSpc>
                <a:spcPct val="150000"/>
              </a:lnSpc>
            </a:pPr>
            <a:r>
              <a:rPr lang="fa-IR" sz="1100" dirty="0" smtClean="0">
                <a:solidFill>
                  <a:prstClr val="black"/>
                </a:solidFill>
                <a:latin typeface="Tw Cen MT"/>
                <a:cs typeface="B Mitra" panose="00000400000000000000" pitchFamily="2" charset="-78"/>
              </a:rPr>
              <a:t>مورد </a:t>
            </a:r>
            <a:r>
              <a:rPr lang="fa-IR" sz="1100" dirty="0">
                <a:solidFill>
                  <a:prstClr val="black"/>
                </a:solidFill>
                <a:latin typeface="Tw Cen MT"/>
                <a:cs typeface="B Mitra" panose="00000400000000000000" pitchFamily="2" charset="-78"/>
              </a:rPr>
              <a:t>دیگر آنکه بسیاری از فضاها در دانشکده نور و تهویه </a:t>
            </a:r>
            <a:r>
              <a:rPr lang="fa-IR" sz="1100" dirty="0" smtClean="0">
                <a:solidFill>
                  <a:prstClr val="black"/>
                </a:solidFill>
                <a:latin typeface="Tw Cen MT"/>
                <a:cs typeface="B Mitra" panose="00000400000000000000" pitchFamily="2" charset="-78"/>
              </a:rPr>
              <a:t>ندارند. و در این مورد در </a:t>
            </a:r>
            <a:r>
              <a:rPr lang="fa-IR" sz="1100" dirty="0">
                <a:solidFill>
                  <a:prstClr val="black"/>
                </a:solidFill>
                <a:latin typeface="Tw Cen MT"/>
                <a:cs typeface="B Mitra" panose="00000400000000000000" pitchFamily="2" charset="-78"/>
              </a:rPr>
              <a:t>ادامه پیشنهاداتی برای بهبود وضعیت مطلوب ارائه شده است</a:t>
            </a:r>
            <a:r>
              <a:rPr lang="fa-IR" sz="1100" dirty="0" smtClean="0">
                <a:solidFill>
                  <a:prstClr val="black"/>
                </a:solidFill>
                <a:latin typeface="Tw Cen MT"/>
                <a:cs typeface="B Mitra" panose="00000400000000000000" pitchFamily="2" charset="-78"/>
              </a:rPr>
              <a:t>.</a:t>
            </a:r>
            <a:endParaRPr lang="fa-IR" sz="1100" dirty="0">
              <a:solidFill>
                <a:prstClr val="black"/>
              </a:solidFill>
              <a:latin typeface="Tw Cen MT"/>
              <a:cs typeface="B Mitra" panose="00000400000000000000" pitchFamily="2" charset="-78"/>
            </a:endParaRPr>
          </a:p>
        </p:txBody>
      </p:sp>
    </p:spTree>
    <p:extLst>
      <p:ext uri="{BB962C8B-B14F-4D97-AF65-F5344CB8AC3E}">
        <p14:creationId xmlns:p14="http://schemas.microsoft.com/office/powerpoint/2010/main" val="939646517"/>
      </p:ext>
    </p:extLst>
  </p:cSld>
  <p:clrMapOvr>
    <a:masterClrMapping/>
  </p:clrMapOvr>
  <p:transition>
    <p:dissolve/>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5</a:t>
            </a:r>
            <a:r>
              <a:rPr lang="fa-IR" sz="1600" dirty="0" smtClean="0">
                <a:effectLst>
                  <a:outerShdw blurRad="38100" dist="38100" dir="2700000" algn="tl">
                    <a:srgbClr val="000000">
                      <a:alpha val="43137"/>
                    </a:srgbClr>
                  </a:outerShdw>
                </a:effectLst>
              </a:rPr>
              <a:t>  </a:t>
            </a:r>
            <a:r>
              <a:rPr lang="fa-IR" sz="1600" dirty="0">
                <a:effectLst>
                  <a:outerShdw blurRad="38100" dist="38100" dir="2700000" algn="tl">
                    <a:srgbClr val="000000">
                      <a:alpha val="43137"/>
                    </a:srgbClr>
                  </a:outerShdw>
                </a:effectLst>
              </a:rPr>
              <a:t>بازشناسی فضای موجود دانشکده معماری سوره</a:t>
            </a:r>
            <a:endParaRPr lang="en-US" sz="1400" dirty="0">
              <a:effectLst>
                <a:outerShdw blurRad="38100" dist="38100" dir="2700000" algn="tl">
                  <a:srgbClr val="000000">
                    <a:alpha val="43137"/>
                  </a:srgbClr>
                </a:outerShdw>
              </a:effectLst>
            </a:endParaRPr>
          </a:p>
        </p:txBody>
      </p:sp>
      <p:sp>
        <p:nvSpPr>
          <p:cNvPr id="24" name="TextBox 23"/>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5</a:t>
            </a:r>
            <a:endParaRPr lang="en-US" sz="1200" b="1" dirty="0">
              <a:solidFill>
                <a:srgbClr val="002060"/>
              </a:solidFill>
              <a:cs typeface="B Nazanin" pitchFamily="2" charset="-78"/>
            </a:endParaRPr>
          </a:p>
        </p:txBody>
      </p:sp>
      <p:sp>
        <p:nvSpPr>
          <p:cNvPr id="26" name="TextBox 25"/>
          <p:cNvSpPr txBox="1"/>
          <p:nvPr/>
        </p:nvSpPr>
        <p:spPr>
          <a:xfrm>
            <a:off x="272480" y="3723542"/>
            <a:ext cx="1728192" cy="253916"/>
          </a:xfrm>
          <a:prstGeom prst="rect">
            <a:avLst/>
          </a:prstGeom>
          <a:noFill/>
        </p:spPr>
        <p:txBody>
          <a:bodyPr wrap="square" rtlCol="0">
            <a:spAutoFit/>
          </a:bodyPr>
          <a:lstStyle/>
          <a:p>
            <a:pPr algn="ctr" rtl="1"/>
            <a:r>
              <a:rPr lang="fa-IR" sz="1050" b="1" dirty="0" smtClean="0">
                <a:solidFill>
                  <a:srgbClr val="674301"/>
                </a:solidFill>
                <a:cs typeface="B Nazanin" pitchFamily="2" charset="-78"/>
              </a:rPr>
              <a:t>بررسی وضع موجود دانشکده</a:t>
            </a:r>
            <a:endParaRPr lang="en-US" sz="1050" b="1" dirty="0">
              <a:solidFill>
                <a:srgbClr val="674301"/>
              </a:solidFill>
              <a:cs typeface="B Nazanin" pitchFamily="2" charset="-78"/>
            </a:endParaRPr>
          </a:p>
        </p:txBody>
      </p:sp>
      <p:sp>
        <p:nvSpPr>
          <p:cNvPr id="28" name="TextBox 27"/>
          <p:cNvSpPr txBox="1"/>
          <p:nvPr/>
        </p:nvSpPr>
        <p:spPr>
          <a:xfrm>
            <a:off x="272480" y="4016097"/>
            <a:ext cx="1728192" cy="276999"/>
          </a:xfrm>
          <a:prstGeom prst="rect">
            <a:avLst/>
          </a:prstGeom>
          <a:noFill/>
        </p:spPr>
        <p:txBody>
          <a:bodyPr wrap="square" rtlCol="0">
            <a:spAutoFit/>
          </a:bodyPr>
          <a:lstStyle/>
          <a:p>
            <a:pPr algn="ctr" rtl="1"/>
            <a:r>
              <a:rPr lang="fa-IR" sz="1200" b="1" dirty="0" smtClean="0">
                <a:solidFill>
                  <a:schemeClr val="bg1">
                    <a:lumMod val="65000"/>
                    <a:lumOff val="35000"/>
                  </a:schemeClr>
                </a:solidFill>
                <a:cs typeface="B Nazanin" pitchFamily="2" charset="-78"/>
              </a:rPr>
              <a:t>جمع‏بندی</a:t>
            </a:r>
            <a:endParaRPr lang="en-US" sz="1200" b="1" dirty="0">
              <a:solidFill>
                <a:schemeClr val="bg1">
                  <a:lumMod val="65000"/>
                  <a:lumOff val="35000"/>
                </a:schemeClr>
              </a:solidFill>
              <a:cs typeface="B Nazanin" pitchFamily="2" charset="-78"/>
            </a:endParaRPr>
          </a:p>
        </p:txBody>
      </p:sp>
      <p:sp>
        <p:nvSpPr>
          <p:cNvPr id="55" name="TextBox 54"/>
          <p:cNvSpPr txBox="1"/>
          <p:nvPr/>
        </p:nvSpPr>
        <p:spPr>
          <a:xfrm>
            <a:off x="2504728" y="1002214"/>
            <a:ext cx="655272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8C5B02"/>
                </a:solidFill>
              </a:rPr>
              <a:t>جمع‏بندی</a:t>
            </a:r>
            <a:endParaRPr lang="en-US" dirty="0">
              <a:solidFill>
                <a:srgbClr val="8C5B02"/>
              </a:solidFill>
              <a:latin typeface="Technic" panose="00000400000000000000" pitchFamily="2" charset="2"/>
            </a:endParaRPr>
          </a:p>
        </p:txBody>
      </p:sp>
      <p:sp>
        <p:nvSpPr>
          <p:cNvPr id="20" name="Rectangle 19"/>
          <p:cNvSpPr/>
          <p:nvPr/>
        </p:nvSpPr>
        <p:spPr>
          <a:xfrm>
            <a:off x="2504728" y="1352963"/>
            <a:ext cx="6549653" cy="5170646"/>
          </a:xfrm>
          <a:prstGeom prst="rect">
            <a:avLst/>
          </a:prstGeom>
          <a:ln w="3175">
            <a:noFill/>
            <a:prstDash val="dash"/>
          </a:ln>
        </p:spPr>
        <p:txBody>
          <a:bodyPr wrap="square">
            <a:spAutoFit/>
          </a:bodyPr>
          <a:lstStyle/>
          <a:p>
            <a:pPr algn="justLow" rtl="1">
              <a:lnSpc>
                <a:spcPct val="150000"/>
              </a:lnSpc>
            </a:pPr>
            <a:r>
              <a:rPr lang="fa-IR" sz="1100" b="1" dirty="0">
                <a:solidFill>
                  <a:prstClr val="black"/>
                </a:solidFill>
                <a:latin typeface="Tw Cen MT"/>
                <a:cs typeface="B Mitra" panose="00000400000000000000" pitchFamily="2" charset="-78"/>
              </a:rPr>
              <a:t>طبقه همکف:</a:t>
            </a:r>
          </a:p>
          <a:p>
            <a:pPr algn="justLow" rtl="1">
              <a:lnSpc>
                <a:spcPct val="150000"/>
              </a:lnSpc>
            </a:pPr>
            <a:r>
              <a:rPr lang="fa-IR" sz="1100" dirty="0" smtClean="0">
                <a:solidFill>
                  <a:prstClr val="black"/>
                </a:solidFill>
                <a:latin typeface="Tw Cen MT"/>
                <a:cs typeface="B Mitra" panose="00000400000000000000" pitchFamily="2" charset="-78"/>
              </a:rPr>
              <a:t>- جابه </a:t>
            </a:r>
            <a:r>
              <a:rPr lang="fa-IR" sz="1100" dirty="0">
                <a:solidFill>
                  <a:prstClr val="black"/>
                </a:solidFill>
                <a:latin typeface="Tw Cen MT"/>
                <a:cs typeface="B Mitra" panose="00000400000000000000" pitchFamily="2" charset="-78"/>
              </a:rPr>
              <a:t>جایی بوفه از طبقه آخر به طبقه ی همکف و تعبیه آشپزخانه ای متناسب برای آن</a:t>
            </a:r>
          </a:p>
          <a:p>
            <a:pPr algn="justLow" rtl="1">
              <a:lnSpc>
                <a:spcPct val="150000"/>
              </a:lnSpc>
            </a:pPr>
            <a:r>
              <a:rPr lang="fa-IR" sz="1100" dirty="0" smtClean="0">
                <a:solidFill>
                  <a:prstClr val="black"/>
                </a:solidFill>
                <a:latin typeface="Tw Cen MT"/>
                <a:cs typeface="B Mitra" panose="00000400000000000000" pitchFamily="2" charset="-78"/>
              </a:rPr>
              <a:t>- جانمایی </a:t>
            </a:r>
            <a:r>
              <a:rPr lang="fa-IR" sz="1100" dirty="0">
                <a:solidFill>
                  <a:prstClr val="black"/>
                </a:solidFill>
                <a:latin typeface="Tw Cen MT"/>
                <a:cs typeface="B Mitra" panose="00000400000000000000" pitchFamily="2" charset="-78"/>
              </a:rPr>
              <a:t>انتشارات در طبقه ی همکف</a:t>
            </a:r>
          </a:p>
          <a:p>
            <a:pPr algn="justLow" rtl="1">
              <a:lnSpc>
                <a:spcPct val="150000"/>
              </a:lnSpc>
            </a:pPr>
            <a:r>
              <a:rPr lang="fa-IR" sz="1100" dirty="0" smtClean="0">
                <a:solidFill>
                  <a:prstClr val="black"/>
                </a:solidFill>
                <a:latin typeface="Tw Cen MT"/>
                <a:cs typeface="B Mitra" panose="00000400000000000000" pitchFamily="2" charset="-78"/>
              </a:rPr>
              <a:t>- جانمایی </a:t>
            </a:r>
            <a:r>
              <a:rPr lang="fa-IR" sz="1100" dirty="0">
                <a:solidFill>
                  <a:prstClr val="black"/>
                </a:solidFill>
                <a:latin typeface="Tw Cen MT"/>
                <a:cs typeface="B Mitra" panose="00000400000000000000" pitchFamily="2" charset="-78"/>
              </a:rPr>
              <a:t>حراست در کنار نگهبانی</a:t>
            </a:r>
          </a:p>
          <a:p>
            <a:pPr algn="justLow" rtl="1">
              <a:lnSpc>
                <a:spcPct val="150000"/>
              </a:lnSpc>
            </a:pPr>
            <a:r>
              <a:rPr lang="fa-IR" sz="1100" dirty="0" smtClean="0">
                <a:solidFill>
                  <a:prstClr val="black"/>
                </a:solidFill>
                <a:latin typeface="Tw Cen MT"/>
                <a:cs typeface="B Mitra" panose="00000400000000000000" pitchFamily="2" charset="-78"/>
              </a:rPr>
              <a:t>- شاخص </a:t>
            </a:r>
            <a:r>
              <a:rPr lang="fa-IR" sz="1100" dirty="0">
                <a:solidFill>
                  <a:prstClr val="black"/>
                </a:solidFill>
                <a:latin typeface="Tw Cen MT"/>
                <a:cs typeface="B Mitra" panose="00000400000000000000" pitchFamily="2" charset="-78"/>
              </a:rPr>
              <a:t>کردن ورودی ساختمان اصلی با جابه جایی آن</a:t>
            </a:r>
          </a:p>
          <a:p>
            <a:pPr algn="justLow" rtl="1">
              <a:lnSpc>
                <a:spcPct val="150000"/>
              </a:lnSpc>
            </a:pPr>
            <a:r>
              <a:rPr lang="fa-IR" sz="1100" dirty="0" smtClean="0">
                <a:solidFill>
                  <a:prstClr val="black"/>
                </a:solidFill>
                <a:latin typeface="Tw Cen MT"/>
                <a:cs typeface="B Mitra" panose="00000400000000000000" pitchFamily="2" charset="-78"/>
              </a:rPr>
              <a:t>- اختصاص </a:t>
            </a:r>
            <a:r>
              <a:rPr lang="fa-IR" sz="1100" dirty="0">
                <a:solidFill>
                  <a:prstClr val="black"/>
                </a:solidFill>
                <a:latin typeface="Tw Cen MT"/>
                <a:cs typeface="B Mitra" panose="00000400000000000000" pitchFamily="2" charset="-78"/>
              </a:rPr>
              <a:t>دادن اتاق هایی به اساتید در طبقه ی همکف</a:t>
            </a:r>
          </a:p>
          <a:p>
            <a:pPr algn="justLow" rtl="1">
              <a:lnSpc>
                <a:spcPct val="150000"/>
              </a:lnSpc>
            </a:pPr>
            <a:r>
              <a:rPr lang="fa-IR" sz="1100" dirty="0" smtClean="0">
                <a:solidFill>
                  <a:prstClr val="black"/>
                </a:solidFill>
                <a:latin typeface="Tw Cen MT"/>
                <a:cs typeface="B Mitra" panose="00000400000000000000" pitchFamily="2" charset="-78"/>
              </a:rPr>
              <a:t>- کلاس </a:t>
            </a:r>
            <a:r>
              <a:rPr lang="fa-IR" sz="1100" dirty="0">
                <a:solidFill>
                  <a:prstClr val="black"/>
                </a:solidFill>
                <a:latin typeface="Tw Cen MT"/>
                <a:cs typeface="B Mitra" panose="00000400000000000000" pitchFamily="2" charset="-78"/>
              </a:rPr>
              <a:t>هایی که در ساختمان فرعی وجود داشتند به طبقات بالا منتقل شده اند.</a:t>
            </a:r>
          </a:p>
          <a:p>
            <a:pPr algn="justLow" rtl="1">
              <a:lnSpc>
                <a:spcPct val="150000"/>
              </a:lnSpc>
            </a:pPr>
            <a:r>
              <a:rPr lang="fa-IR" sz="1100" b="1" dirty="0" smtClean="0">
                <a:solidFill>
                  <a:prstClr val="black"/>
                </a:solidFill>
                <a:latin typeface="Tw Cen MT"/>
                <a:cs typeface="B Mitra" panose="00000400000000000000" pitchFamily="2" charset="-78"/>
              </a:rPr>
              <a:t>طبقه </a:t>
            </a:r>
            <a:r>
              <a:rPr lang="fa-IR" sz="1100" b="1" dirty="0">
                <a:solidFill>
                  <a:prstClr val="black"/>
                </a:solidFill>
                <a:latin typeface="Tw Cen MT"/>
                <a:cs typeface="B Mitra" panose="00000400000000000000" pitchFamily="2" charset="-78"/>
              </a:rPr>
              <a:t>اول:</a:t>
            </a:r>
          </a:p>
          <a:p>
            <a:pPr algn="justLow" rtl="1">
              <a:lnSpc>
                <a:spcPct val="150000"/>
              </a:lnSpc>
            </a:pPr>
            <a:r>
              <a:rPr lang="fa-IR" sz="1100" dirty="0" smtClean="0">
                <a:solidFill>
                  <a:prstClr val="black"/>
                </a:solidFill>
                <a:latin typeface="Tw Cen MT"/>
                <a:cs typeface="B Mitra" panose="00000400000000000000" pitchFamily="2" charset="-78"/>
              </a:rPr>
              <a:t>- تعبیه </a:t>
            </a:r>
            <a:r>
              <a:rPr lang="fa-IR" sz="1100" dirty="0">
                <a:solidFill>
                  <a:prstClr val="black"/>
                </a:solidFill>
                <a:latin typeface="Tw Cen MT"/>
                <a:cs typeface="B Mitra" panose="00000400000000000000" pitchFamily="2" charset="-78"/>
              </a:rPr>
              <a:t>فضایی بیشتر برای کتابخانه</a:t>
            </a:r>
          </a:p>
          <a:p>
            <a:pPr algn="justLow" rtl="1">
              <a:lnSpc>
                <a:spcPct val="150000"/>
              </a:lnSpc>
            </a:pPr>
            <a:r>
              <a:rPr lang="fa-IR" sz="1100" dirty="0" smtClean="0">
                <a:solidFill>
                  <a:prstClr val="black"/>
                </a:solidFill>
                <a:latin typeface="Tw Cen MT"/>
                <a:cs typeface="B Mitra" panose="00000400000000000000" pitchFamily="2" charset="-78"/>
              </a:rPr>
              <a:t>- جانمایی </a:t>
            </a:r>
            <a:r>
              <a:rPr lang="fa-IR" sz="1100" dirty="0">
                <a:solidFill>
                  <a:prstClr val="black"/>
                </a:solidFill>
                <a:latin typeface="Tw Cen MT"/>
                <a:cs typeface="B Mitra" panose="00000400000000000000" pitchFamily="2" charset="-78"/>
              </a:rPr>
              <a:t>کلاس هایی که در طبقه همکف بودند در مجاورت کتابخانه</a:t>
            </a:r>
          </a:p>
          <a:p>
            <a:pPr algn="justLow" rtl="1">
              <a:lnSpc>
                <a:spcPct val="150000"/>
              </a:lnSpc>
            </a:pPr>
            <a:r>
              <a:rPr lang="fa-IR" sz="1100" dirty="0" smtClean="0">
                <a:solidFill>
                  <a:prstClr val="black"/>
                </a:solidFill>
                <a:latin typeface="Tw Cen MT"/>
                <a:cs typeface="B Mitra" panose="00000400000000000000" pitchFamily="2" charset="-78"/>
              </a:rPr>
              <a:t>- اختصاص </a:t>
            </a:r>
            <a:r>
              <a:rPr lang="fa-IR" sz="1100" dirty="0">
                <a:solidFill>
                  <a:prstClr val="black"/>
                </a:solidFill>
                <a:latin typeface="Tw Cen MT"/>
                <a:cs typeface="B Mitra" panose="00000400000000000000" pitchFamily="2" charset="-78"/>
              </a:rPr>
              <a:t>دادن فضایی برای ماکت سازی و کارگاه مواد و مصالح</a:t>
            </a:r>
          </a:p>
          <a:p>
            <a:pPr algn="justLow" rtl="1">
              <a:lnSpc>
                <a:spcPct val="150000"/>
              </a:lnSpc>
            </a:pPr>
            <a:r>
              <a:rPr lang="fa-IR" sz="1100" dirty="0" smtClean="0">
                <a:solidFill>
                  <a:prstClr val="black"/>
                </a:solidFill>
                <a:latin typeface="Tw Cen MT"/>
                <a:cs typeface="B Mitra" panose="00000400000000000000" pitchFamily="2" charset="-78"/>
              </a:rPr>
              <a:t>- اختصاص </a:t>
            </a:r>
            <a:r>
              <a:rPr lang="fa-IR" sz="1100" dirty="0">
                <a:solidFill>
                  <a:prstClr val="black"/>
                </a:solidFill>
                <a:latin typeface="Tw Cen MT"/>
                <a:cs typeface="B Mitra" panose="00000400000000000000" pitchFamily="2" charset="-78"/>
              </a:rPr>
              <a:t>دادن فضای یکی از آتلیه های به نسبت بزرگ به سایت</a:t>
            </a:r>
          </a:p>
          <a:p>
            <a:pPr algn="justLow" rtl="1">
              <a:lnSpc>
                <a:spcPct val="150000"/>
              </a:lnSpc>
            </a:pPr>
            <a:r>
              <a:rPr lang="fa-IR" sz="1100" b="1" dirty="0" smtClean="0">
                <a:solidFill>
                  <a:prstClr val="black"/>
                </a:solidFill>
                <a:latin typeface="Tw Cen MT"/>
                <a:cs typeface="B Mitra" panose="00000400000000000000" pitchFamily="2" charset="-78"/>
              </a:rPr>
              <a:t>طبقه </a:t>
            </a:r>
            <a:r>
              <a:rPr lang="fa-IR" sz="1100" b="1" dirty="0">
                <a:solidFill>
                  <a:prstClr val="black"/>
                </a:solidFill>
                <a:latin typeface="Tw Cen MT"/>
                <a:cs typeface="B Mitra" panose="00000400000000000000" pitchFamily="2" charset="-78"/>
              </a:rPr>
              <a:t>دوم:</a:t>
            </a:r>
          </a:p>
          <a:p>
            <a:pPr algn="justLow" rtl="1">
              <a:lnSpc>
                <a:spcPct val="150000"/>
              </a:lnSpc>
            </a:pPr>
            <a:r>
              <a:rPr lang="fa-IR" sz="1100" dirty="0" smtClean="0">
                <a:solidFill>
                  <a:prstClr val="black"/>
                </a:solidFill>
                <a:latin typeface="Tw Cen MT"/>
                <a:cs typeface="B Mitra" panose="00000400000000000000" pitchFamily="2" charset="-78"/>
              </a:rPr>
              <a:t>- اختصاص </a:t>
            </a:r>
            <a:r>
              <a:rPr lang="fa-IR" sz="1100" dirty="0">
                <a:solidFill>
                  <a:prstClr val="black"/>
                </a:solidFill>
                <a:latin typeface="Tw Cen MT"/>
                <a:cs typeface="B Mitra" panose="00000400000000000000" pitchFamily="2" charset="-78"/>
              </a:rPr>
              <a:t>دادن فضایی برای مدیران گروه</a:t>
            </a:r>
          </a:p>
          <a:p>
            <a:pPr algn="justLow" rtl="1">
              <a:lnSpc>
                <a:spcPct val="150000"/>
              </a:lnSpc>
            </a:pPr>
            <a:r>
              <a:rPr lang="fa-IR" sz="1100" dirty="0" smtClean="0">
                <a:solidFill>
                  <a:prstClr val="black"/>
                </a:solidFill>
                <a:latin typeface="Tw Cen MT"/>
                <a:cs typeface="B Mitra" panose="00000400000000000000" pitchFamily="2" charset="-78"/>
              </a:rPr>
              <a:t>- جانمایی </a:t>
            </a:r>
            <a:r>
              <a:rPr lang="fa-IR" sz="1100" dirty="0">
                <a:solidFill>
                  <a:prstClr val="black"/>
                </a:solidFill>
                <a:latin typeface="Tw Cen MT"/>
                <a:cs typeface="B Mitra" panose="00000400000000000000" pitchFamily="2" charset="-78"/>
              </a:rPr>
              <a:t>سالن اجتماعات با مساحت بیشتر در این طبقه</a:t>
            </a:r>
          </a:p>
          <a:p>
            <a:pPr algn="justLow" rtl="1">
              <a:lnSpc>
                <a:spcPct val="150000"/>
              </a:lnSpc>
            </a:pPr>
            <a:r>
              <a:rPr lang="fa-IR" sz="1100" dirty="0" smtClean="0">
                <a:solidFill>
                  <a:prstClr val="black"/>
                </a:solidFill>
                <a:latin typeface="Tw Cen MT"/>
                <a:cs typeface="B Mitra" panose="00000400000000000000" pitchFamily="2" charset="-78"/>
              </a:rPr>
              <a:t>- اختصاص </a:t>
            </a:r>
            <a:r>
              <a:rPr lang="fa-IR" sz="1100" dirty="0">
                <a:solidFill>
                  <a:prstClr val="black"/>
                </a:solidFill>
                <a:latin typeface="Tw Cen MT"/>
                <a:cs typeface="B Mitra" panose="00000400000000000000" pitchFamily="2" charset="-78"/>
              </a:rPr>
              <a:t>دادن فضایی به امور دانشجویان</a:t>
            </a:r>
          </a:p>
          <a:p>
            <a:pPr algn="justLow" rtl="1">
              <a:lnSpc>
                <a:spcPct val="150000"/>
              </a:lnSpc>
            </a:pPr>
            <a:r>
              <a:rPr lang="fa-IR" sz="1100" b="1" dirty="0" smtClean="0">
                <a:solidFill>
                  <a:prstClr val="black"/>
                </a:solidFill>
                <a:latin typeface="Tw Cen MT"/>
                <a:cs typeface="B Mitra" panose="00000400000000000000" pitchFamily="2" charset="-78"/>
              </a:rPr>
              <a:t>طبقه </a:t>
            </a:r>
            <a:r>
              <a:rPr lang="fa-IR" sz="1100" b="1" dirty="0">
                <a:solidFill>
                  <a:prstClr val="black"/>
                </a:solidFill>
                <a:latin typeface="Tw Cen MT"/>
                <a:cs typeface="B Mitra" panose="00000400000000000000" pitchFamily="2" charset="-78"/>
              </a:rPr>
              <a:t>سوم:</a:t>
            </a:r>
          </a:p>
          <a:p>
            <a:pPr algn="justLow" rtl="1">
              <a:lnSpc>
                <a:spcPct val="150000"/>
              </a:lnSpc>
            </a:pPr>
            <a:r>
              <a:rPr lang="fa-IR" sz="1100" dirty="0" smtClean="0">
                <a:solidFill>
                  <a:prstClr val="black"/>
                </a:solidFill>
                <a:latin typeface="Tw Cen MT"/>
                <a:cs typeface="B Mitra" panose="00000400000000000000" pitchFamily="2" charset="-78"/>
              </a:rPr>
              <a:t>-</a:t>
            </a:r>
            <a:r>
              <a:rPr lang="fa-IR" sz="1100" dirty="0">
                <a:solidFill>
                  <a:prstClr val="black"/>
                </a:solidFill>
                <a:latin typeface="Tw Cen MT"/>
                <a:cs typeface="B Mitra" panose="00000400000000000000" pitchFamily="2" charset="-78"/>
              </a:rPr>
              <a:t>اختصاص دادن هر سه فضای این طبقه به آتلیه </a:t>
            </a:r>
            <a:r>
              <a:rPr lang="fa-IR" sz="1100" dirty="0" smtClean="0">
                <a:solidFill>
                  <a:prstClr val="black"/>
                </a:solidFill>
                <a:latin typeface="Tw Cen MT"/>
                <a:cs typeface="B Mitra" panose="00000400000000000000" pitchFamily="2" charset="-78"/>
              </a:rPr>
              <a:t>ها</a:t>
            </a:r>
          </a:p>
          <a:p>
            <a:pPr algn="justLow" rtl="1">
              <a:lnSpc>
                <a:spcPct val="150000"/>
              </a:lnSpc>
            </a:pPr>
            <a:endParaRPr lang="fa-IR" sz="1100" dirty="0" smtClean="0">
              <a:solidFill>
                <a:prstClr val="black"/>
              </a:solidFill>
              <a:latin typeface="Tw Cen MT"/>
              <a:cs typeface="B Mitra" panose="00000400000000000000" pitchFamily="2" charset="-78"/>
            </a:endParaRPr>
          </a:p>
          <a:p>
            <a:pPr algn="justLow" rtl="1">
              <a:lnSpc>
                <a:spcPct val="150000"/>
              </a:lnSpc>
            </a:pPr>
            <a:r>
              <a:rPr lang="fa-IR" sz="1100" b="1" dirty="0" smtClean="0">
                <a:solidFill>
                  <a:prstClr val="black"/>
                </a:solidFill>
                <a:latin typeface="Tw Cen MT"/>
                <a:cs typeface="B Mitra" panose="00000400000000000000" pitchFamily="2" charset="-78"/>
              </a:rPr>
              <a:t>**</a:t>
            </a:r>
            <a:r>
              <a:rPr lang="fa-IR" sz="1100" dirty="0" smtClean="0">
                <a:solidFill>
                  <a:prstClr val="black"/>
                </a:solidFill>
                <a:latin typeface="Tw Cen MT"/>
                <a:cs typeface="B Mitra" panose="00000400000000000000" pitchFamily="2" charset="-78"/>
              </a:rPr>
              <a:t> </a:t>
            </a:r>
            <a:r>
              <a:rPr lang="fa-IR" sz="1100" dirty="0">
                <a:solidFill>
                  <a:prstClr val="black"/>
                </a:solidFill>
                <a:latin typeface="Tw Cen MT"/>
                <a:cs typeface="B Mitra" panose="00000400000000000000" pitchFamily="2" charset="-78"/>
              </a:rPr>
              <a:t>ایجاد یک آتریوم در مجاور برخی </a:t>
            </a:r>
            <a:r>
              <a:rPr lang="fa-IR" sz="1100" dirty="0" smtClean="0">
                <a:solidFill>
                  <a:prstClr val="black"/>
                </a:solidFill>
                <a:latin typeface="Tw Cen MT"/>
                <a:cs typeface="B Mitra" panose="00000400000000000000" pitchFamily="2" charset="-78"/>
              </a:rPr>
              <a:t>اتاق‏هایی </a:t>
            </a:r>
            <a:r>
              <a:rPr lang="fa-IR" sz="1100" dirty="0">
                <a:solidFill>
                  <a:prstClr val="black"/>
                </a:solidFill>
                <a:latin typeface="Tw Cen MT"/>
                <a:cs typeface="B Mitra" panose="00000400000000000000" pitchFamily="2" charset="-78"/>
              </a:rPr>
              <a:t>که نور و تهویه </a:t>
            </a:r>
            <a:r>
              <a:rPr lang="fa-IR" sz="1100" dirty="0" smtClean="0">
                <a:solidFill>
                  <a:prstClr val="black"/>
                </a:solidFill>
                <a:latin typeface="Tw Cen MT"/>
                <a:cs typeface="B Mitra" panose="00000400000000000000" pitchFamily="2" charset="-78"/>
              </a:rPr>
              <a:t>ندارند، در قسمت شمالی پلان (شمال راه‏پله اصلی ساختمان اصلی) در تمامی طبقات</a:t>
            </a:r>
            <a:endParaRPr lang="fa-IR" sz="1100" dirty="0">
              <a:solidFill>
                <a:prstClr val="black"/>
              </a:solidFill>
              <a:latin typeface="Tw Cen MT"/>
              <a:cs typeface="B Mitra" panose="00000400000000000000" pitchFamily="2" charset="-78"/>
            </a:endParaRPr>
          </a:p>
        </p:txBody>
      </p:sp>
    </p:spTree>
    <p:extLst>
      <p:ext uri="{BB962C8B-B14F-4D97-AF65-F5344CB8AC3E}">
        <p14:creationId xmlns:p14="http://schemas.microsoft.com/office/powerpoint/2010/main" val="907900838"/>
      </p:ext>
    </p:extLst>
  </p:cSld>
  <p:clrMapOvr>
    <a:masterClrMapping/>
  </p:clrMapOvr>
  <p:transition>
    <p:dissolve/>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a:t>
            </a:r>
            <a:r>
              <a:rPr lang="fa-IR" sz="1600" dirty="0">
                <a:solidFill>
                  <a:srgbClr val="002060"/>
                </a:solidFill>
                <a:effectLst>
                  <a:outerShdw blurRad="38100" dist="38100" dir="2700000" algn="tl">
                    <a:srgbClr val="000000">
                      <a:alpha val="43137"/>
                    </a:srgbClr>
                  </a:outerShdw>
                </a:effectLst>
              </a:rPr>
              <a:t>6</a:t>
            </a:r>
            <a:r>
              <a:rPr lang="fa-IR" sz="1600" dirty="0" smtClean="0">
                <a:effectLst>
                  <a:outerShdw blurRad="38100" dist="38100" dir="2700000" algn="tl">
                    <a:srgbClr val="000000">
                      <a:alpha val="43137"/>
                    </a:srgbClr>
                  </a:outerShdw>
                </a:effectLst>
              </a:rPr>
              <a:t>   حالت‏های سازگاری سیستم با محیط</a:t>
            </a:r>
            <a:endParaRPr lang="en-US" sz="1400" dirty="0">
              <a:effectLst>
                <a:outerShdw blurRad="38100" dist="38100" dir="2700000" algn="tl">
                  <a:srgbClr val="000000">
                    <a:alpha val="43137"/>
                  </a:srgbClr>
                </a:outerShdw>
              </a:effectLst>
            </a:endParaRPr>
          </a:p>
        </p:txBody>
      </p:sp>
      <p:sp>
        <p:nvSpPr>
          <p:cNvPr id="30" name="TextBox 29"/>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6</a:t>
            </a:r>
            <a:endParaRPr lang="en-US" sz="1200" b="1" dirty="0">
              <a:solidFill>
                <a:srgbClr val="002060"/>
              </a:solidFill>
              <a:cs typeface="B Nazanin" pitchFamily="2" charset="-78"/>
            </a:endParaRPr>
          </a:p>
        </p:txBody>
      </p:sp>
      <p:sp>
        <p:nvSpPr>
          <p:cNvPr id="31" name="TextBox 30"/>
          <p:cNvSpPr txBox="1"/>
          <p:nvPr/>
        </p:nvSpPr>
        <p:spPr>
          <a:xfrm>
            <a:off x="272480" y="3723542"/>
            <a:ext cx="1728192" cy="276999"/>
          </a:xfrm>
          <a:prstGeom prst="rect">
            <a:avLst/>
          </a:prstGeom>
          <a:noFill/>
        </p:spPr>
        <p:txBody>
          <a:bodyPr wrap="square" rtlCol="0">
            <a:spAutoFit/>
          </a:bodyPr>
          <a:lstStyle/>
          <a:p>
            <a:pPr algn="ctr"/>
            <a:r>
              <a:rPr lang="fa-IR" sz="1200" b="1" dirty="0" smtClean="0">
                <a:solidFill>
                  <a:srgbClr val="674301"/>
                </a:solidFill>
                <a:cs typeface="B Nazanin" pitchFamily="2" charset="-78"/>
              </a:rPr>
              <a:t>سیستم و محیط</a:t>
            </a:r>
            <a:endParaRPr lang="en-US" sz="1200" b="1" dirty="0">
              <a:solidFill>
                <a:srgbClr val="674301"/>
              </a:solidFill>
              <a:cs typeface="B Nazanin" pitchFamily="2" charset="-78"/>
            </a:endParaRPr>
          </a:p>
        </p:txBody>
      </p:sp>
      <p:sp>
        <p:nvSpPr>
          <p:cNvPr id="33" name="TextBox 32"/>
          <p:cNvSpPr txBox="1"/>
          <p:nvPr/>
        </p:nvSpPr>
        <p:spPr>
          <a:xfrm>
            <a:off x="2504728" y="1052736"/>
            <a:ext cx="6624736" cy="646331"/>
          </a:xfrm>
          <a:prstGeom prst="rect">
            <a:avLst/>
          </a:prstGeom>
          <a:noFill/>
        </p:spPr>
        <p:txBody>
          <a:bodyPr wrap="square" rtlCol="0">
            <a:spAutoFit/>
          </a:bodyPr>
          <a:lstStyle/>
          <a:p>
            <a:pPr algn="justLow" rtl="1">
              <a:lnSpc>
                <a:spcPct val="150000"/>
              </a:lnSpc>
            </a:pPr>
            <a:r>
              <a:rPr lang="fa-IR" sz="1300" dirty="0">
                <a:solidFill>
                  <a:srgbClr val="002060"/>
                </a:solidFill>
                <a:cs typeface="B Nazanin" pitchFamily="2" charset="-78"/>
              </a:rPr>
              <a:t>برای هر کدام از حالت‌های سازگاری سیستم با محیط 5 مثال بیاورید.</a:t>
            </a:r>
          </a:p>
          <a:p>
            <a:pPr algn="justLow" rtl="1">
              <a:lnSpc>
                <a:spcPct val="150000"/>
              </a:lnSpc>
            </a:pPr>
            <a:r>
              <a:rPr lang="en-US" sz="1100" dirty="0">
                <a:solidFill>
                  <a:srgbClr val="8C5B02"/>
                </a:solidFill>
                <a:latin typeface="Technic" panose="00000400000000000000" pitchFamily="2" charset="2"/>
                <a:cs typeface="B Nazanin" pitchFamily="2" charset="-78"/>
              </a:rPr>
              <a:t>Others-Others / Self-Others / Others-Self / </a:t>
            </a:r>
            <a:r>
              <a:rPr lang="en-US" sz="1100" dirty="0" smtClean="0">
                <a:solidFill>
                  <a:srgbClr val="8C5B02"/>
                </a:solidFill>
                <a:latin typeface="Technic" panose="00000400000000000000" pitchFamily="2" charset="2"/>
                <a:cs typeface="B Nazanin" pitchFamily="2" charset="-78"/>
              </a:rPr>
              <a:t>Self-Self</a:t>
            </a:r>
            <a:endParaRPr lang="fa-IR" sz="1100" dirty="0">
              <a:solidFill>
                <a:srgbClr val="8C5B02"/>
              </a:solidFill>
              <a:latin typeface="Technic" panose="00000400000000000000" pitchFamily="2" charset="2"/>
              <a:cs typeface="B Nazanin" pitchFamily="2" charset="-78"/>
            </a:endParaRPr>
          </a:p>
        </p:txBody>
      </p:sp>
      <p:sp>
        <p:nvSpPr>
          <p:cNvPr id="34" name="TextBox 33"/>
          <p:cNvSpPr txBox="1"/>
          <p:nvPr/>
        </p:nvSpPr>
        <p:spPr>
          <a:xfrm>
            <a:off x="272480" y="4016097"/>
            <a:ext cx="1728192" cy="276999"/>
          </a:xfrm>
          <a:prstGeom prst="rect">
            <a:avLst/>
          </a:prstGeom>
          <a:noFill/>
        </p:spPr>
        <p:txBody>
          <a:bodyPr wrap="square" rtlCol="0">
            <a:spAutoFit/>
          </a:bodyPr>
          <a:lstStyle/>
          <a:p>
            <a:pPr algn="ctr"/>
            <a:r>
              <a:rPr lang="fa-IR" sz="1200" b="1" dirty="0" smtClean="0">
                <a:solidFill>
                  <a:schemeClr val="bg1">
                    <a:lumMod val="65000"/>
                    <a:lumOff val="35000"/>
                  </a:schemeClr>
                </a:solidFill>
                <a:cs typeface="B Nazanin" pitchFamily="2" charset="-78"/>
              </a:rPr>
              <a:t>بیان مسأله</a:t>
            </a:r>
            <a:endParaRPr lang="en-US" sz="1200" b="1" dirty="0">
              <a:solidFill>
                <a:schemeClr val="bg1">
                  <a:lumMod val="65000"/>
                  <a:lumOff val="35000"/>
                </a:schemeClr>
              </a:solidFill>
              <a:cs typeface="B Nazanin" pitchFamily="2" charset="-78"/>
            </a:endParaRPr>
          </a:p>
        </p:txBody>
      </p:sp>
    </p:spTree>
    <p:extLst>
      <p:ext uri="{BB962C8B-B14F-4D97-AF65-F5344CB8AC3E}">
        <p14:creationId xmlns:p14="http://schemas.microsoft.com/office/powerpoint/2010/main" val="3199726995"/>
      </p:ext>
    </p:extLst>
  </p:cSld>
  <p:clrMapOvr>
    <a:masterClrMapping/>
  </p:clrMapOvr>
  <p:transition>
    <p:dissolve/>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504728" y="1002214"/>
            <a:ext cx="6552728" cy="292388"/>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l" rtl="0"/>
            <a:r>
              <a:rPr lang="en-US" sz="1300" dirty="0">
                <a:solidFill>
                  <a:srgbClr val="8C5B02"/>
                </a:solidFill>
                <a:latin typeface="Technic" panose="00000400000000000000" pitchFamily="2" charset="2"/>
              </a:rPr>
              <a:t>Others-Others</a:t>
            </a:r>
          </a:p>
        </p:txBody>
      </p:sp>
      <p:sp>
        <p:nvSpPr>
          <p:cNvPr id="25" name="TextBox 24"/>
          <p:cNvSpPr txBox="1"/>
          <p:nvPr/>
        </p:nvSpPr>
        <p:spPr>
          <a:xfrm>
            <a:off x="2504728" y="1352963"/>
            <a:ext cx="288032"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en-US" sz="1400" dirty="0" smtClean="0">
                <a:solidFill>
                  <a:srgbClr val="002060"/>
                </a:solidFill>
                <a:latin typeface="Technic" panose="00000400000000000000" pitchFamily="2" charset="2"/>
              </a:rPr>
              <a:t>1</a:t>
            </a:r>
            <a:endParaRPr lang="en-US" sz="1400" dirty="0">
              <a:solidFill>
                <a:srgbClr val="002060"/>
              </a:solidFill>
              <a:latin typeface="Technic" panose="00000400000000000000" pitchFamily="2" charset="2"/>
            </a:endParaRPr>
          </a:p>
        </p:txBody>
      </p:sp>
      <p:sp>
        <p:nvSpPr>
          <p:cNvPr id="47" name="TextBox 46"/>
          <p:cNvSpPr txBox="1"/>
          <p:nvPr/>
        </p:nvSpPr>
        <p:spPr>
          <a:xfrm>
            <a:off x="2864768" y="1352963"/>
            <a:ext cx="619268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002060"/>
                </a:solidFill>
                <a:cs typeface="B Traffic" panose="00000400000000000000" pitchFamily="2" charset="-78"/>
              </a:rPr>
              <a:t>خانه شیشه‏ای     </a:t>
            </a:r>
            <a:r>
              <a:rPr lang="fa-IR" sz="1050" dirty="0" smtClean="0">
                <a:solidFill>
                  <a:srgbClr val="002060"/>
                </a:solidFill>
                <a:cs typeface="B Traffic" panose="00000400000000000000" pitchFamily="2" charset="-78"/>
              </a:rPr>
              <a:t>فیلیپ جانسون</a:t>
            </a:r>
            <a:endParaRPr lang="fa-IR" sz="1050" dirty="0">
              <a:solidFill>
                <a:srgbClr val="002060"/>
              </a:solidFill>
              <a:cs typeface="B Traffic" panose="00000400000000000000" pitchFamily="2" charset="-78"/>
            </a:endParaRPr>
          </a:p>
        </p:txBody>
      </p:sp>
      <p:sp>
        <p:nvSpPr>
          <p:cNvPr id="28" name="TextBox 27"/>
          <p:cNvSpPr txBox="1"/>
          <p:nvPr/>
        </p:nvSpPr>
        <p:spPr>
          <a:xfrm>
            <a:off x="272480" y="4016097"/>
            <a:ext cx="1728192" cy="276999"/>
          </a:xfrm>
          <a:prstGeom prst="rect">
            <a:avLst/>
          </a:prstGeom>
          <a:noFill/>
        </p:spPr>
        <p:txBody>
          <a:bodyPr wrap="square" rtlCol="0">
            <a:spAutoFit/>
          </a:bodyPr>
          <a:lstStyle/>
          <a:p>
            <a:pPr algn="ctr"/>
            <a:r>
              <a:rPr lang="en-US" sz="1200" dirty="0">
                <a:solidFill>
                  <a:schemeClr val="bg1">
                    <a:lumMod val="65000"/>
                    <a:lumOff val="35000"/>
                  </a:schemeClr>
                </a:solidFill>
                <a:latin typeface="Technic" panose="00000400000000000000" pitchFamily="2" charset="2"/>
                <a:cs typeface="B Nazanin" pitchFamily="2" charset="-78"/>
              </a:rPr>
              <a:t>Others-Others</a:t>
            </a:r>
            <a:endParaRPr lang="en-US" sz="1200" b="1" dirty="0">
              <a:solidFill>
                <a:schemeClr val="bg1">
                  <a:lumMod val="65000"/>
                  <a:lumOff val="35000"/>
                </a:schemeClr>
              </a:solidFill>
              <a:latin typeface="Technic" panose="00000400000000000000" pitchFamily="2" charset="2"/>
              <a:cs typeface="B Nazanin" pitchFamily="2" charset="-78"/>
            </a:endParaRPr>
          </a:p>
        </p:txBody>
      </p:sp>
      <p:sp>
        <p:nvSpPr>
          <p:cNvPr id="48" name="TextBox 47"/>
          <p:cNvSpPr txBox="1"/>
          <p:nvPr/>
        </p:nvSpPr>
        <p:spPr>
          <a:xfrm>
            <a:off x="2504728" y="3898685"/>
            <a:ext cx="288032"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en-US" sz="1400" dirty="0" smtClean="0">
                <a:solidFill>
                  <a:srgbClr val="002060"/>
                </a:solidFill>
                <a:latin typeface="Technic" panose="00000400000000000000" pitchFamily="2" charset="2"/>
              </a:rPr>
              <a:t>2</a:t>
            </a:r>
            <a:endParaRPr lang="en-US" sz="1400" dirty="0">
              <a:solidFill>
                <a:srgbClr val="002060"/>
              </a:solidFill>
              <a:latin typeface="Technic" panose="00000400000000000000" pitchFamily="2" charset="2"/>
            </a:endParaRPr>
          </a:p>
        </p:txBody>
      </p:sp>
      <p:sp>
        <p:nvSpPr>
          <p:cNvPr id="49" name="TextBox 48"/>
          <p:cNvSpPr txBox="1"/>
          <p:nvPr/>
        </p:nvSpPr>
        <p:spPr>
          <a:xfrm>
            <a:off x="2864768" y="3898685"/>
            <a:ext cx="619268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002060"/>
                </a:solidFill>
                <a:cs typeface="B Traffic" panose="00000400000000000000" pitchFamily="2" charset="-78"/>
              </a:rPr>
              <a:t>کریستال پالاس     </a:t>
            </a:r>
            <a:r>
              <a:rPr lang="fa-IR" sz="1050" dirty="0" smtClean="0">
                <a:solidFill>
                  <a:srgbClr val="002060"/>
                </a:solidFill>
                <a:cs typeface="B Traffic" panose="00000400000000000000" pitchFamily="2" charset="-78"/>
              </a:rPr>
              <a:t>جوزف پاکستون</a:t>
            </a:r>
            <a:endParaRPr lang="fa-IR" sz="1050" dirty="0">
              <a:solidFill>
                <a:srgbClr val="002060"/>
              </a:solidFill>
              <a:cs typeface="B Traffic" panose="00000400000000000000" pitchFamily="2" charset="-78"/>
            </a:endParaRPr>
          </a:p>
        </p:txBody>
      </p:sp>
      <p:pic>
        <p:nvPicPr>
          <p:cNvPr id="66" name="Picture 65"/>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6244320" y="1719101"/>
            <a:ext cx="2805991" cy="2117677"/>
          </a:xfrm>
          <a:prstGeom prst="rect">
            <a:avLst/>
          </a:prstGeom>
          <a:noFill/>
          <a:ln>
            <a:noFill/>
          </a:ln>
          <a:extLst/>
        </p:spPr>
      </p:pic>
      <p:sp>
        <p:nvSpPr>
          <p:cNvPr id="30" name="TextBox 29"/>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a:t>
            </a:r>
            <a:r>
              <a:rPr lang="fa-IR" sz="1600" dirty="0">
                <a:solidFill>
                  <a:srgbClr val="002060"/>
                </a:solidFill>
                <a:effectLst>
                  <a:outerShdw blurRad="38100" dist="38100" dir="2700000" algn="tl">
                    <a:srgbClr val="000000">
                      <a:alpha val="43137"/>
                    </a:srgbClr>
                  </a:outerShdw>
                </a:effectLst>
              </a:rPr>
              <a:t>6</a:t>
            </a:r>
            <a:r>
              <a:rPr lang="fa-IR" sz="1600" dirty="0" smtClean="0">
                <a:effectLst>
                  <a:outerShdw blurRad="38100" dist="38100" dir="2700000" algn="tl">
                    <a:srgbClr val="000000">
                      <a:alpha val="43137"/>
                    </a:srgbClr>
                  </a:outerShdw>
                </a:effectLst>
              </a:rPr>
              <a:t>   حالت‏های سازگاری سیستم با محیط</a:t>
            </a:r>
            <a:endParaRPr lang="en-US" sz="1400" dirty="0">
              <a:effectLst>
                <a:outerShdw blurRad="38100" dist="38100" dir="2700000" algn="tl">
                  <a:srgbClr val="000000">
                    <a:alpha val="43137"/>
                  </a:srgbClr>
                </a:outerShdw>
              </a:effectLst>
            </a:endParaRPr>
          </a:p>
        </p:txBody>
      </p:sp>
      <p:sp>
        <p:nvSpPr>
          <p:cNvPr id="32" name="TextBox 31"/>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6</a:t>
            </a:r>
            <a:endParaRPr lang="en-US" sz="1200" b="1" dirty="0">
              <a:solidFill>
                <a:srgbClr val="002060"/>
              </a:solidFill>
              <a:cs typeface="B Nazanin" pitchFamily="2" charset="-78"/>
            </a:endParaRPr>
          </a:p>
        </p:txBody>
      </p:sp>
      <p:sp>
        <p:nvSpPr>
          <p:cNvPr id="34" name="TextBox 33"/>
          <p:cNvSpPr txBox="1"/>
          <p:nvPr/>
        </p:nvSpPr>
        <p:spPr>
          <a:xfrm>
            <a:off x="272480" y="3723542"/>
            <a:ext cx="1728192" cy="276999"/>
          </a:xfrm>
          <a:prstGeom prst="rect">
            <a:avLst/>
          </a:prstGeom>
          <a:noFill/>
        </p:spPr>
        <p:txBody>
          <a:bodyPr wrap="square" rtlCol="0">
            <a:spAutoFit/>
          </a:bodyPr>
          <a:lstStyle/>
          <a:p>
            <a:pPr algn="ctr"/>
            <a:r>
              <a:rPr lang="fa-IR" sz="1200" b="1" dirty="0" smtClean="0">
                <a:solidFill>
                  <a:srgbClr val="674301"/>
                </a:solidFill>
                <a:cs typeface="B Nazanin" pitchFamily="2" charset="-78"/>
              </a:rPr>
              <a:t>سیستم و محیط</a:t>
            </a:r>
            <a:endParaRPr lang="en-US" sz="1200" b="1" dirty="0">
              <a:solidFill>
                <a:srgbClr val="674301"/>
              </a:solidFill>
              <a:cs typeface="B Nazanin" pitchFamily="2" charset="-78"/>
            </a:endParaRPr>
          </a:p>
        </p:txBody>
      </p:sp>
      <p:sp>
        <p:nvSpPr>
          <p:cNvPr id="35" name="TextBox 34"/>
          <p:cNvSpPr txBox="1"/>
          <p:nvPr/>
        </p:nvSpPr>
        <p:spPr>
          <a:xfrm>
            <a:off x="2864768" y="1742094"/>
            <a:ext cx="3333907" cy="446276"/>
          </a:xfrm>
          <a:prstGeom prst="rect">
            <a:avLst/>
          </a:prstGeom>
          <a:noFill/>
        </p:spPr>
        <p:txBody>
          <a:bodyPr wrap="square" rtlCol="0">
            <a:spAutoFit/>
          </a:bodyPr>
          <a:lstStyle/>
          <a:p>
            <a:pPr algn="justLow" rtl="1"/>
            <a:r>
              <a:rPr lang="fa-IR" sz="1150" dirty="0">
                <a:solidFill>
                  <a:srgbClr val="002060"/>
                </a:solidFill>
                <a:cs typeface="B Nazanin" pitchFamily="2" charset="-78"/>
              </a:rPr>
              <a:t>این بنا نیزهیچ تغییری در محیط ایجاد نکرده است و جدای از محیط بنا شکل گرفته.</a:t>
            </a:r>
          </a:p>
        </p:txBody>
      </p:sp>
      <p:sp>
        <p:nvSpPr>
          <p:cNvPr id="36" name="TextBox 35"/>
          <p:cNvSpPr txBox="1"/>
          <p:nvPr/>
        </p:nvSpPr>
        <p:spPr>
          <a:xfrm>
            <a:off x="2504727" y="4287816"/>
            <a:ext cx="1204409" cy="2039020"/>
          </a:xfrm>
          <a:prstGeom prst="rect">
            <a:avLst/>
          </a:prstGeom>
          <a:noFill/>
        </p:spPr>
        <p:txBody>
          <a:bodyPr wrap="square" rtlCol="0">
            <a:spAutoFit/>
          </a:bodyPr>
          <a:lstStyle/>
          <a:p>
            <a:pPr algn="justLow" rtl="1"/>
            <a:r>
              <a:rPr lang="fa-IR" sz="1150" dirty="0">
                <a:solidFill>
                  <a:srgbClr val="002060"/>
                </a:solidFill>
                <a:cs typeface="B Nazanin" pitchFamily="2" charset="-78"/>
              </a:rPr>
              <a:t>بنایی تماما ساخته شده از فلز و شیشه در میانه هایدپارک لندن. بنا و محیط کاملا از یکدیگر مستقل هستند. نه محیط در شکل گیری ساختمان موثر بوده و نه برای ساخت ساختمان در محیط تغییری ایجاد شده است.</a:t>
            </a:r>
          </a:p>
        </p:txBody>
      </p:sp>
      <p:pic>
        <p:nvPicPr>
          <p:cNvPr id="37" name="Picture 3" descr="C:\Users\Alaei\Desktop\کالبدی\pics5\c894f8dbbab921e23b3043f9029dc84c.jpg"/>
          <p:cNvPicPr>
            <a:picLocks noChangeAspect="1" noChangeArrowheads="1"/>
          </p:cNvPicPr>
          <p:nvPr/>
        </p:nvPicPr>
        <p:blipFill>
          <a:blip r:embed="rId3"/>
          <a:srcRect/>
          <a:stretch>
            <a:fillRect/>
          </a:stretch>
        </p:blipFill>
        <p:spPr bwMode="auto">
          <a:xfrm>
            <a:off x="3821087" y="4319519"/>
            <a:ext cx="2652638" cy="1912110"/>
          </a:xfrm>
          <a:prstGeom prst="rect">
            <a:avLst/>
          </a:prstGeom>
          <a:noFill/>
          <a:ln>
            <a:noFill/>
          </a:ln>
        </p:spPr>
      </p:pic>
      <p:pic>
        <p:nvPicPr>
          <p:cNvPr id="38" name="Picture 4" descr="C:\Users\Alaei\Desktop\کالبدی\pics5\384-500-(1).jpg"/>
          <p:cNvPicPr>
            <a:picLocks noChangeAspect="1" noChangeArrowheads="1"/>
          </p:cNvPicPr>
          <p:nvPr/>
        </p:nvPicPr>
        <p:blipFill>
          <a:blip r:embed="rId4"/>
          <a:srcRect/>
          <a:stretch>
            <a:fillRect/>
          </a:stretch>
        </p:blipFill>
        <p:spPr bwMode="auto">
          <a:xfrm>
            <a:off x="6585676" y="4319518"/>
            <a:ext cx="2464635" cy="1917794"/>
          </a:xfrm>
          <a:prstGeom prst="rect">
            <a:avLst/>
          </a:prstGeom>
          <a:noFill/>
          <a:ln>
            <a:noFill/>
          </a:ln>
        </p:spPr>
      </p:pic>
    </p:spTree>
    <p:extLst>
      <p:ext uri="{BB962C8B-B14F-4D97-AF65-F5344CB8AC3E}">
        <p14:creationId xmlns:p14="http://schemas.microsoft.com/office/powerpoint/2010/main" val="635824247"/>
      </p:ext>
    </p:extLst>
  </p:cSld>
  <p:clrMapOvr>
    <a:masterClrMapping/>
  </p:clrMapOvr>
  <p:transition>
    <p:dissolve/>
  </p:transition>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504728" y="1002214"/>
            <a:ext cx="6552728" cy="292388"/>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l" rtl="0"/>
            <a:r>
              <a:rPr lang="en-US" sz="1300" dirty="0">
                <a:solidFill>
                  <a:srgbClr val="8C5B02"/>
                </a:solidFill>
                <a:latin typeface="Technic" panose="00000400000000000000" pitchFamily="2" charset="2"/>
              </a:rPr>
              <a:t>Others-Others</a:t>
            </a:r>
          </a:p>
        </p:txBody>
      </p:sp>
      <p:sp>
        <p:nvSpPr>
          <p:cNvPr id="25" name="TextBox 24"/>
          <p:cNvSpPr txBox="1"/>
          <p:nvPr/>
        </p:nvSpPr>
        <p:spPr>
          <a:xfrm>
            <a:off x="2504728" y="1352963"/>
            <a:ext cx="288032"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en-US" sz="1400" dirty="0">
                <a:solidFill>
                  <a:srgbClr val="002060"/>
                </a:solidFill>
                <a:latin typeface="Technic" panose="00000400000000000000" pitchFamily="2" charset="2"/>
              </a:rPr>
              <a:t>3</a:t>
            </a:r>
          </a:p>
        </p:txBody>
      </p:sp>
      <p:sp>
        <p:nvSpPr>
          <p:cNvPr id="47" name="TextBox 46"/>
          <p:cNvSpPr txBox="1"/>
          <p:nvPr/>
        </p:nvSpPr>
        <p:spPr>
          <a:xfrm>
            <a:off x="2864768" y="1352963"/>
            <a:ext cx="619268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002060"/>
                </a:solidFill>
                <a:cs typeface="B Traffic" panose="00000400000000000000" pitchFamily="2" charset="-78"/>
              </a:rPr>
              <a:t>مرکز ژرژ پمپیدو     </a:t>
            </a:r>
            <a:r>
              <a:rPr lang="fa-IR" sz="1050" dirty="0" smtClean="0">
                <a:solidFill>
                  <a:srgbClr val="002060"/>
                </a:solidFill>
                <a:cs typeface="B Traffic" panose="00000400000000000000" pitchFamily="2" charset="-78"/>
              </a:rPr>
              <a:t>ریپارد راجرز – رنزو پیانو</a:t>
            </a:r>
            <a:endParaRPr lang="fa-IR" sz="1050" dirty="0">
              <a:solidFill>
                <a:srgbClr val="002060"/>
              </a:solidFill>
              <a:cs typeface="B Traffic" panose="00000400000000000000" pitchFamily="2" charset="-78"/>
            </a:endParaRPr>
          </a:p>
        </p:txBody>
      </p:sp>
      <p:sp>
        <p:nvSpPr>
          <p:cNvPr id="28" name="TextBox 27"/>
          <p:cNvSpPr txBox="1"/>
          <p:nvPr/>
        </p:nvSpPr>
        <p:spPr>
          <a:xfrm>
            <a:off x="272480" y="4016097"/>
            <a:ext cx="1728192" cy="276999"/>
          </a:xfrm>
          <a:prstGeom prst="rect">
            <a:avLst/>
          </a:prstGeom>
          <a:noFill/>
        </p:spPr>
        <p:txBody>
          <a:bodyPr wrap="square" rtlCol="0">
            <a:spAutoFit/>
          </a:bodyPr>
          <a:lstStyle/>
          <a:p>
            <a:pPr algn="ctr"/>
            <a:r>
              <a:rPr lang="en-US" sz="1200" dirty="0">
                <a:solidFill>
                  <a:schemeClr val="bg1">
                    <a:lumMod val="65000"/>
                    <a:lumOff val="35000"/>
                  </a:schemeClr>
                </a:solidFill>
                <a:latin typeface="Technic" panose="00000400000000000000" pitchFamily="2" charset="2"/>
                <a:cs typeface="B Nazanin" pitchFamily="2" charset="-78"/>
              </a:rPr>
              <a:t>Others-Others</a:t>
            </a:r>
            <a:endParaRPr lang="en-US" sz="1200" b="1" dirty="0">
              <a:solidFill>
                <a:schemeClr val="bg1">
                  <a:lumMod val="65000"/>
                  <a:lumOff val="35000"/>
                </a:schemeClr>
              </a:solidFill>
              <a:latin typeface="Technic" panose="00000400000000000000" pitchFamily="2" charset="2"/>
              <a:cs typeface="B Nazanin" pitchFamily="2" charset="-78"/>
            </a:endParaRPr>
          </a:p>
        </p:txBody>
      </p:sp>
      <p:sp>
        <p:nvSpPr>
          <p:cNvPr id="48" name="TextBox 47"/>
          <p:cNvSpPr txBox="1"/>
          <p:nvPr/>
        </p:nvSpPr>
        <p:spPr>
          <a:xfrm>
            <a:off x="2504728" y="3898685"/>
            <a:ext cx="288032"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en-US" sz="1400" dirty="0" smtClean="0">
                <a:solidFill>
                  <a:srgbClr val="002060"/>
                </a:solidFill>
                <a:latin typeface="Technic" panose="00000400000000000000" pitchFamily="2" charset="2"/>
              </a:rPr>
              <a:t>4</a:t>
            </a:r>
            <a:endParaRPr lang="en-US" sz="1400" dirty="0">
              <a:solidFill>
                <a:srgbClr val="002060"/>
              </a:solidFill>
              <a:latin typeface="Technic" panose="00000400000000000000" pitchFamily="2" charset="2"/>
            </a:endParaRPr>
          </a:p>
        </p:txBody>
      </p:sp>
      <p:sp>
        <p:nvSpPr>
          <p:cNvPr id="49" name="TextBox 48"/>
          <p:cNvSpPr txBox="1"/>
          <p:nvPr/>
        </p:nvSpPr>
        <p:spPr>
          <a:xfrm>
            <a:off x="2864768" y="3898685"/>
            <a:ext cx="619268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002060"/>
                </a:solidFill>
                <a:cs typeface="B Traffic" panose="00000400000000000000" pitchFamily="2" charset="-78"/>
              </a:rPr>
              <a:t>خانه داگلاس     </a:t>
            </a:r>
            <a:r>
              <a:rPr lang="fa-IR" sz="1050" dirty="0" smtClean="0">
                <a:solidFill>
                  <a:srgbClr val="002060"/>
                </a:solidFill>
                <a:cs typeface="B Traffic" panose="00000400000000000000" pitchFamily="2" charset="-78"/>
              </a:rPr>
              <a:t>ریچارد میر</a:t>
            </a:r>
            <a:endParaRPr lang="fa-IR" sz="1050" dirty="0">
              <a:solidFill>
                <a:srgbClr val="002060"/>
              </a:solidFill>
              <a:cs typeface="B Traffic" panose="00000400000000000000" pitchFamily="2" charset="-78"/>
            </a:endParaRP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388022" y="4279838"/>
            <a:ext cx="2669434" cy="2075068"/>
          </a:xfrm>
          <a:prstGeom prst="rect">
            <a:avLst/>
          </a:prstGeom>
        </p:spPr>
      </p:pic>
      <p:sp>
        <p:nvSpPr>
          <p:cNvPr id="30" name="TextBox 29"/>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a:t>
            </a:r>
            <a:r>
              <a:rPr lang="fa-IR" sz="1600" dirty="0">
                <a:solidFill>
                  <a:srgbClr val="002060"/>
                </a:solidFill>
                <a:effectLst>
                  <a:outerShdw blurRad="38100" dist="38100" dir="2700000" algn="tl">
                    <a:srgbClr val="000000">
                      <a:alpha val="43137"/>
                    </a:srgbClr>
                  </a:outerShdw>
                </a:effectLst>
              </a:rPr>
              <a:t>6</a:t>
            </a:r>
            <a:r>
              <a:rPr lang="fa-IR" sz="1600" dirty="0" smtClean="0">
                <a:effectLst>
                  <a:outerShdw blurRad="38100" dist="38100" dir="2700000" algn="tl">
                    <a:srgbClr val="000000">
                      <a:alpha val="43137"/>
                    </a:srgbClr>
                  </a:outerShdw>
                </a:effectLst>
              </a:rPr>
              <a:t>   حالت‏های سازگاری سیستم با محیط</a:t>
            </a:r>
            <a:endParaRPr lang="en-US" sz="1400" dirty="0">
              <a:effectLst>
                <a:outerShdw blurRad="38100" dist="38100" dir="2700000" algn="tl">
                  <a:srgbClr val="000000">
                    <a:alpha val="43137"/>
                  </a:srgbClr>
                </a:outerShdw>
              </a:effectLst>
            </a:endParaRPr>
          </a:p>
        </p:txBody>
      </p:sp>
      <p:sp>
        <p:nvSpPr>
          <p:cNvPr id="32" name="TextBox 31"/>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6</a:t>
            </a:r>
            <a:endParaRPr lang="en-US" sz="1200" b="1" dirty="0">
              <a:solidFill>
                <a:srgbClr val="002060"/>
              </a:solidFill>
              <a:cs typeface="B Nazanin" pitchFamily="2" charset="-78"/>
            </a:endParaRPr>
          </a:p>
        </p:txBody>
      </p:sp>
      <p:sp>
        <p:nvSpPr>
          <p:cNvPr id="34" name="TextBox 33"/>
          <p:cNvSpPr txBox="1"/>
          <p:nvPr/>
        </p:nvSpPr>
        <p:spPr>
          <a:xfrm>
            <a:off x="272480" y="3723542"/>
            <a:ext cx="1728192" cy="276999"/>
          </a:xfrm>
          <a:prstGeom prst="rect">
            <a:avLst/>
          </a:prstGeom>
          <a:noFill/>
        </p:spPr>
        <p:txBody>
          <a:bodyPr wrap="square" rtlCol="0">
            <a:spAutoFit/>
          </a:bodyPr>
          <a:lstStyle/>
          <a:p>
            <a:pPr algn="ctr"/>
            <a:r>
              <a:rPr lang="fa-IR" sz="1200" b="1" dirty="0" smtClean="0">
                <a:solidFill>
                  <a:srgbClr val="674301"/>
                </a:solidFill>
                <a:cs typeface="B Nazanin" pitchFamily="2" charset="-78"/>
              </a:rPr>
              <a:t>سیستم و محیط</a:t>
            </a:r>
            <a:endParaRPr lang="en-US" sz="1200" b="1" dirty="0">
              <a:solidFill>
                <a:srgbClr val="674301"/>
              </a:solidFill>
              <a:cs typeface="B Nazanin" pitchFamily="2" charset="-78"/>
            </a:endParaRPr>
          </a:p>
        </p:txBody>
      </p:sp>
      <p:sp>
        <p:nvSpPr>
          <p:cNvPr id="35" name="TextBox 34"/>
          <p:cNvSpPr txBox="1"/>
          <p:nvPr/>
        </p:nvSpPr>
        <p:spPr>
          <a:xfrm>
            <a:off x="2864768" y="1725624"/>
            <a:ext cx="3240360" cy="1154162"/>
          </a:xfrm>
          <a:prstGeom prst="rect">
            <a:avLst/>
          </a:prstGeom>
          <a:noFill/>
        </p:spPr>
        <p:txBody>
          <a:bodyPr wrap="square" rtlCol="0">
            <a:spAutoFit/>
          </a:bodyPr>
          <a:lstStyle/>
          <a:p>
            <a:pPr algn="justLow" rtl="1"/>
            <a:r>
              <a:rPr lang="fa-IR" sz="1150" dirty="0">
                <a:solidFill>
                  <a:srgbClr val="002060"/>
                </a:solidFill>
                <a:cs typeface="B Nazanin" pitchFamily="2" charset="-78"/>
              </a:rPr>
              <a:t> ساختمان مستقل از محیط شکل گرفته است. بنایی مدرن با ظاهری مکانیکی در میانه بافتی تاریخی. ریچارد راجرز و رنزو پیانو، معماران این بنا، از میان رویکرد مختلف در برخورد با بافت تاریخی بخش مرکزی پاریس تصمیم به طراحی بنایی متضاد با بافت شهری اطراف سایت گرفتند. راجرز معتقد است: ((در عصر مدرن باید در ساختمان های مدرن زندگی کرد)). </a:t>
            </a:r>
          </a:p>
        </p:txBody>
      </p:sp>
      <p:sp>
        <p:nvSpPr>
          <p:cNvPr id="36" name="TextBox 35"/>
          <p:cNvSpPr txBox="1"/>
          <p:nvPr/>
        </p:nvSpPr>
        <p:spPr>
          <a:xfrm>
            <a:off x="2504727" y="4287816"/>
            <a:ext cx="1090397" cy="977191"/>
          </a:xfrm>
          <a:prstGeom prst="rect">
            <a:avLst/>
          </a:prstGeom>
          <a:noFill/>
        </p:spPr>
        <p:txBody>
          <a:bodyPr wrap="square" rtlCol="0">
            <a:spAutoFit/>
          </a:bodyPr>
          <a:lstStyle/>
          <a:p>
            <a:pPr algn="justLow" rtl="1"/>
            <a:r>
              <a:rPr lang="fa-IR" sz="1150" dirty="0">
                <a:solidFill>
                  <a:srgbClr val="002060"/>
                </a:solidFill>
                <a:cs typeface="B Nazanin" pitchFamily="2" charset="-78"/>
              </a:rPr>
              <a:t>این مجموعه بدون توجه به محیط ساخته شده و کاملا جدای از محیط است.</a:t>
            </a:r>
          </a:p>
        </p:txBody>
      </p:sp>
      <p:pic>
        <p:nvPicPr>
          <p:cNvPr id="31" name="Picture 4" descr="C:\Users\Alaei\Desktop\کالبدی\pics1\Le_Centre_Pompidou_-_panoramio.jpg"/>
          <p:cNvPicPr>
            <a:picLocks noChangeAspect="1" noChangeArrowheads="1"/>
          </p:cNvPicPr>
          <p:nvPr/>
        </p:nvPicPr>
        <p:blipFill>
          <a:blip r:embed="rId3"/>
          <a:srcRect/>
          <a:stretch>
            <a:fillRect/>
          </a:stretch>
        </p:blipFill>
        <p:spPr bwMode="auto">
          <a:xfrm>
            <a:off x="6177137" y="1760699"/>
            <a:ext cx="2880320" cy="2053042"/>
          </a:xfrm>
          <a:prstGeom prst="rect">
            <a:avLst/>
          </a:prstGeom>
          <a:noFill/>
          <a:ln>
            <a:noFill/>
          </a:ln>
        </p:spPr>
      </p:pic>
      <p:pic>
        <p:nvPicPr>
          <p:cNvPr id="33" name="Picture 3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92195" y="4279838"/>
            <a:ext cx="2598756" cy="2075068"/>
          </a:xfrm>
          <a:prstGeom prst="rect">
            <a:avLst/>
          </a:prstGeom>
        </p:spPr>
      </p:pic>
    </p:spTree>
    <p:extLst>
      <p:ext uri="{BB962C8B-B14F-4D97-AF65-F5344CB8AC3E}">
        <p14:creationId xmlns:p14="http://schemas.microsoft.com/office/powerpoint/2010/main" val="64225332"/>
      </p:ext>
    </p:extLst>
  </p:cSld>
  <p:clrMapOvr>
    <a:masterClrMapping/>
  </p:clrMapOvr>
  <p:transition>
    <p:dissolve/>
  </p:transition>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504728" y="1002214"/>
            <a:ext cx="6552728" cy="292388"/>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l" rtl="0"/>
            <a:r>
              <a:rPr lang="en-US" sz="1300" dirty="0">
                <a:solidFill>
                  <a:srgbClr val="8C5B02"/>
                </a:solidFill>
                <a:latin typeface="Technic" panose="00000400000000000000" pitchFamily="2" charset="2"/>
              </a:rPr>
              <a:t>Others-Others</a:t>
            </a:r>
          </a:p>
        </p:txBody>
      </p:sp>
      <p:sp>
        <p:nvSpPr>
          <p:cNvPr id="25" name="TextBox 24"/>
          <p:cNvSpPr txBox="1"/>
          <p:nvPr/>
        </p:nvSpPr>
        <p:spPr>
          <a:xfrm>
            <a:off x="2504728" y="1352963"/>
            <a:ext cx="288032"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ctr"/>
            <a:r>
              <a:rPr lang="en-US" sz="1400" dirty="0" smtClean="0">
                <a:solidFill>
                  <a:srgbClr val="002060"/>
                </a:solidFill>
                <a:latin typeface="Technic" panose="00000400000000000000" pitchFamily="2" charset="2"/>
              </a:rPr>
              <a:t>5</a:t>
            </a:r>
            <a:endParaRPr lang="en-US" sz="1400" dirty="0">
              <a:solidFill>
                <a:srgbClr val="002060"/>
              </a:solidFill>
              <a:latin typeface="Technic" panose="00000400000000000000" pitchFamily="2" charset="2"/>
            </a:endParaRPr>
          </a:p>
        </p:txBody>
      </p:sp>
      <p:sp>
        <p:nvSpPr>
          <p:cNvPr id="47" name="TextBox 46"/>
          <p:cNvSpPr txBox="1"/>
          <p:nvPr/>
        </p:nvSpPr>
        <p:spPr>
          <a:xfrm>
            <a:off x="2864768" y="1352963"/>
            <a:ext cx="6192688" cy="307777"/>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400" dirty="0" smtClean="0">
                <a:solidFill>
                  <a:srgbClr val="002060"/>
                </a:solidFill>
                <a:cs typeface="B Traffic" panose="00000400000000000000" pitchFamily="2" charset="-78"/>
              </a:rPr>
              <a:t>برج میلاد     </a:t>
            </a:r>
            <a:r>
              <a:rPr lang="fa-IR" sz="1050" dirty="0" smtClean="0">
                <a:solidFill>
                  <a:srgbClr val="002060"/>
                </a:solidFill>
                <a:cs typeface="B Traffic" panose="00000400000000000000" pitchFamily="2" charset="-78"/>
              </a:rPr>
              <a:t>محمدرضا حافظی</a:t>
            </a:r>
            <a:endParaRPr lang="fa-IR" sz="1050" dirty="0">
              <a:solidFill>
                <a:srgbClr val="002060"/>
              </a:solidFill>
              <a:cs typeface="B Traffic" panose="00000400000000000000" pitchFamily="2" charset="-78"/>
            </a:endParaRPr>
          </a:p>
        </p:txBody>
      </p:sp>
      <p:sp>
        <p:nvSpPr>
          <p:cNvPr id="28" name="TextBox 27"/>
          <p:cNvSpPr txBox="1"/>
          <p:nvPr/>
        </p:nvSpPr>
        <p:spPr>
          <a:xfrm>
            <a:off x="272480" y="4016097"/>
            <a:ext cx="1728192" cy="276999"/>
          </a:xfrm>
          <a:prstGeom prst="rect">
            <a:avLst/>
          </a:prstGeom>
          <a:noFill/>
        </p:spPr>
        <p:txBody>
          <a:bodyPr wrap="square" rtlCol="0">
            <a:spAutoFit/>
          </a:bodyPr>
          <a:lstStyle/>
          <a:p>
            <a:pPr algn="ctr"/>
            <a:r>
              <a:rPr lang="en-US" sz="1200" dirty="0">
                <a:solidFill>
                  <a:schemeClr val="bg1">
                    <a:lumMod val="65000"/>
                    <a:lumOff val="35000"/>
                  </a:schemeClr>
                </a:solidFill>
                <a:latin typeface="Technic" panose="00000400000000000000" pitchFamily="2" charset="2"/>
                <a:cs typeface="B Nazanin" pitchFamily="2" charset="-78"/>
              </a:rPr>
              <a:t>Others-Others</a:t>
            </a:r>
            <a:endParaRPr lang="en-US" sz="1200" b="1" dirty="0">
              <a:solidFill>
                <a:schemeClr val="bg1">
                  <a:lumMod val="65000"/>
                  <a:lumOff val="35000"/>
                </a:schemeClr>
              </a:solidFill>
              <a:latin typeface="Technic" panose="00000400000000000000" pitchFamily="2" charset="2"/>
              <a:cs typeface="B Nazanin" pitchFamily="2" charset="-78"/>
            </a:endParaRPr>
          </a:p>
        </p:txBody>
      </p:sp>
      <p:pic>
        <p:nvPicPr>
          <p:cNvPr id="66" name="Picture 65"/>
          <p:cNvPicPr>
            <a:picLocks noChangeAspect="1" noChangeArrowheads="1"/>
          </p:cNvPicPr>
          <p:nvPr/>
        </p:nvPicPr>
        <p:blipFill>
          <a:blip r:embed="rId2" cstate="print">
            <a:extLst>
              <a:ext uri="{28A0092B-C50C-407E-A947-70E740481C1C}">
                <a14:useLocalDpi xmlns:a14="http://schemas.microsoft.com/office/drawing/2010/main"/>
              </a:ext>
            </a:extLst>
          </a:blip>
          <a:stretch>
            <a:fillRect/>
          </a:stretch>
        </p:blipFill>
        <p:spPr bwMode="auto">
          <a:xfrm>
            <a:off x="2504727" y="4016097"/>
            <a:ext cx="4157886" cy="2338810"/>
          </a:xfrm>
          <a:prstGeom prst="rect">
            <a:avLst/>
          </a:prstGeom>
          <a:noFill/>
          <a:ln>
            <a:noFill/>
          </a:ln>
          <a:extLst/>
        </p:spPr>
      </p:pic>
      <p:sp>
        <p:nvSpPr>
          <p:cNvPr id="30" name="TextBox 29"/>
          <p:cNvSpPr txBox="1"/>
          <p:nvPr/>
        </p:nvSpPr>
        <p:spPr>
          <a:xfrm>
            <a:off x="2504728" y="620688"/>
            <a:ext cx="6552728" cy="338554"/>
          </a:xfrm>
          <a:prstGeom prst="rect">
            <a:avLst/>
          </a:prstGeom>
          <a:ln w="9525">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en-US"/>
            </a:defPPr>
            <a:lvl1pPr algn="justLow" rtl="1">
              <a:defRPr sz="1200" b="1">
                <a:solidFill>
                  <a:schemeClr val="bg1">
                    <a:lumMod val="85000"/>
                    <a:lumOff val="15000"/>
                  </a:schemeClr>
                </a:solidFill>
                <a:cs typeface="B Nazanin" pitchFamily="2" charset="-78"/>
              </a:defRPr>
            </a:lvl1pPr>
          </a:lstStyle>
          <a:p>
            <a:pPr algn="r"/>
            <a:r>
              <a:rPr lang="fa-IR" sz="1600" dirty="0" smtClean="0">
                <a:solidFill>
                  <a:srgbClr val="002060"/>
                </a:solidFill>
                <a:effectLst>
                  <a:outerShdw blurRad="38100" dist="38100" dir="2700000" algn="tl">
                    <a:srgbClr val="000000">
                      <a:alpha val="43137"/>
                    </a:srgbClr>
                  </a:outerShdw>
                </a:effectLst>
              </a:rPr>
              <a:t>تمرین </a:t>
            </a:r>
            <a:r>
              <a:rPr lang="fa-IR" sz="1600" dirty="0">
                <a:solidFill>
                  <a:srgbClr val="002060"/>
                </a:solidFill>
                <a:effectLst>
                  <a:outerShdw blurRad="38100" dist="38100" dir="2700000" algn="tl">
                    <a:srgbClr val="000000">
                      <a:alpha val="43137"/>
                    </a:srgbClr>
                  </a:outerShdw>
                </a:effectLst>
              </a:rPr>
              <a:t>6</a:t>
            </a:r>
            <a:r>
              <a:rPr lang="fa-IR" sz="1600" dirty="0" smtClean="0">
                <a:effectLst>
                  <a:outerShdw blurRad="38100" dist="38100" dir="2700000" algn="tl">
                    <a:srgbClr val="000000">
                      <a:alpha val="43137"/>
                    </a:srgbClr>
                  </a:outerShdw>
                </a:effectLst>
              </a:rPr>
              <a:t>   حالت‏های سازگاری سیستم با محیط</a:t>
            </a:r>
            <a:endParaRPr lang="en-US" sz="1400" dirty="0">
              <a:effectLst>
                <a:outerShdw blurRad="38100" dist="38100" dir="2700000" algn="tl">
                  <a:srgbClr val="000000">
                    <a:alpha val="43137"/>
                  </a:srgbClr>
                </a:outerShdw>
              </a:effectLst>
            </a:endParaRPr>
          </a:p>
        </p:txBody>
      </p:sp>
      <p:sp>
        <p:nvSpPr>
          <p:cNvPr id="32" name="TextBox 31"/>
          <p:cNvSpPr txBox="1"/>
          <p:nvPr/>
        </p:nvSpPr>
        <p:spPr>
          <a:xfrm>
            <a:off x="272480" y="3435510"/>
            <a:ext cx="1728192" cy="276999"/>
          </a:xfrm>
          <a:prstGeom prst="rect">
            <a:avLst/>
          </a:prstGeom>
          <a:noFill/>
        </p:spPr>
        <p:txBody>
          <a:bodyPr wrap="square" rtlCol="0">
            <a:spAutoFit/>
          </a:bodyPr>
          <a:lstStyle/>
          <a:p>
            <a:pPr algn="ctr" rtl="1"/>
            <a:r>
              <a:rPr lang="fa-IR" sz="1200" b="1" dirty="0" smtClean="0">
                <a:solidFill>
                  <a:srgbClr val="002060"/>
                </a:solidFill>
                <a:cs typeface="B Nazanin" pitchFamily="2" charset="-78"/>
              </a:rPr>
              <a:t>تمرین شماره 6</a:t>
            </a:r>
            <a:endParaRPr lang="en-US" sz="1200" b="1" dirty="0">
              <a:solidFill>
                <a:srgbClr val="002060"/>
              </a:solidFill>
              <a:cs typeface="B Nazanin" pitchFamily="2" charset="-78"/>
            </a:endParaRPr>
          </a:p>
        </p:txBody>
      </p:sp>
      <p:sp>
        <p:nvSpPr>
          <p:cNvPr id="34" name="TextBox 33"/>
          <p:cNvSpPr txBox="1"/>
          <p:nvPr/>
        </p:nvSpPr>
        <p:spPr>
          <a:xfrm>
            <a:off x="272480" y="3723542"/>
            <a:ext cx="1728192" cy="276999"/>
          </a:xfrm>
          <a:prstGeom prst="rect">
            <a:avLst/>
          </a:prstGeom>
          <a:noFill/>
        </p:spPr>
        <p:txBody>
          <a:bodyPr wrap="square" rtlCol="0">
            <a:spAutoFit/>
          </a:bodyPr>
          <a:lstStyle/>
          <a:p>
            <a:pPr algn="ctr"/>
            <a:r>
              <a:rPr lang="fa-IR" sz="1200" b="1" dirty="0" smtClean="0">
                <a:solidFill>
                  <a:srgbClr val="674301"/>
                </a:solidFill>
                <a:cs typeface="B Nazanin" pitchFamily="2" charset="-78"/>
              </a:rPr>
              <a:t>سیستم و محیط</a:t>
            </a:r>
            <a:endParaRPr lang="en-US" sz="1200" b="1" dirty="0">
              <a:solidFill>
                <a:srgbClr val="674301"/>
              </a:solidFill>
              <a:cs typeface="B Nazanin" pitchFamily="2" charset="-78"/>
            </a:endParaRPr>
          </a:p>
        </p:txBody>
      </p:sp>
      <p:sp>
        <p:nvSpPr>
          <p:cNvPr id="35" name="TextBox 34"/>
          <p:cNvSpPr txBox="1"/>
          <p:nvPr/>
        </p:nvSpPr>
        <p:spPr>
          <a:xfrm>
            <a:off x="2504727" y="1782976"/>
            <a:ext cx="4157885" cy="1862048"/>
          </a:xfrm>
          <a:prstGeom prst="rect">
            <a:avLst/>
          </a:prstGeom>
          <a:noFill/>
        </p:spPr>
        <p:txBody>
          <a:bodyPr wrap="square" rtlCol="0">
            <a:spAutoFit/>
          </a:bodyPr>
          <a:lstStyle/>
          <a:p>
            <a:pPr algn="justLow" rtl="1"/>
            <a:r>
              <a:rPr lang="fa-IR" sz="1150" dirty="0">
                <a:solidFill>
                  <a:srgbClr val="002060"/>
                </a:solidFill>
                <a:cs typeface="B Nazanin" pitchFamily="2" charset="-78"/>
              </a:rPr>
              <a:t>به دنبال ایجاد یک نماد شهری برای تهران جدید بجای برج آزادی که در زمان قبل از انقلاب ساخته شده بود مسئولان وقت از بین تمام گزینه های ممکن تصمیم به ساخت یک برج مخابراتی گرفتند. چیزی شبیه برج معروف به سوزن فضایی شهر سیاتل. صحبت های غلامحسین کرباسچی که معتقد است طرح ساخت برج میلاد در زمان او مطرح شد جالت توجه است! او می‌گوید: «در بازدیدهای  مختلفی که از شهرهای بزرگ دنیا داشتیم، می‌دیدیم که ساختمان‌های مختلفی در این شهرها وجود دارد که هم به نوعی سمبل شهر است و هم جاذبه توریستی است برای شهر.»</a:t>
            </a:r>
          </a:p>
          <a:p>
            <a:pPr algn="justLow" rtl="1"/>
            <a:r>
              <a:rPr lang="fa-IR" sz="1150" dirty="0">
                <a:solidFill>
                  <a:srgbClr val="002060"/>
                </a:solidFill>
                <a:cs typeface="B Nazanin" pitchFamily="2" charset="-78"/>
              </a:rPr>
              <a:t>همانطور که مشخص است ساختمان و محیط مستقل از هم هستند. محیط در شکل گیری بنا موثر نبوده و برای ساخت بنا هم تغییری ( مانند ایجاد تپه مصنوعی و...) در محیط ایجاد نشده.</a:t>
            </a:r>
          </a:p>
        </p:txBody>
      </p:sp>
      <p:pic>
        <p:nvPicPr>
          <p:cNvPr id="27" name="Picture 26"/>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6748825" y="1719101"/>
            <a:ext cx="2308631" cy="4635806"/>
          </a:xfrm>
          <a:prstGeom prst="rect">
            <a:avLst/>
          </a:prstGeom>
          <a:noFill/>
          <a:ln>
            <a:noFill/>
          </a:ln>
          <a:extLst/>
        </p:spPr>
      </p:pic>
    </p:spTree>
    <p:extLst>
      <p:ext uri="{BB962C8B-B14F-4D97-AF65-F5344CB8AC3E}">
        <p14:creationId xmlns:p14="http://schemas.microsoft.com/office/powerpoint/2010/main" val="712835245"/>
      </p:ext>
    </p:extLst>
  </p:cSld>
  <p:clrMapOvr>
    <a:masterClrMapping/>
  </p:clrMapOvr>
  <p:transition>
    <p:dissolve/>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6004</TotalTime>
  <Words>29547</Words>
  <Application>Microsoft Office PowerPoint</Application>
  <PresentationFormat>A4 Paper (210x297 mm)</PresentationFormat>
  <Paragraphs>3343</Paragraphs>
  <Slides>236</Slides>
  <Notes>0</Notes>
  <HiddenSlides>0</HiddenSlides>
  <MMClips>0</MMClips>
  <ScaleCrop>false</ScaleCrop>
  <HeadingPairs>
    <vt:vector size="8" baseType="variant">
      <vt:variant>
        <vt:lpstr>Fonts Used</vt:lpstr>
      </vt:variant>
      <vt:variant>
        <vt:i4>18</vt:i4>
      </vt:variant>
      <vt:variant>
        <vt:lpstr>Theme</vt:lpstr>
      </vt:variant>
      <vt:variant>
        <vt:i4>1</vt:i4>
      </vt:variant>
      <vt:variant>
        <vt:lpstr>Embedded OLE Servers</vt:lpstr>
      </vt:variant>
      <vt:variant>
        <vt:i4>1</vt:i4>
      </vt:variant>
      <vt:variant>
        <vt:lpstr>Slide Titles</vt:lpstr>
      </vt:variant>
      <vt:variant>
        <vt:i4>236</vt:i4>
      </vt:variant>
    </vt:vector>
  </HeadingPairs>
  <TitlesOfParts>
    <vt:vector size="256" baseType="lpstr">
      <vt:lpstr>Adobe Arabic</vt:lpstr>
      <vt:lpstr>Arial</vt:lpstr>
      <vt:lpstr>B Mitra</vt:lpstr>
      <vt:lpstr>B Nazanin</vt:lpstr>
      <vt:lpstr>B Tabassom</vt:lpstr>
      <vt:lpstr>B Traffic</vt:lpstr>
      <vt:lpstr>B Yekan</vt:lpstr>
      <vt:lpstr>Bodoni MT</vt:lpstr>
      <vt:lpstr>Calibri</vt:lpstr>
      <vt:lpstr>Century Gothic</vt:lpstr>
      <vt:lpstr>Constantia</vt:lpstr>
      <vt:lpstr>Garamond</vt:lpstr>
      <vt:lpstr>IranNastaliq</vt:lpstr>
      <vt:lpstr>Technic</vt:lpstr>
      <vt:lpstr>Times New Roman</vt:lpstr>
      <vt:lpstr>Tw Cen MT</vt:lpstr>
      <vt:lpstr>Wingdings</vt:lpstr>
      <vt:lpstr>Wingdings 2</vt:lpstr>
      <vt:lpstr>Flow</vt:lpstr>
      <vt:lpstr>Worksheet</vt:lpstr>
      <vt:lpstr>بسم الله الرحمن الرحيم</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MRT www.Win2Farsi.com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MRT</dc:creator>
  <cp:lastModifiedBy>Mohammad</cp:lastModifiedBy>
  <cp:revision>551</cp:revision>
  <dcterms:created xsi:type="dcterms:W3CDTF">2011-10-21T08:11:09Z</dcterms:created>
  <dcterms:modified xsi:type="dcterms:W3CDTF">2021-03-05T23:57:56Z</dcterms:modified>
</cp:coreProperties>
</file>