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BA47F-5DB7-4249-99F1-AC8BAEFBD39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FA325941-8167-49EC-9310-9959E7F2E398}">
      <dgm:prSet phldrT="[Text]" custT="1"/>
      <dgm:spPr/>
      <dgm:t>
        <a:bodyPr/>
        <a:lstStyle/>
        <a:p>
          <a:pPr algn="ctr"/>
          <a:r>
            <a:rPr lang="fa-IR" b="1" dirty="0">
              <a:latin typeface="B Tahoma" pitchFamily="34" charset="0"/>
              <a:ea typeface="B Tahoma" pitchFamily="34" charset="0"/>
              <a:cs typeface="B Yekan" pitchFamily="2" charset="-78"/>
            </a:rPr>
            <a:t>انواع </a:t>
          </a:r>
        </a:p>
        <a:p>
          <a:pPr algn="ctr"/>
          <a:r>
            <a:rPr lang="fa-IR" b="1" dirty="0">
              <a:latin typeface="B Tahoma" pitchFamily="34" charset="0"/>
              <a:ea typeface="B Tahoma" pitchFamily="34" charset="0"/>
              <a:cs typeface="B Yekan" pitchFamily="2" charset="-78"/>
            </a:rPr>
            <a:t>تخریب گرایی</a:t>
          </a:r>
          <a:endParaRPr lang="en-US" b="1" dirty="0">
            <a:latin typeface="B Tahoma" pitchFamily="34" charset="0"/>
            <a:ea typeface="B Tahoma" pitchFamily="34" charset="0"/>
            <a:cs typeface="B Yekan" pitchFamily="2" charset="-78"/>
          </a:endParaRPr>
        </a:p>
      </dgm:t>
    </dgm:pt>
    <dgm:pt modelId="{16ED5B04-CE6C-44B3-8D52-7D12698968EA}" type="parTrans" cxnId="{125FEA02-047B-47FE-BA7F-6D867AB769EC}">
      <dgm:prSet/>
      <dgm:spPr/>
      <dgm:t>
        <a:bodyPr/>
        <a:lstStyle/>
        <a:p>
          <a:endParaRPr lang="en-US"/>
        </a:p>
      </dgm:t>
    </dgm:pt>
    <dgm:pt modelId="{80443782-6CE9-49CA-904A-894D31A17468}" type="sibTrans" cxnId="{125FEA02-047B-47FE-BA7F-6D867AB769EC}">
      <dgm:prSet/>
      <dgm:spPr/>
      <dgm:t>
        <a:bodyPr/>
        <a:lstStyle/>
        <a:p>
          <a:endParaRPr lang="en-US"/>
        </a:p>
      </dgm:t>
    </dgm:pt>
    <dgm:pt modelId="{658FBECD-62CA-4E22-B3E9-6DCD230C4536}">
      <dgm:prSet phldrT="[Text]"/>
      <dgm:spPr/>
      <dgm:t>
        <a:bodyPr/>
        <a:lstStyle/>
        <a:p>
          <a:r>
            <a:rPr lang="fa-IR" b="1" dirty="0">
              <a:latin typeface="B Tahoma" pitchFamily="34" charset="0"/>
              <a:ea typeface="B Tahoma" pitchFamily="34" charset="0"/>
              <a:cs typeface="B Yekan" pitchFamily="2" charset="-78"/>
            </a:rPr>
            <a:t>مال اندوز</a:t>
          </a:r>
          <a:endParaRPr lang="en-US" b="1" dirty="0">
            <a:latin typeface="B Tahoma" pitchFamily="34" charset="0"/>
            <a:ea typeface="B Tahoma" pitchFamily="34" charset="0"/>
            <a:cs typeface="B Yekan" pitchFamily="2" charset="-78"/>
          </a:endParaRPr>
        </a:p>
      </dgm:t>
    </dgm:pt>
    <dgm:pt modelId="{394DB47C-1647-4DB9-85AD-B6DE0F58C324}" type="parTrans" cxnId="{41817B32-9B7E-46EF-82D6-F012B88830F8}">
      <dgm:prSet/>
      <dgm:spPr/>
      <dgm:t>
        <a:bodyPr/>
        <a:lstStyle/>
        <a:p>
          <a:endParaRPr lang="en-US"/>
        </a:p>
      </dgm:t>
    </dgm:pt>
    <dgm:pt modelId="{1314B275-A644-4670-8E4D-6FB527C06E8E}" type="sibTrans" cxnId="{41817B32-9B7E-46EF-82D6-F012B88830F8}">
      <dgm:prSet/>
      <dgm:spPr/>
      <dgm:t>
        <a:bodyPr/>
        <a:lstStyle/>
        <a:p>
          <a:endParaRPr lang="en-US"/>
        </a:p>
      </dgm:t>
    </dgm:pt>
    <dgm:pt modelId="{100BC118-75DF-4EF7-A75E-618BFB39D320}">
      <dgm:prSet phldrT="[Text]"/>
      <dgm:spPr/>
      <dgm:t>
        <a:bodyPr/>
        <a:lstStyle/>
        <a:p>
          <a:r>
            <a:rPr lang="fa-IR" b="1" dirty="0">
              <a:latin typeface="B Tahoma" pitchFamily="34" charset="0"/>
              <a:ea typeface="B Tahoma" pitchFamily="34" charset="0"/>
              <a:cs typeface="B Yekan" pitchFamily="2" charset="-78"/>
            </a:rPr>
            <a:t>تفریحی</a:t>
          </a:r>
          <a:endParaRPr lang="en-US" b="1" dirty="0">
            <a:latin typeface="B Tahoma" pitchFamily="34" charset="0"/>
            <a:ea typeface="B Tahoma" pitchFamily="34" charset="0"/>
            <a:cs typeface="B Yekan" pitchFamily="2" charset="-78"/>
          </a:endParaRPr>
        </a:p>
      </dgm:t>
    </dgm:pt>
    <dgm:pt modelId="{437EB7ED-9617-438D-9C4F-7A0B885CCF04}" type="parTrans" cxnId="{5E6223EB-2599-49E8-AF01-38557E4383CC}">
      <dgm:prSet/>
      <dgm:spPr/>
      <dgm:t>
        <a:bodyPr/>
        <a:lstStyle/>
        <a:p>
          <a:endParaRPr lang="en-US"/>
        </a:p>
      </dgm:t>
    </dgm:pt>
    <dgm:pt modelId="{61508E24-59CB-43B5-9DB0-C48595755B6D}" type="sibTrans" cxnId="{5E6223EB-2599-49E8-AF01-38557E4383CC}">
      <dgm:prSet/>
      <dgm:spPr/>
      <dgm:t>
        <a:bodyPr/>
        <a:lstStyle/>
        <a:p>
          <a:endParaRPr lang="en-US"/>
        </a:p>
      </dgm:t>
    </dgm:pt>
    <dgm:pt modelId="{C11DE807-CA93-49A7-B852-3BF94B590D0F}">
      <dgm:prSet phldrT="[Text]"/>
      <dgm:spPr/>
      <dgm:t>
        <a:bodyPr/>
        <a:lstStyle/>
        <a:p>
          <a:r>
            <a:rPr lang="fa-IR" b="1" dirty="0">
              <a:latin typeface="B Tahoma" pitchFamily="34" charset="0"/>
              <a:ea typeface="B Tahoma" pitchFamily="34" charset="0"/>
              <a:cs typeface="B Yekan" pitchFamily="2" charset="-78"/>
            </a:rPr>
            <a:t>انتقام</a:t>
          </a:r>
          <a:r>
            <a:rPr lang="fa-IR" dirty="0"/>
            <a:t> </a:t>
          </a:r>
          <a:r>
            <a:rPr lang="fa-IR" b="1" dirty="0">
              <a:latin typeface="B Tahoma" pitchFamily="34" charset="0"/>
              <a:ea typeface="B Tahoma" pitchFamily="34" charset="0"/>
              <a:cs typeface="B Yekan" pitchFamily="2" charset="-78"/>
            </a:rPr>
            <a:t>جویانه</a:t>
          </a:r>
          <a:endParaRPr lang="en-US" b="1" dirty="0">
            <a:latin typeface="B Tahoma" pitchFamily="34" charset="0"/>
            <a:ea typeface="B Tahoma" pitchFamily="34" charset="0"/>
            <a:cs typeface="B Yekan" pitchFamily="2" charset="-78"/>
          </a:endParaRPr>
        </a:p>
      </dgm:t>
    </dgm:pt>
    <dgm:pt modelId="{FAF19E4A-6A7C-4DA5-A6FF-A98EC1A806AF}" type="parTrans" cxnId="{EA3DC6B2-C6F9-45ED-B88E-05AC312A2892}">
      <dgm:prSet/>
      <dgm:spPr/>
      <dgm:t>
        <a:bodyPr/>
        <a:lstStyle/>
        <a:p>
          <a:endParaRPr lang="en-US"/>
        </a:p>
      </dgm:t>
    </dgm:pt>
    <dgm:pt modelId="{FB84DECA-D47D-4BF0-81B6-30404C9EB337}" type="sibTrans" cxnId="{EA3DC6B2-C6F9-45ED-B88E-05AC312A2892}">
      <dgm:prSet/>
      <dgm:spPr/>
      <dgm:t>
        <a:bodyPr/>
        <a:lstStyle/>
        <a:p>
          <a:endParaRPr lang="en-US"/>
        </a:p>
      </dgm:t>
    </dgm:pt>
    <dgm:pt modelId="{9F82FE29-F02A-4066-A811-80617213B455}">
      <dgm:prSet phldrT="[Text]"/>
      <dgm:spPr/>
      <dgm:t>
        <a:bodyPr/>
        <a:lstStyle/>
        <a:p>
          <a:r>
            <a:rPr lang="fa-IR" b="1" dirty="0">
              <a:latin typeface="B Tahoma" pitchFamily="34" charset="0"/>
              <a:ea typeface="B Tahoma" pitchFamily="34" charset="0"/>
              <a:cs typeface="B Yekan" pitchFamily="2" charset="-78"/>
            </a:rPr>
            <a:t>تاکتیکی</a:t>
          </a:r>
          <a:endParaRPr lang="en-US" b="1" dirty="0">
            <a:latin typeface="B Tahoma" pitchFamily="34" charset="0"/>
            <a:ea typeface="B Tahoma" pitchFamily="34" charset="0"/>
            <a:cs typeface="B Yekan" pitchFamily="2" charset="-78"/>
          </a:endParaRPr>
        </a:p>
      </dgm:t>
    </dgm:pt>
    <dgm:pt modelId="{AA36B8DD-6271-472E-A5F2-7C8D161EF793}" type="parTrans" cxnId="{9359EFFE-0CBD-40CA-BF7C-B7C13D091B04}">
      <dgm:prSet/>
      <dgm:spPr/>
      <dgm:t>
        <a:bodyPr/>
        <a:lstStyle/>
        <a:p>
          <a:endParaRPr lang="en-US"/>
        </a:p>
      </dgm:t>
    </dgm:pt>
    <dgm:pt modelId="{6A9C63A6-0DEC-4DBF-B961-B77FB89FA785}" type="sibTrans" cxnId="{9359EFFE-0CBD-40CA-BF7C-B7C13D091B04}">
      <dgm:prSet/>
      <dgm:spPr/>
      <dgm:t>
        <a:bodyPr/>
        <a:lstStyle/>
        <a:p>
          <a:endParaRPr lang="en-US"/>
        </a:p>
      </dgm:t>
    </dgm:pt>
    <dgm:pt modelId="{35ED71A8-7050-4F0F-87E8-A9E465CFF15F}">
      <dgm:prSet/>
      <dgm:spPr/>
      <dgm:t>
        <a:bodyPr/>
        <a:lstStyle/>
        <a:p>
          <a:endParaRPr lang="en-US"/>
        </a:p>
      </dgm:t>
    </dgm:pt>
    <dgm:pt modelId="{ACF94285-591E-400A-9948-8264B2659143}" type="parTrans" cxnId="{AEEDBD5F-8992-4ACC-91B5-E8B593324A7E}">
      <dgm:prSet/>
      <dgm:spPr/>
      <dgm:t>
        <a:bodyPr/>
        <a:lstStyle/>
        <a:p>
          <a:endParaRPr lang="en-US"/>
        </a:p>
      </dgm:t>
    </dgm:pt>
    <dgm:pt modelId="{81408228-2BCA-48D3-827A-6AD3E4BDB8F1}" type="sibTrans" cxnId="{AEEDBD5F-8992-4ACC-91B5-E8B593324A7E}">
      <dgm:prSet/>
      <dgm:spPr/>
      <dgm:t>
        <a:bodyPr/>
        <a:lstStyle/>
        <a:p>
          <a:endParaRPr lang="en-US"/>
        </a:p>
      </dgm:t>
    </dgm:pt>
    <dgm:pt modelId="{79019879-C70E-4BBE-B616-8F39DA474367}" type="pres">
      <dgm:prSet presAssocID="{14BBA47F-5DB7-4249-99F1-AC8BAEFBD39F}" presName="Name0" presStyleCnt="0">
        <dgm:presLayoutVars>
          <dgm:chMax val="1"/>
          <dgm:dir/>
          <dgm:animLvl val="ctr"/>
          <dgm:resizeHandles val="exact"/>
        </dgm:presLayoutVars>
      </dgm:prSet>
      <dgm:spPr/>
      <dgm:t>
        <a:bodyPr/>
        <a:lstStyle/>
        <a:p>
          <a:pPr rtl="1"/>
          <a:endParaRPr lang="fa-IR"/>
        </a:p>
      </dgm:t>
    </dgm:pt>
    <dgm:pt modelId="{00D4E3F8-D76C-488A-A866-5B84A05EF15E}" type="pres">
      <dgm:prSet presAssocID="{FA325941-8167-49EC-9310-9959E7F2E398}" presName="centerShape" presStyleLbl="node0" presStyleIdx="0" presStyleCnt="1" custLinFactNeighborY="-881"/>
      <dgm:spPr/>
      <dgm:t>
        <a:bodyPr/>
        <a:lstStyle/>
        <a:p>
          <a:pPr rtl="1"/>
          <a:endParaRPr lang="fa-IR"/>
        </a:p>
      </dgm:t>
    </dgm:pt>
    <dgm:pt modelId="{1C462A43-80C3-492A-B391-F701888459D9}" type="pres">
      <dgm:prSet presAssocID="{658FBECD-62CA-4E22-B3E9-6DCD230C4536}" presName="node" presStyleLbl="node1" presStyleIdx="0" presStyleCnt="5">
        <dgm:presLayoutVars>
          <dgm:bulletEnabled val="1"/>
        </dgm:presLayoutVars>
      </dgm:prSet>
      <dgm:spPr/>
      <dgm:t>
        <a:bodyPr/>
        <a:lstStyle/>
        <a:p>
          <a:pPr rtl="1"/>
          <a:endParaRPr lang="fa-IR"/>
        </a:p>
      </dgm:t>
    </dgm:pt>
    <dgm:pt modelId="{9AB83456-0678-4FF8-BED6-E89947F1A7E6}" type="pres">
      <dgm:prSet presAssocID="{658FBECD-62CA-4E22-B3E9-6DCD230C4536}" presName="dummy" presStyleCnt="0"/>
      <dgm:spPr/>
    </dgm:pt>
    <dgm:pt modelId="{0E5C1EC1-702E-404F-8C62-3D306CBA41CA}" type="pres">
      <dgm:prSet presAssocID="{1314B275-A644-4670-8E4D-6FB527C06E8E}" presName="sibTrans" presStyleLbl="sibTrans2D1" presStyleIdx="0" presStyleCnt="5"/>
      <dgm:spPr/>
      <dgm:t>
        <a:bodyPr/>
        <a:lstStyle/>
        <a:p>
          <a:pPr rtl="1"/>
          <a:endParaRPr lang="fa-IR"/>
        </a:p>
      </dgm:t>
    </dgm:pt>
    <dgm:pt modelId="{069036A9-2180-4863-899D-F1413DA6B159}" type="pres">
      <dgm:prSet presAssocID="{35ED71A8-7050-4F0F-87E8-A9E465CFF15F}" presName="node" presStyleLbl="node1" presStyleIdx="1" presStyleCnt="5">
        <dgm:presLayoutVars>
          <dgm:bulletEnabled val="1"/>
        </dgm:presLayoutVars>
      </dgm:prSet>
      <dgm:spPr/>
      <dgm:t>
        <a:bodyPr/>
        <a:lstStyle/>
        <a:p>
          <a:pPr rtl="1"/>
          <a:endParaRPr lang="fa-IR"/>
        </a:p>
      </dgm:t>
    </dgm:pt>
    <dgm:pt modelId="{E6E56E9E-8FA2-43FE-874B-F078CCE39D27}" type="pres">
      <dgm:prSet presAssocID="{35ED71A8-7050-4F0F-87E8-A9E465CFF15F}" presName="dummy" presStyleCnt="0"/>
      <dgm:spPr/>
    </dgm:pt>
    <dgm:pt modelId="{D415288D-046B-4DB9-9C76-A16F58EAAEAE}" type="pres">
      <dgm:prSet presAssocID="{81408228-2BCA-48D3-827A-6AD3E4BDB8F1}" presName="sibTrans" presStyleLbl="sibTrans2D1" presStyleIdx="1" presStyleCnt="5"/>
      <dgm:spPr/>
      <dgm:t>
        <a:bodyPr/>
        <a:lstStyle/>
        <a:p>
          <a:pPr rtl="1"/>
          <a:endParaRPr lang="fa-IR"/>
        </a:p>
      </dgm:t>
    </dgm:pt>
    <dgm:pt modelId="{376C4261-3EBB-4CA7-A271-5B85B391639B}" type="pres">
      <dgm:prSet presAssocID="{100BC118-75DF-4EF7-A75E-618BFB39D320}" presName="node" presStyleLbl="node1" presStyleIdx="2" presStyleCnt="5">
        <dgm:presLayoutVars>
          <dgm:bulletEnabled val="1"/>
        </dgm:presLayoutVars>
      </dgm:prSet>
      <dgm:spPr/>
      <dgm:t>
        <a:bodyPr/>
        <a:lstStyle/>
        <a:p>
          <a:pPr rtl="1"/>
          <a:endParaRPr lang="fa-IR"/>
        </a:p>
      </dgm:t>
    </dgm:pt>
    <dgm:pt modelId="{CAA30BDF-B142-448D-A87F-6E0472E891D8}" type="pres">
      <dgm:prSet presAssocID="{100BC118-75DF-4EF7-A75E-618BFB39D320}" presName="dummy" presStyleCnt="0"/>
      <dgm:spPr/>
    </dgm:pt>
    <dgm:pt modelId="{D0FBFE08-ECD3-474E-BE73-80ADD9F5286E}" type="pres">
      <dgm:prSet presAssocID="{61508E24-59CB-43B5-9DB0-C48595755B6D}" presName="sibTrans" presStyleLbl="sibTrans2D1" presStyleIdx="2" presStyleCnt="5"/>
      <dgm:spPr/>
      <dgm:t>
        <a:bodyPr/>
        <a:lstStyle/>
        <a:p>
          <a:pPr rtl="1"/>
          <a:endParaRPr lang="fa-IR"/>
        </a:p>
      </dgm:t>
    </dgm:pt>
    <dgm:pt modelId="{130CD3C4-F63C-4148-AB8D-2077BDA71D37}" type="pres">
      <dgm:prSet presAssocID="{C11DE807-CA93-49A7-B852-3BF94B590D0F}" presName="node" presStyleLbl="node1" presStyleIdx="3" presStyleCnt="5">
        <dgm:presLayoutVars>
          <dgm:bulletEnabled val="1"/>
        </dgm:presLayoutVars>
      </dgm:prSet>
      <dgm:spPr/>
      <dgm:t>
        <a:bodyPr/>
        <a:lstStyle/>
        <a:p>
          <a:pPr rtl="1"/>
          <a:endParaRPr lang="fa-IR"/>
        </a:p>
      </dgm:t>
    </dgm:pt>
    <dgm:pt modelId="{B2F58E59-6893-4B3C-B8DF-2FBD8F5F43B1}" type="pres">
      <dgm:prSet presAssocID="{C11DE807-CA93-49A7-B852-3BF94B590D0F}" presName="dummy" presStyleCnt="0"/>
      <dgm:spPr/>
    </dgm:pt>
    <dgm:pt modelId="{2F8F7F8A-3E38-4F40-BBC3-8E0D2D58235A}" type="pres">
      <dgm:prSet presAssocID="{FB84DECA-D47D-4BF0-81B6-30404C9EB337}" presName="sibTrans" presStyleLbl="sibTrans2D1" presStyleIdx="3" presStyleCnt="5"/>
      <dgm:spPr/>
      <dgm:t>
        <a:bodyPr/>
        <a:lstStyle/>
        <a:p>
          <a:pPr rtl="1"/>
          <a:endParaRPr lang="fa-IR"/>
        </a:p>
      </dgm:t>
    </dgm:pt>
    <dgm:pt modelId="{FA55CCE0-A496-45C6-884D-F9E7040E93F0}" type="pres">
      <dgm:prSet presAssocID="{9F82FE29-F02A-4066-A811-80617213B455}" presName="node" presStyleLbl="node1" presStyleIdx="4" presStyleCnt="5">
        <dgm:presLayoutVars>
          <dgm:bulletEnabled val="1"/>
        </dgm:presLayoutVars>
      </dgm:prSet>
      <dgm:spPr/>
      <dgm:t>
        <a:bodyPr/>
        <a:lstStyle/>
        <a:p>
          <a:pPr rtl="1"/>
          <a:endParaRPr lang="fa-IR"/>
        </a:p>
      </dgm:t>
    </dgm:pt>
    <dgm:pt modelId="{F3CA7C24-4271-46A3-9307-6F193BCAECCF}" type="pres">
      <dgm:prSet presAssocID="{9F82FE29-F02A-4066-A811-80617213B455}" presName="dummy" presStyleCnt="0"/>
      <dgm:spPr/>
    </dgm:pt>
    <dgm:pt modelId="{65157A48-656B-42FE-8CE0-9C2F368C905E}" type="pres">
      <dgm:prSet presAssocID="{6A9C63A6-0DEC-4DBF-B961-B77FB89FA785}" presName="sibTrans" presStyleLbl="sibTrans2D1" presStyleIdx="4" presStyleCnt="5"/>
      <dgm:spPr/>
      <dgm:t>
        <a:bodyPr/>
        <a:lstStyle/>
        <a:p>
          <a:pPr rtl="1"/>
          <a:endParaRPr lang="fa-IR"/>
        </a:p>
      </dgm:t>
    </dgm:pt>
  </dgm:ptLst>
  <dgm:cxnLst>
    <dgm:cxn modelId="{3DEAE93F-4DE9-4D93-A25B-75ED305D45F3}" type="presOf" srcId="{FA325941-8167-49EC-9310-9959E7F2E398}" destId="{00D4E3F8-D76C-488A-A866-5B84A05EF15E}" srcOrd="0" destOrd="0" presId="urn:microsoft.com/office/officeart/2005/8/layout/radial6"/>
    <dgm:cxn modelId="{EA3DC6B2-C6F9-45ED-B88E-05AC312A2892}" srcId="{FA325941-8167-49EC-9310-9959E7F2E398}" destId="{C11DE807-CA93-49A7-B852-3BF94B590D0F}" srcOrd="3" destOrd="0" parTransId="{FAF19E4A-6A7C-4DA5-A6FF-A98EC1A806AF}" sibTransId="{FB84DECA-D47D-4BF0-81B6-30404C9EB337}"/>
    <dgm:cxn modelId="{AEEDBD5F-8992-4ACC-91B5-E8B593324A7E}" srcId="{FA325941-8167-49EC-9310-9959E7F2E398}" destId="{35ED71A8-7050-4F0F-87E8-A9E465CFF15F}" srcOrd="1" destOrd="0" parTransId="{ACF94285-591E-400A-9948-8264B2659143}" sibTransId="{81408228-2BCA-48D3-827A-6AD3E4BDB8F1}"/>
    <dgm:cxn modelId="{AEC0D33F-4C87-4857-A0DD-D587D33C0E32}" type="presOf" srcId="{C11DE807-CA93-49A7-B852-3BF94B590D0F}" destId="{130CD3C4-F63C-4148-AB8D-2077BDA71D37}" srcOrd="0" destOrd="0" presId="urn:microsoft.com/office/officeart/2005/8/layout/radial6"/>
    <dgm:cxn modelId="{7072F1F0-28C3-44F4-B4A6-EB8A627C10C7}" type="presOf" srcId="{9F82FE29-F02A-4066-A811-80617213B455}" destId="{FA55CCE0-A496-45C6-884D-F9E7040E93F0}" srcOrd="0" destOrd="0" presId="urn:microsoft.com/office/officeart/2005/8/layout/radial6"/>
    <dgm:cxn modelId="{C7A7F8BA-091F-4398-9596-C04FE2055C40}" type="presOf" srcId="{14BBA47F-5DB7-4249-99F1-AC8BAEFBD39F}" destId="{79019879-C70E-4BBE-B616-8F39DA474367}" srcOrd="0" destOrd="0" presId="urn:microsoft.com/office/officeart/2005/8/layout/radial6"/>
    <dgm:cxn modelId="{41817B32-9B7E-46EF-82D6-F012B88830F8}" srcId="{FA325941-8167-49EC-9310-9959E7F2E398}" destId="{658FBECD-62CA-4E22-B3E9-6DCD230C4536}" srcOrd="0" destOrd="0" parTransId="{394DB47C-1647-4DB9-85AD-B6DE0F58C324}" sibTransId="{1314B275-A644-4670-8E4D-6FB527C06E8E}"/>
    <dgm:cxn modelId="{6111E13A-A7AC-417D-99DB-BEF530B56E44}" type="presOf" srcId="{100BC118-75DF-4EF7-A75E-618BFB39D320}" destId="{376C4261-3EBB-4CA7-A271-5B85B391639B}" srcOrd="0" destOrd="0" presId="urn:microsoft.com/office/officeart/2005/8/layout/radial6"/>
    <dgm:cxn modelId="{5E6223EB-2599-49E8-AF01-38557E4383CC}" srcId="{FA325941-8167-49EC-9310-9959E7F2E398}" destId="{100BC118-75DF-4EF7-A75E-618BFB39D320}" srcOrd="2" destOrd="0" parTransId="{437EB7ED-9617-438D-9C4F-7A0B885CCF04}" sibTransId="{61508E24-59CB-43B5-9DB0-C48595755B6D}"/>
    <dgm:cxn modelId="{A18138AE-F273-4573-B078-61E11876AB7C}" type="presOf" srcId="{61508E24-59CB-43B5-9DB0-C48595755B6D}" destId="{D0FBFE08-ECD3-474E-BE73-80ADD9F5286E}" srcOrd="0" destOrd="0" presId="urn:microsoft.com/office/officeart/2005/8/layout/radial6"/>
    <dgm:cxn modelId="{F6CF1D3C-3663-4E81-9355-7E7D75429298}" type="presOf" srcId="{6A9C63A6-0DEC-4DBF-B961-B77FB89FA785}" destId="{65157A48-656B-42FE-8CE0-9C2F368C905E}" srcOrd="0" destOrd="0" presId="urn:microsoft.com/office/officeart/2005/8/layout/radial6"/>
    <dgm:cxn modelId="{895CFF10-2D09-4260-A01E-DAB304C4E36F}" type="presOf" srcId="{FB84DECA-D47D-4BF0-81B6-30404C9EB337}" destId="{2F8F7F8A-3E38-4F40-BBC3-8E0D2D58235A}" srcOrd="0" destOrd="0" presId="urn:microsoft.com/office/officeart/2005/8/layout/radial6"/>
    <dgm:cxn modelId="{125FEA02-047B-47FE-BA7F-6D867AB769EC}" srcId="{14BBA47F-5DB7-4249-99F1-AC8BAEFBD39F}" destId="{FA325941-8167-49EC-9310-9959E7F2E398}" srcOrd="0" destOrd="0" parTransId="{16ED5B04-CE6C-44B3-8D52-7D12698968EA}" sibTransId="{80443782-6CE9-49CA-904A-894D31A17468}"/>
    <dgm:cxn modelId="{6A1DE28A-FF93-4EDE-BC9A-493E96820442}" type="presOf" srcId="{658FBECD-62CA-4E22-B3E9-6DCD230C4536}" destId="{1C462A43-80C3-492A-B391-F701888459D9}" srcOrd="0" destOrd="0" presId="urn:microsoft.com/office/officeart/2005/8/layout/radial6"/>
    <dgm:cxn modelId="{CFC42DB0-4B31-45A0-8293-DFD89E38239B}" type="presOf" srcId="{1314B275-A644-4670-8E4D-6FB527C06E8E}" destId="{0E5C1EC1-702E-404F-8C62-3D306CBA41CA}" srcOrd="0" destOrd="0" presId="urn:microsoft.com/office/officeart/2005/8/layout/radial6"/>
    <dgm:cxn modelId="{9359EFFE-0CBD-40CA-BF7C-B7C13D091B04}" srcId="{FA325941-8167-49EC-9310-9959E7F2E398}" destId="{9F82FE29-F02A-4066-A811-80617213B455}" srcOrd="4" destOrd="0" parTransId="{AA36B8DD-6271-472E-A5F2-7C8D161EF793}" sibTransId="{6A9C63A6-0DEC-4DBF-B961-B77FB89FA785}"/>
    <dgm:cxn modelId="{533E5512-7F49-4493-AFD8-1364486BEBC9}" type="presOf" srcId="{35ED71A8-7050-4F0F-87E8-A9E465CFF15F}" destId="{069036A9-2180-4863-899D-F1413DA6B159}" srcOrd="0" destOrd="0" presId="urn:microsoft.com/office/officeart/2005/8/layout/radial6"/>
    <dgm:cxn modelId="{F06979E8-103D-491A-98F6-ED0A75AD2D97}" type="presOf" srcId="{81408228-2BCA-48D3-827A-6AD3E4BDB8F1}" destId="{D415288D-046B-4DB9-9C76-A16F58EAAEAE}" srcOrd="0" destOrd="0" presId="urn:microsoft.com/office/officeart/2005/8/layout/radial6"/>
    <dgm:cxn modelId="{D1D59DE6-19EB-4FE7-B411-D78F92DB8519}" type="presParOf" srcId="{79019879-C70E-4BBE-B616-8F39DA474367}" destId="{00D4E3F8-D76C-488A-A866-5B84A05EF15E}" srcOrd="0" destOrd="0" presId="urn:microsoft.com/office/officeart/2005/8/layout/radial6"/>
    <dgm:cxn modelId="{9D759E9C-0652-4DF2-AA48-103DF7E8B81D}" type="presParOf" srcId="{79019879-C70E-4BBE-B616-8F39DA474367}" destId="{1C462A43-80C3-492A-B391-F701888459D9}" srcOrd="1" destOrd="0" presId="urn:microsoft.com/office/officeart/2005/8/layout/radial6"/>
    <dgm:cxn modelId="{282A1522-CD70-4383-AED6-608DE917B6D4}" type="presParOf" srcId="{79019879-C70E-4BBE-B616-8F39DA474367}" destId="{9AB83456-0678-4FF8-BED6-E89947F1A7E6}" srcOrd="2" destOrd="0" presId="urn:microsoft.com/office/officeart/2005/8/layout/radial6"/>
    <dgm:cxn modelId="{F7C04C2B-F0AB-455E-901A-54E18DA8A0CF}" type="presParOf" srcId="{79019879-C70E-4BBE-B616-8F39DA474367}" destId="{0E5C1EC1-702E-404F-8C62-3D306CBA41CA}" srcOrd="3" destOrd="0" presId="urn:microsoft.com/office/officeart/2005/8/layout/radial6"/>
    <dgm:cxn modelId="{9C8C3B5B-EF76-4AB3-815D-24703A0220C1}" type="presParOf" srcId="{79019879-C70E-4BBE-B616-8F39DA474367}" destId="{069036A9-2180-4863-899D-F1413DA6B159}" srcOrd="4" destOrd="0" presId="urn:microsoft.com/office/officeart/2005/8/layout/radial6"/>
    <dgm:cxn modelId="{1F4EB656-1B3D-4B66-99BE-E6B463C42B3B}" type="presParOf" srcId="{79019879-C70E-4BBE-B616-8F39DA474367}" destId="{E6E56E9E-8FA2-43FE-874B-F078CCE39D27}" srcOrd="5" destOrd="0" presId="urn:microsoft.com/office/officeart/2005/8/layout/radial6"/>
    <dgm:cxn modelId="{F704A846-A296-438D-9ACC-4CD3DC75F317}" type="presParOf" srcId="{79019879-C70E-4BBE-B616-8F39DA474367}" destId="{D415288D-046B-4DB9-9C76-A16F58EAAEAE}" srcOrd="6" destOrd="0" presId="urn:microsoft.com/office/officeart/2005/8/layout/radial6"/>
    <dgm:cxn modelId="{AF3A94E7-8302-41B0-8853-AC98AAAAB424}" type="presParOf" srcId="{79019879-C70E-4BBE-B616-8F39DA474367}" destId="{376C4261-3EBB-4CA7-A271-5B85B391639B}" srcOrd="7" destOrd="0" presId="urn:microsoft.com/office/officeart/2005/8/layout/radial6"/>
    <dgm:cxn modelId="{20BC5EEF-6CF2-4CBE-99D5-37BEDC8A1716}" type="presParOf" srcId="{79019879-C70E-4BBE-B616-8F39DA474367}" destId="{CAA30BDF-B142-448D-A87F-6E0472E891D8}" srcOrd="8" destOrd="0" presId="urn:microsoft.com/office/officeart/2005/8/layout/radial6"/>
    <dgm:cxn modelId="{18AA9DEA-9910-4555-97FA-04756E3D4ADD}" type="presParOf" srcId="{79019879-C70E-4BBE-B616-8F39DA474367}" destId="{D0FBFE08-ECD3-474E-BE73-80ADD9F5286E}" srcOrd="9" destOrd="0" presId="urn:microsoft.com/office/officeart/2005/8/layout/radial6"/>
    <dgm:cxn modelId="{6D336D6A-5E35-4DFA-98C2-F22FC8C8C41A}" type="presParOf" srcId="{79019879-C70E-4BBE-B616-8F39DA474367}" destId="{130CD3C4-F63C-4148-AB8D-2077BDA71D37}" srcOrd="10" destOrd="0" presId="urn:microsoft.com/office/officeart/2005/8/layout/radial6"/>
    <dgm:cxn modelId="{57789371-881F-4568-91BC-CC16C4D5AE2E}" type="presParOf" srcId="{79019879-C70E-4BBE-B616-8F39DA474367}" destId="{B2F58E59-6893-4B3C-B8DF-2FBD8F5F43B1}" srcOrd="11" destOrd="0" presId="urn:microsoft.com/office/officeart/2005/8/layout/radial6"/>
    <dgm:cxn modelId="{E3540319-F9AA-48F4-89C3-4818FE766050}" type="presParOf" srcId="{79019879-C70E-4BBE-B616-8F39DA474367}" destId="{2F8F7F8A-3E38-4F40-BBC3-8E0D2D58235A}" srcOrd="12" destOrd="0" presId="urn:microsoft.com/office/officeart/2005/8/layout/radial6"/>
    <dgm:cxn modelId="{EE99E174-1C6B-4D2F-8082-D4CC15E9E41F}" type="presParOf" srcId="{79019879-C70E-4BBE-B616-8F39DA474367}" destId="{FA55CCE0-A496-45C6-884D-F9E7040E93F0}" srcOrd="13" destOrd="0" presId="urn:microsoft.com/office/officeart/2005/8/layout/radial6"/>
    <dgm:cxn modelId="{8881D80C-D93C-4151-BE4B-CB4CB7F8B24F}" type="presParOf" srcId="{79019879-C70E-4BBE-B616-8F39DA474367}" destId="{F3CA7C24-4271-46A3-9307-6F193BCAECCF}" srcOrd="14" destOrd="0" presId="urn:microsoft.com/office/officeart/2005/8/layout/radial6"/>
    <dgm:cxn modelId="{6CD65618-6A8F-4CD2-A301-962CDA943FB3}" type="presParOf" srcId="{79019879-C70E-4BBE-B616-8F39DA474367}" destId="{65157A48-656B-42FE-8CE0-9C2F368C905E}" srcOrd="15" destOrd="0" presId="urn:microsoft.com/office/officeart/2005/8/layout/radial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D1AD7F7-852D-484F-BB9E-E9D700ED7683}" type="datetimeFigureOut">
              <a:rPr lang="fa-IR" smtClean="0"/>
              <a:t>21/04/1442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7CC5EDD-4EE2-4FDD-BBFD-397BC7F01DC2}" type="slidenum">
              <a:rPr lang="fa-IR" smtClean="0"/>
              <a:t>‹#›</a:t>
            </a:fld>
            <a:endParaRPr lang="fa-IR"/>
          </a:p>
        </p:txBody>
      </p:sp>
    </p:spTree>
    <p:extLst>
      <p:ext uri="{BB962C8B-B14F-4D97-AF65-F5344CB8AC3E}">
        <p14:creationId xmlns:p14="http://schemas.microsoft.com/office/powerpoint/2010/main" val="252245625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algn="l" rtl="0"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l" rtl="0"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l" rtl="0"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l"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8EB1D3D-3C4F-4EC1-9E10-DD03CE586E77}" type="slidenum">
              <a:rPr lang="en-US" altLang="en-US">
                <a:solidFill>
                  <a:prstClr val="black"/>
                </a:solidFill>
                <a:latin typeface="Arial" panose="020B0604020202020204" pitchFamily="34" charset="0"/>
              </a:rPr>
              <a:pPr>
                <a:spcBef>
                  <a:spcPct val="0"/>
                </a:spcBef>
              </a:pPr>
              <a:t>10</a:t>
            </a:fld>
            <a:endParaRPr lang="en-US" altLang="en-US">
              <a:solidFill>
                <a:prstClr val="black"/>
              </a:solidFill>
              <a:latin typeface="Arial" panose="020B0604020202020204" pitchFamily="34" charset="0"/>
            </a:endParaRPr>
          </a:p>
        </p:txBody>
      </p:sp>
    </p:spTree>
    <p:extLst>
      <p:ext uri="{BB962C8B-B14F-4D97-AF65-F5344CB8AC3E}">
        <p14:creationId xmlns:p14="http://schemas.microsoft.com/office/powerpoint/2010/main" val="2382316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a:t>Click to edit Master title style</a:t>
            </a: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13"/>
          <p:cNvSpPr>
            <a:spLocks noGrp="1"/>
          </p:cNvSpPr>
          <p:nvPr>
            <p:ph type="dt" sz="half" idx="10"/>
          </p:nvPr>
        </p:nvSpPr>
        <p:spPr/>
        <p:txBody>
          <a:bodyPr/>
          <a:lstStyle>
            <a:lvl1pPr>
              <a:defRPr/>
            </a:lvl1pPr>
          </a:lstStyle>
          <a:p>
            <a:pPr>
              <a:defRPr/>
            </a:pPr>
            <a:fld id="{2630DFF0-AFBF-4EB8-816B-80A28AD462F0}" type="datetimeFigureOut">
              <a:rPr lang="en-US">
                <a:solidFill>
                  <a:prstClr val="white">
                    <a:shade val="50000"/>
                  </a:prstClr>
                </a:solidFill>
              </a:rPr>
              <a:pPr>
                <a:defRPr/>
              </a:pPr>
              <a:t>12/6/2020</a:t>
            </a:fld>
            <a:endParaRPr lang="en-US">
              <a:solidFill>
                <a:prstClr val="white">
                  <a:shade val="50000"/>
                </a:prstClr>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6" name="Slide Number Placeholder 22"/>
          <p:cNvSpPr>
            <a:spLocks noGrp="1"/>
          </p:cNvSpPr>
          <p:nvPr>
            <p:ph type="sldNum" sz="quarter" idx="12"/>
          </p:nvPr>
        </p:nvSpPr>
        <p:spPr/>
        <p:txBody>
          <a:bodyPr/>
          <a:lstStyle>
            <a:lvl1pPr>
              <a:defRPr/>
            </a:lvl1pPr>
          </a:lstStyle>
          <a:p>
            <a:fld id="{0BC6A827-F2F5-4555-A090-C086466085C8}" type="slidenum">
              <a:rPr lang="en-US" altLang="en-US"/>
              <a:pPr/>
              <a:t>‹#›</a:t>
            </a:fld>
            <a:endParaRPr lang="en-US" altLang="en-US"/>
          </a:p>
        </p:txBody>
      </p:sp>
    </p:spTree>
    <p:extLst>
      <p:ext uri="{BB962C8B-B14F-4D97-AF65-F5344CB8AC3E}">
        <p14:creationId xmlns:p14="http://schemas.microsoft.com/office/powerpoint/2010/main" val="47033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F53484D-B266-4E4D-9A56-38126E029C40}" type="datetimeFigureOut">
              <a:rPr lang="en-US">
                <a:solidFill>
                  <a:prstClr val="white">
                    <a:shade val="50000"/>
                  </a:prstClr>
                </a:solidFill>
              </a:rPr>
              <a:pPr>
                <a:defRPr/>
              </a:pPr>
              <a:t>12/6/2020</a:t>
            </a:fld>
            <a:endParaRPr lang="en-US">
              <a:solidFill>
                <a:prstClr val="white">
                  <a:shade val="50000"/>
                </a:prstClr>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6" name="Slide Number Placeholder 22"/>
          <p:cNvSpPr>
            <a:spLocks noGrp="1"/>
          </p:cNvSpPr>
          <p:nvPr>
            <p:ph type="sldNum" sz="quarter" idx="12"/>
          </p:nvPr>
        </p:nvSpPr>
        <p:spPr/>
        <p:txBody>
          <a:bodyPr/>
          <a:lstStyle>
            <a:lvl1pPr>
              <a:defRPr/>
            </a:lvl1pPr>
          </a:lstStyle>
          <a:p>
            <a:fld id="{87E56755-4951-4C1F-8C11-978DA868E2B3}" type="slidenum">
              <a:rPr lang="en-US" altLang="en-US"/>
              <a:pPr/>
              <a:t>‹#›</a:t>
            </a:fld>
            <a:endParaRPr lang="en-US" altLang="en-US"/>
          </a:p>
        </p:txBody>
      </p:sp>
    </p:spTree>
    <p:extLst>
      <p:ext uri="{BB962C8B-B14F-4D97-AF65-F5344CB8AC3E}">
        <p14:creationId xmlns:p14="http://schemas.microsoft.com/office/powerpoint/2010/main" val="3746735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8EDF547C-3CD9-478C-91A1-92604AEF60C4}" type="datetimeFigureOut">
              <a:rPr lang="en-US">
                <a:solidFill>
                  <a:prstClr val="white">
                    <a:shade val="50000"/>
                  </a:prstClr>
                </a:solidFill>
              </a:rPr>
              <a:pPr>
                <a:defRPr/>
              </a:pPr>
              <a:t>12/6/2020</a:t>
            </a:fld>
            <a:endParaRPr lang="en-US">
              <a:solidFill>
                <a:prstClr val="white">
                  <a:shade val="50000"/>
                </a:prstClr>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6" name="Slide Number Placeholder 22"/>
          <p:cNvSpPr>
            <a:spLocks noGrp="1"/>
          </p:cNvSpPr>
          <p:nvPr>
            <p:ph type="sldNum" sz="quarter" idx="12"/>
          </p:nvPr>
        </p:nvSpPr>
        <p:spPr/>
        <p:txBody>
          <a:bodyPr/>
          <a:lstStyle>
            <a:lvl1pPr>
              <a:defRPr/>
            </a:lvl1pPr>
          </a:lstStyle>
          <a:p>
            <a:fld id="{B9E1AC75-C0BE-4384-BD7C-E4794C445CD8}" type="slidenum">
              <a:rPr lang="en-US" altLang="en-US"/>
              <a:pPr/>
              <a:t>‹#›</a:t>
            </a:fld>
            <a:endParaRPr lang="en-US" altLang="en-US"/>
          </a:p>
        </p:txBody>
      </p:sp>
    </p:spTree>
    <p:extLst>
      <p:ext uri="{BB962C8B-B14F-4D97-AF65-F5344CB8AC3E}">
        <p14:creationId xmlns:p14="http://schemas.microsoft.com/office/powerpoint/2010/main" val="1406835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41D2667-AF0B-49C1-A11C-0B5BFC4D8211}" type="datetimeFigureOut">
              <a:rPr lang="en-US">
                <a:solidFill>
                  <a:prstClr val="white">
                    <a:shade val="50000"/>
                  </a:prstClr>
                </a:solidFill>
              </a:rPr>
              <a:pPr>
                <a:defRPr/>
              </a:pPr>
              <a:t>12/6/2020</a:t>
            </a:fld>
            <a:endParaRPr lang="en-US">
              <a:solidFill>
                <a:prstClr val="white">
                  <a:shade val="50000"/>
                </a:prstClr>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6" name="Slide Number Placeholder 22"/>
          <p:cNvSpPr>
            <a:spLocks noGrp="1"/>
          </p:cNvSpPr>
          <p:nvPr>
            <p:ph type="sldNum" sz="quarter" idx="12"/>
          </p:nvPr>
        </p:nvSpPr>
        <p:spPr/>
        <p:txBody>
          <a:bodyPr/>
          <a:lstStyle>
            <a:lvl1pPr>
              <a:defRPr/>
            </a:lvl1pPr>
          </a:lstStyle>
          <a:p>
            <a:fld id="{BAEE3097-A999-453D-AC66-B0741975E6DD}" type="slidenum">
              <a:rPr lang="en-US" altLang="en-US"/>
              <a:pPr/>
              <a:t>‹#›</a:t>
            </a:fld>
            <a:endParaRPr lang="en-US" altLang="en-US"/>
          </a:p>
        </p:txBody>
      </p:sp>
    </p:spTree>
    <p:extLst>
      <p:ext uri="{BB962C8B-B14F-4D97-AF65-F5344CB8AC3E}">
        <p14:creationId xmlns:p14="http://schemas.microsoft.com/office/powerpoint/2010/main" val="4182121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FBAD41BC-94FA-4D78-987D-47046B65D9C5}" type="datetimeFigureOut">
              <a:rPr lang="en-US">
                <a:solidFill>
                  <a:prstClr val="white">
                    <a:shade val="50000"/>
                  </a:prstClr>
                </a:solidFill>
              </a:rPr>
              <a:pPr>
                <a:defRPr/>
              </a:pPr>
              <a:t>12/6/2020</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lvl1pPr>
              <a:defRPr/>
            </a:lvl1pPr>
          </a:lstStyle>
          <a:p>
            <a:fld id="{F1B36C94-88E8-49AE-8395-7972F5BFA4E4}" type="slidenum">
              <a:rPr lang="en-US" altLang="en-US"/>
              <a:pPr/>
              <a:t>‹#›</a:t>
            </a:fld>
            <a:endParaRPr lang="en-US" altLang="en-US"/>
          </a:p>
        </p:txBody>
      </p:sp>
    </p:spTree>
    <p:extLst>
      <p:ext uri="{BB962C8B-B14F-4D97-AF65-F5344CB8AC3E}">
        <p14:creationId xmlns:p14="http://schemas.microsoft.com/office/powerpoint/2010/main" val="22866426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2419B07E-6665-4E29-A8C6-B7A451540809}" type="datetimeFigureOut">
              <a:rPr lang="en-US">
                <a:solidFill>
                  <a:prstClr val="white">
                    <a:shade val="50000"/>
                  </a:prstClr>
                </a:solidFill>
              </a:rPr>
              <a:pPr>
                <a:defRPr/>
              </a:pPr>
              <a:t>12/6/2020</a:t>
            </a:fld>
            <a:endParaRPr lang="en-US">
              <a:solidFill>
                <a:prstClr val="white">
                  <a:shade val="50000"/>
                </a:prstClr>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7" name="Slide Number Placeholder 22"/>
          <p:cNvSpPr>
            <a:spLocks noGrp="1"/>
          </p:cNvSpPr>
          <p:nvPr>
            <p:ph type="sldNum" sz="quarter" idx="12"/>
          </p:nvPr>
        </p:nvSpPr>
        <p:spPr/>
        <p:txBody>
          <a:bodyPr/>
          <a:lstStyle>
            <a:lvl1pPr>
              <a:defRPr/>
            </a:lvl1pPr>
          </a:lstStyle>
          <a:p>
            <a:fld id="{E74CF21C-9ED0-4A6D-85B4-58EBE1F52974}" type="slidenum">
              <a:rPr lang="en-US" altLang="en-US"/>
              <a:pPr/>
              <a:t>‹#›</a:t>
            </a:fld>
            <a:endParaRPr lang="en-US" altLang="en-US"/>
          </a:p>
        </p:txBody>
      </p:sp>
    </p:spTree>
    <p:extLst>
      <p:ext uri="{BB962C8B-B14F-4D97-AF65-F5344CB8AC3E}">
        <p14:creationId xmlns:p14="http://schemas.microsoft.com/office/powerpoint/2010/main" val="3103826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fld id="{AB96AADD-FC59-4751-9EAC-9125D4B27AD9}" type="datetimeFigureOut">
              <a:rPr lang="en-US">
                <a:solidFill>
                  <a:prstClr val="white">
                    <a:shade val="50000"/>
                  </a:prstClr>
                </a:solidFill>
              </a:rPr>
              <a:pPr>
                <a:defRPr/>
              </a:pPr>
              <a:t>12/6/2020</a:t>
            </a:fld>
            <a:endParaRPr lang="en-US">
              <a:solidFill>
                <a:prstClr val="white">
                  <a:shade val="50000"/>
                </a:prstClr>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9" name="Slide Number Placeholder 22"/>
          <p:cNvSpPr>
            <a:spLocks noGrp="1"/>
          </p:cNvSpPr>
          <p:nvPr>
            <p:ph type="sldNum" sz="quarter" idx="12"/>
          </p:nvPr>
        </p:nvSpPr>
        <p:spPr/>
        <p:txBody>
          <a:bodyPr/>
          <a:lstStyle>
            <a:lvl1pPr>
              <a:defRPr/>
            </a:lvl1pPr>
          </a:lstStyle>
          <a:p>
            <a:fld id="{BA73C4E1-6413-46E2-BEDB-5CF24F587B8E}" type="slidenum">
              <a:rPr lang="en-US" altLang="en-US"/>
              <a:pPr/>
              <a:t>‹#›</a:t>
            </a:fld>
            <a:endParaRPr lang="en-US" altLang="en-US"/>
          </a:p>
        </p:txBody>
      </p:sp>
    </p:spTree>
    <p:extLst>
      <p:ext uri="{BB962C8B-B14F-4D97-AF65-F5344CB8AC3E}">
        <p14:creationId xmlns:p14="http://schemas.microsoft.com/office/powerpoint/2010/main" val="519905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fld id="{00A587FD-C9DF-4C3F-8973-9D3BE3D6EFCD}" type="datetimeFigureOut">
              <a:rPr lang="en-US">
                <a:solidFill>
                  <a:prstClr val="white">
                    <a:shade val="50000"/>
                  </a:prstClr>
                </a:solidFill>
              </a:rPr>
              <a:pPr>
                <a:defRPr/>
              </a:pPr>
              <a:t>12/6/2020</a:t>
            </a:fld>
            <a:endParaRPr lang="en-US">
              <a:solidFill>
                <a:prstClr val="white">
                  <a:shade val="50000"/>
                </a:prstClr>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5" name="Slide Number Placeholder 22"/>
          <p:cNvSpPr>
            <a:spLocks noGrp="1"/>
          </p:cNvSpPr>
          <p:nvPr>
            <p:ph type="sldNum" sz="quarter" idx="12"/>
          </p:nvPr>
        </p:nvSpPr>
        <p:spPr/>
        <p:txBody>
          <a:bodyPr/>
          <a:lstStyle>
            <a:lvl1pPr>
              <a:defRPr/>
            </a:lvl1pPr>
          </a:lstStyle>
          <a:p>
            <a:fld id="{1A853C70-2E67-4855-B1A1-F0E0D42C28D9}" type="slidenum">
              <a:rPr lang="en-US" altLang="en-US"/>
              <a:pPr/>
              <a:t>‹#›</a:t>
            </a:fld>
            <a:endParaRPr lang="en-US" altLang="en-US"/>
          </a:p>
        </p:txBody>
      </p:sp>
    </p:spTree>
    <p:extLst>
      <p:ext uri="{BB962C8B-B14F-4D97-AF65-F5344CB8AC3E}">
        <p14:creationId xmlns:p14="http://schemas.microsoft.com/office/powerpoint/2010/main" val="450319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5B43F2B7-F857-4C85-86D0-E5E4D37D9EEF}" type="datetimeFigureOut">
              <a:rPr lang="en-US">
                <a:solidFill>
                  <a:prstClr val="white">
                    <a:shade val="50000"/>
                  </a:prstClr>
                </a:solidFill>
              </a:rPr>
              <a:pPr>
                <a:defRPr/>
              </a:pPr>
              <a:t>12/6/2020</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4" name="Slide Number Placeholder 22"/>
          <p:cNvSpPr>
            <a:spLocks noGrp="1"/>
          </p:cNvSpPr>
          <p:nvPr>
            <p:ph type="sldNum" sz="quarter" idx="12"/>
          </p:nvPr>
        </p:nvSpPr>
        <p:spPr/>
        <p:txBody>
          <a:bodyPr/>
          <a:lstStyle>
            <a:lvl1pPr>
              <a:defRPr/>
            </a:lvl1pPr>
          </a:lstStyle>
          <a:p>
            <a:fld id="{BB06CD4D-A453-4376-B52E-AE8C1E8AF51B}" type="slidenum">
              <a:rPr lang="en-US" altLang="en-US"/>
              <a:pPr/>
              <a:t>‹#›</a:t>
            </a:fld>
            <a:endParaRPr lang="en-US" altLang="en-US"/>
          </a:p>
        </p:txBody>
      </p:sp>
    </p:spTree>
    <p:extLst>
      <p:ext uri="{BB962C8B-B14F-4D97-AF65-F5344CB8AC3E}">
        <p14:creationId xmlns:p14="http://schemas.microsoft.com/office/powerpoint/2010/main" val="3614865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A4240121-27E8-4C5E-9D0F-793BF7AF3EF7}" type="datetimeFigureOut">
              <a:rPr lang="en-US">
                <a:solidFill>
                  <a:prstClr val="white">
                    <a:shade val="50000"/>
                  </a:prstClr>
                </a:solidFill>
              </a:rPr>
              <a:pPr>
                <a:defRPr/>
              </a:pPr>
              <a:t>12/6/2020</a:t>
            </a:fld>
            <a:endParaRPr lang="en-US">
              <a:solidFill>
                <a:prstClr val="white">
                  <a:shade val="50000"/>
                </a:prstClr>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7" name="Slide Number Placeholder 22"/>
          <p:cNvSpPr>
            <a:spLocks noGrp="1"/>
          </p:cNvSpPr>
          <p:nvPr>
            <p:ph type="sldNum" sz="quarter" idx="12"/>
          </p:nvPr>
        </p:nvSpPr>
        <p:spPr/>
        <p:txBody>
          <a:bodyPr/>
          <a:lstStyle>
            <a:lvl1pPr>
              <a:defRPr/>
            </a:lvl1pPr>
          </a:lstStyle>
          <a:p>
            <a:fld id="{FCCF2B82-624F-444F-8A45-3514C128C572}" type="slidenum">
              <a:rPr lang="en-US" altLang="en-US"/>
              <a:pPr/>
              <a:t>‹#›</a:t>
            </a:fld>
            <a:endParaRPr lang="en-US" altLang="en-US"/>
          </a:p>
        </p:txBody>
      </p:sp>
    </p:spTree>
    <p:extLst>
      <p:ext uri="{BB962C8B-B14F-4D97-AF65-F5344CB8AC3E}">
        <p14:creationId xmlns:p14="http://schemas.microsoft.com/office/powerpoint/2010/main" val="1280377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a:t>Click to edit Master text styles</a:t>
            </a:r>
          </a:p>
        </p:txBody>
      </p:sp>
      <p:sp>
        <p:nvSpPr>
          <p:cNvPr id="5" name="Date Placeholder 13"/>
          <p:cNvSpPr>
            <a:spLocks noGrp="1"/>
          </p:cNvSpPr>
          <p:nvPr>
            <p:ph type="dt" sz="half" idx="10"/>
          </p:nvPr>
        </p:nvSpPr>
        <p:spPr/>
        <p:txBody>
          <a:bodyPr/>
          <a:lstStyle>
            <a:lvl1pPr>
              <a:defRPr/>
            </a:lvl1pPr>
          </a:lstStyle>
          <a:p>
            <a:pPr>
              <a:defRPr/>
            </a:pPr>
            <a:fld id="{90DA69CB-32AB-4F3A-8617-0308A75EA2C1}" type="datetimeFigureOut">
              <a:rPr lang="en-US">
                <a:solidFill>
                  <a:prstClr val="white">
                    <a:shade val="50000"/>
                  </a:prstClr>
                </a:solidFill>
              </a:rPr>
              <a:pPr>
                <a:defRPr/>
              </a:pPr>
              <a:t>12/6/2020</a:t>
            </a:fld>
            <a:endParaRPr lang="en-US">
              <a:solidFill>
                <a:prstClr val="white">
                  <a:shade val="50000"/>
                </a:prstClr>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prstClr val="white">
                  <a:shade val="50000"/>
                </a:prstClr>
              </a:solidFill>
            </a:endParaRPr>
          </a:p>
        </p:txBody>
      </p:sp>
      <p:sp>
        <p:nvSpPr>
          <p:cNvPr id="7" name="Slide Number Placeholder 22"/>
          <p:cNvSpPr>
            <a:spLocks noGrp="1"/>
          </p:cNvSpPr>
          <p:nvPr>
            <p:ph type="sldNum" sz="quarter" idx="12"/>
          </p:nvPr>
        </p:nvSpPr>
        <p:spPr/>
        <p:txBody>
          <a:bodyPr/>
          <a:lstStyle>
            <a:lvl1pPr>
              <a:defRPr/>
            </a:lvl1pPr>
          </a:lstStyle>
          <a:p>
            <a:fld id="{23B00043-DD1D-4733-B700-F5AA3051D0DF}" type="slidenum">
              <a:rPr lang="en-US" altLang="en-US"/>
              <a:pPr/>
              <a:t>‹#›</a:t>
            </a:fld>
            <a:endParaRPr lang="en-US" altLang="en-US"/>
          </a:p>
        </p:txBody>
      </p:sp>
    </p:spTree>
    <p:extLst>
      <p:ext uri="{BB962C8B-B14F-4D97-AF65-F5344CB8AC3E}">
        <p14:creationId xmlns:p14="http://schemas.microsoft.com/office/powerpoint/2010/main" val="2172074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a:t>Click to edit Master title style</a:t>
            </a:r>
          </a:p>
        </p:txBody>
      </p:sp>
      <p:sp>
        <p:nvSpPr>
          <p:cNvPr id="1027" name="Text Placeholder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rtl="0"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03DAD7A7-C330-40DA-8560-070C3147DC03}" type="datetimeFigureOut">
              <a:rPr lang="en-US">
                <a:solidFill>
                  <a:prstClr val="white">
                    <a:shade val="50000"/>
                  </a:prstClr>
                </a:solidFill>
              </a:rPr>
              <a:pPr>
                <a:defRPr/>
              </a:pPr>
              <a:t>12/6/2020</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rtl="0"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algn="r" eaLnBrk="1" hangingPunct="1">
              <a:defRPr sz="1200">
                <a:solidFill>
                  <a:srgbClr val="BCBCBC"/>
                </a:solidFill>
                <a:latin typeface="Book Antiqua" panose="02040602050305030304" pitchFamily="18" charset="0"/>
              </a:defRPr>
            </a:lvl1pPr>
          </a:lstStyle>
          <a:p>
            <a:pPr rtl="0" fontAlgn="base">
              <a:spcBef>
                <a:spcPct val="0"/>
              </a:spcBef>
              <a:spcAft>
                <a:spcPct val="0"/>
              </a:spcAft>
            </a:pPr>
            <a:fld id="{0FF3E5EA-6B87-4568-ADD5-0B67DEC6F4F4}" type="slidenum">
              <a:rPr lang="en-US" altLang="en-US">
                <a:cs typeface="Arial" panose="020B0604020202020204" pitchFamily="34" charset="0"/>
              </a:rPr>
              <a:pPr rtl="0" fontAlgn="base">
                <a:spcBef>
                  <a:spcPct val="0"/>
                </a:spcBef>
                <a:spcAft>
                  <a:spcPct val="0"/>
                </a:spcAft>
              </a:pPr>
              <a:t>‹#›</a:t>
            </a:fld>
            <a:endParaRPr lang="en-US" altLang="en-US">
              <a:cs typeface="Arial" panose="020B0604020202020204" pitchFamily="34" charset="0"/>
            </a:endParaRPr>
          </a:p>
        </p:txBody>
      </p:sp>
    </p:spTree>
    <p:extLst>
      <p:ext uri="{BB962C8B-B14F-4D97-AF65-F5344CB8AC3E}">
        <p14:creationId xmlns:p14="http://schemas.microsoft.com/office/powerpoint/2010/main" val="211623284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anose="05020102010507070707"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anose="05020102010507070707"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anose="05000000000000000000"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anose="05040102010807070707"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anose="05020102010507070707"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vandalism1.gif"/>
          <p:cNvPicPr>
            <a:picLocks noChangeAspect="1"/>
          </p:cNvPicPr>
          <p:nvPr/>
        </p:nvPicPr>
        <p:blipFill>
          <a:blip r:embed="rId2">
            <a:lum bright="70000"/>
            <a:extLst>
              <a:ext uri="{28A0092B-C50C-407E-A947-70E740481C1C}">
                <a14:useLocalDpi xmlns:a14="http://schemas.microsoft.com/office/drawing/2010/main" val="0"/>
              </a:ext>
            </a:extLst>
          </a:blip>
          <a:srcRect/>
          <a:stretch>
            <a:fillRect/>
          </a:stretch>
        </p:blipFill>
        <p:spPr bwMode="auto">
          <a:xfrm>
            <a:off x="990600" y="6350"/>
            <a:ext cx="81534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819400" y="2838271"/>
            <a:ext cx="6858000" cy="1200329"/>
          </a:xfrm>
          <a:prstGeom prst="rect">
            <a:avLst/>
          </a:prstGeom>
          <a:noFill/>
          <a:scene3d>
            <a:camera prst="orthographicFront">
              <a:rot lat="0" lon="0" rev="5400000"/>
            </a:camera>
            <a:lightRig rig="threePt" dir="t"/>
          </a:scene3d>
        </p:spPr>
        <p:txBody>
          <a:bodyPr>
            <a:spAutoFit/>
          </a:bodyPr>
          <a:lstStyle/>
          <a:p>
            <a:pPr algn="l" rtl="0">
              <a:defRPr/>
            </a:pPr>
            <a:r>
              <a:rPr lang="en-US" sz="7200" b="1" dirty="0">
                <a:solidFill>
                  <a:prstClr val="white"/>
                </a:solidFill>
                <a:cs typeface="Arial" panose="020B0604020202020204" pitchFamily="34" charset="0"/>
              </a:rPr>
              <a:t>VANDALISM</a:t>
            </a:r>
          </a:p>
        </p:txBody>
      </p:sp>
      <p:sp>
        <p:nvSpPr>
          <p:cNvPr id="4100" name="TextBox 5"/>
          <p:cNvSpPr txBox="1">
            <a:spLocks noChangeArrowheads="1"/>
          </p:cNvSpPr>
          <p:nvPr/>
        </p:nvSpPr>
        <p:spPr bwMode="auto">
          <a:xfrm>
            <a:off x="3200400" y="1752600"/>
            <a:ext cx="3276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l" rtl="0" fontAlgn="base">
              <a:spcBef>
                <a:spcPct val="0"/>
              </a:spcBef>
              <a:spcAft>
                <a:spcPct val="0"/>
              </a:spcAft>
              <a:buClrTx/>
              <a:buSzTx/>
              <a:buFontTx/>
              <a:buNone/>
            </a:pPr>
            <a:r>
              <a:rPr lang="fa-IR" altLang="en-US" sz="8000" b="1">
                <a:solidFill>
                  <a:prstClr val="black"/>
                </a:solidFill>
                <a:cs typeface="B Zar" panose="00000400000000000000" pitchFamily="2" charset="-78"/>
              </a:rPr>
              <a:t>وندالیسم</a:t>
            </a:r>
            <a:endParaRPr lang="en-US" altLang="en-US" sz="8000" b="1">
              <a:solidFill>
                <a:prstClr val="black"/>
              </a:solidFill>
              <a:cs typeface="B Zar" panose="00000400000000000000" pitchFamily="2" charset="-78"/>
            </a:endParaRPr>
          </a:p>
        </p:txBody>
      </p:sp>
    </p:spTree>
    <p:extLst>
      <p:ext uri="{BB962C8B-B14F-4D97-AF65-F5344CB8AC3E}">
        <p14:creationId xmlns:p14="http://schemas.microsoft.com/office/powerpoint/2010/main" val="4252706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txBox="1">
            <a:spLocks noChangeArrowheads="1"/>
          </p:cNvSpPr>
          <p:nvPr/>
        </p:nvSpPr>
        <p:spPr bwMode="auto">
          <a:xfrm>
            <a:off x="304800" y="228600"/>
            <a:ext cx="86106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000" b="1">
                <a:solidFill>
                  <a:prstClr val="white"/>
                </a:solidFill>
                <a:cs typeface="B Koodak" panose="00000700000000000000" pitchFamily="2" charset="-78"/>
              </a:rPr>
              <a:t>5- تخریب گرایی خصومت</a:t>
            </a:r>
            <a:endParaRPr lang="en-US" altLang="en-US" sz="20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000">
                <a:solidFill>
                  <a:prstClr val="white"/>
                </a:solidFill>
                <a:cs typeface="B Koodak" panose="00000700000000000000" pitchFamily="2" charset="-78"/>
              </a:rPr>
              <a:t>مثال هایی از این نوع تخریب گرایی خشن و وحشیانه: </a:t>
            </a:r>
            <a:endParaRPr lang="en-US" altLang="en-US" sz="20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000">
                <a:solidFill>
                  <a:prstClr val="white"/>
                </a:solidFill>
                <a:cs typeface="B Koodak" panose="00000700000000000000" pitchFamily="2" charset="-78"/>
              </a:rPr>
              <a:t>خط کشیدن روی بدنه ی اتومبیل ها، بیرون کشیدن گل های پارک، آزار دادن حیوانات و جانوران تفریحگاه های عمومی، پنچر کردن لاستیک های اتومبیل ها، شکستن آنتن و آینه ی اتومبیل و موتور سیکلت، قراردادن موانع بزرگ روی خطوط آهن، پرتاب سنگ به شیشه های قطار در حال حرکت، اتصال برق به وسایل عمومی. </a:t>
            </a:r>
            <a:endParaRPr lang="en-US" altLang="en-US" sz="20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000">
                <a:solidFill>
                  <a:prstClr val="white"/>
                </a:solidFill>
                <a:cs typeface="B Koodak" panose="00000700000000000000" pitchFamily="2" charset="-78"/>
              </a:rPr>
              <a:t>پیش بینی نتایج حاصل از این تخریب گرایی بسیار گسترده و دشوار است اما شاید بتوان مواردی همچون خستگی، ملالت، غضب، نومیدی، درماندگی و افسردگی را پیامدهای اولیه ی آن دانست. </a:t>
            </a:r>
            <a:endParaRPr lang="en-US" altLang="en-US" sz="2000">
              <a:solidFill>
                <a:prstClr val="white"/>
              </a:solidFill>
              <a:cs typeface="B Koodak" panose="00000700000000000000" pitchFamily="2" charset="-78"/>
            </a:endParaRPr>
          </a:p>
          <a:p>
            <a:pPr algn="just" fontAlgn="base">
              <a:spcBef>
                <a:spcPct val="0"/>
              </a:spcBef>
              <a:spcAft>
                <a:spcPct val="0"/>
              </a:spcAft>
              <a:buClrTx/>
              <a:buSzTx/>
              <a:buFontTx/>
              <a:buNone/>
            </a:pPr>
            <a:endParaRPr lang="en-US" altLang="en-US" sz="20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2000">
              <a:solidFill>
                <a:prstClr val="white"/>
              </a:solidFill>
              <a:cs typeface="B Koodak" panose="00000700000000000000" pitchFamily="2" charset="-78"/>
            </a:endParaRPr>
          </a:p>
        </p:txBody>
      </p:sp>
      <p:pic>
        <p:nvPicPr>
          <p:cNvPr id="3" name="Picture 2" descr="Picture2.jpg"/>
          <p:cNvPicPr>
            <a:picLocks noChangeAspect="1"/>
          </p:cNvPicPr>
          <p:nvPr/>
        </p:nvPicPr>
        <p:blipFill>
          <a:blip r:embed="rId3"/>
          <a:stretch>
            <a:fillRect/>
          </a:stretch>
        </p:blipFill>
        <p:spPr>
          <a:xfrm>
            <a:off x="5029200" y="3505200"/>
            <a:ext cx="3429000" cy="2578007"/>
          </a:xfrm>
          <a:prstGeom prst="rect">
            <a:avLst/>
          </a:prstGeom>
          <a:ln>
            <a:noFill/>
          </a:ln>
          <a:effectLst>
            <a:softEdge rad="112500"/>
          </a:effectLst>
        </p:spPr>
      </p:pic>
      <p:pic>
        <p:nvPicPr>
          <p:cNvPr id="4" name="Picture 3" descr="Picture14.jpg"/>
          <p:cNvPicPr>
            <a:picLocks noChangeAspect="1"/>
          </p:cNvPicPr>
          <p:nvPr/>
        </p:nvPicPr>
        <p:blipFill>
          <a:blip r:embed="rId4"/>
          <a:stretch>
            <a:fillRect/>
          </a:stretch>
        </p:blipFill>
        <p:spPr>
          <a:xfrm>
            <a:off x="762000" y="3581400"/>
            <a:ext cx="3200400" cy="2463486"/>
          </a:xfrm>
          <a:prstGeom prst="rect">
            <a:avLst/>
          </a:prstGeom>
          <a:ln>
            <a:noFill/>
          </a:ln>
          <a:effectLst>
            <a:softEdge rad="112500"/>
          </a:effectLst>
        </p:spPr>
      </p:pic>
    </p:spTree>
    <p:extLst>
      <p:ext uri="{BB962C8B-B14F-4D97-AF65-F5344CB8AC3E}">
        <p14:creationId xmlns:p14="http://schemas.microsoft.com/office/powerpoint/2010/main" val="2423590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4"/>
          <p:cNvSpPr txBox="1">
            <a:spLocks noChangeArrowheads="1"/>
          </p:cNvSpPr>
          <p:nvPr/>
        </p:nvSpPr>
        <p:spPr bwMode="auto">
          <a:xfrm>
            <a:off x="228600" y="304800"/>
            <a:ext cx="86868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جوامع مختلف هنوز به دلیل جنبه های کاملاً غیر انسانی این نوع تخریب گرایی، پاسخ مناسبی برای آن پیدا نکرده‌اند. این اعمال از طرفی به اندازه ی سایر تخریب گری ها، خاص نیست و از طرف دیگر به اندازه ی مفاهیمی مثل شیطنت، وحشی گری و بی خیالی کلی نیست. در میان بیش تر الگوهای رفتاری که در این نوع وجود دارند شاید بتوان نتایج زیر را تعمیم داد: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الف) هدف بیش تر تخریب هایی که صورت می گیرد عمومی است تا خصوصی.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ب) وجود برخی ویژگی های فیزیکی عامل ترغیب تخریب گران است مانند: ساختمان های نیمه کاره.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پ) با توجه به ویژگی های اجتماعی برخی مکان ها و مناطق، تخریب زیاد را این چنین می توان شناسایی کرد: محوطه‌های بزرگ بیش تر از کوچک، آپارتمان ها بیش تر از ویلاها و خانه های شخصی و در آخر مناطق فقیر بیش تر از مرفه.</a:t>
            </a:r>
            <a:endParaRPr lang="fa-IR" altLang="en-US" sz="2400">
              <a:solidFill>
                <a:prstClr val="white"/>
              </a:solidFill>
              <a:latin typeface="Arial" panose="020B0604020202020204" pitchFamily="34" charset="0"/>
              <a:cs typeface="Arial" panose="020B0604020202020204" pitchFamily="34" charset="0"/>
            </a:endParaRPr>
          </a:p>
        </p:txBody>
      </p:sp>
      <p:pic>
        <p:nvPicPr>
          <p:cNvPr id="6" name="Picture 5" descr="Picture11.jpg"/>
          <p:cNvPicPr>
            <a:picLocks noChangeAspect="1"/>
          </p:cNvPicPr>
          <p:nvPr/>
        </p:nvPicPr>
        <p:blipFill>
          <a:blip r:embed="rId2"/>
          <a:stretch>
            <a:fillRect/>
          </a:stretch>
        </p:blipFill>
        <p:spPr>
          <a:xfrm>
            <a:off x="381000" y="4395263"/>
            <a:ext cx="3280242" cy="2462737"/>
          </a:xfrm>
          <a:prstGeom prst="rect">
            <a:avLst/>
          </a:prstGeom>
          <a:ln>
            <a:noFill/>
          </a:ln>
          <a:effectLst>
            <a:softEdge rad="112500"/>
          </a:effectLst>
        </p:spPr>
      </p:pic>
    </p:spTree>
    <p:extLst>
      <p:ext uri="{BB962C8B-B14F-4D97-AF65-F5344CB8AC3E}">
        <p14:creationId xmlns:p14="http://schemas.microsoft.com/office/powerpoint/2010/main" val="1544206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228600" y="228600"/>
            <a:ext cx="86868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احساس تملک</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تنها عدم نظارت فراگیر منجر به تخریب گرایی نمی شود. بی تفاوتی در اعمال و رفتاری که باعث فرسایش، خرابی، پارگی و از این قبیل می شود، خود عامل مهمی است یا حتی اعمال بسیار پیش پا افتاده ای مانند پرتاب بی دقت زباله به‌سوی زباله دان، </a:t>
            </a:r>
            <a:r>
              <a:rPr lang="fa-IR" altLang="en-US" sz="2400" i="1">
                <a:solidFill>
                  <a:prstClr val="white"/>
                </a:solidFill>
                <a:cs typeface="B Koodak" panose="00000700000000000000" pitchFamily="2" charset="-78"/>
              </a:rPr>
              <a:t>شروعی کوچک است برای تخریبی بزرگ.</a:t>
            </a:r>
            <a:r>
              <a:rPr lang="fa-IR" altLang="en-US" sz="2400">
                <a:solidFill>
                  <a:prstClr val="white"/>
                </a:solidFill>
                <a:cs typeface="B Koodak" panose="00000700000000000000" pitchFamily="2" charset="-78"/>
              </a:rPr>
              <a:t>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در نتیجه، </a:t>
            </a:r>
            <a:r>
              <a:rPr lang="fa-IR" altLang="en-US" sz="2400" b="1" i="1">
                <a:solidFill>
                  <a:prstClr val="white"/>
                </a:solidFill>
                <a:cs typeface="B Koodak" panose="00000700000000000000" pitchFamily="2" charset="-78"/>
              </a:rPr>
              <a:t>وقتی حس تملکی نباشد، مسئولیتی هم در قبال مراقبت از آن نخواهد بود. </a:t>
            </a:r>
            <a:endParaRPr lang="en-US" altLang="en-US" sz="2400" b="1" i="1">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دیگر عواملی که می توانند ریشه های تخریب گرایی شمرده شوند: </a:t>
            </a:r>
            <a:r>
              <a:rPr lang="fa-IR" altLang="en-US" sz="2400">
                <a:solidFill>
                  <a:prstClr val="white"/>
                </a:solidFill>
                <a:cs typeface="B Elham" panose="00000400000000000000" pitchFamily="2" charset="-78"/>
              </a:rPr>
              <a:t>توارث، محیط های نخستین تربیتی، شخصیت مجرمان، وضع اجتماعی و اقتصادی، وضع فعلی زندگی بزهکاران، محیط های تحصیلی، جریان های ادراکی و شناختی و انگیزشی، شرایط و وضع مکانی موضوعات مستعد تخریب گرایی. </a:t>
            </a:r>
            <a:endParaRPr lang="en-US" altLang="en-US" sz="2400">
              <a:solidFill>
                <a:prstClr val="white"/>
              </a:solidFill>
              <a:cs typeface="B Elham" panose="00000400000000000000" pitchFamily="2" charset="-78"/>
            </a:endParaRPr>
          </a:p>
          <a:p>
            <a:pPr algn="l" rtl="0" fontAlgn="base">
              <a:spcBef>
                <a:spcPct val="0"/>
              </a:spcBef>
              <a:spcAft>
                <a:spcPct val="0"/>
              </a:spcAft>
              <a:buClrTx/>
              <a:buSzTx/>
              <a:buFontTx/>
              <a:buNone/>
            </a:pPr>
            <a:endParaRPr lang="en-US" altLang="en-US" sz="1800">
              <a:solidFill>
                <a:prstClr val="white"/>
              </a:solidFill>
              <a:cs typeface="Arial" panose="020B0604020202020204" pitchFamily="34" charset="0"/>
            </a:endParaRPr>
          </a:p>
        </p:txBody>
      </p:sp>
      <p:pic>
        <p:nvPicPr>
          <p:cNvPr id="3" name="Picture 2" descr="Picture12.jpg"/>
          <p:cNvPicPr>
            <a:picLocks noChangeAspect="1"/>
          </p:cNvPicPr>
          <p:nvPr/>
        </p:nvPicPr>
        <p:blipFill>
          <a:blip r:embed="rId2"/>
          <a:stretch>
            <a:fillRect/>
          </a:stretch>
        </p:blipFill>
        <p:spPr>
          <a:xfrm>
            <a:off x="2438400" y="4012142"/>
            <a:ext cx="4038600" cy="2636308"/>
          </a:xfrm>
          <a:prstGeom prst="rect">
            <a:avLst/>
          </a:prstGeom>
          <a:ln>
            <a:noFill/>
          </a:ln>
          <a:effectLst>
            <a:softEdge rad="112500"/>
          </a:effectLst>
        </p:spPr>
      </p:pic>
    </p:spTree>
    <p:extLst>
      <p:ext uri="{BB962C8B-B14F-4D97-AF65-F5344CB8AC3E}">
        <p14:creationId xmlns:p14="http://schemas.microsoft.com/office/powerpoint/2010/main" val="2501167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152400" y="363538"/>
            <a:ext cx="8763000"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b="1" i="1">
                <a:solidFill>
                  <a:prstClr val="white"/>
                </a:solidFill>
                <a:cs typeface="B Koodak" panose="00000700000000000000" pitchFamily="2" charset="-78"/>
              </a:rPr>
              <a:t>تخریب گرایی عامل تأثیرگذار بر طراحی</a:t>
            </a:r>
            <a:endParaRPr lang="en-US" altLang="en-US" sz="2400" i="1">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این تأثیر آن قدر مهم است که محصولی بدون رعایت نکات ضد تخریب گرایی در عمل، فاقد کاربرد است.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از مهم ترین مسئولیت های طراح مبلمان شهری:</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Homa" panose="00000400000000000000" pitchFamily="2" charset="-78"/>
              </a:rPr>
              <a:t>1- طراحی کامل با توجه به تخریب گرایی</a:t>
            </a:r>
            <a:endParaRPr lang="en-US" altLang="en-US" sz="2400">
              <a:solidFill>
                <a:prstClr val="white"/>
              </a:solidFill>
              <a:cs typeface="B Homa" panose="00000400000000000000" pitchFamily="2" charset="-78"/>
            </a:endParaRPr>
          </a:p>
          <a:p>
            <a:pPr algn="just" fontAlgn="base">
              <a:spcBef>
                <a:spcPct val="0"/>
              </a:spcBef>
              <a:spcAft>
                <a:spcPct val="0"/>
              </a:spcAft>
              <a:buClrTx/>
              <a:buSzTx/>
              <a:buFontTx/>
              <a:buNone/>
            </a:pPr>
            <a:r>
              <a:rPr lang="fa-IR" altLang="en-US" sz="2400">
                <a:solidFill>
                  <a:prstClr val="white"/>
                </a:solidFill>
                <a:cs typeface="B Homa" panose="00000400000000000000" pitchFamily="2" charset="-78"/>
              </a:rPr>
              <a:t>2- نحوه ی نصب و استقرار اجزای شهری. </a:t>
            </a:r>
            <a:endParaRPr lang="en-US" altLang="en-US" sz="2400">
              <a:solidFill>
                <a:prstClr val="white"/>
              </a:solidFill>
              <a:cs typeface="B Homa" panose="00000400000000000000" pitchFamily="2" charset="-78"/>
            </a:endParaRPr>
          </a:p>
          <a:p>
            <a:pPr algn="just" fontAlgn="base">
              <a:spcBef>
                <a:spcPct val="0"/>
              </a:spcBef>
              <a:spcAft>
                <a:spcPct val="0"/>
              </a:spcAft>
              <a:buClrTx/>
              <a:buSzTx/>
              <a:buFontTx/>
              <a:buNone/>
            </a:pPr>
            <a:endParaRPr lang="en-US" altLang="en-US" sz="2400">
              <a:solidFill>
                <a:prstClr val="white"/>
              </a:solidFill>
              <a:cs typeface="B Homa" panose="000004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نقش طراح بسیار مهم است. طراح باید جزئیات ابنیه و تجهیزات عمومی را طوری طراحی کند که:</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 به راحتی دیده شود و شبیه شیء دیگری نباشد</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 توهم و مشکل در استفاده ایجاد نکند</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 حس تعلق و مسئولیت بیافریند. </a:t>
            </a:r>
            <a:endParaRPr lang="en-US" altLang="en-US" sz="24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spTree>
    <p:extLst>
      <p:ext uri="{BB962C8B-B14F-4D97-AF65-F5344CB8AC3E}">
        <p14:creationId xmlns:p14="http://schemas.microsoft.com/office/powerpoint/2010/main" val="3059951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
          <p:cNvSpPr txBox="1">
            <a:spLocks noChangeArrowheads="1"/>
          </p:cNvSpPr>
          <p:nvPr/>
        </p:nvSpPr>
        <p:spPr bwMode="auto">
          <a:xfrm>
            <a:off x="304800" y="228600"/>
            <a:ext cx="8610600"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گاهی طراحی ضعیف و نصب و اجرای ناکارآمد تجهیزات، به تخریب گران فرصت تخریب بیش تر می دهد. زمانی هم همین مورد باعث تخریب زودهنگام وسایل به وسیله ی استفاده کنندگان عمومی از آن ها ( و نه تخریب گران ) می شود. ( استهلاک محصول )و... </a:t>
            </a:r>
            <a:endParaRPr lang="en-US"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در کل، </a:t>
            </a:r>
            <a:r>
              <a:rPr lang="fa-IR" altLang="en-US" sz="2400" i="1">
                <a:solidFill>
                  <a:prstClr val="white"/>
                </a:solidFill>
                <a:cs typeface="B Koodak" panose="00000700000000000000" pitchFamily="2" charset="-78"/>
              </a:rPr>
              <a:t>طراح باید درک درستی از تخریب گرایی در جامعه ی مورد نظرش داشته باشد.</a:t>
            </a:r>
            <a:r>
              <a:rPr lang="fa-IR" altLang="en-US" sz="2400">
                <a:solidFill>
                  <a:prstClr val="white"/>
                </a:solidFill>
                <a:cs typeface="B Koodak" panose="00000700000000000000" pitchFamily="2" charset="-78"/>
              </a:rPr>
              <a:t> </a:t>
            </a:r>
            <a:endParaRPr lang="en-US" altLang="en-US" sz="2400">
              <a:solidFill>
                <a:prstClr val="white"/>
              </a:solidFill>
              <a:cs typeface="B Koodak" panose="00000700000000000000" pitchFamily="2" charset="-78"/>
            </a:endParaRPr>
          </a:p>
          <a:p>
            <a:pPr fontAlgn="base">
              <a:lnSpc>
                <a:spcPct val="150000"/>
              </a:lnSpc>
              <a:spcBef>
                <a:spcPct val="0"/>
              </a:spcBef>
              <a:spcAft>
                <a:spcPct val="0"/>
              </a:spcAft>
              <a:buClrTx/>
              <a:buSzTx/>
              <a:buFontTx/>
              <a:buNone/>
            </a:pPr>
            <a:endParaRPr lang="en-US" altLang="en-US" sz="2400">
              <a:solidFill>
                <a:prstClr val="white"/>
              </a:solidFill>
              <a:latin typeface="Arial" panose="020B0604020202020204" pitchFamily="34" charset="0"/>
              <a:cs typeface="Arial" panose="020B0604020202020204" pitchFamily="34" charset="0"/>
            </a:endParaRPr>
          </a:p>
        </p:txBody>
      </p:sp>
      <p:pic>
        <p:nvPicPr>
          <p:cNvPr id="18435" name="Picture 4" descr="scan0002.g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3771900"/>
            <a:ext cx="35814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can0003.gif"/>
          <p:cNvPicPr>
            <a:picLocks noChangeAspect="1"/>
          </p:cNvPicPr>
          <p:nvPr/>
        </p:nvPicPr>
        <p:blipFill>
          <a:blip r:embed="rId3"/>
          <a:stretch>
            <a:fillRect/>
          </a:stretch>
        </p:blipFill>
        <p:spPr>
          <a:xfrm>
            <a:off x="548478" y="3768878"/>
            <a:ext cx="3413922" cy="2754800"/>
          </a:xfrm>
          <a:prstGeom prst="rect">
            <a:avLst/>
          </a:prstGeom>
          <a:scene3d>
            <a:camera prst="orthographicFront">
              <a:rot lat="0" lon="0" rev="10800000"/>
            </a:camera>
            <a:lightRig rig="threePt" dir="t"/>
          </a:scene3d>
        </p:spPr>
      </p:pic>
    </p:spTree>
    <p:extLst>
      <p:ext uri="{BB962C8B-B14F-4D97-AF65-F5344CB8AC3E}">
        <p14:creationId xmlns:p14="http://schemas.microsoft.com/office/powerpoint/2010/main" val="1536120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3"/>
          <p:cNvSpPr txBox="1">
            <a:spLocks noChangeArrowheads="1"/>
          </p:cNvSpPr>
          <p:nvPr/>
        </p:nvSpPr>
        <p:spPr bwMode="auto">
          <a:xfrm>
            <a:off x="914400" y="228600"/>
            <a:ext cx="8001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b="1" i="1">
                <a:solidFill>
                  <a:prstClr val="white"/>
                </a:solidFill>
                <a:cs typeface="B Koodak" panose="00000700000000000000" pitchFamily="2" charset="-78"/>
              </a:rPr>
              <a:t>طراحی جزئیات و مبلمان ضد تخریب</a:t>
            </a:r>
            <a:endParaRPr lang="en-US" altLang="en-US" sz="2400" i="1">
              <a:solidFill>
                <a:prstClr val="white"/>
              </a:solidFill>
              <a:cs typeface="B Koodak" panose="00000700000000000000" pitchFamily="2" charset="-78"/>
            </a:endParaRPr>
          </a:p>
          <a:p>
            <a:pPr algn="just" fontAlgn="base">
              <a:spcBef>
                <a:spcPct val="0"/>
              </a:spcBef>
              <a:spcAft>
                <a:spcPct val="0"/>
              </a:spcAft>
              <a:buClrTx/>
              <a:buSzTx/>
              <a:buFontTx/>
              <a:buNone/>
            </a:pPr>
            <a:endParaRPr lang="fa-IR"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تخریب گرایی می تواند موجب حادثه شود یا به نوعی در آن نقش داشته باشد. </a:t>
            </a:r>
            <a:endParaRPr lang="en-US"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از این نظر طراحی جزئیات و مبلمان مقاوم در برابر تخریب ضروری است. </a:t>
            </a:r>
            <a:endParaRPr lang="en-US" altLang="en-US" sz="24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spTree>
    <p:extLst>
      <p:ext uri="{BB962C8B-B14F-4D97-AF65-F5344CB8AC3E}">
        <p14:creationId xmlns:p14="http://schemas.microsoft.com/office/powerpoint/2010/main" val="859426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p:cNvSpPr txBox="1">
            <a:spLocks noChangeArrowheads="1"/>
          </p:cNvSpPr>
          <p:nvPr/>
        </p:nvSpPr>
        <p:spPr bwMode="auto">
          <a:xfrm>
            <a:off x="228600" y="228600"/>
            <a:ext cx="86106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rtl="0" fontAlgn="base">
              <a:spcBef>
                <a:spcPct val="0"/>
              </a:spcBef>
              <a:spcAft>
                <a:spcPct val="0"/>
              </a:spcAft>
              <a:buClrTx/>
              <a:buSzTx/>
              <a:buFontTx/>
              <a:buNone/>
            </a:pPr>
            <a:r>
              <a:rPr lang="fa-IR" altLang="en-US" sz="2400" b="1" i="1" u="sng">
                <a:solidFill>
                  <a:prstClr val="white"/>
                </a:solidFill>
                <a:cs typeface="B Koodak" panose="00000700000000000000" pitchFamily="2" charset="-78"/>
              </a:rPr>
              <a:t>وسایل روشنایی عمومی</a:t>
            </a:r>
            <a:endParaRPr lang="en-US" altLang="en-US" sz="2400" i="1" u="sng">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شاخص های حایز اهمیت در حفاظت وسایل روشنایی در محیط های باز و عمومی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الف) کیفیت نصب</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نصب المان های نوری در محلی دور از دسترس تخریب گران، همچنین نصب تیرهای روشنایی دور از ساختمان ها یا دیوارهای کوتاه ( به منظور عدم دسترسی به المان های نوری )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کلیه ی کابل های این وسایل تا حد امکان زیرزمینی باشند و در پی سازی آن ها استحکام رعایت شود.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ب) مراقبت</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بازرسی و نگه داری مرتب و مفید چراغ ها و المان های نوری</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پ) ساختمان محصول</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مجهز بودن وسایل روشنایی به یک ساختمان محکم و بادوام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با پوششی مقاوم در برابر خراش و ساییدگی.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pic>
        <p:nvPicPr>
          <p:cNvPr id="20483" name="Picture 2" descr="1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124200"/>
            <a:ext cx="22288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96265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3"/>
          <p:cNvSpPr txBox="1">
            <a:spLocks noChangeArrowheads="1"/>
          </p:cNvSpPr>
          <p:nvPr/>
        </p:nvSpPr>
        <p:spPr bwMode="auto">
          <a:xfrm>
            <a:off x="228600" y="304800"/>
            <a:ext cx="86868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rtl="0" fontAlgn="base">
              <a:spcBef>
                <a:spcPct val="0"/>
              </a:spcBef>
              <a:spcAft>
                <a:spcPct val="0"/>
              </a:spcAft>
              <a:buClrTx/>
              <a:buSzTx/>
              <a:buFontTx/>
              <a:buNone/>
            </a:pPr>
            <a:r>
              <a:rPr lang="fa-IR" altLang="en-US" sz="2400" i="1" u="sng">
                <a:solidFill>
                  <a:prstClr val="white"/>
                </a:solidFill>
                <a:cs typeface="B Koodak" panose="00000700000000000000" pitchFamily="2" charset="-78"/>
              </a:rPr>
              <a:t>علایم، حروف و تابلوها</a:t>
            </a:r>
            <a:endParaRPr lang="en-US" altLang="en-US" sz="2400" i="1" u="sng">
              <a:solidFill>
                <a:prstClr val="white"/>
              </a:solidFill>
              <a:cs typeface="B Koodak" panose="00000700000000000000" pitchFamily="2" charset="-78"/>
            </a:endParaRPr>
          </a:p>
          <a:p>
            <a:pPr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با وجود این که استفاده از علایم شهری، حس زندگی و تازگی به سیمای شهر می بخشد، افراط در استفاده از آن ها محیط را نامتعادل و سایر اجزای شهر را ناسازگار جلوه می دهد. در حفاظت از آن ها:</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 دور از دسترس قرار دادن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 کاهش اندازه و سطح تابلوها تا حد امکان و تا حدی که حفاظت از آن ها به وسیله ی فضای پیرامونشان حس شود.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-از دیدگاه اقتصادی به کار بردن مواد مقاوم مانند پلی کربنات </a:t>
            </a: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ها یا مواد مرکب ماندنی تر و عملی تر هستند.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pic>
        <p:nvPicPr>
          <p:cNvPr id="4" name="Picture 5" descr="HAWK%20037"/>
          <p:cNvPicPr>
            <a:picLocks noChangeAspect="1" noChangeArrowheads="1"/>
          </p:cNvPicPr>
          <p:nvPr/>
        </p:nvPicPr>
        <p:blipFill>
          <a:blip r:embed="rId2"/>
          <a:srcRect/>
          <a:stretch>
            <a:fillRect/>
          </a:stretch>
        </p:blipFill>
        <p:spPr bwMode="auto">
          <a:xfrm>
            <a:off x="533400" y="2971800"/>
            <a:ext cx="1179179" cy="3886200"/>
          </a:xfrm>
          <a:prstGeom prst="rect">
            <a:avLst/>
          </a:prstGeom>
          <a:ln>
            <a:noFill/>
          </a:ln>
          <a:effectLst>
            <a:softEdge rad="112500"/>
          </a:effectLst>
        </p:spPr>
      </p:pic>
    </p:spTree>
    <p:extLst>
      <p:ext uri="{BB962C8B-B14F-4D97-AF65-F5344CB8AC3E}">
        <p14:creationId xmlns:p14="http://schemas.microsoft.com/office/powerpoint/2010/main" val="1869957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3"/>
          <p:cNvSpPr txBox="1">
            <a:spLocks noChangeArrowheads="1"/>
          </p:cNvSpPr>
          <p:nvPr/>
        </p:nvSpPr>
        <p:spPr bwMode="auto">
          <a:xfrm>
            <a:off x="457200" y="228600"/>
            <a:ext cx="83820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rtl="0" fontAlgn="base">
              <a:spcBef>
                <a:spcPct val="0"/>
              </a:spcBef>
              <a:spcAft>
                <a:spcPct val="0"/>
              </a:spcAft>
              <a:buClrTx/>
              <a:buSzTx/>
              <a:buFontTx/>
              <a:buNone/>
            </a:pPr>
            <a:r>
              <a:rPr lang="fa-IR" altLang="en-US" sz="2400" i="1" u="sng">
                <a:solidFill>
                  <a:prstClr val="white"/>
                </a:solidFill>
                <a:cs typeface="B Koodak" panose="00000700000000000000" pitchFamily="2" charset="-78"/>
              </a:rPr>
              <a:t>گلدان های خیابانی </a:t>
            </a: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از اجزای شهری دیگر آسیب پذیر در برابر تخریب گرایی می توان به گلدان های خیابانی و کیوسک های تلفن اشاره کرد.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گلدان های خیابانی اشیای مطمئنی در برابر تخریب گرایی هستند.( به دلیل وزن و حجمشان و نداشتن جزئیات جذاب چندان مورد توجه تخریب گران نیستند). برای حفاظت از گل کاری های داخل آن ها:</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 استفاده از لبه های بلند در طرح این گونه مبلمان به منظور جلوگیری از میانبر زدن افراد از میان آن ها.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 آرایش و چیدمان درست گلدان ها در محیط</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r>
              <a:rPr lang="fa-IR" altLang="en-US" sz="2400">
                <a:solidFill>
                  <a:prstClr val="white"/>
                </a:solidFill>
                <a:cs typeface="B Koodak" panose="00000700000000000000" pitchFamily="2" charset="-78"/>
              </a:rPr>
              <a:t>- استفاده از گیاهان متراکم، انبوه و تیغ دار به جای کاشت گل های لطیف و جذاب.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pic>
        <p:nvPicPr>
          <p:cNvPr id="22531" name="Picture 2" descr="1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4267200"/>
            <a:ext cx="20447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1736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p:cNvSpPr txBox="1">
            <a:spLocks noChangeArrowheads="1"/>
          </p:cNvSpPr>
          <p:nvPr/>
        </p:nvSpPr>
        <p:spPr bwMode="auto">
          <a:xfrm>
            <a:off x="838200" y="533400"/>
            <a:ext cx="792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l" rtl="0" fontAlgn="base">
              <a:spcBef>
                <a:spcPct val="0"/>
              </a:spcBef>
              <a:spcAft>
                <a:spcPct val="0"/>
              </a:spcAft>
              <a:buClrTx/>
              <a:buSzTx/>
              <a:buFontTx/>
              <a:buNone/>
            </a:pPr>
            <a:endParaRPr lang="fa-IR" altLang="en-US" sz="1800">
              <a:solidFill>
                <a:prstClr val="white"/>
              </a:solidFill>
              <a:cs typeface="Arial" panose="020B0604020202020204" pitchFamily="34" charset="0"/>
            </a:endParaRPr>
          </a:p>
        </p:txBody>
      </p:sp>
      <p:sp>
        <p:nvSpPr>
          <p:cNvPr id="23555" name="Rectangle 1"/>
          <p:cNvSpPr>
            <a:spLocks noChangeArrowheads="1"/>
          </p:cNvSpPr>
          <p:nvPr/>
        </p:nvSpPr>
        <p:spPr bwMode="auto">
          <a:xfrm>
            <a:off x="609600" y="152400"/>
            <a:ext cx="8229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fontAlgn="base">
              <a:spcBef>
                <a:spcPct val="0"/>
              </a:spcBef>
              <a:spcAft>
                <a:spcPct val="0"/>
              </a:spcAft>
              <a:buClrTx/>
              <a:buSzTx/>
              <a:buFontTx/>
              <a:buNone/>
            </a:pPr>
            <a:r>
              <a:rPr lang="fa-IR" altLang="en-US" sz="2400" i="1" u="sng">
                <a:solidFill>
                  <a:prstClr val="white"/>
                </a:solidFill>
                <a:latin typeface="Arial" panose="020B0604020202020204" pitchFamily="34" charset="0"/>
                <a:ea typeface="Calibri" panose="020F0502020204030204" pitchFamily="34" charset="0"/>
                <a:cs typeface="B Koodak" panose="00000700000000000000" pitchFamily="2" charset="-78"/>
              </a:rPr>
              <a:t>کیوسک های تلفن</a:t>
            </a:r>
            <a:endParaRPr lang="en-US" altLang="en-US" sz="2400" i="1" u="sng">
              <a:solidFill>
                <a:prstClr val="white"/>
              </a:solidFill>
              <a:latin typeface="Arial" panose="020B0604020202020204" pitchFamily="34" charset="0"/>
              <a:ea typeface="Calibri" panose="020F0502020204030204" pitchFamily="34" charset="0"/>
              <a:cs typeface="B Koodak" panose="00000700000000000000" pitchFamily="2" charset="-78"/>
            </a:endParaRPr>
          </a:p>
          <a:p>
            <a:pPr eaLnBrk="0" fontAlgn="base" hangingPunct="0">
              <a:spcBef>
                <a:spcPct val="0"/>
              </a:spcBef>
              <a:spcAft>
                <a:spcPct val="0"/>
              </a:spcAft>
              <a:buClrTx/>
              <a:buSzTx/>
              <a:buFontTx/>
              <a:buNone/>
            </a:pPr>
            <a:r>
              <a:rPr lang="fa-IR" altLang="en-US" sz="2400">
                <a:solidFill>
                  <a:prstClr val="white"/>
                </a:solidFill>
                <a:latin typeface="Arial" panose="020B0604020202020204" pitchFamily="34" charset="0"/>
                <a:ea typeface="Calibri" panose="020F0502020204030204" pitchFamily="34" charset="0"/>
                <a:cs typeface="B Koodak" panose="00000700000000000000" pitchFamily="2" charset="-78"/>
              </a:rPr>
              <a:t>- جایگزینی صفحات فلزی در پنجره های ردیف پایین کیوسک به جای شیشه</a:t>
            </a:r>
            <a:endParaRPr lang="en-US" altLang="en-US" sz="2400">
              <a:solidFill>
                <a:prstClr val="white"/>
              </a:solidFill>
              <a:latin typeface="Arial" panose="020B0604020202020204" pitchFamily="34" charset="0"/>
              <a:cs typeface="B Koodak" panose="00000700000000000000" pitchFamily="2" charset="-78"/>
            </a:endParaRPr>
          </a:p>
          <a:p>
            <a:pPr eaLnBrk="0" fontAlgn="base" hangingPunct="0">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 تبدیل شیشه به صفحات شفاف پلاستیکی</a:t>
            </a:r>
            <a:endParaRPr lang="en-US" altLang="en-US" sz="2400">
              <a:solidFill>
                <a:prstClr val="white"/>
              </a:solidFill>
              <a:latin typeface="Arial" panose="020B0604020202020204" pitchFamily="34" charset="0"/>
              <a:cs typeface="B Koodak" panose="00000700000000000000" pitchFamily="2" charset="-78"/>
            </a:endParaRPr>
          </a:p>
          <a:p>
            <a:pPr eaLnBrk="0" fontAlgn="base" hangingPunct="0">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 استفاده از تجهیزات تمام فولاد برای قلک تلفن</a:t>
            </a:r>
            <a:endParaRPr lang="en-US" altLang="en-US" sz="2400">
              <a:solidFill>
                <a:prstClr val="white"/>
              </a:solidFill>
              <a:latin typeface="Arial" panose="020B0604020202020204" pitchFamily="34" charset="0"/>
              <a:cs typeface="B Koodak" panose="00000700000000000000" pitchFamily="2" charset="-78"/>
            </a:endParaRPr>
          </a:p>
          <a:p>
            <a:pPr eaLnBrk="0" fontAlgn="base" hangingPunct="0">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 تقویت گوشی با سیم روکش دار فلزی</a:t>
            </a:r>
            <a:endParaRPr lang="en-US" altLang="en-US" sz="2400">
              <a:solidFill>
                <a:prstClr val="white"/>
              </a:solidFill>
              <a:latin typeface="Arial" panose="020B0604020202020204" pitchFamily="34" charset="0"/>
              <a:cs typeface="B Koodak" panose="00000700000000000000" pitchFamily="2" charset="-78"/>
            </a:endParaRPr>
          </a:p>
          <a:p>
            <a:pPr eaLnBrk="0" fontAlgn="base" hangingPunct="0">
              <a:spcBef>
                <a:spcPct val="0"/>
              </a:spcBef>
              <a:spcAft>
                <a:spcPct val="0"/>
              </a:spcAft>
              <a:buClrTx/>
              <a:buSzTx/>
              <a:buFontTx/>
              <a:buNone/>
            </a:pPr>
            <a:endParaRPr lang="fa-IR" altLang="en-US" sz="2400">
              <a:solidFill>
                <a:prstClr val="white"/>
              </a:solidFill>
              <a:latin typeface="Arial" panose="020B0604020202020204" pitchFamily="34" charset="0"/>
              <a:cs typeface="B Koodak" panose="00000700000000000000" pitchFamily="2" charset="-78"/>
            </a:endParaRPr>
          </a:p>
          <a:p>
            <a:pPr eaLnBrk="0" fontAlgn="base" hangingPunct="0">
              <a:spcBef>
                <a:spcPct val="0"/>
              </a:spcBef>
              <a:spcAft>
                <a:spcPct val="0"/>
              </a:spcAft>
              <a:buClrTx/>
              <a:buSzTx/>
              <a:buFontTx/>
              <a:buChar char="-"/>
            </a:pPr>
            <a:r>
              <a:rPr lang="fa-IR" altLang="en-US" sz="2400">
                <a:solidFill>
                  <a:prstClr val="white"/>
                </a:solidFill>
                <a:latin typeface="Arial" panose="020B0604020202020204" pitchFamily="34" charset="0"/>
                <a:cs typeface="B Koodak" panose="00000700000000000000" pitchFamily="2" charset="-78"/>
              </a:rPr>
              <a:t>روشنایی 24 ساعته با لامپ های فلورسنت</a:t>
            </a:r>
          </a:p>
          <a:p>
            <a:pPr eaLnBrk="0" fontAlgn="base" hangingPunct="0">
              <a:spcBef>
                <a:spcPct val="0"/>
              </a:spcBef>
              <a:spcAft>
                <a:spcPct val="0"/>
              </a:spcAft>
              <a:buClrTx/>
              <a:buSzTx/>
              <a:buFontTx/>
              <a:buChar char="-"/>
            </a:pPr>
            <a:r>
              <a:rPr lang="fa-IR" altLang="en-US" sz="2400">
                <a:solidFill>
                  <a:prstClr val="white"/>
                </a:solidFill>
                <a:latin typeface="Arial" panose="020B0604020202020204" pitchFamily="34" charset="0"/>
                <a:cs typeface="B Koodak" panose="00000700000000000000" pitchFamily="2" charset="-78"/>
              </a:rPr>
              <a:t> و محل استقرار مناسب</a:t>
            </a:r>
            <a:endParaRPr lang="en-US" altLang="en-US" sz="2400">
              <a:solidFill>
                <a:prstClr val="white"/>
              </a:solidFill>
              <a:latin typeface="Arial" panose="020B0604020202020204" pitchFamily="34" charset="0"/>
              <a:cs typeface="B Koodak" panose="00000700000000000000" pitchFamily="2" charset="-78"/>
            </a:endParaRPr>
          </a:p>
        </p:txBody>
      </p:sp>
      <p:pic>
        <p:nvPicPr>
          <p:cNvPr id="6" name="Picture 5" descr="Picture6.jpg"/>
          <p:cNvPicPr>
            <a:picLocks noChangeAspect="1"/>
          </p:cNvPicPr>
          <p:nvPr/>
        </p:nvPicPr>
        <p:blipFill>
          <a:blip r:embed="rId2"/>
          <a:stretch>
            <a:fillRect/>
          </a:stretch>
        </p:blipFill>
        <p:spPr>
          <a:xfrm>
            <a:off x="990600" y="2514600"/>
            <a:ext cx="2980195" cy="3962400"/>
          </a:xfrm>
          <a:prstGeom prst="rect">
            <a:avLst/>
          </a:prstGeom>
          <a:ln>
            <a:noFill/>
          </a:ln>
          <a:effectLst>
            <a:softEdge rad="112500"/>
          </a:effectLst>
        </p:spPr>
      </p:pic>
    </p:spTree>
    <p:extLst>
      <p:ext uri="{BB962C8B-B14F-4D97-AF65-F5344CB8AC3E}">
        <p14:creationId xmlns:p14="http://schemas.microsoft.com/office/powerpoint/2010/main" val="1031772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152400" y="320675"/>
            <a:ext cx="8839200"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i="1" u="sng">
                <a:solidFill>
                  <a:prstClr val="white"/>
                </a:solidFill>
                <a:latin typeface="Arial" panose="020B0604020202020204" pitchFamily="34" charset="0"/>
                <a:ea typeface="Times New Roman" panose="02020603050405020304" pitchFamily="18" charset="0"/>
                <a:cs typeface="B Koodak" panose="00000700000000000000" pitchFamily="2" charset="-78"/>
              </a:rPr>
              <a:t>سابقه و تعریف وندالیسم</a:t>
            </a:r>
          </a:p>
          <a:p>
            <a:pPr algn="just" eaLnBrk="0" fontAlgn="base" hangingPunct="0">
              <a:spcBef>
                <a:spcPct val="0"/>
              </a:spcBef>
              <a:spcAft>
                <a:spcPct val="0"/>
              </a:spcAft>
              <a:buClrTx/>
              <a:buSzTx/>
              <a:buFontTx/>
              <a:buNone/>
            </a:pPr>
            <a:endParaRPr lang="fa-IR" altLang="en-US" sz="2400">
              <a:solidFill>
                <a:prstClr val="white"/>
              </a:solidFill>
              <a:latin typeface="Arial" panose="020B0604020202020204" pitchFamily="34" charset="0"/>
              <a:ea typeface="Times New Roman" panose="02020603050405020304" pitchFamily="18" charset="0"/>
              <a:cs typeface="B Yekan" panose="00000400000000000000" pitchFamily="2" charset="-78"/>
            </a:endParaRPr>
          </a:p>
          <a:p>
            <a:pPr algn="just" eaLnBrk="0" fontAlgn="base" hangingPunct="0">
              <a:lnSpc>
                <a:spcPct val="150000"/>
              </a:lnSpc>
              <a:spcBef>
                <a:spcPct val="0"/>
              </a:spcBef>
              <a:spcAft>
                <a:spcPct val="0"/>
              </a:spcAft>
              <a:buClrTx/>
              <a:buSzTx/>
              <a:buFontTx/>
              <a:buNone/>
            </a:pPr>
            <a:r>
              <a:rPr lang="fa-IR" altLang="en-US" sz="2400">
                <a:solidFill>
                  <a:prstClr val="white"/>
                </a:solidFill>
                <a:latin typeface="Arial" panose="020B0604020202020204" pitchFamily="34" charset="0"/>
                <a:ea typeface="Times New Roman" panose="02020603050405020304" pitchFamily="18" charset="0"/>
                <a:cs typeface="B Yekan" panose="00000400000000000000" pitchFamily="2" charset="-78"/>
              </a:rPr>
              <a:t>معنی تاریخی و ریشه ی وندالیسم از واژه ی « وندال » گرفته شده است. قبیله ای از نژاد ژرمن ها در شرق اروپا که همواره غرب را مورد حمله قرار می دادند و در قرن پنجم میلادی امپراتوری روم را غارت کردند. از این قوم عموماً به‌عنوان تخریب گرایان هنر، تمدن و ادبیات روم یاد می شود. </a:t>
            </a:r>
            <a:endParaRPr lang="en-US" altLang="en-US" sz="2400">
              <a:solidFill>
                <a:prstClr val="white"/>
              </a:solidFill>
              <a:latin typeface="Arial" panose="020B0604020202020204" pitchFamily="34" charset="0"/>
              <a:cs typeface="B Yekan" panose="00000400000000000000" pitchFamily="2" charset="-78"/>
            </a:endParaRPr>
          </a:p>
          <a:p>
            <a:pPr algn="just" eaLnBrk="0" fontAlgn="base" hangingPunct="0">
              <a:lnSpc>
                <a:spcPct val="150000"/>
              </a:lnSpc>
              <a:spcBef>
                <a:spcPct val="0"/>
              </a:spcBef>
              <a:spcAft>
                <a:spcPct val="0"/>
              </a:spcAft>
              <a:buClrTx/>
              <a:buSzTx/>
              <a:buFontTx/>
              <a:buNone/>
            </a:pPr>
            <a:endParaRPr lang="fa-IR" altLang="en-US" sz="2400">
              <a:solidFill>
                <a:prstClr val="white"/>
              </a:solidFill>
              <a:latin typeface="Arial" panose="020B0604020202020204" pitchFamily="34" charset="0"/>
              <a:cs typeface="B Koodak" panose="00000700000000000000" pitchFamily="2" charset="-78"/>
            </a:endParaRPr>
          </a:p>
          <a:p>
            <a:pPr algn="just" eaLnBrk="0" fontAlgn="base" hangingPunct="0">
              <a:lnSpc>
                <a:spcPct val="150000"/>
              </a:lnSpc>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براساس تعریف واژه ی وندالیسم در فرهنگ آکسفورد، این واژه در سال 1663 میلادی به تخریب جاهلانه یا آگاهانه ی هر چیز زیبا، محترم و حفاظت شده ای گفته  می شد و به تدریج هرگونه رفتار مخرب، بی پروا، بی فرهنگ و بی‌رحمانه‌ای را شامل شد. این تعابیر به ویژه در حوزه ی هنر و آثار هنری مصداق پیدا کرد. </a:t>
            </a:r>
          </a:p>
        </p:txBody>
      </p:sp>
    </p:spTree>
    <p:extLst>
      <p:ext uri="{BB962C8B-B14F-4D97-AF65-F5344CB8AC3E}">
        <p14:creationId xmlns:p14="http://schemas.microsoft.com/office/powerpoint/2010/main" val="1724278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4"/>
          <p:cNvSpPr txBox="1">
            <a:spLocks noChangeArrowheads="1"/>
          </p:cNvSpPr>
          <p:nvPr/>
        </p:nvSpPr>
        <p:spPr bwMode="auto">
          <a:xfrm>
            <a:off x="990600" y="1143000"/>
            <a:ext cx="609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l" rtl="0" fontAlgn="base">
              <a:spcBef>
                <a:spcPct val="0"/>
              </a:spcBef>
              <a:spcAft>
                <a:spcPct val="0"/>
              </a:spcAft>
              <a:buClrTx/>
              <a:buSzTx/>
              <a:buFontTx/>
              <a:buNone/>
            </a:pPr>
            <a:endParaRPr lang="fa-IR" altLang="en-US" sz="1800">
              <a:solidFill>
                <a:prstClr val="white"/>
              </a:solidFill>
              <a:cs typeface="Arial" panose="020B0604020202020204" pitchFamily="34" charset="0"/>
            </a:endParaRPr>
          </a:p>
        </p:txBody>
      </p:sp>
      <p:sp>
        <p:nvSpPr>
          <p:cNvPr id="24579" name="Rectangle 1"/>
          <p:cNvSpPr>
            <a:spLocks noChangeArrowheads="1"/>
          </p:cNvSpPr>
          <p:nvPr/>
        </p:nvSpPr>
        <p:spPr bwMode="auto">
          <a:xfrm>
            <a:off x="-304800" y="304800"/>
            <a:ext cx="9144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fontAlgn="base">
              <a:spcBef>
                <a:spcPct val="0"/>
              </a:spcBef>
              <a:spcAft>
                <a:spcPct val="0"/>
              </a:spcAft>
              <a:buClrTx/>
              <a:buSzTx/>
              <a:buFontTx/>
              <a:buNone/>
            </a:pPr>
            <a:r>
              <a:rPr lang="fa-IR" altLang="en-US">
                <a:solidFill>
                  <a:prstClr val="white"/>
                </a:solidFill>
                <a:latin typeface="Arial" panose="020B0604020202020204" pitchFamily="34" charset="0"/>
                <a:ea typeface="Times New Roman" panose="02020603050405020304" pitchFamily="18" charset="0"/>
                <a:cs typeface="B Koodak" panose="00000700000000000000" pitchFamily="2" charset="-78"/>
              </a:rPr>
              <a:t> اصولی که در طراحی مبلمان شهری باعث کاهش تخریب گرایی می شود عبارتند از:</a:t>
            </a:r>
            <a:endParaRPr lang="en-US" altLang="en-US">
              <a:solidFill>
                <a:prstClr val="white"/>
              </a:solidFill>
              <a:latin typeface="Arial" panose="020B0604020202020204" pitchFamily="34" charset="0"/>
              <a:ea typeface="Times New Roman" panose="02020603050405020304" pitchFamily="18" charset="0"/>
              <a:cs typeface="B Koodak" panose="00000700000000000000" pitchFamily="2" charset="-78"/>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ea typeface="Times New Roman" panose="02020603050405020304" pitchFamily="18" charset="0"/>
                <a:cs typeface="B Koodak" panose="00000700000000000000" pitchFamily="2" charset="-78"/>
              </a:rPr>
              <a:t>- ساختمان محکم</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سطح مناسب اتصالات</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مواد مقاوم و ضد زنگ</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بست های پنهان</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خودداری از به کارگیری هرگونه قطعه متحرک</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نصب مناسب</a:t>
            </a:r>
            <a:endParaRPr lang="en-US" altLang="en-US">
              <a:solidFill>
                <a:prstClr val="white"/>
              </a:solidFill>
              <a:latin typeface="Arial" panose="020B0604020202020204" pitchFamily="34" charset="0"/>
              <a:cs typeface="Arial" panose="020B0604020202020204" pitchFamily="34" charset="0"/>
            </a:endParaRPr>
          </a:p>
          <a:p>
            <a:pPr eaLnBrk="0" fontAlgn="base" hangingPunct="0">
              <a:spcBef>
                <a:spcPct val="0"/>
              </a:spcBef>
              <a:spcAft>
                <a:spcPct val="0"/>
              </a:spcAft>
              <a:buClrTx/>
              <a:buSzTx/>
              <a:buFontTx/>
              <a:buNone/>
            </a:pPr>
            <a:r>
              <a:rPr lang="fa-IR" altLang="en-US">
                <a:solidFill>
                  <a:prstClr val="white"/>
                </a:solidFill>
                <a:latin typeface="Arial" panose="020B0604020202020204" pitchFamily="34" charset="0"/>
                <a:cs typeface="B Koodak" panose="00000700000000000000" pitchFamily="2" charset="-78"/>
              </a:rPr>
              <a:t>- مراقبت و نگهداری </a:t>
            </a:r>
            <a:endParaRPr lang="fa-IR" altLang="en-US">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6148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p:cNvSpPr txBox="1">
            <a:spLocks noChangeArrowheads="1"/>
          </p:cNvSpPr>
          <p:nvPr/>
        </p:nvSpPr>
        <p:spPr bwMode="auto">
          <a:xfrm>
            <a:off x="533400" y="762000"/>
            <a:ext cx="79248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a:solidFill>
                  <a:prstClr val="white"/>
                </a:solidFill>
                <a:cs typeface="B Koodak" panose="00000700000000000000" pitchFamily="2" charset="-78"/>
              </a:rPr>
              <a:t>در خاتمه باید گفت که تخریب گرایی پدیده ای اجتناب ناپذیرو لزوم برخورد اصولی با آن شرط عقل است. در این باره نکته قابل ذکر این است که تمام تمهیداتی که برای تقویت و تجهیز مبلمان شهری و جلوگیری از تخریب آن صورت می پذیرد، در نقش یک مسکّن موقتی است و درمان این درد اجتماعی ارتقای سطح فرهنگی جامعه است.</a:t>
            </a:r>
            <a:endParaRPr lang="en-US" altLang="en-US">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a:solidFill>
                  <a:prstClr val="white"/>
                </a:solidFill>
                <a:cs typeface="B Koodak" panose="00000700000000000000" pitchFamily="2" charset="-78"/>
              </a:rPr>
              <a:t>در این مورد کار فرهنگی روی سطوح مختلف جامعه با تدابیری مانند: تهیه فیلم، عکس،اعلان،کتاب و نشریه، برگزاری سخنرانی،همایش،دوره های آموزشی و در کل تشویق و ترغیب و آگاه ساختن مردم به فواید پرهیز از تخریب گرایی ضروری است.</a:t>
            </a:r>
            <a:endParaRPr lang="en-US" altLang="en-US">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a:solidFill>
                <a:prstClr val="white"/>
              </a:solidFill>
              <a:cs typeface="B Koodak" panose="00000700000000000000" pitchFamily="2" charset="-78"/>
            </a:endParaRPr>
          </a:p>
        </p:txBody>
      </p:sp>
    </p:spTree>
    <p:extLst>
      <p:ext uri="{BB962C8B-B14F-4D97-AF65-F5344CB8AC3E}">
        <p14:creationId xmlns:p14="http://schemas.microsoft.com/office/powerpoint/2010/main" val="2709274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4"/>
          <p:cNvSpPr txBox="1">
            <a:spLocks noChangeArrowheads="1"/>
          </p:cNvSpPr>
          <p:nvPr/>
        </p:nvSpPr>
        <p:spPr bwMode="auto">
          <a:xfrm>
            <a:off x="381000" y="533400"/>
            <a:ext cx="83820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eaLnBrk="0" fontAlgn="base" hangingPunct="0">
              <a:lnSpc>
                <a:spcPct val="150000"/>
              </a:lnSpc>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رفتاری را می توان وندالیسم نامید که ضمن دارا بودن جنبه های خشونت و تخریب، ویژگی های زیر را نیز داشته باشد: </a:t>
            </a:r>
            <a:endParaRPr lang="en-US" altLang="en-US" sz="2400">
              <a:solidFill>
                <a:prstClr val="white"/>
              </a:solidFill>
              <a:latin typeface="Arial" panose="020B0604020202020204" pitchFamily="34" charset="0"/>
              <a:cs typeface="B Koodak" panose="00000700000000000000" pitchFamily="2" charset="-78"/>
            </a:endParaRPr>
          </a:p>
          <a:p>
            <a:pPr algn="just" eaLnBrk="0" fontAlgn="base" hangingPunct="0">
              <a:lnSpc>
                <a:spcPct val="150000"/>
              </a:lnSpc>
              <a:spcBef>
                <a:spcPct val="0"/>
              </a:spcBef>
              <a:spcAft>
                <a:spcPct val="0"/>
              </a:spcAft>
              <a:buClrTx/>
              <a:buSzTx/>
              <a:buFontTx/>
              <a:buNone/>
            </a:pPr>
            <a:r>
              <a:rPr lang="fa-IR" altLang="en-US" sz="2400" b="1">
                <a:solidFill>
                  <a:prstClr val="white"/>
                </a:solidFill>
                <a:latin typeface="Arial" panose="020B0604020202020204" pitchFamily="34" charset="0"/>
                <a:cs typeface="B Kamran" panose="00000400000000000000" pitchFamily="2" charset="-78"/>
              </a:rPr>
              <a:t>الف) صدمه به چیزهایی که متعلق به دیگران است و نه شخص تخریب گر. </a:t>
            </a:r>
            <a:endParaRPr lang="en-US" altLang="en-US" sz="2400" b="1">
              <a:solidFill>
                <a:prstClr val="white"/>
              </a:solidFill>
              <a:latin typeface="Arial" panose="020B0604020202020204" pitchFamily="34" charset="0"/>
              <a:cs typeface="B Kamran" panose="00000400000000000000" pitchFamily="2" charset="-78"/>
            </a:endParaRPr>
          </a:p>
          <a:p>
            <a:pPr algn="just" eaLnBrk="0" fontAlgn="base" hangingPunct="0">
              <a:lnSpc>
                <a:spcPct val="150000"/>
              </a:lnSpc>
              <a:spcBef>
                <a:spcPct val="0"/>
              </a:spcBef>
              <a:spcAft>
                <a:spcPct val="0"/>
              </a:spcAft>
              <a:buClrTx/>
              <a:buSzTx/>
              <a:buFontTx/>
              <a:buNone/>
            </a:pPr>
            <a:r>
              <a:rPr lang="fa-IR" altLang="en-US" sz="2400" b="1">
                <a:solidFill>
                  <a:prstClr val="white"/>
                </a:solidFill>
                <a:latin typeface="Arial" panose="020B0604020202020204" pitchFamily="34" charset="0"/>
                <a:cs typeface="B Kamran" panose="00000400000000000000" pitchFamily="2" charset="-78"/>
              </a:rPr>
              <a:t>ب) صدمه به اموال عمومی و مردم. </a:t>
            </a:r>
            <a:endParaRPr lang="en-US" altLang="en-US" sz="2400" b="1">
              <a:solidFill>
                <a:prstClr val="white"/>
              </a:solidFill>
              <a:latin typeface="Arial" panose="020B0604020202020204" pitchFamily="34" charset="0"/>
              <a:cs typeface="B Kamran" panose="00000400000000000000" pitchFamily="2" charset="-78"/>
            </a:endParaRPr>
          </a:p>
          <a:p>
            <a:pPr algn="just" eaLnBrk="0" fontAlgn="base" hangingPunct="0">
              <a:lnSpc>
                <a:spcPct val="150000"/>
              </a:lnSpc>
              <a:spcBef>
                <a:spcPct val="0"/>
              </a:spcBef>
              <a:spcAft>
                <a:spcPct val="0"/>
              </a:spcAft>
              <a:buClrTx/>
              <a:buSzTx/>
              <a:buFontTx/>
              <a:buNone/>
            </a:pPr>
            <a:r>
              <a:rPr lang="fa-IR" altLang="en-US" sz="2400" b="1">
                <a:solidFill>
                  <a:prstClr val="white"/>
                </a:solidFill>
                <a:latin typeface="Arial" panose="020B0604020202020204" pitchFamily="34" charset="0"/>
                <a:cs typeface="B Kamran" panose="00000400000000000000" pitchFamily="2" charset="-78"/>
              </a:rPr>
              <a:t>پ) در کل، هر خسارتی که فرد خسارت زننده، باید آن را جبران کند و مسئولیت خسارت وارده برعهده ی اوست. </a:t>
            </a:r>
          </a:p>
          <a:p>
            <a:pPr algn="just" eaLnBrk="0" fontAlgn="base" hangingPunct="0">
              <a:lnSpc>
                <a:spcPct val="150000"/>
              </a:lnSpc>
              <a:spcBef>
                <a:spcPct val="0"/>
              </a:spcBef>
              <a:spcAft>
                <a:spcPct val="0"/>
              </a:spcAft>
              <a:buClrTx/>
              <a:buSzTx/>
              <a:buFontTx/>
              <a:buNone/>
            </a:pPr>
            <a:endParaRPr lang="en-US" altLang="en-US" sz="2400" b="1">
              <a:solidFill>
                <a:prstClr val="white"/>
              </a:solidFill>
              <a:latin typeface="Arial" panose="020B0604020202020204" pitchFamily="34" charset="0"/>
              <a:cs typeface="B Kamran" panose="00000400000000000000" pitchFamily="2" charset="-78"/>
            </a:endParaRPr>
          </a:p>
          <a:p>
            <a:pPr algn="just" eaLnBrk="0" fontAlgn="base" hangingPunct="0">
              <a:lnSpc>
                <a:spcPct val="150000"/>
              </a:lnSpc>
              <a:spcBef>
                <a:spcPct val="0"/>
              </a:spcBef>
              <a:spcAft>
                <a:spcPct val="0"/>
              </a:spcAft>
              <a:buClrTx/>
              <a:buSzTx/>
              <a:buFontTx/>
              <a:buNone/>
            </a:pPr>
            <a:r>
              <a:rPr lang="fa-IR" altLang="en-US" sz="2400">
                <a:solidFill>
                  <a:prstClr val="white"/>
                </a:solidFill>
                <a:latin typeface="Arial" panose="020B0604020202020204" pitchFamily="34" charset="0"/>
                <a:cs typeface="B Koodak" panose="00000700000000000000" pitchFamily="2" charset="-78"/>
              </a:rPr>
              <a:t>در این بین آن چه بیش تر دیده شده، صدمه به اموال عمومی است که مبلمان شهر هم در آن جای دارد. </a:t>
            </a:r>
          </a:p>
          <a:p>
            <a:pPr fontAlgn="base">
              <a:lnSpc>
                <a:spcPct val="150000"/>
              </a:lnSpc>
              <a:spcBef>
                <a:spcPct val="0"/>
              </a:spcBef>
              <a:spcAft>
                <a:spcPct val="0"/>
              </a:spcAft>
              <a:buClrTx/>
              <a:buSzTx/>
              <a:buFontTx/>
              <a:buNone/>
            </a:pPr>
            <a:endParaRPr lang="fa-IR" altLang="en-US" sz="240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7127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228600"/>
          <a:ext cx="8686800" cy="6080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171" name="TextBox 4"/>
          <p:cNvSpPr txBox="1">
            <a:spLocks noChangeArrowheads="1"/>
          </p:cNvSpPr>
          <p:nvPr/>
        </p:nvSpPr>
        <p:spPr bwMode="auto">
          <a:xfrm>
            <a:off x="6172200" y="2447925"/>
            <a:ext cx="190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l" rtl="0" fontAlgn="base">
              <a:spcBef>
                <a:spcPct val="0"/>
              </a:spcBef>
              <a:spcAft>
                <a:spcPct val="0"/>
              </a:spcAft>
              <a:buClrTx/>
              <a:buSzTx/>
              <a:buFontTx/>
              <a:buNone/>
            </a:pPr>
            <a:r>
              <a:rPr lang="fa-IR" altLang="en-US" sz="3200" b="1">
                <a:solidFill>
                  <a:prstClr val="white"/>
                </a:solidFill>
                <a:latin typeface="B Tahoma" pitchFamily="34" charset="0"/>
                <a:ea typeface="B Tahoma" pitchFamily="34" charset="0"/>
                <a:cs typeface="B Yekan" panose="00000400000000000000" pitchFamily="2" charset="-78"/>
              </a:rPr>
              <a:t>خصومت</a:t>
            </a:r>
            <a:endParaRPr lang="en-US" altLang="en-US" b="1">
              <a:solidFill>
                <a:prstClr val="white"/>
              </a:solidFill>
              <a:latin typeface="B Tahoma" pitchFamily="34" charset="0"/>
              <a:ea typeface="B Tahoma" pitchFamily="34" charset="0"/>
              <a:cs typeface="B Yekan" panose="00000400000000000000" pitchFamily="2" charset="-78"/>
            </a:endParaRPr>
          </a:p>
        </p:txBody>
      </p:sp>
    </p:spTree>
    <p:extLst>
      <p:ext uri="{BB962C8B-B14F-4D97-AF65-F5344CB8AC3E}">
        <p14:creationId xmlns:p14="http://schemas.microsoft.com/office/powerpoint/2010/main" val="4171335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152400" y="152400"/>
            <a:ext cx="88392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fontAlgn="base">
              <a:spcBef>
                <a:spcPct val="0"/>
              </a:spcBef>
              <a:spcAft>
                <a:spcPct val="0"/>
              </a:spcAft>
              <a:buClrTx/>
              <a:buSzTx/>
              <a:buFontTx/>
              <a:buNone/>
            </a:pPr>
            <a:r>
              <a:rPr lang="fa-IR" altLang="en-US" sz="2400">
                <a:solidFill>
                  <a:prstClr val="white"/>
                </a:solidFill>
                <a:cs typeface="B Koodak" panose="00000700000000000000" pitchFamily="2" charset="-78"/>
              </a:rPr>
              <a:t>1- تخریب گرایی مال اندوز</a:t>
            </a:r>
            <a:endParaRPr lang="en-US" altLang="en-US" sz="2400">
              <a:solidFill>
                <a:prstClr val="white"/>
              </a:solidFill>
              <a:cs typeface="B Koodak" panose="00000700000000000000" pitchFamily="2" charset="-78"/>
            </a:endParaRPr>
          </a:p>
          <a:p>
            <a:pPr fontAlgn="base">
              <a:spcBef>
                <a:spcPct val="0"/>
              </a:spcBef>
              <a:spcAft>
                <a:spcPct val="0"/>
              </a:spcAft>
              <a:buClrTx/>
              <a:buSzTx/>
              <a:buFontTx/>
              <a:buNone/>
            </a:pPr>
            <a:endParaRPr lang="fa-IR" altLang="en-US" sz="2400">
              <a:solidFill>
                <a:prstClr val="white"/>
              </a:solidFill>
              <a:cs typeface="B Koodak" panose="00000700000000000000" pitchFamily="2" charset="-78"/>
            </a:endParaRPr>
          </a:p>
          <a:p>
            <a:pPr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صدمه های وارده در این نوع برای کسب پول و اموال است. اعمالی مانند: </a:t>
            </a:r>
            <a:r>
              <a:rPr lang="fa-IR" altLang="en-US" sz="2400" b="1">
                <a:solidFill>
                  <a:prstClr val="white"/>
                </a:solidFill>
                <a:cs typeface="B Kamran" panose="00000400000000000000" pitchFamily="2" charset="-78"/>
              </a:rPr>
              <a:t>کندن و برداشتن علایم راهنمایی، آرم اتومبیل‌ها، تابلوی اسامی محل ها و اشخاص، قطعات پارکومتر، تلفن عمومی و تجهیزات آن. </a:t>
            </a:r>
            <a:endParaRPr lang="en-US" altLang="en-US" sz="2400" b="1">
              <a:solidFill>
                <a:prstClr val="white"/>
              </a:solidFill>
              <a:cs typeface="B Kamran" panose="00000400000000000000" pitchFamily="2" charset="-78"/>
            </a:endParaRPr>
          </a:p>
          <a:p>
            <a:pPr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شخص تخریب گر در این حالت تنها در اندیشه ی مال خود کردن اشیای عمومی است، حتی با چیزهای بی ارزش. </a:t>
            </a:r>
            <a:endParaRPr lang="en-US" altLang="en-US" sz="2400">
              <a:solidFill>
                <a:prstClr val="white"/>
              </a:solidFill>
              <a:cs typeface="B Koodak" panose="00000700000000000000" pitchFamily="2" charset="-78"/>
            </a:endParaRPr>
          </a:p>
          <a:p>
            <a:pPr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pic>
        <p:nvPicPr>
          <p:cNvPr id="3" name="Picture 2" descr="Picture9.jpg"/>
          <p:cNvPicPr>
            <a:picLocks noChangeAspect="1"/>
          </p:cNvPicPr>
          <p:nvPr/>
        </p:nvPicPr>
        <p:blipFill>
          <a:blip r:embed="rId2"/>
          <a:stretch>
            <a:fillRect/>
          </a:stretch>
        </p:blipFill>
        <p:spPr>
          <a:xfrm>
            <a:off x="4876800" y="4038600"/>
            <a:ext cx="3200400" cy="2410968"/>
          </a:xfrm>
          <a:prstGeom prst="rect">
            <a:avLst/>
          </a:prstGeom>
          <a:ln>
            <a:noFill/>
          </a:ln>
          <a:effectLst>
            <a:softEdge rad="112500"/>
          </a:effectLst>
        </p:spPr>
      </p:pic>
      <p:pic>
        <p:nvPicPr>
          <p:cNvPr id="6" name="Picture 3" descr="369px-Vandalism_Shibuya_Tokyo.jpg"/>
          <p:cNvPicPr>
            <a:picLocks noChangeAspect="1"/>
          </p:cNvPicPr>
          <p:nvPr/>
        </p:nvPicPr>
        <p:blipFill>
          <a:blip r:embed="rId3"/>
          <a:srcRect/>
          <a:stretch>
            <a:fillRect/>
          </a:stretch>
        </p:blipFill>
        <p:spPr bwMode="auto">
          <a:xfrm>
            <a:off x="762000" y="3352800"/>
            <a:ext cx="2682102" cy="3276600"/>
          </a:xfrm>
          <a:prstGeom prst="rect">
            <a:avLst/>
          </a:prstGeom>
          <a:ln>
            <a:noFill/>
          </a:ln>
          <a:effectLst>
            <a:softEdge rad="112500"/>
          </a:effectLst>
        </p:spPr>
      </p:pic>
      <p:sp>
        <p:nvSpPr>
          <p:cNvPr id="7" name="Oval 6"/>
          <p:cNvSpPr/>
          <p:nvPr/>
        </p:nvSpPr>
        <p:spPr>
          <a:xfrm>
            <a:off x="1066800" y="5791200"/>
            <a:ext cx="685800" cy="533400"/>
          </a:xfrm>
          <a:prstGeom prst="ellipse">
            <a:avLst/>
          </a:prstGeom>
          <a:solidFill>
            <a:srgbClr val="FFFF00">
              <a:alpha val="5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Tree>
    <p:extLst>
      <p:ext uri="{BB962C8B-B14F-4D97-AF65-F5344CB8AC3E}">
        <p14:creationId xmlns:p14="http://schemas.microsoft.com/office/powerpoint/2010/main" val="3716623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685800" y="381000"/>
            <a:ext cx="8153400" cy="609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b="1">
                <a:solidFill>
                  <a:prstClr val="white"/>
                </a:solidFill>
                <a:cs typeface="B Koodak" panose="00000700000000000000" pitchFamily="2" charset="-78"/>
              </a:rPr>
              <a:t>2- تخریب گرایی تاکتیکی</a:t>
            </a:r>
            <a:endParaRPr lang="en-US" altLang="en-US" sz="2400" b="1">
              <a:solidFill>
                <a:prstClr val="white"/>
              </a:solidFill>
              <a:cs typeface="B Koodak" panose="00000700000000000000" pitchFamily="2" charset="-78"/>
            </a:endParaRPr>
          </a:p>
          <a:p>
            <a:pPr algn="just" fontAlgn="base">
              <a:spcBef>
                <a:spcPct val="0"/>
              </a:spcBef>
              <a:spcAft>
                <a:spcPct val="0"/>
              </a:spcAft>
              <a:buClrTx/>
              <a:buSzTx/>
              <a:buFontTx/>
              <a:buNone/>
            </a:pPr>
            <a:endParaRPr lang="fa-IR"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خسارت های ایجاد شده در این حالت، یک تاکتیک حساب شده است. این تخریب گرایی بیش تر از به دست آوردن دارایی، در‌پی دستیابی به یک مقصود خاص است. خسارت وارده لزوماً بیان گر خصومت نیست و اغلب هدف تخریبی، دلخواه و آزاد انتخاب می شود، اما اندیشه ی این گونه رفتار تخریبی به عنوان یک تاکتیک، به طور کامل طراحی شده و حسابگرانه است. </a:t>
            </a:r>
            <a:endParaRPr lang="en-US"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برخی از اعمالی که برای جلب توجه انجام می شود، در زمره ی این نوع تخریب گرایی است. متداول ترین خسارت در این تخریب گرایی، کاری است که ولگردان و بی خانمان ها برای به دست آوردن جای خواب و غذای گرم انجام می‌دهند. شکستن شیشه در حضور پلیس و نیروهای انتظامی از این جمله است. </a:t>
            </a:r>
            <a:endParaRPr lang="en-US" altLang="en-US" sz="24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1800">
              <a:solidFill>
                <a:prstClr val="white"/>
              </a:solidFill>
              <a:cs typeface="B Koodak" panose="00000700000000000000" pitchFamily="2" charset="-78"/>
            </a:endParaRPr>
          </a:p>
        </p:txBody>
      </p:sp>
    </p:spTree>
    <p:extLst>
      <p:ext uri="{BB962C8B-B14F-4D97-AF65-F5344CB8AC3E}">
        <p14:creationId xmlns:p14="http://schemas.microsoft.com/office/powerpoint/2010/main" val="4185236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
          <p:cNvSpPr txBox="1">
            <a:spLocks noChangeArrowheads="1"/>
          </p:cNvSpPr>
          <p:nvPr/>
        </p:nvSpPr>
        <p:spPr bwMode="auto">
          <a:xfrm>
            <a:off x="838200" y="457200"/>
            <a:ext cx="7848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3- تخریب گرایی انتقامجو</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endParaRPr lang="fa-IR" altLang="en-US" sz="2400">
              <a:solidFill>
                <a:prstClr val="white"/>
              </a:solidFill>
              <a:cs typeface="B Koodak" panose="00000700000000000000" pitchFamily="2" charset="-78"/>
            </a:endParaRPr>
          </a:p>
          <a:p>
            <a:pPr algn="just" fontAlgn="base">
              <a:lnSpc>
                <a:spcPct val="150000"/>
              </a:lnSpc>
              <a:spcBef>
                <a:spcPct val="0"/>
              </a:spcBef>
              <a:spcAft>
                <a:spcPct val="0"/>
              </a:spcAft>
              <a:buClrTx/>
              <a:buSzTx/>
              <a:buFontTx/>
              <a:buNone/>
            </a:pPr>
            <a:r>
              <a:rPr lang="fa-IR" altLang="en-US" sz="2400">
                <a:solidFill>
                  <a:prstClr val="white"/>
                </a:solidFill>
                <a:cs typeface="B Koodak" panose="00000700000000000000" pitchFamily="2" charset="-78"/>
              </a:rPr>
              <a:t>تخریب اموال به قصد انتقام، از انواع مهم و شدید تخریب گرایی محسوب می شود. در این نوع، معمولاً درصد تخریب واقعی از آن چه به ظاهر دیده می شود بیش تر است و پیامد های زیادی به دنبال دارد. این تخریب گرایی عوامل زیادی دارد. در این نوع از انتقامجویی، درصد ارضای لذت های آنی و کوتاه مدت، پایین است ولی نتیجه ی عمل از امنیت بیش تری برخوردار است. </a:t>
            </a:r>
            <a:endParaRPr lang="en-US" altLang="en-US" sz="24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2400">
              <a:solidFill>
                <a:prstClr val="white"/>
              </a:solidFill>
              <a:cs typeface="B Koodak" panose="00000700000000000000" pitchFamily="2" charset="-78"/>
            </a:endParaRPr>
          </a:p>
        </p:txBody>
      </p:sp>
    </p:spTree>
    <p:extLst>
      <p:ext uri="{BB962C8B-B14F-4D97-AF65-F5344CB8AC3E}">
        <p14:creationId xmlns:p14="http://schemas.microsoft.com/office/powerpoint/2010/main" val="3848254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txBox="1">
            <a:spLocks noChangeArrowheads="1"/>
          </p:cNvSpPr>
          <p:nvPr/>
        </p:nvSpPr>
        <p:spPr bwMode="auto">
          <a:xfrm>
            <a:off x="457200" y="304800"/>
            <a:ext cx="83058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4- تخریب گرایی تفریحی</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ویرانی های زیادی بر اثر این نوع تخریب گرایی و تفکر حاکم بر آن بر پیکر جامعه وارد می شود. این کار یک قانون‌شکنی محض است اما در موارد زیادی هم نقض هیچ قانون مشخصی نیست. </a:t>
            </a:r>
            <a:endParaRPr lang="en-US" altLang="en-US" sz="2400">
              <a:solidFill>
                <a:prstClr val="white"/>
              </a:solidFill>
              <a:cs typeface="B Koodak" panose="00000700000000000000" pitchFamily="2" charset="-78"/>
            </a:endParaRPr>
          </a:p>
          <a:p>
            <a:pPr algn="just" fontAlgn="base">
              <a:spcBef>
                <a:spcPct val="0"/>
              </a:spcBef>
              <a:spcAft>
                <a:spcPct val="0"/>
              </a:spcAft>
              <a:buClrTx/>
              <a:buSzTx/>
              <a:buFontTx/>
              <a:buNone/>
            </a:pPr>
            <a:r>
              <a:rPr lang="fa-IR" altLang="en-US" sz="2400">
                <a:solidFill>
                  <a:prstClr val="white"/>
                </a:solidFill>
                <a:cs typeface="B Koodak" panose="00000700000000000000" pitchFamily="2" charset="-78"/>
              </a:rPr>
              <a:t>در بیش تر تخریب گرایی های تفریحی قدری خصومت هم وجود دارد. محرکاتی مانند کنجکاوی، رقابت و مهارت بسیار مهم هستند. به طور مثال هدف قرار دادن چراغ پارک یا خیابان به منظور کسب لذت نوعی تخریب گرایی تفریحی است. این نوع در بین خردسالان هم زیاد رواج دارد و احتمال دارد هر کسی روزی اقدام به این کار کرده باشد. </a:t>
            </a:r>
            <a:endParaRPr lang="en-US" altLang="en-US" sz="2400">
              <a:solidFill>
                <a:prstClr val="white"/>
              </a:solidFill>
              <a:cs typeface="B Koodak" panose="00000700000000000000" pitchFamily="2" charset="-78"/>
            </a:endParaRPr>
          </a:p>
          <a:p>
            <a:pPr algn="just" rtl="0" fontAlgn="base">
              <a:spcBef>
                <a:spcPct val="0"/>
              </a:spcBef>
              <a:spcAft>
                <a:spcPct val="0"/>
              </a:spcAft>
              <a:buClrTx/>
              <a:buSzTx/>
              <a:buFontTx/>
              <a:buNone/>
            </a:pPr>
            <a:endParaRPr lang="en-US" altLang="en-US" sz="1800">
              <a:solidFill>
                <a:prstClr val="white"/>
              </a:solidFill>
              <a:cs typeface="Arial" panose="020B0604020202020204" pitchFamily="34" charset="0"/>
            </a:endParaRPr>
          </a:p>
        </p:txBody>
      </p:sp>
      <p:pic>
        <p:nvPicPr>
          <p:cNvPr id="4" name="Picture 3" descr="Picture10.jpg"/>
          <p:cNvPicPr>
            <a:picLocks noChangeAspect="1"/>
          </p:cNvPicPr>
          <p:nvPr/>
        </p:nvPicPr>
        <p:blipFill>
          <a:blip r:embed="rId2"/>
          <a:stretch>
            <a:fillRect/>
          </a:stretch>
        </p:blipFill>
        <p:spPr>
          <a:xfrm>
            <a:off x="5105400" y="4038600"/>
            <a:ext cx="3073731" cy="2262842"/>
          </a:xfrm>
          <a:prstGeom prst="rect">
            <a:avLst/>
          </a:prstGeom>
          <a:ln>
            <a:noFill/>
          </a:ln>
          <a:effectLst>
            <a:softEdge rad="112500"/>
          </a:effectLst>
        </p:spPr>
      </p:pic>
    </p:spTree>
    <p:extLst>
      <p:ext uri="{BB962C8B-B14F-4D97-AF65-F5344CB8AC3E}">
        <p14:creationId xmlns:p14="http://schemas.microsoft.com/office/powerpoint/2010/main" val="2664279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304800" y="685800"/>
            <a:ext cx="8382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algn="l" rtl="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fontAlgn="base">
              <a:spcBef>
                <a:spcPct val="0"/>
              </a:spcBef>
              <a:spcAft>
                <a:spcPct val="0"/>
              </a:spcAft>
              <a:buClrTx/>
              <a:buSzTx/>
              <a:buFontTx/>
              <a:buNone/>
            </a:pPr>
            <a:r>
              <a:rPr lang="fa-IR" altLang="en-US" sz="2400">
                <a:solidFill>
                  <a:prstClr val="white"/>
                </a:solidFill>
                <a:cs typeface="B Koodak" panose="00000700000000000000" pitchFamily="2" charset="-78"/>
              </a:rPr>
              <a:t>در این میان پدیده ای هم به نام « گلوله برفی » وجود دارد که در گروه تخریب تفریحی جای می گیرد. بر اساس این نظریه، دیدن یک شیشه ی شکسته، یا یک سطل درب و داغان، دیگران را به مشت و لگد زدن و تخریب بیش تر آن شیء خراب برمی انگیزاند. </a:t>
            </a:r>
          </a:p>
          <a:p>
            <a:pPr fontAlgn="base">
              <a:spcBef>
                <a:spcPct val="0"/>
              </a:spcBef>
              <a:spcAft>
                <a:spcPct val="0"/>
              </a:spcAft>
              <a:buClrTx/>
              <a:buSzTx/>
              <a:buFontTx/>
              <a:buNone/>
            </a:pPr>
            <a:r>
              <a:rPr lang="fa-IR" altLang="en-US" sz="2400">
                <a:solidFill>
                  <a:prstClr val="white"/>
                </a:solidFill>
                <a:cs typeface="B Koodak" panose="00000700000000000000" pitchFamily="2" charset="-78"/>
              </a:rPr>
              <a:t>وجه تسمیه ی این نظریه با پدیده ی گلوله ی برفی آن است که وقتی کسی گلوله ای از برف را به فرد دیگری می زند، دیگران به پیروی از او می پردازند. پس در مورد تخریب اشیا هم این قانون صادق است یعنی با دیدن اولین تخریب، تخریب های بعدی، تداوم و استمرار پیدا می کنند. </a:t>
            </a:r>
            <a:endParaRPr lang="en-US" altLang="en-US" sz="2400">
              <a:solidFill>
                <a:prstClr val="white"/>
              </a:solidFill>
              <a:cs typeface="B Koodak" panose="00000700000000000000" pitchFamily="2" charset="-78"/>
            </a:endParaRPr>
          </a:p>
          <a:p>
            <a:pPr fontAlgn="base">
              <a:spcBef>
                <a:spcPct val="0"/>
              </a:spcBef>
              <a:spcAft>
                <a:spcPct val="0"/>
              </a:spcAft>
              <a:buClrTx/>
              <a:buSzTx/>
              <a:buFontTx/>
              <a:buNone/>
            </a:pPr>
            <a:endParaRPr lang="fa-IR" altLang="en-US" sz="2400">
              <a:solidFill>
                <a:prstClr val="white"/>
              </a:solidFill>
              <a:latin typeface="Arial" panose="020B0604020202020204" pitchFamily="34" charset="0"/>
              <a:cs typeface="Arial" panose="020B0604020202020204" pitchFamily="34" charset="0"/>
            </a:endParaRPr>
          </a:p>
        </p:txBody>
      </p:sp>
      <p:pic>
        <p:nvPicPr>
          <p:cNvPr id="5" name="Picture 4" descr="Picture13.jpg"/>
          <p:cNvPicPr>
            <a:picLocks noChangeAspect="1"/>
          </p:cNvPicPr>
          <p:nvPr/>
        </p:nvPicPr>
        <p:blipFill>
          <a:blip r:embed="rId2"/>
          <a:stretch>
            <a:fillRect/>
          </a:stretch>
        </p:blipFill>
        <p:spPr>
          <a:xfrm>
            <a:off x="838200" y="3886200"/>
            <a:ext cx="3352800" cy="2523852"/>
          </a:xfrm>
          <a:prstGeom prst="rect">
            <a:avLst/>
          </a:prstGeom>
          <a:ln>
            <a:noFill/>
          </a:ln>
          <a:effectLst>
            <a:softEdge rad="112500"/>
          </a:effectLst>
        </p:spPr>
      </p:pic>
      <p:pic>
        <p:nvPicPr>
          <p:cNvPr id="11268" name="Picture 4" descr="D:\van\1\aliv4\9qimw3.jpg"/>
          <p:cNvPicPr>
            <a:picLocks noChangeAspect="1" noChangeArrowheads="1"/>
          </p:cNvPicPr>
          <p:nvPr/>
        </p:nvPicPr>
        <p:blipFill>
          <a:blip r:embed="rId3"/>
          <a:srcRect/>
          <a:stretch>
            <a:fillRect/>
          </a:stretch>
        </p:blipFill>
        <p:spPr bwMode="auto">
          <a:xfrm>
            <a:off x="5328183" y="3886200"/>
            <a:ext cx="2393020" cy="2590800"/>
          </a:xfrm>
          <a:prstGeom prst="rect">
            <a:avLst/>
          </a:prstGeom>
          <a:ln>
            <a:noFill/>
          </a:ln>
          <a:effectLst>
            <a:softEdge rad="112500"/>
          </a:effectLst>
        </p:spPr>
      </p:pic>
    </p:spTree>
    <p:extLst>
      <p:ext uri="{BB962C8B-B14F-4D97-AF65-F5344CB8AC3E}">
        <p14:creationId xmlns:p14="http://schemas.microsoft.com/office/powerpoint/2010/main" val="756998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1910</Words>
  <Application>Microsoft Office PowerPoint</Application>
  <PresentationFormat>On-screen Show (4:3)</PresentationFormat>
  <Paragraphs>106</Paragraphs>
  <Slides>21</Slides>
  <Notes>1</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21</vt:i4>
      </vt:variant>
    </vt:vector>
  </HeadingPairs>
  <TitlesOfParts>
    <vt:vector size="37" baseType="lpstr">
      <vt:lpstr>Arial</vt:lpstr>
      <vt:lpstr>B Elham</vt:lpstr>
      <vt:lpstr>B Homa</vt:lpstr>
      <vt:lpstr>B Kamran</vt:lpstr>
      <vt:lpstr>B Koodak</vt:lpstr>
      <vt:lpstr>B Tahoma</vt:lpstr>
      <vt:lpstr>B Yekan</vt:lpstr>
      <vt:lpstr>B Zar</vt:lpstr>
      <vt:lpstr>Book Antiqua</vt:lpstr>
      <vt:lpstr>Calibri</vt:lpstr>
      <vt:lpstr>Lucida Sans</vt:lpstr>
      <vt:lpstr>Times New Roman</vt:lpstr>
      <vt:lpstr>Wingdings</vt:lpstr>
      <vt:lpstr>Wingdings 2</vt:lpstr>
      <vt:lpstr>Wingdings 3</vt: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2</cp:revision>
  <dcterms:created xsi:type="dcterms:W3CDTF">2020-12-06T12:22:29Z</dcterms:created>
  <dcterms:modified xsi:type="dcterms:W3CDTF">2020-12-06T12:22:46Z</dcterms:modified>
</cp:coreProperties>
</file>