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94"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DEEA80B1-0186-499B-AE71-3249371C4E54}" type="datetimeFigureOut">
              <a:rPr lang="fa-IR" smtClean="0"/>
              <a:t>06/04/1442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55DAC08-CA24-4A3D-B8F6-9BB5F2633B45}" type="slidenum">
              <a:rPr lang="fa-IR" smtClean="0"/>
              <a:t>‹#›</a:t>
            </a:fld>
            <a:endParaRPr lang="fa-IR"/>
          </a:p>
        </p:txBody>
      </p:sp>
    </p:spTree>
    <p:extLst>
      <p:ext uri="{BB962C8B-B14F-4D97-AF65-F5344CB8AC3E}">
        <p14:creationId xmlns:p14="http://schemas.microsoft.com/office/powerpoint/2010/main" val="4065050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EEA80B1-0186-499B-AE71-3249371C4E54}" type="datetimeFigureOut">
              <a:rPr lang="fa-IR" smtClean="0"/>
              <a:t>06/04/1442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55DAC08-CA24-4A3D-B8F6-9BB5F2633B45}" type="slidenum">
              <a:rPr lang="fa-IR" smtClean="0"/>
              <a:t>‹#›</a:t>
            </a:fld>
            <a:endParaRPr lang="fa-IR"/>
          </a:p>
        </p:txBody>
      </p:sp>
    </p:spTree>
    <p:extLst>
      <p:ext uri="{BB962C8B-B14F-4D97-AF65-F5344CB8AC3E}">
        <p14:creationId xmlns:p14="http://schemas.microsoft.com/office/powerpoint/2010/main" val="2331125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EEA80B1-0186-499B-AE71-3249371C4E54}" type="datetimeFigureOut">
              <a:rPr lang="fa-IR" smtClean="0"/>
              <a:t>06/04/1442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55DAC08-CA24-4A3D-B8F6-9BB5F2633B45}" type="slidenum">
              <a:rPr lang="fa-IR" smtClean="0"/>
              <a:t>‹#›</a:t>
            </a:fld>
            <a:endParaRPr lang="fa-IR"/>
          </a:p>
        </p:txBody>
      </p:sp>
    </p:spTree>
    <p:extLst>
      <p:ext uri="{BB962C8B-B14F-4D97-AF65-F5344CB8AC3E}">
        <p14:creationId xmlns:p14="http://schemas.microsoft.com/office/powerpoint/2010/main" val="3256822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30606453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10113398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3504340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solidFill>
                  <a:prstClr val="white">
                    <a:tint val="75000"/>
                  </a:prstClr>
                </a:solidFill>
              </a:rPr>
              <a:pPr/>
              <a:t>11/21/2020</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FF9F0C5-380F-41C2-899A-BAC0F0927E16}"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38086439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8" name="Footer Placeholder 7"/>
          <p:cNvSpPr>
            <a:spLocks noGrp="1"/>
          </p:cNvSpPr>
          <p:nvPr>
            <p:ph type="ftr" sz="quarter" idx="11"/>
          </p:nvPr>
        </p:nvSpPr>
        <p:spPr/>
        <p:txBody>
          <a:body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430297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4" name="Footer Placeholder 3"/>
          <p:cNvSpPr>
            <a:spLocks noGrp="1"/>
          </p:cNvSpPr>
          <p:nvPr>
            <p:ph type="ftr" sz="quarter" idx="11"/>
          </p:nvPr>
        </p:nvSpPr>
        <p:spPr/>
        <p:txBody>
          <a:body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7567458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5727441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solidFill>
                  <a:prstClr val="white">
                    <a:tint val="75000"/>
                  </a:prstClr>
                </a:solidFill>
              </a:rPr>
              <a:pPr/>
              <a:t>11/21/2020</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519954A3-9DFD-4C44-94BA-B95130A3BA1C}"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3047793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EEA80B1-0186-499B-AE71-3249371C4E54}" type="datetimeFigureOut">
              <a:rPr lang="fa-IR" smtClean="0"/>
              <a:t>06/04/1442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55DAC08-CA24-4A3D-B8F6-9BB5F2633B45}" type="slidenum">
              <a:rPr lang="fa-IR" smtClean="0"/>
              <a:t>‹#›</a:t>
            </a:fld>
            <a:endParaRPr lang="fa-IR"/>
          </a:p>
        </p:txBody>
      </p:sp>
    </p:spTree>
    <p:extLst>
      <p:ext uri="{BB962C8B-B14F-4D97-AF65-F5344CB8AC3E}">
        <p14:creationId xmlns:p14="http://schemas.microsoft.com/office/powerpoint/2010/main" val="13057030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
        <p:nvSpPr>
          <p:cNvPr id="5" name="Date Placeholder 4"/>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Tree>
    <p:extLst>
      <p:ext uri="{BB962C8B-B14F-4D97-AF65-F5344CB8AC3E}">
        <p14:creationId xmlns:p14="http://schemas.microsoft.com/office/powerpoint/2010/main" val="24675967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1642481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684375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5190766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532016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5293444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solidFill>
                  <a:prstClr val="white">
                    <a:tint val="75000"/>
                  </a:prstClr>
                </a:solidFill>
              </a:rPr>
              <a:pPr/>
              <a:t>11/21/2020</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89333C77-0158-454C-844F-B7AB9BD7DAD4}"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41830563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prstClr>
                </a:solidFill>
              </a:rPr>
              <a:pPr/>
              <a:t>11/21/2020</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652795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EA80B1-0186-499B-AE71-3249371C4E54}" type="datetimeFigureOut">
              <a:rPr lang="fa-IR" smtClean="0"/>
              <a:t>06/04/1442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55DAC08-CA24-4A3D-B8F6-9BB5F2633B45}" type="slidenum">
              <a:rPr lang="fa-IR" smtClean="0"/>
              <a:t>‹#›</a:t>
            </a:fld>
            <a:endParaRPr lang="fa-IR"/>
          </a:p>
        </p:txBody>
      </p:sp>
    </p:spTree>
    <p:extLst>
      <p:ext uri="{BB962C8B-B14F-4D97-AF65-F5344CB8AC3E}">
        <p14:creationId xmlns:p14="http://schemas.microsoft.com/office/powerpoint/2010/main" val="2417927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DEEA80B1-0186-499B-AE71-3249371C4E54}" type="datetimeFigureOut">
              <a:rPr lang="fa-IR" smtClean="0"/>
              <a:t>06/04/1442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55DAC08-CA24-4A3D-B8F6-9BB5F2633B45}" type="slidenum">
              <a:rPr lang="fa-IR" smtClean="0"/>
              <a:t>‹#›</a:t>
            </a:fld>
            <a:endParaRPr lang="fa-IR"/>
          </a:p>
        </p:txBody>
      </p:sp>
    </p:spTree>
    <p:extLst>
      <p:ext uri="{BB962C8B-B14F-4D97-AF65-F5344CB8AC3E}">
        <p14:creationId xmlns:p14="http://schemas.microsoft.com/office/powerpoint/2010/main" val="3565525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DEEA80B1-0186-499B-AE71-3249371C4E54}" type="datetimeFigureOut">
              <a:rPr lang="fa-IR" smtClean="0"/>
              <a:t>06/04/1442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55DAC08-CA24-4A3D-B8F6-9BB5F2633B45}" type="slidenum">
              <a:rPr lang="fa-IR" smtClean="0"/>
              <a:t>‹#›</a:t>
            </a:fld>
            <a:endParaRPr lang="fa-IR"/>
          </a:p>
        </p:txBody>
      </p:sp>
    </p:spTree>
    <p:extLst>
      <p:ext uri="{BB962C8B-B14F-4D97-AF65-F5344CB8AC3E}">
        <p14:creationId xmlns:p14="http://schemas.microsoft.com/office/powerpoint/2010/main" val="2588594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DEEA80B1-0186-499B-AE71-3249371C4E54}" type="datetimeFigureOut">
              <a:rPr lang="fa-IR" smtClean="0"/>
              <a:t>06/04/1442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455DAC08-CA24-4A3D-B8F6-9BB5F2633B45}" type="slidenum">
              <a:rPr lang="fa-IR" smtClean="0"/>
              <a:t>‹#›</a:t>
            </a:fld>
            <a:endParaRPr lang="fa-IR"/>
          </a:p>
        </p:txBody>
      </p:sp>
    </p:spTree>
    <p:extLst>
      <p:ext uri="{BB962C8B-B14F-4D97-AF65-F5344CB8AC3E}">
        <p14:creationId xmlns:p14="http://schemas.microsoft.com/office/powerpoint/2010/main" val="730162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A80B1-0186-499B-AE71-3249371C4E54}" type="datetimeFigureOut">
              <a:rPr lang="fa-IR" smtClean="0"/>
              <a:t>06/04/1442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455DAC08-CA24-4A3D-B8F6-9BB5F2633B45}" type="slidenum">
              <a:rPr lang="fa-IR" smtClean="0"/>
              <a:t>‹#›</a:t>
            </a:fld>
            <a:endParaRPr lang="fa-IR"/>
          </a:p>
        </p:txBody>
      </p:sp>
    </p:spTree>
    <p:extLst>
      <p:ext uri="{BB962C8B-B14F-4D97-AF65-F5344CB8AC3E}">
        <p14:creationId xmlns:p14="http://schemas.microsoft.com/office/powerpoint/2010/main" val="2945873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EA80B1-0186-499B-AE71-3249371C4E54}" type="datetimeFigureOut">
              <a:rPr lang="fa-IR" smtClean="0"/>
              <a:t>06/04/1442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55DAC08-CA24-4A3D-B8F6-9BB5F2633B45}" type="slidenum">
              <a:rPr lang="fa-IR" smtClean="0"/>
              <a:t>‹#›</a:t>
            </a:fld>
            <a:endParaRPr lang="fa-IR"/>
          </a:p>
        </p:txBody>
      </p:sp>
    </p:spTree>
    <p:extLst>
      <p:ext uri="{BB962C8B-B14F-4D97-AF65-F5344CB8AC3E}">
        <p14:creationId xmlns:p14="http://schemas.microsoft.com/office/powerpoint/2010/main" val="2374100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EA80B1-0186-499B-AE71-3249371C4E54}" type="datetimeFigureOut">
              <a:rPr lang="fa-IR" smtClean="0"/>
              <a:t>06/04/1442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55DAC08-CA24-4A3D-B8F6-9BB5F2633B45}" type="slidenum">
              <a:rPr lang="fa-IR" smtClean="0"/>
              <a:t>‹#›</a:t>
            </a:fld>
            <a:endParaRPr lang="fa-IR"/>
          </a:p>
        </p:txBody>
      </p:sp>
    </p:spTree>
    <p:extLst>
      <p:ext uri="{BB962C8B-B14F-4D97-AF65-F5344CB8AC3E}">
        <p14:creationId xmlns:p14="http://schemas.microsoft.com/office/powerpoint/2010/main" val="3889787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EEA80B1-0186-499B-AE71-3249371C4E54}" type="datetimeFigureOut">
              <a:rPr lang="fa-IR" smtClean="0"/>
              <a:t>06/04/1442</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55DAC08-CA24-4A3D-B8F6-9BB5F2633B45}" type="slidenum">
              <a:rPr lang="fa-IR" smtClean="0"/>
              <a:t>‹#›</a:t>
            </a:fld>
            <a:endParaRPr lang="fa-IR"/>
          </a:p>
        </p:txBody>
      </p:sp>
    </p:spTree>
    <p:extLst>
      <p:ext uri="{BB962C8B-B14F-4D97-AF65-F5344CB8AC3E}">
        <p14:creationId xmlns:p14="http://schemas.microsoft.com/office/powerpoint/2010/main" val="39875840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EEA80B1-0186-499B-AE71-3249371C4E54}" type="datetimeFigureOut">
              <a:rPr lang="fa-IR" smtClean="0"/>
              <a:t>06/04/1442</a:t>
            </a:fld>
            <a:endParaRPr lang="fa-I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55DAC08-CA24-4A3D-B8F6-9BB5F2633B45}" type="slidenum">
              <a:rPr lang="fa-IR" smtClean="0"/>
              <a:t>‹#›</a:t>
            </a:fld>
            <a:endParaRPr lang="fa-IR"/>
          </a:p>
        </p:txBody>
      </p:sp>
    </p:spTree>
    <p:extLst>
      <p:ext uri="{BB962C8B-B14F-4D97-AF65-F5344CB8AC3E}">
        <p14:creationId xmlns:p14="http://schemas.microsoft.com/office/powerpoint/2010/main" val="231303895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41500" y="2755900"/>
            <a:ext cx="7696200" cy="769441"/>
          </a:xfrm>
          <a:prstGeom prst="rect">
            <a:avLst/>
          </a:prstGeom>
          <a:noFill/>
        </p:spPr>
        <p:txBody>
          <a:bodyPr wrap="square" rtlCol="1">
            <a:spAutoFit/>
          </a:bodyPr>
          <a:lstStyle/>
          <a:p>
            <a:r>
              <a:rPr lang="fa-IR" sz="4400" b="1" dirty="0" smtClean="0">
                <a:cs typeface="B Homa" panose="00000400000000000000" pitchFamily="2" charset="-78"/>
              </a:rPr>
              <a:t>معرفی و بررسی باغ قدمگاه نیشابور</a:t>
            </a:r>
            <a:endParaRPr lang="fa-IR" sz="4400" b="1" dirty="0">
              <a:cs typeface="B Homa" panose="00000400000000000000" pitchFamily="2" charset="-78"/>
            </a:endParaRPr>
          </a:p>
        </p:txBody>
      </p:sp>
    </p:spTree>
    <p:extLst>
      <p:ext uri="{BB962C8B-B14F-4D97-AF65-F5344CB8AC3E}">
        <p14:creationId xmlns:p14="http://schemas.microsoft.com/office/powerpoint/2010/main" val="36569887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itchFamily="2" charset="-78"/>
              </a:rPr>
              <a:t>وجه تسمیه</a:t>
            </a:r>
            <a:endParaRPr lang="en-US" dirty="0"/>
          </a:p>
        </p:txBody>
      </p:sp>
      <p:sp>
        <p:nvSpPr>
          <p:cNvPr id="5" name="Content Placeholder 4"/>
          <p:cNvSpPr txBox="1">
            <a:spLocks noGrp="1"/>
          </p:cNvSpPr>
          <p:nvPr>
            <p:ph idx="1"/>
          </p:nvPr>
        </p:nvSpPr>
        <p:spPr>
          <a:xfrm>
            <a:off x="4713495" y="1365162"/>
            <a:ext cx="4560507" cy="1569660"/>
          </a:xfrm>
          <a:prstGeom prst="rect">
            <a:avLst/>
          </a:prstGeom>
          <a:noFill/>
        </p:spPr>
        <p:txBody>
          <a:bodyPr wrap="square" rtlCol="0">
            <a:spAutoFit/>
          </a:bodyPr>
          <a:lstStyle/>
          <a:p>
            <a:pPr marL="0" indent="0" algn="r" rtl="1">
              <a:buNone/>
            </a:pPr>
            <a:r>
              <a:rPr lang="fa-IR" sz="2400" dirty="0">
                <a:cs typeface="B Nazanin" pitchFamily="2" charset="-78"/>
              </a:rPr>
              <a:t>این باغ را زمانی به شاپور کسری و زمانی به حضرت علی(ع) و سپس به حضرت رضا (ع) نسبت داده‎اند. وجه تسمیه باغ با توجه به وجود سنگی سیاه است که جای دو پا بر آن نقش بسته است</a:t>
            </a:r>
            <a:r>
              <a:rPr lang="en-US" sz="2400" dirty="0">
                <a:cs typeface="B Nazanin" pitchFamily="2" charset="-78"/>
              </a:rPr>
              <a:t>.</a:t>
            </a:r>
          </a:p>
        </p:txBody>
      </p:sp>
      <p:pic>
        <p:nvPicPr>
          <p:cNvPr id="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7334" y="975935"/>
            <a:ext cx="3779505" cy="3505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a:off x="5276347" y="3211522"/>
            <a:ext cx="3997655" cy="29982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ectangle 9"/>
          <p:cNvSpPr/>
          <p:nvPr/>
        </p:nvSpPr>
        <p:spPr>
          <a:xfrm>
            <a:off x="677334" y="4847470"/>
            <a:ext cx="3779505" cy="1200329"/>
          </a:xfrm>
          <a:prstGeom prst="rect">
            <a:avLst/>
          </a:prstGeom>
        </p:spPr>
        <p:txBody>
          <a:bodyPr wrap="square">
            <a:spAutoFit/>
          </a:bodyPr>
          <a:lstStyle/>
          <a:p>
            <a:pPr defTabSz="457200" rtl="0"/>
            <a:r>
              <a:rPr lang="fa-IR" dirty="0">
                <a:solidFill>
                  <a:prstClr val="white"/>
                </a:solidFill>
                <a:cs typeface="B Homa" panose="00000400000000000000" pitchFamily="2" charset="-78"/>
              </a:rPr>
              <a:t>‎می گویند سال 200 هـ . ق حضرت رضا (ع) که از مدینه عازم مرو بودند، در این مکان توقف کرده و چون خواستند با خاک تیمم کنند، آبی جاری پدید آمد.</a:t>
            </a:r>
          </a:p>
        </p:txBody>
      </p:sp>
    </p:spTree>
    <p:extLst>
      <p:ext uri="{BB962C8B-B14F-4D97-AF65-F5344CB8AC3E}">
        <p14:creationId xmlns:p14="http://schemas.microsoft.com/office/powerpoint/2010/main" val="2627422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fltVal val="0"/>
                                          </p:val>
                                        </p:tav>
                                        <p:tav tm="100000">
                                          <p:val>
                                            <p:strVal val="#ppt_w"/>
                                          </p:val>
                                        </p:tav>
                                      </p:tavLst>
                                    </p:anim>
                                    <p:anim calcmode="lin" valueType="num">
                                      <p:cBhvr>
                                        <p:cTn id="25" dur="1000" fill="hold"/>
                                        <p:tgtEl>
                                          <p:spTgt spid="7"/>
                                        </p:tgtEl>
                                        <p:attrNameLst>
                                          <p:attrName>ppt_h</p:attrName>
                                        </p:attrNameLst>
                                      </p:cBhvr>
                                      <p:tavLst>
                                        <p:tav tm="0">
                                          <p:val>
                                            <p:fltVal val="0"/>
                                          </p:val>
                                        </p:tav>
                                        <p:tav tm="100000">
                                          <p:val>
                                            <p:strVal val="#ppt_h"/>
                                          </p:val>
                                        </p:tav>
                                      </p:tavLst>
                                    </p:anim>
                                    <p:anim calcmode="lin" valueType="num">
                                      <p:cBhvr>
                                        <p:cTn id="26" dur="1000" fill="hold"/>
                                        <p:tgtEl>
                                          <p:spTgt spid="7"/>
                                        </p:tgtEl>
                                        <p:attrNameLst>
                                          <p:attrName>style.rotation</p:attrName>
                                        </p:attrNameLst>
                                      </p:cBhvr>
                                      <p:tavLst>
                                        <p:tav tm="0">
                                          <p:val>
                                            <p:fltVal val="90"/>
                                          </p:val>
                                        </p:tav>
                                        <p:tav tm="100000">
                                          <p:val>
                                            <p:fltVal val="0"/>
                                          </p:val>
                                        </p:tav>
                                      </p:tavLst>
                                    </p:anim>
                                    <p:animEffect transition="in" filter="fade">
                                      <p:cBhvr>
                                        <p:cTn id="27" dur="1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5"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000"/>
                                        <p:tgtEl>
                                          <p:spTgt spid="10"/>
                                        </p:tgtEl>
                                      </p:cBhvr>
                                    </p:animEffect>
                                    <p:anim calcmode="lin" valueType="num">
                                      <p:cBhvr>
                                        <p:cTn id="33" dur="2000" fill="hold"/>
                                        <p:tgtEl>
                                          <p:spTgt spid="10"/>
                                        </p:tgtEl>
                                        <p:attrNameLst>
                                          <p:attrName>ppt_w</p:attrName>
                                        </p:attrNameLst>
                                      </p:cBhvr>
                                      <p:tavLst>
                                        <p:tav tm="0" fmla="#ppt_w*sin(2.5*pi*$)">
                                          <p:val>
                                            <p:fltVal val="0"/>
                                          </p:val>
                                        </p:tav>
                                        <p:tav tm="100000">
                                          <p:val>
                                            <p:fltVal val="1"/>
                                          </p:val>
                                        </p:tav>
                                      </p:tavLst>
                                    </p:anim>
                                    <p:anim calcmode="lin" valueType="num">
                                      <p:cBhvr>
                                        <p:cTn id="34"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itchFamily="2" charset="-78"/>
              </a:rPr>
              <a:t>وجه تسمیه</a:t>
            </a:r>
            <a:endParaRPr lang="en-US" dirty="0"/>
          </a:p>
        </p:txBody>
      </p:sp>
      <p:sp>
        <p:nvSpPr>
          <p:cNvPr id="3" name="Content Placeholder 2"/>
          <p:cNvSpPr>
            <a:spLocks noGrp="1"/>
          </p:cNvSpPr>
          <p:nvPr>
            <p:ph idx="1"/>
          </p:nvPr>
        </p:nvSpPr>
        <p:spPr>
          <a:xfrm>
            <a:off x="515155" y="1519707"/>
            <a:ext cx="8758847" cy="4521655"/>
          </a:xfrm>
        </p:spPr>
        <p:txBody>
          <a:bodyPr/>
          <a:lstStyle/>
          <a:p>
            <a:pPr marL="0" indent="0">
              <a:buNone/>
            </a:pPr>
            <a:endParaRPr lang="en-US" dirty="0"/>
          </a:p>
        </p:txBody>
      </p:sp>
      <p:sp>
        <p:nvSpPr>
          <p:cNvPr id="4" name="Rectangle 3"/>
          <p:cNvSpPr/>
          <p:nvPr/>
        </p:nvSpPr>
        <p:spPr>
          <a:xfrm>
            <a:off x="5406981" y="1779505"/>
            <a:ext cx="3651359" cy="1200329"/>
          </a:xfrm>
          <a:prstGeom prst="rect">
            <a:avLst/>
          </a:prstGeom>
        </p:spPr>
        <p:txBody>
          <a:bodyPr wrap="square">
            <a:spAutoFit/>
          </a:bodyPr>
          <a:lstStyle/>
          <a:p>
            <a:r>
              <a:rPr lang="fa-IR" sz="2400" dirty="0">
                <a:solidFill>
                  <a:prstClr val="white"/>
                </a:solidFill>
                <a:latin typeface="Lucida Sans Unicode"/>
                <a:cs typeface="B Nazanin" pitchFamily="2" charset="-78"/>
              </a:rPr>
              <a:t>روایت است آب آن هنگام وضوی حضرت رضا (ع) جوشیده و جاری گردیده است و به میمنت آن را چشمه حضرتی می‎نامند</a:t>
            </a:r>
            <a:r>
              <a:rPr lang="en-US" sz="2400" dirty="0">
                <a:solidFill>
                  <a:prstClr val="white"/>
                </a:solidFill>
                <a:latin typeface="Lucida Sans Unicode"/>
                <a:cs typeface="B Nazanin" pitchFamily="2" charset="-78"/>
              </a:rPr>
              <a: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2501" y="1506187"/>
            <a:ext cx="4027822" cy="2668639"/>
          </a:xfrm>
          <a:prstGeom prst="rect">
            <a:avLst/>
          </a:prstGeom>
        </p:spPr>
      </p:pic>
      <p:pic>
        <p:nvPicPr>
          <p:cNvPr id="6"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b="9332"/>
          <a:stretch>
            <a:fillRect/>
          </a:stretch>
        </p:blipFill>
        <p:spPr bwMode="auto">
          <a:xfrm>
            <a:off x="4781412" y="3329054"/>
            <a:ext cx="4276928" cy="27123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7760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anim calcmode="lin" valueType="num">
                                      <p:cBhvr>
                                        <p:cTn id="13" dur="2000" fill="hold"/>
                                        <p:tgtEl>
                                          <p:spTgt spid="6"/>
                                        </p:tgtEl>
                                        <p:attrNameLst>
                                          <p:attrName>ppt_w</p:attrName>
                                        </p:attrNameLst>
                                      </p:cBhvr>
                                      <p:tavLst>
                                        <p:tav tm="0" fmla="#ppt_w*sin(2.5*pi*$)">
                                          <p:val>
                                            <p:fltVal val="0"/>
                                          </p:val>
                                        </p:tav>
                                        <p:tav tm="100000">
                                          <p:val>
                                            <p:fltVal val="1"/>
                                          </p:val>
                                        </p:tav>
                                      </p:tavLst>
                                    </p:anim>
                                    <p:anim calcmode="lin" valueType="num">
                                      <p:cBhvr>
                                        <p:cTn id="14"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 calcmode="lin" valueType="num">
                                      <p:cBhvr additive="base">
                                        <p:cTn id="2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endParaRPr lang="en-US"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bwMode="auto">
          <a:xfrm rot="21006118">
            <a:off x="761473" y="1816260"/>
            <a:ext cx="4167530" cy="3136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rot="945800">
            <a:off x="5540063" y="2445534"/>
            <a:ext cx="4170609" cy="27317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25437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ircle(in)">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6524" y="609600"/>
            <a:ext cx="7947478" cy="948744"/>
          </a:xfrm>
        </p:spPr>
        <p:txBody>
          <a:bodyPr/>
          <a:lstStyle/>
          <a:p>
            <a:pPr algn="r"/>
            <a:r>
              <a:rPr lang="fa-IR" dirty="0" smtClean="0">
                <a:cs typeface="B Homa" panose="00000400000000000000" pitchFamily="2" charset="-78"/>
              </a:rPr>
              <a:t>ساختار باغ </a:t>
            </a:r>
            <a:endParaRPr lang="en-US" dirty="0"/>
          </a:p>
        </p:txBody>
      </p:sp>
      <p:sp>
        <p:nvSpPr>
          <p:cNvPr id="3" name="Content Placeholder 2"/>
          <p:cNvSpPr>
            <a:spLocks noGrp="1"/>
          </p:cNvSpPr>
          <p:nvPr>
            <p:ph idx="1"/>
          </p:nvPr>
        </p:nvSpPr>
        <p:spPr>
          <a:xfrm>
            <a:off x="677334" y="1429555"/>
            <a:ext cx="8596668" cy="4611807"/>
          </a:xfrm>
        </p:spPr>
        <p:txBody>
          <a:bodyPr>
            <a:normAutofit/>
          </a:bodyPr>
          <a:lstStyle/>
          <a:p>
            <a:pPr algn="r" rtl="1">
              <a:buClr>
                <a:srgbClr val="FF0000"/>
              </a:buClr>
              <a:buFont typeface="Wingdings" panose="05000000000000000000" pitchFamily="2" charset="2"/>
              <a:buChar char="Ø"/>
            </a:pPr>
            <a:r>
              <a:rPr lang="fa-IR" altLang="en-US" sz="2000" dirty="0" smtClean="0">
                <a:solidFill>
                  <a:schemeClr val="tx1"/>
                </a:solidFill>
                <a:cs typeface="B Homa" panose="00000400000000000000" pitchFamily="2" charset="-78"/>
              </a:rPr>
              <a:t>کوشک هشت ضلعی در مرکز باغ </a:t>
            </a:r>
          </a:p>
          <a:p>
            <a:pPr algn="r" rtl="1">
              <a:buClr>
                <a:srgbClr val="FF0000"/>
              </a:buClr>
              <a:buFont typeface="Wingdings" panose="05000000000000000000" pitchFamily="2" charset="2"/>
              <a:buChar char="Ø"/>
            </a:pPr>
            <a:r>
              <a:rPr lang="fa-IR" altLang="en-US" sz="2000" dirty="0" smtClean="0">
                <a:solidFill>
                  <a:schemeClr val="tx1"/>
                </a:solidFill>
                <a:cs typeface="B Homa" panose="00000400000000000000" pitchFamily="2" charset="-78"/>
              </a:rPr>
              <a:t>4 طاق کوچک در ضلع شرقی بقعه برای حفاظت از چشمه جوشان </a:t>
            </a:r>
          </a:p>
          <a:p>
            <a:pPr algn="r" rtl="1">
              <a:buClr>
                <a:srgbClr val="FF0000"/>
              </a:buClr>
              <a:buFont typeface="Wingdings" panose="05000000000000000000" pitchFamily="2" charset="2"/>
              <a:buChar char="Ø"/>
            </a:pPr>
            <a:r>
              <a:rPr lang="fa-IR" altLang="en-US" sz="2000" dirty="0" smtClean="0">
                <a:solidFill>
                  <a:schemeClr val="tx1"/>
                </a:solidFill>
                <a:cs typeface="B Homa" panose="00000400000000000000" pitchFamily="2" charset="-78"/>
              </a:rPr>
              <a:t>مساحت 1 هکتاری و بصورت مربعی با ابعاد 100*100متری باغ </a:t>
            </a:r>
          </a:p>
          <a:p>
            <a:pPr algn="r" rtl="1">
              <a:buClr>
                <a:srgbClr val="FF0000"/>
              </a:buClr>
              <a:buFont typeface="Wingdings" panose="05000000000000000000" pitchFamily="2" charset="2"/>
              <a:buChar char="Ø"/>
            </a:pPr>
            <a:r>
              <a:rPr lang="fa-IR" altLang="en-US" sz="2000" dirty="0" smtClean="0">
                <a:solidFill>
                  <a:schemeClr val="tx1"/>
                </a:solidFill>
                <a:cs typeface="B Homa" panose="00000400000000000000" pitchFamily="2" charset="-78"/>
              </a:rPr>
              <a:t>وجود دو ساختمان قدیمی در موقعیت مرکزی باغ </a:t>
            </a:r>
          </a:p>
          <a:p>
            <a:pPr algn="r" rtl="1">
              <a:buClr>
                <a:srgbClr val="FF0000"/>
              </a:buClr>
              <a:buFont typeface="Wingdings" panose="05000000000000000000" pitchFamily="2" charset="2"/>
              <a:buChar char="Ø"/>
            </a:pPr>
            <a:r>
              <a:rPr lang="fa-IR" altLang="en-US" sz="2000" dirty="0" smtClean="0">
                <a:solidFill>
                  <a:schemeClr val="tx1"/>
                </a:solidFill>
                <a:cs typeface="B Homa" panose="00000400000000000000" pitchFamily="2" charset="-78"/>
              </a:rPr>
              <a:t>انطباق مجموعه با شیب کوهپایه بینالود در سه سطح با اختلاف 5.1 متری از یکدیگر </a:t>
            </a:r>
          </a:p>
          <a:p>
            <a:pPr algn="r" rtl="1">
              <a:buClr>
                <a:srgbClr val="FF0000"/>
              </a:buClr>
              <a:buFont typeface="Wingdings" panose="05000000000000000000" pitchFamily="2" charset="2"/>
              <a:buChar char="Ø"/>
            </a:pPr>
            <a:r>
              <a:rPr lang="fa-IR" altLang="en-US" sz="2000" dirty="0" smtClean="0">
                <a:solidFill>
                  <a:schemeClr val="tx1"/>
                </a:solidFill>
                <a:cs typeface="B Homa" panose="00000400000000000000" pitchFamily="2" charset="-78"/>
              </a:rPr>
              <a:t>وجود دو کرت بزرگ با درختان کاج در هر سطح </a:t>
            </a:r>
          </a:p>
          <a:p>
            <a:pPr algn="r" rtl="1">
              <a:buClr>
                <a:srgbClr val="FF0000"/>
              </a:buClr>
              <a:buFont typeface="Wingdings" panose="05000000000000000000" pitchFamily="2" charset="2"/>
              <a:buChar char="Ø"/>
            </a:pPr>
            <a:r>
              <a:rPr lang="fa-IR" altLang="en-US" sz="2000" dirty="0" smtClean="0">
                <a:solidFill>
                  <a:schemeClr val="tx1"/>
                </a:solidFill>
                <a:cs typeface="B Homa" panose="00000400000000000000" pitchFamily="2" charset="-78"/>
              </a:rPr>
              <a:t>جایگزینی درخت چنار ، گردو و توت در دوره های بعدی </a:t>
            </a:r>
          </a:p>
          <a:p>
            <a:pPr algn="r" rtl="1"/>
            <a:endParaRPr lang="fa-IR" altLang="en-US" sz="2000" dirty="0">
              <a:solidFill>
                <a:schemeClr val="bg1"/>
              </a:solidFill>
              <a:cs typeface="B Homa" panose="00000400000000000000" pitchFamily="2" charset="-78"/>
            </a:endParaRPr>
          </a:p>
          <a:p>
            <a:pPr algn="r" rtl="1"/>
            <a:endParaRPr lang="fa-IR" altLang="en-US" sz="2000" dirty="0" smtClean="0">
              <a:solidFill>
                <a:schemeClr val="bg1"/>
              </a:solidFill>
              <a:cs typeface="B Homa" panose="00000400000000000000" pitchFamily="2" charset="-78"/>
            </a:endParaRPr>
          </a:p>
          <a:p>
            <a:pPr marL="0" indent="0" algn="r" rtl="1">
              <a:buNone/>
            </a:pPr>
            <a:endParaRPr lang="fa-IR" altLang="en-US" sz="2000" dirty="0">
              <a:solidFill>
                <a:schemeClr val="bg1"/>
              </a:solidFill>
              <a:cs typeface="B Homa" panose="00000400000000000000" pitchFamily="2" charset="-78"/>
            </a:endParaRPr>
          </a:p>
        </p:txBody>
      </p:sp>
    </p:spTree>
    <p:extLst>
      <p:ext uri="{BB962C8B-B14F-4D97-AF65-F5344CB8AC3E}">
        <p14:creationId xmlns:p14="http://schemas.microsoft.com/office/powerpoint/2010/main" val="193313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24525" y="609600"/>
            <a:ext cx="8102286" cy="5297883"/>
          </a:xfrm>
          <a:prstGeom prst="rect">
            <a:avLst/>
          </a:prstGeom>
        </p:spPr>
      </p:pic>
    </p:spTree>
    <p:extLst>
      <p:ext uri="{BB962C8B-B14F-4D97-AF65-F5344CB8AC3E}">
        <p14:creationId xmlns:p14="http://schemas.microsoft.com/office/powerpoint/2010/main" val="884467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Homa" panose="00000400000000000000" pitchFamily="2" charset="-78"/>
              </a:rPr>
              <a:t>آبیاری باغ </a:t>
            </a:r>
            <a:endParaRPr lang="en-US" dirty="0"/>
          </a:p>
        </p:txBody>
      </p:sp>
      <p:sp>
        <p:nvSpPr>
          <p:cNvPr id="3" name="Content Placeholder 2"/>
          <p:cNvSpPr>
            <a:spLocks noGrp="1"/>
          </p:cNvSpPr>
          <p:nvPr>
            <p:ph idx="1"/>
          </p:nvPr>
        </p:nvSpPr>
        <p:spPr>
          <a:xfrm>
            <a:off x="677334" y="1416677"/>
            <a:ext cx="8596668" cy="4624686"/>
          </a:xfrm>
        </p:spPr>
        <p:txBody>
          <a:bodyPr/>
          <a:lstStyle/>
          <a:p>
            <a:pPr algn="r" rtl="1">
              <a:buClr>
                <a:srgbClr val="FF0000"/>
              </a:buClr>
              <a:buFont typeface="Wingdings" panose="05000000000000000000" pitchFamily="2" charset="2"/>
              <a:buChar char="Ø"/>
            </a:pPr>
            <a:r>
              <a:rPr lang="fa-IR" dirty="0">
                <a:cs typeface="B Homa" panose="00000400000000000000" pitchFamily="2" charset="-78"/>
              </a:rPr>
              <a:t>آبیاری باغ از طریق دو قنات، که قنات اولی، قنات اصلی از سمت بالا ده و قنات دوم از سمت پایین ده که در میانه باغ به قنات اولی می‎پیوندد صورت می‎گیرد که در حال حاضر قنات دوم جایگزین چشمه اصلی (چشمه حضرتی) می‎باشد. </a:t>
            </a:r>
            <a:endParaRPr lang="en-US" dirty="0" smtClean="0"/>
          </a:p>
          <a:p>
            <a:pPr algn="r" rtl="1">
              <a:buClr>
                <a:srgbClr val="FF0000"/>
              </a:buClr>
              <a:buFont typeface="Wingdings" panose="05000000000000000000" pitchFamily="2" charset="2"/>
              <a:buChar char="Ø"/>
            </a:pPr>
            <a:r>
              <a:rPr lang="fa-IR" dirty="0">
                <a:cs typeface="B Homa" panose="00000400000000000000" pitchFamily="2" charset="-78"/>
              </a:rPr>
              <a:t>در زمان ساخت اين بقعه توسط شاه عباس اول سيستم آبرساني خاصي در نظر گرفته نمي شود زيرا نهرهاي فراواني آنرا آبياري ميكرده اند و نيازي به آبياري مصنوعي نبوده است و در دهه هاي اخير است كه اين محل نياز به آبياري از منابع ديگر را پيدا كرده است</a:t>
            </a:r>
          </a:p>
          <a:p>
            <a:pPr algn="r" rtl="1">
              <a:buClr>
                <a:srgbClr val="FF0000"/>
              </a:buClr>
              <a:buFont typeface="Wingdings" panose="05000000000000000000" pitchFamily="2" charset="2"/>
              <a:buChar char="Ø"/>
            </a:pPr>
            <a:r>
              <a:rPr lang="fa-IR" dirty="0" smtClean="0">
                <a:cs typeface="B Homa" panose="00000400000000000000" pitchFamily="2" charset="-78"/>
              </a:rPr>
              <a:t>رود درود و مجموعه قنات هاي اسپريس  در گذشته وظيفه ي آبياري اشجار آن را بر عهده داشته اند. كه به مرور رود اول بسيار كم آب شده و قنات ها هم در حال حاضر خشكيده اند. </a:t>
            </a:r>
            <a:endParaRPr lang="en-US" dirty="0" smtClean="0"/>
          </a:p>
          <a:p>
            <a:pPr algn="r" rtl="1">
              <a:buClr>
                <a:srgbClr val="FF0000"/>
              </a:buClr>
              <a:buFont typeface="Wingdings" panose="05000000000000000000" pitchFamily="2" charset="2"/>
              <a:buChar char="Ø"/>
            </a:pPr>
            <a:r>
              <a:rPr lang="fa-IR" dirty="0" smtClean="0">
                <a:cs typeface="B Homa" panose="00000400000000000000" pitchFamily="2" charset="-78"/>
              </a:rPr>
              <a:t>در بالای باغ دو کرت که استخر بزرگی در میان آن است وجود دارد که آب پس از ورود به استخر توسط جویهای باریکی به 4حوض هشت گوش دور بقعه هدایت شده و توسط آبنمایی در محور مرکزی به حوضچه‎های بعد انتقال می‎یابد. </a:t>
            </a:r>
          </a:p>
          <a:p>
            <a:pPr algn="r" rtl="1">
              <a:buClr>
                <a:srgbClr val="FF0000"/>
              </a:buClr>
              <a:buFont typeface="Wingdings" panose="05000000000000000000" pitchFamily="2" charset="2"/>
              <a:buChar char="Ø"/>
            </a:pPr>
            <a:endParaRPr lang="en-US" dirty="0"/>
          </a:p>
        </p:txBody>
      </p:sp>
    </p:spTree>
    <p:extLst>
      <p:ext uri="{BB962C8B-B14F-4D97-AF65-F5344CB8AC3E}">
        <p14:creationId xmlns:p14="http://schemas.microsoft.com/office/powerpoint/2010/main" val="1854609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anim calcmode="lin" valueType="num">
                                      <p:cBhvr>
                                        <p:cTn id="20"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1"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barn(inVertical)">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barn(inVertical)">
                                      <p:cBhvr>
                                        <p:cTn id="3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Homa" panose="00000400000000000000" pitchFamily="2" charset="-78"/>
              </a:rPr>
              <a:t>باغ قدمگاه نیشابور </a:t>
            </a:r>
            <a:endParaRPr lang="en-US" dirty="0"/>
          </a:p>
        </p:txBody>
      </p:sp>
      <p:sp>
        <p:nvSpPr>
          <p:cNvPr id="3" name="Content Placeholder 2"/>
          <p:cNvSpPr>
            <a:spLocks noGrp="1"/>
          </p:cNvSpPr>
          <p:nvPr>
            <p:ph idx="1"/>
          </p:nvPr>
        </p:nvSpPr>
        <p:spPr/>
        <p:txBody>
          <a:bodyPr>
            <a:normAutofit/>
          </a:bodyPr>
          <a:lstStyle/>
          <a:p>
            <a:pPr algn="r" rtl="1">
              <a:buClr>
                <a:srgbClr val="FF0000"/>
              </a:buClr>
              <a:buFont typeface="Wingdings" panose="05000000000000000000" pitchFamily="2" charset="2"/>
              <a:buChar char="Ø"/>
            </a:pPr>
            <a:r>
              <a:rPr lang="fa-IR" sz="2000" dirty="0">
                <a:cs typeface="B Homa" panose="00000400000000000000" pitchFamily="2" charset="-78"/>
              </a:rPr>
              <a:t>رود درود و مجموعه قنات های اسپریس</a:t>
            </a:r>
          </a:p>
          <a:p>
            <a:pPr algn="r" rtl="1">
              <a:buClr>
                <a:srgbClr val="FF0000"/>
              </a:buClr>
              <a:buFont typeface="Wingdings" panose="05000000000000000000" pitchFamily="2" charset="2"/>
              <a:buChar char="Ø"/>
            </a:pPr>
            <a:r>
              <a:rPr lang="fa-IR" sz="2000" dirty="0">
                <a:cs typeface="B Homa" panose="00000400000000000000" pitchFamily="2" charset="-78"/>
              </a:rPr>
              <a:t>مقرنس کاری ایوان های شمالی و جنوبی</a:t>
            </a:r>
          </a:p>
          <a:p>
            <a:pPr algn="r" rtl="1">
              <a:buClr>
                <a:srgbClr val="FF0000"/>
              </a:buClr>
              <a:buFont typeface="Wingdings" panose="05000000000000000000" pitchFamily="2" charset="2"/>
              <a:buChar char="Ø"/>
            </a:pPr>
            <a:r>
              <a:rPr lang="fa-IR" sz="2000" dirty="0">
                <a:cs typeface="B Homa" panose="00000400000000000000" pitchFamily="2" charset="-78"/>
              </a:rPr>
              <a:t>استخر بزرگ میان 2 کرت در بالای باغ</a:t>
            </a:r>
          </a:p>
          <a:p>
            <a:pPr algn="r" rtl="1">
              <a:buClr>
                <a:srgbClr val="FF0000"/>
              </a:buClr>
              <a:buFont typeface="Wingdings" panose="05000000000000000000" pitchFamily="2" charset="2"/>
              <a:buChar char="Ø"/>
            </a:pPr>
            <a:r>
              <a:rPr lang="fa-IR" sz="2000" dirty="0">
                <a:cs typeface="B Homa" panose="00000400000000000000" pitchFamily="2" charset="-78"/>
              </a:rPr>
              <a:t>پوشش گیاهی باغ</a:t>
            </a:r>
          </a:p>
          <a:p>
            <a:pPr algn="r" rtl="1">
              <a:buClr>
                <a:srgbClr val="FF0000"/>
              </a:buClr>
              <a:buFont typeface="Wingdings" panose="05000000000000000000" pitchFamily="2" charset="2"/>
              <a:buChar char="Ø"/>
            </a:pPr>
            <a:endParaRPr lang="en-US" sz="2000" dirty="0"/>
          </a:p>
        </p:txBody>
      </p:sp>
    </p:spTree>
    <p:extLst>
      <p:ext uri="{BB962C8B-B14F-4D97-AF65-F5344CB8AC3E}">
        <p14:creationId xmlns:p14="http://schemas.microsoft.com/office/powerpoint/2010/main" val="376511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arn(inVertical)">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arn(inVertical)">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barn(inVertical)">
                                      <p:cBhvr>
                                        <p:cTn id="2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7582" y="609600"/>
            <a:ext cx="8166419" cy="935865"/>
          </a:xfrm>
        </p:spPr>
        <p:txBody>
          <a:bodyPr/>
          <a:lstStyle/>
          <a:p>
            <a:pPr algn="r" rtl="1"/>
            <a:r>
              <a:rPr lang="fa-IR" dirty="0" smtClean="0">
                <a:cs typeface="B Homa" panose="00000400000000000000" pitchFamily="2" charset="-78"/>
              </a:rPr>
              <a:t>باغ قدمگاه نیشابور </a:t>
            </a:r>
            <a:endParaRPr lang="en-US" dirty="0"/>
          </a:p>
        </p:txBody>
      </p:sp>
      <p:sp>
        <p:nvSpPr>
          <p:cNvPr id="3" name="Content Placeholder 2"/>
          <p:cNvSpPr>
            <a:spLocks noGrp="1"/>
          </p:cNvSpPr>
          <p:nvPr>
            <p:ph idx="1"/>
          </p:nvPr>
        </p:nvSpPr>
        <p:spPr>
          <a:xfrm>
            <a:off x="677334" y="1545465"/>
            <a:ext cx="8596667" cy="4495897"/>
          </a:xfrm>
        </p:spPr>
        <p:txBody>
          <a:bodyPr>
            <a:normAutofit/>
          </a:bodyPr>
          <a:lstStyle/>
          <a:p>
            <a:pPr algn="r" rtl="1">
              <a:buClr>
                <a:srgbClr val="FF0000"/>
              </a:buClr>
              <a:buFont typeface="Wingdings" panose="05000000000000000000" pitchFamily="2" charset="2"/>
              <a:buChar char="Ø"/>
            </a:pPr>
            <a:r>
              <a:rPr lang="fa-IR" sz="2000" dirty="0">
                <a:cs typeface="B Homa" panose="00000400000000000000" pitchFamily="2" charset="-78"/>
              </a:rPr>
              <a:t>در ايوان جنوبي باغ مقرنس زيبايي به كار رفته است و در گذشته ايوان شمالي هم ( كه اكنون وجود ندارد ) داراي اين مقرنس كاري بوده است كه با ناداني مسوولين وقت اداره ي اوقاف نيشابور در جريان مرمت بنا در دهه ي 40 آسيب ميبيند و از بين ميرود.</a:t>
            </a:r>
          </a:p>
          <a:p>
            <a:pPr algn="r" rtl="1">
              <a:buClr>
                <a:srgbClr val="FF0000"/>
              </a:buClr>
              <a:buFont typeface="Wingdings" panose="05000000000000000000" pitchFamily="2" charset="2"/>
              <a:buChar char="Ø"/>
            </a:pPr>
            <a:r>
              <a:rPr lang="fa-IR" sz="2000" dirty="0">
                <a:cs typeface="B Homa" panose="00000400000000000000" pitchFamily="2" charset="-78"/>
              </a:rPr>
              <a:t>در بالای باغ دو کرت که استخر بزرگی در میان آن است وجود دارد که آب پس از ورود به استخر توسط جویهای باریکی به 4حوض هشت گوش دور بقعه هدایت شده و توسط آبنمایی در محور مرکزی به حوضچه‎های بعد انتقال می‎یابد.</a:t>
            </a:r>
          </a:p>
          <a:p>
            <a:pPr algn="r" rtl="1">
              <a:buClr>
                <a:srgbClr val="FF0000"/>
              </a:buClr>
              <a:buFont typeface="Wingdings" panose="05000000000000000000" pitchFamily="2" charset="2"/>
              <a:buChar char="Ø"/>
            </a:pPr>
            <a:r>
              <a:rPr lang="fa-IR" sz="2000" dirty="0">
                <a:cs typeface="B Homa" panose="00000400000000000000" pitchFamily="2" charset="-78"/>
              </a:rPr>
              <a:t>پوشش گیاهی باغ درختان چنار، کاج، توت، گردو و زبان گنجشک می‎باشد که در میان این درختان، گونه‎های درختان چنار، کاج و توت کهنسال به چشم می‎خورد.</a:t>
            </a:r>
          </a:p>
          <a:p>
            <a:pPr algn="r" rtl="1">
              <a:buClr>
                <a:srgbClr val="FF0000"/>
              </a:buClr>
              <a:buFont typeface="Wingdings" panose="05000000000000000000" pitchFamily="2" charset="2"/>
              <a:buChar char="Ø"/>
            </a:pPr>
            <a:endParaRPr lang="en-US" sz="2000" dirty="0"/>
          </a:p>
        </p:txBody>
      </p:sp>
    </p:spTree>
    <p:extLst>
      <p:ext uri="{BB962C8B-B14F-4D97-AF65-F5344CB8AC3E}">
        <p14:creationId xmlns:p14="http://schemas.microsoft.com/office/powerpoint/2010/main" val="1594971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4"/>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1635009" y="746976"/>
            <a:ext cx="6956772" cy="5230656"/>
          </a:xfrm>
          <a:noFill/>
        </p:spPr>
      </p:pic>
    </p:spTree>
    <p:extLst>
      <p:ext uri="{BB962C8B-B14F-4D97-AF65-F5344CB8AC3E}">
        <p14:creationId xmlns:p14="http://schemas.microsoft.com/office/powerpoint/2010/main" val="2873155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Homa" panose="00000400000000000000" pitchFamily="2" charset="-78"/>
              </a:rPr>
              <a:t>شکل باغ</a:t>
            </a:r>
            <a:endParaRPr lang="en-US" dirty="0"/>
          </a:p>
        </p:txBody>
      </p:sp>
      <p:sp>
        <p:nvSpPr>
          <p:cNvPr id="5" name="Content Placeholder 4"/>
          <p:cNvSpPr>
            <a:spLocks noGrp="1"/>
          </p:cNvSpPr>
          <p:nvPr>
            <p:ph idx="1"/>
          </p:nvPr>
        </p:nvSpPr>
        <p:spPr>
          <a:xfrm>
            <a:off x="677334" y="1270000"/>
            <a:ext cx="8596668" cy="1200329"/>
          </a:xfrm>
          <a:prstGeom prst="rect">
            <a:avLst/>
          </a:prstGeom>
        </p:spPr>
        <p:txBody>
          <a:bodyPr wrap="square">
            <a:spAutoFit/>
          </a:bodyPr>
          <a:lstStyle/>
          <a:p>
            <a:pPr algn="r" rtl="1">
              <a:buClr>
                <a:srgbClr val="FF0000"/>
              </a:buClr>
              <a:buFont typeface="Wingdings" panose="05000000000000000000" pitchFamily="2" charset="2"/>
              <a:buChar char="Ø"/>
            </a:pPr>
            <a:r>
              <a:rPr lang="fa-IR" sz="2400" dirty="0">
                <a:cs typeface="B Nazanin" pitchFamily="2" charset="-78"/>
              </a:rPr>
              <a:t>شکل اصلی باغ کنونی در دوران صفوی و به دستور شاه عباس اول احداث شد و در دوره‌‌های بعدی در زمان شاه سلیمان صفوی و در دوران ناصرالدین شاه قاجار مرمت‎هایی جهت حفاظت و احیاء باغ صورت پذیرفت</a:t>
            </a:r>
            <a:r>
              <a:rPr lang="en-US" sz="2400" dirty="0">
                <a:cs typeface="B Nazanin" pitchFamily="2" charset="-78"/>
              </a:rPr>
              <a:t>.</a:t>
            </a:r>
          </a:p>
        </p:txBody>
      </p:sp>
      <p:pic>
        <p:nvPicPr>
          <p:cNvPr id="6" name="Picture 2" descr="http://www.irandeserts.com/file/imageSection/F1/52fcf2c0-5050-4c1a-9d52-741fe3d9d29c.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851468" y="2590800"/>
            <a:ext cx="6248399" cy="401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1876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537099"/>
            <a:ext cx="7366477" cy="1150034"/>
          </a:xfrm>
        </p:spPr>
        <p:txBody>
          <a:bodyPr/>
          <a:lstStyle/>
          <a:p>
            <a:r>
              <a:rPr lang="fa-IR" dirty="0" smtClean="0">
                <a:cs typeface="B Homa" panose="00000400000000000000" pitchFamily="2" charset="-78"/>
              </a:rPr>
              <a:t>مقدمه</a:t>
            </a:r>
            <a:endParaRPr lang="en-US" dirty="0"/>
          </a:p>
        </p:txBody>
      </p:sp>
      <p:sp>
        <p:nvSpPr>
          <p:cNvPr id="3" name="Subtitle 2"/>
          <p:cNvSpPr>
            <a:spLocks noGrp="1"/>
          </p:cNvSpPr>
          <p:nvPr>
            <p:ph type="subTitle" idx="1"/>
          </p:nvPr>
        </p:nvSpPr>
        <p:spPr>
          <a:xfrm>
            <a:off x="1306837" y="1687133"/>
            <a:ext cx="7766936" cy="1096899"/>
          </a:xfrm>
        </p:spPr>
        <p:txBody>
          <a:bodyPr>
            <a:noAutofit/>
          </a:bodyPr>
          <a:lstStyle/>
          <a:p>
            <a:r>
              <a:rPr lang="fa-IR" sz="1700" dirty="0">
                <a:cs typeface="B Homa" panose="00000400000000000000" pitchFamily="2" charset="-78"/>
              </a:rPr>
              <a:t>طی دهه‌های اخیر، از سوی اندیشمندان جغرافیا، جامعه‌شناسی، اقتصاد، جمعیت‌شناسی و برخی علوم دیگر، تعاریف متعددی از شهر ارائه شده ‌است و جامعه ‌شناسان از جمله انگلس و مارکس، شهر را محل تمرکز جمعیت، ابزار تولید، سرمایه، نیازها و احتیاجات و... می‌دانند که تقسیم کار اجتماعی، در آنجا صورت گرفته ‌است.</a:t>
            </a:r>
            <a:endParaRPr lang="en-US" sz="1700" dirty="0"/>
          </a:p>
          <a:p>
            <a:r>
              <a:rPr lang="fa-IR" sz="1700" dirty="0">
                <a:cs typeface="B Homa" panose="00000400000000000000" pitchFamily="2" charset="-78"/>
              </a:rPr>
              <a:t/>
            </a:r>
            <a:br>
              <a:rPr lang="fa-IR" sz="1700" dirty="0">
                <a:cs typeface="B Homa" panose="00000400000000000000" pitchFamily="2" charset="-78"/>
              </a:rPr>
            </a:br>
            <a:r>
              <a:rPr lang="fa-IR" sz="1700" dirty="0">
                <a:cs typeface="B Homa" panose="00000400000000000000" pitchFamily="2" charset="-78"/>
              </a:rPr>
              <a:t>جغرافی‌دانان، شهر را منظره‌ای مصنوعی از خیابان‌ها، ساختمان‌ها، دستگاه‌ها و بناهایی می‌دانند که زندگی شهری را امکان‌پذیر می‌‌سازد.</a:t>
            </a:r>
            <a:endParaRPr lang="en-US" sz="1700" dirty="0"/>
          </a:p>
          <a:p>
            <a:r>
              <a:rPr lang="fa-IR" sz="1700" dirty="0">
                <a:cs typeface="B Homa" panose="00000400000000000000" pitchFamily="2" charset="-78"/>
              </a:rPr>
              <a:t>مورخان، شهر را با توجه به قدمت آن، تعریف می‌‌کنند و از نظر اقتصاددانان، شهر به جایی اطلاق می‌شود که معیشت غالب ساکنان آن، بر پایه کشاورزی نباشد.</a:t>
            </a:r>
            <a:endParaRPr lang="en-US" sz="1700" dirty="0"/>
          </a:p>
          <a:p>
            <a:r>
              <a:rPr lang="fa-IR" sz="1700" dirty="0">
                <a:cs typeface="B Homa" panose="00000400000000000000" pitchFamily="2" charset="-78"/>
              </a:rPr>
              <a:t>جمعیت‌شناسان نیز، تعداد جمعیت یک نقطه را، ملاک شهری بودن آن نقطه می‌دانند. اندیشمندان طراحی شهری، شهر را مجموعه پیچیده سازمان‌یافته‌ای می‌دانند که متشکل از 3مولفه اصلی کالــبد، تصورات و فعالیت است و پیوسته در حال تغییر و تحول. ولی در این بین، کدام شهر زیبا و خاطره‌انگیز است؟</a:t>
            </a:r>
            <a:endParaRPr lang="en-US" sz="1700" dirty="0"/>
          </a:p>
          <a:p>
            <a:r>
              <a:rPr lang="fa-IR" sz="1700" dirty="0">
                <a:cs typeface="B Homa" panose="00000400000000000000" pitchFamily="2" charset="-78"/>
              </a:rPr>
              <a:t>در این‌باره باید گفت، شهری زیباست که براساس شرایط محیطی و نیازهای انسانی به صورت منطقی و متناسب شکل گرفته باشد، شهری که به کیفیت زندگی و روح و روان انسان احترام </a:t>
            </a:r>
            <a:r>
              <a:rPr lang="fa-IR" sz="1700" dirty="0" smtClean="0">
                <a:cs typeface="B Homa" panose="00000400000000000000" pitchFamily="2" charset="-78"/>
              </a:rPr>
              <a:t>بگذارد</a:t>
            </a:r>
          </a:p>
          <a:p>
            <a:endParaRPr lang="fa-IR" sz="1700" dirty="0">
              <a:cs typeface="B Homa" panose="00000400000000000000" pitchFamily="2" charset="-78"/>
            </a:endParaRPr>
          </a:p>
          <a:p>
            <a:endParaRPr lang="en-US" sz="1700" dirty="0"/>
          </a:p>
        </p:txBody>
      </p:sp>
    </p:spTree>
    <p:extLst>
      <p:ext uri="{BB962C8B-B14F-4D97-AF65-F5344CB8AC3E}">
        <p14:creationId xmlns:p14="http://schemas.microsoft.com/office/powerpoint/2010/main" val="434399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1000"/>
                                        <p:tgtEl>
                                          <p:spTgt spid="3">
                                            <p:txEl>
                                              <p:pRg st="1" end="1"/>
                                            </p:txEl>
                                          </p:spTgt>
                                        </p:tgtEl>
                                      </p:cBhvr>
                                    </p:animEffect>
                                    <p:anim calcmode="lin" valueType="num">
                                      <p:cBhvr>
                                        <p:cTn id="2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1000"/>
                                        <p:tgtEl>
                                          <p:spTgt spid="3">
                                            <p:txEl>
                                              <p:pRg st="4" end="4"/>
                                            </p:txEl>
                                          </p:spTgt>
                                        </p:tgtEl>
                                      </p:cBhvr>
                                    </p:animEffect>
                                    <p:anim calcmode="lin" valueType="num">
                                      <p:cBhvr>
                                        <p:cTn id="4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Titr" pitchFamily="2" charset="-78"/>
              </a:rPr>
              <a:t>کوشک 8 ضلعی</a:t>
            </a:r>
            <a:endParaRPr lang="en-US" dirty="0"/>
          </a:p>
        </p:txBody>
      </p:sp>
      <p:pic>
        <p:nvPicPr>
          <p:cNvPr id="4" name="Content Placeholder 4"/>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b="10001"/>
          <a:stretch>
            <a:fillRect/>
          </a:stretch>
        </p:blipFill>
        <p:spPr>
          <a:xfrm>
            <a:off x="1067173" y="1429556"/>
            <a:ext cx="7816989" cy="4919728"/>
          </a:xfrm>
          <a:prstGeom prst="rect">
            <a:avLst/>
          </a:prstGeom>
          <a:noFill/>
        </p:spPr>
      </p:pic>
    </p:spTree>
    <p:extLst>
      <p:ext uri="{BB962C8B-B14F-4D97-AF65-F5344CB8AC3E}">
        <p14:creationId xmlns:p14="http://schemas.microsoft.com/office/powerpoint/2010/main" val="31613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Titr" pitchFamily="2" charset="-78"/>
              </a:rPr>
              <a:t>بالای باغ</a:t>
            </a:r>
            <a:endParaRPr lang="en-US" dirty="0"/>
          </a:p>
        </p:txBody>
      </p:sp>
      <p:pic>
        <p:nvPicPr>
          <p:cNvPr id="4" name="Picture 4"/>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b="12666"/>
          <a:stretch>
            <a:fillRect/>
          </a:stretch>
        </p:blipFill>
        <p:spPr bwMode="auto">
          <a:xfrm>
            <a:off x="1247691" y="1501420"/>
            <a:ext cx="7455953" cy="488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5457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Homa" panose="00000400000000000000" pitchFamily="2" charset="-78"/>
              </a:rPr>
              <a:t>اماکن دیگر قدمگاه </a:t>
            </a:r>
            <a:endParaRPr lang="en-US" dirty="0"/>
          </a:p>
        </p:txBody>
      </p:sp>
      <p:sp>
        <p:nvSpPr>
          <p:cNvPr id="3" name="Content Placeholder 2"/>
          <p:cNvSpPr>
            <a:spLocks noGrp="1"/>
          </p:cNvSpPr>
          <p:nvPr>
            <p:ph idx="1"/>
          </p:nvPr>
        </p:nvSpPr>
        <p:spPr>
          <a:xfrm>
            <a:off x="677334" y="1390919"/>
            <a:ext cx="8596668" cy="4650444"/>
          </a:xfrm>
        </p:spPr>
        <p:txBody>
          <a:bodyPr/>
          <a:lstStyle/>
          <a:p>
            <a:pPr algn="r" rtl="1">
              <a:buClr>
                <a:srgbClr val="FF0000"/>
              </a:buClr>
              <a:buFont typeface="Wingdings" panose="05000000000000000000" pitchFamily="2" charset="2"/>
              <a:buChar char="Ø"/>
            </a:pPr>
            <a:r>
              <a:rPr lang="fa-IR" dirty="0">
                <a:cs typeface="B Homa" panose="00000400000000000000" pitchFamily="2" charset="-78"/>
              </a:rPr>
              <a:t>کاروانسرا و رباط قدمگاه :  با اهداف تجاری و امنیتی دوران صفویه که بعد ها بیشتر نقش زائر سرا را به خود می گیرد</a:t>
            </a:r>
          </a:p>
          <a:p>
            <a:pPr algn="r" rtl="1">
              <a:buClr>
                <a:srgbClr val="FF0000"/>
              </a:buClr>
              <a:buFont typeface="Wingdings" panose="05000000000000000000" pitchFamily="2" charset="2"/>
              <a:buChar char="Ø"/>
            </a:pPr>
            <a:r>
              <a:rPr lang="fa-IR" dirty="0">
                <a:cs typeface="B Homa" panose="00000400000000000000" pitchFamily="2" charset="-78"/>
              </a:rPr>
              <a:t>حمام : که از گذشته با توجه به قرار گرفتن در سر راه نیشابور به مرو وجود داشته است و از زمان ساخت بقعه به بعد نقش آن پررنگ تر شده است </a:t>
            </a:r>
            <a:r>
              <a:rPr lang="fa-IR" dirty="0" smtClean="0">
                <a:cs typeface="B Homa" panose="00000400000000000000" pitchFamily="2" charset="-78"/>
              </a:rPr>
              <a:t>.</a:t>
            </a:r>
          </a:p>
          <a:p>
            <a:pPr algn="r" rtl="1">
              <a:buClr>
                <a:srgbClr val="FF0000"/>
              </a:buClr>
              <a:buFont typeface="Wingdings" panose="05000000000000000000" pitchFamily="2" charset="2"/>
              <a:buChar char="Ø"/>
            </a:pPr>
            <a:r>
              <a:rPr lang="fa-IR" dirty="0">
                <a:cs typeface="B Homa" panose="00000400000000000000" pitchFamily="2" charset="-78"/>
              </a:rPr>
              <a:t>آب انبار : که نیاز های اهالی و مجاورین را برآورده می کرده است </a:t>
            </a:r>
            <a:r>
              <a:rPr lang="fa-IR" dirty="0" smtClean="0">
                <a:cs typeface="B Homa" panose="00000400000000000000" pitchFamily="2" charset="-78"/>
              </a:rPr>
              <a:t>.</a:t>
            </a:r>
          </a:p>
          <a:p>
            <a:pPr algn="r" rtl="1">
              <a:buClr>
                <a:srgbClr val="FF0000"/>
              </a:buClr>
              <a:buFont typeface="Wingdings" panose="05000000000000000000" pitchFamily="2" charset="2"/>
              <a:buChar char="Ø"/>
            </a:pPr>
            <a:r>
              <a:rPr lang="fa-IR" dirty="0" smtClean="0">
                <a:cs typeface="B Homa" panose="00000400000000000000" pitchFamily="2" charset="-78"/>
              </a:rPr>
              <a:t>قلعه </a:t>
            </a:r>
            <a:r>
              <a:rPr lang="fa-IR" dirty="0">
                <a:cs typeface="B Homa" panose="00000400000000000000" pitchFamily="2" charset="-78"/>
              </a:rPr>
              <a:t>ی قدمگاه ( اسپریس ) : که هم اکنون </a:t>
            </a:r>
            <a:r>
              <a:rPr lang="fa-IR" dirty="0" smtClean="0">
                <a:cs typeface="B Homa" panose="00000400000000000000" pitchFamily="2" charset="-78"/>
              </a:rPr>
              <a:t>در </a:t>
            </a:r>
            <a:r>
              <a:rPr lang="fa-IR" dirty="0">
                <a:cs typeface="B Homa" panose="00000400000000000000" pitchFamily="2" charset="-78"/>
              </a:rPr>
              <a:t>محله ی گلستان شهر قدمگاه قرار دارد و بر روی تپه ای قرار داشته و هم اکنون فقط دیواره هایی از آن باقی مانده است . از درون باغ هم می توان خرابه های آن را بر فراز کوه دید .</a:t>
            </a:r>
          </a:p>
          <a:p>
            <a:pPr algn="r" rtl="1">
              <a:buClr>
                <a:srgbClr val="FF0000"/>
              </a:buClr>
              <a:buFont typeface="Wingdings" panose="05000000000000000000" pitchFamily="2" charset="2"/>
              <a:buChar char="Ø"/>
            </a:pPr>
            <a:endParaRPr lang="fa-IR" dirty="0" smtClean="0">
              <a:cs typeface="B Homa" panose="00000400000000000000" pitchFamily="2" charset="-78"/>
            </a:endParaRPr>
          </a:p>
          <a:p>
            <a:pPr algn="r" rtl="1">
              <a:buClr>
                <a:srgbClr val="FF0000"/>
              </a:buClr>
              <a:buFont typeface="Wingdings" panose="05000000000000000000" pitchFamily="2" charset="2"/>
              <a:buChar char="Ø"/>
            </a:pPr>
            <a:endParaRPr lang="fa-IR" dirty="0" smtClean="0">
              <a:cs typeface="B Homa" panose="00000400000000000000" pitchFamily="2" charset="-78"/>
            </a:endParaRPr>
          </a:p>
          <a:p>
            <a:pPr algn="r" rtl="1">
              <a:buClr>
                <a:srgbClr val="FF0000"/>
              </a:buClr>
              <a:buFont typeface="Wingdings" panose="05000000000000000000" pitchFamily="2" charset="2"/>
              <a:buChar char="Ø"/>
            </a:pPr>
            <a:endParaRPr lang="fa-IR" dirty="0">
              <a:cs typeface="B Homa" panose="00000400000000000000" pitchFamily="2" charset="-78"/>
            </a:endParaRPr>
          </a:p>
          <a:p>
            <a:pPr algn="r" rtl="1">
              <a:buClr>
                <a:srgbClr val="FF0000"/>
              </a:buClr>
              <a:buFont typeface="Wingdings" panose="05000000000000000000" pitchFamily="2" charset="2"/>
              <a:buChar char="Ø"/>
            </a:pPr>
            <a:endParaRPr lang="en-US" dirty="0"/>
          </a:p>
        </p:txBody>
      </p:sp>
      <p:pic>
        <p:nvPicPr>
          <p:cNvPr id="4"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8000" y="4032065"/>
            <a:ext cx="3868713" cy="2579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652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80">
                                          <p:stCondLst>
                                            <p:cond delay="0"/>
                                          </p:stCondLst>
                                        </p:cTn>
                                        <p:tgtEl>
                                          <p:spTgt spid="4"/>
                                        </p:tgtEl>
                                      </p:cBhvr>
                                    </p:animEffect>
                                    <p:anim calcmode="lin" valueType="num">
                                      <p:cBhvr>
                                        <p:cTn id="2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3" dur="26">
                                          <p:stCondLst>
                                            <p:cond delay="650"/>
                                          </p:stCondLst>
                                        </p:cTn>
                                        <p:tgtEl>
                                          <p:spTgt spid="4"/>
                                        </p:tgtEl>
                                      </p:cBhvr>
                                      <p:to x="100000" y="60000"/>
                                    </p:animScale>
                                    <p:animScale>
                                      <p:cBhvr>
                                        <p:cTn id="34" dur="166" decel="50000">
                                          <p:stCondLst>
                                            <p:cond delay="676"/>
                                          </p:stCondLst>
                                        </p:cTn>
                                        <p:tgtEl>
                                          <p:spTgt spid="4"/>
                                        </p:tgtEl>
                                      </p:cBhvr>
                                      <p:to x="100000" y="100000"/>
                                    </p:animScale>
                                    <p:animScale>
                                      <p:cBhvr>
                                        <p:cTn id="35" dur="26">
                                          <p:stCondLst>
                                            <p:cond delay="1312"/>
                                          </p:stCondLst>
                                        </p:cTn>
                                        <p:tgtEl>
                                          <p:spTgt spid="4"/>
                                        </p:tgtEl>
                                      </p:cBhvr>
                                      <p:to x="100000" y="80000"/>
                                    </p:animScale>
                                    <p:animScale>
                                      <p:cBhvr>
                                        <p:cTn id="36" dur="166" decel="50000">
                                          <p:stCondLst>
                                            <p:cond delay="1338"/>
                                          </p:stCondLst>
                                        </p:cTn>
                                        <p:tgtEl>
                                          <p:spTgt spid="4"/>
                                        </p:tgtEl>
                                      </p:cBhvr>
                                      <p:to x="100000" y="100000"/>
                                    </p:animScale>
                                    <p:animScale>
                                      <p:cBhvr>
                                        <p:cTn id="37" dur="26">
                                          <p:stCondLst>
                                            <p:cond delay="1642"/>
                                          </p:stCondLst>
                                        </p:cTn>
                                        <p:tgtEl>
                                          <p:spTgt spid="4"/>
                                        </p:tgtEl>
                                      </p:cBhvr>
                                      <p:to x="100000" y="90000"/>
                                    </p:animScale>
                                    <p:animScale>
                                      <p:cBhvr>
                                        <p:cTn id="38" dur="166" decel="50000">
                                          <p:stCondLst>
                                            <p:cond delay="1668"/>
                                          </p:stCondLst>
                                        </p:cTn>
                                        <p:tgtEl>
                                          <p:spTgt spid="4"/>
                                        </p:tgtEl>
                                      </p:cBhvr>
                                      <p:to x="100000" y="100000"/>
                                    </p:animScale>
                                    <p:animScale>
                                      <p:cBhvr>
                                        <p:cTn id="39" dur="26">
                                          <p:stCondLst>
                                            <p:cond delay="1808"/>
                                          </p:stCondLst>
                                        </p:cTn>
                                        <p:tgtEl>
                                          <p:spTgt spid="4"/>
                                        </p:tgtEl>
                                      </p:cBhvr>
                                      <p:to x="100000" y="95000"/>
                                    </p:animScale>
                                    <p:animScale>
                                      <p:cBhvr>
                                        <p:cTn id="4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47478" y="609600"/>
            <a:ext cx="7245906" cy="5431762"/>
          </a:xfrm>
          <a:prstGeom prst="rect">
            <a:avLst/>
          </a:prstGeom>
        </p:spPr>
      </p:pic>
    </p:spTree>
    <p:extLst>
      <p:ext uri="{BB962C8B-B14F-4D97-AF65-F5344CB8AC3E}">
        <p14:creationId xmlns:p14="http://schemas.microsoft.com/office/powerpoint/2010/main" val="113385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458751" y="931572"/>
            <a:ext cx="7626261" cy="4941194"/>
          </a:xfrm>
          <a:prstGeom prst="rect">
            <a:avLst/>
          </a:prstGeom>
        </p:spPr>
      </p:pic>
    </p:spTree>
    <p:extLst>
      <p:ext uri="{BB962C8B-B14F-4D97-AF65-F5344CB8AC3E}">
        <p14:creationId xmlns:p14="http://schemas.microsoft.com/office/powerpoint/2010/main" val="269788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137996" y="1034603"/>
            <a:ext cx="7675344" cy="4973079"/>
          </a:xfrm>
          <a:prstGeom prst="rect">
            <a:avLst/>
          </a:prstGeom>
        </p:spPr>
      </p:pic>
    </p:spTree>
    <p:extLst>
      <p:ext uri="{BB962C8B-B14F-4D97-AF65-F5344CB8AC3E}">
        <p14:creationId xmlns:p14="http://schemas.microsoft.com/office/powerpoint/2010/main" val="281137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J:\0 tarikhi-maremati\Bagh\bagh ghadamgah\01 14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22432" y="202282"/>
            <a:ext cx="4160205" cy="638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J:\0 tarikhi-maremati\Bagh\bagh ghadamgah\01 14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0170" y="193182"/>
            <a:ext cx="4345098" cy="638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01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J:\0 tarikhi-maremati\Bagh\bagh ghadamgah\01 14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5400000">
            <a:off x="2000037" y="-1040591"/>
            <a:ext cx="5791200" cy="875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8970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J:\0 tarikhi-maremati\Bagh\bagh ghadamgah\01 14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5400000">
            <a:off x="1923885" y="-984759"/>
            <a:ext cx="5922110" cy="877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6993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J:\0 tarikhi-maremati\Bagh\bagh ghadamgah\01 14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5400000">
            <a:off x="2461068" y="-936609"/>
            <a:ext cx="5029200" cy="870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5543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026017"/>
          </a:xfrm>
        </p:spPr>
        <p:txBody>
          <a:bodyPr/>
          <a:lstStyle/>
          <a:p>
            <a:pPr algn="r"/>
            <a:r>
              <a:rPr lang="fa-IR" dirty="0" smtClean="0">
                <a:cs typeface="B Homa" panose="00000400000000000000" pitchFamily="2" charset="-78"/>
              </a:rPr>
              <a:t>باغ ایرانی </a:t>
            </a:r>
            <a:endParaRPr lang="en-US" dirty="0"/>
          </a:p>
        </p:txBody>
      </p:sp>
      <p:sp>
        <p:nvSpPr>
          <p:cNvPr id="3" name="Content Placeholder 2"/>
          <p:cNvSpPr>
            <a:spLocks noGrp="1"/>
          </p:cNvSpPr>
          <p:nvPr>
            <p:ph idx="1"/>
          </p:nvPr>
        </p:nvSpPr>
        <p:spPr>
          <a:xfrm>
            <a:off x="677334" y="1236373"/>
            <a:ext cx="8596668" cy="4804990"/>
          </a:xfrm>
        </p:spPr>
        <p:txBody>
          <a:bodyPr/>
          <a:lstStyle/>
          <a:p>
            <a:pPr marL="0" indent="0">
              <a:buNone/>
            </a:pPr>
            <a:endParaRPr lang="fa-IR" dirty="0" smtClean="0">
              <a:cs typeface="B Homa" panose="00000400000000000000" pitchFamily="2" charset="-78"/>
            </a:endParaRPr>
          </a:p>
          <a:p>
            <a:pPr marL="0" indent="0">
              <a:buNone/>
            </a:pPr>
            <a:endParaRPr lang="fa-IR" dirty="0">
              <a:cs typeface="B Homa" panose="00000400000000000000" pitchFamily="2" charset="-78"/>
            </a:endParaRPr>
          </a:p>
          <a:p>
            <a:pPr marL="0" indent="0" algn="r">
              <a:buNone/>
            </a:pPr>
            <a:endParaRPr lang="fa-IR" dirty="0" smtClean="0">
              <a:cs typeface="B Homa" panose="00000400000000000000" pitchFamily="2" charset="-78"/>
            </a:endParaRPr>
          </a:p>
          <a:p>
            <a:pPr marL="0" indent="0" algn="r">
              <a:buNone/>
            </a:pPr>
            <a:endParaRPr lang="fa-IR" dirty="0">
              <a:cs typeface="B Homa" panose="00000400000000000000" pitchFamily="2" charset="-78"/>
            </a:endParaRPr>
          </a:p>
          <a:p>
            <a:pPr marL="0" indent="0" algn="r">
              <a:buNone/>
            </a:pPr>
            <a:endParaRPr lang="en-US" dirty="0"/>
          </a:p>
        </p:txBody>
      </p:sp>
      <p:sp>
        <p:nvSpPr>
          <p:cNvPr id="4" name="Rectangle 3"/>
          <p:cNvSpPr/>
          <p:nvPr/>
        </p:nvSpPr>
        <p:spPr>
          <a:xfrm>
            <a:off x="3086636" y="1122608"/>
            <a:ext cx="6096000" cy="4401205"/>
          </a:xfrm>
          <a:prstGeom prst="rect">
            <a:avLst/>
          </a:prstGeom>
        </p:spPr>
        <p:txBody>
          <a:bodyPr>
            <a:spAutoFit/>
          </a:bodyPr>
          <a:lstStyle/>
          <a:p>
            <a:pPr algn="just" defTabSz="457200"/>
            <a:endParaRPr lang="fa-IR" sz="2000" dirty="0">
              <a:solidFill>
                <a:prstClr val="white"/>
              </a:solidFill>
              <a:cs typeface="B Nazanin" panose="00000400000000000000"/>
            </a:endParaRPr>
          </a:p>
          <a:p>
            <a:pPr algn="just" defTabSz="457200"/>
            <a:endParaRPr lang="fa-IR" sz="2000" dirty="0">
              <a:solidFill>
                <a:prstClr val="white"/>
              </a:solidFill>
              <a:cs typeface="B Nazanin" panose="00000400000000000000"/>
            </a:endParaRPr>
          </a:p>
          <a:p>
            <a:pPr algn="ctr" defTabSz="457200"/>
            <a:endParaRPr lang="en-US" sz="2000" b="1" dirty="0">
              <a:solidFill>
                <a:srgbClr val="90C226"/>
              </a:solidFill>
              <a:cs typeface="B Nazanin" panose="00000400000000000000"/>
            </a:endParaRPr>
          </a:p>
          <a:p>
            <a:pPr algn="ctr" defTabSz="457200"/>
            <a:r>
              <a:rPr lang="fa-IR" sz="2000" b="1" dirty="0">
                <a:solidFill>
                  <a:srgbClr val="90C226"/>
                </a:solidFill>
                <a:cs typeface="B Nazanin" panose="00000400000000000000"/>
              </a:rPr>
              <a:t> </a:t>
            </a:r>
            <a:endParaRPr lang="en-US" sz="2000" b="1" dirty="0">
              <a:solidFill>
                <a:srgbClr val="90C226"/>
              </a:solidFill>
              <a:cs typeface="B Nazanin" panose="00000400000000000000"/>
            </a:endParaRPr>
          </a:p>
          <a:p>
            <a:pPr algn="just" defTabSz="457200"/>
            <a:endParaRPr lang="fa-IR" sz="2000" dirty="0">
              <a:solidFill>
                <a:prstClr val="white"/>
              </a:solidFill>
              <a:cs typeface="B Nazanin" panose="00000400000000000000"/>
            </a:endParaRPr>
          </a:p>
          <a:p>
            <a:pPr marL="285750" indent="-285750" algn="just" defTabSz="457200">
              <a:buClr>
                <a:srgbClr val="FF0000"/>
              </a:buClr>
              <a:buFont typeface="Wingdings" panose="05000000000000000000" pitchFamily="2" charset="2"/>
              <a:buChar char="Ø"/>
            </a:pPr>
            <a:r>
              <a:rPr lang="fa-IR" sz="2000" dirty="0">
                <a:solidFill>
                  <a:prstClr val="white"/>
                </a:solidFill>
                <a:cs typeface="B Nazanin" panose="00000400000000000000"/>
              </a:rPr>
              <a:t>نخستین بار درمنابع مکتوب دوران سلجوقی</a:t>
            </a:r>
          </a:p>
          <a:p>
            <a:pPr marL="285750" indent="-285750" algn="just" defTabSz="457200">
              <a:buClr>
                <a:srgbClr val="FF0000"/>
              </a:buClr>
              <a:buFont typeface="Wingdings" panose="05000000000000000000" pitchFamily="2" charset="2"/>
              <a:buChar char="Ø"/>
            </a:pPr>
            <a:r>
              <a:rPr lang="fa-IR" sz="2000" dirty="0">
                <a:solidFill>
                  <a:prstClr val="white"/>
                </a:solidFill>
                <a:cs typeface="B Nazanin" panose="00000400000000000000"/>
              </a:rPr>
              <a:t>اشاره به نوعی بوستان بزرگ با یک کوشک اصلی و کوشک فرعی دیگر</a:t>
            </a:r>
          </a:p>
          <a:p>
            <a:pPr marL="285750" indent="-285750" algn="just" defTabSz="457200">
              <a:buClr>
                <a:srgbClr val="FF0000"/>
              </a:buClr>
              <a:buFont typeface="Wingdings" panose="05000000000000000000" pitchFamily="2" charset="2"/>
              <a:buChar char="Ø"/>
            </a:pPr>
            <a:r>
              <a:rPr lang="fa-IR" sz="2000" dirty="0">
                <a:solidFill>
                  <a:prstClr val="white"/>
                </a:solidFill>
                <a:cs typeface="B Nazanin" panose="00000400000000000000"/>
              </a:rPr>
              <a:t>در دوران باستان به جای واژه ی باغ از کلمه ی پردیس استفاده می شد که به معنای دیوار محصور است .</a:t>
            </a:r>
          </a:p>
          <a:p>
            <a:pPr marL="285750" indent="-285750" algn="just" defTabSz="457200">
              <a:buClr>
                <a:srgbClr val="FF0000"/>
              </a:buClr>
              <a:buFont typeface="Wingdings" panose="05000000000000000000" pitchFamily="2" charset="2"/>
              <a:buChar char="Ø"/>
            </a:pPr>
            <a:r>
              <a:rPr lang="fa-IR" sz="2000" dirty="0">
                <a:solidFill>
                  <a:prstClr val="white"/>
                </a:solidFill>
                <a:cs typeface="B Nazanin" panose="00000400000000000000"/>
              </a:rPr>
              <a:t> واژه ی پردیس به معنای بهشت نیز استفاده شده است که در زبان عربی به فردوس</a:t>
            </a:r>
          </a:p>
          <a:p>
            <a:pPr marL="285750" indent="-285750" algn="just" defTabSz="457200">
              <a:buClr>
                <a:srgbClr val="FF0000"/>
              </a:buClr>
              <a:buFont typeface="Wingdings" panose="05000000000000000000" pitchFamily="2" charset="2"/>
              <a:buChar char="Ø"/>
            </a:pPr>
            <a:r>
              <a:rPr lang="fa-IR" sz="2000" dirty="0">
                <a:solidFill>
                  <a:prstClr val="white"/>
                </a:solidFill>
                <a:cs typeface="B Nazanin" panose="00000400000000000000"/>
              </a:rPr>
              <a:t> در زبان انگلیسی به پارادایز</a:t>
            </a:r>
          </a:p>
          <a:p>
            <a:pPr marL="285750" indent="-285750" algn="just" defTabSz="457200">
              <a:buClr>
                <a:srgbClr val="FF0000"/>
              </a:buClr>
              <a:buFont typeface="Wingdings" panose="05000000000000000000" pitchFamily="2" charset="2"/>
              <a:buChar char="Ø"/>
            </a:pPr>
            <a:endParaRPr lang="fa-IR" sz="2000" dirty="0">
              <a:solidFill>
                <a:prstClr val="white"/>
              </a:solidFill>
              <a:cs typeface="B Nazanin" panose="00000400000000000000"/>
            </a:endParaRPr>
          </a:p>
          <a:p>
            <a:pPr algn="just" defTabSz="457200"/>
            <a:endParaRPr lang="fa-IR" sz="2000" dirty="0">
              <a:solidFill>
                <a:prstClr val="white"/>
              </a:solidFill>
              <a:cs typeface="B Nazanin" panose="00000400000000000000"/>
            </a:endParaRPr>
          </a:p>
        </p:txBody>
      </p:sp>
      <p:sp>
        <p:nvSpPr>
          <p:cNvPr id="6" name="Wave 5"/>
          <p:cNvSpPr/>
          <p:nvPr/>
        </p:nvSpPr>
        <p:spPr>
          <a:xfrm>
            <a:off x="3922549" y="1324378"/>
            <a:ext cx="3799267" cy="1249251"/>
          </a:xfrm>
          <a:prstGeom prst="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rtl="0"/>
            <a:r>
              <a:rPr lang="fa-IR" dirty="0">
                <a:solidFill>
                  <a:prstClr val="white"/>
                </a:solidFill>
                <a:cs typeface="B Homa" panose="00000400000000000000" pitchFamily="2" charset="-78"/>
              </a:rPr>
              <a:t>باغ از کلمه بغ به معنای خدا </a:t>
            </a:r>
            <a:endParaRPr lang="en-US" dirty="0">
              <a:solidFill>
                <a:prstClr val="white"/>
              </a:solidFill>
            </a:endParaRPr>
          </a:p>
        </p:txBody>
      </p:sp>
      <p:sp>
        <p:nvSpPr>
          <p:cNvPr id="7" name="Oval 6"/>
          <p:cNvSpPr/>
          <p:nvPr/>
        </p:nvSpPr>
        <p:spPr>
          <a:xfrm>
            <a:off x="2369712" y="5138670"/>
            <a:ext cx="5087155" cy="15294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457200"/>
            <a:r>
              <a:rPr lang="fa-IR" dirty="0">
                <a:solidFill>
                  <a:prstClr val="white"/>
                </a:solidFill>
                <a:cs typeface="B Nazanin" panose="00000400000000000000"/>
              </a:rPr>
              <a:t>واژه‌ی بهشت به معنای بهترین زندگی ، به شکل باغی سرسبز و زیبا مجسم شده است.</a:t>
            </a:r>
          </a:p>
          <a:p>
            <a:pPr algn="just" defTabSz="457200"/>
            <a:endParaRPr lang="fa-IR" dirty="0">
              <a:solidFill>
                <a:prstClr val="white"/>
              </a:solidFill>
              <a:cs typeface="B Nazanin" panose="00000400000000000000"/>
            </a:endParaRPr>
          </a:p>
        </p:txBody>
      </p:sp>
      <p:pic>
        <p:nvPicPr>
          <p:cNvPr id="8" name="Picture 3" descr="C:\Users\Administrator\Desktop\347px-Laleh_Park_in_summer.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18957433">
            <a:off x="18218" y="649510"/>
            <a:ext cx="3786676" cy="3174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0858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fade">
                                      <p:cBhvr>
                                        <p:cTn id="17" dur="1000"/>
                                        <p:tgtEl>
                                          <p:spTgt spid="4">
                                            <p:txEl>
                                              <p:pRg st="5" end="5"/>
                                            </p:txEl>
                                          </p:spTgt>
                                        </p:tgtEl>
                                      </p:cBhvr>
                                    </p:animEffect>
                                    <p:anim calcmode="lin" valueType="num">
                                      <p:cBhvr>
                                        <p:cTn id="1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fade">
                                      <p:cBhvr>
                                        <p:cTn id="24" dur="1000"/>
                                        <p:tgtEl>
                                          <p:spTgt spid="4">
                                            <p:txEl>
                                              <p:pRg st="6" end="6"/>
                                            </p:txEl>
                                          </p:spTgt>
                                        </p:tgtEl>
                                      </p:cBhvr>
                                    </p:animEffect>
                                    <p:anim calcmode="lin" valueType="num">
                                      <p:cBhvr>
                                        <p:cTn id="2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 calcmode="lin" valueType="num">
                                      <p:cBhvr additive="base">
                                        <p:cTn id="3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Effect transition="in" filter="fade">
                                      <p:cBhvr>
                                        <p:cTn id="37" dur="1000"/>
                                        <p:tgtEl>
                                          <p:spTgt spid="4">
                                            <p:txEl>
                                              <p:pRg st="8" end="8"/>
                                            </p:txEl>
                                          </p:spTgt>
                                        </p:tgtEl>
                                      </p:cBhvr>
                                    </p:animEffect>
                                    <p:anim calcmode="lin" valueType="num">
                                      <p:cBhvr>
                                        <p:cTn id="38"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4">
                                            <p:txEl>
                                              <p:pRg st="9" end="9"/>
                                            </p:txEl>
                                          </p:spTgt>
                                        </p:tgtEl>
                                        <p:attrNameLst>
                                          <p:attrName>style.visibility</p:attrName>
                                        </p:attrNameLst>
                                      </p:cBhvr>
                                      <p:to>
                                        <p:strVal val="visible"/>
                                      </p:to>
                                    </p:set>
                                    <p:animEffect transition="in" filter="fade">
                                      <p:cBhvr>
                                        <p:cTn id="44" dur="1000"/>
                                        <p:tgtEl>
                                          <p:spTgt spid="4">
                                            <p:txEl>
                                              <p:pRg st="9" end="9"/>
                                            </p:txEl>
                                          </p:spTgt>
                                        </p:tgtEl>
                                      </p:cBhvr>
                                    </p:animEffect>
                                    <p:anim calcmode="lin" valueType="num">
                                      <p:cBhvr>
                                        <p:cTn id="45"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46"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1000" fill="hold"/>
                                        <p:tgtEl>
                                          <p:spTgt spid="7"/>
                                        </p:tgtEl>
                                        <p:attrNameLst>
                                          <p:attrName>ppt_w</p:attrName>
                                        </p:attrNameLst>
                                      </p:cBhvr>
                                      <p:tavLst>
                                        <p:tav tm="0">
                                          <p:val>
                                            <p:fltVal val="0"/>
                                          </p:val>
                                        </p:tav>
                                        <p:tav tm="100000">
                                          <p:val>
                                            <p:strVal val="#ppt_w"/>
                                          </p:val>
                                        </p:tav>
                                      </p:tavLst>
                                    </p:anim>
                                    <p:anim calcmode="lin" valueType="num">
                                      <p:cBhvr>
                                        <p:cTn id="52" dur="1000" fill="hold"/>
                                        <p:tgtEl>
                                          <p:spTgt spid="7"/>
                                        </p:tgtEl>
                                        <p:attrNameLst>
                                          <p:attrName>ppt_h</p:attrName>
                                        </p:attrNameLst>
                                      </p:cBhvr>
                                      <p:tavLst>
                                        <p:tav tm="0">
                                          <p:val>
                                            <p:fltVal val="0"/>
                                          </p:val>
                                        </p:tav>
                                        <p:tav tm="100000">
                                          <p:val>
                                            <p:strVal val="#ppt_h"/>
                                          </p:val>
                                        </p:tav>
                                      </p:tavLst>
                                    </p:anim>
                                    <p:anim calcmode="lin" valueType="num">
                                      <p:cBhvr>
                                        <p:cTn id="53" dur="1000" fill="hold"/>
                                        <p:tgtEl>
                                          <p:spTgt spid="7"/>
                                        </p:tgtEl>
                                        <p:attrNameLst>
                                          <p:attrName>style.rotation</p:attrName>
                                        </p:attrNameLst>
                                      </p:cBhvr>
                                      <p:tavLst>
                                        <p:tav tm="0">
                                          <p:val>
                                            <p:fltVal val="90"/>
                                          </p:val>
                                        </p:tav>
                                        <p:tav tm="100000">
                                          <p:val>
                                            <p:fltVal val="0"/>
                                          </p:val>
                                        </p:tav>
                                      </p:tavLst>
                                    </p:anim>
                                    <p:animEffect transition="in" filter="fade">
                                      <p:cBhvr>
                                        <p:cTn id="54" dur="10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heel(1)">
                                      <p:cBhvr>
                                        <p:cTn id="5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Titr" pitchFamily="2" charset="-78"/>
              </a:rPr>
              <a:t>منابع</a:t>
            </a:r>
            <a:endParaRPr lang="en-US" dirty="0"/>
          </a:p>
        </p:txBody>
      </p:sp>
      <p:sp>
        <p:nvSpPr>
          <p:cNvPr id="3" name="Content Placeholder 2"/>
          <p:cNvSpPr>
            <a:spLocks noGrp="1"/>
          </p:cNvSpPr>
          <p:nvPr>
            <p:ph idx="1"/>
          </p:nvPr>
        </p:nvSpPr>
        <p:spPr>
          <a:xfrm>
            <a:off x="677334" y="1326525"/>
            <a:ext cx="8596668" cy="4714838"/>
          </a:xfrm>
        </p:spPr>
        <p:txBody>
          <a:bodyPr/>
          <a:lstStyle/>
          <a:p>
            <a:pPr algn="r" rtl="1">
              <a:buClr>
                <a:srgbClr val="FF0000"/>
              </a:buClr>
              <a:buFont typeface="Wingdings" panose="05000000000000000000" pitchFamily="2" charset="2"/>
              <a:buChar char="Ø"/>
            </a:pPr>
            <a:r>
              <a:rPr lang="fa-IR" dirty="0">
                <a:cs typeface="B Homa" panose="00000400000000000000" pitchFamily="2" charset="-78"/>
              </a:rPr>
              <a:t>باغ ایرانی – موزه هنرهای معاصر تهران – پاییز 1383</a:t>
            </a:r>
          </a:p>
          <a:p>
            <a:pPr algn="r" rtl="1">
              <a:buClr>
                <a:srgbClr val="FF0000"/>
              </a:buClr>
              <a:buFont typeface="Wingdings" panose="05000000000000000000" pitchFamily="2" charset="2"/>
              <a:buChar char="Ø"/>
            </a:pPr>
            <a:r>
              <a:rPr lang="en-US" dirty="0"/>
              <a:t>http://www.nbpars.ir</a:t>
            </a:r>
          </a:p>
          <a:p>
            <a:pPr marL="0" indent="0" algn="r" rtl="1">
              <a:buClr>
                <a:srgbClr val="FF0000"/>
              </a:buClr>
              <a:buNone/>
            </a:pPr>
            <a:endParaRPr lang="en-US" dirty="0"/>
          </a:p>
        </p:txBody>
      </p:sp>
    </p:spTree>
    <p:extLst>
      <p:ext uri="{BB962C8B-B14F-4D97-AF65-F5344CB8AC3E}">
        <p14:creationId xmlns:p14="http://schemas.microsoft.com/office/powerpoint/2010/main" val="58639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793182"/>
            <a:ext cx="8596668" cy="1320800"/>
          </a:xfrm>
        </p:spPr>
        <p:txBody>
          <a:bodyPr/>
          <a:lstStyle/>
          <a:p>
            <a:pPr algn="r"/>
            <a:r>
              <a:rPr lang="fa-IR" dirty="0" smtClean="0">
                <a:cs typeface="B Homa" panose="00000400000000000000" pitchFamily="2" charset="-78"/>
              </a:rPr>
              <a:t>تاریخچه باغ ایرانی </a:t>
            </a:r>
            <a:endParaRPr lang="en-US" dirty="0"/>
          </a:p>
        </p:txBody>
      </p:sp>
      <p:sp>
        <p:nvSpPr>
          <p:cNvPr id="3" name="Content Placeholder 2"/>
          <p:cNvSpPr>
            <a:spLocks noGrp="1"/>
          </p:cNvSpPr>
          <p:nvPr>
            <p:ph idx="1"/>
          </p:nvPr>
        </p:nvSpPr>
        <p:spPr>
          <a:xfrm>
            <a:off x="677334" y="1606797"/>
            <a:ext cx="8596668" cy="3880773"/>
          </a:xfrm>
        </p:spPr>
        <p:txBody>
          <a:bodyPr>
            <a:normAutofit/>
          </a:bodyPr>
          <a:lstStyle/>
          <a:p>
            <a:pPr algn="r" rtl="1">
              <a:buClr>
                <a:srgbClr val="FF0000"/>
              </a:buClr>
              <a:buFont typeface="Wingdings" panose="05000000000000000000" pitchFamily="2" charset="2"/>
              <a:buChar char="Ø"/>
            </a:pPr>
            <a:r>
              <a:rPr lang="fa-IR" dirty="0" smtClean="0">
                <a:cs typeface="B Homa" panose="00000400000000000000" pitchFamily="2" charset="-78"/>
              </a:rPr>
              <a:t>باغ ایرانی در ادبیات ایران            باغ سرا ، پردیس ، فردوس  </a:t>
            </a:r>
          </a:p>
          <a:p>
            <a:pPr algn="r" rtl="1">
              <a:buClr>
                <a:srgbClr val="FF0000"/>
              </a:buClr>
              <a:buFont typeface="Wingdings" panose="05000000000000000000" pitchFamily="2" charset="2"/>
              <a:buChar char="Ø"/>
            </a:pPr>
            <a:endParaRPr lang="fa-IR" dirty="0" smtClean="0">
              <a:cs typeface="B Homa" panose="00000400000000000000" pitchFamily="2" charset="-78"/>
            </a:endParaRPr>
          </a:p>
          <a:p>
            <a:pPr algn="r" rtl="1">
              <a:buClr>
                <a:srgbClr val="FF0000"/>
              </a:buClr>
              <a:buFont typeface="Wingdings" panose="05000000000000000000" pitchFamily="2" charset="2"/>
              <a:buChar char="Ø"/>
            </a:pPr>
            <a:r>
              <a:rPr lang="fa-IR" dirty="0">
                <a:cs typeface="B Homa" panose="00000400000000000000" pitchFamily="2" charset="-78"/>
              </a:rPr>
              <a:t> </a:t>
            </a:r>
            <a:r>
              <a:rPr lang="fa-IR" dirty="0" smtClean="0">
                <a:cs typeface="B Homa" panose="00000400000000000000" pitchFamily="2" charset="-78"/>
              </a:rPr>
              <a:t>                                      باغ پاسارگارد که به دستور کوروش ساخته شده است .</a:t>
            </a:r>
          </a:p>
          <a:p>
            <a:pPr algn="r" rtl="1">
              <a:buClr>
                <a:srgbClr val="FF0000"/>
              </a:buClr>
              <a:buFont typeface="Wingdings" panose="05000000000000000000" pitchFamily="2" charset="2"/>
              <a:buChar char="Ø"/>
            </a:pPr>
            <a:endParaRPr lang="fa-IR" dirty="0" smtClean="0">
              <a:cs typeface="B Homa" panose="00000400000000000000" pitchFamily="2" charset="-78"/>
            </a:endParaRPr>
          </a:p>
          <a:p>
            <a:pPr algn="r" rtl="1">
              <a:buClr>
                <a:srgbClr val="FF0000"/>
              </a:buClr>
              <a:buFont typeface="Wingdings" panose="05000000000000000000" pitchFamily="2" charset="2"/>
              <a:buChar char="Ø"/>
            </a:pPr>
            <a:r>
              <a:rPr lang="fa-IR" dirty="0">
                <a:cs typeface="B Homa" panose="00000400000000000000" pitchFamily="2" charset="-78"/>
              </a:rPr>
              <a:t>قدیمی ترین سند تصویری </a:t>
            </a:r>
            <a:r>
              <a:rPr lang="fa-IR" dirty="0" smtClean="0">
                <a:cs typeface="B Homa" panose="00000400000000000000" pitchFamily="2" charset="-78"/>
              </a:rPr>
              <a:t>نظم </a:t>
            </a:r>
            <a:r>
              <a:rPr lang="fa-IR" dirty="0">
                <a:cs typeface="B Homa" panose="00000400000000000000" pitchFamily="2" charset="-78"/>
              </a:rPr>
              <a:t>باغ ایرانی </a:t>
            </a:r>
            <a:r>
              <a:rPr lang="fa-IR" dirty="0" smtClean="0">
                <a:cs typeface="B Homa" panose="00000400000000000000" pitchFamily="2" charset="-78"/>
              </a:rPr>
              <a:t>         دوره </a:t>
            </a:r>
            <a:r>
              <a:rPr lang="fa-IR" dirty="0">
                <a:cs typeface="B Homa" panose="00000400000000000000" pitchFamily="2" charset="-78"/>
              </a:rPr>
              <a:t>ساسانیان باز می‌گردد</a:t>
            </a:r>
            <a:r>
              <a:rPr lang="fa-IR" dirty="0" smtClean="0">
                <a:cs typeface="B Homa" panose="00000400000000000000" pitchFamily="2" charset="-78"/>
              </a:rPr>
              <a:t>.</a:t>
            </a:r>
          </a:p>
          <a:p>
            <a:pPr algn="r" rtl="1">
              <a:buClr>
                <a:srgbClr val="FF0000"/>
              </a:buClr>
              <a:buFont typeface="Wingdings" panose="05000000000000000000" pitchFamily="2" charset="2"/>
              <a:buChar char="Ø"/>
            </a:pPr>
            <a:endParaRPr lang="fa-IR" dirty="0" smtClean="0">
              <a:cs typeface="B Homa" panose="00000400000000000000" pitchFamily="2" charset="-78"/>
            </a:endParaRPr>
          </a:p>
          <a:p>
            <a:pPr algn="r" rtl="1">
              <a:buClr>
                <a:srgbClr val="FF0000"/>
              </a:buClr>
              <a:buFont typeface="Wingdings" panose="05000000000000000000" pitchFamily="2" charset="2"/>
              <a:buChar char="Ø"/>
            </a:pPr>
            <a:endParaRPr lang="fa-IR" dirty="0" smtClean="0">
              <a:cs typeface="B Homa" panose="00000400000000000000" pitchFamily="2" charset="-78"/>
            </a:endParaRPr>
          </a:p>
          <a:p>
            <a:pPr marL="0" indent="0" algn="r" rtl="1">
              <a:buClr>
                <a:srgbClr val="FF0000"/>
              </a:buClr>
              <a:buNone/>
            </a:pPr>
            <a:r>
              <a:rPr lang="fa-IR" dirty="0" smtClean="0">
                <a:cs typeface="B Homa" panose="00000400000000000000" pitchFamily="2" charset="-78"/>
              </a:rPr>
              <a:t>                                                                                       </a:t>
            </a:r>
          </a:p>
          <a:p>
            <a:pPr marL="0" indent="0" algn="r" rtl="1">
              <a:buClr>
                <a:srgbClr val="FF0000"/>
              </a:buClr>
              <a:buNone/>
            </a:pPr>
            <a:endParaRPr lang="fa-IR" dirty="0" smtClean="0">
              <a:cs typeface="B Homa" panose="00000400000000000000" pitchFamily="2" charset="-78"/>
            </a:endParaRPr>
          </a:p>
        </p:txBody>
      </p:sp>
      <p:sp>
        <p:nvSpPr>
          <p:cNvPr id="11" name="Right Arrow 10"/>
          <p:cNvSpPr/>
          <p:nvPr/>
        </p:nvSpPr>
        <p:spPr>
          <a:xfrm rot="10800000">
            <a:off x="5879204" y="1674453"/>
            <a:ext cx="476519" cy="3495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rtl="0"/>
            <a:endParaRPr lang="en-US">
              <a:solidFill>
                <a:prstClr val="white"/>
              </a:solidFill>
            </a:endParaRPr>
          </a:p>
        </p:txBody>
      </p:sp>
      <p:sp>
        <p:nvSpPr>
          <p:cNvPr id="15" name="Left Arrow Callout 14"/>
          <p:cNvSpPr/>
          <p:nvPr/>
        </p:nvSpPr>
        <p:spPr>
          <a:xfrm>
            <a:off x="6168980" y="2360926"/>
            <a:ext cx="2788275" cy="566671"/>
          </a:xfrm>
          <a:prstGeom prst="lef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rtl="0"/>
            <a:r>
              <a:rPr lang="fa-IR" dirty="0">
                <a:solidFill>
                  <a:prstClr val="white"/>
                </a:solidFill>
                <a:cs typeface="B Homa" panose="00000400000000000000" pitchFamily="2" charset="-78"/>
              </a:rPr>
              <a:t>ریشه معماری باغ ایرانی   </a:t>
            </a:r>
            <a:endParaRPr lang="en-US" dirty="0">
              <a:solidFill>
                <a:prstClr val="white"/>
              </a:solidFill>
            </a:endParaRPr>
          </a:p>
        </p:txBody>
      </p:sp>
      <p:sp>
        <p:nvSpPr>
          <p:cNvPr id="19" name="Rectangle 18"/>
          <p:cNvSpPr/>
          <p:nvPr/>
        </p:nvSpPr>
        <p:spPr>
          <a:xfrm>
            <a:off x="1635617" y="3732946"/>
            <a:ext cx="7321638" cy="17282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defTabSz="457200">
              <a:buClr>
                <a:srgbClr val="FF0000"/>
              </a:buClr>
              <a:buFont typeface="Wingdings" panose="05000000000000000000" pitchFamily="2" charset="2"/>
              <a:buChar char="Ø"/>
            </a:pPr>
            <a:r>
              <a:rPr lang="fa-IR" dirty="0">
                <a:solidFill>
                  <a:prstClr val="white"/>
                </a:solidFill>
                <a:cs typeface="B Homa" panose="00000400000000000000" pitchFamily="2" charset="-78"/>
              </a:rPr>
              <a:t>نقش باغ شکار خسرو پرویز در طاق بستان و بیان هندسه و عملکرد باغ </a:t>
            </a:r>
          </a:p>
          <a:p>
            <a:pPr marL="285750" indent="-285750" algn="ctr" defTabSz="457200">
              <a:buClr>
                <a:srgbClr val="FF0000"/>
              </a:buClr>
              <a:buFont typeface="Wingdings" panose="05000000000000000000" pitchFamily="2" charset="2"/>
              <a:buChar char="Ø"/>
            </a:pPr>
            <a:r>
              <a:rPr lang="fa-IR" dirty="0">
                <a:solidFill>
                  <a:prstClr val="white"/>
                </a:solidFill>
                <a:cs typeface="B Homa" panose="00000400000000000000" pitchFamily="2" charset="-78"/>
              </a:rPr>
              <a:t>بیانگر رابطه تنگاتنگ میان بستر فرهنگی و طبیعی است. </a:t>
            </a:r>
          </a:p>
          <a:p>
            <a:pPr marL="285750" indent="-285750" algn="ctr" defTabSz="457200">
              <a:buClr>
                <a:srgbClr val="FF0000"/>
              </a:buClr>
              <a:buFont typeface="Wingdings" panose="05000000000000000000" pitchFamily="2" charset="2"/>
              <a:buChar char="Ø"/>
            </a:pPr>
            <a:r>
              <a:rPr lang="fa-IR" dirty="0">
                <a:solidFill>
                  <a:prstClr val="white"/>
                </a:solidFill>
                <a:cs typeface="B Homa" panose="00000400000000000000" pitchFamily="2" charset="-78"/>
              </a:rPr>
              <a:t>خالق باغ با اتکا به دانش تجربی خود فضایی را ایجاد می‌کرد که باعث بقاء و پویایی بستر طبیعی می‌شد.</a:t>
            </a:r>
          </a:p>
          <a:p>
            <a:pPr algn="ctr" defTabSz="457200">
              <a:buClr>
                <a:srgbClr val="FF0000"/>
              </a:buClr>
            </a:pPr>
            <a:endParaRPr lang="fa-IR" dirty="0">
              <a:solidFill>
                <a:prstClr val="white"/>
              </a:solidFill>
              <a:cs typeface="B Homa" panose="00000400000000000000" pitchFamily="2" charset="-78"/>
            </a:endParaRPr>
          </a:p>
        </p:txBody>
      </p:sp>
      <p:sp>
        <p:nvSpPr>
          <p:cNvPr id="22" name="Right Arrow 21"/>
          <p:cNvSpPr/>
          <p:nvPr/>
        </p:nvSpPr>
        <p:spPr>
          <a:xfrm rot="10800000">
            <a:off x="4434624" y="3264358"/>
            <a:ext cx="476519" cy="3495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rtl="0"/>
            <a:endParaRPr lang="en-US">
              <a:solidFill>
                <a:prstClr val="white"/>
              </a:solidFill>
            </a:endParaRPr>
          </a:p>
        </p:txBody>
      </p:sp>
    </p:spTree>
    <p:extLst>
      <p:ext uri="{BB962C8B-B14F-4D97-AF65-F5344CB8AC3E}">
        <p14:creationId xmlns:p14="http://schemas.microsoft.com/office/powerpoint/2010/main" val="213074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circle(in)">
                                      <p:cBhvr>
                                        <p:cTn id="37" dur="20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5" grpId="0" animBg="1"/>
      <p:bldP spid="19"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5160" y="609600"/>
            <a:ext cx="7908841" cy="871470"/>
          </a:xfrm>
        </p:spPr>
        <p:txBody>
          <a:bodyPr/>
          <a:lstStyle/>
          <a:p>
            <a:pPr algn="r"/>
            <a:r>
              <a:rPr lang="fa-IR" dirty="0" smtClean="0">
                <a:cs typeface="B Homa" panose="00000400000000000000" pitchFamily="2" charset="-78"/>
              </a:rPr>
              <a:t>معرفی باغ های ایرانی </a:t>
            </a:r>
            <a:endParaRPr lang="en-US" dirty="0"/>
          </a:p>
        </p:txBody>
      </p:sp>
      <p:sp>
        <p:nvSpPr>
          <p:cNvPr id="3" name="Content Placeholder 2"/>
          <p:cNvSpPr>
            <a:spLocks noGrp="1"/>
          </p:cNvSpPr>
          <p:nvPr>
            <p:ph idx="1"/>
          </p:nvPr>
        </p:nvSpPr>
        <p:spPr>
          <a:xfrm>
            <a:off x="677332" y="1323462"/>
            <a:ext cx="9445461" cy="5309158"/>
          </a:xfrm>
        </p:spPr>
        <p:txBody>
          <a:bodyPr>
            <a:normAutofit/>
          </a:bodyPr>
          <a:lstStyle/>
          <a:p>
            <a:pPr algn="r" rtl="1">
              <a:buClr>
                <a:srgbClr val="FF0000"/>
              </a:buClr>
              <a:buFont typeface="Wingdings" panose="05000000000000000000" pitchFamily="2" charset="2"/>
              <a:buChar char="Ø"/>
            </a:pPr>
            <a:r>
              <a:rPr lang="fa-IR" sz="2000" dirty="0" smtClean="0">
                <a:cs typeface="B Homa" panose="00000400000000000000" pitchFamily="2" charset="-78"/>
              </a:rPr>
              <a:t>باغ های هخامنشی            طرح مستطیل دقیق با خیابان ها و درختان متقاطع ، اهمیت نظم هندسی </a:t>
            </a:r>
          </a:p>
          <a:p>
            <a:pPr algn="r" rtl="1">
              <a:buClr>
                <a:srgbClr val="FF0000"/>
              </a:buClr>
              <a:buFont typeface="Wingdings" panose="05000000000000000000" pitchFamily="2" charset="2"/>
              <a:buChar char="Ø"/>
            </a:pPr>
            <a:r>
              <a:rPr lang="fa-IR" sz="2000" dirty="0" smtClean="0">
                <a:cs typeface="B Homa" panose="00000400000000000000" pitchFamily="2" charset="-78"/>
              </a:rPr>
              <a:t>باغ های ساسانی            ترکیب هندسی منظم ، میان عرصه اصلی ، خیابان های عمود برهم و کرت های راست گوشه ، طراحی با دقت و مراقبت و بسیار وسیع تا حدود 25 کیلومتر مساحت </a:t>
            </a:r>
          </a:p>
          <a:p>
            <a:pPr marL="0" indent="0" algn="r" rtl="1">
              <a:buClr>
                <a:srgbClr val="FF0000"/>
              </a:buClr>
              <a:buNone/>
            </a:pPr>
            <a:endParaRPr lang="en-US" sz="2000" dirty="0"/>
          </a:p>
        </p:txBody>
      </p:sp>
      <p:sp>
        <p:nvSpPr>
          <p:cNvPr id="5" name="Right Arrow 4"/>
          <p:cNvSpPr/>
          <p:nvPr/>
        </p:nvSpPr>
        <p:spPr>
          <a:xfrm rot="10800000">
            <a:off x="6838680" y="1426494"/>
            <a:ext cx="579549"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rtl="0"/>
            <a:r>
              <a:rPr lang="fa-IR" dirty="0">
                <a:solidFill>
                  <a:prstClr val="white"/>
                </a:solidFill>
                <a:cs typeface="B Homa" panose="00000400000000000000" pitchFamily="2" charset="-78"/>
              </a:rPr>
              <a:t>   </a:t>
            </a:r>
            <a:endParaRPr lang="en-US" dirty="0">
              <a:solidFill>
                <a:prstClr val="white"/>
              </a:solidFill>
            </a:endParaRPr>
          </a:p>
        </p:txBody>
      </p:sp>
      <p:sp>
        <p:nvSpPr>
          <p:cNvPr id="6" name="Right Arrow 5"/>
          <p:cNvSpPr/>
          <p:nvPr/>
        </p:nvSpPr>
        <p:spPr>
          <a:xfrm rot="10800000">
            <a:off x="7031865" y="2127477"/>
            <a:ext cx="579549"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rtl="0"/>
            <a:r>
              <a:rPr lang="fa-IR" dirty="0">
                <a:solidFill>
                  <a:prstClr val="white"/>
                </a:solidFill>
                <a:cs typeface="B Homa" panose="00000400000000000000" pitchFamily="2" charset="-78"/>
              </a:rPr>
              <a:t>  </a:t>
            </a:r>
            <a:endParaRPr lang="en-US" dirty="0">
              <a:solidFill>
                <a:prstClr val="white"/>
              </a:solidFill>
            </a:endParaRPr>
          </a:p>
        </p:txBody>
      </p:sp>
      <p:pic>
        <p:nvPicPr>
          <p:cNvPr id="7"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91268" y="3130834"/>
            <a:ext cx="4444511" cy="3135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70479" y="6300332"/>
            <a:ext cx="2910626" cy="298427"/>
          </a:xfrm>
          <a:prstGeom prst="rect">
            <a:avLst/>
          </a:prstGeom>
        </p:spPr>
      </p:pic>
    </p:spTree>
    <p:extLst>
      <p:ext uri="{BB962C8B-B14F-4D97-AF65-F5344CB8AC3E}">
        <p14:creationId xmlns:p14="http://schemas.microsoft.com/office/powerpoint/2010/main" val="351296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5"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2000"/>
                                        <p:tgtEl>
                                          <p:spTgt spid="5"/>
                                        </p:tgtEl>
                                      </p:cBhvr>
                                    </p:animEffect>
                                    <p:anim calcmode="lin" valueType="num">
                                      <p:cBhvr>
                                        <p:cTn id="31" dur="2000" fill="hold"/>
                                        <p:tgtEl>
                                          <p:spTgt spid="5"/>
                                        </p:tgtEl>
                                        <p:attrNameLst>
                                          <p:attrName>ppt_w</p:attrName>
                                        </p:attrNameLst>
                                      </p:cBhvr>
                                      <p:tavLst>
                                        <p:tav tm="0" fmla="#ppt_w*sin(2.5*pi*$)">
                                          <p:val>
                                            <p:fltVal val="0"/>
                                          </p:val>
                                        </p:tav>
                                        <p:tav tm="100000">
                                          <p:val>
                                            <p:fltVal val="1"/>
                                          </p:val>
                                        </p:tav>
                                      </p:tavLst>
                                    </p:anim>
                                    <p:anim calcmode="lin" valueType="num">
                                      <p:cBhvr>
                                        <p:cTn id="32"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 calcmode="lin" valueType="num">
                                      <p:cBhvr>
                                        <p:cTn id="3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39" dur="500"/>
                                        <p:tgtEl>
                                          <p:spTgt spid="3">
                                            <p:txEl>
                                              <p:pRg st="1" end="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1000" fill="hold"/>
                                        <p:tgtEl>
                                          <p:spTgt spid="6"/>
                                        </p:tgtEl>
                                        <p:attrNameLst>
                                          <p:attrName>ppt_w</p:attrName>
                                        </p:attrNameLst>
                                      </p:cBhvr>
                                      <p:tavLst>
                                        <p:tav tm="0">
                                          <p:val>
                                            <p:fltVal val="0"/>
                                          </p:val>
                                        </p:tav>
                                        <p:tav tm="100000">
                                          <p:val>
                                            <p:strVal val="#ppt_w"/>
                                          </p:val>
                                        </p:tav>
                                      </p:tavLst>
                                    </p:anim>
                                    <p:anim calcmode="lin" valueType="num">
                                      <p:cBhvr>
                                        <p:cTn id="45" dur="1000" fill="hold"/>
                                        <p:tgtEl>
                                          <p:spTgt spid="6"/>
                                        </p:tgtEl>
                                        <p:attrNameLst>
                                          <p:attrName>ppt_h</p:attrName>
                                        </p:attrNameLst>
                                      </p:cBhvr>
                                      <p:tavLst>
                                        <p:tav tm="0">
                                          <p:val>
                                            <p:fltVal val="0"/>
                                          </p:val>
                                        </p:tav>
                                        <p:tav tm="100000">
                                          <p:val>
                                            <p:strVal val="#ppt_h"/>
                                          </p:val>
                                        </p:tav>
                                      </p:tavLst>
                                    </p:anim>
                                    <p:anim calcmode="lin" valueType="num">
                                      <p:cBhvr>
                                        <p:cTn id="46" dur="1000" fill="hold"/>
                                        <p:tgtEl>
                                          <p:spTgt spid="6"/>
                                        </p:tgtEl>
                                        <p:attrNameLst>
                                          <p:attrName>style.rotation</p:attrName>
                                        </p:attrNameLst>
                                      </p:cBhvr>
                                      <p:tavLst>
                                        <p:tav tm="0">
                                          <p:val>
                                            <p:fltVal val="90"/>
                                          </p:val>
                                        </p:tav>
                                        <p:tav tm="100000">
                                          <p:val>
                                            <p:fltVal val="0"/>
                                          </p:val>
                                        </p:tav>
                                      </p:tavLst>
                                    </p:anim>
                                    <p:animEffect transition="in" filter="fade">
                                      <p:cBhvr>
                                        <p:cTn id="47" dur="10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barn(inVertical)">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1000" fill="hold"/>
                                        <p:tgtEl>
                                          <p:spTgt spid="8"/>
                                        </p:tgtEl>
                                        <p:attrNameLst>
                                          <p:attrName>ppt_w</p:attrName>
                                        </p:attrNameLst>
                                      </p:cBhvr>
                                      <p:tavLst>
                                        <p:tav tm="0">
                                          <p:val>
                                            <p:fltVal val="0"/>
                                          </p:val>
                                        </p:tav>
                                        <p:tav tm="100000">
                                          <p:val>
                                            <p:strVal val="#ppt_w"/>
                                          </p:val>
                                        </p:tav>
                                      </p:tavLst>
                                    </p:anim>
                                    <p:anim calcmode="lin" valueType="num">
                                      <p:cBhvr>
                                        <p:cTn id="58" dur="1000" fill="hold"/>
                                        <p:tgtEl>
                                          <p:spTgt spid="8"/>
                                        </p:tgtEl>
                                        <p:attrNameLst>
                                          <p:attrName>ppt_h</p:attrName>
                                        </p:attrNameLst>
                                      </p:cBhvr>
                                      <p:tavLst>
                                        <p:tav tm="0">
                                          <p:val>
                                            <p:fltVal val="0"/>
                                          </p:val>
                                        </p:tav>
                                        <p:tav tm="100000">
                                          <p:val>
                                            <p:strVal val="#ppt_h"/>
                                          </p:val>
                                        </p:tav>
                                      </p:tavLst>
                                    </p:anim>
                                    <p:anim calcmode="lin" valueType="num">
                                      <p:cBhvr>
                                        <p:cTn id="59" dur="1000" fill="hold"/>
                                        <p:tgtEl>
                                          <p:spTgt spid="8"/>
                                        </p:tgtEl>
                                        <p:attrNameLst>
                                          <p:attrName>style.rotation</p:attrName>
                                        </p:attrNameLst>
                                      </p:cBhvr>
                                      <p:tavLst>
                                        <p:tav tm="0">
                                          <p:val>
                                            <p:fltVal val="90"/>
                                          </p:val>
                                        </p:tav>
                                        <p:tav tm="100000">
                                          <p:val>
                                            <p:fltVal val="0"/>
                                          </p:val>
                                        </p:tav>
                                      </p:tavLst>
                                    </p:anim>
                                    <p:animEffect transition="in" filter="fade">
                                      <p:cBhvr>
                                        <p:cTn id="6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257577"/>
            <a:ext cx="8685607" cy="5783785"/>
          </a:xfrm>
        </p:spPr>
        <p:txBody>
          <a:bodyPr/>
          <a:lstStyle/>
          <a:p>
            <a:pPr marL="0" indent="0" algn="just" rtl="1">
              <a:buClr>
                <a:srgbClr val="FF0000"/>
              </a:buClr>
              <a:buNone/>
            </a:pPr>
            <a:r>
              <a:rPr lang="fa-IR" sz="2800" dirty="0" smtClean="0">
                <a:cs typeface="B Nazanin" panose="00000400000000000000" pitchFamily="2" charset="-78"/>
              </a:rPr>
              <a:t>باغ های دوران اسلامی : </a:t>
            </a:r>
          </a:p>
          <a:p>
            <a:pPr algn="just" rtl="1">
              <a:buClr>
                <a:srgbClr val="FF0000"/>
              </a:buClr>
              <a:buFont typeface="Wingdings" panose="05000000000000000000" pitchFamily="2" charset="2"/>
              <a:buChar char="Ø"/>
            </a:pPr>
            <a:r>
              <a:rPr lang="fa-IR" sz="2000" dirty="0" smtClean="0">
                <a:cs typeface="B Nazanin" panose="00000400000000000000" pitchFamily="2" charset="-78"/>
              </a:rPr>
              <a:t>احاطه کاخ ها با باغ های انبوه </a:t>
            </a:r>
          </a:p>
          <a:p>
            <a:pPr algn="just" rtl="1">
              <a:buClr>
                <a:srgbClr val="FF0000"/>
              </a:buClr>
              <a:buFont typeface="Wingdings" panose="05000000000000000000" pitchFamily="2" charset="2"/>
              <a:buChar char="Ø"/>
            </a:pPr>
            <a:r>
              <a:rPr lang="fa-IR" sz="2000" dirty="0" smtClean="0">
                <a:cs typeface="B Nazanin" panose="00000400000000000000" pitchFamily="2" charset="-78"/>
              </a:rPr>
              <a:t>قرینه بودن تمامی جوانب اصلی باغ </a:t>
            </a:r>
          </a:p>
          <a:p>
            <a:pPr algn="just" rtl="1">
              <a:buClr>
                <a:srgbClr val="FF0000"/>
              </a:buClr>
              <a:buFont typeface="Wingdings" panose="05000000000000000000" pitchFamily="2" charset="2"/>
              <a:buChar char="Ø"/>
            </a:pPr>
            <a:r>
              <a:rPr lang="fa-IR" sz="2000" dirty="0" smtClean="0">
                <a:cs typeface="B Nazanin" panose="00000400000000000000" pitchFamily="2" charset="-78"/>
              </a:rPr>
              <a:t>تقسیم شدن سراسر محوطه به قطعات مستطیلی </a:t>
            </a:r>
          </a:p>
          <a:p>
            <a:pPr algn="just" rtl="1">
              <a:buClr>
                <a:srgbClr val="FF0000"/>
              </a:buClr>
              <a:buFont typeface="Wingdings" panose="05000000000000000000" pitchFamily="2" charset="2"/>
              <a:buChar char="Ø"/>
            </a:pPr>
            <a:r>
              <a:rPr lang="fa-IR" sz="2000" dirty="0" smtClean="0">
                <a:cs typeface="B Nazanin" panose="00000400000000000000" pitchFamily="2" charset="-78"/>
              </a:rPr>
              <a:t>گذر جوی های کوچک از میان قطعات مستطیلی </a:t>
            </a:r>
          </a:p>
          <a:p>
            <a:pPr algn="just" rtl="1">
              <a:buClr>
                <a:srgbClr val="FF0000"/>
              </a:buClr>
              <a:buFont typeface="Wingdings" panose="05000000000000000000" pitchFamily="2" charset="2"/>
              <a:buChar char="Ø"/>
            </a:pPr>
            <a:r>
              <a:rPr lang="fa-IR" sz="2000" dirty="0" smtClean="0">
                <a:cs typeface="B Nazanin" panose="00000400000000000000" pitchFamily="2" charset="-78"/>
              </a:rPr>
              <a:t>پیروی از معماری پیشینیان ایرانی     </a:t>
            </a:r>
          </a:p>
          <a:p>
            <a:pPr marL="0" indent="0" algn="just" rtl="1">
              <a:buClr>
                <a:srgbClr val="FF0000"/>
              </a:buClr>
              <a:buNone/>
            </a:pPr>
            <a:endParaRPr lang="fa-IR" dirty="0" smtClean="0">
              <a:cs typeface="B Nazanin" panose="00000400000000000000" pitchFamily="2" charset="-78"/>
            </a:endParaRPr>
          </a:p>
        </p:txBody>
      </p:sp>
      <p:pic>
        <p:nvPicPr>
          <p:cNvPr id="6" name="Picture 2" descr="C:\Users\Tara\Desktop\((بازی مسیریابی)).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7333" y="2898267"/>
            <a:ext cx="3559816" cy="30338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Tara\Desktop\Untitled.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24559" y="2895255"/>
            <a:ext cx="3983835" cy="314610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44613" y="6074546"/>
            <a:ext cx="4572000" cy="369332"/>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457200" rtl="0"/>
            <a:r>
              <a:rPr lang="fa-IR" b="1" dirty="0">
                <a:ln w="11430"/>
                <a:solidFill>
                  <a:srgbClr val="FF0000"/>
                </a:solidFill>
                <a:effectLst>
                  <a:outerShdw blurRad="50800" dist="39000" dir="5460000" algn="tl">
                    <a:srgbClr val="000000">
                      <a:alpha val="38000"/>
                    </a:srgbClr>
                  </a:outerShdw>
                </a:effectLst>
                <a:cs typeface="B Nazanin" panose="00000400000000000000" pitchFamily="2" charset="-78"/>
              </a:rPr>
              <a:t>باغ زیبای آندلسی (کاخ الحمرا)</a:t>
            </a:r>
            <a:endParaRPr lang="en-US" b="1" dirty="0">
              <a:ln w="11430"/>
              <a:solidFill>
                <a:srgbClr val="FF0000"/>
              </a:solidFill>
              <a:effectLst>
                <a:outerShdw blurRad="50800" dist="39000" dir="5460000" algn="tl">
                  <a:srgbClr val="000000">
                    <a:alpha val="38000"/>
                  </a:srgbClr>
                </a:outerShdw>
              </a:effectLst>
              <a:cs typeface="B Nazanin" panose="00000400000000000000" pitchFamily="2" charset="-78"/>
            </a:endParaRPr>
          </a:p>
        </p:txBody>
      </p:sp>
      <p:sp>
        <p:nvSpPr>
          <p:cNvPr id="10" name="Rectangle 9"/>
          <p:cNvSpPr/>
          <p:nvPr/>
        </p:nvSpPr>
        <p:spPr>
          <a:xfrm>
            <a:off x="5370490" y="5938701"/>
            <a:ext cx="3487550" cy="461665"/>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457200" rtl="0"/>
            <a:r>
              <a:rPr lang="fa-IR" sz="2000" b="1" dirty="0">
                <a:ln w="11430"/>
                <a:solidFill>
                  <a:srgbClr val="FF0000"/>
                </a:solidFill>
                <a:effectLst>
                  <a:outerShdw blurRad="50800" dist="39000" dir="5460000" algn="tl">
                    <a:srgbClr val="000000">
                      <a:alpha val="38000"/>
                    </a:srgbClr>
                  </a:outerShdw>
                </a:effectLst>
                <a:cs typeface="B Nazanin" panose="00000400000000000000" pitchFamily="2" charset="-78"/>
              </a:rPr>
              <a:t>باغ بابری کشمیر</a:t>
            </a:r>
            <a:r>
              <a:rPr lang="fa-IR" sz="2400" b="1" dirty="0">
                <a:ln w="11430"/>
                <a:solidFill>
                  <a:srgbClr val="FF0000"/>
                </a:solidFill>
                <a:effectLst>
                  <a:outerShdw blurRad="50800" dist="39000" dir="5460000" algn="tl">
                    <a:srgbClr val="000000">
                      <a:alpha val="38000"/>
                    </a:srgbClr>
                  </a:outerShdw>
                </a:effectLst>
                <a:cs typeface="B Nazanin" panose="00000400000000000000" pitchFamily="2" charset="-78"/>
              </a:rPr>
              <a:t> </a:t>
            </a:r>
            <a:endParaRPr lang="en-US" sz="2400" b="1" dirty="0">
              <a:ln w="11430"/>
              <a:solidFill>
                <a:srgbClr val="FF0000"/>
              </a:solidFill>
              <a:effectLst>
                <a:outerShdw blurRad="50800" dist="39000" dir="5460000" algn="tl">
                  <a:srgbClr val="000000">
                    <a:alpha val="38000"/>
                  </a:srgbClr>
                </a:outerShdw>
              </a:effectLst>
              <a:cs typeface="B Nazanin" panose="00000400000000000000" pitchFamily="2" charset="-78"/>
            </a:endParaRPr>
          </a:p>
        </p:txBody>
      </p:sp>
    </p:spTree>
    <p:extLst>
      <p:ext uri="{BB962C8B-B14F-4D97-AF65-F5344CB8AC3E}">
        <p14:creationId xmlns:p14="http://schemas.microsoft.com/office/powerpoint/2010/main" val="4085451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randombar(horizontal)">
                                      <p:cBhvr>
                                        <p:cTn id="59" dur="500"/>
                                        <p:tgtEl>
                                          <p:spTgt spid="7"/>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randombar(horizontal)">
                                      <p:cBhvr>
                                        <p:cTn id="6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Homa" panose="00000400000000000000" pitchFamily="2" charset="-78"/>
              </a:rPr>
              <a:t>بررسی نمونه موردی باغ قدمگاه نیشابور    </a:t>
            </a:r>
            <a:endParaRPr lang="en-US" dirty="0"/>
          </a:p>
        </p:txBody>
      </p:sp>
      <p:pic>
        <p:nvPicPr>
          <p:cNvPr id="4" name="Picture 25" descr="http://www.rasekhoon.net/_WebsiteData/Article/ArticleImages/1111111110/30266%20%284%29.jpg"/>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bwMode="auto">
          <a:xfrm>
            <a:off x="495382" y="1930400"/>
            <a:ext cx="8960571" cy="3285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1847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Homa" panose="00000400000000000000" pitchFamily="2" charset="-78"/>
              </a:rPr>
              <a:t>تاریخچه </a:t>
            </a:r>
            <a:endParaRPr lang="en-US" dirty="0"/>
          </a:p>
        </p:txBody>
      </p:sp>
      <p:sp>
        <p:nvSpPr>
          <p:cNvPr id="3" name="Content Placeholder 2"/>
          <p:cNvSpPr>
            <a:spLocks noGrp="1"/>
          </p:cNvSpPr>
          <p:nvPr>
            <p:ph idx="1"/>
          </p:nvPr>
        </p:nvSpPr>
        <p:spPr>
          <a:xfrm>
            <a:off x="1596980" y="1579226"/>
            <a:ext cx="7677022" cy="4470141"/>
          </a:xfrm>
        </p:spPr>
        <p:txBody>
          <a:bodyPr>
            <a:normAutofit/>
          </a:bodyPr>
          <a:lstStyle/>
          <a:p>
            <a:pPr algn="r" rtl="1">
              <a:buClr>
                <a:srgbClr val="FF0000"/>
              </a:buClr>
              <a:buFont typeface="Wingdings" panose="05000000000000000000" pitchFamily="2" charset="2"/>
              <a:buChar char="Ø"/>
            </a:pPr>
            <a:r>
              <a:rPr lang="fa-IR" altLang="en-US" sz="2000" dirty="0" smtClean="0">
                <a:solidFill>
                  <a:schemeClr val="tx1"/>
                </a:solidFill>
                <a:cs typeface="B Homa" panose="00000400000000000000" pitchFamily="2" charset="-78"/>
              </a:rPr>
              <a:t>احداث و شروع به احداث         شاه عباس اول صفوی </a:t>
            </a:r>
          </a:p>
          <a:p>
            <a:pPr algn="r" rtl="1">
              <a:buClr>
                <a:srgbClr val="FF0000"/>
              </a:buClr>
              <a:buFont typeface="Wingdings" panose="05000000000000000000" pitchFamily="2" charset="2"/>
              <a:buChar char="Ø"/>
            </a:pPr>
            <a:r>
              <a:rPr lang="fa-IR" altLang="en-US" sz="2000" dirty="0" smtClean="0">
                <a:solidFill>
                  <a:schemeClr val="tx1"/>
                </a:solidFill>
                <a:cs typeface="B Homa" panose="00000400000000000000" pitchFamily="2" charset="-78"/>
              </a:rPr>
              <a:t>پایان ساخت و بهره برداری          شاه سلیمان صفوی </a:t>
            </a:r>
          </a:p>
          <a:p>
            <a:pPr algn="r" rtl="1">
              <a:buClr>
                <a:srgbClr val="FF0000"/>
              </a:buClr>
              <a:buFont typeface="Wingdings" panose="05000000000000000000" pitchFamily="2" charset="2"/>
              <a:buChar char="Ø"/>
            </a:pPr>
            <a:r>
              <a:rPr lang="fa-IR" altLang="en-US" sz="2000" dirty="0" smtClean="0">
                <a:solidFill>
                  <a:schemeClr val="tx1"/>
                </a:solidFill>
                <a:cs typeface="B Homa" panose="00000400000000000000" pitchFamily="2" charset="-78"/>
              </a:rPr>
              <a:t>آسیب دیدگی و غارت شدید           دوره قاجاریه و پهلوی </a:t>
            </a:r>
          </a:p>
          <a:p>
            <a:pPr marL="109728" indent="0" algn="r" rtl="1">
              <a:buNone/>
            </a:pPr>
            <a:r>
              <a:rPr lang="fa-IR" sz="2000" dirty="0">
                <a:cs typeface="B Nazanin" pitchFamily="2" charset="-78"/>
              </a:rPr>
              <a:t>باغ قدمگاه در زمان شاه عباس اول صفوي احداث شده است و به دستور وي 28 درخت كاج نيز در آن زمان در آن كاشته شده است</a:t>
            </a:r>
            <a:r>
              <a:rPr lang="en-US" sz="2000" dirty="0">
                <a:cs typeface="B Nazanin" pitchFamily="2" charset="-78"/>
              </a:rPr>
              <a:t>.</a:t>
            </a:r>
          </a:p>
          <a:p>
            <a:pPr marL="109728" indent="0" algn="r" rtl="1">
              <a:buNone/>
            </a:pPr>
            <a:r>
              <a:rPr lang="fa-IR" sz="2000" dirty="0">
                <a:cs typeface="B Nazanin" pitchFamily="2" charset="-78"/>
              </a:rPr>
              <a:t>پايان ساختمان بقعه ي قدمگاه و حمام و رباط جدول كشي باغ مربوط به شاه سليمان صفوي بسال 1091 هجري قمري است</a:t>
            </a:r>
            <a:r>
              <a:rPr lang="en-US" sz="2000" dirty="0">
                <a:cs typeface="B Nazanin" pitchFamily="2" charset="-78"/>
              </a:rPr>
              <a:t>.</a:t>
            </a:r>
          </a:p>
          <a:p>
            <a:pPr algn="r" rtl="1">
              <a:buClr>
                <a:srgbClr val="FF0000"/>
              </a:buClr>
              <a:buFont typeface="Wingdings" panose="05000000000000000000" pitchFamily="2" charset="2"/>
              <a:buChar char="Ø"/>
            </a:pPr>
            <a:endParaRPr lang="fa-IR" altLang="en-US" sz="2000" dirty="0" smtClean="0">
              <a:solidFill>
                <a:schemeClr val="bg1"/>
              </a:solidFill>
              <a:cs typeface="B Homa" panose="00000400000000000000" pitchFamily="2" charset="-78"/>
            </a:endParaRPr>
          </a:p>
          <a:p>
            <a:pPr algn="r" rtl="1">
              <a:buClr>
                <a:srgbClr val="FF0000"/>
              </a:buClr>
              <a:buFont typeface="Wingdings" panose="05000000000000000000" pitchFamily="2" charset="2"/>
              <a:buChar char="Ø"/>
            </a:pPr>
            <a:endParaRPr lang="fa-IR" altLang="en-US" sz="2000" dirty="0">
              <a:solidFill>
                <a:schemeClr val="bg1"/>
              </a:solidFill>
              <a:cs typeface="B Homa"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12057" y="1612989"/>
            <a:ext cx="506012" cy="402371"/>
          </a:xfrm>
          <a:prstGeom prst="rect">
            <a:avLst/>
          </a:prstGeom>
        </p:spPr>
      </p:pic>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50515" y="2014673"/>
            <a:ext cx="506012" cy="402371"/>
          </a:xfrm>
          <a:prstGeom prst="rect">
            <a:avLst/>
          </a:prstGeom>
        </p:spPr>
      </p:pic>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83482" y="2468560"/>
            <a:ext cx="506012" cy="402371"/>
          </a:xfrm>
          <a:prstGeom prst="rect">
            <a:avLst/>
          </a:prstGeom>
        </p:spPr>
      </p:pic>
    </p:spTree>
    <p:extLst>
      <p:ext uri="{BB962C8B-B14F-4D97-AF65-F5344CB8AC3E}">
        <p14:creationId xmlns:p14="http://schemas.microsoft.com/office/powerpoint/2010/main" val="3565711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2000"/>
                                        <p:tgtEl>
                                          <p:spTgt spid="5"/>
                                        </p:tgtEl>
                                      </p:cBhvr>
                                    </p:animEffect>
                                    <p:anim calcmode="lin" valueType="num">
                                      <p:cBhvr>
                                        <p:cTn id="29" dur="2000" fill="hold"/>
                                        <p:tgtEl>
                                          <p:spTgt spid="5"/>
                                        </p:tgtEl>
                                        <p:attrNameLst>
                                          <p:attrName>ppt_w</p:attrName>
                                        </p:attrNameLst>
                                      </p:cBhvr>
                                      <p:tavLst>
                                        <p:tav tm="0" fmla="#ppt_w*sin(2.5*pi*$)">
                                          <p:val>
                                            <p:fltVal val="0"/>
                                          </p:val>
                                        </p:tav>
                                        <p:tav tm="100000">
                                          <p:val>
                                            <p:fltVal val="1"/>
                                          </p:val>
                                        </p:tav>
                                      </p:tavLst>
                                    </p:anim>
                                    <p:anim calcmode="lin" valueType="num">
                                      <p:cBhvr>
                                        <p:cTn id="30"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8" presetID="45" presetClass="entr" presetSubtype="0"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2000"/>
                                        <p:tgtEl>
                                          <p:spTgt spid="6"/>
                                        </p:tgtEl>
                                      </p:cBhvr>
                                    </p:animEffect>
                                    <p:anim calcmode="lin" valueType="num">
                                      <p:cBhvr>
                                        <p:cTn id="41" dur="2000" fill="hold"/>
                                        <p:tgtEl>
                                          <p:spTgt spid="6"/>
                                        </p:tgtEl>
                                        <p:attrNameLst>
                                          <p:attrName>ppt_w</p:attrName>
                                        </p:attrNameLst>
                                      </p:cBhvr>
                                      <p:tavLst>
                                        <p:tav tm="0" fmla="#ppt_w*sin(2.5*pi*$)">
                                          <p:val>
                                            <p:fltVal val="0"/>
                                          </p:val>
                                        </p:tav>
                                        <p:tav tm="100000">
                                          <p:val>
                                            <p:fltVal val="1"/>
                                          </p:val>
                                        </p:tav>
                                      </p:tavLst>
                                    </p:anim>
                                    <p:anim calcmode="lin" valueType="num">
                                      <p:cBhvr>
                                        <p:cTn id="42" dur="2000" fill="hold"/>
                                        <p:tgtEl>
                                          <p:spTgt spid="6"/>
                                        </p:tgtEl>
                                        <p:attrNameLst>
                                          <p:attrName>ppt_h</p:attrName>
                                        </p:attrNameLst>
                                      </p:cBhvr>
                                      <p:tavLst>
                                        <p:tav tm="0">
                                          <p:val>
                                            <p:strVal val="#ppt_h"/>
                                          </p:val>
                                        </p:tav>
                                        <p:tav tm="100000">
                                          <p:val>
                                            <p:strVal val="#ppt_h"/>
                                          </p:val>
                                        </p:tav>
                                      </p:tavLst>
                                    </p:anim>
                                  </p:childTnLst>
                                </p:cTn>
                              </p:par>
                              <p:par>
                                <p:cTn id="43" presetID="45"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2000"/>
                                        <p:tgtEl>
                                          <p:spTgt spid="7"/>
                                        </p:tgtEl>
                                      </p:cBhvr>
                                    </p:animEffect>
                                    <p:anim calcmode="lin" valueType="num">
                                      <p:cBhvr>
                                        <p:cTn id="46" dur="2000" fill="hold"/>
                                        <p:tgtEl>
                                          <p:spTgt spid="7"/>
                                        </p:tgtEl>
                                        <p:attrNameLst>
                                          <p:attrName>ppt_w</p:attrName>
                                        </p:attrNameLst>
                                      </p:cBhvr>
                                      <p:tavLst>
                                        <p:tav tm="0" fmla="#ppt_w*sin(2.5*pi*$)">
                                          <p:val>
                                            <p:fltVal val="0"/>
                                          </p:val>
                                        </p:tav>
                                        <p:tav tm="100000">
                                          <p:val>
                                            <p:fltVal val="1"/>
                                          </p:val>
                                        </p:tav>
                                      </p:tavLst>
                                    </p:anim>
                                    <p:anim calcmode="lin" valueType="num">
                                      <p:cBhvr>
                                        <p:cTn id="47"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
                                            <p:txEl>
                                              <p:pRg st="3" end="3"/>
                                            </p:txEl>
                                          </p:spTgt>
                                        </p:tgtEl>
                                        <p:attrNameLst>
                                          <p:attrName>style.visibility</p:attrName>
                                        </p:attrNameLst>
                                      </p:cBhvr>
                                      <p:to>
                                        <p:strVal val="visible"/>
                                      </p:to>
                                    </p:set>
                                    <p:animEffect transition="in" filter="wipe(down)">
                                      <p:cBhvr>
                                        <p:cTn id="52" dur="500"/>
                                        <p:tgtEl>
                                          <p:spTgt spid="3">
                                            <p:txEl>
                                              <p:pRg st="3" end="3"/>
                                            </p:txEl>
                                          </p:spTgt>
                                        </p:tgtEl>
                                      </p:cBhvr>
                                    </p:animEffect>
                                  </p:childTnLst>
                                </p:cTn>
                              </p:par>
                              <p:par>
                                <p:cTn id="53" presetID="22" presetClass="entr" presetSubtype="4" fill="hold" nodeType="with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animEffect transition="in" filter="wipe(down)">
                                      <p:cBhvr>
                                        <p:cTn id="5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93690"/>
            <a:ext cx="8596668" cy="1320800"/>
          </a:xfrm>
        </p:spPr>
        <p:txBody>
          <a:bodyPr/>
          <a:lstStyle/>
          <a:p>
            <a:pPr algn="r"/>
            <a:r>
              <a:rPr lang="fa-IR" dirty="0" smtClean="0">
                <a:cs typeface="B Homa" panose="00000400000000000000" pitchFamily="2" charset="-78"/>
              </a:rPr>
              <a:t>موقعیت جغرافیایی </a:t>
            </a:r>
            <a:endParaRPr lang="en-US" dirty="0"/>
          </a:p>
        </p:txBody>
      </p:sp>
      <p:sp>
        <p:nvSpPr>
          <p:cNvPr id="3" name="Content Placeholder 2"/>
          <p:cNvSpPr>
            <a:spLocks noGrp="1"/>
          </p:cNvSpPr>
          <p:nvPr>
            <p:ph idx="1"/>
          </p:nvPr>
        </p:nvSpPr>
        <p:spPr>
          <a:xfrm>
            <a:off x="677333" y="1478008"/>
            <a:ext cx="9123489" cy="4897034"/>
          </a:xfrm>
        </p:spPr>
        <p:txBody>
          <a:bodyPr/>
          <a:lstStyle/>
          <a:p>
            <a:pPr algn="r" rtl="1">
              <a:buClr>
                <a:srgbClr val="FF0000"/>
              </a:buClr>
              <a:buFont typeface="Wingdings" panose="05000000000000000000" pitchFamily="2" charset="2"/>
              <a:buChar char="Ø"/>
            </a:pPr>
            <a:endParaRPr lang="fa-IR" altLang="en-US" dirty="0" smtClean="0">
              <a:solidFill>
                <a:schemeClr val="bg1"/>
              </a:solidFill>
              <a:cs typeface="B Homa" panose="00000400000000000000" pitchFamily="2" charset="-78"/>
            </a:endParaRPr>
          </a:p>
          <a:p>
            <a:pPr algn="r" rtl="1">
              <a:buClr>
                <a:srgbClr val="FF0000"/>
              </a:buClr>
              <a:buFont typeface="Wingdings" panose="05000000000000000000" pitchFamily="2" charset="2"/>
              <a:buChar char="Ø"/>
            </a:pPr>
            <a:endParaRPr lang="fa-IR" altLang="en-US" dirty="0">
              <a:solidFill>
                <a:schemeClr val="bg1"/>
              </a:solidFill>
              <a:cs typeface="B Homa" panose="00000400000000000000" pitchFamily="2" charset="-78"/>
            </a:endParaRPr>
          </a:p>
          <a:p>
            <a:pPr marL="0" indent="0" algn="r" rtl="1">
              <a:buClr>
                <a:srgbClr val="FF0000"/>
              </a:buClr>
              <a:buNone/>
            </a:pPr>
            <a:endParaRPr lang="fa-IR" dirty="0" smtClean="0">
              <a:cs typeface="B Homa" panose="00000400000000000000" pitchFamily="2" charset="-78"/>
            </a:endParaRPr>
          </a:p>
          <a:p>
            <a:pPr marL="0" indent="0" algn="r" rtl="1">
              <a:buClr>
                <a:srgbClr val="FF0000"/>
              </a:buClr>
              <a:buNone/>
            </a:pPr>
            <a:endParaRPr lang="fa-IR" dirty="0">
              <a:cs typeface="B Homa" panose="00000400000000000000" pitchFamily="2" charset="-78"/>
            </a:endParaRPr>
          </a:p>
          <a:p>
            <a:pPr marL="0" indent="0" algn="r" rtl="1">
              <a:buClr>
                <a:srgbClr val="FF0000"/>
              </a:buClr>
              <a:buNone/>
            </a:pPr>
            <a:r>
              <a:rPr lang="en-US" dirty="0" smtClean="0"/>
              <a:t>  </a:t>
            </a:r>
          </a:p>
          <a:p>
            <a:pPr marL="0" indent="0" algn="r" rtl="1">
              <a:buClr>
                <a:srgbClr val="FF0000"/>
              </a:buClr>
              <a:buNone/>
            </a:pPr>
            <a:endParaRPr lang="en-US" dirty="0"/>
          </a:p>
          <a:p>
            <a:pPr marL="0" indent="0" algn="r" rtl="1">
              <a:buClr>
                <a:srgbClr val="FF0000"/>
              </a:buClr>
              <a:buNone/>
            </a:pPr>
            <a:endParaRPr lang="en-US" dirty="0" smtClean="0"/>
          </a:p>
          <a:p>
            <a:pPr marL="0" indent="0" algn="r" rtl="1">
              <a:buClr>
                <a:srgbClr val="FF0000"/>
              </a:buClr>
              <a:buNone/>
            </a:pPr>
            <a:endParaRPr lang="en-US" dirty="0" smtClean="0"/>
          </a:p>
          <a:p>
            <a:pPr marL="0" indent="0" algn="r" rtl="1">
              <a:buClr>
                <a:srgbClr val="FF0000"/>
              </a:buClr>
              <a:buNone/>
            </a:pPr>
            <a:endParaRPr lang="en-US" dirty="0" smtClean="0"/>
          </a:p>
          <a:p>
            <a:pPr marL="0" indent="0" algn="r" rtl="1">
              <a:buClr>
                <a:srgbClr val="FF0000"/>
              </a:buClr>
              <a:buNone/>
            </a:pPr>
            <a:r>
              <a:rPr lang="en-US" dirty="0" smtClean="0"/>
              <a:t>            </a:t>
            </a:r>
            <a:r>
              <a:rPr lang="fa-IR" dirty="0" smtClean="0">
                <a:cs typeface="B Homa" panose="00000400000000000000" pitchFamily="2" charset="-78"/>
              </a:rPr>
              <a:t>مشهد                            </a:t>
            </a:r>
            <a:r>
              <a:rPr lang="en-US" dirty="0" smtClean="0"/>
              <a:t>100km</a:t>
            </a:r>
            <a:r>
              <a:rPr lang="fa-IR" dirty="0" smtClean="0">
                <a:cs typeface="B Homa" panose="00000400000000000000" pitchFamily="2" charset="-78"/>
              </a:rPr>
              <a:t>                             </a:t>
            </a:r>
            <a:r>
              <a:rPr lang="en-US" dirty="0" smtClean="0"/>
              <a:t>24 km</a:t>
            </a:r>
            <a:r>
              <a:rPr lang="fa-IR" dirty="0" smtClean="0">
                <a:cs typeface="B Homa" panose="00000400000000000000" pitchFamily="2" charset="-78"/>
              </a:rPr>
              <a:t>  </a:t>
            </a:r>
            <a:r>
              <a:rPr lang="en-US" dirty="0" smtClean="0"/>
              <a:t>  </a:t>
            </a:r>
            <a:r>
              <a:rPr lang="fa-IR" dirty="0" smtClean="0">
                <a:cs typeface="B Homa" panose="00000400000000000000" pitchFamily="2" charset="-78"/>
              </a:rPr>
              <a:t>نیشابور  </a:t>
            </a:r>
            <a:endParaRPr lang="en-US" dirty="0"/>
          </a:p>
        </p:txBody>
      </p:sp>
      <p:sp>
        <p:nvSpPr>
          <p:cNvPr id="4" name="Isosceles Triangle 3"/>
          <p:cNvSpPr/>
          <p:nvPr/>
        </p:nvSpPr>
        <p:spPr>
          <a:xfrm>
            <a:off x="2640169" y="1478008"/>
            <a:ext cx="5550795" cy="349518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buClr>
                <a:srgbClr val="FF0000"/>
              </a:buClr>
            </a:pPr>
            <a:r>
              <a:rPr lang="fa-IR" dirty="0">
                <a:solidFill>
                  <a:prstClr val="white"/>
                </a:solidFill>
                <a:cs typeface="B Homa" panose="00000400000000000000" pitchFamily="2" charset="-78"/>
              </a:rPr>
              <a:t>قرار گیری باغ </a:t>
            </a:r>
          </a:p>
          <a:p>
            <a:pPr marL="285750" indent="-285750" algn="ctr" defTabSz="457200">
              <a:buClr>
                <a:srgbClr val="FF0000"/>
              </a:buClr>
              <a:buFont typeface="Wingdings" panose="05000000000000000000" pitchFamily="2" charset="2"/>
              <a:buChar char="Ø"/>
            </a:pPr>
            <a:r>
              <a:rPr lang="fa-IR" dirty="0">
                <a:solidFill>
                  <a:prstClr val="white"/>
                </a:solidFill>
                <a:cs typeface="B Homa" panose="00000400000000000000" pitchFamily="2" charset="-78"/>
              </a:rPr>
              <a:t>در بستر کوهستانی </a:t>
            </a:r>
          </a:p>
          <a:p>
            <a:pPr marL="285750" indent="-285750" algn="ctr" defTabSz="457200">
              <a:buClr>
                <a:srgbClr val="FF0000"/>
              </a:buClr>
              <a:buFont typeface="Wingdings" panose="05000000000000000000" pitchFamily="2" charset="2"/>
              <a:buChar char="Ø"/>
            </a:pPr>
            <a:r>
              <a:rPr lang="fa-IR" dirty="0">
                <a:solidFill>
                  <a:prstClr val="white"/>
                </a:solidFill>
                <a:cs typeface="B Homa" panose="00000400000000000000" pitchFamily="2" charset="-78"/>
              </a:rPr>
              <a:t>در دامنه جنوب کوه بینالود </a:t>
            </a:r>
          </a:p>
          <a:p>
            <a:pPr marL="285750" indent="-285750" algn="ctr" defTabSz="457200">
              <a:buClr>
                <a:srgbClr val="FF0000"/>
              </a:buClr>
              <a:buFont typeface="Wingdings" panose="05000000000000000000" pitchFamily="2" charset="2"/>
              <a:buChar char="Ø"/>
            </a:pPr>
            <a:r>
              <a:rPr lang="fa-IR" dirty="0">
                <a:solidFill>
                  <a:prstClr val="white"/>
                </a:solidFill>
                <a:cs typeface="B Homa" panose="00000400000000000000" pitchFamily="2" charset="-78"/>
              </a:rPr>
              <a:t>رو به دشت نیشابور </a:t>
            </a:r>
            <a:endParaRPr lang="en-US" dirty="0">
              <a:solidFill>
                <a:prstClr val="white"/>
              </a:solidFill>
            </a:endParaRPr>
          </a:p>
          <a:p>
            <a:pPr marL="285750" indent="-285750" algn="ctr" defTabSz="457200">
              <a:buClr>
                <a:srgbClr val="FF0000"/>
              </a:buClr>
              <a:buFont typeface="Wingdings" panose="05000000000000000000" pitchFamily="2" charset="2"/>
              <a:buChar char="Ø"/>
            </a:pPr>
            <a:endParaRPr lang="en-US" dirty="0">
              <a:solidFill>
                <a:prstClr val="white"/>
              </a:solidFill>
            </a:endParaRPr>
          </a:p>
          <a:p>
            <a:pPr marL="285750" indent="-285750" algn="ctr" defTabSz="457200">
              <a:buClr>
                <a:srgbClr val="FF0000"/>
              </a:buClr>
              <a:buFont typeface="Wingdings" panose="05000000000000000000" pitchFamily="2" charset="2"/>
              <a:buChar char="Ø"/>
            </a:pPr>
            <a:endParaRPr lang="en-US" dirty="0">
              <a:solidFill>
                <a:prstClr val="white"/>
              </a:solidFill>
            </a:endParaRPr>
          </a:p>
          <a:p>
            <a:pPr marL="285750" indent="-285750" algn="ctr" defTabSz="457200">
              <a:buClr>
                <a:srgbClr val="FF0000"/>
              </a:buClr>
              <a:buFont typeface="Wingdings" panose="05000000000000000000" pitchFamily="2" charset="2"/>
              <a:buChar char="Ø"/>
            </a:pPr>
            <a:endParaRPr lang="en-US" dirty="0">
              <a:solidFill>
                <a:prstClr val="white"/>
              </a:solidFill>
            </a:endParaRPr>
          </a:p>
          <a:p>
            <a:pPr marL="285750" indent="-285750" algn="ctr" defTabSz="457200">
              <a:buClr>
                <a:srgbClr val="FF0000"/>
              </a:buClr>
              <a:buFont typeface="Wingdings" panose="05000000000000000000" pitchFamily="2" charset="2"/>
              <a:buChar char="Ø"/>
            </a:pPr>
            <a:endParaRPr lang="en-US" dirty="0">
              <a:solidFill>
                <a:prstClr val="white"/>
              </a:solidFill>
            </a:endParaRPr>
          </a:p>
          <a:p>
            <a:pPr algn="ctr" defTabSz="457200">
              <a:buClr>
                <a:srgbClr val="FF0000"/>
              </a:buClr>
            </a:pPr>
            <a:endParaRPr lang="fa-IR" dirty="0">
              <a:solidFill>
                <a:prstClr val="white"/>
              </a:solidFill>
              <a:cs typeface="B Homa" panose="00000400000000000000" pitchFamily="2" charset="-78"/>
            </a:endParaRPr>
          </a:p>
          <a:p>
            <a:pPr marL="285750" indent="-285750" algn="ctr" defTabSz="457200">
              <a:buClr>
                <a:srgbClr val="FF0000"/>
              </a:buClr>
              <a:buFont typeface="Wingdings" panose="05000000000000000000" pitchFamily="2" charset="2"/>
              <a:buChar char="Ø"/>
            </a:pPr>
            <a:endParaRPr lang="en-US" dirty="0">
              <a:solidFill>
                <a:prstClr val="white"/>
              </a:solidFill>
            </a:endParaRPr>
          </a:p>
        </p:txBody>
      </p:sp>
      <p:sp>
        <p:nvSpPr>
          <p:cNvPr id="5" name="Flowchart: Or 4"/>
          <p:cNvSpPr/>
          <p:nvPr/>
        </p:nvSpPr>
        <p:spPr>
          <a:xfrm>
            <a:off x="3634525" y="4683999"/>
            <a:ext cx="602624" cy="578385"/>
          </a:xfrm>
          <a:prstGeom prst="flowChartOr">
            <a:avLst/>
          </a:prstGeom>
          <a:solidFill>
            <a:srgbClr val="FF0000"/>
          </a:solidFill>
          <a:ln>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rtl="0"/>
            <a:endParaRPr lang="en-US">
              <a:solidFill>
                <a:prstClr val="white"/>
              </a:solidFill>
            </a:endParaRPr>
          </a:p>
        </p:txBody>
      </p:sp>
      <p:sp>
        <p:nvSpPr>
          <p:cNvPr id="7" name="Minus 6"/>
          <p:cNvSpPr/>
          <p:nvPr/>
        </p:nvSpPr>
        <p:spPr>
          <a:xfrm>
            <a:off x="3541690" y="4683999"/>
            <a:ext cx="5357612" cy="796544"/>
          </a:xfrm>
          <a:prstGeom prst="mathMinus">
            <a:avLst/>
          </a:prstGeom>
        </p:spPr>
        <p:style>
          <a:lnRef idx="1">
            <a:schemeClr val="dk1"/>
          </a:lnRef>
          <a:fillRef idx="2">
            <a:schemeClr val="dk1"/>
          </a:fillRef>
          <a:effectRef idx="1">
            <a:schemeClr val="dk1"/>
          </a:effectRef>
          <a:fontRef idx="minor">
            <a:schemeClr val="dk1"/>
          </a:fontRef>
        </p:style>
        <p:txBody>
          <a:bodyPr rtlCol="0" anchor="ctr"/>
          <a:lstStyle/>
          <a:p>
            <a:pPr algn="ctr" defTabSz="457200" rtl="0"/>
            <a:endParaRPr lang="en-US">
              <a:solidFill>
                <a:prstClr val="black"/>
              </a:solidFill>
            </a:endParaRPr>
          </a:p>
        </p:txBody>
      </p:sp>
      <p:sp>
        <p:nvSpPr>
          <p:cNvPr id="10" name="Minus 9"/>
          <p:cNvSpPr/>
          <p:nvPr/>
        </p:nvSpPr>
        <p:spPr>
          <a:xfrm>
            <a:off x="2421228" y="4778061"/>
            <a:ext cx="1403797" cy="631835"/>
          </a:xfrm>
          <a:prstGeom prst="mathMinus">
            <a:avLst/>
          </a:prstGeom>
        </p:spPr>
        <p:style>
          <a:lnRef idx="1">
            <a:schemeClr val="dk1"/>
          </a:lnRef>
          <a:fillRef idx="2">
            <a:schemeClr val="dk1"/>
          </a:fillRef>
          <a:effectRef idx="1">
            <a:schemeClr val="dk1"/>
          </a:effectRef>
          <a:fontRef idx="minor">
            <a:schemeClr val="dk1"/>
          </a:fontRef>
        </p:style>
        <p:txBody>
          <a:bodyPr rtlCol="0" anchor="ctr"/>
          <a:lstStyle/>
          <a:p>
            <a:pPr algn="ctr" defTabSz="457200" rtl="0"/>
            <a:endParaRPr lang="en-US">
              <a:solidFill>
                <a:prstClr val="black"/>
              </a:solidFill>
            </a:endParaRPr>
          </a:p>
        </p:txBody>
      </p:sp>
    </p:spTree>
    <p:extLst>
      <p:ext uri="{BB962C8B-B14F-4D97-AF65-F5344CB8AC3E}">
        <p14:creationId xmlns:p14="http://schemas.microsoft.com/office/powerpoint/2010/main" val="15471334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down)">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1000"/>
                                        <p:tgtEl>
                                          <p:spTgt spid="4">
                                            <p:txEl>
                                              <p:pRg st="1" end="1"/>
                                            </p:txEl>
                                          </p:spTgt>
                                        </p:tgtEl>
                                      </p:cBhvr>
                                    </p:animEffect>
                                    <p:anim calcmode="lin" valueType="num">
                                      <p:cBhvr>
                                        <p:cTn id="2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fade">
                                      <p:cBhvr>
                                        <p:cTn id="29" dur="1000"/>
                                        <p:tgtEl>
                                          <p:spTgt spid="4">
                                            <p:txEl>
                                              <p:pRg st="2" end="2"/>
                                            </p:txEl>
                                          </p:spTgt>
                                        </p:tgtEl>
                                      </p:cBhvr>
                                    </p:animEffect>
                                    <p:anim calcmode="lin" valueType="num">
                                      <p:cBhvr>
                                        <p:cTn id="3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1000"/>
                                        <p:tgtEl>
                                          <p:spTgt spid="4">
                                            <p:txEl>
                                              <p:pRg st="3" end="3"/>
                                            </p:txEl>
                                          </p:spTgt>
                                        </p:tgtEl>
                                      </p:cBhvr>
                                    </p:animEffect>
                                    <p:anim calcmode="lin" valueType="num">
                                      <p:cBhvr>
                                        <p:cTn id="37"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p:cTn id="43" dur="1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44" dur="1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45" dur="1000" fill="hold"/>
                                        <p:tgtEl>
                                          <p:spTgt spid="3">
                                            <p:txEl>
                                              <p:pRg st="9" end="9"/>
                                            </p:txEl>
                                          </p:spTgt>
                                        </p:tgtEl>
                                        <p:attrNameLst>
                                          <p:attrName>style.rotation</p:attrName>
                                        </p:attrNameLst>
                                      </p:cBhvr>
                                      <p:tavLst>
                                        <p:tav tm="0">
                                          <p:val>
                                            <p:fltVal val="90"/>
                                          </p:val>
                                        </p:tav>
                                        <p:tav tm="100000">
                                          <p:val>
                                            <p:fltVal val="0"/>
                                          </p:val>
                                        </p:tav>
                                      </p:tavLst>
                                    </p:anim>
                                    <p:animEffect transition="in" filter="fade">
                                      <p:cBhvr>
                                        <p:cTn id="46" dur="1000"/>
                                        <p:tgtEl>
                                          <p:spTgt spid="3">
                                            <p:txEl>
                                              <p:pRg st="9" end="9"/>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heel(1)">
                                      <p:cBhvr>
                                        <p:cTn id="51" dur="20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randombar(horizontal)">
                                      <p:cBhvr>
                                        <p:cTn id="56" dur="5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randombar(horizontal)">
                                      <p:cBhvr>
                                        <p:cTn id="6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7"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otalTime>1</TotalTime>
  <Words>1122</Words>
  <Application>Microsoft Office PowerPoint</Application>
  <PresentationFormat>Widescreen</PresentationFormat>
  <Paragraphs>117</Paragraphs>
  <Slides>30</Slides>
  <Notes>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30</vt:i4>
      </vt:variant>
    </vt:vector>
  </HeadingPairs>
  <TitlesOfParts>
    <vt:vector size="44" baseType="lpstr">
      <vt:lpstr>Arial</vt:lpstr>
      <vt:lpstr>B Homa</vt:lpstr>
      <vt:lpstr>B Nazanin</vt:lpstr>
      <vt:lpstr>B Titr</vt:lpstr>
      <vt:lpstr>Calibri</vt:lpstr>
      <vt:lpstr>Calibri Light</vt:lpstr>
      <vt:lpstr>Lucida Sans Unicode</vt:lpstr>
      <vt:lpstr>Tahoma</vt:lpstr>
      <vt:lpstr>Times New Roman</vt:lpstr>
      <vt:lpstr>Trebuchet MS</vt:lpstr>
      <vt:lpstr>Wingdings</vt:lpstr>
      <vt:lpstr>Wingdings 3</vt:lpstr>
      <vt:lpstr>Office Theme</vt:lpstr>
      <vt:lpstr>Facet</vt:lpstr>
      <vt:lpstr>PowerPoint Presentation</vt:lpstr>
      <vt:lpstr>مقدمه</vt:lpstr>
      <vt:lpstr>باغ ایرانی </vt:lpstr>
      <vt:lpstr>تاریخچه باغ ایرانی </vt:lpstr>
      <vt:lpstr>معرفی باغ های ایرانی </vt:lpstr>
      <vt:lpstr>PowerPoint Presentation</vt:lpstr>
      <vt:lpstr>بررسی نمونه موردی باغ قدمگاه نیشابور    </vt:lpstr>
      <vt:lpstr>تاریخچه </vt:lpstr>
      <vt:lpstr>موقعیت جغرافیایی </vt:lpstr>
      <vt:lpstr>وجه تسمیه</vt:lpstr>
      <vt:lpstr>وجه تسمیه</vt:lpstr>
      <vt:lpstr>PowerPoint Presentation</vt:lpstr>
      <vt:lpstr>ساختار باغ </vt:lpstr>
      <vt:lpstr>PowerPoint Presentation</vt:lpstr>
      <vt:lpstr>آبیاری باغ </vt:lpstr>
      <vt:lpstr>باغ قدمگاه نیشابور </vt:lpstr>
      <vt:lpstr>باغ قدمگاه نیشابور </vt:lpstr>
      <vt:lpstr>PowerPoint Presentation</vt:lpstr>
      <vt:lpstr>شکل باغ</vt:lpstr>
      <vt:lpstr>کوشک 8 ضلعی</vt:lpstr>
      <vt:lpstr>بالای باغ</vt:lpstr>
      <vt:lpstr>اماکن دیگر قدمگاه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3</cp:revision>
  <dcterms:created xsi:type="dcterms:W3CDTF">2020-11-10T13:49:37Z</dcterms:created>
  <dcterms:modified xsi:type="dcterms:W3CDTF">2020-11-21T11:55:08Z</dcterms:modified>
</cp:coreProperties>
</file>