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FAE92F7-08C7-4F9D-B9A7-AFD0EAA6B698}" type="datetimeFigureOut">
              <a:rPr lang="fa-IR" smtClean="0"/>
              <a:t>12/04/1442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1CFD8E0-5007-4713-9CAF-CE86D682FD38}" type="slidenum">
              <a:rPr lang="fa-IR" smtClean="0"/>
              <a:t>‹#›</a:t>
            </a:fld>
            <a:endParaRPr lang="fa-IR"/>
          </a:p>
        </p:txBody>
      </p:sp>
    </p:spTree>
    <p:extLst>
      <p:ext uri="{BB962C8B-B14F-4D97-AF65-F5344CB8AC3E}">
        <p14:creationId xmlns:p14="http://schemas.microsoft.com/office/powerpoint/2010/main" val="14292825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489642-715E-45A6-BA7B-1289ECB42DBC}"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738410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489642-715E-45A6-BA7B-1289ECB42DBC}"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865946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257734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329495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284286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81032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654751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6013498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42171882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097192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660796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961041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680834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539969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11441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587717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475538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AC3D2B-BD8D-4D0C-95A4-77C0DF03C6B0}" type="datetimeFigureOut">
              <a:rPr lang="en-US" smtClean="0">
                <a:solidFill>
                  <a:prstClr val="black">
                    <a:tint val="75000"/>
                  </a:prstClr>
                </a:solidFill>
              </a:rPr>
              <a:pPr/>
              <a:t>11/27/2020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90923381-D02E-4A38-9927-5F46DFB5BBFA}"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596719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67AC3D2B-BD8D-4D0C-95A4-77C0DF03C6B0}" type="datetimeFigureOut">
              <a:rPr lang="en-US" smtClean="0">
                <a:solidFill>
                  <a:prstClr val="black">
                    <a:tint val="75000"/>
                  </a:prstClr>
                </a:solidFill>
              </a:rPr>
              <a:pPr rtl="0"/>
              <a:t>11/27/2020</a:t>
            </a:fld>
            <a:endParaRPr lang="en-US" dirty="0">
              <a:solidFill>
                <a:prstClr val="black">
                  <a:tint val="75000"/>
                </a:prst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dirty="0">
              <a:solidFill>
                <a:prstClr val="black">
                  <a:tint val="75000"/>
                </a:prstClr>
              </a:solidFill>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rtl="0"/>
            <a:fld id="{90923381-D02E-4A38-9927-5F46DFB5BBFA}" type="slidenum">
              <a:rPr lang="en-US" smtClean="0">
                <a:solidFill>
                  <a:srgbClr val="90C226"/>
                </a:solidFill>
              </a:rPr>
              <a:pPr rtl="0"/>
              <a:t>‹#›</a:t>
            </a:fld>
            <a:endParaRPr lang="en-US" dirty="0">
              <a:solidFill>
                <a:srgbClr val="90C226"/>
              </a:solidFill>
            </a:endParaRPr>
          </a:p>
        </p:txBody>
      </p:sp>
    </p:spTree>
    <p:extLst>
      <p:ext uri="{BB962C8B-B14F-4D97-AF65-F5344CB8AC3E}">
        <p14:creationId xmlns:p14="http://schemas.microsoft.com/office/powerpoint/2010/main" val="39496143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3528" y="2708920"/>
            <a:ext cx="8229600" cy="1143000"/>
          </a:xfrm>
        </p:spPr>
        <p:txBody>
          <a:bodyPr>
            <a:normAutofit fontScale="90000"/>
          </a:bodyPr>
          <a:lstStyle/>
          <a:p>
            <a:pPr algn="ctr"/>
            <a:r>
              <a:rPr lang="fa-IR" dirty="0" smtClean="0">
                <a:solidFill>
                  <a:schemeClr val="bg1"/>
                </a:solidFill>
                <a:cs typeface="B Homa" pitchFamily="2" charset="-78"/>
              </a:rPr>
              <a:t>بررسی و ارزیابی بخش تشخیصی در بیمارستان</a:t>
            </a:r>
            <a:br>
              <a:rPr lang="fa-IR" dirty="0" smtClean="0">
                <a:solidFill>
                  <a:schemeClr val="bg1"/>
                </a:solidFill>
                <a:cs typeface="B Homa" pitchFamily="2" charset="-78"/>
              </a:rPr>
            </a:br>
            <a:r>
              <a:rPr lang="fa-IR" dirty="0" smtClean="0">
                <a:solidFill>
                  <a:schemeClr val="bg1"/>
                </a:solidFill>
                <a:cs typeface="B Homa" pitchFamily="2" charset="-78"/>
              </a:rPr>
              <a:t> جهت طراحی در معماری</a:t>
            </a:r>
            <a:endParaRPr lang="en-US" dirty="0">
              <a:solidFill>
                <a:schemeClr val="bg1"/>
              </a:solidFill>
              <a:cs typeface="B Homa" pitchFamily="2" charset="-78"/>
            </a:endParaRPr>
          </a:p>
        </p:txBody>
      </p:sp>
    </p:spTree>
    <p:extLst>
      <p:ext uri="{BB962C8B-B14F-4D97-AF65-F5344CB8AC3E}">
        <p14:creationId xmlns:p14="http://schemas.microsoft.com/office/powerpoint/2010/main" val="44556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556" y="214290"/>
            <a:ext cx="8229600" cy="1143000"/>
          </a:xfrm>
        </p:spPr>
        <p:txBody>
          <a:bodyPr>
            <a:normAutofit/>
          </a:bodyPr>
          <a:lstStyle/>
          <a:p>
            <a:r>
              <a:rPr lang="fa-IR" sz="4000" dirty="0" smtClean="0">
                <a:solidFill>
                  <a:srgbClr val="820000"/>
                </a:solidFill>
                <a:cs typeface="B Homa" pitchFamily="2" charset="-78"/>
              </a:rPr>
              <a:t>بخشهای راديولوژی</a:t>
            </a:r>
            <a:r>
              <a:rPr lang="fa-IR" sz="2800" dirty="0" smtClean="0">
                <a:solidFill>
                  <a:srgbClr val="820000"/>
                </a:solidFill>
                <a:cs typeface="B Homa" pitchFamily="2" charset="-78"/>
              </a:rPr>
              <a:t>(فضاهای عمومی)</a:t>
            </a:r>
            <a:endParaRPr lang="en-US" sz="2800" dirty="0">
              <a:solidFill>
                <a:srgbClr val="820000"/>
              </a:solidFill>
              <a:cs typeface="B Homa" pitchFamily="2" charset="-78"/>
            </a:endParaRPr>
          </a:p>
        </p:txBody>
      </p:sp>
      <p:sp>
        <p:nvSpPr>
          <p:cNvPr id="3" name="Content Placeholder 2"/>
          <p:cNvSpPr>
            <a:spLocks noGrp="1"/>
          </p:cNvSpPr>
          <p:nvPr>
            <p:ph idx="1"/>
          </p:nvPr>
        </p:nvSpPr>
        <p:spPr>
          <a:xfrm>
            <a:off x="-71470" y="785794"/>
            <a:ext cx="8858280" cy="5072098"/>
          </a:xfrm>
        </p:spPr>
        <p:txBody>
          <a:bodyPr>
            <a:normAutofit/>
          </a:bodyPr>
          <a:lstStyle/>
          <a:p>
            <a:pPr marL="0" indent="0" algn="r" rtl="1">
              <a:lnSpc>
                <a:spcPct val="150000"/>
              </a:lnSpc>
              <a:buNone/>
            </a:pPr>
            <a:endParaRPr lang="fa-IR" sz="1800" dirty="0" smtClean="0">
              <a:cs typeface="B Homa" pitchFamily="2" charset="-78"/>
            </a:endParaRPr>
          </a:p>
          <a:p>
            <a:pPr marL="0" indent="0" algn="r" rtl="1">
              <a:lnSpc>
                <a:spcPct val="150000"/>
              </a:lnSpc>
              <a:buNone/>
            </a:pPr>
            <a:r>
              <a:rPr lang="fa-IR" sz="1800" dirty="0" smtClean="0">
                <a:cs typeface="B Homa" pitchFamily="2" charset="-78"/>
              </a:rPr>
              <a:t>راديولوژی خود شامل بخشهای گوناگون با وظايف متفاوت است که عبارتند از :</a:t>
            </a:r>
          </a:p>
          <a:p>
            <a:pPr marL="0" indent="0" algn="r" rtl="1">
              <a:lnSpc>
                <a:spcPct val="150000"/>
              </a:lnSpc>
              <a:buNone/>
            </a:pPr>
            <a:r>
              <a:rPr lang="fa-IR" sz="1800" dirty="0" smtClean="0">
                <a:solidFill>
                  <a:srgbClr val="820000"/>
                </a:solidFill>
                <a:cs typeface="B Homa" pitchFamily="2" charset="-78"/>
              </a:rPr>
              <a:t>اتاق رايوگرافی </a:t>
            </a:r>
            <a:r>
              <a:rPr lang="fa-IR" sz="1800" dirty="0" smtClean="0">
                <a:cs typeface="B Homa" pitchFamily="2" charset="-78"/>
              </a:rPr>
              <a:t>: عکسبرداری با اشعه</a:t>
            </a:r>
            <a:r>
              <a:rPr lang="en-US" sz="1800" dirty="0" smtClean="0">
                <a:cs typeface="B Homa" pitchFamily="2" charset="-78"/>
              </a:rPr>
              <a:t> x  </a:t>
            </a:r>
            <a:r>
              <a:rPr lang="fa-IR" sz="1800" dirty="0" smtClean="0">
                <a:cs typeface="B Homa" pitchFamily="2" charset="-78"/>
              </a:rPr>
              <a:t>صورت می گيرد</a:t>
            </a:r>
          </a:p>
          <a:p>
            <a:pPr marL="0" indent="0" algn="r" rtl="1">
              <a:lnSpc>
                <a:spcPct val="150000"/>
              </a:lnSpc>
              <a:buNone/>
            </a:pPr>
            <a:r>
              <a:rPr lang="fa-IR" sz="1800" dirty="0" smtClean="0">
                <a:solidFill>
                  <a:srgbClr val="820000"/>
                </a:solidFill>
                <a:cs typeface="B Homa" pitchFamily="2" charset="-78"/>
              </a:rPr>
              <a:t>اتاق سونوگرافی </a:t>
            </a:r>
            <a:r>
              <a:rPr lang="fa-IR" sz="1800" dirty="0" smtClean="0">
                <a:cs typeface="B Homa" pitchFamily="2" charset="-78"/>
              </a:rPr>
              <a:t>:دستگاه سونوگرافی و ميز پزشک و سرويس فضايی حدود 20 متر مربع اشغال</a:t>
            </a:r>
            <a:r>
              <a:rPr lang="en-US" sz="1800" dirty="0" smtClean="0">
                <a:cs typeface="B Homa" pitchFamily="2" charset="-78"/>
              </a:rPr>
              <a:t> </a:t>
            </a:r>
            <a:r>
              <a:rPr lang="fa-IR" sz="1800" dirty="0" smtClean="0">
                <a:cs typeface="B Homa" pitchFamily="2" charset="-78"/>
              </a:rPr>
              <a:t>ميکند.</a:t>
            </a:r>
          </a:p>
          <a:p>
            <a:pPr marL="0" indent="0" algn="r" rtl="1">
              <a:lnSpc>
                <a:spcPct val="150000"/>
              </a:lnSpc>
              <a:buNone/>
            </a:pPr>
            <a:r>
              <a:rPr lang="fa-IR" sz="1800" dirty="0" smtClean="0">
                <a:solidFill>
                  <a:srgbClr val="820000"/>
                </a:solidFill>
                <a:cs typeface="B Homa" pitchFamily="2" charset="-78"/>
              </a:rPr>
              <a:t>اتاق مامو گرافی</a:t>
            </a:r>
          </a:p>
          <a:p>
            <a:pPr marL="0" indent="0" algn="r" rtl="1">
              <a:lnSpc>
                <a:spcPct val="150000"/>
              </a:lnSpc>
              <a:buNone/>
            </a:pPr>
            <a:r>
              <a:rPr lang="fa-IR" sz="1800" dirty="0" smtClean="0">
                <a:solidFill>
                  <a:srgbClr val="820000"/>
                </a:solidFill>
                <a:cs typeface="B Homa" pitchFamily="2" charset="-78"/>
              </a:rPr>
              <a:t>اتاق سی تی اسکن </a:t>
            </a:r>
            <a:r>
              <a:rPr lang="fa-IR" sz="1800" dirty="0" smtClean="0">
                <a:cs typeface="B Homa" pitchFamily="2" charset="-78"/>
              </a:rPr>
              <a:t>:فضای کلی اتاق حدود 54 مترمربع است که 35 متر مربع آن را دستگاه اشغال</a:t>
            </a:r>
            <a:r>
              <a:rPr lang="en-US" sz="1800" dirty="0" smtClean="0">
                <a:cs typeface="B Homa" pitchFamily="2" charset="-78"/>
              </a:rPr>
              <a:t> </a:t>
            </a:r>
            <a:r>
              <a:rPr lang="fa-IR" sz="1800" dirty="0" smtClean="0">
                <a:cs typeface="B Homa" pitchFamily="2" charset="-78"/>
              </a:rPr>
              <a:t>ميکند</a:t>
            </a:r>
            <a:r>
              <a:rPr lang="en-US" sz="1800" dirty="0" smtClean="0">
                <a:cs typeface="B Homa" pitchFamily="2" charset="-78"/>
              </a:rPr>
              <a:t>.</a:t>
            </a:r>
            <a:endParaRPr lang="fa-IR" sz="1800" dirty="0" smtClean="0">
              <a:cs typeface="B Homa" pitchFamily="2" charset="-78"/>
            </a:endParaRPr>
          </a:p>
          <a:p>
            <a:pPr marL="0" indent="0" algn="r" rtl="1">
              <a:lnSpc>
                <a:spcPct val="150000"/>
              </a:lnSpc>
              <a:buNone/>
            </a:pPr>
            <a:r>
              <a:rPr lang="fa-IR" sz="1800" dirty="0" smtClean="0">
                <a:solidFill>
                  <a:srgbClr val="820000"/>
                </a:solidFill>
                <a:cs typeface="B Homa" pitchFamily="2" charset="-78"/>
              </a:rPr>
              <a:t>فضای گزارش عکس </a:t>
            </a:r>
            <a:r>
              <a:rPr lang="fa-IR" sz="1800" dirty="0" smtClean="0">
                <a:cs typeface="B Homa" pitchFamily="2" charset="-78"/>
              </a:rPr>
              <a:t>:شامل اتاق روشن که در آن پزشک مربوطه عکس را مطالعه ميکند,ميشود.</a:t>
            </a:r>
            <a:endParaRPr lang="en-US" sz="1800" dirty="0">
              <a:cs typeface="B Homa" pitchFamily="2" charset="-78"/>
            </a:endParaRPr>
          </a:p>
        </p:txBody>
      </p:sp>
    </p:spTree>
    <p:extLst>
      <p:ext uri="{BB962C8B-B14F-4D97-AF65-F5344CB8AC3E}">
        <p14:creationId xmlns:p14="http://schemas.microsoft.com/office/powerpoint/2010/main" val="4127085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6182" y="214290"/>
            <a:ext cx="5143536" cy="5268931"/>
          </a:xfrm>
        </p:spPr>
        <p:txBody>
          <a:bodyPr>
            <a:normAutofit/>
          </a:bodyPr>
          <a:lstStyle/>
          <a:p>
            <a:pPr marL="0" indent="0" algn="r" rtl="1">
              <a:lnSpc>
                <a:spcPct val="150000"/>
              </a:lnSpc>
              <a:buNone/>
            </a:pPr>
            <a:r>
              <a:rPr lang="en-US" sz="2800" b="1" dirty="0" smtClean="0">
                <a:solidFill>
                  <a:srgbClr val="820000"/>
                </a:solidFill>
                <a:cs typeface="B Homa" pitchFamily="2" charset="-78"/>
              </a:rPr>
              <a:t> </a:t>
            </a:r>
            <a:r>
              <a:rPr lang="fa-IR" sz="2800" b="1" dirty="0" smtClean="0">
                <a:solidFill>
                  <a:srgbClr val="820000"/>
                </a:solidFill>
                <a:cs typeface="B Homa" pitchFamily="2" charset="-78"/>
              </a:rPr>
              <a:t>سالن </a:t>
            </a:r>
            <a:r>
              <a:rPr lang="fa-IR" sz="2800" b="1" dirty="0">
                <a:solidFill>
                  <a:srgbClr val="820000"/>
                </a:solidFill>
                <a:cs typeface="B Homa" pitchFamily="2" charset="-78"/>
              </a:rPr>
              <a:t>انتظار </a:t>
            </a:r>
            <a:r>
              <a:rPr lang="fa-IR" sz="2800" b="1" dirty="0" smtClean="0">
                <a:solidFill>
                  <a:srgbClr val="820000"/>
                </a:solidFill>
                <a:cs typeface="B Homa" pitchFamily="2" charset="-78"/>
              </a:rPr>
              <a:t>بيمار</a:t>
            </a:r>
            <a:endParaRPr lang="fa-IR" sz="2400" b="1" dirty="0">
              <a:solidFill>
                <a:srgbClr val="820000"/>
              </a:solidFill>
              <a:cs typeface="B Homa" pitchFamily="2" charset="-78"/>
            </a:endParaRPr>
          </a:p>
          <a:p>
            <a:pPr marL="0" indent="0" algn="r" rtl="1">
              <a:lnSpc>
                <a:spcPct val="150000"/>
              </a:lnSpc>
              <a:buNone/>
            </a:pPr>
            <a:r>
              <a:rPr lang="fa-IR" sz="1800" dirty="0">
                <a:cs typeface="B Homa" pitchFamily="2" charset="-78"/>
              </a:rPr>
              <a:t>از جمله فضاهای عمومی بخش راديولوژی است که </a:t>
            </a:r>
            <a:r>
              <a:rPr lang="fa-IR" sz="1800" dirty="0" smtClean="0">
                <a:cs typeface="B Homa" pitchFamily="2" charset="-78"/>
              </a:rPr>
              <a:t>به</a:t>
            </a:r>
            <a:r>
              <a:rPr lang="en-US" sz="1800" dirty="0" smtClean="0">
                <a:cs typeface="B Homa" pitchFamily="2" charset="-78"/>
              </a:rPr>
              <a:t> </a:t>
            </a:r>
            <a:r>
              <a:rPr lang="fa-IR" sz="1800" dirty="0" smtClean="0">
                <a:cs typeface="B Homa" pitchFamily="2" charset="-78"/>
              </a:rPr>
              <a:t>دليل </a:t>
            </a:r>
            <a:r>
              <a:rPr lang="fa-IR" sz="1800" dirty="0">
                <a:cs typeface="B Homa" pitchFamily="2" charset="-78"/>
              </a:rPr>
              <a:t>حضور </a:t>
            </a:r>
            <a:r>
              <a:rPr lang="en-US" sz="1800" dirty="0" smtClean="0">
                <a:cs typeface="B Homa" pitchFamily="2" charset="-78"/>
              </a:rPr>
              <a:t> </a:t>
            </a:r>
            <a:r>
              <a:rPr lang="fa-IR" sz="1800" dirty="0" smtClean="0">
                <a:cs typeface="B Homa" pitchFamily="2" charset="-78"/>
              </a:rPr>
              <a:t>و </a:t>
            </a:r>
            <a:r>
              <a:rPr lang="fa-IR" sz="1800" dirty="0">
                <a:cs typeface="B Homa" pitchFamily="2" charset="-78"/>
              </a:rPr>
              <a:t>مکث مدت داربيمار در </a:t>
            </a:r>
            <a:r>
              <a:rPr lang="fa-IR" sz="1800" dirty="0" smtClean="0">
                <a:cs typeface="B Homa" pitchFamily="2" charset="-78"/>
              </a:rPr>
              <a:t>ان,فضايی ارامش</a:t>
            </a:r>
            <a:r>
              <a:rPr lang="en-US" sz="1800" dirty="0" smtClean="0">
                <a:cs typeface="B Homa" pitchFamily="2" charset="-78"/>
              </a:rPr>
              <a:t> </a:t>
            </a:r>
            <a:r>
              <a:rPr lang="fa-IR" sz="1800" dirty="0" smtClean="0">
                <a:cs typeface="B Homa" pitchFamily="2" charset="-78"/>
              </a:rPr>
              <a:t>بخش </a:t>
            </a:r>
            <a:r>
              <a:rPr lang="fa-IR" sz="1800" dirty="0">
                <a:cs typeface="B Homa" pitchFamily="2" charset="-78"/>
              </a:rPr>
              <a:t>را </a:t>
            </a:r>
            <a:r>
              <a:rPr lang="en-US" sz="1800" dirty="0" smtClean="0">
                <a:cs typeface="B Homa" pitchFamily="2" charset="-78"/>
              </a:rPr>
              <a:t>     </a:t>
            </a:r>
            <a:r>
              <a:rPr lang="fa-IR" sz="1800" dirty="0" smtClean="0">
                <a:cs typeface="B Homa" pitchFamily="2" charset="-78"/>
              </a:rPr>
              <a:t>می طلبد</a:t>
            </a:r>
            <a:r>
              <a:rPr lang="en-US" sz="1800" dirty="0" smtClean="0">
                <a:cs typeface="B Homa" pitchFamily="2" charset="-78"/>
              </a:rPr>
              <a:t>.</a:t>
            </a:r>
            <a:endParaRPr lang="fa-IR" sz="1800" dirty="0">
              <a:cs typeface="B Homa" pitchFamily="2" charset="-78"/>
            </a:endParaRPr>
          </a:p>
          <a:p>
            <a:pPr marL="0" indent="0" algn="r" rtl="1">
              <a:lnSpc>
                <a:spcPct val="150000"/>
              </a:lnSpc>
              <a:buNone/>
            </a:pPr>
            <a:r>
              <a:rPr lang="fa-IR" sz="1800" dirty="0">
                <a:cs typeface="B Homa" pitchFamily="2" charset="-78"/>
              </a:rPr>
              <a:t>حداقل ابعاد لازم برای انتظار اين بخش </a:t>
            </a:r>
            <a:r>
              <a:rPr lang="fa-IR" sz="1800" dirty="0" smtClean="0">
                <a:cs typeface="B Homa" pitchFamily="2" charset="-78"/>
              </a:rPr>
              <a:t>30متر </a:t>
            </a:r>
            <a:r>
              <a:rPr lang="fa-IR" sz="1800" dirty="0">
                <a:cs typeface="B Homa" pitchFamily="2" charset="-78"/>
              </a:rPr>
              <a:t>مربع است,که البته برای ايجاد </a:t>
            </a:r>
            <a:r>
              <a:rPr lang="fa-IR" sz="1800" dirty="0" smtClean="0">
                <a:cs typeface="B Homa" pitchFamily="2" charset="-78"/>
              </a:rPr>
              <a:t>فضايي</a:t>
            </a:r>
            <a:r>
              <a:rPr lang="en-US" sz="1800" dirty="0" smtClean="0">
                <a:cs typeface="B Homa" pitchFamily="2" charset="-78"/>
              </a:rPr>
              <a:t> </a:t>
            </a:r>
            <a:r>
              <a:rPr lang="fa-IR" sz="1800" dirty="0" smtClean="0">
                <a:cs typeface="B Homa" pitchFamily="2" charset="-78"/>
              </a:rPr>
              <a:t>ارام </a:t>
            </a:r>
            <a:r>
              <a:rPr lang="fa-IR" sz="1800" dirty="0">
                <a:cs typeface="B Homa" pitchFamily="2" charset="-78"/>
              </a:rPr>
              <a:t>و منعطف می تواند بزرگتر تعريف </a:t>
            </a:r>
            <a:r>
              <a:rPr lang="fa-IR" sz="1800" dirty="0" smtClean="0">
                <a:cs typeface="B Homa" pitchFamily="2" charset="-78"/>
              </a:rPr>
              <a:t>شود.</a:t>
            </a:r>
            <a:endParaRPr lang="en-US" sz="1800" dirty="0">
              <a:cs typeface="B Homa" pitchFamily="2" charset="-78"/>
            </a:endParaRPr>
          </a:p>
        </p:txBody>
      </p:sp>
      <p:sp>
        <p:nvSpPr>
          <p:cNvPr id="4" name="Oval 3"/>
          <p:cNvSpPr/>
          <p:nvPr/>
        </p:nvSpPr>
        <p:spPr>
          <a:xfrm>
            <a:off x="1857356" y="2024201"/>
            <a:ext cx="1600200" cy="14478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rtlCol="0" anchor="ctr"/>
          <a:lstStyle/>
          <a:p>
            <a:pPr algn="ctr" rtl="0"/>
            <a:endParaRPr lang="en-US" dirty="0">
              <a:solidFill>
                <a:prstClr val="black"/>
              </a:solidFill>
            </a:endParaRPr>
          </a:p>
        </p:txBody>
      </p:sp>
      <p:sp>
        <p:nvSpPr>
          <p:cNvPr id="5" name="Flowchart: Extract 4"/>
          <p:cNvSpPr/>
          <p:nvPr/>
        </p:nvSpPr>
        <p:spPr>
          <a:xfrm rot="7635126">
            <a:off x="1362966" y="2292575"/>
            <a:ext cx="664180" cy="513669"/>
          </a:xfrm>
          <a:prstGeom prst="flowChartExtra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6" name="Flowchart: Extract 5"/>
          <p:cNvSpPr/>
          <p:nvPr/>
        </p:nvSpPr>
        <p:spPr>
          <a:xfrm rot="2696426">
            <a:off x="1622062" y="3294198"/>
            <a:ext cx="579523" cy="531840"/>
          </a:xfrm>
          <a:prstGeom prst="flowChartExtra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7" name="Flowchart: Extract 6"/>
          <p:cNvSpPr/>
          <p:nvPr/>
        </p:nvSpPr>
        <p:spPr>
          <a:xfrm rot="19912482">
            <a:off x="2685258" y="3485430"/>
            <a:ext cx="534884" cy="540832"/>
          </a:xfrm>
          <a:prstGeom prst="flowChartExtra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8" name="Oval 7"/>
          <p:cNvSpPr/>
          <p:nvPr/>
        </p:nvSpPr>
        <p:spPr>
          <a:xfrm>
            <a:off x="1714480" y="166813"/>
            <a:ext cx="1571636" cy="1314448"/>
          </a:xfrm>
          <a:prstGeom prst="ellipse">
            <a:avLst/>
          </a:prstGeom>
          <a:solidFill>
            <a:schemeClr val="accent1">
              <a:lumMod val="40000"/>
              <a:lumOff val="60000"/>
            </a:schemeClr>
          </a:solidFill>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9" name="Oval 8"/>
          <p:cNvSpPr/>
          <p:nvPr/>
        </p:nvSpPr>
        <p:spPr>
          <a:xfrm rot="19349509">
            <a:off x="301488" y="1220731"/>
            <a:ext cx="1375452" cy="1457324"/>
          </a:xfrm>
          <a:prstGeom prst="ellipse">
            <a:avLst/>
          </a:prstGeom>
          <a:solidFill>
            <a:schemeClr val="accent1">
              <a:lumMod val="40000"/>
              <a:lumOff val="60000"/>
            </a:schemeClr>
          </a:solidFill>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10" name="Oval 9"/>
          <p:cNvSpPr/>
          <p:nvPr/>
        </p:nvSpPr>
        <p:spPr>
          <a:xfrm>
            <a:off x="500034" y="3524399"/>
            <a:ext cx="1357322" cy="1071570"/>
          </a:xfrm>
          <a:prstGeom prst="ellipse">
            <a:avLst/>
          </a:prstGeom>
          <a:solidFill>
            <a:schemeClr val="accent1">
              <a:lumMod val="40000"/>
              <a:lumOff val="60000"/>
            </a:schemeClr>
          </a:solidFill>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11" name="Oval 10"/>
          <p:cNvSpPr/>
          <p:nvPr/>
        </p:nvSpPr>
        <p:spPr>
          <a:xfrm rot="19489067">
            <a:off x="2723813" y="3877984"/>
            <a:ext cx="1449692" cy="1483448"/>
          </a:xfrm>
          <a:prstGeom prst="ellipse">
            <a:avLst/>
          </a:prstGeom>
          <a:solidFill>
            <a:schemeClr val="accent1">
              <a:lumMod val="40000"/>
              <a:lumOff val="60000"/>
            </a:schemeClr>
          </a:solidFill>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12" name="Flowchart: Extract 11"/>
          <p:cNvSpPr/>
          <p:nvPr/>
        </p:nvSpPr>
        <p:spPr>
          <a:xfrm rot="10574185">
            <a:off x="2281320" y="1453641"/>
            <a:ext cx="571949" cy="603025"/>
          </a:xfrm>
          <a:prstGeom prst="flowChartExtra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3" name="TextBox 12"/>
          <p:cNvSpPr txBox="1"/>
          <p:nvPr/>
        </p:nvSpPr>
        <p:spPr>
          <a:xfrm>
            <a:off x="2285984" y="2524267"/>
            <a:ext cx="1000132" cy="400110"/>
          </a:xfrm>
          <a:prstGeom prst="rect">
            <a:avLst/>
          </a:prstGeom>
          <a:noFill/>
        </p:spPr>
        <p:txBody>
          <a:bodyPr wrap="square" rtlCol="0">
            <a:spAutoFit/>
          </a:bodyPr>
          <a:lstStyle/>
          <a:p>
            <a:pPr algn="l" rtl="0"/>
            <a:r>
              <a:rPr lang="fa-IR" sz="2000" dirty="0">
                <a:solidFill>
                  <a:prstClr val="black"/>
                </a:solidFill>
                <a:cs typeface="B Homa" pitchFamily="2" charset="-78"/>
              </a:rPr>
              <a:t>انتظار</a:t>
            </a:r>
            <a:endParaRPr lang="en-US" sz="2000" dirty="0">
              <a:solidFill>
                <a:prstClr val="black"/>
              </a:solidFill>
              <a:cs typeface="B Homa" pitchFamily="2" charset="-78"/>
            </a:endParaRPr>
          </a:p>
        </p:txBody>
      </p:sp>
      <p:sp>
        <p:nvSpPr>
          <p:cNvPr id="14" name="TextBox 13"/>
          <p:cNvSpPr txBox="1"/>
          <p:nvPr/>
        </p:nvSpPr>
        <p:spPr>
          <a:xfrm>
            <a:off x="2857488" y="4410173"/>
            <a:ext cx="1285883" cy="400110"/>
          </a:xfrm>
          <a:prstGeom prst="rect">
            <a:avLst/>
          </a:prstGeom>
          <a:noFill/>
        </p:spPr>
        <p:txBody>
          <a:bodyPr wrap="square" rtlCol="0">
            <a:spAutoFit/>
          </a:bodyPr>
          <a:lstStyle/>
          <a:p>
            <a:pPr algn="l" rtl="0"/>
            <a:r>
              <a:rPr lang="fa-IR" sz="2000" dirty="0">
                <a:solidFill>
                  <a:prstClr val="black"/>
                </a:solidFill>
                <a:cs typeface="B Homa" pitchFamily="2" charset="-78"/>
              </a:rPr>
              <a:t>راهروی بیمار</a:t>
            </a:r>
            <a:endParaRPr lang="en-US" sz="2000" dirty="0">
              <a:solidFill>
                <a:prstClr val="black"/>
              </a:solidFill>
              <a:cs typeface="B Homa" pitchFamily="2" charset="-78"/>
            </a:endParaRPr>
          </a:p>
        </p:txBody>
      </p:sp>
      <p:sp>
        <p:nvSpPr>
          <p:cNvPr id="15" name="TextBox 14"/>
          <p:cNvSpPr txBox="1"/>
          <p:nvPr/>
        </p:nvSpPr>
        <p:spPr>
          <a:xfrm>
            <a:off x="285720" y="1695529"/>
            <a:ext cx="1428792" cy="400110"/>
          </a:xfrm>
          <a:prstGeom prst="rect">
            <a:avLst/>
          </a:prstGeom>
          <a:noFill/>
        </p:spPr>
        <p:txBody>
          <a:bodyPr wrap="square" rtlCol="0">
            <a:spAutoFit/>
          </a:bodyPr>
          <a:lstStyle/>
          <a:p>
            <a:pPr algn="l" rtl="0"/>
            <a:r>
              <a:rPr lang="fa-IR" sz="2000" dirty="0">
                <a:solidFill>
                  <a:prstClr val="black"/>
                </a:solidFill>
                <a:cs typeface="B Homa" pitchFamily="2" charset="-78"/>
              </a:rPr>
              <a:t>راهروی پرسنل</a:t>
            </a:r>
            <a:endParaRPr lang="en-US" sz="2000" dirty="0">
              <a:solidFill>
                <a:prstClr val="black"/>
              </a:solidFill>
              <a:cs typeface="B Homa" pitchFamily="2" charset="-78"/>
            </a:endParaRPr>
          </a:p>
        </p:txBody>
      </p:sp>
      <p:sp>
        <p:nvSpPr>
          <p:cNvPr id="16" name="TextBox 15"/>
          <p:cNvSpPr txBox="1"/>
          <p:nvPr/>
        </p:nvSpPr>
        <p:spPr>
          <a:xfrm>
            <a:off x="2071670" y="623959"/>
            <a:ext cx="928694" cy="400110"/>
          </a:xfrm>
          <a:prstGeom prst="rect">
            <a:avLst/>
          </a:prstGeom>
          <a:noFill/>
        </p:spPr>
        <p:txBody>
          <a:bodyPr wrap="square" rtlCol="0">
            <a:spAutoFit/>
          </a:bodyPr>
          <a:lstStyle/>
          <a:p>
            <a:pPr algn="l" rtl="0"/>
            <a:r>
              <a:rPr lang="fa-IR" sz="2000" dirty="0">
                <a:solidFill>
                  <a:prstClr val="black"/>
                </a:solidFill>
                <a:cs typeface="B Homa" pitchFamily="2" charset="-78"/>
              </a:rPr>
              <a:t>پذیرش</a:t>
            </a:r>
            <a:endParaRPr lang="en-US" sz="2000" dirty="0">
              <a:solidFill>
                <a:prstClr val="black"/>
              </a:solidFill>
              <a:cs typeface="B Homa" pitchFamily="2" charset="-78"/>
            </a:endParaRPr>
          </a:p>
        </p:txBody>
      </p:sp>
      <p:sp>
        <p:nvSpPr>
          <p:cNvPr id="17" name="TextBox 16"/>
          <p:cNvSpPr txBox="1"/>
          <p:nvPr/>
        </p:nvSpPr>
        <p:spPr>
          <a:xfrm>
            <a:off x="857224" y="3738713"/>
            <a:ext cx="714380" cy="400110"/>
          </a:xfrm>
          <a:prstGeom prst="rect">
            <a:avLst/>
          </a:prstGeom>
          <a:noFill/>
        </p:spPr>
        <p:txBody>
          <a:bodyPr wrap="square" rtlCol="0">
            <a:spAutoFit/>
          </a:bodyPr>
          <a:lstStyle/>
          <a:p>
            <a:pPr algn="l" rtl="0"/>
            <a:r>
              <a:rPr lang="fa-IR" sz="2000" dirty="0">
                <a:solidFill>
                  <a:prstClr val="black"/>
                </a:solidFill>
                <a:cs typeface="B Homa" pitchFamily="2" charset="-78"/>
              </a:rPr>
              <a:t>لابی</a:t>
            </a:r>
            <a:endParaRPr lang="en-US" sz="2000" dirty="0">
              <a:solidFill>
                <a:prstClr val="black"/>
              </a:solidFill>
              <a:cs typeface="B Homa" pitchFamily="2" charset="-78"/>
            </a:endParaRPr>
          </a:p>
        </p:txBody>
      </p:sp>
      <p:sp>
        <p:nvSpPr>
          <p:cNvPr id="18" name="Content Placeholder 2"/>
          <p:cNvSpPr txBox="1">
            <a:spLocks/>
          </p:cNvSpPr>
          <p:nvPr/>
        </p:nvSpPr>
        <p:spPr>
          <a:xfrm>
            <a:off x="4286248" y="3786190"/>
            <a:ext cx="4471990" cy="1857388"/>
          </a:xfrm>
          <a:prstGeom prst="rect">
            <a:avLst/>
          </a:prstGeom>
        </p:spPr>
        <p:txBody>
          <a:bodyPr vert="horz" lIns="91440" tIns="45720" rIns="91440" bIns="45720" rtlCol="0">
            <a:normAutofit/>
          </a:bodyPr>
          <a:lstStyle/>
          <a:p>
            <a:pPr rtl="0">
              <a:spcBef>
                <a:spcPct val="20000"/>
              </a:spcBef>
              <a:buFont typeface="Arial" pitchFamily="34" charset="0"/>
              <a:buNone/>
              <a:defRPr/>
            </a:pPr>
            <a:r>
              <a:rPr lang="fa-IR" sz="3200" b="1" dirty="0">
                <a:solidFill>
                  <a:srgbClr val="820000"/>
                </a:solidFill>
                <a:cs typeface="B Homa" pitchFamily="2" charset="-78"/>
              </a:rPr>
              <a:t>پذيرش</a:t>
            </a:r>
            <a:r>
              <a:rPr lang="en-US" sz="3200" b="1" dirty="0">
                <a:solidFill>
                  <a:srgbClr val="820000"/>
                </a:solidFill>
                <a:cs typeface="B Homa" pitchFamily="2" charset="-78"/>
              </a:rPr>
              <a:t>     </a:t>
            </a:r>
            <a:endParaRPr lang="en-US" sz="2000" dirty="0">
              <a:solidFill>
                <a:prstClr val="black"/>
              </a:solidFill>
              <a:cs typeface="B Homa" pitchFamily="2" charset="-78"/>
            </a:endParaRPr>
          </a:p>
          <a:p>
            <a:pPr rtl="0">
              <a:spcBef>
                <a:spcPct val="20000"/>
              </a:spcBef>
              <a:buFont typeface="Arial" pitchFamily="34" charset="0"/>
              <a:buNone/>
              <a:defRPr/>
            </a:pPr>
            <a:r>
              <a:rPr lang="fa-IR" sz="2000" dirty="0">
                <a:solidFill>
                  <a:prstClr val="black"/>
                </a:solidFill>
                <a:cs typeface="B Homa" pitchFamily="2" charset="-78"/>
              </a:rPr>
              <a:t>از فضاهای پشتيبانی بخش راديوگرافی است که مسئوليت بايگانی – تايپ –اطلاعات و صندوق بخش با اوست.</a:t>
            </a:r>
            <a:endParaRPr lang="fa-IR" sz="2000" dirty="0">
              <a:solidFill>
                <a:prstClr val="black"/>
              </a:solidFill>
              <a:cs typeface="B Homa" pitchFamily="2" charset="-78"/>
            </a:endParaRPr>
          </a:p>
        </p:txBody>
      </p:sp>
    </p:spTree>
    <p:extLst>
      <p:ext uri="{BB962C8B-B14F-4D97-AF65-F5344CB8AC3E}">
        <p14:creationId xmlns:p14="http://schemas.microsoft.com/office/powerpoint/2010/main" val="286353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229600" cy="1143000"/>
          </a:xfrm>
        </p:spPr>
        <p:txBody>
          <a:bodyPr>
            <a:normAutofit/>
          </a:bodyPr>
          <a:lstStyle/>
          <a:p>
            <a:r>
              <a:rPr lang="fa-IR" sz="4000" b="1" dirty="0">
                <a:solidFill>
                  <a:srgbClr val="820000"/>
                </a:solidFill>
                <a:cs typeface="B Homa" pitchFamily="2" charset="-78"/>
              </a:rPr>
              <a:t>اتاق راديولوژی</a:t>
            </a:r>
            <a:endParaRPr lang="en-US" sz="4000" dirty="0">
              <a:solidFill>
                <a:srgbClr val="820000"/>
              </a:solidFill>
              <a:cs typeface="B Homa" pitchFamily="2" charset="-78"/>
            </a:endParaRPr>
          </a:p>
        </p:txBody>
      </p:sp>
      <p:sp>
        <p:nvSpPr>
          <p:cNvPr id="3" name="Content Placeholder 2"/>
          <p:cNvSpPr>
            <a:spLocks noGrp="1"/>
          </p:cNvSpPr>
          <p:nvPr>
            <p:ph idx="1"/>
          </p:nvPr>
        </p:nvSpPr>
        <p:spPr>
          <a:xfrm>
            <a:off x="5172108" y="1500174"/>
            <a:ext cx="3614734" cy="4525963"/>
          </a:xfrm>
        </p:spPr>
        <p:txBody>
          <a:bodyPr>
            <a:normAutofit/>
          </a:bodyPr>
          <a:lstStyle/>
          <a:p>
            <a:pPr marL="0" indent="0" algn="r" rtl="1">
              <a:lnSpc>
                <a:spcPct val="150000"/>
              </a:lnSpc>
              <a:buNone/>
            </a:pPr>
            <a:r>
              <a:rPr lang="fa-IR" sz="1800" dirty="0">
                <a:cs typeface="B Homa" pitchFamily="2" charset="-78"/>
              </a:rPr>
              <a:t>يکی از اصليترين </a:t>
            </a:r>
            <a:r>
              <a:rPr lang="fa-IR" sz="1800" dirty="0" smtClean="0">
                <a:cs typeface="B Homa" pitchFamily="2" charset="-78"/>
              </a:rPr>
              <a:t>فضاهای</a:t>
            </a:r>
            <a:r>
              <a:rPr lang="en-US" sz="1800" dirty="0" smtClean="0">
                <a:cs typeface="B Homa" pitchFamily="2" charset="-78"/>
              </a:rPr>
              <a:t> </a:t>
            </a:r>
            <a:r>
              <a:rPr lang="fa-IR" sz="1800" dirty="0" smtClean="0">
                <a:cs typeface="B Homa" pitchFamily="2" charset="-78"/>
              </a:rPr>
              <a:t>عمومی </a:t>
            </a:r>
            <a:r>
              <a:rPr lang="fa-IR" sz="1800" dirty="0">
                <a:cs typeface="B Homa" pitchFamily="2" charset="-78"/>
              </a:rPr>
              <a:t>اين </a:t>
            </a:r>
            <a:r>
              <a:rPr lang="en-US" sz="1800" dirty="0" smtClean="0">
                <a:cs typeface="B Homa" pitchFamily="2" charset="-78"/>
              </a:rPr>
              <a:t>        </a:t>
            </a:r>
            <a:r>
              <a:rPr lang="fa-IR" sz="1800" dirty="0" smtClean="0">
                <a:cs typeface="B Homa" pitchFamily="2" charset="-78"/>
              </a:rPr>
              <a:t>بخش </a:t>
            </a:r>
            <a:r>
              <a:rPr lang="fa-IR" sz="1800" dirty="0">
                <a:cs typeface="B Homa" pitchFamily="2" charset="-78"/>
              </a:rPr>
              <a:t>است,که با </a:t>
            </a:r>
            <a:r>
              <a:rPr lang="fa-IR" sz="1800" dirty="0" smtClean="0">
                <a:cs typeface="B Homa" pitchFamily="2" charset="-78"/>
              </a:rPr>
              <a:t>اشعه</a:t>
            </a:r>
            <a:r>
              <a:rPr lang="en-US" sz="1800" dirty="0" smtClean="0">
                <a:cs typeface="B Homa" pitchFamily="2" charset="-78"/>
              </a:rPr>
              <a:t> </a:t>
            </a:r>
            <a:r>
              <a:rPr lang="fa-IR" sz="1800" dirty="0" smtClean="0">
                <a:cs typeface="B Homa" pitchFamily="2" charset="-78"/>
              </a:rPr>
              <a:t>ايکس </a:t>
            </a:r>
            <a:r>
              <a:rPr lang="fa-IR" sz="1800" dirty="0">
                <a:cs typeface="B Homa" pitchFamily="2" charset="-78"/>
              </a:rPr>
              <a:t>کار می </a:t>
            </a:r>
            <a:r>
              <a:rPr lang="fa-IR" sz="1800" dirty="0" smtClean="0">
                <a:cs typeface="B Homa" pitchFamily="2" charset="-78"/>
              </a:rPr>
              <a:t>کند</a:t>
            </a:r>
            <a:r>
              <a:rPr lang="en-US" sz="1800" dirty="0" smtClean="0">
                <a:cs typeface="B Homa" pitchFamily="2" charset="-78"/>
              </a:rPr>
              <a:t>.</a:t>
            </a:r>
            <a:r>
              <a:rPr lang="fa-IR" sz="1800" dirty="0" smtClean="0">
                <a:cs typeface="B Homa" pitchFamily="2" charset="-78"/>
              </a:rPr>
              <a:t> پس </a:t>
            </a:r>
            <a:r>
              <a:rPr lang="fa-IR" sz="1800" dirty="0">
                <a:cs typeface="B Homa" pitchFamily="2" charset="-78"/>
              </a:rPr>
              <a:t>برای </a:t>
            </a:r>
            <a:r>
              <a:rPr lang="fa-IR" sz="1800" dirty="0" smtClean="0">
                <a:cs typeface="B Homa" pitchFamily="2" charset="-78"/>
              </a:rPr>
              <a:t>حفظ</a:t>
            </a:r>
            <a:r>
              <a:rPr lang="en-US" sz="1800" dirty="0" smtClean="0">
                <a:cs typeface="B Homa" pitchFamily="2" charset="-78"/>
              </a:rPr>
              <a:t> </a:t>
            </a:r>
            <a:r>
              <a:rPr lang="fa-IR" sz="1800" dirty="0" smtClean="0">
                <a:cs typeface="B Homa" pitchFamily="2" charset="-78"/>
              </a:rPr>
              <a:t>امنيت </a:t>
            </a:r>
            <a:r>
              <a:rPr lang="fa-IR" sz="1800" dirty="0">
                <a:cs typeface="B Homa" pitchFamily="2" charset="-78"/>
              </a:rPr>
              <a:t>می بايست ,ديوارها –</a:t>
            </a:r>
            <a:r>
              <a:rPr lang="fa-IR" sz="1800" dirty="0" smtClean="0">
                <a:cs typeface="B Homa" pitchFamily="2" charset="-78"/>
              </a:rPr>
              <a:t>کف</a:t>
            </a:r>
            <a:r>
              <a:rPr lang="en-US" sz="1800" dirty="0" smtClean="0">
                <a:cs typeface="B Homa" pitchFamily="2" charset="-78"/>
              </a:rPr>
              <a:t> </a:t>
            </a:r>
            <a:r>
              <a:rPr lang="fa-IR" sz="1800" dirty="0" smtClean="0">
                <a:cs typeface="B Homa" pitchFamily="2" charset="-78"/>
              </a:rPr>
              <a:t>و</a:t>
            </a:r>
            <a:r>
              <a:rPr lang="en-US" sz="1800" dirty="0" smtClean="0">
                <a:cs typeface="B Homa" pitchFamily="2" charset="-78"/>
              </a:rPr>
              <a:t> </a:t>
            </a:r>
            <a:r>
              <a:rPr lang="fa-IR" sz="1800" dirty="0" smtClean="0">
                <a:cs typeface="B Homa" pitchFamily="2" charset="-78"/>
              </a:rPr>
              <a:t>سقف </a:t>
            </a:r>
            <a:r>
              <a:rPr lang="fa-IR" sz="1800" dirty="0">
                <a:cs typeface="B Homa" pitchFamily="2" charset="-78"/>
              </a:rPr>
              <a:t>را با پوشش سرب </a:t>
            </a:r>
            <a:r>
              <a:rPr lang="fa-IR" sz="1800" dirty="0" smtClean="0">
                <a:cs typeface="B Homa" pitchFamily="2" charset="-78"/>
              </a:rPr>
              <a:t>ايزوله</a:t>
            </a:r>
            <a:endParaRPr lang="fa-IR" sz="1800" dirty="0">
              <a:cs typeface="B Homa" pitchFamily="2" charset="-78"/>
            </a:endParaRPr>
          </a:p>
          <a:p>
            <a:pPr marL="0" indent="0" algn="r" rtl="1">
              <a:lnSpc>
                <a:spcPct val="150000"/>
              </a:lnSpc>
              <a:buNone/>
            </a:pPr>
            <a:r>
              <a:rPr lang="fa-IR" sz="1800" dirty="0">
                <a:cs typeface="B Homa" pitchFamily="2" charset="-78"/>
              </a:rPr>
              <a:t>کرد.</a:t>
            </a:r>
          </a:p>
          <a:p>
            <a:pPr marL="0" indent="0" algn="r" rtl="1">
              <a:lnSpc>
                <a:spcPct val="150000"/>
              </a:lnSpc>
              <a:buNone/>
            </a:pPr>
            <a:r>
              <a:rPr lang="fa-IR" sz="1800" dirty="0">
                <a:cs typeface="B Homa" pitchFamily="2" charset="-78"/>
              </a:rPr>
              <a:t>ابعاد لازم برای کل </a:t>
            </a:r>
            <a:r>
              <a:rPr lang="fa-IR" sz="1800" dirty="0" smtClean="0">
                <a:cs typeface="B Homa" pitchFamily="2" charset="-78"/>
              </a:rPr>
              <a:t>اتاق</a:t>
            </a:r>
            <a:r>
              <a:rPr lang="en-US" sz="1800" dirty="0" smtClean="0">
                <a:cs typeface="B Homa" pitchFamily="2" charset="-78"/>
              </a:rPr>
              <a:t> </a:t>
            </a:r>
            <a:r>
              <a:rPr lang="fa-IR" sz="1800" dirty="0" smtClean="0">
                <a:cs typeface="B Homa" pitchFamily="2" charset="-78"/>
              </a:rPr>
              <a:t>، فضای کنترل-رختکن-سرويس , حدود </a:t>
            </a:r>
            <a:r>
              <a:rPr lang="fa-IR" sz="1800" dirty="0">
                <a:cs typeface="B Homa" pitchFamily="2" charset="-78"/>
              </a:rPr>
              <a:t>40 - 36 مترمربع است</a:t>
            </a:r>
            <a:r>
              <a:rPr lang="fa-IR" sz="1800" dirty="0" smtClean="0">
                <a:cs typeface="B Homa" pitchFamily="2" charset="-78"/>
              </a:rPr>
              <a:t>.</a:t>
            </a:r>
            <a:endParaRPr lang="en-US" sz="1800" dirty="0">
              <a:cs typeface="B Homa" pitchFamily="2" charset="-78"/>
            </a:endParaRPr>
          </a:p>
        </p:txBody>
      </p:sp>
      <p:sp>
        <p:nvSpPr>
          <p:cNvPr id="4" name="Oval 3"/>
          <p:cNvSpPr/>
          <p:nvPr/>
        </p:nvSpPr>
        <p:spPr>
          <a:xfrm rot="21081825">
            <a:off x="3479419" y="1637511"/>
            <a:ext cx="1890690" cy="814398"/>
          </a:xfrm>
          <a:prstGeom prst="ellipse">
            <a:avLst/>
          </a:prstGeom>
          <a:ln>
            <a:solidFill>
              <a:schemeClr val="tx1"/>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dirty="0">
              <a:solidFill>
                <a:prstClr val="black"/>
              </a:solidFill>
            </a:endParaRPr>
          </a:p>
        </p:txBody>
      </p:sp>
      <p:sp>
        <p:nvSpPr>
          <p:cNvPr id="5" name="Oval 4"/>
          <p:cNvSpPr/>
          <p:nvPr/>
        </p:nvSpPr>
        <p:spPr>
          <a:xfrm>
            <a:off x="142844" y="2928934"/>
            <a:ext cx="1285884" cy="1157286"/>
          </a:xfrm>
          <a:prstGeom prst="ellipse">
            <a:avLst/>
          </a:prstGeom>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6" name="Oval 5"/>
          <p:cNvSpPr/>
          <p:nvPr/>
        </p:nvSpPr>
        <p:spPr>
          <a:xfrm>
            <a:off x="3000364" y="4000504"/>
            <a:ext cx="1371600" cy="1295400"/>
          </a:xfrm>
          <a:prstGeom prst="ellipse">
            <a:avLst/>
          </a:prstGeom>
          <a:ln>
            <a:solidFill>
              <a:schemeClr val="tx1"/>
            </a:solidFill>
          </a:ln>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rtlCol="0" anchor="ctr"/>
          <a:lstStyle/>
          <a:p>
            <a:pPr algn="ctr" rtl="0"/>
            <a:endParaRPr lang="en-US" dirty="0">
              <a:solidFill>
                <a:prstClr val="black"/>
              </a:solidFill>
            </a:endParaRPr>
          </a:p>
        </p:txBody>
      </p:sp>
      <p:sp>
        <p:nvSpPr>
          <p:cNvPr id="7" name="Oval 6"/>
          <p:cNvSpPr/>
          <p:nvPr/>
        </p:nvSpPr>
        <p:spPr>
          <a:xfrm>
            <a:off x="1285852" y="2500306"/>
            <a:ext cx="2071702" cy="1600200"/>
          </a:xfrm>
          <a:prstGeom prst="ellipse">
            <a:avLst/>
          </a:prstGeom>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8" name="Oval 7"/>
          <p:cNvSpPr/>
          <p:nvPr/>
        </p:nvSpPr>
        <p:spPr>
          <a:xfrm>
            <a:off x="357158" y="1857364"/>
            <a:ext cx="1357322" cy="1214446"/>
          </a:xfrm>
          <a:prstGeom prst="ellipse">
            <a:avLst/>
          </a:prstGeom>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9" name="Oval 8"/>
          <p:cNvSpPr/>
          <p:nvPr/>
        </p:nvSpPr>
        <p:spPr>
          <a:xfrm>
            <a:off x="1357290" y="1571612"/>
            <a:ext cx="1285884" cy="1157286"/>
          </a:xfrm>
          <a:prstGeom prst="ellipse">
            <a:avLst/>
          </a:prstGeom>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10" name="Oval 9"/>
          <p:cNvSpPr/>
          <p:nvPr/>
        </p:nvSpPr>
        <p:spPr>
          <a:xfrm rot="21328873">
            <a:off x="3529573" y="2573520"/>
            <a:ext cx="1890690" cy="814398"/>
          </a:xfrm>
          <a:prstGeom prst="ellipse">
            <a:avLst/>
          </a:prstGeom>
          <a:ln>
            <a:solidFill>
              <a:schemeClr val="tx1"/>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dirty="0">
              <a:solidFill>
                <a:prstClr val="black"/>
              </a:solidFill>
            </a:endParaRPr>
          </a:p>
        </p:txBody>
      </p:sp>
      <p:sp>
        <p:nvSpPr>
          <p:cNvPr id="11" name="Oval 10"/>
          <p:cNvSpPr/>
          <p:nvPr/>
        </p:nvSpPr>
        <p:spPr>
          <a:xfrm>
            <a:off x="928662" y="4500570"/>
            <a:ext cx="1371600" cy="1295400"/>
          </a:xfrm>
          <a:prstGeom prst="ellipse">
            <a:avLst/>
          </a:prstGeom>
          <a:ln>
            <a:solidFill>
              <a:schemeClr val="tx1"/>
            </a:solidFill>
          </a:ln>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rtlCol="0" anchor="ctr"/>
          <a:lstStyle/>
          <a:p>
            <a:pPr algn="ctr" rtl="0"/>
            <a:endParaRPr lang="en-US" dirty="0">
              <a:solidFill>
                <a:prstClr val="black"/>
              </a:solidFill>
            </a:endParaRPr>
          </a:p>
        </p:txBody>
      </p:sp>
      <p:sp>
        <p:nvSpPr>
          <p:cNvPr id="12" name="Oval 11"/>
          <p:cNvSpPr/>
          <p:nvPr/>
        </p:nvSpPr>
        <p:spPr>
          <a:xfrm>
            <a:off x="2143108" y="4643446"/>
            <a:ext cx="1371600" cy="1295400"/>
          </a:xfrm>
          <a:prstGeom prst="ellipse">
            <a:avLst/>
          </a:prstGeom>
          <a:ln>
            <a:solidFill>
              <a:schemeClr val="tx1"/>
            </a:solidFill>
          </a:ln>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rtlCol="0" anchor="ctr"/>
          <a:lstStyle/>
          <a:p>
            <a:pPr algn="ctr" rtl="0"/>
            <a:endParaRPr lang="en-US" dirty="0">
              <a:solidFill>
                <a:prstClr val="black"/>
              </a:solidFill>
            </a:endParaRPr>
          </a:p>
        </p:txBody>
      </p:sp>
      <p:sp>
        <p:nvSpPr>
          <p:cNvPr id="13" name="TextBox 12"/>
          <p:cNvSpPr txBox="1"/>
          <p:nvPr/>
        </p:nvSpPr>
        <p:spPr>
          <a:xfrm>
            <a:off x="1500166" y="3059668"/>
            <a:ext cx="1428760" cy="369332"/>
          </a:xfrm>
          <a:prstGeom prst="rect">
            <a:avLst/>
          </a:prstGeom>
          <a:noFill/>
        </p:spPr>
        <p:txBody>
          <a:bodyPr wrap="square" rtlCol="0">
            <a:spAutoFit/>
          </a:bodyPr>
          <a:lstStyle/>
          <a:p>
            <a:pPr rtl="0"/>
            <a:r>
              <a:rPr lang="fa-IR" dirty="0">
                <a:solidFill>
                  <a:prstClr val="black"/>
                </a:solidFill>
                <a:cs typeface="B Homa" pitchFamily="2" charset="-78"/>
              </a:rPr>
              <a:t>اتاق رادیوگرافی </a:t>
            </a:r>
            <a:endParaRPr lang="en-US" dirty="0">
              <a:solidFill>
                <a:prstClr val="black"/>
              </a:solidFill>
              <a:cs typeface="B Homa" pitchFamily="2" charset="-78"/>
            </a:endParaRPr>
          </a:p>
        </p:txBody>
      </p:sp>
      <p:sp>
        <p:nvSpPr>
          <p:cNvPr id="14" name="TextBox 13"/>
          <p:cNvSpPr txBox="1"/>
          <p:nvPr/>
        </p:nvSpPr>
        <p:spPr>
          <a:xfrm>
            <a:off x="1571604" y="1928802"/>
            <a:ext cx="928694" cy="400110"/>
          </a:xfrm>
          <a:prstGeom prst="rect">
            <a:avLst/>
          </a:prstGeom>
          <a:noFill/>
        </p:spPr>
        <p:txBody>
          <a:bodyPr wrap="square" rtlCol="0">
            <a:spAutoFit/>
          </a:bodyPr>
          <a:lstStyle/>
          <a:p>
            <a:pPr algn="l" rtl="0"/>
            <a:r>
              <a:rPr lang="fa-IR" sz="2000" dirty="0">
                <a:solidFill>
                  <a:prstClr val="black"/>
                </a:solidFill>
                <a:cs typeface="B Homa" pitchFamily="2" charset="-78"/>
              </a:rPr>
              <a:t>رختکن</a:t>
            </a:r>
            <a:endParaRPr lang="en-US" sz="2000" dirty="0">
              <a:solidFill>
                <a:prstClr val="black"/>
              </a:solidFill>
              <a:cs typeface="B Homa" pitchFamily="2" charset="-78"/>
            </a:endParaRPr>
          </a:p>
        </p:txBody>
      </p:sp>
      <p:sp>
        <p:nvSpPr>
          <p:cNvPr id="15" name="TextBox 14"/>
          <p:cNvSpPr txBox="1"/>
          <p:nvPr/>
        </p:nvSpPr>
        <p:spPr>
          <a:xfrm>
            <a:off x="428596" y="2214554"/>
            <a:ext cx="928694" cy="369332"/>
          </a:xfrm>
          <a:prstGeom prst="rect">
            <a:avLst/>
          </a:prstGeom>
          <a:noFill/>
        </p:spPr>
        <p:txBody>
          <a:bodyPr wrap="square" rtlCol="0">
            <a:spAutoFit/>
          </a:bodyPr>
          <a:lstStyle/>
          <a:p>
            <a:pPr algn="l" rtl="0"/>
            <a:r>
              <a:rPr lang="fa-IR" dirty="0">
                <a:solidFill>
                  <a:prstClr val="black"/>
                </a:solidFill>
                <a:cs typeface="B Homa" pitchFamily="2" charset="-78"/>
              </a:rPr>
              <a:t>سرویس</a:t>
            </a:r>
            <a:endParaRPr lang="en-US" dirty="0">
              <a:solidFill>
                <a:prstClr val="black"/>
              </a:solidFill>
              <a:cs typeface="B Homa" pitchFamily="2" charset="-78"/>
            </a:endParaRPr>
          </a:p>
        </p:txBody>
      </p:sp>
      <p:sp>
        <p:nvSpPr>
          <p:cNvPr id="16" name="TextBox 15"/>
          <p:cNvSpPr txBox="1"/>
          <p:nvPr/>
        </p:nvSpPr>
        <p:spPr>
          <a:xfrm>
            <a:off x="71438" y="3286124"/>
            <a:ext cx="1214414" cy="400110"/>
          </a:xfrm>
          <a:prstGeom prst="rect">
            <a:avLst/>
          </a:prstGeom>
          <a:noFill/>
        </p:spPr>
        <p:txBody>
          <a:bodyPr wrap="square" rtlCol="0">
            <a:spAutoFit/>
          </a:bodyPr>
          <a:lstStyle/>
          <a:p>
            <a:r>
              <a:rPr lang="fa-IR" sz="2000" dirty="0">
                <a:solidFill>
                  <a:prstClr val="black"/>
                </a:solidFill>
                <a:cs typeface="B Homa" pitchFamily="2" charset="-78"/>
              </a:rPr>
              <a:t>اتاق کنترل</a:t>
            </a:r>
            <a:endParaRPr lang="en-US" sz="2000" dirty="0">
              <a:solidFill>
                <a:prstClr val="black"/>
              </a:solidFill>
              <a:cs typeface="B Homa" pitchFamily="2" charset="-78"/>
            </a:endParaRPr>
          </a:p>
        </p:txBody>
      </p:sp>
      <p:sp>
        <p:nvSpPr>
          <p:cNvPr id="17" name="TextBox 16"/>
          <p:cNvSpPr txBox="1"/>
          <p:nvPr/>
        </p:nvSpPr>
        <p:spPr>
          <a:xfrm>
            <a:off x="2857488" y="4416990"/>
            <a:ext cx="1500198" cy="369332"/>
          </a:xfrm>
          <a:prstGeom prst="rect">
            <a:avLst/>
          </a:prstGeom>
          <a:noFill/>
        </p:spPr>
        <p:txBody>
          <a:bodyPr wrap="square" rtlCol="0">
            <a:spAutoFit/>
          </a:bodyPr>
          <a:lstStyle/>
          <a:p>
            <a:r>
              <a:rPr lang="fa-IR" dirty="0">
                <a:solidFill>
                  <a:prstClr val="black"/>
                </a:solidFill>
                <a:cs typeface="B Homa" pitchFamily="2" charset="-78"/>
              </a:rPr>
              <a:t>دستگاه سیار</a:t>
            </a:r>
            <a:endParaRPr lang="en-US" dirty="0">
              <a:solidFill>
                <a:prstClr val="black"/>
              </a:solidFill>
              <a:cs typeface="B Homa" pitchFamily="2" charset="-78"/>
            </a:endParaRPr>
          </a:p>
        </p:txBody>
      </p:sp>
      <p:sp>
        <p:nvSpPr>
          <p:cNvPr id="18" name="TextBox 17"/>
          <p:cNvSpPr txBox="1"/>
          <p:nvPr/>
        </p:nvSpPr>
        <p:spPr>
          <a:xfrm>
            <a:off x="2285984" y="5100592"/>
            <a:ext cx="1285884" cy="400110"/>
          </a:xfrm>
          <a:prstGeom prst="rect">
            <a:avLst/>
          </a:prstGeom>
          <a:noFill/>
        </p:spPr>
        <p:txBody>
          <a:bodyPr wrap="square" rtlCol="0">
            <a:spAutoFit/>
          </a:bodyPr>
          <a:lstStyle/>
          <a:p>
            <a:pPr algn="l" rtl="0"/>
            <a:r>
              <a:rPr lang="fa-IR" sz="2000" dirty="0">
                <a:solidFill>
                  <a:prstClr val="black"/>
                </a:solidFill>
                <a:cs typeface="B Homa" pitchFamily="2" charset="-78"/>
              </a:rPr>
              <a:t>اتاق پزشک</a:t>
            </a:r>
            <a:endParaRPr lang="en-US" sz="2000" dirty="0">
              <a:solidFill>
                <a:prstClr val="black"/>
              </a:solidFill>
              <a:cs typeface="B Homa" pitchFamily="2" charset="-78"/>
            </a:endParaRPr>
          </a:p>
        </p:txBody>
      </p:sp>
      <p:sp>
        <p:nvSpPr>
          <p:cNvPr id="19" name="TextBox 18"/>
          <p:cNvSpPr txBox="1"/>
          <p:nvPr/>
        </p:nvSpPr>
        <p:spPr>
          <a:xfrm>
            <a:off x="1000100" y="4957716"/>
            <a:ext cx="1071570" cy="400110"/>
          </a:xfrm>
          <a:prstGeom prst="rect">
            <a:avLst/>
          </a:prstGeom>
          <a:noFill/>
        </p:spPr>
        <p:txBody>
          <a:bodyPr wrap="square" rtlCol="0">
            <a:spAutoFit/>
          </a:bodyPr>
          <a:lstStyle/>
          <a:p>
            <a:pPr algn="l" rtl="0"/>
            <a:r>
              <a:rPr lang="fa-IR" sz="2000" dirty="0">
                <a:solidFill>
                  <a:prstClr val="black"/>
                </a:solidFill>
                <a:cs typeface="B Homa" pitchFamily="2" charset="-78"/>
              </a:rPr>
              <a:t>انبار فیلم</a:t>
            </a:r>
            <a:endParaRPr lang="en-US" sz="2000" dirty="0">
              <a:solidFill>
                <a:prstClr val="black"/>
              </a:solidFill>
              <a:cs typeface="B Homa" pitchFamily="2" charset="-78"/>
            </a:endParaRPr>
          </a:p>
        </p:txBody>
      </p:sp>
      <p:sp>
        <p:nvSpPr>
          <p:cNvPr id="20" name="TextBox 19"/>
          <p:cNvSpPr txBox="1"/>
          <p:nvPr/>
        </p:nvSpPr>
        <p:spPr>
          <a:xfrm>
            <a:off x="3929058" y="1785926"/>
            <a:ext cx="1500198" cy="369332"/>
          </a:xfrm>
          <a:prstGeom prst="rect">
            <a:avLst/>
          </a:prstGeom>
          <a:noFill/>
        </p:spPr>
        <p:txBody>
          <a:bodyPr wrap="square" rtlCol="0">
            <a:spAutoFit/>
          </a:bodyPr>
          <a:lstStyle/>
          <a:p>
            <a:pPr algn="l" rtl="0"/>
            <a:r>
              <a:rPr lang="fa-IR" dirty="0">
                <a:solidFill>
                  <a:prstClr val="black"/>
                </a:solidFill>
                <a:cs typeface="B Homa" pitchFamily="2" charset="-78"/>
              </a:rPr>
              <a:t>راهروی بیمار</a:t>
            </a:r>
            <a:endParaRPr lang="en-US" dirty="0">
              <a:solidFill>
                <a:prstClr val="black"/>
              </a:solidFill>
              <a:cs typeface="B Homa" pitchFamily="2" charset="-78"/>
            </a:endParaRPr>
          </a:p>
        </p:txBody>
      </p:sp>
      <p:sp>
        <p:nvSpPr>
          <p:cNvPr id="21" name="TextBox 20"/>
          <p:cNvSpPr txBox="1"/>
          <p:nvPr/>
        </p:nvSpPr>
        <p:spPr>
          <a:xfrm>
            <a:off x="3857620" y="2786058"/>
            <a:ext cx="1714512" cy="369332"/>
          </a:xfrm>
          <a:prstGeom prst="rect">
            <a:avLst/>
          </a:prstGeom>
          <a:noFill/>
        </p:spPr>
        <p:txBody>
          <a:bodyPr wrap="square" rtlCol="0">
            <a:spAutoFit/>
          </a:bodyPr>
          <a:lstStyle/>
          <a:p>
            <a:pPr algn="l" rtl="0"/>
            <a:r>
              <a:rPr lang="fa-IR" dirty="0">
                <a:solidFill>
                  <a:prstClr val="black"/>
                </a:solidFill>
                <a:cs typeface="B Homa" pitchFamily="2" charset="-78"/>
              </a:rPr>
              <a:t>راهروی پرسنل</a:t>
            </a:r>
            <a:endParaRPr lang="en-US" dirty="0">
              <a:solidFill>
                <a:prstClr val="black"/>
              </a:solidFill>
              <a:cs typeface="B Homa" pitchFamily="2" charset="-78"/>
            </a:endParaRPr>
          </a:p>
        </p:txBody>
      </p:sp>
      <p:sp>
        <p:nvSpPr>
          <p:cNvPr id="23" name="Curved Right Arrow 22"/>
          <p:cNvSpPr/>
          <p:nvPr/>
        </p:nvSpPr>
        <p:spPr>
          <a:xfrm rot="2838991">
            <a:off x="2888724" y="1550724"/>
            <a:ext cx="502615" cy="1276980"/>
          </a:xfrm>
          <a:prstGeom prst="curvedRightArrow">
            <a:avLst>
              <a:gd name="adj1" fmla="val 37108"/>
              <a:gd name="adj2" fmla="val 69813"/>
              <a:gd name="adj3" fmla="val 634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24" name="Curved Left Arrow 23"/>
          <p:cNvSpPr/>
          <p:nvPr/>
        </p:nvSpPr>
        <p:spPr>
          <a:xfrm rot="4310498">
            <a:off x="3577174" y="3054338"/>
            <a:ext cx="452929" cy="1091106"/>
          </a:xfrm>
          <a:prstGeom prst="curvedLeftArrow">
            <a:avLst>
              <a:gd name="adj1" fmla="val 50000"/>
              <a:gd name="adj2" fmla="val 93977"/>
              <a:gd name="adj3" fmla="val 629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25" name="Striped Right Arrow 24"/>
          <p:cNvSpPr/>
          <p:nvPr/>
        </p:nvSpPr>
        <p:spPr>
          <a:xfrm rot="6164877">
            <a:off x="1268697" y="4139013"/>
            <a:ext cx="953092" cy="29903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26" name="Striped Right Arrow 25"/>
          <p:cNvSpPr/>
          <p:nvPr/>
        </p:nvSpPr>
        <p:spPr>
          <a:xfrm rot="4391629">
            <a:off x="1984762" y="4253546"/>
            <a:ext cx="713420" cy="24880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27" name="Striped Right Arrow 26"/>
          <p:cNvSpPr/>
          <p:nvPr/>
        </p:nvSpPr>
        <p:spPr>
          <a:xfrm rot="2836895">
            <a:off x="2520563" y="3951531"/>
            <a:ext cx="827216" cy="41727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Tree>
    <p:extLst>
      <p:ext uri="{BB962C8B-B14F-4D97-AF65-F5344CB8AC3E}">
        <p14:creationId xmlns:p14="http://schemas.microsoft.com/office/powerpoint/2010/main" val="42829451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71414"/>
            <a:ext cx="8715404" cy="7929618"/>
          </a:xfrm>
        </p:spPr>
        <p:txBody>
          <a:bodyPr>
            <a:noAutofit/>
          </a:bodyPr>
          <a:lstStyle/>
          <a:p>
            <a:pPr lvl="0" algn="r" rtl="1">
              <a:lnSpc>
                <a:spcPct val="150000"/>
              </a:lnSpc>
              <a:buNone/>
              <a:defRPr/>
            </a:pPr>
            <a:endParaRPr lang="fa-IR" sz="1800" b="1" dirty="0" smtClean="0">
              <a:solidFill>
                <a:srgbClr val="820000"/>
              </a:solidFill>
              <a:cs typeface="B Homa" pitchFamily="2" charset="-78"/>
            </a:endParaRPr>
          </a:p>
          <a:p>
            <a:pPr lvl="0" algn="r" rtl="1">
              <a:lnSpc>
                <a:spcPct val="150000"/>
              </a:lnSpc>
              <a:buNone/>
              <a:defRPr/>
            </a:pPr>
            <a:r>
              <a:rPr lang="fa-IR" sz="1800" b="1" dirty="0" smtClean="0">
                <a:solidFill>
                  <a:srgbClr val="820000"/>
                </a:solidFill>
                <a:cs typeface="B Homa" pitchFamily="2" charset="-78"/>
              </a:rPr>
              <a:t>اتاق رادیولوژیست</a:t>
            </a:r>
            <a:r>
              <a:rPr lang="en-US" sz="1800" b="1" dirty="0" smtClean="0">
                <a:solidFill>
                  <a:srgbClr val="820000"/>
                </a:solidFill>
                <a:cs typeface="B Homa" pitchFamily="2" charset="-78"/>
              </a:rPr>
              <a:t>:</a:t>
            </a:r>
            <a:r>
              <a:rPr lang="fa-IR" sz="1800" dirty="0" smtClean="0">
                <a:cs typeface="B Homa" pitchFamily="2" charset="-78"/>
              </a:rPr>
              <a:t> </a:t>
            </a:r>
            <a:r>
              <a:rPr lang="en-US" sz="1800" dirty="0" smtClean="0">
                <a:cs typeface="B Homa" pitchFamily="2" charset="-78"/>
              </a:rPr>
              <a:t> </a:t>
            </a:r>
            <a:r>
              <a:rPr lang="fa-IR" sz="1800" dirty="0" smtClean="0">
                <a:cs typeface="B Homa" pitchFamily="2" charset="-78"/>
              </a:rPr>
              <a:t>نزدیک </a:t>
            </a:r>
            <a:r>
              <a:rPr lang="fa-IR" sz="1800" dirty="0">
                <a:cs typeface="B Homa" pitchFamily="2" charset="-78"/>
              </a:rPr>
              <a:t>منشی بخش و اتاق پرتو </a:t>
            </a:r>
            <a:r>
              <a:rPr lang="fa-IR" sz="1800" dirty="0" smtClean="0">
                <a:cs typeface="B Homa" pitchFamily="2" charset="-78"/>
              </a:rPr>
              <a:t>بوده </a:t>
            </a:r>
            <a:r>
              <a:rPr lang="fa-IR" sz="1800" dirty="0">
                <a:cs typeface="B Homa" pitchFamily="2" charset="-78"/>
              </a:rPr>
              <a:t>که در ان مستقیما به راهرو تکنیسین ها باز می شود که دارای یک خروجی ضد حریق می باشد</a:t>
            </a:r>
            <a:r>
              <a:rPr lang="fa-IR" sz="1800" dirty="0" smtClean="0">
                <a:cs typeface="B Homa" pitchFamily="2" charset="-78"/>
              </a:rPr>
              <a:t>.</a:t>
            </a:r>
            <a:r>
              <a:rPr lang="fa-IR" sz="1800" dirty="0" smtClean="0">
                <a:latin typeface="Calibri" pitchFamily="34" charset="0"/>
                <a:cs typeface="B Homa" pitchFamily="2" charset="-78"/>
              </a:rPr>
              <a:t> این اتاق باید بصورت مجزا و دور از سایر فضاهای رادیولوژی قرار گیرد و در آن استفاده از مصالح آکوستیک به آرامش این فضا کمک می کند.</a:t>
            </a:r>
            <a:endParaRPr lang="fa-IR" sz="1800" dirty="0" smtClean="0">
              <a:cs typeface="B Homa" pitchFamily="2" charset="-78"/>
            </a:endParaRPr>
          </a:p>
          <a:p>
            <a:pPr lvl="0" algn="r" rtl="1">
              <a:lnSpc>
                <a:spcPct val="150000"/>
              </a:lnSpc>
              <a:buNone/>
              <a:defRPr/>
            </a:pPr>
            <a:r>
              <a:rPr lang="en-US" sz="1800" b="1" dirty="0" smtClean="0">
                <a:cs typeface="B Homa" pitchFamily="2" charset="-78"/>
              </a:rPr>
              <a:t>   </a:t>
            </a:r>
            <a:r>
              <a:rPr lang="fa-IR" sz="1800" b="1" dirty="0" smtClean="0">
                <a:solidFill>
                  <a:srgbClr val="820000"/>
                </a:solidFill>
                <a:cs typeface="B Homa" pitchFamily="2" charset="-78"/>
              </a:rPr>
              <a:t>بخش </a:t>
            </a:r>
            <a:r>
              <a:rPr lang="fa-IR" sz="1800" b="1" dirty="0">
                <a:solidFill>
                  <a:srgbClr val="820000"/>
                </a:solidFill>
                <a:cs typeface="B Homa" pitchFamily="2" charset="-78"/>
              </a:rPr>
              <a:t>ظهور فیلم</a:t>
            </a:r>
            <a:r>
              <a:rPr lang="fa-IR" sz="1800" dirty="0">
                <a:solidFill>
                  <a:srgbClr val="820000"/>
                </a:solidFill>
                <a:cs typeface="B Homa" pitchFamily="2" charset="-78"/>
              </a:rPr>
              <a:t>: </a:t>
            </a:r>
          </a:p>
          <a:p>
            <a:pPr lvl="0" algn="just" rtl="1">
              <a:lnSpc>
                <a:spcPct val="150000"/>
              </a:lnSpc>
              <a:buNone/>
              <a:defRPr/>
            </a:pPr>
            <a:r>
              <a:rPr lang="en-US" sz="1800" dirty="0" smtClean="0">
                <a:cs typeface="B Homa" pitchFamily="2" charset="-78"/>
              </a:rPr>
              <a:t>      </a:t>
            </a:r>
            <a:r>
              <a:rPr lang="fa-IR" sz="1800" dirty="0" smtClean="0">
                <a:cs typeface="B Homa" pitchFamily="2" charset="-78"/>
              </a:rPr>
              <a:t>به </a:t>
            </a:r>
            <a:r>
              <a:rPr lang="fa-IR" sz="1800" dirty="0">
                <a:cs typeface="B Homa" pitchFamily="2" charset="-78"/>
              </a:rPr>
              <a:t>منظور جلوگیری از حرکات اضافی، اتاق های جمع آوری و توزیع قرارمی گیرند. ظهور فیلم در تانک ظهور در اتاق تاریک شروع شده و در تانک زینکینگ در اتاق نورانی تمام می شود.جایی که ممکن است فیلم در حالی که هنوز خیس است مورد مشاهده قرار گیرد.فیلم پس از ظهور و برش وارد بخش جمع آوری و توزیع می شود</a:t>
            </a:r>
            <a:r>
              <a:rPr lang="fa-IR" sz="1800" dirty="0" smtClean="0">
                <a:cs typeface="B Homa" pitchFamily="2" charset="-78"/>
              </a:rPr>
              <a:t>.</a:t>
            </a:r>
          </a:p>
          <a:p>
            <a:pPr algn="r" rtl="1">
              <a:lnSpc>
                <a:spcPct val="150000"/>
              </a:lnSpc>
              <a:buFont typeface="Wingdings" pitchFamily="2" charset="2"/>
              <a:buNone/>
            </a:pPr>
            <a:r>
              <a:rPr lang="en-US" sz="1800" b="1" dirty="0" smtClean="0">
                <a:cs typeface="B Homa" pitchFamily="2" charset="-78"/>
              </a:rPr>
              <a:t>  </a:t>
            </a:r>
            <a:r>
              <a:rPr lang="fa-IR" sz="1800" b="1" dirty="0" smtClean="0">
                <a:solidFill>
                  <a:srgbClr val="820000"/>
                </a:solidFill>
                <a:cs typeface="B Homa" pitchFamily="2" charset="-78"/>
              </a:rPr>
              <a:t>اتاق تعویض لباس</a:t>
            </a:r>
            <a:r>
              <a:rPr lang="en-US" sz="1800" b="1" dirty="0" smtClean="0">
                <a:solidFill>
                  <a:srgbClr val="820000"/>
                </a:solidFill>
                <a:cs typeface="B Homa" pitchFamily="2" charset="-78"/>
              </a:rPr>
              <a:t>:</a:t>
            </a:r>
            <a:endParaRPr lang="fa-IR" sz="1800" dirty="0" smtClean="0">
              <a:solidFill>
                <a:srgbClr val="820000"/>
              </a:solidFill>
              <a:cs typeface="B Homa" pitchFamily="2" charset="-78"/>
            </a:endParaRPr>
          </a:p>
          <a:p>
            <a:pPr algn="r" rtl="1">
              <a:lnSpc>
                <a:spcPct val="150000"/>
              </a:lnSpc>
              <a:buFont typeface="Wingdings" pitchFamily="2" charset="2"/>
              <a:buNone/>
            </a:pPr>
            <a:r>
              <a:rPr lang="en-US" sz="1800" dirty="0" smtClean="0">
                <a:cs typeface="B Homa" pitchFamily="2" charset="-78"/>
              </a:rPr>
              <a:t>     </a:t>
            </a:r>
            <a:r>
              <a:rPr lang="fa-IR" sz="1800" dirty="0" smtClean="0">
                <a:cs typeface="B Homa" pitchFamily="2" charset="-78"/>
              </a:rPr>
              <a:t>هر اتاق باید دارای یک صندلی پشتی دار، یک آویز و آینه باشد. ممکن است اتاق ها دارای قفل بوده یا یک سری کمد مرکزی لباس داشته باشیم.برای معلولین باید اتاقی با اندازه ی مناسب و یک پرده که امکان مانور را فراهم می آورد پیش بینی شود.</a:t>
            </a:r>
            <a:endParaRPr lang="en-US" sz="1800" dirty="0" smtClean="0">
              <a:cs typeface="B Homa" pitchFamily="2" charset="-78"/>
            </a:endParaRPr>
          </a:p>
          <a:p>
            <a:pPr lvl="0" algn="just" rtl="1">
              <a:lnSpc>
                <a:spcPct val="150000"/>
              </a:lnSpc>
              <a:buNone/>
              <a:defRPr/>
            </a:pPr>
            <a:endParaRPr lang="en-US"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fa-IR" sz="1800" dirty="0">
              <a:cs typeface="B Homa" pitchFamily="2" charset="-78"/>
            </a:endParaRPr>
          </a:p>
          <a:p>
            <a:pPr lvl="0" algn="r" rtl="1">
              <a:lnSpc>
                <a:spcPct val="150000"/>
              </a:lnSpc>
              <a:buNone/>
              <a:defRPr/>
            </a:pPr>
            <a:endParaRPr lang="en-US" sz="1800" dirty="0">
              <a:cs typeface="B Homa" pitchFamily="2" charset="-78"/>
            </a:endParaRPr>
          </a:p>
          <a:p>
            <a:pPr marL="0" indent="0" algn="r">
              <a:lnSpc>
                <a:spcPct val="150000"/>
              </a:lnSpc>
              <a:buNone/>
            </a:pPr>
            <a:endParaRPr lang="en-US" sz="1800" dirty="0">
              <a:cs typeface="B Homa" pitchFamily="2" charset="-78"/>
            </a:endParaRPr>
          </a:p>
        </p:txBody>
      </p:sp>
    </p:spTree>
    <p:extLst>
      <p:ext uri="{BB962C8B-B14F-4D97-AF65-F5344CB8AC3E}">
        <p14:creationId xmlns:p14="http://schemas.microsoft.com/office/powerpoint/2010/main" val="1910869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14290"/>
            <a:ext cx="8643998" cy="6286544"/>
          </a:xfrm>
        </p:spPr>
        <p:txBody>
          <a:bodyPr>
            <a:normAutofit fontScale="92500" lnSpcReduction="20000"/>
          </a:bodyPr>
          <a:lstStyle/>
          <a:p>
            <a:pPr lvl="0" algn="r" rtl="1">
              <a:lnSpc>
                <a:spcPct val="150000"/>
              </a:lnSpc>
              <a:buNone/>
              <a:defRPr/>
            </a:pPr>
            <a:r>
              <a:rPr lang="en-US" sz="2000" b="1" dirty="0" smtClean="0">
                <a:solidFill>
                  <a:srgbClr val="820000"/>
                </a:solidFill>
                <a:cs typeface="B Homa" pitchFamily="2" charset="-78"/>
              </a:rPr>
              <a:t>     </a:t>
            </a:r>
            <a:r>
              <a:rPr lang="fa-IR" sz="2000" b="1" dirty="0" smtClean="0">
                <a:solidFill>
                  <a:srgbClr val="820000"/>
                </a:solidFill>
                <a:cs typeface="B Homa" pitchFamily="2" charset="-78"/>
              </a:rPr>
              <a:t>توالت </a:t>
            </a:r>
            <a:r>
              <a:rPr lang="fa-IR" sz="2000" b="1" dirty="0">
                <a:solidFill>
                  <a:srgbClr val="820000"/>
                </a:solidFill>
                <a:cs typeface="B Homa" pitchFamily="2" charset="-78"/>
              </a:rPr>
              <a:t>و کمد تکنیسین ها</a:t>
            </a:r>
            <a:r>
              <a:rPr lang="fa-IR" sz="2000" dirty="0">
                <a:solidFill>
                  <a:srgbClr val="820000"/>
                </a:solidFill>
                <a:cs typeface="B Homa" pitchFamily="2" charset="-78"/>
              </a:rPr>
              <a:t>: </a:t>
            </a:r>
          </a:p>
          <a:p>
            <a:pPr lvl="0" algn="r" rtl="1">
              <a:lnSpc>
                <a:spcPct val="150000"/>
              </a:lnSpc>
              <a:buNone/>
              <a:defRPr/>
            </a:pPr>
            <a:r>
              <a:rPr lang="en-US" sz="1800" dirty="0" smtClean="0">
                <a:cs typeface="B Homa" pitchFamily="2" charset="-78"/>
              </a:rPr>
              <a:t>     </a:t>
            </a:r>
            <a:r>
              <a:rPr lang="fa-IR" sz="1800" dirty="0" smtClean="0">
                <a:cs typeface="B Homa" pitchFamily="2" charset="-78"/>
              </a:rPr>
              <a:t>وجود </a:t>
            </a:r>
            <a:r>
              <a:rPr lang="fa-IR" sz="1800" dirty="0">
                <a:cs typeface="B Homa" pitchFamily="2" charset="-78"/>
              </a:rPr>
              <a:t>کمد و توالت برای تکنیسین در بخش باعث کاستن از ساعت غیبت تکنیسین ها در بخش و </a:t>
            </a:r>
            <a:r>
              <a:rPr lang="fa-IR" sz="1800" dirty="0" smtClean="0">
                <a:cs typeface="B Homa" pitchFamily="2" charset="-78"/>
              </a:rPr>
              <a:t>کارآیی </a:t>
            </a:r>
            <a:r>
              <a:rPr lang="en-US" sz="1800" dirty="0" smtClean="0">
                <a:cs typeface="B Homa" pitchFamily="2" charset="-78"/>
              </a:rPr>
              <a:t> </a:t>
            </a:r>
            <a:r>
              <a:rPr lang="fa-IR" sz="1800" dirty="0" smtClean="0">
                <a:cs typeface="B Homa" pitchFamily="2" charset="-78"/>
              </a:rPr>
              <a:t>کلی </a:t>
            </a:r>
            <a:r>
              <a:rPr lang="fa-IR" sz="1800" dirty="0">
                <a:cs typeface="B Homa" pitchFamily="2" charset="-78"/>
              </a:rPr>
              <a:t>را افزایش می دهد</a:t>
            </a:r>
            <a:r>
              <a:rPr lang="fa-IR" sz="1800" dirty="0" smtClean="0">
                <a:cs typeface="B Homa" pitchFamily="2" charset="-78"/>
              </a:rPr>
              <a:t>.</a:t>
            </a:r>
            <a:endParaRPr lang="fa-IR" sz="1800" b="1" dirty="0" smtClean="0">
              <a:cs typeface="B Homa" pitchFamily="2" charset="-78"/>
            </a:endParaRPr>
          </a:p>
          <a:p>
            <a:pPr lvl="0" algn="r" rtl="1">
              <a:lnSpc>
                <a:spcPct val="150000"/>
              </a:lnSpc>
              <a:buNone/>
              <a:defRPr/>
            </a:pPr>
            <a:r>
              <a:rPr lang="en-US" sz="1800" b="1" dirty="0" smtClean="0">
                <a:cs typeface="B Homa" pitchFamily="2" charset="-78"/>
              </a:rPr>
              <a:t>   </a:t>
            </a:r>
            <a:r>
              <a:rPr lang="fa-IR" sz="2000" b="1" dirty="0" smtClean="0">
                <a:solidFill>
                  <a:srgbClr val="820000"/>
                </a:solidFill>
                <a:cs typeface="B Homa" pitchFamily="2" charset="-78"/>
              </a:rPr>
              <a:t>تجهیزات </a:t>
            </a:r>
            <a:r>
              <a:rPr lang="fa-IR" sz="2000" b="1" dirty="0">
                <a:solidFill>
                  <a:srgbClr val="820000"/>
                </a:solidFill>
                <a:cs typeface="B Homa" pitchFamily="2" charset="-78"/>
              </a:rPr>
              <a:t>انبار و نگهداری</a:t>
            </a:r>
            <a:r>
              <a:rPr lang="fa-IR" sz="2000" dirty="0">
                <a:solidFill>
                  <a:srgbClr val="820000"/>
                </a:solidFill>
                <a:cs typeface="B Homa" pitchFamily="2" charset="-78"/>
              </a:rPr>
              <a:t>:</a:t>
            </a:r>
          </a:p>
          <a:p>
            <a:pPr lvl="0" algn="r" rtl="1">
              <a:lnSpc>
                <a:spcPct val="150000"/>
              </a:lnSpc>
              <a:buNone/>
              <a:defRPr/>
            </a:pPr>
            <a:r>
              <a:rPr lang="en-US" sz="1800" dirty="0" smtClean="0">
                <a:cs typeface="B Homa" pitchFamily="2" charset="-78"/>
              </a:rPr>
              <a:t>    </a:t>
            </a:r>
            <a:r>
              <a:rPr lang="fa-IR" sz="1800" dirty="0" smtClean="0">
                <a:cs typeface="B Homa" pitchFamily="2" charset="-78"/>
              </a:rPr>
              <a:t> </a:t>
            </a:r>
            <a:r>
              <a:rPr lang="fa-IR" sz="1800" dirty="0">
                <a:cs typeface="B Homa" pitchFamily="2" charset="-78"/>
              </a:rPr>
              <a:t>یک قفسه برای مصارف عمومی با درهای کشویی شامل محلول ها و مواد مصرفی مثل فیلم </a:t>
            </a:r>
            <a:r>
              <a:rPr lang="fa-IR" sz="1800" dirty="0" smtClean="0">
                <a:cs typeface="B Homa" pitchFamily="2" charset="-78"/>
              </a:rPr>
              <a:t>ها</a:t>
            </a:r>
            <a:r>
              <a:rPr lang="en-US" sz="1800" dirty="0" smtClean="0">
                <a:cs typeface="B Homa" pitchFamily="2" charset="-78"/>
              </a:rPr>
              <a:t> </a:t>
            </a:r>
            <a:r>
              <a:rPr lang="fa-IR" sz="1800" dirty="0" smtClean="0">
                <a:cs typeface="B Homa" pitchFamily="2" charset="-78"/>
              </a:rPr>
              <a:t>نزدیک</a:t>
            </a:r>
            <a:r>
              <a:rPr lang="en-US" sz="1800" dirty="0" smtClean="0">
                <a:cs typeface="B Homa" pitchFamily="2" charset="-78"/>
              </a:rPr>
              <a:t>    </a:t>
            </a:r>
            <a:r>
              <a:rPr lang="fa-IR" sz="1800" dirty="0" smtClean="0">
                <a:cs typeface="B Homa" pitchFamily="2" charset="-78"/>
              </a:rPr>
              <a:t>ورودی </a:t>
            </a:r>
            <a:r>
              <a:rPr lang="fa-IR" sz="1800" dirty="0">
                <a:cs typeface="B Homa" pitchFamily="2" charset="-78"/>
              </a:rPr>
              <a:t>پیش بینی می شود.</a:t>
            </a:r>
          </a:p>
          <a:p>
            <a:pPr lvl="0" algn="r" rtl="1">
              <a:lnSpc>
                <a:spcPct val="150000"/>
              </a:lnSpc>
              <a:buNone/>
              <a:defRPr/>
            </a:pPr>
            <a:r>
              <a:rPr lang="en-US" sz="1800" dirty="0" smtClean="0">
                <a:cs typeface="B Homa" pitchFamily="2" charset="-78"/>
              </a:rPr>
              <a:t>       </a:t>
            </a:r>
            <a:r>
              <a:rPr lang="fa-IR" sz="1800" dirty="0" smtClean="0">
                <a:cs typeface="B Homa" pitchFamily="2" charset="-78"/>
              </a:rPr>
              <a:t>کمد </a:t>
            </a:r>
            <a:r>
              <a:rPr lang="fa-IR" sz="1800" dirty="0">
                <a:cs typeface="B Homa" pitchFamily="2" charset="-78"/>
              </a:rPr>
              <a:t>البسه:درون اتاق ایکس  استفاده شده و لباس های کثیف با ظروف در بسته از آن خارج می شوند.</a:t>
            </a:r>
            <a:endParaRPr lang="en-US" sz="1800" dirty="0">
              <a:cs typeface="B Homa" pitchFamily="2" charset="-78"/>
            </a:endParaRPr>
          </a:p>
          <a:p>
            <a:pPr algn="r" rtl="1">
              <a:lnSpc>
                <a:spcPct val="150000"/>
              </a:lnSpc>
              <a:buFont typeface="Wingdings" pitchFamily="2" charset="2"/>
              <a:buNone/>
            </a:pPr>
            <a:r>
              <a:rPr lang="en-US" sz="1800" b="1" dirty="0" smtClean="0">
                <a:cs typeface="B Homa" pitchFamily="2" charset="-78"/>
              </a:rPr>
              <a:t>  </a:t>
            </a:r>
            <a:r>
              <a:rPr lang="fa-IR" sz="2000" b="1" dirty="0" smtClean="0">
                <a:solidFill>
                  <a:srgbClr val="820000"/>
                </a:solidFill>
                <a:cs typeface="B Homa" pitchFamily="2" charset="-78"/>
              </a:rPr>
              <a:t>اتاق عکسبرداری</a:t>
            </a:r>
            <a:r>
              <a:rPr lang="fa-IR" sz="2000" dirty="0" smtClean="0">
                <a:solidFill>
                  <a:srgbClr val="820000"/>
                </a:solidFill>
                <a:cs typeface="B Homa" pitchFamily="2" charset="-78"/>
              </a:rPr>
              <a:t>: </a:t>
            </a:r>
          </a:p>
          <a:p>
            <a:pPr algn="r" rtl="1">
              <a:lnSpc>
                <a:spcPct val="150000"/>
              </a:lnSpc>
              <a:buFont typeface="Wingdings" pitchFamily="2" charset="2"/>
              <a:buNone/>
            </a:pPr>
            <a:r>
              <a:rPr lang="en-US" sz="1800" dirty="0" smtClean="0">
                <a:cs typeface="B Homa" pitchFamily="2" charset="-78"/>
              </a:rPr>
              <a:t>    </a:t>
            </a:r>
            <a:r>
              <a:rPr lang="fa-IR" sz="1800" dirty="0" smtClean="0">
                <a:cs typeface="B Homa" pitchFamily="2" charset="-78"/>
              </a:rPr>
              <a:t>کف های سرامیک و دیوارهای گچ کاری شده و سقف گچ قابل قبول است.بهتر است سقف آکوستیک باشد</a:t>
            </a:r>
            <a:r>
              <a:rPr lang="en-US" sz="1800" dirty="0" smtClean="0">
                <a:cs typeface="B Homa" pitchFamily="2" charset="-78"/>
              </a:rPr>
              <a:t> </a:t>
            </a:r>
            <a:r>
              <a:rPr lang="fa-IR" sz="1800" dirty="0" smtClean="0">
                <a:cs typeface="B Homa" pitchFamily="2" charset="-78"/>
              </a:rPr>
              <a:t>تا به کاهش انعکاس اشعه و موج کمک کندو بهتر است دیوار سالن ها سربکوبی شود تا از تشعشع</a:t>
            </a:r>
            <a:r>
              <a:rPr lang="en-US" sz="1800" dirty="0" smtClean="0">
                <a:cs typeface="B Homa" pitchFamily="2" charset="-78"/>
              </a:rPr>
              <a:t> </a:t>
            </a:r>
            <a:r>
              <a:rPr lang="fa-IR" sz="1800" dirty="0" smtClean="0">
                <a:cs typeface="B Homa" pitchFamily="2" charset="-78"/>
              </a:rPr>
              <a:t>اشعه به خارج جلوگیری شود. </a:t>
            </a:r>
          </a:p>
          <a:p>
            <a:pPr algn="r" rtl="1">
              <a:lnSpc>
                <a:spcPct val="150000"/>
              </a:lnSpc>
              <a:buFont typeface="Wingdings" pitchFamily="2" charset="2"/>
              <a:buNone/>
            </a:pPr>
            <a:r>
              <a:rPr lang="en-US" sz="1800" b="1" dirty="0" smtClean="0">
                <a:cs typeface="B Homa" pitchFamily="2" charset="-78"/>
              </a:rPr>
              <a:t> </a:t>
            </a:r>
            <a:r>
              <a:rPr lang="fa-IR" sz="2000" b="1" dirty="0" smtClean="0">
                <a:solidFill>
                  <a:srgbClr val="820000"/>
                </a:solidFill>
                <a:cs typeface="B Homa" pitchFamily="2" charset="-78"/>
              </a:rPr>
              <a:t>فضای بایگانی</a:t>
            </a:r>
            <a:endParaRPr lang="fa-IR" sz="2000" dirty="0" smtClean="0">
              <a:solidFill>
                <a:srgbClr val="820000"/>
              </a:solidFill>
              <a:cs typeface="B Homa" pitchFamily="2" charset="-78"/>
            </a:endParaRPr>
          </a:p>
          <a:p>
            <a:pPr algn="r" rtl="1">
              <a:lnSpc>
                <a:spcPct val="150000"/>
              </a:lnSpc>
              <a:buFont typeface="Wingdings" pitchFamily="2" charset="2"/>
              <a:buNone/>
            </a:pPr>
            <a:r>
              <a:rPr lang="en-US" sz="1800" dirty="0" smtClean="0">
                <a:cs typeface="B Homa" pitchFamily="2" charset="-78"/>
              </a:rPr>
              <a:t>    </a:t>
            </a:r>
            <a:r>
              <a:rPr lang="fa-IR" sz="1800" dirty="0" smtClean="0">
                <a:cs typeface="B Homa" pitchFamily="2" charset="-78"/>
              </a:rPr>
              <a:t> محل نگهداری و گرداوری و منظم کردن فایل ها ،فیلم ها و گزارش ها که بوسیله یک بایگان که می تواند تکنیسین باشد که کارهای دیگر هم می کند در آن انجام می شود.</a:t>
            </a:r>
          </a:p>
          <a:p>
            <a:pPr algn="r" rtl="1">
              <a:lnSpc>
                <a:spcPct val="150000"/>
              </a:lnSpc>
              <a:buFont typeface="Wingdings" pitchFamily="2" charset="2"/>
              <a:buNone/>
            </a:pPr>
            <a:endParaRPr lang="fa-IR" sz="1800" dirty="0" smtClean="0">
              <a:cs typeface="B Homa" pitchFamily="2" charset="-78"/>
            </a:endParaRPr>
          </a:p>
          <a:p>
            <a:pPr marL="0" indent="0" algn="r" rtl="1">
              <a:lnSpc>
                <a:spcPct val="150000"/>
              </a:lnSpc>
              <a:buNone/>
            </a:pPr>
            <a:endParaRPr lang="en-US" sz="1800" dirty="0">
              <a:cs typeface="B Homa" pitchFamily="2" charset="-78"/>
            </a:endParaRPr>
          </a:p>
        </p:txBody>
      </p:sp>
    </p:spTree>
    <p:extLst>
      <p:ext uri="{BB962C8B-B14F-4D97-AF65-F5344CB8AC3E}">
        <p14:creationId xmlns:p14="http://schemas.microsoft.com/office/powerpoint/2010/main" val="1718290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2852"/>
            <a:ext cx="8929718" cy="6572296"/>
          </a:xfrm>
        </p:spPr>
        <p:txBody>
          <a:bodyPr>
            <a:noAutofit/>
          </a:bodyPr>
          <a:lstStyle/>
          <a:p>
            <a:pPr algn="r" rtl="1">
              <a:lnSpc>
                <a:spcPct val="150000"/>
              </a:lnSpc>
              <a:buFont typeface="Wingdings" pitchFamily="2" charset="2"/>
              <a:buNone/>
            </a:pPr>
            <a:r>
              <a:rPr lang="fa-IR" sz="2000" b="1" dirty="0" smtClean="0">
                <a:solidFill>
                  <a:srgbClr val="820000"/>
                </a:solidFill>
                <a:cs typeface="B Homa" pitchFamily="2" charset="-78"/>
              </a:rPr>
              <a:t>سیستم ارتباط داخلی</a:t>
            </a:r>
            <a:r>
              <a:rPr lang="fa-IR" sz="2000" dirty="0" smtClean="0">
                <a:solidFill>
                  <a:srgbClr val="820000"/>
                </a:solidFill>
                <a:cs typeface="B Homa" pitchFamily="2" charset="-78"/>
              </a:rPr>
              <a:t>: </a:t>
            </a:r>
          </a:p>
          <a:p>
            <a:pPr algn="r" rtl="1">
              <a:lnSpc>
                <a:spcPct val="150000"/>
              </a:lnSpc>
              <a:buFont typeface="Wingdings" pitchFamily="2" charset="2"/>
              <a:buNone/>
            </a:pPr>
            <a:r>
              <a:rPr lang="fa-IR" sz="1800" dirty="0" smtClean="0">
                <a:cs typeface="B Homa" pitchFamily="2" charset="-78"/>
              </a:rPr>
              <a:t>سیستم بلندگو برای داخل فضا  جهت اینکه تکنیسین بتواند راهنمایی لازم را به بیمار بدهد.</a:t>
            </a:r>
          </a:p>
          <a:p>
            <a:pPr algn="r" rtl="1">
              <a:lnSpc>
                <a:spcPct val="150000"/>
              </a:lnSpc>
              <a:buFont typeface="Wingdings" pitchFamily="2" charset="2"/>
              <a:buNone/>
            </a:pPr>
            <a:r>
              <a:rPr lang="fa-IR" sz="2000" b="1" dirty="0" smtClean="0">
                <a:solidFill>
                  <a:srgbClr val="820000"/>
                </a:solidFill>
                <a:cs typeface="B Homa" pitchFamily="2" charset="-78"/>
              </a:rPr>
              <a:t>برق</a:t>
            </a:r>
            <a:r>
              <a:rPr lang="fa-IR" sz="2000" dirty="0" smtClean="0">
                <a:solidFill>
                  <a:srgbClr val="820000"/>
                </a:solidFill>
                <a:cs typeface="B Homa" pitchFamily="2" charset="-78"/>
              </a:rPr>
              <a:t>: </a:t>
            </a:r>
          </a:p>
          <a:p>
            <a:pPr algn="r" rtl="1">
              <a:lnSpc>
                <a:spcPct val="150000"/>
              </a:lnSpc>
              <a:buFont typeface="Wingdings" pitchFamily="2" charset="2"/>
              <a:buNone/>
            </a:pPr>
            <a:r>
              <a:rPr lang="fa-IR" sz="1800" dirty="0" smtClean="0">
                <a:cs typeface="B Homa" pitchFamily="2" charset="-78"/>
              </a:rPr>
              <a:t>یکنواختی جریان برق به کیفیت تصاویر  کمک فراوان می کند .یک منبع تغذیه مستقل برای افت ولتاژهای بیش از 3ولت مورد نیاز است.برای کاستن نوسانات برق یک مبدل برای منبع تغذیه اشعه ایکس مورد نیاز است.</a:t>
            </a:r>
            <a:endParaRPr lang="en-US" sz="1800" dirty="0" smtClean="0">
              <a:cs typeface="B Homa" pitchFamily="2" charset="-78"/>
            </a:endParaRPr>
          </a:p>
          <a:p>
            <a:pPr lvl="0" algn="r" rtl="1">
              <a:lnSpc>
                <a:spcPct val="150000"/>
              </a:lnSpc>
              <a:buNone/>
              <a:defRPr/>
            </a:pPr>
            <a:r>
              <a:rPr lang="fa-IR" sz="2000" b="1" dirty="0">
                <a:solidFill>
                  <a:srgbClr val="820000"/>
                </a:solidFill>
                <a:cs typeface="B Homa" pitchFamily="2" charset="-78"/>
              </a:rPr>
              <a:t>نور</a:t>
            </a:r>
            <a:r>
              <a:rPr lang="fa-IR" sz="2000" dirty="0">
                <a:solidFill>
                  <a:srgbClr val="820000"/>
                </a:solidFill>
                <a:cs typeface="B Homa" pitchFamily="2" charset="-78"/>
              </a:rPr>
              <a:t>: </a:t>
            </a:r>
          </a:p>
          <a:p>
            <a:pPr lvl="0" algn="r" rtl="1">
              <a:lnSpc>
                <a:spcPct val="150000"/>
              </a:lnSpc>
              <a:buNone/>
              <a:defRPr/>
            </a:pPr>
            <a:r>
              <a:rPr lang="fa-IR" sz="1800" dirty="0">
                <a:cs typeface="B Homa" pitchFamily="2" charset="-78"/>
              </a:rPr>
              <a:t>اتاق انتظار با نور کافی برای مطالعه و نورغیرمستقیم برای اتاق عکسبرداری به جهت عدم خیرگی مورد نیاز است</a:t>
            </a:r>
            <a:r>
              <a:rPr lang="fa-IR" sz="1800" dirty="0" smtClean="0">
                <a:cs typeface="B Homa" pitchFamily="2" charset="-78"/>
              </a:rPr>
              <a:t>.</a:t>
            </a:r>
            <a:endParaRPr lang="fa-IR" sz="1800" b="1" dirty="0">
              <a:cs typeface="B Homa" pitchFamily="2" charset="-78"/>
            </a:endParaRPr>
          </a:p>
          <a:p>
            <a:pPr lvl="0" algn="r" rtl="1">
              <a:lnSpc>
                <a:spcPct val="150000"/>
              </a:lnSpc>
              <a:buNone/>
              <a:defRPr/>
            </a:pPr>
            <a:r>
              <a:rPr lang="fa-IR" sz="2000" b="1" dirty="0">
                <a:solidFill>
                  <a:srgbClr val="820000"/>
                </a:solidFill>
                <a:cs typeface="B Homa" pitchFamily="2" charset="-78"/>
              </a:rPr>
              <a:t>تهویه مطبوع</a:t>
            </a:r>
            <a:r>
              <a:rPr lang="fa-IR" sz="2000" dirty="0">
                <a:solidFill>
                  <a:srgbClr val="820000"/>
                </a:solidFill>
                <a:cs typeface="B Homa" pitchFamily="2" charset="-78"/>
              </a:rPr>
              <a:t>: </a:t>
            </a:r>
          </a:p>
          <a:p>
            <a:pPr lvl="0" algn="r" rtl="1">
              <a:lnSpc>
                <a:spcPct val="150000"/>
              </a:lnSpc>
              <a:buNone/>
              <a:defRPr/>
            </a:pPr>
            <a:r>
              <a:rPr lang="fa-IR" sz="1800" dirty="0">
                <a:cs typeface="B Homa" pitchFamily="2" charset="-78"/>
              </a:rPr>
              <a:t>به دلیل بوی نامطبوع برخی محلول ها باید درون این فضا ها نسبت به کریدور فشار منفی ایجاد کرد تا این بو درون فضاها باقی بماند این امر با خارج کردن بیشتر هوا از اتاق(بیش از ورودی هوای اتاق ها) و ورود بیشتر هوا به کریدور ( بیش از هوای خروجی) عملی خواهد بود</a:t>
            </a:r>
          </a:p>
          <a:p>
            <a:pPr lvl="0" algn="r" rtl="1">
              <a:lnSpc>
                <a:spcPct val="150000"/>
              </a:lnSpc>
              <a:buNone/>
              <a:defRPr/>
            </a:pPr>
            <a:endParaRPr lang="en-US" sz="1800" dirty="0">
              <a:cs typeface="B Homa" pitchFamily="2" charset="-78"/>
            </a:endParaRPr>
          </a:p>
          <a:p>
            <a:pPr marL="0" indent="0" algn="r" rtl="1">
              <a:lnSpc>
                <a:spcPct val="150000"/>
              </a:lnSpc>
              <a:buNone/>
            </a:pPr>
            <a:endParaRPr lang="en-US" sz="1800" dirty="0">
              <a:cs typeface="B Homa" pitchFamily="2" charset="-78"/>
            </a:endParaRPr>
          </a:p>
        </p:txBody>
      </p:sp>
    </p:spTree>
    <p:extLst>
      <p:ext uri="{BB962C8B-B14F-4D97-AF65-F5344CB8AC3E}">
        <p14:creationId xmlns:p14="http://schemas.microsoft.com/office/powerpoint/2010/main" val="30034184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572000" y="838200"/>
            <a:ext cx="2895600" cy="1447800"/>
          </a:xfrm>
          <a:prstGeom prst="roundRect">
            <a:avLst/>
          </a:prstGeom>
          <a:solidFill>
            <a:schemeClr val="accent6">
              <a:lumMod val="40000"/>
              <a:lumOff val="60000"/>
            </a:schemeClr>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a:solidFill>
                <a:prstClr val="black"/>
              </a:solidFill>
            </a:endParaRPr>
          </a:p>
        </p:txBody>
      </p:sp>
      <p:sp>
        <p:nvSpPr>
          <p:cNvPr id="5" name="Rounded Rectangle 4"/>
          <p:cNvSpPr/>
          <p:nvPr/>
        </p:nvSpPr>
        <p:spPr>
          <a:xfrm>
            <a:off x="2209800" y="990600"/>
            <a:ext cx="1447800" cy="990600"/>
          </a:xfrm>
          <a:prstGeom prst="roundRect">
            <a:avLst/>
          </a:prstGeom>
          <a:solidFill>
            <a:schemeClr val="tx2">
              <a:lumMod val="40000"/>
              <a:lumOff val="60000"/>
            </a:schemeClr>
          </a:solidFill>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rtlCol="0" anchor="ctr"/>
          <a:lstStyle/>
          <a:p>
            <a:pPr algn="ctr" rtl="0"/>
            <a:endParaRPr lang="en-US">
              <a:solidFill>
                <a:prstClr val="black"/>
              </a:solidFill>
            </a:endParaRPr>
          </a:p>
        </p:txBody>
      </p:sp>
      <p:sp>
        <p:nvSpPr>
          <p:cNvPr id="6" name="Rounded Rectangle 5"/>
          <p:cNvSpPr/>
          <p:nvPr/>
        </p:nvSpPr>
        <p:spPr>
          <a:xfrm>
            <a:off x="2590800" y="2209800"/>
            <a:ext cx="1066800" cy="762000"/>
          </a:xfrm>
          <a:prstGeom prst="roundRect">
            <a:avLst/>
          </a:prstGeom>
          <a:solidFill>
            <a:srgbClr val="92D050"/>
          </a:solidFill>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7" name="Rounded Rectangle 6"/>
          <p:cNvSpPr/>
          <p:nvPr/>
        </p:nvSpPr>
        <p:spPr>
          <a:xfrm>
            <a:off x="6019800" y="2667000"/>
            <a:ext cx="1219200" cy="990600"/>
          </a:xfrm>
          <a:prstGeom prst="roundRect">
            <a:avLst/>
          </a:prstGeom>
          <a:solidFill>
            <a:schemeClr val="tx2">
              <a:lumMod val="40000"/>
              <a:lumOff val="60000"/>
            </a:schemeClr>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rtl="0"/>
            <a:endParaRPr lang="en-US">
              <a:solidFill>
                <a:prstClr val="black"/>
              </a:solidFill>
            </a:endParaRPr>
          </a:p>
        </p:txBody>
      </p:sp>
      <p:sp>
        <p:nvSpPr>
          <p:cNvPr id="8" name="Rounded Rectangle 7"/>
          <p:cNvSpPr/>
          <p:nvPr/>
        </p:nvSpPr>
        <p:spPr>
          <a:xfrm>
            <a:off x="5105400" y="5029200"/>
            <a:ext cx="2209800" cy="1371600"/>
          </a:xfrm>
          <a:prstGeom prst="roundRect">
            <a:avLst/>
          </a:prstGeom>
          <a:solidFill>
            <a:schemeClr val="accent2">
              <a:lumMod val="60000"/>
              <a:lumOff val="40000"/>
            </a:schemeClr>
          </a:solidFill>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a:solidFill>
                <a:prstClr val="black"/>
              </a:solidFill>
            </a:endParaRPr>
          </a:p>
        </p:txBody>
      </p:sp>
      <p:sp>
        <p:nvSpPr>
          <p:cNvPr id="9" name="Rounded Rectangle 8"/>
          <p:cNvSpPr/>
          <p:nvPr/>
        </p:nvSpPr>
        <p:spPr>
          <a:xfrm>
            <a:off x="2743200" y="5334000"/>
            <a:ext cx="1600200" cy="1143000"/>
          </a:xfrm>
          <a:prstGeom prst="roundRect">
            <a:avLst/>
          </a:prstGeom>
          <a:solidFill>
            <a:schemeClr val="accent2">
              <a:lumMod val="60000"/>
              <a:lumOff val="40000"/>
            </a:schemeClr>
          </a:solidFill>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a:solidFill>
                <a:prstClr val="black"/>
              </a:solidFill>
            </a:endParaRPr>
          </a:p>
        </p:txBody>
      </p:sp>
      <p:sp>
        <p:nvSpPr>
          <p:cNvPr id="10" name="Rounded Rectangle 9"/>
          <p:cNvSpPr/>
          <p:nvPr/>
        </p:nvSpPr>
        <p:spPr>
          <a:xfrm>
            <a:off x="3581400" y="3886200"/>
            <a:ext cx="1066800" cy="1143000"/>
          </a:xfrm>
          <a:prstGeom prst="roundRect">
            <a:avLst/>
          </a:prstGeom>
          <a:solidFill>
            <a:srgbClr val="92D050"/>
          </a:solidFill>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1" name="Rounded Rectangle 10"/>
          <p:cNvSpPr/>
          <p:nvPr/>
        </p:nvSpPr>
        <p:spPr>
          <a:xfrm>
            <a:off x="1524000" y="2514600"/>
            <a:ext cx="762000" cy="533400"/>
          </a:xfrm>
          <a:prstGeom prst="roundRect">
            <a:avLst/>
          </a:prstGeom>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rtl="0"/>
            <a:endParaRPr lang="en-US">
              <a:solidFill>
                <a:prstClr val="black"/>
              </a:solidFill>
            </a:endParaRPr>
          </a:p>
        </p:txBody>
      </p:sp>
      <p:sp>
        <p:nvSpPr>
          <p:cNvPr id="12" name="Rounded Rectangle 11"/>
          <p:cNvSpPr/>
          <p:nvPr/>
        </p:nvSpPr>
        <p:spPr>
          <a:xfrm>
            <a:off x="1524000" y="3200400"/>
            <a:ext cx="2133600" cy="457200"/>
          </a:xfrm>
          <a:prstGeom prst="roundRect">
            <a:avLst/>
          </a:prstGeo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rtl="0"/>
            <a:endParaRPr lang="en-US">
              <a:solidFill>
                <a:prstClr val="black"/>
              </a:solidFill>
            </a:endParaRPr>
          </a:p>
        </p:txBody>
      </p:sp>
      <p:sp>
        <p:nvSpPr>
          <p:cNvPr id="13" name="Rounded Rectangle 12"/>
          <p:cNvSpPr/>
          <p:nvPr/>
        </p:nvSpPr>
        <p:spPr>
          <a:xfrm>
            <a:off x="5181600" y="2514600"/>
            <a:ext cx="533400" cy="1981200"/>
          </a:xfrm>
          <a:prstGeom prst="roundRect">
            <a:avLst/>
          </a:prstGeom>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tlCol="0" anchor="ctr"/>
          <a:lstStyle/>
          <a:p>
            <a:pPr algn="ctr" rtl="0"/>
            <a:endParaRPr lang="en-US">
              <a:solidFill>
                <a:prstClr val="black"/>
              </a:solidFill>
            </a:endParaRPr>
          </a:p>
        </p:txBody>
      </p:sp>
      <p:sp>
        <p:nvSpPr>
          <p:cNvPr id="14" name="Rectangle 13"/>
          <p:cNvSpPr/>
          <p:nvPr/>
        </p:nvSpPr>
        <p:spPr>
          <a:xfrm>
            <a:off x="3429000" y="6248400"/>
            <a:ext cx="76200" cy="457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15" name="Rectangle 14"/>
          <p:cNvSpPr/>
          <p:nvPr/>
        </p:nvSpPr>
        <p:spPr>
          <a:xfrm>
            <a:off x="3581400" y="6248400"/>
            <a:ext cx="76200" cy="4572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16" name="Rectangle 15"/>
          <p:cNvSpPr/>
          <p:nvPr/>
        </p:nvSpPr>
        <p:spPr>
          <a:xfrm>
            <a:off x="4114800" y="5715000"/>
            <a:ext cx="1143000" cy="762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17" name="Rectangle 16"/>
          <p:cNvSpPr/>
          <p:nvPr/>
        </p:nvSpPr>
        <p:spPr>
          <a:xfrm>
            <a:off x="4114800" y="5867400"/>
            <a:ext cx="1143000" cy="76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18" name="Rectangle 17"/>
          <p:cNvSpPr/>
          <p:nvPr/>
        </p:nvSpPr>
        <p:spPr>
          <a:xfrm>
            <a:off x="5334000" y="4343400"/>
            <a:ext cx="76200" cy="838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19" name="Rectangle 18"/>
          <p:cNvSpPr/>
          <p:nvPr/>
        </p:nvSpPr>
        <p:spPr>
          <a:xfrm>
            <a:off x="5486400" y="4343400"/>
            <a:ext cx="76200" cy="8382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20" name="Rectangle 19"/>
          <p:cNvSpPr/>
          <p:nvPr/>
        </p:nvSpPr>
        <p:spPr>
          <a:xfrm>
            <a:off x="5334000" y="1981200"/>
            <a:ext cx="76200" cy="6858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1" name="Rectangle 20"/>
          <p:cNvSpPr/>
          <p:nvPr/>
        </p:nvSpPr>
        <p:spPr>
          <a:xfrm>
            <a:off x="5562600" y="2971800"/>
            <a:ext cx="609600" cy="762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22" name="Rectangle 21"/>
          <p:cNvSpPr/>
          <p:nvPr/>
        </p:nvSpPr>
        <p:spPr>
          <a:xfrm>
            <a:off x="6553200" y="2133600"/>
            <a:ext cx="76200" cy="6096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23" name="Rectangle 22"/>
          <p:cNvSpPr/>
          <p:nvPr/>
        </p:nvSpPr>
        <p:spPr>
          <a:xfrm>
            <a:off x="3505200" y="1447800"/>
            <a:ext cx="1219200" cy="76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4" name="Rectangle 23"/>
          <p:cNvSpPr/>
          <p:nvPr/>
        </p:nvSpPr>
        <p:spPr>
          <a:xfrm>
            <a:off x="3048000" y="1828800"/>
            <a:ext cx="76200" cy="6096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5" name="Rectangle 24"/>
          <p:cNvSpPr/>
          <p:nvPr/>
        </p:nvSpPr>
        <p:spPr>
          <a:xfrm>
            <a:off x="3048000" y="2819400"/>
            <a:ext cx="76200" cy="457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6" name="Rectangle 25"/>
          <p:cNvSpPr/>
          <p:nvPr/>
        </p:nvSpPr>
        <p:spPr>
          <a:xfrm>
            <a:off x="1828800" y="2895600"/>
            <a:ext cx="76200" cy="457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7" name="Rectangle 26"/>
          <p:cNvSpPr/>
          <p:nvPr/>
        </p:nvSpPr>
        <p:spPr>
          <a:xfrm>
            <a:off x="3352800" y="3505200"/>
            <a:ext cx="76200" cy="20574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8" name="Rectangle 27"/>
          <p:cNvSpPr/>
          <p:nvPr/>
        </p:nvSpPr>
        <p:spPr>
          <a:xfrm>
            <a:off x="3886200" y="4876800"/>
            <a:ext cx="76200" cy="6096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29" name="Rectangle 28"/>
          <p:cNvSpPr/>
          <p:nvPr/>
        </p:nvSpPr>
        <p:spPr>
          <a:xfrm>
            <a:off x="3886200" y="3429000"/>
            <a:ext cx="76200" cy="6096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30" name="Rectangle 29"/>
          <p:cNvSpPr/>
          <p:nvPr/>
        </p:nvSpPr>
        <p:spPr>
          <a:xfrm>
            <a:off x="3581400" y="3429000"/>
            <a:ext cx="381000" cy="76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31" name="Rectangle 30"/>
          <p:cNvSpPr/>
          <p:nvPr/>
        </p:nvSpPr>
        <p:spPr>
          <a:xfrm>
            <a:off x="4495800" y="4114800"/>
            <a:ext cx="838200" cy="762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32" name="TextBox 31"/>
          <p:cNvSpPr txBox="1"/>
          <p:nvPr/>
        </p:nvSpPr>
        <p:spPr>
          <a:xfrm>
            <a:off x="1905000" y="3200400"/>
            <a:ext cx="1066800" cy="400110"/>
          </a:xfrm>
          <a:prstGeom prst="rect">
            <a:avLst/>
          </a:prstGeom>
          <a:noFill/>
        </p:spPr>
        <p:txBody>
          <a:bodyPr wrap="square" rtlCol="0">
            <a:spAutoFit/>
          </a:bodyPr>
          <a:lstStyle/>
          <a:p>
            <a:r>
              <a:rPr lang="fa-IR" sz="2000" b="1" dirty="0">
                <a:solidFill>
                  <a:prstClr val="black"/>
                </a:solidFill>
              </a:rPr>
              <a:t>راهرو</a:t>
            </a:r>
            <a:endParaRPr lang="en-US" sz="2000" b="1" dirty="0">
              <a:solidFill>
                <a:prstClr val="black"/>
              </a:solidFill>
            </a:endParaRPr>
          </a:p>
        </p:txBody>
      </p:sp>
      <p:sp>
        <p:nvSpPr>
          <p:cNvPr id="33" name="TextBox 32"/>
          <p:cNvSpPr txBox="1"/>
          <p:nvPr/>
        </p:nvSpPr>
        <p:spPr>
          <a:xfrm>
            <a:off x="4724400" y="3276600"/>
            <a:ext cx="1066800" cy="400110"/>
          </a:xfrm>
          <a:prstGeom prst="rect">
            <a:avLst/>
          </a:prstGeom>
          <a:noFill/>
        </p:spPr>
        <p:txBody>
          <a:bodyPr wrap="square" rtlCol="0">
            <a:spAutoFit/>
          </a:bodyPr>
          <a:lstStyle/>
          <a:p>
            <a:r>
              <a:rPr lang="fa-IR" sz="2000" b="1" dirty="0">
                <a:solidFill>
                  <a:prstClr val="black"/>
                </a:solidFill>
              </a:rPr>
              <a:t>راهرو</a:t>
            </a:r>
            <a:endParaRPr lang="en-US" sz="2000" b="1" dirty="0">
              <a:solidFill>
                <a:prstClr val="black"/>
              </a:solidFill>
            </a:endParaRPr>
          </a:p>
        </p:txBody>
      </p:sp>
      <p:sp>
        <p:nvSpPr>
          <p:cNvPr id="34" name="TextBox 33"/>
          <p:cNvSpPr txBox="1"/>
          <p:nvPr/>
        </p:nvSpPr>
        <p:spPr>
          <a:xfrm>
            <a:off x="6019800" y="2971800"/>
            <a:ext cx="1066800" cy="400110"/>
          </a:xfrm>
          <a:prstGeom prst="rect">
            <a:avLst/>
          </a:prstGeom>
          <a:noFill/>
        </p:spPr>
        <p:txBody>
          <a:bodyPr wrap="square" rtlCol="0">
            <a:spAutoFit/>
          </a:bodyPr>
          <a:lstStyle/>
          <a:p>
            <a:r>
              <a:rPr lang="fa-IR" sz="2000" b="1" dirty="0">
                <a:solidFill>
                  <a:prstClr val="black"/>
                </a:solidFill>
              </a:rPr>
              <a:t>رختکن</a:t>
            </a:r>
            <a:endParaRPr lang="en-US" sz="2000" b="1" dirty="0">
              <a:solidFill>
                <a:prstClr val="black"/>
              </a:solidFill>
            </a:endParaRPr>
          </a:p>
        </p:txBody>
      </p:sp>
      <p:sp>
        <p:nvSpPr>
          <p:cNvPr id="35" name="TextBox 34"/>
          <p:cNvSpPr txBox="1"/>
          <p:nvPr/>
        </p:nvSpPr>
        <p:spPr>
          <a:xfrm>
            <a:off x="5105400" y="1219200"/>
            <a:ext cx="1752600" cy="400110"/>
          </a:xfrm>
          <a:prstGeom prst="rect">
            <a:avLst/>
          </a:prstGeom>
          <a:noFill/>
        </p:spPr>
        <p:txBody>
          <a:bodyPr wrap="square" rtlCol="0">
            <a:spAutoFit/>
          </a:bodyPr>
          <a:lstStyle/>
          <a:p>
            <a:r>
              <a:rPr lang="fa-IR" sz="2000" b="1" dirty="0">
                <a:solidFill>
                  <a:prstClr val="black"/>
                </a:solidFill>
              </a:rPr>
              <a:t>رادیوگرافی</a:t>
            </a:r>
            <a:endParaRPr lang="en-US" sz="2000" b="1" dirty="0">
              <a:solidFill>
                <a:prstClr val="black"/>
              </a:solidFill>
            </a:endParaRPr>
          </a:p>
        </p:txBody>
      </p:sp>
      <p:sp>
        <p:nvSpPr>
          <p:cNvPr id="36" name="TextBox 35"/>
          <p:cNvSpPr txBox="1"/>
          <p:nvPr/>
        </p:nvSpPr>
        <p:spPr>
          <a:xfrm>
            <a:off x="5715000" y="5486400"/>
            <a:ext cx="1066800" cy="400110"/>
          </a:xfrm>
          <a:prstGeom prst="rect">
            <a:avLst/>
          </a:prstGeom>
          <a:noFill/>
        </p:spPr>
        <p:txBody>
          <a:bodyPr wrap="square" rtlCol="0">
            <a:spAutoFit/>
          </a:bodyPr>
          <a:lstStyle/>
          <a:p>
            <a:r>
              <a:rPr lang="fa-IR" sz="2000" b="1" dirty="0">
                <a:solidFill>
                  <a:prstClr val="black"/>
                </a:solidFill>
              </a:rPr>
              <a:t>انتظار</a:t>
            </a:r>
            <a:endParaRPr lang="en-US" sz="2000" b="1" dirty="0">
              <a:solidFill>
                <a:prstClr val="black"/>
              </a:solidFill>
            </a:endParaRPr>
          </a:p>
        </p:txBody>
      </p:sp>
      <p:sp>
        <p:nvSpPr>
          <p:cNvPr id="37" name="TextBox 36"/>
          <p:cNvSpPr txBox="1"/>
          <p:nvPr/>
        </p:nvSpPr>
        <p:spPr>
          <a:xfrm>
            <a:off x="2895600" y="5638800"/>
            <a:ext cx="1066800" cy="400110"/>
          </a:xfrm>
          <a:prstGeom prst="rect">
            <a:avLst/>
          </a:prstGeom>
          <a:noFill/>
        </p:spPr>
        <p:txBody>
          <a:bodyPr wrap="square" rtlCol="0">
            <a:spAutoFit/>
          </a:bodyPr>
          <a:lstStyle/>
          <a:p>
            <a:r>
              <a:rPr lang="fa-IR" sz="2000" b="1" dirty="0">
                <a:solidFill>
                  <a:prstClr val="black"/>
                </a:solidFill>
              </a:rPr>
              <a:t>پذیرش</a:t>
            </a:r>
            <a:endParaRPr lang="en-US" sz="2000" b="1" dirty="0">
              <a:solidFill>
                <a:prstClr val="black"/>
              </a:solidFill>
            </a:endParaRPr>
          </a:p>
        </p:txBody>
      </p:sp>
      <p:sp>
        <p:nvSpPr>
          <p:cNvPr id="38" name="TextBox 37"/>
          <p:cNvSpPr txBox="1"/>
          <p:nvPr/>
        </p:nvSpPr>
        <p:spPr>
          <a:xfrm>
            <a:off x="3505200" y="4038600"/>
            <a:ext cx="1219200" cy="661720"/>
          </a:xfrm>
          <a:prstGeom prst="rect">
            <a:avLst/>
          </a:prstGeom>
          <a:noFill/>
        </p:spPr>
        <p:txBody>
          <a:bodyPr wrap="square" rtlCol="0">
            <a:spAutoFit/>
          </a:bodyPr>
          <a:lstStyle/>
          <a:p>
            <a:pPr algn="ctr"/>
            <a:r>
              <a:rPr lang="fa-IR" sz="1900" b="1" dirty="0">
                <a:solidFill>
                  <a:prstClr val="black"/>
                </a:solidFill>
              </a:rPr>
              <a:t>اتاق </a:t>
            </a:r>
            <a:r>
              <a:rPr lang="fa-IR" b="1" dirty="0">
                <a:solidFill>
                  <a:prstClr val="black"/>
                </a:solidFill>
              </a:rPr>
              <a:t>رادیولوژیست</a:t>
            </a:r>
            <a:endParaRPr lang="en-US" b="1" dirty="0">
              <a:solidFill>
                <a:prstClr val="black"/>
              </a:solidFill>
            </a:endParaRPr>
          </a:p>
        </p:txBody>
      </p:sp>
      <p:sp>
        <p:nvSpPr>
          <p:cNvPr id="39" name="TextBox 38"/>
          <p:cNvSpPr txBox="1"/>
          <p:nvPr/>
        </p:nvSpPr>
        <p:spPr>
          <a:xfrm>
            <a:off x="2357422" y="2416726"/>
            <a:ext cx="1219200" cy="369332"/>
          </a:xfrm>
          <a:prstGeom prst="rect">
            <a:avLst/>
          </a:prstGeom>
          <a:noFill/>
        </p:spPr>
        <p:txBody>
          <a:bodyPr wrap="square" rtlCol="0">
            <a:spAutoFit/>
          </a:bodyPr>
          <a:lstStyle/>
          <a:p>
            <a:r>
              <a:rPr lang="fa-IR" b="1" dirty="0">
                <a:solidFill>
                  <a:prstClr val="black"/>
                </a:solidFill>
              </a:rPr>
              <a:t>اتاق کنترل</a:t>
            </a:r>
            <a:endParaRPr lang="en-US" b="1" dirty="0">
              <a:solidFill>
                <a:prstClr val="black"/>
              </a:solidFill>
            </a:endParaRPr>
          </a:p>
        </p:txBody>
      </p:sp>
      <p:sp>
        <p:nvSpPr>
          <p:cNvPr id="40" name="TextBox 39"/>
          <p:cNvSpPr txBox="1"/>
          <p:nvPr/>
        </p:nvSpPr>
        <p:spPr>
          <a:xfrm>
            <a:off x="1981200" y="1295400"/>
            <a:ext cx="1447800" cy="400110"/>
          </a:xfrm>
          <a:prstGeom prst="rect">
            <a:avLst/>
          </a:prstGeom>
          <a:noFill/>
        </p:spPr>
        <p:txBody>
          <a:bodyPr wrap="square" rtlCol="0">
            <a:spAutoFit/>
          </a:bodyPr>
          <a:lstStyle/>
          <a:p>
            <a:r>
              <a:rPr lang="fa-IR" sz="2000" b="1" dirty="0">
                <a:solidFill>
                  <a:prstClr val="black"/>
                </a:solidFill>
              </a:rPr>
              <a:t>تاریکخانه</a:t>
            </a:r>
            <a:endParaRPr lang="en-US" sz="2000" b="1" dirty="0">
              <a:solidFill>
                <a:prstClr val="black"/>
              </a:solidFill>
            </a:endParaRPr>
          </a:p>
        </p:txBody>
      </p:sp>
      <p:sp>
        <p:nvSpPr>
          <p:cNvPr id="41" name="TextBox 40"/>
          <p:cNvSpPr txBox="1"/>
          <p:nvPr/>
        </p:nvSpPr>
        <p:spPr>
          <a:xfrm>
            <a:off x="1219200" y="2590800"/>
            <a:ext cx="1066800" cy="400110"/>
          </a:xfrm>
          <a:prstGeom prst="rect">
            <a:avLst/>
          </a:prstGeom>
          <a:noFill/>
        </p:spPr>
        <p:txBody>
          <a:bodyPr wrap="square" rtlCol="0">
            <a:spAutoFit/>
          </a:bodyPr>
          <a:lstStyle/>
          <a:p>
            <a:r>
              <a:rPr lang="fa-IR" sz="2000" b="1" dirty="0">
                <a:solidFill>
                  <a:prstClr val="black"/>
                </a:solidFill>
              </a:rPr>
              <a:t>بایگانی</a:t>
            </a:r>
            <a:endParaRPr lang="en-US" sz="2000" b="1" dirty="0">
              <a:solidFill>
                <a:prstClr val="black"/>
              </a:solidFill>
            </a:endParaRPr>
          </a:p>
        </p:txBody>
      </p:sp>
      <p:sp>
        <p:nvSpPr>
          <p:cNvPr id="42" name="Rectangle 41"/>
          <p:cNvSpPr/>
          <p:nvPr/>
        </p:nvSpPr>
        <p:spPr>
          <a:xfrm>
            <a:off x="2362200" y="4419600"/>
            <a:ext cx="304800" cy="304800"/>
          </a:xfrm>
          <a:prstGeom prst="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black"/>
              </a:solidFill>
            </a:endParaRPr>
          </a:p>
        </p:txBody>
      </p:sp>
      <p:sp>
        <p:nvSpPr>
          <p:cNvPr id="43" name="Rectangle 42"/>
          <p:cNvSpPr/>
          <p:nvPr/>
        </p:nvSpPr>
        <p:spPr>
          <a:xfrm>
            <a:off x="2362200" y="4876800"/>
            <a:ext cx="304800" cy="304800"/>
          </a:xfrm>
          <a:prstGeom prst="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
        <p:nvSpPr>
          <p:cNvPr id="44" name="TextBox 43"/>
          <p:cNvSpPr txBox="1"/>
          <p:nvPr/>
        </p:nvSpPr>
        <p:spPr>
          <a:xfrm>
            <a:off x="-533400" y="4800600"/>
            <a:ext cx="2819400" cy="369332"/>
          </a:xfrm>
          <a:prstGeom prst="rect">
            <a:avLst/>
          </a:prstGeom>
          <a:noFill/>
        </p:spPr>
        <p:txBody>
          <a:bodyPr wrap="square" rtlCol="0">
            <a:spAutoFit/>
          </a:bodyPr>
          <a:lstStyle/>
          <a:p>
            <a:r>
              <a:rPr lang="fa-IR" b="1" dirty="0">
                <a:solidFill>
                  <a:prstClr val="black"/>
                </a:solidFill>
              </a:rPr>
              <a:t>مسیر حرکت کارکنان</a:t>
            </a:r>
            <a:endParaRPr lang="en-US" b="1" dirty="0">
              <a:solidFill>
                <a:prstClr val="black"/>
              </a:solidFill>
            </a:endParaRPr>
          </a:p>
        </p:txBody>
      </p:sp>
      <p:sp>
        <p:nvSpPr>
          <p:cNvPr id="45" name="TextBox 44"/>
          <p:cNvSpPr txBox="1"/>
          <p:nvPr/>
        </p:nvSpPr>
        <p:spPr>
          <a:xfrm>
            <a:off x="-381000" y="4343400"/>
            <a:ext cx="2590800" cy="369332"/>
          </a:xfrm>
          <a:prstGeom prst="rect">
            <a:avLst/>
          </a:prstGeom>
          <a:noFill/>
        </p:spPr>
        <p:txBody>
          <a:bodyPr wrap="square" rtlCol="0">
            <a:spAutoFit/>
          </a:bodyPr>
          <a:lstStyle/>
          <a:p>
            <a:r>
              <a:rPr lang="fa-IR" b="1" dirty="0">
                <a:solidFill>
                  <a:prstClr val="black"/>
                </a:solidFill>
              </a:rPr>
              <a:t>مسیر حرکت بیمار</a:t>
            </a:r>
            <a:endParaRPr lang="en-US" b="1" dirty="0">
              <a:solidFill>
                <a:prstClr val="black"/>
              </a:solidFill>
            </a:endParaRPr>
          </a:p>
        </p:txBody>
      </p:sp>
      <p:sp>
        <p:nvSpPr>
          <p:cNvPr id="46" name="TextBox 45"/>
          <p:cNvSpPr txBox="1"/>
          <p:nvPr/>
        </p:nvSpPr>
        <p:spPr>
          <a:xfrm>
            <a:off x="2714612" y="228600"/>
            <a:ext cx="3790960" cy="461665"/>
          </a:xfrm>
          <a:prstGeom prst="rect">
            <a:avLst/>
          </a:prstGeom>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a-IR" sz="2400" b="1" dirty="0">
                <a:solidFill>
                  <a:prstClr val="black"/>
                </a:solidFill>
              </a:rPr>
              <a:t> دیاگرام سیرکولاسیون رادیولوژی</a:t>
            </a:r>
            <a:endParaRPr lang="en-US" sz="2400" b="1" dirty="0">
              <a:solidFill>
                <a:prstClr val="black"/>
              </a:solidFill>
            </a:endParaRPr>
          </a:p>
        </p:txBody>
      </p:sp>
    </p:spTree>
    <p:extLst>
      <p:ext uri="{BB962C8B-B14F-4D97-AF65-F5344CB8AC3E}">
        <p14:creationId xmlns:p14="http://schemas.microsoft.com/office/powerpoint/2010/main" val="24983904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184" y="71414"/>
            <a:ext cx="6515088" cy="1143000"/>
          </a:xfrm>
        </p:spPr>
        <p:txBody>
          <a:bodyPr>
            <a:normAutofit/>
          </a:bodyPr>
          <a:lstStyle/>
          <a:p>
            <a:pPr algn="r" rtl="1"/>
            <a:r>
              <a:rPr lang="fa-IR" sz="3200" dirty="0" smtClean="0">
                <a:solidFill>
                  <a:srgbClr val="820000"/>
                </a:solidFill>
                <a:cs typeface="B Homa" pitchFamily="2" charset="-78"/>
              </a:rPr>
              <a:t>ابعاد-اندازه و استانداردهای بخش رادیولوژی</a:t>
            </a:r>
            <a:endParaRPr lang="en-US" sz="3200" dirty="0">
              <a:solidFill>
                <a:srgbClr val="820000"/>
              </a:solidFill>
              <a:cs typeface="B Homa" pitchFamily="2" charset="-78"/>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5786" y="1237796"/>
            <a:ext cx="7429552" cy="5353730"/>
          </a:xfrm>
          <a:prstGeom prst="rect">
            <a:avLst/>
          </a:prstGeom>
          <a:ln>
            <a:solidFill>
              <a:schemeClr val="tx1">
                <a:lumMod val="95000"/>
                <a:lumOff val="5000"/>
              </a:schemeClr>
            </a:solidFill>
          </a:ln>
          <a:effectLst>
            <a:outerShdw blurRad="292100" dist="139700" dir="2700000" algn="tl" rotWithShape="0">
              <a:srgbClr val="333333">
                <a:alpha val="65000"/>
              </a:srgbClr>
            </a:outerShdw>
            <a:softEdge rad="1270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67112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2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14876" y="214290"/>
            <a:ext cx="4186238" cy="2154230"/>
          </a:xfrm>
        </p:spPr>
        <p:txBody>
          <a:bodyPr>
            <a:normAutofit/>
          </a:bodyPr>
          <a:lstStyle/>
          <a:p>
            <a:r>
              <a:rPr lang="fa-IR" sz="5400" b="1" dirty="0" smtClean="0">
                <a:solidFill>
                  <a:srgbClr val="820000"/>
                </a:solidFill>
                <a:cs typeface="B Homa" pitchFamily="2" charset="-78"/>
              </a:rPr>
              <a:t>سی تی اسکن</a:t>
            </a:r>
            <a:endParaRPr lang="en-US" sz="5400" b="1" dirty="0">
              <a:solidFill>
                <a:srgbClr val="820000"/>
              </a:solidFill>
              <a:cs typeface="B Homa" pitchFamily="2" charset="-78"/>
            </a:endParaRPr>
          </a:p>
        </p:txBody>
      </p:sp>
      <p:pic>
        <p:nvPicPr>
          <p:cNvPr id="1027" name="Picture 3" descr="G:\iner\300px-Fmrtuebersicht.jpg"/>
          <p:cNvPicPr>
            <a:picLocks noChangeAspect="1" noChangeArrowheads="1"/>
          </p:cNvPicPr>
          <p:nvPr/>
        </p:nvPicPr>
        <p:blipFill>
          <a:blip r:embed="rId3"/>
          <a:srcRect/>
          <a:stretch>
            <a:fillRect/>
          </a:stretch>
        </p:blipFill>
        <p:spPr bwMode="auto">
          <a:xfrm>
            <a:off x="4572000" y="3714752"/>
            <a:ext cx="4207992" cy="2733461"/>
          </a:xfrm>
          <a:prstGeom prst="rect">
            <a:avLst/>
          </a:prstGeom>
          <a:ln>
            <a:noFill/>
          </a:ln>
          <a:effectLst>
            <a:outerShdw blurRad="292100" dist="139700" dir="2700000" algn="tl" rotWithShape="0">
              <a:srgbClr val="333333">
                <a:alpha val="65000"/>
              </a:srgbClr>
            </a:outerShdw>
          </a:effectLst>
        </p:spPr>
      </p:pic>
      <p:pic>
        <p:nvPicPr>
          <p:cNvPr id="1028" name="Picture 4" descr="G:\iner\300px-OpacCompos.jpg"/>
          <p:cNvPicPr>
            <a:picLocks noChangeAspect="1" noChangeArrowheads="1"/>
          </p:cNvPicPr>
          <p:nvPr/>
        </p:nvPicPr>
        <p:blipFill>
          <a:blip r:embed="rId4"/>
          <a:srcRect/>
          <a:stretch>
            <a:fillRect/>
          </a:stretch>
        </p:blipFill>
        <p:spPr bwMode="auto">
          <a:xfrm>
            <a:off x="357158" y="357166"/>
            <a:ext cx="3333760" cy="3322647"/>
          </a:xfrm>
          <a:prstGeom prst="rect">
            <a:avLst/>
          </a:prstGeom>
          <a:ln>
            <a:noFill/>
          </a:ln>
          <a:effectLst>
            <a:outerShdw blurRad="292100" dist="139700" dir="2700000" algn="tl" rotWithShape="0">
              <a:srgbClr val="333333">
                <a:alpha val="65000"/>
              </a:srgbClr>
            </a:outerShdw>
          </a:effectLst>
        </p:spPr>
      </p:pic>
      <p:pic>
        <p:nvPicPr>
          <p:cNvPr id="1026" name="Picture 2" descr="G:\iner\220px-Radiologist_in_San_Diego_CA_2010.jpg"/>
          <p:cNvPicPr>
            <a:picLocks noChangeAspect="1" noChangeArrowheads="1"/>
          </p:cNvPicPr>
          <p:nvPr/>
        </p:nvPicPr>
        <p:blipFill>
          <a:blip r:embed="rId5"/>
          <a:srcRect/>
          <a:stretch>
            <a:fillRect/>
          </a:stretch>
        </p:blipFill>
        <p:spPr bwMode="auto">
          <a:xfrm>
            <a:off x="1643042" y="3143248"/>
            <a:ext cx="3550928" cy="25380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6522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500" fill="hold"/>
                                        <p:tgtEl>
                                          <p:spTgt spid="1027"/>
                                        </p:tgtEl>
                                        <p:attrNameLst>
                                          <p:attrName>ppt_w</p:attrName>
                                        </p:attrNameLst>
                                      </p:cBhvr>
                                      <p:tavLst>
                                        <p:tav tm="0">
                                          <p:val>
                                            <p:fltVal val="0"/>
                                          </p:val>
                                        </p:tav>
                                        <p:tav tm="100000">
                                          <p:val>
                                            <p:strVal val="#ppt_w"/>
                                          </p:val>
                                        </p:tav>
                                      </p:tavLst>
                                    </p:anim>
                                    <p:anim calcmode="lin" valueType="num">
                                      <p:cBhvr>
                                        <p:cTn id="12" dur="500" fill="hold"/>
                                        <p:tgtEl>
                                          <p:spTgt spid="1027"/>
                                        </p:tgtEl>
                                        <p:attrNameLst>
                                          <p:attrName>ppt_h</p:attrName>
                                        </p:attrNameLst>
                                      </p:cBhvr>
                                      <p:tavLst>
                                        <p:tav tm="0">
                                          <p:val>
                                            <p:fltVal val="0"/>
                                          </p:val>
                                        </p:tav>
                                        <p:tav tm="100000">
                                          <p:val>
                                            <p:strVal val="#ppt_h"/>
                                          </p:val>
                                        </p:tav>
                                      </p:tavLst>
                                    </p:anim>
                                    <p:animEffect transition="in" filter="fade">
                                      <p:cBhvr>
                                        <p:cTn id="13" dur="500"/>
                                        <p:tgtEl>
                                          <p:spTgt spid="1027"/>
                                        </p:tgtEl>
                                      </p:cBhvr>
                                    </p:animEffect>
                                  </p:childTnLst>
                                </p:cTn>
                              </p:par>
                            </p:childTnLst>
                          </p:cTn>
                        </p:par>
                        <p:par>
                          <p:cTn id="14" fill="hold">
                            <p:stCondLst>
                              <p:cond delay="1500"/>
                            </p:stCondLst>
                            <p:childTnLst>
                              <p:par>
                                <p:cTn id="15" presetID="53" presetClass="entr" presetSubtype="0" fill="hold" nodeType="after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500" fill="hold"/>
                                        <p:tgtEl>
                                          <p:spTgt spid="1028"/>
                                        </p:tgtEl>
                                        <p:attrNameLst>
                                          <p:attrName>ppt_w</p:attrName>
                                        </p:attrNameLst>
                                      </p:cBhvr>
                                      <p:tavLst>
                                        <p:tav tm="0">
                                          <p:val>
                                            <p:fltVal val="0"/>
                                          </p:val>
                                        </p:tav>
                                        <p:tav tm="100000">
                                          <p:val>
                                            <p:strVal val="#ppt_w"/>
                                          </p:val>
                                        </p:tav>
                                      </p:tavLst>
                                    </p:anim>
                                    <p:anim calcmode="lin" valueType="num">
                                      <p:cBhvr>
                                        <p:cTn id="18" dur="500" fill="hold"/>
                                        <p:tgtEl>
                                          <p:spTgt spid="1028"/>
                                        </p:tgtEl>
                                        <p:attrNameLst>
                                          <p:attrName>ppt_h</p:attrName>
                                        </p:attrNameLst>
                                      </p:cBhvr>
                                      <p:tavLst>
                                        <p:tav tm="0">
                                          <p:val>
                                            <p:fltVal val="0"/>
                                          </p:val>
                                        </p:tav>
                                        <p:tav tm="100000">
                                          <p:val>
                                            <p:strVal val="#ppt_h"/>
                                          </p:val>
                                        </p:tav>
                                      </p:tavLst>
                                    </p:anim>
                                    <p:animEffect transition="in" filter="fade">
                                      <p:cBhvr>
                                        <p:cTn id="1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9000"/>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00760" y="0"/>
            <a:ext cx="2757478" cy="1143000"/>
          </a:xfrm>
        </p:spPr>
        <p:txBody>
          <a:bodyPr>
            <a:noAutofit/>
          </a:bodyPr>
          <a:lstStyle/>
          <a:p>
            <a:pPr algn="r"/>
            <a:r>
              <a:rPr lang="fa-IR" sz="4000" dirty="0" smtClean="0">
                <a:solidFill>
                  <a:srgbClr val="820000"/>
                </a:solidFill>
                <a:cs typeface="B Homa" pitchFamily="2" charset="-78"/>
              </a:rPr>
              <a:t>سی تی اسکن</a:t>
            </a:r>
            <a:endParaRPr lang="en-US" sz="4000" dirty="0">
              <a:solidFill>
                <a:srgbClr val="820000"/>
              </a:solidFill>
              <a:cs typeface="B Homa" pitchFamily="2" charset="-78"/>
            </a:endParaRPr>
          </a:p>
        </p:txBody>
      </p:sp>
      <p:sp>
        <p:nvSpPr>
          <p:cNvPr id="3" name="Content Placeholder 2"/>
          <p:cNvSpPr>
            <a:spLocks noGrp="1"/>
          </p:cNvSpPr>
          <p:nvPr>
            <p:ph idx="1"/>
          </p:nvPr>
        </p:nvSpPr>
        <p:spPr>
          <a:xfrm>
            <a:off x="3214678" y="1500174"/>
            <a:ext cx="5786414" cy="4143404"/>
          </a:xfrm>
        </p:spPr>
        <p:txBody>
          <a:bodyPr>
            <a:normAutofit lnSpcReduction="10000"/>
          </a:bodyPr>
          <a:lstStyle/>
          <a:p>
            <a:pPr marL="0" indent="0" algn="r" rtl="1">
              <a:lnSpc>
                <a:spcPct val="150000"/>
              </a:lnSpc>
              <a:buNone/>
            </a:pPr>
            <a:endParaRPr lang="fa-IR" sz="1800" dirty="0" smtClean="0">
              <a:cs typeface="B Homa" pitchFamily="2" charset="-78"/>
            </a:endParaRPr>
          </a:p>
          <a:p>
            <a:pPr marL="0" indent="0" algn="r" rtl="1">
              <a:lnSpc>
                <a:spcPct val="150000"/>
              </a:lnSpc>
              <a:buNone/>
            </a:pPr>
            <a:r>
              <a:rPr lang="en-US" sz="1800" dirty="0" smtClean="0">
                <a:solidFill>
                  <a:srgbClr val="820000"/>
                </a:solidFill>
                <a:cs typeface="B Homa" pitchFamily="2" charset="-78"/>
              </a:rPr>
              <a:t> </a:t>
            </a:r>
            <a:r>
              <a:rPr lang="fa-IR" sz="1800" dirty="0" smtClean="0">
                <a:solidFill>
                  <a:srgbClr val="820000"/>
                </a:solidFill>
                <a:cs typeface="B Homa" pitchFamily="2" charset="-78"/>
              </a:rPr>
              <a:t>موارد کاربرد</a:t>
            </a:r>
            <a:r>
              <a:rPr lang="en-US" sz="1800" dirty="0" smtClean="0">
                <a:solidFill>
                  <a:srgbClr val="820000"/>
                </a:solidFill>
                <a:cs typeface="B Homa" pitchFamily="2" charset="-78"/>
              </a:rPr>
              <a:t> </a:t>
            </a:r>
            <a:r>
              <a:rPr lang="fa-IR" sz="1800" dirty="0" smtClean="0">
                <a:solidFill>
                  <a:srgbClr val="820000"/>
                </a:solidFill>
                <a:cs typeface="B Homa" pitchFamily="2" charset="-78"/>
              </a:rPr>
              <a:t>:</a:t>
            </a:r>
            <a:r>
              <a:rPr lang="en-US" sz="1800" dirty="0" smtClean="0">
                <a:cs typeface="B Homa" pitchFamily="2" charset="-78"/>
              </a:rPr>
              <a:t/>
            </a:r>
            <a:br>
              <a:rPr lang="en-US" sz="1800" dirty="0" smtClean="0">
                <a:cs typeface="B Homa" pitchFamily="2" charset="-78"/>
              </a:rPr>
            </a:br>
            <a:r>
              <a:rPr lang="en-US" sz="1800" dirty="0" smtClean="0">
                <a:cs typeface="B Homa" pitchFamily="2" charset="-78"/>
              </a:rPr>
              <a:t> -</a:t>
            </a:r>
            <a:r>
              <a:rPr lang="fa-IR" sz="1800" dirty="0" smtClean="0">
                <a:cs typeface="B Homa" pitchFamily="2" charset="-78"/>
              </a:rPr>
              <a:t>تشخیص بیماری های مغز و اعصاب , (سی تی اسکن می تواند تفاوت خون تازه و کهنه را تشخیص دهد , برای </a:t>
            </a:r>
            <a:r>
              <a:rPr lang="en-US" sz="1800" dirty="0" smtClean="0">
                <a:cs typeface="B Homa" pitchFamily="2" charset="-78"/>
              </a:rPr>
              <a:t> </a:t>
            </a:r>
            <a:r>
              <a:rPr lang="fa-IR" sz="1800" dirty="0" smtClean="0">
                <a:cs typeface="B Homa" pitchFamily="2" charset="-78"/>
              </a:rPr>
              <a:t>نشان دادن موارد اورژانس بیماری های مغزی بهترین</a:t>
            </a:r>
            <a:r>
              <a:rPr lang="en-US" sz="1800" dirty="0" smtClean="0">
                <a:cs typeface="B Homa" pitchFamily="2" charset="-78"/>
              </a:rPr>
              <a:t> </a:t>
            </a:r>
            <a:r>
              <a:rPr lang="fa-IR" sz="1800" dirty="0" smtClean="0">
                <a:cs typeface="B Homa" pitchFamily="2" charset="-78"/>
              </a:rPr>
              <a:t>کاربرد را دارد)</a:t>
            </a:r>
          </a:p>
          <a:p>
            <a:pPr marL="0" indent="0" algn="r" rtl="1">
              <a:lnSpc>
                <a:spcPct val="150000"/>
              </a:lnSpc>
              <a:buFontTx/>
              <a:buChar char="-"/>
            </a:pPr>
            <a:r>
              <a:rPr lang="fa-IR" sz="1800" dirty="0" smtClean="0">
                <a:cs typeface="B Homa" pitchFamily="2" charset="-78"/>
              </a:rPr>
              <a:t>خون ریزی در قسمت های مختلف مغزی, اعضای داخلی و بیماری های ریه</a:t>
            </a:r>
            <a:r>
              <a:rPr lang="en-US" sz="1800" dirty="0" smtClean="0">
                <a:cs typeface="B Homa" pitchFamily="2" charset="-78"/>
              </a:rPr>
              <a:t> </a:t>
            </a:r>
            <a:endParaRPr lang="fa-IR" sz="1800" dirty="0" smtClean="0">
              <a:cs typeface="B Homa" pitchFamily="2" charset="-78"/>
            </a:endParaRPr>
          </a:p>
          <a:p>
            <a:pPr marL="0" indent="0" algn="r" rtl="1">
              <a:lnSpc>
                <a:spcPct val="150000"/>
              </a:lnSpc>
              <a:buFontTx/>
              <a:buChar char="-"/>
            </a:pPr>
            <a:r>
              <a:rPr lang="fa-IR" sz="1800" dirty="0" smtClean="0">
                <a:cs typeface="B Homa" pitchFamily="2" charset="-78"/>
              </a:rPr>
              <a:t>بیماریهای مادرزادی مانند بزرگی با کوچکی جمجمه</a:t>
            </a:r>
          </a:p>
          <a:p>
            <a:pPr marL="0" indent="0" algn="r" rtl="1">
              <a:lnSpc>
                <a:spcPct val="150000"/>
              </a:lnSpc>
              <a:buFontTx/>
              <a:buChar char="-"/>
            </a:pPr>
            <a:r>
              <a:rPr lang="fa-IR" sz="1800" dirty="0" smtClean="0">
                <a:cs typeface="B Homa" pitchFamily="2" charset="-78"/>
              </a:rPr>
              <a:t>تشخیص تومورهای داخل جمجمه ای و خارج مغزی</a:t>
            </a:r>
          </a:p>
          <a:p>
            <a:pPr marL="0" indent="0" algn="r" rtl="1">
              <a:lnSpc>
                <a:spcPct val="150000"/>
              </a:lnSpc>
              <a:buFontTx/>
              <a:buChar char="-"/>
            </a:pPr>
            <a:endParaRPr lang="fa-IR" sz="1800" dirty="0" smtClean="0">
              <a:cs typeface="B Homa" pitchFamily="2" charset="-78"/>
            </a:endParaRPr>
          </a:p>
        </p:txBody>
      </p:sp>
      <p:pic>
        <p:nvPicPr>
          <p:cNvPr id="4" name="Picture 3" descr="DSCN4199.JPG"/>
          <p:cNvPicPr>
            <a:picLocks noChangeAspect="1"/>
          </p:cNvPicPr>
          <p:nvPr/>
        </p:nvPicPr>
        <p:blipFill>
          <a:blip r:embed="rId3" cstate="print"/>
          <a:stretch>
            <a:fillRect/>
          </a:stretch>
        </p:blipFill>
        <p:spPr>
          <a:xfrm>
            <a:off x="303580" y="2047865"/>
            <a:ext cx="2911098" cy="388146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214546" y="1142984"/>
            <a:ext cx="6643734" cy="646331"/>
          </a:xfrm>
          <a:prstGeom prst="rect">
            <a:avLst/>
          </a:prstGeom>
          <a:noFill/>
        </p:spPr>
        <p:txBody>
          <a:bodyPr wrap="square" rtlCol="0">
            <a:spAutoFit/>
          </a:bodyPr>
          <a:lstStyle/>
          <a:p>
            <a:r>
              <a:rPr lang="fa-IR" dirty="0">
                <a:solidFill>
                  <a:prstClr val="black"/>
                </a:solidFill>
                <a:cs typeface="B Homa" pitchFamily="2" charset="-78"/>
              </a:rPr>
              <a:t>سی تی اسکن  به معنی تصویرگری مقطعی و عرضی از اعضای بدن می باشد.</a:t>
            </a:r>
            <a:endParaRPr lang="en-US" dirty="0">
              <a:solidFill>
                <a:prstClr val="black"/>
              </a:solidFill>
              <a:cs typeface="B Homa" pitchFamily="2" charset="-78"/>
            </a:endParaRPr>
          </a:p>
          <a:p>
            <a:endParaRPr lang="en-US" dirty="0">
              <a:solidFill>
                <a:prstClr val="black"/>
              </a:solidFill>
              <a:cs typeface="B Homa" pitchFamily="2" charset="-78"/>
            </a:endParaRPr>
          </a:p>
        </p:txBody>
      </p:sp>
    </p:spTree>
    <p:extLst>
      <p:ext uri="{BB962C8B-B14F-4D97-AF65-F5344CB8AC3E}">
        <p14:creationId xmlns:p14="http://schemas.microsoft.com/office/powerpoint/2010/main" val="208537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786314" y="0"/>
            <a:ext cx="4071966" cy="1470025"/>
          </a:xfrm>
        </p:spPr>
        <p:txBody>
          <a:bodyPr>
            <a:normAutofit/>
          </a:bodyPr>
          <a:lstStyle/>
          <a:p>
            <a:pPr algn="r"/>
            <a:r>
              <a:rPr lang="fa-IR" sz="4800" dirty="0" smtClean="0">
                <a:solidFill>
                  <a:schemeClr val="bg1"/>
                </a:solidFill>
                <a:latin typeface="Arial" pitchFamily="34" charset="0"/>
                <a:cs typeface="B Homa" pitchFamily="2" charset="-78"/>
              </a:rPr>
              <a:t>بخش تشخیصی</a:t>
            </a:r>
            <a:endParaRPr lang="en-US" sz="4800" dirty="0">
              <a:latin typeface="Arial" pitchFamily="34" charset="0"/>
              <a:cs typeface="B Homa" pitchFamily="2" charset="-78"/>
            </a:endParaRPr>
          </a:p>
        </p:txBody>
      </p:sp>
      <p:sp>
        <p:nvSpPr>
          <p:cNvPr id="3" name="Subtitle 2"/>
          <p:cNvSpPr>
            <a:spLocks noGrp="1"/>
          </p:cNvSpPr>
          <p:nvPr>
            <p:ph type="subTitle" idx="1"/>
          </p:nvPr>
        </p:nvSpPr>
        <p:spPr>
          <a:xfrm>
            <a:off x="6429388" y="1828800"/>
            <a:ext cx="2549038" cy="1752600"/>
          </a:xfrm>
        </p:spPr>
        <p:txBody>
          <a:bodyPr/>
          <a:lstStyle/>
          <a:p>
            <a:pPr algn="r"/>
            <a:r>
              <a:rPr lang="fa-IR" dirty="0" smtClean="0">
                <a:solidFill>
                  <a:schemeClr val="bg1"/>
                </a:solidFill>
                <a:cs typeface="B Homa" pitchFamily="2" charset="-78"/>
              </a:rPr>
              <a:t>رادیولوژی</a:t>
            </a:r>
          </a:p>
          <a:p>
            <a:pPr algn="r"/>
            <a:r>
              <a:rPr lang="fa-IR" dirty="0" smtClean="0">
                <a:solidFill>
                  <a:srgbClr val="C00000"/>
                </a:solidFill>
                <a:cs typeface="B Homa" pitchFamily="2" charset="-78"/>
              </a:rPr>
              <a:t>سی تی اسکن</a:t>
            </a:r>
          </a:p>
          <a:p>
            <a:pPr algn="r"/>
            <a:r>
              <a:rPr lang="fa-IR" dirty="0" smtClean="0">
                <a:solidFill>
                  <a:schemeClr val="bg1"/>
                </a:solidFill>
                <a:cs typeface="B Homa" pitchFamily="2" charset="-78"/>
              </a:rPr>
              <a:t>سونوگرافی</a:t>
            </a:r>
            <a:endParaRPr lang="en-US" dirty="0">
              <a:solidFill>
                <a:schemeClr val="bg1"/>
              </a:solidFill>
              <a:cs typeface="B Homa" pitchFamily="2" charset="-78"/>
            </a:endParaRPr>
          </a:p>
        </p:txBody>
      </p:sp>
      <p:pic>
        <p:nvPicPr>
          <p:cNvPr id="1033" name="Picture 9" descr="H:\radiology-xray-0518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48" y="357166"/>
            <a:ext cx="2895600" cy="2083419"/>
          </a:xfrm>
          <a:prstGeom prst="rect">
            <a:avLst/>
          </a:prstGeom>
          <a:ln w="9525" cap="rnd">
            <a:solidFill>
              <a:schemeClr val="tx1">
                <a:lumMod val="95000"/>
                <a:lumOff val="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034" name="Picture 10" descr="H:\radiologygi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195" y="3258548"/>
            <a:ext cx="3267146" cy="2813658"/>
          </a:xfrm>
          <a:prstGeom prst="rect">
            <a:avLst/>
          </a:prstGeom>
          <a:ln w="9525" cap="rnd">
            <a:solidFill>
              <a:schemeClr val="tx1">
                <a:lumMod val="95000"/>
                <a:lumOff val="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035" name="Picture 11" descr="H:\radiology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4876" y="3643314"/>
            <a:ext cx="2115931" cy="2427103"/>
          </a:xfrm>
          <a:prstGeom prst="rect">
            <a:avLst/>
          </a:prstGeom>
          <a:ln w="9525" cap="rnd">
            <a:solidFill>
              <a:schemeClr val="tx1">
                <a:lumMod val="95000"/>
                <a:lumOff val="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032" name="Picture 8" descr="H:\xray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6116" y="1643050"/>
            <a:ext cx="2530162" cy="1742197"/>
          </a:xfrm>
          <a:prstGeom prst="rect">
            <a:avLst/>
          </a:prstGeom>
          <a:ln w="9525" cap="rnd">
            <a:solidFill>
              <a:schemeClr val="tx1">
                <a:lumMod val="95000"/>
                <a:lumOff val="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60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1000"/>
                                        <p:tgtEl>
                                          <p:spTgt spid="103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4"/>
                                        </p:tgtEl>
                                        <p:attrNameLst>
                                          <p:attrName>style.visibility</p:attrName>
                                        </p:attrNameLst>
                                      </p:cBhvr>
                                      <p:to>
                                        <p:strVal val="visible"/>
                                      </p:to>
                                    </p:set>
                                    <p:animEffect transition="in" filter="fade">
                                      <p:cBhvr>
                                        <p:cTn id="11" dur="500"/>
                                        <p:tgtEl>
                                          <p:spTgt spid="1034"/>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33"/>
                                        </p:tgtEl>
                                        <p:attrNameLst>
                                          <p:attrName>style.visibility</p:attrName>
                                        </p:attrNameLst>
                                      </p:cBhvr>
                                      <p:to>
                                        <p:strVal val="visible"/>
                                      </p:to>
                                    </p:set>
                                    <p:animEffect transition="in" filter="fade">
                                      <p:cBhvr>
                                        <p:cTn id="21" dur="500"/>
                                        <p:tgtEl>
                                          <p:spTgt spid="103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35"/>
                                        </p:tgtEl>
                                        <p:attrNameLst>
                                          <p:attrName>style.visibility</p:attrName>
                                        </p:attrNameLst>
                                      </p:cBhvr>
                                      <p:to>
                                        <p:strVal val="visible"/>
                                      </p:to>
                                    </p:set>
                                    <p:animEffect transition="in" filter="fade">
                                      <p:cBhvr>
                                        <p:cTn id="25"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15314" y="285728"/>
            <a:ext cx="900090" cy="1143000"/>
          </a:xfrm>
        </p:spPr>
        <p:txBody>
          <a:bodyPr>
            <a:normAutofit/>
          </a:bodyPr>
          <a:lstStyle/>
          <a:p>
            <a:pPr algn="r" rtl="1"/>
            <a:r>
              <a:rPr lang="fa-IR" sz="3600" dirty="0" smtClean="0">
                <a:solidFill>
                  <a:srgbClr val="820000"/>
                </a:solidFill>
                <a:cs typeface="B Homa" pitchFamily="2" charset="-78"/>
              </a:rPr>
              <a:t>اتاق </a:t>
            </a:r>
            <a:endParaRPr lang="en-US" sz="3600" dirty="0">
              <a:solidFill>
                <a:srgbClr val="820000"/>
              </a:solidFill>
              <a:cs typeface="B Homa" pitchFamily="2" charset="-78"/>
            </a:endParaRPr>
          </a:p>
        </p:txBody>
      </p:sp>
      <p:sp>
        <p:nvSpPr>
          <p:cNvPr id="27" name="Content Placeholder 26"/>
          <p:cNvSpPr>
            <a:spLocks noGrp="1"/>
          </p:cNvSpPr>
          <p:nvPr>
            <p:ph idx="1"/>
          </p:nvPr>
        </p:nvSpPr>
        <p:spPr>
          <a:xfrm>
            <a:off x="571472" y="1357298"/>
            <a:ext cx="8229600" cy="1042982"/>
          </a:xfrm>
        </p:spPr>
        <p:txBody>
          <a:bodyPr>
            <a:normAutofit/>
          </a:bodyPr>
          <a:lstStyle/>
          <a:p>
            <a:pPr lvl="0" algn="r" rtl="1">
              <a:lnSpc>
                <a:spcPct val="150000"/>
              </a:lnSpc>
              <a:buNone/>
            </a:pPr>
            <a:r>
              <a:rPr lang="fa-IR" sz="1800" dirty="0" smtClean="0">
                <a:latin typeface="Calibri" pitchFamily="34" charset="0"/>
                <a:cs typeface="B Homa" pitchFamily="2" charset="-78"/>
              </a:rPr>
              <a:t>بخش سی تی اسکن بطور استاندارد شامل 3بخش مجزا می باشد:</a:t>
            </a:r>
          </a:p>
          <a:p>
            <a:pPr lvl="0" algn="r" rtl="1">
              <a:lnSpc>
                <a:spcPct val="150000"/>
              </a:lnSpc>
              <a:buNone/>
            </a:pPr>
            <a:r>
              <a:rPr lang="fa-IR" sz="1800" dirty="0" smtClean="0">
                <a:latin typeface="Calibri" pitchFamily="34" charset="0"/>
                <a:cs typeface="B Homa" pitchFamily="2" charset="-78"/>
              </a:rPr>
              <a:t>اتاق استقرار دستگاه ،اتاق اپراتور و رختکن</a:t>
            </a:r>
          </a:p>
          <a:p>
            <a:pPr algn="r" rtl="1">
              <a:lnSpc>
                <a:spcPct val="150000"/>
              </a:lnSpc>
              <a:buNone/>
            </a:pPr>
            <a:endParaRPr lang="en-US" sz="1800" dirty="0">
              <a:cs typeface="B Homa" pitchFamily="2" charset="-78"/>
            </a:endParaRPr>
          </a:p>
        </p:txBody>
      </p:sp>
      <p:sp>
        <p:nvSpPr>
          <p:cNvPr id="4" name="Oval 3"/>
          <p:cNvSpPr/>
          <p:nvPr/>
        </p:nvSpPr>
        <p:spPr>
          <a:xfrm rot="21081825">
            <a:off x="3836609" y="2494767"/>
            <a:ext cx="1890690" cy="814398"/>
          </a:xfrm>
          <a:prstGeom prst="ellipse">
            <a:avLst/>
          </a:prstGeom>
          <a:solidFill>
            <a:schemeClr val="bg1">
              <a:lumMod val="75000"/>
            </a:schemeClr>
          </a:solidFill>
          <a:ln>
            <a:solidFill>
              <a:schemeClr val="tx1"/>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dirty="0">
              <a:solidFill>
                <a:prstClr val="black"/>
              </a:solidFill>
            </a:endParaRPr>
          </a:p>
        </p:txBody>
      </p:sp>
      <p:sp>
        <p:nvSpPr>
          <p:cNvPr id="5" name="Oval 4"/>
          <p:cNvSpPr/>
          <p:nvPr/>
        </p:nvSpPr>
        <p:spPr>
          <a:xfrm>
            <a:off x="1643042" y="3357562"/>
            <a:ext cx="2071702" cy="1600200"/>
          </a:xfrm>
          <a:prstGeom prst="ellipse">
            <a:avLst/>
          </a:prstGeom>
          <a:solidFill>
            <a:schemeClr val="accent2">
              <a:lumMod val="40000"/>
              <a:lumOff val="60000"/>
            </a:schemeClr>
          </a:solidFill>
          <a:ln>
            <a:solidFill>
              <a:schemeClr val="tx1"/>
            </a:solidFill>
          </a:ln>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dirty="0">
              <a:solidFill>
                <a:prstClr val="black"/>
              </a:solidFill>
            </a:endParaRPr>
          </a:p>
        </p:txBody>
      </p:sp>
      <p:sp>
        <p:nvSpPr>
          <p:cNvPr id="6" name="Oval 5"/>
          <p:cNvSpPr/>
          <p:nvPr/>
        </p:nvSpPr>
        <p:spPr>
          <a:xfrm>
            <a:off x="1500166" y="2285992"/>
            <a:ext cx="1285884" cy="1157286"/>
          </a:xfrm>
          <a:prstGeom prst="ellipse">
            <a:avLst/>
          </a:prstGeom>
          <a:solidFill>
            <a:schemeClr val="tx2">
              <a:lumMod val="40000"/>
              <a:lumOff val="60000"/>
            </a:schemeClr>
          </a:solidFill>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7" name="Curved Right Arrow 6"/>
          <p:cNvSpPr/>
          <p:nvPr/>
        </p:nvSpPr>
        <p:spPr>
          <a:xfrm rot="2838991">
            <a:off x="3245914" y="2479417"/>
            <a:ext cx="502615" cy="1276980"/>
          </a:xfrm>
          <a:prstGeom prst="curvedRightArrow">
            <a:avLst>
              <a:gd name="adj1" fmla="val 33075"/>
              <a:gd name="adj2" fmla="val 69813"/>
              <a:gd name="adj3" fmla="val 634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9" name="TextBox 8"/>
          <p:cNvSpPr txBox="1"/>
          <p:nvPr/>
        </p:nvSpPr>
        <p:spPr>
          <a:xfrm>
            <a:off x="2000232" y="3929066"/>
            <a:ext cx="2071702" cy="400110"/>
          </a:xfrm>
          <a:prstGeom prst="rect">
            <a:avLst/>
          </a:prstGeom>
          <a:noFill/>
        </p:spPr>
        <p:txBody>
          <a:bodyPr wrap="square" rtlCol="0">
            <a:spAutoFit/>
          </a:bodyPr>
          <a:lstStyle/>
          <a:p>
            <a:pPr algn="l" rtl="0"/>
            <a:r>
              <a:rPr lang="fa-IR" sz="2000" dirty="0">
                <a:solidFill>
                  <a:prstClr val="black"/>
                </a:solidFill>
                <a:cs typeface="B Homa" pitchFamily="2" charset="-78"/>
              </a:rPr>
              <a:t>استقرار دستگاه</a:t>
            </a:r>
            <a:endParaRPr lang="en-US" sz="2000" dirty="0">
              <a:solidFill>
                <a:prstClr val="black"/>
              </a:solidFill>
              <a:cs typeface="B Homa" pitchFamily="2" charset="-78"/>
            </a:endParaRPr>
          </a:p>
        </p:txBody>
      </p:sp>
      <p:sp>
        <p:nvSpPr>
          <p:cNvPr id="10" name="Oval 9"/>
          <p:cNvSpPr/>
          <p:nvPr/>
        </p:nvSpPr>
        <p:spPr>
          <a:xfrm>
            <a:off x="571472" y="2857496"/>
            <a:ext cx="1285884" cy="1157286"/>
          </a:xfrm>
          <a:prstGeom prst="ellipse">
            <a:avLst/>
          </a:prstGeom>
          <a:solidFill>
            <a:schemeClr val="accent1">
              <a:lumMod val="40000"/>
              <a:lumOff val="60000"/>
            </a:schemeClr>
          </a:solidFill>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11" name="Oval 10"/>
          <p:cNvSpPr/>
          <p:nvPr/>
        </p:nvSpPr>
        <p:spPr>
          <a:xfrm>
            <a:off x="357158" y="3857628"/>
            <a:ext cx="1385918" cy="1162048"/>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rtlCol="0" anchor="ctr"/>
          <a:lstStyle/>
          <a:p>
            <a:pPr algn="ctr" rtl="0"/>
            <a:endParaRPr lang="en-US" dirty="0">
              <a:solidFill>
                <a:prstClr val="black"/>
              </a:solidFill>
            </a:endParaRPr>
          </a:p>
        </p:txBody>
      </p:sp>
      <p:sp>
        <p:nvSpPr>
          <p:cNvPr id="14" name="TextBox 13"/>
          <p:cNvSpPr txBox="1"/>
          <p:nvPr/>
        </p:nvSpPr>
        <p:spPr>
          <a:xfrm>
            <a:off x="357158" y="4214818"/>
            <a:ext cx="1428760" cy="400110"/>
          </a:xfrm>
          <a:prstGeom prst="rect">
            <a:avLst/>
          </a:prstGeom>
          <a:noFill/>
        </p:spPr>
        <p:txBody>
          <a:bodyPr wrap="square" rtlCol="0">
            <a:spAutoFit/>
          </a:bodyPr>
          <a:lstStyle/>
          <a:p>
            <a:pPr algn="l" rtl="0"/>
            <a:r>
              <a:rPr lang="fa-IR" sz="2000" dirty="0">
                <a:solidFill>
                  <a:prstClr val="black"/>
                </a:solidFill>
                <a:cs typeface="B Homa" pitchFamily="2" charset="-78"/>
              </a:rPr>
              <a:t>اتاق تجهیزات</a:t>
            </a:r>
            <a:endParaRPr lang="en-US" sz="2000" dirty="0">
              <a:solidFill>
                <a:prstClr val="black"/>
              </a:solidFill>
              <a:cs typeface="B Homa" pitchFamily="2" charset="-78"/>
            </a:endParaRPr>
          </a:p>
        </p:txBody>
      </p:sp>
      <p:sp>
        <p:nvSpPr>
          <p:cNvPr id="15" name="TextBox 14"/>
          <p:cNvSpPr txBox="1"/>
          <p:nvPr/>
        </p:nvSpPr>
        <p:spPr>
          <a:xfrm>
            <a:off x="4143372" y="2643182"/>
            <a:ext cx="1500198" cy="400110"/>
          </a:xfrm>
          <a:prstGeom prst="rect">
            <a:avLst/>
          </a:prstGeom>
          <a:noFill/>
        </p:spPr>
        <p:txBody>
          <a:bodyPr wrap="square" rtlCol="0">
            <a:spAutoFit/>
          </a:bodyPr>
          <a:lstStyle/>
          <a:p>
            <a:pPr algn="l" rtl="0"/>
            <a:r>
              <a:rPr lang="fa-IR" sz="2000" dirty="0">
                <a:solidFill>
                  <a:prstClr val="black"/>
                </a:solidFill>
                <a:cs typeface="B Homa" pitchFamily="2" charset="-78"/>
              </a:rPr>
              <a:t>راهروی بیمار</a:t>
            </a:r>
            <a:endParaRPr lang="en-US" sz="2000" dirty="0">
              <a:solidFill>
                <a:prstClr val="black"/>
              </a:solidFill>
              <a:cs typeface="B Homa" pitchFamily="2" charset="-78"/>
            </a:endParaRPr>
          </a:p>
        </p:txBody>
      </p:sp>
      <p:sp>
        <p:nvSpPr>
          <p:cNvPr id="16" name="Oval 15"/>
          <p:cNvSpPr/>
          <p:nvPr/>
        </p:nvSpPr>
        <p:spPr>
          <a:xfrm>
            <a:off x="3714744" y="5170601"/>
            <a:ext cx="1285884" cy="1115919"/>
          </a:xfrm>
          <a:prstGeom prst="ellipse">
            <a:avLst/>
          </a:prstGeom>
          <a:solidFill>
            <a:schemeClr val="accent1">
              <a:lumMod val="60000"/>
              <a:lumOff val="40000"/>
            </a:schemeClr>
          </a:solidFill>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dirty="0">
              <a:solidFill>
                <a:prstClr val="black"/>
              </a:solidFill>
            </a:endParaRPr>
          </a:p>
        </p:txBody>
      </p:sp>
      <p:sp>
        <p:nvSpPr>
          <p:cNvPr id="17" name="TextBox 16"/>
          <p:cNvSpPr txBox="1"/>
          <p:nvPr/>
        </p:nvSpPr>
        <p:spPr>
          <a:xfrm>
            <a:off x="1643042" y="2428868"/>
            <a:ext cx="1214446" cy="707886"/>
          </a:xfrm>
          <a:prstGeom prst="rect">
            <a:avLst/>
          </a:prstGeom>
          <a:noFill/>
        </p:spPr>
        <p:txBody>
          <a:bodyPr wrap="square" rtlCol="0">
            <a:spAutoFit/>
          </a:bodyPr>
          <a:lstStyle/>
          <a:p>
            <a:pPr algn="l" rtl="0"/>
            <a:r>
              <a:rPr lang="fa-IR" sz="2000" dirty="0">
                <a:solidFill>
                  <a:prstClr val="black"/>
                </a:solidFill>
                <a:cs typeface="B Homa" pitchFamily="2" charset="-78"/>
              </a:rPr>
              <a:t>رختکن و آماده سازی</a:t>
            </a:r>
            <a:endParaRPr lang="en-US" sz="2000" dirty="0">
              <a:solidFill>
                <a:prstClr val="black"/>
              </a:solidFill>
              <a:cs typeface="B Homa" pitchFamily="2" charset="-78"/>
            </a:endParaRPr>
          </a:p>
        </p:txBody>
      </p:sp>
      <p:sp>
        <p:nvSpPr>
          <p:cNvPr id="18" name="TextBox 17"/>
          <p:cNvSpPr txBox="1"/>
          <p:nvPr/>
        </p:nvSpPr>
        <p:spPr>
          <a:xfrm>
            <a:off x="785786" y="3143248"/>
            <a:ext cx="928694" cy="369332"/>
          </a:xfrm>
          <a:prstGeom prst="rect">
            <a:avLst/>
          </a:prstGeom>
          <a:noFill/>
        </p:spPr>
        <p:txBody>
          <a:bodyPr wrap="square" rtlCol="0">
            <a:spAutoFit/>
          </a:bodyPr>
          <a:lstStyle/>
          <a:p>
            <a:pPr algn="l" rtl="0"/>
            <a:r>
              <a:rPr lang="fa-IR" dirty="0">
                <a:solidFill>
                  <a:prstClr val="black"/>
                </a:solidFill>
                <a:cs typeface="B Homa" pitchFamily="2" charset="-78"/>
              </a:rPr>
              <a:t>سرویس</a:t>
            </a:r>
            <a:endParaRPr lang="en-US" dirty="0">
              <a:solidFill>
                <a:prstClr val="black"/>
              </a:solidFill>
              <a:cs typeface="B Homa" pitchFamily="2" charset="-78"/>
            </a:endParaRPr>
          </a:p>
        </p:txBody>
      </p:sp>
      <p:sp>
        <p:nvSpPr>
          <p:cNvPr id="19" name="TextBox 18"/>
          <p:cNvSpPr txBox="1"/>
          <p:nvPr/>
        </p:nvSpPr>
        <p:spPr>
          <a:xfrm>
            <a:off x="3786182" y="5429264"/>
            <a:ext cx="1143008" cy="707886"/>
          </a:xfrm>
          <a:prstGeom prst="rect">
            <a:avLst/>
          </a:prstGeom>
          <a:noFill/>
        </p:spPr>
        <p:txBody>
          <a:bodyPr wrap="square" rtlCol="0">
            <a:spAutoFit/>
          </a:bodyPr>
          <a:lstStyle/>
          <a:p>
            <a:pPr algn="ctr" rtl="0"/>
            <a:r>
              <a:rPr lang="fa-IR" sz="2000" dirty="0">
                <a:solidFill>
                  <a:prstClr val="black"/>
                </a:solidFill>
                <a:cs typeface="B Homa" pitchFamily="2" charset="-78"/>
              </a:rPr>
              <a:t>اتاق کنترل برق</a:t>
            </a:r>
            <a:endParaRPr lang="en-US" sz="2000" dirty="0">
              <a:solidFill>
                <a:prstClr val="black"/>
              </a:solidFill>
              <a:cs typeface="B Homa" pitchFamily="2" charset="-78"/>
            </a:endParaRPr>
          </a:p>
        </p:txBody>
      </p:sp>
      <p:sp>
        <p:nvSpPr>
          <p:cNvPr id="21" name="TextBox 20"/>
          <p:cNvSpPr txBox="1"/>
          <p:nvPr/>
        </p:nvSpPr>
        <p:spPr>
          <a:xfrm>
            <a:off x="6357950" y="500042"/>
            <a:ext cx="1857388" cy="646331"/>
          </a:xfrm>
          <a:prstGeom prst="rect">
            <a:avLst/>
          </a:prstGeom>
          <a:noFill/>
        </p:spPr>
        <p:txBody>
          <a:bodyPr wrap="square" rtlCol="0">
            <a:spAutoFit/>
          </a:bodyPr>
          <a:lstStyle/>
          <a:p>
            <a:pPr algn="l" rtl="0"/>
            <a:r>
              <a:rPr lang="en-US" sz="3600" b="1" dirty="0" err="1">
                <a:solidFill>
                  <a:srgbClr val="820000"/>
                </a:solidFill>
                <a:cs typeface="B Homa" pitchFamily="2" charset="-78"/>
              </a:rPr>
              <a:t>Ct.scan</a:t>
            </a:r>
            <a:endParaRPr lang="en-US" sz="3600" b="1" dirty="0">
              <a:solidFill>
                <a:srgbClr val="820000"/>
              </a:solidFill>
              <a:cs typeface="B Homa" pitchFamily="2" charset="-78"/>
            </a:endParaRPr>
          </a:p>
        </p:txBody>
      </p:sp>
      <p:sp>
        <p:nvSpPr>
          <p:cNvPr id="23" name="Oval 22"/>
          <p:cNvSpPr/>
          <p:nvPr/>
        </p:nvSpPr>
        <p:spPr>
          <a:xfrm>
            <a:off x="2500298" y="5072074"/>
            <a:ext cx="1285884" cy="1157286"/>
          </a:xfrm>
          <a:prstGeom prst="ellipse">
            <a:avLst/>
          </a:prstGeom>
          <a:solidFill>
            <a:schemeClr val="accent1">
              <a:lumMod val="60000"/>
              <a:lumOff val="40000"/>
            </a:schemeClr>
          </a:solidFill>
          <a:ln>
            <a:solidFill>
              <a:schemeClr val="tx1"/>
            </a:solidFill>
          </a:ln>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rtl="0"/>
            <a:endParaRPr lang="en-US">
              <a:solidFill>
                <a:prstClr val="black"/>
              </a:solidFill>
            </a:endParaRPr>
          </a:p>
        </p:txBody>
      </p:sp>
      <p:sp>
        <p:nvSpPr>
          <p:cNvPr id="24" name="TextBox 23"/>
          <p:cNvSpPr txBox="1"/>
          <p:nvPr/>
        </p:nvSpPr>
        <p:spPr>
          <a:xfrm>
            <a:off x="2571736" y="5429264"/>
            <a:ext cx="1571636" cy="400110"/>
          </a:xfrm>
          <a:prstGeom prst="rect">
            <a:avLst/>
          </a:prstGeom>
          <a:noFill/>
        </p:spPr>
        <p:txBody>
          <a:bodyPr wrap="square" rtlCol="0">
            <a:spAutoFit/>
          </a:bodyPr>
          <a:lstStyle/>
          <a:p>
            <a:pPr algn="l" rtl="0"/>
            <a:r>
              <a:rPr lang="fa-IR" sz="2000" dirty="0">
                <a:solidFill>
                  <a:prstClr val="black"/>
                </a:solidFill>
                <a:cs typeface="B Homa" pitchFamily="2" charset="-78"/>
              </a:rPr>
              <a:t>اتاق اپراتور</a:t>
            </a:r>
            <a:endParaRPr lang="en-US" sz="2000" dirty="0">
              <a:solidFill>
                <a:prstClr val="black"/>
              </a:solidFill>
              <a:cs typeface="B Homa" pitchFamily="2" charset="-78"/>
            </a:endParaRPr>
          </a:p>
        </p:txBody>
      </p:sp>
      <p:sp>
        <p:nvSpPr>
          <p:cNvPr id="25" name="Curved Down Arrow 24"/>
          <p:cNvSpPr/>
          <p:nvPr/>
        </p:nvSpPr>
        <p:spPr>
          <a:xfrm rot="14465605">
            <a:off x="1618433" y="4889964"/>
            <a:ext cx="1063685" cy="57150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solidFill>
            </a:endParaRPr>
          </a:p>
        </p:txBody>
      </p:sp>
    </p:spTree>
    <p:extLst>
      <p:ext uri="{BB962C8B-B14F-4D97-AF65-F5344CB8AC3E}">
        <p14:creationId xmlns:p14="http://schemas.microsoft.com/office/powerpoint/2010/main" val="42054143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4"/>
            <a:ext cx="8572560" cy="5715040"/>
          </a:xfrm>
        </p:spPr>
        <p:txBody>
          <a:bodyPr>
            <a:noAutofit/>
          </a:bodyPr>
          <a:lstStyle/>
          <a:p>
            <a:pPr marL="0" indent="0" algn="r" rtl="1">
              <a:lnSpc>
                <a:spcPct val="150000"/>
              </a:lnSpc>
              <a:buNone/>
            </a:pPr>
            <a:endParaRPr lang="fa-IR" sz="1800" dirty="0" smtClean="0">
              <a:cs typeface="B Homa" pitchFamily="2" charset="-78"/>
            </a:endParaRPr>
          </a:p>
          <a:p>
            <a:pPr marL="0" indent="0" algn="r" rtl="1">
              <a:lnSpc>
                <a:spcPct val="150000"/>
              </a:lnSpc>
            </a:pPr>
            <a:r>
              <a:rPr lang="fa-IR" sz="1800" dirty="0" smtClean="0">
                <a:cs typeface="B Homa" pitchFamily="2" charset="-78"/>
              </a:rPr>
              <a:t>سی تی اسکن از یک مجموعه تشکیل شده است که باهم ارتباط داشته و نحوه ی قرار گرفتن و محل استقرار آنها بسیار مهم می باشد.</a:t>
            </a:r>
          </a:p>
          <a:p>
            <a:pPr marL="0" indent="0" algn="r" rtl="1">
              <a:lnSpc>
                <a:spcPct val="150000"/>
              </a:lnSpc>
            </a:pPr>
            <a:r>
              <a:rPr lang="fa-IR" sz="1800" dirty="0" smtClean="0">
                <a:cs typeface="B Homa" pitchFamily="2" charset="-78"/>
              </a:rPr>
              <a:t>حداقل فضای مورد نیاز برای اتاق 25 مترمربع می باشد.</a:t>
            </a:r>
          </a:p>
          <a:p>
            <a:pPr marL="0" indent="0" algn="r" rtl="1">
              <a:lnSpc>
                <a:spcPct val="150000"/>
              </a:lnSpc>
            </a:pPr>
            <a:r>
              <a:rPr lang="fa-IR" sz="1800" dirty="0" smtClean="0">
                <a:cs typeface="B Homa" pitchFamily="2" charset="-78"/>
              </a:rPr>
              <a:t>ابعاد اتاق اسکن بستگی به ابعاد گانتری و تخت دارد.معمولا حداقل فضای مورد نیاز در این قسمت 3*5 متر مربع می باشد.</a:t>
            </a:r>
          </a:p>
          <a:p>
            <a:pPr marL="0" indent="0" algn="r" rtl="1">
              <a:lnSpc>
                <a:spcPct val="150000"/>
              </a:lnSpc>
            </a:pPr>
            <a:r>
              <a:rPr lang="fa-IR" sz="1800" dirty="0" smtClean="0">
                <a:cs typeface="B Homa" pitchFamily="2" charset="-78"/>
              </a:rPr>
              <a:t>بیماران ترومایی تعداد زیادی از مراجعه کنندگان این بخش را تشکیل می دهند.</a:t>
            </a:r>
          </a:p>
          <a:p>
            <a:pPr marL="0" indent="0" algn="r" rtl="1">
              <a:lnSpc>
                <a:spcPct val="150000"/>
              </a:lnSpc>
              <a:buNone/>
            </a:pPr>
            <a:r>
              <a:rPr lang="fa-IR" sz="1800" dirty="0" smtClean="0">
                <a:cs typeface="B Homa" pitchFamily="2" charset="-78"/>
              </a:rPr>
              <a:t>به دلیل نیاز این نوع بیماران به همراهانشان و همینطور وسایل مخصوص حمل بیمار مانند برانکارد  فضای مناسب جهت مانور باید وجود داشته باشد.</a:t>
            </a:r>
          </a:p>
        </p:txBody>
      </p:sp>
    </p:spTree>
    <p:extLst>
      <p:ext uri="{BB962C8B-B14F-4D97-AF65-F5344CB8AC3E}">
        <p14:creationId xmlns:p14="http://schemas.microsoft.com/office/powerpoint/2010/main" val="3620383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331797"/>
            <a:ext cx="8501122" cy="4525963"/>
          </a:xfrm>
        </p:spPr>
        <p:txBody>
          <a:bodyPr>
            <a:normAutofit/>
          </a:bodyPr>
          <a:lstStyle/>
          <a:p>
            <a:pPr marL="0" indent="0" algn="r" rtl="1">
              <a:lnSpc>
                <a:spcPct val="150000"/>
              </a:lnSpc>
              <a:buNone/>
            </a:pPr>
            <a:r>
              <a:rPr lang="fa-IR" sz="1800" dirty="0" smtClean="0">
                <a:cs typeface="B Homa" pitchFamily="2" charset="-78"/>
              </a:rPr>
              <a:t>فضای کافی جهت قسمت آماده سازی بیمار و دستگاههای جانبی مورد لزوم بخش مثل قفسه های نگهداری دارو و کمکهای اولیه ، دستگاه بیهوشی ، ساکشن و غیره نیز در نظر گرفته شود.</a:t>
            </a:r>
          </a:p>
          <a:p>
            <a:pPr marL="0" indent="0" algn="r" rtl="1">
              <a:lnSpc>
                <a:spcPct val="150000"/>
              </a:lnSpc>
              <a:buNone/>
            </a:pPr>
            <a:r>
              <a:rPr lang="fa-IR" sz="1800" dirty="0" smtClean="0">
                <a:cs typeface="B Homa" pitchFamily="2" charset="-78"/>
              </a:rPr>
              <a:t>گانتری در هنگام اسکن دارای حرکت چرخشی بوده و ایجاد لرزه و نوسان می کند.میزان تحمل سازه های به کار رفته در بنا و احتمال آسیب  و خسارت آن در دراز مدت باید در نظر گرفته شود. </a:t>
            </a:r>
          </a:p>
          <a:p>
            <a:pPr marL="0" indent="0" algn="r" rtl="1">
              <a:lnSpc>
                <a:spcPct val="150000"/>
              </a:lnSpc>
              <a:buNone/>
            </a:pPr>
            <a:r>
              <a:rPr lang="fa-IR" sz="1800" dirty="0" smtClean="0">
                <a:latin typeface="Calibri" pitchFamily="34" charset="0"/>
                <a:cs typeface="B Homa" pitchFamily="2" charset="-78"/>
              </a:rPr>
              <a:t>ایده آل آن است که برای محافظت بیشتر در برابر اشعه ایکس حتی المقدور این فضا در زیر زمین یا همکف ساخته می شود</a:t>
            </a:r>
            <a:endParaRPr lang="en-US" sz="1800" dirty="0" smtClean="0">
              <a:cs typeface="B Homa" pitchFamily="2" charset="-78"/>
            </a:endParaRPr>
          </a:p>
          <a:p>
            <a:pPr algn="r" rtl="1">
              <a:buNone/>
            </a:pPr>
            <a:endParaRPr lang="en-US" sz="1800" dirty="0">
              <a:cs typeface="B Homa" pitchFamily="2" charset="-78"/>
            </a:endParaRPr>
          </a:p>
        </p:txBody>
      </p:sp>
      <p:pic>
        <p:nvPicPr>
          <p:cNvPr id="4" name="Picture 3" descr="DSCN4268.JPG"/>
          <p:cNvPicPr>
            <a:picLocks noChangeAspect="1"/>
          </p:cNvPicPr>
          <p:nvPr/>
        </p:nvPicPr>
        <p:blipFill>
          <a:blip r:embed="rId3" cstate="print"/>
          <a:stretch>
            <a:fillRect/>
          </a:stretch>
        </p:blipFill>
        <p:spPr>
          <a:xfrm>
            <a:off x="523847" y="2893214"/>
            <a:ext cx="4333905" cy="3250430"/>
          </a:xfrm>
          <a:prstGeom prst="rect">
            <a:avLst/>
          </a:prstGeom>
          <a:ln>
            <a:noFill/>
          </a:ln>
          <a:effectLst>
            <a:outerShdw blurRad="292100" dist="139700" dir="2700000" algn="tl" rotWithShape="0">
              <a:srgbClr val="333333">
                <a:alpha val="65000"/>
              </a:srgbClr>
            </a:outerShdw>
          </a:effectLst>
        </p:spPr>
      </p:pic>
      <p:pic>
        <p:nvPicPr>
          <p:cNvPr id="5" name="Picture 4" descr="DSCN4266.JPG"/>
          <p:cNvPicPr>
            <a:picLocks noChangeAspect="1"/>
          </p:cNvPicPr>
          <p:nvPr/>
        </p:nvPicPr>
        <p:blipFill>
          <a:blip r:embed="rId4" cstate="print"/>
          <a:stretch>
            <a:fillRect/>
          </a:stretch>
        </p:blipFill>
        <p:spPr>
          <a:xfrm>
            <a:off x="5000628" y="3571876"/>
            <a:ext cx="3429024" cy="25717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9111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t="-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428604"/>
            <a:ext cx="8658228" cy="2428892"/>
          </a:xfrm>
        </p:spPr>
        <p:txBody>
          <a:bodyPr>
            <a:normAutofit/>
          </a:bodyPr>
          <a:lstStyle/>
          <a:p>
            <a:pPr marL="0" lvl="0" indent="0" algn="r">
              <a:lnSpc>
                <a:spcPct val="150000"/>
              </a:lnSpc>
              <a:buNone/>
            </a:pPr>
            <a:r>
              <a:rPr lang="fa-IR" sz="1800" dirty="0" smtClean="0">
                <a:latin typeface="Calibri" pitchFamily="34" charset="0"/>
                <a:cs typeface="B Homa" pitchFamily="2" charset="-78"/>
              </a:rPr>
              <a:t>برای حفاظت اپراتور از پرتوهای ایکس اتاقک کنترل تعبیه شده که به صورت مستقیم به بیمار دید داشته و از طریق بلندگوها و آیفون ارتباط اپراتور با بیمار برقرار می شود.</a:t>
            </a:r>
          </a:p>
          <a:p>
            <a:pPr marL="0" lvl="0" indent="0" algn="r">
              <a:lnSpc>
                <a:spcPct val="150000"/>
              </a:lnSpc>
              <a:buNone/>
            </a:pPr>
            <a:r>
              <a:rPr lang="fa-IR" sz="1800" dirty="0" smtClean="0">
                <a:latin typeface="Calibri" pitchFamily="34" charset="0"/>
                <a:cs typeface="B Homa" pitchFamily="2" charset="-78"/>
              </a:rPr>
              <a:t>تخت بیمار نسبت به اتاق اپراتور باید به صورت مایل و با زاویه قرار گیرد به طوری که کاملا امکان رویت بیمار توسط اپراتور باشد.</a:t>
            </a:r>
            <a:endParaRPr lang="en-US" sz="1800" dirty="0" smtClean="0">
              <a:latin typeface="Calibri" pitchFamily="34" charset="0"/>
              <a:cs typeface="B Homa" pitchFamily="2" charset="-78"/>
            </a:endParaRPr>
          </a:p>
          <a:p>
            <a:pPr marL="0" indent="0" algn="r">
              <a:lnSpc>
                <a:spcPct val="150000"/>
              </a:lnSpc>
              <a:buNone/>
            </a:pPr>
            <a:endParaRPr lang="en-US" sz="1800" dirty="0">
              <a:cs typeface="B Homa" pitchFamily="2" charset="-78"/>
            </a:endParaRPr>
          </a:p>
        </p:txBody>
      </p:sp>
      <p:sp>
        <p:nvSpPr>
          <p:cNvPr id="4" name="Rectangle 3"/>
          <p:cNvSpPr/>
          <p:nvPr/>
        </p:nvSpPr>
        <p:spPr>
          <a:xfrm>
            <a:off x="5786477" y="5026895"/>
            <a:ext cx="3071803" cy="830997"/>
          </a:xfrm>
          <a:prstGeom prst="rect">
            <a:avLst/>
          </a:prstGeom>
        </p:spPr>
        <p:txBody>
          <a:bodyPr wrap="square">
            <a:spAutoFit/>
          </a:bodyPr>
          <a:lstStyle/>
          <a:p>
            <a:pPr rtl="0"/>
            <a:r>
              <a:rPr lang="fa-IR" sz="2400" dirty="0">
                <a:solidFill>
                  <a:prstClr val="black"/>
                </a:solidFill>
                <a:cs typeface="B Homa" pitchFamily="2" charset="-78"/>
              </a:rPr>
              <a:t>استقرار دستگاه با زاویه 45 نسبت به محور طولی اتاق</a:t>
            </a:r>
            <a:endParaRPr lang="en-US" sz="2400" dirty="0">
              <a:solidFill>
                <a:prstClr val="black"/>
              </a:solidFill>
              <a:cs typeface="B Homa" pitchFamily="2" charset="-78"/>
            </a:endParaRPr>
          </a:p>
        </p:txBody>
      </p:sp>
      <p:sp>
        <p:nvSpPr>
          <p:cNvPr id="5" name="Rectangle 4"/>
          <p:cNvSpPr/>
          <p:nvPr/>
        </p:nvSpPr>
        <p:spPr>
          <a:xfrm>
            <a:off x="-71470" y="5000636"/>
            <a:ext cx="4572000" cy="830997"/>
          </a:xfrm>
          <a:prstGeom prst="rect">
            <a:avLst/>
          </a:prstGeom>
        </p:spPr>
        <p:txBody>
          <a:bodyPr>
            <a:spAutoFit/>
          </a:bodyPr>
          <a:lstStyle/>
          <a:p>
            <a:pPr>
              <a:buFont typeface="Arial" pitchFamily="34" charset="0"/>
              <a:buChar char="•"/>
            </a:pPr>
            <a:r>
              <a:rPr lang="fa-IR" sz="2400" dirty="0">
                <a:solidFill>
                  <a:prstClr val="black"/>
                </a:solidFill>
                <a:cs typeface="B Homa" pitchFamily="2" charset="-78"/>
              </a:rPr>
              <a:t>سهولت رفت و آمد بیمار</a:t>
            </a:r>
          </a:p>
          <a:p>
            <a:pPr>
              <a:buFont typeface="Arial" pitchFamily="34" charset="0"/>
              <a:buChar char="•"/>
            </a:pPr>
            <a:r>
              <a:rPr lang="fa-IR" sz="2400" dirty="0">
                <a:solidFill>
                  <a:prstClr val="black"/>
                </a:solidFill>
                <a:cs typeface="B Homa" pitchFamily="2" charset="-78"/>
              </a:rPr>
              <a:t>دید داشتن اتاق کنترل به وضعیت بیمار </a:t>
            </a:r>
            <a:endParaRPr lang="en-US" sz="2400" dirty="0">
              <a:solidFill>
                <a:prstClr val="black"/>
              </a:solidFill>
              <a:cs typeface="B Homa" pitchFamily="2" charset="-78"/>
            </a:endParaRPr>
          </a:p>
        </p:txBody>
      </p:sp>
      <p:sp>
        <p:nvSpPr>
          <p:cNvPr id="6" name="Left Arrow 5"/>
          <p:cNvSpPr/>
          <p:nvPr/>
        </p:nvSpPr>
        <p:spPr>
          <a:xfrm>
            <a:off x="4572000" y="5214950"/>
            <a:ext cx="1190588" cy="357190"/>
          </a:xfrm>
          <a:prstGeom prst="leftArrow">
            <a:avLst/>
          </a:prstGeom>
          <a:solidFill>
            <a:srgbClr val="EE17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 name="Rectangle 6"/>
          <p:cNvSpPr/>
          <p:nvPr/>
        </p:nvSpPr>
        <p:spPr>
          <a:xfrm>
            <a:off x="3357554" y="2857496"/>
            <a:ext cx="2286016" cy="1214446"/>
          </a:xfrm>
          <a:prstGeom prst="rect">
            <a:avLst/>
          </a:prstGeom>
          <a:solidFill>
            <a:schemeClr val="bg1">
              <a:lumMod val="50000"/>
            </a:schemeClr>
          </a:solidFill>
          <a:ln>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rtlCol="0" anchor="ctr"/>
          <a:lstStyle/>
          <a:p>
            <a:pPr algn="ctr" rtl="0"/>
            <a:endParaRPr lang="en-US">
              <a:solidFill>
                <a:prstClr val="black"/>
              </a:solidFill>
            </a:endParaRPr>
          </a:p>
        </p:txBody>
      </p:sp>
      <p:sp>
        <p:nvSpPr>
          <p:cNvPr id="12" name="Bevel 11"/>
          <p:cNvSpPr/>
          <p:nvPr/>
        </p:nvSpPr>
        <p:spPr>
          <a:xfrm rot="18339301">
            <a:off x="4291575" y="3025515"/>
            <a:ext cx="386885" cy="928694"/>
          </a:xfrm>
          <a:prstGeom prst="bevel">
            <a:avLst/>
          </a:prstGeom>
        </p:spPr>
        <p:style>
          <a:lnRef idx="1">
            <a:schemeClr val="accent2"/>
          </a:lnRef>
          <a:fillRef idx="3">
            <a:schemeClr val="accent2"/>
          </a:fillRef>
          <a:effectRef idx="2">
            <a:schemeClr val="accent2"/>
          </a:effectRef>
          <a:fontRef idx="minor">
            <a:schemeClr val="lt1"/>
          </a:fontRef>
        </p:style>
        <p:txBody>
          <a:bodyPr rtlCol="0" anchor="ctr"/>
          <a:lstStyle/>
          <a:p>
            <a:pPr algn="ctr" rtl="0"/>
            <a:endParaRPr lang="en-US">
              <a:solidFill>
                <a:prstClr val="white"/>
              </a:solidFill>
            </a:endParaRPr>
          </a:p>
        </p:txBody>
      </p:sp>
      <p:cxnSp>
        <p:nvCxnSpPr>
          <p:cNvPr id="16" name="Straight Connector 15"/>
          <p:cNvCxnSpPr/>
          <p:nvPr/>
        </p:nvCxnSpPr>
        <p:spPr>
          <a:xfrm rot="10800000">
            <a:off x="2857488" y="3500438"/>
            <a:ext cx="3143272" cy="1588"/>
          </a:xfrm>
          <a:prstGeom prst="line">
            <a:avLst/>
          </a:prstGeom>
          <a:ln w="28575">
            <a:solidFill>
              <a:schemeClr val="tx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3953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1556" y="-142892"/>
            <a:ext cx="8229600" cy="1143000"/>
          </a:xfrm>
        </p:spPr>
        <p:txBody>
          <a:bodyPr>
            <a:normAutofit/>
          </a:bodyPr>
          <a:lstStyle/>
          <a:p>
            <a:pPr algn="r" rtl="1"/>
            <a:r>
              <a:rPr lang="fa-IR" sz="3200" dirty="0" smtClean="0">
                <a:solidFill>
                  <a:srgbClr val="820000"/>
                </a:solidFill>
                <a:cs typeface="B Homa" pitchFamily="2" charset="-78"/>
              </a:rPr>
              <a:t>اصول و نکات بخش سی تی اسکن</a:t>
            </a:r>
            <a:endParaRPr lang="en-US" sz="3200" dirty="0">
              <a:solidFill>
                <a:srgbClr val="820000"/>
              </a:solidFill>
              <a:cs typeface="B Homa" pitchFamily="2" charset="-78"/>
            </a:endParaRPr>
          </a:p>
        </p:txBody>
      </p:sp>
      <p:sp>
        <p:nvSpPr>
          <p:cNvPr id="3" name="Content Placeholder 2"/>
          <p:cNvSpPr>
            <a:spLocks noGrp="1"/>
          </p:cNvSpPr>
          <p:nvPr>
            <p:ph idx="1"/>
          </p:nvPr>
        </p:nvSpPr>
        <p:spPr>
          <a:xfrm>
            <a:off x="0" y="857232"/>
            <a:ext cx="9001124" cy="5715040"/>
          </a:xfrm>
        </p:spPr>
        <p:txBody>
          <a:bodyPr>
            <a:noAutofit/>
          </a:bodyPr>
          <a:lstStyle/>
          <a:p>
            <a:pPr marL="0" indent="0" algn="r" rtl="1">
              <a:lnSpc>
                <a:spcPct val="150000"/>
              </a:lnSpc>
              <a:buNone/>
            </a:pPr>
            <a:r>
              <a:rPr lang="fa-IR" sz="1800" dirty="0" smtClean="0">
                <a:solidFill>
                  <a:srgbClr val="820000"/>
                </a:solidFill>
                <a:cs typeface="B Homa" pitchFamily="2" charset="-78"/>
              </a:rPr>
              <a:t>حفاظت در برابر اشعه</a:t>
            </a:r>
          </a:p>
          <a:p>
            <a:pPr marL="0" indent="0" algn="r" rtl="1">
              <a:lnSpc>
                <a:spcPct val="150000"/>
              </a:lnSpc>
              <a:buNone/>
            </a:pPr>
            <a:r>
              <a:rPr lang="fa-IR" sz="1800" dirty="0" smtClean="0">
                <a:cs typeface="B Homa" pitchFamily="2" charset="-78"/>
              </a:rPr>
              <a:t>مانند هر دستگاه تولید کننده اشعه برای جلوگیری از نفوذ اشعه                                                                      به محیط اطراف ، اتاق اسکن باید سرب کوبی</a:t>
            </a:r>
            <a:r>
              <a:rPr lang="en-US" sz="1800" dirty="0" smtClean="0">
                <a:cs typeface="B Homa" pitchFamily="2" charset="-78"/>
              </a:rPr>
              <a:t> </a:t>
            </a:r>
            <a:r>
              <a:rPr lang="fa-IR" sz="1800" dirty="0" smtClean="0">
                <a:cs typeface="B Homa" pitchFamily="2" charset="-78"/>
              </a:rPr>
              <a:t>شود.</a:t>
            </a:r>
          </a:p>
          <a:p>
            <a:pPr marL="0" indent="0" algn="r" rtl="1">
              <a:lnSpc>
                <a:spcPct val="150000"/>
              </a:lnSpc>
              <a:buNone/>
            </a:pPr>
            <a:r>
              <a:rPr lang="fa-IR" sz="1800" dirty="0" smtClean="0">
                <a:cs typeface="B Homa" pitchFamily="2" charset="-78"/>
              </a:rPr>
              <a:t>درهای ورودی به اتاق نیز باید با لایه ای از سرب پوشیده شود.                                                                       برای جلوگیری از نفوذ اشعه داخل چهارچوبها نیز باید با سرب                                                                         پوشیده شود.</a:t>
            </a:r>
          </a:p>
          <a:p>
            <a:pPr marL="0" indent="0" algn="r" rtl="1">
              <a:lnSpc>
                <a:spcPct val="150000"/>
              </a:lnSpc>
              <a:buFont typeface="Wingdings" pitchFamily="2" charset="2"/>
              <a:buChar char="q"/>
            </a:pPr>
            <a:r>
              <a:rPr lang="fa-IR" sz="1800" dirty="0" smtClean="0">
                <a:cs typeface="B Homa" pitchFamily="2" charset="-78"/>
              </a:rPr>
              <a:t>علایم هشدار دهنده وجود اشعه باید بر روی درهای ورودی نصب شده و همچنین از چراغهای هشدار در هنگام اسکن در سردر آنها استفاده شود.</a:t>
            </a:r>
          </a:p>
          <a:p>
            <a:pPr marL="0" indent="0" algn="r" rtl="1">
              <a:lnSpc>
                <a:spcPct val="150000"/>
              </a:lnSpc>
              <a:buNone/>
            </a:pPr>
            <a:endParaRPr lang="fa-IR" sz="1800" dirty="0" smtClean="0">
              <a:cs typeface="B Homa" pitchFamily="2" charset="-78"/>
            </a:endParaRPr>
          </a:p>
          <a:p>
            <a:pPr marL="0" indent="0" algn="r" rtl="1">
              <a:lnSpc>
                <a:spcPct val="150000"/>
              </a:lnSpc>
              <a:buNone/>
            </a:pPr>
            <a:r>
              <a:rPr lang="fa-IR" sz="1800" dirty="0" smtClean="0">
                <a:solidFill>
                  <a:srgbClr val="820000"/>
                </a:solidFill>
                <a:cs typeface="B Homa" pitchFamily="2" charset="-78"/>
              </a:rPr>
              <a:t>استفاده از سیستم های تهویه و خنک کننده</a:t>
            </a:r>
          </a:p>
          <a:p>
            <a:pPr marL="0" indent="0" algn="r" rtl="1">
              <a:lnSpc>
                <a:spcPct val="150000"/>
              </a:lnSpc>
              <a:buNone/>
            </a:pPr>
            <a:r>
              <a:rPr lang="fa-IR" sz="1800" dirty="0" smtClean="0">
                <a:cs typeface="B Homa" pitchFamily="2" charset="-78"/>
              </a:rPr>
              <a:t>در دستگاههای سی تی اسکن قسمت قابل توجهی از توان الکتریکی آن به گرما تبدیل می شود بنا براین باتوجه به شرایط اقلیمی محل نصب دستگاه و میزان گرمای محیط ، برای کاهش دما نیاز به استفاده از دستگاههای تهویه و خنک کننده هوا می باشد.</a:t>
            </a:r>
            <a:endParaRPr lang="en-US" sz="1800" dirty="0" smtClean="0">
              <a:cs typeface="B Homa" pitchFamily="2" charset="-78"/>
            </a:endParaRPr>
          </a:p>
          <a:p>
            <a:pPr marL="0" indent="0" algn="r" rtl="1">
              <a:lnSpc>
                <a:spcPct val="150000"/>
              </a:lnSpc>
              <a:buNone/>
            </a:pPr>
            <a:r>
              <a:rPr lang="fa-IR" sz="1800" dirty="0" smtClean="0">
                <a:cs typeface="B Homa" pitchFamily="2" charset="-78"/>
              </a:rPr>
              <a:t> </a:t>
            </a:r>
            <a:endParaRPr lang="en-US" sz="1800" dirty="0">
              <a:cs typeface="B Homa" pitchFamily="2" charset="-78"/>
            </a:endParaRPr>
          </a:p>
        </p:txBody>
      </p:sp>
      <p:pic>
        <p:nvPicPr>
          <p:cNvPr id="4" name="Picture 3" descr="DSCN4127.JPG"/>
          <p:cNvPicPr>
            <a:picLocks noChangeAspect="1"/>
          </p:cNvPicPr>
          <p:nvPr/>
        </p:nvPicPr>
        <p:blipFill>
          <a:blip r:embed="rId3" cstate="print"/>
          <a:srcRect l="8696" t="5589" r="10870" b="7775"/>
          <a:stretch>
            <a:fillRect/>
          </a:stretch>
        </p:blipFill>
        <p:spPr>
          <a:xfrm>
            <a:off x="785786" y="1142984"/>
            <a:ext cx="2643206" cy="22145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45481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00118" y="-214338"/>
            <a:ext cx="8229600" cy="1143000"/>
          </a:xfrm>
        </p:spPr>
        <p:txBody>
          <a:bodyPr>
            <a:normAutofit/>
          </a:bodyPr>
          <a:lstStyle/>
          <a:p>
            <a:pPr algn="r"/>
            <a:r>
              <a:rPr lang="fa-IR" sz="3200" dirty="0" smtClean="0">
                <a:solidFill>
                  <a:srgbClr val="820000"/>
                </a:solidFill>
                <a:cs typeface="B Homa" pitchFamily="2" charset="-78"/>
              </a:rPr>
              <a:t>اصول و نکات بخش سی تی اسکن</a:t>
            </a:r>
            <a:endParaRPr lang="en-US" sz="3200" dirty="0">
              <a:solidFill>
                <a:srgbClr val="820000"/>
              </a:solidFill>
              <a:cs typeface="B Homa" pitchFamily="2" charset="-78"/>
            </a:endParaRPr>
          </a:p>
        </p:txBody>
      </p:sp>
      <p:sp>
        <p:nvSpPr>
          <p:cNvPr id="3" name="Content Placeholder 2"/>
          <p:cNvSpPr>
            <a:spLocks noGrp="1"/>
          </p:cNvSpPr>
          <p:nvPr>
            <p:ph idx="1"/>
          </p:nvPr>
        </p:nvSpPr>
        <p:spPr>
          <a:xfrm>
            <a:off x="57240" y="642918"/>
            <a:ext cx="8943916" cy="6000792"/>
          </a:xfrm>
        </p:spPr>
        <p:txBody>
          <a:bodyPr>
            <a:noAutofit/>
          </a:bodyPr>
          <a:lstStyle/>
          <a:p>
            <a:pPr marL="0" indent="0" algn="r">
              <a:lnSpc>
                <a:spcPct val="150000"/>
              </a:lnSpc>
              <a:buNone/>
            </a:pPr>
            <a:r>
              <a:rPr lang="fa-IR" sz="1800" dirty="0" smtClean="0">
                <a:solidFill>
                  <a:srgbClr val="820000"/>
                </a:solidFill>
                <a:cs typeface="B Homa" pitchFamily="2" charset="-78"/>
              </a:rPr>
              <a:t>وجود گرد و غبار</a:t>
            </a:r>
          </a:p>
          <a:p>
            <a:pPr marL="0" indent="0" algn="r">
              <a:lnSpc>
                <a:spcPct val="150000"/>
              </a:lnSpc>
              <a:buNone/>
            </a:pPr>
            <a:r>
              <a:rPr lang="en-US" sz="1800" dirty="0" smtClean="0">
                <a:cs typeface="B Homa" pitchFamily="2" charset="-78"/>
              </a:rPr>
              <a:t>.</a:t>
            </a:r>
            <a:r>
              <a:rPr lang="fa-IR" sz="1800" dirty="0" smtClean="0">
                <a:cs typeface="B Homa" pitchFamily="2" charset="-78"/>
              </a:rPr>
              <a:t>گرد و غبار محیط می تواند به قسمت های مختلف از جمله کامپیوتر آسیب برساند و باعث کاهش عمر آن شود</a:t>
            </a:r>
          </a:p>
          <a:p>
            <a:pPr marL="0" indent="0" algn="r">
              <a:lnSpc>
                <a:spcPct val="150000"/>
              </a:lnSpc>
              <a:buNone/>
            </a:pPr>
            <a:r>
              <a:rPr lang="fa-IR" sz="1800" dirty="0" smtClean="0">
                <a:cs typeface="B Homa" pitchFamily="2" charset="-78"/>
              </a:rPr>
              <a:t>وجود هرگونه گرد و غبار در محیط و نفوذ آنها روی آشکارساز می تواند به طور جدی در کیفیت تصاویر اثر منفی بگذارد بنابراین باید تا حد امکان از نفوذ گرد و غبار و دود به داخل اتاقها جلوگیری کرد و محیط راهمواره تمییز نگه داشت.</a:t>
            </a:r>
          </a:p>
          <a:p>
            <a:pPr marL="0" indent="0" algn="r">
              <a:lnSpc>
                <a:spcPct val="150000"/>
              </a:lnSpc>
              <a:buNone/>
            </a:pPr>
            <a:r>
              <a:rPr lang="fa-IR" sz="1800" dirty="0" smtClean="0">
                <a:solidFill>
                  <a:srgbClr val="820000"/>
                </a:solidFill>
                <a:cs typeface="B Homa" pitchFamily="2" charset="-78"/>
              </a:rPr>
              <a:t>دمای مناسب</a:t>
            </a:r>
          </a:p>
          <a:p>
            <a:pPr marL="0" indent="0" algn="r">
              <a:lnSpc>
                <a:spcPct val="150000"/>
              </a:lnSpc>
              <a:buNone/>
            </a:pPr>
            <a:r>
              <a:rPr lang="fa-IR" sz="1800" dirty="0" smtClean="0">
                <a:cs typeface="B Homa" pitchFamily="2" charset="-78"/>
              </a:rPr>
              <a:t>بهترین دمای محیط بین 20-17 درجه ی سانتیگراد می باشد .</a:t>
            </a:r>
          </a:p>
          <a:p>
            <a:pPr marL="0" indent="0" algn="r">
              <a:lnSpc>
                <a:spcPct val="150000"/>
              </a:lnSpc>
              <a:buNone/>
            </a:pPr>
            <a:r>
              <a:rPr lang="fa-IR" sz="1800" dirty="0" smtClean="0">
                <a:cs typeface="B Homa" pitchFamily="2" charset="-78"/>
              </a:rPr>
              <a:t>میزان رطوبت نسبی محیط 60-30 درصد می باشد.</a:t>
            </a:r>
          </a:p>
          <a:p>
            <a:pPr marL="0" indent="0" algn="r">
              <a:lnSpc>
                <a:spcPct val="150000"/>
              </a:lnSpc>
              <a:buNone/>
            </a:pPr>
            <a:r>
              <a:rPr lang="fa-IR" sz="1800" dirty="0" smtClean="0">
                <a:cs typeface="B Homa" pitchFamily="2" charset="-78"/>
              </a:rPr>
              <a:t>افزایش بیش از حد رطوبت محیط می تواند در عملکرد دستگاه به خصوص در درازمدت تاثیر نامطلوب بگذارد.</a:t>
            </a:r>
          </a:p>
          <a:p>
            <a:pPr marL="0" indent="0" algn="r">
              <a:lnSpc>
                <a:spcPct val="150000"/>
              </a:lnSpc>
              <a:buNone/>
            </a:pPr>
            <a:r>
              <a:rPr lang="fa-IR" sz="1800" dirty="0" smtClean="0">
                <a:solidFill>
                  <a:srgbClr val="820000"/>
                </a:solidFill>
                <a:cs typeface="B Homa" pitchFamily="2" charset="-78"/>
              </a:rPr>
              <a:t>نور محیط</a:t>
            </a:r>
            <a:r>
              <a:rPr lang="fa-IR" sz="1800" dirty="0" smtClean="0">
                <a:cs typeface="B Homa" pitchFamily="2" charset="-78"/>
              </a:rPr>
              <a:t> </a:t>
            </a:r>
          </a:p>
          <a:p>
            <a:pPr marL="0" indent="0" algn="r">
              <a:lnSpc>
                <a:spcPct val="150000"/>
              </a:lnSpc>
              <a:buNone/>
            </a:pPr>
            <a:r>
              <a:rPr lang="fa-IR" sz="1800" dirty="0" smtClean="0">
                <a:cs typeface="B Homa" pitchFamily="2" charset="-78"/>
              </a:rPr>
              <a:t>اتاق اسکن باید دارای نور کافی باشد، برای تنظیم شدت نور محیط بهتر است از دیمر استفاده شود.در اتاق اپراتور بهتر است از نورپردازی غیر مستقیم استفاده شود،زیرا تابش مستقیم نور در مانیتورهای تصویر ایجاد انعکاس کرده و مانع تشخیص میشود. </a:t>
            </a:r>
            <a:endParaRPr lang="en-US" sz="1800" dirty="0">
              <a:cs typeface="B Homa" pitchFamily="2" charset="-78"/>
            </a:endParaRPr>
          </a:p>
        </p:txBody>
      </p:sp>
    </p:spTree>
    <p:extLst>
      <p:ext uri="{BB962C8B-B14F-4D97-AF65-F5344CB8AC3E}">
        <p14:creationId xmlns:p14="http://schemas.microsoft.com/office/powerpoint/2010/main" val="30398719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9430" y="-71462"/>
            <a:ext cx="2114536" cy="1143000"/>
          </a:xfrm>
        </p:spPr>
        <p:txBody>
          <a:bodyPr>
            <a:normAutofit/>
          </a:bodyPr>
          <a:lstStyle/>
          <a:p>
            <a:pPr algn="r"/>
            <a:r>
              <a:rPr lang="fa-IR" sz="3600" dirty="0" smtClean="0">
                <a:solidFill>
                  <a:srgbClr val="820000"/>
                </a:solidFill>
                <a:cs typeface="B Homa" pitchFamily="2" charset="-78"/>
              </a:rPr>
              <a:t>سونوگرافی</a:t>
            </a:r>
            <a:endParaRPr lang="en-US" sz="3600" dirty="0">
              <a:solidFill>
                <a:srgbClr val="820000"/>
              </a:solidFill>
              <a:cs typeface="B Homa" pitchFamily="2" charset="-78"/>
            </a:endParaRPr>
          </a:p>
        </p:txBody>
      </p:sp>
      <p:sp>
        <p:nvSpPr>
          <p:cNvPr id="3" name="Content Placeholder 2"/>
          <p:cNvSpPr>
            <a:spLocks noGrp="1"/>
          </p:cNvSpPr>
          <p:nvPr>
            <p:ph idx="1"/>
          </p:nvPr>
        </p:nvSpPr>
        <p:spPr>
          <a:xfrm>
            <a:off x="142844" y="642919"/>
            <a:ext cx="8858280" cy="2500330"/>
          </a:xfrm>
        </p:spPr>
        <p:txBody>
          <a:bodyPr>
            <a:normAutofit/>
          </a:bodyPr>
          <a:lstStyle/>
          <a:p>
            <a:pPr marL="0" indent="0" algn="r" rtl="1">
              <a:lnSpc>
                <a:spcPct val="150000"/>
              </a:lnSpc>
              <a:buNone/>
            </a:pPr>
            <a:r>
              <a:rPr lang="fa-IR" sz="1800" dirty="0" smtClean="0">
                <a:cs typeface="B Homa" pitchFamily="2" charset="-78"/>
              </a:rPr>
              <a:t>کلمه ی سونوگرافی از کلمه لاتین          </a:t>
            </a:r>
            <a:r>
              <a:rPr lang="en-US" sz="1800" dirty="0" smtClean="0">
                <a:cs typeface="B Homa" pitchFamily="2" charset="-78"/>
              </a:rPr>
              <a:t>  </a:t>
            </a:r>
            <a:r>
              <a:rPr lang="fa-IR" sz="1800" dirty="0" smtClean="0">
                <a:cs typeface="B Homa" pitchFamily="2" charset="-78"/>
              </a:rPr>
              <a:t>به معنی صوت ونیز              </a:t>
            </a:r>
            <a:r>
              <a:rPr lang="en-US" sz="1800" dirty="0" smtClean="0">
                <a:cs typeface="B Homa" pitchFamily="2" charset="-78"/>
              </a:rPr>
              <a:t> </a:t>
            </a:r>
            <a:r>
              <a:rPr lang="fa-IR" sz="1800" dirty="0" smtClean="0">
                <a:cs typeface="B Homa" pitchFamily="2" charset="-78"/>
              </a:rPr>
              <a:t>به معنی شکل و ترسیم گرفته شده است ، به سونوگرافی اصطلاحا                   به معنای ماورای صوت نیز گفته می شود.</a:t>
            </a:r>
          </a:p>
          <a:p>
            <a:pPr marL="0" indent="0" algn="r" rtl="1">
              <a:lnSpc>
                <a:spcPct val="150000"/>
              </a:lnSpc>
              <a:buNone/>
            </a:pPr>
            <a:r>
              <a:rPr lang="en-US" sz="1800" dirty="0" smtClean="0">
                <a:cs typeface="B Homa" pitchFamily="2" charset="-78"/>
              </a:rPr>
              <a:t>   </a:t>
            </a:r>
            <a:r>
              <a:rPr lang="fa-IR" sz="1800" dirty="0" smtClean="0">
                <a:cs typeface="B Homa" pitchFamily="2" charset="-78"/>
              </a:rPr>
              <a:t>پس می توان گفت که سونوگرافی یعنی تصویر برداری بوسیله امواج فراصوتی.</a:t>
            </a:r>
            <a:endParaRPr lang="en-US" sz="1800" dirty="0" smtClean="0">
              <a:cs typeface="B Homa" pitchFamily="2" charset="-78"/>
            </a:endParaRPr>
          </a:p>
          <a:p>
            <a:pPr marL="0" indent="0" algn="r" rtl="1">
              <a:lnSpc>
                <a:spcPct val="150000"/>
              </a:lnSpc>
              <a:buNone/>
            </a:pPr>
            <a:r>
              <a:rPr lang="en-US" sz="1800" dirty="0" smtClean="0">
                <a:cs typeface="B Homa" pitchFamily="2" charset="-78"/>
              </a:rPr>
              <a:t>   </a:t>
            </a:r>
            <a:r>
              <a:rPr lang="fa-IR" sz="1800" dirty="0" smtClean="0">
                <a:cs typeface="B Homa" pitchFamily="2" charset="-78"/>
              </a:rPr>
              <a:t>دستگاه سونوگرافی و ميز پزشک و سرويس فضايی حدود 20 متر مربع اشغال</a:t>
            </a:r>
            <a:r>
              <a:rPr lang="en-US" sz="1800" dirty="0" smtClean="0">
                <a:cs typeface="B Homa" pitchFamily="2" charset="-78"/>
              </a:rPr>
              <a:t> </a:t>
            </a:r>
            <a:r>
              <a:rPr lang="fa-IR" sz="1800" dirty="0" smtClean="0">
                <a:cs typeface="B Homa" pitchFamily="2" charset="-78"/>
              </a:rPr>
              <a:t>ميکند.</a:t>
            </a:r>
          </a:p>
          <a:p>
            <a:pPr marL="0" indent="0" algn="r" rtl="1">
              <a:lnSpc>
                <a:spcPct val="150000"/>
              </a:lnSpc>
              <a:buNone/>
            </a:pPr>
            <a:endParaRPr lang="fa-IR" sz="1800" dirty="0" smtClean="0">
              <a:cs typeface="B Homa" pitchFamily="2" charset="-78"/>
            </a:endParaRPr>
          </a:p>
          <a:p>
            <a:pPr marL="0" indent="0" algn="r" rtl="1">
              <a:lnSpc>
                <a:spcPct val="150000"/>
              </a:lnSpc>
              <a:buNone/>
            </a:pPr>
            <a:endParaRPr lang="en-US" sz="1800" dirty="0" smtClean="0">
              <a:cs typeface="B Homa" pitchFamily="2" charset="-78"/>
            </a:endParaRPr>
          </a:p>
        </p:txBody>
      </p:sp>
      <p:sp>
        <p:nvSpPr>
          <p:cNvPr id="4" name="TextBox 3"/>
          <p:cNvSpPr txBox="1"/>
          <p:nvPr/>
        </p:nvSpPr>
        <p:spPr>
          <a:xfrm>
            <a:off x="5643570" y="785794"/>
            <a:ext cx="1071570" cy="338554"/>
          </a:xfrm>
          <a:prstGeom prst="rect">
            <a:avLst/>
          </a:prstGeom>
          <a:noFill/>
        </p:spPr>
        <p:txBody>
          <a:bodyPr wrap="square" rtlCol="0">
            <a:spAutoFit/>
          </a:bodyPr>
          <a:lstStyle/>
          <a:p>
            <a:pPr algn="l" rtl="0"/>
            <a:r>
              <a:rPr lang="en-US" sz="1600" b="1" i="1" dirty="0">
                <a:solidFill>
                  <a:prstClr val="black"/>
                </a:solidFill>
              </a:rPr>
              <a:t>Sound </a:t>
            </a:r>
            <a:endParaRPr lang="en-US" sz="1600" b="1" i="1" dirty="0">
              <a:solidFill>
                <a:prstClr val="black"/>
              </a:solidFill>
            </a:endParaRPr>
          </a:p>
        </p:txBody>
      </p:sp>
      <p:sp>
        <p:nvSpPr>
          <p:cNvPr id="5" name="TextBox 4"/>
          <p:cNvSpPr txBox="1"/>
          <p:nvPr/>
        </p:nvSpPr>
        <p:spPr>
          <a:xfrm>
            <a:off x="3357554" y="732992"/>
            <a:ext cx="1143000" cy="338554"/>
          </a:xfrm>
          <a:prstGeom prst="rect">
            <a:avLst/>
          </a:prstGeom>
          <a:noFill/>
        </p:spPr>
        <p:txBody>
          <a:bodyPr wrap="square" rtlCol="0">
            <a:spAutoFit/>
          </a:bodyPr>
          <a:lstStyle/>
          <a:p>
            <a:pPr algn="l" rtl="0"/>
            <a:r>
              <a:rPr lang="en-US" sz="1600" b="1" i="1" dirty="0">
                <a:solidFill>
                  <a:prstClr val="black"/>
                </a:solidFill>
              </a:rPr>
              <a:t>graphic</a:t>
            </a:r>
            <a:endParaRPr lang="en-US" sz="1600" b="1" i="1" dirty="0">
              <a:solidFill>
                <a:prstClr val="black"/>
              </a:solidFill>
            </a:endParaRPr>
          </a:p>
        </p:txBody>
      </p:sp>
      <p:sp>
        <p:nvSpPr>
          <p:cNvPr id="6" name="TextBox 5"/>
          <p:cNvSpPr txBox="1"/>
          <p:nvPr/>
        </p:nvSpPr>
        <p:spPr>
          <a:xfrm>
            <a:off x="5500694" y="1161620"/>
            <a:ext cx="1676400" cy="338554"/>
          </a:xfrm>
          <a:prstGeom prst="rect">
            <a:avLst/>
          </a:prstGeom>
          <a:noFill/>
        </p:spPr>
        <p:txBody>
          <a:bodyPr wrap="square" rtlCol="0">
            <a:spAutoFit/>
          </a:bodyPr>
          <a:lstStyle/>
          <a:p>
            <a:pPr algn="l" rtl="0"/>
            <a:r>
              <a:rPr lang="en-US" sz="1600" b="1" i="1" dirty="0">
                <a:solidFill>
                  <a:prstClr val="black"/>
                </a:solidFill>
              </a:rPr>
              <a:t>Ultrasound     </a:t>
            </a:r>
            <a:endParaRPr lang="en-US" sz="1600" b="1" i="1" dirty="0">
              <a:solidFill>
                <a:prstClr val="black"/>
              </a:solidFill>
            </a:endParaRPr>
          </a:p>
        </p:txBody>
      </p:sp>
      <p:pic>
        <p:nvPicPr>
          <p:cNvPr id="9218" name="Picture 2" descr="E:\bimarestan\DSC05321.JPG"/>
          <p:cNvPicPr>
            <a:picLocks noChangeAspect="1" noChangeArrowheads="1"/>
          </p:cNvPicPr>
          <p:nvPr/>
        </p:nvPicPr>
        <p:blipFill>
          <a:blip r:embed="rId2" cstate="print"/>
          <a:srcRect/>
          <a:stretch>
            <a:fillRect/>
          </a:stretch>
        </p:blipFill>
        <p:spPr bwMode="auto">
          <a:xfrm rot="5400000">
            <a:off x="654816" y="3298030"/>
            <a:ext cx="3333773" cy="2500330"/>
          </a:xfrm>
          <a:prstGeom prst="rect">
            <a:avLst/>
          </a:prstGeom>
          <a:noFill/>
        </p:spPr>
      </p:pic>
      <p:pic>
        <p:nvPicPr>
          <p:cNvPr id="8" name="Picture 7" descr="sono2.jpg"/>
          <p:cNvPicPr>
            <a:picLocks noChangeAspect="1"/>
          </p:cNvPicPr>
          <p:nvPr/>
        </p:nvPicPr>
        <p:blipFill>
          <a:blip r:embed="rId3"/>
          <a:stretch>
            <a:fillRect/>
          </a:stretch>
        </p:blipFill>
        <p:spPr>
          <a:xfrm>
            <a:off x="3929058" y="3429000"/>
            <a:ext cx="4515726" cy="2286016"/>
          </a:xfrm>
          <a:prstGeom prst="rect">
            <a:avLst/>
          </a:prstGeom>
        </p:spPr>
      </p:pic>
    </p:spTree>
    <p:extLst>
      <p:ext uri="{BB962C8B-B14F-4D97-AF65-F5344CB8AC3E}">
        <p14:creationId xmlns:p14="http://schemas.microsoft.com/office/powerpoint/2010/main" val="152336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childTnLst>
                                </p:cTn>
                              </p:par>
                            </p:childTnLst>
                          </p:cTn>
                        </p:par>
                        <p:par>
                          <p:cTn id="8" fill="hold">
                            <p:stCondLst>
                              <p:cond delay="1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7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43570" y="142852"/>
            <a:ext cx="3214710" cy="939784"/>
          </a:xfrm>
        </p:spPr>
        <p:txBody>
          <a:bodyPr/>
          <a:lstStyle/>
          <a:p>
            <a:pPr algn="r" rtl="1"/>
            <a:r>
              <a:rPr lang="fa-IR" dirty="0" smtClean="0">
                <a:solidFill>
                  <a:srgbClr val="820000"/>
                </a:solidFill>
                <a:cs typeface="B Homa" pitchFamily="2" charset="-78"/>
              </a:rPr>
              <a:t>بیمارستان آریا</a:t>
            </a:r>
            <a:endParaRPr lang="en-US" dirty="0">
              <a:solidFill>
                <a:srgbClr val="820000"/>
              </a:solidFill>
              <a:cs typeface="B Homa" pitchFamily="2" charset="-78"/>
            </a:endParaRPr>
          </a:p>
        </p:txBody>
      </p:sp>
      <p:pic>
        <p:nvPicPr>
          <p:cNvPr id="2050" name="Picture 2" descr="C:\Users\r\Desktop\1.jpg"/>
          <p:cNvPicPr>
            <a:picLocks noGrp="1" noChangeAspect="1" noChangeArrowheads="1"/>
          </p:cNvPicPr>
          <p:nvPr>
            <p:ph idx="1"/>
          </p:nvPr>
        </p:nvPicPr>
        <p:blipFill>
          <a:blip r:embed="rId2"/>
          <a:srcRect l="30405" t="7000" r="31441" b="7936"/>
          <a:stretch>
            <a:fillRect/>
          </a:stretch>
        </p:blipFill>
        <p:spPr bwMode="auto">
          <a:xfrm>
            <a:off x="2143108" y="1142984"/>
            <a:ext cx="4286280" cy="543095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500298" y="1857364"/>
            <a:ext cx="1428760" cy="369332"/>
          </a:xfrm>
          <a:prstGeom prst="rect">
            <a:avLst/>
          </a:prstGeom>
          <a:noFill/>
        </p:spPr>
        <p:txBody>
          <a:bodyPr wrap="square" rtlCol="0">
            <a:spAutoFit/>
          </a:bodyPr>
          <a:lstStyle/>
          <a:p>
            <a:pPr algn="l" rtl="0"/>
            <a:r>
              <a:rPr lang="fa-IR" dirty="0">
                <a:solidFill>
                  <a:srgbClr val="820000"/>
                </a:solidFill>
                <a:cs typeface="B Homa" pitchFamily="2" charset="-78"/>
              </a:rPr>
              <a:t>رادیولوژی  1</a:t>
            </a:r>
            <a:endParaRPr lang="en-US" dirty="0">
              <a:solidFill>
                <a:srgbClr val="820000"/>
              </a:solidFill>
              <a:cs typeface="B Homa" pitchFamily="2" charset="-78"/>
            </a:endParaRPr>
          </a:p>
        </p:txBody>
      </p:sp>
      <p:sp>
        <p:nvSpPr>
          <p:cNvPr id="6" name="TextBox 5"/>
          <p:cNvSpPr txBox="1"/>
          <p:nvPr/>
        </p:nvSpPr>
        <p:spPr>
          <a:xfrm>
            <a:off x="5000628" y="1928802"/>
            <a:ext cx="1143008" cy="369332"/>
          </a:xfrm>
          <a:prstGeom prst="rect">
            <a:avLst/>
          </a:prstGeom>
          <a:noFill/>
        </p:spPr>
        <p:txBody>
          <a:bodyPr wrap="square" rtlCol="0">
            <a:spAutoFit/>
          </a:bodyPr>
          <a:lstStyle/>
          <a:p>
            <a:pPr algn="l" rtl="0"/>
            <a:r>
              <a:rPr lang="fa-IR" dirty="0">
                <a:solidFill>
                  <a:srgbClr val="820000"/>
                </a:solidFill>
                <a:cs typeface="B Homa" pitchFamily="2" charset="-78"/>
              </a:rPr>
              <a:t>رادیولوژی 2</a:t>
            </a:r>
            <a:endParaRPr lang="en-US" dirty="0">
              <a:solidFill>
                <a:srgbClr val="820000"/>
              </a:solidFill>
              <a:cs typeface="B Homa" pitchFamily="2" charset="-78"/>
            </a:endParaRPr>
          </a:p>
        </p:txBody>
      </p:sp>
      <p:sp>
        <p:nvSpPr>
          <p:cNvPr id="7" name="TextBox 6"/>
          <p:cNvSpPr txBox="1"/>
          <p:nvPr/>
        </p:nvSpPr>
        <p:spPr>
          <a:xfrm>
            <a:off x="3929058" y="1643050"/>
            <a:ext cx="1000132" cy="369332"/>
          </a:xfrm>
          <a:prstGeom prst="rect">
            <a:avLst/>
          </a:prstGeom>
          <a:noFill/>
        </p:spPr>
        <p:txBody>
          <a:bodyPr wrap="square" rtlCol="0">
            <a:spAutoFit/>
          </a:bodyPr>
          <a:lstStyle/>
          <a:p>
            <a:pPr algn="l" rtl="0"/>
            <a:r>
              <a:rPr lang="fa-IR" dirty="0">
                <a:solidFill>
                  <a:srgbClr val="820000"/>
                </a:solidFill>
                <a:cs typeface="B Homa" pitchFamily="2" charset="-78"/>
              </a:rPr>
              <a:t>تاریکخانه</a:t>
            </a:r>
            <a:endParaRPr lang="en-US" dirty="0">
              <a:solidFill>
                <a:srgbClr val="820000"/>
              </a:solidFill>
              <a:cs typeface="B Homa" pitchFamily="2" charset="-78"/>
            </a:endParaRPr>
          </a:p>
        </p:txBody>
      </p:sp>
      <p:sp>
        <p:nvSpPr>
          <p:cNvPr id="8" name="TextBox 7"/>
          <p:cNvSpPr txBox="1"/>
          <p:nvPr/>
        </p:nvSpPr>
        <p:spPr>
          <a:xfrm>
            <a:off x="5143504" y="3071810"/>
            <a:ext cx="928694" cy="369332"/>
          </a:xfrm>
          <a:prstGeom prst="rect">
            <a:avLst/>
          </a:prstGeom>
          <a:noFill/>
        </p:spPr>
        <p:txBody>
          <a:bodyPr wrap="square" rtlCol="0">
            <a:spAutoFit/>
          </a:bodyPr>
          <a:lstStyle/>
          <a:p>
            <a:pPr algn="l" rtl="0"/>
            <a:r>
              <a:rPr lang="fa-IR" dirty="0">
                <a:solidFill>
                  <a:srgbClr val="820000"/>
                </a:solidFill>
                <a:cs typeface="B Homa" pitchFamily="2" charset="-78"/>
              </a:rPr>
              <a:t>سرویس</a:t>
            </a:r>
            <a:endParaRPr lang="en-US" dirty="0">
              <a:solidFill>
                <a:srgbClr val="820000"/>
              </a:solidFill>
              <a:cs typeface="B Homa" pitchFamily="2" charset="-78"/>
            </a:endParaRPr>
          </a:p>
        </p:txBody>
      </p:sp>
      <p:sp>
        <p:nvSpPr>
          <p:cNvPr id="9" name="TextBox 8"/>
          <p:cNvSpPr txBox="1"/>
          <p:nvPr/>
        </p:nvSpPr>
        <p:spPr>
          <a:xfrm>
            <a:off x="2857488" y="3000372"/>
            <a:ext cx="928694" cy="646331"/>
          </a:xfrm>
          <a:prstGeom prst="rect">
            <a:avLst/>
          </a:prstGeom>
          <a:noFill/>
        </p:spPr>
        <p:txBody>
          <a:bodyPr wrap="square" rtlCol="0">
            <a:spAutoFit/>
          </a:bodyPr>
          <a:lstStyle/>
          <a:p>
            <a:pPr algn="l" rtl="0"/>
            <a:r>
              <a:rPr lang="fa-IR" dirty="0">
                <a:solidFill>
                  <a:srgbClr val="820000"/>
                </a:solidFill>
                <a:cs typeface="B Homa" pitchFamily="2" charset="-78"/>
              </a:rPr>
              <a:t>سرویس و رختکن</a:t>
            </a:r>
            <a:endParaRPr lang="en-US" dirty="0">
              <a:solidFill>
                <a:srgbClr val="820000"/>
              </a:solidFill>
              <a:cs typeface="B Homa" pitchFamily="2" charset="-78"/>
            </a:endParaRPr>
          </a:p>
        </p:txBody>
      </p:sp>
      <p:sp>
        <p:nvSpPr>
          <p:cNvPr id="10" name="TextBox 9"/>
          <p:cNvSpPr txBox="1"/>
          <p:nvPr/>
        </p:nvSpPr>
        <p:spPr>
          <a:xfrm>
            <a:off x="5000628" y="3929066"/>
            <a:ext cx="1143008" cy="369332"/>
          </a:xfrm>
          <a:prstGeom prst="rect">
            <a:avLst/>
          </a:prstGeom>
          <a:noFill/>
        </p:spPr>
        <p:txBody>
          <a:bodyPr wrap="square" rtlCol="0">
            <a:spAutoFit/>
          </a:bodyPr>
          <a:lstStyle/>
          <a:p>
            <a:pPr algn="l" rtl="0"/>
            <a:r>
              <a:rPr lang="fa-IR" dirty="0">
                <a:solidFill>
                  <a:srgbClr val="820000"/>
                </a:solidFill>
                <a:cs typeface="B Homa" pitchFamily="2" charset="-78"/>
              </a:rPr>
              <a:t>سونوگرافی</a:t>
            </a:r>
            <a:endParaRPr lang="en-US" dirty="0">
              <a:solidFill>
                <a:srgbClr val="820000"/>
              </a:solidFill>
              <a:cs typeface="B Homa" pitchFamily="2" charset="-78"/>
            </a:endParaRPr>
          </a:p>
        </p:txBody>
      </p:sp>
      <p:sp>
        <p:nvSpPr>
          <p:cNvPr id="11" name="TextBox 10"/>
          <p:cNvSpPr txBox="1"/>
          <p:nvPr/>
        </p:nvSpPr>
        <p:spPr>
          <a:xfrm>
            <a:off x="2643174" y="4416990"/>
            <a:ext cx="1428760" cy="369332"/>
          </a:xfrm>
          <a:prstGeom prst="rect">
            <a:avLst/>
          </a:prstGeom>
          <a:noFill/>
        </p:spPr>
        <p:txBody>
          <a:bodyPr wrap="square" rtlCol="0">
            <a:spAutoFit/>
          </a:bodyPr>
          <a:lstStyle/>
          <a:p>
            <a:pPr algn="l" rtl="0"/>
            <a:r>
              <a:rPr lang="fa-IR" dirty="0">
                <a:solidFill>
                  <a:srgbClr val="820000"/>
                </a:solidFill>
                <a:cs typeface="B Homa" pitchFamily="2" charset="-78"/>
              </a:rPr>
              <a:t>سی تی اسکن</a:t>
            </a:r>
            <a:endParaRPr lang="en-US" dirty="0">
              <a:solidFill>
                <a:srgbClr val="820000"/>
              </a:solidFill>
              <a:cs typeface="B Homa" pitchFamily="2" charset="-78"/>
            </a:endParaRPr>
          </a:p>
        </p:txBody>
      </p:sp>
      <p:sp>
        <p:nvSpPr>
          <p:cNvPr id="12" name="TextBox 11"/>
          <p:cNvSpPr txBox="1"/>
          <p:nvPr/>
        </p:nvSpPr>
        <p:spPr>
          <a:xfrm>
            <a:off x="2571736" y="5643578"/>
            <a:ext cx="785818" cy="584775"/>
          </a:xfrm>
          <a:prstGeom prst="rect">
            <a:avLst/>
          </a:prstGeom>
          <a:noFill/>
        </p:spPr>
        <p:txBody>
          <a:bodyPr wrap="square" rtlCol="0">
            <a:spAutoFit/>
          </a:bodyPr>
          <a:lstStyle/>
          <a:p>
            <a:pPr algn="ctr" rtl="0"/>
            <a:r>
              <a:rPr lang="fa-IR" sz="1600" dirty="0">
                <a:solidFill>
                  <a:srgbClr val="820000"/>
                </a:solidFill>
                <a:cs typeface="B Homa" pitchFamily="2" charset="-78"/>
              </a:rPr>
              <a:t>کنترل برق</a:t>
            </a:r>
            <a:endParaRPr lang="en-US" sz="1600" dirty="0">
              <a:solidFill>
                <a:srgbClr val="820000"/>
              </a:solidFill>
              <a:cs typeface="B Homa" pitchFamily="2" charset="-78"/>
            </a:endParaRPr>
          </a:p>
        </p:txBody>
      </p:sp>
      <p:sp>
        <p:nvSpPr>
          <p:cNvPr id="13" name="TextBox 12"/>
          <p:cNvSpPr txBox="1"/>
          <p:nvPr/>
        </p:nvSpPr>
        <p:spPr>
          <a:xfrm>
            <a:off x="3286116" y="5786454"/>
            <a:ext cx="785818" cy="338554"/>
          </a:xfrm>
          <a:prstGeom prst="rect">
            <a:avLst/>
          </a:prstGeom>
          <a:noFill/>
        </p:spPr>
        <p:txBody>
          <a:bodyPr wrap="square" rtlCol="0">
            <a:spAutoFit/>
          </a:bodyPr>
          <a:lstStyle/>
          <a:p>
            <a:pPr algn="l" rtl="0"/>
            <a:r>
              <a:rPr lang="fa-IR" sz="1600" dirty="0">
                <a:solidFill>
                  <a:srgbClr val="820000"/>
                </a:solidFill>
                <a:cs typeface="B Homa" pitchFamily="2" charset="-78"/>
              </a:rPr>
              <a:t>اپراتور</a:t>
            </a:r>
            <a:endParaRPr lang="en-US" sz="1600" dirty="0">
              <a:solidFill>
                <a:srgbClr val="820000"/>
              </a:solidFill>
              <a:cs typeface="B Homa" pitchFamily="2" charset="-78"/>
            </a:endParaRPr>
          </a:p>
        </p:txBody>
      </p:sp>
      <p:sp>
        <p:nvSpPr>
          <p:cNvPr id="14" name="TextBox 13"/>
          <p:cNvSpPr txBox="1"/>
          <p:nvPr/>
        </p:nvSpPr>
        <p:spPr>
          <a:xfrm>
            <a:off x="4857752" y="4773051"/>
            <a:ext cx="857256" cy="584775"/>
          </a:xfrm>
          <a:prstGeom prst="rect">
            <a:avLst/>
          </a:prstGeom>
          <a:noFill/>
        </p:spPr>
        <p:txBody>
          <a:bodyPr wrap="square" rtlCol="0">
            <a:spAutoFit/>
          </a:bodyPr>
          <a:lstStyle/>
          <a:p>
            <a:pPr algn="ctr" rtl="0"/>
            <a:r>
              <a:rPr lang="fa-IR" sz="1600" dirty="0">
                <a:solidFill>
                  <a:srgbClr val="820000"/>
                </a:solidFill>
                <a:cs typeface="B Homa" pitchFamily="2" charset="-78"/>
              </a:rPr>
              <a:t>پذیرش رادیولوژی</a:t>
            </a:r>
            <a:endParaRPr lang="en-US" sz="1600" dirty="0">
              <a:solidFill>
                <a:srgbClr val="820000"/>
              </a:solidFill>
              <a:cs typeface="B Homa" pitchFamily="2" charset="-78"/>
            </a:endParaRPr>
          </a:p>
        </p:txBody>
      </p:sp>
      <p:sp>
        <p:nvSpPr>
          <p:cNvPr id="15" name="TextBox 14"/>
          <p:cNvSpPr txBox="1"/>
          <p:nvPr/>
        </p:nvSpPr>
        <p:spPr>
          <a:xfrm>
            <a:off x="4786314" y="5715016"/>
            <a:ext cx="857256" cy="830997"/>
          </a:xfrm>
          <a:prstGeom prst="rect">
            <a:avLst/>
          </a:prstGeom>
          <a:noFill/>
        </p:spPr>
        <p:txBody>
          <a:bodyPr wrap="square" rtlCol="0">
            <a:spAutoFit/>
          </a:bodyPr>
          <a:lstStyle/>
          <a:p>
            <a:pPr algn="ctr" rtl="0"/>
            <a:r>
              <a:rPr lang="fa-IR" sz="1600" dirty="0">
                <a:solidFill>
                  <a:srgbClr val="820000"/>
                </a:solidFill>
                <a:cs typeface="B Homa" pitchFamily="2" charset="-78"/>
              </a:rPr>
              <a:t>پذیرش سی تی اسکن</a:t>
            </a:r>
            <a:endParaRPr lang="en-US" sz="1600" dirty="0">
              <a:solidFill>
                <a:srgbClr val="820000"/>
              </a:solidFill>
              <a:cs typeface="B Homa" pitchFamily="2" charset="-78"/>
            </a:endParaRPr>
          </a:p>
        </p:txBody>
      </p:sp>
      <p:sp>
        <p:nvSpPr>
          <p:cNvPr id="18" name="Up Arrow 17"/>
          <p:cNvSpPr/>
          <p:nvPr/>
        </p:nvSpPr>
        <p:spPr>
          <a:xfrm flipH="1">
            <a:off x="4143372" y="5929330"/>
            <a:ext cx="428628" cy="642942"/>
          </a:xfrm>
          <a:prstGeom prst="upArrow">
            <a:avLst/>
          </a:prstGeom>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91587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DSC05374.JPG"/>
          <p:cNvPicPr>
            <a:picLocks noGrp="1" noChangeAspect="1"/>
          </p:cNvPicPr>
          <p:nvPr>
            <p:ph idx="1"/>
          </p:nvPr>
        </p:nvPicPr>
        <p:blipFill>
          <a:blip r:embed="rId3" cstate="print"/>
          <a:stretch>
            <a:fillRect/>
          </a:stretch>
        </p:blipFill>
        <p:spPr>
          <a:xfrm>
            <a:off x="500033" y="661156"/>
            <a:ext cx="3000397" cy="2250297"/>
          </a:xfrm>
          <a:prstGeom prst="rect">
            <a:avLst/>
          </a:prstGeom>
          <a:ln>
            <a:noFill/>
          </a:ln>
          <a:effectLst>
            <a:outerShdw blurRad="292100" dist="139700" dir="2700000" algn="tl" rotWithShape="0">
              <a:srgbClr val="333333">
                <a:alpha val="65000"/>
              </a:srgbClr>
            </a:outerShdw>
          </a:effectLst>
        </p:spPr>
      </p:pic>
      <p:pic>
        <p:nvPicPr>
          <p:cNvPr id="3077" name="Picture 5" descr="C:\Users\r\Desktop\DSC05373.jpg"/>
          <p:cNvPicPr>
            <a:picLocks noChangeAspect="1" noChangeArrowheads="1"/>
          </p:cNvPicPr>
          <p:nvPr/>
        </p:nvPicPr>
        <p:blipFill>
          <a:blip r:embed="rId4"/>
          <a:srcRect/>
          <a:stretch>
            <a:fillRect/>
          </a:stretch>
        </p:blipFill>
        <p:spPr bwMode="auto">
          <a:xfrm>
            <a:off x="4929190" y="500042"/>
            <a:ext cx="3738562" cy="2803922"/>
          </a:xfrm>
          <a:prstGeom prst="rect">
            <a:avLst/>
          </a:prstGeom>
          <a:ln>
            <a:noFill/>
          </a:ln>
          <a:effectLst>
            <a:outerShdw blurRad="292100" dist="139700" dir="2700000" algn="tl" rotWithShape="0">
              <a:srgbClr val="333333">
                <a:alpha val="65000"/>
              </a:srgbClr>
            </a:outerShdw>
          </a:effectLst>
        </p:spPr>
      </p:pic>
      <p:pic>
        <p:nvPicPr>
          <p:cNvPr id="3081" name="Picture 9" descr="E:\bimarestan\DSC05375.JPG"/>
          <p:cNvPicPr>
            <a:picLocks noChangeAspect="1" noChangeArrowheads="1"/>
          </p:cNvPicPr>
          <p:nvPr/>
        </p:nvPicPr>
        <p:blipFill>
          <a:blip r:embed="rId5" cstate="print"/>
          <a:srcRect/>
          <a:stretch>
            <a:fillRect/>
          </a:stretch>
        </p:blipFill>
        <p:spPr bwMode="auto">
          <a:xfrm>
            <a:off x="2143108" y="3286124"/>
            <a:ext cx="2339575" cy="31194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5715008" y="3447636"/>
            <a:ext cx="2357454" cy="338554"/>
          </a:xfrm>
          <a:prstGeom prst="rect">
            <a:avLst/>
          </a:prstGeom>
          <a:noFill/>
        </p:spPr>
        <p:txBody>
          <a:bodyPr wrap="square" rtlCol="0">
            <a:spAutoFit/>
          </a:bodyPr>
          <a:lstStyle/>
          <a:p>
            <a:pPr algn="ctr" rtl="0"/>
            <a:r>
              <a:rPr lang="fa-IR" sz="1600" dirty="0">
                <a:solidFill>
                  <a:srgbClr val="EBEBEB">
                    <a:lumMod val="25000"/>
                  </a:srgbClr>
                </a:solidFill>
                <a:cs typeface="B Homa" pitchFamily="2" charset="-78"/>
              </a:rPr>
              <a:t>ارتباط با داروخانه و آزمایشگاه</a:t>
            </a:r>
            <a:endParaRPr lang="en-US" sz="1600" dirty="0">
              <a:solidFill>
                <a:srgbClr val="EBEBEB">
                  <a:lumMod val="25000"/>
                </a:srgbClr>
              </a:solidFill>
              <a:cs typeface="B Homa" pitchFamily="2" charset="-78"/>
            </a:endParaRPr>
          </a:p>
        </p:txBody>
      </p:sp>
      <p:sp>
        <p:nvSpPr>
          <p:cNvPr id="15" name="TextBox 14"/>
          <p:cNvSpPr txBox="1"/>
          <p:nvPr/>
        </p:nvSpPr>
        <p:spPr>
          <a:xfrm>
            <a:off x="142844" y="4643447"/>
            <a:ext cx="1928826" cy="646331"/>
          </a:xfrm>
          <a:prstGeom prst="rect">
            <a:avLst/>
          </a:prstGeom>
          <a:noFill/>
        </p:spPr>
        <p:txBody>
          <a:bodyPr wrap="square" rtlCol="0">
            <a:spAutoFit/>
          </a:bodyPr>
          <a:lstStyle/>
          <a:p>
            <a:pPr algn="ctr" rtl="0"/>
            <a:r>
              <a:rPr lang="fa-IR" dirty="0">
                <a:solidFill>
                  <a:srgbClr val="EBEBEB">
                    <a:lumMod val="25000"/>
                  </a:srgbClr>
                </a:solidFill>
                <a:cs typeface="B Homa" pitchFamily="2" charset="-78"/>
              </a:rPr>
              <a:t>ارتباط عمودی با بخش  </a:t>
            </a:r>
            <a:endParaRPr lang="en-US" dirty="0">
              <a:solidFill>
                <a:srgbClr val="EBEBEB">
                  <a:lumMod val="25000"/>
                </a:srgbClr>
              </a:solidFill>
              <a:cs typeface="B Homa" pitchFamily="2" charset="-78"/>
            </a:endParaRPr>
          </a:p>
        </p:txBody>
      </p:sp>
      <p:sp>
        <p:nvSpPr>
          <p:cNvPr id="16" name="TextBox 15"/>
          <p:cNvSpPr txBox="1"/>
          <p:nvPr/>
        </p:nvSpPr>
        <p:spPr>
          <a:xfrm>
            <a:off x="3714744" y="2143116"/>
            <a:ext cx="857256" cy="369332"/>
          </a:xfrm>
          <a:prstGeom prst="rect">
            <a:avLst/>
          </a:prstGeom>
          <a:noFill/>
        </p:spPr>
        <p:txBody>
          <a:bodyPr wrap="square" rtlCol="0">
            <a:spAutoFit/>
          </a:bodyPr>
          <a:lstStyle/>
          <a:p>
            <a:pPr algn="l" rtl="0"/>
            <a:r>
              <a:rPr lang="fa-IR" dirty="0">
                <a:solidFill>
                  <a:srgbClr val="EBEBEB">
                    <a:lumMod val="25000"/>
                  </a:srgbClr>
                </a:solidFill>
                <a:cs typeface="B Homa" pitchFamily="2" charset="-78"/>
              </a:rPr>
              <a:t>انتظار</a:t>
            </a:r>
            <a:endParaRPr lang="en-US" dirty="0">
              <a:solidFill>
                <a:srgbClr val="EBEBEB">
                  <a:lumMod val="25000"/>
                </a:srgbClr>
              </a:solidFill>
              <a:cs typeface="B Homa" pitchFamily="2" charset="-78"/>
            </a:endParaRPr>
          </a:p>
        </p:txBody>
      </p:sp>
      <p:pic>
        <p:nvPicPr>
          <p:cNvPr id="3082" name="Picture 10" descr="E:\bimarestan\DSC05372.JPG"/>
          <p:cNvPicPr>
            <a:picLocks noChangeAspect="1" noChangeArrowheads="1"/>
          </p:cNvPicPr>
          <p:nvPr/>
        </p:nvPicPr>
        <p:blipFill>
          <a:blip r:embed="rId6" cstate="print"/>
          <a:srcRect/>
          <a:stretch>
            <a:fillRect/>
          </a:stretch>
        </p:blipFill>
        <p:spPr bwMode="auto">
          <a:xfrm>
            <a:off x="5643570" y="4429132"/>
            <a:ext cx="2571768" cy="19288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312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10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81"/>
                                        </p:tgtEl>
                                        <p:attrNameLst>
                                          <p:attrName>style.visibility</p:attrName>
                                        </p:attrNameLst>
                                      </p:cBhvr>
                                      <p:to>
                                        <p:strVal val="visible"/>
                                      </p:to>
                                    </p:set>
                                    <p:animEffect transition="in" filter="fade">
                                      <p:cBhvr>
                                        <p:cTn id="12" dur="1000"/>
                                        <p:tgtEl>
                                          <p:spTgt spid="308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082"/>
                                        </p:tgtEl>
                                        <p:attrNameLst>
                                          <p:attrName>style.visibility</p:attrName>
                                        </p:attrNameLst>
                                      </p:cBhvr>
                                      <p:to>
                                        <p:strVal val="visible"/>
                                      </p:to>
                                    </p:set>
                                    <p:animEffect transition="in" filter="fade">
                                      <p:cBhvr>
                                        <p:cTn id="33" dur="500"/>
                                        <p:tgtEl>
                                          <p:spTgt spid="3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E:\bimarestan\DSC05328.JPG"/>
          <p:cNvPicPr>
            <a:picLocks noGrp="1" noChangeAspect="1" noChangeArrowheads="1"/>
          </p:cNvPicPr>
          <p:nvPr>
            <p:ph idx="1"/>
          </p:nvPr>
        </p:nvPicPr>
        <p:blipFill>
          <a:blip r:embed="rId2" cstate="print"/>
          <a:srcRect r="2439"/>
          <a:stretch>
            <a:fillRect/>
          </a:stretch>
        </p:blipFill>
        <p:spPr bwMode="auto">
          <a:xfrm>
            <a:off x="1928794" y="1357298"/>
            <a:ext cx="2857520" cy="2196719"/>
          </a:xfrm>
          <a:prstGeom prst="rect">
            <a:avLst/>
          </a:prstGeom>
          <a:ln>
            <a:noFill/>
          </a:ln>
          <a:effectLst>
            <a:outerShdw blurRad="292100" dist="139700" dir="2700000" algn="tl" rotWithShape="0">
              <a:srgbClr val="333333">
                <a:alpha val="65000"/>
              </a:srgbClr>
            </a:outerShdw>
          </a:effectLst>
        </p:spPr>
      </p:pic>
      <p:pic>
        <p:nvPicPr>
          <p:cNvPr id="4" name="Picture 7" descr="E:\bimarestan\DSC05363.JPG"/>
          <p:cNvPicPr>
            <a:picLocks noChangeAspect="1" noChangeArrowheads="1"/>
          </p:cNvPicPr>
          <p:nvPr/>
        </p:nvPicPr>
        <p:blipFill>
          <a:blip r:embed="rId3"/>
          <a:srcRect/>
          <a:stretch>
            <a:fillRect/>
          </a:stretch>
        </p:blipFill>
        <p:spPr bwMode="auto">
          <a:xfrm>
            <a:off x="5143504" y="285728"/>
            <a:ext cx="3381372" cy="2536029"/>
          </a:xfrm>
          <a:prstGeom prst="rect">
            <a:avLst/>
          </a:prstGeom>
          <a:ln>
            <a:noFill/>
          </a:ln>
          <a:effectLst>
            <a:outerShdw blurRad="292100" dist="139700" dir="2700000" algn="tl" rotWithShape="0">
              <a:srgbClr val="333333">
                <a:alpha val="65000"/>
              </a:srgbClr>
            </a:outerShdw>
          </a:effectLst>
        </p:spPr>
      </p:pic>
      <p:pic>
        <p:nvPicPr>
          <p:cNvPr id="5" name="Picture 8" descr="E:\bimarestan\DSC05366.JPG"/>
          <p:cNvPicPr>
            <a:picLocks noChangeAspect="1" noChangeArrowheads="1"/>
          </p:cNvPicPr>
          <p:nvPr/>
        </p:nvPicPr>
        <p:blipFill>
          <a:blip r:embed="rId4" cstate="print"/>
          <a:srcRect r="6896"/>
          <a:stretch>
            <a:fillRect/>
          </a:stretch>
        </p:blipFill>
        <p:spPr bwMode="auto">
          <a:xfrm rot="6565159">
            <a:off x="4911127" y="3885122"/>
            <a:ext cx="2707247" cy="2180836"/>
          </a:xfrm>
          <a:prstGeom prst="rect">
            <a:avLst/>
          </a:prstGeom>
          <a:ln>
            <a:noFill/>
          </a:ln>
          <a:effectLst>
            <a:outerShdw blurRad="292100" dist="139700" dir="2700000" algn="tl" rotWithShape="0">
              <a:srgbClr val="333333">
                <a:alpha val="65000"/>
              </a:srgbClr>
            </a:outerShdw>
          </a:effectLst>
        </p:spPr>
      </p:pic>
      <p:pic>
        <p:nvPicPr>
          <p:cNvPr id="7172" name="Picture 4" descr="E:\bimarestan\DSC05331.JPG"/>
          <p:cNvPicPr>
            <a:picLocks noChangeAspect="1" noChangeArrowheads="1"/>
          </p:cNvPicPr>
          <p:nvPr/>
        </p:nvPicPr>
        <p:blipFill>
          <a:blip r:embed="rId5" cstate="print"/>
          <a:srcRect/>
          <a:stretch>
            <a:fillRect/>
          </a:stretch>
        </p:blipFill>
        <p:spPr bwMode="auto">
          <a:xfrm>
            <a:off x="714348" y="3911206"/>
            <a:ext cx="3000396" cy="22502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139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7173"/>
                                        </p:tgtEl>
                                        <p:attrNameLst>
                                          <p:attrName>style.visibility</p:attrName>
                                        </p:attrNameLst>
                                      </p:cBhvr>
                                      <p:to>
                                        <p:strVal val="visible"/>
                                      </p:to>
                                    </p:set>
                                    <p:anim calcmode="lin" valueType="num">
                                      <p:cBhvr>
                                        <p:cTn id="20" dur="500" fill="hold"/>
                                        <p:tgtEl>
                                          <p:spTgt spid="7173"/>
                                        </p:tgtEl>
                                        <p:attrNameLst>
                                          <p:attrName>ppt_w</p:attrName>
                                        </p:attrNameLst>
                                      </p:cBhvr>
                                      <p:tavLst>
                                        <p:tav tm="0">
                                          <p:val>
                                            <p:fltVal val="0"/>
                                          </p:val>
                                        </p:tav>
                                        <p:tav tm="100000">
                                          <p:val>
                                            <p:strVal val="#ppt_w"/>
                                          </p:val>
                                        </p:tav>
                                      </p:tavLst>
                                    </p:anim>
                                    <p:anim calcmode="lin" valueType="num">
                                      <p:cBhvr>
                                        <p:cTn id="21" dur="500" fill="hold"/>
                                        <p:tgtEl>
                                          <p:spTgt spid="7173"/>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iterate type="lt">
                                    <p:tmPct val="5000"/>
                                  </p:iterate>
                                  <p:childTnLst>
                                    <p:set>
                                      <p:cBhvr>
                                        <p:cTn id="25" dur="1" fill="hold">
                                          <p:stCondLst>
                                            <p:cond delay="0"/>
                                          </p:stCondLst>
                                        </p:cTn>
                                        <p:tgtEl>
                                          <p:spTgt spid="7172"/>
                                        </p:tgtEl>
                                        <p:attrNameLst>
                                          <p:attrName>style.visibility</p:attrName>
                                        </p:attrNameLst>
                                      </p:cBhvr>
                                      <p:to>
                                        <p:strVal val="visible"/>
                                      </p:to>
                                    </p:set>
                                    <p:anim calcmode="lin" valueType="num">
                                      <p:cBhvr>
                                        <p:cTn id="26" dur="1000" fill="hold"/>
                                        <p:tgtEl>
                                          <p:spTgt spid="7172"/>
                                        </p:tgtEl>
                                        <p:attrNameLst>
                                          <p:attrName>ppt_w</p:attrName>
                                        </p:attrNameLst>
                                      </p:cBhvr>
                                      <p:tavLst>
                                        <p:tav tm="0">
                                          <p:val>
                                            <p:fltVal val="0"/>
                                          </p:val>
                                        </p:tav>
                                        <p:tav tm="100000">
                                          <p:val>
                                            <p:strVal val="#ppt_w"/>
                                          </p:val>
                                        </p:tav>
                                      </p:tavLst>
                                    </p:anim>
                                    <p:anim calcmode="lin" valueType="num">
                                      <p:cBhvr>
                                        <p:cTn id="27" dur="1000" fill="hold"/>
                                        <p:tgtEl>
                                          <p:spTgt spid="7172"/>
                                        </p:tgtEl>
                                        <p:attrNameLst>
                                          <p:attrName>ppt_h</p:attrName>
                                        </p:attrNameLst>
                                      </p:cBhvr>
                                      <p:tavLst>
                                        <p:tav tm="0">
                                          <p:val>
                                            <p:fltVal val="0"/>
                                          </p:val>
                                        </p:tav>
                                        <p:tav tm="100000">
                                          <p:val>
                                            <p:strVal val="#ppt_h"/>
                                          </p:val>
                                        </p:tav>
                                      </p:tavLst>
                                    </p:anim>
                                    <p:anim calcmode="lin" valueType="num">
                                      <p:cBhvr>
                                        <p:cTn id="28" dur="1000" fill="hold"/>
                                        <p:tgtEl>
                                          <p:spTgt spid="7172"/>
                                        </p:tgtEl>
                                        <p:attrNameLst>
                                          <p:attrName>style.rotation</p:attrName>
                                        </p:attrNameLst>
                                      </p:cBhvr>
                                      <p:tavLst>
                                        <p:tav tm="0">
                                          <p:val>
                                            <p:fltVal val="90"/>
                                          </p:val>
                                        </p:tav>
                                        <p:tav tm="100000">
                                          <p:val>
                                            <p:fltVal val="0"/>
                                          </p:val>
                                        </p:tav>
                                      </p:tavLst>
                                    </p:anim>
                                    <p:animEffect transition="in" filter="fade">
                                      <p:cBhvr>
                                        <p:cTn id="29"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43042" y="2000240"/>
            <a:ext cx="5786478" cy="2500330"/>
          </a:xfrm>
        </p:spPr>
        <p:txBody>
          <a:bodyPr>
            <a:normAutofit/>
          </a:bodyPr>
          <a:lstStyle/>
          <a:p>
            <a:r>
              <a:rPr lang="fa-IR" sz="6600" b="1" dirty="0" smtClean="0">
                <a:ln>
                  <a:solidFill>
                    <a:schemeClr val="tx1">
                      <a:lumMod val="95000"/>
                      <a:lumOff val="5000"/>
                    </a:schemeClr>
                  </a:solidFill>
                </a:ln>
                <a:solidFill>
                  <a:srgbClr val="820000"/>
                </a:solidFill>
                <a:effectLst>
                  <a:outerShdw blurRad="50800" dist="38100" dir="10800000" algn="r" rotWithShape="0">
                    <a:prstClr val="black">
                      <a:alpha val="40000"/>
                    </a:prstClr>
                  </a:outerShdw>
                </a:effectLst>
                <a:cs typeface="B Homa" pitchFamily="2" charset="-78"/>
              </a:rPr>
              <a:t>رادیولوژی</a:t>
            </a:r>
            <a:endParaRPr lang="en-US" sz="6600" b="1" dirty="0">
              <a:ln>
                <a:solidFill>
                  <a:schemeClr val="tx1">
                    <a:lumMod val="95000"/>
                    <a:lumOff val="5000"/>
                  </a:schemeClr>
                </a:solidFill>
              </a:ln>
              <a:solidFill>
                <a:srgbClr val="820000"/>
              </a:solidFill>
              <a:effectLst>
                <a:outerShdw blurRad="50800" dist="38100" dir="10800000" algn="r" rotWithShape="0">
                  <a:prstClr val="black">
                    <a:alpha val="40000"/>
                  </a:prstClr>
                </a:outerShdw>
              </a:effectLst>
              <a:cs typeface="B Homa" pitchFamily="2" charset="-78"/>
            </a:endParaRPr>
          </a:p>
        </p:txBody>
      </p:sp>
    </p:spTree>
    <p:extLst>
      <p:ext uri="{BB962C8B-B14F-4D97-AF65-F5344CB8AC3E}">
        <p14:creationId xmlns:p14="http://schemas.microsoft.com/office/powerpoint/2010/main" val="3662732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bimarestan\DSC05346 d.jpg"/>
          <p:cNvPicPr>
            <a:picLocks noGrp="1" noChangeAspect="1" noChangeArrowheads="1"/>
          </p:cNvPicPr>
          <p:nvPr>
            <p:ph idx="1"/>
          </p:nvPr>
        </p:nvPicPr>
        <p:blipFill>
          <a:blip r:embed="rId3" cstate="print"/>
          <a:stretch>
            <a:fillRect/>
          </a:stretch>
        </p:blipFill>
        <p:spPr bwMode="auto">
          <a:xfrm>
            <a:off x="2829921" y="2794130"/>
            <a:ext cx="1907771" cy="2614353"/>
          </a:xfrm>
          <a:prstGeom prst="rect">
            <a:avLst/>
          </a:prstGeom>
          <a:noFill/>
        </p:spPr>
      </p:pic>
      <p:pic>
        <p:nvPicPr>
          <p:cNvPr id="8195" name="Picture 3" descr="E:\bimarestan\DSC05349.JPG"/>
          <p:cNvPicPr>
            <a:picLocks noChangeAspect="1" noChangeArrowheads="1"/>
          </p:cNvPicPr>
          <p:nvPr/>
        </p:nvPicPr>
        <p:blipFill>
          <a:blip r:embed="rId4" cstate="print"/>
          <a:srcRect/>
          <a:stretch>
            <a:fillRect/>
          </a:stretch>
        </p:blipFill>
        <p:spPr bwMode="auto">
          <a:xfrm>
            <a:off x="1285852" y="2024052"/>
            <a:ext cx="2714644" cy="36195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E:\bimarestan\DSC05347.JPG"/>
          <p:cNvPicPr>
            <a:picLocks noChangeAspect="1" noChangeArrowheads="1"/>
          </p:cNvPicPr>
          <p:nvPr/>
        </p:nvPicPr>
        <p:blipFill>
          <a:blip r:embed="rId5"/>
          <a:srcRect/>
          <a:stretch>
            <a:fillRect/>
          </a:stretch>
        </p:blipFill>
        <p:spPr bwMode="auto">
          <a:xfrm>
            <a:off x="4643438" y="357166"/>
            <a:ext cx="4000528" cy="30003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4599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bimarestan\DSC05307.JPG"/>
          <p:cNvPicPr>
            <a:picLocks noGrp="1" noChangeAspect="1" noChangeArrowheads="1"/>
          </p:cNvPicPr>
          <p:nvPr>
            <p:ph idx="1"/>
          </p:nvPr>
        </p:nvPicPr>
        <p:blipFill>
          <a:blip r:embed="rId2" cstate="print"/>
          <a:stretch>
            <a:fillRect/>
          </a:stretch>
        </p:blipFill>
        <p:spPr bwMode="auto">
          <a:xfrm>
            <a:off x="2462083" y="3112092"/>
            <a:ext cx="2643447" cy="1978429"/>
          </a:xfrm>
          <a:prstGeom prst="rect">
            <a:avLst/>
          </a:prstGeom>
          <a:ln>
            <a:noFill/>
          </a:ln>
          <a:effectLst>
            <a:outerShdw blurRad="292100" dist="139700" dir="2700000" algn="tl" rotWithShape="0">
              <a:srgbClr val="333333">
                <a:alpha val="65000"/>
              </a:srgbClr>
            </a:outerShdw>
          </a:effectLst>
        </p:spPr>
      </p:pic>
      <p:pic>
        <p:nvPicPr>
          <p:cNvPr id="4100" name="Picture 4" descr="E:\bimarestan\DSC05361.JPG"/>
          <p:cNvPicPr>
            <a:picLocks noChangeAspect="1" noChangeArrowheads="1"/>
          </p:cNvPicPr>
          <p:nvPr/>
        </p:nvPicPr>
        <p:blipFill>
          <a:blip r:embed="rId3"/>
          <a:srcRect/>
          <a:stretch>
            <a:fillRect/>
          </a:stretch>
        </p:blipFill>
        <p:spPr bwMode="auto">
          <a:xfrm rot="20184640">
            <a:off x="1054525" y="1598184"/>
            <a:ext cx="2714644" cy="3588851"/>
          </a:xfrm>
          <a:prstGeom prst="rect">
            <a:avLst/>
          </a:prstGeom>
          <a:ln>
            <a:noFill/>
          </a:ln>
          <a:effectLst>
            <a:outerShdw blurRad="292100" dist="139700" dir="2700000" algn="tl" rotWithShape="0">
              <a:srgbClr val="333333">
                <a:alpha val="65000"/>
              </a:srgbClr>
            </a:outerShdw>
          </a:effectLst>
        </p:spPr>
      </p:pic>
      <p:pic>
        <p:nvPicPr>
          <p:cNvPr id="4101" name="Picture 5" descr="E:\bimarestan\DSC05299.JPG"/>
          <p:cNvPicPr>
            <a:picLocks noChangeAspect="1" noChangeArrowheads="1"/>
          </p:cNvPicPr>
          <p:nvPr/>
        </p:nvPicPr>
        <p:blipFill>
          <a:blip r:embed="rId4"/>
          <a:srcRect/>
          <a:stretch>
            <a:fillRect/>
          </a:stretch>
        </p:blipFill>
        <p:spPr bwMode="auto">
          <a:xfrm>
            <a:off x="4429124" y="428584"/>
            <a:ext cx="3857652" cy="28932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1559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1000"/>
                                        <p:tgtEl>
                                          <p:spTgt spid="410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4098"/>
                                        </p:tgtEl>
                                        <p:attrNameLst>
                                          <p:attrName>style.visibility</p:attrName>
                                        </p:attrNameLst>
                                      </p:cBhvr>
                                      <p:to>
                                        <p:strVal val="visible"/>
                                      </p:to>
                                    </p:set>
                                    <p:anim calcmode="lin" valueType="num">
                                      <p:cBhvr>
                                        <p:cTn id="12" dur="1000" fill="hold"/>
                                        <p:tgtEl>
                                          <p:spTgt spid="4098"/>
                                        </p:tgtEl>
                                        <p:attrNameLst>
                                          <p:attrName>ppt_w</p:attrName>
                                        </p:attrNameLst>
                                      </p:cBhvr>
                                      <p:tavLst>
                                        <p:tav tm="0">
                                          <p:val>
                                            <p:fltVal val="0"/>
                                          </p:val>
                                        </p:tav>
                                        <p:tav tm="100000">
                                          <p:val>
                                            <p:strVal val="#ppt_w"/>
                                          </p:val>
                                        </p:tav>
                                      </p:tavLst>
                                    </p:anim>
                                    <p:anim calcmode="lin" valueType="num">
                                      <p:cBhvr>
                                        <p:cTn id="13" dur="1000" fill="hold"/>
                                        <p:tgtEl>
                                          <p:spTgt spid="4098"/>
                                        </p:tgtEl>
                                        <p:attrNameLst>
                                          <p:attrName>ppt_h</p:attrName>
                                        </p:attrNameLst>
                                      </p:cBhvr>
                                      <p:tavLst>
                                        <p:tav tm="0">
                                          <p:val>
                                            <p:fltVal val="0"/>
                                          </p:val>
                                        </p:tav>
                                        <p:tav tm="100000">
                                          <p:val>
                                            <p:strVal val="#ppt_h"/>
                                          </p:val>
                                        </p:tav>
                                      </p:tavLst>
                                    </p:anim>
                                    <p:anim calcmode="lin" valueType="num">
                                      <p:cBhvr>
                                        <p:cTn id="14" dur="1000" fill="hold"/>
                                        <p:tgtEl>
                                          <p:spTgt spid="4098"/>
                                        </p:tgtEl>
                                        <p:attrNameLst>
                                          <p:attrName>style.rotation</p:attrName>
                                        </p:attrNameLst>
                                      </p:cBhvr>
                                      <p:tavLst>
                                        <p:tav tm="0">
                                          <p:val>
                                            <p:fltVal val="90"/>
                                          </p:val>
                                        </p:tav>
                                        <p:tav tm="100000">
                                          <p:val>
                                            <p:fltVal val="0"/>
                                          </p:val>
                                        </p:tav>
                                      </p:tavLst>
                                    </p:anim>
                                    <p:animEffect transition="in" filter="fade">
                                      <p:cBhvr>
                                        <p:cTn id="15" dur="10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additive="base">
                                        <p:cTn id="20" dur="500" fill="hold"/>
                                        <p:tgtEl>
                                          <p:spTgt spid="4100"/>
                                        </p:tgtEl>
                                        <p:attrNameLst>
                                          <p:attrName>ppt_x</p:attrName>
                                        </p:attrNameLst>
                                      </p:cBhvr>
                                      <p:tavLst>
                                        <p:tav tm="0">
                                          <p:val>
                                            <p:strVal val="#ppt_x"/>
                                          </p:val>
                                        </p:tav>
                                        <p:tav tm="100000">
                                          <p:val>
                                            <p:strVal val="#ppt_x"/>
                                          </p:val>
                                        </p:tav>
                                      </p:tavLst>
                                    </p:anim>
                                    <p:anim calcmode="lin" valueType="num">
                                      <p:cBhvr additive="base">
                                        <p:cTn id="21"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bimarestan\DSC05310.JPG"/>
          <p:cNvPicPr>
            <a:picLocks noGrp="1" noChangeAspect="1" noChangeArrowheads="1"/>
          </p:cNvPicPr>
          <p:nvPr>
            <p:ph idx="1"/>
          </p:nvPr>
        </p:nvPicPr>
        <p:blipFill>
          <a:blip r:embed="rId2"/>
          <a:srcRect/>
          <a:stretch>
            <a:fillRect/>
          </a:stretch>
        </p:blipFill>
        <p:spPr bwMode="auto">
          <a:xfrm>
            <a:off x="4786314" y="500042"/>
            <a:ext cx="4000528" cy="3000396"/>
          </a:xfrm>
          <a:prstGeom prst="rect">
            <a:avLst/>
          </a:prstGeom>
          <a:ln>
            <a:noFill/>
          </a:ln>
          <a:effectLst>
            <a:outerShdw blurRad="292100" dist="139700" dir="2700000" algn="tl" rotWithShape="0">
              <a:srgbClr val="333333">
                <a:alpha val="65000"/>
              </a:srgbClr>
            </a:outerShdw>
          </a:effectLst>
        </p:spPr>
      </p:pic>
      <p:pic>
        <p:nvPicPr>
          <p:cNvPr id="5124" name="Picture 4" descr="E:\bimarestan\DSC05313.JPG"/>
          <p:cNvPicPr>
            <a:picLocks noChangeAspect="1" noChangeArrowheads="1"/>
          </p:cNvPicPr>
          <p:nvPr/>
        </p:nvPicPr>
        <p:blipFill>
          <a:blip r:embed="rId3" cstate="print"/>
          <a:srcRect/>
          <a:stretch>
            <a:fillRect/>
          </a:stretch>
        </p:blipFill>
        <p:spPr bwMode="auto">
          <a:xfrm>
            <a:off x="5852127" y="4332865"/>
            <a:ext cx="2434649" cy="1667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5" name="Picture 5" descr="E:\bimarestan\DSC05320.JPG"/>
          <p:cNvPicPr>
            <a:picLocks noChangeAspect="1" noChangeArrowheads="1"/>
          </p:cNvPicPr>
          <p:nvPr/>
        </p:nvPicPr>
        <p:blipFill>
          <a:blip r:embed="rId4"/>
          <a:srcRect/>
          <a:stretch>
            <a:fillRect/>
          </a:stretch>
        </p:blipFill>
        <p:spPr bwMode="auto">
          <a:xfrm>
            <a:off x="2357423" y="2214554"/>
            <a:ext cx="2857520" cy="3810027"/>
          </a:xfrm>
          <a:prstGeom prst="rect">
            <a:avLst/>
          </a:prstGeom>
          <a:ln>
            <a:noFill/>
          </a:ln>
          <a:effectLst>
            <a:outerShdw blurRad="292100" dist="139700" dir="2700000" algn="tl" rotWithShape="0">
              <a:srgbClr val="333333">
                <a:alpha val="65000"/>
              </a:srgbClr>
            </a:outerShdw>
          </a:effectLst>
        </p:spPr>
      </p:pic>
      <p:pic>
        <p:nvPicPr>
          <p:cNvPr id="5123" name="Picture 3" descr="E:\bimarestan\DSC05308.JPG"/>
          <p:cNvPicPr>
            <a:picLocks noChangeAspect="1" noChangeArrowheads="1"/>
          </p:cNvPicPr>
          <p:nvPr/>
        </p:nvPicPr>
        <p:blipFill>
          <a:blip r:embed="rId5" cstate="print"/>
          <a:srcRect/>
          <a:stretch>
            <a:fillRect/>
          </a:stretch>
        </p:blipFill>
        <p:spPr bwMode="auto">
          <a:xfrm rot="5400000">
            <a:off x="202375" y="845326"/>
            <a:ext cx="2952771" cy="22145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897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 calcmode="lin" valueType="num">
                                      <p:cBhvr additive="base">
                                        <p:cTn id="12" dur="500" fill="hold"/>
                                        <p:tgtEl>
                                          <p:spTgt spid="5125"/>
                                        </p:tgtEl>
                                        <p:attrNameLst>
                                          <p:attrName>ppt_x</p:attrName>
                                        </p:attrNameLst>
                                      </p:cBhvr>
                                      <p:tavLst>
                                        <p:tav tm="0">
                                          <p:val>
                                            <p:strVal val="#ppt_x"/>
                                          </p:val>
                                        </p:tav>
                                        <p:tav tm="100000">
                                          <p:val>
                                            <p:strVal val="#ppt_x"/>
                                          </p:val>
                                        </p:tav>
                                      </p:tavLst>
                                    </p:anim>
                                    <p:anim calcmode="lin" valueType="num">
                                      <p:cBhvr additive="base">
                                        <p:cTn id="13"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123"/>
                                        </p:tgtEl>
                                        <p:attrNameLst>
                                          <p:attrName>style.visibility</p:attrName>
                                        </p:attrNameLst>
                                      </p:cBhvr>
                                      <p:to>
                                        <p:strVal val="visible"/>
                                      </p:to>
                                    </p:set>
                                    <p:animEffect transition="in" filter="fade">
                                      <p:cBhvr>
                                        <p:cTn id="18" dur="500"/>
                                        <p:tgtEl>
                                          <p:spTgt spid="512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5124"/>
                                        </p:tgtEl>
                                        <p:attrNameLst>
                                          <p:attrName>style.visibility</p:attrName>
                                        </p:attrNameLst>
                                      </p:cBhvr>
                                      <p:to>
                                        <p:strVal val="visible"/>
                                      </p:to>
                                    </p:set>
                                    <p:anim calcmode="lin" valueType="num">
                                      <p:cBhvr>
                                        <p:cTn id="23" dur="500" fill="hold"/>
                                        <p:tgtEl>
                                          <p:spTgt spid="5124"/>
                                        </p:tgtEl>
                                        <p:attrNameLst>
                                          <p:attrName>ppt_w</p:attrName>
                                        </p:attrNameLst>
                                      </p:cBhvr>
                                      <p:tavLst>
                                        <p:tav tm="0">
                                          <p:val>
                                            <p:fltVal val="0"/>
                                          </p:val>
                                        </p:tav>
                                        <p:tav tm="100000">
                                          <p:val>
                                            <p:strVal val="#ppt_w"/>
                                          </p:val>
                                        </p:tav>
                                      </p:tavLst>
                                    </p:anim>
                                    <p:anim calcmode="lin" valueType="num">
                                      <p:cBhvr>
                                        <p:cTn id="24" dur="500" fill="hold"/>
                                        <p:tgtEl>
                                          <p:spTgt spid="5124"/>
                                        </p:tgtEl>
                                        <p:attrNameLst>
                                          <p:attrName>ppt_h</p:attrName>
                                        </p:attrNameLst>
                                      </p:cBhvr>
                                      <p:tavLst>
                                        <p:tav tm="0">
                                          <p:val>
                                            <p:fltVal val="0"/>
                                          </p:val>
                                        </p:tav>
                                        <p:tav tm="100000">
                                          <p:val>
                                            <p:strVal val="#ppt_h"/>
                                          </p:val>
                                        </p:tav>
                                      </p:tavLst>
                                    </p:anim>
                                    <p:anim calcmode="lin" valueType="num">
                                      <p:cBhvr>
                                        <p:cTn id="25" dur="500" fill="hold"/>
                                        <p:tgtEl>
                                          <p:spTgt spid="5124"/>
                                        </p:tgtEl>
                                        <p:attrNameLst>
                                          <p:attrName>style.rotation</p:attrName>
                                        </p:attrNameLst>
                                      </p:cBhvr>
                                      <p:tavLst>
                                        <p:tav tm="0">
                                          <p:val>
                                            <p:fltVal val="90"/>
                                          </p:val>
                                        </p:tav>
                                        <p:tav tm="100000">
                                          <p:val>
                                            <p:fltVal val="0"/>
                                          </p:val>
                                        </p:tav>
                                      </p:tavLst>
                                    </p:anim>
                                    <p:animEffect transition="in" filter="fade">
                                      <p:cBhvr>
                                        <p:cTn id="26"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bimarestan\DSC05326.JPG"/>
          <p:cNvPicPr>
            <a:picLocks noGrp="1" noChangeAspect="1" noChangeArrowheads="1"/>
          </p:cNvPicPr>
          <p:nvPr>
            <p:ph idx="1"/>
          </p:nvPr>
        </p:nvPicPr>
        <p:blipFill>
          <a:blip r:embed="rId2"/>
          <a:srcRect/>
          <a:stretch>
            <a:fillRect/>
          </a:stretch>
        </p:blipFill>
        <p:spPr bwMode="auto">
          <a:xfrm>
            <a:off x="5072066" y="785794"/>
            <a:ext cx="3588813" cy="2691610"/>
          </a:xfrm>
          <a:prstGeom prst="rect">
            <a:avLst/>
          </a:prstGeom>
          <a:ln>
            <a:noFill/>
          </a:ln>
          <a:effectLst>
            <a:outerShdw blurRad="292100" dist="139700" dir="2700000" algn="tl" rotWithShape="0">
              <a:srgbClr val="333333">
                <a:alpha val="65000"/>
              </a:srgbClr>
            </a:outerShdw>
          </a:effectLst>
        </p:spPr>
      </p:pic>
      <p:pic>
        <p:nvPicPr>
          <p:cNvPr id="6147" name="Picture 3" descr="E:\bimarestan\DSC05325.JPG"/>
          <p:cNvPicPr>
            <a:picLocks noChangeAspect="1" noChangeArrowheads="1"/>
          </p:cNvPicPr>
          <p:nvPr/>
        </p:nvPicPr>
        <p:blipFill>
          <a:blip r:embed="rId3" cstate="print"/>
          <a:srcRect/>
          <a:stretch>
            <a:fillRect/>
          </a:stretch>
        </p:blipFill>
        <p:spPr bwMode="auto">
          <a:xfrm>
            <a:off x="3071802" y="3786190"/>
            <a:ext cx="3143245" cy="2357434"/>
          </a:xfrm>
          <a:prstGeom prst="rect">
            <a:avLst/>
          </a:prstGeom>
          <a:ln>
            <a:noFill/>
          </a:ln>
          <a:effectLst>
            <a:outerShdw blurRad="292100" dist="139700" dir="2700000" algn="tl" rotWithShape="0">
              <a:srgbClr val="333333">
                <a:alpha val="65000"/>
              </a:srgbClr>
            </a:outerShdw>
          </a:effectLst>
        </p:spPr>
      </p:pic>
      <p:pic>
        <p:nvPicPr>
          <p:cNvPr id="7" name="Picture 3" descr="D:\ax aria\DSC01270.JPG"/>
          <p:cNvPicPr>
            <a:picLocks noChangeAspect="1" noChangeArrowheads="1"/>
          </p:cNvPicPr>
          <p:nvPr/>
        </p:nvPicPr>
        <p:blipFill>
          <a:blip r:embed="rId4" cstate="print"/>
          <a:srcRect/>
          <a:stretch>
            <a:fillRect/>
          </a:stretch>
        </p:blipFill>
        <p:spPr bwMode="auto">
          <a:xfrm>
            <a:off x="571471" y="785794"/>
            <a:ext cx="3571901" cy="26789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910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additive="base">
                                        <p:cTn id="14" dur="500" fill="hold"/>
                                        <p:tgtEl>
                                          <p:spTgt spid="6146"/>
                                        </p:tgtEl>
                                        <p:attrNameLst>
                                          <p:attrName>ppt_x</p:attrName>
                                        </p:attrNameLst>
                                      </p:cBhvr>
                                      <p:tavLst>
                                        <p:tav tm="0">
                                          <p:val>
                                            <p:strVal val="#ppt_x"/>
                                          </p:val>
                                        </p:tav>
                                        <p:tav tm="100000">
                                          <p:val>
                                            <p:strVal val="#ppt_x"/>
                                          </p:val>
                                        </p:tav>
                                      </p:tavLst>
                                    </p:anim>
                                    <p:anim calcmode="lin" valueType="num">
                                      <p:cBhvr additive="base">
                                        <p:cTn id="15"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iterate type="lt">
                                    <p:tmPct val="5000"/>
                                  </p:iterate>
                                  <p:childTnLst>
                                    <p:set>
                                      <p:cBhvr>
                                        <p:cTn id="19" dur="1" fill="hold">
                                          <p:stCondLst>
                                            <p:cond delay="0"/>
                                          </p:stCondLst>
                                        </p:cTn>
                                        <p:tgtEl>
                                          <p:spTgt spid="6147"/>
                                        </p:tgtEl>
                                        <p:attrNameLst>
                                          <p:attrName>style.visibility</p:attrName>
                                        </p:attrNameLst>
                                      </p:cBhvr>
                                      <p:to>
                                        <p:strVal val="visible"/>
                                      </p:to>
                                    </p:set>
                                    <p:anim calcmode="lin" valueType="num">
                                      <p:cBhvr>
                                        <p:cTn id="20" dur="500" fill="hold"/>
                                        <p:tgtEl>
                                          <p:spTgt spid="6147"/>
                                        </p:tgtEl>
                                        <p:attrNameLst>
                                          <p:attrName>ppt_w</p:attrName>
                                        </p:attrNameLst>
                                      </p:cBhvr>
                                      <p:tavLst>
                                        <p:tav tm="0">
                                          <p:val>
                                            <p:fltVal val="0"/>
                                          </p:val>
                                        </p:tav>
                                        <p:tav tm="100000">
                                          <p:val>
                                            <p:strVal val="#ppt_w"/>
                                          </p:val>
                                        </p:tav>
                                      </p:tavLst>
                                    </p:anim>
                                    <p:anim calcmode="lin" valueType="num">
                                      <p:cBhvr>
                                        <p:cTn id="21" dur="500" fill="hold"/>
                                        <p:tgtEl>
                                          <p:spTgt spid="6147"/>
                                        </p:tgtEl>
                                        <p:attrNameLst>
                                          <p:attrName>ppt_h</p:attrName>
                                        </p:attrNameLst>
                                      </p:cBhvr>
                                      <p:tavLst>
                                        <p:tav tm="0">
                                          <p:val>
                                            <p:fltVal val="0"/>
                                          </p:val>
                                        </p:tav>
                                        <p:tav tm="100000">
                                          <p:val>
                                            <p:strVal val="#ppt_h"/>
                                          </p:val>
                                        </p:tav>
                                      </p:tavLst>
                                    </p:anim>
                                    <p:anim calcmode="lin" valueType="num">
                                      <p:cBhvr>
                                        <p:cTn id="22" dur="500" fill="hold"/>
                                        <p:tgtEl>
                                          <p:spTgt spid="6147"/>
                                        </p:tgtEl>
                                        <p:attrNameLst>
                                          <p:attrName>style.rotation</p:attrName>
                                        </p:attrNameLst>
                                      </p:cBhvr>
                                      <p:tavLst>
                                        <p:tav tm="0">
                                          <p:val>
                                            <p:fltVal val="90"/>
                                          </p:val>
                                        </p:tav>
                                        <p:tav tm="100000">
                                          <p:val>
                                            <p:fltVal val="0"/>
                                          </p:val>
                                        </p:tav>
                                      </p:tavLst>
                                    </p:anim>
                                    <p:animEffect transition="in" filter="fade">
                                      <p:cBhvr>
                                        <p:cTn id="23"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642918"/>
            <a:ext cx="4268359" cy="5443558"/>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96161" y="4714884"/>
            <a:ext cx="4039888" cy="584775"/>
          </a:xfrm>
          <a:prstGeom prst="rect">
            <a:avLst/>
          </a:prstGeom>
        </p:spPr>
        <p:txBody>
          <a:bodyPr wrap="none">
            <a:spAutoFit/>
          </a:bodyPr>
          <a:lstStyle/>
          <a:p>
            <a:r>
              <a:rPr lang="fa-IR" sz="3200" b="1" dirty="0">
                <a:solidFill>
                  <a:srgbClr val="EBEBEB">
                    <a:lumMod val="25000"/>
                  </a:srgbClr>
                </a:solidFill>
                <a:latin typeface="B Nazanin"/>
                <a:cs typeface="B Homa" pitchFamily="2" charset="-78"/>
              </a:rPr>
              <a:t>بیمارستان </a:t>
            </a:r>
            <a:r>
              <a:rPr lang="fa-IR" sz="3200" b="1" dirty="0">
                <a:solidFill>
                  <a:srgbClr val="EBEBEB">
                    <a:lumMod val="25000"/>
                  </a:srgbClr>
                </a:solidFill>
                <a:latin typeface="B Nazanin"/>
                <a:cs typeface="B Homa" pitchFamily="2" charset="-78"/>
              </a:rPr>
              <a:t>امام </a:t>
            </a:r>
            <a:r>
              <a:rPr lang="fa-IR" sz="3200" b="1" dirty="0">
                <a:solidFill>
                  <a:srgbClr val="EBEBEB">
                    <a:lumMod val="25000"/>
                  </a:srgbClr>
                </a:solidFill>
                <a:latin typeface="B Nazanin"/>
                <a:cs typeface="B Homa" pitchFamily="2" charset="-78"/>
              </a:rPr>
              <a:t>خمینی (ره)</a:t>
            </a:r>
            <a:endParaRPr lang="en-US" sz="3200" b="1" dirty="0">
              <a:solidFill>
                <a:srgbClr val="EBEBEB">
                  <a:lumMod val="25000"/>
                </a:srgbClr>
              </a:solidFill>
              <a:latin typeface="B Nazanin"/>
              <a:cs typeface="B Homa"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r="14727" b="20505"/>
          <a:stretch>
            <a:fillRect/>
          </a:stretch>
        </p:blipFill>
        <p:spPr>
          <a:xfrm>
            <a:off x="304800" y="1365028"/>
            <a:ext cx="4052886" cy="2492600"/>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1928794" y="2143116"/>
            <a:ext cx="928694" cy="85725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42550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588579"/>
            <a:ext cx="7134431" cy="53550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77986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8031" t="2707" r="11363" b="6241"/>
          <a:stretch/>
        </p:blipFill>
        <p:spPr>
          <a:xfrm>
            <a:off x="188742" y="1143000"/>
            <a:ext cx="8789876" cy="5105400"/>
          </a:xfrm>
          <a:prstGeom prst="rect">
            <a:avLst/>
          </a:prstGeom>
        </p:spPr>
      </p:pic>
      <p:sp>
        <p:nvSpPr>
          <p:cNvPr id="3" name="TextBox 2"/>
          <p:cNvSpPr txBox="1"/>
          <p:nvPr/>
        </p:nvSpPr>
        <p:spPr>
          <a:xfrm>
            <a:off x="2857488" y="285728"/>
            <a:ext cx="6089521" cy="584775"/>
          </a:xfrm>
          <a:prstGeom prst="rect">
            <a:avLst/>
          </a:prstGeom>
          <a:noFill/>
        </p:spPr>
        <p:txBody>
          <a:bodyPr wrap="square" rtlCol="0">
            <a:spAutoFit/>
          </a:bodyPr>
          <a:lstStyle/>
          <a:p>
            <a:r>
              <a:rPr lang="fa-IR" sz="3200" b="1" dirty="0">
                <a:solidFill>
                  <a:srgbClr val="EBEBEB">
                    <a:lumMod val="25000"/>
                  </a:srgbClr>
                </a:solidFill>
                <a:latin typeface="B Nazanin"/>
                <a:cs typeface="B Homa" pitchFamily="2" charset="-78"/>
              </a:rPr>
              <a:t>مرکز تصویربرداری بیمارستان امام خمینی</a:t>
            </a:r>
            <a:endParaRPr lang="en-US" sz="3200" b="1" dirty="0">
              <a:solidFill>
                <a:srgbClr val="EBEBEB">
                  <a:lumMod val="25000"/>
                </a:srgbClr>
              </a:solidFill>
              <a:latin typeface="B Nazanin"/>
              <a:cs typeface="B Homa" pitchFamily="2" charset="-78"/>
            </a:endParaRPr>
          </a:p>
        </p:txBody>
      </p:sp>
      <p:sp>
        <p:nvSpPr>
          <p:cNvPr id="4" name="TextBox 3"/>
          <p:cNvSpPr txBox="1"/>
          <p:nvPr/>
        </p:nvSpPr>
        <p:spPr>
          <a:xfrm>
            <a:off x="6019800" y="4030133"/>
            <a:ext cx="1524000" cy="369332"/>
          </a:xfrm>
          <a:prstGeom prst="rect">
            <a:avLst/>
          </a:prstGeom>
          <a:noFill/>
        </p:spPr>
        <p:txBody>
          <a:bodyPr wrap="square" rtlCol="0">
            <a:spAutoFit/>
          </a:bodyPr>
          <a:lstStyle/>
          <a:p>
            <a:pPr algn="l" rtl="0"/>
            <a:r>
              <a:rPr lang="fa-IR" b="1" dirty="0">
                <a:solidFill>
                  <a:srgbClr val="C00000"/>
                </a:solidFill>
              </a:rPr>
              <a:t>سونوگرافی</a:t>
            </a:r>
            <a:endParaRPr lang="en-US" b="1" dirty="0">
              <a:solidFill>
                <a:srgbClr val="C00000"/>
              </a:solidFill>
            </a:endParaRPr>
          </a:p>
        </p:txBody>
      </p:sp>
      <p:sp>
        <p:nvSpPr>
          <p:cNvPr id="5" name="TextBox 4"/>
          <p:cNvSpPr txBox="1"/>
          <p:nvPr/>
        </p:nvSpPr>
        <p:spPr>
          <a:xfrm>
            <a:off x="7222067" y="3326368"/>
            <a:ext cx="914400" cy="381000"/>
          </a:xfrm>
          <a:prstGeom prst="rect">
            <a:avLst/>
          </a:prstGeom>
          <a:noFill/>
        </p:spPr>
        <p:txBody>
          <a:bodyPr wrap="square" rtlCol="0">
            <a:spAutoFit/>
          </a:bodyPr>
          <a:lstStyle/>
          <a:p>
            <a:r>
              <a:rPr lang="fa-IR" b="1" dirty="0">
                <a:solidFill>
                  <a:srgbClr val="C00000"/>
                </a:solidFill>
              </a:rPr>
              <a:t>آنژیو</a:t>
            </a:r>
            <a:endParaRPr lang="en-US" b="1" dirty="0">
              <a:solidFill>
                <a:srgbClr val="C00000"/>
              </a:solidFill>
            </a:endParaRPr>
          </a:p>
        </p:txBody>
      </p:sp>
      <p:sp>
        <p:nvSpPr>
          <p:cNvPr id="6" name="TextBox 5"/>
          <p:cNvSpPr txBox="1"/>
          <p:nvPr/>
        </p:nvSpPr>
        <p:spPr>
          <a:xfrm>
            <a:off x="7679267" y="4230188"/>
            <a:ext cx="457200" cy="307777"/>
          </a:xfrm>
          <a:prstGeom prst="rect">
            <a:avLst/>
          </a:prstGeom>
          <a:noFill/>
        </p:spPr>
        <p:txBody>
          <a:bodyPr wrap="square" rtlCol="0">
            <a:spAutoFit/>
          </a:bodyPr>
          <a:lstStyle/>
          <a:p>
            <a:pPr algn="l" rtl="0"/>
            <a:r>
              <a:rPr lang="en-US" sz="1400" dirty="0">
                <a:solidFill>
                  <a:srgbClr val="C00000"/>
                </a:solidFill>
              </a:rPr>
              <a:t>WC</a:t>
            </a:r>
            <a:endParaRPr lang="en-US" sz="1400" dirty="0">
              <a:solidFill>
                <a:srgbClr val="C00000"/>
              </a:solidFill>
            </a:endParaRPr>
          </a:p>
        </p:txBody>
      </p:sp>
      <p:sp>
        <p:nvSpPr>
          <p:cNvPr id="7" name="TextBox 6"/>
          <p:cNvSpPr txBox="1"/>
          <p:nvPr/>
        </p:nvSpPr>
        <p:spPr>
          <a:xfrm>
            <a:off x="5268948" y="2931985"/>
            <a:ext cx="1349304" cy="523220"/>
          </a:xfrm>
          <a:prstGeom prst="rect">
            <a:avLst/>
          </a:prstGeom>
          <a:noFill/>
        </p:spPr>
        <p:txBody>
          <a:bodyPr wrap="square" rtlCol="0">
            <a:spAutoFit/>
          </a:bodyPr>
          <a:lstStyle/>
          <a:p>
            <a:r>
              <a:rPr lang="fa-IR" sz="1400" b="1" dirty="0">
                <a:solidFill>
                  <a:srgbClr val="C00000"/>
                </a:solidFill>
              </a:rPr>
              <a:t>سی تی مولتی اسلایس</a:t>
            </a:r>
            <a:endParaRPr lang="en-US" sz="1400" b="1" dirty="0">
              <a:solidFill>
                <a:srgbClr val="C00000"/>
              </a:solidFill>
            </a:endParaRPr>
          </a:p>
        </p:txBody>
      </p:sp>
      <p:sp>
        <p:nvSpPr>
          <p:cNvPr id="8" name="TextBox 7"/>
          <p:cNvSpPr txBox="1"/>
          <p:nvPr/>
        </p:nvSpPr>
        <p:spPr>
          <a:xfrm>
            <a:off x="2209800" y="2667000"/>
            <a:ext cx="914400" cy="584775"/>
          </a:xfrm>
          <a:prstGeom prst="rect">
            <a:avLst/>
          </a:prstGeom>
          <a:noFill/>
        </p:spPr>
        <p:txBody>
          <a:bodyPr wrap="square" rtlCol="0">
            <a:spAutoFit/>
          </a:bodyPr>
          <a:lstStyle/>
          <a:p>
            <a:r>
              <a:rPr lang="fa-IR" sz="1600" b="1" dirty="0">
                <a:solidFill>
                  <a:srgbClr val="C00000"/>
                </a:solidFill>
              </a:rPr>
              <a:t>سی تی اسپیرال</a:t>
            </a:r>
            <a:endParaRPr lang="en-US" sz="1600" b="1" dirty="0">
              <a:solidFill>
                <a:srgbClr val="C00000"/>
              </a:solidFill>
            </a:endParaRPr>
          </a:p>
        </p:txBody>
      </p:sp>
      <p:sp>
        <p:nvSpPr>
          <p:cNvPr id="9" name="TextBox 8"/>
          <p:cNvSpPr txBox="1"/>
          <p:nvPr/>
        </p:nvSpPr>
        <p:spPr>
          <a:xfrm>
            <a:off x="1676400" y="3141077"/>
            <a:ext cx="609600" cy="646331"/>
          </a:xfrm>
          <a:prstGeom prst="rect">
            <a:avLst/>
          </a:prstGeom>
          <a:noFill/>
        </p:spPr>
        <p:txBody>
          <a:bodyPr wrap="square" rtlCol="0">
            <a:spAutoFit/>
          </a:bodyPr>
          <a:lstStyle/>
          <a:p>
            <a:r>
              <a:rPr lang="fa-IR" sz="1200" b="1" dirty="0">
                <a:solidFill>
                  <a:srgbClr val="C00000"/>
                </a:solidFill>
              </a:rPr>
              <a:t>اخذ شرح حال</a:t>
            </a:r>
            <a:endParaRPr lang="en-US" sz="1200" b="1" dirty="0">
              <a:solidFill>
                <a:srgbClr val="C00000"/>
              </a:solidFill>
            </a:endParaRPr>
          </a:p>
        </p:txBody>
      </p:sp>
      <p:sp>
        <p:nvSpPr>
          <p:cNvPr id="10" name="TextBox 9"/>
          <p:cNvSpPr txBox="1"/>
          <p:nvPr/>
        </p:nvSpPr>
        <p:spPr>
          <a:xfrm>
            <a:off x="1219200" y="3172480"/>
            <a:ext cx="990600" cy="523220"/>
          </a:xfrm>
          <a:prstGeom prst="rect">
            <a:avLst/>
          </a:prstGeom>
          <a:noFill/>
        </p:spPr>
        <p:txBody>
          <a:bodyPr wrap="square" rtlCol="0">
            <a:spAutoFit/>
          </a:bodyPr>
          <a:lstStyle/>
          <a:p>
            <a:pPr algn="l" rtl="0"/>
            <a:r>
              <a:rPr lang="fa-IR" sz="1400" dirty="0">
                <a:solidFill>
                  <a:srgbClr val="C00000"/>
                </a:solidFill>
              </a:rPr>
              <a:t>تجهیزات پزشکی</a:t>
            </a:r>
            <a:endParaRPr lang="en-US" sz="1400" dirty="0">
              <a:solidFill>
                <a:srgbClr val="C00000"/>
              </a:solidFill>
            </a:endParaRPr>
          </a:p>
        </p:txBody>
      </p:sp>
      <p:sp>
        <p:nvSpPr>
          <p:cNvPr id="11" name="TextBox 10"/>
          <p:cNvSpPr txBox="1"/>
          <p:nvPr/>
        </p:nvSpPr>
        <p:spPr>
          <a:xfrm>
            <a:off x="1028700" y="2476500"/>
            <a:ext cx="685800" cy="381000"/>
          </a:xfrm>
          <a:prstGeom prst="rect">
            <a:avLst/>
          </a:prstGeom>
          <a:noFill/>
        </p:spPr>
        <p:txBody>
          <a:bodyPr wrap="square" rtlCol="0">
            <a:spAutoFit/>
          </a:bodyPr>
          <a:lstStyle/>
          <a:p>
            <a:pPr algn="l" rtl="0"/>
            <a:r>
              <a:rPr lang="en-US" b="1" dirty="0">
                <a:solidFill>
                  <a:srgbClr val="C00000"/>
                </a:solidFill>
              </a:rPr>
              <a:t>M R I</a:t>
            </a:r>
            <a:endParaRPr lang="en-US" b="1" dirty="0">
              <a:solidFill>
                <a:srgbClr val="C00000"/>
              </a:solidFill>
            </a:endParaRPr>
          </a:p>
        </p:txBody>
      </p:sp>
      <p:sp>
        <p:nvSpPr>
          <p:cNvPr id="12" name="Rectangle 11"/>
          <p:cNvSpPr/>
          <p:nvPr/>
        </p:nvSpPr>
        <p:spPr>
          <a:xfrm>
            <a:off x="3124200" y="1447800"/>
            <a:ext cx="683200" cy="369332"/>
          </a:xfrm>
          <a:prstGeom prst="rect">
            <a:avLst/>
          </a:prstGeom>
        </p:spPr>
        <p:txBody>
          <a:bodyPr wrap="none">
            <a:spAutoFit/>
          </a:bodyPr>
          <a:lstStyle/>
          <a:p>
            <a:pPr algn="l" rtl="0"/>
            <a:r>
              <a:rPr lang="en-US" b="1" dirty="0">
                <a:solidFill>
                  <a:srgbClr val="C00000"/>
                </a:solidFill>
              </a:rPr>
              <a:t>M R I</a:t>
            </a:r>
          </a:p>
        </p:txBody>
      </p:sp>
      <p:sp>
        <p:nvSpPr>
          <p:cNvPr id="13" name="Rectangle 12"/>
          <p:cNvSpPr/>
          <p:nvPr/>
        </p:nvSpPr>
        <p:spPr>
          <a:xfrm>
            <a:off x="4419600" y="1444109"/>
            <a:ext cx="683200" cy="369332"/>
          </a:xfrm>
          <a:prstGeom prst="rect">
            <a:avLst/>
          </a:prstGeom>
        </p:spPr>
        <p:txBody>
          <a:bodyPr wrap="none">
            <a:spAutoFit/>
          </a:bodyPr>
          <a:lstStyle/>
          <a:p>
            <a:pPr algn="l" rtl="0"/>
            <a:r>
              <a:rPr lang="en-US" b="1" dirty="0">
                <a:solidFill>
                  <a:srgbClr val="C00000"/>
                </a:solidFill>
              </a:rPr>
              <a:t>M R I</a:t>
            </a:r>
          </a:p>
        </p:txBody>
      </p:sp>
      <p:sp>
        <p:nvSpPr>
          <p:cNvPr id="14" name="TextBox 13"/>
          <p:cNvSpPr txBox="1"/>
          <p:nvPr/>
        </p:nvSpPr>
        <p:spPr>
          <a:xfrm>
            <a:off x="3124200" y="3275975"/>
            <a:ext cx="517976" cy="338554"/>
          </a:xfrm>
          <a:prstGeom prst="rect">
            <a:avLst/>
          </a:prstGeom>
          <a:noFill/>
        </p:spPr>
        <p:txBody>
          <a:bodyPr wrap="square" rtlCol="0">
            <a:spAutoFit/>
          </a:bodyPr>
          <a:lstStyle/>
          <a:p>
            <a:pPr algn="l" rtl="0"/>
            <a:r>
              <a:rPr lang="fa-IR" sz="1600" dirty="0">
                <a:solidFill>
                  <a:srgbClr val="C00000"/>
                </a:solidFill>
              </a:rPr>
              <a:t>تایپ</a:t>
            </a:r>
            <a:endParaRPr lang="en-US" sz="1600" dirty="0">
              <a:solidFill>
                <a:srgbClr val="C00000"/>
              </a:solidFill>
            </a:endParaRPr>
          </a:p>
        </p:txBody>
      </p:sp>
      <p:sp>
        <p:nvSpPr>
          <p:cNvPr id="15" name="TextBox 14"/>
          <p:cNvSpPr txBox="1"/>
          <p:nvPr/>
        </p:nvSpPr>
        <p:spPr>
          <a:xfrm>
            <a:off x="3124200" y="5037236"/>
            <a:ext cx="762000" cy="307777"/>
          </a:xfrm>
          <a:prstGeom prst="rect">
            <a:avLst/>
          </a:prstGeom>
          <a:noFill/>
        </p:spPr>
        <p:txBody>
          <a:bodyPr wrap="square" rtlCol="0">
            <a:spAutoFit/>
          </a:bodyPr>
          <a:lstStyle/>
          <a:p>
            <a:r>
              <a:rPr lang="fa-IR" sz="1400" dirty="0">
                <a:solidFill>
                  <a:srgbClr val="C00000"/>
                </a:solidFill>
              </a:rPr>
              <a:t>صندوق</a:t>
            </a:r>
            <a:endParaRPr lang="en-US" sz="1400" dirty="0">
              <a:solidFill>
                <a:srgbClr val="C00000"/>
              </a:solidFill>
            </a:endParaRPr>
          </a:p>
        </p:txBody>
      </p:sp>
      <p:sp>
        <p:nvSpPr>
          <p:cNvPr id="16" name="TextBox 15"/>
          <p:cNvSpPr txBox="1"/>
          <p:nvPr/>
        </p:nvSpPr>
        <p:spPr>
          <a:xfrm>
            <a:off x="2438400" y="5037236"/>
            <a:ext cx="762000" cy="307777"/>
          </a:xfrm>
          <a:prstGeom prst="rect">
            <a:avLst/>
          </a:prstGeom>
          <a:noFill/>
        </p:spPr>
        <p:txBody>
          <a:bodyPr wrap="square" rtlCol="0">
            <a:spAutoFit/>
          </a:bodyPr>
          <a:lstStyle/>
          <a:p>
            <a:r>
              <a:rPr lang="fa-IR" sz="1400" dirty="0">
                <a:solidFill>
                  <a:srgbClr val="C00000"/>
                </a:solidFill>
              </a:rPr>
              <a:t>صندوق</a:t>
            </a:r>
            <a:endParaRPr lang="en-US" sz="1400" dirty="0">
              <a:solidFill>
                <a:srgbClr val="C00000"/>
              </a:solidFill>
            </a:endParaRPr>
          </a:p>
        </p:txBody>
      </p:sp>
      <p:sp>
        <p:nvSpPr>
          <p:cNvPr id="17" name="TextBox 16"/>
          <p:cNvSpPr txBox="1"/>
          <p:nvPr/>
        </p:nvSpPr>
        <p:spPr>
          <a:xfrm>
            <a:off x="1828800" y="5037234"/>
            <a:ext cx="762000" cy="307777"/>
          </a:xfrm>
          <a:prstGeom prst="rect">
            <a:avLst/>
          </a:prstGeom>
          <a:noFill/>
        </p:spPr>
        <p:txBody>
          <a:bodyPr wrap="square" rtlCol="0">
            <a:spAutoFit/>
          </a:bodyPr>
          <a:lstStyle/>
          <a:p>
            <a:pPr algn="l" rtl="0"/>
            <a:r>
              <a:rPr lang="fa-IR" sz="1400" dirty="0">
                <a:solidFill>
                  <a:srgbClr val="C00000"/>
                </a:solidFill>
              </a:rPr>
              <a:t>جوابدهی</a:t>
            </a:r>
            <a:endParaRPr lang="en-US" sz="1400" dirty="0">
              <a:solidFill>
                <a:srgbClr val="C00000"/>
              </a:solidFill>
            </a:endParaRPr>
          </a:p>
        </p:txBody>
      </p:sp>
      <p:sp>
        <p:nvSpPr>
          <p:cNvPr id="18" name="TextBox 17"/>
          <p:cNvSpPr txBox="1"/>
          <p:nvPr/>
        </p:nvSpPr>
        <p:spPr>
          <a:xfrm>
            <a:off x="1143000" y="5048247"/>
            <a:ext cx="762000" cy="307777"/>
          </a:xfrm>
          <a:prstGeom prst="rect">
            <a:avLst/>
          </a:prstGeom>
          <a:noFill/>
        </p:spPr>
        <p:txBody>
          <a:bodyPr wrap="square" rtlCol="0">
            <a:spAutoFit/>
          </a:bodyPr>
          <a:lstStyle/>
          <a:p>
            <a:pPr algn="l" rtl="0"/>
            <a:r>
              <a:rPr lang="fa-IR" sz="1400" dirty="0">
                <a:solidFill>
                  <a:srgbClr val="C00000"/>
                </a:solidFill>
              </a:rPr>
              <a:t>جوابدهی</a:t>
            </a:r>
            <a:endParaRPr lang="en-US" sz="1400" dirty="0">
              <a:solidFill>
                <a:srgbClr val="C00000"/>
              </a:solidFill>
            </a:endParaRPr>
          </a:p>
        </p:txBody>
      </p:sp>
      <p:sp>
        <p:nvSpPr>
          <p:cNvPr id="19" name="TextBox 18"/>
          <p:cNvSpPr txBox="1"/>
          <p:nvPr/>
        </p:nvSpPr>
        <p:spPr>
          <a:xfrm>
            <a:off x="381000" y="5037236"/>
            <a:ext cx="762000" cy="307777"/>
          </a:xfrm>
          <a:prstGeom prst="rect">
            <a:avLst/>
          </a:prstGeom>
          <a:noFill/>
        </p:spPr>
        <p:txBody>
          <a:bodyPr wrap="square" rtlCol="0">
            <a:spAutoFit/>
          </a:bodyPr>
          <a:lstStyle/>
          <a:p>
            <a:pPr algn="l" rtl="0"/>
            <a:r>
              <a:rPr lang="fa-IR" sz="1400" dirty="0">
                <a:solidFill>
                  <a:srgbClr val="C00000"/>
                </a:solidFill>
              </a:rPr>
              <a:t>جوابدهی</a:t>
            </a:r>
            <a:endParaRPr lang="en-US" sz="1400" dirty="0">
              <a:solidFill>
                <a:srgbClr val="C00000"/>
              </a:solidFill>
            </a:endParaRPr>
          </a:p>
        </p:txBody>
      </p:sp>
      <p:sp>
        <p:nvSpPr>
          <p:cNvPr id="20" name="TextBox 19"/>
          <p:cNvSpPr txBox="1"/>
          <p:nvPr/>
        </p:nvSpPr>
        <p:spPr>
          <a:xfrm>
            <a:off x="4313012" y="4040088"/>
            <a:ext cx="716188" cy="307777"/>
          </a:xfrm>
          <a:prstGeom prst="rect">
            <a:avLst/>
          </a:prstGeom>
          <a:noFill/>
        </p:spPr>
        <p:txBody>
          <a:bodyPr wrap="square" rtlCol="0">
            <a:spAutoFit/>
          </a:bodyPr>
          <a:lstStyle/>
          <a:p>
            <a:r>
              <a:rPr lang="fa-IR" sz="1400" dirty="0">
                <a:solidFill>
                  <a:srgbClr val="C00000"/>
                </a:solidFill>
              </a:rPr>
              <a:t>اطلاعات</a:t>
            </a:r>
            <a:endParaRPr lang="en-US" sz="1400" dirty="0">
              <a:solidFill>
                <a:srgbClr val="C00000"/>
              </a:solidFill>
            </a:endParaRPr>
          </a:p>
        </p:txBody>
      </p:sp>
      <p:sp>
        <p:nvSpPr>
          <p:cNvPr id="21" name="TextBox 20"/>
          <p:cNvSpPr txBox="1"/>
          <p:nvPr/>
        </p:nvSpPr>
        <p:spPr>
          <a:xfrm>
            <a:off x="3672334" y="2037571"/>
            <a:ext cx="1028930" cy="276999"/>
          </a:xfrm>
          <a:prstGeom prst="rect">
            <a:avLst/>
          </a:prstGeom>
          <a:noFill/>
        </p:spPr>
        <p:txBody>
          <a:bodyPr wrap="square" rtlCol="0">
            <a:spAutoFit/>
          </a:bodyPr>
          <a:lstStyle/>
          <a:p>
            <a:pPr algn="l" rtl="0"/>
            <a:r>
              <a:rPr lang="fa-IR" sz="1200" dirty="0">
                <a:solidFill>
                  <a:srgbClr val="C00000"/>
                </a:solidFill>
              </a:rPr>
              <a:t>آماده سازی بیمار</a:t>
            </a:r>
            <a:endParaRPr lang="en-US" sz="1200" dirty="0">
              <a:solidFill>
                <a:srgbClr val="C00000"/>
              </a:solidFill>
            </a:endParaRPr>
          </a:p>
        </p:txBody>
      </p:sp>
      <p:sp>
        <p:nvSpPr>
          <p:cNvPr id="22" name="TextBox 21"/>
          <p:cNvSpPr txBox="1"/>
          <p:nvPr/>
        </p:nvSpPr>
        <p:spPr>
          <a:xfrm>
            <a:off x="5791200" y="2504301"/>
            <a:ext cx="685800" cy="276999"/>
          </a:xfrm>
          <a:prstGeom prst="rect">
            <a:avLst/>
          </a:prstGeom>
          <a:noFill/>
        </p:spPr>
        <p:txBody>
          <a:bodyPr wrap="square" rtlCol="0">
            <a:spAutoFit/>
          </a:bodyPr>
          <a:lstStyle/>
          <a:p>
            <a:pPr algn="l" rtl="0"/>
            <a:r>
              <a:rPr lang="fa-IR" sz="1200" dirty="0">
                <a:solidFill>
                  <a:srgbClr val="C00000"/>
                </a:solidFill>
              </a:rPr>
              <a:t>ریکاوری</a:t>
            </a:r>
            <a:endParaRPr lang="en-US" sz="1200" dirty="0">
              <a:solidFill>
                <a:srgbClr val="C00000"/>
              </a:solidFill>
            </a:endParaRPr>
          </a:p>
        </p:txBody>
      </p:sp>
      <p:sp>
        <p:nvSpPr>
          <p:cNvPr id="23" name="TextBox 22"/>
          <p:cNvSpPr txBox="1"/>
          <p:nvPr/>
        </p:nvSpPr>
        <p:spPr>
          <a:xfrm>
            <a:off x="1447800" y="4537965"/>
            <a:ext cx="609600" cy="307777"/>
          </a:xfrm>
          <a:prstGeom prst="rect">
            <a:avLst/>
          </a:prstGeom>
          <a:noFill/>
        </p:spPr>
        <p:txBody>
          <a:bodyPr wrap="square" rtlCol="0">
            <a:spAutoFit/>
          </a:bodyPr>
          <a:lstStyle/>
          <a:p>
            <a:pPr algn="l" rtl="0"/>
            <a:r>
              <a:rPr lang="fa-IR" sz="1400" dirty="0">
                <a:solidFill>
                  <a:srgbClr val="C00000"/>
                </a:solidFill>
              </a:rPr>
              <a:t>انتظار</a:t>
            </a:r>
            <a:endParaRPr lang="en-US" sz="1400" dirty="0">
              <a:solidFill>
                <a:srgbClr val="C00000"/>
              </a:solidFill>
            </a:endParaRPr>
          </a:p>
        </p:txBody>
      </p:sp>
      <p:sp>
        <p:nvSpPr>
          <p:cNvPr id="24" name="TextBox 23"/>
          <p:cNvSpPr txBox="1"/>
          <p:nvPr/>
        </p:nvSpPr>
        <p:spPr>
          <a:xfrm>
            <a:off x="3886200" y="3434090"/>
            <a:ext cx="609600" cy="307777"/>
          </a:xfrm>
          <a:prstGeom prst="rect">
            <a:avLst/>
          </a:prstGeom>
          <a:noFill/>
        </p:spPr>
        <p:txBody>
          <a:bodyPr wrap="square" rtlCol="0">
            <a:spAutoFit/>
          </a:bodyPr>
          <a:lstStyle/>
          <a:p>
            <a:pPr algn="l" rtl="0"/>
            <a:r>
              <a:rPr lang="fa-IR" sz="1400" dirty="0">
                <a:solidFill>
                  <a:srgbClr val="C00000"/>
                </a:solidFill>
              </a:rPr>
              <a:t>انتظار</a:t>
            </a:r>
            <a:endParaRPr lang="en-US" sz="1400" dirty="0">
              <a:solidFill>
                <a:srgbClr val="C00000"/>
              </a:solidFill>
            </a:endParaRPr>
          </a:p>
        </p:txBody>
      </p:sp>
      <p:sp>
        <p:nvSpPr>
          <p:cNvPr id="25" name="TextBox 24"/>
          <p:cNvSpPr txBox="1"/>
          <p:nvPr/>
        </p:nvSpPr>
        <p:spPr>
          <a:xfrm>
            <a:off x="381000" y="3018591"/>
            <a:ext cx="609600" cy="307777"/>
          </a:xfrm>
          <a:prstGeom prst="rect">
            <a:avLst/>
          </a:prstGeom>
          <a:noFill/>
        </p:spPr>
        <p:txBody>
          <a:bodyPr wrap="square" rtlCol="0">
            <a:spAutoFit/>
          </a:bodyPr>
          <a:lstStyle/>
          <a:p>
            <a:pPr algn="l" rtl="0"/>
            <a:r>
              <a:rPr lang="fa-IR" sz="1400" dirty="0">
                <a:solidFill>
                  <a:srgbClr val="C00000"/>
                </a:solidFill>
              </a:rPr>
              <a:t>انتظار</a:t>
            </a:r>
            <a:endParaRPr lang="en-US" sz="1400" dirty="0">
              <a:solidFill>
                <a:srgbClr val="C00000"/>
              </a:solidFill>
            </a:endParaRPr>
          </a:p>
        </p:txBody>
      </p:sp>
      <p:sp>
        <p:nvSpPr>
          <p:cNvPr id="26" name="TextBox 25"/>
          <p:cNvSpPr txBox="1"/>
          <p:nvPr/>
        </p:nvSpPr>
        <p:spPr>
          <a:xfrm>
            <a:off x="5486400" y="4267200"/>
            <a:ext cx="609600" cy="307777"/>
          </a:xfrm>
          <a:prstGeom prst="rect">
            <a:avLst/>
          </a:prstGeom>
          <a:noFill/>
        </p:spPr>
        <p:txBody>
          <a:bodyPr wrap="square" rtlCol="0">
            <a:spAutoFit/>
          </a:bodyPr>
          <a:lstStyle/>
          <a:p>
            <a:pPr algn="l" rtl="0"/>
            <a:r>
              <a:rPr lang="fa-IR" sz="1400" dirty="0">
                <a:solidFill>
                  <a:srgbClr val="C00000"/>
                </a:solidFill>
              </a:rPr>
              <a:t>انتظار</a:t>
            </a:r>
            <a:endParaRPr lang="en-US" sz="1400" dirty="0">
              <a:solidFill>
                <a:srgbClr val="C00000"/>
              </a:solidFill>
            </a:endParaRPr>
          </a:p>
        </p:txBody>
      </p:sp>
      <p:sp>
        <p:nvSpPr>
          <p:cNvPr id="27" name="TextBox 26"/>
          <p:cNvSpPr txBox="1"/>
          <p:nvPr/>
        </p:nvSpPr>
        <p:spPr>
          <a:xfrm>
            <a:off x="5683391" y="3590508"/>
            <a:ext cx="1098409" cy="276999"/>
          </a:xfrm>
          <a:prstGeom prst="rect">
            <a:avLst/>
          </a:prstGeom>
          <a:noFill/>
        </p:spPr>
        <p:txBody>
          <a:bodyPr wrap="square" rtlCol="0">
            <a:spAutoFit/>
          </a:bodyPr>
          <a:lstStyle/>
          <a:p>
            <a:pPr algn="l" rtl="0"/>
            <a:r>
              <a:rPr lang="fa-IR" sz="1200" dirty="0">
                <a:solidFill>
                  <a:srgbClr val="C00000"/>
                </a:solidFill>
              </a:rPr>
              <a:t>پذیرش سونو</a:t>
            </a:r>
            <a:endParaRPr lang="en-US" sz="1200" dirty="0">
              <a:solidFill>
                <a:srgbClr val="C00000"/>
              </a:solidFill>
            </a:endParaRPr>
          </a:p>
        </p:txBody>
      </p:sp>
      <p:sp>
        <p:nvSpPr>
          <p:cNvPr id="28" name="TextBox 27"/>
          <p:cNvSpPr txBox="1"/>
          <p:nvPr/>
        </p:nvSpPr>
        <p:spPr>
          <a:xfrm>
            <a:off x="5943600" y="5049732"/>
            <a:ext cx="565009" cy="338554"/>
          </a:xfrm>
          <a:prstGeom prst="rect">
            <a:avLst/>
          </a:prstGeom>
          <a:noFill/>
        </p:spPr>
        <p:txBody>
          <a:bodyPr wrap="square" rtlCol="0">
            <a:spAutoFit/>
          </a:bodyPr>
          <a:lstStyle/>
          <a:p>
            <a:pPr algn="l" rtl="0"/>
            <a:r>
              <a:rPr lang="fa-IR" sz="1600" dirty="0">
                <a:solidFill>
                  <a:srgbClr val="C00000"/>
                </a:solidFill>
              </a:rPr>
              <a:t>بانک</a:t>
            </a:r>
            <a:endParaRPr lang="en-US" sz="1600" dirty="0">
              <a:solidFill>
                <a:srgbClr val="C00000"/>
              </a:solidFill>
            </a:endParaRPr>
          </a:p>
        </p:txBody>
      </p:sp>
      <p:sp>
        <p:nvSpPr>
          <p:cNvPr id="29" name="TextBox 28"/>
          <p:cNvSpPr txBox="1"/>
          <p:nvPr/>
        </p:nvSpPr>
        <p:spPr>
          <a:xfrm>
            <a:off x="4038600" y="5486400"/>
            <a:ext cx="868588" cy="369332"/>
          </a:xfrm>
          <a:prstGeom prst="rect">
            <a:avLst/>
          </a:prstGeom>
          <a:noFill/>
        </p:spPr>
        <p:txBody>
          <a:bodyPr wrap="square" rtlCol="0">
            <a:spAutoFit/>
          </a:bodyPr>
          <a:lstStyle/>
          <a:p>
            <a:pPr algn="l" rtl="0"/>
            <a:r>
              <a:rPr lang="fa-IR" b="1" dirty="0">
                <a:solidFill>
                  <a:srgbClr val="C00000"/>
                </a:solidFill>
              </a:rPr>
              <a:t>ورودی</a:t>
            </a:r>
            <a:endParaRPr lang="en-US" b="1" dirty="0">
              <a:solidFill>
                <a:srgbClr val="C00000"/>
              </a:solidFill>
            </a:endParaRPr>
          </a:p>
        </p:txBody>
      </p:sp>
      <p:sp>
        <p:nvSpPr>
          <p:cNvPr id="30" name="TextBox 29"/>
          <p:cNvSpPr txBox="1"/>
          <p:nvPr/>
        </p:nvSpPr>
        <p:spPr>
          <a:xfrm>
            <a:off x="304800" y="1752600"/>
            <a:ext cx="990600" cy="307777"/>
          </a:xfrm>
          <a:prstGeom prst="rect">
            <a:avLst/>
          </a:prstGeom>
          <a:noFill/>
        </p:spPr>
        <p:txBody>
          <a:bodyPr wrap="square" rtlCol="0">
            <a:spAutoFit/>
          </a:bodyPr>
          <a:lstStyle/>
          <a:p>
            <a:pPr algn="l" rtl="0"/>
            <a:r>
              <a:rPr lang="fa-IR" sz="1400" dirty="0">
                <a:solidFill>
                  <a:srgbClr val="C00000"/>
                </a:solidFill>
              </a:rPr>
              <a:t>مونیتورینگ</a:t>
            </a:r>
            <a:endParaRPr lang="en-US" sz="1400" dirty="0">
              <a:solidFill>
                <a:srgbClr val="C00000"/>
              </a:solidFill>
            </a:endParaRPr>
          </a:p>
        </p:txBody>
      </p:sp>
      <p:sp>
        <p:nvSpPr>
          <p:cNvPr id="31" name="TextBox 30"/>
          <p:cNvSpPr txBox="1"/>
          <p:nvPr/>
        </p:nvSpPr>
        <p:spPr>
          <a:xfrm>
            <a:off x="1181100" y="2254820"/>
            <a:ext cx="990600" cy="261610"/>
          </a:xfrm>
          <a:prstGeom prst="rect">
            <a:avLst/>
          </a:prstGeom>
          <a:noFill/>
        </p:spPr>
        <p:txBody>
          <a:bodyPr wrap="square" rtlCol="0">
            <a:spAutoFit/>
          </a:bodyPr>
          <a:lstStyle/>
          <a:p>
            <a:r>
              <a:rPr lang="fa-IR" sz="1100" dirty="0">
                <a:solidFill>
                  <a:srgbClr val="C00000"/>
                </a:solidFill>
              </a:rPr>
              <a:t>خواندن کلیشه ها</a:t>
            </a:r>
            <a:endParaRPr lang="en-US" sz="1100" dirty="0">
              <a:solidFill>
                <a:srgbClr val="C00000"/>
              </a:solidFill>
            </a:endParaRPr>
          </a:p>
        </p:txBody>
      </p:sp>
      <p:sp>
        <p:nvSpPr>
          <p:cNvPr id="32" name="TextBox 31"/>
          <p:cNvSpPr txBox="1"/>
          <p:nvPr/>
        </p:nvSpPr>
        <p:spPr>
          <a:xfrm>
            <a:off x="3505200" y="2514600"/>
            <a:ext cx="1066800" cy="261610"/>
          </a:xfrm>
          <a:prstGeom prst="rect">
            <a:avLst/>
          </a:prstGeom>
          <a:noFill/>
        </p:spPr>
        <p:txBody>
          <a:bodyPr wrap="square" rtlCol="0">
            <a:spAutoFit/>
          </a:bodyPr>
          <a:lstStyle/>
          <a:p>
            <a:pPr algn="l" rtl="0"/>
            <a:r>
              <a:rPr lang="fa-IR" sz="1100" dirty="0">
                <a:solidFill>
                  <a:srgbClr val="C00000"/>
                </a:solidFill>
              </a:rPr>
              <a:t>پذیرش ام آر آی</a:t>
            </a:r>
            <a:endParaRPr lang="en-US" sz="1100" dirty="0">
              <a:solidFill>
                <a:srgbClr val="C00000"/>
              </a:solidFill>
            </a:endParaRPr>
          </a:p>
        </p:txBody>
      </p:sp>
    </p:spTree>
    <p:extLst>
      <p:ext uri="{BB962C8B-B14F-4D97-AF65-F5344CB8AC3E}">
        <p14:creationId xmlns:p14="http://schemas.microsoft.com/office/powerpoint/2010/main" val="18659721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7224" y="413266"/>
            <a:ext cx="3790976" cy="2843232"/>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1538" y="3714752"/>
            <a:ext cx="3571900" cy="26789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2109978"/>
            <a:ext cx="3978400" cy="298380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4929190" y="752476"/>
            <a:ext cx="819160" cy="461946"/>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ورودی</a:t>
            </a:r>
            <a:endParaRPr lang="en-US" sz="2400" dirty="0">
              <a:solidFill>
                <a:srgbClr val="EBEBEB">
                  <a:lumMod val="25000"/>
                </a:srgbClr>
              </a:solidFill>
              <a:cs typeface="B Homa" pitchFamily="2" charset="-78"/>
            </a:endParaRPr>
          </a:p>
        </p:txBody>
      </p:sp>
      <p:sp>
        <p:nvSpPr>
          <p:cNvPr id="6" name="TextBox 5"/>
          <p:cNvSpPr txBox="1"/>
          <p:nvPr/>
        </p:nvSpPr>
        <p:spPr>
          <a:xfrm>
            <a:off x="6462714" y="1600130"/>
            <a:ext cx="966806" cy="400110"/>
          </a:xfrm>
          <a:prstGeom prst="rect">
            <a:avLst/>
          </a:prstGeom>
          <a:noFill/>
        </p:spPr>
        <p:txBody>
          <a:bodyPr wrap="square" rtlCol="0">
            <a:spAutoFit/>
          </a:bodyPr>
          <a:lstStyle/>
          <a:p>
            <a:pPr algn="l" rtl="0"/>
            <a:r>
              <a:rPr lang="fa-IR" sz="2000" dirty="0">
                <a:solidFill>
                  <a:srgbClr val="EBEBEB">
                    <a:lumMod val="25000"/>
                  </a:srgbClr>
                </a:solidFill>
                <a:cs typeface="B Homa" pitchFamily="2" charset="-78"/>
              </a:rPr>
              <a:t>اطلاعات</a:t>
            </a:r>
            <a:endParaRPr lang="en-US" sz="2000" dirty="0">
              <a:solidFill>
                <a:srgbClr val="EBEBEB">
                  <a:lumMod val="25000"/>
                </a:srgbClr>
              </a:solidFill>
              <a:cs typeface="B Homa" pitchFamily="2" charset="-78"/>
            </a:endParaRPr>
          </a:p>
        </p:txBody>
      </p:sp>
      <p:sp>
        <p:nvSpPr>
          <p:cNvPr id="7" name="TextBox 6"/>
          <p:cNvSpPr txBox="1"/>
          <p:nvPr/>
        </p:nvSpPr>
        <p:spPr>
          <a:xfrm>
            <a:off x="4562484" y="5342295"/>
            <a:ext cx="1295400" cy="1015663"/>
          </a:xfrm>
          <a:prstGeom prst="rect">
            <a:avLst/>
          </a:prstGeom>
          <a:noFill/>
        </p:spPr>
        <p:txBody>
          <a:bodyPr wrap="square" rtlCol="0">
            <a:spAutoFit/>
          </a:bodyPr>
          <a:lstStyle/>
          <a:p>
            <a:pPr rtl="0"/>
            <a:r>
              <a:rPr lang="fa-IR" sz="2000" dirty="0">
                <a:solidFill>
                  <a:srgbClr val="EBEBEB">
                    <a:lumMod val="25000"/>
                  </a:srgbClr>
                </a:solidFill>
                <a:cs typeface="B Homa" pitchFamily="2" charset="-78"/>
              </a:rPr>
              <a:t>انتظار جوابدهی صندوق </a:t>
            </a:r>
            <a:endParaRPr lang="en-US" sz="2000" dirty="0">
              <a:solidFill>
                <a:srgbClr val="EBEBEB">
                  <a:lumMod val="25000"/>
                </a:srgbClr>
              </a:solidFill>
              <a:cs typeface="B Homa" pitchFamily="2" charset="-78"/>
            </a:endParaRPr>
          </a:p>
        </p:txBody>
      </p:sp>
    </p:spTree>
    <p:extLst>
      <p:ext uri="{BB962C8B-B14F-4D97-AF65-F5344CB8AC3E}">
        <p14:creationId xmlns:p14="http://schemas.microsoft.com/office/powerpoint/2010/main" val="14326284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1538" y="202491"/>
            <a:ext cx="4313262" cy="31550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8728" y="3595706"/>
            <a:ext cx="3587752" cy="26908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5028" y="1404950"/>
            <a:ext cx="2857500" cy="381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6572264" y="5297315"/>
            <a:ext cx="1025442" cy="461665"/>
          </a:xfrm>
          <a:prstGeom prst="rect">
            <a:avLst/>
          </a:prstGeom>
          <a:noFill/>
        </p:spPr>
        <p:txBody>
          <a:bodyPr wrap="square" rtlCol="0">
            <a:spAutoFit/>
          </a:bodyPr>
          <a:lstStyle/>
          <a:p>
            <a:pPr algn="ctr" rtl="0"/>
            <a:r>
              <a:rPr lang="fa-IR" sz="2400" dirty="0">
                <a:solidFill>
                  <a:srgbClr val="EBEBEB">
                    <a:lumMod val="25000"/>
                  </a:srgbClr>
                </a:solidFill>
                <a:cs typeface="B Homa" pitchFamily="2" charset="-78"/>
              </a:rPr>
              <a:t>تایپ</a:t>
            </a:r>
            <a:endParaRPr lang="en-US" sz="2400" dirty="0">
              <a:solidFill>
                <a:srgbClr val="EBEBEB">
                  <a:lumMod val="25000"/>
                </a:srgbClr>
              </a:solidFill>
              <a:cs typeface="B Homa" pitchFamily="2" charset="-78"/>
            </a:endParaRPr>
          </a:p>
        </p:txBody>
      </p:sp>
      <p:sp>
        <p:nvSpPr>
          <p:cNvPr id="6" name="TextBox 5"/>
          <p:cNvSpPr txBox="1"/>
          <p:nvPr/>
        </p:nvSpPr>
        <p:spPr>
          <a:xfrm>
            <a:off x="285720" y="1610013"/>
            <a:ext cx="838200" cy="461665"/>
          </a:xfrm>
          <a:prstGeom prst="rect">
            <a:avLst/>
          </a:prstGeom>
          <a:noFill/>
        </p:spPr>
        <p:txBody>
          <a:bodyPr wrap="square" rtlCol="0">
            <a:spAutoFit/>
          </a:bodyPr>
          <a:lstStyle/>
          <a:p>
            <a:pPr algn="ctr" rtl="0"/>
            <a:r>
              <a:rPr lang="fa-IR" sz="2400" dirty="0">
                <a:solidFill>
                  <a:srgbClr val="EBEBEB">
                    <a:lumMod val="25000"/>
                  </a:srgbClr>
                </a:solidFill>
                <a:cs typeface="B Homa" pitchFamily="2" charset="-78"/>
              </a:rPr>
              <a:t>سونو</a:t>
            </a:r>
            <a:endParaRPr lang="en-US" sz="2400" dirty="0">
              <a:solidFill>
                <a:srgbClr val="EBEBEB">
                  <a:lumMod val="25000"/>
                </a:srgbClr>
              </a:solidFill>
              <a:cs typeface="B Homa" pitchFamily="2" charset="-78"/>
            </a:endParaRPr>
          </a:p>
        </p:txBody>
      </p:sp>
      <p:sp>
        <p:nvSpPr>
          <p:cNvPr id="7" name="TextBox 6"/>
          <p:cNvSpPr txBox="1"/>
          <p:nvPr/>
        </p:nvSpPr>
        <p:spPr>
          <a:xfrm>
            <a:off x="581194" y="4681847"/>
            <a:ext cx="918972" cy="461665"/>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آنژیو</a:t>
            </a:r>
            <a:endParaRPr lang="en-US" sz="2400" dirty="0">
              <a:solidFill>
                <a:srgbClr val="EBEBEB">
                  <a:lumMod val="25000"/>
                </a:srgbClr>
              </a:solidFill>
              <a:cs typeface="B Homa" pitchFamily="2" charset="-78"/>
            </a:endParaRPr>
          </a:p>
        </p:txBody>
      </p:sp>
    </p:spTree>
    <p:extLst>
      <p:ext uri="{BB962C8B-B14F-4D97-AF65-F5344CB8AC3E}">
        <p14:creationId xmlns:p14="http://schemas.microsoft.com/office/powerpoint/2010/main" val="39268140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729581">
            <a:off x="1060978" y="3500438"/>
            <a:ext cx="2943245" cy="2571768"/>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0232" y="352455"/>
            <a:ext cx="3929257" cy="2433604"/>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4628" y="3214686"/>
            <a:ext cx="3138758" cy="3149702"/>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143636" y="1357298"/>
            <a:ext cx="1447800" cy="369332"/>
          </a:xfrm>
          <a:prstGeom prst="rect">
            <a:avLst/>
          </a:prstGeom>
          <a:noFill/>
        </p:spPr>
        <p:txBody>
          <a:bodyPr wrap="square" rtlCol="0">
            <a:spAutoFit/>
          </a:bodyPr>
          <a:lstStyle/>
          <a:p>
            <a:pPr algn="l" rtl="0"/>
            <a:r>
              <a:rPr lang="fa-IR" dirty="0">
                <a:solidFill>
                  <a:srgbClr val="EBEBEB">
                    <a:lumMod val="25000"/>
                  </a:srgbClr>
                </a:solidFill>
                <a:cs typeface="B Homa" pitchFamily="2" charset="-78"/>
              </a:rPr>
              <a:t>سی تی اسپیرال </a:t>
            </a:r>
            <a:endParaRPr lang="en-US" dirty="0">
              <a:solidFill>
                <a:srgbClr val="EBEBEB">
                  <a:lumMod val="25000"/>
                </a:srgbClr>
              </a:solidFill>
              <a:cs typeface="B Homa" pitchFamily="2" charset="-78"/>
            </a:endParaRPr>
          </a:p>
        </p:txBody>
      </p:sp>
      <p:sp>
        <p:nvSpPr>
          <p:cNvPr id="6" name="TextBox 5"/>
          <p:cNvSpPr txBox="1"/>
          <p:nvPr/>
        </p:nvSpPr>
        <p:spPr>
          <a:xfrm>
            <a:off x="7786710" y="4000504"/>
            <a:ext cx="1219200" cy="646331"/>
          </a:xfrm>
          <a:prstGeom prst="rect">
            <a:avLst/>
          </a:prstGeom>
          <a:noFill/>
        </p:spPr>
        <p:txBody>
          <a:bodyPr wrap="square" rtlCol="0">
            <a:spAutoFit/>
          </a:bodyPr>
          <a:lstStyle/>
          <a:p>
            <a:pPr algn="ctr"/>
            <a:r>
              <a:rPr lang="fa-IR" dirty="0">
                <a:solidFill>
                  <a:srgbClr val="EBEBEB">
                    <a:lumMod val="25000"/>
                  </a:srgbClr>
                </a:solidFill>
                <a:cs typeface="B Homa" pitchFamily="2" charset="-78"/>
              </a:rPr>
              <a:t>خواندن کلیشه ها</a:t>
            </a:r>
            <a:endParaRPr lang="en-US" dirty="0">
              <a:solidFill>
                <a:srgbClr val="EBEBEB">
                  <a:lumMod val="25000"/>
                </a:srgbClr>
              </a:solidFill>
              <a:cs typeface="B Homa" pitchFamily="2" charset="-78"/>
            </a:endParaRPr>
          </a:p>
        </p:txBody>
      </p:sp>
      <p:sp>
        <p:nvSpPr>
          <p:cNvPr id="7" name="TextBox 6"/>
          <p:cNvSpPr txBox="1"/>
          <p:nvPr/>
        </p:nvSpPr>
        <p:spPr>
          <a:xfrm>
            <a:off x="785786" y="3357562"/>
            <a:ext cx="914400" cy="400110"/>
          </a:xfrm>
          <a:prstGeom prst="rect">
            <a:avLst/>
          </a:prstGeom>
          <a:noFill/>
        </p:spPr>
        <p:txBody>
          <a:bodyPr wrap="square" rtlCol="0">
            <a:spAutoFit/>
          </a:bodyPr>
          <a:lstStyle/>
          <a:p>
            <a:pPr algn="l" rtl="0"/>
            <a:r>
              <a:rPr lang="en-US" sz="2000" dirty="0">
                <a:solidFill>
                  <a:srgbClr val="EBEBEB">
                    <a:lumMod val="25000"/>
                  </a:srgbClr>
                </a:solidFill>
              </a:rPr>
              <a:t>MRI</a:t>
            </a:r>
            <a:endParaRPr lang="en-US" sz="2000" dirty="0">
              <a:solidFill>
                <a:srgbClr val="EBEBEB">
                  <a:lumMod val="25000"/>
                </a:srgbClr>
              </a:solidFill>
            </a:endParaRPr>
          </a:p>
        </p:txBody>
      </p:sp>
    </p:spTree>
    <p:extLst>
      <p:ext uri="{BB962C8B-B14F-4D97-AF65-F5344CB8AC3E}">
        <p14:creationId xmlns:p14="http://schemas.microsoft.com/office/powerpoint/2010/main" val="33113051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4643446"/>
            <a:ext cx="8229600" cy="1143000"/>
          </a:xfrm>
        </p:spPr>
        <p:txBody>
          <a:bodyPr>
            <a:noAutofit/>
          </a:bodyPr>
          <a:lstStyle/>
          <a:p>
            <a:pPr algn="r" rtl="1">
              <a:lnSpc>
                <a:spcPct val="150000"/>
              </a:lnSpc>
            </a:pPr>
            <a:r>
              <a:rPr lang="fa-IR" sz="2000" dirty="0" smtClean="0">
                <a:solidFill>
                  <a:schemeClr val="tx1"/>
                </a:solidFill>
                <a:cs typeface="B Homa" pitchFamily="2" charset="-78"/>
              </a:rPr>
              <a:t>رادیولوژی شامل قسمتهای تخصصی است که</a:t>
            </a:r>
            <a:r>
              <a:rPr lang="en-US" sz="2000" dirty="0" smtClean="0">
                <a:solidFill>
                  <a:schemeClr val="tx1"/>
                </a:solidFill>
                <a:cs typeface="B Homa" pitchFamily="2" charset="-78"/>
              </a:rPr>
              <a:t> </a:t>
            </a:r>
            <a:r>
              <a:rPr lang="fa-IR" sz="2000" dirty="0" smtClean="0">
                <a:solidFill>
                  <a:schemeClr val="tx1"/>
                </a:solidFill>
                <a:cs typeface="B Homa" pitchFamily="2" charset="-78"/>
              </a:rPr>
              <a:t>برای مقاصد تشخيص و درمان از تشعشعات يونی و اشعه ايکس استفاده می کنند</a:t>
            </a:r>
            <a:r>
              <a:rPr lang="en-US" sz="2000" dirty="0" smtClean="0">
                <a:solidFill>
                  <a:schemeClr val="tx1"/>
                </a:solidFill>
                <a:cs typeface="B Homa" pitchFamily="2" charset="-78"/>
              </a:rPr>
              <a:t/>
            </a:r>
            <a:br>
              <a:rPr lang="en-US" sz="2000" dirty="0" smtClean="0">
                <a:solidFill>
                  <a:schemeClr val="tx1"/>
                </a:solidFill>
                <a:cs typeface="B Homa" pitchFamily="2" charset="-78"/>
              </a:rPr>
            </a:br>
            <a:endParaRPr lang="en-US" sz="2000" dirty="0">
              <a:cs typeface="B Homa" pitchFamily="2" charset="-78"/>
            </a:endParaRPr>
          </a:p>
        </p:txBody>
      </p:sp>
      <p:sp>
        <p:nvSpPr>
          <p:cNvPr id="3" name="Content Placeholder 2"/>
          <p:cNvSpPr>
            <a:spLocks noGrp="1"/>
          </p:cNvSpPr>
          <p:nvPr>
            <p:ph idx="1"/>
          </p:nvPr>
        </p:nvSpPr>
        <p:spPr>
          <a:xfrm>
            <a:off x="214282" y="571480"/>
            <a:ext cx="8643998" cy="3459163"/>
          </a:xfrm>
        </p:spPr>
        <p:txBody>
          <a:bodyPr>
            <a:normAutofit/>
          </a:bodyPr>
          <a:lstStyle/>
          <a:p>
            <a:pPr marL="0" indent="0" algn="r">
              <a:lnSpc>
                <a:spcPct val="150000"/>
              </a:lnSpc>
              <a:buNone/>
            </a:pPr>
            <a:r>
              <a:rPr lang="fa-IR" sz="1800" dirty="0" smtClean="0">
                <a:cs typeface="B Homa" pitchFamily="2" charset="-78"/>
              </a:rPr>
              <a:t>فضاهای تشخیصی در بیمارستان ها نقش تعیین کننده در بهبود و درمان دارد.پزشک معالج برای نسخه نویسی نیازمند اطلاعات کامل از بیمار است که این اطلاعات را به کمک عکس و آزمایش بدست می آورد.</a:t>
            </a:r>
          </a:p>
          <a:p>
            <a:pPr marL="0" indent="0" algn="r">
              <a:lnSpc>
                <a:spcPct val="150000"/>
              </a:lnSpc>
              <a:buNone/>
            </a:pPr>
            <a:r>
              <a:rPr lang="en-US" sz="1800" dirty="0" smtClean="0">
                <a:solidFill>
                  <a:schemeClr val="tx1"/>
                </a:solidFill>
                <a:cs typeface="B Homa" pitchFamily="2" charset="-78"/>
              </a:rPr>
              <a:t>.</a:t>
            </a:r>
            <a:r>
              <a:rPr lang="fa-IR" sz="1800" dirty="0" smtClean="0">
                <a:solidFill>
                  <a:schemeClr val="tx1"/>
                </a:solidFill>
                <a:cs typeface="B Homa" pitchFamily="2" charset="-78"/>
              </a:rPr>
              <a:t>بخش راديولوژی همگام با آزمايشگاه در تشخيص امراض فعاليت می کند</a:t>
            </a:r>
            <a:endParaRPr lang="en-US" sz="1800" dirty="0">
              <a:cs typeface="B Homa" pitchFamily="2" charset="-78"/>
            </a:endParaRPr>
          </a:p>
        </p:txBody>
      </p:sp>
      <p:sp>
        <p:nvSpPr>
          <p:cNvPr id="4" name="TextBox 3"/>
          <p:cNvSpPr txBox="1"/>
          <p:nvPr/>
        </p:nvSpPr>
        <p:spPr>
          <a:xfrm>
            <a:off x="5429256" y="2928934"/>
            <a:ext cx="2143140" cy="461665"/>
          </a:xfrm>
          <a:prstGeom prst="rect">
            <a:avLst/>
          </a:prstGeom>
          <a:noFill/>
        </p:spPr>
        <p:txBody>
          <a:bodyPr wrap="square" rtlCol="0">
            <a:spAutoFit/>
          </a:bodyPr>
          <a:lstStyle/>
          <a:p>
            <a:pPr algn="l" rtl="0"/>
            <a:r>
              <a:rPr lang="fa-IR" sz="2400" b="1" dirty="0">
                <a:solidFill>
                  <a:srgbClr val="820000"/>
                </a:solidFill>
                <a:cs typeface="B Homa" pitchFamily="2" charset="-78"/>
              </a:rPr>
              <a:t>خدمات تشخیصی</a:t>
            </a:r>
            <a:endParaRPr lang="en-US" sz="2400" b="1" dirty="0">
              <a:solidFill>
                <a:srgbClr val="820000"/>
              </a:solidFill>
              <a:cs typeface="B Homa" pitchFamily="2" charset="-78"/>
            </a:endParaRPr>
          </a:p>
        </p:txBody>
      </p:sp>
      <p:sp>
        <p:nvSpPr>
          <p:cNvPr id="5" name="TextBox 4"/>
          <p:cNvSpPr txBox="1"/>
          <p:nvPr/>
        </p:nvSpPr>
        <p:spPr>
          <a:xfrm>
            <a:off x="2571736" y="2285992"/>
            <a:ext cx="2928958" cy="461665"/>
          </a:xfrm>
          <a:prstGeom prst="rect">
            <a:avLst/>
          </a:prstGeom>
          <a:noFill/>
        </p:spPr>
        <p:txBody>
          <a:bodyPr wrap="square" rtlCol="0">
            <a:spAutoFit/>
          </a:bodyPr>
          <a:lstStyle/>
          <a:p>
            <a:pPr algn="l" rtl="0"/>
            <a:r>
              <a:rPr lang="fa-IR" sz="2400" dirty="0">
                <a:solidFill>
                  <a:prstClr val="black"/>
                </a:solidFill>
                <a:cs typeface="B Homa" pitchFamily="2" charset="-78"/>
              </a:rPr>
              <a:t>رادیولوژی</a:t>
            </a:r>
            <a:endParaRPr lang="en-US" sz="2400" dirty="0">
              <a:solidFill>
                <a:prstClr val="black"/>
              </a:solidFill>
              <a:cs typeface="B Homa" pitchFamily="2" charset="-78"/>
            </a:endParaRPr>
          </a:p>
        </p:txBody>
      </p:sp>
      <p:sp>
        <p:nvSpPr>
          <p:cNvPr id="6" name="TextBox 5"/>
          <p:cNvSpPr txBox="1"/>
          <p:nvPr/>
        </p:nvSpPr>
        <p:spPr>
          <a:xfrm>
            <a:off x="2428860" y="3571876"/>
            <a:ext cx="1643074" cy="461665"/>
          </a:xfrm>
          <a:prstGeom prst="rect">
            <a:avLst/>
          </a:prstGeom>
          <a:noFill/>
        </p:spPr>
        <p:txBody>
          <a:bodyPr wrap="square" rtlCol="0">
            <a:spAutoFit/>
          </a:bodyPr>
          <a:lstStyle/>
          <a:p>
            <a:pPr algn="l" rtl="0"/>
            <a:r>
              <a:rPr lang="fa-IR" sz="2400" dirty="0">
                <a:solidFill>
                  <a:prstClr val="black"/>
                </a:solidFill>
                <a:cs typeface="B Homa" pitchFamily="2" charset="-78"/>
              </a:rPr>
              <a:t>آزمایشگاه </a:t>
            </a:r>
            <a:endParaRPr lang="en-US" sz="2400" dirty="0">
              <a:solidFill>
                <a:prstClr val="black"/>
              </a:solidFill>
              <a:cs typeface="B Homa" pitchFamily="2" charset="-78"/>
            </a:endParaRPr>
          </a:p>
        </p:txBody>
      </p:sp>
      <p:sp>
        <p:nvSpPr>
          <p:cNvPr id="10" name="Bent Arrow 9"/>
          <p:cNvSpPr/>
          <p:nvPr/>
        </p:nvSpPr>
        <p:spPr>
          <a:xfrm rot="10800000">
            <a:off x="4071934" y="3357562"/>
            <a:ext cx="1285884" cy="500066"/>
          </a:xfrm>
          <a:prstGeom prst="bentArrow">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11" name="Bent Arrow 10"/>
          <p:cNvSpPr/>
          <p:nvPr/>
        </p:nvSpPr>
        <p:spPr>
          <a:xfrm rot="10800000" flipV="1">
            <a:off x="4071934" y="2500306"/>
            <a:ext cx="1285884" cy="500066"/>
          </a:xfrm>
          <a:prstGeom prst="bentArrow">
            <a:avLst>
              <a:gd name="adj1" fmla="val 25000"/>
              <a:gd name="adj2" fmla="val 25000"/>
              <a:gd name="adj3" fmla="val 25000"/>
              <a:gd name="adj4" fmla="val 35800"/>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Tree>
    <p:extLst>
      <p:ext uri="{BB962C8B-B14F-4D97-AF65-F5344CB8AC3E}">
        <p14:creationId xmlns:p14="http://schemas.microsoft.com/office/powerpoint/2010/main" val="24472239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034" y="785794"/>
            <a:ext cx="37338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9600" y="2714620"/>
            <a:ext cx="4394200" cy="3295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6305552" y="2181517"/>
            <a:ext cx="909654" cy="461665"/>
          </a:xfrm>
          <a:prstGeom prst="rect">
            <a:avLst/>
          </a:prstGeom>
          <a:noFill/>
        </p:spPr>
        <p:txBody>
          <a:bodyPr wrap="square" rtlCol="0">
            <a:spAutoFit/>
          </a:bodyPr>
          <a:lstStyle/>
          <a:p>
            <a:pPr algn="l" rtl="0"/>
            <a:r>
              <a:rPr lang="en-US" sz="2400" dirty="0">
                <a:solidFill>
                  <a:srgbClr val="EBEBEB">
                    <a:lumMod val="25000"/>
                  </a:srgbClr>
                </a:solidFill>
              </a:rPr>
              <a:t>MRI</a:t>
            </a:r>
            <a:endParaRPr lang="en-US" sz="2400" dirty="0">
              <a:solidFill>
                <a:srgbClr val="EBEBEB">
                  <a:lumMod val="25000"/>
                </a:srgbClr>
              </a:solidFill>
            </a:endParaRPr>
          </a:p>
        </p:txBody>
      </p:sp>
      <p:sp>
        <p:nvSpPr>
          <p:cNvPr id="5" name="TextBox 4"/>
          <p:cNvSpPr txBox="1"/>
          <p:nvPr/>
        </p:nvSpPr>
        <p:spPr>
          <a:xfrm>
            <a:off x="1066800" y="4171898"/>
            <a:ext cx="2362200" cy="400110"/>
          </a:xfrm>
          <a:prstGeom prst="rect">
            <a:avLst/>
          </a:prstGeom>
          <a:noFill/>
        </p:spPr>
        <p:txBody>
          <a:bodyPr wrap="square" rtlCol="0">
            <a:spAutoFit/>
          </a:bodyPr>
          <a:lstStyle/>
          <a:p>
            <a:pPr algn="l" rtl="0"/>
            <a:r>
              <a:rPr lang="fa-IR" sz="2000" dirty="0">
                <a:solidFill>
                  <a:srgbClr val="EBEBEB">
                    <a:lumMod val="25000"/>
                  </a:srgbClr>
                </a:solidFill>
                <a:cs typeface="B Homa" pitchFamily="2" charset="-78"/>
              </a:rPr>
              <a:t>سی تی مولتی اسلایس </a:t>
            </a:r>
            <a:endParaRPr lang="en-US" sz="2000" dirty="0">
              <a:solidFill>
                <a:srgbClr val="EBEBEB">
                  <a:lumMod val="25000"/>
                </a:srgbClr>
              </a:solidFill>
              <a:cs typeface="B Homa" pitchFamily="2" charset="-78"/>
            </a:endParaRPr>
          </a:p>
        </p:txBody>
      </p:sp>
    </p:spTree>
    <p:extLst>
      <p:ext uri="{BB962C8B-B14F-4D97-AF65-F5344CB8AC3E}">
        <p14:creationId xmlns:p14="http://schemas.microsoft.com/office/powerpoint/2010/main" val="17824805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9600" r="42667" b="4945"/>
          <a:stretch/>
        </p:blipFill>
        <p:spPr>
          <a:xfrm rot="5400000">
            <a:off x="2806731" y="-235018"/>
            <a:ext cx="4364735" cy="7692244"/>
          </a:xfrm>
          <a:prstGeom prst="rect">
            <a:avLst/>
          </a:prstGeom>
        </p:spPr>
      </p:pic>
      <p:sp>
        <p:nvSpPr>
          <p:cNvPr id="3" name="TextBox 2"/>
          <p:cNvSpPr txBox="1"/>
          <p:nvPr/>
        </p:nvSpPr>
        <p:spPr>
          <a:xfrm>
            <a:off x="2395551" y="500042"/>
            <a:ext cx="6176977" cy="523220"/>
          </a:xfrm>
          <a:prstGeom prst="rect">
            <a:avLst/>
          </a:prstGeom>
          <a:noFill/>
        </p:spPr>
        <p:txBody>
          <a:bodyPr wrap="square" rtlCol="0">
            <a:spAutoFit/>
          </a:bodyPr>
          <a:lstStyle/>
          <a:p>
            <a:r>
              <a:rPr lang="fa-IR" sz="2800" b="1" dirty="0">
                <a:solidFill>
                  <a:srgbClr val="EBEBEB">
                    <a:lumMod val="25000"/>
                  </a:srgbClr>
                </a:solidFill>
                <a:cs typeface="B Homa" pitchFamily="2" charset="-78"/>
              </a:rPr>
              <a:t>بخش رادیولوژی اورژانس بیمارستان امام خمینی</a:t>
            </a:r>
            <a:endParaRPr lang="en-US" sz="2800" b="1" dirty="0">
              <a:solidFill>
                <a:srgbClr val="EBEBEB">
                  <a:lumMod val="25000"/>
                </a:srgbClr>
              </a:solidFill>
              <a:cs typeface="B Homa" pitchFamily="2" charset="-78"/>
            </a:endParaRPr>
          </a:p>
        </p:txBody>
      </p:sp>
      <p:sp>
        <p:nvSpPr>
          <p:cNvPr id="4" name="TextBox 3"/>
          <p:cNvSpPr txBox="1"/>
          <p:nvPr/>
        </p:nvSpPr>
        <p:spPr>
          <a:xfrm>
            <a:off x="1443821" y="2038334"/>
            <a:ext cx="685800" cy="400110"/>
          </a:xfrm>
          <a:prstGeom prst="rect">
            <a:avLst/>
          </a:prstGeom>
          <a:noFill/>
        </p:spPr>
        <p:txBody>
          <a:bodyPr wrap="square" rtlCol="0">
            <a:spAutoFit/>
          </a:bodyPr>
          <a:lstStyle/>
          <a:p>
            <a:pPr algn="l" rtl="0"/>
            <a:r>
              <a:rPr lang="en-US" sz="2000" b="1" dirty="0">
                <a:solidFill>
                  <a:srgbClr val="C00000"/>
                </a:solidFill>
              </a:rPr>
              <a:t>UPS</a:t>
            </a:r>
            <a:endParaRPr lang="en-US" sz="2000" b="1" dirty="0">
              <a:solidFill>
                <a:srgbClr val="C00000"/>
              </a:solidFill>
            </a:endParaRPr>
          </a:p>
        </p:txBody>
      </p:sp>
      <p:sp>
        <p:nvSpPr>
          <p:cNvPr id="5" name="TextBox 4"/>
          <p:cNvSpPr txBox="1"/>
          <p:nvPr/>
        </p:nvSpPr>
        <p:spPr>
          <a:xfrm>
            <a:off x="2282021" y="2126202"/>
            <a:ext cx="1143000" cy="369332"/>
          </a:xfrm>
          <a:prstGeom prst="rect">
            <a:avLst/>
          </a:prstGeom>
          <a:noFill/>
        </p:spPr>
        <p:txBody>
          <a:bodyPr wrap="square" rtlCol="0">
            <a:spAutoFit/>
          </a:bodyPr>
          <a:lstStyle/>
          <a:p>
            <a:pPr algn="l" rtl="0"/>
            <a:r>
              <a:rPr lang="fa-IR" b="1" dirty="0">
                <a:solidFill>
                  <a:srgbClr val="C00000"/>
                </a:solidFill>
              </a:rPr>
              <a:t>سونوگرافی</a:t>
            </a:r>
            <a:endParaRPr lang="en-US" b="1" dirty="0">
              <a:solidFill>
                <a:srgbClr val="C00000"/>
              </a:solidFill>
            </a:endParaRPr>
          </a:p>
        </p:txBody>
      </p:sp>
      <p:sp>
        <p:nvSpPr>
          <p:cNvPr id="6" name="TextBox 5"/>
          <p:cNvSpPr txBox="1"/>
          <p:nvPr/>
        </p:nvSpPr>
        <p:spPr>
          <a:xfrm>
            <a:off x="3577421" y="1962134"/>
            <a:ext cx="762000" cy="584775"/>
          </a:xfrm>
          <a:prstGeom prst="rect">
            <a:avLst/>
          </a:prstGeom>
          <a:noFill/>
        </p:spPr>
        <p:txBody>
          <a:bodyPr wrap="square" rtlCol="0">
            <a:spAutoFit/>
          </a:bodyPr>
          <a:lstStyle/>
          <a:p>
            <a:pPr algn="l" rtl="0"/>
            <a:r>
              <a:rPr lang="fa-IR" sz="1600" b="1" dirty="0">
                <a:solidFill>
                  <a:srgbClr val="C00000"/>
                </a:solidFill>
              </a:rPr>
              <a:t>کنترل سی تی</a:t>
            </a:r>
            <a:endParaRPr lang="en-US" sz="1600" b="1" dirty="0">
              <a:solidFill>
                <a:srgbClr val="C00000"/>
              </a:solidFill>
            </a:endParaRPr>
          </a:p>
        </p:txBody>
      </p:sp>
      <p:sp>
        <p:nvSpPr>
          <p:cNvPr id="7" name="TextBox 6"/>
          <p:cNvSpPr txBox="1"/>
          <p:nvPr/>
        </p:nvSpPr>
        <p:spPr>
          <a:xfrm>
            <a:off x="4187021" y="2026141"/>
            <a:ext cx="1295400" cy="584775"/>
          </a:xfrm>
          <a:prstGeom prst="rect">
            <a:avLst/>
          </a:prstGeom>
          <a:noFill/>
        </p:spPr>
        <p:txBody>
          <a:bodyPr wrap="square" rtlCol="0">
            <a:spAutoFit/>
          </a:bodyPr>
          <a:lstStyle/>
          <a:p>
            <a:pPr algn="ctr" rtl="0"/>
            <a:r>
              <a:rPr lang="fa-IR" sz="1600" b="1" dirty="0">
                <a:solidFill>
                  <a:srgbClr val="C00000"/>
                </a:solidFill>
              </a:rPr>
              <a:t>آماده سازی بیمار</a:t>
            </a:r>
            <a:endParaRPr lang="en-US" sz="1600" b="1" dirty="0">
              <a:solidFill>
                <a:srgbClr val="C00000"/>
              </a:solidFill>
            </a:endParaRPr>
          </a:p>
        </p:txBody>
      </p:sp>
      <p:sp>
        <p:nvSpPr>
          <p:cNvPr id="8" name="TextBox 7"/>
          <p:cNvSpPr txBox="1"/>
          <p:nvPr/>
        </p:nvSpPr>
        <p:spPr>
          <a:xfrm>
            <a:off x="5558621" y="1962134"/>
            <a:ext cx="761999" cy="584775"/>
          </a:xfrm>
          <a:prstGeom prst="rect">
            <a:avLst/>
          </a:prstGeom>
          <a:noFill/>
        </p:spPr>
        <p:txBody>
          <a:bodyPr wrap="square" rtlCol="0">
            <a:spAutoFit/>
          </a:bodyPr>
          <a:lstStyle/>
          <a:p>
            <a:pPr algn="ctr" rtl="0"/>
            <a:r>
              <a:rPr lang="fa-IR" sz="1600" b="1" dirty="0">
                <a:solidFill>
                  <a:srgbClr val="C00000"/>
                </a:solidFill>
              </a:rPr>
              <a:t>سی تی اسکن</a:t>
            </a:r>
            <a:endParaRPr lang="en-US" sz="1600" b="1" dirty="0">
              <a:solidFill>
                <a:srgbClr val="C00000"/>
              </a:solidFill>
            </a:endParaRPr>
          </a:p>
        </p:txBody>
      </p:sp>
      <p:sp>
        <p:nvSpPr>
          <p:cNvPr id="9" name="TextBox 8"/>
          <p:cNvSpPr txBox="1"/>
          <p:nvPr/>
        </p:nvSpPr>
        <p:spPr>
          <a:xfrm>
            <a:off x="6549221" y="2085244"/>
            <a:ext cx="838200" cy="338554"/>
          </a:xfrm>
          <a:prstGeom prst="rect">
            <a:avLst/>
          </a:prstGeom>
          <a:noFill/>
        </p:spPr>
        <p:txBody>
          <a:bodyPr wrap="square" rtlCol="0">
            <a:spAutoFit/>
          </a:bodyPr>
          <a:lstStyle/>
          <a:p>
            <a:pPr algn="l" rtl="0"/>
            <a:r>
              <a:rPr lang="fa-IR" sz="1600" b="1" dirty="0">
                <a:solidFill>
                  <a:srgbClr val="C00000"/>
                </a:solidFill>
              </a:rPr>
              <a:t>تاریکخانه</a:t>
            </a:r>
            <a:endParaRPr lang="en-US" sz="1600" b="1" dirty="0">
              <a:solidFill>
                <a:srgbClr val="C00000"/>
              </a:solidFill>
            </a:endParaRPr>
          </a:p>
        </p:txBody>
      </p:sp>
      <p:sp>
        <p:nvSpPr>
          <p:cNvPr id="10" name="TextBox 9"/>
          <p:cNvSpPr txBox="1"/>
          <p:nvPr/>
        </p:nvSpPr>
        <p:spPr>
          <a:xfrm>
            <a:off x="7387421" y="2077803"/>
            <a:ext cx="1143000" cy="646331"/>
          </a:xfrm>
          <a:prstGeom prst="rect">
            <a:avLst/>
          </a:prstGeom>
          <a:noFill/>
        </p:spPr>
        <p:txBody>
          <a:bodyPr wrap="square" rtlCol="0">
            <a:spAutoFit/>
          </a:bodyPr>
          <a:lstStyle/>
          <a:p>
            <a:pPr algn="ctr" rtl="0"/>
            <a:r>
              <a:rPr lang="fa-IR" b="1" dirty="0">
                <a:solidFill>
                  <a:srgbClr val="C00000"/>
                </a:solidFill>
              </a:rPr>
              <a:t>رادیوگرافی 1</a:t>
            </a:r>
            <a:endParaRPr lang="en-US" b="1" dirty="0">
              <a:solidFill>
                <a:srgbClr val="C00000"/>
              </a:solidFill>
            </a:endParaRPr>
          </a:p>
        </p:txBody>
      </p:sp>
      <p:sp>
        <p:nvSpPr>
          <p:cNvPr id="11" name="TextBox 10"/>
          <p:cNvSpPr txBox="1"/>
          <p:nvPr/>
        </p:nvSpPr>
        <p:spPr>
          <a:xfrm>
            <a:off x="3120221" y="4705334"/>
            <a:ext cx="1371600" cy="369332"/>
          </a:xfrm>
          <a:prstGeom prst="rect">
            <a:avLst/>
          </a:prstGeom>
          <a:noFill/>
        </p:spPr>
        <p:txBody>
          <a:bodyPr wrap="square" rtlCol="0">
            <a:spAutoFit/>
          </a:bodyPr>
          <a:lstStyle/>
          <a:p>
            <a:pPr algn="l" rtl="0"/>
            <a:r>
              <a:rPr lang="fa-IR" b="1" dirty="0">
                <a:solidFill>
                  <a:srgbClr val="C00000"/>
                </a:solidFill>
              </a:rPr>
              <a:t>پذیرش و بیمه</a:t>
            </a:r>
            <a:endParaRPr lang="en-US" b="1" dirty="0">
              <a:solidFill>
                <a:srgbClr val="C00000"/>
              </a:solidFill>
            </a:endParaRPr>
          </a:p>
        </p:txBody>
      </p:sp>
      <p:sp>
        <p:nvSpPr>
          <p:cNvPr id="12" name="TextBox 11"/>
          <p:cNvSpPr txBox="1"/>
          <p:nvPr/>
        </p:nvSpPr>
        <p:spPr>
          <a:xfrm>
            <a:off x="1520021" y="4705334"/>
            <a:ext cx="533400" cy="338554"/>
          </a:xfrm>
          <a:prstGeom prst="rect">
            <a:avLst/>
          </a:prstGeom>
          <a:noFill/>
        </p:spPr>
        <p:txBody>
          <a:bodyPr wrap="square" rtlCol="0">
            <a:spAutoFit/>
          </a:bodyPr>
          <a:lstStyle/>
          <a:p>
            <a:pPr algn="l" rtl="0"/>
            <a:r>
              <a:rPr lang="fa-IR" sz="1600" b="1" dirty="0">
                <a:solidFill>
                  <a:srgbClr val="C00000"/>
                </a:solidFill>
              </a:rPr>
              <a:t>انبار</a:t>
            </a:r>
            <a:endParaRPr lang="en-US" sz="1600" b="1" dirty="0">
              <a:solidFill>
                <a:srgbClr val="C00000"/>
              </a:solidFill>
            </a:endParaRPr>
          </a:p>
        </p:txBody>
      </p:sp>
      <p:sp>
        <p:nvSpPr>
          <p:cNvPr id="13" name="TextBox 12"/>
          <p:cNvSpPr txBox="1"/>
          <p:nvPr/>
        </p:nvSpPr>
        <p:spPr>
          <a:xfrm>
            <a:off x="5482421" y="4629134"/>
            <a:ext cx="1066800" cy="646331"/>
          </a:xfrm>
          <a:prstGeom prst="rect">
            <a:avLst/>
          </a:prstGeom>
          <a:noFill/>
        </p:spPr>
        <p:txBody>
          <a:bodyPr wrap="square" rtlCol="0">
            <a:spAutoFit/>
          </a:bodyPr>
          <a:lstStyle/>
          <a:p>
            <a:pPr algn="ctr" rtl="0"/>
            <a:r>
              <a:rPr lang="fa-IR" b="1" dirty="0">
                <a:solidFill>
                  <a:srgbClr val="C00000"/>
                </a:solidFill>
              </a:rPr>
              <a:t>رادیوگرافی 2</a:t>
            </a:r>
            <a:endParaRPr lang="en-US" b="1" dirty="0">
              <a:solidFill>
                <a:srgbClr val="C00000"/>
              </a:solidFill>
            </a:endParaRPr>
          </a:p>
        </p:txBody>
      </p:sp>
      <p:sp>
        <p:nvSpPr>
          <p:cNvPr id="14" name="TextBox 13"/>
          <p:cNvSpPr txBox="1"/>
          <p:nvPr/>
        </p:nvSpPr>
        <p:spPr>
          <a:xfrm>
            <a:off x="7082621" y="4629134"/>
            <a:ext cx="1066800" cy="646331"/>
          </a:xfrm>
          <a:prstGeom prst="rect">
            <a:avLst/>
          </a:prstGeom>
          <a:noFill/>
        </p:spPr>
        <p:txBody>
          <a:bodyPr wrap="square" rtlCol="0">
            <a:spAutoFit/>
          </a:bodyPr>
          <a:lstStyle/>
          <a:p>
            <a:pPr algn="ctr" rtl="0"/>
            <a:r>
              <a:rPr lang="fa-IR" b="1" dirty="0">
                <a:solidFill>
                  <a:srgbClr val="C00000"/>
                </a:solidFill>
              </a:rPr>
              <a:t>رادیوگرافی 3</a:t>
            </a:r>
            <a:endParaRPr lang="en-US" b="1" dirty="0">
              <a:solidFill>
                <a:srgbClr val="C00000"/>
              </a:solidFill>
            </a:endParaRPr>
          </a:p>
        </p:txBody>
      </p:sp>
      <p:sp>
        <p:nvSpPr>
          <p:cNvPr id="15" name="TextBox 14"/>
          <p:cNvSpPr txBox="1"/>
          <p:nvPr/>
        </p:nvSpPr>
        <p:spPr>
          <a:xfrm>
            <a:off x="3958421" y="3409934"/>
            <a:ext cx="2057400" cy="369332"/>
          </a:xfrm>
          <a:prstGeom prst="rect">
            <a:avLst/>
          </a:prstGeom>
          <a:noFill/>
        </p:spPr>
        <p:txBody>
          <a:bodyPr wrap="square" rtlCol="0">
            <a:spAutoFit/>
          </a:bodyPr>
          <a:lstStyle/>
          <a:p>
            <a:pPr algn="ctr" rtl="0"/>
            <a:r>
              <a:rPr lang="fa-IR" b="1" dirty="0">
                <a:solidFill>
                  <a:srgbClr val="C00000"/>
                </a:solidFill>
              </a:rPr>
              <a:t>راهرو انتظار</a:t>
            </a:r>
            <a:endParaRPr lang="en-US" b="1" dirty="0">
              <a:solidFill>
                <a:srgbClr val="C00000"/>
              </a:solidFill>
            </a:endParaRPr>
          </a:p>
        </p:txBody>
      </p:sp>
    </p:spTree>
    <p:extLst>
      <p:ext uri="{BB962C8B-B14F-4D97-AF65-F5344CB8AC3E}">
        <p14:creationId xmlns:p14="http://schemas.microsoft.com/office/powerpoint/2010/main" val="42723483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786" y="714356"/>
            <a:ext cx="3352800" cy="3519297"/>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0562" y="2928934"/>
            <a:ext cx="4191000" cy="314325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4362464" y="752757"/>
            <a:ext cx="1852610" cy="461665"/>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بخش رادیولوژی</a:t>
            </a:r>
            <a:endParaRPr lang="en-US" sz="2400" dirty="0">
              <a:solidFill>
                <a:srgbClr val="EBEBEB">
                  <a:lumMod val="25000"/>
                </a:srgbClr>
              </a:solidFill>
              <a:cs typeface="B Homa" pitchFamily="2" charset="-78"/>
            </a:endParaRPr>
          </a:p>
        </p:txBody>
      </p:sp>
      <p:sp>
        <p:nvSpPr>
          <p:cNvPr id="5" name="TextBox 4"/>
          <p:cNvSpPr txBox="1"/>
          <p:nvPr/>
        </p:nvSpPr>
        <p:spPr>
          <a:xfrm>
            <a:off x="2571736" y="4643446"/>
            <a:ext cx="1295400" cy="1200329"/>
          </a:xfrm>
          <a:prstGeom prst="rect">
            <a:avLst/>
          </a:prstGeom>
          <a:noFill/>
        </p:spPr>
        <p:txBody>
          <a:bodyPr wrap="square" rtlCol="0">
            <a:spAutoFit/>
          </a:bodyPr>
          <a:lstStyle/>
          <a:p>
            <a:pPr algn="ctr" rtl="0"/>
            <a:r>
              <a:rPr lang="fa-IR" sz="2400" dirty="0">
                <a:solidFill>
                  <a:srgbClr val="EBEBEB">
                    <a:lumMod val="25000"/>
                  </a:srgbClr>
                </a:solidFill>
                <a:cs typeface="B Homa" pitchFamily="2" charset="-78"/>
              </a:rPr>
              <a:t>پذیرش جوابدهی انتظار </a:t>
            </a:r>
            <a:endParaRPr lang="en-US" sz="2400" dirty="0">
              <a:solidFill>
                <a:srgbClr val="EBEBEB">
                  <a:lumMod val="25000"/>
                </a:srgbClr>
              </a:solidFill>
              <a:cs typeface="B Homa" pitchFamily="2" charset="-78"/>
            </a:endParaRPr>
          </a:p>
        </p:txBody>
      </p:sp>
    </p:spTree>
    <p:extLst>
      <p:ext uri="{BB962C8B-B14F-4D97-AF65-F5344CB8AC3E}">
        <p14:creationId xmlns:p14="http://schemas.microsoft.com/office/powerpoint/2010/main" val="40436306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6244" y="727591"/>
            <a:ext cx="4038600" cy="3028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9080" y="3609996"/>
            <a:ext cx="3759200" cy="2819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5000628" y="1643050"/>
            <a:ext cx="1595422" cy="523220"/>
          </a:xfrm>
          <a:prstGeom prst="rect">
            <a:avLst/>
          </a:prstGeom>
          <a:noFill/>
        </p:spPr>
        <p:txBody>
          <a:bodyPr wrap="square" rtlCol="0">
            <a:spAutoFit/>
          </a:bodyPr>
          <a:lstStyle/>
          <a:p>
            <a:r>
              <a:rPr lang="fa-IR" sz="2800" dirty="0">
                <a:solidFill>
                  <a:srgbClr val="EBEBEB">
                    <a:lumMod val="25000"/>
                  </a:srgbClr>
                </a:solidFill>
                <a:cs typeface="B Homa" pitchFamily="2" charset="-78"/>
              </a:rPr>
              <a:t>سونوگرافی</a:t>
            </a:r>
            <a:endParaRPr lang="en-US" sz="2800" dirty="0">
              <a:solidFill>
                <a:srgbClr val="EBEBEB">
                  <a:lumMod val="25000"/>
                </a:srgbClr>
              </a:solidFill>
              <a:cs typeface="B Homa" pitchFamily="2" charset="-78"/>
            </a:endParaRPr>
          </a:p>
        </p:txBody>
      </p:sp>
      <p:sp>
        <p:nvSpPr>
          <p:cNvPr id="5" name="TextBox 4"/>
          <p:cNvSpPr txBox="1"/>
          <p:nvPr/>
        </p:nvSpPr>
        <p:spPr>
          <a:xfrm>
            <a:off x="3162304" y="4906044"/>
            <a:ext cx="1981200" cy="523220"/>
          </a:xfrm>
          <a:prstGeom prst="rect">
            <a:avLst/>
          </a:prstGeom>
          <a:noFill/>
        </p:spPr>
        <p:txBody>
          <a:bodyPr wrap="square" rtlCol="0">
            <a:spAutoFit/>
          </a:bodyPr>
          <a:lstStyle/>
          <a:p>
            <a:pPr algn="l" rtl="0"/>
            <a:r>
              <a:rPr lang="fa-IR" sz="2800" dirty="0">
                <a:solidFill>
                  <a:srgbClr val="EBEBEB">
                    <a:lumMod val="25000"/>
                  </a:srgbClr>
                </a:solidFill>
                <a:cs typeface="B Homa" pitchFamily="2" charset="-78"/>
              </a:rPr>
              <a:t>سی تی اسکن</a:t>
            </a:r>
            <a:endParaRPr lang="en-US" sz="2800" dirty="0">
              <a:solidFill>
                <a:srgbClr val="EBEBEB">
                  <a:lumMod val="25000"/>
                </a:srgbClr>
              </a:solidFill>
              <a:cs typeface="B Homa" pitchFamily="2" charset="-78"/>
            </a:endParaRPr>
          </a:p>
        </p:txBody>
      </p:sp>
    </p:spTree>
    <p:extLst>
      <p:ext uri="{BB962C8B-B14F-4D97-AF65-F5344CB8AC3E}">
        <p14:creationId xmlns:p14="http://schemas.microsoft.com/office/powerpoint/2010/main" val="21026293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596" y="702447"/>
            <a:ext cx="4041804" cy="30313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000372"/>
            <a:ext cx="4342384" cy="32567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4572000" y="1610013"/>
            <a:ext cx="2209800" cy="461665"/>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خواندن کلیشه ها</a:t>
            </a:r>
            <a:endParaRPr lang="en-US" sz="2400" dirty="0">
              <a:solidFill>
                <a:srgbClr val="EBEBEB">
                  <a:lumMod val="25000"/>
                </a:srgbClr>
              </a:solidFill>
              <a:cs typeface="B Homa" pitchFamily="2" charset="-78"/>
            </a:endParaRPr>
          </a:p>
        </p:txBody>
      </p:sp>
      <p:sp>
        <p:nvSpPr>
          <p:cNvPr id="5" name="TextBox 4"/>
          <p:cNvSpPr txBox="1"/>
          <p:nvPr/>
        </p:nvSpPr>
        <p:spPr>
          <a:xfrm>
            <a:off x="3071802" y="4906044"/>
            <a:ext cx="1676400" cy="523220"/>
          </a:xfrm>
          <a:prstGeom prst="rect">
            <a:avLst/>
          </a:prstGeom>
          <a:noFill/>
        </p:spPr>
        <p:txBody>
          <a:bodyPr wrap="square" rtlCol="0">
            <a:spAutoFit/>
          </a:bodyPr>
          <a:lstStyle/>
          <a:p>
            <a:pPr algn="l" rtl="0"/>
            <a:r>
              <a:rPr lang="fa-IR" sz="2800" dirty="0">
                <a:solidFill>
                  <a:srgbClr val="EBEBEB">
                    <a:lumMod val="25000"/>
                  </a:srgbClr>
                </a:solidFill>
                <a:cs typeface="B Homa" pitchFamily="2" charset="-78"/>
              </a:rPr>
              <a:t>تاریکخانه </a:t>
            </a:r>
            <a:endParaRPr lang="en-US" sz="2800" dirty="0">
              <a:solidFill>
                <a:srgbClr val="EBEBEB">
                  <a:lumMod val="25000"/>
                </a:srgbClr>
              </a:solidFill>
              <a:cs typeface="B Homa" pitchFamily="2" charset="-78"/>
            </a:endParaRPr>
          </a:p>
        </p:txBody>
      </p:sp>
    </p:spTree>
    <p:extLst>
      <p:ext uri="{BB962C8B-B14F-4D97-AF65-F5344CB8AC3E}">
        <p14:creationId xmlns:p14="http://schemas.microsoft.com/office/powerpoint/2010/main" val="40094356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1670" y="857232"/>
            <a:ext cx="2970272" cy="2227704"/>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786" y="3500438"/>
            <a:ext cx="3500182" cy="262513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6718" y="1973980"/>
            <a:ext cx="3127248" cy="4169664"/>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215074" y="1143000"/>
            <a:ext cx="1347774" cy="461665"/>
          </a:xfrm>
          <a:prstGeom prst="rect">
            <a:avLst/>
          </a:prstGeom>
          <a:noFill/>
        </p:spPr>
        <p:txBody>
          <a:bodyPr wrap="square" rtlCol="0">
            <a:spAutoFit/>
          </a:bodyPr>
          <a:lstStyle/>
          <a:p>
            <a:r>
              <a:rPr lang="fa-IR" sz="2400" dirty="0">
                <a:solidFill>
                  <a:srgbClr val="EBEBEB">
                    <a:lumMod val="25000"/>
                  </a:srgbClr>
                </a:solidFill>
                <a:cs typeface="B Homa" pitchFamily="2" charset="-78"/>
              </a:rPr>
              <a:t>رادیولوژی</a:t>
            </a:r>
            <a:endParaRPr lang="en-US" sz="2400" dirty="0">
              <a:solidFill>
                <a:srgbClr val="EBEBEB">
                  <a:lumMod val="25000"/>
                </a:srgbClr>
              </a:solidFill>
              <a:cs typeface="B Homa" pitchFamily="2" charset="-78"/>
            </a:endParaRPr>
          </a:p>
        </p:txBody>
      </p:sp>
      <p:sp>
        <p:nvSpPr>
          <p:cNvPr id="6" name="TextBox 5"/>
          <p:cNvSpPr txBox="1"/>
          <p:nvPr/>
        </p:nvSpPr>
        <p:spPr>
          <a:xfrm>
            <a:off x="1071538" y="1785926"/>
            <a:ext cx="762000" cy="461665"/>
          </a:xfrm>
          <a:prstGeom prst="rect">
            <a:avLst/>
          </a:prstGeom>
          <a:noFill/>
        </p:spPr>
        <p:txBody>
          <a:bodyPr wrap="square" rtlCol="0">
            <a:spAutoFit/>
          </a:bodyPr>
          <a:lstStyle/>
          <a:p>
            <a:pPr algn="l" rtl="0"/>
            <a:r>
              <a:rPr lang="en-US" sz="2400" dirty="0">
                <a:solidFill>
                  <a:srgbClr val="EBEBEB">
                    <a:lumMod val="25000"/>
                  </a:srgbClr>
                </a:solidFill>
              </a:rPr>
              <a:t>OPJ</a:t>
            </a:r>
            <a:endParaRPr lang="en-US" sz="2400" dirty="0">
              <a:solidFill>
                <a:srgbClr val="EBEBEB">
                  <a:lumMod val="25000"/>
                </a:srgbClr>
              </a:solidFill>
            </a:endParaRPr>
          </a:p>
        </p:txBody>
      </p:sp>
    </p:spTree>
    <p:extLst>
      <p:ext uri="{BB962C8B-B14F-4D97-AF65-F5344CB8AC3E}">
        <p14:creationId xmlns:p14="http://schemas.microsoft.com/office/powerpoint/2010/main" val="9702816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9392" y="642918"/>
            <a:ext cx="3770376" cy="2827782"/>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2976" y="1495048"/>
            <a:ext cx="2643206" cy="3648464"/>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19878" y="3800528"/>
            <a:ext cx="2058924" cy="262886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7296176" y="4896161"/>
            <a:ext cx="990600" cy="461665"/>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پرتابل</a:t>
            </a:r>
            <a:endParaRPr lang="en-US" sz="2400" dirty="0">
              <a:solidFill>
                <a:srgbClr val="EBEBEB">
                  <a:lumMod val="25000"/>
                </a:srgbClr>
              </a:solidFill>
              <a:cs typeface="B Homa" pitchFamily="2" charset="-78"/>
            </a:endParaRPr>
          </a:p>
        </p:txBody>
      </p:sp>
      <p:sp>
        <p:nvSpPr>
          <p:cNvPr id="6" name="TextBox 5"/>
          <p:cNvSpPr txBox="1"/>
          <p:nvPr/>
        </p:nvSpPr>
        <p:spPr>
          <a:xfrm>
            <a:off x="1838316" y="5334672"/>
            <a:ext cx="1090610" cy="461665"/>
          </a:xfrm>
          <a:prstGeom prst="rect">
            <a:avLst/>
          </a:prstGeom>
          <a:noFill/>
        </p:spPr>
        <p:txBody>
          <a:bodyPr wrap="square" rtlCol="0">
            <a:spAutoFit/>
          </a:bodyPr>
          <a:lstStyle/>
          <a:p>
            <a:pPr algn="l" rtl="0"/>
            <a:r>
              <a:rPr lang="fa-IR" sz="2400" dirty="0">
                <a:solidFill>
                  <a:srgbClr val="EBEBEB">
                    <a:lumMod val="25000"/>
                  </a:srgbClr>
                </a:solidFill>
                <a:cs typeface="B Homa" pitchFamily="2" charset="-78"/>
              </a:rPr>
              <a:t>تجهیزات</a:t>
            </a:r>
            <a:endParaRPr lang="en-US" sz="2400" dirty="0">
              <a:solidFill>
                <a:srgbClr val="EBEBEB">
                  <a:lumMod val="25000"/>
                </a:srgbClr>
              </a:solidFill>
              <a:cs typeface="B Homa" pitchFamily="2" charset="-78"/>
            </a:endParaRPr>
          </a:p>
        </p:txBody>
      </p:sp>
    </p:spTree>
    <p:extLst>
      <p:ext uri="{BB962C8B-B14F-4D97-AF65-F5344CB8AC3E}">
        <p14:creationId xmlns:p14="http://schemas.microsoft.com/office/powerpoint/2010/main" val="2492084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214290"/>
            <a:ext cx="7915276" cy="1470025"/>
          </a:xfrm>
        </p:spPr>
        <p:txBody>
          <a:bodyPr>
            <a:noAutofit/>
          </a:bodyPr>
          <a:lstStyle/>
          <a:p>
            <a:pPr algn="r" rtl="1">
              <a:lnSpc>
                <a:spcPct val="150000"/>
              </a:lnSpc>
              <a:buFont typeface="Wingdings" pitchFamily="2" charset="2"/>
              <a:buChar char="q"/>
            </a:pPr>
            <a:r>
              <a:rPr lang="en-US" sz="1800" dirty="0" smtClean="0">
                <a:cs typeface="B Homa" pitchFamily="2" charset="-78"/>
              </a:rPr>
              <a:t> </a:t>
            </a:r>
            <a:r>
              <a:rPr lang="fa-IR" sz="1800" dirty="0" smtClean="0">
                <a:cs typeface="B Homa" pitchFamily="2" charset="-78"/>
              </a:rPr>
              <a:t>بخش رادیولوژی باید پذیرای بیماران بستری و سرپایی هردو باشد زیرا گاهی مراجعات بیماران سرپایی از تعداد مراجعات بیماران بستری نیز فزونی خواهد گرفت.</a:t>
            </a:r>
            <a:r>
              <a:rPr lang="en-US" sz="1800" dirty="0" smtClean="0">
                <a:cs typeface="B Homa" pitchFamily="2" charset="-78"/>
              </a:rPr>
              <a:t/>
            </a:r>
            <a:br>
              <a:rPr lang="en-US" sz="1800" dirty="0" smtClean="0">
                <a:cs typeface="B Homa" pitchFamily="2" charset="-78"/>
              </a:rPr>
            </a:br>
            <a:endParaRPr lang="en-US" sz="1800" dirty="0">
              <a:cs typeface="B Homa" pitchFamily="2" charset="-78"/>
            </a:endParaRPr>
          </a:p>
        </p:txBody>
      </p:sp>
      <p:sp>
        <p:nvSpPr>
          <p:cNvPr id="3" name="Subtitle 2"/>
          <p:cNvSpPr>
            <a:spLocks noGrp="1"/>
          </p:cNvSpPr>
          <p:nvPr>
            <p:ph type="subTitle" idx="1"/>
          </p:nvPr>
        </p:nvSpPr>
        <p:spPr>
          <a:xfrm>
            <a:off x="428596" y="1428736"/>
            <a:ext cx="8143932" cy="1752600"/>
          </a:xfrm>
        </p:spPr>
        <p:txBody>
          <a:bodyPr>
            <a:normAutofit/>
          </a:bodyPr>
          <a:lstStyle/>
          <a:p>
            <a:pPr algn="r" rtl="1">
              <a:lnSpc>
                <a:spcPct val="150000"/>
              </a:lnSpc>
              <a:buFont typeface="Wingdings" pitchFamily="2" charset="2"/>
              <a:buChar char="q"/>
            </a:pPr>
            <a:r>
              <a:rPr lang="en-US" sz="1800" dirty="0" smtClean="0">
                <a:solidFill>
                  <a:schemeClr val="tx1"/>
                </a:solidFill>
                <a:cs typeface="B Homa" pitchFamily="2" charset="-78"/>
              </a:rPr>
              <a:t> </a:t>
            </a:r>
            <a:r>
              <a:rPr lang="fa-IR" sz="1800" dirty="0" smtClean="0">
                <a:solidFill>
                  <a:schemeClr val="tx1"/>
                </a:solidFill>
                <a:cs typeface="B Homa" pitchFamily="2" charset="-78"/>
              </a:rPr>
              <a:t>تسهيلات </a:t>
            </a:r>
            <a:r>
              <a:rPr lang="fa-IR" sz="1800" dirty="0">
                <a:solidFill>
                  <a:schemeClr val="tx1"/>
                </a:solidFill>
                <a:cs typeface="B Homa" pitchFamily="2" charset="-78"/>
              </a:rPr>
              <a:t>خدماتی يا در صورت تجويز پزشک </a:t>
            </a:r>
            <a:r>
              <a:rPr lang="fa-IR" sz="1800" dirty="0" smtClean="0">
                <a:solidFill>
                  <a:schemeClr val="tx1"/>
                </a:solidFill>
                <a:cs typeface="B Homa" pitchFamily="2" charset="-78"/>
              </a:rPr>
              <a:t>معالج</a:t>
            </a:r>
            <a:r>
              <a:rPr lang="en-US" sz="1800" dirty="0" smtClean="0">
                <a:solidFill>
                  <a:schemeClr val="tx1"/>
                </a:solidFill>
                <a:cs typeface="B Homa" pitchFamily="2" charset="-78"/>
              </a:rPr>
              <a:t> </a:t>
            </a:r>
            <a:r>
              <a:rPr lang="fa-IR" sz="1800" dirty="0" smtClean="0">
                <a:solidFill>
                  <a:schemeClr val="tx1"/>
                </a:solidFill>
                <a:cs typeface="B Homa" pitchFamily="2" charset="-78"/>
              </a:rPr>
              <a:t>به </a:t>
            </a:r>
            <a:r>
              <a:rPr lang="fa-IR" sz="1800" dirty="0">
                <a:solidFill>
                  <a:schemeClr val="tx1"/>
                </a:solidFill>
                <a:cs typeface="B Homa" pitchFamily="2" charset="-78"/>
              </a:rPr>
              <a:t>طور مستقل برای بيمار مراجعه کننده صورت ميگيرد ويا به عنوان روال عای کار بيمار بستری دربیمارستان انجام می شود.</a:t>
            </a:r>
            <a:endParaRPr lang="en-US" sz="1800" dirty="0">
              <a:solidFill>
                <a:schemeClr val="tx1"/>
              </a:solidFill>
              <a:cs typeface="B Homa" pitchFamily="2" charset="-78"/>
            </a:endParaRPr>
          </a:p>
        </p:txBody>
      </p:sp>
      <p:sp>
        <p:nvSpPr>
          <p:cNvPr id="4" name="TextBox 3"/>
          <p:cNvSpPr txBox="1"/>
          <p:nvPr/>
        </p:nvSpPr>
        <p:spPr>
          <a:xfrm>
            <a:off x="6929454" y="4214818"/>
            <a:ext cx="2071702" cy="461665"/>
          </a:xfrm>
          <a:prstGeom prst="rect">
            <a:avLst/>
          </a:prstGeom>
          <a:noFill/>
        </p:spPr>
        <p:txBody>
          <a:bodyPr wrap="square" rtlCol="0">
            <a:spAutoFit/>
          </a:bodyPr>
          <a:lstStyle/>
          <a:p>
            <a:r>
              <a:rPr lang="fa-IR" sz="2400" b="1" dirty="0">
                <a:solidFill>
                  <a:srgbClr val="820000"/>
                </a:solidFill>
                <a:cs typeface="B Homa" pitchFamily="2" charset="-78"/>
              </a:rPr>
              <a:t>افراد داخل بخش</a:t>
            </a:r>
            <a:endParaRPr lang="en-US" sz="2400" b="1" dirty="0">
              <a:solidFill>
                <a:srgbClr val="820000"/>
              </a:solidFill>
              <a:cs typeface="B Homa" pitchFamily="2" charset="-78"/>
            </a:endParaRPr>
          </a:p>
        </p:txBody>
      </p:sp>
      <p:sp>
        <p:nvSpPr>
          <p:cNvPr id="5" name="Bent-Up Arrow 4"/>
          <p:cNvSpPr/>
          <p:nvPr/>
        </p:nvSpPr>
        <p:spPr>
          <a:xfrm rot="16200000">
            <a:off x="6411528" y="3661173"/>
            <a:ext cx="750099" cy="714379"/>
          </a:xfrm>
          <a:prstGeom prst="bentUpArrow">
            <a:avLst/>
          </a:prstGeom>
          <a:solidFill>
            <a:schemeClr val="accent1">
              <a:lumMod val="50000"/>
            </a:schemeClr>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6" name="Bent-Up Arrow 5"/>
          <p:cNvSpPr/>
          <p:nvPr/>
        </p:nvSpPr>
        <p:spPr>
          <a:xfrm rot="5400000" flipV="1">
            <a:off x="6393667" y="4607726"/>
            <a:ext cx="857256" cy="642943"/>
          </a:xfrm>
          <a:prstGeom prst="bentUpArrow">
            <a:avLst/>
          </a:prstGeom>
          <a:solidFill>
            <a:schemeClr val="accent1">
              <a:lumMod val="50000"/>
            </a:schemeClr>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7" name="TextBox 6"/>
          <p:cNvSpPr txBox="1"/>
          <p:nvPr/>
        </p:nvSpPr>
        <p:spPr>
          <a:xfrm>
            <a:off x="4286248" y="3571876"/>
            <a:ext cx="2143140" cy="400110"/>
          </a:xfrm>
          <a:prstGeom prst="rect">
            <a:avLst/>
          </a:prstGeom>
          <a:noFill/>
        </p:spPr>
        <p:txBody>
          <a:bodyPr wrap="square" rtlCol="0">
            <a:spAutoFit/>
          </a:bodyPr>
          <a:lstStyle/>
          <a:p>
            <a:pPr algn="ctr"/>
            <a:r>
              <a:rPr lang="fa-IR" sz="2000" dirty="0">
                <a:solidFill>
                  <a:prstClr val="black"/>
                </a:solidFill>
                <a:cs typeface="B Homa" pitchFamily="2" charset="-78"/>
              </a:rPr>
              <a:t>مخاطبان رادیولوژی</a:t>
            </a:r>
            <a:endParaRPr lang="en-US" sz="2000" dirty="0">
              <a:solidFill>
                <a:prstClr val="black"/>
              </a:solidFill>
              <a:cs typeface="B Homa" pitchFamily="2" charset="-78"/>
            </a:endParaRPr>
          </a:p>
        </p:txBody>
      </p:sp>
      <p:sp>
        <p:nvSpPr>
          <p:cNvPr id="8" name="TextBox 7"/>
          <p:cNvSpPr txBox="1"/>
          <p:nvPr/>
        </p:nvSpPr>
        <p:spPr>
          <a:xfrm>
            <a:off x="4643438" y="5000636"/>
            <a:ext cx="1857388" cy="400110"/>
          </a:xfrm>
          <a:prstGeom prst="rect">
            <a:avLst/>
          </a:prstGeom>
          <a:noFill/>
        </p:spPr>
        <p:txBody>
          <a:bodyPr wrap="square" rtlCol="0">
            <a:spAutoFit/>
          </a:bodyPr>
          <a:lstStyle/>
          <a:p>
            <a:pPr algn="l" rtl="0"/>
            <a:r>
              <a:rPr lang="fa-IR" sz="2000" dirty="0">
                <a:solidFill>
                  <a:prstClr val="black"/>
                </a:solidFill>
                <a:cs typeface="B Homa" pitchFamily="2" charset="-78"/>
              </a:rPr>
              <a:t>پرسنل رادیولوژی</a:t>
            </a:r>
            <a:endParaRPr lang="en-US" sz="2000" dirty="0">
              <a:solidFill>
                <a:prstClr val="black"/>
              </a:solidFill>
              <a:cs typeface="B Homa" pitchFamily="2" charset="-78"/>
            </a:endParaRPr>
          </a:p>
        </p:txBody>
      </p:sp>
      <p:sp>
        <p:nvSpPr>
          <p:cNvPr id="9" name="TextBox 8"/>
          <p:cNvSpPr txBox="1"/>
          <p:nvPr/>
        </p:nvSpPr>
        <p:spPr>
          <a:xfrm>
            <a:off x="1500166" y="3357562"/>
            <a:ext cx="2643206" cy="369332"/>
          </a:xfrm>
          <a:prstGeom prst="rect">
            <a:avLst/>
          </a:prstGeom>
          <a:noFill/>
        </p:spPr>
        <p:txBody>
          <a:bodyPr wrap="square" rtlCol="0">
            <a:spAutoFit/>
          </a:bodyPr>
          <a:lstStyle/>
          <a:p>
            <a:pPr>
              <a:buFont typeface="Arial" pitchFamily="34" charset="0"/>
              <a:buChar char="•"/>
            </a:pPr>
            <a:r>
              <a:rPr lang="en-US" dirty="0">
                <a:solidFill>
                  <a:prstClr val="black"/>
                </a:solidFill>
                <a:cs typeface="B Homa" pitchFamily="2" charset="-78"/>
              </a:rPr>
              <a:t> </a:t>
            </a:r>
            <a:r>
              <a:rPr lang="fa-IR" dirty="0">
                <a:solidFill>
                  <a:prstClr val="black"/>
                </a:solidFill>
                <a:cs typeface="B Homa" pitchFamily="2" charset="-78"/>
              </a:rPr>
              <a:t>بیماران بستری واورژانس</a:t>
            </a:r>
            <a:endParaRPr lang="en-US" dirty="0">
              <a:solidFill>
                <a:prstClr val="black"/>
              </a:solidFill>
              <a:cs typeface="B Homa" pitchFamily="2" charset="-78"/>
            </a:endParaRPr>
          </a:p>
        </p:txBody>
      </p:sp>
      <p:sp>
        <p:nvSpPr>
          <p:cNvPr id="10" name="TextBox 9"/>
          <p:cNvSpPr txBox="1"/>
          <p:nvPr/>
        </p:nvSpPr>
        <p:spPr>
          <a:xfrm>
            <a:off x="1714480" y="3857628"/>
            <a:ext cx="2428892" cy="369332"/>
          </a:xfrm>
          <a:prstGeom prst="rect">
            <a:avLst/>
          </a:prstGeom>
          <a:noFill/>
        </p:spPr>
        <p:txBody>
          <a:bodyPr wrap="square" rtlCol="0">
            <a:spAutoFit/>
          </a:bodyPr>
          <a:lstStyle/>
          <a:p>
            <a:pPr>
              <a:buFont typeface="Arial" pitchFamily="34" charset="0"/>
              <a:buChar char="•"/>
            </a:pPr>
            <a:r>
              <a:rPr lang="en-US" dirty="0">
                <a:solidFill>
                  <a:prstClr val="black"/>
                </a:solidFill>
                <a:cs typeface="B Homa" pitchFamily="2" charset="-78"/>
              </a:rPr>
              <a:t> </a:t>
            </a:r>
            <a:r>
              <a:rPr lang="fa-IR" dirty="0">
                <a:solidFill>
                  <a:prstClr val="black"/>
                </a:solidFill>
                <a:cs typeface="B Homa" pitchFamily="2" charset="-78"/>
              </a:rPr>
              <a:t>بیماران سرپایی </a:t>
            </a:r>
            <a:endParaRPr lang="en-US" dirty="0">
              <a:solidFill>
                <a:prstClr val="black"/>
              </a:solidFill>
              <a:cs typeface="B Homa" pitchFamily="2" charset="-78"/>
            </a:endParaRPr>
          </a:p>
        </p:txBody>
      </p:sp>
      <p:sp>
        <p:nvSpPr>
          <p:cNvPr id="11" name="TextBox 10"/>
          <p:cNvSpPr txBox="1"/>
          <p:nvPr/>
        </p:nvSpPr>
        <p:spPr>
          <a:xfrm>
            <a:off x="928662" y="4714884"/>
            <a:ext cx="3214710" cy="646331"/>
          </a:xfrm>
          <a:prstGeom prst="rect">
            <a:avLst/>
          </a:prstGeom>
          <a:noFill/>
        </p:spPr>
        <p:txBody>
          <a:bodyPr wrap="square" rtlCol="0">
            <a:spAutoFit/>
          </a:bodyPr>
          <a:lstStyle/>
          <a:p>
            <a:pPr>
              <a:buFont typeface="Arial" pitchFamily="34" charset="0"/>
              <a:buChar char="•"/>
            </a:pPr>
            <a:r>
              <a:rPr lang="en-US" dirty="0">
                <a:solidFill>
                  <a:prstClr val="black"/>
                </a:solidFill>
                <a:cs typeface="B Homa" pitchFamily="2" charset="-78"/>
              </a:rPr>
              <a:t> </a:t>
            </a:r>
            <a:r>
              <a:rPr lang="fa-IR" dirty="0">
                <a:solidFill>
                  <a:prstClr val="black"/>
                </a:solidFill>
                <a:cs typeface="B Homa" pitchFamily="2" charset="-78"/>
              </a:rPr>
              <a:t>اصلی : رادیولوژیست(پزشک) ، تکنیسین رادیولوژیست</a:t>
            </a:r>
            <a:endParaRPr lang="en-US" dirty="0">
              <a:solidFill>
                <a:prstClr val="black"/>
              </a:solidFill>
              <a:cs typeface="B Homa" pitchFamily="2" charset="-78"/>
            </a:endParaRPr>
          </a:p>
        </p:txBody>
      </p:sp>
      <p:sp>
        <p:nvSpPr>
          <p:cNvPr id="12" name="TextBox 11"/>
          <p:cNvSpPr txBox="1"/>
          <p:nvPr/>
        </p:nvSpPr>
        <p:spPr>
          <a:xfrm>
            <a:off x="1285852" y="5357826"/>
            <a:ext cx="2857520" cy="646331"/>
          </a:xfrm>
          <a:prstGeom prst="rect">
            <a:avLst/>
          </a:prstGeom>
          <a:noFill/>
        </p:spPr>
        <p:txBody>
          <a:bodyPr wrap="square" rtlCol="0">
            <a:spAutoFit/>
          </a:bodyPr>
          <a:lstStyle/>
          <a:p>
            <a:pPr>
              <a:buFont typeface="Arial" pitchFamily="34" charset="0"/>
              <a:buChar char="•"/>
            </a:pPr>
            <a:r>
              <a:rPr lang="en-US" dirty="0">
                <a:solidFill>
                  <a:prstClr val="black"/>
                </a:solidFill>
                <a:cs typeface="B Homa" pitchFamily="2" charset="-78"/>
              </a:rPr>
              <a:t> </a:t>
            </a:r>
            <a:r>
              <a:rPr lang="fa-IR" dirty="0">
                <a:solidFill>
                  <a:prstClr val="black"/>
                </a:solidFill>
                <a:cs typeface="B Homa" pitchFamily="2" charset="-78"/>
              </a:rPr>
              <a:t>جانبی : منشی ، کمک پرستار ، پرسنل خدماتی</a:t>
            </a:r>
            <a:endParaRPr lang="en-US" dirty="0">
              <a:solidFill>
                <a:prstClr val="black"/>
              </a:solidFill>
              <a:cs typeface="B Homa" pitchFamily="2" charset="-78"/>
            </a:endParaRPr>
          </a:p>
        </p:txBody>
      </p:sp>
    </p:spTree>
    <p:extLst>
      <p:ext uri="{BB962C8B-B14F-4D97-AF65-F5344CB8AC3E}">
        <p14:creationId xmlns:p14="http://schemas.microsoft.com/office/powerpoint/2010/main" val="1346565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428992" y="714356"/>
            <a:ext cx="1962160" cy="1728758"/>
          </a:xfrm>
          <a:prstGeom prst="ellipse">
            <a:avLst/>
          </a:prstGeom>
          <a:solidFill>
            <a:schemeClr val="bg1">
              <a:lumMod val="50000"/>
            </a:schemeClr>
          </a:solidFill>
          <a:ln w="28575">
            <a:solidFill>
              <a:schemeClr val="tx1">
                <a:lumMod val="95000"/>
                <a:lumOff val="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rtl="0"/>
            <a:endParaRPr lang="en-US" dirty="0">
              <a:solidFill>
                <a:prstClr val="black"/>
              </a:solidFill>
            </a:endParaRPr>
          </a:p>
        </p:txBody>
      </p:sp>
      <p:sp>
        <p:nvSpPr>
          <p:cNvPr id="5" name="Oval 4"/>
          <p:cNvSpPr/>
          <p:nvPr/>
        </p:nvSpPr>
        <p:spPr>
          <a:xfrm>
            <a:off x="2786058" y="3138510"/>
            <a:ext cx="1600200" cy="1371600"/>
          </a:xfrm>
          <a:prstGeom prst="ellipse">
            <a:avLst/>
          </a:prstGeom>
          <a:ln w="12700">
            <a:solidFill>
              <a:schemeClr val="tx1">
                <a:lumMod val="95000"/>
                <a:lumOff val="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rtl="0"/>
            <a:endParaRPr lang="en-US" dirty="0">
              <a:solidFill>
                <a:prstClr val="white"/>
              </a:solidFill>
            </a:endParaRPr>
          </a:p>
        </p:txBody>
      </p:sp>
      <p:sp>
        <p:nvSpPr>
          <p:cNvPr id="6" name="Oval 5"/>
          <p:cNvSpPr/>
          <p:nvPr/>
        </p:nvSpPr>
        <p:spPr>
          <a:xfrm>
            <a:off x="3624258" y="5348310"/>
            <a:ext cx="1371600" cy="1295400"/>
          </a:xfrm>
          <a:prstGeom prst="ellipse">
            <a:avLst/>
          </a:prstGeom>
          <a:solidFill>
            <a:schemeClr val="bg1">
              <a:lumMod val="50000"/>
            </a:schemeClr>
          </a:solidFill>
          <a:ln w="28575">
            <a:solidFill>
              <a:schemeClr val="tx1">
                <a:lumMod val="95000"/>
                <a:lumOff val="5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dirty="0">
              <a:solidFill>
                <a:prstClr val="white"/>
              </a:solidFill>
            </a:endParaRPr>
          </a:p>
        </p:txBody>
      </p:sp>
      <p:sp>
        <p:nvSpPr>
          <p:cNvPr id="7" name="Oval 6"/>
          <p:cNvSpPr/>
          <p:nvPr/>
        </p:nvSpPr>
        <p:spPr>
          <a:xfrm>
            <a:off x="214282" y="2986110"/>
            <a:ext cx="1676400" cy="1600200"/>
          </a:xfrm>
          <a:prstGeom prst="ellipse">
            <a:avLst/>
          </a:prstGeom>
          <a:solidFill>
            <a:schemeClr val="bg1">
              <a:lumMod val="50000"/>
            </a:schemeClr>
          </a:solidFill>
          <a:ln w="28575">
            <a:solidFill>
              <a:schemeClr val="tx1">
                <a:lumMod val="95000"/>
                <a:lumOff val="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rtl="0"/>
            <a:endParaRPr lang="en-US" dirty="0">
              <a:solidFill>
                <a:prstClr val="black"/>
              </a:solidFill>
            </a:endParaRPr>
          </a:p>
        </p:txBody>
      </p:sp>
      <p:sp>
        <p:nvSpPr>
          <p:cNvPr id="8" name="Up Arrow 7"/>
          <p:cNvSpPr/>
          <p:nvPr/>
        </p:nvSpPr>
        <p:spPr>
          <a:xfrm rot="1149295">
            <a:off x="3818429" y="2468092"/>
            <a:ext cx="343092" cy="616424"/>
          </a:xfrm>
          <a:prstGeom prst="upArrow">
            <a:avLst/>
          </a:prstGeom>
          <a:solidFill>
            <a:srgbClr val="820000"/>
          </a:solidFill>
          <a:ln w="28575">
            <a:solidFill>
              <a:schemeClr val="tx1"/>
            </a:solidFill>
          </a:ln>
          <a:effectLst>
            <a:innerShdw blurRad="114300">
              <a:prstClr val="black"/>
            </a:inn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9" name="Left Arrow 8"/>
          <p:cNvSpPr/>
          <p:nvPr/>
        </p:nvSpPr>
        <p:spPr>
          <a:xfrm>
            <a:off x="1928794" y="3714752"/>
            <a:ext cx="752476" cy="428628"/>
          </a:xfrm>
          <a:prstGeom prst="leftArrow">
            <a:avLst/>
          </a:prstGeom>
          <a:solidFill>
            <a:srgbClr val="FFC000"/>
          </a:solidFill>
          <a:ln w="28575">
            <a:solidFill>
              <a:schemeClr val="tx1"/>
            </a:solidFill>
          </a:ln>
          <a:effectLst>
            <a:innerShdw blurRad="114300">
              <a:prstClr val="black"/>
            </a:inn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0" name="Down Arrow 9"/>
          <p:cNvSpPr/>
          <p:nvPr/>
        </p:nvSpPr>
        <p:spPr>
          <a:xfrm rot="20590481">
            <a:off x="3700347" y="4643663"/>
            <a:ext cx="484632" cy="597408"/>
          </a:xfrm>
          <a:prstGeom prst="downArrow">
            <a:avLst/>
          </a:prstGeom>
          <a:solidFill>
            <a:schemeClr val="tx2">
              <a:lumMod val="75000"/>
            </a:schemeClr>
          </a:solidFill>
          <a:ln w="28575">
            <a:solidFill>
              <a:schemeClr val="tx1"/>
            </a:solidFill>
          </a:ln>
          <a:effectLst>
            <a:innerShdw blurRad="114300">
              <a:prstClr val="black"/>
            </a:inn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1" name="TextBox 10"/>
          <p:cNvSpPr txBox="1"/>
          <p:nvPr/>
        </p:nvSpPr>
        <p:spPr>
          <a:xfrm>
            <a:off x="3571868" y="191136"/>
            <a:ext cx="5429256" cy="523220"/>
          </a:xfrm>
          <a:prstGeom prst="rect">
            <a:avLst/>
          </a:prstGeom>
          <a:noFill/>
          <a:ln>
            <a:noFill/>
          </a:ln>
          <a:effectLst>
            <a:glow rad="635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wrap="square" rtlCol="0">
            <a:spAutoFit/>
          </a:bodyPr>
          <a:lstStyle/>
          <a:p>
            <a:r>
              <a:rPr lang="fa-IR" sz="2800" b="1" dirty="0">
                <a:ln>
                  <a:solidFill>
                    <a:prstClr val="black">
                      <a:lumMod val="95000"/>
                      <a:lumOff val="5000"/>
                    </a:prstClr>
                  </a:solidFill>
                </a:ln>
                <a:solidFill>
                  <a:srgbClr val="C00000"/>
                </a:solidFill>
                <a:cs typeface="B Homa" pitchFamily="2" charset="-78"/>
              </a:rPr>
              <a:t>دیاگرام روابط عملکردی بخش تشخیصی</a:t>
            </a:r>
            <a:endParaRPr lang="en-US" sz="2800" b="1" dirty="0">
              <a:ln>
                <a:solidFill>
                  <a:prstClr val="black">
                    <a:lumMod val="95000"/>
                    <a:lumOff val="5000"/>
                  </a:prstClr>
                </a:solidFill>
              </a:ln>
              <a:solidFill>
                <a:srgbClr val="C00000"/>
              </a:solidFill>
              <a:cs typeface="B Homa" pitchFamily="2" charset="-78"/>
            </a:endParaRPr>
          </a:p>
        </p:txBody>
      </p:sp>
      <p:sp>
        <p:nvSpPr>
          <p:cNvPr id="12" name="TextBox 11"/>
          <p:cNvSpPr txBox="1"/>
          <p:nvPr/>
        </p:nvSpPr>
        <p:spPr>
          <a:xfrm>
            <a:off x="2500298" y="3643314"/>
            <a:ext cx="1785950" cy="400110"/>
          </a:xfrm>
          <a:prstGeom prst="rect">
            <a:avLst/>
          </a:prstGeom>
          <a:noFill/>
        </p:spPr>
        <p:txBody>
          <a:bodyPr wrap="square" rtlCol="0">
            <a:spAutoFit/>
          </a:bodyPr>
          <a:lstStyle/>
          <a:p>
            <a:r>
              <a:rPr lang="fa-IR" sz="2000" b="1" dirty="0">
                <a:solidFill>
                  <a:prstClr val="black"/>
                </a:solidFill>
                <a:cs typeface="B Homa" pitchFamily="2" charset="-78"/>
              </a:rPr>
              <a:t>بخش تشخیصی</a:t>
            </a:r>
            <a:endParaRPr lang="en-US" sz="2000" b="1" dirty="0">
              <a:solidFill>
                <a:prstClr val="black"/>
              </a:solidFill>
              <a:cs typeface="B Homa" pitchFamily="2" charset="-78"/>
            </a:endParaRPr>
          </a:p>
        </p:txBody>
      </p:sp>
      <p:sp>
        <p:nvSpPr>
          <p:cNvPr id="13" name="TextBox 12"/>
          <p:cNvSpPr txBox="1"/>
          <p:nvPr/>
        </p:nvSpPr>
        <p:spPr>
          <a:xfrm>
            <a:off x="500034" y="3571876"/>
            <a:ext cx="1071570" cy="461665"/>
          </a:xfrm>
          <a:prstGeom prst="rect">
            <a:avLst/>
          </a:prstGeom>
          <a:noFill/>
        </p:spPr>
        <p:txBody>
          <a:bodyPr wrap="square" rtlCol="0">
            <a:spAutoFit/>
          </a:bodyPr>
          <a:lstStyle/>
          <a:p>
            <a:pPr algn="l" rtl="0"/>
            <a:r>
              <a:rPr lang="fa-IR" sz="2400" dirty="0">
                <a:solidFill>
                  <a:srgbClr val="FFFF00"/>
                </a:solidFill>
                <a:cs typeface="B Homa" pitchFamily="2" charset="-78"/>
              </a:rPr>
              <a:t>درمانگاه</a:t>
            </a:r>
            <a:endParaRPr lang="en-US" sz="2400" dirty="0">
              <a:solidFill>
                <a:srgbClr val="FFFF00"/>
              </a:solidFill>
              <a:cs typeface="B Homa" pitchFamily="2" charset="-78"/>
            </a:endParaRPr>
          </a:p>
        </p:txBody>
      </p:sp>
      <p:sp>
        <p:nvSpPr>
          <p:cNvPr id="14" name="TextBox 13"/>
          <p:cNvSpPr txBox="1"/>
          <p:nvPr/>
        </p:nvSpPr>
        <p:spPr>
          <a:xfrm>
            <a:off x="3929058" y="5757898"/>
            <a:ext cx="857256" cy="461665"/>
          </a:xfrm>
          <a:prstGeom prst="rect">
            <a:avLst/>
          </a:prstGeom>
          <a:noFill/>
        </p:spPr>
        <p:txBody>
          <a:bodyPr wrap="square" rtlCol="0">
            <a:spAutoFit/>
          </a:bodyPr>
          <a:lstStyle/>
          <a:p>
            <a:pPr algn="l" rtl="0"/>
            <a:r>
              <a:rPr lang="fa-IR" sz="2400" dirty="0">
                <a:solidFill>
                  <a:srgbClr val="FFFF00"/>
                </a:solidFill>
                <a:cs typeface="B Homa" pitchFamily="2" charset="-78"/>
              </a:rPr>
              <a:t>ورودی</a:t>
            </a:r>
            <a:endParaRPr lang="en-US" sz="2400" dirty="0">
              <a:solidFill>
                <a:srgbClr val="FFFF00"/>
              </a:solidFill>
              <a:cs typeface="B Homa" pitchFamily="2" charset="-78"/>
            </a:endParaRPr>
          </a:p>
        </p:txBody>
      </p:sp>
      <p:sp>
        <p:nvSpPr>
          <p:cNvPr id="15" name="TextBox 14"/>
          <p:cNvSpPr txBox="1"/>
          <p:nvPr/>
        </p:nvSpPr>
        <p:spPr>
          <a:xfrm>
            <a:off x="3428992" y="1142984"/>
            <a:ext cx="1928826" cy="830997"/>
          </a:xfrm>
          <a:prstGeom prst="rect">
            <a:avLst/>
          </a:prstGeom>
          <a:noFill/>
        </p:spPr>
        <p:txBody>
          <a:bodyPr wrap="square" rtlCol="0">
            <a:spAutoFit/>
          </a:bodyPr>
          <a:lstStyle/>
          <a:p>
            <a:pPr algn="ctr" rtl="0"/>
            <a:r>
              <a:rPr lang="fa-IR" sz="2400" dirty="0">
                <a:solidFill>
                  <a:srgbClr val="FFFF00"/>
                </a:solidFill>
                <a:cs typeface="B Homa" pitchFamily="2" charset="-78"/>
              </a:rPr>
              <a:t>ارتباط عمودی با بخش بستری</a:t>
            </a:r>
            <a:endParaRPr lang="en-US" sz="2400" dirty="0">
              <a:solidFill>
                <a:srgbClr val="FFFF00"/>
              </a:solidFill>
              <a:cs typeface="B Homa" pitchFamily="2" charset="-78"/>
            </a:endParaRPr>
          </a:p>
        </p:txBody>
      </p:sp>
      <p:sp>
        <p:nvSpPr>
          <p:cNvPr id="17" name="Oval 16"/>
          <p:cNvSpPr/>
          <p:nvPr/>
        </p:nvSpPr>
        <p:spPr>
          <a:xfrm>
            <a:off x="5214942" y="3400444"/>
            <a:ext cx="1857388" cy="1600200"/>
          </a:xfrm>
          <a:prstGeom prst="ellipse">
            <a:avLst/>
          </a:prstGeom>
          <a:solidFill>
            <a:schemeClr val="bg1">
              <a:lumMod val="50000"/>
            </a:schemeClr>
          </a:solidFill>
          <a:ln w="28575">
            <a:solidFill>
              <a:schemeClr val="tx1">
                <a:lumMod val="95000"/>
                <a:lumOff val="5000"/>
              </a:schemeClr>
            </a:solidFill>
          </a:ln>
        </p:spPr>
        <p:style>
          <a:lnRef idx="3">
            <a:schemeClr val="lt1"/>
          </a:lnRef>
          <a:fillRef idx="1">
            <a:schemeClr val="accent5"/>
          </a:fillRef>
          <a:effectRef idx="1">
            <a:schemeClr val="accent5"/>
          </a:effectRef>
          <a:fontRef idx="minor">
            <a:schemeClr val="lt1"/>
          </a:fontRef>
        </p:style>
        <p:txBody>
          <a:bodyPr rtlCol="0" anchor="ctr"/>
          <a:lstStyle/>
          <a:p>
            <a:pPr algn="ctr" rtl="0"/>
            <a:endParaRPr lang="en-US" dirty="0">
              <a:solidFill>
                <a:prstClr val="white"/>
              </a:solidFill>
            </a:endParaRPr>
          </a:p>
        </p:txBody>
      </p:sp>
      <p:sp>
        <p:nvSpPr>
          <p:cNvPr id="19" name="TextBox 18"/>
          <p:cNvSpPr txBox="1"/>
          <p:nvPr/>
        </p:nvSpPr>
        <p:spPr>
          <a:xfrm>
            <a:off x="5572132" y="4000504"/>
            <a:ext cx="1143008" cy="461665"/>
          </a:xfrm>
          <a:prstGeom prst="rect">
            <a:avLst/>
          </a:prstGeom>
          <a:noFill/>
        </p:spPr>
        <p:txBody>
          <a:bodyPr wrap="square" rtlCol="0">
            <a:spAutoFit/>
          </a:bodyPr>
          <a:lstStyle/>
          <a:p>
            <a:pPr algn="l" rtl="0"/>
            <a:r>
              <a:rPr lang="fa-IR" sz="2400" dirty="0">
                <a:solidFill>
                  <a:srgbClr val="FFFF00"/>
                </a:solidFill>
                <a:cs typeface="B Homa" pitchFamily="2" charset="-78"/>
              </a:rPr>
              <a:t>اورژانس</a:t>
            </a:r>
            <a:endParaRPr lang="en-US" sz="2400" dirty="0">
              <a:solidFill>
                <a:srgbClr val="FFFF00"/>
              </a:solidFill>
              <a:cs typeface="B Homa" pitchFamily="2" charset="-78"/>
            </a:endParaRPr>
          </a:p>
        </p:txBody>
      </p:sp>
      <p:sp>
        <p:nvSpPr>
          <p:cNvPr id="18" name="Down Arrow 17"/>
          <p:cNvSpPr/>
          <p:nvPr/>
        </p:nvSpPr>
        <p:spPr>
          <a:xfrm rot="17097084">
            <a:off x="4469965" y="3697606"/>
            <a:ext cx="680539" cy="820110"/>
          </a:xfrm>
          <a:prstGeom prst="downArrow">
            <a:avLst/>
          </a:prstGeom>
          <a:solidFill>
            <a:srgbClr val="FF0000"/>
          </a:solidFill>
          <a:ln w="28575">
            <a:solidFill>
              <a:schemeClr val="tx1"/>
            </a:solidFill>
          </a:ln>
          <a:effectLst>
            <a:innerShdw blurRad="114300">
              <a:prstClr val="black"/>
            </a:inn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Tree>
    <p:extLst>
      <p:ext uri="{BB962C8B-B14F-4D97-AF65-F5344CB8AC3E}">
        <p14:creationId xmlns:p14="http://schemas.microsoft.com/office/powerpoint/2010/main" val="300889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820000"/>
                </a:solidFill>
                <a:cs typeface="B Homa" pitchFamily="2" charset="-78"/>
              </a:rPr>
              <a:t>موقعيت :</a:t>
            </a:r>
            <a:endParaRPr lang="en-US" dirty="0">
              <a:solidFill>
                <a:srgbClr val="820000"/>
              </a:solidFill>
              <a:cs typeface="B Homa" pitchFamily="2" charset="-78"/>
            </a:endParaRPr>
          </a:p>
        </p:txBody>
      </p:sp>
      <p:sp>
        <p:nvSpPr>
          <p:cNvPr id="3" name="Content Placeholder 2"/>
          <p:cNvSpPr>
            <a:spLocks noGrp="1"/>
          </p:cNvSpPr>
          <p:nvPr>
            <p:ph idx="1"/>
          </p:nvPr>
        </p:nvSpPr>
        <p:spPr/>
        <p:txBody>
          <a:bodyPr>
            <a:noAutofit/>
          </a:bodyPr>
          <a:lstStyle/>
          <a:p>
            <a:pPr marL="0" indent="0" algn="r" rtl="1">
              <a:buNone/>
            </a:pPr>
            <a:r>
              <a:rPr lang="fa-IR" sz="1800" dirty="0" smtClean="0">
                <a:cs typeface="B Homa" pitchFamily="2" charset="-78"/>
              </a:rPr>
              <a:t>از آنجا که راديولوژی مخاطبان سرپايی خاص خود را دارد ,نزديکی</a:t>
            </a:r>
          </a:p>
          <a:p>
            <a:pPr marL="0" indent="0" algn="r" rtl="1">
              <a:buNone/>
            </a:pPr>
            <a:r>
              <a:rPr lang="fa-IR" sz="1800" dirty="0" smtClean="0">
                <a:cs typeface="B Homa" pitchFamily="2" charset="-78"/>
              </a:rPr>
              <a:t>آن به ورودی حائز اهميت است .</a:t>
            </a:r>
          </a:p>
          <a:p>
            <a:pPr marL="0" indent="0" algn="r" rtl="1">
              <a:buNone/>
            </a:pPr>
            <a:endParaRPr lang="fa-IR" sz="1800" dirty="0" smtClean="0">
              <a:cs typeface="B Homa" pitchFamily="2" charset="-78"/>
            </a:endParaRPr>
          </a:p>
          <a:p>
            <a:pPr marL="0" indent="0" algn="r" rtl="1">
              <a:buNone/>
            </a:pPr>
            <a:r>
              <a:rPr lang="fa-IR" sz="1800" dirty="0" smtClean="0">
                <a:cs typeface="B Homa" pitchFamily="2" charset="-78"/>
              </a:rPr>
              <a:t>به دليل ضرورت و فوريت استفاده بيماران اورژانسی از راديولوژی</a:t>
            </a:r>
          </a:p>
          <a:p>
            <a:pPr marL="0" indent="0" algn="r" rtl="1">
              <a:buNone/>
            </a:pPr>
            <a:r>
              <a:rPr lang="fa-IR" sz="1800" dirty="0" smtClean="0">
                <a:cs typeface="B Homa" pitchFamily="2" charset="-78"/>
              </a:rPr>
              <a:t>,بخش راديولوژی بايد دردسترس اورژانس قرار بگيرد .</a:t>
            </a:r>
          </a:p>
          <a:p>
            <a:pPr marL="0" indent="0" algn="r" rtl="1">
              <a:buNone/>
            </a:pPr>
            <a:endParaRPr lang="fa-IR" sz="1800" dirty="0" smtClean="0">
              <a:cs typeface="B Homa" pitchFamily="2" charset="-78"/>
            </a:endParaRPr>
          </a:p>
          <a:p>
            <a:pPr marL="0" indent="0" algn="r" rtl="1">
              <a:buNone/>
            </a:pPr>
            <a:endParaRPr lang="fa-IR" sz="1800" dirty="0" smtClean="0">
              <a:cs typeface="B Homa" pitchFamily="2" charset="-78"/>
            </a:endParaRPr>
          </a:p>
          <a:p>
            <a:pPr marL="0" indent="0" algn="r" rtl="1">
              <a:buNone/>
            </a:pPr>
            <a:r>
              <a:rPr lang="fa-IR" sz="1800" dirty="0" smtClean="0">
                <a:cs typeface="B Homa" pitchFamily="2" charset="-78"/>
              </a:rPr>
              <a:t>به خاطر سنگينی تجهيزات و ماشينهای راديو گرافی ,بايد در طراحی</a:t>
            </a:r>
            <a:r>
              <a:rPr lang="en-US" sz="1800" dirty="0" smtClean="0">
                <a:cs typeface="B Homa" pitchFamily="2" charset="-78"/>
              </a:rPr>
              <a:t> </a:t>
            </a:r>
            <a:endParaRPr lang="fa-IR" sz="1800" dirty="0" smtClean="0">
              <a:cs typeface="B Homa" pitchFamily="2" charset="-78"/>
            </a:endParaRPr>
          </a:p>
          <a:p>
            <a:pPr marL="0" indent="0" algn="r" rtl="1">
              <a:buNone/>
            </a:pPr>
            <a:r>
              <a:rPr lang="fa-IR" sz="1800" dirty="0" smtClean="0">
                <a:cs typeface="B Homa" pitchFamily="2" charset="-78"/>
              </a:rPr>
              <a:t>,اين فضاها را در طبقه همکف،اول يا زيرزمين در نظر گرفت.</a:t>
            </a:r>
          </a:p>
          <a:p>
            <a:pPr marL="0" indent="0" algn="r" rtl="1">
              <a:buNone/>
            </a:pPr>
            <a:endParaRPr lang="fa-IR" sz="1800" dirty="0" smtClean="0">
              <a:cs typeface="B Homa" pitchFamily="2" charset="-78"/>
            </a:endParaRPr>
          </a:p>
          <a:p>
            <a:pPr marL="0" indent="0" algn="r" rtl="1">
              <a:buNone/>
            </a:pPr>
            <a:endParaRPr lang="fa-IR" sz="1800" dirty="0" smtClean="0">
              <a:cs typeface="B Homa" pitchFamily="2" charset="-78"/>
            </a:endParaRPr>
          </a:p>
          <a:p>
            <a:pPr marL="0" indent="0" algn="r">
              <a:buNone/>
            </a:pPr>
            <a:r>
              <a:rPr lang="fa-IR" sz="1800" dirty="0" smtClean="0">
                <a:cs typeface="B Homa" pitchFamily="2" charset="-78"/>
              </a:rPr>
              <a:t>در صورت استقرار در طبقات بالاتر از طبقه اول می بایستی مرکز مجهز به آسانسور گردد.</a:t>
            </a:r>
          </a:p>
        </p:txBody>
      </p:sp>
      <p:sp>
        <p:nvSpPr>
          <p:cNvPr id="4" name="Left Arrow 3"/>
          <p:cNvSpPr/>
          <p:nvPr/>
        </p:nvSpPr>
        <p:spPr>
          <a:xfrm>
            <a:off x="2214546" y="2786058"/>
            <a:ext cx="928694" cy="357190"/>
          </a:xfrm>
          <a:prstGeom prst="leftArrow">
            <a:avLst/>
          </a:prstGeom>
          <a:solidFill>
            <a:srgbClr val="820000"/>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srgbClr val="820000"/>
              </a:solidFill>
            </a:endParaRPr>
          </a:p>
        </p:txBody>
      </p:sp>
      <p:sp>
        <p:nvSpPr>
          <p:cNvPr id="7" name="TextBox 6"/>
          <p:cNvSpPr txBox="1"/>
          <p:nvPr/>
        </p:nvSpPr>
        <p:spPr>
          <a:xfrm>
            <a:off x="714348" y="3929066"/>
            <a:ext cx="1357322" cy="707886"/>
          </a:xfrm>
          <a:prstGeom prst="rect">
            <a:avLst/>
          </a:prstGeom>
          <a:noFill/>
        </p:spPr>
        <p:txBody>
          <a:bodyPr wrap="square" rtlCol="0">
            <a:spAutoFit/>
          </a:bodyPr>
          <a:lstStyle/>
          <a:p>
            <a:pPr algn="l" rtl="0"/>
            <a:r>
              <a:rPr lang="fa-IR" sz="2000" dirty="0">
                <a:solidFill>
                  <a:prstClr val="black"/>
                </a:solidFill>
                <a:cs typeface="B Homa" pitchFamily="2" charset="-78"/>
              </a:rPr>
              <a:t>طبقه همکف</a:t>
            </a:r>
          </a:p>
          <a:p>
            <a:pPr algn="l" rtl="0"/>
            <a:endParaRPr lang="en-US" sz="2000" dirty="0">
              <a:solidFill>
                <a:prstClr val="black"/>
              </a:solidFill>
              <a:cs typeface="B Homa" pitchFamily="2" charset="-78"/>
            </a:endParaRPr>
          </a:p>
        </p:txBody>
      </p:sp>
      <p:sp>
        <p:nvSpPr>
          <p:cNvPr id="8" name="TextBox 7"/>
          <p:cNvSpPr txBox="1"/>
          <p:nvPr/>
        </p:nvSpPr>
        <p:spPr>
          <a:xfrm>
            <a:off x="714348" y="2721114"/>
            <a:ext cx="1308371" cy="707886"/>
          </a:xfrm>
          <a:prstGeom prst="rect">
            <a:avLst/>
          </a:prstGeom>
          <a:noFill/>
        </p:spPr>
        <p:txBody>
          <a:bodyPr wrap="none" rtlCol="0">
            <a:spAutoFit/>
          </a:bodyPr>
          <a:lstStyle/>
          <a:p>
            <a:pPr algn="l" rtl="0"/>
            <a:r>
              <a:rPr lang="fa-IR" sz="2000" dirty="0">
                <a:solidFill>
                  <a:prstClr val="black"/>
                </a:solidFill>
                <a:cs typeface="B Homa" pitchFamily="2" charset="-78"/>
              </a:rPr>
              <a:t>طبقه همکف</a:t>
            </a:r>
          </a:p>
          <a:p>
            <a:pPr algn="l" rtl="0"/>
            <a:endParaRPr lang="en-US" sz="2000" dirty="0">
              <a:solidFill>
                <a:prstClr val="black"/>
              </a:solidFill>
              <a:cs typeface="B Homa" pitchFamily="2" charset="-78"/>
            </a:endParaRPr>
          </a:p>
        </p:txBody>
      </p:sp>
      <p:sp>
        <p:nvSpPr>
          <p:cNvPr id="12" name="TextBox 11"/>
          <p:cNvSpPr txBox="1"/>
          <p:nvPr/>
        </p:nvSpPr>
        <p:spPr>
          <a:xfrm>
            <a:off x="738174" y="1578106"/>
            <a:ext cx="1308371" cy="707886"/>
          </a:xfrm>
          <a:prstGeom prst="rect">
            <a:avLst/>
          </a:prstGeom>
          <a:noFill/>
        </p:spPr>
        <p:txBody>
          <a:bodyPr wrap="none" rtlCol="0">
            <a:spAutoFit/>
          </a:bodyPr>
          <a:lstStyle/>
          <a:p>
            <a:pPr algn="l" rtl="0"/>
            <a:r>
              <a:rPr lang="fa-IR" sz="2000" dirty="0">
                <a:solidFill>
                  <a:prstClr val="black"/>
                </a:solidFill>
                <a:cs typeface="B Homa" pitchFamily="2" charset="-78"/>
              </a:rPr>
              <a:t>طبقه همکف</a:t>
            </a:r>
          </a:p>
          <a:p>
            <a:pPr algn="l" rtl="0"/>
            <a:endParaRPr lang="en-US" sz="2000" dirty="0">
              <a:solidFill>
                <a:prstClr val="black"/>
              </a:solidFill>
              <a:cs typeface="B Homa" pitchFamily="2" charset="-78"/>
            </a:endParaRPr>
          </a:p>
        </p:txBody>
      </p:sp>
      <p:sp>
        <p:nvSpPr>
          <p:cNvPr id="13" name="Left Arrow 12"/>
          <p:cNvSpPr/>
          <p:nvPr/>
        </p:nvSpPr>
        <p:spPr>
          <a:xfrm>
            <a:off x="2214546" y="1643050"/>
            <a:ext cx="928694" cy="357190"/>
          </a:xfrm>
          <a:prstGeom prst="leftArrow">
            <a:avLst/>
          </a:prstGeom>
          <a:solidFill>
            <a:srgbClr val="820000"/>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srgbClr val="820000"/>
              </a:solidFill>
            </a:endParaRPr>
          </a:p>
        </p:txBody>
      </p:sp>
      <p:sp>
        <p:nvSpPr>
          <p:cNvPr id="14" name="Left Arrow 13"/>
          <p:cNvSpPr/>
          <p:nvPr/>
        </p:nvSpPr>
        <p:spPr>
          <a:xfrm>
            <a:off x="2214546" y="3929066"/>
            <a:ext cx="928694" cy="357190"/>
          </a:xfrm>
          <a:prstGeom prst="leftArrow">
            <a:avLst/>
          </a:prstGeom>
          <a:solidFill>
            <a:srgbClr val="820000"/>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srgbClr val="820000"/>
              </a:solidFill>
            </a:endParaRPr>
          </a:p>
        </p:txBody>
      </p:sp>
    </p:spTree>
    <p:extLst>
      <p:ext uri="{BB962C8B-B14F-4D97-AF65-F5344CB8AC3E}">
        <p14:creationId xmlns:p14="http://schemas.microsoft.com/office/powerpoint/2010/main" val="2552644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Lef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357167"/>
            <a:ext cx="8472518" cy="3214710"/>
          </a:xfrm>
        </p:spPr>
        <p:txBody>
          <a:bodyPr>
            <a:normAutofit lnSpcReduction="10000"/>
          </a:bodyPr>
          <a:lstStyle/>
          <a:p>
            <a:pPr marL="0" indent="0" algn="r" rtl="1">
              <a:lnSpc>
                <a:spcPct val="150000"/>
              </a:lnSpc>
              <a:buFont typeface="Wingdings" pitchFamily="2" charset="2"/>
              <a:buChar char="q"/>
            </a:pPr>
            <a:r>
              <a:rPr lang="fa-IR" sz="1800" dirty="0" smtClean="0">
                <a:cs typeface="B Homa" pitchFamily="2" charset="-78"/>
              </a:rPr>
              <a:t>به</a:t>
            </a:r>
            <a:r>
              <a:rPr lang="en-US" sz="1800" dirty="0" smtClean="0">
                <a:cs typeface="B Homa" pitchFamily="2" charset="-78"/>
              </a:rPr>
              <a:t> </a:t>
            </a:r>
            <a:r>
              <a:rPr lang="fa-IR" sz="1800" dirty="0" smtClean="0">
                <a:cs typeface="B Homa" pitchFamily="2" charset="-78"/>
              </a:rPr>
              <a:t>خاطر نیاز بخش فیزیوتراپی به عکس برداری از بیماران بخش رادیولوژی باید در نزدیکی بخش فیزیزیوتراپی باشد</a:t>
            </a:r>
            <a:r>
              <a:rPr lang="en-US" sz="1800" dirty="0" smtClean="0">
                <a:cs typeface="B Homa" pitchFamily="2" charset="-78"/>
              </a:rPr>
              <a:t>.</a:t>
            </a:r>
            <a:r>
              <a:rPr lang="fa-IR" sz="1800" dirty="0" smtClean="0">
                <a:cs typeface="B Homa" pitchFamily="2" charset="-78"/>
              </a:rPr>
              <a:t> </a:t>
            </a:r>
          </a:p>
          <a:p>
            <a:pPr marL="0" indent="0" algn="r" rtl="1">
              <a:lnSpc>
                <a:spcPct val="150000"/>
              </a:lnSpc>
              <a:buFont typeface="Wingdings" pitchFamily="2" charset="2"/>
              <a:buChar char="q"/>
            </a:pPr>
            <a:r>
              <a:rPr lang="fa-IR" sz="1800" dirty="0" smtClean="0">
                <a:cs typeface="B Homa" pitchFamily="2" charset="-78"/>
              </a:rPr>
              <a:t>به دلیل تداخل امواج این دو بخش باید فاصله ی آنها حداقل 30 متر باشد که آزمایشگاه می تواند در این فاصله قرار بگیرد.</a:t>
            </a:r>
            <a:endParaRPr lang="en-US" sz="1800" dirty="0" smtClean="0">
              <a:cs typeface="B Homa" pitchFamily="2" charset="-78"/>
            </a:endParaRPr>
          </a:p>
          <a:p>
            <a:pPr marL="0" indent="0" algn="r" rtl="1">
              <a:lnSpc>
                <a:spcPct val="150000"/>
              </a:lnSpc>
              <a:buFont typeface="Wingdings" pitchFamily="2" charset="2"/>
              <a:buChar char="q"/>
            </a:pPr>
            <a:r>
              <a:rPr lang="fa-IR" sz="1800" dirty="0" smtClean="0">
                <a:cs typeface="B Homa" pitchFamily="2" charset="-78"/>
              </a:rPr>
              <a:t>بخش راديولوژی به مکان و</a:t>
            </a:r>
            <a:r>
              <a:rPr lang="en-US" sz="1800" dirty="0" smtClean="0">
                <a:cs typeface="B Homa" pitchFamily="2" charset="-78"/>
              </a:rPr>
              <a:t> </a:t>
            </a:r>
            <a:r>
              <a:rPr lang="fa-IR" sz="1800" dirty="0" smtClean="0">
                <a:cs typeface="B Homa" pitchFamily="2" charset="-78"/>
              </a:rPr>
              <a:t>فضای وسيع و تجهيزای که به طور دائم در آنجا ثابت خواهد بود,احتياج دارند.بنابراين در طراحی راديولوژی</a:t>
            </a:r>
            <a:r>
              <a:rPr lang="en-US" sz="1800" dirty="0" smtClean="0">
                <a:cs typeface="B Homa" pitchFamily="2" charset="-78"/>
              </a:rPr>
              <a:t> </a:t>
            </a:r>
            <a:r>
              <a:rPr lang="fa-IR" sz="1800" dirty="0" smtClean="0">
                <a:cs typeface="B Homa" pitchFamily="2" charset="-78"/>
              </a:rPr>
              <a:t>بايد امکان توسعه بخش را بدون اينکه احتياج به تغيير مکان وسايل آن باشد در نظر گرفت.</a:t>
            </a:r>
            <a:endParaRPr lang="en-US" sz="1800" dirty="0" smtClean="0">
              <a:cs typeface="B Homa" pitchFamily="2" charset="-78"/>
            </a:endParaRPr>
          </a:p>
          <a:p>
            <a:pPr marL="0" indent="0" algn="r" rtl="1">
              <a:lnSpc>
                <a:spcPct val="150000"/>
              </a:lnSpc>
              <a:buNone/>
            </a:pPr>
            <a:endParaRPr lang="fa-IR" sz="1800" dirty="0" smtClean="0">
              <a:cs typeface="B Homa" pitchFamily="2" charset="-78"/>
            </a:endParaRPr>
          </a:p>
        </p:txBody>
      </p:sp>
      <p:pic>
        <p:nvPicPr>
          <p:cNvPr id="4" name="Picture 3" descr="DSC05316.JPG"/>
          <p:cNvPicPr>
            <a:picLocks noChangeAspect="1"/>
          </p:cNvPicPr>
          <p:nvPr/>
        </p:nvPicPr>
        <p:blipFill>
          <a:blip r:embed="rId2" cstate="print"/>
          <a:stretch>
            <a:fillRect/>
          </a:stretch>
        </p:blipFill>
        <p:spPr>
          <a:xfrm>
            <a:off x="3143240" y="3214686"/>
            <a:ext cx="2500331" cy="33321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7773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solidFill>
                  <a:srgbClr val="820000"/>
                </a:solidFill>
                <a:cs typeface="B Homa" pitchFamily="2" charset="-78"/>
              </a:rPr>
              <a:t>ریز فضاهای بخش رادیولوژی</a:t>
            </a:r>
            <a:endParaRPr lang="en-US" sz="4000" dirty="0">
              <a:solidFill>
                <a:srgbClr val="820000"/>
              </a:solidFill>
              <a:cs typeface="B Homa" pitchFamily="2" charset="-78"/>
            </a:endParaRPr>
          </a:p>
        </p:txBody>
      </p:sp>
      <p:sp>
        <p:nvSpPr>
          <p:cNvPr id="3" name="Content Placeholder 2"/>
          <p:cNvSpPr>
            <a:spLocks noGrp="1"/>
          </p:cNvSpPr>
          <p:nvPr>
            <p:ph idx="1"/>
          </p:nvPr>
        </p:nvSpPr>
        <p:spPr>
          <a:xfrm>
            <a:off x="457200" y="1500174"/>
            <a:ext cx="8329642" cy="4768865"/>
          </a:xfrm>
        </p:spPr>
        <p:txBody>
          <a:bodyPr/>
          <a:lstStyle/>
          <a:p>
            <a:pPr algn="r" rtl="1"/>
            <a:r>
              <a:rPr lang="en-US" dirty="0" smtClean="0">
                <a:cs typeface="B Homa" pitchFamily="2" charset="-78"/>
              </a:rPr>
              <a:t> </a:t>
            </a:r>
            <a:r>
              <a:rPr lang="fa-IR" dirty="0" smtClean="0">
                <a:cs typeface="B Homa" pitchFamily="2" charset="-78"/>
              </a:rPr>
              <a:t>فضاهای عمومی</a:t>
            </a:r>
            <a:endParaRPr lang="en-US" dirty="0" smtClean="0">
              <a:cs typeface="B Homa" pitchFamily="2" charset="-78"/>
            </a:endParaRPr>
          </a:p>
          <a:p>
            <a:pPr algn="r" rtl="1"/>
            <a:endParaRPr lang="en-US" dirty="0" smtClean="0">
              <a:cs typeface="B Homa" pitchFamily="2" charset="-78"/>
            </a:endParaRPr>
          </a:p>
          <a:p>
            <a:pPr algn="r" rtl="1">
              <a:buNone/>
            </a:pPr>
            <a:endParaRPr lang="fa-IR" dirty="0" smtClean="0">
              <a:cs typeface="B Homa" pitchFamily="2" charset="-78"/>
            </a:endParaRPr>
          </a:p>
          <a:p>
            <a:pPr algn="r" rtl="1"/>
            <a:r>
              <a:rPr lang="fa-IR" dirty="0" smtClean="0">
                <a:cs typeface="B Homa" pitchFamily="2" charset="-78"/>
              </a:rPr>
              <a:t>فضاهای پشتیبانی </a:t>
            </a:r>
          </a:p>
          <a:p>
            <a:pPr algn="r" rtl="1">
              <a:buNone/>
            </a:pPr>
            <a:endParaRPr lang="en-US" dirty="0" smtClean="0">
              <a:cs typeface="B Homa" pitchFamily="2" charset="-78"/>
            </a:endParaRPr>
          </a:p>
          <a:p>
            <a:pPr algn="r" rtl="1">
              <a:buNone/>
            </a:pPr>
            <a:endParaRPr lang="fa-IR" dirty="0" smtClean="0">
              <a:cs typeface="B Homa" pitchFamily="2" charset="-78"/>
            </a:endParaRPr>
          </a:p>
          <a:p>
            <a:pPr algn="r" rtl="1"/>
            <a:r>
              <a:rPr lang="fa-IR" dirty="0" smtClean="0">
                <a:cs typeface="B Homa" pitchFamily="2" charset="-78"/>
              </a:rPr>
              <a:t>فضاهای خدماتی</a:t>
            </a:r>
            <a:endParaRPr lang="en-US" dirty="0">
              <a:cs typeface="B Homa" pitchFamily="2" charset="-78"/>
            </a:endParaRPr>
          </a:p>
        </p:txBody>
      </p:sp>
      <p:sp>
        <p:nvSpPr>
          <p:cNvPr id="5" name="TextBox 4"/>
          <p:cNvSpPr txBox="1"/>
          <p:nvPr/>
        </p:nvSpPr>
        <p:spPr>
          <a:xfrm>
            <a:off x="857224" y="1571612"/>
            <a:ext cx="4915257" cy="1323439"/>
          </a:xfrm>
          <a:prstGeom prst="rect">
            <a:avLst/>
          </a:prstGeom>
          <a:noFill/>
        </p:spPr>
        <p:txBody>
          <a:bodyPr wrap="square" rtlCol="0">
            <a:spAutoFit/>
          </a:bodyPr>
          <a:lstStyle/>
          <a:p>
            <a:r>
              <a:rPr lang="fa-IR" sz="2000" dirty="0">
                <a:solidFill>
                  <a:prstClr val="black"/>
                </a:solidFill>
                <a:cs typeface="B Homa" pitchFamily="2" charset="-78"/>
              </a:rPr>
              <a:t> اتاق رادیوگرافی                    اتاق سونوگرافی          </a:t>
            </a:r>
          </a:p>
          <a:p>
            <a:r>
              <a:rPr lang="fa-IR" sz="2000" dirty="0">
                <a:solidFill>
                  <a:prstClr val="black"/>
                </a:solidFill>
                <a:cs typeface="B Homa" pitchFamily="2" charset="-78"/>
              </a:rPr>
              <a:t> اتاق ماموگرافی                    سالن انتظار بیماران</a:t>
            </a:r>
          </a:p>
          <a:p>
            <a:r>
              <a:rPr lang="fa-IR" sz="2000" dirty="0">
                <a:solidFill>
                  <a:prstClr val="black"/>
                </a:solidFill>
                <a:cs typeface="B Homa" pitchFamily="2" charset="-78"/>
              </a:rPr>
              <a:t> اتاق آنژیوگرافی                    اتاق سی تی اسکن</a:t>
            </a:r>
          </a:p>
          <a:p>
            <a:pPr algn="l" rtl="0"/>
            <a:endParaRPr lang="en-US" sz="2000" dirty="0">
              <a:solidFill>
                <a:prstClr val="black"/>
              </a:solidFill>
              <a:cs typeface="B Homa" pitchFamily="2" charset="-78"/>
            </a:endParaRPr>
          </a:p>
        </p:txBody>
      </p:sp>
      <p:sp>
        <p:nvSpPr>
          <p:cNvPr id="6" name="TextBox 5"/>
          <p:cNvSpPr txBox="1"/>
          <p:nvPr/>
        </p:nvSpPr>
        <p:spPr>
          <a:xfrm>
            <a:off x="571472" y="2714620"/>
            <a:ext cx="5143536" cy="1631216"/>
          </a:xfrm>
          <a:prstGeom prst="rect">
            <a:avLst/>
          </a:prstGeom>
          <a:noFill/>
        </p:spPr>
        <p:txBody>
          <a:bodyPr wrap="square" rtlCol="0">
            <a:spAutoFit/>
          </a:bodyPr>
          <a:lstStyle/>
          <a:p>
            <a:pPr rtl="0"/>
            <a:endParaRPr lang="fa-IR" sz="2000" dirty="0">
              <a:solidFill>
                <a:prstClr val="black"/>
              </a:solidFill>
              <a:cs typeface="B Homa" pitchFamily="2" charset="-78"/>
            </a:endParaRPr>
          </a:p>
          <a:p>
            <a:pPr rtl="0"/>
            <a:r>
              <a:rPr lang="fa-IR" sz="2000" dirty="0">
                <a:solidFill>
                  <a:prstClr val="black"/>
                </a:solidFill>
                <a:cs typeface="B Homa" pitchFamily="2" charset="-78"/>
              </a:rPr>
              <a:t>اتاق پزشک(رادیولوژیست)      اتاق رادیوژی سیار </a:t>
            </a:r>
          </a:p>
          <a:p>
            <a:pPr rtl="0"/>
            <a:r>
              <a:rPr lang="en-US" sz="2000" dirty="0">
                <a:solidFill>
                  <a:prstClr val="black"/>
                </a:solidFill>
                <a:cs typeface="B Homa" pitchFamily="2" charset="-78"/>
              </a:rPr>
              <a:t>       </a:t>
            </a:r>
            <a:r>
              <a:rPr lang="fa-IR" sz="2000" dirty="0">
                <a:solidFill>
                  <a:prstClr val="black"/>
                </a:solidFill>
                <a:cs typeface="B Homa" pitchFamily="2" charset="-78"/>
              </a:rPr>
              <a:t>اتاق تاریک       </a:t>
            </a:r>
            <a:r>
              <a:rPr lang="en-US" sz="2000" dirty="0">
                <a:solidFill>
                  <a:prstClr val="black"/>
                </a:solidFill>
                <a:cs typeface="B Homa" pitchFamily="2" charset="-78"/>
              </a:rPr>
              <a:t>                             </a:t>
            </a:r>
            <a:r>
              <a:rPr lang="fa-IR" sz="2000" dirty="0">
                <a:solidFill>
                  <a:prstClr val="black"/>
                </a:solidFill>
                <a:cs typeface="B Homa" pitchFamily="2" charset="-78"/>
              </a:rPr>
              <a:t>اتاق روشن</a:t>
            </a:r>
          </a:p>
          <a:p>
            <a:pPr rtl="0"/>
            <a:r>
              <a:rPr lang="fa-IR" sz="2000" dirty="0">
                <a:solidFill>
                  <a:prstClr val="black"/>
                </a:solidFill>
                <a:cs typeface="B Homa" pitchFamily="2" charset="-78"/>
              </a:rPr>
              <a:t>اتاق کنترل                          پذیرش و صندوق</a:t>
            </a:r>
          </a:p>
          <a:p>
            <a:pPr rtl="0"/>
            <a:endParaRPr lang="en-US" sz="2000" dirty="0">
              <a:solidFill>
                <a:prstClr val="black"/>
              </a:solidFill>
              <a:cs typeface="B Homa" pitchFamily="2" charset="-78"/>
            </a:endParaRPr>
          </a:p>
        </p:txBody>
      </p:sp>
      <p:sp>
        <p:nvSpPr>
          <p:cNvPr id="7" name="TextBox 6"/>
          <p:cNvSpPr txBox="1"/>
          <p:nvPr/>
        </p:nvSpPr>
        <p:spPr>
          <a:xfrm>
            <a:off x="-214346" y="4572008"/>
            <a:ext cx="6143668" cy="1323439"/>
          </a:xfrm>
          <a:prstGeom prst="rect">
            <a:avLst/>
          </a:prstGeom>
          <a:noFill/>
        </p:spPr>
        <p:txBody>
          <a:bodyPr wrap="square" rtlCol="0">
            <a:spAutoFit/>
          </a:bodyPr>
          <a:lstStyle/>
          <a:p>
            <a:r>
              <a:rPr lang="fa-IR" sz="2000" dirty="0">
                <a:solidFill>
                  <a:prstClr val="black"/>
                </a:solidFill>
                <a:cs typeface="B Homa" pitchFamily="2" charset="-78"/>
              </a:rPr>
              <a:t>انبار تجهیزات                       اتاق کار تمییز</a:t>
            </a:r>
          </a:p>
          <a:p>
            <a:r>
              <a:rPr lang="fa-IR" sz="2000" dirty="0">
                <a:solidFill>
                  <a:prstClr val="black"/>
                </a:solidFill>
                <a:cs typeface="B Homa" pitchFamily="2" charset="-78"/>
              </a:rPr>
              <a:t>انبار فیلم                            رختکن و سرویس پرسنل</a:t>
            </a:r>
          </a:p>
          <a:p>
            <a:r>
              <a:rPr lang="fa-IR" sz="2000" dirty="0">
                <a:solidFill>
                  <a:prstClr val="black"/>
                </a:solidFill>
                <a:cs typeface="B Homa" pitchFamily="2" charset="-78"/>
              </a:rPr>
              <a:t>اتاق کار کثیف                     رختکن و سرویس بیماران</a:t>
            </a:r>
          </a:p>
          <a:p>
            <a:r>
              <a:rPr lang="fa-IR" sz="2000" dirty="0">
                <a:solidFill>
                  <a:prstClr val="black"/>
                </a:solidFill>
                <a:cs typeface="B Homa" pitchFamily="2" charset="-78"/>
              </a:rPr>
              <a:t>فضای پارک برانکارد              اتاق تی شور و تنظیف</a:t>
            </a:r>
            <a:endParaRPr lang="en-US" sz="2000" dirty="0">
              <a:solidFill>
                <a:prstClr val="black"/>
              </a:solidFill>
              <a:cs typeface="B Homa" pitchFamily="2" charset="-78"/>
            </a:endParaRPr>
          </a:p>
        </p:txBody>
      </p:sp>
    </p:spTree>
    <p:extLst>
      <p:ext uri="{BB962C8B-B14F-4D97-AF65-F5344CB8AC3E}">
        <p14:creationId xmlns:p14="http://schemas.microsoft.com/office/powerpoint/2010/main" val="55915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checkerboard(across)">
                                      <p:cBhvr>
                                        <p:cTn id="11" dur="500"/>
                                        <p:tgtEl>
                                          <p:spTgt spid="3">
                                            <p:txEl>
                                              <p:pRg st="3" end="3"/>
                                            </p:txEl>
                                          </p:spTgt>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checkerboard(across)">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2070</Words>
  <Application>Microsoft Office PowerPoint</Application>
  <PresentationFormat>On-screen Show (4:3)</PresentationFormat>
  <Paragraphs>282</Paragraphs>
  <Slides>46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Arial</vt:lpstr>
      <vt:lpstr>B Homa</vt:lpstr>
      <vt:lpstr>B Nazanin</vt:lpstr>
      <vt:lpstr>Calibri</vt:lpstr>
      <vt:lpstr>Tahoma</vt:lpstr>
      <vt:lpstr>Trebuchet MS</vt:lpstr>
      <vt:lpstr>Wingdings</vt:lpstr>
      <vt:lpstr>Wingdings 3</vt:lpstr>
      <vt:lpstr>Facet</vt:lpstr>
      <vt:lpstr>بررسی و ارزیابی بخش تشخیصی در بیمارستان  جهت طراحی در معماری</vt:lpstr>
      <vt:lpstr>بخش تشخیصی</vt:lpstr>
      <vt:lpstr>رادیولوژی</vt:lpstr>
      <vt:lpstr>رادیولوژی شامل قسمتهای تخصصی است که برای مقاصد تشخيص و درمان از تشعشعات يونی و اشعه ايکس استفاده می کنند </vt:lpstr>
      <vt:lpstr> بخش رادیولوژی باید پذیرای بیماران بستری و سرپایی هردو باشد زیرا گاهی مراجعات بیماران سرپایی از تعداد مراجعات بیماران بستری نیز فزونی خواهد گرفت. </vt:lpstr>
      <vt:lpstr>PowerPoint Presentation</vt:lpstr>
      <vt:lpstr>موقعيت :</vt:lpstr>
      <vt:lpstr>PowerPoint Presentation</vt:lpstr>
      <vt:lpstr>ریز فضاهای بخش رادیولوژی</vt:lpstr>
      <vt:lpstr>بخشهای راديولوژی(فضاهای عمومی)</vt:lpstr>
      <vt:lpstr>PowerPoint Presentation</vt:lpstr>
      <vt:lpstr>اتاق راديولوژی</vt:lpstr>
      <vt:lpstr>PowerPoint Presentation</vt:lpstr>
      <vt:lpstr>PowerPoint Presentation</vt:lpstr>
      <vt:lpstr>PowerPoint Presentation</vt:lpstr>
      <vt:lpstr>PowerPoint Presentation</vt:lpstr>
      <vt:lpstr>ابعاد-اندازه و استانداردهای بخش رادیولوژی</vt:lpstr>
      <vt:lpstr>سی تی اسکن</vt:lpstr>
      <vt:lpstr>سی تی اسکن</vt:lpstr>
      <vt:lpstr>اتاق </vt:lpstr>
      <vt:lpstr>PowerPoint Presentation</vt:lpstr>
      <vt:lpstr>PowerPoint Presentation</vt:lpstr>
      <vt:lpstr>PowerPoint Presentation</vt:lpstr>
      <vt:lpstr>اصول و نکات بخش سی تی اسکن</vt:lpstr>
      <vt:lpstr>اصول و نکات بخش سی تی اسکن</vt:lpstr>
      <vt:lpstr>سونوگرافی</vt:lpstr>
      <vt:lpstr>بیمارستان آریا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و ارزیابی بخش تشخیصی در بیمارستان  جهت طراحی در معماری</dc:title>
  <dc:creator>Mohammad</dc:creator>
  <cp:lastModifiedBy>Mohammad</cp:lastModifiedBy>
  <cp:revision>1</cp:revision>
  <dcterms:created xsi:type="dcterms:W3CDTF">2020-11-27T20:12:42Z</dcterms:created>
  <dcterms:modified xsi:type="dcterms:W3CDTF">2020-11-27T20:12:54Z</dcterms:modified>
</cp:coreProperties>
</file>