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808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68213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17157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951829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93071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7ADC5E-A293-4219-96EB-F0C09B9A8ABC}" type="datetimeFigureOut">
              <a:rPr lang="fa-IR" smtClean="0">
                <a:solidFill>
                  <a:srgbClr val="F8F8F8"/>
                </a:solidFill>
              </a:rPr>
              <a:pPr/>
              <a:t>25/03/1442</a:t>
            </a:fld>
            <a:endParaRPr lang="fa-IR">
              <a:solidFill>
                <a:srgbClr val="F8F8F8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fa-IR">
              <a:solidFill>
                <a:srgbClr val="F8F8F8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DCF741-2084-49A5-A254-52B72719620E}" type="slidenum">
              <a:rPr lang="fa-IR" smtClean="0">
                <a:solidFill>
                  <a:srgbClr val="F8F8F8"/>
                </a:solidFill>
              </a:rPr>
              <a:pPr/>
              <a:t>‹#›</a:t>
            </a:fld>
            <a:endParaRPr lang="fa-IR">
              <a:solidFill>
                <a:srgbClr val="F8F8F8"/>
              </a:solidFill>
            </a:endParaRPr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2056130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0781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9666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458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173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39566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025416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76540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1168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699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8763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421477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0603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51796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01053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1484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01740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FDE9C-2278-4968-BBA7-EA799A9C57E9}" type="datetimeFigureOut">
              <a:rPr lang="fa-IR" smtClean="0"/>
              <a:t>25/03/1442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5AF3E-4373-4640-927A-388A30249C66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58759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217ADC5E-A293-4219-96EB-F0C09B9A8ABC}" type="datetimeFigureOut">
              <a:rPr lang="fa-IR" smtClean="0">
                <a:solidFill>
                  <a:srgbClr val="000000"/>
                </a:solidFill>
              </a:rPr>
              <a:pPr/>
              <a:t>25/03/1442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fa-IR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7BDCF741-2084-49A5-A254-52B72719620E}" type="slidenum">
              <a:rPr lang="fa-IR" smtClean="0">
                <a:solidFill>
                  <a:srgbClr val="000000"/>
                </a:solidFill>
              </a:rPr>
              <a:pPr/>
              <a:t>‹#›</a:t>
            </a:fld>
            <a:endParaRPr lang="fa-IR">
              <a:solidFill>
                <a:srgbClr val="000000"/>
              </a:solidFill>
            </a:endParaRPr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2408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1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r" defTabSz="914400" rtl="1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r" defTabSz="9144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86062" y="2966039"/>
            <a:ext cx="9440279" cy="4224270"/>
          </a:xfrm>
        </p:spPr>
        <p:txBody>
          <a:bodyPr>
            <a:normAutofit/>
          </a:bodyPr>
          <a:lstStyle/>
          <a:p>
            <a:pPr marL="0" lvl="0" indent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None/>
            </a:pPr>
            <a:r>
              <a:rPr lang="fa-IR" sz="4000" b="1" dirty="0" smtClean="0">
                <a:solidFill>
                  <a:srgbClr val="002060"/>
                </a:solidFill>
                <a:cs typeface="B Yekan" panose="00000400000000000000" pitchFamily="2" charset="-78"/>
              </a:rPr>
              <a:t>بررسی سيستم </a:t>
            </a:r>
            <a:r>
              <a:rPr lang="fa-IR" sz="4000" b="1" dirty="0">
                <a:solidFill>
                  <a:srgbClr val="002060"/>
                </a:solidFill>
                <a:cs typeface="B Yekan" panose="00000400000000000000" pitchFamily="2" charset="-78"/>
              </a:rPr>
              <a:t>يكپارچه حمل و نقل همگاني</a:t>
            </a:r>
          </a:p>
          <a:p>
            <a:pPr marL="0" lvl="0" indent="0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  <a:buNone/>
            </a:pPr>
            <a:r>
              <a:rPr lang="fa-IR" sz="4000" b="1" dirty="0">
                <a:solidFill>
                  <a:srgbClr val="002060"/>
                </a:solidFill>
                <a:cs typeface="B Yekan" panose="00000400000000000000" pitchFamily="2" charset="-78"/>
              </a:rPr>
              <a:t> </a:t>
            </a:r>
            <a:r>
              <a:rPr lang="fa-IR" sz="4000" b="1" dirty="0" smtClean="0">
                <a:solidFill>
                  <a:srgbClr val="002060"/>
                </a:solidFill>
                <a:cs typeface="B Yekan" panose="00000400000000000000" pitchFamily="2" charset="-78"/>
              </a:rPr>
              <a:t>           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977259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560789"/>
            <a:ext cx="8911687" cy="1280890"/>
          </a:xfrm>
        </p:spPr>
        <p:txBody>
          <a:bodyPr>
            <a:normAutofit/>
          </a:bodyPr>
          <a:lstStyle/>
          <a:p>
            <a:pPr algn="r"/>
            <a:r>
              <a:rPr lang="fa-IR" sz="3200" b="1" u="sng" dirty="0">
                <a:solidFill>
                  <a:srgbClr val="002060"/>
                </a:solidFill>
                <a:cs typeface="B Titr" panose="00000700000000000000" pitchFamily="2" charset="-78"/>
              </a:rPr>
              <a:t>يكپارچه سازي سازماني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841679"/>
            <a:ext cx="8915400" cy="4636394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يكپارچگي سازماني تعريف كننده شرح وظايف هر يك از متوليان حمل و نقل شهري است. هدف از يكپارچه سازي سازماني ايجاد هماهنگي در نقاط همپوشاني مديريتي و عملكردي سيستم هاي مختلف حمل و نقل همگاني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است.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fa-IR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6604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200" b="1" u="sng" dirty="0">
                <a:solidFill>
                  <a:srgbClr val="002060"/>
                </a:solidFill>
                <a:cs typeface="B Titr" panose="00000700000000000000" pitchFamily="2" charset="-78"/>
              </a:rPr>
              <a:t>يكپارچگي در كرايه ها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35617"/>
            <a:ext cx="8915400" cy="468791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يكپارچگي در كرايه ها را مي توان در دو مفهوم جداگانه مورد بررسي قرار داد: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اول يكپارچگي تعرفه ها، شامل ارائه تسهيلاتي است كه از طريق آن در دو يا چند شيوه حمل و نقلي بتوان از يك كرايه تركيبي استفاده نمود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fa-IR" sz="2400" dirty="0" smtClean="0">
              <a:solidFill>
                <a:schemeClr val="tx1"/>
              </a:solidFill>
              <a:cs typeface="B Homa" panose="00000400000000000000" pitchFamily="2" charset="-78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دومين مطلب درباره يكپارچگي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كرايه ها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كه از اهميت بسيار زيادي برخوردار است، نحوه تعيين مقدار كرايه هر شيوه حمل و نقل است. عدم توجه به اين مسئله ممكن است باعث شود بعضي از مدها در جايگاه غيراقتصادي فعاليت كنند.</a:t>
            </a:r>
          </a:p>
        </p:txBody>
      </p:sp>
    </p:spTree>
    <p:extLst>
      <p:ext uri="{BB962C8B-B14F-4D97-AF65-F5344CB8AC3E}">
        <p14:creationId xmlns:p14="http://schemas.microsoft.com/office/powerpoint/2010/main" val="1110958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200" b="1" u="sng" dirty="0">
                <a:solidFill>
                  <a:srgbClr val="002060"/>
                </a:solidFill>
                <a:cs typeface="B Titr" panose="00000700000000000000" pitchFamily="2" charset="-78"/>
              </a:rPr>
              <a:t>يكپارچگي در پوشش تقاضاهاي موجود در شبكه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74254"/>
            <a:ext cx="8915400" cy="4790940"/>
          </a:xfrm>
        </p:spPr>
        <p:txBody>
          <a:bodyPr>
            <a:normAutofit fontScale="925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از نظر اقتصادي امكان ارائه خدمات در تمام شبكه توسط يك سيستم حمل و نقل وجود ندارد. در بعضي از قسمتهاي شبكه لازم است مدهاي با عملكرد بالا با كارايي بيشتري فعاليت نمايند و در بعضي از قسمتها از مدهاي با عملكرد متوسط و پايين استفاده نمود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مسئله مهم در طراحي سيستم حمل و نقل درو نشهري قرارگيري هر كدام از سيستم هاي حمل و نقل در جايگاه اقتصادي آنها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ميباشد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بگونه اي كه تمام تقاضاي شبكه پوشش داده شود، چه با مدهاي عملكرد بالا (در مناطق با تقاضاي بالا، يا مناطقي كه نياز به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سرعت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عملكردي زياد مي باشد)، چه با مدهاي عملكرد متوسط و عملكرد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پايين.</a:t>
            </a:r>
            <a:endParaRPr lang="fa-IR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29323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200" b="1" u="sng" dirty="0">
                <a:solidFill>
                  <a:srgbClr val="002060"/>
                </a:solidFill>
                <a:cs typeface="B Titr" panose="00000700000000000000" pitchFamily="2" charset="-78"/>
              </a:rPr>
              <a:t>يكپارچه سازي در سرمايه گذاري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034862"/>
            <a:ext cx="8915400" cy="436575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كرايه ها تنها بخشي از هزينه هاي بهره برداري را پوشش مي دهند. بنابراين لازم است سياستي براي هماهنگي و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يكپارچه سازي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سرمايه گذاري ها صورت گيرد. در بعضي از شهرها صندوق مشتركي براي تأمين سرمايه گذاري ها و نيز براي هزينه هاي بهره برداري سيستم هاي حمل و نقل همگاني ايجاد مي گردد.</a:t>
            </a:r>
          </a:p>
        </p:txBody>
      </p:sp>
    </p:spTree>
    <p:extLst>
      <p:ext uri="{BB962C8B-B14F-4D97-AF65-F5344CB8AC3E}">
        <p14:creationId xmlns:p14="http://schemas.microsoft.com/office/powerpoint/2010/main" val="3584563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472" y="315017"/>
            <a:ext cx="8911687" cy="1280890"/>
          </a:xfrm>
        </p:spPr>
        <p:txBody>
          <a:bodyPr/>
          <a:lstStyle/>
          <a:p>
            <a:pPr algn="r"/>
            <a:r>
              <a:rPr lang="fa-IR" dirty="0" smtClean="0">
                <a:solidFill>
                  <a:srgbClr val="002060"/>
                </a:solidFill>
                <a:cs typeface="B Titr" panose="00000700000000000000" pitchFamily="2" charset="-78"/>
              </a:rPr>
              <a:t>فهرست مطالب</a:t>
            </a:r>
            <a:endParaRPr lang="fa-IR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8350" y="1120462"/>
            <a:ext cx="9250810" cy="5396248"/>
          </a:xfrm>
        </p:spPr>
        <p:txBody>
          <a:bodyPr>
            <a:normAutofit/>
          </a:bodyPr>
          <a:lstStyle/>
          <a:p>
            <a:pPr>
              <a:buFont typeface="Century Gothic" panose="020B0502020202020204" pitchFamily="34" charset="0"/>
              <a:buChar char="♣"/>
            </a:pP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مقدمه</a:t>
            </a:r>
            <a:endParaRPr lang="en-US" sz="2400" b="1" dirty="0" smtClean="0">
              <a:solidFill>
                <a:schemeClr val="tx1"/>
              </a:solidFill>
              <a:cs typeface="B Homa" panose="00000400000000000000" pitchFamily="2" charset="-78"/>
            </a:endParaRPr>
          </a:p>
          <a:p>
            <a:pPr>
              <a:buFont typeface="Century Gothic" panose="020B0502020202020204" pitchFamily="34" charset="0"/>
              <a:buChar char="♣"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بررسي انواع روش هاي ممكن جهت يكپارچه سازي شبكه هاي حمل و نقل </a:t>
            </a: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همگاني</a:t>
            </a:r>
            <a:endParaRPr lang="en-US" sz="2400" b="1" dirty="0" smtClean="0">
              <a:solidFill>
                <a:schemeClr val="tx1"/>
              </a:solidFill>
              <a:cs typeface="B Homa" panose="00000400000000000000" pitchFamily="2" charset="-78"/>
            </a:endParaRPr>
          </a:p>
          <a:p>
            <a:pPr>
              <a:buFont typeface="Century Gothic" panose="020B0502020202020204" pitchFamily="34" charset="0"/>
              <a:buChar char="♣"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يكپارچه سازي سيستم حمل و نقل با كاربري </a:t>
            </a: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زمين</a:t>
            </a:r>
            <a:endParaRPr lang="en-US" sz="2400" b="1" dirty="0" smtClean="0">
              <a:solidFill>
                <a:schemeClr val="tx1"/>
              </a:solidFill>
              <a:cs typeface="B Homa" panose="00000400000000000000" pitchFamily="2" charset="-78"/>
            </a:endParaRPr>
          </a:p>
          <a:p>
            <a:pPr>
              <a:buFont typeface="Century Gothic" panose="020B0502020202020204" pitchFamily="34" charset="0"/>
              <a:buChar char="♣"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يكپارچه سازي عملكردي زير سيستم هاي حمل و </a:t>
            </a: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نقل</a:t>
            </a:r>
            <a:endParaRPr lang="en-US" sz="2400" b="1" dirty="0" smtClean="0">
              <a:solidFill>
                <a:schemeClr val="tx1"/>
              </a:solidFill>
              <a:cs typeface="B Homa" panose="00000400000000000000" pitchFamily="2" charset="-78"/>
            </a:endParaRPr>
          </a:p>
          <a:p>
            <a:pPr>
              <a:buFont typeface="Century Gothic" panose="020B0502020202020204" pitchFamily="34" charset="0"/>
              <a:buChar char="♣"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يكپارچه سازي وجهه عمومي سيستم حمل و </a:t>
            </a: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نقل</a:t>
            </a:r>
            <a:endParaRPr lang="en-US" sz="2400" b="1" dirty="0" smtClean="0">
              <a:solidFill>
                <a:schemeClr val="tx1"/>
              </a:solidFill>
              <a:cs typeface="B Homa" panose="00000400000000000000" pitchFamily="2" charset="-78"/>
            </a:endParaRPr>
          </a:p>
          <a:p>
            <a:pPr>
              <a:buFont typeface="Century Gothic" panose="020B0502020202020204" pitchFamily="34" charset="0"/>
              <a:buChar char="♣"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يكپارچه سازي </a:t>
            </a: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سازماني</a:t>
            </a:r>
            <a:endParaRPr lang="en-US" sz="2400" b="1" dirty="0" smtClean="0">
              <a:solidFill>
                <a:schemeClr val="tx1"/>
              </a:solidFill>
              <a:cs typeface="B Homa" panose="00000400000000000000" pitchFamily="2" charset="-78"/>
            </a:endParaRPr>
          </a:p>
          <a:p>
            <a:pPr>
              <a:buFont typeface="Century Gothic" panose="020B0502020202020204" pitchFamily="34" charset="0"/>
              <a:buChar char="♣"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يكپارچگي در كرايه </a:t>
            </a: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ها</a:t>
            </a:r>
          </a:p>
          <a:p>
            <a:pPr>
              <a:buFont typeface="Century Gothic" panose="020B0502020202020204" pitchFamily="34" charset="0"/>
              <a:buChar char="♣"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يكپارچگي در پوشش تقاضاهاي موجود در </a:t>
            </a: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شبكه</a:t>
            </a:r>
          </a:p>
          <a:p>
            <a:pPr>
              <a:buFont typeface="Century Gothic" panose="020B0502020202020204" pitchFamily="34" charset="0"/>
              <a:buChar char="♣"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يكپارچه سازي در سرمايه گذاري</a:t>
            </a:r>
          </a:p>
        </p:txBody>
      </p:sp>
    </p:spTree>
    <p:extLst>
      <p:ext uri="{BB962C8B-B14F-4D97-AF65-F5344CB8AC3E}">
        <p14:creationId xmlns:p14="http://schemas.microsoft.com/office/powerpoint/2010/main" val="72618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173349"/>
            <a:ext cx="8911687" cy="1280890"/>
          </a:xfrm>
        </p:spPr>
        <p:txBody>
          <a:bodyPr>
            <a:normAutofit/>
          </a:bodyPr>
          <a:lstStyle/>
          <a:p>
            <a:pPr algn="r"/>
            <a:r>
              <a:rPr lang="fa-IR" b="1" dirty="0" smtClean="0">
                <a:solidFill>
                  <a:srgbClr val="002060"/>
                </a:solidFill>
                <a:cs typeface="B Titr" panose="00000700000000000000" pitchFamily="2" charset="-78"/>
              </a:rPr>
              <a:t>مقدمه</a:t>
            </a:r>
            <a:endParaRPr lang="fa-IR" b="1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3158" y="811369"/>
            <a:ext cx="10301454" cy="6046631"/>
          </a:xfrm>
        </p:spPr>
        <p:txBody>
          <a:bodyPr>
            <a:noAutofit/>
          </a:bodyPr>
          <a:lstStyle/>
          <a:p>
            <a:pPr marL="0" indent="0" algn="just">
              <a:lnSpc>
                <a:spcPct val="160000"/>
              </a:lnSpc>
              <a:buNone/>
            </a:pP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انواع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سيستم هاي حمل و نقل همگاني در كنار يكديگر، بايد شرايطي از قبيل ايمني و راحتي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براي جابجايي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مسافران فراهم نمايند. همچنين نياز است به كارگيري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سيستمهاي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مختلف از لحاظ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اقتصادي توجيه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پذير باشد. از طرفي سيستم حمل و نقل در مجموعه مورد نظر بايد در جايگاه مناسب خود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قرار گيرد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و در حوزه مسئوليت خويش به نحو مناسبي انجام وظيفه نمايد، تا كارآيي كل سيستم بهينه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گردد. همچنين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با توجه به محدوديت هايي كه از نظر اقتصادي وجود دارد،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سيستمهاي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حمل و نقل بايد در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عين حال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كه نيازهاي جابه جايي مسافران را تأمين مي نمايند، از نظر منابع مالي نيز قابل توجيه باشند.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در نتيجه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با ايجاد ارتباط و هماهنگي مناسب در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جنبه هاي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مختلف سيستم هاي حمل و نقل همگاني و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در نظر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گرفتن نيازهاي موجود مي توان سيستم حمل و نقل يكپارچه اي را ايجاد نمود تا در كنار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افزايش  مطلوبيت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سيستم حمل و نقل همگاني در جامعه باعث بهبود پارامترهاي ترافيك نيز گردد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.</a:t>
            </a:r>
            <a:endParaRPr lang="fa-IR" sz="2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948929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>
        <p14:reveal thruBlk="1" dir="r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365161"/>
            <a:ext cx="8915400" cy="4971064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از طرف ديگر با مدنظر قرار دادن تأكيد صورت گرفته در ماده 30 قانون برنامه چهارم توسعه كشور مبني بر توسعه و ارتقاء سهم حمل و نقل همگاني از سفرهاي درون شهري به 75 درصد از كل سفرهاي شهري، لازم است اقداماتي جهت بهبود و توسعه ارتباط انواع سيستم هاي حمل و نقل همگاني در شهرهاي كشور به منظور افزايش كارآيي آنها و جذب مسافر بيشتر صورت پذيرد.</a:t>
            </a:r>
          </a:p>
          <a:p>
            <a:pPr marL="0" indent="0">
              <a:buNone/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126441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6828" y="353653"/>
            <a:ext cx="10332635" cy="1280890"/>
          </a:xfrm>
        </p:spPr>
        <p:txBody>
          <a:bodyPr>
            <a:normAutofit/>
          </a:bodyPr>
          <a:lstStyle/>
          <a:p>
            <a:pPr algn="r"/>
            <a:r>
              <a:rPr lang="fa-IR" sz="2800" b="1" dirty="0">
                <a:solidFill>
                  <a:srgbClr val="002060"/>
                </a:solidFill>
                <a:cs typeface="B Titr" panose="00000700000000000000" pitchFamily="2" charset="-78"/>
              </a:rPr>
              <a:t>بررسي انواع روش هاي ممكن جهت يكپارچه سازي شبكه هاي حمل و نقل همگاني</a:t>
            </a:r>
            <a:endParaRPr lang="fa-IR" sz="2800" dirty="0">
              <a:solidFill>
                <a:srgbClr val="002060"/>
              </a:solidFill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7893" y="1120461"/>
            <a:ext cx="9543245" cy="5357611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يكپارچه سازي را مي توان به موارد زير تقسيم نمود</a:t>
            </a: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• يكپارچه سازي سيستم حمل و نقل با كاربري زمين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• يكپارچه سازي عملكردي زيرسيستم هاي حمل و نقل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• يكپارچه سازي وجهه عمومي سيستم حمل و نقل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• يكپارچه سازي سازماني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• يكپارچگي در كرايه ها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• يكپارچگي در پوشش تقاضاهاي موجود در شبكه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000" b="1" dirty="0">
                <a:solidFill>
                  <a:schemeClr val="tx1"/>
                </a:solidFill>
                <a:cs typeface="B Homa" panose="00000400000000000000" pitchFamily="2" charset="-78"/>
              </a:rPr>
              <a:t>• يكپارچگي در سرمايه گذاري</a:t>
            </a:r>
          </a:p>
        </p:txBody>
      </p:sp>
    </p:spTree>
    <p:extLst>
      <p:ext uri="{BB962C8B-B14F-4D97-AF65-F5344CB8AC3E}">
        <p14:creationId xmlns:p14="http://schemas.microsoft.com/office/powerpoint/2010/main" val="70300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2925" y="1905000"/>
            <a:ext cx="8915400" cy="4164169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يكپارچه سازي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علاوه بر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هماهنگ سازي درون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سيستمي به هماهنگ سازي سيستم حمل و نقل با سيستم هاي مرتبط ديگر نيز مي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پردازد.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اولين سيستم يكپارچه حمل و نقل شهري در آلمان (هامبورگ) در سال 1965 تحت عنوان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فدراسيون سيستم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هاي حمل و نقل همگاني هامبورگ را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ه اندازي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شد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سيستم هاي حمل و نقل در تورنتو (كانادا) از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سال 1954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بصورت يكپارچه طراحي شده اند</a:t>
            </a:r>
            <a:r>
              <a:rPr lang="fa-IR" sz="2400" dirty="0">
                <a:cs typeface="B Homa" panose="00000400000000000000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302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200" b="1" u="sng" dirty="0">
                <a:solidFill>
                  <a:srgbClr val="002060"/>
                </a:solidFill>
                <a:cs typeface="B Titr" panose="00000700000000000000" pitchFamily="2" charset="-78"/>
              </a:rPr>
              <a:t>يكپارچه سازي سيستم حمل و نقل با كاربري زمين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85623" y="1905001"/>
            <a:ext cx="9018989" cy="4753377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در طراحي هاي نوين سيستم هاي حمل و نقل همگاني سعي مي شود، طراحي شبكه بگونه اي صورت گيرد كه طرح هاي جامع شهري محقق شود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اين مسئله مخصوصاً در طراحي سيستم هاي انبوه حمل و نقل همگاني از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اهميت بيشتري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برخوردار است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براي توسعه مناطق مسكوني در حومه شهرها لازم است دسترسي مناسبي توسط سيستم حمل و نقل همگاني با حداقل زمان سفر تأمين شود.</a:t>
            </a:r>
          </a:p>
        </p:txBody>
      </p:sp>
    </p:spTree>
    <p:extLst>
      <p:ext uri="{BB962C8B-B14F-4D97-AF65-F5344CB8AC3E}">
        <p14:creationId xmlns:p14="http://schemas.microsoft.com/office/powerpoint/2010/main" val="68607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3200" b="1" u="sng" dirty="0">
                <a:solidFill>
                  <a:srgbClr val="002060"/>
                </a:solidFill>
                <a:cs typeface="B Titr" panose="00000700000000000000" pitchFamily="2" charset="-78"/>
              </a:rPr>
              <a:t>يكپارچه سازي عملكردي زير سيستم هاي حمل و نقل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86377" y="1790163"/>
            <a:ext cx="9865217" cy="476518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طراحي سيستم هاي مختلف حمل و نقل همگاني از نظر پارامترهاي عملكردي بايد بگونه اي باشد كه مجموع زمان سفر و زمان تأخير مسافر در شبكه كمينه شود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اقدامات زير به منظور يكپارچه سازي عملكردي زيرسيستم هاي حمل و نقل پيشنهاد مي </a:t>
            </a:r>
            <a:r>
              <a:rPr lang="fa-IR" sz="2400" b="1" dirty="0" smtClean="0">
                <a:solidFill>
                  <a:schemeClr val="tx1"/>
                </a:solidFill>
                <a:cs typeface="B Homa" panose="00000400000000000000" pitchFamily="2" charset="-78"/>
              </a:rPr>
              <a:t>گردد: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- احداث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ايستگاه هاي چند مدي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- دسترسي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سيستم ها ديگر در حداقل زمان صورت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پذيرد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- ايستگاه هاي انواع سيستم هاي حمل و نقل همگاني از پوشش مناسبی برخوردار باشند</a:t>
            </a:r>
          </a:p>
          <a:p>
            <a:pPr marL="0" indent="0">
              <a:buNone/>
            </a:pPr>
            <a:endParaRPr lang="fa-IR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744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430927"/>
            <a:ext cx="8911687" cy="1280890"/>
          </a:xfrm>
        </p:spPr>
        <p:txBody>
          <a:bodyPr>
            <a:normAutofit/>
          </a:bodyPr>
          <a:lstStyle/>
          <a:p>
            <a:pPr algn="r"/>
            <a:r>
              <a:rPr lang="fa-IR" sz="3200" b="1" u="sng" dirty="0">
                <a:solidFill>
                  <a:srgbClr val="002060"/>
                </a:solidFill>
                <a:cs typeface="B Titr" panose="00000700000000000000" pitchFamily="2" charset="-78"/>
              </a:rPr>
              <a:t>يكپارچه سازي وجهه عمومي سيستم حمل و نقل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4711" y="1378039"/>
            <a:ext cx="9559902" cy="5215943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وجهه عمومي سيستم حمل و نقل تصوري است كه كاربران از سيستم حمل و نقل دارند.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fa-IR" sz="2400" b="1" dirty="0">
                <a:solidFill>
                  <a:schemeClr val="tx1"/>
                </a:solidFill>
                <a:cs typeface="B Homa" panose="00000400000000000000" pitchFamily="2" charset="-78"/>
              </a:rPr>
              <a:t>براي افزايش وجهه عمومي سيستم حمل و نقل عمومي موارد زير پيشنهاد مي گردد: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از مسيرهاي اختصاصي و ويژه براي تردد وسايل نقليه عمومي استفاده گردد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ايستگا ههاي سيستم حمل و نقل همگاني مجهز به سايبان، سكو، نيمكت، تابلوهاي اطلاع رساني و غيره باشند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سيستم هاي هوشمند به منظور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اطلاع رساني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به كاربران در خصوص موقعيت سيستم حمل و نقل همگاني مورد استفاده قرار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گيرند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به طور كلي طراحي و پوشش سيستم حمل و نقل عمومي به تنهايي بدون در نظر گرفتن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و برنامه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ريزي در خصوص فاكتورهاي عملياتي سيستم، باعث كاهش وجهه و مطلوبيت </a:t>
            </a:r>
            <a:r>
              <a:rPr lang="fa-IR" sz="2400" dirty="0" smtClean="0">
                <a:solidFill>
                  <a:schemeClr val="tx1"/>
                </a:solidFill>
                <a:cs typeface="B Homa" panose="00000400000000000000" pitchFamily="2" charset="-78"/>
              </a:rPr>
              <a:t>سيستم حمل </a:t>
            </a:r>
            <a:r>
              <a:rPr lang="fa-IR" sz="2400" dirty="0">
                <a:solidFill>
                  <a:schemeClr val="tx1"/>
                </a:solidFill>
                <a:cs typeface="B Homa" panose="00000400000000000000" pitchFamily="2" charset="-78"/>
              </a:rPr>
              <a:t>و نقل عمومي در جامعه مي گردد.</a:t>
            </a:r>
          </a:p>
        </p:txBody>
      </p:sp>
    </p:spTree>
    <p:extLst>
      <p:ext uri="{BB962C8B-B14F-4D97-AF65-F5344CB8AC3E}">
        <p14:creationId xmlns:p14="http://schemas.microsoft.com/office/powerpoint/2010/main" val="119069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 thruBlk="1"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rop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1074</Words>
  <Application>Microsoft Office PowerPoint</Application>
  <PresentationFormat>Widescreen</PresentationFormat>
  <Paragraphs>56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Arial</vt:lpstr>
      <vt:lpstr>B Homa</vt:lpstr>
      <vt:lpstr>B Titr</vt:lpstr>
      <vt:lpstr>B Yekan</vt:lpstr>
      <vt:lpstr>Calibri</vt:lpstr>
      <vt:lpstr>Calibri Light</vt:lpstr>
      <vt:lpstr>Century Gothic</vt:lpstr>
      <vt:lpstr>Franklin Gothic Book</vt:lpstr>
      <vt:lpstr>Tahoma</vt:lpstr>
      <vt:lpstr>Times New Roman</vt:lpstr>
      <vt:lpstr>Wingdings</vt:lpstr>
      <vt:lpstr>Office Theme</vt:lpstr>
      <vt:lpstr>Crop</vt:lpstr>
      <vt:lpstr>PowerPoint Presentation</vt:lpstr>
      <vt:lpstr>فهرست مطالب</vt:lpstr>
      <vt:lpstr>مقدمه</vt:lpstr>
      <vt:lpstr>PowerPoint Presentation</vt:lpstr>
      <vt:lpstr>بررسي انواع روش هاي ممكن جهت يكپارچه سازي شبكه هاي حمل و نقل همگاني</vt:lpstr>
      <vt:lpstr>PowerPoint Presentation</vt:lpstr>
      <vt:lpstr>يكپارچه سازي سيستم حمل و نقل با كاربري زمين</vt:lpstr>
      <vt:lpstr>يكپارچه سازي عملكردي زير سيستم هاي حمل و نقل</vt:lpstr>
      <vt:lpstr>يكپارچه سازي وجهه عمومي سيستم حمل و نقل</vt:lpstr>
      <vt:lpstr>يكپارچه سازي سازماني</vt:lpstr>
      <vt:lpstr>يكپارچگي در كرايه ها</vt:lpstr>
      <vt:lpstr>يكپارچگي در پوشش تقاضاهاي موجود در شبكه</vt:lpstr>
      <vt:lpstr>يكپارچه سازي در سرمايه گذاري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1</cp:revision>
  <dcterms:created xsi:type="dcterms:W3CDTF">2020-11-10T00:07:53Z</dcterms:created>
  <dcterms:modified xsi:type="dcterms:W3CDTF">2020-11-10T00:07:58Z</dcterms:modified>
</cp:coreProperties>
</file>