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notesMasterIdLst>
    <p:notesMasterId r:id="rId3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E03AFACD-8F73-4B02-A2EA-7BDE8D9317F9}" type="datetimeFigureOut">
              <a:rPr lang="fa-IR" smtClean="0"/>
              <a:t>25/03/1442</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19D81EF0-B4D2-44DF-BDB5-62F2C6A1C523}" type="slidenum">
              <a:rPr lang="fa-IR" smtClean="0"/>
              <a:t>‹#›</a:t>
            </a:fld>
            <a:endParaRPr lang="fa-IR"/>
          </a:p>
        </p:txBody>
      </p:sp>
    </p:spTree>
    <p:extLst>
      <p:ext uri="{BB962C8B-B14F-4D97-AF65-F5344CB8AC3E}">
        <p14:creationId xmlns:p14="http://schemas.microsoft.com/office/powerpoint/2010/main" val="247820000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a-IR" altLang="en-US" smtClean="0"/>
          </a:p>
        </p:txBody>
      </p:sp>
      <p:sp>
        <p:nvSpPr>
          <p:cNvPr id="2253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3135E88-8BF8-4A74-9815-A3099748BF86}" type="slidenum">
              <a:rPr lang="fa-IR" altLang="fa-IR">
                <a:solidFill>
                  <a:prstClr val="black"/>
                </a:solidFill>
                <a:latin typeface="Calibri" panose="020F0502020204030204" pitchFamily="34" charset="0"/>
              </a:rPr>
              <a:pPr eaLnBrk="1" hangingPunct="1"/>
              <a:t>5</a:t>
            </a:fld>
            <a:endParaRPr lang="fa-IR" altLang="fa-IR">
              <a:solidFill>
                <a:prstClr val="black"/>
              </a:solidFill>
              <a:latin typeface="Calibri" panose="020F0502020204030204" pitchFamily="34" charset="0"/>
            </a:endParaRPr>
          </a:p>
        </p:txBody>
      </p:sp>
    </p:spTree>
    <p:extLst>
      <p:ext uri="{BB962C8B-B14F-4D97-AF65-F5344CB8AC3E}">
        <p14:creationId xmlns:p14="http://schemas.microsoft.com/office/powerpoint/2010/main" val="717208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A8155F1-3C8E-4287-A756-43D4B8AFD554}" type="slidenum">
              <a:rPr lang="fa-IR" altLang="fa-IR">
                <a:solidFill>
                  <a:prstClr val="black"/>
                </a:solidFill>
                <a:latin typeface="Calibri" panose="020F0502020204030204" pitchFamily="34" charset="0"/>
              </a:rPr>
              <a:pPr eaLnBrk="1" hangingPunct="1"/>
              <a:t>10</a:t>
            </a:fld>
            <a:endParaRPr lang="fa-IR" altLang="fa-IR">
              <a:solidFill>
                <a:prstClr val="black"/>
              </a:solidFill>
              <a:latin typeface="Calibri" panose="020F0502020204030204" pitchFamily="34" charset="0"/>
            </a:endParaRPr>
          </a:p>
        </p:txBody>
      </p:sp>
    </p:spTree>
    <p:extLst>
      <p:ext uri="{BB962C8B-B14F-4D97-AF65-F5344CB8AC3E}">
        <p14:creationId xmlns:p14="http://schemas.microsoft.com/office/powerpoint/2010/main" val="296347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a-IR" altLang="en-US" smtClean="0"/>
          </a:p>
        </p:txBody>
      </p:sp>
      <p:sp>
        <p:nvSpPr>
          <p:cNvPr id="2355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4F848B7-8790-4C0E-8E86-123A97835436}" type="slidenum">
              <a:rPr lang="fa-IR" altLang="fa-IR">
                <a:solidFill>
                  <a:prstClr val="black"/>
                </a:solidFill>
                <a:latin typeface="Calibri" panose="020F0502020204030204" pitchFamily="34" charset="0"/>
              </a:rPr>
              <a:pPr eaLnBrk="1" hangingPunct="1"/>
              <a:t>11</a:t>
            </a:fld>
            <a:endParaRPr lang="fa-IR" altLang="fa-IR">
              <a:solidFill>
                <a:prstClr val="black"/>
              </a:solidFill>
              <a:latin typeface="Calibri" panose="020F0502020204030204" pitchFamily="34" charset="0"/>
            </a:endParaRPr>
          </a:p>
        </p:txBody>
      </p:sp>
    </p:spTree>
    <p:extLst>
      <p:ext uri="{BB962C8B-B14F-4D97-AF65-F5344CB8AC3E}">
        <p14:creationId xmlns:p14="http://schemas.microsoft.com/office/powerpoint/2010/main" val="3308623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C3F4B931-0EB4-4236-8C11-69C86FFC32BB}"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F666B80-5176-4325-A81D-3655A58DBF7D}" type="slidenum">
              <a:rPr lang="fa-IR" smtClean="0"/>
              <a:t>‹#›</a:t>
            </a:fld>
            <a:endParaRPr lang="fa-IR"/>
          </a:p>
        </p:txBody>
      </p:sp>
    </p:spTree>
    <p:extLst>
      <p:ext uri="{BB962C8B-B14F-4D97-AF65-F5344CB8AC3E}">
        <p14:creationId xmlns:p14="http://schemas.microsoft.com/office/powerpoint/2010/main" val="2653090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C3F4B931-0EB4-4236-8C11-69C86FFC32BB}"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F666B80-5176-4325-A81D-3655A58DBF7D}" type="slidenum">
              <a:rPr lang="fa-IR" smtClean="0"/>
              <a:t>‹#›</a:t>
            </a:fld>
            <a:endParaRPr lang="fa-IR"/>
          </a:p>
        </p:txBody>
      </p:sp>
    </p:spTree>
    <p:extLst>
      <p:ext uri="{BB962C8B-B14F-4D97-AF65-F5344CB8AC3E}">
        <p14:creationId xmlns:p14="http://schemas.microsoft.com/office/powerpoint/2010/main" val="4247838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C3F4B931-0EB4-4236-8C11-69C86FFC32BB}"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F666B80-5176-4325-A81D-3655A58DBF7D}" type="slidenum">
              <a:rPr lang="fa-IR" smtClean="0"/>
              <a:t>‹#›</a:t>
            </a:fld>
            <a:endParaRPr lang="fa-IR"/>
          </a:p>
        </p:txBody>
      </p:sp>
    </p:spTree>
    <p:extLst>
      <p:ext uri="{BB962C8B-B14F-4D97-AF65-F5344CB8AC3E}">
        <p14:creationId xmlns:p14="http://schemas.microsoft.com/office/powerpoint/2010/main" val="3288224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3B79C863-EC9B-4B69-AB9E-AA6C1C339FAF}"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8AD605-B8FD-42F5-B6DC-48F040E0EEFE}"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42904133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B018F91D-448D-43DA-AD24-0017E2BA826B}"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34370EE-C7CB-495C-A39E-6C2441F1F65E}"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4029573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8FBD5C58-A952-46C1-A7A4-4FFA3CBC28BD}"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069BE26-A4B8-468E-8F10-5D80D2445307}"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25253476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70A468B9-7D01-47D9-B945-71067FA297DB}"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5934FE-DB9F-4ECE-B198-05486AC0EDF3}"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27765851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E3375623-312C-4A85-80BA-B1464F74C8EB}"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F579F15-FD60-45F2-9F04-757362D0008A}"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3633526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6A23AF82-4EE8-4DE3-A480-6BCD9A2CDA08}"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22E4A14-76BE-4DF7-868F-508293A481E4}"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19374938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762FB3B-588E-4491-9B67-82DF1EA833AC}"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pPr>
              <a:defRPr/>
            </a:pP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E2095D3-1B55-4C98-980D-596502DE7993}"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31481646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4142CE6-7D7D-46ED-879E-CCC92B6D2996}"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D05F3FA-47C1-44AC-90EA-0C9BB0AB56F4}"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2893807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C3F4B931-0EB4-4236-8C11-69C86FFC32BB}"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F666B80-5176-4325-A81D-3655A58DBF7D}" type="slidenum">
              <a:rPr lang="fa-IR" smtClean="0"/>
              <a:t>‹#›</a:t>
            </a:fld>
            <a:endParaRPr lang="fa-IR"/>
          </a:p>
        </p:txBody>
      </p:sp>
    </p:spTree>
    <p:extLst>
      <p:ext uri="{BB962C8B-B14F-4D97-AF65-F5344CB8AC3E}">
        <p14:creationId xmlns:p14="http://schemas.microsoft.com/office/powerpoint/2010/main" val="26340442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0A2DE71-2C64-4D92-8785-75DE8411DDA2}"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1F3A5CC-8145-4336-A0BA-18EBF51C3711}"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9610192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AC55FFB-93F3-42B6-BC67-6B16870D4EF4}"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318AC7F-C965-4D05-9747-C5C5E43D01A3}"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25435860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AC55FFB-93F3-42B6-BC67-6B16870D4EF4}"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318AC7F-C965-4D05-9747-C5C5E43D01A3}" type="slidenum">
              <a:rPr lang="en-US" altLang="fa-IR" smtClean="0">
                <a:solidFill>
                  <a:srgbClr val="90C226"/>
                </a:solidFill>
              </a:rPr>
              <a:pPr/>
              <a:t>‹#›</a:t>
            </a:fld>
            <a:endParaRPr lang="en-US" altLang="fa-IR">
              <a:solidFill>
                <a:srgbClr val="90C226"/>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fontAlgn="base">
              <a:spcBef>
                <a:spcPct val="0"/>
              </a:spcBef>
              <a:spcAft>
                <a:spcPct val="0"/>
              </a:spcAft>
            </a:pPr>
            <a:r>
              <a:rPr lang="en-US" sz="8000" dirty="0">
                <a:ln w="3175" cmpd="sng">
                  <a:noFill/>
                </a:ln>
                <a:solidFill>
                  <a:srgbClr val="90C226">
                    <a:lumMod val="60000"/>
                    <a:lumOff val="40000"/>
                  </a:srgbClr>
                </a:solidFill>
                <a:latin typeface="Arial"/>
                <a:cs typeface="Arial" panose="020B0604020202020204" pitchFamily="34" charset="0"/>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fontAlgn="base">
              <a:spcBef>
                <a:spcPct val="0"/>
              </a:spcBef>
              <a:spcAft>
                <a:spcPct val="0"/>
              </a:spcAft>
            </a:pPr>
            <a:r>
              <a:rPr lang="en-US" sz="8000" dirty="0">
                <a:ln w="3175" cmpd="sng">
                  <a:noFill/>
                </a:ln>
                <a:solidFill>
                  <a:srgbClr val="90C226">
                    <a:lumMod val="60000"/>
                    <a:lumOff val="40000"/>
                  </a:srgbClr>
                </a:solidFill>
                <a:latin typeface="Arial"/>
                <a:cs typeface="Arial" panose="020B0604020202020204" pitchFamily="34" charset="0"/>
              </a:rPr>
              <a:t>”</a:t>
            </a:r>
          </a:p>
        </p:txBody>
      </p:sp>
    </p:spTree>
    <p:extLst>
      <p:ext uri="{BB962C8B-B14F-4D97-AF65-F5344CB8AC3E}">
        <p14:creationId xmlns:p14="http://schemas.microsoft.com/office/powerpoint/2010/main" val="12012806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AC55FFB-93F3-42B6-BC67-6B16870D4EF4}"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318AC7F-C965-4D05-9747-C5C5E43D01A3}"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15920941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AC55FFB-93F3-42B6-BC67-6B16870D4EF4}"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318AC7F-C965-4D05-9747-C5C5E43D01A3}" type="slidenum">
              <a:rPr lang="en-US" altLang="fa-IR" smtClean="0">
                <a:solidFill>
                  <a:srgbClr val="90C226"/>
                </a:solidFill>
              </a:rPr>
              <a:pPr/>
              <a:t>‹#›</a:t>
            </a:fld>
            <a:endParaRPr lang="en-US" altLang="fa-IR">
              <a:solidFill>
                <a:srgbClr val="90C226"/>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fontAlgn="base">
              <a:spcBef>
                <a:spcPct val="0"/>
              </a:spcBef>
              <a:spcAft>
                <a:spcPct val="0"/>
              </a:spcAft>
            </a:pPr>
            <a:r>
              <a:rPr lang="en-US" sz="8000" dirty="0">
                <a:ln w="3175" cmpd="sng">
                  <a:noFill/>
                </a:ln>
                <a:solidFill>
                  <a:srgbClr val="90C226">
                    <a:lumMod val="60000"/>
                    <a:lumOff val="40000"/>
                  </a:srgbClr>
                </a:solidFill>
                <a:latin typeface="Arial"/>
                <a:cs typeface="Arial" panose="020B0604020202020204" pitchFamily="34" charset="0"/>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fontAlgn="base">
              <a:spcBef>
                <a:spcPct val="0"/>
              </a:spcBef>
              <a:spcAft>
                <a:spcPct val="0"/>
              </a:spcAft>
            </a:pPr>
            <a:r>
              <a:rPr lang="en-US" sz="8000" dirty="0">
                <a:ln w="3175" cmpd="sng">
                  <a:noFill/>
                </a:ln>
                <a:solidFill>
                  <a:srgbClr val="90C226">
                    <a:lumMod val="60000"/>
                    <a:lumOff val="40000"/>
                  </a:srgbClr>
                </a:solidFill>
                <a:latin typeface="Arial"/>
                <a:cs typeface="Arial" panose="020B0604020202020204" pitchFamily="34" charset="0"/>
              </a:rPr>
              <a:t>”</a:t>
            </a:r>
          </a:p>
        </p:txBody>
      </p:sp>
    </p:spTree>
    <p:extLst>
      <p:ext uri="{BB962C8B-B14F-4D97-AF65-F5344CB8AC3E}">
        <p14:creationId xmlns:p14="http://schemas.microsoft.com/office/powerpoint/2010/main" val="14413723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AC55FFB-93F3-42B6-BC67-6B16870D4EF4}"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318AC7F-C965-4D05-9747-C5C5E43D01A3}"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22569971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7B8C1B28-5CC4-4213-8EAF-553F60D4F5EF}"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69EF7D0-42A8-4733-9720-676578F56C85}"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13753591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16D78879-BD4F-4E75-A97B-84134674DAD9}" type="datetimeFigureOut">
              <a:rPr lang="en-US" smtClean="0">
                <a:solidFill>
                  <a:prstClr val="black">
                    <a:tint val="75000"/>
                  </a:prstClr>
                </a:solidFill>
              </a:rPr>
              <a:pPr>
                <a:def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4E0E5C6-455D-4F58-9BBC-1F3496D0C380}" type="slidenum">
              <a:rPr lang="en-US" altLang="fa-IR" smtClean="0">
                <a:solidFill>
                  <a:srgbClr val="90C226"/>
                </a:solidFill>
              </a:rPr>
              <a:pPr/>
              <a:t>‹#›</a:t>
            </a:fld>
            <a:endParaRPr lang="en-US" altLang="fa-IR">
              <a:solidFill>
                <a:srgbClr val="90C226"/>
              </a:solidFill>
            </a:endParaRPr>
          </a:p>
        </p:txBody>
      </p:sp>
    </p:spTree>
    <p:extLst>
      <p:ext uri="{BB962C8B-B14F-4D97-AF65-F5344CB8AC3E}">
        <p14:creationId xmlns:p14="http://schemas.microsoft.com/office/powerpoint/2010/main" val="1168880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F4B931-0EB4-4236-8C11-69C86FFC32BB}"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F666B80-5176-4325-A81D-3655A58DBF7D}" type="slidenum">
              <a:rPr lang="fa-IR" smtClean="0"/>
              <a:t>‹#›</a:t>
            </a:fld>
            <a:endParaRPr lang="fa-IR"/>
          </a:p>
        </p:txBody>
      </p:sp>
    </p:spTree>
    <p:extLst>
      <p:ext uri="{BB962C8B-B14F-4D97-AF65-F5344CB8AC3E}">
        <p14:creationId xmlns:p14="http://schemas.microsoft.com/office/powerpoint/2010/main" val="9823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C3F4B931-0EB4-4236-8C11-69C86FFC32BB}"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F666B80-5176-4325-A81D-3655A58DBF7D}" type="slidenum">
              <a:rPr lang="fa-IR" smtClean="0"/>
              <a:t>‹#›</a:t>
            </a:fld>
            <a:endParaRPr lang="fa-IR"/>
          </a:p>
        </p:txBody>
      </p:sp>
    </p:spTree>
    <p:extLst>
      <p:ext uri="{BB962C8B-B14F-4D97-AF65-F5344CB8AC3E}">
        <p14:creationId xmlns:p14="http://schemas.microsoft.com/office/powerpoint/2010/main" val="1021393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C3F4B931-0EB4-4236-8C11-69C86FFC32BB}" type="datetimeFigureOut">
              <a:rPr lang="fa-IR" smtClean="0"/>
              <a:t>25/03/1442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CF666B80-5176-4325-A81D-3655A58DBF7D}" type="slidenum">
              <a:rPr lang="fa-IR" smtClean="0"/>
              <a:t>‹#›</a:t>
            </a:fld>
            <a:endParaRPr lang="fa-IR"/>
          </a:p>
        </p:txBody>
      </p:sp>
    </p:spTree>
    <p:extLst>
      <p:ext uri="{BB962C8B-B14F-4D97-AF65-F5344CB8AC3E}">
        <p14:creationId xmlns:p14="http://schemas.microsoft.com/office/powerpoint/2010/main" val="834006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C3F4B931-0EB4-4236-8C11-69C86FFC32BB}" type="datetimeFigureOut">
              <a:rPr lang="fa-IR" smtClean="0"/>
              <a:t>25/03/1442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CF666B80-5176-4325-A81D-3655A58DBF7D}" type="slidenum">
              <a:rPr lang="fa-IR" smtClean="0"/>
              <a:t>‹#›</a:t>
            </a:fld>
            <a:endParaRPr lang="fa-IR"/>
          </a:p>
        </p:txBody>
      </p:sp>
    </p:spTree>
    <p:extLst>
      <p:ext uri="{BB962C8B-B14F-4D97-AF65-F5344CB8AC3E}">
        <p14:creationId xmlns:p14="http://schemas.microsoft.com/office/powerpoint/2010/main" val="1683942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F4B931-0EB4-4236-8C11-69C86FFC32BB}" type="datetimeFigureOut">
              <a:rPr lang="fa-IR" smtClean="0"/>
              <a:t>25/03/1442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CF666B80-5176-4325-A81D-3655A58DBF7D}" type="slidenum">
              <a:rPr lang="fa-IR" smtClean="0"/>
              <a:t>‹#›</a:t>
            </a:fld>
            <a:endParaRPr lang="fa-IR"/>
          </a:p>
        </p:txBody>
      </p:sp>
    </p:spTree>
    <p:extLst>
      <p:ext uri="{BB962C8B-B14F-4D97-AF65-F5344CB8AC3E}">
        <p14:creationId xmlns:p14="http://schemas.microsoft.com/office/powerpoint/2010/main" val="3186675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F4B931-0EB4-4236-8C11-69C86FFC32BB}"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F666B80-5176-4325-A81D-3655A58DBF7D}" type="slidenum">
              <a:rPr lang="fa-IR" smtClean="0"/>
              <a:t>‹#›</a:t>
            </a:fld>
            <a:endParaRPr lang="fa-IR"/>
          </a:p>
        </p:txBody>
      </p:sp>
    </p:spTree>
    <p:extLst>
      <p:ext uri="{BB962C8B-B14F-4D97-AF65-F5344CB8AC3E}">
        <p14:creationId xmlns:p14="http://schemas.microsoft.com/office/powerpoint/2010/main" val="3044665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F4B931-0EB4-4236-8C11-69C86FFC32BB}"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F666B80-5176-4325-A81D-3655A58DBF7D}" type="slidenum">
              <a:rPr lang="fa-IR" smtClean="0"/>
              <a:t>‹#›</a:t>
            </a:fld>
            <a:endParaRPr lang="fa-IR"/>
          </a:p>
        </p:txBody>
      </p:sp>
    </p:spTree>
    <p:extLst>
      <p:ext uri="{BB962C8B-B14F-4D97-AF65-F5344CB8AC3E}">
        <p14:creationId xmlns:p14="http://schemas.microsoft.com/office/powerpoint/2010/main" val="1063824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C3F4B931-0EB4-4236-8C11-69C86FFC32BB}" type="datetimeFigureOut">
              <a:rPr lang="fa-IR" smtClean="0"/>
              <a:t>25/03/1442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CF666B80-5176-4325-A81D-3655A58DBF7D}" type="slidenum">
              <a:rPr lang="fa-IR" smtClean="0"/>
              <a:t>‹#›</a:t>
            </a:fld>
            <a:endParaRPr lang="fa-IR"/>
          </a:p>
        </p:txBody>
      </p:sp>
    </p:spTree>
    <p:extLst>
      <p:ext uri="{BB962C8B-B14F-4D97-AF65-F5344CB8AC3E}">
        <p14:creationId xmlns:p14="http://schemas.microsoft.com/office/powerpoint/2010/main" val="18446157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a-IR"/>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base">
              <a:spcBef>
                <a:spcPct val="0"/>
              </a:spcBef>
              <a:spcAft>
                <a:spcPct val="0"/>
              </a:spcAft>
              <a:defRPr/>
            </a:pPr>
            <a:fld id="{AAC55FFB-93F3-42B6-BC67-6B16870D4EF4}" type="datetimeFigureOut">
              <a:rPr lang="en-US" smtClean="0">
                <a:solidFill>
                  <a:prstClr val="black">
                    <a:tint val="75000"/>
                  </a:prstClr>
                </a:solidFill>
                <a:latin typeface="Arial" panose="020B0604020202020204" pitchFamily="34" charset="0"/>
                <a:cs typeface="Arial" panose="020B0604020202020204" pitchFamily="34" charset="0"/>
              </a:rPr>
              <a:pPr fontAlgn="base">
                <a:spcBef>
                  <a:spcPct val="0"/>
                </a:spcBef>
                <a:spcAft>
                  <a:spcPct val="0"/>
                </a:spcAft>
                <a:defRPr/>
              </a:pPr>
              <a:t>11/10/2020</a:t>
            </a:fld>
            <a:endParaRPr lang="en-US">
              <a:solidFill>
                <a:prstClr val="black">
                  <a:tint val="75000"/>
                </a:prstClr>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base">
              <a:spcBef>
                <a:spcPct val="0"/>
              </a:spcBef>
              <a:spcAft>
                <a:spcPct val="0"/>
              </a:spcAft>
              <a:defRPr/>
            </a:pPr>
            <a:endParaRPr lang="en-US">
              <a:solidFill>
                <a:prstClr val="black">
                  <a:tint val="75000"/>
                </a:prstClr>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fontAlgn="base">
              <a:spcBef>
                <a:spcPct val="0"/>
              </a:spcBef>
              <a:spcAft>
                <a:spcPct val="0"/>
              </a:spcAft>
            </a:pPr>
            <a:fld id="{9318AC7F-C965-4D05-9747-C5C5E43D01A3}" type="slidenum">
              <a:rPr lang="en-US" altLang="fa-IR" smtClean="0">
                <a:solidFill>
                  <a:srgbClr val="90C226"/>
                </a:solidFill>
                <a:latin typeface="Arial" panose="020B0604020202020204" pitchFamily="34" charset="0"/>
                <a:cs typeface="Arial" panose="020B0604020202020204" pitchFamily="34" charset="0"/>
              </a:rPr>
              <a:pPr fontAlgn="base">
                <a:spcBef>
                  <a:spcPct val="0"/>
                </a:spcBef>
                <a:spcAft>
                  <a:spcPct val="0"/>
                </a:spcAft>
              </a:pPr>
              <a:t>‹#›</a:t>
            </a:fld>
            <a:endParaRPr lang="en-US" altLang="fa-IR">
              <a:solidFill>
                <a:srgbClr val="90C22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174614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62000" y="2971800"/>
            <a:ext cx="8229600" cy="914400"/>
          </a:xfrm>
        </p:spPr>
        <p:txBody>
          <a:bodyPr/>
          <a:lstStyle/>
          <a:p>
            <a:pPr algn="r" eaLnBrk="1" fontAlgn="auto" hangingPunct="1">
              <a:spcAft>
                <a:spcPts val="0"/>
              </a:spcAft>
              <a:defRPr/>
            </a:pPr>
            <a:r>
              <a:rPr lang="fa-IR" dirty="0" smtClean="0">
                <a:solidFill>
                  <a:schemeClr val="tx2">
                    <a:satMod val="200000"/>
                  </a:schemeClr>
                </a:solidFill>
                <a:cs typeface="B Homa" panose="00000400000000000000" pitchFamily="2" charset="-78"/>
              </a:rPr>
              <a:t>معرفی و بررسی انواع کف سازی</a:t>
            </a:r>
            <a:endParaRPr lang="fa-IR" dirty="0">
              <a:solidFill>
                <a:schemeClr val="tx2">
                  <a:satMod val="200000"/>
                </a:schemeClr>
              </a:solidFill>
              <a:cs typeface="B Homa" panose="00000400000000000000" pitchFamily="2" charset="-78"/>
            </a:endParaRPr>
          </a:p>
        </p:txBody>
      </p:sp>
    </p:spTree>
    <p:extLst>
      <p:ext uri="{BB962C8B-B14F-4D97-AF65-F5344CB8AC3E}">
        <p14:creationId xmlns:p14="http://schemas.microsoft.com/office/powerpoint/2010/main" val="1033699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229600" cy="1320800"/>
          </a:xfrm>
        </p:spPr>
        <p:txBody>
          <a:bodyPr/>
          <a:lstStyle/>
          <a:p>
            <a:pPr algn="ctr">
              <a:defRPr/>
            </a:pPr>
            <a:r>
              <a:rPr lang="fa-IR" sz="3200" dirty="0" smtClean="0">
                <a:solidFill>
                  <a:schemeClr val="tx1"/>
                </a:solidFill>
                <a:cs typeface="B Homa" panose="00000400000000000000" pitchFamily="2" charset="-78"/>
              </a:rPr>
              <a:t>انواع پوشش ومصالح مورد استفاده در کف سازی</a:t>
            </a:r>
            <a:endParaRPr lang="en-US" sz="3200" dirty="0">
              <a:solidFill>
                <a:schemeClr val="tx1"/>
              </a:solidFill>
            </a:endParaRPr>
          </a:p>
        </p:txBody>
      </p:sp>
      <p:sp>
        <p:nvSpPr>
          <p:cNvPr id="17411" name="Content Placeholder 2"/>
          <p:cNvSpPr>
            <a:spLocks noGrp="1"/>
          </p:cNvSpPr>
          <p:nvPr>
            <p:ph sz="half" idx="1"/>
          </p:nvPr>
        </p:nvSpPr>
        <p:spPr/>
        <p:txBody>
          <a:bodyPr>
            <a:normAutofit/>
          </a:bodyPr>
          <a:lstStyle/>
          <a:p>
            <a:r>
              <a:rPr lang="fa-IR" altLang="en-US" sz="2400" dirty="0" smtClean="0">
                <a:latin typeface="Arial" panose="020B0604020202020204" pitchFamily="34" charset="0"/>
                <a:cs typeface="B Homa" panose="00000400000000000000" pitchFamily="2" charset="-78"/>
              </a:rPr>
              <a:t>شن</a:t>
            </a:r>
          </a:p>
          <a:p>
            <a:r>
              <a:rPr lang="fa-IR" altLang="en-US" sz="2400" dirty="0" smtClean="0">
                <a:latin typeface="Arial" panose="020B0604020202020204" pitchFamily="34" charset="0"/>
                <a:cs typeface="B Homa" panose="00000400000000000000" pitchFamily="2" charset="-78"/>
              </a:rPr>
              <a:t>ماسه </a:t>
            </a:r>
          </a:p>
          <a:p>
            <a:r>
              <a:rPr lang="fa-IR" altLang="en-US" sz="2400" dirty="0" smtClean="0">
                <a:latin typeface="Arial" panose="020B0604020202020204" pitchFamily="34" charset="0"/>
                <a:cs typeface="B Homa" panose="00000400000000000000" pitchFamily="2" charset="-78"/>
              </a:rPr>
              <a:t>سيمان</a:t>
            </a:r>
          </a:p>
          <a:p>
            <a:r>
              <a:rPr lang="fa-IR" altLang="en-US" sz="2400" dirty="0" smtClean="0">
                <a:latin typeface="Arial" panose="020B0604020202020204" pitchFamily="34" charset="0"/>
                <a:cs typeface="B Homa" panose="00000400000000000000" pitchFamily="2" charset="-78"/>
              </a:rPr>
              <a:t>عايق رطوبتي(قير و گوني</a:t>
            </a:r>
            <a:r>
              <a:rPr lang="fa-IR" altLang="en-US" sz="2400" dirty="0" smtClean="0">
                <a:latin typeface="Arial" panose="020B0604020202020204" pitchFamily="34" charset="0"/>
                <a:cs typeface="B Homa" panose="00000400000000000000" pitchFamily="2" charset="-78"/>
              </a:rPr>
              <a:t>)</a:t>
            </a:r>
            <a:endParaRPr lang="fa-IR" altLang="en-US" sz="2400" dirty="0" smtClean="0">
              <a:latin typeface="Arial" panose="020B0604020202020204" pitchFamily="34" charset="0"/>
              <a:cs typeface="B Homa" panose="00000400000000000000" pitchFamily="2" charset="-78"/>
            </a:endParaRPr>
          </a:p>
        </p:txBody>
      </p:sp>
      <p:sp>
        <p:nvSpPr>
          <p:cNvPr id="17412" name="Content Placeholder 3"/>
          <p:cNvSpPr>
            <a:spLocks noGrp="1"/>
          </p:cNvSpPr>
          <p:nvPr>
            <p:ph sz="half" idx="2"/>
          </p:nvPr>
        </p:nvSpPr>
        <p:spPr>
          <a:xfrm>
            <a:off x="4114800" y="2286000"/>
            <a:ext cx="3088110" cy="3880773"/>
          </a:xfrm>
        </p:spPr>
        <p:txBody>
          <a:bodyPr>
            <a:normAutofit/>
          </a:bodyPr>
          <a:lstStyle/>
          <a:p>
            <a:r>
              <a:rPr lang="fa-IR" altLang="en-US" sz="2400" dirty="0" smtClean="0">
                <a:latin typeface="Arial" panose="020B0604020202020204" pitchFamily="34" charset="0"/>
                <a:cs typeface="B Homa" panose="00000400000000000000" pitchFamily="2" charset="-78"/>
              </a:rPr>
              <a:t>موزاییک فرش</a:t>
            </a:r>
          </a:p>
          <a:p>
            <a:r>
              <a:rPr lang="fa-IR" altLang="en-US" sz="2400" dirty="0" smtClean="0">
                <a:latin typeface="Arial" panose="020B0604020202020204" pitchFamily="34" charset="0"/>
                <a:cs typeface="B Homa" panose="00000400000000000000" pitchFamily="2" charset="-78"/>
              </a:rPr>
              <a:t>سرامیک وکاشی</a:t>
            </a:r>
            <a:endParaRPr lang="en-US" altLang="en-US" sz="2400" dirty="0" smtClean="0">
              <a:latin typeface="Arial" panose="020B0604020202020204" pitchFamily="34" charset="0"/>
              <a:cs typeface="B Homa" panose="00000400000000000000" pitchFamily="2" charset="-78"/>
            </a:endParaRPr>
          </a:p>
          <a:p>
            <a:r>
              <a:rPr lang="fa-IR" altLang="en-US" sz="2400" dirty="0" smtClean="0">
                <a:latin typeface="Arial" panose="020B0604020202020204" pitchFamily="34" charset="0"/>
                <a:cs typeface="B Homa" panose="00000400000000000000" pitchFamily="2" charset="-78"/>
              </a:rPr>
              <a:t>پارکِت</a:t>
            </a:r>
          </a:p>
          <a:p>
            <a:r>
              <a:rPr lang="fa-IR" altLang="en-US" sz="2400" dirty="0" smtClean="0">
                <a:latin typeface="Arial" panose="020B0604020202020204" pitchFamily="34" charset="0"/>
                <a:cs typeface="B Homa" panose="00000400000000000000" pitchFamily="2" charset="-78"/>
              </a:rPr>
              <a:t>فوم بتون</a:t>
            </a:r>
          </a:p>
          <a:p>
            <a:r>
              <a:rPr lang="fa-IR" altLang="en-US" sz="2400" dirty="0" smtClean="0">
                <a:latin typeface="Arial" panose="020B0604020202020204" pitchFamily="34" charset="0"/>
                <a:cs typeface="B Homa" panose="00000400000000000000" pitchFamily="2" charset="-78"/>
              </a:rPr>
              <a:t>و </a:t>
            </a:r>
            <a:r>
              <a:rPr lang="fa-IR" altLang="en-US" sz="2400" dirty="0" smtClean="0">
                <a:latin typeface="Arial" panose="020B0604020202020204" pitchFamily="34" charset="0"/>
                <a:cs typeface="B Homa" panose="00000400000000000000" pitchFamily="2" charset="-78"/>
              </a:rPr>
              <a:t>.....</a:t>
            </a:r>
            <a:endParaRPr lang="fa-IR" altLang="en-US" sz="2400" dirty="0" smtClean="0">
              <a:latin typeface="Arial" panose="020B0604020202020204" pitchFamily="34" charset="0"/>
              <a:cs typeface="B Homa" panose="00000400000000000000" pitchFamily="2" charset="-78"/>
            </a:endParaRPr>
          </a:p>
        </p:txBody>
      </p:sp>
    </p:spTree>
    <p:extLst>
      <p:ext uri="{BB962C8B-B14F-4D97-AF65-F5344CB8AC3E}">
        <p14:creationId xmlns:p14="http://schemas.microsoft.com/office/powerpoint/2010/main" val="28395505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eaLnBrk="1" fontAlgn="auto" hangingPunct="1">
              <a:spcAft>
                <a:spcPts val="0"/>
              </a:spcAft>
              <a:defRPr/>
            </a:pPr>
            <a:r>
              <a:rPr lang="fa-IR" dirty="0" smtClean="0">
                <a:solidFill>
                  <a:schemeClr val="tx2">
                    <a:satMod val="200000"/>
                  </a:schemeClr>
                </a:solidFill>
                <a:cs typeface="B Homa" panose="00000400000000000000" pitchFamily="2" charset="-78"/>
              </a:rPr>
              <a:t>فرش یا پوشش کف</a:t>
            </a:r>
            <a:endParaRPr lang="fa-IR" dirty="0">
              <a:solidFill>
                <a:schemeClr val="tx2">
                  <a:satMod val="200000"/>
                </a:schemeClr>
              </a:solidFill>
              <a:cs typeface="B Homa" panose="00000400000000000000" pitchFamily="2" charset="-78"/>
            </a:endParaRPr>
          </a:p>
        </p:txBody>
      </p:sp>
      <p:sp>
        <p:nvSpPr>
          <p:cNvPr id="4" name="Content Placeholder 3"/>
          <p:cNvSpPr>
            <a:spLocks noGrp="1"/>
          </p:cNvSpPr>
          <p:nvPr>
            <p:ph idx="1"/>
          </p:nvPr>
        </p:nvSpPr>
        <p:spPr>
          <a:xfrm>
            <a:off x="1524000" y="1524000"/>
            <a:ext cx="6347714" cy="3880773"/>
          </a:xfrm>
        </p:spPr>
        <p:txBody>
          <a:bodyPr>
            <a:normAutofit/>
          </a:bodyPr>
          <a:lstStyle/>
          <a:p>
            <a:pPr marL="411480" eaLnBrk="1" fontAlgn="auto" hangingPunct="1">
              <a:spcAft>
                <a:spcPts val="0"/>
              </a:spcAft>
              <a:buFont typeface="Wingdings"/>
              <a:buChar char=""/>
              <a:defRPr/>
            </a:pPr>
            <a:r>
              <a:rPr lang="fa-IR" sz="2000" dirty="0" smtClean="0">
                <a:solidFill>
                  <a:schemeClr val="accent2">
                    <a:lumMod val="50000"/>
                  </a:schemeClr>
                </a:solidFill>
                <a:cs typeface="B Homa" panose="00000400000000000000" pitchFamily="2" charset="-78"/>
              </a:rPr>
              <a:t>اجرای فرش کف با موزائیک</a:t>
            </a:r>
          </a:p>
          <a:p>
            <a:pPr marL="411480" eaLnBrk="1" fontAlgn="auto" hangingPunct="1">
              <a:spcAft>
                <a:spcPts val="0"/>
              </a:spcAft>
              <a:buFont typeface="Wingdings"/>
              <a:buChar char=""/>
              <a:defRPr/>
            </a:pPr>
            <a:r>
              <a:rPr lang="ar-SA" sz="2000" dirty="0" smtClean="0">
                <a:cs typeface="B Homa" panose="00000400000000000000" pitchFamily="2" charset="-78"/>
              </a:rPr>
              <a:t>موزائیک کف پوشی است متراکم ، در حقيقت يک جور بتن است که تراکم خود را يا از طريق فشار پرسی و يا از طريق لرزش به دست می آورد و از ماسه ، سيمان ، سنگ دانه، پودر سنگ و آب </a:t>
            </a:r>
            <a:endParaRPr lang="fa-IR" sz="2000" dirty="0" smtClean="0">
              <a:cs typeface="B Homa" panose="00000400000000000000" pitchFamily="2" charset="-78"/>
            </a:endParaRPr>
          </a:p>
          <a:p>
            <a:pPr marL="411480" eaLnBrk="1" fontAlgn="auto" hangingPunct="1">
              <a:spcAft>
                <a:spcPts val="0"/>
              </a:spcAft>
              <a:buFont typeface="Wingdings"/>
              <a:buChar char=""/>
              <a:defRPr/>
            </a:pPr>
            <a:r>
              <a:rPr lang="ar-SA" sz="2000" dirty="0" smtClean="0">
                <a:cs typeface="B Homa" panose="00000400000000000000" pitchFamily="2" charset="-78"/>
              </a:rPr>
              <a:t>در ابعاد و طرحهای گوناگون </a:t>
            </a:r>
            <a:r>
              <a:rPr lang="fa-IR" sz="2000" dirty="0" smtClean="0">
                <a:cs typeface="B Homa" panose="00000400000000000000" pitchFamily="2" charset="-78"/>
              </a:rPr>
              <a:t>ساخته ميشود.</a:t>
            </a:r>
            <a:r>
              <a:rPr lang="ar-SA" sz="2000" dirty="0" smtClean="0">
                <a:cs typeface="B Homa" panose="00000400000000000000" pitchFamily="2" charset="-78"/>
              </a:rPr>
              <a:t>. </a:t>
            </a:r>
            <a:endParaRPr lang="en-US" sz="2000" dirty="0" smtClean="0"/>
          </a:p>
          <a:p>
            <a:pPr marL="411480" eaLnBrk="1" fontAlgn="auto" hangingPunct="1">
              <a:spcAft>
                <a:spcPts val="0"/>
              </a:spcAft>
              <a:buFont typeface="Wingdings" panose="05000000000000000000" pitchFamily="2" charset="2"/>
              <a:buNone/>
              <a:defRPr/>
            </a:pPr>
            <a:endParaRPr lang="fa-IR" sz="2000" dirty="0" smtClean="0">
              <a:cs typeface="B Homa" panose="00000400000000000000" pitchFamily="2" charset="-78"/>
            </a:endParaRPr>
          </a:p>
          <a:p>
            <a:pPr marL="411480" eaLnBrk="1" fontAlgn="auto" hangingPunct="1">
              <a:spcAft>
                <a:spcPts val="0"/>
              </a:spcAft>
              <a:buFont typeface="Wingdings"/>
              <a:buChar char=""/>
              <a:defRPr/>
            </a:pPr>
            <a:r>
              <a:rPr lang="fa-IR" sz="2000" dirty="0" smtClean="0">
                <a:cs typeface="B Homa" panose="00000400000000000000" pitchFamily="2" charset="-78"/>
              </a:rPr>
              <a:t> </a:t>
            </a:r>
            <a:r>
              <a:rPr lang="ar-SA" sz="2000" dirty="0" smtClean="0">
                <a:cs typeface="B Homa" panose="00000400000000000000" pitchFamily="2" charset="-78"/>
              </a:rPr>
              <a:t>موزائیک یکی از پر کاربردترین مصالح </a:t>
            </a:r>
            <a:endParaRPr lang="fa-IR" sz="2000" dirty="0" smtClean="0">
              <a:cs typeface="B Homa" panose="00000400000000000000" pitchFamily="2" charset="-78"/>
            </a:endParaRPr>
          </a:p>
          <a:p>
            <a:pPr marL="411480" eaLnBrk="1" fontAlgn="auto" hangingPunct="1">
              <a:spcAft>
                <a:spcPts val="0"/>
              </a:spcAft>
              <a:buFont typeface="Wingdings"/>
              <a:buChar char=""/>
              <a:defRPr/>
            </a:pPr>
            <a:r>
              <a:rPr lang="ar-SA" sz="2000" dirty="0" smtClean="0">
                <a:cs typeface="B Homa" panose="00000400000000000000" pitchFamily="2" charset="-78"/>
              </a:rPr>
              <a:t>ساختمانی می باشد </a:t>
            </a:r>
            <a:endParaRPr lang="fa-IR" sz="2000" dirty="0" smtClean="0">
              <a:cs typeface="B Homa" panose="00000400000000000000" pitchFamily="2" charset="-78"/>
            </a:endParaRPr>
          </a:p>
        </p:txBody>
      </p:sp>
      <p:pic>
        <p:nvPicPr>
          <p:cNvPr id="5" name="Picture 4" descr="%D9%87%D9%88%D9%85%20%D8%A7%D8%B3%D8%AA%D9%88%D9%8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96981">
            <a:off x="889000" y="3873500"/>
            <a:ext cx="352742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5753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7" presetClass="entr" presetSubtype="10"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p:cTn id="21"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17" presetClass="entr" presetSubtype="10"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p:cTn id="27"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4">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7" presetClass="entr" presetSubtype="10" fill="hold" grpId="0" nodeType="click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 calcmode="lin" valueType="num">
                                      <p:cBhvr>
                                        <p:cTn id="33"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4" dur="500" fill="hold"/>
                                        <p:tgtEl>
                                          <p:spTgt spid="4">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17" presetClass="entr" presetSubtype="10" fill="hold" grpId="0" nodeType="click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 calcmode="lin" valueType="num">
                                      <p:cBhvr>
                                        <p:cTn id="39"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40" dur="500" fill="hold"/>
                                        <p:tgtEl>
                                          <p:spTgt spid="4">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35" presetClass="entr" presetSubtype="0"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2000"/>
                                        <p:tgtEl>
                                          <p:spTgt spid="5"/>
                                        </p:tgtEl>
                                      </p:cBhvr>
                                    </p:animEffect>
                                    <p:anim calcmode="lin" valueType="num">
                                      <p:cBhvr>
                                        <p:cTn id="46" dur="2000" fill="hold"/>
                                        <p:tgtEl>
                                          <p:spTgt spid="5"/>
                                        </p:tgtEl>
                                        <p:attrNameLst>
                                          <p:attrName>style.rotation</p:attrName>
                                        </p:attrNameLst>
                                      </p:cBhvr>
                                      <p:tavLst>
                                        <p:tav tm="0">
                                          <p:val>
                                            <p:fltVal val="720"/>
                                          </p:val>
                                        </p:tav>
                                        <p:tav tm="100000">
                                          <p:val>
                                            <p:fltVal val="0"/>
                                          </p:val>
                                        </p:tav>
                                      </p:tavLst>
                                    </p:anim>
                                    <p:anim calcmode="lin" valueType="num">
                                      <p:cBhvr>
                                        <p:cTn id="47" dur="2000" fill="hold"/>
                                        <p:tgtEl>
                                          <p:spTgt spid="5"/>
                                        </p:tgtEl>
                                        <p:attrNameLst>
                                          <p:attrName>ppt_h</p:attrName>
                                        </p:attrNameLst>
                                      </p:cBhvr>
                                      <p:tavLst>
                                        <p:tav tm="0">
                                          <p:val>
                                            <p:fltVal val="0"/>
                                          </p:val>
                                        </p:tav>
                                        <p:tav tm="100000">
                                          <p:val>
                                            <p:strVal val="#ppt_h"/>
                                          </p:val>
                                        </p:tav>
                                      </p:tavLst>
                                    </p:anim>
                                    <p:anim calcmode="lin" valueType="num">
                                      <p:cBhvr>
                                        <p:cTn id="48"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990600" y="1066800"/>
            <a:ext cx="6324600" cy="4038600"/>
          </a:xfrm>
        </p:spPr>
        <p:txBody>
          <a:bodyPr/>
          <a:lstStyle/>
          <a:p>
            <a:pPr>
              <a:buFont typeface="Wingdings" panose="05000000000000000000" pitchFamily="2" charset="2"/>
              <a:buNone/>
            </a:pPr>
            <a:r>
              <a:rPr lang="fa-IR" altLang="en-US" sz="2800" b="1" dirty="0" smtClean="0">
                <a:cs typeface="B Homa" panose="00000400000000000000" pitchFamily="2" charset="-78"/>
              </a:rPr>
              <a:t>موزائیک فرش </a:t>
            </a:r>
            <a:endParaRPr lang="fa-IR" altLang="en-US" sz="2800" dirty="0" smtClean="0">
              <a:cs typeface="B Homa" panose="00000400000000000000" pitchFamily="2" charset="-78"/>
            </a:endParaRPr>
          </a:p>
          <a:p>
            <a:pPr>
              <a:buFont typeface="Wingdings" panose="05000000000000000000" pitchFamily="2" charset="2"/>
              <a:buNone/>
            </a:pPr>
            <a:r>
              <a:rPr lang="fa-IR" altLang="en-US" sz="2400" dirty="0" smtClean="0">
                <a:cs typeface="B Homa" panose="00000400000000000000" pitchFamily="2" charset="-78"/>
              </a:rPr>
              <a:t>موزائیک در اندازه ها و انواع گوناگون جهت کف پوش فضاهای داخلی و محوطه های خارجی ساختمان به کار می آید. معمولاً ملات موزائیک فرش یا ماسه آهک و یا ملات باتارد و یا ماسه سیمان می باشد. پس از فرش موزائیک درزهای موزائیک با دوغاب رقیق سیمان پر می شود، و بلافاصله سطح موزائیک فرش تمیز می گردد.</a:t>
            </a:r>
          </a:p>
          <a:p>
            <a:endParaRPr lang="en-US" altLang="en-US" dirty="0" smtClean="0"/>
          </a:p>
        </p:txBody>
      </p:sp>
    </p:spTree>
    <p:extLst>
      <p:ext uri="{BB962C8B-B14F-4D97-AF65-F5344CB8AC3E}">
        <p14:creationId xmlns:p14="http://schemas.microsoft.com/office/powerpoint/2010/main" val="23785204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fa-IR" dirty="0">
              <a:cs typeface="B Homa" panose="00000400000000000000" pitchFamily="2" charset="-78"/>
            </a:endParaRPr>
          </a:p>
        </p:txBody>
      </p:sp>
      <p:sp>
        <p:nvSpPr>
          <p:cNvPr id="3" name="Content Placeholder 2"/>
          <p:cNvSpPr>
            <a:spLocks noGrp="1"/>
          </p:cNvSpPr>
          <p:nvPr>
            <p:ph idx="1"/>
          </p:nvPr>
        </p:nvSpPr>
        <p:spPr>
          <a:xfrm>
            <a:off x="609599" y="609600"/>
            <a:ext cx="6347714" cy="3880773"/>
          </a:xfrm>
        </p:spPr>
        <p:txBody>
          <a:bodyPr/>
          <a:lstStyle/>
          <a:p>
            <a:r>
              <a:rPr lang="fa-IR" altLang="en-US" sz="2400" dirty="0" smtClean="0">
                <a:cs typeface="B Homa" panose="00000400000000000000" pitchFamily="2" charset="-78"/>
              </a:rPr>
              <a:t>موزائیک روی ملات ماسه سیمان به ضخامت متوسط2/5 س م کارگذاشته می شود که دراجرا باید توجه داشت که خطوط درز موزائیک در اطاقهای مجاور در یک امتداد باشند وپس از اجرای فرش کف بندها را بادوغاب سیمان وپودر سنگ پرمی کنند وسپس سطح موزاییک را باپارچه پاک میکنند.</a:t>
            </a:r>
          </a:p>
          <a:p>
            <a:endParaRPr lang="fa-IR" altLang="en-US" dirty="0" smtClean="0">
              <a:cs typeface="B Homa" panose="00000400000000000000" pitchFamily="2" charset="-78"/>
            </a:endParaRPr>
          </a:p>
        </p:txBody>
      </p:sp>
      <p:pic>
        <p:nvPicPr>
          <p:cNvPr id="4" name="Picture 4" descr="IMG_182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3505200"/>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35775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edge">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819150"/>
          </a:xfrm>
        </p:spPr>
        <p:txBody>
          <a:bodyPr/>
          <a:lstStyle/>
          <a:p>
            <a:pPr algn="r">
              <a:defRPr/>
            </a:pPr>
            <a:r>
              <a:rPr lang="fa-IR" sz="3200" b="1" dirty="0" smtClean="0">
                <a:solidFill>
                  <a:schemeClr val="tx1"/>
                </a:solidFill>
                <a:cs typeface="B Homa" panose="00000400000000000000" pitchFamily="2" charset="-78"/>
              </a:rPr>
              <a:t>سرامیک</a:t>
            </a:r>
            <a:r>
              <a:rPr lang="en-US" sz="3200" b="1" dirty="0" smtClean="0">
                <a:solidFill>
                  <a:schemeClr val="tx1"/>
                </a:solidFill>
              </a:rPr>
              <a:t> </a:t>
            </a:r>
            <a:r>
              <a:rPr lang="fa-IR" sz="3200" b="1" dirty="0" smtClean="0">
                <a:solidFill>
                  <a:schemeClr val="tx1"/>
                </a:solidFill>
                <a:cs typeface="B Homa" panose="00000400000000000000" pitchFamily="2" charset="-78"/>
              </a:rPr>
              <a:t>و کاشی</a:t>
            </a:r>
            <a:endParaRPr lang="en-US" sz="3200" dirty="0">
              <a:solidFill>
                <a:schemeClr val="tx1"/>
              </a:solidFill>
            </a:endParaRPr>
          </a:p>
        </p:txBody>
      </p:sp>
      <p:sp>
        <p:nvSpPr>
          <p:cNvPr id="21507" name="Content Placeholder 2"/>
          <p:cNvSpPr>
            <a:spLocks noGrp="1"/>
          </p:cNvSpPr>
          <p:nvPr>
            <p:ph idx="1"/>
          </p:nvPr>
        </p:nvSpPr>
        <p:spPr>
          <a:xfrm>
            <a:off x="1524000" y="1524000"/>
            <a:ext cx="6347714" cy="3880773"/>
          </a:xfrm>
        </p:spPr>
        <p:txBody>
          <a:bodyPr/>
          <a:lstStyle/>
          <a:p>
            <a:pPr>
              <a:buFont typeface="Wingdings" panose="05000000000000000000" pitchFamily="2" charset="2"/>
              <a:buNone/>
            </a:pPr>
            <a:r>
              <a:rPr lang="fa-IR" altLang="en-US" sz="2400" dirty="0" smtClean="0">
                <a:cs typeface="B Homa" panose="00000400000000000000" pitchFamily="2" charset="-78"/>
              </a:rPr>
              <a:t>فرش کف ممکن است با کاشی یا سرامیک انجام شود</a:t>
            </a:r>
          </a:p>
          <a:p>
            <a:pPr>
              <a:buFont typeface="Wingdings" panose="05000000000000000000" pitchFamily="2" charset="2"/>
              <a:buNone/>
            </a:pPr>
            <a:r>
              <a:rPr lang="fa-IR" altLang="en-US" sz="2400" dirty="0" smtClean="0">
                <a:cs typeface="B Homa" panose="00000400000000000000" pitchFamily="2" charset="-78"/>
              </a:rPr>
              <a:t>ترتیب اجرای آن مشابهت کامل با اجرای موزاییک دارد</a:t>
            </a:r>
          </a:p>
          <a:p>
            <a:pPr>
              <a:buFont typeface="Wingdings" panose="05000000000000000000" pitchFamily="2" charset="2"/>
              <a:buNone/>
            </a:pPr>
            <a:r>
              <a:rPr lang="fa-IR" altLang="en-US" sz="2400" dirty="0" smtClean="0">
                <a:cs typeface="B Homa" panose="00000400000000000000" pitchFamily="2" charset="-78"/>
              </a:rPr>
              <a:t>باید توجه داشت که فرش کف با کاشی یا سرامیک باید به وسیله کاشی یا سرامیک سالم و بدون لب پریدگی انجام شود</a:t>
            </a:r>
            <a:endParaRPr lang="en-US" altLang="en-US" sz="2400" dirty="0" smtClean="0"/>
          </a:p>
        </p:txBody>
      </p:sp>
      <p:pic>
        <p:nvPicPr>
          <p:cNvPr id="4" name="Picture 2" descr="C:\Users\j\Desktop\Removable Disk\سرامیک\21-bwwww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268104">
            <a:off x="1931988" y="4262438"/>
            <a:ext cx="4191000"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0144147"/>
      </p:ext>
    </p:extLst>
  </p:cSld>
  <p:clrMapOvr>
    <a:masterClrMapping/>
  </p:clrMapOvr>
  <p:transition>
    <p:spli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fa-IR" dirty="0">
              <a:cs typeface="B Homa" panose="00000400000000000000" pitchFamily="2" charset="-78"/>
            </a:endParaRPr>
          </a:p>
        </p:txBody>
      </p:sp>
      <p:pic>
        <p:nvPicPr>
          <p:cNvPr id="4" name="Content Placeholder 7" descr="IMG_2181.jp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7208" y="2694377"/>
            <a:ext cx="3753196" cy="2813858"/>
          </a:xfrm>
        </p:spPr>
      </p:pic>
      <p:pic>
        <p:nvPicPr>
          <p:cNvPr id="5" name="Picture 5" descr="LINKE%20%283%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34122">
            <a:off x="692150" y="1711325"/>
            <a:ext cx="4659313" cy="348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33697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6286" y="279400"/>
            <a:ext cx="6347714" cy="1320800"/>
          </a:xfrm>
        </p:spPr>
        <p:txBody>
          <a:bodyPr/>
          <a:lstStyle/>
          <a:p>
            <a:pPr>
              <a:defRPr/>
            </a:pPr>
            <a:r>
              <a:rPr lang="fa-IR" dirty="0" smtClean="0">
                <a:solidFill>
                  <a:schemeClr val="tx2">
                    <a:satMod val="200000"/>
                  </a:schemeClr>
                </a:solidFill>
                <a:cs typeface="B Homa" panose="00000400000000000000" pitchFamily="2" charset="-78"/>
              </a:rPr>
              <a:t>اجرای فرش کف با کاشی وسرامیک:</a:t>
            </a:r>
            <a:endParaRPr lang="fa-IR" dirty="0">
              <a:cs typeface="B Homa" panose="00000400000000000000" pitchFamily="2" charset="-78"/>
            </a:endParaRPr>
          </a:p>
        </p:txBody>
      </p:sp>
      <p:sp>
        <p:nvSpPr>
          <p:cNvPr id="3" name="Content Placeholder 2"/>
          <p:cNvSpPr>
            <a:spLocks noGrp="1"/>
          </p:cNvSpPr>
          <p:nvPr>
            <p:ph sz="half" idx="1"/>
          </p:nvPr>
        </p:nvSpPr>
        <p:spPr/>
        <p:txBody>
          <a:bodyPr>
            <a:normAutofit lnSpcReduction="10000"/>
          </a:bodyPr>
          <a:lstStyle/>
          <a:p>
            <a:r>
              <a:rPr lang="ar-SA" altLang="en-US" sz="1800" dirty="0" smtClean="0">
                <a:cs typeface="B Homa" panose="00000400000000000000" pitchFamily="2" charset="-78"/>
              </a:rPr>
              <a:t>استفاده از سراميك در كف سازي و نماسازي يا در توليدات</a:t>
            </a:r>
            <a:endParaRPr lang="fa-IR" altLang="en-US" sz="1800" dirty="0" smtClean="0">
              <a:cs typeface="B Homa" panose="00000400000000000000" pitchFamily="2" charset="-78"/>
            </a:endParaRPr>
          </a:p>
          <a:p>
            <a:r>
              <a:rPr lang="ar-SA" altLang="en-US" sz="1800" dirty="0" smtClean="0">
                <a:cs typeface="B Homa" panose="00000400000000000000" pitchFamily="2" charset="-78"/>
              </a:rPr>
              <a:t> وسايل بهداشتي و مصالح ساختماني نظير انواع </a:t>
            </a:r>
            <a:endParaRPr lang="fa-IR" altLang="en-US" sz="1800" dirty="0" smtClean="0">
              <a:cs typeface="B Homa" panose="00000400000000000000" pitchFamily="2" charset="-78"/>
            </a:endParaRPr>
          </a:p>
          <a:p>
            <a:r>
              <a:rPr lang="ar-SA" altLang="en-US" sz="1800" dirty="0" smtClean="0">
                <a:cs typeface="B Homa" panose="00000400000000000000" pitchFamily="2" charset="-78"/>
              </a:rPr>
              <a:t>آجر سفال هاي تزئيني داخل و خارج ساختمان </a:t>
            </a:r>
            <a:endParaRPr lang="fa-IR" altLang="en-US" sz="1800" dirty="0" smtClean="0">
              <a:cs typeface="B Homa" panose="00000400000000000000" pitchFamily="2" charset="-78"/>
            </a:endParaRPr>
          </a:p>
          <a:p>
            <a:r>
              <a:rPr lang="ar-SA" altLang="en-US" sz="1800" dirty="0" smtClean="0">
                <a:cs typeface="B Homa" panose="00000400000000000000" pitchFamily="2" charset="-78"/>
              </a:rPr>
              <a:t>سفال هاي بام ساختمان ، كانالهاي فاضلابي ،</a:t>
            </a:r>
            <a:endParaRPr lang="fa-IR" altLang="en-US" sz="1800" dirty="0" smtClean="0">
              <a:cs typeface="B Homa" panose="00000400000000000000" pitchFamily="2" charset="-78"/>
            </a:endParaRPr>
          </a:p>
          <a:p>
            <a:r>
              <a:rPr lang="ar-SA" altLang="en-US" sz="1800" dirty="0" smtClean="0">
                <a:cs typeface="B Homa" panose="00000400000000000000" pitchFamily="2" charset="-78"/>
              </a:rPr>
              <a:t> سفالهاي ضد اسيدي همه از سراميكهايي است</a:t>
            </a:r>
            <a:endParaRPr lang="fa-IR" altLang="en-US" sz="1800" dirty="0" smtClean="0">
              <a:cs typeface="B Homa" panose="00000400000000000000" pitchFamily="2" charset="-78"/>
            </a:endParaRPr>
          </a:p>
          <a:p>
            <a:r>
              <a:rPr lang="ar-SA" altLang="en-US" sz="1800" dirty="0" smtClean="0">
                <a:cs typeface="B Homa" panose="00000400000000000000" pitchFamily="2" charset="-78"/>
              </a:rPr>
              <a:t> كه از ديرباز تهيه و مصرف مي شده</a:t>
            </a:r>
            <a:endParaRPr lang="en-US" altLang="en-US" sz="1800" dirty="0" smtClean="0"/>
          </a:p>
          <a:p>
            <a:endParaRPr lang="fa-IR" altLang="en-US" sz="1800" dirty="0" smtClean="0">
              <a:cs typeface="B Homa" panose="00000400000000000000" pitchFamily="2" charset="-78"/>
            </a:endParaRPr>
          </a:p>
        </p:txBody>
      </p:sp>
      <p:pic>
        <p:nvPicPr>
          <p:cNvPr id="10" name="Content Placeholder 9" descr="NAZOK-SE"/>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495800" y="1600200"/>
            <a:ext cx="4487863" cy="3657600"/>
          </a:xfrm>
        </p:spPr>
      </p:pic>
    </p:spTree>
    <p:extLst>
      <p:ext uri="{BB962C8B-B14F-4D97-AF65-F5344CB8AC3E}">
        <p14:creationId xmlns:p14="http://schemas.microsoft.com/office/powerpoint/2010/main" val="11495844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1" presetClass="entr" presetSubtype="4"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heel(4)">
                                      <p:cBhvr>
                                        <p:cTn id="15" dur="2000"/>
                                        <p:tgtEl>
                                          <p:spTgt spid="10"/>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circle(in)">
                                      <p:cBhvr>
                                        <p:cTn id="20" dur="2000"/>
                                        <p:tgtEl>
                                          <p:spTgt spid="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circle(in)">
                                      <p:cBhvr>
                                        <p:cTn id="25" dur="2000"/>
                                        <p:tgtEl>
                                          <p:spTgt spid="3">
                                            <p:txEl>
                                              <p:pRg st="1" end="1"/>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6" presetClass="entr" presetSubtype="16"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circle(in)">
                                      <p:cBhvr>
                                        <p:cTn id="30" dur="2000"/>
                                        <p:tgtEl>
                                          <p:spTgt spid="3">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circle(in)">
                                      <p:cBhvr>
                                        <p:cTn id="35" dur="2000"/>
                                        <p:tgtEl>
                                          <p:spTgt spid="3">
                                            <p:txEl>
                                              <p:pRg st="3" end="3"/>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6" presetClass="entr" presetSubtype="16"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circle(in)">
                                      <p:cBhvr>
                                        <p:cTn id="40" dur="2000"/>
                                        <p:tgtEl>
                                          <p:spTgt spid="3">
                                            <p:txEl>
                                              <p:pRg st="4" end="4"/>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6" presetClass="entr" presetSubtype="16" fill="hold" grpId="0"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Effect transition="in" filter="circle(in)">
                                      <p:cBhvr>
                                        <p:cTn id="45"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fa-IR" dirty="0">
              <a:cs typeface="B Homa" panose="00000400000000000000" pitchFamily="2" charset="-78"/>
            </a:endParaRPr>
          </a:p>
        </p:txBody>
      </p:sp>
      <p:pic>
        <p:nvPicPr>
          <p:cNvPr id="4" name="Picture 5" descr="C:\Users\j\Desktop\Removable Disk\سرامیک\talavera.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rot="19400097">
            <a:off x="5105400" y="2286000"/>
            <a:ext cx="3586163" cy="3381375"/>
          </a:xfrm>
        </p:spPr>
      </p:pic>
      <p:pic>
        <p:nvPicPr>
          <p:cNvPr id="24580" name="Content Placeholder 3" descr="C:\Users\j\Desktop\Removable Disk\سرامیک\14720_120250456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133600"/>
            <a:ext cx="4419600" cy="380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28575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457200" y="1600200"/>
            <a:ext cx="8229600" cy="4876800"/>
          </a:xfrm>
        </p:spPr>
        <p:txBody>
          <a:bodyPr/>
          <a:lstStyle/>
          <a:p>
            <a:pPr>
              <a:buFont typeface="Wingdings" panose="05000000000000000000" pitchFamily="2" charset="2"/>
              <a:buNone/>
            </a:pPr>
            <a:r>
              <a:rPr lang="fa-IR" altLang="en-US" sz="2000" dirty="0" smtClean="0">
                <a:cs typeface="B Homa" panose="00000400000000000000" pitchFamily="2" charset="-78"/>
              </a:rPr>
              <a:t>اين نوع كف پوش ازچوب پنبه حقيقى ساخته مى شود كه از پوست درخت بلوط گرفته مى شود. به دليل اين كه براى توليداين كف پوش احتياج به پوست درخت بلوط داريم لذا توليد آن براى اكوسيستم مخرب نيست. </a:t>
            </a:r>
            <a:endParaRPr lang="en-US" altLang="en-US" sz="2000" dirty="0" smtClean="0"/>
          </a:p>
        </p:txBody>
      </p:sp>
      <p:sp>
        <p:nvSpPr>
          <p:cNvPr id="25603" name="Rectangle 3"/>
          <p:cNvSpPr>
            <a:spLocks noChangeArrowheads="1"/>
          </p:cNvSpPr>
          <p:nvPr/>
        </p:nvSpPr>
        <p:spPr bwMode="auto">
          <a:xfrm>
            <a:off x="3352800" y="838200"/>
            <a:ext cx="4038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marL="742950" indent="-285750" eaLnBrk="0" hangingPunct="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marL="1143000" indent="-228600" eaLnBrk="0" hangingPunct="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marL="1600200" indent="-228600" eaLnBrk="0" hangingPunct="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marL="2057400" indent="-228600" eaLnBrk="0" hangingPunct="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marL="2514600" indent="-22860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marL="2971800" indent="-22860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marL="3429000" indent="-22860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marL="3886200" indent="-22860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eaLnBrk="1" fontAlgn="base" hangingPunct="1">
              <a:spcBef>
                <a:spcPct val="0"/>
              </a:spcBef>
              <a:spcAft>
                <a:spcPct val="0"/>
              </a:spcAft>
              <a:buClrTx/>
              <a:buSzTx/>
              <a:buFontTx/>
              <a:buNone/>
            </a:pPr>
            <a:r>
              <a:rPr lang="fa-IR" altLang="en-US" sz="3200" b="1">
                <a:solidFill>
                  <a:prstClr val="black"/>
                </a:solidFill>
                <a:latin typeface="Arial" panose="020B0604020202020204" pitchFamily="34" charset="0"/>
                <a:cs typeface="Arial" panose="020B0604020202020204" pitchFamily="34" charset="0"/>
              </a:rPr>
              <a:t>كف پوش هاى چوب پنبه اى</a:t>
            </a:r>
            <a:r>
              <a:rPr lang="fa-IR" altLang="en-US" sz="3200">
                <a:solidFill>
                  <a:prstClr val="black"/>
                </a:solidFill>
                <a:latin typeface="Arial" panose="020B0604020202020204" pitchFamily="34" charset="0"/>
                <a:cs typeface="Arial" panose="020B0604020202020204" pitchFamily="34" charset="0"/>
              </a:rPr>
              <a:t> </a:t>
            </a:r>
          </a:p>
        </p:txBody>
      </p:sp>
      <p:pic>
        <p:nvPicPr>
          <p:cNvPr id="5" name="Picture 2" descr="F:\Cork-Floo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819400"/>
            <a:ext cx="56388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9711424"/>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eaLnBrk="1" fontAlgn="auto" hangingPunct="1">
              <a:spcAft>
                <a:spcPts val="0"/>
              </a:spcAft>
              <a:defRPr/>
            </a:pPr>
            <a:r>
              <a:rPr lang="fa-IR" sz="3200" dirty="0" smtClean="0">
                <a:solidFill>
                  <a:schemeClr val="tx2">
                    <a:satMod val="200000"/>
                  </a:schemeClr>
                </a:solidFill>
                <a:cs typeface="B Homa" panose="00000400000000000000" pitchFamily="2" charset="-78"/>
              </a:rPr>
              <a:t>از کارهایی که ممکن است قبل از کف سازی انجام شود:</a:t>
            </a:r>
            <a:endParaRPr lang="fa-IR" sz="3200" dirty="0">
              <a:solidFill>
                <a:schemeClr val="tx2">
                  <a:satMod val="200000"/>
                </a:schemeClr>
              </a:solidFill>
              <a:cs typeface="B Homa" panose="00000400000000000000" pitchFamily="2" charset="-78"/>
            </a:endParaRPr>
          </a:p>
        </p:txBody>
      </p:sp>
      <p:sp>
        <p:nvSpPr>
          <p:cNvPr id="16387" name="Content Placeholder 2"/>
          <p:cNvSpPr>
            <a:spLocks noGrp="1"/>
          </p:cNvSpPr>
          <p:nvPr>
            <p:ph idx="1"/>
          </p:nvPr>
        </p:nvSpPr>
        <p:spPr/>
        <p:txBody>
          <a:bodyPr/>
          <a:lstStyle/>
          <a:p>
            <a:pPr eaLnBrk="1" hangingPunct="1"/>
            <a:r>
              <a:rPr lang="fa-IR" altLang="en-US" dirty="0" smtClean="0">
                <a:cs typeface="B Homa" panose="00000400000000000000" pitchFamily="2" charset="-78"/>
              </a:rPr>
              <a:t>عبور لوله کشی آب از کف ساختمان</a:t>
            </a:r>
          </a:p>
          <a:p>
            <a:pPr eaLnBrk="1" hangingPunct="1"/>
            <a:r>
              <a:rPr lang="fa-IR" altLang="en-US" dirty="0" smtClean="0">
                <a:cs typeface="B Homa" panose="00000400000000000000" pitchFamily="2" charset="-78"/>
              </a:rPr>
              <a:t>عبور خرطوم وسیم کشی برق از کف</a:t>
            </a:r>
          </a:p>
          <a:p>
            <a:pPr eaLnBrk="1" hangingPunct="1"/>
            <a:r>
              <a:rPr lang="fa-IR" altLang="en-US" dirty="0" smtClean="0">
                <a:cs typeface="B Homa" panose="00000400000000000000" pitchFamily="2" charset="-78"/>
              </a:rPr>
              <a:t>عبور لوله های آب گرم پکیج از کف ساختمان برای گرمایش خانه</a:t>
            </a:r>
          </a:p>
        </p:txBody>
      </p:sp>
      <p:pic>
        <p:nvPicPr>
          <p:cNvPr id="16388" name="Picture 3" descr="underfloor-heating_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905250"/>
            <a:ext cx="3937000"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4" descr="garmayesh%20az%20kaf.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038600"/>
            <a:ext cx="40513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20395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6387">
                                            <p:txEl>
                                              <p:pRg st="0" end="0"/>
                                            </p:txEl>
                                          </p:spTgt>
                                        </p:tgtEl>
                                        <p:attrNameLst>
                                          <p:attrName>style.visibility</p:attrName>
                                        </p:attrNameLst>
                                      </p:cBhvr>
                                      <p:to>
                                        <p:strVal val="visible"/>
                                      </p:to>
                                    </p:set>
                                    <p:anim calcmode="lin" valueType="num">
                                      <p:cBhvr additive="base">
                                        <p:cTn id="12" dur="500" fill="hold"/>
                                        <p:tgtEl>
                                          <p:spTgt spid="1638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63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6387">
                                            <p:txEl>
                                              <p:pRg st="1" end="1"/>
                                            </p:txEl>
                                          </p:spTgt>
                                        </p:tgtEl>
                                        <p:attrNameLst>
                                          <p:attrName>style.visibility</p:attrName>
                                        </p:attrNameLst>
                                      </p:cBhvr>
                                      <p:to>
                                        <p:strVal val="visible"/>
                                      </p:to>
                                    </p:set>
                                    <p:anim calcmode="lin" valueType="num">
                                      <p:cBhvr additive="base">
                                        <p:cTn id="18" dur="500" fill="hold"/>
                                        <p:tgtEl>
                                          <p:spTgt spid="16387">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63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6387">
                                            <p:txEl>
                                              <p:pRg st="2" end="2"/>
                                            </p:txEl>
                                          </p:spTgt>
                                        </p:tgtEl>
                                        <p:attrNameLst>
                                          <p:attrName>style.visibility</p:attrName>
                                        </p:attrNameLst>
                                      </p:cBhvr>
                                      <p:to>
                                        <p:strVal val="visible"/>
                                      </p:to>
                                    </p:set>
                                    <p:anim calcmode="lin" valueType="num">
                                      <p:cBhvr additive="base">
                                        <p:cTn id="24" dur="500" fill="hold"/>
                                        <p:tgtEl>
                                          <p:spTgt spid="1638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63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1" presetClass="entr" presetSubtype="4" fill="hold" nodeType="clickEffect">
                                  <p:stCondLst>
                                    <p:cond delay="0"/>
                                  </p:stCondLst>
                                  <p:childTnLst>
                                    <p:set>
                                      <p:cBhvr>
                                        <p:cTn id="29" dur="1" fill="hold">
                                          <p:stCondLst>
                                            <p:cond delay="0"/>
                                          </p:stCondLst>
                                        </p:cTn>
                                        <p:tgtEl>
                                          <p:spTgt spid="16389"/>
                                        </p:tgtEl>
                                        <p:attrNameLst>
                                          <p:attrName>style.visibility</p:attrName>
                                        </p:attrNameLst>
                                      </p:cBhvr>
                                      <p:to>
                                        <p:strVal val="visible"/>
                                      </p:to>
                                    </p:set>
                                    <p:animEffect transition="in" filter="wheel(4)">
                                      <p:cBhvr>
                                        <p:cTn id="30" dur="2000"/>
                                        <p:tgtEl>
                                          <p:spTgt spid="16389"/>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1" presetClass="entr" presetSubtype="4" fill="hold" nodeType="clickEffect">
                                  <p:stCondLst>
                                    <p:cond delay="0"/>
                                  </p:stCondLst>
                                  <p:childTnLst>
                                    <p:set>
                                      <p:cBhvr>
                                        <p:cTn id="34" dur="1" fill="hold">
                                          <p:stCondLst>
                                            <p:cond delay="0"/>
                                          </p:stCondLst>
                                        </p:cTn>
                                        <p:tgtEl>
                                          <p:spTgt spid="16388"/>
                                        </p:tgtEl>
                                        <p:attrNameLst>
                                          <p:attrName>style.visibility</p:attrName>
                                        </p:attrNameLst>
                                      </p:cBhvr>
                                      <p:to>
                                        <p:strVal val="visible"/>
                                      </p:to>
                                    </p:set>
                                    <p:animEffect transition="in" filter="wheel(4)">
                                      <p:cBhvr>
                                        <p:cTn id="35" dur="20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38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eaLnBrk="1" fontAlgn="auto" hangingPunct="1">
              <a:spcAft>
                <a:spcPts val="0"/>
              </a:spcAft>
              <a:defRPr/>
            </a:pPr>
            <a:r>
              <a:rPr lang="fa-IR" dirty="0" smtClean="0">
                <a:solidFill>
                  <a:schemeClr val="tx2">
                    <a:satMod val="200000"/>
                  </a:schemeClr>
                </a:solidFill>
                <a:cs typeface="B Homa" panose="00000400000000000000" pitchFamily="2" charset="-78"/>
              </a:rPr>
              <a:t>کف سازی چیست؟</a:t>
            </a:r>
            <a:endParaRPr lang="fa-IR" dirty="0">
              <a:solidFill>
                <a:schemeClr val="tx2">
                  <a:satMod val="200000"/>
                </a:schemeClr>
              </a:solidFill>
              <a:cs typeface="B Homa" panose="00000400000000000000" pitchFamily="2" charset="-78"/>
            </a:endParaRPr>
          </a:p>
        </p:txBody>
      </p:sp>
      <p:pic>
        <p:nvPicPr>
          <p:cNvPr id="9219" name="Content Placeholder 4" descr="7dq9jdrxvn6uedh20yit.jpg"/>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95400" y="3581400"/>
            <a:ext cx="3087688" cy="2381930"/>
          </a:xfrm>
        </p:spPr>
      </p:pic>
      <p:sp>
        <p:nvSpPr>
          <p:cNvPr id="9220" name="Content Placeholder 3"/>
          <p:cNvSpPr>
            <a:spLocks noGrp="1"/>
          </p:cNvSpPr>
          <p:nvPr>
            <p:ph sz="half" idx="2"/>
          </p:nvPr>
        </p:nvSpPr>
        <p:spPr/>
        <p:txBody>
          <a:bodyPr/>
          <a:lstStyle/>
          <a:p>
            <a:pPr eaLnBrk="1" hangingPunct="1"/>
            <a:r>
              <a:rPr lang="fa-IR" altLang="en-US" dirty="0" smtClean="0">
                <a:cs typeface="B Homa" panose="00000400000000000000" pitchFamily="2" charset="-78"/>
              </a:rPr>
              <a:t>به هر گونه عملیات ساختمانی که بروی سطح زمین یا سقف طبقه انجام شود تا کاربرد آن فضا را ممکن سازد کف سازی گویند.</a:t>
            </a:r>
          </a:p>
          <a:p>
            <a:pPr eaLnBrk="1" hangingPunct="1"/>
            <a:endParaRPr lang="fa-IR" altLang="en-US" dirty="0" smtClean="0">
              <a:cs typeface="B Homa" panose="00000400000000000000" pitchFamily="2" charset="-78"/>
            </a:endParaRPr>
          </a:p>
        </p:txBody>
      </p:sp>
    </p:spTree>
    <p:extLst>
      <p:ext uri="{BB962C8B-B14F-4D97-AF65-F5344CB8AC3E}">
        <p14:creationId xmlns:p14="http://schemas.microsoft.com/office/powerpoint/2010/main" val="235890451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1" presetClass="entr" presetSubtype="0" fill="hold" grpId="0" nodeType="clickEffect">
                                  <p:stCondLst>
                                    <p:cond delay="0"/>
                                  </p:stCondLst>
                                  <p:iterate type="lt">
                                    <p:tmPct val="5000"/>
                                  </p:iterate>
                                  <p:childTnLst>
                                    <p:set>
                                      <p:cBhvr>
                                        <p:cTn id="11" dur="1" fill="hold">
                                          <p:stCondLst>
                                            <p:cond delay="0"/>
                                          </p:stCondLst>
                                        </p:cTn>
                                        <p:tgtEl>
                                          <p:spTgt spid="9220">
                                            <p:txEl>
                                              <p:pRg st="0" end="0"/>
                                            </p:txEl>
                                          </p:spTgt>
                                        </p:tgtEl>
                                        <p:attrNameLst>
                                          <p:attrName>style.visibility</p:attrName>
                                        </p:attrNameLst>
                                      </p:cBhvr>
                                      <p:to>
                                        <p:strVal val="visible"/>
                                      </p:to>
                                    </p:set>
                                    <p:anim calcmode="lin" valueType="num">
                                      <p:cBhvr>
                                        <p:cTn id="12" dur="1000" fill="hold"/>
                                        <p:tgtEl>
                                          <p:spTgt spid="9220">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9220">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9220">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9220">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1" presetClass="entr" presetSubtype="4" fill="hold" nodeType="clickEffect">
                                  <p:stCondLst>
                                    <p:cond delay="0"/>
                                  </p:stCondLst>
                                  <p:childTnLst>
                                    <p:set>
                                      <p:cBhvr>
                                        <p:cTn id="19" dur="1" fill="hold">
                                          <p:stCondLst>
                                            <p:cond delay="0"/>
                                          </p:stCondLst>
                                        </p:cTn>
                                        <p:tgtEl>
                                          <p:spTgt spid="9219"/>
                                        </p:tgtEl>
                                        <p:attrNameLst>
                                          <p:attrName>style.visibility</p:attrName>
                                        </p:attrNameLst>
                                      </p:cBhvr>
                                      <p:to>
                                        <p:strVal val="visible"/>
                                      </p:to>
                                    </p:set>
                                    <p:animEffect transition="in" filter="wheel(4)">
                                      <p:cBhvr>
                                        <p:cTn id="20" dur="20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220"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6" descr="jobs_radiant-4.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0063" y="642938"/>
            <a:ext cx="4214812"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5562600" y="1295400"/>
            <a:ext cx="2438400" cy="3108543"/>
          </a:xfrm>
          <a:prstGeom prst="rect">
            <a:avLst/>
          </a:prstGeom>
        </p:spPr>
        <p:txBody>
          <a:bodyPr wrap="square">
            <a:spAutoFit/>
          </a:bodyPr>
          <a:lstStyle/>
          <a:p>
            <a:pPr algn="just" fontAlgn="base">
              <a:spcBef>
                <a:spcPct val="0"/>
              </a:spcBef>
              <a:spcAft>
                <a:spcPct val="0"/>
              </a:spcAft>
            </a:pPr>
            <a:r>
              <a:rPr lang="fa-IR" sz="2800" dirty="0">
                <a:solidFill>
                  <a:prstClr val="black"/>
                </a:solidFill>
                <a:latin typeface="Arial" panose="020B0604020202020204" pitchFamily="34" charset="0"/>
                <a:cs typeface="B Homa" panose="00000400000000000000" pitchFamily="2" charset="-78"/>
              </a:rPr>
              <a:t>لوله كشي هاي حرارتي كف كه مرحله اي ازان جزء تاسيسات ومرحله از آن جزء كف است ودر سنا انجام مي شود</a:t>
            </a:r>
          </a:p>
        </p:txBody>
      </p:sp>
    </p:spTree>
    <p:extLst>
      <p:ext uri="{BB962C8B-B14F-4D97-AF65-F5344CB8AC3E}">
        <p14:creationId xmlns:p14="http://schemas.microsoft.com/office/powerpoint/2010/main" val="1089325890"/>
      </p:ext>
    </p:extLst>
  </p:cSld>
  <p:clrMapOvr>
    <a:masterClrMapping/>
  </p:clrMapOvr>
  <p:transition spd="slow">
    <p:wheel spokes="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47800" y="304800"/>
            <a:ext cx="6347714" cy="1320800"/>
          </a:xfrm>
        </p:spPr>
        <p:txBody>
          <a:bodyPr/>
          <a:lstStyle/>
          <a:p>
            <a:pPr algn="r">
              <a:defRPr/>
            </a:pPr>
            <a:r>
              <a:rPr lang="fa-IR" sz="2800" dirty="0" smtClean="0">
                <a:cs typeface="B Homa" panose="00000400000000000000" pitchFamily="2" charset="-78"/>
              </a:rPr>
              <a:t>عایق کاری کف:</a:t>
            </a:r>
            <a:endParaRPr lang="fa-IR" sz="2800" dirty="0">
              <a:cs typeface="B Homa" panose="00000400000000000000" pitchFamily="2" charset="-78"/>
            </a:endParaRPr>
          </a:p>
        </p:txBody>
      </p:sp>
      <p:sp>
        <p:nvSpPr>
          <p:cNvPr id="5" name="Content Placeholder 4"/>
          <p:cNvSpPr>
            <a:spLocks noGrp="1"/>
          </p:cNvSpPr>
          <p:nvPr>
            <p:ph sz="half" idx="1"/>
          </p:nvPr>
        </p:nvSpPr>
        <p:spPr/>
        <p:txBody>
          <a:bodyPr>
            <a:normAutofit lnSpcReduction="10000"/>
          </a:bodyPr>
          <a:lstStyle/>
          <a:p>
            <a:r>
              <a:rPr lang="fa-IR" altLang="en-US" sz="2400" dirty="0" smtClean="0">
                <a:cs typeface="B Homa" panose="00000400000000000000" pitchFamily="2" charset="-78"/>
              </a:rPr>
              <a:t>از کارهایی که قبل ازاجرای کف انجام می شود عایق کاری است.به طور کلی استفاده از این عایق ها در ساختمان به منظور جلوگیری از نفوذ رطوبت به داخل ساختمان است زیرا رطوبت باعث پوسیدگی مصالح ساختمان می شود . </a:t>
            </a:r>
            <a:endParaRPr lang="en-US" altLang="en-US" sz="2400" dirty="0" smtClean="0"/>
          </a:p>
          <a:p>
            <a:endParaRPr lang="fa-IR" altLang="en-US" sz="2400" dirty="0" smtClean="0">
              <a:cs typeface="B Homa" panose="00000400000000000000" pitchFamily="2" charset="-78"/>
            </a:endParaRPr>
          </a:p>
        </p:txBody>
      </p:sp>
      <p:pic>
        <p:nvPicPr>
          <p:cNvPr id="7" name="Content Placeholder 6" descr="IMG_4441.JPG"/>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868738" y="2472279"/>
            <a:ext cx="3089275" cy="3258054"/>
          </a:xfrm>
        </p:spPr>
      </p:pic>
    </p:spTree>
    <p:extLst>
      <p:ext uri="{BB962C8B-B14F-4D97-AF65-F5344CB8AC3E}">
        <p14:creationId xmlns:p14="http://schemas.microsoft.com/office/powerpoint/2010/main" val="20661085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wedge">
                                      <p:cBhvr>
                                        <p:cTn id="14" dur="2000"/>
                                        <p:tgtEl>
                                          <p:spTgt spid="5">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0"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edge">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47800" y="381000"/>
            <a:ext cx="6347713" cy="1320800"/>
          </a:xfrm>
        </p:spPr>
        <p:txBody>
          <a:bodyPr/>
          <a:lstStyle/>
          <a:p>
            <a:pPr algn="r" eaLnBrk="1" fontAlgn="auto" hangingPunct="1">
              <a:spcAft>
                <a:spcPts val="0"/>
              </a:spcAft>
              <a:defRPr/>
            </a:pPr>
            <a:r>
              <a:rPr lang="fa-IR" sz="3200" dirty="0" smtClean="0">
                <a:solidFill>
                  <a:schemeClr val="tx2">
                    <a:satMod val="200000"/>
                  </a:schemeClr>
                </a:solidFill>
                <a:cs typeface="B Homa" panose="00000400000000000000" pitchFamily="2" charset="-78"/>
              </a:rPr>
              <a:t>اجرای فرش کف با کاشی وسرامیک:</a:t>
            </a:r>
            <a:endParaRPr lang="fa-IR" sz="3200" dirty="0">
              <a:solidFill>
                <a:schemeClr val="tx2">
                  <a:satMod val="200000"/>
                </a:schemeClr>
              </a:solidFill>
              <a:cs typeface="B Homa" panose="00000400000000000000" pitchFamily="2" charset="-78"/>
            </a:endParaRPr>
          </a:p>
        </p:txBody>
      </p:sp>
      <p:sp>
        <p:nvSpPr>
          <p:cNvPr id="18435" name="Content Placeholder 5"/>
          <p:cNvSpPr>
            <a:spLocks noGrp="1"/>
          </p:cNvSpPr>
          <p:nvPr>
            <p:ph idx="1"/>
          </p:nvPr>
        </p:nvSpPr>
        <p:spPr/>
        <p:txBody>
          <a:bodyPr/>
          <a:lstStyle/>
          <a:p>
            <a:pPr eaLnBrk="1" hangingPunct="1"/>
            <a:endParaRPr lang="fa-IR" altLang="en-US" sz="2400" dirty="0" smtClean="0">
              <a:cs typeface="B Homa" panose="00000400000000000000" pitchFamily="2" charset="-78"/>
            </a:endParaRPr>
          </a:p>
        </p:txBody>
      </p:sp>
      <p:pic>
        <p:nvPicPr>
          <p:cNvPr id="18436" name="Picture 7" descr="IMG_181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057400"/>
            <a:ext cx="4038600" cy="302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talave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2209800"/>
            <a:ext cx="4038600"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65333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0" presetClass="entr" presetSubtype="0" fill="hold" grpId="0" nodeType="clickEffect" nodePh="1">
                                  <p:stCondLst>
                                    <p:cond delay="0"/>
                                  </p:stCondLst>
                                  <p:endCondLst>
                                    <p:cond evt="begin" delay="0">
                                      <p:tn val="11"/>
                                    </p:cond>
                                  </p:endCondLst>
                                  <p:childTnLst>
                                    <p:set>
                                      <p:cBhvr>
                                        <p:cTn id="12" dur="1" fill="hold">
                                          <p:stCondLst>
                                            <p:cond delay="0"/>
                                          </p:stCondLst>
                                        </p:cTn>
                                        <p:tgtEl>
                                          <p:spTgt spid="18435">
                                            <p:txEl>
                                              <p:pRg st="0" end="0"/>
                                            </p:txEl>
                                          </p:spTgt>
                                        </p:tgtEl>
                                        <p:attrNameLst>
                                          <p:attrName>style.visibility</p:attrName>
                                        </p:attrNameLst>
                                      </p:cBhvr>
                                      <p:to>
                                        <p:strVal val="visible"/>
                                      </p:to>
                                    </p:set>
                                    <p:animEffect transition="in" filter="wedge">
                                      <p:cBhvr>
                                        <p:cTn id="13" dur="2000"/>
                                        <p:tgtEl>
                                          <p:spTgt spid="18435">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1"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heel(4)">
                                      <p:cBhvr>
                                        <p:cTn id="18" dur="2000"/>
                                        <p:tgtEl>
                                          <p:spTgt spid="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1" presetClass="entr" presetSubtype="4" fill="hold" nodeType="clickEffect">
                                  <p:stCondLst>
                                    <p:cond delay="0"/>
                                  </p:stCondLst>
                                  <p:childTnLst>
                                    <p:set>
                                      <p:cBhvr>
                                        <p:cTn id="22" dur="1" fill="hold">
                                          <p:stCondLst>
                                            <p:cond delay="0"/>
                                          </p:stCondLst>
                                        </p:cTn>
                                        <p:tgtEl>
                                          <p:spTgt spid="18436"/>
                                        </p:tgtEl>
                                        <p:attrNameLst>
                                          <p:attrName>style.visibility</p:attrName>
                                        </p:attrNameLst>
                                      </p:cBhvr>
                                      <p:to>
                                        <p:strVal val="visible"/>
                                      </p:to>
                                    </p:set>
                                    <p:animEffect transition="in" filter="wheel(4)">
                                      <p:cBhvr>
                                        <p:cTn id="23" dur="20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43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8" descr="DSC02390_0.tmp"/>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4375" y="1000125"/>
            <a:ext cx="3248025" cy="433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3" name="Picture 9" descr="DSC01527_0.t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1828800"/>
            <a:ext cx="5105400" cy="466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4438436"/>
      </p:ext>
    </p:extLst>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eaLnBrk="1" fontAlgn="auto" hangingPunct="1">
              <a:spcAft>
                <a:spcPts val="0"/>
              </a:spcAft>
              <a:defRPr/>
            </a:pPr>
            <a:r>
              <a:rPr lang="fa-IR" dirty="0" smtClean="0">
                <a:solidFill>
                  <a:schemeClr val="tx2">
                    <a:satMod val="200000"/>
                  </a:schemeClr>
                </a:solidFill>
                <a:cs typeface="B Homa" panose="00000400000000000000" pitchFamily="2" charset="-78"/>
              </a:rPr>
              <a:t>اجرای فرش کف با سنگ:</a:t>
            </a:r>
            <a:endParaRPr lang="fa-IR" dirty="0">
              <a:solidFill>
                <a:schemeClr val="tx2">
                  <a:satMod val="200000"/>
                </a:schemeClr>
              </a:solidFill>
              <a:cs typeface="B Homa" panose="00000400000000000000" pitchFamily="2" charset="-78"/>
            </a:endParaRPr>
          </a:p>
        </p:txBody>
      </p:sp>
      <p:sp>
        <p:nvSpPr>
          <p:cNvPr id="19459" name="Content Placeholder 2"/>
          <p:cNvSpPr>
            <a:spLocks noGrp="1"/>
          </p:cNvSpPr>
          <p:nvPr>
            <p:ph idx="1"/>
          </p:nvPr>
        </p:nvSpPr>
        <p:spPr>
          <a:xfrm>
            <a:off x="967486" y="1600200"/>
            <a:ext cx="6347714" cy="3880773"/>
          </a:xfrm>
        </p:spPr>
        <p:txBody>
          <a:bodyPr/>
          <a:lstStyle/>
          <a:p>
            <a:pPr eaLnBrk="1" hangingPunct="1"/>
            <a:r>
              <a:rPr lang="fa-IR" altLang="en-US" sz="2400" dirty="0" smtClean="0">
                <a:cs typeface="B Homa" panose="00000400000000000000" pitchFamily="2" charset="-78"/>
              </a:rPr>
              <a:t>سنگ انتخابی اولا باید فاقد خلل وفرج باشد وثانیا“ مقاومت کافی در برابر سائیدگی را داشته باشد طرز فرش وملات مصرفی مشابه فرش با آجر موزائیک می باشد.</a:t>
            </a:r>
          </a:p>
        </p:txBody>
      </p:sp>
      <p:pic>
        <p:nvPicPr>
          <p:cNvPr id="19460" name="Picture 3" descr="thumbnail[2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3048000"/>
            <a:ext cx="6096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32003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Effect transition="in" filter="plus(in)">
                                      <p:cBhvr>
                                        <p:cTn id="12" dur="2000"/>
                                        <p:tgtEl>
                                          <p:spTgt spid="1945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4" fill="hold" nodeType="clickEffect">
                                  <p:stCondLst>
                                    <p:cond delay="0"/>
                                  </p:stCondLst>
                                  <p:childTnLst>
                                    <p:set>
                                      <p:cBhvr>
                                        <p:cTn id="16" dur="1" fill="hold">
                                          <p:stCondLst>
                                            <p:cond delay="0"/>
                                          </p:stCondLst>
                                        </p:cTn>
                                        <p:tgtEl>
                                          <p:spTgt spid="19460"/>
                                        </p:tgtEl>
                                        <p:attrNameLst>
                                          <p:attrName>style.visibility</p:attrName>
                                        </p:attrNameLst>
                                      </p:cBhvr>
                                      <p:to>
                                        <p:strVal val="visible"/>
                                      </p:to>
                                    </p:set>
                                    <p:animEffect transition="in" filter="wheel(4)">
                                      <p:cBhvr>
                                        <p:cTn id="17" dur="2000"/>
                                        <p:tgtEl>
                                          <p:spTgt spid="19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459"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fa-IR" dirty="0">
              <a:cs typeface="B Homa" panose="00000400000000000000" pitchFamily="2" charset="-78"/>
            </a:endParaRPr>
          </a:p>
        </p:txBody>
      </p:sp>
      <p:pic>
        <p:nvPicPr>
          <p:cNvPr id="4" name="Content Placeholder 3" descr="IMG_2148.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rot="19145531">
            <a:off x="804863" y="631825"/>
            <a:ext cx="4652962" cy="3489325"/>
          </a:xfrm>
        </p:spPr>
      </p:pic>
      <p:pic>
        <p:nvPicPr>
          <p:cNvPr id="5" name="Picture 4" descr="IMG_215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3600450"/>
            <a:ext cx="48006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64246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2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plus(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2"/>
          <p:cNvSpPr>
            <a:spLocks noGrp="1"/>
          </p:cNvSpPr>
          <p:nvPr>
            <p:ph idx="1"/>
          </p:nvPr>
        </p:nvSpPr>
        <p:spPr>
          <a:xfrm>
            <a:off x="381000" y="304800"/>
            <a:ext cx="8229600" cy="6324600"/>
          </a:xfrm>
        </p:spPr>
        <p:txBody>
          <a:bodyPr/>
          <a:lstStyle/>
          <a:p>
            <a:pPr>
              <a:buFont typeface="Wingdings" panose="05000000000000000000" pitchFamily="2" charset="2"/>
              <a:buNone/>
            </a:pPr>
            <a:r>
              <a:rPr lang="fa-IR" altLang="en-US" sz="2400" b="1" dirty="0" smtClean="0">
                <a:cs typeface="B Homa" panose="00000400000000000000" pitchFamily="2" charset="-78"/>
              </a:rPr>
              <a:t>پارکِت</a:t>
            </a:r>
          </a:p>
          <a:p>
            <a:pPr>
              <a:buFont typeface="Wingdings" panose="05000000000000000000" pitchFamily="2" charset="2"/>
              <a:buNone/>
            </a:pPr>
            <a:r>
              <a:rPr lang="fa-IR" altLang="en-US" sz="2000" dirty="0" smtClean="0">
                <a:cs typeface="B Homa" panose="00000400000000000000" pitchFamily="2" charset="-78"/>
              </a:rPr>
              <a:t> کف‌‌پوشی از جنس چوب است که برای داخل ساختمان استفاده می شود. بدین صورت که قطعات پارکت را به صورت موازی در کنار هم قرار می دهند تا کف ساختمان پوشیده شود. پارکت ها در ابعاد و اندازهای مختلف وجود دارند که بخاطر وجود بعضی از مواد پلاستیکی موجود در آن مانع از خوردگی‌های موریانه‌ایی و حشراتی می شود. </a:t>
            </a:r>
            <a:endParaRPr lang="en-US" altLang="en-US" sz="2000" dirty="0" smtClean="0"/>
          </a:p>
        </p:txBody>
      </p:sp>
      <p:pic>
        <p:nvPicPr>
          <p:cNvPr id="3" name="Picture 6" descr="LAMstyle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514600"/>
            <a:ext cx="3810000"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74443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defRPr/>
            </a:pPr>
            <a:r>
              <a:rPr lang="fa-IR" sz="3600" dirty="0" smtClean="0">
                <a:solidFill>
                  <a:schemeClr val="tx1">
                    <a:lumMod val="95000"/>
                  </a:schemeClr>
                </a:solidFill>
                <a:cs typeface="B Jadid" pitchFamily="2" charset="-78"/>
              </a:rPr>
              <a:t>پارکت: </a:t>
            </a:r>
            <a:r>
              <a:rPr lang="fa-IR" sz="2400" dirty="0" smtClean="0">
                <a:solidFill>
                  <a:schemeClr val="tx1">
                    <a:lumMod val="95000"/>
                  </a:schemeClr>
                </a:solidFill>
                <a:latin typeface="Arial Unicode MS" pitchFamily="34" charset="-128"/>
                <a:ea typeface="Arial Unicode MS" pitchFamily="34" charset="-128"/>
                <a:cs typeface="Arial Unicode MS" pitchFamily="34" charset="-128"/>
              </a:rPr>
              <a:t>از چوب مقاوم ونرم معمولا به طول 30 س م وعرض 10 س م میباشد. ضخمات پارکتها معمولا 2 س م بوده.</a:t>
            </a:r>
            <a:r>
              <a:rPr lang="fa-IR" dirty="0" smtClean="0">
                <a:solidFill>
                  <a:schemeClr val="bg1"/>
                </a:solidFill>
                <a:cs typeface="B Jadid" pitchFamily="2" charset="-78"/>
              </a:rPr>
              <a:t/>
            </a:r>
            <a:br>
              <a:rPr lang="fa-IR" dirty="0" smtClean="0">
                <a:solidFill>
                  <a:schemeClr val="bg1"/>
                </a:solidFill>
                <a:cs typeface="B Jadid" pitchFamily="2" charset="-78"/>
              </a:rPr>
            </a:br>
            <a:r>
              <a:rPr lang="en-US" dirty="0" smtClean="0">
                <a:solidFill>
                  <a:schemeClr val="bg1"/>
                </a:solidFill>
                <a:cs typeface="B Jadid" pitchFamily="2" charset="-78"/>
              </a:rPr>
              <a:t/>
            </a:r>
            <a:br>
              <a:rPr lang="en-US" dirty="0" smtClean="0">
                <a:solidFill>
                  <a:schemeClr val="bg1"/>
                </a:solidFill>
                <a:cs typeface="B Jadid" pitchFamily="2" charset="-78"/>
              </a:rPr>
            </a:br>
            <a:endParaRPr lang="fa-IR" dirty="0">
              <a:cs typeface="B Homa" panose="00000400000000000000" pitchFamily="2" charset="-78"/>
            </a:endParaRPr>
          </a:p>
        </p:txBody>
      </p:sp>
      <p:sp>
        <p:nvSpPr>
          <p:cNvPr id="34819" name="Content Placeholder 7"/>
          <p:cNvSpPr>
            <a:spLocks noGrp="1"/>
          </p:cNvSpPr>
          <p:nvPr>
            <p:ph sz="half" idx="1"/>
          </p:nvPr>
        </p:nvSpPr>
        <p:spPr/>
        <p:txBody>
          <a:bodyPr/>
          <a:lstStyle/>
          <a:p>
            <a:r>
              <a:rPr lang="fa-IR" altLang="en-US" sz="2400" dirty="0" smtClean="0">
                <a:latin typeface="Arial Rounded MT Bold" panose="020F0704030504030204" pitchFamily="34" charset="0"/>
                <a:cs typeface="B Homa" panose="00000400000000000000" pitchFamily="2" charset="-78"/>
              </a:rPr>
              <a:t>به علت این که از چوب در ساختار آن استفاده شده نباید در مجاورت با رطوبت و آب باشد که این نوعی ضعف برای این مواد محسوب می شود.</a:t>
            </a:r>
          </a:p>
        </p:txBody>
      </p:sp>
      <p:sp>
        <p:nvSpPr>
          <p:cNvPr id="34820" name="Content Placeholder 8"/>
          <p:cNvSpPr>
            <a:spLocks noGrp="1"/>
          </p:cNvSpPr>
          <p:nvPr>
            <p:ph sz="half" idx="2"/>
          </p:nvPr>
        </p:nvSpPr>
        <p:spPr/>
        <p:txBody>
          <a:bodyPr/>
          <a:lstStyle/>
          <a:p>
            <a:endParaRPr lang="fa-IR" altLang="en-US" dirty="0" smtClean="0">
              <a:cs typeface="B Homa" panose="00000400000000000000" pitchFamily="2" charset="-78"/>
            </a:endParaRPr>
          </a:p>
        </p:txBody>
      </p:sp>
      <p:pic>
        <p:nvPicPr>
          <p:cNvPr id="6" name="Picture 3" descr="C:\Users\j\Desktop\Removable Disk\پارکت\پارتیشن-پارتیشن مدرن اداری آریا_files\jarrah-parquetr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2286000"/>
            <a:ext cx="35052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13781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4"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from="(-#ppt_w/2)" to="(#ppt_x)" calcmode="lin" valueType="num">
                                      <p:cBhvr>
                                        <p:cTn id="13" dur="600" fill="hold">
                                          <p:stCondLst>
                                            <p:cond delay="0"/>
                                          </p:stCondLst>
                                        </p:cTn>
                                        <p:tgtEl>
                                          <p:spTgt spid="6"/>
                                        </p:tgtEl>
                                        <p:attrNameLst>
                                          <p:attrName>ppt_x</p:attrName>
                                        </p:attrNameLst>
                                      </p:cBhvr>
                                    </p:anim>
                                    <p:anim from="0" to="-1.0" calcmode="lin" valueType="num">
                                      <p:cBhvr>
                                        <p:cTn id="14" dur="200" decel="50000" autoRev="1" fill="hold">
                                          <p:stCondLst>
                                            <p:cond delay="600"/>
                                          </p:stCondLst>
                                        </p:cTn>
                                        <p:tgtEl>
                                          <p:spTgt spid="6"/>
                                        </p:tgtEl>
                                        <p:attrNameLst>
                                          <p:attrName>xshear</p:attrName>
                                        </p:attrNameLst>
                                      </p:cBhvr>
                                    </p:anim>
                                    <p:animScale>
                                      <p:cBhvr>
                                        <p:cTn id="15" dur="200" decel="100000" autoRev="1" fill="hold">
                                          <p:stCondLst>
                                            <p:cond delay="600"/>
                                          </p:stCondLst>
                                        </p:cTn>
                                        <p:tgtEl>
                                          <p:spTgt spid="6"/>
                                        </p:tgtEl>
                                      </p:cBhvr>
                                      <p:from x="100000" y="100000"/>
                                      <p:to x="80000" y="100000"/>
                                    </p:animScale>
                                    <p:anim by="(#ppt_h/3+#ppt_w*0.1)" calcmode="lin" valueType="num">
                                      <p:cBhvr additive="sum">
                                        <p:cTn id="16"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378286"/>
            <a:ext cx="6347713" cy="1320800"/>
          </a:xfrm>
        </p:spPr>
        <p:txBody>
          <a:bodyPr/>
          <a:lstStyle/>
          <a:p>
            <a:pPr algn="r">
              <a:defRPr/>
            </a:pPr>
            <a:r>
              <a:rPr lang="fa-IR" dirty="0" smtClean="0">
                <a:solidFill>
                  <a:schemeClr val="tx1">
                    <a:lumMod val="95000"/>
                  </a:schemeClr>
                </a:solidFill>
                <a:cs typeface="B Titr" pitchFamily="2" charset="-78"/>
              </a:rPr>
              <a:t>خصوصیات پارکت:</a:t>
            </a:r>
            <a:br>
              <a:rPr lang="fa-IR" dirty="0" smtClean="0">
                <a:solidFill>
                  <a:schemeClr val="tx1">
                    <a:lumMod val="95000"/>
                  </a:schemeClr>
                </a:solidFill>
                <a:cs typeface="B Titr" pitchFamily="2" charset="-78"/>
              </a:rPr>
            </a:br>
            <a:endParaRPr lang="fa-IR" dirty="0">
              <a:cs typeface="B Homa" panose="00000400000000000000" pitchFamily="2" charset="-78"/>
            </a:endParaRPr>
          </a:p>
        </p:txBody>
      </p:sp>
      <p:sp>
        <p:nvSpPr>
          <p:cNvPr id="3" name="Content Placeholder 2"/>
          <p:cNvSpPr>
            <a:spLocks noGrp="1"/>
          </p:cNvSpPr>
          <p:nvPr>
            <p:ph idx="1"/>
          </p:nvPr>
        </p:nvSpPr>
        <p:spPr>
          <a:xfrm>
            <a:off x="1981200" y="1133013"/>
            <a:ext cx="6347714" cy="3880773"/>
          </a:xfrm>
        </p:spPr>
        <p:txBody>
          <a:bodyPr/>
          <a:lstStyle/>
          <a:p>
            <a:pPr eaLnBrk="1" hangingPunct="1">
              <a:lnSpc>
                <a:spcPct val="90000"/>
              </a:lnSpc>
              <a:buFont typeface="Wingdings" panose="05000000000000000000" pitchFamily="2" charset="2"/>
              <a:buNone/>
              <a:defRPr/>
            </a:pPr>
            <a:endParaRPr lang="fa-IR" sz="3600" dirty="0" smtClean="0">
              <a:solidFill>
                <a:schemeClr val="tx1">
                  <a:lumMod val="95000"/>
                </a:schemeClr>
              </a:solidFill>
              <a:cs typeface="B Titr" pitchFamily="2" charset="-78"/>
            </a:endParaRPr>
          </a:p>
          <a:p>
            <a:pPr eaLnBrk="1" hangingPunct="1">
              <a:lnSpc>
                <a:spcPct val="90000"/>
              </a:lnSpc>
              <a:buFont typeface="Wingdings" panose="05000000000000000000" pitchFamily="2" charset="2"/>
              <a:buNone/>
              <a:defRPr/>
            </a:pPr>
            <a:r>
              <a:rPr lang="fa-IR" sz="2400" dirty="0" smtClean="0">
                <a:solidFill>
                  <a:schemeClr val="tx1">
                    <a:lumMod val="95000"/>
                  </a:schemeClr>
                </a:solidFill>
                <a:cs typeface="B Homa" panose="00000400000000000000" pitchFamily="2" charset="-78"/>
              </a:rPr>
              <a:t>1)مقاوم در برابر رطوبت</a:t>
            </a:r>
          </a:p>
          <a:p>
            <a:pPr eaLnBrk="1" hangingPunct="1">
              <a:lnSpc>
                <a:spcPct val="90000"/>
              </a:lnSpc>
              <a:buFont typeface="Wingdings" panose="05000000000000000000" pitchFamily="2" charset="2"/>
              <a:buNone/>
              <a:defRPr/>
            </a:pPr>
            <a:r>
              <a:rPr lang="fa-IR" sz="2400" dirty="0" smtClean="0">
                <a:solidFill>
                  <a:schemeClr val="tx1">
                    <a:lumMod val="95000"/>
                  </a:schemeClr>
                </a:solidFill>
                <a:cs typeface="B Homa" panose="00000400000000000000" pitchFamily="2" charset="-78"/>
              </a:rPr>
              <a:t>2)مقاوم به ضرب</a:t>
            </a:r>
          </a:p>
          <a:p>
            <a:pPr eaLnBrk="1" hangingPunct="1">
              <a:lnSpc>
                <a:spcPct val="90000"/>
              </a:lnSpc>
              <a:buFont typeface="Wingdings" panose="05000000000000000000" pitchFamily="2" charset="2"/>
              <a:buNone/>
              <a:defRPr/>
            </a:pPr>
            <a:r>
              <a:rPr lang="fa-IR" sz="2400" dirty="0" smtClean="0">
                <a:solidFill>
                  <a:schemeClr val="tx1">
                    <a:lumMod val="95000"/>
                  </a:schemeClr>
                </a:solidFill>
                <a:cs typeface="B Homa" panose="00000400000000000000" pitchFamily="2" charset="-78"/>
              </a:rPr>
              <a:t>3)مقاوم در مقابل خمش</a:t>
            </a:r>
          </a:p>
          <a:p>
            <a:pPr eaLnBrk="1" hangingPunct="1">
              <a:lnSpc>
                <a:spcPct val="90000"/>
              </a:lnSpc>
              <a:buFont typeface="Wingdings" panose="05000000000000000000" pitchFamily="2" charset="2"/>
              <a:buNone/>
              <a:defRPr/>
            </a:pPr>
            <a:r>
              <a:rPr lang="fa-IR" sz="2400" dirty="0" smtClean="0">
                <a:solidFill>
                  <a:schemeClr val="tx1">
                    <a:lumMod val="95000"/>
                  </a:schemeClr>
                </a:solidFill>
                <a:cs typeface="B Homa" panose="00000400000000000000" pitchFamily="2" charset="-78"/>
              </a:rPr>
              <a:t>4)مقاوم در مقابل حرارت</a:t>
            </a:r>
          </a:p>
          <a:p>
            <a:pPr eaLnBrk="1" hangingPunct="1">
              <a:lnSpc>
                <a:spcPct val="90000"/>
              </a:lnSpc>
              <a:buFont typeface="Wingdings" panose="05000000000000000000" pitchFamily="2" charset="2"/>
              <a:buNone/>
              <a:defRPr/>
            </a:pPr>
            <a:r>
              <a:rPr lang="fa-IR" sz="2400" dirty="0" smtClean="0">
                <a:solidFill>
                  <a:schemeClr val="tx1">
                    <a:lumMod val="95000"/>
                  </a:schemeClr>
                </a:solidFill>
                <a:cs typeface="B Homa" panose="00000400000000000000" pitchFamily="2" charset="-78"/>
              </a:rPr>
              <a:t>5)نفوذ نا پذیردربرابر اجسام ریز</a:t>
            </a:r>
          </a:p>
          <a:p>
            <a:pPr eaLnBrk="1" hangingPunct="1">
              <a:lnSpc>
                <a:spcPct val="90000"/>
              </a:lnSpc>
              <a:buFont typeface="Wingdings" panose="05000000000000000000" pitchFamily="2" charset="2"/>
              <a:buNone/>
              <a:defRPr/>
            </a:pPr>
            <a:r>
              <a:rPr lang="fa-IR" sz="2400" dirty="0" smtClean="0">
                <a:solidFill>
                  <a:schemeClr val="tx1">
                    <a:lumMod val="95000"/>
                  </a:schemeClr>
                </a:solidFill>
                <a:cs typeface="B Homa" panose="00000400000000000000" pitchFamily="2" charset="-78"/>
              </a:rPr>
              <a:t>6)مقاوم دربرابرسایش </a:t>
            </a:r>
            <a:r>
              <a:rPr lang="fa-IR" sz="3200" dirty="0" smtClean="0">
                <a:solidFill>
                  <a:schemeClr val="tx1">
                    <a:lumMod val="95000"/>
                  </a:schemeClr>
                </a:solidFill>
                <a:cs typeface="B Homa" panose="00000400000000000000" pitchFamily="2" charset="-78"/>
              </a:rPr>
              <a:t> </a:t>
            </a:r>
          </a:p>
          <a:p>
            <a:pPr eaLnBrk="1" hangingPunct="1">
              <a:buFont typeface="Wingdings" panose="05000000000000000000" pitchFamily="2" charset="2"/>
              <a:buNone/>
              <a:defRPr/>
            </a:pPr>
            <a:endParaRPr lang="en-US" dirty="0" smtClean="0">
              <a:solidFill>
                <a:schemeClr val="tx1">
                  <a:lumMod val="95000"/>
                </a:schemeClr>
              </a:solidFill>
            </a:endParaRPr>
          </a:p>
          <a:p>
            <a:pPr>
              <a:defRPr/>
            </a:pPr>
            <a:endParaRPr lang="fa-IR" dirty="0">
              <a:solidFill>
                <a:schemeClr val="tx1">
                  <a:lumMod val="95000"/>
                </a:schemeClr>
              </a:solidFill>
              <a:cs typeface="B Homa" panose="00000400000000000000" pitchFamily="2" charset="-78"/>
            </a:endParaRPr>
          </a:p>
        </p:txBody>
      </p:sp>
      <p:pic>
        <p:nvPicPr>
          <p:cNvPr id="4" name="Picture 2" descr="C:\Documents and Settings\mohaymen khoshgele\Desktop\0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752600"/>
            <a:ext cx="3417888" cy="463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06287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3">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0"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
                                            <p:txEl>
                                              <p:pRg st="6" end="6"/>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0" presetClass="entr" presetSubtype="0" fill="hold" nodeType="click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wedge">
                                      <p:cBhvr>
                                        <p:cTn id="5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fa-IR" dirty="0">
              <a:cs typeface="B Homa" panose="00000400000000000000" pitchFamily="2" charset="-78"/>
            </a:endParaRPr>
          </a:p>
        </p:txBody>
      </p:sp>
      <p:sp>
        <p:nvSpPr>
          <p:cNvPr id="36867" name="Content Placeholder 2"/>
          <p:cNvSpPr>
            <a:spLocks noGrp="1"/>
          </p:cNvSpPr>
          <p:nvPr>
            <p:ph idx="1"/>
          </p:nvPr>
        </p:nvSpPr>
        <p:spPr/>
        <p:txBody>
          <a:bodyPr/>
          <a:lstStyle/>
          <a:p>
            <a:endParaRPr lang="fa-IR" altLang="en-US" dirty="0" smtClean="0">
              <a:cs typeface="B Homa" panose="00000400000000000000" pitchFamily="2" charset="-78"/>
            </a:endParaRPr>
          </a:p>
        </p:txBody>
      </p:sp>
      <p:pic>
        <p:nvPicPr>
          <p:cNvPr id="36868" name="Picture 3" descr="C:\Documents and Settings\mohaymen khoshgele\Desktop\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14400"/>
            <a:ext cx="8611376"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3267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eaLnBrk="1" fontAlgn="auto" hangingPunct="1">
              <a:spcAft>
                <a:spcPts val="0"/>
              </a:spcAft>
              <a:defRPr/>
            </a:pPr>
            <a:r>
              <a:rPr lang="fa-IR" sz="2400" dirty="0" smtClean="0">
                <a:solidFill>
                  <a:schemeClr val="tx2">
                    <a:satMod val="200000"/>
                  </a:schemeClr>
                </a:solidFill>
                <a:cs typeface="B Homa" panose="00000400000000000000" pitchFamily="2" charset="-78"/>
              </a:rPr>
              <a:t>هد</a:t>
            </a:r>
            <a:r>
              <a:rPr lang="fa-IR" sz="2800" dirty="0" smtClean="0">
                <a:solidFill>
                  <a:schemeClr val="tx2">
                    <a:satMod val="200000"/>
                  </a:schemeClr>
                </a:solidFill>
                <a:cs typeface="B Homa" panose="00000400000000000000" pitchFamily="2" charset="-78"/>
              </a:rPr>
              <a:t>ف از کف سازی:</a:t>
            </a:r>
            <a:endParaRPr lang="fa-IR" sz="2800" dirty="0">
              <a:solidFill>
                <a:schemeClr val="tx2">
                  <a:satMod val="200000"/>
                </a:schemeClr>
              </a:solidFill>
              <a:cs typeface="B Homa" panose="00000400000000000000" pitchFamily="2" charset="-78"/>
            </a:endParaRPr>
          </a:p>
        </p:txBody>
      </p:sp>
      <p:sp>
        <p:nvSpPr>
          <p:cNvPr id="10243" name="Content Placeholder 2"/>
          <p:cNvSpPr>
            <a:spLocks noGrp="1"/>
          </p:cNvSpPr>
          <p:nvPr>
            <p:ph idx="1"/>
          </p:nvPr>
        </p:nvSpPr>
        <p:spPr/>
        <p:txBody>
          <a:bodyPr/>
          <a:lstStyle/>
          <a:p>
            <a:pPr eaLnBrk="1" hangingPunct="1"/>
            <a:r>
              <a:rPr lang="fa-IR" altLang="en-US" sz="2400" dirty="0" smtClean="0">
                <a:cs typeface="B Homa" panose="00000400000000000000" pitchFamily="2" charset="-78"/>
              </a:rPr>
              <a:t>هدف از کف سازی بوجود آوردن سطحی که بتواند خواسته های استفاده کنندگان را از آن بنحو مطلوب برآورده سازد.با توجه به فناوری کف جنس . متفاوت خواهد بود  کف ها را باید از مصالح ساخت.</a:t>
            </a:r>
          </a:p>
          <a:p>
            <a:pPr eaLnBrk="1" hangingPunct="1"/>
            <a:r>
              <a:rPr lang="fa-IR" altLang="en-US" sz="2400" dirty="0" smtClean="0">
                <a:cs typeface="B Homa" panose="00000400000000000000" pitchFamily="2" charset="-78"/>
              </a:rPr>
              <a:t>کف ها باید در مقابل سایندگی محکم ومقاوم باشد همچنین حرکت بروی آنها راحت وتا حد امکان بی صدا بوده وبه راحتی بتوان کف را نظافت کرد.</a:t>
            </a:r>
          </a:p>
          <a:p>
            <a:pPr eaLnBrk="1" hangingPunct="1"/>
            <a:r>
              <a:rPr lang="fa-IR" altLang="en-US" sz="2400" dirty="0" smtClean="0">
                <a:cs typeface="B Homa" panose="00000400000000000000" pitchFamily="2" charset="-78"/>
              </a:rPr>
              <a:t>البته شکل و جنس کف سازی بسته به نوع کاربردی آن دارد.</a:t>
            </a:r>
          </a:p>
        </p:txBody>
      </p:sp>
    </p:spTree>
    <p:extLst>
      <p:ext uri="{BB962C8B-B14F-4D97-AF65-F5344CB8AC3E}">
        <p14:creationId xmlns:p14="http://schemas.microsoft.com/office/powerpoint/2010/main" val="134738318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10243">
                                            <p:txEl>
                                              <p:pRg st="0" end="0"/>
                                            </p:txEl>
                                          </p:spTgt>
                                        </p:tgtEl>
                                        <p:attrNameLst>
                                          <p:attrName>style.visibility</p:attrName>
                                        </p:attrNameLst>
                                      </p:cBhvr>
                                      <p:to>
                                        <p:strVal val="visible"/>
                                      </p:to>
                                    </p:set>
                                    <p:animEffect transition="in" filter="wedge">
                                      <p:cBhvr>
                                        <p:cTn id="14" dur="2000"/>
                                        <p:tgtEl>
                                          <p:spTgt spid="10243">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10243">
                                            <p:txEl>
                                              <p:pRg st="1" end="1"/>
                                            </p:txEl>
                                          </p:spTgt>
                                        </p:tgtEl>
                                        <p:attrNameLst>
                                          <p:attrName>style.visibility</p:attrName>
                                        </p:attrNameLst>
                                      </p:cBhvr>
                                      <p:to>
                                        <p:strVal val="visible"/>
                                      </p:to>
                                    </p:set>
                                    <p:animEffect transition="in" filter="wedge">
                                      <p:cBhvr>
                                        <p:cTn id="19" dur="2000"/>
                                        <p:tgtEl>
                                          <p:spTgt spid="10243">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0" presetClass="entr" presetSubtype="0" fill="hold" grpId="0" nodeType="clickEffect">
                                  <p:stCondLst>
                                    <p:cond delay="0"/>
                                  </p:stCondLst>
                                  <p:childTnLst>
                                    <p:set>
                                      <p:cBhvr>
                                        <p:cTn id="23" dur="1" fill="hold">
                                          <p:stCondLst>
                                            <p:cond delay="0"/>
                                          </p:stCondLst>
                                        </p:cTn>
                                        <p:tgtEl>
                                          <p:spTgt spid="10243">
                                            <p:txEl>
                                              <p:pRg st="2" end="2"/>
                                            </p:txEl>
                                          </p:spTgt>
                                        </p:tgtEl>
                                        <p:attrNameLst>
                                          <p:attrName>style.visibility</p:attrName>
                                        </p:attrNameLst>
                                      </p:cBhvr>
                                      <p:to>
                                        <p:strVal val="visible"/>
                                      </p:to>
                                    </p:set>
                                    <p:animEffect transition="in" filter="wedge">
                                      <p:cBhvr>
                                        <p:cTn id="24" dur="20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4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347713" cy="1320800"/>
          </a:xfrm>
        </p:spPr>
        <p:txBody>
          <a:bodyPr/>
          <a:lstStyle/>
          <a:p>
            <a:pPr eaLnBrk="1" fontAlgn="auto" hangingPunct="1">
              <a:spcAft>
                <a:spcPts val="0"/>
              </a:spcAft>
              <a:defRPr/>
            </a:pPr>
            <a:r>
              <a:rPr lang="fa-IR" sz="2800" dirty="0" smtClean="0">
                <a:solidFill>
                  <a:schemeClr val="tx2">
                    <a:satMod val="200000"/>
                  </a:schemeClr>
                </a:solidFill>
                <a:cs typeface="B Homa" panose="00000400000000000000" pitchFamily="2" charset="-78"/>
              </a:rPr>
              <a:t>اجرای فرش کف لاستیکی-پلاستیکی وپارکت</a:t>
            </a:r>
            <a:endParaRPr lang="fa-IR" sz="2800" dirty="0">
              <a:solidFill>
                <a:schemeClr val="tx2">
                  <a:satMod val="200000"/>
                </a:schemeClr>
              </a:solidFill>
              <a:cs typeface="B Homa" panose="00000400000000000000" pitchFamily="2" charset="-78"/>
            </a:endParaRPr>
          </a:p>
        </p:txBody>
      </p:sp>
      <p:sp>
        <p:nvSpPr>
          <p:cNvPr id="3" name="Content Placeholder 2"/>
          <p:cNvSpPr>
            <a:spLocks noGrp="1"/>
          </p:cNvSpPr>
          <p:nvPr>
            <p:ph idx="1"/>
          </p:nvPr>
        </p:nvSpPr>
        <p:spPr>
          <a:xfrm>
            <a:off x="1143000" y="762000"/>
            <a:ext cx="6347714" cy="3880773"/>
          </a:xfrm>
        </p:spPr>
        <p:txBody>
          <a:bodyPr>
            <a:normAutofit/>
          </a:bodyPr>
          <a:lstStyle/>
          <a:p>
            <a:pPr marL="411480" eaLnBrk="1" fontAlgn="auto" hangingPunct="1">
              <a:spcAft>
                <a:spcPts val="0"/>
              </a:spcAft>
              <a:buFont typeface="Wingdings"/>
              <a:buChar char=""/>
              <a:defRPr/>
            </a:pPr>
            <a:r>
              <a:rPr lang="fa-IR" sz="2000" dirty="0" smtClean="0">
                <a:cs typeface="B Homa" panose="00000400000000000000" pitchFamily="2" charset="-78"/>
              </a:rPr>
              <a:t>برای اجرای این فرشها ابتدا باید سطح کاملا صافی بوجود آورد.برای بدست آوردن سطح کاملا صاف ابتدا بعنوان زیرسازی کف را به وسیله آجرسیمانی ساده فرش می نمایند سپس روی آنرا بوسیله دو قشر ماستیک مخصوص زیر سازی صاف می نمایند.پس از انجام زیرسازی یاد شده قطعات لاستیکی-پلاستیکی یا پارکت را بوسیله چسب مخصوص کاملا لب به لب وبدون درز نصب میکنند.اگر فرش کف پارکت شود آنرا با دستگاه مخصوص ساب زده وکاملا صیقلی می کنندوپس از آن بادودست لاک مخصوص روی آنرا میپوشانندومجدداصیقلی میکنند.</a:t>
            </a:r>
          </a:p>
          <a:p>
            <a:pPr marL="411480" eaLnBrk="1" fontAlgn="auto" hangingPunct="1">
              <a:spcAft>
                <a:spcPts val="0"/>
              </a:spcAft>
              <a:buFont typeface="Wingdings"/>
              <a:buChar char=""/>
              <a:defRPr/>
            </a:pPr>
            <a:endParaRPr lang="fa-IR" sz="1800" dirty="0" smtClean="0">
              <a:solidFill>
                <a:schemeClr val="accent2">
                  <a:lumMod val="50000"/>
                </a:schemeClr>
              </a:solidFill>
              <a:cs typeface="B Homa" panose="00000400000000000000" pitchFamily="2" charset="-78"/>
            </a:endParaRPr>
          </a:p>
        </p:txBody>
      </p:sp>
      <p:pic>
        <p:nvPicPr>
          <p:cNvPr id="20484" name="Picture 3" descr="thumbnail[1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652173"/>
            <a:ext cx="44958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88530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plus(in)">
                                      <p:cBhvr>
                                        <p:cTn id="12" dur="20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nodeType="clickEffect">
                                  <p:stCondLst>
                                    <p:cond delay="0"/>
                                  </p:stCondLst>
                                  <p:childTnLst>
                                    <p:set>
                                      <p:cBhvr>
                                        <p:cTn id="16" dur="1" fill="hold">
                                          <p:stCondLst>
                                            <p:cond delay="0"/>
                                          </p:stCondLst>
                                        </p:cTn>
                                        <p:tgtEl>
                                          <p:spTgt spid="20484"/>
                                        </p:tgtEl>
                                        <p:attrNameLst>
                                          <p:attrName>style.visibility</p:attrName>
                                        </p:attrNameLst>
                                      </p:cBhvr>
                                      <p:to>
                                        <p:strVal val="visible"/>
                                      </p:to>
                                    </p:set>
                                    <p:anim to="" calcmode="lin" valueType="num">
                                      <p:cBhvr>
                                        <p:cTn id="17" dur="1" fill="hold"/>
                                        <p:tgtEl>
                                          <p:spTgt spid="2048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endParaRPr lang="fa-IR" dirty="0">
              <a:solidFill>
                <a:schemeClr val="tx2">
                  <a:satMod val="200000"/>
                </a:schemeClr>
              </a:solidFill>
              <a:cs typeface="B Homa" panose="00000400000000000000" pitchFamily="2" charset="-78"/>
            </a:endParaRPr>
          </a:p>
        </p:txBody>
      </p:sp>
      <p:sp>
        <p:nvSpPr>
          <p:cNvPr id="11267" name="Content Placeholder 2"/>
          <p:cNvSpPr>
            <a:spLocks noGrp="1"/>
          </p:cNvSpPr>
          <p:nvPr>
            <p:ph idx="1"/>
          </p:nvPr>
        </p:nvSpPr>
        <p:spPr/>
        <p:txBody>
          <a:bodyPr/>
          <a:lstStyle/>
          <a:p>
            <a:pPr eaLnBrk="1" hangingPunct="1"/>
            <a:r>
              <a:rPr lang="fa-IR" altLang="en-US" sz="2400" dirty="0" smtClean="0">
                <a:cs typeface="B Homa" panose="00000400000000000000" pitchFamily="2" charset="-78"/>
              </a:rPr>
              <a:t>از مشخصات مهم کف سازی نیز استحکام وپایداری است واز دیگر مشخصه های آن مقاومت در برابر رطوبت دوام عایق صوتی وحرارتی واستقامت در برابر آتش را می توان نام برد .</a:t>
            </a:r>
          </a:p>
          <a:p>
            <a:pPr eaLnBrk="1" hangingPunct="1"/>
            <a:endParaRPr lang="fa-IR" altLang="en-US" sz="2400" dirty="0" smtClean="0">
              <a:cs typeface="B Homa" panose="00000400000000000000" pitchFamily="2" charset="-78"/>
            </a:endParaRPr>
          </a:p>
        </p:txBody>
      </p:sp>
      <p:pic>
        <p:nvPicPr>
          <p:cNvPr id="4" name="Picture 3" descr="IMG_2179.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403093">
            <a:off x="1814513" y="3662363"/>
            <a:ext cx="41148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072716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wedge">
                                      <p:cBhvr>
                                        <p:cTn id="7" dur="2000"/>
                                        <p:tgtEl>
                                          <p:spTgt spid="112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4)">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763"/>
            <a:ext cx="7772400" cy="1163637"/>
          </a:xfrm>
        </p:spPr>
        <p:txBody>
          <a:bodyPr>
            <a:normAutofit/>
          </a:bodyPr>
          <a:lstStyle/>
          <a:p>
            <a:pPr algn="r" eaLnBrk="1" fontAlgn="auto" hangingPunct="1">
              <a:spcAft>
                <a:spcPts val="0"/>
              </a:spcAft>
              <a:defRPr/>
            </a:pPr>
            <a:r>
              <a:rPr lang="fa-IR" sz="3200" dirty="0" smtClean="0">
                <a:solidFill>
                  <a:schemeClr val="tx2">
                    <a:satMod val="200000"/>
                  </a:schemeClr>
                </a:solidFill>
                <a:cs typeface="B Homa" panose="00000400000000000000" pitchFamily="2" charset="-78"/>
              </a:rPr>
              <a:t>انواع کف سازی از نقطه نظر محل قرار گیری:</a:t>
            </a:r>
            <a:endParaRPr lang="fa-IR" sz="3200" dirty="0">
              <a:solidFill>
                <a:schemeClr val="tx2">
                  <a:satMod val="200000"/>
                </a:schemeClr>
              </a:solidFill>
              <a:cs typeface="B Homa" panose="00000400000000000000" pitchFamily="2" charset="-78"/>
            </a:endParaRPr>
          </a:p>
        </p:txBody>
      </p:sp>
      <p:sp>
        <p:nvSpPr>
          <p:cNvPr id="12291" name="Content Placeholder 2"/>
          <p:cNvSpPr>
            <a:spLocks noGrp="1"/>
          </p:cNvSpPr>
          <p:nvPr>
            <p:ph idx="1"/>
          </p:nvPr>
        </p:nvSpPr>
        <p:spPr>
          <a:xfrm>
            <a:off x="1371600" y="1828800"/>
            <a:ext cx="7772400" cy="4572000"/>
          </a:xfrm>
        </p:spPr>
        <p:txBody>
          <a:bodyPr/>
          <a:lstStyle/>
          <a:p>
            <a:pPr marL="514350" indent="-514350" eaLnBrk="1" hangingPunct="1">
              <a:buFont typeface="Consolas" panose="020B0609020204030204" pitchFamily="49" charset="0"/>
              <a:buAutoNum type="arabicPeriod"/>
            </a:pPr>
            <a:r>
              <a:rPr lang="fa-IR" altLang="en-US" sz="3200" dirty="0" smtClean="0">
                <a:cs typeface="B Homa" panose="00000400000000000000" pitchFamily="2" charset="-78"/>
              </a:rPr>
              <a:t>کف سازی بر روی خاک</a:t>
            </a:r>
          </a:p>
          <a:p>
            <a:pPr marL="514350" indent="-514350" eaLnBrk="1" hangingPunct="1">
              <a:buFont typeface="Consolas" panose="020B0609020204030204" pitchFamily="49" charset="0"/>
              <a:buAutoNum type="arabicPeriod"/>
            </a:pPr>
            <a:r>
              <a:rPr lang="fa-IR" altLang="en-US" sz="3200" dirty="0" smtClean="0">
                <a:cs typeface="B Homa" panose="00000400000000000000" pitchFamily="2" charset="-78"/>
              </a:rPr>
              <a:t>کف سازی  در طبقات</a:t>
            </a:r>
          </a:p>
          <a:p>
            <a:pPr marL="514350" indent="-514350" eaLnBrk="1" hangingPunct="1">
              <a:buFont typeface="Consolas" panose="020B0609020204030204" pitchFamily="49" charset="0"/>
              <a:buAutoNum type="arabicPeriod"/>
            </a:pPr>
            <a:r>
              <a:rPr lang="fa-IR" altLang="en-US" sz="3200" dirty="0" smtClean="0">
                <a:cs typeface="B Homa" panose="00000400000000000000" pitchFamily="2" charset="-78"/>
              </a:rPr>
              <a:t>کف سازی بروی بام</a:t>
            </a:r>
          </a:p>
        </p:txBody>
      </p:sp>
    </p:spTree>
    <p:extLst>
      <p:ext uri="{BB962C8B-B14F-4D97-AF65-F5344CB8AC3E}">
        <p14:creationId xmlns:p14="http://schemas.microsoft.com/office/powerpoint/2010/main" val="165820540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291">
                                            <p:txEl>
                                              <p:pRg st="0" end="0"/>
                                            </p:txEl>
                                          </p:spTgt>
                                        </p:tgtEl>
                                        <p:attrNameLst>
                                          <p:attrName>style.visibility</p:attrName>
                                        </p:attrNameLst>
                                      </p:cBhvr>
                                      <p:to>
                                        <p:strVal val="visible"/>
                                      </p:to>
                                    </p:set>
                                    <p:animEffect transition="in" filter="fade">
                                      <p:cBhvr>
                                        <p:cTn id="14" dur="1000"/>
                                        <p:tgtEl>
                                          <p:spTgt spid="12291">
                                            <p:txEl>
                                              <p:pRg st="0" end="0"/>
                                            </p:txEl>
                                          </p:spTgt>
                                        </p:tgtEl>
                                      </p:cBhvr>
                                    </p:animEffect>
                                    <p:anim calcmode="lin" valueType="num">
                                      <p:cBhvr>
                                        <p:cTn id="15" dur="1000" fill="hold"/>
                                        <p:tgtEl>
                                          <p:spTgt spid="12291">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229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291">
                                            <p:txEl>
                                              <p:pRg st="1" end="1"/>
                                            </p:txEl>
                                          </p:spTgt>
                                        </p:tgtEl>
                                        <p:attrNameLst>
                                          <p:attrName>style.visibility</p:attrName>
                                        </p:attrNameLst>
                                      </p:cBhvr>
                                      <p:to>
                                        <p:strVal val="visible"/>
                                      </p:to>
                                    </p:set>
                                    <p:animEffect transition="in" filter="fade">
                                      <p:cBhvr>
                                        <p:cTn id="21" dur="1000"/>
                                        <p:tgtEl>
                                          <p:spTgt spid="12291">
                                            <p:txEl>
                                              <p:pRg st="1" end="1"/>
                                            </p:txEl>
                                          </p:spTgt>
                                        </p:tgtEl>
                                      </p:cBhvr>
                                    </p:animEffect>
                                    <p:anim calcmode="lin" valueType="num">
                                      <p:cBhvr>
                                        <p:cTn id="22" dur="1000" fill="hold"/>
                                        <p:tgtEl>
                                          <p:spTgt spid="12291">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1229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2291">
                                            <p:txEl>
                                              <p:pRg st="2" end="2"/>
                                            </p:txEl>
                                          </p:spTgt>
                                        </p:tgtEl>
                                        <p:attrNameLst>
                                          <p:attrName>style.visibility</p:attrName>
                                        </p:attrNameLst>
                                      </p:cBhvr>
                                      <p:to>
                                        <p:strVal val="visible"/>
                                      </p:to>
                                    </p:set>
                                    <p:animEffect transition="in" filter="fade">
                                      <p:cBhvr>
                                        <p:cTn id="28" dur="1000"/>
                                        <p:tgtEl>
                                          <p:spTgt spid="12291">
                                            <p:txEl>
                                              <p:pRg st="2" end="2"/>
                                            </p:txEl>
                                          </p:spTgt>
                                        </p:tgtEl>
                                      </p:cBhvr>
                                    </p:animEffect>
                                    <p:anim calcmode="lin" valueType="num">
                                      <p:cBhvr>
                                        <p:cTn id="29" dur="1000" fill="hold"/>
                                        <p:tgtEl>
                                          <p:spTgt spid="12291">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1229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29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772400" cy="914400"/>
          </a:xfrm>
        </p:spPr>
        <p:txBody>
          <a:bodyPr/>
          <a:lstStyle/>
          <a:p>
            <a:pPr algn="r" eaLnBrk="1" fontAlgn="auto" hangingPunct="1">
              <a:spcAft>
                <a:spcPts val="0"/>
              </a:spcAft>
              <a:defRPr/>
            </a:pPr>
            <a:r>
              <a:rPr lang="fa-IR" dirty="0" smtClean="0">
                <a:solidFill>
                  <a:schemeClr val="tx2">
                    <a:satMod val="200000"/>
                  </a:schemeClr>
                </a:solidFill>
                <a:latin typeface="Arial" pitchFamily="34" charset="0"/>
                <a:cs typeface="Arial" pitchFamily="34" charset="0"/>
              </a:rPr>
              <a:t>انواع کف سازی از نقطه نظر عملکرد:</a:t>
            </a:r>
            <a:endParaRPr lang="fa-IR" dirty="0">
              <a:solidFill>
                <a:schemeClr val="tx2">
                  <a:satMod val="200000"/>
                </a:schemeClr>
              </a:solidFill>
              <a:latin typeface="Arial" pitchFamily="34" charset="0"/>
              <a:cs typeface="Arial" pitchFamily="34" charset="0"/>
            </a:endParaRPr>
          </a:p>
        </p:txBody>
      </p:sp>
      <p:sp>
        <p:nvSpPr>
          <p:cNvPr id="13317" name="Rectangle 5"/>
          <p:cNvSpPr>
            <a:spLocks noGrp="1" noChangeArrowheads="1"/>
          </p:cNvSpPr>
          <p:nvPr>
            <p:ph idx="1"/>
          </p:nvPr>
        </p:nvSpPr>
        <p:spPr>
          <a:xfrm>
            <a:off x="890937" y="837992"/>
            <a:ext cx="7810151" cy="2800767"/>
          </a:xfrm>
        </p:spPr>
        <p:txBody>
          <a:bodyPr wrap="none" anchor="ctr">
            <a:spAutoFit/>
          </a:bodyPr>
          <a:lstStyle/>
          <a:p>
            <a:pPr marL="0" indent="0">
              <a:spcBef>
                <a:spcPct val="0"/>
              </a:spcBef>
              <a:buClrTx/>
              <a:buSzTx/>
              <a:buFontTx/>
              <a:buChar char="•"/>
              <a:tabLst>
                <a:tab pos="457200" algn="l"/>
              </a:tabLst>
            </a:pPr>
            <a:r>
              <a:rPr lang="fa-IR" altLang="en-US" sz="2200" dirty="0" smtClean="0">
                <a:latin typeface="Calibri" panose="020F0502020204030204" pitchFamily="34" charset="0"/>
                <a:ea typeface="Calibri" panose="020F0502020204030204" pitchFamily="34" charset="0"/>
                <a:cs typeface="B Homa" panose="00000400000000000000" pitchFamily="2" charset="-78"/>
              </a:rPr>
              <a:t>کف سازی در زمینهای خشک:</a:t>
            </a:r>
          </a:p>
          <a:p>
            <a:pPr marL="0" indent="0">
              <a:spcBef>
                <a:spcPct val="0"/>
              </a:spcBef>
              <a:buClrTx/>
              <a:buSzTx/>
              <a:buFontTx/>
              <a:buChar char="•"/>
              <a:tabLst>
                <a:tab pos="457200" algn="l"/>
              </a:tabLst>
            </a:pPr>
            <a:r>
              <a:rPr lang="fa-IR" altLang="en-US" sz="2200" dirty="0" smtClean="0">
                <a:latin typeface="Calibri" panose="020F0502020204030204" pitchFamily="34" charset="0"/>
                <a:ea typeface="Calibri" panose="020F0502020204030204" pitchFamily="34" charset="0"/>
                <a:cs typeface="B Homa" panose="00000400000000000000" pitchFamily="2" charset="-78"/>
              </a:rPr>
              <a:t>در این گونه زمینها ابتدا یک لایه بتن (200 کیلوگرم سیمان در مترمکعب ) </a:t>
            </a:r>
          </a:p>
          <a:p>
            <a:pPr marL="0" indent="0">
              <a:spcBef>
                <a:spcPct val="0"/>
              </a:spcBef>
              <a:buClrTx/>
              <a:buSzTx/>
              <a:buFontTx/>
              <a:buChar char="•"/>
              <a:tabLst>
                <a:tab pos="457200" algn="l"/>
              </a:tabLst>
            </a:pPr>
            <a:r>
              <a:rPr lang="fa-IR" altLang="en-US" sz="2200" dirty="0" smtClean="0">
                <a:latin typeface="Calibri" panose="020F0502020204030204" pitchFamily="34" charset="0"/>
                <a:ea typeface="Calibri" panose="020F0502020204030204" pitchFamily="34" charset="0"/>
                <a:cs typeface="B Homa" panose="00000400000000000000" pitchFamily="2" charset="-78"/>
              </a:rPr>
              <a:t>با ضخامتی در حدود 10 سانتی متر ریخته و پس از آنکه بخوبی آنرا ویبره</a:t>
            </a:r>
          </a:p>
          <a:p>
            <a:pPr marL="0" indent="0">
              <a:spcBef>
                <a:spcPct val="0"/>
              </a:spcBef>
              <a:buClrTx/>
              <a:buSzTx/>
              <a:buFontTx/>
              <a:buChar char="•"/>
              <a:tabLst>
                <a:tab pos="457200" algn="l"/>
              </a:tabLst>
            </a:pPr>
            <a:r>
              <a:rPr lang="fa-IR" altLang="en-US" sz="2200" dirty="0" smtClean="0">
                <a:latin typeface="Calibri" panose="020F0502020204030204" pitchFamily="34" charset="0"/>
                <a:ea typeface="Calibri" panose="020F0502020204030204" pitchFamily="34" charset="0"/>
                <a:cs typeface="B Homa" panose="00000400000000000000" pitchFamily="2" charset="-78"/>
              </a:rPr>
              <a:t> نمودیم با تخته ماله صاف می کنیم . البته ممکن است این کف بصورت بتنی</a:t>
            </a:r>
          </a:p>
          <a:p>
            <a:pPr marL="0" indent="0">
              <a:spcBef>
                <a:spcPct val="0"/>
              </a:spcBef>
              <a:buClrTx/>
              <a:buSzTx/>
              <a:buFontTx/>
              <a:buChar char="•"/>
              <a:tabLst>
                <a:tab pos="457200" algn="l"/>
              </a:tabLst>
            </a:pPr>
            <a:r>
              <a:rPr lang="fa-IR" altLang="en-US" sz="2200" dirty="0" smtClean="0">
                <a:latin typeface="Calibri" panose="020F0502020204030204" pitchFamily="34" charset="0"/>
                <a:ea typeface="Calibri" panose="020F0502020204030204" pitchFamily="34" charset="0"/>
                <a:cs typeface="B Homa" panose="00000400000000000000" pitchFamily="2" charset="-78"/>
              </a:rPr>
              <a:t> باقی مانده و یا اینکه روی آنرا پوشش اجرا کنیم  که  باز هم نوع  پوشش </a:t>
            </a:r>
          </a:p>
          <a:p>
            <a:pPr marL="0" indent="0">
              <a:spcBef>
                <a:spcPct val="0"/>
              </a:spcBef>
              <a:buClrTx/>
              <a:buSzTx/>
              <a:buFontTx/>
              <a:buChar char="•"/>
              <a:tabLst>
                <a:tab pos="457200" algn="l"/>
              </a:tabLst>
            </a:pPr>
            <a:r>
              <a:rPr lang="fa-IR" altLang="en-US" sz="2200" dirty="0" smtClean="0">
                <a:latin typeface="Calibri" panose="020F0502020204030204" pitchFamily="34" charset="0"/>
                <a:ea typeface="Calibri" panose="020F0502020204030204" pitchFamily="34" charset="0"/>
                <a:cs typeface="B Homa" panose="00000400000000000000" pitchFamily="2" charset="-78"/>
              </a:rPr>
              <a:t>مصرف  بستگی به سلیقه مصرف کننده و نوع استفاده خواهد داشت .</a:t>
            </a:r>
          </a:p>
          <a:p>
            <a:pPr marL="0" indent="0">
              <a:spcBef>
                <a:spcPct val="0"/>
              </a:spcBef>
              <a:buClrTx/>
              <a:buSzTx/>
              <a:buFontTx/>
              <a:buChar char="•"/>
              <a:tabLst>
                <a:tab pos="457200" algn="l"/>
              </a:tabLst>
            </a:pPr>
            <a:r>
              <a:rPr lang="fa-IR" altLang="en-US" sz="2200" dirty="0" smtClean="0">
                <a:latin typeface="Calibri" panose="020F0502020204030204" pitchFamily="34" charset="0"/>
                <a:ea typeface="Calibri" panose="020F0502020204030204" pitchFamily="34" charset="0"/>
                <a:cs typeface="B Homa" panose="00000400000000000000" pitchFamily="2" charset="-78"/>
              </a:rPr>
              <a:t> این پوشش معمولاً ملات ماسه سیمان ـ موزائیک ـ سنگ فرش ـ پارکت</a:t>
            </a:r>
          </a:p>
          <a:p>
            <a:pPr marL="0" indent="0">
              <a:spcBef>
                <a:spcPct val="0"/>
              </a:spcBef>
              <a:buClrTx/>
              <a:buSzTx/>
              <a:buFontTx/>
              <a:buChar char="•"/>
              <a:tabLst>
                <a:tab pos="457200" algn="l"/>
              </a:tabLst>
            </a:pPr>
            <a:r>
              <a:rPr lang="fa-IR" altLang="en-US" sz="2200" dirty="0" smtClean="0">
                <a:latin typeface="Calibri" panose="020F0502020204030204" pitchFamily="34" charset="0"/>
                <a:ea typeface="Calibri" panose="020F0502020204030204" pitchFamily="34" charset="0"/>
                <a:cs typeface="B Homa" panose="00000400000000000000" pitchFamily="2" charset="-78"/>
              </a:rPr>
              <a:t> و غیره می باشد . </a:t>
            </a:r>
            <a:endParaRPr lang="fa-IR" altLang="en-US" sz="2200" dirty="0" smtClean="0">
              <a:latin typeface="Arial" panose="020B0604020202020204" pitchFamily="34" charset="0"/>
              <a:ea typeface="Calibri" panose="020F0502020204030204" pitchFamily="34" charset="0"/>
              <a:cs typeface="B Homa" panose="00000400000000000000" pitchFamily="2" charset="-78"/>
            </a:endParaRPr>
          </a:p>
        </p:txBody>
      </p:sp>
      <p:pic>
        <p:nvPicPr>
          <p:cNvPr id="13316" name="Picture 3" descr="IMG_2232.jpg"/>
          <p:cNvPicPr>
            <a:picLocks noChangeAspect="1"/>
          </p:cNvPicPr>
          <p:nvPr/>
        </p:nvPicPr>
        <p:blipFill>
          <a:blip r:embed="rId2">
            <a:lum bright="20000" contrast="40000"/>
            <a:extLst>
              <a:ext uri="{28A0092B-C50C-407E-A947-70E740481C1C}">
                <a14:useLocalDpi xmlns:a14="http://schemas.microsoft.com/office/drawing/2010/main" val="0"/>
              </a:ext>
            </a:extLst>
          </a:blip>
          <a:srcRect t="22221"/>
          <a:stretch>
            <a:fillRect/>
          </a:stretch>
        </p:blipFill>
        <p:spPr bwMode="auto">
          <a:xfrm>
            <a:off x="457200" y="3330575"/>
            <a:ext cx="4356100"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830939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3317">
                                            <p:txEl>
                                              <p:pRg st="0" end="0"/>
                                            </p:txEl>
                                          </p:spTgt>
                                        </p:tgtEl>
                                        <p:attrNameLst>
                                          <p:attrName>style.visibility</p:attrName>
                                        </p:attrNameLst>
                                      </p:cBhvr>
                                      <p:to>
                                        <p:strVal val="visible"/>
                                      </p:to>
                                    </p:set>
                                    <p:anim calcmode="lin" valueType="num">
                                      <p:cBhvr>
                                        <p:cTn id="14" dur="1000" fill="hold"/>
                                        <p:tgtEl>
                                          <p:spTgt spid="13317">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13317">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13317">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13317">
                                            <p:txEl>
                                              <p:pRg st="1" end="1"/>
                                            </p:txEl>
                                          </p:spTgt>
                                        </p:tgtEl>
                                        <p:attrNameLst>
                                          <p:attrName>style.visibility</p:attrName>
                                        </p:attrNameLst>
                                      </p:cBhvr>
                                      <p:to>
                                        <p:strVal val="visible"/>
                                      </p:to>
                                    </p:set>
                                    <p:anim calcmode="lin" valueType="num">
                                      <p:cBhvr>
                                        <p:cTn id="21" dur="1000" fill="hold"/>
                                        <p:tgtEl>
                                          <p:spTgt spid="13317">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13317">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13317">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13317">
                                            <p:txEl>
                                              <p:pRg st="2" end="2"/>
                                            </p:txEl>
                                          </p:spTgt>
                                        </p:tgtEl>
                                        <p:attrNameLst>
                                          <p:attrName>style.visibility</p:attrName>
                                        </p:attrNameLst>
                                      </p:cBhvr>
                                      <p:to>
                                        <p:strVal val="visible"/>
                                      </p:to>
                                    </p:set>
                                    <p:anim calcmode="lin" valueType="num">
                                      <p:cBhvr>
                                        <p:cTn id="28" dur="1000" fill="hold"/>
                                        <p:tgtEl>
                                          <p:spTgt spid="13317">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13317">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13317">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13317">
                                            <p:txEl>
                                              <p:pRg st="3" end="3"/>
                                            </p:txEl>
                                          </p:spTgt>
                                        </p:tgtEl>
                                        <p:attrNameLst>
                                          <p:attrName>style.visibility</p:attrName>
                                        </p:attrNameLst>
                                      </p:cBhvr>
                                      <p:to>
                                        <p:strVal val="visible"/>
                                      </p:to>
                                    </p:set>
                                    <p:anim calcmode="lin" valueType="num">
                                      <p:cBhvr>
                                        <p:cTn id="35" dur="1000" fill="hold"/>
                                        <p:tgtEl>
                                          <p:spTgt spid="13317">
                                            <p:txEl>
                                              <p:pRg st="3" end="3"/>
                                            </p:txEl>
                                          </p:spTgt>
                                        </p:tgtEl>
                                        <p:attrNameLst>
                                          <p:attrName>ppt_w</p:attrName>
                                        </p:attrNameLst>
                                      </p:cBhvr>
                                      <p:tavLst>
                                        <p:tav tm="0">
                                          <p:val>
                                            <p:strVal val="#ppt_w+.3"/>
                                          </p:val>
                                        </p:tav>
                                        <p:tav tm="100000">
                                          <p:val>
                                            <p:strVal val="#ppt_w"/>
                                          </p:val>
                                        </p:tav>
                                      </p:tavLst>
                                    </p:anim>
                                    <p:anim calcmode="lin" valueType="num">
                                      <p:cBhvr>
                                        <p:cTn id="36" dur="1000" fill="hold"/>
                                        <p:tgtEl>
                                          <p:spTgt spid="13317">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13317">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13317">
                                            <p:txEl>
                                              <p:pRg st="4" end="4"/>
                                            </p:txEl>
                                          </p:spTgt>
                                        </p:tgtEl>
                                        <p:attrNameLst>
                                          <p:attrName>style.visibility</p:attrName>
                                        </p:attrNameLst>
                                      </p:cBhvr>
                                      <p:to>
                                        <p:strVal val="visible"/>
                                      </p:to>
                                    </p:set>
                                    <p:anim calcmode="lin" valueType="num">
                                      <p:cBhvr>
                                        <p:cTn id="42" dur="1000" fill="hold"/>
                                        <p:tgtEl>
                                          <p:spTgt spid="13317">
                                            <p:txEl>
                                              <p:pRg st="4" end="4"/>
                                            </p:txEl>
                                          </p:spTgt>
                                        </p:tgtEl>
                                        <p:attrNameLst>
                                          <p:attrName>ppt_w</p:attrName>
                                        </p:attrNameLst>
                                      </p:cBhvr>
                                      <p:tavLst>
                                        <p:tav tm="0">
                                          <p:val>
                                            <p:strVal val="#ppt_w+.3"/>
                                          </p:val>
                                        </p:tav>
                                        <p:tav tm="100000">
                                          <p:val>
                                            <p:strVal val="#ppt_w"/>
                                          </p:val>
                                        </p:tav>
                                      </p:tavLst>
                                    </p:anim>
                                    <p:anim calcmode="lin" valueType="num">
                                      <p:cBhvr>
                                        <p:cTn id="43" dur="1000" fill="hold"/>
                                        <p:tgtEl>
                                          <p:spTgt spid="13317">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13317">
                                            <p:txEl>
                                              <p:pRg st="4" end="4"/>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0" presetClass="entr" presetSubtype="0" decel="100000" fill="hold" grpId="0" nodeType="clickEffect">
                                  <p:stCondLst>
                                    <p:cond delay="0"/>
                                  </p:stCondLst>
                                  <p:childTnLst>
                                    <p:set>
                                      <p:cBhvr>
                                        <p:cTn id="48" dur="1" fill="hold">
                                          <p:stCondLst>
                                            <p:cond delay="0"/>
                                          </p:stCondLst>
                                        </p:cTn>
                                        <p:tgtEl>
                                          <p:spTgt spid="13317">
                                            <p:txEl>
                                              <p:pRg st="5" end="5"/>
                                            </p:txEl>
                                          </p:spTgt>
                                        </p:tgtEl>
                                        <p:attrNameLst>
                                          <p:attrName>style.visibility</p:attrName>
                                        </p:attrNameLst>
                                      </p:cBhvr>
                                      <p:to>
                                        <p:strVal val="visible"/>
                                      </p:to>
                                    </p:set>
                                    <p:anim calcmode="lin" valueType="num">
                                      <p:cBhvr>
                                        <p:cTn id="49" dur="1000" fill="hold"/>
                                        <p:tgtEl>
                                          <p:spTgt spid="13317">
                                            <p:txEl>
                                              <p:pRg st="5" end="5"/>
                                            </p:txEl>
                                          </p:spTgt>
                                        </p:tgtEl>
                                        <p:attrNameLst>
                                          <p:attrName>ppt_w</p:attrName>
                                        </p:attrNameLst>
                                      </p:cBhvr>
                                      <p:tavLst>
                                        <p:tav tm="0">
                                          <p:val>
                                            <p:strVal val="#ppt_w+.3"/>
                                          </p:val>
                                        </p:tav>
                                        <p:tav tm="100000">
                                          <p:val>
                                            <p:strVal val="#ppt_w"/>
                                          </p:val>
                                        </p:tav>
                                      </p:tavLst>
                                    </p:anim>
                                    <p:anim calcmode="lin" valueType="num">
                                      <p:cBhvr>
                                        <p:cTn id="50" dur="1000" fill="hold"/>
                                        <p:tgtEl>
                                          <p:spTgt spid="13317">
                                            <p:txEl>
                                              <p:pRg st="5" end="5"/>
                                            </p:txEl>
                                          </p:spTgt>
                                        </p:tgtEl>
                                        <p:attrNameLst>
                                          <p:attrName>ppt_h</p:attrName>
                                        </p:attrNameLst>
                                      </p:cBhvr>
                                      <p:tavLst>
                                        <p:tav tm="0">
                                          <p:val>
                                            <p:strVal val="#ppt_h"/>
                                          </p:val>
                                        </p:tav>
                                        <p:tav tm="100000">
                                          <p:val>
                                            <p:strVal val="#ppt_h"/>
                                          </p:val>
                                        </p:tav>
                                      </p:tavLst>
                                    </p:anim>
                                    <p:animEffect transition="in" filter="fade">
                                      <p:cBhvr>
                                        <p:cTn id="51" dur="1000"/>
                                        <p:tgtEl>
                                          <p:spTgt spid="13317">
                                            <p:txEl>
                                              <p:pRg st="5" end="5"/>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0" presetClass="entr" presetSubtype="0" decel="100000" fill="hold" grpId="0" nodeType="clickEffect">
                                  <p:stCondLst>
                                    <p:cond delay="0"/>
                                  </p:stCondLst>
                                  <p:childTnLst>
                                    <p:set>
                                      <p:cBhvr>
                                        <p:cTn id="55" dur="1" fill="hold">
                                          <p:stCondLst>
                                            <p:cond delay="0"/>
                                          </p:stCondLst>
                                        </p:cTn>
                                        <p:tgtEl>
                                          <p:spTgt spid="13317">
                                            <p:txEl>
                                              <p:pRg st="6" end="6"/>
                                            </p:txEl>
                                          </p:spTgt>
                                        </p:tgtEl>
                                        <p:attrNameLst>
                                          <p:attrName>style.visibility</p:attrName>
                                        </p:attrNameLst>
                                      </p:cBhvr>
                                      <p:to>
                                        <p:strVal val="visible"/>
                                      </p:to>
                                    </p:set>
                                    <p:anim calcmode="lin" valueType="num">
                                      <p:cBhvr>
                                        <p:cTn id="56" dur="1000" fill="hold"/>
                                        <p:tgtEl>
                                          <p:spTgt spid="13317">
                                            <p:txEl>
                                              <p:pRg st="6" end="6"/>
                                            </p:txEl>
                                          </p:spTgt>
                                        </p:tgtEl>
                                        <p:attrNameLst>
                                          <p:attrName>ppt_w</p:attrName>
                                        </p:attrNameLst>
                                      </p:cBhvr>
                                      <p:tavLst>
                                        <p:tav tm="0">
                                          <p:val>
                                            <p:strVal val="#ppt_w+.3"/>
                                          </p:val>
                                        </p:tav>
                                        <p:tav tm="100000">
                                          <p:val>
                                            <p:strVal val="#ppt_w"/>
                                          </p:val>
                                        </p:tav>
                                      </p:tavLst>
                                    </p:anim>
                                    <p:anim calcmode="lin" valueType="num">
                                      <p:cBhvr>
                                        <p:cTn id="57" dur="1000" fill="hold"/>
                                        <p:tgtEl>
                                          <p:spTgt spid="13317">
                                            <p:txEl>
                                              <p:pRg st="6" end="6"/>
                                            </p:txEl>
                                          </p:spTgt>
                                        </p:tgtEl>
                                        <p:attrNameLst>
                                          <p:attrName>ppt_h</p:attrName>
                                        </p:attrNameLst>
                                      </p:cBhvr>
                                      <p:tavLst>
                                        <p:tav tm="0">
                                          <p:val>
                                            <p:strVal val="#ppt_h"/>
                                          </p:val>
                                        </p:tav>
                                        <p:tav tm="100000">
                                          <p:val>
                                            <p:strVal val="#ppt_h"/>
                                          </p:val>
                                        </p:tav>
                                      </p:tavLst>
                                    </p:anim>
                                    <p:animEffect transition="in" filter="fade">
                                      <p:cBhvr>
                                        <p:cTn id="58" dur="1000"/>
                                        <p:tgtEl>
                                          <p:spTgt spid="13317">
                                            <p:txEl>
                                              <p:pRg st="6" end="6"/>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0" presetClass="entr" presetSubtype="0" decel="100000" fill="hold" grpId="0" nodeType="clickEffect">
                                  <p:stCondLst>
                                    <p:cond delay="0"/>
                                  </p:stCondLst>
                                  <p:childTnLst>
                                    <p:set>
                                      <p:cBhvr>
                                        <p:cTn id="62" dur="1" fill="hold">
                                          <p:stCondLst>
                                            <p:cond delay="0"/>
                                          </p:stCondLst>
                                        </p:cTn>
                                        <p:tgtEl>
                                          <p:spTgt spid="13317">
                                            <p:txEl>
                                              <p:pRg st="7" end="7"/>
                                            </p:txEl>
                                          </p:spTgt>
                                        </p:tgtEl>
                                        <p:attrNameLst>
                                          <p:attrName>style.visibility</p:attrName>
                                        </p:attrNameLst>
                                      </p:cBhvr>
                                      <p:to>
                                        <p:strVal val="visible"/>
                                      </p:to>
                                    </p:set>
                                    <p:anim calcmode="lin" valueType="num">
                                      <p:cBhvr>
                                        <p:cTn id="63" dur="1000" fill="hold"/>
                                        <p:tgtEl>
                                          <p:spTgt spid="13317">
                                            <p:txEl>
                                              <p:pRg st="7" end="7"/>
                                            </p:txEl>
                                          </p:spTgt>
                                        </p:tgtEl>
                                        <p:attrNameLst>
                                          <p:attrName>ppt_w</p:attrName>
                                        </p:attrNameLst>
                                      </p:cBhvr>
                                      <p:tavLst>
                                        <p:tav tm="0">
                                          <p:val>
                                            <p:strVal val="#ppt_w+.3"/>
                                          </p:val>
                                        </p:tav>
                                        <p:tav tm="100000">
                                          <p:val>
                                            <p:strVal val="#ppt_w"/>
                                          </p:val>
                                        </p:tav>
                                      </p:tavLst>
                                    </p:anim>
                                    <p:anim calcmode="lin" valueType="num">
                                      <p:cBhvr>
                                        <p:cTn id="64" dur="1000" fill="hold"/>
                                        <p:tgtEl>
                                          <p:spTgt spid="13317">
                                            <p:txEl>
                                              <p:pRg st="7" end="7"/>
                                            </p:txEl>
                                          </p:spTgt>
                                        </p:tgtEl>
                                        <p:attrNameLst>
                                          <p:attrName>ppt_h</p:attrName>
                                        </p:attrNameLst>
                                      </p:cBhvr>
                                      <p:tavLst>
                                        <p:tav tm="0">
                                          <p:val>
                                            <p:strVal val="#ppt_h"/>
                                          </p:val>
                                        </p:tav>
                                        <p:tav tm="100000">
                                          <p:val>
                                            <p:strVal val="#ppt_h"/>
                                          </p:val>
                                        </p:tav>
                                      </p:tavLst>
                                    </p:anim>
                                    <p:animEffect transition="in" filter="fade">
                                      <p:cBhvr>
                                        <p:cTn id="65" dur="1000"/>
                                        <p:tgtEl>
                                          <p:spTgt spid="133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31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fa-IR" dirty="0" smtClean="0">
                <a:solidFill>
                  <a:schemeClr val="tx2">
                    <a:satMod val="200000"/>
                  </a:schemeClr>
                </a:solidFill>
                <a:cs typeface="B Homa" panose="00000400000000000000" pitchFamily="2" charset="-78"/>
              </a:rPr>
              <a:t>انواع کف سازی از نقطه نظر عملکرد:</a:t>
            </a:r>
            <a:endParaRPr lang="fa-IR" dirty="0">
              <a:solidFill>
                <a:schemeClr val="tx2">
                  <a:satMod val="200000"/>
                </a:schemeClr>
              </a:solidFill>
              <a:cs typeface="B Homa" panose="00000400000000000000" pitchFamily="2" charset="-78"/>
            </a:endParaRPr>
          </a:p>
        </p:txBody>
      </p:sp>
      <p:pic>
        <p:nvPicPr>
          <p:cNvPr id="14339" name="Content Placeholder 4" descr="IMG_2233.jpg"/>
          <p:cNvPicPr>
            <a:picLocks noGrp="1" noChangeAspect="1"/>
          </p:cNvPicPr>
          <p:nvPr>
            <p:ph sz="half" idx="1"/>
          </p:nvPr>
        </p:nvPicPr>
        <p:blipFill>
          <a:blip r:embed="rId2" cstate="print">
            <a:lum bright="20000"/>
            <a:extLst>
              <a:ext uri="{28A0092B-C50C-407E-A947-70E740481C1C}">
                <a14:useLocalDpi xmlns:a14="http://schemas.microsoft.com/office/drawing/2010/main" val="0"/>
              </a:ext>
            </a:extLst>
          </a:blip>
          <a:stretch>
            <a:fillRect/>
          </a:stretch>
        </p:blipFill>
        <p:spPr>
          <a:xfrm>
            <a:off x="609600" y="2943423"/>
            <a:ext cx="3087688" cy="2315766"/>
          </a:xfrm>
        </p:spPr>
      </p:pic>
      <p:sp>
        <p:nvSpPr>
          <p:cNvPr id="14340" name="Content Placeholder 4"/>
          <p:cNvSpPr>
            <a:spLocks noGrp="1"/>
          </p:cNvSpPr>
          <p:nvPr>
            <p:ph sz="half" idx="2"/>
          </p:nvPr>
        </p:nvSpPr>
        <p:spPr>
          <a:xfrm>
            <a:off x="4648200" y="1752600"/>
            <a:ext cx="4038600" cy="4525963"/>
          </a:xfrm>
        </p:spPr>
        <p:txBody>
          <a:bodyPr/>
          <a:lstStyle/>
          <a:p>
            <a:pPr marL="514350" indent="-514350" eaLnBrk="1" hangingPunct="1">
              <a:buFont typeface="Wingdings" panose="05000000000000000000" pitchFamily="2" charset="2"/>
              <a:buNone/>
            </a:pPr>
            <a:r>
              <a:rPr lang="fa-IR" altLang="en-US" dirty="0" smtClean="0">
                <a:cs typeface="B Homa" panose="00000400000000000000" pitchFamily="2" charset="-78"/>
              </a:rPr>
              <a:t>2)کف سازی در زمین های نیمه خشک</a:t>
            </a:r>
          </a:p>
          <a:p>
            <a:pPr marL="514350" indent="-514350" eaLnBrk="1" hangingPunct="1">
              <a:buFont typeface="Wingdings" panose="05000000000000000000" pitchFamily="2" charset="2"/>
              <a:buNone/>
            </a:pPr>
            <a:r>
              <a:rPr lang="fa-IR" altLang="en-US" sz="1800" dirty="0" smtClean="0">
                <a:cs typeface="B Homa" panose="00000400000000000000" pitchFamily="2" charset="-78"/>
              </a:rPr>
              <a:t>در زمینهای نیمه خشک ابتدا بلوکاژ را 25س م اجرا می نمائیم سپس به مقدار 10 س م بتن ریزی نموده بعداز آن ملات ماسه سیمان را 2/5 س م استفاده کرده و در پایان پوشش مورد نیاز خود را بکار میبریم</a:t>
            </a:r>
          </a:p>
        </p:txBody>
      </p:sp>
    </p:spTree>
    <p:extLst>
      <p:ext uri="{BB962C8B-B14F-4D97-AF65-F5344CB8AC3E}">
        <p14:creationId xmlns:p14="http://schemas.microsoft.com/office/powerpoint/2010/main" val="100279443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14340">
                                            <p:txEl>
                                              <p:pRg st="0" end="0"/>
                                            </p:txEl>
                                          </p:spTgt>
                                        </p:tgtEl>
                                        <p:attrNameLst>
                                          <p:attrName>style.visibility</p:attrName>
                                        </p:attrNameLst>
                                      </p:cBhvr>
                                      <p:to>
                                        <p:strVal val="visible"/>
                                      </p:to>
                                    </p:set>
                                    <p:anim calcmode="lin" valueType="num">
                                      <p:cBhvr>
                                        <p:cTn id="15" dur="1000" fill="hold"/>
                                        <p:tgtEl>
                                          <p:spTgt spid="14340">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14340">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14340">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14340">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14340">
                                            <p:txEl>
                                              <p:pRg st="1" end="1"/>
                                            </p:txEl>
                                          </p:spTgt>
                                        </p:tgtEl>
                                        <p:attrNameLst>
                                          <p:attrName>style.visibility</p:attrName>
                                        </p:attrNameLst>
                                      </p:cBhvr>
                                      <p:to>
                                        <p:strVal val="visible"/>
                                      </p:to>
                                    </p:set>
                                    <p:anim calcmode="lin" valueType="num">
                                      <p:cBhvr>
                                        <p:cTn id="23" dur="1000" fill="hold"/>
                                        <p:tgtEl>
                                          <p:spTgt spid="14340">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14340">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14340">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1434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34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fa-IR" dirty="0" smtClean="0">
                <a:solidFill>
                  <a:schemeClr val="tx2">
                    <a:satMod val="200000"/>
                  </a:schemeClr>
                </a:solidFill>
                <a:cs typeface="B Homa" panose="00000400000000000000" pitchFamily="2" charset="-78"/>
              </a:rPr>
              <a:t>انواع کف سازی از نقطه نظر عملکرد:</a:t>
            </a:r>
            <a:endParaRPr lang="fa-IR" dirty="0">
              <a:solidFill>
                <a:schemeClr val="tx2">
                  <a:satMod val="200000"/>
                </a:schemeClr>
              </a:solidFill>
              <a:cs typeface="B Homa" panose="00000400000000000000" pitchFamily="2" charset="-78"/>
            </a:endParaRPr>
          </a:p>
        </p:txBody>
      </p:sp>
      <p:pic>
        <p:nvPicPr>
          <p:cNvPr id="15363" name="Content Placeholder 4" descr="IMG_2234.jpg"/>
          <p:cNvPicPr>
            <a:picLocks noGrp="1" noChangeAspect="1"/>
          </p:cNvPicPr>
          <p:nvPr>
            <p:ph sz="half" idx="1"/>
          </p:nvPr>
        </p:nvPicPr>
        <p:blipFill>
          <a:blip r:embed="rId2" cstate="print">
            <a:lum bright="20000" contrast="40000"/>
            <a:extLst>
              <a:ext uri="{28A0092B-C50C-407E-A947-70E740481C1C}">
                <a14:useLocalDpi xmlns:a14="http://schemas.microsoft.com/office/drawing/2010/main" val="0"/>
              </a:ext>
            </a:extLst>
          </a:blip>
          <a:stretch>
            <a:fillRect/>
          </a:stretch>
        </p:blipFill>
        <p:spPr>
          <a:xfrm>
            <a:off x="721169" y="2458903"/>
            <a:ext cx="3087688" cy="2315766"/>
          </a:xfrm>
        </p:spPr>
      </p:pic>
      <p:sp>
        <p:nvSpPr>
          <p:cNvPr id="15364" name="Content Placeholder 4"/>
          <p:cNvSpPr>
            <a:spLocks noGrp="1"/>
          </p:cNvSpPr>
          <p:nvPr>
            <p:ph sz="half" idx="2"/>
          </p:nvPr>
        </p:nvSpPr>
        <p:spPr>
          <a:xfrm>
            <a:off x="4191000" y="1676400"/>
            <a:ext cx="3903196" cy="3880773"/>
          </a:xfrm>
        </p:spPr>
        <p:txBody>
          <a:bodyPr>
            <a:normAutofit lnSpcReduction="10000"/>
          </a:bodyPr>
          <a:lstStyle/>
          <a:p>
            <a:pPr eaLnBrk="1" hangingPunct="1"/>
            <a:r>
              <a:rPr lang="fa-IR" altLang="en-US" sz="2200" dirty="0" smtClean="0">
                <a:latin typeface="Arial" panose="020B0604020202020204" pitchFamily="34" charset="0"/>
                <a:cs typeface="B Homa" panose="00000400000000000000" pitchFamily="2" charset="-78"/>
              </a:rPr>
              <a:t>3)کف سازی در زمینهای با رطوبت بالا</a:t>
            </a:r>
          </a:p>
          <a:p>
            <a:pPr eaLnBrk="1" hangingPunct="1">
              <a:buFont typeface="Wingdings" panose="05000000000000000000" pitchFamily="2" charset="2"/>
              <a:buNone/>
            </a:pPr>
            <a:r>
              <a:rPr lang="fa-IR" altLang="en-US" sz="2200" dirty="0" smtClean="0">
                <a:latin typeface="Arial" panose="020B0604020202020204" pitchFamily="34" charset="0"/>
                <a:cs typeface="B Homa" panose="00000400000000000000" pitchFamily="2" charset="-78"/>
              </a:rPr>
              <a:t>در زمینهای های با رطوبت بالا همانند زمینهای نیمه خشک بعداز انجام بلوکاژ وبتن ریزی10 س م.استفاده ازملات برای عایق رطوبتی می باشدکه بعداز آن بروی ملات را عایق کاری کرده سپس ماسه نرمی بروی عایق ریخته ودر ادامه ملات ماسه سیمان را استفاده نموده وبروی ملات کف پوش موزائیک یا پوشش مورد نیاز را بکار میبریم. </a:t>
            </a:r>
          </a:p>
        </p:txBody>
      </p:sp>
    </p:spTree>
    <p:extLst>
      <p:ext uri="{BB962C8B-B14F-4D97-AF65-F5344CB8AC3E}">
        <p14:creationId xmlns:p14="http://schemas.microsoft.com/office/powerpoint/2010/main" val="293691412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5364">
                                            <p:txEl>
                                              <p:pRg st="0" end="0"/>
                                            </p:txEl>
                                          </p:spTgt>
                                        </p:tgtEl>
                                        <p:attrNameLst>
                                          <p:attrName>style.visibility</p:attrName>
                                        </p:attrNameLst>
                                      </p:cBhvr>
                                      <p:to>
                                        <p:strVal val="visible"/>
                                      </p:to>
                                    </p:set>
                                    <p:animEffect transition="in" filter="fade">
                                      <p:cBhvr>
                                        <p:cTn id="15" dur="1000"/>
                                        <p:tgtEl>
                                          <p:spTgt spid="15364">
                                            <p:txEl>
                                              <p:pRg st="0" end="0"/>
                                            </p:txEl>
                                          </p:spTgt>
                                        </p:tgtEl>
                                      </p:cBhvr>
                                    </p:animEffect>
                                    <p:anim calcmode="lin" valueType="num">
                                      <p:cBhvr>
                                        <p:cTn id="16" dur="1000" fill="hold"/>
                                        <p:tgtEl>
                                          <p:spTgt spid="15364">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5364">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536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5364">
                                            <p:txEl>
                                              <p:pRg st="1" end="1"/>
                                            </p:txEl>
                                          </p:spTgt>
                                        </p:tgtEl>
                                        <p:attrNameLst>
                                          <p:attrName>style.visibility</p:attrName>
                                        </p:attrNameLst>
                                      </p:cBhvr>
                                      <p:to>
                                        <p:strVal val="visible"/>
                                      </p:to>
                                    </p:set>
                                    <p:animEffect transition="in" filter="fade">
                                      <p:cBhvr>
                                        <p:cTn id="23" dur="1000"/>
                                        <p:tgtEl>
                                          <p:spTgt spid="15364">
                                            <p:txEl>
                                              <p:pRg st="1" end="1"/>
                                            </p:txEl>
                                          </p:spTgt>
                                        </p:tgtEl>
                                      </p:cBhvr>
                                    </p:animEffect>
                                    <p:anim calcmode="lin" valueType="num">
                                      <p:cBhvr>
                                        <p:cTn id="24" dur="1000" fill="hold"/>
                                        <p:tgtEl>
                                          <p:spTgt spid="15364">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15364">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5364">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36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IMG_2231.jpg"/>
          <p:cNvPicPr>
            <a:picLocks noChangeAspect="1"/>
          </p:cNvPicPr>
          <p:nvPr/>
        </p:nvPicPr>
        <p:blipFill>
          <a:blip r:embed="rId2" cstate="print">
            <a:lum bright="20000" contrast="40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57601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1159</Words>
  <Application>Microsoft Office PowerPoint</Application>
  <PresentationFormat>On-screen Show (4:3)</PresentationFormat>
  <Paragraphs>87</Paragraphs>
  <Slides>30</Slides>
  <Notes>3</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30</vt:i4>
      </vt:variant>
    </vt:vector>
  </HeadingPairs>
  <TitlesOfParts>
    <vt:vector size="46" baseType="lpstr">
      <vt:lpstr>Arial Unicode MS</vt:lpstr>
      <vt:lpstr>Arial</vt:lpstr>
      <vt:lpstr>Arial Rounded MT Bold</vt:lpstr>
      <vt:lpstr>B Homa</vt:lpstr>
      <vt:lpstr>B Jadid</vt:lpstr>
      <vt:lpstr>B Titr</vt:lpstr>
      <vt:lpstr>Calibri</vt:lpstr>
      <vt:lpstr>Calibri Light</vt:lpstr>
      <vt:lpstr>Consolas</vt:lpstr>
      <vt:lpstr>Tahoma</vt:lpstr>
      <vt:lpstr>Times New Roman</vt:lpstr>
      <vt:lpstr>Trebuchet MS</vt:lpstr>
      <vt:lpstr>Wingdings</vt:lpstr>
      <vt:lpstr>Wingdings 3</vt:lpstr>
      <vt:lpstr>Office Theme</vt:lpstr>
      <vt:lpstr>Facet</vt:lpstr>
      <vt:lpstr>معرفی و بررسی انواع کف سازی</vt:lpstr>
      <vt:lpstr>کف سازی چیست؟</vt:lpstr>
      <vt:lpstr>هدف از کف سازی:</vt:lpstr>
      <vt:lpstr>PowerPoint Presentation</vt:lpstr>
      <vt:lpstr>انواع کف سازی از نقطه نظر محل قرار گیری:</vt:lpstr>
      <vt:lpstr>انواع کف سازی از نقطه نظر عملکرد:</vt:lpstr>
      <vt:lpstr>انواع کف سازی از نقطه نظر عملکرد:</vt:lpstr>
      <vt:lpstr>انواع کف سازی از نقطه نظر عملکرد:</vt:lpstr>
      <vt:lpstr>PowerPoint Presentation</vt:lpstr>
      <vt:lpstr>انواع پوشش ومصالح مورد استفاده در کف سازی</vt:lpstr>
      <vt:lpstr>فرش یا پوشش کف</vt:lpstr>
      <vt:lpstr>PowerPoint Presentation</vt:lpstr>
      <vt:lpstr>PowerPoint Presentation</vt:lpstr>
      <vt:lpstr>سرامیک و کاشی</vt:lpstr>
      <vt:lpstr>PowerPoint Presentation</vt:lpstr>
      <vt:lpstr>اجرای فرش کف با کاشی وسرامیک:</vt:lpstr>
      <vt:lpstr>PowerPoint Presentation</vt:lpstr>
      <vt:lpstr>PowerPoint Presentation</vt:lpstr>
      <vt:lpstr>از کارهایی که ممکن است قبل از کف سازی انجام شود:</vt:lpstr>
      <vt:lpstr>PowerPoint Presentation</vt:lpstr>
      <vt:lpstr>عایق کاری کف:</vt:lpstr>
      <vt:lpstr>اجرای فرش کف با کاشی وسرامیک:</vt:lpstr>
      <vt:lpstr>PowerPoint Presentation</vt:lpstr>
      <vt:lpstr>اجرای فرش کف با سنگ:</vt:lpstr>
      <vt:lpstr>PowerPoint Presentation</vt:lpstr>
      <vt:lpstr>PowerPoint Presentation</vt:lpstr>
      <vt:lpstr>پارکت: از چوب مقاوم ونرم معمولا به طول 30 س م وعرض 10 س م میباشد. ضخمات پارکتها معمولا 2 س م بوده.  </vt:lpstr>
      <vt:lpstr>خصوصیات پارکت: </vt:lpstr>
      <vt:lpstr>PowerPoint Presentation</vt:lpstr>
      <vt:lpstr>اجرای فرش کف لاستیکی-پلاستیکی وپارکت</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معرفی و بررسی انواع کف سازی</dc:title>
  <dc:creator>Mohammad</dc:creator>
  <cp:lastModifiedBy>Mohammad</cp:lastModifiedBy>
  <cp:revision>1</cp:revision>
  <dcterms:created xsi:type="dcterms:W3CDTF">2020-11-10T00:31:04Z</dcterms:created>
  <dcterms:modified xsi:type="dcterms:W3CDTF">2020-11-10T00:31:15Z</dcterms:modified>
</cp:coreProperties>
</file>