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80" r:id="rId2"/>
    <p:sldId id="337" r:id="rId3"/>
    <p:sldId id="307" r:id="rId4"/>
    <p:sldId id="270" r:id="rId5"/>
    <p:sldId id="259" r:id="rId6"/>
    <p:sldId id="317" r:id="rId7"/>
    <p:sldId id="323" r:id="rId8"/>
    <p:sldId id="318" r:id="rId9"/>
    <p:sldId id="324" r:id="rId10"/>
    <p:sldId id="304" r:id="rId11"/>
    <p:sldId id="334" r:id="rId12"/>
    <p:sldId id="335" r:id="rId13"/>
    <p:sldId id="336" r:id="rId14"/>
    <p:sldId id="282" r:id="rId15"/>
    <p:sldId id="289" r:id="rId16"/>
    <p:sldId id="292" r:id="rId17"/>
    <p:sldId id="285" r:id="rId18"/>
    <p:sldId id="297" r:id="rId19"/>
    <p:sldId id="298" r:id="rId20"/>
    <p:sldId id="308" r:id="rId21"/>
    <p:sldId id="315" r:id="rId22"/>
    <p:sldId id="310" r:id="rId23"/>
    <p:sldId id="338" r:id="rId24"/>
    <p:sldId id="316" r:id="rId25"/>
    <p:sldId id="325" r:id="rId26"/>
    <p:sldId id="326" r:id="rId27"/>
    <p:sldId id="327" r:id="rId28"/>
    <p:sldId id="328" r:id="rId29"/>
    <p:sldId id="329" r:id="rId30"/>
    <p:sldId id="330" r:id="rId31"/>
    <p:sldId id="331" r:id="rId32"/>
    <p:sldId id="332" r:id="rId33"/>
  </p:sldIdLst>
  <p:sldSz cx="9144000" cy="5143500" type="screen16x9"/>
  <p:notesSz cx="6858000" cy="9144000"/>
  <p:embeddedFontLst>
    <p:embeddedFont>
      <p:font typeface="B Roya" panose="00000400000000000000" pitchFamily="2" charset="-78"/>
      <p:regular r:id="rId35"/>
      <p:bold r:id="rId36"/>
    </p:embeddedFont>
    <p:embeddedFont>
      <p:font typeface="5 cent" panose="05000000000000000000" charset="2"/>
      <p:regular r:id="rId37"/>
    </p:embeddedFont>
    <p:embeddedFont>
      <p:font typeface="Tw Cen MT Condensed Extra Bold" panose="020B0803020202020204" pitchFamily="34" charset="0"/>
      <p:regular r:id="rId38"/>
    </p:embeddedFont>
    <p:embeddedFont>
      <p:font typeface="Berlin Sans FB" panose="020E0602020502020306" pitchFamily="34" charset="0"/>
      <p:regular r:id="rId39"/>
      <p:bold r:id="rId40"/>
    </p:embeddedFont>
    <p:embeddedFont>
      <p:font typeface="Calibri" panose="020F0502020204030204" pitchFamily="34" charset="0"/>
      <p:regular r:id="rId41"/>
      <p:bold r:id="rId42"/>
    </p:embeddedFont>
    <p:embeddedFont>
      <p:font typeface="B Bardiya" panose="00000400000000000000" pitchFamily="2" charset="-78"/>
      <p:regular r:id="rId43"/>
      <p:bold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3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C701"/>
    <a:srgbClr val="E5FFC5"/>
    <a:srgbClr val="AFFE50"/>
    <a:srgbClr val="305701"/>
    <a:srgbClr val="333333"/>
    <a:srgbClr val="646464"/>
    <a:srgbClr val="DDFFB3"/>
    <a:srgbClr val="E2007A"/>
    <a:srgbClr val="FF0990"/>
    <a:srgbClr val="4B4B4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35" autoAdjust="0"/>
    <p:restoredTop sz="94689" autoAdjust="0"/>
  </p:normalViewPr>
  <p:slideViewPr>
    <p:cSldViewPr>
      <p:cViewPr varScale="1">
        <p:scale>
          <a:sx n="99" d="100"/>
          <a:sy n="99" d="100"/>
        </p:scale>
        <p:origin x="90" y="90"/>
      </p:cViewPr>
      <p:guideLst>
        <p:guide orient="horz" pos="1620"/>
        <p:guide pos="3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ABB7C6-C39E-4546-A5DE-B893D62E3659}" type="datetimeFigureOut">
              <a:rPr lang="en-US" smtClean="0"/>
              <a:t>10/10/2020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23816A-A41B-44AA-9E02-C7D03FF559E4}" type="slidenum">
              <a:rPr lang="en-US" smtClean="0"/>
              <a:t>‹#›</a:t>
            </a:fld>
            <a:endParaRPr lang="en-US"/>
          </a:p>
        </p:txBody>
      </p:sp>
    </p:spTree>
    <p:extLst>
      <p:ext uri="{BB962C8B-B14F-4D97-AF65-F5344CB8AC3E}">
        <p14:creationId xmlns:p14="http://schemas.microsoft.com/office/powerpoint/2010/main" val="2395759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23816A-A41B-44AA-9E02-C7D03FF559E4}" type="slidenum">
              <a:rPr lang="en-US" smtClean="0"/>
              <a:t>4</a:t>
            </a:fld>
            <a:endParaRPr lang="en-US"/>
          </a:p>
        </p:txBody>
      </p:sp>
    </p:spTree>
    <p:extLst>
      <p:ext uri="{BB962C8B-B14F-4D97-AF65-F5344CB8AC3E}">
        <p14:creationId xmlns:p14="http://schemas.microsoft.com/office/powerpoint/2010/main" val="40539341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ellcom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28400"/>
            <a:ext cx="7772400" cy="1220847"/>
          </a:xfrm>
        </p:spPr>
        <p:txBody>
          <a:bodyPr>
            <a:spAutoFit/>
          </a:bodyPr>
          <a:lstStyle>
            <a:lvl1pPr algn="ctr">
              <a:lnSpc>
                <a:spcPts val="4400"/>
              </a:lnSpc>
              <a:defRPr sz="5400" spc="-150" baseline="0"/>
            </a:lvl1pPr>
          </a:lstStyle>
          <a:p>
            <a:r>
              <a:rPr lang="en-US" smtClean="0"/>
              <a:t>Click to edit Master title style</a:t>
            </a:r>
            <a:endParaRPr lang="en-US"/>
          </a:p>
        </p:txBody>
      </p:sp>
      <p:sp>
        <p:nvSpPr>
          <p:cNvPr id="3" name="Subtitle 2"/>
          <p:cNvSpPr>
            <a:spLocks noGrp="1"/>
          </p:cNvSpPr>
          <p:nvPr>
            <p:ph type="subTitle" idx="1"/>
          </p:nvPr>
        </p:nvSpPr>
        <p:spPr>
          <a:xfrm>
            <a:off x="1371600" y="3276000"/>
            <a:ext cx="6400800" cy="226472"/>
          </a:xfrm>
        </p:spPr>
        <p:txBody>
          <a:bodyPr>
            <a:spAutoFit/>
          </a:bodyPr>
          <a:lstStyle>
            <a:lvl1pPr marL="0" indent="0" algn="ctr">
              <a:lnSpc>
                <a:spcPts val="1000"/>
              </a:lnSpc>
              <a:buNone/>
              <a:defRPr sz="1120" b="0" spc="-20" baseline="0">
                <a:solidFill>
                  <a:srgbClr val="4B4B4B"/>
                </a:solidFill>
                <a:latin typeface="Calibri" pitchFamily="34" charset="0"/>
                <a:cs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Text Placeholder 9"/>
          <p:cNvSpPr>
            <a:spLocks noGrp="1"/>
          </p:cNvSpPr>
          <p:nvPr>
            <p:ph type="body" sz="quarter" idx="11"/>
          </p:nvPr>
        </p:nvSpPr>
        <p:spPr>
          <a:xfrm>
            <a:off x="1799867" y="1044000"/>
            <a:ext cx="5544269" cy="284693"/>
          </a:xfrm>
        </p:spPr>
        <p:txBody>
          <a:bodyPr>
            <a:spAutoFit/>
          </a:bodyPr>
          <a:lstStyle>
            <a:lvl1pPr algn="ctr">
              <a:lnSpc>
                <a:spcPts val="1500"/>
              </a:lnSpc>
              <a:defRPr sz="1600" spc="-50" baseline="0">
                <a:latin typeface="Arial" pitchFamily="34" charset="0"/>
              </a:defRPr>
            </a:lvl1pPr>
          </a:lstStyle>
          <a:p>
            <a:pPr lvl="0"/>
            <a:r>
              <a:rPr lang="en-US" smtClean="0"/>
              <a:t>Click to edit Master text styles</a:t>
            </a:r>
          </a:p>
        </p:txBody>
      </p:sp>
      <p:sp>
        <p:nvSpPr>
          <p:cNvPr id="12" name="Text Placeholder 11"/>
          <p:cNvSpPr>
            <a:spLocks noGrp="1"/>
          </p:cNvSpPr>
          <p:nvPr>
            <p:ph type="body" sz="quarter" idx="12"/>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4" name="Text Placeholder 13"/>
          <p:cNvSpPr>
            <a:spLocks noGrp="1"/>
          </p:cNvSpPr>
          <p:nvPr>
            <p:ph type="body" sz="quarter" idx="13"/>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4" name="Picture 3">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spTree>
    <p:extLst>
      <p:ext uri="{BB962C8B-B14F-4D97-AF65-F5344CB8AC3E}">
        <p14:creationId xmlns:p14="http://schemas.microsoft.com/office/powerpoint/2010/main" val="3535705642"/>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7" name="Title 1"/>
          <p:cNvSpPr>
            <a:spLocks noGrp="1"/>
          </p:cNvSpPr>
          <p:nvPr>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8" name="Text Placeholder 9"/>
          <p:cNvSpPr>
            <a:spLocks noGrp="1"/>
          </p:cNvSpPr>
          <p:nvPr>
            <p:ph type="body" sz="quarter" idx="10"/>
          </p:nvPr>
        </p:nvSpPr>
        <p:spPr>
          <a:xfrm>
            <a:off x="648000" y="18720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4" name="Text Placeholder 13"/>
          <p:cNvSpPr>
            <a:spLocks noGrp="1"/>
          </p:cNvSpPr>
          <p:nvPr>
            <p:ph type="body" sz="quarter" idx="12"/>
          </p:nvPr>
        </p:nvSpPr>
        <p:spPr>
          <a:xfrm>
            <a:off x="651600" y="2160000"/>
            <a:ext cx="7833600" cy="2131848"/>
          </a:xfrm>
        </p:spPr>
        <p:txBody>
          <a:bodyPr wrap="square" numCol="2" spcCol="540000">
            <a:noAutofit/>
          </a:bodyPr>
          <a:lstStyle>
            <a:lvl1pPr algn="just">
              <a:lnSpc>
                <a:spcPts val="1200"/>
              </a:lnSpc>
              <a:spcBef>
                <a:spcPts val="0"/>
              </a:spcBef>
              <a:defRPr sz="990" cap="none" spc="-30" baseline="0">
                <a:solidFill>
                  <a:srgbClr val="333333"/>
                </a:solidFill>
              </a:defRPr>
            </a:lvl1pPr>
          </a:lstStyle>
          <a:p>
            <a:pPr lvl="0"/>
            <a:r>
              <a:rPr lang="en-US" smtClean="0"/>
              <a:t>Click to edit Master text styles</a:t>
            </a:r>
          </a:p>
        </p:txBody>
      </p:sp>
      <p:sp>
        <p:nvSpPr>
          <p:cNvPr id="15"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9</a:t>
            </a:r>
            <a:endParaRPr lang="en-US"/>
          </a:p>
        </p:txBody>
      </p:sp>
      <p:sp>
        <p:nvSpPr>
          <p:cNvPr id="18"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9"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11" name="Picture 10">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442979328"/>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7" name="Title 1"/>
          <p:cNvSpPr>
            <a:spLocks noGrp="1"/>
          </p:cNvSpPr>
          <p:nvPr>
            <p:ph type="title"/>
          </p:nvPr>
        </p:nvSpPr>
        <p:spPr>
          <a:xfrm>
            <a:off x="612000" y="540000"/>
            <a:ext cx="7920000" cy="1220847"/>
          </a:xfrm>
        </p:spPr>
        <p:txBody>
          <a:bodyPr>
            <a:spAutoFit/>
          </a:bodyPr>
          <a:lstStyle/>
          <a:p>
            <a:r>
              <a:rPr lang="en-US" smtClean="0"/>
              <a:t>Click to edit Master title style</a:t>
            </a:r>
            <a:endParaRPr lang="en-US"/>
          </a:p>
        </p:txBody>
      </p:sp>
      <p:sp>
        <p:nvSpPr>
          <p:cNvPr id="8" name="Text Placeholder 9"/>
          <p:cNvSpPr>
            <a:spLocks noGrp="1"/>
          </p:cNvSpPr>
          <p:nvPr>
            <p:ph type="body" sz="quarter" idx="10"/>
          </p:nvPr>
        </p:nvSpPr>
        <p:spPr>
          <a:xfrm>
            <a:off x="648000" y="18720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9" name="Text Placeholder 13"/>
          <p:cNvSpPr>
            <a:spLocks noGrp="1"/>
          </p:cNvSpPr>
          <p:nvPr>
            <p:ph type="body" sz="quarter" idx="12"/>
          </p:nvPr>
        </p:nvSpPr>
        <p:spPr>
          <a:xfrm>
            <a:off x="651600" y="2160000"/>
            <a:ext cx="7833600" cy="2131848"/>
          </a:xfrm>
        </p:spPr>
        <p:txBody>
          <a:bodyPr wrap="square" numCol="3" spcCol="468000">
            <a:noAutofit/>
          </a:bodyPr>
          <a:lstStyle>
            <a:lvl1pPr algn="just">
              <a:lnSpc>
                <a:spcPts val="1200"/>
              </a:lnSpc>
              <a:spcBef>
                <a:spcPts val="0"/>
              </a:spcBef>
              <a:defRPr sz="990" cap="none" spc="-30" baseline="0">
                <a:solidFill>
                  <a:srgbClr val="333333"/>
                </a:solidFill>
              </a:defRPr>
            </a:lvl1pPr>
          </a:lstStyle>
          <a:p>
            <a:pPr lvl="0"/>
            <a:r>
              <a:rPr lang="en-US" smtClean="0"/>
              <a:t>Click to edit Master text styles</a:t>
            </a:r>
          </a:p>
        </p:txBody>
      </p:sp>
      <p:sp>
        <p:nvSpPr>
          <p:cNvPr id="15"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10</a:t>
            </a:r>
            <a:endParaRPr lang="en-US"/>
          </a:p>
        </p:txBody>
      </p:sp>
      <p:sp>
        <p:nvSpPr>
          <p:cNvPr id="18"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9"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11" name="Picture 10">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3855029834"/>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umeric List">
    <p:spTree>
      <p:nvGrpSpPr>
        <p:cNvPr id="1" name=""/>
        <p:cNvGrpSpPr/>
        <p:nvPr/>
      </p:nvGrpSpPr>
      <p:grpSpPr>
        <a:xfrm>
          <a:off x="0" y="0"/>
          <a:ext cx="0" cy="0"/>
          <a:chOff x="0" y="0"/>
          <a:chExt cx="0" cy="0"/>
        </a:xfrm>
      </p:grpSpPr>
      <p:sp>
        <p:nvSpPr>
          <p:cNvPr id="3" name="Title 1"/>
          <p:cNvSpPr>
            <a:spLocks noGrp="1"/>
          </p:cNvSpPr>
          <p:nvPr>
            <p:ph type="title"/>
          </p:nvPr>
        </p:nvSpPr>
        <p:spPr>
          <a:xfrm>
            <a:off x="612000" y="540000"/>
            <a:ext cx="7920000" cy="1220847"/>
          </a:xfrm>
        </p:spPr>
        <p:txBody>
          <a:bodyPr>
            <a:spAutoFit/>
          </a:bodyPr>
          <a:lstStyle/>
          <a:p>
            <a:r>
              <a:rPr lang="en-US" smtClean="0"/>
              <a:t>Click to edit Master title style</a:t>
            </a:r>
            <a:endParaRPr lang="en-US"/>
          </a:p>
        </p:txBody>
      </p:sp>
      <p:sp>
        <p:nvSpPr>
          <p:cNvPr id="4" name="Text Placeholder 9"/>
          <p:cNvSpPr>
            <a:spLocks noGrp="1"/>
          </p:cNvSpPr>
          <p:nvPr>
            <p:ph type="body" sz="quarter" idx="10"/>
          </p:nvPr>
        </p:nvSpPr>
        <p:spPr>
          <a:xfrm>
            <a:off x="648000" y="18720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0" name="Text Placeholder 13"/>
          <p:cNvSpPr>
            <a:spLocks noGrp="1"/>
          </p:cNvSpPr>
          <p:nvPr>
            <p:ph type="body" sz="quarter" idx="12"/>
          </p:nvPr>
        </p:nvSpPr>
        <p:spPr>
          <a:xfrm>
            <a:off x="651600" y="2160000"/>
            <a:ext cx="7833600" cy="2210400"/>
          </a:xfrm>
        </p:spPr>
        <p:txBody>
          <a:bodyPr wrap="square" numCol="2" spcCol="540000">
            <a:noAutofit/>
          </a:bodyPr>
          <a:lstStyle>
            <a:lvl1pPr marL="342900" indent="-342900" algn="just">
              <a:lnSpc>
                <a:spcPts val="1200"/>
              </a:lnSpc>
              <a:spcBef>
                <a:spcPts val="700"/>
              </a:spcBef>
              <a:buClr>
                <a:srgbClr val="6DC701"/>
              </a:buClr>
              <a:buFont typeface="+mj-lt"/>
              <a:buAutoNum type="arabicPeriod"/>
              <a:defRPr sz="990" cap="none" spc="-30" baseline="0">
                <a:solidFill>
                  <a:srgbClr val="333333"/>
                </a:solidFill>
              </a:defRPr>
            </a:lvl1pPr>
          </a:lstStyle>
          <a:p>
            <a:pPr lvl="0"/>
            <a:r>
              <a:rPr lang="en-US" smtClean="0"/>
              <a:t>Click to edit Master text styles</a:t>
            </a:r>
          </a:p>
        </p:txBody>
      </p:sp>
      <p:sp>
        <p:nvSpPr>
          <p:cNvPr id="11"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11</a:t>
            </a:r>
            <a:endParaRPr lang="en-US"/>
          </a:p>
        </p:txBody>
      </p:sp>
      <p:sp>
        <p:nvSpPr>
          <p:cNvPr id="14"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5"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16" name="Picture 1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17" name="Picture 16">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3937292489"/>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3" name="Title 1"/>
          <p:cNvSpPr>
            <a:spLocks noGrp="1"/>
          </p:cNvSpPr>
          <p:nvPr>
            <p:ph type="title"/>
          </p:nvPr>
        </p:nvSpPr>
        <p:spPr>
          <a:xfrm>
            <a:off x="612000" y="540000"/>
            <a:ext cx="7920000" cy="1220847"/>
          </a:xfrm>
        </p:spPr>
        <p:txBody>
          <a:bodyPr>
            <a:spAutoFit/>
          </a:bodyPr>
          <a:lstStyle/>
          <a:p>
            <a:r>
              <a:rPr lang="en-US" smtClean="0"/>
              <a:t>Click to edit Master title style</a:t>
            </a:r>
            <a:endParaRPr lang="en-US"/>
          </a:p>
        </p:txBody>
      </p:sp>
      <p:sp>
        <p:nvSpPr>
          <p:cNvPr id="4"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0" name="Text Placeholder 13"/>
          <p:cNvSpPr>
            <a:spLocks noGrp="1"/>
          </p:cNvSpPr>
          <p:nvPr>
            <p:ph type="body" sz="quarter" idx="12"/>
          </p:nvPr>
        </p:nvSpPr>
        <p:spPr>
          <a:xfrm>
            <a:off x="651600" y="1440000"/>
            <a:ext cx="7833600" cy="246221"/>
          </a:xfrm>
        </p:spPr>
        <p:txBody>
          <a:bodyPr wrap="square" numCol="1" spcCol="540000">
            <a:spAutoFit/>
          </a:bodyPr>
          <a:lstStyle>
            <a:lvl1pPr algn="just">
              <a:lnSpc>
                <a:spcPts val="1200"/>
              </a:lnSpc>
              <a:spcBef>
                <a:spcPts val="0"/>
              </a:spcBef>
              <a:defRPr sz="990" cap="none" spc="-30" baseline="0">
                <a:solidFill>
                  <a:srgbClr val="333333"/>
                </a:solidFill>
              </a:defRPr>
            </a:lvl1pPr>
          </a:lstStyle>
          <a:p>
            <a:pPr lvl="0"/>
            <a:r>
              <a:rPr lang="en-US" smtClean="0"/>
              <a:t>Click to edit Master text styles</a:t>
            </a:r>
          </a:p>
        </p:txBody>
      </p:sp>
      <p:sp>
        <p:nvSpPr>
          <p:cNvPr id="15" name="Text Placeholder 13"/>
          <p:cNvSpPr>
            <a:spLocks noGrp="1"/>
          </p:cNvSpPr>
          <p:nvPr>
            <p:ph type="body" sz="quarter" idx="28"/>
          </p:nvPr>
        </p:nvSpPr>
        <p:spPr>
          <a:xfrm>
            <a:off x="651600" y="2575125"/>
            <a:ext cx="2408232"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6" name="Text Placeholder 13"/>
          <p:cNvSpPr>
            <a:spLocks noGrp="1"/>
          </p:cNvSpPr>
          <p:nvPr>
            <p:ph type="body" sz="quarter" idx="29"/>
          </p:nvPr>
        </p:nvSpPr>
        <p:spPr>
          <a:xfrm>
            <a:off x="651600" y="2160000"/>
            <a:ext cx="2408232"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1" name="Text Placeholder 13"/>
          <p:cNvSpPr>
            <a:spLocks noGrp="1"/>
          </p:cNvSpPr>
          <p:nvPr>
            <p:ph type="body" sz="quarter" idx="17"/>
          </p:nvPr>
        </p:nvSpPr>
        <p:spPr>
          <a:xfrm>
            <a:off x="651600" y="3820500"/>
            <a:ext cx="2408232"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3" name="Text Placeholder 13"/>
          <p:cNvSpPr>
            <a:spLocks noGrp="1"/>
          </p:cNvSpPr>
          <p:nvPr>
            <p:ph type="body" sz="quarter" idx="26"/>
          </p:nvPr>
        </p:nvSpPr>
        <p:spPr>
          <a:xfrm>
            <a:off x="651600" y="3405375"/>
            <a:ext cx="2408232"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4" name="Text Placeholder 13"/>
          <p:cNvSpPr>
            <a:spLocks noGrp="1"/>
          </p:cNvSpPr>
          <p:nvPr>
            <p:ph type="body" sz="quarter" idx="27"/>
          </p:nvPr>
        </p:nvSpPr>
        <p:spPr>
          <a:xfrm>
            <a:off x="651600" y="2990250"/>
            <a:ext cx="2408232"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21" name="Picture Placeholder 6"/>
          <p:cNvSpPr>
            <a:spLocks noGrp="1"/>
          </p:cNvSpPr>
          <p:nvPr>
            <p:ph type="pic" sz="quarter" idx="42" hasCustomPrompt="1"/>
          </p:nvPr>
        </p:nvSpPr>
        <p:spPr>
          <a:xfrm>
            <a:off x="3132000" y="2232000"/>
            <a:ext cx="5248800" cy="18972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17"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12</a:t>
            </a:r>
            <a:endParaRPr lang="en-US"/>
          </a:p>
        </p:txBody>
      </p:sp>
      <p:sp>
        <p:nvSpPr>
          <p:cNvPr id="20"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2"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23" name="Picture 22">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24" name="Picture 23">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632994062"/>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1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s">
    <p:spTree>
      <p:nvGrpSpPr>
        <p:cNvPr id="1" name=""/>
        <p:cNvGrpSpPr/>
        <p:nvPr/>
      </p:nvGrpSpPr>
      <p:grpSpPr>
        <a:xfrm>
          <a:off x="0" y="0"/>
          <a:ext cx="0" cy="0"/>
          <a:chOff x="0" y="0"/>
          <a:chExt cx="0" cy="0"/>
        </a:xfrm>
      </p:grpSpPr>
      <p:sp>
        <p:nvSpPr>
          <p:cNvPr id="3" name="Title 1"/>
          <p:cNvSpPr>
            <a:spLocks noGrp="1"/>
          </p:cNvSpPr>
          <p:nvPr>
            <p:ph type="ctrTitle"/>
          </p:nvPr>
        </p:nvSpPr>
        <p:spPr>
          <a:xfrm>
            <a:off x="685800" y="1917000"/>
            <a:ext cx="7772400" cy="1220847"/>
          </a:xfrm>
        </p:spPr>
        <p:txBody>
          <a:bodyPr>
            <a:spAutoFit/>
          </a:bodyPr>
          <a:lstStyle>
            <a:lvl1pPr algn="ctr">
              <a:defRPr sz="5400"/>
            </a:lvl1pPr>
          </a:lstStyle>
          <a:p>
            <a:r>
              <a:rPr lang="en-US" smtClean="0"/>
              <a:t>Click to edit Master title style</a:t>
            </a:r>
            <a:endParaRPr lang="en-US"/>
          </a:p>
        </p:txBody>
      </p:sp>
      <p:sp>
        <p:nvSpPr>
          <p:cNvPr id="9" name="Text Placeholder 9"/>
          <p:cNvSpPr>
            <a:spLocks noGrp="1"/>
          </p:cNvSpPr>
          <p:nvPr>
            <p:ph type="body" sz="quarter" idx="11"/>
          </p:nvPr>
        </p:nvSpPr>
        <p:spPr>
          <a:xfrm>
            <a:off x="685800" y="2354400"/>
            <a:ext cx="7772400" cy="412934"/>
          </a:xfrm>
        </p:spPr>
        <p:txBody>
          <a:bodyPr wrap="square">
            <a:spAutoFit/>
          </a:bodyPr>
          <a:lstStyle>
            <a:lvl1pPr algn="ctr">
              <a:lnSpc>
                <a:spcPts val="2500"/>
              </a:lnSpc>
              <a:defRPr sz="2250" spc="-40" baseline="0">
                <a:latin typeface="Arial" pitchFamily="34" charset="0"/>
              </a:defRPr>
            </a:lvl1pPr>
          </a:lstStyle>
          <a:p>
            <a:pPr lvl="0"/>
            <a:r>
              <a:rPr lang="en-US" smtClean="0"/>
              <a:t>Click to edit Master text styles</a:t>
            </a:r>
          </a:p>
        </p:txBody>
      </p:sp>
      <p:sp>
        <p:nvSpPr>
          <p:cNvPr id="10"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1"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14" name="Picture 13">
            <a:hlinkClick r:id="" action="ppaction://hlinkshowjump?jump=previous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pic>
        <p:nvPicPr>
          <p:cNvPr id="2" name="Picture 1">
            <a:hlinkClick r:id="" action="ppaction://hlinkshowjump?jump=endshow"/>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95999" y="4766400"/>
            <a:ext cx="85337" cy="85337"/>
          </a:xfrm>
          <a:prstGeom prst="rect">
            <a:avLst/>
          </a:prstGeom>
        </p:spPr>
      </p:pic>
      <p:pic>
        <p:nvPicPr>
          <p:cNvPr id="5" name="Picture 4">
            <a:hlinkClick r:id="" action="ppaction://hlinkshowjump?jump=firstslide"/>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93561" y="4755600"/>
            <a:ext cx="109719" cy="103623"/>
          </a:xfrm>
          <a:prstGeom prst="rect">
            <a:avLst/>
          </a:prstGeom>
        </p:spPr>
      </p:pic>
    </p:spTree>
    <p:extLst>
      <p:ext uri="{BB962C8B-B14F-4D97-AF65-F5344CB8AC3E}">
        <p14:creationId xmlns:p14="http://schemas.microsoft.com/office/powerpoint/2010/main" val="2712910556"/>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122084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369219"/>
            <a:ext cx="7886700" cy="8489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E07B29D-2FC4-45C2-ACAF-282CF1E9D0F9}" type="datetimeFigureOut">
              <a:rPr lang="en-US" smtClean="0"/>
              <a:t>10/10/2020</a:t>
            </a:fld>
            <a:endParaRPr 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527AC2FE-B5B3-4B31-B419-1D0182E00FEC}" type="slidenum">
              <a:rPr lang="en-US" smtClean="0"/>
              <a:t>‹#›</a:t>
            </a:fld>
            <a:endParaRPr lang="en-US"/>
          </a:p>
        </p:txBody>
      </p:sp>
    </p:spTree>
    <p:extLst>
      <p:ext uri="{BB962C8B-B14F-4D97-AF65-F5344CB8AC3E}">
        <p14:creationId xmlns:p14="http://schemas.microsoft.com/office/powerpoint/2010/main" val="639579319"/>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861894"/>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1">
            <a:alpha val="92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411625"/>
            <a:ext cx="6858000" cy="1220847"/>
          </a:xfrm>
          <a:prstGeom prst="rect">
            <a:avLst/>
          </a:prstGeo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233397"/>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E07B29D-2FC4-45C2-ACAF-282CF1E9D0F9}" type="datetimeFigureOut">
              <a:rPr lang="en-US" smtClean="0"/>
              <a:t>10/10/2020</a:t>
            </a:fld>
            <a:endParaRPr 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527AC2FE-B5B3-4B31-B419-1D0182E00FEC}" type="slidenum">
              <a:rPr lang="en-US" smtClean="0"/>
              <a:t>‹#›</a:t>
            </a:fld>
            <a:endParaRPr lang="en-US"/>
          </a:p>
        </p:txBody>
      </p:sp>
    </p:spTree>
    <p:extLst>
      <p:ext uri="{BB962C8B-B14F-4D97-AF65-F5344CB8AC3E}">
        <p14:creationId xmlns:p14="http://schemas.microsoft.com/office/powerpoint/2010/main" val="2232544687"/>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2" name="Title 1"/>
          <p:cNvSpPr>
            <a:spLocks noGrp="1"/>
          </p:cNvSpPr>
          <p:nvPr>
            <p:ph type="title"/>
          </p:nvPr>
        </p:nvSpPr>
        <p:spPr>
          <a:xfrm>
            <a:off x="612000" y="540000"/>
            <a:ext cx="7920000" cy="1246495"/>
          </a:xfrm>
        </p:spPr>
        <p:txBody>
          <a:bodyPr>
            <a:spAutoFit/>
          </a:bodyPr>
          <a:lstStyle>
            <a:lvl1pPr>
              <a:lnSpc>
                <a:spcPts val="4400"/>
              </a:lnSpc>
              <a:defRPr sz="5300" spc="-150" baseline="0"/>
            </a:lvl1pPr>
          </a:lstStyle>
          <a:p>
            <a:r>
              <a:rPr lang="en-US" smtClean="0"/>
              <a:t>Click to edit Master title style</a:t>
            </a:r>
            <a:endParaRPr lang="en-US"/>
          </a:p>
        </p:txBody>
      </p:sp>
      <p:sp>
        <p:nvSpPr>
          <p:cNvPr id="10" name="Text Placeholder 9"/>
          <p:cNvSpPr>
            <a:spLocks noGrp="1"/>
          </p:cNvSpPr>
          <p:nvPr>
            <p:ph type="body" sz="quarter" idx="10"/>
          </p:nvPr>
        </p:nvSpPr>
        <p:spPr>
          <a:xfrm>
            <a:off x="648000" y="1872000"/>
            <a:ext cx="7885964" cy="233397"/>
          </a:xfrm>
        </p:spPr>
        <p:txBody>
          <a:bodyPr wrap="square">
            <a:spAutoFit/>
          </a:bodyPr>
          <a:lstStyle>
            <a:lvl1pPr>
              <a:lnSpc>
                <a:spcPts val="1100"/>
              </a:lnSpc>
              <a:defRPr sz="1300" spc="-10" baseline="0"/>
            </a:lvl1pPr>
          </a:lstStyle>
          <a:p>
            <a:pPr lvl="0"/>
            <a:r>
              <a:rPr lang="en-US" smtClean="0"/>
              <a:t>Click to edit Master text styles</a:t>
            </a:r>
          </a:p>
        </p:txBody>
      </p:sp>
      <p:sp>
        <p:nvSpPr>
          <p:cNvPr id="14" name="Text Placeholder 13"/>
          <p:cNvSpPr>
            <a:spLocks noGrp="1"/>
          </p:cNvSpPr>
          <p:nvPr>
            <p:ph type="body" sz="quarter" idx="12"/>
          </p:nvPr>
        </p:nvSpPr>
        <p:spPr>
          <a:xfrm>
            <a:off x="651600" y="2160000"/>
            <a:ext cx="3888000" cy="246221"/>
          </a:xfrm>
        </p:spPr>
        <p:txBody>
          <a:bodyPr>
            <a:spAutoFit/>
          </a:bodyPr>
          <a:lstStyle>
            <a:lvl1pPr algn="just">
              <a:lnSpc>
                <a:spcPts val="1200"/>
              </a:lnSpc>
              <a:spcBef>
                <a:spcPts val="0"/>
              </a:spcBef>
              <a:defRPr sz="990" cap="none" spc="-30" baseline="0">
                <a:solidFill>
                  <a:srgbClr val="333333"/>
                </a:solidFill>
              </a:defRPr>
            </a:lvl1pPr>
          </a:lstStyle>
          <a:p>
            <a:pPr lvl="0"/>
            <a:r>
              <a:rPr lang="en-US" smtClean="0"/>
              <a:t>Click to edit Master text styles</a:t>
            </a:r>
          </a:p>
        </p:txBody>
      </p:sp>
      <p:sp>
        <p:nvSpPr>
          <p:cNvPr id="13" name="Text Placeholder 12"/>
          <p:cNvSpPr>
            <a:spLocks noGrp="1"/>
          </p:cNvSpPr>
          <p:nvPr>
            <p:ph type="body" sz="quarter" idx="13" hasCustomPrompt="1"/>
          </p:nvPr>
        </p:nvSpPr>
        <p:spPr>
          <a:xfrm>
            <a:off x="8177201" y="4672800"/>
            <a:ext cx="349640" cy="259045"/>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1</a:t>
            </a:r>
            <a:endParaRPr lang="en-US"/>
          </a:p>
        </p:txBody>
      </p:sp>
      <p:sp>
        <p:nvSpPr>
          <p:cNvPr id="41" name="Text Placeholder 13"/>
          <p:cNvSpPr>
            <a:spLocks noGrp="1"/>
          </p:cNvSpPr>
          <p:nvPr userDrawn="1">
            <p:ph type="body" sz="quarter" idx="14"/>
          </p:nvPr>
        </p:nvSpPr>
        <p:spPr>
          <a:xfrm>
            <a:off x="4755600" y="3672000"/>
            <a:ext cx="3675632" cy="246221"/>
          </a:xfrm>
        </p:spPr>
        <p:txBody>
          <a:bodyPr wrap="square">
            <a:spAutoFit/>
          </a:bodyPr>
          <a:lstStyle>
            <a:lvl1pPr>
              <a:lnSpc>
                <a:spcPts val="1200"/>
              </a:lnSpc>
              <a:defRPr sz="990" b="1" cap="none" spc="-10" baseline="0">
                <a:solidFill>
                  <a:srgbClr val="333333"/>
                </a:solidFill>
              </a:defRPr>
            </a:lvl1pPr>
          </a:lstStyle>
          <a:p>
            <a:pPr lvl="0"/>
            <a:r>
              <a:rPr lang="en-US" smtClean="0"/>
              <a:t>Click to edit Master text styles</a:t>
            </a:r>
          </a:p>
        </p:txBody>
      </p:sp>
      <p:sp>
        <p:nvSpPr>
          <p:cNvPr id="42" name="Text Placeholder 9"/>
          <p:cNvSpPr>
            <a:spLocks noGrp="1"/>
          </p:cNvSpPr>
          <p:nvPr userDrawn="1">
            <p:ph type="body" sz="quarter" idx="15"/>
          </p:nvPr>
        </p:nvSpPr>
        <p:spPr>
          <a:xfrm>
            <a:off x="4752000" y="3848400"/>
            <a:ext cx="3675600" cy="233397"/>
          </a:xfrm>
        </p:spPr>
        <p:txBody>
          <a:bodyPr wrap="square">
            <a:spAutoFit/>
          </a:bodyPr>
          <a:lstStyle>
            <a:lvl1pPr>
              <a:lnSpc>
                <a:spcPts val="1100"/>
              </a:lnSpc>
              <a:defRPr sz="1300" spc="-10" baseline="0">
                <a:solidFill>
                  <a:srgbClr val="6DC701"/>
                </a:solidFill>
              </a:defRPr>
            </a:lvl1pPr>
          </a:lstStyle>
          <a:p>
            <a:pPr lvl="0"/>
            <a:r>
              <a:rPr lang="en-US" smtClean="0"/>
              <a:t>Click to edit Master text styles</a:t>
            </a:r>
          </a:p>
        </p:txBody>
      </p:sp>
      <p:sp>
        <p:nvSpPr>
          <p:cNvPr id="7" name="Picture Placeholder 6"/>
          <p:cNvSpPr>
            <a:spLocks noGrp="1"/>
          </p:cNvSpPr>
          <p:nvPr>
            <p:ph type="pic" sz="quarter" idx="35" hasCustomPrompt="1"/>
          </p:nvPr>
        </p:nvSpPr>
        <p:spPr>
          <a:xfrm>
            <a:off x="4860000" y="2235600"/>
            <a:ext cx="3567600" cy="1440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15"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6"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17" name="Picture 1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4" name="Picture 3">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2079371391"/>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9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2" name="Title 1"/>
          <p:cNvSpPr>
            <a:spLocks noGrp="1"/>
          </p:cNvSpPr>
          <p:nvPr userDrawn="1">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16" name="Text Placeholder 9"/>
          <p:cNvSpPr>
            <a:spLocks noGrp="1"/>
          </p:cNvSpPr>
          <p:nvPr userDrawn="1">
            <p:ph type="body" sz="quarter" idx="10"/>
          </p:nvPr>
        </p:nvSpPr>
        <p:spPr>
          <a:xfrm>
            <a:off x="648000" y="1047600"/>
            <a:ext cx="7885964" cy="233397"/>
          </a:xfrm>
        </p:spPr>
        <p:txBody>
          <a:bodyPr wrap="square">
            <a:spAutoFit/>
          </a:bodyPr>
          <a:lstStyle>
            <a:lvl1pPr>
              <a:lnSpc>
                <a:spcPts val="1100"/>
              </a:lnSpc>
              <a:spcBef>
                <a:spcPts val="0"/>
              </a:spcBef>
              <a:defRPr/>
            </a:lvl1pPr>
          </a:lstStyle>
          <a:p>
            <a:pPr lvl="0"/>
            <a:r>
              <a:rPr lang="en-US" smtClean="0"/>
              <a:t>Click to edit Master text styles</a:t>
            </a:r>
          </a:p>
        </p:txBody>
      </p:sp>
      <p:sp>
        <p:nvSpPr>
          <p:cNvPr id="39" name="Text Placeholder 13"/>
          <p:cNvSpPr>
            <a:spLocks noGrp="1"/>
          </p:cNvSpPr>
          <p:nvPr userDrawn="1">
            <p:ph type="body" sz="quarter" idx="12"/>
          </p:nvPr>
        </p:nvSpPr>
        <p:spPr>
          <a:xfrm>
            <a:off x="658800" y="25056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46" name="Text Placeholder 13"/>
          <p:cNvSpPr>
            <a:spLocks noGrp="1"/>
          </p:cNvSpPr>
          <p:nvPr>
            <p:ph type="body" sz="quarter" idx="23"/>
          </p:nvPr>
        </p:nvSpPr>
        <p:spPr>
          <a:xfrm>
            <a:off x="658800" y="40680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48" name="Text Placeholder 13"/>
          <p:cNvSpPr>
            <a:spLocks noGrp="1"/>
          </p:cNvSpPr>
          <p:nvPr>
            <p:ph type="body" sz="quarter" idx="25"/>
          </p:nvPr>
        </p:nvSpPr>
        <p:spPr>
          <a:xfrm>
            <a:off x="3250800" y="40680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50" name="Text Placeholder 13"/>
          <p:cNvSpPr>
            <a:spLocks noGrp="1"/>
          </p:cNvSpPr>
          <p:nvPr>
            <p:ph type="body" sz="quarter" idx="27"/>
          </p:nvPr>
        </p:nvSpPr>
        <p:spPr>
          <a:xfrm>
            <a:off x="5842800" y="40680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41" name="Text Placeholder 13"/>
          <p:cNvSpPr>
            <a:spLocks noGrp="1"/>
          </p:cNvSpPr>
          <p:nvPr>
            <p:ph type="body" sz="quarter" idx="19"/>
          </p:nvPr>
        </p:nvSpPr>
        <p:spPr>
          <a:xfrm>
            <a:off x="3251088" y="25056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44" name="Text Placeholder 13"/>
          <p:cNvSpPr>
            <a:spLocks noGrp="1"/>
          </p:cNvSpPr>
          <p:nvPr>
            <p:ph type="body" sz="quarter" idx="21"/>
          </p:nvPr>
        </p:nvSpPr>
        <p:spPr>
          <a:xfrm>
            <a:off x="5842800" y="2505600"/>
            <a:ext cx="2617056" cy="233397"/>
          </a:xfrm>
        </p:spPr>
        <p:txBody>
          <a:bodyPr wrap="square">
            <a:spAutoFit/>
          </a:bodyPr>
          <a:lstStyle>
            <a:lvl1pPr algn="just">
              <a:lnSpc>
                <a:spcPts val="1100"/>
              </a:lnSpc>
              <a:spcBef>
                <a:spcPts val="0"/>
              </a:spcBef>
              <a:defRPr sz="900" cap="none" spc="-10" baseline="0">
                <a:solidFill>
                  <a:srgbClr val="333333"/>
                </a:solidFill>
              </a:defRPr>
            </a:lvl1pPr>
          </a:lstStyle>
          <a:p>
            <a:pPr lvl="0"/>
            <a:r>
              <a:rPr lang="en-US" smtClean="0"/>
              <a:t>Click to edit Master text styles</a:t>
            </a:r>
          </a:p>
        </p:txBody>
      </p:sp>
      <p:sp>
        <p:nvSpPr>
          <p:cNvPr id="57" name="Text Placeholder 9"/>
          <p:cNvSpPr>
            <a:spLocks noGrp="1"/>
          </p:cNvSpPr>
          <p:nvPr>
            <p:ph type="body" sz="quarter" idx="11"/>
          </p:nvPr>
        </p:nvSpPr>
        <p:spPr>
          <a:xfrm>
            <a:off x="755576" y="2404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58" name="Text Placeholder 9"/>
          <p:cNvSpPr>
            <a:spLocks noGrp="1"/>
          </p:cNvSpPr>
          <p:nvPr>
            <p:ph type="body" sz="quarter" idx="35"/>
          </p:nvPr>
        </p:nvSpPr>
        <p:spPr>
          <a:xfrm>
            <a:off x="3349030" y="2404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59" name="Text Placeholder 9"/>
          <p:cNvSpPr>
            <a:spLocks noGrp="1"/>
          </p:cNvSpPr>
          <p:nvPr>
            <p:ph type="body" sz="quarter" idx="36"/>
          </p:nvPr>
        </p:nvSpPr>
        <p:spPr>
          <a:xfrm>
            <a:off x="5940152" y="2404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60" name="Text Placeholder 9"/>
          <p:cNvSpPr>
            <a:spLocks noGrp="1"/>
          </p:cNvSpPr>
          <p:nvPr>
            <p:ph type="body" sz="quarter" idx="37"/>
          </p:nvPr>
        </p:nvSpPr>
        <p:spPr>
          <a:xfrm>
            <a:off x="755576" y="3970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61" name="Text Placeholder 9"/>
          <p:cNvSpPr>
            <a:spLocks noGrp="1"/>
          </p:cNvSpPr>
          <p:nvPr>
            <p:ph type="body" sz="quarter" idx="38"/>
          </p:nvPr>
        </p:nvSpPr>
        <p:spPr>
          <a:xfrm>
            <a:off x="3347864" y="3970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62" name="Text Placeholder 9"/>
          <p:cNvSpPr>
            <a:spLocks noGrp="1"/>
          </p:cNvSpPr>
          <p:nvPr>
            <p:ph type="body" sz="quarter" idx="39"/>
          </p:nvPr>
        </p:nvSpPr>
        <p:spPr>
          <a:xfrm>
            <a:off x="5938986" y="3970800"/>
            <a:ext cx="2448000" cy="124200"/>
          </a:xfrm>
          <a:solidFill>
            <a:srgbClr val="6DC701"/>
          </a:solidFill>
        </p:spPr>
        <p:txBody>
          <a:bodyPr wrap="square" lIns="43200" tIns="0" rIns="43200" bIns="0" anchor="ctr">
            <a:noAutofit/>
          </a:bodyPr>
          <a:lstStyle>
            <a:lvl1pPr>
              <a:spcBef>
                <a:spcPts val="0"/>
              </a:spcBef>
              <a:defRPr sz="900" b="1" cap="none" spc="-10" baseline="0">
                <a:solidFill>
                  <a:schemeClr val="bg1"/>
                </a:solidFill>
              </a:defRPr>
            </a:lvl1pPr>
          </a:lstStyle>
          <a:p>
            <a:pPr lvl="0"/>
            <a:r>
              <a:rPr lang="en-US" smtClean="0"/>
              <a:t>Click to edit Master text styles</a:t>
            </a:r>
          </a:p>
        </p:txBody>
      </p:sp>
      <p:sp>
        <p:nvSpPr>
          <p:cNvPr id="45" name="Picture Placeholder 6"/>
          <p:cNvSpPr>
            <a:spLocks noGrp="1"/>
          </p:cNvSpPr>
          <p:nvPr>
            <p:ph type="pic" sz="quarter" idx="40" hasCustomPrompt="1"/>
          </p:nvPr>
        </p:nvSpPr>
        <p:spPr>
          <a:xfrm>
            <a:off x="756000" y="1396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47" name="Picture Placeholder 6"/>
          <p:cNvSpPr>
            <a:spLocks noGrp="1"/>
          </p:cNvSpPr>
          <p:nvPr>
            <p:ph type="pic" sz="quarter" idx="41" hasCustomPrompt="1"/>
          </p:nvPr>
        </p:nvSpPr>
        <p:spPr>
          <a:xfrm>
            <a:off x="3348000" y="1396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49" name="Picture Placeholder 6"/>
          <p:cNvSpPr>
            <a:spLocks noGrp="1"/>
          </p:cNvSpPr>
          <p:nvPr>
            <p:ph type="pic" sz="quarter" idx="42" hasCustomPrompt="1"/>
          </p:nvPr>
        </p:nvSpPr>
        <p:spPr>
          <a:xfrm>
            <a:off x="5940000" y="1396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51" name="Picture Placeholder 6"/>
          <p:cNvSpPr>
            <a:spLocks noGrp="1"/>
          </p:cNvSpPr>
          <p:nvPr>
            <p:ph type="pic" sz="quarter" idx="43" hasCustomPrompt="1"/>
          </p:nvPr>
        </p:nvSpPr>
        <p:spPr>
          <a:xfrm>
            <a:off x="756000" y="2962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63" name="Picture Placeholder 6"/>
          <p:cNvSpPr>
            <a:spLocks noGrp="1"/>
          </p:cNvSpPr>
          <p:nvPr>
            <p:ph type="pic" sz="quarter" idx="44" hasCustomPrompt="1"/>
          </p:nvPr>
        </p:nvSpPr>
        <p:spPr>
          <a:xfrm>
            <a:off x="3348000" y="2962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64" name="Picture Placeholder 6"/>
          <p:cNvSpPr>
            <a:spLocks noGrp="1"/>
          </p:cNvSpPr>
          <p:nvPr>
            <p:ph type="pic" sz="quarter" idx="45" hasCustomPrompt="1"/>
          </p:nvPr>
        </p:nvSpPr>
        <p:spPr>
          <a:xfrm>
            <a:off x="5940000" y="2962800"/>
            <a:ext cx="2448000" cy="1008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27"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2</a:t>
            </a:r>
            <a:endParaRPr lang="en-US"/>
          </a:p>
        </p:txBody>
      </p:sp>
      <p:sp>
        <p:nvSpPr>
          <p:cNvPr id="30" name="Text Placeholder 11"/>
          <p:cNvSpPr>
            <a:spLocks noGrp="1"/>
          </p:cNvSpPr>
          <p:nvPr>
            <p:ph type="body" sz="quarter" idx="4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31" name="Text Placeholder 13"/>
          <p:cNvSpPr>
            <a:spLocks noGrp="1"/>
          </p:cNvSpPr>
          <p:nvPr>
            <p:ph type="body" sz="quarter" idx="4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32" name="Picture 31">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33" name="Picture 32">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1721374831"/>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17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22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270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320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37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animBg="1"/>
      <p:bldP spid="49" grpId="0" animBg="1"/>
      <p:bldP spid="51" grpId="0" animBg="1"/>
      <p:bldP spid="63" grpId="0" animBg="1"/>
      <p:bldP spid="6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p:spTree>
      <p:nvGrpSpPr>
        <p:cNvPr id="1" name=""/>
        <p:cNvGrpSpPr/>
        <p:nvPr/>
      </p:nvGrpSpPr>
      <p:grpSpPr>
        <a:xfrm>
          <a:off x="0" y="0"/>
          <a:ext cx="0" cy="0"/>
          <a:chOff x="0" y="0"/>
          <a:chExt cx="0" cy="0"/>
        </a:xfrm>
      </p:grpSpPr>
      <p:sp>
        <p:nvSpPr>
          <p:cNvPr id="8" name="Title 1"/>
          <p:cNvSpPr>
            <a:spLocks noGrp="1"/>
          </p:cNvSpPr>
          <p:nvPr>
            <p:ph type="title"/>
          </p:nvPr>
        </p:nvSpPr>
        <p:spPr>
          <a:xfrm>
            <a:off x="612000" y="540000"/>
            <a:ext cx="7920000" cy="1220847"/>
          </a:xfrm>
        </p:spPr>
        <p:txBody>
          <a:bodyPr>
            <a:spAutoFit/>
          </a:bodyPr>
          <a:lstStyle/>
          <a:p>
            <a:r>
              <a:rPr lang="en-US" smtClean="0"/>
              <a:t>Click to edit Master title style</a:t>
            </a:r>
            <a:endParaRPr lang="en-US"/>
          </a:p>
        </p:txBody>
      </p:sp>
      <p:sp>
        <p:nvSpPr>
          <p:cNvPr id="9"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a:lvl1pPr>
          </a:lstStyle>
          <a:p>
            <a:pPr lvl="0"/>
            <a:r>
              <a:rPr lang="en-US" smtClean="0"/>
              <a:t>Click to edit Master text styles</a:t>
            </a:r>
          </a:p>
        </p:txBody>
      </p:sp>
      <p:sp>
        <p:nvSpPr>
          <p:cNvPr id="7" name="Text Placeholder 9"/>
          <p:cNvSpPr>
            <a:spLocks noGrp="1"/>
          </p:cNvSpPr>
          <p:nvPr>
            <p:ph type="body" sz="quarter" idx="11"/>
          </p:nvPr>
        </p:nvSpPr>
        <p:spPr>
          <a:xfrm>
            <a:off x="709200" y="30636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5" name="Text Placeholder 9"/>
          <p:cNvSpPr>
            <a:spLocks noGrp="1"/>
          </p:cNvSpPr>
          <p:nvPr>
            <p:ph type="body" sz="quarter" idx="12"/>
          </p:nvPr>
        </p:nvSpPr>
        <p:spPr>
          <a:xfrm>
            <a:off x="3367800" y="30636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6" name="Text Placeholder 9"/>
          <p:cNvSpPr>
            <a:spLocks noGrp="1"/>
          </p:cNvSpPr>
          <p:nvPr>
            <p:ph type="body" sz="quarter" idx="13"/>
          </p:nvPr>
        </p:nvSpPr>
        <p:spPr>
          <a:xfrm>
            <a:off x="6026400" y="30636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10" name="Text Placeholder 9"/>
          <p:cNvSpPr>
            <a:spLocks noGrp="1"/>
          </p:cNvSpPr>
          <p:nvPr>
            <p:ph type="body" sz="quarter" idx="14"/>
          </p:nvPr>
        </p:nvSpPr>
        <p:spPr>
          <a:xfrm>
            <a:off x="709200" y="17064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11" name="Text Placeholder 9"/>
          <p:cNvSpPr>
            <a:spLocks noGrp="1"/>
          </p:cNvSpPr>
          <p:nvPr>
            <p:ph type="body" sz="quarter" idx="15"/>
          </p:nvPr>
        </p:nvSpPr>
        <p:spPr>
          <a:xfrm>
            <a:off x="3369600" y="17064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12" name="Text Placeholder 9"/>
          <p:cNvSpPr>
            <a:spLocks noGrp="1"/>
          </p:cNvSpPr>
          <p:nvPr>
            <p:ph type="body" sz="quarter" idx="16"/>
          </p:nvPr>
        </p:nvSpPr>
        <p:spPr>
          <a:xfrm>
            <a:off x="6026400" y="1706400"/>
            <a:ext cx="2412000" cy="1350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a:t>
            </a:r>
          </a:p>
        </p:txBody>
      </p:sp>
      <p:sp>
        <p:nvSpPr>
          <p:cNvPr id="13" name="Text Placeholder 13"/>
          <p:cNvSpPr>
            <a:spLocks noGrp="1"/>
          </p:cNvSpPr>
          <p:nvPr>
            <p:ph type="body" sz="quarter" idx="17"/>
          </p:nvPr>
        </p:nvSpPr>
        <p:spPr>
          <a:xfrm>
            <a:off x="611560" y="32004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4" name="Text Placeholder 13"/>
          <p:cNvSpPr>
            <a:spLocks noGrp="1"/>
          </p:cNvSpPr>
          <p:nvPr>
            <p:ph type="body" sz="quarter" idx="18"/>
          </p:nvPr>
        </p:nvSpPr>
        <p:spPr>
          <a:xfrm>
            <a:off x="3268800" y="32004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5" name="Text Placeholder 13"/>
          <p:cNvSpPr>
            <a:spLocks noGrp="1"/>
          </p:cNvSpPr>
          <p:nvPr>
            <p:ph type="body" sz="quarter" idx="19"/>
          </p:nvPr>
        </p:nvSpPr>
        <p:spPr>
          <a:xfrm>
            <a:off x="5929200" y="32004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6" name="Text Placeholder 13"/>
          <p:cNvSpPr>
            <a:spLocks noGrp="1"/>
          </p:cNvSpPr>
          <p:nvPr>
            <p:ph type="body" sz="quarter" idx="20"/>
          </p:nvPr>
        </p:nvSpPr>
        <p:spPr>
          <a:xfrm>
            <a:off x="611560" y="18468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7" name="Text Placeholder 13"/>
          <p:cNvSpPr>
            <a:spLocks noGrp="1"/>
          </p:cNvSpPr>
          <p:nvPr>
            <p:ph type="body" sz="quarter" idx="21"/>
          </p:nvPr>
        </p:nvSpPr>
        <p:spPr>
          <a:xfrm>
            <a:off x="3268800" y="18468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8" name="Text Placeholder 13"/>
          <p:cNvSpPr>
            <a:spLocks noGrp="1"/>
          </p:cNvSpPr>
          <p:nvPr>
            <p:ph type="body" sz="quarter" idx="22"/>
          </p:nvPr>
        </p:nvSpPr>
        <p:spPr>
          <a:xfrm>
            <a:off x="5929200" y="1846800"/>
            <a:ext cx="25920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24" name="Text Placeholder 12"/>
          <p:cNvSpPr>
            <a:spLocks noGrp="1"/>
          </p:cNvSpPr>
          <p:nvPr>
            <p:ph type="body" sz="quarter" idx="26"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3</a:t>
            </a:r>
            <a:endParaRPr lang="en-US"/>
          </a:p>
        </p:txBody>
      </p:sp>
      <p:sp>
        <p:nvSpPr>
          <p:cNvPr id="27"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8"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21" name="Picture 20">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22" name="Picture 21">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2611479843"/>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ork">
    <p:spTree>
      <p:nvGrpSpPr>
        <p:cNvPr id="1" name=""/>
        <p:cNvGrpSpPr/>
        <p:nvPr/>
      </p:nvGrpSpPr>
      <p:grpSpPr>
        <a:xfrm>
          <a:off x="0" y="0"/>
          <a:ext cx="0" cy="0"/>
          <a:chOff x="0" y="0"/>
          <a:chExt cx="0" cy="0"/>
        </a:xfrm>
      </p:grpSpPr>
      <p:sp>
        <p:nvSpPr>
          <p:cNvPr id="14" name="Title 1"/>
          <p:cNvSpPr>
            <a:spLocks noGrp="1"/>
          </p:cNvSpPr>
          <p:nvPr userDrawn="1">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15" name="Text Placeholder 9"/>
          <p:cNvSpPr>
            <a:spLocks noGrp="1"/>
          </p:cNvSpPr>
          <p:nvPr userDrawn="1">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21"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4</a:t>
            </a:r>
            <a:endParaRPr lang="en-US"/>
          </a:p>
        </p:txBody>
      </p:sp>
      <p:sp>
        <p:nvSpPr>
          <p:cNvPr id="24"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5"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sp>
        <p:nvSpPr>
          <p:cNvPr id="4" name="Picture Placeholder 3"/>
          <p:cNvSpPr>
            <a:spLocks noGrp="1"/>
          </p:cNvSpPr>
          <p:nvPr>
            <p:ph type="pic" sz="quarter" idx="47" hasCustomPrompt="1"/>
          </p:nvPr>
        </p:nvSpPr>
        <p:spPr>
          <a:xfrm>
            <a:off x="3492000" y="1584000"/>
            <a:ext cx="2156400" cy="1324800"/>
          </a:xfrm>
          <a:solidFill>
            <a:srgbClr val="333333"/>
          </a:solidFill>
        </p:spPr>
        <p:txBody>
          <a:bodyPr anchor="ctr"/>
          <a:lstStyle>
            <a:lvl1pPr algn="ctr">
              <a:defRPr sz="1200">
                <a:solidFill>
                  <a:schemeClr val="bg1">
                    <a:lumMod val="75000"/>
                  </a:schemeClr>
                </a:solidFill>
              </a:defRPr>
            </a:lvl1pPr>
          </a:lstStyle>
          <a:p>
            <a:r>
              <a:rPr lang="es-ES" smtClean="0"/>
              <a:t>image</a:t>
            </a:r>
            <a:endParaRPr lang="en-US"/>
          </a:p>
        </p:txBody>
      </p:sp>
      <p:sp>
        <p:nvSpPr>
          <p:cNvPr id="20" name="Picture Placeholder 3"/>
          <p:cNvSpPr>
            <a:spLocks noGrp="1"/>
          </p:cNvSpPr>
          <p:nvPr>
            <p:ph type="pic" sz="quarter" idx="48" hasCustomPrompt="1"/>
          </p:nvPr>
        </p:nvSpPr>
        <p:spPr>
          <a:xfrm>
            <a:off x="5666400" y="1584000"/>
            <a:ext cx="2156400" cy="1324800"/>
          </a:xfrm>
          <a:solidFill>
            <a:srgbClr val="333333"/>
          </a:solidFill>
        </p:spPr>
        <p:txBody>
          <a:bodyPr anchor="ctr"/>
          <a:lstStyle>
            <a:lvl1pPr algn="ctr">
              <a:defRPr sz="1200">
                <a:solidFill>
                  <a:schemeClr val="bg1">
                    <a:lumMod val="75000"/>
                  </a:schemeClr>
                </a:solidFill>
              </a:defRPr>
            </a:lvl1pPr>
          </a:lstStyle>
          <a:p>
            <a:r>
              <a:rPr lang="es-ES" smtClean="0"/>
              <a:t>image</a:t>
            </a:r>
            <a:endParaRPr lang="en-US"/>
          </a:p>
        </p:txBody>
      </p:sp>
      <p:sp>
        <p:nvSpPr>
          <p:cNvPr id="26" name="Picture Placeholder 3"/>
          <p:cNvSpPr>
            <a:spLocks noGrp="1"/>
          </p:cNvSpPr>
          <p:nvPr>
            <p:ph type="pic" sz="quarter" idx="49" hasCustomPrompt="1"/>
          </p:nvPr>
        </p:nvSpPr>
        <p:spPr>
          <a:xfrm>
            <a:off x="3492000" y="2926800"/>
            <a:ext cx="2156400" cy="1324800"/>
          </a:xfrm>
          <a:solidFill>
            <a:srgbClr val="333333"/>
          </a:solidFill>
        </p:spPr>
        <p:txBody>
          <a:bodyPr anchor="ctr"/>
          <a:lstStyle>
            <a:lvl1pPr algn="ctr">
              <a:defRPr sz="1200">
                <a:solidFill>
                  <a:schemeClr val="bg1">
                    <a:lumMod val="75000"/>
                  </a:schemeClr>
                </a:solidFill>
              </a:defRPr>
            </a:lvl1pPr>
          </a:lstStyle>
          <a:p>
            <a:r>
              <a:rPr lang="es-ES" smtClean="0"/>
              <a:t>image</a:t>
            </a:r>
            <a:endParaRPr lang="en-US"/>
          </a:p>
        </p:txBody>
      </p:sp>
      <p:sp>
        <p:nvSpPr>
          <p:cNvPr id="27" name="Picture Placeholder 3"/>
          <p:cNvSpPr>
            <a:spLocks noGrp="1"/>
          </p:cNvSpPr>
          <p:nvPr>
            <p:ph type="pic" sz="quarter" idx="50" hasCustomPrompt="1"/>
          </p:nvPr>
        </p:nvSpPr>
        <p:spPr>
          <a:xfrm>
            <a:off x="5666400" y="2926800"/>
            <a:ext cx="2156400" cy="1324800"/>
          </a:xfrm>
          <a:solidFill>
            <a:srgbClr val="333333"/>
          </a:solidFill>
        </p:spPr>
        <p:txBody>
          <a:bodyPr anchor="ctr"/>
          <a:lstStyle>
            <a:lvl1pPr algn="ctr">
              <a:defRPr sz="1200">
                <a:solidFill>
                  <a:schemeClr val="bg1">
                    <a:lumMod val="75000"/>
                  </a:schemeClr>
                </a:solidFill>
              </a:defRPr>
            </a:lvl1pPr>
          </a:lstStyle>
          <a:p>
            <a:r>
              <a:rPr lang="es-ES" smtClean="0"/>
              <a:t>image</a:t>
            </a:r>
            <a:endParaRPr lang="en-US"/>
          </a:p>
        </p:txBody>
      </p:sp>
      <p:sp>
        <p:nvSpPr>
          <p:cNvPr id="30" name="Picture Placeholder 3"/>
          <p:cNvSpPr>
            <a:spLocks noGrp="1"/>
          </p:cNvSpPr>
          <p:nvPr>
            <p:ph type="pic" sz="quarter" idx="51" hasCustomPrompt="1"/>
          </p:nvPr>
        </p:nvSpPr>
        <p:spPr>
          <a:xfrm>
            <a:off x="1317600" y="2926800"/>
            <a:ext cx="2156400" cy="1324800"/>
          </a:xfrm>
          <a:solidFill>
            <a:srgbClr val="333333"/>
          </a:solidFill>
        </p:spPr>
        <p:txBody>
          <a:bodyPr anchor="ctr"/>
          <a:lstStyle>
            <a:lvl1pPr algn="ctr">
              <a:defRPr sz="1200">
                <a:solidFill>
                  <a:schemeClr val="bg1">
                    <a:lumMod val="75000"/>
                  </a:schemeClr>
                </a:solidFill>
              </a:defRPr>
            </a:lvl1pPr>
          </a:lstStyle>
          <a:p>
            <a:r>
              <a:rPr lang="es-ES" smtClean="0"/>
              <a:t>image</a:t>
            </a:r>
            <a:endParaRPr lang="en-US"/>
          </a:p>
        </p:txBody>
      </p:sp>
      <p:sp>
        <p:nvSpPr>
          <p:cNvPr id="5" name="Text Placeholder 4"/>
          <p:cNvSpPr>
            <a:spLocks noGrp="1"/>
          </p:cNvSpPr>
          <p:nvPr>
            <p:ph type="body" sz="quarter" idx="52"/>
          </p:nvPr>
        </p:nvSpPr>
        <p:spPr>
          <a:xfrm>
            <a:off x="1317600" y="1584000"/>
            <a:ext cx="2156400" cy="1324800"/>
          </a:xfrm>
          <a:solidFill>
            <a:srgbClr val="6DC701"/>
          </a:solidFill>
        </p:spPr>
        <p:txBody>
          <a:bodyPr lIns="216000" tIns="162000" rIns="216000" bIns="162000">
            <a:noAutofit/>
          </a:bodyPr>
          <a:lstStyle>
            <a:lvl1pPr algn="just">
              <a:spcBef>
                <a:spcPts val="600"/>
              </a:spcBef>
              <a:defRPr sz="900">
                <a:solidFill>
                  <a:schemeClr val="bg1"/>
                </a:solidFill>
              </a:defRPr>
            </a:lvl1pPr>
          </a:lstStyle>
          <a:p>
            <a:pPr lvl="0"/>
            <a:r>
              <a:rPr lang="en-US" smtClean="0"/>
              <a:t>Click to edit Master text styles</a:t>
            </a:r>
          </a:p>
        </p:txBody>
      </p:sp>
      <p:pic>
        <p:nvPicPr>
          <p:cNvPr id="16" name="Picture 1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17" name="Picture 16">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22936844"/>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1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13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P spid="26" grpId="0" animBg="1"/>
      <p:bldP spid="27" grpId="0" animBg="1"/>
      <p:bldP spid="3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sp>
        <p:nvSpPr>
          <p:cNvPr id="6" name="Title 1"/>
          <p:cNvSpPr>
            <a:spLocks noGrp="1"/>
          </p:cNvSpPr>
          <p:nvPr>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7"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6" name="Media Placeholder 3"/>
          <p:cNvSpPr>
            <a:spLocks noGrp="1"/>
          </p:cNvSpPr>
          <p:nvPr>
            <p:ph type="media" sz="quarter" idx="42" hasCustomPrompt="1"/>
          </p:nvPr>
        </p:nvSpPr>
        <p:spPr>
          <a:xfrm>
            <a:off x="5591144" y="1537200"/>
            <a:ext cx="2077200" cy="2750400"/>
          </a:xfrm>
          <a:custGeom>
            <a:avLst/>
            <a:gdLst>
              <a:gd name="connsiteX0" fmla="*/ 0 w 5166000"/>
              <a:gd name="connsiteY0" fmla="*/ 0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0 h 3070800"/>
              <a:gd name="connsiteX0" fmla="*/ 0 w 5166000"/>
              <a:gd name="connsiteY0" fmla="*/ 622169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62216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40063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2740861 h 3070800"/>
              <a:gd name="connsiteX4" fmla="*/ 0 w 5166000"/>
              <a:gd name="connsiteY4" fmla="*/ 40063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2665447 h 3070800"/>
              <a:gd name="connsiteX4" fmla="*/ 0 w 5166000"/>
              <a:gd name="connsiteY4" fmla="*/ 400639 h 3070800"/>
              <a:gd name="connsiteX0" fmla="*/ 0 w 5166000"/>
              <a:gd name="connsiteY0" fmla="*/ 213949 h 3070800"/>
              <a:gd name="connsiteX1" fmla="*/ 5166000 w 5166000"/>
              <a:gd name="connsiteY1" fmla="*/ 0 h 3070800"/>
              <a:gd name="connsiteX2" fmla="*/ 5166000 w 5166000"/>
              <a:gd name="connsiteY2" fmla="*/ 3070800 h 3070800"/>
              <a:gd name="connsiteX3" fmla="*/ 0 w 5166000"/>
              <a:gd name="connsiteY3" fmla="*/ 2665447 h 3070800"/>
              <a:gd name="connsiteX4" fmla="*/ 0 w 5166000"/>
              <a:gd name="connsiteY4" fmla="*/ 213949 h 3070800"/>
              <a:gd name="connsiteX0" fmla="*/ 0 w 5166000"/>
              <a:gd name="connsiteY0" fmla="*/ 213949 h 3070800"/>
              <a:gd name="connsiteX1" fmla="*/ 5166000 w 5166000"/>
              <a:gd name="connsiteY1" fmla="*/ 0 h 3070800"/>
              <a:gd name="connsiteX2" fmla="*/ 5166000 w 5166000"/>
              <a:gd name="connsiteY2" fmla="*/ 3070800 h 3070800"/>
              <a:gd name="connsiteX3" fmla="*/ 0 w 5166000"/>
              <a:gd name="connsiteY3" fmla="*/ 2867377 h 3070800"/>
              <a:gd name="connsiteX4" fmla="*/ 0 w 5166000"/>
              <a:gd name="connsiteY4" fmla="*/ 213949 h 307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6000" h="3070800">
                <a:moveTo>
                  <a:pt x="0" y="213949"/>
                </a:moveTo>
                <a:lnTo>
                  <a:pt x="5166000" y="0"/>
                </a:lnTo>
                <a:lnTo>
                  <a:pt x="5166000" y="3070800"/>
                </a:lnTo>
                <a:lnTo>
                  <a:pt x="0" y="2867377"/>
                </a:lnTo>
                <a:lnTo>
                  <a:pt x="0" y="213949"/>
                </a:lnTo>
                <a:close/>
              </a:path>
            </a:pathLst>
          </a:custGeom>
          <a:solidFill>
            <a:srgbClr val="333333"/>
          </a:solidFill>
          <a:effectLst/>
        </p:spPr>
        <p:txBody>
          <a:bodyPr anchor="ctr"/>
          <a:lstStyle>
            <a:lvl1pPr algn="ctr">
              <a:defRPr sz="1200">
                <a:solidFill>
                  <a:schemeClr val="bg1">
                    <a:lumMod val="75000"/>
                  </a:schemeClr>
                </a:solidFill>
              </a:defRPr>
            </a:lvl1pPr>
          </a:lstStyle>
          <a:p>
            <a:r>
              <a:rPr lang="es-ES" smtClean="0"/>
              <a:t>video</a:t>
            </a:r>
            <a:endParaRPr lang="en-US"/>
          </a:p>
        </p:txBody>
      </p:sp>
      <p:sp>
        <p:nvSpPr>
          <p:cNvPr id="17" name="Media Placeholder 3"/>
          <p:cNvSpPr>
            <a:spLocks noGrp="1"/>
          </p:cNvSpPr>
          <p:nvPr>
            <p:ph type="media" sz="quarter" idx="43" hasCustomPrompt="1"/>
          </p:nvPr>
        </p:nvSpPr>
        <p:spPr>
          <a:xfrm flipH="1">
            <a:off x="1475656" y="1537200"/>
            <a:ext cx="2077200" cy="2750400"/>
          </a:xfrm>
          <a:custGeom>
            <a:avLst/>
            <a:gdLst>
              <a:gd name="connsiteX0" fmla="*/ 0 w 5166000"/>
              <a:gd name="connsiteY0" fmla="*/ 0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0 h 3070800"/>
              <a:gd name="connsiteX0" fmla="*/ 0 w 5166000"/>
              <a:gd name="connsiteY0" fmla="*/ 622169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62216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3070800 h 3070800"/>
              <a:gd name="connsiteX4" fmla="*/ 0 w 5166000"/>
              <a:gd name="connsiteY4" fmla="*/ 40063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2740861 h 3070800"/>
              <a:gd name="connsiteX4" fmla="*/ 0 w 5166000"/>
              <a:gd name="connsiteY4" fmla="*/ 400639 h 3070800"/>
              <a:gd name="connsiteX0" fmla="*/ 0 w 5166000"/>
              <a:gd name="connsiteY0" fmla="*/ 400639 h 3070800"/>
              <a:gd name="connsiteX1" fmla="*/ 5166000 w 5166000"/>
              <a:gd name="connsiteY1" fmla="*/ 0 h 3070800"/>
              <a:gd name="connsiteX2" fmla="*/ 5166000 w 5166000"/>
              <a:gd name="connsiteY2" fmla="*/ 3070800 h 3070800"/>
              <a:gd name="connsiteX3" fmla="*/ 0 w 5166000"/>
              <a:gd name="connsiteY3" fmla="*/ 2665447 h 3070800"/>
              <a:gd name="connsiteX4" fmla="*/ 0 w 5166000"/>
              <a:gd name="connsiteY4" fmla="*/ 400639 h 3070800"/>
              <a:gd name="connsiteX0" fmla="*/ 0 w 5166000"/>
              <a:gd name="connsiteY0" fmla="*/ 213949 h 3070800"/>
              <a:gd name="connsiteX1" fmla="*/ 5166000 w 5166000"/>
              <a:gd name="connsiteY1" fmla="*/ 0 h 3070800"/>
              <a:gd name="connsiteX2" fmla="*/ 5166000 w 5166000"/>
              <a:gd name="connsiteY2" fmla="*/ 3070800 h 3070800"/>
              <a:gd name="connsiteX3" fmla="*/ 0 w 5166000"/>
              <a:gd name="connsiteY3" fmla="*/ 2665447 h 3070800"/>
              <a:gd name="connsiteX4" fmla="*/ 0 w 5166000"/>
              <a:gd name="connsiteY4" fmla="*/ 213949 h 3070800"/>
              <a:gd name="connsiteX0" fmla="*/ 0 w 5166000"/>
              <a:gd name="connsiteY0" fmla="*/ 213949 h 3070800"/>
              <a:gd name="connsiteX1" fmla="*/ 5166000 w 5166000"/>
              <a:gd name="connsiteY1" fmla="*/ 0 h 3070800"/>
              <a:gd name="connsiteX2" fmla="*/ 5166000 w 5166000"/>
              <a:gd name="connsiteY2" fmla="*/ 3070800 h 3070800"/>
              <a:gd name="connsiteX3" fmla="*/ 0 w 5166000"/>
              <a:gd name="connsiteY3" fmla="*/ 2867377 h 3070800"/>
              <a:gd name="connsiteX4" fmla="*/ 0 w 5166000"/>
              <a:gd name="connsiteY4" fmla="*/ 213949 h 307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6000" h="3070800">
                <a:moveTo>
                  <a:pt x="0" y="213949"/>
                </a:moveTo>
                <a:lnTo>
                  <a:pt x="5166000" y="0"/>
                </a:lnTo>
                <a:lnTo>
                  <a:pt x="5166000" y="3070800"/>
                </a:lnTo>
                <a:lnTo>
                  <a:pt x="0" y="2867377"/>
                </a:lnTo>
                <a:lnTo>
                  <a:pt x="0" y="213949"/>
                </a:lnTo>
                <a:close/>
              </a:path>
            </a:pathLst>
          </a:custGeom>
          <a:solidFill>
            <a:srgbClr val="333333"/>
          </a:solidFill>
          <a:effectLst/>
        </p:spPr>
        <p:txBody>
          <a:bodyPr anchor="ctr"/>
          <a:lstStyle>
            <a:lvl1pPr algn="ctr">
              <a:defRPr sz="1200">
                <a:solidFill>
                  <a:schemeClr val="bg1">
                    <a:lumMod val="75000"/>
                  </a:schemeClr>
                </a:solidFill>
              </a:defRPr>
            </a:lvl1pPr>
          </a:lstStyle>
          <a:p>
            <a:r>
              <a:rPr lang="es-ES" smtClean="0"/>
              <a:t>video</a:t>
            </a:r>
            <a:endParaRPr lang="en-US"/>
          </a:p>
        </p:txBody>
      </p:sp>
      <p:sp>
        <p:nvSpPr>
          <p:cNvPr id="14"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5</a:t>
            </a:r>
            <a:endParaRPr lang="en-US"/>
          </a:p>
        </p:txBody>
      </p:sp>
      <p:sp>
        <p:nvSpPr>
          <p:cNvPr id="19"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0" name="Text Placeholder 13"/>
          <p:cNvSpPr>
            <a:spLocks noGrp="1"/>
          </p:cNvSpPr>
          <p:nvPr>
            <p:ph type="body" sz="quarter" idx="44"/>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sp>
        <p:nvSpPr>
          <p:cNvPr id="4" name="Media Placeholder 3"/>
          <p:cNvSpPr>
            <a:spLocks noGrp="1"/>
          </p:cNvSpPr>
          <p:nvPr userDrawn="1">
            <p:ph type="media" sz="quarter" idx="39" hasCustomPrompt="1"/>
          </p:nvPr>
        </p:nvSpPr>
        <p:spPr>
          <a:xfrm>
            <a:off x="2273344" y="1562400"/>
            <a:ext cx="4597200" cy="2584800"/>
          </a:xfrm>
          <a:solidFill>
            <a:srgbClr val="333333"/>
          </a:solidFill>
          <a:effectLst>
            <a:outerShdw blurRad="292100" dist="25400" dir="5400000" algn="ctr" rotWithShape="0">
              <a:srgbClr val="000000">
                <a:alpha val="40000"/>
              </a:srgbClr>
            </a:outerShdw>
          </a:effectLst>
        </p:spPr>
        <p:txBody>
          <a:bodyPr anchor="ctr"/>
          <a:lstStyle>
            <a:lvl1pPr algn="ctr">
              <a:defRPr sz="1200">
                <a:solidFill>
                  <a:schemeClr val="bg1">
                    <a:lumMod val="75000"/>
                  </a:schemeClr>
                </a:solidFill>
              </a:defRPr>
            </a:lvl1pPr>
          </a:lstStyle>
          <a:p>
            <a:r>
              <a:rPr lang="es-ES" smtClean="0"/>
              <a:t>video</a:t>
            </a:r>
            <a:endParaRPr lang="en-US"/>
          </a:p>
        </p:txBody>
      </p:sp>
      <p:sp>
        <p:nvSpPr>
          <p:cNvPr id="13" name="Text Placeholder 9"/>
          <p:cNvSpPr>
            <a:spLocks noGrp="1"/>
          </p:cNvSpPr>
          <p:nvPr userDrawn="1">
            <p:ph type="body" sz="quarter" idx="37"/>
          </p:nvPr>
        </p:nvSpPr>
        <p:spPr>
          <a:xfrm>
            <a:off x="2275200" y="4147200"/>
            <a:ext cx="4597200" cy="124200"/>
          </a:xfrm>
          <a:solidFill>
            <a:srgbClr val="6DC701"/>
          </a:solidFill>
          <a:effectLst>
            <a:reflection blurRad="12700" stA="25000" endPos="75000" dir="5400000" sy="-100000" algn="bl" rotWithShape="0"/>
          </a:effectLst>
        </p:spPr>
        <p:txBody>
          <a:bodyPr wrap="square" lIns="43200" tIns="0" rIns="43200" bIns="0" anchor="ctr">
            <a:noAutofit/>
          </a:bodyPr>
          <a:lstStyle>
            <a:lvl1pPr>
              <a:lnSpc>
                <a:spcPts val="1000"/>
              </a:lnSpc>
              <a:defRPr sz="900" b="0" cap="none" spc="-10" baseline="0">
                <a:solidFill>
                  <a:schemeClr val="bg1"/>
                </a:solidFill>
              </a:defRPr>
            </a:lvl1pPr>
          </a:lstStyle>
          <a:p>
            <a:pPr lvl="0"/>
            <a:r>
              <a:rPr lang="en-US" smtClean="0"/>
              <a:t>Click to edit Master text styles</a:t>
            </a:r>
          </a:p>
        </p:txBody>
      </p:sp>
      <p:pic>
        <p:nvPicPr>
          <p:cNvPr id="21" name="Picture 20">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22" name="Picture 21">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1626179923"/>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ase">
    <p:spTree>
      <p:nvGrpSpPr>
        <p:cNvPr id="1" name=""/>
        <p:cNvGrpSpPr/>
        <p:nvPr/>
      </p:nvGrpSpPr>
      <p:grpSpPr>
        <a:xfrm>
          <a:off x="0" y="0"/>
          <a:ext cx="0" cy="0"/>
          <a:chOff x="0" y="0"/>
          <a:chExt cx="0" cy="0"/>
        </a:xfrm>
      </p:grpSpPr>
      <p:sp>
        <p:nvSpPr>
          <p:cNvPr id="5" name="Title 1"/>
          <p:cNvSpPr>
            <a:spLocks noGrp="1"/>
          </p:cNvSpPr>
          <p:nvPr>
            <p:ph type="title"/>
          </p:nvPr>
        </p:nvSpPr>
        <p:spPr>
          <a:xfrm>
            <a:off x="612000" y="540000"/>
            <a:ext cx="7920000" cy="1220847"/>
          </a:xfrm>
        </p:spPr>
        <p:txBody>
          <a:bodyPr>
            <a:spAutoFit/>
          </a:bodyPr>
          <a:lstStyle/>
          <a:p>
            <a:r>
              <a:rPr lang="en-US" smtClean="0"/>
              <a:t>Click to edit Master title style</a:t>
            </a:r>
            <a:endParaRPr lang="en-US"/>
          </a:p>
        </p:txBody>
      </p:sp>
      <p:sp>
        <p:nvSpPr>
          <p:cNvPr id="6"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6" name="Text Placeholder 13"/>
          <p:cNvSpPr>
            <a:spLocks noGrp="1"/>
          </p:cNvSpPr>
          <p:nvPr>
            <p:ph type="body" sz="quarter" idx="17"/>
          </p:nvPr>
        </p:nvSpPr>
        <p:spPr>
          <a:xfrm>
            <a:off x="1090800" y="3726000"/>
            <a:ext cx="6962400" cy="655200"/>
          </a:xfrm>
        </p:spPr>
        <p:txBody>
          <a:bodyPr wrap="square" numCol="2" spcCol="360000">
            <a:no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7" name="Picture Placeholder 6"/>
          <p:cNvSpPr>
            <a:spLocks noGrp="1"/>
          </p:cNvSpPr>
          <p:nvPr userDrawn="1">
            <p:ph type="pic" sz="quarter" idx="42" hasCustomPrompt="1"/>
          </p:nvPr>
        </p:nvSpPr>
        <p:spPr>
          <a:xfrm>
            <a:off x="1188000" y="1418400"/>
            <a:ext cx="6768000" cy="2160000"/>
          </a:xfrm>
          <a:solidFill>
            <a:srgbClr val="333333"/>
          </a:solidFill>
        </p:spPr>
        <p:txBody>
          <a:bodyPr anchor="ctr"/>
          <a:lstStyle>
            <a:lvl1pPr algn="ctr">
              <a:defRPr sz="1200" baseline="0">
                <a:solidFill>
                  <a:schemeClr val="bg1">
                    <a:lumMod val="75000"/>
                  </a:schemeClr>
                </a:solidFill>
              </a:defRPr>
            </a:lvl1pPr>
          </a:lstStyle>
          <a:p>
            <a:r>
              <a:rPr lang="es-ES" smtClean="0"/>
              <a:t>image</a:t>
            </a:r>
            <a:endParaRPr lang="en-US"/>
          </a:p>
        </p:txBody>
      </p:sp>
      <p:sp>
        <p:nvSpPr>
          <p:cNvPr id="12" name="Text Placeholder 9"/>
          <p:cNvSpPr>
            <a:spLocks noGrp="1"/>
          </p:cNvSpPr>
          <p:nvPr>
            <p:ph type="body" sz="quarter" idx="11"/>
          </p:nvPr>
        </p:nvSpPr>
        <p:spPr>
          <a:xfrm>
            <a:off x="1188000" y="3578400"/>
            <a:ext cx="6768000" cy="136800"/>
          </a:xfrm>
          <a:solidFill>
            <a:srgbClr val="6DC701"/>
          </a:solidFill>
        </p:spPr>
        <p:txBody>
          <a:bodyPr wrap="square" lIns="43200" tIns="36000" rIns="43200" bIns="0" anchor="ctr">
            <a:noAutofit/>
          </a:bodyPr>
          <a:lstStyle>
            <a:lvl1pPr>
              <a:lnSpc>
                <a:spcPts val="800"/>
              </a:lnSpc>
              <a:defRPr sz="1050" spc="-10" baseline="0">
                <a:solidFill>
                  <a:schemeClr val="bg1"/>
                </a:solidFill>
              </a:defRPr>
            </a:lvl1pPr>
          </a:lstStyle>
          <a:p>
            <a:pPr lvl="0"/>
            <a:r>
              <a:rPr lang="en-US" smtClean="0"/>
              <a:t>Click to edit Master text styles</a:t>
            </a:r>
          </a:p>
        </p:txBody>
      </p:sp>
      <p:sp>
        <p:nvSpPr>
          <p:cNvPr id="13"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6</a:t>
            </a:r>
            <a:endParaRPr lang="en-US"/>
          </a:p>
        </p:txBody>
      </p:sp>
      <p:sp>
        <p:nvSpPr>
          <p:cNvPr id="18"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19"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pic>
        <p:nvPicPr>
          <p:cNvPr id="20" name="Picture 1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21" name="Picture 20">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3242412423"/>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rt 1">
    <p:spTree>
      <p:nvGrpSpPr>
        <p:cNvPr id="1" name=""/>
        <p:cNvGrpSpPr/>
        <p:nvPr/>
      </p:nvGrpSpPr>
      <p:grpSpPr>
        <a:xfrm>
          <a:off x="0" y="0"/>
          <a:ext cx="0" cy="0"/>
          <a:chOff x="0" y="0"/>
          <a:chExt cx="0" cy="0"/>
        </a:xfrm>
      </p:grpSpPr>
      <p:sp>
        <p:nvSpPr>
          <p:cNvPr id="2" name="Title 1"/>
          <p:cNvSpPr>
            <a:spLocks noGrp="1"/>
          </p:cNvSpPr>
          <p:nvPr>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3"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10" name="Chart Placeholder 9"/>
          <p:cNvSpPr>
            <a:spLocks noGrp="1"/>
          </p:cNvSpPr>
          <p:nvPr>
            <p:ph type="chart" sz="quarter" idx="32"/>
          </p:nvPr>
        </p:nvSpPr>
        <p:spPr>
          <a:xfrm>
            <a:off x="396000" y="1540800"/>
            <a:ext cx="4104000" cy="2631600"/>
          </a:xfrm>
        </p:spPr>
        <p:txBody>
          <a:bodyPr anchor="ctr"/>
          <a:lstStyle>
            <a:lvl1pPr algn="ctr">
              <a:defRPr sz="1200">
                <a:solidFill>
                  <a:schemeClr val="tx1">
                    <a:lumMod val="75000"/>
                    <a:lumOff val="25000"/>
                  </a:schemeClr>
                </a:solidFill>
              </a:defRPr>
            </a:lvl1pPr>
          </a:lstStyle>
          <a:p>
            <a:endParaRPr lang="en-US"/>
          </a:p>
        </p:txBody>
      </p:sp>
      <p:sp>
        <p:nvSpPr>
          <p:cNvPr id="24"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7</a:t>
            </a:r>
            <a:endParaRPr lang="en-US"/>
          </a:p>
        </p:txBody>
      </p:sp>
      <p:sp>
        <p:nvSpPr>
          <p:cNvPr id="27"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8"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sp>
        <p:nvSpPr>
          <p:cNvPr id="15" name="Text Placeholder 9"/>
          <p:cNvSpPr>
            <a:spLocks noGrp="1"/>
          </p:cNvSpPr>
          <p:nvPr>
            <p:ph type="body" sz="quarter" idx="11"/>
          </p:nvPr>
        </p:nvSpPr>
        <p:spPr>
          <a:xfrm>
            <a:off x="4932000" y="36126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16" name="Text Placeholder 13"/>
          <p:cNvSpPr>
            <a:spLocks noGrp="1"/>
          </p:cNvSpPr>
          <p:nvPr>
            <p:ph type="body" sz="quarter" idx="17"/>
          </p:nvPr>
        </p:nvSpPr>
        <p:spPr>
          <a:xfrm>
            <a:off x="4932000" y="3739499"/>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8" name="Text Placeholder 9"/>
          <p:cNvSpPr>
            <a:spLocks noGrp="1"/>
          </p:cNvSpPr>
          <p:nvPr>
            <p:ph type="body" sz="quarter" idx="26"/>
          </p:nvPr>
        </p:nvSpPr>
        <p:spPr>
          <a:xfrm>
            <a:off x="4932000" y="29430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19" name="Text Placeholder 13"/>
          <p:cNvSpPr>
            <a:spLocks noGrp="1"/>
          </p:cNvSpPr>
          <p:nvPr>
            <p:ph type="body" sz="quarter" idx="27"/>
          </p:nvPr>
        </p:nvSpPr>
        <p:spPr>
          <a:xfrm>
            <a:off x="4932000" y="3069926"/>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20" name="Text Placeholder 9"/>
          <p:cNvSpPr>
            <a:spLocks noGrp="1"/>
          </p:cNvSpPr>
          <p:nvPr>
            <p:ph type="body" sz="quarter" idx="28"/>
          </p:nvPr>
        </p:nvSpPr>
        <p:spPr>
          <a:xfrm>
            <a:off x="4932000" y="22734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21" name="Text Placeholder 13"/>
          <p:cNvSpPr>
            <a:spLocks noGrp="1"/>
          </p:cNvSpPr>
          <p:nvPr>
            <p:ph type="body" sz="quarter" idx="29"/>
          </p:nvPr>
        </p:nvSpPr>
        <p:spPr>
          <a:xfrm>
            <a:off x="4932000" y="2400299"/>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22" name="Text Placeholder 9"/>
          <p:cNvSpPr>
            <a:spLocks noGrp="1"/>
          </p:cNvSpPr>
          <p:nvPr>
            <p:ph type="body" sz="quarter" idx="30"/>
          </p:nvPr>
        </p:nvSpPr>
        <p:spPr>
          <a:xfrm>
            <a:off x="4932000" y="16038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23" name="Text Placeholder 13"/>
          <p:cNvSpPr>
            <a:spLocks noGrp="1"/>
          </p:cNvSpPr>
          <p:nvPr>
            <p:ph type="body" sz="quarter" idx="31"/>
          </p:nvPr>
        </p:nvSpPr>
        <p:spPr>
          <a:xfrm>
            <a:off x="4932000" y="1730699"/>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pic>
        <p:nvPicPr>
          <p:cNvPr id="29" name="Picture 28">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30" name="Picture 29">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2309801369"/>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rt 2">
    <p:spTree>
      <p:nvGrpSpPr>
        <p:cNvPr id="1" name=""/>
        <p:cNvGrpSpPr/>
        <p:nvPr/>
      </p:nvGrpSpPr>
      <p:grpSpPr>
        <a:xfrm>
          <a:off x="0" y="0"/>
          <a:ext cx="0" cy="0"/>
          <a:chOff x="0" y="0"/>
          <a:chExt cx="0" cy="0"/>
        </a:xfrm>
      </p:grpSpPr>
      <p:sp>
        <p:nvSpPr>
          <p:cNvPr id="8" name="Title 1"/>
          <p:cNvSpPr>
            <a:spLocks noGrp="1"/>
          </p:cNvSpPr>
          <p:nvPr>
            <p:ph type="title"/>
          </p:nvPr>
        </p:nvSpPr>
        <p:spPr>
          <a:xfrm>
            <a:off x="612000" y="540000"/>
            <a:ext cx="7920000" cy="1220847"/>
          </a:xfrm>
        </p:spPr>
        <p:txBody>
          <a:bodyPr>
            <a:spAutoFit/>
          </a:bodyPr>
          <a:lstStyle>
            <a:lvl1pPr>
              <a:defRPr baseline="0"/>
            </a:lvl1pPr>
          </a:lstStyle>
          <a:p>
            <a:r>
              <a:rPr lang="en-US" smtClean="0"/>
              <a:t>Click to edit Master title style</a:t>
            </a:r>
            <a:endParaRPr lang="en-US"/>
          </a:p>
        </p:txBody>
      </p:sp>
      <p:sp>
        <p:nvSpPr>
          <p:cNvPr id="9" name="Text Placeholder 9"/>
          <p:cNvSpPr>
            <a:spLocks noGrp="1"/>
          </p:cNvSpPr>
          <p:nvPr>
            <p:ph type="body" sz="quarter" idx="10"/>
          </p:nvPr>
        </p:nvSpPr>
        <p:spPr>
          <a:xfrm>
            <a:off x="648000" y="1047600"/>
            <a:ext cx="7884440" cy="233397"/>
          </a:xfrm>
        </p:spPr>
        <p:txBody>
          <a:bodyPr wrap="square">
            <a:spAutoFit/>
          </a:bodyPr>
          <a:lstStyle>
            <a:lvl1pPr>
              <a:lnSpc>
                <a:spcPts val="1100"/>
              </a:lnSpc>
              <a:defRPr baseline="0"/>
            </a:lvl1pPr>
          </a:lstStyle>
          <a:p>
            <a:pPr lvl="0"/>
            <a:r>
              <a:rPr lang="en-US" smtClean="0"/>
              <a:t>Click to edit Master text styles</a:t>
            </a:r>
          </a:p>
        </p:txBody>
      </p:sp>
      <p:sp>
        <p:nvSpPr>
          <p:cNvPr id="23" name="Chart Placeholder 9"/>
          <p:cNvSpPr>
            <a:spLocks noGrp="1"/>
          </p:cNvSpPr>
          <p:nvPr>
            <p:ph type="chart" sz="quarter" idx="32"/>
          </p:nvPr>
        </p:nvSpPr>
        <p:spPr>
          <a:xfrm>
            <a:off x="612000" y="1368000"/>
            <a:ext cx="3780000" cy="2988000"/>
          </a:xfrm>
        </p:spPr>
        <p:txBody>
          <a:bodyPr anchor="ctr"/>
          <a:lstStyle>
            <a:lvl1pPr algn="ctr">
              <a:defRPr sz="1200">
                <a:solidFill>
                  <a:schemeClr val="tx1">
                    <a:lumMod val="75000"/>
                    <a:lumOff val="25000"/>
                  </a:schemeClr>
                </a:solidFill>
              </a:defRPr>
            </a:lvl1pPr>
          </a:lstStyle>
          <a:p>
            <a:endParaRPr lang="en-US"/>
          </a:p>
        </p:txBody>
      </p:sp>
      <p:sp>
        <p:nvSpPr>
          <p:cNvPr id="24" name="Text Placeholder 12"/>
          <p:cNvSpPr>
            <a:spLocks noGrp="1"/>
          </p:cNvSpPr>
          <p:nvPr>
            <p:ph type="body" sz="quarter" idx="13" hasCustomPrompt="1"/>
          </p:nvPr>
        </p:nvSpPr>
        <p:spPr>
          <a:xfrm>
            <a:off x="8177201" y="4685624"/>
            <a:ext cx="349640" cy="233397"/>
          </a:xfrm>
        </p:spPr>
        <p:txBody>
          <a:bodyPr wrap="square" anchor="ctr">
            <a:spAutoFit/>
          </a:bodyPr>
          <a:lstStyle>
            <a:lvl1pPr algn="ctr">
              <a:defRPr sz="750" b="0" spc="-10" baseline="0">
                <a:solidFill>
                  <a:srgbClr val="595959"/>
                </a:solidFill>
                <a:latin typeface="Arial" pitchFamily="34" charset="0"/>
                <a:cs typeface="Arial" pitchFamily="34" charset="0"/>
              </a:defRPr>
            </a:lvl1pPr>
          </a:lstStyle>
          <a:p>
            <a:pPr lvl="0"/>
            <a:r>
              <a:rPr lang="es-ES" smtClean="0"/>
              <a:t>8</a:t>
            </a:r>
            <a:endParaRPr lang="en-US"/>
          </a:p>
        </p:txBody>
      </p:sp>
      <p:sp>
        <p:nvSpPr>
          <p:cNvPr id="27" name="Text Placeholder 11"/>
          <p:cNvSpPr>
            <a:spLocks noGrp="1"/>
          </p:cNvSpPr>
          <p:nvPr>
            <p:ph type="body" sz="quarter" idx="36"/>
          </p:nvPr>
        </p:nvSpPr>
        <p:spPr>
          <a:xfrm>
            <a:off x="446400" y="4737600"/>
            <a:ext cx="4176464" cy="233397"/>
          </a:xfrm>
        </p:spPr>
        <p:txBody>
          <a:bodyPr wrap="square">
            <a:spAutoFit/>
          </a:bodyPr>
          <a:lstStyle>
            <a:lvl1pPr>
              <a:lnSpc>
                <a:spcPts val="1100"/>
              </a:lnSpc>
              <a:defRPr sz="1300" kern="1200" spc="-40" baseline="0">
                <a:latin typeface="Arial" pitchFamily="34" charset="0"/>
                <a:cs typeface="Arial" pitchFamily="34" charset="0"/>
              </a:defRPr>
            </a:lvl1pPr>
          </a:lstStyle>
          <a:p>
            <a:pPr lvl="0"/>
            <a:r>
              <a:rPr lang="en-US" smtClean="0"/>
              <a:t>Click to edit Master text styles</a:t>
            </a:r>
          </a:p>
        </p:txBody>
      </p:sp>
      <p:sp>
        <p:nvSpPr>
          <p:cNvPr id="28" name="Text Placeholder 13"/>
          <p:cNvSpPr>
            <a:spLocks noGrp="1"/>
          </p:cNvSpPr>
          <p:nvPr>
            <p:ph type="body" sz="quarter" idx="37"/>
          </p:nvPr>
        </p:nvSpPr>
        <p:spPr>
          <a:xfrm>
            <a:off x="457200" y="4849200"/>
            <a:ext cx="4103688" cy="182101"/>
          </a:xfrm>
        </p:spPr>
        <p:txBody>
          <a:bodyPr>
            <a:spAutoFit/>
          </a:bodyPr>
          <a:lstStyle>
            <a:lvl1pPr>
              <a:lnSpc>
                <a:spcPts val="700"/>
              </a:lnSpc>
              <a:defRPr sz="600" b="1" cap="none" spc="-10" baseline="0">
                <a:solidFill>
                  <a:srgbClr val="646464"/>
                </a:solidFill>
              </a:defRPr>
            </a:lvl1pPr>
          </a:lstStyle>
          <a:p>
            <a:pPr lvl="0"/>
            <a:r>
              <a:rPr lang="en-US" smtClean="0"/>
              <a:t>Click to edit Master text styles</a:t>
            </a:r>
          </a:p>
        </p:txBody>
      </p:sp>
      <p:sp>
        <p:nvSpPr>
          <p:cNvPr id="17" name="Text Placeholder 9"/>
          <p:cNvSpPr>
            <a:spLocks noGrp="1"/>
          </p:cNvSpPr>
          <p:nvPr>
            <p:ph type="body" sz="quarter" idx="11"/>
          </p:nvPr>
        </p:nvSpPr>
        <p:spPr>
          <a:xfrm>
            <a:off x="4932000" y="33021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18" name="Text Placeholder 13"/>
          <p:cNvSpPr>
            <a:spLocks noGrp="1"/>
          </p:cNvSpPr>
          <p:nvPr>
            <p:ph type="body" sz="quarter" idx="17"/>
          </p:nvPr>
        </p:nvSpPr>
        <p:spPr>
          <a:xfrm>
            <a:off x="4932000" y="3429000"/>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19" name="Text Placeholder 9"/>
          <p:cNvSpPr>
            <a:spLocks noGrp="1"/>
          </p:cNvSpPr>
          <p:nvPr>
            <p:ph type="body" sz="quarter" idx="26"/>
          </p:nvPr>
        </p:nvSpPr>
        <p:spPr>
          <a:xfrm>
            <a:off x="4932000" y="24381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20" name="Text Placeholder 13"/>
          <p:cNvSpPr>
            <a:spLocks noGrp="1"/>
          </p:cNvSpPr>
          <p:nvPr>
            <p:ph type="body" sz="quarter" idx="27"/>
          </p:nvPr>
        </p:nvSpPr>
        <p:spPr>
          <a:xfrm>
            <a:off x="4932000" y="2565000"/>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sp>
        <p:nvSpPr>
          <p:cNvPr id="21" name="Text Placeholder 9"/>
          <p:cNvSpPr>
            <a:spLocks noGrp="1"/>
          </p:cNvSpPr>
          <p:nvPr>
            <p:ph type="body" sz="quarter" idx="28"/>
          </p:nvPr>
        </p:nvSpPr>
        <p:spPr>
          <a:xfrm>
            <a:off x="4932000" y="1574100"/>
            <a:ext cx="3553200" cy="197106"/>
          </a:xfrm>
          <a:noFill/>
        </p:spPr>
        <p:txBody>
          <a:bodyPr wrap="square" lIns="90000" tIns="46800" rIns="90000" bIns="46800" anchor="t" anchorCtr="0">
            <a:spAutoFit/>
          </a:bodyPr>
          <a:lstStyle>
            <a:lvl1pPr>
              <a:lnSpc>
                <a:spcPts val="800"/>
              </a:lnSpc>
              <a:defRPr sz="1050" spc="-10" baseline="0">
                <a:solidFill>
                  <a:srgbClr val="6DC701"/>
                </a:solidFill>
              </a:defRPr>
            </a:lvl1pPr>
          </a:lstStyle>
          <a:p>
            <a:pPr lvl="0"/>
            <a:r>
              <a:rPr lang="en-US" smtClean="0"/>
              <a:t>Click to edit Master text</a:t>
            </a:r>
          </a:p>
        </p:txBody>
      </p:sp>
      <p:sp>
        <p:nvSpPr>
          <p:cNvPr id="22" name="Text Placeholder 13"/>
          <p:cNvSpPr>
            <a:spLocks noGrp="1"/>
          </p:cNvSpPr>
          <p:nvPr>
            <p:ph type="body" sz="quarter" idx="29"/>
          </p:nvPr>
        </p:nvSpPr>
        <p:spPr>
          <a:xfrm>
            <a:off x="4932000" y="1701000"/>
            <a:ext cx="3553200" cy="233397"/>
          </a:xfrm>
        </p:spPr>
        <p:txBody>
          <a:bodyPr wrap="square">
            <a:spAutoFit/>
          </a:bodyPr>
          <a:lstStyle>
            <a:lvl1pPr algn="just">
              <a:lnSpc>
                <a:spcPts val="1100"/>
              </a:lnSpc>
              <a:defRPr sz="900" cap="none" spc="-10" baseline="0">
                <a:solidFill>
                  <a:srgbClr val="333333"/>
                </a:solidFill>
              </a:defRPr>
            </a:lvl1pPr>
          </a:lstStyle>
          <a:p>
            <a:pPr lvl="0"/>
            <a:r>
              <a:rPr lang="en-US" smtClean="0"/>
              <a:t>Click to edit Master text styles</a:t>
            </a:r>
          </a:p>
        </p:txBody>
      </p:sp>
      <p:pic>
        <p:nvPicPr>
          <p:cNvPr id="16" name="Picture 1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03200" y="4766400"/>
            <a:ext cx="79241" cy="85337"/>
          </a:xfrm>
          <a:prstGeom prst="rect">
            <a:avLst/>
          </a:prstGeom>
        </p:spPr>
      </p:pic>
      <p:pic>
        <p:nvPicPr>
          <p:cNvPr id="29" name="Picture 28">
            <a:hlinkClick r:id="" action="ppaction://hlinkshowjump?jump=previousslide"/>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21600" y="4766399"/>
            <a:ext cx="79241" cy="85337"/>
          </a:xfrm>
          <a:prstGeom prst="rect">
            <a:avLst/>
          </a:prstGeom>
        </p:spPr>
      </p:pic>
    </p:spTree>
    <p:extLst>
      <p:ext uri="{BB962C8B-B14F-4D97-AF65-F5344CB8AC3E}">
        <p14:creationId xmlns:p14="http://schemas.microsoft.com/office/powerpoint/2010/main" val="1280596723"/>
      </p:ext>
    </p:extLst>
  </p:cSld>
  <p:clrMapOvr>
    <a:masterClrMapping/>
  </p:clrMapOvr>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2000" y="540000"/>
            <a:ext cx="7920000" cy="1220847"/>
          </a:xfrm>
          <a:prstGeom prst="rect">
            <a:avLst/>
          </a:prstGeom>
        </p:spPr>
        <p:txBody>
          <a:bodyPr vert="horz" lIns="91440" tIns="45720" rIns="91440" bIns="45720" rtlCol="0" anchor="t">
            <a:spAutoFit/>
          </a:bodyPr>
          <a:lstStyle/>
          <a:p>
            <a:r>
              <a:rPr lang="en-US" smtClean="0"/>
              <a:t>Click to edit Master title style</a:t>
            </a:r>
            <a:endParaRPr lang="en-US"/>
          </a:p>
        </p:txBody>
      </p:sp>
      <p:sp>
        <p:nvSpPr>
          <p:cNvPr id="3" name="Text Placeholder 2"/>
          <p:cNvSpPr>
            <a:spLocks noGrp="1"/>
          </p:cNvSpPr>
          <p:nvPr>
            <p:ph type="body" idx="1"/>
          </p:nvPr>
        </p:nvSpPr>
        <p:spPr>
          <a:xfrm>
            <a:off x="648000" y="1851670"/>
            <a:ext cx="7920000" cy="848950"/>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561163" y="4586400"/>
            <a:ext cx="8021673" cy="146292"/>
          </a:xfrm>
          <a:prstGeom prst="rect">
            <a:avLst/>
          </a:prstGeom>
        </p:spPr>
      </p:pic>
    </p:spTree>
    <p:extLst>
      <p:ext uri="{BB962C8B-B14F-4D97-AF65-F5344CB8AC3E}">
        <p14:creationId xmlns:p14="http://schemas.microsoft.com/office/powerpoint/2010/main" val="2864263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 id="2147483668" r:id="rId16"/>
    <p:sldLayoutId id="2147483669" r:id="rId17"/>
  </p:sldLayoutIdLst>
  <mc:AlternateContent xmlns:mc="http://schemas.openxmlformats.org/markup-compatibility/2006" xmlns:p14="http://schemas.microsoft.com/office/powerpoint/2010/main">
    <mc:Choice Requires="p14">
      <p:transition p14:dur="10" advTm="0">
        <p14:prism isContent="1"/>
      </p:transition>
    </mc:Choice>
    <mc:Fallback xmlns="">
      <p:transition advTm="0">
        <p:fade/>
      </p:transition>
    </mc:Fallback>
  </mc:AlternateContent>
  <p:timing>
    <p:tnLst>
      <p:par>
        <p:cTn id="1" dur="indefinite" restart="never" nodeType="tmRoot"/>
      </p:par>
    </p:tnLst>
  </p:timing>
  <p:hf sldNum="0" hdr="0" ftr="0" dt="0"/>
  <p:txStyles>
    <p:titleStyle>
      <a:lvl1pPr algn="l" defTabSz="914400" rtl="0" eaLnBrk="1" latinLnBrk="0" hangingPunct="1">
        <a:lnSpc>
          <a:spcPts val="4400"/>
        </a:lnSpc>
        <a:spcBef>
          <a:spcPct val="0"/>
        </a:spcBef>
        <a:buNone/>
        <a:defRPr sz="5300" b="1" kern="1200" cap="all" spc="-150" baseline="0">
          <a:solidFill>
            <a:srgbClr val="333333"/>
          </a:solidFill>
          <a:latin typeface="Arial" pitchFamily="34" charset="0"/>
          <a:ea typeface="+mj-ea"/>
          <a:cs typeface="Arial" pitchFamily="34" charset="0"/>
        </a:defRPr>
      </a:lvl1pPr>
    </p:titleStyle>
    <p:bodyStyle>
      <a:lvl1pPr marL="0" indent="0" algn="l" defTabSz="914400" rtl="0" eaLnBrk="1" latinLnBrk="0" hangingPunct="1">
        <a:lnSpc>
          <a:spcPts val="1100"/>
        </a:lnSpc>
        <a:spcBef>
          <a:spcPts val="0"/>
        </a:spcBef>
        <a:buFontTx/>
        <a:buNone/>
        <a:defRPr sz="1300" b="0" i="0" kern="1200" cap="all" spc="-10" baseline="0">
          <a:solidFill>
            <a:srgbClr val="4B4B4B"/>
          </a:solidFill>
          <a:latin typeface="Calibri" pitchFamily="34" charset="0"/>
          <a:ea typeface="+mn-ea"/>
          <a:cs typeface="Calibri" pitchFamily="34" charset="0"/>
        </a:defRPr>
      </a:lvl1pPr>
      <a:lvl2pPr marL="628650" indent="-171450" algn="l" defTabSz="914400" rtl="0" eaLnBrk="1" latinLnBrk="0" hangingPunct="1">
        <a:lnSpc>
          <a:spcPts val="1200"/>
        </a:lnSpc>
        <a:spcBef>
          <a:spcPts val="0"/>
        </a:spcBef>
        <a:buFont typeface="Arial" pitchFamily="34" charset="0"/>
        <a:buChar char="•"/>
        <a:defRPr sz="900" kern="1200">
          <a:solidFill>
            <a:srgbClr val="333333"/>
          </a:solidFill>
          <a:latin typeface="+mn-lt"/>
          <a:ea typeface="+mn-ea"/>
          <a:cs typeface="+mn-cs"/>
        </a:defRPr>
      </a:lvl2pPr>
      <a:lvl3pPr marL="1085850" indent="-171450" algn="l" defTabSz="914400" rtl="0" eaLnBrk="1" latinLnBrk="0" hangingPunct="1">
        <a:lnSpc>
          <a:spcPts val="1200"/>
        </a:lnSpc>
        <a:spcBef>
          <a:spcPts val="0"/>
        </a:spcBef>
        <a:buFont typeface="Arial" pitchFamily="34" charset="0"/>
        <a:buChar char="•"/>
        <a:defRPr sz="900" kern="1200">
          <a:solidFill>
            <a:srgbClr val="333333"/>
          </a:solidFill>
          <a:latin typeface="+mn-lt"/>
          <a:ea typeface="+mn-ea"/>
          <a:cs typeface="+mn-cs"/>
        </a:defRPr>
      </a:lvl3pPr>
      <a:lvl4pPr marL="1543050" indent="-171450" algn="l" defTabSz="914400" rtl="0" eaLnBrk="1" latinLnBrk="0" hangingPunct="1">
        <a:lnSpc>
          <a:spcPts val="1200"/>
        </a:lnSpc>
        <a:spcBef>
          <a:spcPts val="0"/>
        </a:spcBef>
        <a:buFont typeface="Arial" pitchFamily="34" charset="0"/>
        <a:buChar char="•"/>
        <a:defRPr sz="900" kern="1200">
          <a:solidFill>
            <a:srgbClr val="333333"/>
          </a:solidFill>
          <a:latin typeface="+mn-lt"/>
          <a:ea typeface="+mn-ea"/>
          <a:cs typeface="+mn-cs"/>
        </a:defRPr>
      </a:lvl4pPr>
      <a:lvl5pPr marL="2000250" indent="-171450" algn="l" defTabSz="914400" rtl="0" eaLnBrk="1" latinLnBrk="0" hangingPunct="1">
        <a:lnSpc>
          <a:spcPts val="1200"/>
        </a:lnSpc>
        <a:spcBef>
          <a:spcPts val="0"/>
        </a:spcBef>
        <a:buFont typeface="Arial" pitchFamily="34" charset="0"/>
        <a:buChar char="•"/>
        <a:defRPr sz="900" kern="1200">
          <a:solidFill>
            <a:srgbClr val="333333"/>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5.xml"/><Relationship Id="rId5" Type="http://schemas.openxmlformats.org/officeDocument/2006/relationships/image" Target="../media/image27.jp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lum bright="40000" contrast="-40000"/>
          </a:blip>
          <a:stretch>
            <a:fillRect/>
          </a:stretch>
        </p:blipFill>
        <p:spPr>
          <a:xfrm rot="5400000">
            <a:off x="-710168" y="703860"/>
            <a:ext cx="4659982" cy="3252262"/>
          </a:xfrm>
          <a:prstGeom prst="rect">
            <a:avLst/>
          </a:prstGeom>
          <a:effectLst>
            <a:glow>
              <a:schemeClr val="accent1">
                <a:alpha val="99000"/>
              </a:schemeClr>
            </a:glow>
            <a:outerShdw blurRad="50800" dist="50800" dir="5400000" sx="1000" sy="1000" algn="ctr" rotWithShape="0">
              <a:srgbClr val="000000"/>
            </a:outerShdw>
            <a:reflection stA="98000" endPos="0" dist="50800" dir="5400000" sy="-100000" algn="bl" rotWithShape="0"/>
          </a:effectLst>
        </p:spPr>
      </p:pic>
      <p:sp>
        <p:nvSpPr>
          <p:cNvPr id="2" name="Title 1"/>
          <p:cNvSpPr>
            <a:spLocks noGrp="1"/>
          </p:cNvSpPr>
          <p:nvPr>
            <p:ph type="ctrTitle"/>
          </p:nvPr>
        </p:nvSpPr>
        <p:spPr>
          <a:xfrm>
            <a:off x="546050" y="1193583"/>
            <a:ext cx="8267576" cy="1233671"/>
          </a:xfrm>
        </p:spPr>
        <p:txBody>
          <a:bodyPr/>
          <a:lstStyle/>
          <a:p>
            <a:r>
              <a:rPr lang="fa-IR" sz="3600" dirty="0" smtClean="0">
                <a:solidFill>
                  <a:schemeClr val="tx1"/>
                </a:solidFill>
                <a:latin typeface="Akbar" panose="00000400000000000000" pitchFamily="2" charset="0"/>
                <a:cs typeface="B Bardiya" panose="00000400000000000000" pitchFamily="2" charset="-78"/>
              </a:rPr>
              <a:t>بررسی جایگاه فضاهای شهری</a:t>
            </a:r>
            <a:r>
              <a:rPr lang="fa-IR" sz="3600" dirty="0">
                <a:solidFill>
                  <a:schemeClr val="tx1"/>
                </a:solidFill>
                <a:latin typeface="Akbar" panose="00000400000000000000" pitchFamily="2" charset="0"/>
                <a:cs typeface="B Bardiya" panose="00000400000000000000" pitchFamily="2" charset="-78"/>
              </a:rPr>
              <a:t> </a:t>
            </a:r>
            <a:r>
              <a:rPr lang="fa-IR" sz="3600" dirty="0" smtClean="0">
                <a:solidFill>
                  <a:schemeClr val="tx1"/>
                </a:solidFill>
                <a:latin typeface="Akbar" panose="00000400000000000000" pitchFamily="2" charset="0"/>
                <a:cs typeface="B Bardiya" panose="00000400000000000000" pitchFamily="2" charset="-78"/>
              </a:rPr>
              <a:t>همه شمول</a:t>
            </a:r>
            <a:br>
              <a:rPr lang="fa-IR" sz="3600" dirty="0" smtClean="0">
                <a:solidFill>
                  <a:schemeClr val="tx1"/>
                </a:solidFill>
                <a:latin typeface="Akbar" panose="00000400000000000000" pitchFamily="2" charset="0"/>
                <a:cs typeface="B Bardiya" panose="00000400000000000000" pitchFamily="2" charset="-78"/>
              </a:rPr>
            </a:br>
            <a:r>
              <a:rPr lang="fa-IR" sz="3600" dirty="0" smtClean="0">
                <a:solidFill>
                  <a:schemeClr val="tx1"/>
                </a:solidFill>
                <a:latin typeface="Akbar" panose="00000400000000000000" pitchFamily="2" charset="0"/>
                <a:cs typeface="B Bardiya" panose="00000400000000000000" pitchFamily="2" charset="-78"/>
              </a:rPr>
              <a:t> در طرح های توسعه شهری</a:t>
            </a:r>
            <a:endParaRPr lang="en-US" sz="3600" dirty="0">
              <a:solidFill>
                <a:schemeClr val="tx1"/>
              </a:solidFill>
              <a:latin typeface="Akbar" panose="00000400000000000000" pitchFamily="2" charset="0"/>
              <a:cs typeface="B Bardiya" panose="00000400000000000000" pitchFamily="2" charset="-78"/>
            </a:endParaRPr>
          </a:p>
        </p:txBody>
      </p:sp>
      <p:sp>
        <p:nvSpPr>
          <p:cNvPr id="5" name="Subtitle 4"/>
          <p:cNvSpPr>
            <a:spLocks noGrp="1"/>
          </p:cNvSpPr>
          <p:nvPr>
            <p:ph type="subTitle" idx="1"/>
          </p:nvPr>
        </p:nvSpPr>
        <p:spPr/>
        <p:txBody>
          <a:bodyPr/>
          <a:lstStyle/>
          <a:p>
            <a:endParaRPr lang="fa-IR"/>
          </a:p>
        </p:txBody>
      </p:sp>
      <p:sp>
        <p:nvSpPr>
          <p:cNvPr id="6" name="Text Placeholder 5"/>
          <p:cNvSpPr>
            <a:spLocks noGrp="1"/>
          </p:cNvSpPr>
          <p:nvPr>
            <p:ph type="body" sz="quarter" idx="11"/>
          </p:nvPr>
        </p:nvSpPr>
        <p:spPr/>
        <p:txBody>
          <a:bodyPr/>
          <a:lstStyle/>
          <a:p>
            <a:endParaRPr lang="fa-IR"/>
          </a:p>
        </p:txBody>
      </p:sp>
    </p:spTree>
    <p:extLst>
      <p:ext uri="{BB962C8B-B14F-4D97-AF65-F5344CB8AC3E}">
        <p14:creationId xmlns:p14="http://schemas.microsoft.com/office/powerpoint/2010/main" val="374280122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756782" y="2028707"/>
            <a:ext cx="3858316" cy="2573467"/>
          </a:xfrm>
          <a:prstGeom prst="rect">
            <a:avLst/>
          </a:prstGeom>
        </p:spPr>
      </p:pic>
      <p:grpSp>
        <p:nvGrpSpPr>
          <p:cNvPr id="277" name="Group 277"/>
          <p:cNvGrpSpPr>
            <a:grpSpLocks/>
          </p:cNvGrpSpPr>
          <p:nvPr/>
        </p:nvGrpSpPr>
        <p:grpSpPr bwMode="auto">
          <a:xfrm>
            <a:off x="611560" y="483518"/>
            <a:ext cx="8009481" cy="3934604"/>
            <a:chOff x="-1" y="554501"/>
            <a:chExt cx="21359715" cy="10493473"/>
          </a:xfrm>
        </p:grpSpPr>
        <p:grpSp>
          <p:nvGrpSpPr>
            <p:cNvPr id="11271" name="Group 248"/>
            <p:cNvGrpSpPr>
              <a:grpSpLocks/>
            </p:cNvGrpSpPr>
            <p:nvPr/>
          </p:nvGrpSpPr>
          <p:grpSpPr bwMode="auto">
            <a:xfrm>
              <a:off x="-1" y="554501"/>
              <a:ext cx="21359715" cy="3767258"/>
              <a:chOff x="-3672" y="554500"/>
              <a:chExt cx="21359713" cy="3767256"/>
            </a:xfrm>
          </p:grpSpPr>
          <p:sp>
            <p:nvSpPr>
              <p:cNvPr id="246" name="Shape 246"/>
              <p:cNvSpPr>
                <a:spLocks noChangeArrowheads="1"/>
              </p:cNvSpPr>
              <p:nvPr/>
            </p:nvSpPr>
            <p:spPr bwMode="auto">
              <a:xfrm>
                <a:off x="-3672" y="554500"/>
                <a:ext cx="9639300" cy="167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spAutoFit/>
              </a:bodyPr>
              <a:lstStyle/>
              <a:p>
                <a:pPr>
                  <a:lnSpc>
                    <a:spcPct val="80000"/>
                  </a:lnSpc>
                  <a:defRPr sz="1800"/>
                </a:pPr>
                <a:r>
                  <a:rPr lang="en-US" sz="4800" b="1" kern="0" spc="-324" dirty="0" smtClean="0">
                    <a:solidFill>
                      <a:srgbClr val="6DC701"/>
                    </a:solidFill>
                    <a:latin typeface="Tw Cen MT Condensed Extra Bold" panose="020B0803020202020204" pitchFamily="34" charset="0"/>
                    <a:ea typeface="Glober SemiBold Free"/>
                    <a:cs typeface="Glober SemiBold Free"/>
                    <a:sym typeface="Glober SemiBold Free"/>
                  </a:rPr>
                  <a:t>Perth</a:t>
                </a:r>
                <a:r>
                  <a:rPr lang="fa-IR" sz="4800" b="1" kern="0" spc="-324" dirty="0" smtClean="0">
                    <a:solidFill>
                      <a:srgbClr val="6DC701"/>
                    </a:solidFill>
                    <a:latin typeface="Tw Cen MT Condensed Extra Bold" panose="020B0803020202020204" pitchFamily="34" charset="0"/>
                    <a:ea typeface="Glober SemiBold Free"/>
                    <a:cs typeface="Glober SemiBold Free"/>
                    <a:sym typeface="Glober SemiBold Free"/>
                  </a:rPr>
                  <a:t>: </a:t>
                </a:r>
                <a:endParaRPr sz="4800" b="1" kern="0" spc="-324" dirty="0">
                  <a:solidFill>
                    <a:srgbClr val="6DC701"/>
                  </a:solidFill>
                  <a:latin typeface="Tw Cen MT Condensed Extra Bold" panose="020B0803020202020204" pitchFamily="34" charset="0"/>
                  <a:ea typeface="Glober SemiBold Free"/>
                  <a:cs typeface="Glober SemiBold Free"/>
                  <a:sym typeface="Glober SemiBold Free"/>
                </a:endParaRPr>
              </a:p>
            </p:txBody>
          </p:sp>
          <p:sp>
            <p:nvSpPr>
              <p:cNvPr id="247" name="Shape 247"/>
              <p:cNvSpPr>
                <a:spLocks noChangeArrowheads="1"/>
              </p:cNvSpPr>
              <p:nvPr/>
            </p:nvSpPr>
            <p:spPr bwMode="auto">
              <a:xfrm>
                <a:off x="66713" y="2643158"/>
                <a:ext cx="21289328" cy="167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algn="ctr" eaLnBrk="0" hangingPunct="0">
                  <a:defRPr sz="5600">
                    <a:solidFill>
                      <a:schemeClr val="tx1"/>
                    </a:solidFill>
                    <a:latin typeface="Gill Sans" pitchFamily="-65" charset="0"/>
                    <a:ea typeface="Gill Sans" pitchFamily="-65" charset="0"/>
                    <a:cs typeface="Gill Sans" pitchFamily="-65" charset="0"/>
                    <a:sym typeface="Gill Sans" pitchFamily="-65" charset="0"/>
                  </a:defRPr>
                </a:lvl1pPr>
                <a:lvl2pPr marL="742950" indent="-285750" algn="ctr" eaLnBrk="0" hangingPunct="0">
                  <a:defRPr sz="5600">
                    <a:solidFill>
                      <a:schemeClr val="tx1"/>
                    </a:solidFill>
                    <a:latin typeface="Gill Sans" pitchFamily="-65" charset="0"/>
                    <a:ea typeface="Gill Sans" pitchFamily="-65" charset="0"/>
                    <a:cs typeface="Gill Sans" pitchFamily="-65" charset="0"/>
                    <a:sym typeface="Gill Sans" pitchFamily="-65" charset="0"/>
                  </a:defRPr>
                </a:lvl2pPr>
                <a:lvl3pPr marL="1143000" algn="ctr" eaLnBrk="0" hangingPunct="0">
                  <a:defRPr sz="5600">
                    <a:solidFill>
                      <a:schemeClr val="tx1"/>
                    </a:solidFill>
                    <a:latin typeface="Gill Sans" pitchFamily="-65" charset="0"/>
                    <a:ea typeface="Gill Sans" pitchFamily="-65" charset="0"/>
                    <a:cs typeface="Gill Sans" pitchFamily="-65" charset="0"/>
                    <a:sym typeface="Gill Sans" pitchFamily="-65" charset="0"/>
                  </a:defRPr>
                </a:lvl3pPr>
                <a:lvl4pPr marL="1600200" indent="-228600" algn="ctr" eaLnBrk="0" hangingPunct="0">
                  <a:defRPr sz="5600">
                    <a:solidFill>
                      <a:schemeClr val="tx1"/>
                    </a:solidFill>
                    <a:latin typeface="Gill Sans" pitchFamily="-65" charset="0"/>
                    <a:ea typeface="Gill Sans" pitchFamily="-65" charset="0"/>
                    <a:cs typeface="Gill Sans" pitchFamily="-65" charset="0"/>
                    <a:sym typeface="Gill Sans" pitchFamily="-65" charset="0"/>
                  </a:defRPr>
                </a:lvl4pPr>
                <a:lvl5pPr marL="2057400" indent="-228600" algn="ctr" eaLnBrk="0" hangingPunct="0">
                  <a:defRPr sz="5600">
                    <a:solidFill>
                      <a:schemeClr val="tx1"/>
                    </a:solidFill>
                    <a:latin typeface="Gill Sans" pitchFamily="-65" charset="0"/>
                    <a:ea typeface="Gill Sans" pitchFamily="-65" charset="0"/>
                    <a:cs typeface="Gill Sans" pitchFamily="-65" charset="0"/>
                    <a:sym typeface="Gill Sans" pitchFamily="-65" charset="0"/>
                  </a:defRPr>
                </a:lvl5pPr>
                <a:lvl6pPr marL="2514600" indent="-228600" algn="ctr"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6pPr>
                <a:lvl7pPr marL="2971800" indent="-228600" algn="ctr"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7pPr>
                <a:lvl8pPr marL="3429000" indent="-228600" algn="ctr"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8pPr>
                <a:lvl9pPr marL="3886200" indent="-228600" algn="ctr"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9pPr>
              </a:lstStyle>
              <a:p>
                <a:pPr algn="just" rtl="1" eaLnBrk="1" hangingPunct="1">
                  <a:lnSpc>
                    <a:spcPct val="80000"/>
                  </a:lnSpc>
                </a:pPr>
                <a:r>
                  <a:rPr lang="fa-IR" sz="1600" b="1" dirty="0">
                    <a:cs typeface="B Roya" panose="00000400000000000000" pitchFamily="2" charset="-78"/>
                  </a:rPr>
                  <a:t>پرت</a:t>
                </a:r>
                <a:r>
                  <a:rPr lang="fa-IR" sz="1600" dirty="0">
                    <a:cs typeface="B Roya" panose="00000400000000000000" pitchFamily="2" charset="-78"/>
                  </a:rPr>
                  <a:t> مرکز ایالت </a:t>
                </a:r>
                <a:r>
                  <a:rPr lang="fa-IR" sz="1600" dirty="0" smtClean="0">
                    <a:cs typeface="B Roya" panose="00000400000000000000" pitchFamily="2" charset="-78"/>
                  </a:rPr>
                  <a:t>استرالیای غربی در کشور استرالیا است.</a:t>
                </a:r>
              </a:p>
              <a:p>
                <a:pPr algn="just" rtl="1" eaLnBrk="1" hangingPunct="1">
                  <a:lnSpc>
                    <a:spcPct val="80000"/>
                  </a:lnSpc>
                </a:pPr>
                <a:r>
                  <a:rPr lang="fa-IR" sz="1600" dirty="0" smtClean="0">
                    <a:cs typeface="B Roya" panose="00000400000000000000" pitchFamily="2" charset="-78"/>
                  </a:rPr>
                  <a:t>جمعیت </a:t>
                </a:r>
                <a:r>
                  <a:rPr lang="fa-IR" sz="1600" dirty="0">
                    <a:cs typeface="B Roya" panose="00000400000000000000" pitchFamily="2" charset="-78"/>
                  </a:rPr>
                  <a:t>۲،۰۲۱،۲۰۰ نفری پرت، این شهر را به بزرگترین شهر استرالیای غربی تبدیل کرده‌است. همچنین این شهر چهارمین شهر بزرگ استرالیا نیز محسوب می‌شود که فاصله آن تا سیدنی نزدیک به ۳۸۰۰ کیلومتر است.</a:t>
                </a:r>
                <a:endParaRPr lang="en-US" altLang="en-US" sz="1600" dirty="0">
                  <a:solidFill>
                    <a:srgbClr val="606060"/>
                  </a:solidFill>
                  <a:latin typeface="Open Sans" pitchFamily="-65" charset="0"/>
                  <a:ea typeface="Open Sans" pitchFamily="-65" charset="0"/>
                  <a:cs typeface="B Roya" panose="00000400000000000000" pitchFamily="2" charset="-78"/>
                  <a:sym typeface="Open Sans" pitchFamily="-65" charset="0"/>
                </a:endParaRPr>
              </a:p>
            </p:txBody>
          </p:sp>
        </p:grpSp>
        <p:grpSp>
          <p:nvGrpSpPr>
            <p:cNvPr id="11273" name="Group 273"/>
            <p:cNvGrpSpPr>
              <a:grpSpLocks/>
            </p:cNvGrpSpPr>
            <p:nvPr/>
          </p:nvGrpSpPr>
          <p:grpSpPr bwMode="auto">
            <a:xfrm>
              <a:off x="0" y="6869670"/>
              <a:ext cx="8915402" cy="4178304"/>
              <a:chOff x="0" y="0"/>
              <a:chExt cx="8915401" cy="4178301"/>
            </a:xfrm>
          </p:grpSpPr>
          <p:grpSp>
            <p:nvGrpSpPr>
              <p:cNvPr id="11276" name="Group 268"/>
              <p:cNvGrpSpPr>
                <a:grpSpLocks/>
              </p:cNvGrpSpPr>
              <p:nvPr/>
            </p:nvGrpSpPr>
            <p:grpSpPr bwMode="auto">
              <a:xfrm>
                <a:off x="0" y="0"/>
                <a:ext cx="8915401" cy="4178301"/>
                <a:chOff x="0" y="0"/>
                <a:chExt cx="8915400" cy="4178300"/>
              </a:xfrm>
            </p:grpSpPr>
            <p:sp>
              <p:nvSpPr>
                <p:cNvPr id="249" name="Shape 249"/>
                <p:cNvSpPr/>
                <p:nvPr/>
              </p:nvSpPr>
              <p:spPr>
                <a:xfrm>
                  <a:off x="6771034" y="2184171"/>
                  <a:ext cx="628682" cy="471540"/>
                </a:xfrm>
                <a:custGeom>
                  <a:avLst/>
                  <a:gdLst/>
                  <a:ahLst/>
                  <a:cxnLst>
                    <a:cxn ang="0">
                      <a:pos x="wd2" y="hd2"/>
                    </a:cxn>
                    <a:cxn ang="5400000">
                      <a:pos x="wd2" y="hd2"/>
                    </a:cxn>
                    <a:cxn ang="10800000">
                      <a:pos x="wd2" y="hd2"/>
                    </a:cxn>
                    <a:cxn ang="16200000">
                      <a:pos x="wd2" y="hd2"/>
                    </a:cxn>
                  </a:cxnLst>
                  <a:rect l="0" t="0" r="r" b="b"/>
                  <a:pathLst>
                    <a:path w="21600" h="21600" extrusionOk="0">
                      <a:moveTo>
                        <a:pt x="17651" y="18271"/>
                      </a:moveTo>
                      <a:lnTo>
                        <a:pt x="12774" y="18454"/>
                      </a:lnTo>
                      <a:lnTo>
                        <a:pt x="12574" y="14950"/>
                      </a:lnTo>
                      <a:lnTo>
                        <a:pt x="13364" y="15391"/>
                      </a:lnTo>
                      <a:lnTo>
                        <a:pt x="15275" y="15124"/>
                      </a:lnTo>
                      <a:lnTo>
                        <a:pt x="15082" y="11895"/>
                      </a:lnTo>
                      <a:lnTo>
                        <a:pt x="9810" y="11978"/>
                      </a:lnTo>
                      <a:lnTo>
                        <a:pt x="8362" y="9448"/>
                      </a:lnTo>
                      <a:lnTo>
                        <a:pt x="8437" y="8116"/>
                      </a:lnTo>
                      <a:lnTo>
                        <a:pt x="1654" y="0"/>
                      </a:lnTo>
                      <a:lnTo>
                        <a:pt x="0" y="1749"/>
                      </a:lnTo>
                      <a:lnTo>
                        <a:pt x="9678" y="17489"/>
                      </a:lnTo>
                      <a:lnTo>
                        <a:pt x="11057" y="18104"/>
                      </a:lnTo>
                      <a:lnTo>
                        <a:pt x="11057" y="18970"/>
                      </a:lnTo>
                      <a:lnTo>
                        <a:pt x="9214" y="18970"/>
                      </a:lnTo>
                      <a:lnTo>
                        <a:pt x="9678" y="20909"/>
                      </a:lnTo>
                      <a:lnTo>
                        <a:pt x="21600" y="21600"/>
                      </a:lnTo>
                      <a:cubicBezTo>
                        <a:pt x="21600" y="21600"/>
                        <a:pt x="17651" y="18271"/>
                        <a:pt x="17651" y="18271"/>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0" name="Shape 250"/>
                <p:cNvSpPr/>
                <p:nvPr/>
              </p:nvSpPr>
              <p:spPr>
                <a:xfrm>
                  <a:off x="7213968" y="2131777"/>
                  <a:ext cx="319104" cy="387394"/>
                </a:xfrm>
                <a:custGeom>
                  <a:avLst/>
                  <a:gdLst/>
                  <a:ahLst/>
                  <a:cxnLst>
                    <a:cxn ang="0">
                      <a:pos x="wd2" y="hd2"/>
                    </a:cxn>
                    <a:cxn ang="5400000">
                      <a:pos x="wd2" y="hd2"/>
                    </a:cxn>
                    <a:cxn ang="10800000">
                      <a:pos x="wd2" y="hd2"/>
                    </a:cxn>
                    <a:cxn ang="16200000">
                      <a:pos x="wd2" y="hd2"/>
                    </a:cxn>
                  </a:cxnLst>
                  <a:rect l="0" t="0" r="r" b="b"/>
                  <a:pathLst>
                    <a:path w="21600" h="21600" extrusionOk="0">
                      <a:moveTo>
                        <a:pt x="19996" y="15246"/>
                      </a:moveTo>
                      <a:lnTo>
                        <a:pt x="21600" y="14373"/>
                      </a:lnTo>
                      <a:lnTo>
                        <a:pt x="21600" y="3837"/>
                      </a:lnTo>
                      <a:lnTo>
                        <a:pt x="19996" y="3288"/>
                      </a:lnTo>
                      <a:lnTo>
                        <a:pt x="19218" y="0"/>
                      </a:lnTo>
                      <a:lnTo>
                        <a:pt x="16885" y="0"/>
                      </a:lnTo>
                      <a:lnTo>
                        <a:pt x="15379" y="3329"/>
                      </a:lnTo>
                      <a:lnTo>
                        <a:pt x="13577" y="4649"/>
                      </a:lnTo>
                      <a:lnTo>
                        <a:pt x="0" y="10699"/>
                      </a:lnTo>
                      <a:lnTo>
                        <a:pt x="0" y="16676"/>
                      </a:lnTo>
                      <a:lnTo>
                        <a:pt x="4542" y="21600"/>
                      </a:lnTo>
                      <a:lnTo>
                        <a:pt x="15959" y="21600"/>
                      </a:lnTo>
                      <a:lnTo>
                        <a:pt x="17416" y="18555"/>
                      </a:lnTo>
                      <a:lnTo>
                        <a:pt x="19996" y="16646"/>
                      </a:lnTo>
                      <a:cubicBezTo>
                        <a:pt x="19996" y="16646"/>
                        <a:pt x="19996" y="15246"/>
                        <a:pt x="19996" y="15246"/>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1" name="Shape 251"/>
                <p:cNvSpPr/>
                <p:nvPr/>
              </p:nvSpPr>
              <p:spPr>
                <a:xfrm>
                  <a:off x="7526722" y="2379455"/>
                  <a:ext cx="125418" cy="201636"/>
                </a:xfrm>
                <a:custGeom>
                  <a:avLst/>
                  <a:gdLst/>
                  <a:ahLst/>
                  <a:cxnLst>
                    <a:cxn ang="0">
                      <a:pos x="wd2" y="hd2"/>
                    </a:cxn>
                    <a:cxn ang="5400000">
                      <a:pos x="wd2" y="hd2"/>
                    </a:cxn>
                    <a:cxn ang="10800000">
                      <a:pos x="wd2" y="hd2"/>
                    </a:cxn>
                    <a:cxn ang="16200000">
                      <a:pos x="wd2" y="hd2"/>
                    </a:cxn>
                  </a:cxnLst>
                  <a:rect l="0" t="0" r="r" b="b"/>
                  <a:pathLst>
                    <a:path w="21600" h="21600" extrusionOk="0">
                      <a:moveTo>
                        <a:pt x="21383" y="0"/>
                      </a:moveTo>
                      <a:lnTo>
                        <a:pt x="4051" y="4212"/>
                      </a:lnTo>
                      <a:lnTo>
                        <a:pt x="4269" y="6628"/>
                      </a:lnTo>
                      <a:lnTo>
                        <a:pt x="0" y="6628"/>
                      </a:lnTo>
                      <a:lnTo>
                        <a:pt x="0" y="21600"/>
                      </a:lnTo>
                      <a:lnTo>
                        <a:pt x="8852" y="21600"/>
                      </a:lnTo>
                      <a:lnTo>
                        <a:pt x="7543" y="12049"/>
                      </a:lnTo>
                      <a:lnTo>
                        <a:pt x="14399" y="13607"/>
                      </a:lnTo>
                      <a:lnTo>
                        <a:pt x="14399" y="20353"/>
                      </a:lnTo>
                      <a:lnTo>
                        <a:pt x="21600" y="19963"/>
                      </a:lnTo>
                      <a:cubicBezTo>
                        <a:pt x="21600" y="19963"/>
                        <a:pt x="21383" y="0"/>
                        <a:pt x="21383" y="0"/>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2" name="Shape 252"/>
                <p:cNvSpPr/>
                <p:nvPr/>
              </p:nvSpPr>
              <p:spPr>
                <a:xfrm>
                  <a:off x="7239369" y="2743035"/>
                  <a:ext cx="1268478" cy="903389"/>
                </a:xfrm>
                <a:custGeom>
                  <a:avLst/>
                  <a:gdLst/>
                  <a:ahLst/>
                  <a:cxnLst>
                    <a:cxn ang="0">
                      <a:pos x="wd2" y="hd2"/>
                    </a:cxn>
                    <a:cxn ang="5400000">
                      <a:pos x="wd2" y="hd2"/>
                    </a:cxn>
                    <a:cxn ang="10800000">
                      <a:pos x="wd2" y="hd2"/>
                    </a:cxn>
                    <a:cxn ang="16200000">
                      <a:pos x="wd2" y="hd2"/>
                    </a:cxn>
                  </a:cxnLst>
                  <a:rect l="0" t="0" r="r" b="b"/>
                  <a:pathLst>
                    <a:path w="21600" h="21600" extrusionOk="0">
                      <a:moveTo>
                        <a:pt x="21128" y="9136"/>
                      </a:moveTo>
                      <a:lnTo>
                        <a:pt x="19370" y="7024"/>
                      </a:lnTo>
                      <a:lnTo>
                        <a:pt x="19239" y="3001"/>
                      </a:lnTo>
                      <a:lnTo>
                        <a:pt x="18078" y="213"/>
                      </a:lnTo>
                      <a:lnTo>
                        <a:pt x="17034" y="144"/>
                      </a:lnTo>
                      <a:lnTo>
                        <a:pt x="16609" y="5195"/>
                      </a:lnTo>
                      <a:lnTo>
                        <a:pt x="14614" y="4986"/>
                      </a:lnTo>
                      <a:lnTo>
                        <a:pt x="14058" y="4516"/>
                      </a:lnTo>
                      <a:lnTo>
                        <a:pt x="13990" y="2513"/>
                      </a:lnTo>
                      <a:lnTo>
                        <a:pt x="15046" y="2817"/>
                      </a:lnTo>
                      <a:lnTo>
                        <a:pt x="15934" y="1598"/>
                      </a:lnTo>
                      <a:lnTo>
                        <a:pt x="14040" y="0"/>
                      </a:lnTo>
                      <a:lnTo>
                        <a:pt x="11813" y="0"/>
                      </a:lnTo>
                      <a:lnTo>
                        <a:pt x="10213" y="3183"/>
                      </a:lnTo>
                      <a:lnTo>
                        <a:pt x="9561" y="3183"/>
                      </a:lnTo>
                      <a:lnTo>
                        <a:pt x="9561" y="2177"/>
                      </a:lnTo>
                      <a:lnTo>
                        <a:pt x="7644" y="2382"/>
                      </a:lnTo>
                      <a:lnTo>
                        <a:pt x="4609" y="7229"/>
                      </a:lnTo>
                      <a:lnTo>
                        <a:pt x="3001" y="7259"/>
                      </a:lnTo>
                      <a:lnTo>
                        <a:pt x="1205" y="8993"/>
                      </a:lnTo>
                      <a:lnTo>
                        <a:pt x="1075" y="16496"/>
                      </a:lnTo>
                      <a:lnTo>
                        <a:pt x="0" y="17964"/>
                      </a:lnTo>
                      <a:lnTo>
                        <a:pt x="0" y="19287"/>
                      </a:lnTo>
                      <a:lnTo>
                        <a:pt x="5218" y="16770"/>
                      </a:lnTo>
                      <a:lnTo>
                        <a:pt x="9452" y="16535"/>
                      </a:lnTo>
                      <a:lnTo>
                        <a:pt x="11020" y="21369"/>
                      </a:lnTo>
                      <a:lnTo>
                        <a:pt x="15829" y="21600"/>
                      </a:lnTo>
                      <a:lnTo>
                        <a:pt x="20457" y="15490"/>
                      </a:lnTo>
                      <a:lnTo>
                        <a:pt x="21600" y="11841"/>
                      </a:lnTo>
                      <a:cubicBezTo>
                        <a:pt x="21600" y="11841"/>
                        <a:pt x="21128" y="9136"/>
                        <a:pt x="21128" y="9136"/>
                      </a:cubicBezTo>
                      <a:close/>
                    </a:path>
                  </a:pathLst>
                </a:custGeom>
                <a:solidFill>
                  <a:schemeClr val="bg1">
                    <a:lumMod val="50000"/>
                  </a:schemeClr>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3" name="Shape 253"/>
                <p:cNvSpPr/>
                <p:nvPr/>
              </p:nvSpPr>
              <p:spPr>
                <a:xfrm>
                  <a:off x="7917267" y="3678177"/>
                  <a:ext cx="182571" cy="115901"/>
                </a:xfrm>
                <a:custGeom>
                  <a:avLst/>
                  <a:gdLst/>
                  <a:ahLst/>
                  <a:cxnLst>
                    <a:cxn ang="0">
                      <a:pos x="wd2" y="hd2"/>
                    </a:cxn>
                    <a:cxn ang="5400000">
                      <a:pos x="wd2" y="hd2"/>
                    </a:cxn>
                    <a:cxn ang="10800000">
                      <a:pos x="wd2" y="hd2"/>
                    </a:cxn>
                    <a:cxn ang="16200000">
                      <a:pos x="wd2" y="hd2"/>
                    </a:cxn>
                  </a:cxnLst>
                  <a:rect l="0" t="0" r="r" b="b"/>
                  <a:pathLst>
                    <a:path w="21600" h="21600" extrusionOk="0">
                      <a:moveTo>
                        <a:pt x="0" y="19541"/>
                      </a:moveTo>
                      <a:lnTo>
                        <a:pt x="11860" y="21600"/>
                      </a:lnTo>
                      <a:lnTo>
                        <a:pt x="21427" y="13256"/>
                      </a:lnTo>
                      <a:lnTo>
                        <a:pt x="21600" y="1786"/>
                      </a:lnTo>
                      <a:lnTo>
                        <a:pt x="11145" y="0"/>
                      </a:lnTo>
                      <a:cubicBezTo>
                        <a:pt x="11145" y="0"/>
                        <a:pt x="0" y="19541"/>
                        <a:pt x="0" y="19541"/>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4" name="Shape 254"/>
                <p:cNvSpPr/>
                <p:nvPr/>
              </p:nvSpPr>
              <p:spPr>
                <a:xfrm>
                  <a:off x="8333213" y="3419386"/>
                  <a:ext cx="582642" cy="430261"/>
                </a:xfrm>
                <a:custGeom>
                  <a:avLst/>
                  <a:gdLst/>
                  <a:ahLst/>
                  <a:cxnLst>
                    <a:cxn ang="0">
                      <a:pos x="wd2" y="hd2"/>
                    </a:cxn>
                    <a:cxn ang="5400000">
                      <a:pos x="wd2" y="hd2"/>
                    </a:cxn>
                    <a:cxn ang="10800000">
                      <a:pos x="wd2" y="hd2"/>
                    </a:cxn>
                    <a:cxn ang="16200000">
                      <a:pos x="wd2" y="hd2"/>
                    </a:cxn>
                  </a:cxnLst>
                  <a:rect l="0" t="0" r="r" b="b"/>
                  <a:pathLst>
                    <a:path w="21600" h="21600" extrusionOk="0">
                      <a:moveTo>
                        <a:pt x="20544" y="4291"/>
                      </a:moveTo>
                      <a:lnTo>
                        <a:pt x="19001" y="4701"/>
                      </a:lnTo>
                      <a:lnTo>
                        <a:pt x="18960" y="0"/>
                      </a:lnTo>
                      <a:lnTo>
                        <a:pt x="16131" y="237"/>
                      </a:lnTo>
                      <a:lnTo>
                        <a:pt x="15765" y="7577"/>
                      </a:lnTo>
                      <a:lnTo>
                        <a:pt x="13281" y="9878"/>
                      </a:lnTo>
                      <a:lnTo>
                        <a:pt x="8657" y="10737"/>
                      </a:lnTo>
                      <a:lnTo>
                        <a:pt x="1266" y="17839"/>
                      </a:lnTo>
                      <a:lnTo>
                        <a:pt x="0" y="19226"/>
                      </a:lnTo>
                      <a:lnTo>
                        <a:pt x="0" y="21600"/>
                      </a:lnTo>
                      <a:lnTo>
                        <a:pt x="3865" y="20796"/>
                      </a:lnTo>
                      <a:lnTo>
                        <a:pt x="13254" y="13036"/>
                      </a:lnTo>
                      <a:lnTo>
                        <a:pt x="15914" y="10682"/>
                      </a:lnTo>
                      <a:lnTo>
                        <a:pt x="18744" y="8992"/>
                      </a:lnTo>
                      <a:lnTo>
                        <a:pt x="21600" y="6810"/>
                      </a:lnTo>
                      <a:cubicBezTo>
                        <a:pt x="21600" y="6810"/>
                        <a:pt x="20544" y="4291"/>
                        <a:pt x="20544" y="4291"/>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5" name="Shape 255"/>
                <p:cNvSpPr/>
                <p:nvPr/>
              </p:nvSpPr>
              <p:spPr>
                <a:xfrm>
                  <a:off x="7890278" y="2365167"/>
                  <a:ext cx="585818" cy="354052"/>
                </a:xfrm>
                <a:custGeom>
                  <a:avLst/>
                  <a:gdLst/>
                  <a:ahLst/>
                  <a:cxnLst>
                    <a:cxn ang="0">
                      <a:pos x="wd2" y="hd2"/>
                    </a:cxn>
                    <a:cxn ang="5400000">
                      <a:pos x="wd2" y="hd2"/>
                    </a:cxn>
                    <a:cxn ang="10800000">
                      <a:pos x="wd2" y="hd2"/>
                    </a:cxn>
                    <a:cxn ang="16200000">
                      <a:pos x="wd2" y="hd2"/>
                    </a:cxn>
                  </a:cxnLst>
                  <a:rect l="0" t="0" r="r" b="b"/>
                  <a:pathLst>
                    <a:path w="21600" h="21600" extrusionOk="0">
                      <a:moveTo>
                        <a:pt x="7666" y="6181"/>
                      </a:moveTo>
                      <a:lnTo>
                        <a:pt x="5297" y="6292"/>
                      </a:lnTo>
                      <a:lnTo>
                        <a:pt x="5479" y="2212"/>
                      </a:lnTo>
                      <a:lnTo>
                        <a:pt x="3218" y="0"/>
                      </a:lnTo>
                      <a:lnTo>
                        <a:pt x="0" y="5314"/>
                      </a:lnTo>
                      <a:lnTo>
                        <a:pt x="2161" y="9693"/>
                      </a:lnTo>
                      <a:lnTo>
                        <a:pt x="6818" y="10805"/>
                      </a:lnTo>
                      <a:lnTo>
                        <a:pt x="9444" y="13073"/>
                      </a:lnTo>
                      <a:lnTo>
                        <a:pt x="9511" y="15174"/>
                      </a:lnTo>
                      <a:lnTo>
                        <a:pt x="7815" y="15174"/>
                      </a:lnTo>
                      <a:lnTo>
                        <a:pt x="7882" y="19499"/>
                      </a:lnTo>
                      <a:lnTo>
                        <a:pt x="13536" y="18909"/>
                      </a:lnTo>
                      <a:lnTo>
                        <a:pt x="15596" y="15296"/>
                      </a:lnTo>
                      <a:lnTo>
                        <a:pt x="17783" y="14942"/>
                      </a:lnTo>
                      <a:lnTo>
                        <a:pt x="17783" y="21600"/>
                      </a:lnTo>
                      <a:lnTo>
                        <a:pt x="21600" y="21600"/>
                      </a:lnTo>
                      <a:lnTo>
                        <a:pt x="21600" y="18909"/>
                      </a:lnTo>
                      <a:lnTo>
                        <a:pt x="19688" y="18909"/>
                      </a:lnTo>
                      <a:lnTo>
                        <a:pt x="19338" y="10805"/>
                      </a:lnTo>
                      <a:lnTo>
                        <a:pt x="10225" y="3958"/>
                      </a:lnTo>
                      <a:cubicBezTo>
                        <a:pt x="10225" y="3958"/>
                        <a:pt x="7666" y="6181"/>
                        <a:pt x="7666" y="6181"/>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6" name="Shape 256"/>
                <p:cNvSpPr/>
                <p:nvPr/>
              </p:nvSpPr>
              <p:spPr>
                <a:xfrm>
                  <a:off x="6263008" y="2079384"/>
                  <a:ext cx="120656" cy="136540"/>
                </a:xfrm>
                <a:custGeom>
                  <a:avLst/>
                  <a:gdLst/>
                  <a:ahLst/>
                  <a:cxnLst>
                    <a:cxn ang="0">
                      <a:pos x="wd2" y="hd2"/>
                    </a:cxn>
                    <a:cxn ang="5400000">
                      <a:pos x="wd2" y="hd2"/>
                    </a:cxn>
                    <a:cxn ang="10800000">
                      <a:pos x="wd2" y="hd2"/>
                    </a:cxn>
                    <a:cxn ang="16200000">
                      <a:pos x="wd2" y="hd2"/>
                    </a:cxn>
                  </a:cxnLst>
                  <a:rect l="0" t="0" r="r" b="b"/>
                  <a:pathLst>
                    <a:path w="21600" h="21600" extrusionOk="0">
                      <a:moveTo>
                        <a:pt x="0" y="11293"/>
                      </a:moveTo>
                      <a:lnTo>
                        <a:pt x="4273" y="21600"/>
                      </a:lnTo>
                      <a:lnTo>
                        <a:pt x="19874" y="16460"/>
                      </a:lnTo>
                      <a:lnTo>
                        <a:pt x="21600" y="2194"/>
                      </a:lnTo>
                      <a:lnTo>
                        <a:pt x="9040" y="0"/>
                      </a:lnTo>
                      <a:cubicBezTo>
                        <a:pt x="9040" y="0"/>
                        <a:pt x="0" y="11293"/>
                        <a:pt x="0" y="11293"/>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7" name="Shape 257"/>
                <p:cNvSpPr/>
                <p:nvPr/>
              </p:nvSpPr>
              <p:spPr>
                <a:xfrm>
                  <a:off x="5078672" y="2768437"/>
                  <a:ext cx="296877" cy="535048"/>
                </a:xfrm>
                <a:custGeom>
                  <a:avLst/>
                  <a:gdLst/>
                  <a:ahLst/>
                  <a:cxnLst>
                    <a:cxn ang="0">
                      <a:pos x="wd2" y="hd2"/>
                    </a:cxn>
                    <a:cxn ang="5400000">
                      <a:pos x="wd2" y="hd2"/>
                    </a:cxn>
                    <a:cxn ang="10800000">
                      <a:pos x="wd2" y="hd2"/>
                    </a:cxn>
                    <a:cxn ang="16200000">
                      <a:pos x="wd2" y="hd2"/>
                    </a:cxn>
                  </a:cxnLst>
                  <a:rect l="0" t="0" r="r" b="b"/>
                  <a:pathLst>
                    <a:path w="21600" h="21600" extrusionOk="0">
                      <a:moveTo>
                        <a:pt x="11427" y="5577"/>
                      </a:moveTo>
                      <a:lnTo>
                        <a:pt x="2785" y="4950"/>
                      </a:lnTo>
                      <a:lnTo>
                        <a:pt x="2785" y="8671"/>
                      </a:lnTo>
                      <a:lnTo>
                        <a:pt x="5856" y="10683"/>
                      </a:lnTo>
                      <a:lnTo>
                        <a:pt x="3489" y="12693"/>
                      </a:lnTo>
                      <a:lnTo>
                        <a:pt x="0" y="14940"/>
                      </a:lnTo>
                      <a:lnTo>
                        <a:pt x="0" y="19037"/>
                      </a:lnTo>
                      <a:lnTo>
                        <a:pt x="4749" y="21600"/>
                      </a:lnTo>
                      <a:lnTo>
                        <a:pt x="9066" y="17740"/>
                      </a:lnTo>
                      <a:lnTo>
                        <a:pt x="17556" y="10837"/>
                      </a:lnTo>
                      <a:lnTo>
                        <a:pt x="21600" y="0"/>
                      </a:lnTo>
                      <a:lnTo>
                        <a:pt x="16454" y="0"/>
                      </a:lnTo>
                      <a:cubicBezTo>
                        <a:pt x="16454" y="0"/>
                        <a:pt x="11427" y="5577"/>
                        <a:pt x="11427" y="5577"/>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8" name="Shape 258"/>
                <p:cNvSpPr/>
                <p:nvPr/>
              </p:nvSpPr>
              <p:spPr>
                <a:xfrm>
                  <a:off x="7644203" y="2625546"/>
                  <a:ext cx="38102" cy="301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4832"/>
                      </a:lnTo>
                      <a:lnTo>
                        <a:pt x="16824" y="21600"/>
                      </a:lnTo>
                      <a:cubicBezTo>
                        <a:pt x="16824" y="21600"/>
                        <a:pt x="21600" y="0"/>
                        <a:pt x="21600" y="0"/>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9" name="Shape 259"/>
                <p:cNvSpPr/>
                <p:nvPr/>
              </p:nvSpPr>
              <p:spPr>
                <a:xfrm>
                  <a:off x="7461631" y="2650949"/>
                  <a:ext cx="46040" cy="269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0" name="Shape 260"/>
                <p:cNvSpPr/>
                <p:nvPr/>
              </p:nvSpPr>
              <p:spPr>
                <a:xfrm>
                  <a:off x="7526722" y="2625546"/>
                  <a:ext cx="92080" cy="69858"/>
                </a:xfrm>
                <a:custGeom>
                  <a:avLst/>
                  <a:gdLst/>
                  <a:ahLst/>
                  <a:cxnLst>
                    <a:cxn ang="0">
                      <a:pos x="wd2" y="hd2"/>
                    </a:cxn>
                    <a:cxn ang="5400000">
                      <a:pos x="wd2" y="hd2"/>
                    </a:cxn>
                    <a:cxn ang="10800000">
                      <a:pos x="wd2" y="hd2"/>
                    </a:cxn>
                    <a:cxn ang="16200000">
                      <a:pos x="wd2" y="hd2"/>
                    </a:cxn>
                  </a:cxnLst>
                  <a:rect l="0" t="0" r="r" b="b"/>
                  <a:pathLst>
                    <a:path w="21600" h="21600" extrusionOk="0">
                      <a:moveTo>
                        <a:pt x="9943" y="14702"/>
                      </a:moveTo>
                      <a:lnTo>
                        <a:pt x="16714" y="14702"/>
                      </a:lnTo>
                      <a:lnTo>
                        <a:pt x="16714" y="7800"/>
                      </a:lnTo>
                      <a:lnTo>
                        <a:pt x="21600" y="6784"/>
                      </a:lnTo>
                      <a:lnTo>
                        <a:pt x="21600" y="0"/>
                      </a:lnTo>
                      <a:lnTo>
                        <a:pt x="10800" y="0"/>
                      </a:lnTo>
                      <a:lnTo>
                        <a:pt x="6430" y="6784"/>
                      </a:lnTo>
                      <a:lnTo>
                        <a:pt x="0" y="14702"/>
                      </a:lnTo>
                      <a:lnTo>
                        <a:pt x="0" y="21600"/>
                      </a:lnTo>
                      <a:lnTo>
                        <a:pt x="9943" y="20244"/>
                      </a:lnTo>
                      <a:cubicBezTo>
                        <a:pt x="9943" y="20244"/>
                        <a:pt x="9943" y="14702"/>
                        <a:pt x="9943" y="14702"/>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1" name="Shape 261"/>
                <p:cNvSpPr/>
                <p:nvPr/>
              </p:nvSpPr>
              <p:spPr>
                <a:xfrm>
                  <a:off x="7644203" y="2638248"/>
                  <a:ext cx="122243" cy="80971"/>
                </a:xfrm>
                <a:custGeom>
                  <a:avLst/>
                  <a:gdLst/>
                  <a:ahLst/>
                  <a:cxnLst>
                    <a:cxn ang="0">
                      <a:pos x="wd2" y="hd2"/>
                    </a:cxn>
                    <a:cxn ang="5400000">
                      <a:pos x="wd2" y="hd2"/>
                    </a:cxn>
                    <a:cxn ang="10800000">
                      <a:pos x="wd2" y="hd2"/>
                    </a:cxn>
                    <a:cxn ang="16200000">
                      <a:pos x="wd2" y="hd2"/>
                    </a:cxn>
                  </a:cxnLst>
                  <a:rect l="0" t="0" r="r" b="b"/>
                  <a:pathLst>
                    <a:path w="21600" h="21600" extrusionOk="0">
                      <a:moveTo>
                        <a:pt x="7819" y="16197"/>
                      </a:moveTo>
                      <a:lnTo>
                        <a:pt x="15896" y="16197"/>
                      </a:lnTo>
                      <a:lnTo>
                        <a:pt x="15896" y="9871"/>
                      </a:lnTo>
                      <a:lnTo>
                        <a:pt x="21600" y="10847"/>
                      </a:lnTo>
                      <a:lnTo>
                        <a:pt x="20832" y="0"/>
                      </a:lnTo>
                      <a:lnTo>
                        <a:pt x="11601" y="2092"/>
                      </a:lnTo>
                      <a:lnTo>
                        <a:pt x="10801" y="9146"/>
                      </a:lnTo>
                      <a:lnTo>
                        <a:pt x="514" y="10847"/>
                      </a:lnTo>
                      <a:lnTo>
                        <a:pt x="0" y="10847"/>
                      </a:lnTo>
                      <a:lnTo>
                        <a:pt x="0" y="21600"/>
                      </a:lnTo>
                      <a:lnTo>
                        <a:pt x="7819" y="21600"/>
                      </a:lnTo>
                      <a:cubicBezTo>
                        <a:pt x="7819" y="21600"/>
                        <a:pt x="7819" y="16197"/>
                        <a:pt x="7819" y="16197"/>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2" name="Shape 262"/>
                <p:cNvSpPr/>
                <p:nvPr/>
              </p:nvSpPr>
              <p:spPr>
                <a:xfrm>
                  <a:off x="3646674" y="505993"/>
                  <a:ext cx="231787" cy="269906"/>
                </a:xfrm>
                <a:custGeom>
                  <a:avLst/>
                  <a:gdLst/>
                  <a:ahLst/>
                  <a:cxnLst>
                    <a:cxn ang="0">
                      <a:pos x="wd2" y="hd2"/>
                    </a:cxn>
                    <a:cxn ang="5400000">
                      <a:pos x="wd2" y="hd2"/>
                    </a:cxn>
                    <a:cxn ang="10800000">
                      <a:pos x="wd2" y="hd2"/>
                    </a:cxn>
                    <a:cxn ang="16200000">
                      <a:pos x="wd2" y="hd2"/>
                    </a:cxn>
                  </a:cxnLst>
                  <a:rect l="0" t="0" r="r" b="b"/>
                  <a:pathLst>
                    <a:path w="21600" h="21600" extrusionOk="0">
                      <a:moveTo>
                        <a:pt x="8226" y="11339"/>
                      </a:moveTo>
                      <a:lnTo>
                        <a:pt x="8667" y="14328"/>
                      </a:lnTo>
                      <a:lnTo>
                        <a:pt x="3484" y="15245"/>
                      </a:lnTo>
                      <a:lnTo>
                        <a:pt x="2769" y="21600"/>
                      </a:lnTo>
                      <a:lnTo>
                        <a:pt x="9024" y="21600"/>
                      </a:lnTo>
                      <a:lnTo>
                        <a:pt x="17326" y="20915"/>
                      </a:lnTo>
                      <a:lnTo>
                        <a:pt x="21600" y="16543"/>
                      </a:lnTo>
                      <a:lnTo>
                        <a:pt x="17054" y="15012"/>
                      </a:lnTo>
                      <a:lnTo>
                        <a:pt x="14564" y="12564"/>
                      </a:lnTo>
                      <a:lnTo>
                        <a:pt x="10808" y="7360"/>
                      </a:lnTo>
                      <a:lnTo>
                        <a:pt x="9024" y="0"/>
                      </a:lnTo>
                      <a:lnTo>
                        <a:pt x="1972" y="1224"/>
                      </a:lnTo>
                      <a:lnTo>
                        <a:pt x="0" y="3819"/>
                      </a:lnTo>
                      <a:lnTo>
                        <a:pt x="0" y="6748"/>
                      </a:lnTo>
                      <a:lnTo>
                        <a:pt x="3391" y="8744"/>
                      </a:lnTo>
                      <a:cubicBezTo>
                        <a:pt x="3391" y="8744"/>
                        <a:pt x="8226" y="11339"/>
                        <a:pt x="8226" y="11339"/>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3" name="Shape 263"/>
                <p:cNvSpPr/>
                <p:nvPr/>
              </p:nvSpPr>
              <p:spPr>
                <a:xfrm>
                  <a:off x="3516492" y="610780"/>
                  <a:ext cx="152408" cy="134953"/>
                </a:xfrm>
                <a:custGeom>
                  <a:avLst/>
                  <a:gdLst/>
                  <a:ahLst/>
                  <a:cxnLst>
                    <a:cxn ang="0">
                      <a:pos x="wd2" y="hd2"/>
                    </a:cxn>
                    <a:cxn ang="5400000">
                      <a:pos x="wd2" y="hd2"/>
                    </a:cxn>
                    <a:cxn ang="10800000">
                      <a:pos x="wd2" y="hd2"/>
                    </a:cxn>
                    <a:cxn ang="16200000">
                      <a:pos x="wd2" y="hd2"/>
                    </a:cxn>
                  </a:cxnLst>
                  <a:rect l="0" t="0" r="r" b="b"/>
                  <a:pathLst>
                    <a:path w="21600" h="21600" extrusionOk="0">
                      <a:moveTo>
                        <a:pt x="21044" y="10945"/>
                      </a:moveTo>
                      <a:lnTo>
                        <a:pt x="21600" y="3039"/>
                      </a:lnTo>
                      <a:lnTo>
                        <a:pt x="15327" y="0"/>
                      </a:lnTo>
                      <a:lnTo>
                        <a:pt x="6518" y="2258"/>
                      </a:lnTo>
                      <a:lnTo>
                        <a:pt x="0" y="13984"/>
                      </a:lnTo>
                      <a:lnTo>
                        <a:pt x="0" y="21600"/>
                      </a:lnTo>
                      <a:lnTo>
                        <a:pt x="7593" y="21600"/>
                      </a:lnTo>
                      <a:cubicBezTo>
                        <a:pt x="7593" y="21600"/>
                        <a:pt x="21044" y="10945"/>
                        <a:pt x="21044" y="10945"/>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4" name="Shape 264"/>
                <p:cNvSpPr/>
                <p:nvPr/>
              </p:nvSpPr>
              <p:spPr>
                <a:xfrm>
                  <a:off x="3216439" y="-476"/>
                  <a:ext cx="5178689" cy="3483369"/>
                </a:xfrm>
                <a:custGeom>
                  <a:avLst/>
                  <a:gdLst/>
                  <a:ahLst/>
                  <a:cxnLst>
                    <a:cxn ang="0">
                      <a:pos x="wd2" y="hd2"/>
                    </a:cxn>
                    <a:cxn ang="5400000">
                      <a:pos x="wd2" y="hd2"/>
                    </a:cxn>
                    <a:cxn ang="10800000">
                      <a:pos x="wd2" y="hd2"/>
                    </a:cxn>
                    <a:cxn ang="16200000">
                      <a:pos x="wd2" y="hd2"/>
                    </a:cxn>
                  </a:cxnLst>
                  <a:rect l="0" t="0" r="r" b="b"/>
                  <a:pathLst>
                    <a:path w="21600" h="21600" extrusionOk="0">
                      <a:moveTo>
                        <a:pt x="9070" y="7304"/>
                      </a:moveTo>
                      <a:lnTo>
                        <a:pt x="8962" y="7457"/>
                      </a:lnTo>
                      <a:lnTo>
                        <a:pt x="8709" y="7428"/>
                      </a:lnTo>
                      <a:lnTo>
                        <a:pt x="8661" y="7315"/>
                      </a:lnTo>
                      <a:lnTo>
                        <a:pt x="8266" y="7273"/>
                      </a:lnTo>
                      <a:lnTo>
                        <a:pt x="8294" y="7083"/>
                      </a:lnTo>
                      <a:lnTo>
                        <a:pt x="8502" y="6816"/>
                      </a:lnTo>
                      <a:lnTo>
                        <a:pt x="8502" y="6591"/>
                      </a:lnTo>
                      <a:lnTo>
                        <a:pt x="8102" y="6157"/>
                      </a:lnTo>
                      <a:lnTo>
                        <a:pt x="8086" y="5606"/>
                      </a:lnTo>
                      <a:lnTo>
                        <a:pt x="8166" y="5334"/>
                      </a:lnTo>
                      <a:lnTo>
                        <a:pt x="8490" y="5292"/>
                      </a:lnTo>
                      <a:lnTo>
                        <a:pt x="8765" y="5463"/>
                      </a:lnTo>
                      <a:lnTo>
                        <a:pt x="8778" y="5748"/>
                      </a:lnTo>
                      <a:lnTo>
                        <a:pt x="8386" y="5716"/>
                      </a:lnTo>
                      <a:lnTo>
                        <a:pt x="8366" y="5980"/>
                      </a:lnTo>
                      <a:lnTo>
                        <a:pt x="8858" y="6467"/>
                      </a:lnTo>
                      <a:lnTo>
                        <a:pt x="8858" y="6822"/>
                      </a:lnTo>
                      <a:lnTo>
                        <a:pt x="9070" y="7054"/>
                      </a:lnTo>
                      <a:cubicBezTo>
                        <a:pt x="9070" y="7054"/>
                        <a:pt x="9070" y="7304"/>
                        <a:pt x="9070" y="7304"/>
                      </a:cubicBezTo>
                      <a:close/>
                      <a:moveTo>
                        <a:pt x="6681" y="6852"/>
                      </a:moveTo>
                      <a:lnTo>
                        <a:pt x="6059" y="6813"/>
                      </a:lnTo>
                      <a:lnTo>
                        <a:pt x="5872" y="6852"/>
                      </a:lnTo>
                      <a:lnTo>
                        <a:pt x="5872" y="6222"/>
                      </a:lnTo>
                      <a:lnTo>
                        <a:pt x="6011" y="5989"/>
                      </a:lnTo>
                      <a:lnTo>
                        <a:pt x="6162" y="5919"/>
                      </a:lnTo>
                      <a:lnTo>
                        <a:pt x="6492" y="5862"/>
                      </a:lnTo>
                      <a:lnTo>
                        <a:pt x="6564" y="5695"/>
                      </a:lnTo>
                      <a:lnTo>
                        <a:pt x="6700" y="5795"/>
                      </a:lnTo>
                      <a:lnTo>
                        <a:pt x="6719" y="6368"/>
                      </a:lnTo>
                      <a:lnTo>
                        <a:pt x="7080" y="6590"/>
                      </a:lnTo>
                      <a:lnTo>
                        <a:pt x="7112" y="6852"/>
                      </a:lnTo>
                      <a:cubicBezTo>
                        <a:pt x="7112" y="6852"/>
                        <a:pt x="6681" y="6852"/>
                        <a:pt x="6681" y="6852"/>
                      </a:cubicBezTo>
                      <a:close/>
                      <a:moveTo>
                        <a:pt x="5214" y="1904"/>
                      </a:moveTo>
                      <a:lnTo>
                        <a:pt x="4738" y="2337"/>
                      </a:lnTo>
                      <a:lnTo>
                        <a:pt x="4738" y="2621"/>
                      </a:lnTo>
                      <a:lnTo>
                        <a:pt x="5008" y="2808"/>
                      </a:lnTo>
                      <a:lnTo>
                        <a:pt x="5025" y="3190"/>
                      </a:lnTo>
                      <a:lnTo>
                        <a:pt x="4645" y="4031"/>
                      </a:lnTo>
                      <a:lnTo>
                        <a:pt x="3985" y="4022"/>
                      </a:lnTo>
                      <a:lnTo>
                        <a:pt x="3943" y="3818"/>
                      </a:lnTo>
                      <a:lnTo>
                        <a:pt x="4357" y="3507"/>
                      </a:lnTo>
                      <a:lnTo>
                        <a:pt x="4360" y="2346"/>
                      </a:lnTo>
                      <a:lnTo>
                        <a:pt x="5061" y="1620"/>
                      </a:lnTo>
                      <a:lnTo>
                        <a:pt x="5214" y="1620"/>
                      </a:lnTo>
                      <a:cubicBezTo>
                        <a:pt x="5214" y="1620"/>
                        <a:pt x="5214" y="1904"/>
                        <a:pt x="5214" y="1904"/>
                      </a:cubicBezTo>
                      <a:close/>
                      <a:moveTo>
                        <a:pt x="15160" y="13169"/>
                      </a:moveTo>
                      <a:lnTo>
                        <a:pt x="16300" y="14789"/>
                      </a:lnTo>
                      <a:lnTo>
                        <a:pt x="16359" y="14504"/>
                      </a:lnTo>
                      <a:lnTo>
                        <a:pt x="15436" y="12547"/>
                      </a:lnTo>
                      <a:lnTo>
                        <a:pt x="15532" y="11977"/>
                      </a:lnTo>
                      <a:lnTo>
                        <a:pt x="16020" y="12799"/>
                      </a:lnTo>
                      <a:lnTo>
                        <a:pt x="16292" y="12841"/>
                      </a:lnTo>
                      <a:lnTo>
                        <a:pt x="16650" y="12487"/>
                      </a:lnTo>
                      <a:lnTo>
                        <a:pt x="16591" y="11954"/>
                      </a:lnTo>
                      <a:lnTo>
                        <a:pt x="16000" y="11247"/>
                      </a:lnTo>
                      <a:lnTo>
                        <a:pt x="15976" y="10607"/>
                      </a:lnTo>
                      <a:lnTo>
                        <a:pt x="16145" y="10269"/>
                      </a:lnTo>
                      <a:lnTo>
                        <a:pt x="16444" y="10412"/>
                      </a:lnTo>
                      <a:lnTo>
                        <a:pt x="16420" y="10714"/>
                      </a:lnTo>
                      <a:lnTo>
                        <a:pt x="16591" y="11105"/>
                      </a:lnTo>
                      <a:lnTo>
                        <a:pt x="16743" y="10945"/>
                      </a:lnTo>
                      <a:lnTo>
                        <a:pt x="16660" y="10483"/>
                      </a:lnTo>
                      <a:lnTo>
                        <a:pt x="17499" y="10037"/>
                      </a:lnTo>
                      <a:lnTo>
                        <a:pt x="17867" y="9580"/>
                      </a:lnTo>
                      <a:lnTo>
                        <a:pt x="17811" y="8756"/>
                      </a:lnTo>
                      <a:lnTo>
                        <a:pt x="17079" y="7617"/>
                      </a:lnTo>
                      <a:lnTo>
                        <a:pt x="17067" y="6691"/>
                      </a:lnTo>
                      <a:lnTo>
                        <a:pt x="17391" y="6691"/>
                      </a:lnTo>
                      <a:lnTo>
                        <a:pt x="18399" y="7831"/>
                      </a:lnTo>
                      <a:lnTo>
                        <a:pt x="18682" y="7718"/>
                      </a:lnTo>
                      <a:lnTo>
                        <a:pt x="18495" y="7351"/>
                      </a:lnTo>
                      <a:lnTo>
                        <a:pt x="17954" y="6864"/>
                      </a:lnTo>
                      <a:lnTo>
                        <a:pt x="17986" y="6140"/>
                      </a:lnTo>
                      <a:lnTo>
                        <a:pt x="18626" y="6143"/>
                      </a:lnTo>
                      <a:lnTo>
                        <a:pt x="18678" y="5246"/>
                      </a:lnTo>
                      <a:lnTo>
                        <a:pt x="18435" y="4769"/>
                      </a:lnTo>
                      <a:lnTo>
                        <a:pt x="18578" y="4539"/>
                      </a:lnTo>
                      <a:lnTo>
                        <a:pt x="18890" y="5002"/>
                      </a:lnTo>
                      <a:lnTo>
                        <a:pt x="18989" y="4805"/>
                      </a:lnTo>
                      <a:lnTo>
                        <a:pt x="18591" y="4129"/>
                      </a:lnTo>
                      <a:lnTo>
                        <a:pt x="17595" y="3952"/>
                      </a:lnTo>
                      <a:lnTo>
                        <a:pt x="17463" y="3560"/>
                      </a:lnTo>
                      <a:lnTo>
                        <a:pt x="17750" y="2954"/>
                      </a:lnTo>
                      <a:lnTo>
                        <a:pt x="17979" y="3204"/>
                      </a:lnTo>
                      <a:lnTo>
                        <a:pt x="18662" y="3292"/>
                      </a:lnTo>
                      <a:lnTo>
                        <a:pt x="19526" y="2438"/>
                      </a:lnTo>
                      <a:lnTo>
                        <a:pt x="19670" y="2705"/>
                      </a:lnTo>
                      <a:lnTo>
                        <a:pt x="19478" y="3150"/>
                      </a:lnTo>
                      <a:lnTo>
                        <a:pt x="19478" y="3595"/>
                      </a:lnTo>
                      <a:lnTo>
                        <a:pt x="20269" y="4556"/>
                      </a:lnTo>
                      <a:lnTo>
                        <a:pt x="20521" y="4360"/>
                      </a:lnTo>
                      <a:lnTo>
                        <a:pt x="20424" y="3719"/>
                      </a:lnTo>
                      <a:lnTo>
                        <a:pt x="19861" y="2937"/>
                      </a:lnTo>
                      <a:lnTo>
                        <a:pt x="20605" y="2865"/>
                      </a:lnTo>
                      <a:lnTo>
                        <a:pt x="20605" y="2544"/>
                      </a:lnTo>
                      <a:lnTo>
                        <a:pt x="20965" y="2438"/>
                      </a:lnTo>
                      <a:lnTo>
                        <a:pt x="20689" y="2156"/>
                      </a:lnTo>
                      <a:lnTo>
                        <a:pt x="20701" y="1939"/>
                      </a:lnTo>
                      <a:lnTo>
                        <a:pt x="21456" y="2121"/>
                      </a:lnTo>
                      <a:lnTo>
                        <a:pt x="21600" y="1939"/>
                      </a:lnTo>
                      <a:lnTo>
                        <a:pt x="20581" y="1300"/>
                      </a:lnTo>
                      <a:lnTo>
                        <a:pt x="16863" y="1015"/>
                      </a:lnTo>
                      <a:lnTo>
                        <a:pt x="16516" y="753"/>
                      </a:lnTo>
                      <a:lnTo>
                        <a:pt x="15964" y="631"/>
                      </a:lnTo>
                      <a:lnTo>
                        <a:pt x="15548" y="611"/>
                      </a:lnTo>
                      <a:lnTo>
                        <a:pt x="15172" y="1176"/>
                      </a:lnTo>
                      <a:lnTo>
                        <a:pt x="15014" y="1158"/>
                      </a:lnTo>
                      <a:lnTo>
                        <a:pt x="14513" y="605"/>
                      </a:lnTo>
                      <a:lnTo>
                        <a:pt x="13039" y="605"/>
                      </a:lnTo>
                      <a:lnTo>
                        <a:pt x="12355" y="0"/>
                      </a:lnTo>
                      <a:lnTo>
                        <a:pt x="10985" y="129"/>
                      </a:lnTo>
                      <a:lnTo>
                        <a:pt x="9945" y="819"/>
                      </a:lnTo>
                      <a:lnTo>
                        <a:pt x="9953" y="1621"/>
                      </a:lnTo>
                      <a:lnTo>
                        <a:pt x="9633" y="1763"/>
                      </a:lnTo>
                      <a:lnTo>
                        <a:pt x="9561" y="961"/>
                      </a:lnTo>
                      <a:lnTo>
                        <a:pt x="9441" y="683"/>
                      </a:lnTo>
                      <a:lnTo>
                        <a:pt x="9081" y="552"/>
                      </a:lnTo>
                      <a:lnTo>
                        <a:pt x="8998" y="1032"/>
                      </a:lnTo>
                      <a:lnTo>
                        <a:pt x="9105" y="1424"/>
                      </a:lnTo>
                      <a:lnTo>
                        <a:pt x="7826" y="1300"/>
                      </a:lnTo>
                      <a:lnTo>
                        <a:pt x="7215" y="1720"/>
                      </a:lnTo>
                      <a:lnTo>
                        <a:pt x="7123" y="1322"/>
                      </a:lnTo>
                      <a:lnTo>
                        <a:pt x="6971" y="1382"/>
                      </a:lnTo>
                      <a:lnTo>
                        <a:pt x="6859" y="1822"/>
                      </a:lnTo>
                      <a:lnTo>
                        <a:pt x="6539" y="2192"/>
                      </a:lnTo>
                      <a:lnTo>
                        <a:pt x="5759" y="2159"/>
                      </a:lnTo>
                      <a:lnTo>
                        <a:pt x="5724" y="1904"/>
                      </a:lnTo>
                      <a:lnTo>
                        <a:pt x="6539" y="1851"/>
                      </a:lnTo>
                      <a:lnTo>
                        <a:pt x="6707" y="1638"/>
                      </a:lnTo>
                      <a:lnTo>
                        <a:pt x="5724" y="961"/>
                      </a:lnTo>
                      <a:lnTo>
                        <a:pt x="4524" y="1015"/>
                      </a:lnTo>
                      <a:lnTo>
                        <a:pt x="3853" y="1525"/>
                      </a:lnTo>
                      <a:lnTo>
                        <a:pt x="3601" y="2192"/>
                      </a:lnTo>
                      <a:lnTo>
                        <a:pt x="3158" y="2450"/>
                      </a:lnTo>
                      <a:lnTo>
                        <a:pt x="2971" y="2752"/>
                      </a:lnTo>
                      <a:lnTo>
                        <a:pt x="3014" y="3102"/>
                      </a:lnTo>
                      <a:lnTo>
                        <a:pt x="3243" y="3150"/>
                      </a:lnTo>
                      <a:lnTo>
                        <a:pt x="3381" y="3662"/>
                      </a:lnTo>
                      <a:lnTo>
                        <a:pt x="3775" y="3425"/>
                      </a:lnTo>
                      <a:lnTo>
                        <a:pt x="3841" y="4111"/>
                      </a:lnTo>
                      <a:lnTo>
                        <a:pt x="3722" y="4111"/>
                      </a:lnTo>
                      <a:lnTo>
                        <a:pt x="3397" y="4040"/>
                      </a:lnTo>
                      <a:lnTo>
                        <a:pt x="3038" y="4129"/>
                      </a:lnTo>
                      <a:lnTo>
                        <a:pt x="2690" y="4858"/>
                      </a:lnTo>
                      <a:lnTo>
                        <a:pt x="2192" y="4975"/>
                      </a:lnTo>
                      <a:lnTo>
                        <a:pt x="2121" y="5606"/>
                      </a:lnTo>
                      <a:lnTo>
                        <a:pt x="2331" y="5680"/>
                      </a:lnTo>
                      <a:lnTo>
                        <a:pt x="2271" y="6086"/>
                      </a:lnTo>
                      <a:lnTo>
                        <a:pt x="1776" y="5939"/>
                      </a:lnTo>
                      <a:lnTo>
                        <a:pt x="1323" y="6086"/>
                      </a:lnTo>
                      <a:lnTo>
                        <a:pt x="1227" y="6461"/>
                      </a:lnTo>
                      <a:lnTo>
                        <a:pt x="1305" y="7246"/>
                      </a:lnTo>
                      <a:lnTo>
                        <a:pt x="1572" y="7430"/>
                      </a:lnTo>
                      <a:lnTo>
                        <a:pt x="2017" y="7427"/>
                      </a:lnTo>
                      <a:lnTo>
                        <a:pt x="2319" y="7386"/>
                      </a:lnTo>
                      <a:lnTo>
                        <a:pt x="2411" y="7030"/>
                      </a:lnTo>
                      <a:lnTo>
                        <a:pt x="2882" y="6122"/>
                      </a:lnTo>
                      <a:lnTo>
                        <a:pt x="3191" y="6216"/>
                      </a:lnTo>
                      <a:lnTo>
                        <a:pt x="3496" y="5806"/>
                      </a:lnTo>
                      <a:lnTo>
                        <a:pt x="3553" y="6127"/>
                      </a:lnTo>
                      <a:lnTo>
                        <a:pt x="4305" y="6879"/>
                      </a:lnTo>
                      <a:lnTo>
                        <a:pt x="4213" y="7062"/>
                      </a:lnTo>
                      <a:lnTo>
                        <a:pt x="3874" y="7035"/>
                      </a:lnTo>
                      <a:lnTo>
                        <a:pt x="4005" y="7308"/>
                      </a:lnTo>
                      <a:lnTo>
                        <a:pt x="4213" y="7377"/>
                      </a:lnTo>
                      <a:lnTo>
                        <a:pt x="4457" y="7226"/>
                      </a:lnTo>
                      <a:lnTo>
                        <a:pt x="4453" y="6790"/>
                      </a:lnTo>
                      <a:lnTo>
                        <a:pt x="4561" y="6709"/>
                      </a:lnTo>
                      <a:lnTo>
                        <a:pt x="4474" y="6572"/>
                      </a:lnTo>
                      <a:lnTo>
                        <a:pt x="3973" y="6157"/>
                      </a:lnTo>
                      <a:lnTo>
                        <a:pt x="3841" y="5606"/>
                      </a:lnTo>
                      <a:lnTo>
                        <a:pt x="4258" y="5606"/>
                      </a:lnTo>
                      <a:lnTo>
                        <a:pt x="4390" y="5801"/>
                      </a:lnTo>
                      <a:lnTo>
                        <a:pt x="4749" y="6260"/>
                      </a:lnTo>
                      <a:lnTo>
                        <a:pt x="4765" y="6816"/>
                      </a:lnTo>
                      <a:lnTo>
                        <a:pt x="5136" y="7403"/>
                      </a:lnTo>
                      <a:lnTo>
                        <a:pt x="5274" y="6598"/>
                      </a:lnTo>
                      <a:lnTo>
                        <a:pt x="5532" y="6389"/>
                      </a:lnTo>
                      <a:lnTo>
                        <a:pt x="5580" y="7048"/>
                      </a:lnTo>
                      <a:lnTo>
                        <a:pt x="5832" y="7457"/>
                      </a:lnTo>
                      <a:lnTo>
                        <a:pt x="6591" y="7439"/>
                      </a:lnTo>
                      <a:lnTo>
                        <a:pt x="6815" y="7689"/>
                      </a:lnTo>
                      <a:lnTo>
                        <a:pt x="6815" y="8276"/>
                      </a:lnTo>
                      <a:lnTo>
                        <a:pt x="6539" y="8650"/>
                      </a:lnTo>
                      <a:lnTo>
                        <a:pt x="5772" y="8650"/>
                      </a:lnTo>
                      <a:lnTo>
                        <a:pt x="5304" y="8132"/>
                      </a:lnTo>
                      <a:lnTo>
                        <a:pt x="4813" y="8205"/>
                      </a:lnTo>
                      <a:lnTo>
                        <a:pt x="4813" y="8650"/>
                      </a:lnTo>
                      <a:lnTo>
                        <a:pt x="4657" y="8650"/>
                      </a:lnTo>
                      <a:lnTo>
                        <a:pt x="4489" y="8471"/>
                      </a:lnTo>
                      <a:lnTo>
                        <a:pt x="3637" y="8151"/>
                      </a:lnTo>
                      <a:lnTo>
                        <a:pt x="3637" y="7333"/>
                      </a:lnTo>
                      <a:lnTo>
                        <a:pt x="2558" y="7457"/>
                      </a:lnTo>
                      <a:lnTo>
                        <a:pt x="2223" y="7724"/>
                      </a:lnTo>
                      <a:lnTo>
                        <a:pt x="1794" y="7724"/>
                      </a:lnTo>
                      <a:lnTo>
                        <a:pt x="1584" y="7692"/>
                      </a:lnTo>
                      <a:lnTo>
                        <a:pt x="1063" y="8121"/>
                      </a:lnTo>
                      <a:lnTo>
                        <a:pt x="1063" y="8929"/>
                      </a:lnTo>
                      <a:lnTo>
                        <a:pt x="0" y="10068"/>
                      </a:lnTo>
                      <a:lnTo>
                        <a:pt x="88" y="10554"/>
                      </a:lnTo>
                      <a:lnTo>
                        <a:pt x="304" y="10554"/>
                      </a:lnTo>
                      <a:lnTo>
                        <a:pt x="248" y="11017"/>
                      </a:lnTo>
                      <a:lnTo>
                        <a:pt x="96" y="11099"/>
                      </a:lnTo>
                      <a:lnTo>
                        <a:pt x="88" y="12310"/>
                      </a:lnTo>
                      <a:lnTo>
                        <a:pt x="1007" y="13864"/>
                      </a:lnTo>
                      <a:lnTo>
                        <a:pt x="1407" y="13864"/>
                      </a:lnTo>
                      <a:lnTo>
                        <a:pt x="1431" y="13769"/>
                      </a:lnTo>
                      <a:lnTo>
                        <a:pt x="2151" y="13769"/>
                      </a:lnTo>
                      <a:lnTo>
                        <a:pt x="2358" y="13484"/>
                      </a:lnTo>
                      <a:lnTo>
                        <a:pt x="2766" y="13484"/>
                      </a:lnTo>
                      <a:lnTo>
                        <a:pt x="2990" y="13816"/>
                      </a:lnTo>
                      <a:lnTo>
                        <a:pt x="3597" y="13910"/>
                      </a:lnTo>
                      <a:lnTo>
                        <a:pt x="3517" y="15110"/>
                      </a:lnTo>
                      <a:lnTo>
                        <a:pt x="4193" y="16878"/>
                      </a:lnTo>
                      <a:lnTo>
                        <a:pt x="3837" y="17886"/>
                      </a:lnTo>
                      <a:lnTo>
                        <a:pt x="3861" y="18361"/>
                      </a:lnTo>
                      <a:lnTo>
                        <a:pt x="4141" y="18776"/>
                      </a:lnTo>
                      <a:lnTo>
                        <a:pt x="4141" y="19917"/>
                      </a:lnTo>
                      <a:lnTo>
                        <a:pt x="4508" y="20650"/>
                      </a:lnTo>
                      <a:lnTo>
                        <a:pt x="4508" y="21600"/>
                      </a:lnTo>
                      <a:lnTo>
                        <a:pt x="5596" y="21600"/>
                      </a:lnTo>
                      <a:lnTo>
                        <a:pt x="6412" y="20354"/>
                      </a:lnTo>
                      <a:lnTo>
                        <a:pt x="6667" y="19678"/>
                      </a:lnTo>
                      <a:lnTo>
                        <a:pt x="6995" y="19571"/>
                      </a:lnTo>
                      <a:lnTo>
                        <a:pt x="6995" y="19001"/>
                      </a:lnTo>
                      <a:lnTo>
                        <a:pt x="7211" y="18622"/>
                      </a:lnTo>
                      <a:lnTo>
                        <a:pt x="7667" y="17696"/>
                      </a:lnTo>
                      <a:lnTo>
                        <a:pt x="7571" y="16286"/>
                      </a:lnTo>
                      <a:lnTo>
                        <a:pt x="7371" y="15762"/>
                      </a:lnTo>
                      <a:lnTo>
                        <a:pt x="8269" y="14491"/>
                      </a:lnTo>
                      <a:lnTo>
                        <a:pt x="9257" y="12392"/>
                      </a:lnTo>
                      <a:lnTo>
                        <a:pt x="9065" y="12261"/>
                      </a:lnTo>
                      <a:lnTo>
                        <a:pt x="8038" y="12582"/>
                      </a:lnTo>
                      <a:lnTo>
                        <a:pt x="7774" y="12388"/>
                      </a:lnTo>
                      <a:lnTo>
                        <a:pt x="6695" y="9370"/>
                      </a:lnTo>
                      <a:lnTo>
                        <a:pt x="6771" y="9239"/>
                      </a:lnTo>
                      <a:lnTo>
                        <a:pt x="7841" y="11167"/>
                      </a:lnTo>
                      <a:lnTo>
                        <a:pt x="7866" y="11764"/>
                      </a:lnTo>
                      <a:lnTo>
                        <a:pt x="8114" y="12133"/>
                      </a:lnTo>
                      <a:lnTo>
                        <a:pt x="8618" y="12084"/>
                      </a:lnTo>
                      <a:lnTo>
                        <a:pt x="9669" y="10954"/>
                      </a:lnTo>
                      <a:lnTo>
                        <a:pt x="9998" y="10634"/>
                      </a:lnTo>
                      <a:lnTo>
                        <a:pt x="9992" y="10242"/>
                      </a:lnTo>
                      <a:lnTo>
                        <a:pt x="9641" y="10174"/>
                      </a:lnTo>
                      <a:cubicBezTo>
                        <a:pt x="9641" y="10174"/>
                        <a:pt x="8410" y="9314"/>
                        <a:pt x="8410" y="9275"/>
                      </a:cubicBezTo>
                      <a:cubicBezTo>
                        <a:pt x="8410" y="9237"/>
                        <a:pt x="8418" y="8537"/>
                        <a:pt x="8418" y="8537"/>
                      </a:cubicBezTo>
                      <a:lnTo>
                        <a:pt x="8689" y="8537"/>
                      </a:lnTo>
                      <a:lnTo>
                        <a:pt x="8730" y="9047"/>
                      </a:lnTo>
                      <a:lnTo>
                        <a:pt x="9300" y="9533"/>
                      </a:lnTo>
                      <a:lnTo>
                        <a:pt x="9953" y="9580"/>
                      </a:lnTo>
                      <a:lnTo>
                        <a:pt x="11368" y="9924"/>
                      </a:lnTo>
                      <a:lnTo>
                        <a:pt x="11699" y="10233"/>
                      </a:lnTo>
                      <a:lnTo>
                        <a:pt x="11699" y="10714"/>
                      </a:lnTo>
                      <a:lnTo>
                        <a:pt x="11657" y="11368"/>
                      </a:lnTo>
                      <a:lnTo>
                        <a:pt x="12381" y="13138"/>
                      </a:lnTo>
                      <a:lnTo>
                        <a:pt x="12616" y="13219"/>
                      </a:lnTo>
                      <a:lnTo>
                        <a:pt x="12849" y="12715"/>
                      </a:lnTo>
                      <a:lnTo>
                        <a:pt x="12978" y="11283"/>
                      </a:lnTo>
                      <a:lnTo>
                        <a:pt x="13220" y="10512"/>
                      </a:lnTo>
                      <a:lnTo>
                        <a:pt x="13610" y="10296"/>
                      </a:lnTo>
                      <a:lnTo>
                        <a:pt x="14297" y="10393"/>
                      </a:lnTo>
                      <a:lnTo>
                        <a:pt x="15160" y="11532"/>
                      </a:lnTo>
                      <a:cubicBezTo>
                        <a:pt x="15160" y="11532"/>
                        <a:pt x="15160" y="13169"/>
                        <a:pt x="15160" y="13169"/>
                      </a:cubicBezTo>
                      <a:close/>
                    </a:path>
                  </a:pathLst>
                </a:custGeom>
                <a:solidFill>
                  <a:schemeClr val="bg1">
                    <a:lumMod val="50000"/>
                  </a:schemeClr>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5" name="Shape 265"/>
                <p:cNvSpPr/>
                <p:nvPr/>
              </p:nvSpPr>
              <p:spPr>
                <a:xfrm>
                  <a:off x="2317868" y="883861"/>
                  <a:ext cx="136532" cy="85735"/>
                </a:xfrm>
                <a:custGeom>
                  <a:avLst/>
                  <a:gdLst/>
                  <a:ahLst/>
                  <a:cxnLst>
                    <a:cxn ang="0">
                      <a:pos x="wd2" y="hd2"/>
                    </a:cxn>
                    <a:cxn ang="5400000">
                      <a:pos x="wd2" y="hd2"/>
                    </a:cxn>
                    <a:cxn ang="10800000">
                      <a:pos x="wd2" y="hd2"/>
                    </a:cxn>
                    <a:cxn ang="16200000">
                      <a:pos x="wd2" y="hd2"/>
                    </a:cxn>
                  </a:cxnLst>
                  <a:rect l="0" t="0" r="r" b="b"/>
                  <a:pathLst>
                    <a:path w="21600" h="21600" extrusionOk="0">
                      <a:moveTo>
                        <a:pt x="10495" y="8914"/>
                      </a:moveTo>
                      <a:lnTo>
                        <a:pt x="0" y="8914"/>
                      </a:lnTo>
                      <a:lnTo>
                        <a:pt x="0" y="17415"/>
                      </a:lnTo>
                      <a:lnTo>
                        <a:pt x="2504" y="17415"/>
                      </a:lnTo>
                      <a:cubicBezTo>
                        <a:pt x="2504" y="17415"/>
                        <a:pt x="2649" y="19233"/>
                        <a:pt x="2866" y="21600"/>
                      </a:cubicBezTo>
                      <a:lnTo>
                        <a:pt x="9294" y="20735"/>
                      </a:lnTo>
                      <a:lnTo>
                        <a:pt x="13305" y="16824"/>
                      </a:lnTo>
                      <a:lnTo>
                        <a:pt x="14361" y="8914"/>
                      </a:lnTo>
                      <a:lnTo>
                        <a:pt x="19559" y="8229"/>
                      </a:lnTo>
                      <a:lnTo>
                        <a:pt x="21600" y="1547"/>
                      </a:lnTo>
                      <a:lnTo>
                        <a:pt x="16836" y="0"/>
                      </a:lnTo>
                      <a:lnTo>
                        <a:pt x="12667" y="182"/>
                      </a:lnTo>
                      <a:cubicBezTo>
                        <a:pt x="12667" y="182"/>
                        <a:pt x="10495" y="8914"/>
                        <a:pt x="10495" y="8914"/>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6" name="Shape 266"/>
                <p:cNvSpPr/>
                <p:nvPr/>
              </p:nvSpPr>
              <p:spPr>
                <a:xfrm>
                  <a:off x="2213088" y="921965"/>
                  <a:ext cx="53978" cy="603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9592" y="20158"/>
                      </a:lnTo>
                      <a:lnTo>
                        <a:pt x="21600" y="8116"/>
                      </a:lnTo>
                      <a:lnTo>
                        <a:pt x="9854" y="0"/>
                      </a:lnTo>
                      <a:lnTo>
                        <a:pt x="1078" y="9686"/>
                      </a:lnTo>
                      <a:cubicBezTo>
                        <a:pt x="1078" y="9686"/>
                        <a:pt x="0" y="21600"/>
                        <a:pt x="0" y="21600"/>
                      </a:cubicBezTo>
                      <a:close/>
                    </a:path>
                  </a:pathLst>
                </a:custGeom>
                <a:solidFill>
                  <a:srgbClr val="AAAAAA"/>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67" name="Shape 267"/>
                <p:cNvSpPr/>
                <p:nvPr/>
              </p:nvSpPr>
              <p:spPr>
                <a:xfrm>
                  <a:off x="0" y="51917"/>
                  <a:ext cx="3000528" cy="4126380"/>
                </a:xfrm>
                <a:custGeom>
                  <a:avLst/>
                  <a:gdLst/>
                  <a:ahLst/>
                  <a:cxnLst>
                    <a:cxn ang="0">
                      <a:pos x="wd2" y="hd2"/>
                    </a:cxn>
                    <a:cxn ang="5400000">
                      <a:pos x="wd2" y="hd2"/>
                    </a:cxn>
                    <a:cxn ang="10800000">
                      <a:pos x="wd2" y="hd2"/>
                    </a:cxn>
                    <a:cxn ang="16200000">
                      <a:pos x="wd2" y="hd2"/>
                    </a:cxn>
                  </a:cxnLst>
                  <a:rect l="0" t="0" r="r" b="b"/>
                  <a:pathLst>
                    <a:path w="21600" h="21600" extrusionOk="0">
                      <a:moveTo>
                        <a:pt x="9430" y="1874"/>
                      </a:moveTo>
                      <a:cubicBezTo>
                        <a:pt x="9430" y="1874"/>
                        <a:pt x="9793" y="1828"/>
                        <a:pt x="9824" y="1828"/>
                      </a:cubicBezTo>
                      <a:cubicBezTo>
                        <a:pt x="9854" y="1828"/>
                        <a:pt x="9824" y="2091"/>
                        <a:pt x="9824" y="2091"/>
                      </a:cubicBezTo>
                      <a:lnTo>
                        <a:pt x="9006" y="2129"/>
                      </a:lnTo>
                      <a:lnTo>
                        <a:pt x="8850" y="1994"/>
                      </a:lnTo>
                      <a:cubicBezTo>
                        <a:pt x="8850" y="1994"/>
                        <a:pt x="9430" y="1874"/>
                        <a:pt x="9430" y="1874"/>
                      </a:cubicBezTo>
                      <a:close/>
                      <a:moveTo>
                        <a:pt x="8850" y="1287"/>
                      </a:moveTo>
                      <a:lnTo>
                        <a:pt x="8850" y="1265"/>
                      </a:lnTo>
                      <a:lnTo>
                        <a:pt x="9213" y="1265"/>
                      </a:lnTo>
                      <a:lnTo>
                        <a:pt x="9244" y="1175"/>
                      </a:lnTo>
                      <a:lnTo>
                        <a:pt x="9837" y="1175"/>
                      </a:lnTo>
                      <a:lnTo>
                        <a:pt x="9837" y="1363"/>
                      </a:lnTo>
                      <a:lnTo>
                        <a:pt x="9668" y="1527"/>
                      </a:lnTo>
                      <a:lnTo>
                        <a:pt x="8850" y="1527"/>
                      </a:lnTo>
                      <a:cubicBezTo>
                        <a:pt x="8850" y="1527"/>
                        <a:pt x="8850" y="1287"/>
                        <a:pt x="8850" y="1287"/>
                      </a:cubicBezTo>
                      <a:close/>
                      <a:moveTo>
                        <a:pt x="10817" y="3105"/>
                      </a:moveTo>
                      <a:lnTo>
                        <a:pt x="11211" y="3172"/>
                      </a:lnTo>
                      <a:lnTo>
                        <a:pt x="11076" y="3556"/>
                      </a:lnTo>
                      <a:lnTo>
                        <a:pt x="10651" y="3654"/>
                      </a:lnTo>
                      <a:lnTo>
                        <a:pt x="10383" y="3255"/>
                      </a:lnTo>
                      <a:cubicBezTo>
                        <a:pt x="10383" y="3255"/>
                        <a:pt x="10817" y="3105"/>
                        <a:pt x="10817" y="3105"/>
                      </a:cubicBezTo>
                      <a:close/>
                      <a:moveTo>
                        <a:pt x="11324" y="4803"/>
                      </a:moveTo>
                      <a:lnTo>
                        <a:pt x="11707" y="4503"/>
                      </a:lnTo>
                      <a:lnTo>
                        <a:pt x="12256" y="4503"/>
                      </a:lnTo>
                      <a:lnTo>
                        <a:pt x="11552" y="5216"/>
                      </a:lnTo>
                      <a:lnTo>
                        <a:pt x="11262" y="5104"/>
                      </a:lnTo>
                      <a:cubicBezTo>
                        <a:pt x="11262" y="5104"/>
                        <a:pt x="11324" y="4803"/>
                        <a:pt x="11324" y="4803"/>
                      </a:cubicBezTo>
                      <a:close/>
                      <a:moveTo>
                        <a:pt x="11417" y="4157"/>
                      </a:moveTo>
                      <a:lnTo>
                        <a:pt x="11894" y="4014"/>
                      </a:lnTo>
                      <a:lnTo>
                        <a:pt x="12546" y="4014"/>
                      </a:lnTo>
                      <a:lnTo>
                        <a:pt x="12546" y="4157"/>
                      </a:lnTo>
                      <a:lnTo>
                        <a:pt x="12690" y="4157"/>
                      </a:lnTo>
                      <a:lnTo>
                        <a:pt x="12690" y="4405"/>
                      </a:lnTo>
                      <a:lnTo>
                        <a:pt x="11697" y="4405"/>
                      </a:lnTo>
                      <a:lnTo>
                        <a:pt x="11324" y="4330"/>
                      </a:lnTo>
                      <a:cubicBezTo>
                        <a:pt x="11324" y="4330"/>
                        <a:pt x="11417" y="4157"/>
                        <a:pt x="11417" y="4157"/>
                      </a:cubicBezTo>
                      <a:close/>
                      <a:moveTo>
                        <a:pt x="12866" y="4119"/>
                      </a:moveTo>
                      <a:lnTo>
                        <a:pt x="13208" y="4345"/>
                      </a:lnTo>
                      <a:lnTo>
                        <a:pt x="12866" y="4405"/>
                      </a:lnTo>
                      <a:cubicBezTo>
                        <a:pt x="12866" y="4405"/>
                        <a:pt x="12866" y="4119"/>
                        <a:pt x="12866" y="4119"/>
                      </a:cubicBezTo>
                      <a:close/>
                      <a:moveTo>
                        <a:pt x="13281" y="4765"/>
                      </a:moveTo>
                      <a:lnTo>
                        <a:pt x="13323" y="4765"/>
                      </a:lnTo>
                      <a:lnTo>
                        <a:pt x="13954" y="4901"/>
                      </a:lnTo>
                      <a:lnTo>
                        <a:pt x="13954" y="5134"/>
                      </a:lnTo>
                      <a:lnTo>
                        <a:pt x="13426" y="5134"/>
                      </a:lnTo>
                      <a:lnTo>
                        <a:pt x="13281" y="4983"/>
                      </a:lnTo>
                      <a:cubicBezTo>
                        <a:pt x="13281" y="4983"/>
                        <a:pt x="13281" y="4765"/>
                        <a:pt x="13281" y="4765"/>
                      </a:cubicBezTo>
                      <a:close/>
                      <a:moveTo>
                        <a:pt x="13617" y="4465"/>
                      </a:moveTo>
                      <a:lnTo>
                        <a:pt x="13871" y="4580"/>
                      </a:lnTo>
                      <a:lnTo>
                        <a:pt x="13668" y="4702"/>
                      </a:lnTo>
                      <a:lnTo>
                        <a:pt x="13467" y="4580"/>
                      </a:lnTo>
                      <a:cubicBezTo>
                        <a:pt x="13467" y="4580"/>
                        <a:pt x="13617" y="4465"/>
                        <a:pt x="13617" y="4465"/>
                      </a:cubicBezTo>
                      <a:close/>
                      <a:moveTo>
                        <a:pt x="13147" y="4744"/>
                      </a:moveTo>
                      <a:lnTo>
                        <a:pt x="12898" y="4860"/>
                      </a:lnTo>
                      <a:lnTo>
                        <a:pt x="12588" y="4901"/>
                      </a:lnTo>
                      <a:cubicBezTo>
                        <a:pt x="12588" y="4901"/>
                        <a:pt x="12588" y="4540"/>
                        <a:pt x="12588" y="4503"/>
                      </a:cubicBezTo>
                      <a:lnTo>
                        <a:pt x="13147" y="4503"/>
                      </a:lnTo>
                      <a:cubicBezTo>
                        <a:pt x="13147" y="4503"/>
                        <a:pt x="13147" y="4744"/>
                        <a:pt x="13147" y="4744"/>
                      </a:cubicBezTo>
                      <a:close/>
                      <a:moveTo>
                        <a:pt x="13022" y="5216"/>
                      </a:moveTo>
                      <a:lnTo>
                        <a:pt x="12784" y="5389"/>
                      </a:lnTo>
                      <a:lnTo>
                        <a:pt x="12256" y="5389"/>
                      </a:lnTo>
                      <a:lnTo>
                        <a:pt x="12339" y="5127"/>
                      </a:lnTo>
                      <a:lnTo>
                        <a:pt x="12588" y="5112"/>
                      </a:lnTo>
                      <a:lnTo>
                        <a:pt x="12640" y="5021"/>
                      </a:lnTo>
                      <a:lnTo>
                        <a:pt x="13022" y="4983"/>
                      </a:lnTo>
                      <a:cubicBezTo>
                        <a:pt x="13022" y="4983"/>
                        <a:pt x="13022" y="5216"/>
                        <a:pt x="13022" y="5216"/>
                      </a:cubicBezTo>
                      <a:close/>
                      <a:moveTo>
                        <a:pt x="20523" y="12621"/>
                      </a:moveTo>
                      <a:lnTo>
                        <a:pt x="19060" y="12612"/>
                      </a:lnTo>
                      <a:lnTo>
                        <a:pt x="17901" y="12291"/>
                      </a:lnTo>
                      <a:lnTo>
                        <a:pt x="17846" y="11691"/>
                      </a:lnTo>
                      <a:lnTo>
                        <a:pt x="17459" y="11198"/>
                      </a:lnTo>
                      <a:lnTo>
                        <a:pt x="16411" y="11189"/>
                      </a:lnTo>
                      <a:lnTo>
                        <a:pt x="15803" y="10498"/>
                      </a:lnTo>
                      <a:lnTo>
                        <a:pt x="15265" y="10308"/>
                      </a:lnTo>
                      <a:lnTo>
                        <a:pt x="15237" y="10518"/>
                      </a:lnTo>
                      <a:lnTo>
                        <a:pt x="14257" y="10560"/>
                      </a:lnTo>
                      <a:lnTo>
                        <a:pt x="13899" y="10197"/>
                      </a:lnTo>
                      <a:lnTo>
                        <a:pt x="12877" y="10047"/>
                      </a:lnTo>
                      <a:lnTo>
                        <a:pt x="12035" y="10752"/>
                      </a:lnTo>
                      <a:lnTo>
                        <a:pt x="10710" y="10590"/>
                      </a:lnTo>
                      <a:lnTo>
                        <a:pt x="10614" y="9506"/>
                      </a:lnTo>
                      <a:lnTo>
                        <a:pt x="9648" y="9386"/>
                      </a:lnTo>
                      <a:lnTo>
                        <a:pt x="10034" y="8855"/>
                      </a:lnTo>
                      <a:lnTo>
                        <a:pt x="9923" y="8550"/>
                      </a:lnTo>
                      <a:lnTo>
                        <a:pt x="8653" y="9166"/>
                      </a:lnTo>
                      <a:lnTo>
                        <a:pt x="7854" y="9095"/>
                      </a:lnTo>
                      <a:lnTo>
                        <a:pt x="7568" y="8641"/>
                      </a:lnTo>
                      <a:lnTo>
                        <a:pt x="7743" y="8174"/>
                      </a:lnTo>
                      <a:lnTo>
                        <a:pt x="8184" y="7585"/>
                      </a:lnTo>
                      <a:lnTo>
                        <a:pt x="9198" y="7212"/>
                      </a:lnTo>
                      <a:lnTo>
                        <a:pt x="11158" y="7211"/>
                      </a:lnTo>
                      <a:lnTo>
                        <a:pt x="11152" y="7646"/>
                      </a:lnTo>
                      <a:lnTo>
                        <a:pt x="11856" y="7883"/>
                      </a:lnTo>
                      <a:lnTo>
                        <a:pt x="11800" y="7142"/>
                      </a:lnTo>
                      <a:lnTo>
                        <a:pt x="12307" y="6772"/>
                      </a:lnTo>
                      <a:lnTo>
                        <a:pt x="13332" y="6283"/>
                      </a:lnTo>
                      <a:lnTo>
                        <a:pt x="13402" y="5939"/>
                      </a:lnTo>
                      <a:lnTo>
                        <a:pt x="14423" y="5169"/>
                      </a:lnTo>
                      <a:lnTo>
                        <a:pt x="15509" y="4732"/>
                      </a:lnTo>
                      <a:lnTo>
                        <a:pt x="15413" y="4675"/>
                      </a:lnTo>
                      <a:lnTo>
                        <a:pt x="16149" y="4172"/>
                      </a:lnTo>
                      <a:lnTo>
                        <a:pt x="16418" y="4225"/>
                      </a:lnTo>
                      <a:lnTo>
                        <a:pt x="16541" y="4337"/>
                      </a:lnTo>
                      <a:lnTo>
                        <a:pt x="16821" y="4112"/>
                      </a:lnTo>
                      <a:lnTo>
                        <a:pt x="16889" y="4089"/>
                      </a:lnTo>
                      <a:lnTo>
                        <a:pt x="16583" y="4059"/>
                      </a:lnTo>
                      <a:lnTo>
                        <a:pt x="16273" y="3985"/>
                      </a:lnTo>
                      <a:lnTo>
                        <a:pt x="16273" y="3766"/>
                      </a:lnTo>
                      <a:lnTo>
                        <a:pt x="16438" y="3668"/>
                      </a:lnTo>
                      <a:lnTo>
                        <a:pt x="16800" y="3668"/>
                      </a:lnTo>
                      <a:lnTo>
                        <a:pt x="16966" y="3721"/>
                      </a:lnTo>
                      <a:lnTo>
                        <a:pt x="17110" y="3931"/>
                      </a:lnTo>
                      <a:lnTo>
                        <a:pt x="17286" y="3912"/>
                      </a:lnTo>
                      <a:lnTo>
                        <a:pt x="17286" y="3894"/>
                      </a:lnTo>
                      <a:lnTo>
                        <a:pt x="17337" y="3906"/>
                      </a:lnTo>
                      <a:lnTo>
                        <a:pt x="17846" y="3849"/>
                      </a:lnTo>
                      <a:lnTo>
                        <a:pt x="17918" y="3668"/>
                      </a:lnTo>
                      <a:lnTo>
                        <a:pt x="18208" y="3721"/>
                      </a:lnTo>
                      <a:lnTo>
                        <a:pt x="18208" y="3917"/>
                      </a:lnTo>
                      <a:lnTo>
                        <a:pt x="17939" y="4051"/>
                      </a:lnTo>
                      <a:lnTo>
                        <a:pt x="17939" y="4051"/>
                      </a:lnTo>
                      <a:lnTo>
                        <a:pt x="17979" y="4267"/>
                      </a:lnTo>
                      <a:lnTo>
                        <a:pt x="18901" y="4473"/>
                      </a:lnTo>
                      <a:cubicBezTo>
                        <a:pt x="18901" y="4473"/>
                        <a:pt x="18902" y="4476"/>
                        <a:pt x="18904" y="4480"/>
                      </a:cubicBezTo>
                      <a:lnTo>
                        <a:pt x="19115" y="4467"/>
                      </a:lnTo>
                      <a:lnTo>
                        <a:pt x="19129" y="4177"/>
                      </a:lnTo>
                      <a:lnTo>
                        <a:pt x="18398" y="3936"/>
                      </a:lnTo>
                      <a:lnTo>
                        <a:pt x="18357" y="3796"/>
                      </a:lnTo>
                      <a:lnTo>
                        <a:pt x="18964" y="3646"/>
                      </a:lnTo>
                      <a:lnTo>
                        <a:pt x="18991" y="3226"/>
                      </a:lnTo>
                      <a:lnTo>
                        <a:pt x="18357" y="2945"/>
                      </a:lnTo>
                      <a:lnTo>
                        <a:pt x="18316" y="2234"/>
                      </a:lnTo>
                      <a:lnTo>
                        <a:pt x="17446" y="2545"/>
                      </a:lnTo>
                      <a:lnTo>
                        <a:pt x="17128" y="2545"/>
                      </a:lnTo>
                      <a:lnTo>
                        <a:pt x="17211" y="2003"/>
                      </a:lnTo>
                      <a:lnTo>
                        <a:pt x="16028" y="1800"/>
                      </a:lnTo>
                      <a:lnTo>
                        <a:pt x="15538" y="2068"/>
                      </a:lnTo>
                      <a:lnTo>
                        <a:pt x="15538" y="2888"/>
                      </a:lnTo>
                      <a:lnTo>
                        <a:pt x="14658" y="3090"/>
                      </a:lnTo>
                      <a:lnTo>
                        <a:pt x="14305" y="3624"/>
                      </a:lnTo>
                      <a:lnTo>
                        <a:pt x="13922" y="3668"/>
                      </a:lnTo>
                      <a:lnTo>
                        <a:pt x="13922" y="2985"/>
                      </a:lnTo>
                      <a:lnTo>
                        <a:pt x="13095" y="2902"/>
                      </a:lnTo>
                      <a:lnTo>
                        <a:pt x="12681" y="2707"/>
                      </a:lnTo>
                      <a:lnTo>
                        <a:pt x="12515" y="2265"/>
                      </a:lnTo>
                      <a:lnTo>
                        <a:pt x="13995" y="1635"/>
                      </a:lnTo>
                      <a:lnTo>
                        <a:pt x="14720" y="1475"/>
                      </a:lnTo>
                      <a:lnTo>
                        <a:pt x="14792" y="1828"/>
                      </a:lnTo>
                      <a:lnTo>
                        <a:pt x="15196" y="1813"/>
                      </a:lnTo>
                      <a:lnTo>
                        <a:pt x="15227" y="1635"/>
                      </a:lnTo>
                      <a:lnTo>
                        <a:pt x="15649" y="1591"/>
                      </a:lnTo>
                      <a:lnTo>
                        <a:pt x="15657" y="1529"/>
                      </a:lnTo>
                      <a:lnTo>
                        <a:pt x="15475" y="1475"/>
                      </a:lnTo>
                      <a:lnTo>
                        <a:pt x="15434" y="1287"/>
                      </a:lnTo>
                      <a:lnTo>
                        <a:pt x="15953" y="1256"/>
                      </a:lnTo>
                      <a:lnTo>
                        <a:pt x="16266" y="1019"/>
                      </a:lnTo>
                      <a:lnTo>
                        <a:pt x="16283" y="1002"/>
                      </a:lnTo>
                      <a:lnTo>
                        <a:pt x="16287" y="1003"/>
                      </a:lnTo>
                      <a:lnTo>
                        <a:pt x="16383" y="932"/>
                      </a:lnTo>
                      <a:lnTo>
                        <a:pt x="17473" y="831"/>
                      </a:lnTo>
                      <a:lnTo>
                        <a:pt x="17956" y="1129"/>
                      </a:lnTo>
                      <a:lnTo>
                        <a:pt x="16691" y="1618"/>
                      </a:lnTo>
                      <a:lnTo>
                        <a:pt x="18301" y="1893"/>
                      </a:lnTo>
                      <a:lnTo>
                        <a:pt x="18509" y="1503"/>
                      </a:lnTo>
                      <a:lnTo>
                        <a:pt x="19212" y="1503"/>
                      </a:lnTo>
                      <a:lnTo>
                        <a:pt x="19461" y="1162"/>
                      </a:lnTo>
                      <a:lnTo>
                        <a:pt x="18964" y="1072"/>
                      </a:lnTo>
                      <a:lnTo>
                        <a:pt x="18964" y="642"/>
                      </a:lnTo>
                      <a:lnTo>
                        <a:pt x="17405" y="140"/>
                      </a:lnTo>
                      <a:lnTo>
                        <a:pt x="16328" y="230"/>
                      </a:lnTo>
                      <a:lnTo>
                        <a:pt x="15720" y="461"/>
                      </a:lnTo>
                      <a:lnTo>
                        <a:pt x="15762" y="1021"/>
                      </a:lnTo>
                      <a:lnTo>
                        <a:pt x="15127" y="952"/>
                      </a:lnTo>
                      <a:lnTo>
                        <a:pt x="15029" y="642"/>
                      </a:lnTo>
                      <a:lnTo>
                        <a:pt x="15638" y="240"/>
                      </a:lnTo>
                      <a:lnTo>
                        <a:pt x="14533" y="200"/>
                      </a:lnTo>
                      <a:lnTo>
                        <a:pt x="14216" y="270"/>
                      </a:lnTo>
                      <a:lnTo>
                        <a:pt x="14078" y="541"/>
                      </a:lnTo>
                      <a:lnTo>
                        <a:pt x="14492" y="591"/>
                      </a:lnTo>
                      <a:lnTo>
                        <a:pt x="14409" y="892"/>
                      </a:lnTo>
                      <a:lnTo>
                        <a:pt x="13705" y="922"/>
                      </a:lnTo>
                      <a:lnTo>
                        <a:pt x="13595" y="1122"/>
                      </a:lnTo>
                      <a:lnTo>
                        <a:pt x="12574" y="1141"/>
                      </a:lnTo>
                      <a:cubicBezTo>
                        <a:pt x="12574" y="1141"/>
                        <a:pt x="12546" y="722"/>
                        <a:pt x="12505" y="722"/>
                      </a:cubicBezTo>
                      <a:cubicBezTo>
                        <a:pt x="12464" y="722"/>
                        <a:pt x="13305" y="711"/>
                        <a:pt x="13305" y="711"/>
                      </a:cubicBezTo>
                      <a:lnTo>
                        <a:pt x="13913" y="280"/>
                      </a:lnTo>
                      <a:lnTo>
                        <a:pt x="13581" y="160"/>
                      </a:lnTo>
                      <a:lnTo>
                        <a:pt x="13139" y="471"/>
                      </a:lnTo>
                      <a:lnTo>
                        <a:pt x="12408" y="441"/>
                      </a:lnTo>
                      <a:lnTo>
                        <a:pt x="11966" y="0"/>
                      </a:lnTo>
                      <a:lnTo>
                        <a:pt x="11028" y="0"/>
                      </a:lnTo>
                      <a:lnTo>
                        <a:pt x="10048" y="531"/>
                      </a:lnTo>
                      <a:lnTo>
                        <a:pt x="10945" y="531"/>
                      </a:lnTo>
                      <a:lnTo>
                        <a:pt x="11028" y="722"/>
                      </a:lnTo>
                      <a:lnTo>
                        <a:pt x="10793" y="882"/>
                      </a:lnTo>
                      <a:lnTo>
                        <a:pt x="11787" y="901"/>
                      </a:lnTo>
                      <a:lnTo>
                        <a:pt x="11939" y="1162"/>
                      </a:lnTo>
                      <a:lnTo>
                        <a:pt x="10820" y="1132"/>
                      </a:lnTo>
                      <a:lnTo>
                        <a:pt x="10766" y="932"/>
                      </a:lnTo>
                      <a:lnTo>
                        <a:pt x="10062" y="821"/>
                      </a:lnTo>
                      <a:lnTo>
                        <a:pt x="9689" y="671"/>
                      </a:lnTo>
                      <a:lnTo>
                        <a:pt x="8033" y="682"/>
                      </a:lnTo>
                      <a:lnTo>
                        <a:pt x="7522" y="1042"/>
                      </a:lnTo>
                      <a:lnTo>
                        <a:pt x="7177" y="1021"/>
                      </a:lnTo>
                      <a:lnTo>
                        <a:pt x="6791" y="861"/>
                      </a:lnTo>
                      <a:lnTo>
                        <a:pt x="5645" y="611"/>
                      </a:lnTo>
                      <a:lnTo>
                        <a:pt x="3547" y="611"/>
                      </a:lnTo>
                      <a:lnTo>
                        <a:pt x="2333" y="1212"/>
                      </a:lnTo>
                      <a:lnTo>
                        <a:pt x="1519" y="1302"/>
                      </a:lnTo>
                      <a:lnTo>
                        <a:pt x="1146" y="1513"/>
                      </a:lnTo>
                      <a:lnTo>
                        <a:pt x="1725" y="1575"/>
                      </a:lnTo>
                      <a:lnTo>
                        <a:pt x="1725" y="1743"/>
                      </a:lnTo>
                      <a:lnTo>
                        <a:pt x="483" y="1743"/>
                      </a:lnTo>
                      <a:lnTo>
                        <a:pt x="0" y="1994"/>
                      </a:lnTo>
                      <a:lnTo>
                        <a:pt x="621" y="2374"/>
                      </a:lnTo>
                      <a:lnTo>
                        <a:pt x="2319" y="2385"/>
                      </a:lnTo>
                      <a:lnTo>
                        <a:pt x="2553" y="2203"/>
                      </a:lnTo>
                      <a:lnTo>
                        <a:pt x="3975" y="2203"/>
                      </a:lnTo>
                      <a:lnTo>
                        <a:pt x="4485" y="2534"/>
                      </a:lnTo>
                      <a:lnTo>
                        <a:pt x="4458" y="3045"/>
                      </a:lnTo>
                      <a:lnTo>
                        <a:pt x="4886" y="3336"/>
                      </a:lnTo>
                      <a:lnTo>
                        <a:pt x="4527" y="3521"/>
                      </a:lnTo>
                      <a:lnTo>
                        <a:pt x="4610" y="4197"/>
                      </a:lnTo>
                      <a:lnTo>
                        <a:pt x="3326" y="5329"/>
                      </a:lnTo>
                      <a:lnTo>
                        <a:pt x="3326" y="6391"/>
                      </a:lnTo>
                      <a:lnTo>
                        <a:pt x="4017" y="6631"/>
                      </a:lnTo>
                      <a:lnTo>
                        <a:pt x="4017" y="7585"/>
                      </a:lnTo>
                      <a:lnTo>
                        <a:pt x="4679" y="8405"/>
                      </a:lnTo>
                      <a:lnTo>
                        <a:pt x="5217" y="8464"/>
                      </a:lnTo>
                      <a:lnTo>
                        <a:pt x="5286" y="8184"/>
                      </a:lnTo>
                      <a:lnTo>
                        <a:pt x="4651" y="7472"/>
                      </a:lnTo>
                      <a:lnTo>
                        <a:pt x="4527" y="6782"/>
                      </a:lnTo>
                      <a:lnTo>
                        <a:pt x="4900" y="6782"/>
                      </a:lnTo>
                      <a:lnTo>
                        <a:pt x="5057" y="7493"/>
                      </a:lnTo>
                      <a:lnTo>
                        <a:pt x="5976" y="8464"/>
                      </a:lnTo>
                      <a:lnTo>
                        <a:pt x="5738" y="8779"/>
                      </a:lnTo>
                      <a:lnTo>
                        <a:pt x="6321" y="9426"/>
                      </a:lnTo>
                      <a:lnTo>
                        <a:pt x="7770" y="9686"/>
                      </a:lnTo>
                      <a:lnTo>
                        <a:pt x="7770" y="9517"/>
                      </a:lnTo>
                      <a:lnTo>
                        <a:pt x="8350" y="9576"/>
                      </a:lnTo>
                      <a:lnTo>
                        <a:pt x="8295" y="9877"/>
                      </a:lnTo>
                      <a:lnTo>
                        <a:pt x="8750" y="9937"/>
                      </a:lnTo>
                      <a:lnTo>
                        <a:pt x="9454" y="10077"/>
                      </a:lnTo>
                      <a:lnTo>
                        <a:pt x="10448" y="10899"/>
                      </a:lnTo>
                      <a:lnTo>
                        <a:pt x="11717" y="10968"/>
                      </a:lnTo>
                      <a:lnTo>
                        <a:pt x="11841" y="11719"/>
                      </a:lnTo>
                      <a:lnTo>
                        <a:pt x="10972" y="12161"/>
                      </a:lnTo>
                      <a:lnTo>
                        <a:pt x="10931" y="12832"/>
                      </a:lnTo>
                      <a:lnTo>
                        <a:pt x="10807" y="13243"/>
                      </a:lnTo>
                      <a:lnTo>
                        <a:pt x="12063" y="14385"/>
                      </a:lnTo>
                      <a:lnTo>
                        <a:pt x="12159" y="14775"/>
                      </a:lnTo>
                      <a:cubicBezTo>
                        <a:pt x="12159" y="14775"/>
                        <a:pt x="12615" y="14865"/>
                        <a:pt x="12670" y="14865"/>
                      </a:cubicBezTo>
                      <a:cubicBezTo>
                        <a:pt x="12726" y="14865"/>
                        <a:pt x="13692" y="15396"/>
                        <a:pt x="13692" y="15396"/>
                      </a:cubicBezTo>
                      <a:lnTo>
                        <a:pt x="13692" y="17459"/>
                      </a:lnTo>
                      <a:lnTo>
                        <a:pt x="14037" y="17530"/>
                      </a:lnTo>
                      <a:lnTo>
                        <a:pt x="13802" y="18481"/>
                      </a:lnTo>
                      <a:lnTo>
                        <a:pt x="14382" y="19042"/>
                      </a:lnTo>
                      <a:lnTo>
                        <a:pt x="14275" y="19986"/>
                      </a:lnTo>
                      <a:lnTo>
                        <a:pt x="15040" y="20963"/>
                      </a:lnTo>
                      <a:lnTo>
                        <a:pt x="16024" y="21586"/>
                      </a:lnTo>
                      <a:lnTo>
                        <a:pt x="17012" y="21600"/>
                      </a:lnTo>
                      <a:lnTo>
                        <a:pt x="17109" y="21369"/>
                      </a:lnTo>
                      <a:lnTo>
                        <a:pt x="16383" y="20926"/>
                      </a:lnTo>
                      <a:lnTo>
                        <a:pt x="16425" y="20705"/>
                      </a:lnTo>
                      <a:lnTo>
                        <a:pt x="16555" y="20435"/>
                      </a:lnTo>
                      <a:lnTo>
                        <a:pt x="16583" y="20159"/>
                      </a:lnTo>
                      <a:lnTo>
                        <a:pt x="16092" y="20150"/>
                      </a:lnTo>
                      <a:lnTo>
                        <a:pt x="15844" y="19923"/>
                      </a:lnTo>
                      <a:lnTo>
                        <a:pt x="16252" y="19638"/>
                      </a:lnTo>
                      <a:lnTo>
                        <a:pt x="16307" y="19422"/>
                      </a:lnTo>
                      <a:lnTo>
                        <a:pt x="15852" y="19328"/>
                      </a:lnTo>
                      <a:lnTo>
                        <a:pt x="15879" y="19128"/>
                      </a:lnTo>
                      <a:lnTo>
                        <a:pt x="16528" y="19056"/>
                      </a:lnTo>
                      <a:lnTo>
                        <a:pt x="17515" y="18712"/>
                      </a:lnTo>
                      <a:lnTo>
                        <a:pt x="17846" y="18271"/>
                      </a:lnTo>
                      <a:lnTo>
                        <a:pt x="18881" y="17309"/>
                      </a:lnTo>
                      <a:lnTo>
                        <a:pt x="18646" y="16557"/>
                      </a:lnTo>
                      <a:lnTo>
                        <a:pt x="18964" y="16157"/>
                      </a:lnTo>
                      <a:lnTo>
                        <a:pt x="19916" y="16178"/>
                      </a:lnTo>
                      <a:lnTo>
                        <a:pt x="20558" y="15810"/>
                      </a:lnTo>
                      <a:lnTo>
                        <a:pt x="20765" y="14359"/>
                      </a:lnTo>
                      <a:lnTo>
                        <a:pt x="21476" y="13703"/>
                      </a:lnTo>
                      <a:lnTo>
                        <a:pt x="21600" y="13283"/>
                      </a:lnTo>
                      <a:lnTo>
                        <a:pt x="20952" y="13132"/>
                      </a:lnTo>
                      <a:cubicBezTo>
                        <a:pt x="20952" y="13132"/>
                        <a:pt x="20523" y="12621"/>
                        <a:pt x="20523" y="12621"/>
                      </a:cubicBezTo>
                      <a:close/>
                    </a:path>
                  </a:pathLst>
                </a:custGeom>
                <a:solidFill>
                  <a:schemeClr val="bg1">
                    <a:lumMod val="50000"/>
                  </a:schemeClr>
                </a:solid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271" name="Shape 271"/>
              <p:cNvSpPr/>
              <p:nvPr/>
            </p:nvSpPr>
            <p:spPr>
              <a:xfrm>
                <a:off x="7361615" y="3014526"/>
                <a:ext cx="404834" cy="404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BB13C"/>
              </a:solidFill>
              <a:ln w="50800" cap="flat">
                <a:solidFill>
                  <a:srgbClr val="FFFFFF"/>
                </a:solidFill>
                <a:prstDash val="solid"/>
                <a:miter lim="400000"/>
              </a:ln>
              <a:effectLst/>
            </p:spPr>
            <p:txBody>
              <a:bodyPr lIns="0" tIns="0" rIns="0" bIns="0" anchor="ctr"/>
              <a:lstStyle/>
              <a:p>
                <a:pPr algn="ctr" defTabSz="219075">
                  <a:defRPr sz="2400" b="1">
                    <a:solidFill>
                      <a:srgbClr val="FFFFFF"/>
                    </a:solidFill>
                    <a:effectLst>
                      <a:outerShdw blurRad="38100" dist="12700" dir="5400000" rotWithShape="0">
                        <a:srgbClr val="000000">
                          <a:alpha val="50000"/>
                        </a:srgbClr>
                      </a:outerShdw>
                    </a:effectLst>
                    <a:latin typeface="Open Sans Semibold"/>
                    <a:ea typeface="Open Sans Semibold"/>
                    <a:cs typeface="Open Sans Semibold"/>
                    <a:sym typeface="Open Sans Semibold"/>
                  </a:defRPr>
                </a:pPr>
                <a:endParaRPr sz="900" b="1" kern="0">
                  <a:solidFill>
                    <a:srgbClr val="FFFFFF"/>
                  </a:solidFill>
                  <a:effectLst>
                    <a:outerShdw blurRad="38100" dist="12700" dir="5400000" rotWithShape="0">
                      <a:srgbClr val="000000">
                        <a:alpha val="50000"/>
                      </a:srgbClr>
                    </a:outerShdw>
                  </a:effectLst>
                  <a:latin typeface="Open Sans Semibold"/>
                  <a:ea typeface="Open Sans Semibold"/>
                  <a:cs typeface="Open Sans Semibold"/>
                  <a:sym typeface="Open Sans Semibold"/>
                </a:endParaRPr>
              </a:p>
            </p:txBody>
          </p:sp>
        </p:grpSp>
      </p:grpSp>
    </p:spTree>
    <p:extLst>
      <p:ext uri="{BB962C8B-B14F-4D97-AF65-F5344CB8AC3E}">
        <p14:creationId xmlns:p14="http://schemas.microsoft.com/office/powerpoint/2010/main" val="202064586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fill="hold" nodeType="tmRoot">
          <p:childTnLst>
            <p:seq concurrent="1" prevAc="none" nextAc="seek">
              <p:cTn id="2" dur="indefinite" fill="hold"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iterate>
                                    <p:tmAbs val="0"/>
                                  </p:iterate>
                                  <p:childTnLst>
                                    <p:set>
                                      <p:cBhvr>
                                        <p:cTn id="6" fill="hold"/>
                                        <p:tgtEl>
                                          <p:spTgt spid="277"/>
                                        </p:tgtEl>
                                        <p:attrNameLst>
                                          <p:attrName>style.visibility</p:attrName>
                                        </p:attrNameLst>
                                      </p:cBhvr>
                                      <p:to>
                                        <p:strVal val="visible"/>
                                      </p:to>
                                    </p:set>
                                    <p:anim calcmode="lin" valueType="num">
                                      <p:cBhvr>
                                        <p:cTn id="7" dur="80" fill="hold"/>
                                        <p:tgtEl>
                                          <p:spTgt spid="277"/>
                                        </p:tgtEl>
                                        <p:attrNameLst>
                                          <p:attrName>ppt_x</p:attrName>
                                        </p:attrNameLst>
                                      </p:cBhvr>
                                      <p:tavLst>
                                        <p:tav tm="0">
                                          <p:val>
                                            <p:strVal val="#ppt_x"/>
                                          </p:val>
                                        </p:tav>
                                        <p:tav tm="100000">
                                          <p:val>
                                            <p:strVal val="#ppt_x"/>
                                          </p:val>
                                        </p:tav>
                                      </p:tavLst>
                                    </p:anim>
                                    <p:anim calcmode="lin" valueType="num">
                                      <p:cBhvr>
                                        <p:cTn id="8" dur="80" fill="hold"/>
                                        <p:tgtEl>
                                          <p:spTgt spid="2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622" y="97834"/>
            <a:ext cx="7920000" cy="656590"/>
          </a:xfrm>
        </p:spPr>
        <p:txBody>
          <a:bodyPr/>
          <a:lstStyle/>
          <a:p>
            <a:pPr algn="r" rtl="1"/>
            <a:r>
              <a:rPr lang="fa-IR" sz="3600" dirty="0" smtClean="0">
                <a:cs typeface="B Bardiya" panose="00000400000000000000" pitchFamily="2" charset="-78"/>
              </a:rPr>
              <a:t>شهر پرت: </a:t>
            </a:r>
            <a:endParaRPr lang="en-US" sz="3600" dirty="0">
              <a:cs typeface="B Bardiya" panose="00000400000000000000" pitchFamily="2" charset="-78"/>
            </a:endParaRPr>
          </a:p>
        </p:txBody>
      </p:sp>
      <p:sp>
        <p:nvSpPr>
          <p:cNvPr id="4" name="Text Placeholder 3"/>
          <p:cNvSpPr>
            <a:spLocks noGrp="1"/>
          </p:cNvSpPr>
          <p:nvPr>
            <p:ph type="body" sz="quarter" idx="12"/>
          </p:nvPr>
        </p:nvSpPr>
        <p:spPr>
          <a:xfrm>
            <a:off x="194786" y="855943"/>
            <a:ext cx="4511836" cy="830997"/>
          </a:xfrm>
        </p:spPr>
        <p:txBody>
          <a:bodyPr/>
          <a:lstStyle/>
          <a:p>
            <a:pPr marL="285750" indent="-285750" rtl="1">
              <a:lnSpc>
                <a:spcPct val="100000"/>
              </a:lnSpc>
              <a:buFont typeface="Arial" panose="020B0604020202020204" pitchFamily="34" charset="0"/>
              <a:buChar char="•"/>
            </a:pPr>
            <a:r>
              <a:rPr lang="fa-IR" sz="1600" dirty="0" smtClean="0">
                <a:cs typeface="B Roya" panose="00000400000000000000" pitchFamily="2" charset="-78"/>
              </a:rPr>
              <a:t>درنظرگرفتن </a:t>
            </a:r>
            <a:r>
              <a:rPr lang="fa-IR" sz="1600" dirty="0">
                <a:cs typeface="B Roya" panose="00000400000000000000" pitchFamily="2" charset="-78"/>
              </a:rPr>
              <a:t>بهبود استاندارد های سکونت برای شهروندان </a:t>
            </a:r>
            <a:r>
              <a:rPr lang="fa-IR" sz="1600" dirty="0" smtClean="0">
                <a:cs typeface="B Roya" panose="00000400000000000000" pitchFamily="2" charset="-78"/>
              </a:rPr>
              <a:t>پرت</a:t>
            </a:r>
            <a:endParaRPr lang="en-US" sz="1600" dirty="0" smtClean="0">
              <a:cs typeface="B Roya" panose="00000400000000000000" pitchFamily="2" charset="-78"/>
            </a:endParaRPr>
          </a:p>
          <a:p>
            <a:pPr marL="285750" indent="-285750" rtl="1">
              <a:lnSpc>
                <a:spcPct val="100000"/>
              </a:lnSpc>
              <a:buFont typeface="Arial" panose="020B0604020202020204" pitchFamily="34" charset="0"/>
              <a:buChar char="•"/>
            </a:pPr>
            <a:r>
              <a:rPr lang="fa-IR" sz="1600" dirty="0" smtClean="0">
                <a:cs typeface="B Roya" panose="00000400000000000000" pitchFamily="2" charset="-78"/>
              </a:rPr>
              <a:t>اقتصاد پویای شهری</a:t>
            </a:r>
            <a:endParaRPr lang="en-US" sz="1600" dirty="0" smtClean="0">
              <a:cs typeface="B Roya" panose="00000400000000000000" pitchFamily="2" charset="-78"/>
            </a:endParaRPr>
          </a:p>
          <a:p>
            <a:pPr marL="285750" indent="-285750" rtl="1">
              <a:lnSpc>
                <a:spcPct val="100000"/>
              </a:lnSpc>
              <a:buFont typeface="Arial" panose="020B0604020202020204" pitchFamily="34" charset="0"/>
              <a:buChar char="•"/>
            </a:pPr>
            <a:r>
              <a:rPr lang="fa-IR" sz="1600" dirty="0" smtClean="0">
                <a:cs typeface="B Roya" panose="00000400000000000000" pitchFamily="2" charset="-78"/>
              </a:rPr>
              <a:t>حفظ </a:t>
            </a:r>
            <a:r>
              <a:rPr lang="fa-IR" sz="1600" dirty="0">
                <a:cs typeface="B Roya" panose="00000400000000000000" pitchFamily="2" charset="-78"/>
              </a:rPr>
              <a:t>و نگهداری از هویت خاص </a:t>
            </a:r>
            <a:r>
              <a:rPr lang="fa-IR" sz="1600" dirty="0" smtClean="0">
                <a:cs typeface="B Roya" panose="00000400000000000000" pitchFamily="2" charset="-78"/>
              </a:rPr>
              <a:t>معماری </a:t>
            </a:r>
            <a:r>
              <a:rPr lang="fa-IR" sz="1600" dirty="0">
                <a:cs typeface="B Roya" panose="00000400000000000000" pitchFamily="2" charset="-78"/>
              </a:rPr>
              <a:t>شهر </a:t>
            </a:r>
            <a:r>
              <a:rPr lang="fa-IR" sz="1600" dirty="0" smtClean="0">
                <a:cs typeface="B Roya" panose="00000400000000000000" pitchFamily="2" charset="-78"/>
              </a:rPr>
              <a:t>پرت</a:t>
            </a:r>
            <a:endParaRPr lang="en-US" sz="1600" dirty="0">
              <a:cs typeface="B Roya" panose="00000400000000000000" pitchFamily="2" charset="-78"/>
            </a:endParaRPr>
          </a:p>
        </p:txBody>
      </p:sp>
      <p:sp>
        <p:nvSpPr>
          <p:cNvPr id="5" name="Text Placeholder 4"/>
          <p:cNvSpPr>
            <a:spLocks noGrp="1"/>
          </p:cNvSpPr>
          <p:nvPr>
            <p:ph type="body" sz="quarter" idx="28"/>
          </p:nvPr>
        </p:nvSpPr>
        <p:spPr>
          <a:xfrm>
            <a:off x="2401926" y="1531054"/>
            <a:ext cx="6264696" cy="1569660"/>
          </a:xfrm>
        </p:spPr>
        <p:txBody>
          <a:bodyPr/>
          <a:lstStyle/>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قابلیت زندگی(</a:t>
            </a:r>
            <a:r>
              <a:rPr lang="en-US" sz="1600" dirty="0">
                <a:latin typeface="Tw Cen MT Condensed Extra Bold" panose="020B0803020202020204" pitchFamily="34" charset="0"/>
                <a:cs typeface="B Roya" panose="00000400000000000000" pitchFamily="2" charset="-78"/>
              </a:rPr>
              <a:t>livable</a:t>
            </a:r>
            <a:r>
              <a:rPr lang="fa-IR" sz="1600" dirty="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نو اوری(</a:t>
            </a:r>
            <a:r>
              <a:rPr lang="en-US" sz="1600" dirty="0">
                <a:latin typeface="Tw Cen MT Condensed Extra Bold" panose="020B0803020202020204" pitchFamily="34" charset="0"/>
                <a:cs typeface="B Roya" panose="00000400000000000000" pitchFamily="2" charset="-78"/>
              </a:rPr>
              <a:t> innovation</a:t>
            </a:r>
            <a:r>
              <a:rPr lang="fa-IR" sz="1600" dirty="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منحصر به فرد بودن(</a:t>
            </a:r>
            <a:r>
              <a:rPr lang="en-US" sz="1600" dirty="0">
                <a:latin typeface="Tw Cen MT Condensed Extra Bold" panose="020B0803020202020204" pitchFamily="34" charset="0"/>
                <a:cs typeface="B Roya" panose="00000400000000000000" pitchFamily="2" charset="-78"/>
              </a:rPr>
              <a:t> </a:t>
            </a:r>
            <a:r>
              <a:rPr lang="en-US" sz="1600" dirty="0" smtClean="0">
                <a:latin typeface="Tw Cen MT Condensed Extra Bold" panose="020B0803020202020204" pitchFamily="34" charset="0"/>
                <a:cs typeface="B Roya" panose="00000400000000000000" pitchFamily="2" charset="-78"/>
              </a:rPr>
              <a:t>unique</a:t>
            </a:r>
            <a:r>
              <a:rPr lang="fa-IR" sz="1600" dirty="0" smtClean="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سرمایه پذیر(</a:t>
            </a:r>
            <a:r>
              <a:rPr lang="en-US" sz="1600" dirty="0">
                <a:latin typeface="Tw Cen MT Condensed Extra Bold" panose="020B0803020202020204" pitchFamily="34" charset="0"/>
                <a:cs typeface="B Roya" panose="00000400000000000000" pitchFamily="2" charset="-78"/>
              </a:rPr>
              <a:t>open for business</a:t>
            </a:r>
            <a:r>
              <a:rPr lang="fa-IR" sz="1600" dirty="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سیستم مدیریت شهری شفاف و پاسخگو(</a:t>
            </a:r>
            <a:r>
              <a:rPr lang="en-US" sz="1600" dirty="0">
                <a:latin typeface="Tw Cen MT Condensed Extra Bold" panose="020B0803020202020204" pitchFamily="34" charset="0"/>
                <a:cs typeface="B Roya" panose="00000400000000000000" pitchFamily="2" charset="-78"/>
              </a:rPr>
              <a:t>having a transparent </a:t>
            </a:r>
            <a:r>
              <a:rPr lang="en-US" sz="1600" dirty="0" smtClean="0">
                <a:latin typeface="Tw Cen MT Condensed Extra Bold" panose="020B0803020202020204" pitchFamily="34" charset="0"/>
                <a:cs typeface="B Roya" panose="00000400000000000000" pitchFamily="2" charset="-78"/>
              </a:rPr>
              <a:t>governance </a:t>
            </a:r>
            <a:r>
              <a:rPr lang="en-US" sz="1600" dirty="0">
                <a:latin typeface="Tw Cen MT Condensed Extra Bold" panose="020B0803020202020204" pitchFamily="34" charset="0"/>
                <a:cs typeface="B Roya" panose="00000400000000000000" pitchFamily="2" charset="-78"/>
              </a:rPr>
              <a:t>system</a:t>
            </a:r>
            <a:r>
              <a:rPr lang="fa-IR" sz="1600" dirty="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a:p>
            <a:pPr marL="285750" indent="-285750" rtl="1">
              <a:lnSpc>
                <a:spcPct val="100000"/>
              </a:lnSpc>
              <a:buFont typeface="Arial" panose="020B0604020202020204" pitchFamily="34" charset="0"/>
              <a:buChar char="•"/>
            </a:pPr>
            <a:r>
              <a:rPr lang="fa-IR" sz="1600" dirty="0">
                <a:latin typeface="Tw Cen MT Condensed Extra Bold" panose="020B0803020202020204" pitchFamily="34" charset="0"/>
                <a:cs typeface="B Roya" panose="00000400000000000000" pitchFamily="2" charset="-78"/>
              </a:rPr>
              <a:t>شهر سبز ومتعادل(</a:t>
            </a:r>
            <a:r>
              <a:rPr lang="en-US" sz="1600" dirty="0">
                <a:latin typeface="Tw Cen MT Condensed Extra Bold" panose="020B0803020202020204" pitchFamily="34" charset="0"/>
                <a:cs typeface="B Roya" panose="00000400000000000000" pitchFamily="2" charset="-78"/>
              </a:rPr>
              <a:t>green &amp; well-balanced</a:t>
            </a:r>
            <a:r>
              <a:rPr lang="fa-IR" sz="1600" dirty="0">
                <a:latin typeface="Tw Cen MT Condensed Extra Bold" panose="020B0803020202020204" pitchFamily="34" charset="0"/>
                <a:cs typeface="B Roya" panose="00000400000000000000" pitchFamily="2" charset="-78"/>
              </a:rPr>
              <a:t>)</a:t>
            </a:r>
            <a:endParaRPr lang="en-US" sz="1600" dirty="0">
              <a:latin typeface="Tw Cen MT Condensed Extra Bold" panose="020B0803020202020204" pitchFamily="34" charset="0"/>
              <a:cs typeface="B Roya" panose="00000400000000000000" pitchFamily="2" charset="-78"/>
            </a:endParaRPr>
          </a:p>
        </p:txBody>
      </p:sp>
      <p:sp>
        <p:nvSpPr>
          <p:cNvPr id="6" name="Text Placeholder 5"/>
          <p:cNvSpPr>
            <a:spLocks noGrp="1"/>
          </p:cNvSpPr>
          <p:nvPr>
            <p:ph type="body" sz="quarter" idx="29"/>
          </p:nvPr>
        </p:nvSpPr>
        <p:spPr>
          <a:xfrm>
            <a:off x="6156176" y="1120063"/>
            <a:ext cx="2408232" cy="250903"/>
          </a:xfrm>
        </p:spPr>
        <p:txBody>
          <a:bodyPr/>
          <a:lstStyle/>
          <a:p>
            <a:pPr lvl="0" algn="r"/>
            <a:r>
              <a:rPr lang="en-US" sz="1600" dirty="0">
                <a:solidFill>
                  <a:srgbClr val="6DC701"/>
                </a:solidFill>
                <a:latin typeface="Tw Cen MT Condensed Extra Bold" panose="020B0803020202020204" pitchFamily="34" charset="0"/>
              </a:rPr>
              <a:t>city goals</a:t>
            </a:r>
            <a:r>
              <a:rPr lang="fa-IR" sz="1600" dirty="0">
                <a:solidFill>
                  <a:srgbClr val="6DC701"/>
                </a:solidFill>
                <a:latin typeface="Tw Cen MT Condensed Extra Bold" panose="020B0803020202020204" pitchFamily="34" charset="0"/>
              </a:rPr>
              <a:t>:</a:t>
            </a:r>
            <a:endParaRPr lang="en-US" sz="1600" dirty="0">
              <a:solidFill>
                <a:srgbClr val="6DC701"/>
              </a:solidFill>
              <a:latin typeface="Tw Cen MT Condensed Extra Bold" panose="020B0803020202020204" pitchFamily="34" charset="0"/>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29" t="26471" r="-329" b="-26471"/>
          <a:stretch/>
        </p:blipFill>
        <p:spPr>
          <a:xfrm>
            <a:off x="474059" y="3255072"/>
            <a:ext cx="8100392" cy="2448272"/>
          </a:xfrm>
          <a:prstGeom prst="rect">
            <a:avLst/>
          </a:prstGeom>
        </p:spPr>
      </p:pic>
      <p:sp>
        <p:nvSpPr>
          <p:cNvPr id="8" name="Text Placeholder 7"/>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46376680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par>
                                <p:cTn id="17" presetID="22" presetClass="entr" presetSubtype="8" fill="hold" grpId="0" nodeType="withEffect">
                                  <p:stCondLst>
                                    <p:cond delay="11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par>
                                <p:cTn id="20" presetID="22" presetClass="entr" presetSubtype="8" fill="hold" grpId="0" nodeType="withEffect">
                                  <p:stCondLst>
                                    <p:cond delay="150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wipe(left)">
                                      <p:cBhvr>
                                        <p:cTn id="25" dur="500"/>
                                        <p:tgtEl>
                                          <p:spTgt spid="5">
                                            <p:txEl>
                                              <p:pRg st="1" end="1"/>
                                            </p:txEl>
                                          </p:spTgt>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left)">
                                      <p:cBhvr>
                                        <p:cTn id="31" dur="500"/>
                                        <p:tgtEl>
                                          <p:spTgt spid="5">
                                            <p:txEl>
                                              <p:pRg st="3" end="3"/>
                                            </p:txEl>
                                          </p:spTgt>
                                        </p:tgtEl>
                                      </p:cBhvr>
                                    </p:animEffect>
                                  </p:childTnLst>
                                </p:cTn>
                              </p:par>
                              <p:par>
                                <p:cTn id="32" presetID="22" presetClass="entr" presetSubtype="8" fill="hold" grpId="0" nodeType="withEffect">
                                  <p:stCondLst>
                                    <p:cond delay="150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wipe(left)">
                                      <p:cBhvr>
                                        <p:cTn id="34" dur="500"/>
                                        <p:tgtEl>
                                          <p:spTgt spid="5">
                                            <p:txEl>
                                              <p:pRg st="4" end="4"/>
                                            </p:txEl>
                                          </p:spTgt>
                                        </p:tgtEl>
                                      </p:cBhvr>
                                    </p:animEffect>
                                  </p:childTnLst>
                                </p:cTn>
                              </p:par>
                              <p:par>
                                <p:cTn id="35" presetID="22" presetClass="entr" presetSubtype="8" fill="hold" grpId="0" nodeType="withEffect">
                                  <p:stCondLst>
                                    <p:cond delay="150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left)">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build="p"/>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613723" y="1297346"/>
            <a:ext cx="4242316" cy="2652975"/>
          </a:xfrm>
        </p:spPr>
        <p:txBody>
          <a:bodyPr/>
          <a:lstStyle/>
          <a:p>
            <a:pPr lvl="0" algn="r">
              <a:lnSpc>
                <a:spcPct val="100000"/>
              </a:lnSpc>
            </a:pPr>
            <a:endParaRPr lang="en-US" sz="2000" dirty="0">
              <a:cs typeface="B Roya" panose="00000400000000000000" pitchFamily="2" charset="-78"/>
            </a:endParaRPr>
          </a:p>
          <a:p>
            <a:pPr marL="285750" indent="-285750" algn="r" rtl="1">
              <a:lnSpc>
                <a:spcPct val="100000"/>
              </a:lnSpc>
              <a:buFont typeface="Arial" panose="020B0604020202020204" pitchFamily="34" charset="0"/>
              <a:buChar char="•"/>
            </a:pPr>
            <a:r>
              <a:rPr lang="fa-IR" sz="1600" b="1" dirty="0">
                <a:solidFill>
                  <a:srgbClr val="305701"/>
                </a:solidFill>
                <a:cs typeface="B Roya" panose="00000400000000000000" pitchFamily="2" charset="-78"/>
              </a:rPr>
              <a:t>مرکز شهر در دسترس و نزدیک</a:t>
            </a:r>
            <a:endParaRPr lang="en-US" sz="1600" b="1"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600" b="1" dirty="0">
                <a:solidFill>
                  <a:srgbClr val="305701"/>
                </a:solidFill>
                <a:cs typeface="B Roya" panose="00000400000000000000" pitchFamily="2" charset="-78"/>
              </a:rPr>
              <a:t>ایجاد زیر ساخت های هنری و ورزشی در فضای مرکز شهر</a:t>
            </a:r>
            <a:endParaRPr lang="en-US" sz="1600" b="1"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600" b="1" dirty="0">
                <a:solidFill>
                  <a:srgbClr val="305701"/>
                </a:solidFill>
                <a:cs typeface="B Roya" panose="00000400000000000000" pitchFamily="2" charset="-78"/>
              </a:rPr>
              <a:t>توسعه فعالیت های ورزشی برای کودکان</a:t>
            </a:r>
            <a:endParaRPr lang="en-US" sz="1600" b="1" dirty="0">
              <a:solidFill>
                <a:srgbClr val="30570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600" b="1" dirty="0">
                <a:solidFill>
                  <a:srgbClr val="305701"/>
                </a:solidFill>
                <a:cs typeface="B Roya" panose="00000400000000000000" pitchFamily="2" charset="-78"/>
              </a:rPr>
              <a:t>ایمنی و امنیت عمومی و </a:t>
            </a:r>
            <a:r>
              <a:rPr lang="fa-IR" sz="1600" b="1" dirty="0" smtClean="0">
                <a:solidFill>
                  <a:srgbClr val="305701"/>
                </a:solidFill>
                <a:cs typeface="B Roya" panose="00000400000000000000" pitchFamily="2" charset="-78"/>
              </a:rPr>
              <a:t>اجتماعی</a:t>
            </a:r>
          </a:p>
          <a:p>
            <a:pPr marL="285750" indent="-285750" algn="r" rtl="1">
              <a:lnSpc>
                <a:spcPct val="100000"/>
              </a:lnSpc>
              <a:buFont typeface="Arial" panose="020B0604020202020204" pitchFamily="34" charset="0"/>
              <a:buChar char="•"/>
            </a:pPr>
            <a:r>
              <a:rPr lang="fa-IR" sz="1600" b="1" dirty="0" smtClean="0">
                <a:solidFill>
                  <a:srgbClr val="305701"/>
                </a:solidFill>
                <a:cs typeface="B Roya" panose="00000400000000000000" pitchFamily="2" charset="-78"/>
              </a:rPr>
              <a:t>ایجاد </a:t>
            </a:r>
            <a:r>
              <a:rPr lang="fa-IR" sz="1600" b="1" dirty="0">
                <a:solidFill>
                  <a:srgbClr val="305701"/>
                </a:solidFill>
                <a:cs typeface="B Roya" panose="00000400000000000000" pitchFamily="2" charset="-78"/>
              </a:rPr>
              <a:t>زیرساخت هایی برای حضور جوانان وکودکان معلول جهت حضور انفرادی در فضای خارج از محل سکونت</a:t>
            </a:r>
            <a:endParaRPr lang="en-US" sz="1600" b="1" dirty="0">
              <a:solidFill>
                <a:srgbClr val="305701"/>
              </a:solidFill>
              <a:cs typeface="B Roya" panose="00000400000000000000" pitchFamily="2" charset="-78"/>
            </a:endParaRPr>
          </a:p>
          <a:p>
            <a:pPr>
              <a:lnSpc>
                <a:spcPct val="100000"/>
              </a:lnSpc>
            </a:pPr>
            <a:endParaRPr lang="en-US" sz="2000" dirty="0">
              <a:cs typeface="B Roya" panose="00000400000000000000" pitchFamily="2" charset="-78"/>
            </a:endParaRPr>
          </a:p>
        </p:txBody>
      </p:sp>
      <p:pic>
        <p:nvPicPr>
          <p:cNvPr id="10" name="Picture 9"/>
          <p:cNvPicPr>
            <a:picLocks noChangeAspect="1"/>
          </p:cNvPicPr>
          <p:nvPr/>
        </p:nvPicPr>
        <p:blipFill rotWithShape="1">
          <a:blip r:embed="rId2" cstate="screen">
            <a:extLst>
              <a:ext uri="{28A0092B-C50C-407E-A947-70E740481C1C}">
                <a14:useLocalDpi xmlns:a14="http://schemas.microsoft.com/office/drawing/2010/main" val="0"/>
              </a:ext>
            </a:extLst>
          </a:blip>
          <a:srcRect t="25166"/>
          <a:stretch/>
        </p:blipFill>
        <p:spPr>
          <a:xfrm>
            <a:off x="2555776" y="1297346"/>
            <a:ext cx="2015612" cy="1130388"/>
          </a:xfrm>
          <a:prstGeom prst="rect">
            <a:avLst/>
          </a:prstGeom>
        </p:spPr>
      </p:pic>
      <p:pic>
        <p:nvPicPr>
          <p:cNvPr id="2" name="Picture 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06321" y="2490639"/>
            <a:ext cx="2125406" cy="1195463"/>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6321" y="1297346"/>
            <a:ext cx="2107120" cy="1130388"/>
          </a:xfrm>
          <a:prstGeom prst="rect">
            <a:avLst/>
          </a:prstGeom>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val="0"/>
              </a:ext>
            </a:extLst>
          </a:blip>
          <a:srcRect t="9771"/>
          <a:stretch/>
        </p:blipFill>
        <p:spPr>
          <a:xfrm>
            <a:off x="2555776" y="2473637"/>
            <a:ext cx="1989884" cy="1195463"/>
          </a:xfrm>
          <a:prstGeom prst="rect">
            <a:avLst/>
          </a:prstGeom>
        </p:spPr>
      </p:pic>
      <p:sp>
        <p:nvSpPr>
          <p:cNvPr id="7" name="TextBox 6"/>
          <p:cNvSpPr txBox="1"/>
          <p:nvPr/>
        </p:nvSpPr>
        <p:spPr>
          <a:xfrm>
            <a:off x="2453483" y="651015"/>
            <a:ext cx="6402556" cy="646331"/>
          </a:xfrm>
          <a:prstGeom prst="rect">
            <a:avLst/>
          </a:prstGeom>
          <a:noFill/>
        </p:spPr>
        <p:txBody>
          <a:bodyPr wrap="square" rtlCol="0">
            <a:spAutoFit/>
          </a:bodyPr>
          <a:lstStyle/>
          <a:p>
            <a:pPr lvl="0" algn="r" rtl="1"/>
            <a:r>
              <a:rPr lang="fa-IR" b="1" dirty="0">
                <a:cs typeface="B Roya" panose="00000400000000000000" pitchFamily="2" charset="-78"/>
              </a:rPr>
              <a:t>سیاست ها و برنامه های اجرایی در راستای تحقق اهداف:</a:t>
            </a:r>
          </a:p>
          <a:p>
            <a:pPr algn="r" rtl="1"/>
            <a:endParaRPr lang="en-US" b="1" dirty="0"/>
          </a:p>
        </p:txBody>
      </p:sp>
    </p:spTree>
    <p:extLst>
      <p:ext uri="{BB962C8B-B14F-4D97-AF65-F5344CB8AC3E}">
        <p14:creationId xmlns:p14="http://schemas.microsoft.com/office/powerpoint/2010/main" val="158253183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11510"/>
            <a:ext cx="7920000" cy="656590"/>
          </a:xfrm>
        </p:spPr>
        <p:txBody>
          <a:bodyPr/>
          <a:lstStyle/>
          <a:p>
            <a:pPr lvl="0"/>
            <a:r>
              <a:rPr lang="en-US" sz="4000" dirty="0">
                <a:latin typeface="Tw Cen MT Condensed Extra Bold" panose="020B0803020202020204" pitchFamily="34" charset="0"/>
              </a:rPr>
              <a:t>key strategic initiative</a:t>
            </a:r>
            <a:r>
              <a:rPr lang="fa-IR" sz="4000" dirty="0" smtClean="0">
                <a:latin typeface="Tw Cen MT Condensed Extra Bold" panose="020B0803020202020204" pitchFamily="34" charset="0"/>
              </a:rPr>
              <a:t>:</a:t>
            </a:r>
            <a:endParaRPr lang="en-US" sz="4000" dirty="0">
              <a:latin typeface="Tw Cen MT Condensed Extra Bold" panose="020B0803020202020204" pitchFamily="34" charset="0"/>
            </a:endParaRPr>
          </a:p>
        </p:txBody>
      </p:sp>
      <p:sp>
        <p:nvSpPr>
          <p:cNvPr id="3" name="Text Placeholder 2"/>
          <p:cNvSpPr>
            <a:spLocks noGrp="1"/>
          </p:cNvSpPr>
          <p:nvPr>
            <p:ph type="body" sz="quarter" idx="10"/>
          </p:nvPr>
        </p:nvSpPr>
        <p:spPr>
          <a:xfrm>
            <a:off x="827584" y="1707654"/>
            <a:ext cx="7884440" cy="2616101"/>
          </a:xfrm>
        </p:spPr>
        <p:txBody>
          <a:bodyPr/>
          <a:lstStyle/>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زیرساخت های </a:t>
            </a:r>
            <a:r>
              <a:rPr lang="fa-IR" sz="1800" b="1" dirty="0" smtClean="0">
                <a:solidFill>
                  <a:schemeClr val="tx1"/>
                </a:solidFill>
                <a:cs typeface="B Roya" panose="00000400000000000000" pitchFamily="2" charset="-78"/>
              </a:rPr>
              <a:t>گردشگری</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تکیه بر سیستم انرژی پاک</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تولیدات داخلی شهر</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دولت الکترونیک</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ایمنی و امنیت عمومی و اجتماعی</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ارتقاء فرهنگی</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smtClean="0">
                <a:solidFill>
                  <a:schemeClr val="tx1"/>
                </a:solidFill>
                <a:cs typeface="B Roya" panose="00000400000000000000" pitchFamily="2" charset="-78"/>
              </a:rPr>
              <a:t>سلامت ساکنین پرث</a:t>
            </a:r>
            <a:endParaRPr lang="en-US" sz="1800" b="1" dirty="0">
              <a:solidFill>
                <a:schemeClr val="tx1"/>
              </a:solidFill>
              <a:cs typeface="B Roya" panose="00000400000000000000" pitchFamily="2" charset="-78"/>
            </a:endParaRPr>
          </a:p>
          <a:p>
            <a:pPr marL="285750" indent="-285750" algn="r" rtl="1">
              <a:lnSpc>
                <a:spcPct val="100000"/>
              </a:lnSpc>
              <a:buFont typeface="Arial" panose="020B0604020202020204" pitchFamily="34" charset="0"/>
              <a:buChar char="•"/>
            </a:pPr>
            <a:r>
              <a:rPr lang="fa-IR" sz="1800" b="1" dirty="0">
                <a:solidFill>
                  <a:schemeClr val="tx1"/>
                </a:solidFill>
                <a:cs typeface="B Roya" panose="00000400000000000000" pitchFamily="2" charset="-78"/>
              </a:rPr>
              <a:t>مرکز شهر در دسترس ونزدیک</a:t>
            </a:r>
            <a:endParaRPr lang="en-US" sz="1800" b="1" dirty="0">
              <a:solidFill>
                <a:schemeClr val="tx1"/>
              </a:solidFill>
              <a:cs typeface="B Roya" panose="00000400000000000000" pitchFamily="2" charset="-78"/>
            </a:endParaRPr>
          </a:p>
          <a:p>
            <a:pPr marL="285750" indent="-285750" algn="r">
              <a:lnSpc>
                <a:spcPct val="100000"/>
              </a:lnSpc>
              <a:buFont typeface="Arial" panose="020B0604020202020204" pitchFamily="34" charset="0"/>
              <a:buChar char="•"/>
            </a:pPr>
            <a:endParaRPr lang="en-US" sz="2000" dirty="0">
              <a:solidFill>
                <a:schemeClr val="tx1"/>
              </a:solidFill>
              <a:cs typeface="B Roya" panose="00000400000000000000" pitchFamily="2" charset="-78"/>
            </a:endParaRPr>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val="0"/>
              </a:ext>
            </a:extLst>
          </a:blip>
          <a:srcRect t="32775" r="1179" b="-668"/>
          <a:stretch/>
        </p:blipFill>
        <p:spPr>
          <a:xfrm>
            <a:off x="539552" y="1892934"/>
            <a:ext cx="2016224" cy="2088232"/>
          </a:xfrm>
          <a:prstGeom prst="rect">
            <a:avLst/>
          </a:prstGeom>
        </p:spPr>
      </p:pic>
      <p:pic>
        <p:nvPicPr>
          <p:cNvPr id="9" name="Picture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60336" y="1875418"/>
            <a:ext cx="3121152" cy="2075688"/>
          </a:xfrm>
          <a:prstGeom prst="rect">
            <a:avLst/>
          </a:prstGeom>
        </p:spPr>
      </p:pic>
    </p:spTree>
    <p:extLst>
      <p:ext uri="{BB962C8B-B14F-4D97-AF65-F5344CB8AC3E}">
        <p14:creationId xmlns:p14="http://schemas.microsoft.com/office/powerpoint/2010/main" val="37215500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411510"/>
            <a:ext cx="7920000" cy="656590"/>
          </a:xfrm>
        </p:spPr>
        <p:txBody>
          <a:bodyPr/>
          <a:lstStyle/>
          <a:p>
            <a:pPr algn="r" rtl="1"/>
            <a:r>
              <a:rPr lang="fa-IR" sz="3600" dirty="0">
                <a:cs typeface="B Bardiya" panose="00000400000000000000" pitchFamily="2" charset="-78"/>
              </a:rPr>
              <a:t>شهر </a:t>
            </a:r>
            <a:r>
              <a:rPr lang="fa-IR" sz="3600" dirty="0" smtClean="0">
                <a:cs typeface="B Bardiya" panose="00000400000000000000" pitchFamily="2" charset="-78"/>
              </a:rPr>
              <a:t>پرت ، </a:t>
            </a:r>
            <a:r>
              <a:rPr lang="fa-IR" sz="3600" dirty="0">
                <a:cs typeface="B Bardiya" panose="00000400000000000000" pitchFamily="2" charset="-78"/>
              </a:rPr>
              <a:t>تهیه طرح جامع برای ایجاد فضاهای </a:t>
            </a:r>
            <a:r>
              <a:rPr lang="fa-IR" sz="3600" dirty="0">
                <a:solidFill>
                  <a:srgbClr val="6DC701"/>
                </a:solidFill>
                <a:cs typeface="B Bardiya" panose="00000400000000000000" pitchFamily="2" charset="-78"/>
              </a:rPr>
              <a:t>همه </a:t>
            </a:r>
            <a:r>
              <a:rPr lang="fa-IR" sz="3600" dirty="0" smtClean="0">
                <a:solidFill>
                  <a:srgbClr val="6DC701"/>
                </a:solidFill>
                <a:cs typeface="B Bardiya" panose="00000400000000000000" pitchFamily="2" charset="-78"/>
              </a:rPr>
              <a:t>شمول:</a:t>
            </a:r>
            <a:endParaRPr lang="en-US" sz="3600" dirty="0">
              <a:solidFill>
                <a:srgbClr val="6DC701"/>
              </a:solidFill>
              <a:cs typeface="B Bardiya" panose="00000400000000000000" pitchFamily="2" charset="-78"/>
            </a:endParaRPr>
          </a:p>
        </p:txBody>
      </p:sp>
      <p:sp>
        <p:nvSpPr>
          <p:cNvPr id="12" name="Text Placeholder 11"/>
          <p:cNvSpPr>
            <a:spLocks noGrp="1"/>
          </p:cNvSpPr>
          <p:nvPr>
            <p:ph type="body" sz="quarter" idx="52"/>
          </p:nvPr>
        </p:nvSpPr>
        <p:spPr>
          <a:xfrm>
            <a:off x="4052784" y="1544695"/>
            <a:ext cx="4694800" cy="2667600"/>
          </a:xfrm>
        </p:spPr>
        <p:txBody>
          <a:bodyPr/>
          <a:lstStyle/>
          <a:p>
            <a:pPr rtl="1">
              <a:lnSpc>
                <a:spcPct val="100000"/>
              </a:lnSpc>
            </a:pPr>
            <a:r>
              <a:rPr lang="fa-IR" sz="1800" dirty="0" smtClean="0">
                <a:solidFill>
                  <a:srgbClr val="333333"/>
                </a:solidFill>
                <a:cs typeface="B Roya" panose="00000400000000000000" pitchFamily="2" charset="-78"/>
              </a:rPr>
              <a:t>طرح ها کوتاه مدت هستند و در بازه زمانی 5 ساله تهیه می شود.</a:t>
            </a:r>
            <a:endParaRPr lang="en-US" sz="1800" dirty="0">
              <a:solidFill>
                <a:srgbClr val="333333"/>
              </a:solidFill>
              <a:cs typeface="B Roya" panose="00000400000000000000" pitchFamily="2" charset="-78"/>
            </a:endParaRPr>
          </a:p>
          <a:p>
            <a:pPr rtl="1">
              <a:lnSpc>
                <a:spcPct val="100000"/>
              </a:lnSpc>
            </a:pPr>
            <a:r>
              <a:rPr lang="fa-IR" sz="1800" dirty="0">
                <a:solidFill>
                  <a:srgbClr val="333333"/>
                </a:solidFill>
                <a:cs typeface="B Roya" panose="00000400000000000000" pitchFamily="2" charset="-78"/>
              </a:rPr>
              <a:t>آمارهای سال 2009 نشان می دهد که 18.5 درصد ساکنان شهر دچار ناتوانی های خاص هستند. 40 درصد افراد بالای 60 سال سن دارند و 80 درصد از آن ها بالای 90 سال دارند</a:t>
            </a:r>
            <a:r>
              <a:rPr lang="fa-IR" sz="1800" dirty="0" smtClean="0">
                <a:solidFill>
                  <a:srgbClr val="333333"/>
                </a:solidFill>
                <a:cs typeface="B Roya" panose="00000400000000000000" pitchFamily="2" charset="-78"/>
              </a:rPr>
              <a:t>.</a:t>
            </a:r>
          </a:p>
          <a:p>
            <a:pPr rtl="1">
              <a:lnSpc>
                <a:spcPct val="100000"/>
              </a:lnSpc>
            </a:pPr>
            <a:r>
              <a:rPr lang="fa-IR" sz="1800" dirty="0" smtClean="0">
                <a:solidFill>
                  <a:srgbClr val="333333"/>
                </a:solidFill>
                <a:cs typeface="B Roya" panose="00000400000000000000" pitchFamily="2" charset="-78"/>
              </a:rPr>
              <a:t>پس </a:t>
            </a:r>
            <a:r>
              <a:rPr lang="fa-IR" sz="1800" dirty="0">
                <a:solidFill>
                  <a:srgbClr val="333333"/>
                </a:solidFill>
                <a:cs typeface="B Roya" panose="00000400000000000000" pitchFamily="2" charset="-78"/>
              </a:rPr>
              <a:t>نیاز به طراحی فضاهای همه شمول شدیدا حس می شود.</a:t>
            </a:r>
            <a:endParaRPr lang="en-US" sz="1800" dirty="0">
              <a:solidFill>
                <a:srgbClr val="333333"/>
              </a:solidFill>
              <a:cs typeface="B Roya" panose="00000400000000000000" pitchFamily="2" charset="-78"/>
            </a:endParaRPr>
          </a:p>
        </p:txBody>
      </p:sp>
      <p:pic>
        <p:nvPicPr>
          <p:cNvPr id="25" name="Picture Placeholder 24"/>
          <p:cNvPicPr>
            <a:picLocks noGrp="1" noChangeAspect="1"/>
          </p:cNvPicPr>
          <p:nvPr>
            <p:ph type="pic" sz="quarter" idx="50"/>
          </p:nvPr>
        </p:nvPicPr>
        <p:blipFill>
          <a:blip r:embed="rId2" cstate="screen">
            <a:extLst>
              <a:ext uri="{28A0092B-C50C-407E-A947-70E740481C1C}">
                <a14:useLocalDpi xmlns:a14="http://schemas.microsoft.com/office/drawing/2010/main" val="0"/>
              </a:ext>
            </a:extLst>
          </a:blip>
          <a:srcRect l="11072" r="11072"/>
          <a:stretch>
            <a:fillRect/>
          </a:stretch>
        </p:blipFill>
        <p:spPr>
          <a:xfrm>
            <a:off x="1895372" y="1544695"/>
            <a:ext cx="2157412" cy="2020888"/>
          </a:xfrm>
        </p:spPr>
      </p:pic>
      <p:pic>
        <p:nvPicPr>
          <p:cNvPr id="23" name="Picture Placeholder 22"/>
          <p:cNvPicPr>
            <a:picLocks noGrp="1" noChangeAspect="1"/>
          </p:cNvPicPr>
          <p:nvPr>
            <p:ph type="pic" sz="quarter" idx="48"/>
          </p:nvPr>
        </p:nvPicPr>
        <p:blipFill>
          <a:blip r:embed="rId3" cstate="screen">
            <a:extLst>
              <a:ext uri="{28A0092B-C50C-407E-A947-70E740481C1C}">
                <a14:useLocalDpi xmlns:a14="http://schemas.microsoft.com/office/drawing/2010/main" val="0"/>
              </a:ext>
            </a:extLst>
          </a:blip>
          <a:srcRect l="3094" r="3094"/>
          <a:stretch>
            <a:fillRect/>
          </a:stretch>
        </p:blipFill>
        <p:spPr>
          <a:xfrm>
            <a:off x="827584" y="2555139"/>
            <a:ext cx="1656184" cy="1752460"/>
          </a:xfrm>
        </p:spPr>
      </p:pic>
    </p:spTree>
    <p:extLst>
      <p:ext uri="{BB962C8B-B14F-4D97-AF65-F5344CB8AC3E}">
        <p14:creationId xmlns:p14="http://schemas.microsoft.com/office/powerpoint/2010/main" val="183806643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12">
                                            <p:bg/>
                                          </p:spTgt>
                                        </p:tgtEl>
                                        <p:attrNameLst>
                                          <p:attrName>style.visibility</p:attrName>
                                        </p:attrNameLst>
                                      </p:cBhvr>
                                      <p:to>
                                        <p:strVal val="visible"/>
                                      </p:to>
                                    </p:set>
                                    <p:animEffect transition="in" filter="fade">
                                      <p:cBhvr>
                                        <p:cTn id="10" dur="500"/>
                                        <p:tgtEl>
                                          <p:spTgt spid="12">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5" name="Rectangle 14"/>
          <p:cNvSpPr/>
          <p:nvPr/>
        </p:nvSpPr>
        <p:spPr>
          <a:xfrm>
            <a:off x="1259632" y="1108653"/>
            <a:ext cx="6408712" cy="3384376"/>
          </a:xfrm>
          <a:prstGeom prst="rect">
            <a:avLst/>
          </a:prstGeom>
          <a:solidFill>
            <a:srgbClr val="333333"/>
          </a:solidFill>
          <a:ln w="0">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79512" y="195486"/>
            <a:ext cx="7920000" cy="656590"/>
          </a:xfrm>
        </p:spPr>
        <p:txBody>
          <a:bodyPr/>
          <a:lstStyle/>
          <a:p>
            <a:pPr rtl="1"/>
            <a:r>
              <a:rPr lang="en-US" sz="4400" b="0" dirty="0" smtClean="0">
                <a:solidFill>
                  <a:srgbClr val="AFFE50"/>
                </a:solidFill>
                <a:latin typeface="Tw Cen MT Condensed Extra Bold" panose="020B0803020202020204" pitchFamily="34" charset="0"/>
              </a:rPr>
              <a:t>Strategic Framework:</a:t>
            </a:r>
            <a:endParaRPr lang="en-US" sz="4400" b="0" dirty="0">
              <a:solidFill>
                <a:srgbClr val="AFFE50"/>
              </a:solidFill>
              <a:latin typeface="Tw Cen MT Condensed Extra Bold" panose="020B0803020202020204" pitchFamily="34" charset="0"/>
            </a:endParaRPr>
          </a:p>
        </p:txBody>
      </p:sp>
      <p:sp>
        <p:nvSpPr>
          <p:cNvPr id="13" name="TextBox 12"/>
          <p:cNvSpPr txBox="1"/>
          <p:nvPr/>
        </p:nvSpPr>
        <p:spPr>
          <a:xfrm>
            <a:off x="1835696" y="1923678"/>
            <a:ext cx="5112568" cy="1754326"/>
          </a:xfrm>
          <a:prstGeom prst="rect">
            <a:avLst/>
          </a:prstGeom>
          <a:noFill/>
          <a:effectLst>
            <a:softEdge rad="317500"/>
          </a:effectLst>
        </p:spPr>
        <p:txBody>
          <a:bodyPr wrap="square" rtlCol="0">
            <a:spAutoFit/>
          </a:bodyPr>
          <a:lstStyle/>
          <a:p>
            <a:pPr algn="just" rtl="1"/>
            <a:r>
              <a:rPr lang="ar-SA" dirty="0">
                <a:solidFill>
                  <a:srgbClr val="AFFE50"/>
                </a:solidFill>
                <a:cs typeface="B Roya" panose="00000400000000000000" pitchFamily="2" charset="-78"/>
              </a:rPr>
              <a:t>شهر </a:t>
            </a:r>
            <a:r>
              <a:rPr lang="ar-SA" dirty="0" smtClean="0">
                <a:solidFill>
                  <a:srgbClr val="AFFE50"/>
                </a:solidFill>
                <a:cs typeface="B Roya" panose="00000400000000000000" pitchFamily="2" charset="-78"/>
              </a:rPr>
              <a:t>پر</a:t>
            </a:r>
            <a:r>
              <a:rPr lang="fa-IR" dirty="0">
                <a:solidFill>
                  <a:srgbClr val="AFFE50"/>
                </a:solidFill>
                <a:cs typeface="B Roya" panose="00000400000000000000" pitchFamily="2" charset="-78"/>
              </a:rPr>
              <a:t>ت</a:t>
            </a:r>
            <a:r>
              <a:rPr lang="ar-SA" dirty="0" smtClean="0">
                <a:solidFill>
                  <a:srgbClr val="AFFE50"/>
                </a:solidFill>
                <a:cs typeface="B Roya" panose="00000400000000000000" pitchFamily="2" charset="-78"/>
              </a:rPr>
              <a:t> </a:t>
            </a:r>
            <a:r>
              <a:rPr lang="ar-SA" dirty="0">
                <a:solidFill>
                  <a:srgbClr val="AFFE50"/>
                </a:solidFill>
                <a:cs typeface="B Roya" panose="00000400000000000000" pitchFamily="2" charset="-78"/>
              </a:rPr>
              <a:t>در سال 2029:</a:t>
            </a:r>
            <a:endParaRPr lang="en-US" dirty="0">
              <a:solidFill>
                <a:srgbClr val="AFFE50"/>
              </a:solidFill>
              <a:cs typeface="B Roya" panose="00000400000000000000" pitchFamily="2" charset="-78"/>
            </a:endParaRPr>
          </a:p>
          <a:p>
            <a:pPr algn="just" rtl="1"/>
            <a:r>
              <a:rPr lang="ar-SA" dirty="0">
                <a:solidFill>
                  <a:srgbClr val="AFFE50"/>
                </a:solidFill>
                <a:cs typeface="B Roya" panose="00000400000000000000" pitchFamily="2" charset="-78"/>
              </a:rPr>
              <a:t>شهر </a:t>
            </a:r>
            <a:r>
              <a:rPr lang="ar-SA" dirty="0" smtClean="0">
                <a:solidFill>
                  <a:srgbClr val="AFFE50"/>
                </a:solidFill>
                <a:cs typeface="B Roya" panose="00000400000000000000" pitchFamily="2" charset="-78"/>
              </a:rPr>
              <a:t>پر</a:t>
            </a:r>
            <a:r>
              <a:rPr lang="fa-IR" dirty="0" smtClean="0">
                <a:solidFill>
                  <a:srgbClr val="AFFE50"/>
                </a:solidFill>
                <a:cs typeface="B Roya" panose="00000400000000000000" pitchFamily="2" charset="-78"/>
              </a:rPr>
              <a:t>ت</a:t>
            </a:r>
            <a:r>
              <a:rPr lang="ar-SA" dirty="0" smtClean="0">
                <a:solidFill>
                  <a:srgbClr val="AFFE50"/>
                </a:solidFill>
                <a:cs typeface="B Roya" panose="00000400000000000000" pitchFamily="2" charset="-78"/>
              </a:rPr>
              <a:t> </a:t>
            </a:r>
            <a:r>
              <a:rPr lang="ar-SA" dirty="0">
                <a:solidFill>
                  <a:srgbClr val="AFFE50"/>
                </a:solidFill>
                <a:cs typeface="B Roya" panose="00000400000000000000" pitchFamily="2" charset="-78"/>
              </a:rPr>
              <a:t>شهری پرجنب و جوش و بین المللی که به تنوع لایف استایل زندگی انسان ها احترام می </a:t>
            </a:r>
            <a:r>
              <a:rPr lang="ar-SA" dirty="0" smtClean="0">
                <a:solidFill>
                  <a:srgbClr val="AFFE50"/>
                </a:solidFill>
                <a:cs typeface="B Roya" panose="00000400000000000000" pitchFamily="2" charset="-78"/>
              </a:rPr>
              <a:t>گذارد</a:t>
            </a:r>
            <a:r>
              <a:rPr lang="en-US" dirty="0" smtClean="0">
                <a:solidFill>
                  <a:srgbClr val="AFFE50"/>
                </a:solidFill>
                <a:cs typeface="B Roya" panose="00000400000000000000" pitchFamily="2" charset="-78"/>
              </a:rPr>
              <a:t>.</a:t>
            </a:r>
            <a:endParaRPr lang="en-US" dirty="0">
              <a:solidFill>
                <a:srgbClr val="AFFE50"/>
              </a:solidFill>
              <a:cs typeface="B Roya" panose="00000400000000000000" pitchFamily="2" charset="-78"/>
            </a:endParaRPr>
          </a:p>
          <a:p>
            <a:pPr algn="just" rtl="1"/>
            <a:r>
              <a:rPr lang="ar-SA" dirty="0" smtClean="0">
                <a:solidFill>
                  <a:srgbClr val="AFFE50"/>
                </a:solidFill>
                <a:cs typeface="B Roya" panose="00000400000000000000" pitchFamily="2" charset="-78"/>
              </a:rPr>
              <a:t>شهری </a:t>
            </a:r>
            <a:r>
              <a:rPr lang="ar-SA" dirty="0">
                <a:solidFill>
                  <a:srgbClr val="AFFE50"/>
                </a:solidFill>
                <a:cs typeface="B Roya" panose="00000400000000000000" pitchFamily="2" charset="-78"/>
              </a:rPr>
              <a:t>جذاب است.  با مردم در همه سنین و طبقه اجتماعی و پیشینه فرهنگی و توانایی ها به طور یکسان و عادلانه برخورد می شود. </a:t>
            </a:r>
            <a:endParaRPr lang="en-US" dirty="0">
              <a:solidFill>
                <a:srgbClr val="AFFE50"/>
              </a:solidFill>
              <a:cs typeface="B Roya" panose="00000400000000000000" pitchFamily="2" charset="-78"/>
            </a:endParaRPr>
          </a:p>
          <a:p>
            <a:pPr algn="just"/>
            <a:endParaRPr lang="en-US" dirty="0">
              <a:solidFill>
                <a:srgbClr val="AFFE50"/>
              </a:solidFill>
              <a:cs typeface="B Roya" panose="00000400000000000000" pitchFamily="2" charset="-78"/>
            </a:endParaRPr>
          </a:p>
        </p:txBody>
      </p:sp>
    </p:spTree>
    <p:extLst>
      <p:ext uri="{BB962C8B-B14F-4D97-AF65-F5344CB8AC3E}">
        <p14:creationId xmlns:p14="http://schemas.microsoft.com/office/powerpoint/2010/main" val="51535963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92"/>
          <p:cNvSpPr/>
          <p:nvPr/>
        </p:nvSpPr>
        <p:spPr bwMode="auto">
          <a:xfrm>
            <a:off x="7082840" y="1944476"/>
            <a:ext cx="2012514" cy="2024268"/>
          </a:xfrm>
          <a:prstGeom prst="rightArrow">
            <a:avLst>
              <a:gd name="adj1" fmla="val 100000"/>
              <a:gd name="adj2" fmla="val 27347"/>
            </a:avLst>
          </a:prstGeom>
          <a:solidFill>
            <a:srgbClr val="D6D6D6"/>
          </a:solid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sp>
        <p:nvSpPr>
          <p:cNvPr id="2" name="Title 1"/>
          <p:cNvSpPr>
            <a:spLocks noGrp="1"/>
          </p:cNvSpPr>
          <p:nvPr>
            <p:ph type="title"/>
          </p:nvPr>
        </p:nvSpPr>
        <p:spPr>
          <a:xfrm>
            <a:off x="253873" y="208730"/>
            <a:ext cx="8442818" cy="1220847"/>
          </a:xfrm>
        </p:spPr>
        <p:txBody>
          <a:bodyPr/>
          <a:lstStyle/>
          <a:p>
            <a:pPr algn="r" rtl="1"/>
            <a:r>
              <a:rPr lang="fa-IR" sz="2800" dirty="0" smtClean="0">
                <a:cs typeface="B Bardiya" panose="00000400000000000000" pitchFamily="2" charset="-78"/>
              </a:rPr>
              <a:t>در </a:t>
            </a:r>
            <a:r>
              <a:rPr lang="ar-SA" sz="2800" dirty="0" smtClean="0">
                <a:cs typeface="B Bardiya" panose="00000400000000000000" pitchFamily="2" charset="-78"/>
              </a:rPr>
              <a:t>طرح </a:t>
            </a:r>
            <a:r>
              <a:rPr lang="ar-SA" sz="2800" dirty="0">
                <a:cs typeface="B Bardiya" panose="00000400000000000000" pitchFamily="2" charset="-78"/>
              </a:rPr>
              <a:t>10 ساله 6 اولویت برای اقدام به منظور بالابردن کیفیت زندگی و ایجاد فضاهای همه شمول در نظر گرفت که عبارتند از:</a:t>
            </a:r>
            <a:endParaRPr lang="en-US" sz="2800" dirty="0">
              <a:cs typeface="B Bardiya" panose="00000400000000000000" pitchFamily="2" charset="-78"/>
            </a:endParaRPr>
          </a:p>
        </p:txBody>
      </p:sp>
      <p:sp>
        <p:nvSpPr>
          <p:cNvPr id="14" name="Text Placeholder 13"/>
          <p:cNvSpPr>
            <a:spLocks noGrp="1"/>
          </p:cNvSpPr>
          <p:nvPr>
            <p:ph type="body" sz="quarter" idx="21"/>
          </p:nvPr>
        </p:nvSpPr>
        <p:spPr>
          <a:xfrm rot="19301827">
            <a:off x="6919919" y="2957126"/>
            <a:ext cx="2592000" cy="374461"/>
          </a:xfrm>
        </p:spPr>
        <p:txBody>
          <a:bodyPr/>
          <a:lstStyle/>
          <a:p>
            <a:pPr algn="ctr" rtl="1"/>
            <a:r>
              <a:rPr lang="en-US" sz="1200" dirty="0">
                <a:latin typeface="Tw Cen MT Condensed Extra Bold" panose="020B0803020202020204" pitchFamily="34" charset="0"/>
              </a:rPr>
              <a:t>Rights protection, justice </a:t>
            </a:r>
            <a:r>
              <a:rPr lang="en-US" sz="1200" dirty="0" smtClean="0">
                <a:latin typeface="Tw Cen MT Condensed Extra Bold" panose="020B0803020202020204" pitchFamily="34" charset="0"/>
              </a:rPr>
              <a:t>and</a:t>
            </a:r>
            <a:r>
              <a:rPr lang="fa-IR" sz="1200" dirty="0" smtClean="0">
                <a:latin typeface="Tw Cen MT Condensed Extra Bold" panose="020B0803020202020204" pitchFamily="34" charset="0"/>
              </a:rPr>
              <a:t> </a:t>
            </a:r>
          </a:p>
          <a:p>
            <a:pPr algn="ctr" rtl="1"/>
            <a:r>
              <a:rPr lang="en-US" sz="1200" dirty="0" smtClean="0">
                <a:latin typeface="Tw Cen MT Condensed Extra Bold" panose="020B0803020202020204" pitchFamily="34" charset="0"/>
              </a:rPr>
              <a:t>legislation</a:t>
            </a:r>
            <a:endParaRPr lang="en-US" sz="1200" dirty="0">
              <a:latin typeface="Tw Cen MT Condensed Extra Bold" panose="020B0803020202020204" pitchFamily="34" charset="0"/>
            </a:endParaRPr>
          </a:p>
        </p:txBody>
      </p:sp>
      <p:sp>
        <p:nvSpPr>
          <p:cNvPr id="114" name="Shape 174"/>
          <p:cNvSpPr/>
          <p:nvPr/>
        </p:nvSpPr>
        <p:spPr bwMode="auto">
          <a:xfrm>
            <a:off x="5924961" y="1944476"/>
            <a:ext cx="1778986" cy="2024268"/>
          </a:xfrm>
          <a:prstGeom prst="rightArrow">
            <a:avLst>
              <a:gd name="adj1" fmla="val 100000"/>
              <a:gd name="adj2" fmla="val 24668"/>
            </a:avLst>
          </a:prstGeom>
          <a:solidFill>
            <a:srgbClr val="232323"/>
          </a:solid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sp>
        <p:nvSpPr>
          <p:cNvPr id="115" name="Shape 178"/>
          <p:cNvSpPr/>
          <p:nvPr/>
        </p:nvSpPr>
        <p:spPr bwMode="auto">
          <a:xfrm>
            <a:off x="4372436" y="1935051"/>
            <a:ext cx="2062109" cy="2033693"/>
          </a:xfrm>
          <a:prstGeom prst="rightArrow">
            <a:avLst>
              <a:gd name="adj1" fmla="val 100000"/>
              <a:gd name="adj2" fmla="val 24668"/>
            </a:avLst>
          </a:prstGeom>
          <a:solidFill>
            <a:srgbClr val="444444"/>
          </a:solid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sp>
        <p:nvSpPr>
          <p:cNvPr id="116" name="Shape 182"/>
          <p:cNvSpPr/>
          <p:nvPr/>
        </p:nvSpPr>
        <p:spPr bwMode="auto">
          <a:xfrm>
            <a:off x="3301898" y="1946497"/>
            <a:ext cx="1882370" cy="1991756"/>
          </a:xfrm>
          <a:prstGeom prst="rightArrow">
            <a:avLst>
              <a:gd name="adj1" fmla="val 100000"/>
              <a:gd name="adj2" fmla="val 24668"/>
            </a:avLst>
          </a:prstGeom>
          <a:solidFill>
            <a:srgbClr val="6DC701"/>
          </a:solid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grpSp>
        <p:nvGrpSpPr>
          <p:cNvPr id="117" name="Group 189"/>
          <p:cNvGrpSpPr>
            <a:grpSpLocks/>
          </p:cNvGrpSpPr>
          <p:nvPr/>
        </p:nvGrpSpPr>
        <p:grpSpPr bwMode="auto">
          <a:xfrm>
            <a:off x="1673563" y="1944476"/>
            <a:ext cx="2194223" cy="1974684"/>
            <a:chOff x="0" y="0"/>
            <a:chExt cx="5515593" cy="5688491"/>
          </a:xfrm>
          <a:solidFill>
            <a:srgbClr val="AFFE50"/>
          </a:solidFill>
        </p:grpSpPr>
        <p:sp>
          <p:nvSpPr>
            <p:cNvPr id="118" name="Shape 186"/>
            <p:cNvSpPr/>
            <p:nvPr/>
          </p:nvSpPr>
          <p:spPr>
            <a:xfrm>
              <a:off x="0" y="0"/>
              <a:ext cx="5515593" cy="5688491"/>
            </a:xfrm>
            <a:prstGeom prst="rightArrow">
              <a:avLst>
                <a:gd name="adj1" fmla="val 100000"/>
                <a:gd name="adj2" fmla="val 24668"/>
              </a:avLst>
            </a:prstGeom>
            <a:grp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sp>
          <p:nvSpPr>
            <p:cNvPr id="119" name="Shape 188"/>
            <p:cNvSpPr>
              <a:spLocks noChangeArrowheads="1"/>
            </p:cNvSpPr>
            <p:nvPr/>
          </p:nvSpPr>
          <p:spPr bwMode="auto">
            <a:xfrm>
              <a:off x="2368071" y="1337265"/>
              <a:ext cx="102639" cy="324218"/>
            </a:xfrm>
            <a:prstGeom prst="rect">
              <a:avLst/>
            </a:pr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wrap="none" lIns="50800" tIns="50800" rIns="50800" bIns="50800" anchor="ctr">
              <a:spAutoFit/>
            </a:bodyPr>
            <a:lstStyle>
              <a:lvl1pPr algn="l">
                <a:lnSpc>
                  <a:spcPct val="80000"/>
                </a:lnSpc>
                <a:defRPr sz="9600" spc="-576">
                  <a:solidFill>
                    <a:srgbClr val="444444"/>
                  </a:solidFill>
                  <a:latin typeface="Modern Pictograms"/>
                  <a:ea typeface="Modern Pictograms"/>
                  <a:cs typeface="Modern Pictograms"/>
                  <a:sym typeface="Modern Pictograms"/>
                </a:defRPr>
              </a:lvl1pPr>
            </a:lstStyle>
            <a:p>
              <a:pPr fontAlgn="auto">
                <a:spcBef>
                  <a:spcPts val="0"/>
                </a:spcBef>
                <a:spcAft>
                  <a:spcPts val="0"/>
                </a:spcAft>
                <a:defRPr sz="1800" spc="0">
                  <a:solidFill>
                    <a:srgbClr val="000000"/>
                  </a:solidFill>
                </a:defRPr>
              </a:pPr>
              <a:endParaRPr kern="0" dirty="0"/>
            </a:p>
          </p:txBody>
        </p:sp>
      </p:grpSp>
      <p:sp>
        <p:nvSpPr>
          <p:cNvPr id="121" name="Shape 192"/>
          <p:cNvSpPr/>
          <p:nvPr/>
        </p:nvSpPr>
        <p:spPr bwMode="auto">
          <a:xfrm>
            <a:off x="239672" y="1983560"/>
            <a:ext cx="2012514" cy="1936673"/>
          </a:xfrm>
          <a:prstGeom prst="rightArrow">
            <a:avLst>
              <a:gd name="adj1" fmla="val 100000"/>
              <a:gd name="adj2" fmla="val 27347"/>
            </a:avLst>
          </a:prstGeom>
          <a:solidFill>
            <a:srgbClr val="DDFFB3"/>
          </a:solidFill>
          <a:ln w="88900" cap="flat">
            <a:solidFill>
              <a:srgbClr val="FFFFFF"/>
            </a:solidFill>
            <a:prstDash val="solid"/>
            <a:miter lim="400000"/>
          </a:ln>
          <a:effectLst/>
        </p:spPr>
        <p:txBody>
          <a:bodyPr lIns="0" tIns="0" rIns="0" bIns="0" anchor="ctr"/>
          <a:lstStyle/>
          <a:p>
            <a:pPr algn="ctr" defTabSz="584200" fontAlgn="auto">
              <a:spcBef>
                <a:spcPts val="0"/>
              </a:spcBef>
              <a:spcAft>
                <a:spcPts val="0"/>
              </a:spcAft>
              <a:defRPr sz="400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defRPr>
            </a:pPr>
            <a:endParaRPr sz="4000" kern="0" dirty="0">
              <a:solidFill>
                <a:srgbClr val="FFFFFF"/>
              </a:solidFill>
              <a:effectLst>
                <a:outerShdw blurRad="38100" dist="12700" dir="5400000" rotWithShape="0">
                  <a:srgbClr val="000000">
                    <a:alpha val="50000"/>
                  </a:srgbClr>
                </a:outerShdw>
              </a:effectLst>
              <a:latin typeface="Roboto Regular"/>
              <a:ea typeface="Roboto Regular"/>
              <a:cs typeface="Roboto Regular"/>
              <a:sym typeface="Roboto Regular"/>
            </a:endParaRPr>
          </a:p>
        </p:txBody>
      </p:sp>
      <p:sp>
        <p:nvSpPr>
          <p:cNvPr id="15" name="Text Placeholder 14"/>
          <p:cNvSpPr>
            <a:spLocks noGrp="1"/>
          </p:cNvSpPr>
          <p:nvPr>
            <p:ph type="body" sz="quarter" idx="22"/>
          </p:nvPr>
        </p:nvSpPr>
        <p:spPr>
          <a:xfrm rot="19454704">
            <a:off x="195768" y="2876025"/>
            <a:ext cx="1999968" cy="233397"/>
          </a:xfrm>
        </p:spPr>
        <p:txBody>
          <a:bodyPr/>
          <a:lstStyle/>
          <a:p>
            <a:pPr rtl="1"/>
            <a:r>
              <a:rPr lang="en-US" sz="1000" dirty="0" smtClean="0">
                <a:latin typeface="Tw Cen MT Condensed Extra Bold" panose="020B0803020202020204" pitchFamily="34" charset="0"/>
              </a:rPr>
              <a:t>Inclusive and accessible communities</a:t>
            </a:r>
            <a:endParaRPr lang="en-US" sz="1000" dirty="0">
              <a:latin typeface="Tw Cen MT Condensed Extra Bold" panose="020B0803020202020204" pitchFamily="34" charset="0"/>
            </a:endParaRPr>
          </a:p>
        </p:txBody>
      </p:sp>
      <p:sp>
        <p:nvSpPr>
          <p:cNvPr id="12" name="Text Placeholder 11"/>
          <p:cNvSpPr>
            <a:spLocks noGrp="1"/>
          </p:cNvSpPr>
          <p:nvPr>
            <p:ph type="body" sz="quarter" idx="19"/>
          </p:nvPr>
        </p:nvSpPr>
        <p:spPr>
          <a:xfrm rot="19117049">
            <a:off x="1311332" y="3075950"/>
            <a:ext cx="2592000" cy="233397"/>
          </a:xfrm>
        </p:spPr>
        <p:txBody>
          <a:bodyPr/>
          <a:lstStyle/>
          <a:p>
            <a:pPr rtl="1"/>
            <a:r>
              <a:rPr lang="en-US" sz="1200" dirty="0">
                <a:latin typeface="Tw Cen MT Condensed Extra Bold" panose="020B0803020202020204" pitchFamily="34" charset="0"/>
              </a:rPr>
              <a:t>Personal and community </a:t>
            </a:r>
            <a:r>
              <a:rPr lang="en-US" sz="1200" dirty="0" smtClean="0">
                <a:latin typeface="Tw Cen MT Condensed Extra Bold" panose="020B0803020202020204" pitchFamily="34" charset="0"/>
              </a:rPr>
              <a:t>support</a:t>
            </a:r>
            <a:endParaRPr lang="en-US" sz="1200" dirty="0">
              <a:latin typeface="Tw Cen MT Condensed Extra Bold" panose="020B0803020202020204" pitchFamily="34" charset="0"/>
            </a:endParaRPr>
          </a:p>
        </p:txBody>
      </p:sp>
      <p:sp>
        <p:nvSpPr>
          <p:cNvPr id="11" name="Text Placeholder 10"/>
          <p:cNvSpPr>
            <a:spLocks noGrp="1"/>
          </p:cNvSpPr>
          <p:nvPr>
            <p:ph type="body" sz="quarter" idx="18"/>
          </p:nvPr>
        </p:nvSpPr>
        <p:spPr>
          <a:xfrm rot="20062900">
            <a:off x="2424171" y="3239388"/>
            <a:ext cx="2592000" cy="237566"/>
          </a:xfrm>
        </p:spPr>
        <p:txBody>
          <a:bodyPr/>
          <a:lstStyle/>
          <a:p>
            <a:pPr rtl="1"/>
            <a:r>
              <a:rPr lang="en-US" sz="1200" dirty="0">
                <a:latin typeface="Tw Cen MT Condensed Extra Bold" panose="020B0803020202020204" pitchFamily="34" charset="0"/>
              </a:rPr>
              <a:t>Learning and </a:t>
            </a:r>
            <a:r>
              <a:rPr lang="en-US" sz="1200" dirty="0" smtClean="0">
                <a:latin typeface="Tw Cen MT Condensed Extra Bold" panose="020B0803020202020204" pitchFamily="34" charset="0"/>
              </a:rPr>
              <a:t>skills</a:t>
            </a:r>
            <a:endParaRPr lang="en-US" sz="1200" dirty="0">
              <a:latin typeface="Tw Cen MT Condensed Extra Bold" panose="020B0803020202020204" pitchFamily="34" charset="0"/>
            </a:endParaRPr>
          </a:p>
        </p:txBody>
      </p:sp>
      <p:sp>
        <p:nvSpPr>
          <p:cNvPr id="13" name="Text Placeholder 12"/>
          <p:cNvSpPr>
            <a:spLocks noGrp="1"/>
          </p:cNvSpPr>
          <p:nvPr>
            <p:ph type="body" sz="quarter" idx="20"/>
          </p:nvPr>
        </p:nvSpPr>
        <p:spPr>
          <a:xfrm rot="19612253">
            <a:off x="3774559" y="3284219"/>
            <a:ext cx="2592000" cy="233397"/>
          </a:xfrm>
        </p:spPr>
        <p:txBody>
          <a:bodyPr/>
          <a:lstStyle/>
          <a:p>
            <a:pPr rtl="1"/>
            <a:r>
              <a:rPr lang="en-US" sz="1200" dirty="0">
                <a:solidFill>
                  <a:schemeClr val="bg1"/>
                </a:solidFill>
                <a:latin typeface="Tw Cen MT Condensed Extra Bold" panose="020B0803020202020204" pitchFamily="34" charset="0"/>
              </a:rPr>
              <a:t>Economic </a:t>
            </a:r>
            <a:r>
              <a:rPr lang="en-US" sz="1200" dirty="0" smtClean="0">
                <a:solidFill>
                  <a:schemeClr val="bg1"/>
                </a:solidFill>
                <a:latin typeface="Tw Cen MT Condensed Extra Bold" panose="020B0803020202020204" pitchFamily="34" charset="0"/>
              </a:rPr>
              <a:t>security</a:t>
            </a:r>
            <a:endParaRPr lang="en-US" sz="1200" dirty="0">
              <a:solidFill>
                <a:schemeClr val="bg1"/>
              </a:solidFill>
              <a:latin typeface="Tw Cen MT Condensed Extra Bold" panose="020B0803020202020204" pitchFamily="34" charset="0"/>
            </a:endParaRPr>
          </a:p>
        </p:txBody>
      </p:sp>
      <p:sp>
        <p:nvSpPr>
          <p:cNvPr id="10" name="Text Placeholder 9"/>
          <p:cNvSpPr>
            <a:spLocks noGrp="1"/>
          </p:cNvSpPr>
          <p:nvPr>
            <p:ph type="body" sz="quarter" idx="17"/>
          </p:nvPr>
        </p:nvSpPr>
        <p:spPr>
          <a:xfrm rot="19572652">
            <a:off x="5133980" y="3282135"/>
            <a:ext cx="2592000" cy="237566"/>
          </a:xfrm>
        </p:spPr>
        <p:txBody>
          <a:bodyPr/>
          <a:lstStyle/>
          <a:p>
            <a:pPr rtl="1"/>
            <a:r>
              <a:rPr lang="en-US" sz="1200" dirty="0">
                <a:solidFill>
                  <a:schemeClr val="bg1"/>
                </a:solidFill>
                <a:latin typeface="Tw Cen MT Condensed Extra Bold" panose="020B0803020202020204" pitchFamily="34" charset="0"/>
              </a:rPr>
              <a:t>Health and </a:t>
            </a:r>
            <a:r>
              <a:rPr lang="en-US" sz="1200" dirty="0" smtClean="0">
                <a:solidFill>
                  <a:schemeClr val="bg1"/>
                </a:solidFill>
                <a:latin typeface="Tw Cen MT Condensed Extra Bold" panose="020B0803020202020204" pitchFamily="34" charset="0"/>
              </a:rPr>
              <a:t>wellbeing</a:t>
            </a:r>
            <a:endParaRPr lang="en-US" sz="1200" dirty="0">
              <a:solidFill>
                <a:schemeClr val="bg1"/>
              </a:solidFill>
              <a:latin typeface="Tw Cen MT Condensed Extra Bold" panose="020B0803020202020204" pitchFamily="34" charset="0"/>
            </a:endParaRPr>
          </a:p>
        </p:txBody>
      </p:sp>
    </p:spTree>
    <p:extLst>
      <p:ext uri="{BB962C8B-B14F-4D97-AF65-F5344CB8AC3E}">
        <p14:creationId xmlns:p14="http://schemas.microsoft.com/office/powerpoint/2010/main" val="161510426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3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fade">
                                      <p:cBhvr>
                                        <p:cTn id="13" dur="500"/>
                                        <p:tgtEl>
                                          <p:spTgt spid="14">
                                            <p:txEl>
                                              <p:pRg st="0" end="0"/>
                                            </p:txEl>
                                          </p:spTgt>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14">
                                            <p:txEl>
                                              <p:pRg st="1" end="1"/>
                                            </p:txEl>
                                          </p:spTgt>
                                        </p:tgtEl>
                                        <p:attrNameLst>
                                          <p:attrName>style.visibility</p:attrName>
                                        </p:attrNameLst>
                                      </p:cBhvr>
                                      <p:to>
                                        <p:strVal val="visible"/>
                                      </p:to>
                                    </p:set>
                                    <p:animEffect transition="in" filter="fade">
                                      <p:cBhvr>
                                        <p:cTn id="16" dur="500"/>
                                        <p:tgtEl>
                                          <p:spTgt spid="14">
                                            <p:txEl>
                                              <p:pRg st="1" end="1"/>
                                            </p:txEl>
                                          </p:spTgt>
                                        </p:tgtEl>
                                      </p:cBhvr>
                                    </p:animEffect>
                                  </p:childTnLst>
                                </p:cTn>
                              </p:par>
                              <p:par>
                                <p:cTn id="17" presetID="10" presetClass="entr" presetSubtype="0" fill="hold" grpId="0" nodeType="withEffect">
                                  <p:stCondLst>
                                    <p:cond delay="250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fade">
                                      <p:cBhvr>
                                        <p:cTn id="19" dur="500"/>
                                        <p:tgtEl>
                                          <p:spTgt spid="15">
                                            <p:txEl>
                                              <p:pRg st="0" end="0"/>
                                            </p:txEl>
                                          </p:spTgt>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par>
                                <p:cTn id="23" presetID="10" presetClass="entr" presetSubtype="0" fill="hold" grpId="0" nodeType="withEffect">
                                  <p:stCondLst>
                                    <p:cond delay="370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fade">
                                      <p:cBhvr>
                                        <p:cTn id="25" dur="500"/>
                                        <p:tgtEl>
                                          <p:spTgt spid="11">
                                            <p:txEl>
                                              <p:pRg st="0" end="0"/>
                                            </p:txEl>
                                          </p:spTgt>
                                        </p:tgtEl>
                                      </p:cBhvr>
                                    </p:animEffect>
                                  </p:childTnLst>
                                </p:cTn>
                              </p:par>
                              <p:par>
                                <p:cTn id="26" presetID="10" presetClass="entr" presetSubtype="0" fill="hold" grpId="0" nodeType="withEffect">
                                  <p:stCondLst>
                                    <p:cond delay="4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iterate>
                                    <p:tmAbs val="0"/>
                                  </p:iterate>
                                  <p:childTnLst>
                                    <p:set>
                                      <p:cBhvr>
                                        <p:cTn id="32" fill="hold"/>
                                        <p:tgtEl>
                                          <p:spTgt spid="117"/>
                                        </p:tgtEl>
                                        <p:attrNameLst>
                                          <p:attrName>style.visibility</p:attrName>
                                        </p:attrNameLst>
                                      </p:cBhvr>
                                      <p:to>
                                        <p:strVal val="visible"/>
                                      </p:to>
                                    </p:set>
                                    <p:anim calcmode="lin" valueType="num">
                                      <p:cBhvr>
                                        <p:cTn id="33" dur="1000" fill="hold"/>
                                        <p:tgtEl>
                                          <p:spTgt spid="117"/>
                                        </p:tgtEl>
                                        <p:attrNameLst>
                                          <p:attrName>ppt_x</p:attrName>
                                        </p:attrNameLst>
                                      </p:cBhvr>
                                      <p:tavLst>
                                        <p:tav tm="0">
                                          <p:val>
                                            <p:strVal val="0-#ppt_w/2"/>
                                          </p:val>
                                        </p:tav>
                                        <p:tav tm="100000">
                                          <p:val>
                                            <p:strVal val="#ppt_x"/>
                                          </p:val>
                                        </p:tav>
                                      </p:tavLst>
                                    </p:anim>
                                    <p:anim calcmode="lin" valueType="num">
                                      <p:cBhvr>
                                        <p:cTn id="34" dur="10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build="allAtOnce"/>
      <p:bldP spid="117" grpId="0" advAuto="0"/>
      <p:bldP spid="15" grpId="0" build="p"/>
      <p:bldP spid="12" grpId="0" build="p"/>
      <p:bldP spid="11" grpId="0" build="p"/>
      <p:bldP spid="13" grpId="0" build="p"/>
      <p:bldP spid="10"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000" y="394195"/>
            <a:ext cx="7920000" cy="670248"/>
          </a:xfrm>
        </p:spPr>
        <p:txBody>
          <a:bodyPr/>
          <a:lstStyle/>
          <a:p>
            <a:pPr algn="r"/>
            <a:r>
              <a:rPr lang="ar-SA" sz="3600" dirty="0">
                <a:cs typeface="B Bardiya" panose="00000400000000000000" pitchFamily="2" charset="-78"/>
              </a:rPr>
              <a:t>اصول مرتبط:</a:t>
            </a:r>
            <a:endParaRPr lang="en-US" sz="3600" dirty="0">
              <a:cs typeface="B Bardiya" panose="00000400000000000000" pitchFamily="2" charset="-78"/>
            </a:endParaRPr>
          </a:p>
        </p:txBody>
      </p:sp>
      <p:sp>
        <p:nvSpPr>
          <p:cNvPr id="3" name="Text Placeholder 2"/>
          <p:cNvSpPr>
            <a:spLocks noGrp="1"/>
          </p:cNvSpPr>
          <p:nvPr>
            <p:ph type="body" sz="quarter" idx="10"/>
          </p:nvPr>
        </p:nvSpPr>
        <p:spPr>
          <a:xfrm>
            <a:off x="521328" y="3745805"/>
            <a:ext cx="8197632" cy="830997"/>
          </a:xfrm>
        </p:spPr>
        <p:txBody>
          <a:bodyPr/>
          <a:lstStyle/>
          <a:p>
            <a:pPr algn="ctr" rtl="1">
              <a:lnSpc>
                <a:spcPct val="100000"/>
              </a:lnSpc>
            </a:pPr>
            <a:r>
              <a:rPr lang="fa-IR" sz="1600" b="1" dirty="0" smtClean="0">
                <a:solidFill>
                  <a:srgbClr val="305701"/>
                </a:solidFill>
                <a:cs typeface="B Roya" panose="00000400000000000000" pitchFamily="2" charset="-78"/>
              </a:rPr>
              <a:t>در مرحله بعد </a:t>
            </a:r>
            <a:r>
              <a:rPr lang="ar-SA" sz="1600" b="1" dirty="0" smtClean="0">
                <a:solidFill>
                  <a:srgbClr val="305701"/>
                </a:solidFill>
                <a:cs typeface="B Roya" panose="00000400000000000000" pitchFamily="2" charset="-78"/>
              </a:rPr>
              <a:t>بر</a:t>
            </a:r>
            <a:r>
              <a:rPr lang="fa-IR" sz="1600" b="1" dirty="0" smtClean="0">
                <a:solidFill>
                  <a:srgbClr val="305701"/>
                </a:solidFill>
                <a:cs typeface="B Roya" panose="00000400000000000000" pitchFamily="2" charset="-78"/>
              </a:rPr>
              <a:t>ن</a:t>
            </a:r>
            <a:r>
              <a:rPr lang="ar-SA" sz="1600" b="1" dirty="0" smtClean="0">
                <a:solidFill>
                  <a:srgbClr val="305701"/>
                </a:solidFill>
                <a:cs typeface="B Roya" panose="00000400000000000000" pitchFamily="2" charset="-78"/>
              </a:rPr>
              <a:t>امه </a:t>
            </a:r>
            <a:r>
              <a:rPr lang="ar-SA" sz="1600" b="1" dirty="0">
                <a:solidFill>
                  <a:srgbClr val="305701"/>
                </a:solidFill>
                <a:cs typeface="B Roya" panose="00000400000000000000" pitchFamily="2" charset="-78"/>
              </a:rPr>
              <a:t>راهبردی 4 ساله </a:t>
            </a:r>
            <a:r>
              <a:rPr lang="fa-IR" sz="1600" b="1" dirty="0" smtClean="0">
                <a:solidFill>
                  <a:srgbClr val="305701"/>
                </a:solidFill>
                <a:cs typeface="B Roya" panose="00000400000000000000" pitchFamily="2" charset="-78"/>
              </a:rPr>
              <a:t>تهیه شد.</a:t>
            </a:r>
            <a:endParaRPr lang="en-US" sz="1600" b="1" dirty="0">
              <a:solidFill>
                <a:srgbClr val="305701"/>
              </a:solidFill>
              <a:cs typeface="B Roya" panose="00000400000000000000" pitchFamily="2" charset="-78"/>
            </a:endParaRPr>
          </a:p>
          <a:p>
            <a:pPr algn="ctr" rtl="1">
              <a:lnSpc>
                <a:spcPct val="100000"/>
              </a:lnSpc>
            </a:pPr>
            <a:r>
              <a:rPr lang="ar-SA" sz="1600" b="1" dirty="0" smtClean="0">
                <a:solidFill>
                  <a:srgbClr val="305701"/>
                </a:solidFill>
                <a:cs typeface="B Roya" panose="00000400000000000000" pitchFamily="2" charset="-78"/>
              </a:rPr>
              <a:t>تهیه </a:t>
            </a:r>
            <a:r>
              <a:rPr lang="ar-SA" sz="1600" b="1" dirty="0">
                <a:solidFill>
                  <a:srgbClr val="305701"/>
                </a:solidFill>
                <a:cs typeface="B Roya" panose="00000400000000000000" pitchFamily="2" charset="-78"/>
              </a:rPr>
              <a:t>قوانین و </a:t>
            </a:r>
            <a:r>
              <a:rPr lang="ar-SA" sz="1600" b="1" dirty="0" smtClean="0">
                <a:solidFill>
                  <a:srgbClr val="305701"/>
                </a:solidFill>
                <a:cs typeface="B Roya" panose="00000400000000000000" pitchFamily="2" charset="-78"/>
              </a:rPr>
              <a:t>استاندار</a:t>
            </a:r>
            <a:r>
              <a:rPr lang="fa-IR" sz="1600" b="1" dirty="0" smtClean="0">
                <a:solidFill>
                  <a:srgbClr val="305701"/>
                </a:solidFill>
                <a:cs typeface="B Roya" panose="00000400000000000000" pitchFamily="2" charset="-78"/>
              </a:rPr>
              <a:t>د</a:t>
            </a:r>
            <a:r>
              <a:rPr lang="ar-SA" sz="1600" b="1" dirty="0" smtClean="0">
                <a:solidFill>
                  <a:srgbClr val="305701"/>
                </a:solidFill>
                <a:cs typeface="B Roya" panose="00000400000000000000" pitchFamily="2" charset="-78"/>
              </a:rPr>
              <a:t>ها</a:t>
            </a:r>
            <a:r>
              <a:rPr lang="ar-SA" sz="1600" b="1" dirty="0">
                <a:solidFill>
                  <a:srgbClr val="305701"/>
                </a:solidFill>
                <a:cs typeface="B Roya" panose="00000400000000000000" pitchFamily="2" charset="-78"/>
              </a:rPr>
              <a:t>: با استفاده و مطالعه و بررسی قوانین وضع شده در سطح جهانی برای اقشار مختلف جامعه مانند معلولین و سالمندان</a:t>
            </a:r>
            <a:endParaRPr lang="en-US" sz="1600" b="1" dirty="0">
              <a:solidFill>
                <a:srgbClr val="305701"/>
              </a:solidFill>
              <a:cs typeface="B Roya" panose="00000400000000000000" pitchFamily="2" charset="-78"/>
            </a:endParaRPr>
          </a:p>
        </p:txBody>
      </p:sp>
      <p:sp>
        <p:nvSpPr>
          <p:cNvPr id="8" name="Text Placeholder 7"/>
          <p:cNvSpPr>
            <a:spLocks noGrp="1"/>
          </p:cNvSpPr>
          <p:nvPr>
            <p:ph type="body" sz="quarter" idx="11"/>
          </p:nvPr>
        </p:nvSpPr>
        <p:spPr>
          <a:xfrm>
            <a:off x="4974558" y="3003798"/>
            <a:ext cx="3553200" cy="197106"/>
          </a:xfrm>
        </p:spPr>
        <p:txBody>
          <a:bodyPr/>
          <a:lstStyle/>
          <a:p>
            <a:pPr algn="r" rtl="1"/>
            <a:r>
              <a:rPr lang="fa-IR" sz="1600" dirty="0" smtClean="0">
                <a:cs typeface="B Roya" panose="00000400000000000000" pitchFamily="2" charset="-78"/>
              </a:rPr>
              <a:t>اصل چهارم:</a:t>
            </a:r>
            <a:endParaRPr lang="en-US" sz="1600" dirty="0">
              <a:cs typeface="B Roya" panose="00000400000000000000" pitchFamily="2" charset="-78"/>
            </a:endParaRPr>
          </a:p>
        </p:txBody>
      </p:sp>
      <p:sp>
        <p:nvSpPr>
          <p:cNvPr id="9" name="Text Placeholder 8"/>
          <p:cNvSpPr>
            <a:spLocks noGrp="1"/>
          </p:cNvSpPr>
          <p:nvPr>
            <p:ph type="body" sz="quarter" idx="17"/>
          </p:nvPr>
        </p:nvSpPr>
        <p:spPr>
          <a:xfrm>
            <a:off x="503322" y="3248860"/>
            <a:ext cx="8038800" cy="441796"/>
          </a:xfrm>
        </p:spPr>
        <p:txBody>
          <a:bodyPr/>
          <a:lstStyle/>
          <a:p>
            <a:pPr rtl="1"/>
            <a:r>
              <a:rPr lang="ar-SA" sz="1600" dirty="0">
                <a:cs typeface="B Roya" panose="00000400000000000000" pitchFamily="2" charset="-78"/>
              </a:rPr>
              <a:t>-طراحی فیزیکی، زیرساخت های اجتماعی و توسعه حیاتی اجتماعی باعث افزایش حس تعلق به مکان می شود.</a:t>
            </a:r>
            <a:endParaRPr lang="en-US" sz="1600" dirty="0">
              <a:cs typeface="B Roya" panose="00000400000000000000" pitchFamily="2" charset="-78"/>
            </a:endParaRPr>
          </a:p>
        </p:txBody>
      </p:sp>
      <p:sp>
        <p:nvSpPr>
          <p:cNvPr id="10" name="Text Placeholder 9"/>
          <p:cNvSpPr>
            <a:spLocks noGrp="1"/>
          </p:cNvSpPr>
          <p:nvPr>
            <p:ph type="body" sz="quarter" idx="26"/>
          </p:nvPr>
        </p:nvSpPr>
        <p:spPr>
          <a:xfrm>
            <a:off x="4975599" y="2182986"/>
            <a:ext cx="3553200" cy="197106"/>
          </a:xfrm>
        </p:spPr>
        <p:txBody>
          <a:bodyPr/>
          <a:lstStyle/>
          <a:p>
            <a:pPr algn="r" rtl="1"/>
            <a:r>
              <a:rPr lang="fa-IR" sz="1600" b="1" dirty="0">
                <a:cs typeface="B Roya" panose="00000400000000000000" pitchFamily="2" charset="-78"/>
              </a:rPr>
              <a:t>اصل </a:t>
            </a:r>
            <a:r>
              <a:rPr lang="fa-IR" sz="1600" b="1" dirty="0" smtClean="0">
                <a:cs typeface="B Roya" panose="00000400000000000000" pitchFamily="2" charset="-78"/>
              </a:rPr>
              <a:t>سوم:</a:t>
            </a:r>
            <a:endParaRPr lang="en-US" sz="1600" b="1" dirty="0">
              <a:cs typeface="B Roya" panose="00000400000000000000" pitchFamily="2" charset="-78"/>
            </a:endParaRPr>
          </a:p>
        </p:txBody>
      </p:sp>
      <p:sp>
        <p:nvSpPr>
          <p:cNvPr id="11" name="Text Placeholder 10"/>
          <p:cNvSpPr>
            <a:spLocks noGrp="1"/>
          </p:cNvSpPr>
          <p:nvPr>
            <p:ph type="body" sz="quarter" idx="27"/>
          </p:nvPr>
        </p:nvSpPr>
        <p:spPr>
          <a:xfrm>
            <a:off x="488958" y="2440454"/>
            <a:ext cx="8038800" cy="584775"/>
          </a:xfrm>
        </p:spPr>
        <p:txBody>
          <a:bodyPr/>
          <a:lstStyle/>
          <a:p>
            <a:pPr rtl="1">
              <a:lnSpc>
                <a:spcPct val="100000"/>
              </a:lnSpc>
            </a:pPr>
            <a:r>
              <a:rPr lang="ar-SA" sz="1600" dirty="0">
                <a:cs typeface="B Roya" panose="00000400000000000000" pitchFamily="2" charset="-78"/>
              </a:rPr>
              <a:t>-طراحی فضاها باید به گونه ای باشد که فضاهای عمومی را به وسیله مردم، کیفیت های زیبایی شناسی و اثر آن ها بر محیط زیست تجهیز کند.</a:t>
            </a:r>
            <a:endParaRPr lang="en-US" sz="1600" dirty="0">
              <a:cs typeface="B Roya" panose="00000400000000000000" pitchFamily="2" charset="-78"/>
            </a:endParaRPr>
          </a:p>
        </p:txBody>
      </p:sp>
      <p:sp>
        <p:nvSpPr>
          <p:cNvPr id="12" name="Text Placeholder 11"/>
          <p:cNvSpPr>
            <a:spLocks noGrp="1"/>
          </p:cNvSpPr>
          <p:nvPr>
            <p:ph type="body" sz="quarter" idx="28"/>
          </p:nvPr>
        </p:nvSpPr>
        <p:spPr>
          <a:xfrm>
            <a:off x="4974558" y="1672647"/>
            <a:ext cx="3553200" cy="233014"/>
          </a:xfrm>
        </p:spPr>
        <p:txBody>
          <a:bodyPr/>
          <a:lstStyle/>
          <a:p>
            <a:pPr algn="r" rtl="1"/>
            <a:r>
              <a:rPr lang="fa-IR" sz="1600" b="1" dirty="0">
                <a:cs typeface="B Roya" panose="00000400000000000000" pitchFamily="2" charset="-78"/>
              </a:rPr>
              <a:t>اصل </a:t>
            </a:r>
            <a:r>
              <a:rPr lang="fa-IR" sz="1600" b="1" dirty="0" smtClean="0">
                <a:cs typeface="B Roya" panose="00000400000000000000" pitchFamily="2" charset="-78"/>
              </a:rPr>
              <a:t>دوم:</a:t>
            </a:r>
            <a:endParaRPr lang="en-US" sz="1600" b="1" dirty="0">
              <a:cs typeface="B Roya" panose="00000400000000000000" pitchFamily="2" charset="-78"/>
            </a:endParaRPr>
          </a:p>
        </p:txBody>
      </p:sp>
      <p:sp>
        <p:nvSpPr>
          <p:cNvPr id="13" name="Text Placeholder 12"/>
          <p:cNvSpPr>
            <a:spLocks noGrp="1"/>
          </p:cNvSpPr>
          <p:nvPr>
            <p:ph type="body" sz="quarter" idx="29"/>
          </p:nvPr>
        </p:nvSpPr>
        <p:spPr>
          <a:xfrm>
            <a:off x="3837278" y="1900690"/>
            <a:ext cx="4705288" cy="380056"/>
          </a:xfrm>
        </p:spPr>
        <p:txBody>
          <a:bodyPr/>
          <a:lstStyle/>
          <a:p>
            <a:pPr rtl="1"/>
            <a:r>
              <a:rPr lang="ar-SA" sz="1600" dirty="0">
                <a:cs typeface="B Roya" panose="00000400000000000000" pitchFamily="2" charset="-78"/>
              </a:rPr>
              <a:t>-در همه فضاهای باز و راه ها مردم دارای اولویت هستند.</a:t>
            </a:r>
            <a:endParaRPr lang="en-US" sz="1600" dirty="0">
              <a:cs typeface="B Roya" panose="00000400000000000000" pitchFamily="2" charset="-78"/>
            </a:endParaRPr>
          </a:p>
        </p:txBody>
      </p:sp>
      <p:sp>
        <p:nvSpPr>
          <p:cNvPr id="14" name="Text Placeholder 13"/>
          <p:cNvSpPr>
            <a:spLocks noGrp="1"/>
          </p:cNvSpPr>
          <p:nvPr>
            <p:ph type="body" sz="quarter" idx="30"/>
          </p:nvPr>
        </p:nvSpPr>
        <p:spPr>
          <a:xfrm>
            <a:off x="4974558" y="1120497"/>
            <a:ext cx="3553200" cy="233014"/>
          </a:xfrm>
        </p:spPr>
        <p:txBody>
          <a:bodyPr/>
          <a:lstStyle/>
          <a:p>
            <a:pPr algn="r" rtl="1"/>
            <a:r>
              <a:rPr lang="fa-IR" sz="1600" b="1" dirty="0" smtClean="0">
                <a:cs typeface="B Roya" panose="00000400000000000000" pitchFamily="2" charset="-78"/>
              </a:rPr>
              <a:t>اصل اول:</a:t>
            </a:r>
            <a:endParaRPr lang="en-US" sz="1600" b="1" dirty="0">
              <a:cs typeface="B Roya" panose="00000400000000000000" pitchFamily="2" charset="-78"/>
            </a:endParaRPr>
          </a:p>
        </p:txBody>
      </p:sp>
      <p:sp>
        <p:nvSpPr>
          <p:cNvPr id="15" name="Text Placeholder 14"/>
          <p:cNvSpPr>
            <a:spLocks noGrp="1"/>
          </p:cNvSpPr>
          <p:nvPr>
            <p:ph type="body" sz="quarter" idx="31"/>
          </p:nvPr>
        </p:nvSpPr>
        <p:spPr>
          <a:xfrm>
            <a:off x="150062" y="1360480"/>
            <a:ext cx="8377696" cy="259686"/>
          </a:xfrm>
        </p:spPr>
        <p:txBody>
          <a:bodyPr/>
          <a:lstStyle/>
          <a:p>
            <a:pPr rtl="1"/>
            <a:r>
              <a:rPr lang="ar-SA" sz="1600" dirty="0">
                <a:cs typeface="B Roya" panose="00000400000000000000" pitchFamily="2" charset="-78"/>
              </a:rPr>
              <a:t>-تنوع اجتماعی مولفه ای برای توسعه جامعه و اینکه افراد در همه سنین و با هر پیشینه ای بتوانند در حیات شهر مشارکت </a:t>
            </a:r>
            <a:r>
              <a:rPr lang="ar-SA" sz="1600" dirty="0" smtClean="0">
                <a:cs typeface="B Roya" panose="00000400000000000000" pitchFamily="2" charset="-78"/>
              </a:rPr>
              <a:t>کنند</a:t>
            </a:r>
            <a:r>
              <a:rPr lang="fa-IR" sz="1600" dirty="0" smtClean="0">
                <a:cs typeface="B Roya" panose="00000400000000000000" pitchFamily="2" charset="-78"/>
              </a:rPr>
              <a:t>.</a:t>
            </a:r>
            <a:r>
              <a:rPr lang="ar-SA" sz="1600" dirty="0" smtClean="0">
                <a:cs typeface="B Roya" panose="00000400000000000000" pitchFamily="2" charset="-78"/>
              </a:rPr>
              <a:t> </a:t>
            </a:r>
            <a:endParaRPr lang="en-US" sz="1600" dirty="0">
              <a:cs typeface="B Roya" panose="00000400000000000000" pitchFamily="2" charset="-78"/>
            </a:endParaRPr>
          </a:p>
        </p:txBody>
      </p:sp>
    </p:spTree>
    <p:extLst>
      <p:ext uri="{BB962C8B-B14F-4D97-AF65-F5344CB8AC3E}">
        <p14:creationId xmlns:p14="http://schemas.microsoft.com/office/powerpoint/2010/main" val="90136576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1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wipe(left)">
                                      <p:cBhvr>
                                        <p:cTn id="16" dur="500"/>
                                        <p:tgtEl>
                                          <p:spTgt spid="14">
                                            <p:txEl>
                                              <p:pRg st="0" end="0"/>
                                            </p:txEl>
                                          </p:spTgt>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fade">
                                      <p:cBhvr>
                                        <p:cTn id="19" dur="500"/>
                                        <p:tgtEl>
                                          <p:spTgt spid="15">
                                            <p:txEl>
                                              <p:pRg st="0" end="0"/>
                                            </p:txEl>
                                          </p:spTgt>
                                        </p:tgtEl>
                                      </p:cBhvr>
                                    </p:animEffect>
                                  </p:childTnLst>
                                </p:cTn>
                              </p:par>
                              <p:par>
                                <p:cTn id="20" presetID="22" presetClass="entr" presetSubtype="8" fill="hold" grpId="0" nodeType="withEffect">
                                  <p:stCondLst>
                                    <p:cond delay="150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500"/>
                                        <p:tgtEl>
                                          <p:spTgt spid="12">
                                            <p:txEl>
                                              <p:pRg st="0" end="0"/>
                                            </p:txEl>
                                          </p:spTgt>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wipe(left)">
                                      <p:cBhvr>
                                        <p:cTn id="28" dur="500"/>
                                        <p:tgtEl>
                                          <p:spTgt spid="10">
                                            <p:txEl>
                                              <p:pRg st="0" end="0"/>
                                            </p:txEl>
                                          </p:spTgt>
                                        </p:tgtEl>
                                      </p:cBhvr>
                                    </p:animEffect>
                                  </p:childTnLst>
                                </p:cTn>
                              </p:par>
                              <p:par>
                                <p:cTn id="29" presetID="10" presetClass="entr" presetSubtype="0" fill="hold" grpId="0" nodeType="withEffect">
                                  <p:stCondLst>
                                    <p:cond delay="21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par>
                                <p:cTn id="35" presetID="10" presetClass="entr" presetSubtype="0" fill="hold" grpId="0" nodeType="withEffect">
                                  <p:stCondLst>
                                    <p:cond delay="240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fade">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P spid="9" grpId="0" build="p"/>
      <p:bldP spid="10" grpId="0" build="p"/>
      <p:bldP spid="11" grpId="0" build="p"/>
      <p:bldP spid="12" grpId="0" build="p"/>
      <p:bldP spid="13" grpId="0" build="p"/>
      <p:bldP spid="14" grpId="0" build="p"/>
      <p:bldP spid="1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46464"/>
        </a:solidFill>
        <a:effectLst/>
      </p:bgPr>
    </p:bg>
    <p:spTree>
      <p:nvGrpSpPr>
        <p:cNvPr id="1" name=""/>
        <p:cNvGrpSpPr/>
        <p:nvPr/>
      </p:nvGrpSpPr>
      <p:grpSpPr>
        <a:xfrm>
          <a:off x="0" y="0"/>
          <a:ext cx="0" cy="0"/>
          <a:chOff x="0" y="0"/>
          <a:chExt cx="0" cy="0"/>
        </a:xfrm>
      </p:grpSpPr>
      <p:cxnSp>
        <p:nvCxnSpPr>
          <p:cNvPr id="10" name="Straight Connector 9"/>
          <p:cNvCxnSpPr>
            <a:stCxn id="3" idx="4"/>
            <a:endCxn id="6" idx="0"/>
          </p:cNvCxnSpPr>
          <p:nvPr/>
        </p:nvCxnSpPr>
        <p:spPr>
          <a:xfrm flipH="1">
            <a:off x="3014843" y="2657836"/>
            <a:ext cx="1" cy="6759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4"/>
          </p:cNvCxnSpPr>
          <p:nvPr/>
        </p:nvCxnSpPr>
        <p:spPr>
          <a:xfrm flipH="1">
            <a:off x="2998322" y="4181836"/>
            <a:ext cx="16521" cy="9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Box 10"/>
          <p:cNvSpPr txBox="1">
            <a:spLocks noChangeArrowheads="1"/>
          </p:cNvSpPr>
          <p:nvPr/>
        </p:nvSpPr>
        <p:spPr bwMode="auto">
          <a:xfrm>
            <a:off x="3558782" y="1944281"/>
            <a:ext cx="2666426" cy="692497"/>
          </a:xfrm>
          <a:prstGeom prst="rect">
            <a:avLst/>
          </a:prstGeom>
          <a:noFill/>
          <a:ln w="9525">
            <a:noFill/>
            <a:miter lim="800000"/>
            <a:headEnd/>
            <a:tailEnd/>
          </a:ln>
        </p:spPr>
        <p:txBody>
          <a:bodyPr wrap="square" lIns="45720" tIns="22860" rIns="45720" bIns="22860">
            <a:spAutoFit/>
          </a:bodyPr>
          <a:lstStyle/>
          <a:p>
            <a:pPr lvl="0" algn="justLow" rtl="1" eaLnBrk="0" fontAlgn="base" hangingPunct="0">
              <a:spcBef>
                <a:spcPct val="0"/>
              </a:spcBef>
              <a:spcAft>
                <a:spcPct val="0"/>
              </a:spcAft>
            </a:pPr>
            <a:r>
              <a:rPr lang="ar-SA" altLang="en-US" sz="1400" b="1" dirty="0">
                <a:solidFill>
                  <a:srgbClr val="6DC701"/>
                </a:solidFill>
                <a:latin typeface="HelveticaNeueLTPro-Roman"/>
                <a:ea typeface="Calibri" panose="020F0502020204030204" pitchFamily="34" charset="0"/>
                <a:cs typeface="B Roya" panose="00000400000000000000" pitchFamily="2" charset="-78"/>
              </a:rPr>
              <a:t>1.پایه و اساس اقتصادی و اجتماعی: </a:t>
            </a:r>
            <a:r>
              <a:rPr lang="ar-SA" altLang="en-US" sz="1400" b="1" dirty="0">
                <a:solidFill>
                  <a:schemeClr val="bg1"/>
                </a:solidFill>
                <a:latin typeface="HelveticaNeueLTPro-Roman"/>
                <a:ea typeface="Calibri" panose="020F0502020204030204" pitchFamily="34" charset="0"/>
                <a:cs typeface="B Roya" panose="00000400000000000000" pitchFamily="2" charset="-78"/>
              </a:rPr>
              <a:t>امنیت اقتصادی-جامعه برنامه ریزی شده-مساکن همه شمول</a:t>
            </a:r>
            <a:endParaRPr lang="ar-SA" altLang="en-US" sz="1400" b="1" dirty="0">
              <a:solidFill>
                <a:schemeClr val="bg1"/>
              </a:solidFill>
              <a:latin typeface="HelveticaNeueLTPro-Roman"/>
              <a:ea typeface="Times New Roman" panose="02020603050405020304" pitchFamily="18" charset="0"/>
              <a:cs typeface="B Roya" panose="00000400000000000000" pitchFamily="2" charset="-78"/>
            </a:endParaRPr>
          </a:p>
        </p:txBody>
      </p:sp>
      <p:sp>
        <p:nvSpPr>
          <p:cNvPr id="29" name="Text Box 10"/>
          <p:cNvSpPr txBox="1">
            <a:spLocks noChangeArrowheads="1"/>
          </p:cNvSpPr>
          <p:nvPr/>
        </p:nvSpPr>
        <p:spPr bwMode="auto">
          <a:xfrm>
            <a:off x="3625331" y="3338315"/>
            <a:ext cx="2574775" cy="1123384"/>
          </a:xfrm>
          <a:prstGeom prst="rect">
            <a:avLst/>
          </a:prstGeom>
          <a:noFill/>
          <a:ln w="9525">
            <a:noFill/>
            <a:miter lim="800000"/>
            <a:headEnd/>
            <a:tailEnd/>
          </a:ln>
        </p:spPr>
        <p:txBody>
          <a:bodyPr wrap="square" lIns="45720" tIns="22860" rIns="45720" bIns="22860">
            <a:spAutoFit/>
          </a:bodyPr>
          <a:lstStyle/>
          <a:p>
            <a:pPr lvl="0" algn="justLow" rtl="1" eaLnBrk="0" fontAlgn="base" hangingPunct="0">
              <a:spcBef>
                <a:spcPct val="0"/>
              </a:spcBef>
              <a:spcAft>
                <a:spcPct val="0"/>
              </a:spcAft>
            </a:pPr>
            <a:r>
              <a:rPr lang="ar-SA" altLang="en-US" sz="1400" b="1" dirty="0">
                <a:solidFill>
                  <a:srgbClr val="6DC701"/>
                </a:solidFill>
                <a:latin typeface="HelveticaNeueLTPro-Roman"/>
                <a:ea typeface="Times New Roman" panose="02020603050405020304" pitchFamily="18" charset="0"/>
                <a:cs typeface="B Roya" panose="00000400000000000000" pitchFamily="2" charset="-78"/>
              </a:rPr>
              <a:t>2.شرکت در همه جنبه های زندگی: </a:t>
            </a:r>
            <a:r>
              <a:rPr lang="ar-SA" altLang="en-US" sz="1400" b="1" dirty="0">
                <a:solidFill>
                  <a:schemeClr val="bg1"/>
                </a:solidFill>
                <a:latin typeface="HelveticaNeueLTPro-Roman"/>
                <a:ea typeface="Times New Roman" panose="02020603050405020304" pitchFamily="18" charset="0"/>
                <a:cs typeface="B Roya" panose="00000400000000000000" pitchFamily="2" charset="-78"/>
              </a:rPr>
              <a:t>جامعه پذیرا و استقبال پذیر-</a:t>
            </a:r>
            <a:r>
              <a:rPr lang="fa-IR" altLang="en-US" sz="1400" b="1" dirty="0">
                <a:solidFill>
                  <a:schemeClr val="bg1"/>
                </a:solidFill>
                <a:latin typeface="inherit"/>
                <a:ea typeface="Times New Roman" panose="02020603050405020304" pitchFamily="18" charset="0"/>
                <a:cs typeface="B Roya" panose="00000400000000000000" pitchFamily="2" charset="-78"/>
              </a:rPr>
              <a:t>یادگیری مادام العمر در تنظیمات فراگیر-اشتغال امن-دسترسی به سلامتی-دسترسی به تکنولوژی و اطلاعات</a:t>
            </a:r>
          </a:p>
        </p:txBody>
      </p:sp>
      <p:sp>
        <p:nvSpPr>
          <p:cNvPr id="21" name="Text Box 7"/>
          <p:cNvSpPr txBox="1">
            <a:spLocks noChangeArrowheads="1"/>
          </p:cNvSpPr>
          <p:nvPr/>
        </p:nvSpPr>
        <p:spPr bwMode="auto">
          <a:xfrm>
            <a:off x="323528" y="770255"/>
            <a:ext cx="8044156" cy="477054"/>
          </a:xfrm>
          <a:prstGeom prst="rect">
            <a:avLst/>
          </a:prstGeom>
          <a:noFill/>
          <a:ln w="9525">
            <a:noFill/>
            <a:miter lim="800000"/>
            <a:headEnd/>
            <a:tailEnd/>
          </a:ln>
        </p:spPr>
        <p:txBody>
          <a:bodyPr wrap="square" lIns="45720" tIns="22860" rIns="45720" bIns="22860" anchor="ctr">
            <a:spAutoFit/>
          </a:bodyPr>
          <a:lstStyle/>
          <a:p>
            <a:pPr algn="just" rtl="1">
              <a:lnSpc>
                <a:spcPct val="100000"/>
              </a:lnSpc>
            </a:pPr>
            <a:r>
              <a:rPr lang="ar-SA" sz="1400" dirty="0">
                <a:solidFill>
                  <a:srgbClr val="DDFFB3"/>
                </a:solidFill>
                <a:cs typeface="B Roya" panose="00000400000000000000" pitchFamily="2" charset="-78"/>
              </a:rPr>
              <a:t>غرب استرالیا در برنامه های 10 تا 25 ساله به دنبال تغییراتی در مباحث اقتصادی، اجتماعی و محیط زیستی است. بر همی</a:t>
            </a:r>
            <a:r>
              <a:rPr lang="fa-IR" sz="1400" dirty="0">
                <a:solidFill>
                  <a:srgbClr val="DDFFB3"/>
                </a:solidFill>
                <a:cs typeface="B Roya" panose="00000400000000000000" pitchFamily="2" charset="-78"/>
              </a:rPr>
              <a:t>ن</a:t>
            </a:r>
            <a:r>
              <a:rPr lang="ar-SA" sz="1400" dirty="0">
                <a:solidFill>
                  <a:srgbClr val="DDFFB3"/>
                </a:solidFill>
                <a:cs typeface="B Roya" panose="00000400000000000000" pitchFamily="2" charset="-78"/>
              </a:rPr>
              <a:t> اساس در این طرح جامع هم با توجه به اهداف طرح بالادست استراتژی هایی برای افراد خاص درنظر </a:t>
            </a:r>
            <a:r>
              <a:rPr lang="fa-IR" sz="1400" dirty="0" smtClean="0">
                <a:solidFill>
                  <a:srgbClr val="DDFFB3"/>
                </a:solidFill>
                <a:cs typeface="B Roya" panose="00000400000000000000" pitchFamily="2" charset="-78"/>
              </a:rPr>
              <a:t>بگیرد </a:t>
            </a:r>
            <a:r>
              <a:rPr lang="ar-SA" sz="1400" dirty="0" smtClean="0">
                <a:solidFill>
                  <a:srgbClr val="DDFFB3"/>
                </a:solidFill>
                <a:cs typeface="B Roya" panose="00000400000000000000" pitchFamily="2" charset="-78"/>
              </a:rPr>
              <a:t>تا </a:t>
            </a:r>
            <a:r>
              <a:rPr lang="ar-SA" sz="1400" dirty="0">
                <a:solidFill>
                  <a:srgbClr val="DDFFB3"/>
                </a:solidFill>
                <a:cs typeface="B Roya" panose="00000400000000000000" pitchFamily="2" charset="-78"/>
              </a:rPr>
              <a:t>شهروندان عادی هم از آن سود ببرند.</a:t>
            </a:r>
            <a:endParaRPr lang="en-US" sz="1400" dirty="0">
              <a:solidFill>
                <a:srgbClr val="DDFFB3"/>
              </a:solidFill>
              <a:cs typeface="B Roya" panose="00000400000000000000" pitchFamily="2" charset="-78"/>
            </a:endParaRPr>
          </a:p>
        </p:txBody>
      </p:sp>
      <p:sp>
        <p:nvSpPr>
          <p:cNvPr id="3" name="Oval 2"/>
          <p:cNvSpPr/>
          <p:nvPr/>
        </p:nvSpPr>
        <p:spPr>
          <a:xfrm>
            <a:off x="2590801" y="1809751"/>
            <a:ext cx="848085" cy="84808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90799" y="3333751"/>
            <a:ext cx="848085" cy="84808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a:spLocks/>
          </p:cNvSpPr>
          <p:nvPr/>
        </p:nvSpPr>
        <p:spPr bwMode="auto">
          <a:xfrm>
            <a:off x="2720182" y="2060587"/>
            <a:ext cx="556278" cy="449220"/>
          </a:xfrm>
          <a:custGeom>
            <a:avLst/>
            <a:gdLst>
              <a:gd name="T0" fmla="*/ 94 w 112"/>
              <a:gd name="T1" fmla="*/ 2 h 90"/>
              <a:gd name="T2" fmla="*/ 110 w 112"/>
              <a:gd name="T3" fmla="*/ 14 h 90"/>
              <a:gd name="T4" fmla="*/ 54 w 112"/>
              <a:gd name="T5" fmla="*/ 74 h 90"/>
              <a:gd name="T6" fmla="*/ 54 w 112"/>
              <a:gd name="T7" fmla="*/ 74 h 90"/>
              <a:gd name="T8" fmla="*/ 54 w 112"/>
              <a:gd name="T9" fmla="*/ 75 h 90"/>
              <a:gd name="T10" fmla="*/ 54 w 112"/>
              <a:gd name="T11" fmla="*/ 75 h 90"/>
              <a:gd name="T12" fmla="*/ 53 w 112"/>
              <a:gd name="T13" fmla="*/ 75 h 90"/>
              <a:gd name="T14" fmla="*/ 53 w 112"/>
              <a:gd name="T15" fmla="*/ 75 h 90"/>
              <a:gd name="T16" fmla="*/ 53 w 112"/>
              <a:gd name="T17" fmla="*/ 75 h 90"/>
              <a:gd name="T18" fmla="*/ 53 w 112"/>
              <a:gd name="T19" fmla="*/ 75 h 90"/>
              <a:gd name="T20" fmla="*/ 53 w 112"/>
              <a:gd name="T21" fmla="*/ 75 h 90"/>
              <a:gd name="T22" fmla="*/ 53 w 112"/>
              <a:gd name="T23" fmla="*/ 75 h 90"/>
              <a:gd name="T24" fmla="*/ 53 w 112"/>
              <a:gd name="T25" fmla="*/ 75 h 90"/>
              <a:gd name="T26" fmla="*/ 53 w 112"/>
              <a:gd name="T27" fmla="*/ 75 h 90"/>
              <a:gd name="T28" fmla="*/ 53 w 112"/>
              <a:gd name="T29" fmla="*/ 75 h 90"/>
              <a:gd name="T30" fmla="*/ 53 w 112"/>
              <a:gd name="T31" fmla="*/ 75 h 90"/>
              <a:gd name="T32" fmla="*/ 53 w 112"/>
              <a:gd name="T33" fmla="*/ 75 h 90"/>
              <a:gd name="T34" fmla="*/ 53 w 112"/>
              <a:gd name="T35" fmla="*/ 75 h 90"/>
              <a:gd name="T36" fmla="*/ 53 w 112"/>
              <a:gd name="T37" fmla="*/ 75 h 90"/>
              <a:gd name="T38" fmla="*/ 53 w 112"/>
              <a:gd name="T39" fmla="*/ 75 h 90"/>
              <a:gd name="T40" fmla="*/ 52 w 112"/>
              <a:gd name="T41" fmla="*/ 75 h 90"/>
              <a:gd name="T42" fmla="*/ 52 w 112"/>
              <a:gd name="T43" fmla="*/ 75 h 90"/>
              <a:gd name="T44" fmla="*/ 52 w 112"/>
              <a:gd name="T45" fmla="*/ 75 h 90"/>
              <a:gd name="T46" fmla="*/ 52 w 112"/>
              <a:gd name="T47" fmla="*/ 75 h 90"/>
              <a:gd name="T48" fmla="*/ 52 w 112"/>
              <a:gd name="T49" fmla="*/ 75 h 90"/>
              <a:gd name="T50" fmla="*/ 52 w 112"/>
              <a:gd name="T51" fmla="*/ 75 h 90"/>
              <a:gd name="T52" fmla="*/ 52 w 112"/>
              <a:gd name="T53" fmla="*/ 75 h 90"/>
              <a:gd name="T54" fmla="*/ 52 w 112"/>
              <a:gd name="T55" fmla="*/ 75 h 90"/>
              <a:gd name="T56" fmla="*/ 52 w 112"/>
              <a:gd name="T57" fmla="*/ 75 h 90"/>
              <a:gd name="T58" fmla="*/ 52 w 112"/>
              <a:gd name="T59" fmla="*/ 75 h 90"/>
              <a:gd name="T60" fmla="*/ 52 w 112"/>
              <a:gd name="T61" fmla="*/ 75 h 90"/>
              <a:gd name="T62" fmla="*/ 52 w 112"/>
              <a:gd name="T63" fmla="*/ 75 h 90"/>
              <a:gd name="T64" fmla="*/ 52 w 112"/>
              <a:gd name="T65" fmla="*/ 75 h 90"/>
              <a:gd name="T66" fmla="*/ 51 w 112"/>
              <a:gd name="T67" fmla="*/ 75 h 90"/>
              <a:gd name="T68" fmla="*/ 51 w 112"/>
              <a:gd name="T69" fmla="*/ 75 h 90"/>
              <a:gd name="T70" fmla="*/ 51 w 112"/>
              <a:gd name="T71" fmla="*/ 75 h 90"/>
              <a:gd name="T72" fmla="*/ 51 w 112"/>
              <a:gd name="T73" fmla="*/ 75 h 90"/>
              <a:gd name="T74" fmla="*/ 51 w 112"/>
              <a:gd name="T75" fmla="*/ 75 h 90"/>
              <a:gd name="T76" fmla="*/ 51 w 112"/>
              <a:gd name="T77" fmla="*/ 75 h 90"/>
              <a:gd name="T78" fmla="*/ 51 w 112"/>
              <a:gd name="T79" fmla="*/ 75 h 90"/>
              <a:gd name="T80" fmla="*/ 51 w 112"/>
              <a:gd name="T81" fmla="*/ 75 h 90"/>
              <a:gd name="T82" fmla="*/ 51 w 112"/>
              <a:gd name="T83" fmla="*/ 75 h 90"/>
              <a:gd name="T84" fmla="*/ 50 w 112"/>
              <a:gd name="T85" fmla="*/ 75 h 90"/>
              <a:gd name="T86" fmla="*/ 50 w 112"/>
              <a:gd name="T87" fmla="*/ 75 h 90"/>
              <a:gd name="T88" fmla="*/ 50 w 112"/>
              <a:gd name="T89" fmla="*/ 74 h 90"/>
              <a:gd name="T90" fmla="*/ 15 w 112"/>
              <a:gd name="T91" fmla="*/ 36 h 90"/>
              <a:gd name="T92" fmla="*/ 32 w 112"/>
              <a:gd name="T93" fmla="*/ 2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90">
                <a:moveTo>
                  <a:pt x="52" y="44"/>
                </a:moveTo>
                <a:cubicBezTo>
                  <a:pt x="94" y="2"/>
                  <a:pt x="94" y="2"/>
                  <a:pt x="94" y="2"/>
                </a:cubicBezTo>
                <a:cubicBezTo>
                  <a:pt x="95" y="0"/>
                  <a:pt x="97" y="0"/>
                  <a:pt x="99" y="2"/>
                </a:cubicBezTo>
                <a:cubicBezTo>
                  <a:pt x="110" y="14"/>
                  <a:pt x="110" y="14"/>
                  <a:pt x="110" y="14"/>
                </a:cubicBezTo>
                <a:cubicBezTo>
                  <a:pt x="112" y="15"/>
                  <a:pt x="112" y="17"/>
                  <a:pt x="110" y="18"/>
                </a:cubicBezTo>
                <a:cubicBezTo>
                  <a:pt x="92" y="37"/>
                  <a:pt x="73" y="56"/>
                  <a:pt x="54" y="74"/>
                </a:cubicBezTo>
                <a:cubicBezTo>
                  <a:pt x="54" y="74"/>
                  <a:pt x="54" y="74"/>
                  <a:pt x="54" y="74"/>
                </a:cubicBezTo>
                <a:cubicBezTo>
                  <a:pt x="54" y="74"/>
                  <a:pt x="54" y="74"/>
                  <a:pt x="54" y="74"/>
                </a:cubicBezTo>
                <a:cubicBezTo>
                  <a:pt x="54" y="75"/>
                  <a:pt x="54" y="75"/>
                  <a:pt x="54" y="75"/>
                </a:cubicBezTo>
                <a:cubicBezTo>
                  <a:pt x="54" y="75"/>
                  <a:pt x="54" y="75"/>
                  <a:pt x="54" y="75"/>
                </a:cubicBezTo>
                <a:cubicBezTo>
                  <a:pt x="54" y="75"/>
                  <a:pt x="54" y="75"/>
                  <a:pt x="54" y="75"/>
                </a:cubicBezTo>
                <a:cubicBezTo>
                  <a:pt x="54" y="75"/>
                  <a:pt x="54" y="75"/>
                  <a:pt x="54"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0" y="75"/>
                  <a:pt x="50" y="75"/>
                </a:cubicBezTo>
                <a:cubicBezTo>
                  <a:pt x="50" y="75"/>
                  <a:pt x="50" y="75"/>
                  <a:pt x="50" y="75"/>
                </a:cubicBezTo>
                <a:cubicBezTo>
                  <a:pt x="50" y="75"/>
                  <a:pt x="50" y="75"/>
                  <a:pt x="50" y="75"/>
                </a:cubicBezTo>
                <a:cubicBezTo>
                  <a:pt x="50" y="75"/>
                  <a:pt x="50" y="75"/>
                  <a:pt x="50" y="75"/>
                </a:cubicBezTo>
                <a:cubicBezTo>
                  <a:pt x="50" y="75"/>
                  <a:pt x="50" y="75"/>
                  <a:pt x="50" y="75"/>
                </a:cubicBezTo>
                <a:cubicBezTo>
                  <a:pt x="50" y="75"/>
                  <a:pt x="50" y="75"/>
                  <a:pt x="50" y="74"/>
                </a:cubicBezTo>
                <a:cubicBezTo>
                  <a:pt x="0" y="24"/>
                  <a:pt x="65" y="90"/>
                  <a:pt x="15" y="40"/>
                </a:cubicBezTo>
                <a:cubicBezTo>
                  <a:pt x="14" y="39"/>
                  <a:pt x="14" y="37"/>
                  <a:pt x="15" y="36"/>
                </a:cubicBezTo>
                <a:cubicBezTo>
                  <a:pt x="27" y="24"/>
                  <a:pt x="27" y="24"/>
                  <a:pt x="27" y="24"/>
                </a:cubicBezTo>
                <a:cubicBezTo>
                  <a:pt x="28" y="23"/>
                  <a:pt x="30" y="23"/>
                  <a:pt x="32" y="24"/>
                </a:cubicBezTo>
                <a:lnTo>
                  <a:pt x="52" y="44"/>
                </a:lnTo>
                <a:close/>
              </a:path>
            </a:pathLst>
          </a:custGeom>
          <a:solidFill>
            <a:srgbClr val="DDFFB3"/>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19" name="Freeform 18"/>
          <p:cNvSpPr>
            <a:spLocks/>
          </p:cNvSpPr>
          <p:nvPr/>
        </p:nvSpPr>
        <p:spPr bwMode="auto">
          <a:xfrm>
            <a:off x="2720182" y="3589973"/>
            <a:ext cx="556278" cy="449220"/>
          </a:xfrm>
          <a:custGeom>
            <a:avLst/>
            <a:gdLst>
              <a:gd name="T0" fmla="*/ 94 w 112"/>
              <a:gd name="T1" fmla="*/ 2 h 90"/>
              <a:gd name="T2" fmla="*/ 110 w 112"/>
              <a:gd name="T3" fmla="*/ 14 h 90"/>
              <a:gd name="T4" fmla="*/ 54 w 112"/>
              <a:gd name="T5" fmla="*/ 74 h 90"/>
              <a:gd name="T6" fmla="*/ 54 w 112"/>
              <a:gd name="T7" fmla="*/ 74 h 90"/>
              <a:gd name="T8" fmla="*/ 54 w 112"/>
              <a:gd name="T9" fmla="*/ 75 h 90"/>
              <a:gd name="T10" fmla="*/ 54 w 112"/>
              <a:gd name="T11" fmla="*/ 75 h 90"/>
              <a:gd name="T12" fmla="*/ 53 w 112"/>
              <a:gd name="T13" fmla="*/ 75 h 90"/>
              <a:gd name="T14" fmla="*/ 53 w 112"/>
              <a:gd name="T15" fmla="*/ 75 h 90"/>
              <a:gd name="T16" fmla="*/ 53 w 112"/>
              <a:gd name="T17" fmla="*/ 75 h 90"/>
              <a:gd name="T18" fmla="*/ 53 w 112"/>
              <a:gd name="T19" fmla="*/ 75 h 90"/>
              <a:gd name="T20" fmla="*/ 53 w 112"/>
              <a:gd name="T21" fmla="*/ 75 h 90"/>
              <a:gd name="T22" fmla="*/ 53 w 112"/>
              <a:gd name="T23" fmla="*/ 75 h 90"/>
              <a:gd name="T24" fmla="*/ 53 w 112"/>
              <a:gd name="T25" fmla="*/ 75 h 90"/>
              <a:gd name="T26" fmla="*/ 53 w 112"/>
              <a:gd name="T27" fmla="*/ 75 h 90"/>
              <a:gd name="T28" fmla="*/ 53 w 112"/>
              <a:gd name="T29" fmla="*/ 75 h 90"/>
              <a:gd name="T30" fmla="*/ 53 w 112"/>
              <a:gd name="T31" fmla="*/ 75 h 90"/>
              <a:gd name="T32" fmla="*/ 53 w 112"/>
              <a:gd name="T33" fmla="*/ 75 h 90"/>
              <a:gd name="T34" fmla="*/ 53 w 112"/>
              <a:gd name="T35" fmla="*/ 75 h 90"/>
              <a:gd name="T36" fmla="*/ 53 w 112"/>
              <a:gd name="T37" fmla="*/ 75 h 90"/>
              <a:gd name="T38" fmla="*/ 53 w 112"/>
              <a:gd name="T39" fmla="*/ 75 h 90"/>
              <a:gd name="T40" fmla="*/ 52 w 112"/>
              <a:gd name="T41" fmla="*/ 75 h 90"/>
              <a:gd name="T42" fmla="*/ 52 w 112"/>
              <a:gd name="T43" fmla="*/ 75 h 90"/>
              <a:gd name="T44" fmla="*/ 52 w 112"/>
              <a:gd name="T45" fmla="*/ 75 h 90"/>
              <a:gd name="T46" fmla="*/ 52 w 112"/>
              <a:gd name="T47" fmla="*/ 75 h 90"/>
              <a:gd name="T48" fmla="*/ 52 w 112"/>
              <a:gd name="T49" fmla="*/ 75 h 90"/>
              <a:gd name="T50" fmla="*/ 52 w 112"/>
              <a:gd name="T51" fmla="*/ 75 h 90"/>
              <a:gd name="T52" fmla="*/ 52 w 112"/>
              <a:gd name="T53" fmla="*/ 75 h 90"/>
              <a:gd name="T54" fmla="*/ 52 w 112"/>
              <a:gd name="T55" fmla="*/ 75 h 90"/>
              <a:gd name="T56" fmla="*/ 52 w 112"/>
              <a:gd name="T57" fmla="*/ 75 h 90"/>
              <a:gd name="T58" fmla="*/ 52 w 112"/>
              <a:gd name="T59" fmla="*/ 75 h 90"/>
              <a:gd name="T60" fmla="*/ 52 w 112"/>
              <a:gd name="T61" fmla="*/ 75 h 90"/>
              <a:gd name="T62" fmla="*/ 52 w 112"/>
              <a:gd name="T63" fmla="*/ 75 h 90"/>
              <a:gd name="T64" fmla="*/ 52 w 112"/>
              <a:gd name="T65" fmla="*/ 75 h 90"/>
              <a:gd name="T66" fmla="*/ 51 w 112"/>
              <a:gd name="T67" fmla="*/ 75 h 90"/>
              <a:gd name="T68" fmla="*/ 51 w 112"/>
              <a:gd name="T69" fmla="*/ 75 h 90"/>
              <a:gd name="T70" fmla="*/ 51 w 112"/>
              <a:gd name="T71" fmla="*/ 75 h 90"/>
              <a:gd name="T72" fmla="*/ 51 w 112"/>
              <a:gd name="T73" fmla="*/ 75 h 90"/>
              <a:gd name="T74" fmla="*/ 51 w 112"/>
              <a:gd name="T75" fmla="*/ 75 h 90"/>
              <a:gd name="T76" fmla="*/ 51 w 112"/>
              <a:gd name="T77" fmla="*/ 75 h 90"/>
              <a:gd name="T78" fmla="*/ 51 w 112"/>
              <a:gd name="T79" fmla="*/ 75 h 90"/>
              <a:gd name="T80" fmla="*/ 51 w 112"/>
              <a:gd name="T81" fmla="*/ 75 h 90"/>
              <a:gd name="T82" fmla="*/ 51 w 112"/>
              <a:gd name="T83" fmla="*/ 75 h 90"/>
              <a:gd name="T84" fmla="*/ 50 w 112"/>
              <a:gd name="T85" fmla="*/ 75 h 90"/>
              <a:gd name="T86" fmla="*/ 50 w 112"/>
              <a:gd name="T87" fmla="*/ 75 h 90"/>
              <a:gd name="T88" fmla="*/ 50 w 112"/>
              <a:gd name="T89" fmla="*/ 74 h 90"/>
              <a:gd name="T90" fmla="*/ 15 w 112"/>
              <a:gd name="T91" fmla="*/ 36 h 90"/>
              <a:gd name="T92" fmla="*/ 32 w 112"/>
              <a:gd name="T93" fmla="*/ 2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90">
                <a:moveTo>
                  <a:pt x="52" y="44"/>
                </a:moveTo>
                <a:cubicBezTo>
                  <a:pt x="94" y="2"/>
                  <a:pt x="94" y="2"/>
                  <a:pt x="94" y="2"/>
                </a:cubicBezTo>
                <a:cubicBezTo>
                  <a:pt x="95" y="0"/>
                  <a:pt x="97" y="0"/>
                  <a:pt x="99" y="2"/>
                </a:cubicBezTo>
                <a:cubicBezTo>
                  <a:pt x="110" y="14"/>
                  <a:pt x="110" y="14"/>
                  <a:pt x="110" y="14"/>
                </a:cubicBezTo>
                <a:cubicBezTo>
                  <a:pt x="112" y="15"/>
                  <a:pt x="112" y="17"/>
                  <a:pt x="110" y="18"/>
                </a:cubicBezTo>
                <a:cubicBezTo>
                  <a:pt x="92" y="37"/>
                  <a:pt x="73" y="56"/>
                  <a:pt x="54" y="74"/>
                </a:cubicBezTo>
                <a:cubicBezTo>
                  <a:pt x="54" y="74"/>
                  <a:pt x="54" y="74"/>
                  <a:pt x="54" y="74"/>
                </a:cubicBezTo>
                <a:cubicBezTo>
                  <a:pt x="54" y="74"/>
                  <a:pt x="54" y="74"/>
                  <a:pt x="54" y="74"/>
                </a:cubicBezTo>
                <a:cubicBezTo>
                  <a:pt x="54" y="75"/>
                  <a:pt x="54" y="75"/>
                  <a:pt x="54" y="75"/>
                </a:cubicBezTo>
                <a:cubicBezTo>
                  <a:pt x="54" y="75"/>
                  <a:pt x="54" y="75"/>
                  <a:pt x="54" y="75"/>
                </a:cubicBezTo>
                <a:cubicBezTo>
                  <a:pt x="54" y="75"/>
                  <a:pt x="54" y="75"/>
                  <a:pt x="54" y="75"/>
                </a:cubicBezTo>
                <a:cubicBezTo>
                  <a:pt x="54" y="75"/>
                  <a:pt x="54" y="75"/>
                  <a:pt x="54"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0" y="75"/>
                  <a:pt x="50" y="75"/>
                </a:cubicBezTo>
                <a:cubicBezTo>
                  <a:pt x="50" y="75"/>
                  <a:pt x="50" y="75"/>
                  <a:pt x="50" y="75"/>
                </a:cubicBezTo>
                <a:cubicBezTo>
                  <a:pt x="50" y="75"/>
                  <a:pt x="50" y="75"/>
                  <a:pt x="50" y="75"/>
                </a:cubicBezTo>
                <a:cubicBezTo>
                  <a:pt x="50" y="75"/>
                  <a:pt x="50" y="75"/>
                  <a:pt x="50" y="75"/>
                </a:cubicBezTo>
                <a:cubicBezTo>
                  <a:pt x="50" y="75"/>
                  <a:pt x="50" y="75"/>
                  <a:pt x="50" y="75"/>
                </a:cubicBezTo>
                <a:cubicBezTo>
                  <a:pt x="50" y="75"/>
                  <a:pt x="50" y="75"/>
                  <a:pt x="50" y="74"/>
                </a:cubicBezTo>
                <a:cubicBezTo>
                  <a:pt x="0" y="24"/>
                  <a:pt x="65" y="90"/>
                  <a:pt x="15" y="40"/>
                </a:cubicBezTo>
                <a:cubicBezTo>
                  <a:pt x="14" y="39"/>
                  <a:pt x="14" y="37"/>
                  <a:pt x="15" y="36"/>
                </a:cubicBezTo>
                <a:cubicBezTo>
                  <a:pt x="27" y="24"/>
                  <a:pt x="27" y="24"/>
                  <a:pt x="27" y="24"/>
                </a:cubicBezTo>
                <a:cubicBezTo>
                  <a:pt x="28" y="23"/>
                  <a:pt x="30" y="23"/>
                  <a:pt x="32" y="24"/>
                </a:cubicBezTo>
                <a:lnTo>
                  <a:pt x="52" y="44"/>
                </a:lnTo>
                <a:close/>
              </a:path>
            </a:pathLst>
          </a:custGeom>
          <a:solidFill>
            <a:srgbClr val="DDFFB3"/>
          </a:solidFill>
          <a:ln>
            <a:noFill/>
          </a:ln>
        </p:spPr>
        <p:txBody>
          <a:bodyPr vert="horz" wrap="square" lIns="68580" tIns="34290" rIns="68580" bIns="34290" numCol="1" anchor="t" anchorCtr="0" compatLnSpc="1">
            <a:prstTxWarp prst="textNoShape">
              <a:avLst/>
            </a:prstTxWarp>
          </a:bodyPr>
          <a:lstStyle/>
          <a:p>
            <a:endParaRPr lang="en-US" sz="1350"/>
          </a:p>
        </p:txBody>
      </p:sp>
      <p:pic>
        <p:nvPicPr>
          <p:cNvPr id="8" name="Picture 7"/>
          <p:cNvPicPr>
            <a:picLocks noChangeAspect="1"/>
          </p:cNvPicPr>
          <p:nvPr/>
        </p:nvPicPr>
        <p:blipFill>
          <a:blip r:embed="rId2"/>
          <a:stretch>
            <a:fillRect/>
          </a:stretch>
        </p:blipFill>
        <p:spPr>
          <a:xfrm>
            <a:off x="800990" y="3137564"/>
            <a:ext cx="1326778" cy="1324135"/>
          </a:xfrm>
          <a:prstGeom prst="rect">
            <a:avLst/>
          </a:prstGeom>
        </p:spPr>
      </p:pic>
      <p:pic>
        <p:nvPicPr>
          <p:cNvPr id="9" name="Picture 8"/>
          <p:cNvPicPr>
            <a:picLocks noChangeAspect="1"/>
          </p:cNvPicPr>
          <p:nvPr/>
        </p:nvPicPr>
        <p:blipFill rotWithShape="1">
          <a:blip r:embed="rId3"/>
          <a:srcRect l="5157" t="3959" r="4583" b="6959"/>
          <a:stretch/>
        </p:blipFill>
        <p:spPr>
          <a:xfrm>
            <a:off x="6516216" y="1917071"/>
            <a:ext cx="1979154" cy="2544628"/>
          </a:xfrm>
          <a:prstGeom prst="rect">
            <a:avLst/>
          </a:prstGeom>
        </p:spPr>
      </p:pic>
    </p:spTree>
    <p:extLst>
      <p:ext uri="{BB962C8B-B14F-4D97-AF65-F5344CB8AC3E}">
        <p14:creationId xmlns:p14="http://schemas.microsoft.com/office/powerpoint/2010/main" val="394011024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46464"/>
        </a:solidFill>
        <a:effectLst/>
      </p:bgPr>
    </p:bg>
    <p:spTree>
      <p:nvGrpSpPr>
        <p:cNvPr id="1" name=""/>
        <p:cNvGrpSpPr/>
        <p:nvPr/>
      </p:nvGrpSpPr>
      <p:grpSpPr>
        <a:xfrm>
          <a:off x="0" y="0"/>
          <a:ext cx="0" cy="0"/>
          <a:chOff x="0" y="0"/>
          <a:chExt cx="0" cy="0"/>
        </a:xfrm>
      </p:grpSpPr>
      <p:cxnSp>
        <p:nvCxnSpPr>
          <p:cNvPr id="17" name="Elbow Connector 16"/>
          <p:cNvCxnSpPr>
            <a:stCxn id="2" idx="4"/>
            <a:endCxn id="3" idx="2"/>
          </p:cNvCxnSpPr>
          <p:nvPr/>
        </p:nvCxnSpPr>
        <p:spPr>
          <a:xfrm rot="16200000" flipH="1">
            <a:off x="3929242" y="1133836"/>
            <a:ext cx="1099958" cy="2928757"/>
          </a:xfrm>
          <a:prstGeom prst="bentConnector2">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2" idx="0"/>
          </p:cNvCxnSpPr>
          <p:nvPr/>
        </p:nvCxnSpPr>
        <p:spPr>
          <a:xfrm flipH="1" flipV="1">
            <a:off x="3014843" y="0"/>
            <a:ext cx="1" cy="12001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3544173" y="1238611"/>
            <a:ext cx="2674989" cy="1123384"/>
          </a:xfrm>
          <a:prstGeom prst="rect">
            <a:avLst/>
          </a:prstGeom>
          <a:noFill/>
          <a:ln w="9525">
            <a:noFill/>
            <a:miter lim="800000"/>
            <a:headEnd/>
            <a:tailEnd/>
          </a:ln>
        </p:spPr>
        <p:txBody>
          <a:bodyPr wrap="square" lIns="45720" tIns="22860" rIns="45720" bIns="22860">
            <a:spAutoFit/>
          </a:bodyPr>
          <a:lstStyle/>
          <a:p>
            <a:pPr lvl="0" algn="justLow" rtl="1" eaLnBrk="0" fontAlgn="base" hangingPunct="0">
              <a:spcBef>
                <a:spcPct val="0"/>
              </a:spcBef>
              <a:spcAft>
                <a:spcPct val="0"/>
              </a:spcAft>
            </a:pPr>
            <a:r>
              <a:rPr lang="fa-IR" altLang="en-US" sz="1400" b="1" dirty="0">
                <a:solidFill>
                  <a:srgbClr val="6DC701"/>
                </a:solidFill>
                <a:latin typeface="inherit"/>
                <a:ea typeface="Times New Roman" panose="02020603050405020304" pitchFamily="18" charset="0"/>
                <a:cs typeface="B Roya" panose="00000400000000000000" pitchFamily="2" charset="-78"/>
              </a:rPr>
              <a:t>3.حمایت ها و خدمات شخصی: </a:t>
            </a:r>
            <a:r>
              <a:rPr lang="fa-IR" altLang="en-US" sz="1400" b="1" dirty="0">
                <a:solidFill>
                  <a:schemeClr val="bg1"/>
                </a:solidFill>
                <a:latin typeface="inherit"/>
                <a:ea typeface="Times New Roman" panose="02020603050405020304" pitchFamily="18" charset="0"/>
                <a:cs typeface="B Roya" panose="00000400000000000000" pitchFamily="2" charset="-78"/>
              </a:rPr>
              <a:t>پاسخگویی به نیاز همه افراد-رویکرد پاسخگویی به نیاز در روستاهای دورافتاده-مشارکت حمایتگر در همه زمینه ها-امنیت مادام العمر برای افراد با نیازهای پیچیده و </a:t>
            </a:r>
            <a:r>
              <a:rPr lang="fa-IR" altLang="en-US" sz="1400" b="1" dirty="0" smtClean="0">
                <a:solidFill>
                  <a:schemeClr val="bg1"/>
                </a:solidFill>
                <a:latin typeface="inherit"/>
                <a:ea typeface="Times New Roman" panose="02020603050405020304" pitchFamily="18" charset="0"/>
                <a:cs typeface="B Roya" panose="00000400000000000000" pitchFamily="2" charset="-78"/>
              </a:rPr>
              <a:t>مشکل</a:t>
            </a:r>
            <a:endParaRPr lang="en-US" altLang="en-US" sz="1400" b="1" dirty="0">
              <a:solidFill>
                <a:schemeClr val="bg1"/>
              </a:solidFill>
              <a:latin typeface="Arial" panose="020B0604020202020204" pitchFamily="34" charset="0"/>
              <a:cs typeface="B Roya" panose="00000400000000000000" pitchFamily="2" charset="-78"/>
            </a:endParaRPr>
          </a:p>
        </p:txBody>
      </p:sp>
      <p:sp>
        <p:nvSpPr>
          <p:cNvPr id="2" name="Oval 1"/>
          <p:cNvSpPr/>
          <p:nvPr/>
        </p:nvSpPr>
        <p:spPr>
          <a:xfrm>
            <a:off x="2590801" y="1200151"/>
            <a:ext cx="848085" cy="84808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943601" y="2724151"/>
            <a:ext cx="848085" cy="848085"/>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a:spLocks/>
          </p:cNvSpPr>
          <p:nvPr/>
        </p:nvSpPr>
        <p:spPr bwMode="auto">
          <a:xfrm>
            <a:off x="2723230" y="1418813"/>
            <a:ext cx="556278" cy="449220"/>
          </a:xfrm>
          <a:custGeom>
            <a:avLst/>
            <a:gdLst>
              <a:gd name="T0" fmla="*/ 94 w 112"/>
              <a:gd name="T1" fmla="*/ 2 h 90"/>
              <a:gd name="T2" fmla="*/ 110 w 112"/>
              <a:gd name="T3" fmla="*/ 14 h 90"/>
              <a:gd name="T4" fmla="*/ 54 w 112"/>
              <a:gd name="T5" fmla="*/ 74 h 90"/>
              <a:gd name="T6" fmla="*/ 54 w 112"/>
              <a:gd name="T7" fmla="*/ 74 h 90"/>
              <a:gd name="T8" fmla="*/ 54 w 112"/>
              <a:gd name="T9" fmla="*/ 75 h 90"/>
              <a:gd name="T10" fmla="*/ 54 w 112"/>
              <a:gd name="T11" fmla="*/ 75 h 90"/>
              <a:gd name="T12" fmla="*/ 53 w 112"/>
              <a:gd name="T13" fmla="*/ 75 h 90"/>
              <a:gd name="T14" fmla="*/ 53 w 112"/>
              <a:gd name="T15" fmla="*/ 75 h 90"/>
              <a:gd name="T16" fmla="*/ 53 w 112"/>
              <a:gd name="T17" fmla="*/ 75 h 90"/>
              <a:gd name="T18" fmla="*/ 53 w 112"/>
              <a:gd name="T19" fmla="*/ 75 h 90"/>
              <a:gd name="T20" fmla="*/ 53 w 112"/>
              <a:gd name="T21" fmla="*/ 75 h 90"/>
              <a:gd name="T22" fmla="*/ 53 w 112"/>
              <a:gd name="T23" fmla="*/ 75 h 90"/>
              <a:gd name="T24" fmla="*/ 53 w 112"/>
              <a:gd name="T25" fmla="*/ 75 h 90"/>
              <a:gd name="T26" fmla="*/ 53 w 112"/>
              <a:gd name="T27" fmla="*/ 75 h 90"/>
              <a:gd name="T28" fmla="*/ 53 w 112"/>
              <a:gd name="T29" fmla="*/ 75 h 90"/>
              <a:gd name="T30" fmla="*/ 53 w 112"/>
              <a:gd name="T31" fmla="*/ 75 h 90"/>
              <a:gd name="T32" fmla="*/ 53 w 112"/>
              <a:gd name="T33" fmla="*/ 75 h 90"/>
              <a:gd name="T34" fmla="*/ 53 w 112"/>
              <a:gd name="T35" fmla="*/ 75 h 90"/>
              <a:gd name="T36" fmla="*/ 53 w 112"/>
              <a:gd name="T37" fmla="*/ 75 h 90"/>
              <a:gd name="T38" fmla="*/ 53 w 112"/>
              <a:gd name="T39" fmla="*/ 75 h 90"/>
              <a:gd name="T40" fmla="*/ 52 w 112"/>
              <a:gd name="T41" fmla="*/ 75 h 90"/>
              <a:gd name="T42" fmla="*/ 52 w 112"/>
              <a:gd name="T43" fmla="*/ 75 h 90"/>
              <a:gd name="T44" fmla="*/ 52 w 112"/>
              <a:gd name="T45" fmla="*/ 75 h 90"/>
              <a:gd name="T46" fmla="*/ 52 w 112"/>
              <a:gd name="T47" fmla="*/ 75 h 90"/>
              <a:gd name="T48" fmla="*/ 52 w 112"/>
              <a:gd name="T49" fmla="*/ 75 h 90"/>
              <a:gd name="T50" fmla="*/ 52 w 112"/>
              <a:gd name="T51" fmla="*/ 75 h 90"/>
              <a:gd name="T52" fmla="*/ 52 w 112"/>
              <a:gd name="T53" fmla="*/ 75 h 90"/>
              <a:gd name="T54" fmla="*/ 52 w 112"/>
              <a:gd name="T55" fmla="*/ 75 h 90"/>
              <a:gd name="T56" fmla="*/ 52 w 112"/>
              <a:gd name="T57" fmla="*/ 75 h 90"/>
              <a:gd name="T58" fmla="*/ 52 w 112"/>
              <a:gd name="T59" fmla="*/ 75 h 90"/>
              <a:gd name="T60" fmla="*/ 52 w 112"/>
              <a:gd name="T61" fmla="*/ 75 h 90"/>
              <a:gd name="T62" fmla="*/ 52 w 112"/>
              <a:gd name="T63" fmla="*/ 75 h 90"/>
              <a:gd name="T64" fmla="*/ 52 w 112"/>
              <a:gd name="T65" fmla="*/ 75 h 90"/>
              <a:gd name="T66" fmla="*/ 51 w 112"/>
              <a:gd name="T67" fmla="*/ 75 h 90"/>
              <a:gd name="T68" fmla="*/ 51 w 112"/>
              <a:gd name="T69" fmla="*/ 75 h 90"/>
              <a:gd name="T70" fmla="*/ 51 w 112"/>
              <a:gd name="T71" fmla="*/ 75 h 90"/>
              <a:gd name="T72" fmla="*/ 51 w 112"/>
              <a:gd name="T73" fmla="*/ 75 h 90"/>
              <a:gd name="T74" fmla="*/ 51 w 112"/>
              <a:gd name="T75" fmla="*/ 75 h 90"/>
              <a:gd name="T76" fmla="*/ 51 w 112"/>
              <a:gd name="T77" fmla="*/ 75 h 90"/>
              <a:gd name="T78" fmla="*/ 51 w 112"/>
              <a:gd name="T79" fmla="*/ 75 h 90"/>
              <a:gd name="T80" fmla="*/ 51 w 112"/>
              <a:gd name="T81" fmla="*/ 75 h 90"/>
              <a:gd name="T82" fmla="*/ 51 w 112"/>
              <a:gd name="T83" fmla="*/ 75 h 90"/>
              <a:gd name="T84" fmla="*/ 50 w 112"/>
              <a:gd name="T85" fmla="*/ 75 h 90"/>
              <a:gd name="T86" fmla="*/ 50 w 112"/>
              <a:gd name="T87" fmla="*/ 75 h 90"/>
              <a:gd name="T88" fmla="*/ 50 w 112"/>
              <a:gd name="T89" fmla="*/ 74 h 90"/>
              <a:gd name="T90" fmla="*/ 15 w 112"/>
              <a:gd name="T91" fmla="*/ 36 h 90"/>
              <a:gd name="T92" fmla="*/ 32 w 112"/>
              <a:gd name="T93" fmla="*/ 2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90">
                <a:moveTo>
                  <a:pt x="52" y="44"/>
                </a:moveTo>
                <a:cubicBezTo>
                  <a:pt x="94" y="2"/>
                  <a:pt x="94" y="2"/>
                  <a:pt x="94" y="2"/>
                </a:cubicBezTo>
                <a:cubicBezTo>
                  <a:pt x="95" y="0"/>
                  <a:pt x="97" y="0"/>
                  <a:pt x="99" y="2"/>
                </a:cubicBezTo>
                <a:cubicBezTo>
                  <a:pt x="110" y="14"/>
                  <a:pt x="110" y="14"/>
                  <a:pt x="110" y="14"/>
                </a:cubicBezTo>
                <a:cubicBezTo>
                  <a:pt x="112" y="15"/>
                  <a:pt x="112" y="17"/>
                  <a:pt x="110" y="18"/>
                </a:cubicBezTo>
                <a:cubicBezTo>
                  <a:pt x="92" y="37"/>
                  <a:pt x="73" y="56"/>
                  <a:pt x="54" y="74"/>
                </a:cubicBezTo>
                <a:cubicBezTo>
                  <a:pt x="54" y="74"/>
                  <a:pt x="54" y="74"/>
                  <a:pt x="54" y="74"/>
                </a:cubicBezTo>
                <a:cubicBezTo>
                  <a:pt x="54" y="74"/>
                  <a:pt x="54" y="74"/>
                  <a:pt x="54" y="74"/>
                </a:cubicBezTo>
                <a:cubicBezTo>
                  <a:pt x="54" y="75"/>
                  <a:pt x="54" y="75"/>
                  <a:pt x="54" y="75"/>
                </a:cubicBezTo>
                <a:cubicBezTo>
                  <a:pt x="54" y="75"/>
                  <a:pt x="54" y="75"/>
                  <a:pt x="54" y="75"/>
                </a:cubicBezTo>
                <a:cubicBezTo>
                  <a:pt x="54" y="75"/>
                  <a:pt x="54" y="75"/>
                  <a:pt x="54" y="75"/>
                </a:cubicBezTo>
                <a:cubicBezTo>
                  <a:pt x="54" y="75"/>
                  <a:pt x="54" y="75"/>
                  <a:pt x="54"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3" y="75"/>
                  <a:pt x="53" y="75"/>
                  <a:pt x="53"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2" y="75"/>
                  <a:pt x="52" y="75"/>
                  <a:pt x="52"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1" y="75"/>
                  <a:pt x="51" y="75"/>
                </a:cubicBezTo>
                <a:cubicBezTo>
                  <a:pt x="51" y="75"/>
                  <a:pt x="50" y="75"/>
                  <a:pt x="50" y="75"/>
                </a:cubicBezTo>
                <a:cubicBezTo>
                  <a:pt x="50" y="75"/>
                  <a:pt x="50" y="75"/>
                  <a:pt x="50" y="75"/>
                </a:cubicBezTo>
                <a:cubicBezTo>
                  <a:pt x="50" y="75"/>
                  <a:pt x="50" y="75"/>
                  <a:pt x="50" y="75"/>
                </a:cubicBezTo>
                <a:cubicBezTo>
                  <a:pt x="50" y="75"/>
                  <a:pt x="50" y="75"/>
                  <a:pt x="50" y="75"/>
                </a:cubicBezTo>
                <a:cubicBezTo>
                  <a:pt x="50" y="75"/>
                  <a:pt x="50" y="75"/>
                  <a:pt x="50" y="75"/>
                </a:cubicBezTo>
                <a:cubicBezTo>
                  <a:pt x="50" y="75"/>
                  <a:pt x="50" y="75"/>
                  <a:pt x="50" y="74"/>
                </a:cubicBezTo>
                <a:cubicBezTo>
                  <a:pt x="0" y="24"/>
                  <a:pt x="65" y="90"/>
                  <a:pt x="15" y="40"/>
                </a:cubicBezTo>
                <a:cubicBezTo>
                  <a:pt x="14" y="39"/>
                  <a:pt x="14" y="37"/>
                  <a:pt x="15" y="36"/>
                </a:cubicBezTo>
                <a:cubicBezTo>
                  <a:pt x="27" y="24"/>
                  <a:pt x="27" y="24"/>
                  <a:pt x="27" y="24"/>
                </a:cubicBezTo>
                <a:cubicBezTo>
                  <a:pt x="28" y="23"/>
                  <a:pt x="30" y="23"/>
                  <a:pt x="32" y="24"/>
                </a:cubicBezTo>
                <a:lnTo>
                  <a:pt x="52" y="44"/>
                </a:lnTo>
                <a:close/>
              </a:path>
            </a:pathLst>
          </a:custGeom>
          <a:solidFill>
            <a:srgbClr val="DDFFB3"/>
          </a:solidFill>
          <a:ln>
            <a:noFill/>
          </a:ln>
        </p:spPr>
        <p:txBody>
          <a:bodyPr vert="horz" wrap="square" lIns="68580" tIns="34290" rIns="68580" bIns="34290" numCol="1" anchor="t" anchorCtr="0" compatLnSpc="1">
            <a:prstTxWarp prst="textNoShape">
              <a:avLst/>
            </a:prstTxWarp>
          </a:bodyPr>
          <a:lstStyle/>
          <a:p>
            <a:endParaRPr lang="en-US" sz="1350"/>
          </a:p>
        </p:txBody>
      </p:sp>
      <p:grpSp>
        <p:nvGrpSpPr>
          <p:cNvPr id="24" name="Group 23"/>
          <p:cNvGrpSpPr/>
          <p:nvPr/>
        </p:nvGrpSpPr>
        <p:grpSpPr>
          <a:xfrm>
            <a:off x="6156675" y="2873750"/>
            <a:ext cx="421932" cy="548885"/>
            <a:chOff x="6913563" y="2465388"/>
            <a:chExt cx="179388" cy="233363"/>
          </a:xfrm>
          <a:solidFill>
            <a:srgbClr val="DDFFB3"/>
          </a:solidFill>
        </p:grpSpPr>
        <p:sp>
          <p:nvSpPr>
            <p:cNvPr id="25" name="Freeform 57"/>
            <p:cNvSpPr>
              <a:spLocks noEditPoints="1"/>
            </p:cNvSpPr>
            <p:nvPr/>
          </p:nvSpPr>
          <p:spPr bwMode="auto">
            <a:xfrm>
              <a:off x="6913563" y="2465388"/>
              <a:ext cx="179388" cy="195263"/>
            </a:xfrm>
            <a:custGeom>
              <a:avLst/>
              <a:gdLst>
                <a:gd name="T0" fmla="*/ 25 w 48"/>
                <a:gd name="T1" fmla="*/ 0 h 52"/>
                <a:gd name="T2" fmla="*/ 3 w 48"/>
                <a:gd name="T3" fmla="*/ 27 h 52"/>
                <a:gd name="T4" fmla="*/ 11 w 48"/>
                <a:gd name="T5" fmla="*/ 41 h 52"/>
                <a:gd name="T6" fmla="*/ 18 w 48"/>
                <a:gd name="T7" fmla="*/ 52 h 52"/>
                <a:gd name="T8" fmla="*/ 33 w 48"/>
                <a:gd name="T9" fmla="*/ 52 h 52"/>
                <a:gd name="T10" fmla="*/ 40 w 48"/>
                <a:gd name="T11" fmla="*/ 41 h 52"/>
                <a:gd name="T12" fmla="*/ 48 w 48"/>
                <a:gd name="T13" fmla="*/ 22 h 52"/>
                <a:gd name="T14" fmla="*/ 25 w 48"/>
                <a:gd name="T15" fmla="*/ 0 h 52"/>
                <a:gd name="T16" fmla="*/ 33 w 48"/>
                <a:gd name="T17" fmla="*/ 42 h 52"/>
                <a:gd name="T18" fmla="*/ 32 w 48"/>
                <a:gd name="T19" fmla="*/ 46 h 52"/>
                <a:gd name="T20" fmla="*/ 29 w 48"/>
                <a:gd name="T21" fmla="*/ 46 h 52"/>
                <a:gd name="T22" fmla="*/ 30 w 48"/>
                <a:gd name="T23" fmla="*/ 36 h 52"/>
                <a:gd name="T24" fmla="*/ 33 w 48"/>
                <a:gd name="T25" fmla="*/ 25 h 52"/>
                <a:gd name="T26" fmla="*/ 33 w 48"/>
                <a:gd name="T27" fmla="*/ 25 h 52"/>
                <a:gd name="T28" fmla="*/ 30 w 48"/>
                <a:gd name="T29" fmla="*/ 20 h 52"/>
                <a:gd name="T30" fmla="*/ 25 w 48"/>
                <a:gd name="T31" fmla="*/ 19 h 52"/>
                <a:gd name="T32" fmla="*/ 20 w 48"/>
                <a:gd name="T33" fmla="*/ 20 h 52"/>
                <a:gd name="T34" fmla="*/ 18 w 48"/>
                <a:gd name="T35" fmla="*/ 25 h 52"/>
                <a:gd name="T36" fmla="*/ 21 w 48"/>
                <a:gd name="T37" fmla="*/ 36 h 52"/>
                <a:gd name="T38" fmla="*/ 22 w 48"/>
                <a:gd name="T39" fmla="*/ 46 h 52"/>
                <a:gd name="T40" fmla="*/ 19 w 48"/>
                <a:gd name="T41" fmla="*/ 46 h 52"/>
                <a:gd name="T42" fmla="*/ 17 w 48"/>
                <a:gd name="T43" fmla="*/ 42 h 52"/>
                <a:gd name="T44" fmla="*/ 9 w 48"/>
                <a:gd name="T45" fmla="*/ 25 h 52"/>
                <a:gd name="T46" fmla="*/ 25 w 48"/>
                <a:gd name="T47" fmla="*/ 6 h 52"/>
                <a:gd name="T48" fmla="*/ 42 w 48"/>
                <a:gd name="T49" fmla="*/ 25 h 52"/>
                <a:gd name="T50" fmla="*/ 33 w 48"/>
                <a:gd name="T51"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2">
                  <a:moveTo>
                    <a:pt x="25" y="0"/>
                  </a:moveTo>
                  <a:cubicBezTo>
                    <a:pt x="11" y="0"/>
                    <a:pt x="0" y="13"/>
                    <a:pt x="3" y="27"/>
                  </a:cubicBezTo>
                  <a:cubicBezTo>
                    <a:pt x="4" y="33"/>
                    <a:pt x="9" y="35"/>
                    <a:pt x="11" y="41"/>
                  </a:cubicBezTo>
                  <a:cubicBezTo>
                    <a:pt x="12" y="44"/>
                    <a:pt x="13" y="52"/>
                    <a:pt x="18" y="52"/>
                  </a:cubicBezTo>
                  <a:cubicBezTo>
                    <a:pt x="33" y="52"/>
                    <a:pt x="33" y="52"/>
                    <a:pt x="33" y="52"/>
                  </a:cubicBezTo>
                  <a:cubicBezTo>
                    <a:pt x="38" y="52"/>
                    <a:pt x="38" y="44"/>
                    <a:pt x="40" y="41"/>
                  </a:cubicBezTo>
                  <a:cubicBezTo>
                    <a:pt x="43" y="33"/>
                    <a:pt x="48" y="33"/>
                    <a:pt x="48" y="22"/>
                  </a:cubicBezTo>
                  <a:cubicBezTo>
                    <a:pt x="48" y="10"/>
                    <a:pt x="38" y="0"/>
                    <a:pt x="25" y="0"/>
                  </a:cubicBezTo>
                  <a:close/>
                  <a:moveTo>
                    <a:pt x="33" y="42"/>
                  </a:moveTo>
                  <a:cubicBezTo>
                    <a:pt x="33" y="43"/>
                    <a:pt x="33" y="45"/>
                    <a:pt x="32" y="46"/>
                  </a:cubicBezTo>
                  <a:cubicBezTo>
                    <a:pt x="29" y="46"/>
                    <a:pt x="29" y="46"/>
                    <a:pt x="29" y="46"/>
                  </a:cubicBezTo>
                  <a:cubicBezTo>
                    <a:pt x="29" y="42"/>
                    <a:pt x="29" y="39"/>
                    <a:pt x="30" y="36"/>
                  </a:cubicBezTo>
                  <a:cubicBezTo>
                    <a:pt x="30" y="33"/>
                    <a:pt x="31" y="30"/>
                    <a:pt x="33" y="25"/>
                  </a:cubicBezTo>
                  <a:cubicBezTo>
                    <a:pt x="33" y="25"/>
                    <a:pt x="33" y="25"/>
                    <a:pt x="33" y="25"/>
                  </a:cubicBezTo>
                  <a:cubicBezTo>
                    <a:pt x="34" y="22"/>
                    <a:pt x="33" y="21"/>
                    <a:pt x="30" y="20"/>
                  </a:cubicBezTo>
                  <a:cubicBezTo>
                    <a:pt x="29" y="19"/>
                    <a:pt x="27" y="19"/>
                    <a:pt x="25" y="19"/>
                  </a:cubicBezTo>
                  <a:cubicBezTo>
                    <a:pt x="23" y="19"/>
                    <a:pt x="21" y="19"/>
                    <a:pt x="20" y="20"/>
                  </a:cubicBezTo>
                  <a:cubicBezTo>
                    <a:pt x="18" y="21"/>
                    <a:pt x="17" y="23"/>
                    <a:pt x="18" y="25"/>
                  </a:cubicBezTo>
                  <a:cubicBezTo>
                    <a:pt x="20" y="30"/>
                    <a:pt x="21" y="33"/>
                    <a:pt x="21" y="36"/>
                  </a:cubicBezTo>
                  <a:cubicBezTo>
                    <a:pt x="22" y="39"/>
                    <a:pt x="22" y="42"/>
                    <a:pt x="22" y="46"/>
                  </a:cubicBezTo>
                  <a:cubicBezTo>
                    <a:pt x="19" y="46"/>
                    <a:pt x="19" y="46"/>
                    <a:pt x="19" y="46"/>
                  </a:cubicBezTo>
                  <a:cubicBezTo>
                    <a:pt x="18" y="45"/>
                    <a:pt x="18" y="43"/>
                    <a:pt x="17" y="42"/>
                  </a:cubicBezTo>
                  <a:cubicBezTo>
                    <a:pt x="15" y="34"/>
                    <a:pt x="10" y="31"/>
                    <a:pt x="9" y="25"/>
                  </a:cubicBezTo>
                  <a:cubicBezTo>
                    <a:pt x="7" y="15"/>
                    <a:pt x="15" y="6"/>
                    <a:pt x="25" y="6"/>
                  </a:cubicBezTo>
                  <a:cubicBezTo>
                    <a:pt x="36" y="6"/>
                    <a:pt x="44" y="15"/>
                    <a:pt x="42" y="25"/>
                  </a:cubicBezTo>
                  <a:cubicBezTo>
                    <a:pt x="41" y="31"/>
                    <a:pt x="35" y="34"/>
                    <a:pt x="3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6" name="Freeform 58"/>
            <p:cNvSpPr>
              <a:spLocks/>
            </p:cNvSpPr>
            <p:nvPr/>
          </p:nvSpPr>
          <p:spPr bwMode="auto">
            <a:xfrm>
              <a:off x="6991351" y="2547938"/>
              <a:ext cx="34925" cy="90488"/>
            </a:xfrm>
            <a:custGeom>
              <a:avLst/>
              <a:gdLst>
                <a:gd name="T0" fmla="*/ 3 w 9"/>
                <a:gd name="T1" fmla="*/ 24 h 24"/>
                <a:gd name="T2" fmla="*/ 6 w 9"/>
                <a:gd name="T3" fmla="*/ 24 h 24"/>
                <a:gd name="T4" fmla="*/ 6 w 9"/>
                <a:gd name="T5" fmla="*/ 14 h 24"/>
                <a:gd name="T6" fmla="*/ 9 w 9"/>
                <a:gd name="T7" fmla="*/ 3 h 24"/>
                <a:gd name="T8" fmla="*/ 7 w 9"/>
                <a:gd name="T9" fmla="*/ 0 h 24"/>
                <a:gd name="T10" fmla="*/ 5 w 9"/>
                <a:gd name="T11" fmla="*/ 0 h 24"/>
                <a:gd name="T12" fmla="*/ 2 w 9"/>
                <a:gd name="T13" fmla="*/ 0 h 24"/>
                <a:gd name="T14" fmla="*/ 0 w 9"/>
                <a:gd name="T15" fmla="*/ 3 h 24"/>
                <a:gd name="T16" fmla="*/ 3 w 9"/>
                <a:gd name="T17" fmla="*/ 14 h 24"/>
                <a:gd name="T18" fmla="*/ 3 w 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4">
                  <a:moveTo>
                    <a:pt x="3" y="24"/>
                  </a:moveTo>
                  <a:cubicBezTo>
                    <a:pt x="6" y="24"/>
                    <a:pt x="6" y="24"/>
                    <a:pt x="6" y="24"/>
                  </a:cubicBezTo>
                  <a:cubicBezTo>
                    <a:pt x="5" y="20"/>
                    <a:pt x="5" y="17"/>
                    <a:pt x="6" y="14"/>
                  </a:cubicBezTo>
                  <a:cubicBezTo>
                    <a:pt x="6" y="10"/>
                    <a:pt x="7" y="7"/>
                    <a:pt x="9" y="3"/>
                  </a:cubicBezTo>
                  <a:cubicBezTo>
                    <a:pt x="9" y="2"/>
                    <a:pt x="8" y="1"/>
                    <a:pt x="7" y="0"/>
                  </a:cubicBezTo>
                  <a:cubicBezTo>
                    <a:pt x="6" y="0"/>
                    <a:pt x="5" y="0"/>
                    <a:pt x="5" y="0"/>
                  </a:cubicBezTo>
                  <a:cubicBezTo>
                    <a:pt x="4" y="0"/>
                    <a:pt x="3" y="0"/>
                    <a:pt x="2" y="0"/>
                  </a:cubicBezTo>
                  <a:cubicBezTo>
                    <a:pt x="1" y="1"/>
                    <a:pt x="0" y="2"/>
                    <a:pt x="0" y="3"/>
                  </a:cubicBezTo>
                  <a:cubicBezTo>
                    <a:pt x="1" y="7"/>
                    <a:pt x="2" y="10"/>
                    <a:pt x="3" y="14"/>
                  </a:cubicBezTo>
                  <a:cubicBezTo>
                    <a:pt x="3" y="17"/>
                    <a:pt x="3" y="20"/>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7" name="Freeform 59"/>
            <p:cNvSpPr>
              <a:spLocks/>
            </p:cNvSpPr>
            <p:nvPr/>
          </p:nvSpPr>
          <p:spPr bwMode="auto">
            <a:xfrm>
              <a:off x="6969126" y="2663826"/>
              <a:ext cx="79375" cy="15875"/>
            </a:xfrm>
            <a:custGeom>
              <a:avLst/>
              <a:gdLst>
                <a:gd name="T0" fmla="*/ 18 w 21"/>
                <a:gd name="T1" fmla="*/ 4 h 4"/>
                <a:gd name="T2" fmla="*/ 3 w 21"/>
                <a:gd name="T3" fmla="*/ 4 h 4"/>
                <a:gd name="T4" fmla="*/ 3 w 21"/>
                <a:gd name="T5" fmla="*/ 0 h 4"/>
                <a:gd name="T6" fmla="*/ 18 w 21"/>
                <a:gd name="T7" fmla="*/ 0 h 4"/>
                <a:gd name="T8" fmla="*/ 18 w 21"/>
                <a:gd name="T9" fmla="*/ 4 h 4"/>
              </a:gdLst>
              <a:ahLst/>
              <a:cxnLst>
                <a:cxn ang="0">
                  <a:pos x="T0" y="T1"/>
                </a:cxn>
                <a:cxn ang="0">
                  <a:pos x="T2" y="T3"/>
                </a:cxn>
                <a:cxn ang="0">
                  <a:pos x="T4" y="T5"/>
                </a:cxn>
                <a:cxn ang="0">
                  <a:pos x="T6" y="T7"/>
                </a:cxn>
                <a:cxn ang="0">
                  <a:pos x="T8" y="T9"/>
                </a:cxn>
              </a:cxnLst>
              <a:rect l="0" t="0" r="r" b="b"/>
              <a:pathLst>
                <a:path w="21" h="4">
                  <a:moveTo>
                    <a:pt x="18" y="4"/>
                  </a:moveTo>
                  <a:cubicBezTo>
                    <a:pt x="3" y="4"/>
                    <a:pt x="3" y="4"/>
                    <a:pt x="3" y="4"/>
                  </a:cubicBezTo>
                  <a:cubicBezTo>
                    <a:pt x="0" y="4"/>
                    <a:pt x="0" y="0"/>
                    <a:pt x="3" y="0"/>
                  </a:cubicBezTo>
                  <a:cubicBezTo>
                    <a:pt x="18" y="0"/>
                    <a:pt x="18" y="0"/>
                    <a:pt x="18" y="0"/>
                  </a:cubicBezTo>
                  <a:cubicBezTo>
                    <a:pt x="21" y="0"/>
                    <a:pt x="21"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8" name="Freeform 60"/>
            <p:cNvSpPr>
              <a:spLocks/>
            </p:cNvSpPr>
            <p:nvPr/>
          </p:nvSpPr>
          <p:spPr bwMode="auto">
            <a:xfrm>
              <a:off x="6973888" y="2682876"/>
              <a:ext cx="66675" cy="15875"/>
            </a:xfrm>
            <a:custGeom>
              <a:avLst/>
              <a:gdLst>
                <a:gd name="T0" fmla="*/ 16 w 18"/>
                <a:gd name="T1" fmla="*/ 4 h 4"/>
                <a:gd name="T2" fmla="*/ 2 w 18"/>
                <a:gd name="T3" fmla="*/ 4 h 4"/>
                <a:gd name="T4" fmla="*/ 2 w 18"/>
                <a:gd name="T5" fmla="*/ 0 h 4"/>
                <a:gd name="T6" fmla="*/ 16 w 18"/>
                <a:gd name="T7" fmla="*/ 0 h 4"/>
                <a:gd name="T8" fmla="*/ 16 w 18"/>
                <a:gd name="T9" fmla="*/ 4 h 4"/>
              </a:gdLst>
              <a:ahLst/>
              <a:cxnLst>
                <a:cxn ang="0">
                  <a:pos x="T0" y="T1"/>
                </a:cxn>
                <a:cxn ang="0">
                  <a:pos x="T2" y="T3"/>
                </a:cxn>
                <a:cxn ang="0">
                  <a:pos x="T4" y="T5"/>
                </a:cxn>
                <a:cxn ang="0">
                  <a:pos x="T6" y="T7"/>
                </a:cxn>
                <a:cxn ang="0">
                  <a:pos x="T8" y="T9"/>
                </a:cxn>
              </a:cxnLst>
              <a:rect l="0" t="0" r="r" b="b"/>
              <a:pathLst>
                <a:path w="18" h="4">
                  <a:moveTo>
                    <a:pt x="16" y="4"/>
                  </a:moveTo>
                  <a:cubicBezTo>
                    <a:pt x="2" y="4"/>
                    <a:pt x="2" y="4"/>
                    <a:pt x="2" y="4"/>
                  </a:cubicBezTo>
                  <a:cubicBezTo>
                    <a:pt x="0" y="4"/>
                    <a:pt x="0" y="0"/>
                    <a:pt x="2" y="0"/>
                  </a:cubicBezTo>
                  <a:cubicBezTo>
                    <a:pt x="16" y="0"/>
                    <a:pt x="16" y="0"/>
                    <a:pt x="16" y="0"/>
                  </a:cubicBezTo>
                  <a:cubicBezTo>
                    <a:pt x="18" y="0"/>
                    <a:pt x="18"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pic>
        <p:nvPicPr>
          <p:cNvPr id="9" name="Picture 8"/>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578607" y="937591"/>
            <a:ext cx="2064842" cy="1373204"/>
          </a:xfrm>
          <a:prstGeom prst="rect">
            <a:avLst/>
          </a:prstGeom>
        </p:spPr>
      </p:pic>
      <p:pic>
        <p:nvPicPr>
          <p:cNvPr id="10" name="Picture 9"/>
          <p:cNvPicPr>
            <a:picLocks noChangeAspect="1"/>
          </p:cNvPicPr>
          <p:nvPr/>
        </p:nvPicPr>
        <p:blipFill>
          <a:blip r:embed="rId3"/>
          <a:stretch>
            <a:fillRect/>
          </a:stretch>
        </p:blipFill>
        <p:spPr>
          <a:xfrm>
            <a:off x="536625" y="843558"/>
            <a:ext cx="1694731" cy="1391492"/>
          </a:xfrm>
          <a:prstGeom prst="rect">
            <a:avLst/>
          </a:prstGeom>
        </p:spPr>
      </p:pic>
    </p:spTree>
    <p:extLst>
      <p:ext uri="{BB962C8B-B14F-4D97-AF65-F5344CB8AC3E}">
        <p14:creationId xmlns:p14="http://schemas.microsoft.com/office/powerpoint/2010/main" val="242339068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287" y="1103281"/>
            <a:ext cx="7920000" cy="769441"/>
          </a:xfrm>
        </p:spPr>
        <p:txBody>
          <a:bodyPr/>
          <a:lstStyle/>
          <a:p>
            <a:pPr algn="ctr"/>
            <a:r>
              <a:rPr lang="fa-IR" sz="6600" dirty="0" smtClean="0">
                <a:solidFill>
                  <a:srgbClr val="6DC701"/>
                </a:solidFill>
                <a:cs typeface="B Bardiya" panose="00000400000000000000" pitchFamily="2" charset="-78"/>
              </a:rPr>
              <a:t>بیان مسئله</a:t>
            </a:r>
            <a:endParaRPr lang="en-US" sz="6600" dirty="0">
              <a:solidFill>
                <a:srgbClr val="6DC701"/>
              </a:solidFill>
              <a:cs typeface="B Bardiya" panose="00000400000000000000" pitchFamily="2" charset="-78"/>
            </a:endParaRPr>
          </a:p>
        </p:txBody>
      </p:sp>
      <p:sp>
        <p:nvSpPr>
          <p:cNvPr id="3" name="Text Placeholder 2"/>
          <p:cNvSpPr>
            <a:spLocks noGrp="1"/>
          </p:cNvSpPr>
          <p:nvPr>
            <p:ph type="body" sz="quarter" idx="10"/>
          </p:nvPr>
        </p:nvSpPr>
        <p:spPr>
          <a:xfrm>
            <a:off x="488917" y="2067694"/>
            <a:ext cx="7885964" cy="275075"/>
          </a:xfrm>
        </p:spPr>
        <p:txBody>
          <a:bodyPr/>
          <a:lstStyle/>
          <a:p>
            <a:pPr algn="ctr"/>
            <a:r>
              <a:rPr lang="fa-IR" sz="2000" b="1" dirty="0" smtClean="0">
                <a:cs typeface="B Bardiya" panose="00000400000000000000" pitchFamily="2" charset="-78"/>
              </a:rPr>
              <a:t>جایگاه فضاهای شهری همه شمول در اسناد توسعه شهری</a:t>
            </a:r>
            <a:endParaRPr lang="en-US" sz="2000" b="1" dirty="0">
              <a:cs typeface="B Bardiya" panose="00000400000000000000" pitchFamily="2" charset="-78"/>
            </a:endParaRPr>
          </a:p>
        </p:txBody>
      </p:sp>
    </p:spTree>
    <p:extLst>
      <p:ext uri="{BB962C8B-B14F-4D97-AF65-F5344CB8AC3E}">
        <p14:creationId xmlns:p14="http://schemas.microsoft.com/office/powerpoint/2010/main" val="27029517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64088" y="1347614"/>
            <a:ext cx="3336539" cy="2554545"/>
          </a:xfrm>
        </p:spPr>
        <p:txBody>
          <a:bodyPr/>
          <a:lstStyle/>
          <a:p>
            <a:pPr algn="just" rtl="1">
              <a:lnSpc>
                <a:spcPct val="100000"/>
              </a:lnSpc>
            </a:pPr>
            <a:r>
              <a:rPr lang="fa-IR" sz="1600" dirty="0">
                <a:solidFill>
                  <a:schemeClr val="tx1"/>
                </a:solidFill>
                <a:cs typeface="B Roya" panose="00000400000000000000" pitchFamily="2" charset="-78"/>
              </a:rPr>
              <a:t>این طرح به طور کلی هر </a:t>
            </a:r>
            <a:r>
              <a:rPr lang="fa-IR" sz="1600" dirty="0" smtClean="0">
                <a:solidFill>
                  <a:schemeClr val="tx1"/>
                </a:solidFill>
                <a:cs typeface="B Roya" panose="00000400000000000000" pitchFamily="2" charset="-78"/>
              </a:rPr>
              <a:t>5 </a:t>
            </a:r>
            <a:r>
              <a:rPr lang="fa-IR" sz="1600" dirty="0">
                <a:solidFill>
                  <a:schemeClr val="tx1"/>
                </a:solidFill>
                <a:cs typeface="B Roya" panose="00000400000000000000" pitchFamily="2" charset="-78"/>
              </a:rPr>
              <a:t>سال تهیه می شود که اخرین آن در بازه 2016 تا 2020 تهیه و اجرا خواهد شد و این طرح پنجمین طرح تهیه شده، است. </a:t>
            </a:r>
            <a:endParaRPr lang="en-US" sz="1600" dirty="0" smtClean="0">
              <a:solidFill>
                <a:schemeClr val="tx1"/>
              </a:solidFill>
              <a:cs typeface="B Roya" panose="00000400000000000000" pitchFamily="2" charset="-78"/>
            </a:endParaRPr>
          </a:p>
          <a:p>
            <a:pPr algn="just" rtl="1">
              <a:lnSpc>
                <a:spcPct val="100000"/>
              </a:lnSpc>
            </a:pPr>
            <a:r>
              <a:rPr lang="fa-IR" sz="1600" dirty="0" smtClean="0">
                <a:solidFill>
                  <a:schemeClr val="tx1"/>
                </a:solidFill>
                <a:cs typeface="B Roya" panose="00000400000000000000" pitchFamily="2" charset="-78"/>
              </a:rPr>
              <a:t>در </a:t>
            </a:r>
            <a:r>
              <a:rPr lang="fa-IR" sz="1600" dirty="0">
                <a:solidFill>
                  <a:schemeClr val="tx1"/>
                </a:solidFill>
                <a:cs typeface="B Roya" panose="00000400000000000000" pitchFamily="2" charset="-78"/>
              </a:rPr>
              <a:t>این شهر از سال 1997 طرح های جهت رفع محدودیت افراد ناتوان برای دسترسی و تامین نیازها تهیه شده است اما همچنان خلاهایی وجود دارد که نیاز دارد به آن ها رسیدگی </a:t>
            </a:r>
            <a:r>
              <a:rPr lang="fa-IR" sz="1600" dirty="0" smtClean="0">
                <a:solidFill>
                  <a:schemeClr val="tx1"/>
                </a:solidFill>
                <a:cs typeface="B Roya" panose="00000400000000000000" pitchFamily="2" charset="-78"/>
              </a:rPr>
              <a:t>شود</a:t>
            </a:r>
            <a:endParaRPr lang="en-US" sz="1600" dirty="0" smtClean="0">
              <a:solidFill>
                <a:schemeClr val="tx1"/>
              </a:solidFill>
              <a:cs typeface="B Roya" panose="00000400000000000000" pitchFamily="2" charset="-78"/>
            </a:endParaRPr>
          </a:p>
          <a:p>
            <a:pPr algn="just" rtl="1">
              <a:lnSpc>
                <a:spcPct val="100000"/>
              </a:lnSpc>
            </a:pPr>
            <a:endParaRPr lang="en-US" sz="1600" dirty="0">
              <a:solidFill>
                <a:schemeClr val="tx1"/>
              </a:solidFill>
              <a:cs typeface="B Roya" panose="00000400000000000000" pitchFamily="2" charset="-78"/>
            </a:endParaRPr>
          </a:p>
          <a:p>
            <a:pPr algn="just">
              <a:lnSpc>
                <a:spcPct val="100000"/>
              </a:lnSpc>
            </a:pPr>
            <a:endParaRPr lang="en-US" sz="1600" dirty="0">
              <a:solidFill>
                <a:schemeClr val="tx1"/>
              </a:solidFill>
              <a:cs typeface="B Roya"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032" y="625325"/>
            <a:ext cx="2589146" cy="172295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5616" y="625326"/>
            <a:ext cx="2247338" cy="1722959"/>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032" y="2412852"/>
            <a:ext cx="1914748" cy="191474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0788" y="2412852"/>
            <a:ext cx="2912165" cy="1914748"/>
          </a:xfrm>
          <a:prstGeom prst="rect">
            <a:avLst/>
          </a:prstGeom>
        </p:spPr>
      </p:pic>
    </p:spTree>
    <p:extLst>
      <p:ext uri="{BB962C8B-B14F-4D97-AF65-F5344CB8AC3E}">
        <p14:creationId xmlns:p14="http://schemas.microsoft.com/office/powerpoint/2010/main" val="101623324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39552" y="627534"/>
            <a:ext cx="7772400" cy="1054135"/>
          </a:xfrm>
        </p:spPr>
        <p:txBody>
          <a:bodyPr/>
          <a:lstStyle/>
          <a:p>
            <a:pPr rtl="1"/>
            <a:r>
              <a:rPr lang="fa-IR" sz="1600" dirty="0">
                <a:latin typeface="Berlin Sans FB" panose="020E0602020502020306" pitchFamily="34" charset="0"/>
                <a:cs typeface="B Roya" panose="00000400000000000000" pitchFamily="2" charset="-78"/>
              </a:rPr>
              <a:t>سالانه باید گزارش </a:t>
            </a:r>
            <a:r>
              <a:rPr lang="fa-IR" sz="1600" dirty="0" smtClean="0">
                <a:latin typeface="Berlin Sans FB" panose="020E0602020502020306" pitchFamily="34" charset="0"/>
                <a:cs typeface="B Roya" panose="00000400000000000000" pitchFamily="2" charset="-78"/>
              </a:rPr>
              <a:t>هایی منتشر شود که </a:t>
            </a:r>
            <a:r>
              <a:rPr lang="fa-IR" sz="1600" dirty="0">
                <a:latin typeface="Berlin Sans FB" panose="020E0602020502020306" pitchFamily="34" charset="0"/>
                <a:cs typeface="B Roya" panose="00000400000000000000" pitchFamily="2" charset="-78"/>
              </a:rPr>
              <a:t>میزان تحقق پذیری طرح را بیان </a:t>
            </a:r>
            <a:r>
              <a:rPr lang="fa-IR" sz="1600" dirty="0" smtClean="0">
                <a:latin typeface="Berlin Sans FB" panose="020E0602020502020306" pitchFamily="34" charset="0"/>
                <a:cs typeface="B Roya" panose="00000400000000000000" pitchFamily="2" charset="-78"/>
              </a:rPr>
              <a:t>کند.</a:t>
            </a:r>
            <a:endParaRPr lang="en-US" sz="1600" dirty="0">
              <a:latin typeface="Berlin Sans FB" panose="020E0602020502020306" pitchFamily="34" charset="0"/>
              <a:cs typeface="B Roya" panose="00000400000000000000" pitchFamily="2" charset="-78"/>
            </a:endParaRPr>
          </a:p>
          <a:p>
            <a:endParaRPr lang="en-US" sz="1600" dirty="0">
              <a:latin typeface="Berlin Sans FB" panose="020E0602020502020306" pitchFamily="34" charset="0"/>
              <a:cs typeface="B Roya" panose="00000400000000000000" pitchFamily="2" charset="-78"/>
            </a:endParaRPr>
          </a:p>
          <a:p>
            <a:endParaRPr lang="en-US" sz="1600" dirty="0">
              <a:latin typeface="Berlin Sans FB" panose="020E0602020502020306" pitchFamily="34" charset="0"/>
              <a:cs typeface="B Roya" panose="00000400000000000000" pitchFamily="2" charset="-78"/>
            </a:endParaRPr>
          </a:p>
        </p:txBody>
      </p:sp>
      <p:pic>
        <p:nvPicPr>
          <p:cNvPr id="6" name="Picture 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432180" y="1851670"/>
            <a:ext cx="3987144" cy="2661370"/>
          </a:xfrm>
          <a:prstGeom prst="rect">
            <a:avLst/>
          </a:prstGeom>
        </p:spPr>
      </p:pic>
    </p:spTree>
    <p:extLst>
      <p:ext uri="{BB962C8B-B14F-4D97-AF65-F5344CB8AC3E}">
        <p14:creationId xmlns:p14="http://schemas.microsoft.com/office/powerpoint/2010/main" val="63387722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2658227"/>
            <a:ext cx="7886700" cy="1754326"/>
          </a:xfrm>
        </p:spPr>
        <p:txBody>
          <a:bodyPr/>
          <a:lstStyle/>
          <a:p>
            <a:pPr algn="r" rtl="1">
              <a:lnSpc>
                <a:spcPct val="100000"/>
              </a:lnSpc>
            </a:pPr>
            <a:r>
              <a:rPr lang="fa-IR" sz="1800" dirty="0">
                <a:cs typeface="B Roya" panose="00000400000000000000" pitchFamily="2" charset="-78"/>
              </a:rPr>
              <a:t>شهرداری مسئول عملکردهای زیر در شهر است:</a:t>
            </a:r>
            <a:endParaRPr lang="en-US" sz="1800" dirty="0">
              <a:cs typeface="B Roya" panose="00000400000000000000" pitchFamily="2" charset="-78"/>
            </a:endParaRPr>
          </a:p>
          <a:p>
            <a:pPr marL="285750" lvl="0" indent="-285750" algn="r" rtl="1">
              <a:lnSpc>
                <a:spcPct val="100000"/>
              </a:lnSpc>
              <a:buFont typeface="Arial" panose="020B0604020202020204" pitchFamily="34" charset="0"/>
              <a:buChar char="•"/>
            </a:pPr>
            <a:r>
              <a:rPr lang="fa-IR" sz="1800" dirty="0">
                <a:solidFill>
                  <a:srgbClr val="305701"/>
                </a:solidFill>
                <a:cs typeface="B Roya" panose="00000400000000000000" pitchFamily="2" charset="-78"/>
              </a:rPr>
              <a:t>مدیریت و حاکمیت بر سازمان ها</a:t>
            </a:r>
            <a:endParaRPr lang="en-US" sz="1800"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800" dirty="0">
                <a:solidFill>
                  <a:srgbClr val="305701"/>
                </a:solidFill>
                <a:cs typeface="B Roya" panose="00000400000000000000" pitchFamily="2" charset="-78"/>
              </a:rPr>
              <a:t>طراحی و برنامه ریزی</a:t>
            </a:r>
            <a:endParaRPr lang="en-US" sz="1800"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800" dirty="0">
                <a:solidFill>
                  <a:srgbClr val="305701"/>
                </a:solidFill>
                <a:cs typeface="B Roya" panose="00000400000000000000" pitchFamily="2" charset="-78"/>
              </a:rPr>
              <a:t>ارائه خدمات به شهرواندان</a:t>
            </a:r>
            <a:endParaRPr lang="en-US" sz="1800"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800" dirty="0">
                <a:solidFill>
                  <a:srgbClr val="305701"/>
                </a:solidFill>
                <a:cs typeface="B Roya" panose="00000400000000000000" pitchFamily="2" charset="-78"/>
              </a:rPr>
              <a:t>ساختمان سازی و نگهداری از آن ها</a:t>
            </a:r>
            <a:endParaRPr lang="en-US" sz="1800" dirty="0">
              <a:solidFill>
                <a:srgbClr val="305701"/>
              </a:solidFill>
              <a:cs typeface="B Roya" panose="00000400000000000000" pitchFamily="2" charset="-78"/>
            </a:endParaRPr>
          </a:p>
          <a:p>
            <a:pPr marL="285750" lvl="0" indent="-285750" algn="r" rtl="1">
              <a:lnSpc>
                <a:spcPct val="100000"/>
              </a:lnSpc>
              <a:buFont typeface="Arial" panose="020B0604020202020204" pitchFamily="34" charset="0"/>
              <a:buChar char="•"/>
            </a:pPr>
            <a:r>
              <a:rPr lang="fa-IR" sz="1800" dirty="0">
                <a:solidFill>
                  <a:srgbClr val="305701"/>
                </a:solidFill>
                <a:cs typeface="B Roya" panose="00000400000000000000" pitchFamily="2" charset="-78"/>
              </a:rPr>
              <a:t>رشد شهری پر جنب و </a:t>
            </a:r>
            <a:r>
              <a:rPr lang="fa-IR" sz="1800" dirty="0" smtClean="0">
                <a:solidFill>
                  <a:srgbClr val="305701"/>
                </a:solidFill>
                <a:cs typeface="B Roya" panose="00000400000000000000" pitchFamily="2" charset="-78"/>
              </a:rPr>
              <a:t>جوش</a:t>
            </a:r>
            <a:endParaRPr lang="en-US" sz="1800" dirty="0">
              <a:solidFill>
                <a:srgbClr val="305701"/>
              </a:solidFill>
              <a:cs typeface="B Roya" panose="00000400000000000000" pitchFamily="2" charset="-78"/>
            </a:endParaRPr>
          </a:p>
        </p:txBody>
      </p:sp>
      <p:sp>
        <p:nvSpPr>
          <p:cNvPr id="4" name="Title 1"/>
          <p:cNvSpPr txBox="1">
            <a:spLocks/>
          </p:cNvSpPr>
          <p:nvPr/>
        </p:nvSpPr>
        <p:spPr>
          <a:xfrm>
            <a:off x="1061478" y="195486"/>
            <a:ext cx="7508790" cy="1220847"/>
          </a:xfrm>
          <a:prstGeom prst="rect">
            <a:avLst/>
          </a:prstGeom>
        </p:spPr>
        <p:txBody>
          <a:bodyPr vert="horz" wrap="square" lIns="91440" tIns="45720" rIns="91440" bIns="45720" rtlCol="0" anchor="t">
            <a:spAutoFit/>
          </a:bodyPr>
          <a:lstStyle>
            <a:lvl1pPr algn="l" defTabSz="914400" rtl="0" eaLnBrk="1" latinLnBrk="0" hangingPunct="1">
              <a:lnSpc>
                <a:spcPts val="4400"/>
              </a:lnSpc>
              <a:spcBef>
                <a:spcPct val="0"/>
              </a:spcBef>
              <a:buNone/>
              <a:defRPr sz="5300" b="1" kern="1200" cap="all" spc="-150" baseline="0">
                <a:solidFill>
                  <a:srgbClr val="333333"/>
                </a:solidFill>
                <a:latin typeface="Arial" pitchFamily="34" charset="0"/>
                <a:ea typeface="+mj-ea"/>
                <a:cs typeface="Arial" pitchFamily="34" charset="0"/>
              </a:defRPr>
            </a:lvl1pPr>
          </a:lstStyle>
          <a:p>
            <a:pPr algn="r"/>
            <a:r>
              <a:rPr lang="fa-IR" sz="3600" smtClean="0">
                <a:solidFill>
                  <a:srgbClr val="6DC701"/>
                </a:solidFill>
                <a:latin typeface="Berlin Sans FB" panose="020E0602020502020306" pitchFamily="34" charset="0"/>
                <a:cs typeface="B Bardiya" panose="00000400000000000000" pitchFamily="2" charset="-78"/>
              </a:rPr>
              <a:t>مسئول اجرای طرح: </a:t>
            </a:r>
            <a:r>
              <a:rPr lang="en-US" sz="3600" smtClean="0">
                <a:solidFill>
                  <a:srgbClr val="6DC701"/>
                </a:solidFill>
                <a:latin typeface="Berlin Sans FB" panose="020E0602020502020306" pitchFamily="34" charset="0"/>
                <a:cs typeface="B Bardiya" panose="00000400000000000000" pitchFamily="2" charset="-78"/>
              </a:rPr>
              <a:t/>
            </a:r>
            <a:br>
              <a:rPr lang="en-US" sz="3600" smtClean="0">
                <a:solidFill>
                  <a:srgbClr val="6DC701"/>
                </a:solidFill>
                <a:latin typeface="Berlin Sans FB" panose="020E0602020502020306" pitchFamily="34" charset="0"/>
                <a:cs typeface="B Bardiya" panose="00000400000000000000" pitchFamily="2" charset="-78"/>
              </a:rPr>
            </a:br>
            <a:endParaRPr lang="en-US" sz="3600" dirty="0">
              <a:solidFill>
                <a:srgbClr val="6DC701"/>
              </a:solidFill>
              <a:cs typeface="B Bardiya" panose="00000400000000000000" pitchFamily="2" charset="-78"/>
            </a:endParaRPr>
          </a:p>
        </p:txBody>
      </p:sp>
      <p:sp>
        <p:nvSpPr>
          <p:cNvPr id="5" name="Text Placeholder 2"/>
          <p:cNvSpPr txBox="1">
            <a:spLocks/>
          </p:cNvSpPr>
          <p:nvPr/>
        </p:nvSpPr>
        <p:spPr>
          <a:xfrm>
            <a:off x="3558684" y="915566"/>
            <a:ext cx="5011584" cy="160911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rtl="1"/>
            <a:r>
              <a:rPr lang="fa-IR" sz="1600" dirty="0" smtClean="0">
                <a:latin typeface="Berlin Sans FB" panose="020E0602020502020306" pitchFamily="34" charset="0"/>
                <a:cs typeface="B Roya" panose="00000400000000000000" pitchFamily="2" charset="-78"/>
              </a:rPr>
              <a:t>شهرداری موظف اجرای پیشنهادات داده شده توسط کمیته </a:t>
            </a:r>
            <a:r>
              <a:rPr lang="en-US" sz="1600" dirty="0" smtClean="0">
                <a:latin typeface="Berlin Sans FB" panose="020E0602020502020306" pitchFamily="34" charset="0"/>
                <a:cs typeface="B Roya" panose="00000400000000000000" pitchFamily="2" charset="-78"/>
              </a:rPr>
              <a:t> </a:t>
            </a:r>
            <a:r>
              <a:rPr lang="en-US" sz="1600" dirty="0" smtClean="0">
                <a:solidFill>
                  <a:srgbClr val="6DC701"/>
                </a:solidFill>
                <a:latin typeface="Berlin Sans FB" panose="020E0602020502020306" pitchFamily="34" charset="0"/>
                <a:cs typeface="B Roya" panose="00000400000000000000" pitchFamily="2" charset="-78"/>
              </a:rPr>
              <a:t>DAIP </a:t>
            </a:r>
            <a:r>
              <a:rPr lang="fa-IR" sz="1600" dirty="0" smtClean="0">
                <a:latin typeface="Berlin Sans FB" panose="020E0602020502020306" pitchFamily="34" charset="0"/>
                <a:cs typeface="B Roya" panose="00000400000000000000" pitchFamily="2" charset="-78"/>
              </a:rPr>
              <a:t>و برای سایر فضاها هم از طریق وضع قوانین است و بعضی از پیشنهادات مربوط به تمام شهر هستند در حالیکه بعضی دیگر متعلق به قسمت های خاصی هستند.</a:t>
            </a:r>
          </a:p>
          <a:p>
            <a:pPr algn="just" rtl="1"/>
            <a:r>
              <a:rPr lang="fa-IR" sz="1600" dirty="0" smtClean="0">
                <a:latin typeface="Berlin Sans FB" panose="020E0602020502020306" pitchFamily="34" charset="0"/>
                <a:cs typeface="B Roya" panose="00000400000000000000" pitchFamily="2" charset="-78"/>
              </a:rPr>
              <a:t> پلان اجرایی همه پیشنهادات را مشخص می کند و همچنین مشخص می کند که چه نهادی وطیفه انجام آن را دارد.</a:t>
            </a:r>
            <a:endParaRPr lang="en-US" sz="1600" dirty="0" smtClean="0">
              <a:latin typeface="Berlin Sans FB" panose="020E0602020502020306" pitchFamily="34" charset="0"/>
              <a:cs typeface="B Roya" panose="00000400000000000000" pitchFamily="2" charset="-78"/>
            </a:endParaRPr>
          </a:p>
          <a:p>
            <a:pPr algn="just"/>
            <a:endParaRPr lang="en-US" sz="1600" dirty="0"/>
          </a:p>
        </p:txBody>
      </p:sp>
      <p:sp>
        <p:nvSpPr>
          <p:cNvPr id="6" name="Rectangle 5"/>
          <p:cNvSpPr/>
          <p:nvPr/>
        </p:nvSpPr>
        <p:spPr>
          <a:xfrm>
            <a:off x="1044689" y="4372192"/>
            <a:ext cx="4572000" cy="553998"/>
          </a:xfrm>
          <a:prstGeom prst="rect">
            <a:avLst/>
          </a:prstGeom>
        </p:spPr>
        <p:txBody>
          <a:bodyPr>
            <a:spAutoFit/>
          </a:bodyPr>
          <a:lstStyle/>
          <a:p>
            <a:endParaRPr lang="en-US" dirty="0"/>
          </a:p>
          <a:p>
            <a:r>
              <a:rPr lang="en-US" sz="1200" dirty="0">
                <a:latin typeface="Tw Cen MT Condensed Extra Bold" panose="020B0803020202020204" pitchFamily="34" charset="0"/>
              </a:rPr>
              <a:t>City of Perth </a:t>
            </a:r>
            <a:r>
              <a:rPr lang="en-US" sz="1200" dirty="0" smtClean="0">
                <a:latin typeface="Tw Cen MT Condensed Extra Bold" panose="020B0803020202020204" pitchFamily="34" charset="0"/>
              </a:rPr>
              <a:t>offices</a:t>
            </a:r>
            <a:endParaRPr lang="en-US" sz="1200" dirty="0">
              <a:latin typeface="Tw Cen MT Condensed Extra Bold" panose="020B0803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884" y="380177"/>
            <a:ext cx="2736304" cy="4135471"/>
          </a:xfrm>
          <a:prstGeom prst="rect">
            <a:avLst/>
          </a:prstGeom>
          <a:ln>
            <a:noFill/>
          </a:ln>
          <a:effectLst>
            <a:softEdge rad="112500"/>
          </a:effectLst>
        </p:spPr>
      </p:pic>
    </p:spTree>
    <p:extLst>
      <p:ext uri="{BB962C8B-B14F-4D97-AF65-F5344CB8AC3E}">
        <p14:creationId xmlns:p14="http://schemas.microsoft.com/office/powerpoint/2010/main" val="418331759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40152" y="0"/>
            <a:ext cx="3203848" cy="5143500"/>
          </a:xfrm>
          <a:prstGeom prst="rect">
            <a:avLst/>
          </a:prstGeom>
          <a:solidFill>
            <a:srgbClr val="DDFFB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95536" y="555526"/>
            <a:ext cx="8119814" cy="3742050"/>
          </a:xfrm>
        </p:spPr>
        <p:txBody>
          <a:bodyPr/>
          <a:lstStyle/>
          <a:p>
            <a:pPr>
              <a:lnSpc>
                <a:spcPct val="100000"/>
              </a:lnSpc>
            </a:pPr>
            <a:endParaRPr lang="en-US" sz="1200" dirty="0"/>
          </a:p>
          <a:p>
            <a:pPr>
              <a:lnSpc>
                <a:spcPct val="100000"/>
              </a:lnSpc>
            </a:pPr>
            <a:r>
              <a:rPr lang="en-US" sz="1200" dirty="0" smtClean="0">
                <a:latin typeface="Tw Cen MT Condensed Extra Bold" panose="020B0803020202020204" pitchFamily="34" charset="0"/>
              </a:rPr>
              <a:t>•  Citi place </a:t>
            </a:r>
            <a:r>
              <a:rPr lang="en-US" sz="1200" dirty="0">
                <a:latin typeface="Tw Cen MT Condensed Extra Bold" panose="020B0803020202020204" pitchFamily="34" charset="0"/>
              </a:rPr>
              <a:t>Community Centre;</a:t>
            </a:r>
          </a:p>
          <a:p>
            <a:pPr>
              <a:lnSpc>
                <a:spcPct val="100000"/>
              </a:lnSpc>
            </a:pPr>
            <a:r>
              <a:rPr lang="en-US" sz="1200" dirty="0" smtClean="0">
                <a:latin typeface="Tw Cen MT Condensed Extra Bold" panose="020B0803020202020204" pitchFamily="34" charset="0"/>
              </a:rPr>
              <a:t>•  Citi place </a:t>
            </a:r>
            <a:r>
              <a:rPr lang="en-US" sz="1200" dirty="0">
                <a:latin typeface="Tw Cen MT Condensed Extra Bold" panose="020B0803020202020204" pitchFamily="34" charset="0"/>
              </a:rPr>
              <a:t>Rest Centre;</a:t>
            </a:r>
          </a:p>
          <a:p>
            <a:pPr>
              <a:lnSpc>
                <a:spcPct val="100000"/>
              </a:lnSpc>
            </a:pPr>
            <a:r>
              <a:rPr lang="en-US" sz="1200" dirty="0" smtClean="0">
                <a:latin typeface="Tw Cen MT Condensed Extra Bold" panose="020B0803020202020204" pitchFamily="34" charset="0"/>
              </a:rPr>
              <a:t>•  Citi place </a:t>
            </a:r>
            <a:r>
              <a:rPr lang="en-US" sz="1200" dirty="0">
                <a:latin typeface="Tw Cen MT Condensed Extra Bold" panose="020B0803020202020204" pitchFamily="34" charset="0"/>
              </a:rPr>
              <a:t>Child Care Centre;</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Rod </a:t>
            </a:r>
            <a:r>
              <a:rPr lang="en-US" sz="1200" dirty="0">
                <a:latin typeface="Tw Cen MT Condensed Extra Bold" panose="020B0803020202020204" pitchFamily="34" charset="0"/>
              </a:rPr>
              <a:t>Evans Community Centre;</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Perth </a:t>
            </a:r>
            <a:r>
              <a:rPr lang="en-US" sz="1200" dirty="0">
                <a:latin typeface="Tw Cen MT Condensed Extra Bold" panose="020B0803020202020204" pitchFamily="34" charset="0"/>
              </a:rPr>
              <a:t>Town Hall;</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CCTV </a:t>
            </a:r>
            <a:r>
              <a:rPr lang="en-US" sz="1200" dirty="0">
                <a:latin typeface="Tw Cen MT Condensed Extra Bold" panose="020B0803020202020204" pitchFamily="34" charset="0"/>
              </a:rPr>
              <a:t>(Closed Circuit Television);</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public </a:t>
            </a:r>
            <a:r>
              <a:rPr lang="en-US" sz="1200" dirty="0">
                <a:latin typeface="Tw Cen MT Condensed Extra Bold" panose="020B0803020202020204" pitchFamily="34" charset="0"/>
              </a:rPr>
              <a:t>toilets; and</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car </a:t>
            </a:r>
            <a:r>
              <a:rPr lang="en-US" sz="1200" dirty="0">
                <a:latin typeface="Tw Cen MT Condensed Extra Bold" panose="020B0803020202020204" pitchFamily="34" charset="0"/>
              </a:rPr>
              <a:t>parks;</a:t>
            </a:r>
          </a:p>
          <a:p>
            <a:pPr>
              <a:lnSpc>
                <a:spcPct val="100000"/>
              </a:lnSpc>
            </a:pPr>
            <a:r>
              <a:rPr lang="en-US" sz="1200" dirty="0" smtClean="0">
                <a:latin typeface="Tw Cen MT Condensed Extra Bold" panose="020B0803020202020204" pitchFamily="34" charset="0"/>
              </a:rPr>
              <a:t>•  City </a:t>
            </a:r>
            <a:r>
              <a:rPr lang="en-US" sz="1200" dirty="0">
                <a:latin typeface="Tw Cen MT Condensed Extra Bold" panose="020B0803020202020204" pitchFamily="34" charset="0"/>
              </a:rPr>
              <a:t>of Perth Library;</a:t>
            </a:r>
          </a:p>
          <a:p>
            <a:pPr>
              <a:lnSpc>
                <a:spcPct val="100000"/>
              </a:lnSpc>
            </a:pPr>
            <a:r>
              <a:rPr lang="en-US" sz="1200" dirty="0" smtClean="0">
                <a:latin typeface="Tw Cen MT Condensed Extra Bold" panose="020B0803020202020204" pitchFamily="34" charset="0"/>
              </a:rPr>
              <a:t>•  </a:t>
            </a:r>
            <a:r>
              <a:rPr lang="en-US" sz="1200" dirty="0">
                <a:latin typeface="Tw Cen MT Condensed Extra Bold" panose="020B0803020202020204" pitchFamily="34" charset="0"/>
              </a:rPr>
              <a:t>works depot;</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Council </a:t>
            </a:r>
            <a:r>
              <a:rPr lang="en-US" sz="1200" dirty="0">
                <a:latin typeface="Tw Cen MT Condensed Extra Bold" panose="020B0803020202020204" pitchFamily="34" charset="0"/>
              </a:rPr>
              <a:t>House;</a:t>
            </a:r>
          </a:p>
          <a:p>
            <a:pPr>
              <a:lnSpc>
                <a:spcPct val="100000"/>
              </a:lnSpc>
            </a:pPr>
            <a:r>
              <a:rPr lang="en-US" sz="1200" dirty="0" smtClean="0">
                <a:latin typeface="Tw Cen MT Condensed Extra Bold" panose="020B0803020202020204" pitchFamily="34" charset="0"/>
              </a:rPr>
              <a:t>•  </a:t>
            </a:r>
            <a:r>
              <a:rPr lang="en-US" sz="1200" dirty="0">
                <a:latin typeface="Tw Cen MT Condensed Extra Bold" panose="020B0803020202020204" pitchFamily="34" charset="0"/>
              </a:rPr>
              <a:t>Forrest Place;</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Hay </a:t>
            </a:r>
            <a:r>
              <a:rPr lang="en-US" sz="1200" dirty="0">
                <a:latin typeface="Tw Cen MT Condensed Extra Bold" panose="020B0803020202020204" pitchFamily="34" charset="0"/>
              </a:rPr>
              <a:t>Street Mall;</a:t>
            </a:r>
          </a:p>
          <a:p>
            <a:pPr>
              <a:lnSpc>
                <a:spcPct val="100000"/>
              </a:lnSpc>
            </a:pPr>
            <a:r>
              <a:rPr lang="en-US" sz="1200" dirty="0" smtClean="0">
                <a:latin typeface="Tw Cen MT Condensed Extra Bold" panose="020B0803020202020204" pitchFamily="34" charset="0"/>
              </a:rPr>
              <a:t>•  </a:t>
            </a:r>
            <a:r>
              <a:rPr lang="en-US" sz="1200" dirty="0">
                <a:latin typeface="Tw Cen MT Condensed Extra Bold" panose="020B0803020202020204" pitchFamily="34" charset="0"/>
              </a:rPr>
              <a:t>Murray Street Mall;</a:t>
            </a:r>
          </a:p>
          <a:p>
            <a:pPr>
              <a:lnSpc>
                <a:spcPct val="100000"/>
              </a:lnSpc>
            </a:pPr>
            <a:r>
              <a:rPr lang="en-US" sz="1200" dirty="0" smtClean="0">
                <a:latin typeface="Tw Cen MT Condensed Extra Bold" panose="020B0803020202020204" pitchFamily="34" charset="0"/>
              </a:rPr>
              <a:t>•  </a:t>
            </a:r>
            <a:r>
              <a:rPr lang="en-US" sz="1200" dirty="0">
                <a:latin typeface="Tw Cen MT Condensed Extra Bold" panose="020B0803020202020204" pitchFamily="34" charset="0"/>
              </a:rPr>
              <a:t>Perth Concert Hall;</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Northbridge </a:t>
            </a:r>
            <a:r>
              <a:rPr lang="en-US" sz="1200" dirty="0">
                <a:latin typeface="Tw Cen MT Condensed Extra Bold" panose="020B0803020202020204" pitchFamily="34" charset="0"/>
              </a:rPr>
              <a:t>Piazza;</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Citi place </a:t>
            </a:r>
            <a:r>
              <a:rPr lang="en-US" sz="1200" dirty="0">
                <a:latin typeface="Tw Cen MT Condensed Extra Bold" panose="020B0803020202020204" pitchFamily="34" charset="0"/>
              </a:rPr>
              <a:t>Upper Level Concourse;</a:t>
            </a:r>
          </a:p>
          <a:p>
            <a:pPr>
              <a:lnSpc>
                <a:spcPct val="100000"/>
              </a:lnSpc>
            </a:pPr>
            <a:r>
              <a:rPr lang="en-US" sz="1200" dirty="0">
                <a:latin typeface="Tw Cen MT Condensed Extra Bold" panose="020B0803020202020204" pitchFamily="34" charset="0"/>
              </a:rPr>
              <a:t>• </a:t>
            </a:r>
            <a:r>
              <a:rPr lang="en-US" sz="1200" dirty="0" smtClean="0">
                <a:latin typeface="Tw Cen MT Condensed Extra Bold" panose="020B0803020202020204" pitchFamily="34" charset="0"/>
              </a:rPr>
              <a:t> 27 </a:t>
            </a:r>
            <a:r>
              <a:rPr lang="en-US" sz="1200" dirty="0">
                <a:latin typeface="Tw Cen MT Condensed Extra Bold" panose="020B0803020202020204" pitchFamily="34" charset="0"/>
              </a:rPr>
              <a:t>parkland areas and reserves;</a:t>
            </a:r>
          </a:p>
          <a:p>
            <a:endParaRPr lang="en-US" dirty="0"/>
          </a:p>
        </p:txBody>
      </p:sp>
      <p:sp>
        <p:nvSpPr>
          <p:cNvPr id="6" name="TextBox 5"/>
          <p:cNvSpPr txBox="1"/>
          <p:nvPr/>
        </p:nvSpPr>
        <p:spPr>
          <a:xfrm>
            <a:off x="6065912" y="1694587"/>
            <a:ext cx="2952328" cy="1754326"/>
          </a:xfrm>
          <a:prstGeom prst="rect">
            <a:avLst/>
          </a:prstGeom>
          <a:noFill/>
        </p:spPr>
        <p:txBody>
          <a:bodyPr wrap="square" rtlCol="0">
            <a:spAutoFit/>
          </a:bodyPr>
          <a:lstStyle/>
          <a:p>
            <a:pPr algn="just" rtl="1"/>
            <a:r>
              <a:rPr lang="fa-IR" dirty="0">
                <a:cs typeface="B Roya" panose="00000400000000000000" pitchFamily="2" charset="-78"/>
              </a:rPr>
              <a:t>شهرداری برای تامین خدمات و نیاز های فضاهای زیر موظف است و سایر فضاها و بناها باید توسط مالکان خود اداره شوند و ملزم به رعایت ضوابط وضع شده توسط شهرداری هستند:</a:t>
            </a:r>
            <a:endParaRPr lang="en-US" dirty="0">
              <a:cs typeface="B Roya" panose="00000400000000000000" pitchFamily="2" charset="-78"/>
            </a:endParaRPr>
          </a:p>
          <a:p>
            <a:pPr algn="just" rtl="1"/>
            <a:endParaRPr lang="en-US" dirty="0"/>
          </a:p>
        </p:txBody>
      </p:sp>
    </p:spTree>
    <p:extLst>
      <p:ext uri="{BB962C8B-B14F-4D97-AF65-F5344CB8AC3E}">
        <p14:creationId xmlns:p14="http://schemas.microsoft.com/office/powerpoint/2010/main" val="138264139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211960" y="1203598"/>
            <a:ext cx="4536504" cy="2831544"/>
          </a:xfrm>
        </p:spPr>
        <p:txBody>
          <a:bodyPr/>
          <a:lstStyle/>
          <a:p>
            <a:pPr algn="just" rtl="1">
              <a:lnSpc>
                <a:spcPct val="100000"/>
              </a:lnSpc>
            </a:pPr>
            <a:r>
              <a:rPr lang="fa-IR" sz="1800" dirty="0" smtClean="0">
                <a:solidFill>
                  <a:schemeClr val="tx1"/>
                </a:solidFill>
                <a:latin typeface="Berlin Sans FB" panose="020E0602020502020306" pitchFamily="34" charset="0"/>
                <a:cs typeface="B Roya" panose="00000400000000000000" pitchFamily="2" charset="-78"/>
              </a:rPr>
              <a:t>نسخه </a:t>
            </a:r>
            <a:r>
              <a:rPr lang="fa-IR" sz="1800" dirty="0">
                <a:solidFill>
                  <a:schemeClr val="tx1"/>
                </a:solidFill>
                <a:latin typeface="Berlin Sans FB" panose="020E0602020502020306" pitchFamily="34" charset="0"/>
                <a:cs typeface="B Roya" panose="00000400000000000000" pitchFamily="2" charset="-78"/>
              </a:rPr>
              <a:t>ای از برنامه تهیه شده برای کارکنان شهرداری، افراد معلول، سالمندان و خانواده آن ها فرستاده می شود و نظر آن ها را  درباره برنامه جویا می شوند و پس اعمال نظرات آن ها نسخه نهایی تهیه می شود و در تمام فرمت ها قابل دسترس عموم قرار می گیرد.</a:t>
            </a:r>
            <a:endParaRPr lang="en-US" sz="1800" dirty="0">
              <a:solidFill>
                <a:schemeClr val="tx1"/>
              </a:solidFill>
              <a:latin typeface="Berlin Sans FB" panose="020E0602020502020306" pitchFamily="34" charset="0"/>
              <a:cs typeface="B Roya" panose="00000400000000000000" pitchFamily="2" charset="-78"/>
            </a:endParaRPr>
          </a:p>
          <a:p>
            <a:pPr algn="just" rtl="1">
              <a:lnSpc>
                <a:spcPct val="100000"/>
              </a:lnSpc>
            </a:pPr>
            <a:r>
              <a:rPr lang="fa-IR" sz="1800" dirty="0">
                <a:solidFill>
                  <a:srgbClr val="6DC701"/>
                </a:solidFill>
                <a:latin typeface="Berlin Sans FB" panose="020E0602020502020306" pitchFamily="34" charset="0"/>
                <a:cs typeface="B Roya" panose="00000400000000000000" pitchFamily="2" charset="-78"/>
              </a:rPr>
              <a:t>به روزرسانی برنامه</a:t>
            </a:r>
            <a:r>
              <a:rPr lang="fa-IR" sz="1800" dirty="0" smtClean="0">
                <a:solidFill>
                  <a:srgbClr val="6DC701"/>
                </a:solidFill>
                <a:latin typeface="Berlin Sans FB" panose="020E0602020502020306" pitchFamily="34" charset="0"/>
                <a:cs typeface="B Roya" panose="00000400000000000000" pitchFamily="2" charset="-78"/>
              </a:rPr>
              <a:t>:</a:t>
            </a:r>
            <a:endParaRPr lang="en-US" sz="1800" dirty="0" smtClean="0">
              <a:solidFill>
                <a:srgbClr val="6DC701"/>
              </a:solidFill>
              <a:latin typeface="Berlin Sans FB" panose="020E0602020502020306" pitchFamily="34" charset="0"/>
              <a:cs typeface="B Roya" panose="00000400000000000000" pitchFamily="2" charset="-78"/>
            </a:endParaRPr>
          </a:p>
          <a:p>
            <a:pPr algn="just" rtl="1">
              <a:lnSpc>
                <a:spcPct val="100000"/>
              </a:lnSpc>
            </a:pPr>
            <a:r>
              <a:rPr lang="fa-IR" sz="1800" dirty="0" smtClean="0">
                <a:solidFill>
                  <a:schemeClr val="tx1"/>
                </a:solidFill>
                <a:latin typeface="Berlin Sans FB" panose="020E0602020502020306" pitchFamily="34" charset="0"/>
                <a:cs typeface="B Roya" panose="00000400000000000000" pitchFamily="2" charset="-78"/>
              </a:rPr>
              <a:t> </a:t>
            </a:r>
            <a:r>
              <a:rPr lang="fa-IR" sz="1800" dirty="0">
                <a:solidFill>
                  <a:schemeClr val="tx1"/>
                </a:solidFill>
                <a:latin typeface="Berlin Sans FB" panose="020E0602020502020306" pitchFamily="34" charset="0"/>
                <a:cs typeface="B Roya" panose="00000400000000000000" pitchFamily="2" charset="-78"/>
              </a:rPr>
              <a:t>برنامه باید هر 5 سال یک بار بازنگری شود و دوباره تهیه شود و در اختیار عموم قرا گیرد همچنین پلان اجرایی می تواند هر یک سال به روزرسانی شود.</a:t>
            </a:r>
            <a:endParaRPr lang="en-US" sz="1800" dirty="0">
              <a:solidFill>
                <a:schemeClr val="tx1"/>
              </a:solidFill>
              <a:latin typeface="Berlin Sans FB" panose="020E0602020502020306" pitchFamily="34" charset="0"/>
              <a:cs typeface="B Roya" panose="00000400000000000000" pitchFamily="2" charset="-78"/>
            </a:endParaRPr>
          </a:p>
          <a:p>
            <a:pPr algn="r">
              <a:lnSpc>
                <a:spcPct val="100000"/>
              </a:lnSpc>
            </a:pPr>
            <a:endParaRPr lang="en-US" sz="1600" dirty="0">
              <a:solidFill>
                <a:schemeClr val="tx1"/>
              </a:solidFill>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55576" y="1203598"/>
            <a:ext cx="3048000" cy="2286000"/>
          </a:xfrm>
          <a:prstGeom prst="rect">
            <a:avLst/>
          </a:prstGeom>
        </p:spPr>
      </p:pic>
    </p:spTree>
    <p:extLst>
      <p:ext uri="{BB962C8B-B14F-4D97-AF65-F5344CB8AC3E}">
        <p14:creationId xmlns:p14="http://schemas.microsoft.com/office/powerpoint/2010/main" val="182856376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1" y="2272903"/>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73756" y="2272903"/>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r" defTabSz="1088205" rtl="1">
              <a:lnSpc>
                <a:spcPct val="200000"/>
              </a:lnSpc>
            </a:pPr>
            <a:r>
              <a:rPr lang="fa-IR" sz="1600" b="1" dirty="0">
                <a:cs typeface="B Roya" panose="00000400000000000000" pitchFamily="2" charset="-78"/>
              </a:rPr>
              <a:t>نتیجه 1: </a:t>
            </a:r>
            <a:endParaRPr lang="fa-IR" sz="1600" b="1" dirty="0" smtClean="0">
              <a:cs typeface="B Roya" panose="00000400000000000000" pitchFamily="2" charset="-78"/>
            </a:endParaRPr>
          </a:p>
          <a:p>
            <a:pPr algn="r" defTabSz="1088205" rtl="1">
              <a:lnSpc>
                <a:spcPct val="200000"/>
              </a:lnSpc>
            </a:pPr>
            <a:r>
              <a:rPr lang="fa-IR" sz="1400" b="1" dirty="0" smtClean="0">
                <a:cs typeface="B Roya" panose="00000400000000000000" pitchFamily="2" charset="-78"/>
              </a:rPr>
              <a:t>افراد </a:t>
            </a:r>
            <a:r>
              <a:rPr lang="fa-IR" sz="1400" b="1" dirty="0">
                <a:cs typeface="B Roya" panose="00000400000000000000" pitchFamily="2" charset="-78"/>
              </a:rPr>
              <a:t>با توانایی های کمتر </a:t>
            </a:r>
            <a:r>
              <a:rPr lang="fa-IR" sz="1400" b="1" dirty="0" smtClean="0">
                <a:cs typeface="B Roya" panose="00000400000000000000" pitchFamily="2" charset="-78"/>
              </a:rPr>
              <a:t>موقعیتی یکسان </a:t>
            </a:r>
            <a:r>
              <a:rPr lang="fa-IR" sz="1400" b="1" dirty="0">
                <a:cs typeface="B Roya" panose="00000400000000000000" pitchFamily="2" charset="-78"/>
              </a:rPr>
              <a:t>برای دسترسی به خدمات عمومی </a:t>
            </a:r>
            <a:r>
              <a:rPr lang="fa-IR" sz="1400" b="1" dirty="0" smtClean="0">
                <a:cs typeface="B Roya" panose="00000400000000000000" pitchFamily="2" charset="-78"/>
              </a:rPr>
              <a:t>دارند.</a:t>
            </a:r>
            <a:endParaRPr lang="en-US" sz="1400" b="1" dirty="0">
              <a:cs typeface="B Roya" panose="00000400000000000000" pitchFamily="2" charset="-78"/>
            </a:endParaRPr>
          </a:p>
          <a:p>
            <a:pPr algn="r" defTabSz="1088205" rtl="1">
              <a:lnSpc>
                <a:spcPct val="200000"/>
              </a:lnSpc>
            </a:pP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2986561" y="2554039"/>
            <a:ext cx="6068142" cy="2308324"/>
          </a:xfrm>
          <a:prstGeom prst="rect">
            <a:avLst/>
          </a:prstGeom>
          <a:noFill/>
        </p:spPr>
        <p:txBody>
          <a:bodyPr wrap="square" rtlCol="0">
            <a:spAutoFit/>
          </a:bodyPr>
          <a:lstStyle/>
          <a:p>
            <a:pPr algn="just"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حصول اطمینان از سیاست ها و روش های مربوط به دسترسی در داخل سازمان مدیریتی یکپارچه</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اطمینان از اینکه کارکنان، عوامل و پیمانکاران برای ارائه الزامات مربوطه برای دسترسی به خدمات و رویدادها و دسترسی به منابع مربوطه برای حمایت اگاه هستند.</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بهبود ارائه اطلاعات در مورد خدمات و وقایع و مقررات دسترسی برای افراد با ناتوانی</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اطمینان از اینکه با افراد ناتوان در مورد دسترسی و همه شمولی فضاها مشورت می شود.</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آگاهی بخشی در مورد هرگونه تغییرات در قوانین و استانداردها  </a:t>
            </a:r>
            <a:endParaRPr lang="en-US" sz="1600" dirty="0">
              <a:cs typeface="B Roya" panose="00000400000000000000" pitchFamily="2" charset="-78"/>
            </a:endParaRPr>
          </a:p>
          <a:p>
            <a:pPr algn="just" rtl="1"/>
            <a:endParaRPr lang="en-US" sz="1600" dirty="0">
              <a:cs typeface="B Roya" panose="00000400000000000000" pitchFamily="2" charset="-78"/>
            </a:endParaRPr>
          </a:p>
        </p:txBody>
      </p:sp>
    </p:spTree>
    <p:extLst>
      <p:ext uri="{BB962C8B-B14F-4D97-AF65-F5344CB8AC3E}">
        <p14:creationId xmlns:p14="http://schemas.microsoft.com/office/powerpoint/2010/main" val="295043852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1" y="2403081"/>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75262" y="2403081"/>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r" defTabSz="1088205" rtl="1">
              <a:lnSpc>
                <a:spcPct val="200000"/>
              </a:lnSpc>
            </a:pPr>
            <a:r>
              <a:rPr lang="fa-IR" sz="1600" b="1" dirty="0">
                <a:cs typeface="B Roya" panose="00000400000000000000" pitchFamily="2" charset="-78"/>
              </a:rPr>
              <a:t>نتیجه </a:t>
            </a:r>
            <a:r>
              <a:rPr lang="fa-IR" sz="1600" b="1" dirty="0" smtClean="0">
                <a:cs typeface="B Roya" panose="00000400000000000000" pitchFamily="2" charset="-78"/>
              </a:rPr>
              <a:t>2: </a:t>
            </a:r>
          </a:p>
          <a:p>
            <a:pPr algn="just" rtl="1"/>
            <a:r>
              <a:rPr lang="fa-IR" sz="1400" b="1" dirty="0">
                <a:cs typeface="B Roya" panose="00000400000000000000" pitchFamily="2" charset="-78"/>
              </a:rPr>
              <a:t>افراد با توانایی های کمتر موقعیتی یکسان برای دسترسی به ساختمان ها دارند.</a:t>
            </a:r>
            <a:endParaRPr lang="en-US" sz="1400" b="1" dirty="0">
              <a:cs typeface="B Roya" panose="00000400000000000000" pitchFamily="2" charset="-78"/>
            </a:endParaRPr>
          </a:p>
          <a:p>
            <a:pPr algn="r" defTabSz="1088205" rtl="1">
              <a:lnSpc>
                <a:spcPct val="200000"/>
              </a:lnSpc>
            </a:pP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2904371" y="2588955"/>
            <a:ext cx="6199364" cy="2554545"/>
          </a:xfrm>
          <a:prstGeom prst="rect">
            <a:avLst/>
          </a:prstGeom>
          <a:noFill/>
        </p:spPr>
        <p:txBody>
          <a:bodyPr wrap="square" rtlCol="0">
            <a:spAutoFit/>
          </a:bodyPr>
          <a:lstStyle/>
          <a:p>
            <a:pPr algn="just"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اطمینان از دسترسی همگانی بخش جدایی ناپذیر تمام پروژه ها از مراحل اولیه برنامه ریزی طراحی تا مراحل اجرا است.</a:t>
            </a:r>
            <a:endParaRPr lang="en-US" sz="1600" dirty="0">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نشان دادن رهبری و حمایت از همه شمولی فضاها در تحولات شهر</a:t>
            </a:r>
            <a:endParaRPr lang="en-US" sz="1600" dirty="0">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ادامه ی سیاست های بهبود دسترسی به ساختمان ها، امکانات، علامت گذاری ها،پارکینگ، فضاهای بازی و فضاهای عمومی</a:t>
            </a:r>
            <a:endParaRPr lang="en-US" sz="1600" dirty="0">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ادامه به اجرای فرآیندهایی برای اطمینان از ایمنی در هنگام اجرای پروژه های ساختمانی</a:t>
            </a:r>
            <a:endParaRPr lang="en-US" sz="1600" dirty="0">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افزایش میزان پارکینگ های مخصوص افراد ناتوان و کم توان</a:t>
            </a:r>
            <a:endParaRPr lang="en-US" sz="1600" dirty="0">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بهبود سایر امکانات موجود در فضاها</a:t>
            </a:r>
            <a:endParaRPr lang="en-US" sz="1600" dirty="0">
              <a:cs typeface="B Roya" panose="00000400000000000000" pitchFamily="2" charset="-78"/>
            </a:endParaRPr>
          </a:p>
          <a:p>
            <a:pPr algn="just" rtl="1"/>
            <a:endParaRPr lang="en-US" sz="1600" dirty="0">
              <a:cs typeface="B Roya" panose="00000400000000000000" pitchFamily="2" charset="-78"/>
            </a:endParaRPr>
          </a:p>
        </p:txBody>
      </p:sp>
    </p:spTree>
    <p:extLst>
      <p:ext uri="{BB962C8B-B14F-4D97-AF65-F5344CB8AC3E}">
        <p14:creationId xmlns:p14="http://schemas.microsoft.com/office/powerpoint/2010/main" val="25462413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20254" y="2272903"/>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15364" y="2272903"/>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r" defTabSz="1088205" rtl="1">
              <a:lnSpc>
                <a:spcPct val="200000"/>
              </a:lnSpc>
            </a:pPr>
            <a:r>
              <a:rPr lang="fa-IR" sz="1600" b="1" dirty="0">
                <a:cs typeface="B Roya" panose="00000400000000000000" pitchFamily="2" charset="-78"/>
              </a:rPr>
              <a:t>نتیجه </a:t>
            </a:r>
            <a:r>
              <a:rPr lang="fa-IR" sz="1600" b="1" dirty="0" smtClean="0">
                <a:cs typeface="B Roya" panose="00000400000000000000" pitchFamily="2" charset="-78"/>
              </a:rPr>
              <a:t>3: </a:t>
            </a:r>
          </a:p>
          <a:p>
            <a:pPr algn="just" rtl="1"/>
            <a:r>
              <a:rPr lang="fa-IR" sz="1400" b="1" dirty="0">
                <a:cs typeface="B Roya" panose="00000400000000000000" pitchFamily="2" charset="-78"/>
              </a:rPr>
              <a:t>افراد با توانایی های کمتر تمام اطلاعات مرتبط با شهر را با فرمتی که برای آن ها قابل استفاده باشد دریافت می کنند</a:t>
            </a:r>
            <a:r>
              <a:rPr lang="fa-IR" sz="1400" dirty="0"/>
              <a:t>.</a:t>
            </a:r>
            <a:endParaRPr lang="en-US" sz="1400" dirty="0"/>
          </a:p>
          <a:p>
            <a:pPr algn="r" defTabSz="1088205" rtl="1">
              <a:lnSpc>
                <a:spcPct val="200000"/>
              </a:lnSpc>
            </a:pP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3064751" y="3363838"/>
            <a:ext cx="6068142" cy="1077218"/>
          </a:xfrm>
          <a:prstGeom prst="rect">
            <a:avLst/>
          </a:prstGeom>
          <a:noFill/>
        </p:spPr>
        <p:txBody>
          <a:bodyPr wrap="square" rtlCol="0">
            <a:spAutoFit/>
          </a:bodyPr>
          <a:lstStyle/>
          <a:p>
            <a:pPr algn="r"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ارائه مفید خدمات به مشتریان و در همه سطح شهر افراد آگاه هستند که از چه فرمت هایی برای ارائه اطلاعاتشان باید استفاده کنند.</a:t>
            </a:r>
            <a:endParaRPr lang="en-US" sz="1600" dirty="0">
              <a:cs typeface="B Roya" panose="00000400000000000000" pitchFamily="2" charset="-78"/>
            </a:endParaRPr>
          </a:p>
          <a:p>
            <a:pPr algn="r" rtl="1"/>
            <a:endParaRPr lang="en-US" sz="1600" dirty="0">
              <a:cs typeface="B Roya" panose="00000400000000000000" pitchFamily="2" charset="-78"/>
            </a:endParaRPr>
          </a:p>
        </p:txBody>
      </p:sp>
    </p:spTree>
    <p:extLst>
      <p:ext uri="{BB962C8B-B14F-4D97-AF65-F5344CB8AC3E}">
        <p14:creationId xmlns:p14="http://schemas.microsoft.com/office/powerpoint/2010/main" val="417733003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31990" y="2251337"/>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51520" y="2251337"/>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r" defTabSz="1088205" rtl="1">
              <a:lnSpc>
                <a:spcPct val="200000"/>
              </a:lnSpc>
            </a:pPr>
            <a:r>
              <a:rPr lang="fa-IR" sz="1600" b="1" dirty="0">
                <a:cs typeface="B Roya" panose="00000400000000000000" pitchFamily="2" charset="-78"/>
              </a:rPr>
              <a:t>نتیجه </a:t>
            </a:r>
            <a:r>
              <a:rPr lang="fa-IR" sz="1600" b="1" dirty="0" smtClean="0">
                <a:cs typeface="B Roya" panose="00000400000000000000" pitchFamily="2" charset="-78"/>
              </a:rPr>
              <a:t>4: </a:t>
            </a:r>
          </a:p>
          <a:p>
            <a:pPr algn="r" defTabSz="1088205" rtl="1">
              <a:lnSpc>
                <a:spcPct val="150000"/>
              </a:lnSpc>
            </a:pPr>
            <a:r>
              <a:rPr lang="fa-IR" sz="1400" b="1" dirty="0">
                <a:cs typeface="B Roya" panose="00000400000000000000" pitchFamily="2" charset="-78"/>
              </a:rPr>
              <a:t>افراد با توانایی های کمتر خدماتی با کیفیت و سطح یکسان نسبت به سایر شهروندان دریافت می کنند</a:t>
            </a:r>
            <a:r>
              <a:rPr lang="fa-IR" sz="1400" b="1" dirty="0" smtClean="0">
                <a:cs typeface="B Roya" panose="00000400000000000000" pitchFamily="2" charset="-78"/>
              </a:rPr>
              <a:t>.</a:t>
            </a:r>
            <a:endParaRPr lang="en-US" sz="1400" b="1" dirty="0">
              <a:cs typeface="B Roya" panose="00000400000000000000" pitchFamily="2" charset="-78"/>
            </a:endParaRPr>
          </a:p>
          <a:p>
            <a:pPr algn="r" defTabSz="1088205" rtl="1">
              <a:lnSpc>
                <a:spcPct val="200000"/>
              </a:lnSpc>
            </a:pP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2992867" y="3219822"/>
            <a:ext cx="6068142" cy="1323439"/>
          </a:xfrm>
          <a:prstGeom prst="rect">
            <a:avLst/>
          </a:prstGeom>
          <a:noFill/>
        </p:spPr>
        <p:txBody>
          <a:bodyPr wrap="square" rtlCol="0">
            <a:spAutoFit/>
          </a:bodyPr>
          <a:lstStyle/>
          <a:p>
            <a:pPr algn="r"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حصول اطمینان از اینکه تمام کارمندان نسبت به ارائه خدمات به این افراد آگای دارند.</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تلاش برای استفاده از کارکنان با مهارت های ارتباطی خاص برای حمایت از هرگونه نیاز حیاتی به ارائه خدمات </a:t>
            </a:r>
            <a:endParaRPr lang="en-US" sz="1600" dirty="0">
              <a:cs typeface="B Roya" panose="00000400000000000000" pitchFamily="2" charset="-78"/>
            </a:endParaRPr>
          </a:p>
          <a:p>
            <a:pPr algn="r" rtl="1"/>
            <a:endParaRPr lang="en-US" sz="1600" dirty="0">
              <a:cs typeface="B Roya" panose="00000400000000000000" pitchFamily="2" charset="-78"/>
            </a:endParaRPr>
          </a:p>
        </p:txBody>
      </p:sp>
    </p:spTree>
    <p:extLst>
      <p:ext uri="{BB962C8B-B14F-4D97-AF65-F5344CB8AC3E}">
        <p14:creationId xmlns:p14="http://schemas.microsoft.com/office/powerpoint/2010/main" val="201399006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1" y="2272903"/>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43508" y="2272902"/>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just" defTabSz="1088205" rtl="1">
              <a:lnSpc>
                <a:spcPct val="200000"/>
              </a:lnSpc>
            </a:pPr>
            <a:r>
              <a:rPr lang="fa-IR" sz="1600" b="1" dirty="0">
                <a:cs typeface="B Roya" panose="00000400000000000000" pitchFamily="2" charset="-78"/>
              </a:rPr>
              <a:t>نتیجه </a:t>
            </a:r>
            <a:r>
              <a:rPr lang="fa-IR" sz="1600" b="1" dirty="0" smtClean="0">
                <a:cs typeface="B Roya" panose="00000400000000000000" pitchFamily="2" charset="-78"/>
              </a:rPr>
              <a:t>5: </a:t>
            </a:r>
          </a:p>
          <a:p>
            <a:pPr algn="just" rtl="1"/>
            <a:r>
              <a:rPr lang="fa-IR" sz="1400" b="1" dirty="0">
                <a:cs typeface="B Roya" panose="00000400000000000000" pitchFamily="2" charset="-78"/>
              </a:rPr>
              <a:t>افراد با توانایی های کمتر دارای موقعیتی یکسان برای اظهارنظر نسبت شهر را دارند.</a:t>
            </a:r>
            <a:endParaRPr lang="en-US" sz="1400" b="1" dirty="0">
              <a:cs typeface="B Roya" panose="00000400000000000000" pitchFamily="2" charset="-78"/>
            </a:endParaRPr>
          </a:p>
          <a:p>
            <a:pPr algn="just" defTabSz="1088205" rtl="1">
              <a:lnSpc>
                <a:spcPct val="200000"/>
              </a:lnSpc>
            </a:pP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2981527" y="3331377"/>
            <a:ext cx="6068142" cy="861774"/>
          </a:xfrm>
          <a:prstGeom prst="rect">
            <a:avLst/>
          </a:prstGeom>
          <a:noFill/>
        </p:spPr>
        <p:txBody>
          <a:bodyPr wrap="square" rtlCol="0">
            <a:spAutoFit/>
          </a:bodyPr>
          <a:lstStyle/>
          <a:p>
            <a:pPr algn="r"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r" rtl="1">
              <a:buFont typeface="Arial" panose="020B0604020202020204" pitchFamily="34" charset="0"/>
              <a:buChar char="•"/>
            </a:pPr>
            <a:r>
              <a:rPr lang="fa-IR" sz="1600" dirty="0">
                <a:cs typeface="B Roya" panose="00000400000000000000" pitchFamily="2" charset="-78"/>
              </a:rPr>
              <a:t>بهبود فرایند دریافت و پاسخگویی به اظهار نظر ها</a:t>
            </a:r>
            <a:endParaRPr lang="en-US" sz="1600" dirty="0">
              <a:cs typeface="B Roya" panose="00000400000000000000" pitchFamily="2" charset="-78"/>
            </a:endParaRPr>
          </a:p>
          <a:p>
            <a:pPr algn="r" rtl="1"/>
            <a:endParaRPr lang="en-US" sz="1600" dirty="0">
              <a:cs typeface="B Roya" panose="00000400000000000000" pitchFamily="2" charset="-78"/>
            </a:endParaRPr>
          </a:p>
        </p:txBody>
      </p:sp>
    </p:spTree>
    <p:extLst>
      <p:ext uri="{BB962C8B-B14F-4D97-AF65-F5344CB8AC3E}">
        <p14:creationId xmlns:p14="http://schemas.microsoft.com/office/powerpoint/2010/main" val="83166134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67494"/>
            <a:ext cx="7920000" cy="656590"/>
          </a:xfrm>
        </p:spPr>
        <p:txBody>
          <a:bodyPr/>
          <a:lstStyle/>
          <a:p>
            <a:pPr algn="r" rtl="1"/>
            <a:r>
              <a:rPr lang="fa-IR" sz="3600" dirty="0">
                <a:cs typeface="B Bardiya" panose="00000400000000000000" pitchFamily="2" charset="-78"/>
              </a:rPr>
              <a:t>شهرهای </a:t>
            </a:r>
            <a:r>
              <a:rPr lang="fa-IR" sz="3600" dirty="0" smtClean="0">
                <a:cs typeface="B Bardiya" panose="00000400000000000000" pitchFamily="2" charset="-78"/>
              </a:rPr>
              <a:t>فراگیر</a:t>
            </a:r>
            <a:r>
              <a:rPr lang="en-US" sz="3600" dirty="0">
                <a:cs typeface="B Bardiya" panose="00000400000000000000" pitchFamily="2" charset="-78"/>
              </a:rPr>
              <a:t>)</a:t>
            </a:r>
            <a:r>
              <a:rPr lang="en-US" sz="3600" dirty="0" smtClean="0">
                <a:cs typeface="B Bardiya" panose="00000400000000000000" pitchFamily="2" charset="-78"/>
              </a:rPr>
              <a:t> </a:t>
            </a:r>
            <a:r>
              <a:rPr lang="fa-IR" sz="3600" dirty="0" smtClean="0">
                <a:cs typeface="B Bardiya" panose="00000400000000000000" pitchFamily="2" charset="-78"/>
              </a:rPr>
              <a:t>همه </a:t>
            </a:r>
            <a:r>
              <a:rPr lang="fa-IR" sz="3600" dirty="0">
                <a:cs typeface="B Bardiya" panose="00000400000000000000" pitchFamily="2" charset="-78"/>
              </a:rPr>
              <a:t>شمول</a:t>
            </a:r>
            <a:r>
              <a:rPr lang="en-US" sz="3600" dirty="0" smtClean="0">
                <a:cs typeface="B Bardiya" panose="00000400000000000000" pitchFamily="2" charset="-78"/>
              </a:rPr>
              <a:t>(</a:t>
            </a:r>
            <a:r>
              <a:rPr lang="fa-IR" sz="3600" dirty="0" smtClean="0">
                <a:cs typeface="B Bardiya" panose="00000400000000000000" pitchFamily="2" charset="-78"/>
              </a:rPr>
              <a:t>:</a:t>
            </a:r>
            <a:endParaRPr lang="en-US" sz="3600" dirty="0">
              <a:cs typeface="B Bardiya" panose="00000400000000000000" pitchFamily="2" charset="-78"/>
            </a:endParaRPr>
          </a:p>
        </p:txBody>
      </p:sp>
      <p:sp>
        <p:nvSpPr>
          <p:cNvPr id="3" name="Text Placeholder 2"/>
          <p:cNvSpPr>
            <a:spLocks noGrp="1"/>
          </p:cNvSpPr>
          <p:nvPr>
            <p:ph type="body" sz="quarter" idx="10"/>
          </p:nvPr>
        </p:nvSpPr>
        <p:spPr>
          <a:xfrm>
            <a:off x="768553" y="1779662"/>
            <a:ext cx="7884440" cy="1569660"/>
          </a:xfrm>
        </p:spPr>
        <p:txBody>
          <a:bodyPr/>
          <a:lstStyle/>
          <a:p>
            <a:pPr marL="285750" indent="-285750" algn="r" rtl="1">
              <a:lnSpc>
                <a:spcPct val="100000"/>
              </a:lnSpc>
              <a:buFont typeface="Arial" panose="020B0604020202020204" pitchFamily="34" charset="0"/>
              <a:buChar char="•"/>
            </a:pPr>
            <a:r>
              <a:rPr lang="fa-IR" sz="1600" b="1" dirty="0" smtClean="0">
                <a:cs typeface="B Roya" panose="00000400000000000000" pitchFamily="2" charset="-78"/>
              </a:rPr>
              <a:t>دربرگیری </a:t>
            </a:r>
            <a:r>
              <a:rPr lang="fa-IR" sz="1600" b="1" dirty="0">
                <a:cs typeface="B Roya" panose="00000400000000000000" pitchFamily="2" charset="-78"/>
              </a:rPr>
              <a:t>همه جنسیتها</a:t>
            </a:r>
            <a:endParaRPr lang="en-US" sz="1600" b="1" dirty="0">
              <a:cs typeface="B Roya" panose="00000400000000000000" pitchFamily="2" charset="-78"/>
            </a:endParaRPr>
          </a:p>
          <a:p>
            <a:pPr marL="285750" indent="-285750" algn="r" rtl="1">
              <a:lnSpc>
                <a:spcPct val="100000"/>
              </a:lnSpc>
              <a:buFont typeface="Arial" panose="020B0604020202020204" pitchFamily="34" charset="0"/>
              <a:buChar char="•"/>
            </a:pPr>
            <a:r>
              <a:rPr lang="fa-IR" sz="1600" b="1" dirty="0" smtClean="0">
                <a:cs typeface="B Roya" panose="00000400000000000000" pitchFamily="2" charset="-78"/>
              </a:rPr>
              <a:t>دربرگیری </a:t>
            </a:r>
            <a:r>
              <a:rPr lang="fa-IR" sz="1600" b="1" dirty="0">
                <a:cs typeface="B Roya" panose="00000400000000000000" pitchFamily="2" charset="-78"/>
              </a:rPr>
              <a:t>همه گرو ههای </a:t>
            </a:r>
            <a:r>
              <a:rPr lang="fa-IR" sz="1600" b="1" dirty="0" smtClean="0">
                <a:cs typeface="B Roya" panose="00000400000000000000" pitchFamily="2" charset="-78"/>
              </a:rPr>
              <a:t>سنی</a:t>
            </a:r>
            <a:endParaRPr lang="fa-IR" sz="1600" b="1" dirty="0">
              <a:cs typeface="B Roya" panose="00000400000000000000" pitchFamily="2" charset="-78"/>
            </a:endParaRPr>
          </a:p>
          <a:p>
            <a:pPr marL="285750" indent="-285750" algn="r" rtl="1">
              <a:lnSpc>
                <a:spcPct val="100000"/>
              </a:lnSpc>
              <a:buFont typeface="Arial" panose="020B0604020202020204" pitchFamily="34" charset="0"/>
              <a:buChar char="•"/>
            </a:pPr>
            <a:r>
              <a:rPr lang="en-US" sz="1600" b="1" dirty="0" smtClean="0">
                <a:cs typeface="B Roya" panose="00000400000000000000" pitchFamily="2" charset="-78"/>
              </a:rPr>
              <a:t> </a:t>
            </a:r>
            <a:r>
              <a:rPr lang="fa-IR" sz="1600" b="1" dirty="0">
                <a:cs typeface="B Roya" panose="00000400000000000000" pitchFamily="2" charset="-78"/>
              </a:rPr>
              <a:t>دربرگیری همه قومی </a:t>
            </a:r>
            <a:r>
              <a:rPr lang="fa-IR" sz="1600" b="1" dirty="0" smtClean="0">
                <a:cs typeface="B Roya" panose="00000400000000000000" pitchFamily="2" charset="-78"/>
              </a:rPr>
              <a:t>تها</a:t>
            </a:r>
            <a:endParaRPr lang="fa-IR" sz="1600" b="1" dirty="0">
              <a:cs typeface="B Roya" panose="00000400000000000000" pitchFamily="2" charset="-78"/>
            </a:endParaRPr>
          </a:p>
          <a:p>
            <a:pPr marL="285750" indent="-285750" algn="r" rtl="1">
              <a:lnSpc>
                <a:spcPct val="100000"/>
              </a:lnSpc>
              <a:buFont typeface="Arial" panose="020B0604020202020204" pitchFamily="34" charset="0"/>
              <a:buChar char="•"/>
            </a:pPr>
            <a:r>
              <a:rPr lang="en-US" sz="1600" b="1" dirty="0" smtClean="0">
                <a:cs typeface="B Roya" panose="00000400000000000000" pitchFamily="2" charset="-78"/>
              </a:rPr>
              <a:t> </a:t>
            </a:r>
            <a:r>
              <a:rPr lang="fa-IR" sz="1600" b="1" dirty="0">
                <a:cs typeface="B Roya" panose="00000400000000000000" pitchFamily="2" charset="-78"/>
              </a:rPr>
              <a:t>دربرگیری معلولان</a:t>
            </a:r>
            <a:r>
              <a:rPr lang="en-US" sz="1600" b="1" dirty="0">
                <a:cs typeface="B Roya" panose="00000400000000000000" pitchFamily="2" charset="-78"/>
              </a:rPr>
              <a:t>) </a:t>
            </a:r>
            <a:r>
              <a:rPr lang="fa-IR" sz="1600" b="1" dirty="0">
                <a:cs typeface="B Roya" panose="00000400000000000000" pitchFamily="2" charset="-78"/>
              </a:rPr>
              <a:t>فرصت های برابر برای افراد سالم و غیر سالم فراهم كند</a:t>
            </a:r>
            <a:r>
              <a:rPr lang="en-US" sz="1600" b="1" dirty="0">
                <a:cs typeface="B Roya" panose="00000400000000000000" pitchFamily="2" charset="-78"/>
              </a:rPr>
              <a:t>(</a:t>
            </a:r>
          </a:p>
          <a:p>
            <a:pPr marL="285750" indent="-285750" algn="r" rtl="1">
              <a:lnSpc>
                <a:spcPct val="100000"/>
              </a:lnSpc>
              <a:buFont typeface="Arial" panose="020B0604020202020204" pitchFamily="34" charset="0"/>
              <a:buChar char="•"/>
            </a:pPr>
            <a:r>
              <a:rPr lang="en-US" sz="1600" b="1" dirty="0" smtClean="0">
                <a:cs typeface="B Roya" panose="00000400000000000000" pitchFamily="2" charset="-78"/>
              </a:rPr>
              <a:t> </a:t>
            </a:r>
            <a:r>
              <a:rPr lang="fa-IR" sz="1600" b="1" dirty="0">
                <a:cs typeface="B Roya" panose="00000400000000000000" pitchFamily="2" charset="-78"/>
              </a:rPr>
              <a:t>دربرگیری همه طبقات</a:t>
            </a:r>
            <a:r>
              <a:rPr lang="en-US" sz="1600" b="1" dirty="0">
                <a:cs typeface="B Roya" panose="00000400000000000000" pitchFamily="2" charset="-78"/>
              </a:rPr>
              <a:t> )</a:t>
            </a:r>
            <a:r>
              <a:rPr lang="fa-IR" sz="1600" b="1" dirty="0">
                <a:cs typeface="B Roya" panose="00000400000000000000" pitchFamily="2" charset="-78"/>
              </a:rPr>
              <a:t>اقتصادی</a:t>
            </a:r>
            <a:r>
              <a:rPr lang="en-US" sz="1600" b="1" dirty="0">
                <a:cs typeface="B Roya" panose="00000400000000000000" pitchFamily="2" charset="-78"/>
              </a:rPr>
              <a:t>(</a:t>
            </a:r>
          </a:p>
          <a:p>
            <a:pPr marL="285750" indent="-285750" algn="r">
              <a:lnSpc>
                <a:spcPct val="100000"/>
              </a:lnSpc>
              <a:buFont typeface="Arial" panose="020B0604020202020204" pitchFamily="34" charset="0"/>
              <a:buChar char="•"/>
            </a:pPr>
            <a:endParaRPr lang="en-US" sz="1600" b="1" dirty="0">
              <a:cs typeface="B Roya" panose="00000400000000000000" pitchFamily="2" charset="-78"/>
            </a:endParaRPr>
          </a:p>
        </p:txBody>
      </p:sp>
      <p:sp>
        <p:nvSpPr>
          <p:cNvPr id="8" name="Freeform 7"/>
          <p:cNvSpPr>
            <a:spLocks noEditPoints="1"/>
          </p:cNvSpPr>
          <p:nvPr/>
        </p:nvSpPr>
        <p:spPr bwMode="auto">
          <a:xfrm>
            <a:off x="1444350" y="1539949"/>
            <a:ext cx="166688" cy="503238"/>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noEditPoints="1"/>
          </p:cNvSpPr>
          <p:nvPr/>
        </p:nvSpPr>
        <p:spPr bwMode="auto">
          <a:xfrm>
            <a:off x="842688" y="1539949"/>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noEditPoints="1"/>
          </p:cNvSpPr>
          <p:nvPr/>
        </p:nvSpPr>
        <p:spPr bwMode="auto">
          <a:xfrm>
            <a:off x="607737" y="1309762"/>
            <a:ext cx="153988" cy="469900"/>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p:nvSpPr>
        <p:spPr bwMode="auto">
          <a:xfrm>
            <a:off x="1193526" y="1309762"/>
            <a:ext cx="157163" cy="469900"/>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noEditPoints="1"/>
          </p:cNvSpPr>
          <p:nvPr/>
        </p:nvSpPr>
        <p:spPr bwMode="auto">
          <a:xfrm>
            <a:off x="1788837" y="1309762"/>
            <a:ext cx="157163" cy="469900"/>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p:nvSpPr>
        <p:spPr bwMode="auto">
          <a:xfrm>
            <a:off x="1960288" y="2913137"/>
            <a:ext cx="417513" cy="1263650"/>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p:nvSpPr>
        <p:spPr bwMode="auto">
          <a:xfrm>
            <a:off x="2412727" y="2432125"/>
            <a:ext cx="317500" cy="963613"/>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noEditPoints="1"/>
          </p:cNvSpPr>
          <p:nvPr/>
        </p:nvSpPr>
        <p:spPr bwMode="auto">
          <a:xfrm>
            <a:off x="1590401" y="2432125"/>
            <a:ext cx="317500" cy="963613"/>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p:nvSpPr>
        <p:spPr bwMode="auto">
          <a:xfrm>
            <a:off x="2057126" y="2124150"/>
            <a:ext cx="242888" cy="738188"/>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noEditPoints="1"/>
          </p:cNvSpPr>
          <p:nvPr/>
        </p:nvSpPr>
        <p:spPr bwMode="auto">
          <a:xfrm>
            <a:off x="1342751" y="2124150"/>
            <a:ext cx="242888" cy="738188"/>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p:nvSpPr>
        <p:spPr bwMode="auto">
          <a:xfrm>
            <a:off x="1811063" y="1803474"/>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p:nvSpPr>
        <p:spPr bwMode="auto">
          <a:xfrm>
            <a:off x="2425426" y="1803474"/>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noEditPoints="1"/>
          </p:cNvSpPr>
          <p:nvPr/>
        </p:nvSpPr>
        <p:spPr bwMode="auto">
          <a:xfrm>
            <a:off x="1085576" y="1803474"/>
            <a:ext cx="204788" cy="617538"/>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20"/>
          <p:cNvSpPr>
            <a:spLocks noEditPoints="1"/>
          </p:cNvSpPr>
          <p:nvPr/>
        </p:nvSpPr>
        <p:spPr bwMode="auto">
          <a:xfrm>
            <a:off x="2095226" y="1539949"/>
            <a:ext cx="165100"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noEditPoints="1"/>
          </p:cNvSpPr>
          <p:nvPr/>
        </p:nvSpPr>
        <p:spPr bwMode="auto">
          <a:xfrm>
            <a:off x="2704826" y="1539949"/>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noEditPoints="1"/>
          </p:cNvSpPr>
          <p:nvPr/>
        </p:nvSpPr>
        <p:spPr bwMode="auto">
          <a:xfrm>
            <a:off x="2390501" y="1309762"/>
            <a:ext cx="155575" cy="469900"/>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p:nvSpPr>
        <p:spPr bwMode="auto">
          <a:xfrm>
            <a:off x="2977877" y="1309762"/>
            <a:ext cx="157163" cy="469900"/>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noEditPoints="1"/>
          </p:cNvSpPr>
          <p:nvPr/>
        </p:nvSpPr>
        <p:spPr bwMode="auto">
          <a:xfrm>
            <a:off x="2856433" y="2124150"/>
            <a:ext cx="242888" cy="738188"/>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25"/>
          <p:cNvSpPr>
            <a:spLocks noEditPoints="1"/>
          </p:cNvSpPr>
          <p:nvPr/>
        </p:nvSpPr>
        <p:spPr bwMode="auto">
          <a:xfrm>
            <a:off x="3121546" y="1803474"/>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rgbClr val="6DC701"/>
              </a:solidFill>
            </a:endParaRPr>
          </a:p>
        </p:txBody>
      </p:sp>
      <p:sp>
        <p:nvSpPr>
          <p:cNvPr id="27" name="Freeform 26"/>
          <p:cNvSpPr>
            <a:spLocks noEditPoints="1"/>
          </p:cNvSpPr>
          <p:nvPr/>
        </p:nvSpPr>
        <p:spPr bwMode="auto">
          <a:xfrm>
            <a:off x="3380308" y="1539949"/>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27"/>
          <p:cNvSpPr>
            <a:spLocks noEditPoints="1"/>
          </p:cNvSpPr>
          <p:nvPr/>
        </p:nvSpPr>
        <p:spPr bwMode="auto">
          <a:xfrm>
            <a:off x="3635896" y="1309762"/>
            <a:ext cx="157163" cy="469900"/>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rgbClr val="646464"/>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280049647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 fill="hold"/>
                                        <p:tgtEl>
                                          <p:spTgt spid="8"/>
                                        </p:tgtEl>
                                        <p:attrNameLst>
                                          <p:attrName>ppt_x</p:attrName>
                                        </p:attrNameLst>
                                      </p:cBhvr>
                                      <p:tavLst>
                                        <p:tav tm="0">
                                          <p:val>
                                            <p:strVal val="#ppt_x"/>
                                          </p:val>
                                        </p:tav>
                                        <p:tav tm="100000">
                                          <p:val>
                                            <p:strVal val="#ppt_x"/>
                                          </p:val>
                                        </p:tav>
                                      </p:tavLst>
                                    </p:anim>
                                    <p:anim calcmode="lin" valueType="num">
                                      <p:cBhvr additive="base">
                                        <p:cTn id="8" dur="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 fill="hold"/>
                                        <p:tgtEl>
                                          <p:spTgt spid="9"/>
                                        </p:tgtEl>
                                        <p:attrNameLst>
                                          <p:attrName>ppt_x</p:attrName>
                                        </p:attrNameLst>
                                      </p:cBhvr>
                                      <p:tavLst>
                                        <p:tav tm="0">
                                          <p:val>
                                            <p:strVal val="#ppt_x"/>
                                          </p:val>
                                        </p:tav>
                                        <p:tav tm="100000">
                                          <p:val>
                                            <p:strVal val="#ppt_x"/>
                                          </p:val>
                                        </p:tav>
                                      </p:tavLst>
                                    </p:anim>
                                    <p:anim calcmode="lin" valueType="num">
                                      <p:cBhvr additive="base">
                                        <p:cTn id="13" dur="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 fill="hold"/>
                                        <p:tgtEl>
                                          <p:spTgt spid="10"/>
                                        </p:tgtEl>
                                        <p:attrNameLst>
                                          <p:attrName>ppt_x</p:attrName>
                                        </p:attrNameLst>
                                      </p:cBhvr>
                                      <p:tavLst>
                                        <p:tav tm="0">
                                          <p:val>
                                            <p:strVal val="#ppt_x"/>
                                          </p:val>
                                        </p:tav>
                                        <p:tav tm="100000">
                                          <p:val>
                                            <p:strVal val="#ppt_x"/>
                                          </p:val>
                                        </p:tav>
                                      </p:tavLst>
                                    </p:anim>
                                    <p:anim calcmode="lin" valueType="num">
                                      <p:cBhvr additive="base">
                                        <p:cTn id="18" dur="5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 fill="hold"/>
                                        <p:tgtEl>
                                          <p:spTgt spid="11"/>
                                        </p:tgtEl>
                                        <p:attrNameLst>
                                          <p:attrName>ppt_x</p:attrName>
                                        </p:attrNameLst>
                                      </p:cBhvr>
                                      <p:tavLst>
                                        <p:tav tm="0">
                                          <p:val>
                                            <p:strVal val="#ppt_x"/>
                                          </p:val>
                                        </p:tav>
                                        <p:tav tm="100000">
                                          <p:val>
                                            <p:strVal val="#ppt_x"/>
                                          </p:val>
                                        </p:tav>
                                      </p:tavLst>
                                    </p:anim>
                                    <p:anim calcmode="lin" valueType="num">
                                      <p:cBhvr additive="base">
                                        <p:cTn id="23" dur="5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
                            </p:stCondLst>
                            <p:childTnLst>
                              <p:par>
                                <p:cTn id="25" presetID="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 fill="hold"/>
                                        <p:tgtEl>
                                          <p:spTgt spid="12"/>
                                        </p:tgtEl>
                                        <p:attrNameLst>
                                          <p:attrName>ppt_x</p:attrName>
                                        </p:attrNameLst>
                                      </p:cBhvr>
                                      <p:tavLst>
                                        <p:tav tm="0">
                                          <p:val>
                                            <p:strVal val="#ppt_x"/>
                                          </p:val>
                                        </p:tav>
                                        <p:tav tm="100000">
                                          <p:val>
                                            <p:strVal val="#ppt_x"/>
                                          </p:val>
                                        </p:tav>
                                      </p:tavLst>
                                    </p:anim>
                                    <p:anim calcmode="lin" valueType="num">
                                      <p:cBhvr additive="base">
                                        <p:cTn id="28" dur="5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 fill="hold"/>
                                        <p:tgtEl>
                                          <p:spTgt spid="13"/>
                                        </p:tgtEl>
                                        <p:attrNameLst>
                                          <p:attrName>ppt_x</p:attrName>
                                        </p:attrNameLst>
                                      </p:cBhvr>
                                      <p:tavLst>
                                        <p:tav tm="0">
                                          <p:val>
                                            <p:strVal val="#ppt_x"/>
                                          </p:val>
                                        </p:tav>
                                        <p:tav tm="100000">
                                          <p:val>
                                            <p:strVal val="#ppt_x"/>
                                          </p:val>
                                        </p:tav>
                                      </p:tavLst>
                                    </p:anim>
                                    <p:anim calcmode="lin" valueType="num">
                                      <p:cBhvr additive="base">
                                        <p:cTn id="33" dur="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 fill="hold"/>
                                        <p:tgtEl>
                                          <p:spTgt spid="14"/>
                                        </p:tgtEl>
                                        <p:attrNameLst>
                                          <p:attrName>ppt_x</p:attrName>
                                        </p:attrNameLst>
                                      </p:cBhvr>
                                      <p:tavLst>
                                        <p:tav tm="0">
                                          <p:val>
                                            <p:strVal val="#ppt_x"/>
                                          </p:val>
                                        </p:tav>
                                        <p:tav tm="100000">
                                          <p:val>
                                            <p:strVal val="#ppt_x"/>
                                          </p:val>
                                        </p:tav>
                                      </p:tavLst>
                                    </p:anim>
                                    <p:anim calcmode="lin" valueType="num">
                                      <p:cBhvr additive="base">
                                        <p:cTn id="38" dur="5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35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 fill="hold"/>
                                        <p:tgtEl>
                                          <p:spTgt spid="15"/>
                                        </p:tgtEl>
                                        <p:attrNameLst>
                                          <p:attrName>ppt_x</p:attrName>
                                        </p:attrNameLst>
                                      </p:cBhvr>
                                      <p:tavLst>
                                        <p:tav tm="0">
                                          <p:val>
                                            <p:strVal val="#ppt_x"/>
                                          </p:val>
                                        </p:tav>
                                        <p:tav tm="100000">
                                          <p:val>
                                            <p:strVal val="#ppt_x"/>
                                          </p:val>
                                        </p:tav>
                                      </p:tavLst>
                                    </p:anim>
                                    <p:anim calcmode="lin" valueType="num">
                                      <p:cBhvr additive="base">
                                        <p:cTn id="43" dur="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 fill="hold"/>
                                        <p:tgtEl>
                                          <p:spTgt spid="16"/>
                                        </p:tgtEl>
                                        <p:attrNameLst>
                                          <p:attrName>ppt_x</p:attrName>
                                        </p:attrNameLst>
                                      </p:cBhvr>
                                      <p:tavLst>
                                        <p:tav tm="0">
                                          <p:val>
                                            <p:strVal val="#ppt_x"/>
                                          </p:val>
                                        </p:tav>
                                        <p:tav tm="100000">
                                          <p:val>
                                            <p:strVal val="#ppt_x"/>
                                          </p:val>
                                        </p:tav>
                                      </p:tavLst>
                                    </p:anim>
                                    <p:anim calcmode="lin" valueType="num">
                                      <p:cBhvr additive="base">
                                        <p:cTn id="48" dur="5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5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 fill="hold"/>
                                        <p:tgtEl>
                                          <p:spTgt spid="17"/>
                                        </p:tgtEl>
                                        <p:attrNameLst>
                                          <p:attrName>ppt_x</p:attrName>
                                        </p:attrNameLst>
                                      </p:cBhvr>
                                      <p:tavLst>
                                        <p:tav tm="0">
                                          <p:val>
                                            <p:strVal val="#ppt_x"/>
                                          </p:val>
                                        </p:tav>
                                        <p:tav tm="100000">
                                          <p:val>
                                            <p:strVal val="#ppt_x"/>
                                          </p:val>
                                        </p:tav>
                                      </p:tavLst>
                                    </p:anim>
                                    <p:anim calcmode="lin" valueType="num">
                                      <p:cBhvr additive="base">
                                        <p:cTn id="53" dur="5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 fill="hold"/>
                                        <p:tgtEl>
                                          <p:spTgt spid="18"/>
                                        </p:tgtEl>
                                        <p:attrNameLst>
                                          <p:attrName>ppt_x</p:attrName>
                                        </p:attrNameLst>
                                      </p:cBhvr>
                                      <p:tavLst>
                                        <p:tav tm="0">
                                          <p:val>
                                            <p:strVal val="#ppt_x"/>
                                          </p:val>
                                        </p:tav>
                                        <p:tav tm="100000">
                                          <p:val>
                                            <p:strVal val="#ppt_x"/>
                                          </p:val>
                                        </p:tav>
                                      </p:tavLst>
                                    </p:anim>
                                    <p:anim calcmode="lin" valueType="num">
                                      <p:cBhvr additive="base">
                                        <p:cTn id="58" dur="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50"/>
                            </p:stCondLst>
                            <p:childTnLst>
                              <p:par>
                                <p:cTn id="60" presetID="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 fill="hold"/>
                                        <p:tgtEl>
                                          <p:spTgt spid="19"/>
                                        </p:tgtEl>
                                        <p:attrNameLst>
                                          <p:attrName>ppt_x</p:attrName>
                                        </p:attrNameLst>
                                      </p:cBhvr>
                                      <p:tavLst>
                                        <p:tav tm="0">
                                          <p:val>
                                            <p:strVal val="#ppt_x"/>
                                          </p:val>
                                        </p:tav>
                                        <p:tav tm="100000">
                                          <p:val>
                                            <p:strVal val="#ppt_x"/>
                                          </p:val>
                                        </p:tav>
                                      </p:tavLst>
                                    </p:anim>
                                    <p:anim calcmode="lin" valueType="num">
                                      <p:cBhvr additive="base">
                                        <p:cTn id="63" dur="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600"/>
                            </p:stCondLst>
                            <p:childTnLst>
                              <p:par>
                                <p:cTn id="65" presetID="2" presetClass="entr" presetSubtype="4"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 fill="hold"/>
                                        <p:tgtEl>
                                          <p:spTgt spid="20"/>
                                        </p:tgtEl>
                                        <p:attrNameLst>
                                          <p:attrName>ppt_x</p:attrName>
                                        </p:attrNameLst>
                                      </p:cBhvr>
                                      <p:tavLst>
                                        <p:tav tm="0">
                                          <p:val>
                                            <p:strVal val="#ppt_x"/>
                                          </p:val>
                                        </p:tav>
                                        <p:tav tm="100000">
                                          <p:val>
                                            <p:strVal val="#ppt_x"/>
                                          </p:val>
                                        </p:tav>
                                      </p:tavLst>
                                    </p:anim>
                                    <p:anim calcmode="lin" valueType="num">
                                      <p:cBhvr additive="base">
                                        <p:cTn id="68" dur="50" fill="hold"/>
                                        <p:tgtEl>
                                          <p:spTgt spid="20"/>
                                        </p:tgtEl>
                                        <p:attrNameLst>
                                          <p:attrName>ppt_y</p:attrName>
                                        </p:attrNameLst>
                                      </p:cBhvr>
                                      <p:tavLst>
                                        <p:tav tm="0">
                                          <p:val>
                                            <p:strVal val="1+#ppt_h/2"/>
                                          </p:val>
                                        </p:tav>
                                        <p:tav tm="100000">
                                          <p:val>
                                            <p:strVal val="#ppt_y"/>
                                          </p:val>
                                        </p:tav>
                                      </p:tavLst>
                                    </p:anim>
                                  </p:childTnLst>
                                </p:cTn>
                              </p:par>
                            </p:childTnLst>
                          </p:cTn>
                        </p:par>
                        <p:par>
                          <p:cTn id="69" fill="hold">
                            <p:stCondLst>
                              <p:cond delay="650"/>
                            </p:stCondLst>
                            <p:childTnLst>
                              <p:par>
                                <p:cTn id="70" presetID="2" presetClass="entr" presetSubtype="4"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 fill="hold"/>
                                        <p:tgtEl>
                                          <p:spTgt spid="21"/>
                                        </p:tgtEl>
                                        <p:attrNameLst>
                                          <p:attrName>ppt_x</p:attrName>
                                        </p:attrNameLst>
                                      </p:cBhvr>
                                      <p:tavLst>
                                        <p:tav tm="0">
                                          <p:val>
                                            <p:strVal val="#ppt_x"/>
                                          </p:val>
                                        </p:tav>
                                        <p:tav tm="100000">
                                          <p:val>
                                            <p:strVal val="#ppt_x"/>
                                          </p:val>
                                        </p:tav>
                                      </p:tavLst>
                                    </p:anim>
                                    <p:anim calcmode="lin" valueType="num">
                                      <p:cBhvr additive="base">
                                        <p:cTn id="73" dur="50" fill="hold"/>
                                        <p:tgtEl>
                                          <p:spTgt spid="21"/>
                                        </p:tgtEl>
                                        <p:attrNameLst>
                                          <p:attrName>ppt_y</p:attrName>
                                        </p:attrNameLst>
                                      </p:cBhvr>
                                      <p:tavLst>
                                        <p:tav tm="0">
                                          <p:val>
                                            <p:strVal val="1+#ppt_h/2"/>
                                          </p:val>
                                        </p:tav>
                                        <p:tav tm="100000">
                                          <p:val>
                                            <p:strVal val="#ppt_y"/>
                                          </p:val>
                                        </p:tav>
                                      </p:tavLst>
                                    </p:anim>
                                  </p:childTnLst>
                                </p:cTn>
                              </p:par>
                            </p:childTnLst>
                          </p:cTn>
                        </p:par>
                        <p:par>
                          <p:cTn id="74" fill="hold">
                            <p:stCondLst>
                              <p:cond delay="700"/>
                            </p:stCondLst>
                            <p:childTnLst>
                              <p:par>
                                <p:cTn id="75" presetID="2" presetClass="entr" presetSubtype="4"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 fill="hold"/>
                                        <p:tgtEl>
                                          <p:spTgt spid="22"/>
                                        </p:tgtEl>
                                        <p:attrNameLst>
                                          <p:attrName>ppt_x</p:attrName>
                                        </p:attrNameLst>
                                      </p:cBhvr>
                                      <p:tavLst>
                                        <p:tav tm="0">
                                          <p:val>
                                            <p:strVal val="#ppt_x"/>
                                          </p:val>
                                        </p:tav>
                                        <p:tav tm="100000">
                                          <p:val>
                                            <p:strVal val="#ppt_x"/>
                                          </p:val>
                                        </p:tav>
                                      </p:tavLst>
                                    </p:anim>
                                    <p:anim calcmode="lin" valueType="num">
                                      <p:cBhvr additive="base">
                                        <p:cTn id="78" dur="50" fill="hold"/>
                                        <p:tgtEl>
                                          <p:spTgt spid="22"/>
                                        </p:tgtEl>
                                        <p:attrNameLst>
                                          <p:attrName>ppt_y</p:attrName>
                                        </p:attrNameLst>
                                      </p:cBhvr>
                                      <p:tavLst>
                                        <p:tav tm="0">
                                          <p:val>
                                            <p:strVal val="1+#ppt_h/2"/>
                                          </p:val>
                                        </p:tav>
                                        <p:tav tm="100000">
                                          <p:val>
                                            <p:strVal val="#ppt_y"/>
                                          </p:val>
                                        </p:tav>
                                      </p:tavLst>
                                    </p:anim>
                                  </p:childTnLst>
                                </p:cTn>
                              </p:par>
                            </p:childTnLst>
                          </p:cTn>
                        </p:par>
                        <p:par>
                          <p:cTn id="79" fill="hold">
                            <p:stCondLst>
                              <p:cond delay="750"/>
                            </p:stCondLst>
                            <p:childTnLst>
                              <p:par>
                                <p:cTn id="80" presetID="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 fill="hold"/>
                                        <p:tgtEl>
                                          <p:spTgt spid="23"/>
                                        </p:tgtEl>
                                        <p:attrNameLst>
                                          <p:attrName>ppt_x</p:attrName>
                                        </p:attrNameLst>
                                      </p:cBhvr>
                                      <p:tavLst>
                                        <p:tav tm="0">
                                          <p:val>
                                            <p:strVal val="#ppt_x"/>
                                          </p:val>
                                        </p:tav>
                                        <p:tav tm="100000">
                                          <p:val>
                                            <p:strVal val="#ppt_x"/>
                                          </p:val>
                                        </p:tav>
                                      </p:tavLst>
                                    </p:anim>
                                    <p:anim calcmode="lin" valueType="num">
                                      <p:cBhvr additive="base">
                                        <p:cTn id="83" dur="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
                            </p:stCondLst>
                            <p:childTnLst>
                              <p:par>
                                <p:cTn id="85" presetID="2" presetClass="entr" presetSubtype="4"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 fill="hold"/>
                                        <p:tgtEl>
                                          <p:spTgt spid="24"/>
                                        </p:tgtEl>
                                        <p:attrNameLst>
                                          <p:attrName>ppt_x</p:attrName>
                                        </p:attrNameLst>
                                      </p:cBhvr>
                                      <p:tavLst>
                                        <p:tav tm="0">
                                          <p:val>
                                            <p:strVal val="#ppt_x"/>
                                          </p:val>
                                        </p:tav>
                                        <p:tav tm="100000">
                                          <p:val>
                                            <p:strVal val="#ppt_x"/>
                                          </p:val>
                                        </p:tav>
                                      </p:tavLst>
                                    </p:anim>
                                    <p:anim calcmode="lin" valueType="num">
                                      <p:cBhvr additive="base">
                                        <p:cTn id="88" dur="50" fill="hold"/>
                                        <p:tgtEl>
                                          <p:spTgt spid="24"/>
                                        </p:tgtEl>
                                        <p:attrNameLst>
                                          <p:attrName>ppt_y</p:attrName>
                                        </p:attrNameLst>
                                      </p:cBhvr>
                                      <p:tavLst>
                                        <p:tav tm="0">
                                          <p:val>
                                            <p:strVal val="1+#ppt_h/2"/>
                                          </p:val>
                                        </p:tav>
                                        <p:tav tm="100000">
                                          <p:val>
                                            <p:strVal val="#ppt_y"/>
                                          </p:val>
                                        </p:tav>
                                      </p:tavLst>
                                    </p:anim>
                                  </p:childTnLst>
                                </p:cTn>
                              </p:par>
                            </p:childTnLst>
                          </p:cTn>
                        </p:par>
                        <p:par>
                          <p:cTn id="89" fill="hold">
                            <p:stCondLst>
                              <p:cond delay="850"/>
                            </p:stCondLst>
                            <p:childTnLst>
                              <p:par>
                                <p:cTn id="90" presetID="2" presetClass="entr" presetSubtype="4"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50" fill="hold"/>
                                        <p:tgtEl>
                                          <p:spTgt spid="25"/>
                                        </p:tgtEl>
                                        <p:attrNameLst>
                                          <p:attrName>ppt_x</p:attrName>
                                        </p:attrNameLst>
                                      </p:cBhvr>
                                      <p:tavLst>
                                        <p:tav tm="0">
                                          <p:val>
                                            <p:strVal val="#ppt_x"/>
                                          </p:val>
                                        </p:tav>
                                        <p:tav tm="100000">
                                          <p:val>
                                            <p:strVal val="#ppt_x"/>
                                          </p:val>
                                        </p:tav>
                                      </p:tavLst>
                                    </p:anim>
                                    <p:anim calcmode="lin" valueType="num">
                                      <p:cBhvr additive="base">
                                        <p:cTn id="93" dur="50" fill="hold"/>
                                        <p:tgtEl>
                                          <p:spTgt spid="25"/>
                                        </p:tgtEl>
                                        <p:attrNameLst>
                                          <p:attrName>ppt_y</p:attrName>
                                        </p:attrNameLst>
                                      </p:cBhvr>
                                      <p:tavLst>
                                        <p:tav tm="0">
                                          <p:val>
                                            <p:strVal val="1+#ppt_h/2"/>
                                          </p:val>
                                        </p:tav>
                                        <p:tav tm="100000">
                                          <p:val>
                                            <p:strVal val="#ppt_y"/>
                                          </p:val>
                                        </p:tav>
                                      </p:tavLst>
                                    </p:anim>
                                  </p:childTnLst>
                                </p:cTn>
                              </p:par>
                            </p:childTnLst>
                          </p:cTn>
                        </p:par>
                        <p:par>
                          <p:cTn id="94" fill="hold">
                            <p:stCondLst>
                              <p:cond delay="900"/>
                            </p:stCondLst>
                            <p:childTnLst>
                              <p:par>
                                <p:cTn id="95" presetID="2" presetClass="entr" presetSubtype="4"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additive="base">
                                        <p:cTn id="97" dur="50" fill="hold"/>
                                        <p:tgtEl>
                                          <p:spTgt spid="26"/>
                                        </p:tgtEl>
                                        <p:attrNameLst>
                                          <p:attrName>ppt_x</p:attrName>
                                        </p:attrNameLst>
                                      </p:cBhvr>
                                      <p:tavLst>
                                        <p:tav tm="0">
                                          <p:val>
                                            <p:strVal val="#ppt_x"/>
                                          </p:val>
                                        </p:tav>
                                        <p:tav tm="100000">
                                          <p:val>
                                            <p:strVal val="#ppt_x"/>
                                          </p:val>
                                        </p:tav>
                                      </p:tavLst>
                                    </p:anim>
                                    <p:anim calcmode="lin" valueType="num">
                                      <p:cBhvr additive="base">
                                        <p:cTn id="98" dur="50" fill="hold"/>
                                        <p:tgtEl>
                                          <p:spTgt spid="26"/>
                                        </p:tgtEl>
                                        <p:attrNameLst>
                                          <p:attrName>ppt_y</p:attrName>
                                        </p:attrNameLst>
                                      </p:cBhvr>
                                      <p:tavLst>
                                        <p:tav tm="0">
                                          <p:val>
                                            <p:strVal val="1+#ppt_h/2"/>
                                          </p:val>
                                        </p:tav>
                                        <p:tav tm="100000">
                                          <p:val>
                                            <p:strVal val="#ppt_y"/>
                                          </p:val>
                                        </p:tav>
                                      </p:tavLst>
                                    </p:anim>
                                  </p:childTnLst>
                                </p:cTn>
                              </p:par>
                            </p:childTnLst>
                          </p:cTn>
                        </p:par>
                        <p:par>
                          <p:cTn id="99" fill="hold">
                            <p:stCondLst>
                              <p:cond delay="950"/>
                            </p:stCondLst>
                            <p:childTnLst>
                              <p:par>
                                <p:cTn id="100" presetID="2" presetClass="entr" presetSubtype="4"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50" fill="hold"/>
                                        <p:tgtEl>
                                          <p:spTgt spid="27"/>
                                        </p:tgtEl>
                                        <p:attrNameLst>
                                          <p:attrName>ppt_x</p:attrName>
                                        </p:attrNameLst>
                                      </p:cBhvr>
                                      <p:tavLst>
                                        <p:tav tm="0">
                                          <p:val>
                                            <p:strVal val="#ppt_x"/>
                                          </p:val>
                                        </p:tav>
                                        <p:tav tm="100000">
                                          <p:val>
                                            <p:strVal val="#ppt_x"/>
                                          </p:val>
                                        </p:tav>
                                      </p:tavLst>
                                    </p:anim>
                                    <p:anim calcmode="lin" valueType="num">
                                      <p:cBhvr additive="base">
                                        <p:cTn id="103" dur="50" fill="hold"/>
                                        <p:tgtEl>
                                          <p:spTgt spid="27"/>
                                        </p:tgtEl>
                                        <p:attrNameLst>
                                          <p:attrName>ppt_y</p:attrName>
                                        </p:attrNameLst>
                                      </p:cBhvr>
                                      <p:tavLst>
                                        <p:tav tm="0">
                                          <p:val>
                                            <p:strVal val="1+#ppt_h/2"/>
                                          </p:val>
                                        </p:tav>
                                        <p:tav tm="100000">
                                          <p:val>
                                            <p:strVal val="#ppt_y"/>
                                          </p:val>
                                        </p:tav>
                                      </p:tavLst>
                                    </p:anim>
                                  </p:childTnLst>
                                </p:cTn>
                              </p:par>
                            </p:childTnLst>
                          </p:cTn>
                        </p:par>
                        <p:par>
                          <p:cTn id="104" fill="hold">
                            <p:stCondLst>
                              <p:cond delay="1000"/>
                            </p:stCondLst>
                            <p:childTnLst>
                              <p:par>
                                <p:cTn id="105" presetID="2" presetClass="entr" presetSubtype="4"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 fill="hold"/>
                                        <p:tgtEl>
                                          <p:spTgt spid="28"/>
                                        </p:tgtEl>
                                        <p:attrNameLst>
                                          <p:attrName>ppt_x</p:attrName>
                                        </p:attrNameLst>
                                      </p:cBhvr>
                                      <p:tavLst>
                                        <p:tav tm="0">
                                          <p:val>
                                            <p:strVal val="#ppt_x"/>
                                          </p:val>
                                        </p:tav>
                                        <p:tav tm="100000">
                                          <p:val>
                                            <p:strVal val="#ppt_x"/>
                                          </p:val>
                                        </p:tav>
                                      </p:tavLst>
                                    </p:anim>
                                    <p:anim calcmode="lin" valueType="num">
                                      <p:cBhvr additive="base">
                                        <p:cTn id="108" dur="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1" y="2365979"/>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60120" y="2365979"/>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r" defTabSz="1088205" rtl="1">
              <a:lnSpc>
                <a:spcPct val="200000"/>
              </a:lnSpc>
            </a:pPr>
            <a:r>
              <a:rPr lang="fa-IR" sz="1600" b="1" dirty="0">
                <a:cs typeface="B Roya" panose="00000400000000000000" pitchFamily="2" charset="-78"/>
              </a:rPr>
              <a:t>نتیجه </a:t>
            </a:r>
            <a:r>
              <a:rPr lang="fa-IR" sz="1600" b="1" dirty="0" smtClean="0">
                <a:cs typeface="B Roya" panose="00000400000000000000" pitchFamily="2" charset="-78"/>
              </a:rPr>
              <a:t>6: </a:t>
            </a:r>
          </a:p>
          <a:p>
            <a:pPr algn="r" defTabSz="1088205" rtl="1">
              <a:lnSpc>
                <a:spcPct val="200000"/>
              </a:lnSpc>
            </a:pPr>
            <a:r>
              <a:rPr lang="fa-IR" sz="1400" b="1" dirty="0">
                <a:cs typeface="B Roya" panose="00000400000000000000" pitchFamily="2" charset="-78"/>
              </a:rPr>
              <a:t>افراد با توانایی های کمتر موقعیتی یکسان برای شرکت در جلسات مشارکتی شهر دارند.</a:t>
            </a:r>
            <a:endParaRPr lang="en-US" sz="1400" b="1" dirty="0">
              <a:solidFill>
                <a:schemeClr val="bg1"/>
              </a:solidFill>
              <a:latin typeface="Open Sans" pitchFamily="34" charset="0"/>
              <a:ea typeface="Open Sans" pitchFamily="34" charset="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3007571" y="3499991"/>
            <a:ext cx="6068142" cy="1077218"/>
          </a:xfrm>
          <a:prstGeom prst="rect">
            <a:avLst/>
          </a:prstGeom>
          <a:noFill/>
        </p:spPr>
        <p:txBody>
          <a:bodyPr wrap="square" rtlCol="0">
            <a:spAutoFit/>
          </a:bodyPr>
          <a:lstStyle/>
          <a:p>
            <a:pPr algn="r"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حصول اطمینان از شرکت این افراد در همه جلسات مشارکتی در همه مراحل تصمیم گیری برای شهر</a:t>
            </a:r>
            <a:endParaRPr lang="en-US" sz="1600" dirty="0">
              <a:cs typeface="B Roya" panose="00000400000000000000" pitchFamily="2" charset="-78"/>
            </a:endParaRPr>
          </a:p>
          <a:p>
            <a:pPr algn="r" rtl="1"/>
            <a:endParaRPr lang="en-US" sz="1600" dirty="0">
              <a:cs typeface="B Roya" panose="00000400000000000000" pitchFamily="2" charset="-78"/>
            </a:endParaRPr>
          </a:p>
        </p:txBody>
      </p:sp>
    </p:spTree>
    <p:extLst>
      <p:ext uri="{BB962C8B-B14F-4D97-AF65-F5344CB8AC3E}">
        <p14:creationId xmlns:p14="http://schemas.microsoft.com/office/powerpoint/2010/main" val="212454569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 y="0"/>
            <a:ext cx="9144000" cy="4038600"/>
          </a:xfrm>
          <a:prstGeom prst="rect">
            <a:avLst/>
          </a:prstGeom>
        </p:spPr>
      </p:pic>
      <p:sp>
        <p:nvSpPr>
          <p:cNvPr id="7" name="Rectangle 6"/>
          <p:cNvSpPr/>
          <p:nvPr/>
        </p:nvSpPr>
        <p:spPr>
          <a:xfrm>
            <a:off x="-9147" y="2272903"/>
            <a:ext cx="9153147" cy="2870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23528" y="2272903"/>
            <a:ext cx="2588844" cy="28705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just" rtl="1"/>
            <a:r>
              <a:rPr lang="ar-SA" sz="1600" b="1" dirty="0">
                <a:cs typeface="B Roya" panose="00000400000000000000" pitchFamily="2" charset="-78"/>
              </a:rPr>
              <a:t>نتیجه 7</a:t>
            </a:r>
            <a:r>
              <a:rPr lang="ar-SA" sz="1600" b="1" dirty="0" smtClean="0">
                <a:cs typeface="B Roya" panose="00000400000000000000" pitchFamily="2" charset="-78"/>
              </a:rPr>
              <a:t>:</a:t>
            </a:r>
            <a:endParaRPr lang="fa-IR" sz="1600" b="1" dirty="0" smtClean="0">
              <a:cs typeface="B Roya" panose="00000400000000000000" pitchFamily="2" charset="-78"/>
            </a:endParaRPr>
          </a:p>
          <a:p>
            <a:pPr algn="just" rtl="1"/>
            <a:r>
              <a:rPr lang="ar-SA" sz="1600" b="1" dirty="0" smtClean="0">
                <a:cs typeface="B Roya" panose="00000400000000000000" pitchFamily="2" charset="-78"/>
              </a:rPr>
              <a:t> </a:t>
            </a:r>
            <a:r>
              <a:rPr lang="fa-IR" sz="1600" b="1" dirty="0">
                <a:cs typeface="B Roya" panose="00000400000000000000" pitchFamily="2" charset="-78"/>
              </a:rPr>
              <a:t>افراد با توانایی های کمتر موقعیتی یکسان  برای اشتغال را دارند.</a:t>
            </a:r>
            <a:endParaRPr lang="en-US" sz="1600" b="1" dirty="0">
              <a:cs typeface="B Roya" panose="00000400000000000000" pitchFamily="2" charset="-78"/>
            </a:endParaRPr>
          </a:p>
        </p:txBody>
      </p:sp>
      <p:sp>
        <p:nvSpPr>
          <p:cNvPr id="21" name="Text Box 7"/>
          <p:cNvSpPr txBox="1">
            <a:spLocks noChangeArrowheads="1"/>
          </p:cNvSpPr>
          <p:nvPr/>
        </p:nvSpPr>
        <p:spPr bwMode="auto">
          <a:xfrm>
            <a:off x="7981008" y="316866"/>
            <a:ext cx="927498" cy="600164"/>
          </a:xfrm>
          <a:prstGeom prst="rect">
            <a:avLst/>
          </a:prstGeom>
          <a:noFill/>
          <a:ln w="9525">
            <a:noFill/>
            <a:miter lim="800000"/>
            <a:headEnd/>
            <a:tailEnd/>
          </a:ln>
        </p:spPr>
        <p:txBody>
          <a:bodyPr wrap="none" lIns="45720" tIns="22860" rIns="45720" bIns="22860">
            <a:spAutoFit/>
          </a:bodyPr>
          <a:lstStyle/>
          <a:p>
            <a:pPr algn="ctr" defTabSz="1088205"/>
            <a:r>
              <a:rPr lang="fa-IR" sz="3600" b="1" spc="-150" dirty="0" smtClean="0">
                <a:solidFill>
                  <a:srgbClr val="6DC701"/>
                </a:solidFill>
                <a:latin typeface="Open Sans" pitchFamily="34" charset="0"/>
                <a:ea typeface="Open Sans" pitchFamily="34" charset="0"/>
                <a:cs typeface="B Bardiya" panose="00000400000000000000" pitchFamily="2" charset="-78"/>
              </a:rPr>
              <a:t>نتیجه :</a:t>
            </a:r>
            <a:endParaRPr lang="en-CA" sz="3600" b="1" spc="-150" dirty="0">
              <a:solidFill>
                <a:srgbClr val="6DC701"/>
              </a:solidFill>
              <a:latin typeface="Open Sans" pitchFamily="34" charset="0"/>
              <a:ea typeface="Open Sans" pitchFamily="34" charset="0"/>
              <a:cs typeface="B Bardiya" panose="00000400000000000000" pitchFamily="2" charset="-78"/>
            </a:endParaRPr>
          </a:p>
        </p:txBody>
      </p:sp>
      <p:sp>
        <p:nvSpPr>
          <p:cNvPr id="2" name="TextBox 1"/>
          <p:cNvSpPr txBox="1"/>
          <p:nvPr/>
        </p:nvSpPr>
        <p:spPr>
          <a:xfrm>
            <a:off x="2950328" y="3021390"/>
            <a:ext cx="6183983" cy="1569660"/>
          </a:xfrm>
          <a:prstGeom prst="rect">
            <a:avLst/>
          </a:prstGeom>
          <a:noFill/>
        </p:spPr>
        <p:txBody>
          <a:bodyPr wrap="square" rtlCol="0">
            <a:spAutoFit/>
          </a:bodyPr>
          <a:lstStyle/>
          <a:p>
            <a:pPr algn="r" rtl="1"/>
            <a:r>
              <a:rPr lang="fa-IR" sz="1600" dirty="0" smtClean="0">
                <a:solidFill>
                  <a:schemeClr val="accent3">
                    <a:lumMod val="50000"/>
                  </a:schemeClr>
                </a:solidFill>
                <a:cs typeface="B Roya" panose="00000400000000000000" pitchFamily="2" charset="-78"/>
              </a:rPr>
              <a:t>استراتژی </a:t>
            </a:r>
            <a:r>
              <a:rPr lang="fa-IR" sz="1600" dirty="0">
                <a:solidFill>
                  <a:schemeClr val="accent3">
                    <a:lumMod val="50000"/>
                  </a:schemeClr>
                </a:solidFill>
                <a:cs typeface="B Roya" panose="00000400000000000000" pitchFamily="2" charset="-78"/>
              </a:rPr>
              <a:t>ها:</a:t>
            </a:r>
            <a:endParaRPr lang="en-US" sz="1600" dirty="0">
              <a:solidFill>
                <a:schemeClr val="accent3">
                  <a:lumMod val="50000"/>
                </a:schemeClr>
              </a:solidFill>
              <a:cs typeface="B Roya" panose="00000400000000000000" pitchFamily="2" charset="-78"/>
            </a:endParaRPr>
          </a:p>
          <a:p>
            <a:pPr marL="285750" lvl="0" indent="-285750" algn="just" rtl="1">
              <a:buFont typeface="Arial" panose="020B0604020202020204" pitchFamily="34" charset="0"/>
              <a:buChar char="•"/>
            </a:pPr>
            <a:r>
              <a:rPr lang="ar-SA" sz="1600" dirty="0">
                <a:cs typeface="B Roya" panose="00000400000000000000" pitchFamily="2" charset="-78"/>
              </a:rPr>
              <a:t>فراهم کردن موقعیت هایی برای استخدام افراد ناتوان</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تقویت پروسه استخدام برای اطمینا از رفع نیازهای افراد ناتوان</a:t>
            </a:r>
            <a:endParaRPr lang="en-US" sz="1600" dirty="0">
              <a:cs typeface="B Roya" panose="00000400000000000000" pitchFamily="2" charset="-78"/>
            </a:endParaRPr>
          </a:p>
          <a:p>
            <a:pPr marL="285750" lvl="0" indent="-285750" algn="just" rtl="1">
              <a:buFont typeface="Arial" panose="020B0604020202020204" pitchFamily="34" charset="0"/>
              <a:buChar char="•"/>
            </a:pPr>
            <a:r>
              <a:rPr lang="fa-IR" sz="1600" dirty="0">
                <a:cs typeface="B Roya" panose="00000400000000000000" pitchFamily="2" charset="-78"/>
              </a:rPr>
              <a:t>حصول اطمینان از اینکه محل های کار دارای زیرساختهای مناسب برای حمایت از افراد ناتوان است</a:t>
            </a:r>
            <a:endParaRPr lang="en-US" sz="1600" dirty="0">
              <a:cs typeface="B Roya" panose="00000400000000000000" pitchFamily="2" charset="-78"/>
            </a:endParaRPr>
          </a:p>
          <a:p>
            <a:pPr marL="285750" indent="-285750" algn="r" rtl="1">
              <a:buFont typeface="Arial" panose="020B0604020202020204" pitchFamily="34" charset="0"/>
              <a:buChar char="•"/>
            </a:pPr>
            <a:endParaRPr lang="en-US" sz="1600" dirty="0">
              <a:cs typeface="B Roya" panose="00000400000000000000" pitchFamily="2" charset="-78"/>
            </a:endParaRPr>
          </a:p>
        </p:txBody>
      </p:sp>
    </p:spTree>
    <p:extLst>
      <p:ext uri="{BB962C8B-B14F-4D97-AF65-F5344CB8AC3E}">
        <p14:creationId xmlns:p14="http://schemas.microsoft.com/office/powerpoint/2010/main" val="45013328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46464">
            <a:alpha val="92000"/>
          </a:srgbClr>
        </a:solidFill>
        <a:effectLst/>
      </p:bgPr>
    </p:bg>
    <p:spTree>
      <p:nvGrpSpPr>
        <p:cNvPr id="1" name=""/>
        <p:cNvGrpSpPr/>
        <p:nvPr/>
      </p:nvGrpSpPr>
      <p:grpSpPr>
        <a:xfrm>
          <a:off x="0" y="0"/>
          <a:ext cx="0" cy="0"/>
          <a:chOff x="0" y="0"/>
          <a:chExt cx="0" cy="0"/>
        </a:xfrm>
      </p:grpSpPr>
      <p:sp>
        <p:nvSpPr>
          <p:cNvPr id="3" name="Rectangle 2"/>
          <p:cNvSpPr/>
          <p:nvPr/>
        </p:nvSpPr>
        <p:spPr>
          <a:xfrm>
            <a:off x="8839200" y="0"/>
            <a:ext cx="304800" cy="1289070"/>
          </a:xfrm>
          <a:prstGeom prst="rect">
            <a:avLst/>
          </a:prstGeom>
          <a:solidFill>
            <a:srgbClr val="6DC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839200" y="1289070"/>
            <a:ext cx="304800" cy="1289070"/>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839200" y="3854430"/>
            <a:ext cx="304800" cy="1289070"/>
          </a:xfrm>
          <a:prstGeom prst="rect">
            <a:avLst/>
          </a:prstGeom>
          <a:solidFill>
            <a:srgbClr val="DDFF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848600" y="2565361"/>
            <a:ext cx="1295400" cy="1289070"/>
          </a:xfrm>
          <a:prstGeom prst="rect">
            <a:avLst/>
          </a:prstGeom>
          <a:solidFill>
            <a:srgbClr val="3057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8285334" y="2935453"/>
            <a:ext cx="421932" cy="548885"/>
            <a:chOff x="6913563" y="2465388"/>
            <a:chExt cx="179388" cy="233363"/>
          </a:xfrm>
          <a:solidFill>
            <a:srgbClr val="FFC000"/>
          </a:solidFill>
        </p:grpSpPr>
        <p:sp>
          <p:nvSpPr>
            <p:cNvPr id="14" name="Freeform 57"/>
            <p:cNvSpPr>
              <a:spLocks noEditPoints="1"/>
            </p:cNvSpPr>
            <p:nvPr/>
          </p:nvSpPr>
          <p:spPr bwMode="auto">
            <a:xfrm>
              <a:off x="6913563" y="2465388"/>
              <a:ext cx="179388" cy="195263"/>
            </a:xfrm>
            <a:custGeom>
              <a:avLst/>
              <a:gdLst>
                <a:gd name="T0" fmla="*/ 25 w 48"/>
                <a:gd name="T1" fmla="*/ 0 h 52"/>
                <a:gd name="T2" fmla="*/ 3 w 48"/>
                <a:gd name="T3" fmla="*/ 27 h 52"/>
                <a:gd name="T4" fmla="*/ 11 w 48"/>
                <a:gd name="T5" fmla="*/ 41 h 52"/>
                <a:gd name="T6" fmla="*/ 18 w 48"/>
                <a:gd name="T7" fmla="*/ 52 h 52"/>
                <a:gd name="T8" fmla="*/ 33 w 48"/>
                <a:gd name="T9" fmla="*/ 52 h 52"/>
                <a:gd name="T10" fmla="*/ 40 w 48"/>
                <a:gd name="T11" fmla="*/ 41 h 52"/>
                <a:gd name="T12" fmla="*/ 48 w 48"/>
                <a:gd name="T13" fmla="*/ 22 h 52"/>
                <a:gd name="T14" fmla="*/ 25 w 48"/>
                <a:gd name="T15" fmla="*/ 0 h 52"/>
                <a:gd name="T16" fmla="*/ 33 w 48"/>
                <a:gd name="T17" fmla="*/ 42 h 52"/>
                <a:gd name="T18" fmla="*/ 32 w 48"/>
                <a:gd name="T19" fmla="*/ 46 h 52"/>
                <a:gd name="T20" fmla="*/ 29 w 48"/>
                <a:gd name="T21" fmla="*/ 46 h 52"/>
                <a:gd name="T22" fmla="*/ 30 w 48"/>
                <a:gd name="T23" fmla="*/ 36 h 52"/>
                <a:gd name="T24" fmla="*/ 33 w 48"/>
                <a:gd name="T25" fmla="*/ 25 h 52"/>
                <a:gd name="T26" fmla="*/ 33 w 48"/>
                <a:gd name="T27" fmla="*/ 25 h 52"/>
                <a:gd name="T28" fmla="*/ 30 w 48"/>
                <a:gd name="T29" fmla="*/ 20 h 52"/>
                <a:gd name="T30" fmla="*/ 25 w 48"/>
                <a:gd name="T31" fmla="*/ 19 h 52"/>
                <a:gd name="T32" fmla="*/ 20 w 48"/>
                <a:gd name="T33" fmla="*/ 20 h 52"/>
                <a:gd name="T34" fmla="*/ 18 w 48"/>
                <a:gd name="T35" fmla="*/ 25 h 52"/>
                <a:gd name="T36" fmla="*/ 21 w 48"/>
                <a:gd name="T37" fmla="*/ 36 h 52"/>
                <a:gd name="T38" fmla="*/ 22 w 48"/>
                <a:gd name="T39" fmla="*/ 46 h 52"/>
                <a:gd name="T40" fmla="*/ 19 w 48"/>
                <a:gd name="T41" fmla="*/ 46 h 52"/>
                <a:gd name="T42" fmla="*/ 17 w 48"/>
                <a:gd name="T43" fmla="*/ 42 h 52"/>
                <a:gd name="T44" fmla="*/ 9 w 48"/>
                <a:gd name="T45" fmla="*/ 25 h 52"/>
                <a:gd name="T46" fmla="*/ 25 w 48"/>
                <a:gd name="T47" fmla="*/ 6 h 52"/>
                <a:gd name="T48" fmla="*/ 42 w 48"/>
                <a:gd name="T49" fmla="*/ 25 h 52"/>
                <a:gd name="T50" fmla="*/ 33 w 48"/>
                <a:gd name="T51"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2">
                  <a:moveTo>
                    <a:pt x="25" y="0"/>
                  </a:moveTo>
                  <a:cubicBezTo>
                    <a:pt x="11" y="0"/>
                    <a:pt x="0" y="13"/>
                    <a:pt x="3" y="27"/>
                  </a:cubicBezTo>
                  <a:cubicBezTo>
                    <a:pt x="4" y="33"/>
                    <a:pt x="9" y="35"/>
                    <a:pt x="11" y="41"/>
                  </a:cubicBezTo>
                  <a:cubicBezTo>
                    <a:pt x="12" y="44"/>
                    <a:pt x="13" y="52"/>
                    <a:pt x="18" y="52"/>
                  </a:cubicBezTo>
                  <a:cubicBezTo>
                    <a:pt x="33" y="52"/>
                    <a:pt x="33" y="52"/>
                    <a:pt x="33" y="52"/>
                  </a:cubicBezTo>
                  <a:cubicBezTo>
                    <a:pt x="38" y="52"/>
                    <a:pt x="38" y="44"/>
                    <a:pt x="40" y="41"/>
                  </a:cubicBezTo>
                  <a:cubicBezTo>
                    <a:pt x="43" y="33"/>
                    <a:pt x="48" y="33"/>
                    <a:pt x="48" y="22"/>
                  </a:cubicBezTo>
                  <a:cubicBezTo>
                    <a:pt x="48" y="10"/>
                    <a:pt x="38" y="0"/>
                    <a:pt x="25" y="0"/>
                  </a:cubicBezTo>
                  <a:close/>
                  <a:moveTo>
                    <a:pt x="33" y="42"/>
                  </a:moveTo>
                  <a:cubicBezTo>
                    <a:pt x="33" y="43"/>
                    <a:pt x="33" y="45"/>
                    <a:pt x="32" y="46"/>
                  </a:cubicBezTo>
                  <a:cubicBezTo>
                    <a:pt x="29" y="46"/>
                    <a:pt x="29" y="46"/>
                    <a:pt x="29" y="46"/>
                  </a:cubicBezTo>
                  <a:cubicBezTo>
                    <a:pt x="29" y="42"/>
                    <a:pt x="29" y="39"/>
                    <a:pt x="30" y="36"/>
                  </a:cubicBezTo>
                  <a:cubicBezTo>
                    <a:pt x="30" y="33"/>
                    <a:pt x="31" y="30"/>
                    <a:pt x="33" y="25"/>
                  </a:cubicBezTo>
                  <a:cubicBezTo>
                    <a:pt x="33" y="25"/>
                    <a:pt x="33" y="25"/>
                    <a:pt x="33" y="25"/>
                  </a:cubicBezTo>
                  <a:cubicBezTo>
                    <a:pt x="34" y="22"/>
                    <a:pt x="33" y="21"/>
                    <a:pt x="30" y="20"/>
                  </a:cubicBezTo>
                  <a:cubicBezTo>
                    <a:pt x="29" y="19"/>
                    <a:pt x="27" y="19"/>
                    <a:pt x="25" y="19"/>
                  </a:cubicBezTo>
                  <a:cubicBezTo>
                    <a:pt x="23" y="19"/>
                    <a:pt x="21" y="19"/>
                    <a:pt x="20" y="20"/>
                  </a:cubicBezTo>
                  <a:cubicBezTo>
                    <a:pt x="18" y="21"/>
                    <a:pt x="17" y="23"/>
                    <a:pt x="18" y="25"/>
                  </a:cubicBezTo>
                  <a:cubicBezTo>
                    <a:pt x="20" y="30"/>
                    <a:pt x="21" y="33"/>
                    <a:pt x="21" y="36"/>
                  </a:cubicBezTo>
                  <a:cubicBezTo>
                    <a:pt x="22" y="39"/>
                    <a:pt x="22" y="42"/>
                    <a:pt x="22" y="46"/>
                  </a:cubicBezTo>
                  <a:cubicBezTo>
                    <a:pt x="19" y="46"/>
                    <a:pt x="19" y="46"/>
                    <a:pt x="19" y="46"/>
                  </a:cubicBezTo>
                  <a:cubicBezTo>
                    <a:pt x="18" y="45"/>
                    <a:pt x="18" y="43"/>
                    <a:pt x="17" y="42"/>
                  </a:cubicBezTo>
                  <a:cubicBezTo>
                    <a:pt x="15" y="34"/>
                    <a:pt x="10" y="31"/>
                    <a:pt x="9" y="25"/>
                  </a:cubicBezTo>
                  <a:cubicBezTo>
                    <a:pt x="7" y="15"/>
                    <a:pt x="15" y="6"/>
                    <a:pt x="25" y="6"/>
                  </a:cubicBezTo>
                  <a:cubicBezTo>
                    <a:pt x="36" y="6"/>
                    <a:pt x="44" y="15"/>
                    <a:pt x="42" y="25"/>
                  </a:cubicBezTo>
                  <a:cubicBezTo>
                    <a:pt x="41" y="31"/>
                    <a:pt x="35" y="34"/>
                    <a:pt x="3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5" name="Freeform 58"/>
            <p:cNvSpPr>
              <a:spLocks/>
            </p:cNvSpPr>
            <p:nvPr/>
          </p:nvSpPr>
          <p:spPr bwMode="auto">
            <a:xfrm>
              <a:off x="6991351" y="2547938"/>
              <a:ext cx="34925" cy="90488"/>
            </a:xfrm>
            <a:custGeom>
              <a:avLst/>
              <a:gdLst>
                <a:gd name="T0" fmla="*/ 3 w 9"/>
                <a:gd name="T1" fmla="*/ 24 h 24"/>
                <a:gd name="T2" fmla="*/ 6 w 9"/>
                <a:gd name="T3" fmla="*/ 24 h 24"/>
                <a:gd name="T4" fmla="*/ 6 w 9"/>
                <a:gd name="T5" fmla="*/ 14 h 24"/>
                <a:gd name="T6" fmla="*/ 9 w 9"/>
                <a:gd name="T7" fmla="*/ 3 h 24"/>
                <a:gd name="T8" fmla="*/ 7 w 9"/>
                <a:gd name="T9" fmla="*/ 0 h 24"/>
                <a:gd name="T10" fmla="*/ 5 w 9"/>
                <a:gd name="T11" fmla="*/ 0 h 24"/>
                <a:gd name="T12" fmla="*/ 2 w 9"/>
                <a:gd name="T13" fmla="*/ 0 h 24"/>
                <a:gd name="T14" fmla="*/ 0 w 9"/>
                <a:gd name="T15" fmla="*/ 3 h 24"/>
                <a:gd name="T16" fmla="*/ 3 w 9"/>
                <a:gd name="T17" fmla="*/ 14 h 24"/>
                <a:gd name="T18" fmla="*/ 3 w 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4">
                  <a:moveTo>
                    <a:pt x="3" y="24"/>
                  </a:moveTo>
                  <a:cubicBezTo>
                    <a:pt x="6" y="24"/>
                    <a:pt x="6" y="24"/>
                    <a:pt x="6" y="24"/>
                  </a:cubicBezTo>
                  <a:cubicBezTo>
                    <a:pt x="5" y="20"/>
                    <a:pt x="5" y="17"/>
                    <a:pt x="6" y="14"/>
                  </a:cubicBezTo>
                  <a:cubicBezTo>
                    <a:pt x="6" y="10"/>
                    <a:pt x="7" y="7"/>
                    <a:pt x="9" y="3"/>
                  </a:cubicBezTo>
                  <a:cubicBezTo>
                    <a:pt x="9" y="2"/>
                    <a:pt x="8" y="1"/>
                    <a:pt x="7" y="0"/>
                  </a:cubicBezTo>
                  <a:cubicBezTo>
                    <a:pt x="6" y="0"/>
                    <a:pt x="5" y="0"/>
                    <a:pt x="5" y="0"/>
                  </a:cubicBezTo>
                  <a:cubicBezTo>
                    <a:pt x="4" y="0"/>
                    <a:pt x="3" y="0"/>
                    <a:pt x="2" y="0"/>
                  </a:cubicBezTo>
                  <a:cubicBezTo>
                    <a:pt x="1" y="1"/>
                    <a:pt x="0" y="2"/>
                    <a:pt x="0" y="3"/>
                  </a:cubicBezTo>
                  <a:cubicBezTo>
                    <a:pt x="1" y="7"/>
                    <a:pt x="2" y="10"/>
                    <a:pt x="3" y="14"/>
                  </a:cubicBezTo>
                  <a:cubicBezTo>
                    <a:pt x="3" y="17"/>
                    <a:pt x="3" y="20"/>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19" name="Freeform 59"/>
            <p:cNvSpPr>
              <a:spLocks/>
            </p:cNvSpPr>
            <p:nvPr/>
          </p:nvSpPr>
          <p:spPr bwMode="auto">
            <a:xfrm>
              <a:off x="6969126" y="2663826"/>
              <a:ext cx="79375" cy="15875"/>
            </a:xfrm>
            <a:custGeom>
              <a:avLst/>
              <a:gdLst>
                <a:gd name="T0" fmla="*/ 18 w 21"/>
                <a:gd name="T1" fmla="*/ 4 h 4"/>
                <a:gd name="T2" fmla="*/ 3 w 21"/>
                <a:gd name="T3" fmla="*/ 4 h 4"/>
                <a:gd name="T4" fmla="*/ 3 w 21"/>
                <a:gd name="T5" fmla="*/ 0 h 4"/>
                <a:gd name="T6" fmla="*/ 18 w 21"/>
                <a:gd name="T7" fmla="*/ 0 h 4"/>
                <a:gd name="T8" fmla="*/ 18 w 21"/>
                <a:gd name="T9" fmla="*/ 4 h 4"/>
              </a:gdLst>
              <a:ahLst/>
              <a:cxnLst>
                <a:cxn ang="0">
                  <a:pos x="T0" y="T1"/>
                </a:cxn>
                <a:cxn ang="0">
                  <a:pos x="T2" y="T3"/>
                </a:cxn>
                <a:cxn ang="0">
                  <a:pos x="T4" y="T5"/>
                </a:cxn>
                <a:cxn ang="0">
                  <a:pos x="T6" y="T7"/>
                </a:cxn>
                <a:cxn ang="0">
                  <a:pos x="T8" y="T9"/>
                </a:cxn>
              </a:cxnLst>
              <a:rect l="0" t="0" r="r" b="b"/>
              <a:pathLst>
                <a:path w="21" h="4">
                  <a:moveTo>
                    <a:pt x="18" y="4"/>
                  </a:moveTo>
                  <a:cubicBezTo>
                    <a:pt x="3" y="4"/>
                    <a:pt x="3" y="4"/>
                    <a:pt x="3" y="4"/>
                  </a:cubicBezTo>
                  <a:cubicBezTo>
                    <a:pt x="0" y="4"/>
                    <a:pt x="0" y="0"/>
                    <a:pt x="3" y="0"/>
                  </a:cubicBezTo>
                  <a:cubicBezTo>
                    <a:pt x="18" y="0"/>
                    <a:pt x="18" y="0"/>
                    <a:pt x="18" y="0"/>
                  </a:cubicBezTo>
                  <a:cubicBezTo>
                    <a:pt x="21" y="0"/>
                    <a:pt x="21"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20" name="Freeform 60"/>
            <p:cNvSpPr>
              <a:spLocks/>
            </p:cNvSpPr>
            <p:nvPr/>
          </p:nvSpPr>
          <p:spPr bwMode="auto">
            <a:xfrm>
              <a:off x="6973888" y="2682876"/>
              <a:ext cx="66675" cy="15875"/>
            </a:xfrm>
            <a:custGeom>
              <a:avLst/>
              <a:gdLst>
                <a:gd name="T0" fmla="*/ 16 w 18"/>
                <a:gd name="T1" fmla="*/ 4 h 4"/>
                <a:gd name="T2" fmla="*/ 2 w 18"/>
                <a:gd name="T3" fmla="*/ 4 h 4"/>
                <a:gd name="T4" fmla="*/ 2 w 18"/>
                <a:gd name="T5" fmla="*/ 0 h 4"/>
                <a:gd name="T6" fmla="*/ 16 w 18"/>
                <a:gd name="T7" fmla="*/ 0 h 4"/>
                <a:gd name="T8" fmla="*/ 16 w 18"/>
                <a:gd name="T9" fmla="*/ 4 h 4"/>
              </a:gdLst>
              <a:ahLst/>
              <a:cxnLst>
                <a:cxn ang="0">
                  <a:pos x="T0" y="T1"/>
                </a:cxn>
                <a:cxn ang="0">
                  <a:pos x="T2" y="T3"/>
                </a:cxn>
                <a:cxn ang="0">
                  <a:pos x="T4" y="T5"/>
                </a:cxn>
                <a:cxn ang="0">
                  <a:pos x="T6" y="T7"/>
                </a:cxn>
                <a:cxn ang="0">
                  <a:pos x="T8" y="T9"/>
                </a:cxn>
              </a:cxnLst>
              <a:rect l="0" t="0" r="r" b="b"/>
              <a:pathLst>
                <a:path w="18" h="4">
                  <a:moveTo>
                    <a:pt x="16" y="4"/>
                  </a:moveTo>
                  <a:cubicBezTo>
                    <a:pt x="2" y="4"/>
                    <a:pt x="2" y="4"/>
                    <a:pt x="2" y="4"/>
                  </a:cubicBezTo>
                  <a:cubicBezTo>
                    <a:pt x="0" y="4"/>
                    <a:pt x="0" y="0"/>
                    <a:pt x="2" y="0"/>
                  </a:cubicBezTo>
                  <a:cubicBezTo>
                    <a:pt x="16" y="0"/>
                    <a:pt x="16" y="0"/>
                    <a:pt x="16" y="0"/>
                  </a:cubicBezTo>
                  <a:cubicBezTo>
                    <a:pt x="18" y="0"/>
                    <a:pt x="18"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4" name="TextBox 3"/>
          <p:cNvSpPr txBox="1"/>
          <p:nvPr/>
        </p:nvSpPr>
        <p:spPr>
          <a:xfrm>
            <a:off x="5610922" y="123478"/>
            <a:ext cx="3096344" cy="584775"/>
          </a:xfrm>
          <a:prstGeom prst="rect">
            <a:avLst/>
          </a:prstGeom>
          <a:noFill/>
        </p:spPr>
        <p:txBody>
          <a:bodyPr wrap="square" rtlCol="0">
            <a:spAutoFit/>
          </a:bodyPr>
          <a:lstStyle/>
          <a:p>
            <a:pPr algn="r" rtl="1"/>
            <a:r>
              <a:rPr lang="fa-IR" sz="3200" b="1" dirty="0" smtClean="0">
                <a:solidFill>
                  <a:srgbClr val="E5FFC5"/>
                </a:solidFill>
                <a:cs typeface="B Bardiya" panose="00000400000000000000" pitchFamily="2" charset="-78"/>
              </a:rPr>
              <a:t>نتیجه گیری:</a:t>
            </a:r>
            <a:endParaRPr lang="en-US" sz="3200" b="1" dirty="0">
              <a:solidFill>
                <a:srgbClr val="E5FFC5"/>
              </a:solidFill>
              <a:cs typeface="B Bardiya" panose="00000400000000000000" pitchFamily="2" charset="-78"/>
            </a:endParaRPr>
          </a:p>
        </p:txBody>
      </p:sp>
      <p:sp>
        <p:nvSpPr>
          <p:cNvPr id="5" name="TextBox 4"/>
          <p:cNvSpPr txBox="1"/>
          <p:nvPr/>
        </p:nvSpPr>
        <p:spPr>
          <a:xfrm>
            <a:off x="737990" y="1851670"/>
            <a:ext cx="6984776" cy="923330"/>
          </a:xfrm>
          <a:prstGeom prst="rect">
            <a:avLst/>
          </a:prstGeom>
          <a:noFill/>
        </p:spPr>
        <p:txBody>
          <a:bodyPr wrap="square" rtlCol="0">
            <a:spAutoFit/>
          </a:bodyPr>
          <a:lstStyle/>
          <a:p>
            <a:pPr marL="285750" indent="-285750" algn="just" rtl="1">
              <a:buFont typeface="Arial" panose="020B0604020202020204" pitchFamily="34" charset="0"/>
              <a:buChar char="•"/>
            </a:pPr>
            <a:r>
              <a:rPr lang="fa-IR" dirty="0" smtClean="0">
                <a:solidFill>
                  <a:srgbClr val="FFC000"/>
                </a:solidFill>
                <a:cs typeface="B Roya" panose="00000400000000000000" pitchFamily="2" charset="-78"/>
              </a:rPr>
              <a:t>فضاهای </a:t>
            </a:r>
            <a:r>
              <a:rPr lang="fa-IR" dirty="0">
                <a:solidFill>
                  <a:srgbClr val="FFC000"/>
                </a:solidFill>
                <a:cs typeface="B Roya" panose="00000400000000000000" pitchFamily="2" charset="-78"/>
              </a:rPr>
              <a:t>همه شمول به سادگی و در طی یک برنامه به دست نمی آیند بلکه نیاز به بازه ای طولانی برای دسترسی به این کیفیات است.</a:t>
            </a:r>
            <a:endParaRPr lang="en-US" dirty="0">
              <a:solidFill>
                <a:srgbClr val="FFC000"/>
              </a:solidFill>
              <a:cs typeface="B Roya" panose="00000400000000000000" pitchFamily="2" charset="-78"/>
            </a:endParaRPr>
          </a:p>
          <a:p>
            <a:pPr algn="just" rtl="1"/>
            <a:endParaRPr lang="en-US" dirty="0">
              <a:solidFill>
                <a:srgbClr val="FFC000"/>
              </a:solidFill>
            </a:endParaRPr>
          </a:p>
        </p:txBody>
      </p:sp>
      <p:sp>
        <p:nvSpPr>
          <p:cNvPr id="6" name="TextBox 5"/>
          <p:cNvSpPr txBox="1"/>
          <p:nvPr/>
        </p:nvSpPr>
        <p:spPr>
          <a:xfrm>
            <a:off x="730911" y="2561700"/>
            <a:ext cx="6984776" cy="646331"/>
          </a:xfrm>
          <a:prstGeom prst="rect">
            <a:avLst/>
          </a:prstGeom>
          <a:noFill/>
        </p:spPr>
        <p:txBody>
          <a:bodyPr wrap="square" rtlCol="0">
            <a:spAutoFit/>
          </a:bodyPr>
          <a:lstStyle/>
          <a:p>
            <a:pPr marL="285750" indent="-285750" algn="just" rtl="1">
              <a:buFont typeface="Arial" panose="020B0604020202020204" pitchFamily="34" charset="0"/>
              <a:buChar char="•"/>
            </a:pPr>
            <a:r>
              <a:rPr lang="ar-SA" dirty="0" smtClean="0">
                <a:solidFill>
                  <a:srgbClr val="FFC000"/>
                </a:solidFill>
                <a:cs typeface="B Roya" panose="00000400000000000000" pitchFamily="2" charset="-78"/>
              </a:rPr>
              <a:t>مشخص </a:t>
            </a:r>
            <a:r>
              <a:rPr lang="ar-SA" dirty="0">
                <a:solidFill>
                  <a:srgbClr val="FFC000"/>
                </a:solidFill>
                <a:cs typeface="B Roya" panose="00000400000000000000" pitchFamily="2" charset="-78"/>
              </a:rPr>
              <a:t>بودن وظایف شهرداری و سایر مالکان و اینکه همه ملزم به رعایت قوانین هستند.</a:t>
            </a:r>
            <a:endParaRPr lang="en-US" dirty="0">
              <a:solidFill>
                <a:srgbClr val="FFC000"/>
              </a:solidFill>
              <a:cs typeface="B Roya" panose="00000400000000000000" pitchFamily="2" charset="-78"/>
            </a:endParaRPr>
          </a:p>
          <a:p>
            <a:pPr marL="285750" indent="-285750" algn="just" rtl="1">
              <a:buFont typeface="Arial" panose="020B0604020202020204" pitchFamily="34" charset="0"/>
              <a:buChar char="•"/>
            </a:pPr>
            <a:r>
              <a:rPr lang="ar-SA" dirty="0">
                <a:solidFill>
                  <a:srgbClr val="FFC000"/>
                </a:solidFill>
                <a:cs typeface="B Roya" panose="00000400000000000000" pitchFamily="2" charset="-78"/>
              </a:rPr>
              <a:t>این شهر دارای یک چارچوب طراحی و برنامه ریزی یکپارچه </a:t>
            </a:r>
            <a:r>
              <a:rPr lang="ar-SA" dirty="0" smtClean="0">
                <a:solidFill>
                  <a:srgbClr val="FFC000"/>
                </a:solidFill>
                <a:cs typeface="B Roya" panose="00000400000000000000" pitchFamily="2" charset="-78"/>
              </a:rPr>
              <a:t>است</a:t>
            </a:r>
            <a:r>
              <a:rPr lang="fa-IR" dirty="0" smtClean="0">
                <a:solidFill>
                  <a:srgbClr val="FFC000"/>
                </a:solidFill>
                <a:cs typeface="B Roya" panose="00000400000000000000" pitchFamily="2" charset="-78"/>
              </a:rPr>
              <a:t>.</a:t>
            </a:r>
            <a:r>
              <a:rPr lang="ar-SA" dirty="0" smtClean="0">
                <a:solidFill>
                  <a:srgbClr val="FFC000"/>
                </a:solidFill>
                <a:cs typeface="B Roya" panose="00000400000000000000" pitchFamily="2" charset="-78"/>
              </a:rPr>
              <a:t> </a:t>
            </a:r>
            <a:endParaRPr lang="en-US" dirty="0">
              <a:solidFill>
                <a:srgbClr val="FFC000"/>
              </a:solidFill>
              <a:cs typeface="B Roya" panose="00000400000000000000" pitchFamily="2" charset="-78"/>
            </a:endParaRPr>
          </a:p>
        </p:txBody>
      </p:sp>
      <p:sp>
        <p:nvSpPr>
          <p:cNvPr id="2" name="TextBox 1"/>
          <p:cNvSpPr txBox="1"/>
          <p:nvPr/>
        </p:nvSpPr>
        <p:spPr>
          <a:xfrm>
            <a:off x="737990" y="1095117"/>
            <a:ext cx="6984776" cy="646331"/>
          </a:xfrm>
          <a:prstGeom prst="rect">
            <a:avLst/>
          </a:prstGeom>
          <a:noFill/>
        </p:spPr>
        <p:txBody>
          <a:bodyPr wrap="square" rtlCol="0">
            <a:spAutoFit/>
          </a:bodyPr>
          <a:lstStyle/>
          <a:p>
            <a:pPr marL="285750" indent="-285750" algn="just" rtl="1">
              <a:buFont typeface="Arial" panose="020B0604020202020204" pitchFamily="34" charset="0"/>
              <a:buChar char="•"/>
            </a:pPr>
            <a:r>
              <a:rPr lang="fa-IR" dirty="0">
                <a:solidFill>
                  <a:schemeClr val="bg2">
                    <a:lumMod val="90000"/>
                  </a:schemeClr>
                </a:solidFill>
                <a:cs typeface="B Roya" panose="00000400000000000000" pitchFamily="2" charset="-78"/>
              </a:rPr>
              <a:t>در نظام برنامه ریزی و توسعه </a:t>
            </a:r>
            <a:r>
              <a:rPr lang="fa-IR" dirty="0" smtClean="0">
                <a:solidFill>
                  <a:schemeClr val="bg2">
                    <a:lumMod val="90000"/>
                  </a:schemeClr>
                </a:solidFill>
                <a:cs typeface="B Roya" panose="00000400000000000000" pitchFamily="2" charset="-78"/>
              </a:rPr>
              <a:t>شهری ایران </a:t>
            </a:r>
            <a:r>
              <a:rPr lang="fa-IR" dirty="0">
                <a:solidFill>
                  <a:schemeClr val="bg2">
                    <a:lumMod val="90000"/>
                  </a:schemeClr>
                </a:solidFill>
                <a:cs typeface="B Roya" panose="00000400000000000000" pitchFamily="2" charset="-78"/>
              </a:rPr>
              <a:t>نمیتوان چارچوب مشخص و مداومی یافت که به صورت نظام مند رسیدن به شهرهایی با فضاهای همه شمول را هدف قرار داده </a:t>
            </a:r>
            <a:r>
              <a:rPr lang="fa-IR" dirty="0" smtClean="0">
                <a:solidFill>
                  <a:schemeClr val="bg2">
                    <a:lumMod val="90000"/>
                  </a:schemeClr>
                </a:solidFill>
                <a:cs typeface="B Roya" panose="00000400000000000000" pitchFamily="2" charset="-78"/>
              </a:rPr>
              <a:t>باشد</a:t>
            </a:r>
            <a:endParaRPr lang="en-US" dirty="0">
              <a:solidFill>
                <a:schemeClr val="bg2">
                  <a:lumMod val="90000"/>
                </a:schemeClr>
              </a:solidFill>
            </a:endParaRPr>
          </a:p>
        </p:txBody>
      </p:sp>
    </p:spTree>
    <p:extLst>
      <p:ext uri="{BB962C8B-B14F-4D97-AF65-F5344CB8AC3E}">
        <p14:creationId xmlns:p14="http://schemas.microsoft.com/office/powerpoint/2010/main" val="256604513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a:spLocks noGrp="1"/>
          </p:cNvSpPr>
          <p:nvPr>
            <p:ph type="title"/>
          </p:nvPr>
        </p:nvSpPr>
        <p:spPr>
          <a:xfrm>
            <a:off x="868528" y="414387"/>
            <a:ext cx="7920000" cy="669414"/>
          </a:xfrm>
        </p:spPr>
        <p:txBody>
          <a:bodyPr/>
          <a:lstStyle/>
          <a:p>
            <a:pPr algn="r" rtl="1"/>
            <a:r>
              <a:rPr lang="fa-IR" sz="3600" dirty="0" smtClean="0">
                <a:cs typeface="B Bardiya" panose="00000400000000000000" pitchFamily="2" charset="-78"/>
              </a:rPr>
              <a:t>هدف از ارائه </a:t>
            </a:r>
            <a:r>
              <a:rPr lang="fa-IR" sz="3600" dirty="0">
                <a:cs typeface="B Bardiya" panose="00000400000000000000" pitchFamily="2" charset="-78"/>
              </a:rPr>
              <a:t>طرح های </a:t>
            </a:r>
            <a:r>
              <a:rPr lang="fa-IR" sz="3600" dirty="0">
                <a:solidFill>
                  <a:srgbClr val="6DC701"/>
                </a:solidFill>
                <a:cs typeface="B Bardiya" panose="00000400000000000000" pitchFamily="2" charset="-78"/>
              </a:rPr>
              <a:t>همه شمول</a:t>
            </a:r>
            <a:r>
              <a:rPr lang="fa-IR" sz="3600" dirty="0">
                <a:cs typeface="B Bardiya" panose="00000400000000000000" pitchFamily="2" charset="-78"/>
              </a:rPr>
              <a:t>:</a:t>
            </a:r>
            <a:endParaRPr lang="en-US" sz="3600" spc="-150" dirty="0">
              <a:cs typeface="B Bardiya" panose="00000400000000000000" pitchFamily="2" charset="-78"/>
            </a:endParaRPr>
          </a:p>
        </p:txBody>
      </p:sp>
      <p:sp>
        <p:nvSpPr>
          <p:cNvPr id="26" name="Text Placeholder 3"/>
          <p:cNvSpPr>
            <a:spLocks noGrp="1"/>
          </p:cNvSpPr>
          <p:nvPr>
            <p:ph type="body" sz="quarter" idx="12"/>
          </p:nvPr>
        </p:nvSpPr>
        <p:spPr>
          <a:xfrm>
            <a:off x="4292844" y="1717587"/>
            <a:ext cx="4495684" cy="2031325"/>
          </a:xfrm>
        </p:spPr>
        <p:txBody>
          <a:bodyPr/>
          <a:lstStyle/>
          <a:p>
            <a:pPr rtl="1">
              <a:lnSpc>
                <a:spcPct val="100000"/>
              </a:lnSpc>
            </a:pPr>
            <a:r>
              <a:rPr lang="fa-IR" sz="1800" dirty="0" smtClean="0">
                <a:solidFill>
                  <a:schemeClr val="tx1"/>
                </a:solidFill>
                <a:latin typeface="5 cent" panose="05010401010101010101" pitchFamily="2" charset="2"/>
                <a:cs typeface="B Roya" panose="00000400000000000000" pitchFamily="2" charset="-78"/>
              </a:rPr>
              <a:t>ارائه </a:t>
            </a:r>
            <a:r>
              <a:rPr lang="fa-IR" sz="1800" dirty="0">
                <a:solidFill>
                  <a:schemeClr val="tx1"/>
                </a:solidFill>
                <a:latin typeface="5 cent" panose="05010401010101010101" pitchFamily="2" charset="2"/>
                <a:cs typeface="B Roya" panose="00000400000000000000" pitchFamily="2" charset="-78"/>
              </a:rPr>
              <a:t>تئوری، مبانی و راه حل هایی برای </a:t>
            </a:r>
            <a:r>
              <a:rPr lang="fa-IR" sz="1800" dirty="0" smtClean="0">
                <a:solidFill>
                  <a:schemeClr val="tx1"/>
                </a:solidFill>
                <a:latin typeface="5 cent" panose="05010401010101010101" pitchFamily="2" charset="2"/>
                <a:cs typeface="B Roya" panose="00000400000000000000" pitchFamily="2" charset="-78"/>
              </a:rPr>
              <a:t>این که </a:t>
            </a:r>
            <a:r>
              <a:rPr lang="fa-IR" sz="1800" dirty="0">
                <a:solidFill>
                  <a:schemeClr val="tx1"/>
                </a:solidFill>
                <a:latin typeface="5 cent" panose="05010401010101010101" pitchFamily="2" charset="2"/>
                <a:cs typeface="B Roya" panose="00000400000000000000" pitchFamily="2" charset="-78"/>
              </a:rPr>
              <a:t>بتوانند از تمام مهارت های فیزیکی خود در همه فضاهای شهری استفاده کنند. (در ساختمان ها، فضاهای شهری و وسائل حمل و نقل)</a:t>
            </a:r>
            <a:endParaRPr lang="en-US" sz="1800" dirty="0">
              <a:solidFill>
                <a:schemeClr val="tx1"/>
              </a:solidFill>
              <a:latin typeface="5 cent" panose="05010401010101010101" pitchFamily="2" charset="2"/>
              <a:cs typeface="B Roya" panose="00000400000000000000" pitchFamily="2" charset="-78"/>
            </a:endParaRPr>
          </a:p>
          <a:p>
            <a:pPr rtl="1">
              <a:lnSpc>
                <a:spcPct val="100000"/>
              </a:lnSpc>
            </a:pPr>
            <a:r>
              <a:rPr lang="fa-IR" sz="1800" dirty="0">
                <a:solidFill>
                  <a:schemeClr val="tx1"/>
                </a:solidFill>
                <a:latin typeface="5 cent" panose="05010401010101010101" pitchFamily="2" charset="2"/>
                <a:cs typeface="B Roya" panose="00000400000000000000" pitchFamily="2" charset="-78"/>
              </a:rPr>
              <a:t>این طرح با کمک و همراهی یک تیم از شهرسازان، معماران و طراحان صنعتی تولید شده است.</a:t>
            </a:r>
            <a:endParaRPr lang="en-US" sz="1800" dirty="0">
              <a:solidFill>
                <a:schemeClr val="tx1"/>
              </a:solidFill>
              <a:latin typeface="5 cent" panose="05010401010101010101" pitchFamily="2" charset="2"/>
              <a:cs typeface="B Roya" panose="00000400000000000000" pitchFamily="2" charset="-78"/>
            </a:endParaRPr>
          </a:p>
          <a:p>
            <a:pPr rtl="1">
              <a:lnSpc>
                <a:spcPct val="100000"/>
              </a:lnSpc>
            </a:pPr>
            <a:r>
              <a:rPr lang="fa-IR" sz="1800" dirty="0">
                <a:solidFill>
                  <a:schemeClr val="tx1"/>
                </a:solidFill>
                <a:latin typeface="5 cent" panose="05010401010101010101" pitchFamily="2" charset="2"/>
                <a:cs typeface="B Roya" panose="00000400000000000000" pitchFamily="2" charset="-78"/>
              </a:rPr>
              <a:t>همه محصولات، بناها و فضاهای اطراف باید طوری ساخته شوند که بتواند توسط همه افراد به صورت مساوی استفاده شود.</a:t>
            </a:r>
            <a:endParaRPr lang="en-US" sz="1800" dirty="0">
              <a:solidFill>
                <a:schemeClr val="tx1"/>
              </a:solidFill>
              <a:latin typeface="5 cent" panose="05010401010101010101" pitchFamily="2" charset="2"/>
              <a:cs typeface="B Roya" panose="00000400000000000000" pitchFamily="2" charset="-78"/>
            </a:endParaRPr>
          </a:p>
        </p:txBody>
      </p:sp>
      <p:sp>
        <p:nvSpPr>
          <p:cNvPr id="17" name="Freeform 16"/>
          <p:cNvSpPr>
            <a:spLocks noEditPoints="1"/>
          </p:cNvSpPr>
          <p:nvPr/>
        </p:nvSpPr>
        <p:spPr bwMode="auto">
          <a:xfrm>
            <a:off x="1446214" y="1756908"/>
            <a:ext cx="166688" cy="503238"/>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p:nvSpPr>
        <p:spPr bwMode="auto">
          <a:xfrm>
            <a:off x="844552" y="1756908"/>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p:nvSpPr>
        <p:spPr bwMode="auto">
          <a:xfrm>
            <a:off x="609601" y="1526721"/>
            <a:ext cx="153988" cy="469900"/>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noEditPoints="1"/>
          </p:cNvSpPr>
          <p:nvPr/>
        </p:nvSpPr>
        <p:spPr bwMode="auto">
          <a:xfrm>
            <a:off x="1195390" y="1526721"/>
            <a:ext cx="157163" cy="469900"/>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28"/>
          <p:cNvSpPr>
            <a:spLocks noEditPoints="1"/>
          </p:cNvSpPr>
          <p:nvPr/>
        </p:nvSpPr>
        <p:spPr bwMode="auto">
          <a:xfrm>
            <a:off x="1790701" y="1526721"/>
            <a:ext cx="157163" cy="469900"/>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29"/>
          <p:cNvSpPr>
            <a:spLocks noEditPoints="1"/>
          </p:cNvSpPr>
          <p:nvPr/>
        </p:nvSpPr>
        <p:spPr bwMode="auto">
          <a:xfrm>
            <a:off x="1962152" y="3130096"/>
            <a:ext cx="417513" cy="1263650"/>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30"/>
          <p:cNvSpPr>
            <a:spLocks noEditPoints="1"/>
          </p:cNvSpPr>
          <p:nvPr/>
        </p:nvSpPr>
        <p:spPr bwMode="auto">
          <a:xfrm>
            <a:off x="2414591" y="2649084"/>
            <a:ext cx="317500" cy="963613"/>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31"/>
          <p:cNvSpPr>
            <a:spLocks noEditPoints="1"/>
          </p:cNvSpPr>
          <p:nvPr/>
        </p:nvSpPr>
        <p:spPr bwMode="auto">
          <a:xfrm>
            <a:off x="1592265" y="2649084"/>
            <a:ext cx="317500" cy="963613"/>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32"/>
          <p:cNvSpPr>
            <a:spLocks noEditPoints="1"/>
          </p:cNvSpPr>
          <p:nvPr/>
        </p:nvSpPr>
        <p:spPr bwMode="auto">
          <a:xfrm>
            <a:off x="2058990" y="2341109"/>
            <a:ext cx="242888" cy="738188"/>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33"/>
          <p:cNvSpPr>
            <a:spLocks noEditPoints="1"/>
          </p:cNvSpPr>
          <p:nvPr/>
        </p:nvSpPr>
        <p:spPr bwMode="auto">
          <a:xfrm>
            <a:off x="1344615" y="2341109"/>
            <a:ext cx="242888" cy="738188"/>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34"/>
          <p:cNvSpPr>
            <a:spLocks noEditPoints="1"/>
          </p:cNvSpPr>
          <p:nvPr/>
        </p:nvSpPr>
        <p:spPr bwMode="auto">
          <a:xfrm>
            <a:off x="1812927" y="2020433"/>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35"/>
          <p:cNvSpPr>
            <a:spLocks noEditPoints="1"/>
          </p:cNvSpPr>
          <p:nvPr/>
        </p:nvSpPr>
        <p:spPr bwMode="auto">
          <a:xfrm>
            <a:off x="2427290" y="2020433"/>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36"/>
          <p:cNvSpPr>
            <a:spLocks noEditPoints="1"/>
          </p:cNvSpPr>
          <p:nvPr/>
        </p:nvSpPr>
        <p:spPr bwMode="auto">
          <a:xfrm>
            <a:off x="1087440" y="2020433"/>
            <a:ext cx="204788" cy="617538"/>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37"/>
          <p:cNvSpPr>
            <a:spLocks noEditPoints="1"/>
          </p:cNvSpPr>
          <p:nvPr/>
        </p:nvSpPr>
        <p:spPr bwMode="auto">
          <a:xfrm>
            <a:off x="2097090" y="1756908"/>
            <a:ext cx="165100"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9" name="Freeform 38"/>
          <p:cNvSpPr>
            <a:spLocks noEditPoints="1"/>
          </p:cNvSpPr>
          <p:nvPr/>
        </p:nvSpPr>
        <p:spPr bwMode="auto">
          <a:xfrm>
            <a:off x="2706690" y="1756908"/>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39"/>
          <p:cNvSpPr>
            <a:spLocks noEditPoints="1"/>
          </p:cNvSpPr>
          <p:nvPr/>
        </p:nvSpPr>
        <p:spPr bwMode="auto">
          <a:xfrm>
            <a:off x="2392365" y="1526721"/>
            <a:ext cx="155575" cy="469900"/>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Freeform 40"/>
          <p:cNvSpPr>
            <a:spLocks noEditPoints="1"/>
          </p:cNvSpPr>
          <p:nvPr/>
        </p:nvSpPr>
        <p:spPr bwMode="auto">
          <a:xfrm>
            <a:off x="2979741" y="1526721"/>
            <a:ext cx="157163" cy="469900"/>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41"/>
          <p:cNvSpPr>
            <a:spLocks noEditPoints="1"/>
          </p:cNvSpPr>
          <p:nvPr/>
        </p:nvSpPr>
        <p:spPr bwMode="auto">
          <a:xfrm>
            <a:off x="2858297" y="2341109"/>
            <a:ext cx="242888" cy="738188"/>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Freeform 42"/>
          <p:cNvSpPr>
            <a:spLocks noEditPoints="1"/>
          </p:cNvSpPr>
          <p:nvPr/>
        </p:nvSpPr>
        <p:spPr bwMode="auto">
          <a:xfrm>
            <a:off x="3123410" y="2020433"/>
            <a:ext cx="203200" cy="617538"/>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6DC701"/>
          </a:solidFill>
          <a:ln>
            <a:noFill/>
          </a:ln>
        </p:spPr>
        <p:txBody>
          <a:bodyPr vert="horz" wrap="square" lIns="91440" tIns="45720" rIns="91440" bIns="45720" numCol="1" anchor="t" anchorCtr="0" compatLnSpc="1">
            <a:prstTxWarp prst="textNoShape">
              <a:avLst/>
            </a:prstTxWarp>
          </a:bodyPr>
          <a:lstStyle/>
          <a:p>
            <a:endParaRPr lang="en-US">
              <a:solidFill>
                <a:srgbClr val="6DC701"/>
              </a:solidFill>
            </a:endParaRPr>
          </a:p>
        </p:txBody>
      </p:sp>
      <p:sp>
        <p:nvSpPr>
          <p:cNvPr id="44" name="Freeform 43"/>
          <p:cNvSpPr>
            <a:spLocks noEditPoints="1"/>
          </p:cNvSpPr>
          <p:nvPr/>
        </p:nvSpPr>
        <p:spPr bwMode="auto">
          <a:xfrm>
            <a:off x="3382172" y="1756908"/>
            <a:ext cx="166688" cy="503238"/>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44"/>
          <p:cNvSpPr>
            <a:spLocks noEditPoints="1"/>
          </p:cNvSpPr>
          <p:nvPr/>
        </p:nvSpPr>
        <p:spPr bwMode="auto">
          <a:xfrm>
            <a:off x="3637760" y="1526721"/>
            <a:ext cx="157163" cy="469900"/>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369287480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26">
                                            <p:txEl>
                                              <p:pRg st="0" end="0"/>
                                            </p:txEl>
                                          </p:spTgt>
                                        </p:tgtEl>
                                        <p:attrNameLst>
                                          <p:attrName>style.visibility</p:attrName>
                                        </p:attrNameLst>
                                      </p:cBhvr>
                                      <p:to>
                                        <p:strVal val="visible"/>
                                      </p:to>
                                    </p:set>
                                    <p:animEffect transition="in" filter="fade">
                                      <p:cBhvr>
                                        <p:cTn id="10" dur="500"/>
                                        <p:tgtEl>
                                          <p:spTgt spid="26">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26">
                                            <p:txEl>
                                              <p:pRg st="1" end="1"/>
                                            </p:txEl>
                                          </p:spTgt>
                                        </p:tgtEl>
                                        <p:attrNameLst>
                                          <p:attrName>style.visibility</p:attrName>
                                        </p:attrNameLst>
                                      </p:cBhvr>
                                      <p:to>
                                        <p:strVal val="visible"/>
                                      </p:to>
                                    </p:set>
                                    <p:animEffect transition="in" filter="fade">
                                      <p:cBhvr>
                                        <p:cTn id="13" dur="500"/>
                                        <p:tgtEl>
                                          <p:spTgt spid="26">
                                            <p:txEl>
                                              <p:pRg st="1" end="1"/>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26">
                                            <p:txEl>
                                              <p:pRg st="2" end="2"/>
                                            </p:txEl>
                                          </p:spTgt>
                                        </p:tgtEl>
                                        <p:attrNameLst>
                                          <p:attrName>style.visibility</p:attrName>
                                        </p:attrNameLst>
                                      </p:cBhvr>
                                      <p:to>
                                        <p:strVal val="visible"/>
                                      </p:to>
                                    </p:set>
                                    <p:animEffect transition="in" filter="fade">
                                      <p:cBhvr>
                                        <p:cTn id="16" dur="500"/>
                                        <p:tgtEl>
                                          <p:spTgt spid="26">
                                            <p:txEl>
                                              <p:pRg st="2" end="2"/>
                                            </p:txEl>
                                          </p:spTgt>
                                        </p:tgtEl>
                                      </p:cBhvr>
                                    </p:animEffect>
                                  </p:childTnLst>
                                </p:cTn>
                              </p:par>
                            </p:childTnLst>
                          </p:cTn>
                        </p:par>
                        <p:par>
                          <p:cTn id="17" fill="hold">
                            <p:stCondLst>
                              <p:cond delay="1300"/>
                            </p:stCondLst>
                            <p:childTnLst>
                              <p:par>
                                <p:cTn id="18" presetID="2" presetClass="entr" presetSubtype="4"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 fill="hold"/>
                                        <p:tgtEl>
                                          <p:spTgt spid="17"/>
                                        </p:tgtEl>
                                        <p:attrNameLst>
                                          <p:attrName>ppt_x</p:attrName>
                                        </p:attrNameLst>
                                      </p:cBhvr>
                                      <p:tavLst>
                                        <p:tav tm="0">
                                          <p:val>
                                            <p:strVal val="#ppt_x"/>
                                          </p:val>
                                        </p:tav>
                                        <p:tav tm="100000">
                                          <p:val>
                                            <p:strVal val="#ppt_x"/>
                                          </p:val>
                                        </p:tav>
                                      </p:tavLst>
                                    </p:anim>
                                    <p:anim calcmode="lin" valueType="num">
                                      <p:cBhvr additive="base">
                                        <p:cTn id="21" dur="5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350"/>
                            </p:stCondLst>
                            <p:childTnLst>
                              <p:par>
                                <p:cTn id="23" presetID="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 fill="hold"/>
                                        <p:tgtEl>
                                          <p:spTgt spid="18"/>
                                        </p:tgtEl>
                                        <p:attrNameLst>
                                          <p:attrName>ppt_x</p:attrName>
                                        </p:attrNameLst>
                                      </p:cBhvr>
                                      <p:tavLst>
                                        <p:tav tm="0">
                                          <p:val>
                                            <p:strVal val="#ppt_x"/>
                                          </p:val>
                                        </p:tav>
                                        <p:tav tm="100000">
                                          <p:val>
                                            <p:strVal val="#ppt_x"/>
                                          </p:val>
                                        </p:tav>
                                      </p:tavLst>
                                    </p:anim>
                                    <p:anim calcmode="lin" valueType="num">
                                      <p:cBhvr additive="base">
                                        <p:cTn id="26" dur="5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1400"/>
                            </p:stCondLst>
                            <p:childTnLst>
                              <p:par>
                                <p:cTn id="28" presetID="2" presetClass="entr" presetSubtype="4"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 fill="hold"/>
                                        <p:tgtEl>
                                          <p:spTgt spid="19"/>
                                        </p:tgtEl>
                                        <p:attrNameLst>
                                          <p:attrName>ppt_x</p:attrName>
                                        </p:attrNameLst>
                                      </p:cBhvr>
                                      <p:tavLst>
                                        <p:tav tm="0">
                                          <p:val>
                                            <p:strVal val="#ppt_x"/>
                                          </p:val>
                                        </p:tav>
                                        <p:tav tm="100000">
                                          <p:val>
                                            <p:strVal val="#ppt_x"/>
                                          </p:val>
                                        </p:tav>
                                      </p:tavLst>
                                    </p:anim>
                                    <p:anim calcmode="lin" valueType="num">
                                      <p:cBhvr additive="base">
                                        <p:cTn id="31" dur="50" fill="hold"/>
                                        <p:tgtEl>
                                          <p:spTgt spid="19"/>
                                        </p:tgtEl>
                                        <p:attrNameLst>
                                          <p:attrName>ppt_y</p:attrName>
                                        </p:attrNameLst>
                                      </p:cBhvr>
                                      <p:tavLst>
                                        <p:tav tm="0">
                                          <p:val>
                                            <p:strVal val="1+#ppt_h/2"/>
                                          </p:val>
                                        </p:tav>
                                        <p:tav tm="100000">
                                          <p:val>
                                            <p:strVal val="#ppt_y"/>
                                          </p:val>
                                        </p:tav>
                                      </p:tavLst>
                                    </p:anim>
                                  </p:childTnLst>
                                </p:cTn>
                              </p:par>
                            </p:childTnLst>
                          </p:cTn>
                        </p:par>
                        <p:par>
                          <p:cTn id="32" fill="hold">
                            <p:stCondLst>
                              <p:cond delay="145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 fill="hold"/>
                                        <p:tgtEl>
                                          <p:spTgt spid="20"/>
                                        </p:tgtEl>
                                        <p:attrNameLst>
                                          <p:attrName>ppt_x</p:attrName>
                                        </p:attrNameLst>
                                      </p:cBhvr>
                                      <p:tavLst>
                                        <p:tav tm="0">
                                          <p:val>
                                            <p:strVal val="#ppt_x"/>
                                          </p:val>
                                        </p:tav>
                                        <p:tav tm="100000">
                                          <p:val>
                                            <p:strVal val="#ppt_x"/>
                                          </p:val>
                                        </p:tav>
                                      </p:tavLst>
                                    </p:anim>
                                    <p:anim calcmode="lin" valueType="num">
                                      <p:cBhvr additive="base">
                                        <p:cTn id="36" dur="5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 fill="hold"/>
                                        <p:tgtEl>
                                          <p:spTgt spid="29"/>
                                        </p:tgtEl>
                                        <p:attrNameLst>
                                          <p:attrName>ppt_x</p:attrName>
                                        </p:attrNameLst>
                                      </p:cBhvr>
                                      <p:tavLst>
                                        <p:tav tm="0">
                                          <p:val>
                                            <p:strVal val="#ppt_x"/>
                                          </p:val>
                                        </p:tav>
                                        <p:tav tm="100000">
                                          <p:val>
                                            <p:strVal val="#ppt_x"/>
                                          </p:val>
                                        </p:tav>
                                      </p:tavLst>
                                    </p:anim>
                                    <p:anim calcmode="lin" valueType="num">
                                      <p:cBhvr additive="base">
                                        <p:cTn id="41" dur="5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1550"/>
                            </p:stCondLst>
                            <p:childTnLst>
                              <p:par>
                                <p:cTn id="43" presetID="2" presetClass="entr" presetSubtype="4"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 fill="hold"/>
                                        <p:tgtEl>
                                          <p:spTgt spid="30"/>
                                        </p:tgtEl>
                                        <p:attrNameLst>
                                          <p:attrName>ppt_x</p:attrName>
                                        </p:attrNameLst>
                                      </p:cBhvr>
                                      <p:tavLst>
                                        <p:tav tm="0">
                                          <p:val>
                                            <p:strVal val="#ppt_x"/>
                                          </p:val>
                                        </p:tav>
                                        <p:tav tm="100000">
                                          <p:val>
                                            <p:strVal val="#ppt_x"/>
                                          </p:val>
                                        </p:tav>
                                      </p:tavLst>
                                    </p:anim>
                                    <p:anim calcmode="lin" valueType="num">
                                      <p:cBhvr additive="base">
                                        <p:cTn id="46" dur="50" fill="hold"/>
                                        <p:tgtEl>
                                          <p:spTgt spid="30"/>
                                        </p:tgtEl>
                                        <p:attrNameLst>
                                          <p:attrName>ppt_y</p:attrName>
                                        </p:attrNameLst>
                                      </p:cBhvr>
                                      <p:tavLst>
                                        <p:tav tm="0">
                                          <p:val>
                                            <p:strVal val="1+#ppt_h/2"/>
                                          </p:val>
                                        </p:tav>
                                        <p:tav tm="100000">
                                          <p:val>
                                            <p:strVal val="#ppt_y"/>
                                          </p:val>
                                        </p:tav>
                                      </p:tavLst>
                                    </p:anim>
                                  </p:childTnLst>
                                </p:cTn>
                              </p:par>
                            </p:childTnLst>
                          </p:cTn>
                        </p:par>
                        <p:par>
                          <p:cTn id="47" fill="hold">
                            <p:stCondLst>
                              <p:cond delay="1600"/>
                            </p:stCondLst>
                            <p:childTnLst>
                              <p:par>
                                <p:cTn id="48" presetID="2" presetClass="entr" presetSubtype="4"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 fill="hold"/>
                                        <p:tgtEl>
                                          <p:spTgt spid="31"/>
                                        </p:tgtEl>
                                        <p:attrNameLst>
                                          <p:attrName>ppt_x</p:attrName>
                                        </p:attrNameLst>
                                      </p:cBhvr>
                                      <p:tavLst>
                                        <p:tav tm="0">
                                          <p:val>
                                            <p:strVal val="#ppt_x"/>
                                          </p:val>
                                        </p:tav>
                                        <p:tav tm="100000">
                                          <p:val>
                                            <p:strVal val="#ppt_x"/>
                                          </p:val>
                                        </p:tav>
                                      </p:tavLst>
                                    </p:anim>
                                    <p:anim calcmode="lin" valueType="num">
                                      <p:cBhvr additive="base">
                                        <p:cTn id="51" dur="5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1650"/>
                            </p:stCondLst>
                            <p:childTnLst>
                              <p:par>
                                <p:cTn id="53" presetID="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 fill="hold"/>
                                        <p:tgtEl>
                                          <p:spTgt spid="32"/>
                                        </p:tgtEl>
                                        <p:attrNameLst>
                                          <p:attrName>ppt_x</p:attrName>
                                        </p:attrNameLst>
                                      </p:cBhvr>
                                      <p:tavLst>
                                        <p:tav tm="0">
                                          <p:val>
                                            <p:strVal val="#ppt_x"/>
                                          </p:val>
                                        </p:tav>
                                        <p:tav tm="100000">
                                          <p:val>
                                            <p:strVal val="#ppt_x"/>
                                          </p:val>
                                        </p:tav>
                                      </p:tavLst>
                                    </p:anim>
                                    <p:anim calcmode="lin" valueType="num">
                                      <p:cBhvr additive="base">
                                        <p:cTn id="56" dur="50" fill="hold"/>
                                        <p:tgtEl>
                                          <p:spTgt spid="32"/>
                                        </p:tgtEl>
                                        <p:attrNameLst>
                                          <p:attrName>ppt_y</p:attrName>
                                        </p:attrNameLst>
                                      </p:cBhvr>
                                      <p:tavLst>
                                        <p:tav tm="0">
                                          <p:val>
                                            <p:strVal val="1+#ppt_h/2"/>
                                          </p:val>
                                        </p:tav>
                                        <p:tav tm="100000">
                                          <p:val>
                                            <p:strVal val="#ppt_y"/>
                                          </p:val>
                                        </p:tav>
                                      </p:tavLst>
                                    </p:anim>
                                  </p:childTnLst>
                                </p:cTn>
                              </p:par>
                            </p:childTnLst>
                          </p:cTn>
                        </p:par>
                        <p:par>
                          <p:cTn id="57" fill="hold">
                            <p:stCondLst>
                              <p:cond delay="1700"/>
                            </p:stCondLst>
                            <p:childTnLst>
                              <p:par>
                                <p:cTn id="58" presetID="2" presetClass="entr" presetSubtype="4"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 fill="hold"/>
                                        <p:tgtEl>
                                          <p:spTgt spid="33"/>
                                        </p:tgtEl>
                                        <p:attrNameLst>
                                          <p:attrName>ppt_x</p:attrName>
                                        </p:attrNameLst>
                                      </p:cBhvr>
                                      <p:tavLst>
                                        <p:tav tm="0">
                                          <p:val>
                                            <p:strVal val="#ppt_x"/>
                                          </p:val>
                                        </p:tav>
                                        <p:tav tm="100000">
                                          <p:val>
                                            <p:strVal val="#ppt_x"/>
                                          </p:val>
                                        </p:tav>
                                      </p:tavLst>
                                    </p:anim>
                                    <p:anim calcmode="lin" valueType="num">
                                      <p:cBhvr additive="base">
                                        <p:cTn id="61" dur="50" fill="hold"/>
                                        <p:tgtEl>
                                          <p:spTgt spid="33"/>
                                        </p:tgtEl>
                                        <p:attrNameLst>
                                          <p:attrName>ppt_y</p:attrName>
                                        </p:attrNameLst>
                                      </p:cBhvr>
                                      <p:tavLst>
                                        <p:tav tm="0">
                                          <p:val>
                                            <p:strVal val="1+#ppt_h/2"/>
                                          </p:val>
                                        </p:tav>
                                        <p:tav tm="100000">
                                          <p:val>
                                            <p:strVal val="#ppt_y"/>
                                          </p:val>
                                        </p:tav>
                                      </p:tavLst>
                                    </p:anim>
                                  </p:childTnLst>
                                </p:cTn>
                              </p:par>
                            </p:childTnLst>
                          </p:cTn>
                        </p:par>
                        <p:par>
                          <p:cTn id="62" fill="hold">
                            <p:stCondLst>
                              <p:cond delay="1750"/>
                            </p:stCondLst>
                            <p:childTnLst>
                              <p:par>
                                <p:cTn id="63" presetID="2" presetClass="entr" presetSubtype="4"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 fill="hold"/>
                                        <p:tgtEl>
                                          <p:spTgt spid="34"/>
                                        </p:tgtEl>
                                        <p:attrNameLst>
                                          <p:attrName>ppt_x</p:attrName>
                                        </p:attrNameLst>
                                      </p:cBhvr>
                                      <p:tavLst>
                                        <p:tav tm="0">
                                          <p:val>
                                            <p:strVal val="#ppt_x"/>
                                          </p:val>
                                        </p:tav>
                                        <p:tav tm="100000">
                                          <p:val>
                                            <p:strVal val="#ppt_x"/>
                                          </p:val>
                                        </p:tav>
                                      </p:tavLst>
                                    </p:anim>
                                    <p:anim calcmode="lin" valueType="num">
                                      <p:cBhvr additive="base">
                                        <p:cTn id="66" dur="50" fill="hold"/>
                                        <p:tgtEl>
                                          <p:spTgt spid="34"/>
                                        </p:tgtEl>
                                        <p:attrNameLst>
                                          <p:attrName>ppt_y</p:attrName>
                                        </p:attrNameLst>
                                      </p:cBhvr>
                                      <p:tavLst>
                                        <p:tav tm="0">
                                          <p:val>
                                            <p:strVal val="1+#ppt_h/2"/>
                                          </p:val>
                                        </p:tav>
                                        <p:tav tm="100000">
                                          <p:val>
                                            <p:strVal val="#ppt_y"/>
                                          </p:val>
                                        </p:tav>
                                      </p:tavLst>
                                    </p:anim>
                                  </p:childTnLst>
                                </p:cTn>
                              </p:par>
                            </p:childTnLst>
                          </p:cTn>
                        </p:par>
                        <p:par>
                          <p:cTn id="67" fill="hold">
                            <p:stCondLst>
                              <p:cond delay="1800"/>
                            </p:stCondLst>
                            <p:childTnLst>
                              <p:par>
                                <p:cTn id="68" presetID="2" presetClass="entr" presetSubtype="4"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 fill="hold"/>
                                        <p:tgtEl>
                                          <p:spTgt spid="35"/>
                                        </p:tgtEl>
                                        <p:attrNameLst>
                                          <p:attrName>ppt_x</p:attrName>
                                        </p:attrNameLst>
                                      </p:cBhvr>
                                      <p:tavLst>
                                        <p:tav tm="0">
                                          <p:val>
                                            <p:strVal val="#ppt_x"/>
                                          </p:val>
                                        </p:tav>
                                        <p:tav tm="100000">
                                          <p:val>
                                            <p:strVal val="#ppt_x"/>
                                          </p:val>
                                        </p:tav>
                                      </p:tavLst>
                                    </p:anim>
                                    <p:anim calcmode="lin" valueType="num">
                                      <p:cBhvr additive="base">
                                        <p:cTn id="71" dur="50" fill="hold"/>
                                        <p:tgtEl>
                                          <p:spTgt spid="35"/>
                                        </p:tgtEl>
                                        <p:attrNameLst>
                                          <p:attrName>ppt_y</p:attrName>
                                        </p:attrNameLst>
                                      </p:cBhvr>
                                      <p:tavLst>
                                        <p:tav tm="0">
                                          <p:val>
                                            <p:strVal val="1+#ppt_h/2"/>
                                          </p:val>
                                        </p:tav>
                                        <p:tav tm="100000">
                                          <p:val>
                                            <p:strVal val="#ppt_y"/>
                                          </p:val>
                                        </p:tav>
                                      </p:tavLst>
                                    </p:anim>
                                  </p:childTnLst>
                                </p:cTn>
                              </p:par>
                            </p:childTnLst>
                          </p:cTn>
                        </p:par>
                        <p:par>
                          <p:cTn id="72" fill="hold">
                            <p:stCondLst>
                              <p:cond delay="1850"/>
                            </p:stCondLst>
                            <p:childTnLst>
                              <p:par>
                                <p:cTn id="73" presetID="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 fill="hold"/>
                                        <p:tgtEl>
                                          <p:spTgt spid="36"/>
                                        </p:tgtEl>
                                        <p:attrNameLst>
                                          <p:attrName>ppt_x</p:attrName>
                                        </p:attrNameLst>
                                      </p:cBhvr>
                                      <p:tavLst>
                                        <p:tav tm="0">
                                          <p:val>
                                            <p:strVal val="#ppt_x"/>
                                          </p:val>
                                        </p:tav>
                                        <p:tav tm="100000">
                                          <p:val>
                                            <p:strVal val="#ppt_x"/>
                                          </p:val>
                                        </p:tav>
                                      </p:tavLst>
                                    </p:anim>
                                    <p:anim calcmode="lin" valueType="num">
                                      <p:cBhvr additive="base">
                                        <p:cTn id="76" dur="50" fill="hold"/>
                                        <p:tgtEl>
                                          <p:spTgt spid="36"/>
                                        </p:tgtEl>
                                        <p:attrNameLst>
                                          <p:attrName>ppt_y</p:attrName>
                                        </p:attrNameLst>
                                      </p:cBhvr>
                                      <p:tavLst>
                                        <p:tav tm="0">
                                          <p:val>
                                            <p:strVal val="1+#ppt_h/2"/>
                                          </p:val>
                                        </p:tav>
                                        <p:tav tm="100000">
                                          <p:val>
                                            <p:strVal val="#ppt_y"/>
                                          </p:val>
                                        </p:tav>
                                      </p:tavLst>
                                    </p:anim>
                                  </p:childTnLst>
                                </p:cTn>
                              </p:par>
                            </p:childTnLst>
                          </p:cTn>
                        </p:par>
                        <p:par>
                          <p:cTn id="77" fill="hold">
                            <p:stCondLst>
                              <p:cond delay="1900"/>
                            </p:stCondLst>
                            <p:childTnLst>
                              <p:par>
                                <p:cTn id="78" presetID="2" presetClass="entr" presetSubtype="4"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 fill="hold"/>
                                        <p:tgtEl>
                                          <p:spTgt spid="37"/>
                                        </p:tgtEl>
                                        <p:attrNameLst>
                                          <p:attrName>ppt_x</p:attrName>
                                        </p:attrNameLst>
                                      </p:cBhvr>
                                      <p:tavLst>
                                        <p:tav tm="0">
                                          <p:val>
                                            <p:strVal val="#ppt_x"/>
                                          </p:val>
                                        </p:tav>
                                        <p:tav tm="100000">
                                          <p:val>
                                            <p:strVal val="#ppt_x"/>
                                          </p:val>
                                        </p:tav>
                                      </p:tavLst>
                                    </p:anim>
                                    <p:anim calcmode="lin" valueType="num">
                                      <p:cBhvr additive="base">
                                        <p:cTn id="81" dur="50" fill="hold"/>
                                        <p:tgtEl>
                                          <p:spTgt spid="37"/>
                                        </p:tgtEl>
                                        <p:attrNameLst>
                                          <p:attrName>ppt_y</p:attrName>
                                        </p:attrNameLst>
                                      </p:cBhvr>
                                      <p:tavLst>
                                        <p:tav tm="0">
                                          <p:val>
                                            <p:strVal val="1+#ppt_h/2"/>
                                          </p:val>
                                        </p:tav>
                                        <p:tav tm="100000">
                                          <p:val>
                                            <p:strVal val="#ppt_y"/>
                                          </p:val>
                                        </p:tav>
                                      </p:tavLst>
                                    </p:anim>
                                  </p:childTnLst>
                                </p:cTn>
                              </p:par>
                            </p:childTnLst>
                          </p:cTn>
                        </p:par>
                        <p:par>
                          <p:cTn id="82" fill="hold">
                            <p:stCondLst>
                              <p:cond delay="1950"/>
                            </p:stCondLst>
                            <p:childTnLst>
                              <p:par>
                                <p:cTn id="83" presetID="2" presetClass="entr" presetSubtype="4"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 fill="hold"/>
                                        <p:tgtEl>
                                          <p:spTgt spid="38"/>
                                        </p:tgtEl>
                                        <p:attrNameLst>
                                          <p:attrName>ppt_x</p:attrName>
                                        </p:attrNameLst>
                                      </p:cBhvr>
                                      <p:tavLst>
                                        <p:tav tm="0">
                                          <p:val>
                                            <p:strVal val="#ppt_x"/>
                                          </p:val>
                                        </p:tav>
                                        <p:tav tm="100000">
                                          <p:val>
                                            <p:strVal val="#ppt_x"/>
                                          </p:val>
                                        </p:tav>
                                      </p:tavLst>
                                    </p:anim>
                                    <p:anim calcmode="lin" valueType="num">
                                      <p:cBhvr additive="base">
                                        <p:cTn id="86" dur="50" fill="hold"/>
                                        <p:tgtEl>
                                          <p:spTgt spid="38"/>
                                        </p:tgtEl>
                                        <p:attrNameLst>
                                          <p:attrName>ppt_y</p:attrName>
                                        </p:attrNameLst>
                                      </p:cBhvr>
                                      <p:tavLst>
                                        <p:tav tm="0">
                                          <p:val>
                                            <p:strVal val="1+#ppt_h/2"/>
                                          </p:val>
                                        </p:tav>
                                        <p:tav tm="100000">
                                          <p:val>
                                            <p:strVal val="#ppt_y"/>
                                          </p:val>
                                        </p:tav>
                                      </p:tavLst>
                                    </p:anim>
                                  </p:childTnLst>
                                </p:cTn>
                              </p:par>
                            </p:childTnLst>
                          </p:cTn>
                        </p:par>
                        <p:par>
                          <p:cTn id="87" fill="hold">
                            <p:stCondLst>
                              <p:cond delay="2000"/>
                            </p:stCondLst>
                            <p:childTnLst>
                              <p:par>
                                <p:cTn id="88" presetID="2" presetClass="entr" presetSubtype="4"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 fill="hold"/>
                                        <p:tgtEl>
                                          <p:spTgt spid="39"/>
                                        </p:tgtEl>
                                        <p:attrNameLst>
                                          <p:attrName>ppt_x</p:attrName>
                                        </p:attrNameLst>
                                      </p:cBhvr>
                                      <p:tavLst>
                                        <p:tav tm="0">
                                          <p:val>
                                            <p:strVal val="#ppt_x"/>
                                          </p:val>
                                        </p:tav>
                                        <p:tav tm="100000">
                                          <p:val>
                                            <p:strVal val="#ppt_x"/>
                                          </p:val>
                                        </p:tav>
                                      </p:tavLst>
                                    </p:anim>
                                    <p:anim calcmode="lin" valueType="num">
                                      <p:cBhvr additive="base">
                                        <p:cTn id="91" dur="50" fill="hold"/>
                                        <p:tgtEl>
                                          <p:spTgt spid="39"/>
                                        </p:tgtEl>
                                        <p:attrNameLst>
                                          <p:attrName>ppt_y</p:attrName>
                                        </p:attrNameLst>
                                      </p:cBhvr>
                                      <p:tavLst>
                                        <p:tav tm="0">
                                          <p:val>
                                            <p:strVal val="1+#ppt_h/2"/>
                                          </p:val>
                                        </p:tav>
                                        <p:tav tm="100000">
                                          <p:val>
                                            <p:strVal val="#ppt_y"/>
                                          </p:val>
                                        </p:tav>
                                      </p:tavLst>
                                    </p:anim>
                                  </p:childTnLst>
                                </p:cTn>
                              </p:par>
                            </p:childTnLst>
                          </p:cTn>
                        </p:par>
                        <p:par>
                          <p:cTn id="92" fill="hold">
                            <p:stCondLst>
                              <p:cond delay="2050"/>
                            </p:stCondLst>
                            <p:childTnLst>
                              <p:par>
                                <p:cTn id="93" presetID="2" presetClass="entr" presetSubtype="4"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50" fill="hold"/>
                                        <p:tgtEl>
                                          <p:spTgt spid="40"/>
                                        </p:tgtEl>
                                        <p:attrNameLst>
                                          <p:attrName>ppt_x</p:attrName>
                                        </p:attrNameLst>
                                      </p:cBhvr>
                                      <p:tavLst>
                                        <p:tav tm="0">
                                          <p:val>
                                            <p:strVal val="#ppt_x"/>
                                          </p:val>
                                        </p:tav>
                                        <p:tav tm="100000">
                                          <p:val>
                                            <p:strVal val="#ppt_x"/>
                                          </p:val>
                                        </p:tav>
                                      </p:tavLst>
                                    </p:anim>
                                    <p:anim calcmode="lin" valueType="num">
                                      <p:cBhvr additive="base">
                                        <p:cTn id="96" dur="50" fill="hold"/>
                                        <p:tgtEl>
                                          <p:spTgt spid="40"/>
                                        </p:tgtEl>
                                        <p:attrNameLst>
                                          <p:attrName>ppt_y</p:attrName>
                                        </p:attrNameLst>
                                      </p:cBhvr>
                                      <p:tavLst>
                                        <p:tav tm="0">
                                          <p:val>
                                            <p:strVal val="1+#ppt_h/2"/>
                                          </p:val>
                                        </p:tav>
                                        <p:tav tm="100000">
                                          <p:val>
                                            <p:strVal val="#ppt_y"/>
                                          </p:val>
                                        </p:tav>
                                      </p:tavLst>
                                    </p:anim>
                                  </p:childTnLst>
                                </p:cTn>
                              </p:par>
                            </p:childTnLst>
                          </p:cTn>
                        </p:par>
                        <p:par>
                          <p:cTn id="97" fill="hold">
                            <p:stCondLst>
                              <p:cond delay="2100"/>
                            </p:stCondLst>
                            <p:childTnLst>
                              <p:par>
                                <p:cTn id="98" presetID="2" presetClass="entr" presetSubtype="4" fill="hold" grpId="0" nodeType="afterEffect">
                                  <p:stCondLst>
                                    <p:cond delay="0"/>
                                  </p:stCondLst>
                                  <p:childTnLst>
                                    <p:set>
                                      <p:cBhvr>
                                        <p:cTn id="99" dur="1" fill="hold">
                                          <p:stCondLst>
                                            <p:cond delay="0"/>
                                          </p:stCondLst>
                                        </p:cTn>
                                        <p:tgtEl>
                                          <p:spTgt spid="41"/>
                                        </p:tgtEl>
                                        <p:attrNameLst>
                                          <p:attrName>style.visibility</p:attrName>
                                        </p:attrNameLst>
                                      </p:cBhvr>
                                      <p:to>
                                        <p:strVal val="visible"/>
                                      </p:to>
                                    </p:set>
                                    <p:anim calcmode="lin" valueType="num">
                                      <p:cBhvr additive="base">
                                        <p:cTn id="100" dur="50" fill="hold"/>
                                        <p:tgtEl>
                                          <p:spTgt spid="41"/>
                                        </p:tgtEl>
                                        <p:attrNameLst>
                                          <p:attrName>ppt_x</p:attrName>
                                        </p:attrNameLst>
                                      </p:cBhvr>
                                      <p:tavLst>
                                        <p:tav tm="0">
                                          <p:val>
                                            <p:strVal val="#ppt_x"/>
                                          </p:val>
                                        </p:tav>
                                        <p:tav tm="100000">
                                          <p:val>
                                            <p:strVal val="#ppt_x"/>
                                          </p:val>
                                        </p:tav>
                                      </p:tavLst>
                                    </p:anim>
                                    <p:anim calcmode="lin" valueType="num">
                                      <p:cBhvr additive="base">
                                        <p:cTn id="101" dur="50" fill="hold"/>
                                        <p:tgtEl>
                                          <p:spTgt spid="41"/>
                                        </p:tgtEl>
                                        <p:attrNameLst>
                                          <p:attrName>ppt_y</p:attrName>
                                        </p:attrNameLst>
                                      </p:cBhvr>
                                      <p:tavLst>
                                        <p:tav tm="0">
                                          <p:val>
                                            <p:strVal val="1+#ppt_h/2"/>
                                          </p:val>
                                        </p:tav>
                                        <p:tav tm="100000">
                                          <p:val>
                                            <p:strVal val="#ppt_y"/>
                                          </p:val>
                                        </p:tav>
                                      </p:tavLst>
                                    </p:anim>
                                  </p:childTnLst>
                                </p:cTn>
                              </p:par>
                            </p:childTnLst>
                          </p:cTn>
                        </p:par>
                        <p:par>
                          <p:cTn id="102" fill="hold">
                            <p:stCondLst>
                              <p:cond delay="2150"/>
                            </p:stCondLst>
                            <p:childTnLst>
                              <p:par>
                                <p:cTn id="103" presetID="2" presetClass="entr" presetSubtype="4"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additive="base">
                                        <p:cTn id="105" dur="50" fill="hold"/>
                                        <p:tgtEl>
                                          <p:spTgt spid="42"/>
                                        </p:tgtEl>
                                        <p:attrNameLst>
                                          <p:attrName>ppt_x</p:attrName>
                                        </p:attrNameLst>
                                      </p:cBhvr>
                                      <p:tavLst>
                                        <p:tav tm="0">
                                          <p:val>
                                            <p:strVal val="#ppt_x"/>
                                          </p:val>
                                        </p:tav>
                                        <p:tav tm="100000">
                                          <p:val>
                                            <p:strVal val="#ppt_x"/>
                                          </p:val>
                                        </p:tav>
                                      </p:tavLst>
                                    </p:anim>
                                    <p:anim calcmode="lin" valueType="num">
                                      <p:cBhvr additive="base">
                                        <p:cTn id="106" dur="50" fill="hold"/>
                                        <p:tgtEl>
                                          <p:spTgt spid="42"/>
                                        </p:tgtEl>
                                        <p:attrNameLst>
                                          <p:attrName>ppt_y</p:attrName>
                                        </p:attrNameLst>
                                      </p:cBhvr>
                                      <p:tavLst>
                                        <p:tav tm="0">
                                          <p:val>
                                            <p:strVal val="1+#ppt_h/2"/>
                                          </p:val>
                                        </p:tav>
                                        <p:tav tm="100000">
                                          <p:val>
                                            <p:strVal val="#ppt_y"/>
                                          </p:val>
                                        </p:tav>
                                      </p:tavLst>
                                    </p:anim>
                                  </p:childTnLst>
                                </p:cTn>
                              </p:par>
                            </p:childTnLst>
                          </p:cTn>
                        </p:par>
                        <p:par>
                          <p:cTn id="107" fill="hold">
                            <p:stCondLst>
                              <p:cond delay="2200"/>
                            </p:stCondLst>
                            <p:childTnLst>
                              <p:par>
                                <p:cTn id="108" presetID="2" presetClass="entr" presetSubtype="4" fill="hold" grpId="0" nodeType="after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additive="base">
                                        <p:cTn id="110" dur="50" fill="hold"/>
                                        <p:tgtEl>
                                          <p:spTgt spid="43"/>
                                        </p:tgtEl>
                                        <p:attrNameLst>
                                          <p:attrName>ppt_x</p:attrName>
                                        </p:attrNameLst>
                                      </p:cBhvr>
                                      <p:tavLst>
                                        <p:tav tm="0">
                                          <p:val>
                                            <p:strVal val="#ppt_x"/>
                                          </p:val>
                                        </p:tav>
                                        <p:tav tm="100000">
                                          <p:val>
                                            <p:strVal val="#ppt_x"/>
                                          </p:val>
                                        </p:tav>
                                      </p:tavLst>
                                    </p:anim>
                                    <p:anim calcmode="lin" valueType="num">
                                      <p:cBhvr additive="base">
                                        <p:cTn id="111" dur="50" fill="hold"/>
                                        <p:tgtEl>
                                          <p:spTgt spid="43"/>
                                        </p:tgtEl>
                                        <p:attrNameLst>
                                          <p:attrName>ppt_y</p:attrName>
                                        </p:attrNameLst>
                                      </p:cBhvr>
                                      <p:tavLst>
                                        <p:tav tm="0">
                                          <p:val>
                                            <p:strVal val="1+#ppt_h/2"/>
                                          </p:val>
                                        </p:tav>
                                        <p:tav tm="100000">
                                          <p:val>
                                            <p:strVal val="#ppt_y"/>
                                          </p:val>
                                        </p:tav>
                                      </p:tavLst>
                                    </p:anim>
                                  </p:childTnLst>
                                </p:cTn>
                              </p:par>
                            </p:childTnLst>
                          </p:cTn>
                        </p:par>
                        <p:par>
                          <p:cTn id="112" fill="hold">
                            <p:stCondLst>
                              <p:cond delay="2250"/>
                            </p:stCondLst>
                            <p:childTnLst>
                              <p:par>
                                <p:cTn id="113" presetID="2" presetClass="entr" presetSubtype="4" fill="hold" grpId="0" nodeType="after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additive="base">
                                        <p:cTn id="115" dur="50" fill="hold"/>
                                        <p:tgtEl>
                                          <p:spTgt spid="44"/>
                                        </p:tgtEl>
                                        <p:attrNameLst>
                                          <p:attrName>ppt_x</p:attrName>
                                        </p:attrNameLst>
                                      </p:cBhvr>
                                      <p:tavLst>
                                        <p:tav tm="0">
                                          <p:val>
                                            <p:strVal val="#ppt_x"/>
                                          </p:val>
                                        </p:tav>
                                        <p:tav tm="100000">
                                          <p:val>
                                            <p:strVal val="#ppt_x"/>
                                          </p:val>
                                        </p:tav>
                                      </p:tavLst>
                                    </p:anim>
                                    <p:anim calcmode="lin" valueType="num">
                                      <p:cBhvr additive="base">
                                        <p:cTn id="116" dur="50" fill="hold"/>
                                        <p:tgtEl>
                                          <p:spTgt spid="44"/>
                                        </p:tgtEl>
                                        <p:attrNameLst>
                                          <p:attrName>ppt_y</p:attrName>
                                        </p:attrNameLst>
                                      </p:cBhvr>
                                      <p:tavLst>
                                        <p:tav tm="0">
                                          <p:val>
                                            <p:strVal val="1+#ppt_h/2"/>
                                          </p:val>
                                        </p:tav>
                                        <p:tav tm="100000">
                                          <p:val>
                                            <p:strVal val="#ppt_y"/>
                                          </p:val>
                                        </p:tav>
                                      </p:tavLst>
                                    </p:anim>
                                  </p:childTnLst>
                                </p:cTn>
                              </p:par>
                            </p:childTnLst>
                          </p:cTn>
                        </p:par>
                        <p:par>
                          <p:cTn id="117" fill="hold">
                            <p:stCondLst>
                              <p:cond delay="2300"/>
                            </p:stCondLst>
                            <p:childTnLst>
                              <p:par>
                                <p:cTn id="118" presetID="2" presetClass="entr" presetSubtype="4" fill="hold" grpId="0" nodeType="afterEffect">
                                  <p:stCondLst>
                                    <p:cond delay="0"/>
                                  </p:stCondLst>
                                  <p:childTnLst>
                                    <p:set>
                                      <p:cBhvr>
                                        <p:cTn id="119" dur="1" fill="hold">
                                          <p:stCondLst>
                                            <p:cond delay="0"/>
                                          </p:stCondLst>
                                        </p:cTn>
                                        <p:tgtEl>
                                          <p:spTgt spid="45"/>
                                        </p:tgtEl>
                                        <p:attrNameLst>
                                          <p:attrName>style.visibility</p:attrName>
                                        </p:attrNameLst>
                                      </p:cBhvr>
                                      <p:to>
                                        <p:strVal val="visible"/>
                                      </p:to>
                                    </p:set>
                                    <p:anim calcmode="lin" valueType="num">
                                      <p:cBhvr additive="base">
                                        <p:cTn id="120" dur="50" fill="hold"/>
                                        <p:tgtEl>
                                          <p:spTgt spid="45"/>
                                        </p:tgtEl>
                                        <p:attrNameLst>
                                          <p:attrName>ppt_x</p:attrName>
                                        </p:attrNameLst>
                                      </p:cBhvr>
                                      <p:tavLst>
                                        <p:tav tm="0">
                                          <p:val>
                                            <p:strVal val="#ppt_x"/>
                                          </p:val>
                                        </p:tav>
                                        <p:tav tm="100000">
                                          <p:val>
                                            <p:strVal val="#ppt_x"/>
                                          </p:val>
                                        </p:tav>
                                      </p:tavLst>
                                    </p:anim>
                                    <p:anim calcmode="lin" valueType="num">
                                      <p:cBhvr additive="base">
                                        <p:cTn id="121" dur="5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uiExpand="1" build="p"/>
      <p:bldP spid="17" grpId="0" animBg="1"/>
      <p:bldP spid="18" grpId="0" animBg="1"/>
      <p:bldP spid="19" grpId="0" animBg="1"/>
      <p:bldP spid="20"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196" y="276522"/>
            <a:ext cx="7920000" cy="656590"/>
          </a:xfrm>
        </p:spPr>
        <p:txBody>
          <a:bodyPr/>
          <a:lstStyle/>
          <a:p>
            <a:pPr algn="r" rtl="1"/>
            <a:r>
              <a:rPr lang="fa-IR" sz="3600" dirty="0" smtClean="0">
                <a:cs typeface="B Bardiya" panose="00000400000000000000" pitchFamily="2" charset="-78"/>
              </a:rPr>
              <a:t>7 اصل اصلی طرح های </a:t>
            </a:r>
            <a:r>
              <a:rPr lang="fa-IR" sz="3600" dirty="0" smtClean="0">
                <a:solidFill>
                  <a:srgbClr val="6DC701"/>
                </a:solidFill>
                <a:cs typeface="B Bardiya" panose="00000400000000000000" pitchFamily="2" charset="-78"/>
              </a:rPr>
              <a:t>همه شمول</a:t>
            </a:r>
            <a:r>
              <a:rPr lang="fa-IR" sz="3600" dirty="0" smtClean="0">
                <a:cs typeface="B Bardiya" panose="00000400000000000000" pitchFamily="2" charset="-78"/>
              </a:rPr>
              <a:t>:</a:t>
            </a:r>
            <a:endParaRPr lang="en-US" sz="3600" dirty="0">
              <a:cs typeface="B Bardiya" panose="00000400000000000000" pitchFamily="2" charset="-78"/>
            </a:endParaRPr>
          </a:p>
        </p:txBody>
      </p:sp>
      <p:sp>
        <p:nvSpPr>
          <p:cNvPr id="4" name="Text Placeholder 3"/>
          <p:cNvSpPr>
            <a:spLocks noGrp="1"/>
          </p:cNvSpPr>
          <p:nvPr>
            <p:ph type="body" sz="quarter" idx="11"/>
          </p:nvPr>
        </p:nvSpPr>
        <p:spPr>
          <a:xfrm>
            <a:off x="701559" y="2609298"/>
            <a:ext cx="2412000" cy="349497"/>
          </a:xfrm>
        </p:spPr>
        <p:txBody>
          <a:bodyPr/>
          <a:lstStyle/>
          <a:p>
            <a:pPr lvl="0" algn="ctr" rtl="1"/>
            <a:endParaRPr lang="fa-IR" sz="1600" b="1" dirty="0" smtClean="0">
              <a:solidFill>
                <a:schemeClr val="tx1"/>
              </a:solidFill>
              <a:cs typeface="B Bardiya" panose="00000400000000000000" pitchFamily="2" charset="-78"/>
            </a:endParaRPr>
          </a:p>
          <a:p>
            <a:pPr lvl="0" algn="ctr" rtl="1"/>
            <a:r>
              <a:rPr lang="fa-IR" sz="1600" b="1" dirty="0" smtClean="0">
                <a:solidFill>
                  <a:schemeClr val="tx1"/>
                </a:solidFill>
                <a:cs typeface="B Bardiya" panose="00000400000000000000" pitchFamily="2" charset="-78"/>
              </a:rPr>
              <a:t>6.تلاش </a:t>
            </a:r>
            <a:r>
              <a:rPr lang="fa-IR" sz="1600" b="1" dirty="0">
                <a:solidFill>
                  <a:schemeClr val="tx1"/>
                </a:solidFill>
                <a:cs typeface="B Bardiya" panose="00000400000000000000" pitchFamily="2" charset="-78"/>
              </a:rPr>
              <a:t>فیزیکی پایین</a:t>
            </a:r>
            <a:endParaRPr lang="en-US" sz="16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
        <p:nvSpPr>
          <p:cNvPr id="5" name="Text Placeholder 4"/>
          <p:cNvSpPr>
            <a:spLocks noGrp="1"/>
          </p:cNvSpPr>
          <p:nvPr>
            <p:ph type="body" sz="quarter" idx="12"/>
          </p:nvPr>
        </p:nvSpPr>
        <p:spPr>
          <a:xfrm>
            <a:off x="3375915" y="2609299"/>
            <a:ext cx="2412000" cy="349496"/>
          </a:xfrm>
        </p:spPr>
        <p:txBody>
          <a:bodyPr/>
          <a:lstStyle/>
          <a:p>
            <a:pPr lvl="0" algn="ctr" rtl="1"/>
            <a:endParaRPr lang="fa-IR" sz="1600" b="1" dirty="0" smtClean="0">
              <a:solidFill>
                <a:schemeClr val="tx1"/>
              </a:solidFill>
              <a:cs typeface="B Bardiya" panose="00000400000000000000" pitchFamily="2" charset="-78"/>
            </a:endParaRPr>
          </a:p>
          <a:p>
            <a:pPr lvl="0" algn="ctr" rtl="1"/>
            <a:r>
              <a:rPr lang="fa-IR" sz="1600" b="1" dirty="0" smtClean="0">
                <a:solidFill>
                  <a:schemeClr val="tx1"/>
                </a:solidFill>
                <a:cs typeface="B Bardiya" panose="00000400000000000000" pitchFamily="2" charset="-78"/>
              </a:rPr>
              <a:t>5.تحمل </a:t>
            </a:r>
            <a:r>
              <a:rPr lang="fa-IR" sz="1600" b="1" dirty="0">
                <a:solidFill>
                  <a:schemeClr val="tx1"/>
                </a:solidFill>
                <a:cs typeface="B Bardiya" panose="00000400000000000000" pitchFamily="2" charset="-78"/>
              </a:rPr>
              <a:t>خطاها</a:t>
            </a:r>
            <a:endParaRPr lang="en-US" sz="16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
        <p:nvSpPr>
          <p:cNvPr id="6" name="Text Placeholder 5"/>
          <p:cNvSpPr>
            <a:spLocks noGrp="1"/>
          </p:cNvSpPr>
          <p:nvPr>
            <p:ph type="body" sz="quarter" idx="13"/>
          </p:nvPr>
        </p:nvSpPr>
        <p:spPr>
          <a:xfrm>
            <a:off x="6050271" y="2609299"/>
            <a:ext cx="2412000" cy="349497"/>
          </a:xfrm>
        </p:spPr>
        <p:txBody>
          <a:bodyPr tIns="36000"/>
          <a:lstStyle/>
          <a:p>
            <a:pPr lvl="0" algn="ctr" rtl="1"/>
            <a:endParaRPr lang="fa-IR" sz="1600" b="1" dirty="0" smtClean="0">
              <a:solidFill>
                <a:schemeClr val="tx1"/>
              </a:solidFill>
              <a:cs typeface="B Bardiya" panose="00000400000000000000" pitchFamily="2" charset="-78"/>
            </a:endParaRPr>
          </a:p>
          <a:p>
            <a:pPr lvl="0" algn="ctr" rtl="1"/>
            <a:r>
              <a:rPr lang="fa-IR" sz="1600" b="1" dirty="0" smtClean="0">
                <a:solidFill>
                  <a:schemeClr val="tx1"/>
                </a:solidFill>
                <a:cs typeface="B Bardiya" panose="00000400000000000000" pitchFamily="2" charset="-78"/>
              </a:rPr>
              <a:t>4.اطلاعات </a:t>
            </a:r>
            <a:r>
              <a:rPr lang="fa-IR" sz="1600" b="1" dirty="0">
                <a:solidFill>
                  <a:schemeClr val="tx1"/>
                </a:solidFill>
                <a:cs typeface="B Bardiya" panose="00000400000000000000" pitchFamily="2" charset="-78"/>
              </a:rPr>
              <a:t>قابل درک</a:t>
            </a:r>
            <a:endParaRPr lang="en-US" sz="16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
        <p:nvSpPr>
          <p:cNvPr id="7" name="Text Placeholder 6"/>
          <p:cNvSpPr>
            <a:spLocks noGrp="1"/>
          </p:cNvSpPr>
          <p:nvPr>
            <p:ph type="body" sz="quarter" idx="14"/>
          </p:nvPr>
        </p:nvSpPr>
        <p:spPr>
          <a:xfrm>
            <a:off x="657141" y="1678513"/>
            <a:ext cx="2412000" cy="370929"/>
          </a:xfrm>
        </p:spPr>
        <p:txBody>
          <a:bodyPr/>
          <a:lstStyle/>
          <a:p>
            <a:pPr lvl="0" algn="ctr" rtl="1"/>
            <a:endParaRPr lang="fa-IR" sz="1600" b="1" dirty="0" smtClean="0">
              <a:solidFill>
                <a:schemeClr val="tx1"/>
              </a:solidFill>
              <a:cs typeface="B Bardiya" panose="00000400000000000000" pitchFamily="2" charset="-78"/>
            </a:endParaRPr>
          </a:p>
          <a:p>
            <a:pPr lvl="0" algn="ctr" rtl="1"/>
            <a:r>
              <a:rPr lang="fa-IR" sz="1600" b="1" dirty="0" smtClean="0">
                <a:solidFill>
                  <a:schemeClr val="tx1"/>
                </a:solidFill>
                <a:cs typeface="B Bardiya" panose="00000400000000000000" pitchFamily="2" charset="-78"/>
              </a:rPr>
              <a:t>3.استفاده </a:t>
            </a:r>
            <a:r>
              <a:rPr lang="fa-IR" sz="1600" b="1" dirty="0">
                <a:solidFill>
                  <a:schemeClr val="tx1"/>
                </a:solidFill>
                <a:cs typeface="B Bardiya" panose="00000400000000000000" pitchFamily="2" charset="-78"/>
              </a:rPr>
              <a:t>آسان</a:t>
            </a:r>
            <a:endParaRPr lang="en-US" sz="16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
        <p:nvSpPr>
          <p:cNvPr id="8" name="Text Placeholder 7"/>
          <p:cNvSpPr>
            <a:spLocks noGrp="1"/>
          </p:cNvSpPr>
          <p:nvPr>
            <p:ph type="body" sz="quarter" idx="15"/>
          </p:nvPr>
        </p:nvSpPr>
        <p:spPr>
          <a:xfrm>
            <a:off x="3338196" y="1678274"/>
            <a:ext cx="2412000" cy="371168"/>
          </a:xfrm>
        </p:spPr>
        <p:txBody>
          <a:bodyPr/>
          <a:lstStyle/>
          <a:p>
            <a:pPr lvl="0" algn="ctr" rtl="1"/>
            <a:endParaRPr lang="fa-IR" sz="1600" b="1" dirty="0" smtClean="0">
              <a:solidFill>
                <a:schemeClr val="tx1"/>
              </a:solidFill>
              <a:cs typeface="B Bardiya" panose="00000400000000000000" pitchFamily="2" charset="-78"/>
            </a:endParaRPr>
          </a:p>
          <a:p>
            <a:pPr lvl="0" algn="ctr" rtl="1"/>
            <a:r>
              <a:rPr lang="fa-IR" sz="1600" b="1" dirty="0" smtClean="0">
                <a:solidFill>
                  <a:schemeClr val="tx1"/>
                </a:solidFill>
                <a:cs typeface="B Bardiya" panose="00000400000000000000" pitchFamily="2" charset="-78"/>
              </a:rPr>
              <a:t>2.انعطاف </a:t>
            </a:r>
            <a:r>
              <a:rPr lang="fa-IR" sz="1600" b="1" dirty="0">
                <a:solidFill>
                  <a:schemeClr val="tx1"/>
                </a:solidFill>
                <a:cs typeface="B Bardiya" panose="00000400000000000000" pitchFamily="2" charset="-78"/>
              </a:rPr>
              <a:t>پذیری در استفاده</a:t>
            </a:r>
            <a:endParaRPr lang="en-US" sz="16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
        <p:nvSpPr>
          <p:cNvPr id="9" name="Text Placeholder 8"/>
          <p:cNvSpPr>
            <a:spLocks noGrp="1"/>
          </p:cNvSpPr>
          <p:nvPr>
            <p:ph type="body" sz="quarter" idx="16"/>
          </p:nvPr>
        </p:nvSpPr>
        <p:spPr>
          <a:xfrm>
            <a:off x="6019251" y="1678274"/>
            <a:ext cx="2412000" cy="371168"/>
          </a:xfrm>
        </p:spPr>
        <p:txBody>
          <a:bodyPr/>
          <a:lstStyle/>
          <a:p>
            <a:pPr algn="ctr" rtl="1"/>
            <a:endParaRPr lang="fa-IR" sz="1600" b="1" dirty="0" smtClean="0">
              <a:solidFill>
                <a:schemeClr val="tx1"/>
              </a:solidFill>
              <a:cs typeface="B Bardiya" panose="00000400000000000000" pitchFamily="2" charset="-78"/>
            </a:endParaRPr>
          </a:p>
          <a:p>
            <a:pPr algn="ctr" rtl="1"/>
            <a:r>
              <a:rPr lang="fa-IR" sz="1600" b="1" dirty="0">
                <a:solidFill>
                  <a:schemeClr val="tx1"/>
                </a:solidFill>
                <a:cs typeface="B Bardiya" panose="00000400000000000000" pitchFamily="2" charset="-78"/>
              </a:rPr>
              <a:t>1</a:t>
            </a:r>
            <a:r>
              <a:rPr lang="fa-IR" sz="1800" b="1" dirty="0" smtClean="0">
                <a:solidFill>
                  <a:schemeClr val="tx1"/>
                </a:solidFill>
                <a:cs typeface="B Bardiya" panose="00000400000000000000" pitchFamily="2" charset="-78"/>
              </a:rPr>
              <a:t>. استفاده </a:t>
            </a:r>
            <a:r>
              <a:rPr lang="fa-IR" sz="1800" b="1" dirty="0">
                <a:solidFill>
                  <a:schemeClr val="tx1"/>
                </a:solidFill>
                <a:cs typeface="B Bardiya" panose="00000400000000000000" pitchFamily="2" charset="-78"/>
              </a:rPr>
              <a:t>مساوی</a:t>
            </a:r>
            <a:endParaRPr lang="en-US" sz="1800" b="1" dirty="0">
              <a:solidFill>
                <a:schemeClr val="tx1"/>
              </a:solidFill>
              <a:cs typeface="B Bardiya" panose="00000400000000000000" pitchFamily="2" charset="-78"/>
            </a:endParaRPr>
          </a:p>
          <a:p>
            <a:pPr lvl="0" algn="ctr" rtl="1"/>
            <a:endParaRPr lang="en-US" sz="1800" b="1" spc="-10" dirty="0">
              <a:solidFill>
                <a:schemeClr val="tx1"/>
              </a:solidFill>
              <a:cs typeface="B Bardiya" panose="00000400000000000000" pitchFamily="2" charset="-78"/>
            </a:endParaRPr>
          </a:p>
        </p:txBody>
      </p:sp>
      <p:sp>
        <p:nvSpPr>
          <p:cNvPr id="22" name="Text Placeholder 4"/>
          <p:cNvSpPr>
            <a:spLocks noGrp="1"/>
          </p:cNvSpPr>
          <p:nvPr>
            <p:ph type="body" sz="quarter" idx="12"/>
          </p:nvPr>
        </p:nvSpPr>
        <p:spPr>
          <a:xfrm>
            <a:off x="3385178" y="3508563"/>
            <a:ext cx="2412000" cy="321134"/>
          </a:xfrm>
        </p:spPr>
        <p:txBody>
          <a:bodyPr/>
          <a:lstStyle/>
          <a:p>
            <a:pPr lvl="0" algn="ctr" rtl="1"/>
            <a:endParaRPr lang="fa-IR" sz="1400" b="1" dirty="0" smtClean="0">
              <a:solidFill>
                <a:schemeClr val="tx1"/>
              </a:solidFill>
              <a:cs typeface="B Bardiya" panose="00000400000000000000" pitchFamily="2" charset="-78"/>
            </a:endParaRPr>
          </a:p>
          <a:p>
            <a:pPr lvl="0" algn="ctr" rtl="1"/>
            <a:r>
              <a:rPr lang="fa-IR" sz="1400" b="1" dirty="0" smtClean="0">
                <a:solidFill>
                  <a:schemeClr val="tx1"/>
                </a:solidFill>
                <a:cs typeface="B Bardiya" panose="00000400000000000000" pitchFamily="2" charset="-78"/>
              </a:rPr>
              <a:t>7.اندازه </a:t>
            </a:r>
            <a:r>
              <a:rPr lang="fa-IR" sz="1400" b="1" dirty="0">
                <a:solidFill>
                  <a:schemeClr val="tx1"/>
                </a:solidFill>
                <a:cs typeface="B Bardiya" panose="00000400000000000000" pitchFamily="2" charset="-78"/>
              </a:rPr>
              <a:t>و فضا برای رویکرد و استفاده</a:t>
            </a:r>
            <a:endParaRPr lang="en-US" sz="1400" b="1" dirty="0">
              <a:solidFill>
                <a:schemeClr val="tx1"/>
              </a:solidFill>
              <a:cs typeface="B Bardiya" panose="00000400000000000000" pitchFamily="2" charset="-78"/>
            </a:endParaRPr>
          </a:p>
          <a:p>
            <a:pPr algn="ctr"/>
            <a:endParaRPr lang="en-US" b="1" dirty="0">
              <a:solidFill>
                <a:schemeClr val="tx1"/>
              </a:solidFill>
              <a:cs typeface="B Bardiya" panose="00000400000000000000" pitchFamily="2" charset="-78"/>
            </a:endParaRPr>
          </a:p>
        </p:txBody>
      </p:sp>
    </p:spTree>
    <p:extLst>
      <p:ext uri="{BB962C8B-B14F-4D97-AF65-F5344CB8AC3E}">
        <p14:creationId xmlns:p14="http://schemas.microsoft.com/office/powerpoint/2010/main" val="42132965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2" presetClass="entr" presetSubtype="8" fill="hold" grpId="0" nodeType="withEffect">
                                  <p:stCondLst>
                                    <p:cond delay="800"/>
                                  </p:stCondLst>
                                  <p:childTnLst>
                                    <p:set>
                                      <p:cBhvr>
                                        <p:cTn id="9" dur="1" fill="hold">
                                          <p:stCondLst>
                                            <p:cond delay="0"/>
                                          </p:stCondLst>
                                        </p:cTn>
                                        <p:tgtEl>
                                          <p:spTgt spid="7">
                                            <p:bg/>
                                          </p:spTgt>
                                        </p:tgtEl>
                                        <p:attrNameLst>
                                          <p:attrName>style.visibility</p:attrName>
                                        </p:attrNameLst>
                                      </p:cBhvr>
                                      <p:to>
                                        <p:strVal val="visible"/>
                                      </p:to>
                                    </p:set>
                                    <p:animEffect transition="in" filter="wipe(left)">
                                      <p:cBhvr>
                                        <p:cTn id="10" dur="500"/>
                                        <p:tgtEl>
                                          <p:spTgt spid="7">
                                            <p:bg/>
                                          </p:spTgt>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left)">
                                      <p:cBhvr>
                                        <p:cTn id="13" dur="500"/>
                                        <p:tgtEl>
                                          <p:spTgt spid="7">
                                            <p:txEl>
                                              <p:pRg st="1" end="1"/>
                                            </p:txEl>
                                          </p:spTgt>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8">
                                            <p:bg/>
                                          </p:spTgt>
                                        </p:tgtEl>
                                        <p:attrNameLst>
                                          <p:attrName>style.visibility</p:attrName>
                                        </p:attrNameLst>
                                      </p:cBhvr>
                                      <p:to>
                                        <p:strVal val="visible"/>
                                      </p:to>
                                    </p:set>
                                    <p:animEffect transition="in" filter="wipe(left)">
                                      <p:cBhvr>
                                        <p:cTn id="16" dur="500"/>
                                        <p:tgtEl>
                                          <p:spTgt spid="8">
                                            <p:bg/>
                                          </p:spTgt>
                                        </p:tgtEl>
                                      </p:cBhvr>
                                    </p:animEffect>
                                  </p:childTnLst>
                                </p:cTn>
                              </p:par>
                              <p:par>
                                <p:cTn id="17" presetID="22" presetClass="entr" presetSubtype="8" fill="hold" grpId="0" nodeType="withEffect">
                                  <p:stCondLst>
                                    <p:cond delay="140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wipe(left)">
                                      <p:cBhvr>
                                        <p:cTn id="19" dur="500"/>
                                        <p:tgtEl>
                                          <p:spTgt spid="8">
                                            <p:txEl>
                                              <p:pRg st="1" end="1"/>
                                            </p:txEl>
                                          </p:spTgt>
                                        </p:tgtEl>
                                      </p:cBhvr>
                                    </p:animEffect>
                                  </p:childTnLst>
                                </p:cTn>
                              </p:par>
                              <p:par>
                                <p:cTn id="20" presetID="22" presetClass="entr" presetSubtype="8" fill="hold" grpId="0" nodeType="withEffect">
                                  <p:stCondLst>
                                    <p:cond delay="2000"/>
                                  </p:stCondLst>
                                  <p:childTnLst>
                                    <p:set>
                                      <p:cBhvr>
                                        <p:cTn id="21" dur="1" fill="hold">
                                          <p:stCondLst>
                                            <p:cond delay="0"/>
                                          </p:stCondLst>
                                        </p:cTn>
                                        <p:tgtEl>
                                          <p:spTgt spid="9">
                                            <p:bg/>
                                          </p:spTgt>
                                        </p:tgtEl>
                                        <p:attrNameLst>
                                          <p:attrName>style.visibility</p:attrName>
                                        </p:attrNameLst>
                                      </p:cBhvr>
                                      <p:to>
                                        <p:strVal val="visible"/>
                                      </p:to>
                                    </p:set>
                                    <p:animEffect transition="in" filter="wipe(left)">
                                      <p:cBhvr>
                                        <p:cTn id="22" dur="500"/>
                                        <p:tgtEl>
                                          <p:spTgt spid="9">
                                            <p:bg/>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210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wipe(left)">
                                      <p:cBhvr>
                                        <p:cTn id="27" dur="500"/>
                                        <p:tgtEl>
                                          <p:spTgt spid="9">
                                            <p:txEl>
                                              <p:pRg st="1" end="1"/>
                                            </p:txEl>
                                          </p:spTgt>
                                        </p:tgtEl>
                                      </p:cBhvr>
                                    </p:animEffect>
                                  </p:childTnLst>
                                </p:cTn>
                              </p:par>
                              <p:par>
                                <p:cTn id="28" presetID="22" presetClass="entr" presetSubtype="8" fill="hold" grpId="0" nodeType="withEffect">
                                  <p:stCondLst>
                                    <p:cond delay="2500"/>
                                  </p:stCondLst>
                                  <p:childTnLst>
                                    <p:set>
                                      <p:cBhvr>
                                        <p:cTn id="29" dur="1" fill="hold">
                                          <p:stCondLst>
                                            <p:cond delay="0"/>
                                          </p:stCondLst>
                                        </p:cTn>
                                        <p:tgtEl>
                                          <p:spTgt spid="4">
                                            <p:bg/>
                                          </p:spTgt>
                                        </p:tgtEl>
                                        <p:attrNameLst>
                                          <p:attrName>style.visibility</p:attrName>
                                        </p:attrNameLst>
                                      </p:cBhvr>
                                      <p:to>
                                        <p:strVal val="visible"/>
                                      </p:to>
                                    </p:set>
                                    <p:animEffect transition="in" filter="wipe(left)">
                                      <p:cBhvr>
                                        <p:cTn id="30" dur="500"/>
                                        <p:tgtEl>
                                          <p:spTgt spid="4">
                                            <p:bg/>
                                          </p:spTgt>
                                        </p:tgtEl>
                                      </p:cBhvr>
                                    </p:animEffect>
                                  </p:childTnLst>
                                </p:cTn>
                              </p:par>
                              <p:par>
                                <p:cTn id="31" presetID="22" presetClass="entr" presetSubtype="8" fill="hold" grpId="0" nodeType="withEffect">
                                  <p:stCondLst>
                                    <p:cond delay="260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wipe(left)">
                                      <p:cBhvr>
                                        <p:cTn id="33" dur="500"/>
                                        <p:tgtEl>
                                          <p:spTgt spid="4">
                                            <p:txEl>
                                              <p:pRg st="1" end="1"/>
                                            </p:txEl>
                                          </p:spTgt>
                                        </p:tgtEl>
                                      </p:cBhvr>
                                    </p:animEffect>
                                  </p:childTnLst>
                                </p:cTn>
                              </p:par>
                              <p:par>
                                <p:cTn id="34" presetID="22" presetClass="entr" presetSubtype="8" fill="hold" grpId="0" nodeType="withEffect">
                                  <p:stCondLst>
                                    <p:cond delay="3200"/>
                                  </p:stCondLst>
                                  <p:childTnLst>
                                    <p:set>
                                      <p:cBhvr>
                                        <p:cTn id="35" dur="1" fill="hold">
                                          <p:stCondLst>
                                            <p:cond delay="0"/>
                                          </p:stCondLst>
                                        </p:cTn>
                                        <p:tgtEl>
                                          <p:spTgt spid="5">
                                            <p:bg/>
                                          </p:spTgt>
                                        </p:tgtEl>
                                        <p:attrNameLst>
                                          <p:attrName>style.visibility</p:attrName>
                                        </p:attrNameLst>
                                      </p:cBhvr>
                                      <p:to>
                                        <p:strVal val="visible"/>
                                      </p:to>
                                    </p:set>
                                    <p:animEffect transition="in" filter="wipe(left)">
                                      <p:cBhvr>
                                        <p:cTn id="36" dur="500"/>
                                        <p:tgtEl>
                                          <p:spTgt spid="5">
                                            <p:bg/>
                                          </p:spTgt>
                                        </p:tgtEl>
                                      </p:cBhvr>
                                    </p:animEffect>
                                  </p:childTnLst>
                                </p:cTn>
                              </p:par>
                              <p:par>
                                <p:cTn id="37" presetID="22" presetClass="entr" presetSubtype="8" fill="hold" grpId="0" nodeType="withEffect">
                                  <p:stCondLst>
                                    <p:cond delay="330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wipe(left)">
                                      <p:cBhvr>
                                        <p:cTn id="39" dur="500"/>
                                        <p:tgtEl>
                                          <p:spTgt spid="5">
                                            <p:txEl>
                                              <p:pRg st="1" end="1"/>
                                            </p:txEl>
                                          </p:spTgt>
                                        </p:tgtEl>
                                      </p:cBhvr>
                                    </p:animEffect>
                                  </p:childTnLst>
                                </p:cTn>
                              </p:par>
                              <p:par>
                                <p:cTn id="40" presetID="22" presetClass="entr" presetSubtype="8" fill="hold" grpId="0" nodeType="withEffect">
                                  <p:stCondLst>
                                    <p:cond delay="3700"/>
                                  </p:stCondLst>
                                  <p:childTnLst>
                                    <p:set>
                                      <p:cBhvr>
                                        <p:cTn id="41" dur="1" fill="hold">
                                          <p:stCondLst>
                                            <p:cond delay="0"/>
                                          </p:stCondLst>
                                        </p:cTn>
                                        <p:tgtEl>
                                          <p:spTgt spid="6">
                                            <p:bg/>
                                          </p:spTgt>
                                        </p:tgtEl>
                                        <p:attrNameLst>
                                          <p:attrName>style.visibility</p:attrName>
                                        </p:attrNameLst>
                                      </p:cBhvr>
                                      <p:to>
                                        <p:strVal val="visible"/>
                                      </p:to>
                                    </p:set>
                                    <p:animEffect transition="in" filter="wipe(left)">
                                      <p:cBhvr>
                                        <p:cTn id="42" dur="500"/>
                                        <p:tgtEl>
                                          <p:spTgt spid="6">
                                            <p:bg/>
                                          </p:spTgt>
                                        </p:tgtEl>
                                      </p:cBhvr>
                                    </p:animEffect>
                                  </p:childTnLst>
                                </p:cTn>
                              </p:par>
                              <p:par>
                                <p:cTn id="43" presetID="22" presetClass="entr" presetSubtype="8" fill="hold" grpId="0" nodeType="withEffect">
                                  <p:stCondLst>
                                    <p:cond delay="3800"/>
                                  </p:stCondLst>
                                  <p:childTnLst>
                                    <p:set>
                                      <p:cBhvr>
                                        <p:cTn id="44" dur="1" fill="hold">
                                          <p:stCondLst>
                                            <p:cond delay="0"/>
                                          </p:stCondLst>
                                        </p:cTn>
                                        <p:tgtEl>
                                          <p:spTgt spid="6">
                                            <p:txEl>
                                              <p:pRg st="1" end="1"/>
                                            </p:txEl>
                                          </p:spTgt>
                                        </p:tgtEl>
                                        <p:attrNameLst>
                                          <p:attrName>style.visibility</p:attrName>
                                        </p:attrNameLst>
                                      </p:cBhvr>
                                      <p:to>
                                        <p:strVal val="visible"/>
                                      </p:to>
                                    </p:set>
                                    <p:animEffect transition="in" filter="wipe(left)">
                                      <p:cBhvr>
                                        <p:cTn id="45" dur="500"/>
                                        <p:tgtEl>
                                          <p:spTgt spid="6">
                                            <p:txEl>
                                              <p:pRg st="1" end="1"/>
                                            </p:txEl>
                                          </p:spTgt>
                                        </p:tgtEl>
                                      </p:cBhvr>
                                    </p:animEffect>
                                  </p:childTnLst>
                                </p:cTn>
                              </p:par>
                              <p:par>
                                <p:cTn id="46" presetID="22" presetClass="entr" presetSubtype="8" fill="hold" grpId="0" nodeType="withEffect">
                                  <p:stCondLst>
                                    <p:cond delay="3200"/>
                                  </p:stCondLst>
                                  <p:childTnLst>
                                    <p:set>
                                      <p:cBhvr>
                                        <p:cTn id="47" dur="1" fill="hold">
                                          <p:stCondLst>
                                            <p:cond delay="0"/>
                                          </p:stCondLst>
                                        </p:cTn>
                                        <p:tgtEl>
                                          <p:spTgt spid="22">
                                            <p:bg/>
                                          </p:spTgt>
                                        </p:tgtEl>
                                        <p:attrNameLst>
                                          <p:attrName>style.visibility</p:attrName>
                                        </p:attrNameLst>
                                      </p:cBhvr>
                                      <p:to>
                                        <p:strVal val="visible"/>
                                      </p:to>
                                    </p:set>
                                    <p:animEffect transition="in" filter="wipe(left)">
                                      <p:cBhvr>
                                        <p:cTn id="48" dur="500"/>
                                        <p:tgtEl>
                                          <p:spTgt spid="22">
                                            <p:bg/>
                                          </p:spTgt>
                                        </p:tgtEl>
                                      </p:cBhvr>
                                    </p:animEffect>
                                  </p:childTnLst>
                                </p:cTn>
                              </p:par>
                              <p:par>
                                <p:cTn id="49" presetID="22" presetClass="entr" presetSubtype="8" fill="hold" grpId="0" nodeType="withEffect">
                                  <p:stCondLst>
                                    <p:cond delay="3300"/>
                                  </p:stCondLst>
                                  <p:childTnLst>
                                    <p:set>
                                      <p:cBhvr>
                                        <p:cTn id="50" dur="1" fill="hold">
                                          <p:stCondLst>
                                            <p:cond delay="0"/>
                                          </p:stCondLst>
                                        </p:cTn>
                                        <p:tgtEl>
                                          <p:spTgt spid="22">
                                            <p:txEl>
                                              <p:pRg st="1" end="1"/>
                                            </p:txEl>
                                          </p:spTgt>
                                        </p:tgtEl>
                                        <p:attrNameLst>
                                          <p:attrName>style.visibility</p:attrName>
                                        </p:attrNameLst>
                                      </p:cBhvr>
                                      <p:to>
                                        <p:strVal val="visible"/>
                                      </p:to>
                                    </p:set>
                                    <p:animEffect transition="in" filter="wipe(left)">
                                      <p:cBhvr>
                                        <p:cTn id="51"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P spid="5" grpId="0" build="p" animBg="1"/>
      <p:bldP spid="6" grpId="0" build="p" animBg="1"/>
      <p:bldP spid="7" grpId="0" build="p" animBg="1"/>
      <p:bldP spid="8" grpId="0" build="p" animBg="1"/>
      <p:bldP spid="9" grpId="0" build="p" animBg="1"/>
      <p:bldP spid="2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4427984" y="1347614"/>
            <a:ext cx="4568472" cy="3960440"/>
          </a:xfrm>
        </p:spPr>
        <p:txBody>
          <a:bodyPr/>
          <a:lstStyle/>
          <a:p>
            <a:pPr rtl="1">
              <a:lnSpc>
                <a:spcPct val="100000"/>
              </a:lnSpc>
            </a:pPr>
            <a:r>
              <a:rPr lang="fa-IR" sz="1800" dirty="0">
                <a:cs typeface="B Roya" panose="00000400000000000000" pitchFamily="2" charset="-78"/>
              </a:rPr>
              <a:t>مناسب سازي فضاهاي شهری در بستر کالبدي به منظور رسیدن به فرصت هاي برابر براي همه افراد و اقشار جامعه به منظور تحرك و جابه جایی در سطح شهر و دسترسی هر فرد به تمامی فضاهاي شهري از ضروریات رشد و توسعه جامعه محسوب میشود</a:t>
            </a:r>
            <a:r>
              <a:rPr lang="en-US" sz="1800" dirty="0">
                <a:cs typeface="B Roya" panose="00000400000000000000" pitchFamily="2" charset="-78"/>
              </a:rPr>
              <a:t>.</a:t>
            </a:r>
            <a:r>
              <a:rPr lang="fa-IR" sz="1800" dirty="0">
                <a:cs typeface="B Roya" panose="00000400000000000000" pitchFamily="2" charset="-78"/>
              </a:rPr>
              <a:t> این محیط شهري باید ارائه دهنده خدمات بیشتر به اقشار آسیب پذیر، نه تنها برای افراد کم توان حسی و حرکتی، بلکه سالمندان، کودکان، بانوان و ...  باشد تا این گروه از صحنه جامعه محو نگردند و به فراموشی سپرده نشوند.</a:t>
            </a:r>
            <a:endParaRPr lang="en-US" sz="1800" dirty="0">
              <a:cs typeface="B Roya" panose="00000400000000000000" pitchFamily="2" charset="-78"/>
            </a:endParaRPr>
          </a:p>
          <a:p>
            <a:pPr rtl="1">
              <a:lnSpc>
                <a:spcPct val="100000"/>
              </a:lnSpc>
            </a:pPr>
            <a:endParaRPr lang="en-US" sz="1800" dirty="0">
              <a:cs typeface="B Roya" panose="00000400000000000000" pitchFamily="2" charset="-78"/>
            </a:endParaRPr>
          </a:p>
        </p:txBody>
      </p:sp>
      <p:grpSp>
        <p:nvGrpSpPr>
          <p:cNvPr id="11" name="Group 518"/>
          <p:cNvGrpSpPr>
            <a:grpSpLocks/>
          </p:cNvGrpSpPr>
          <p:nvPr/>
        </p:nvGrpSpPr>
        <p:grpSpPr bwMode="auto">
          <a:xfrm flipH="1">
            <a:off x="797471" y="2325628"/>
            <a:ext cx="363124" cy="935515"/>
            <a:chOff x="0" y="0"/>
            <a:chExt cx="1955800" cy="5038756"/>
          </a:xfrm>
          <a:solidFill>
            <a:srgbClr val="305701"/>
          </a:solidFill>
        </p:grpSpPr>
        <p:sp>
          <p:nvSpPr>
            <p:cNvPr id="12"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13"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14" name="Shape 519"/>
          <p:cNvSpPr/>
          <p:nvPr/>
        </p:nvSpPr>
        <p:spPr>
          <a:xfrm flipH="1">
            <a:off x="3326253" y="3290651"/>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18" name="Shape 519"/>
          <p:cNvSpPr/>
          <p:nvPr/>
        </p:nvSpPr>
        <p:spPr>
          <a:xfrm flipH="1">
            <a:off x="2637948" y="1381272"/>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19" name="Group 518"/>
          <p:cNvGrpSpPr>
            <a:grpSpLocks/>
          </p:cNvGrpSpPr>
          <p:nvPr/>
        </p:nvGrpSpPr>
        <p:grpSpPr bwMode="auto">
          <a:xfrm flipH="1">
            <a:off x="1619250" y="1390113"/>
            <a:ext cx="363124" cy="935515"/>
            <a:chOff x="0" y="0"/>
            <a:chExt cx="1955800" cy="5038756"/>
          </a:xfrm>
          <a:solidFill>
            <a:srgbClr val="305701"/>
          </a:solidFill>
        </p:grpSpPr>
        <p:sp>
          <p:nvSpPr>
            <p:cNvPr id="20"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1"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22" name="Shape 519"/>
          <p:cNvSpPr/>
          <p:nvPr/>
        </p:nvSpPr>
        <p:spPr>
          <a:xfrm flipH="1">
            <a:off x="2868294" y="2225613"/>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23" name="Group 518"/>
          <p:cNvGrpSpPr>
            <a:grpSpLocks/>
          </p:cNvGrpSpPr>
          <p:nvPr/>
        </p:nvGrpSpPr>
        <p:grpSpPr bwMode="auto">
          <a:xfrm flipH="1">
            <a:off x="1061196" y="1381272"/>
            <a:ext cx="363124" cy="935515"/>
            <a:chOff x="0" y="0"/>
            <a:chExt cx="1955800" cy="5038756"/>
          </a:xfrm>
          <a:solidFill>
            <a:srgbClr val="305701"/>
          </a:solidFill>
        </p:grpSpPr>
        <p:sp>
          <p:nvSpPr>
            <p:cNvPr id="24"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5"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26" name="Shape 519"/>
          <p:cNvSpPr/>
          <p:nvPr/>
        </p:nvSpPr>
        <p:spPr>
          <a:xfrm flipH="1">
            <a:off x="2407602" y="2262074"/>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27" name="Group 518"/>
          <p:cNvGrpSpPr>
            <a:grpSpLocks/>
          </p:cNvGrpSpPr>
          <p:nvPr/>
        </p:nvGrpSpPr>
        <p:grpSpPr bwMode="auto">
          <a:xfrm flipH="1">
            <a:off x="1331410" y="2262663"/>
            <a:ext cx="363124" cy="935515"/>
            <a:chOff x="0" y="0"/>
            <a:chExt cx="1955800" cy="5038756"/>
          </a:xfrm>
          <a:solidFill>
            <a:srgbClr val="305701"/>
          </a:solidFill>
        </p:grpSpPr>
        <p:sp>
          <p:nvSpPr>
            <p:cNvPr id="28"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29"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30" name="Shape 519"/>
          <p:cNvSpPr/>
          <p:nvPr/>
        </p:nvSpPr>
        <p:spPr>
          <a:xfrm flipH="1">
            <a:off x="1899203" y="2262074"/>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31" name="Group 518"/>
          <p:cNvGrpSpPr>
            <a:grpSpLocks/>
          </p:cNvGrpSpPr>
          <p:nvPr/>
        </p:nvGrpSpPr>
        <p:grpSpPr bwMode="auto">
          <a:xfrm flipH="1">
            <a:off x="1497193" y="3291240"/>
            <a:ext cx="363124" cy="935515"/>
            <a:chOff x="0" y="0"/>
            <a:chExt cx="1955800" cy="5038756"/>
          </a:xfrm>
          <a:solidFill>
            <a:srgbClr val="305701"/>
          </a:solidFill>
        </p:grpSpPr>
        <p:sp>
          <p:nvSpPr>
            <p:cNvPr id="32"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33"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34" name="Shape 519"/>
          <p:cNvSpPr/>
          <p:nvPr/>
        </p:nvSpPr>
        <p:spPr>
          <a:xfrm flipH="1">
            <a:off x="2899657" y="3291240"/>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35" name="Group 518"/>
          <p:cNvGrpSpPr>
            <a:grpSpLocks/>
          </p:cNvGrpSpPr>
          <p:nvPr/>
        </p:nvGrpSpPr>
        <p:grpSpPr bwMode="auto">
          <a:xfrm flipH="1">
            <a:off x="1047536" y="3292124"/>
            <a:ext cx="363124" cy="935515"/>
            <a:chOff x="0" y="0"/>
            <a:chExt cx="1955800" cy="5038756"/>
          </a:xfrm>
          <a:solidFill>
            <a:srgbClr val="305701"/>
          </a:solidFill>
        </p:grpSpPr>
        <p:sp>
          <p:nvSpPr>
            <p:cNvPr id="36"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37"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38" name="Shape 519"/>
          <p:cNvSpPr/>
          <p:nvPr/>
        </p:nvSpPr>
        <p:spPr>
          <a:xfrm flipH="1">
            <a:off x="2409706" y="3291830"/>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nvGrpSpPr>
          <p:cNvPr id="39" name="Group 518"/>
          <p:cNvGrpSpPr>
            <a:grpSpLocks/>
          </p:cNvGrpSpPr>
          <p:nvPr/>
        </p:nvGrpSpPr>
        <p:grpSpPr bwMode="auto">
          <a:xfrm flipH="1">
            <a:off x="557585" y="3291829"/>
            <a:ext cx="363124" cy="935515"/>
            <a:chOff x="0" y="0"/>
            <a:chExt cx="1955800" cy="5038756"/>
          </a:xfrm>
          <a:solidFill>
            <a:srgbClr val="305701"/>
          </a:solidFill>
        </p:grpSpPr>
        <p:sp>
          <p:nvSpPr>
            <p:cNvPr id="40" name="Shape 516"/>
            <p:cNvSpPr/>
            <p:nvPr/>
          </p:nvSpPr>
          <p:spPr>
            <a:xfrm>
              <a:off x="479425" y="0"/>
              <a:ext cx="977900" cy="97790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6760" y="21600"/>
                    <a:pt x="21600" y="16766"/>
                    <a:pt x="21600" y="10794"/>
                  </a:cubicBezTo>
                  <a:cubicBezTo>
                    <a:pt x="21600" y="4827"/>
                    <a:pt x="16760" y="0"/>
                    <a:pt x="10802" y="0"/>
                  </a:cubicBezTo>
                  <a:cubicBezTo>
                    <a:pt x="4833" y="0"/>
                    <a:pt x="0" y="4827"/>
                    <a:pt x="0" y="10794"/>
                  </a:cubicBezTo>
                  <a:cubicBezTo>
                    <a:pt x="0" y="16766"/>
                    <a:pt x="4833" y="21600"/>
                    <a:pt x="10802" y="21600"/>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41" name="Shape 517"/>
            <p:cNvSpPr/>
            <p:nvPr/>
          </p:nvSpPr>
          <p:spPr>
            <a:xfrm>
              <a:off x="0" y="1089032"/>
              <a:ext cx="1955800" cy="3949724"/>
            </a:xfrm>
            <a:custGeom>
              <a:avLst/>
              <a:gdLst/>
              <a:ahLst/>
              <a:cxnLst>
                <a:cxn ang="0">
                  <a:pos x="wd2" y="hd2"/>
                </a:cxn>
                <a:cxn ang="5400000">
                  <a:pos x="wd2" y="hd2"/>
                </a:cxn>
                <a:cxn ang="10800000">
                  <a:pos x="wd2" y="hd2"/>
                </a:cxn>
                <a:cxn ang="16200000">
                  <a:pos x="wd2" y="hd2"/>
                </a:cxn>
              </a:cxnLst>
              <a:rect l="0" t="0" r="r" b="b"/>
              <a:pathLst>
                <a:path w="21345" h="21600" extrusionOk="0">
                  <a:moveTo>
                    <a:pt x="21328" y="12314"/>
                  </a:moveTo>
                  <a:lnTo>
                    <a:pt x="19976" y="6045"/>
                  </a:lnTo>
                  <a:lnTo>
                    <a:pt x="19976" y="5603"/>
                  </a:lnTo>
                  <a:cubicBezTo>
                    <a:pt x="19976" y="2510"/>
                    <a:pt x="15766" y="0"/>
                    <a:pt x="10656" y="0"/>
                  </a:cubicBezTo>
                  <a:cubicBezTo>
                    <a:pt x="5540" y="0"/>
                    <a:pt x="1336" y="2510"/>
                    <a:pt x="1336" y="5603"/>
                  </a:cubicBezTo>
                  <a:lnTo>
                    <a:pt x="1336" y="5853"/>
                  </a:lnTo>
                  <a:lnTo>
                    <a:pt x="16" y="12314"/>
                  </a:lnTo>
                  <a:cubicBezTo>
                    <a:pt x="-128" y="12973"/>
                    <a:pt x="725" y="13568"/>
                    <a:pt x="1882" y="13646"/>
                  </a:cubicBezTo>
                  <a:cubicBezTo>
                    <a:pt x="3040" y="13731"/>
                    <a:pt x="4106" y="13259"/>
                    <a:pt x="4246" y="12608"/>
                  </a:cubicBezTo>
                  <a:lnTo>
                    <a:pt x="4535" y="11646"/>
                  </a:lnTo>
                  <a:cubicBezTo>
                    <a:pt x="4644" y="11707"/>
                    <a:pt x="4941" y="11771"/>
                    <a:pt x="4941" y="11828"/>
                  </a:cubicBezTo>
                  <a:lnTo>
                    <a:pt x="4941" y="20241"/>
                  </a:lnTo>
                  <a:cubicBezTo>
                    <a:pt x="4941" y="20992"/>
                    <a:pt x="6034" y="21600"/>
                    <a:pt x="7352" y="21600"/>
                  </a:cubicBezTo>
                  <a:cubicBezTo>
                    <a:pt x="8667" y="21600"/>
                    <a:pt x="9754" y="20992"/>
                    <a:pt x="9754" y="20241"/>
                  </a:cubicBezTo>
                  <a:lnTo>
                    <a:pt x="9754" y="13081"/>
                  </a:lnTo>
                  <a:cubicBezTo>
                    <a:pt x="9754" y="13110"/>
                    <a:pt x="10563" y="13130"/>
                    <a:pt x="10960" y="13130"/>
                  </a:cubicBezTo>
                  <a:cubicBezTo>
                    <a:pt x="11351" y="13130"/>
                    <a:pt x="11559" y="13110"/>
                    <a:pt x="12157" y="13081"/>
                  </a:cubicBezTo>
                  <a:lnTo>
                    <a:pt x="12157" y="20241"/>
                  </a:lnTo>
                  <a:cubicBezTo>
                    <a:pt x="12157" y="20992"/>
                    <a:pt x="12947" y="21600"/>
                    <a:pt x="14262" y="21600"/>
                  </a:cubicBezTo>
                  <a:cubicBezTo>
                    <a:pt x="15579" y="21600"/>
                    <a:pt x="16368" y="20992"/>
                    <a:pt x="16368" y="20241"/>
                  </a:cubicBezTo>
                  <a:lnTo>
                    <a:pt x="16368" y="11831"/>
                  </a:lnTo>
                  <a:cubicBezTo>
                    <a:pt x="16970" y="11778"/>
                    <a:pt x="16709" y="11720"/>
                    <a:pt x="16811" y="11665"/>
                  </a:cubicBezTo>
                  <a:lnTo>
                    <a:pt x="17087" y="12608"/>
                  </a:lnTo>
                  <a:cubicBezTo>
                    <a:pt x="17227" y="13259"/>
                    <a:pt x="18310" y="13731"/>
                    <a:pt x="19462" y="13646"/>
                  </a:cubicBezTo>
                  <a:cubicBezTo>
                    <a:pt x="20619" y="13568"/>
                    <a:pt x="21472" y="12973"/>
                    <a:pt x="21328" y="12314"/>
                  </a:cubicBezTo>
                  <a:close/>
                </a:path>
              </a:pathLst>
            </a:custGeom>
            <a:grpFill/>
            <a:ln w="12700" cap="flat">
              <a:noFill/>
              <a:miter lim="400000"/>
            </a:ln>
            <a:effectLst/>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grpSp>
      <p:sp>
        <p:nvSpPr>
          <p:cNvPr id="42" name="Shape 519"/>
          <p:cNvSpPr/>
          <p:nvPr/>
        </p:nvSpPr>
        <p:spPr>
          <a:xfrm flipH="1">
            <a:off x="1935026" y="3274647"/>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
        <p:nvSpPr>
          <p:cNvPr id="43" name="Shape 519"/>
          <p:cNvSpPr/>
          <p:nvPr/>
        </p:nvSpPr>
        <p:spPr>
          <a:xfrm flipH="1">
            <a:off x="2141048" y="1380659"/>
            <a:ext cx="363123" cy="936104"/>
          </a:xfrm>
          <a:custGeom>
            <a:avLst/>
            <a:gdLst/>
            <a:ahLst/>
            <a:cxnLst>
              <a:cxn ang="0">
                <a:pos x="wd2" y="hd2"/>
              </a:cxn>
              <a:cxn ang="5400000">
                <a:pos x="wd2" y="hd2"/>
              </a:cxn>
              <a:cxn ang="10800000">
                <a:pos x="wd2" y="hd2"/>
              </a:cxn>
              <a:cxn ang="16200000">
                <a:pos x="wd2" y="hd2"/>
              </a:cxn>
            </a:cxnLst>
            <a:rect l="0" t="0" r="r" b="b"/>
            <a:pathLst>
              <a:path w="21315" h="21600" extrusionOk="0">
                <a:moveTo>
                  <a:pt x="21276" y="11074"/>
                </a:moveTo>
                <a:cubicBezTo>
                  <a:pt x="21276" y="11074"/>
                  <a:pt x="18877" y="6477"/>
                  <a:pt x="17734" y="5554"/>
                </a:cubicBezTo>
                <a:lnTo>
                  <a:pt x="17734" y="5551"/>
                </a:lnTo>
                <a:cubicBezTo>
                  <a:pt x="17734" y="5551"/>
                  <a:pt x="17728" y="5551"/>
                  <a:pt x="17728" y="5549"/>
                </a:cubicBezTo>
                <a:cubicBezTo>
                  <a:pt x="16588" y="4626"/>
                  <a:pt x="15442" y="4072"/>
                  <a:pt x="11105" y="4072"/>
                </a:cubicBezTo>
                <a:lnTo>
                  <a:pt x="10659" y="4072"/>
                </a:lnTo>
                <a:lnTo>
                  <a:pt x="10209" y="4072"/>
                </a:lnTo>
                <a:cubicBezTo>
                  <a:pt x="5872" y="4072"/>
                  <a:pt x="4726" y="4628"/>
                  <a:pt x="3587" y="5549"/>
                </a:cubicBezTo>
                <a:cubicBezTo>
                  <a:pt x="3587" y="5551"/>
                  <a:pt x="3580" y="5551"/>
                  <a:pt x="3580" y="5551"/>
                </a:cubicBezTo>
                <a:lnTo>
                  <a:pt x="3580" y="5554"/>
                </a:lnTo>
                <a:cubicBezTo>
                  <a:pt x="2441" y="6477"/>
                  <a:pt x="36" y="11074"/>
                  <a:pt x="36" y="11074"/>
                </a:cubicBezTo>
                <a:cubicBezTo>
                  <a:pt x="-141" y="11385"/>
                  <a:pt x="350" y="11695"/>
                  <a:pt x="1137" y="11764"/>
                </a:cubicBezTo>
                <a:cubicBezTo>
                  <a:pt x="1249" y="11776"/>
                  <a:pt x="1361" y="11782"/>
                  <a:pt x="1468" y="11782"/>
                </a:cubicBezTo>
                <a:cubicBezTo>
                  <a:pt x="2138" y="11782"/>
                  <a:pt x="2738" y="11598"/>
                  <a:pt x="2899" y="11334"/>
                </a:cubicBezTo>
                <a:lnTo>
                  <a:pt x="6145" y="6785"/>
                </a:lnTo>
                <a:lnTo>
                  <a:pt x="2986" y="14388"/>
                </a:lnTo>
                <a:lnTo>
                  <a:pt x="6026" y="14388"/>
                </a:lnTo>
                <a:lnTo>
                  <a:pt x="6976" y="21169"/>
                </a:lnTo>
                <a:cubicBezTo>
                  <a:pt x="6976" y="21406"/>
                  <a:pt x="7468" y="21600"/>
                  <a:pt x="8058" y="21600"/>
                </a:cubicBezTo>
                <a:cubicBezTo>
                  <a:pt x="8681" y="21600"/>
                  <a:pt x="9168" y="21406"/>
                  <a:pt x="9168" y="21169"/>
                </a:cubicBezTo>
                <a:lnTo>
                  <a:pt x="10107" y="14388"/>
                </a:lnTo>
                <a:lnTo>
                  <a:pt x="10659" y="14388"/>
                </a:lnTo>
                <a:lnTo>
                  <a:pt x="11211" y="14388"/>
                </a:lnTo>
                <a:lnTo>
                  <a:pt x="12144" y="21169"/>
                </a:lnTo>
                <a:cubicBezTo>
                  <a:pt x="12144" y="21406"/>
                  <a:pt x="12637" y="21600"/>
                  <a:pt x="13259" y="21600"/>
                </a:cubicBezTo>
                <a:cubicBezTo>
                  <a:pt x="13850" y="21600"/>
                  <a:pt x="14345" y="21406"/>
                  <a:pt x="14345" y="21169"/>
                </a:cubicBezTo>
                <a:lnTo>
                  <a:pt x="15291" y="14388"/>
                </a:lnTo>
                <a:lnTo>
                  <a:pt x="18328" y="14388"/>
                </a:lnTo>
                <a:lnTo>
                  <a:pt x="15169" y="6785"/>
                </a:lnTo>
                <a:lnTo>
                  <a:pt x="18425" y="11334"/>
                </a:lnTo>
                <a:cubicBezTo>
                  <a:pt x="18582" y="11598"/>
                  <a:pt x="19185" y="11782"/>
                  <a:pt x="19857" y="11782"/>
                </a:cubicBezTo>
                <a:cubicBezTo>
                  <a:pt x="19960" y="11782"/>
                  <a:pt x="20075" y="11776"/>
                  <a:pt x="20183" y="11764"/>
                </a:cubicBezTo>
                <a:cubicBezTo>
                  <a:pt x="20971" y="11695"/>
                  <a:pt x="21459" y="11385"/>
                  <a:pt x="21276" y="11074"/>
                </a:cubicBezTo>
                <a:close/>
                <a:moveTo>
                  <a:pt x="15236" y="1804"/>
                </a:moveTo>
                <a:cubicBezTo>
                  <a:pt x="15236" y="2800"/>
                  <a:pt x="13185" y="3605"/>
                  <a:pt x="10659" y="3605"/>
                </a:cubicBezTo>
                <a:cubicBezTo>
                  <a:pt x="8132" y="3605"/>
                  <a:pt x="6081" y="2800"/>
                  <a:pt x="6081" y="1804"/>
                </a:cubicBezTo>
                <a:cubicBezTo>
                  <a:pt x="6081" y="808"/>
                  <a:pt x="8132" y="0"/>
                  <a:pt x="10659" y="0"/>
                </a:cubicBezTo>
                <a:cubicBezTo>
                  <a:pt x="13185" y="0"/>
                  <a:pt x="15236" y="808"/>
                  <a:pt x="15236" y="1804"/>
                </a:cubicBezTo>
                <a:close/>
              </a:path>
            </a:pathLst>
          </a:custGeom>
          <a:solidFill>
            <a:srgbClr val="6DC701"/>
          </a:solidFill>
          <a:ln w="12700">
            <a:miter lim="400000"/>
          </a:ln>
        </p:spPr>
        <p:txBody>
          <a:bodyPr lIns="14288" tIns="14288" rIns="14288" bIns="14288" anchor="ctr"/>
          <a:lstStyle/>
          <a:p>
            <a:pPr algn="ctr" defTabSz="171450">
              <a:defRPr sz="3000">
                <a:solidFill>
                  <a:srgbClr val="FFFFFF"/>
                </a:solidFill>
                <a:effectLst>
                  <a:outerShdw blurRad="38100" dist="12700" dir="5400000" rotWithShape="0">
                    <a:srgbClr val="000000">
                      <a:alpha val="50000"/>
                    </a:srgbClr>
                  </a:outerShdw>
                </a:effectLst>
              </a:defRPr>
            </a:pPr>
            <a:endParaRPr sz="1125" kern="0">
              <a:solidFill>
                <a:srgbClr val="FFFFFF"/>
              </a:solidFill>
              <a:effectLst>
                <a:outerShdw blurRad="38100" dist="12700" dir="5400000" rotWithShape="0">
                  <a:srgbClr val="000000">
                    <a:alpha val="50000"/>
                  </a:srgbClr>
                </a:outerShdw>
              </a:effectLst>
              <a:sym typeface="Gill Sans"/>
            </a:endParaRPr>
          </a:p>
        </p:txBody>
      </p:sp>
    </p:spTree>
    <p:extLst>
      <p:ext uri="{BB962C8B-B14F-4D97-AF65-F5344CB8AC3E}">
        <p14:creationId xmlns:p14="http://schemas.microsoft.com/office/powerpoint/2010/main" val="318711341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iterate>
                                    <p:tmAbs val="0"/>
                                  </p:iterate>
                                  <p:childTnLst>
                                    <p:set>
                                      <p:cBhvr>
                                        <p:cTn id="6" fill="hold"/>
                                        <p:tgtEl>
                                          <p:spTgt spid="11"/>
                                        </p:tgtEl>
                                        <p:attrNameLst>
                                          <p:attrName>style.visibility</p:attrName>
                                        </p:attrNameLst>
                                      </p:cBhvr>
                                      <p:to>
                                        <p:strVal val="visible"/>
                                      </p:to>
                                    </p:set>
                                    <p:anim calcmode="lin" valueType="num">
                                      <p:cBhvr>
                                        <p:cTn id="7" dur="750" fill="hold"/>
                                        <p:tgtEl>
                                          <p:spTgt spid="11"/>
                                        </p:tgtEl>
                                        <p:attrNameLst>
                                          <p:attrName>ppt_x</p:attrName>
                                        </p:attrNameLst>
                                      </p:cBhvr>
                                      <p:tavLst>
                                        <p:tav tm="0">
                                          <p:val>
                                            <p:strVal val="#ppt_x-#ppt_w/2"/>
                                          </p:val>
                                        </p:tav>
                                        <p:tav tm="100000">
                                          <p:val>
                                            <p:strVal val="#ppt_x"/>
                                          </p:val>
                                        </p:tav>
                                      </p:tavLst>
                                    </p:anim>
                                    <p:anim calcmode="lin" valueType="num">
                                      <p:cBhvr>
                                        <p:cTn id="8" dur="750" fill="hold"/>
                                        <p:tgtEl>
                                          <p:spTgt spid="11"/>
                                        </p:tgtEl>
                                        <p:attrNameLst>
                                          <p:attrName>ppt_y</p:attrName>
                                        </p:attrNameLst>
                                      </p:cBhvr>
                                      <p:tavLst>
                                        <p:tav tm="0">
                                          <p:val>
                                            <p:strVal val="#ppt_y"/>
                                          </p:val>
                                        </p:tav>
                                        <p:tav tm="100000">
                                          <p:val>
                                            <p:strVal val="#ppt_y"/>
                                          </p:val>
                                        </p:tav>
                                      </p:tavLst>
                                    </p:anim>
                                    <p:anim calcmode="lin" valueType="num">
                                      <p:cBhvr>
                                        <p:cTn id="9" dur="750" fill="hold"/>
                                        <p:tgtEl>
                                          <p:spTgt spid="11"/>
                                        </p:tgtEl>
                                        <p:attrNameLst>
                                          <p:attrName>ppt_w</p:attrName>
                                        </p:attrNameLst>
                                      </p:cBhvr>
                                      <p:tavLst>
                                        <p:tav tm="0">
                                          <p:val>
                                            <p:fltVal val="0"/>
                                          </p:val>
                                        </p:tav>
                                        <p:tav tm="100000">
                                          <p:val>
                                            <p:strVal val="#ppt_w"/>
                                          </p:val>
                                        </p:tav>
                                      </p:tavLst>
                                    </p:anim>
                                    <p:anim calcmode="lin" valueType="num">
                                      <p:cBhvr>
                                        <p:cTn id="10" dur="75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8" fill="hold" nodeType="clickEffect">
                                  <p:stCondLst>
                                    <p:cond delay="0"/>
                                  </p:stCondLst>
                                  <p:iterate>
                                    <p:tmAbs val="0"/>
                                  </p:iterate>
                                  <p:childTnLst>
                                    <p:set>
                                      <p:cBhvr>
                                        <p:cTn id="14" fill="hold"/>
                                        <p:tgtEl>
                                          <p:spTgt spid="14"/>
                                        </p:tgtEl>
                                        <p:attrNameLst>
                                          <p:attrName>style.visibility</p:attrName>
                                        </p:attrNameLst>
                                      </p:cBhvr>
                                      <p:to>
                                        <p:strVal val="visible"/>
                                      </p:to>
                                    </p:set>
                                    <p:animEffect transition="in" filter="(null)(right)">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8" fill="hold" nodeType="clickEffect">
                                  <p:stCondLst>
                                    <p:cond delay="0"/>
                                  </p:stCondLst>
                                  <p:iterate>
                                    <p:tmAbs val="0"/>
                                  </p:iterate>
                                  <p:childTnLst>
                                    <p:set>
                                      <p:cBhvr>
                                        <p:cTn id="19" fill="hold"/>
                                        <p:tgtEl>
                                          <p:spTgt spid="18"/>
                                        </p:tgtEl>
                                        <p:attrNameLst>
                                          <p:attrName>style.visibility</p:attrName>
                                        </p:attrNameLst>
                                      </p:cBhvr>
                                      <p:to>
                                        <p:strVal val="visible"/>
                                      </p:to>
                                    </p:set>
                                    <p:animEffect transition="in" filter="(null)(right)">
                                      <p:cBhvr>
                                        <p:cTn id="20" dur="10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iterate>
                                    <p:tmAbs val="0"/>
                                  </p:iterate>
                                  <p:childTnLst>
                                    <p:set>
                                      <p:cBhvr>
                                        <p:cTn id="24" fill="hold"/>
                                        <p:tgtEl>
                                          <p:spTgt spid="19"/>
                                        </p:tgtEl>
                                        <p:attrNameLst>
                                          <p:attrName>style.visibility</p:attrName>
                                        </p:attrNameLst>
                                      </p:cBhvr>
                                      <p:to>
                                        <p:strVal val="visible"/>
                                      </p:to>
                                    </p:set>
                                    <p:anim calcmode="lin" valueType="num">
                                      <p:cBhvr>
                                        <p:cTn id="25" dur="750" fill="hold"/>
                                        <p:tgtEl>
                                          <p:spTgt spid="19"/>
                                        </p:tgtEl>
                                        <p:attrNameLst>
                                          <p:attrName>ppt_x</p:attrName>
                                        </p:attrNameLst>
                                      </p:cBhvr>
                                      <p:tavLst>
                                        <p:tav tm="0">
                                          <p:val>
                                            <p:strVal val="#ppt_x-#ppt_w/2"/>
                                          </p:val>
                                        </p:tav>
                                        <p:tav tm="100000">
                                          <p:val>
                                            <p:strVal val="#ppt_x"/>
                                          </p:val>
                                        </p:tav>
                                      </p:tavLst>
                                    </p:anim>
                                    <p:anim calcmode="lin" valueType="num">
                                      <p:cBhvr>
                                        <p:cTn id="26" dur="750" fill="hold"/>
                                        <p:tgtEl>
                                          <p:spTgt spid="19"/>
                                        </p:tgtEl>
                                        <p:attrNameLst>
                                          <p:attrName>ppt_y</p:attrName>
                                        </p:attrNameLst>
                                      </p:cBhvr>
                                      <p:tavLst>
                                        <p:tav tm="0">
                                          <p:val>
                                            <p:strVal val="#ppt_y"/>
                                          </p:val>
                                        </p:tav>
                                        <p:tav tm="100000">
                                          <p:val>
                                            <p:strVal val="#ppt_y"/>
                                          </p:val>
                                        </p:tav>
                                      </p:tavLst>
                                    </p:anim>
                                    <p:anim calcmode="lin" valueType="num">
                                      <p:cBhvr>
                                        <p:cTn id="27" dur="750" fill="hold"/>
                                        <p:tgtEl>
                                          <p:spTgt spid="19"/>
                                        </p:tgtEl>
                                        <p:attrNameLst>
                                          <p:attrName>ppt_w</p:attrName>
                                        </p:attrNameLst>
                                      </p:cBhvr>
                                      <p:tavLst>
                                        <p:tav tm="0">
                                          <p:val>
                                            <p:fltVal val="0"/>
                                          </p:val>
                                        </p:tav>
                                        <p:tav tm="100000">
                                          <p:val>
                                            <p:strVal val="#ppt_w"/>
                                          </p:val>
                                        </p:tav>
                                      </p:tavLst>
                                    </p:anim>
                                    <p:anim calcmode="lin" valueType="num">
                                      <p:cBhvr>
                                        <p:cTn id="28" dur="75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8" fill="hold" nodeType="clickEffect">
                                  <p:stCondLst>
                                    <p:cond delay="0"/>
                                  </p:stCondLst>
                                  <p:iterate>
                                    <p:tmAbs val="0"/>
                                  </p:iterate>
                                  <p:childTnLst>
                                    <p:set>
                                      <p:cBhvr>
                                        <p:cTn id="32" fill="hold"/>
                                        <p:tgtEl>
                                          <p:spTgt spid="22"/>
                                        </p:tgtEl>
                                        <p:attrNameLst>
                                          <p:attrName>style.visibility</p:attrName>
                                        </p:attrNameLst>
                                      </p:cBhvr>
                                      <p:to>
                                        <p:strVal val="visible"/>
                                      </p:to>
                                    </p:set>
                                    <p:animEffect transition="in" filter="(null)(right)">
                                      <p:cBhvr>
                                        <p:cTn id="33" dur="10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iterate>
                                    <p:tmAbs val="0"/>
                                  </p:iterate>
                                  <p:childTnLst>
                                    <p:set>
                                      <p:cBhvr>
                                        <p:cTn id="37" fill="hold"/>
                                        <p:tgtEl>
                                          <p:spTgt spid="23"/>
                                        </p:tgtEl>
                                        <p:attrNameLst>
                                          <p:attrName>style.visibility</p:attrName>
                                        </p:attrNameLst>
                                      </p:cBhvr>
                                      <p:to>
                                        <p:strVal val="visible"/>
                                      </p:to>
                                    </p:set>
                                    <p:anim calcmode="lin" valueType="num">
                                      <p:cBhvr>
                                        <p:cTn id="38" dur="750" fill="hold"/>
                                        <p:tgtEl>
                                          <p:spTgt spid="23"/>
                                        </p:tgtEl>
                                        <p:attrNameLst>
                                          <p:attrName>ppt_x</p:attrName>
                                        </p:attrNameLst>
                                      </p:cBhvr>
                                      <p:tavLst>
                                        <p:tav tm="0">
                                          <p:val>
                                            <p:strVal val="#ppt_x-#ppt_w/2"/>
                                          </p:val>
                                        </p:tav>
                                        <p:tav tm="100000">
                                          <p:val>
                                            <p:strVal val="#ppt_x"/>
                                          </p:val>
                                        </p:tav>
                                      </p:tavLst>
                                    </p:anim>
                                    <p:anim calcmode="lin" valueType="num">
                                      <p:cBhvr>
                                        <p:cTn id="39" dur="750" fill="hold"/>
                                        <p:tgtEl>
                                          <p:spTgt spid="23"/>
                                        </p:tgtEl>
                                        <p:attrNameLst>
                                          <p:attrName>ppt_y</p:attrName>
                                        </p:attrNameLst>
                                      </p:cBhvr>
                                      <p:tavLst>
                                        <p:tav tm="0">
                                          <p:val>
                                            <p:strVal val="#ppt_y"/>
                                          </p:val>
                                        </p:tav>
                                        <p:tav tm="100000">
                                          <p:val>
                                            <p:strVal val="#ppt_y"/>
                                          </p:val>
                                        </p:tav>
                                      </p:tavLst>
                                    </p:anim>
                                    <p:anim calcmode="lin" valueType="num">
                                      <p:cBhvr>
                                        <p:cTn id="40" dur="750" fill="hold"/>
                                        <p:tgtEl>
                                          <p:spTgt spid="23"/>
                                        </p:tgtEl>
                                        <p:attrNameLst>
                                          <p:attrName>ppt_w</p:attrName>
                                        </p:attrNameLst>
                                      </p:cBhvr>
                                      <p:tavLst>
                                        <p:tav tm="0">
                                          <p:val>
                                            <p:fltVal val="0"/>
                                          </p:val>
                                        </p:tav>
                                        <p:tav tm="100000">
                                          <p:val>
                                            <p:strVal val="#ppt_w"/>
                                          </p:val>
                                        </p:tav>
                                      </p:tavLst>
                                    </p:anim>
                                    <p:anim calcmode="lin" valueType="num">
                                      <p:cBhvr>
                                        <p:cTn id="41" dur="75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8" fill="hold" nodeType="clickEffect">
                                  <p:stCondLst>
                                    <p:cond delay="0"/>
                                  </p:stCondLst>
                                  <p:iterate>
                                    <p:tmAbs val="0"/>
                                  </p:iterate>
                                  <p:childTnLst>
                                    <p:set>
                                      <p:cBhvr>
                                        <p:cTn id="45" fill="hold"/>
                                        <p:tgtEl>
                                          <p:spTgt spid="26"/>
                                        </p:tgtEl>
                                        <p:attrNameLst>
                                          <p:attrName>style.visibility</p:attrName>
                                        </p:attrNameLst>
                                      </p:cBhvr>
                                      <p:to>
                                        <p:strVal val="visible"/>
                                      </p:to>
                                    </p:set>
                                    <p:animEffect transition="in" filter="(null)(right)">
                                      <p:cBhvr>
                                        <p:cTn id="46" dur="10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grpId="0" nodeType="clickEffect">
                                  <p:stCondLst>
                                    <p:cond delay="0"/>
                                  </p:stCondLst>
                                  <p:iterate>
                                    <p:tmAbs val="0"/>
                                  </p:iterate>
                                  <p:childTnLst>
                                    <p:set>
                                      <p:cBhvr>
                                        <p:cTn id="50" fill="hold"/>
                                        <p:tgtEl>
                                          <p:spTgt spid="27"/>
                                        </p:tgtEl>
                                        <p:attrNameLst>
                                          <p:attrName>style.visibility</p:attrName>
                                        </p:attrNameLst>
                                      </p:cBhvr>
                                      <p:to>
                                        <p:strVal val="visible"/>
                                      </p:to>
                                    </p:set>
                                    <p:anim calcmode="lin" valueType="num">
                                      <p:cBhvr>
                                        <p:cTn id="51" dur="750" fill="hold"/>
                                        <p:tgtEl>
                                          <p:spTgt spid="27"/>
                                        </p:tgtEl>
                                        <p:attrNameLst>
                                          <p:attrName>ppt_x</p:attrName>
                                        </p:attrNameLst>
                                      </p:cBhvr>
                                      <p:tavLst>
                                        <p:tav tm="0">
                                          <p:val>
                                            <p:strVal val="#ppt_x-#ppt_w/2"/>
                                          </p:val>
                                        </p:tav>
                                        <p:tav tm="100000">
                                          <p:val>
                                            <p:strVal val="#ppt_x"/>
                                          </p:val>
                                        </p:tav>
                                      </p:tavLst>
                                    </p:anim>
                                    <p:anim calcmode="lin" valueType="num">
                                      <p:cBhvr>
                                        <p:cTn id="52" dur="750" fill="hold"/>
                                        <p:tgtEl>
                                          <p:spTgt spid="27"/>
                                        </p:tgtEl>
                                        <p:attrNameLst>
                                          <p:attrName>ppt_y</p:attrName>
                                        </p:attrNameLst>
                                      </p:cBhvr>
                                      <p:tavLst>
                                        <p:tav tm="0">
                                          <p:val>
                                            <p:strVal val="#ppt_y"/>
                                          </p:val>
                                        </p:tav>
                                        <p:tav tm="100000">
                                          <p:val>
                                            <p:strVal val="#ppt_y"/>
                                          </p:val>
                                        </p:tav>
                                      </p:tavLst>
                                    </p:anim>
                                    <p:anim calcmode="lin" valueType="num">
                                      <p:cBhvr>
                                        <p:cTn id="53" dur="750" fill="hold"/>
                                        <p:tgtEl>
                                          <p:spTgt spid="27"/>
                                        </p:tgtEl>
                                        <p:attrNameLst>
                                          <p:attrName>ppt_w</p:attrName>
                                        </p:attrNameLst>
                                      </p:cBhvr>
                                      <p:tavLst>
                                        <p:tav tm="0">
                                          <p:val>
                                            <p:fltVal val="0"/>
                                          </p:val>
                                        </p:tav>
                                        <p:tav tm="100000">
                                          <p:val>
                                            <p:strVal val="#ppt_w"/>
                                          </p:val>
                                        </p:tav>
                                      </p:tavLst>
                                    </p:anim>
                                    <p:anim calcmode="lin" valueType="num">
                                      <p:cBhvr>
                                        <p:cTn id="54" dur="75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8" fill="hold" nodeType="clickEffect">
                                  <p:stCondLst>
                                    <p:cond delay="0"/>
                                  </p:stCondLst>
                                  <p:iterate>
                                    <p:tmAbs val="0"/>
                                  </p:iterate>
                                  <p:childTnLst>
                                    <p:set>
                                      <p:cBhvr>
                                        <p:cTn id="58" fill="hold"/>
                                        <p:tgtEl>
                                          <p:spTgt spid="30"/>
                                        </p:tgtEl>
                                        <p:attrNameLst>
                                          <p:attrName>style.visibility</p:attrName>
                                        </p:attrNameLst>
                                      </p:cBhvr>
                                      <p:to>
                                        <p:strVal val="visible"/>
                                      </p:to>
                                    </p:set>
                                    <p:animEffect transition="in" filter="(null)(right)">
                                      <p:cBhvr>
                                        <p:cTn id="59" dur="10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17" presetClass="entr" presetSubtype="8" fill="hold" grpId="0" nodeType="clickEffect">
                                  <p:stCondLst>
                                    <p:cond delay="0"/>
                                  </p:stCondLst>
                                  <p:iterate>
                                    <p:tmAbs val="0"/>
                                  </p:iterate>
                                  <p:childTnLst>
                                    <p:set>
                                      <p:cBhvr>
                                        <p:cTn id="63" fill="hold"/>
                                        <p:tgtEl>
                                          <p:spTgt spid="31"/>
                                        </p:tgtEl>
                                        <p:attrNameLst>
                                          <p:attrName>style.visibility</p:attrName>
                                        </p:attrNameLst>
                                      </p:cBhvr>
                                      <p:to>
                                        <p:strVal val="visible"/>
                                      </p:to>
                                    </p:set>
                                    <p:anim calcmode="lin" valueType="num">
                                      <p:cBhvr>
                                        <p:cTn id="64" dur="750" fill="hold"/>
                                        <p:tgtEl>
                                          <p:spTgt spid="31"/>
                                        </p:tgtEl>
                                        <p:attrNameLst>
                                          <p:attrName>ppt_x</p:attrName>
                                        </p:attrNameLst>
                                      </p:cBhvr>
                                      <p:tavLst>
                                        <p:tav tm="0">
                                          <p:val>
                                            <p:strVal val="#ppt_x-#ppt_w/2"/>
                                          </p:val>
                                        </p:tav>
                                        <p:tav tm="100000">
                                          <p:val>
                                            <p:strVal val="#ppt_x"/>
                                          </p:val>
                                        </p:tav>
                                      </p:tavLst>
                                    </p:anim>
                                    <p:anim calcmode="lin" valueType="num">
                                      <p:cBhvr>
                                        <p:cTn id="65" dur="750" fill="hold"/>
                                        <p:tgtEl>
                                          <p:spTgt spid="31"/>
                                        </p:tgtEl>
                                        <p:attrNameLst>
                                          <p:attrName>ppt_y</p:attrName>
                                        </p:attrNameLst>
                                      </p:cBhvr>
                                      <p:tavLst>
                                        <p:tav tm="0">
                                          <p:val>
                                            <p:strVal val="#ppt_y"/>
                                          </p:val>
                                        </p:tav>
                                        <p:tav tm="100000">
                                          <p:val>
                                            <p:strVal val="#ppt_y"/>
                                          </p:val>
                                        </p:tav>
                                      </p:tavLst>
                                    </p:anim>
                                    <p:anim calcmode="lin" valueType="num">
                                      <p:cBhvr>
                                        <p:cTn id="66" dur="750" fill="hold"/>
                                        <p:tgtEl>
                                          <p:spTgt spid="31"/>
                                        </p:tgtEl>
                                        <p:attrNameLst>
                                          <p:attrName>ppt_w</p:attrName>
                                        </p:attrNameLst>
                                      </p:cBhvr>
                                      <p:tavLst>
                                        <p:tav tm="0">
                                          <p:val>
                                            <p:fltVal val="0"/>
                                          </p:val>
                                        </p:tav>
                                        <p:tav tm="100000">
                                          <p:val>
                                            <p:strVal val="#ppt_w"/>
                                          </p:val>
                                        </p:tav>
                                      </p:tavLst>
                                    </p:anim>
                                    <p:anim calcmode="lin" valueType="num">
                                      <p:cBhvr>
                                        <p:cTn id="67" dur="75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8" fill="hold" nodeType="clickEffect">
                                  <p:stCondLst>
                                    <p:cond delay="0"/>
                                  </p:stCondLst>
                                  <p:iterate>
                                    <p:tmAbs val="0"/>
                                  </p:iterate>
                                  <p:childTnLst>
                                    <p:set>
                                      <p:cBhvr>
                                        <p:cTn id="71" fill="hold"/>
                                        <p:tgtEl>
                                          <p:spTgt spid="34"/>
                                        </p:tgtEl>
                                        <p:attrNameLst>
                                          <p:attrName>style.visibility</p:attrName>
                                        </p:attrNameLst>
                                      </p:cBhvr>
                                      <p:to>
                                        <p:strVal val="visible"/>
                                      </p:to>
                                    </p:set>
                                    <p:animEffect transition="in" filter="(null)(right)">
                                      <p:cBhvr>
                                        <p:cTn id="72" dur="10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17" presetClass="entr" presetSubtype="8" fill="hold" grpId="0" nodeType="clickEffect">
                                  <p:stCondLst>
                                    <p:cond delay="0"/>
                                  </p:stCondLst>
                                  <p:iterate>
                                    <p:tmAbs val="0"/>
                                  </p:iterate>
                                  <p:childTnLst>
                                    <p:set>
                                      <p:cBhvr>
                                        <p:cTn id="76" fill="hold"/>
                                        <p:tgtEl>
                                          <p:spTgt spid="35"/>
                                        </p:tgtEl>
                                        <p:attrNameLst>
                                          <p:attrName>style.visibility</p:attrName>
                                        </p:attrNameLst>
                                      </p:cBhvr>
                                      <p:to>
                                        <p:strVal val="visible"/>
                                      </p:to>
                                    </p:set>
                                    <p:anim calcmode="lin" valueType="num">
                                      <p:cBhvr>
                                        <p:cTn id="77" dur="750" fill="hold"/>
                                        <p:tgtEl>
                                          <p:spTgt spid="35"/>
                                        </p:tgtEl>
                                        <p:attrNameLst>
                                          <p:attrName>ppt_x</p:attrName>
                                        </p:attrNameLst>
                                      </p:cBhvr>
                                      <p:tavLst>
                                        <p:tav tm="0">
                                          <p:val>
                                            <p:strVal val="#ppt_x-#ppt_w/2"/>
                                          </p:val>
                                        </p:tav>
                                        <p:tav tm="100000">
                                          <p:val>
                                            <p:strVal val="#ppt_x"/>
                                          </p:val>
                                        </p:tav>
                                      </p:tavLst>
                                    </p:anim>
                                    <p:anim calcmode="lin" valueType="num">
                                      <p:cBhvr>
                                        <p:cTn id="78" dur="750" fill="hold"/>
                                        <p:tgtEl>
                                          <p:spTgt spid="35"/>
                                        </p:tgtEl>
                                        <p:attrNameLst>
                                          <p:attrName>ppt_y</p:attrName>
                                        </p:attrNameLst>
                                      </p:cBhvr>
                                      <p:tavLst>
                                        <p:tav tm="0">
                                          <p:val>
                                            <p:strVal val="#ppt_y"/>
                                          </p:val>
                                        </p:tav>
                                        <p:tav tm="100000">
                                          <p:val>
                                            <p:strVal val="#ppt_y"/>
                                          </p:val>
                                        </p:tav>
                                      </p:tavLst>
                                    </p:anim>
                                    <p:anim calcmode="lin" valueType="num">
                                      <p:cBhvr>
                                        <p:cTn id="79" dur="750" fill="hold"/>
                                        <p:tgtEl>
                                          <p:spTgt spid="35"/>
                                        </p:tgtEl>
                                        <p:attrNameLst>
                                          <p:attrName>ppt_w</p:attrName>
                                        </p:attrNameLst>
                                      </p:cBhvr>
                                      <p:tavLst>
                                        <p:tav tm="0">
                                          <p:val>
                                            <p:fltVal val="0"/>
                                          </p:val>
                                        </p:tav>
                                        <p:tav tm="100000">
                                          <p:val>
                                            <p:strVal val="#ppt_w"/>
                                          </p:val>
                                        </p:tav>
                                      </p:tavLst>
                                    </p:anim>
                                    <p:anim calcmode="lin" valueType="num">
                                      <p:cBhvr>
                                        <p:cTn id="80" dur="75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8" fill="hold" nodeType="clickEffect">
                                  <p:stCondLst>
                                    <p:cond delay="0"/>
                                  </p:stCondLst>
                                  <p:iterate>
                                    <p:tmAbs val="0"/>
                                  </p:iterate>
                                  <p:childTnLst>
                                    <p:set>
                                      <p:cBhvr>
                                        <p:cTn id="84" fill="hold"/>
                                        <p:tgtEl>
                                          <p:spTgt spid="38"/>
                                        </p:tgtEl>
                                        <p:attrNameLst>
                                          <p:attrName>style.visibility</p:attrName>
                                        </p:attrNameLst>
                                      </p:cBhvr>
                                      <p:to>
                                        <p:strVal val="visible"/>
                                      </p:to>
                                    </p:set>
                                    <p:animEffect transition="in" filter="(null)(right)">
                                      <p:cBhvr>
                                        <p:cTn id="85" dur="1000"/>
                                        <p:tgtEl>
                                          <p:spTgt spid="38"/>
                                        </p:tgtEl>
                                      </p:cBhvr>
                                    </p:animEffect>
                                  </p:childTnLst>
                                </p:cTn>
                              </p:par>
                            </p:childTnLst>
                          </p:cTn>
                        </p:par>
                      </p:childTnLst>
                    </p:cTn>
                  </p:par>
                  <p:par>
                    <p:cTn id="86" fill="hold">
                      <p:stCondLst>
                        <p:cond delay="indefinite"/>
                      </p:stCondLst>
                      <p:childTnLst>
                        <p:par>
                          <p:cTn id="87" fill="hold">
                            <p:stCondLst>
                              <p:cond delay="0"/>
                            </p:stCondLst>
                            <p:childTnLst>
                              <p:par>
                                <p:cTn id="88" presetID="17" presetClass="entr" presetSubtype="8" fill="hold" grpId="0" nodeType="clickEffect">
                                  <p:stCondLst>
                                    <p:cond delay="0"/>
                                  </p:stCondLst>
                                  <p:iterate>
                                    <p:tmAbs val="0"/>
                                  </p:iterate>
                                  <p:childTnLst>
                                    <p:set>
                                      <p:cBhvr>
                                        <p:cTn id="89" fill="hold"/>
                                        <p:tgtEl>
                                          <p:spTgt spid="39"/>
                                        </p:tgtEl>
                                        <p:attrNameLst>
                                          <p:attrName>style.visibility</p:attrName>
                                        </p:attrNameLst>
                                      </p:cBhvr>
                                      <p:to>
                                        <p:strVal val="visible"/>
                                      </p:to>
                                    </p:set>
                                    <p:anim calcmode="lin" valueType="num">
                                      <p:cBhvr>
                                        <p:cTn id="90" dur="750" fill="hold"/>
                                        <p:tgtEl>
                                          <p:spTgt spid="39"/>
                                        </p:tgtEl>
                                        <p:attrNameLst>
                                          <p:attrName>ppt_x</p:attrName>
                                        </p:attrNameLst>
                                      </p:cBhvr>
                                      <p:tavLst>
                                        <p:tav tm="0">
                                          <p:val>
                                            <p:strVal val="#ppt_x-#ppt_w/2"/>
                                          </p:val>
                                        </p:tav>
                                        <p:tav tm="100000">
                                          <p:val>
                                            <p:strVal val="#ppt_x"/>
                                          </p:val>
                                        </p:tav>
                                      </p:tavLst>
                                    </p:anim>
                                    <p:anim calcmode="lin" valueType="num">
                                      <p:cBhvr>
                                        <p:cTn id="91" dur="750" fill="hold"/>
                                        <p:tgtEl>
                                          <p:spTgt spid="39"/>
                                        </p:tgtEl>
                                        <p:attrNameLst>
                                          <p:attrName>ppt_y</p:attrName>
                                        </p:attrNameLst>
                                      </p:cBhvr>
                                      <p:tavLst>
                                        <p:tav tm="0">
                                          <p:val>
                                            <p:strVal val="#ppt_y"/>
                                          </p:val>
                                        </p:tav>
                                        <p:tav tm="100000">
                                          <p:val>
                                            <p:strVal val="#ppt_y"/>
                                          </p:val>
                                        </p:tav>
                                      </p:tavLst>
                                    </p:anim>
                                    <p:anim calcmode="lin" valueType="num">
                                      <p:cBhvr>
                                        <p:cTn id="92" dur="750" fill="hold"/>
                                        <p:tgtEl>
                                          <p:spTgt spid="39"/>
                                        </p:tgtEl>
                                        <p:attrNameLst>
                                          <p:attrName>ppt_w</p:attrName>
                                        </p:attrNameLst>
                                      </p:cBhvr>
                                      <p:tavLst>
                                        <p:tav tm="0">
                                          <p:val>
                                            <p:fltVal val="0"/>
                                          </p:val>
                                        </p:tav>
                                        <p:tav tm="100000">
                                          <p:val>
                                            <p:strVal val="#ppt_w"/>
                                          </p:val>
                                        </p:tav>
                                      </p:tavLst>
                                    </p:anim>
                                    <p:anim calcmode="lin" valueType="num">
                                      <p:cBhvr>
                                        <p:cTn id="93" dur="750" fill="hold"/>
                                        <p:tgtEl>
                                          <p:spTgt spid="39"/>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1" presetClass="entr" presetSubtype="8" fill="hold" nodeType="clickEffect">
                                  <p:stCondLst>
                                    <p:cond delay="0"/>
                                  </p:stCondLst>
                                  <p:iterate>
                                    <p:tmAbs val="0"/>
                                  </p:iterate>
                                  <p:childTnLst>
                                    <p:set>
                                      <p:cBhvr>
                                        <p:cTn id="97" fill="hold"/>
                                        <p:tgtEl>
                                          <p:spTgt spid="42"/>
                                        </p:tgtEl>
                                        <p:attrNameLst>
                                          <p:attrName>style.visibility</p:attrName>
                                        </p:attrNameLst>
                                      </p:cBhvr>
                                      <p:to>
                                        <p:strVal val="visible"/>
                                      </p:to>
                                    </p:set>
                                    <p:animEffect transition="in" filter="(null)(right)">
                                      <p:cBhvr>
                                        <p:cTn id="98" dur="1000"/>
                                        <p:tgtEl>
                                          <p:spTgt spid="42"/>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8" fill="hold" nodeType="clickEffect">
                                  <p:stCondLst>
                                    <p:cond delay="0"/>
                                  </p:stCondLst>
                                  <p:iterate>
                                    <p:tmAbs val="0"/>
                                  </p:iterate>
                                  <p:childTnLst>
                                    <p:set>
                                      <p:cBhvr>
                                        <p:cTn id="102" fill="hold"/>
                                        <p:tgtEl>
                                          <p:spTgt spid="43"/>
                                        </p:tgtEl>
                                        <p:attrNameLst>
                                          <p:attrName>style.visibility</p:attrName>
                                        </p:attrNameLst>
                                      </p:cBhvr>
                                      <p:to>
                                        <p:strVal val="visible"/>
                                      </p:to>
                                    </p:set>
                                    <p:animEffect transition="in" filter="(null)(right)">
                                      <p:cBhvr>
                                        <p:cTn id="10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dvAuto="0"/>
      <p:bldP spid="19" grpId="0" advAuto="0"/>
      <p:bldP spid="23" grpId="0" advAuto="0"/>
      <p:bldP spid="27" grpId="0" advAuto="0"/>
      <p:bldP spid="31" grpId="0" advAuto="0"/>
      <p:bldP spid="35" grpId="0" advAuto="0"/>
      <p:bldP spid="39" grpId="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93812" y="483518"/>
            <a:ext cx="7772400" cy="758477"/>
          </a:xfrm>
        </p:spPr>
        <p:txBody>
          <a:bodyPr/>
          <a:lstStyle/>
          <a:p>
            <a:pPr algn="r" rtl="1"/>
            <a:r>
              <a:rPr lang="fa-IR" sz="3600" b="1" dirty="0">
                <a:solidFill>
                  <a:srgbClr val="6DC701"/>
                </a:solidFill>
                <a:latin typeface="Bardi"/>
                <a:cs typeface="B Bardiya" panose="00000400000000000000" pitchFamily="2" charset="-78"/>
              </a:rPr>
              <a:t>جایگاه فضاهای همه شمول در اسناد توسعه </a:t>
            </a:r>
            <a:r>
              <a:rPr lang="fa-IR" sz="3600" b="1" dirty="0" smtClean="0">
                <a:solidFill>
                  <a:srgbClr val="6DC701"/>
                </a:solidFill>
                <a:latin typeface="Bardi"/>
                <a:cs typeface="B Bardiya" panose="00000400000000000000" pitchFamily="2" charset="-78"/>
              </a:rPr>
              <a:t>شهری</a:t>
            </a:r>
            <a:r>
              <a:rPr lang="en-US" sz="3600" b="1" dirty="0" smtClean="0">
                <a:solidFill>
                  <a:srgbClr val="6DC701"/>
                </a:solidFill>
                <a:latin typeface="Bardi"/>
                <a:cs typeface="B Bardiya" panose="00000400000000000000" pitchFamily="2" charset="-78"/>
              </a:rPr>
              <a:t>:</a:t>
            </a:r>
            <a:endParaRPr lang="en-US" sz="3600" dirty="0">
              <a:solidFill>
                <a:srgbClr val="6DC701"/>
              </a:solidFill>
              <a:latin typeface="Bardi"/>
              <a:cs typeface="B Bardiya" panose="00000400000000000000" pitchFamily="2" charset="-78"/>
            </a:endParaRPr>
          </a:p>
          <a:p>
            <a:pPr algn="r" rtl="1"/>
            <a:endParaRPr lang="en-US" sz="3600" dirty="0">
              <a:solidFill>
                <a:srgbClr val="6DC701"/>
              </a:solidFill>
              <a:latin typeface="Bardi"/>
              <a:cs typeface="B Bardiya" panose="00000400000000000000" pitchFamily="2" charset="-78"/>
            </a:endParaRPr>
          </a:p>
        </p:txBody>
      </p:sp>
      <p:sp>
        <p:nvSpPr>
          <p:cNvPr id="6" name="TextBox 5"/>
          <p:cNvSpPr txBox="1"/>
          <p:nvPr/>
        </p:nvSpPr>
        <p:spPr>
          <a:xfrm>
            <a:off x="827584" y="1635646"/>
            <a:ext cx="7704856" cy="1754326"/>
          </a:xfrm>
          <a:prstGeom prst="rect">
            <a:avLst/>
          </a:prstGeom>
          <a:noFill/>
        </p:spPr>
        <p:txBody>
          <a:bodyPr wrap="square" rtlCol="0">
            <a:spAutoFit/>
          </a:bodyPr>
          <a:lstStyle/>
          <a:p>
            <a:pPr algn="just" rtl="1"/>
            <a:r>
              <a:rPr lang="fa-IR" dirty="0">
                <a:cs typeface="B Roya" panose="00000400000000000000" pitchFamily="2" charset="-78"/>
              </a:rPr>
              <a:t>در نظام برنامه ریزی و توسعه شهری کشور نمیتوان چارچوب مشخص و مداومی یافت که به صورت نظام مند رسیدن به شهرهایی با فضاهای همه شمول را هدف قرار داده باشد. و منعطف کردن شهرها برای استفاده عموم که یکی از اصول ابتدایی شهرسازی در بسیاری از کشورها میباشد هنوز در قالب یکی از نیاز های ثانویه و ایده آلی مطرح گردیده است.</a:t>
            </a:r>
            <a:endParaRPr lang="en-US" dirty="0">
              <a:cs typeface="B Roya" panose="00000400000000000000" pitchFamily="2" charset="-78"/>
            </a:endParaRPr>
          </a:p>
          <a:p>
            <a:pPr algn="just" rtl="1"/>
            <a:r>
              <a:rPr lang="fa-IR" dirty="0">
                <a:cs typeface="B Roya" panose="00000400000000000000" pitchFamily="2" charset="-78"/>
              </a:rPr>
              <a:t>برای بررسی دقیق تر اسناد راهبردی از بالاترین مقیاس ها بررسی شده اند:</a:t>
            </a:r>
            <a:endParaRPr lang="en-US" dirty="0">
              <a:cs typeface="B Roya" panose="00000400000000000000" pitchFamily="2" charset="-78"/>
            </a:endParaRPr>
          </a:p>
          <a:p>
            <a:pPr algn="just"/>
            <a:endParaRPr lang="en-US" dirty="0">
              <a:cs typeface="B Roya" panose="00000400000000000000" pitchFamily="2" charset="-78"/>
            </a:endParaRPr>
          </a:p>
        </p:txBody>
      </p:sp>
    </p:spTree>
    <p:extLst>
      <p:ext uri="{BB962C8B-B14F-4D97-AF65-F5344CB8AC3E}">
        <p14:creationId xmlns:p14="http://schemas.microsoft.com/office/powerpoint/2010/main" val="7182695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67544" y="307859"/>
            <a:ext cx="8208912" cy="4412817"/>
            <a:chOff x="1513465" y="4207584"/>
            <a:chExt cx="21216627" cy="6710908"/>
          </a:xfrm>
        </p:grpSpPr>
        <p:sp>
          <p:nvSpPr>
            <p:cNvPr id="89" name="Shape 89"/>
            <p:cNvSpPr>
              <a:spLocks noChangeArrowheads="1"/>
            </p:cNvSpPr>
            <p:nvPr/>
          </p:nvSpPr>
          <p:spPr bwMode="auto">
            <a:xfrm>
              <a:off x="13310292" y="10004210"/>
              <a:ext cx="4064038" cy="32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spAutoFit/>
            </a:bodyPr>
            <a:lstStyle>
              <a:lvl1pPr>
                <a:lnSpc>
                  <a:spcPct val="80000"/>
                </a:lnSpc>
                <a:defRPr sz="2400" b="1" spc="-144">
                  <a:solidFill>
                    <a:srgbClr val="FFFFFF"/>
                  </a:solidFill>
                  <a:latin typeface="Open Sans"/>
                  <a:ea typeface="Open Sans"/>
                  <a:cs typeface="Open Sans"/>
                  <a:sym typeface="Open Sans"/>
                </a:defRPr>
              </a:lvl1pPr>
            </a:lstStyle>
            <a:p>
              <a:pPr algn="ctr">
                <a:defRPr sz="1800" b="0" spc="0">
                  <a:solidFill>
                    <a:srgbClr val="000000"/>
                  </a:solidFill>
                </a:defRPr>
              </a:pPr>
              <a:r>
                <a:rPr sz="675" b="0" kern="0" spc="0">
                  <a:solidFill>
                    <a:srgbClr val="000000"/>
                  </a:solidFill>
                </a:rPr>
                <a:t>CTO</a:t>
              </a:r>
            </a:p>
          </p:txBody>
        </p:sp>
        <p:grpSp>
          <p:nvGrpSpPr>
            <p:cNvPr id="7176" name="Group 97"/>
            <p:cNvGrpSpPr>
              <a:grpSpLocks/>
            </p:cNvGrpSpPr>
            <p:nvPr/>
          </p:nvGrpSpPr>
          <p:grpSpPr bwMode="auto">
            <a:xfrm>
              <a:off x="1513465" y="4222430"/>
              <a:ext cx="9675233" cy="6696062"/>
              <a:chOff x="2164" y="97470"/>
              <a:chExt cx="9675231" cy="6696061"/>
            </a:xfrm>
          </p:grpSpPr>
          <p:sp>
            <p:nvSpPr>
              <p:cNvPr id="91" name="Shape 91"/>
              <p:cNvSpPr/>
              <p:nvPr/>
            </p:nvSpPr>
            <p:spPr>
              <a:xfrm>
                <a:off x="2164" y="2059089"/>
                <a:ext cx="9675231" cy="4734442"/>
              </a:xfrm>
              <a:prstGeom prst="rect">
                <a:avLst/>
              </a:prstGeom>
              <a:solidFill>
                <a:srgbClr val="DDFFB3"/>
              </a:solidFill>
              <a:ln w="25400" cap="flat">
                <a:solidFill>
                  <a:srgbClr val="000000">
                    <a:alpha val="0"/>
                  </a:srgbClr>
                </a:solidFill>
                <a:prstDash val="solid"/>
                <a:miter lim="400000"/>
              </a:ln>
              <a:effectLst/>
            </p:spPr>
            <p:txBody>
              <a:bodyPr lIns="0" tIns="0" rIns="0" bIns="0" anchor="ctr"/>
              <a:lstStyle/>
              <a:p>
                <a:pPr algn="ctr" defTabSz="219075">
                  <a:defRPr sz="2400">
                    <a:solidFill>
                      <a:srgbClr val="FFFFFF"/>
                    </a:solidFill>
                    <a:effectLst>
                      <a:outerShdw blurRad="38100" dist="12700" dir="5400000" rotWithShape="0">
                        <a:srgbClr val="000000">
                          <a:alpha val="50000"/>
                        </a:srgbClr>
                      </a:outerShdw>
                    </a:effectLst>
                  </a:defRPr>
                </a:pPr>
                <a:endParaRPr sz="900" kern="0">
                  <a:solidFill>
                    <a:srgbClr val="FFFFFF"/>
                  </a:solidFill>
                  <a:effectLst>
                    <a:outerShdw blurRad="38100" dist="12700" dir="5400000" rotWithShape="0">
                      <a:srgbClr val="000000">
                        <a:alpha val="50000"/>
                      </a:srgbClr>
                    </a:outerShdw>
                  </a:effectLst>
                  <a:sym typeface="Gill Sans"/>
                </a:endParaRPr>
              </a:p>
            </p:txBody>
          </p:sp>
          <p:sp>
            <p:nvSpPr>
              <p:cNvPr id="7188" name="Shape 94"/>
              <p:cNvSpPr>
                <a:spLocks noChangeArrowheads="1"/>
              </p:cNvSpPr>
              <p:nvPr/>
            </p:nvSpPr>
            <p:spPr bwMode="auto">
              <a:xfrm>
                <a:off x="2164" y="743157"/>
                <a:ext cx="9675231" cy="136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a:defRPr sz="5600">
                    <a:solidFill>
                      <a:schemeClr val="tx1"/>
                    </a:solidFill>
                    <a:latin typeface="Gill Sans" pitchFamily="-65" charset="0"/>
                    <a:ea typeface="Gill Sans" pitchFamily="-65" charset="0"/>
                    <a:cs typeface="Gill Sans" pitchFamily="-65" charset="0"/>
                    <a:sym typeface="Gill Sans" pitchFamily="-65" charset="0"/>
                  </a:defRPr>
                </a:lvl1pPr>
                <a:lvl2pPr marL="742950" indent="-285750">
                  <a:defRPr sz="5600">
                    <a:solidFill>
                      <a:schemeClr val="tx1"/>
                    </a:solidFill>
                    <a:latin typeface="Gill Sans" pitchFamily="-65" charset="0"/>
                    <a:ea typeface="Gill Sans" pitchFamily="-65" charset="0"/>
                    <a:cs typeface="Gill Sans" pitchFamily="-65" charset="0"/>
                    <a:sym typeface="Gill Sans" pitchFamily="-65" charset="0"/>
                  </a:defRPr>
                </a:lvl2pPr>
                <a:lvl3pPr marL="1143000">
                  <a:defRPr sz="5600">
                    <a:solidFill>
                      <a:schemeClr val="tx1"/>
                    </a:solidFill>
                    <a:latin typeface="Gill Sans" pitchFamily="-65" charset="0"/>
                    <a:ea typeface="Gill Sans" pitchFamily="-65" charset="0"/>
                    <a:cs typeface="Gill Sans" pitchFamily="-65" charset="0"/>
                    <a:sym typeface="Gill Sans" pitchFamily="-65" charset="0"/>
                  </a:defRPr>
                </a:lvl3pPr>
                <a:lvl4pPr marL="1600200" indent="-228600">
                  <a:defRPr sz="5600">
                    <a:solidFill>
                      <a:schemeClr val="tx1"/>
                    </a:solidFill>
                    <a:latin typeface="Gill Sans" pitchFamily="-65" charset="0"/>
                    <a:ea typeface="Gill Sans" pitchFamily="-65" charset="0"/>
                    <a:cs typeface="Gill Sans" pitchFamily="-65" charset="0"/>
                    <a:sym typeface="Gill Sans" pitchFamily="-65" charset="0"/>
                  </a:defRPr>
                </a:lvl4pPr>
                <a:lvl5pPr marL="2057400" indent="-228600">
                  <a:defRPr sz="5600">
                    <a:solidFill>
                      <a:schemeClr val="tx1"/>
                    </a:solidFill>
                    <a:latin typeface="Gill Sans" pitchFamily="-65" charset="0"/>
                    <a:ea typeface="Gill Sans" pitchFamily="-65" charset="0"/>
                    <a:cs typeface="Gill Sans" pitchFamily="-65" charset="0"/>
                    <a:sym typeface="Gill Sans" pitchFamily="-65" charset="0"/>
                  </a:defRPr>
                </a:lvl5pPr>
                <a:lvl6pPr marL="25146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6pPr>
                <a:lvl7pPr marL="29718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7pPr>
                <a:lvl8pPr marL="34290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8pPr>
                <a:lvl9pPr marL="38862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9pPr>
              </a:lstStyle>
              <a:p>
                <a:pPr algn="just" rtl="1"/>
                <a:r>
                  <a:rPr lang="fa-IR" sz="1400" dirty="0">
                    <a:cs typeface="B Roya" panose="00000400000000000000" pitchFamily="2" charset="-78"/>
                  </a:rPr>
                  <a:t>در سطح بعدی این اسناد و در بررسی طرح جامع برای ارزشیابی این کیفیات، معیارهای ملموس و غیرملموسی را در قالب دیاگرامی طرح میکند. و از آن  به عنوان ابزاری برای ارزیابی هرمکان استفاده </a:t>
                </a:r>
                <a:r>
                  <a:rPr lang="fa-IR" sz="1400" dirty="0" smtClean="0">
                    <a:cs typeface="B Roya" panose="00000400000000000000" pitchFamily="2" charset="-78"/>
                  </a:rPr>
                  <a:t>می</a:t>
                </a:r>
                <a:r>
                  <a:rPr lang="en-US" sz="1400" dirty="0" smtClean="0">
                    <a:cs typeface="B Roya" panose="00000400000000000000" pitchFamily="2" charset="-78"/>
                  </a:rPr>
                  <a:t> </a:t>
                </a:r>
                <a:r>
                  <a:rPr lang="fa-IR" sz="1400" dirty="0" smtClean="0">
                    <a:cs typeface="B Roya" panose="00000400000000000000" pitchFamily="2" charset="-78"/>
                  </a:rPr>
                  <a:t>کند</a:t>
                </a:r>
                <a:r>
                  <a:rPr lang="en-US" sz="1400" dirty="0">
                    <a:cs typeface="B Roya" panose="00000400000000000000" pitchFamily="2" charset="-78"/>
                  </a:rPr>
                  <a:t>.</a:t>
                </a:r>
              </a:p>
            </p:txBody>
          </p:sp>
          <p:sp>
            <p:nvSpPr>
              <p:cNvPr id="95" name="Shape 95"/>
              <p:cNvSpPr>
                <a:spLocks noChangeArrowheads="1"/>
              </p:cNvSpPr>
              <p:nvPr/>
            </p:nvSpPr>
            <p:spPr bwMode="auto">
              <a:xfrm>
                <a:off x="4870226" y="97470"/>
                <a:ext cx="4521242" cy="47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spAutoFit/>
              </a:bodyPr>
              <a:lstStyle/>
              <a:p>
                <a:pPr algn="r" rtl="1"/>
                <a:r>
                  <a:rPr lang="fa-IR" b="1" dirty="0">
                    <a:solidFill>
                      <a:srgbClr val="6DC701"/>
                    </a:solidFill>
                    <a:cs typeface="B Bardiya" panose="00000400000000000000" pitchFamily="2" charset="-78"/>
                  </a:rPr>
                  <a:t>2-طرح جامع</a:t>
                </a:r>
                <a:endParaRPr lang="en-US" b="1" dirty="0">
                  <a:solidFill>
                    <a:srgbClr val="6DC701"/>
                  </a:solidFill>
                  <a:cs typeface="B Bardiya" panose="00000400000000000000" pitchFamily="2" charset="-78"/>
                </a:endParaRPr>
              </a:p>
            </p:txBody>
          </p:sp>
          <p:sp>
            <p:nvSpPr>
              <p:cNvPr id="7190" name="Shape 96"/>
              <p:cNvSpPr>
                <a:spLocks noChangeShapeType="1"/>
              </p:cNvSpPr>
              <p:nvPr/>
            </p:nvSpPr>
            <p:spPr bwMode="auto">
              <a:xfrm flipH="1">
                <a:off x="4678986" y="743157"/>
                <a:ext cx="4712482" cy="2"/>
              </a:xfrm>
              <a:prstGeom prst="line">
                <a:avLst/>
              </a:prstGeom>
              <a:noFill/>
              <a:ln w="25400">
                <a:solidFill>
                  <a:srgbClr val="7A7A7A"/>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en-US" sz="675"/>
              </a:p>
            </p:txBody>
          </p:sp>
        </p:grpSp>
        <p:grpSp>
          <p:nvGrpSpPr>
            <p:cNvPr id="7177" name="Group 104"/>
            <p:cNvGrpSpPr>
              <a:grpSpLocks/>
            </p:cNvGrpSpPr>
            <p:nvPr/>
          </p:nvGrpSpPr>
          <p:grpSpPr bwMode="auto">
            <a:xfrm>
              <a:off x="13018187" y="4207584"/>
              <a:ext cx="9711905" cy="6696364"/>
              <a:chOff x="-353" y="82624"/>
              <a:chExt cx="9711904" cy="6696363"/>
            </a:xfrm>
          </p:grpSpPr>
          <p:sp>
            <p:nvSpPr>
              <p:cNvPr id="99" name="Shape 99"/>
              <p:cNvSpPr/>
              <p:nvPr/>
            </p:nvSpPr>
            <p:spPr>
              <a:xfrm>
                <a:off x="-353" y="5165993"/>
                <a:ext cx="9550554" cy="1612994"/>
              </a:xfrm>
              <a:prstGeom prst="rect">
                <a:avLst/>
              </a:prstGeom>
              <a:solidFill>
                <a:srgbClr val="DDFFB3"/>
              </a:solidFill>
              <a:ln w="25400" cap="flat">
                <a:solidFill>
                  <a:srgbClr val="000000">
                    <a:alpha val="0"/>
                  </a:srgbClr>
                </a:solidFill>
                <a:prstDash val="solid"/>
                <a:miter lim="400000"/>
              </a:ln>
              <a:effectLst/>
            </p:spPr>
            <p:txBody>
              <a:bodyPr lIns="0" tIns="0" rIns="0" bIns="0" anchor="ctr"/>
              <a:lstStyle/>
              <a:p>
                <a:pPr algn="ctr" defTabSz="219075">
                  <a:defRPr sz="2400">
                    <a:solidFill>
                      <a:srgbClr val="FFFFFF"/>
                    </a:solidFill>
                    <a:effectLst>
                      <a:outerShdw blurRad="38100" dist="12700" dir="5400000" rotWithShape="0">
                        <a:srgbClr val="000000">
                          <a:alpha val="50000"/>
                        </a:srgbClr>
                      </a:outerShdw>
                    </a:effectLst>
                  </a:defRPr>
                </a:pPr>
                <a:endParaRPr sz="900" kern="0">
                  <a:solidFill>
                    <a:srgbClr val="FFFFFF"/>
                  </a:solidFill>
                  <a:effectLst>
                    <a:outerShdw blurRad="38100" dist="12700" dir="5400000" rotWithShape="0">
                      <a:srgbClr val="000000">
                        <a:alpha val="50000"/>
                      </a:srgbClr>
                    </a:outerShdw>
                  </a:effectLst>
                  <a:sym typeface="Gill Sans"/>
                </a:endParaRPr>
              </a:p>
            </p:txBody>
          </p:sp>
          <p:sp>
            <p:nvSpPr>
              <p:cNvPr id="7182" name="Shape 101"/>
              <p:cNvSpPr>
                <a:spLocks noChangeArrowheads="1"/>
              </p:cNvSpPr>
              <p:nvPr/>
            </p:nvSpPr>
            <p:spPr bwMode="auto">
              <a:xfrm>
                <a:off x="-353" y="961908"/>
                <a:ext cx="9711904" cy="399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a:defRPr sz="5600">
                    <a:solidFill>
                      <a:schemeClr val="tx1"/>
                    </a:solidFill>
                    <a:latin typeface="Gill Sans" pitchFamily="-65" charset="0"/>
                    <a:ea typeface="Gill Sans" pitchFamily="-65" charset="0"/>
                    <a:cs typeface="Gill Sans" pitchFamily="-65" charset="0"/>
                    <a:sym typeface="Gill Sans" pitchFamily="-65" charset="0"/>
                  </a:defRPr>
                </a:lvl1pPr>
                <a:lvl2pPr marL="742950" indent="-285750">
                  <a:defRPr sz="5600">
                    <a:solidFill>
                      <a:schemeClr val="tx1"/>
                    </a:solidFill>
                    <a:latin typeface="Gill Sans" pitchFamily="-65" charset="0"/>
                    <a:ea typeface="Gill Sans" pitchFamily="-65" charset="0"/>
                    <a:cs typeface="Gill Sans" pitchFamily="-65" charset="0"/>
                    <a:sym typeface="Gill Sans" pitchFamily="-65" charset="0"/>
                  </a:defRPr>
                </a:lvl2pPr>
                <a:lvl3pPr marL="1143000">
                  <a:defRPr sz="5600">
                    <a:solidFill>
                      <a:schemeClr val="tx1"/>
                    </a:solidFill>
                    <a:latin typeface="Gill Sans" pitchFamily="-65" charset="0"/>
                    <a:ea typeface="Gill Sans" pitchFamily="-65" charset="0"/>
                    <a:cs typeface="Gill Sans" pitchFamily="-65" charset="0"/>
                    <a:sym typeface="Gill Sans" pitchFamily="-65" charset="0"/>
                  </a:defRPr>
                </a:lvl3pPr>
                <a:lvl4pPr marL="1600200" indent="-228600">
                  <a:defRPr sz="5600">
                    <a:solidFill>
                      <a:schemeClr val="tx1"/>
                    </a:solidFill>
                    <a:latin typeface="Gill Sans" pitchFamily="-65" charset="0"/>
                    <a:ea typeface="Gill Sans" pitchFamily="-65" charset="0"/>
                    <a:cs typeface="Gill Sans" pitchFamily="-65" charset="0"/>
                    <a:sym typeface="Gill Sans" pitchFamily="-65" charset="0"/>
                  </a:defRPr>
                </a:lvl4pPr>
                <a:lvl5pPr marL="2057400" indent="-228600">
                  <a:defRPr sz="5600">
                    <a:solidFill>
                      <a:schemeClr val="tx1"/>
                    </a:solidFill>
                    <a:latin typeface="Gill Sans" pitchFamily="-65" charset="0"/>
                    <a:ea typeface="Gill Sans" pitchFamily="-65" charset="0"/>
                    <a:cs typeface="Gill Sans" pitchFamily="-65" charset="0"/>
                    <a:sym typeface="Gill Sans" pitchFamily="-65" charset="0"/>
                  </a:defRPr>
                </a:lvl5pPr>
                <a:lvl6pPr marL="25146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6pPr>
                <a:lvl7pPr marL="29718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7pPr>
                <a:lvl8pPr marL="34290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8pPr>
                <a:lvl9pPr marL="38862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9pPr>
              </a:lstStyle>
              <a:p>
                <a:pPr algn="just" rtl="1"/>
                <a:r>
                  <a:rPr lang="fa-IR" sz="1400" dirty="0">
                    <a:cs typeface="B Roya" panose="00000400000000000000" pitchFamily="2" charset="-78"/>
                  </a:rPr>
                  <a:t> در این طرح پس از ارائه ضوابط به تعریف مفهوم سازمان فضایی مطلوب و عادلانه اشاره شده و رسیدن به آن را مورد لزوم قرار داده است:</a:t>
                </a:r>
                <a:endParaRPr lang="en-US" sz="1400" dirty="0">
                  <a:cs typeface="B Roya" panose="00000400000000000000" pitchFamily="2" charset="-78"/>
                </a:endParaRPr>
              </a:p>
              <a:p>
                <a:pPr algn="just" rtl="1"/>
                <a:r>
                  <a:rPr lang="fa-IR" sz="1400" b="1" dirty="0">
                    <a:cs typeface="B Roya" panose="00000400000000000000" pitchFamily="2" charset="-78"/>
                  </a:rPr>
                  <a:t>سازمان فضایی مطلوب و عادلانه</a:t>
                </a:r>
                <a:endParaRPr lang="en-US" sz="1400" dirty="0">
                  <a:cs typeface="B Roya" panose="00000400000000000000" pitchFamily="2" charset="-78"/>
                </a:endParaRPr>
              </a:p>
              <a:p>
                <a:pPr algn="just" rtl="1"/>
                <a:r>
                  <a:rPr lang="fa-IR" sz="1400" dirty="0">
                    <a:cs typeface="B Roya" panose="00000400000000000000" pitchFamily="2" charset="-78"/>
                  </a:rPr>
                  <a:t>سازمان فضایی در واقع بر چگونگی جایایی و استقرار مولفه های طبیعی و انسان ساخت در پهنه سرزمینی به عنوان عناصر موثر بر توسعه و پیشرفت یک جامعه تاکید دارد. سازمان فضایی مورد نظر میبایست مطلوب باشد، از آن رو که بتواند با رویکردی کل نگر، به شناسایی قابلیت ها، مزیت ها و شایستگی های متمایز کننده قلمروهای مختلف سرزمینی پرداخته  بهینه ترین، کارآمد ترین و اثر بخش ترین حالت از ترکیب عناصر اصلی توسعه یعنی انسان، فضا و فعالیت را به منظور نیل به توسعه یافتگی فراهم سازد. </a:t>
                </a:r>
                <a:endParaRPr lang="en-US" sz="1400" dirty="0">
                  <a:cs typeface="B Roya" panose="00000400000000000000" pitchFamily="2" charset="-78"/>
                </a:endParaRPr>
              </a:p>
            </p:txBody>
          </p:sp>
          <p:sp>
            <p:nvSpPr>
              <p:cNvPr id="102" name="Shape 102"/>
              <p:cNvSpPr>
                <a:spLocks noChangeArrowheads="1"/>
              </p:cNvSpPr>
              <p:nvPr/>
            </p:nvSpPr>
            <p:spPr bwMode="auto">
              <a:xfrm>
                <a:off x="5027377" y="82624"/>
                <a:ext cx="4522829" cy="47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spAutoFit/>
              </a:bodyPr>
              <a:lstStyle/>
              <a:p>
                <a:pPr>
                  <a:defRPr sz="1800"/>
                </a:pPr>
                <a:r>
                  <a:rPr lang="fa-IR" b="1" dirty="0">
                    <a:solidFill>
                      <a:srgbClr val="6DC701"/>
                    </a:solidFill>
                    <a:cs typeface="B Bardiya" panose="00000400000000000000" pitchFamily="2" charset="-78"/>
                  </a:rPr>
                  <a:t>1-طرح آمایش سرزمین</a:t>
                </a:r>
                <a:endParaRPr b="1" kern="0" spc="-108" dirty="0">
                  <a:solidFill>
                    <a:srgbClr val="6DC701"/>
                  </a:solidFill>
                  <a:latin typeface="Glober SemiBold Free"/>
                  <a:ea typeface="Glober SemiBold Free"/>
                  <a:cs typeface="B Bardiya" panose="00000400000000000000" pitchFamily="2" charset="-78"/>
                  <a:sym typeface="Glober SemiBold Free"/>
                </a:endParaRPr>
              </a:p>
            </p:txBody>
          </p:sp>
          <p:sp>
            <p:nvSpPr>
              <p:cNvPr id="7184" name="Shape 103"/>
              <p:cNvSpPr>
                <a:spLocks noChangeShapeType="1"/>
              </p:cNvSpPr>
              <p:nvPr/>
            </p:nvSpPr>
            <p:spPr bwMode="auto">
              <a:xfrm flipH="1">
                <a:off x="4932549" y="743156"/>
                <a:ext cx="4712484" cy="2"/>
              </a:xfrm>
              <a:prstGeom prst="line">
                <a:avLst/>
              </a:prstGeom>
              <a:noFill/>
              <a:ln w="25400">
                <a:solidFill>
                  <a:srgbClr val="7A7A7A"/>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en-US" sz="675"/>
              </a:p>
            </p:txBody>
          </p:sp>
        </p:grpSp>
      </p:grpSp>
      <p:pic>
        <p:nvPicPr>
          <p:cNvPr id="24" name="Picture 23" descr="D:\ekhtesasi\term8\سمینار\چارت1.jpg"/>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62701" y="1704978"/>
            <a:ext cx="2776684" cy="2914293"/>
          </a:xfrm>
          <a:prstGeom prst="rect">
            <a:avLst/>
          </a:prstGeom>
          <a:noFill/>
          <a:ln>
            <a:noFill/>
          </a:ln>
        </p:spPr>
      </p:pic>
      <p:sp>
        <p:nvSpPr>
          <p:cNvPr id="3" name="Rectangle 2"/>
          <p:cNvSpPr/>
          <p:nvPr/>
        </p:nvSpPr>
        <p:spPr>
          <a:xfrm>
            <a:off x="5088139" y="3735381"/>
            <a:ext cx="3500594" cy="954107"/>
          </a:xfrm>
          <a:prstGeom prst="rect">
            <a:avLst/>
          </a:prstGeom>
        </p:spPr>
        <p:txBody>
          <a:bodyPr wrap="square">
            <a:spAutoFit/>
          </a:bodyPr>
          <a:lstStyle/>
          <a:p>
            <a:pPr algn="just" rtl="1"/>
            <a:r>
              <a:rPr lang="fa-IR" sz="1400" dirty="0">
                <a:cs typeface="B Roya" panose="00000400000000000000" pitchFamily="2" charset="-78"/>
              </a:rPr>
              <a:t>سازمان فضایی موردنظر </a:t>
            </a:r>
            <a:r>
              <a:rPr lang="fa-IR" sz="1400" dirty="0" smtClean="0">
                <a:cs typeface="B Roya" panose="00000400000000000000" pitchFamily="2" charset="-78"/>
              </a:rPr>
              <a:t>می</a:t>
            </a:r>
            <a:r>
              <a:rPr lang="en-US" sz="1400" dirty="0" smtClean="0">
                <a:cs typeface="B Roya" panose="00000400000000000000" pitchFamily="2" charset="-78"/>
              </a:rPr>
              <a:t> </a:t>
            </a:r>
            <a:r>
              <a:rPr lang="fa-IR" sz="1400" dirty="0" smtClean="0">
                <a:cs typeface="B Roya" panose="00000400000000000000" pitchFamily="2" charset="-78"/>
              </a:rPr>
              <a:t>بایست </a:t>
            </a:r>
            <a:r>
              <a:rPr lang="fa-IR" sz="1400" b="1" u="sng" dirty="0">
                <a:cs typeface="B Roya" panose="00000400000000000000" pitchFamily="2" charset="-78"/>
              </a:rPr>
              <a:t>عادلانه</a:t>
            </a:r>
            <a:r>
              <a:rPr lang="fa-IR" sz="1400" dirty="0">
                <a:cs typeface="B Roya" panose="00000400000000000000" pitchFamily="2" charset="-78"/>
              </a:rPr>
              <a:t> باشد، از آن رو که بتواند </a:t>
            </a:r>
            <a:r>
              <a:rPr lang="fa-IR" sz="1400" b="1" u="sng" dirty="0">
                <a:cs typeface="B Roya" panose="00000400000000000000" pitchFamily="2" charset="-78"/>
              </a:rPr>
              <a:t>فرصت های برابر </a:t>
            </a:r>
            <a:r>
              <a:rPr lang="fa-IR" sz="1400" dirty="0">
                <a:cs typeface="B Roya" panose="00000400000000000000" pitchFamily="2" charset="-78"/>
              </a:rPr>
              <a:t>توسعه و تعالی متناسب با دارایی ها و قابلیت ها را برای تمامی قلمروهای سرزمینی و </a:t>
            </a:r>
            <a:r>
              <a:rPr lang="fa-IR" sz="1400" b="1" u="sng" dirty="0">
                <a:cs typeface="B Roya" panose="00000400000000000000" pitchFamily="2" charset="-78"/>
              </a:rPr>
              <a:t>اقشار جامعه</a:t>
            </a:r>
            <a:r>
              <a:rPr lang="fa-IR" sz="1400" dirty="0">
                <a:cs typeface="B Roya" panose="00000400000000000000" pitchFamily="2" charset="-78"/>
              </a:rPr>
              <a:t> فراهم سازد.</a:t>
            </a:r>
            <a:endParaRPr lang="en-US" sz="1400" dirty="0">
              <a:cs typeface="B Roya" panose="00000400000000000000" pitchFamily="2" charset="-78"/>
            </a:endParaRPr>
          </a:p>
        </p:txBody>
      </p:sp>
    </p:spTree>
    <p:extLst>
      <p:ext uri="{BB962C8B-B14F-4D97-AF65-F5344CB8AC3E}">
        <p14:creationId xmlns:p14="http://schemas.microsoft.com/office/powerpoint/2010/main" val="219666708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fill="hold"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395536" y="1347614"/>
            <a:ext cx="8238684" cy="2159096"/>
            <a:chOff x="1513465" y="4372477"/>
            <a:chExt cx="21293575" cy="3283502"/>
          </a:xfrm>
        </p:grpSpPr>
        <p:grpSp>
          <p:nvGrpSpPr>
            <p:cNvPr id="7176" name="Group 97"/>
            <p:cNvGrpSpPr>
              <a:grpSpLocks/>
            </p:cNvGrpSpPr>
            <p:nvPr/>
          </p:nvGrpSpPr>
          <p:grpSpPr bwMode="auto">
            <a:xfrm>
              <a:off x="1513465" y="4416767"/>
              <a:ext cx="9675233" cy="2490314"/>
              <a:chOff x="2164" y="291807"/>
              <a:chExt cx="9675231" cy="2490314"/>
            </a:xfrm>
          </p:grpSpPr>
          <p:sp>
            <p:nvSpPr>
              <p:cNvPr id="7188" name="Shape 94"/>
              <p:cNvSpPr>
                <a:spLocks noChangeArrowheads="1"/>
              </p:cNvSpPr>
              <p:nvPr/>
            </p:nvSpPr>
            <p:spPr bwMode="auto">
              <a:xfrm>
                <a:off x="2164" y="1225826"/>
                <a:ext cx="9675231" cy="155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a:defRPr sz="5600">
                    <a:solidFill>
                      <a:schemeClr val="tx1"/>
                    </a:solidFill>
                    <a:latin typeface="Gill Sans" pitchFamily="-65" charset="0"/>
                    <a:ea typeface="Gill Sans" pitchFamily="-65" charset="0"/>
                    <a:cs typeface="Gill Sans" pitchFamily="-65" charset="0"/>
                    <a:sym typeface="Gill Sans" pitchFamily="-65" charset="0"/>
                  </a:defRPr>
                </a:lvl1pPr>
                <a:lvl2pPr marL="742950" indent="-285750">
                  <a:defRPr sz="5600">
                    <a:solidFill>
                      <a:schemeClr val="tx1"/>
                    </a:solidFill>
                    <a:latin typeface="Gill Sans" pitchFamily="-65" charset="0"/>
                    <a:ea typeface="Gill Sans" pitchFamily="-65" charset="0"/>
                    <a:cs typeface="Gill Sans" pitchFamily="-65" charset="0"/>
                    <a:sym typeface="Gill Sans" pitchFamily="-65" charset="0"/>
                  </a:defRPr>
                </a:lvl2pPr>
                <a:lvl3pPr marL="1143000">
                  <a:defRPr sz="5600">
                    <a:solidFill>
                      <a:schemeClr val="tx1"/>
                    </a:solidFill>
                    <a:latin typeface="Gill Sans" pitchFamily="-65" charset="0"/>
                    <a:ea typeface="Gill Sans" pitchFamily="-65" charset="0"/>
                    <a:cs typeface="Gill Sans" pitchFamily="-65" charset="0"/>
                    <a:sym typeface="Gill Sans" pitchFamily="-65" charset="0"/>
                  </a:defRPr>
                </a:lvl3pPr>
                <a:lvl4pPr marL="1600200" indent="-228600">
                  <a:defRPr sz="5600">
                    <a:solidFill>
                      <a:schemeClr val="tx1"/>
                    </a:solidFill>
                    <a:latin typeface="Gill Sans" pitchFamily="-65" charset="0"/>
                    <a:ea typeface="Gill Sans" pitchFamily="-65" charset="0"/>
                    <a:cs typeface="Gill Sans" pitchFamily="-65" charset="0"/>
                    <a:sym typeface="Gill Sans" pitchFamily="-65" charset="0"/>
                  </a:defRPr>
                </a:lvl4pPr>
                <a:lvl5pPr marL="2057400" indent="-228600">
                  <a:defRPr sz="5600">
                    <a:solidFill>
                      <a:schemeClr val="tx1"/>
                    </a:solidFill>
                    <a:latin typeface="Gill Sans" pitchFamily="-65" charset="0"/>
                    <a:ea typeface="Gill Sans" pitchFamily="-65" charset="0"/>
                    <a:cs typeface="Gill Sans" pitchFamily="-65" charset="0"/>
                    <a:sym typeface="Gill Sans" pitchFamily="-65" charset="0"/>
                  </a:defRPr>
                </a:lvl5pPr>
                <a:lvl6pPr marL="25146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6pPr>
                <a:lvl7pPr marL="29718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7pPr>
                <a:lvl8pPr marL="34290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8pPr>
                <a:lvl9pPr marL="38862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9pPr>
              </a:lstStyle>
              <a:p>
                <a:pPr algn="just" rtl="1"/>
                <a:r>
                  <a:rPr lang="fa-IR" sz="1600" dirty="0">
                    <a:cs typeface="B Roya" panose="00000400000000000000" pitchFamily="2" charset="-78"/>
                  </a:rPr>
                  <a:t>در سطح دیگر میتوان پروژه های طراحی شهری را مطرح نمود که برای شهر های مختلف و با رویکردهای مختلف تهیه میشوند اما این در این گونه طرح ها نیز مساله فضاهای همه شمول به ندرت پرداخته شده است.</a:t>
                </a:r>
                <a:endParaRPr lang="en-US" sz="1600" dirty="0">
                  <a:cs typeface="B Roya" panose="00000400000000000000" pitchFamily="2" charset="-78"/>
                </a:endParaRPr>
              </a:p>
            </p:txBody>
          </p:sp>
          <p:sp>
            <p:nvSpPr>
              <p:cNvPr id="95" name="Shape 95"/>
              <p:cNvSpPr>
                <a:spLocks noChangeArrowheads="1"/>
              </p:cNvSpPr>
              <p:nvPr/>
            </p:nvSpPr>
            <p:spPr bwMode="auto">
              <a:xfrm>
                <a:off x="4196417" y="291807"/>
                <a:ext cx="5480978" cy="47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p>
                <a:pPr algn="r" rtl="1"/>
                <a:r>
                  <a:rPr lang="fa-IR" b="1" dirty="0">
                    <a:solidFill>
                      <a:srgbClr val="6DC701"/>
                    </a:solidFill>
                    <a:cs typeface="B Bardiya" panose="00000400000000000000" pitchFamily="2" charset="-78"/>
                  </a:rPr>
                  <a:t>4- پروژه های طراحی شهری</a:t>
                </a:r>
                <a:endParaRPr lang="en-US" b="1" dirty="0">
                  <a:solidFill>
                    <a:srgbClr val="6DC701"/>
                  </a:solidFill>
                  <a:cs typeface="B Bardiya" panose="00000400000000000000" pitchFamily="2" charset="-78"/>
                </a:endParaRPr>
              </a:p>
            </p:txBody>
          </p:sp>
          <p:sp>
            <p:nvSpPr>
              <p:cNvPr id="7190" name="Shape 96"/>
              <p:cNvSpPr>
                <a:spLocks noChangeShapeType="1"/>
              </p:cNvSpPr>
              <p:nvPr/>
            </p:nvSpPr>
            <p:spPr bwMode="auto">
              <a:xfrm flipH="1">
                <a:off x="4784604" y="960340"/>
                <a:ext cx="4712483" cy="2"/>
              </a:xfrm>
              <a:prstGeom prst="line">
                <a:avLst/>
              </a:prstGeom>
              <a:noFill/>
              <a:ln w="25400">
                <a:solidFill>
                  <a:srgbClr val="7A7A7A"/>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en-US" sz="675"/>
              </a:p>
            </p:txBody>
          </p:sp>
        </p:grpSp>
        <p:grpSp>
          <p:nvGrpSpPr>
            <p:cNvPr id="7177" name="Group 104"/>
            <p:cNvGrpSpPr>
              <a:grpSpLocks/>
            </p:cNvGrpSpPr>
            <p:nvPr/>
          </p:nvGrpSpPr>
          <p:grpSpPr bwMode="auto">
            <a:xfrm>
              <a:off x="13095135" y="4372477"/>
              <a:ext cx="9711905" cy="3283502"/>
              <a:chOff x="76595" y="247517"/>
              <a:chExt cx="9711904" cy="3283501"/>
            </a:xfrm>
          </p:grpSpPr>
          <p:sp>
            <p:nvSpPr>
              <p:cNvPr id="7182" name="Shape 101"/>
              <p:cNvSpPr>
                <a:spLocks noChangeArrowheads="1"/>
              </p:cNvSpPr>
              <p:nvPr/>
            </p:nvSpPr>
            <p:spPr bwMode="auto">
              <a:xfrm>
                <a:off x="76595" y="1225826"/>
                <a:ext cx="9711904" cy="230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19050" tIns="19050" rIns="19050" bIns="19050" anchor="ctr">
                <a:spAutoFit/>
              </a:bodyPr>
              <a:lstStyle>
                <a:lvl1pPr>
                  <a:defRPr sz="5600">
                    <a:solidFill>
                      <a:schemeClr val="tx1"/>
                    </a:solidFill>
                    <a:latin typeface="Gill Sans" pitchFamily="-65" charset="0"/>
                    <a:ea typeface="Gill Sans" pitchFamily="-65" charset="0"/>
                    <a:cs typeface="Gill Sans" pitchFamily="-65" charset="0"/>
                    <a:sym typeface="Gill Sans" pitchFamily="-65" charset="0"/>
                  </a:defRPr>
                </a:lvl1pPr>
                <a:lvl2pPr marL="742950" indent="-285750">
                  <a:defRPr sz="5600">
                    <a:solidFill>
                      <a:schemeClr val="tx1"/>
                    </a:solidFill>
                    <a:latin typeface="Gill Sans" pitchFamily="-65" charset="0"/>
                    <a:ea typeface="Gill Sans" pitchFamily="-65" charset="0"/>
                    <a:cs typeface="Gill Sans" pitchFamily="-65" charset="0"/>
                    <a:sym typeface="Gill Sans" pitchFamily="-65" charset="0"/>
                  </a:defRPr>
                </a:lvl2pPr>
                <a:lvl3pPr marL="1143000">
                  <a:defRPr sz="5600">
                    <a:solidFill>
                      <a:schemeClr val="tx1"/>
                    </a:solidFill>
                    <a:latin typeface="Gill Sans" pitchFamily="-65" charset="0"/>
                    <a:ea typeface="Gill Sans" pitchFamily="-65" charset="0"/>
                    <a:cs typeface="Gill Sans" pitchFamily="-65" charset="0"/>
                    <a:sym typeface="Gill Sans" pitchFamily="-65" charset="0"/>
                  </a:defRPr>
                </a:lvl3pPr>
                <a:lvl4pPr marL="1600200" indent="-228600">
                  <a:defRPr sz="5600">
                    <a:solidFill>
                      <a:schemeClr val="tx1"/>
                    </a:solidFill>
                    <a:latin typeface="Gill Sans" pitchFamily="-65" charset="0"/>
                    <a:ea typeface="Gill Sans" pitchFamily="-65" charset="0"/>
                    <a:cs typeface="Gill Sans" pitchFamily="-65" charset="0"/>
                    <a:sym typeface="Gill Sans" pitchFamily="-65" charset="0"/>
                  </a:defRPr>
                </a:lvl4pPr>
                <a:lvl5pPr marL="2057400" indent="-228600">
                  <a:defRPr sz="5600">
                    <a:solidFill>
                      <a:schemeClr val="tx1"/>
                    </a:solidFill>
                    <a:latin typeface="Gill Sans" pitchFamily="-65" charset="0"/>
                    <a:ea typeface="Gill Sans" pitchFamily="-65" charset="0"/>
                    <a:cs typeface="Gill Sans" pitchFamily="-65" charset="0"/>
                    <a:sym typeface="Gill Sans" pitchFamily="-65" charset="0"/>
                  </a:defRPr>
                </a:lvl5pPr>
                <a:lvl6pPr marL="25146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6pPr>
                <a:lvl7pPr marL="29718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7pPr>
                <a:lvl8pPr marL="34290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8pPr>
                <a:lvl9pPr marL="3886200" indent="-228600" defTabSz="825500" eaLnBrk="0" fontAlgn="base" hangingPunct="0">
                  <a:spcBef>
                    <a:spcPct val="0"/>
                  </a:spcBef>
                  <a:spcAft>
                    <a:spcPct val="0"/>
                  </a:spcAft>
                  <a:defRPr sz="5600">
                    <a:solidFill>
                      <a:schemeClr val="tx1"/>
                    </a:solidFill>
                    <a:latin typeface="Gill Sans" pitchFamily="-65" charset="0"/>
                    <a:ea typeface="Gill Sans" pitchFamily="-65" charset="0"/>
                    <a:cs typeface="Gill Sans" pitchFamily="-65" charset="0"/>
                    <a:sym typeface="Gill Sans" pitchFamily="-65" charset="0"/>
                  </a:defRPr>
                </a:lvl9pPr>
              </a:lstStyle>
              <a:p>
                <a:pPr algn="just" rtl="1"/>
                <a:r>
                  <a:rPr lang="fa-IR" sz="1600" dirty="0" smtClean="0">
                    <a:cs typeface="B Roya" panose="00000400000000000000" pitchFamily="2" charset="-78"/>
                  </a:rPr>
                  <a:t>اما </a:t>
                </a:r>
                <a:r>
                  <a:rPr lang="fa-IR" sz="1600" dirty="0">
                    <a:cs typeface="B Roya" panose="00000400000000000000" pitchFamily="2" charset="-78"/>
                  </a:rPr>
                  <a:t>همه  این رهنمود ها که در اسناد بالاتر به آن اشاره شده است به هیچ وجه در طرح های خردتر دیده نشده است. و  علی رغم وجود ضوابط و مقررات شهری  که در خصوص هر یک از گروه های هدف تهیه گردیده است، تنها به عنوان یک گزارش بر روی کاغذ مطرح گردیده است و در هیچ یک از طرح های تفصیلی عنوان نشده. </a:t>
                </a:r>
                <a:endParaRPr lang="en-US" sz="1600" dirty="0">
                  <a:cs typeface="B Roya" panose="00000400000000000000" pitchFamily="2" charset="-78"/>
                </a:endParaRPr>
              </a:p>
            </p:txBody>
          </p:sp>
          <p:sp>
            <p:nvSpPr>
              <p:cNvPr id="102" name="Shape 102"/>
              <p:cNvSpPr>
                <a:spLocks noChangeArrowheads="1"/>
              </p:cNvSpPr>
              <p:nvPr/>
            </p:nvSpPr>
            <p:spPr bwMode="auto">
              <a:xfrm>
                <a:off x="5265670" y="247517"/>
                <a:ext cx="4522829" cy="47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19050" tIns="19050" rIns="19050" bIns="19050" anchor="ctr">
                <a:spAutoFit/>
              </a:bodyPr>
              <a:lstStyle/>
              <a:p>
                <a:pPr algn="r" rtl="1"/>
                <a:r>
                  <a:rPr lang="fa-IR" b="1" dirty="0" smtClean="0">
                    <a:solidFill>
                      <a:srgbClr val="6DC701"/>
                    </a:solidFill>
                    <a:cs typeface="B Bardiya" panose="00000400000000000000" pitchFamily="2" charset="-78"/>
                  </a:rPr>
                  <a:t>3-</a:t>
                </a:r>
                <a:r>
                  <a:rPr lang="en-US" b="1" dirty="0" smtClean="0">
                    <a:solidFill>
                      <a:srgbClr val="6DC701"/>
                    </a:solidFill>
                    <a:cs typeface="B Bardiya" panose="00000400000000000000" pitchFamily="2" charset="-78"/>
                  </a:rPr>
                  <a:t> </a:t>
                </a:r>
                <a:r>
                  <a:rPr lang="fa-IR" b="1" dirty="0" smtClean="0">
                    <a:solidFill>
                      <a:srgbClr val="6DC701"/>
                    </a:solidFill>
                    <a:cs typeface="B Bardiya" panose="00000400000000000000" pitchFamily="2" charset="-78"/>
                  </a:rPr>
                  <a:t>طرح </a:t>
                </a:r>
                <a:r>
                  <a:rPr lang="fa-IR" b="1" dirty="0">
                    <a:solidFill>
                      <a:srgbClr val="6DC701"/>
                    </a:solidFill>
                    <a:cs typeface="B Bardiya" panose="00000400000000000000" pitchFamily="2" charset="-78"/>
                  </a:rPr>
                  <a:t>های تفصیلی</a:t>
                </a:r>
                <a:endParaRPr lang="en-US" b="1" dirty="0">
                  <a:solidFill>
                    <a:srgbClr val="6DC701"/>
                  </a:solidFill>
                  <a:cs typeface="B Bardiya" panose="00000400000000000000" pitchFamily="2" charset="-78"/>
                </a:endParaRPr>
              </a:p>
            </p:txBody>
          </p:sp>
          <p:sp>
            <p:nvSpPr>
              <p:cNvPr id="7184" name="Shape 103"/>
              <p:cNvSpPr>
                <a:spLocks noChangeShapeType="1"/>
              </p:cNvSpPr>
              <p:nvPr/>
            </p:nvSpPr>
            <p:spPr bwMode="auto">
              <a:xfrm flipH="1">
                <a:off x="5076016" y="928711"/>
                <a:ext cx="4712483" cy="2"/>
              </a:xfrm>
              <a:prstGeom prst="line">
                <a:avLst/>
              </a:prstGeom>
              <a:noFill/>
              <a:ln w="25400">
                <a:solidFill>
                  <a:srgbClr val="7A7A7A"/>
                </a:solidFill>
                <a:miter lim="400000"/>
                <a:headEnd/>
                <a:tailEnd/>
              </a:ln>
              <a:extLst>
                <a:ext uri="{909E8E84-426E-40DD-AFC4-6F175D3DCCD1}">
                  <a14:hiddenFill xmlns:a14="http://schemas.microsoft.com/office/drawing/2010/main">
                    <a:noFill/>
                  </a14:hiddenFill>
                </a:ext>
              </a:extLst>
            </p:spPr>
            <p:txBody>
              <a:bodyPr lIns="0" tIns="0" rIns="0" bIns="0" anchor="ctr"/>
              <a:lstStyle/>
              <a:p>
                <a:endParaRPr lang="en-US" sz="675"/>
              </a:p>
            </p:txBody>
          </p:sp>
        </p:grpSp>
      </p:grpSp>
    </p:spTree>
    <p:extLst>
      <p:ext uri="{BB962C8B-B14F-4D97-AF65-F5344CB8AC3E}">
        <p14:creationId xmlns:p14="http://schemas.microsoft.com/office/powerpoint/2010/main" val="400371087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fill="hold"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risma Design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33333"/>
        </a:solidFill>
        <a:ln w="0">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5858</TotalTime>
  <Words>2300</Words>
  <Application>Microsoft Office PowerPoint</Application>
  <PresentationFormat>On-screen Show (16:9)</PresentationFormat>
  <Paragraphs>195</Paragraphs>
  <Slides>32</Slides>
  <Notes>1</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32</vt:i4>
      </vt:variant>
    </vt:vector>
  </HeadingPairs>
  <TitlesOfParts>
    <vt:vector size="51" baseType="lpstr">
      <vt:lpstr>inherit</vt:lpstr>
      <vt:lpstr>B Roya</vt:lpstr>
      <vt:lpstr>Open Sans Semibold</vt:lpstr>
      <vt:lpstr>Gill Sans</vt:lpstr>
      <vt:lpstr>Open Sans</vt:lpstr>
      <vt:lpstr>5 cent</vt:lpstr>
      <vt:lpstr>Akbar</vt:lpstr>
      <vt:lpstr>HelveticaNeueLTPro-Roman</vt:lpstr>
      <vt:lpstr>Arial</vt:lpstr>
      <vt:lpstr>Tw Cen MT Condensed Extra Bold</vt:lpstr>
      <vt:lpstr>Roboto Regular</vt:lpstr>
      <vt:lpstr>Glober SemiBold Free</vt:lpstr>
      <vt:lpstr>Berlin Sans FB</vt:lpstr>
      <vt:lpstr>Calibri</vt:lpstr>
      <vt:lpstr>Bardi</vt:lpstr>
      <vt:lpstr>Times New Roman</vt:lpstr>
      <vt:lpstr>Modern Pictograms</vt:lpstr>
      <vt:lpstr>B Bardiya</vt:lpstr>
      <vt:lpstr>Prisma Design Theme</vt:lpstr>
      <vt:lpstr>بررسی جایگاه فضاهای شهری همه شمول  در طرح های توسعه شهری</vt:lpstr>
      <vt:lpstr>بیان مسئله</vt:lpstr>
      <vt:lpstr>شهرهای فراگیر) همه شمول(:</vt:lpstr>
      <vt:lpstr>هدف از ارائه طرح های همه شمول:</vt:lpstr>
      <vt:lpstr>7 اصل اصلی طرح های همه شمول:</vt:lpstr>
      <vt:lpstr>PowerPoint Presentation</vt:lpstr>
      <vt:lpstr>PowerPoint Presentation</vt:lpstr>
      <vt:lpstr>PowerPoint Presentation</vt:lpstr>
      <vt:lpstr>PowerPoint Presentation</vt:lpstr>
      <vt:lpstr>PowerPoint Presentation</vt:lpstr>
      <vt:lpstr>شهر پرت: </vt:lpstr>
      <vt:lpstr>PowerPoint Presentation</vt:lpstr>
      <vt:lpstr>key strategic initiative:</vt:lpstr>
      <vt:lpstr>شهر پرت ، تهیه طرح جامع برای ایجاد فضاهای همه شمول:</vt:lpstr>
      <vt:lpstr>Strategic Framework:</vt:lpstr>
      <vt:lpstr>در طرح 10 ساله 6 اولویت برای اقدام به منظور بالابردن کیفیت زندگی و ایجاد فضاهای همه شمول در نظر گرفت که عبارتند از:</vt:lpstr>
      <vt:lpstr>اصول مرتبط: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PrismaDesign</dc:creator>
  <cp:lastModifiedBy>Mohammad</cp:lastModifiedBy>
  <cp:revision>1424</cp:revision>
  <dcterms:created xsi:type="dcterms:W3CDTF">2011-10-05T18:35:21Z</dcterms:created>
  <dcterms:modified xsi:type="dcterms:W3CDTF">2020-10-10T13:52:46Z</dcterms:modified>
</cp:coreProperties>
</file>