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 id="2147483672" r:id="rId2"/>
  </p:sldMasterIdLst>
  <p:notesMasterIdLst>
    <p:notesMasterId r:id="rId35"/>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snapToGrid="0">
      <p:cViewPr varScale="1">
        <p:scale>
          <a:sx n="75" d="100"/>
          <a:sy n="75" d="100"/>
        </p:scale>
        <p:origin x="107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cs typeface="B Homa" panose="00000400000000000000" pitchFamily="2" charset="-78"/>
              </a:defRPr>
            </a:lvl1pPr>
          </a:lstStyle>
          <a:p>
            <a:endParaRPr lang="fa-IR" dirty="0"/>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cs typeface="B Homa" panose="00000400000000000000" pitchFamily="2" charset="-78"/>
              </a:defRPr>
            </a:lvl1pPr>
          </a:lstStyle>
          <a:p>
            <a:fld id="{CD66D614-F93C-43C2-B03F-46408B70D3E0}" type="datetimeFigureOut">
              <a:rPr lang="fa-IR" smtClean="0"/>
              <a:pPr/>
              <a:t>26/03/1442</a:t>
            </a:fld>
            <a:endParaRPr lang="fa-IR"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1" anchor="ctr"/>
          <a:lstStyle/>
          <a:p>
            <a:endParaRPr lang="fa-IR"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a-IR" dirty="0"/>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cs typeface="B Homa" panose="00000400000000000000" pitchFamily="2" charset="-78"/>
              </a:defRPr>
            </a:lvl1pPr>
          </a:lstStyle>
          <a:p>
            <a:endParaRPr lang="fa-IR" dirty="0"/>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cs typeface="B Homa" panose="00000400000000000000" pitchFamily="2" charset="-78"/>
              </a:defRPr>
            </a:lvl1pPr>
          </a:lstStyle>
          <a:p>
            <a:fld id="{EB1C0F25-7B6D-4975-8E63-C3F612597470}" type="slidenum">
              <a:rPr lang="fa-IR" smtClean="0"/>
              <a:pPr/>
              <a:t>‹#›</a:t>
            </a:fld>
            <a:endParaRPr lang="fa-IR" dirty="0"/>
          </a:p>
        </p:txBody>
      </p:sp>
    </p:spTree>
    <p:extLst>
      <p:ext uri="{BB962C8B-B14F-4D97-AF65-F5344CB8AC3E}">
        <p14:creationId xmlns:p14="http://schemas.microsoft.com/office/powerpoint/2010/main" val="4082437866"/>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B Homa" panose="00000400000000000000" pitchFamily="2" charset="-78"/>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B Homa" panose="00000400000000000000" pitchFamily="2" charset="-78"/>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69814F1-3B68-427A-B26E-B0F60DA57267}"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3752164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ln>
                  <a:solidFill>
                    <a:schemeClr val="accent5">
                      <a:lumMod val="50000"/>
                    </a:schemeClr>
                  </a:solidFill>
                </a:ln>
                <a:latin typeface="Arial" panose="020B0604020202020204" pitchFamily="34" charset="0"/>
                <a:ea typeface="Calibri"/>
              </a:rPr>
              <a:t>46- با وجود اینکه شهرها در یک حالت تغییر شکل مداوم هستند بر خلاف آنچه توسط محافل فنی با ارزش مشخص شده، توسعه آنها بدون دقت و کنترل و بدون به حساب آوردن اصول شهرسازی معاصر صورت می گیرد.</a:t>
            </a:r>
            <a:endParaRPr lang="en-US" dirty="0" smtClean="0">
              <a:ln>
                <a:solidFill>
                  <a:schemeClr val="accent5">
                    <a:lumMod val="50000"/>
                  </a:schemeClr>
                </a:solidFill>
              </a:ln>
              <a:latin typeface="Arial" panose="020B0604020202020204" pitchFamily="34" charset="0"/>
            </a:endParaRPr>
          </a:p>
          <a:p>
            <a:pPr algn="r" rtl="1"/>
            <a:r>
              <a:rPr lang="fa-IR" dirty="0" smtClean="0">
                <a:ln>
                  <a:solidFill>
                    <a:schemeClr val="accent5">
                      <a:lumMod val="50000"/>
                    </a:schemeClr>
                  </a:solidFill>
                </a:ln>
                <a:latin typeface="Arial" panose="020B0604020202020204" pitchFamily="34" charset="0"/>
                <a:ea typeface="Calibri"/>
              </a:rPr>
              <a:t>47-</a:t>
            </a:r>
            <a:r>
              <a:rPr lang="en-US" dirty="0" smtClean="0">
                <a:ln>
                  <a:solidFill>
                    <a:schemeClr val="accent5">
                      <a:lumMod val="50000"/>
                    </a:schemeClr>
                  </a:solidFill>
                </a:ln>
                <a:latin typeface="Arial" panose="020B0604020202020204" pitchFamily="34" charset="0"/>
                <a:ea typeface="Calibri"/>
              </a:rPr>
              <a:t> </a:t>
            </a:r>
            <a:r>
              <a:rPr lang="fa-IR" dirty="0" smtClean="0">
                <a:ln>
                  <a:solidFill>
                    <a:schemeClr val="accent5">
                      <a:lumMod val="50000"/>
                    </a:schemeClr>
                  </a:solidFill>
                </a:ln>
                <a:latin typeface="Arial" panose="020B0604020202020204" pitchFamily="34" charset="0"/>
                <a:ea typeface="Calibri"/>
              </a:rPr>
              <a:t>شهر می بایست در سطح معنوی و مادی آزادی فردی و بهره گیری از اقدامات عمومی را تضمین کند.</a:t>
            </a:r>
            <a:r>
              <a:rPr lang="en-US" dirty="0" smtClean="0">
                <a:ln>
                  <a:solidFill>
                    <a:schemeClr val="accent5">
                      <a:lumMod val="50000"/>
                    </a:schemeClr>
                  </a:solidFill>
                </a:ln>
                <a:latin typeface="+mn-lt"/>
                <a:ea typeface="Calibri"/>
              </a:rPr>
              <a:t/>
            </a:r>
            <a:br>
              <a:rPr lang="en-US" dirty="0" smtClean="0">
                <a:ln>
                  <a:solidFill>
                    <a:schemeClr val="accent5">
                      <a:lumMod val="50000"/>
                    </a:schemeClr>
                  </a:solidFill>
                </a:ln>
                <a:latin typeface="+mn-lt"/>
                <a:ea typeface="Calibri"/>
              </a:rPr>
            </a:br>
            <a:r>
              <a:rPr lang="fa-IR" dirty="0" smtClean="0">
                <a:ln>
                  <a:solidFill>
                    <a:schemeClr val="accent5">
                      <a:lumMod val="50000"/>
                    </a:schemeClr>
                  </a:solidFill>
                </a:ln>
                <a:latin typeface="+mn-lt"/>
                <a:ea typeface="Calibri"/>
              </a:rPr>
              <a:t>49- نکات کلیدی شهر سازی عبارت اند از، چهار کارکرد :سکونت، کار، تفریح(در ساعات آزاد) و رفت وآمد.</a:t>
            </a:r>
          </a:p>
          <a:p>
            <a:pPr algn="r" rtl="1"/>
            <a:r>
              <a:rPr lang="fa-IR" dirty="0" smtClean="0">
                <a:ln>
                  <a:solidFill>
                    <a:schemeClr val="accent5">
                      <a:lumMod val="50000"/>
                    </a:schemeClr>
                  </a:solidFill>
                </a:ln>
                <a:latin typeface="Arial" panose="020B0604020202020204" pitchFamily="34" charset="0"/>
                <a:ea typeface="Calibri"/>
              </a:rPr>
              <a:t>50- طرح های جامع شهری شالوده بخشهای متعلق به چهار کارکرد کلید را تعیین خواهد کرد وبنای مربوط به هر یک را در مجموعه تثبیت خواهند نمود.</a:t>
            </a:r>
            <a:endParaRPr lang="en-US" dirty="0" smtClean="0">
              <a:ln>
                <a:solidFill>
                  <a:schemeClr val="accent5">
                    <a:lumMod val="50000"/>
                  </a:schemeClr>
                </a:solidFill>
              </a:ln>
              <a:latin typeface="Arial" panose="020B0604020202020204" pitchFamily="34" charset="0"/>
              <a:ea typeface="Calibri"/>
            </a:endParaRPr>
          </a:p>
        </p:txBody>
      </p:sp>
      <p:sp>
        <p:nvSpPr>
          <p:cNvPr id="4" name="Slide Number Placeholder 3"/>
          <p:cNvSpPr>
            <a:spLocks noGrp="1"/>
          </p:cNvSpPr>
          <p:nvPr>
            <p:ph type="sldNum" sz="quarter" idx="10"/>
          </p:nvPr>
        </p:nvSpPr>
        <p:spPr/>
        <p:txBody>
          <a:bodyPr/>
          <a:lstStyle/>
          <a:p>
            <a:fld id="{269814F1-3B68-427A-B26E-B0F60DA57267}"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35430716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ln>
                  <a:solidFill>
                    <a:schemeClr val="accent5">
                      <a:lumMod val="50000"/>
                    </a:schemeClr>
                  </a:solidFill>
                </a:ln>
                <a:latin typeface="Arial" panose="020B0604020202020204" pitchFamily="34" charset="0"/>
                <a:ea typeface="Calibri"/>
              </a:rPr>
              <a:t>54- شهر می بایست در مجموعه منطقه ی نفوذش مطالعه شود. یک طرح منطقه ای جایگزین یک طرح شهری ساده خواهد شد. حد مجتمع های مسکونی در رابطه با شعاع نفوذ اقتصادی آنها تعیین خواهد گردید.</a:t>
            </a:r>
          </a:p>
          <a:p>
            <a:pPr algn="r" rtl="1"/>
            <a:r>
              <a:rPr lang="fa-IR" dirty="0" smtClean="0">
                <a:ln>
                  <a:solidFill>
                    <a:schemeClr val="accent5">
                      <a:lumMod val="50000"/>
                    </a:schemeClr>
                  </a:solidFill>
                </a:ln>
                <a:latin typeface="Arial" panose="020B0604020202020204" pitchFamily="34" charset="0"/>
                <a:ea typeface="Calibri"/>
              </a:rPr>
              <a:t>57- نقطه ی شروع همین مجتمع ها خانه بوده و سپس، داخل فضاهای شهری ، روابط سکونت، اماکن کار و بناهای مختص به ساعات فراغت تعیین شوند.</a:t>
            </a:r>
          </a:p>
          <a:p>
            <a:pPr algn="r" rtl="1"/>
            <a:r>
              <a:rPr lang="fa-IR" dirty="0" smtClean="0">
                <a:ln>
                  <a:solidFill>
                    <a:schemeClr val="accent5">
                      <a:lumMod val="50000"/>
                    </a:schemeClr>
                  </a:solidFill>
                </a:ln>
                <a:latin typeface="Arial" panose="020B0604020202020204" pitchFamily="34" charset="0"/>
                <a:ea typeface="Calibri"/>
              </a:rPr>
              <a:t>58- تضاد بزرگی که در اینجا به وضوح منتج می شود یکی از وخیم ترین مسائل دوران ما را مطرح می کند: فوریت درتنظیم و به دست آوردن زمین های مفید برای جوابگویی به احتیاجات حیاتی فرد، با همه ی هماهنگی آن با احتیاجات عمومی و از راه وسایل قانونی.</a:t>
            </a:r>
            <a:endParaRPr lang="en-US" dirty="0" smtClean="0">
              <a:ln>
                <a:solidFill>
                  <a:schemeClr val="accent5">
                    <a:lumMod val="50000"/>
                  </a:schemeClr>
                </a:solidFill>
              </a:ln>
              <a:latin typeface="Arial" panose="020B0604020202020204" pitchFamily="34" charset="0"/>
              <a:ea typeface="Calibri"/>
            </a:endParaRPr>
          </a:p>
        </p:txBody>
      </p:sp>
      <p:sp>
        <p:nvSpPr>
          <p:cNvPr id="4" name="Slide Number Placeholder 3"/>
          <p:cNvSpPr>
            <a:spLocks noGrp="1"/>
          </p:cNvSpPr>
          <p:nvPr>
            <p:ph type="sldNum" sz="quarter" idx="10"/>
          </p:nvPr>
        </p:nvSpPr>
        <p:spPr/>
        <p:txBody>
          <a:bodyPr/>
          <a:lstStyle/>
          <a:p>
            <a:fld id="{269814F1-3B68-427A-B26E-B0F60DA57267}"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2680233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sz="1200" dirty="0" smtClean="0">
                <a:ln>
                  <a:solidFill>
                    <a:schemeClr val="accent5">
                      <a:lumMod val="50000"/>
                    </a:schemeClr>
                  </a:solidFill>
                </a:ln>
                <a:latin typeface="Arial" panose="020B0604020202020204" pitchFamily="34" charset="0"/>
              </a:rPr>
              <a:t>نخستین نقشه برای شهر که بر مبنای توصیه های کنگره 1933 سیام ارایه گردید . این نقشه برای توسعه ورشو پیشنهاد شده بود این نقشه خصوصیات مختلف اجتماعی ، اقتصادی ، سیاسی و فنی را تامین میکند و چنان قابل انعطاف است که به سادگی جهات پایه ای گسترش و توسعه را مشخص میسازد .نقشه مزبور اصول مربوط به منطقه بندی شهری را نیز به کار میگیرد.</a:t>
            </a:r>
          </a:p>
        </p:txBody>
      </p:sp>
      <p:sp>
        <p:nvSpPr>
          <p:cNvPr id="4" name="Slide Number Placeholder 3"/>
          <p:cNvSpPr>
            <a:spLocks noGrp="1"/>
          </p:cNvSpPr>
          <p:nvPr>
            <p:ph type="sldNum" sz="quarter" idx="10"/>
          </p:nvPr>
        </p:nvSpPr>
        <p:spPr/>
        <p:txBody>
          <a:bodyPr/>
          <a:lstStyle/>
          <a:p>
            <a:fld id="{269814F1-3B68-427A-B26E-B0F60DA57267}"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34812143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1200" dirty="0" smtClean="0">
                <a:ln>
                  <a:solidFill>
                    <a:schemeClr val="accent5">
                      <a:lumMod val="50000"/>
                    </a:schemeClr>
                  </a:solidFill>
                </a:ln>
                <a:latin typeface="Arial" panose="020B0604020202020204" pitchFamily="34" charset="0"/>
              </a:rPr>
              <a:t>یک عنصر مهم این نقشه تعیین چهارچوب کلی راههای اصلی ترافیکی به این ترتیب است : راههای کشوری ، منطقه ای و شبکه اصلی ترافیک شهری .تقاطع هایی که از برخورد راههای اصلی که تعیین کننده ی عناصر ساختاری توسعه شهر هستند پدید می آیند ،دارای بازوهای به طول 60 تا 80 کیلومتر هستند .کمر بند های تجهیز شده در مسیر های راههای اصلی ترتیب یافته اند و فضاهای داخلی آنها مناطق غیر فعال هستند .نقاط اتصال این کمربند ها مشخص کننده ی محل استقرار مراکز اصلی مجتمع شهری اند .</a:t>
            </a:r>
          </a:p>
          <a:p>
            <a:pPr algn="r" rtl="1"/>
            <a:r>
              <a:rPr lang="fa-IR" dirty="0" smtClean="0">
                <a:latin typeface="Arial" panose="020B0604020202020204" pitchFamily="34" charset="0"/>
              </a:rPr>
              <a:t>نمودار جاده ها را تهیه کنندگان نقشه ، در مخالفت با آنچه «شعاعی و هندسی » نامیده می شد ، نمودار «کارکردی و زیست شناختی » خوانده اند . این جاده های شعاعی در یک نقطه مرکزی به یکدیگر ملحق نمی شوند ، بلکه در سطح شبکه ای از راهها توزیع می گردند که به تبع نیاز های محدوده ی مورد نظر و در درجه اول مطابق با جهت جریان رودخانه ی ویستولا تشکیل شده است .</a:t>
            </a:r>
          </a:p>
        </p:txBody>
      </p:sp>
      <p:sp>
        <p:nvSpPr>
          <p:cNvPr id="4" name="Slide Number Placeholder 3"/>
          <p:cNvSpPr>
            <a:spLocks noGrp="1"/>
          </p:cNvSpPr>
          <p:nvPr>
            <p:ph type="sldNum" sz="quarter" idx="10"/>
          </p:nvPr>
        </p:nvSpPr>
        <p:spPr/>
        <p:txBody>
          <a:bodyPr/>
          <a:lstStyle/>
          <a:p>
            <a:fld id="{269814F1-3B68-427A-B26E-B0F60DA57267}"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8999555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1200" dirty="0" smtClean="0"/>
              <a:t>ساخت این شهر به این علت بود که می‌خواستند محل پایتخت برزیل که پیش از آن شهر ریو دوژانیرو بود را تغییر داده و بیشتر به مرکز و غرب کشور بیاورند تا به دیگر ناحیه‌ها نزدیک‌تر باشد. طرح و نقشه این شهر بشکل یک هواپیما است. طرح لوسیا کوستا برای شهر طرحی مبسوط و جامع بود. در این طرح پیش‌بینی شده که کدام مناطق باید مسکونی بوده و کدام مناطق نیز باید تجاری باشد. محدوده قرار گرفتن واحدهای صنعتی، محل احداث ساختمان‌های خاص، ارتفاع ساختمان‌ها و موارد دیگری نیز پیش‌بینی شده‌است.</a:t>
            </a:r>
          </a:p>
          <a:p>
            <a:pPr algn="justLow" rtl="1"/>
            <a:r>
              <a:rPr lang="fa-IR" dirty="0" smtClean="0"/>
              <a:t>در این خیابان‌ها محلات مسکونی متشکل از بلوک‌های آپارتمانی با نام سوپر کوادرای جنوبی یا سوپر کوادرای شمالی احداث شده‌است. این بلوک‌ها از ساختمان‌های سه تا شصت طبقه تشکیل شده‌است. در فاصله بین دو بلوک مدارس و کلیساها واقع شده‌است. خیابان‌های تجاری بلوک‌های سوپر کوادرا را از یکدیگر جدا می‌کند.</a:t>
            </a:r>
          </a:p>
        </p:txBody>
      </p:sp>
      <p:sp>
        <p:nvSpPr>
          <p:cNvPr id="4" name="Slide Number Placeholder 3"/>
          <p:cNvSpPr>
            <a:spLocks noGrp="1"/>
          </p:cNvSpPr>
          <p:nvPr>
            <p:ph type="sldNum" sz="quarter" idx="10"/>
          </p:nvPr>
        </p:nvSpPr>
        <p:spPr/>
        <p:txBody>
          <a:bodyPr/>
          <a:lstStyle/>
          <a:p>
            <a:fld id="{269814F1-3B68-427A-B26E-B0F60DA57267}"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16407133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دماغه هواپیما وزارت‌خانه‌ها، ساختمان‌های دولتی، سنا، مجلس نمایندگان و کلیسای جامع پیشرو که توسط اسکار نیمیر طراحی شده‌است را در خود جای داده‌است. برج بلند تلویزیونی برازیلیا نیز که دارای چشم‌انداز زیبایی از شهر و دریاچه آن است در این بخش احداث شده‌است.</a:t>
            </a:r>
          </a:p>
          <a:p>
            <a:pPr algn="r" rtl="1"/>
            <a:r>
              <a:rPr lang="fa-IR" dirty="0" smtClean="0"/>
              <a:t>بالهای هواپیما بالهای شمال و جنوب نام گرفته‌است: هر یک از این بالها تقریباً هفت کیلومتر طول دارد. خیابان بین دریاچه و بالها با توجه به شمالی یا جنوبی بودن بالها </a:t>
            </a:r>
            <a:r>
              <a:rPr lang="en-US" dirty="0" smtClean="0"/>
              <a:t>L</a:t>
            </a:r>
            <a:r>
              <a:rPr lang="fa-IR" dirty="0" smtClean="0"/>
              <a:t>۴ جنوب یا </a:t>
            </a:r>
            <a:r>
              <a:rPr lang="en-US" dirty="0" smtClean="0"/>
              <a:t>L</a:t>
            </a:r>
            <a:r>
              <a:rPr lang="fa-IR" dirty="0" smtClean="0"/>
              <a:t>۴ شمال نام گرفته‌اند.</a:t>
            </a:r>
          </a:p>
          <a:p>
            <a:pPr algn="r" rtl="1"/>
            <a:r>
              <a:rPr lang="fa-IR" dirty="0" smtClean="0"/>
              <a:t>خیابان مرتفع، دارای سرعت بالا، که ایکسو رودوویاریو نام دارد، با عبور از زیر یک ایستگاه اتوبوس دو بال را به هم متصل می‌کند، در این بخش بانک و هتل قرار گرفته‌اند. </a:t>
            </a:r>
            <a:endParaRPr lang="en-US" dirty="0" smtClean="0"/>
          </a:p>
        </p:txBody>
      </p:sp>
      <p:sp>
        <p:nvSpPr>
          <p:cNvPr id="4" name="Slide Number Placeholder 3"/>
          <p:cNvSpPr>
            <a:spLocks noGrp="1"/>
          </p:cNvSpPr>
          <p:nvPr>
            <p:ph type="sldNum" sz="quarter" idx="10"/>
          </p:nvPr>
        </p:nvSpPr>
        <p:spPr/>
        <p:txBody>
          <a:bodyPr/>
          <a:lstStyle/>
          <a:p>
            <a:fld id="{269814F1-3B68-427A-B26E-B0F60DA57267}"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20808192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fa-IR" sz="1200" dirty="0" smtClean="0"/>
              <a:t>یکی از انتقادات اصلی که در مورد شهر برازیلیا به عمل می‌آید این است که این شهر بر اساس مقیاس پیاده‌روها طراحی نشده‌است. با ظهور عصر خودرو، یعنی زمانی که شهر در حال ساخت بود، به پیاده‌روها توجه چندانی نشد. در طرح اصلی هیچگونه چراغ راهنمایی پیش‌بینی نشده بود و تمام خودروها برای آنکه با ترافیک مواجه نشوند از روی پلها و از داخل تونلها عبور می‌کردند. امروزه</a:t>
            </a:r>
            <a:r>
              <a:rPr lang="fa-IR" sz="1200" baseline="0" dirty="0" smtClean="0"/>
              <a:t> این شهر</a:t>
            </a:r>
            <a:r>
              <a:rPr lang="fa-IR" sz="1200" dirty="0" smtClean="0"/>
              <a:t> تغییر کرده و متنایب با خواست ساکنین است.برای برطرف کردن مشکلات متروی برازیلیا اخیراً احداث شده‌است.</a:t>
            </a:r>
            <a:endParaRPr lang="en-US" sz="1200" dirty="0" smtClean="0"/>
          </a:p>
          <a:p>
            <a:pPr marL="0" marR="0" indent="0" algn="r" defTabSz="914400" rtl="0" eaLnBrk="1" fontAlgn="auto" latinLnBrk="0" hangingPunct="1">
              <a:lnSpc>
                <a:spcPct val="100000"/>
              </a:lnSpc>
              <a:spcBef>
                <a:spcPts val="0"/>
              </a:spcBef>
              <a:spcAft>
                <a:spcPts val="0"/>
              </a:spcAft>
              <a:buClrTx/>
              <a:buSzTx/>
              <a:buFontTx/>
              <a:buNone/>
              <a:tabLst/>
              <a:defRPr/>
            </a:pPr>
            <a:r>
              <a:rPr lang="fa-IR" dirty="0" smtClean="0"/>
              <a:t>یکی دیگر از انتقاداتی که به شهر برازیلیا وارد است جابجایی ساکنان فقیر به شهرهای اقماری بسیار دوراست. البته</a:t>
            </a:r>
            <a:r>
              <a:rPr lang="fa-IR" baseline="0" dirty="0" smtClean="0"/>
              <a:t> </a:t>
            </a:r>
            <a:r>
              <a:rPr lang="fa-IR" dirty="0" smtClean="0"/>
              <a:t>اتوبوس‌ها و سیستم انتقال سریع زمینی این شهرها را به مرکز متصل می‌کند.</a:t>
            </a:r>
            <a:endParaRPr lang="en-US" dirty="0" smtClean="0"/>
          </a:p>
          <a:p>
            <a:pPr marL="0" marR="0" indent="0" algn="r" defTabSz="914400" rtl="0" eaLnBrk="1" fontAlgn="auto" latinLnBrk="0" hangingPunct="1">
              <a:lnSpc>
                <a:spcPct val="100000"/>
              </a:lnSpc>
              <a:spcBef>
                <a:spcPts val="0"/>
              </a:spcBef>
              <a:spcAft>
                <a:spcPts val="0"/>
              </a:spcAft>
              <a:buClrTx/>
              <a:buSzTx/>
              <a:buFontTx/>
              <a:buNone/>
              <a:tabLst/>
              <a:defRPr/>
            </a:pPr>
            <a:endParaRPr lang="fa-IR" sz="1200" dirty="0" smtClean="0"/>
          </a:p>
        </p:txBody>
      </p:sp>
      <p:sp>
        <p:nvSpPr>
          <p:cNvPr id="4" name="Slide Number Placeholder 3"/>
          <p:cNvSpPr>
            <a:spLocks noGrp="1"/>
          </p:cNvSpPr>
          <p:nvPr>
            <p:ph type="sldNum" sz="quarter" idx="10"/>
          </p:nvPr>
        </p:nvSpPr>
        <p:spPr/>
        <p:txBody>
          <a:bodyPr/>
          <a:lstStyle/>
          <a:p>
            <a:fld id="{269814F1-3B68-427A-B26E-B0F60DA57267}"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19320295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مجموعه آپارتمانی مارسی:دارای ستون های بتنی که از داخل آنها تاسیسات عبور کرده است . طبقات 7و8 شامل تسهیلات و تجهیزات جمعی. تلفیق معماری و شهرسازی</a:t>
            </a:r>
            <a:endParaRPr lang="en-US" dirty="0" smtClean="0"/>
          </a:p>
        </p:txBody>
      </p:sp>
      <p:sp>
        <p:nvSpPr>
          <p:cNvPr id="4" name="Slide Number Placeholder 3"/>
          <p:cNvSpPr>
            <a:spLocks noGrp="1"/>
          </p:cNvSpPr>
          <p:nvPr>
            <p:ph type="sldNum" sz="quarter" idx="10"/>
          </p:nvPr>
        </p:nvSpPr>
        <p:spPr/>
        <p:txBody>
          <a:bodyPr/>
          <a:lstStyle/>
          <a:p>
            <a:fld id="{269814F1-3B68-427A-B26E-B0F60DA57267}"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38227116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ln>
                  <a:solidFill>
                    <a:schemeClr val="accent5">
                      <a:lumMod val="50000"/>
                    </a:schemeClr>
                  </a:solidFill>
                </a:ln>
                <a:latin typeface="+mn-lt"/>
                <a:ea typeface="Calibri"/>
              </a:rPr>
              <a:t>در سال 1927 گروهی از معماران مدرن در قصر لاسارا واقع در سوئیس در میهمانی دوماندرو گرد هم آمدند. برنامه ای را که در پاریس درباره مسائل مربوطه به هنر ساختمان تنظیم شده بود بررسی کرده و سپس موقعیت خود را به صورتی دقیق تاکید کرده و تصمیم گرفتند تا جهت رو در رو قرار دادن معماری با وظایف واقعی آن در گروهی متشکل گردند. بدین شکل کنگره های بین المللی معماری مدرن-سیا بنیان گذاری شدند. «منشور آتن»،محصول چهارمین کنگره ی بین المللی معماری مدرن که طی جلسات کار آتن پایه ریزی و طرح ریزی گردید، </a:t>
            </a:r>
            <a:r>
              <a:rPr lang="fa-IR" dirty="0" smtClean="0">
                <a:ln>
                  <a:solidFill>
                    <a:schemeClr val="accent5">
                      <a:lumMod val="50000"/>
                    </a:schemeClr>
                  </a:solidFill>
                </a:ln>
                <a:ea typeface="Calibri"/>
              </a:rPr>
              <a:t>در چهارمین کنگره جهانی معماران مدرن به سال ۱۹۳۳ که در طول سفر بین مارسی و آتن در کشتی پاتریس دو برگزار شد، سازمان سیام رسیدگی به ۳۳ شهر مهم را بر عهده گرفت و در نتیجه کنگره ی پنجم، برنامه ریزی شد که به موضوع شهر عملکردی مربوط می‌شد</a:t>
            </a:r>
            <a:r>
              <a:rPr lang="en-US" dirty="0" smtClean="0">
                <a:ln>
                  <a:solidFill>
                    <a:schemeClr val="accent5">
                      <a:lumMod val="50000"/>
                    </a:schemeClr>
                  </a:solidFill>
                </a:ln>
                <a:ea typeface="Calibri"/>
              </a:rPr>
              <a:t> .</a:t>
            </a:r>
            <a:endParaRPr lang="en-US" dirty="0" smtClean="0">
              <a:ln>
                <a:solidFill>
                  <a:schemeClr val="accent5">
                    <a:lumMod val="50000"/>
                  </a:schemeClr>
                </a:solidFill>
              </a:ln>
            </a:endParaRPr>
          </a:p>
        </p:txBody>
      </p:sp>
      <p:sp>
        <p:nvSpPr>
          <p:cNvPr id="4" name="Slide Number Placeholder 3"/>
          <p:cNvSpPr>
            <a:spLocks noGrp="1"/>
          </p:cNvSpPr>
          <p:nvPr>
            <p:ph type="sldNum" sz="quarter" idx="10"/>
          </p:nvPr>
        </p:nvSpPr>
        <p:spPr/>
        <p:txBody>
          <a:bodyPr/>
          <a:lstStyle/>
          <a:p>
            <a:fld id="{269814F1-3B68-427A-B26E-B0F60DA57267}"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18765702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ln>
                  <a:solidFill>
                    <a:schemeClr val="accent5">
                      <a:lumMod val="50000"/>
                    </a:schemeClr>
                  </a:solidFill>
                </a:ln>
                <a:ea typeface="Calibri"/>
              </a:rPr>
              <a:t>منشور آتن بعدا </a:t>
            </a:r>
            <a:r>
              <a:rPr lang="fa-IR" dirty="0" smtClean="0">
                <a:ln>
                  <a:solidFill>
                    <a:schemeClr val="accent5">
                      <a:lumMod val="50000"/>
                    </a:schemeClr>
                  </a:solidFill>
                </a:ln>
                <a:latin typeface="+mn-lt"/>
                <a:ea typeface="Calibri"/>
              </a:rPr>
              <a:t>توسط لوکوربوزیه مدون شد و در سال 1941 در فرانسه انتشار یافت . این کتاب که به عنوان یکی از بارز ترین مانیفست های معماری- شهرسازی می تواند پذیرفته شود، </a:t>
            </a:r>
            <a:r>
              <a:rPr lang="fa-IR" dirty="0" smtClean="0">
                <a:ln>
                  <a:solidFill>
                    <a:schemeClr val="accent5">
                      <a:lumMod val="50000"/>
                    </a:schemeClr>
                  </a:solidFill>
                </a:ln>
                <a:ea typeface="Calibri"/>
              </a:rPr>
              <a:t>اصول کلی منشور آتن، شامل توزیع و تنظیم چهار عملکردی شهر بود (اسکان، کار، اوقات فراغت و ترافیک) که مدرنیسم طراحی شهری را در یک فرمول ساده و</a:t>
            </a:r>
            <a:r>
              <a:rPr lang="en-US" baseline="0" dirty="0" smtClean="0">
                <a:ln>
                  <a:solidFill>
                    <a:schemeClr val="accent5">
                      <a:lumMod val="50000"/>
                    </a:schemeClr>
                  </a:solidFill>
                </a:ln>
                <a:ea typeface="Calibri"/>
              </a:rPr>
              <a:t> </a:t>
            </a:r>
            <a:r>
              <a:rPr lang="fa-IR" dirty="0" smtClean="0">
                <a:ln>
                  <a:solidFill>
                    <a:schemeClr val="accent5">
                      <a:lumMod val="50000"/>
                    </a:schemeClr>
                  </a:solidFill>
                </a:ln>
                <a:ea typeface="Calibri"/>
              </a:rPr>
              <a:t>قابل درک و بحث انگیز تشریح</a:t>
            </a:r>
            <a:r>
              <a:rPr lang="en-US" dirty="0" smtClean="0">
                <a:ln>
                  <a:solidFill>
                    <a:schemeClr val="accent5">
                      <a:lumMod val="50000"/>
                    </a:schemeClr>
                  </a:solidFill>
                </a:ln>
                <a:ea typeface="Calibri"/>
              </a:rPr>
              <a:t> </a:t>
            </a:r>
            <a:r>
              <a:rPr lang="fa-IR" dirty="0" smtClean="0">
                <a:ln>
                  <a:solidFill>
                    <a:schemeClr val="accent5">
                      <a:lumMod val="50000"/>
                    </a:schemeClr>
                  </a:solidFill>
                </a:ln>
                <a:ea typeface="Calibri"/>
              </a:rPr>
              <a:t>می‌نمود.</a:t>
            </a:r>
            <a:endParaRPr lang="en-US" dirty="0" smtClean="0">
              <a:ln>
                <a:solidFill>
                  <a:schemeClr val="accent5">
                    <a:lumMod val="50000"/>
                  </a:schemeClr>
                </a:solidFill>
              </a:ln>
            </a:endParaRPr>
          </a:p>
        </p:txBody>
      </p:sp>
      <p:sp>
        <p:nvSpPr>
          <p:cNvPr id="4" name="Slide Number Placeholder 3"/>
          <p:cNvSpPr>
            <a:spLocks noGrp="1"/>
          </p:cNvSpPr>
          <p:nvPr>
            <p:ph type="sldNum" sz="quarter" idx="10"/>
          </p:nvPr>
        </p:nvSpPr>
        <p:spPr/>
        <p:txBody>
          <a:bodyPr/>
          <a:lstStyle/>
          <a:p>
            <a:fld id="{269814F1-3B68-427A-B26E-B0F60DA57267}"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9940002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ln>
                  <a:solidFill>
                    <a:schemeClr val="accent5">
                      <a:lumMod val="50000"/>
                    </a:schemeClr>
                  </a:solidFill>
                </a:ln>
                <a:latin typeface="+mn-lt"/>
                <a:ea typeface="Calibri"/>
              </a:rPr>
              <a:t>1- شهر، چیزی جز یک بخش از مجموعه ای اقتصادی ، اجتماعی وسیاسی که منطقه را می سازد ، نیست .</a:t>
            </a:r>
            <a:r>
              <a:rPr lang="en-US" dirty="0" smtClean="0">
                <a:ln>
                  <a:solidFill>
                    <a:schemeClr val="accent5">
                      <a:lumMod val="50000"/>
                    </a:schemeClr>
                  </a:solidFill>
                </a:ln>
                <a:latin typeface="+mn-lt"/>
                <a:ea typeface="Calibri"/>
              </a:rPr>
              <a:t/>
            </a:r>
            <a:br>
              <a:rPr lang="en-US" dirty="0" smtClean="0">
                <a:ln>
                  <a:solidFill>
                    <a:schemeClr val="accent5">
                      <a:lumMod val="50000"/>
                    </a:schemeClr>
                  </a:solidFill>
                </a:ln>
                <a:latin typeface="+mn-lt"/>
                <a:ea typeface="Calibri"/>
              </a:rPr>
            </a:br>
            <a:r>
              <a:rPr lang="fa-IR" dirty="0" smtClean="0">
                <a:ln>
                  <a:solidFill>
                    <a:schemeClr val="accent5">
                      <a:lumMod val="50000"/>
                    </a:schemeClr>
                  </a:solidFill>
                </a:ln>
                <a:latin typeface="+mn-lt"/>
                <a:ea typeface="Calibri"/>
              </a:rPr>
              <a:t>2-   همراه و متناسب با ارزش های اقتصادی ، اجتماعی و سیاسی ، ارزش های روانی و فلسفی وابسته به انسان در گیری هایی را در سطح فردی و اجتماعی مطرح می نمایند .</a:t>
            </a:r>
            <a:endParaRPr lang="en-US" dirty="0" smtClean="0">
              <a:ln>
                <a:solidFill>
                  <a:schemeClr val="accent5">
                    <a:lumMod val="50000"/>
                  </a:schemeClr>
                </a:solidFill>
              </a:ln>
              <a:latin typeface="+mn-lt"/>
              <a:ea typeface="Calibri"/>
            </a:endParaRPr>
          </a:p>
          <a:p>
            <a:pPr algn="r" rtl="1"/>
            <a:r>
              <a:rPr lang="fa-IR" dirty="0" smtClean="0">
                <a:ln>
                  <a:solidFill>
                    <a:schemeClr val="accent5">
                      <a:lumMod val="50000"/>
                    </a:schemeClr>
                  </a:solidFill>
                </a:ln>
                <a:latin typeface="+mn-lt"/>
                <a:ea typeface="Calibri"/>
              </a:rPr>
              <a:t>3-   ضوابط تثبیت یافته روانی و زیستی تحت تاثیر نفوذ محیط قرار میگیرند : وضع جغرا فیایی و توپو گرافی ، وضع اقتصادی و وضع سیاسی </a:t>
            </a:r>
            <a:endParaRPr lang="en-US" dirty="0" smtClean="0">
              <a:ln>
                <a:solidFill>
                  <a:schemeClr val="accent5">
                    <a:lumMod val="50000"/>
                  </a:schemeClr>
                </a:solidFill>
              </a:ln>
              <a:latin typeface="+mn-lt"/>
              <a:ea typeface="Calibri"/>
            </a:endParaRPr>
          </a:p>
          <a:p>
            <a:pPr algn="r" rtl="1"/>
            <a:r>
              <a:rPr lang="fa-IR" dirty="0" smtClean="0">
                <a:ln>
                  <a:solidFill>
                    <a:schemeClr val="accent5">
                      <a:lumMod val="50000"/>
                    </a:schemeClr>
                  </a:solidFill>
                </a:ln>
                <a:latin typeface="+mn-lt"/>
                <a:ea typeface="Calibri"/>
              </a:rPr>
              <a:t>4-</a:t>
            </a:r>
            <a:r>
              <a:rPr lang="en-US" dirty="0" smtClean="0">
                <a:ln>
                  <a:solidFill>
                    <a:schemeClr val="accent5">
                      <a:lumMod val="50000"/>
                    </a:schemeClr>
                  </a:solidFill>
                </a:ln>
                <a:latin typeface="+mn-lt"/>
                <a:ea typeface="Calibri"/>
              </a:rPr>
              <a:t> </a:t>
            </a:r>
            <a:r>
              <a:rPr lang="fa-IR" dirty="0" smtClean="0">
                <a:ln>
                  <a:solidFill>
                    <a:schemeClr val="accent5">
                      <a:lumMod val="50000"/>
                    </a:schemeClr>
                  </a:solidFill>
                </a:ln>
                <a:latin typeface="+mn-lt"/>
                <a:ea typeface="Calibri"/>
              </a:rPr>
              <a:t>در طول تاریخ ، عوامل مشخصی ویژگی شهر را تعیین کرده اند: دفاع نظامی ، اکتشافات علمی ، تسلسل های حکومتی – اداری ، توسعه ی تدریجی ارتبا طات ووسائط نقلیه ( زمینی و خطوط آهن، آبی ، هوایی)</a:t>
            </a:r>
          </a:p>
        </p:txBody>
      </p:sp>
      <p:sp>
        <p:nvSpPr>
          <p:cNvPr id="4" name="Slide Number Placeholder 3"/>
          <p:cNvSpPr>
            <a:spLocks noGrp="1"/>
          </p:cNvSpPr>
          <p:nvPr>
            <p:ph type="sldNum" sz="quarter" idx="10"/>
          </p:nvPr>
        </p:nvSpPr>
        <p:spPr/>
        <p:txBody>
          <a:bodyPr/>
          <a:lstStyle/>
          <a:p>
            <a:fld id="{269814F1-3B68-427A-B26E-B0F60DA57267}"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2286459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ln>
                  <a:solidFill>
                    <a:schemeClr val="accent5">
                      <a:lumMod val="50000"/>
                    </a:schemeClr>
                  </a:solidFill>
                </a:ln>
                <a:latin typeface="+mn-lt"/>
                <a:ea typeface="Calibri"/>
              </a:rPr>
              <a:t>8- رشد شهر به تدریج فضاهای سبز اطراف را که روزگاری چشم اندازهای روی حصارش بودند می بلعد با دور شدن همیشگی اغلب عناصر طبیعی از مراکز مسکونی ، وخامت وضع بهداشتی افزونی می یابد</a:t>
            </a:r>
            <a:r>
              <a:rPr lang="fa-IR" dirty="0" smtClean="0">
                <a:ln>
                  <a:solidFill>
                    <a:schemeClr val="accent5">
                      <a:lumMod val="50000"/>
                    </a:schemeClr>
                  </a:solidFill>
                </a:ln>
              </a:rPr>
              <a:t>.</a:t>
            </a:r>
            <a:endParaRPr lang="en-US" dirty="0" smtClean="0">
              <a:ln>
                <a:solidFill>
                  <a:schemeClr val="accent5">
                    <a:lumMod val="50000"/>
                  </a:schemeClr>
                </a:solidFill>
              </a:ln>
            </a:endParaRPr>
          </a:p>
          <a:p>
            <a:pPr algn="r" rtl="1"/>
            <a:r>
              <a:rPr lang="fa-IR" dirty="0" smtClean="0">
                <a:ln>
                  <a:solidFill>
                    <a:schemeClr val="accent5">
                      <a:lumMod val="50000"/>
                    </a:schemeClr>
                  </a:solidFill>
                </a:ln>
                <a:latin typeface="+mn-lt"/>
                <a:ea typeface="Calibri"/>
              </a:rPr>
              <a:t>9- محله های پر جمعیت تر در موقیعت های شهری بدتری قرار گرفته اند( مانند دامنه هایی که در جهت نا مساعد قرار دارند ، بخش های شهری که دستخوش مه و رطوبت ، گاز و دود کارخانه ها بوده ویا مورد تهدید سیل و طغیان رود خانه ها هستند...).</a:t>
            </a:r>
          </a:p>
          <a:p>
            <a:pPr algn="r" rtl="1"/>
            <a:r>
              <a:rPr lang="fa-IR" dirty="0" smtClean="0">
                <a:ln>
                  <a:solidFill>
                    <a:schemeClr val="accent5">
                      <a:lumMod val="50000"/>
                    </a:schemeClr>
                  </a:solidFill>
                </a:ln>
                <a:latin typeface="+mn-lt"/>
                <a:ea typeface="Calibri"/>
              </a:rPr>
              <a:t>10- ساختمان هایی که به سمت های مناسب باز می شوند ، خانه های مرفه و مناطق ممتاز شهر را اشغال می کنند،در تعرض بادهای سخت قرار نمی گیرند ، چشم اندازه های وسیع و بزرگ به طرف مناظر زیبایی از دریاچه ها ، دریا ها ، کوه ها و غیر داشته و به اندازه ی وفور ازآفتاب برخورد هستند.</a:t>
            </a:r>
          </a:p>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ln>
                  <a:solidFill>
                    <a:schemeClr val="accent5">
                      <a:lumMod val="50000"/>
                    </a:schemeClr>
                  </a:solidFill>
                </a:ln>
                <a:latin typeface="+mn-lt"/>
                <a:ea typeface="Calibri"/>
              </a:rPr>
              <a:t>13- هسته های مسکونی هاله ی شهر،بدون داشتن طرح ، توسعه می یابند واز داشتن رابطه و بستگی های معمولی با شهر محروم هستند.</a:t>
            </a:r>
            <a:endParaRPr lang="en-US" dirty="0" smtClean="0">
              <a:ln>
                <a:solidFill>
                  <a:schemeClr val="accent5">
                    <a:lumMod val="50000"/>
                  </a:schemeClr>
                </a:solidFill>
              </a:ln>
              <a:latin typeface="+mn-lt"/>
              <a:ea typeface="Calibri"/>
            </a:endParaRPr>
          </a:p>
        </p:txBody>
      </p:sp>
      <p:sp>
        <p:nvSpPr>
          <p:cNvPr id="4" name="Slide Number Placeholder 3"/>
          <p:cNvSpPr>
            <a:spLocks noGrp="1"/>
          </p:cNvSpPr>
          <p:nvPr>
            <p:ph type="sldNum" sz="quarter" idx="10"/>
          </p:nvPr>
        </p:nvSpPr>
        <p:spPr/>
        <p:txBody>
          <a:bodyPr/>
          <a:lstStyle/>
          <a:p>
            <a:fld id="{269814F1-3B68-427A-B26E-B0F60DA57267}"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29754424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ln>
                  <a:solidFill>
                    <a:schemeClr val="accent5">
                      <a:lumMod val="50000"/>
                    </a:schemeClr>
                  </a:solidFill>
                </a:ln>
                <a:latin typeface="+mn-lt"/>
                <a:ea typeface="Calibri"/>
              </a:rPr>
              <a:t>16- از امروز به بعد محلات مسکونی می بایست بهترین جای شهر را اشغال کنند و با پیروی از شرایط اقلیمی وبا استفاده از چگونگی پستی وبلندی زمین ، به مناسب ترین وجهی در معرض و در دسترسی آفتاب و فضای های سبز لازم قرار گیرند.</a:t>
            </a:r>
            <a:endParaRPr lang="en-US" dirty="0" smtClean="0">
              <a:ln>
                <a:solidFill>
                  <a:schemeClr val="accent5">
                    <a:lumMod val="50000"/>
                  </a:schemeClr>
                </a:solidFill>
              </a:ln>
              <a:latin typeface="+mn-lt"/>
              <a:ea typeface="Calibri"/>
            </a:endParaRPr>
          </a:p>
          <a:p>
            <a:pPr algn="r" rtl="1"/>
            <a:r>
              <a:rPr lang="fa-IR" dirty="0" smtClean="0">
                <a:ln>
                  <a:solidFill>
                    <a:schemeClr val="accent5">
                      <a:lumMod val="50000"/>
                    </a:schemeClr>
                  </a:solidFill>
                </a:ln>
                <a:latin typeface="+mn-lt"/>
                <a:ea typeface="Calibri"/>
              </a:rPr>
              <a:t> 18- وقتی فضا های آزاد تا حد زیادی گسترده و پراکنده هستند ، وضع توزیعی  بدی داشته و به خوبی از طرف توده ی ساکنین شهر مورد استفاده قرار نمی گیرند.</a:t>
            </a:r>
            <a:endParaRPr lang="en-US" dirty="0" smtClean="0">
              <a:ln>
                <a:solidFill>
                  <a:schemeClr val="accent5">
                    <a:lumMod val="50000"/>
                  </a:schemeClr>
                </a:solidFill>
              </a:ln>
              <a:latin typeface="+mn-lt"/>
              <a:ea typeface="Calibri"/>
            </a:endParaRPr>
          </a:p>
          <a:p>
            <a:pPr algn="r" rtl="1"/>
            <a:r>
              <a:rPr lang="fa-IR" dirty="0" smtClean="0">
                <a:ln>
                  <a:solidFill>
                    <a:schemeClr val="accent5">
                      <a:lumMod val="50000"/>
                    </a:schemeClr>
                  </a:solidFill>
                </a:ln>
                <a:latin typeface="+mn-lt"/>
                <a:ea typeface="Calibri"/>
              </a:rPr>
              <a:t>20- از این پس هرمحله ی مسکونی می بایست سطح سبز لازم برای جواب گویی به تشکل منطقی برای بازی ها و ورزش های دسته جمعی بچه ها ، نوجوان و سالخوردگان را داشته باشد.</a:t>
            </a:r>
          </a:p>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ln>
                  <a:solidFill>
                    <a:schemeClr val="accent5">
                      <a:lumMod val="50000"/>
                    </a:schemeClr>
                  </a:solidFill>
                </a:ln>
                <a:latin typeface="+mn-lt"/>
                <a:ea typeface="Calibri"/>
              </a:rPr>
              <a:t>22- هسته های ناسالم شهرمی بایست تخریب شده وجای خود را به سطوح سبزی بدهند که به بهسازی محلات مسکونی نزدیک کمک می کنند</a:t>
            </a:r>
          </a:p>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ln>
                  <a:solidFill>
                    <a:schemeClr val="accent5">
                      <a:lumMod val="50000"/>
                    </a:schemeClr>
                  </a:solidFill>
                </a:ln>
                <a:latin typeface="+mn-lt"/>
                <a:ea typeface="Calibri"/>
              </a:rPr>
              <a:t>23- سطوح سبز جدید شهری می بایست در خدمت اهدافی که دقیقا تعیین شده اند قرار گیرند : در بر گرفتن مهد کودک ها، مدارس، مراکز جوانان و همه ی بناهایی که دارای استفاده ی عمومی هستند و از نزدیک به خانه ها پیوند دارند.</a:t>
            </a:r>
          </a:p>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ln>
                  <a:solidFill>
                    <a:schemeClr val="accent5">
                      <a:lumMod val="50000"/>
                    </a:schemeClr>
                  </a:solidFill>
                </a:ln>
                <a:latin typeface="+mn-lt"/>
                <a:ea typeface="Calibri"/>
              </a:rPr>
              <a:t>25- می بایست عناصر موجود را نگه داشت :رود خانه ها ،جنگل ها، تپه ها، کوه ها، دره ها ،دریاچه ها، دریا و غیره.</a:t>
            </a:r>
            <a:endParaRPr lang="en-US" dirty="0" smtClean="0">
              <a:ln>
                <a:solidFill>
                  <a:schemeClr val="accent5">
                    <a:lumMod val="50000"/>
                  </a:schemeClr>
                </a:solidFill>
              </a:ln>
            </a:endParaRPr>
          </a:p>
        </p:txBody>
      </p:sp>
      <p:sp>
        <p:nvSpPr>
          <p:cNvPr id="4" name="Slide Number Placeholder 3"/>
          <p:cNvSpPr>
            <a:spLocks noGrp="1"/>
          </p:cNvSpPr>
          <p:nvPr>
            <p:ph type="sldNum" sz="quarter" idx="10"/>
          </p:nvPr>
        </p:nvSpPr>
        <p:spPr/>
        <p:txBody>
          <a:bodyPr/>
          <a:lstStyle/>
          <a:p>
            <a:fld id="{269814F1-3B68-427A-B26E-B0F60DA57267}"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20272605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ln>
                  <a:solidFill>
                    <a:schemeClr val="accent5">
                      <a:lumMod val="50000"/>
                    </a:schemeClr>
                  </a:solidFill>
                </a:ln>
                <a:latin typeface="Arial" panose="020B0604020202020204" pitchFamily="34" charset="0"/>
                <a:ea typeface="Calibri"/>
              </a:rPr>
              <a:t>26- درشهر ها دوائر وموسسات در محله های بازرگانی متمرکز می شوند ومحلات بازرگانی نیز که در نقاط ممتازتر شهر قرار دارند، از کامل ترین وسائط ارتباط بهره مند هستند. این محلات به زودی طعمه ی سودجویی قرار می گیرند و چون فقط صحبت از معاملات شخصی در میان است این فضاها، به تدریج فاقد تاسیسات وتشکیلاتی می شوند که وجودشان به نفع توسعه طبیعی آنهاست.</a:t>
            </a:r>
            <a:r>
              <a:rPr lang="en-US" dirty="0" smtClean="0">
                <a:ln>
                  <a:solidFill>
                    <a:schemeClr val="accent5">
                      <a:lumMod val="50000"/>
                    </a:schemeClr>
                  </a:solidFill>
                </a:ln>
                <a:latin typeface="Arial" panose="020B0604020202020204" pitchFamily="34" charset="0"/>
                <a:ea typeface="Calibri"/>
              </a:rPr>
              <a:t/>
            </a:r>
            <a:br>
              <a:rPr lang="en-US" dirty="0" smtClean="0">
                <a:ln>
                  <a:solidFill>
                    <a:schemeClr val="accent5">
                      <a:lumMod val="50000"/>
                    </a:schemeClr>
                  </a:solidFill>
                </a:ln>
                <a:latin typeface="Arial" panose="020B0604020202020204" pitchFamily="34" charset="0"/>
                <a:ea typeface="Calibri"/>
              </a:rPr>
            </a:br>
            <a:r>
              <a:rPr lang="fa-IR" dirty="0" smtClean="0">
                <a:ln>
                  <a:solidFill>
                    <a:schemeClr val="accent5">
                      <a:lumMod val="50000"/>
                    </a:schemeClr>
                  </a:solidFill>
                </a:ln>
                <a:latin typeface="Arial" panose="020B0604020202020204" pitchFamily="34" charset="0"/>
                <a:ea typeface="Calibri"/>
              </a:rPr>
              <a:t>27- فاصله های بین اماکن کار و اماکن سکونت به حداقل خود تقلیل یابند .</a:t>
            </a:r>
            <a:r>
              <a:rPr lang="en-US" dirty="0" smtClean="0">
                <a:ln>
                  <a:solidFill>
                    <a:schemeClr val="accent5">
                      <a:lumMod val="50000"/>
                    </a:schemeClr>
                  </a:solidFill>
                </a:ln>
                <a:latin typeface="Arial" panose="020B0604020202020204" pitchFamily="34" charset="0"/>
                <a:ea typeface="Calibri"/>
              </a:rPr>
              <a:t/>
            </a:r>
            <a:br>
              <a:rPr lang="en-US" dirty="0" smtClean="0">
                <a:ln>
                  <a:solidFill>
                    <a:schemeClr val="accent5">
                      <a:lumMod val="50000"/>
                    </a:schemeClr>
                  </a:solidFill>
                </a:ln>
                <a:latin typeface="Arial" panose="020B0604020202020204" pitchFamily="34" charset="0"/>
                <a:ea typeface="Calibri"/>
              </a:rPr>
            </a:br>
            <a:r>
              <a:rPr lang="fa-IR" dirty="0" smtClean="0">
                <a:ln>
                  <a:solidFill>
                    <a:schemeClr val="accent5">
                      <a:lumMod val="50000"/>
                    </a:schemeClr>
                  </a:solidFill>
                </a:ln>
                <a:latin typeface="Arial" panose="020B0604020202020204" pitchFamily="34" charset="0"/>
                <a:ea typeface="Calibri"/>
              </a:rPr>
              <a:t>28- بخش های صنعتی می بایست از بخشهای سکونتی مستقل بوده و از دیگر بخش ها به وسیله فضای سبز جدا شوند.</a:t>
            </a:r>
          </a:p>
          <a:p>
            <a:pPr algn="r" rtl="1"/>
            <a:r>
              <a:rPr lang="fa-IR" dirty="0" smtClean="0">
                <a:ln>
                  <a:solidFill>
                    <a:schemeClr val="accent5">
                      <a:lumMod val="50000"/>
                    </a:schemeClr>
                  </a:solidFill>
                </a:ln>
                <a:latin typeface="Arial" panose="020B0604020202020204" pitchFamily="34" charset="0"/>
                <a:ea typeface="Calibri"/>
              </a:rPr>
              <a:t>29- فضاهای صنعتی می بایست درمجاورت راه آهن ، آبراه و جاده ها باشند.</a:t>
            </a:r>
            <a:endParaRPr lang="en-US" dirty="0" smtClean="0">
              <a:ln>
                <a:solidFill>
                  <a:schemeClr val="accent5">
                    <a:lumMod val="50000"/>
                  </a:schemeClr>
                </a:solidFill>
              </a:ln>
              <a:latin typeface="Arial" panose="020B0604020202020204" pitchFamily="34" charset="0"/>
              <a:ea typeface="Calibri"/>
            </a:endParaRPr>
          </a:p>
          <a:p>
            <a:pPr algn="r" rtl="1"/>
            <a:r>
              <a:rPr lang="fa-IR" dirty="0" smtClean="0">
                <a:ln>
                  <a:solidFill>
                    <a:schemeClr val="accent5">
                      <a:lumMod val="50000"/>
                    </a:schemeClr>
                  </a:solidFill>
                </a:ln>
                <a:latin typeface="Arial" panose="020B0604020202020204" pitchFamily="34" charset="0"/>
                <a:ea typeface="Calibri"/>
              </a:rPr>
              <a:t>30- صنعتگر که از نزدیک به زندگی شهری بستگی داشته و زاده ی آن است بایست بتواند اماکنی را که بدین منظور و به خوبی تعیین شده اند اشغال نماید.</a:t>
            </a:r>
            <a:endParaRPr lang="en-US" dirty="0" smtClean="0">
              <a:ln>
                <a:solidFill>
                  <a:schemeClr val="accent5">
                    <a:lumMod val="50000"/>
                  </a:schemeClr>
                </a:solidFill>
              </a:ln>
              <a:latin typeface="Arial" panose="020B0604020202020204" pitchFamily="34" charset="0"/>
              <a:ea typeface="Calibri"/>
            </a:endParaRPr>
          </a:p>
        </p:txBody>
      </p:sp>
      <p:sp>
        <p:nvSpPr>
          <p:cNvPr id="4" name="Slide Number Placeholder 3"/>
          <p:cNvSpPr>
            <a:spLocks noGrp="1"/>
          </p:cNvSpPr>
          <p:nvPr>
            <p:ph type="sldNum" sz="quarter" idx="10"/>
          </p:nvPr>
        </p:nvSpPr>
        <p:spPr/>
        <p:txBody>
          <a:bodyPr/>
          <a:lstStyle/>
          <a:p>
            <a:fld id="{269814F1-3B68-427A-B26E-B0F60DA57267}"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31751195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ln>
                  <a:solidFill>
                    <a:schemeClr val="accent5">
                      <a:lumMod val="50000"/>
                    </a:schemeClr>
                  </a:solidFill>
                </a:ln>
                <a:latin typeface="Arial" panose="020B0604020202020204" pitchFamily="34" charset="0"/>
                <a:ea typeface="Calibri"/>
              </a:rPr>
              <a:t>32- شبکه فعلی خیابان های شهری مجموعه ای از انشعاباتی است که در اطراف خطوط بزرگ توسعه یافته اند.</a:t>
            </a:r>
          </a:p>
          <a:p>
            <a:pPr algn="r" rtl="1"/>
            <a:r>
              <a:rPr lang="fa-IR" dirty="0" smtClean="0">
                <a:ln>
                  <a:solidFill>
                    <a:schemeClr val="accent5">
                      <a:lumMod val="50000"/>
                    </a:schemeClr>
                  </a:solidFill>
                </a:ln>
                <a:latin typeface="Arial" panose="020B0604020202020204" pitchFamily="34" charset="0"/>
                <a:ea typeface="Calibri"/>
              </a:rPr>
              <a:t>33- پهنای خیابان ها کافی نیست و سعی درفزونی بخشیدن به این پهنا نیز اکثراً عملی پرخرج و بیش از همه بی نتیجه است.</a:t>
            </a:r>
          </a:p>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ln>
                  <a:solidFill>
                    <a:schemeClr val="accent5">
                      <a:lumMod val="50000"/>
                    </a:schemeClr>
                  </a:solidFill>
                </a:ln>
                <a:latin typeface="Arial" panose="020B0604020202020204" pitchFamily="34" charset="0"/>
                <a:ea typeface="Calibri"/>
              </a:rPr>
              <a:t>35- در بسیاری از موارد احداث شبکه های راه آهن، همزمان با عهد توسعه شهرها، به صورت مانعی سنگین در راه گسترش و توسعه شهری در مراحل بعد است چون که محلات مسکونی را کاملاًاز یکدیگر جدا می کند و آنها را از تماس با عناصر زندگی بخشنده شهر باز می دارد.</a:t>
            </a:r>
          </a:p>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ln>
                  <a:solidFill>
                    <a:schemeClr val="accent5">
                      <a:lumMod val="50000"/>
                    </a:schemeClr>
                  </a:solidFill>
                </a:ln>
                <a:latin typeface="Arial" panose="020B0604020202020204" pitchFamily="34" charset="0"/>
                <a:ea typeface="Calibri"/>
              </a:rPr>
              <a:t>37-</a:t>
            </a:r>
            <a:r>
              <a:rPr lang="en-US" dirty="0" smtClean="0">
                <a:ln>
                  <a:solidFill>
                    <a:schemeClr val="accent5">
                      <a:lumMod val="50000"/>
                    </a:schemeClr>
                  </a:solidFill>
                </a:ln>
                <a:latin typeface="Arial" panose="020B0604020202020204" pitchFamily="34" charset="0"/>
                <a:ea typeface="Calibri"/>
              </a:rPr>
              <a:t> </a:t>
            </a:r>
            <a:r>
              <a:rPr lang="fa-IR" dirty="0" smtClean="0">
                <a:ln>
                  <a:solidFill>
                    <a:schemeClr val="accent5">
                      <a:lumMod val="50000"/>
                    </a:schemeClr>
                  </a:solidFill>
                </a:ln>
                <a:latin typeface="Arial" panose="020B0604020202020204" pitchFamily="34" charset="0"/>
                <a:ea typeface="Calibri"/>
              </a:rPr>
              <a:t>راه های عبور و مرور می بایست برحسب خصوصیات آنها طبقه بندی شده</a:t>
            </a:r>
            <a:r>
              <a:rPr lang="fa-IR" baseline="0" dirty="0" smtClean="0">
                <a:ln>
                  <a:solidFill>
                    <a:schemeClr val="accent5">
                      <a:lumMod val="50000"/>
                    </a:schemeClr>
                  </a:solidFill>
                </a:ln>
                <a:latin typeface="Arial" panose="020B0604020202020204" pitchFamily="34" charset="0"/>
                <a:ea typeface="Calibri"/>
              </a:rPr>
              <a:t> </a:t>
            </a:r>
            <a:r>
              <a:rPr lang="fa-IR" dirty="0" smtClean="0">
                <a:ln>
                  <a:solidFill>
                    <a:schemeClr val="accent5">
                      <a:lumMod val="50000"/>
                    </a:schemeClr>
                  </a:solidFill>
                </a:ln>
                <a:latin typeface="Arial" panose="020B0604020202020204" pitchFamily="34" charset="0"/>
                <a:ea typeface="Calibri"/>
              </a:rPr>
              <a:t>و در رابطه با عملکرد وسائط نقلیه و سرعت آنها ساخته شوند.</a:t>
            </a:r>
          </a:p>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ln>
                  <a:solidFill>
                    <a:schemeClr val="accent5">
                      <a:lumMod val="50000"/>
                    </a:schemeClr>
                  </a:solidFill>
                </a:ln>
                <a:latin typeface="Arial" panose="020B0604020202020204" pitchFamily="34" charset="0"/>
                <a:ea typeface="Calibri"/>
              </a:rPr>
              <a:t>41-</a:t>
            </a:r>
            <a:r>
              <a:rPr lang="en-US" dirty="0" smtClean="0">
                <a:ln>
                  <a:solidFill>
                    <a:schemeClr val="accent5">
                      <a:lumMod val="50000"/>
                    </a:schemeClr>
                  </a:solidFill>
                </a:ln>
                <a:latin typeface="Arial" panose="020B0604020202020204" pitchFamily="34" charset="0"/>
                <a:ea typeface="Calibri"/>
              </a:rPr>
              <a:t> </a:t>
            </a:r>
            <a:r>
              <a:rPr lang="fa-IR" dirty="0" smtClean="0">
                <a:ln>
                  <a:solidFill>
                    <a:schemeClr val="accent5">
                      <a:lumMod val="50000"/>
                    </a:schemeClr>
                  </a:solidFill>
                </a:ln>
                <a:latin typeface="Arial" panose="020B0604020202020204" pitchFamily="34" charset="0"/>
                <a:ea typeface="Calibri"/>
              </a:rPr>
              <a:t>خیابان ها می بایست برحسب عملکردهایشان از یکدیگر تفکیک شوند: خیابانهای مسکونی، خیابانهای تفریحی برای گردش، بزرگ راهها.</a:t>
            </a:r>
          </a:p>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ln>
                  <a:solidFill>
                    <a:schemeClr val="accent5">
                      <a:lumMod val="50000"/>
                    </a:schemeClr>
                  </a:solidFill>
                </a:ln>
                <a:latin typeface="Arial" panose="020B0604020202020204" pitchFamily="34" charset="0"/>
                <a:ea typeface="Calibri"/>
              </a:rPr>
              <a:t>42-</a:t>
            </a:r>
            <a:r>
              <a:rPr lang="en-US" dirty="0" smtClean="0">
                <a:ln>
                  <a:solidFill>
                    <a:schemeClr val="accent5">
                      <a:lumMod val="50000"/>
                    </a:schemeClr>
                  </a:solidFill>
                </a:ln>
                <a:latin typeface="Arial" panose="020B0604020202020204" pitchFamily="34" charset="0"/>
                <a:ea typeface="Calibri"/>
              </a:rPr>
              <a:t> </a:t>
            </a:r>
            <a:r>
              <a:rPr lang="fa-IR" dirty="0" smtClean="0">
                <a:ln>
                  <a:solidFill>
                    <a:schemeClr val="accent5">
                      <a:lumMod val="50000"/>
                    </a:schemeClr>
                  </a:solidFill>
                </a:ln>
                <a:latin typeface="Arial" panose="020B0604020202020204" pitchFamily="34" charset="0"/>
                <a:ea typeface="Calibri"/>
              </a:rPr>
              <a:t>فضا های سبز می بایست خطوط بزرگ رفت و آمد را جدا کنند.</a:t>
            </a:r>
            <a:endParaRPr lang="en-US" dirty="0" smtClean="0">
              <a:ln>
                <a:solidFill>
                  <a:schemeClr val="accent5">
                    <a:lumMod val="50000"/>
                  </a:schemeClr>
                </a:solidFill>
              </a:ln>
              <a:latin typeface="Arial" panose="020B0604020202020204" pitchFamily="34" charset="0"/>
              <a:ea typeface="Calibri"/>
            </a:endParaRPr>
          </a:p>
        </p:txBody>
      </p:sp>
      <p:sp>
        <p:nvSpPr>
          <p:cNvPr id="4" name="Slide Number Placeholder 3"/>
          <p:cNvSpPr>
            <a:spLocks noGrp="1"/>
          </p:cNvSpPr>
          <p:nvPr>
            <p:ph type="sldNum" sz="quarter" idx="10"/>
          </p:nvPr>
        </p:nvSpPr>
        <p:spPr/>
        <p:txBody>
          <a:bodyPr/>
          <a:lstStyle/>
          <a:p>
            <a:fld id="{269814F1-3B68-427A-B26E-B0F60DA57267}"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40733315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ln>
                  <a:solidFill>
                    <a:schemeClr val="accent5">
                      <a:lumMod val="50000"/>
                    </a:schemeClr>
                  </a:solidFill>
                </a:ln>
                <a:latin typeface="Arial" panose="020B0604020202020204" pitchFamily="34" charset="0"/>
                <a:ea typeface="Calibri"/>
              </a:rPr>
              <a:t>43- ارزشهای معماری می بایست محافظت شوند چه آنگاه که صحبت از بناهای مفرد به میان است وچه آن گاه که هسته های کامل شهری مورد نظر است</a:t>
            </a:r>
            <a:r>
              <a:rPr lang="en-US" dirty="0" smtClean="0">
                <a:ln>
                  <a:solidFill>
                    <a:schemeClr val="accent5">
                      <a:lumMod val="50000"/>
                    </a:schemeClr>
                  </a:solidFill>
                </a:ln>
                <a:latin typeface="Arial" panose="020B0604020202020204" pitchFamily="34" charset="0"/>
                <a:ea typeface="Calibri"/>
              </a:rPr>
              <a:t>.</a:t>
            </a:r>
            <a:endParaRPr lang="fa-IR" dirty="0" smtClean="0">
              <a:ln>
                <a:solidFill>
                  <a:schemeClr val="accent5">
                    <a:lumMod val="50000"/>
                  </a:schemeClr>
                </a:solidFill>
              </a:ln>
              <a:latin typeface="Arial" panose="020B0604020202020204" pitchFamily="34" charset="0"/>
            </a:endParaRPr>
          </a:p>
          <a:p>
            <a:pPr algn="r" rtl="1"/>
            <a:r>
              <a:rPr lang="fa-IR" dirty="0" smtClean="0">
                <a:ln>
                  <a:solidFill>
                    <a:schemeClr val="accent5">
                      <a:lumMod val="50000"/>
                    </a:schemeClr>
                  </a:solidFill>
                </a:ln>
                <a:latin typeface="Arial" panose="020B0604020202020204" pitchFamily="34" charset="0"/>
                <a:ea typeface="Calibri"/>
              </a:rPr>
              <a:t>44- هر گاه ممکن باشد، می بایست خسارت هائی را که به موجودیت آنها واردآمده است با اقدامات ریشه ای جبران کرد:مانند :تغییر مسیر دادن خطوط حیاتی رفت و آمد و یا جابه جا کردن مراکزی که تاامروز پا بر جا تلقی شده اند.</a:t>
            </a:r>
            <a:br>
              <a:rPr lang="fa-IR" dirty="0" smtClean="0">
                <a:ln>
                  <a:solidFill>
                    <a:schemeClr val="accent5">
                      <a:lumMod val="50000"/>
                    </a:schemeClr>
                  </a:solidFill>
                </a:ln>
                <a:latin typeface="Arial" panose="020B0604020202020204" pitchFamily="34" charset="0"/>
                <a:ea typeface="Calibri"/>
              </a:rPr>
            </a:br>
            <a:r>
              <a:rPr lang="fa-IR" dirty="0" smtClean="0">
                <a:ln>
                  <a:solidFill>
                    <a:schemeClr val="accent5">
                      <a:lumMod val="50000"/>
                    </a:schemeClr>
                  </a:solidFill>
                </a:ln>
                <a:latin typeface="Arial" panose="020B0604020202020204" pitchFamily="34" charset="0"/>
                <a:ea typeface="Calibri"/>
              </a:rPr>
              <a:t>45- تخریب زاغه های گردا گرد بنا های تاریخی فرصت به وجود آمدن فضا های سبز را به دست می دهد.</a:t>
            </a:r>
            <a:endParaRPr lang="en-US" dirty="0" smtClean="0">
              <a:ln>
                <a:solidFill>
                  <a:schemeClr val="accent5">
                    <a:lumMod val="50000"/>
                  </a:schemeClr>
                </a:solidFill>
              </a:ln>
              <a:latin typeface="Arial" panose="020B0604020202020204" pitchFamily="34" charset="0"/>
              <a:ea typeface="Calibri"/>
            </a:endParaRPr>
          </a:p>
        </p:txBody>
      </p:sp>
      <p:sp>
        <p:nvSpPr>
          <p:cNvPr id="4" name="Slide Number Placeholder 3"/>
          <p:cNvSpPr>
            <a:spLocks noGrp="1"/>
          </p:cNvSpPr>
          <p:nvPr>
            <p:ph type="sldNum" sz="quarter" idx="10"/>
          </p:nvPr>
        </p:nvSpPr>
        <p:spPr/>
        <p:txBody>
          <a:bodyPr/>
          <a:lstStyle/>
          <a:p>
            <a:fld id="{269814F1-3B68-427A-B26E-B0F60DA57267}"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11881589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smtClean="0"/>
              <a:t>Click to edit Master title style</a:t>
            </a:r>
            <a:endParaRPr lang="fa-I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cs typeface="B Homa" panose="00000400000000000000" pitchFamily="2" charset="-7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fa-IR" dirty="0"/>
          </a:p>
        </p:txBody>
      </p:sp>
      <p:sp>
        <p:nvSpPr>
          <p:cNvPr id="4" name="Date Placeholder 3"/>
          <p:cNvSpPr>
            <a:spLocks noGrp="1"/>
          </p:cNvSpPr>
          <p:nvPr>
            <p:ph type="dt" sz="half" idx="10"/>
          </p:nvPr>
        </p:nvSpPr>
        <p:spPr/>
        <p:txBody>
          <a:bodyPr/>
          <a:lstStyle/>
          <a:p>
            <a:fld id="{E9709FD2-77EA-41B9-9A37-9E3A60C9323B}" type="datetimeFigureOut">
              <a:rPr lang="fa-IR" smtClean="0"/>
              <a:t>26/03/1442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566467BF-4F39-4A4B-846D-003A8775F21A}" type="slidenum">
              <a:rPr lang="fa-IR" smtClean="0"/>
              <a:t>‹#›</a:t>
            </a:fld>
            <a:endParaRPr lang="fa-IR"/>
          </a:p>
        </p:txBody>
      </p:sp>
    </p:spTree>
    <p:extLst>
      <p:ext uri="{BB962C8B-B14F-4D97-AF65-F5344CB8AC3E}">
        <p14:creationId xmlns:p14="http://schemas.microsoft.com/office/powerpoint/2010/main" val="24225272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E9709FD2-77EA-41B9-9A37-9E3A60C9323B}" type="datetimeFigureOut">
              <a:rPr lang="fa-IR" smtClean="0"/>
              <a:t>26/03/1442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566467BF-4F39-4A4B-846D-003A8775F21A}" type="slidenum">
              <a:rPr lang="fa-IR" smtClean="0"/>
              <a:t>‹#›</a:t>
            </a:fld>
            <a:endParaRPr lang="fa-IR"/>
          </a:p>
        </p:txBody>
      </p:sp>
    </p:spTree>
    <p:extLst>
      <p:ext uri="{BB962C8B-B14F-4D97-AF65-F5344CB8AC3E}">
        <p14:creationId xmlns:p14="http://schemas.microsoft.com/office/powerpoint/2010/main" val="25353682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365125"/>
            <a:ext cx="1478756"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71488" y="365125"/>
            <a:ext cx="4321969"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E9709FD2-77EA-41B9-9A37-9E3A60C9323B}" type="datetimeFigureOut">
              <a:rPr lang="fa-IR" smtClean="0"/>
              <a:t>26/03/1442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566467BF-4F39-4A4B-846D-003A8775F21A}" type="slidenum">
              <a:rPr lang="fa-IR" smtClean="0"/>
              <a:t>‹#›</a:t>
            </a:fld>
            <a:endParaRPr lang="fa-IR"/>
          </a:p>
        </p:txBody>
      </p:sp>
    </p:spTree>
    <p:extLst>
      <p:ext uri="{BB962C8B-B14F-4D97-AF65-F5344CB8AC3E}">
        <p14:creationId xmlns:p14="http://schemas.microsoft.com/office/powerpoint/2010/main" val="5547010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8466" y="-8468"/>
            <a:ext cx="9169804"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endParaRPr lang="en-US" altLang="en-US">
              <a:solidFill>
                <a:srgbClr val="FFFFFF"/>
              </a:solidFill>
            </a:endParaRPr>
          </a:p>
        </p:txBody>
      </p:sp>
      <p:sp>
        <p:nvSpPr>
          <p:cNvPr id="5" name="Footer Placeholder 4"/>
          <p:cNvSpPr>
            <a:spLocks noGrp="1"/>
          </p:cNvSpPr>
          <p:nvPr>
            <p:ph type="ftr" sz="quarter" idx="11"/>
          </p:nvPr>
        </p:nvSpPr>
        <p:spPr/>
        <p:txBody>
          <a:body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p>
            <a:fld id="{4DCD54ED-20FB-49D3-98D8-1AF098961141}" type="slidenum">
              <a:rPr lang="en-US" altLang="en-US" smtClean="0">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40843342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altLang="en-US">
              <a:solidFill>
                <a:srgbClr val="FFFFFF"/>
              </a:solidFill>
            </a:endParaRPr>
          </a:p>
        </p:txBody>
      </p:sp>
      <p:sp>
        <p:nvSpPr>
          <p:cNvPr id="5" name="Footer Placeholder 4"/>
          <p:cNvSpPr>
            <a:spLocks noGrp="1"/>
          </p:cNvSpPr>
          <p:nvPr>
            <p:ph type="ftr" sz="quarter" idx="11"/>
          </p:nvPr>
        </p:nvSpPr>
        <p:spPr/>
        <p:txBody>
          <a:body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p>
            <a:fld id="{92696265-67BF-4315-97DD-A1958F3B9DB2}" type="slidenum">
              <a:rPr lang="en-US" altLang="en-US" smtClean="0">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19819126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ltLang="en-US">
              <a:solidFill>
                <a:srgbClr val="FFFFFF"/>
              </a:solidFill>
            </a:endParaRPr>
          </a:p>
        </p:txBody>
      </p:sp>
      <p:sp>
        <p:nvSpPr>
          <p:cNvPr id="5" name="Footer Placeholder 4"/>
          <p:cNvSpPr>
            <a:spLocks noGrp="1"/>
          </p:cNvSpPr>
          <p:nvPr>
            <p:ph type="ftr" sz="quarter" idx="11"/>
          </p:nvPr>
        </p:nvSpPr>
        <p:spPr/>
        <p:txBody>
          <a:body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p>
            <a:fld id="{02CF990E-5ADF-4BA4-9140-946AF4F9C4C2}" type="slidenum">
              <a:rPr lang="en-US" altLang="en-US" smtClean="0">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0499683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endParaRPr lang="en-US" altLang="en-US">
              <a:solidFill>
                <a:srgbClr val="FFFFFF"/>
              </a:solidFill>
            </a:endParaRPr>
          </a:p>
        </p:txBody>
      </p:sp>
      <p:sp>
        <p:nvSpPr>
          <p:cNvPr id="6" name="Footer Placeholder 5"/>
          <p:cNvSpPr>
            <a:spLocks noGrp="1"/>
          </p:cNvSpPr>
          <p:nvPr>
            <p:ph type="ftr" sz="quarter" idx="11"/>
          </p:nvPr>
        </p:nvSpPr>
        <p:spPr/>
        <p:txBody>
          <a:bodyPr/>
          <a:lstStyle/>
          <a:p>
            <a:endParaRPr lang="en-US" altLang="en-US">
              <a:solidFill>
                <a:srgbClr val="FFFFFF"/>
              </a:solidFill>
            </a:endParaRPr>
          </a:p>
        </p:txBody>
      </p:sp>
      <p:sp>
        <p:nvSpPr>
          <p:cNvPr id="7" name="Slide Number Placeholder 6"/>
          <p:cNvSpPr>
            <a:spLocks noGrp="1"/>
          </p:cNvSpPr>
          <p:nvPr>
            <p:ph type="sldNum" sz="quarter" idx="12"/>
          </p:nvPr>
        </p:nvSpPr>
        <p:spPr/>
        <p:txBody>
          <a:bodyPr/>
          <a:lstStyle/>
          <a:p>
            <a:fld id="{E1599553-0254-4A96-A497-79F79D1BABA6}" type="slidenum">
              <a:rPr lang="en-US" altLang="en-US" smtClean="0">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9272219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endParaRPr lang="en-US" altLang="en-US">
              <a:solidFill>
                <a:srgbClr val="FFFFFF"/>
              </a:solidFill>
            </a:endParaRPr>
          </a:p>
        </p:txBody>
      </p:sp>
      <p:sp>
        <p:nvSpPr>
          <p:cNvPr id="8" name="Footer Placeholder 7"/>
          <p:cNvSpPr>
            <a:spLocks noGrp="1"/>
          </p:cNvSpPr>
          <p:nvPr>
            <p:ph type="ftr" sz="quarter" idx="11"/>
          </p:nvPr>
        </p:nvSpPr>
        <p:spPr/>
        <p:txBody>
          <a:bodyPr/>
          <a:lstStyle/>
          <a:p>
            <a:endParaRPr lang="en-US" altLang="en-US">
              <a:solidFill>
                <a:srgbClr val="FFFFFF"/>
              </a:solidFill>
            </a:endParaRPr>
          </a:p>
        </p:txBody>
      </p:sp>
      <p:sp>
        <p:nvSpPr>
          <p:cNvPr id="9" name="Slide Number Placeholder 8"/>
          <p:cNvSpPr>
            <a:spLocks noGrp="1"/>
          </p:cNvSpPr>
          <p:nvPr>
            <p:ph type="sldNum" sz="quarter" idx="12"/>
          </p:nvPr>
        </p:nvSpPr>
        <p:spPr/>
        <p:txBody>
          <a:bodyPr/>
          <a:lstStyle/>
          <a:p>
            <a:fld id="{411F01B0-5C40-4D09-92F0-195AEF0D13BA}" type="slidenum">
              <a:rPr lang="en-US" altLang="en-US" smtClean="0">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15505668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endParaRPr lang="en-US" altLang="en-US">
              <a:solidFill>
                <a:srgbClr val="FFFFFF"/>
              </a:solidFill>
            </a:endParaRPr>
          </a:p>
        </p:txBody>
      </p:sp>
      <p:sp>
        <p:nvSpPr>
          <p:cNvPr id="4" name="Footer Placeholder 3"/>
          <p:cNvSpPr>
            <a:spLocks noGrp="1"/>
          </p:cNvSpPr>
          <p:nvPr>
            <p:ph type="ftr" sz="quarter" idx="11"/>
          </p:nvPr>
        </p:nvSpPr>
        <p:spPr/>
        <p:txBody>
          <a:bodyPr/>
          <a:lstStyle/>
          <a:p>
            <a:endParaRPr lang="en-US" altLang="en-US">
              <a:solidFill>
                <a:srgbClr val="FFFFFF"/>
              </a:solidFill>
            </a:endParaRPr>
          </a:p>
        </p:txBody>
      </p:sp>
      <p:sp>
        <p:nvSpPr>
          <p:cNvPr id="5" name="Slide Number Placeholder 4"/>
          <p:cNvSpPr>
            <a:spLocks noGrp="1"/>
          </p:cNvSpPr>
          <p:nvPr>
            <p:ph type="sldNum" sz="quarter" idx="12"/>
          </p:nvPr>
        </p:nvSpPr>
        <p:spPr/>
        <p:txBody>
          <a:bodyPr/>
          <a:lstStyle/>
          <a:p>
            <a:fld id="{9433DE59-6C6C-4D3F-A1D7-35D5BCA77304}" type="slidenum">
              <a:rPr lang="en-US" altLang="en-US" smtClean="0">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42793147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ltLang="en-US">
              <a:solidFill>
                <a:srgbClr val="FFFFFF"/>
              </a:solidFill>
            </a:endParaRPr>
          </a:p>
        </p:txBody>
      </p:sp>
      <p:sp>
        <p:nvSpPr>
          <p:cNvPr id="3" name="Footer Placeholder 2"/>
          <p:cNvSpPr>
            <a:spLocks noGrp="1"/>
          </p:cNvSpPr>
          <p:nvPr>
            <p:ph type="ftr" sz="quarter" idx="11"/>
          </p:nvPr>
        </p:nvSpPr>
        <p:spPr/>
        <p:txBody>
          <a:bodyPr/>
          <a:lstStyle/>
          <a:p>
            <a:endParaRPr lang="en-US" altLang="en-US">
              <a:solidFill>
                <a:srgbClr val="FFFFFF"/>
              </a:solidFill>
            </a:endParaRPr>
          </a:p>
        </p:txBody>
      </p:sp>
      <p:sp>
        <p:nvSpPr>
          <p:cNvPr id="4" name="Slide Number Placeholder 3"/>
          <p:cNvSpPr>
            <a:spLocks noGrp="1"/>
          </p:cNvSpPr>
          <p:nvPr>
            <p:ph type="sldNum" sz="quarter" idx="12"/>
          </p:nvPr>
        </p:nvSpPr>
        <p:spPr/>
        <p:txBody>
          <a:bodyPr/>
          <a:lstStyle/>
          <a:p>
            <a:fld id="{0B239509-C1FF-4454-A312-4B1CF576304A}" type="slidenum">
              <a:rPr lang="en-US" altLang="en-US" smtClean="0">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38076257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ltLang="en-US">
              <a:solidFill>
                <a:srgbClr val="FFFFFF"/>
              </a:solidFill>
            </a:endParaRPr>
          </a:p>
        </p:txBody>
      </p:sp>
      <p:sp>
        <p:nvSpPr>
          <p:cNvPr id="6" name="Footer Placeholder 5"/>
          <p:cNvSpPr>
            <a:spLocks noGrp="1"/>
          </p:cNvSpPr>
          <p:nvPr>
            <p:ph type="ftr" sz="quarter" idx="11"/>
          </p:nvPr>
        </p:nvSpPr>
        <p:spPr/>
        <p:txBody>
          <a:bodyPr/>
          <a:lstStyle/>
          <a:p>
            <a:endParaRPr lang="en-US" altLang="en-US">
              <a:solidFill>
                <a:srgbClr val="FFFFFF"/>
              </a:solidFill>
            </a:endParaRPr>
          </a:p>
        </p:txBody>
      </p:sp>
      <p:sp>
        <p:nvSpPr>
          <p:cNvPr id="7" name="Slide Number Placeholder 6"/>
          <p:cNvSpPr>
            <a:spLocks noGrp="1"/>
          </p:cNvSpPr>
          <p:nvPr>
            <p:ph type="sldNum" sz="quarter" idx="12"/>
          </p:nvPr>
        </p:nvSpPr>
        <p:spPr/>
        <p:txBody>
          <a:bodyPr/>
          <a:lstStyle/>
          <a:p>
            <a:fld id="{F3992FCB-1B43-4C7C-B2F5-C6B8DAAF4FA3}" type="slidenum">
              <a:rPr lang="en-US" altLang="en-US" smtClean="0">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15568224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E9709FD2-77EA-41B9-9A37-9E3A60C9323B}" type="datetimeFigureOut">
              <a:rPr lang="fa-IR" smtClean="0"/>
              <a:t>26/03/1442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566467BF-4F39-4A4B-846D-003A8775F21A}" type="slidenum">
              <a:rPr lang="fa-IR" smtClean="0"/>
              <a:t>‹#›</a:t>
            </a:fld>
            <a:endParaRPr lang="fa-IR"/>
          </a:p>
        </p:txBody>
      </p:sp>
    </p:spTree>
    <p:extLst>
      <p:ext uri="{BB962C8B-B14F-4D97-AF65-F5344CB8AC3E}">
        <p14:creationId xmlns:p14="http://schemas.microsoft.com/office/powerpoint/2010/main" val="36937932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ltLang="en-US">
              <a:solidFill>
                <a:srgbClr val="FFFFFF"/>
              </a:solidFill>
            </a:endParaRPr>
          </a:p>
        </p:txBody>
      </p:sp>
      <p:sp>
        <p:nvSpPr>
          <p:cNvPr id="6" name="Footer Placeholder 5"/>
          <p:cNvSpPr>
            <a:spLocks noGrp="1"/>
          </p:cNvSpPr>
          <p:nvPr>
            <p:ph type="ftr" sz="quarter" idx="11"/>
          </p:nvPr>
        </p:nvSpPr>
        <p:spPr/>
        <p:txBody>
          <a:bodyPr/>
          <a:lstStyle/>
          <a:p>
            <a:endParaRPr lang="en-US" altLang="en-US">
              <a:solidFill>
                <a:srgbClr val="FFFFFF"/>
              </a:solidFill>
            </a:endParaRPr>
          </a:p>
        </p:txBody>
      </p:sp>
      <p:sp>
        <p:nvSpPr>
          <p:cNvPr id="7" name="Slide Number Placeholder 6"/>
          <p:cNvSpPr>
            <a:spLocks noGrp="1"/>
          </p:cNvSpPr>
          <p:nvPr>
            <p:ph type="sldNum" sz="quarter" idx="12"/>
          </p:nvPr>
        </p:nvSpPr>
        <p:spPr/>
        <p:txBody>
          <a:bodyPr/>
          <a:lstStyle/>
          <a:p>
            <a:fld id="{D58288A7-CCE4-4CF2-A50F-47F3A952FEB1}" type="slidenum">
              <a:rPr lang="en-US" altLang="en-US" smtClean="0">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1813245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lgn="l" rtl="0" fontAlgn="base">
              <a:spcBef>
                <a:spcPct val="0"/>
              </a:spcBef>
              <a:spcAft>
                <a:spcPct val="0"/>
              </a:spcAft>
            </a:pPr>
            <a:endParaRPr lang="en-US" altLang="en-US">
              <a:solidFill>
                <a:srgbClr val="FFFFFF"/>
              </a:solidFill>
            </a:endParaRPr>
          </a:p>
        </p:txBody>
      </p:sp>
      <p:sp>
        <p:nvSpPr>
          <p:cNvPr id="5" name="Footer Placeholder 4"/>
          <p:cNvSpPr>
            <a:spLocks noGrp="1"/>
          </p:cNvSpPr>
          <p:nvPr>
            <p:ph type="ftr" sz="quarter" idx="11"/>
          </p:nvPr>
        </p:nvSpPr>
        <p:spPr/>
        <p:txBody>
          <a:bodyPr/>
          <a:lstStyle/>
          <a:p>
            <a:pPr rtl="0" fontAlgn="base">
              <a:spcBef>
                <a:spcPct val="0"/>
              </a:spcBef>
              <a:spcAft>
                <a:spcPct val="0"/>
              </a:spcAft>
            </a:pPr>
            <a:endParaRPr lang="en-US" altLang="en-US">
              <a:solidFill>
                <a:srgbClr val="FFFFFF"/>
              </a:solidFill>
            </a:endParaRPr>
          </a:p>
        </p:txBody>
      </p:sp>
      <p:sp>
        <p:nvSpPr>
          <p:cNvPr id="6" name="Slide Number Placeholder 5"/>
          <p:cNvSpPr>
            <a:spLocks noGrp="1"/>
          </p:cNvSpPr>
          <p:nvPr>
            <p:ph type="sldNum" sz="quarter" idx="12"/>
          </p:nvPr>
        </p:nvSpPr>
        <p:spPr/>
        <p:txBody>
          <a:bodyPr/>
          <a:lstStyle/>
          <a:p>
            <a:pPr rtl="0" fontAlgn="base">
              <a:spcBef>
                <a:spcPct val="0"/>
              </a:spcBef>
              <a:spcAft>
                <a:spcPct val="0"/>
              </a:spcAft>
            </a:pPr>
            <a:fld id="{488B0BDB-7867-48C7-A47C-437A0D290A1A}" type="slidenum">
              <a:rPr lang="en-US" altLang="en-US" smtClean="0">
                <a:solidFill>
                  <a:srgbClr val="FFFFFF"/>
                </a:solidFill>
              </a:rPr>
              <a:pPr rtl="0" fontAlgn="base">
                <a:spcBef>
                  <a:spcPct val="0"/>
                </a:spcBef>
                <a:spcAft>
                  <a:spcPct val="0"/>
                </a:spcAft>
              </a:pPr>
              <a:t>‹#›</a:t>
            </a:fld>
            <a:endParaRPr lang="en-US" altLang="en-US">
              <a:solidFill>
                <a:srgbClr val="FFFFFF"/>
              </a:solidFill>
            </a:endParaRPr>
          </a:p>
        </p:txBody>
      </p:sp>
    </p:spTree>
    <p:extLst>
      <p:ext uri="{BB962C8B-B14F-4D97-AF65-F5344CB8AC3E}">
        <p14:creationId xmlns:p14="http://schemas.microsoft.com/office/powerpoint/2010/main" val="213684348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lgn="l" rtl="0" fontAlgn="base">
              <a:spcBef>
                <a:spcPct val="0"/>
              </a:spcBef>
              <a:spcAft>
                <a:spcPct val="0"/>
              </a:spcAft>
            </a:pPr>
            <a:endParaRPr lang="en-US" altLang="en-US">
              <a:solidFill>
                <a:srgbClr val="FFFFFF"/>
              </a:solidFill>
            </a:endParaRPr>
          </a:p>
        </p:txBody>
      </p:sp>
      <p:sp>
        <p:nvSpPr>
          <p:cNvPr id="5" name="Footer Placeholder 4"/>
          <p:cNvSpPr>
            <a:spLocks noGrp="1"/>
          </p:cNvSpPr>
          <p:nvPr>
            <p:ph type="ftr" sz="quarter" idx="11"/>
          </p:nvPr>
        </p:nvSpPr>
        <p:spPr/>
        <p:txBody>
          <a:bodyPr/>
          <a:lstStyle/>
          <a:p>
            <a:pPr rtl="0" fontAlgn="base">
              <a:spcBef>
                <a:spcPct val="0"/>
              </a:spcBef>
              <a:spcAft>
                <a:spcPct val="0"/>
              </a:spcAft>
            </a:pPr>
            <a:endParaRPr lang="en-US" altLang="en-US">
              <a:solidFill>
                <a:srgbClr val="FFFFFF"/>
              </a:solidFill>
            </a:endParaRPr>
          </a:p>
        </p:txBody>
      </p:sp>
      <p:sp>
        <p:nvSpPr>
          <p:cNvPr id="6" name="Slide Number Placeholder 5"/>
          <p:cNvSpPr>
            <a:spLocks noGrp="1"/>
          </p:cNvSpPr>
          <p:nvPr>
            <p:ph type="sldNum" sz="quarter" idx="12"/>
          </p:nvPr>
        </p:nvSpPr>
        <p:spPr/>
        <p:txBody>
          <a:bodyPr/>
          <a:lstStyle/>
          <a:p>
            <a:pPr rtl="0" fontAlgn="base">
              <a:spcBef>
                <a:spcPct val="0"/>
              </a:spcBef>
              <a:spcAft>
                <a:spcPct val="0"/>
              </a:spcAft>
            </a:pPr>
            <a:fld id="{488B0BDB-7867-48C7-A47C-437A0D290A1A}" type="slidenum">
              <a:rPr lang="en-US" altLang="en-US" smtClean="0">
                <a:solidFill>
                  <a:srgbClr val="FFFFFF"/>
                </a:solidFill>
              </a:rPr>
              <a:pPr rtl="0" fontAlgn="base">
                <a:spcBef>
                  <a:spcPct val="0"/>
                </a:spcBef>
                <a:spcAft>
                  <a:spcPct val="0"/>
                </a:spcAft>
              </a:pPr>
              <a:t>‹#›</a:t>
            </a:fld>
            <a:endParaRPr lang="en-US" altLang="en-US">
              <a:solidFill>
                <a:srgbClr val="FFFFFF"/>
              </a:solidFill>
            </a:endParaRPr>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07559389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lgn="l" rtl="0" fontAlgn="base">
              <a:spcBef>
                <a:spcPct val="0"/>
              </a:spcBef>
              <a:spcAft>
                <a:spcPct val="0"/>
              </a:spcAft>
            </a:pPr>
            <a:endParaRPr lang="en-US" altLang="en-US">
              <a:solidFill>
                <a:srgbClr val="FFFFFF"/>
              </a:solidFill>
            </a:endParaRPr>
          </a:p>
        </p:txBody>
      </p:sp>
      <p:sp>
        <p:nvSpPr>
          <p:cNvPr id="5" name="Footer Placeholder 4"/>
          <p:cNvSpPr>
            <a:spLocks noGrp="1"/>
          </p:cNvSpPr>
          <p:nvPr>
            <p:ph type="ftr" sz="quarter" idx="11"/>
          </p:nvPr>
        </p:nvSpPr>
        <p:spPr/>
        <p:txBody>
          <a:bodyPr/>
          <a:lstStyle/>
          <a:p>
            <a:pPr rtl="0" fontAlgn="base">
              <a:spcBef>
                <a:spcPct val="0"/>
              </a:spcBef>
              <a:spcAft>
                <a:spcPct val="0"/>
              </a:spcAft>
            </a:pPr>
            <a:endParaRPr lang="en-US" altLang="en-US">
              <a:solidFill>
                <a:srgbClr val="FFFFFF"/>
              </a:solidFill>
            </a:endParaRPr>
          </a:p>
        </p:txBody>
      </p:sp>
      <p:sp>
        <p:nvSpPr>
          <p:cNvPr id="6" name="Slide Number Placeholder 5"/>
          <p:cNvSpPr>
            <a:spLocks noGrp="1"/>
          </p:cNvSpPr>
          <p:nvPr>
            <p:ph type="sldNum" sz="quarter" idx="12"/>
          </p:nvPr>
        </p:nvSpPr>
        <p:spPr/>
        <p:txBody>
          <a:bodyPr/>
          <a:lstStyle/>
          <a:p>
            <a:pPr rtl="0" fontAlgn="base">
              <a:spcBef>
                <a:spcPct val="0"/>
              </a:spcBef>
              <a:spcAft>
                <a:spcPct val="0"/>
              </a:spcAft>
            </a:pPr>
            <a:fld id="{488B0BDB-7867-48C7-A47C-437A0D290A1A}" type="slidenum">
              <a:rPr lang="en-US" altLang="en-US" smtClean="0">
                <a:solidFill>
                  <a:srgbClr val="FFFFFF"/>
                </a:solidFill>
              </a:rPr>
              <a:pPr rtl="0" fontAlgn="base">
                <a:spcBef>
                  <a:spcPct val="0"/>
                </a:spcBef>
                <a:spcAft>
                  <a:spcPct val="0"/>
                </a:spcAft>
              </a:pPr>
              <a:t>‹#›</a:t>
            </a:fld>
            <a:endParaRPr lang="en-US" altLang="en-US">
              <a:solidFill>
                <a:srgbClr val="FFFFFF"/>
              </a:solidFill>
            </a:endParaRPr>
          </a:p>
        </p:txBody>
      </p:sp>
    </p:spTree>
    <p:extLst>
      <p:ext uri="{BB962C8B-B14F-4D97-AF65-F5344CB8AC3E}">
        <p14:creationId xmlns:p14="http://schemas.microsoft.com/office/powerpoint/2010/main" val="24366838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lgn="l" rtl="0" fontAlgn="base">
              <a:spcBef>
                <a:spcPct val="0"/>
              </a:spcBef>
              <a:spcAft>
                <a:spcPct val="0"/>
              </a:spcAft>
            </a:pPr>
            <a:endParaRPr lang="en-US" altLang="en-US">
              <a:solidFill>
                <a:srgbClr val="FFFFFF"/>
              </a:solidFill>
            </a:endParaRPr>
          </a:p>
        </p:txBody>
      </p:sp>
      <p:sp>
        <p:nvSpPr>
          <p:cNvPr id="5" name="Footer Placeholder 4"/>
          <p:cNvSpPr>
            <a:spLocks noGrp="1"/>
          </p:cNvSpPr>
          <p:nvPr>
            <p:ph type="ftr" sz="quarter" idx="11"/>
          </p:nvPr>
        </p:nvSpPr>
        <p:spPr/>
        <p:txBody>
          <a:bodyPr/>
          <a:lstStyle/>
          <a:p>
            <a:pPr rtl="0" fontAlgn="base">
              <a:spcBef>
                <a:spcPct val="0"/>
              </a:spcBef>
              <a:spcAft>
                <a:spcPct val="0"/>
              </a:spcAft>
            </a:pPr>
            <a:endParaRPr lang="en-US" altLang="en-US">
              <a:solidFill>
                <a:srgbClr val="FFFFFF"/>
              </a:solidFill>
            </a:endParaRPr>
          </a:p>
        </p:txBody>
      </p:sp>
      <p:sp>
        <p:nvSpPr>
          <p:cNvPr id="6" name="Slide Number Placeholder 5"/>
          <p:cNvSpPr>
            <a:spLocks noGrp="1"/>
          </p:cNvSpPr>
          <p:nvPr>
            <p:ph type="sldNum" sz="quarter" idx="12"/>
          </p:nvPr>
        </p:nvSpPr>
        <p:spPr/>
        <p:txBody>
          <a:bodyPr/>
          <a:lstStyle/>
          <a:p>
            <a:pPr rtl="0" fontAlgn="base">
              <a:spcBef>
                <a:spcPct val="0"/>
              </a:spcBef>
              <a:spcAft>
                <a:spcPct val="0"/>
              </a:spcAft>
            </a:pPr>
            <a:fld id="{488B0BDB-7867-48C7-A47C-437A0D290A1A}" type="slidenum">
              <a:rPr lang="en-US" altLang="en-US" smtClean="0">
                <a:solidFill>
                  <a:srgbClr val="FFFFFF"/>
                </a:solidFill>
              </a:rPr>
              <a:pPr rtl="0" fontAlgn="base">
                <a:spcBef>
                  <a:spcPct val="0"/>
                </a:spcBef>
                <a:spcAft>
                  <a:spcPct val="0"/>
                </a:spcAft>
              </a:pPr>
              <a:t>‹#›</a:t>
            </a:fld>
            <a:endParaRPr lang="en-US" altLang="en-US">
              <a:solidFill>
                <a:srgbClr val="FFFFFF"/>
              </a:solidFill>
            </a:endParaRPr>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06268192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lgn="l" rtl="0" fontAlgn="base">
              <a:spcBef>
                <a:spcPct val="0"/>
              </a:spcBef>
              <a:spcAft>
                <a:spcPct val="0"/>
              </a:spcAft>
            </a:pPr>
            <a:endParaRPr lang="en-US" altLang="en-US">
              <a:solidFill>
                <a:srgbClr val="FFFFFF"/>
              </a:solidFill>
            </a:endParaRPr>
          </a:p>
        </p:txBody>
      </p:sp>
      <p:sp>
        <p:nvSpPr>
          <p:cNvPr id="5" name="Footer Placeholder 4"/>
          <p:cNvSpPr>
            <a:spLocks noGrp="1"/>
          </p:cNvSpPr>
          <p:nvPr>
            <p:ph type="ftr" sz="quarter" idx="11"/>
          </p:nvPr>
        </p:nvSpPr>
        <p:spPr/>
        <p:txBody>
          <a:bodyPr/>
          <a:lstStyle/>
          <a:p>
            <a:pPr rtl="0" fontAlgn="base">
              <a:spcBef>
                <a:spcPct val="0"/>
              </a:spcBef>
              <a:spcAft>
                <a:spcPct val="0"/>
              </a:spcAft>
            </a:pPr>
            <a:endParaRPr lang="en-US" altLang="en-US">
              <a:solidFill>
                <a:srgbClr val="FFFFFF"/>
              </a:solidFill>
            </a:endParaRPr>
          </a:p>
        </p:txBody>
      </p:sp>
      <p:sp>
        <p:nvSpPr>
          <p:cNvPr id="6" name="Slide Number Placeholder 5"/>
          <p:cNvSpPr>
            <a:spLocks noGrp="1"/>
          </p:cNvSpPr>
          <p:nvPr>
            <p:ph type="sldNum" sz="quarter" idx="12"/>
          </p:nvPr>
        </p:nvSpPr>
        <p:spPr/>
        <p:txBody>
          <a:bodyPr/>
          <a:lstStyle/>
          <a:p>
            <a:pPr rtl="0" fontAlgn="base">
              <a:spcBef>
                <a:spcPct val="0"/>
              </a:spcBef>
              <a:spcAft>
                <a:spcPct val="0"/>
              </a:spcAft>
            </a:pPr>
            <a:fld id="{488B0BDB-7867-48C7-A47C-437A0D290A1A}" type="slidenum">
              <a:rPr lang="en-US" altLang="en-US" smtClean="0">
                <a:solidFill>
                  <a:srgbClr val="FFFFFF"/>
                </a:solidFill>
              </a:rPr>
              <a:pPr rtl="0" fontAlgn="base">
                <a:spcBef>
                  <a:spcPct val="0"/>
                </a:spcBef>
                <a:spcAft>
                  <a:spcPct val="0"/>
                </a:spcAft>
              </a:pPr>
              <a:t>‹#›</a:t>
            </a:fld>
            <a:endParaRPr lang="en-US" altLang="en-US">
              <a:solidFill>
                <a:srgbClr val="FFFFFF"/>
              </a:solidFill>
            </a:endParaRPr>
          </a:p>
        </p:txBody>
      </p:sp>
    </p:spTree>
    <p:extLst>
      <p:ext uri="{BB962C8B-B14F-4D97-AF65-F5344CB8AC3E}">
        <p14:creationId xmlns:p14="http://schemas.microsoft.com/office/powerpoint/2010/main" val="266175444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altLang="en-US">
              <a:solidFill>
                <a:srgbClr val="FFFFFF"/>
              </a:solidFill>
            </a:endParaRPr>
          </a:p>
        </p:txBody>
      </p:sp>
      <p:sp>
        <p:nvSpPr>
          <p:cNvPr id="5" name="Footer Placeholder 4"/>
          <p:cNvSpPr>
            <a:spLocks noGrp="1"/>
          </p:cNvSpPr>
          <p:nvPr>
            <p:ph type="ftr" sz="quarter" idx="11"/>
          </p:nvPr>
        </p:nvSpPr>
        <p:spPr/>
        <p:txBody>
          <a:body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p>
            <a:fld id="{28654BA4-D963-4866-90B5-48C6C8DD9536}" type="slidenum">
              <a:rPr lang="en-US" altLang="en-US" smtClean="0">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78118739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altLang="en-US">
              <a:solidFill>
                <a:srgbClr val="FFFFFF"/>
              </a:solidFill>
            </a:endParaRPr>
          </a:p>
        </p:txBody>
      </p:sp>
      <p:sp>
        <p:nvSpPr>
          <p:cNvPr id="5" name="Footer Placeholder 4"/>
          <p:cNvSpPr>
            <a:spLocks noGrp="1"/>
          </p:cNvSpPr>
          <p:nvPr>
            <p:ph type="ftr" sz="quarter" idx="11"/>
          </p:nvPr>
        </p:nvSpPr>
        <p:spPr/>
        <p:txBody>
          <a:body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p>
            <a:fld id="{7550534E-403E-4E0F-B707-2C4CD0848B9D}" type="slidenum">
              <a:rPr lang="en-US" altLang="en-US" smtClean="0">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5054088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fa-IR"/>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9709FD2-77EA-41B9-9A37-9E3A60C9323B}" type="datetimeFigureOut">
              <a:rPr lang="fa-IR" smtClean="0"/>
              <a:t>26/03/1442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566467BF-4F39-4A4B-846D-003A8775F21A}" type="slidenum">
              <a:rPr lang="fa-IR" smtClean="0"/>
              <a:t>‹#›</a:t>
            </a:fld>
            <a:endParaRPr lang="fa-IR"/>
          </a:p>
        </p:txBody>
      </p:sp>
    </p:spTree>
    <p:extLst>
      <p:ext uri="{BB962C8B-B14F-4D97-AF65-F5344CB8AC3E}">
        <p14:creationId xmlns:p14="http://schemas.microsoft.com/office/powerpoint/2010/main" val="41518355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71487" y="1825625"/>
            <a:ext cx="2900363"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3486150" y="1825625"/>
            <a:ext cx="2900363"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E9709FD2-77EA-41B9-9A37-9E3A60C9323B}" type="datetimeFigureOut">
              <a:rPr lang="fa-IR" smtClean="0"/>
              <a:t>26/03/1442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566467BF-4F39-4A4B-846D-003A8775F21A}" type="slidenum">
              <a:rPr lang="fa-IR" smtClean="0"/>
              <a:t>‹#›</a:t>
            </a:fld>
            <a:endParaRPr lang="fa-IR"/>
          </a:p>
        </p:txBody>
      </p:sp>
    </p:spTree>
    <p:extLst>
      <p:ext uri="{BB962C8B-B14F-4D97-AF65-F5344CB8AC3E}">
        <p14:creationId xmlns:p14="http://schemas.microsoft.com/office/powerpoint/2010/main" val="14725992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E9709FD2-77EA-41B9-9A37-9E3A60C9323B}" type="datetimeFigureOut">
              <a:rPr lang="fa-IR" smtClean="0"/>
              <a:t>26/03/1442</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566467BF-4F39-4A4B-846D-003A8775F21A}" type="slidenum">
              <a:rPr lang="fa-IR" smtClean="0"/>
              <a:t>‹#›</a:t>
            </a:fld>
            <a:endParaRPr lang="fa-IR"/>
          </a:p>
        </p:txBody>
      </p:sp>
    </p:spTree>
    <p:extLst>
      <p:ext uri="{BB962C8B-B14F-4D97-AF65-F5344CB8AC3E}">
        <p14:creationId xmlns:p14="http://schemas.microsoft.com/office/powerpoint/2010/main" val="1289349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E9709FD2-77EA-41B9-9A37-9E3A60C9323B}" type="datetimeFigureOut">
              <a:rPr lang="fa-IR" smtClean="0"/>
              <a:t>26/03/1442</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566467BF-4F39-4A4B-846D-003A8775F21A}" type="slidenum">
              <a:rPr lang="fa-IR" smtClean="0"/>
              <a:t>‹#›</a:t>
            </a:fld>
            <a:endParaRPr lang="fa-IR"/>
          </a:p>
        </p:txBody>
      </p:sp>
    </p:spTree>
    <p:extLst>
      <p:ext uri="{BB962C8B-B14F-4D97-AF65-F5344CB8AC3E}">
        <p14:creationId xmlns:p14="http://schemas.microsoft.com/office/powerpoint/2010/main" val="33412180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9709FD2-77EA-41B9-9A37-9E3A60C9323B}" type="datetimeFigureOut">
              <a:rPr lang="fa-IR" smtClean="0"/>
              <a:t>26/03/1442</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566467BF-4F39-4A4B-846D-003A8775F21A}" type="slidenum">
              <a:rPr lang="fa-IR" smtClean="0"/>
              <a:t>‹#›</a:t>
            </a:fld>
            <a:endParaRPr lang="fa-IR"/>
          </a:p>
        </p:txBody>
      </p:sp>
    </p:spTree>
    <p:extLst>
      <p:ext uri="{BB962C8B-B14F-4D97-AF65-F5344CB8AC3E}">
        <p14:creationId xmlns:p14="http://schemas.microsoft.com/office/powerpoint/2010/main" val="26850721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fa-IR"/>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9709FD2-77EA-41B9-9A37-9E3A60C9323B}" type="datetimeFigureOut">
              <a:rPr lang="fa-IR" smtClean="0"/>
              <a:t>26/03/1442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566467BF-4F39-4A4B-846D-003A8775F21A}" type="slidenum">
              <a:rPr lang="fa-IR" smtClean="0"/>
              <a:t>‹#›</a:t>
            </a:fld>
            <a:endParaRPr lang="fa-IR"/>
          </a:p>
        </p:txBody>
      </p:sp>
    </p:spTree>
    <p:extLst>
      <p:ext uri="{BB962C8B-B14F-4D97-AF65-F5344CB8AC3E}">
        <p14:creationId xmlns:p14="http://schemas.microsoft.com/office/powerpoint/2010/main" val="17046239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fa-IR"/>
          </a:p>
        </p:txBody>
      </p:sp>
      <p:sp>
        <p:nvSpPr>
          <p:cNvPr id="3" name="Picture Placeholder 2"/>
          <p:cNvSpPr>
            <a:spLocks noGrp="1"/>
          </p:cNvSpPr>
          <p:nvPr>
            <p:ph type="pic" idx="1"/>
          </p:nvPr>
        </p:nvSpPr>
        <p:spPr>
          <a:xfrm>
            <a:off x="3887391" y="987426"/>
            <a:ext cx="4629150" cy="4873625"/>
          </a:xfrm>
        </p:spPr>
        <p:txBody>
          <a:bodyPr/>
          <a:lstStyle>
            <a:lvl1pPr marL="0" indent="0">
              <a:buNone/>
              <a:defRPr sz="3200">
                <a:cs typeface="B Homa" panose="00000400000000000000" pitchFamily="2" charset="-78"/>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9709FD2-77EA-41B9-9A37-9E3A60C9323B}" type="datetimeFigureOut">
              <a:rPr lang="fa-IR" smtClean="0"/>
              <a:t>26/03/1442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566467BF-4F39-4A4B-846D-003A8775F21A}" type="slidenum">
              <a:rPr lang="fa-IR" smtClean="0"/>
              <a:t>‹#›</a:t>
            </a:fld>
            <a:endParaRPr lang="fa-IR"/>
          </a:p>
        </p:txBody>
      </p:sp>
    </p:spTree>
    <p:extLst>
      <p:ext uri="{BB962C8B-B14F-4D97-AF65-F5344CB8AC3E}">
        <p14:creationId xmlns:p14="http://schemas.microsoft.com/office/powerpoint/2010/main" val="30918690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1">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a-IR" dirty="0"/>
          </a:p>
        </p:txBody>
      </p:sp>
      <p:sp>
        <p:nvSpPr>
          <p:cNvPr id="4" name="Date Placeholder 3"/>
          <p:cNvSpPr>
            <a:spLocks noGrp="1"/>
          </p:cNvSpPr>
          <p:nvPr>
            <p:ph type="dt" sz="half" idx="2"/>
          </p:nvPr>
        </p:nvSpPr>
        <p:spPr>
          <a:xfrm>
            <a:off x="6457950" y="6356351"/>
            <a:ext cx="2057400" cy="365125"/>
          </a:xfrm>
          <a:prstGeom prst="rect">
            <a:avLst/>
          </a:prstGeom>
        </p:spPr>
        <p:txBody>
          <a:bodyPr vert="horz" lIns="91440" tIns="45720" rIns="91440" bIns="45720" rtlCol="1" anchor="ctr"/>
          <a:lstStyle>
            <a:lvl1pPr algn="r">
              <a:defRPr sz="1200">
                <a:solidFill>
                  <a:schemeClr val="tx1">
                    <a:tint val="75000"/>
                  </a:schemeClr>
                </a:solidFill>
                <a:cs typeface="B Homa" panose="00000400000000000000" pitchFamily="2" charset="-78"/>
              </a:defRPr>
            </a:lvl1pPr>
          </a:lstStyle>
          <a:p>
            <a:fld id="{E9709FD2-77EA-41B9-9A37-9E3A60C9323B}" type="datetimeFigureOut">
              <a:rPr lang="fa-IR" smtClean="0"/>
              <a:pPr/>
              <a:t>26/03/1442</a:t>
            </a:fld>
            <a:endParaRPr lang="fa-IR"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1" anchor="ctr"/>
          <a:lstStyle>
            <a:lvl1pPr algn="ctr">
              <a:defRPr sz="1200">
                <a:solidFill>
                  <a:schemeClr val="tx1">
                    <a:tint val="75000"/>
                  </a:schemeClr>
                </a:solidFill>
                <a:cs typeface="B Homa" panose="00000400000000000000" pitchFamily="2" charset="-78"/>
              </a:defRPr>
            </a:lvl1pPr>
          </a:lstStyle>
          <a:p>
            <a:endParaRPr lang="fa-IR" dirty="0"/>
          </a:p>
        </p:txBody>
      </p:sp>
      <p:sp>
        <p:nvSpPr>
          <p:cNvPr id="6" name="Slide Number Placeholder 5"/>
          <p:cNvSpPr>
            <a:spLocks noGrp="1"/>
          </p:cNvSpPr>
          <p:nvPr>
            <p:ph type="sldNum" sz="quarter" idx="4"/>
          </p:nvPr>
        </p:nvSpPr>
        <p:spPr>
          <a:xfrm>
            <a:off x="628650" y="6356351"/>
            <a:ext cx="2057400" cy="365125"/>
          </a:xfrm>
          <a:prstGeom prst="rect">
            <a:avLst/>
          </a:prstGeom>
        </p:spPr>
        <p:txBody>
          <a:bodyPr vert="horz" lIns="91440" tIns="45720" rIns="91440" bIns="45720" rtlCol="1" anchor="ctr"/>
          <a:lstStyle>
            <a:lvl1pPr algn="l">
              <a:defRPr sz="1200">
                <a:solidFill>
                  <a:schemeClr val="tx1">
                    <a:tint val="75000"/>
                  </a:schemeClr>
                </a:solidFill>
                <a:cs typeface="B Homa" panose="00000400000000000000" pitchFamily="2" charset="-78"/>
              </a:defRPr>
            </a:lvl1pPr>
          </a:lstStyle>
          <a:p>
            <a:fld id="{566467BF-4F39-4A4B-846D-003A8775F21A}" type="slidenum">
              <a:rPr lang="fa-IR" smtClean="0"/>
              <a:pPr/>
              <a:t>‹#›</a:t>
            </a:fld>
            <a:endParaRPr lang="fa-IR" dirty="0"/>
          </a:p>
        </p:txBody>
      </p:sp>
    </p:spTree>
    <p:extLst>
      <p:ext uri="{BB962C8B-B14F-4D97-AF65-F5344CB8AC3E}">
        <p14:creationId xmlns:p14="http://schemas.microsoft.com/office/powerpoint/2010/main" val="21756592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B Homa" panose="00000400000000000000" pitchFamily="2" charset="-78"/>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69805" cy="6874935"/>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cs typeface="B Homa" panose="00000400000000000000" pitchFamily="2" charset="-78"/>
              </a:defRPr>
            </a:lvl1pPr>
          </a:lstStyle>
          <a:p>
            <a:fld id="{E9709FD2-77EA-41B9-9A37-9E3A60C9323B}" type="datetimeFigureOut">
              <a:rPr lang="fa-IR" smtClean="0"/>
              <a:pPr/>
              <a:t>26/03/1442</a:t>
            </a:fld>
            <a:endParaRPr lang="fa-IR" dirty="0"/>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cs typeface="B Homa" panose="00000400000000000000" pitchFamily="2" charset="-78"/>
              </a:defRPr>
            </a:lvl1pPr>
          </a:lstStyle>
          <a:p>
            <a:endParaRPr lang="fa-IR" dirty="0"/>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cs typeface="B Homa" panose="00000400000000000000" pitchFamily="2" charset="-78"/>
              </a:defRPr>
            </a:lvl1pPr>
          </a:lstStyle>
          <a:p>
            <a:fld id="{566467BF-4F39-4A4B-846D-003A8775F21A}" type="slidenum">
              <a:rPr lang="fa-IR" smtClean="0"/>
              <a:pPr/>
              <a:t>‹#›</a:t>
            </a:fld>
            <a:endParaRPr lang="fa-IR" dirty="0"/>
          </a:p>
        </p:txBody>
      </p:sp>
    </p:spTree>
    <p:extLst>
      <p:ext uri="{BB962C8B-B14F-4D97-AF65-F5344CB8AC3E}">
        <p14:creationId xmlns:p14="http://schemas.microsoft.com/office/powerpoint/2010/main" val="196118760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Lst>
  <p:txStyles>
    <p:titleStyle>
      <a:lvl1pPr algn="l" defTabSz="457200" rtl="1" eaLnBrk="1" latinLnBrk="0" hangingPunct="1">
        <a:spcBef>
          <a:spcPct val="0"/>
        </a:spcBef>
        <a:buNone/>
        <a:defRPr sz="3600" kern="1200">
          <a:solidFill>
            <a:schemeClr val="accent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2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7.jpg"/><Relationship Id="rId7"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6.jpe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2.jpe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26.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6.jpeg"/></Relationships>
</file>

<file path=ppt/slides/_rels/slide2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6.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12.xml"/><Relationship Id="rId5" Type="http://schemas.openxmlformats.org/officeDocument/2006/relationships/image" Target="../media/image6.jpe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1.jpeg"/><Relationship Id="rId5" Type="http://schemas.openxmlformats.org/officeDocument/2006/relationships/image" Target="../media/image5.jpeg"/><Relationship Id="rId4"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70000" y="2717800"/>
            <a:ext cx="4813300" cy="923330"/>
          </a:xfrm>
          <a:prstGeom prst="rect">
            <a:avLst/>
          </a:prstGeom>
          <a:noFill/>
        </p:spPr>
        <p:txBody>
          <a:bodyPr wrap="square" rtlCol="1">
            <a:spAutoFit/>
          </a:bodyPr>
          <a:lstStyle/>
          <a:p>
            <a:r>
              <a:rPr lang="fa-IR" sz="5400" dirty="0" smtClean="0">
                <a:solidFill>
                  <a:srgbClr val="FF0000"/>
                </a:solidFill>
                <a:cs typeface="B Homa" panose="00000400000000000000" pitchFamily="2" charset="-78"/>
              </a:rPr>
              <a:t>منشور آتن</a:t>
            </a:r>
            <a:endParaRPr lang="fa-IR" sz="5400" dirty="0">
              <a:solidFill>
                <a:srgbClr val="FF0000"/>
              </a:solidFill>
              <a:cs typeface="B Homa" panose="00000400000000000000" pitchFamily="2" charset="-78"/>
            </a:endParaRPr>
          </a:p>
        </p:txBody>
      </p:sp>
    </p:spTree>
    <p:extLst>
      <p:ext uri="{BB962C8B-B14F-4D97-AF65-F5344CB8AC3E}">
        <p14:creationId xmlns:p14="http://schemas.microsoft.com/office/powerpoint/2010/main" val="106907076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11" descr="Z:\newtek\_backgrounds_1.02\Tim\powerpoint templates\61-80\skyscrapers\skyscrapers_sld.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601351" y="990600"/>
            <a:ext cx="6324600" cy="2462213"/>
          </a:xfrm>
          <a:prstGeom prst="rect">
            <a:avLst/>
          </a:prstGeom>
          <a:noFill/>
        </p:spPr>
        <p:txBody>
          <a:bodyPr wrap="square" rtlCol="0">
            <a:spAutoFit/>
          </a:bodyPr>
          <a:lstStyle/>
          <a:p>
            <a:pPr algn="justLow" fontAlgn="base">
              <a:spcBef>
                <a:spcPct val="0"/>
              </a:spcBef>
              <a:spcAft>
                <a:spcPct val="0"/>
              </a:spcAft>
            </a:pPr>
            <a:r>
              <a:rPr lang="fa-IR" sz="2200" dirty="0">
                <a:ln>
                  <a:solidFill>
                    <a:srgbClr val="AAE2CA">
                      <a:lumMod val="50000"/>
                    </a:srgbClr>
                  </a:solidFill>
                </a:ln>
                <a:solidFill>
                  <a:srgbClr val="000000"/>
                </a:solidFill>
                <a:latin typeface="Arial" panose="020B0604020202020204" pitchFamily="34" charset="0"/>
                <a:cs typeface="B Homa" panose="00000400000000000000" pitchFamily="2" charset="-78"/>
              </a:rPr>
              <a:t>در </a:t>
            </a:r>
            <a:r>
              <a:rPr lang="fa-IR" sz="2200" dirty="0">
                <a:ln>
                  <a:solidFill>
                    <a:srgbClr val="AAE2CA">
                      <a:lumMod val="50000"/>
                    </a:srgbClr>
                  </a:solidFill>
                </a:ln>
                <a:solidFill>
                  <a:srgbClr val="000000"/>
                </a:solidFill>
                <a:latin typeface="Arial" panose="020B0604020202020204" pitchFamily="34" charset="0"/>
                <a:cs typeface="B Homa" panose="00000400000000000000" pitchFamily="2" charset="-78"/>
              </a:rPr>
              <a:t>این بررسی ها کنگره تحقیقاتی را در زمینه ی وضع موجود شهر ها و گسترش بی رویه و مغشوش آن ها ارایه داد و یک بررسی نیز از علل مشکلات موجود به عمل آورد</a:t>
            </a:r>
            <a:r>
              <a:rPr lang="en-US" sz="2200" dirty="0">
                <a:ln>
                  <a:solidFill>
                    <a:srgbClr val="AAE2CA">
                      <a:lumMod val="50000"/>
                    </a:srgbClr>
                  </a:solidFill>
                </a:ln>
                <a:solidFill>
                  <a:srgbClr val="000000"/>
                </a:solidFill>
                <a:latin typeface="Arial" panose="020B0604020202020204" pitchFamily="34" charset="0"/>
                <a:cs typeface="B Homa" panose="00000400000000000000" pitchFamily="2" charset="-78"/>
              </a:rPr>
              <a:t> </a:t>
            </a:r>
            <a:r>
              <a:rPr lang="fa-IR" sz="2200" dirty="0">
                <a:ln>
                  <a:solidFill>
                    <a:srgbClr val="AAE2CA">
                      <a:lumMod val="50000"/>
                    </a:srgbClr>
                  </a:solidFill>
                </a:ln>
                <a:solidFill>
                  <a:srgbClr val="000000"/>
                </a:solidFill>
                <a:latin typeface="Arial" panose="020B0604020202020204" pitchFamily="34" charset="0"/>
                <a:cs typeface="B Homa" panose="00000400000000000000" pitchFamily="2" charset="-78"/>
              </a:rPr>
              <a:t>(تهیه سه نقشه) .</a:t>
            </a:r>
          </a:p>
          <a:p>
            <a:pPr algn="justLow" fontAlgn="base">
              <a:spcBef>
                <a:spcPct val="0"/>
              </a:spcBef>
              <a:spcAft>
                <a:spcPct val="0"/>
              </a:spcAft>
            </a:pPr>
            <a:r>
              <a:rPr lang="fa-IR" sz="2200" dirty="0">
                <a:ln>
                  <a:solidFill>
                    <a:srgbClr val="AAE2CA">
                      <a:lumMod val="50000"/>
                    </a:srgbClr>
                  </a:solidFill>
                </a:ln>
                <a:solidFill>
                  <a:srgbClr val="000000"/>
                </a:solidFill>
                <a:latin typeface="Arial" panose="020B0604020202020204" pitchFamily="34" charset="0"/>
                <a:cs typeface="B Homa" panose="00000400000000000000" pitchFamily="2" charset="-78"/>
              </a:rPr>
              <a:t>به علاوه کنگره برنامه ای برای طرح منطقی شهر ها ارائه کرد که بر اساس آن شهر ها می توانستند چهار فعالیت حیاتی خود یعنی سکونت ، کار ، تفریح و رفت و آمد را به نحو احسن در بطن خود داشته باشند. </a:t>
            </a:r>
          </a:p>
        </p:txBody>
      </p:sp>
      <p:sp>
        <p:nvSpPr>
          <p:cNvPr id="6" name="TextBox 5"/>
          <p:cNvSpPr txBox="1"/>
          <p:nvPr/>
        </p:nvSpPr>
        <p:spPr>
          <a:xfrm>
            <a:off x="3583158" y="225305"/>
            <a:ext cx="1977683" cy="523220"/>
          </a:xfrm>
          <a:prstGeom prst="rect">
            <a:avLst/>
          </a:prstGeom>
          <a:noFill/>
        </p:spPr>
        <p:txBody>
          <a:bodyPr wrap="square" rtlCol="0">
            <a:spAutoFit/>
          </a:bodyPr>
          <a:lstStyle/>
          <a:p>
            <a:pPr algn="ctr" fontAlgn="base">
              <a:spcBef>
                <a:spcPct val="0"/>
              </a:spcBef>
              <a:spcAft>
                <a:spcPct val="0"/>
              </a:spcAft>
            </a:pPr>
            <a:r>
              <a:rPr lang="fa-IR" sz="2800" b="1" dirty="0">
                <a:solidFill>
                  <a:srgbClr val="FFFFFF"/>
                </a:solidFill>
                <a:latin typeface="Calibri"/>
                <a:ea typeface="Calibri"/>
                <a:cs typeface="B Homa" panose="00000400000000000000" pitchFamily="2" charset="-78"/>
              </a:rPr>
              <a:t>مقدمه</a:t>
            </a:r>
            <a:endParaRPr lang="en-US" sz="2800" b="1" dirty="0">
              <a:solidFill>
                <a:srgbClr val="FFFFFF"/>
              </a:solidFill>
              <a:latin typeface="Times New Roman" panose="02020603050405020304" pitchFamily="18" charset="0"/>
            </a:endParaRPr>
          </a:p>
        </p:txBody>
      </p:sp>
    </p:spTree>
    <p:extLst>
      <p:ext uri="{BB962C8B-B14F-4D97-AF65-F5344CB8AC3E}">
        <p14:creationId xmlns:p14="http://schemas.microsoft.com/office/powerpoint/2010/main" val="365013593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11" descr="Z:\newtek\_backgrounds_1.02\Tim\powerpoint templates\61-80\skyscrapers\skyscrapers_sld.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667000" y="990600"/>
            <a:ext cx="6324600" cy="4524315"/>
          </a:xfrm>
          <a:prstGeom prst="rect">
            <a:avLst/>
          </a:prstGeom>
          <a:noFill/>
        </p:spPr>
        <p:txBody>
          <a:bodyPr wrap="square" rtlCol="0">
            <a:spAutoFit/>
          </a:bodyPr>
          <a:lstStyle/>
          <a:p>
            <a:pPr algn="just"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cs typeface="B Homa" panose="00000400000000000000" pitchFamily="2" charset="-78"/>
              </a:rPr>
              <a:t>این پروِه منعکس کننده ی موقعیت پخته و جا </a:t>
            </a:r>
            <a:r>
              <a:rPr lang="fa-IR" sz="2400" dirty="0">
                <a:ln>
                  <a:solidFill>
                    <a:srgbClr val="AAE2CA">
                      <a:lumMod val="50000"/>
                    </a:srgbClr>
                  </a:solidFill>
                </a:ln>
                <a:solidFill>
                  <a:srgbClr val="000000"/>
                </a:solidFill>
                <a:latin typeface="Arial" panose="020B0604020202020204" pitchFamily="34" charset="0"/>
                <a:cs typeface="B Homa" panose="00000400000000000000" pitchFamily="2" charset="-78"/>
              </a:rPr>
              <a:t>افتاده ی </a:t>
            </a:r>
            <a:r>
              <a:rPr lang="fa-IR" sz="2400" dirty="0">
                <a:ln>
                  <a:solidFill>
                    <a:srgbClr val="AAE2CA">
                      <a:lumMod val="50000"/>
                    </a:srgbClr>
                  </a:solidFill>
                </a:ln>
                <a:solidFill>
                  <a:srgbClr val="000000"/>
                </a:solidFill>
                <a:latin typeface="Arial" panose="020B0604020202020204" pitchFamily="34" charset="0"/>
                <a:cs typeface="B Homa" panose="00000400000000000000" pitchFamily="2" charset="-78"/>
              </a:rPr>
              <a:t>شهرسازی در دهه ی 30 و نیز نمایانگر آن بود که اصول منشور آتن این قابلیت را دارند که مانند نقاط آغازین در ارایه ی راه حل های کارکردی و زیست شناختی به کار گرفته شوند . اما منشور آتن ضعف هایی نیز داشت که از آن جمله می توان با نگاه به منشور نیاز های انسان و تقسیم آن به چهار عملکرد اصلی و عبور از دیگر نیاز های انسانی، اشاره کرد .</a:t>
            </a:r>
          </a:p>
          <a:p>
            <a:pPr algn="just"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cs typeface="B Homa" panose="00000400000000000000" pitchFamily="2" charset="-78"/>
              </a:rPr>
              <a:t>همچنین در متن اصلی این موضوع  که سلول های سکونتی باید در واحد هایی گرد هم آیند عنوان می گردد اما درباره ی چگونگی ساختن یک شهر کامل خارج از تمامی آن اتم ها و مولکول ها ، سخنی به میان نیامد </a:t>
            </a:r>
            <a:r>
              <a:rPr lang="fa-IR" sz="2400" dirty="0">
                <a:ln>
                  <a:solidFill>
                    <a:srgbClr val="AAE2CA">
                      <a:lumMod val="50000"/>
                    </a:srgbClr>
                  </a:solidFill>
                </a:ln>
                <a:solidFill>
                  <a:srgbClr val="000000"/>
                </a:solidFill>
                <a:latin typeface="Arial" panose="020B0604020202020204" pitchFamily="34" charset="0"/>
                <a:cs typeface="B Homa" panose="00000400000000000000" pitchFamily="2" charset="-78"/>
              </a:rPr>
              <a:t>.</a:t>
            </a:r>
            <a:endParaRPr lang="en-US" sz="2400" dirty="0">
              <a:ln>
                <a:solidFill>
                  <a:srgbClr val="AAE2CA">
                    <a:lumMod val="50000"/>
                  </a:srgbClr>
                </a:solidFill>
              </a:ln>
              <a:solidFill>
                <a:srgbClr val="000000"/>
              </a:solidFill>
              <a:latin typeface="Arial" panose="020B0604020202020204" pitchFamily="34" charset="0"/>
              <a:cs typeface="B Homa" panose="00000400000000000000" pitchFamily="2" charset="-78"/>
            </a:endParaRPr>
          </a:p>
        </p:txBody>
      </p:sp>
      <p:sp>
        <p:nvSpPr>
          <p:cNvPr id="6" name="TextBox 5"/>
          <p:cNvSpPr txBox="1"/>
          <p:nvPr/>
        </p:nvSpPr>
        <p:spPr>
          <a:xfrm>
            <a:off x="3583158" y="162580"/>
            <a:ext cx="1977683" cy="523220"/>
          </a:xfrm>
          <a:prstGeom prst="rect">
            <a:avLst/>
          </a:prstGeom>
          <a:noFill/>
        </p:spPr>
        <p:txBody>
          <a:bodyPr wrap="square" rtlCol="0">
            <a:spAutoFit/>
          </a:bodyPr>
          <a:lstStyle/>
          <a:p>
            <a:pPr algn="ctr" fontAlgn="base">
              <a:spcBef>
                <a:spcPct val="0"/>
              </a:spcBef>
              <a:spcAft>
                <a:spcPct val="0"/>
              </a:spcAft>
            </a:pPr>
            <a:r>
              <a:rPr lang="fa-IR" sz="2800" b="1" dirty="0">
                <a:solidFill>
                  <a:srgbClr val="FFFFFF"/>
                </a:solidFill>
                <a:latin typeface="Calibri"/>
                <a:ea typeface="Calibri"/>
                <a:cs typeface="B Homa" panose="00000400000000000000" pitchFamily="2" charset="-78"/>
              </a:rPr>
              <a:t>مقدمه</a:t>
            </a:r>
            <a:endParaRPr lang="en-US" sz="2800" b="1" dirty="0">
              <a:solidFill>
                <a:srgbClr val="FFFFFF"/>
              </a:solidFill>
              <a:latin typeface="Times New Roman" panose="02020603050405020304" pitchFamily="18" charset="0"/>
            </a:endParaRPr>
          </a:p>
        </p:txBody>
      </p:sp>
    </p:spTree>
    <p:extLst>
      <p:ext uri="{BB962C8B-B14F-4D97-AF65-F5344CB8AC3E}">
        <p14:creationId xmlns:p14="http://schemas.microsoft.com/office/powerpoint/2010/main" val="109108955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 y="3012583"/>
            <a:ext cx="8991600" cy="609600"/>
          </a:xfrm>
        </p:spPr>
        <p:txBody>
          <a:bodyPr/>
          <a:lstStyle/>
          <a:p>
            <a:pPr algn="ctr" rtl="1"/>
            <a:r>
              <a:rPr lang="fa-IR" sz="11500" dirty="0" smtClean="0">
                <a:ln>
                  <a:solidFill>
                    <a:schemeClr val="accent5">
                      <a:lumMod val="50000"/>
                    </a:schemeClr>
                  </a:solidFill>
                </a:ln>
                <a:cs typeface="B Homa" panose="00000400000000000000" pitchFamily="2" charset="-78"/>
              </a:rPr>
              <a:t>بخش اول</a:t>
            </a:r>
            <a:endParaRPr lang="en-US" sz="11500" dirty="0">
              <a:ln>
                <a:solidFill>
                  <a:schemeClr val="accent5">
                    <a:lumMod val="50000"/>
                  </a:schemeClr>
                </a:solidFill>
              </a:ln>
            </a:endParaRPr>
          </a:p>
        </p:txBody>
      </p:sp>
    </p:spTree>
    <p:extLst>
      <p:ext uri="{BB962C8B-B14F-4D97-AF65-F5344CB8AC3E}">
        <p14:creationId xmlns:p14="http://schemas.microsoft.com/office/powerpoint/2010/main" val="173624095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7420" y="152400"/>
            <a:ext cx="8814179" cy="533400"/>
          </a:xfrm>
        </p:spPr>
        <p:txBody>
          <a:bodyPr>
            <a:normAutofit fontScale="90000"/>
          </a:bodyPr>
          <a:lstStyle/>
          <a:p>
            <a:endParaRPr lang="en-US"/>
          </a:p>
        </p:txBody>
      </p:sp>
      <p:sp>
        <p:nvSpPr>
          <p:cNvPr id="3" name="Content Placeholder 2"/>
          <p:cNvSpPr>
            <a:spLocks noGrp="1"/>
          </p:cNvSpPr>
          <p:nvPr>
            <p:ph idx="1"/>
          </p:nvPr>
        </p:nvSpPr>
        <p:spPr/>
        <p:txBody>
          <a:bodyPr/>
          <a:lstStyle/>
          <a:p>
            <a:endParaRPr lang="en-US"/>
          </a:p>
        </p:txBody>
      </p:sp>
      <p:pic>
        <p:nvPicPr>
          <p:cNvPr id="4" name="Picture 11" descr="Z:\newtek\_backgrounds_1.02\Tim\powerpoint templates\61-80\skyscrapers\skyscrapers_sld.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3302977" y="162580"/>
            <a:ext cx="2526323" cy="523220"/>
          </a:xfrm>
          <a:prstGeom prst="rect">
            <a:avLst/>
          </a:prstGeom>
          <a:noFill/>
        </p:spPr>
        <p:txBody>
          <a:bodyPr wrap="square" rtlCol="0">
            <a:spAutoFit/>
          </a:bodyPr>
          <a:lstStyle/>
          <a:p>
            <a:pPr algn="ctr" fontAlgn="base">
              <a:spcBef>
                <a:spcPct val="0"/>
              </a:spcBef>
              <a:spcAft>
                <a:spcPct val="0"/>
              </a:spcAft>
            </a:pPr>
            <a:r>
              <a:rPr lang="fa-IR" sz="2800" b="1" dirty="0">
                <a:solidFill>
                  <a:srgbClr val="FFFFFF"/>
                </a:solidFill>
                <a:latin typeface="Calibri"/>
                <a:ea typeface="Calibri"/>
                <a:cs typeface="B Homa" panose="00000400000000000000" pitchFamily="2" charset="-78"/>
              </a:rPr>
              <a:t>شهر </a:t>
            </a:r>
            <a:r>
              <a:rPr lang="fa-IR" sz="2800" b="1" dirty="0">
                <a:solidFill>
                  <a:srgbClr val="FFFFFF"/>
                </a:solidFill>
                <a:latin typeface="Calibri"/>
                <a:ea typeface="Calibri"/>
                <a:cs typeface="B Homa" panose="00000400000000000000" pitchFamily="2" charset="-78"/>
              </a:rPr>
              <a:t>و </a:t>
            </a:r>
            <a:r>
              <a:rPr lang="fa-IR" sz="2800" b="1" dirty="0">
                <a:solidFill>
                  <a:srgbClr val="FFFFFF"/>
                </a:solidFill>
                <a:latin typeface="Calibri"/>
                <a:ea typeface="Calibri"/>
                <a:cs typeface="B Homa" panose="00000400000000000000" pitchFamily="2" charset="-78"/>
              </a:rPr>
              <a:t>منطقه آن</a:t>
            </a:r>
            <a:endParaRPr lang="en-US" sz="2800" b="1" dirty="0">
              <a:solidFill>
                <a:srgbClr val="FFFFFF"/>
              </a:solidFill>
              <a:latin typeface="Times New Roman" panose="02020603050405020304" pitchFamily="18" charset="0"/>
            </a:endParaRPr>
          </a:p>
        </p:txBody>
      </p:sp>
      <p:sp>
        <p:nvSpPr>
          <p:cNvPr id="8" name="5-Point Star 7"/>
          <p:cNvSpPr/>
          <p:nvPr/>
        </p:nvSpPr>
        <p:spPr>
          <a:xfrm>
            <a:off x="7722813" y="1233140"/>
            <a:ext cx="1165123" cy="1053374"/>
          </a:xfrm>
          <a:prstGeom prst="star5">
            <a:avLst>
              <a:gd name="adj" fmla="val 26649"/>
              <a:gd name="hf" fmla="val 105146"/>
              <a:gd name="vf" fmla="val 110557"/>
            </a:avLst>
          </a:prstGeom>
          <a:solidFill>
            <a:srgbClr val="339966"/>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r>
              <a:rPr lang="fa-IR" sz="2400" dirty="0">
                <a:ln>
                  <a:solidFill>
                    <a:srgbClr val="AAE2CA">
                      <a:lumMod val="60000"/>
                      <a:lumOff val="40000"/>
                    </a:srgbClr>
                  </a:solidFill>
                </a:ln>
                <a:solidFill>
                  <a:srgbClr val="808080">
                    <a:lumMod val="60000"/>
                    <a:lumOff val="40000"/>
                  </a:srgbClr>
                </a:solidFill>
                <a:cs typeface="B Homa" panose="00000400000000000000" pitchFamily="2" charset="-78"/>
              </a:rPr>
              <a:t>شهر</a:t>
            </a:r>
            <a:endParaRPr lang="en-US" sz="2400" dirty="0">
              <a:ln>
                <a:solidFill>
                  <a:srgbClr val="AAE2CA">
                    <a:lumMod val="60000"/>
                    <a:lumOff val="40000"/>
                  </a:srgbClr>
                </a:solidFill>
              </a:ln>
              <a:solidFill>
                <a:srgbClr val="808080">
                  <a:lumMod val="60000"/>
                  <a:lumOff val="40000"/>
                </a:srgbClr>
              </a:solidFill>
            </a:endParaRPr>
          </a:p>
        </p:txBody>
      </p:sp>
      <p:sp>
        <p:nvSpPr>
          <p:cNvPr id="9" name="Left Brace 8"/>
          <p:cNvSpPr/>
          <p:nvPr/>
        </p:nvSpPr>
        <p:spPr>
          <a:xfrm>
            <a:off x="4564225" y="1060484"/>
            <a:ext cx="335203" cy="1583877"/>
          </a:xfrm>
          <a:prstGeom prst="leftBrace">
            <a:avLst>
              <a:gd name="adj1" fmla="val 73477"/>
              <a:gd name="adj2" fmla="val 50000"/>
            </a:avLst>
          </a:prstGeom>
          <a:ln w="38100">
            <a:solidFill>
              <a:srgbClr val="339966"/>
            </a:solidFill>
          </a:ln>
        </p:spPr>
        <p:style>
          <a:lnRef idx="1">
            <a:schemeClr val="accent1"/>
          </a:lnRef>
          <a:fillRef idx="0">
            <a:schemeClr val="accent1"/>
          </a:fillRef>
          <a:effectRef idx="0">
            <a:schemeClr val="accent1"/>
          </a:effectRef>
          <a:fontRef idx="minor">
            <a:schemeClr val="tx1"/>
          </a:fontRef>
        </p:style>
        <p:txBody>
          <a:bodyPr rtlCol="0" anchor="ctr"/>
          <a:lstStyle/>
          <a:p>
            <a:pPr algn="ctr" rtl="0" fontAlgn="base">
              <a:spcBef>
                <a:spcPct val="0"/>
              </a:spcBef>
              <a:spcAft>
                <a:spcPct val="0"/>
              </a:spcAft>
            </a:pPr>
            <a:endParaRPr lang="en-US" sz="2400">
              <a:solidFill>
                <a:srgbClr val="000000"/>
              </a:solidFill>
            </a:endParaRPr>
          </a:p>
        </p:txBody>
      </p:sp>
      <p:cxnSp>
        <p:nvCxnSpPr>
          <p:cNvPr id="10" name="Straight Arrow Connector 9"/>
          <p:cNvCxnSpPr>
            <a:stCxn id="8" idx="1"/>
          </p:cNvCxnSpPr>
          <p:nvPr/>
        </p:nvCxnSpPr>
        <p:spPr>
          <a:xfrm flipH="1" flipV="1">
            <a:off x="6106851" y="1294719"/>
            <a:ext cx="1615963" cy="340773"/>
          </a:xfrm>
          <a:prstGeom prst="straightConnector1">
            <a:avLst/>
          </a:prstGeom>
          <a:ln w="38100">
            <a:solidFill>
              <a:srgbClr val="339966"/>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stCxn id="8" idx="1"/>
          </p:cNvCxnSpPr>
          <p:nvPr/>
        </p:nvCxnSpPr>
        <p:spPr>
          <a:xfrm flipH="1">
            <a:off x="6106850" y="1635492"/>
            <a:ext cx="1615964" cy="659499"/>
          </a:xfrm>
          <a:prstGeom prst="straightConnector1">
            <a:avLst/>
          </a:prstGeom>
          <a:ln w="38100">
            <a:solidFill>
              <a:srgbClr val="339966"/>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8" idx="1"/>
            <a:endCxn id="20" idx="3"/>
          </p:cNvCxnSpPr>
          <p:nvPr/>
        </p:nvCxnSpPr>
        <p:spPr>
          <a:xfrm flipH="1">
            <a:off x="6158949" y="1635492"/>
            <a:ext cx="1563865" cy="114002"/>
          </a:xfrm>
          <a:prstGeom prst="straightConnector1">
            <a:avLst/>
          </a:prstGeom>
          <a:ln w="38100">
            <a:solidFill>
              <a:srgbClr val="339966"/>
            </a:solidFill>
            <a:tailEnd type="triangle"/>
          </a:ln>
        </p:spPr>
        <p:style>
          <a:lnRef idx="1">
            <a:schemeClr val="accent1"/>
          </a:lnRef>
          <a:fillRef idx="0">
            <a:schemeClr val="accent1"/>
          </a:fillRef>
          <a:effectRef idx="0">
            <a:schemeClr val="accent1"/>
          </a:effectRef>
          <a:fontRef idx="minor">
            <a:schemeClr val="tx1"/>
          </a:fontRef>
        </p:style>
      </p:cxnSp>
      <p:sp>
        <p:nvSpPr>
          <p:cNvPr id="13" name="Flowchart: Sequential Access Storage 12"/>
          <p:cNvSpPr/>
          <p:nvPr/>
        </p:nvSpPr>
        <p:spPr>
          <a:xfrm>
            <a:off x="7046151" y="3057135"/>
            <a:ext cx="1503591" cy="1152042"/>
          </a:xfrm>
          <a:prstGeom prst="flowChartMagneticTape">
            <a:avLst/>
          </a:prstGeom>
          <a:solidFill>
            <a:srgbClr val="339966"/>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r>
              <a:rPr lang="fa-IR" sz="2400" dirty="0">
                <a:ln>
                  <a:solidFill>
                    <a:srgbClr val="AAE2CA">
                      <a:lumMod val="60000"/>
                      <a:lumOff val="40000"/>
                    </a:srgbClr>
                  </a:solidFill>
                </a:ln>
                <a:solidFill>
                  <a:srgbClr val="808080">
                    <a:lumMod val="60000"/>
                    <a:lumOff val="40000"/>
                  </a:srgbClr>
                </a:solidFill>
                <a:cs typeface="B Homa" panose="00000400000000000000" pitchFamily="2" charset="-78"/>
              </a:rPr>
              <a:t>فردی و اجتماعی</a:t>
            </a:r>
            <a:endParaRPr lang="en-US" sz="2400" dirty="0">
              <a:ln>
                <a:solidFill>
                  <a:srgbClr val="AAE2CA">
                    <a:lumMod val="60000"/>
                    <a:lumOff val="40000"/>
                  </a:srgbClr>
                </a:solidFill>
              </a:ln>
              <a:solidFill>
                <a:srgbClr val="808080">
                  <a:lumMod val="60000"/>
                  <a:lumOff val="40000"/>
                </a:srgbClr>
              </a:solidFill>
            </a:endParaRPr>
          </a:p>
        </p:txBody>
      </p:sp>
      <p:cxnSp>
        <p:nvCxnSpPr>
          <p:cNvPr id="14" name="Straight Arrow Connector 13"/>
          <p:cNvCxnSpPr>
            <a:stCxn id="13" idx="1"/>
          </p:cNvCxnSpPr>
          <p:nvPr/>
        </p:nvCxnSpPr>
        <p:spPr>
          <a:xfrm flipH="1" flipV="1">
            <a:off x="5165216" y="3206624"/>
            <a:ext cx="1880935" cy="426532"/>
          </a:xfrm>
          <a:prstGeom prst="straightConnector1">
            <a:avLst/>
          </a:prstGeom>
          <a:ln w="38100">
            <a:solidFill>
              <a:srgbClr val="339966"/>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13" idx="1"/>
          </p:cNvCxnSpPr>
          <p:nvPr/>
        </p:nvCxnSpPr>
        <p:spPr>
          <a:xfrm flipH="1">
            <a:off x="5165215" y="3633156"/>
            <a:ext cx="1880936" cy="502118"/>
          </a:xfrm>
          <a:prstGeom prst="straightConnector1">
            <a:avLst/>
          </a:prstGeom>
          <a:ln w="38100">
            <a:solidFill>
              <a:srgbClr val="339966"/>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flipV="1">
            <a:off x="2160480" y="3008447"/>
            <a:ext cx="2269050" cy="198177"/>
          </a:xfrm>
          <a:prstGeom prst="straightConnector1">
            <a:avLst/>
          </a:prstGeom>
          <a:ln w="38100">
            <a:solidFill>
              <a:srgbClr val="339966"/>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2159422" y="3197688"/>
            <a:ext cx="2269051" cy="414225"/>
          </a:xfrm>
          <a:prstGeom prst="straightConnector1">
            <a:avLst/>
          </a:prstGeom>
          <a:ln w="38100">
            <a:solidFill>
              <a:srgbClr val="339966"/>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H="1">
            <a:off x="2169403" y="3179752"/>
            <a:ext cx="2269051" cy="1026627"/>
          </a:xfrm>
          <a:prstGeom prst="straightConnector1">
            <a:avLst/>
          </a:prstGeom>
          <a:ln w="38100">
            <a:solidFill>
              <a:srgbClr val="339966"/>
            </a:solidFill>
            <a:tailEnd type="triangle"/>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5046144" y="1054487"/>
            <a:ext cx="1083951" cy="461665"/>
          </a:xfrm>
          <a:prstGeom prst="rect">
            <a:avLst/>
          </a:prstGeom>
        </p:spPr>
        <p:txBody>
          <a:bodyPr wrap="none">
            <a:spAutoFit/>
          </a:bodyPr>
          <a:lstStyle/>
          <a:p>
            <a:pPr algn="ctr"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اقتصادی</a:t>
            </a:r>
            <a:endParaRPr lang="en-US" sz="2400" dirty="0">
              <a:solidFill>
                <a:srgbClr val="000000"/>
              </a:solidFill>
              <a:latin typeface="Times New Roman" panose="02020603050405020304" pitchFamily="18" charset="0"/>
            </a:endParaRPr>
          </a:p>
        </p:txBody>
      </p:sp>
      <p:sp>
        <p:nvSpPr>
          <p:cNvPr id="20" name="Rectangle 19"/>
          <p:cNvSpPr/>
          <p:nvPr/>
        </p:nvSpPr>
        <p:spPr>
          <a:xfrm>
            <a:off x="5216062" y="1518661"/>
            <a:ext cx="942887" cy="461665"/>
          </a:xfrm>
          <a:prstGeom prst="rect">
            <a:avLst/>
          </a:prstGeom>
        </p:spPr>
        <p:txBody>
          <a:bodyPr wrap="none">
            <a:spAutoFit/>
          </a:bodyPr>
          <a:lstStyle/>
          <a:p>
            <a:pPr algn="ctr"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سیاسی</a:t>
            </a:r>
            <a:endParaRPr lang="en-US" sz="2400" dirty="0">
              <a:solidFill>
                <a:srgbClr val="000000"/>
              </a:solidFill>
              <a:latin typeface="Times New Roman" panose="02020603050405020304" pitchFamily="18" charset="0"/>
            </a:endParaRPr>
          </a:p>
        </p:txBody>
      </p:sp>
      <p:sp>
        <p:nvSpPr>
          <p:cNvPr id="21" name="Rectangle 20"/>
          <p:cNvSpPr/>
          <p:nvPr/>
        </p:nvSpPr>
        <p:spPr>
          <a:xfrm>
            <a:off x="5050952" y="2011249"/>
            <a:ext cx="1088761" cy="461665"/>
          </a:xfrm>
          <a:prstGeom prst="rect">
            <a:avLst/>
          </a:prstGeom>
        </p:spPr>
        <p:txBody>
          <a:bodyPr wrap="none">
            <a:spAutoFit/>
          </a:bodyPr>
          <a:lstStyle/>
          <a:p>
            <a:pPr algn="ctr"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اجتماعی</a:t>
            </a:r>
            <a:endParaRPr lang="en-US" sz="2400" dirty="0">
              <a:solidFill>
                <a:srgbClr val="000000"/>
              </a:solidFill>
              <a:latin typeface="Times New Roman" panose="02020603050405020304" pitchFamily="18" charset="0"/>
            </a:endParaRPr>
          </a:p>
        </p:txBody>
      </p:sp>
      <p:sp>
        <p:nvSpPr>
          <p:cNvPr id="22" name="Rectangle 21"/>
          <p:cNvSpPr/>
          <p:nvPr/>
        </p:nvSpPr>
        <p:spPr>
          <a:xfrm>
            <a:off x="3517123" y="1572886"/>
            <a:ext cx="886781" cy="461665"/>
          </a:xfrm>
          <a:prstGeom prst="rect">
            <a:avLst/>
          </a:prstGeom>
        </p:spPr>
        <p:txBody>
          <a:bodyPr wrap="none">
            <a:spAutoFit/>
          </a:bodyPr>
          <a:lstStyle/>
          <a:p>
            <a:pPr algn="ctr" rtl="0" fontAlgn="base">
              <a:spcBef>
                <a:spcPct val="0"/>
              </a:spcBef>
              <a:spcAft>
                <a:spcPct val="0"/>
              </a:spcAft>
            </a:pPr>
            <a:r>
              <a:rPr lang="fa-IR" sz="2400" dirty="0">
                <a:ln>
                  <a:solidFill>
                    <a:srgbClr val="AAE2CA">
                      <a:lumMod val="50000"/>
                    </a:srgbClr>
                  </a:solidFill>
                </a:ln>
                <a:solidFill>
                  <a:srgbClr val="000000"/>
                </a:solidFill>
                <a:latin typeface="Times New Roman" panose="02020603050405020304" pitchFamily="18" charset="0"/>
                <a:cs typeface="B Homa" panose="00000400000000000000" pitchFamily="2" charset="-78"/>
              </a:rPr>
              <a:t>منطقه</a:t>
            </a:r>
          </a:p>
        </p:txBody>
      </p:sp>
      <p:sp>
        <p:nvSpPr>
          <p:cNvPr id="23" name="Rectangle 22"/>
          <p:cNvSpPr/>
          <p:nvPr/>
        </p:nvSpPr>
        <p:spPr>
          <a:xfrm>
            <a:off x="4395866" y="2979802"/>
            <a:ext cx="720069"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روانی</a:t>
            </a:r>
            <a:endParaRPr lang="en-US" sz="2400" dirty="0">
              <a:solidFill>
                <a:srgbClr val="000000"/>
              </a:solidFill>
              <a:latin typeface="Times New Roman" panose="02020603050405020304" pitchFamily="18" charset="0"/>
            </a:endParaRPr>
          </a:p>
        </p:txBody>
      </p:sp>
      <p:sp>
        <p:nvSpPr>
          <p:cNvPr id="24" name="Rectangle 23"/>
          <p:cNvSpPr/>
          <p:nvPr/>
        </p:nvSpPr>
        <p:spPr>
          <a:xfrm>
            <a:off x="4429530" y="3867998"/>
            <a:ext cx="922047"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فلسفی</a:t>
            </a:r>
            <a:endParaRPr lang="en-US" sz="2400" dirty="0">
              <a:solidFill>
                <a:srgbClr val="000000"/>
              </a:solidFill>
              <a:latin typeface="Times New Roman" panose="02020603050405020304" pitchFamily="18" charset="0"/>
            </a:endParaRPr>
          </a:p>
        </p:txBody>
      </p:sp>
      <p:sp>
        <p:nvSpPr>
          <p:cNvPr id="25" name="Rectangle 24"/>
          <p:cNvSpPr/>
          <p:nvPr/>
        </p:nvSpPr>
        <p:spPr>
          <a:xfrm>
            <a:off x="842924" y="2748118"/>
            <a:ext cx="1322798" cy="461665"/>
          </a:xfrm>
          <a:prstGeom prst="rect">
            <a:avLst/>
          </a:prstGeom>
        </p:spPr>
        <p:txBody>
          <a:bodyPr wrap="none">
            <a:spAutoFit/>
          </a:bodyPr>
          <a:lstStyle/>
          <a:p>
            <a:pPr algn="ctr"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توپو گرافی</a:t>
            </a:r>
            <a:endParaRPr lang="en-US" sz="2400" dirty="0">
              <a:solidFill>
                <a:srgbClr val="000000"/>
              </a:solidFill>
              <a:latin typeface="Times New Roman" panose="02020603050405020304" pitchFamily="18" charset="0"/>
            </a:endParaRPr>
          </a:p>
        </p:txBody>
      </p:sp>
      <p:sp>
        <p:nvSpPr>
          <p:cNvPr id="26" name="Rectangle 25"/>
          <p:cNvSpPr/>
          <p:nvPr/>
        </p:nvSpPr>
        <p:spPr>
          <a:xfrm>
            <a:off x="1080254" y="3360178"/>
            <a:ext cx="1083951" cy="461665"/>
          </a:xfrm>
          <a:prstGeom prst="rect">
            <a:avLst/>
          </a:prstGeom>
        </p:spPr>
        <p:txBody>
          <a:bodyPr wrap="none">
            <a:spAutoFit/>
          </a:bodyPr>
          <a:lstStyle/>
          <a:p>
            <a:pPr algn="ctr"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اقتصادی</a:t>
            </a:r>
            <a:endParaRPr lang="en-US" sz="2400" dirty="0">
              <a:solidFill>
                <a:srgbClr val="000000"/>
              </a:solidFill>
              <a:latin typeface="Times New Roman" panose="02020603050405020304" pitchFamily="18" charset="0"/>
            </a:endParaRPr>
          </a:p>
        </p:txBody>
      </p:sp>
      <p:sp>
        <p:nvSpPr>
          <p:cNvPr id="27" name="Rectangle 26"/>
          <p:cNvSpPr/>
          <p:nvPr/>
        </p:nvSpPr>
        <p:spPr>
          <a:xfrm>
            <a:off x="1250172" y="3920770"/>
            <a:ext cx="942887" cy="461665"/>
          </a:xfrm>
          <a:prstGeom prst="rect">
            <a:avLst/>
          </a:prstGeom>
        </p:spPr>
        <p:txBody>
          <a:bodyPr wrap="none">
            <a:spAutoFit/>
          </a:bodyPr>
          <a:lstStyle/>
          <a:p>
            <a:pPr algn="ctr"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سیاسی</a:t>
            </a:r>
            <a:endParaRPr lang="en-US" sz="2400" dirty="0">
              <a:solidFill>
                <a:srgbClr val="000000"/>
              </a:solidFill>
              <a:latin typeface="Times New Roman" panose="02020603050405020304" pitchFamily="18" charset="0"/>
            </a:endParaRPr>
          </a:p>
        </p:txBody>
      </p:sp>
      <p:sp>
        <p:nvSpPr>
          <p:cNvPr id="28" name="5-Point Star 27"/>
          <p:cNvSpPr/>
          <p:nvPr/>
        </p:nvSpPr>
        <p:spPr>
          <a:xfrm>
            <a:off x="7330692" y="4933049"/>
            <a:ext cx="1597155" cy="1398220"/>
          </a:xfrm>
          <a:prstGeom prst="star5">
            <a:avLst>
              <a:gd name="adj" fmla="val 26649"/>
              <a:gd name="hf" fmla="val 105146"/>
              <a:gd name="vf" fmla="val 110557"/>
            </a:avLst>
          </a:prstGeom>
          <a:solidFill>
            <a:srgbClr val="339966"/>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r>
              <a:rPr lang="fa-IR" sz="2400" dirty="0">
                <a:ln>
                  <a:solidFill>
                    <a:srgbClr val="AAE2CA">
                      <a:lumMod val="60000"/>
                      <a:lumOff val="40000"/>
                    </a:srgbClr>
                  </a:solidFill>
                </a:ln>
                <a:solidFill>
                  <a:srgbClr val="808080">
                    <a:lumMod val="60000"/>
                    <a:lumOff val="40000"/>
                  </a:srgbClr>
                </a:solidFill>
                <a:cs typeface="B Homa" panose="00000400000000000000" pitchFamily="2" charset="-78"/>
              </a:rPr>
              <a:t>ویژگی شهر</a:t>
            </a:r>
            <a:endParaRPr lang="en-US" sz="2400" dirty="0">
              <a:ln>
                <a:solidFill>
                  <a:srgbClr val="AAE2CA">
                    <a:lumMod val="60000"/>
                    <a:lumOff val="40000"/>
                  </a:srgbClr>
                </a:solidFill>
              </a:ln>
              <a:solidFill>
                <a:srgbClr val="808080">
                  <a:lumMod val="60000"/>
                  <a:lumOff val="40000"/>
                </a:srgbClr>
              </a:solidFill>
            </a:endParaRPr>
          </a:p>
        </p:txBody>
      </p:sp>
      <p:sp>
        <p:nvSpPr>
          <p:cNvPr id="29" name="Rectangle 28"/>
          <p:cNvSpPr/>
          <p:nvPr/>
        </p:nvSpPr>
        <p:spPr>
          <a:xfrm>
            <a:off x="5367847" y="4731567"/>
            <a:ext cx="1518364"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دفاع نظامی </a:t>
            </a:r>
            <a:endParaRPr lang="en-US" sz="2400" dirty="0">
              <a:solidFill>
                <a:srgbClr val="000000"/>
              </a:solidFill>
              <a:latin typeface="Times New Roman" panose="02020603050405020304" pitchFamily="18" charset="0"/>
            </a:endParaRPr>
          </a:p>
        </p:txBody>
      </p:sp>
      <p:sp>
        <p:nvSpPr>
          <p:cNvPr id="30" name="Rectangle 29"/>
          <p:cNvSpPr/>
          <p:nvPr/>
        </p:nvSpPr>
        <p:spPr>
          <a:xfrm>
            <a:off x="5053684" y="5163727"/>
            <a:ext cx="2002471"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اکتشافات علمی </a:t>
            </a:r>
            <a:endParaRPr lang="en-US" sz="2400" dirty="0">
              <a:solidFill>
                <a:srgbClr val="000000"/>
              </a:solidFill>
              <a:latin typeface="Times New Roman" panose="02020603050405020304" pitchFamily="18" charset="0"/>
            </a:endParaRPr>
          </a:p>
        </p:txBody>
      </p:sp>
      <p:sp>
        <p:nvSpPr>
          <p:cNvPr id="31" name="Rectangle 30"/>
          <p:cNvSpPr/>
          <p:nvPr/>
        </p:nvSpPr>
        <p:spPr>
          <a:xfrm>
            <a:off x="3631462" y="5530590"/>
            <a:ext cx="3329758"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تسلسل های حکومتی – اداری </a:t>
            </a:r>
            <a:endParaRPr lang="en-US" sz="2400" dirty="0">
              <a:solidFill>
                <a:srgbClr val="000000"/>
              </a:solidFill>
              <a:latin typeface="Times New Roman" panose="02020603050405020304" pitchFamily="18" charset="0"/>
            </a:endParaRPr>
          </a:p>
        </p:txBody>
      </p:sp>
      <p:sp>
        <p:nvSpPr>
          <p:cNvPr id="32" name="Rectangle 31"/>
          <p:cNvSpPr/>
          <p:nvPr/>
        </p:nvSpPr>
        <p:spPr>
          <a:xfrm>
            <a:off x="2508317" y="5874784"/>
            <a:ext cx="4540025"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توسعه ی تدریجی ارتبا طات ووسائط نقلیه</a:t>
            </a:r>
            <a:endParaRPr lang="en-US" sz="2400" dirty="0">
              <a:solidFill>
                <a:srgbClr val="000000"/>
              </a:solidFill>
              <a:latin typeface="Times New Roman" panose="02020603050405020304" pitchFamily="18" charset="0"/>
            </a:endParaRPr>
          </a:p>
        </p:txBody>
      </p:sp>
      <p:sp>
        <p:nvSpPr>
          <p:cNvPr id="33" name="Rectangle 32"/>
          <p:cNvSpPr/>
          <p:nvPr/>
        </p:nvSpPr>
        <p:spPr>
          <a:xfrm>
            <a:off x="818648" y="4726652"/>
            <a:ext cx="958917"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 زمینی </a:t>
            </a:r>
            <a:endParaRPr lang="en-US" sz="2400" dirty="0">
              <a:solidFill>
                <a:srgbClr val="000000"/>
              </a:solidFill>
              <a:latin typeface="Times New Roman" panose="02020603050405020304" pitchFamily="18" charset="0"/>
            </a:endParaRPr>
          </a:p>
        </p:txBody>
      </p:sp>
      <p:sp>
        <p:nvSpPr>
          <p:cNvPr id="34" name="Rectangle 33"/>
          <p:cNvSpPr/>
          <p:nvPr/>
        </p:nvSpPr>
        <p:spPr>
          <a:xfrm>
            <a:off x="392894" y="5231517"/>
            <a:ext cx="1353256"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خطوط آهن</a:t>
            </a:r>
            <a:endParaRPr lang="en-US" sz="2400" dirty="0">
              <a:solidFill>
                <a:srgbClr val="000000"/>
              </a:solidFill>
              <a:latin typeface="Times New Roman" panose="02020603050405020304" pitchFamily="18" charset="0"/>
            </a:endParaRPr>
          </a:p>
        </p:txBody>
      </p:sp>
      <p:sp>
        <p:nvSpPr>
          <p:cNvPr id="35" name="Rectangle 34"/>
          <p:cNvSpPr/>
          <p:nvPr/>
        </p:nvSpPr>
        <p:spPr>
          <a:xfrm>
            <a:off x="1172468" y="5601880"/>
            <a:ext cx="575799"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آبی</a:t>
            </a:r>
            <a:endParaRPr lang="en-US" sz="2400" dirty="0">
              <a:solidFill>
                <a:srgbClr val="000000"/>
              </a:solidFill>
              <a:latin typeface="Times New Roman" panose="02020603050405020304" pitchFamily="18" charset="0"/>
            </a:endParaRPr>
          </a:p>
        </p:txBody>
      </p:sp>
      <p:sp>
        <p:nvSpPr>
          <p:cNvPr id="36" name="Rectangle 35"/>
          <p:cNvSpPr/>
          <p:nvPr/>
        </p:nvSpPr>
        <p:spPr>
          <a:xfrm>
            <a:off x="939769" y="5992267"/>
            <a:ext cx="814647"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هوایی</a:t>
            </a:r>
            <a:endParaRPr lang="en-US" sz="2400" dirty="0">
              <a:solidFill>
                <a:srgbClr val="000000"/>
              </a:solidFill>
              <a:latin typeface="Times New Roman" panose="02020603050405020304" pitchFamily="18" charset="0"/>
            </a:endParaRPr>
          </a:p>
        </p:txBody>
      </p:sp>
      <p:cxnSp>
        <p:nvCxnSpPr>
          <p:cNvPr id="37" name="Straight Arrow Connector 36"/>
          <p:cNvCxnSpPr>
            <a:stCxn id="28" idx="1"/>
          </p:cNvCxnSpPr>
          <p:nvPr/>
        </p:nvCxnSpPr>
        <p:spPr>
          <a:xfrm flipH="1" flipV="1">
            <a:off x="6774000" y="5011871"/>
            <a:ext cx="556694" cy="455249"/>
          </a:xfrm>
          <a:prstGeom prst="straightConnector1">
            <a:avLst/>
          </a:prstGeom>
          <a:ln w="38100">
            <a:solidFill>
              <a:srgbClr val="339966"/>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a:stCxn id="28" idx="1"/>
          </p:cNvCxnSpPr>
          <p:nvPr/>
        </p:nvCxnSpPr>
        <p:spPr>
          <a:xfrm flipH="1" flipV="1">
            <a:off x="6774000" y="5408835"/>
            <a:ext cx="556694" cy="58285"/>
          </a:xfrm>
          <a:prstGeom prst="straightConnector1">
            <a:avLst/>
          </a:prstGeom>
          <a:ln w="38100">
            <a:solidFill>
              <a:srgbClr val="339966"/>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a:stCxn id="28" idx="1"/>
          </p:cNvCxnSpPr>
          <p:nvPr/>
        </p:nvCxnSpPr>
        <p:spPr>
          <a:xfrm flipH="1">
            <a:off x="6774000" y="5467120"/>
            <a:ext cx="556694" cy="320922"/>
          </a:xfrm>
          <a:prstGeom prst="straightConnector1">
            <a:avLst/>
          </a:prstGeom>
          <a:ln w="38100">
            <a:solidFill>
              <a:srgbClr val="339966"/>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a:stCxn id="28" idx="1"/>
          </p:cNvCxnSpPr>
          <p:nvPr/>
        </p:nvCxnSpPr>
        <p:spPr>
          <a:xfrm flipH="1">
            <a:off x="6774000" y="5467120"/>
            <a:ext cx="556694" cy="668237"/>
          </a:xfrm>
          <a:prstGeom prst="straightConnector1">
            <a:avLst/>
          </a:prstGeom>
          <a:ln w="38100">
            <a:solidFill>
              <a:srgbClr val="339966"/>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flipH="1" flipV="1">
            <a:off x="1666786" y="4993392"/>
            <a:ext cx="879740" cy="1070153"/>
          </a:xfrm>
          <a:prstGeom prst="straightConnector1">
            <a:avLst/>
          </a:prstGeom>
          <a:ln w="38100">
            <a:solidFill>
              <a:srgbClr val="339966"/>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H="1" flipV="1">
            <a:off x="1638346" y="5530590"/>
            <a:ext cx="918793" cy="532955"/>
          </a:xfrm>
          <a:prstGeom prst="straightConnector1">
            <a:avLst/>
          </a:prstGeom>
          <a:ln w="38100">
            <a:solidFill>
              <a:srgbClr val="339966"/>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flipH="1" flipV="1">
            <a:off x="1618819" y="5852378"/>
            <a:ext cx="927707" cy="211167"/>
          </a:xfrm>
          <a:prstGeom prst="straightConnector1">
            <a:avLst/>
          </a:prstGeom>
          <a:ln w="38100">
            <a:solidFill>
              <a:srgbClr val="339966"/>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flipH="1">
            <a:off x="1677735" y="6062002"/>
            <a:ext cx="879404" cy="197430"/>
          </a:xfrm>
          <a:prstGeom prst="straightConnector1">
            <a:avLst/>
          </a:prstGeom>
          <a:ln w="38100">
            <a:solidFill>
              <a:srgbClr val="339966"/>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521402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 y="2154454"/>
            <a:ext cx="8991600" cy="609600"/>
          </a:xfrm>
        </p:spPr>
        <p:txBody>
          <a:bodyPr/>
          <a:lstStyle/>
          <a:p>
            <a:pPr algn="ctr" rtl="1"/>
            <a:r>
              <a:rPr lang="fa-IR" sz="11500" dirty="0" smtClean="0">
                <a:ln>
                  <a:solidFill>
                    <a:schemeClr val="accent5">
                      <a:lumMod val="50000"/>
                    </a:schemeClr>
                  </a:solidFill>
                </a:ln>
                <a:cs typeface="B Homa" panose="00000400000000000000" pitchFamily="2" charset="-78"/>
              </a:rPr>
              <a:t>بخش دوم</a:t>
            </a:r>
            <a:endParaRPr lang="en-US" sz="11500" dirty="0">
              <a:ln>
                <a:solidFill>
                  <a:schemeClr val="accent5">
                    <a:lumMod val="50000"/>
                  </a:schemeClr>
                </a:solidFill>
              </a:ln>
            </a:endParaRPr>
          </a:p>
        </p:txBody>
      </p:sp>
      <p:sp>
        <p:nvSpPr>
          <p:cNvPr id="3" name="TextBox 2"/>
          <p:cNvSpPr txBox="1"/>
          <p:nvPr/>
        </p:nvSpPr>
        <p:spPr>
          <a:xfrm>
            <a:off x="787791" y="3474720"/>
            <a:ext cx="7455877" cy="1569660"/>
          </a:xfrm>
          <a:prstGeom prst="rect">
            <a:avLst/>
          </a:prstGeom>
          <a:noFill/>
        </p:spPr>
        <p:txBody>
          <a:bodyPr wrap="square" rtlCol="0">
            <a:spAutoFit/>
          </a:bodyPr>
          <a:lstStyle/>
          <a:p>
            <a:pPr algn="ctr" fontAlgn="base">
              <a:spcBef>
                <a:spcPct val="0"/>
              </a:spcBef>
              <a:spcAft>
                <a:spcPct val="0"/>
              </a:spcAft>
            </a:pPr>
            <a:r>
              <a:rPr lang="fa-IR" sz="4800" b="1" dirty="0">
                <a:ln>
                  <a:solidFill>
                    <a:srgbClr val="000000"/>
                  </a:solidFill>
                </a:ln>
                <a:solidFill>
                  <a:srgbClr val="FFFFFF"/>
                </a:solidFill>
                <a:latin typeface="Calibri"/>
                <a:ea typeface="Calibri"/>
                <a:cs typeface="B Homa" panose="00000400000000000000" pitchFamily="2" charset="-78"/>
              </a:rPr>
              <a:t>وضع موجود شهر ها ؛ </a:t>
            </a:r>
            <a:endParaRPr lang="fa-IR" sz="4800" b="1" dirty="0">
              <a:ln>
                <a:solidFill>
                  <a:srgbClr val="000000"/>
                </a:solidFill>
              </a:ln>
              <a:solidFill>
                <a:srgbClr val="FFFFFF"/>
              </a:solidFill>
              <a:latin typeface="Calibri"/>
              <a:ea typeface="Calibri"/>
              <a:cs typeface="B Homa" panose="00000400000000000000" pitchFamily="2" charset="-78"/>
            </a:endParaRPr>
          </a:p>
          <a:p>
            <a:pPr algn="ctr" fontAlgn="base">
              <a:spcBef>
                <a:spcPct val="0"/>
              </a:spcBef>
              <a:spcAft>
                <a:spcPct val="0"/>
              </a:spcAft>
            </a:pPr>
            <a:r>
              <a:rPr lang="fa-IR" sz="4800" b="1" dirty="0">
                <a:ln>
                  <a:solidFill>
                    <a:srgbClr val="000000"/>
                  </a:solidFill>
                </a:ln>
                <a:solidFill>
                  <a:srgbClr val="FFFFFF"/>
                </a:solidFill>
                <a:latin typeface="Calibri"/>
                <a:ea typeface="Calibri"/>
                <a:cs typeface="B Homa" panose="00000400000000000000" pitchFamily="2" charset="-78"/>
              </a:rPr>
              <a:t>انتقادات </a:t>
            </a:r>
            <a:r>
              <a:rPr lang="fa-IR" sz="4800" b="1" dirty="0">
                <a:ln>
                  <a:solidFill>
                    <a:srgbClr val="000000"/>
                  </a:solidFill>
                </a:ln>
                <a:solidFill>
                  <a:srgbClr val="FFFFFF"/>
                </a:solidFill>
                <a:latin typeface="Calibri"/>
                <a:ea typeface="Calibri"/>
                <a:cs typeface="B Homa" panose="00000400000000000000" pitchFamily="2" charset="-78"/>
              </a:rPr>
              <a:t>و را ه حل ها</a:t>
            </a:r>
            <a:endParaRPr lang="en-US" sz="4800" b="1" dirty="0">
              <a:ln>
                <a:solidFill>
                  <a:srgbClr val="000000"/>
                </a:solidFill>
              </a:ln>
              <a:solidFill>
                <a:srgbClr val="FFFFFF"/>
              </a:solidFill>
              <a:latin typeface="Times New Roman" panose="02020603050405020304" pitchFamily="18" charset="0"/>
            </a:endParaRPr>
          </a:p>
        </p:txBody>
      </p:sp>
    </p:spTree>
    <p:extLst>
      <p:ext uri="{BB962C8B-B14F-4D97-AF65-F5344CB8AC3E}">
        <p14:creationId xmlns:p14="http://schemas.microsoft.com/office/powerpoint/2010/main" val="154535946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11" descr="Z:\newtek\_backgrounds_1.02\Tim\powerpoint templates\61-80\skyscrapers\skyscrapers_sld.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3302977" y="109642"/>
            <a:ext cx="2526323" cy="523220"/>
          </a:xfrm>
          <a:prstGeom prst="rect">
            <a:avLst/>
          </a:prstGeom>
          <a:noFill/>
        </p:spPr>
        <p:txBody>
          <a:bodyPr wrap="square" rtlCol="0">
            <a:spAutoFit/>
          </a:bodyPr>
          <a:lstStyle/>
          <a:p>
            <a:pPr algn="ctr" fontAlgn="base">
              <a:spcBef>
                <a:spcPct val="0"/>
              </a:spcBef>
              <a:spcAft>
                <a:spcPct val="0"/>
              </a:spcAft>
            </a:pPr>
            <a:r>
              <a:rPr lang="fa-IR" sz="2800" b="1" dirty="0">
                <a:solidFill>
                  <a:srgbClr val="FFFFFF"/>
                </a:solidFill>
                <a:latin typeface="Calibri"/>
                <a:ea typeface="Calibri"/>
                <a:cs typeface="B Homa" panose="00000400000000000000" pitchFamily="2" charset="-78"/>
              </a:rPr>
              <a:t>سکونت</a:t>
            </a:r>
            <a:endParaRPr lang="en-US" sz="2800" b="1" dirty="0">
              <a:solidFill>
                <a:srgbClr val="FFFFFF"/>
              </a:solidFill>
              <a:latin typeface="Times New Roman" panose="02020603050405020304" pitchFamily="18" charset="0"/>
            </a:endParaRPr>
          </a:p>
        </p:txBody>
      </p:sp>
      <p:sp>
        <p:nvSpPr>
          <p:cNvPr id="7" name="Rectangle 6"/>
          <p:cNvSpPr/>
          <p:nvPr/>
        </p:nvSpPr>
        <p:spPr>
          <a:xfrm>
            <a:off x="7697159" y="1218931"/>
            <a:ext cx="1157689"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رشد شهر </a:t>
            </a:r>
            <a:endParaRPr lang="en-US" sz="2400" dirty="0">
              <a:solidFill>
                <a:srgbClr val="000000"/>
              </a:solidFill>
              <a:latin typeface="Times New Roman" panose="02020603050405020304" pitchFamily="18" charset="0"/>
            </a:endParaRPr>
          </a:p>
        </p:txBody>
      </p:sp>
      <p:sp>
        <p:nvSpPr>
          <p:cNvPr id="8" name="Rectangle 7"/>
          <p:cNvSpPr/>
          <p:nvPr/>
        </p:nvSpPr>
        <p:spPr>
          <a:xfrm>
            <a:off x="4888650" y="1234608"/>
            <a:ext cx="1561646"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فضاهای سبز </a:t>
            </a:r>
            <a:endParaRPr lang="en-US" sz="2400" dirty="0">
              <a:solidFill>
                <a:srgbClr val="000000"/>
              </a:solidFill>
              <a:latin typeface="Times New Roman" panose="02020603050405020304" pitchFamily="18" charset="0"/>
            </a:endParaRPr>
          </a:p>
        </p:txBody>
      </p:sp>
      <p:sp>
        <p:nvSpPr>
          <p:cNvPr id="9" name="Rectangle 8"/>
          <p:cNvSpPr/>
          <p:nvPr/>
        </p:nvSpPr>
        <p:spPr>
          <a:xfrm>
            <a:off x="1108140" y="1282879"/>
            <a:ext cx="2504212"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وخامت وضع بهداشتی</a:t>
            </a:r>
            <a:endParaRPr lang="en-US" sz="2400" dirty="0">
              <a:solidFill>
                <a:srgbClr val="000000"/>
              </a:solidFill>
              <a:latin typeface="Times New Roman" panose="02020603050405020304" pitchFamily="18" charset="0"/>
            </a:endParaRPr>
          </a:p>
        </p:txBody>
      </p:sp>
      <p:sp>
        <p:nvSpPr>
          <p:cNvPr id="10" name="Rectangle 9"/>
          <p:cNvSpPr/>
          <p:nvPr/>
        </p:nvSpPr>
        <p:spPr>
          <a:xfrm>
            <a:off x="7208071" y="2283462"/>
            <a:ext cx="1662635" cy="830997"/>
          </a:xfrm>
          <a:prstGeom prst="rect">
            <a:avLst/>
          </a:prstGeom>
        </p:spPr>
        <p:txBody>
          <a:bodyPr wrap="none">
            <a:spAutoFit/>
          </a:bodyPr>
          <a:lstStyle/>
          <a:p>
            <a:pPr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محله های </a:t>
            </a:r>
            <a:endParaRPr lang="en-US" sz="2400" dirty="0">
              <a:ln>
                <a:solidFill>
                  <a:srgbClr val="AAE2CA">
                    <a:lumMod val="50000"/>
                  </a:srgbClr>
                </a:solidFill>
              </a:ln>
              <a:solidFill>
                <a:srgbClr val="000000"/>
              </a:solidFill>
              <a:latin typeface="Calibri"/>
              <a:ea typeface="Calibri"/>
              <a:cs typeface="B Homa" panose="00000400000000000000" pitchFamily="2" charset="-78"/>
            </a:endParaRPr>
          </a:p>
          <a:p>
            <a:pPr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پر </a:t>
            </a:r>
            <a:r>
              <a:rPr lang="fa-IR" sz="2400" dirty="0">
                <a:ln>
                  <a:solidFill>
                    <a:srgbClr val="AAE2CA">
                      <a:lumMod val="50000"/>
                    </a:srgbClr>
                  </a:solidFill>
                </a:ln>
                <a:solidFill>
                  <a:srgbClr val="000000"/>
                </a:solidFill>
                <a:latin typeface="Calibri"/>
                <a:ea typeface="Calibri"/>
                <a:cs typeface="B Homa" panose="00000400000000000000" pitchFamily="2" charset="-78"/>
              </a:rPr>
              <a:t>جمعیت تر </a:t>
            </a:r>
            <a:endParaRPr lang="en-US" sz="2400" dirty="0">
              <a:solidFill>
                <a:srgbClr val="000000"/>
              </a:solidFill>
              <a:latin typeface="Times New Roman" panose="02020603050405020304" pitchFamily="18" charset="0"/>
            </a:endParaRPr>
          </a:p>
        </p:txBody>
      </p:sp>
      <p:sp>
        <p:nvSpPr>
          <p:cNvPr id="11" name="Rectangle 10"/>
          <p:cNvSpPr/>
          <p:nvPr/>
        </p:nvSpPr>
        <p:spPr>
          <a:xfrm>
            <a:off x="4194491" y="2445501"/>
            <a:ext cx="1715534" cy="461665"/>
          </a:xfrm>
          <a:prstGeom prst="rect">
            <a:avLst/>
          </a:prstGeom>
        </p:spPr>
        <p:txBody>
          <a:bodyPr wrap="none">
            <a:spAutoFit/>
          </a:bodyPr>
          <a:lstStyle/>
          <a:p>
            <a:pPr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موقیعت</a:t>
            </a:r>
            <a:r>
              <a:rPr lang="en-US" sz="2400" dirty="0">
                <a:ln>
                  <a:solidFill>
                    <a:srgbClr val="AAE2CA">
                      <a:lumMod val="50000"/>
                    </a:srgbClr>
                  </a:solidFill>
                </a:ln>
                <a:solidFill>
                  <a:srgbClr val="000000"/>
                </a:solidFill>
                <a:latin typeface="Calibri"/>
                <a:ea typeface="Calibri"/>
                <a:cs typeface="B Homa" panose="00000400000000000000" pitchFamily="2" charset="-78"/>
              </a:rPr>
              <a:t> </a:t>
            </a:r>
            <a:r>
              <a:rPr lang="fa-IR" sz="2400" dirty="0">
                <a:ln>
                  <a:solidFill>
                    <a:srgbClr val="AAE2CA">
                      <a:lumMod val="50000"/>
                    </a:srgbClr>
                  </a:solidFill>
                </a:ln>
                <a:solidFill>
                  <a:srgbClr val="000000"/>
                </a:solidFill>
                <a:latin typeface="Calibri"/>
                <a:ea typeface="Calibri"/>
                <a:cs typeface="B Homa" panose="00000400000000000000" pitchFamily="2" charset="-78"/>
              </a:rPr>
              <a:t>بدتر </a:t>
            </a:r>
            <a:endParaRPr lang="en-US" sz="2400" dirty="0">
              <a:solidFill>
                <a:srgbClr val="000000"/>
              </a:solidFill>
              <a:latin typeface="Times New Roman" panose="02020603050405020304" pitchFamily="18" charset="0"/>
            </a:endParaRPr>
          </a:p>
        </p:txBody>
      </p:sp>
      <p:sp>
        <p:nvSpPr>
          <p:cNvPr id="12" name="Rectangle 11"/>
          <p:cNvSpPr/>
          <p:nvPr/>
        </p:nvSpPr>
        <p:spPr>
          <a:xfrm>
            <a:off x="1629968" y="1828049"/>
            <a:ext cx="1854995"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جهت نا مساعد </a:t>
            </a:r>
            <a:endParaRPr lang="en-US" sz="2400" dirty="0">
              <a:solidFill>
                <a:srgbClr val="000000"/>
              </a:solidFill>
              <a:latin typeface="Times New Roman" panose="02020603050405020304" pitchFamily="18" charset="0"/>
            </a:endParaRPr>
          </a:p>
        </p:txBody>
      </p:sp>
      <p:sp>
        <p:nvSpPr>
          <p:cNvPr id="13" name="Rectangle 12"/>
          <p:cNvSpPr/>
          <p:nvPr/>
        </p:nvSpPr>
        <p:spPr>
          <a:xfrm>
            <a:off x="1777286" y="2213095"/>
            <a:ext cx="1568058"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مه و رطوبت </a:t>
            </a:r>
            <a:endParaRPr lang="en-US" sz="2400" dirty="0">
              <a:solidFill>
                <a:srgbClr val="000000"/>
              </a:solidFill>
              <a:latin typeface="Times New Roman" panose="02020603050405020304" pitchFamily="18" charset="0"/>
            </a:endParaRPr>
          </a:p>
        </p:txBody>
      </p:sp>
      <p:sp>
        <p:nvSpPr>
          <p:cNvPr id="14" name="Rectangle 13"/>
          <p:cNvSpPr/>
          <p:nvPr/>
        </p:nvSpPr>
        <p:spPr>
          <a:xfrm>
            <a:off x="1047118" y="2672528"/>
            <a:ext cx="2318263"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گاز و دود کارخانه ها</a:t>
            </a:r>
            <a:endParaRPr lang="en-US" sz="2400" dirty="0">
              <a:solidFill>
                <a:srgbClr val="000000"/>
              </a:solidFill>
              <a:latin typeface="Times New Roman" panose="02020603050405020304" pitchFamily="18" charset="0"/>
            </a:endParaRPr>
          </a:p>
        </p:txBody>
      </p:sp>
      <p:sp>
        <p:nvSpPr>
          <p:cNvPr id="15" name="Rectangle 14"/>
          <p:cNvSpPr/>
          <p:nvPr/>
        </p:nvSpPr>
        <p:spPr>
          <a:xfrm>
            <a:off x="783582" y="3121493"/>
            <a:ext cx="2645276"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سیل و طغیان رود خانه </a:t>
            </a:r>
            <a:endParaRPr lang="en-US" sz="2400" dirty="0">
              <a:solidFill>
                <a:srgbClr val="000000"/>
              </a:solidFill>
              <a:latin typeface="Times New Roman" panose="02020603050405020304" pitchFamily="18" charset="0"/>
            </a:endParaRPr>
          </a:p>
        </p:txBody>
      </p:sp>
      <p:sp>
        <p:nvSpPr>
          <p:cNvPr id="16" name="Rectangle 15"/>
          <p:cNvSpPr/>
          <p:nvPr/>
        </p:nvSpPr>
        <p:spPr>
          <a:xfrm>
            <a:off x="6898691" y="4029372"/>
            <a:ext cx="2064989"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بازشوی ساختمان </a:t>
            </a:r>
            <a:endParaRPr lang="en-US" sz="2400" dirty="0">
              <a:solidFill>
                <a:srgbClr val="000000"/>
              </a:solidFill>
              <a:latin typeface="Times New Roman" panose="02020603050405020304" pitchFamily="18" charset="0"/>
            </a:endParaRPr>
          </a:p>
        </p:txBody>
      </p:sp>
      <p:sp>
        <p:nvSpPr>
          <p:cNvPr id="17" name="Rectangle 16"/>
          <p:cNvSpPr/>
          <p:nvPr/>
        </p:nvSpPr>
        <p:spPr>
          <a:xfrm>
            <a:off x="3672013" y="4036235"/>
            <a:ext cx="2151551"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مناطق ممتاز شهر </a:t>
            </a:r>
            <a:endParaRPr lang="en-US" sz="2400" dirty="0">
              <a:solidFill>
                <a:srgbClr val="000000"/>
              </a:solidFill>
              <a:latin typeface="Times New Roman" panose="02020603050405020304" pitchFamily="18" charset="0"/>
            </a:endParaRPr>
          </a:p>
        </p:txBody>
      </p:sp>
      <p:sp>
        <p:nvSpPr>
          <p:cNvPr id="18" name="Rectangle 17"/>
          <p:cNvSpPr/>
          <p:nvPr/>
        </p:nvSpPr>
        <p:spPr>
          <a:xfrm>
            <a:off x="763714" y="4065620"/>
            <a:ext cx="1745991"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چشم انداز زیبا </a:t>
            </a:r>
            <a:endParaRPr lang="en-US" sz="2400" dirty="0">
              <a:solidFill>
                <a:srgbClr val="000000"/>
              </a:solidFill>
              <a:latin typeface="Times New Roman" panose="02020603050405020304" pitchFamily="18" charset="0"/>
            </a:endParaRPr>
          </a:p>
        </p:txBody>
      </p:sp>
      <p:sp>
        <p:nvSpPr>
          <p:cNvPr id="19" name="Rectangle 18"/>
          <p:cNvSpPr/>
          <p:nvPr/>
        </p:nvSpPr>
        <p:spPr>
          <a:xfrm>
            <a:off x="6719575" y="5231897"/>
            <a:ext cx="2371162"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هسته های مسکونی </a:t>
            </a:r>
            <a:endParaRPr lang="en-US" sz="2400" dirty="0">
              <a:solidFill>
                <a:srgbClr val="000000"/>
              </a:solidFill>
              <a:latin typeface="Times New Roman" panose="02020603050405020304" pitchFamily="18" charset="0"/>
            </a:endParaRPr>
          </a:p>
        </p:txBody>
      </p:sp>
      <p:sp>
        <p:nvSpPr>
          <p:cNvPr id="21" name="Rectangle 20"/>
          <p:cNvSpPr/>
          <p:nvPr/>
        </p:nvSpPr>
        <p:spPr>
          <a:xfrm>
            <a:off x="3058353" y="5231896"/>
            <a:ext cx="881973"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محروم</a:t>
            </a:r>
            <a:endParaRPr lang="en-US" sz="2400" dirty="0">
              <a:solidFill>
                <a:srgbClr val="000000"/>
              </a:solidFill>
              <a:latin typeface="Times New Roman" panose="02020603050405020304" pitchFamily="18" charset="0"/>
            </a:endParaRPr>
          </a:p>
        </p:txBody>
      </p:sp>
      <p:sp>
        <p:nvSpPr>
          <p:cNvPr id="22" name="Striped Right Arrow 21"/>
          <p:cNvSpPr/>
          <p:nvPr/>
        </p:nvSpPr>
        <p:spPr>
          <a:xfrm rot="10800000">
            <a:off x="6513288" y="1037338"/>
            <a:ext cx="1327614" cy="856207"/>
          </a:xfrm>
          <a:prstGeom prst="stripedRightArrow">
            <a:avLst>
              <a:gd name="adj1" fmla="val 46812"/>
              <a:gd name="adj2" fmla="val 81879"/>
            </a:avLst>
          </a:prstGeom>
          <a:solidFill>
            <a:srgbClr val="339966"/>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sz="2400">
              <a:solidFill>
                <a:srgbClr val="FFFFFF"/>
              </a:solidFill>
            </a:endParaRPr>
          </a:p>
        </p:txBody>
      </p:sp>
      <p:sp>
        <p:nvSpPr>
          <p:cNvPr id="23" name="Notched Right Arrow 22"/>
          <p:cNvSpPr/>
          <p:nvPr/>
        </p:nvSpPr>
        <p:spPr>
          <a:xfrm rot="10800000">
            <a:off x="3603871" y="1081607"/>
            <a:ext cx="1399362" cy="864210"/>
          </a:xfrm>
          <a:prstGeom prst="notchedRightArrow">
            <a:avLst/>
          </a:prstGeom>
          <a:solidFill>
            <a:srgbClr val="339966"/>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sz="2400">
              <a:solidFill>
                <a:srgbClr val="FFFFFF"/>
              </a:solidFill>
            </a:endParaRPr>
          </a:p>
        </p:txBody>
      </p:sp>
      <p:sp>
        <p:nvSpPr>
          <p:cNvPr id="24" name="Striped Right Arrow 23"/>
          <p:cNvSpPr/>
          <p:nvPr/>
        </p:nvSpPr>
        <p:spPr>
          <a:xfrm rot="10800000">
            <a:off x="6009296" y="2287176"/>
            <a:ext cx="1327614" cy="856207"/>
          </a:xfrm>
          <a:prstGeom prst="stripedRightArrow">
            <a:avLst>
              <a:gd name="adj1" fmla="val 46812"/>
              <a:gd name="adj2" fmla="val 81879"/>
            </a:avLst>
          </a:prstGeom>
          <a:solidFill>
            <a:srgbClr val="339966"/>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sz="2400">
              <a:solidFill>
                <a:srgbClr val="FFFFFF"/>
              </a:solidFill>
            </a:endParaRPr>
          </a:p>
        </p:txBody>
      </p:sp>
      <p:cxnSp>
        <p:nvCxnSpPr>
          <p:cNvPr id="25" name="Straight Arrow Connector 24"/>
          <p:cNvCxnSpPr/>
          <p:nvPr/>
        </p:nvCxnSpPr>
        <p:spPr>
          <a:xfrm flipH="1" flipV="1">
            <a:off x="3342295" y="2513161"/>
            <a:ext cx="1213440" cy="209443"/>
          </a:xfrm>
          <a:prstGeom prst="straightConnector1">
            <a:avLst/>
          </a:prstGeom>
          <a:ln w="38100">
            <a:solidFill>
              <a:srgbClr val="339966"/>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H="1" flipV="1">
            <a:off x="3342296" y="2078273"/>
            <a:ext cx="1213439" cy="644330"/>
          </a:xfrm>
          <a:prstGeom prst="straightConnector1">
            <a:avLst/>
          </a:prstGeom>
          <a:ln w="38100">
            <a:solidFill>
              <a:srgbClr val="339966"/>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H="1">
            <a:off x="3375769" y="2722603"/>
            <a:ext cx="1179967" cy="184563"/>
          </a:xfrm>
          <a:prstGeom prst="straightConnector1">
            <a:avLst/>
          </a:prstGeom>
          <a:ln w="38100">
            <a:solidFill>
              <a:srgbClr val="339966"/>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H="1">
            <a:off x="3375769" y="2722602"/>
            <a:ext cx="1179967" cy="655775"/>
          </a:xfrm>
          <a:prstGeom prst="straightConnector1">
            <a:avLst/>
          </a:prstGeom>
          <a:ln w="38100">
            <a:solidFill>
              <a:srgbClr val="339966"/>
            </a:solidFill>
            <a:tailEnd type="triangle"/>
          </a:ln>
        </p:spPr>
        <p:style>
          <a:lnRef idx="1">
            <a:schemeClr val="accent1"/>
          </a:lnRef>
          <a:fillRef idx="0">
            <a:schemeClr val="accent1"/>
          </a:fillRef>
          <a:effectRef idx="0">
            <a:schemeClr val="accent1"/>
          </a:effectRef>
          <a:fontRef idx="minor">
            <a:schemeClr val="tx1"/>
          </a:fontRef>
        </p:style>
      </p:cxnSp>
      <p:sp>
        <p:nvSpPr>
          <p:cNvPr id="37" name="Striped Right Arrow 36"/>
          <p:cNvSpPr/>
          <p:nvPr/>
        </p:nvSpPr>
        <p:spPr>
          <a:xfrm rot="10800000">
            <a:off x="5663042" y="3850301"/>
            <a:ext cx="1327614" cy="856207"/>
          </a:xfrm>
          <a:prstGeom prst="stripedRightArrow">
            <a:avLst>
              <a:gd name="adj1" fmla="val 46812"/>
              <a:gd name="adj2" fmla="val 81879"/>
            </a:avLst>
          </a:prstGeom>
          <a:solidFill>
            <a:srgbClr val="339966"/>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sz="2400">
              <a:solidFill>
                <a:srgbClr val="FFFFFF"/>
              </a:solidFill>
            </a:endParaRPr>
          </a:p>
        </p:txBody>
      </p:sp>
      <p:sp>
        <p:nvSpPr>
          <p:cNvPr id="38" name="Notched Right Arrow 37"/>
          <p:cNvSpPr/>
          <p:nvPr/>
        </p:nvSpPr>
        <p:spPr>
          <a:xfrm rot="10800000">
            <a:off x="2590709" y="3906331"/>
            <a:ext cx="1399362" cy="864210"/>
          </a:xfrm>
          <a:prstGeom prst="notchedRightArrow">
            <a:avLst/>
          </a:prstGeom>
          <a:solidFill>
            <a:srgbClr val="339966"/>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sz="2400">
              <a:solidFill>
                <a:srgbClr val="FFFFFF"/>
              </a:solidFill>
            </a:endParaRPr>
          </a:p>
        </p:txBody>
      </p:sp>
      <p:sp>
        <p:nvSpPr>
          <p:cNvPr id="39" name="Left-Right Arrow Callout 38"/>
          <p:cNvSpPr/>
          <p:nvPr/>
        </p:nvSpPr>
        <p:spPr>
          <a:xfrm>
            <a:off x="4089668" y="5079738"/>
            <a:ext cx="2644899" cy="839550"/>
          </a:xfrm>
          <a:prstGeom prst="leftRightArrowCallout">
            <a:avLst/>
          </a:prstGeom>
          <a:solidFill>
            <a:schemeClr val="bg1">
              <a:lumMod val="85000"/>
            </a:schemeClr>
          </a:solidFill>
          <a:ln w="28575">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r>
              <a:rPr lang="fa-IR" sz="2400" dirty="0">
                <a:ln>
                  <a:solidFill>
                    <a:srgbClr val="00CC99">
                      <a:lumMod val="50000"/>
                    </a:srgbClr>
                  </a:solidFill>
                </a:ln>
                <a:solidFill>
                  <a:srgbClr val="808080">
                    <a:lumMod val="75000"/>
                  </a:srgbClr>
                </a:solidFill>
                <a:latin typeface="Arial" panose="020B0604020202020204" pitchFamily="34" charset="0"/>
                <a:ea typeface="Calibri"/>
                <a:cs typeface="B Homa" panose="00000400000000000000" pitchFamily="2" charset="-78"/>
              </a:rPr>
              <a:t>توسعه بدون طرح</a:t>
            </a:r>
            <a:endParaRPr lang="en-US" sz="2400" dirty="0">
              <a:ln>
                <a:solidFill>
                  <a:srgbClr val="00CC99">
                    <a:lumMod val="50000"/>
                  </a:srgbClr>
                </a:solidFill>
              </a:ln>
              <a:solidFill>
                <a:srgbClr val="808080">
                  <a:lumMod val="75000"/>
                </a:srgbClr>
              </a:solidFill>
            </a:endParaRPr>
          </a:p>
        </p:txBody>
      </p:sp>
    </p:spTree>
    <p:extLst>
      <p:ext uri="{BB962C8B-B14F-4D97-AF65-F5344CB8AC3E}">
        <p14:creationId xmlns:p14="http://schemas.microsoft.com/office/powerpoint/2010/main" val="275359455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11" descr="Z:\newtek\_backgrounds_1.02\Tim\powerpoint templates\61-80\skyscrapers\skyscrapers_sld.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3308838" y="166251"/>
            <a:ext cx="2526323" cy="523220"/>
          </a:xfrm>
          <a:prstGeom prst="rect">
            <a:avLst/>
          </a:prstGeom>
          <a:noFill/>
        </p:spPr>
        <p:txBody>
          <a:bodyPr wrap="square" rtlCol="0">
            <a:spAutoFit/>
          </a:bodyPr>
          <a:lstStyle/>
          <a:p>
            <a:pPr algn="ctr" fontAlgn="base">
              <a:spcBef>
                <a:spcPct val="0"/>
              </a:spcBef>
              <a:spcAft>
                <a:spcPct val="0"/>
              </a:spcAft>
            </a:pPr>
            <a:r>
              <a:rPr lang="fa-IR" sz="2800" b="1" dirty="0">
                <a:solidFill>
                  <a:srgbClr val="FFFFFF"/>
                </a:solidFill>
                <a:latin typeface="Calibri"/>
                <a:ea typeface="Calibri"/>
                <a:cs typeface="B Homa" panose="00000400000000000000" pitchFamily="2" charset="-78"/>
              </a:rPr>
              <a:t>سکونت</a:t>
            </a:r>
            <a:endParaRPr lang="en-US" sz="2800" b="1" dirty="0">
              <a:solidFill>
                <a:srgbClr val="FFFFFF"/>
              </a:solidFill>
              <a:latin typeface="Times New Roman" panose="02020603050405020304" pitchFamily="18" charset="0"/>
            </a:endParaRPr>
          </a:p>
        </p:txBody>
      </p:sp>
      <p:sp>
        <p:nvSpPr>
          <p:cNvPr id="5" name="Rectangle 4"/>
          <p:cNvSpPr/>
          <p:nvPr/>
        </p:nvSpPr>
        <p:spPr>
          <a:xfrm>
            <a:off x="6882918" y="1411576"/>
            <a:ext cx="1975221"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محلات مسکونی </a:t>
            </a:r>
            <a:endParaRPr lang="en-US" sz="2400" dirty="0">
              <a:solidFill>
                <a:srgbClr val="000000"/>
              </a:solidFill>
              <a:latin typeface="Times New Roman" panose="02020603050405020304" pitchFamily="18" charset="0"/>
            </a:endParaRPr>
          </a:p>
        </p:txBody>
      </p:sp>
      <p:sp>
        <p:nvSpPr>
          <p:cNvPr id="8" name="Rectangle 7"/>
          <p:cNvSpPr/>
          <p:nvPr/>
        </p:nvSpPr>
        <p:spPr>
          <a:xfrm>
            <a:off x="4665199" y="1202788"/>
            <a:ext cx="184731" cy="461665"/>
          </a:xfrm>
          <a:prstGeom prst="rect">
            <a:avLst/>
          </a:prstGeom>
        </p:spPr>
        <p:txBody>
          <a:bodyPr wrap="none">
            <a:spAutoFit/>
          </a:bodyPr>
          <a:lstStyle/>
          <a:p>
            <a:pPr algn="l" rtl="0" fontAlgn="base">
              <a:spcBef>
                <a:spcPct val="0"/>
              </a:spcBef>
              <a:spcAft>
                <a:spcPct val="0"/>
              </a:spcAft>
            </a:pPr>
            <a:endParaRPr lang="en-US" sz="2400" dirty="0">
              <a:solidFill>
                <a:srgbClr val="000000"/>
              </a:solidFill>
              <a:latin typeface="Times New Roman" panose="02020603050405020304" pitchFamily="18" charset="0"/>
            </a:endParaRPr>
          </a:p>
        </p:txBody>
      </p:sp>
      <p:sp>
        <p:nvSpPr>
          <p:cNvPr id="9" name="Rectangle 8"/>
          <p:cNvSpPr/>
          <p:nvPr/>
        </p:nvSpPr>
        <p:spPr>
          <a:xfrm>
            <a:off x="2981644" y="1498132"/>
            <a:ext cx="1471878"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شرایط اقلیم</a:t>
            </a:r>
            <a:endParaRPr lang="en-US" sz="2400" dirty="0">
              <a:solidFill>
                <a:srgbClr val="000000"/>
              </a:solidFill>
              <a:latin typeface="Times New Roman" panose="02020603050405020304" pitchFamily="18" charset="0"/>
            </a:endParaRPr>
          </a:p>
        </p:txBody>
      </p:sp>
      <p:sp>
        <p:nvSpPr>
          <p:cNvPr id="10" name="Rectangle 9"/>
          <p:cNvSpPr/>
          <p:nvPr/>
        </p:nvSpPr>
        <p:spPr>
          <a:xfrm>
            <a:off x="692269" y="998609"/>
            <a:ext cx="1620957"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پستی وبلندی </a:t>
            </a:r>
            <a:endParaRPr lang="en-US" sz="2400" dirty="0">
              <a:solidFill>
                <a:srgbClr val="000000"/>
              </a:solidFill>
              <a:latin typeface="Times New Roman" panose="02020603050405020304" pitchFamily="18" charset="0"/>
            </a:endParaRPr>
          </a:p>
        </p:txBody>
      </p:sp>
      <p:sp>
        <p:nvSpPr>
          <p:cNvPr id="11" name="Rectangle 10"/>
          <p:cNvSpPr/>
          <p:nvPr/>
        </p:nvSpPr>
        <p:spPr>
          <a:xfrm>
            <a:off x="470022" y="1456342"/>
            <a:ext cx="1912703"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دسترسی آفتاب </a:t>
            </a:r>
            <a:endParaRPr lang="en-US" sz="2400" dirty="0">
              <a:solidFill>
                <a:srgbClr val="000000"/>
              </a:solidFill>
              <a:latin typeface="Times New Roman" panose="02020603050405020304" pitchFamily="18" charset="0"/>
            </a:endParaRPr>
          </a:p>
        </p:txBody>
      </p:sp>
      <p:sp>
        <p:nvSpPr>
          <p:cNvPr id="12" name="Rectangle 11"/>
          <p:cNvSpPr/>
          <p:nvPr/>
        </p:nvSpPr>
        <p:spPr>
          <a:xfrm>
            <a:off x="815924" y="1918677"/>
            <a:ext cx="1353256"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فضای </a:t>
            </a:r>
            <a:r>
              <a:rPr lang="fa-IR" sz="2400" dirty="0">
                <a:ln>
                  <a:solidFill>
                    <a:srgbClr val="AAE2CA">
                      <a:lumMod val="50000"/>
                    </a:srgbClr>
                  </a:solidFill>
                </a:ln>
                <a:solidFill>
                  <a:srgbClr val="000000"/>
                </a:solidFill>
                <a:latin typeface="Calibri"/>
                <a:ea typeface="Calibri"/>
                <a:cs typeface="B Homa" panose="00000400000000000000" pitchFamily="2" charset="-78"/>
              </a:rPr>
              <a:t>سبز </a:t>
            </a:r>
            <a:endParaRPr lang="en-US" sz="2400" dirty="0">
              <a:solidFill>
                <a:srgbClr val="000000"/>
              </a:solidFill>
              <a:latin typeface="Times New Roman" panose="02020603050405020304" pitchFamily="18" charset="0"/>
            </a:endParaRPr>
          </a:p>
        </p:txBody>
      </p:sp>
      <p:sp>
        <p:nvSpPr>
          <p:cNvPr id="13" name="Rectangle 12"/>
          <p:cNvSpPr/>
          <p:nvPr/>
        </p:nvSpPr>
        <p:spPr>
          <a:xfrm>
            <a:off x="7162800" y="2619288"/>
            <a:ext cx="1640193"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فضا های آزاد </a:t>
            </a:r>
            <a:endParaRPr lang="en-US" sz="2400" dirty="0">
              <a:solidFill>
                <a:srgbClr val="000000"/>
              </a:solidFill>
              <a:latin typeface="Times New Roman" panose="02020603050405020304" pitchFamily="18" charset="0"/>
            </a:endParaRPr>
          </a:p>
        </p:txBody>
      </p:sp>
      <p:sp>
        <p:nvSpPr>
          <p:cNvPr id="14" name="Rectangle 13"/>
          <p:cNvSpPr/>
          <p:nvPr/>
        </p:nvSpPr>
        <p:spPr>
          <a:xfrm>
            <a:off x="4832667" y="2619288"/>
            <a:ext cx="1061509"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توزیع بد</a:t>
            </a:r>
            <a:endParaRPr lang="en-US" sz="2400" dirty="0">
              <a:solidFill>
                <a:srgbClr val="000000"/>
              </a:solidFill>
              <a:latin typeface="Times New Roman" panose="02020603050405020304" pitchFamily="18" charset="0"/>
            </a:endParaRPr>
          </a:p>
        </p:txBody>
      </p:sp>
      <p:sp>
        <p:nvSpPr>
          <p:cNvPr id="15" name="Rectangle 14"/>
          <p:cNvSpPr/>
          <p:nvPr/>
        </p:nvSpPr>
        <p:spPr>
          <a:xfrm>
            <a:off x="1861599" y="2604537"/>
            <a:ext cx="1786066"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توده ی ساکنین</a:t>
            </a:r>
            <a:endParaRPr lang="en-US" sz="2400" dirty="0">
              <a:solidFill>
                <a:srgbClr val="000000"/>
              </a:solidFill>
              <a:latin typeface="Times New Roman" panose="02020603050405020304" pitchFamily="18" charset="0"/>
            </a:endParaRPr>
          </a:p>
        </p:txBody>
      </p:sp>
      <p:sp>
        <p:nvSpPr>
          <p:cNvPr id="16" name="Rectangle 15"/>
          <p:cNvSpPr/>
          <p:nvPr/>
        </p:nvSpPr>
        <p:spPr>
          <a:xfrm>
            <a:off x="6972685" y="3413481"/>
            <a:ext cx="2056973"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محله ی مسکونی </a:t>
            </a:r>
            <a:endParaRPr lang="en-US" sz="2400" dirty="0">
              <a:solidFill>
                <a:srgbClr val="000000"/>
              </a:solidFill>
              <a:latin typeface="Times New Roman" panose="02020603050405020304" pitchFamily="18" charset="0"/>
            </a:endParaRPr>
          </a:p>
        </p:txBody>
      </p:sp>
      <p:sp>
        <p:nvSpPr>
          <p:cNvPr id="19" name="Rectangle 18"/>
          <p:cNvSpPr/>
          <p:nvPr/>
        </p:nvSpPr>
        <p:spPr>
          <a:xfrm>
            <a:off x="2882554" y="3478690"/>
            <a:ext cx="2658100"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ورزش های دسته جمعی</a:t>
            </a:r>
            <a:endParaRPr lang="en-US" sz="2400" dirty="0">
              <a:solidFill>
                <a:srgbClr val="000000"/>
              </a:solidFill>
              <a:latin typeface="Times New Roman" panose="02020603050405020304" pitchFamily="18" charset="0"/>
            </a:endParaRPr>
          </a:p>
        </p:txBody>
      </p:sp>
      <p:sp>
        <p:nvSpPr>
          <p:cNvPr id="20" name="Rectangle 19"/>
          <p:cNvSpPr/>
          <p:nvPr/>
        </p:nvSpPr>
        <p:spPr>
          <a:xfrm>
            <a:off x="1136492" y="3014959"/>
            <a:ext cx="949299"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بچه ها </a:t>
            </a:r>
            <a:endParaRPr lang="en-US" sz="2400" dirty="0">
              <a:solidFill>
                <a:srgbClr val="000000"/>
              </a:solidFill>
              <a:latin typeface="Times New Roman" panose="02020603050405020304" pitchFamily="18" charset="0"/>
            </a:endParaRPr>
          </a:p>
        </p:txBody>
      </p:sp>
      <p:sp>
        <p:nvSpPr>
          <p:cNvPr id="21" name="Rectangle 20"/>
          <p:cNvSpPr/>
          <p:nvPr/>
        </p:nvSpPr>
        <p:spPr>
          <a:xfrm>
            <a:off x="1024201" y="3483843"/>
            <a:ext cx="1085554"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 نوجوان </a:t>
            </a:r>
            <a:endParaRPr lang="en-US" sz="2400" dirty="0">
              <a:solidFill>
                <a:srgbClr val="000000"/>
              </a:solidFill>
              <a:latin typeface="Times New Roman" panose="02020603050405020304" pitchFamily="18" charset="0"/>
            </a:endParaRPr>
          </a:p>
        </p:txBody>
      </p:sp>
      <p:sp>
        <p:nvSpPr>
          <p:cNvPr id="22" name="Rectangle 21"/>
          <p:cNvSpPr/>
          <p:nvPr/>
        </p:nvSpPr>
        <p:spPr>
          <a:xfrm>
            <a:off x="706542" y="3946515"/>
            <a:ext cx="1402948"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سالخوردگان</a:t>
            </a:r>
            <a:endParaRPr lang="en-US" sz="2400" dirty="0">
              <a:solidFill>
                <a:srgbClr val="000000"/>
              </a:solidFill>
              <a:latin typeface="Times New Roman" panose="02020603050405020304" pitchFamily="18" charset="0"/>
            </a:endParaRPr>
          </a:p>
        </p:txBody>
      </p:sp>
      <p:sp>
        <p:nvSpPr>
          <p:cNvPr id="23" name="Rectangle 22"/>
          <p:cNvSpPr/>
          <p:nvPr/>
        </p:nvSpPr>
        <p:spPr>
          <a:xfrm>
            <a:off x="7022377" y="4418572"/>
            <a:ext cx="2151551"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هسته های ناسالم </a:t>
            </a:r>
            <a:endParaRPr lang="en-US" sz="2400" dirty="0">
              <a:solidFill>
                <a:srgbClr val="000000"/>
              </a:solidFill>
              <a:latin typeface="Times New Roman" panose="02020603050405020304" pitchFamily="18" charset="0"/>
            </a:endParaRPr>
          </a:p>
        </p:txBody>
      </p:sp>
      <p:sp>
        <p:nvSpPr>
          <p:cNvPr id="24" name="Rectangle 23"/>
          <p:cNvSpPr/>
          <p:nvPr/>
        </p:nvSpPr>
        <p:spPr>
          <a:xfrm>
            <a:off x="4908808" y="4422711"/>
            <a:ext cx="891591"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تخریب</a:t>
            </a:r>
            <a:endParaRPr lang="en-US" sz="2400" dirty="0">
              <a:solidFill>
                <a:srgbClr val="000000"/>
              </a:solidFill>
              <a:latin typeface="Times New Roman" panose="02020603050405020304" pitchFamily="18" charset="0"/>
            </a:endParaRPr>
          </a:p>
        </p:txBody>
      </p:sp>
      <p:sp>
        <p:nvSpPr>
          <p:cNvPr id="25" name="Rectangle 24"/>
          <p:cNvSpPr/>
          <p:nvPr/>
        </p:nvSpPr>
        <p:spPr>
          <a:xfrm>
            <a:off x="844829" y="4424975"/>
            <a:ext cx="2826415"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بهسازی محلات مسکونی </a:t>
            </a:r>
            <a:endParaRPr lang="en-US" sz="2400" dirty="0">
              <a:solidFill>
                <a:srgbClr val="000000"/>
              </a:solidFill>
              <a:latin typeface="Times New Roman" panose="02020603050405020304" pitchFamily="18" charset="0"/>
            </a:endParaRPr>
          </a:p>
        </p:txBody>
      </p:sp>
      <p:sp>
        <p:nvSpPr>
          <p:cNvPr id="26" name="Rectangle 25"/>
          <p:cNvSpPr/>
          <p:nvPr/>
        </p:nvSpPr>
        <p:spPr>
          <a:xfrm>
            <a:off x="6904943" y="5423663"/>
            <a:ext cx="1954381"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سطوح سبز جدید </a:t>
            </a:r>
            <a:endParaRPr lang="en-US" sz="2400" dirty="0">
              <a:solidFill>
                <a:srgbClr val="000000"/>
              </a:solidFill>
              <a:latin typeface="Times New Roman" panose="02020603050405020304" pitchFamily="18" charset="0"/>
            </a:endParaRPr>
          </a:p>
        </p:txBody>
      </p:sp>
      <p:sp>
        <p:nvSpPr>
          <p:cNvPr id="27" name="Rectangle 26"/>
          <p:cNvSpPr/>
          <p:nvPr/>
        </p:nvSpPr>
        <p:spPr>
          <a:xfrm>
            <a:off x="4705274" y="4961961"/>
            <a:ext cx="1306768"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مهد کودک</a:t>
            </a:r>
            <a:endParaRPr lang="en-US" sz="2400" dirty="0">
              <a:solidFill>
                <a:srgbClr val="000000"/>
              </a:solidFill>
              <a:latin typeface="Times New Roman" panose="02020603050405020304" pitchFamily="18" charset="0"/>
            </a:endParaRPr>
          </a:p>
        </p:txBody>
      </p:sp>
      <p:sp>
        <p:nvSpPr>
          <p:cNvPr id="28" name="Rectangle 27"/>
          <p:cNvSpPr/>
          <p:nvPr/>
        </p:nvSpPr>
        <p:spPr>
          <a:xfrm>
            <a:off x="5035492" y="5359766"/>
            <a:ext cx="947695"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مدارس</a:t>
            </a:r>
            <a:endParaRPr lang="en-US" sz="2400" dirty="0">
              <a:solidFill>
                <a:srgbClr val="000000"/>
              </a:solidFill>
              <a:latin typeface="Times New Roman" panose="02020603050405020304" pitchFamily="18" charset="0"/>
            </a:endParaRPr>
          </a:p>
        </p:txBody>
      </p:sp>
      <p:sp>
        <p:nvSpPr>
          <p:cNvPr id="29" name="Rectangle 28"/>
          <p:cNvSpPr/>
          <p:nvPr/>
        </p:nvSpPr>
        <p:spPr>
          <a:xfrm>
            <a:off x="4434062" y="5728426"/>
            <a:ext cx="1572866"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بنای عمومی </a:t>
            </a:r>
            <a:endParaRPr lang="en-US" sz="2400" dirty="0">
              <a:solidFill>
                <a:srgbClr val="000000"/>
              </a:solidFill>
              <a:latin typeface="Times New Roman" panose="02020603050405020304" pitchFamily="18" charset="0"/>
            </a:endParaRPr>
          </a:p>
        </p:txBody>
      </p:sp>
      <p:sp>
        <p:nvSpPr>
          <p:cNvPr id="30" name="Left-Right Arrow Callout 29"/>
          <p:cNvSpPr/>
          <p:nvPr/>
        </p:nvSpPr>
        <p:spPr>
          <a:xfrm>
            <a:off x="4316613" y="1285890"/>
            <a:ext cx="2644899" cy="839550"/>
          </a:xfrm>
          <a:prstGeom prst="leftRightArrowCallout">
            <a:avLst/>
          </a:prstGeom>
          <a:solidFill>
            <a:schemeClr val="bg1">
              <a:lumMod val="85000"/>
            </a:schemeClr>
          </a:solidFill>
          <a:ln w="28575">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rtl="0" fontAlgn="base">
              <a:spcBef>
                <a:spcPct val="0"/>
              </a:spcBef>
              <a:spcAft>
                <a:spcPct val="0"/>
              </a:spcAft>
            </a:pPr>
            <a:r>
              <a:rPr lang="fa-IR" sz="2400" dirty="0">
                <a:ln>
                  <a:solidFill>
                    <a:srgbClr val="00CC99">
                      <a:lumMod val="50000"/>
                    </a:srgbClr>
                  </a:solidFill>
                </a:ln>
                <a:solidFill>
                  <a:srgbClr val="808080">
                    <a:lumMod val="75000"/>
                  </a:srgbClr>
                </a:solidFill>
                <a:latin typeface="Calibri"/>
                <a:ea typeface="Calibri"/>
                <a:cs typeface="B Homa" panose="00000400000000000000" pitchFamily="2" charset="-78"/>
              </a:rPr>
              <a:t>بهترین جا</a:t>
            </a:r>
            <a:endParaRPr lang="en-US" sz="2400" dirty="0">
              <a:ln>
                <a:solidFill>
                  <a:srgbClr val="00CC99">
                    <a:lumMod val="50000"/>
                  </a:srgbClr>
                </a:solidFill>
              </a:ln>
              <a:solidFill>
                <a:srgbClr val="808080">
                  <a:lumMod val="75000"/>
                </a:srgbClr>
              </a:solidFill>
            </a:endParaRPr>
          </a:p>
        </p:txBody>
      </p:sp>
      <p:cxnSp>
        <p:nvCxnSpPr>
          <p:cNvPr id="31" name="Straight Arrow Connector 30"/>
          <p:cNvCxnSpPr/>
          <p:nvPr/>
        </p:nvCxnSpPr>
        <p:spPr>
          <a:xfrm flipH="1" flipV="1">
            <a:off x="2169180" y="1761403"/>
            <a:ext cx="805756" cy="18181"/>
          </a:xfrm>
          <a:prstGeom prst="straightConnector1">
            <a:avLst/>
          </a:prstGeom>
          <a:ln w="38100">
            <a:solidFill>
              <a:srgbClr val="339966"/>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flipH="1" flipV="1">
            <a:off x="2176510" y="1285890"/>
            <a:ext cx="798426" cy="493694"/>
          </a:xfrm>
          <a:prstGeom prst="straightConnector1">
            <a:avLst/>
          </a:prstGeom>
          <a:ln w="38100">
            <a:solidFill>
              <a:srgbClr val="339966"/>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flipH="1">
            <a:off x="2169180" y="1779584"/>
            <a:ext cx="805756" cy="414531"/>
          </a:xfrm>
          <a:prstGeom prst="straightConnector1">
            <a:avLst/>
          </a:prstGeom>
          <a:ln w="38100">
            <a:solidFill>
              <a:srgbClr val="339966"/>
            </a:solidFill>
            <a:tailEnd type="triangle"/>
          </a:ln>
        </p:spPr>
        <p:style>
          <a:lnRef idx="1">
            <a:schemeClr val="accent1"/>
          </a:lnRef>
          <a:fillRef idx="0">
            <a:schemeClr val="accent1"/>
          </a:fillRef>
          <a:effectRef idx="0">
            <a:schemeClr val="accent1"/>
          </a:effectRef>
          <a:fontRef idx="minor">
            <a:schemeClr val="tx1"/>
          </a:fontRef>
        </p:style>
      </p:cxnSp>
      <p:sp>
        <p:nvSpPr>
          <p:cNvPr id="43" name="Striped Right Arrow 42"/>
          <p:cNvSpPr/>
          <p:nvPr/>
        </p:nvSpPr>
        <p:spPr>
          <a:xfrm rot="10800000">
            <a:off x="5914259" y="2422018"/>
            <a:ext cx="1327614" cy="856207"/>
          </a:xfrm>
          <a:prstGeom prst="stripedRightArrow">
            <a:avLst>
              <a:gd name="adj1" fmla="val 46812"/>
              <a:gd name="adj2" fmla="val 81879"/>
            </a:avLst>
          </a:prstGeom>
          <a:solidFill>
            <a:srgbClr val="339966"/>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sz="2400">
              <a:solidFill>
                <a:srgbClr val="FFFFFF"/>
              </a:solidFill>
            </a:endParaRPr>
          </a:p>
        </p:txBody>
      </p:sp>
      <p:sp>
        <p:nvSpPr>
          <p:cNvPr id="44" name="Notched Right Arrow 43"/>
          <p:cNvSpPr/>
          <p:nvPr/>
        </p:nvSpPr>
        <p:spPr>
          <a:xfrm rot="10800000">
            <a:off x="3480953" y="2446024"/>
            <a:ext cx="1399362" cy="864210"/>
          </a:xfrm>
          <a:prstGeom prst="notchedRightArrow">
            <a:avLst/>
          </a:prstGeom>
          <a:solidFill>
            <a:srgbClr val="339966"/>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sz="2400">
              <a:solidFill>
                <a:srgbClr val="FFFFFF"/>
              </a:solidFill>
            </a:endParaRPr>
          </a:p>
        </p:txBody>
      </p:sp>
      <p:sp>
        <p:nvSpPr>
          <p:cNvPr id="45" name="Left Arrow Callout 44"/>
          <p:cNvSpPr/>
          <p:nvPr/>
        </p:nvSpPr>
        <p:spPr>
          <a:xfrm>
            <a:off x="5478304" y="3372038"/>
            <a:ext cx="1594991" cy="753217"/>
          </a:xfrm>
          <a:prstGeom prst="leftArrowCallout">
            <a:avLst>
              <a:gd name="adj1" fmla="val 25334"/>
              <a:gd name="adj2" fmla="val 28624"/>
              <a:gd name="adj3" fmla="val 54549"/>
              <a:gd name="adj4" fmla="val 50698"/>
            </a:avLst>
          </a:prstGeom>
          <a:solidFill>
            <a:schemeClr val="bg1">
              <a:lumMod val="85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r>
              <a:rPr lang="fa-IR" sz="2400" dirty="0">
                <a:ln>
                  <a:solidFill>
                    <a:srgbClr val="00CC99">
                      <a:lumMod val="50000"/>
                    </a:srgbClr>
                  </a:solidFill>
                </a:ln>
                <a:solidFill>
                  <a:srgbClr val="808080">
                    <a:lumMod val="75000"/>
                  </a:srgbClr>
                </a:solidFill>
                <a:latin typeface="Calibri"/>
                <a:ea typeface="Calibri"/>
                <a:cs typeface="B Homa" panose="00000400000000000000" pitchFamily="2" charset="-78"/>
              </a:rPr>
              <a:t>سطح </a:t>
            </a:r>
            <a:r>
              <a:rPr lang="fa-IR" sz="2400" dirty="0">
                <a:ln>
                  <a:solidFill>
                    <a:srgbClr val="00CC99">
                      <a:lumMod val="50000"/>
                    </a:srgbClr>
                  </a:solidFill>
                </a:ln>
                <a:solidFill>
                  <a:srgbClr val="808080">
                    <a:lumMod val="75000"/>
                  </a:srgbClr>
                </a:solidFill>
                <a:latin typeface="Calibri"/>
                <a:ea typeface="Calibri"/>
                <a:cs typeface="B Homa" panose="00000400000000000000" pitchFamily="2" charset="-78"/>
              </a:rPr>
              <a:t>سبز</a:t>
            </a:r>
            <a:endParaRPr lang="en-US" sz="2400" dirty="0">
              <a:ln>
                <a:solidFill>
                  <a:srgbClr val="00CC99">
                    <a:lumMod val="50000"/>
                  </a:srgbClr>
                </a:solidFill>
              </a:ln>
              <a:solidFill>
                <a:srgbClr val="808080">
                  <a:lumMod val="75000"/>
                </a:srgbClr>
              </a:solidFill>
            </a:endParaRPr>
          </a:p>
        </p:txBody>
      </p:sp>
      <p:cxnSp>
        <p:nvCxnSpPr>
          <p:cNvPr id="46" name="Straight Arrow Connector 45"/>
          <p:cNvCxnSpPr/>
          <p:nvPr/>
        </p:nvCxnSpPr>
        <p:spPr>
          <a:xfrm flipH="1" flipV="1">
            <a:off x="2053731" y="3768832"/>
            <a:ext cx="805756" cy="18181"/>
          </a:xfrm>
          <a:prstGeom prst="straightConnector1">
            <a:avLst/>
          </a:prstGeom>
          <a:ln w="38100">
            <a:solidFill>
              <a:srgbClr val="339966"/>
            </a:solidFill>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flipH="1" flipV="1">
            <a:off x="2061061" y="3293319"/>
            <a:ext cx="798426" cy="493694"/>
          </a:xfrm>
          <a:prstGeom prst="straightConnector1">
            <a:avLst/>
          </a:prstGeom>
          <a:ln w="38100">
            <a:solidFill>
              <a:srgbClr val="339966"/>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flipH="1">
            <a:off x="2053731" y="3787013"/>
            <a:ext cx="805756" cy="414531"/>
          </a:xfrm>
          <a:prstGeom prst="straightConnector1">
            <a:avLst/>
          </a:prstGeom>
          <a:ln w="38100">
            <a:solidFill>
              <a:srgbClr val="339966"/>
            </a:solidFill>
            <a:tailEnd type="triangle"/>
          </a:ln>
        </p:spPr>
        <p:style>
          <a:lnRef idx="1">
            <a:schemeClr val="accent1"/>
          </a:lnRef>
          <a:fillRef idx="0">
            <a:schemeClr val="accent1"/>
          </a:fillRef>
          <a:effectRef idx="0">
            <a:schemeClr val="accent1"/>
          </a:effectRef>
          <a:fontRef idx="minor">
            <a:schemeClr val="tx1"/>
          </a:fontRef>
        </p:style>
      </p:cxnSp>
      <p:sp>
        <p:nvSpPr>
          <p:cNvPr id="49" name="Striped Right Arrow 48"/>
          <p:cNvSpPr/>
          <p:nvPr/>
        </p:nvSpPr>
        <p:spPr>
          <a:xfrm rot="10800000">
            <a:off x="5825411" y="4252035"/>
            <a:ext cx="1327614" cy="856207"/>
          </a:xfrm>
          <a:prstGeom prst="stripedRightArrow">
            <a:avLst>
              <a:gd name="adj1" fmla="val 46812"/>
              <a:gd name="adj2" fmla="val 81879"/>
            </a:avLst>
          </a:prstGeom>
          <a:solidFill>
            <a:srgbClr val="339966"/>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sz="2400">
              <a:solidFill>
                <a:srgbClr val="FFFFFF"/>
              </a:solidFill>
            </a:endParaRPr>
          </a:p>
        </p:txBody>
      </p:sp>
      <p:sp>
        <p:nvSpPr>
          <p:cNvPr id="50" name="Notched Right Arrow 49"/>
          <p:cNvSpPr/>
          <p:nvPr/>
        </p:nvSpPr>
        <p:spPr>
          <a:xfrm rot="10800000">
            <a:off x="3629838" y="4228994"/>
            <a:ext cx="1399362" cy="864210"/>
          </a:xfrm>
          <a:prstGeom prst="notchedRightArrow">
            <a:avLst/>
          </a:prstGeom>
          <a:solidFill>
            <a:srgbClr val="339966"/>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sz="2400">
              <a:solidFill>
                <a:srgbClr val="FFFFFF"/>
              </a:solidFill>
            </a:endParaRPr>
          </a:p>
        </p:txBody>
      </p:sp>
      <p:cxnSp>
        <p:nvCxnSpPr>
          <p:cNvPr id="51" name="Straight Arrow Connector 50"/>
          <p:cNvCxnSpPr/>
          <p:nvPr/>
        </p:nvCxnSpPr>
        <p:spPr>
          <a:xfrm flipH="1" flipV="1">
            <a:off x="5914259" y="5590598"/>
            <a:ext cx="1069147" cy="75334"/>
          </a:xfrm>
          <a:prstGeom prst="straightConnector1">
            <a:avLst/>
          </a:prstGeom>
          <a:ln w="38100">
            <a:solidFill>
              <a:srgbClr val="339966"/>
            </a:solidFill>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flipH="1" flipV="1">
            <a:off x="5931892" y="5235023"/>
            <a:ext cx="1051516" cy="430908"/>
          </a:xfrm>
          <a:prstGeom prst="straightConnector1">
            <a:avLst/>
          </a:prstGeom>
          <a:ln w="38100">
            <a:solidFill>
              <a:srgbClr val="339966"/>
            </a:solidFill>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flipH="1">
            <a:off x="5914259" y="5665930"/>
            <a:ext cx="1069147" cy="315420"/>
          </a:xfrm>
          <a:prstGeom prst="straightConnector1">
            <a:avLst/>
          </a:prstGeom>
          <a:ln w="38100">
            <a:solidFill>
              <a:srgbClr val="339966"/>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528332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p:txBody>
          <a:bodyPr/>
          <a:lstStyle/>
          <a:p>
            <a:r>
              <a:rPr lang="en-US" altLang="en-US"/>
              <a:t>Elements</a:t>
            </a:r>
          </a:p>
        </p:txBody>
      </p:sp>
      <p:sp>
        <p:nvSpPr>
          <p:cNvPr id="5123" name="Rectangle 3"/>
          <p:cNvSpPr>
            <a:spLocks noGrp="1" noChangeArrowheads="1"/>
          </p:cNvSpPr>
          <p:nvPr>
            <p:ph type="subTitle" idx="1"/>
          </p:nvPr>
        </p:nvSpPr>
        <p:spPr/>
        <p:txBody>
          <a:bodyPr/>
          <a:lstStyle/>
          <a:p>
            <a:r>
              <a:rPr lang="en-US" altLang="en-US"/>
              <a:t>www.animationfactory.com</a:t>
            </a:r>
          </a:p>
        </p:txBody>
      </p:sp>
      <p:pic>
        <p:nvPicPr>
          <p:cNvPr id="5128" name="Picture 8" descr="Z:\newtek\_backgrounds_1.02\Tim\powerpoint templates\61-80\skyscrapers\elements\skyscraper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52400"/>
            <a:ext cx="2362200" cy="1681163"/>
          </a:xfrm>
          <a:prstGeom prst="rect">
            <a:avLst/>
          </a:prstGeom>
          <a:noFill/>
          <a:extLst>
            <a:ext uri="{909E8E84-426E-40DD-AFC4-6F175D3DCCD1}">
              <a14:hiddenFill xmlns:a14="http://schemas.microsoft.com/office/drawing/2010/main">
                <a:solidFill>
                  <a:srgbClr val="FFFFFF"/>
                </a:solidFill>
              </a14:hiddenFill>
            </a:ext>
          </a:extLst>
        </p:spPr>
      </p:pic>
      <p:pic>
        <p:nvPicPr>
          <p:cNvPr id="5129" name="Picture 9" descr="Z:\newtek\_backgrounds_1.02\Tim\powerpoint templates\61-80\skyscrapers\skyscrapers_prt.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72200" y="4591050"/>
            <a:ext cx="2819400" cy="2114550"/>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descr="Z:\newtek\_backgrounds_1.02\Tim\powerpoint templates\61-80\skyscrapers\skyscrapers_qx.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2400" y="4572000"/>
            <a:ext cx="2819400" cy="2114550"/>
          </a:xfrm>
          <a:prstGeom prst="rect">
            <a:avLst/>
          </a:prstGeom>
          <a:noFill/>
          <a:extLst>
            <a:ext uri="{909E8E84-426E-40DD-AFC4-6F175D3DCCD1}">
              <a14:hiddenFill xmlns:a14="http://schemas.microsoft.com/office/drawing/2010/main">
                <a:solidFill>
                  <a:srgbClr val="FFFFFF"/>
                </a:solidFill>
              </a14:hiddenFill>
            </a:ext>
          </a:extLst>
        </p:spPr>
      </p:pic>
      <p:pic>
        <p:nvPicPr>
          <p:cNvPr id="5131" name="Picture 11" descr="Z:\newtek\_backgrounds_1.02\Tim\powerpoint templates\61-80\skyscrapers\skyscrapers_sld.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2829060" y="134444"/>
            <a:ext cx="3266940" cy="523220"/>
          </a:xfrm>
          <a:prstGeom prst="rect">
            <a:avLst/>
          </a:prstGeom>
          <a:noFill/>
        </p:spPr>
        <p:txBody>
          <a:bodyPr wrap="square" rtlCol="0">
            <a:spAutoFit/>
          </a:bodyPr>
          <a:lstStyle/>
          <a:p>
            <a:pPr algn="ctr" fontAlgn="base">
              <a:spcBef>
                <a:spcPct val="0"/>
              </a:spcBef>
              <a:spcAft>
                <a:spcPct val="0"/>
              </a:spcAft>
            </a:pPr>
            <a:r>
              <a:rPr lang="fa-IR" sz="2800" b="1" dirty="0">
                <a:solidFill>
                  <a:srgbClr val="FFFFFF"/>
                </a:solidFill>
                <a:latin typeface="Calibri"/>
                <a:ea typeface="Calibri"/>
                <a:cs typeface="B Homa" panose="00000400000000000000" pitchFamily="2" charset="-78"/>
              </a:rPr>
              <a:t>کار</a:t>
            </a:r>
            <a:endParaRPr lang="en-US" sz="2800" b="1" dirty="0">
              <a:solidFill>
                <a:srgbClr val="FFFFFF"/>
              </a:solidFill>
              <a:latin typeface="Times New Roman" panose="02020603050405020304" pitchFamily="18" charset="0"/>
            </a:endParaRPr>
          </a:p>
        </p:txBody>
      </p:sp>
      <p:sp>
        <p:nvSpPr>
          <p:cNvPr id="3" name="Rectangle 2"/>
          <p:cNvSpPr/>
          <p:nvPr/>
        </p:nvSpPr>
        <p:spPr>
          <a:xfrm>
            <a:off x="7657437" y="1304169"/>
            <a:ext cx="1228221"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موسسات</a:t>
            </a:r>
            <a:endParaRPr lang="en-US" sz="2400" dirty="0">
              <a:solidFill>
                <a:srgbClr val="000000"/>
              </a:solidFill>
              <a:latin typeface="Times New Roman" panose="02020603050405020304" pitchFamily="18" charset="0"/>
            </a:endParaRPr>
          </a:p>
        </p:txBody>
      </p:sp>
      <p:sp>
        <p:nvSpPr>
          <p:cNvPr id="4" name="Left-Right Arrow Callout 3"/>
          <p:cNvSpPr/>
          <p:nvPr/>
        </p:nvSpPr>
        <p:spPr>
          <a:xfrm>
            <a:off x="4923090" y="1117333"/>
            <a:ext cx="2644899" cy="839550"/>
          </a:xfrm>
          <a:prstGeom prst="leftRightArrowCallout">
            <a:avLst/>
          </a:prstGeom>
          <a:solidFill>
            <a:schemeClr val="bg1">
              <a:lumMod val="85000"/>
            </a:schemeClr>
          </a:solidFill>
          <a:ln w="28575">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r>
              <a:rPr lang="fa-IR" sz="2400" dirty="0">
                <a:ln>
                  <a:solidFill>
                    <a:srgbClr val="00CC99">
                      <a:lumMod val="50000"/>
                    </a:srgbClr>
                  </a:solidFill>
                </a:ln>
                <a:solidFill>
                  <a:srgbClr val="808080">
                    <a:lumMod val="75000"/>
                  </a:srgbClr>
                </a:solidFill>
                <a:latin typeface="Arial" panose="020B0604020202020204" pitchFamily="34" charset="0"/>
                <a:ea typeface="Calibri"/>
                <a:cs typeface="B Homa" panose="00000400000000000000" pitchFamily="2" charset="-78"/>
              </a:rPr>
              <a:t>محله های بازرگانی</a:t>
            </a:r>
            <a:endParaRPr lang="en-US" sz="2400" dirty="0">
              <a:ln>
                <a:solidFill>
                  <a:srgbClr val="00CC99">
                    <a:lumMod val="50000"/>
                  </a:srgbClr>
                </a:solidFill>
              </a:ln>
              <a:solidFill>
                <a:srgbClr val="808080">
                  <a:lumMod val="75000"/>
                </a:srgbClr>
              </a:solidFill>
            </a:endParaRPr>
          </a:p>
        </p:txBody>
      </p:sp>
      <p:sp>
        <p:nvSpPr>
          <p:cNvPr id="5" name="Rectangle 4"/>
          <p:cNvSpPr/>
          <p:nvPr/>
        </p:nvSpPr>
        <p:spPr>
          <a:xfrm>
            <a:off x="2928996" y="1281782"/>
            <a:ext cx="1938352" cy="461665"/>
          </a:xfrm>
          <a:prstGeom prst="rect">
            <a:avLst/>
          </a:prstGeom>
        </p:spPr>
        <p:txBody>
          <a:bodyPr wrap="none">
            <a:spAutoFit/>
          </a:bodyPr>
          <a:lstStyle/>
          <a:p>
            <a:pPr algn="ctr"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نقاط ممتازترشهر</a:t>
            </a:r>
            <a:endParaRPr lang="en-US" sz="2400" dirty="0">
              <a:solidFill>
                <a:srgbClr val="000000"/>
              </a:solidFill>
              <a:latin typeface="Times New Roman" panose="02020603050405020304" pitchFamily="18" charset="0"/>
            </a:endParaRPr>
          </a:p>
        </p:txBody>
      </p:sp>
      <p:sp>
        <p:nvSpPr>
          <p:cNvPr id="6" name="Notched Right Arrow 5"/>
          <p:cNvSpPr/>
          <p:nvPr/>
        </p:nvSpPr>
        <p:spPr>
          <a:xfrm rot="10800000">
            <a:off x="1844395" y="1137515"/>
            <a:ext cx="1127405" cy="864210"/>
          </a:xfrm>
          <a:prstGeom prst="notchedRightArrow">
            <a:avLst/>
          </a:prstGeom>
          <a:solidFill>
            <a:srgbClr val="339966"/>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sz="2400">
              <a:solidFill>
                <a:srgbClr val="FFFFFF"/>
              </a:solidFill>
            </a:endParaRPr>
          </a:p>
        </p:txBody>
      </p:sp>
      <p:sp>
        <p:nvSpPr>
          <p:cNvPr id="7" name="Rectangle 6"/>
          <p:cNvSpPr/>
          <p:nvPr/>
        </p:nvSpPr>
        <p:spPr>
          <a:xfrm>
            <a:off x="185515" y="1166239"/>
            <a:ext cx="1625766" cy="830997"/>
          </a:xfrm>
          <a:prstGeom prst="rect">
            <a:avLst/>
          </a:prstGeom>
        </p:spPr>
        <p:txBody>
          <a:bodyPr wrap="none">
            <a:spAutoFit/>
          </a:bodyPr>
          <a:lstStyle/>
          <a:p>
            <a:pPr algn="ctr"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کامل ترین </a:t>
            </a:r>
            <a:endPar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endParaRPr>
          </a:p>
          <a:p>
            <a:pPr algn="ctr"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وسائط </a:t>
            </a: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ارتباط </a:t>
            </a:r>
            <a:endParaRPr lang="en-US" sz="2400" dirty="0">
              <a:solidFill>
                <a:srgbClr val="000000"/>
              </a:solidFill>
              <a:latin typeface="Times New Roman" panose="02020603050405020304" pitchFamily="18" charset="0"/>
            </a:endParaRPr>
          </a:p>
        </p:txBody>
      </p:sp>
      <p:sp>
        <p:nvSpPr>
          <p:cNvPr id="8" name="Rectangle 7"/>
          <p:cNvSpPr/>
          <p:nvPr/>
        </p:nvSpPr>
        <p:spPr>
          <a:xfrm>
            <a:off x="7476101" y="2313201"/>
            <a:ext cx="1292341"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اماکن کار </a:t>
            </a:r>
            <a:endParaRPr lang="en-US" sz="2400" dirty="0">
              <a:solidFill>
                <a:srgbClr val="000000"/>
              </a:solidFill>
              <a:latin typeface="Times New Roman" panose="02020603050405020304" pitchFamily="18" charset="0"/>
            </a:endParaRPr>
          </a:p>
        </p:txBody>
      </p:sp>
      <p:sp>
        <p:nvSpPr>
          <p:cNvPr id="10" name="Rectangle 9"/>
          <p:cNvSpPr/>
          <p:nvPr/>
        </p:nvSpPr>
        <p:spPr>
          <a:xfrm>
            <a:off x="4581576" y="2313200"/>
            <a:ext cx="1819729"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اماکن سکونت </a:t>
            </a:r>
            <a:endParaRPr lang="en-US" sz="2400" dirty="0">
              <a:solidFill>
                <a:srgbClr val="000000"/>
              </a:solidFill>
              <a:latin typeface="Times New Roman" panose="02020603050405020304" pitchFamily="18" charset="0"/>
            </a:endParaRPr>
          </a:p>
        </p:txBody>
      </p:sp>
      <p:sp>
        <p:nvSpPr>
          <p:cNvPr id="11" name="Left-Right Arrow 10"/>
          <p:cNvSpPr/>
          <p:nvPr/>
        </p:nvSpPr>
        <p:spPr>
          <a:xfrm>
            <a:off x="6245539" y="2374458"/>
            <a:ext cx="1322450" cy="361697"/>
          </a:xfrm>
          <a:prstGeom prst="leftRightArrow">
            <a:avLst/>
          </a:prstGeom>
          <a:solidFill>
            <a:srgbClr val="339966"/>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sz="2400">
              <a:solidFill>
                <a:srgbClr val="FFFFFF"/>
              </a:solidFill>
            </a:endParaRPr>
          </a:p>
        </p:txBody>
      </p:sp>
      <p:sp>
        <p:nvSpPr>
          <p:cNvPr id="12" name="Striped Right Arrow 11"/>
          <p:cNvSpPr/>
          <p:nvPr/>
        </p:nvSpPr>
        <p:spPr>
          <a:xfrm rot="10800000">
            <a:off x="3217551" y="2142899"/>
            <a:ext cx="1327614" cy="856207"/>
          </a:xfrm>
          <a:prstGeom prst="stripedRightArrow">
            <a:avLst>
              <a:gd name="adj1" fmla="val 46812"/>
              <a:gd name="adj2" fmla="val 81879"/>
            </a:avLst>
          </a:prstGeom>
          <a:solidFill>
            <a:srgbClr val="339966"/>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sz="2400">
              <a:solidFill>
                <a:srgbClr val="FFFFFF"/>
              </a:solidFill>
            </a:endParaRPr>
          </a:p>
        </p:txBody>
      </p:sp>
      <p:sp>
        <p:nvSpPr>
          <p:cNvPr id="14" name="Rectangle 13"/>
          <p:cNvSpPr/>
          <p:nvPr/>
        </p:nvSpPr>
        <p:spPr>
          <a:xfrm>
            <a:off x="7786287" y="3212575"/>
            <a:ext cx="918841"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صنعتی</a:t>
            </a:r>
            <a:endParaRPr lang="en-US" sz="2400" dirty="0">
              <a:solidFill>
                <a:srgbClr val="000000"/>
              </a:solidFill>
              <a:latin typeface="Times New Roman" panose="02020603050405020304" pitchFamily="18" charset="0"/>
            </a:endParaRPr>
          </a:p>
        </p:txBody>
      </p:sp>
      <p:sp>
        <p:nvSpPr>
          <p:cNvPr id="15" name="Rectangle 14"/>
          <p:cNvSpPr/>
          <p:nvPr/>
        </p:nvSpPr>
        <p:spPr>
          <a:xfrm>
            <a:off x="5355169" y="3275752"/>
            <a:ext cx="1024639"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سکونتی</a:t>
            </a:r>
            <a:endParaRPr lang="en-US" sz="2400" dirty="0">
              <a:solidFill>
                <a:srgbClr val="000000"/>
              </a:solidFill>
              <a:latin typeface="Times New Roman" panose="02020603050405020304" pitchFamily="18" charset="0"/>
            </a:endParaRPr>
          </a:p>
        </p:txBody>
      </p:sp>
      <p:sp>
        <p:nvSpPr>
          <p:cNvPr id="22" name="Left-Right Arrow 21"/>
          <p:cNvSpPr/>
          <p:nvPr/>
        </p:nvSpPr>
        <p:spPr>
          <a:xfrm>
            <a:off x="6410739" y="3165595"/>
            <a:ext cx="1322450" cy="723303"/>
          </a:xfrm>
          <a:prstGeom prst="leftRightArrow">
            <a:avLst/>
          </a:prstGeom>
          <a:solidFill>
            <a:schemeClr val="bg1">
              <a:lumMod val="85000"/>
            </a:schemeClr>
          </a:solidFill>
          <a:ln w="28575">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r>
              <a:rPr lang="fa-IR" sz="2400" dirty="0">
                <a:ln>
                  <a:solidFill>
                    <a:srgbClr val="00CC99">
                      <a:lumMod val="50000"/>
                    </a:srgbClr>
                  </a:solidFill>
                </a:ln>
                <a:solidFill>
                  <a:srgbClr val="808080">
                    <a:lumMod val="75000"/>
                  </a:srgbClr>
                </a:solidFill>
                <a:latin typeface="Arial" panose="020B0604020202020204" pitchFamily="34" charset="0"/>
                <a:ea typeface="Calibri"/>
                <a:cs typeface="B Homa" panose="00000400000000000000" pitchFamily="2" charset="-78"/>
              </a:rPr>
              <a:t>مستقل</a:t>
            </a:r>
            <a:endParaRPr lang="en-US" sz="2400" dirty="0">
              <a:ln>
                <a:solidFill>
                  <a:srgbClr val="00CC99">
                    <a:lumMod val="50000"/>
                  </a:srgbClr>
                </a:solidFill>
              </a:ln>
              <a:solidFill>
                <a:srgbClr val="808080">
                  <a:lumMod val="75000"/>
                </a:srgbClr>
              </a:solidFill>
            </a:endParaRPr>
          </a:p>
        </p:txBody>
      </p:sp>
      <p:sp>
        <p:nvSpPr>
          <p:cNvPr id="16" name="Rectangle 15"/>
          <p:cNvSpPr/>
          <p:nvPr/>
        </p:nvSpPr>
        <p:spPr>
          <a:xfrm>
            <a:off x="1655262" y="3291215"/>
            <a:ext cx="1667444"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دیگر بخش ها </a:t>
            </a:r>
            <a:endParaRPr lang="en-US" sz="2400" dirty="0">
              <a:solidFill>
                <a:srgbClr val="000000"/>
              </a:solidFill>
              <a:latin typeface="Times New Roman" panose="02020603050405020304" pitchFamily="18" charset="0"/>
            </a:endParaRPr>
          </a:p>
        </p:txBody>
      </p:sp>
      <p:sp>
        <p:nvSpPr>
          <p:cNvPr id="24" name="Left-Right Arrow 23"/>
          <p:cNvSpPr/>
          <p:nvPr/>
        </p:nvSpPr>
        <p:spPr>
          <a:xfrm>
            <a:off x="3466342" y="3165594"/>
            <a:ext cx="1772748" cy="723303"/>
          </a:xfrm>
          <a:prstGeom prst="leftRightArrow">
            <a:avLst/>
          </a:prstGeom>
          <a:solidFill>
            <a:schemeClr val="bg1">
              <a:lumMod val="85000"/>
            </a:schemeClr>
          </a:solidFill>
          <a:ln w="28575">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r>
              <a:rPr lang="fa-IR" sz="2400" dirty="0">
                <a:ln>
                  <a:solidFill>
                    <a:srgbClr val="00CC99">
                      <a:lumMod val="50000"/>
                    </a:srgbClr>
                  </a:solidFill>
                </a:ln>
                <a:solidFill>
                  <a:srgbClr val="808080">
                    <a:lumMod val="75000"/>
                  </a:srgbClr>
                </a:solidFill>
                <a:latin typeface="Arial" panose="020B0604020202020204" pitchFamily="34" charset="0"/>
                <a:ea typeface="Calibri"/>
                <a:cs typeface="B Homa" panose="00000400000000000000" pitchFamily="2" charset="-78"/>
              </a:rPr>
              <a:t>فضای سبز</a:t>
            </a:r>
            <a:endParaRPr lang="en-US" sz="2400" dirty="0">
              <a:ln>
                <a:solidFill>
                  <a:srgbClr val="00CC99">
                    <a:lumMod val="50000"/>
                  </a:srgbClr>
                </a:solidFill>
              </a:ln>
              <a:solidFill>
                <a:srgbClr val="808080">
                  <a:lumMod val="75000"/>
                </a:srgbClr>
              </a:solidFill>
            </a:endParaRPr>
          </a:p>
        </p:txBody>
      </p:sp>
      <p:sp>
        <p:nvSpPr>
          <p:cNvPr id="17" name="Bent Arrow 16"/>
          <p:cNvSpPr/>
          <p:nvPr/>
        </p:nvSpPr>
        <p:spPr>
          <a:xfrm rot="10800000">
            <a:off x="7804745" y="3757066"/>
            <a:ext cx="661673" cy="806420"/>
          </a:xfrm>
          <a:prstGeom prst="bentArrow">
            <a:avLst/>
          </a:prstGeom>
          <a:solidFill>
            <a:srgbClr val="339966"/>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sz="2400">
              <a:solidFill>
                <a:srgbClr val="000000"/>
              </a:solidFill>
            </a:endParaRPr>
          </a:p>
        </p:txBody>
      </p:sp>
      <p:sp>
        <p:nvSpPr>
          <p:cNvPr id="18" name="Rectangle 17"/>
          <p:cNvSpPr/>
          <p:nvPr/>
        </p:nvSpPr>
        <p:spPr>
          <a:xfrm>
            <a:off x="3570655" y="4143054"/>
            <a:ext cx="2781531"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راه آهن ، آبراه و جاده ها</a:t>
            </a:r>
            <a:endParaRPr lang="en-US" sz="2400" dirty="0">
              <a:solidFill>
                <a:srgbClr val="000000"/>
              </a:solidFill>
              <a:latin typeface="Times New Roman" panose="02020603050405020304" pitchFamily="18" charset="0"/>
            </a:endParaRPr>
          </a:p>
        </p:txBody>
      </p:sp>
      <p:sp>
        <p:nvSpPr>
          <p:cNvPr id="27" name="Left-Right Arrow 26"/>
          <p:cNvSpPr/>
          <p:nvPr/>
        </p:nvSpPr>
        <p:spPr>
          <a:xfrm>
            <a:off x="6298134" y="4044307"/>
            <a:ext cx="1421423" cy="723303"/>
          </a:xfrm>
          <a:prstGeom prst="leftRightArrow">
            <a:avLst/>
          </a:prstGeom>
          <a:solidFill>
            <a:schemeClr val="bg1">
              <a:lumMod val="85000"/>
            </a:schemeClr>
          </a:solidFill>
          <a:ln w="28575">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r>
              <a:rPr lang="fa-IR" sz="2400" dirty="0">
                <a:ln>
                  <a:solidFill>
                    <a:srgbClr val="00CC99">
                      <a:lumMod val="50000"/>
                    </a:srgbClr>
                  </a:solidFill>
                </a:ln>
                <a:solidFill>
                  <a:srgbClr val="808080">
                    <a:lumMod val="75000"/>
                  </a:srgbClr>
                </a:solidFill>
                <a:latin typeface="Arial" panose="020B0604020202020204" pitchFamily="34" charset="0"/>
                <a:ea typeface="Calibri"/>
                <a:cs typeface="B Homa" panose="00000400000000000000" pitchFamily="2" charset="-78"/>
              </a:rPr>
              <a:t>مجاورت</a:t>
            </a:r>
            <a:endParaRPr lang="en-US" sz="2400" dirty="0">
              <a:ln>
                <a:solidFill>
                  <a:srgbClr val="00CC99">
                    <a:lumMod val="50000"/>
                  </a:srgbClr>
                </a:solidFill>
              </a:ln>
              <a:solidFill>
                <a:srgbClr val="808080">
                  <a:lumMod val="75000"/>
                </a:srgbClr>
              </a:solidFill>
            </a:endParaRPr>
          </a:p>
        </p:txBody>
      </p:sp>
      <p:sp>
        <p:nvSpPr>
          <p:cNvPr id="19" name="Rectangle 18"/>
          <p:cNvSpPr/>
          <p:nvPr/>
        </p:nvSpPr>
        <p:spPr>
          <a:xfrm>
            <a:off x="7603769" y="5095539"/>
            <a:ext cx="981359"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صنعتگر</a:t>
            </a:r>
            <a:endParaRPr lang="en-US" sz="2400" dirty="0">
              <a:solidFill>
                <a:srgbClr val="000000"/>
              </a:solidFill>
              <a:latin typeface="Times New Roman" panose="02020603050405020304" pitchFamily="18" charset="0"/>
            </a:endParaRPr>
          </a:p>
        </p:txBody>
      </p:sp>
      <p:sp>
        <p:nvSpPr>
          <p:cNvPr id="20" name="Striped Right Arrow 19"/>
          <p:cNvSpPr/>
          <p:nvPr/>
        </p:nvSpPr>
        <p:spPr>
          <a:xfrm rot="10800000">
            <a:off x="6578467" y="4888895"/>
            <a:ext cx="897634" cy="874951"/>
          </a:xfrm>
          <a:prstGeom prst="stripedRightArrow">
            <a:avLst/>
          </a:prstGeom>
          <a:solidFill>
            <a:srgbClr val="339966"/>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sz="2400" dirty="0">
              <a:solidFill>
                <a:srgbClr val="FFFFFF"/>
              </a:solidFill>
            </a:endParaRPr>
          </a:p>
        </p:txBody>
      </p:sp>
      <p:sp>
        <p:nvSpPr>
          <p:cNvPr id="30" name="Rectangle 29"/>
          <p:cNvSpPr/>
          <p:nvPr/>
        </p:nvSpPr>
        <p:spPr>
          <a:xfrm>
            <a:off x="3995259" y="5110530"/>
            <a:ext cx="2728632"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اشغال مکان های شهری</a:t>
            </a:r>
            <a:endParaRPr lang="en-US" sz="2400" dirty="0">
              <a:solidFill>
                <a:srgbClr val="000000"/>
              </a:solidFill>
              <a:latin typeface="Times New Roman" panose="02020603050405020304" pitchFamily="18" charset="0"/>
            </a:endParaRPr>
          </a:p>
        </p:txBody>
      </p:sp>
      <p:sp>
        <p:nvSpPr>
          <p:cNvPr id="31" name="Rectangle 30"/>
          <p:cNvSpPr/>
          <p:nvPr/>
        </p:nvSpPr>
        <p:spPr>
          <a:xfrm>
            <a:off x="582790" y="5110530"/>
            <a:ext cx="2127505"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cs typeface="B Homa" panose="00000400000000000000" pitchFamily="2" charset="-78"/>
              </a:rPr>
              <a:t>متناسب با صنعت</a:t>
            </a:r>
            <a:endParaRPr lang="en-US" sz="2400" dirty="0">
              <a:solidFill>
                <a:srgbClr val="000000"/>
              </a:solidFill>
              <a:latin typeface="Times New Roman" panose="02020603050405020304" pitchFamily="18" charset="0"/>
            </a:endParaRPr>
          </a:p>
        </p:txBody>
      </p:sp>
      <p:sp>
        <p:nvSpPr>
          <p:cNvPr id="32" name="Striped Right Arrow 31"/>
          <p:cNvSpPr/>
          <p:nvPr/>
        </p:nvSpPr>
        <p:spPr>
          <a:xfrm rot="10800000">
            <a:off x="2622816" y="4929680"/>
            <a:ext cx="1296823" cy="874951"/>
          </a:xfrm>
          <a:prstGeom prst="stripedRightArrow">
            <a:avLst/>
          </a:prstGeom>
          <a:solidFill>
            <a:srgbClr val="339966"/>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sz="2400" dirty="0">
              <a:solidFill>
                <a:srgbClr val="FFFFFF"/>
              </a:solidFill>
            </a:endParaRPr>
          </a:p>
        </p:txBody>
      </p:sp>
      <p:sp>
        <p:nvSpPr>
          <p:cNvPr id="21" name="Oval 20"/>
          <p:cNvSpPr/>
          <p:nvPr/>
        </p:nvSpPr>
        <p:spPr>
          <a:xfrm>
            <a:off x="1746618" y="2032456"/>
            <a:ext cx="1181100" cy="1107928"/>
          </a:xfrm>
          <a:prstGeom prst="ellipse">
            <a:avLst/>
          </a:prstGeom>
          <a:solidFill>
            <a:schemeClr val="bg1">
              <a:lumMod val="85000"/>
            </a:schemeClr>
          </a:solidFill>
          <a:ln w="28575">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r>
              <a:rPr lang="fa-IR" sz="2400" dirty="0">
                <a:ln>
                  <a:solidFill>
                    <a:srgbClr val="00CC99">
                      <a:lumMod val="50000"/>
                    </a:srgbClr>
                  </a:solidFill>
                </a:ln>
                <a:solidFill>
                  <a:srgbClr val="808080">
                    <a:lumMod val="75000"/>
                  </a:srgbClr>
                </a:solidFill>
                <a:latin typeface="Arial" panose="020B0604020202020204" pitchFamily="34" charset="0"/>
                <a:ea typeface="Calibri"/>
                <a:cs typeface="B Homa" panose="00000400000000000000" pitchFamily="2" charset="-78"/>
              </a:rPr>
              <a:t>حداقل </a:t>
            </a:r>
            <a:r>
              <a:rPr lang="fa-IR" sz="2400" dirty="0">
                <a:ln>
                  <a:solidFill>
                    <a:srgbClr val="00CC99">
                      <a:lumMod val="50000"/>
                    </a:srgbClr>
                  </a:solidFill>
                </a:ln>
                <a:solidFill>
                  <a:srgbClr val="808080">
                    <a:lumMod val="75000"/>
                  </a:srgbClr>
                </a:solidFill>
                <a:latin typeface="Arial" panose="020B0604020202020204" pitchFamily="34" charset="0"/>
                <a:ea typeface="Calibri"/>
                <a:cs typeface="B Homa" panose="00000400000000000000" pitchFamily="2" charset="-78"/>
              </a:rPr>
              <a:t>فاصله</a:t>
            </a:r>
            <a:endParaRPr lang="en-US" sz="2400" dirty="0">
              <a:ln>
                <a:solidFill>
                  <a:srgbClr val="00CC99">
                    <a:lumMod val="50000"/>
                  </a:srgbClr>
                </a:solidFill>
              </a:ln>
              <a:solidFill>
                <a:srgbClr val="808080">
                  <a:lumMod val="75000"/>
                </a:srgbClr>
              </a:solidFill>
            </a:endParaRPr>
          </a:p>
        </p:txBody>
      </p:sp>
    </p:spTree>
    <p:extLst>
      <p:ext uri="{BB962C8B-B14F-4D97-AF65-F5344CB8AC3E}">
        <p14:creationId xmlns:p14="http://schemas.microsoft.com/office/powerpoint/2010/main" val="223872715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p:txBody>
          <a:bodyPr/>
          <a:lstStyle/>
          <a:p>
            <a:r>
              <a:rPr lang="en-US" altLang="en-US"/>
              <a:t>Elements</a:t>
            </a:r>
          </a:p>
        </p:txBody>
      </p:sp>
      <p:sp>
        <p:nvSpPr>
          <p:cNvPr id="5123" name="Rectangle 3"/>
          <p:cNvSpPr>
            <a:spLocks noGrp="1" noChangeArrowheads="1"/>
          </p:cNvSpPr>
          <p:nvPr>
            <p:ph type="subTitle" idx="1"/>
          </p:nvPr>
        </p:nvSpPr>
        <p:spPr/>
        <p:txBody>
          <a:bodyPr/>
          <a:lstStyle/>
          <a:p>
            <a:r>
              <a:rPr lang="en-US" altLang="en-US"/>
              <a:t>www.animationfactory.com</a:t>
            </a:r>
          </a:p>
        </p:txBody>
      </p:sp>
      <p:pic>
        <p:nvPicPr>
          <p:cNvPr id="5128" name="Picture 8" descr="Z:\newtek\_backgrounds_1.02\Tim\powerpoint templates\61-80\skyscrapers\elements\skyscraper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52400"/>
            <a:ext cx="2362200" cy="1681163"/>
          </a:xfrm>
          <a:prstGeom prst="rect">
            <a:avLst/>
          </a:prstGeom>
          <a:noFill/>
          <a:extLst>
            <a:ext uri="{909E8E84-426E-40DD-AFC4-6F175D3DCCD1}">
              <a14:hiddenFill xmlns:a14="http://schemas.microsoft.com/office/drawing/2010/main">
                <a:solidFill>
                  <a:srgbClr val="FFFFFF"/>
                </a:solidFill>
              </a14:hiddenFill>
            </a:ext>
          </a:extLst>
        </p:spPr>
      </p:pic>
      <p:pic>
        <p:nvPicPr>
          <p:cNvPr id="5129" name="Picture 9" descr="Z:\newtek\_backgrounds_1.02\Tim\powerpoint templates\61-80\skyscrapers\skyscrapers_prt.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72200" y="4591050"/>
            <a:ext cx="2819400" cy="2114550"/>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descr="Z:\newtek\_backgrounds_1.02\Tim\powerpoint templates\61-80\skyscrapers\skyscrapers_qx.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2400" y="4572000"/>
            <a:ext cx="2819400" cy="2114550"/>
          </a:xfrm>
          <a:prstGeom prst="rect">
            <a:avLst/>
          </a:prstGeom>
          <a:noFill/>
          <a:extLst>
            <a:ext uri="{909E8E84-426E-40DD-AFC4-6F175D3DCCD1}">
              <a14:hiddenFill xmlns:a14="http://schemas.microsoft.com/office/drawing/2010/main">
                <a:solidFill>
                  <a:srgbClr val="FFFFFF"/>
                </a:solidFill>
              </a14:hiddenFill>
            </a:ext>
          </a:extLst>
        </p:spPr>
      </p:pic>
      <p:pic>
        <p:nvPicPr>
          <p:cNvPr id="5131" name="Picture 11" descr="Z:\newtek\_backgrounds_1.02\Tim\powerpoint templates\61-80\skyscrapers\skyscrapers_sld.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9"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650087" y="119390"/>
            <a:ext cx="1843825" cy="523220"/>
          </a:xfrm>
          <a:prstGeom prst="rect">
            <a:avLst/>
          </a:prstGeom>
          <a:noFill/>
        </p:spPr>
        <p:txBody>
          <a:bodyPr wrap="square" rtlCol="0">
            <a:spAutoFit/>
          </a:bodyPr>
          <a:lstStyle/>
          <a:p>
            <a:pPr algn="ctr" fontAlgn="base">
              <a:spcBef>
                <a:spcPct val="0"/>
              </a:spcBef>
              <a:spcAft>
                <a:spcPct val="0"/>
              </a:spcAft>
            </a:pPr>
            <a:r>
              <a:rPr lang="fa-IR" sz="2800" b="1" dirty="0">
                <a:solidFill>
                  <a:srgbClr val="FFFFFF"/>
                </a:solidFill>
                <a:latin typeface="Calibri"/>
                <a:ea typeface="Calibri"/>
                <a:cs typeface="B Homa" panose="00000400000000000000" pitchFamily="2" charset="-78"/>
              </a:rPr>
              <a:t>ارتباطات</a:t>
            </a:r>
            <a:endParaRPr lang="en-US" sz="2800" b="1" dirty="0">
              <a:solidFill>
                <a:srgbClr val="FFFFFF"/>
              </a:solidFill>
              <a:latin typeface="Times New Roman" panose="02020603050405020304" pitchFamily="18" charset="0"/>
            </a:endParaRPr>
          </a:p>
        </p:txBody>
      </p:sp>
      <p:sp>
        <p:nvSpPr>
          <p:cNvPr id="2" name="Rectangle 1"/>
          <p:cNvSpPr/>
          <p:nvPr/>
        </p:nvSpPr>
        <p:spPr>
          <a:xfrm>
            <a:off x="7192736" y="1132808"/>
            <a:ext cx="1824538"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شبکه خیابان ها</a:t>
            </a:r>
            <a:endParaRPr lang="en-US" sz="2400" dirty="0">
              <a:solidFill>
                <a:srgbClr val="000000"/>
              </a:solidFill>
              <a:latin typeface="Times New Roman" panose="02020603050405020304" pitchFamily="18" charset="0"/>
            </a:endParaRPr>
          </a:p>
        </p:txBody>
      </p:sp>
      <p:sp>
        <p:nvSpPr>
          <p:cNvPr id="5" name="Rectangle 4"/>
          <p:cNvSpPr/>
          <p:nvPr/>
        </p:nvSpPr>
        <p:spPr>
          <a:xfrm>
            <a:off x="5126721" y="1164867"/>
            <a:ext cx="1241045"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انشعابات</a:t>
            </a:r>
            <a:endParaRPr lang="en-US" sz="2400" dirty="0">
              <a:solidFill>
                <a:srgbClr val="000000"/>
              </a:solidFill>
              <a:latin typeface="Times New Roman" panose="02020603050405020304" pitchFamily="18" charset="0"/>
            </a:endParaRPr>
          </a:p>
        </p:txBody>
      </p:sp>
      <p:sp>
        <p:nvSpPr>
          <p:cNvPr id="6" name="Rectangle 5"/>
          <p:cNvSpPr/>
          <p:nvPr/>
        </p:nvSpPr>
        <p:spPr>
          <a:xfrm>
            <a:off x="2488473" y="1164866"/>
            <a:ext cx="1447832"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خطوط بزرگ </a:t>
            </a:r>
            <a:endParaRPr lang="en-US" sz="2400" dirty="0">
              <a:solidFill>
                <a:srgbClr val="000000"/>
              </a:solidFill>
              <a:latin typeface="Times New Roman" panose="02020603050405020304" pitchFamily="18" charset="0"/>
            </a:endParaRPr>
          </a:p>
        </p:txBody>
      </p:sp>
      <p:sp>
        <p:nvSpPr>
          <p:cNvPr id="7" name="Rectangle 6"/>
          <p:cNvSpPr/>
          <p:nvPr/>
        </p:nvSpPr>
        <p:spPr>
          <a:xfrm>
            <a:off x="7283306" y="2161111"/>
            <a:ext cx="1593706"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پهنای خیابان </a:t>
            </a:r>
            <a:endParaRPr lang="en-US" sz="2400" dirty="0">
              <a:solidFill>
                <a:srgbClr val="000000"/>
              </a:solidFill>
              <a:latin typeface="Times New Roman" panose="02020603050405020304" pitchFamily="18" charset="0"/>
            </a:endParaRPr>
          </a:p>
        </p:txBody>
      </p:sp>
      <p:sp>
        <p:nvSpPr>
          <p:cNvPr id="14" name="Rectangle 13"/>
          <p:cNvSpPr/>
          <p:nvPr/>
        </p:nvSpPr>
        <p:spPr>
          <a:xfrm>
            <a:off x="4749121" y="2184471"/>
            <a:ext cx="1636987"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افزایش پهنای</a:t>
            </a:r>
            <a:endParaRPr lang="en-US" sz="2400" dirty="0">
              <a:solidFill>
                <a:srgbClr val="000000"/>
              </a:solidFill>
              <a:latin typeface="Times New Roman" panose="02020603050405020304" pitchFamily="18" charset="0"/>
            </a:endParaRPr>
          </a:p>
        </p:txBody>
      </p:sp>
      <p:sp>
        <p:nvSpPr>
          <p:cNvPr id="8" name="Rectangle 7"/>
          <p:cNvSpPr/>
          <p:nvPr/>
        </p:nvSpPr>
        <p:spPr>
          <a:xfrm>
            <a:off x="2603309" y="1803532"/>
            <a:ext cx="764953"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پرخرج</a:t>
            </a:r>
            <a:endParaRPr lang="en-US" sz="2400" dirty="0">
              <a:solidFill>
                <a:srgbClr val="000000"/>
              </a:solidFill>
              <a:latin typeface="Times New Roman" panose="02020603050405020304" pitchFamily="18" charset="0"/>
            </a:endParaRPr>
          </a:p>
        </p:txBody>
      </p:sp>
      <p:sp>
        <p:nvSpPr>
          <p:cNvPr id="9" name="Rectangle 8"/>
          <p:cNvSpPr/>
          <p:nvPr/>
        </p:nvSpPr>
        <p:spPr>
          <a:xfrm>
            <a:off x="2494304" y="2592137"/>
            <a:ext cx="1176925"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بی نتیجه </a:t>
            </a:r>
            <a:endParaRPr lang="en-US" sz="2400" dirty="0">
              <a:solidFill>
                <a:srgbClr val="000000"/>
              </a:solidFill>
              <a:latin typeface="Times New Roman" panose="02020603050405020304" pitchFamily="18" charset="0"/>
            </a:endParaRPr>
          </a:p>
        </p:txBody>
      </p:sp>
      <p:sp>
        <p:nvSpPr>
          <p:cNvPr id="10" name="Rectangle 9"/>
          <p:cNvSpPr/>
          <p:nvPr/>
        </p:nvSpPr>
        <p:spPr>
          <a:xfrm>
            <a:off x="7668761" y="3416032"/>
            <a:ext cx="1015021"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راه آهن</a:t>
            </a:r>
            <a:endParaRPr lang="en-US" sz="2400" dirty="0">
              <a:solidFill>
                <a:srgbClr val="000000"/>
              </a:solidFill>
              <a:latin typeface="Times New Roman" panose="02020603050405020304" pitchFamily="18" charset="0"/>
            </a:endParaRPr>
          </a:p>
        </p:txBody>
      </p:sp>
      <p:sp>
        <p:nvSpPr>
          <p:cNvPr id="11" name="Rectangle 10"/>
          <p:cNvSpPr/>
          <p:nvPr/>
        </p:nvSpPr>
        <p:spPr>
          <a:xfrm>
            <a:off x="4640506" y="3366062"/>
            <a:ext cx="1409360"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توسعه شهر</a:t>
            </a:r>
            <a:endParaRPr lang="en-US" sz="2400" dirty="0">
              <a:solidFill>
                <a:srgbClr val="000000"/>
              </a:solidFill>
              <a:latin typeface="Times New Roman" panose="02020603050405020304" pitchFamily="18" charset="0"/>
            </a:endParaRPr>
          </a:p>
        </p:txBody>
      </p:sp>
      <p:sp>
        <p:nvSpPr>
          <p:cNvPr id="13" name="Rectangle 12"/>
          <p:cNvSpPr/>
          <p:nvPr/>
        </p:nvSpPr>
        <p:spPr>
          <a:xfrm>
            <a:off x="334329" y="3380742"/>
            <a:ext cx="2980303"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عناصر زندگی بخشنده شهر </a:t>
            </a:r>
            <a:endParaRPr lang="en-US" sz="2400" dirty="0">
              <a:solidFill>
                <a:srgbClr val="000000"/>
              </a:solidFill>
              <a:latin typeface="Times New Roman" panose="02020603050405020304" pitchFamily="18" charset="0"/>
            </a:endParaRPr>
          </a:p>
        </p:txBody>
      </p:sp>
      <p:sp>
        <p:nvSpPr>
          <p:cNvPr id="15" name="Rectangle 14"/>
          <p:cNvSpPr/>
          <p:nvPr/>
        </p:nvSpPr>
        <p:spPr>
          <a:xfrm>
            <a:off x="7821878" y="4369290"/>
            <a:ext cx="779381"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راه ها</a:t>
            </a:r>
            <a:endParaRPr lang="en-US" sz="2400" dirty="0">
              <a:solidFill>
                <a:srgbClr val="000000"/>
              </a:solidFill>
              <a:latin typeface="Times New Roman" panose="02020603050405020304" pitchFamily="18" charset="0"/>
            </a:endParaRPr>
          </a:p>
        </p:txBody>
      </p:sp>
      <p:sp>
        <p:nvSpPr>
          <p:cNvPr id="16" name="Rectangle 15"/>
          <p:cNvSpPr/>
          <p:nvPr/>
        </p:nvSpPr>
        <p:spPr>
          <a:xfrm>
            <a:off x="5940032" y="4369289"/>
            <a:ext cx="1345240"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طبقه بندی </a:t>
            </a:r>
            <a:endParaRPr lang="en-US" sz="2400" dirty="0">
              <a:solidFill>
                <a:srgbClr val="000000"/>
              </a:solidFill>
              <a:latin typeface="Times New Roman" panose="02020603050405020304" pitchFamily="18" charset="0"/>
            </a:endParaRPr>
          </a:p>
        </p:txBody>
      </p:sp>
      <p:sp>
        <p:nvSpPr>
          <p:cNvPr id="17" name="Rectangle 16"/>
          <p:cNvSpPr/>
          <p:nvPr/>
        </p:nvSpPr>
        <p:spPr>
          <a:xfrm>
            <a:off x="4495635" y="4072729"/>
            <a:ext cx="946093"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عملکرد</a:t>
            </a:r>
            <a:endParaRPr lang="en-US" sz="2400" dirty="0">
              <a:solidFill>
                <a:srgbClr val="000000"/>
              </a:solidFill>
              <a:latin typeface="Times New Roman" panose="02020603050405020304" pitchFamily="18" charset="0"/>
            </a:endParaRPr>
          </a:p>
        </p:txBody>
      </p:sp>
      <p:sp>
        <p:nvSpPr>
          <p:cNvPr id="18" name="Rectangle 17"/>
          <p:cNvSpPr/>
          <p:nvPr/>
        </p:nvSpPr>
        <p:spPr>
          <a:xfrm>
            <a:off x="4539261" y="4748969"/>
            <a:ext cx="880369"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سرعت</a:t>
            </a:r>
            <a:endParaRPr lang="en-US" sz="2400" dirty="0">
              <a:solidFill>
                <a:srgbClr val="000000"/>
              </a:solidFill>
              <a:latin typeface="Times New Roman" panose="02020603050405020304" pitchFamily="18" charset="0"/>
            </a:endParaRPr>
          </a:p>
        </p:txBody>
      </p:sp>
      <p:sp>
        <p:nvSpPr>
          <p:cNvPr id="19" name="Rectangle 18"/>
          <p:cNvSpPr/>
          <p:nvPr/>
        </p:nvSpPr>
        <p:spPr>
          <a:xfrm>
            <a:off x="7459879" y="5515280"/>
            <a:ext cx="1250663"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خیابان ها </a:t>
            </a:r>
            <a:endParaRPr lang="en-US" sz="2400" dirty="0">
              <a:solidFill>
                <a:srgbClr val="000000"/>
              </a:solidFill>
              <a:latin typeface="Times New Roman" panose="02020603050405020304" pitchFamily="18" charset="0"/>
            </a:endParaRPr>
          </a:p>
        </p:txBody>
      </p:sp>
      <p:sp>
        <p:nvSpPr>
          <p:cNvPr id="20" name="Rectangle 19"/>
          <p:cNvSpPr/>
          <p:nvPr/>
        </p:nvSpPr>
        <p:spPr>
          <a:xfrm>
            <a:off x="6197824" y="5488320"/>
            <a:ext cx="946093"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عملکرد</a:t>
            </a:r>
            <a:endParaRPr lang="en-US" sz="2400" dirty="0">
              <a:solidFill>
                <a:srgbClr val="000000"/>
              </a:solidFill>
              <a:latin typeface="Times New Roman" panose="02020603050405020304" pitchFamily="18" charset="0"/>
            </a:endParaRPr>
          </a:p>
        </p:txBody>
      </p:sp>
      <p:sp>
        <p:nvSpPr>
          <p:cNvPr id="22" name="Rectangle 21"/>
          <p:cNvSpPr/>
          <p:nvPr/>
        </p:nvSpPr>
        <p:spPr>
          <a:xfrm>
            <a:off x="2911686" y="4973306"/>
            <a:ext cx="1109599"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مسکونی</a:t>
            </a:r>
            <a:endParaRPr lang="en-US" sz="2400" dirty="0">
              <a:solidFill>
                <a:srgbClr val="000000"/>
              </a:solidFill>
              <a:latin typeface="Times New Roman" panose="02020603050405020304" pitchFamily="18" charset="0"/>
            </a:endParaRPr>
          </a:p>
        </p:txBody>
      </p:sp>
      <p:sp>
        <p:nvSpPr>
          <p:cNvPr id="23" name="Rectangle 22"/>
          <p:cNvSpPr/>
          <p:nvPr/>
        </p:nvSpPr>
        <p:spPr>
          <a:xfrm>
            <a:off x="3011521" y="5417492"/>
            <a:ext cx="931665"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تفریحی</a:t>
            </a:r>
            <a:endParaRPr lang="en-US" sz="2400" dirty="0">
              <a:solidFill>
                <a:srgbClr val="000000"/>
              </a:solidFill>
              <a:latin typeface="Times New Roman" panose="02020603050405020304" pitchFamily="18" charset="0"/>
            </a:endParaRPr>
          </a:p>
        </p:txBody>
      </p:sp>
      <p:sp>
        <p:nvSpPr>
          <p:cNvPr id="24" name="Rectangle 23"/>
          <p:cNvSpPr/>
          <p:nvPr/>
        </p:nvSpPr>
        <p:spPr>
          <a:xfrm>
            <a:off x="2665603" y="5906913"/>
            <a:ext cx="1176925"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بزرگراه ها</a:t>
            </a:r>
            <a:endParaRPr lang="en-US" sz="2400" dirty="0">
              <a:solidFill>
                <a:srgbClr val="000000"/>
              </a:solidFill>
              <a:latin typeface="Times New Roman" panose="02020603050405020304" pitchFamily="18" charset="0"/>
            </a:endParaRPr>
          </a:p>
        </p:txBody>
      </p:sp>
      <p:cxnSp>
        <p:nvCxnSpPr>
          <p:cNvPr id="26" name="Straight Arrow Connector 25"/>
          <p:cNvCxnSpPr/>
          <p:nvPr/>
        </p:nvCxnSpPr>
        <p:spPr>
          <a:xfrm flipH="1">
            <a:off x="3922348" y="5746112"/>
            <a:ext cx="2289573" cy="0"/>
          </a:xfrm>
          <a:prstGeom prst="straightConnector1">
            <a:avLst/>
          </a:prstGeom>
          <a:ln w="38100">
            <a:solidFill>
              <a:srgbClr val="339966"/>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H="1" flipV="1">
            <a:off x="3943517" y="5204138"/>
            <a:ext cx="2268404" cy="541974"/>
          </a:xfrm>
          <a:prstGeom prst="straightConnector1">
            <a:avLst/>
          </a:prstGeom>
          <a:ln w="38100">
            <a:solidFill>
              <a:srgbClr val="339966"/>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H="1">
            <a:off x="3929913" y="5746112"/>
            <a:ext cx="2282008" cy="486705"/>
          </a:xfrm>
          <a:prstGeom prst="straightConnector1">
            <a:avLst/>
          </a:prstGeom>
          <a:ln w="38100">
            <a:solidFill>
              <a:srgbClr val="339966"/>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flipH="1" flipV="1">
            <a:off x="3487663" y="2051650"/>
            <a:ext cx="1261458" cy="365649"/>
          </a:xfrm>
          <a:prstGeom prst="straightConnector1">
            <a:avLst/>
          </a:prstGeom>
          <a:ln w="38100">
            <a:solidFill>
              <a:srgbClr val="339966"/>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flipH="1">
            <a:off x="3546780" y="2420479"/>
            <a:ext cx="1202341" cy="445583"/>
          </a:xfrm>
          <a:prstGeom prst="straightConnector1">
            <a:avLst/>
          </a:prstGeom>
          <a:ln w="38100">
            <a:solidFill>
              <a:srgbClr val="339966"/>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flipH="1" flipV="1">
            <a:off x="5479479" y="4311894"/>
            <a:ext cx="453609" cy="332895"/>
          </a:xfrm>
          <a:prstGeom prst="straightConnector1">
            <a:avLst/>
          </a:prstGeom>
          <a:ln w="38100">
            <a:solidFill>
              <a:srgbClr val="339966"/>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flipH="1">
            <a:off x="5496485" y="4654715"/>
            <a:ext cx="447078" cy="361577"/>
          </a:xfrm>
          <a:prstGeom prst="straightConnector1">
            <a:avLst/>
          </a:prstGeom>
          <a:ln w="38100">
            <a:solidFill>
              <a:srgbClr val="339966"/>
            </a:solidFill>
            <a:tailEnd type="triangle"/>
          </a:ln>
        </p:spPr>
        <p:style>
          <a:lnRef idx="1">
            <a:schemeClr val="accent1"/>
          </a:lnRef>
          <a:fillRef idx="0">
            <a:schemeClr val="accent1"/>
          </a:fillRef>
          <a:effectRef idx="0">
            <a:schemeClr val="accent1"/>
          </a:effectRef>
          <a:fontRef idx="minor">
            <a:schemeClr val="tx1"/>
          </a:fontRef>
        </p:style>
      </p:cxnSp>
      <p:sp>
        <p:nvSpPr>
          <p:cNvPr id="53" name="Striped Right Arrow 52"/>
          <p:cNvSpPr/>
          <p:nvPr/>
        </p:nvSpPr>
        <p:spPr>
          <a:xfrm rot="10800000">
            <a:off x="6223604" y="1065771"/>
            <a:ext cx="922726" cy="624249"/>
          </a:xfrm>
          <a:prstGeom prst="stripedRightArrow">
            <a:avLst>
              <a:gd name="adj1" fmla="val 46812"/>
              <a:gd name="adj2" fmla="val 61157"/>
            </a:avLst>
          </a:prstGeom>
          <a:solidFill>
            <a:srgbClr val="339966"/>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sz="2400">
              <a:solidFill>
                <a:srgbClr val="FFFFFF"/>
              </a:solidFill>
            </a:endParaRPr>
          </a:p>
        </p:txBody>
      </p:sp>
      <p:sp>
        <p:nvSpPr>
          <p:cNvPr id="54" name="Notched Right Arrow 53"/>
          <p:cNvSpPr/>
          <p:nvPr/>
        </p:nvSpPr>
        <p:spPr>
          <a:xfrm rot="10800000">
            <a:off x="4135972" y="1018959"/>
            <a:ext cx="1009069" cy="765556"/>
          </a:xfrm>
          <a:prstGeom prst="notchedRightArrow">
            <a:avLst/>
          </a:prstGeom>
          <a:solidFill>
            <a:srgbClr val="339966"/>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sz="2400">
              <a:solidFill>
                <a:srgbClr val="FFFFFF"/>
              </a:solidFill>
            </a:endParaRPr>
          </a:p>
        </p:txBody>
      </p:sp>
      <p:sp>
        <p:nvSpPr>
          <p:cNvPr id="57" name="Striped Right Arrow 56"/>
          <p:cNvSpPr/>
          <p:nvPr/>
        </p:nvSpPr>
        <p:spPr>
          <a:xfrm rot="10800000">
            <a:off x="6289824" y="2074001"/>
            <a:ext cx="963750" cy="698234"/>
          </a:xfrm>
          <a:prstGeom prst="stripedRightArrow">
            <a:avLst>
              <a:gd name="adj1" fmla="val 46812"/>
              <a:gd name="adj2" fmla="val 61157"/>
            </a:avLst>
          </a:prstGeom>
          <a:solidFill>
            <a:srgbClr val="339966"/>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sz="2400">
              <a:solidFill>
                <a:srgbClr val="FFFFFF"/>
              </a:solidFill>
            </a:endParaRPr>
          </a:p>
        </p:txBody>
      </p:sp>
      <p:sp>
        <p:nvSpPr>
          <p:cNvPr id="49" name="Left Arrow Callout 48"/>
          <p:cNvSpPr/>
          <p:nvPr/>
        </p:nvSpPr>
        <p:spPr>
          <a:xfrm>
            <a:off x="6007766" y="3192151"/>
            <a:ext cx="1242555" cy="753217"/>
          </a:xfrm>
          <a:prstGeom prst="leftArrowCallout">
            <a:avLst>
              <a:gd name="adj1" fmla="val 14128"/>
              <a:gd name="adj2" fmla="val 28624"/>
              <a:gd name="adj3" fmla="val 35872"/>
              <a:gd name="adj4" fmla="val 50698"/>
            </a:avLst>
          </a:prstGeom>
          <a:solidFill>
            <a:schemeClr val="bg1">
              <a:lumMod val="85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rtl="0" fontAlgn="base">
              <a:spcBef>
                <a:spcPct val="0"/>
              </a:spcBef>
              <a:spcAft>
                <a:spcPct val="0"/>
              </a:spcAft>
            </a:pPr>
            <a:r>
              <a:rPr lang="fa-IR" sz="2400" dirty="0">
                <a:ln>
                  <a:solidFill>
                    <a:srgbClr val="00CC99">
                      <a:lumMod val="50000"/>
                    </a:srgbClr>
                  </a:solidFill>
                </a:ln>
                <a:solidFill>
                  <a:srgbClr val="808080">
                    <a:lumMod val="75000"/>
                  </a:srgbClr>
                </a:solidFill>
                <a:latin typeface="Arial" panose="020B0604020202020204" pitchFamily="34" charset="0"/>
                <a:ea typeface="Calibri"/>
                <a:cs typeface="B Homa" panose="00000400000000000000" pitchFamily="2" charset="-78"/>
              </a:rPr>
              <a:t>مانع</a:t>
            </a:r>
            <a:endParaRPr lang="en-US" sz="2400" dirty="0">
              <a:ln>
                <a:solidFill>
                  <a:srgbClr val="00CC99">
                    <a:lumMod val="50000"/>
                  </a:srgbClr>
                </a:solidFill>
              </a:ln>
              <a:solidFill>
                <a:srgbClr val="808080">
                  <a:lumMod val="75000"/>
                </a:srgbClr>
              </a:solidFill>
            </a:endParaRPr>
          </a:p>
        </p:txBody>
      </p:sp>
      <p:sp>
        <p:nvSpPr>
          <p:cNvPr id="61" name="Left Arrow Callout 60"/>
          <p:cNvSpPr/>
          <p:nvPr/>
        </p:nvSpPr>
        <p:spPr>
          <a:xfrm>
            <a:off x="3330144" y="3221828"/>
            <a:ext cx="1242555" cy="753217"/>
          </a:xfrm>
          <a:prstGeom prst="leftArrowCallout">
            <a:avLst>
              <a:gd name="adj1" fmla="val 14128"/>
              <a:gd name="adj2" fmla="val 28624"/>
              <a:gd name="adj3" fmla="val 35872"/>
              <a:gd name="adj4" fmla="val 50698"/>
            </a:avLst>
          </a:prstGeom>
          <a:solidFill>
            <a:schemeClr val="bg1">
              <a:lumMod val="85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rtl="0" fontAlgn="base">
              <a:spcBef>
                <a:spcPct val="0"/>
              </a:spcBef>
              <a:spcAft>
                <a:spcPct val="0"/>
              </a:spcAft>
            </a:pPr>
            <a:r>
              <a:rPr lang="fa-IR" sz="2400" dirty="0">
                <a:ln>
                  <a:solidFill>
                    <a:srgbClr val="00CC99">
                      <a:lumMod val="50000"/>
                    </a:srgbClr>
                  </a:solidFill>
                </a:ln>
                <a:solidFill>
                  <a:srgbClr val="808080">
                    <a:lumMod val="75000"/>
                  </a:srgbClr>
                </a:solidFill>
                <a:latin typeface="Arial" panose="020B0604020202020204" pitchFamily="34" charset="0"/>
                <a:ea typeface="Calibri"/>
                <a:cs typeface="B Homa" panose="00000400000000000000" pitchFamily="2" charset="-78"/>
              </a:rPr>
              <a:t>مانع</a:t>
            </a:r>
            <a:endParaRPr lang="en-US" sz="2400" dirty="0">
              <a:ln>
                <a:solidFill>
                  <a:srgbClr val="00CC99">
                    <a:lumMod val="50000"/>
                  </a:srgbClr>
                </a:solidFill>
              </a:ln>
              <a:solidFill>
                <a:srgbClr val="808080">
                  <a:lumMod val="75000"/>
                </a:srgbClr>
              </a:solidFill>
            </a:endParaRPr>
          </a:p>
        </p:txBody>
      </p:sp>
      <p:sp>
        <p:nvSpPr>
          <p:cNvPr id="51" name="Chevron 50"/>
          <p:cNvSpPr/>
          <p:nvPr/>
        </p:nvSpPr>
        <p:spPr>
          <a:xfrm rot="10800000">
            <a:off x="7298316" y="4311894"/>
            <a:ext cx="476025" cy="519060"/>
          </a:xfrm>
          <a:prstGeom prst="chevron">
            <a:avLst>
              <a:gd name="adj" fmla="val 35665"/>
            </a:avLst>
          </a:prstGeom>
          <a:solidFill>
            <a:srgbClr val="339966"/>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sz="2400">
              <a:solidFill>
                <a:srgbClr val="000000"/>
              </a:solidFill>
            </a:endParaRPr>
          </a:p>
        </p:txBody>
      </p:sp>
      <p:sp>
        <p:nvSpPr>
          <p:cNvPr id="65" name="Chevron 64"/>
          <p:cNvSpPr/>
          <p:nvPr/>
        </p:nvSpPr>
        <p:spPr>
          <a:xfrm rot="10800000">
            <a:off x="7134303" y="5488321"/>
            <a:ext cx="476025" cy="519060"/>
          </a:xfrm>
          <a:prstGeom prst="chevron">
            <a:avLst>
              <a:gd name="adj" fmla="val 35665"/>
            </a:avLst>
          </a:prstGeom>
          <a:solidFill>
            <a:srgbClr val="339966"/>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sz="2400">
              <a:solidFill>
                <a:srgbClr val="000000"/>
              </a:solidFill>
            </a:endParaRPr>
          </a:p>
        </p:txBody>
      </p:sp>
    </p:spTree>
    <p:extLst>
      <p:ext uri="{BB962C8B-B14F-4D97-AF65-F5344CB8AC3E}">
        <p14:creationId xmlns:p14="http://schemas.microsoft.com/office/powerpoint/2010/main" val="368602731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p:txBody>
          <a:bodyPr/>
          <a:lstStyle/>
          <a:p>
            <a:r>
              <a:rPr lang="en-US" altLang="en-US"/>
              <a:t>Elements</a:t>
            </a:r>
          </a:p>
        </p:txBody>
      </p:sp>
      <p:sp>
        <p:nvSpPr>
          <p:cNvPr id="5123" name="Rectangle 3"/>
          <p:cNvSpPr>
            <a:spLocks noGrp="1" noChangeArrowheads="1"/>
          </p:cNvSpPr>
          <p:nvPr>
            <p:ph type="subTitle" idx="1"/>
          </p:nvPr>
        </p:nvSpPr>
        <p:spPr/>
        <p:txBody>
          <a:bodyPr/>
          <a:lstStyle/>
          <a:p>
            <a:r>
              <a:rPr lang="en-US" altLang="en-US"/>
              <a:t>www.animationfactory.com</a:t>
            </a:r>
          </a:p>
        </p:txBody>
      </p:sp>
      <p:pic>
        <p:nvPicPr>
          <p:cNvPr id="5128" name="Picture 8" descr="Z:\newtek\_backgrounds_1.02\Tim\powerpoint templates\61-80\skyscrapers\elements\skyscraper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52400"/>
            <a:ext cx="2362200" cy="1681163"/>
          </a:xfrm>
          <a:prstGeom prst="rect">
            <a:avLst/>
          </a:prstGeom>
          <a:noFill/>
          <a:extLst>
            <a:ext uri="{909E8E84-426E-40DD-AFC4-6F175D3DCCD1}">
              <a14:hiddenFill xmlns:a14="http://schemas.microsoft.com/office/drawing/2010/main">
                <a:solidFill>
                  <a:srgbClr val="FFFFFF"/>
                </a:solidFill>
              </a14:hiddenFill>
            </a:ext>
          </a:extLst>
        </p:spPr>
      </p:pic>
      <p:pic>
        <p:nvPicPr>
          <p:cNvPr id="5129" name="Picture 9" descr="Z:\newtek\_backgrounds_1.02\Tim\powerpoint templates\61-80\skyscrapers\skyscrapers_prt.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72200" y="4591050"/>
            <a:ext cx="2819400" cy="2114550"/>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descr="Z:\newtek\_backgrounds_1.02\Tim\powerpoint templates\61-80\skyscrapers\skyscrapers_qx.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2400" y="4572000"/>
            <a:ext cx="2819400" cy="2114550"/>
          </a:xfrm>
          <a:prstGeom prst="rect">
            <a:avLst/>
          </a:prstGeom>
          <a:noFill/>
          <a:extLst>
            <a:ext uri="{909E8E84-426E-40DD-AFC4-6F175D3DCCD1}">
              <a14:hiddenFill xmlns:a14="http://schemas.microsoft.com/office/drawing/2010/main">
                <a:solidFill>
                  <a:srgbClr val="FFFFFF"/>
                </a:solidFill>
              </a14:hiddenFill>
            </a:ext>
          </a:extLst>
        </p:spPr>
      </p:pic>
      <p:pic>
        <p:nvPicPr>
          <p:cNvPr id="5131" name="Picture 11" descr="Z:\newtek\_backgrounds_1.02\Tim\powerpoint templates\61-80\skyscrapers\skyscrapers_sld.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2852670" y="152400"/>
            <a:ext cx="3286259" cy="523220"/>
          </a:xfrm>
          <a:prstGeom prst="rect">
            <a:avLst/>
          </a:prstGeom>
          <a:noFill/>
        </p:spPr>
        <p:txBody>
          <a:bodyPr wrap="square" rtlCol="0">
            <a:spAutoFit/>
          </a:bodyPr>
          <a:lstStyle/>
          <a:p>
            <a:pPr algn="ctr" fontAlgn="base">
              <a:spcBef>
                <a:spcPct val="0"/>
              </a:spcBef>
              <a:spcAft>
                <a:spcPct val="0"/>
              </a:spcAft>
            </a:pPr>
            <a:r>
              <a:rPr lang="fa-IR" sz="2800" b="1" dirty="0">
                <a:solidFill>
                  <a:srgbClr val="FFFFFF"/>
                </a:solidFill>
                <a:latin typeface="Calibri"/>
                <a:ea typeface="Calibri"/>
                <a:cs typeface="B Homa" panose="00000400000000000000" pitchFamily="2" charset="-78"/>
              </a:rPr>
              <a:t>میراث تاریخی شهرها</a:t>
            </a:r>
            <a:endParaRPr lang="en-US" sz="2800" b="1" dirty="0">
              <a:solidFill>
                <a:srgbClr val="FFFFFF"/>
              </a:solidFill>
              <a:latin typeface="Times New Roman" panose="02020603050405020304" pitchFamily="18" charset="0"/>
            </a:endParaRPr>
          </a:p>
        </p:txBody>
      </p:sp>
      <p:sp>
        <p:nvSpPr>
          <p:cNvPr id="4" name="Rectangle 3"/>
          <p:cNvSpPr/>
          <p:nvPr/>
        </p:nvSpPr>
        <p:spPr>
          <a:xfrm>
            <a:off x="6877171" y="1485080"/>
            <a:ext cx="2056973"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ارزشهای معماری </a:t>
            </a:r>
            <a:endParaRPr lang="en-US" sz="2400" dirty="0">
              <a:solidFill>
                <a:srgbClr val="000000"/>
              </a:solidFill>
              <a:latin typeface="Times New Roman" panose="02020603050405020304" pitchFamily="18" charset="0"/>
            </a:endParaRPr>
          </a:p>
        </p:txBody>
      </p:sp>
      <p:sp>
        <p:nvSpPr>
          <p:cNvPr id="5" name="Rectangle 4"/>
          <p:cNvSpPr/>
          <p:nvPr/>
        </p:nvSpPr>
        <p:spPr>
          <a:xfrm>
            <a:off x="5689039" y="1110647"/>
            <a:ext cx="681597"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مفرد</a:t>
            </a:r>
            <a:endParaRPr lang="en-US" sz="2400" dirty="0">
              <a:solidFill>
                <a:srgbClr val="000000"/>
              </a:solidFill>
              <a:latin typeface="Times New Roman" panose="02020603050405020304" pitchFamily="18" charset="0"/>
            </a:endParaRPr>
          </a:p>
        </p:txBody>
      </p:sp>
      <p:sp>
        <p:nvSpPr>
          <p:cNvPr id="6" name="Rectangle 5"/>
          <p:cNvSpPr/>
          <p:nvPr/>
        </p:nvSpPr>
        <p:spPr>
          <a:xfrm>
            <a:off x="4917389" y="1609169"/>
            <a:ext cx="1563249" cy="830997"/>
          </a:xfrm>
          <a:prstGeom prst="rect">
            <a:avLst/>
          </a:prstGeom>
        </p:spPr>
        <p:txBody>
          <a:bodyPr wrap="none">
            <a:spAutoFit/>
          </a:bodyPr>
          <a:lstStyle/>
          <a:p>
            <a:pPr algn="ctr"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هسته های </a:t>
            </a:r>
            <a:endPar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endParaRPr>
          </a:p>
          <a:p>
            <a:pPr algn="ctr"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کامل </a:t>
            </a: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شهری </a:t>
            </a:r>
            <a:endParaRPr lang="en-US" sz="2400" dirty="0">
              <a:solidFill>
                <a:srgbClr val="000000"/>
              </a:solidFill>
              <a:latin typeface="Times New Roman" panose="02020603050405020304" pitchFamily="18" charset="0"/>
            </a:endParaRPr>
          </a:p>
        </p:txBody>
      </p:sp>
      <p:sp>
        <p:nvSpPr>
          <p:cNvPr id="7" name="Rectangle 6"/>
          <p:cNvSpPr/>
          <p:nvPr/>
        </p:nvSpPr>
        <p:spPr>
          <a:xfrm>
            <a:off x="3347253" y="1518418"/>
            <a:ext cx="1172116"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محافظت</a:t>
            </a:r>
            <a:endParaRPr lang="en-US" sz="2400" dirty="0">
              <a:solidFill>
                <a:srgbClr val="000000"/>
              </a:solidFill>
              <a:latin typeface="Times New Roman" panose="02020603050405020304" pitchFamily="18" charset="0"/>
            </a:endParaRPr>
          </a:p>
        </p:txBody>
      </p:sp>
      <p:sp>
        <p:nvSpPr>
          <p:cNvPr id="8" name="Rectangle 7"/>
          <p:cNvSpPr/>
          <p:nvPr/>
        </p:nvSpPr>
        <p:spPr>
          <a:xfrm>
            <a:off x="7264365" y="2905391"/>
            <a:ext cx="1834156"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 </a:t>
            </a: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 جبران خسارت </a:t>
            </a:r>
            <a:endParaRPr lang="en-US" sz="2400" dirty="0">
              <a:solidFill>
                <a:srgbClr val="000000"/>
              </a:solidFill>
              <a:latin typeface="Times New Roman" panose="02020603050405020304" pitchFamily="18" charset="0"/>
            </a:endParaRPr>
          </a:p>
        </p:txBody>
      </p:sp>
      <p:sp>
        <p:nvSpPr>
          <p:cNvPr id="9" name="Rectangle 8"/>
          <p:cNvSpPr/>
          <p:nvPr/>
        </p:nvSpPr>
        <p:spPr>
          <a:xfrm>
            <a:off x="4389685" y="2905391"/>
            <a:ext cx="2116285"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اقدامات ریشه ای </a:t>
            </a:r>
            <a:endParaRPr lang="en-US" sz="2400" dirty="0">
              <a:solidFill>
                <a:srgbClr val="000000"/>
              </a:solidFill>
              <a:latin typeface="Times New Roman" panose="02020603050405020304" pitchFamily="18" charset="0"/>
            </a:endParaRPr>
          </a:p>
        </p:txBody>
      </p:sp>
      <p:sp>
        <p:nvSpPr>
          <p:cNvPr id="10" name="Rectangle 9"/>
          <p:cNvSpPr/>
          <p:nvPr/>
        </p:nvSpPr>
        <p:spPr>
          <a:xfrm>
            <a:off x="1056484" y="2288469"/>
            <a:ext cx="2549919" cy="1200329"/>
          </a:xfrm>
          <a:prstGeom prst="rect">
            <a:avLst/>
          </a:prstGeom>
        </p:spPr>
        <p:txBody>
          <a:bodyPr wrap="square">
            <a:spAutoFit/>
          </a:bodyPr>
          <a:lstStyle/>
          <a:p>
            <a:pPr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تغییر مسیر دادن </a:t>
            </a: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خطوط</a:t>
            </a:r>
          </a:p>
          <a:p>
            <a:pPr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 </a:t>
            </a: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حیاتی رفت و آمد </a:t>
            </a:r>
            <a:endParaRPr lang="en-US" sz="2400" dirty="0">
              <a:solidFill>
                <a:srgbClr val="000000"/>
              </a:solidFill>
              <a:latin typeface="Times New Roman" panose="02020603050405020304" pitchFamily="18" charset="0"/>
            </a:endParaRPr>
          </a:p>
        </p:txBody>
      </p:sp>
      <p:sp>
        <p:nvSpPr>
          <p:cNvPr id="11" name="Rectangle 10"/>
          <p:cNvSpPr/>
          <p:nvPr/>
        </p:nvSpPr>
        <p:spPr>
          <a:xfrm>
            <a:off x="641443" y="3290916"/>
            <a:ext cx="2985111" cy="830997"/>
          </a:xfrm>
          <a:prstGeom prst="rect">
            <a:avLst/>
          </a:prstGeom>
        </p:spPr>
        <p:txBody>
          <a:bodyPr wrap="square">
            <a:spAutoFit/>
          </a:bodyPr>
          <a:lstStyle/>
          <a:p>
            <a:pPr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جابه جا کردن مراکزی که </a:t>
            </a: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تا</a:t>
            </a:r>
          </a:p>
          <a:p>
            <a:pPr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امروز </a:t>
            </a: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پا بر جا تلقی شده اند</a:t>
            </a:r>
            <a:endParaRPr lang="en-US" sz="2400" dirty="0">
              <a:solidFill>
                <a:srgbClr val="000000"/>
              </a:solidFill>
              <a:latin typeface="Times New Roman" panose="02020603050405020304" pitchFamily="18" charset="0"/>
            </a:endParaRPr>
          </a:p>
        </p:txBody>
      </p:sp>
      <p:sp>
        <p:nvSpPr>
          <p:cNvPr id="12" name="Rectangle 11"/>
          <p:cNvSpPr/>
          <p:nvPr/>
        </p:nvSpPr>
        <p:spPr>
          <a:xfrm>
            <a:off x="3919620" y="4176255"/>
            <a:ext cx="2021707"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تخریب زاغه های </a:t>
            </a:r>
            <a:endParaRPr lang="en-US" sz="2400" dirty="0">
              <a:solidFill>
                <a:srgbClr val="000000"/>
              </a:solidFill>
              <a:latin typeface="Times New Roman" panose="02020603050405020304" pitchFamily="18" charset="0"/>
            </a:endParaRPr>
          </a:p>
        </p:txBody>
      </p:sp>
      <p:sp>
        <p:nvSpPr>
          <p:cNvPr id="13" name="Rectangle 12"/>
          <p:cNvSpPr/>
          <p:nvPr/>
        </p:nvSpPr>
        <p:spPr>
          <a:xfrm>
            <a:off x="7151284" y="4535313"/>
            <a:ext cx="1782860"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بنا های تاریخی </a:t>
            </a:r>
            <a:endParaRPr lang="en-US" sz="2400" dirty="0">
              <a:solidFill>
                <a:srgbClr val="000000"/>
              </a:solidFill>
              <a:latin typeface="Times New Roman" panose="02020603050405020304" pitchFamily="18" charset="0"/>
            </a:endParaRPr>
          </a:p>
        </p:txBody>
      </p:sp>
      <p:sp>
        <p:nvSpPr>
          <p:cNvPr id="14" name="Rectangle 13"/>
          <p:cNvSpPr/>
          <p:nvPr/>
        </p:nvSpPr>
        <p:spPr>
          <a:xfrm>
            <a:off x="4264696" y="5134634"/>
            <a:ext cx="1646605"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فضا های سبز </a:t>
            </a:r>
            <a:endParaRPr lang="en-US" sz="2400" dirty="0">
              <a:solidFill>
                <a:srgbClr val="000000"/>
              </a:solidFill>
              <a:latin typeface="Times New Roman" panose="02020603050405020304" pitchFamily="18" charset="0"/>
            </a:endParaRPr>
          </a:p>
        </p:txBody>
      </p:sp>
      <p:cxnSp>
        <p:nvCxnSpPr>
          <p:cNvPr id="21" name="Straight Arrow Connector 20"/>
          <p:cNvCxnSpPr/>
          <p:nvPr/>
        </p:nvCxnSpPr>
        <p:spPr>
          <a:xfrm flipH="1" flipV="1">
            <a:off x="6449526" y="1394743"/>
            <a:ext cx="453609" cy="332895"/>
          </a:xfrm>
          <a:prstGeom prst="straightConnector1">
            <a:avLst/>
          </a:prstGeom>
          <a:ln w="38100">
            <a:solidFill>
              <a:srgbClr val="339966"/>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H="1">
            <a:off x="6466532" y="1737564"/>
            <a:ext cx="447078" cy="361577"/>
          </a:xfrm>
          <a:prstGeom prst="straightConnector1">
            <a:avLst/>
          </a:prstGeom>
          <a:ln w="38100">
            <a:solidFill>
              <a:srgbClr val="339966"/>
            </a:solidFill>
            <a:tailEnd type="triangle"/>
          </a:ln>
        </p:spPr>
        <p:style>
          <a:lnRef idx="1">
            <a:schemeClr val="accent1"/>
          </a:lnRef>
          <a:fillRef idx="0">
            <a:schemeClr val="accent1"/>
          </a:fillRef>
          <a:effectRef idx="0">
            <a:schemeClr val="accent1"/>
          </a:effectRef>
          <a:fontRef idx="minor">
            <a:schemeClr val="tx1"/>
          </a:fontRef>
        </p:style>
      </p:cxnSp>
      <p:sp>
        <p:nvSpPr>
          <p:cNvPr id="15" name="Left Brace 14"/>
          <p:cNvSpPr/>
          <p:nvPr/>
        </p:nvSpPr>
        <p:spPr>
          <a:xfrm>
            <a:off x="4572000" y="1110647"/>
            <a:ext cx="359494" cy="1403992"/>
          </a:xfrm>
          <a:prstGeom prst="leftBrace">
            <a:avLst>
              <a:gd name="adj1" fmla="val 84261"/>
              <a:gd name="adj2" fmla="val 50000"/>
            </a:avLst>
          </a:prstGeom>
          <a:ln w="28575">
            <a:solidFill>
              <a:schemeClr val="accent5">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0" fontAlgn="base">
              <a:spcBef>
                <a:spcPct val="0"/>
              </a:spcBef>
              <a:spcAft>
                <a:spcPct val="0"/>
              </a:spcAft>
            </a:pPr>
            <a:endParaRPr lang="en-US" sz="2400">
              <a:solidFill>
                <a:srgbClr val="000000"/>
              </a:solidFill>
            </a:endParaRPr>
          </a:p>
        </p:txBody>
      </p:sp>
      <p:sp>
        <p:nvSpPr>
          <p:cNvPr id="24" name="Striped Right Arrow 23"/>
          <p:cNvSpPr/>
          <p:nvPr/>
        </p:nvSpPr>
        <p:spPr>
          <a:xfrm rot="10800000">
            <a:off x="6329260" y="2787106"/>
            <a:ext cx="963750" cy="698234"/>
          </a:xfrm>
          <a:prstGeom prst="stripedRightArrow">
            <a:avLst>
              <a:gd name="adj1" fmla="val 46812"/>
              <a:gd name="adj2" fmla="val 61157"/>
            </a:avLst>
          </a:prstGeom>
          <a:solidFill>
            <a:srgbClr val="339966"/>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sz="2400">
              <a:solidFill>
                <a:srgbClr val="FFFFFF"/>
              </a:solidFill>
            </a:endParaRPr>
          </a:p>
        </p:txBody>
      </p:sp>
      <p:cxnSp>
        <p:nvCxnSpPr>
          <p:cNvPr id="25" name="Straight Arrow Connector 24"/>
          <p:cNvCxnSpPr/>
          <p:nvPr/>
        </p:nvCxnSpPr>
        <p:spPr>
          <a:xfrm flipH="1" flipV="1">
            <a:off x="3569557" y="2867751"/>
            <a:ext cx="860074" cy="356573"/>
          </a:xfrm>
          <a:prstGeom prst="straightConnector1">
            <a:avLst/>
          </a:prstGeom>
          <a:ln w="38100">
            <a:solidFill>
              <a:srgbClr val="339966"/>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H="1">
            <a:off x="3597922" y="3227502"/>
            <a:ext cx="831709" cy="438772"/>
          </a:xfrm>
          <a:prstGeom prst="straightConnector1">
            <a:avLst/>
          </a:prstGeom>
          <a:ln w="38100">
            <a:solidFill>
              <a:srgbClr val="339966"/>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flipH="1" flipV="1">
            <a:off x="6019800" y="4438650"/>
            <a:ext cx="1145132" cy="424820"/>
          </a:xfrm>
          <a:prstGeom prst="straightConnector1">
            <a:avLst/>
          </a:prstGeom>
          <a:ln w="38100">
            <a:solidFill>
              <a:srgbClr val="339966"/>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flipH="1">
            <a:off x="6019800" y="4866649"/>
            <a:ext cx="1145134" cy="496921"/>
          </a:xfrm>
          <a:prstGeom prst="straightConnector1">
            <a:avLst/>
          </a:prstGeom>
          <a:ln w="38100">
            <a:solidFill>
              <a:srgbClr val="339966"/>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2202613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11" descr="Z:\newtek\_backgrounds_1.02\Tim\powerpoint templates\61-80\skyscrapers\skyscrapers_sld.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27000"/>
            <a:ext cx="9144000" cy="685800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 name="TextBox 2"/>
          <p:cNvSpPr txBox="1"/>
          <p:nvPr/>
        </p:nvSpPr>
        <p:spPr>
          <a:xfrm>
            <a:off x="2667000" y="1014422"/>
            <a:ext cx="6279632" cy="3785652"/>
          </a:xfrm>
          <a:prstGeom prst="rect">
            <a:avLst/>
          </a:prstGeom>
          <a:noFill/>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r" rtl="1" fontAlgn="auto">
              <a:spcBef>
                <a:spcPts val="0"/>
              </a:spcBef>
              <a:spcAft>
                <a:spcPts val="0"/>
              </a:spcAft>
              <a:defRPr/>
            </a:pPr>
            <a:endParaRPr lang="fa-IR" sz="2400" b="1" dirty="0">
              <a:ln>
                <a:solidFill>
                  <a:srgbClr val="AAE2CA">
                    <a:lumMod val="50000"/>
                  </a:srgbClr>
                </a:solidFill>
              </a:ln>
              <a:solidFill>
                <a:srgbClr val="92D050"/>
              </a:solidFill>
              <a:effectLst>
                <a:outerShdw blurRad="38100" dist="38100" dir="2700000" algn="tl">
                  <a:srgbClr val="000000">
                    <a:alpha val="43137"/>
                  </a:srgbClr>
                </a:outerShdw>
              </a:effectLst>
              <a:latin typeface="Arial" panose="020B0604020202020204" pitchFamily="34" charset="0"/>
              <a:cs typeface="B Homa" panose="00000400000000000000" pitchFamily="2" charset="-78"/>
            </a:endParaRPr>
          </a:p>
          <a:p>
            <a:pPr algn="r" rtl="1" fontAlgn="auto">
              <a:spcBef>
                <a:spcPts val="0"/>
              </a:spcBef>
              <a:spcAft>
                <a:spcPts val="0"/>
              </a:spcAft>
              <a:defRPr/>
            </a:pPr>
            <a:r>
              <a:rPr lang="fa-IR" sz="2400" dirty="0">
                <a:ln>
                  <a:solidFill>
                    <a:srgbClr val="AAE2CA">
                      <a:lumMod val="50000"/>
                    </a:srgbClr>
                  </a:solidFill>
                </a:ln>
                <a:solidFill>
                  <a:srgbClr val="000000"/>
                </a:solidFill>
                <a:latin typeface="Arial" panose="020B0604020202020204" pitchFamily="34" charset="0"/>
                <a:cs typeface="B Homa" panose="00000400000000000000" pitchFamily="2" charset="-78"/>
              </a:rPr>
              <a:t>سال های 1928 تا 1959، سیام پایگاه مهمی برای مباحث </a:t>
            </a:r>
            <a:r>
              <a:rPr lang="fa-IR" sz="2400" dirty="0" smtClean="0">
                <a:ln>
                  <a:solidFill>
                    <a:srgbClr val="AAE2CA">
                      <a:lumMod val="50000"/>
                    </a:srgbClr>
                  </a:solidFill>
                </a:ln>
                <a:solidFill>
                  <a:srgbClr val="000000"/>
                </a:solidFill>
                <a:latin typeface="Arial" panose="020B0604020202020204" pitchFamily="34" charset="0"/>
                <a:cs typeface="B Homa" panose="00000400000000000000" pitchFamily="2" charset="-78"/>
              </a:rPr>
              <a:t>معماری </a:t>
            </a:r>
            <a:r>
              <a:rPr lang="fa-IR" sz="2400" dirty="0">
                <a:ln>
                  <a:solidFill>
                    <a:srgbClr val="AAE2CA">
                      <a:lumMod val="50000"/>
                    </a:srgbClr>
                  </a:solidFill>
                </a:ln>
                <a:solidFill>
                  <a:srgbClr val="000000"/>
                </a:solidFill>
                <a:latin typeface="Arial" panose="020B0604020202020204" pitchFamily="34" charset="0"/>
                <a:cs typeface="B Homa" panose="00000400000000000000" pitchFamily="2" charset="-78"/>
              </a:rPr>
              <a:t>و </a:t>
            </a:r>
            <a:r>
              <a:rPr lang="fa-IR" sz="2400" dirty="0" smtClean="0">
                <a:ln>
                  <a:solidFill>
                    <a:srgbClr val="AAE2CA">
                      <a:lumMod val="50000"/>
                    </a:srgbClr>
                  </a:solidFill>
                </a:ln>
                <a:solidFill>
                  <a:srgbClr val="000000"/>
                </a:solidFill>
                <a:latin typeface="Arial" panose="020B0604020202020204" pitchFamily="34" charset="0"/>
                <a:cs typeface="B Homa" panose="00000400000000000000" pitchFamily="2" charset="-78"/>
              </a:rPr>
              <a:t>شهرسازی</a:t>
            </a:r>
            <a:endParaRPr lang="en-US" sz="2400" dirty="0">
              <a:ln>
                <a:solidFill>
                  <a:srgbClr val="AAE2CA">
                    <a:lumMod val="50000"/>
                  </a:srgbClr>
                </a:solidFill>
              </a:ln>
              <a:solidFill>
                <a:srgbClr val="000000"/>
              </a:solidFill>
              <a:latin typeface="Arial" panose="020B0604020202020204" pitchFamily="34" charset="0"/>
              <a:cs typeface="B Homa" panose="00000400000000000000" pitchFamily="2" charset="-78"/>
            </a:endParaRPr>
          </a:p>
          <a:p>
            <a:pPr algn="r" rtl="1" fontAlgn="auto">
              <a:spcBef>
                <a:spcPts val="0"/>
              </a:spcBef>
              <a:spcAft>
                <a:spcPts val="0"/>
              </a:spcAft>
              <a:defRPr/>
            </a:pPr>
            <a:endParaRPr lang="en-US" sz="2400" dirty="0">
              <a:ln>
                <a:solidFill>
                  <a:srgbClr val="AAE2CA">
                    <a:lumMod val="50000"/>
                  </a:srgbClr>
                </a:solidFill>
              </a:ln>
              <a:solidFill>
                <a:srgbClr val="000000"/>
              </a:solidFill>
              <a:latin typeface="Arial" panose="020B0604020202020204" pitchFamily="34" charset="0"/>
              <a:cs typeface="B Homa" panose="00000400000000000000" pitchFamily="2" charset="-78"/>
            </a:endParaRPr>
          </a:p>
          <a:p>
            <a:pPr algn="r" rtl="1" fontAlgn="auto">
              <a:spcBef>
                <a:spcPts val="0"/>
              </a:spcBef>
              <a:spcAft>
                <a:spcPts val="0"/>
              </a:spcAft>
              <a:defRPr/>
            </a:pPr>
            <a:endParaRPr lang="en-US" sz="2400" dirty="0">
              <a:ln>
                <a:solidFill>
                  <a:srgbClr val="AAE2CA">
                    <a:lumMod val="50000"/>
                  </a:srgbClr>
                </a:solidFill>
              </a:ln>
              <a:solidFill>
                <a:srgbClr val="000000"/>
              </a:solidFill>
              <a:latin typeface="Arial" panose="020B0604020202020204" pitchFamily="34" charset="0"/>
              <a:cs typeface="B Homa" panose="00000400000000000000" pitchFamily="2" charset="-78"/>
            </a:endParaRPr>
          </a:p>
          <a:p>
            <a:pPr algn="r" rtl="1" fontAlgn="auto">
              <a:spcBef>
                <a:spcPts val="0"/>
              </a:spcBef>
              <a:spcAft>
                <a:spcPts val="0"/>
              </a:spcAft>
              <a:defRPr/>
            </a:pPr>
            <a:endParaRPr lang="en-US" sz="2400" dirty="0">
              <a:ln>
                <a:solidFill>
                  <a:srgbClr val="AAE2CA">
                    <a:lumMod val="50000"/>
                  </a:srgbClr>
                </a:solidFill>
              </a:ln>
              <a:solidFill>
                <a:srgbClr val="000000"/>
              </a:solidFill>
              <a:latin typeface="Arial" panose="020B0604020202020204" pitchFamily="34" charset="0"/>
              <a:cs typeface="B Homa" panose="00000400000000000000" pitchFamily="2" charset="-78"/>
            </a:endParaRPr>
          </a:p>
          <a:p>
            <a:pPr algn="r" rtl="1" fontAlgn="auto">
              <a:spcBef>
                <a:spcPts val="0"/>
              </a:spcBef>
              <a:spcAft>
                <a:spcPts val="0"/>
              </a:spcAft>
              <a:defRPr/>
            </a:pPr>
            <a:endParaRPr lang="en-US" sz="2400" dirty="0">
              <a:ln>
                <a:solidFill>
                  <a:srgbClr val="AAE2CA">
                    <a:lumMod val="50000"/>
                  </a:srgbClr>
                </a:solidFill>
              </a:ln>
              <a:solidFill>
                <a:srgbClr val="000000"/>
              </a:solidFill>
              <a:latin typeface="Arial" panose="020B0604020202020204" pitchFamily="34" charset="0"/>
              <a:cs typeface="B Homa" panose="00000400000000000000" pitchFamily="2" charset="-78"/>
            </a:endParaRPr>
          </a:p>
          <a:p>
            <a:pPr algn="r" rtl="1" fontAlgn="auto">
              <a:spcBef>
                <a:spcPts val="0"/>
              </a:spcBef>
              <a:spcAft>
                <a:spcPts val="0"/>
              </a:spcAft>
              <a:defRPr/>
            </a:pPr>
            <a:endParaRPr lang="en-US" sz="2400" dirty="0">
              <a:ln>
                <a:solidFill>
                  <a:srgbClr val="AAE2CA">
                    <a:lumMod val="50000"/>
                  </a:srgbClr>
                </a:solidFill>
              </a:ln>
              <a:solidFill>
                <a:srgbClr val="000000"/>
              </a:solidFill>
              <a:latin typeface="Arial" panose="020B0604020202020204" pitchFamily="34" charset="0"/>
              <a:cs typeface="B Homa" panose="00000400000000000000" pitchFamily="2" charset="-78"/>
            </a:endParaRPr>
          </a:p>
          <a:p>
            <a:pPr algn="r" rtl="1" fontAlgn="auto">
              <a:spcBef>
                <a:spcPts val="0"/>
              </a:spcBef>
              <a:spcAft>
                <a:spcPts val="0"/>
              </a:spcAft>
              <a:defRPr/>
            </a:pPr>
            <a:endParaRPr lang="en-US" sz="2400" dirty="0">
              <a:ln>
                <a:solidFill>
                  <a:srgbClr val="AAE2CA">
                    <a:lumMod val="50000"/>
                  </a:srgbClr>
                </a:solidFill>
              </a:ln>
              <a:solidFill>
                <a:srgbClr val="000000"/>
              </a:solidFill>
              <a:latin typeface="Arial" panose="020B0604020202020204" pitchFamily="34" charset="0"/>
              <a:cs typeface="B Homa" panose="00000400000000000000" pitchFamily="2" charset="-78"/>
            </a:endParaRPr>
          </a:p>
          <a:p>
            <a:pPr algn="r" rtl="1" fontAlgn="auto">
              <a:spcBef>
                <a:spcPts val="0"/>
              </a:spcBef>
              <a:spcAft>
                <a:spcPts val="0"/>
              </a:spcAft>
              <a:defRPr/>
            </a:pPr>
            <a:endParaRPr lang="en-US" sz="2400" dirty="0">
              <a:ln>
                <a:solidFill>
                  <a:srgbClr val="AAE2CA">
                    <a:lumMod val="50000"/>
                  </a:srgbClr>
                </a:solidFill>
              </a:ln>
              <a:solidFill>
                <a:srgbClr val="000000"/>
              </a:solidFill>
              <a:latin typeface="Arial" panose="020B0604020202020204" pitchFamily="34" charset="0"/>
              <a:cs typeface="B Homa" panose="00000400000000000000" pitchFamily="2" charset="-78"/>
            </a:endParaRP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81699" y="2745997"/>
            <a:ext cx="4886561" cy="3776263"/>
          </a:xfrm>
          <a:prstGeom prst="rect">
            <a:avLst/>
          </a:prstGeom>
          <a:ln>
            <a:noFill/>
          </a:ln>
          <a:effectLst>
            <a:softEdge rad="112500"/>
          </a:effectLst>
        </p:spPr>
      </p:pic>
      <p:sp>
        <p:nvSpPr>
          <p:cNvPr id="7" name="Rounded Rectangular Callout 6"/>
          <p:cNvSpPr/>
          <p:nvPr/>
        </p:nvSpPr>
        <p:spPr>
          <a:xfrm>
            <a:off x="2667000" y="2283257"/>
            <a:ext cx="2290575" cy="583639"/>
          </a:xfrm>
          <a:prstGeom prst="wedgeRoundRectCallout">
            <a:avLst>
              <a:gd name="adj1" fmla="val -2408"/>
              <a:gd name="adj2" fmla="val 166145"/>
              <a:gd name="adj3" fmla="val 16667"/>
            </a:avLst>
          </a:prstGeom>
          <a:noFill/>
        </p:spPr>
        <p:style>
          <a:lnRef idx="2">
            <a:schemeClr val="dk1"/>
          </a:lnRef>
          <a:fillRef idx="1">
            <a:schemeClr val="lt1"/>
          </a:fillRef>
          <a:effectRef idx="0">
            <a:schemeClr val="dk1"/>
          </a:effectRef>
          <a:fontRef idx="minor">
            <a:schemeClr val="dk1"/>
          </a:fontRef>
        </p:style>
        <p:txBody>
          <a:bodyPr rtlCol="0" anchor="ctr"/>
          <a:lstStyle/>
          <a:p>
            <a:pPr algn="ctr" rtl="0" fontAlgn="base">
              <a:spcBef>
                <a:spcPct val="0"/>
              </a:spcBef>
              <a:spcAft>
                <a:spcPct val="0"/>
              </a:spcAft>
            </a:pPr>
            <a:r>
              <a:rPr lang="fa-IR" sz="2000" b="1" dirty="0">
                <a:solidFill>
                  <a:srgbClr val="000000"/>
                </a:solidFill>
                <a:cs typeface="B Mitra" panose="00000400000000000000" pitchFamily="2" charset="-78"/>
              </a:rPr>
              <a:t>اعضای کنگره سیام</a:t>
            </a:r>
            <a:endParaRPr lang="en-US" sz="2000" b="1" dirty="0">
              <a:solidFill>
                <a:srgbClr val="000000"/>
              </a:solidFill>
              <a:cs typeface="B Mitra" panose="00000400000000000000" pitchFamily="2" charset="-78"/>
            </a:endParaRPr>
          </a:p>
        </p:txBody>
      </p:sp>
      <p:sp>
        <p:nvSpPr>
          <p:cNvPr id="9" name="Rectangle 8"/>
          <p:cNvSpPr/>
          <p:nvPr/>
        </p:nvSpPr>
        <p:spPr>
          <a:xfrm>
            <a:off x="2053020" y="241837"/>
            <a:ext cx="5037960" cy="461665"/>
          </a:xfrm>
          <a:prstGeom prst="rect">
            <a:avLst/>
          </a:prstGeom>
        </p:spPr>
        <p:txBody>
          <a:bodyPr wrap="square">
            <a:spAutoFit/>
          </a:bodyPr>
          <a:lstStyle/>
          <a:p>
            <a:pPr>
              <a:defRPr/>
            </a:pPr>
            <a:r>
              <a:rPr lang="en-US" sz="2400" b="1" dirty="0">
                <a:solidFill>
                  <a:srgbClr val="FFFFFF"/>
                </a:solidFill>
                <a:latin typeface="Times New Roman" panose="02020603050405020304" pitchFamily="18" charset="0"/>
                <a:cs typeface="B Mitra" panose="00000400000000000000" pitchFamily="2" charset="-78"/>
              </a:rPr>
              <a:t>CIAM</a:t>
            </a:r>
            <a:r>
              <a:rPr lang="fa-IR" sz="2400" b="1" dirty="0">
                <a:solidFill>
                  <a:srgbClr val="FFFFFF"/>
                </a:solidFill>
                <a:latin typeface="Times New Roman" panose="02020603050405020304" pitchFamily="18" charset="0"/>
                <a:cs typeface="B Mitra" panose="00000400000000000000" pitchFamily="2" charset="-78"/>
              </a:rPr>
              <a:t>، کنگره های بین المللی معماران مدرن</a:t>
            </a:r>
          </a:p>
        </p:txBody>
      </p:sp>
    </p:spTree>
    <p:extLst>
      <p:ext uri="{BB962C8B-B14F-4D97-AF65-F5344CB8AC3E}">
        <p14:creationId xmlns:p14="http://schemas.microsoft.com/office/powerpoint/2010/main" val="267179168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ircle(in)">
                                      <p:cBhvr>
                                        <p:cTn id="25"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 y="3012583"/>
            <a:ext cx="8991600" cy="609600"/>
          </a:xfrm>
        </p:spPr>
        <p:txBody>
          <a:bodyPr/>
          <a:lstStyle/>
          <a:p>
            <a:pPr algn="ctr" rtl="1"/>
            <a:r>
              <a:rPr lang="fa-IR" sz="11500" dirty="0" smtClean="0">
                <a:cs typeface="B Homa" panose="00000400000000000000" pitchFamily="2" charset="-78"/>
              </a:rPr>
              <a:t>بخش سوم</a:t>
            </a:r>
            <a:endParaRPr lang="en-US" sz="11500" dirty="0"/>
          </a:p>
        </p:txBody>
      </p:sp>
    </p:spTree>
    <p:extLst>
      <p:ext uri="{BB962C8B-B14F-4D97-AF65-F5344CB8AC3E}">
        <p14:creationId xmlns:p14="http://schemas.microsoft.com/office/powerpoint/2010/main" val="156144688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p:txBody>
          <a:bodyPr/>
          <a:lstStyle/>
          <a:p>
            <a:r>
              <a:rPr lang="en-US" altLang="en-US"/>
              <a:t>Elements</a:t>
            </a:r>
          </a:p>
        </p:txBody>
      </p:sp>
      <p:sp>
        <p:nvSpPr>
          <p:cNvPr id="5123" name="Rectangle 3"/>
          <p:cNvSpPr>
            <a:spLocks noGrp="1" noChangeArrowheads="1"/>
          </p:cNvSpPr>
          <p:nvPr>
            <p:ph type="subTitle" idx="1"/>
          </p:nvPr>
        </p:nvSpPr>
        <p:spPr/>
        <p:txBody>
          <a:bodyPr/>
          <a:lstStyle/>
          <a:p>
            <a:r>
              <a:rPr lang="en-US" altLang="en-US"/>
              <a:t>www.animationfactory.com</a:t>
            </a:r>
          </a:p>
        </p:txBody>
      </p:sp>
      <p:pic>
        <p:nvPicPr>
          <p:cNvPr id="5128" name="Picture 8" descr="Z:\newtek\_backgrounds_1.02\Tim\powerpoint templates\61-80\skyscrapers\elements\skyscraper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52400"/>
            <a:ext cx="2362200" cy="1681163"/>
          </a:xfrm>
          <a:prstGeom prst="rect">
            <a:avLst/>
          </a:prstGeom>
          <a:noFill/>
          <a:extLst>
            <a:ext uri="{909E8E84-426E-40DD-AFC4-6F175D3DCCD1}">
              <a14:hiddenFill xmlns:a14="http://schemas.microsoft.com/office/drawing/2010/main">
                <a:solidFill>
                  <a:srgbClr val="FFFFFF"/>
                </a:solidFill>
              </a14:hiddenFill>
            </a:ext>
          </a:extLst>
        </p:spPr>
      </p:pic>
      <p:pic>
        <p:nvPicPr>
          <p:cNvPr id="5129" name="Picture 9" descr="Z:\newtek\_backgrounds_1.02\Tim\powerpoint templates\61-80\skyscrapers\skyscrapers_prt.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72200" y="4591050"/>
            <a:ext cx="2819400" cy="2114550"/>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descr="Z:\newtek\_backgrounds_1.02\Tim\powerpoint templates\61-80\skyscrapers\skyscrapers_qx.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2400" y="4572000"/>
            <a:ext cx="2819400" cy="2114550"/>
          </a:xfrm>
          <a:prstGeom prst="rect">
            <a:avLst/>
          </a:prstGeom>
          <a:noFill/>
          <a:extLst>
            <a:ext uri="{909E8E84-426E-40DD-AFC4-6F175D3DCCD1}">
              <a14:hiddenFill xmlns:a14="http://schemas.microsoft.com/office/drawing/2010/main">
                <a:solidFill>
                  <a:srgbClr val="FFFFFF"/>
                </a:solidFill>
              </a14:hiddenFill>
            </a:ext>
          </a:extLst>
        </p:spPr>
      </p:pic>
      <p:pic>
        <p:nvPicPr>
          <p:cNvPr id="5131" name="Picture 11" descr="Z:\newtek\_backgrounds_1.02\Tim\powerpoint templates\61-80\skyscrapers\skyscrapers_sld.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3560472" y="160756"/>
            <a:ext cx="2023056" cy="523220"/>
          </a:xfrm>
          <a:prstGeom prst="rect">
            <a:avLst/>
          </a:prstGeom>
          <a:noFill/>
        </p:spPr>
        <p:txBody>
          <a:bodyPr wrap="square" rtlCol="0">
            <a:spAutoFit/>
          </a:bodyPr>
          <a:lstStyle/>
          <a:p>
            <a:pPr algn="ctr" fontAlgn="base">
              <a:spcBef>
                <a:spcPct val="0"/>
              </a:spcBef>
              <a:spcAft>
                <a:spcPct val="0"/>
              </a:spcAft>
            </a:pPr>
            <a:r>
              <a:rPr lang="fa-IR" sz="2800" b="1" dirty="0">
                <a:solidFill>
                  <a:srgbClr val="FFFFFF"/>
                </a:solidFill>
                <a:latin typeface="Calibri"/>
                <a:ea typeface="Calibri"/>
                <a:cs typeface="B Homa" panose="00000400000000000000" pitchFamily="2" charset="-78"/>
              </a:rPr>
              <a:t>نتیجه گیری </a:t>
            </a:r>
            <a:endParaRPr lang="en-US" sz="2800" b="1" dirty="0">
              <a:solidFill>
                <a:srgbClr val="FFFFFF"/>
              </a:solidFill>
              <a:latin typeface="Times New Roman" panose="02020603050405020304" pitchFamily="18" charset="0"/>
            </a:endParaRPr>
          </a:p>
        </p:txBody>
      </p:sp>
      <p:sp>
        <p:nvSpPr>
          <p:cNvPr id="2" name="Rectangle 1"/>
          <p:cNvSpPr/>
          <p:nvPr/>
        </p:nvSpPr>
        <p:spPr>
          <a:xfrm>
            <a:off x="7910597" y="1464513"/>
            <a:ext cx="829073"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شهرها</a:t>
            </a:r>
            <a:endParaRPr lang="en-US" sz="2400" dirty="0">
              <a:solidFill>
                <a:srgbClr val="000000"/>
              </a:solidFill>
              <a:latin typeface="Times New Roman" panose="02020603050405020304" pitchFamily="18" charset="0"/>
            </a:endParaRPr>
          </a:p>
        </p:txBody>
      </p:sp>
      <p:sp>
        <p:nvSpPr>
          <p:cNvPr id="4" name="Rectangle 3"/>
          <p:cNvSpPr/>
          <p:nvPr/>
        </p:nvSpPr>
        <p:spPr>
          <a:xfrm>
            <a:off x="5506793" y="1480590"/>
            <a:ext cx="1449436"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تغییر شکل </a:t>
            </a:r>
            <a:endParaRPr lang="en-US" sz="2400" dirty="0">
              <a:solidFill>
                <a:srgbClr val="000000"/>
              </a:solidFill>
              <a:latin typeface="Times New Roman" panose="02020603050405020304" pitchFamily="18" charset="0"/>
            </a:endParaRPr>
          </a:p>
        </p:txBody>
      </p:sp>
      <p:sp>
        <p:nvSpPr>
          <p:cNvPr id="5" name="Rectangle 4"/>
          <p:cNvSpPr/>
          <p:nvPr/>
        </p:nvSpPr>
        <p:spPr>
          <a:xfrm>
            <a:off x="2917507" y="1464512"/>
            <a:ext cx="1470274"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محافل فنی </a:t>
            </a:r>
            <a:endParaRPr lang="en-US" sz="2400" dirty="0">
              <a:solidFill>
                <a:srgbClr val="000000"/>
              </a:solidFill>
              <a:latin typeface="Times New Roman" panose="02020603050405020304" pitchFamily="18" charset="0"/>
            </a:endParaRPr>
          </a:p>
        </p:txBody>
      </p:sp>
      <p:sp>
        <p:nvSpPr>
          <p:cNvPr id="7" name="Rectangle 6"/>
          <p:cNvSpPr/>
          <p:nvPr/>
        </p:nvSpPr>
        <p:spPr>
          <a:xfrm>
            <a:off x="1527873" y="992976"/>
            <a:ext cx="699230"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دقت</a:t>
            </a:r>
            <a:endParaRPr lang="en-US" sz="2400" dirty="0">
              <a:solidFill>
                <a:srgbClr val="000000"/>
              </a:solidFill>
              <a:latin typeface="Times New Roman" panose="02020603050405020304" pitchFamily="18" charset="0"/>
            </a:endParaRPr>
          </a:p>
        </p:txBody>
      </p:sp>
      <p:sp>
        <p:nvSpPr>
          <p:cNvPr id="8" name="Rectangle 7"/>
          <p:cNvSpPr/>
          <p:nvPr/>
        </p:nvSpPr>
        <p:spPr>
          <a:xfrm>
            <a:off x="1296117" y="1495887"/>
            <a:ext cx="780983"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کنترل</a:t>
            </a:r>
            <a:endParaRPr lang="en-US" sz="2400" dirty="0">
              <a:solidFill>
                <a:srgbClr val="000000"/>
              </a:solidFill>
              <a:latin typeface="Times New Roman" panose="02020603050405020304" pitchFamily="18" charset="0"/>
            </a:endParaRPr>
          </a:p>
        </p:txBody>
      </p:sp>
      <p:sp>
        <p:nvSpPr>
          <p:cNvPr id="10" name="Rectangle 9"/>
          <p:cNvSpPr/>
          <p:nvPr/>
        </p:nvSpPr>
        <p:spPr>
          <a:xfrm>
            <a:off x="192476" y="2011577"/>
            <a:ext cx="1863011" cy="830997"/>
          </a:xfrm>
          <a:prstGeom prst="rect">
            <a:avLst/>
          </a:prstGeom>
        </p:spPr>
        <p:txBody>
          <a:bodyPr wrap="none">
            <a:spAutoFit/>
          </a:bodyPr>
          <a:lstStyle/>
          <a:p>
            <a:pPr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اصول شهرسازی </a:t>
            </a:r>
            <a:endPar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endParaRPr>
          </a:p>
          <a:p>
            <a:pPr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معاصر</a:t>
            </a:r>
            <a:endParaRPr lang="en-US" sz="2400" dirty="0">
              <a:solidFill>
                <a:srgbClr val="000000"/>
              </a:solidFill>
              <a:latin typeface="Times New Roman" panose="02020603050405020304" pitchFamily="18" charset="0"/>
            </a:endParaRPr>
          </a:p>
        </p:txBody>
      </p:sp>
      <p:sp>
        <p:nvSpPr>
          <p:cNvPr id="11" name="Rectangle 10"/>
          <p:cNvSpPr/>
          <p:nvPr/>
        </p:nvSpPr>
        <p:spPr>
          <a:xfrm>
            <a:off x="8014791" y="2921181"/>
            <a:ext cx="620683"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شهر</a:t>
            </a:r>
            <a:endParaRPr lang="en-US" sz="2400" dirty="0">
              <a:solidFill>
                <a:srgbClr val="000000"/>
              </a:solidFill>
              <a:latin typeface="Times New Roman" panose="02020603050405020304" pitchFamily="18" charset="0"/>
            </a:endParaRPr>
          </a:p>
        </p:txBody>
      </p:sp>
      <p:sp>
        <p:nvSpPr>
          <p:cNvPr id="12" name="Rectangle 11"/>
          <p:cNvSpPr/>
          <p:nvPr/>
        </p:nvSpPr>
        <p:spPr>
          <a:xfrm>
            <a:off x="4532168" y="2894981"/>
            <a:ext cx="2440092"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سطح </a:t>
            </a: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معنوی و مادی </a:t>
            </a:r>
            <a:endParaRPr lang="en-US" sz="2400" dirty="0">
              <a:solidFill>
                <a:srgbClr val="000000"/>
              </a:solidFill>
              <a:latin typeface="Times New Roman" panose="02020603050405020304" pitchFamily="18" charset="0"/>
            </a:endParaRPr>
          </a:p>
        </p:txBody>
      </p:sp>
      <p:sp>
        <p:nvSpPr>
          <p:cNvPr id="14" name="Rectangle 13"/>
          <p:cNvSpPr/>
          <p:nvPr/>
        </p:nvSpPr>
        <p:spPr>
          <a:xfrm>
            <a:off x="1147202" y="2923159"/>
            <a:ext cx="2406428"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آزادی </a:t>
            </a: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فردی و عمومی</a:t>
            </a:r>
            <a:endParaRPr lang="en-US" sz="2400" dirty="0">
              <a:solidFill>
                <a:srgbClr val="000000"/>
              </a:solidFill>
              <a:latin typeface="Times New Roman" panose="02020603050405020304" pitchFamily="18" charset="0"/>
            </a:endParaRPr>
          </a:p>
        </p:txBody>
      </p:sp>
      <p:sp>
        <p:nvSpPr>
          <p:cNvPr id="16" name="Rectangle 15"/>
          <p:cNvSpPr/>
          <p:nvPr/>
        </p:nvSpPr>
        <p:spPr>
          <a:xfrm>
            <a:off x="7271689" y="3681172"/>
            <a:ext cx="1011815"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سکونت</a:t>
            </a:r>
            <a:endParaRPr lang="en-US" sz="2400" dirty="0">
              <a:solidFill>
                <a:srgbClr val="000000"/>
              </a:solidFill>
              <a:latin typeface="Times New Roman" panose="02020603050405020304" pitchFamily="18" charset="0"/>
            </a:endParaRPr>
          </a:p>
        </p:txBody>
      </p:sp>
      <p:sp>
        <p:nvSpPr>
          <p:cNvPr id="17" name="Rectangle 16"/>
          <p:cNvSpPr/>
          <p:nvPr/>
        </p:nvSpPr>
        <p:spPr>
          <a:xfrm>
            <a:off x="7294087" y="4300661"/>
            <a:ext cx="484428"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کار</a:t>
            </a:r>
            <a:endParaRPr lang="en-US" sz="2400" dirty="0">
              <a:solidFill>
                <a:srgbClr val="000000"/>
              </a:solidFill>
              <a:latin typeface="Times New Roman" panose="02020603050405020304" pitchFamily="18" charset="0"/>
            </a:endParaRPr>
          </a:p>
        </p:txBody>
      </p:sp>
      <p:sp>
        <p:nvSpPr>
          <p:cNvPr id="18" name="Rectangle 17"/>
          <p:cNvSpPr/>
          <p:nvPr/>
        </p:nvSpPr>
        <p:spPr>
          <a:xfrm>
            <a:off x="1603044" y="3506766"/>
            <a:ext cx="764953"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تفریح</a:t>
            </a:r>
            <a:endParaRPr lang="en-US" sz="2400" dirty="0">
              <a:solidFill>
                <a:srgbClr val="000000"/>
              </a:solidFill>
              <a:latin typeface="Times New Roman" panose="02020603050405020304" pitchFamily="18" charset="0"/>
            </a:endParaRPr>
          </a:p>
        </p:txBody>
      </p:sp>
      <p:sp>
        <p:nvSpPr>
          <p:cNvPr id="19" name="Rectangle 18"/>
          <p:cNvSpPr/>
          <p:nvPr/>
        </p:nvSpPr>
        <p:spPr>
          <a:xfrm>
            <a:off x="1186263" y="4210706"/>
            <a:ext cx="1287532"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Calibri"/>
                <a:ea typeface="Calibri"/>
                <a:cs typeface="B Homa" panose="00000400000000000000" pitchFamily="2" charset="-78"/>
              </a:rPr>
              <a:t>رفت وآمد</a:t>
            </a:r>
            <a:endParaRPr lang="en-US" sz="2400" dirty="0">
              <a:solidFill>
                <a:srgbClr val="000000"/>
              </a:solidFill>
              <a:latin typeface="Times New Roman" panose="02020603050405020304" pitchFamily="18" charset="0"/>
            </a:endParaRPr>
          </a:p>
        </p:txBody>
      </p:sp>
      <p:sp>
        <p:nvSpPr>
          <p:cNvPr id="20" name="Rectangle 19"/>
          <p:cNvSpPr/>
          <p:nvPr/>
        </p:nvSpPr>
        <p:spPr>
          <a:xfrm>
            <a:off x="7093705" y="5272297"/>
            <a:ext cx="1842171"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طرح های جامع </a:t>
            </a:r>
            <a:endParaRPr lang="en-US" sz="2400" dirty="0">
              <a:solidFill>
                <a:srgbClr val="000000"/>
              </a:solidFill>
              <a:latin typeface="Times New Roman" panose="02020603050405020304" pitchFamily="18" charset="0"/>
            </a:endParaRPr>
          </a:p>
        </p:txBody>
      </p:sp>
      <p:sp>
        <p:nvSpPr>
          <p:cNvPr id="21" name="Rectangle 20"/>
          <p:cNvSpPr/>
          <p:nvPr/>
        </p:nvSpPr>
        <p:spPr>
          <a:xfrm>
            <a:off x="4009471" y="5288556"/>
            <a:ext cx="2140330"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شالوده ی 4 کارکرد</a:t>
            </a:r>
            <a:endParaRPr lang="en-US" sz="2400" dirty="0">
              <a:solidFill>
                <a:srgbClr val="000000"/>
              </a:solidFill>
              <a:latin typeface="Times New Roman" panose="02020603050405020304" pitchFamily="18" charset="0"/>
            </a:endParaRPr>
          </a:p>
        </p:txBody>
      </p:sp>
      <p:sp>
        <p:nvSpPr>
          <p:cNvPr id="22" name="Rectangle 21"/>
          <p:cNvSpPr/>
          <p:nvPr/>
        </p:nvSpPr>
        <p:spPr>
          <a:xfrm>
            <a:off x="2843077" y="5398442"/>
            <a:ext cx="840295"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تثبیت</a:t>
            </a:r>
            <a:endParaRPr lang="en-US" sz="2400" dirty="0">
              <a:solidFill>
                <a:srgbClr val="000000"/>
              </a:solidFill>
              <a:latin typeface="Times New Roman" panose="02020603050405020304" pitchFamily="18" charset="0"/>
            </a:endParaRPr>
          </a:p>
        </p:txBody>
      </p:sp>
      <p:cxnSp>
        <p:nvCxnSpPr>
          <p:cNvPr id="29" name="Straight Arrow Connector 28"/>
          <p:cNvCxnSpPr/>
          <p:nvPr/>
        </p:nvCxnSpPr>
        <p:spPr>
          <a:xfrm flipH="1" flipV="1">
            <a:off x="2059470" y="1737081"/>
            <a:ext cx="971266" cy="36536"/>
          </a:xfrm>
          <a:prstGeom prst="straightConnector1">
            <a:avLst/>
          </a:prstGeom>
          <a:ln w="38100">
            <a:solidFill>
              <a:srgbClr val="339966"/>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H="1" flipV="1">
            <a:off x="2137473" y="1218158"/>
            <a:ext cx="893261" cy="555459"/>
          </a:xfrm>
          <a:prstGeom prst="straightConnector1">
            <a:avLst/>
          </a:prstGeom>
          <a:ln w="38100">
            <a:solidFill>
              <a:srgbClr val="339966"/>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H="1">
            <a:off x="2059470" y="1773616"/>
            <a:ext cx="971264" cy="485161"/>
          </a:xfrm>
          <a:prstGeom prst="straightConnector1">
            <a:avLst/>
          </a:prstGeom>
          <a:ln w="38100">
            <a:solidFill>
              <a:srgbClr val="339966"/>
            </a:solidFill>
            <a:tailEnd type="triangle"/>
          </a:ln>
        </p:spPr>
        <p:style>
          <a:lnRef idx="1">
            <a:schemeClr val="accent1"/>
          </a:lnRef>
          <a:fillRef idx="0">
            <a:schemeClr val="accent1"/>
          </a:fillRef>
          <a:effectRef idx="0">
            <a:schemeClr val="accent1"/>
          </a:effectRef>
          <a:fontRef idx="minor">
            <a:schemeClr val="tx1"/>
          </a:fontRef>
        </p:style>
      </p:cxnSp>
      <p:sp>
        <p:nvSpPr>
          <p:cNvPr id="44" name="Striped Right Arrow 43"/>
          <p:cNvSpPr/>
          <p:nvPr/>
        </p:nvSpPr>
        <p:spPr>
          <a:xfrm rot="10800000">
            <a:off x="6946847" y="1371600"/>
            <a:ext cx="963750" cy="698234"/>
          </a:xfrm>
          <a:prstGeom prst="stripedRightArrow">
            <a:avLst>
              <a:gd name="adj1" fmla="val 46812"/>
              <a:gd name="adj2" fmla="val 61157"/>
            </a:avLst>
          </a:prstGeom>
          <a:solidFill>
            <a:srgbClr val="339966"/>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sz="2400">
              <a:solidFill>
                <a:srgbClr val="FFFFFF"/>
              </a:solidFill>
            </a:endParaRPr>
          </a:p>
        </p:txBody>
      </p:sp>
      <p:sp>
        <p:nvSpPr>
          <p:cNvPr id="45" name="Striped Right Arrow 44"/>
          <p:cNvSpPr/>
          <p:nvPr/>
        </p:nvSpPr>
        <p:spPr>
          <a:xfrm rot="10800000">
            <a:off x="4273390" y="1371600"/>
            <a:ext cx="1239894" cy="698234"/>
          </a:xfrm>
          <a:prstGeom prst="stripedRightArrow">
            <a:avLst>
              <a:gd name="adj1" fmla="val 46812"/>
              <a:gd name="adj2" fmla="val 61157"/>
            </a:avLst>
          </a:prstGeom>
          <a:solidFill>
            <a:srgbClr val="339966"/>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sz="2400">
              <a:solidFill>
                <a:srgbClr val="FFFFFF"/>
              </a:solidFill>
            </a:endParaRPr>
          </a:p>
        </p:txBody>
      </p:sp>
      <p:sp>
        <p:nvSpPr>
          <p:cNvPr id="46" name="Striped Right Arrow 45"/>
          <p:cNvSpPr/>
          <p:nvPr/>
        </p:nvSpPr>
        <p:spPr>
          <a:xfrm rot="10800000">
            <a:off x="6939561" y="2798343"/>
            <a:ext cx="963750" cy="698234"/>
          </a:xfrm>
          <a:prstGeom prst="stripedRightArrow">
            <a:avLst>
              <a:gd name="adj1" fmla="val 46812"/>
              <a:gd name="adj2" fmla="val 61157"/>
            </a:avLst>
          </a:prstGeom>
          <a:solidFill>
            <a:srgbClr val="339966"/>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sz="2400">
              <a:solidFill>
                <a:srgbClr val="FFFFFF"/>
              </a:solidFill>
            </a:endParaRPr>
          </a:p>
        </p:txBody>
      </p:sp>
      <p:sp>
        <p:nvSpPr>
          <p:cNvPr id="47" name="Striped Right Arrow 46"/>
          <p:cNvSpPr/>
          <p:nvPr/>
        </p:nvSpPr>
        <p:spPr>
          <a:xfrm rot="10800000">
            <a:off x="3608250" y="2808532"/>
            <a:ext cx="963750" cy="698234"/>
          </a:xfrm>
          <a:prstGeom prst="stripedRightArrow">
            <a:avLst>
              <a:gd name="adj1" fmla="val 46812"/>
              <a:gd name="adj2" fmla="val 61157"/>
            </a:avLst>
          </a:prstGeom>
          <a:solidFill>
            <a:srgbClr val="339966"/>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sz="2400">
              <a:solidFill>
                <a:srgbClr val="FFFFFF"/>
              </a:solidFill>
            </a:endParaRPr>
          </a:p>
        </p:txBody>
      </p:sp>
      <p:sp>
        <p:nvSpPr>
          <p:cNvPr id="38" name="Oval 37"/>
          <p:cNvSpPr/>
          <p:nvPr/>
        </p:nvSpPr>
        <p:spPr>
          <a:xfrm>
            <a:off x="4071289" y="3711918"/>
            <a:ext cx="1710174" cy="1235614"/>
          </a:xfrm>
          <a:prstGeom prst="ellipse">
            <a:avLst/>
          </a:prstGeom>
          <a:solidFill>
            <a:schemeClr val="bg1">
              <a:lumMod val="85000"/>
            </a:schemeClr>
          </a:solidFill>
          <a:ln w="28575">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r>
              <a:rPr lang="fa-IR" sz="2400" dirty="0">
                <a:ln>
                  <a:solidFill>
                    <a:srgbClr val="00CC99">
                      <a:lumMod val="50000"/>
                    </a:srgbClr>
                  </a:solidFill>
                </a:ln>
                <a:solidFill>
                  <a:srgbClr val="808080">
                    <a:lumMod val="75000"/>
                  </a:srgbClr>
                </a:solidFill>
                <a:latin typeface="Calibri"/>
                <a:ea typeface="Calibri"/>
                <a:cs typeface="B Homa" panose="00000400000000000000" pitchFamily="2" charset="-78"/>
              </a:rPr>
              <a:t>نکات </a:t>
            </a:r>
            <a:r>
              <a:rPr lang="fa-IR" sz="2400" dirty="0">
                <a:ln>
                  <a:solidFill>
                    <a:srgbClr val="00CC99">
                      <a:lumMod val="50000"/>
                    </a:srgbClr>
                  </a:solidFill>
                </a:ln>
                <a:solidFill>
                  <a:srgbClr val="808080">
                    <a:lumMod val="75000"/>
                  </a:srgbClr>
                </a:solidFill>
                <a:latin typeface="Calibri"/>
                <a:ea typeface="Calibri"/>
                <a:cs typeface="B Homa" panose="00000400000000000000" pitchFamily="2" charset="-78"/>
              </a:rPr>
              <a:t>کلیدی</a:t>
            </a:r>
            <a:endParaRPr lang="en-US" sz="2400" dirty="0">
              <a:ln>
                <a:solidFill>
                  <a:srgbClr val="00CC99">
                    <a:lumMod val="50000"/>
                  </a:srgbClr>
                </a:solidFill>
              </a:ln>
              <a:solidFill>
                <a:srgbClr val="808080">
                  <a:lumMod val="75000"/>
                </a:srgbClr>
              </a:solidFill>
            </a:endParaRPr>
          </a:p>
        </p:txBody>
      </p:sp>
      <p:cxnSp>
        <p:nvCxnSpPr>
          <p:cNvPr id="33" name="Straight Arrow Connector 32"/>
          <p:cNvCxnSpPr>
            <a:stCxn id="38" idx="2"/>
          </p:cNvCxnSpPr>
          <p:nvPr/>
        </p:nvCxnSpPr>
        <p:spPr>
          <a:xfrm flipH="1">
            <a:off x="2350416" y="4329725"/>
            <a:ext cx="1720873" cy="174024"/>
          </a:xfrm>
          <a:prstGeom prst="straightConnector1">
            <a:avLst/>
          </a:prstGeom>
          <a:ln w="38100">
            <a:solidFill>
              <a:srgbClr val="339966"/>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a:stCxn id="38" idx="2"/>
          </p:cNvCxnSpPr>
          <p:nvPr/>
        </p:nvCxnSpPr>
        <p:spPr>
          <a:xfrm flipH="1" flipV="1">
            <a:off x="2350416" y="3757868"/>
            <a:ext cx="1720873" cy="571857"/>
          </a:xfrm>
          <a:prstGeom prst="straightConnector1">
            <a:avLst/>
          </a:prstGeom>
          <a:ln w="38100">
            <a:solidFill>
              <a:srgbClr val="339966"/>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a:stCxn id="38" idx="6"/>
          </p:cNvCxnSpPr>
          <p:nvPr/>
        </p:nvCxnSpPr>
        <p:spPr>
          <a:xfrm>
            <a:off x="5781463" y="4329725"/>
            <a:ext cx="1490226" cy="242275"/>
          </a:xfrm>
          <a:prstGeom prst="straightConnector1">
            <a:avLst/>
          </a:prstGeom>
          <a:ln w="38100">
            <a:solidFill>
              <a:srgbClr val="339966"/>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stCxn id="38" idx="6"/>
          </p:cNvCxnSpPr>
          <p:nvPr/>
        </p:nvCxnSpPr>
        <p:spPr>
          <a:xfrm flipV="1">
            <a:off x="5781463" y="3885805"/>
            <a:ext cx="1490226" cy="443920"/>
          </a:xfrm>
          <a:prstGeom prst="straightConnector1">
            <a:avLst/>
          </a:prstGeom>
          <a:ln w="38100">
            <a:solidFill>
              <a:srgbClr val="339966"/>
            </a:solidFill>
            <a:tailEnd type="triangle"/>
          </a:ln>
        </p:spPr>
        <p:style>
          <a:lnRef idx="1">
            <a:schemeClr val="accent1"/>
          </a:lnRef>
          <a:fillRef idx="0">
            <a:schemeClr val="accent1"/>
          </a:fillRef>
          <a:effectRef idx="0">
            <a:schemeClr val="accent1"/>
          </a:effectRef>
          <a:fontRef idx="minor">
            <a:schemeClr val="tx1"/>
          </a:fontRef>
        </p:style>
      </p:cxnSp>
      <p:sp>
        <p:nvSpPr>
          <p:cNvPr id="48" name="Striped Right Arrow 47"/>
          <p:cNvSpPr/>
          <p:nvPr/>
        </p:nvSpPr>
        <p:spPr>
          <a:xfrm rot="10800000">
            <a:off x="6149802" y="5188337"/>
            <a:ext cx="963750" cy="698234"/>
          </a:xfrm>
          <a:prstGeom prst="stripedRightArrow">
            <a:avLst>
              <a:gd name="adj1" fmla="val 46812"/>
              <a:gd name="adj2" fmla="val 61157"/>
            </a:avLst>
          </a:prstGeom>
          <a:solidFill>
            <a:srgbClr val="339966"/>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sz="2400">
              <a:solidFill>
                <a:srgbClr val="FFFFFF"/>
              </a:solidFill>
            </a:endParaRPr>
          </a:p>
        </p:txBody>
      </p:sp>
      <p:sp>
        <p:nvSpPr>
          <p:cNvPr id="49" name="Chevron 48"/>
          <p:cNvSpPr/>
          <p:nvPr/>
        </p:nvSpPr>
        <p:spPr>
          <a:xfrm rot="10800000">
            <a:off x="3644949" y="5320576"/>
            <a:ext cx="476025" cy="519060"/>
          </a:xfrm>
          <a:prstGeom prst="chevron">
            <a:avLst>
              <a:gd name="adj" fmla="val 35665"/>
            </a:avLst>
          </a:prstGeom>
          <a:solidFill>
            <a:srgbClr val="339966"/>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sz="2400">
              <a:solidFill>
                <a:srgbClr val="000000"/>
              </a:solidFill>
            </a:endParaRPr>
          </a:p>
        </p:txBody>
      </p:sp>
    </p:spTree>
    <p:extLst>
      <p:ext uri="{BB962C8B-B14F-4D97-AF65-F5344CB8AC3E}">
        <p14:creationId xmlns:p14="http://schemas.microsoft.com/office/powerpoint/2010/main" val="224790015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p:txBody>
          <a:bodyPr/>
          <a:lstStyle/>
          <a:p>
            <a:r>
              <a:rPr lang="en-US" altLang="en-US"/>
              <a:t>Elements</a:t>
            </a:r>
          </a:p>
        </p:txBody>
      </p:sp>
      <p:sp>
        <p:nvSpPr>
          <p:cNvPr id="5123" name="Rectangle 3"/>
          <p:cNvSpPr>
            <a:spLocks noGrp="1" noChangeArrowheads="1"/>
          </p:cNvSpPr>
          <p:nvPr>
            <p:ph type="subTitle" idx="1"/>
          </p:nvPr>
        </p:nvSpPr>
        <p:spPr/>
        <p:txBody>
          <a:bodyPr/>
          <a:lstStyle/>
          <a:p>
            <a:r>
              <a:rPr lang="en-US" altLang="en-US"/>
              <a:t>www.animationfactory.com</a:t>
            </a:r>
          </a:p>
        </p:txBody>
      </p:sp>
      <p:pic>
        <p:nvPicPr>
          <p:cNvPr id="5128" name="Picture 8" descr="Z:\newtek\_backgrounds_1.02\Tim\powerpoint templates\61-80\skyscrapers\elements\skyscraper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52400"/>
            <a:ext cx="2362200" cy="1681163"/>
          </a:xfrm>
          <a:prstGeom prst="rect">
            <a:avLst/>
          </a:prstGeom>
          <a:noFill/>
          <a:extLst>
            <a:ext uri="{909E8E84-426E-40DD-AFC4-6F175D3DCCD1}">
              <a14:hiddenFill xmlns:a14="http://schemas.microsoft.com/office/drawing/2010/main">
                <a:solidFill>
                  <a:srgbClr val="FFFFFF"/>
                </a:solidFill>
              </a14:hiddenFill>
            </a:ext>
          </a:extLst>
        </p:spPr>
      </p:pic>
      <p:pic>
        <p:nvPicPr>
          <p:cNvPr id="5129" name="Picture 9" descr="Z:\newtek\_backgrounds_1.02\Tim\powerpoint templates\61-80\skyscrapers\skyscrapers_prt.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72200" y="4591050"/>
            <a:ext cx="2819400" cy="2114550"/>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descr="Z:\newtek\_backgrounds_1.02\Tim\powerpoint templates\61-80\skyscrapers\skyscrapers_qx.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2400" y="4572000"/>
            <a:ext cx="2819400" cy="2114550"/>
          </a:xfrm>
          <a:prstGeom prst="rect">
            <a:avLst/>
          </a:prstGeom>
          <a:noFill/>
          <a:extLst>
            <a:ext uri="{909E8E84-426E-40DD-AFC4-6F175D3DCCD1}">
              <a14:hiddenFill xmlns:a14="http://schemas.microsoft.com/office/drawing/2010/main">
                <a:solidFill>
                  <a:srgbClr val="FFFFFF"/>
                </a:solidFill>
              </a14:hiddenFill>
            </a:ext>
          </a:extLst>
        </p:spPr>
      </p:pic>
      <p:pic>
        <p:nvPicPr>
          <p:cNvPr id="5131" name="Picture 11" descr="Z:\newtek\_backgrounds_1.02\Tim\powerpoint templates\61-80\skyscrapers\skyscrapers_sld.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7865"/>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3484272" y="119390"/>
            <a:ext cx="2023056" cy="523220"/>
          </a:xfrm>
          <a:prstGeom prst="rect">
            <a:avLst/>
          </a:prstGeom>
          <a:noFill/>
        </p:spPr>
        <p:txBody>
          <a:bodyPr wrap="square" rtlCol="0">
            <a:spAutoFit/>
          </a:bodyPr>
          <a:lstStyle/>
          <a:p>
            <a:pPr algn="ctr" fontAlgn="base">
              <a:spcBef>
                <a:spcPct val="0"/>
              </a:spcBef>
              <a:spcAft>
                <a:spcPct val="0"/>
              </a:spcAft>
            </a:pPr>
            <a:r>
              <a:rPr lang="fa-IR" sz="2800" b="1" dirty="0">
                <a:solidFill>
                  <a:srgbClr val="FFFFFF"/>
                </a:solidFill>
                <a:latin typeface="Calibri"/>
                <a:ea typeface="Calibri"/>
                <a:cs typeface="B Homa" panose="00000400000000000000" pitchFamily="2" charset="-78"/>
              </a:rPr>
              <a:t>نتیجه گیری </a:t>
            </a:r>
            <a:endParaRPr lang="en-US" sz="2800" b="1" dirty="0">
              <a:solidFill>
                <a:srgbClr val="FFFFFF"/>
              </a:solidFill>
              <a:latin typeface="Times New Roman" panose="02020603050405020304" pitchFamily="18" charset="0"/>
            </a:endParaRPr>
          </a:p>
        </p:txBody>
      </p:sp>
      <p:sp>
        <p:nvSpPr>
          <p:cNvPr id="3" name="Rectangle 2"/>
          <p:cNvSpPr/>
          <p:nvPr/>
        </p:nvSpPr>
        <p:spPr>
          <a:xfrm>
            <a:off x="8174876" y="1140767"/>
            <a:ext cx="620683"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شهر</a:t>
            </a:r>
            <a:endParaRPr lang="en-US" sz="2400" dirty="0">
              <a:solidFill>
                <a:srgbClr val="000000"/>
              </a:solidFill>
              <a:latin typeface="Times New Roman" panose="02020603050405020304" pitchFamily="18" charset="0"/>
            </a:endParaRPr>
          </a:p>
        </p:txBody>
      </p:sp>
      <p:sp>
        <p:nvSpPr>
          <p:cNvPr id="4" name="Rectangle 3"/>
          <p:cNvSpPr/>
          <p:nvPr/>
        </p:nvSpPr>
        <p:spPr>
          <a:xfrm>
            <a:off x="5781095" y="1189544"/>
            <a:ext cx="1673856"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منطقه ی </a:t>
            </a: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نفوذ</a:t>
            </a:r>
            <a:endParaRPr lang="en-US" sz="2400" dirty="0">
              <a:solidFill>
                <a:srgbClr val="000000"/>
              </a:solidFill>
              <a:latin typeface="Times New Roman" panose="02020603050405020304" pitchFamily="18" charset="0"/>
            </a:endParaRPr>
          </a:p>
        </p:txBody>
      </p:sp>
      <p:sp>
        <p:nvSpPr>
          <p:cNvPr id="5" name="Rectangle 4"/>
          <p:cNvSpPr/>
          <p:nvPr/>
        </p:nvSpPr>
        <p:spPr>
          <a:xfrm>
            <a:off x="3835316" y="1179984"/>
            <a:ext cx="1040670"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جایگزین</a:t>
            </a:r>
            <a:endParaRPr lang="en-US" sz="2400" dirty="0">
              <a:solidFill>
                <a:srgbClr val="000000"/>
              </a:solidFill>
              <a:latin typeface="Times New Roman" panose="02020603050405020304" pitchFamily="18" charset="0"/>
            </a:endParaRPr>
          </a:p>
        </p:txBody>
      </p:sp>
      <p:sp>
        <p:nvSpPr>
          <p:cNvPr id="6" name="Rectangle 5"/>
          <p:cNvSpPr/>
          <p:nvPr/>
        </p:nvSpPr>
        <p:spPr>
          <a:xfrm>
            <a:off x="1734602" y="1199592"/>
            <a:ext cx="1350050"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طرح شهری </a:t>
            </a:r>
            <a:endParaRPr lang="en-US" sz="2400" dirty="0">
              <a:solidFill>
                <a:srgbClr val="000000"/>
              </a:solidFill>
              <a:latin typeface="Times New Roman" panose="02020603050405020304" pitchFamily="18" charset="0"/>
            </a:endParaRPr>
          </a:p>
        </p:txBody>
      </p:sp>
      <p:sp>
        <p:nvSpPr>
          <p:cNvPr id="7" name="Rectangle 6"/>
          <p:cNvSpPr/>
          <p:nvPr/>
        </p:nvSpPr>
        <p:spPr>
          <a:xfrm>
            <a:off x="7094452" y="2140892"/>
            <a:ext cx="1701107"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نقطه ی شروع </a:t>
            </a:r>
            <a:endParaRPr lang="en-US" sz="2400" dirty="0">
              <a:solidFill>
                <a:srgbClr val="000000"/>
              </a:solidFill>
              <a:latin typeface="Times New Roman" panose="02020603050405020304" pitchFamily="18" charset="0"/>
            </a:endParaRPr>
          </a:p>
        </p:txBody>
      </p:sp>
      <p:sp>
        <p:nvSpPr>
          <p:cNvPr id="8" name="Rectangle 7"/>
          <p:cNvSpPr/>
          <p:nvPr/>
        </p:nvSpPr>
        <p:spPr>
          <a:xfrm>
            <a:off x="5401579" y="2140891"/>
            <a:ext cx="708848"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خانه </a:t>
            </a:r>
            <a:endParaRPr lang="en-US" sz="2400" dirty="0">
              <a:solidFill>
                <a:srgbClr val="000000"/>
              </a:solidFill>
              <a:latin typeface="Times New Roman" panose="02020603050405020304" pitchFamily="18" charset="0"/>
            </a:endParaRPr>
          </a:p>
        </p:txBody>
      </p:sp>
      <p:sp>
        <p:nvSpPr>
          <p:cNvPr id="10" name="Rectangle 9"/>
          <p:cNvSpPr/>
          <p:nvPr/>
        </p:nvSpPr>
        <p:spPr>
          <a:xfrm>
            <a:off x="2110512" y="2175049"/>
            <a:ext cx="2292615"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داخل فضاهای شهری</a:t>
            </a:r>
            <a:endParaRPr lang="en-US" sz="2400" dirty="0">
              <a:solidFill>
                <a:srgbClr val="000000"/>
              </a:solidFill>
              <a:latin typeface="Times New Roman" panose="02020603050405020304" pitchFamily="18" charset="0"/>
            </a:endParaRPr>
          </a:p>
        </p:txBody>
      </p:sp>
      <p:sp>
        <p:nvSpPr>
          <p:cNvPr id="12" name="Rectangle 11"/>
          <p:cNvSpPr/>
          <p:nvPr/>
        </p:nvSpPr>
        <p:spPr>
          <a:xfrm>
            <a:off x="2993564" y="3236302"/>
            <a:ext cx="1292341"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اماکن کار </a:t>
            </a:r>
            <a:endParaRPr lang="en-US" sz="2400" dirty="0">
              <a:solidFill>
                <a:srgbClr val="000000"/>
              </a:solidFill>
              <a:latin typeface="Times New Roman" panose="02020603050405020304" pitchFamily="18" charset="0"/>
            </a:endParaRPr>
          </a:p>
        </p:txBody>
      </p:sp>
      <p:sp>
        <p:nvSpPr>
          <p:cNvPr id="13" name="Rectangle 12"/>
          <p:cNvSpPr/>
          <p:nvPr/>
        </p:nvSpPr>
        <p:spPr>
          <a:xfrm>
            <a:off x="7143775" y="3239052"/>
            <a:ext cx="1709122"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اماکن فراغتی </a:t>
            </a:r>
            <a:endParaRPr lang="en-US" sz="2400" dirty="0">
              <a:solidFill>
                <a:srgbClr val="000000"/>
              </a:solidFill>
              <a:latin typeface="Times New Roman" panose="02020603050405020304" pitchFamily="18" charset="0"/>
            </a:endParaRPr>
          </a:p>
        </p:txBody>
      </p:sp>
      <p:sp>
        <p:nvSpPr>
          <p:cNvPr id="14" name="Rectangle 13"/>
          <p:cNvSpPr/>
          <p:nvPr/>
        </p:nvSpPr>
        <p:spPr>
          <a:xfrm>
            <a:off x="7317959" y="4661793"/>
            <a:ext cx="1263487"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تضاد </a:t>
            </a: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بزرگ</a:t>
            </a:r>
            <a:endParaRPr lang="en-US" sz="2400" dirty="0">
              <a:solidFill>
                <a:srgbClr val="000000"/>
              </a:solidFill>
              <a:latin typeface="Times New Roman" panose="02020603050405020304" pitchFamily="18" charset="0"/>
            </a:endParaRPr>
          </a:p>
        </p:txBody>
      </p:sp>
      <p:sp>
        <p:nvSpPr>
          <p:cNvPr id="15" name="Rectangle 14"/>
          <p:cNvSpPr/>
          <p:nvPr/>
        </p:nvSpPr>
        <p:spPr>
          <a:xfrm>
            <a:off x="3397499" y="4647344"/>
            <a:ext cx="3254417"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دست آوردن زمین های مفید </a:t>
            </a:r>
            <a:endParaRPr lang="en-US" sz="2400" dirty="0">
              <a:solidFill>
                <a:srgbClr val="000000"/>
              </a:solidFill>
              <a:latin typeface="Times New Roman" panose="02020603050405020304" pitchFamily="18" charset="0"/>
            </a:endParaRPr>
          </a:p>
        </p:txBody>
      </p:sp>
      <p:sp>
        <p:nvSpPr>
          <p:cNvPr id="16" name="Rectangle 15"/>
          <p:cNvSpPr/>
          <p:nvPr/>
        </p:nvSpPr>
        <p:spPr>
          <a:xfrm>
            <a:off x="538577" y="4211759"/>
            <a:ext cx="2258952"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احتیاجات حیاتی فرد</a:t>
            </a:r>
            <a:endParaRPr lang="en-US" sz="2400" dirty="0">
              <a:solidFill>
                <a:srgbClr val="000000"/>
              </a:solidFill>
              <a:latin typeface="Times New Roman" panose="02020603050405020304" pitchFamily="18" charset="0"/>
            </a:endParaRPr>
          </a:p>
        </p:txBody>
      </p:sp>
      <p:sp>
        <p:nvSpPr>
          <p:cNvPr id="17" name="Rectangle 16"/>
          <p:cNvSpPr/>
          <p:nvPr/>
        </p:nvSpPr>
        <p:spPr>
          <a:xfrm>
            <a:off x="806278" y="5039675"/>
            <a:ext cx="2037737" cy="461665"/>
          </a:xfrm>
          <a:prstGeom prst="rect">
            <a:avLst/>
          </a:prstGeom>
        </p:spPr>
        <p:txBody>
          <a:bodyPr wrap="none">
            <a:spAutoFit/>
          </a:bodyPr>
          <a:lstStyle/>
          <a:p>
            <a:pPr algn="l" rtl="0"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احتیاجات عمومی</a:t>
            </a:r>
            <a:endParaRPr lang="en-US" sz="2400" dirty="0">
              <a:solidFill>
                <a:srgbClr val="000000"/>
              </a:solidFill>
              <a:latin typeface="Times New Roman" panose="02020603050405020304" pitchFamily="18" charset="0"/>
            </a:endParaRPr>
          </a:p>
        </p:txBody>
      </p:sp>
      <p:sp>
        <p:nvSpPr>
          <p:cNvPr id="23" name="Chevron 22"/>
          <p:cNvSpPr/>
          <p:nvPr/>
        </p:nvSpPr>
        <p:spPr>
          <a:xfrm rot="10800000">
            <a:off x="3287485" y="1163964"/>
            <a:ext cx="476025" cy="519060"/>
          </a:xfrm>
          <a:prstGeom prst="chevron">
            <a:avLst>
              <a:gd name="adj" fmla="val 35665"/>
            </a:avLst>
          </a:prstGeom>
          <a:solidFill>
            <a:srgbClr val="339966"/>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sz="2400">
              <a:solidFill>
                <a:srgbClr val="000000"/>
              </a:solidFill>
            </a:endParaRPr>
          </a:p>
        </p:txBody>
      </p:sp>
      <p:sp>
        <p:nvSpPr>
          <p:cNvPr id="24" name="Striped Right Arrow 23"/>
          <p:cNvSpPr/>
          <p:nvPr/>
        </p:nvSpPr>
        <p:spPr>
          <a:xfrm rot="10800000">
            <a:off x="7287527" y="1081307"/>
            <a:ext cx="963750" cy="698234"/>
          </a:xfrm>
          <a:prstGeom prst="stripedRightArrow">
            <a:avLst>
              <a:gd name="adj1" fmla="val 46812"/>
              <a:gd name="adj2" fmla="val 61157"/>
            </a:avLst>
          </a:prstGeom>
          <a:solidFill>
            <a:srgbClr val="339966"/>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sz="2400">
              <a:solidFill>
                <a:srgbClr val="FFFFFF"/>
              </a:solidFill>
            </a:endParaRPr>
          </a:p>
        </p:txBody>
      </p:sp>
      <p:sp>
        <p:nvSpPr>
          <p:cNvPr id="25" name="Notched Right Arrow 24"/>
          <p:cNvSpPr/>
          <p:nvPr/>
        </p:nvSpPr>
        <p:spPr>
          <a:xfrm rot="10800000">
            <a:off x="4897044" y="1047646"/>
            <a:ext cx="1009069" cy="765556"/>
          </a:xfrm>
          <a:prstGeom prst="notchedRightArrow">
            <a:avLst/>
          </a:prstGeom>
          <a:solidFill>
            <a:srgbClr val="339966"/>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sz="2400">
              <a:solidFill>
                <a:srgbClr val="FFFFFF"/>
              </a:solidFill>
            </a:endParaRPr>
          </a:p>
        </p:txBody>
      </p:sp>
      <p:sp>
        <p:nvSpPr>
          <p:cNvPr id="26" name="Striped Right Arrow 25"/>
          <p:cNvSpPr/>
          <p:nvPr/>
        </p:nvSpPr>
        <p:spPr>
          <a:xfrm rot="10800000">
            <a:off x="6225799" y="2048486"/>
            <a:ext cx="963750" cy="698234"/>
          </a:xfrm>
          <a:prstGeom prst="stripedRightArrow">
            <a:avLst>
              <a:gd name="adj1" fmla="val 46812"/>
              <a:gd name="adj2" fmla="val 61157"/>
            </a:avLst>
          </a:prstGeom>
          <a:solidFill>
            <a:srgbClr val="339966"/>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sz="2400">
              <a:solidFill>
                <a:srgbClr val="FFFFFF"/>
              </a:solidFill>
            </a:endParaRPr>
          </a:p>
        </p:txBody>
      </p:sp>
      <p:sp>
        <p:nvSpPr>
          <p:cNvPr id="27" name="Notched Right Arrow 26"/>
          <p:cNvSpPr/>
          <p:nvPr/>
        </p:nvSpPr>
        <p:spPr>
          <a:xfrm rot="10800000">
            <a:off x="4462718" y="2014825"/>
            <a:ext cx="1009069" cy="765556"/>
          </a:xfrm>
          <a:prstGeom prst="notchedRightArrow">
            <a:avLst/>
          </a:prstGeom>
          <a:solidFill>
            <a:srgbClr val="339966"/>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sz="2400">
              <a:solidFill>
                <a:srgbClr val="FFFFFF"/>
              </a:solidFill>
            </a:endParaRPr>
          </a:p>
        </p:txBody>
      </p:sp>
      <p:sp>
        <p:nvSpPr>
          <p:cNvPr id="32" name="Left-Right Arrow Callout 31"/>
          <p:cNvSpPr/>
          <p:nvPr/>
        </p:nvSpPr>
        <p:spPr>
          <a:xfrm>
            <a:off x="4433900" y="3070915"/>
            <a:ext cx="2644899" cy="839550"/>
          </a:xfrm>
          <a:prstGeom prst="leftRightArrowCallout">
            <a:avLst/>
          </a:prstGeom>
          <a:solidFill>
            <a:schemeClr val="bg1">
              <a:lumMod val="85000"/>
            </a:schemeClr>
          </a:solidFill>
          <a:ln w="28575">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r>
              <a:rPr lang="fa-IR" sz="2400" dirty="0">
                <a:ln>
                  <a:solidFill>
                    <a:srgbClr val="00CC99">
                      <a:lumMod val="50000"/>
                    </a:srgbClr>
                  </a:solidFill>
                </a:ln>
                <a:solidFill>
                  <a:srgbClr val="808080">
                    <a:lumMod val="75000"/>
                  </a:srgbClr>
                </a:solidFill>
                <a:latin typeface="Arial" panose="020B0604020202020204" pitchFamily="34" charset="0"/>
                <a:ea typeface="Calibri"/>
                <a:cs typeface="B Homa" panose="00000400000000000000" pitchFamily="2" charset="-78"/>
              </a:rPr>
              <a:t>روابط سکونت</a:t>
            </a:r>
            <a:endParaRPr lang="en-US" sz="2400" dirty="0">
              <a:ln>
                <a:solidFill>
                  <a:srgbClr val="00CC99">
                    <a:lumMod val="50000"/>
                  </a:srgbClr>
                </a:solidFill>
              </a:ln>
              <a:solidFill>
                <a:srgbClr val="808080">
                  <a:lumMod val="75000"/>
                </a:srgbClr>
              </a:solidFill>
            </a:endParaRPr>
          </a:p>
        </p:txBody>
      </p:sp>
      <p:sp>
        <p:nvSpPr>
          <p:cNvPr id="33" name="Striped Right Arrow 32"/>
          <p:cNvSpPr/>
          <p:nvPr/>
        </p:nvSpPr>
        <p:spPr>
          <a:xfrm rot="10800000">
            <a:off x="6363556" y="4546960"/>
            <a:ext cx="963750" cy="698234"/>
          </a:xfrm>
          <a:prstGeom prst="stripedRightArrow">
            <a:avLst>
              <a:gd name="adj1" fmla="val 46812"/>
              <a:gd name="adj2" fmla="val 61157"/>
            </a:avLst>
          </a:prstGeom>
          <a:solidFill>
            <a:srgbClr val="339966"/>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sz="2400">
              <a:solidFill>
                <a:srgbClr val="FFFFFF"/>
              </a:solidFill>
            </a:endParaRPr>
          </a:p>
        </p:txBody>
      </p:sp>
      <p:cxnSp>
        <p:nvCxnSpPr>
          <p:cNvPr id="34" name="Straight Arrow Connector 33"/>
          <p:cNvCxnSpPr/>
          <p:nvPr/>
        </p:nvCxnSpPr>
        <p:spPr>
          <a:xfrm flipH="1">
            <a:off x="2708496" y="4901110"/>
            <a:ext cx="798968" cy="371902"/>
          </a:xfrm>
          <a:prstGeom prst="straightConnector1">
            <a:avLst/>
          </a:prstGeom>
          <a:ln w="38100">
            <a:solidFill>
              <a:srgbClr val="339966"/>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flipH="1" flipV="1">
            <a:off x="2740193" y="4434846"/>
            <a:ext cx="767272" cy="466266"/>
          </a:xfrm>
          <a:prstGeom prst="straightConnector1">
            <a:avLst/>
          </a:prstGeom>
          <a:ln w="38100">
            <a:solidFill>
              <a:srgbClr val="339966"/>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1508293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28403" y="152400"/>
            <a:ext cx="1287194" cy="533400"/>
          </a:xfrm>
        </p:spPr>
        <p:txBody>
          <a:bodyPr>
            <a:normAutofit fontScale="90000"/>
          </a:bodyPr>
          <a:lstStyle/>
          <a:p>
            <a:r>
              <a:rPr lang="fa-IR" dirty="0" smtClean="0">
                <a:cs typeface="B Homa" panose="00000400000000000000" pitchFamily="2" charset="-78"/>
              </a:rPr>
              <a:t>ورشو</a:t>
            </a:r>
            <a:endParaRPr lang="en-US" dirty="0"/>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1012874"/>
            <a:ext cx="9144000" cy="5359791"/>
          </a:xfrm>
        </p:spPr>
      </p:pic>
    </p:spTree>
    <p:extLst>
      <p:ext uri="{BB962C8B-B14F-4D97-AF65-F5344CB8AC3E}">
        <p14:creationId xmlns:p14="http://schemas.microsoft.com/office/powerpoint/2010/main" val="315656342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09600" y="2594265"/>
            <a:ext cx="6348413" cy="3014083"/>
          </a:xfrm>
        </p:spPr>
      </p:pic>
      <p:pic>
        <p:nvPicPr>
          <p:cNvPr id="4" name="Picture 11" descr="Z:\newtek\_backgrounds_1.02\Tim\powerpoint templates\61-80\skyscrapers\skyscrapers_sld.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504049" y="990600"/>
            <a:ext cx="6487551" cy="5410200"/>
          </a:xfrm>
          <a:prstGeom prst="rect">
            <a:avLst/>
          </a:prstGeom>
          <a:noFill/>
        </p:spPr>
        <p:txBody>
          <a:bodyPr wrap="square" rtlCol="0">
            <a:spAutoFit/>
          </a:bodyPr>
          <a:lstStyle/>
          <a:p>
            <a:pPr algn="l" rtl="0" fontAlgn="base">
              <a:spcBef>
                <a:spcPct val="0"/>
              </a:spcBef>
              <a:spcAft>
                <a:spcPct val="0"/>
              </a:spcAft>
            </a:pPr>
            <a:endParaRPr lang="en-US" sz="2400" dirty="0">
              <a:solidFill>
                <a:srgbClr val="000000"/>
              </a:solidFill>
              <a:latin typeface="Times New Roman" panose="02020603050405020304" pitchFamily="18" charset="0"/>
            </a:endParaRPr>
          </a:p>
        </p:txBody>
      </p:sp>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47824" y="818854"/>
            <a:ext cx="3051454" cy="3234395"/>
          </a:xfrm>
          <a:prstGeom prst="rect">
            <a:avLst/>
          </a:prstGeom>
        </p:spPr>
      </p:pic>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05677" y="3752555"/>
            <a:ext cx="2893601" cy="2778369"/>
          </a:xfrm>
          <a:prstGeom prst="rect">
            <a:avLst/>
          </a:prstGeom>
        </p:spPr>
      </p:pic>
      <p:pic>
        <p:nvPicPr>
          <p:cNvPr id="8" name="Picture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65977" y="3309418"/>
            <a:ext cx="3305483" cy="3327009"/>
          </a:xfrm>
          <a:prstGeom prst="rect">
            <a:avLst/>
          </a:prstGeom>
        </p:spPr>
      </p:pic>
      <p:pic>
        <p:nvPicPr>
          <p:cNvPr id="9" name="Picture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99524" y="323531"/>
            <a:ext cx="3845387" cy="3101945"/>
          </a:xfrm>
          <a:prstGeom prst="rect">
            <a:avLst/>
          </a:prstGeom>
        </p:spPr>
      </p:pic>
      <p:sp>
        <p:nvSpPr>
          <p:cNvPr id="10" name="Left Arrow 9"/>
          <p:cNvSpPr/>
          <p:nvPr/>
        </p:nvSpPr>
        <p:spPr>
          <a:xfrm rot="1566451">
            <a:off x="4716094" y="2822466"/>
            <a:ext cx="1361812" cy="509947"/>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sz="2400">
              <a:solidFill>
                <a:srgbClr val="FFFFFF"/>
              </a:solidFill>
            </a:endParaRPr>
          </a:p>
        </p:txBody>
      </p:sp>
      <p:sp>
        <p:nvSpPr>
          <p:cNvPr id="11" name="Left Arrow 10"/>
          <p:cNvSpPr/>
          <p:nvPr/>
        </p:nvSpPr>
        <p:spPr>
          <a:xfrm>
            <a:off x="4342517" y="5042344"/>
            <a:ext cx="1361812" cy="509947"/>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sz="2400">
              <a:solidFill>
                <a:srgbClr val="FFFFFF"/>
              </a:solidFill>
            </a:endParaRPr>
          </a:p>
        </p:txBody>
      </p:sp>
    </p:spTree>
    <p:extLst>
      <p:ext uri="{BB962C8B-B14F-4D97-AF65-F5344CB8AC3E}">
        <p14:creationId xmlns:p14="http://schemas.microsoft.com/office/powerpoint/2010/main" val="231663332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p:txBody>
          <a:bodyPr/>
          <a:lstStyle/>
          <a:p>
            <a:r>
              <a:rPr lang="en-US" altLang="en-US"/>
              <a:t>Elements</a:t>
            </a:r>
          </a:p>
        </p:txBody>
      </p:sp>
      <p:sp>
        <p:nvSpPr>
          <p:cNvPr id="5123" name="Rectangle 3"/>
          <p:cNvSpPr>
            <a:spLocks noGrp="1" noChangeArrowheads="1"/>
          </p:cNvSpPr>
          <p:nvPr>
            <p:ph type="subTitle" idx="1"/>
          </p:nvPr>
        </p:nvSpPr>
        <p:spPr/>
        <p:txBody>
          <a:bodyPr/>
          <a:lstStyle/>
          <a:p>
            <a:r>
              <a:rPr lang="en-US" altLang="en-US">
                <a:solidFill>
                  <a:schemeClr val="bg1"/>
                </a:solidFill>
              </a:rPr>
              <a:t>www.animationfactory.com</a:t>
            </a:r>
          </a:p>
        </p:txBody>
      </p:sp>
      <p:pic>
        <p:nvPicPr>
          <p:cNvPr id="5128" name="Picture 8" descr="Z:\newtek\_backgrounds_1.02\Tim\powerpoint templates\61-80\skyscrapers\elements\skyscraper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52400"/>
            <a:ext cx="2362200" cy="1681163"/>
          </a:xfrm>
          <a:prstGeom prst="rect">
            <a:avLst/>
          </a:prstGeom>
          <a:noFill/>
          <a:extLst>
            <a:ext uri="{909E8E84-426E-40DD-AFC4-6F175D3DCCD1}">
              <a14:hiddenFill xmlns:a14="http://schemas.microsoft.com/office/drawing/2010/main">
                <a:solidFill>
                  <a:srgbClr val="FFFFFF"/>
                </a:solidFill>
              </a14:hiddenFill>
            </a:ext>
          </a:extLst>
        </p:spPr>
      </p:pic>
      <p:pic>
        <p:nvPicPr>
          <p:cNvPr id="5129" name="Picture 9" descr="Z:\newtek\_backgrounds_1.02\Tim\powerpoint templates\61-80\skyscrapers\skyscrapers_prt.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72200" y="4591050"/>
            <a:ext cx="2819400" cy="2114550"/>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descr="Z:\newtek\_backgrounds_1.02\Tim\powerpoint templates\61-80\skyscrapers\skyscrapers_qx.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2400" y="4572000"/>
            <a:ext cx="2819400" cy="2114550"/>
          </a:xfrm>
          <a:prstGeom prst="rect">
            <a:avLst/>
          </a:prstGeom>
          <a:noFill/>
          <a:extLst>
            <a:ext uri="{909E8E84-426E-40DD-AFC4-6F175D3DCCD1}">
              <a14:hiddenFill xmlns:a14="http://schemas.microsoft.com/office/drawing/2010/main">
                <a:solidFill>
                  <a:srgbClr val="FFFFFF"/>
                </a:solidFill>
              </a14:hiddenFill>
            </a:ext>
          </a:extLst>
        </p:spPr>
      </p:pic>
      <p:pic>
        <p:nvPicPr>
          <p:cNvPr id="5131" name="Picture 11" descr="Z:\newtek\_backgrounds_1.02\Tim\powerpoint templates\61-80\skyscrapers\skyscrapers_sld.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File:Monumental axis.jpg"/>
          <p:cNvPicPr>
            <a:picLocks noChangeAspect="1" noChangeArrowheads="1"/>
          </p:cNvPicPr>
          <p:nvPr/>
        </p:nvPicPr>
        <p:blipFill>
          <a:blip r:embed="rId7"/>
          <a:srcRect/>
          <a:stretch>
            <a:fillRect/>
          </a:stretch>
        </p:blipFill>
        <p:spPr bwMode="auto">
          <a:xfrm>
            <a:off x="223838" y="823913"/>
            <a:ext cx="8669337" cy="56880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451735" y="169214"/>
            <a:ext cx="5795493" cy="584775"/>
          </a:xfrm>
          <a:prstGeom prst="rect">
            <a:avLst/>
          </a:prstGeom>
          <a:noFill/>
        </p:spPr>
        <p:txBody>
          <a:bodyPr wrap="square" rtlCol="0">
            <a:spAutoFit/>
          </a:bodyPr>
          <a:lstStyle/>
          <a:p>
            <a:pPr algn="ctr" fontAlgn="base">
              <a:spcBef>
                <a:spcPct val="0"/>
              </a:spcBef>
              <a:spcAft>
                <a:spcPct val="0"/>
              </a:spcAft>
            </a:pPr>
            <a:r>
              <a:rPr lang="fa-IR" altLang="en-US" sz="3200" dirty="0">
                <a:ln>
                  <a:solidFill>
                    <a:srgbClr val="FFFFFF"/>
                  </a:solidFill>
                </a:ln>
                <a:solidFill>
                  <a:srgbClr val="FFFFFF"/>
                </a:solidFill>
                <a:latin typeface="Arial" panose="020B0604020202020204" pitchFamily="34" charset="0"/>
                <a:cs typeface="B Homa" panose="00000400000000000000" pitchFamily="2" charset="-78"/>
              </a:rPr>
              <a:t>طراحی شهر برازیلیا</a:t>
            </a:r>
            <a:endParaRPr lang="en-US" sz="3200" dirty="0">
              <a:ln>
                <a:solidFill>
                  <a:srgbClr val="FFFFFF"/>
                </a:solidFill>
              </a:ln>
              <a:solidFill>
                <a:srgbClr val="FFFFFF"/>
              </a:solidFill>
              <a:latin typeface="Arial" panose="020B0604020202020204" pitchFamily="34" charset="0"/>
              <a:cs typeface="B Homa" panose="00000400000000000000" pitchFamily="2" charset="-78"/>
            </a:endParaRPr>
          </a:p>
        </p:txBody>
      </p:sp>
    </p:spTree>
    <p:extLst>
      <p:ext uri="{BB962C8B-B14F-4D97-AF65-F5344CB8AC3E}">
        <p14:creationId xmlns:p14="http://schemas.microsoft.com/office/powerpoint/2010/main" val="345511286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09600" y="2401570"/>
            <a:ext cx="6348413" cy="3399472"/>
          </a:xfrm>
        </p:spPr>
      </p:pic>
      <p:pic>
        <p:nvPicPr>
          <p:cNvPr id="4" name="Picture 11" descr="Z:\newtek\_backgrounds_1.02\Tim\powerpoint templates\61-80\skyscrapers\skyscrapers_sld.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86" y="379828"/>
            <a:ext cx="10863056" cy="6275363"/>
          </a:xfrm>
          <a:prstGeom prst="rect">
            <a:avLst/>
          </a:prstGeom>
        </p:spPr>
      </p:pic>
    </p:spTree>
    <p:extLst>
      <p:ext uri="{BB962C8B-B14F-4D97-AF65-F5344CB8AC3E}">
        <p14:creationId xmlns:p14="http://schemas.microsoft.com/office/powerpoint/2010/main" val="286744084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323850" y="5876925"/>
            <a:ext cx="8229600" cy="782638"/>
          </a:xfrm>
        </p:spPr>
        <p:txBody>
          <a:bodyPr/>
          <a:lstStyle/>
          <a:p>
            <a:r>
              <a:rPr lang="en-US" altLang="en-US" sz="2200" smtClean="0">
                <a:latin typeface="Times New Roman" panose="02020603050405020304" pitchFamily="18" charset="0"/>
                <a:cs typeface="B Nazanin" panose="00000400000000000000" pitchFamily="2" charset="-78"/>
              </a:rPr>
              <a:t>Esplanade- </a:t>
            </a:r>
            <a:r>
              <a:rPr lang="fa-IR" altLang="en-US" sz="2200" smtClean="0">
                <a:latin typeface="Times New Roman" panose="02020603050405020304" pitchFamily="18" charset="0"/>
                <a:cs typeface="B Nazanin" panose="00000400000000000000" pitchFamily="2" charset="-78"/>
              </a:rPr>
              <a:t>برازیلیا</a:t>
            </a:r>
            <a:endParaRPr lang="en-US" altLang="en-US" sz="2200" smtClean="0">
              <a:latin typeface="Times New Roman" panose="02020603050405020304" pitchFamily="18" charset="0"/>
              <a:cs typeface="B Nazanin" panose="00000400000000000000" pitchFamily="2" charset="-78"/>
            </a:endParaRPr>
          </a:p>
        </p:txBody>
      </p:sp>
      <p:pic>
        <p:nvPicPr>
          <p:cNvPr id="37890" name="Picture 2" descr="File:Esplanadabsb12.jpg"/>
          <p:cNvPicPr>
            <a:picLocks noChangeAspect="1" noChangeArrowheads="1"/>
          </p:cNvPicPr>
          <p:nvPr/>
        </p:nvPicPr>
        <p:blipFill>
          <a:blip r:embed="rId3"/>
          <a:srcRect/>
          <a:stretch>
            <a:fillRect/>
          </a:stretch>
        </p:blipFill>
        <p:spPr bwMode="auto">
          <a:xfrm>
            <a:off x="323850" y="944563"/>
            <a:ext cx="8669337" cy="5715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451735" y="127010"/>
            <a:ext cx="5795493" cy="584775"/>
          </a:xfrm>
          <a:prstGeom prst="rect">
            <a:avLst/>
          </a:prstGeom>
          <a:noFill/>
        </p:spPr>
        <p:txBody>
          <a:bodyPr wrap="square" rtlCol="0">
            <a:spAutoFit/>
          </a:bodyPr>
          <a:lstStyle/>
          <a:p>
            <a:pPr algn="ctr" fontAlgn="base">
              <a:spcBef>
                <a:spcPct val="0"/>
              </a:spcBef>
              <a:spcAft>
                <a:spcPct val="0"/>
              </a:spcAft>
            </a:pPr>
            <a:r>
              <a:rPr lang="fa-IR" altLang="en-US" sz="3200" dirty="0">
                <a:ln>
                  <a:solidFill>
                    <a:srgbClr val="FFFFFF"/>
                  </a:solidFill>
                </a:ln>
                <a:solidFill>
                  <a:srgbClr val="FFFFFF"/>
                </a:solidFill>
                <a:latin typeface="Arial" panose="020B0604020202020204" pitchFamily="34" charset="0"/>
                <a:cs typeface="B Homa" panose="00000400000000000000" pitchFamily="2" charset="-78"/>
              </a:rPr>
              <a:t>طراحی شهر برازیلیا</a:t>
            </a:r>
            <a:endParaRPr lang="en-US" sz="3200" dirty="0">
              <a:ln>
                <a:solidFill>
                  <a:srgbClr val="FFFFFF"/>
                </a:solidFill>
              </a:ln>
              <a:solidFill>
                <a:srgbClr val="FFFFFF"/>
              </a:solidFill>
              <a:latin typeface="Arial" panose="020B0604020202020204" pitchFamily="34" charset="0"/>
              <a:cs typeface="B Homa" panose="00000400000000000000" pitchFamily="2" charset="-78"/>
            </a:endParaRPr>
          </a:p>
        </p:txBody>
      </p:sp>
    </p:spTree>
    <p:extLst>
      <p:ext uri="{BB962C8B-B14F-4D97-AF65-F5344CB8AC3E}">
        <p14:creationId xmlns:p14="http://schemas.microsoft.com/office/powerpoint/2010/main" val="18559625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323850" y="5957888"/>
            <a:ext cx="8229600" cy="784225"/>
          </a:xfrm>
        </p:spPr>
        <p:txBody>
          <a:bodyPr/>
          <a:lstStyle/>
          <a:p>
            <a:r>
              <a:rPr lang="fr-FR" altLang="en-US" sz="2200" smtClean="0">
                <a:latin typeface="Times New Roman" panose="02020603050405020304" pitchFamily="18" charset="0"/>
                <a:cs typeface="Times New Roman" panose="02020603050405020304" pitchFamily="18" charset="0"/>
              </a:rPr>
              <a:t>The Unité d'Habitation in Berlin</a:t>
            </a:r>
            <a:r>
              <a:rPr lang="en-US" altLang="en-US" sz="2200" smtClean="0">
                <a:latin typeface="Times New Roman" panose="02020603050405020304" pitchFamily="18" charset="0"/>
                <a:cs typeface="Times New Roman" panose="02020603050405020304" pitchFamily="18" charset="0"/>
              </a:rPr>
              <a:t>- </a:t>
            </a:r>
            <a:r>
              <a:rPr lang="fa-IR" altLang="en-US" sz="2200" smtClean="0">
                <a:latin typeface="Times New Roman" panose="02020603050405020304" pitchFamily="18" charset="0"/>
                <a:cs typeface="B Nazanin" panose="00000400000000000000" pitchFamily="2" charset="-78"/>
              </a:rPr>
              <a:t>برلین</a:t>
            </a:r>
            <a:endParaRPr lang="en-US" altLang="en-US" sz="2200" smtClean="0">
              <a:latin typeface="Times New Roman" panose="02020603050405020304" pitchFamily="18" charset="0"/>
              <a:cs typeface="Times New Roman" panose="02020603050405020304" pitchFamily="18" charset="0"/>
            </a:endParaRPr>
          </a:p>
        </p:txBody>
      </p:sp>
      <p:pic>
        <p:nvPicPr>
          <p:cNvPr id="38914" name="Picture 2" descr="File:Corbusier Unite Berlin.jpg"/>
          <p:cNvPicPr>
            <a:picLocks noChangeAspect="1" noChangeArrowheads="1"/>
          </p:cNvPicPr>
          <p:nvPr/>
        </p:nvPicPr>
        <p:blipFill>
          <a:blip r:embed="rId3"/>
          <a:srcRect/>
          <a:stretch>
            <a:fillRect/>
          </a:stretch>
        </p:blipFill>
        <p:spPr bwMode="auto">
          <a:xfrm>
            <a:off x="225374" y="982615"/>
            <a:ext cx="8666162" cy="571023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2" name="Rectangle 1"/>
          <p:cNvSpPr/>
          <p:nvPr/>
        </p:nvSpPr>
        <p:spPr>
          <a:xfrm>
            <a:off x="942535" y="168811"/>
            <a:ext cx="7061981" cy="584775"/>
          </a:xfrm>
          <a:prstGeom prst="rect">
            <a:avLst/>
          </a:prstGeom>
        </p:spPr>
        <p:txBody>
          <a:bodyPr wrap="square">
            <a:spAutoFit/>
          </a:bodyPr>
          <a:lstStyle/>
          <a:p>
            <a:pPr algn="ctr" rtl="0" fontAlgn="base">
              <a:spcBef>
                <a:spcPct val="0"/>
              </a:spcBef>
              <a:spcAft>
                <a:spcPct val="0"/>
              </a:spcAft>
            </a:pPr>
            <a:r>
              <a:rPr lang="fr-FR" altLang="en-US" sz="3200" dirty="0">
                <a:ln>
                  <a:solidFill>
                    <a:srgbClr val="FFFFFF"/>
                  </a:solidFill>
                </a:ln>
                <a:solidFill>
                  <a:srgbClr val="FFFFFF"/>
                </a:solidFill>
                <a:latin typeface="Arial" panose="020B0604020202020204" pitchFamily="34" charset="0"/>
                <a:cs typeface="B Homa" panose="00000400000000000000" pitchFamily="2" charset="-78"/>
              </a:rPr>
              <a:t>The Unité d'Habitation in Berlin</a:t>
            </a:r>
            <a:r>
              <a:rPr lang="en-US" altLang="en-US" sz="3200" dirty="0">
                <a:ln>
                  <a:solidFill>
                    <a:srgbClr val="FFFFFF"/>
                  </a:solidFill>
                </a:ln>
                <a:solidFill>
                  <a:srgbClr val="FFFFFF"/>
                </a:solidFill>
                <a:latin typeface="Arial" panose="020B0604020202020204" pitchFamily="34" charset="0"/>
                <a:cs typeface="B Homa" panose="00000400000000000000" pitchFamily="2" charset="-78"/>
              </a:rPr>
              <a:t>- </a:t>
            </a:r>
            <a:r>
              <a:rPr lang="fa-IR" altLang="en-US" sz="3200" dirty="0">
                <a:ln>
                  <a:solidFill>
                    <a:srgbClr val="FFFFFF"/>
                  </a:solidFill>
                </a:ln>
                <a:solidFill>
                  <a:srgbClr val="FFFFFF"/>
                </a:solidFill>
                <a:latin typeface="Arial" panose="020B0604020202020204" pitchFamily="34" charset="0"/>
                <a:cs typeface="B Homa" panose="00000400000000000000" pitchFamily="2" charset="-78"/>
              </a:rPr>
              <a:t>برلین</a:t>
            </a:r>
            <a:endParaRPr lang="en-US" sz="3200" dirty="0">
              <a:ln>
                <a:solidFill>
                  <a:srgbClr val="FFFFFF"/>
                </a:solidFill>
              </a:ln>
              <a:solidFill>
                <a:srgbClr val="FFFFFF"/>
              </a:solidFill>
              <a:latin typeface="Arial" panose="020B0604020202020204" pitchFamily="34" charset="0"/>
              <a:cs typeface="B Homa" panose="00000400000000000000" pitchFamily="2" charset="-78"/>
            </a:endParaRPr>
          </a:p>
        </p:txBody>
      </p:sp>
    </p:spTree>
    <p:extLst>
      <p:ext uri="{BB962C8B-B14F-4D97-AF65-F5344CB8AC3E}">
        <p14:creationId xmlns:p14="http://schemas.microsoft.com/office/powerpoint/2010/main" val="52818995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11" descr="Z:\newtek\_backgrounds_1.02\Tim\powerpoint templates\61-80\skyscrapers\skyscrapers_sl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3"/>
          <a:stretch>
            <a:fillRect/>
          </a:stretch>
        </p:blipFill>
        <p:spPr>
          <a:xfrm>
            <a:off x="223838" y="823913"/>
            <a:ext cx="8647112" cy="56880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Rectangle 7"/>
          <p:cNvSpPr/>
          <p:nvPr/>
        </p:nvSpPr>
        <p:spPr>
          <a:xfrm>
            <a:off x="2439045" y="150168"/>
            <a:ext cx="4265911" cy="584775"/>
          </a:xfrm>
          <a:prstGeom prst="rect">
            <a:avLst/>
          </a:prstGeom>
        </p:spPr>
        <p:txBody>
          <a:bodyPr wrap="none">
            <a:spAutoFit/>
          </a:bodyPr>
          <a:lstStyle/>
          <a:p>
            <a:pPr algn="ctr" fontAlgn="base">
              <a:spcBef>
                <a:spcPct val="0"/>
              </a:spcBef>
              <a:spcAft>
                <a:spcPct val="0"/>
              </a:spcAft>
            </a:pPr>
            <a:r>
              <a:rPr lang="en-US" altLang="en-US" sz="3200" dirty="0">
                <a:ln>
                  <a:solidFill>
                    <a:srgbClr val="FFFFFF"/>
                  </a:solidFill>
                </a:ln>
                <a:solidFill>
                  <a:srgbClr val="FFFFFF"/>
                </a:solidFill>
                <a:latin typeface="Arial" panose="020B0604020202020204" pitchFamily="34" charset="0"/>
                <a:cs typeface="B Homa" panose="00000400000000000000" pitchFamily="2" charset="-78"/>
              </a:rPr>
              <a:t>Van Nelle Factory- </a:t>
            </a:r>
            <a:r>
              <a:rPr lang="fa-IR" altLang="en-US" sz="3200" dirty="0">
                <a:ln>
                  <a:solidFill>
                    <a:srgbClr val="FFFFFF"/>
                  </a:solidFill>
                </a:ln>
                <a:solidFill>
                  <a:srgbClr val="FFFFFF"/>
                </a:solidFill>
                <a:latin typeface="Arial" panose="020B0604020202020204" pitchFamily="34" charset="0"/>
                <a:cs typeface="B Homa" panose="00000400000000000000" pitchFamily="2" charset="-78"/>
              </a:rPr>
              <a:t>هلند</a:t>
            </a:r>
            <a:endParaRPr lang="en-US" sz="3200" dirty="0">
              <a:ln>
                <a:solidFill>
                  <a:srgbClr val="FFFFFF"/>
                </a:solidFill>
              </a:ln>
              <a:solidFill>
                <a:srgbClr val="FFFFFF"/>
              </a:solidFill>
              <a:latin typeface="Arial" panose="020B0604020202020204" pitchFamily="34" charset="0"/>
              <a:cs typeface="B Homa" panose="00000400000000000000" pitchFamily="2" charset="-78"/>
            </a:endParaRPr>
          </a:p>
        </p:txBody>
      </p:sp>
    </p:spTree>
    <p:extLst>
      <p:ext uri="{BB962C8B-B14F-4D97-AF65-F5344CB8AC3E}">
        <p14:creationId xmlns:p14="http://schemas.microsoft.com/office/powerpoint/2010/main" val="58953565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11" descr="Z:\newtek\_backgrounds_1.02\Tim\powerpoint templates\61-80\skyscrapers\skyscrapers_sld.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667000" y="990600"/>
            <a:ext cx="6324600" cy="4154984"/>
          </a:xfrm>
          <a:prstGeom prst="rect">
            <a:avLst/>
          </a:prstGeom>
          <a:noFill/>
        </p:spPr>
        <p:txBody>
          <a:bodyPr wrap="square" rtlCol="0">
            <a:spAutoFit/>
          </a:bodyPr>
          <a:lstStyle/>
          <a:p>
            <a:pPr algn="just"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cs typeface="B Homa" panose="00000400000000000000" pitchFamily="2" charset="-78"/>
              </a:rPr>
              <a:t>معماران مدرن برای پاسخگویی و برآوردن نیازهای مادی و معنوی زندگی نیاز به اندیشه ای نو را مورد تایید قرار میدهند.</a:t>
            </a:r>
            <a:endParaRPr lang="en-US" sz="2400" dirty="0">
              <a:ln>
                <a:solidFill>
                  <a:srgbClr val="AAE2CA">
                    <a:lumMod val="50000"/>
                  </a:srgbClr>
                </a:solidFill>
              </a:ln>
              <a:solidFill>
                <a:srgbClr val="000000"/>
              </a:solidFill>
              <a:latin typeface="Arial" panose="020B0604020202020204" pitchFamily="34" charset="0"/>
              <a:cs typeface="B Homa" panose="00000400000000000000" pitchFamily="2" charset="-78"/>
            </a:endParaRPr>
          </a:p>
          <a:p>
            <a:pPr algn="just"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cs typeface="B Homa" panose="00000400000000000000" pitchFamily="2" charset="-78"/>
              </a:rPr>
              <a:t>۳عامل تأسیس این کنگره </a:t>
            </a:r>
            <a:r>
              <a:rPr lang="en-US" sz="2400" dirty="0">
                <a:ln>
                  <a:solidFill>
                    <a:srgbClr val="AAE2CA">
                      <a:lumMod val="50000"/>
                    </a:srgbClr>
                  </a:solidFill>
                </a:ln>
                <a:solidFill>
                  <a:srgbClr val="000000"/>
                </a:solidFill>
                <a:latin typeface="Arial" panose="020B0604020202020204" pitchFamily="34" charset="0"/>
                <a:cs typeface="B Homa" panose="00000400000000000000" pitchFamily="2" charset="-78"/>
              </a:rPr>
              <a:t>:</a:t>
            </a:r>
          </a:p>
          <a:p>
            <a:pPr marL="342900" indent="-342900" algn="just" fontAlgn="base">
              <a:spcBef>
                <a:spcPct val="0"/>
              </a:spcBef>
              <a:spcAft>
                <a:spcPct val="0"/>
              </a:spcAft>
              <a:buFontTx/>
              <a:buChar char="-"/>
            </a:pPr>
            <a:r>
              <a:rPr lang="fa-IR" sz="2400" dirty="0">
                <a:ln>
                  <a:solidFill>
                    <a:srgbClr val="AAE2CA">
                      <a:lumMod val="50000"/>
                    </a:srgbClr>
                  </a:solidFill>
                </a:ln>
                <a:solidFill>
                  <a:srgbClr val="000000"/>
                </a:solidFill>
                <a:latin typeface="Arial" panose="020B0604020202020204" pitchFamily="34" charset="0"/>
                <a:cs typeface="B Homa" panose="00000400000000000000" pitchFamily="2" charset="-78"/>
              </a:rPr>
              <a:t>یکی </a:t>
            </a:r>
            <a:r>
              <a:rPr lang="fa-IR" sz="2400" dirty="0">
                <a:ln>
                  <a:solidFill>
                    <a:srgbClr val="AAE2CA">
                      <a:lumMod val="50000"/>
                    </a:srgbClr>
                  </a:solidFill>
                </a:ln>
                <a:solidFill>
                  <a:srgbClr val="000000"/>
                </a:solidFill>
                <a:latin typeface="Arial" panose="020B0604020202020204" pitchFamily="34" charset="0"/>
                <a:cs typeface="B Homa" panose="00000400000000000000" pitchFamily="2" charset="-78"/>
              </a:rPr>
              <a:t>کوشش و ابتکار </a:t>
            </a:r>
            <a:r>
              <a:rPr lang="en-US" sz="2400" dirty="0">
                <a:ln>
                  <a:solidFill>
                    <a:srgbClr val="AAE2CA">
                      <a:lumMod val="50000"/>
                    </a:srgbClr>
                  </a:solidFill>
                </a:ln>
                <a:solidFill>
                  <a:srgbClr val="000000"/>
                </a:solidFill>
                <a:latin typeface="Arial" panose="020B0604020202020204" pitchFamily="34" charset="0"/>
                <a:cs typeface="B Homa" panose="00000400000000000000" pitchFamily="2" charset="-78"/>
              </a:rPr>
              <a:t>I</a:t>
            </a:r>
            <a:r>
              <a:rPr lang="fa-IR" sz="2400" dirty="0">
                <a:ln>
                  <a:solidFill>
                    <a:srgbClr val="AAE2CA">
                      <a:lumMod val="50000"/>
                    </a:srgbClr>
                  </a:solidFill>
                </a:ln>
                <a:solidFill>
                  <a:srgbClr val="000000"/>
                </a:solidFill>
                <a:latin typeface="Arial" panose="020B0604020202020204" pitchFamily="34" charset="0"/>
                <a:cs typeface="B Homa" panose="00000400000000000000" pitchFamily="2" charset="-78"/>
              </a:rPr>
              <a:t>لن دوماندرو (قبلا خانه هنرمندان را تأسیس </a:t>
            </a:r>
            <a:r>
              <a:rPr lang="fa-IR" sz="2400" dirty="0">
                <a:ln>
                  <a:solidFill>
                    <a:srgbClr val="AAE2CA">
                      <a:lumMod val="50000"/>
                    </a:srgbClr>
                  </a:solidFill>
                </a:ln>
                <a:solidFill>
                  <a:srgbClr val="000000"/>
                </a:solidFill>
                <a:latin typeface="Arial" panose="020B0604020202020204" pitchFamily="34" charset="0"/>
                <a:cs typeface="B Homa" panose="00000400000000000000" pitchFamily="2" charset="-78"/>
              </a:rPr>
              <a:t>کرد)</a:t>
            </a:r>
          </a:p>
          <a:p>
            <a:pPr marL="342900" indent="-342900" algn="just" fontAlgn="base">
              <a:spcBef>
                <a:spcPct val="0"/>
              </a:spcBef>
              <a:spcAft>
                <a:spcPct val="0"/>
              </a:spcAft>
              <a:buFontTx/>
              <a:buChar char="-"/>
            </a:pPr>
            <a:r>
              <a:rPr lang="fa-IR" sz="2400" dirty="0">
                <a:ln>
                  <a:solidFill>
                    <a:srgbClr val="AAE2CA">
                      <a:lumMod val="50000"/>
                    </a:srgbClr>
                  </a:solidFill>
                </a:ln>
                <a:solidFill>
                  <a:srgbClr val="000000"/>
                </a:solidFill>
                <a:latin typeface="Arial" panose="020B0604020202020204" pitchFamily="34" charset="0"/>
                <a:cs typeface="B Homa" panose="00000400000000000000" pitchFamily="2" charset="-78"/>
              </a:rPr>
              <a:t>دوم </a:t>
            </a:r>
            <a:r>
              <a:rPr lang="fa-IR" sz="2400" dirty="0">
                <a:ln>
                  <a:solidFill>
                    <a:srgbClr val="AAE2CA">
                      <a:lumMod val="50000"/>
                    </a:srgbClr>
                  </a:solidFill>
                </a:ln>
                <a:solidFill>
                  <a:srgbClr val="000000"/>
                </a:solidFill>
                <a:latin typeface="Arial" panose="020B0604020202020204" pitchFamily="34" charset="0"/>
                <a:cs typeface="B Homa" panose="00000400000000000000" pitchFamily="2" charset="-78"/>
              </a:rPr>
              <a:t>رسوایی حاصل از مسابقات انتخاب بهترین طرح برای ساختمان مجمع ملل در ژنو </a:t>
            </a:r>
            <a:r>
              <a:rPr lang="fa-IR" sz="2400" dirty="0">
                <a:ln>
                  <a:solidFill>
                    <a:srgbClr val="AAE2CA">
                      <a:lumMod val="50000"/>
                    </a:srgbClr>
                  </a:solidFill>
                </a:ln>
                <a:solidFill>
                  <a:srgbClr val="000000"/>
                </a:solidFill>
                <a:latin typeface="Arial" panose="020B0604020202020204" pitchFamily="34" charset="0"/>
                <a:cs typeface="B Homa" panose="00000400000000000000" pitchFamily="2" charset="-78"/>
              </a:rPr>
              <a:t>بود.</a:t>
            </a:r>
          </a:p>
          <a:p>
            <a:pPr marL="342900" indent="-342900" algn="just" fontAlgn="base">
              <a:spcBef>
                <a:spcPct val="0"/>
              </a:spcBef>
              <a:spcAft>
                <a:spcPct val="0"/>
              </a:spcAft>
              <a:buFontTx/>
              <a:buChar char="-"/>
            </a:pPr>
            <a:r>
              <a:rPr lang="fa-IR" sz="2400" dirty="0">
                <a:ln>
                  <a:solidFill>
                    <a:srgbClr val="AAE2CA">
                      <a:lumMod val="50000"/>
                    </a:srgbClr>
                  </a:solidFill>
                </a:ln>
                <a:solidFill>
                  <a:srgbClr val="000000"/>
                </a:solidFill>
                <a:latin typeface="Arial" panose="020B0604020202020204" pitchFamily="34" charset="0"/>
                <a:cs typeface="B Homa" panose="00000400000000000000" pitchFamily="2" charset="-78"/>
              </a:rPr>
              <a:t>سوم </a:t>
            </a:r>
            <a:r>
              <a:rPr lang="fa-IR" sz="2400" dirty="0">
                <a:ln>
                  <a:solidFill>
                    <a:srgbClr val="AAE2CA">
                      <a:lumMod val="50000"/>
                    </a:srgbClr>
                  </a:solidFill>
                </a:ln>
                <a:solidFill>
                  <a:srgbClr val="000000"/>
                </a:solidFill>
                <a:latin typeface="Arial" panose="020B0604020202020204" pitchFamily="34" charset="0"/>
                <a:cs typeface="B Homa" panose="00000400000000000000" pitchFamily="2" charset="-78"/>
              </a:rPr>
              <a:t>برای تعریف کمال مطلوب حرفه معماری با هدف اینکه معماران در کشورهای دیگر نیز بتوانند با کمک هم از کار خود دفاع کنند.</a:t>
            </a:r>
          </a:p>
        </p:txBody>
      </p:sp>
      <p:sp>
        <p:nvSpPr>
          <p:cNvPr id="6" name="TextBox 5"/>
          <p:cNvSpPr txBox="1"/>
          <p:nvPr/>
        </p:nvSpPr>
        <p:spPr>
          <a:xfrm>
            <a:off x="3428413" y="162580"/>
            <a:ext cx="1977683" cy="523220"/>
          </a:xfrm>
          <a:prstGeom prst="rect">
            <a:avLst/>
          </a:prstGeom>
          <a:noFill/>
        </p:spPr>
        <p:txBody>
          <a:bodyPr wrap="square" rtlCol="0">
            <a:spAutoFit/>
          </a:bodyPr>
          <a:lstStyle/>
          <a:p>
            <a:pPr algn="ctr" fontAlgn="base">
              <a:spcBef>
                <a:spcPct val="0"/>
              </a:spcBef>
              <a:spcAft>
                <a:spcPct val="0"/>
              </a:spcAft>
            </a:pPr>
            <a:r>
              <a:rPr lang="fa-IR" sz="2800" b="1" dirty="0">
                <a:solidFill>
                  <a:srgbClr val="FFFFFF"/>
                </a:solidFill>
                <a:latin typeface="Calibri"/>
                <a:ea typeface="Calibri"/>
                <a:cs typeface="B Homa" panose="00000400000000000000" pitchFamily="2" charset="-78"/>
              </a:rPr>
              <a:t>مقدمه</a:t>
            </a:r>
            <a:endParaRPr lang="en-US" sz="2800" b="1" dirty="0">
              <a:solidFill>
                <a:srgbClr val="FFFFFF"/>
              </a:solidFill>
              <a:latin typeface="Times New Roman" panose="02020603050405020304" pitchFamily="18" charset="0"/>
            </a:endParaRPr>
          </a:p>
        </p:txBody>
      </p:sp>
    </p:spTree>
    <p:extLst>
      <p:ext uri="{BB962C8B-B14F-4D97-AF65-F5344CB8AC3E}">
        <p14:creationId xmlns:p14="http://schemas.microsoft.com/office/powerpoint/2010/main" val="17107252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323850" y="5876925"/>
            <a:ext cx="8229600" cy="782638"/>
          </a:xfrm>
        </p:spPr>
        <p:txBody>
          <a:bodyPr/>
          <a:lstStyle/>
          <a:p>
            <a:r>
              <a:rPr lang="en-US" altLang="en-US" sz="2200" smtClean="0">
                <a:latin typeface="Times New Roman" panose="02020603050405020304" pitchFamily="18" charset="0"/>
                <a:cs typeface="B Nazanin" panose="00000400000000000000" pitchFamily="2" charset="-78"/>
              </a:rPr>
              <a:t>Parkhill Estate- </a:t>
            </a:r>
            <a:r>
              <a:rPr lang="fa-IR" altLang="en-US" sz="2200" smtClean="0">
                <a:latin typeface="Times New Roman" panose="02020603050405020304" pitchFamily="18" charset="0"/>
                <a:cs typeface="B Nazanin" panose="00000400000000000000" pitchFamily="2" charset="-78"/>
              </a:rPr>
              <a:t>شفیلد</a:t>
            </a:r>
            <a:endParaRPr lang="en-US" altLang="en-US" sz="2200" smtClean="0">
              <a:latin typeface="Times New Roman" panose="02020603050405020304" pitchFamily="18" charset="0"/>
              <a:cs typeface="B Nazanin" panose="00000400000000000000" pitchFamily="2" charset="-78"/>
            </a:endParaRPr>
          </a:p>
        </p:txBody>
      </p:sp>
      <p:pic>
        <p:nvPicPr>
          <p:cNvPr id="3" name="Picture 2"/>
          <p:cNvPicPr>
            <a:picLocks noChangeAspect="1"/>
          </p:cNvPicPr>
          <p:nvPr/>
        </p:nvPicPr>
        <p:blipFill>
          <a:blip r:embed="rId2"/>
          <a:stretch>
            <a:fillRect/>
          </a:stretch>
        </p:blipFill>
        <p:spPr>
          <a:xfrm>
            <a:off x="209771" y="971551"/>
            <a:ext cx="8669337" cy="56880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 name="Rectangle 1"/>
          <p:cNvSpPr/>
          <p:nvPr/>
        </p:nvSpPr>
        <p:spPr>
          <a:xfrm>
            <a:off x="2485231" y="145479"/>
            <a:ext cx="3906839" cy="584775"/>
          </a:xfrm>
          <a:prstGeom prst="rect">
            <a:avLst/>
          </a:prstGeom>
        </p:spPr>
        <p:txBody>
          <a:bodyPr wrap="none">
            <a:spAutoFit/>
          </a:bodyPr>
          <a:lstStyle/>
          <a:p>
            <a:pPr algn="ctr" rtl="0" fontAlgn="base">
              <a:spcBef>
                <a:spcPct val="0"/>
              </a:spcBef>
              <a:spcAft>
                <a:spcPct val="0"/>
              </a:spcAft>
            </a:pPr>
            <a:r>
              <a:rPr lang="en-US" altLang="en-US" sz="3200" dirty="0" err="1">
                <a:ln>
                  <a:solidFill>
                    <a:srgbClr val="FFFFFF"/>
                  </a:solidFill>
                </a:ln>
                <a:solidFill>
                  <a:srgbClr val="FFFFFF"/>
                </a:solidFill>
                <a:latin typeface="Arial" panose="020B0604020202020204" pitchFamily="34" charset="0"/>
                <a:cs typeface="B Homa" panose="00000400000000000000" pitchFamily="2" charset="-78"/>
              </a:rPr>
              <a:t>Parkhill</a:t>
            </a:r>
            <a:r>
              <a:rPr lang="en-US" altLang="en-US" sz="3200" dirty="0">
                <a:ln>
                  <a:solidFill>
                    <a:srgbClr val="FFFFFF"/>
                  </a:solidFill>
                </a:ln>
                <a:solidFill>
                  <a:srgbClr val="FFFFFF"/>
                </a:solidFill>
                <a:latin typeface="Arial" panose="020B0604020202020204" pitchFamily="34" charset="0"/>
                <a:cs typeface="B Homa" panose="00000400000000000000" pitchFamily="2" charset="-78"/>
              </a:rPr>
              <a:t> Estate- </a:t>
            </a:r>
            <a:r>
              <a:rPr lang="fa-IR" altLang="en-US" sz="3200" dirty="0">
                <a:ln>
                  <a:solidFill>
                    <a:srgbClr val="FFFFFF"/>
                  </a:solidFill>
                </a:ln>
                <a:solidFill>
                  <a:srgbClr val="FFFFFF"/>
                </a:solidFill>
                <a:latin typeface="Arial" panose="020B0604020202020204" pitchFamily="34" charset="0"/>
                <a:cs typeface="B Homa" panose="00000400000000000000" pitchFamily="2" charset="-78"/>
              </a:rPr>
              <a:t>شفیلد</a:t>
            </a:r>
            <a:endParaRPr lang="en-US" sz="3200" dirty="0">
              <a:ln>
                <a:solidFill>
                  <a:srgbClr val="FFFFFF"/>
                </a:solidFill>
              </a:ln>
              <a:solidFill>
                <a:srgbClr val="FFFFFF"/>
              </a:solidFill>
              <a:latin typeface="Arial" panose="020B0604020202020204" pitchFamily="34" charset="0"/>
              <a:cs typeface="B Homa" panose="00000400000000000000" pitchFamily="2" charset="-78"/>
            </a:endParaRPr>
          </a:p>
        </p:txBody>
      </p:sp>
    </p:spTree>
    <p:extLst>
      <p:ext uri="{BB962C8B-B14F-4D97-AF65-F5344CB8AC3E}">
        <p14:creationId xmlns:p14="http://schemas.microsoft.com/office/powerpoint/2010/main" val="74436383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11" descr="Z:\newtek\_backgrounds_1.02\Tim\powerpoint templates\61-80\skyscrapers\skyscrapers_sl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80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667000" y="990600"/>
            <a:ext cx="6324600" cy="1569660"/>
          </a:xfrm>
          <a:prstGeom prst="rect">
            <a:avLst/>
          </a:prstGeom>
          <a:noFill/>
        </p:spPr>
        <p:txBody>
          <a:bodyPr wrap="square" rtlCol="0">
            <a:spAutoFit/>
          </a:bodyPr>
          <a:lstStyle/>
          <a:p>
            <a:pPr algn="justLow"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cs typeface="B Homa" panose="00000400000000000000" pitchFamily="2" charset="-78"/>
              </a:rPr>
              <a:t>کنگره ونیز : در سال 1964 در ونیز تشکیل  گردید . این کنگره به منظور اصلاح مفاد کنگره آتن شکل گرفته و از آن پس اساس تمامی مصوبات ایکوموس قرار گرفته و به گونه ای پویا و منعطف بسط داده شده است .</a:t>
            </a:r>
          </a:p>
        </p:txBody>
      </p:sp>
    </p:spTree>
    <p:extLst>
      <p:ext uri="{BB962C8B-B14F-4D97-AF65-F5344CB8AC3E}">
        <p14:creationId xmlns:p14="http://schemas.microsoft.com/office/powerpoint/2010/main" val="278995912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p:txBody>
          <a:bodyPr/>
          <a:lstStyle/>
          <a:p>
            <a:r>
              <a:rPr lang="en-US" altLang="en-US"/>
              <a:t>Elements</a:t>
            </a:r>
          </a:p>
        </p:txBody>
      </p:sp>
      <p:sp>
        <p:nvSpPr>
          <p:cNvPr id="5123" name="Rectangle 3"/>
          <p:cNvSpPr>
            <a:spLocks noGrp="1" noChangeArrowheads="1"/>
          </p:cNvSpPr>
          <p:nvPr>
            <p:ph type="subTitle" idx="1"/>
          </p:nvPr>
        </p:nvSpPr>
        <p:spPr/>
        <p:txBody>
          <a:bodyPr/>
          <a:lstStyle/>
          <a:p>
            <a:r>
              <a:rPr lang="en-US" altLang="en-US"/>
              <a:t>www.animationfactory.com</a:t>
            </a:r>
          </a:p>
        </p:txBody>
      </p:sp>
      <p:pic>
        <p:nvPicPr>
          <p:cNvPr id="5128" name="Picture 8" descr="Z:\newtek\_backgrounds_1.02\Tim\powerpoint templates\61-80\skyscrapers\elements\skyscrapers.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52400"/>
            <a:ext cx="2362200" cy="1681163"/>
          </a:xfrm>
          <a:prstGeom prst="rect">
            <a:avLst/>
          </a:prstGeom>
          <a:noFill/>
          <a:extLst>
            <a:ext uri="{909E8E84-426E-40DD-AFC4-6F175D3DCCD1}">
              <a14:hiddenFill xmlns:a14="http://schemas.microsoft.com/office/drawing/2010/main">
                <a:solidFill>
                  <a:srgbClr val="FFFFFF"/>
                </a:solidFill>
              </a14:hiddenFill>
            </a:ext>
          </a:extLst>
        </p:spPr>
      </p:pic>
      <p:pic>
        <p:nvPicPr>
          <p:cNvPr id="5129" name="Picture 9" descr="Z:\newtek\_backgrounds_1.02\Tim\powerpoint templates\61-80\skyscrapers\skyscrapers_prt.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72200" y="4591050"/>
            <a:ext cx="2819400" cy="2114550"/>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descr="Z:\newtek\_backgrounds_1.02\Tim\powerpoint templates\61-80\skyscrapers\skyscrapers_qx.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2400" y="4572000"/>
            <a:ext cx="2819400" cy="2114550"/>
          </a:xfrm>
          <a:prstGeom prst="rect">
            <a:avLst/>
          </a:prstGeom>
          <a:noFill/>
          <a:extLst>
            <a:ext uri="{909E8E84-426E-40DD-AFC4-6F175D3DCCD1}">
              <a14:hiddenFill xmlns:a14="http://schemas.microsoft.com/office/drawing/2010/main">
                <a:solidFill>
                  <a:srgbClr val="FFFFFF"/>
                </a:solidFill>
              </a14:hiddenFill>
            </a:ext>
          </a:extLst>
        </p:spPr>
      </p:pic>
      <p:pic>
        <p:nvPicPr>
          <p:cNvPr id="5131" name="Picture 11" descr="Z:\newtek\_backgrounds_1.02\Tim\powerpoint templates\61-80\skyscrapers\skyscrapers_sld.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653048" y="1219200"/>
            <a:ext cx="6207617" cy="3785652"/>
          </a:xfrm>
          <a:prstGeom prst="rect">
            <a:avLst/>
          </a:prstGeom>
          <a:noFill/>
        </p:spPr>
        <p:txBody>
          <a:bodyPr wrap="square" rtlCol="0">
            <a:spAutoFit/>
          </a:bodyPr>
          <a:lstStyle/>
          <a:p>
            <a:pPr marL="342900" indent="-342900" algn="justLow" fontAlgn="base">
              <a:spcBef>
                <a:spcPct val="0"/>
              </a:spcBef>
              <a:spcAft>
                <a:spcPct val="0"/>
              </a:spcAft>
              <a:buFont typeface="Wingdings" panose="05000000000000000000" pitchFamily="2" charset="2"/>
              <a:buChar char="v"/>
            </a:pPr>
            <a:r>
              <a:rPr lang="fa-IR" sz="2400" dirty="0">
                <a:ln>
                  <a:solidFill>
                    <a:srgbClr val="AAE2CA">
                      <a:lumMod val="50000"/>
                    </a:srgbClr>
                  </a:solidFill>
                </a:ln>
                <a:solidFill>
                  <a:srgbClr val="000000"/>
                </a:solidFill>
                <a:latin typeface="Arial" panose="020B0604020202020204" pitchFamily="34" charset="0"/>
                <a:ea typeface="Calibri"/>
                <a:cs typeface="B Homa" panose="00000400000000000000" pitchFamily="2" charset="-78"/>
              </a:rPr>
              <a:t>لوکوربوزیه، 1943، منشور آتن ( خلاصه )</a:t>
            </a:r>
          </a:p>
          <a:p>
            <a:pPr marL="342900" indent="-342900" algn="justLow" fontAlgn="base">
              <a:spcBef>
                <a:spcPct val="0"/>
              </a:spcBef>
              <a:spcAft>
                <a:spcPct val="0"/>
              </a:spcAft>
              <a:buFont typeface="Wingdings" panose="05000000000000000000" pitchFamily="2" charset="2"/>
              <a:buChar char="v"/>
            </a:pPr>
            <a:r>
              <a:rPr lang="fa-IR" sz="2400" dirty="0">
                <a:ln>
                  <a:solidFill>
                    <a:srgbClr val="AAE2CA">
                      <a:lumMod val="50000"/>
                    </a:srgbClr>
                  </a:solidFill>
                </a:ln>
                <a:solidFill>
                  <a:srgbClr val="000000"/>
                </a:solidFill>
                <a:latin typeface="Arial" panose="020B0604020202020204" pitchFamily="34" charset="0"/>
                <a:cs typeface="B Homa" panose="00000400000000000000" pitchFamily="2" charset="-78"/>
              </a:rPr>
              <a:t>پاک زاد، جهانشاه، 1386، سیر اندیشه های شهرسازی</a:t>
            </a:r>
          </a:p>
          <a:p>
            <a:pPr marL="342900" indent="-342900" algn="justLow" fontAlgn="base">
              <a:spcBef>
                <a:spcPct val="0"/>
              </a:spcBef>
              <a:spcAft>
                <a:spcPct val="0"/>
              </a:spcAft>
              <a:buFont typeface="Wingdings" panose="05000000000000000000" pitchFamily="2" charset="2"/>
              <a:buChar char="v"/>
            </a:pPr>
            <a:r>
              <a:rPr lang="fa-IR" sz="2400" dirty="0">
                <a:ln>
                  <a:solidFill>
                    <a:srgbClr val="AAE2CA">
                      <a:lumMod val="50000"/>
                    </a:srgbClr>
                  </a:solidFill>
                </a:ln>
                <a:solidFill>
                  <a:srgbClr val="000000"/>
                </a:solidFill>
                <a:latin typeface="Arial" panose="020B0604020202020204" pitchFamily="34" charset="0"/>
                <a:cs typeface="B Homa" panose="00000400000000000000" pitchFamily="2" charset="-78"/>
              </a:rPr>
              <a:t>ترجمه ی ضیاءالدین جاوید، 1382، دانشنامه ی معماری قرن بیستم</a:t>
            </a:r>
          </a:p>
          <a:p>
            <a:pPr marL="342900" indent="-342900" algn="l" rtl="0" fontAlgn="base">
              <a:spcBef>
                <a:spcPct val="0"/>
              </a:spcBef>
              <a:spcAft>
                <a:spcPct val="0"/>
              </a:spcAft>
              <a:buFont typeface="Wingdings" panose="05000000000000000000" pitchFamily="2" charset="2"/>
              <a:buChar char="v"/>
            </a:pPr>
            <a:r>
              <a:rPr lang="en-US" sz="2400" dirty="0" err="1">
                <a:ln>
                  <a:solidFill>
                    <a:srgbClr val="AAE2CA">
                      <a:lumMod val="50000"/>
                    </a:srgbClr>
                  </a:solidFill>
                </a:ln>
                <a:solidFill>
                  <a:srgbClr val="000000"/>
                </a:solidFill>
                <a:latin typeface="Arial" panose="020B0604020202020204" pitchFamily="34" charset="0"/>
                <a:cs typeface="B Homa" panose="00000400000000000000" pitchFamily="2" charset="-78"/>
              </a:rPr>
              <a:t>Banham</a:t>
            </a:r>
            <a:r>
              <a:rPr lang="en-US" sz="2400" dirty="0">
                <a:ln>
                  <a:solidFill>
                    <a:srgbClr val="AAE2CA">
                      <a:lumMod val="50000"/>
                    </a:srgbClr>
                  </a:solidFill>
                </a:ln>
                <a:solidFill>
                  <a:srgbClr val="000000"/>
                </a:solidFill>
                <a:latin typeface="Arial" panose="020B0604020202020204" pitchFamily="34" charset="0"/>
                <a:cs typeface="B Homa" panose="00000400000000000000" pitchFamily="2" charset="-78"/>
              </a:rPr>
              <a:t>, </a:t>
            </a:r>
            <a:r>
              <a:rPr lang="en-US" sz="2400" dirty="0" err="1">
                <a:ln>
                  <a:solidFill>
                    <a:srgbClr val="AAE2CA">
                      <a:lumMod val="50000"/>
                    </a:srgbClr>
                  </a:solidFill>
                </a:ln>
                <a:solidFill>
                  <a:srgbClr val="000000"/>
                </a:solidFill>
                <a:latin typeface="Arial" panose="020B0604020202020204" pitchFamily="34" charset="0"/>
                <a:cs typeface="B Homa" panose="00000400000000000000" pitchFamily="2" charset="-78"/>
              </a:rPr>
              <a:t>Reyner</a:t>
            </a:r>
            <a:r>
              <a:rPr lang="en-US" sz="2400" dirty="0">
                <a:ln>
                  <a:solidFill>
                    <a:srgbClr val="AAE2CA">
                      <a:lumMod val="50000"/>
                    </a:srgbClr>
                  </a:solidFill>
                </a:ln>
                <a:solidFill>
                  <a:srgbClr val="000000"/>
                </a:solidFill>
                <a:latin typeface="Arial" panose="020B0604020202020204" pitchFamily="34" charset="0"/>
                <a:cs typeface="B Homa" panose="00000400000000000000" pitchFamily="2" charset="-78"/>
              </a:rPr>
              <a:t>, 1987, Age of the Master – A Personal View of modern architecture</a:t>
            </a:r>
          </a:p>
          <a:p>
            <a:pPr marL="342900" indent="-342900" algn="l" rtl="0" fontAlgn="base">
              <a:spcBef>
                <a:spcPct val="0"/>
              </a:spcBef>
              <a:spcAft>
                <a:spcPct val="0"/>
              </a:spcAft>
              <a:buFont typeface="Wingdings" panose="05000000000000000000" pitchFamily="2" charset="2"/>
              <a:buChar char="v"/>
            </a:pPr>
            <a:r>
              <a:rPr lang="en-US" sz="2400" dirty="0">
                <a:ln>
                  <a:solidFill>
                    <a:srgbClr val="AAE2CA">
                      <a:lumMod val="50000"/>
                    </a:srgbClr>
                  </a:solidFill>
                </a:ln>
                <a:solidFill>
                  <a:srgbClr val="000000"/>
                </a:solidFill>
                <a:latin typeface="Arial" panose="020B0604020202020204" pitchFamily="34" charset="0"/>
                <a:cs typeface="B Homa" panose="00000400000000000000" pitchFamily="2" charset="-78"/>
              </a:rPr>
              <a:t>Curtis, William (2006). Le Corbusier – Ideas and Forms</a:t>
            </a:r>
          </a:p>
          <a:p>
            <a:pPr marL="342900" indent="-342900" algn="l" rtl="0" fontAlgn="base">
              <a:spcBef>
                <a:spcPct val="0"/>
              </a:spcBef>
              <a:spcAft>
                <a:spcPct val="0"/>
              </a:spcAft>
              <a:buFont typeface="Wingdings" panose="05000000000000000000" pitchFamily="2" charset="2"/>
              <a:buChar char="v"/>
            </a:pPr>
            <a:r>
              <a:rPr lang="en-US" sz="2400" dirty="0">
                <a:ln>
                  <a:solidFill>
                    <a:srgbClr val="AAE2CA">
                      <a:lumMod val="50000"/>
                    </a:srgbClr>
                  </a:solidFill>
                </a:ln>
                <a:solidFill>
                  <a:srgbClr val="000000"/>
                </a:solidFill>
                <a:latin typeface="Arial" panose="020B0604020202020204" pitchFamily="34" charset="0"/>
                <a:cs typeface="B Homa" panose="00000400000000000000" pitchFamily="2" charset="-78"/>
              </a:rPr>
              <a:t>Mumford, Eric (2000). The CIAM Discourse on Urbanism, 1928-1960</a:t>
            </a:r>
            <a:endParaRPr lang="en-US" sz="2400" dirty="0">
              <a:ln>
                <a:solidFill>
                  <a:srgbClr val="AAE2CA">
                    <a:lumMod val="50000"/>
                  </a:srgbClr>
                </a:solidFill>
              </a:ln>
              <a:solidFill>
                <a:srgbClr val="000000"/>
              </a:solidFill>
              <a:latin typeface="Arial" panose="020B0604020202020204" pitchFamily="34" charset="0"/>
              <a:cs typeface="B Homa" panose="00000400000000000000" pitchFamily="2" charset="-78"/>
            </a:endParaRPr>
          </a:p>
        </p:txBody>
      </p:sp>
      <p:sp>
        <p:nvSpPr>
          <p:cNvPr id="3" name="TextBox 2"/>
          <p:cNvSpPr txBox="1"/>
          <p:nvPr/>
        </p:nvSpPr>
        <p:spPr>
          <a:xfrm>
            <a:off x="2971800" y="93201"/>
            <a:ext cx="3322750" cy="646331"/>
          </a:xfrm>
          <a:prstGeom prst="rect">
            <a:avLst/>
          </a:prstGeom>
          <a:noFill/>
        </p:spPr>
        <p:txBody>
          <a:bodyPr wrap="square" rtlCol="0">
            <a:spAutoFit/>
          </a:bodyPr>
          <a:lstStyle/>
          <a:p>
            <a:pPr algn="ctr" fontAlgn="base">
              <a:spcBef>
                <a:spcPct val="0"/>
              </a:spcBef>
              <a:spcAft>
                <a:spcPct val="0"/>
              </a:spcAft>
            </a:pPr>
            <a:r>
              <a:rPr lang="fa-IR" sz="3600" b="1" dirty="0">
                <a:ln>
                  <a:solidFill>
                    <a:srgbClr val="FFFFFF"/>
                  </a:solidFill>
                </a:ln>
                <a:solidFill>
                  <a:srgbClr val="FFFFFF"/>
                </a:solidFill>
                <a:latin typeface="Arial" panose="020B0604020202020204" pitchFamily="34" charset="0"/>
                <a:cs typeface="B Homa" panose="00000400000000000000" pitchFamily="2" charset="-78"/>
              </a:rPr>
              <a:t>منابع</a:t>
            </a:r>
            <a:endParaRPr lang="en-US" sz="3600" b="1" dirty="0">
              <a:ln>
                <a:solidFill>
                  <a:srgbClr val="FFFFFF"/>
                </a:solidFill>
              </a:ln>
              <a:solidFill>
                <a:srgbClr val="FFFFFF"/>
              </a:solidFill>
              <a:latin typeface="Arial" panose="020B0604020202020204" pitchFamily="34" charset="0"/>
              <a:cs typeface="B Homa" panose="00000400000000000000" pitchFamily="2" charset="-78"/>
            </a:endParaRPr>
          </a:p>
        </p:txBody>
      </p:sp>
    </p:spTree>
    <p:extLst>
      <p:ext uri="{BB962C8B-B14F-4D97-AF65-F5344CB8AC3E}">
        <p14:creationId xmlns:p14="http://schemas.microsoft.com/office/powerpoint/2010/main" val="44971896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11" descr="Z:\newtek\_backgrounds_1.02\Tim\powerpoint templates\61-80\skyscrapers\skyscrapers_sld.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Lst>
        </p:spPr>
      </p:pic>
      <p:graphicFrame>
        <p:nvGraphicFramePr>
          <p:cNvPr id="6" name="Table 5"/>
          <p:cNvGraphicFramePr>
            <a:graphicFrameLocks noGrp="1"/>
          </p:cNvGraphicFramePr>
          <p:nvPr>
            <p:extLst/>
          </p:nvPr>
        </p:nvGraphicFramePr>
        <p:xfrm>
          <a:off x="716417" y="1164836"/>
          <a:ext cx="7787365" cy="5061727"/>
        </p:xfrm>
        <a:graphic>
          <a:graphicData uri="http://schemas.openxmlformats.org/drawingml/2006/table">
            <a:tbl>
              <a:tblPr firstRow="1" bandRow="1">
                <a:tableStyleId>{B301B821-A1FF-4177-AEE7-76D212191A09}</a:tableStyleId>
              </a:tblPr>
              <a:tblGrid>
                <a:gridCol w="3976527"/>
                <a:gridCol w="2319641"/>
                <a:gridCol w="828443"/>
                <a:gridCol w="662754"/>
              </a:tblGrid>
              <a:tr h="460157">
                <a:tc>
                  <a:txBody>
                    <a:bodyPr/>
                    <a:lstStyle/>
                    <a:p>
                      <a:pPr algn="ctr"/>
                      <a:r>
                        <a:rPr lang="fa-IR" sz="1500" dirty="0" smtClean="0">
                          <a:cs typeface="B Homa" panose="00000400000000000000" pitchFamily="2" charset="-78"/>
                        </a:rPr>
                        <a:t>عنوان</a:t>
                      </a:r>
                      <a:endParaRPr lang="en-US" sz="1500" b="1" dirty="0">
                        <a:solidFill>
                          <a:schemeClr val="tx1"/>
                        </a:solidFill>
                        <a:cs typeface="B Mitra" panose="00000400000000000000" pitchFamily="2" charset="-78"/>
                      </a:endParaRPr>
                    </a:p>
                  </a:txBody>
                  <a:tcPr marL="80226" marR="80226" marT="40114" marB="40114"/>
                </a:tc>
                <a:tc>
                  <a:txBody>
                    <a:bodyPr/>
                    <a:lstStyle/>
                    <a:p>
                      <a:pPr algn="ctr"/>
                      <a:r>
                        <a:rPr lang="fa-IR" sz="1500" dirty="0" smtClean="0">
                          <a:cs typeface="B Homa" panose="00000400000000000000" pitchFamily="2" charset="-78"/>
                        </a:rPr>
                        <a:t>محل برگزاری</a:t>
                      </a:r>
                      <a:endParaRPr lang="en-US" sz="1500" b="1" dirty="0">
                        <a:solidFill>
                          <a:schemeClr val="tx1"/>
                        </a:solidFill>
                        <a:cs typeface="B Mitra" panose="00000400000000000000" pitchFamily="2" charset="-78"/>
                      </a:endParaRPr>
                    </a:p>
                  </a:txBody>
                  <a:tcPr marL="80226" marR="80226" marT="40114" marB="40114"/>
                </a:tc>
                <a:tc>
                  <a:txBody>
                    <a:bodyPr/>
                    <a:lstStyle/>
                    <a:p>
                      <a:pPr algn="ctr"/>
                      <a:r>
                        <a:rPr lang="fa-IR" sz="1500" dirty="0" smtClean="0">
                          <a:cs typeface="B Homa" panose="00000400000000000000" pitchFamily="2" charset="-78"/>
                        </a:rPr>
                        <a:t>زمان</a:t>
                      </a:r>
                      <a:endParaRPr lang="en-US" sz="1500" b="1" dirty="0">
                        <a:solidFill>
                          <a:schemeClr val="tx1"/>
                        </a:solidFill>
                        <a:cs typeface="B Mitra" panose="00000400000000000000" pitchFamily="2" charset="-78"/>
                      </a:endParaRPr>
                    </a:p>
                  </a:txBody>
                  <a:tcPr marL="80226" marR="80226" marT="40114" marB="40114"/>
                </a:tc>
                <a:tc>
                  <a:txBody>
                    <a:bodyPr/>
                    <a:lstStyle/>
                    <a:p>
                      <a:pPr algn="ctr"/>
                      <a:r>
                        <a:rPr lang="fa-IR" sz="1500" dirty="0" smtClean="0">
                          <a:cs typeface="B Homa" panose="00000400000000000000" pitchFamily="2" charset="-78"/>
                        </a:rPr>
                        <a:t>ردیف</a:t>
                      </a:r>
                      <a:endParaRPr lang="en-US" sz="1500" b="1" dirty="0">
                        <a:solidFill>
                          <a:schemeClr val="tx1"/>
                        </a:solidFill>
                        <a:cs typeface="B Mitra" panose="00000400000000000000" pitchFamily="2" charset="-78"/>
                      </a:endParaRPr>
                    </a:p>
                  </a:txBody>
                  <a:tcPr marL="80226" marR="80226" marT="40114" marB="40114"/>
                </a:tc>
              </a:tr>
              <a:tr h="460157">
                <a:tc>
                  <a:txBody>
                    <a:bodyPr/>
                    <a:lstStyle/>
                    <a:p>
                      <a:pPr algn="ctr"/>
                      <a:r>
                        <a:rPr lang="fa-IR" sz="1500" dirty="0" smtClean="0">
                          <a:cs typeface="B Homa" panose="00000400000000000000" pitchFamily="2" charset="-78"/>
                        </a:rPr>
                        <a:t>موضوع شهر کارکردی</a:t>
                      </a:r>
                      <a:endParaRPr lang="en-US" sz="1500" b="1" dirty="0">
                        <a:solidFill>
                          <a:schemeClr val="tx1"/>
                        </a:solidFill>
                        <a:cs typeface="B Mitra" panose="00000400000000000000" pitchFamily="2" charset="-78"/>
                      </a:endParaRPr>
                    </a:p>
                  </a:txBody>
                  <a:tcPr marL="80226" marR="80226" marT="40114" marB="40114"/>
                </a:tc>
                <a:tc>
                  <a:txBody>
                    <a:bodyPr/>
                    <a:lstStyle/>
                    <a:p>
                      <a:pPr algn="ctr" rtl="1"/>
                      <a:r>
                        <a:rPr lang="fa-IR" sz="1500" dirty="0" smtClean="0">
                          <a:cs typeface="B Homa" panose="00000400000000000000" pitchFamily="2" charset="-78"/>
                        </a:rPr>
                        <a:t>سوئیس</a:t>
                      </a:r>
                      <a:endParaRPr lang="en-US" sz="1500" b="1" dirty="0">
                        <a:solidFill>
                          <a:schemeClr val="tx1"/>
                        </a:solidFill>
                        <a:cs typeface="B Mitra" panose="00000400000000000000" pitchFamily="2" charset="-78"/>
                      </a:endParaRPr>
                    </a:p>
                  </a:txBody>
                  <a:tcPr marL="80226" marR="80226" marT="40114" marB="40114"/>
                </a:tc>
                <a:tc>
                  <a:txBody>
                    <a:bodyPr/>
                    <a:lstStyle/>
                    <a:p>
                      <a:pPr algn="ctr"/>
                      <a:r>
                        <a:rPr lang="fa-IR" sz="1500" dirty="0" smtClean="0">
                          <a:cs typeface="B Homa" panose="00000400000000000000" pitchFamily="2" charset="-78"/>
                        </a:rPr>
                        <a:t>1928</a:t>
                      </a:r>
                      <a:endParaRPr lang="en-US" sz="1500" b="1" dirty="0">
                        <a:solidFill>
                          <a:schemeClr val="tx1"/>
                        </a:solidFill>
                        <a:cs typeface="B Mitra" panose="00000400000000000000" pitchFamily="2" charset="-78"/>
                      </a:endParaRPr>
                    </a:p>
                  </a:txBody>
                  <a:tcPr marL="80226" marR="80226" marT="40114" marB="40114"/>
                </a:tc>
                <a:tc>
                  <a:txBody>
                    <a:bodyPr/>
                    <a:lstStyle/>
                    <a:p>
                      <a:pPr algn="ctr"/>
                      <a:r>
                        <a:rPr lang="fa-IR" sz="1500" dirty="0" smtClean="0">
                          <a:cs typeface="B Homa" panose="00000400000000000000" pitchFamily="2" charset="-78"/>
                        </a:rPr>
                        <a:t>1</a:t>
                      </a:r>
                      <a:endParaRPr lang="en-US" sz="1500" b="1" dirty="0" smtClean="0">
                        <a:solidFill>
                          <a:schemeClr val="tx1"/>
                        </a:solidFill>
                        <a:cs typeface="B Mitra" panose="00000400000000000000" pitchFamily="2" charset="-78"/>
                      </a:endParaRPr>
                    </a:p>
                  </a:txBody>
                  <a:tcPr marL="80226" marR="80226" marT="40114" marB="40114"/>
                </a:tc>
              </a:tr>
              <a:tr h="460157">
                <a:tc>
                  <a:txBody>
                    <a:bodyPr/>
                    <a:lstStyle/>
                    <a:p>
                      <a:pPr algn="ctr"/>
                      <a:r>
                        <a:rPr lang="fa-IR" sz="1500" dirty="0" smtClean="0">
                          <a:cs typeface="B Homa" panose="00000400000000000000" pitchFamily="2" charset="-78"/>
                        </a:rPr>
                        <a:t>تامین مسکن حداقل</a:t>
                      </a:r>
                      <a:endParaRPr lang="en-US" sz="1500" b="1" dirty="0">
                        <a:solidFill>
                          <a:schemeClr val="tx1"/>
                        </a:solidFill>
                        <a:cs typeface="B Mitra" panose="00000400000000000000" pitchFamily="2" charset="-78"/>
                      </a:endParaRPr>
                    </a:p>
                  </a:txBody>
                  <a:tcPr marL="80226" marR="80226" marT="40114" marB="40114"/>
                </a:tc>
                <a:tc>
                  <a:txBody>
                    <a:bodyPr/>
                    <a:lstStyle/>
                    <a:p>
                      <a:pPr algn="ctr" rtl="1"/>
                      <a:r>
                        <a:rPr lang="fa-IR" sz="1500" dirty="0" smtClean="0">
                          <a:cs typeface="B Homa" panose="00000400000000000000" pitchFamily="2" charset="-78"/>
                        </a:rPr>
                        <a:t>فرانکفورت</a:t>
                      </a:r>
                      <a:endParaRPr lang="en-US" sz="1500" b="1" dirty="0">
                        <a:solidFill>
                          <a:schemeClr val="tx1"/>
                        </a:solidFill>
                        <a:cs typeface="B Mitra" panose="00000400000000000000" pitchFamily="2" charset="-78"/>
                      </a:endParaRPr>
                    </a:p>
                  </a:txBody>
                  <a:tcPr marL="80226" marR="80226" marT="40114" marB="40114"/>
                </a:tc>
                <a:tc>
                  <a:txBody>
                    <a:bodyPr/>
                    <a:lstStyle/>
                    <a:p>
                      <a:pPr algn="ctr"/>
                      <a:r>
                        <a:rPr lang="fa-IR" sz="1500" dirty="0" smtClean="0">
                          <a:cs typeface="B Homa" panose="00000400000000000000" pitchFamily="2" charset="-78"/>
                        </a:rPr>
                        <a:t>1929</a:t>
                      </a:r>
                      <a:endParaRPr lang="en-US" sz="1500" b="1" dirty="0">
                        <a:solidFill>
                          <a:schemeClr val="tx1"/>
                        </a:solidFill>
                        <a:cs typeface="B Mitra" panose="00000400000000000000" pitchFamily="2" charset="-78"/>
                      </a:endParaRPr>
                    </a:p>
                  </a:txBody>
                  <a:tcPr marL="80226" marR="80226" marT="40114" marB="40114"/>
                </a:tc>
                <a:tc>
                  <a:txBody>
                    <a:bodyPr/>
                    <a:lstStyle/>
                    <a:p>
                      <a:pPr algn="ctr"/>
                      <a:r>
                        <a:rPr lang="fa-IR" sz="1500" dirty="0" smtClean="0">
                          <a:cs typeface="B Homa" panose="00000400000000000000" pitchFamily="2" charset="-78"/>
                        </a:rPr>
                        <a:t>2</a:t>
                      </a:r>
                      <a:endParaRPr lang="en-US" sz="1500" b="1" dirty="0">
                        <a:solidFill>
                          <a:schemeClr val="tx1"/>
                        </a:solidFill>
                        <a:cs typeface="B Mitra" panose="00000400000000000000" pitchFamily="2" charset="-78"/>
                      </a:endParaRPr>
                    </a:p>
                  </a:txBody>
                  <a:tcPr marL="80226" marR="80226" marT="40114" marB="40114"/>
                </a:tc>
              </a:tr>
              <a:tr h="460157">
                <a:tc>
                  <a:txBody>
                    <a:bodyPr/>
                    <a:lstStyle/>
                    <a:p>
                      <a:pPr algn="ctr"/>
                      <a:r>
                        <a:rPr lang="fa-IR" sz="1500" dirty="0" smtClean="0">
                          <a:cs typeface="B Homa" panose="00000400000000000000" pitchFamily="2" charset="-78"/>
                        </a:rPr>
                        <a:t>روش های منطقی در استقرار بنا</a:t>
                      </a:r>
                      <a:endParaRPr lang="en-US" sz="1500" b="1" dirty="0">
                        <a:solidFill>
                          <a:schemeClr val="tx1"/>
                        </a:solidFill>
                        <a:cs typeface="B Mitra" panose="00000400000000000000" pitchFamily="2" charset="-78"/>
                      </a:endParaRPr>
                    </a:p>
                  </a:txBody>
                  <a:tcPr marL="80226" marR="80226" marT="40114" marB="40114"/>
                </a:tc>
                <a:tc>
                  <a:txBody>
                    <a:bodyPr/>
                    <a:lstStyle/>
                    <a:p>
                      <a:pPr algn="ctr" rtl="1"/>
                      <a:r>
                        <a:rPr lang="fa-IR" sz="1500" dirty="0" smtClean="0">
                          <a:cs typeface="B Homa" panose="00000400000000000000" pitchFamily="2" charset="-78"/>
                        </a:rPr>
                        <a:t>بروکسل</a:t>
                      </a:r>
                      <a:endParaRPr lang="en-US" sz="1500" b="1" dirty="0">
                        <a:solidFill>
                          <a:schemeClr val="tx1"/>
                        </a:solidFill>
                        <a:cs typeface="B Mitra" panose="00000400000000000000" pitchFamily="2" charset="-78"/>
                      </a:endParaRPr>
                    </a:p>
                  </a:txBody>
                  <a:tcPr marL="80226" marR="80226" marT="40114" marB="40114"/>
                </a:tc>
                <a:tc>
                  <a:txBody>
                    <a:bodyPr/>
                    <a:lstStyle/>
                    <a:p>
                      <a:pPr algn="ctr"/>
                      <a:r>
                        <a:rPr lang="fa-IR" sz="1500" dirty="0" smtClean="0">
                          <a:cs typeface="B Homa" panose="00000400000000000000" pitchFamily="2" charset="-78"/>
                        </a:rPr>
                        <a:t>1930</a:t>
                      </a:r>
                      <a:endParaRPr lang="en-US" sz="1500" b="1" dirty="0">
                        <a:solidFill>
                          <a:schemeClr val="tx1"/>
                        </a:solidFill>
                        <a:cs typeface="B Mitra" panose="00000400000000000000" pitchFamily="2" charset="-78"/>
                      </a:endParaRPr>
                    </a:p>
                  </a:txBody>
                  <a:tcPr marL="80226" marR="80226" marT="40114" marB="40114"/>
                </a:tc>
                <a:tc>
                  <a:txBody>
                    <a:bodyPr/>
                    <a:lstStyle/>
                    <a:p>
                      <a:pPr algn="ctr"/>
                      <a:r>
                        <a:rPr lang="fa-IR" sz="1500" dirty="0" smtClean="0">
                          <a:cs typeface="B Homa" panose="00000400000000000000" pitchFamily="2" charset="-78"/>
                        </a:rPr>
                        <a:t>3</a:t>
                      </a:r>
                      <a:endParaRPr lang="en-US" sz="1500" b="1" dirty="0">
                        <a:solidFill>
                          <a:schemeClr val="tx1"/>
                        </a:solidFill>
                        <a:cs typeface="B Mitra" panose="00000400000000000000" pitchFamily="2" charset="-78"/>
                      </a:endParaRPr>
                    </a:p>
                  </a:txBody>
                  <a:tcPr marL="80226" marR="80226" marT="40114" marB="40114"/>
                </a:tc>
              </a:tr>
              <a:tr h="460157">
                <a:tc>
                  <a:txBody>
                    <a:bodyPr/>
                    <a:lstStyle/>
                    <a:p>
                      <a:pPr algn="ctr" rtl="1"/>
                      <a:r>
                        <a:rPr lang="fa-IR" sz="1500" dirty="0" smtClean="0">
                          <a:cs typeface="B Homa" panose="00000400000000000000" pitchFamily="2" charset="-78"/>
                        </a:rPr>
                        <a:t> شهر کارکردی (کار، مسکن، تفریح، ارتباطات)</a:t>
                      </a:r>
                      <a:endParaRPr lang="en-US" sz="1500" b="1" dirty="0">
                        <a:solidFill>
                          <a:schemeClr val="tx1"/>
                        </a:solidFill>
                        <a:cs typeface="B Mitra" panose="00000400000000000000" pitchFamily="2" charset="-78"/>
                      </a:endParaRPr>
                    </a:p>
                  </a:txBody>
                  <a:tcPr marL="80226" marR="80226" marT="40114" marB="40114"/>
                </a:tc>
                <a:tc>
                  <a:txBody>
                    <a:bodyPr/>
                    <a:lstStyle/>
                    <a:p>
                      <a:pPr algn="ctr" rtl="1"/>
                      <a:r>
                        <a:rPr lang="fa-IR" sz="1500" dirty="0" smtClean="0">
                          <a:cs typeface="B Homa" panose="00000400000000000000" pitchFamily="2" charset="-78"/>
                        </a:rPr>
                        <a:t>کشتی بین مارسی و آتن</a:t>
                      </a:r>
                      <a:endParaRPr lang="en-US" sz="1500" b="1" dirty="0">
                        <a:solidFill>
                          <a:schemeClr val="tx1"/>
                        </a:solidFill>
                        <a:cs typeface="B Mitra" panose="00000400000000000000" pitchFamily="2" charset="-78"/>
                      </a:endParaRPr>
                    </a:p>
                  </a:txBody>
                  <a:tcPr marL="80226" marR="80226" marT="40114" marB="40114"/>
                </a:tc>
                <a:tc>
                  <a:txBody>
                    <a:bodyPr/>
                    <a:lstStyle/>
                    <a:p>
                      <a:pPr algn="ctr"/>
                      <a:r>
                        <a:rPr lang="fa-IR" sz="1500" dirty="0" smtClean="0">
                          <a:cs typeface="B Homa" panose="00000400000000000000" pitchFamily="2" charset="-78"/>
                        </a:rPr>
                        <a:t>1932</a:t>
                      </a:r>
                      <a:endParaRPr lang="en-US" sz="1500" b="1" dirty="0">
                        <a:solidFill>
                          <a:schemeClr val="tx1"/>
                        </a:solidFill>
                        <a:cs typeface="B Mitra" panose="00000400000000000000" pitchFamily="2" charset="-78"/>
                      </a:endParaRPr>
                    </a:p>
                  </a:txBody>
                  <a:tcPr marL="80226" marR="80226" marT="40114" marB="40114"/>
                </a:tc>
                <a:tc>
                  <a:txBody>
                    <a:bodyPr/>
                    <a:lstStyle/>
                    <a:p>
                      <a:pPr algn="ctr"/>
                      <a:r>
                        <a:rPr lang="fa-IR" sz="1500" dirty="0" smtClean="0">
                          <a:cs typeface="B Homa" panose="00000400000000000000" pitchFamily="2" charset="-78"/>
                        </a:rPr>
                        <a:t>4</a:t>
                      </a:r>
                      <a:endParaRPr lang="en-US" sz="1500" b="1" dirty="0">
                        <a:solidFill>
                          <a:schemeClr val="tx1"/>
                        </a:solidFill>
                        <a:cs typeface="B Mitra" panose="00000400000000000000" pitchFamily="2" charset="-78"/>
                      </a:endParaRPr>
                    </a:p>
                  </a:txBody>
                  <a:tcPr marL="80226" marR="80226" marT="40114" marB="40114"/>
                </a:tc>
              </a:tr>
              <a:tr h="460157">
                <a:tc>
                  <a:txBody>
                    <a:bodyPr/>
                    <a:lstStyle/>
                    <a:p>
                      <a:pPr algn="ctr"/>
                      <a:r>
                        <a:rPr lang="fa-IR" sz="1500" dirty="0" smtClean="0">
                          <a:cs typeface="B Homa" panose="00000400000000000000" pitchFamily="2" charset="-78"/>
                        </a:rPr>
                        <a:t>مسکن و اوقات فراغت</a:t>
                      </a:r>
                      <a:endParaRPr lang="en-US" sz="1500" b="1" dirty="0">
                        <a:solidFill>
                          <a:schemeClr val="tx1"/>
                        </a:solidFill>
                        <a:cs typeface="B Mitra" panose="00000400000000000000" pitchFamily="2" charset="-78"/>
                      </a:endParaRPr>
                    </a:p>
                  </a:txBody>
                  <a:tcPr marL="80226" marR="80226" marT="40114" marB="40114"/>
                </a:tc>
                <a:tc>
                  <a:txBody>
                    <a:bodyPr/>
                    <a:lstStyle/>
                    <a:p>
                      <a:pPr algn="ctr" rtl="1"/>
                      <a:r>
                        <a:rPr lang="fa-IR" sz="1500" dirty="0" smtClean="0">
                          <a:cs typeface="B Homa" panose="00000400000000000000" pitchFamily="2" charset="-78"/>
                        </a:rPr>
                        <a:t>پاریس</a:t>
                      </a:r>
                      <a:endParaRPr lang="en-US" sz="1500" b="1" dirty="0">
                        <a:solidFill>
                          <a:schemeClr val="tx1"/>
                        </a:solidFill>
                        <a:cs typeface="B Mitra" panose="00000400000000000000" pitchFamily="2" charset="-78"/>
                      </a:endParaRPr>
                    </a:p>
                  </a:txBody>
                  <a:tcPr marL="80226" marR="80226" marT="40114" marB="40114"/>
                </a:tc>
                <a:tc>
                  <a:txBody>
                    <a:bodyPr/>
                    <a:lstStyle/>
                    <a:p>
                      <a:pPr algn="ctr"/>
                      <a:r>
                        <a:rPr lang="fa-IR" sz="1500" dirty="0" smtClean="0">
                          <a:cs typeface="B Homa" panose="00000400000000000000" pitchFamily="2" charset="-78"/>
                        </a:rPr>
                        <a:t>1937</a:t>
                      </a:r>
                      <a:endParaRPr lang="en-US" sz="1500" b="1" dirty="0">
                        <a:solidFill>
                          <a:schemeClr val="tx1"/>
                        </a:solidFill>
                        <a:cs typeface="B Mitra" panose="00000400000000000000" pitchFamily="2" charset="-78"/>
                      </a:endParaRPr>
                    </a:p>
                  </a:txBody>
                  <a:tcPr marL="80226" marR="80226" marT="40114" marB="40114"/>
                </a:tc>
                <a:tc>
                  <a:txBody>
                    <a:bodyPr/>
                    <a:lstStyle/>
                    <a:p>
                      <a:pPr algn="ctr"/>
                      <a:r>
                        <a:rPr lang="fa-IR" sz="1500" dirty="0" smtClean="0">
                          <a:cs typeface="B Homa" panose="00000400000000000000" pitchFamily="2" charset="-78"/>
                        </a:rPr>
                        <a:t>5</a:t>
                      </a:r>
                      <a:endParaRPr lang="en-US" sz="1500" b="1" dirty="0">
                        <a:solidFill>
                          <a:schemeClr val="tx1"/>
                        </a:solidFill>
                        <a:cs typeface="B Mitra" panose="00000400000000000000" pitchFamily="2" charset="-78"/>
                      </a:endParaRPr>
                    </a:p>
                  </a:txBody>
                  <a:tcPr marL="80226" marR="80226" marT="40114" marB="40114"/>
                </a:tc>
              </a:tr>
              <a:tr h="460157">
                <a:tc>
                  <a:txBody>
                    <a:bodyPr/>
                    <a:lstStyle/>
                    <a:p>
                      <a:pPr algn="ctr"/>
                      <a:r>
                        <a:rPr lang="fa-IR" sz="1500" dirty="0" smtClean="0">
                          <a:cs typeface="B Homa" panose="00000400000000000000" pitchFamily="2" charset="-78"/>
                        </a:rPr>
                        <a:t>زیبایی در معماری</a:t>
                      </a:r>
                      <a:endParaRPr lang="en-US" sz="1500" b="1" dirty="0">
                        <a:solidFill>
                          <a:schemeClr val="tx1"/>
                        </a:solidFill>
                        <a:cs typeface="B Mitra" panose="00000400000000000000" pitchFamily="2" charset="-78"/>
                      </a:endParaRPr>
                    </a:p>
                  </a:txBody>
                  <a:tcPr marL="80226" marR="80226" marT="40114" marB="40114"/>
                </a:tc>
                <a:tc>
                  <a:txBody>
                    <a:bodyPr/>
                    <a:lstStyle/>
                    <a:p>
                      <a:pPr algn="ctr" rtl="1"/>
                      <a:r>
                        <a:rPr lang="fa-IR" sz="1500" dirty="0" smtClean="0">
                          <a:cs typeface="B Homa" panose="00000400000000000000" pitchFamily="2" charset="-78"/>
                        </a:rPr>
                        <a:t>انگلیس</a:t>
                      </a:r>
                      <a:endParaRPr lang="en-US" sz="1500" b="1" dirty="0">
                        <a:solidFill>
                          <a:schemeClr val="tx1"/>
                        </a:solidFill>
                        <a:cs typeface="B Mitra" panose="00000400000000000000" pitchFamily="2" charset="-78"/>
                      </a:endParaRPr>
                    </a:p>
                  </a:txBody>
                  <a:tcPr marL="80226" marR="80226" marT="40114" marB="40114"/>
                </a:tc>
                <a:tc>
                  <a:txBody>
                    <a:bodyPr/>
                    <a:lstStyle/>
                    <a:p>
                      <a:pPr algn="ctr"/>
                      <a:r>
                        <a:rPr lang="fa-IR" sz="1500" dirty="0" smtClean="0">
                          <a:cs typeface="B Homa" panose="00000400000000000000" pitchFamily="2" charset="-78"/>
                        </a:rPr>
                        <a:t>1947</a:t>
                      </a:r>
                      <a:endParaRPr lang="en-US" sz="1500" b="1" dirty="0">
                        <a:solidFill>
                          <a:schemeClr val="tx1"/>
                        </a:solidFill>
                        <a:cs typeface="B Mitra" panose="00000400000000000000" pitchFamily="2" charset="-78"/>
                      </a:endParaRPr>
                    </a:p>
                  </a:txBody>
                  <a:tcPr marL="80226" marR="80226" marT="40114" marB="40114"/>
                </a:tc>
                <a:tc>
                  <a:txBody>
                    <a:bodyPr/>
                    <a:lstStyle/>
                    <a:p>
                      <a:pPr algn="ctr"/>
                      <a:r>
                        <a:rPr lang="fa-IR" sz="1500" dirty="0" smtClean="0">
                          <a:cs typeface="B Homa" panose="00000400000000000000" pitchFamily="2" charset="-78"/>
                        </a:rPr>
                        <a:t>6</a:t>
                      </a:r>
                      <a:endParaRPr lang="en-US" sz="1500" b="1" dirty="0">
                        <a:solidFill>
                          <a:schemeClr val="tx1"/>
                        </a:solidFill>
                        <a:cs typeface="B Mitra" panose="00000400000000000000" pitchFamily="2" charset="-78"/>
                      </a:endParaRPr>
                    </a:p>
                  </a:txBody>
                  <a:tcPr marL="80226" marR="80226" marT="40114" marB="40114"/>
                </a:tc>
              </a:tr>
              <a:tr h="460157">
                <a:tc>
                  <a:txBody>
                    <a:bodyPr/>
                    <a:lstStyle/>
                    <a:p>
                      <a:pPr algn="ctr"/>
                      <a:r>
                        <a:rPr lang="fa-IR" sz="1500" dirty="0" smtClean="0">
                          <a:cs typeface="B Homa" panose="00000400000000000000" pitchFamily="2" charset="-78"/>
                        </a:rPr>
                        <a:t>زیبایی در معماری</a:t>
                      </a:r>
                      <a:endParaRPr lang="en-US" sz="1500" b="1" dirty="0">
                        <a:solidFill>
                          <a:schemeClr val="tx1"/>
                        </a:solidFill>
                        <a:cs typeface="B Mitra" panose="00000400000000000000" pitchFamily="2" charset="-78"/>
                      </a:endParaRPr>
                    </a:p>
                  </a:txBody>
                  <a:tcPr marL="80226" marR="80226" marT="40114" marB="40114"/>
                </a:tc>
                <a:tc>
                  <a:txBody>
                    <a:bodyPr/>
                    <a:lstStyle/>
                    <a:p>
                      <a:pPr algn="ctr" rtl="1"/>
                      <a:r>
                        <a:rPr lang="fa-IR" sz="1500" dirty="0" smtClean="0">
                          <a:cs typeface="B Homa" panose="00000400000000000000" pitchFamily="2" charset="-78"/>
                        </a:rPr>
                        <a:t>ایتالیا</a:t>
                      </a:r>
                      <a:endParaRPr lang="en-US" sz="1500" b="1" dirty="0">
                        <a:solidFill>
                          <a:schemeClr val="tx1"/>
                        </a:solidFill>
                        <a:cs typeface="B Mitra" panose="00000400000000000000" pitchFamily="2" charset="-78"/>
                      </a:endParaRPr>
                    </a:p>
                  </a:txBody>
                  <a:tcPr marL="80226" marR="80226" marT="40114" marB="40114"/>
                </a:tc>
                <a:tc>
                  <a:txBody>
                    <a:bodyPr/>
                    <a:lstStyle/>
                    <a:p>
                      <a:pPr algn="ctr"/>
                      <a:r>
                        <a:rPr lang="fa-IR" sz="1500" dirty="0" smtClean="0">
                          <a:cs typeface="B Homa" panose="00000400000000000000" pitchFamily="2" charset="-78"/>
                        </a:rPr>
                        <a:t>1949</a:t>
                      </a:r>
                      <a:endParaRPr lang="en-US" sz="1500" b="1" dirty="0">
                        <a:solidFill>
                          <a:schemeClr val="tx1"/>
                        </a:solidFill>
                        <a:cs typeface="B Mitra" panose="00000400000000000000" pitchFamily="2" charset="-78"/>
                      </a:endParaRPr>
                    </a:p>
                  </a:txBody>
                  <a:tcPr marL="80226" marR="80226" marT="40114" marB="40114"/>
                </a:tc>
                <a:tc>
                  <a:txBody>
                    <a:bodyPr/>
                    <a:lstStyle/>
                    <a:p>
                      <a:pPr algn="ctr"/>
                      <a:r>
                        <a:rPr lang="fa-IR" sz="1500" dirty="0" smtClean="0">
                          <a:cs typeface="B Homa" panose="00000400000000000000" pitchFamily="2" charset="-78"/>
                        </a:rPr>
                        <a:t>7</a:t>
                      </a:r>
                      <a:endParaRPr lang="en-US" sz="1500" b="1" dirty="0">
                        <a:solidFill>
                          <a:schemeClr val="tx1"/>
                        </a:solidFill>
                        <a:cs typeface="B Mitra" panose="00000400000000000000" pitchFamily="2" charset="-78"/>
                      </a:endParaRPr>
                    </a:p>
                  </a:txBody>
                  <a:tcPr marL="80226" marR="80226" marT="40114" marB="40114"/>
                </a:tc>
              </a:tr>
              <a:tr h="460157">
                <a:tc>
                  <a:txBody>
                    <a:bodyPr/>
                    <a:lstStyle/>
                    <a:p>
                      <a:pPr algn="ctr"/>
                      <a:r>
                        <a:rPr lang="fa-IR" sz="1500" dirty="0" smtClean="0">
                          <a:cs typeface="B Homa" panose="00000400000000000000" pitchFamily="2" charset="-78"/>
                        </a:rPr>
                        <a:t>مرکز شهر و چگونگی به وجود آمدن آن</a:t>
                      </a:r>
                      <a:endParaRPr lang="en-US" sz="1500" b="1" dirty="0">
                        <a:solidFill>
                          <a:schemeClr val="tx1"/>
                        </a:solidFill>
                        <a:cs typeface="B Mitra" panose="00000400000000000000" pitchFamily="2" charset="-78"/>
                      </a:endParaRPr>
                    </a:p>
                  </a:txBody>
                  <a:tcPr marL="80226" marR="80226" marT="40114" marB="40114"/>
                </a:tc>
                <a:tc>
                  <a:txBody>
                    <a:bodyPr/>
                    <a:lstStyle/>
                    <a:p>
                      <a:pPr algn="ctr" rtl="1"/>
                      <a:r>
                        <a:rPr lang="fa-IR" sz="1500" dirty="0" smtClean="0">
                          <a:cs typeface="B Homa" panose="00000400000000000000" pitchFamily="2" charset="-78"/>
                        </a:rPr>
                        <a:t>نزدیک لندن</a:t>
                      </a:r>
                      <a:endParaRPr lang="en-US" sz="1500" b="1" dirty="0">
                        <a:solidFill>
                          <a:schemeClr val="tx1"/>
                        </a:solidFill>
                        <a:cs typeface="B Mitra" panose="00000400000000000000" pitchFamily="2" charset="-78"/>
                      </a:endParaRPr>
                    </a:p>
                  </a:txBody>
                  <a:tcPr marL="80226" marR="80226" marT="40114" marB="40114"/>
                </a:tc>
                <a:tc>
                  <a:txBody>
                    <a:bodyPr/>
                    <a:lstStyle/>
                    <a:p>
                      <a:pPr algn="ctr"/>
                      <a:r>
                        <a:rPr lang="fa-IR" sz="1500" dirty="0" smtClean="0">
                          <a:cs typeface="B Homa" panose="00000400000000000000" pitchFamily="2" charset="-78"/>
                        </a:rPr>
                        <a:t>1951</a:t>
                      </a:r>
                      <a:endParaRPr lang="en-US" sz="1500" b="1" dirty="0">
                        <a:solidFill>
                          <a:schemeClr val="tx1"/>
                        </a:solidFill>
                        <a:cs typeface="B Mitra" panose="00000400000000000000" pitchFamily="2" charset="-78"/>
                      </a:endParaRPr>
                    </a:p>
                  </a:txBody>
                  <a:tcPr marL="80226" marR="80226" marT="40114" marB="40114"/>
                </a:tc>
                <a:tc>
                  <a:txBody>
                    <a:bodyPr/>
                    <a:lstStyle/>
                    <a:p>
                      <a:pPr algn="ctr"/>
                      <a:r>
                        <a:rPr lang="fa-IR" sz="1500" dirty="0" smtClean="0">
                          <a:cs typeface="B Homa" panose="00000400000000000000" pitchFamily="2" charset="-78"/>
                        </a:rPr>
                        <a:t>8</a:t>
                      </a:r>
                      <a:endParaRPr lang="en-US" sz="1500" b="1" dirty="0">
                        <a:solidFill>
                          <a:schemeClr val="tx1"/>
                        </a:solidFill>
                        <a:cs typeface="B Mitra" panose="00000400000000000000" pitchFamily="2" charset="-78"/>
                      </a:endParaRPr>
                    </a:p>
                  </a:txBody>
                  <a:tcPr marL="80226" marR="80226" marT="40114" marB="40114"/>
                </a:tc>
              </a:tr>
              <a:tr h="460157">
                <a:tc>
                  <a:txBody>
                    <a:bodyPr/>
                    <a:lstStyle/>
                    <a:p>
                      <a:pPr algn="ctr"/>
                      <a:r>
                        <a:rPr lang="fa-IR" sz="1500" dirty="0" smtClean="0">
                          <a:cs typeface="B Homa" panose="00000400000000000000" pitchFamily="2" charset="-78"/>
                        </a:rPr>
                        <a:t>رابطه فرد و اجتماع</a:t>
                      </a:r>
                      <a:endParaRPr lang="en-US" sz="1500" b="1" dirty="0">
                        <a:solidFill>
                          <a:schemeClr val="tx1"/>
                        </a:solidFill>
                        <a:cs typeface="B Mitra" panose="00000400000000000000" pitchFamily="2" charset="-78"/>
                      </a:endParaRPr>
                    </a:p>
                  </a:txBody>
                  <a:tcPr marL="80226" marR="80226" marT="40114" marB="40114"/>
                </a:tc>
                <a:tc>
                  <a:txBody>
                    <a:bodyPr/>
                    <a:lstStyle/>
                    <a:p>
                      <a:pPr algn="ctr" rtl="1"/>
                      <a:r>
                        <a:rPr lang="fa-IR" sz="1500" dirty="0" smtClean="0">
                          <a:cs typeface="B Homa" panose="00000400000000000000" pitchFamily="2" charset="-78"/>
                        </a:rPr>
                        <a:t>فرانسه</a:t>
                      </a:r>
                      <a:endParaRPr lang="en-US" sz="1500" b="1" dirty="0">
                        <a:solidFill>
                          <a:schemeClr val="tx1"/>
                        </a:solidFill>
                        <a:cs typeface="B Mitra" panose="00000400000000000000" pitchFamily="2" charset="-78"/>
                      </a:endParaRPr>
                    </a:p>
                  </a:txBody>
                  <a:tcPr marL="80226" marR="80226" marT="40114" marB="40114"/>
                </a:tc>
                <a:tc>
                  <a:txBody>
                    <a:bodyPr/>
                    <a:lstStyle/>
                    <a:p>
                      <a:pPr algn="ctr"/>
                      <a:r>
                        <a:rPr lang="fa-IR" sz="1500" dirty="0" smtClean="0">
                          <a:cs typeface="B Homa" panose="00000400000000000000" pitchFamily="2" charset="-78"/>
                        </a:rPr>
                        <a:t>1953</a:t>
                      </a:r>
                      <a:endParaRPr lang="en-US" sz="1500" b="1" dirty="0">
                        <a:solidFill>
                          <a:schemeClr val="tx1"/>
                        </a:solidFill>
                        <a:cs typeface="B Mitra" panose="00000400000000000000" pitchFamily="2" charset="-78"/>
                      </a:endParaRPr>
                    </a:p>
                  </a:txBody>
                  <a:tcPr marL="80226" marR="80226" marT="40114" marB="40114"/>
                </a:tc>
                <a:tc>
                  <a:txBody>
                    <a:bodyPr/>
                    <a:lstStyle/>
                    <a:p>
                      <a:pPr algn="ctr"/>
                      <a:r>
                        <a:rPr lang="fa-IR" sz="1500" dirty="0" smtClean="0">
                          <a:cs typeface="B Homa" panose="00000400000000000000" pitchFamily="2" charset="-78"/>
                        </a:rPr>
                        <a:t>9</a:t>
                      </a:r>
                      <a:endParaRPr lang="en-US" sz="1500" b="1" dirty="0">
                        <a:solidFill>
                          <a:schemeClr val="tx1"/>
                        </a:solidFill>
                        <a:cs typeface="B Mitra" panose="00000400000000000000" pitchFamily="2" charset="-78"/>
                      </a:endParaRPr>
                    </a:p>
                  </a:txBody>
                  <a:tcPr marL="80226" marR="80226" marT="40114" marB="40114"/>
                </a:tc>
              </a:tr>
              <a:tr h="460157">
                <a:tc>
                  <a:txBody>
                    <a:bodyPr/>
                    <a:lstStyle/>
                    <a:p>
                      <a:pPr algn="ctr"/>
                      <a:r>
                        <a:rPr lang="fa-IR" sz="1500" dirty="0" smtClean="0">
                          <a:cs typeface="B Homa" panose="00000400000000000000" pitchFamily="2" charset="-78"/>
                        </a:rPr>
                        <a:t>فعالیت</a:t>
                      </a:r>
                      <a:r>
                        <a:rPr lang="fa-IR" sz="1500" baseline="0" dirty="0" smtClean="0">
                          <a:cs typeface="B Homa" panose="00000400000000000000" pitchFamily="2" charset="-78"/>
                        </a:rPr>
                        <a:t> گروه 10 </a:t>
                      </a:r>
                      <a:endParaRPr lang="en-US" sz="1500" b="1" dirty="0">
                        <a:solidFill>
                          <a:schemeClr val="tx1"/>
                        </a:solidFill>
                        <a:cs typeface="B Mitra" panose="00000400000000000000" pitchFamily="2" charset="-78"/>
                      </a:endParaRPr>
                    </a:p>
                  </a:txBody>
                  <a:tcPr marL="80226" marR="80226" marT="40114" marB="40114"/>
                </a:tc>
                <a:tc>
                  <a:txBody>
                    <a:bodyPr/>
                    <a:lstStyle/>
                    <a:p>
                      <a:pPr algn="ctr" rtl="1"/>
                      <a:r>
                        <a:rPr lang="fa-IR" sz="1500" dirty="0" smtClean="0">
                          <a:cs typeface="B Homa" panose="00000400000000000000" pitchFamily="2" charset="-78"/>
                        </a:rPr>
                        <a:t>جنوب یوگسلاوی</a:t>
                      </a:r>
                      <a:endParaRPr lang="en-US" sz="1500" b="1" dirty="0">
                        <a:solidFill>
                          <a:schemeClr val="tx1"/>
                        </a:solidFill>
                        <a:cs typeface="B Mitra" panose="00000400000000000000" pitchFamily="2" charset="-78"/>
                      </a:endParaRPr>
                    </a:p>
                  </a:txBody>
                  <a:tcPr marL="80226" marR="80226" marT="40114" marB="40114"/>
                </a:tc>
                <a:tc>
                  <a:txBody>
                    <a:bodyPr/>
                    <a:lstStyle/>
                    <a:p>
                      <a:pPr algn="ctr"/>
                      <a:r>
                        <a:rPr lang="fa-IR" sz="1500" dirty="0" smtClean="0">
                          <a:cs typeface="B Homa" panose="00000400000000000000" pitchFamily="2" charset="-78"/>
                        </a:rPr>
                        <a:t>-</a:t>
                      </a:r>
                      <a:endParaRPr lang="en-US" sz="1500" b="1" dirty="0">
                        <a:solidFill>
                          <a:schemeClr val="tx1"/>
                        </a:solidFill>
                        <a:cs typeface="B Mitra" panose="00000400000000000000" pitchFamily="2" charset="-78"/>
                      </a:endParaRPr>
                    </a:p>
                  </a:txBody>
                  <a:tcPr marL="80226" marR="80226" marT="40114" marB="40114"/>
                </a:tc>
                <a:tc>
                  <a:txBody>
                    <a:bodyPr/>
                    <a:lstStyle/>
                    <a:p>
                      <a:pPr algn="ctr"/>
                      <a:r>
                        <a:rPr lang="fa-IR" sz="1500" dirty="0" smtClean="0">
                          <a:cs typeface="B Homa" panose="00000400000000000000" pitchFamily="2" charset="-78"/>
                        </a:rPr>
                        <a:t>10</a:t>
                      </a:r>
                      <a:endParaRPr lang="en-US" sz="1500" b="1" dirty="0">
                        <a:solidFill>
                          <a:schemeClr val="tx1"/>
                        </a:solidFill>
                        <a:cs typeface="B Mitra" panose="00000400000000000000" pitchFamily="2" charset="-78"/>
                      </a:endParaRPr>
                    </a:p>
                  </a:txBody>
                  <a:tcPr marL="80226" marR="80226" marT="40114" marB="40114"/>
                </a:tc>
              </a:tr>
            </a:tbl>
          </a:graphicData>
        </a:graphic>
      </p:graphicFrame>
      <p:sp>
        <p:nvSpPr>
          <p:cNvPr id="7" name="Rectangle 6"/>
          <p:cNvSpPr/>
          <p:nvPr/>
        </p:nvSpPr>
        <p:spPr>
          <a:xfrm>
            <a:off x="3660961" y="212525"/>
            <a:ext cx="1903085" cy="461665"/>
          </a:xfrm>
          <a:prstGeom prst="rect">
            <a:avLst/>
          </a:prstGeom>
        </p:spPr>
        <p:txBody>
          <a:bodyPr wrap="none">
            <a:spAutoFit/>
          </a:bodyPr>
          <a:lstStyle/>
          <a:p>
            <a:pPr algn="l" rtl="0" fontAlgn="base">
              <a:spcBef>
                <a:spcPct val="0"/>
              </a:spcBef>
              <a:spcAft>
                <a:spcPct val="0"/>
              </a:spcAft>
            </a:pPr>
            <a:r>
              <a:rPr lang="fa-IR" sz="2400" b="1" dirty="0">
                <a:solidFill>
                  <a:srgbClr val="FFFFFF"/>
                </a:solidFill>
                <a:latin typeface="Arial" panose="020B0604020202020204" pitchFamily="34" charset="0"/>
                <a:cs typeface="B Homa" panose="00000400000000000000" pitchFamily="2" charset="-78"/>
              </a:rPr>
              <a:t>کنگره های سیام</a:t>
            </a:r>
            <a:endParaRPr lang="en-US" sz="2400" b="1" dirty="0">
              <a:solidFill>
                <a:srgbClr val="FFFFFF"/>
              </a:solidFill>
              <a:latin typeface="Arial" panose="020B0604020202020204" pitchFamily="34" charset="0"/>
              <a:cs typeface="B Homa" panose="00000400000000000000" pitchFamily="2" charset="-78"/>
            </a:endParaRPr>
          </a:p>
        </p:txBody>
      </p:sp>
    </p:spTree>
    <p:extLst>
      <p:ext uri="{BB962C8B-B14F-4D97-AF65-F5344CB8AC3E}">
        <p14:creationId xmlns:p14="http://schemas.microsoft.com/office/powerpoint/2010/main" val="79679989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5" name="Picture 11" descr="Z:\newtek\_backgrounds_1.02\Tim\powerpoint templates\61-80\skyscrapers\skyscrapers_sld.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2667000" y="990600"/>
            <a:ext cx="6324600" cy="4893647"/>
          </a:xfrm>
          <a:prstGeom prst="rect">
            <a:avLst/>
          </a:prstGeom>
          <a:noFill/>
        </p:spPr>
        <p:txBody>
          <a:bodyPr wrap="square" rtlCol="0">
            <a:spAutoFit/>
          </a:bodyPr>
          <a:lstStyle/>
          <a:p>
            <a:pPr algn="justLow"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cs typeface="B Homa" panose="00000400000000000000" pitchFamily="2" charset="-78"/>
              </a:rPr>
              <a:t>در نخستین بیانیه ی کنگره مزبور، اصول «شهرسازی کارکردی» تنظیم گردید که بعدها در کنگره چهارم آتن تکمیل گردید</a:t>
            </a:r>
            <a:r>
              <a:rPr lang="fa-IR" sz="2400" dirty="0">
                <a:ln>
                  <a:solidFill>
                    <a:srgbClr val="AAE2CA">
                      <a:lumMod val="50000"/>
                    </a:srgbClr>
                  </a:solidFill>
                </a:ln>
                <a:solidFill>
                  <a:srgbClr val="000000"/>
                </a:solidFill>
                <a:latin typeface="Arial" panose="020B0604020202020204" pitchFamily="34" charset="0"/>
                <a:cs typeface="B Homa" panose="00000400000000000000" pitchFamily="2" charset="-78"/>
              </a:rPr>
              <a:t>.</a:t>
            </a:r>
            <a:endParaRPr lang="en-US" sz="2400" dirty="0">
              <a:ln>
                <a:solidFill>
                  <a:srgbClr val="AAE2CA">
                    <a:lumMod val="50000"/>
                  </a:srgbClr>
                </a:solidFill>
              </a:ln>
              <a:solidFill>
                <a:srgbClr val="000000"/>
              </a:solidFill>
              <a:latin typeface="Arial" panose="020B0604020202020204" pitchFamily="34" charset="0"/>
              <a:cs typeface="B Homa" panose="00000400000000000000" pitchFamily="2" charset="-78"/>
            </a:endParaRPr>
          </a:p>
          <a:p>
            <a:pPr algn="justLow"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cs typeface="B Homa" panose="00000400000000000000" pitchFamily="2" charset="-78"/>
              </a:rPr>
              <a:t>کنگره دوم در 1929 در فرانکفورت به تعریف مفهوم مسکن حداقل به منزله ی نقطه شروع بحث در مورد خانه سازی با کمک مالی دولت پرداخت .</a:t>
            </a:r>
          </a:p>
          <a:p>
            <a:pPr algn="justLow"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cs typeface="B Homa" panose="00000400000000000000" pitchFamily="2" charset="-78"/>
              </a:rPr>
              <a:t>کنگره سوم 1930 در بروکسل، این کنگره به موضوع روش های منطقی در استقرار بناها پرداخت و به طور کامل چگونگی و معایب انواع ساختمان ها را بررسی  و  آن ها را به سه درجه  تقسیم بندی کرد. همچنین تبدیل سکونت گاه های شخصی منفرد  به ساختمان بزرگ مدرن مکانیزه را دنبال می </a:t>
            </a:r>
            <a:r>
              <a:rPr lang="fa-IR" sz="2400" dirty="0">
                <a:ln>
                  <a:solidFill>
                    <a:srgbClr val="AAE2CA">
                      <a:lumMod val="50000"/>
                    </a:srgbClr>
                  </a:solidFill>
                </a:ln>
                <a:solidFill>
                  <a:srgbClr val="000000"/>
                </a:solidFill>
                <a:latin typeface="Arial" panose="020B0604020202020204" pitchFamily="34" charset="0"/>
                <a:cs typeface="B Homa" panose="00000400000000000000" pitchFamily="2" charset="-78"/>
              </a:rPr>
              <a:t>کرد</a:t>
            </a:r>
          </a:p>
          <a:p>
            <a:pPr algn="justLow" fontAlgn="base">
              <a:spcBef>
                <a:spcPct val="0"/>
              </a:spcBef>
              <a:spcAft>
                <a:spcPct val="0"/>
              </a:spcAft>
            </a:pPr>
            <a:r>
              <a:rPr lang="fa-IR" sz="2400" dirty="0">
                <a:ln>
                  <a:solidFill>
                    <a:srgbClr val="AAE2CA">
                      <a:lumMod val="50000"/>
                    </a:srgbClr>
                  </a:solidFill>
                </a:ln>
                <a:solidFill>
                  <a:srgbClr val="000000"/>
                </a:solidFill>
                <a:latin typeface="Arial" panose="020B0604020202020204" pitchFamily="34" charset="0"/>
                <a:cs typeface="B Homa" panose="00000400000000000000" pitchFamily="2" charset="-78"/>
              </a:rPr>
              <a:t>کنگره ی چهارم : تدوین منشور آتن</a:t>
            </a:r>
            <a:endParaRPr lang="en-US" sz="2400" dirty="0">
              <a:ln>
                <a:solidFill>
                  <a:srgbClr val="AAE2CA">
                    <a:lumMod val="50000"/>
                  </a:srgbClr>
                </a:solidFill>
              </a:ln>
              <a:solidFill>
                <a:srgbClr val="000000"/>
              </a:solidFill>
              <a:latin typeface="Arial" panose="020B0604020202020204" pitchFamily="34" charset="0"/>
              <a:cs typeface="B Homa" panose="00000400000000000000" pitchFamily="2" charset="-78"/>
            </a:endParaRPr>
          </a:p>
        </p:txBody>
      </p:sp>
      <p:sp>
        <p:nvSpPr>
          <p:cNvPr id="7" name="TextBox 6"/>
          <p:cNvSpPr txBox="1"/>
          <p:nvPr/>
        </p:nvSpPr>
        <p:spPr>
          <a:xfrm>
            <a:off x="3583158" y="129570"/>
            <a:ext cx="1977683" cy="523220"/>
          </a:xfrm>
          <a:prstGeom prst="rect">
            <a:avLst/>
          </a:prstGeom>
          <a:noFill/>
        </p:spPr>
        <p:txBody>
          <a:bodyPr wrap="square" rtlCol="0">
            <a:spAutoFit/>
          </a:bodyPr>
          <a:lstStyle/>
          <a:p>
            <a:pPr algn="ctr" fontAlgn="base">
              <a:spcBef>
                <a:spcPct val="0"/>
              </a:spcBef>
              <a:spcAft>
                <a:spcPct val="0"/>
              </a:spcAft>
            </a:pPr>
            <a:r>
              <a:rPr lang="fa-IR" sz="2800" b="1" dirty="0">
                <a:solidFill>
                  <a:srgbClr val="FFFFFF"/>
                </a:solidFill>
                <a:latin typeface="Calibri"/>
                <a:ea typeface="Calibri"/>
                <a:cs typeface="B Homa" panose="00000400000000000000" pitchFamily="2" charset="-78"/>
              </a:rPr>
              <a:t>مقدمه</a:t>
            </a:r>
            <a:endParaRPr lang="en-US" sz="2800" b="1" dirty="0">
              <a:solidFill>
                <a:srgbClr val="FFFFFF"/>
              </a:solidFill>
              <a:latin typeface="Times New Roman" panose="02020603050405020304" pitchFamily="18" charset="0"/>
            </a:endParaRPr>
          </a:p>
        </p:txBody>
      </p:sp>
    </p:spTree>
    <p:extLst>
      <p:ext uri="{BB962C8B-B14F-4D97-AF65-F5344CB8AC3E}">
        <p14:creationId xmlns:p14="http://schemas.microsoft.com/office/powerpoint/2010/main" val="192907301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descr="Z:\newtek\_backgrounds_1.02\Tim\powerpoint templates\61-80\skyscrapers\skyscrapers_sld.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667000" y="962464"/>
            <a:ext cx="6324600" cy="5847755"/>
          </a:xfrm>
          <a:prstGeom prst="rect">
            <a:avLst/>
          </a:prstGeom>
          <a:noFill/>
        </p:spPr>
        <p:txBody>
          <a:bodyPr wrap="square" rtlCol="0">
            <a:spAutoFit/>
          </a:bodyPr>
          <a:lstStyle/>
          <a:p>
            <a:pPr algn="justLow" fontAlgn="base">
              <a:spcBef>
                <a:spcPct val="0"/>
              </a:spcBef>
              <a:spcAft>
                <a:spcPct val="0"/>
              </a:spcAft>
            </a:pPr>
            <a:r>
              <a:rPr lang="fa-IR" sz="2200" dirty="0">
                <a:ln>
                  <a:solidFill>
                    <a:srgbClr val="AAE2CA">
                      <a:lumMod val="50000"/>
                    </a:srgbClr>
                  </a:solidFill>
                </a:ln>
                <a:solidFill>
                  <a:srgbClr val="000000"/>
                </a:solidFill>
                <a:latin typeface="Arial" panose="020B0604020202020204" pitchFamily="34" charset="0"/>
                <a:cs typeface="B Homa" panose="00000400000000000000" pitchFamily="2" charset="-78"/>
              </a:rPr>
              <a:t>پنجمین کنگره : موضوع اصلی کنگره ،بحث </a:t>
            </a:r>
            <a:r>
              <a:rPr lang="fa-IR" sz="2200" dirty="0">
                <a:ln>
                  <a:solidFill>
                    <a:srgbClr val="AAE2CA">
                      <a:lumMod val="50000"/>
                    </a:srgbClr>
                  </a:solidFill>
                </a:ln>
                <a:solidFill>
                  <a:srgbClr val="000000"/>
                </a:solidFill>
                <a:latin typeface="Arial" panose="020B0604020202020204" pitchFamily="34" charset="0"/>
                <a:cs typeface="B Homa" panose="00000400000000000000" pitchFamily="2" charset="-78"/>
              </a:rPr>
              <a:t>درباره محل سکونت ومحل تفریح بود . لکوربوزیه نتیجه مباحثات این کنگره را در سال 1938 در کتابی به نام مسکن و تفریح چاپ کرد </a:t>
            </a:r>
            <a:r>
              <a:rPr lang="fa-IR" sz="2200" dirty="0">
                <a:ln>
                  <a:solidFill>
                    <a:srgbClr val="AAE2CA">
                      <a:lumMod val="50000"/>
                    </a:srgbClr>
                  </a:solidFill>
                </a:ln>
                <a:solidFill>
                  <a:srgbClr val="000000"/>
                </a:solidFill>
                <a:latin typeface="Arial" panose="020B0604020202020204" pitchFamily="34" charset="0"/>
                <a:cs typeface="B Homa" panose="00000400000000000000" pitchFamily="2" charset="-78"/>
              </a:rPr>
              <a:t>.</a:t>
            </a:r>
          </a:p>
          <a:p>
            <a:pPr algn="justLow" fontAlgn="base">
              <a:spcBef>
                <a:spcPct val="0"/>
              </a:spcBef>
              <a:spcAft>
                <a:spcPct val="0"/>
              </a:spcAft>
            </a:pPr>
            <a:endParaRPr lang="fa-IR" sz="2200" dirty="0">
              <a:ln>
                <a:solidFill>
                  <a:srgbClr val="AAE2CA">
                    <a:lumMod val="50000"/>
                  </a:srgbClr>
                </a:solidFill>
              </a:ln>
              <a:solidFill>
                <a:srgbClr val="000000"/>
              </a:solidFill>
              <a:latin typeface="Arial" panose="020B0604020202020204" pitchFamily="34" charset="0"/>
              <a:cs typeface="B Homa" panose="00000400000000000000" pitchFamily="2" charset="-78"/>
            </a:endParaRPr>
          </a:p>
          <a:p>
            <a:pPr algn="justLow" fontAlgn="base">
              <a:spcBef>
                <a:spcPct val="0"/>
              </a:spcBef>
              <a:spcAft>
                <a:spcPct val="0"/>
              </a:spcAft>
            </a:pPr>
            <a:r>
              <a:rPr lang="fa-IR" sz="2200" dirty="0">
                <a:ln>
                  <a:solidFill>
                    <a:srgbClr val="AAE2CA">
                      <a:lumMod val="50000"/>
                    </a:srgbClr>
                  </a:solidFill>
                </a:ln>
                <a:solidFill>
                  <a:srgbClr val="000000"/>
                </a:solidFill>
                <a:latin typeface="Arial" panose="020B0604020202020204" pitchFamily="34" charset="0"/>
                <a:cs typeface="B Homa" panose="00000400000000000000" pitchFamily="2" charset="-78"/>
              </a:rPr>
              <a:t>در کنگره ی ششم با توجه به تاثیر روانی ساخت و ساز ها بر روی شهروندان توجه به سلیقه عمومی و پسند معماری طبق نظر فرد عامی را هدف قرار دادند </a:t>
            </a:r>
            <a:endParaRPr lang="fa-IR" sz="2200" dirty="0">
              <a:ln>
                <a:solidFill>
                  <a:srgbClr val="AAE2CA">
                    <a:lumMod val="50000"/>
                  </a:srgbClr>
                </a:solidFill>
              </a:ln>
              <a:solidFill>
                <a:srgbClr val="000000"/>
              </a:solidFill>
              <a:latin typeface="Arial" panose="020B0604020202020204" pitchFamily="34" charset="0"/>
              <a:cs typeface="B Homa" panose="00000400000000000000" pitchFamily="2" charset="-78"/>
            </a:endParaRPr>
          </a:p>
          <a:p>
            <a:pPr algn="justLow" fontAlgn="base">
              <a:spcBef>
                <a:spcPct val="0"/>
              </a:spcBef>
              <a:spcAft>
                <a:spcPct val="0"/>
              </a:spcAft>
            </a:pPr>
            <a:endParaRPr lang="fa-IR" sz="2200" dirty="0">
              <a:ln>
                <a:solidFill>
                  <a:srgbClr val="AAE2CA">
                    <a:lumMod val="50000"/>
                  </a:srgbClr>
                </a:solidFill>
              </a:ln>
              <a:solidFill>
                <a:srgbClr val="000000"/>
              </a:solidFill>
              <a:latin typeface="Arial" panose="020B0604020202020204" pitchFamily="34" charset="0"/>
              <a:cs typeface="B Homa" panose="00000400000000000000" pitchFamily="2" charset="-78"/>
            </a:endParaRPr>
          </a:p>
          <a:p>
            <a:pPr algn="justLow" fontAlgn="base">
              <a:spcBef>
                <a:spcPct val="0"/>
              </a:spcBef>
              <a:spcAft>
                <a:spcPct val="0"/>
              </a:spcAft>
            </a:pPr>
            <a:r>
              <a:rPr lang="fa-IR" sz="2200" dirty="0">
                <a:ln>
                  <a:solidFill>
                    <a:srgbClr val="AAE2CA">
                      <a:lumMod val="50000"/>
                    </a:srgbClr>
                  </a:solidFill>
                </a:ln>
                <a:solidFill>
                  <a:srgbClr val="000000"/>
                </a:solidFill>
                <a:latin typeface="Arial" panose="020B0604020202020204" pitchFamily="34" charset="0"/>
                <a:cs typeface="B Homa" panose="00000400000000000000" pitchFamily="2" charset="-78"/>
              </a:rPr>
              <a:t>کنگره هفتم </a:t>
            </a:r>
            <a:r>
              <a:rPr lang="fa-IR" sz="2200" dirty="0">
                <a:ln>
                  <a:solidFill>
                    <a:srgbClr val="AAE2CA">
                      <a:lumMod val="50000"/>
                    </a:srgbClr>
                  </a:solidFill>
                </a:ln>
                <a:solidFill>
                  <a:srgbClr val="000000"/>
                </a:solidFill>
                <a:latin typeface="Arial" panose="020B0604020202020204" pitchFamily="34" charset="0"/>
                <a:cs typeface="B Homa" panose="00000400000000000000" pitchFamily="2" charset="-78"/>
              </a:rPr>
              <a:t>: موضوع </a:t>
            </a:r>
            <a:r>
              <a:rPr lang="fa-IR" sz="2200" dirty="0">
                <a:ln>
                  <a:solidFill>
                    <a:srgbClr val="AAE2CA">
                      <a:lumMod val="50000"/>
                    </a:srgbClr>
                  </a:solidFill>
                </a:ln>
                <a:solidFill>
                  <a:srgbClr val="000000"/>
                </a:solidFill>
                <a:latin typeface="Arial" panose="020B0604020202020204" pitchFamily="34" charset="0"/>
                <a:cs typeface="B Homa" panose="00000400000000000000" pitchFamily="2" charset="-78"/>
              </a:rPr>
              <a:t>اصلی کنگره ، همانند دوره ی پیشین ،مساله زیبایی باقی ماند.</a:t>
            </a:r>
            <a:endParaRPr lang="fa-IR" sz="2200" dirty="0">
              <a:ln>
                <a:solidFill>
                  <a:srgbClr val="AAE2CA">
                    <a:lumMod val="50000"/>
                  </a:srgbClr>
                </a:solidFill>
              </a:ln>
              <a:solidFill>
                <a:srgbClr val="000000"/>
              </a:solidFill>
              <a:latin typeface="Arial" panose="020B0604020202020204" pitchFamily="34" charset="0"/>
              <a:cs typeface="B Homa" panose="00000400000000000000" pitchFamily="2" charset="-78"/>
            </a:endParaRPr>
          </a:p>
          <a:p>
            <a:pPr algn="justLow" fontAlgn="base">
              <a:spcBef>
                <a:spcPct val="0"/>
              </a:spcBef>
              <a:spcAft>
                <a:spcPct val="0"/>
              </a:spcAft>
            </a:pPr>
            <a:endParaRPr lang="fa-IR" sz="2200" dirty="0">
              <a:ln>
                <a:solidFill>
                  <a:srgbClr val="AAE2CA">
                    <a:lumMod val="50000"/>
                  </a:srgbClr>
                </a:solidFill>
              </a:ln>
              <a:solidFill>
                <a:srgbClr val="000000"/>
              </a:solidFill>
              <a:latin typeface="Arial" panose="020B0604020202020204" pitchFamily="34" charset="0"/>
              <a:cs typeface="B Homa" panose="00000400000000000000" pitchFamily="2" charset="-78"/>
            </a:endParaRPr>
          </a:p>
          <a:p>
            <a:pPr algn="justLow" fontAlgn="base">
              <a:spcBef>
                <a:spcPct val="0"/>
              </a:spcBef>
              <a:spcAft>
                <a:spcPct val="0"/>
              </a:spcAft>
            </a:pPr>
            <a:r>
              <a:rPr lang="fa-IR" sz="2200" dirty="0">
                <a:ln>
                  <a:solidFill>
                    <a:srgbClr val="AAE2CA">
                      <a:lumMod val="50000"/>
                    </a:srgbClr>
                  </a:solidFill>
                </a:ln>
                <a:solidFill>
                  <a:srgbClr val="000000"/>
                </a:solidFill>
                <a:latin typeface="Arial" panose="020B0604020202020204" pitchFamily="34" charset="0"/>
                <a:cs typeface="B Homa" panose="00000400000000000000" pitchFamily="2" charset="-78"/>
              </a:rPr>
              <a:t>کنگره </a:t>
            </a:r>
            <a:r>
              <a:rPr lang="fa-IR" sz="2200" dirty="0">
                <a:ln>
                  <a:solidFill>
                    <a:srgbClr val="AAE2CA">
                      <a:lumMod val="50000"/>
                    </a:srgbClr>
                  </a:solidFill>
                </a:ln>
                <a:solidFill>
                  <a:srgbClr val="000000"/>
                </a:solidFill>
                <a:latin typeface="Arial" panose="020B0604020202020204" pitchFamily="34" charset="0"/>
                <a:cs typeface="B Homa" panose="00000400000000000000" pitchFamily="2" charset="-78"/>
              </a:rPr>
              <a:t>هشتم </a:t>
            </a:r>
            <a:r>
              <a:rPr lang="fa-IR" sz="2200" dirty="0">
                <a:ln>
                  <a:solidFill>
                    <a:srgbClr val="AAE2CA">
                      <a:lumMod val="50000"/>
                    </a:srgbClr>
                  </a:solidFill>
                </a:ln>
                <a:solidFill>
                  <a:srgbClr val="000000"/>
                </a:solidFill>
                <a:latin typeface="Arial" panose="020B0604020202020204" pitchFamily="34" charset="0"/>
                <a:cs typeface="B Homa" panose="00000400000000000000" pitchFamily="2" charset="-78"/>
              </a:rPr>
              <a:t>: در سال</a:t>
            </a:r>
            <a:r>
              <a:rPr lang="en-US" sz="2200" dirty="0">
                <a:ln>
                  <a:solidFill>
                    <a:srgbClr val="AAE2CA">
                      <a:lumMod val="50000"/>
                    </a:srgbClr>
                  </a:solidFill>
                </a:ln>
                <a:solidFill>
                  <a:srgbClr val="000000"/>
                </a:solidFill>
                <a:latin typeface="Arial" panose="020B0604020202020204" pitchFamily="34" charset="0"/>
                <a:cs typeface="B Homa" panose="00000400000000000000" pitchFamily="2" charset="-78"/>
              </a:rPr>
              <a:t> </a:t>
            </a:r>
            <a:r>
              <a:rPr lang="fa-IR" sz="2200" dirty="0">
                <a:ln>
                  <a:solidFill>
                    <a:srgbClr val="AAE2CA">
                      <a:lumMod val="50000"/>
                    </a:srgbClr>
                  </a:solidFill>
                </a:ln>
                <a:solidFill>
                  <a:srgbClr val="000000"/>
                </a:solidFill>
                <a:latin typeface="Arial" panose="020B0604020202020204" pitchFamily="34" charset="0"/>
                <a:cs typeface="B Homa" panose="00000400000000000000" pitchFamily="2" charset="-78"/>
              </a:rPr>
              <a:t>1951 بررسی</a:t>
            </a:r>
            <a:r>
              <a:rPr lang="en-US" sz="2200" dirty="0">
                <a:ln>
                  <a:solidFill>
                    <a:srgbClr val="AAE2CA">
                      <a:lumMod val="50000"/>
                    </a:srgbClr>
                  </a:solidFill>
                </a:ln>
                <a:solidFill>
                  <a:srgbClr val="000000"/>
                </a:solidFill>
                <a:latin typeface="Arial" panose="020B0604020202020204" pitchFamily="34" charset="0"/>
                <a:cs typeface="B Homa" panose="00000400000000000000" pitchFamily="2" charset="-78"/>
              </a:rPr>
              <a:t> </a:t>
            </a:r>
            <a:r>
              <a:rPr lang="fa-IR" sz="2200" dirty="0">
                <a:ln>
                  <a:solidFill>
                    <a:srgbClr val="AAE2CA">
                      <a:lumMod val="50000"/>
                    </a:srgbClr>
                  </a:solidFill>
                </a:ln>
                <a:solidFill>
                  <a:srgbClr val="000000"/>
                </a:solidFill>
                <a:latin typeface="Arial" panose="020B0604020202020204" pitchFamily="34" charset="0"/>
                <a:cs typeface="B Homa" panose="00000400000000000000" pitchFamily="2" charset="-78"/>
              </a:rPr>
              <a:t>نقایص تقسیم بندی چهار گانه فعالیت های شهر (در منشور آتن </a:t>
            </a:r>
            <a:r>
              <a:rPr lang="fa-IR" sz="2200" dirty="0">
                <a:ln>
                  <a:solidFill>
                    <a:srgbClr val="AAE2CA">
                      <a:lumMod val="50000"/>
                    </a:srgbClr>
                  </a:solidFill>
                </a:ln>
                <a:solidFill>
                  <a:srgbClr val="000000"/>
                </a:solidFill>
                <a:latin typeface="Arial" panose="020B0604020202020204" pitchFamily="34" charset="0"/>
                <a:cs typeface="B Homa" panose="00000400000000000000" pitchFamily="2" charset="-78"/>
              </a:rPr>
              <a:t>)، </a:t>
            </a:r>
            <a:r>
              <a:rPr lang="fa-IR" sz="2200" dirty="0">
                <a:ln>
                  <a:solidFill>
                    <a:srgbClr val="AAE2CA">
                      <a:lumMod val="50000"/>
                    </a:srgbClr>
                  </a:solidFill>
                </a:ln>
                <a:solidFill>
                  <a:srgbClr val="000000"/>
                </a:solidFill>
                <a:latin typeface="Arial" panose="020B0604020202020204" pitchFamily="34" charset="0"/>
                <a:cs typeface="B Homa" panose="00000400000000000000" pitchFamily="2" charset="-78"/>
              </a:rPr>
              <a:t>این تقسیم بندی ممکن بود برای شهر های جدید و یا محلات حاشیه شهر قابل استفاده باشد ، ولی پدیده مرکز شهر را نمی توانست در بر </a:t>
            </a:r>
            <a:r>
              <a:rPr lang="fa-IR" sz="2200" dirty="0">
                <a:ln>
                  <a:solidFill>
                    <a:srgbClr val="AAE2CA">
                      <a:lumMod val="50000"/>
                    </a:srgbClr>
                  </a:solidFill>
                </a:ln>
                <a:solidFill>
                  <a:srgbClr val="000000"/>
                </a:solidFill>
                <a:latin typeface="Arial" panose="020B0604020202020204" pitchFamily="34" charset="0"/>
                <a:cs typeface="B Homa" panose="00000400000000000000" pitchFamily="2" charset="-78"/>
              </a:rPr>
              <a:t>گیرد. ناچارا </a:t>
            </a:r>
            <a:r>
              <a:rPr lang="fa-IR" sz="2200" dirty="0">
                <a:ln>
                  <a:solidFill>
                    <a:srgbClr val="AAE2CA">
                      <a:lumMod val="50000"/>
                    </a:srgbClr>
                  </a:solidFill>
                </a:ln>
                <a:solidFill>
                  <a:srgbClr val="000000"/>
                </a:solidFill>
                <a:latin typeface="Arial" panose="020B0604020202020204" pitchFamily="34" charset="0"/>
                <a:cs typeface="B Homa" panose="00000400000000000000" pitchFamily="2" charset="-78"/>
              </a:rPr>
              <a:t>مرکز شهر نیز به عنوان فعالیت پنجم به کار ، سکونت ، فراغت و تردد اضافه شد </a:t>
            </a:r>
            <a:r>
              <a:rPr lang="fa-IR" sz="2200" dirty="0">
                <a:ln>
                  <a:solidFill>
                    <a:srgbClr val="AAE2CA">
                      <a:lumMod val="50000"/>
                    </a:srgbClr>
                  </a:solidFill>
                </a:ln>
                <a:solidFill>
                  <a:srgbClr val="000000"/>
                </a:solidFill>
                <a:latin typeface="Arial" panose="020B0604020202020204" pitchFamily="34" charset="0"/>
                <a:cs typeface="B Homa" panose="00000400000000000000" pitchFamily="2" charset="-78"/>
              </a:rPr>
              <a:t>.</a:t>
            </a:r>
            <a:endParaRPr lang="fa-IR" sz="2200" dirty="0">
              <a:ln>
                <a:solidFill>
                  <a:srgbClr val="AAE2CA">
                    <a:lumMod val="50000"/>
                  </a:srgbClr>
                </a:solidFill>
              </a:ln>
              <a:solidFill>
                <a:srgbClr val="000000"/>
              </a:solidFill>
              <a:latin typeface="Arial" panose="020B0604020202020204" pitchFamily="34" charset="0"/>
              <a:cs typeface="B Homa" panose="00000400000000000000" pitchFamily="2" charset="-78"/>
            </a:endParaRPr>
          </a:p>
        </p:txBody>
      </p:sp>
      <p:sp>
        <p:nvSpPr>
          <p:cNvPr id="6" name="TextBox 5"/>
          <p:cNvSpPr txBox="1"/>
          <p:nvPr/>
        </p:nvSpPr>
        <p:spPr>
          <a:xfrm>
            <a:off x="3583158" y="162580"/>
            <a:ext cx="1977683" cy="523220"/>
          </a:xfrm>
          <a:prstGeom prst="rect">
            <a:avLst/>
          </a:prstGeom>
          <a:noFill/>
        </p:spPr>
        <p:txBody>
          <a:bodyPr wrap="square" rtlCol="0">
            <a:spAutoFit/>
          </a:bodyPr>
          <a:lstStyle/>
          <a:p>
            <a:pPr algn="ctr" fontAlgn="base">
              <a:spcBef>
                <a:spcPct val="0"/>
              </a:spcBef>
              <a:spcAft>
                <a:spcPct val="0"/>
              </a:spcAft>
            </a:pPr>
            <a:r>
              <a:rPr lang="fa-IR" sz="2800" b="1" dirty="0">
                <a:solidFill>
                  <a:srgbClr val="FFFFFF"/>
                </a:solidFill>
                <a:latin typeface="Calibri"/>
                <a:ea typeface="Calibri"/>
                <a:cs typeface="B Homa" panose="00000400000000000000" pitchFamily="2" charset="-78"/>
              </a:rPr>
              <a:t>مقدمه</a:t>
            </a:r>
            <a:endParaRPr lang="en-US" sz="2800" b="1" dirty="0">
              <a:solidFill>
                <a:srgbClr val="FFFFFF"/>
              </a:solidFill>
              <a:latin typeface="Times New Roman" panose="02020603050405020304" pitchFamily="18" charset="0"/>
            </a:endParaRPr>
          </a:p>
        </p:txBody>
      </p:sp>
    </p:spTree>
    <p:extLst>
      <p:ext uri="{BB962C8B-B14F-4D97-AF65-F5344CB8AC3E}">
        <p14:creationId xmlns:p14="http://schemas.microsoft.com/office/powerpoint/2010/main" val="109000827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descr="Z:\newtek\_backgrounds_1.02\Tim\powerpoint templates\61-80\skyscrapers\skyscrapers_sld.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667000" y="1167112"/>
            <a:ext cx="6324600" cy="5170646"/>
          </a:xfrm>
          <a:prstGeom prst="rect">
            <a:avLst/>
          </a:prstGeom>
          <a:noFill/>
        </p:spPr>
        <p:txBody>
          <a:bodyPr wrap="square" rtlCol="0">
            <a:spAutoFit/>
          </a:bodyPr>
          <a:lstStyle/>
          <a:p>
            <a:pPr algn="justLow" fontAlgn="base">
              <a:spcBef>
                <a:spcPct val="0"/>
              </a:spcBef>
              <a:spcAft>
                <a:spcPct val="0"/>
              </a:spcAft>
            </a:pPr>
            <a:r>
              <a:rPr lang="fa-IR" sz="2200" dirty="0">
                <a:ln>
                  <a:solidFill>
                    <a:srgbClr val="AAE2CA">
                      <a:lumMod val="50000"/>
                    </a:srgbClr>
                  </a:solidFill>
                </a:ln>
                <a:solidFill>
                  <a:srgbClr val="000000"/>
                </a:solidFill>
                <a:latin typeface="Arial" panose="020B0604020202020204" pitchFamily="34" charset="0"/>
                <a:cs typeface="B Homa" panose="00000400000000000000" pitchFamily="2" charset="-78"/>
              </a:rPr>
              <a:t>کنگره نهم : در سال 1953 . در این زمان که باز سازی ها و ایجاد شهر های جدید به سرعت ادامه می یافتند این خالی ماندن نور ،تهویه مناسب و فضای سبز را تامین می کرد. در این کنگره ،محیط زندگی در بیرون از چهار دیواری خانه مورد توجه قرار گرفت و کوشش شد که فرد و اجتماع از جهات مختلف مورد مطالعه قرار گیرد .</a:t>
            </a:r>
          </a:p>
          <a:p>
            <a:pPr algn="just" fontAlgn="base">
              <a:spcBef>
                <a:spcPct val="0"/>
              </a:spcBef>
              <a:spcAft>
                <a:spcPct val="0"/>
              </a:spcAft>
            </a:pPr>
            <a:endParaRPr lang="fa-IR" sz="2200" dirty="0">
              <a:ln>
                <a:solidFill>
                  <a:srgbClr val="AAE2CA">
                    <a:lumMod val="50000"/>
                  </a:srgbClr>
                </a:solidFill>
              </a:ln>
              <a:solidFill>
                <a:srgbClr val="000000"/>
              </a:solidFill>
              <a:latin typeface="Arial" panose="020B0604020202020204" pitchFamily="34" charset="0"/>
              <a:cs typeface="B Homa" panose="00000400000000000000" pitchFamily="2" charset="-78"/>
            </a:endParaRPr>
          </a:p>
          <a:p>
            <a:pPr algn="just" fontAlgn="base">
              <a:spcBef>
                <a:spcPct val="0"/>
              </a:spcBef>
              <a:spcAft>
                <a:spcPct val="0"/>
              </a:spcAft>
            </a:pPr>
            <a:r>
              <a:rPr lang="fa-IR" sz="2200" dirty="0">
                <a:ln>
                  <a:solidFill>
                    <a:srgbClr val="AAE2CA">
                      <a:lumMod val="50000"/>
                    </a:srgbClr>
                  </a:solidFill>
                </a:ln>
                <a:solidFill>
                  <a:srgbClr val="000000"/>
                </a:solidFill>
                <a:latin typeface="Arial" panose="020B0604020202020204" pitchFamily="34" charset="0"/>
                <a:cs typeface="B Homa" panose="00000400000000000000" pitchFamily="2" charset="-78"/>
              </a:rPr>
              <a:t>کنگره دهم(</a:t>
            </a:r>
            <a:r>
              <a:rPr lang="en-US" sz="2200" dirty="0">
                <a:ln>
                  <a:solidFill>
                    <a:srgbClr val="AAE2CA">
                      <a:lumMod val="50000"/>
                    </a:srgbClr>
                  </a:solidFill>
                </a:ln>
                <a:solidFill>
                  <a:srgbClr val="000000"/>
                </a:solidFill>
                <a:latin typeface="Arial" panose="020B0604020202020204" pitchFamily="34" charset="0"/>
                <a:cs typeface="B Homa" panose="00000400000000000000" pitchFamily="2" charset="-78"/>
              </a:rPr>
              <a:t>team X</a:t>
            </a:r>
            <a:r>
              <a:rPr lang="fa-IR" sz="2200" dirty="0">
                <a:ln>
                  <a:solidFill>
                    <a:srgbClr val="AAE2CA">
                      <a:lumMod val="50000"/>
                    </a:srgbClr>
                  </a:solidFill>
                </a:ln>
                <a:solidFill>
                  <a:srgbClr val="000000"/>
                </a:solidFill>
                <a:latin typeface="Arial" panose="020B0604020202020204" pitchFamily="34" charset="0"/>
                <a:cs typeface="B Homa" panose="00000400000000000000" pitchFamily="2" charset="-78"/>
              </a:rPr>
              <a:t> یا گروه10): وظیفه </a:t>
            </a:r>
            <a:r>
              <a:rPr lang="fa-IR" sz="2200" dirty="0">
                <a:ln>
                  <a:solidFill>
                    <a:srgbClr val="AAE2CA">
                      <a:lumMod val="50000"/>
                    </a:srgbClr>
                  </a:solidFill>
                </a:ln>
                <a:solidFill>
                  <a:srgbClr val="000000"/>
                </a:solidFill>
                <a:latin typeface="Arial" panose="020B0604020202020204" pitchFamily="34" charset="0"/>
                <a:cs typeface="B Homa" panose="00000400000000000000" pitchFamily="2" charset="-78"/>
              </a:rPr>
              <a:t>ی کنگره ، تنظیم منشور آتن بود که در آن رئوس مطالب مربوط به محیط زندگی انسان می بایست فهرست </a:t>
            </a:r>
            <a:r>
              <a:rPr lang="fa-IR" sz="2200" dirty="0">
                <a:ln>
                  <a:solidFill>
                    <a:srgbClr val="AAE2CA">
                      <a:lumMod val="50000"/>
                    </a:srgbClr>
                  </a:solidFill>
                </a:ln>
                <a:solidFill>
                  <a:srgbClr val="000000"/>
                </a:solidFill>
                <a:latin typeface="Arial" panose="020B0604020202020204" pitchFamily="34" charset="0"/>
                <a:cs typeface="B Homa" panose="00000400000000000000" pitchFamily="2" charset="-78"/>
              </a:rPr>
              <a:t>میشد. به </a:t>
            </a:r>
            <a:r>
              <a:rPr lang="fa-IR" sz="2200" dirty="0">
                <a:ln>
                  <a:solidFill>
                    <a:srgbClr val="AAE2CA">
                      <a:lumMod val="50000"/>
                    </a:srgbClr>
                  </a:solidFill>
                </a:ln>
                <a:solidFill>
                  <a:srgbClr val="000000"/>
                </a:solidFill>
                <a:latin typeface="Arial" panose="020B0604020202020204" pitchFamily="34" charset="0"/>
                <a:cs typeface="B Homa" panose="00000400000000000000" pitchFamily="2" charset="-78"/>
              </a:rPr>
              <a:t>عبارت دیگر می باییست در آن رابطه فرد و </a:t>
            </a:r>
            <a:r>
              <a:rPr lang="fa-IR" sz="2200" dirty="0">
                <a:ln>
                  <a:solidFill>
                    <a:srgbClr val="AAE2CA">
                      <a:lumMod val="50000"/>
                    </a:srgbClr>
                  </a:solidFill>
                </a:ln>
                <a:solidFill>
                  <a:srgbClr val="000000"/>
                </a:solidFill>
                <a:latin typeface="Arial" panose="020B0604020202020204" pitchFamily="34" charset="0"/>
                <a:cs typeface="B Homa" panose="00000400000000000000" pitchFamily="2" charset="-78"/>
              </a:rPr>
              <a:t>خانواده، </a:t>
            </a:r>
            <a:r>
              <a:rPr lang="fa-IR" sz="2200" dirty="0">
                <a:ln>
                  <a:solidFill>
                    <a:srgbClr val="AAE2CA">
                      <a:lumMod val="50000"/>
                    </a:srgbClr>
                  </a:solidFill>
                </a:ln>
                <a:solidFill>
                  <a:srgbClr val="000000"/>
                </a:solidFill>
                <a:latin typeface="Arial" panose="020B0604020202020204" pitchFamily="34" charset="0"/>
                <a:cs typeface="B Homa" panose="00000400000000000000" pitchFamily="2" charset="-78"/>
              </a:rPr>
              <a:t>رابطه ی وی با </a:t>
            </a:r>
            <a:r>
              <a:rPr lang="fa-IR" sz="2200" dirty="0">
                <a:ln>
                  <a:solidFill>
                    <a:srgbClr val="AAE2CA">
                      <a:lumMod val="50000"/>
                    </a:srgbClr>
                  </a:solidFill>
                </a:ln>
                <a:solidFill>
                  <a:srgbClr val="000000"/>
                </a:solidFill>
                <a:latin typeface="Arial" panose="020B0604020202020204" pitchFamily="34" charset="0"/>
                <a:cs typeface="B Homa" panose="00000400000000000000" pitchFamily="2" charset="-78"/>
              </a:rPr>
              <a:t>دیگران، </a:t>
            </a:r>
            <a:r>
              <a:rPr lang="fa-IR" sz="2200" dirty="0">
                <a:ln>
                  <a:solidFill>
                    <a:srgbClr val="AAE2CA">
                      <a:lumMod val="50000"/>
                    </a:srgbClr>
                  </a:solidFill>
                </a:ln>
                <a:solidFill>
                  <a:srgbClr val="000000"/>
                </a:solidFill>
                <a:latin typeface="Arial" panose="020B0604020202020204" pitchFamily="34" charset="0"/>
                <a:cs typeface="B Homa" panose="00000400000000000000" pitchFamily="2" charset="-78"/>
              </a:rPr>
              <a:t>نیاز فرد به آرامش و خلوت </a:t>
            </a:r>
            <a:r>
              <a:rPr lang="fa-IR" sz="2200" dirty="0">
                <a:ln>
                  <a:solidFill>
                    <a:srgbClr val="AAE2CA">
                      <a:lumMod val="50000"/>
                    </a:srgbClr>
                  </a:solidFill>
                </a:ln>
                <a:solidFill>
                  <a:srgbClr val="000000"/>
                </a:solidFill>
                <a:latin typeface="Arial" panose="020B0604020202020204" pitchFamily="34" charset="0"/>
                <a:cs typeface="B Homa" panose="00000400000000000000" pitchFamily="2" charset="-78"/>
              </a:rPr>
              <a:t>درون، احتیاج </a:t>
            </a:r>
            <a:r>
              <a:rPr lang="fa-IR" sz="2200" dirty="0">
                <a:ln>
                  <a:solidFill>
                    <a:srgbClr val="AAE2CA">
                      <a:lumMod val="50000"/>
                    </a:srgbClr>
                  </a:solidFill>
                </a:ln>
                <a:solidFill>
                  <a:srgbClr val="000000"/>
                </a:solidFill>
                <a:latin typeface="Arial" panose="020B0604020202020204" pitchFamily="34" charset="0"/>
                <a:cs typeface="B Homa" panose="00000400000000000000" pitchFamily="2" charset="-78"/>
              </a:rPr>
              <a:t>فرد برای بهره گیری از طبیعت، تشریح شده و ابزاری </a:t>
            </a:r>
            <a:r>
              <a:rPr lang="fa-IR" sz="2200" dirty="0">
                <a:ln>
                  <a:solidFill>
                    <a:srgbClr val="AAE2CA">
                      <a:lumMod val="50000"/>
                    </a:srgbClr>
                  </a:solidFill>
                </a:ln>
                <a:solidFill>
                  <a:srgbClr val="000000"/>
                </a:solidFill>
                <a:latin typeface="Arial" panose="020B0604020202020204" pitchFamily="34" charset="0"/>
                <a:cs typeface="B Homa" panose="00000400000000000000" pitchFamily="2" charset="-78"/>
              </a:rPr>
              <a:t>بوجود آید </a:t>
            </a:r>
            <a:r>
              <a:rPr lang="fa-IR" sz="2200" dirty="0">
                <a:ln>
                  <a:solidFill>
                    <a:srgbClr val="AAE2CA">
                      <a:lumMod val="50000"/>
                    </a:srgbClr>
                  </a:solidFill>
                </a:ln>
                <a:solidFill>
                  <a:srgbClr val="000000"/>
                </a:solidFill>
                <a:latin typeface="Arial" panose="020B0604020202020204" pitchFamily="34" charset="0"/>
                <a:cs typeface="B Homa" panose="00000400000000000000" pitchFamily="2" charset="-78"/>
              </a:rPr>
              <a:t>تا فرد امروزین، گوشه نشینی و تماشای بی طرفانه جهان را کنار گذاشته و خود در زندگی اجتماعی سهم موثری به عهده </a:t>
            </a:r>
            <a:r>
              <a:rPr lang="fa-IR" sz="2200" dirty="0">
                <a:ln>
                  <a:solidFill>
                    <a:srgbClr val="AAE2CA">
                      <a:lumMod val="50000"/>
                    </a:srgbClr>
                  </a:solidFill>
                </a:ln>
                <a:solidFill>
                  <a:srgbClr val="000000"/>
                </a:solidFill>
                <a:latin typeface="Arial" panose="020B0604020202020204" pitchFamily="34" charset="0"/>
                <a:cs typeface="B Homa" panose="00000400000000000000" pitchFamily="2" charset="-78"/>
              </a:rPr>
              <a:t>گیرد.</a:t>
            </a:r>
            <a:endParaRPr lang="fa-IR" sz="2200" dirty="0">
              <a:ln>
                <a:solidFill>
                  <a:srgbClr val="AAE2CA">
                    <a:lumMod val="50000"/>
                  </a:srgbClr>
                </a:solidFill>
              </a:ln>
              <a:solidFill>
                <a:srgbClr val="000000"/>
              </a:solidFill>
              <a:latin typeface="Arial" panose="020B0604020202020204" pitchFamily="34" charset="0"/>
              <a:cs typeface="B Homa" panose="00000400000000000000" pitchFamily="2" charset="-78"/>
            </a:endParaRPr>
          </a:p>
        </p:txBody>
      </p:sp>
      <p:sp>
        <p:nvSpPr>
          <p:cNvPr id="6" name="TextBox 5"/>
          <p:cNvSpPr txBox="1"/>
          <p:nvPr/>
        </p:nvSpPr>
        <p:spPr>
          <a:xfrm>
            <a:off x="3583158" y="152400"/>
            <a:ext cx="1977683" cy="523220"/>
          </a:xfrm>
          <a:prstGeom prst="rect">
            <a:avLst/>
          </a:prstGeom>
          <a:noFill/>
        </p:spPr>
        <p:txBody>
          <a:bodyPr wrap="square" rtlCol="0">
            <a:spAutoFit/>
          </a:bodyPr>
          <a:lstStyle/>
          <a:p>
            <a:pPr algn="ctr" fontAlgn="base">
              <a:spcBef>
                <a:spcPct val="0"/>
              </a:spcBef>
              <a:spcAft>
                <a:spcPct val="0"/>
              </a:spcAft>
            </a:pPr>
            <a:r>
              <a:rPr lang="fa-IR" sz="2800" b="1" dirty="0">
                <a:solidFill>
                  <a:srgbClr val="FFFFFF"/>
                </a:solidFill>
                <a:latin typeface="Calibri"/>
                <a:ea typeface="Calibri"/>
                <a:cs typeface="B Homa" panose="00000400000000000000" pitchFamily="2" charset="-78"/>
              </a:rPr>
              <a:t>مقدمه</a:t>
            </a:r>
            <a:endParaRPr lang="en-US" sz="2800" b="1" dirty="0">
              <a:solidFill>
                <a:srgbClr val="FFFFFF"/>
              </a:solidFill>
              <a:latin typeface="Times New Roman" panose="02020603050405020304" pitchFamily="18" charset="0"/>
            </a:endParaRPr>
          </a:p>
        </p:txBody>
      </p:sp>
    </p:spTree>
    <p:extLst>
      <p:ext uri="{BB962C8B-B14F-4D97-AF65-F5344CB8AC3E}">
        <p14:creationId xmlns:p14="http://schemas.microsoft.com/office/powerpoint/2010/main" val="234369645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p:txBody>
          <a:bodyPr/>
          <a:lstStyle/>
          <a:p>
            <a:r>
              <a:rPr lang="en-US" altLang="en-US"/>
              <a:t>Elements</a:t>
            </a:r>
          </a:p>
        </p:txBody>
      </p:sp>
      <p:sp>
        <p:nvSpPr>
          <p:cNvPr id="5123" name="Rectangle 3"/>
          <p:cNvSpPr>
            <a:spLocks noGrp="1" noChangeArrowheads="1"/>
          </p:cNvSpPr>
          <p:nvPr>
            <p:ph type="subTitle" idx="1"/>
          </p:nvPr>
        </p:nvSpPr>
        <p:spPr/>
        <p:txBody>
          <a:bodyPr/>
          <a:lstStyle/>
          <a:p>
            <a:r>
              <a:rPr lang="en-US" altLang="en-US"/>
              <a:t>www.animationfactory.com</a:t>
            </a:r>
          </a:p>
        </p:txBody>
      </p:sp>
      <p:pic>
        <p:nvPicPr>
          <p:cNvPr id="5128" name="Picture 8" descr="Z:\newtek\_backgrounds_1.02\Tim\powerpoint templates\61-80\skyscrapers\elements\skyscraper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52400"/>
            <a:ext cx="2362200" cy="1681163"/>
          </a:xfrm>
          <a:prstGeom prst="rect">
            <a:avLst/>
          </a:prstGeom>
          <a:noFill/>
          <a:extLst>
            <a:ext uri="{909E8E84-426E-40DD-AFC4-6F175D3DCCD1}">
              <a14:hiddenFill xmlns:a14="http://schemas.microsoft.com/office/drawing/2010/main">
                <a:solidFill>
                  <a:srgbClr val="FFFFFF"/>
                </a:solidFill>
              </a14:hiddenFill>
            </a:ext>
          </a:extLst>
        </p:spPr>
      </p:pic>
      <p:pic>
        <p:nvPicPr>
          <p:cNvPr id="5129" name="Picture 9" descr="Z:\newtek\_backgrounds_1.02\Tim\powerpoint templates\61-80\skyscrapers\skyscrapers_prt.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72200" y="4591050"/>
            <a:ext cx="2819400" cy="2114550"/>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descr="Z:\newtek\_backgrounds_1.02\Tim\powerpoint templates\61-80\skyscrapers\skyscrapers_qx.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2400" y="4572000"/>
            <a:ext cx="2819400" cy="2114550"/>
          </a:xfrm>
          <a:prstGeom prst="rect">
            <a:avLst/>
          </a:prstGeom>
          <a:noFill/>
          <a:extLst>
            <a:ext uri="{909E8E84-426E-40DD-AFC4-6F175D3DCCD1}">
              <a14:hiddenFill xmlns:a14="http://schemas.microsoft.com/office/drawing/2010/main">
                <a:solidFill>
                  <a:srgbClr val="FFFFFF"/>
                </a:solidFill>
              </a14:hiddenFill>
            </a:ext>
          </a:extLst>
        </p:spPr>
      </p:pic>
      <p:pic>
        <p:nvPicPr>
          <p:cNvPr id="5131" name="Picture 11" descr="Z:\newtek\_backgrounds_1.02\Tim\powerpoint templates\61-80\skyscrapers\skyscrapers_sld.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583158" y="98112"/>
            <a:ext cx="1977683" cy="523220"/>
          </a:xfrm>
          <a:prstGeom prst="rect">
            <a:avLst/>
          </a:prstGeom>
          <a:noFill/>
        </p:spPr>
        <p:txBody>
          <a:bodyPr wrap="square" rtlCol="0">
            <a:spAutoFit/>
          </a:bodyPr>
          <a:lstStyle/>
          <a:p>
            <a:pPr algn="ctr" fontAlgn="base">
              <a:spcBef>
                <a:spcPct val="0"/>
              </a:spcBef>
              <a:spcAft>
                <a:spcPct val="0"/>
              </a:spcAft>
            </a:pPr>
            <a:r>
              <a:rPr lang="fa-IR" sz="2800" b="1" dirty="0">
                <a:solidFill>
                  <a:srgbClr val="FFFFFF"/>
                </a:solidFill>
                <a:latin typeface="Calibri"/>
                <a:ea typeface="Calibri"/>
                <a:cs typeface="B Homa" panose="00000400000000000000" pitchFamily="2" charset="-78"/>
              </a:rPr>
              <a:t>مقدمه</a:t>
            </a:r>
            <a:endParaRPr lang="en-US" sz="2800" b="1" dirty="0">
              <a:solidFill>
                <a:srgbClr val="FFFFFF"/>
              </a:solidFill>
              <a:latin typeface="Times New Roman" panose="02020603050405020304" pitchFamily="18" charset="0"/>
            </a:endParaRPr>
          </a:p>
        </p:txBody>
      </p:sp>
      <p:sp>
        <p:nvSpPr>
          <p:cNvPr id="4" name="Left Arrow 3"/>
          <p:cNvSpPr/>
          <p:nvPr/>
        </p:nvSpPr>
        <p:spPr>
          <a:xfrm>
            <a:off x="7104185" y="1022256"/>
            <a:ext cx="1350498" cy="792480"/>
          </a:xfrm>
          <a:prstGeom prst="leftArrow">
            <a:avLst/>
          </a:prstGeom>
          <a:solidFill>
            <a:srgbClr val="339966"/>
          </a:solidFill>
          <a:ln w="28575">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r>
              <a:rPr lang="fa-IR" sz="2400" dirty="0">
                <a:ln w="0">
                  <a:solidFill>
                    <a:srgbClr val="AAE2CA">
                      <a:lumMod val="60000"/>
                      <a:lumOff val="40000"/>
                    </a:srgbClr>
                  </a:solidFill>
                </a:ln>
                <a:solidFill>
                  <a:srgbClr val="808080">
                    <a:lumMod val="60000"/>
                    <a:lumOff val="40000"/>
                  </a:srgbClr>
                </a:solidFill>
                <a:effectLst>
                  <a:outerShdw blurRad="38100" dist="19050" dir="2700000" algn="tl" rotWithShape="0">
                    <a:srgbClr val="000000">
                      <a:alpha val="40000"/>
                    </a:srgbClr>
                  </a:outerShdw>
                </a:effectLst>
                <a:latin typeface="Calibri"/>
                <a:ea typeface="Calibri"/>
                <a:cs typeface="B Homa" panose="00000400000000000000" pitchFamily="2" charset="-78"/>
              </a:rPr>
              <a:t>1927</a:t>
            </a:r>
            <a:endParaRPr lang="en-US" sz="2400" dirty="0">
              <a:ln w="0">
                <a:solidFill>
                  <a:srgbClr val="AAE2CA">
                    <a:lumMod val="60000"/>
                    <a:lumOff val="40000"/>
                  </a:srgbClr>
                </a:solidFill>
              </a:ln>
              <a:solidFill>
                <a:srgbClr val="808080">
                  <a:lumMod val="60000"/>
                  <a:lumOff val="40000"/>
                </a:srgbClr>
              </a:solidFill>
              <a:effectLst>
                <a:outerShdw blurRad="38100" dist="19050" dir="2700000" algn="tl" rotWithShape="0">
                  <a:srgbClr val="000000">
                    <a:alpha val="40000"/>
                  </a:srgbClr>
                </a:outerShdw>
              </a:effectLst>
            </a:endParaRPr>
          </a:p>
        </p:txBody>
      </p:sp>
      <p:sp>
        <p:nvSpPr>
          <p:cNvPr id="5" name="Flowchart: Preparation 4"/>
          <p:cNvSpPr/>
          <p:nvPr/>
        </p:nvSpPr>
        <p:spPr>
          <a:xfrm>
            <a:off x="4768944" y="1111314"/>
            <a:ext cx="2194560" cy="614363"/>
          </a:xfrm>
          <a:prstGeom prst="flowChartPreparation">
            <a:avLst/>
          </a:prstGeom>
          <a:solidFill>
            <a:schemeClr val="bg1">
              <a:lumMod val="85000"/>
            </a:schemeClr>
          </a:solidFill>
          <a:ln w="28575">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r>
              <a:rPr lang="fa-IR" sz="2400" dirty="0">
                <a:ln w="0">
                  <a:solidFill>
                    <a:srgbClr val="00CC99">
                      <a:lumMod val="50000"/>
                    </a:srgbClr>
                  </a:solidFill>
                </a:ln>
                <a:solidFill>
                  <a:srgbClr val="808080">
                    <a:lumMod val="75000"/>
                  </a:srgbClr>
                </a:solidFill>
                <a:effectLst>
                  <a:outerShdw blurRad="38100" dist="19050" dir="2700000" algn="tl" rotWithShape="0">
                    <a:srgbClr val="000000">
                      <a:alpha val="40000"/>
                    </a:srgbClr>
                  </a:outerShdw>
                </a:effectLst>
                <a:latin typeface="Calibri"/>
                <a:ea typeface="Calibri"/>
                <a:cs typeface="B Homa" panose="00000400000000000000" pitchFamily="2" charset="-78"/>
              </a:rPr>
              <a:t>قصرلاسارا</a:t>
            </a:r>
            <a:endParaRPr lang="en-US" sz="2400" dirty="0">
              <a:ln w="0">
                <a:solidFill>
                  <a:srgbClr val="00CC99">
                    <a:lumMod val="50000"/>
                  </a:srgbClr>
                </a:solidFill>
              </a:ln>
              <a:solidFill>
                <a:srgbClr val="808080">
                  <a:lumMod val="75000"/>
                </a:srgbClr>
              </a:solidFill>
              <a:effectLst>
                <a:outerShdw blurRad="38100" dist="19050" dir="2700000" algn="tl" rotWithShape="0">
                  <a:srgbClr val="000000">
                    <a:alpha val="40000"/>
                  </a:srgbClr>
                </a:outerShdw>
              </a:effectLst>
            </a:endParaRPr>
          </a:p>
        </p:txBody>
      </p:sp>
      <p:sp>
        <p:nvSpPr>
          <p:cNvPr id="14" name="Flowchart: Preparation 13"/>
          <p:cNvSpPr/>
          <p:nvPr/>
        </p:nvSpPr>
        <p:spPr>
          <a:xfrm>
            <a:off x="1209818" y="1107981"/>
            <a:ext cx="2194560" cy="614363"/>
          </a:xfrm>
          <a:prstGeom prst="flowChartPreparation">
            <a:avLst/>
          </a:prstGeom>
          <a:solidFill>
            <a:schemeClr val="bg1">
              <a:lumMod val="85000"/>
            </a:schemeClr>
          </a:solidFill>
          <a:ln w="28575">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r>
              <a:rPr lang="fa-IR" sz="2400" dirty="0">
                <a:ln w="0">
                  <a:solidFill>
                    <a:srgbClr val="00CC99">
                      <a:lumMod val="50000"/>
                    </a:srgbClr>
                  </a:solidFill>
                </a:ln>
                <a:solidFill>
                  <a:srgbClr val="808080">
                    <a:lumMod val="75000"/>
                  </a:srgbClr>
                </a:solidFill>
                <a:effectLst>
                  <a:outerShdw blurRad="38100" dist="19050" dir="2700000" algn="tl" rotWithShape="0">
                    <a:srgbClr val="000000">
                      <a:alpha val="40000"/>
                    </a:srgbClr>
                  </a:outerShdw>
                </a:effectLst>
                <a:latin typeface="Calibri"/>
                <a:ea typeface="Calibri"/>
                <a:cs typeface="B Homa" panose="00000400000000000000" pitchFamily="2" charset="-78"/>
              </a:rPr>
              <a:t>دوماندرو</a:t>
            </a:r>
            <a:endParaRPr lang="en-US" sz="2400" dirty="0">
              <a:ln w="0">
                <a:solidFill>
                  <a:srgbClr val="00CC99">
                    <a:lumMod val="50000"/>
                  </a:srgbClr>
                </a:solidFill>
              </a:ln>
              <a:solidFill>
                <a:srgbClr val="808080">
                  <a:lumMod val="75000"/>
                </a:srgbClr>
              </a:solidFill>
              <a:effectLst>
                <a:outerShdw blurRad="38100" dist="19050" dir="2700000" algn="tl" rotWithShape="0">
                  <a:srgbClr val="000000">
                    <a:alpha val="40000"/>
                  </a:srgbClr>
                </a:outerShdw>
              </a:effectLst>
            </a:endParaRPr>
          </a:p>
        </p:txBody>
      </p:sp>
      <p:sp>
        <p:nvSpPr>
          <p:cNvPr id="7" name="Curved Up Arrow 6"/>
          <p:cNvSpPr/>
          <p:nvPr/>
        </p:nvSpPr>
        <p:spPr>
          <a:xfrm rot="5400000">
            <a:off x="-84390" y="1810763"/>
            <a:ext cx="1547446" cy="703346"/>
          </a:xfrm>
          <a:prstGeom prst="curvedUpArrow">
            <a:avLst/>
          </a:prstGeom>
          <a:solidFill>
            <a:srgbClr val="339966"/>
          </a:solidFill>
          <a:ln w="28575">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sz="2400">
              <a:ln w="0">
                <a:solidFill>
                  <a:srgbClr val="00CC99">
                    <a:lumMod val="50000"/>
                  </a:srgbClr>
                </a:solidFill>
              </a:ln>
              <a:solidFill>
                <a:srgbClr val="808080">
                  <a:lumMod val="75000"/>
                </a:srgbClr>
              </a:solidFill>
              <a:effectLst>
                <a:outerShdw blurRad="38100" dist="19050" dir="2700000" algn="tl" rotWithShape="0">
                  <a:srgbClr val="000000">
                    <a:alpha val="40000"/>
                  </a:srgbClr>
                </a:outerShdw>
              </a:effectLst>
            </a:endParaRPr>
          </a:p>
        </p:txBody>
      </p:sp>
      <p:sp>
        <p:nvSpPr>
          <p:cNvPr id="8" name="Right Arrow Callout 7"/>
          <p:cNvSpPr/>
          <p:nvPr/>
        </p:nvSpPr>
        <p:spPr>
          <a:xfrm>
            <a:off x="1213335" y="2461851"/>
            <a:ext cx="2215075" cy="762953"/>
          </a:xfrm>
          <a:prstGeom prst="rightArrowCallout">
            <a:avLst/>
          </a:prstGeom>
          <a:solidFill>
            <a:schemeClr val="bg1">
              <a:lumMod val="85000"/>
            </a:schemeClr>
          </a:solidFill>
          <a:ln w="28575">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r>
              <a:rPr lang="fa-IR" sz="2400" dirty="0">
                <a:ln w="0">
                  <a:solidFill>
                    <a:srgbClr val="00CC99">
                      <a:lumMod val="50000"/>
                    </a:srgbClr>
                  </a:solidFill>
                </a:ln>
                <a:solidFill>
                  <a:srgbClr val="808080">
                    <a:lumMod val="75000"/>
                  </a:srgbClr>
                </a:solidFill>
                <a:effectLst>
                  <a:outerShdw blurRad="38100" dist="19050" dir="2700000" algn="tl" rotWithShape="0">
                    <a:srgbClr val="000000">
                      <a:alpha val="40000"/>
                    </a:srgbClr>
                  </a:outerShdw>
                </a:effectLst>
                <a:latin typeface="Calibri"/>
                <a:ea typeface="Calibri"/>
                <a:cs typeface="B Homa" panose="00000400000000000000" pitchFamily="2" charset="-78"/>
              </a:rPr>
              <a:t>هنر ساختمان</a:t>
            </a:r>
            <a:endParaRPr lang="en-US" sz="2400" dirty="0">
              <a:ln w="0">
                <a:solidFill>
                  <a:srgbClr val="00CC99">
                    <a:lumMod val="50000"/>
                  </a:srgbClr>
                </a:solidFill>
              </a:ln>
              <a:solidFill>
                <a:srgbClr val="808080">
                  <a:lumMod val="75000"/>
                </a:srgbClr>
              </a:solidFill>
              <a:effectLst>
                <a:outerShdw blurRad="38100" dist="19050" dir="2700000" algn="tl" rotWithShape="0">
                  <a:srgbClr val="000000">
                    <a:alpha val="40000"/>
                  </a:srgbClr>
                </a:outerShdw>
              </a:effectLst>
            </a:endParaRPr>
          </a:p>
        </p:txBody>
      </p:sp>
      <p:sp>
        <p:nvSpPr>
          <p:cNvPr id="9" name="Oval 8"/>
          <p:cNvSpPr/>
          <p:nvPr/>
        </p:nvSpPr>
        <p:spPr>
          <a:xfrm>
            <a:off x="3585608" y="2257869"/>
            <a:ext cx="1380283" cy="1170916"/>
          </a:xfrm>
          <a:prstGeom prst="ellipse">
            <a:avLst/>
          </a:prstGeom>
          <a:solidFill>
            <a:schemeClr val="bg1">
              <a:lumMod val="85000"/>
            </a:schemeClr>
          </a:solidFill>
          <a:ln w="28575">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r>
              <a:rPr lang="fa-IR" sz="2400" dirty="0">
                <a:ln w="0">
                  <a:solidFill>
                    <a:srgbClr val="00CC99">
                      <a:lumMod val="50000"/>
                    </a:srgbClr>
                  </a:solidFill>
                </a:ln>
                <a:solidFill>
                  <a:srgbClr val="808080">
                    <a:lumMod val="75000"/>
                  </a:srgbClr>
                </a:solidFill>
                <a:effectLst>
                  <a:outerShdw blurRad="38100" dist="19050" dir="2700000" algn="tl" rotWithShape="0">
                    <a:srgbClr val="000000">
                      <a:alpha val="40000"/>
                    </a:srgbClr>
                  </a:outerShdw>
                </a:effectLst>
                <a:latin typeface="Calibri"/>
                <a:ea typeface="Calibri"/>
                <a:cs typeface="B Homa" panose="00000400000000000000" pitchFamily="2" charset="-78"/>
              </a:rPr>
              <a:t>معماری</a:t>
            </a:r>
            <a:endParaRPr lang="en-US" sz="2400" dirty="0">
              <a:ln w="0">
                <a:solidFill>
                  <a:srgbClr val="00CC99">
                    <a:lumMod val="50000"/>
                  </a:srgbClr>
                </a:solidFill>
              </a:ln>
              <a:solidFill>
                <a:srgbClr val="808080">
                  <a:lumMod val="75000"/>
                </a:srgbClr>
              </a:solidFill>
              <a:effectLst>
                <a:outerShdw blurRad="38100" dist="19050" dir="2700000" algn="tl" rotWithShape="0">
                  <a:srgbClr val="000000">
                    <a:alpha val="40000"/>
                  </a:srgbClr>
                </a:outerShdw>
              </a:effectLst>
            </a:endParaRPr>
          </a:p>
        </p:txBody>
      </p:sp>
      <p:sp>
        <p:nvSpPr>
          <p:cNvPr id="19" name="Oval 18"/>
          <p:cNvSpPr/>
          <p:nvPr/>
        </p:nvSpPr>
        <p:spPr>
          <a:xfrm>
            <a:off x="6737010" y="2257869"/>
            <a:ext cx="1380283" cy="1170916"/>
          </a:xfrm>
          <a:prstGeom prst="ellipse">
            <a:avLst/>
          </a:prstGeom>
          <a:solidFill>
            <a:schemeClr val="bg1">
              <a:lumMod val="85000"/>
            </a:schemeClr>
          </a:solidFill>
          <a:ln w="28575">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r>
              <a:rPr lang="fa-IR" sz="2400" dirty="0">
                <a:ln w="0">
                  <a:solidFill>
                    <a:srgbClr val="00CC99">
                      <a:lumMod val="50000"/>
                    </a:srgbClr>
                  </a:solidFill>
                </a:ln>
                <a:solidFill>
                  <a:srgbClr val="808080">
                    <a:lumMod val="75000"/>
                  </a:srgbClr>
                </a:solidFill>
                <a:effectLst>
                  <a:outerShdw blurRad="38100" dist="19050" dir="2700000" algn="tl" rotWithShape="0">
                    <a:srgbClr val="000000">
                      <a:alpha val="40000"/>
                    </a:srgbClr>
                  </a:outerShdw>
                </a:effectLst>
                <a:latin typeface="Calibri"/>
                <a:ea typeface="Calibri"/>
                <a:cs typeface="B Homa" panose="00000400000000000000" pitchFamily="2" charset="-78"/>
              </a:rPr>
              <a:t>وظایف واقعی</a:t>
            </a:r>
            <a:endParaRPr lang="en-US" sz="2400" dirty="0">
              <a:ln w="0">
                <a:solidFill>
                  <a:srgbClr val="00CC99">
                    <a:lumMod val="50000"/>
                  </a:srgbClr>
                </a:solidFill>
              </a:ln>
              <a:solidFill>
                <a:srgbClr val="808080">
                  <a:lumMod val="75000"/>
                </a:srgbClr>
              </a:solidFill>
              <a:effectLst>
                <a:outerShdw blurRad="38100" dist="19050" dir="2700000" algn="tl" rotWithShape="0">
                  <a:srgbClr val="000000">
                    <a:alpha val="40000"/>
                  </a:srgbClr>
                </a:outerShdw>
              </a:effectLst>
            </a:endParaRPr>
          </a:p>
        </p:txBody>
      </p:sp>
      <p:sp>
        <p:nvSpPr>
          <p:cNvPr id="10" name="Left-Right Arrow 9"/>
          <p:cNvSpPr/>
          <p:nvPr/>
        </p:nvSpPr>
        <p:spPr>
          <a:xfrm>
            <a:off x="5193429" y="2432021"/>
            <a:ext cx="1371971" cy="822612"/>
          </a:xfrm>
          <a:prstGeom prst="leftRightArrow">
            <a:avLst/>
          </a:prstGeom>
          <a:solidFill>
            <a:srgbClr val="339966"/>
          </a:solidFill>
          <a:ln w="28575">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sz="2400">
              <a:ln w="0">
                <a:solidFill>
                  <a:srgbClr val="00CC99">
                    <a:lumMod val="50000"/>
                  </a:srgbClr>
                </a:solidFill>
              </a:ln>
              <a:solidFill>
                <a:srgbClr val="808080">
                  <a:lumMod val="75000"/>
                </a:srgbClr>
              </a:solidFill>
              <a:effectLst>
                <a:outerShdw blurRad="38100" dist="19050" dir="2700000" algn="tl" rotWithShape="0">
                  <a:srgbClr val="000000">
                    <a:alpha val="40000"/>
                  </a:srgbClr>
                </a:outerShdw>
              </a:effectLst>
            </a:endParaRPr>
          </a:p>
        </p:txBody>
      </p:sp>
      <p:sp>
        <p:nvSpPr>
          <p:cNvPr id="21" name="Left Arrow 20"/>
          <p:cNvSpPr/>
          <p:nvPr/>
        </p:nvSpPr>
        <p:spPr>
          <a:xfrm>
            <a:off x="3495232" y="1215229"/>
            <a:ext cx="1182858" cy="392615"/>
          </a:xfrm>
          <a:prstGeom prst="leftArrow">
            <a:avLst>
              <a:gd name="adj1" fmla="val 42834"/>
              <a:gd name="adj2" fmla="val 85831"/>
            </a:avLst>
          </a:prstGeom>
          <a:solidFill>
            <a:srgbClr val="339966"/>
          </a:solidFill>
          <a:ln w="28575">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sz="2400" dirty="0">
              <a:ln w="0">
                <a:solidFill>
                  <a:srgbClr val="00CC99">
                    <a:lumMod val="50000"/>
                  </a:srgbClr>
                </a:solidFill>
              </a:ln>
              <a:solidFill>
                <a:srgbClr val="808080">
                  <a:lumMod val="75000"/>
                </a:srgbClr>
              </a:solidFill>
              <a:effectLst>
                <a:outerShdw blurRad="38100" dist="19050" dir="2700000" algn="tl" rotWithShape="0">
                  <a:srgbClr val="000000">
                    <a:alpha val="40000"/>
                  </a:srgbClr>
                </a:outerShdw>
              </a:effectLst>
            </a:endParaRPr>
          </a:p>
        </p:txBody>
      </p:sp>
      <p:sp>
        <p:nvSpPr>
          <p:cNvPr id="11" name="Curved Left Arrow 10"/>
          <p:cNvSpPr/>
          <p:nvPr/>
        </p:nvSpPr>
        <p:spPr>
          <a:xfrm>
            <a:off x="8232646" y="2730824"/>
            <a:ext cx="641252" cy="1644272"/>
          </a:xfrm>
          <a:prstGeom prst="curvedLeftArrow">
            <a:avLst/>
          </a:prstGeom>
          <a:solidFill>
            <a:srgbClr val="339966"/>
          </a:solidFill>
          <a:ln w="28575">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sz="2400">
              <a:ln w="0">
                <a:solidFill>
                  <a:srgbClr val="00CC99">
                    <a:lumMod val="50000"/>
                  </a:srgbClr>
                </a:solidFill>
              </a:ln>
              <a:solidFill>
                <a:srgbClr val="808080">
                  <a:lumMod val="75000"/>
                </a:srgbClr>
              </a:solidFill>
              <a:effectLst>
                <a:outerShdw blurRad="38100" dist="19050" dir="2700000" algn="tl" rotWithShape="0">
                  <a:srgbClr val="000000">
                    <a:alpha val="40000"/>
                  </a:srgbClr>
                </a:outerShdw>
              </a:effectLst>
            </a:endParaRPr>
          </a:p>
        </p:txBody>
      </p:sp>
      <p:sp>
        <p:nvSpPr>
          <p:cNvPr id="12" name="Curved Down Ribbon 11"/>
          <p:cNvSpPr/>
          <p:nvPr/>
        </p:nvSpPr>
        <p:spPr>
          <a:xfrm>
            <a:off x="647115" y="3629468"/>
            <a:ext cx="7484010" cy="1033535"/>
          </a:xfrm>
          <a:prstGeom prst="ellipseRibbon">
            <a:avLst/>
          </a:prstGeom>
          <a:solidFill>
            <a:schemeClr val="bg1">
              <a:lumMod val="85000"/>
            </a:schemeClr>
          </a:solidFill>
          <a:ln w="28575">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r>
              <a:rPr lang="fa-IR" sz="2400" dirty="0">
                <a:ln w="0">
                  <a:solidFill>
                    <a:srgbClr val="00CC99">
                      <a:lumMod val="50000"/>
                    </a:srgbClr>
                  </a:solidFill>
                </a:ln>
                <a:solidFill>
                  <a:srgbClr val="808080">
                    <a:lumMod val="75000"/>
                  </a:srgbClr>
                </a:solidFill>
                <a:effectLst>
                  <a:outerShdw blurRad="38100" dist="19050" dir="2700000" algn="tl" rotWithShape="0">
                    <a:srgbClr val="000000">
                      <a:alpha val="40000"/>
                    </a:srgbClr>
                  </a:outerShdw>
                </a:effectLst>
                <a:latin typeface="Calibri"/>
                <a:ea typeface="Calibri"/>
                <a:cs typeface="B Homa" panose="00000400000000000000" pitchFamily="2" charset="-78"/>
              </a:rPr>
              <a:t>کنگره های بین المللی معماری مدرن-سیا</a:t>
            </a:r>
            <a:endParaRPr lang="en-US" sz="2400" dirty="0">
              <a:ln w="0">
                <a:solidFill>
                  <a:srgbClr val="00CC99">
                    <a:lumMod val="50000"/>
                  </a:srgbClr>
                </a:solidFill>
              </a:ln>
              <a:solidFill>
                <a:srgbClr val="808080">
                  <a:lumMod val="75000"/>
                </a:srgbClr>
              </a:solidFill>
              <a:effectLst>
                <a:outerShdw blurRad="38100" dist="19050" dir="2700000" algn="tl" rotWithShape="0">
                  <a:srgbClr val="000000">
                    <a:alpha val="40000"/>
                  </a:srgbClr>
                </a:outerShdw>
              </a:effectLst>
            </a:endParaRPr>
          </a:p>
        </p:txBody>
      </p:sp>
      <p:sp>
        <p:nvSpPr>
          <p:cNvPr id="16" name="Down Arrow Callout 15"/>
          <p:cNvSpPr/>
          <p:nvPr/>
        </p:nvSpPr>
        <p:spPr>
          <a:xfrm>
            <a:off x="2053883" y="4776790"/>
            <a:ext cx="4909621" cy="950011"/>
          </a:xfrm>
          <a:prstGeom prst="downArrowCallout">
            <a:avLst>
              <a:gd name="adj1" fmla="val 13154"/>
              <a:gd name="adj2" fmla="val 16115"/>
              <a:gd name="adj3" fmla="val 25000"/>
              <a:gd name="adj4" fmla="val 53131"/>
            </a:avLst>
          </a:prstGeom>
          <a:solidFill>
            <a:srgbClr val="339966"/>
          </a:solidFill>
          <a:ln w="28575">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r>
              <a:rPr lang="fa-IR" sz="2400" dirty="0">
                <a:ln w="0">
                  <a:solidFill>
                    <a:srgbClr val="AAE2CA">
                      <a:lumMod val="60000"/>
                      <a:lumOff val="40000"/>
                    </a:srgbClr>
                  </a:solidFill>
                </a:ln>
                <a:solidFill>
                  <a:srgbClr val="808080">
                    <a:lumMod val="60000"/>
                    <a:lumOff val="40000"/>
                  </a:srgbClr>
                </a:solidFill>
                <a:effectLst>
                  <a:outerShdw blurRad="38100" dist="19050" dir="2700000" algn="tl" rotWithShape="0">
                    <a:srgbClr val="000000">
                      <a:alpha val="40000"/>
                    </a:srgbClr>
                  </a:outerShdw>
                </a:effectLst>
                <a:latin typeface="Calibri"/>
                <a:ea typeface="Calibri"/>
                <a:cs typeface="B Homa" panose="00000400000000000000" pitchFamily="2" charset="-78"/>
              </a:rPr>
              <a:t>چهارمین کنگره ی بین المللی معماری مدرن</a:t>
            </a:r>
            <a:endParaRPr lang="en-US" sz="2400" dirty="0">
              <a:ln w="0">
                <a:solidFill>
                  <a:srgbClr val="AAE2CA">
                    <a:lumMod val="60000"/>
                    <a:lumOff val="40000"/>
                  </a:srgbClr>
                </a:solidFill>
              </a:ln>
              <a:solidFill>
                <a:srgbClr val="808080">
                  <a:lumMod val="60000"/>
                  <a:lumOff val="40000"/>
                </a:srgbClr>
              </a:solidFill>
              <a:effectLst>
                <a:outerShdw blurRad="38100" dist="19050" dir="2700000" algn="tl" rotWithShape="0">
                  <a:srgbClr val="000000">
                    <a:alpha val="40000"/>
                  </a:srgbClr>
                </a:outerShdw>
              </a:effectLst>
            </a:endParaRPr>
          </a:p>
        </p:txBody>
      </p:sp>
      <p:sp>
        <p:nvSpPr>
          <p:cNvPr id="17" name="Explosion 2 16"/>
          <p:cNvSpPr/>
          <p:nvPr/>
        </p:nvSpPr>
        <p:spPr>
          <a:xfrm>
            <a:off x="2700998" y="5647086"/>
            <a:ext cx="3657600" cy="1153252"/>
          </a:xfrm>
          <a:prstGeom prst="irregularSeal2">
            <a:avLst/>
          </a:prstGeom>
          <a:solidFill>
            <a:schemeClr val="bg1">
              <a:lumMod val="85000"/>
            </a:schemeClr>
          </a:solidFill>
          <a:ln w="28575">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r>
              <a:rPr lang="fa-IR" sz="2400" dirty="0">
                <a:ln w="0">
                  <a:solidFill>
                    <a:srgbClr val="00CC99">
                      <a:lumMod val="50000"/>
                    </a:srgbClr>
                  </a:solidFill>
                </a:ln>
                <a:solidFill>
                  <a:srgbClr val="808080">
                    <a:lumMod val="75000"/>
                  </a:srgbClr>
                </a:solidFill>
                <a:effectLst>
                  <a:outerShdw blurRad="38100" dist="19050" dir="2700000" algn="tl" rotWithShape="0">
                    <a:srgbClr val="000000">
                      <a:alpha val="40000"/>
                    </a:srgbClr>
                  </a:outerShdw>
                </a:effectLst>
                <a:latin typeface="Calibri"/>
                <a:ea typeface="Calibri"/>
                <a:cs typeface="B Homa" panose="00000400000000000000" pitchFamily="2" charset="-78"/>
              </a:rPr>
              <a:t>«منشور آتن</a:t>
            </a:r>
            <a:r>
              <a:rPr lang="fa-IR" sz="2400" dirty="0">
                <a:ln w="0">
                  <a:solidFill>
                    <a:srgbClr val="00CC99">
                      <a:lumMod val="50000"/>
                    </a:srgbClr>
                  </a:solidFill>
                </a:ln>
                <a:solidFill>
                  <a:srgbClr val="808080">
                    <a:lumMod val="75000"/>
                  </a:srgbClr>
                </a:solidFill>
                <a:effectLst>
                  <a:outerShdw blurRad="38100" dist="19050" dir="2700000" algn="tl" rotWithShape="0">
                    <a:srgbClr val="000000">
                      <a:alpha val="40000"/>
                    </a:srgbClr>
                  </a:outerShdw>
                </a:effectLst>
                <a:latin typeface="Calibri"/>
                <a:ea typeface="Calibri"/>
                <a:cs typeface="B Homa" panose="00000400000000000000" pitchFamily="2" charset="-78"/>
              </a:rPr>
              <a:t>»</a:t>
            </a:r>
            <a:endParaRPr lang="en-US" sz="2400" dirty="0">
              <a:ln w="0">
                <a:solidFill>
                  <a:srgbClr val="00CC99">
                    <a:lumMod val="50000"/>
                  </a:srgbClr>
                </a:solidFill>
              </a:ln>
              <a:solidFill>
                <a:srgbClr val="808080">
                  <a:lumMod val="75000"/>
                </a:srgbClr>
              </a:solidFill>
              <a:effectLst>
                <a:outerShdw blurRad="38100" dist="19050" dir="2700000" algn="tl" rotWithShape="0">
                  <a:srgbClr val="000000">
                    <a:alpha val="40000"/>
                  </a:srgbClr>
                </a:outerShdw>
              </a:effectLst>
            </a:endParaRPr>
          </a:p>
        </p:txBody>
      </p:sp>
      <p:sp>
        <p:nvSpPr>
          <p:cNvPr id="18" name="Right Arrow Callout 17"/>
          <p:cNvSpPr/>
          <p:nvPr/>
        </p:nvSpPr>
        <p:spPr>
          <a:xfrm>
            <a:off x="6443001" y="5726800"/>
            <a:ext cx="1350501" cy="732107"/>
          </a:xfrm>
          <a:prstGeom prst="rightArrowCallout">
            <a:avLst>
              <a:gd name="adj1" fmla="val 11137"/>
              <a:gd name="adj2" fmla="val 25000"/>
              <a:gd name="adj3" fmla="val 25000"/>
              <a:gd name="adj4" fmla="val 74352"/>
            </a:avLst>
          </a:prstGeom>
          <a:solidFill>
            <a:srgbClr val="339966"/>
          </a:solidFill>
          <a:ln w="28575">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r>
              <a:rPr lang="fa-IR" sz="2400" dirty="0">
                <a:ln w="0">
                  <a:solidFill>
                    <a:srgbClr val="AAE2CA">
                      <a:lumMod val="60000"/>
                      <a:lumOff val="40000"/>
                    </a:srgbClr>
                  </a:solidFill>
                </a:ln>
                <a:solidFill>
                  <a:srgbClr val="808080">
                    <a:lumMod val="60000"/>
                    <a:lumOff val="40000"/>
                  </a:srgbClr>
                </a:solidFill>
                <a:effectLst>
                  <a:outerShdw blurRad="38100" dist="19050" dir="2700000" algn="tl" rotWithShape="0">
                    <a:srgbClr val="000000">
                      <a:alpha val="40000"/>
                    </a:srgbClr>
                  </a:outerShdw>
                </a:effectLst>
                <a:ea typeface="Calibri"/>
                <a:cs typeface="B Homa" panose="00000400000000000000" pitchFamily="2" charset="-78"/>
              </a:rPr>
              <a:t>سازمان سیام</a:t>
            </a:r>
            <a:endParaRPr lang="en-US" sz="2400" dirty="0">
              <a:ln w="0">
                <a:solidFill>
                  <a:srgbClr val="AAE2CA">
                    <a:lumMod val="60000"/>
                    <a:lumOff val="40000"/>
                  </a:srgbClr>
                </a:solidFill>
              </a:ln>
              <a:solidFill>
                <a:srgbClr val="808080">
                  <a:lumMod val="60000"/>
                  <a:lumOff val="40000"/>
                </a:srgbClr>
              </a:solidFill>
              <a:effectLst>
                <a:outerShdw blurRad="38100" dist="19050" dir="2700000" algn="tl" rotWithShape="0">
                  <a:srgbClr val="000000">
                    <a:alpha val="40000"/>
                  </a:srgbClr>
                </a:outerShdw>
              </a:effectLst>
            </a:endParaRPr>
          </a:p>
        </p:txBody>
      </p:sp>
      <p:sp>
        <p:nvSpPr>
          <p:cNvPr id="20" name="Oval 19"/>
          <p:cNvSpPr/>
          <p:nvPr/>
        </p:nvSpPr>
        <p:spPr>
          <a:xfrm>
            <a:off x="7877905" y="5450409"/>
            <a:ext cx="1066329" cy="1279724"/>
          </a:xfrm>
          <a:prstGeom prst="ellipse">
            <a:avLst/>
          </a:prstGeom>
          <a:solidFill>
            <a:schemeClr val="bg1">
              <a:lumMod val="85000"/>
            </a:schemeClr>
          </a:solidFill>
          <a:ln w="28575">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r>
              <a:rPr lang="fa-IR" sz="2400" dirty="0">
                <a:ln w="0">
                  <a:solidFill>
                    <a:srgbClr val="00CC99">
                      <a:lumMod val="50000"/>
                    </a:srgbClr>
                  </a:solidFill>
                </a:ln>
                <a:solidFill>
                  <a:srgbClr val="808080">
                    <a:lumMod val="75000"/>
                  </a:srgbClr>
                </a:solidFill>
                <a:effectLst>
                  <a:outerShdw blurRad="38100" dist="19050" dir="2700000" algn="tl" rotWithShape="0">
                    <a:srgbClr val="000000">
                      <a:alpha val="40000"/>
                    </a:srgbClr>
                  </a:outerShdw>
                </a:effectLst>
                <a:ea typeface="Calibri"/>
                <a:cs typeface="B Homa" panose="00000400000000000000" pitchFamily="2" charset="-78"/>
              </a:rPr>
              <a:t>۳۳ شهر مهم</a:t>
            </a:r>
            <a:endParaRPr lang="en-US" sz="2400" dirty="0">
              <a:ln w="0">
                <a:solidFill>
                  <a:srgbClr val="00CC99">
                    <a:lumMod val="50000"/>
                  </a:srgbClr>
                </a:solidFill>
              </a:ln>
              <a:solidFill>
                <a:srgbClr val="808080">
                  <a:lumMod val="75000"/>
                </a:srgbClr>
              </a:solidFill>
              <a:effectLst>
                <a:outerShdw blurRad="38100" dist="19050" dir="2700000" algn="tl" rotWithShape="0">
                  <a:srgbClr val="000000">
                    <a:alpha val="40000"/>
                  </a:srgbClr>
                </a:outerShdw>
              </a:effectLst>
            </a:endParaRPr>
          </a:p>
        </p:txBody>
      </p:sp>
      <p:sp>
        <p:nvSpPr>
          <p:cNvPr id="22" name="Left Arrow Callout 21"/>
          <p:cNvSpPr/>
          <p:nvPr/>
        </p:nvSpPr>
        <p:spPr>
          <a:xfrm>
            <a:off x="1240605" y="5741721"/>
            <a:ext cx="1375990" cy="717186"/>
          </a:xfrm>
          <a:prstGeom prst="leftArrowCallout">
            <a:avLst>
              <a:gd name="adj1" fmla="val 17154"/>
              <a:gd name="adj2" fmla="val 25000"/>
              <a:gd name="adj3" fmla="val 25000"/>
              <a:gd name="adj4" fmla="val 73292"/>
            </a:avLst>
          </a:prstGeom>
          <a:solidFill>
            <a:srgbClr val="339966"/>
          </a:solidFill>
          <a:ln w="28575">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r>
              <a:rPr lang="fa-IR" sz="2400" dirty="0">
                <a:ln w="0">
                  <a:solidFill>
                    <a:srgbClr val="AAE2CA">
                      <a:lumMod val="60000"/>
                      <a:lumOff val="40000"/>
                    </a:srgbClr>
                  </a:solidFill>
                </a:ln>
                <a:solidFill>
                  <a:srgbClr val="808080">
                    <a:lumMod val="60000"/>
                    <a:lumOff val="40000"/>
                  </a:srgbClr>
                </a:solidFill>
                <a:effectLst>
                  <a:outerShdw blurRad="38100" dist="19050" dir="2700000" algn="tl" rotWithShape="0">
                    <a:srgbClr val="000000">
                      <a:alpha val="40000"/>
                    </a:srgbClr>
                  </a:outerShdw>
                </a:effectLst>
                <a:ea typeface="Calibri"/>
                <a:cs typeface="B Homa" panose="00000400000000000000" pitchFamily="2" charset="-78"/>
              </a:rPr>
              <a:t>کنگره ی پنجم</a:t>
            </a:r>
            <a:endParaRPr lang="en-US" sz="2400" dirty="0">
              <a:ln w="0">
                <a:solidFill>
                  <a:srgbClr val="AAE2CA">
                    <a:lumMod val="60000"/>
                    <a:lumOff val="40000"/>
                  </a:srgbClr>
                </a:solidFill>
              </a:ln>
              <a:solidFill>
                <a:srgbClr val="808080">
                  <a:lumMod val="60000"/>
                  <a:lumOff val="40000"/>
                </a:srgbClr>
              </a:solidFill>
              <a:effectLst>
                <a:outerShdw blurRad="38100" dist="19050" dir="2700000" algn="tl" rotWithShape="0">
                  <a:srgbClr val="000000">
                    <a:alpha val="40000"/>
                  </a:srgbClr>
                </a:outerShdw>
              </a:effectLst>
            </a:endParaRPr>
          </a:p>
        </p:txBody>
      </p:sp>
      <p:sp>
        <p:nvSpPr>
          <p:cNvPr id="29" name="Oval 28"/>
          <p:cNvSpPr/>
          <p:nvPr/>
        </p:nvSpPr>
        <p:spPr>
          <a:xfrm>
            <a:off x="93315" y="5428698"/>
            <a:ext cx="1066329" cy="1279724"/>
          </a:xfrm>
          <a:prstGeom prst="ellipse">
            <a:avLst/>
          </a:prstGeom>
          <a:solidFill>
            <a:schemeClr val="bg1">
              <a:lumMod val="85000"/>
            </a:schemeClr>
          </a:solidFill>
          <a:ln w="28575">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r>
              <a:rPr lang="fa-IR" sz="2400" dirty="0">
                <a:ln w="0">
                  <a:solidFill>
                    <a:srgbClr val="00CC99">
                      <a:lumMod val="50000"/>
                    </a:srgbClr>
                  </a:solidFill>
                </a:ln>
                <a:solidFill>
                  <a:srgbClr val="808080">
                    <a:lumMod val="75000"/>
                  </a:srgbClr>
                </a:solidFill>
                <a:effectLst>
                  <a:outerShdw blurRad="38100" dist="19050" dir="2700000" algn="tl" rotWithShape="0">
                    <a:srgbClr val="000000">
                      <a:alpha val="40000"/>
                    </a:srgbClr>
                  </a:outerShdw>
                </a:effectLst>
                <a:ea typeface="Calibri"/>
                <a:cs typeface="B Homa" panose="00000400000000000000" pitchFamily="2" charset="-78"/>
              </a:rPr>
              <a:t>شهر عملکردی</a:t>
            </a:r>
            <a:endParaRPr lang="en-US" sz="2400" dirty="0">
              <a:ln w="0">
                <a:solidFill>
                  <a:srgbClr val="00CC99">
                    <a:lumMod val="50000"/>
                  </a:srgbClr>
                </a:solidFill>
              </a:ln>
              <a:solidFill>
                <a:srgbClr val="808080">
                  <a:lumMod val="75000"/>
                </a:srgbClr>
              </a:solidFill>
              <a:effectLst>
                <a:outerShdw blurRad="38100" dist="19050" dir="2700000" algn="tl" rotWithShape="0">
                  <a:srgbClr val="000000">
                    <a:alpha val="40000"/>
                  </a:srgbClr>
                </a:outerShdw>
              </a:effectLst>
            </a:endParaRPr>
          </a:p>
        </p:txBody>
      </p:sp>
    </p:spTree>
    <p:extLst>
      <p:ext uri="{BB962C8B-B14F-4D97-AF65-F5344CB8AC3E}">
        <p14:creationId xmlns:p14="http://schemas.microsoft.com/office/powerpoint/2010/main" val="102882703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t>
            </a:r>
            <a:endParaRPr lang="en-US"/>
          </a:p>
        </p:txBody>
      </p:sp>
      <p:sp>
        <p:nvSpPr>
          <p:cNvPr id="3" name="Content Placeholder 2"/>
          <p:cNvSpPr>
            <a:spLocks noGrp="1"/>
          </p:cNvSpPr>
          <p:nvPr>
            <p:ph idx="1"/>
          </p:nvPr>
        </p:nvSpPr>
        <p:spPr/>
        <p:txBody>
          <a:bodyPr/>
          <a:lstStyle/>
          <a:p>
            <a:endParaRPr lang="en-US"/>
          </a:p>
        </p:txBody>
      </p:sp>
      <p:pic>
        <p:nvPicPr>
          <p:cNvPr id="4" name="Picture 11" descr="Z:\newtek\_backgrounds_1.02\Tim\powerpoint templates\61-80\skyscrapers\skyscrapers_sld.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560622" y="4565121"/>
            <a:ext cx="1362615" cy="461665"/>
          </a:xfrm>
          <a:prstGeom prst="rect">
            <a:avLst/>
          </a:prstGeom>
          <a:noFill/>
        </p:spPr>
        <p:txBody>
          <a:bodyPr wrap="square" rtlCol="0">
            <a:spAutoFit/>
          </a:bodyPr>
          <a:lstStyle/>
          <a:p>
            <a:pPr algn="ctr" rtl="0" fontAlgn="base">
              <a:spcBef>
                <a:spcPct val="0"/>
              </a:spcBef>
              <a:spcAft>
                <a:spcPct val="0"/>
              </a:spcAft>
            </a:pPr>
            <a:r>
              <a:rPr lang="fa-IR" sz="2400" dirty="0">
                <a:ln>
                  <a:solidFill>
                    <a:srgbClr val="00CC99">
                      <a:lumMod val="50000"/>
                    </a:srgbClr>
                  </a:solidFill>
                </a:ln>
                <a:solidFill>
                  <a:srgbClr val="808080">
                    <a:lumMod val="75000"/>
                  </a:srgbClr>
                </a:solidFill>
                <a:latin typeface="Times New Roman" panose="02020603050405020304" pitchFamily="18" charset="0"/>
                <a:ea typeface="Calibri"/>
                <a:cs typeface="B Homa" panose="00000400000000000000" pitchFamily="2" charset="-78"/>
              </a:rPr>
              <a:t>قابل درک</a:t>
            </a:r>
            <a:endParaRPr lang="en-US" sz="2400" dirty="0">
              <a:ln>
                <a:solidFill>
                  <a:srgbClr val="00CC99">
                    <a:lumMod val="50000"/>
                  </a:srgbClr>
                </a:solidFill>
              </a:ln>
              <a:solidFill>
                <a:srgbClr val="808080">
                  <a:lumMod val="75000"/>
                </a:srgbClr>
              </a:solidFill>
              <a:latin typeface="Times New Roman" panose="02020603050405020304" pitchFamily="18" charset="0"/>
            </a:endParaRPr>
          </a:p>
        </p:txBody>
      </p:sp>
      <p:sp>
        <p:nvSpPr>
          <p:cNvPr id="7" name="TextBox 6"/>
          <p:cNvSpPr txBox="1"/>
          <p:nvPr/>
        </p:nvSpPr>
        <p:spPr>
          <a:xfrm>
            <a:off x="3583158" y="129570"/>
            <a:ext cx="1977683" cy="523220"/>
          </a:xfrm>
          <a:prstGeom prst="rect">
            <a:avLst/>
          </a:prstGeom>
          <a:noFill/>
        </p:spPr>
        <p:txBody>
          <a:bodyPr wrap="square" rtlCol="0">
            <a:spAutoFit/>
          </a:bodyPr>
          <a:lstStyle/>
          <a:p>
            <a:pPr algn="ctr" fontAlgn="base">
              <a:spcBef>
                <a:spcPct val="0"/>
              </a:spcBef>
              <a:spcAft>
                <a:spcPct val="0"/>
              </a:spcAft>
            </a:pPr>
            <a:r>
              <a:rPr lang="fa-IR" sz="2800" b="1" dirty="0">
                <a:solidFill>
                  <a:srgbClr val="FFFFFF"/>
                </a:solidFill>
                <a:latin typeface="Calibri"/>
                <a:ea typeface="Calibri"/>
                <a:cs typeface="B Homa" panose="00000400000000000000" pitchFamily="2" charset="-78"/>
              </a:rPr>
              <a:t>مقدمه</a:t>
            </a:r>
            <a:endParaRPr lang="en-US" sz="2800" b="1" dirty="0">
              <a:solidFill>
                <a:srgbClr val="FFFFFF"/>
              </a:solidFill>
              <a:latin typeface="Times New Roman" panose="02020603050405020304" pitchFamily="18" charset="0"/>
            </a:endParaRPr>
          </a:p>
        </p:txBody>
      </p:sp>
      <p:sp>
        <p:nvSpPr>
          <p:cNvPr id="8" name="Explosion 2 7"/>
          <p:cNvSpPr/>
          <p:nvPr/>
        </p:nvSpPr>
        <p:spPr>
          <a:xfrm>
            <a:off x="4985536" y="957590"/>
            <a:ext cx="3766038" cy="1153252"/>
          </a:xfrm>
          <a:prstGeom prst="irregularSeal2">
            <a:avLst/>
          </a:prstGeom>
          <a:solidFill>
            <a:schemeClr val="bg1">
              <a:lumMod val="85000"/>
            </a:schemeClr>
          </a:solidFill>
          <a:ln w="28575">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r>
              <a:rPr lang="fa-IR" sz="2400" dirty="0">
                <a:ln w="0">
                  <a:solidFill>
                    <a:srgbClr val="00CC99">
                      <a:lumMod val="50000"/>
                    </a:srgbClr>
                  </a:solidFill>
                </a:ln>
                <a:solidFill>
                  <a:srgbClr val="808080">
                    <a:lumMod val="75000"/>
                  </a:srgbClr>
                </a:solidFill>
                <a:effectLst>
                  <a:outerShdw blurRad="38100" dist="19050" dir="2700000" algn="tl" rotWithShape="0">
                    <a:srgbClr val="000000">
                      <a:alpha val="40000"/>
                    </a:srgbClr>
                  </a:outerShdw>
                </a:effectLst>
                <a:latin typeface="Calibri"/>
                <a:ea typeface="Calibri"/>
                <a:cs typeface="B Homa" panose="00000400000000000000" pitchFamily="2" charset="-78"/>
              </a:rPr>
              <a:t>«منشور آتن</a:t>
            </a:r>
            <a:r>
              <a:rPr lang="fa-IR" sz="2400" dirty="0">
                <a:ln w="0">
                  <a:solidFill>
                    <a:srgbClr val="00CC99">
                      <a:lumMod val="50000"/>
                    </a:srgbClr>
                  </a:solidFill>
                </a:ln>
                <a:solidFill>
                  <a:srgbClr val="808080">
                    <a:lumMod val="75000"/>
                  </a:srgbClr>
                </a:solidFill>
                <a:effectLst>
                  <a:outerShdw blurRad="38100" dist="19050" dir="2700000" algn="tl" rotWithShape="0">
                    <a:srgbClr val="000000">
                      <a:alpha val="40000"/>
                    </a:srgbClr>
                  </a:outerShdw>
                </a:effectLst>
                <a:latin typeface="Calibri"/>
                <a:ea typeface="Calibri"/>
                <a:cs typeface="B Homa" panose="00000400000000000000" pitchFamily="2" charset="-78"/>
              </a:rPr>
              <a:t>»</a:t>
            </a:r>
            <a:endParaRPr lang="en-US" sz="2400" dirty="0">
              <a:ln w="0">
                <a:solidFill>
                  <a:srgbClr val="00CC99">
                    <a:lumMod val="50000"/>
                  </a:srgbClr>
                </a:solidFill>
              </a:ln>
              <a:solidFill>
                <a:srgbClr val="808080">
                  <a:lumMod val="75000"/>
                </a:srgbClr>
              </a:solidFill>
              <a:effectLst>
                <a:outerShdw blurRad="38100" dist="19050" dir="2700000" algn="tl" rotWithShape="0">
                  <a:srgbClr val="000000">
                    <a:alpha val="40000"/>
                  </a:srgbClr>
                </a:outerShdw>
              </a:effectLst>
            </a:endParaRPr>
          </a:p>
        </p:txBody>
      </p:sp>
      <p:sp>
        <p:nvSpPr>
          <p:cNvPr id="9" name="Left Arrow 8"/>
          <p:cNvSpPr/>
          <p:nvPr/>
        </p:nvSpPr>
        <p:spPr>
          <a:xfrm>
            <a:off x="3553412" y="1094771"/>
            <a:ext cx="1134210" cy="794481"/>
          </a:xfrm>
          <a:prstGeom prst="leftArrow">
            <a:avLst/>
          </a:prstGeom>
          <a:solidFill>
            <a:srgbClr val="339966"/>
          </a:solidFill>
          <a:ln w="28575">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r>
              <a:rPr lang="fa-IR" sz="2400" dirty="0">
                <a:ln>
                  <a:solidFill>
                    <a:srgbClr val="AAE2CA">
                      <a:lumMod val="60000"/>
                      <a:lumOff val="40000"/>
                    </a:srgbClr>
                  </a:solidFill>
                </a:ln>
                <a:solidFill>
                  <a:srgbClr val="808080">
                    <a:lumMod val="60000"/>
                    <a:lumOff val="40000"/>
                  </a:srgbClr>
                </a:solidFill>
                <a:latin typeface="Calibri"/>
                <a:ea typeface="Calibri"/>
                <a:cs typeface="B Homa" panose="00000400000000000000" pitchFamily="2" charset="-78"/>
              </a:rPr>
              <a:t>1941</a:t>
            </a:r>
            <a:endParaRPr lang="en-US" sz="2400" dirty="0">
              <a:ln>
                <a:solidFill>
                  <a:srgbClr val="AAE2CA">
                    <a:lumMod val="60000"/>
                    <a:lumOff val="40000"/>
                  </a:srgbClr>
                </a:solidFill>
              </a:ln>
              <a:solidFill>
                <a:srgbClr val="808080">
                  <a:lumMod val="60000"/>
                  <a:lumOff val="40000"/>
                </a:srgbClr>
              </a:solidFill>
            </a:endParaRPr>
          </a:p>
        </p:txBody>
      </p:sp>
      <p:sp>
        <p:nvSpPr>
          <p:cNvPr id="10" name="Flowchart: Punched Tape 9"/>
          <p:cNvSpPr/>
          <p:nvPr/>
        </p:nvSpPr>
        <p:spPr>
          <a:xfrm>
            <a:off x="1754650" y="1106244"/>
            <a:ext cx="1438716" cy="794481"/>
          </a:xfrm>
          <a:prstGeom prst="flowChartPunchedTape">
            <a:avLst/>
          </a:prstGeom>
          <a:solidFill>
            <a:schemeClr val="bg1">
              <a:lumMod val="85000"/>
            </a:schemeClr>
          </a:solidFill>
          <a:ln w="28575">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r>
              <a:rPr lang="fa-IR" sz="2400" dirty="0">
                <a:ln>
                  <a:solidFill>
                    <a:srgbClr val="00CC99">
                      <a:lumMod val="50000"/>
                    </a:srgbClr>
                  </a:solidFill>
                </a:ln>
                <a:solidFill>
                  <a:srgbClr val="808080">
                    <a:lumMod val="75000"/>
                  </a:srgbClr>
                </a:solidFill>
                <a:latin typeface="Calibri"/>
                <a:ea typeface="Calibri"/>
                <a:cs typeface="B Homa" panose="00000400000000000000" pitchFamily="2" charset="-78"/>
              </a:rPr>
              <a:t>لوکوربوزیه</a:t>
            </a:r>
            <a:endParaRPr lang="en-US" sz="2400" dirty="0">
              <a:ln>
                <a:solidFill>
                  <a:srgbClr val="00CC99">
                    <a:lumMod val="50000"/>
                  </a:srgbClr>
                </a:solidFill>
              </a:ln>
              <a:solidFill>
                <a:srgbClr val="808080">
                  <a:lumMod val="75000"/>
                </a:srgbClr>
              </a:solidFill>
            </a:endParaRPr>
          </a:p>
        </p:txBody>
      </p:sp>
      <p:sp>
        <p:nvSpPr>
          <p:cNvPr id="11" name="Curved Right Arrow 10"/>
          <p:cNvSpPr/>
          <p:nvPr/>
        </p:nvSpPr>
        <p:spPr>
          <a:xfrm>
            <a:off x="467745" y="1408699"/>
            <a:ext cx="916746" cy="1447043"/>
          </a:xfrm>
          <a:prstGeom prst="curvedRightArrow">
            <a:avLst/>
          </a:prstGeom>
          <a:solidFill>
            <a:srgbClr val="339966"/>
          </a:solidFill>
          <a:ln w="28575">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sz="2400">
              <a:solidFill>
                <a:srgbClr val="000000"/>
              </a:solidFill>
            </a:endParaRPr>
          </a:p>
        </p:txBody>
      </p:sp>
      <p:sp>
        <p:nvSpPr>
          <p:cNvPr id="12" name="Double Wave 11"/>
          <p:cNvSpPr/>
          <p:nvPr/>
        </p:nvSpPr>
        <p:spPr>
          <a:xfrm>
            <a:off x="1485325" y="2194052"/>
            <a:ext cx="4969999" cy="912470"/>
          </a:xfrm>
          <a:prstGeom prst="doubleWave">
            <a:avLst/>
          </a:prstGeom>
          <a:solidFill>
            <a:schemeClr val="bg1">
              <a:lumMod val="85000"/>
            </a:schemeClr>
          </a:solidFill>
          <a:ln w="28575">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r>
              <a:rPr lang="fa-IR" sz="2400" dirty="0">
                <a:ln>
                  <a:solidFill>
                    <a:srgbClr val="00CC99">
                      <a:lumMod val="50000"/>
                    </a:srgbClr>
                  </a:solidFill>
                </a:ln>
                <a:solidFill>
                  <a:srgbClr val="808080">
                    <a:lumMod val="75000"/>
                  </a:srgbClr>
                </a:solidFill>
                <a:latin typeface="Calibri"/>
                <a:ea typeface="Calibri"/>
                <a:cs typeface="B Homa" panose="00000400000000000000" pitchFamily="2" charset="-78"/>
              </a:rPr>
              <a:t>بارز ترین مانیفست های معماری- شهرسازی</a:t>
            </a:r>
            <a:endParaRPr lang="en-US" sz="2400" dirty="0">
              <a:ln>
                <a:solidFill>
                  <a:srgbClr val="00CC99">
                    <a:lumMod val="50000"/>
                  </a:srgbClr>
                </a:solidFill>
              </a:ln>
              <a:solidFill>
                <a:srgbClr val="808080">
                  <a:lumMod val="75000"/>
                </a:srgbClr>
              </a:solidFill>
            </a:endParaRPr>
          </a:p>
        </p:txBody>
      </p:sp>
      <p:sp>
        <p:nvSpPr>
          <p:cNvPr id="13" name="Quad Arrow Callout 12"/>
          <p:cNvSpPr/>
          <p:nvPr/>
        </p:nvSpPr>
        <p:spPr>
          <a:xfrm>
            <a:off x="6239029" y="3733676"/>
            <a:ext cx="1614266" cy="1409234"/>
          </a:xfrm>
          <a:prstGeom prst="quadArrowCallout">
            <a:avLst>
              <a:gd name="adj1" fmla="val 5857"/>
              <a:gd name="adj2" fmla="val 12819"/>
              <a:gd name="adj3" fmla="val 12819"/>
              <a:gd name="adj4" fmla="val 63313"/>
            </a:avLst>
          </a:prstGeom>
          <a:solidFill>
            <a:srgbClr val="339966"/>
          </a:solidFill>
          <a:ln w="28575">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r>
              <a:rPr lang="fa-IR" sz="2400" dirty="0">
                <a:ln>
                  <a:solidFill>
                    <a:srgbClr val="AAE2CA">
                      <a:lumMod val="60000"/>
                      <a:lumOff val="40000"/>
                    </a:srgbClr>
                  </a:solidFill>
                </a:ln>
                <a:solidFill>
                  <a:srgbClr val="808080">
                    <a:lumMod val="60000"/>
                    <a:lumOff val="40000"/>
                  </a:srgbClr>
                </a:solidFill>
                <a:ea typeface="Calibri"/>
                <a:cs typeface="B Homa" panose="00000400000000000000" pitchFamily="2" charset="-78"/>
              </a:rPr>
              <a:t>توزیع و تنظیم</a:t>
            </a:r>
            <a:endParaRPr lang="en-US" sz="2400" dirty="0">
              <a:ln>
                <a:solidFill>
                  <a:srgbClr val="AAE2CA">
                    <a:lumMod val="60000"/>
                    <a:lumOff val="40000"/>
                  </a:srgbClr>
                </a:solidFill>
              </a:ln>
              <a:solidFill>
                <a:srgbClr val="808080">
                  <a:lumMod val="60000"/>
                  <a:lumOff val="40000"/>
                </a:srgbClr>
              </a:solidFill>
            </a:endParaRPr>
          </a:p>
        </p:txBody>
      </p:sp>
      <p:sp>
        <p:nvSpPr>
          <p:cNvPr id="14" name="Folded Corner 13"/>
          <p:cNvSpPr/>
          <p:nvPr/>
        </p:nvSpPr>
        <p:spPr>
          <a:xfrm>
            <a:off x="6283739" y="5317543"/>
            <a:ext cx="1524575" cy="452521"/>
          </a:xfrm>
          <a:prstGeom prst="foldedCorner">
            <a:avLst/>
          </a:prstGeom>
          <a:solidFill>
            <a:schemeClr val="bg1">
              <a:lumMod val="85000"/>
            </a:schemeClr>
          </a:solidFill>
          <a:ln w="28575">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r>
              <a:rPr lang="fa-IR" sz="2400" dirty="0">
                <a:ln>
                  <a:solidFill>
                    <a:srgbClr val="00CC99">
                      <a:lumMod val="50000"/>
                    </a:srgbClr>
                  </a:solidFill>
                </a:ln>
                <a:solidFill>
                  <a:srgbClr val="808080">
                    <a:lumMod val="75000"/>
                  </a:srgbClr>
                </a:solidFill>
                <a:ea typeface="Calibri"/>
                <a:cs typeface="B Homa" panose="00000400000000000000" pitchFamily="2" charset="-78"/>
              </a:rPr>
              <a:t>اوقات فراغت</a:t>
            </a:r>
            <a:endParaRPr lang="en-US" sz="2400" dirty="0">
              <a:ln>
                <a:solidFill>
                  <a:srgbClr val="00CC99">
                    <a:lumMod val="50000"/>
                  </a:srgbClr>
                </a:solidFill>
              </a:ln>
              <a:solidFill>
                <a:srgbClr val="808080">
                  <a:lumMod val="75000"/>
                </a:srgbClr>
              </a:solidFill>
            </a:endParaRPr>
          </a:p>
        </p:txBody>
      </p:sp>
      <p:sp>
        <p:nvSpPr>
          <p:cNvPr id="15" name="Folded Corner 14"/>
          <p:cNvSpPr/>
          <p:nvPr/>
        </p:nvSpPr>
        <p:spPr>
          <a:xfrm>
            <a:off x="8005695" y="4236298"/>
            <a:ext cx="865771" cy="403991"/>
          </a:xfrm>
          <a:prstGeom prst="foldedCorner">
            <a:avLst/>
          </a:prstGeom>
          <a:solidFill>
            <a:schemeClr val="bg1">
              <a:lumMod val="85000"/>
            </a:schemeClr>
          </a:solidFill>
          <a:ln w="28575">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r>
              <a:rPr lang="fa-IR" sz="2400" dirty="0">
                <a:ln>
                  <a:solidFill>
                    <a:srgbClr val="00CC99">
                      <a:lumMod val="50000"/>
                    </a:srgbClr>
                  </a:solidFill>
                </a:ln>
                <a:solidFill>
                  <a:srgbClr val="808080">
                    <a:lumMod val="75000"/>
                  </a:srgbClr>
                </a:solidFill>
                <a:ea typeface="Calibri"/>
                <a:cs typeface="B Homa" panose="00000400000000000000" pitchFamily="2" charset="-78"/>
              </a:rPr>
              <a:t>اسکان</a:t>
            </a:r>
            <a:endParaRPr lang="en-US" sz="2400" dirty="0">
              <a:ln>
                <a:solidFill>
                  <a:srgbClr val="00CC99">
                    <a:lumMod val="50000"/>
                  </a:srgbClr>
                </a:solidFill>
              </a:ln>
              <a:solidFill>
                <a:srgbClr val="808080">
                  <a:lumMod val="75000"/>
                </a:srgbClr>
              </a:solidFill>
            </a:endParaRPr>
          </a:p>
        </p:txBody>
      </p:sp>
      <p:sp>
        <p:nvSpPr>
          <p:cNvPr id="16" name="Folded Corner 15"/>
          <p:cNvSpPr/>
          <p:nvPr/>
        </p:nvSpPr>
        <p:spPr>
          <a:xfrm>
            <a:off x="6721579" y="3126423"/>
            <a:ext cx="649166" cy="454853"/>
          </a:xfrm>
          <a:prstGeom prst="foldedCorner">
            <a:avLst/>
          </a:prstGeom>
          <a:solidFill>
            <a:schemeClr val="bg1">
              <a:lumMod val="85000"/>
            </a:schemeClr>
          </a:solidFill>
          <a:ln w="28575">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r>
              <a:rPr lang="fa-IR" sz="2400" dirty="0">
                <a:ln>
                  <a:solidFill>
                    <a:srgbClr val="00CC99">
                      <a:lumMod val="50000"/>
                    </a:srgbClr>
                  </a:solidFill>
                </a:ln>
                <a:solidFill>
                  <a:srgbClr val="808080">
                    <a:lumMod val="75000"/>
                  </a:srgbClr>
                </a:solidFill>
                <a:ea typeface="Calibri"/>
                <a:cs typeface="B Homa" panose="00000400000000000000" pitchFamily="2" charset="-78"/>
              </a:rPr>
              <a:t>کار</a:t>
            </a:r>
            <a:endParaRPr lang="en-US" sz="2400" dirty="0">
              <a:ln>
                <a:solidFill>
                  <a:srgbClr val="00CC99">
                    <a:lumMod val="50000"/>
                  </a:srgbClr>
                </a:solidFill>
              </a:ln>
              <a:solidFill>
                <a:srgbClr val="808080">
                  <a:lumMod val="75000"/>
                </a:srgbClr>
              </a:solidFill>
            </a:endParaRPr>
          </a:p>
        </p:txBody>
      </p:sp>
      <p:sp>
        <p:nvSpPr>
          <p:cNvPr id="17" name="Folded Corner 16"/>
          <p:cNvSpPr/>
          <p:nvPr/>
        </p:nvSpPr>
        <p:spPr>
          <a:xfrm>
            <a:off x="5002839" y="4236298"/>
            <a:ext cx="1058339" cy="403991"/>
          </a:xfrm>
          <a:prstGeom prst="foldedCorner">
            <a:avLst/>
          </a:prstGeom>
          <a:solidFill>
            <a:schemeClr val="bg1">
              <a:lumMod val="85000"/>
            </a:schemeClr>
          </a:solidFill>
          <a:ln w="28575">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r>
              <a:rPr lang="fa-IR" sz="2400" dirty="0">
                <a:ln>
                  <a:solidFill>
                    <a:srgbClr val="00CC99">
                      <a:lumMod val="50000"/>
                    </a:srgbClr>
                  </a:solidFill>
                </a:ln>
                <a:solidFill>
                  <a:srgbClr val="808080">
                    <a:lumMod val="75000"/>
                  </a:srgbClr>
                </a:solidFill>
                <a:ea typeface="Calibri"/>
                <a:cs typeface="B Homa" panose="00000400000000000000" pitchFamily="2" charset="-78"/>
              </a:rPr>
              <a:t>ترافیک</a:t>
            </a:r>
            <a:endParaRPr lang="en-US" sz="2400" dirty="0">
              <a:ln>
                <a:solidFill>
                  <a:srgbClr val="00CC99">
                    <a:lumMod val="50000"/>
                  </a:srgbClr>
                </a:solidFill>
              </a:ln>
              <a:solidFill>
                <a:srgbClr val="808080">
                  <a:lumMod val="75000"/>
                </a:srgbClr>
              </a:solidFill>
            </a:endParaRPr>
          </a:p>
        </p:txBody>
      </p:sp>
      <p:sp>
        <p:nvSpPr>
          <p:cNvPr id="18" name="Left Brace 17"/>
          <p:cNvSpPr/>
          <p:nvPr/>
        </p:nvSpPr>
        <p:spPr>
          <a:xfrm>
            <a:off x="4600140" y="3263705"/>
            <a:ext cx="450166" cy="3010486"/>
          </a:xfrm>
          <a:prstGeom prst="leftBrace">
            <a:avLst>
              <a:gd name="adj1" fmla="val 67708"/>
              <a:gd name="adj2" fmla="val 49065"/>
            </a:avLst>
          </a:prstGeom>
          <a:noFill/>
          <a:ln w="57150">
            <a:solidFill>
              <a:srgbClr val="339966"/>
            </a:solidFill>
          </a:ln>
        </p:spPr>
        <p:style>
          <a:lnRef idx="1">
            <a:schemeClr val="accent1"/>
          </a:lnRef>
          <a:fillRef idx="0">
            <a:schemeClr val="accent1"/>
          </a:fillRef>
          <a:effectRef idx="0">
            <a:schemeClr val="accent1"/>
          </a:effectRef>
          <a:fontRef idx="minor">
            <a:schemeClr val="tx1"/>
          </a:fontRef>
        </p:style>
        <p:txBody>
          <a:bodyPr rtlCol="0" anchor="ctr"/>
          <a:lstStyle/>
          <a:p>
            <a:pPr algn="ctr" rtl="0" fontAlgn="base">
              <a:spcBef>
                <a:spcPct val="0"/>
              </a:spcBef>
              <a:spcAft>
                <a:spcPct val="0"/>
              </a:spcAft>
            </a:pPr>
            <a:endParaRPr lang="en-US" sz="2400">
              <a:solidFill>
                <a:srgbClr val="000000"/>
              </a:solidFill>
            </a:endParaRPr>
          </a:p>
        </p:txBody>
      </p:sp>
      <p:sp>
        <p:nvSpPr>
          <p:cNvPr id="19" name="Cloud 18"/>
          <p:cNvSpPr/>
          <p:nvPr/>
        </p:nvSpPr>
        <p:spPr>
          <a:xfrm>
            <a:off x="2777263" y="4287630"/>
            <a:ext cx="1496316" cy="1049212"/>
          </a:xfrm>
          <a:prstGeom prst="cloud">
            <a:avLst/>
          </a:prstGeom>
          <a:solidFill>
            <a:schemeClr val="bg1">
              <a:lumMod val="85000"/>
            </a:schemeClr>
          </a:solidFill>
          <a:ln w="28575">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r>
              <a:rPr lang="fa-IR" sz="2400" dirty="0">
                <a:ln>
                  <a:solidFill>
                    <a:srgbClr val="00CC99">
                      <a:lumMod val="50000"/>
                    </a:srgbClr>
                  </a:solidFill>
                </a:ln>
                <a:solidFill>
                  <a:srgbClr val="808080">
                    <a:lumMod val="75000"/>
                  </a:srgbClr>
                </a:solidFill>
                <a:ea typeface="Calibri"/>
                <a:cs typeface="B Homa" panose="00000400000000000000" pitchFamily="2" charset="-78"/>
              </a:rPr>
              <a:t>طراحی شهری</a:t>
            </a:r>
            <a:endParaRPr lang="en-US" sz="2400" dirty="0">
              <a:ln>
                <a:solidFill>
                  <a:srgbClr val="00CC99">
                    <a:lumMod val="50000"/>
                  </a:srgbClr>
                </a:solidFill>
              </a:ln>
              <a:solidFill>
                <a:srgbClr val="808080">
                  <a:lumMod val="75000"/>
                </a:srgbClr>
              </a:solidFill>
            </a:endParaRPr>
          </a:p>
        </p:txBody>
      </p:sp>
      <p:sp>
        <p:nvSpPr>
          <p:cNvPr id="20" name="Rectangle 19"/>
          <p:cNvSpPr/>
          <p:nvPr/>
        </p:nvSpPr>
        <p:spPr>
          <a:xfrm>
            <a:off x="467745" y="3609559"/>
            <a:ext cx="1550424" cy="461665"/>
          </a:xfrm>
          <a:prstGeom prst="rect">
            <a:avLst/>
          </a:prstGeom>
        </p:spPr>
        <p:txBody>
          <a:bodyPr wrap="none">
            <a:spAutoFit/>
          </a:bodyPr>
          <a:lstStyle/>
          <a:p>
            <a:pPr algn="l" rtl="0" fontAlgn="base">
              <a:spcBef>
                <a:spcPct val="0"/>
              </a:spcBef>
              <a:spcAft>
                <a:spcPct val="0"/>
              </a:spcAft>
            </a:pPr>
            <a:r>
              <a:rPr lang="fa-IR" sz="2400" dirty="0">
                <a:ln>
                  <a:solidFill>
                    <a:srgbClr val="00CC99">
                      <a:lumMod val="50000"/>
                    </a:srgbClr>
                  </a:solidFill>
                </a:ln>
                <a:solidFill>
                  <a:srgbClr val="808080">
                    <a:lumMod val="75000"/>
                  </a:srgbClr>
                </a:solidFill>
                <a:latin typeface="Times New Roman" panose="02020603050405020304" pitchFamily="18" charset="0"/>
                <a:ea typeface="Calibri"/>
                <a:cs typeface="B Homa" panose="00000400000000000000" pitchFamily="2" charset="-78"/>
              </a:rPr>
              <a:t>فرمول ساده </a:t>
            </a:r>
            <a:endParaRPr lang="en-US" sz="2400" dirty="0">
              <a:ln>
                <a:solidFill>
                  <a:srgbClr val="00CC99">
                    <a:lumMod val="50000"/>
                  </a:srgbClr>
                </a:solidFill>
              </a:ln>
              <a:solidFill>
                <a:srgbClr val="808080">
                  <a:lumMod val="75000"/>
                </a:srgbClr>
              </a:solidFill>
              <a:latin typeface="Times New Roman" panose="02020603050405020304" pitchFamily="18" charset="0"/>
            </a:endParaRPr>
          </a:p>
        </p:txBody>
      </p:sp>
      <p:sp>
        <p:nvSpPr>
          <p:cNvPr id="21" name="Rectangle 20"/>
          <p:cNvSpPr/>
          <p:nvPr/>
        </p:nvSpPr>
        <p:spPr>
          <a:xfrm>
            <a:off x="510224" y="5539231"/>
            <a:ext cx="1337226" cy="461665"/>
          </a:xfrm>
          <a:prstGeom prst="rect">
            <a:avLst/>
          </a:prstGeom>
        </p:spPr>
        <p:txBody>
          <a:bodyPr wrap="none">
            <a:spAutoFit/>
          </a:bodyPr>
          <a:lstStyle/>
          <a:p>
            <a:pPr algn="l" rtl="0" fontAlgn="base">
              <a:spcBef>
                <a:spcPct val="0"/>
              </a:spcBef>
              <a:spcAft>
                <a:spcPct val="0"/>
              </a:spcAft>
            </a:pPr>
            <a:r>
              <a:rPr lang="fa-IR" sz="2400" dirty="0">
                <a:ln>
                  <a:solidFill>
                    <a:srgbClr val="00CC99">
                      <a:lumMod val="50000"/>
                    </a:srgbClr>
                  </a:solidFill>
                </a:ln>
                <a:solidFill>
                  <a:srgbClr val="808080">
                    <a:lumMod val="75000"/>
                  </a:srgbClr>
                </a:solidFill>
                <a:latin typeface="Times New Roman" panose="02020603050405020304" pitchFamily="18" charset="0"/>
                <a:ea typeface="Calibri"/>
                <a:cs typeface="B Homa" panose="00000400000000000000" pitchFamily="2" charset="-78"/>
              </a:rPr>
              <a:t>بحث انگیز </a:t>
            </a:r>
            <a:endParaRPr lang="en-US" sz="2400" dirty="0">
              <a:ln>
                <a:solidFill>
                  <a:srgbClr val="00CC99">
                    <a:lumMod val="50000"/>
                  </a:srgbClr>
                </a:solidFill>
              </a:ln>
              <a:solidFill>
                <a:srgbClr val="808080">
                  <a:lumMod val="75000"/>
                </a:srgbClr>
              </a:solidFill>
              <a:latin typeface="Times New Roman" panose="02020603050405020304" pitchFamily="18" charset="0"/>
            </a:endParaRPr>
          </a:p>
        </p:txBody>
      </p:sp>
      <p:cxnSp>
        <p:nvCxnSpPr>
          <p:cNvPr id="23" name="Curved Connector 22"/>
          <p:cNvCxnSpPr/>
          <p:nvPr/>
        </p:nvCxnSpPr>
        <p:spPr>
          <a:xfrm rot="16200000" flipV="1">
            <a:off x="1835914" y="3867230"/>
            <a:ext cx="952495" cy="861257"/>
          </a:xfrm>
          <a:prstGeom prst="curvedConnector3">
            <a:avLst>
              <a:gd name="adj1" fmla="val 50000"/>
            </a:avLst>
          </a:prstGeom>
          <a:ln w="28575">
            <a:solidFill>
              <a:srgbClr val="FFFFCC"/>
            </a:solidFill>
            <a:tailEnd type="triangle"/>
          </a:ln>
        </p:spPr>
        <p:style>
          <a:lnRef idx="1">
            <a:schemeClr val="accent1"/>
          </a:lnRef>
          <a:fillRef idx="0">
            <a:schemeClr val="accent1"/>
          </a:fillRef>
          <a:effectRef idx="0">
            <a:schemeClr val="accent1"/>
          </a:effectRef>
          <a:fontRef idx="minor">
            <a:schemeClr val="tx1"/>
          </a:fontRef>
        </p:style>
      </p:cxnSp>
      <p:cxnSp>
        <p:nvCxnSpPr>
          <p:cNvPr id="25" name="Curved Connector 24"/>
          <p:cNvCxnSpPr/>
          <p:nvPr/>
        </p:nvCxnSpPr>
        <p:spPr>
          <a:xfrm rot="5400000">
            <a:off x="1824741" y="4852017"/>
            <a:ext cx="990625" cy="845470"/>
          </a:xfrm>
          <a:prstGeom prst="curvedConnector3">
            <a:avLst>
              <a:gd name="adj1" fmla="val 45740"/>
            </a:avLst>
          </a:prstGeom>
          <a:ln w="28575">
            <a:solidFill>
              <a:srgbClr val="FFFFCC"/>
            </a:solidFill>
            <a:tailEnd type="triangle"/>
          </a:ln>
        </p:spPr>
        <p:style>
          <a:lnRef idx="1">
            <a:schemeClr val="accent1"/>
          </a:lnRef>
          <a:fillRef idx="0">
            <a:schemeClr val="accent1"/>
          </a:fillRef>
          <a:effectRef idx="0">
            <a:schemeClr val="accent1"/>
          </a:effectRef>
          <a:fontRef idx="minor">
            <a:schemeClr val="tx1"/>
          </a:fontRef>
        </p:style>
      </p:cxnSp>
      <p:cxnSp>
        <p:nvCxnSpPr>
          <p:cNvPr id="27" name="Curved Connector 26"/>
          <p:cNvCxnSpPr>
            <a:stCxn id="19" idx="2"/>
          </p:cNvCxnSpPr>
          <p:nvPr/>
        </p:nvCxnSpPr>
        <p:spPr>
          <a:xfrm rot="10800000">
            <a:off x="1948924" y="4795954"/>
            <a:ext cx="832981" cy="16283"/>
          </a:xfrm>
          <a:prstGeom prst="curvedConnector3">
            <a:avLst/>
          </a:prstGeom>
          <a:ln w="28575">
            <a:solidFill>
              <a:srgbClr val="FFFFCC"/>
            </a:solidFill>
            <a:tailEnd type="triangle"/>
          </a:ln>
        </p:spPr>
        <p:style>
          <a:lnRef idx="1">
            <a:schemeClr val="accent1"/>
          </a:lnRef>
          <a:fillRef idx="0">
            <a:schemeClr val="accent1"/>
          </a:fillRef>
          <a:effectRef idx="0">
            <a:schemeClr val="accent1"/>
          </a:effectRef>
          <a:fontRef idx="minor">
            <a:schemeClr val="tx1"/>
          </a:fontRef>
        </p:style>
      </p:cxnSp>
      <p:cxnSp>
        <p:nvCxnSpPr>
          <p:cNvPr id="33" name="Curved Connector 32"/>
          <p:cNvCxnSpPr/>
          <p:nvPr/>
        </p:nvCxnSpPr>
        <p:spPr>
          <a:xfrm rot="16200000" flipV="1">
            <a:off x="1835914" y="3867231"/>
            <a:ext cx="952495" cy="861257"/>
          </a:xfrm>
          <a:prstGeom prst="curvedConnector3">
            <a:avLst>
              <a:gd name="adj1" fmla="val 50000"/>
            </a:avLst>
          </a:prstGeom>
          <a:ln w="57150">
            <a:solidFill>
              <a:srgbClr val="339966"/>
            </a:solidFill>
            <a:tailEnd type="triangle"/>
          </a:ln>
        </p:spPr>
        <p:style>
          <a:lnRef idx="1">
            <a:schemeClr val="accent1"/>
          </a:lnRef>
          <a:fillRef idx="0">
            <a:schemeClr val="accent1"/>
          </a:fillRef>
          <a:effectRef idx="0">
            <a:schemeClr val="accent1"/>
          </a:effectRef>
          <a:fontRef idx="minor">
            <a:schemeClr val="tx1"/>
          </a:fontRef>
        </p:style>
      </p:cxnSp>
      <p:cxnSp>
        <p:nvCxnSpPr>
          <p:cNvPr id="34" name="Curved Connector 33"/>
          <p:cNvCxnSpPr/>
          <p:nvPr/>
        </p:nvCxnSpPr>
        <p:spPr>
          <a:xfrm rot="5400000">
            <a:off x="1824741" y="4852018"/>
            <a:ext cx="990625" cy="845470"/>
          </a:xfrm>
          <a:prstGeom prst="curvedConnector3">
            <a:avLst>
              <a:gd name="adj1" fmla="val 45740"/>
            </a:avLst>
          </a:prstGeom>
          <a:ln w="57150">
            <a:solidFill>
              <a:srgbClr val="339966"/>
            </a:solidFill>
            <a:tailEnd type="triangle"/>
          </a:ln>
        </p:spPr>
        <p:style>
          <a:lnRef idx="1">
            <a:schemeClr val="accent1"/>
          </a:lnRef>
          <a:fillRef idx="0">
            <a:schemeClr val="accent1"/>
          </a:fillRef>
          <a:effectRef idx="0">
            <a:schemeClr val="accent1"/>
          </a:effectRef>
          <a:fontRef idx="minor">
            <a:schemeClr val="tx1"/>
          </a:fontRef>
        </p:style>
      </p:cxnSp>
      <p:cxnSp>
        <p:nvCxnSpPr>
          <p:cNvPr id="35" name="Curved Connector 34"/>
          <p:cNvCxnSpPr>
            <a:endCxn id="5" idx="3"/>
          </p:cNvCxnSpPr>
          <p:nvPr/>
        </p:nvCxnSpPr>
        <p:spPr>
          <a:xfrm rot="10800000">
            <a:off x="1923238" y="4795955"/>
            <a:ext cx="858669" cy="16285"/>
          </a:xfrm>
          <a:prstGeom prst="curvedConnector3">
            <a:avLst/>
          </a:prstGeom>
          <a:ln w="57150">
            <a:solidFill>
              <a:srgbClr val="339966"/>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758613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3270</Words>
  <Application>Microsoft Office PowerPoint</Application>
  <PresentationFormat>On-screen Show (4:3)</PresentationFormat>
  <Paragraphs>362</Paragraphs>
  <Slides>32</Slides>
  <Notes>17</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32</vt:i4>
      </vt:variant>
    </vt:vector>
  </HeadingPairs>
  <TitlesOfParts>
    <vt:vector size="44" baseType="lpstr">
      <vt:lpstr>Arial</vt:lpstr>
      <vt:lpstr>B Homa</vt:lpstr>
      <vt:lpstr>B Mitra</vt:lpstr>
      <vt:lpstr>B Nazanin</vt:lpstr>
      <vt:lpstr>Calibri</vt:lpstr>
      <vt:lpstr>Calibri Light</vt:lpstr>
      <vt:lpstr>Times New Roman</vt:lpstr>
      <vt:lpstr>Trebuchet MS</vt:lpstr>
      <vt:lpstr>Wingdings</vt:lpstr>
      <vt:lpstr>Wingdings 3</vt:lpstr>
      <vt:lpstr>Office Theme</vt:lpstr>
      <vt:lpstr>Facet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Elements</vt:lpstr>
      <vt:lpstr>`</vt:lpstr>
      <vt:lpstr>PowerPoint Presentation</vt:lpstr>
      <vt:lpstr>PowerPoint Presentation</vt:lpstr>
      <vt:lpstr>بخش اول</vt:lpstr>
      <vt:lpstr>PowerPoint Presentation</vt:lpstr>
      <vt:lpstr>بخش دوم</vt:lpstr>
      <vt:lpstr>PowerPoint Presentation</vt:lpstr>
      <vt:lpstr>PowerPoint Presentation</vt:lpstr>
      <vt:lpstr>Elements</vt:lpstr>
      <vt:lpstr>Elements</vt:lpstr>
      <vt:lpstr>Elements</vt:lpstr>
      <vt:lpstr>بخش سوم</vt:lpstr>
      <vt:lpstr>Elements</vt:lpstr>
      <vt:lpstr>Elements</vt:lpstr>
      <vt:lpstr>ورشو</vt:lpstr>
      <vt:lpstr>PowerPoint Presentation</vt:lpstr>
      <vt:lpstr>Elements</vt:lpstr>
      <vt:lpstr>PowerPoint Presentation</vt:lpstr>
      <vt:lpstr>Esplanade- برازیلیا</vt:lpstr>
      <vt:lpstr>The Unité d'Habitation in Berlin- برلین</vt:lpstr>
      <vt:lpstr>PowerPoint Presentation</vt:lpstr>
      <vt:lpstr>Parkhill Estate- شفیلد</vt:lpstr>
      <vt:lpstr>PowerPoint Presentation</vt:lpstr>
      <vt:lpstr>Elements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Mohammad</cp:lastModifiedBy>
  <cp:revision>1</cp:revision>
  <dcterms:created xsi:type="dcterms:W3CDTF">2020-11-11T07:08:13Z</dcterms:created>
  <dcterms:modified xsi:type="dcterms:W3CDTF">2020-11-11T07:11:02Z</dcterms:modified>
</cp:coreProperties>
</file>