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  <p:sldMasterId id="2147483672" r:id="rId3"/>
  </p:sldMasterIdLst>
  <p:notesMasterIdLst>
    <p:notesMasterId r:id="rId66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10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27A73F5-A10E-4418-BF1D-0173A1A128D8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38C068E-B356-44A8-A03B-E85CC2A503E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1393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028F-EB9E-4E7A-A264-BAF5D699C54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35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22930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41135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3717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1771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57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6831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978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996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9155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72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9748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251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9680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7923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009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4696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3069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3988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176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2343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523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64735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8618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0594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2153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135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9720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0045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9942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98207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77097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7285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2F99-38CA-4A20-94A0-D4E1867C101D}" type="datetimeFigureOut">
              <a:rPr lang="fa-IR" smtClean="0"/>
              <a:t>13/04/1442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2AF5E-3C8A-4246-8E02-085289BE478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993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 rtl="0"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 rtl="0"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rtl="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rtl="0"/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6798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 rtl="0"/>
              <a:t>11/28/2020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 rtl="0"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rtl="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rtl="0"/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6723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2908176"/>
            <a:ext cx="56995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a-IR" sz="4000" dirty="0">
                <a:solidFill>
                  <a:prstClr val="white"/>
                </a:solidFill>
                <a:latin typeface="Times New Roman" pitchFamily="18" charset="0"/>
                <a:cs typeface="B Yekan" panose="00000400000000000000" pitchFamily="2" charset="-78"/>
              </a:rPr>
              <a:t>بررسی تاسیسات بیمارستانی </a:t>
            </a:r>
          </a:p>
          <a:p>
            <a:pPr algn="ctr" rtl="0"/>
            <a:r>
              <a:rPr lang="fa-IR" sz="4000" dirty="0">
                <a:solidFill>
                  <a:prstClr val="white"/>
                </a:solidFill>
                <a:latin typeface="Times New Roman" pitchFamily="18" charset="0"/>
                <a:cs typeface="B Yekan" panose="00000400000000000000" pitchFamily="2" charset="-78"/>
              </a:rPr>
              <a:t>در طراحی معماری</a:t>
            </a:r>
            <a:endParaRPr lang="en-US" sz="4000" dirty="0">
              <a:solidFill>
                <a:prstClr val="white"/>
              </a:solidFill>
              <a:latin typeface="Times New Roman" pitchFamily="18" charset="0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08118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1351" r="2343"/>
          <a:stretch>
            <a:fillRect/>
          </a:stretch>
        </p:blipFill>
        <p:spPr>
          <a:xfrm>
            <a:off x="490294" y="1238422"/>
            <a:ext cx="8153672" cy="4762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2000" endA="300" endPos="35000" dir="5400000" sy="-100000" algn="bl" rotWithShape="0"/>
            <a:softEdge rad="31750"/>
          </a:effectLst>
        </p:spPr>
      </p:pic>
      <p:sp>
        <p:nvSpPr>
          <p:cNvPr id="4" name="Rounded Rectangle 3"/>
          <p:cNvSpPr/>
          <p:nvPr/>
        </p:nvSpPr>
        <p:spPr>
          <a:xfrm>
            <a:off x="6357950" y="1214422"/>
            <a:ext cx="2214578" cy="1000132"/>
          </a:xfrm>
          <a:prstGeom prst="roundRect">
            <a:avLst>
              <a:gd name="adj" fmla="val 29837"/>
            </a:avLst>
          </a:prstGeom>
          <a:gradFill flip="none" rotWithShape="1">
            <a:gsLst>
              <a:gs pos="16000">
                <a:schemeClr val="accent6">
                  <a:tint val="70000"/>
                  <a:satMod val="130000"/>
                </a:schemeClr>
              </a:gs>
              <a:gs pos="43000">
                <a:schemeClr val="accent6">
                  <a:tint val="44000"/>
                  <a:satMod val="165000"/>
                </a:schemeClr>
              </a:gs>
              <a:gs pos="93000">
                <a:schemeClr val="accent6">
                  <a:tint val="15000"/>
                  <a:satMod val="165000"/>
                </a:schemeClr>
              </a:gs>
              <a:gs pos="100000">
                <a:schemeClr val="accent6">
                  <a:tint val="5000"/>
                  <a:satMod val="2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43702" y="1428736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prstClr val="black"/>
                </a:solidFill>
                <a:latin typeface="Times New Roman" pitchFamily="18" charset="0"/>
                <a:cs typeface="B Nazanin" pitchFamily="2" charset="-78"/>
              </a:rPr>
              <a:t>تصفيه خانه</a:t>
            </a:r>
            <a:endParaRPr lang="en-US" sz="2800" dirty="0">
              <a:solidFill>
                <a:prstClr val="black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2071670" y="2285992"/>
            <a:ext cx="714380" cy="785818"/>
          </a:xfrm>
          <a:prstGeom prst="ellipse">
            <a:avLst/>
          </a:prstGeom>
          <a:solidFill>
            <a:srgbClr val="FFC000">
              <a:alpha val="3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56470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3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1351" r="2343"/>
          <a:stretch>
            <a:fillRect/>
          </a:stretch>
        </p:blipFill>
        <p:spPr>
          <a:xfrm>
            <a:off x="490294" y="1214422"/>
            <a:ext cx="8153672" cy="4762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2000" endA="300" endPos="35000" dir="5400000" sy="-100000" algn="bl" rotWithShape="0"/>
            <a:softEdge rad="31750"/>
          </a:effectLst>
        </p:spPr>
      </p:pic>
      <p:sp>
        <p:nvSpPr>
          <p:cNvPr id="9" name="Rounded Rectangle 8"/>
          <p:cNvSpPr/>
          <p:nvPr/>
        </p:nvSpPr>
        <p:spPr>
          <a:xfrm>
            <a:off x="4286248" y="1214422"/>
            <a:ext cx="4286280" cy="1000132"/>
          </a:xfrm>
          <a:prstGeom prst="roundRect">
            <a:avLst>
              <a:gd name="adj" fmla="val 29837"/>
            </a:avLst>
          </a:prstGeom>
          <a:gradFill flip="none" rotWithShape="1">
            <a:gsLst>
              <a:gs pos="16000">
                <a:schemeClr val="accent6">
                  <a:tint val="70000"/>
                  <a:satMod val="130000"/>
                </a:schemeClr>
              </a:gs>
              <a:gs pos="43000">
                <a:schemeClr val="accent6">
                  <a:tint val="44000"/>
                  <a:satMod val="165000"/>
                </a:schemeClr>
              </a:gs>
              <a:gs pos="93000">
                <a:schemeClr val="accent6">
                  <a:tint val="15000"/>
                  <a:satMod val="165000"/>
                </a:schemeClr>
              </a:gs>
              <a:gs pos="100000">
                <a:schemeClr val="accent6">
                  <a:tint val="5000"/>
                  <a:satMod val="2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071538" y="2643182"/>
            <a:ext cx="857256" cy="1000132"/>
          </a:xfrm>
          <a:prstGeom prst="ellipse">
            <a:avLst/>
          </a:prstGeom>
          <a:solidFill>
            <a:srgbClr val="FFC000">
              <a:alpha val="3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14876" y="1497915"/>
            <a:ext cx="337624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200" dirty="0">
                <a:solidFill>
                  <a:prstClr val="black"/>
                </a:solidFill>
                <a:latin typeface="Times New Roman" pitchFamily="18" charset="0"/>
                <a:cs typeface="B Nazanin" pitchFamily="2" charset="-78"/>
              </a:rPr>
              <a:t>مخازن ذخيره سوخت و آب آشاميدني</a:t>
            </a:r>
            <a:endParaRPr lang="en-US" sz="2200" dirty="0">
              <a:solidFill>
                <a:prstClr val="black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892245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1351" r="2343"/>
          <a:stretch>
            <a:fillRect/>
          </a:stretch>
        </p:blipFill>
        <p:spPr>
          <a:xfrm>
            <a:off x="490294" y="1214422"/>
            <a:ext cx="8153672" cy="4762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2000" endA="300" endPos="35000" dir="5400000" sy="-100000" algn="bl" rotWithShape="0"/>
            <a:softEdge rad="31750"/>
          </a:effectLst>
        </p:spPr>
      </p:pic>
      <p:sp>
        <p:nvSpPr>
          <p:cNvPr id="5" name="Rounded Rectangle 4"/>
          <p:cNvSpPr/>
          <p:nvPr/>
        </p:nvSpPr>
        <p:spPr>
          <a:xfrm>
            <a:off x="5715008" y="1214422"/>
            <a:ext cx="2571768" cy="1000132"/>
          </a:xfrm>
          <a:prstGeom prst="roundRect">
            <a:avLst>
              <a:gd name="adj" fmla="val 29837"/>
            </a:avLst>
          </a:prstGeom>
          <a:gradFill flip="none" rotWithShape="1">
            <a:gsLst>
              <a:gs pos="16000">
                <a:schemeClr val="accent6">
                  <a:tint val="70000"/>
                  <a:satMod val="130000"/>
                </a:schemeClr>
              </a:gs>
              <a:gs pos="43000">
                <a:schemeClr val="accent6">
                  <a:tint val="44000"/>
                  <a:satMod val="165000"/>
                </a:schemeClr>
              </a:gs>
              <a:gs pos="93000">
                <a:schemeClr val="accent6">
                  <a:tint val="15000"/>
                  <a:satMod val="165000"/>
                </a:schemeClr>
              </a:gs>
              <a:gs pos="100000">
                <a:schemeClr val="accent6">
                  <a:tint val="5000"/>
                  <a:satMod val="2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714612" y="1428736"/>
            <a:ext cx="857256" cy="1000132"/>
          </a:xfrm>
          <a:prstGeom prst="ellipse">
            <a:avLst/>
          </a:prstGeom>
          <a:solidFill>
            <a:srgbClr val="FFC000">
              <a:alpha val="3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29388" y="1500174"/>
            <a:ext cx="112562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200" dirty="0">
                <a:solidFill>
                  <a:prstClr val="black"/>
                </a:solidFill>
                <a:latin typeface="Times New Roman" pitchFamily="18" charset="0"/>
                <a:cs typeface="B Nazanin" pitchFamily="2" charset="-78"/>
              </a:rPr>
              <a:t>زباله ســور</a:t>
            </a:r>
            <a:endParaRPr lang="en-US" sz="2200" dirty="0">
              <a:solidFill>
                <a:prstClr val="black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40728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5871235" y="3133445"/>
            <a:ext cx="5497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بخش‏های ‏تأسيسات مكانيكي بيمارستان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57752" y="742874"/>
            <a:ext cx="335758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لوله‏كشي آب سرد و گرم مصرفي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68420" y="1957320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پمپاژ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28" y="3094822"/>
            <a:ext cx="321471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تأسيسات سرمايش و گرمايش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950" y="3714752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فن‏كوئل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58082" y="4857760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چيلر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785794"/>
            <a:ext cx="22860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لوله‏كشي بخار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1528692"/>
            <a:ext cx="364333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هواساز و برج‏هاي خنك‏كننده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11230" y="1414334"/>
            <a:ext cx="1461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كلرزني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00892" y="4286256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رادياتور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86446" y="540074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ديگ و لوله‏هاي شوفاژ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14612" y="2243072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هوارساني مركزي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14546" y="3386080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مكنده - فيلتر - رادياتور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71670" y="2814576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هوارساني چند منطقه‏اي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00166" y="4429132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مركز سانترال گازهاي طبي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rot="5400000">
            <a:off x="5630863" y="3321843"/>
            <a:ext cx="53578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57190" y="5072074"/>
            <a:ext cx="42148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گازهاي طبي - هواي فشرده - وکیوم- آناليزگر</a:t>
            </a:r>
          </a:p>
          <a:p>
            <a:pPr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بالابر خلوص اكسيژن - كلكتور - كپسول‏هاي ذخيره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7994010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rot="10800000">
            <a:off x="5143504" y="1643050"/>
            <a:ext cx="31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5072066" y="1109947"/>
            <a:ext cx="3187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لوله‏كشي آب سرد و گرم مصرفي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00562" y="2143116"/>
            <a:ext cx="394844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آب مصرفي بيمارستان از طريق حفر يك چاه عميق در اطراف آن تأمين مي‏شود.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fa-IR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اين آب براي افزايش فشار به داخل منبعي كه در ارتفاع بالا نصب شده هدايت مي‏گردد.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58082" y="5143512"/>
            <a:ext cx="10909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مرحله بعد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29190" y="5072074"/>
            <a:ext cx="948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كلرزني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10800000">
            <a:off x="6000761" y="5500702"/>
            <a:ext cx="1285883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D:\Documents and Settings\Administrator\Desktop\7777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3930642" cy="2947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3092600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rot="10800000">
            <a:off x="6991900" y="1643050"/>
            <a:ext cx="11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175156" y="1109947"/>
            <a:ext cx="825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كلرزني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3438" y="2000240"/>
            <a:ext cx="3734132" cy="2928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 پس از فرستادن آب داخل منبع نوبت به مرحله كلرزني مي‏گردد. اين كار به سبب جلوگيري از رسوب آب در ديگ‏هاي بخار انجام مي‏شود. در اين روش سختي آب را از طريق دستگاههايي مي‏گيرند و آن را مورد آزمايش قرار مي‏دهند.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4876" y="5072074"/>
            <a:ext cx="94805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پمپاژ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12" name="Picture 6" descr="DSC093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643050"/>
            <a:ext cx="3310987" cy="4252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3" descr="DSC012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428736"/>
            <a:ext cx="3375394" cy="4456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Rectangle 13"/>
          <p:cNvSpPr/>
          <p:nvPr/>
        </p:nvSpPr>
        <p:spPr>
          <a:xfrm>
            <a:off x="7358082" y="5143512"/>
            <a:ext cx="10909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مرحله بعد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10800000">
            <a:off x="6000761" y="5500702"/>
            <a:ext cx="1285883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37646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-0.125 -1.48148E-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rot="10800000">
            <a:off x="6991900" y="1643050"/>
            <a:ext cx="11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250497" y="1109947"/>
            <a:ext cx="67518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5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پمپاژ</a:t>
            </a:r>
            <a:endParaRPr lang="en-US" sz="25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43504" y="2000240"/>
            <a:ext cx="3234066" cy="2589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 وظيفه اصلي اين مرحله گردش آب در بيمارستان است، اين كار سبب جلوگيري از راكد ماندن آب شده و فشار آب را براي قسمت‏هاي مختلف كنترل مي‏كند.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4099" name="Picture 3" descr="D:\Documents and Settings\Administrator\Desktop\112121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71546"/>
            <a:ext cx="3786214" cy="50451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0017367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rot="10800000">
            <a:off x="5143504" y="1643050"/>
            <a:ext cx="31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283125" y="1109947"/>
            <a:ext cx="2932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تأسيسات سرمايش و گرمايش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72132" y="2285992"/>
            <a:ext cx="1857388" cy="78581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49974" y="2428868"/>
            <a:ext cx="1289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B Nazanin" pitchFamily="2" charset="-78"/>
              </a:rPr>
              <a:t>گرم كردن</a:t>
            </a:r>
            <a:endParaRPr lang="en-US" sz="2800" dirty="0">
              <a:solidFill>
                <a:srgbClr val="F8F8F8">
                  <a:lumMod val="25000"/>
                </a:srgb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00166" y="2285992"/>
            <a:ext cx="1857388" cy="78581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85836" y="2428868"/>
            <a:ext cx="1473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B Nazanin" pitchFamily="2" charset="-78"/>
              </a:rPr>
              <a:t>خنك كردن</a:t>
            </a:r>
            <a:endParaRPr lang="en-US" sz="2800" dirty="0">
              <a:solidFill>
                <a:srgbClr val="F8F8F8">
                  <a:lumMod val="25000"/>
                </a:srgb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8462" y="3429000"/>
            <a:ext cx="21624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رادياتور با آب گرم كننده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286380" y="4089448"/>
            <a:ext cx="2162496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نصب فن‏كوئل در هر اتاق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86380" y="4786322"/>
            <a:ext cx="2162496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هوارساني مركزي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95058" y="3357562"/>
            <a:ext cx="2162496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كولر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42976" y="4018010"/>
            <a:ext cx="2162496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نصب فن‏كوئل در هر اتاق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42976" y="4714884"/>
            <a:ext cx="2162496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هوارساني مركزي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437266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rot="10800000">
            <a:off x="7063338" y="1643050"/>
            <a:ext cx="11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128670" y="1109947"/>
            <a:ext cx="918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فن‏كوئل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00496" y="3127788"/>
            <a:ext cx="1857388" cy="78581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05165" y="3270664"/>
            <a:ext cx="8354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B Nazanin" pitchFamily="2" charset="-78"/>
              </a:rPr>
              <a:t>سقفي</a:t>
            </a:r>
            <a:endParaRPr lang="en-US" sz="2800" dirty="0">
              <a:solidFill>
                <a:srgbClr val="F8F8F8">
                  <a:lumMod val="25000"/>
                </a:srgb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13422" y="1984780"/>
            <a:ext cx="1873156" cy="78581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85095" y="2127656"/>
            <a:ext cx="1901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B Nazanin" pitchFamily="2" charset="-78"/>
              </a:rPr>
              <a:t>زميني (ديواري)</a:t>
            </a:r>
            <a:endParaRPr lang="en-US" sz="2800" dirty="0">
              <a:solidFill>
                <a:srgbClr val="F8F8F8">
                  <a:lumMod val="25000"/>
                </a:srgb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14744" y="4127920"/>
            <a:ext cx="2162496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توليد صداي كمتر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14744" y="4788368"/>
            <a:ext cx="2162496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امكان كنترل عفونت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rot="10800000">
            <a:off x="2774810" y="2600440"/>
            <a:ext cx="1082810" cy="6856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 flipV="1">
            <a:off x="2786050" y="3786190"/>
            <a:ext cx="1071570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461322" y="2214554"/>
            <a:ext cx="2162496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داخل سقف كاذب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80678" y="4199358"/>
            <a:ext cx="2162496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زير سقف كاذب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115175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rot="10800000">
            <a:off x="7258296" y="1643050"/>
            <a:ext cx="11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7448766" y="1109947"/>
            <a:ext cx="83227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5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چيــلر</a:t>
            </a:r>
            <a:endParaRPr lang="en-US" sz="25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52776" y="1928802"/>
            <a:ext cx="2948314" cy="2589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  چیلر نوعي مبدل حرارتی است که وظیفه‏اش ایجاد برودت است که آب سرد جریان یابنده در کویل هواساز یا فن کوئل را تهیه می‏نماید.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10098" y="4786322"/>
            <a:ext cx="137667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انواع چيلرها :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81008" y="4857760"/>
            <a:ext cx="407196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1. جذبي (با استفاده از انرژي الكتريكي)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95256" y="5699485"/>
            <a:ext cx="4357718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2. تراكمي (با استفاده از انرژي حرارتي)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pic>
        <p:nvPicPr>
          <p:cNvPr id="5122" name="Picture 2" descr="D:\Documents and Settings\Administrator\Desktop\555555555555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4667283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3906042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28662" y="1506668"/>
            <a:ext cx="72152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prstClr val="white"/>
                </a:solidFill>
                <a:cs typeface="B Nazanin" pitchFamily="2" charset="-78"/>
              </a:rPr>
              <a:t>تأسيسات </a:t>
            </a: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در يك بنا به معني </a:t>
            </a:r>
            <a:r>
              <a:rPr lang="fa-IR" sz="2400" dirty="0">
                <a:solidFill>
                  <a:srgbClr val="F8F8F8"/>
                </a:solidFill>
                <a:cs typeface="B Nazanin" pitchFamily="2" charset="-78"/>
              </a:rPr>
              <a:t>شرايط</a:t>
            </a: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 آسايش براي زندگي در آن بنا است؛ كه به انرژي و نيروها متكي است.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00298" y="2794058"/>
            <a:ext cx="5643586" cy="420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3200" baseline="-25000" dirty="0">
                <a:solidFill>
                  <a:srgbClr val="F8F8F8"/>
                </a:solidFill>
                <a:cs typeface="B Nazanin" pitchFamily="2" charset="-78"/>
              </a:rPr>
              <a:t>قرن 20، آغاز ورود علم و دانش تأسيسات در زندگي انسان است.</a:t>
            </a:r>
            <a:endParaRPr lang="en-US" sz="3200" baseline="-25000" dirty="0">
              <a:solidFill>
                <a:srgbClr val="F8F8F8"/>
              </a:solidFill>
              <a:cs typeface="B Nazanin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60034" y="3535827"/>
            <a:ext cx="6183866" cy="1036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3200" baseline="-25000" dirty="0">
                <a:solidFill>
                  <a:srgbClr val="F8F8F8"/>
                </a:solidFill>
                <a:cs typeface="B Nazanin" pitchFamily="2" charset="-78"/>
              </a:rPr>
              <a:t>تأسيسات در يك بنا شامل استفاده از تمامي انرژي‏</a:t>
            </a:r>
            <a:r>
              <a:rPr lang="fa-IR" sz="3200" baseline="-25000" dirty="0">
                <a:solidFill>
                  <a:srgbClr val="F8F8F8"/>
                </a:solidFill>
                <a:cs typeface="B Nazanin" pitchFamily="2" charset="-78"/>
              </a:rPr>
              <a:t>هاي پاك نيز مي‏</a:t>
            </a:r>
            <a:r>
              <a:rPr lang="fa-IR" sz="3200" baseline="-25000" dirty="0">
                <a:solidFill>
                  <a:srgbClr val="F8F8F8"/>
                </a:solidFill>
                <a:cs typeface="B Nazanin" pitchFamily="2" charset="-78"/>
              </a:rPr>
              <a:t>گردد </a:t>
            </a:r>
            <a:r>
              <a:rPr lang="fa-IR" sz="3200" baseline="-25000" dirty="0">
                <a:solidFill>
                  <a:srgbClr val="F8F8F8"/>
                </a:solidFill>
                <a:cs typeface="B Nazanin" pitchFamily="2" charset="-78"/>
              </a:rPr>
              <a:t>و تنها تأمين آب و </a:t>
            </a:r>
            <a:r>
              <a:rPr lang="fa-IR" sz="3200" baseline="-25000" dirty="0">
                <a:solidFill>
                  <a:srgbClr val="F8F8F8"/>
                </a:solidFill>
                <a:cs typeface="B Nazanin" pitchFamily="2" charset="-78"/>
              </a:rPr>
              <a:t>برق </a:t>
            </a:r>
            <a:r>
              <a:rPr lang="fa-IR" sz="3200" baseline="-25000" dirty="0">
                <a:solidFill>
                  <a:srgbClr val="F8F8F8"/>
                </a:solidFill>
                <a:cs typeface="B Nazanin" pitchFamily="2" charset="-78"/>
              </a:rPr>
              <a:t>يك ساختمان هدف آن نيست.</a:t>
            </a:r>
            <a:endParaRPr lang="en-US" sz="3200" baseline="-25000" dirty="0">
              <a:solidFill>
                <a:srgbClr val="F8F8F8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365592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rot="10800000">
            <a:off x="6235338" y="1643050"/>
            <a:ext cx="19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6119997" y="1109947"/>
            <a:ext cx="2214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ديگ و لوله‏هاي شوفاژ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6146" name="Picture 2" descr="D:\Documents and Settings\Administrator\Desktop\4455445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071678"/>
            <a:ext cx="5033434" cy="3775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 descr="D:\Documents and Settings\Administrator\Desktop\101010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000240"/>
            <a:ext cx="5143503" cy="38576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3006321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rot="10800000">
            <a:off x="6449668" y="1857364"/>
            <a:ext cx="19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6638099" y="1324261"/>
            <a:ext cx="160653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5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لوله كشي بخار</a:t>
            </a:r>
            <a:endParaRPr lang="en-US" sz="25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14958" y="2285992"/>
            <a:ext cx="3286132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استريل كردن دستگاهها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دم‏كن غذاها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خشك‏كن ماشين لباسشويي</a:t>
            </a:r>
            <a:endParaRPr lang="en-US" sz="2200" dirty="0">
              <a:solidFill>
                <a:prstClr val="white"/>
              </a:solidFill>
            </a:endParaRPr>
          </a:p>
        </p:txBody>
      </p:sp>
      <p:pic>
        <p:nvPicPr>
          <p:cNvPr id="7170" name="Picture 2" descr="D:\Documents and Settings\Administrator\Desktop\1212123636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71472" y="1500174"/>
            <a:ext cx="5034859" cy="377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0573844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rot="10800000">
            <a:off x="5643570" y="1643050"/>
            <a:ext cx="28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572132" y="1109947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هواساز و برج‏هاي خنك كننده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8194" name="Picture 2" descr="D:\Documents and Settings\Administrator\Desktop\8585858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857364"/>
            <a:ext cx="5500689" cy="41255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5" name="Picture 3" descr="D:\Documents and Settings\Administrator\Desktop\9999966666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785926"/>
            <a:ext cx="5502269" cy="4126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3083507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rot="10800000">
            <a:off x="5874776" y="1643050"/>
            <a:ext cx="241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838233" y="1109947"/>
            <a:ext cx="2436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سيستم هوارسان مركزي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71802" y="1857364"/>
            <a:ext cx="5143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Font typeface="Arial" pitchFamily="34" charset="0"/>
              <a:buChar char="•"/>
            </a:pPr>
            <a:r>
              <a:rPr lang="fa-IR" dirty="0">
                <a:solidFill>
                  <a:prstClr val="white"/>
                </a:solidFill>
                <a:cs typeface="B Nazanin" pitchFamily="2" charset="-78"/>
              </a:rPr>
              <a:t>  بهترين سيستم سرمايش و گرمايش فضاهاي داخلي در بيمارستان</a:t>
            </a:r>
            <a:endParaRPr lang="en-US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4414" y="2488164"/>
            <a:ext cx="7000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Font typeface="Arial" pitchFamily="34" charset="0"/>
              <a:buChar char="•"/>
            </a:pPr>
            <a:r>
              <a:rPr lang="fa-IR" dirty="0">
                <a:solidFill>
                  <a:prstClr val="white"/>
                </a:solidFill>
                <a:cs typeface="B Nazanin" pitchFamily="2" charset="-78"/>
              </a:rPr>
              <a:t> ضرورت استفاده در نقاط حساس و استراتژيك بيمارستان اعم از اتاق عمل و بخش زايمان و ...</a:t>
            </a:r>
            <a:endParaRPr lang="en-US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86578" y="3286124"/>
            <a:ext cx="12239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dirty="0">
                <a:solidFill>
                  <a:prstClr val="white"/>
                </a:solidFill>
                <a:cs typeface="B Nazanin" pitchFamily="2" charset="-78"/>
              </a:rPr>
              <a:t>اساس كار :</a:t>
            </a:r>
            <a:endParaRPr lang="en-US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14810" y="3286124"/>
            <a:ext cx="2724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dirty="0">
                <a:solidFill>
                  <a:prstClr val="white"/>
                </a:solidFill>
                <a:cs typeface="B Nazanin" pitchFamily="2" charset="-78"/>
              </a:rPr>
              <a:t>1. جذب هواي بيرون توسط مكنده</a:t>
            </a:r>
            <a:endParaRPr lang="en-US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14810" y="3845486"/>
            <a:ext cx="2724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dirty="0">
                <a:solidFill>
                  <a:prstClr val="white"/>
                </a:solidFill>
                <a:cs typeface="B Nazanin" pitchFamily="2" charset="-78"/>
              </a:rPr>
              <a:t>2. عمليات سرمايش يا گرمايش </a:t>
            </a:r>
            <a:endParaRPr lang="en-US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14810" y="4416990"/>
            <a:ext cx="2724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dirty="0">
                <a:solidFill>
                  <a:prstClr val="white"/>
                </a:solidFill>
                <a:cs typeface="B Nazanin" pitchFamily="2" charset="-78"/>
              </a:rPr>
              <a:t>3. عبور هوا از فيلترهاي تصفيه</a:t>
            </a:r>
            <a:endParaRPr lang="en-US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14810" y="4988494"/>
            <a:ext cx="2724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dirty="0">
                <a:solidFill>
                  <a:prstClr val="white"/>
                </a:solidFill>
                <a:cs typeface="B Nazanin" pitchFamily="2" charset="-78"/>
              </a:rPr>
              <a:t>4. ورود به فضاهاي داخلي</a:t>
            </a:r>
            <a:endParaRPr lang="en-US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2" name="5-Point Star 11"/>
          <p:cNvSpPr/>
          <p:nvPr/>
        </p:nvSpPr>
        <p:spPr>
          <a:xfrm>
            <a:off x="8143900" y="6003027"/>
            <a:ext cx="214314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7158" y="5929330"/>
            <a:ext cx="77346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از هواساز در محيط‏هاي بسته‏اي كه امكان استفاده از هواي بيرون وجود ندارد استفاده مي‏گردد.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66331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72066" y="1397958"/>
            <a:ext cx="322421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كارايي سيستم هوارسان مركزي :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19550" y="2040900"/>
            <a:ext cx="4224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1. كنترل دما و رطوبت در فصول گرم و سرد سال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06645" y="2714620"/>
            <a:ext cx="29372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2. تأمين فشار نسبي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06645" y="3314642"/>
            <a:ext cx="29372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3. تعويـض و تصـفيه هـوا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8143900" y="5357826"/>
            <a:ext cx="214314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58" y="5143512"/>
            <a:ext cx="7734660" cy="106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با توجه به اين كه امروزه بيمارستانهاي جديد در طبقات ساخته مي‏شوند از اين سيستم مكرراً در طبقات بهره مي‏گيرند و كمتر در يك سطح گسترش مي‏يابند.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4840" y="1397958"/>
            <a:ext cx="2438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اجزاي اصلي اين بخش‌ : 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81150" y="2040900"/>
            <a:ext cx="11525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مكنده هوا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28728" y="2671700"/>
            <a:ext cx="11525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رادياتورها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47782" y="3255346"/>
            <a:ext cx="11525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فيلترها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322149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DSC01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00034" y="3643315"/>
            <a:ext cx="2017300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6929454" y="714356"/>
            <a:ext cx="118654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3000" dirty="0">
                <a:solidFill>
                  <a:prstClr val="white"/>
                </a:solidFill>
                <a:cs typeface="B Nazanin" pitchFamily="2" charset="-78"/>
              </a:rPr>
              <a:t>هواسازها</a:t>
            </a:r>
            <a:endParaRPr lang="en-US" sz="3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15140" y="1465162"/>
            <a:ext cx="164307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16" y="1536600"/>
            <a:ext cx="1234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B Nazanin" pitchFamily="2" charset="-78"/>
              </a:rPr>
              <a:t>رادياتور 1</a:t>
            </a:r>
            <a:endParaRPr lang="en-US" sz="2800" dirty="0">
              <a:solidFill>
                <a:srgbClr val="F8F8F8">
                  <a:lumMod val="25000"/>
                </a:srgb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15140" y="2554238"/>
            <a:ext cx="164307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16" y="2625676"/>
            <a:ext cx="1234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B Nazanin" pitchFamily="2" charset="-78"/>
              </a:rPr>
              <a:t>رادياتور 2</a:t>
            </a:r>
            <a:endParaRPr lang="en-US" sz="2800" dirty="0">
              <a:solidFill>
                <a:srgbClr val="F8F8F8">
                  <a:lumMod val="25000"/>
                </a:srgb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3573" y="1608038"/>
            <a:ext cx="609012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هواي گرم مورد نياز توسط آب گرم داخل لوله‏هاي مسي گرم مي‏شود.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8377" y="2694855"/>
            <a:ext cx="553388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هواي سرد مورد نياز توسط گاز سرد داخل لوله‏‏ها سـرد مي‏شود.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0034" y="1465162"/>
            <a:ext cx="6215106" cy="714380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0034" y="2554238"/>
            <a:ext cx="6215106" cy="714380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5-Point Star 11"/>
          <p:cNvSpPr/>
          <p:nvPr/>
        </p:nvSpPr>
        <p:spPr>
          <a:xfrm>
            <a:off x="8143900" y="3929066"/>
            <a:ext cx="214314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71802" y="3714752"/>
            <a:ext cx="502001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معمولاً در اتاق‏هاي جراحي بر سر ورودي دريچه هوا، چند فيلتر براي جلوگيري از ورود گرد و غبار و ميكروب به داخل اتاق تعبيه مي‏گردد.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4" name="5-Point Star 13"/>
          <p:cNvSpPr/>
          <p:nvPr/>
        </p:nvSpPr>
        <p:spPr>
          <a:xfrm>
            <a:off x="8131615" y="5649472"/>
            <a:ext cx="236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786050" y="5435158"/>
            <a:ext cx="531529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مساحت هر اتاق هواساز به طور معمول : تقريباً 20 مترمربع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943192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13822" y="928670"/>
            <a:ext cx="434445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3000" dirty="0">
                <a:solidFill>
                  <a:prstClr val="white"/>
                </a:solidFill>
                <a:cs typeface="B Nazanin" pitchFamily="2" charset="-78"/>
              </a:rPr>
              <a:t>سيستم‏هاي تهويه مطبوع بيمارستان</a:t>
            </a:r>
            <a:endParaRPr lang="en-US" sz="3000" dirty="0">
              <a:solidFill>
                <a:prstClr val="white"/>
              </a:solidFill>
              <a:cs typeface="B Nazanin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rot="10800000">
            <a:off x="4624102" y="1643050"/>
            <a:ext cx="417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>
          <a:xfrm>
            <a:off x="4572000" y="2214554"/>
            <a:ext cx="4286280" cy="1214446"/>
          </a:xfrm>
          <a:prstGeom prst="roundRect">
            <a:avLst>
              <a:gd name="adj" fmla="val 29837"/>
            </a:avLst>
          </a:prstGeom>
          <a:gradFill flip="none" rotWithShape="1">
            <a:gsLst>
              <a:gs pos="16000">
                <a:schemeClr val="accent6">
                  <a:tint val="70000"/>
                  <a:satMod val="130000"/>
                </a:schemeClr>
              </a:gs>
              <a:gs pos="43000">
                <a:schemeClr val="accent6">
                  <a:tint val="44000"/>
                  <a:satMod val="165000"/>
                </a:schemeClr>
              </a:gs>
              <a:gs pos="93000">
                <a:schemeClr val="accent6">
                  <a:tint val="15000"/>
                  <a:satMod val="165000"/>
                </a:schemeClr>
              </a:gs>
              <a:gs pos="100000">
                <a:schemeClr val="accent6">
                  <a:tint val="5000"/>
                  <a:satMod val="2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32318" y="2571744"/>
            <a:ext cx="3911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2800" dirty="0">
                <a:solidFill>
                  <a:prstClr val="black"/>
                </a:solidFill>
                <a:cs typeface="B Nazanin" pitchFamily="2" charset="-78"/>
              </a:rPr>
              <a:t>فن‏كوئل با توزيع هواي تازه مركزي</a:t>
            </a:r>
            <a:endParaRPr lang="en-US" sz="2800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72000" y="3643314"/>
            <a:ext cx="4286280" cy="1214446"/>
          </a:xfrm>
          <a:prstGeom prst="roundRect">
            <a:avLst>
              <a:gd name="adj" fmla="val 29837"/>
            </a:avLst>
          </a:prstGeom>
          <a:gradFill flip="none" rotWithShape="1">
            <a:gsLst>
              <a:gs pos="22000">
                <a:schemeClr val="accent6">
                  <a:tint val="70000"/>
                  <a:satMod val="130000"/>
                  <a:alpha val="80000"/>
                </a:schemeClr>
              </a:gs>
              <a:gs pos="43000">
                <a:schemeClr val="accent6">
                  <a:tint val="44000"/>
                  <a:satMod val="165000"/>
                </a:schemeClr>
              </a:gs>
              <a:gs pos="93000">
                <a:schemeClr val="accent6">
                  <a:tint val="15000"/>
                  <a:satMod val="165000"/>
                </a:schemeClr>
              </a:gs>
              <a:gs pos="100000">
                <a:schemeClr val="accent6">
                  <a:tint val="5000"/>
                  <a:satMod val="2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37454" y="4000504"/>
            <a:ext cx="27013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2800" dirty="0">
                <a:solidFill>
                  <a:prstClr val="black"/>
                </a:solidFill>
                <a:cs typeface="B Nazanin" pitchFamily="2" charset="-78"/>
              </a:rPr>
              <a:t>هوارسان چند منطقه‏اي</a:t>
            </a:r>
            <a:endParaRPr lang="en-US" sz="2800" dirty="0">
              <a:solidFill>
                <a:prstClr val="black"/>
              </a:solidFill>
              <a:cs typeface="B Nazanin" pitchFamily="2" charset="-78"/>
            </a:endParaRPr>
          </a:p>
        </p:txBody>
      </p:sp>
      <p:pic>
        <p:nvPicPr>
          <p:cNvPr id="8" name="Picture 1" descr="G:\seminar bimarestan\best\IMG_809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 l="26364" b="36717"/>
          <a:stretch/>
        </p:blipFill>
        <p:spPr bwMode="auto">
          <a:xfrm>
            <a:off x="428596" y="3214686"/>
            <a:ext cx="399022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3320469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 animBg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000496" y="1000108"/>
            <a:ext cx="4857784" cy="1214446"/>
          </a:xfrm>
          <a:prstGeom prst="roundRect">
            <a:avLst>
              <a:gd name="adj" fmla="val 29837"/>
            </a:avLst>
          </a:prstGeom>
          <a:gradFill flip="none" rotWithShape="1">
            <a:gsLst>
              <a:gs pos="16000">
                <a:schemeClr val="accent6">
                  <a:tint val="70000"/>
                  <a:satMod val="130000"/>
                </a:schemeClr>
              </a:gs>
              <a:gs pos="43000">
                <a:schemeClr val="accent6">
                  <a:tint val="44000"/>
                  <a:satMod val="165000"/>
                </a:schemeClr>
              </a:gs>
              <a:gs pos="93000">
                <a:schemeClr val="accent6">
                  <a:tint val="15000"/>
                  <a:satMod val="165000"/>
                </a:schemeClr>
              </a:gs>
              <a:gs pos="100000">
                <a:schemeClr val="accent6">
                  <a:tint val="5000"/>
                  <a:satMod val="2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00562" y="1357298"/>
            <a:ext cx="3911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2800" dirty="0">
                <a:solidFill>
                  <a:prstClr val="black"/>
                </a:solidFill>
                <a:cs typeface="B Nazanin" pitchFamily="2" charset="-78"/>
              </a:rPr>
              <a:t>فن‏كوئل با توزيع هواي تازه مركزي</a:t>
            </a:r>
            <a:endParaRPr lang="en-US" sz="2800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71550" y="2428868"/>
            <a:ext cx="53152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به منظور سرمايش و گرمايش اتاق‏هاي بستري، اتاق‏هاي پرستاران و پزشكان، اتاق‏هاي اداري و كلينيك به كار مي‏رود.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43384" y="4035516"/>
            <a:ext cx="217202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دستگاه هواساز مركزي 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14228" y="4071942"/>
            <a:ext cx="307183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شبكه بندي كانال‏هاي عبور هوا 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5257500" y="4429132"/>
            <a:ext cx="1285883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5-Point Star 7"/>
          <p:cNvSpPr/>
          <p:nvPr/>
        </p:nvSpPr>
        <p:spPr>
          <a:xfrm>
            <a:off x="8550719" y="5500702"/>
            <a:ext cx="236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2876" y="5286388"/>
            <a:ext cx="837757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علاوه برتأمين بار سرمايي و گرمايي، كنترل ميزان دما، رطوبت و تميزي با اين روش بسيار راحت مي‏گردد. 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211764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8" grpId="0" animBg="1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000496" y="785794"/>
            <a:ext cx="4857784" cy="1214446"/>
          </a:xfrm>
          <a:prstGeom prst="roundRect">
            <a:avLst>
              <a:gd name="adj" fmla="val 29837"/>
            </a:avLst>
          </a:prstGeom>
          <a:gradFill flip="none" rotWithShape="1">
            <a:gsLst>
              <a:gs pos="16000">
                <a:schemeClr val="accent6">
                  <a:tint val="70000"/>
                  <a:satMod val="130000"/>
                </a:schemeClr>
              </a:gs>
              <a:gs pos="43000">
                <a:schemeClr val="accent6">
                  <a:tint val="44000"/>
                  <a:satMod val="165000"/>
                </a:schemeClr>
              </a:gs>
              <a:gs pos="93000">
                <a:schemeClr val="accent6">
                  <a:tint val="15000"/>
                  <a:satMod val="165000"/>
                </a:schemeClr>
              </a:gs>
              <a:gs pos="100000">
                <a:schemeClr val="accent6">
                  <a:tint val="5000"/>
                  <a:satMod val="2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05698" y="1142984"/>
            <a:ext cx="27013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2800" dirty="0">
                <a:solidFill>
                  <a:prstClr val="black"/>
                </a:solidFill>
                <a:cs typeface="B Nazanin" pitchFamily="2" charset="-78"/>
              </a:rPr>
              <a:t>هوارسان چند منطقه‏اي</a:t>
            </a:r>
            <a:endParaRPr lang="en-US" sz="2800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00298" y="1925413"/>
            <a:ext cx="6143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مكان استفاده :  </a:t>
            </a: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اتاق‏هاي عمل - جراحي - زايمان و ريكاوري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86644" y="2856082"/>
            <a:ext cx="14287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اتاق‏هاي عمل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4282" y="2678194"/>
            <a:ext cx="60722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فاقد دامپر هواي برگشت بوده و تنها داراي يك ورودي جريان هواي تازه مي‏باشد.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6429388" y="3249698"/>
            <a:ext cx="785818" cy="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5-Point Star 7"/>
          <p:cNvSpPr/>
          <p:nvPr/>
        </p:nvSpPr>
        <p:spPr>
          <a:xfrm>
            <a:off x="8550719" y="5607152"/>
            <a:ext cx="236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2876" y="5392838"/>
            <a:ext cx="837757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علاوه برتأمين بار سرمايي و گرمايي، كنترل ميزان دما، رطوبت و تميزي با اين روش بسيار راحت مي‏گردد. 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2" name="5-Point Star 11"/>
          <p:cNvSpPr/>
          <p:nvPr/>
        </p:nvSpPr>
        <p:spPr>
          <a:xfrm>
            <a:off x="8550719" y="4178392"/>
            <a:ext cx="236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2876" y="3964078"/>
            <a:ext cx="837757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مخصوص فضاهايي است كه دما و رطوبت نسبي فضاهاي مجاور يكسان نباشد؛ يعني دما و درصد رطوبت نسبي هر اتاق بطور جداگانه قابل كنترل و تنظيم باشد.</a:t>
            </a:r>
          </a:p>
        </p:txBody>
      </p:sp>
    </p:spTree>
    <p:extLst>
      <p:ext uri="{BB962C8B-B14F-4D97-AF65-F5344CB8AC3E}">
        <p14:creationId xmlns:p14="http://schemas.microsoft.com/office/powerpoint/2010/main" val="82325567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8" grpId="0" animBg="1"/>
      <p:bldP spid="9" grpId="0"/>
      <p:bldP spid="12" grpId="0" animBg="1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7158" y="1662959"/>
            <a:ext cx="8438821" cy="4052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4565379" y="905516"/>
            <a:ext cx="376577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2600" dirty="0">
                <a:solidFill>
                  <a:prstClr val="white"/>
                </a:solidFill>
                <a:cs typeface="B Nazanin" pitchFamily="2" charset="-78"/>
              </a:rPr>
              <a:t>سيستم رايج توزيع هوا در اتاق عمل</a:t>
            </a:r>
            <a:endParaRPr lang="en-US" sz="2600" dirty="0">
              <a:solidFill>
                <a:prstClr val="white"/>
              </a:solidFill>
              <a:cs typeface="B Nazanin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rot="10800000">
            <a:off x="3672000" y="1214422"/>
            <a:ext cx="900000" cy="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279254" y="928670"/>
            <a:ext cx="229261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2600" dirty="0">
                <a:solidFill>
                  <a:prstClr val="white"/>
                </a:solidFill>
                <a:cs typeface="B Nazanin" pitchFamily="2" charset="-78"/>
              </a:rPr>
              <a:t>پيستوني (يك جهته)</a:t>
            </a:r>
            <a:endParaRPr lang="en-US" sz="2600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317724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43438" y="1701217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سيستم‏هاي تأسيساتي</a:t>
            </a:r>
            <a:endParaRPr lang="en-US" sz="3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3214678" y="2058407"/>
            <a:ext cx="1440000" cy="0"/>
          </a:xfrm>
          <a:prstGeom prst="straightConnector1">
            <a:avLst/>
          </a:prstGeom>
          <a:ln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57356" y="1701217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مكانيكي</a:t>
            </a:r>
            <a:endParaRPr lang="en-US" sz="3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0800000" flipV="1">
            <a:off x="3214678" y="2201283"/>
            <a:ext cx="1440000" cy="1143008"/>
          </a:xfrm>
          <a:prstGeom prst="straightConnector1">
            <a:avLst/>
          </a:prstGeom>
          <a:ln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785918" y="3058539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الكتريكي</a:t>
            </a:r>
            <a:endParaRPr lang="en-US" sz="3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7358082" y="5100592"/>
            <a:ext cx="285752" cy="285752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758263" y="5072074"/>
            <a:ext cx="54569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40 تا 50 % سرمايه در بيمارستان صرف تجهيزات تأسيساتي مي‏شود.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237949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720" y="928670"/>
            <a:ext cx="85725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اتاق عمل: </a:t>
            </a:r>
          </a:p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1. به دلیل عدم نفوذ هوای بیرون به داخل اتاق عمل فشار نسبی این فضاها مثبت است. </a:t>
            </a:r>
          </a:p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2. به دلیل آنکه هوای اتاق عمل به داخل برنمی‏گردد و مستقیماً به محیط تخلیه برمی‏گردد، هواساز اتاق عمل دارای مسیر برگشت نمی‏باشد و از صد درصد هوای تازه استفاده می‏کند.</a:t>
            </a:r>
          </a:p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3. در هر ساعت 15 مرتبه حجم هوای اتاق عمل بایستی جابجا شود.</a:t>
            </a:r>
          </a:p>
          <a:p>
            <a:pPr algn="justLow"/>
            <a:endParaRPr lang="fa-IR" sz="2200" dirty="0">
              <a:solidFill>
                <a:prstClr val="white"/>
              </a:solidFill>
              <a:cs typeface="B Nazanin" pitchFamily="2" charset="-78"/>
            </a:endParaRPr>
          </a:p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اتاق ریکاوری:</a:t>
            </a:r>
          </a:p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1.به دلیل عدم نفوذ هوای بیرون به داخل اتاق، فشار نسبی همیشه مثبت است.</a:t>
            </a:r>
          </a:p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2.جریان هوا نیز در اینجا برگشت داده نمی‏شود.</a:t>
            </a:r>
          </a:p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3.در هر ساعت 6 مرتبه حجم اتاق ریکاوری جابجا می‏شود.</a:t>
            </a:r>
          </a:p>
          <a:p>
            <a:pPr algn="justLow"/>
            <a:endParaRPr lang="fa-IR" sz="2200" dirty="0">
              <a:solidFill>
                <a:prstClr val="white"/>
              </a:solidFill>
              <a:cs typeface="B Nazanin" pitchFamily="2" charset="-78"/>
            </a:endParaRPr>
          </a:p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اتاق بستری:</a:t>
            </a:r>
          </a:p>
          <a:p>
            <a:pPr marL="457200" indent="-457200"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1. فشار نسبی اتاق بستری صفر است. </a:t>
            </a:r>
          </a:p>
          <a:p>
            <a:pPr marL="457200" indent="-457200"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2. هوای اتاق بستری برگشت داده نمی‏شود.</a:t>
            </a:r>
          </a:p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3. در هر ساعت 2 مرتبه حجم هوای اتاق بستری می‏بایستی جابجا شود.</a:t>
            </a:r>
          </a:p>
        </p:txBody>
      </p:sp>
    </p:spTree>
    <p:extLst>
      <p:ext uri="{BB962C8B-B14F-4D97-AF65-F5344CB8AC3E}">
        <p14:creationId xmlns:p14="http://schemas.microsoft.com/office/powerpoint/2010/main" val="334504840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rot="10800000">
            <a:off x="5478214" y="1643050"/>
            <a:ext cx="28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593372" y="1109947"/>
            <a:ext cx="26709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مركز سانترال گازهاي طبي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20528" y="1928802"/>
            <a:ext cx="721520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مناسب‏ترين سيستم توزيع گازهاي طبي در همه سطوح بيمارستان، سيستم مركزي گازهاي طبي است.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1538" y="3035384"/>
            <a:ext cx="7215206" cy="55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گازهاي طبي : گاز بيهوشي - اكسيژن و هواي فشرده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1570" y="3728411"/>
            <a:ext cx="7215206" cy="55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هواي فشرده : تأمين كننده انرژي برقي دستگاههاي برقي مانند مته اتاق عمل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71538" y="4442791"/>
            <a:ext cx="7215206" cy="55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دستگاه مكش (وكيوم) : جذب كننده آب و ضايعات اتاق عمل 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253286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Documents and Settings\Administrator\Desktop\12525252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143248"/>
            <a:ext cx="4095778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9" name="Picture 3" descr="D:\Documents and Settings\Administrator\Desktop\4646464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285860"/>
            <a:ext cx="4071966" cy="3053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0" name="Picture 4" descr="D:\Documents and Settings\Administrator\Desktop\000000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357430"/>
            <a:ext cx="4031714" cy="30237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9522465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9220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28819" y="500042"/>
            <a:ext cx="700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و اما :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3" name="5-Point Star 2"/>
          <p:cNvSpPr/>
          <p:nvPr/>
        </p:nvSpPr>
        <p:spPr>
          <a:xfrm>
            <a:off x="8622157" y="1285860"/>
            <a:ext cx="236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5720" y="1000108"/>
            <a:ext cx="8358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سرويس‏هاي بهداشتي، اتاق كثيف، اتاق ايزوله، اتاق نظافت، از جمله مكان‏هايي هستند كه نياز به تهويه دارند.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8622157" y="2571744"/>
            <a:ext cx="236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5720" y="2285992"/>
            <a:ext cx="83061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دريچه تخليه هوا در هر اتاق بايد در آلوده‏ترين قسمت آن اتاق باشد و از دريچه ورود هوا فاصله داشته باشد.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8622157" y="3786190"/>
            <a:ext cx="236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20" y="3500438"/>
            <a:ext cx="830616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فشار نسبي بايد به نحوي باشد كه هوا در فضاهاي داخلي همواره از قسمت تميز به كثيف جريان يابد.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8622157" y="5000636"/>
            <a:ext cx="236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5720" y="4714884"/>
            <a:ext cx="8306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مناسب‏ترين وسيله تصفيه هوا نصب فيلتر در مسير جريان هواست.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8622157" y="5786454"/>
            <a:ext cx="236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5720" y="5500702"/>
            <a:ext cx="830613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ساير عوامل مؤثر: اقليم - موقعيت اجتماعي - اقتصاد محل احداث بيمارستان از نظر امكانات فني و تكنولوژي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241364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rot="10800000">
            <a:off x="7418842" y="1461773"/>
            <a:ext cx="13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522887" y="928670"/>
            <a:ext cx="11801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تهويه هوا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36501" y="1818963"/>
            <a:ext cx="462177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5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خصوصيات سيستم تهويه مصنوعي اتاق عمل:</a:t>
            </a:r>
            <a:endParaRPr lang="en-US" sz="25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4282" y="2500306"/>
            <a:ext cx="864399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1. انتقال هواي عاري از ميكروب به درون اتاق عمل و اطراف آن و حفظ درجه حرارت و رطوبت نسبي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5720" y="3143248"/>
            <a:ext cx="85725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2. خارج كردن هواي كثيف توسط ورود و هدايت مناسب جريان هواي تميز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4282" y="3786190"/>
            <a:ext cx="864399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3. جلوگيري از ورود هواي آلوده اطراف اتاق عمل به درون آن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4282" y="4357694"/>
            <a:ext cx="86439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4. فشار هوا در اتاق عمل مي‏بايست از فشار هواي قسمت‏هاي نيمه تميز بيشتر باشد و اين فشار مانع از جريان يافتن قسمت‏هاي نيمه تميز به داخل اتاق عمل و راه يافتن آلودگي به درون آن گردد.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314520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282" y="1357298"/>
            <a:ext cx="8643998" cy="106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5. وجود فيلترهاي مخصوص جداسازي گرد و غبار هوا و همچنين فيلترهاي جذب‏كننده باكتري در سيستم تهويه بسيار ضروري است.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5720" y="2585403"/>
            <a:ext cx="8572560" cy="55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6. بيست و دو درجه سانتي‏گراد (22) دمايي است كه براي درجه حرارت اتاق عمل توصيه مي‏گردد.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282" y="3286124"/>
            <a:ext cx="8643998" cy="55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7. نصب بخاري و كولر گازي به علت انتشار گرد و خاك وآلودگي اكيداً ممنوع استت.</a:t>
            </a:r>
          </a:p>
        </p:txBody>
      </p:sp>
      <p:sp>
        <p:nvSpPr>
          <p:cNvPr id="5" name="Rectangle 4"/>
          <p:cNvSpPr/>
          <p:nvPr/>
        </p:nvSpPr>
        <p:spPr>
          <a:xfrm>
            <a:off x="214282" y="3964078"/>
            <a:ext cx="86439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8. رطوبت هواي داخل اتاق عمل بين 40 تا 60 % با توجه به نوع عمل، حرارت هواي داخل اتاق و استفاده از گازهاي بي‏هوشي متغير است.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356498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90263" y="714356"/>
            <a:ext cx="9220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3000" dirty="0">
                <a:solidFill>
                  <a:prstClr val="white"/>
                </a:solidFill>
                <a:cs typeface="B Nazanin" pitchFamily="2" charset="-78"/>
              </a:rPr>
              <a:t>زباله‏ها</a:t>
            </a:r>
            <a:endParaRPr lang="en-US" sz="3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43702" y="1465162"/>
            <a:ext cx="164307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980542" y="1536600"/>
            <a:ext cx="8467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B Nazanin" pitchFamily="2" charset="-78"/>
              </a:rPr>
              <a:t>عفوني</a:t>
            </a:r>
            <a:endParaRPr lang="en-US" sz="2800" dirty="0">
              <a:solidFill>
                <a:srgbClr val="F8F8F8">
                  <a:lumMod val="25000"/>
                </a:srgb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43702" y="2554238"/>
            <a:ext cx="1643074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96197" y="2625676"/>
            <a:ext cx="12153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B Nazanin" pitchFamily="2" charset="-78"/>
              </a:rPr>
              <a:t>غيرعفوني</a:t>
            </a:r>
            <a:endParaRPr lang="en-US" sz="2800" dirty="0">
              <a:solidFill>
                <a:srgbClr val="F8F8F8">
                  <a:lumMod val="25000"/>
                </a:srgbClr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28794" y="1857364"/>
            <a:ext cx="4895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استريلاتور: دستگاه مبدل زباله عفوني به غير عفوني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00166" y="1714488"/>
            <a:ext cx="5572164" cy="714380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pic>
        <p:nvPicPr>
          <p:cNvPr id="11" name="Picture 9" descr="DSC011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57224" y="1428736"/>
            <a:ext cx="5567102" cy="4176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 descr="DSC012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857488" y="2928934"/>
            <a:ext cx="3007743" cy="3531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5717006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4" grpId="0"/>
      <p:bldP spid="4" grpId="1"/>
      <p:bldP spid="5" grpId="0" animBg="1"/>
      <p:bldP spid="5" grpId="1" animBg="1"/>
      <p:bldP spid="6" grpId="0"/>
      <p:bldP spid="6" grpId="1"/>
      <p:bldP spid="7" grpId="0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19617" y="1857364"/>
            <a:ext cx="4224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1. ورود به حوضچه‏ها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06712" y="2531084"/>
            <a:ext cx="2937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2. هوادهي   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488" y="2531084"/>
            <a:ext cx="38576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از بين رفتن ميكروب‏هاي بي‏هوازي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rot="10800000">
            <a:off x="7016807" y="1571611"/>
            <a:ext cx="158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945369" y="1000107"/>
            <a:ext cx="1770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تصفيه فاضلاب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0800000">
            <a:off x="6745521" y="2816834"/>
            <a:ext cx="684000" cy="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786579" y="3212427"/>
            <a:ext cx="1857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3. ته‏نشين شدن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86249" y="3855369"/>
            <a:ext cx="4357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4. عبور از فيلترها و ورود به مخزن كوچك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86249" y="4569749"/>
            <a:ext cx="4357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5. كلرزني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86249" y="5212691"/>
            <a:ext cx="4357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6. ورود به فاضلاب شهري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86183" y="5857892"/>
            <a:ext cx="4857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7. وكتوم شدن ساير ضايعات در حوضچه‏هاي مجزا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</p:txBody>
      </p:sp>
      <p:pic>
        <p:nvPicPr>
          <p:cNvPr id="1026" name="Picture 2" descr="K: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2" y="3143248"/>
            <a:ext cx="3429002" cy="2571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1479740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rot="10800000">
            <a:off x="6951966" y="1571611"/>
            <a:ext cx="16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6858016" y="1000107"/>
            <a:ext cx="1867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سردخانه اجساد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2" y="1706987"/>
            <a:ext cx="8643998" cy="579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300" dirty="0">
                <a:solidFill>
                  <a:prstClr val="white"/>
                </a:solidFill>
                <a:cs typeface="B Nazanin" pitchFamily="2" charset="-78"/>
              </a:rPr>
              <a:t>اين قسمت بدون استفاده از موتورخانه و چيلرها و با صرف انرژي برق كمپرسورها سرد مي‏شود.</a:t>
            </a:r>
            <a:endParaRPr lang="en-US" sz="2300" dirty="0">
              <a:solidFill>
                <a:prstClr val="white"/>
              </a:solidFill>
              <a:cs typeface="B Nazanin" pitchFamily="2" charset="-78"/>
            </a:endParaRPr>
          </a:p>
        </p:txBody>
      </p:sp>
      <p:pic>
        <p:nvPicPr>
          <p:cNvPr id="5" name="Picture 1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929190" y="3071810"/>
            <a:ext cx="3929066" cy="2948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8" descr="DSC012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19878155">
            <a:off x="708433" y="3173528"/>
            <a:ext cx="3599152" cy="2698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227313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Picture 0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00562" y="2071678"/>
            <a:ext cx="4048235" cy="3035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10" descr="Picture 0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14348" y="857232"/>
            <a:ext cx="3309889" cy="2482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17" descr="DSC093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3857628"/>
            <a:ext cx="3883029" cy="2522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5" name="Straight Connector 4"/>
          <p:cNvCxnSpPr/>
          <p:nvPr/>
        </p:nvCxnSpPr>
        <p:spPr>
          <a:xfrm rot="10800000">
            <a:off x="6951966" y="1571611"/>
            <a:ext cx="16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047170" y="1000107"/>
            <a:ext cx="1489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رختشويخانه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3324590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14282" y="497003"/>
            <a:ext cx="8715436" cy="593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تأسيسات مكانيكي: </a:t>
            </a:r>
          </a:p>
          <a:p>
            <a:pPr algn="justLow">
              <a:lnSpc>
                <a:spcPct val="150000"/>
              </a:lnSpc>
            </a:pPr>
            <a:r>
              <a:rPr lang="fa-IR" sz="2300" dirty="0">
                <a:solidFill>
                  <a:prstClr val="white"/>
                </a:solidFill>
                <a:cs typeface="B Nazanin" pitchFamily="2" charset="-78"/>
              </a:rPr>
              <a:t>  تحقیقات پزشکی نشان داده اند کنترل رطوبت و دما و استفاده از تهویه مطبوع برای درمان بیماران بسیار مفید و مؤثر است، برای مثال تأمین محیط گرم برای مدت نسبتاً طولانی برای بیماران مبتلا به رماتیسم سبب بهبود آنها می‏شود؛ همچنین در بیماران قلبی که میوکلامیون (گردش خون) در جهت دفع حرارت بدن توسط تشعشع، تبخیر قرار می‏گیرد تمامی موارد موفق بیانگر این مطلب است که بحث تهویه مطبوع در بیمارستان علاوه بر ایجاد آسایش انسان هدف درمان را نیز دنبال می‏کند. همچنین فرق عمده سیستم های تهویه مطبوع بقیه ساختمان‏ها با بیمارستان‏ها، این است که شرایط داخل باید شرایط بهتر در درمان عفونت و آلودگی باشد. برای رسیدن به این امر می‏بایست مسیر حرکت هوا در تمامی فضاهای تحت کنترل و خارج نمودن هوای محیط‏های کثیف و ... که از وظایف طراحان تأسیسات بیمارستان می‏باشد. </a:t>
            </a:r>
            <a:endParaRPr lang="en-US" sz="2300" dirty="0">
              <a:solidFill>
                <a:prstClr val="white"/>
              </a:solidFill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868135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43702" y="2995854"/>
            <a:ext cx="22860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5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‏تأسيسات الكتريكي بيمارستان</a:t>
            </a:r>
            <a:endParaRPr lang="en-US" sz="25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rot="10800000">
            <a:off x="4915140" y="1895765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643438" y="1252823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987425" algn="l"/>
              </a:tabLst>
            </a:pPr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بدنه بنا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3438" y="2110079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تابلوهاي برق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rot="10800000">
            <a:off x="4915140" y="4286256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643438" y="3643314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987425" algn="l"/>
              </a:tabLst>
            </a:pPr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سايت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3438" y="4429132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ژنراتورها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438" y="4929198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تابلوهاي برق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rot="5400000">
            <a:off x="2123438" y="3480768"/>
            <a:ext cx="50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28628" y="2576749"/>
            <a:ext cx="4143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سيستم صوتي (پيج، مركز تلفن، آيفن، آمپلي فاير)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504" y="3353043"/>
            <a:ext cx="3929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سيستم برق‏هاي اضطراري (محلي يا مركزي)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8694" y="4100460"/>
            <a:ext cx="3286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سيستم ساعت برقي و مادرساعت 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7158" y="4886278"/>
            <a:ext cx="4214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سيستم تصويري (دوربين‏هاي ويدئو و فيلمبرداري)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53380" y="1814444"/>
            <a:ext cx="2389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سيستم هشدار حريق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3078770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59398" y="1000108"/>
            <a:ext cx="1364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تابلوهاي برق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rot="10800000">
            <a:off x="6561586" y="1533211"/>
            <a:ext cx="13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5-Point Star 3"/>
          <p:cNvSpPr/>
          <p:nvPr/>
        </p:nvSpPr>
        <p:spPr>
          <a:xfrm>
            <a:off x="8215338" y="5037907"/>
            <a:ext cx="214314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7158" y="4964210"/>
            <a:ext cx="78060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به منظور تأمين تغذيه و نيازهاي سيستم‏هاي تأسيسات برق و تآسيسات مكانيكي، تابلوي برق نرمال (تغذيه از برق عادي يا نرمال) و تابلوي برق اضطراري (تغذيه از برق اضطراري) در بخش پيش‏بيني مي‏گردد.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10242" name="Picture 2" descr="D:\Documents and Settings\Administrator\Desktop\989898989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00108"/>
            <a:ext cx="4467739" cy="3354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7846323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94851" y="1142984"/>
            <a:ext cx="10935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ژنراتورها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rot="10800000">
            <a:off x="6561586" y="1676087"/>
            <a:ext cx="13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5-Point Star 3"/>
          <p:cNvSpPr/>
          <p:nvPr/>
        </p:nvSpPr>
        <p:spPr>
          <a:xfrm>
            <a:off x="8179977" y="2859755"/>
            <a:ext cx="243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86050" y="2786058"/>
            <a:ext cx="5370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به دليل توليد صداي زياد : دورتر از ساختمان اصلي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8179977" y="3788449"/>
            <a:ext cx="243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37723" y="3714752"/>
            <a:ext cx="60189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اتاق ژنراتورها، داراي ديـوارهاي ضد صدا و عايق است.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8179977" y="4612668"/>
            <a:ext cx="243123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22110" y="4538971"/>
            <a:ext cx="72345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به دليل احتمال خرابي يكي از ژنراتورها، حداقل به 2 ژنراتور نياز داريم.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836861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5871235" y="3201335"/>
            <a:ext cx="5497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ديگر ‏تأسيسات الكتريكي بيمارستان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rot="5400000">
            <a:off x="5969788" y="3375016"/>
            <a:ext cx="46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143372" y="1142984"/>
            <a:ext cx="4000496" cy="5429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  اعلام حریق </a:t>
            </a:r>
          </a:p>
          <a:p>
            <a:pPr>
              <a:buFont typeface="Arial" pitchFamily="34" charset="0"/>
              <a:buChar char="•"/>
            </a:pP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  سیستم های روشنایی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prstClr val="white"/>
                </a:solidFill>
                <a:cs typeface="B Nazanin" pitchFamily="2" charset="-78"/>
              </a:rPr>
              <a:t>  </a:t>
            </a: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احضار و اینترکام ( پیجرها )</a:t>
            </a:r>
            <a:endParaRPr lang="en-US" sz="2400" dirty="0">
              <a:solidFill>
                <a:prstClr val="white"/>
              </a:solidFill>
              <a:cs typeface="B Nazanin" pitchFamily="2" charset="-78"/>
            </a:endParaRPr>
          </a:p>
          <a:p>
            <a:pPr>
              <a:buFont typeface="Arial" pitchFamily="34" charset="0"/>
              <a:buChar char="•"/>
            </a:pP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 </a:t>
            </a:r>
            <a:r>
              <a:rPr lang="en-US" sz="2400" dirty="0">
                <a:solidFill>
                  <a:prstClr val="white"/>
                </a:solidFill>
                <a:cs typeface="B Nazanin" pitchFamily="2" charset="-78"/>
              </a:rPr>
              <a:t> </a:t>
            </a: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سیستم صوتی و تصویری و کنفرانس</a:t>
            </a:r>
          </a:p>
          <a:p>
            <a:pPr>
              <a:buFont typeface="Arial" pitchFamily="34" charset="0"/>
              <a:buChar char="•"/>
            </a:pP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  زنگ اخبار تختها</a:t>
            </a:r>
          </a:p>
          <a:p>
            <a:pPr>
              <a:buFont typeface="Arial" pitchFamily="34" charset="0"/>
              <a:buChar char="•"/>
            </a:pP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  نیروگاه</a:t>
            </a:r>
          </a:p>
          <a:p>
            <a:pPr>
              <a:buFont typeface="Arial" pitchFamily="34" charset="0"/>
              <a:buChar char="•"/>
            </a:pP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  پریزهای برق</a:t>
            </a:r>
          </a:p>
          <a:p>
            <a:pPr>
              <a:buFont typeface="Arial" pitchFamily="34" charset="0"/>
              <a:buChar char="•"/>
            </a:pP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  تغذیه تاسیسات مکانیکی</a:t>
            </a:r>
          </a:p>
          <a:p>
            <a:pPr>
              <a:buFont typeface="Arial" pitchFamily="34" charset="0"/>
              <a:buChar char="•"/>
            </a:pP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  تلفن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prstClr val="white"/>
                </a:solidFill>
                <a:cs typeface="B Nazanin" pitchFamily="2" charset="-78"/>
              </a:rPr>
              <a:t>  </a:t>
            </a: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کامپیوتر</a:t>
            </a:r>
          </a:p>
          <a:p>
            <a:pPr algn="justLow">
              <a:buFont typeface="Arial" pitchFamily="34" charset="0"/>
              <a:buChar char="•"/>
            </a:pP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  ساعت</a:t>
            </a:r>
          </a:p>
          <a:p>
            <a:pPr algn="justLow">
              <a:buFont typeface="Arial" pitchFamily="34" charset="0"/>
              <a:buChar char="•"/>
            </a:pPr>
            <a:r>
              <a:rPr lang="en-US" sz="2400">
                <a:solidFill>
                  <a:prstClr val="white"/>
                </a:solidFill>
                <a:cs typeface="B Nazanin" pitchFamily="2" charset="-78"/>
              </a:rPr>
              <a:t>  </a:t>
            </a:r>
            <a:r>
              <a:rPr lang="fa-IR" sz="2400">
                <a:solidFill>
                  <a:prstClr val="white"/>
                </a:solidFill>
                <a:cs typeface="B Nazanin" pitchFamily="2" charset="-78"/>
              </a:rPr>
              <a:t>تغذیه </a:t>
            </a:r>
            <a:r>
              <a:rPr lang="fa-IR" sz="2400" dirty="0">
                <a:solidFill>
                  <a:prstClr val="white"/>
                </a:solidFill>
                <a:cs typeface="B Nazanin" pitchFamily="2" charset="-78"/>
              </a:rPr>
              <a:t>تجهیزات</a:t>
            </a:r>
          </a:p>
          <a:p>
            <a:pPr>
              <a:buFont typeface="Arial" pitchFamily="34" charset="0"/>
              <a:buChar char="•"/>
            </a:pPr>
            <a:endParaRPr lang="fa-IR" sz="2400" dirty="0">
              <a:solidFill>
                <a:prstClr val="white"/>
              </a:solidFill>
              <a:cs typeface="B Nazanin" pitchFamily="2" charset="-78"/>
            </a:endParaRPr>
          </a:p>
          <a:p>
            <a:pPr>
              <a:buFont typeface="Arial" pitchFamily="34" charset="0"/>
              <a:buChar char="•"/>
            </a:pPr>
            <a:endParaRPr lang="fa-IR" sz="2400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771250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45105" y="1109947"/>
            <a:ext cx="1955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اعلام و اطفاء حريق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rot="10800000">
            <a:off x="6625358" y="1643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5-Point Star 3"/>
          <p:cNvSpPr/>
          <p:nvPr/>
        </p:nvSpPr>
        <p:spPr>
          <a:xfrm>
            <a:off x="8358214" y="2214554"/>
            <a:ext cx="214314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1472" y="1906494"/>
            <a:ext cx="77346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براي اعلام حريق در بيمارستان سنسور مركزي نصب مي‏شود با ابن تفاوت كه سنسورهاي بيمارستان براي جلوگيري از ايجاد اضطراب، آژيركش نيستند و فقط چراغ آنها روشن مي‏شود، اما در تأسيسات و تلفن‏خانه از آژيركش استفاده مي‏شود. اين سنسورها در پشت بام هم وجود دارد.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8358214" y="4480521"/>
            <a:ext cx="214314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2116" y="4357694"/>
            <a:ext cx="773466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براي اطفاء حريق، لازم است در هر بخش فايرباكسي نصب باشد و همچنين داراي پله‏هاي فرار و رمپ باشد.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962754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 animBg="1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Point Star 1"/>
          <p:cNvSpPr/>
          <p:nvPr/>
        </p:nvSpPr>
        <p:spPr>
          <a:xfrm>
            <a:off x="8358214" y="1428736"/>
            <a:ext cx="214314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1640" y="1142984"/>
            <a:ext cx="7734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وجود كپسول گاز و كپسول حاوي كف نيز براي اين بخش الزامي است؛ چرا كه برخي دستگاهها مانند تابلوي برق تنها با اين كپسول‏ها خاموش مي‏گردند.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8358214" y="2890074"/>
            <a:ext cx="214314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57686" y="2618438"/>
            <a:ext cx="40198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معمولاً در بيمارستانها پستهاي مربوط به استقرار كپسولها بين فاصله 20 تا 25 متر مي باشد و آن هم به دليل طول شلنگ اين كپسولهاست كه تقريباً به اندازه فوق الذكر مي‏باشد. 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11266" name="Picture 2" descr="D:\Documents and Settings\Administrator\Desktop\2525363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75760"/>
            <a:ext cx="3857652" cy="2896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880817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62126" y="571480"/>
            <a:ext cx="17219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سيستم روشنايي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rot="10800000">
            <a:off x="6625358" y="1104583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85720" y="1428736"/>
            <a:ext cx="8358246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 عملكرد سيستم روشنايي در بخش‏ها و فضاهاي مختلف بيمارستان و براي روز و شب متفاوت است و با توجه به نيازهاي خاص هر فضا طراحي مي‏گردد. 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4282" y="2714620"/>
            <a:ext cx="8358246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براي اينكه آسايش و آرامش بيماران در طول شب حفظ گردد، معمولاً بخشي از چراغ راهروها را خاموش مي‏كنند.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3730845"/>
            <a:ext cx="842968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   سیستم روشنایی ایستگاه پرستاری عموماً برای دو محدوده از فضای ایستگاه پرستاری طراحی می‏شود. محدوده اول فضای ایستگاه پرستاری و میز گزارش‏نویسی و پرونده‏ها است، (محدوده پشت کانتر پرستاری) و محدوده دوم، کانتر پرستاری است. چراغ های محدوده اول در مواقع شب عموماً خاموش می باشد و فقط کانتر پرستاری روشن می‏باشد. بدین جهت لازم است در طراحی سیستم روشنایی و نحوه قطع و وصل به این موضوع توجه شود.</a:t>
            </a:r>
          </a:p>
          <a:p>
            <a:pPr algn="justLow" rtl="0">
              <a:lnSpc>
                <a:spcPct val="150000"/>
              </a:lnSpc>
            </a:pPr>
            <a:endParaRPr lang="en-US" sz="1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27300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506200"/>
            <a:ext cx="7929618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 در اتاق‏های خواب بیمار، چراغ سقفی به کار نمی‏رود و به جای آن چراغ‏های دیواری و یا کنسول بالای تخت استفاده می‏شود.</a:t>
            </a:r>
            <a:endParaRPr lang="en-US" sz="2200" dirty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3872733"/>
            <a:ext cx="7929618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در راهرو استفاده از چراغ‏هایی که دارای حباب مناسب باشد معمول است. این چراغ‏ها می‏تواند روکار یا توکار باشد ولی نوع توکار ترجیح دارد؛ در صورت استفاده از چراغ‏های بدون حباب لور(</a:t>
            </a:r>
            <a:r>
              <a:rPr lang="en-US" sz="2000" dirty="0">
                <a:solidFill>
                  <a:prstClr val="white"/>
                </a:solidFill>
              </a:rPr>
              <a:t>(Louver</a:t>
            </a:r>
            <a:r>
              <a:rPr lang="fa-IR" sz="2000" dirty="0">
                <a:solidFill>
                  <a:prstClr val="white"/>
                </a:solidFill>
              </a:rPr>
              <a:t> </a:t>
            </a:r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این چراغ ها بهتر است از نوع توکار باشد..</a:t>
            </a:r>
          </a:p>
          <a:p>
            <a:pPr algn="justLow">
              <a:lnSpc>
                <a:spcPct val="150000"/>
              </a:lnSpc>
            </a:pPr>
            <a:endParaRPr lang="en-US" sz="22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1472" y="1127453"/>
            <a:ext cx="792961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  <a:buClr>
                <a:srgbClr val="92D050"/>
              </a:buClr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  پله فرار در صورتی که در روز از نور طبیعی استفاده کند، چراغ‏های آن در روز خاموش خواهد بود و در مواقع شب این چراغ‏ها همیشه روشن خواهد بود.</a:t>
            </a:r>
          </a:p>
        </p:txBody>
      </p:sp>
    </p:spTree>
    <p:extLst>
      <p:ext uri="{BB962C8B-B14F-4D97-AF65-F5344CB8AC3E}">
        <p14:creationId xmlns:p14="http://schemas.microsoft.com/office/powerpoint/2010/main" val="298789845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1071546"/>
            <a:ext cx="7929618" cy="106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  <a:buClr>
                <a:srgbClr val="92D050"/>
              </a:buClr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نكاتي كه بايد در طراحي اتاق خواب بيمار در بخش بستري داخلي/ جراحي به عنوان تأمين شرايط نوراني مناسب رعايت گردد:</a:t>
            </a:r>
          </a:p>
        </p:txBody>
      </p:sp>
      <p:sp>
        <p:nvSpPr>
          <p:cNvPr id="3" name="Rectangle 2"/>
          <p:cNvSpPr/>
          <p:nvPr/>
        </p:nvSpPr>
        <p:spPr>
          <a:xfrm>
            <a:off x="642910" y="2357430"/>
            <a:ext cx="7929618" cy="55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  <a:buClr>
                <a:srgbClr val="92D050"/>
              </a:buClr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از چراغ‏هاي بالاي تخت يا كنسول بالاي تخت اسفاده گردد.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571472" y="3286124"/>
            <a:ext cx="792961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  <a:buClr>
                <a:srgbClr val="92D050"/>
              </a:buClr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ارتفاع نصب چراغ بالاي تخت يا كنسول بالاي تخت، حدود 160 سانتي‏متر بالاتر از كف تمام شده مي‏باشد.</a:t>
            </a:r>
          </a:p>
        </p:txBody>
      </p:sp>
      <p:sp>
        <p:nvSpPr>
          <p:cNvPr id="5" name="Rectangle 4"/>
          <p:cNvSpPr/>
          <p:nvPr/>
        </p:nvSpPr>
        <p:spPr>
          <a:xfrm>
            <a:off x="571472" y="4577902"/>
            <a:ext cx="7929618" cy="55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  <a:buClr>
                <a:srgbClr val="92D050"/>
              </a:buClr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چراغ‏هاي فوق شدت نور لازم براي معاينه، مطالعه و عمومي را تأمين مي‏نمايد.</a:t>
            </a:r>
          </a:p>
        </p:txBody>
      </p:sp>
      <p:sp>
        <p:nvSpPr>
          <p:cNvPr id="6" name="Rectangle 5"/>
          <p:cNvSpPr/>
          <p:nvPr/>
        </p:nvSpPr>
        <p:spPr>
          <a:xfrm>
            <a:off x="571472" y="5506596"/>
            <a:ext cx="7929618" cy="106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  <a:buClr>
                <a:srgbClr val="92D050"/>
              </a:buClr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استفاده از چراهاي سقفي به جاي موارد فوق در اتاقهاي بيمارخواب يك تخته، ايزوله و چهارتخته بستري داخلي / جراحي؛ توصيه نمي‏گردد.</a:t>
            </a:r>
          </a:p>
        </p:txBody>
      </p:sp>
    </p:spTree>
    <p:extLst>
      <p:ext uri="{BB962C8B-B14F-4D97-AF65-F5344CB8AC3E}">
        <p14:creationId xmlns:p14="http://schemas.microsoft.com/office/powerpoint/2010/main" val="383470543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63729" y="1000108"/>
            <a:ext cx="1718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احضار و اينتركام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rot="10800000">
            <a:off x="6625358" y="1533211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14348" y="1571612"/>
            <a:ext cx="7786742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با توجه به اهمیت کار قسمتهای مختلف بیمارستان، و نیاز به برقراری ارتباط فوری با یکدیگر در مواقع اضطراری، لازم است سیستم اینترکام به شرح زیر پیش‏بینی شود: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2786058"/>
            <a:ext cx="771530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1. به منظور ایجاد ارتباط فوری بین رییس بیمارستان و کلیه پزشکان بخشها و مراجعات سرپایی، سرپرستار، و غیره، باید یک سیستم اینترکام دو طرفه، قابل ارتباط بین کلیه مراکز با یکدیگر (به طور انفرادی یا جمعی) در نظر گرفته شود.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4572008"/>
            <a:ext cx="7643866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2. برای برقراری ارتباط فوری بین سرپرستار و کلیه مراکز پرستاران، باید یک سیستم اینترکام دو طرفه، با یک مرکز اصلی در اتاق سرپرستار و مراکز فرعی در مراکز پرستاران، پیش‏بینی شود.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248648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00034" y="1022553"/>
            <a:ext cx="8143932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تأسيسات الكتريكي:</a:t>
            </a:r>
          </a:p>
          <a:p>
            <a:pPr algn="justLow">
              <a:lnSpc>
                <a:spcPct val="150000"/>
              </a:lnSpc>
            </a:pPr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 تأسیات الکتریکی بیمارستان به طور کل شامل پست برق اصلی و فرعی می‏باشد که به تبع آن فضاهای مورد نیاز این دو بخش باید پیش‏بینی گردد. پست برق اصلی که معمولاً در فضای باز قرار می‏گیرد شامل ژنراتور اصلی توزیع برق است. این ژنراتور به وسیله کابل‏ها انشعابی مرتبط با پست‏های برق فرعی می‏باشد که بسته به مقدار مورد نیاز، تعدادش متفاوت است. در صورت قطع احتمالی برق شهر ژنراتور پست برق اصلی در عرض 4 ثانیه روشن شده و به ژنراتورها و از آنجا به کل ساختمان برق رسانی می‏کند. </a:t>
            </a:r>
          </a:p>
          <a:p>
            <a:pPr algn="justLow">
              <a:lnSpc>
                <a:spcPct val="150000"/>
              </a:lnSpc>
            </a:pP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470117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000108"/>
            <a:ext cx="8572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3. به منظور برقراری ارتباط فوری بین داروخانه مرکزی با مراکز پرستاران، باید یک سیستم اینترکام دوطرفه، با یک مرکز اصلی در داروخانه مرکزی و مراکز فرعی در مراکز پرستاران، در نظر گرفته شود.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384677"/>
            <a:ext cx="857256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4. برای ایجاد ارتباط فوری بین رختشویخانه با انبارهای ملحفه و لباسهای تمیز بخشها و یا مراکز پرستاران، باید یک سیستم اینترکام دو طرفه، با یک مرکز اصلی در رختشویخانه و مراکز فرعی در انبار بخش‏ها و یا مراکز پرستاران، پیش‏بینی شود.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4242065"/>
            <a:ext cx="857256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5. برای ایجاد ارتباط فوری بین آشپزخانه با مراکز توزیع غذای بخش‏ها و یا آبدارخانه‏ها، باید یک سیستم اینترکام دو طرفه، با یک مرکز اصلی در آشپزخانه و مراکز فرعی در مراکز توزیع غذای بخشها و آبدارخانه‏ها، در نظر گرفته شود.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504954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000108"/>
            <a:ext cx="857256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6. به منظور برقراری ارتباط فوری بین مرکز استریل با بخشهای عمل، زایمان، سوانح، اورژانس، و غیره، باید یک سیستم اینترکام دو طرفه، با یک مرکز اصلی در قسمت توزیع مرکز استریل و مراکز فرعی در مراکز پرستاران بخشهای عمل، زایمان، سوانح، اورژانس و غیره، پیش‏بینی شود.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2786058"/>
            <a:ext cx="857256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7. به منظور ایجاد ارتباط فوری بین مرکز پذیرش بیمار با مراکز پرستاران و حسابداری، باید یک سیستم اینترکام دو طرفه، با یک مرکز اصلی در مرکز پذیرش بیمار با مراکز فرعی در مراکز پرستاران و حسابداری، در نظر گرفته شود.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4643446"/>
            <a:ext cx="857256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8. کلیه کابل‏کشیهای مورد لزوم بین مراکز اصلی، یا بین مراکز اصلی و مراکز فرعی، باید به وسیله کابل مخصوص تلفن از نوع هوایی، با عایق پوشش </a:t>
            </a:r>
            <a:r>
              <a:rPr lang="en-US" sz="21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P.V.C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، و در لوله فولادی و یا پلاستیکی سخت، طبق نقشه اجرایی کارخانه سازنده،</a:t>
            </a:r>
            <a:r>
              <a:rPr lang="en-US" sz="2200" dirty="0">
                <a:solidFill>
                  <a:prstClr val="white"/>
                </a:solidFill>
                <a:cs typeface="B Nazanin" pitchFamily="2" charset="-78"/>
              </a:rPr>
              <a:t> 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اجرا شود.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150691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27053" y="1109947"/>
            <a:ext cx="159210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6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سيستم صوتي</a:t>
            </a:r>
            <a:endParaRPr lang="en-US" sz="26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rot="10800000">
            <a:off x="6625358" y="1643050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42910" y="2099913"/>
            <a:ext cx="77153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500" dirty="0">
                <a:solidFill>
                  <a:prstClr val="white"/>
                </a:solidFill>
                <a:cs typeface="B Nazanin" pitchFamily="2" charset="-78"/>
              </a:rPr>
              <a:t>  سیستم صوتی </a:t>
            </a:r>
            <a:r>
              <a:rPr lang="en-US" sz="2500" dirty="0">
                <a:solidFill>
                  <a:prstClr val="white"/>
                </a:solidFill>
                <a:cs typeface="B Nazanin" pitchFamily="2" charset="-78"/>
              </a:rPr>
              <a:t> (Paging)</a:t>
            </a:r>
            <a:r>
              <a:rPr lang="fa-IR" sz="2500" dirty="0">
                <a:solidFill>
                  <a:prstClr val="white"/>
                </a:solidFill>
                <a:cs typeface="B Nazanin" pitchFamily="2" charset="-78"/>
              </a:rPr>
              <a:t>به منظور اعلام خبر و پیام‏رسانی از طریق مرکز صوتی بیمارستان برای بخش بستری در نظر گرفته می شود.</a:t>
            </a:r>
          </a:p>
          <a:p>
            <a:pPr algn="justLow">
              <a:lnSpc>
                <a:spcPct val="150000"/>
              </a:lnSpc>
            </a:pPr>
            <a:r>
              <a:rPr lang="fa-IR" sz="2500" dirty="0">
                <a:solidFill>
                  <a:prstClr val="white"/>
                </a:solidFill>
                <a:cs typeface="B Nazanin" pitchFamily="2" charset="-78"/>
              </a:rPr>
              <a:t>  پیام رسانی با توجه به منطقه‏بندی برای کل بیمارستان و یا مناطقی از بیمارستان از جمله بخش بستری از طریق مرکز صوتی انجام می‏گیرد.</a:t>
            </a:r>
            <a:endParaRPr lang="en-US" sz="2500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756937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714488"/>
            <a:ext cx="864399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برای تعیین وقت صحیح و یکنواخت در کلیه بخش‏ها و قسمت‏های بیمارستان و همچنین در موارد لازم کنترل زمان ورود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و 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خروج اعضای کادر بیمارستان باید یک سیستم ساعت مرکزی شامل مادر ساعت و ساعت های فرعی، متناسب با مورد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مصرف به شرح زیر در نظر گرفته شود: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251965" y="1000108"/>
            <a:ext cx="239200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6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سيستم ساعت مركزي</a:t>
            </a:r>
            <a:endParaRPr lang="en-US" sz="26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rot="10800000">
            <a:off x="6195404" y="1533211"/>
            <a:ext cx="252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14282" y="3500438"/>
            <a:ext cx="864399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1. 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محل نصب ساعت اصلی مرکزی معمولاً در اتاق تلفن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‏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چی در نظر گرفته می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‏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شود. مادر ساعت ممکن است برحسب نوع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رومیزی، قابل نصب روی دیوار (روکار یا نیمه توکار) و یا قابل نصب بر روی پایه باشد. محل دقیق نصب مادر ساعت و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ساع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ت‏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های فرعی باید براساس نقشه‏های معماری بر روی نقشه‏های اجرایی تفضیلی کارگاهی مشخص شود و پس از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تصویب دستگاه نظارت به مرحله اجرا درآید.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  <a:p>
            <a:pPr algn="justLow">
              <a:lnSpc>
                <a:spcPct val="150000"/>
              </a:lnSpc>
            </a:pP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820635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785794"/>
            <a:ext cx="8643998" cy="1573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2. ساعت اصلی مرکزی و دستگاه برنامه‏ریز و دیگر دستگاه‏های مربوط باید در محلی نصب شود که خشک، بدون غبار و بخار و به ویژه بدون لرزش و دیگر اختلالات مکانیکی و نیز فاقد تغییرات وسیع دما بوده و از نظر تعمیر و نگهداری در تمامی اوقات قابل دسترسی باشد.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2577638"/>
            <a:ext cx="8643998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3. ساعت‏های فرعی باید قابل تغذیه از مادر ساعت بوده و بر حسب مورد استفاده از انواع آنالوگ یا دیجیتال، دیواری یا آویز، یک طرفه یا طرفه، با قطرهای مختلف متناسب با مورد مصرف انتخاب شود.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3720647"/>
            <a:ext cx="8643998" cy="2589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4. ساعت‏های فرعی باید در تمامی سرسراها، راهروها، مرکز اطلاعات و سالن انتظار، ایستگاه‏های پرستاری، دفاتر پزشکان و سرپرستاران، اتاق های مشاوره و معاینه، عمل، زایمان، شکسته بندی، نگهداری قبل و بعد از عمل، سوانح، سونوگرافی و رادیوگرافی، مراقبت‏های ویژه و قلبی، استراحت پزشکان و پرستاران، رختکن‏ها، تزریقات، آزمایشگاه، داروخانه، آشپزخانه، آبدارخانه و بوفه، رختشویخانه، مرکز استریل و غیره، نصب شود.</a:t>
            </a:r>
          </a:p>
        </p:txBody>
      </p:sp>
    </p:spTree>
    <p:extLst>
      <p:ext uri="{BB962C8B-B14F-4D97-AF65-F5344CB8AC3E}">
        <p14:creationId xmlns:p14="http://schemas.microsoft.com/office/powerpoint/2010/main" val="79318904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97365" y="1000108"/>
            <a:ext cx="297228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6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سیستم های تابلوهاي توزيع</a:t>
            </a:r>
            <a:endParaRPr lang="en-US" sz="26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rot="10800000">
            <a:off x="5357818" y="1533211"/>
            <a:ext cx="342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14282" y="1725826"/>
            <a:ext cx="864399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 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به منظور توزیع نیروی برق قابل اطمینان و تا حدی بدون وقفه در کلیه قسمت های بیمارستان، به طوری که بروز اشکال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در یک مدار فرعی یا در یک قسمت، اثری در کار سایر مدارها و یا قسمت‏ها نداشته باشد و باعث قطع جریان برق آن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 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نشود، باید سیستم‏های توزیع زير در نظر گرفته شود</a:t>
            </a: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:</a:t>
            </a: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 </a:t>
            </a:r>
          </a:p>
          <a:p>
            <a:pPr algn="justLow">
              <a:lnSpc>
                <a:spcPct val="150000"/>
              </a:lnSpc>
            </a:pP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1. تابلوهای اصلی توزیع نیروی برق</a:t>
            </a:r>
          </a:p>
          <a:p>
            <a:pPr algn="justLow">
              <a:lnSpc>
                <a:spcPct val="150000"/>
              </a:lnSpc>
            </a:pP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2. تابلوهای نیم‏اصلی توزیع نیروی برق</a:t>
            </a:r>
          </a:p>
          <a:p>
            <a:pPr algn="justLow">
              <a:lnSpc>
                <a:spcPct val="150000"/>
              </a:lnSpc>
            </a:pP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3. تابلوی توزیع و فرمان برق موتورخانه مرکزی، و مراکز فرعی تاسیسات مکانیکی</a:t>
            </a:r>
          </a:p>
          <a:p>
            <a:pPr algn="justLow">
              <a:lnSpc>
                <a:spcPct val="150000"/>
              </a:lnSpc>
            </a:pP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4. تابلوهای توزیع برق آشپزخانه، رختشویخانه و مراکز ضدعفونی و گندزدایی</a:t>
            </a:r>
          </a:p>
          <a:p>
            <a:pPr algn="justLow">
              <a:lnSpc>
                <a:spcPct val="150000"/>
              </a:lnSpc>
            </a:pPr>
            <a:r>
              <a:rPr lang="ar-SA" sz="2200" dirty="0">
                <a:solidFill>
                  <a:prstClr val="white"/>
                </a:solidFill>
                <a:cs typeface="B Nazanin" pitchFamily="2" charset="-78"/>
              </a:rPr>
              <a:t>5. تابلوهای فرعی توزیع نیروی برق</a:t>
            </a:r>
          </a:p>
        </p:txBody>
      </p:sp>
    </p:spTree>
    <p:extLst>
      <p:ext uri="{BB962C8B-B14F-4D97-AF65-F5344CB8AC3E}">
        <p14:creationId xmlns:p14="http://schemas.microsoft.com/office/powerpoint/2010/main" val="352051832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ran\Desktop\ax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350" l="0" r="100000"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rcRect b="5565"/>
          <a:stretch>
            <a:fillRect/>
          </a:stretch>
        </p:blipFill>
        <p:spPr bwMode="auto">
          <a:xfrm>
            <a:off x="428596" y="1124744"/>
            <a:ext cx="4476259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43278" y="6356350"/>
            <a:ext cx="561975" cy="365125"/>
          </a:xfrm>
        </p:spPr>
        <p:txBody>
          <a:bodyPr/>
          <a:lstStyle/>
          <a:p>
            <a:pPr>
              <a:defRPr/>
            </a:pPr>
            <a:fld id="{BA662DD3-8DBF-400E-BC0F-535E2D2EAAE6}" type="slidenum">
              <a:rPr lang="en-US" smtClean="0">
                <a:solidFill>
                  <a:prstClr val="white"/>
                </a:solidFill>
                <a:cs typeface="B Nazanin" pitchFamily="2" charset="-78"/>
              </a:rPr>
              <a:pPr>
                <a:defRPr/>
              </a:pPr>
              <a:t>56</a:t>
            </a:fld>
            <a:endParaRPr lang="en-US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5896" y="529516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sz="28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                     </a:t>
            </a:r>
            <a:r>
              <a:rPr lang="fa-IR" sz="2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 موقعیت فضاهای زیرزمین </a:t>
            </a:r>
            <a:endParaRPr lang="fo-FO" sz="28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478171" y="1672422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marL="800100" indent="-800100" rtl="0"/>
            <a:endParaRPr lang="fo-FO" sz="2000" dirty="0">
              <a:solidFill>
                <a:prstClr val="black"/>
              </a:solidFill>
              <a:latin typeface="Garamond" pitchFamily="18" charset="0"/>
              <a:cs typeface="B Nazanin" pitchFamily="2" charset="-78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794113" y="1693075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marL="800100" indent="-800100" rtl="0"/>
            <a:endParaRPr lang="fo-FO" sz="2000" dirty="0">
              <a:solidFill>
                <a:prstClr val="black"/>
              </a:solidFill>
              <a:latin typeface="Garamond" pitchFamily="18" charset="0"/>
              <a:cs typeface="B Nazanin" pitchFamily="2" charset="-78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354513" y="1910562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marL="800100" indent="-800100" rtl="0"/>
            <a:endParaRPr lang="fo-FO" sz="2000" dirty="0">
              <a:solidFill>
                <a:prstClr val="black"/>
              </a:solidFill>
              <a:latin typeface="Garamond" pitchFamily="18" charset="0"/>
              <a:cs typeface="B Nazanin" pitchFamily="2" charset="-78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4283075" y="2410628"/>
            <a:ext cx="288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marL="800100" indent="-800100" rtl="0"/>
            <a:endParaRPr lang="fo-FO" sz="2000" dirty="0">
              <a:solidFill>
                <a:prstClr val="white"/>
              </a:solidFill>
              <a:latin typeface="Garamond" pitchFamily="18" charset="0"/>
              <a:cs typeface="B Nazanin" pitchFamily="2" charset="-78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770190" y="4699827"/>
            <a:ext cx="21590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marL="800100" indent="-800100" rtl="0"/>
            <a:endParaRPr lang="fo-FO" sz="1400" dirty="0">
              <a:solidFill>
                <a:prstClr val="white"/>
              </a:solidFill>
              <a:latin typeface="Garamond" pitchFamily="18" charset="0"/>
              <a:cs typeface="B Nazanin" pitchFamily="2" charset="-78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46730" y="2232923"/>
            <a:ext cx="4357718" cy="229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marL="800100" indent="-800100" rtl="0">
              <a:lnSpc>
                <a:spcPct val="150000"/>
              </a:lnSpc>
            </a:pPr>
            <a: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1. سرد خانه مواد</a:t>
            </a:r>
          </a:p>
          <a:p>
            <a:pPr marL="800100" indent="-800100" rtl="0">
              <a:lnSpc>
                <a:spcPct val="150000"/>
              </a:lnSpc>
            </a:pPr>
            <a: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2. موتور خانه و آشپزخانه و سلف</a:t>
            </a:r>
            <a:b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</a:br>
            <a: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3. رختشویخانه</a:t>
            </a:r>
            <a:b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</a:br>
            <a: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4. سرد خانه اجساد</a:t>
            </a:r>
            <a:b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</a:br>
            <a: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( استریل مرکزی ) </a:t>
            </a:r>
            <a:r>
              <a:rPr lang="en-US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CSR. </a:t>
            </a:r>
            <a: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5</a:t>
            </a:r>
          </a:p>
          <a:p>
            <a:pPr marL="800100" indent="-800100" rtl="0">
              <a:lnSpc>
                <a:spcPct val="150000"/>
              </a:lnSpc>
            </a:pPr>
            <a: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6.هواساز</a:t>
            </a:r>
          </a:p>
          <a:p>
            <a:pPr marL="800100" indent="-800100" rtl="0">
              <a:lnSpc>
                <a:spcPct val="150000"/>
              </a:lnSpc>
            </a:pPr>
            <a: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7.گازهای طبی</a:t>
            </a:r>
          </a:p>
          <a:p>
            <a:pPr marL="800100" indent="-800100" rtl="0">
              <a:lnSpc>
                <a:spcPct val="150000"/>
              </a:lnSpc>
            </a:pPr>
            <a: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8.نمازخانه</a:t>
            </a:r>
            <a:endParaRPr lang="fa-IR" dirty="0">
              <a:solidFill>
                <a:prstClr val="white"/>
              </a:solidFill>
              <a:latin typeface="Garamond" pitchFamily="18" charset="0"/>
              <a:cs typeface="B Nazanin" pitchFamily="2" charset="-78"/>
            </a:endParaRPr>
          </a:p>
          <a:p>
            <a:pPr marL="800100" indent="-800100" rtl="0">
              <a:lnSpc>
                <a:spcPct val="150000"/>
              </a:lnSpc>
            </a:pPr>
            <a:r>
              <a:rPr lang="fa-IR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9.باشگاه ورزشی</a:t>
            </a:r>
            <a:endParaRPr lang="en-US" dirty="0">
              <a:solidFill>
                <a:prstClr val="white"/>
              </a:solidFill>
              <a:latin typeface="Garamond" pitchFamily="18" charset="0"/>
              <a:cs typeface="B Nazanin" pitchFamily="2" charset="-78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2596" y="1658144"/>
            <a:ext cx="2873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marL="800100" indent="-800100" rtl="0"/>
            <a:r>
              <a:rPr lang="fa-IR" sz="2000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1</a:t>
            </a:r>
            <a:endParaRPr lang="fo-FO" sz="2000" dirty="0">
              <a:solidFill>
                <a:prstClr val="white"/>
              </a:solidFill>
              <a:latin typeface="Garamond" pitchFamily="18" charset="0"/>
              <a:cs typeface="B Nazanin" pitchFamily="2" charset="-78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028796" y="2801144"/>
            <a:ext cx="2873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marL="800100" indent="-800100" rtl="0"/>
            <a:r>
              <a:rPr lang="fa-IR" sz="2000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5</a:t>
            </a:r>
            <a:endParaRPr lang="fo-FO" sz="2000" dirty="0">
              <a:solidFill>
                <a:prstClr val="white"/>
              </a:solidFill>
              <a:latin typeface="Garamond" pitchFamily="18" charset="0"/>
              <a:cs typeface="B Nazanin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 rot="876384">
            <a:off x="2354682" y="1793659"/>
            <a:ext cx="500066" cy="231323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black"/>
                </a:solidFill>
                <a:cs typeface="B Nazanin" pitchFamily="2" charset="-78"/>
              </a:rPr>
              <a:t>2</a:t>
            </a:r>
            <a:endParaRPr lang="fo-FO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 rot="876384">
            <a:off x="1900336" y="2299062"/>
            <a:ext cx="277263" cy="225403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white"/>
                </a:solidFill>
                <a:cs typeface="B Nazanin" pitchFamily="2" charset="-78"/>
              </a:rPr>
              <a:t>6</a:t>
            </a:r>
            <a:endParaRPr lang="fo-FO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 rot="876384">
            <a:off x="1973599" y="3125476"/>
            <a:ext cx="179194" cy="189537"/>
          </a:xfrm>
          <a:prstGeom prst="rect">
            <a:avLst/>
          </a:prstGeom>
          <a:solidFill>
            <a:srgbClr val="FF33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white"/>
                </a:solidFill>
                <a:cs typeface="B Nazanin" pitchFamily="2" charset="-78"/>
              </a:rPr>
              <a:t>7</a:t>
            </a:r>
            <a:endParaRPr lang="fo-FO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 rot="876384">
            <a:off x="1675718" y="3051076"/>
            <a:ext cx="200869" cy="247185"/>
          </a:xfrm>
          <a:prstGeom prst="rect">
            <a:avLst/>
          </a:prstGeom>
          <a:solidFill>
            <a:srgbClr val="00B0F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white"/>
                </a:solidFill>
                <a:cs typeface="B Nazanin" pitchFamily="2" charset="-78"/>
              </a:rPr>
              <a:t>8</a:t>
            </a:r>
            <a:endParaRPr lang="fo-FO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790796" y="2267744"/>
            <a:ext cx="2873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marL="800100" indent="-800100" rtl="0"/>
            <a:r>
              <a:rPr lang="fa-IR" sz="2000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4</a:t>
            </a:r>
            <a:endParaRPr lang="fo-FO" sz="2000" dirty="0">
              <a:solidFill>
                <a:prstClr val="white"/>
              </a:solidFill>
              <a:latin typeface="Garamond" pitchFamily="18" charset="0"/>
              <a:cs typeface="B Nazanin" pitchFamily="2" charset="-78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2257396" y="2267744"/>
            <a:ext cx="304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marL="800100" indent="-800100" rtl="0"/>
            <a:r>
              <a:rPr lang="fa-IR" sz="2000" dirty="0">
                <a:solidFill>
                  <a:prstClr val="white"/>
                </a:solidFill>
                <a:latin typeface="Garamond" pitchFamily="18" charset="0"/>
                <a:cs typeface="B Nazanin" pitchFamily="2" charset="-78"/>
              </a:rPr>
              <a:t>3</a:t>
            </a:r>
            <a:endParaRPr lang="fo-FO" sz="2000" dirty="0">
              <a:solidFill>
                <a:prstClr val="white"/>
              </a:solidFill>
              <a:latin typeface="Garamond" pitchFamily="18" charset="0"/>
              <a:cs typeface="B Nazanin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 rot="876384">
            <a:off x="1456649" y="3146342"/>
            <a:ext cx="200869" cy="24718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white"/>
                </a:solidFill>
                <a:cs typeface="B Nazanin" pitchFamily="2" charset="-78"/>
              </a:rPr>
              <a:t>9</a:t>
            </a:r>
            <a:endParaRPr lang="fo-FO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1114050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000628" y="1789524"/>
            <a:ext cx="342902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Low" fontAlgn="base">
              <a:spcBef>
                <a:spcPct val="0"/>
              </a:spcBef>
              <a:spcAft>
                <a:spcPct val="0"/>
              </a:spcAft>
            </a:pP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  </a:t>
            </a:r>
            <a:r>
              <a:rPr lang="ar-SA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 استریل کردن ست</a:t>
            </a: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‏</a:t>
            </a:r>
            <a:r>
              <a:rPr lang="ar-SA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ها و لوازم جراحی بی</a:t>
            </a: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‏</a:t>
            </a:r>
            <a:r>
              <a:rPr lang="ar-SA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شک از اهمیت بسزائی برخوردار است</a:t>
            </a: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. </a:t>
            </a:r>
            <a:r>
              <a:rPr lang="ar-SA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استریل کردن به معنی از بین بردن تمام موجودات زنده است و لازمی اجتناب ناپذیز جهت انجام اعمال جراحی در شرایطی کاملا</a:t>
            </a: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ً</a:t>
            </a:r>
            <a:r>
              <a:rPr lang="ar-SA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 استریل است. عملکرد نادرست این بخش فعالیت اتاق عمل را ناکام خواهد نمود. </a:t>
            </a:r>
            <a:r>
              <a:rPr lang="en-US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CSR</a:t>
            </a:r>
            <a:r>
              <a:rPr lang="ar-SA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 یا مرکز استریل مکانی است که کلیه وسایل مورد لزوم بخشها و اتاق عمل بیمارستان در آنجا ضدعفونی و</a:t>
            </a:r>
            <a:r>
              <a:rPr lang="en-US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 </a:t>
            </a:r>
            <a:r>
              <a:rPr lang="ar-SA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استریل می</a:t>
            </a:r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‏</a:t>
            </a:r>
            <a:r>
              <a:rPr lang="ar-SA" sz="2200" dirty="0">
                <a:solidFill>
                  <a:prstClr val="white"/>
                </a:solidFill>
                <a:latin typeface="Times New Roman" pitchFamily="18" charset="0"/>
                <a:ea typeface="Times New Roman" pitchFamily="18" charset="0"/>
                <a:cs typeface="B Nazanin" pitchFamily="2" charset="-78"/>
              </a:rPr>
              <a:t>گردند . </a:t>
            </a:r>
            <a:endParaRPr lang="ar-SA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43702" y="857232"/>
            <a:ext cx="15716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6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بخش </a:t>
            </a:r>
            <a:r>
              <a:rPr lang="en-US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CSR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3857628"/>
            <a:ext cx="557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1028" name="Picture 4" descr="D:\Documents and Settings\Administrator\Desktop\44444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28802"/>
            <a:ext cx="4572032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3" name="Straight Connector 12"/>
          <p:cNvCxnSpPr/>
          <p:nvPr/>
        </p:nvCxnSpPr>
        <p:spPr>
          <a:xfrm>
            <a:off x="6572264" y="1357298"/>
            <a:ext cx="1785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9714836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43504" y="64291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 خصوصیات فیزیکی سی اس آر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1214422"/>
            <a:ext cx="79296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- 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بهترین مکان برای قرارگیری بخش 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CSR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در نزدیکی اتاق عمل است تا در هنگام حمل وسایل برای استریل نمودن مشکلاتی مانند هدر رفتن وقت و انرژی و ایجاد خسارت به دستگاه</a:t>
            </a:r>
            <a:r>
              <a:rPr lang="en-US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ها و وسایل پیش نیامده و وسیله مورد نظر به موقع به اتاق عمل تحویل داده</a:t>
            </a: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شود</a:t>
            </a: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.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/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- 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قسمت تمیز و کثیف بخش استریل باید کاملا" از هم مجزا باشند و رفت و آمد به آنها کاملا" کنترل شده باشد</a:t>
            </a: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.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/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- 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درب ورودی بخش 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CSR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باید به اندازه ای بزرگ باشد ( حدودا" </a:t>
            </a: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2/20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متر ) تا عبور و خروج ترالی و برانکارد به راحتی امکانپذیر باشد</a:t>
            </a: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.</a:t>
            </a:r>
          </a:p>
          <a:p>
            <a:pPr algn="justLow"/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در ورودی بخش 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CSR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مکانی به عنوان رختکن جهت تعویض کفش و پوشیدن گان در نظر گرفته شود . این مکان نیز باید با توجه به حجم فعالیت 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CSR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، فضای لازم را در برگیرد و مکان قرارگیری کفش و دمپایی ( تمیز / کثیف ) در آن تعبیه گردد . 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/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ـ در مرکز استریل یک درب جهت ورود و خروج کارکنان در نظر گرفته شود و تردد افراد متفرقه محدود و کاملا" کنترل شود  تحویل و یا تعویض وسایل نیز از طریق پنجره ای که به اینکار اختصاص یافته است انجام پذیرد . 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/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ـ قسمت نگهداری وسایل استریل باید از محوطه 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CSR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جدا باشد و این جداسازی باید</a:t>
            </a: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شش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حتما" از درب تحویل وسایل استریل جلوتر باشد . 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  <a:p>
            <a:pPr algn="justLow"/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ـ سیستم تهویه 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CSR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بسیار اهمیت داشته و باید بتواند به خوبی کار کند . دما در بخش مذکور بدلیل کارکرد دستگاههای</a:t>
            </a:r>
            <a:r>
              <a:rPr lang="en-US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استریل </a:t>
            </a:r>
            <a:r>
              <a:rPr lang="ar-SA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عموما" بالاست . بنابراین باید با استفاده از تهویه مناسب بتوان آنرا در 27 تا 37 درجه سانتیگراد نگهداشت</a:t>
            </a:r>
            <a:r>
              <a:rPr lang="fa-IR" sz="20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.</a:t>
            </a:r>
            <a:endParaRPr lang="en-US" sz="20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904057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143108" y="1500174"/>
            <a:ext cx="5000660" cy="1285884"/>
          </a:xfrm>
          <a:prstGeom prst="roundRect">
            <a:avLst>
              <a:gd name="adj" fmla="val 29837"/>
            </a:avLst>
          </a:prstGeom>
          <a:gradFill flip="none" rotWithShape="1">
            <a:gsLst>
              <a:gs pos="16000">
                <a:schemeClr val="accent6">
                  <a:tint val="70000"/>
                  <a:satMod val="130000"/>
                </a:schemeClr>
              </a:gs>
              <a:gs pos="43000">
                <a:schemeClr val="accent6">
                  <a:tint val="44000"/>
                  <a:satMod val="165000"/>
                </a:schemeClr>
              </a:gs>
              <a:gs pos="93000">
                <a:schemeClr val="accent6">
                  <a:tint val="15000"/>
                  <a:satMod val="165000"/>
                </a:schemeClr>
              </a:gs>
              <a:gs pos="100000">
                <a:schemeClr val="accent6">
                  <a:tint val="5000"/>
                  <a:satMod val="2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57880" y="1857364"/>
            <a:ext cx="1882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3200" dirty="0">
                <a:solidFill>
                  <a:prstClr val="black"/>
                </a:solidFill>
                <a:cs typeface="B Nazanin" pitchFamily="2" charset="-78"/>
              </a:rPr>
              <a:t>برنامه فيزيكي</a:t>
            </a:r>
            <a:endParaRPr lang="en-US" sz="3200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844820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1351" r="2343"/>
          <a:stretch>
            <a:fillRect/>
          </a:stretch>
        </p:blipFill>
        <p:spPr>
          <a:xfrm>
            <a:off x="490294" y="1381298"/>
            <a:ext cx="8153672" cy="4762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2000" endA="300" endPos="35000" dir="5400000" sy="-100000" algn="bl" rotWithShape="0"/>
            <a:softEdge rad="31750"/>
          </a:effectLst>
        </p:spPr>
      </p:pic>
      <p:sp>
        <p:nvSpPr>
          <p:cNvPr id="4" name="Rounded Rectangle 3"/>
          <p:cNvSpPr/>
          <p:nvPr/>
        </p:nvSpPr>
        <p:spPr>
          <a:xfrm>
            <a:off x="4357686" y="1214422"/>
            <a:ext cx="4214842" cy="1000132"/>
          </a:xfrm>
          <a:prstGeom prst="roundRect">
            <a:avLst>
              <a:gd name="adj" fmla="val 29837"/>
            </a:avLst>
          </a:prstGeom>
          <a:gradFill flip="none" rotWithShape="1">
            <a:gsLst>
              <a:gs pos="16000">
                <a:schemeClr val="accent6">
                  <a:tint val="70000"/>
                  <a:satMod val="130000"/>
                </a:schemeClr>
              </a:gs>
              <a:gs pos="43000">
                <a:schemeClr val="accent6">
                  <a:tint val="44000"/>
                  <a:satMod val="165000"/>
                </a:schemeClr>
              </a:gs>
              <a:gs pos="93000">
                <a:schemeClr val="accent6">
                  <a:tint val="15000"/>
                  <a:satMod val="165000"/>
                </a:schemeClr>
              </a:gs>
              <a:gs pos="100000">
                <a:schemeClr val="accent6">
                  <a:tint val="5000"/>
                  <a:satMod val="2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86182" y="1500174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prstClr val="black"/>
                </a:solidFill>
                <a:latin typeface="Times New Roman" pitchFamily="18" charset="0"/>
                <a:cs typeface="B Nazanin" pitchFamily="2" charset="-78"/>
              </a:rPr>
              <a:t>بيمارستان رسول اكرم (ص) - رشت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074332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95438" y="71414"/>
          <a:ext cx="5834082" cy="665637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05124"/>
                <a:gridCol w="2928958"/>
              </a:tblGrid>
              <a:tr h="173092">
                <a:tc>
                  <a:txBody>
                    <a:bodyPr/>
                    <a:lstStyle/>
                    <a:p>
                      <a:pPr algn="ctr" rtl="1"/>
                      <a:r>
                        <a:rPr lang="fa-IR" sz="1500" dirty="0" smtClean="0">
                          <a:cs typeface="B Nazanin" pitchFamily="2" charset="-78"/>
                        </a:rPr>
                        <a:t>متراژ</a:t>
                      </a:r>
                      <a:endParaRPr lang="en-US" sz="15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فضا</a:t>
                      </a:r>
                    </a:p>
                  </a:txBody>
                  <a:tcPr anchor="ctr"/>
                </a:tc>
              </a:tr>
              <a:tr h="349574">
                <a:tc>
                  <a:txBody>
                    <a:bodyPr/>
                    <a:lstStyle/>
                    <a:p>
                      <a:pPr algn="ctr" rtl="1"/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200</a:t>
                      </a:r>
                      <a:endParaRPr lang="fa-IR" sz="1500" dirty="0">
                        <a:effectLst>
                          <a:outerShdw blurRad="63500" sx="102000" sy="102000" algn="ctr" rotWithShape="0">
                            <a:prstClr val="black">
                              <a:alpha val="40000"/>
                            </a:prstClr>
                          </a:outerShdw>
                        </a:effectLst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500" dirty="0" smtClean="0">
                          <a:cs typeface="B Nazanin" pitchFamily="2" charset="-78"/>
                        </a:rPr>
                        <a:t>موتورخانه</a:t>
                      </a:r>
                      <a:endParaRPr lang="en-US" sz="1500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35719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از بین بردن زباله</a:t>
                      </a:r>
                    </a:p>
                  </a:txBody>
                  <a:tcPr anchor="ctr"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محوطه برج</a:t>
                      </a:r>
                      <a:r>
                        <a:rPr lang="fa-IR" sz="1500" baseline="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 های خنک کننده </a:t>
                      </a:r>
                      <a:endParaRPr lang="fa-IR" sz="1500" dirty="0" smtClean="0">
                        <a:effectLst>
                          <a:outerShdw blurRad="63500" sx="102000" sy="102000" algn="ctr" rotWithShape="0">
                            <a:prstClr val="black">
                              <a:alpha val="40000"/>
                            </a:prstClr>
                          </a:outerShdw>
                        </a:effectLst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47439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مخازن هوایی </a:t>
                      </a:r>
                    </a:p>
                  </a:txBody>
                  <a:tcPr anchor="ctr"/>
                </a:tc>
              </a:tr>
              <a:tr h="47439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مخازن زیر زمینی </a:t>
                      </a:r>
                    </a:p>
                  </a:txBody>
                  <a:tcPr anchor="ctr"/>
                </a:tc>
              </a:tr>
              <a:tr h="35434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رگولات</a:t>
                      </a:r>
                      <a:r>
                        <a:rPr lang="fa-IR" sz="1500" baseline="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 </a:t>
                      </a: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گاز</a:t>
                      </a:r>
                    </a:p>
                  </a:txBody>
                  <a:tcPr anchor="ctr"/>
                </a:tc>
              </a:tr>
              <a:tr h="41138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پست برق و ژنراتور</a:t>
                      </a:r>
                      <a:r>
                        <a:rPr lang="fa-IR" sz="1500" baseline="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 </a:t>
                      </a:r>
                      <a:endParaRPr lang="fa-IR" sz="1500" dirty="0">
                        <a:effectLst>
                          <a:outerShdw blurRad="63500" sx="102000" sy="102000" algn="ctr" rotWithShape="0">
                            <a:prstClr val="black">
                              <a:alpha val="40000"/>
                            </a:prstClr>
                          </a:outerShdw>
                        </a:effectLst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47439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کار</a:t>
                      </a:r>
                      <a:r>
                        <a:rPr lang="fa-IR" sz="1500" baseline="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 گاه های تعمیراتی </a:t>
                      </a:r>
                    </a:p>
                  </a:txBody>
                  <a:tcPr anchor="ctr"/>
                </a:tc>
              </a:tr>
              <a:tr h="47439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هر 500-700 متر یک اتاق 20 متری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kern="1200" baseline="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اتاق های هوا ساز </a:t>
                      </a:r>
                      <a:endParaRPr lang="fa-IR" sz="1500" kern="1200" baseline="0" dirty="0" smtClean="0">
                        <a:solidFill>
                          <a:schemeClr val="dk1"/>
                        </a:solidFill>
                        <a:effectLst>
                          <a:outerShdw blurRad="63500" sx="102000" sy="102000" algn="c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47439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20</a:t>
                      </a:r>
                      <a:endParaRPr lang="fa-IR" sz="1500" dirty="0" smtClean="0">
                        <a:effectLst>
                          <a:outerShdw blurRad="63500" sx="102000" sy="102000" algn="ctr" rotWithShape="0">
                            <a:prstClr val="black">
                              <a:alpha val="40000"/>
                            </a:prstClr>
                          </a:outerShdw>
                        </a:effectLst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گاز های طبی </a:t>
                      </a:r>
                    </a:p>
                  </a:txBody>
                  <a:tcPr anchor="ctr"/>
                </a:tc>
              </a:tr>
              <a:tr h="47439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سرد خانه مواد </a:t>
                      </a:r>
                    </a:p>
                  </a:txBody>
                  <a:tcPr anchor="ctr"/>
                </a:tc>
              </a:tr>
              <a:tr h="474392">
                <a:tc>
                  <a:txBody>
                    <a:bodyPr/>
                    <a:lstStyle/>
                    <a:p>
                      <a:pPr algn="ctr" rtl="1"/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متغیر</a:t>
                      </a:r>
                      <a:endParaRPr lang="en-US" sz="1500" dirty="0"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تابلو های برق تقسیمی</a:t>
                      </a:r>
                    </a:p>
                  </a:txBody>
                  <a:tcPr anchor="ctr"/>
                </a:tc>
              </a:tr>
              <a:tr h="47439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اتاق</a:t>
                      </a:r>
                      <a:r>
                        <a:rPr lang="fa-IR" sz="1500" baseline="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 تقسیم برق ( رادیولوژی ها )</a:t>
                      </a:r>
                      <a:endParaRPr lang="fa-IR" sz="1500" dirty="0" smtClean="0">
                        <a:effectLst>
                          <a:outerShdw blurRad="63500" sx="102000" sy="102000" algn="ctr" rotWithShape="0">
                            <a:prstClr val="black">
                              <a:alpha val="40000"/>
                            </a:prstClr>
                          </a:outerShdw>
                        </a:effectLst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131444">
                <a:tc>
                  <a:txBody>
                    <a:bodyPr/>
                    <a:lstStyle/>
                    <a:p>
                      <a:pPr algn="ctr" rtl="1"/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55</a:t>
                      </a:r>
                      <a:endParaRPr lang="en-US" sz="1500" dirty="0" smtClean="0">
                        <a:effectLst>
                          <a:outerShdw blurRad="63500" sx="102000" sy="102000" algn="ctr" rotWithShape="0">
                            <a:prstClr val="black">
                              <a:alpha val="40000"/>
                            </a:prstClr>
                          </a:outerShdw>
                        </a:effectLst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500" dirty="0" smtClean="0">
                          <a:cs typeface="B Nazanin" pitchFamily="2" charset="-78"/>
                        </a:rPr>
                        <a:t>تصفیه خانه</a:t>
                      </a:r>
                      <a:endParaRPr lang="en-US" sz="1500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131444">
                <a:tc>
                  <a:txBody>
                    <a:bodyPr/>
                    <a:lstStyle/>
                    <a:p>
                      <a:pPr algn="ctr" rtl="1"/>
                      <a:r>
                        <a:rPr lang="fa-IR" sz="1500" dirty="0" smtClean="0"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cs typeface="B Nazanin" pitchFamily="2" charset="-78"/>
                        </a:rPr>
                        <a:t>80</a:t>
                      </a:r>
                      <a:endParaRPr lang="en-US" sz="1500" dirty="0" smtClean="0">
                        <a:effectLst>
                          <a:outerShdw blurRad="63500" sx="102000" sy="102000" algn="ctr" rotWithShape="0">
                            <a:prstClr val="black">
                              <a:alpha val="40000"/>
                            </a:prstClr>
                          </a:outerShdw>
                        </a:effectLst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500" dirty="0" smtClean="0">
                          <a:cs typeface="B Nazanin" pitchFamily="2" charset="-78"/>
                        </a:rPr>
                        <a:t>CSR</a:t>
                      </a:r>
                      <a:endParaRPr lang="en-US" sz="1500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35446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643570" y="785794"/>
            <a:ext cx="2500330" cy="1214446"/>
          </a:xfrm>
          <a:prstGeom prst="roundRect">
            <a:avLst>
              <a:gd name="adj" fmla="val 29837"/>
            </a:avLst>
          </a:prstGeom>
          <a:gradFill flip="none" rotWithShape="1">
            <a:gsLst>
              <a:gs pos="16000">
                <a:schemeClr val="accent6">
                  <a:tint val="70000"/>
                  <a:satMod val="130000"/>
                </a:schemeClr>
              </a:gs>
              <a:gs pos="43000">
                <a:schemeClr val="accent6">
                  <a:tint val="44000"/>
                  <a:satMod val="165000"/>
                </a:schemeClr>
              </a:gs>
              <a:gs pos="93000">
                <a:schemeClr val="accent6">
                  <a:tint val="15000"/>
                  <a:satMod val="165000"/>
                </a:schemeClr>
              </a:gs>
              <a:gs pos="100000">
                <a:schemeClr val="accent6">
                  <a:tint val="5000"/>
                  <a:satMod val="2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72198" y="1000108"/>
            <a:ext cx="13216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>
                <a:solidFill>
                  <a:srgbClr val="000000"/>
                </a:solidFill>
                <a:cs typeface="B Nazanin" pitchFamily="2" charset="-78"/>
              </a:rPr>
              <a:t>منابع</a:t>
            </a:r>
            <a:endParaRPr lang="en-US" sz="4400" dirty="0">
              <a:solidFill>
                <a:srgbClr val="000000"/>
              </a:solidFill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2285992"/>
            <a:ext cx="750099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1. مشخصات فنی تاسیسات برقی بیمارستان - معاونت برنامه‏ريزي و نظارت راهبردي</a:t>
            </a:r>
          </a:p>
          <a:p>
            <a:pPr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2. طراحی بناهای درمانی (راهنمای طراحی تاسیسات مکانیکی)</a:t>
            </a:r>
          </a:p>
          <a:p>
            <a:pPr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3. طراحی بناهای درمانی (راهنمای طراحی تاسیسات الکتریکی)</a:t>
            </a:r>
          </a:p>
          <a:p>
            <a:pPr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4. پایان نامه‏هاي كارشناسي ارشد</a:t>
            </a:r>
          </a:p>
          <a:p>
            <a:pPr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5. مطالعات میدانی </a:t>
            </a:r>
          </a:p>
          <a:p>
            <a:pPr>
              <a:lnSpc>
                <a:spcPct val="150000"/>
              </a:lnSpc>
            </a:pPr>
            <a:r>
              <a:rPr lang="fa-IR" sz="2200" dirty="0">
                <a:solidFill>
                  <a:prstClr val="white"/>
                </a:solidFill>
                <a:cs typeface="B Nazanin" pitchFamily="2" charset="-78"/>
              </a:rPr>
              <a:t>6. تحقيق بچه‏هاي كارشناسي</a:t>
            </a:r>
            <a:endParaRPr lang="en-US" sz="2200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825309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57158" y="5143512"/>
            <a:ext cx="2500330" cy="1214446"/>
          </a:xfrm>
          <a:prstGeom prst="roundRect">
            <a:avLst>
              <a:gd name="adj" fmla="val 29837"/>
            </a:avLst>
          </a:prstGeom>
          <a:gradFill flip="none" rotWithShape="1">
            <a:gsLst>
              <a:gs pos="16000">
                <a:schemeClr val="accent6">
                  <a:tint val="70000"/>
                  <a:satMod val="130000"/>
                </a:schemeClr>
              </a:gs>
              <a:gs pos="43000">
                <a:schemeClr val="accent6">
                  <a:tint val="44000"/>
                  <a:satMod val="165000"/>
                </a:schemeClr>
              </a:gs>
              <a:gs pos="93000">
                <a:schemeClr val="accent6">
                  <a:tint val="15000"/>
                  <a:satMod val="165000"/>
                </a:schemeClr>
              </a:gs>
              <a:gs pos="100000">
                <a:schemeClr val="accent6">
                  <a:tint val="5000"/>
                  <a:satMod val="2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5357826"/>
            <a:ext cx="13216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>
                <a:solidFill>
                  <a:srgbClr val="000000"/>
                </a:solidFill>
                <a:cs typeface="B Nazanin" pitchFamily="2" charset="-78"/>
              </a:rPr>
              <a:t>پايان</a:t>
            </a:r>
            <a:endParaRPr lang="en-US" sz="4400" dirty="0">
              <a:solidFill>
                <a:srgbClr val="000000"/>
              </a:solidFill>
              <a:cs typeface="B Nazanin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7686" y="1214422"/>
            <a:ext cx="4036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>
                <a:solidFill>
                  <a:srgbClr val="F8F8F8">
                    <a:lumMod val="90000"/>
                  </a:srgbClr>
                </a:solidFill>
                <a:cs typeface="B Nazanin" pitchFamily="2" charset="-78"/>
              </a:rPr>
              <a:t>از توجه شما متشكريم ...</a:t>
            </a:r>
            <a:endParaRPr lang="en-US" sz="3600" dirty="0">
              <a:solidFill>
                <a:srgbClr val="F8F8F8">
                  <a:lumMod val="90000"/>
                </a:srgb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961921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215074" y="2995854"/>
            <a:ext cx="22860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5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‏تأسيسات مكانيكي بيمارستان</a:t>
            </a:r>
            <a:endParaRPr lang="en-US" sz="25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10800000">
            <a:off x="3915008" y="1967203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643306" y="1324261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987425" algn="l"/>
              </a:tabLst>
            </a:pPr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بدنه بنا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43306" y="2181517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موتورخانه براي گرمايش و سرمايش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43306" y="3253087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موتورخانه براي گازهاي طبي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rot="10800000">
            <a:off x="1486116" y="1967203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14414" y="1324261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987425" algn="l"/>
              </a:tabLst>
            </a:pPr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سايت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14414" y="2324393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تصفيه خانه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14414" y="3253087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مخازن ذخيره سوخت و آب آشاميدني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14414" y="4538971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زباله سوز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43306" y="4538971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اتاق‏هاي هواساز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0729693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628" y="1071546"/>
            <a:ext cx="34579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موتورخانه براي گرمايش و سرمايش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rot="10800000">
            <a:off x="4929190" y="1643050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5315620" y="1857364"/>
            <a:ext cx="28280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لوله‏كشي سرد و گرم مصرفي</a:t>
            </a:r>
          </a:p>
        </p:txBody>
      </p:sp>
      <p:sp>
        <p:nvSpPr>
          <p:cNvPr id="5" name="Rectangle 4"/>
          <p:cNvSpPr/>
          <p:nvPr/>
        </p:nvSpPr>
        <p:spPr>
          <a:xfrm>
            <a:off x="5703808" y="2538707"/>
            <a:ext cx="20521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تأسيـسات گرمايشي</a:t>
            </a:r>
          </a:p>
        </p:txBody>
      </p:sp>
      <p:sp>
        <p:nvSpPr>
          <p:cNvPr id="6" name="Rectangle 5"/>
          <p:cNvSpPr/>
          <p:nvPr/>
        </p:nvSpPr>
        <p:spPr>
          <a:xfrm>
            <a:off x="5644872" y="3253087"/>
            <a:ext cx="20938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تأسيـسات سرمايشي</a:t>
            </a:r>
          </a:p>
        </p:txBody>
      </p:sp>
      <p:sp>
        <p:nvSpPr>
          <p:cNvPr id="7" name="Rectangle 6"/>
          <p:cNvSpPr/>
          <p:nvPr/>
        </p:nvSpPr>
        <p:spPr>
          <a:xfrm>
            <a:off x="5931298" y="3967467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لوله‏كشي بخـار</a:t>
            </a:r>
          </a:p>
        </p:txBody>
      </p:sp>
      <p:pic>
        <p:nvPicPr>
          <p:cNvPr id="8" name="Picture 7" descr="200802291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214554"/>
            <a:ext cx="4667283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Picture 2" descr="D:\Documents and Settings\Administrator\Desktop\55555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2041">
            <a:off x="357158" y="1643050"/>
            <a:ext cx="5010161" cy="37576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7" name="Picture 3" descr="D:\Documents and Settings\Administrator\Desktop\666666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785926"/>
            <a:ext cx="3215514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828948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12535" y="1142984"/>
            <a:ext cx="18582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8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اتاق‏هاي هواساز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rot="10800000">
            <a:off x="6343900" y="1676087"/>
            <a:ext cx="18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5-Point Star 4"/>
          <p:cNvSpPr/>
          <p:nvPr/>
        </p:nvSpPr>
        <p:spPr>
          <a:xfrm>
            <a:off x="8215338" y="4500570"/>
            <a:ext cx="214314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14876" y="4426873"/>
            <a:ext cx="34483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وظيفه اصلي اتاق‏هاي هواساز : تهويه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8215338" y="5214950"/>
            <a:ext cx="214314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488" y="5141253"/>
            <a:ext cx="53057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معمولاً به ازاي هر 500 مترمربع زيربنا : 20 متر مربع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8215338" y="5929330"/>
            <a:ext cx="214314" cy="214314"/>
          </a:xfrm>
          <a:prstGeom prst="star5">
            <a:avLst/>
          </a:prstGeom>
          <a:solidFill>
            <a:schemeClr val="accent1"/>
          </a:solidFill>
          <a:ln>
            <a:solidFill>
              <a:schemeClr val="bg2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71802" y="5855633"/>
            <a:ext cx="509145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200" dirty="0">
                <a:solidFill>
                  <a:prstClr val="white"/>
                </a:solidFill>
                <a:latin typeface="Times New Roman" pitchFamily="18" charset="0"/>
                <a:cs typeface="B Nazanin" pitchFamily="2" charset="-78"/>
              </a:rPr>
              <a:t>محل عبور داكت‏ها معمولاً از مجراي اتاق‏هاي هواساز است.</a:t>
            </a:r>
            <a:endParaRPr lang="en-US" sz="2200" dirty="0">
              <a:solidFill>
                <a:prstClr val="white"/>
              </a:solidFill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3074" name="Picture 2" descr="D:\Documents and Settings\Administrator\Desktop\99999999999999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42910" y="1142984"/>
            <a:ext cx="4291005" cy="32182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8523847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low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Flow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3887</Words>
  <Application>Microsoft Office PowerPoint</Application>
  <PresentationFormat>On-screen Show (4:3)</PresentationFormat>
  <Paragraphs>326</Paragraphs>
  <Slides>62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62</vt:i4>
      </vt:variant>
    </vt:vector>
  </HeadingPairs>
  <TitlesOfParts>
    <vt:vector size="75" baseType="lpstr">
      <vt:lpstr>Arial</vt:lpstr>
      <vt:lpstr>B Nazanin</vt:lpstr>
      <vt:lpstr>B Yekan</vt:lpstr>
      <vt:lpstr>Calibri</vt:lpstr>
      <vt:lpstr>Calibri Light</vt:lpstr>
      <vt:lpstr>Constantia</vt:lpstr>
      <vt:lpstr>Garamond</vt:lpstr>
      <vt:lpstr>Majalla UI</vt:lpstr>
      <vt:lpstr>Times New Roman</vt:lpstr>
      <vt:lpstr>Wingdings 2</vt:lpstr>
      <vt:lpstr>Office Theme</vt:lpstr>
      <vt:lpstr>Flow</vt:lpstr>
      <vt:lpstr>1_Flow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1</cp:revision>
  <dcterms:created xsi:type="dcterms:W3CDTF">2020-11-27T20:35:59Z</dcterms:created>
  <dcterms:modified xsi:type="dcterms:W3CDTF">2020-11-27T20:36:45Z</dcterms:modified>
</cp:coreProperties>
</file>