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notesMasterIdLst>
    <p:notesMasterId r:id="rId5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107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8658EE2-0056-4DCE-89E0-BC683310C781}" type="datetimeFigureOut">
              <a:rPr lang="fa-IR" smtClean="0"/>
              <a:t>21/04/1442</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ED364F35-FAB7-4F98-8DFC-0DA944045D80}" type="slidenum">
              <a:rPr lang="fa-IR" smtClean="0"/>
              <a:t>‹#›</a:t>
            </a:fld>
            <a:endParaRPr lang="fa-IR"/>
          </a:p>
        </p:txBody>
      </p:sp>
    </p:spTree>
    <p:extLst>
      <p:ext uri="{BB962C8B-B14F-4D97-AF65-F5344CB8AC3E}">
        <p14:creationId xmlns:p14="http://schemas.microsoft.com/office/powerpoint/2010/main" val="6854606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3733713-3BE4-4D76-858F-20757312FC42}" type="slidenum">
              <a:rPr lang="ar-SA" altLang="en-US">
                <a:solidFill>
                  <a:prstClr val="black"/>
                </a:solidFill>
              </a:rPr>
              <a:pPr>
                <a:spcBef>
                  <a:spcPct val="0"/>
                </a:spcBef>
              </a:pPr>
              <a:t>2</a:t>
            </a:fld>
            <a:endParaRPr lang="en-US" altLang="en-US">
              <a:solidFill>
                <a:prstClr val="black"/>
              </a:solidFill>
            </a:endParaRPr>
          </a:p>
        </p:txBody>
      </p:sp>
    </p:spTree>
    <p:extLst>
      <p:ext uri="{BB962C8B-B14F-4D97-AF65-F5344CB8AC3E}">
        <p14:creationId xmlns:p14="http://schemas.microsoft.com/office/powerpoint/2010/main" val="31586974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D02448E-2440-4E85-8684-E7852AEEA576}" type="slidenum">
              <a:rPr lang="ar-SA" altLang="en-US">
                <a:solidFill>
                  <a:prstClr val="black"/>
                </a:solidFill>
              </a:rPr>
              <a:pPr>
                <a:spcBef>
                  <a:spcPct val="0"/>
                </a:spcBef>
              </a:pPr>
              <a:t>15</a:t>
            </a:fld>
            <a:endParaRPr lang="en-US" altLang="en-US">
              <a:solidFill>
                <a:prstClr val="black"/>
              </a:solidFill>
            </a:endParaRPr>
          </a:p>
        </p:txBody>
      </p:sp>
    </p:spTree>
    <p:extLst>
      <p:ext uri="{BB962C8B-B14F-4D97-AF65-F5344CB8AC3E}">
        <p14:creationId xmlns:p14="http://schemas.microsoft.com/office/powerpoint/2010/main" val="2261118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891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1FE8DDD1-A41D-4045-9072-91634410D41D}" type="slidenum">
              <a:rPr lang="ar-SA" altLang="en-US">
                <a:solidFill>
                  <a:prstClr val="black"/>
                </a:solidFill>
              </a:rPr>
              <a:pPr rtl="0" fontAlgn="base">
                <a:spcBef>
                  <a:spcPct val="0"/>
                </a:spcBef>
                <a:spcAft>
                  <a:spcPct val="0"/>
                </a:spcAft>
              </a:pPr>
              <a:t>16</a:t>
            </a:fld>
            <a:endParaRPr lang="en-US" altLang="en-US">
              <a:solidFill>
                <a:prstClr val="black"/>
              </a:solidFill>
            </a:endParaRPr>
          </a:p>
        </p:txBody>
      </p:sp>
    </p:spTree>
    <p:extLst>
      <p:ext uri="{BB962C8B-B14F-4D97-AF65-F5344CB8AC3E}">
        <p14:creationId xmlns:p14="http://schemas.microsoft.com/office/powerpoint/2010/main" val="2060777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096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24DFA544-F42E-4891-909D-98DA6249D379}" type="slidenum">
              <a:rPr lang="ar-SA" altLang="en-US">
                <a:solidFill>
                  <a:prstClr val="black"/>
                </a:solidFill>
              </a:rPr>
              <a:pPr rtl="0" fontAlgn="base">
                <a:spcBef>
                  <a:spcPct val="0"/>
                </a:spcBef>
                <a:spcAft>
                  <a:spcPct val="0"/>
                </a:spcAft>
              </a:pPr>
              <a:t>17</a:t>
            </a:fld>
            <a:endParaRPr lang="en-US" altLang="en-US">
              <a:solidFill>
                <a:prstClr val="black"/>
              </a:solidFill>
            </a:endParaRPr>
          </a:p>
        </p:txBody>
      </p:sp>
    </p:spTree>
    <p:extLst>
      <p:ext uri="{BB962C8B-B14F-4D97-AF65-F5344CB8AC3E}">
        <p14:creationId xmlns:p14="http://schemas.microsoft.com/office/powerpoint/2010/main" val="3732295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91A0531-8397-4AD7-9193-A8A65C8B3279}" type="slidenum">
              <a:rPr lang="ar-SA" altLang="en-US">
                <a:solidFill>
                  <a:prstClr val="black"/>
                </a:solidFill>
              </a:rPr>
              <a:pPr>
                <a:spcBef>
                  <a:spcPct val="0"/>
                </a:spcBef>
              </a:pPr>
              <a:t>18</a:t>
            </a:fld>
            <a:endParaRPr lang="en-US" altLang="en-US">
              <a:solidFill>
                <a:prstClr val="black"/>
              </a:solidFill>
            </a:endParaRPr>
          </a:p>
        </p:txBody>
      </p:sp>
    </p:spTree>
    <p:extLst>
      <p:ext uri="{BB962C8B-B14F-4D97-AF65-F5344CB8AC3E}">
        <p14:creationId xmlns:p14="http://schemas.microsoft.com/office/powerpoint/2010/main" val="41136770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506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FD96EA25-4111-416D-AED7-3442DD94BC67}" type="slidenum">
              <a:rPr lang="ar-SA" altLang="en-US">
                <a:solidFill>
                  <a:prstClr val="black"/>
                </a:solidFill>
              </a:rPr>
              <a:pPr rtl="0" fontAlgn="base">
                <a:spcBef>
                  <a:spcPct val="0"/>
                </a:spcBef>
                <a:spcAft>
                  <a:spcPct val="0"/>
                </a:spcAft>
              </a:pPr>
              <a:t>19</a:t>
            </a:fld>
            <a:endParaRPr lang="en-US" altLang="en-US">
              <a:solidFill>
                <a:prstClr val="black"/>
              </a:solidFill>
            </a:endParaRPr>
          </a:p>
        </p:txBody>
      </p:sp>
    </p:spTree>
    <p:extLst>
      <p:ext uri="{BB962C8B-B14F-4D97-AF65-F5344CB8AC3E}">
        <p14:creationId xmlns:p14="http://schemas.microsoft.com/office/powerpoint/2010/main" val="1344882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A8EE8E9-6F87-40BD-B6AA-1288EF3833C1}" type="slidenum">
              <a:rPr lang="ar-SA" altLang="en-US">
                <a:solidFill>
                  <a:prstClr val="black"/>
                </a:solidFill>
              </a:rPr>
              <a:pPr>
                <a:spcBef>
                  <a:spcPct val="0"/>
                </a:spcBef>
              </a:pPr>
              <a:t>20</a:t>
            </a:fld>
            <a:endParaRPr lang="en-US" altLang="en-US">
              <a:solidFill>
                <a:prstClr val="black"/>
              </a:solidFill>
            </a:endParaRPr>
          </a:p>
        </p:txBody>
      </p:sp>
    </p:spTree>
    <p:extLst>
      <p:ext uri="{BB962C8B-B14F-4D97-AF65-F5344CB8AC3E}">
        <p14:creationId xmlns:p14="http://schemas.microsoft.com/office/powerpoint/2010/main" val="13812214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A352614-35BC-4BC5-AB94-032D6AEA1C30}" type="slidenum">
              <a:rPr lang="ar-SA" altLang="en-US">
                <a:solidFill>
                  <a:prstClr val="black"/>
                </a:solidFill>
              </a:rPr>
              <a:pPr>
                <a:spcBef>
                  <a:spcPct val="0"/>
                </a:spcBef>
              </a:pPr>
              <a:t>21</a:t>
            </a:fld>
            <a:endParaRPr lang="en-US" altLang="en-US">
              <a:solidFill>
                <a:prstClr val="black"/>
              </a:solidFill>
            </a:endParaRPr>
          </a:p>
        </p:txBody>
      </p:sp>
    </p:spTree>
    <p:extLst>
      <p:ext uri="{BB962C8B-B14F-4D97-AF65-F5344CB8AC3E}">
        <p14:creationId xmlns:p14="http://schemas.microsoft.com/office/powerpoint/2010/main" val="29261650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5F19C32-5729-4B39-9C85-1E0D2382B186}" type="slidenum">
              <a:rPr lang="ar-SA" altLang="en-US">
                <a:solidFill>
                  <a:prstClr val="black"/>
                </a:solidFill>
              </a:rPr>
              <a:pPr>
                <a:spcBef>
                  <a:spcPct val="0"/>
                </a:spcBef>
              </a:pPr>
              <a:t>23</a:t>
            </a:fld>
            <a:endParaRPr lang="en-US" altLang="en-US">
              <a:solidFill>
                <a:prstClr val="black"/>
              </a:solidFill>
            </a:endParaRPr>
          </a:p>
        </p:txBody>
      </p:sp>
    </p:spTree>
    <p:extLst>
      <p:ext uri="{BB962C8B-B14F-4D97-AF65-F5344CB8AC3E}">
        <p14:creationId xmlns:p14="http://schemas.microsoft.com/office/powerpoint/2010/main" val="3791304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1420445-5715-438D-A4E9-BFE62345712C}" type="slidenum">
              <a:rPr lang="ar-SA" altLang="en-US">
                <a:solidFill>
                  <a:prstClr val="black"/>
                </a:solidFill>
              </a:rPr>
              <a:pPr>
                <a:spcBef>
                  <a:spcPct val="0"/>
                </a:spcBef>
              </a:pPr>
              <a:t>24</a:t>
            </a:fld>
            <a:endParaRPr lang="en-US" altLang="en-US">
              <a:solidFill>
                <a:prstClr val="black"/>
              </a:solidFill>
            </a:endParaRPr>
          </a:p>
        </p:txBody>
      </p:sp>
    </p:spTree>
    <p:extLst>
      <p:ext uri="{BB962C8B-B14F-4D97-AF65-F5344CB8AC3E}">
        <p14:creationId xmlns:p14="http://schemas.microsoft.com/office/powerpoint/2010/main" val="1084832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9838CBE-DDDB-400D-8B61-F144326C30AB}" type="slidenum">
              <a:rPr lang="ar-SA" altLang="en-US">
                <a:solidFill>
                  <a:prstClr val="black"/>
                </a:solidFill>
              </a:rPr>
              <a:pPr>
                <a:spcBef>
                  <a:spcPct val="0"/>
                </a:spcBef>
              </a:pPr>
              <a:t>25</a:t>
            </a:fld>
            <a:endParaRPr lang="en-US" altLang="en-US">
              <a:solidFill>
                <a:prstClr val="black"/>
              </a:solidFill>
            </a:endParaRPr>
          </a:p>
        </p:txBody>
      </p:sp>
    </p:spTree>
    <p:extLst>
      <p:ext uri="{BB962C8B-B14F-4D97-AF65-F5344CB8AC3E}">
        <p14:creationId xmlns:p14="http://schemas.microsoft.com/office/powerpoint/2010/main" val="2160024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A699788-8FC0-44C1-8C4E-FFCACC763FB0}" type="slidenum">
              <a:rPr lang="ar-SA" altLang="en-US">
                <a:solidFill>
                  <a:prstClr val="black"/>
                </a:solidFill>
              </a:rPr>
              <a:pPr>
                <a:spcBef>
                  <a:spcPct val="0"/>
                </a:spcBef>
              </a:pPr>
              <a:t>3</a:t>
            </a:fld>
            <a:endParaRPr lang="en-US" altLang="en-US">
              <a:solidFill>
                <a:prstClr val="black"/>
              </a:solidFill>
            </a:endParaRPr>
          </a:p>
        </p:txBody>
      </p:sp>
    </p:spTree>
    <p:extLst>
      <p:ext uri="{BB962C8B-B14F-4D97-AF65-F5344CB8AC3E}">
        <p14:creationId xmlns:p14="http://schemas.microsoft.com/office/powerpoint/2010/main" val="24386119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AE3031F-035C-427B-91A0-594F6B92CA1D}" type="slidenum">
              <a:rPr lang="ar-SA" altLang="en-US">
                <a:solidFill>
                  <a:prstClr val="black"/>
                </a:solidFill>
              </a:rPr>
              <a:pPr>
                <a:spcBef>
                  <a:spcPct val="0"/>
                </a:spcBef>
              </a:pPr>
              <a:t>26</a:t>
            </a:fld>
            <a:endParaRPr lang="en-US" altLang="en-US">
              <a:solidFill>
                <a:prstClr val="black"/>
              </a:solidFill>
            </a:endParaRPr>
          </a:p>
        </p:txBody>
      </p:sp>
    </p:spTree>
    <p:extLst>
      <p:ext uri="{BB962C8B-B14F-4D97-AF65-F5344CB8AC3E}">
        <p14:creationId xmlns:p14="http://schemas.microsoft.com/office/powerpoint/2010/main" val="35420156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4768984-9E75-43D9-91CC-EE39928138B0}" type="slidenum">
              <a:rPr lang="ar-SA" altLang="en-US">
                <a:solidFill>
                  <a:prstClr val="black"/>
                </a:solidFill>
              </a:rPr>
              <a:pPr>
                <a:spcBef>
                  <a:spcPct val="0"/>
                </a:spcBef>
              </a:pPr>
              <a:t>27</a:t>
            </a:fld>
            <a:endParaRPr lang="en-US" altLang="en-US">
              <a:solidFill>
                <a:prstClr val="black"/>
              </a:solidFill>
            </a:endParaRPr>
          </a:p>
        </p:txBody>
      </p:sp>
    </p:spTree>
    <p:extLst>
      <p:ext uri="{BB962C8B-B14F-4D97-AF65-F5344CB8AC3E}">
        <p14:creationId xmlns:p14="http://schemas.microsoft.com/office/powerpoint/2010/main" val="13328369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84E2D97-DCF9-41E9-A519-D5844E2234EF}" type="slidenum">
              <a:rPr lang="ar-SA" altLang="en-US">
                <a:solidFill>
                  <a:prstClr val="black"/>
                </a:solidFill>
              </a:rPr>
              <a:pPr>
                <a:spcBef>
                  <a:spcPct val="0"/>
                </a:spcBef>
              </a:pPr>
              <a:t>28</a:t>
            </a:fld>
            <a:endParaRPr lang="en-US" altLang="en-US">
              <a:solidFill>
                <a:prstClr val="black"/>
              </a:solidFill>
            </a:endParaRPr>
          </a:p>
        </p:txBody>
      </p:sp>
    </p:spTree>
    <p:extLst>
      <p:ext uri="{BB962C8B-B14F-4D97-AF65-F5344CB8AC3E}">
        <p14:creationId xmlns:p14="http://schemas.microsoft.com/office/powerpoint/2010/main" val="4285440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CC3D93B-E31C-49C9-9D8A-49D67F0A8105}" type="slidenum">
              <a:rPr lang="ar-SA" altLang="en-US">
                <a:solidFill>
                  <a:prstClr val="black"/>
                </a:solidFill>
              </a:rPr>
              <a:pPr>
                <a:spcBef>
                  <a:spcPct val="0"/>
                </a:spcBef>
              </a:pPr>
              <a:t>29</a:t>
            </a:fld>
            <a:endParaRPr lang="en-US" altLang="en-US">
              <a:solidFill>
                <a:prstClr val="black"/>
              </a:solidFill>
            </a:endParaRPr>
          </a:p>
        </p:txBody>
      </p:sp>
    </p:spTree>
    <p:extLst>
      <p:ext uri="{BB962C8B-B14F-4D97-AF65-F5344CB8AC3E}">
        <p14:creationId xmlns:p14="http://schemas.microsoft.com/office/powerpoint/2010/main" val="21471876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1AC11E9-8C72-4977-9B86-6E2EE906C58F}" type="slidenum">
              <a:rPr lang="ar-SA" altLang="en-US">
                <a:solidFill>
                  <a:prstClr val="black"/>
                </a:solidFill>
              </a:rPr>
              <a:pPr>
                <a:spcBef>
                  <a:spcPct val="0"/>
                </a:spcBef>
              </a:pPr>
              <a:t>30</a:t>
            </a:fld>
            <a:endParaRPr lang="en-US" altLang="en-US">
              <a:solidFill>
                <a:prstClr val="black"/>
              </a:solidFill>
            </a:endParaRPr>
          </a:p>
        </p:txBody>
      </p:sp>
    </p:spTree>
    <p:extLst>
      <p:ext uri="{BB962C8B-B14F-4D97-AF65-F5344CB8AC3E}">
        <p14:creationId xmlns:p14="http://schemas.microsoft.com/office/powerpoint/2010/main" val="569186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15C1001-D1C6-4DE0-AC06-97DBDAC3C3DC}" type="slidenum">
              <a:rPr lang="ar-SA" altLang="en-US">
                <a:solidFill>
                  <a:prstClr val="black"/>
                </a:solidFill>
              </a:rPr>
              <a:pPr>
                <a:spcBef>
                  <a:spcPct val="0"/>
                </a:spcBef>
              </a:pPr>
              <a:t>31</a:t>
            </a:fld>
            <a:endParaRPr lang="en-US" altLang="en-US">
              <a:solidFill>
                <a:prstClr val="black"/>
              </a:solidFill>
            </a:endParaRPr>
          </a:p>
        </p:txBody>
      </p:sp>
    </p:spTree>
    <p:extLst>
      <p:ext uri="{BB962C8B-B14F-4D97-AF65-F5344CB8AC3E}">
        <p14:creationId xmlns:p14="http://schemas.microsoft.com/office/powerpoint/2010/main" val="16919906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B2B6D95-C493-4101-98AC-7B41AAF6A6B2}" type="slidenum">
              <a:rPr lang="ar-SA" altLang="en-US">
                <a:solidFill>
                  <a:prstClr val="black"/>
                </a:solidFill>
              </a:rPr>
              <a:pPr>
                <a:spcBef>
                  <a:spcPct val="0"/>
                </a:spcBef>
              </a:pPr>
              <a:t>32</a:t>
            </a:fld>
            <a:endParaRPr lang="en-US" altLang="en-US">
              <a:solidFill>
                <a:prstClr val="black"/>
              </a:solidFill>
            </a:endParaRPr>
          </a:p>
        </p:txBody>
      </p:sp>
    </p:spTree>
    <p:extLst>
      <p:ext uri="{BB962C8B-B14F-4D97-AF65-F5344CB8AC3E}">
        <p14:creationId xmlns:p14="http://schemas.microsoft.com/office/powerpoint/2010/main" val="13165259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C012F0-C0D2-4119-86D6-581FC58D18F4}" type="slidenum">
              <a:rPr lang="ar-SA" altLang="en-US">
                <a:solidFill>
                  <a:prstClr val="black"/>
                </a:solidFill>
              </a:rPr>
              <a:pPr>
                <a:spcBef>
                  <a:spcPct val="0"/>
                </a:spcBef>
              </a:pPr>
              <a:t>34</a:t>
            </a:fld>
            <a:endParaRPr lang="en-US" altLang="en-US">
              <a:solidFill>
                <a:prstClr val="black"/>
              </a:solidFill>
            </a:endParaRPr>
          </a:p>
        </p:txBody>
      </p:sp>
    </p:spTree>
    <p:extLst>
      <p:ext uri="{BB962C8B-B14F-4D97-AF65-F5344CB8AC3E}">
        <p14:creationId xmlns:p14="http://schemas.microsoft.com/office/powerpoint/2010/main" val="38059525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4686E58-E151-4C44-9140-F48231C684F3}" type="slidenum">
              <a:rPr lang="ar-SA" altLang="en-US">
                <a:solidFill>
                  <a:prstClr val="black"/>
                </a:solidFill>
              </a:rPr>
              <a:pPr>
                <a:spcBef>
                  <a:spcPct val="0"/>
                </a:spcBef>
              </a:pPr>
              <a:t>35</a:t>
            </a:fld>
            <a:endParaRPr lang="en-US" altLang="en-US">
              <a:solidFill>
                <a:prstClr val="black"/>
              </a:solidFill>
            </a:endParaRPr>
          </a:p>
        </p:txBody>
      </p:sp>
    </p:spTree>
    <p:extLst>
      <p:ext uri="{BB962C8B-B14F-4D97-AF65-F5344CB8AC3E}">
        <p14:creationId xmlns:p14="http://schemas.microsoft.com/office/powerpoint/2010/main" val="33572359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D7ED36F-BCF6-4FC8-8054-99056698EA5B}" type="slidenum">
              <a:rPr lang="ar-SA" altLang="en-US">
                <a:solidFill>
                  <a:prstClr val="black"/>
                </a:solidFill>
              </a:rPr>
              <a:pPr>
                <a:spcBef>
                  <a:spcPct val="0"/>
                </a:spcBef>
              </a:pPr>
              <a:t>36</a:t>
            </a:fld>
            <a:endParaRPr lang="en-US" altLang="en-US">
              <a:solidFill>
                <a:prstClr val="black"/>
              </a:solidFill>
            </a:endParaRPr>
          </a:p>
        </p:txBody>
      </p:sp>
    </p:spTree>
    <p:extLst>
      <p:ext uri="{BB962C8B-B14F-4D97-AF65-F5344CB8AC3E}">
        <p14:creationId xmlns:p14="http://schemas.microsoft.com/office/powerpoint/2010/main" val="1527982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3B22E31-4F2A-4B90-BC6B-EBC43DB62081}" type="slidenum">
              <a:rPr lang="ar-SA" altLang="en-US">
                <a:solidFill>
                  <a:prstClr val="black"/>
                </a:solidFill>
              </a:rPr>
              <a:pPr>
                <a:spcBef>
                  <a:spcPct val="0"/>
                </a:spcBef>
              </a:pPr>
              <a:t>4</a:t>
            </a:fld>
            <a:endParaRPr lang="en-US" altLang="en-US">
              <a:solidFill>
                <a:prstClr val="black"/>
              </a:solidFill>
            </a:endParaRPr>
          </a:p>
        </p:txBody>
      </p:sp>
    </p:spTree>
    <p:extLst>
      <p:ext uri="{BB962C8B-B14F-4D97-AF65-F5344CB8AC3E}">
        <p14:creationId xmlns:p14="http://schemas.microsoft.com/office/powerpoint/2010/main" val="380632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02E174F-3F93-417E-A22F-ACE78196A71A}" type="slidenum">
              <a:rPr lang="ar-SA" altLang="en-US">
                <a:solidFill>
                  <a:prstClr val="black"/>
                </a:solidFill>
              </a:rPr>
              <a:pPr>
                <a:spcBef>
                  <a:spcPct val="0"/>
                </a:spcBef>
              </a:pPr>
              <a:t>37</a:t>
            </a:fld>
            <a:endParaRPr lang="en-US" altLang="en-US">
              <a:solidFill>
                <a:prstClr val="black"/>
              </a:solidFill>
            </a:endParaRPr>
          </a:p>
        </p:txBody>
      </p:sp>
    </p:spTree>
    <p:extLst>
      <p:ext uri="{BB962C8B-B14F-4D97-AF65-F5344CB8AC3E}">
        <p14:creationId xmlns:p14="http://schemas.microsoft.com/office/powerpoint/2010/main" val="25629350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DD54A41-620C-44D8-9A10-BF18100922B2}" type="slidenum">
              <a:rPr lang="ar-SA" altLang="en-US">
                <a:solidFill>
                  <a:prstClr val="black"/>
                </a:solidFill>
              </a:rPr>
              <a:pPr>
                <a:spcBef>
                  <a:spcPct val="0"/>
                </a:spcBef>
              </a:pPr>
              <a:t>38</a:t>
            </a:fld>
            <a:endParaRPr lang="en-US" altLang="en-US">
              <a:solidFill>
                <a:prstClr val="black"/>
              </a:solidFill>
            </a:endParaRPr>
          </a:p>
        </p:txBody>
      </p:sp>
    </p:spTree>
    <p:extLst>
      <p:ext uri="{BB962C8B-B14F-4D97-AF65-F5344CB8AC3E}">
        <p14:creationId xmlns:p14="http://schemas.microsoft.com/office/powerpoint/2010/main" val="31611848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397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471B886A-4839-471E-9CDE-5F456E307229}" type="slidenum">
              <a:rPr lang="ar-SA" altLang="en-US">
                <a:solidFill>
                  <a:prstClr val="black"/>
                </a:solidFill>
              </a:rPr>
              <a:pPr rtl="0" fontAlgn="base">
                <a:spcBef>
                  <a:spcPct val="0"/>
                </a:spcBef>
                <a:spcAft>
                  <a:spcPct val="0"/>
                </a:spcAft>
              </a:pPr>
              <a:t>39</a:t>
            </a:fld>
            <a:endParaRPr lang="en-US" altLang="en-US">
              <a:solidFill>
                <a:prstClr val="black"/>
              </a:solidFill>
            </a:endParaRPr>
          </a:p>
        </p:txBody>
      </p:sp>
    </p:spTree>
    <p:extLst>
      <p:ext uri="{BB962C8B-B14F-4D97-AF65-F5344CB8AC3E}">
        <p14:creationId xmlns:p14="http://schemas.microsoft.com/office/powerpoint/2010/main" val="30772014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602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53E970DB-DED4-4089-8635-E41861E10714}" type="slidenum">
              <a:rPr lang="ar-SA" altLang="en-US">
                <a:solidFill>
                  <a:prstClr val="black"/>
                </a:solidFill>
              </a:rPr>
              <a:pPr rtl="0" fontAlgn="base">
                <a:spcBef>
                  <a:spcPct val="0"/>
                </a:spcBef>
                <a:spcAft>
                  <a:spcPct val="0"/>
                </a:spcAft>
              </a:pPr>
              <a:t>40</a:t>
            </a:fld>
            <a:endParaRPr lang="en-US" altLang="en-US">
              <a:solidFill>
                <a:prstClr val="black"/>
              </a:solidFill>
            </a:endParaRPr>
          </a:p>
        </p:txBody>
      </p:sp>
    </p:spTree>
    <p:extLst>
      <p:ext uri="{BB962C8B-B14F-4D97-AF65-F5344CB8AC3E}">
        <p14:creationId xmlns:p14="http://schemas.microsoft.com/office/powerpoint/2010/main" val="34897284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806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A5F0BF6C-F2F6-4890-9A19-5661447F9568}" type="slidenum">
              <a:rPr lang="ar-SA" altLang="en-US">
                <a:solidFill>
                  <a:prstClr val="black"/>
                </a:solidFill>
              </a:rPr>
              <a:pPr rtl="0" fontAlgn="base">
                <a:spcBef>
                  <a:spcPct val="0"/>
                </a:spcBef>
                <a:spcAft>
                  <a:spcPct val="0"/>
                </a:spcAft>
              </a:pPr>
              <a:t>41</a:t>
            </a:fld>
            <a:endParaRPr lang="en-US" altLang="en-US">
              <a:solidFill>
                <a:prstClr val="black"/>
              </a:solidFill>
            </a:endParaRPr>
          </a:p>
        </p:txBody>
      </p:sp>
    </p:spTree>
    <p:extLst>
      <p:ext uri="{BB962C8B-B14F-4D97-AF65-F5344CB8AC3E}">
        <p14:creationId xmlns:p14="http://schemas.microsoft.com/office/powerpoint/2010/main" val="33359224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9011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BC3D645F-37C4-4B9F-BA5C-0057A03195FF}" type="slidenum">
              <a:rPr lang="ar-SA" altLang="en-US">
                <a:solidFill>
                  <a:prstClr val="black"/>
                </a:solidFill>
              </a:rPr>
              <a:pPr rtl="0" fontAlgn="base">
                <a:spcBef>
                  <a:spcPct val="0"/>
                </a:spcBef>
                <a:spcAft>
                  <a:spcPct val="0"/>
                </a:spcAft>
              </a:pPr>
              <a:t>42</a:t>
            </a:fld>
            <a:endParaRPr lang="en-US" altLang="en-US">
              <a:solidFill>
                <a:prstClr val="black"/>
              </a:solidFill>
            </a:endParaRPr>
          </a:p>
        </p:txBody>
      </p:sp>
    </p:spTree>
    <p:extLst>
      <p:ext uri="{BB962C8B-B14F-4D97-AF65-F5344CB8AC3E}">
        <p14:creationId xmlns:p14="http://schemas.microsoft.com/office/powerpoint/2010/main" val="35114730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82A6693-E210-462F-BB5A-EFE531520D58}" type="slidenum">
              <a:rPr lang="ar-SA" altLang="en-US">
                <a:solidFill>
                  <a:prstClr val="black"/>
                </a:solidFill>
              </a:rPr>
              <a:pPr>
                <a:spcBef>
                  <a:spcPct val="0"/>
                </a:spcBef>
              </a:pPr>
              <a:t>43</a:t>
            </a:fld>
            <a:endParaRPr lang="en-US" altLang="en-US">
              <a:solidFill>
                <a:prstClr val="black"/>
              </a:solidFill>
            </a:endParaRPr>
          </a:p>
        </p:txBody>
      </p:sp>
    </p:spTree>
    <p:extLst>
      <p:ext uri="{BB962C8B-B14F-4D97-AF65-F5344CB8AC3E}">
        <p14:creationId xmlns:p14="http://schemas.microsoft.com/office/powerpoint/2010/main" val="1168506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C4C9ACE-FCFE-4710-B9E3-010A7533E11B}" type="slidenum">
              <a:rPr lang="ar-SA" altLang="en-US">
                <a:solidFill>
                  <a:prstClr val="black"/>
                </a:solidFill>
              </a:rPr>
              <a:pPr>
                <a:spcBef>
                  <a:spcPct val="0"/>
                </a:spcBef>
              </a:pPr>
              <a:t>44</a:t>
            </a:fld>
            <a:endParaRPr lang="en-US" altLang="en-US">
              <a:solidFill>
                <a:prstClr val="black"/>
              </a:solidFill>
            </a:endParaRPr>
          </a:p>
        </p:txBody>
      </p:sp>
    </p:spTree>
    <p:extLst>
      <p:ext uri="{BB962C8B-B14F-4D97-AF65-F5344CB8AC3E}">
        <p14:creationId xmlns:p14="http://schemas.microsoft.com/office/powerpoint/2010/main" val="41174587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381B7DA-B608-4845-9638-C1E114C7EE5F}" type="slidenum">
              <a:rPr lang="ar-SA" altLang="en-US">
                <a:solidFill>
                  <a:prstClr val="black"/>
                </a:solidFill>
              </a:rPr>
              <a:pPr>
                <a:spcBef>
                  <a:spcPct val="0"/>
                </a:spcBef>
              </a:pPr>
              <a:t>45</a:t>
            </a:fld>
            <a:endParaRPr lang="en-US" altLang="en-US">
              <a:solidFill>
                <a:prstClr val="black"/>
              </a:solidFill>
            </a:endParaRPr>
          </a:p>
        </p:txBody>
      </p:sp>
    </p:spTree>
    <p:extLst>
      <p:ext uri="{BB962C8B-B14F-4D97-AF65-F5344CB8AC3E}">
        <p14:creationId xmlns:p14="http://schemas.microsoft.com/office/powerpoint/2010/main" val="23598376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A776AC9-276D-4B2D-9BE7-38C21AB6E67E}" type="slidenum">
              <a:rPr lang="ar-SA" altLang="en-US">
                <a:solidFill>
                  <a:prstClr val="black"/>
                </a:solidFill>
              </a:rPr>
              <a:pPr>
                <a:spcBef>
                  <a:spcPct val="0"/>
                </a:spcBef>
              </a:pPr>
              <a:t>46</a:t>
            </a:fld>
            <a:endParaRPr lang="en-US" altLang="en-US">
              <a:solidFill>
                <a:prstClr val="black"/>
              </a:solidFill>
            </a:endParaRPr>
          </a:p>
        </p:txBody>
      </p:sp>
    </p:spTree>
    <p:extLst>
      <p:ext uri="{BB962C8B-B14F-4D97-AF65-F5344CB8AC3E}">
        <p14:creationId xmlns:p14="http://schemas.microsoft.com/office/powerpoint/2010/main" val="417547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77E1221-000D-455C-96F4-A63F1DFAAD47}" type="slidenum">
              <a:rPr lang="ar-SA" altLang="en-US">
                <a:solidFill>
                  <a:prstClr val="black"/>
                </a:solidFill>
              </a:rPr>
              <a:pPr>
                <a:spcBef>
                  <a:spcPct val="0"/>
                </a:spcBef>
              </a:pPr>
              <a:t>5</a:t>
            </a:fld>
            <a:endParaRPr lang="en-US" altLang="en-US">
              <a:solidFill>
                <a:prstClr val="black"/>
              </a:solidFill>
            </a:endParaRPr>
          </a:p>
        </p:txBody>
      </p:sp>
    </p:spTree>
    <p:extLst>
      <p:ext uri="{BB962C8B-B14F-4D97-AF65-F5344CB8AC3E}">
        <p14:creationId xmlns:p14="http://schemas.microsoft.com/office/powerpoint/2010/main" val="34086608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0035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1C73188E-3860-4E41-A15D-990AD46E1CA4}" type="slidenum">
              <a:rPr lang="ar-SA" altLang="en-US">
                <a:solidFill>
                  <a:prstClr val="black"/>
                </a:solidFill>
              </a:rPr>
              <a:pPr rtl="0" fontAlgn="base">
                <a:spcBef>
                  <a:spcPct val="0"/>
                </a:spcBef>
                <a:spcAft>
                  <a:spcPct val="0"/>
                </a:spcAft>
              </a:pPr>
              <a:t>47</a:t>
            </a:fld>
            <a:endParaRPr lang="en-US" altLang="en-US">
              <a:solidFill>
                <a:prstClr val="black"/>
              </a:solidFill>
            </a:endParaRPr>
          </a:p>
        </p:txBody>
      </p:sp>
    </p:spTree>
    <p:extLst>
      <p:ext uri="{BB962C8B-B14F-4D97-AF65-F5344CB8AC3E}">
        <p14:creationId xmlns:p14="http://schemas.microsoft.com/office/powerpoint/2010/main" val="34623235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0240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EC3BCF92-4153-4ECB-88C4-0718A8D9AC2B}" type="slidenum">
              <a:rPr lang="ar-SA" altLang="en-US">
                <a:solidFill>
                  <a:prstClr val="black"/>
                </a:solidFill>
              </a:rPr>
              <a:pPr rtl="0" fontAlgn="base">
                <a:spcBef>
                  <a:spcPct val="0"/>
                </a:spcBef>
                <a:spcAft>
                  <a:spcPct val="0"/>
                </a:spcAft>
              </a:pPr>
              <a:t>48</a:t>
            </a:fld>
            <a:endParaRPr lang="en-US" altLang="en-US">
              <a:solidFill>
                <a:prstClr val="black"/>
              </a:solidFill>
            </a:endParaRPr>
          </a:p>
        </p:txBody>
      </p:sp>
    </p:spTree>
    <p:extLst>
      <p:ext uri="{BB962C8B-B14F-4D97-AF65-F5344CB8AC3E}">
        <p14:creationId xmlns:p14="http://schemas.microsoft.com/office/powerpoint/2010/main" val="23170041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0445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D5423CEC-C78F-4BA6-BBE2-F0EFC19E18F2}" type="slidenum">
              <a:rPr lang="ar-SA" altLang="en-US">
                <a:solidFill>
                  <a:prstClr val="black"/>
                </a:solidFill>
              </a:rPr>
              <a:pPr rtl="0" fontAlgn="base">
                <a:spcBef>
                  <a:spcPct val="0"/>
                </a:spcBef>
                <a:spcAft>
                  <a:spcPct val="0"/>
                </a:spcAft>
              </a:pPr>
              <a:t>49</a:t>
            </a:fld>
            <a:endParaRPr lang="en-US" altLang="en-US">
              <a:solidFill>
                <a:prstClr val="black"/>
              </a:solidFill>
            </a:endParaRPr>
          </a:p>
        </p:txBody>
      </p:sp>
    </p:spTree>
    <p:extLst>
      <p:ext uri="{BB962C8B-B14F-4D97-AF65-F5344CB8AC3E}">
        <p14:creationId xmlns:p14="http://schemas.microsoft.com/office/powerpoint/2010/main" val="4456366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45A2E41-39B5-4BB9-BA62-FC3A3A599C6B}" type="slidenum">
              <a:rPr lang="ar-SA" altLang="en-US">
                <a:solidFill>
                  <a:prstClr val="black"/>
                </a:solidFill>
              </a:rPr>
              <a:pPr>
                <a:spcBef>
                  <a:spcPct val="0"/>
                </a:spcBef>
              </a:pPr>
              <a:t>50</a:t>
            </a:fld>
            <a:endParaRPr lang="en-US" altLang="en-US">
              <a:solidFill>
                <a:prstClr val="black"/>
              </a:solidFill>
            </a:endParaRPr>
          </a:p>
        </p:txBody>
      </p:sp>
    </p:spTree>
    <p:extLst>
      <p:ext uri="{BB962C8B-B14F-4D97-AF65-F5344CB8AC3E}">
        <p14:creationId xmlns:p14="http://schemas.microsoft.com/office/powerpoint/2010/main" val="37205673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B47E11D-E505-4D23-A240-F41E82A5AD0A}" type="slidenum">
              <a:rPr lang="ar-SA" altLang="en-US">
                <a:solidFill>
                  <a:prstClr val="black"/>
                </a:solidFill>
              </a:rPr>
              <a:pPr>
                <a:spcBef>
                  <a:spcPct val="0"/>
                </a:spcBef>
              </a:pPr>
              <a:t>52</a:t>
            </a:fld>
            <a:endParaRPr lang="en-US" altLang="en-US">
              <a:solidFill>
                <a:prstClr val="black"/>
              </a:solidFill>
            </a:endParaRPr>
          </a:p>
        </p:txBody>
      </p:sp>
    </p:spTree>
    <p:extLst>
      <p:ext uri="{BB962C8B-B14F-4D97-AF65-F5344CB8AC3E}">
        <p14:creationId xmlns:p14="http://schemas.microsoft.com/office/powerpoint/2010/main" val="30628351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76D6C5A-DC63-4DF8-9EDE-64F331CF52D9}" type="slidenum">
              <a:rPr lang="ar-SA" altLang="en-US">
                <a:solidFill>
                  <a:prstClr val="black"/>
                </a:solidFill>
              </a:rPr>
              <a:pPr>
                <a:spcBef>
                  <a:spcPct val="0"/>
                </a:spcBef>
              </a:pPr>
              <a:t>53</a:t>
            </a:fld>
            <a:endParaRPr lang="en-US" altLang="en-US">
              <a:solidFill>
                <a:prstClr val="black"/>
              </a:solidFill>
            </a:endParaRPr>
          </a:p>
        </p:txBody>
      </p:sp>
    </p:spTree>
    <p:extLst>
      <p:ext uri="{BB962C8B-B14F-4D97-AF65-F5344CB8AC3E}">
        <p14:creationId xmlns:p14="http://schemas.microsoft.com/office/powerpoint/2010/main" val="21077205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050DE21-B210-4A40-8A58-9E4A8FBAE7EC}" type="slidenum">
              <a:rPr lang="ar-SA" altLang="en-US">
                <a:solidFill>
                  <a:prstClr val="black"/>
                </a:solidFill>
              </a:rPr>
              <a:pPr>
                <a:spcBef>
                  <a:spcPct val="0"/>
                </a:spcBef>
              </a:pPr>
              <a:t>54</a:t>
            </a:fld>
            <a:endParaRPr lang="en-US" altLang="en-US">
              <a:solidFill>
                <a:prstClr val="black"/>
              </a:solidFill>
            </a:endParaRPr>
          </a:p>
        </p:txBody>
      </p:sp>
    </p:spTree>
    <p:extLst>
      <p:ext uri="{BB962C8B-B14F-4D97-AF65-F5344CB8AC3E}">
        <p14:creationId xmlns:p14="http://schemas.microsoft.com/office/powerpoint/2010/main" val="356840905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7150F5B-4D5F-4E95-A803-8AE6AB07FA06}" type="slidenum">
              <a:rPr lang="ar-SA" altLang="en-US">
                <a:solidFill>
                  <a:prstClr val="black"/>
                </a:solidFill>
              </a:rPr>
              <a:pPr>
                <a:spcBef>
                  <a:spcPct val="0"/>
                </a:spcBef>
              </a:pPr>
              <a:t>55</a:t>
            </a:fld>
            <a:endParaRPr lang="en-US" altLang="en-US">
              <a:solidFill>
                <a:prstClr val="black"/>
              </a:solidFill>
            </a:endParaRPr>
          </a:p>
        </p:txBody>
      </p:sp>
    </p:spTree>
    <p:extLst>
      <p:ext uri="{BB962C8B-B14F-4D97-AF65-F5344CB8AC3E}">
        <p14:creationId xmlns:p14="http://schemas.microsoft.com/office/powerpoint/2010/main" val="40882584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42B29C7-8380-4C4A-A032-D9819BFF783E}" type="slidenum">
              <a:rPr lang="ar-SA" altLang="en-US">
                <a:solidFill>
                  <a:prstClr val="black"/>
                </a:solidFill>
              </a:rPr>
              <a:pPr>
                <a:spcBef>
                  <a:spcPct val="0"/>
                </a:spcBef>
              </a:pPr>
              <a:t>56</a:t>
            </a:fld>
            <a:endParaRPr lang="en-US" altLang="en-US">
              <a:solidFill>
                <a:prstClr val="black"/>
              </a:solidFill>
            </a:endParaRPr>
          </a:p>
        </p:txBody>
      </p:sp>
    </p:spTree>
    <p:extLst>
      <p:ext uri="{BB962C8B-B14F-4D97-AF65-F5344CB8AC3E}">
        <p14:creationId xmlns:p14="http://schemas.microsoft.com/office/powerpoint/2010/main" val="3482541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FA4099-6D6F-49FA-8BDB-00CCF9C77E94}" type="slidenum">
              <a:rPr lang="ar-SA" altLang="en-US">
                <a:solidFill>
                  <a:prstClr val="black"/>
                </a:solidFill>
              </a:rPr>
              <a:pPr>
                <a:spcBef>
                  <a:spcPct val="0"/>
                </a:spcBef>
              </a:pPr>
              <a:t>6</a:t>
            </a:fld>
            <a:endParaRPr lang="en-US" altLang="en-US">
              <a:solidFill>
                <a:prstClr val="black"/>
              </a:solidFill>
            </a:endParaRPr>
          </a:p>
        </p:txBody>
      </p:sp>
    </p:spTree>
    <p:extLst>
      <p:ext uri="{BB962C8B-B14F-4D97-AF65-F5344CB8AC3E}">
        <p14:creationId xmlns:p14="http://schemas.microsoft.com/office/powerpoint/2010/main" val="1179505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76FA869-7BB4-4D2A-A585-F13F03E9FD52}" type="slidenum">
              <a:rPr lang="ar-SA" altLang="en-US">
                <a:solidFill>
                  <a:prstClr val="black"/>
                </a:solidFill>
              </a:rPr>
              <a:pPr>
                <a:spcBef>
                  <a:spcPct val="0"/>
                </a:spcBef>
              </a:pPr>
              <a:t>7</a:t>
            </a:fld>
            <a:endParaRPr lang="en-US" altLang="en-US">
              <a:solidFill>
                <a:prstClr val="black"/>
              </a:solidFill>
            </a:endParaRPr>
          </a:p>
        </p:txBody>
      </p:sp>
    </p:spTree>
    <p:extLst>
      <p:ext uri="{BB962C8B-B14F-4D97-AF65-F5344CB8AC3E}">
        <p14:creationId xmlns:p14="http://schemas.microsoft.com/office/powerpoint/2010/main" val="31167920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0DBA73C-837D-4747-8453-FF586C803278}" type="slidenum">
              <a:rPr lang="ar-SA" altLang="en-US">
                <a:solidFill>
                  <a:prstClr val="black"/>
                </a:solidFill>
              </a:rPr>
              <a:pPr>
                <a:spcBef>
                  <a:spcPct val="0"/>
                </a:spcBef>
              </a:pPr>
              <a:t>12</a:t>
            </a:fld>
            <a:endParaRPr lang="en-US" altLang="en-US">
              <a:solidFill>
                <a:prstClr val="black"/>
              </a:solidFill>
            </a:endParaRPr>
          </a:p>
        </p:txBody>
      </p:sp>
    </p:spTree>
    <p:extLst>
      <p:ext uri="{BB962C8B-B14F-4D97-AF65-F5344CB8AC3E}">
        <p14:creationId xmlns:p14="http://schemas.microsoft.com/office/powerpoint/2010/main" val="2839843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23C4B08-33D1-4205-AADA-82DE5C0B8CCF}" type="slidenum">
              <a:rPr lang="ar-SA" altLang="en-US">
                <a:solidFill>
                  <a:prstClr val="black"/>
                </a:solidFill>
              </a:rPr>
              <a:pPr>
                <a:spcBef>
                  <a:spcPct val="0"/>
                </a:spcBef>
              </a:pPr>
              <a:t>13</a:t>
            </a:fld>
            <a:endParaRPr lang="en-US" altLang="en-US">
              <a:solidFill>
                <a:prstClr val="black"/>
              </a:solidFill>
            </a:endParaRPr>
          </a:p>
        </p:txBody>
      </p:sp>
    </p:spTree>
    <p:extLst>
      <p:ext uri="{BB962C8B-B14F-4D97-AF65-F5344CB8AC3E}">
        <p14:creationId xmlns:p14="http://schemas.microsoft.com/office/powerpoint/2010/main" val="806288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482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rtl="0" fontAlgn="base">
              <a:spcBef>
                <a:spcPct val="0"/>
              </a:spcBef>
              <a:spcAft>
                <a:spcPct val="0"/>
              </a:spcAft>
            </a:pPr>
            <a:fld id="{E193759C-CA02-4A53-9470-8B19EEBA0EB9}" type="slidenum">
              <a:rPr lang="ar-SA" altLang="en-US">
                <a:solidFill>
                  <a:prstClr val="black"/>
                </a:solidFill>
              </a:rPr>
              <a:pPr rtl="0" fontAlgn="base">
                <a:spcBef>
                  <a:spcPct val="0"/>
                </a:spcBef>
                <a:spcAft>
                  <a:spcPct val="0"/>
                </a:spcAft>
              </a:pPr>
              <a:t>14</a:t>
            </a:fld>
            <a:endParaRPr lang="en-US" altLang="en-US">
              <a:solidFill>
                <a:prstClr val="black"/>
              </a:solidFill>
            </a:endParaRPr>
          </a:p>
        </p:txBody>
      </p:sp>
    </p:spTree>
    <p:extLst>
      <p:ext uri="{BB962C8B-B14F-4D97-AF65-F5344CB8AC3E}">
        <p14:creationId xmlns:p14="http://schemas.microsoft.com/office/powerpoint/2010/main" val="3578495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E81A9A03-4345-4A08-8C79-A3D8EA978689}" type="datetimeFigureOut">
              <a:rPr lang="fa-IR" smtClean="0"/>
              <a:t>21/04/1442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2142570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81A9A03-4345-4A08-8C79-A3D8EA978689}" type="datetimeFigureOut">
              <a:rPr lang="fa-IR" smtClean="0"/>
              <a:t>21/04/1442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1250450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81A9A03-4345-4A08-8C79-A3D8EA978689}" type="datetimeFigureOut">
              <a:rPr lang="fa-IR" smtClean="0"/>
              <a:t>21/04/1442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15089170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a:t>Click to edit Master title style</a:t>
            </a:r>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fld id="{00F9904A-BC20-4F2F-A975-EE72DD1C2058}" type="datetimeFigureOut">
              <a:rPr lang="en-US">
                <a:solidFill>
                  <a:srgbClr val="DFDFDF"/>
                </a:solidFill>
              </a:rPr>
              <a:pPr>
                <a:defRPr/>
              </a:pPr>
              <a:t>12/6/2020</a:t>
            </a:fld>
            <a:endParaRPr lang="en-US">
              <a:solidFill>
                <a:srgbClr val="DFDFDF"/>
              </a:solidFill>
            </a:endParaRPr>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solidFill>
                <a:srgbClr val="DFDFDF"/>
              </a:solidFill>
            </a:endParaRPr>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fld id="{4F087D6A-3156-40F4-A799-7CABF62D2417}"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621333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7"/>
          <p:cNvSpPr>
            <a:spLocks noGrp="1"/>
          </p:cNvSpPr>
          <p:nvPr>
            <p:ph sz="quarter" idx="1"/>
          </p:nvPr>
        </p:nvSpPr>
        <p:spPr>
          <a:xfrm>
            <a:off x="457200" y="1219200"/>
            <a:ext cx="82296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4436BB02-B581-4D8B-8083-685D14BFC7EB}" type="datetimeFigureOut">
              <a:rPr lang="en-US">
                <a:solidFill>
                  <a:srgbClr val="DFDFDF"/>
                </a:solidFill>
              </a:rPr>
              <a:pPr>
                <a:defRPr/>
              </a:pPr>
              <a:t>12/6/2020</a:t>
            </a:fld>
            <a:endParaRPr lang="en-US">
              <a:solidFill>
                <a:srgbClr val="DFDFDF"/>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DFDFDF"/>
              </a:solidFill>
            </a:endParaRPr>
          </a:p>
        </p:txBody>
      </p:sp>
      <p:sp>
        <p:nvSpPr>
          <p:cNvPr id="6" name="Slide Number Placeholder 22"/>
          <p:cNvSpPr>
            <a:spLocks noGrp="1"/>
          </p:cNvSpPr>
          <p:nvPr>
            <p:ph type="sldNum" sz="quarter" idx="12"/>
          </p:nvPr>
        </p:nvSpPr>
        <p:spPr/>
        <p:txBody>
          <a:bodyPr/>
          <a:lstStyle>
            <a:lvl1pPr>
              <a:defRPr/>
            </a:lvl1pPr>
          </a:lstStyle>
          <a:p>
            <a:fld id="{148ADA75-481F-48F7-A7A9-45D50CD0FFDF}"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53720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a:t>Click to edit Master title style</a:t>
            </a:r>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fld id="{528FCF0E-0B69-43FB-A7B8-D90BB37F2355}" type="datetimeFigureOut">
              <a:rPr lang="en-US">
                <a:solidFill>
                  <a:srgbClr val="DFDFDF"/>
                </a:solidFill>
              </a:rPr>
              <a:pPr>
                <a:defRPr/>
              </a:pPr>
              <a:t>12/6/2020</a:t>
            </a:fld>
            <a:endParaRPr lang="en-US">
              <a:solidFill>
                <a:srgbClr val="DFDFDF"/>
              </a:solidFill>
            </a:endParaRPr>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solidFill>
                <a:srgbClr val="DFDFDF"/>
              </a:solidFill>
            </a:endParaRPr>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fld id="{B04C7426-13CB-4C11-AAE9-6CDB8764BF48}"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2771093771"/>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a:t>Click to edit Master title style</a:t>
            </a:r>
          </a:p>
        </p:txBody>
      </p:sp>
      <p:sp>
        <p:nvSpPr>
          <p:cNvPr id="9" name="Content Placeholder 8"/>
          <p:cNvSpPr>
            <a:spLocks noGrp="1"/>
          </p:cNvSpPr>
          <p:nvPr>
            <p:ph sz="quarter" idx="1"/>
          </p:nvPr>
        </p:nvSpPr>
        <p:spPr>
          <a:xfrm>
            <a:off x="457200" y="1219200"/>
            <a:ext cx="4041648"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632198" y="1216152"/>
            <a:ext cx="4041648"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fld id="{7175C97E-69F1-412B-9902-105D486FA00C}" type="datetimeFigureOut">
              <a:rPr lang="en-US">
                <a:solidFill>
                  <a:srgbClr val="DFDFDF"/>
                </a:solidFill>
              </a:rPr>
              <a:pPr>
                <a:defRPr/>
              </a:pPr>
              <a:t>12/6/2020</a:t>
            </a:fld>
            <a:endParaRPr lang="en-US">
              <a:solidFill>
                <a:srgbClr val="DFDFDF"/>
              </a:solidFill>
            </a:endParaRPr>
          </a:p>
        </p:txBody>
      </p:sp>
      <p:sp>
        <p:nvSpPr>
          <p:cNvPr id="6" name="Footer Placeholder 2"/>
          <p:cNvSpPr>
            <a:spLocks noGrp="1"/>
          </p:cNvSpPr>
          <p:nvPr>
            <p:ph type="ftr" sz="quarter" idx="11"/>
          </p:nvPr>
        </p:nvSpPr>
        <p:spPr/>
        <p:txBody>
          <a:bodyPr/>
          <a:lstStyle>
            <a:lvl1pPr>
              <a:defRPr/>
            </a:lvl1pPr>
          </a:lstStyle>
          <a:p>
            <a:pPr>
              <a:defRPr/>
            </a:pPr>
            <a:endParaRPr lang="en-US">
              <a:solidFill>
                <a:srgbClr val="DFDFDF"/>
              </a:solidFill>
            </a:endParaRPr>
          </a:p>
        </p:txBody>
      </p:sp>
      <p:sp>
        <p:nvSpPr>
          <p:cNvPr id="7" name="Slide Number Placeholder 22"/>
          <p:cNvSpPr>
            <a:spLocks noGrp="1"/>
          </p:cNvSpPr>
          <p:nvPr>
            <p:ph type="sldNum" sz="quarter" idx="12"/>
          </p:nvPr>
        </p:nvSpPr>
        <p:spPr/>
        <p:txBody>
          <a:bodyPr/>
          <a:lstStyle>
            <a:lvl1pPr>
              <a:defRPr/>
            </a:lvl1pPr>
          </a:lstStyle>
          <a:p>
            <a:fld id="{1E3FAB81-85FD-4656-9AFA-69736A713BB1}"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41183101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a:t>Click to edit Master title style</a:t>
            </a:r>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648200" y="2133600"/>
            <a:ext cx="40386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pPr>
              <a:defRPr/>
            </a:pPr>
            <a:fld id="{E657EE27-F059-4937-88CA-B334431688E0}" type="datetimeFigureOut">
              <a:rPr lang="en-US">
                <a:solidFill>
                  <a:srgbClr val="DFDFDF"/>
                </a:solidFill>
              </a:rPr>
              <a:pPr>
                <a:defRPr/>
              </a:pPr>
              <a:t>12/6/2020</a:t>
            </a:fld>
            <a:endParaRPr lang="en-US">
              <a:solidFill>
                <a:srgbClr val="DFDFDF"/>
              </a:solidFill>
            </a:endParaRPr>
          </a:p>
        </p:txBody>
      </p:sp>
      <p:sp>
        <p:nvSpPr>
          <p:cNvPr id="8" name="Footer Placeholder 2"/>
          <p:cNvSpPr>
            <a:spLocks noGrp="1"/>
          </p:cNvSpPr>
          <p:nvPr>
            <p:ph type="ftr" sz="quarter" idx="11"/>
          </p:nvPr>
        </p:nvSpPr>
        <p:spPr/>
        <p:txBody>
          <a:bodyPr/>
          <a:lstStyle>
            <a:lvl1pPr>
              <a:defRPr/>
            </a:lvl1pPr>
          </a:lstStyle>
          <a:p>
            <a:pPr>
              <a:defRPr/>
            </a:pPr>
            <a:endParaRPr lang="en-US">
              <a:solidFill>
                <a:srgbClr val="DFDFDF"/>
              </a:solidFill>
            </a:endParaRPr>
          </a:p>
        </p:txBody>
      </p:sp>
      <p:sp>
        <p:nvSpPr>
          <p:cNvPr id="9" name="Slide Number Placeholder 22"/>
          <p:cNvSpPr>
            <a:spLocks noGrp="1"/>
          </p:cNvSpPr>
          <p:nvPr>
            <p:ph type="sldNum" sz="quarter" idx="12"/>
          </p:nvPr>
        </p:nvSpPr>
        <p:spPr/>
        <p:txBody>
          <a:bodyPr/>
          <a:lstStyle>
            <a:lvl1pPr>
              <a:defRPr/>
            </a:lvl1pPr>
          </a:lstStyle>
          <a:p>
            <a:fld id="{6E2802B1-2F87-405B-85BF-BA8B26B31934}"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10195167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2" name="Title 1"/>
          <p:cNvSpPr>
            <a:spLocks noGrp="1"/>
          </p:cNvSpPr>
          <p:nvPr>
            <p:ph type="title"/>
          </p:nvPr>
        </p:nvSpPr>
        <p:spPr>
          <a:xfrm>
            <a:off x="457200" y="228600"/>
            <a:ext cx="8229600" cy="914400"/>
          </a:xfrm>
        </p:spPr>
        <p:txBody>
          <a:bodyPr/>
          <a:lstStyle/>
          <a:p>
            <a:r>
              <a:rPr lang="en-US"/>
              <a:t>Click to edit Master title style</a:t>
            </a:r>
          </a:p>
        </p:txBody>
      </p:sp>
      <p:sp>
        <p:nvSpPr>
          <p:cNvPr id="4" name="Date Placeholder 2"/>
          <p:cNvSpPr>
            <a:spLocks noGrp="1"/>
          </p:cNvSpPr>
          <p:nvPr>
            <p:ph type="dt" sz="half" idx="10"/>
          </p:nvPr>
        </p:nvSpPr>
        <p:spPr/>
        <p:txBody>
          <a:bodyPr/>
          <a:lstStyle>
            <a:lvl1pPr>
              <a:defRPr/>
            </a:lvl1pPr>
          </a:lstStyle>
          <a:p>
            <a:pPr>
              <a:defRPr/>
            </a:pPr>
            <a:fld id="{FC6671C2-423B-4EC7-9832-BA8E628B045E}" type="datetimeFigureOut">
              <a:rPr lang="en-US">
                <a:solidFill>
                  <a:srgbClr val="DFDFDF"/>
                </a:solidFill>
              </a:rPr>
              <a:pPr>
                <a:defRPr/>
              </a:pPr>
              <a:t>12/6/2020</a:t>
            </a:fld>
            <a:endParaRPr lang="en-US">
              <a:solidFill>
                <a:srgbClr val="DFDFDF"/>
              </a:solidFill>
            </a:endParaRPr>
          </a:p>
        </p:txBody>
      </p:sp>
      <p:sp>
        <p:nvSpPr>
          <p:cNvPr id="5" name="Footer Placeholder 3"/>
          <p:cNvSpPr>
            <a:spLocks noGrp="1"/>
          </p:cNvSpPr>
          <p:nvPr>
            <p:ph type="ftr" sz="quarter" idx="11"/>
          </p:nvPr>
        </p:nvSpPr>
        <p:spPr/>
        <p:txBody>
          <a:bodyPr/>
          <a:lstStyle>
            <a:lvl1pPr>
              <a:defRPr/>
            </a:lvl1pPr>
          </a:lstStyle>
          <a:p>
            <a:pPr>
              <a:defRPr/>
            </a:pPr>
            <a:endParaRPr lang="en-US">
              <a:solidFill>
                <a:srgbClr val="DFDFDF"/>
              </a:solidFill>
            </a:endParaRPr>
          </a:p>
        </p:txBody>
      </p:sp>
      <p:sp>
        <p:nvSpPr>
          <p:cNvPr id="6" name="Slide Number Placeholder 4"/>
          <p:cNvSpPr>
            <a:spLocks noGrp="1"/>
          </p:cNvSpPr>
          <p:nvPr>
            <p:ph type="sldNum" sz="quarter" idx="12"/>
          </p:nvPr>
        </p:nvSpPr>
        <p:spPr/>
        <p:txBody>
          <a:bodyPr/>
          <a:lstStyle>
            <a:lvl1pPr>
              <a:defRPr/>
            </a:lvl1pPr>
          </a:lstStyle>
          <a:p>
            <a:fld id="{E7505678-D0C4-4134-BD2C-AE77AEA25863}"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4272836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0"/>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161616"/>
              </a:solidFill>
              <a:latin typeface="Arial" panose="020B0604020202020204" pitchFamily="34" charset="0"/>
            </a:endParaRPr>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4" name="Date Placeholder 1"/>
          <p:cNvSpPr>
            <a:spLocks noGrp="1"/>
          </p:cNvSpPr>
          <p:nvPr>
            <p:ph type="dt" sz="half" idx="10"/>
          </p:nvPr>
        </p:nvSpPr>
        <p:spPr/>
        <p:txBody>
          <a:bodyPr/>
          <a:lstStyle>
            <a:lvl1pPr>
              <a:defRPr/>
            </a:lvl1pPr>
          </a:lstStyle>
          <a:p>
            <a:pPr>
              <a:defRPr/>
            </a:pPr>
            <a:fld id="{C0647956-E2B9-498D-A3FF-A9B235212D28}" type="datetimeFigureOut">
              <a:rPr lang="en-US">
                <a:solidFill>
                  <a:srgbClr val="DFDFDF"/>
                </a:solidFill>
              </a:rPr>
              <a:pPr>
                <a:defRPr/>
              </a:pPr>
              <a:t>12/6/2020</a:t>
            </a:fld>
            <a:endParaRPr lang="en-US">
              <a:solidFill>
                <a:srgbClr val="DFDFDF"/>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DFDFDF"/>
              </a:solidFill>
            </a:endParaRPr>
          </a:p>
        </p:txBody>
      </p:sp>
      <p:sp>
        <p:nvSpPr>
          <p:cNvPr id="6" name="Slide Number Placeholder 3"/>
          <p:cNvSpPr>
            <a:spLocks noGrp="1"/>
          </p:cNvSpPr>
          <p:nvPr>
            <p:ph type="sldNum" sz="quarter" idx="12"/>
          </p:nvPr>
        </p:nvSpPr>
        <p:spPr/>
        <p:txBody>
          <a:bodyPr/>
          <a:lstStyle>
            <a:lvl1pPr>
              <a:defRPr/>
            </a:lvl1pPr>
          </a:lstStyle>
          <a:p>
            <a:fld id="{63A9C655-FDCB-4B95-8FC3-DC9A39BA2EBD}"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1280513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161616"/>
              </a:solidFill>
              <a:latin typeface="Arial" panose="020B0604020202020204" pitchFamily="34" charset="0"/>
            </a:endParaRPr>
          </a:p>
        </p:txBody>
      </p:sp>
      <p:sp>
        <p:nvSpPr>
          <p:cNvPr id="6" name="Straight Connector 11"/>
          <p:cNvSpPr>
            <a:spLocks noChangeShapeType="1"/>
          </p:cNvSpPr>
          <p:nvPr/>
        </p:nvSpPr>
        <p:spPr bwMode="auto">
          <a:xfrm rot="5400000">
            <a:off x="3160712" y="3324226"/>
            <a:ext cx="603567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161616"/>
              </a:solidFill>
              <a:latin typeface="Arial" panose="020B0604020202020204" pitchFamily="34" charset="0"/>
            </a:endParaRPr>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a:t>Click to edit Master title style</a:t>
            </a:r>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p:txBody>
          <a:bodyPr/>
          <a:lstStyle>
            <a:lvl1pPr>
              <a:defRPr/>
            </a:lvl1pPr>
          </a:lstStyle>
          <a:p>
            <a:pPr>
              <a:defRPr/>
            </a:pPr>
            <a:fld id="{0C2419A0-4B61-4B6A-B212-A715D8ABF6A6}" type="datetimeFigureOut">
              <a:rPr lang="en-US">
                <a:solidFill>
                  <a:srgbClr val="DFDFDF"/>
                </a:solidFill>
              </a:rPr>
              <a:pPr>
                <a:defRPr/>
              </a:pPr>
              <a:t>12/6/2020</a:t>
            </a:fld>
            <a:endParaRPr lang="en-US">
              <a:solidFill>
                <a:srgbClr val="DFDFDF"/>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DFDFDF"/>
              </a:solidFill>
            </a:endParaRPr>
          </a:p>
        </p:txBody>
      </p:sp>
      <p:sp>
        <p:nvSpPr>
          <p:cNvPr id="10" name="Slide Number Placeholder 6"/>
          <p:cNvSpPr>
            <a:spLocks noGrp="1"/>
          </p:cNvSpPr>
          <p:nvPr>
            <p:ph type="sldNum" sz="quarter" idx="12"/>
          </p:nvPr>
        </p:nvSpPr>
        <p:spPr/>
        <p:txBody>
          <a:bodyPr/>
          <a:lstStyle>
            <a:lvl1pPr>
              <a:defRPr/>
            </a:lvl1pPr>
          </a:lstStyle>
          <a:p>
            <a:fld id="{1DF2B6DC-B5A4-45F4-8761-CA51BDCEF49C}"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1401572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81A9A03-4345-4A08-8C79-A3D8EA978689}" type="datetimeFigureOut">
              <a:rPr lang="fa-IR" smtClean="0"/>
              <a:t>21/04/1442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2264911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2"/>
        </a:solidFill>
        <a:effectLst/>
      </p:bgPr>
    </p:bg>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A8A8A8"/>
              </a:solidFill>
              <a:latin typeface="Arial" panose="020B0604020202020204" pitchFamily="34" charset="0"/>
            </a:endParaRPr>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a:t>Click to edit Master title style</a:t>
            </a:r>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a:t>Click to edit Master text styles</a:t>
            </a:r>
          </a:p>
        </p:txBody>
      </p:sp>
      <p:sp>
        <p:nvSpPr>
          <p:cNvPr id="8" name="Date Placeholder 4"/>
          <p:cNvSpPr>
            <a:spLocks noGrp="1"/>
          </p:cNvSpPr>
          <p:nvPr>
            <p:ph type="dt" sz="half" idx="10"/>
          </p:nvPr>
        </p:nvSpPr>
        <p:spPr/>
        <p:txBody>
          <a:bodyPr/>
          <a:lstStyle>
            <a:lvl1pPr>
              <a:defRPr/>
            </a:lvl1pPr>
          </a:lstStyle>
          <a:p>
            <a:pPr>
              <a:defRPr/>
            </a:pPr>
            <a:fld id="{F77A0451-FC0D-440C-9164-6336B1C60526}" type="datetimeFigureOut">
              <a:rPr lang="en-US">
                <a:solidFill>
                  <a:srgbClr val="DFDFDF"/>
                </a:solidFill>
              </a:rPr>
              <a:pPr>
                <a:defRPr/>
              </a:pPr>
              <a:t>12/6/2020</a:t>
            </a:fld>
            <a:endParaRPr lang="en-US">
              <a:solidFill>
                <a:srgbClr val="DFDFDF"/>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DFDFDF"/>
              </a:solidFill>
            </a:endParaRPr>
          </a:p>
        </p:txBody>
      </p:sp>
      <p:sp>
        <p:nvSpPr>
          <p:cNvPr id="10" name="Slide Number Placeholder 6"/>
          <p:cNvSpPr>
            <a:spLocks noGrp="1"/>
          </p:cNvSpPr>
          <p:nvPr>
            <p:ph type="sldNum" sz="quarter" idx="12"/>
          </p:nvPr>
        </p:nvSpPr>
        <p:spPr/>
        <p:txBody>
          <a:bodyPr/>
          <a:lstStyle>
            <a:lvl1pPr>
              <a:defRPr/>
            </a:lvl1pPr>
          </a:lstStyle>
          <a:p>
            <a:fld id="{A6DFDB39-71DA-4699-801F-36F5679A3433}"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3083777153"/>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6282AB47-D69B-4095-8C94-A26455472D3B}" type="datetimeFigureOut">
              <a:rPr lang="en-US">
                <a:solidFill>
                  <a:srgbClr val="DFDFDF"/>
                </a:solidFill>
              </a:rPr>
              <a:pPr>
                <a:defRPr/>
              </a:pPr>
              <a:t>12/6/2020</a:t>
            </a:fld>
            <a:endParaRPr lang="en-US">
              <a:solidFill>
                <a:srgbClr val="DFDFDF"/>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DFDFDF"/>
              </a:solidFill>
            </a:endParaRPr>
          </a:p>
        </p:txBody>
      </p:sp>
      <p:sp>
        <p:nvSpPr>
          <p:cNvPr id="6" name="Slide Number Placeholder 22"/>
          <p:cNvSpPr>
            <a:spLocks noGrp="1"/>
          </p:cNvSpPr>
          <p:nvPr>
            <p:ph type="sldNum" sz="quarter" idx="12"/>
          </p:nvPr>
        </p:nvSpPr>
        <p:spPr/>
        <p:txBody>
          <a:bodyPr/>
          <a:lstStyle>
            <a:lvl1pPr>
              <a:defRPr/>
            </a:lvl1pPr>
          </a:lstStyle>
          <a:p>
            <a:fld id="{6F40B22F-ECE0-4C1D-9119-88724A6DF841}"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1397378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10"/>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161616"/>
              </a:solidFill>
              <a:latin typeface="Arial" panose="020B0604020202020204" pitchFamily="34" charset="0"/>
            </a:endParaRPr>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
        <p:nvSpPr>
          <p:cNvPr id="6" name="Straight Connector 12"/>
          <p:cNvSpPr>
            <a:spLocks noChangeShapeType="1"/>
          </p:cNvSpPr>
          <p:nvPr/>
        </p:nvSpPr>
        <p:spPr bwMode="auto">
          <a:xfrm rot="5400000">
            <a:off x="3630612" y="3201988"/>
            <a:ext cx="585152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161616"/>
              </a:solidFill>
              <a:latin typeface="Arial" panose="020B0604020202020204" pitchFamily="34"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D1D9953-C24F-445A-BCCF-6835E1F1EF1D}" type="datetimeFigureOut">
              <a:rPr lang="en-US">
                <a:solidFill>
                  <a:srgbClr val="DFDFDF"/>
                </a:solidFill>
              </a:rPr>
              <a:pPr>
                <a:defRPr/>
              </a:pPr>
              <a:t>12/6/2020</a:t>
            </a:fld>
            <a:endParaRPr lang="en-US">
              <a:solidFill>
                <a:srgbClr val="DFDFDF"/>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srgbClr val="DFDFDF"/>
              </a:solidFill>
            </a:endParaRPr>
          </a:p>
        </p:txBody>
      </p:sp>
      <p:sp>
        <p:nvSpPr>
          <p:cNvPr id="9" name="Slide Number Placeholder 5"/>
          <p:cNvSpPr>
            <a:spLocks noGrp="1"/>
          </p:cNvSpPr>
          <p:nvPr>
            <p:ph type="sldNum" sz="quarter" idx="12"/>
          </p:nvPr>
        </p:nvSpPr>
        <p:spPr/>
        <p:txBody>
          <a:bodyPr/>
          <a:lstStyle>
            <a:lvl1pPr>
              <a:defRPr/>
            </a:lvl1pPr>
          </a:lstStyle>
          <a:p>
            <a:fld id="{01E4708F-741B-4191-8895-64DF1035F4B4}"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17934541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AndObj">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31863" y="96838"/>
            <a:ext cx="7158037" cy="1412875"/>
          </a:xfrm>
        </p:spPr>
        <p:txBody>
          <a:bodyPr/>
          <a:lstStyle/>
          <a:p>
            <a:r>
              <a:rPr lang="en-US"/>
              <a:t>Click to edit Master title style</a:t>
            </a:r>
          </a:p>
        </p:txBody>
      </p:sp>
      <p:sp>
        <p:nvSpPr>
          <p:cNvPr id="3" name="Content Placeholder 2"/>
          <p:cNvSpPr>
            <a:spLocks noGrp="1"/>
          </p:cNvSpPr>
          <p:nvPr>
            <p:ph sz="quarter" idx="1"/>
          </p:nvPr>
        </p:nvSpPr>
        <p:spPr>
          <a:xfrm>
            <a:off x="949325" y="1981200"/>
            <a:ext cx="3754438"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949325" y="4114800"/>
            <a:ext cx="3754438"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half" idx="3"/>
          </p:nvPr>
        </p:nvSpPr>
        <p:spPr>
          <a:xfrm>
            <a:off x="4856163" y="1981200"/>
            <a:ext cx="3754437"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946150" y="6248400"/>
            <a:ext cx="1905000" cy="457200"/>
          </a:xfrm>
        </p:spPr>
        <p:txBody>
          <a:bodyPr/>
          <a:lstStyle>
            <a:lvl1pPr>
              <a:defRPr/>
            </a:lvl1pPr>
          </a:lstStyle>
          <a:p>
            <a:pPr>
              <a:defRPr/>
            </a:pPr>
            <a:endParaRPr lang="en-US">
              <a:solidFill>
                <a:srgbClr val="DFDFDF"/>
              </a:solidFill>
            </a:endParaRPr>
          </a:p>
        </p:txBody>
      </p:sp>
      <p:sp>
        <p:nvSpPr>
          <p:cNvPr id="7" name="Footer Placeholder 6"/>
          <p:cNvSpPr>
            <a:spLocks noGrp="1"/>
          </p:cNvSpPr>
          <p:nvPr>
            <p:ph type="ftr" sz="quarter" idx="11"/>
          </p:nvPr>
        </p:nvSpPr>
        <p:spPr>
          <a:xfrm>
            <a:off x="3352800" y="6248400"/>
            <a:ext cx="2895600" cy="457200"/>
          </a:xfrm>
        </p:spPr>
        <p:txBody>
          <a:bodyPr/>
          <a:lstStyle>
            <a:lvl1pPr>
              <a:defRPr/>
            </a:lvl1pPr>
          </a:lstStyle>
          <a:p>
            <a:pPr>
              <a:defRPr/>
            </a:pPr>
            <a:endParaRPr lang="en-US">
              <a:solidFill>
                <a:srgbClr val="DFDFDF"/>
              </a:solidFill>
            </a:endParaRPr>
          </a:p>
        </p:txBody>
      </p:sp>
      <p:sp>
        <p:nvSpPr>
          <p:cNvPr id="8" name="Slide Number Placeholder 7"/>
          <p:cNvSpPr>
            <a:spLocks noGrp="1"/>
          </p:cNvSpPr>
          <p:nvPr>
            <p:ph type="sldNum" sz="quarter" idx="12"/>
          </p:nvPr>
        </p:nvSpPr>
        <p:spPr>
          <a:xfrm>
            <a:off x="6705600" y="6248400"/>
            <a:ext cx="1905000" cy="457200"/>
          </a:xfrm>
        </p:spPr>
        <p:txBody>
          <a:bodyPr/>
          <a:lstStyle>
            <a:lvl1pPr>
              <a:defRPr/>
            </a:lvl1pPr>
          </a:lstStyle>
          <a:p>
            <a:fld id="{35DF4C27-0879-4BDA-84DF-C8C42BA87D02}"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3512310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931863" y="96838"/>
            <a:ext cx="7158037" cy="1412875"/>
          </a:xfrm>
        </p:spPr>
        <p:txBody>
          <a:bodyPr/>
          <a:lstStyle/>
          <a:p>
            <a:r>
              <a:rPr lang="en-US"/>
              <a:t>Click to edit Master title style</a:t>
            </a:r>
          </a:p>
        </p:txBody>
      </p:sp>
      <p:sp>
        <p:nvSpPr>
          <p:cNvPr id="3" name="Content Placeholder 2"/>
          <p:cNvSpPr>
            <a:spLocks noGrp="1"/>
          </p:cNvSpPr>
          <p:nvPr>
            <p:ph sz="quarter" idx="1"/>
          </p:nvPr>
        </p:nvSpPr>
        <p:spPr>
          <a:xfrm>
            <a:off x="949325" y="1981200"/>
            <a:ext cx="3754438"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856163" y="1981200"/>
            <a:ext cx="3754437"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949325" y="4114800"/>
            <a:ext cx="3754438"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856163" y="4114800"/>
            <a:ext cx="3754437"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946150" y="6248400"/>
            <a:ext cx="1905000" cy="457200"/>
          </a:xfrm>
        </p:spPr>
        <p:txBody>
          <a:bodyPr/>
          <a:lstStyle>
            <a:lvl1pPr>
              <a:defRPr/>
            </a:lvl1pPr>
          </a:lstStyle>
          <a:p>
            <a:pPr>
              <a:defRPr/>
            </a:pPr>
            <a:endParaRPr lang="en-US">
              <a:solidFill>
                <a:srgbClr val="DFDFDF"/>
              </a:solidFill>
            </a:endParaRPr>
          </a:p>
        </p:txBody>
      </p:sp>
      <p:sp>
        <p:nvSpPr>
          <p:cNvPr id="8" name="Footer Placeholder 7"/>
          <p:cNvSpPr>
            <a:spLocks noGrp="1"/>
          </p:cNvSpPr>
          <p:nvPr>
            <p:ph type="ftr" sz="quarter" idx="11"/>
          </p:nvPr>
        </p:nvSpPr>
        <p:spPr>
          <a:xfrm>
            <a:off x="3352800" y="6248400"/>
            <a:ext cx="2895600" cy="457200"/>
          </a:xfrm>
        </p:spPr>
        <p:txBody>
          <a:bodyPr/>
          <a:lstStyle>
            <a:lvl1pPr>
              <a:defRPr/>
            </a:lvl1pPr>
          </a:lstStyle>
          <a:p>
            <a:pPr>
              <a:defRPr/>
            </a:pPr>
            <a:endParaRPr lang="en-US">
              <a:solidFill>
                <a:srgbClr val="DFDFDF"/>
              </a:solidFill>
            </a:endParaRPr>
          </a:p>
        </p:txBody>
      </p:sp>
      <p:sp>
        <p:nvSpPr>
          <p:cNvPr id="9" name="Slide Number Placeholder 8"/>
          <p:cNvSpPr>
            <a:spLocks noGrp="1"/>
          </p:cNvSpPr>
          <p:nvPr>
            <p:ph type="sldNum" sz="quarter" idx="12"/>
          </p:nvPr>
        </p:nvSpPr>
        <p:spPr>
          <a:xfrm>
            <a:off x="6705600" y="6248400"/>
            <a:ext cx="1905000" cy="457200"/>
          </a:xfrm>
        </p:spPr>
        <p:txBody>
          <a:bodyPr/>
          <a:lstStyle>
            <a:lvl1pPr>
              <a:defRPr/>
            </a:lvl1pPr>
          </a:lstStyle>
          <a:p>
            <a:fld id="{0B844226-4199-4692-9E9B-215C52094A6E}" type="slidenum">
              <a:rPr lang="ar-SA" altLang="en-US">
                <a:solidFill>
                  <a:srgbClr val="DFDFDF"/>
                </a:solidFill>
              </a:rPr>
              <a:pPr/>
              <a:t>‹#›</a:t>
            </a:fld>
            <a:endParaRPr lang="en-US" altLang="en-US">
              <a:solidFill>
                <a:srgbClr val="DFDFDF"/>
              </a:solidFill>
            </a:endParaRPr>
          </a:p>
        </p:txBody>
      </p:sp>
    </p:spTree>
    <p:extLst>
      <p:ext uri="{BB962C8B-B14F-4D97-AF65-F5344CB8AC3E}">
        <p14:creationId xmlns:p14="http://schemas.microsoft.com/office/powerpoint/2010/main" val="3528695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1A9A03-4345-4A08-8C79-A3D8EA978689}" type="datetimeFigureOut">
              <a:rPr lang="fa-IR" smtClean="0"/>
              <a:t>21/04/1442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1688960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E81A9A03-4345-4A08-8C79-A3D8EA978689}" type="datetimeFigureOut">
              <a:rPr lang="fa-IR" smtClean="0"/>
              <a:t>21/04/1442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2725196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E81A9A03-4345-4A08-8C79-A3D8EA978689}" type="datetimeFigureOut">
              <a:rPr lang="fa-IR" smtClean="0"/>
              <a:t>21/04/1442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226512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E81A9A03-4345-4A08-8C79-A3D8EA978689}" type="datetimeFigureOut">
              <a:rPr lang="fa-IR" smtClean="0"/>
              <a:t>21/04/1442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1384859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1A9A03-4345-4A08-8C79-A3D8EA978689}" type="datetimeFigureOut">
              <a:rPr lang="fa-IR" smtClean="0"/>
              <a:t>21/04/1442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2954508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1A9A03-4345-4A08-8C79-A3D8EA978689}" type="datetimeFigureOut">
              <a:rPr lang="fa-IR" smtClean="0"/>
              <a:t>21/04/1442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3016327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1A9A03-4345-4A08-8C79-A3D8EA978689}" type="datetimeFigureOut">
              <a:rPr lang="fa-IR" smtClean="0"/>
              <a:t>21/04/1442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C6E782A-2021-45C9-B904-A1DDD18ABF0B}" type="slidenum">
              <a:rPr lang="fa-IR" smtClean="0"/>
              <a:t>‹#›</a:t>
            </a:fld>
            <a:endParaRPr lang="fa-IR"/>
          </a:p>
        </p:txBody>
      </p:sp>
    </p:spTree>
    <p:extLst>
      <p:ext uri="{BB962C8B-B14F-4D97-AF65-F5344CB8AC3E}">
        <p14:creationId xmlns:p14="http://schemas.microsoft.com/office/powerpoint/2010/main" val="865154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81A9A03-4345-4A08-8C79-A3D8EA978689}" type="datetimeFigureOut">
              <a:rPr lang="fa-IR" smtClean="0"/>
              <a:t>21/04/1442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C6E782A-2021-45C9-B904-A1DDD18ABF0B}" type="slidenum">
              <a:rPr lang="fa-IR" smtClean="0"/>
              <a:t>‹#›</a:t>
            </a:fld>
            <a:endParaRPr lang="fa-IR"/>
          </a:p>
        </p:txBody>
      </p:sp>
    </p:spTree>
    <p:extLst>
      <p:ext uri="{BB962C8B-B14F-4D97-AF65-F5344CB8AC3E}">
        <p14:creationId xmlns:p14="http://schemas.microsoft.com/office/powerpoint/2010/main" val="17969595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fontAlgn="auto" latinLnBrk="0" hangingPunct="1">
              <a:spcBef>
                <a:spcPts val="0"/>
              </a:spcBef>
              <a:spcAft>
                <a:spcPts val="0"/>
              </a:spcAft>
              <a:defRPr kumimoji="0" sz="1400">
                <a:solidFill>
                  <a:schemeClr val="tx2"/>
                </a:solidFill>
                <a:latin typeface="+mn-lt"/>
              </a:defRPr>
            </a:lvl1pPr>
          </a:lstStyle>
          <a:p>
            <a:pPr rtl="0">
              <a:defRPr/>
            </a:pPr>
            <a:fld id="{A11AD9EA-3504-4217-BB86-44F7FF0B6325}" type="datetimeFigureOut">
              <a:rPr lang="en-US">
                <a:solidFill>
                  <a:srgbClr val="DFDFDF"/>
                </a:solidFill>
              </a:rPr>
              <a:pPr rtl="0">
                <a:defRPr/>
              </a:pPr>
              <a:t>12/6/2020</a:t>
            </a:fld>
            <a:endParaRPr lang="en-US">
              <a:solidFill>
                <a:srgbClr val="DFDFDF"/>
              </a:solidFill>
            </a:endParaRPr>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chemeClr val="tx2"/>
                </a:solidFill>
                <a:latin typeface="+mn-lt"/>
              </a:defRPr>
            </a:lvl1pPr>
          </a:lstStyle>
          <a:p>
            <a:pPr rtl="0">
              <a:defRPr/>
            </a:pPr>
            <a:endParaRPr lang="en-US">
              <a:solidFill>
                <a:srgbClr val="DFDFDF"/>
              </a:solidFill>
            </a:endParaRPr>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400">
                <a:solidFill>
                  <a:schemeClr val="tx2"/>
                </a:solidFill>
                <a:latin typeface="Gill Sans MT" panose="020B0502020104020203" pitchFamily="34" charset="0"/>
              </a:defRPr>
            </a:lvl1pPr>
          </a:lstStyle>
          <a:p>
            <a:pPr algn="l" rtl="0" fontAlgn="base">
              <a:spcBef>
                <a:spcPct val="0"/>
              </a:spcBef>
              <a:spcAft>
                <a:spcPct val="0"/>
              </a:spcAft>
            </a:pPr>
            <a:fld id="{1E15158B-856F-4BA0-9AC2-813C052D8938}" type="slidenum">
              <a:rPr lang="ar-SA" altLang="en-US">
                <a:solidFill>
                  <a:srgbClr val="DFDFDF"/>
                </a:solidFill>
              </a:rPr>
              <a:pPr algn="l" rtl="0" fontAlgn="base">
                <a:spcBef>
                  <a:spcPct val="0"/>
                </a:spcBef>
                <a:spcAft>
                  <a:spcPct val="0"/>
                </a:spcAft>
              </a:pPr>
              <a:t>‹#›</a:t>
            </a:fld>
            <a:endParaRPr lang="en-US" altLang="en-US">
              <a:solidFill>
                <a:srgbClr val="DFDFDF"/>
              </a:solidFill>
            </a:endParaRPr>
          </a:p>
        </p:txBody>
      </p:sp>
      <p:sp>
        <p:nvSpPr>
          <p:cNvPr id="1031" name="Straight Connector 27"/>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161616"/>
              </a:solidFill>
              <a:latin typeface="Arial" panose="020B0604020202020204" pitchFamily="34" charset="0"/>
            </a:endParaRPr>
          </a:p>
        </p:txBody>
      </p:sp>
      <p:sp>
        <p:nvSpPr>
          <p:cNvPr id="1032" name="Straight Connector 28"/>
          <p:cNvSpPr>
            <a:spLocks noChangeShapeType="1"/>
          </p:cNvSpPr>
          <p:nvPr/>
        </p:nvSpPr>
        <p:spPr bwMode="auto">
          <a:xfrm>
            <a:off x="457200" y="1143000"/>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161616"/>
              </a:solidFill>
              <a:latin typeface="Arial" panose="020B0604020202020204" pitchFamily="34" charset="0"/>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srgbClr val="A8A8A8"/>
              </a:solidFill>
            </a:endParaRPr>
          </a:p>
        </p:txBody>
      </p:sp>
    </p:spTree>
    <p:extLst>
      <p:ext uri="{BB962C8B-B14F-4D97-AF65-F5344CB8AC3E}">
        <p14:creationId xmlns:p14="http://schemas.microsoft.com/office/powerpoint/2010/main" val="3210963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anose="05040102010807070707"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anose="05040102010807070707"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7A7A7A"/>
        </a:buClr>
        <a:buSzPct val="76000"/>
        <a:buFont typeface="Wingdings 3" panose="050401020108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C5C5C5"/>
        </a:buClr>
        <a:buSzPct val="70000"/>
        <a:buFont typeface="Wingdings" panose="05000000000000000000" pitchFamily="2" charset="2"/>
        <a:buChar char=""/>
        <a:defRPr sz="2000"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0.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0.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0.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0.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0.xml"/><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0.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20.xml"/><Relationship Id="rId4"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20.xml"/><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20.xml"/><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0.xml"/><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4.xml"/><Relationship Id="rId1" Type="http://schemas.openxmlformats.org/officeDocument/2006/relationships/slideLayout" Target="../slideLayouts/slideLayout20.xml"/><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9.xml"/><Relationship Id="rId1" Type="http://schemas.openxmlformats.org/officeDocument/2006/relationships/slideLayout" Target="../slideLayouts/slideLayout20.xml"/><Relationship Id="rId4" Type="http://schemas.openxmlformats.org/officeDocument/2006/relationships/image" Target="../media/image45.jpeg"/></Relationships>
</file>

<file path=ppt/slides/_rels/slide3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3.xml"/><Relationship Id="rId1" Type="http://schemas.openxmlformats.org/officeDocument/2006/relationships/slideLayout" Target="../slideLayouts/slideLayout20.xml"/><Relationship Id="rId4" Type="http://schemas.openxmlformats.org/officeDocument/2006/relationships/image" Target="../media/image49.jpeg"/></Relationships>
</file>

<file path=ppt/slides/_rels/slide4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4.xml"/><Relationship Id="rId1" Type="http://schemas.openxmlformats.org/officeDocument/2006/relationships/slideLayout" Target="../slideLayouts/slideLayout20.xml"/><Relationship Id="rId4" Type="http://schemas.openxmlformats.org/officeDocument/2006/relationships/image" Target="../media/image51.jpeg"/></Relationships>
</file>

<file path=ppt/slides/_rels/slide4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5.xml"/><Relationship Id="rId1" Type="http://schemas.openxmlformats.org/officeDocument/2006/relationships/slideLayout" Target="../slideLayouts/slideLayout20.xml"/><Relationship Id="rId4" Type="http://schemas.openxmlformats.org/officeDocument/2006/relationships/image" Target="../media/image53.jpeg"/></Relationships>
</file>

<file path=ppt/slides/_rels/slide4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8.xml"/><Relationship Id="rId1" Type="http://schemas.openxmlformats.org/officeDocument/2006/relationships/slideLayout" Target="../slideLayouts/slideLayout20.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4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9.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5.jpeg"/><Relationship Id="rId2" Type="http://schemas.openxmlformats.org/officeDocument/2006/relationships/notesSlide" Target="../notesSlides/notesSlide40.xml"/><Relationship Id="rId1" Type="http://schemas.openxmlformats.org/officeDocument/2006/relationships/slideLayout" Target="../slideLayouts/slideLayout20.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3.xml"/><Relationship Id="rId1" Type="http://schemas.openxmlformats.org/officeDocument/2006/relationships/slideLayout" Target="../slideLayouts/slideLayout20.xml"/><Relationship Id="rId5" Type="http://schemas.openxmlformats.org/officeDocument/2006/relationships/image" Target="../media/image68.jpeg"/><Relationship Id="rId4" Type="http://schemas.openxmlformats.org/officeDocument/2006/relationships/image" Target="../media/image67.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44.xml"/><Relationship Id="rId1" Type="http://schemas.openxmlformats.org/officeDocument/2006/relationships/slideLayout" Target="../slideLayouts/slideLayout20.xml"/><Relationship Id="rId4" Type="http://schemas.openxmlformats.org/officeDocument/2006/relationships/image" Target="../media/image70.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46.xml"/><Relationship Id="rId1" Type="http://schemas.openxmlformats.org/officeDocument/2006/relationships/slideLayout" Target="../slideLayouts/slideLayout20.xml"/><Relationship Id="rId4" Type="http://schemas.openxmlformats.org/officeDocument/2006/relationships/image" Target="../media/image72.jpeg"/></Relationships>
</file>

<file path=ppt/slides/_rels/slide5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47.xml"/><Relationship Id="rId1" Type="http://schemas.openxmlformats.org/officeDocument/2006/relationships/slideLayout" Target="../slideLayouts/slideLayout20.xml"/><Relationship Id="rId4" Type="http://schemas.openxmlformats.org/officeDocument/2006/relationships/image" Target="../media/image74.jpeg"/></Relationships>
</file>

<file path=ppt/slides/_rels/slide56.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48.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0.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20"/>
          <p:cNvSpPr>
            <a:spLocks/>
          </p:cNvSpPr>
          <p:nvPr/>
        </p:nvSpPr>
        <p:spPr bwMode="auto">
          <a:xfrm>
            <a:off x="457200" y="500063"/>
            <a:ext cx="8229600" cy="6762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274320"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en-US" altLang="en-US" sz="3200" b="1" dirty="0">
                <a:solidFill>
                  <a:srgbClr val="161616"/>
                </a:solidFill>
                <a:latin typeface="Bookman Old Style" panose="02050604050505020204" pitchFamily="18" charset="0"/>
                <a:cs typeface="B Homa" panose="00000400000000000000" pitchFamily="2" charset="-78"/>
              </a:rPr>
              <a:t> THE MORPHOLOGICAL DIMENSION</a:t>
            </a:r>
          </a:p>
        </p:txBody>
      </p:sp>
    </p:spTree>
    <p:extLst>
      <p:ext uri="{BB962C8B-B14F-4D97-AF65-F5344CB8AC3E}">
        <p14:creationId xmlns:p14="http://schemas.microsoft.com/office/powerpoint/2010/main" val="4199762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3"/>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طرح و نقشه خیابان ها</a:t>
            </a:r>
            <a:endParaRPr lang="en-US" altLang="en-US" smtClean="0">
              <a:solidFill>
                <a:srgbClr val="663300"/>
              </a:solidFill>
            </a:endParaRPr>
          </a:p>
        </p:txBody>
      </p:sp>
      <p:pic>
        <p:nvPicPr>
          <p:cNvPr id="151563" name="Picture 11" descr="6"/>
          <p:cNvPicPr>
            <a:picLocks noGrp="1" noChangeAspect="1" noChangeArrowheads="1"/>
          </p:cNvPicPr>
          <p:nvPr>
            <p:ph sz="quarter" idx="4294967295"/>
          </p:nvPr>
        </p:nvPicPr>
        <p:blipFill>
          <a:blip r:embed="rId2" cstate="email">
            <a:extLst>
              <a:ext uri="{28A0092B-C50C-407E-A947-70E740481C1C}">
                <a14:useLocalDpi xmlns:a14="http://schemas.microsoft.com/office/drawing/2010/main"/>
              </a:ext>
            </a:extLst>
          </a:blip>
          <a:srcRect/>
          <a:stretch>
            <a:fillRect/>
          </a:stretch>
        </p:blipFill>
        <p:spPr>
          <a:xfrm>
            <a:off x="5181600" y="1524000"/>
            <a:ext cx="2667000" cy="2514600"/>
          </a:xfrm>
          <a:effectLst>
            <a:outerShdw blurRad="292100" dist="139700" dir="2700000" algn="tl" rotWithShape="0">
              <a:srgbClr val="333333">
                <a:alpha val="65000"/>
              </a:srgbClr>
            </a:outerShdw>
          </a:effectLst>
        </p:spPr>
      </p:pic>
      <p:sp>
        <p:nvSpPr>
          <p:cNvPr id="27652" name="Text Box 12"/>
          <p:cNvSpPr txBox="1">
            <a:spLocks noChangeArrowheads="1"/>
          </p:cNvSpPr>
          <p:nvPr/>
        </p:nvSpPr>
        <p:spPr bwMode="auto">
          <a:xfrm>
            <a:off x="6172200" y="1219200"/>
            <a:ext cx="2743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50000"/>
              </a:spcBef>
              <a:spcAft>
                <a:spcPct val="0"/>
              </a:spcAft>
              <a:buClrTx/>
              <a:buSzTx/>
              <a:buFontTx/>
              <a:buNone/>
            </a:pPr>
            <a:r>
              <a:rPr lang="en-US" altLang="en-US" sz="1800">
                <a:solidFill>
                  <a:srgbClr val="000000"/>
                </a:solidFill>
              </a:rPr>
              <a:t>Rothenburg</a:t>
            </a:r>
          </a:p>
        </p:txBody>
      </p:sp>
      <p:sp>
        <p:nvSpPr>
          <p:cNvPr id="27653" name="Text Box 29"/>
          <p:cNvSpPr txBox="1">
            <a:spLocks noChangeArrowheads="1"/>
          </p:cNvSpPr>
          <p:nvPr/>
        </p:nvSpPr>
        <p:spPr bwMode="auto">
          <a:xfrm>
            <a:off x="6858000" y="4506913"/>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50000"/>
              </a:spcBef>
              <a:spcAft>
                <a:spcPct val="0"/>
              </a:spcAft>
              <a:buClrTx/>
              <a:buSzTx/>
              <a:buFontTx/>
              <a:buNone/>
            </a:pPr>
            <a:r>
              <a:rPr lang="fa-IR" altLang="en-US" sz="1800">
                <a:solidFill>
                  <a:srgbClr val="000000"/>
                </a:solidFill>
              </a:rPr>
              <a:t>فیلادلفیا-آمریکا</a:t>
            </a:r>
            <a:endParaRPr lang="en-US" altLang="en-US" sz="1800">
              <a:solidFill>
                <a:srgbClr val="000000"/>
              </a:solidFill>
            </a:endParaRPr>
          </a:p>
        </p:txBody>
      </p:sp>
      <p:pic>
        <p:nvPicPr>
          <p:cNvPr id="18" name="Picture 8" descr="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a:xfrm>
            <a:off x="1219200" y="1524000"/>
            <a:ext cx="2667000" cy="2514600"/>
          </a:xfrm>
          <a:prstGeom prst="rect">
            <a:avLst/>
          </a:prstGeom>
          <a:ln>
            <a:noFill/>
          </a:ln>
          <a:effectLst>
            <a:outerShdw blurRad="292100" dist="139700" dir="2700000" algn="tl" rotWithShape="0">
              <a:srgbClr val="333333">
                <a:alpha val="65000"/>
              </a:srgbClr>
            </a:outerShdw>
          </a:effectLst>
        </p:spPr>
      </p:pic>
      <p:sp>
        <p:nvSpPr>
          <p:cNvPr id="27655" name="Text Box 10"/>
          <p:cNvSpPr txBox="1">
            <a:spLocks noChangeArrowheads="1"/>
          </p:cNvSpPr>
          <p:nvPr/>
        </p:nvSpPr>
        <p:spPr bwMode="auto">
          <a:xfrm>
            <a:off x="2514600" y="1219200"/>
            <a:ext cx="3886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50000"/>
              </a:spcBef>
              <a:spcAft>
                <a:spcPct val="0"/>
              </a:spcAft>
              <a:buClrTx/>
              <a:buSzTx/>
              <a:buFontTx/>
              <a:buNone/>
            </a:pPr>
            <a:r>
              <a:rPr lang="fa-IR" altLang="en-US" sz="1800">
                <a:solidFill>
                  <a:srgbClr val="000000"/>
                </a:solidFill>
              </a:rPr>
              <a:t>فلورانس-ایتالیا</a:t>
            </a:r>
            <a:endParaRPr lang="en-US" altLang="en-US" sz="1800">
              <a:solidFill>
                <a:srgbClr val="000000"/>
              </a:solidFill>
            </a:endParaRPr>
          </a:p>
        </p:txBody>
      </p:sp>
      <p:pic>
        <p:nvPicPr>
          <p:cNvPr id="151570" name="Picture 18" descr="DSC00068"/>
          <p:cNvPicPr>
            <a:picLocks noGrp="1" noChangeAspect="1" noChangeArrowheads="1"/>
          </p:cNvPicPr>
          <p:nvPr>
            <p:ph sz="quarter" idx="4294967295"/>
          </p:nvPr>
        </p:nvPicPr>
        <p:blipFill>
          <a:blip r:embed="rId4" cstate="email">
            <a:extLst>
              <a:ext uri="{28A0092B-C50C-407E-A947-70E740481C1C}">
                <a14:useLocalDpi xmlns:a14="http://schemas.microsoft.com/office/drawing/2010/main"/>
              </a:ext>
            </a:extLst>
          </a:blip>
          <a:srcRect/>
          <a:stretch>
            <a:fillRect/>
          </a:stretch>
        </p:blipFill>
        <p:spPr>
          <a:xfrm>
            <a:off x="1981200" y="4252913"/>
            <a:ext cx="4800600" cy="2300287"/>
          </a:xfrm>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4417238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طرح و نقشه خیابان ها</a:t>
            </a:r>
            <a:endParaRPr lang="en-US" altLang="en-US" smtClean="0">
              <a:solidFill>
                <a:srgbClr val="663300"/>
              </a:solidFill>
            </a:endParaRPr>
          </a:p>
        </p:txBody>
      </p:sp>
      <p:pic>
        <p:nvPicPr>
          <p:cNvPr id="28675" name="Picture 24" descr="public places#urban spaces-75"/>
          <p:cNvPicPr>
            <a:picLocks noGrp="1" noChangeAspect="1" noChangeArrowheads="1"/>
          </p:cNvPicPr>
          <p:nvPr>
            <p:ph sz="half" idx="4294967295"/>
          </p:nvPr>
        </p:nvPicPr>
        <p:blipFill>
          <a:blip r:embed="rId2">
            <a:extLst>
              <a:ext uri="{28A0092B-C50C-407E-A947-70E740481C1C}">
                <a14:useLocalDpi xmlns:a14="http://schemas.microsoft.com/office/drawing/2010/main"/>
              </a:ext>
            </a:extLst>
          </a:blip>
          <a:srcRect/>
          <a:stretch>
            <a:fillRect/>
          </a:stretch>
        </p:blipFill>
        <p:spPr>
          <a:xfrm>
            <a:off x="4495800" y="1960563"/>
            <a:ext cx="4114800" cy="2916237"/>
          </a:xfrm>
        </p:spPr>
      </p:pic>
      <p:pic>
        <p:nvPicPr>
          <p:cNvPr id="28676" name="Picture 14" descr="DSC0007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3400" y="1600200"/>
            <a:ext cx="3733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Text Box 29"/>
          <p:cNvSpPr txBox="1">
            <a:spLocks noChangeArrowheads="1"/>
          </p:cNvSpPr>
          <p:nvPr/>
        </p:nvSpPr>
        <p:spPr bwMode="auto">
          <a:xfrm>
            <a:off x="7848600" y="48768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50000"/>
              </a:spcBef>
              <a:spcAft>
                <a:spcPct val="0"/>
              </a:spcAft>
              <a:buClrTx/>
              <a:buSzTx/>
              <a:buFontTx/>
              <a:buNone/>
            </a:pPr>
            <a:r>
              <a:rPr lang="fa-IR" altLang="en-US" sz="1800">
                <a:solidFill>
                  <a:srgbClr val="000000"/>
                </a:solidFill>
              </a:rPr>
              <a:t>ساوانا</a:t>
            </a:r>
            <a:endParaRPr lang="en-US" altLang="en-US" sz="1800">
              <a:solidFill>
                <a:srgbClr val="000000"/>
              </a:solidFill>
            </a:endParaRPr>
          </a:p>
        </p:txBody>
      </p:sp>
      <p:sp>
        <p:nvSpPr>
          <p:cNvPr id="28678" name="Text Box 29"/>
          <p:cNvSpPr txBox="1">
            <a:spLocks noChangeArrowheads="1"/>
          </p:cNvSpPr>
          <p:nvPr/>
        </p:nvSpPr>
        <p:spPr bwMode="auto">
          <a:xfrm>
            <a:off x="4267200" y="53340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50000"/>
              </a:spcBef>
              <a:spcAft>
                <a:spcPct val="0"/>
              </a:spcAft>
              <a:buClrTx/>
              <a:buSzTx/>
              <a:buFontTx/>
              <a:buNone/>
            </a:pPr>
            <a:r>
              <a:rPr lang="fa-IR" altLang="en-US" sz="1800">
                <a:solidFill>
                  <a:srgbClr val="000000"/>
                </a:solidFill>
              </a:rPr>
              <a:t>واشنگتن</a:t>
            </a:r>
            <a:endParaRPr lang="en-US" altLang="en-US" sz="1800">
              <a:solidFill>
                <a:srgbClr val="000000"/>
              </a:solidFill>
            </a:endParaRPr>
          </a:p>
        </p:txBody>
      </p:sp>
      <p:grpSp>
        <p:nvGrpSpPr>
          <p:cNvPr id="28679" name="Group 27"/>
          <p:cNvGrpSpPr>
            <a:grpSpLocks/>
          </p:cNvGrpSpPr>
          <p:nvPr/>
        </p:nvGrpSpPr>
        <p:grpSpPr bwMode="auto">
          <a:xfrm>
            <a:off x="504825" y="1600200"/>
            <a:ext cx="3838575" cy="4452938"/>
            <a:chOff x="240" y="1248"/>
            <a:chExt cx="2418" cy="2805"/>
          </a:xfrm>
        </p:grpSpPr>
        <p:sp>
          <p:nvSpPr>
            <p:cNvPr id="28680" name="Text Box 16"/>
            <p:cNvSpPr txBox="1">
              <a:spLocks noChangeArrowheads="1"/>
            </p:cNvSpPr>
            <p:nvPr/>
          </p:nvSpPr>
          <p:spPr bwMode="auto">
            <a:xfrm>
              <a:off x="1314" y="3820"/>
              <a:ext cx="134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50000"/>
                </a:spcBef>
                <a:spcAft>
                  <a:spcPct val="0"/>
                </a:spcAft>
                <a:buClrTx/>
                <a:buSzTx/>
                <a:buFontTx/>
                <a:buNone/>
              </a:pPr>
              <a:endParaRPr lang="en-US" altLang="en-US" sz="1800">
                <a:solidFill>
                  <a:srgbClr val="A8A8A8"/>
                </a:solidFill>
              </a:endParaRPr>
            </a:p>
          </p:txBody>
        </p:sp>
        <p:grpSp>
          <p:nvGrpSpPr>
            <p:cNvPr id="28681" name="Group 26"/>
            <p:cNvGrpSpPr>
              <a:grpSpLocks/>
            </p:cNvGrpSpPr>
            <p:nvPr/>
          </p:nvGrpSpPr>
          <p:grpSpPr bwMode="auto">
            <a:xfrm>
              <a:off x="240" y="1248"/>
              <a:ext cx="2352" cy="2592"/>
              <a:chOff x="240" y="1248"/>
              <a:chExt cx="2352" cy="2592"/>
            </a:xfrm>
          </p:grpSpPr>
          <p:sp>
            <p:nvSpPr>
              <p:cNvPr id="28682" name="Rectangle 15"/>
              <p:cNvSpPr>
                <a:spLocks noChangeArrowheads="1"/>
              </p:cNvSpPr>
              <p:nvPr/>
            </p:nvSpPr>
            <p:spPr bwMode="auto">
              <a:xfrm>
                <a:off x="240" y="1248"/>
                <a:ext cx="2352" cy="2592"/>
              </a:xfrm>
              <a:prstGeom prst="rect">
                <a:avLst/>
              </a:prstGeom>
              <a:solidFill>
                <a:schemeClr val="bg1">
                  <a:alpha val="0"/>
                </a:schemeClr>
              </a:solidFill>
              <a:ln w="9525">
                <a:solidFill>
                  <a:schemeClr val="tx1"/>
                </a:solidFill>
                <a:miter lim="800000"/>
                <a:headEnd/>
                <a:tailEnd/>
              </a:ln>
            </p:spPr>
            <p:txBody>
              <a:bodyPr wrap="none"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grpSp>
            <p:nvGrpSpPr>
              <p:cNvPr id="28683" name="Group 25"/>
              <p:cNvGrpSpPr>
                <a:grpSpLocks/>
              </p:cNvGrpSpPr>
              <p:nvPr/>
            </p:nvGrpSpPr>
            <p:grpSpPr bwMode="auto">
              <a:xfrm>
                <a:off x="1056" y="2224"/>
                <a:ext cx="671" cy="348"/>
                <a:chOff x="1149" y="2224"/>
                <a:chExt cx="671" cy="348"/>
              </a:xfrm>
            </p:grpSpPr>
            <p:sp>
              <p:nvSpPr>
                <p:cNvPr id="28684" name="Oval 20"/>
                <p:cNvSpPr>
                  <a:spLocks noChangeArrowheads="1"/>
                </p:cNvSpPr>
                <p:nvPr/>
              </p:nvSpPr>
              <p:spPr bwMode="auto">
                <a:xfrm>
                  <a:off x="1149" y="2508"/>
                  <a:ext cx="48" cy="48"/>
                </a:xfrm>
                <a:prstGeom prst="ellipse">
                  <a:avLst/>
                </a:prstGeom>
                <a:solidFill>
                  <a:srgbClr val="FF6600"/>
                </a:solidFill>
                <a:ln w="9525">
                  <a:solidFill>
                    <a:schemeClr val="tx1"/>
                  </a:solidFill>
                  <a:round/>
                  <a:headEnd/>
                  <a:tailEnd/>
                </a:ln>
              </p:spPr>
              <p:txBody>
                <a:bodyPr wrap="none"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28685" name="Oval 21"/>
                <p:cNvSpPr>
                  <a:spLocks noChangeArrowheads="1"/>
                </p:cNvSpPr>
                <p:nvPr/>
              </p:nvSpPr>
              <p:spPr bwMode="auto">
                <a:xfrm>
                  <a:off x="1772" y="2524"/>
                  <a:ext cx="48" cy="48"/>
                </a:xfrm>
                <a:prstGeom prst="ellipse">
                  <a:avLst/>
                </a:prstGeom>
                <a:solidFill>
                  <a:srgbClr val="FF6600"/>
                </a:solidFill>
                <a:ln w="9525">
                  <a:solidFill>
                    <a:schemeClr val="tx1"/>
                  </a:solidFill>
                  <a:round/>
                  <a:headEnd/>
                  <a:tailEnd/>
                </a:ln>
              </p:spPr>
              <p:txBody>
                <a:bodyPr wrap="none"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28686" name="Oval 22"/>
                <p:cNvSpPr>
                  <a:spLocks noChangeArrowheads="1"/>
                </p:cNvSpPr>
                <p:nvPr/>
              </p:nvSpPr>
              <p:spPr bwMode="auto">
                <a:xfrm>
                  <a:off x="1160" y="2224"/>
                  <a:ext cx="48" cy="48"/>
                </a:xfrm>
                <a:prstGeom prst="ellipse">
                  <a:avLst/>
                </a:prstGeom>
                <a:solidFill>
                  <a:srgbClr val="FF6600"/>
                </a:solidFill>
                <a:ln w="9525">
                  <a:solidFill>
                    <a:schemeClr val="tx1"/>
                  </a:solidFill>
                  <a:round/>
                  <a:headEnd/>
                  <a:tailEnd/>
                </a:ln>
              </p:spPr>
              <p:txBody>
                <a:bodyPr wrap="none"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grpSp>
        </p:grpSp>
      </p:grpSp>
    </p:spTree>
    <p:extLst>
      <p:ext uri="{BB962C8B-B14F-4D97-AF65-F5344CB8AC3E}">
        <p14:creationId xmlns:p14="http://schemas.microsoft.com/office/powerpoint/2010/main" val="321107283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نحوه ارتباط بین راه های محلی و شبکه خیابان های اصلی</a:t>
            </a:r>
            <a:endParaRPr lang="en-US" altLang="en-US" smtClean="0">
              <a:solidFill>
                <a:srgbClr val="663300"/>
              </a:solidFill>
            </a:endParaRPr>
          </a:p>
        </p:txBody>
      </p:sp>
      <p:sp>
        <p:nvSpPr>
          <p:cNvPr id="29699" name="Text Placeholder 22"/>
          <p:cNvSpPr>
            <a:spLocks noGrp="1"/>
          </p:cNvSpPr>
          <p:nvPr>
            <p:ph type="body" sz="half" idx="2"/>
          </p:nvPr>
        </p:nvSpPr>
        <p:spPr>
          <a:xfrm rot="19894720">
            <a:off x="5692775" y="4884738"/>
            <a:ext cx="1219200" cy="533400"/>
          </a:xfrm>
        </p:spPr>
        <p:txBody>
          <a:bodyPr/>
          <a:lstStyle/>
          <a:p>
            <a:pPr algn="r" eaLnBrk="1" hangingPunct="1"/>
            <a:r>
              <a:rPr lang="fa-IR" altLang="en-US" b="1" smtClean="0">
                <a:solidFill>
                  <a:schemeClr val="bg1"/>
                </a:solidFill>
              </a:rPr>
              <a:t>نقش دسترسی</a:t>
            </a:r>
            <a:endParaRPr lang="en-US" altLang="en-US" b="1" smtClean="0">
              <a:solidFill>
                <a:schemeClr val="bg1"/>
              </a:solidFill>
            </a:endParaRPr>
          </a:p>
        </p:txBody>
      </p:sp>
      <p:sp>
        <p:nvSpPr>
          <p:cNvPr id="29700"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8" name="Picture 7" descr="public places#urban spaces-82.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715000" y="1371600"/>
            <a:ext cx="2819400" cy="1676400"/>
          </a:xfrm>
          <a:prstGeom prst="rect">
            <a:avLst/>
          </a:prstGeom>
          <a:ln w="28575">
            <a:solidFill>
              <a:schemeClr val="bg2">
                <a:lumMod val="50000"/>
              </a:schemeClr>
            </a:solidFill>
          </a:ln>
          <a:effectLst>
            <a:outerShdw blurRad="292100" dist="139700" dir="2700000" algn="tl" rotWithShape="0">
              <a:srgbClr val="333333">
                <a:alpha val="65000"/>
              </a:srgbClr>
            </a:outerShdw>
          </a:effectLst>
        </p:spPr>
      </p:pic>
      <p:pic>
        <p:nvPicPr>
          <p:cNvPr id="9" name="Picture 8" descr="public places#urban spaces-82.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124200" y="2819400"/>
            <a:ext cx="2957513" cy="1676400"/>
          </a:xfrm>
          <a:prstGeom prst="rect">
            <a:avLst/>
          </a:prstGeom>
          <a:ln w="28575">
            <a:solidFill>
              <a:schemeClr val="bg2">
                <a:lumMod val="50000"/>
              </a:schemeClr>
            </a:solidFill>
          </a:ln>
          <a:effectLst>
            <a:outerShdw blurRad="292100" dist="139700" dir="2700000" algn="tl" rotWithShape="0">
              <a:srgbClr val="333333">
                <a:alpha val="65000"/>
              </a:srgbClr>
            </a:outerShdw>
          </a:effectLst>
        </p:spPr>
      </p:pic>
      <p:pic>
        <p:nvPicPr>
          <p:cNvPr id="10" name="Picture 9" descr="public places#urban spaces-82.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33400" y="4267200"/>
            <a:ext cx="2916238" cy="1524000"/>
          </a:xfrm>
          <a:prstGeom prst="rect">
            <a:avLst/>
          </a:prstGeom>
          <a:ln w="28575">
            <a:solidFill>
              <a:schemeClr val="bg2">
                <a:lumMod val="50000"/>
              </a:schemeClr>
            </a:solidFill>
          </a:ln>
          <a:effectLst>
            <a:outerShdw blurRad="292100" dist="139700" dir="2700000" algn="tl" rotWithShape="0">
              <a:srgbClr val="333333">
                <a:alpha val="65000"/>
              </a:srgbClr>
            </a:outerShdw>
          </a:effectLst>
        </p:spPr>
      </p:pic>
      <p:sp>
        <p:nvSpPr>
          <p:cNvPr id="13" name="Notched Right Arrow 12"/>
          <p:cNvSpPr/>
          <p:nvPr/>
        </p:nvSpPr>
        <p:spPr>
          <a:xfrm rot="9013011">
            <a:off x="1385888" y="2355850"/>
            <a:ext cx="3173412" cy="311150"/>
          </a:xfrm>
          <a:prstGeom prst="notchedRightArrow">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4" name="Notched Right Arrow 13"/>
          <p:cNvSpPr/>
          <p:nvPr/>
        </p:nvSpPr>
        <p:spPr>
          <a:xfrm rot="19771312">
            <a:off x="4516438" y="4806950"/>
            <a:ext cx="3175000" cy="311150"/>
          </a:xfrm>
          <a:prstGeom prst="notchedRightArrow">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29706" name="Text Placeholder 22"/>
          <p:cNvSpPr txBox="1">
            <a:spLocks/>
          </p:cNvSpPr>
          <p:nvPr/>
        </p:nvSpPr>
        <p:spPr bwMode="auto">
          <a:xfrm rot="-1817848">
            <a:off x="2276475" y="2041525"/>
            <a:ext cx="990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Aft>
                <a:spcPct val="0"/>
              </a:spcAft>
              <a:buClr>
                <a:srgbClr val="6F6F6F"/>
              </a:buClr>
              <a:buFontTx/>
              <a:buNone/>
            </a:pPr>
            <a:r>
              <a:rPr lang="fa-IR" altLang="en-US" sz="1400" b="1">
                <a:solidFill>
                  <a:srgbClr val="161616"/>
                </a:solidFill>
              </a:rPr>
              <a:t>نقش اجتماعی</a:t>
            </a:r>
            <a:endParaRPr lang="en-US" altLang="en-US" sz="1400" b="1">
              <a:solidFill>
                <a:srgbClr val="161616"/>
              </a:solidFill>
            </a:endParaRPr>
          </a:p>
        </p:txBody>
      </p:sp>
    </p:spTree>
    <p:extLst>
      <p:ext uri="{BB962C8B-B14F-4D97-AF65-F5344CB8AC3E}">
        <p14:creationId xmlns:p14="http://schemas.microsoft.com/office/powerpoint/2010/main" val="39351849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تاثیر نقش ترافیک عبوری بر کاهش تعاملات اجتماعی</a:t>
            </a:r>
            <a:endParaRPr lang="en-US" altLang="en-US" smtClean="0">
              <a:solidFill>
                <a:srgbClr val="663300"/>
              </a:solidFill>
            </a:endParaRPr>
          </a:p>
        </p:txBody>
      </p:sp>
      <p:sp>
        <p:nvSpPr>
          <p:cNvPr id="31747"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8" name="Picture 7" descr="public places#urban spaces-85.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970463" y="1371600"/>
            <a:ext cx="3640137" cy="1439863"/>
          </a:xfrm>
          <a:prstGeom prst="rect">
            <a:avLst/>
          </a:prstGeom>
          <a:ln w="28575">
            <a:solidFill>
              <a:schemeClr val="bg1">
                <a:lumMod val="75000"/>
                <a:lumOff val="25000"/>
              </a:schemeClr>
            </a:solidFill>
          </a:ln>
          <a:effectLst>
            <a:outerShdw blurRad="292100" dist="139700" dir="2700000" algn="tl" rotWithShape="0">
              <a:srgbClr val="333333">
                <a:alpha val="65000"/>
              </a:srgbClr>
            </a:outerShdw>
          </a:effectLst>
        </p:spPr>
      </p:pic>
      <p:pic>
        <p:nvPicPr>
          <p:cNvPr id="10" name="Picture 9" descr="public places#urban spaces-85.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85800" y="4267200"/>
            <a:ext cx="3640138" cy="1719263"/>
          </a:xfrm>
          <a:prstGeom prst="rect">
            <a:avLst/>
          </a:prstGeom>
          <a:ln w="28575">
            <a:solidFill>
              <a:schemeClr val="bg1">
                <a:lumMod val="75000"/>
                <a:lumOff val="25000"/>
              </a:schemeClr>
            </a:solidFill>
          </a:ln>
          <a:effectLst>
            <a:outerShdw blurRad="292100" dist="139700" dir="2700000" algn="tl" rotWithShape="0">
              <a:srgbClr val="333333">
                <a:alpha val="65000"/>
              </a:srgbClr>
            </a:outerShdw>
          </a:effectLst>
        </p:spPr>
      </p:pic>
      <p:pic>
        <p:nvPicPr>
          <p:cNvPr id="9" name="Picture 8" descr="public places#urban spaces-85.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2743200" y="2743200"/>
            <a:ext cx="3657600" cy="1524000"/>
          </a:xfrm>
          <a:prstGeom prst="rect">
            <a:avLst/>
          </a:prstGeom>
          <a:ln w="28575">
            <a:solidFill>
              <a:schemeClr val="bg1">
                <a:lumMod val="75000"/>
                <a:lumOff val="25000"/>
              </a:schemeClr>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925803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7" name="Rectangle 6"/>
          <p:cNvSpPr/>
          <p:nvPr/>
        </p:nvSpPr>
        <p:spPr>
          <a:xfrm>
            <a:off x="457200" y="1371600"/>
            <a:ext cx="8229600" cy="426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33796" name="Text Box 9"/>
          <p:cNvSpPr txBox="1">
            <a:spLocks noChangeArrowheads="1"/>
          </p:cNvSpPr>
          <p:nvPr/>
        </p:nvSpPr>
        <p:spPr bwMode="auto">
          <a:xfrm>
            <a:off x="2057400" y="1676400"/>
            <a:ext cx="6553200" cy="195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spcAft>
                <a:spcPct val="0"/>
              </a:spcAft>
              <a:buClr>
                <a:srgbClr val="6F6F6F"/>
              </a:buClr>
              <a:buFontTx/>
              <a:buChar char="•"/>
            </a:pPr>
            <a:r>
              <a:rPr lang="fa-IR" altLang="en-US" sz="1800" b="1">
                <a:solidFill>
                  <a:srgbClr val="DFDFDF"/>
                </a:solidFill>
                <a:latin typeface="Arial" panose="020B0604020202020204" pitchFamily="34" charset="0"/>
              </a:rPr>
              <a:t> تغییر نظام سلسله مراتب راه</a:t>
            </a:r>
          </a:p>
          <a:p>
            <a:pPr fontAlgn="base">
              <a:spcBef>
                <a:spcPct val="0"/>
              </a:spcBef>
              <a:spcAft>
                <a:spcPct val="0"/>
              </a:spcAft>
              <a:buClrTx/>
              <a:buSzTx/>
              <a:buFontTx/>
              <a:buChar char="•"/>
            </a:pPr>
            <a:r>
              <a:rPr lang="fa-IR" altLang="en-US" sz="1800" b="1">
                <a:solidFill>
                  <a:srgbClr val="DFDFDF"/>
                </a:solidFill>
                <a:latin typeface="Arial" panose="020B0604020202020204" pitchFamily="34" charset="0"/>
              </a:rPr>
              <a:t> تغییر شکل راهها از حالت مستقیم به صورت منحنی</a:t>
            </a:r>
          </a:p>
          <a:p>
            <a:pPr fontAlgn="base">
              <a:spcBef>
                <a:spcPct val="0"/>
              </a:spcBef>
              <a:spcAft>
                <a:spcPct val="0"/>
              </a:spcAft>
              <a:buClrTx/>
              <a:buSzTx/>
              <a:buFontTx/>
              <a:buChar char="•"/>
            </a:pPr>
            <a:r>
              <a:rPr lang="en-US" altLang="en-US" sz="1800" b="1">
                <a:solidFill>
                  <a:srgbClr val="DFDFDF"/>
                </a:solidFill>
                <a:latin typeface="Arial" panose="020B0604020202020204" pitchFamily="34" charset="0"/>
              </a:rPr>
              <a:t>Pod development </a:t>
            </a:r>
            <a:endParaRPr lang="fa-IR" altLang="en-US" sz="1800" b="1">
              <a:solidFill>
                <a:srgbClr val="DFDFDF"/>
              </a:solidFill>
              <a:latin typeface="Arial" panose="020B0604020202020204" pitchFamily="34" charset="0"/>
            </a:endParaRPr>
          </a:p>
          <a:p>
            <a:pPr fontAlgn="base">
              <a:spcBef>
                <a:spcPct val="0"/>
              </a:spcBef>
              <a:spcAft>
                <a:spcPct val="0"/>
              </a:spcAft>
              <a:buClrTx/>
              <a:buSzTx/>
              <a:buFontTx/>
              <a:buChar char="•"/>
            </a:pPr>
            <a:r>
              <a:rPr lang="fa-IR" altLang="en-US" sz="1800" b="1">
                <a:solidFill>
                  <a:srgbClr val="DFDFDF"/>
                </a:solidFill>
                <a:latin typeface="Arial" panose="020B0604020202020204" pitchFamily="34" charset="0"/>
              </a:rPr>
              <a:t> به کارگیری کوچه های بن بست</a:t>
            </a:r>
            <a:endParaRPr lang="en-US" altLang="en-US" sz="1800" b="1">
              <a:solidFill>
                <a:srgbClr val="DFDFDF"/>
              </a:solidFill>
              <a:latin typeface="Arial" panose="020B0604020202020204" pitchFamily="34" charset="0"/>
              <a:cs typeface="Arial" panose="020B0604020202020204" pitchFamily="34" charset="0"/>
            </a:endParaRPr>
          </a:p>
          <a:p>
            <a:pPr fontAlgn="base">
              <a:spcAft>
                <a:spcPct val="0"/>
              </a:spcAft>
              <a:buClr>
                <a:srgbClr val="6F6F6F"/>
              </a:buClr>
              <a:buFontTx/>
              <a:buChar char="•"/>
            </a:pPr>
            <a:endParaRPr lang="en-US" altLang="en-US" sz="1800" b="1">
              <a:solidFill>
                <a:srgbClr val="DFDFDF"/>
              </a:solidFill>
              <a:latin typeface="Arial" panose="020B0604020202020204" pitchFamily="34" charset="0"/>
              <a:cs typeface="Arial" panose="020B0604020202020204" pitchFamily="34" charset="0"/>
            </a:endParaRPr>
          </a:p>
          <a:p>
            <a:pPr fontAlgn="base">
              <a:spcBef>
                <a:spcPct val="50000"/>
              </a:spcBef>
              <a:spcAft>
                <a:spcPct val="0"/>
              </a:spcAft>
              <a:buClrTx/>
              <a:buSzTx/>
              <a:buFontTx/>
              <a:buChar char="•"/>
            </a:pPr>
            <a:endParaRPr lang="en-US" altLang="en-US" sz="1800" b="1">
              <a:solidFill>
                <a:srgbClr val="DFDFDF"/>
              </a:solidFill>
            </a:endParaRPr>
          </a:p>
        </p:txBody>
      </p:sp>
      <p:sp>
        <p:nvSpPr>
          <p:cNvPr id="33797" name="Title 20"/>
          <p:cNvSpPr>
            <a:spLocks/>
          </p:cNvSpPr>
          <p:nvPr/>
        </p:nvSpPr>
        <p:spPr bwMode="auto">
          <a:xfrm>
            <a:off x="457200" y="500063"/>
            <a:ext cx="8229600" cy="6762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274320"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fa-IR" altLang="en-US" sz="2000">
                <a:solidFill>
                  <a:srgbClr val="663300"/>
                </a:solidFill>
                <a:latin typeface="Bookman Old Style" panose="02050604050505020204" pitchFamily="18" charset="0"/>
                <a:cs typeface="Times New Roman" panose="02020603050405020304" pitchFamily="18" charset="0"/>
              </a:rPr>
              <a:t>حذف ترافیک عبوری از داخل محلات</a:t>
            </a:r>
            <a:endParaRPr lang="en-US" altLang="en-US" sz="2000">
              <a:solidFill>
                <a:srgbClr val="663300"/>
              </a:solidFill>
              <a:latin typeface="Bookman Old Style" panose="02050604050505020204" pitchFamily="18" charset="0"/>
            </a:endParaRPr>
          </a:p>
        </p:txBody>
      </p:sp>
    </p:spTree>
    <p:extLst>
      <p:ext uri="{BB962C8B-B14F-4D97-AF65-F5344CB8AC3E}">
        <p14:creationId xmlns:p14="http://schemas.microsoft.com/office/powerpoint/2010/main" val="9582203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Group 62"/>
          <p:cNvGrpSpPr>
            <a:grpSpLocks/>
          </p:cNvGrpSpPr>
          <p:nvPr/>
        </p:nvGrpSpPr>
        <p:grpSpPr bwMode="auto">
          <a:xfrm>
            <a:off x="463550" y="2465388"/>
            <a:ext cx="3908425" cy="3154362"/>
            <a:chOff x="5257800" y="4769977"/>
            <a:chExt cx="2209800" cy="1783223"/>
          </a:xfrm>
        </p:grpSpPr>
        <p:pic>
          <p:nvPicPr>
            <p:cNvPr id="64" name="Picture 63" descr="public places#urban spaces-830.jpg"/>
            <p:cNvPicPr>
              <a:picLocks noChangeAspect="1"/>
            </p:cNvPicPr>
            <p:nvPr/>
          </p:nvPicPr>
          <p:blipFill>
            <a:blip r:embed="rId3" cstate="email">
              <a:lum bright="20000"/>
              <a:extLst>
                <a:ext uri="{28A0092B-C50C-407E-A947-70E740481C1C}">
                  <a14:useLocalDpi xmlns:a14="http://schemas.microsoft.com/office/drawing/2010/main"/>
                </a:ext>
              </a:extLst>
            </a:blip>
            <a:srcRect/>
            <a:stretch>
              <a:fillRect/>
            </a:stretch>
          </p:blipFill>
          <p:spPr>
            <a:xfrm>
              <a:off x="5257800" y="4769977"/>
              <a:ext cx="2209800" cy="1783223"/>
            </a:xfrm>
            <a:prstGeom prst="rect">
              <a:avLst/>
            </a:prstGeom>
            <a:ln w="38100" cap="sq">
              <a:solidFill>
                <a:schemeClr val="accent5">
                  <a:lumMod val="75000"/>
                  <a:lumOff val="25000"/>
                </a:schemeClr>
              </a:solidFill>
              <a:prstDash val="solid"/>
              <a:miter lim="800000"/>
            </a:ln>
            <a:effectLst>
              <a:outerShdw blurRad="50800" dist="38100" dir="2700000" algn="tl" rotWithShape="0">
                <a:srgbClr val="000000">
                  <a:alpha val="43000"/>
                </a:srgbClr>
              </a:outerShdw>
            </a:effectLst>
          </p:spPr>
        </p:pic>
        <p:sp>
          <p:nvSpPr>
            <p:cNvPr id="65" name="Freeform 64"/>
            <p:cNvSpPr/>
            <p:nvPr/>
          </p:nvSpPr>
          <p:spPr>
            <a:xfrm>
              <a:off x="5612338" y="6245377"/>
              <a:ext cx="315942" cy="220771"/>
            </a:xfrm>
            <a:custGeom>
              <a:avLst/>
              <a:gdLst>
                <a:gd name="connsiteX0" fmla="*/ 316523 w 316523"/>
                <a:gd name="connsiteY0" fmla="*/ 211016 h 221064"/>
                <a:gd name="connsiteX1" fmla="*/ 316523 w 316523"/>
                <a:gd name="connsiteY1" fmla="*/ 75363 h 221064"/>
                <a:gd name="connsiteX2" fmla="*/ 271305 w 316523"/>
                <a:gd name="connsiteY2" fmla="*/ 0 h 221064"/>
                <a:gd name="connsiteX3" fmla="*/ 110532 w 316523"/>
                <a:gd name="connsiteY3" fmla="*/ 20097 h 221064"/>
                <a:gd name="connsiteX4" fmla="*/ 10048 w 316523"/>
                <a:gd name="connsiteY4" fmla="*/ 100484 h 221064"/>
                <a:gd name="connsiteX5" fmla="*/ 5024 w 316523"/>
                <a:gd name="connsiteY5" fmla="*/ 221064 h 221064"/>
                <a:gd name="connsiteX6" fmla="*/ 0 w 316523"/>
                <a:gd name="connsiteY6" fmla="*/ 211016 h 221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523" h="221064">
                  <a:moveTo>
                    <a:pt x="316523" y="211016"/>
                  </a:moveTo>
                  <a:lnTo>
                    <a:pt x="316523" y="75363"/>
                  </a:lnTo>
                  <a:lnTo>
                    <a:pt x="271305" y="0"/>
                  </a:lnTo>
                  <a:lnTo>
                    <a:pt x="110532" y="20097"/>
                  </a:lnTo>
                  <a:lnTo>
                    <a:pt x="10048" y="100484"/>
                  </a:lnTo>
                  <a:lnTo>
                    <a:pt x="5024" y="221064"/>
                  </a:lnTo>
                  <a:lnTo>
                    <a:pt x="0" y="211016"/>
                  </a:lnTo>
                </a:path>
              </a:pathLst>
            </a:cu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66" name="Freeform 65"/>
            <p:cNvSpPr/>
            <p:nvPr/>
          </p:nvSpPr>
          <p:spPr>
            <a:xfrm>
              <a:off x="6059324" y="6209479"/>
              <a:ext cx="522382" cy="236925"/>
            </a:xfrm>
            <a:custGeom>
              <a:avLst/>
              <a:gdLst>
                <a:gd name="connsiteX0" fmla="*/ 10048 w 522514"/>
                <a:gd name="connsiteY0" fmla="*/ 236137 h 236137"/>
                <a:gd name="connsiteX1" fmla="*/ 0 w 522514"/>
                <a:gd name="connsiteY1" fmla="*/ 115556 h 236137"/>
                <a:gd name="connsiteX2" fmla="*/ 80387 w 522514"/>
                <a:gd name="connsiteY2" fmla="*/ 30145 h 236137"/>
                <a:gd name="connsiteX3" fmla="*/ 165798 w 522514"/>
                <a:gd name="connsiteY3" fmla="*/ 0 h 236137"/>
                <a:gd name="connsiteX4" fmla="*/ 522514 w 522514"/>
                <a:gd name="connsiteY4" fmla="*/ 10049 h 236137"/>
                <a:gd name="connsiteX5" fmla="*/ 522514 w 522514"/>
                <a:gd name="connsiteY5" fmla="*/ 0 h 23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514" h="236137">
                  <a:moveTo>
                    <a:pt x="10048" y="236137"/>
                  </a:moveTo>
                  <a:lnTo>
                    <a:pt x="0" y="115556"/>
                  </a:lnTo>
                  <a:lnTo>
                    <a:pt x="80387" y="30145"/>
                  </a:lnTo>
                  <a:lnTo>
                    <a:pt x="165798" y="0"/>
                  </a:lnTo>
                  <a:lnTo>
                    <a:pt x="522514" y="10049"/>
                  </a:lnTo>
                  <a:lnTo>
                    <a:pt x="522514" y="0"/>
                  </a:lnTo>
                </a:path>
              </a:pathLst>
            </a:cu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67" name="Freeform 66"/>
            <p:cNvSpPr/>
            <p:nvPr/>
          </p:nvSpPr>
          <p:spPr>
            <a:xfrm>
              <a:off x="5566562" y="5094852"/>
              <a:ext cx="351845" cy="240515"/>
            </a:xfrm>
            <a:custGeom>
              <a:avLst/>
              <a:gdLst>
                <a:gd name="connsiteX0" fmla="*/ 346668 w 351692"/>
                <a:gd name="connsiteY0" fmla="*/ 0 h 241161"/>
                <a:gd name="connsiteX1" fmla="*/ 351692 w 351692"/>
                <a:gd name="connsiteY1" fmla="*/ 105508 h 241161"/>
                <a:gd name="connsiteX2" fmla="*/ 291402 w 351692"/>
                <a:gd name="connsiteY2" fmla="*/ 190919 h 241161"/>
                <a:gd name="connsiteX3" fmla="*/ 140677 w 351692"/>
                <a:gd name="connsiteY3" fmla="*/ 241161 h 241161"/>
                <a:gd name="connsiteX4" fmla="*/ 40193 w 351692"/>
                <a:gd name="connsiteY4" fmla="*/ 231112 h 241161"/>
                <a:gd name="connsiteX5" fmla="*/ 15072 w 351692"/>
                <a:gd name="connsiteY5" fmla="*/ 175846 h 241161"/>
                <a:gd name="connsiteX6" fmla="*/ 0 w 351692"/>
                <a:gd name="connsiteY6" fmla="*/ 0 h 241161"/>
                <a:gd name="connsiteX7" fmla="*/ 0 w 351692"/>
                <a:gd name="connsiteY7" fmla="*/ 0 h 241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1692" h="241161">
                  <a:moveTo>
                    <a:pt x="346668" y="0"/>
                  </a:moveTo>
                  <a:lnTo>
                    <a:pt x="351692" y="105508"/>
                  </a:lnTo>
                  <a:lnTo>
                    <a:pt x="291402" y="190919"/>
                  </a:lnTo>
                  <a:lnTo>
                    <a:pt x="140677" y="241161"/>
                  </a:lnTo>
                  <a:lnTo>
                    <a:pt x="40193" y="231112"/>
                  </a:lnTo>
                  <a:lnTo>
                    <a:pt x="15072" y="175846"/>
                  </a:lnTo>
                  <a:lnTo>
                    <a:pt x="0" y="0"/>
                  </a:lnTo>
                  <a:lnTo>
                    <a:pt x="0" y="0"/>
                  </a:lnTo>
                </a:path>
              </a:pathLst>
            </a:cu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68" name="Freeform 67"/>
            <p:cNvSpPr/>
            <p:nvPr/>
          </p:nvSpPr>
          <p:spPr>
            <a:xfrm>
              <a:off x="5376278" y="4998825"/>
              <a:ext cx="79883" cy="392184"/>
            </a:xfrm>
            <a:custGeom>
              <a:avLst/>
              <a:gdLst>
                <a:gd name="connsiteX0" fmla="*/ 45218 w 80387"/>
                <a:gd name="connsiteY0" fmla="*/ 0 h 391886"/>
                <a:gd name="connsiteX1" fmla="*/ 70339 w 80387"/>
                <a:gd name="connsiteY1" fmla="*/ 216040 h 391886"/>
                <a:gd name="connsiteX2" fmla="*/ 80387 w 80387"/>
                <a:gd name="connsiteY2" fmla="*/ 311499 h 391886"/>
                <a:gd name="connsiteX3" fmla="*/ 50242 w 80387"/>
                <a:gd name="connsiteY3" fmla="*/ 376813 h 391886"/>
                <a:gd name="connsiteX4" fmla="*/ 0 w 80387"/>
                <a:gd name="connsiteY4" fmla="*/ 391886 h 39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387" h="391886">
                  <a:moveTo>
                    <a:pt x="45218" y="0"/>
                  </a:moveTo>
                  <a:lnTo>
                    <a:pt x="70339" y="216040"/>
                  </a:lnTo>
                  <a:lnTo>
                    <a:pt x="80387" y="311499"/>
                  </a:lnTo>
                  <a:cubicBezTo>
                    <a:pt x="54665" y="378376"/>
                    <a:pt x="78592" y="376813"/>
                    <a:pt x="50242" y="376813"/>
                  </a:cubicBezTo>
                  <a:lnTo>
                    <a:pt x="0" y="391886"/>
                  </a:lnTo>
                </a:path>
              </a:pathLst>
            </a:custGeom>
            <a:ln w="15875">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grpSp>
          <p:nvGrpSpPr>
            <p:cNvPr id="35852" name="Group 49"/>
            <p:cNvGrpSpPr>
              <a:grpSpLocks/>
            </p:cNvGrpSpPr>
            <p:nvPr/>
          </p:nvGrpSpPr>
          <p:grpSpPr bwMode="auto">
            <a:xfrm rot="5733745">
              <a:off x="5799427" y="4958884"/>
              <a:ext cx="161080" cy="183023"/>
              <a:chOff x="6204552" y="4800600"/>
              <a:chExt cx="161080" cy="183023"/>
            </a:xfrm>
          </p:grpSpPr>
          <p:cxnSp>
            <p:nvCxnSpPr>
              <p:cNvPr id="111" name="Straight Connector 110"/>
              <p:cNvCxnSpPr/>
              <p:nvPr/>
            </p:nvCxnSpPr>
            <p:spPr>
              <a:xfrm rot="16200000" flipH="1">
                <a:off x="6173491" y="4875374"/>
                <a:ext cx="183103" cy="3769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flipH="1" flipV="1">
                <a:off x="6286941" y="4893969"/>
                <a:ext cx="76293" cy="7628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rot="16200000" flipH="1">
                <a:off x="6204451" y="4903399"/>
                <a:ext cx="75395" cy="7628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853" name="Group 50"/>
            <p:cNvGrpSpPr>
              <a:grpSpLocks/>
            </p:cNvGrpSpPr>
            <p:nvPr/>
          </p:nvGrpSpPr>
          <p:grpSpPr bwMode="auto">
            <a:xfrm rot="5400000">
              <a:off x="6018940" y="5665060"/>
              <a:ext cx="161080" cy="183023"/>
              <a:chOff x="6204552" y="4800601"/>
              <a:chExt cx="161080" cy="183023"/>
            </a:xfrm>
          </p:grpSpPr>
          <p:cxnSp>
            <p:nvCxnSpPr>
              <p:cNvPr id="108" name="Straight Connector 107"/>
              <p:cNvCxnSpPr/>
              <p:nvPr/>
            </p:nvCxnSpPr>
            <p:spPr>
              <a:xfrm rot="16200000" flipH="1">
                <a:off x="6176186" y="4873032"/>
                <a:ext cx="183103" cy="3769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5400000" flipH="1" flipV="1">
                <a:off x="6289272" y="4890088"/>
                <a:ext cx="76293" cy="7628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16200000" flipH="1">
                <a:off x="6205361" y="4899513"/>
                <a:ext cx="75395" cy="7628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854" name="Group 98"/>
            <p:cNvGrpSpPr>
              <a:grpSpLocks/>
            </p:cNvGrpSpPr>
            <p:nvPr/>
          </p:nvGrpSpPr>
          <p:grpSpPr bwMode="auto">
            <a:xfrm>
              <a:off x="5385916" y="4777991"/>
              <a:ext cx="2029768" cy="1678075"/>
              <a:chOff x="5385916" y="4777991"/>
              <a:chExt cx="2029768" cy="1678075"/>
            </a:xfrm>
          </p:grpSpPr>
          <p:sp>
            <p:nvSpPr>
              <p:cNvPr id="92" name="Freeform 91"/>
              <p:cNvSpPr/>
              <p:nvPr/>
            </p:nvSpPr>
            <p:spPr>
              <a:xfrm>
                <a:off x="6169724" y="5084980"/>
                <a:ext cx="914617" cy="1024882"/>
              </a:xfrm>
              <a:custGeom>
                <a:avLst/>
                <a:gdLst>
                  <a:gd name="connsiteX0" fmla="*/ 828989 w 914400"/>
                  <a:gd name="connsiteY0" fmla="*/ 25121 h 1024932"/>
                  <a:gd name="connsiteX1" fmla="*/ 718457 w 914400"/>
                  <a:gd name="connsiteY1" fmla="*/ 0 h 1024932"/>
                  <a:gd name="connsiteX2" fmla="*/ 622998 w 914400"/>
                  <a:gd name="connsiteY2" fmla="*/ 20097 h 1024932"/>
                  <a:gd name="connsiteX3" fmla="*/ 417007 w 914400"/>
                  <a:gd name="connsiteY3" fmla="*/ 85411 h 1024932"/>
                  <a:gd name="connsiteX4" fmla="*/ 185894 w 914400"/>
                  <a:gd name="connsiteY4" fmla="*/ 185894 h 1024932"/>
                  <a:gd name="connsiteX5" fmla="*/ 30145 w 914400"/>
                  <a:gd name="connsiteY5" fmla="*/ 276330 h 1024932"/>
                  <a:gd name="connsiteX6" fmla="*/ 15072 w 914400"/>
                  <a:gd name="connsiteY6" fmla="*/ 356716 h 1024932"/>
                  <a:gd name="connsiteX7" fmla="*/ 0 w 914400"/>
                  <a:gd name="connsiteY7" fmla="*/ 427055 h 1024932"/>
                  <a:gd name="connsiteX8" fmla="*/ 40193 w 914400"/>
                  <a:gd name="connsiteY8" fmla="*/ 457200 h 1024932"/>
                  <a:gd name="connsiteX9" fmla="*/ 75363 w 914400"/>
                  <a:gd name="connsiteY9" fmla="*/ 512466 h 1024932"/>
                  <a:gd name="connsiteX10" fmla="*/ 80387 w 914400"/>
                  <a:gd name="connsiteY10" fmla="*/ 668215 h 1024932"/>
                  <a:gd name="connsiteX11" fmla="*/ 80387 w 914400"/>
                  <a:gd name="connsiteY11" fmla="*/ 839037 h 1024932"/>
                  <a:gd name="connsiteX12" fmla="*/ 135653 w 914400"/>
                  <a:gd name="connsiteY12" fmla="*/ 989763 h 1024932"/>
                  <a:gd name="connsiteX13" fmla="*/ 266281 w 914400"/>
                  <a:gd name="connsiteY13" fmla="*/ 1024932 h 1024932"/>
                  <a:gd name="connsiteX14" fmla="*/ 633046 w 914400"/>
                  <a:gd name="connsiteY14" fmla="*/ 999811 h 1024932"/>
                  <a:gd name="connsiteX15" fmla="*/ 818941 w 914400"/>
                  <a:gd name="connsiteY15" fmla="*/ 984738 h 1024932"/>
                  <a:gd name="connsiteX16" fmla="*/ 869182 w 914400"/>
                  <a:gd name="connsiteY16" fmla="*/ 914400 h 1024932"/>
                  <a:gd name="connsiteX17" fmla="*/ 904352 w 914400"/>
                  <a:gd name="connsiteY17" fmla="*/ 688312 h 1024932"/>
                  <a:gd name="connsiteX18" fmla="*/ 899327 w 914400"/>
                  <a:gd name="connsiteY18" fmla="*/ 557683 h 1024932"/>
                  <a:gd name="connsiteX19" fmla="*/ 914400 w 914400"/>
                  <a:gd name="connsiteY19" fmla="*/ 261257 h 1024932"/>
                  <a:gd name="connsiteX20" fmla="*/ 914400 w 914400"/>
                  <a:gd name="connsiteY20" fmla="*/ 165798 h 102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14400" h="1024932">
                    <a:moveTo>
                      <a:pt x="828989" y="25121"/>
                    </a:moveTo>
                    <a:lnTo>
                      <a:pt x="718457" y="0"/>
                    </a:lnTo>
                    <a:lnTo>
                      <a:pt x="622998" y="20097"/>
                    </a:lnTo>
                    <a:lnTo>
                      <a:pt x="417007" y="85411"/>
                    </a:lnTo>
                    <a:lnTo>
                      <a:pt x="185894" y="185894"/>
                    </a:lnTo>
                    <a:lnTo>
                      <a:pt x="30145" y="276330"/>
                    </a:lnTo>
                    <a:lnTo>
                      <a:pt x="15072" y="356716"/>
                    </a:lnTo>
                    <a:lnTo>
                      <a:pt x="0" y="427055"/>
                    </a:lnTo>
                    <a:lnTo>
                      <a:pt x="40193" y="457200"/>
                    </a:lnTo>
                    <a:lnTo>
                      <a:pt x="75363" y="512466"/>
                    </a:lnTo>
                    <a:lnTo>
                      <a:pt x="80387" y="668215"/>
                    </a:lnTo>
                    <a:lnTo>
                      <a:pt x="80387" y="839037"/>
                    </a:lnTo>
                    <a:lnTo>
                      <a:pt x="135653" y="989763"/>
                    </a:lnTo>
                    <a:lnTo>
                      <a:pt x="266281" y="1024932"/>
                    </a:lnTo>
                    <a:lnTo>
                      <a:pt x="633046" y="999811"/>
                    </a:lnTo>
                    <a:lnTo>
                      <a:pt x="818941" y="984738"/>
                    </a:lnTo>
                    <a:lnTo>
                      <a:pt x="869182" y="914400"/>
                    </a:lnTo>
                    <a:lnTo>
                      <a:pt x="904352" y="688312"/>
                    </a:lnTo>
                    <a:lnTo>
                      <a:pt x="899327" y="557683"/>
                    </a:lnTo>
                    <a:lnTo>
                      <a:pt x="914400" y="261257"/>
                    </a:lnTo>
                    <a:lnTo>
                      <a:pt x="914400" y="165798"/>
                    </a:lnTo>
                  </a:path>
                </a:pathLst>
              </a:cu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93" name="Freeform 92"/>
              <p:cNvSpPr/>
              <p:nvPr/>
            </p:nvSpPr>
            <p:spPr>
              <a:xfrm>
                <a:off x="5591693" y="5421522"/>
                <a:ext cx="562772" cy="727828"/>
              </a:xfrm>
              <a:custGeom>
                <a:avLst/>
                <a:gdLst>
                  <a:gd name="connsiteX0" fmla="*/ 447151 w 562707"/>
                  <a:gd name="connsiteY0" fmla="*/ 25121 h 728505"/>
                  <a:gd name="connsiteX1" fmla="*/ 331595 w 562707"/>
                  <a:gd name="connsiteY1" fmla="*/ 0 h 728505"/>
                  <a:gd name="connsiteX2" fmla="*/ 185894 w 562707"/>
                  <a:gd name="connsiteY2" fmla="*/ 25121 h 728505"/>
                  <a:gd name="connsiteX3" fmla="*/ 40193 w 562707"/>
                  <a:gd name="connsiteY3" fmla="*/ 90435 h 728505"/>
                  <a:gd name="connsiteX4" fmla="*/ 0 w 562707"/>
                  <a:gd name="connsiteY4" fmla="*/ 200967 h 728505"/>
                  <a:gd name="connsiteX5" fmla="*/ 5024 w 562707"/>
                  <a:gd name="connsiteY5" fmla="*/ 386861 h 728505"/>
                  <a:gd name="connsiteX6" fmla="*/ 15072 w 562707"/>
                  <a:gd name="connsiteY6" fmla="*/ 512466 h 728505"/>
                  <a:gd name="connsiteX7" fmla="*/ 60290 w 562707"/>
                  <a:gd name="connsiteY7" fmla="*/ 628022 h 728505"/>
                  <a:gd name="connsiteX8" fmla="*/ 135652 w 562707"/>
                  <a:gd name="connsiteY8" fmla="*/ 703384 h 728505"/>
                  <a:gd name="connsiteX9" fmla="*/ 251208 w 562707"/>
                  <a:gd name="connsiteY9" fmla="*/ 728505 h 728505"/>
                  <a:gd name="connsiteX10" fmla="*/ 422030 w 562707"/>
                  <a:gd name="connsiteY10" fmla="*/ 708409 h 728505"/>
                  <a:gd name="connsiteX11" fmla="*/ 512466 w 562707"/>
                  <a:gd name="connsiteY11" fmla="*/ 643094 h 728505"/>
                  <a:gd name="connsiteX12" fmla="*/ 562707 w 562707"/>
                  <a:gd name="connsiteY12" fmla="*/ 497393 h 728505"/>
                  <a:gd name="connsiteX13" fmla="*/ 537587 w 562707"/>
                  <a:gd name="connsiteY13" fmla="*/ 246184 h 728505"/>
                  <a:gd name="connsiteX14" fmla="*/ 492369 w 562707"/>
                  <a:gd name="connsiteY14" fmla="*/ 100483 h 728505"/>
                  <a:gd name="connsiteX15" fmla="*/ 447151 w 562707"/>
                  <a:gd name="connsiteY15" fmla="*/ 25121 h 728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62707" h="728505">
                    <a:moveTo>
                      <a:pt x="447151" y="25121"/>
                    </a:moveTo>
                    <a:lnTo>
                      <a:pt x="331595" y="0"/>
                    </a:lnTo>
                    <a:lnTo>
                      <a:pt x="185894" y="25121"/>
                    </a:lnTo>
                    <a:lnTo>
                      <a:pt x="40193" y="90435"/>
                    </a:lnTo>
                    <a:lnTo>
                      <a:pt x="0" y="200967"/>
                    </a:lnTo>
                    <a:lnTo>
                      <a:pt x="5024" y="386861"/>
                    </a:lnTo>
                    <a:lnTo>
                      <a:pt x="15072" y="512466"/>
                    </a:lnTo>
                    <a:lnTo>
                      <a:pt x="60290" y="628022"/>
                    </a:lnTo>
                    <a:lnTo>
                      <a:pt x="135652" y="703384"/>
                    </a:lnTo>
                    <a:lnTo>
                      <a:pt x="251208" y="728505"/>
                    </a:lnTo>
                    <a:lnTo>
                      <a:pt x="422030" y="708409"/>
                    </a:lnTo>
                    <a:lnTo>
                      <a:pt x="512466" y="643094"/>
                    </a:lnTo>
                    <a:lnTo>
                      <a:pt x="562707" y="497393"/>
                    </a:lnTo>
                    <a:lnTo>
                      <a:pt x="537587" y="246184"/>
                    </a:lnTo>
                    <a:lnTo>
                      <a:pt x="492369" y="100483"/>
                    </a:lnTo>
                    <a:lnTo>
                      <a:pt x="447151" y="25121"/>
                    </a:lnTo>
                    <a:close/>
                  </a:path>
                </a:pathLst>
              </a:cu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94" name="Freeform 93"/>
              <p:cNvSpPr/>
              <p:nvPr/>
            </p:nvSpPr>
            <p:spPr>
              <a:xfrm>
                <a:off x="6727111" y="6210376"/>
                <a:ext cx="386849" cy="110386"/>
              </a:xfrm>
              <a:custGeom>
                <a:avLst/>
                <a:gdLst>
                  <a:gd name="connsiteX0" fmla="*/ 0 w 386862"/>
                  <a:gd name="connsiteY0" fmla="*/ 0 h 110532"/>
                  <a:gd name="connsiteX1" fmla="*/ 246185 w 386862"/>
                  <a:gd name="connsiteY1" fmla="*/ 0 h 110532"/>
                  <a:gd name="connsiteX2" fmla="*/ 346669 w 386862"/>
                  <a:gd name="connsiteY2" fmla="*/ 45218 h 110532"/>
                  <a:gd name="connsiteX3" fmla="*/ 386862 w 386862"/>
                  <a:gd name="connsiteY3" fmla="*/ 110532 h 110532"/>
                  <a:gd name="connsiteX4" fmla="*/ 381838 w 386862"/>
                  <a:gd name="connsiteY4" fmla="*/ 105508 h 110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862" h="110532">
                    <a:moveTo>
                      <a:pt x="0" y="0"/>
                    </a:moveTo>
                    <a:lnTo>
                      <a:pt x="246185" y="0"/>
                    </a:lnTo>
                    <a:lnTo>
                      <a:pt x="346669" y="45218"/>
                    </a:lnTo>
                    <a:lnTo>
                      <a:pt x="386862" y="110532"/>
                    </a:lnTo>
                    <a:lnTo>
                      <a:pt x="381838" y="105508"/>
                    </a:lnTo>
                  </a:path>
                </a:pathLst>
              </a:cu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95" name="Freeform 94"/>
              <p:cNvSpPr/>
              <p:nvPr/>
            </p:nvSpPr>
            <p:spPr>
              <a:xfrm>
                <a:off x="7284497" y="6174478"/>
                <a:ext cx="115786" cy="241413"/>
              </a:xfrm>
              <a:custGeom>
                <a:avLst/>
                <a:gdLst>
                  <a:gd name="connsiteX0" fmla="*/ 115556 w 115556"/>
                  <a:gd name="connsiteY0" fmla="*/ 15073 h 241161"/>
                  <a:gd name="connsiteX1" fmla="*/ 40193 w 115556"/>
                  <a:gd name="connsiteY1" fmla="*/ 0 h 241161"/>
                  <a:gd name="connsiteX2" fmla="*/ 0 w 115556"/>
                  <a:gd name="connsiteY2" fmla="*/ 65314 h 241161"/>
                  <a:gd name="connsiteX3" fmla="*/ 5024 w 115556"/>
                  <a:gd name="connsiteY3" fmla="*/ 155750 h 241161"/>
                  <a:gd name="connsiteX4" fmla="*/ 45218 w 115556"/>
                  <a:gd name="connsiteY4" fmla="*/ 241161 h 241161"/>
                  <a:gd name="connsiteX5" fmla="*/ 30145 w 115556"/>
                  <a:gd name="connsiteY5" fmla="*/ 236136 h 241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556" h="241161">
                    <a:moveTo>
                      <a:pt x="115556" y="15073"/>
                    </a:moveTo>
                    <a:lnTo>
                      <a:pt x="40193" y="0"/>
                    </a:lnTo>
                    <a:lnTo>
                      <a:pt x="0" y="65314"/>
                    </a:lnTo>
                    <a:lnTo>
                      <a:pt x="5024" y="155750"/>
                    </a:lnTo>
                    <a:lnTo>
                      <a:pt x="45218" y="241161"/>
                    </a:lnTo>
                    <a:lnTo>
                      <a:pt x="30145" y="236136"/>
                    </a:lnTo>
                  </a:path>
                </a:pathLst>
              </a:cu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96" name="Freeform 95"/>
              <p:cNvSpPr/>
              <p:nvPr/>
            </p:nvSpPr>
            <p:spPr>
              <a:xfrm>
                <a:off x="7224361" y="4979081"/>
                <a:ext cx="191181" cy="1065267"/>
              </a:xfrm>
              <a:custGeom>
                <a:avLst/>
                <a:gdLst>
                  <a:gd name="connsiteX0" fmla="*/ 190919 w 190919"/>
                  <a:gd name="connsiteY0" fmla="*/ 0 h 1065126"/>
                  <a:gd name="connsiteX1" fmla="*/ 110532 w 190919"/>
                  <a:gd name="connsiteY1" fmla="*/ 0 h 1065126"/>
                  <a:gd name="connsiteX2" fmla="*/ 55266 w 190919"/>
                  <a:gd name="connsiteY2" fmla="*/ 25121 h 1065126"/>
                  <a:gd name="connsiteX3" fmla="*/ 25121 w 190919"/>
                  <a:gd name="connsiteY3" fmla="*/ 180871 h 1065126"/>
                  <a:gd name="connsiteX4" fmla="*/ 0 w 190919"/>
                  <a:gd name="connsiteY4" fmla="*/ 653143 h 1065126"/>
                  <a:gd name="connsiteX5" fmla="*/ 0 w 190919"/>
                  <a:gd name="connsiteY5" fmla="*/ 919424 h 1065126"/>
                  <a:gd name="connsiteX6" fmla="*/ 35169 w 190919"/>
                  <a:gd name="connsiteY6" fmla="*/ 1019908 h 1065126"/>
                  <a:gd name="connsiteX7" fmla="*/ 145701 w 190919"/>
                  <a:gd name="connsiteY7" fmla="*/ 1065126 h 1065126"/>
                  <a:gd name="connsiteX8" fmla="*/ 150725 w 190919"/>
                  <a:gd name="connsiteY8" fmla="*/ 1060101 h 106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919" h="1065126">
                    <a:moveTo>
                      <a:pt x="190919" y="0"/>
                    </a:moveTo>
                    <a:lnTo>
                      <a:pt x="110532" y="0"/>
                    </a:lnTo>
                    <a:lnTo>
                      <a:pt x="55266" y="25121"/>
                    </a:lnTo>
                    <a:lnTo>
                      <a:pt x="25121" y="180871"/>
                    </a:lnTo>
                    <a:lnTo>
                      <a:pt x="0" y="653143"/>
                    </a:lnTo>
                    <a:lnTo>
                      <a:pt x="0" y="919424"/>
                    </a:lnTo>
                    <a:lnTo>
                      <a:pt x="35169" y="1019908"/>
                    </a:lnTo>
                    <a:lnTo>
                      <a:pt x="145701" y="1065126"/>
                    </a:lnTo>
                    <a:lnTo>
                      <a:pt x="150725" y="1060101"/>
                    </a:lnTo>
                  </a:path>
                </a:pathLst>
              </a:cu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97" name="Freeform 96"/>
              <p:cNvSpPr/>
              <p:nvPr/>
            </p:nvSpPr>
            <p:spPr>
              <a:xfrm>
                <a:off x="6018933" y="4778054"/>
                <a:ext cx="1090539" cy="437953"/>
              </a:xfrm>
              <a:custGeom>
                <a:avLst/>
                <a:gdLst>
                  <a:gd name="connsiteX0" fmla="*/ 1090246 w 1090246"/>
                  <a:gd name="connsiteY0" fmla="*/ 0 h 438261"/>
                  <a:gd name="connsiteX1" fmla="*/ 1085222 w 1090246"/>
                  <a:gd name="connsiteY1" fmla="*/ 65314 h 438261"/>
                  <a:gd name="connsiteX2" fmla="*/ 914400 w 1090246"/>
                  <a:gd name="connsiteY2" fmla="*/ 130629 h 438261"/>
                  <a:gd name="connsiteX3" fmla="*/ 226088 w 1090246"/>
                  <a:gd name="connsiteY3" fmla="*/ 351693 h 438261"/>
                  <a:gd name="connsiteX4" fmla="*/ 75362 w 1090246"/>
                  <a:gd name="connsiteY4" fmla="*/ 396910 h 438261"/>
                  <a:gd name="connsiteX5" fmla="*/ 0 w 1090246"/>
                  <a:gd name="connsiteY5" fmla="*/ 321547 h 438261"/>
                  <a:gd name="connsiteX6" fmla="*/ 5024 w 1090246"/>
                  <a:gd name="connsiteY6" fmla="*/ 170822 h 438261"/>
                  <a:gd name="connsiteX7" fmla="*/ 5024 w 1090246"/>
                  <a:gd name="connsiteY7" fmla="*/ 170822 h 43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0246" h="438261">
                    <a:moveTo>
                      <a:pt x="1090246" y="0"/>
                    </a:moveTo>
                    <a:lnTo>
                      <a:pt x="1085222" y="65314"/>
                    </a:lnTo>
                    <a:lnTo>
                      <a:pt x="914400" y="130629"/>
                    </a:lnTo>
                    <a:lnTo>
                      <a:pt x="226088" y="351693"/>
                    </a:lnTo>
                    <a:cubicBezTo>
                      <a:pt x="78147" y="402706"/>
                      <a:pt x="116713" y="438261"/>
                      <a:pt x="75362" y="396910"/>
                    </a:cubicBezTo>
                    <a:lnTo>
                      <a:pt x="0" y="321547"/>
                    </a:lnTo>
                    <a:lnTo>
                      <a:pt x="5024" y="170822"/>
                    </a:lnTo>
                    <a:lnTo>
                      <a:pt x="5024" y="170822"/>
                    </a:lnTo>
                  </a:path>
                </a:pathLst>
              </a:cu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98" name="Freeform 97"/>
              <p:cNvSpPr/>
              <p:nvPr/>
            </p:nvSpPr>
            <p:spPr>
              <a:xfrm>
                <a:off x="5386152" y="5506779"/>
                <a:ext cx="90654" cy="632699"/>
              </a:xfrm>
              <a:custGeom>
                <a:avLst/>
                <a:gdLst>
                  <a:gd name="connsiteX0" fmla="*/ 0 w 90436"/>
                  <a:gd name="connsiteY0" fmla="*/ 0 h 633046"/>
                  <a:gd name="connsiteX1" fmla="*/ 70339 w 90436"/>
                  <a:gd name="connsiteY1" fmla="*/ 15072 h 633046"/>
                  <a:gd name="connsiteX2" fmla="*/ 90436 w 90436"/>
                  <a:gd name="connsiteY2" fmla="*/ 577780 h 633046"/>
                  <a:gd name="connsiteX3" fmla="*/ 65315 w 90436"/>
                  <a:gd name="connsiteY3" fmla="*/ 628022 h 633046"/>
                  <a:gd name="connsiteX4" fmla="*/ 15073 w 90436"/>
                  <a:gd name="connsiteY4" fmla="*/ 633046 h 633046"/>
                  <a:gd name="connsiteX5" fmla="*/ 25121 w 90436"/>
                  <a:gd name="connsiteY5" fmla="*/ 628022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436" h="633046">
                    <a:moveTo>
                      <a:pt x="0" y="0"/>
                    </a:moveTo>
                    <a:lnTo>
                      <a:pt x="70339" y="15072"/>
                    </a:lnTo>
                    <a:lnTo>
                      <a:pt x="90436" y="577780"/>
                    </a:lnTo>
                    <a:lnTo>
                      <a:pt x="65315" y="628022"/>
                    </a:lnTo>
                    <a:lnTo>
                      <a:pt x="15073" y="633046"/>
                    </a:lnTo>
                    <a:lnTo>
                      <a:pt x="25121" y="628022"/>
                    </a:lnTo>
                  </a:path>
                </a:pathLst>
              </a:cu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99" name="Freeform 98"/>
              <p:cNvSpPr/>
              <p:nvPr/>
            </p:nvSpPr>
            <p:spPr>
              <a:xfrm>
                <a:off x="5386152" y="6255248"/>
                <a:ext cx="114888" cy="201028"/>
              </a:xfrm>
              <a:custGeom>
                <a:avLst/>
                <a:gdLst>
                  <a:gd name="connsiteX0" fmla="*/ 0 w 114744"/>
                  <a:gd name="connsiteY0" fmla="*/ 0 h 200967"/>
                  <a:gd name="connsiteX1" fmla="*/ 55266 w 114744"/>
                  <a:gd name="connsiteY1" fmla="*/ 25121 h 200967"/>
                  <a:gd name="connsiteX2" fmla="*/ 95460 w 114744"/>
                  <a:gd name="connsiteY2" fmla="*/ 70338 h 200967"/>
                  <a:gd name="connsiteX3" fmla="*/ 95460 w 114744"/>
                  <a:gd name="connsiteY3" fmla="*/ 145701 h 200967"/>
                  <a:gd name="connsiteX4" fmla="*/ 70339 w 114744"/>
                  <a:gd name="connsiteY4" fmla="*/ 200967 h 200967"/>
                  <a:gd name="connsiteX5" fmla="*/ 70339 w 114744"/>
                  <a:gd name="connsiteY5" fmla="*/ 195943 h 20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744" h="200967">
                    <a:moveTo>
                      <a:pt x="0" y="0"/>
                    </a:moveTo>
                    <a:lnTo>
                      <a:pt x="55266" y="25121"/>
                    </a:lnTo>
                    <a:cubicBezTo>
                      <a:pt x="102254" y="66887"/>
                      <a:pt x="114744" y="51054"/>
                      <a:pt x="95460" y="70338"/>
                    </a:cubicBezTo>
                    <a:lnTo>
                      <a:pt x="95460" y="145701"/>
                    </a:lnTo>
                    <a:lnTo>
                      <a:pt x="70339" y="200967"/>
                    </a:lnTo>
                    <a:lnTo>
                      <a:pt x="70339" y="195943"/>
                    </a:lnTo>
                  </a:path>
                </a:pathLst>
              </a:cu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grpSp>
            <p:nvGrpSpPr>
              <p:cNvPr id="35883" name="Group 63"/>
              <p:cNvGrpSpPr>
                <a:grpSpLocks/>
              </p:cNvGrpSpPr>
              <p:nvPr/>
            </p:nvGrpSpPr>
            <p:grpSpPr bwMode="auto">
              <a:xfrm rot="-6204117">
                <a:off x="6185272" y="5482408"/>
                <a:ext cx="161080" cy="183023"/>
                <a:chOff x="6204552" y="4800600"/>
                <a:chExt cx="161080" cy="183023"/>
              </a:xfrm>
            </p:grpSpPr>
            <p:cxnSp>
              <p:nvCxnSpPr>
                <p:cNvPr id="105" name="Straight Connector 104"/>
                <p:cNvCxnSpPr/>
                <p:nvPr/>
              </p:nvCxnSpPr>
              <p:spPr>
                <a:xfrm rot="16200000" flipH="1">
                  <a:off x="6179877" y="4870907"/>
                  <a:ext cx="183103" cy="39488"/>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rot="5400000" flipH="1" flipV="1">
                  <a:off x="6294265" y="4885034"/>
                  <a:ext cx="76293" cy="7628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rot="16200000" flipH="1">
                  <a:off x="6210297" y="4898596"/>
                  <a:ext cx="75395" cy="7628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884" name="Group 68"/>
              <p:cNvGrpSpPr>
                <a:grpSpLocks/>
              </p:cNvGrpSpPr>
              <p:nvPr/>
            </p:nvGrpSpPr>
            <p:grpSpPr bwMode="auto">
              <a:xfrm rot="824538">
                <a:off x="5749008" y="6179116"/>
                <a:ext cx="161080" cy="183023"/>
                <a:chOff x="6204552" y="4800600"/>
                <a:chExt cx="161080" cy="183023"/>
              </a:xfrm>
            </p:grpSpPr>
            <p:cxnSp>
              <p:nvCxnSpPr>
                <p:cNvPr id="102" name="Straight Connector 101"/>
                <p:cNvCxnSpPr/>
                <p:nvPr/>
              </p:nvCxnSpPr>
              <p:spPr>
                <a:xfrm rot="16200000" flipH="1">
                  <a:off x="6172627" y="4872262"/>
                  <a:ext cx="183079" cy="3859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5400000" flipH="1" flipV="1">
                  <a:off x="6286489" y="4885284"/>
                  <a:ext cx="76283" cy="76292"/>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16200000" flipH="1">
                  <a:off x="6202947" y="4897546"/>
                  <a:ext cx="75385" cy="7898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35855" name="Group 72"/>
            <p:cNvGrpSpPr>
              <a:grpSpLocks/>
            </p:cNvGrpSpPr>
            <p:nvPr/>
          </p:nvGrpSpPr>
          <p:grpSpPr bwMode="auto">
            <a:xfrm rot="824538">
              <a:off x="6247478" y="6174916"/>
              <a:ext cx="161080" cy="183023"/>
              <a:chOff x="6204552" y="4800600"/>
              <a:chExt cx="161080" cy="183023"/>
            </a:xfrm>
          </p:grpSpPr>
          <p:cxnSp>
            <p:nvCxnSpPr>
              <p:cNvPr id="89" name="Straight Connector 88"/>
              <p:cNvCxnSpPr/>
              <p:nvPr/>
            </p:nvCxnSpPr>
            <p:spPr>
              <a:xfrm rot="16200000" flipH="1">
                <a:off x="6174092" y="4871009"/>
                <a:ext cx="183977" cy="3680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flipH="1" flipV="1">
                <a:off x="6286330" y="4884553"/>
                <a:ext cx="76283" cy="7539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16200000" flipH="1">
                <a:off x="6203669" y="4896098"/>
                <a:ext cx="75385" cy="7539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856" name="Group 76"/>
            <p:cNvGrpSpPr>
              <a:grpSpLocks/>
            </p:cNvGrpSpPr>
            <p:nvPr/>
          </p:nvGrpSpPr>
          <p:grpSpPr bwMode="auto">
            <a:xfrm rot="823383">
              <a:off x="6569968" y="6162388"/>
              <a:ext cx="161080" cy="183023"/>
              <a:chOff x="6204552" y="4800600"/>
              <a:chExt cx="161080" cy="183023"/>
            </a:xfrm>
          </p:grpSpPr>
          <p:cxnSp>
            <p:nvCxnSpPr>
              <p:cNvPr id="86" name="Straight Connector 85"/>
              <p:cNvCxnSpPr/>
              <p:nvPr/>
            </p:nvCxnSpPr>
            <p:spPr>
              <a:xfrm rot="16200000" flipH="1">
                <a:off x="6174210" y="4872421"/>
                <a:ext cx="179489" cy="37698"/>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flipH="1" flipV="1">
                <a:off x="6289428" y="4886663"/>
                <a:ext cx="75385" cy="7629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16200000" flipH="1">
                <a:off x="6203405" y="4898622"/>
                <a:ext cx="73591" cy="74498"/>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857" name="Group 80"/>
            <p:cNvGrpSpPr>
              <a:grpSpLocks/>
            </p:cNvGrpSpPr>
            <p:nvPr/>
          </p:nvGrpSpPr>
          <p:grpSpPr bwMode="auto">
            <a:xfrm rot="-9934223">
              <a:off x="5792508" y="6029401"/>
              <a:ext cx="161080" cy="183023"/>
              <a:chOff x="6204552" y="4800600"/>
              <a:chExt cx="161080" cy="183023"/>
            </a:xfrm>
          </p:grpSpPr>
          <p:cxnSp>
            <p:nvCxnSpPr>
              <p:cNvPr id="83" name="Straight Connector 82"/>
              <p:cNvCxnSpPr/>
              <p:nvPr/>
            </p:nvCxnSpPr>
            <p:spPr>
              <a:xfrm rot="16200000" flipH="1">
                <a:off x="6175747" y="4874427"/>
                <a:ext cx="183079" cy="37698"/>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flipH="1" flipV="1">
                <a:off x="6289562" y="4892160"/>
                <a:ext cx="78078" cy="7539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6205758" y="4903411"/>
                <a:ext cx="75385" cy="7539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858" name="Group 84"/>
            <p:cNvGrpSpPr>
              <a:grpSpLocks/>
            </p:cNvGrpSpPr>
            <p:nvPr/>
          </p:nvGrpSpPr>
          <p:grpSpPr bwMode="auto">
            <a:xfrm rot="-10070315">
              <a:off x="6311682" y="5975774"/>
              <a:ext cx="161080" cy="183023"/>
              <a:chOff x="6204552" y="4800600"/>
              <a:chExt cx="161080" cy="183023"/>
            </a:xfrm>
          </p:grpSpPr>
          <p:cxnSp>
            <p:nvCxnSpPr>
              <p:cNvPr id="80" name="Straight Connector 79"/>
              <p:cNvCxnSpPr/>
              <p:nvPr/>
            </p:nvCxnSpPr>
            <p:spPr>
              <a:xfrm rot="16200000" flipH="1">
                <a:off x="6179894" y="4871679"/>
                <a:ext cx="183079" cy="3859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flipH="1" flipV="1">
                <a:off x="6294239" y="4890200"/>
                <a:ext cx="76283" cy="7719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6200000" flipH="1">
                <a:off x="6208719" y="4898615"/>
                <a:ext cx="75385" cy="76293"/>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859" name="Group 88"/>
            <p:cNvGrpSpPr>
              <a:grpSpLocks/>
            </p:cNvGrpSpPr>
            <p:nvPr/>
          </p:nvGrpSpPr>
          <p:grpSpPr bwMode="auto">
            <a:xfrm rot="-10070315">
              <a:off x="6797397" y="5990955"/>
              <a:ext cx="161080" cy="183023"/>
              <a:chOff x="6204552" y="4800600"/>
              <a:chExt cx="161080" cy="183023"/>
            </a:xfrm>
          </p:grpSpPr>
          <p:cxnSp>
            <p:nvCxnSpPr>
              <p:cNvPr id="77" name="Straight Connector 76"/>
              <p:cNvCxnSpPr/>
              <p:nvPr/>
            </p:nvCxnSpPr>
            <p:spPr>
              <a:xfrm rot="16200000" flipH="1">
                <a:off x="6180927" y="4870868"/>
                <a:ext cx="179489" cy="40391"/>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flipH="1" flipV="1">
                <a:off x="6294700" y="4882787"/>
                <a:ext cx="75385" cy="78088"/>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16200000" flipH="1">
                <a:off x="6209353" y="4896759"/>
                <a:ext cx="73591" cy="76292"/>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35843"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حذف ترافیک عبوری از داخل محلات</a:t>
            </a:r>
            <a:endParaRPr lang="en-US" altLang="en-US" smtClean="0">
              <a:solidFill>
                <a:srgbClr val="663300"/>
              </a:solidFill>
            </a:endParaRPr>
          </a:p>
        </p:txBody>
      </p:sp>
      <p:sp>
        <p:nvSpPr>
          <p:cNvPr id="17" name="Rounded Rectangle 16"/>
          <p:cNvSpPr/>
          <p:nvPr/>
        </p:nvSpPr>
        <p:spPr>
          <a:xfrm>
            <a:off x="6172200" y="1600200"/>
            <a:ext cx="20193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dirty="0">
              <a:solidFill>
                <a:srgbClr val="A8A8A8"/>
              </a:solidFill>
            </a:endParaRPr>
          </a:p>
        </p:txBody>
      </p:sp>
      <p:sp>
        <p:nvSpPr>
          <p:cNvPr id="13" name="Text Placeholder 22"/>
          <p:cNvSpPr txBox="1">
            <a:spLocks/>
          </p:cNvSpPr>
          <p:nvPr/>
        </p:nvSpPr>
        <p:spPr>
          <a:xfrm>
            <a:off x="6477000" y="1447800"/>
            <a:ext cx="2057400" cy="533400"/>
          </a:xfrm>
          <a:prstGeom prst="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rtl="0" fontAlgn="base">
              <a:spcBef>
                <a:spcPts val="600"/>
              </a:spcBef>
              <a:spcAft>
                <a:spcPct val="0"/>
              </a:spcAft>
              <a:buClr>
                <a:srgbClr val="6F6F6F"/>
              </a:buClr>
              <a:buSzPct val="76000"/>
              <a:defRPr/>
            </a:pPr>
            <a:r>
              <a:rPr lang="fa-IR" sz="1400">
                <a:solidFill>
                  <a:srgbClr val="161616"/>
                </a:solidFill>
                <a:latin typeface="Arial" pitchFamily="34" charset="0"/>
              </a:rPr>
              <a:t>تغییر نظام سلسله مراتب راه</a:t>
            </a:r>
            <a:endParaRPr lang="en-US" sz="1400">
              <a:solidFill>
                <a:srgbClr val="161616"/>
              </a:solidFill>
              <a:latin typeface="Arial" pitchFamily="34" charset="0"/>
              <a:cs typeface="Arial" pitchFamily="34" charset="0"/>
            </a:endParaRPr>
          </a:p>
          <a:p>
            <a:pPr algn="ctr" rtl="0" fontAlgn="base">
              <a:lnSpc>
                <a:spcPct val="70000"/>
              </a:lnSpc>
              <a:spcBef>
                <a:spcPts val="600"/>
              </a:spcBef>
              <a:spcAft>
                <a:spcPct val="0"/>
              </a:spcAft>
              <a:buClr>
                <a:srgbClr val="6F6F6F"/>
              </a:buClr>
              <a:buSzPct val="76000"/>
              <a:defRPr/>
            </a:pPr>
            <a:endParaRPr lang="en-US" sz="1400">
              <a:solidFill>
                <a:srgbClr val="161616"/>
              </a:solidFill>
            </a:endParaRPr>
          </a:p>
        </p:txBody>
      </p:sp>
      <p:pic>
        <p:nvPicPr>
          <p:cNvPr id="7" name="Picture 6" descr="public places#urban spaces-830.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724400" y="2471738"/>
            <a:ext cx="3886200" cy="3167062"/>
          </a:xfrm>
          <a:prstGeom prst="rect">
            <a:avLst/>
          </a:prstGeom>
          <a:ln w="38100" cap="sq">
            <a:solidFill>
              <a:schemeClr val="accent5">
                <a:lumMod val="75000"/>
                <a:lumOff val="25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228729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6172200" y="1600200"/>
            <a:ext cx="20193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dirty="0">
              <a:solidFill>
                <a:srgbClr val="A8A8A8"/>
              </a:solidFill>
            </a:endParaRPr>
          </a:p>
        </p:txBody>
      </p:sp>
      <p:sp>
        <p:nvSpPr>
          <p:cNvPr id="37891" name="Title 20"/>
          <p:cNvSpPr>
            <a:spLocks noGrp="1"/>
          </p:cNvSpPr>
          <p:nvPr>
            <p:ph type="title" idx="4294967295"/>
          </p:nvPr>
        </p:nvSpPr>
        <p:spPr>
          <a:xfrm>
            <a:off x="457200" y="500063"/>
            <a:ext cx="8229600" cy="676275"/>
          </a:xfrm>
          <a:ln>
            <a:solidFill>
              <a:schemeClr val="accent1"/>
            </a:solidFill>
            <a:miter lim="800000"/>
            <a:headEnd/>
            <a:tailEnd/>
          </a:ln>
        </p:spPr>
        <p:txBody>
          <a:bodyPr lIns="274320" anchor="ctr"/>
          <a:lstStyle/>
          <a:p>
            <a:pPr algn="ctr" eaLnBrk="1" hangingPunct="1"/>
            <a:r>
              <a:rPr lang="fa-IR" altLang="en-US" sz="2000" smtClean="0">
                <a:solidFill>
                  <a:srgbClr val="663300"/>
                </a:solidFill>
              </a:rPr>
              <a:t>حذف ترافیک عبوری از داخل محلات</a:t>
            </a:r>
            <a:endParaRPr lang="en-US" altLang="en-US" sz="2000" smtClean="0">
              <a:solidFill>
                <a:srgbClr val="663300"/>
              </a:solidFill>
            </a:endParaRPr>
          </a:p>
        </p:txBody>
      </p:sp>
      <p:sp>
        <p:nvSpPr>
          <p:cNvPr id="13" name="Text Placeholder 22"/>
          <p:cNvSpPr txBox="1">
            <a:spLocks/>
          </p:cNvSpPr>
          <p:nvPr/>
        </p:nvSpPr>
        <p:spPr>
          <a:xfrm>
            <a:off x="6477000" y="1447800"/>
            <a:ext cx="2057400" cy="533400"/>
          </a:xfrm>
          <a:prstGeom prst="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lnSpc>
                <a:spcPct val="70000"/>
              </a:lnSpc>
              <a:spcBef>
                <a:spcPts val="600"/>
              </a:spcBef>
              <a:buClr>
                <a:srgbClr val="6F6F6F"/>
              </a:buClr>
              <a:buSzPct val="76000"/>
              <a:defRPr/>
            </a:pPr>
            <a:r>
              <a:rPr lang="fa-IR" sz="1400" dirty="0">
                <a:solidFill>
                  <a:srgbClr val="161616"/>
                </a:solidFill>
              </a:rPr>
              <a:t>تغییر شکل راهها از حالت</a:t>
            </a:r>
          </a:p>
          <a:p>
            <a:pPr algn="ctr" rtl="0">
              <a:lnSpc>
                <a:spcPct val="70000"/>
              </a:lnSpc>
              <a:spcBef>
                <a:spcPts val="600"/>
              </a:spcBef>
              <a:buClr>
                <a:srgbClr val="6F6F6F"/>
              </a:buClr>
              <a:buSzPct val="76000"/>
              <a:defRPr/>
            </a:pPr>
            <a:r>
              <a:rPr lang="fa-IR" sz="1400" dirty="0">
                <a:solidFill>
                  <a:srgbClr val="161616"/>
                </a:solidFill>
              </a:rPr>
              <a:t> مستقیم به صورت منحنی</a:t>
            </a:r>
            <a:endParaRPr lang="en-US" sz="1400" dirty="0">
              <a:solidFill>
                <a:srgbClr val="161616"/>
              </a:solidFill>
            </a:endParaRPr>
          </a:p>
        </p:txBody>
      </p:sp>
      <p:grpSp>
        <p:nvGrpSpPr>
          <p:cNvPr id="37893" name="Group 21"/>
          <p:cNvGrpSpPr>
            <a:grpSpLocks/>
          </p:cNvGrpSpPr>
          <p:nvPr/>
        </p:nvGrpSpPr>
        <p:grpSpPr bwMode="auto">
          <a:xfrm>
            <a:off x="600075" y="2743200"/>
            <a:ext cx="3514725" cy="3124200"/>
            <a:chOff x="1980126" y="4724400"/>
            <a:chExt cx="2057400" cy="1828800"/>
          </a:xfrm>
        </p:grpSpPr>
        <p:pic>
          <p:nvPicPr>
            <p:cNvPr id="14" name="Picture 13" descr="public places#urban spaces-83.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980126" y="4724400"/>
              <a:ext cx="2057400" cy="1828800"/>
            </a:xfrm>
            <a:prstGeom prst="rect">
              <a:avLst/>
            </a:prstGeom>
            <a:ln w="38100" cap="sq">
              <a:solidFill>
                <a:schemeClr val="accent5">
                  <a:lumMod val="75000"/>
                  <a:lumOff val="25000"/>
                </a:schemeClr>
              </a:solidFill>
              <a:prstDash val="solid"/>
              <a:miter lim="800000"/>
            </a:ln>
            <a:effectLst>
              <a:outerShdw blurRad="50800" dist="38100" dir="2700000" algn="tl" rotWithShape="0">
                <a:srgbClr val="000000">
                  <a:alpha val="43000"/>
                </a:srgbClr>
              </a:outerShdw>
            </a:effectLst>
          </p:spPr>
        </p:pic>
        <p:sp>
          <p:nvSpPr>
            <p:cNvPr id="15" name="Freeform 14"/>
            <p:cNvSpPr/>
            <p:nvPr/>
          </p:nvSpPr>
          <p:spPr>
            <a:xfrm>
              <a:off x="2891738" y="4732764"/>
              <a:ext cx="250902" cy="998034"/>
            </a:xfrm>
            <a:custGeom>
              <a:avLst/>
              <a:gdLst>
                <a:gd name="connsiteX0" fmla="*/ 238259 w 251138"/>
                <a:gd name="connsiteY0" fmla="*/ 0 h 998113"/>
                <a:gd name="connsiteX1" fmla="*/ 244699 w 251138"/>
                <a:gd name="connsiteY1" fmla="*/ 154546 h 998113"/>
                <a:gd name="connsiteX2" fmla="*/ 244699 w 251138"/>
                <a:gd name="connsiteY2" fmla="*/ 154546 h 998113"/>
                <a:gd name="connsiteX3" fmla="*/ 96592 w 251138"/>
                <a:gd name="connsiteY3" fmla="*/ 470079 h 998113"/>
                <a:gd name="connsiteX4" fmla="*/ 0 w 251138"/>
                <a:gd name="connsiteY4" fmla="*/ 624625 h 998113"/>
                <a:gd name="connsiteX5" fmla="*/ 51516 w 251138"/>
                <a:gd name="connsiteY5" fmla="*/ 637504 h 998113"/>
                <a:gd name="connsiteX6" fmla="*/ 251138 w 251138"/>
                <a:gd name="connsiteY6" fmla="*/ 907960 h 998113"/>
                <a:gd name="connsiteX7" fmla="*/ 173865 w 251138"/>
                <a:gd name="connsiteY7" fmla="*/ 998113 h 998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138" h="998113">
                  <a:moveTo>
                    <a:pt x="238259" y="0"/>
                  </a:moveTo>
                  <a:cubicBezTo>
                    <a:pt x="246228" y="111562"/>
                    <a:pt x="244699" y="60025"/>
                    <a:pt x="244699" y="154546"/>
                  </a:cubicBezTo>
                  <a:lnTo>
                    <a:pt x="244699" y="154546"/>
                  </a:lnTo>
                  <a:lnTo>
                    <a:pt x="96592" y="470079"/>
                  </a:lnTo>
                  <a:lnTo>
                    <a:pt x="0" y="624625"/>
                  </a:lnTo>
                  <a:lnTo>
                    <a:pt x="51516" y="637504"/>
                  </a:lnTo>
                  <a:lnTo>
                    <a:pt x="251138" y="907960"/>
                  </a:lnTo>
                  <a:lnTo>
                    <a:pt x="173865" y="99811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16" name="Freeform 15"/>
            <p:cNvSpPr/>
            <p:nvPr/>
          </p:nvSpPr>
          <p:spPr>
            <a:xfrm>
              <a:off x="2987453" y="5726151"/>
              <a:ext cx="254620" cy="770364"/>
            </a:xfrm>
            <a:custGeom>
              <a:avLst/>
              <a:gdLst>
                <a:gd name="connsiteX0" fmla="*/ 87630 w 255270"/>
                <a:gd name="connsiteY0" fmla="*/ 0 h 769620"/>
                <a:gd name="connsiteX1" fmla="*/ 125730 w 255270"/>
                <a:gd name="connsiteY1" fmla="*/ 102870 h 769620"/>
                <a:gd name="connsiteX2" fmla="*/ 41910 w 255270"/>
                <a:gd name="connsiteY2" fmla="*/ 152400 h 769620"/>
                <a:gd name="connsiteX3" fmla="*/ 0 w 255270"/>
                <a:gd name="connsiteY3" fmla="*/ 213360 h 769620"/>
                <a:gd name="connsiteX4" fmla="*/ 0 w 255270"/>
                <a:gd name="connsiteY4" fmla="*/ 274320 h 769620"/>
                <a:gd name="connsiteX5" fmla="*/ 38100 w 255270"/>
                <a:gd name="connsiteY5" fmla="*/ 323850 h 769620"/>
                <a:gd name="connsiteX6" fmla="*/ 133350 w 255270"/>
                <a:gd name="connsiteY6" fmla="*/ 354330 h 769620"/>
                <a:gd name="connsiteX7" fmla="*/ 118110 w 255270"/>
                <a:gd name="connsiteY7" fmla="*/ 449580 h 769620"/>
                <a:gd name="connsiteX8" fmla="*/ 45720 w 255270"/>
                <a:gd name="connsiteY8" fmla="*/ 491490 h 769620"/>
                <a:gd name="connsiteX9" fmla="*/ 186690 w 255270"/>
                <a:gd name="connsiteY9" fmla="*/ 586740 h 769620"/>
                <a:gd name="connsiteX10" fmla="*/ 251460 w 255270"/>
                <a:gd name="connsiteY10" fmla="*/ 628650 h 769620"/>
                <a:gd name="connsiteX11" fmla="*/ 247650 w 255270"/>
                <a:gd name="connsiteY11" fmla="*/ 769620 h 769620"/>
                <a:gd name="connsiteX12" fmla="*/ 255270 w 255270"/>
                <a:gd name="connsiteY12" fmla="*/ 769620 h 76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270" h="769620">
                  <a:moveTo>
                    <a:pt x="87630" y="0"/>
                  </a:moveTo>
                  <a:lnTo>
                    <a:pt x="125730" y="102870"/>
                  </a:lnTo>
                  <a:lnTo>
                    <a:pt x="41910" y="152400"/>
                  </a:lnTo>
                  <a:lnTo>
                    <a:pt x="0" y="213360"/>
                  </a:lnTo>
                  <a:lnTo>
                    <a:pt x="0" y="274320"/>
                  </a:lnTo>
                  <a:lnTo>
                    <a:pt x="38100" y="323850"/>
                  </a:lnTo>
                  <a:lnTo>
                    <a:pt x="133350" y="354330"/>
                  </a:lnTo>
                  <a:lnTo>
                    <a:pt x="118110" y="449580"/>
                  </a:lnTo>
                  <a:lnTo>
                    <a:pt x="45720" y="491490"/>
                  </a:lnTo>
                  <a:lnTo>
                    <a:pt x="186690" y="586740"/>
                  </a:lnTo>
                  <a:lnTo>
                    <a:pt x="251460" y="628650"/>
                  </a:lnTo>
                  <a:lnTo>
                    <a:pt x="247650" y="769620"/>
                  </a:lnTo>
                  <a:lnTo>
                    <a:pt x="255270" y="7696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18" name="Freeform 17"/>
            <p:cNvSpPr/>
            <p:nvPr/>
          </p:nvSpPr>
          <p:spPr>
            <a:xfrm>
              <a:off x="3169589" y="6446334"/>
              <a:ext cx="126380" cy="65049"/>
            </a:xfrm>
            <a:custGeom>
              <a:avLst/>
              <a:gdLst>
                <a:gd name="connsiteX0" fmla="*/ 125730 w 125730"/>
                <a:gd name="connsiteY0" fmla="*/ 3810 h 64770"/>
                <a:gd name="connsiteX1" fmla="*/ 64770 w 125730"/>
                <a:gd name="connsiteY1" fmla="*/ 64770 h 64770"/>
                <a:gd name="connsiteX2" fmla="*/ 0 w 125730"/>
                <a:gd name="connsiteY2" fmla="*/ 0 h 64770"/>
              </a:gdLst>
              <a:ahLst/>
              <a:cxnLst>
                <a:cxn ang="0">
                  <a:pos x="connsiteX0" y="connsiteY0"/>
                </a:cxn>
                <a:cxn ang="0">
                  <a:pos x="connsiteX1" y="connsiteY1"/>
                </a:cxn>
                <a:cxn ang="0">
                  <a:pos x="connsiteX2" y="connsiteY2"/>
                </a:cxn>
              </a:cxnLst>
              <a:rect l="l" t="t" r="r" b="b"/>
              <a:pathLst>
                <a:path w="125730" h="64770">
                  <a:moveTo>
                    <a:pt x="125730" y="3810"/>
                  </a:moveTo>
                  <a:lnTo>
                    <a:pt x="64770" y="64770"/>
                  </a:lnTo>
                  <a:lnTo>
                    <a:pt x="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grpSp>
      <p:grpSp>
        <p:nvGrpSpPr>
          <p:cNvPr id="37894" name="Group 20"/>
          <p:cNvGrpSpPr>
            <a:grpSpLocks/>
          </p:cNvGrpSpPr>
          <p:nvPr/>
        </p:nvGrpSpPr>
        <p:grpSpPr bwMode="auto">
          <a:xfrm>
            <a:off x="4733925" y="2743200"/>
            <a:ext cx="3419475" cy="3124200"/>
            <a:chOff x="1980126" y="2743200"/>
            <a:chExt cx="2001870" cy="1828800"/>
          </a:xfrm>
        </p:grpSpPr>
        <p:pic>
          <p:nvPicPr>
            <p:cNvPr id="10" name="Picture 9" descr="public places#urban spaces-83.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980126" y="2743200"/>
              <a:ext cx="2001870" cy="1828800"/>
            </a:xfrm>
            <a:prstGeom prst="rect">
              <a:avLst/>
            </a:prstGeom>
            <a:ln w="38100" cap="sq">
              <a:solidFill>
                <a:schemeClr val="accent5">
                  <a:lumMod val="75000"/>
                  <a:lumOff val="25000"/>
                </a:schemeClr>
              </a:solidFill>
              <a:prstDash val="solid"/>
              <a:miter lim="800000"/>
            </a:ln>
            <a:effectLst>
              <a:outerShdw blurRad="50800" dist="38100" dir="2700000" algn="tl" rotWithShape="0">
                <a:srgbClr val="000000">
                  <a:alpha val="43000"/>
                </a:srgbClr>
              </a:outerShdw>
            </a:effectLst>
          </p:spPr>
        </p:pic>
        <p:sp>
          <p:nvSpPr>
            <p:cNvPr id="19" name="Freeform 18"/>
            <p:cNvSpPr/>
            <p:nvPr/>
          </p:nvSpPr>
          <p:spPr>
            <a:xfrm>
              <a:off x="3103739" y="2763644"/>
              <a:ext cx="28810" cy="1775832"/>
            </a:xfrm>
            <a:custGeom>
              <a:avLst/>
              <a:gdLst>
                <a:gd name="connsiteX0" fmla="*/ 28704 w 28704"/>
                <a:gd name="connsiteY0" fmla="*/ 0 h 1775494"/>
                <a:gd name="connsiteX1" fmla="*/ 0 w 28704"/>
                <a:gd name="connsiteY1" fmla="*/ 1775494 h 1775494"/>
              </a:gdLst>
              <a:ahLst/>
              <a:cxnLst>
                <a:cxn ang="0">
                  <a:pos x="connsiteX0" y="connsiteY0"/>
                </a:cxn>
                <a:cxn ang="0">
                  <a:pos x="connsiteX1" y="connsiteY1"/>
                </a:cxn>
              </a:cxnLst>
              <a:rect l="l" t="t" r="r" b="b"/>
              <a:pathLst>
                <a:path w="28704" h="1775494">
                  <a:moveTo>
                    <a:pt x="28704" y="0"/>
                  </a:moveTo>
                  <a:lnTo>
                    <a:pt x="0" y="177549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12" name="Freeform 11"/>
            <p:cNvSpPr/>
            <p:nvPr/>
          </p:nvSpPr>
          <p:spPr>
            <a:xfrm>
              <a:off x="3039612" y="4479073"/>
              <a:ext cx="125466" cy="65049"/>
            </a:xfrm>
            <a:custGeom>
              <a:avLst/>
              <a:gdLst>
                <a:gd name="connsiteX0" fmla="*/ 125730 w 125730"/>
                <a:gd name="connsiteY0" fmla="*/ 3810 h 64770"/>
                <a:gd name="connsiteX1" fmla="*/ 64770 w 125730"/>
                <a:gd name="connsiteY1" fmla="*/ 64770 h 64770"/>
                <a:gd name="connsiteX2" fmla="*/ 0 w 125730"/>
                <a:gd name="connsiteY2" fmla="*/ 0 h 64770"/>
              </a:gdLst>
              <a:ahLst/>
              <a:cxnLst>
                <a:cxn ang="0">
                  <a:pos x="connsiteX0" y="connsiteY0"/>
                </a:cxn>
                <a:cxn ang="0">
                  <a:pos x="connsiteX1" y="connsiteY1"/>
                </a:cxn>
                <a:cxn ang="0">
                  <a:pos x="connsiteX2" y="connsiteY2"/>
                </a:cxn>
              </a:cxnLst>
              <a:rect l="l" t="t" r="r" b="b"/>
              <a:pathLst>
                <a:path w="125730" h="64770">
                  <a:moveTo>
                    <a:pt x="125730" y="3810"/>
                  </a:moveTo>
                  <a:lnTo>
                    <a:pt x="64770" y="64770"/>
                  </a:lnTo>
                  <a:lnTo>
                    <a:pt x="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grpSp>
    </p:spTree>
    <p:extLst>
      <p:ext uri="{BB962C8B-B14F-4D97-AF65-F5344CB8AC3E}">
        <p14:creationId xmlns:p14="http://schemas.microsoft.com/office/powerpoint/2010/main" val="34612318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6172200" y="1600200"/>
            <a:ext cx="20193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dirty="0">
              <a:solidFill>
                <a:srgbClr val="A8A8A8"/>
              </a:solidFill>
            </a:endParaRPr>
          </a:p>
        </p:txBody>
      </p:sp>
      <p:sp>
        <p:nvSpPr>
          <p:cNvPr id="39939" name="Title 20"/>
          <p:cNvSpPr>
            <a:spLocks noGrp="1"/>
          </p:cNvSpPr>
          <p:nvPr>
            <p:ph type="title" idx="4294967295"/>
          </p:nvPr>
        </p:nvSpPr>
        <p:spPr>
          <a:xfrm>
            <a:off x="457200" y="500063"/>
            <a:ext cx="8229600" cy="676275"/>
          </a:xfrm>
          <a:ln>
            <a:solidFill>
              <a:schemeClr val="accent1"/>
            </a:solidFill>
            <a:miter lim="800000"/>
            <a:headEnd/>
            <a:tailEnd/>
          </a:ln>
        </p:spPr>
        <p:txBody>
          <a:bodyPr lIns="274320" anchor="ctr"/>
          <a:lstStyle/>
          <a:p>
            <a:pPr algn="ctr" eaLnBrk="1" hangingPunct="1"/>
            <a:r>
              <a:rPr lang="fa-IR" altLang="en-US" sz="2000" smtClean="0">
                <a:solidFill>
                  <a:srgbClr val="663300"/>
                </a:solidFill>
              </a:rPr>
              <a:t>حذف ترافیک عبوری از داخل محلات</a:t>
            </a:r>
            <a:endParaRPr lang="en-US" altLang="en-US" sz="2000" smtClean="0">
              <a:solidFill>
                <a:srgbClr val="663300"/>
              </a:solidFill>
            </a:endParaRPr>
          </a:p>
        </p:txBody>
      </p:sp>
      <p:sp>
        <p:nvSpPr>
          <p:cNvPr id="13" name="Text Placeholder 22"/>
          <p:cNvSpPr txBox="1">
            <a:spLocks/>
          </p:cNvSpPr>
          <p:nvPr/>
        </p:nvSpPr>
        <p:spPr>
          <a:xfrm>
            <a:off x="6477000" y="1447800"/>
            <a:ext cx="2057400" cy="533400"/>
          </a:xfrm>
          <a:prstGeom prst="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lnSpc>
                <a:spcPct val="70000"/>
              </a:lnSpc>
              <a:spcBef>
                <a:spcPts val="600"/>
              </a:spcBef>
              <a:spcAft>
                <a:spcPct val="0"/>
              </a:spcAft>
              <a:buClr>
                <a:srgbClr val="6F6F6F"/>
              </a:buClr>
              <a:buSzPct val="76000"/>
              <a:defRPr/>
            </a:pPr>
            <a:r>
              <a:rPr lang="en-US" b="1">
                <a:solidFill>
                  <a:srgbClr val="663300"/>
                </a:solidFill>
                <a:latin typeface="Arial" pitchFamily="34" charset="0"/>
              </a:rPr>
              <a:t>Pod development</a:t>
            </a:r>
          </a:p>
        </p:txBody>
      </p:sp>
      <p:pic>
        <p:nvPicPr>
          <p:cNvPr id="8" name="Picture 7" descr="public places#urban spaces-8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38400" y="1600200"/>
            <a:ext cx="3533775" cy="4754563"/>
          </a:xfrm>
          <a:prstGeom prst="rect">
            <a:avLst/>
          </a:prstGeom>
          <a:ln w="38100">
            <a:solidFill>
              <a:schemeClr val="bg1">
                <a:lumMod val="75000"/>
                <a:lumOff val="25000"/>
              </a:schemeClr>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509590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chemeClr val="bg1"/>
                </a:solidFill>
              </a:rPr>
              <a:t>مزایای پادها</a:t>
            </a:r>
            <a:endParaRPr lang="en-US" altLang="en-US" smtClean="0">
              <a:solidFill>
                <a:schemeClr val="bg1"/>
              </a:solidFill>
            </a:endParaRPr>
          </a:p>
        </p:txBody>
      </p:sp>
      <p:sp>
        <p:nvSpPr>
          <p:cNvPr id="12" name="Rounded Rectangle 11"/>
          <p:cNvSpPr/>
          <p:nvPr/>
        </p:nvSpPr>
        <p:spPr>
          <a:xfrm>
            <a:off x="1905000" y="1905000"/>
            <a:ext cx="3657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3" name="Rounded Rectangle 12"/>
          <p:cNvSpPr/>
          <p:nvPr/>
        </p:nvSpPr>
        <p:spPr>
          <a:xfrm>
            <a:off x="6858000" y="3124200"/>
            <a:ext cx="17145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41989" name="TextBox 13"/>
          <p:cNvSpPr txBox="1">
            <a:spLocks noChangeArrowheads="1"/>
          </p:cNvSpPr>
          <p:nvPr/>
        </p:nvSpPr>
        <p:spPr bwMode="auto">
          <a:xfrm>
            <a:off x="71628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r>
              <a:rPr lang="fa-IR" altLang="en-US" sz="1800" b="1">
                <a:solidFill>
                  <a:srgbClr val="663300"/>
                </a:solidFill>
              </a:rPr>
              <a:t>مزایای پادها</a:t>
            </a:r>
            <a:endParaRPr lang="en-US" altLang="en-US" sz="1800" b="1">
              <a:solidFill>
                <a:srgbClr val="663300"/>
              </a:solidFill>
            </a:endParaRPr>
          </a:p>
        </p:txBody>
      </p:sp>
      <p:sp>
        <p:nvSpPr>
          <p:cNvPr id="15" name="Rounded Rectangle 14"/>
          <p:cNvSpPr/>
          <p:nvPr/>
        </p:nvSpPr>
        <p:spPr>
          <a:xfrm>
            <a:off x="1905000" y="3124200"/>
            <a:ext cx="3657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6" name="Rounded Rectangle 15"/>
          <p:cNvSpPr/>
          <p:nvPr/>
        </p:nvSpPr>
        <p:spPr>
          <a:xfrm>
            <a:off x="1905000" y="4495800"/>
            <a:ext cx="3657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41992" name="TextBox 16"/>
          <p:cNvSpPr txBox="1">
            <a:spLocks noChangeArrowheads="1"/>
          </p:cNvSpPr>
          <p:nvPr/>
        </p:nvSpPr>
        <p:spPr bwMode="auto">
          <a:xfrm>
            <a:off x="1600200" y="1981200"/>
            <a:ext cx="3886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161616"/>
                </a:solidFill>
              </a:rPr>
              <a:t>1- صرفه جویی در هزینه های ساخت</a:t>
            </a:r>
          </a:p>
        </p:txBody>
      </p:sp>
      <p:sp>
        <p:nvSpPr>
          <p:cNvPr id="41993" name="TextBox 17"/>
          <p:cNvSpPr txBox="1">
            <a:spLocks noChangeArrowheads="1"/>
          </p:cNvSpPr>
          <p:nvPr/>
        </p:nvSpPr>
        <p:spPr bwMode="auto">
          <a:xfrm>
            <a:off x="1524000" y="3200400"/>
            <a:ext cx="3886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161616"/>
                </a:solidFill>
              </a:rPr>
              <a:t>2- کاهش بار ترافیکی</a:t>
            </a:r>
          </a:p>
        </p:txBody>
      </p:sp>
      <p:sp>
        <p:nvSpPr>
          <p:cNvPr id="41994" name="TextBox 18"/>
          <p:cNvSpPr txBox="1">
            <a:spLocks noChangeArrowheads="1"/>
          </p:cNvSpPr>
          <p:nvPr/>
        </p:nvSpPr>
        <p:spPr bwMode="auto">
          <a:xfrm>
            <a:off x="1600200" y="4572000"/>
            <a:ext cx="3886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161616"/>
                </a:solidFill>
              </a:rPr>
              <a:t>3- عدم نیاز به مهارت و تخصص بالا برای ساخت</a:t>
            </a:r>
          </a:p>
        </p:txBody>
      </p:sp>
      <p:cxnSp>
        <p:nvCxnSpPr>
          <p:cNvPr id="22" name="Straight Arrow Connector 21"/>
          <p:cNvCxnSpPr>
            <a:stCxn id="13" idx="1"/>
            <a:endCxn id="12" idx="3"/>
          </p:cNvCxnSpPr>
          <p:nvPr/>
        </p:nvCxnSpPr>
        <p:spPr>
          <a:xfrm rot="10800000">
            <a:off x="5562600" y="2171700"/>
            <a:ext cx="1295400" cy="12192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3" idx="1"/>
            <a:endCxn id="15" idx="3"/>
          </p:cNvCxnSpPr>
          <p:nvPr/>
        </p:nvCxnSpPr>
        <p:spPr>
          <a:xfrm rot="10800000">
            <a:off x="5562600" y="3390900"/>
            <a:ext cx="1295400" cy="1588"/>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3" idx="1"/>
            <a:endCxn id="16" idx="3"/>
          </p:cNvCxnSpPr>
          <p:nvPr/>
        </p:nvCxnSpPr>
        <p:spPr>
          <a:xfrm rot="10800000" flipV="1">
            <a:off x="5562600" y="3390900"/>
            <a:ext cx="1295400" cy="13716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34079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5797550" y="1600200"/>
            <a:ext cx="239395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dirty="0">
              <a:solidFill>
                <a:srgbClr val="A8A8A8"/>
              </a:solidFill>
            </a:endParaRPr>
          </a:p>
        </p:txBody>
      </p:sp>
      <p:sp>
        <p:nvSpPr>
          <p:cNvPr id="44035" name="Title 20"/>
          <p:cNvSpPr>
            <a:spLocks noGrp="1"/>
          </p:cNvSpPr>
          <p:nvPr>
            <p:ph type="title" idx="4294967295"/>
          </p:nvPr>
        </p:nvSpPr>
        <p:spPr>
          <a:xfrm>
            <a:off x="457200" y="500063"/>
            <a:ext cx="8229600" cy="676275"/>
          </a:xfrm>
          <a:ln>
            <a:solidFill>
              <a:schemeClr val="accent1"/>
            </a:solidFill>
            <a:miter lim="800000"/>
            <a:headEnd/>
            <a:tailEnd/>
          </a:ln>
        </p:spPr>
        <p:txBody>
          <a:bodyPr lIns="274320" anchor="ctr"/>
          <a:lstStyle/>
          <a:p>
            <a:pPr algn="ctr" eaLnBrk="1" hangingPunct="1"/>
            <a:r>
              <a:rPr lang="fa-IR" altLang="en-US" sz="2000" smtClean="0">
                <a:solidFill>
                  <a:srgbClr val="663300"/>
                </a:solidFill>
              </a:rPr>
              <a:t>حذف ترافیک عبوری از داخل محلات</a:t>
            </a:r>
            <a:endParaRPr lang="en-US" altLang="en-US" sz="2000" smtClean="0">
              <a:solidFill>
                <a:srgbClr val="663300"/>
              </a:solidFill>
            </a:endParaRPr>
          </a:p>
        </p:txBody>
      </p:sp>
      <p:sp>
        <p:nvSpPr>
          <p:cNvPr id="13" name="Text Placeholder 22"/>
          <p:cNvSpPr txBox="1">
            <a:spLocks/>
          </p:cNvSpPr>
          <p:nvPr/>
        </p:nvSpPr>
        <p:spPr>
          <a:xfrm>
            <a:off x="6096000" y="1447800"/>
            <a:ext cx="2438400" cy="533400"/>
          </a:xfrm>
          <a:prstGeom prst="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buFontTx/>
              <a:buChar char="•"/>
              <a:defRPr/>
            </a:pPr>
            <a:endParaRPr lang="fa-IR" sz="1600">
              <a:solidFill>
                <a:srgbClr val="161616"/>
              </a:solidFill>
              <a:latin typeface="Arial" pitchFamily="34" charset="0"/>
            </a:endParaRPr>
          </a:p>
          <a:p>
            <a:pPr fontAlgn="base">
              <a:spcBef>
                <a:spcPct val="0"/>
              </a:spcBef>
              <a:spcAft>
                <a:spcPct val="0"/>
              </a:spcAft>
              <a:defRPr/>
            </a:pPr>
            <a:r>
              <a:rPr lang="fa-IR" sz="1600">
                <a:solidFill>
                  <a:srgbClr val="161616"/>
                </a:solidFill>
                <a:latin typeface="Arial" pitchFamily="34" charset="0"/>
              </a:rPr>
              <a:t>به کارگیری کوچه های بن </a:t>
            </a:r>
            <a:r>
              <a:rPr lang="fa-IR">
                <a:solidFill>
                  <a:srgbClr val="161616"/>
                </a:solidFill>
                <a:latin typeface="Arial" pitchFamily="34" charset="0"/>
              </a:rPr>
              <a:t>بست</a:t>
            </a:r>
            <a:endParaRPr lang="en-US">
              <a:solidFill>
                <a:srgbClr val="161616"/>
              </a:solidFill>
              <a:latin typeface="Arial" pitchFamily="34" charset="0"/>
              <a:cs typeface="Arial" pitchFamily="34" charset="0"/>
            </a:endParaRPr>
          </a:p>
          <a:p>
            <a:pPr fontAlgn="base">
              <a:spcBef>
                <a:spcPct val="0"/>
              </a:spcBef>
              <a:spcAft>
                <a:spcPct val="0"/>
              </a:spcAft>
              <a:defRPr/>
            </a:pPr>
            <a:endParaRPr lang="fa-IR" sz="1600">
              <a:solidFill>
                <a:srgbClr val="161616"/>
              </a:solidFill>
              <a:latin typeface="Arial" pitchFamily="34" charset="0"/>
            </a:endParaRPr>
          </a:p>
          <a:p>
            <a:pPr algn="ctr" rtl="0" fontAlgn="base">
              <a:lnSpc>
                <a:spcPct val="70000"/>
              </a:lnSpc>
              <a:spcBef>
                <a:spcPts val="600"/>
              </a:spcBef>
              <a:spcAft>
                <a:spcPct val="0"/>
              </a:spcAft>
              <a:buClr>
                <a:srgbClr val="6F6F6F"/>
              </a:buClr>
              <a:buSzPct val="76000"/>
              <a:defRPr/>
            </a:pPr>
            <a:endParaRPr lang="en-US" sz="1600" b="1">
              <a:solidFill>
                <a:srgbClr val="161616"/>
              </a:solidFill>
              <a:latin typeface="Arial" pitchFamily="34" charset="0"/>
            </a:endParaRPr>
          </a:p>
        </p:txBody>
      </p:sp>
      <p:pic>
        <p:nvPicPr>
          <p:cNvPr id="44037" name="Picture 7" descr="DSC00142"/>
          <p:cNvPicPr>
            <a:picLocks noChangeAspect="1" noChangeArrowheads="1"/>
          </p:cNvPicPr>
          <p:nvPr/>
        </p:nvPicPr>
        <p:blipFill>
          <a:blip r:embed="rId3" cstate="email">
            <a:lum bright="24000" contrast="18000"/>
            <a:extLst>
              <a:ext uri="{28A0092B-C50C-407E-A947-70E740481C1C}">
                <a14:useLocalDpi xmlns:a14="http://schemas.microsoft.com/office/drawing/2010/main"/>
              </a:ext>
            </a:extLst>
          </a:blip>
          <a:srcRect/>
          <a:stretch>
            <a:fillRect/>
          </a:stretch>
        </p:blipFill>
        <p:spPr bwMode="auto">
          <a:xfrm>
            <a:off x="914400" y="1295400"/>
            <a:ext cx="44196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8" descr="Cul-de-sac"/>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1000" y="4419600"/>
            <a:ext cx="3073400" cy="205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9" name="Picture 9" descr="culdesac43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495800" y="3733800"/>
            <a:ext cx="40957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53276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4"/>
          <p:cNvSpPr txBox="1">
            <a:spLocks noChangeArrowheads="1"/>
          </p:cNvSpPr>
          <p:nvPr/>
        </p:nvSpPr>
        <p:spPr bwMode="auto">
          <a:xfrm>
            <a:off x="4267200" y="1600200"/>
            <a:ext cx="4419600" cy="460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spcAft>
                <a:spcPct val="0"/>
              </a:spcAft>
              <a:buClr>
                <a:srgbClr val="A8A8A8"/>
              </a:buClr>
              <a:buSzTx/>
              <a:buFont typeface="Wingdings" panose="05000000000000000000" pitchFamily="2" charset="2"/>
              <a:buChar char="§"/>
            </a:pPr>
            <a:r>
              <a:rPr lang="fa-IR" altLang="en-US" sz="2400">
                <a:solidFill>
                  <a:srgbClr val="000000"/>
                </a:solidFill>
                <a:ea typeface="Batang" pitchFamily="18" charset="-127"/>
              </a:rPr>
              <a:t>انواع سیستم های فضای شهری :</a:t>
            </a:r>
          </a:p>
          <a:p>
            <a:pPr fontAlgn="base">
              <a:spcAft>
                <a:spcPct val="0"/>
              </a:spcAft>
              <a:buClr>
                <a:srgbClr val="A8A8A8"/>
              </a:buClr>
              <a:buSzTx/>
              <a:buFontTx/>
              <a:buNone/>
            </a:pPr>
            <a:endParaRPr lang="fa-IR" altLang="en-US" sz="2400">
              <a:solidFill>
                <a:srgbClr val="000000"/>
              </a:solidFill>
              <a:ea typeface="Batang" pitchFamily="18" charset="-127"/>
            </a:endParaRPr>
          </a:p>
          <a:p>
            <a:pPr fontAlgn="base">
              <a:spcAft>
                <a:spcPct val="0"/>
              </a:spcAft>
              <a:buClr>
                <a:srgbClr val="A8A8A8"/>
              </a:buClr>
              <a:buSzTx/>
              <a:buFontTx/>
              <a:buNone/>
            </a:pPr>
            <a:r>
              <a:rPr lang="fa-IR" altLang="en-US" sz="2000">
                <a:solidFill>
                  <a:srgbClr val="000000"/>
                </a:solidFill>
                <a:ea typeface="Batang" pitchFamily="18" charset="-127"/>
              </a:rPr>
              <a:t>1)سیستم فضای شهری سنتی:</a:t>
            </a:r>
          </a:p>
          <a:p>
            <a:pPr fontAlgn="base">
              <a:spcAft>
                <a:spcPct val="0"/>
              </a:spcAft>
              <a:buClr>
                <a:srgbClr val="A8A8A8"/>
              </a:buClr>
              <a:buSzTx/>
              <a:buFontTx/>
              <a:buNone/>
            </a:pPr>
            <a:r>
              <a:rPr lang="fa-IR" altLang="en-US" sz="1800">
                <a:solidFill>
                  <a:srgbClr val="000000"/>
                </a:solidFill>
                <a:ea typeface="Batang" pitchFamily="18" charset="-127"/>
              </a:rPr>
              <a:t>این سیستم شامل بناهایی است که از اجزا و واحد های شهری تشکیل شده اند در حالیکه واحدهای ساختمانی  و فضای خارجی محصور هستند.</a:t>
            </a:r>
            <a:endParaRPr lang="en-US" altLang="en-US" sz="1800">
              <a:solidFill>
                <a:srgbClr val="000000"/>
              </a:solidFill>
              <a:ea typeface="Batang" pitchFamily="18" charset="-127"/>
              <a:cs typeface="Arial" panose="020B0604020202020204" pitchFamily="34" charset="0"/>
            </a:endParaRPr>
          </a:p>
          <a:p>
            <a:pPr fontAlgn="base">
              <a:spcAft>
                <a:spcPct val="0"/>
              </a:spcAft>
              <a:buClr>
                <a:srgbClr val="A8A8A8"/>
              </a:buClr>
              <a:buSzTx/>
              <a:buFontTx/>
              <a:buNone/>
            </a:pPr>
            <a:endParaRPr lang="en-US" altLang="en-US" sz="1800">
              <a:solidFill>
                <a:srgbClr val="000000"/>
              </a:solidFill>
              <a:ea typeface="Batang" pitchFamily="18" charset="-127"/>
              <a:cs typeface="Arial" panose="020B0604020202020204" pitchFamily="34" charset="0"/>
            </a:endParaRPr>
          </a:p>
          <a:p>
            <a:pPr fontAlgn="base">
              <a:spcAft>
                <a:spcPct val="0"/>
              </a:spcAft>
              <a:buClr>
                <a:srgbClr val="A8A8A8"/>
              </a:buClr>
              <a:buSzTx/>
              <a:buFontTx/>
              <a:buNone/>
            </a:pPr>
            <a:endParaRPr lang="fa-IR" altLang="en-US" sz="1800">
              <a:solidFill>
                <a:srgbClr val="000000"/>
              </a:solidFill>
              <a:ea typeface="Batang" pitchFamily="18" charset="-127"/>
            </a:endParaRPr>
          </a:p>
          <a:p>
            <a:pPr fontAlgn="base">
              <a:spcAft>
                <a:spcPct val="0"/>
              </a:spcAft>
              <a:buClr>
                <a:srgbClr val="A8A8A8"/>
              </a:buClr>
              <a:buSzTx/>
              <a:buFontTx/>
              <a:buNone/>
            </a:pPr>
            <a:endParaRPr lang="fa-IR" altLang="en-US" sz="1600">
              <a:solidFill>
                <a:srgbClr val="000000"/>
              </a:solidFill>
              <a:ea typeface="Batang" pitchFamily="18" charset="-127"/>
            </a:endParaRPr>
          </a:p>
          <a:p>
            <a:pPr fontAlgn="base">
              <a:spcAft>
                <a:spcPct val="0"/>
              </a:spcAft>
              <a:buClr>
                <a:srgbClr val="A8A8A8"/>
              </a:buClr>
              <a:buSzTx/>
              <a:buFontTx/>
              <a:buNone/>
            </a:pPr>
            <a:r>
              <a:rPr lang="fa-IR" altLang="en-US" sz="2000">
                <a:solidFill>
                  <a:srgbClr val="000000"/>
                </a:solidFill>
                <a:ea typeface="Batang" pitchFamily="18" charset="-127"/>
              </a:rPr>
              <a:t>2)سیستم فضای شهری مدرن:</a:t>
            </a:r>
          </a:p>
          <a:p>
            <a:pPr fontAlgn="base">
              <a:spcAft>
                <a:spcPct val="0"/>
              </a:spcAft>
              <a:buClr>
                <a:srgbClr val="A8A8A8"/>
              </a:buClr>
              <a:buSzTx/>
              <a:buFontTx/>
              <a:buNone/>
            </a:pPr>
            <a:r>
              <a:rPr lang="fa-IR" altLang="en-US" sz="1800">
                <a:solidFill>
                  <a:srgbClr val="000000"/>
                </a:solidFill>
                <a:ea typeface="Batang" pitchFamily="18" charset="-127"/>
              </a:rPr>
              <a:t>این سیستم نوعا حاوی عمارت هایی با ایستایی آزاد و بناهایی در صحنه خیابان هستند.</a:t>
            </a:r>
          </a:p>
          <a:p>
            <a:pPr algn="l" rtl="0" fontAlgn="base">
              <a:spcAft>
                <a:spcPct val="0"/>
              </a:spcAft>
              <a:buClr>
                <a:srgbClr val="6F6F6F"/>
              </a:buClr>
              <a:buFontTx/>
              <a:buNone/>
            </a:pPr>
            <a:endParaRPr lang="en-US" altLang="en-US" sz="1800">
              <a:solidFill>
                <a:srgbClr val="000000"/>
              </a:solidFill>
            </a:endParaRPr>
          </a:p>
        </p:txBody>
      </p:sp>
      <p:sp>
        <p:nvSpPr>
          <p:cNvPr id="13315"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سیستم های فضای شهری</a:t>
            </a:r>
            <a:endParaRPr lang="en-US" altLang="en-US" smtClean="0">
              <a:solidFill>
                <a:srgbClr val="663300"/>
              </a:solidFill>
            </a:endParaRPr>
          </a:p>
        </p:txBody>
      </p:sp>
      <p:sp>
        <p:nvSpPr>
          <p:cNvPr id="13316"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11" name="Picture 11" descr="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 y="1936750"/>
            <a:ext cx="3733800" cy="1981200"/>
          </a:xfrm>
          <a:prstGeom prst="rect">
            <a:avLst/>
          </a:prstGeom>
          <a:ln>
            <a:noFill/>
          </a:ln>
          <a:effectLst>
            <a:outerShdw blurRad="292100" dist="139700" dir="2700000" algn="tl" rotWithShape="0">
              <a:srgbClr val="333333">
                <a:alpha val="65000"/>
              </a:srgbClr>
            </a:outerShdw>
          </a:effectLst>
        </p:spPr>
      </p:pic>
      <p:pic>
        <p:nvPicPr>
          <p:cNvPr id="12" name="Picture 12" descr="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 y="4343400"/>
            <a:ext cx="3733800" cy="1981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486273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مزایای کوچه های بن بست</a:t>
            </a:r>
            <a:endParaRPr lang="en-US" altLang="en-US" smtClean="0">
              <a:solidFill>
                <a:srgbClr val="663300"/>
              </a:solidFill>
            </a:endParaRPr>
          </a:p>
        </p:txBody>
      </p:sp>
      <p:sp>
        <p:nvSpPr>
          <p:cNvPr id="12" name="Rounded Rectangle 11"/>
          <p:cNvSpPr/>
          <p:nvPr/>
        </p:nvSpPr>
        <p:spPr>
          <a:xfrm>
            <a:off x="2236788" y="19050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3" name="Rounded Rectangle 12"/>
          <p:cNvSpPr/>
          <p:nvPr/>
        </p:nvSpPr>
        <p:spPr>
          <a:xfrm>
            <a:off x="6705600" y="3429000"/>
            <a:ext cx="19812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46085" name="TextBox 13"/>
          <p:cNvSpPr txBox="1">
            <a:spLocks noChangeArrowheads="1"/>
          </p:cNvSpPr>
          <p:nvPr/>
        </p:nvSpPr>
        <p:spPr bwMode="auto">
          <a:xfrm>
            <a:off x="6705600" y="3505200"/>
            <a:ext cx="2438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r>
              <a:rPr lang="fa-IR" altLang="en-US" sz="1600" b="1">
                <a:solidFill>
                  <a:srgbClr val="663300"/>
                </a:solidFill>
              </a:rPr>
              <a:t>مزایای کوچه های بن بست</a:t>
            </a:r>
            <a:endParaRPr lang="en-US" altLang="en-US" sz="1600" b="1">
              <a:solidFill>
                <a:srgbClr val="663300"/>
              </a:solidFill>
            </a:endParaRPr>
          </a:p>
        </p:txBody>
      </p:sp>
      <p:sp>
        <p:nvSpPr>
          <p:cNvPr id="15" name="Rounded Rectangle 14"/>
          <p:cNvSpPr/>
          <p:nvPr/>
        </p:nvSpPr>
        <p:spPr>
          <a:xfrm>
            <a:off x="2286000" y="28956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6" name="Rounded Rectangle 15"/>
          <p:cNvSpPr/>
          <p:nvPr/>
        </p:nvSpPr>
        <p:spPr>
          <a:xfrm>
            <a:off x="2286000" y="38862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46088" name="TextBox 16"/>
          <p:cNvSpPr txBox="1">
            <a:spLocks noChangeArrowheads="1"/>
          </p:cNvSpPr>
          <p:nvPr/>
        </p:nvSpPr>
        <p:spPr bwMode="auto">
          <a:xfrm>
            <a:off x="3352800" y="1981200"/>
            <a:ext cx="2133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161616"/>
                </a:solidFill>
              </a:rPr>
              <a:t>1- ایجاد آرامش و امنیت</a:t>
            </a:r>
          </a:p>
        </p:txBody>
      </p:sp>
      <p:sp>
        <p:nvSpPr>
          <p:cNvPr id="46089" name="TextBox 17"/>
          <p:cNvSpPr txBox="1">
            <a:spLocks noChangeArrowheads="1"/>
          </p:cNvSpPr>
          <p:nvPr/>
        </p:nvSpPr>
        <p:spPr bwMode="auto">
          <a:xfrm>
            <a:off x="2286000" y="2971800"/>
            <a:ext cx="3124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161616"/>
                </a:solidFill>
              </a:rPr>
              <a:t>2- ایجاد روابط دوستانه میان همسایگان</a:t>
            </a:r>
          </a:p>
        </p:txBody>
      </p:sp>
      <p:sp>
        <p:nvSpPr>
          <p:cNvPr id="46090" name="TextBox 18"/>
          <p:cNvSpPr txBox="1">
            <a:spLocks noChangeArrowheads="1"/>
          </p:cNvSpPr>
          <p:nvPr/>
        </p:nvSpPr>
        <p:spPr bwMode="auto">
          <a:xfrm>
            <a:off x="2590800" y="396240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161616"/>
                </a:solidFill>
              </a:rPr>
              <a:t>3- ایجاد حس هویت محلی</a:t>
            </a:r>
          </a:p>
        </p:txBody>
      </p:sp>
      <p:cxnSp>
        <p:nvCxnSpPr>
          <p:cNvPr id="22" name="Straight Arrow Connector 21"/>
          <p:cNvCxnSpPr>
            <a:stCxn id="13" idx="1"/>
            <a:endCxn id="12" idx="3"/>
          </p:cNvCxnSpPr>
          <p:nvPr/>
        </p:nvCxnSpPr>
        <p:spPr>
          <a:xfrm rot="10800000">
            <a:off x="5513388" y="2171700"/>
            <a:ext cx="1192212" cy="15240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3" idx="1"/>
            <a:endCxn id="15" idx="3"/>
          </p:cNvCxnSpPr>
          <p:nvPr/>
        </p:nvCxnSpPr>
        <p:spPr>
          <a:xfrm rot="10800000">
            <a:off x="5562600" y="3162300"/>
            <a:ext cx="1143000" cy="5334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3" idx="1"/>
            <a:endCxn id="16" idx="3"/>
          </p:cNvCxnSpPr>
          <p:nvPr/>
        </p:nvCxnSpPr>
        <p:spPr>
          <a:xfrm rot="10800000" flipV="1">
            <a:off x="5562600" y="3695700"/>
            <a:ext cx="1143000" cy="4572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2286000" y="48768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46095" name="TextBox 27"/>
          <p:cNvSpPr txBox="1">
            <a:spLocks noChangeArrowheads="1"/>
          </p:cNvSpPr>
          <p:nvPr/>
        </p:nvSpPr>
        <p:spPr bwMode="auto">
          <a:xfrm>
            <a:off x="1600200" y="4953000"/>
            <a:ext cx="3886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161616"/>
                </a:solidFill>
              </a:rPr>
              <a:t>4- کاهش موقعیت برای انجام جرایم</a:t>
            </a:r>
          </a:p>
        </p:txBody>
      </p:sp>
      <p:cxnSp>
        <p:nvCxnSpPr>
          <p:cNvPr id="29" name="Straight Arrow Connector 28"/>
          <p:cNvCxnSpPr>
            <a:stCxn id="46085" idx="1"/>
            <a:endCxn id="26" idx="3"/>
          </p:cNvCxnSpPr>
          <p:nvPr/>
        </p:nvCxnSpPr>
        <p:spPr>
          <a:xfrm rot="10800000" flipV="1">
            <a:off x="5562600" y="3675063"/>
            <a:ext cx="1143000" cy="1468437"/>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75232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معایب کوچه های بن بست</a:t>
            </a:r>
            <a:endParaRPr lang="en-US" altLang="en-US" smtClean="0">
              <a:solidFill>
                <a:srgbClr val="663300"/>
              </a:solidFill>
            </a:endParaRPr>
          </a:p>
        </p:txBody>
      </p:sp>
      <p:sp>
        <p:nvSpPr>
          <p:cNvPr id="12" name="Rounded Rectangle 11"/>
          <p:cNvSpPr/>
          <p:nvPr/>
        </p:nvSpPr>
        <p:spPr>
          <a:xfrm>
            <a:off x="1752600" y="16002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3" name="Rounded Rectangle 12"/>
          <p:cNvSpPr/>
          <p:nvPr/>
        </p:nvSpPr>
        <p:spPr>
          <a:xfrm>
            <a:off x="6172200" y="3581400"/>
            <a:ext cx="19812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48133" name="TextBox 13"/>
          <p:cNvSpPr txBox="1">
            <a:spLocks noChangeArrowheads="1"/>
          </p:cNvSpPr>
          <p:nvPr/>
        </p:nvSpPr>
        <p:spPr bwMode="auto">
          <a:xfrm>
            <a:off x="6172200" y="3657600"/>
            <a:ext cx="2438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r>
              <a:rPr lang="ar-AE" altLang="en-US" sz="1600" b="1">
                <a:solidFill>
                  <a:srgbClr val="663300"/>
                </a:solidFill>
              </a:rPr>
              <a:t>معايب</a:t>
            </a:r>
            <a:r>
              <a:rPr lang="fa-IR" altLang="en-US" sz="1600" b="1">
                <a:solidFill>
                  <a:srgbClr val="663300"/>
                </a:solidFill>
              </a:rPr>
              <a:t> کوچه های بن بست</a:t>
            </a:r>
            <a:endParaRPr lang="en-US" altLang="en-US" sz="1600" b="1">
              <a:solidFill>
                <a:srgbClr val="663300"/>
              </a:solidFill>
            </a:endParaRPr>
          </a:p>
        </p:txBody>
      </p:sp>
      <p:sp>
        <p:nvSpPr>
          <p:cNvPr id="15" name="Rounded Rectangle 14"/>
          <p:cNvSpPr/>
          <p:nvPr/>
        </p:nvSpPr>
        <p:spPr>
          <a:xfrm>
            <a:off x="1752600" y="25908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6" name="Rounded Rectangle 15"/>
          <p:cNvSpPr/>
          <p:nvPr/>
        </p:nvSpPr>
        <p:spPr>
          <a:xfrm>
            <a:off x="1752600" y="35814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48136" name="TextBox 16"/>
          <p:cNvSpPr txBox="1">
            <a:spLocks noChangeArrowheads="1"/>
          </p:cNvSpPr>
          <p:nvPr/>
        </p:nvSpPr>
        <p:spPr bwMode="auto">
          <a:xfrm>
            <a:off x="1766888" y="1638300"/>
            <a:ext cx="32004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lnSpc>
                <a:spcPct val="85000"/>
              </a:lnSpc>
              <a:spcBef>
                <a:spcPct val="0"/>
              </a:spcBef>
              <a:spcAft>
                <a:spcPct val="0"/>
              </a:spcAft>
              <a:buClrTx/>
              <a:buSzTx/>
              <a:buFontTx/>
              <a:buNone/>
            </a:pPr>
            <a:r>
              <a:rPr lang="fa-IR" altLang="en-US" sz="1600">
                <a:solidFill>
                  <a:srgbClr val="161616"/>
                </a:solidFill>
              </a:rPr>
              <a:t>1- کم شدن ارتباطات با بقیه نقاط به علت جدا شدن از ترافیک شهری</a:t>
            </a:r>
          </a:p>
        </p:txBody>
      </p:sp>
      <p:sp>
        <p:nvSpPr>
          <p:cNvPr id="48137" name="TextBox 17"/>
          <p:cNvSpPr txBox="1">
            <a:spLocks noChangeArrowheads="1"/>
          </p:cNvSpPr>
          <p:nvPr/>
        </p:nvSpPr>
        <p:spPr bwMode="auto">
          <a:xfrm>
            <a:off x="1814513" y="2667000"/>
            <a:ext cx="3124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161616"/>
                </a:solidFill>
              </a:rPr>
              <a:t>2- ایجاد وابستگی به وسیاه نقلیه</a:t>
            </a:r>
          </a:p>
        </p:txBody>
      </p:sp>
      <p:sp>
        <p:nvSpPr>
          <p:cNvPr id="48138" name="TextBox 18"/>
          <p:cNvSpPr txBox="1">
            <a:spLocks noChangeArrowheads="1"/>
          </p:cNvSpPr>
          <p:nvPr/>
        </p:nvSpPr>
        <p:spPr bwMode="auto">
          <a:xfrm>
            <a:off x="2209800" y="3616325"/>
            <a:ext cx="28956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lnSpc>
                <a:spcPct val="85000"/>
              </a:lnSpc>
              <a:spcBef>
                <a:spcPct val="0"/>
              </a:spcBef>
              <a:spcAft>
                <a:spcPct val="0"/>
              </a:spcAft>
              <a:buClrTx/>
              <a:buSzTx/>
              <a:buFontTx/>
              <a:buNone/>
            </a:pPr>
            <a:r>
              <a:rPr lang="fa-IR" altLang="en-US" sz="1600">
                <a:solidFill>
                  <a:srgbClr val="161616"/>
                </a:solidFill>
              </a:rPr>
              <a:t>3- افزایش تصادفات بویژه در مدخل ورودی راههای اصلی به فرعی</a:t>
            </a:r>
          </a:p>
        </p:txBody>
      </p:sp>
      <p:cxnSp>
        <p:nvCxnSpPr>
          <p:cNvPr id="22" name="Straight Arrow Connector 21"/>
          <p:cNvCxnSpPr>
            <a:stCxn id="13" idx="1"/>
            <a:endCxn id="12" idx="3"/>
          </p:cNvCxnSpPr>
          <p:nvPr/>
        </p:nvCxnSpPr>
        <p:spPr>
          <a:xfrm rot="10800000">
            <a:off x="5029200" y="1866900"/>
            <a:ext cx="1143000" cy="19812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3" idx="1"/>
            <a:endCxn id="15" idx="3"/>
          </p:cNvCxnSpPr>
          <p:nvPr/>
        </p:nvCxnSpPr>
        <p:spPr>
          <a:xfrm rot="10800000">
            <a:off x="5029200" y="2857500"/>
            <a:ext cx="1143000" cy="9906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3" idx="1"/>
            <a:endCxn id="16" idx="3"/>
          </p:cNvCxnSpPr>
          <p:nvPr/>
        </p:nvCxnSpPr>
        <p:spPr>
          <a:xfrm rot="10800000">
            <a:off x="5029200" y="3848100"/>
            <a:ext cx="1143000" cy="1588"/>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1752600" y="45720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48143" name="TextBox 27"/>
          <p:cNvSpPr txBox="1">
            <a:spLocks noChangeArrowheads="1"/>
          </p:cNvSpPr>
          <p:nvPr/>
        </p:nvSpPr>
        <p:spPr bwMode="auto">
          <a:xfrm>
            <a:off x="1066800" y="4648200"/>
            <a:ext cx="3886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161616"/>
                </a:solidFill>
              </a:rPr>
              <a:t>4- افزایش فرصت برای انجام جرایم</a:t>
            </a:r>
          </a:p>
        </p:txBody>
      </p:sp>
      <p:cxnSp>
        <p:nvCxnSpPr>
          <p:cNvPr id="29" name="Straight Arrow Connector 28"/>
          <p:cNvCxnSpPr>
            <a:stCxn id="48133" idx="1"/>
            <a:endCxn id="26" idx="3"/>
          </p:cNvCxnSpPr>
          <p:nvPr/>
        </p:nvCxnSpPr>
        <p:spPr>
          <a:xfrm rot="10800000" flipV="1">
            <a:off x="5029200" y="3827463"/>
            <a:ext cx="1143000" cy="1011237"/>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1752600" y="5554663"/>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48146" name="TextBox 22"/>
          <p:cNvSpPr txBox="1">
            <a:spLocks noChangeArrowheads="1"/>
          </p:cNvSpPr>
          <p:nvPr/>
        </p:nvSpPr>
        <p:spPr bwMode="auto">
          <a:xfrm>
            <a:off x="803275" y="5638800"/>
            <a:ext cx="3886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en-US" altLang="en-US" sz="1600">
                <a:solidFill>
                  <a:srgbClr val="161616"/>
                </a:solidFill>
              </a:rPr>
              <a:t>  </a:t>
            </a:r>
            <a:r>
              <a:rPr lang="ar-AE" altLang="en-US" sz="1600">
                <a:solidFill>
                  <a:srgbClr val="161616"/>
                </a:solidFill>
              </a:rPr>
              <a:t>ايجاد حس غربت</a:t>
            </a:r>
          </a:p>
        </p:txBody>
      </p:sp>
      <p:cxnSp>
        <p:nvCxnSpPr>
          <p:cNvPr id="24" name="Straight Arrow Connector 23"/>
          <p:cNvCxnSpPr>
            <a:stCxn id="48133" idx="1"/>
            <a:endCxn id="20" idx="3"/>
          </p:cNvCxnSpPr>
          <p:nvPr/>
        </p:nvCxnSpPr>
        <p:spPr>
          <a:xfrm rot="10800000" flipV="1">
            <a:off x="5029200" y="3827463"/>
            <a:ext cx="1143000" cy="19939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
        <p:nvSpPr>
          <p:cNvPr id="48148" name="TextBox 37"/>
          <p:cNvSpPr txBox="1">
            <a:spLocks noChangeArrowheads="1"/>
          </p:cNvSpPr>
          <p:nvPr/>
        </p:nvSpPr>
        <p:spPr bwMode="auto">
          <a:xfrm>
            <a:off x="4370388" y="5654675"/>
            <a:ext cx="533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en-US" altLang="en-US" sz="1600">
                <a:solidFill>
                  <a:srgbClr val="161616"/>
                </a:solidFill>
              </a:rPr>
              <a:t>-5</a:t>
            </a:r>
          </a:p>
        </p:txBody>
      </p:sp>
    </p:spTree>
    <p:extLst>
      <p:ext uri="{BB962C8B-B14F-4D97-AF65-F5344CB8AC3E}">
        <p14:creationId xmlns:p14="http://schemas.microsoft.com/office/powerpoint/2010/main" val="2647795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4"/>
          <p:cNvSpPr>
            <a:spLocks noGrp="1"/>
          </p:cNvSpPr>
          <p:nvPr>
            <p:ph type="title"/>
          </p:nvPr>
        </p:nvSpPr>
        <p:spPr>
          <a:xfrm>
            <a:off x="1219200" y="3124200"/>
            <a:ext cx="6858000" cy="1066800"/>
          </a:xfrm>
        </p:spPr>
        <p:txBody>
          <a:bodyPr/>
          <a:lstStyle/>
          <a:p>
            <a:pPr algn="ctr" eaLnBrk="1" hangingPunct="1"/>
            <a:r>
              <a:rPr lang="en-US" altLang="en-US" smtClean="0">
                <a:solidFill>
                  <a:srgbClr val="663300"/>
                </a:solidFill>
              </a:rPr>
              <a:t>The return to streets</a:t>
            </a:r>
          </a:p>
        </p:txBody>
      </p:sp>
    </p:spTree>
    <p:extLst>
      <p:ext uri="{BB962C8B-B14F-4D97-AF65-F5344CB8AC3E}">
        <p14:creationId xmlns:p14="http://schemas.microsoft.com/office/powerpoint/2010/main" val="33864995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G_2066.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33400" y="2536825"/>
            <a:ext cx="4724400" cy="3028950"/>
          </a:xfrm>
          <a:prstGeom prst="rect">
            <a:avLst/>
          </a:prstGeom>
          <a:ln>
            <a:noFill/>
          </a:ln>
          <a:effectLst>
            <a:outerShdw blurRad="292100" dist="139700" dir="2700000" algn="tl" rotWithShape="0">
              <a:srgbClr val="333333">
                <a:alpha val="65000"/>
              </a:srgbClr>
            </a:outerShdw>
          </a:effectLst>
        </p:spPr>
      </p:pic>
      <p:sp>
        <p:nvSpPr>
          <p:cNvPr id="51203"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b="1" smtClean="0">
                <a:solidFill>
                  <a:srgbClr val="663300"/>
                </a:solidFill>
              </a:rPr>
              <a:t>نقش راهها</a:t>
            </a:r>
            <a:endParaRPr lang="en-US" altLang="en-US" b="1" smtClean="0">
              <a:solidFill>
                <a:srgbClr val="663300"/>
              </a:solidFill>
            </a:endParaRPr>
          </a:p>
        </p:txBody>
      </p:sp>
      <p:sp>
        <p:nvSpPr>
          <p:cNvPr id="51204" name="Text Placeholder 22"/>
          <p:cNvSpPr>
            <a:spLocks noGrp="1"/>
          </p:cNvSpPr>
          <p:nvPr>
            <p:ph type="body" sz="half" idx="2"/>
          </p:nvPr>
        </p:nvSpPr>
        <p:spPr>
          <a:xfrm>
            <a:off x="5410200" y="5943600"/>
            <a:ext cx="3276600" cy="533400"/>
          </a:xfrm>
        </p:spPr>
        <p:txBody>
          <a:bodyPr/>
          <a:lstStyle/>
          <a:p>
            <a:pPr algn="r" eaLnBrk="1" hangingPunct="1"/>
            <a:r>
              <a:rPr lang="fa-IR" altLang="en-US" sz="1600" smtClean="0">
                <a:solidFill>
                  <a:schemeClr val="bg1"/>
                </a:solidFill>
              </a:rPr>
              <a:t>راه به عنوان اتصال دهنده میان اجزای شهر</a:t>
            </a:r>
            <a:r>
              <a:rPr lang="en-US" altLang="en-US" sz="1600" smtClean="0">
                <a:solidFill>
                  <a:schemeClr val="bg1"/>
                </a:solidFill>
              </a:rPr>
              <a:t> -1</a:t>
            </a:r>
          </a:p>
        </p:txBody>
      </p:sp>
      <p:sp>
        <p:nvSpPr>
          <p:cNvPr id="51205"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51206" name="Picture 9" descr="DSC0011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46713" y="1295400"/>
            <a:ext cx="3240087" cy="4270375"/>
          </a:xfrm>
          <a:prstGeom prst="rect">
            <a:avLst/>
          </a:prstGeom>
          <a:noFill/>
          <a:ln>
            <a:noFill/>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5508625" y="5545138"/>
            <a:ext cx="3276600" cy="307975"/>
          </a:xfrm>
          <a:prstGeom prst="rect">
            <a:avLst/>
          </a:prstGeom>
          <a:noFill/>
        </p:spPr>
        <p:txBody>
          <a:bodyPr>
            <a:spAutoFit/>
          </a:bodyPr>
          <a:lstStyle/>
          <a:p>
            <a:pPr algn="l" rtl="0">
              <a:defRPr/>
            </a:pPr>
            <a:r>
              <a:rPr lang="en-US" sz="1400" dirty="0" err="1">
                <a:solidFill>
                  <a:srgbClr val="161616">
                    <a:lumMod val="75000"/>
                    <a:lumOff val="25000"/>
                  </a:srgbClr>
                </a:solidFill>
              </a:rPr>
              <a:t>philadelphia,pennsylvania</a:t>
            </a:r>
            <a:endParaRPr lang="en-US" sz="1400" dirty="0">
              <a:solidFill>
                <a:srgbClr val="161616">
                  <a:lumMod val="75000"/>
                  <a:lumOff val="25000"/>
                </a:srgbClr>
              </a:solidFill>
            </a:endParaRPr>
          </a:p>
        </p:txBody>
      </p:sp>
      <p:sp>
        <p:nvSpPr>
          <p:cNvPr id="8" name="TextBox 7"/>
          <p:cNvSpPr txBox="1"/>
          <p:nvPr/>
        </p:nvSpPr>
        <p:spPr>
          <a:xfrm>
            <a:off x="685800" y="5559425"/>
            <a:ext cx="3276600" cy="307975"/>
          </a:xfrm>
          <a:prstGeom prst="rect">
            <a:avLst/>
          </a:prstGeom>
          <a:noFill/>
        </p:spPr>
        <p:txBody>
          <a:bodyPr>
            <a:spAutoFit/>
          </a:bodyPr>
          <a:lstStyle/>
          <a:p>
            <a:pPr algn="l" rtl="0">
              <a:defRPr/>
            </a:pPr>
            <a:r>
              <a:rPr lang="en-US" sz="1400" dirty="0" err="1">
                <a:solidFill>
                  <a:srgbClr val="161616">
                    <a:lumMod val="75000"/>
                    <a:lumOff val="25000"/>
                  </a:srgbClr>
                </a:solidFill>
              </a:rPr>
              <a:t>tokyo</a:t>
            </a:r>
            <a:endParaRPr lang="en-US" sz="1400" dirty="0">
              <a:solidFill>
                <a:srgbClr val="161616">
                  <a:lumMod val="75000"/>
                  <a:lumOff val="25000"/>
                </a:srgbClr>
              </a:solidFill>
            </a:endParaRPr>
          </a:p>
        </p:txBody>
      </p:sp>
    </p:spTree>
    <p:extLst>
      <p:ext uri="{BB962C8B-B14F-4D97-AF65-F5344CB8AC3E}">
        <p14:creationId xmlns:p14="http://schemas.microsoft.com/office/powerpoint/2010/main" val="42012516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نقش راهها</a:t>
            </a:r>
            <a:endParaRPr lang="en-US" altLang="en-US" smtClean="0">
              <a:solidFill>
                <a:srgbClr val="663300"/>
              </a:solidFill>
            </a:endParaRPr>
          </a:p>
        </p:txBody>
      </p:sp>
      <p:sp>
        <p:nvSpPr>
          <p:cNvPr id="53251" name="Text Placeholder 22"/>
          <p:cNvSpPr>
            <a:spLocks noGrp="1"/>
          </p:cNvSpPr>
          <p:nvPr>
            <p:ph type="body" sz="half" idx="2"/>
          </p:nvPr>
        </p:nvSpPr>
        <p:spPr>
          <a:xfrm>
            <a:off x="457200" y="5867400"/>
            <a:ext cx="8229600" cy="533400"/>
          </a:xfrm>
        </p:spPr>
        <p:txBody>
          <a:bodyPr/>
          <a:lstStyle/>
          <a:p>
            <a:pPr algn="r" eaLnBrk="1" hangingPunct="1"/>
            <a:r>
              <a:rPr lang="fa-IR" altLang="en-US" smtClean="0">
                <a:solidFill>
                  <a:schemeClr val="bg1"/>
                </a:solidFill>
              </a:rPr>
              <a:t>راه به عنوان یک فضای اجنماعی</a:t>
            </a:r>
            <a:r>
              <a:rPr lang="en-US" altLang="en-US" smtClean="0">
                <a:solidFill>
                  <a:schemeClr val="bg1"/>
                </a:solidFill>
              </a:rPr>
              <a:t> -2</a:t>
            </a:r>
          </a:p>
        </p:txBody>
      </p:sp>
      <p:pic>
        <p:nvPicPr>
          <p:cNvPr id="7" name="Picture 6" descr="scan0033.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676400" y="1343025"/>
            <a:ext cx="5791200" cy="42957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466908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نقش راهها</a:t>
            </a:r>
            <a:endParaRPr lang="en-US" altLang="en-US" smtClean="0">
              <a:solidFill>
                <a:srgbClr val="663300"/>
              </a:solidFill>
            </a:endParaRPr>
          </a:p>
        </p:txBody>
      </p:sp>
      <p:sp>
        <p:nvSpPr>
          <p:cNvPr id="55299" name="Text Placeholder 22"/>
          <p:cNvSpPr>
            <a:spLocks noGrp="1"/>
          </p:cNvSpPr>
          <p:nvPr>
            <p:ph type="body" sz="half" idx="2"/>
          </p:nvPr>
        </p:nvSpPr>
        <p:spPr>
          <a:xfrm>
            <a:off x="152400" y="5867400"/>
            <a:ext cx="8686800" cy="533400"/>
          </a:xfrm>
        </p:spPr>
        <p:txBody>
          <a:bodyPr/>
          <a:lstStyle/>
          <a:p>
            <a:pPr algn="r" eaLnBrk="1" hangingPunct="1"/>
            <a:r>
              <a:rPr lang="fa-IR" altLang="en-US" smtClean="0">
                <a:solidFill>
                  <a:schemeClr val="bg1"/>
                </a:solidFill>
              </a:rPr>
              <a:t>نقش راه به عنوان اتصال دهنده میان اجزا و در عین حال یک فضای اجتماعی در شهر</a:t>
            </a:r>
            <a:r>
              <a:rPr lang="en-US" altLang="en-US" smtClean="0">
                <a:solidFill>
                  <a:schemeClr val="bg1"/>
                </a:solidFill>
              </a:rPr>
              <a:t> -3</a:t>
            </a:r>
          </a:p>
        </p:txBody>
      </p:sp>
      <p:sp>
        <p:nvSpPr>
          <p:cNvPr id="55300"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17" name="Picture 16" descr="church_st.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1000" y="2443163"/>
            <a:ext cx="4443413" cy="3119437"/>
          </a:xfrm>
          <a:prstGeom prst="rect">
            <a:avLst/>
          </a:prstGeom>
          <a:ln>
            <a:noFill/>
          </a:ln>
          <a:effectLst>
            <a:outerShdw blurRad="292100" dist="139700" dir="2700000" algn="tl" rotWithShape="0">
              <a:srgbClr val="333333">
                <a:alpha val="65000"/>
              </a:srgbClr>
            </a:outerShdw>
          </a:effectLst>
        </p:spPr>
      </p:pic>
      <p:pic>
        <p:nvPicPr>
          <p:cNvPr id="9" name="Picture 8" descr="3.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00" y="1371600"/>
            <a:ext cx="4165600" cy="3124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292207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نقش راهها</a:t>
            </a:r>
            <a:endParaRPr lang="en-US" altLang="en-US" smtClean="0">
              <a:solidFill>
                <a:srgbClr val="663300"/>
              </a:solidFill>
            </a:endParaRPr>
          </a:p>
        </p:txBody>
      </p:sp>
      <p:sp>
        <p:nvSpPr>
          <p:cNvPr id="57347" name="Text Placeholder 22"/>
          <p:cNvSpPr>
            <a:spLocks noGrp="1"/>
          </p:cNvSpPr>
          <p:nvPr>
            <p:ph type="body" sz="half" idx="2"/>
          </p:nvPr>
        </p:nvSpPr>
        <p:spPr>
          <a:xfrm>
            <a:off x="457200" y="5867400"/>
            <a:ext cx="8229600" cy="533400"/>
          </a:xfrm>
        </p:spPr>
        <p:txBody>
          <a:bodyPr/>
          <a:lstStyle/>
          <a:p>
            <a:pPr algn="r" eaLnBrk="1" hangingPunct="1"/>
            <a:r>
              <a:rPr lang="fa-IR" altLang="en-US" smtClean="0">
                <a:solidFill>
                  <a:schemeClr val="bg1"/>
                </a:solidFill>
              </a:rPr>
              <a:t>برای جلوگیری از کم شدن سرعت ماشین ها,راحتی از عابران پیاده گرفته شده است.</a:t>
            </a:r>
            <a:endParaRPr lang="en-US" altLang="en-US" smtClean="0">
              <a:solidFill>
                <a:schemeClr val="bg1"/>
              </a:solidFill>
            </a:endParaRPr>
          </a:p>
        </p:txBody>
      </p:sp>
      <p:sp>
        <p:nvSpPr>
          <p:cNvPr id="57348"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public places#urban spaces-850.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506538" y="1406525"/>
            <a:ext cx="6113462" cy="42322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455564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نقش راهها</a:t>
            </a:r>
            <a:endParaRPr lang="en-US" altLang="en-US" smtClean="0">
              <a:solidFill>
                <a:srgbClr val="663300"/>
              </a:solidFill>
            </a:endParaRPr>
          </a:p>
        </p:txBody>
      </p:sp>
      <p:sp>
        <p:nvSpPr>
          <p:cNvPr id="59395" name="Text Placeholder 22"/>
          <p:cNvSpPr>
            <a:spLocks noGrp="1"/>
          </p:cNvSpPr>
          <p:nvPr>
            <p:ph type="body" sz="half" idx="2"/>
          </p:nvPr>
        </p:nvSpPr>
        <p:spPr>
          <a:xfrm>
            <a:off x="457200" y="5867400"/>
            <a:ext cx="8229600" cy="533400"/>
          </a:xfrm>
        </p:spPr>
        <p:txBody>
          <a:bodyPr/>
          <a:lstStyle/>
          <a:p>
            <a:pPr algn="r" eaLnBrk="1" hangingPunct="1"/>
            <a:r>
              <a:rPr lang="fa-IR" altLang="en-US" smtClean="0">
                <a:solidFill>
                  <a:schemeClr val="bg1"/>
                </a:solidFill>
              </a:rPr>
              <a:t>راحتی پیاده و سواره هر دو در یک سطح مد نظر بوده است.</a:t>
            </a:r>
            <a:endParaRPr lang="en-US" altLang="en-US" smtClean="0">
              <a:solidFill>
                <a:schemeClr val="bg1"/>
              </a:solidFill>
            </a:endParaRPr>
          </a:p>
        </p:txBody>
      </p:sp>
      <p:sp>
        <p:nvSpPr>
          <p:cNvPr id="59396"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public places#urban spaces-8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79925" y="1371600"/>
            <a:ext cx="4206875" cy="2743200"/>
          </a:xfrm>
          <a:prstGeom prst="rect">
            <a:avLst/>
          </a:prstGeom>
          <a:ln>
            <a:noFill/>
          </a:ln>
          <a:effectLst>
            <a:outerShdw blurRad="292100" dist="139700" dir="2700000" algn="tl" rotWithShape="0">
              <a:srgbClr val="333333">
                <a:alpha val="65000"/>
              </a:srgbClr>
            </a:outerShdw>
          </a:effectLst>
        </p:spPr>
      </p:pic>
      <p:pic>
        <p:nvPicPr>
          <p:cNvPr id="10" name="Picture 9" descr="public places#urban spaces-860.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9425" y="2895600"/>
            <a:ext cx="4244975" cy="27051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712485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20"/>
          <p:cNvSpPr>
            <a:spLocks noGrp="1"/>
          </p:cNvSpPr>
          <p:nvPr>
            <p:ph type="title"/>
          </p:nvPr>
        </p:nvSpPr>
        <p:spPr>
          <a:xfrm>
            <a:off x="457200" y="500063"/>
            <a:ext cx="8229600" cy="676275"/>
          </a:xfrm>
          <a:ln>
            <a:miter lim="800000"/>
            <a:headEnd/>
            <a:tailEnd/>
          </a:ln>
        </p:spPr>
        <p:txBody>
          <a:bodyPr/>
          <a:lstStyle/>
          <a:p>
            <a:pPr algn="ctr" eaLnBrk="1" hangingPunct="1"/>
            <a:r>
              <a:rPr lang="en-US" altLang="en-US" smtClean="0">
                <a:solidFill>
                  <a:srgbClr val="663300"/>
                </a:solidFill>
              </a:rPr>
              <a:t>woonerf</a:t>
            </a:r>
          </a:p>
        </p:txBody>
      </p:sp>
      <p:sp>
        <p:nvSpPr>
          <p:cNvPr id="61443" name="Text Placeholder 22"/>
          <p:cNvSpPr>
            <a:spLocks noGrp="1"/>
          </p:cNvSpPr>
          <p:nvPr>
            <p:ph type="body" sz="half" idx="2"/>
          </p:nvPr>
        </p:nvSpPr>
        <p:spPr>
          <a:xfrm>
            <a:off x="457200" y="5867400"/>
            <a:ext cx="8229600" cy="533400"/>
          </a:xfrm>
        </p:spPr>
        <p:txBody>
          <a:bodyPr/>
          <a:lstStyle/>
          <a:p>
            <a:pPr algn="r" eaLnBrk="1" hangingPunct="1"/>
            <a:r>
              <a:rPr lang="fa-IR" altLang="en-US" smtClean="0">
                <a:solidFill>
                  <a:schemeClr val="bg1"/>
                </a:solidFill>
              </a:rPr>
              <a:t>این حس باید در رانندگان تقویت شود که گویی بدون اجازه در فضاهایی که برای پیاده در نظر گرفته شده , در حال ترددند.</a:t>
            </a:r>
            <a:endParaRPr lang="en-US" altLang="en-US" smtClean="0">
              <a:solidFill>
                <a:schemeClr val="bg1"/>
              </a:solidFill>
            </a:endParaRPr>
          </a:p>
        </p:txBody>
      </p:sp>
      <p:sp>
        <p:nvSpPr>
          <p:cNvPr id="61444"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woonerf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833563" y="1401763"/>
            <a:ext cx="5481637" cy="42370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494841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20"/>
          <p:cNvSpPr>
            <a:spLocks noGrp="1"/>
          </p:cNvSpPr>
          <p:nvPr>
            <p:ph type="title"/>
          </p:nvPr>
        </p:nvSpPr>
        <p:spPr>
          <a:xfrm>
            <a:off x="457200" y="500063"/>
            <a:ext cx="8229600" cy="676275"/>
          </a:xfrm>
          <a:ln>
            <a:miter lim="800000"/>
            <a:headEnd/>
            <a:tailEnd/>
          </a:ln>
        </p:spPr>
        <p:txBody>
          <a:bodyPr/>
          <a:lstStyle/>
          <a:p>
            <a:pPr algn="ctr" eaLnBrk="1" hangingPunct="1"/>
            <a:r>
              <a:rPr lang="en-US" altLang="en-US" smtClean="0">
                <a:solidFill>
                  <a:srgbClr val="663300"/>
                </a:solidFill>
              </a:rPr>
              <a:t>woonerf</a:t>
            </a:r>
          </a:p>
        </p:txBody>
      </p:sp>
      <p:sp>
        <p:nvSpPr>
          <p:cNvPr id="63491"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10" name="Picture 9" descr="panay_4.gif"/>
          <p:cNvPicPr>
            <a:picLocks noChangeAspect="1"/>
          </p:cNvPicPr>
          <p:nvPr/>
        </p:nvPicPr>
        <p:blipFill>
          <a:blip r:embed="rId3"/>
          <a:stretch>
            <a:fillRect/>
          </a:stretch>
        </p:blipFill>
        <p:spPr>
          <a:xfrm>
            <a:off x="1828800" y="3886200"/>
            <a:ext cx="5486400" cy="2057400"/>
          </a:xfrm>
          <a:prstGeom prst="rect">
            <a:avLst/>
          </a:prstGeom>
          <a:ln w="28575">
            <a:solidFill>
              <a:schemeClr val="bg1">
                <a:lumMod val="50000"/>
                <a:lumOff val="50000"/>
              </a:schemeClr>
            </a:solidFill>
          </a:ln>
          <a:effectLst>
            <a:outerShdw blurRad="292100" dist="139700" dir="2700000" algn="tl" rotWithShape="0">
              <a:srgbClr val="333333">
                <a:alpha val="65000"/>
              </a:srgbClr>
            </a:outerShdw>
          </a:effectLst>
        </p:spPr>
      </p:pic>
      <p:pic>
        <p:nvPicPr>
          <p:cNvPr id="63493" name="Picture 5" descr="11_19_0001.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73150" y="1447800"/>
            <a:ext cx="6858000" cy="2362200"/>
          </a:xfrm>
          <a:prstGeom prst="rect">
            <a:avLst/>
          </a:prstGeom>
          <a:noFill/>
          <a:ln w="28575">
            <a:solidFill>
              <a:srgbClr val="8A8A8A"/>
            </a:solidFill>
            <a:miter lim="800000"/>
            <a:headEnd/>
            <a:tailEnd/>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sp>
        <p:nvSpPr>
          <p:cNvPr id="7" name="Freeform 6"/>
          <p:cNvSpPr/>
          <p:nvPr/>
        </p:nvSpPr>
        <p:spPr>
          <a:xfrm>
            <a:off x="1330325" y="2211388"/>
            <a:ext cx="6442075" cy="695325"/>
          </a:xfrm>
          <a:custGeom>
            <a:avLst/>
            <a:gdLst>
              <a:gd name="connsiteX0" fmla="*/ 6441743 w 6441743"/>
              <a:gd name="connsiteY0" fmla="*/ 272956 h 696036"/>
              <a:gd name="connsiteX1" fmla="*/ 4899546 w 6441743"/>
              <a:gd name="connsiteY1" fmla="*/ 300251 h 696036"/>
              <a:gd name="connsiteX2" fmla="*/ 4585648 w 6441743"/>
              <a:gd name="connsiteY2" fmla="*/ 27296 h 696036"/>
              <a:gd name="connsiteX3" fmla="*/ 3357349 w 6441743"/>
              <a:gd name="connsiteY3" fmla="*/ 0 h 696036"/>
              <a:gd name="connsiteX4" fmla="*/ 2920621 w 6441743"/>
              <a:gd name="connsiteY4" fmla="*/ 395785 h 696036"/>
              <a:gd name="connsiteX5" fmla="*/ 2797791 w 6441743"/>
              <a:gd name="connsiteY5" fmla="*/ 436729 h 696036"/>
              <a:gd name="connsiteX6" fmla="*/ 2074460 w 6441743"/>
              <a:gd name="connsiteY6" fmla="*/ 245660 h 696036"/>
              <a:gd name="connsiteX7" fmla="*/ 1801504 w 6441743"/>
              <a:gd name="connsiteY7" fmla="*/ 327547 h 696036"/>
              <a:gd name="connsiteX8" fmla="*/ 900752 w 6441743"/>
              <a:gd name="connsiteY8" fmla="*/ 696036 h 696036"/>
              <a:gd name="connsiteX9" fmla="*/ 791570 w 6441743"/>
              <a:gd name="connsiteY9" fmla="*/ 696036 h 696036"/>
              <a:gd name="connsiteX10" fmla="*/ 354842 w 6441743"/>
              <a:gd name="connsiteY10" fmla="*/ 614150 h 696036"/>
              <a:gd name="connsiteX11" fmla="*/ 163773 w 6441743"/>
              <a:gd name="connsiteY11" fmla="*/ 532263 h 696036"/>
              <a:gd name="connsiteX12" fmla="*/ 0 w 6441743"/>
              <a:gd name="connsiteY12" fmla="*/ 518615 h 69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41743" h="696036">
                <a:moveTo>
                  <a:pt x="6441743" y="272956"/>
                </a:moveTo>
                <a:lnTo>
                  <a:pt x="4899546" y="300251"/>
                </a:lnTo>
                <a:lnTo>
                  <a:pt x="4585648" y="27296"/>
                </a:lnTo>
                <a:lnTo>
                  <a:pt x="3357349" y="0"/>
                </a:lnTo>
                <a:lnTo>
                  <a:pt x="2920621" y="395785"/>
                </a:lnTo>
                <a:lnTo>
                  <a:pt x="2797791" y="436729"/>
                </a:lnTo>
                <a:lnTo>
                  <a:pt x="2074460" y="245660"/>
                </a:lnTo>
                <a:lnTo>
                  <a:pt x="1801504" y="327547"/>
                </a:lnTo>
                <a:lnTo>
                  <a:pt x="900752" y="696036"/>
                </a:lnTo>
                <a:lnTo>
                  <a:pt x="791570" y="696036"/>
                </a:lnTo>
                <a:lnTo>
                  <a:pt x="354842" y="614150"/>
                </a:lnTo>
                <a:lnTo>
                  <a:pt x="163773" y="532263"/>
                </a:lnTo>
                <a:lnTo>
                  <a:pt x="0" y="518615"/>
                </a:lnTo>
              </a:path>
            </a:pathLst>
          </a:custGeom>
          <a:ln w="44450">
            <a:solidFill>
              <a:srgbClr val="FF5050"/>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9" name="Isosceles Triangle 8"/>
          <p:cNvSpPr/>
          <p:nvPr/>
        </p:nvSpPr>
        <p:spPr>
          <a:xfrm rot="16386622" flipH="1">
            <a:off x="981075" y="2590800"/>
            <a:ext cx="363538" cy="325438"/>
          </a:xfrm>
          <a:prstGeom prst="triangle">
            <a:avLst/>
          </a:prstGeom>
          <a:solidFill>
            <a:srgbClr val="FF5050">
              <a:alpha val="6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US">
              <a:solidFill>
                <a:srgbClr val="A8A8A8"/>
              </a:solidFill>
            </a:endParaRPr>
          </a:p>
        </p:txBody>
      </p:sp>
      <p:sp>
        <p:nvSpPr>
          <p:cNvPr id="11" name="Isosceles Triangle 10"/>
          <p:cNvSpPr/>
          <p:nvPr/>
        </p:nvSpPr>
        <p:spPr>
          <a:xfrm rot="5400000" flipH="1">
            <a:off x="7526338" y="2338388"/>
            <a:ext cx="354012" cy="303212"/>
          </a:xfrm>
          <a:prstGeom prst="triangle">
            <a:avLst/>
          </a:prstGeom>
          <a:solidFill>
            <a:srgbClr val="FF5050">
              <a:alpha val="6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US">
              <a:solidFill>
                <a:srgbClr val="A8A8A8"/>
              </a:solidFill>
            </a:endParaRPr>
          </a:p>
        </p:txBody>
      </p:sp>
    </p:spTree>
    <p:extLst>
      <p:ext uri="{BB962C8B-B14F-4D97-AF65-F5344CB8AC3E}">
        <p14:creationId xmlns:p14="http://schemas.microsoft.com/office/powerpoint/2010/main" val="4668973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مورفولوژی شهری</a:t>
            </a:r>
            <a:endParaRPr lang="en-US" altLang="en-US" smtClean="0">
              <a:solidFill>
                <a:schemeClr val="bg1"/>
              </a:solidFill>
            </a:endParaRPr>
          </a:p>
        </p:txBody>
      </p:sp>
      <p:sp>
        <p:nvSpPr>
          <p:cNvPr id="15363"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7" name="Rectangle 6"/>
          <p:cNvSpPr/>
          <p:nvPr/>
        </p:nvSpPr>
        <p:spPr>
          <a:xfrm>
            <a:off x="457200" y="1371600"/>
            <a:ext cx="8229600" cy="426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8" name="TextBox 7"/>
          <p:cNvSpPr txBox="1"/>
          <p:nvPr/>
        </p:nvSpPr>
        <p:spPr>
          <a:xfrm>
            <a:off x="762000" y="1600200"/>
            <a:ext cx="7696200" cy="3675063"/>
          </a:xfrm>
          <a:prstGeom prst="rect">
            <a:avLst/>
          </a:prstGeom>
          <a:noFill/>
        </p:spPr>
        <p:txBody>
          <a:bodyPr>
            <a:spAutoFit/>
          </a:bodyPr>
          <a:lstStyle/>
          <a:p>
            <a:pPr marL="812800" indent="-812800">
              <a:lnSpc>
                <a:spcPct val="80000"/>
              </a:lnSpc>
              <a:spcBef>
                <a:spcPts val="600"/>
              </a:spcBef>
              <a:buClr>
                <a:srgbClr val="FF3300"/>
              </a:buClr>
              <a:buFont typeface="Wingdings" pitchFamily="2" charset="2"/>
              <a:buChar char="§"/>
              <a:defRPr/>
            </a:pPr>
            <a:r>
              <a:rPr lang="fa-IR" dirty="0">
                <a:solidFill>
                  <a:srgbClr val="A8A8A8">
                    <a:lumMod val="20000"/>
                    <a:lumOff val="80000"/>
                  </a:srgbClr>
                </a:solidFill>
                <a:ea typeface="Batang" pitchFamily="18" charset="-127"/>
              </a:rPr>
              <a:t>مورفولوژی شهری عبارتست از مطالعه و بررسی شکل و فرم ساختمان ها.</a:t>
            </a:r>
          </a:p>
          <a:p>
            <a:pPr marL="812800" indent="-812800">
              <a:lnSpc>
                <a:spcPct val="80000"/>
              </a:lnSpc>
              <a:spcBef>
                <a:spcPts val="600"/>
              </a:spcBef>
              <a:buClr>
                <a:srgbClr val="A8A8A8"/>
              </a:buClr>
              <a:buFont typeface="Wingdings" pitchFamily="2" charset="2"/>
              <a:buChar char="§"/>
              <a:defRPr/>
            </a:pPr>
            <a:endParaRPr lang="fa-IR" dirty="0">
              <a:solidFill>
                <a:srgbClr val="A8A8A8">
                  <a:lumMod val="20000"/>
                  <a:lumOff val="80000"/>
                </a:srgbClr>
              </a:solidFill>
              <a:ea typeface="Batang" pitchFamily="18" charset="-127"/>
            </a:endParaRPr>
          </a:p>
          <a:p>
            <a:pPr marL="812800" indent="-812800">
              <a:lnSpc>
                <a:spcPct val="80000"/>
              </a:lnSpc>
              <a:spcBef>
                <a:spcPts val="600"/>
              </a:spcBef>
              <a:buClr>
                <a:srgbClr val="A8A8A8"/>
              </a:buClr>
              <a:buFont typeface="Wingdings" pitchFamily="2" charset="2"/>
              <a:buChar char="§"/>
              <a:defRPr/>
            </a:pPr>
            <a:r>
              <a:rPr lang="fa-IR" dirty="0">
                <a:solidFill>
                  <a:srgbClr val="A8A8A8">
                    <a:lumMod val="20000"/>
                    <a:lumOff val="80000"/>
                  </a:srgbClr>
                </a:solidFill>
                <a:ea typeface="Batang" pitchFamily="18" charset="-127"/>
              </a:rPr>
              <a:t>مطالعه سیستماتیک از تکوین،رشد،فرم،طرح،ساخت،کارکرد و توسعه شهر با توجه به ساخت های اجتماعی و اقتصادی.</a:t>
            </a:r>
          </a:p>
          <a:p>
            <a:pPr marL="812800" indent="-812800">
              <a:lnSpc>
                <a:spcPct val="80000"/>
              </a:lnSpc>
              <a:spcBef>
                <a:spcPts val="600"/>
              </a:spcBef>
              <a:buClr>
                <a:srgbClr val="A8A8A8"/>
              </a:buClr>
              <a:buFont typeface="Wingdings" pitchFamily="2" charset="2"/>
              <a:buChar char="§"/>
              <a:defRPr/>
            </a:pPr>
            <a:endParaRPr lang="en-US" dirty="0">
              <a:solidFill>
                <a:srgbClr val="A8A8A8">
                  <a:lumMod val="20000"/>
                  <a:lumOff val="80000"/>
                </a:srgbClr>
              </a:solidFill>
              <a:ea typeface="Batang" pitchFamily="18" charset="-127"/>
            </a:endParaRPr>
          </a:p>
          <a:p>
            <a:pPr marL="812800" indent="-812800">
              <a:lnSpc>
                <a:spcPct val="80000"/>
              </a:lnSpc>
              <a:spcBef>
                <a:spcPts val="600"/>
              </a:spcBef>
              <a:buClr>
                <a:srgbClr val="A8A8A8"/>
              </a:buClr>
              <a:buFont typeface="Wingdings" pitchFamily="2" charset="2"/>
              <a:buChar char="§"/>
              <a:defRPr/>
            </a:pPr>
            <a:r>
              <a:rPr lang="fa-IR" dirty="0">
                <a:solidFill>
                  <a:srgbClr val="A8A8A8">
                    <a:lumMod val="20000"/>
                    <a:lumOff val="80000"/>
                  </a:srgbClr>
                </a:solidFill>
              </a:rPr>
              <a:t>مورفولوژی به معنای طرح ها،ساختمانها،كاربری،خيابان،نقشه ها و چشم اندازهای شهری است.</a:t>
            </a:r>
          </a:p>
          <a:p>
            <a:pPr marL="812800" indent="-812800">
              <a:lnSpc>
                <a:spcPct val="50000"/>
              </a:lnSpc>
              <a:spcBef>
                <a:spcPts val="600"/>
              </a:spcBef>
              <a:buClr>
                <a:srgbClr val="A8A8A8"/>
              </a:buClr>
              <a:buFont typeface="Wingdings" pitchFamily="2" charset="2"/>
              <a:buChar char="§"/>
              <a:defRPr/>
            </a:pPr>
            <a:endParaRPr lang="fa-IR" dirty="0">
              <a:solidFill>
                <a:srgbClr val="A8A8A8">
                  <a:lumMod val="20000"/>
                  <a:lumOff val="80000"/>
                </a:srgbClr>
              </a:solidFill>
            </a:endParaRPr>
          </a:p>
          <a:p>
            <a:pPr marL="812800" indent="-812800">
              <a:lnSpc>
                <a:spcPct val="50000"/>
              </a:lnSpc>
              <a:spcBef>
                <a:spcPts val="600"/>
              </a:spcBef>
              <a:buClr>
                <a:srgbClr val="A8A8A8"/>
              </a:buClr>
              <a:buFont typeface="Wingdings" pitchFamily="2" charset="2"/>
              <a:buChar char="§"/>
              <a:defRPr/>
            </a:pPr>
            <a:r>
              <a:rPr lang="fa-IR" dirty="0">
                <a:solidFill>
                  <a:srgbClr val="A8A8A8">
                    <a:lumMod val="20000"/>
                    <a:lumOff val="80000"/>
                  </a:srgbClr>
                </a:solidFill>
                <a:ea typeface="Batang" pitchFamily="18" charset="-127"/>
              </a:rPr>
              <a:t>مهمترین عناصر چشم اندازهای شهری از دیدگاه </a:t>
            </a:r>
            <a:r>
              <a:rPr lang="en-US" dirty="0" err="1">
                <a:solidFill>
                  <a:srgbClr val="A8A8A8">
                    <a:lumMod val="20000"/>
                    <a:lumOff val="80000"/>
                  </a:srgbClr>
                </a:solidFill>
                <a:ea typeface="Batang" pitchFamily="18" charset="-127"/>
              </a:rPr>
              <a:t>conzon</a:t>
            </a:r>
            <a:r>
              <a:rPr lang="fa-IR" dirty="0">
                <a:solidFill>
                  <a:srgbClr val="A8A8A8">
                    <a:lumMod val="20000"/>
                    <a:lumOff val="80000"/>
                  </a:srgbClr>
                </a:solidFill>
                <a:ea typeface="Batang" pitchFamily="18" charset="-127"/>
              </a:rPr>
              <a:t>:</a:t>
            </a:r>
          </a:p>
          <a:p>
            <a:pPr marL="812800" indent="-812800">
              <a:lnSpc>
                <a:spcPct val="50000"/>
              </a:lnSpc>
              <a:spcBef>
                <a:spcPts val="600"/>
              </a:spcBef>
              <a:buClr>
                <a:srgbClr val="A8A8A8"/>
              </a:buClr>
              <a:defRPr/>
            </a:pPr>
            <a:endParaRPr lang="fa-IR" dirty="0">
              <a:solidFill>
                <a:srgbClr val="A8A8A8">
                  <a:lumMod val="20000"/>
                  <a:lumOff val="80000"/>
                </a:srgbClr>
              </a:solidFill>
              <a:ea typeface="Batang" pitchFamily="18" charset="-127"/>
            </a:endParaRPr>
          </a:p>
          <a:p>
            <a:pPr marL="812800" indent="-812800">
              <a:lnSpc>
                <a:spcPct val="50000"/>
              </a:lnSpc>
              <a:spcBef>
                <a:spcPts val="600"/>
              </a:spcBef>
              <a:buClr>
                <a:srgbClr val="A8A8A8"/>
              </a:buClr>
              <a:defRPr/>
            </a:pPr>
            <a:r>
              <a:rPr lang="fa-IR" dirty="0">
                <a:solidFill>
                  <a:srgbClr val="A8A8A8">
                    <a:lumMod val="20000"/>
                    <a:lumOff val="80000"/>
                  </a:srgbClr>
                </a:solidFill>
                <a:ea typeface="Batang" pitchFamily="18" charset="-127"/>
              </a:rPr>
              <a:t> 1) زمین مورد استفاده</a:t>
            </a:r>
          </a:p>
          <a:p>
            <a:pPr marL="812800" indent="-812800">
              <a:lnSpc>
                <a:spcPct val="50000"/>
              </a:lnSpc>
              <a:spcBef>
                <a:spcPts val="600"/>
              </a:spcBef>
              <a:buClr>
                <a:srgbClr val="A8A8A8"/>
              </a:buClr>
              <a:defRPr/>
            </a:pPr>
            <a:r>
              <a:rPr lang="fa-IR" dirty="0">
                <a:solidFill>
                  <a:srgbClr val="A8A8A8">
                    <a:lumMod val="20000"/>
                    <a:lumOff val="80000"/>
                  </a:srgbClr>
                </a:solidFill>
                <a:ea typeface="Batang" pitchFamily="18" charset="-127"/>
              </a:rPr>
              <a:t>  </a:t>
            </a:r>
          </a:p>
          <a:p>
            <a:pPr marL="812800" indent="-812800">
              <a:lnSpc>
                <a:spcPct val="50000"/>
              </a:lnSpc>
              <a:spcBef>
                <a:spcPts val="600"/>
              </a:spcBef>
              <a:buClr>
                <a:srgbClr val="A8A8A8"/>
              </a:buClr>
              <a:defRPr/>
            </a:pPr>
            <a:r>
              <a:rPr lang="fa-IR" dirty="0">
                <a:solidFill>
                  <a:srgbClr val="A8A8A8">
                    <a:lumMod val="20000"/>
                    <a:lumOff val="80000"/>
                  </a:srgbClr>
                </a:solidFill>
                <a:ea typeface="Batang" pitchFamily="18" charset="-127"/>
              </a:rPr>
              <a:t>2)سبک معماری ساختمان ها</a:t>
            </a:r>
          </a:p>
          <a:p>
            <a:pPr marL="812800" indent="-812800">
              <a:lnSpc>
                <a:spcPct val="50000"/>
              </a:lnSpc>
              <a:spcBef>
                <a:spcPts val="600"/>
              </a:spcBef>
              <a:buClr>
                <a:srgbClr val="A8A8A8"/>
              </a:buClr>
              <a:defRPr/>
            </a:pPr>
            <a:endParaRPr lang="fa-IR" dirty="0">
              <a:solidFill>
                <a:srgbClr val="A8A8A8">
                  <a:lumMod val="20000"/>
                  <a:lumOff val="80000"/>
                </a:srgbClr>
              </a:solidFill>
              <a:ea typeface="Batang" pitchFamily="18" charset="-127"/>
            </a:endParaRPr>
          </a:p>
          <a:p>
            <a:pPr marL="812800" indent="-812800">
              <a:lnSpc>
                <a:spcPct val="50000"/>
              </a:lnSpc>
              <a:spcBef>
                <a:spcPts val="600"/>
              </a:spcBef>
              <a:buClr>
                <a:srgbClr val="A8A8A8"/>
              </a:buClr>
              <a:defRPr/>
            </a:pPr>
            <a:r>
              <a:rPr lang="fa-IR" dirty="0">
                <a:solidFill>
                  <a:srgbClr val="A8A8A8">
                    <a:lumMod val="20000"/>
                    <a:lumOff val="80000"/>
                  </a:srgbClr>
                </a:solidFill>
                <a:ea typeface="Batang" pitchFamily="18" charset="-127"/>
              </a:rPr>
              <a:t>3)طرح و نقشه خیابان ها</a:t>
            </a:r>
            <a:endParaRPr lang="en-US" dirty="0">
              <a:solidFill>
                <a:srgbClr val="A8A8A8">
                  <a:lumMod val="20000"/>
                  <a:lumOff val="80000"/>
                </a:srgbClr>
              </a:solidFill>
              <a:ea typeface="Batang" pitchFamily="18" charset="-127"/>
            </a:endParaRPr>
          </a:p>
        </p:txBody>
      </p:sp>
    </p:spTree>
    <p:extLst>
      <p:ext uri="{BB962C8B-B14F-4D97-AF65-F5344CB8AC3E}">
        <p14:creationId xmlns:p14="http://schemas.microsoft.com/office/powerpoint/2010/main" val="15542616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20"/>
          <p:cNvSpPr>
            <a:spLocks noGrp="1"/>
          </p:cNvSpPr>
          <p:nvPr>
            <p:ph type="title"/>
          </p:nvPr>
        </p:nvSpPr>
        <p:spPr>
          <a:xfrm>
            <a:off x="457200" y="500063"/>
            <a:ext cx="8229600" cy="676275"/>
          </a:xfrm>
          <a:ln>
            <a:miter lim="800000"/>
            <a:headEnd/>
            <a:tailEnd/>
          </a:ln>
        </p:spPr>
        <p:txBody>
          <a:bodyPr/>
          <a:lstStyle/>
          <a:p>
            <a:pPr algn="ctr" eaLnBrk="1" hangingPunct="1"/>
            <a:r>
              <a:rPr lang="en-US" altLang="en-US" smtClean="0">
                <a:solidFill>
                  <a:srgbClr val="663300"/>
                </a:solidFill>
              </a:rPr>
              <a:t>woonerf</a:t>
            </a:r>
          </a:p>
        </p:txBody>
      </p:sp>
      <p:sp>
        <p:nvSpPr>
          <p:cNvPr id="65539"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8" name="Picture 7" descr="2.jpg"/>
          <p:cNvPicPr>
            <a:picLocks noChangeAspect="1"/>
          </p:cNvPicPr>
          <p:nvPr/>
        </p:nvPicPr>
        <p:blipFill>
          <a:blip r:embed="rId3"/>
          <a:stretch>
            <a:fillRect/>
          </a:stretch>
        </p:blipFill>
        <p:spPr>
          <a:xfrm>
            <a:off x="609600" y="1504950"/>
            <a:ext cx="5715000" cy="4286250"/>
          </a:xfrm>
          <a:prstGeom prst="rect">
            <a:avLst/>
          </a:prstGeom>
          <a:ln>
            <a:noFill/>
          </a:ln>
          <a:effectLst>
            <a:outerShdw blurRad="292100" dist="139700" dir="2700000" algn="tl" rotWithShape="0">
              <a:srgbClr val="333333">
                <a:alpha val="65000"/>
              </a:srgbClr>
            </a:outerShdw>
          </a:effectLst>
        </p:spPr>
      </p:pic>
      <p:pic>
        <p:nvPicPr>
          <p:cNvPr id="10" name="Picture 9" descr="woonerf.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77000" y="1828800"/>
            <a:ext cx="2190750" cy="1479550"/>
          </a:xfrm>
          <a:prstGeom prst="rect">
            <a:avLst/>
          </a:prstGeom>
          <a:ln>
            <a:noFill/>
          </a:ln>
          <a:effectLst>
            <a:outerShdw blurRad="292100" dist="139700" dir="2700000" algn="tl" rotWithShape="0">
              <a:srgbClr val="333333">
                <a:alpha val="65000"/>
              </a:srgbClr>
            </a:outerShdw>
          </a:effectLst>
        </p:spPr>
      </p:pic>
      <p:sp>
        <p:nvSpPr>
          <p:cNvPr id="11" name="Rounded Rectangle 10"/>
          <p:cNvSpPr/>
          <p:nvPr/>
        </p:nvSpPr>
        <p:spPr>
          <a:xfrm>
            <a:off x="4648200" y="2971800"/>
            <a:ext cx="762000" cy="60960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3" name="Notched Right Arrow 12"/>
          <p:cNvSpPr/>
          <p:nvPr/>
        </p:nvSpPr>
        <p:spPr>
          <a:xfrm rot="20656414">
            <a:off x="5465763" y="2898775"/>
            <a:ext cx="990600" cy="381000"/>
          </a:xfrm>
          <a:prstGeom prst="notch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Tree>
    <p:extLst>
      <p:ext uri="{BB962C8B-B14F-4D97-AF65-F5344CB8AC3E}">
        <p14:creationId xmlns:p14="http://schemas.microsoft.com/office/powerpoint/2010/main" val="36879328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آرام سازی ترافیک در اطراف نواحی مسکونی و فضاهای اجتماعی</a:t>
            </a:r>
            <a:endParaRPr lang="en-US" altLang="en-US" smtClean="0">
              <a:solidFill>
                <a:srgbClr val="663300"/>
              </a:solidFill>
            </a:endParaRPr>
          </a:p>
        </p:txBody>
      </p:sp>
      <p:sp>
        <p:nvSpPr>
          <p:cNvPr id="67587" name="Text Placeholder 22"/>
          <p:cNvSpPr>
            <a:spLocks noGrp="1"/>
          </p:cNvSpPr>
          <p:nvPr>
            <p:ph type="body" sz="half" idx="2"/>
          </p:nvPr>
        </p:nvSpPr>
        <p:spPr>
          <a:xfrm>
            <a:off x="457200" y="5867400"/>
            <a:ext cx="8229600" cy="533400"/>
          </a:xfrm>
        </p:spPr>
        <p:txBody>
          <a:bodyPr/>
          <a:lstStyle/>
          <a:p>
            <a:pPr algn="r" eaLnBrk="1" hangingPunct="1"/>
            <a:r>
              <a:rPr lang="fa-IR" altLang="en-US" smtClean="0">
                <a:solidFill>
                  <a:schemeClr val="bg1"/>
                </a:solidFill>
              </a:rPr>
              <a:t>آرام سازی ترافیک در اطراف نواحی مسکونی و فضاهای اجتماعی</a:t>
            </a:r>
            <a:endParaRPr lang="en-US" altLang="en-US" smtClean="0">
              <a:solidFill>
                <a:schemeClr val="bg1"/>
              </a:solidFill>
            </a:endParaRPr>
          </a:p>
        </p:txBody>
      </p:sp>
      <p:sp>
        <p:nvSpPr>
          <p:cNvPr id="67588"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InnerCity_nott_TonyC_GeogPhotos.jpg"/>
          <p:cNvPicPr>
            <a:picLocks noChangeAspect="1"/>
          </p:cNvPicPr>
          <p:nvPr/>
        </p:nvPicPr>
        <p:blipFill>
          <a:blip r:embed="rId3"/>
          <a:stretch>
            <a:fillRect/>
          </a:stretch>
        </p:blipFill>
        <p:spPr>
          <a:xfrm>
            <a:off x="1752600" y="1371600"/>
            <a:ext cx="5715000" cy="42862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25418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آرام سازی ترافیک در نواحی مسکونی</a:t>
            </a:r>
            <a:endParaRPr lang="en-US" altLang="en-US" smtClean="0">
              <a:solidFill>
                <a:srgbClr val="663300"/>
              </a:solidFill>
            </a:endParaRPr>
          </a:p>
        </p:txBody>
      </p:sp>
      <p:sp>
        <p:nvSpPr>
          <p:cNvPr id="12" name="Rounded Rectangle 11"/>
          <p:cNvSpPr/>
          <p:nvPr/>
        </p:nvSpPr>
        <p:spPr>
          <a:xfrm>
            <a:off x="1752600" y="16002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3" name="Rounded Rectangle 12"/>
          <p:cNvSpPr/>
          <p:nvPr/>
        </p:nvSpPr>
        <p:spPr>
          <a:xfrm>
            <a:off x="6172200" y="3581400"/>
            <a:ext cx="19812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69637" name="TextBox 13"/>
          <p:cNvSpPr txBox="1">
            <a:spLocks noChangeArrowheads="1"/>
          </p:cNvSpPr>
          <p:nvPr/>
        </p:nvSpPr>
        <p:spPr bwMode="auto">
          <a:xfrm>
            <a:off x="6121400" y="3554413"/>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fa-IR" altLang="en-US" sz="1600">
                <a:solidFill>
                  <a:srgbClr val="663300"/>
                </a:solidFill>
              </a:rPr>
              <a:t>راهکارهای آرام سازی ترافیک در نواحی مسکونی</a:t>
            </a:r>
            <a:endParaRPr lang="en-US" altLang="en-US" sz="1600">
              <a:solidFill>
                <a:srgbClr val="663300"/>
              </a:solidFill>
            </a:endParaRPr>
          </a:p>
        </p:txBody>
      </p:sp>
      <p:sp>
        <p:nvSpPr>
          <p:cNvPr id="15" name="Rounded Rectangle 14"/>
          <p:cNvSpPr/>
          <p:nvPr/>
        </p:nvSpPr>
        <p:spPr>
          <a:xfrm>
            <a:off x="1752600" y="25908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6" name="Rounded Rectangle 15"/>
          <p:cNvSpPr/>
          <p:nvPr/>
        </p:nvSpPr>
        <p:spPr>
          <a:xfrm>
            <a:off x="1752600" y="35814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69640" name="TextBox 16"/>
          <p:cNvSpPr txBox="1">
            <a:spLocks noChangeArrowheads="1"/>
          </p:cNvSpPr>
          <p:nvPr/>
        </p:nvSpPr>
        <p:spPr bwMode="auto">
          <a:xfrm>
            <a:off x="1752600" y="1574800"/>
            <a:ext cx="320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fontAlgn="base">
              <a:spcBef>
                <a:spcPct val="0"/>
              </a:spcBef>
              <a:spcAft>
                <a:spcPct val="0"/>
              </a:spcAft>
              <a:buClrTx/>
              <a:buSzTx/>
              <a:buFontTx/>
              <a:buNone/>
            </a:pPr>
            <a:r>
              <a:rPr lang="fa-IR" altLang="en-US" sz="1600">
                <a:solidFill>
                  <a:srgbClr val="161616"/>
                </a:solidFill>
              </a:rPr>
              <a:t>1- جایگزینی سایر روش های حمل و نقل به جای سفرهای با اتومبیل شخصی</a:t>
            </a:r>
          </a:p>
        </p:txBody>
      </p:sp>
      <p:sp>
        <p:nvSpPr>
          <p:cNvPr id="69641" name="TextBox 17"/>
          <p:cNvSpPr txBox="1">
            <a:spLocks noChangeArrowheads="1"/>
          </p:cNvSpPr>
          <p:nvPr/>
        </p:nvSpPr>
        <p:spPr bwMode="auto">
          <a:xfrm>
            <a:off x="1981200" y="2601913"/>
            <a:ext cx="3124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fontAlgn="base">
              <a:spcBef>
                <a:spcPct val="0"/>
              </a:spcBef>
              <a:spcAft>
                <a:spcPct val="0"/>
              </a:spcAft>
              <a:buClrTx/>
              <a:buSzTx/>
              <a:buFontTx/>
              <a:buNone/>
            </a:pPr>
            <a:r>
              <a:rPr lang="fa-IR" altLang="en-US" sz="1600">
                <a:solidFill>
                  <a:srgbClr val="161616"/>
                </a:solidFill>
              </a:rPr>
              <a:t>2- تلاش برای کاهش سفرهایی که به وسیله اتومبیل شخصی انجام می گردد</a:t>
            </a:r>
          </a:p>
        </p:txBody>
      </p:sp>
      <p:sp>
        <p:nvSpPr>
          <p:cNvPr id="69642" name="TextBox 18"/>
          <p:cNvSpPr txBox="1">
            <a:spLocks noChangeArrowheads="1"/>
          </p:cNvSpPr>
          <p:nvPr/>
        </p:nvSpPr>
        <p:spPr bwMode="auto">
          <a:xfrm>
            <a:off x="1981200" y="365760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spcBef>
                <a:spcPct val="0"/>
              </a:spcBef>
              <a:spcAft>
                <a:spcPct val="0"/>
              </a:spcAft>
              <a:buClrTx/>
              <a:buSzTx/>
              <a:buFontTx/>
              <a:buNone/>
            </a:pPr>
            <a:r>
              <a:rPr lang="fa-IR" altLang="en-US" sz="1600">
                <a:solidFill>
                  <a:srgbClr val="161616"/>
                </a:solidFill>
              </a:rPr>
              <a:t>3- کوتاه کردن فاصله سفرها</a:t>
            </a:r>
          </a:p>
        </p:txBody>
      </p:sp>
      <p:cxnSp>
        <p:nvCxnSpPr>
          <p:cNvPr id="22" name="Straight Arrow Connector 21"/>
          <p:cNvCxnSpPr>
            <a:stCxn id="13" idx="1"/>
            <a:endCxn id="12" idx="3"/>
          </p:cNvCxnSpPr>
          <p:nvPr/>
        </p:nvCxnSpPr>
        <p:spPr>
          <a:xfrm rot="10800000">
            <a:off x="5029200" y="1866900"/>
            <a:ext cx="1143000" cy="19812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3" idx="1"/>
            <a:endCxn id="15" idx="3"/>
          </p:cNvCxnSpPr>
          <p:nvPr/>
        </p:nvCxnSpPr>
        <p:spPr>
          <a:xfrm rot="10800000">
            <a:off x="5029200" y="2857500"/>
            <a:ext cx="1143000" cy="9906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3" idx="1"/>
            <a:endCxn id="16" idx="3"/>
          </p:cNvCxnSpPr>
          <p:nvPr/>
        </p:nvCxnSpPr>
        <p:spPr>
          <a:xfrm rot="10800000">
            <a:off x="5029200" y="3848100"/>
            <a:ext cx="1143000" cy="1588"/>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1752600" y="45720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69647" name="TextBox 27"/>
          <p:cNvSpPr txBox="1">
            <a:spLocks noChangeArrowheads="1"/>
          </p:cNvSpPr>
          <p:nvPr/>
        </p:nvSpPr>
        <p:spPr bwMode="auto">
          <a:xfrm>
            <a:off x="1066800" y="4648200"/>
            <a:ext cx="3886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spcBef>
                <a:spcPct val="0"/>
              </a:spcBef>
              <a:spcAft>
                <a:spcPct val="0"/>
              </a:spcAft>
              <a:buClrTx/>
              <a:buSzTx/>
              <a:buFontTx/>
              <a:buNone/>
            </a:pPr>
            <a:r>
              <a:rPr lang="fa-IR" altLang="en-US" sz="1600">
                <a:solidFill>
                  <a:srgbClr val="161616"/>
                </a:solidFill>
              </a:rPr>
              <a:t>4- استفاده دوباره از فضاهای ذخیره</a:t>
            </a:r>
          </a:p>
        </p:txBody>
      </p:sp>
      <p:cxnSp>
        <p:nvCxnSpPr>
          <p:cNvPr id="29" name="Straight Arrow Connector 28"/>
          <p:cNvCxnSpPr>
            <a:stCxn id="13" idx="1"/>
            <a:endCxn id="26" idx="3"/>
          </p:cNvCxnSpPr>
          <p:nvPr/>
        </p:nvCxnSpPr>
        <p:spPr>
          <a:xfrm rot="10800000" flipV="1">
            <a:off x="5029200" y="3848100"/>
            <a:ext cx="1143000" cy="9906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1752600" y="5562600"/>
            <a:ext cx="3276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69650" name="TextBox 22"/>
          <p:cNvSpPr txBox="1">
            <a:spLocks noChangeArrowheads="1"/>
          </p:cNvSpPr>
          <p:nvPr/>
        </p:nvSpPr>
        <p:spPr bwMode="auto">
          <a:xfrm>
            <a:off x="1828800" y="5573713"/>
            <a:ext cx="32004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fontAlgn="base">
              <a:spcBef>
                <a:spcPct val="0"/>
              </a:spcBef>
              <a:spcAft>
                <a:spcPct val="0"/>
              </a:spcAft>
              <a:buClrTx/>
              <a:buSzTx/>
              <a:buFontTx/>
              <a:buNone/>
            </a:pPr>
            <a:r>
              <a:rPr lang="fa-IR" altLang="en-US" sz="1600">
                <a:solidFill>
                  <a:srgbClr val="161616"/>
                </a:solidFill>
              </a:rPr>
              <a:t>5- رانندگان به نفع همه استفاده کنندگان از فضا عمل کنند</a:t>
            </a:r>
            <a:endParaRPr lang="en-US" altLang="en-US" sz="1600">
              <a:solidFill>
                <a:srgbClr val="161616"/>
              </a:solidFill>
            </a:endParaRPr>
          </a:p>
        </p:txBody>
      </p:sp>
      <p:cxnSp>
        <p:nvCxnSpPr>
          <p:cNvPr id="24" name="Straight Arrow Connector 23"/>
          <p:cNvCxnSpPr>
            <a:stCxn id="13" idx="1"/>
            <a:endCxn id="20" idx="3"/>
          </p:cNvCxnSpPr>
          <p:nvPr/>
        </p:nvCxnSpPr>
        <p:spPr>
          <a:xfrm rot="10800000" flipV="1">
            <a:off x="5029200" y="3848100"/>
            <a:ext cx="1143000" cy="19812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12132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4"/>
          <p:cNvSpPr>
            <a:spLocks noGrp="1"/>
          </p:cNvSpPr>
          <p:nvPr>
            <p:ph type="title"/>
          </p:nvPr>
        </p:nvSpPr>
        <p:spPr>
          <a:xfrm>
            <a:off x="1219200" y="3149600"/>
            <a:ext cx="6858000" cy="1066800"/>
          </a:xfrm>
        </p:spPr>
        <p:txBody>
          <a:bodyPr/>
          <a:lstStyle/>
          <a:p>
            <a:pPr algn="ctr" eaLnBrk="1" hangingPunct="1"/>
            <a:r>
              <a:rPr lang="en-US" altLang="en-US" smtClean="0">
                <a:solidFill>
                  <a:srgbClr val="663300"/>
                </a:solidFill>
              </a:rPr>
              <a:t>Urban block patterns</a:t>
            </a:r>
          </a:p>
        </p:txBody>
      </p:sp>
    </p:spTree>
    <p:extLst>
      <p:ext uri="{BB962C8B-B14F-4D97-AF65-F5344CB8AC3E}">
        <p14:creationId xmlns:p14="http://schemas.microsoft.com/office/powerpoint/2010/main" val="40079815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تاثیر شکل فضایی بلوک ها بر فرم شهر</a:t>
            </a:r>
            <a:endParaRPr lang="en-US" altLang="en-US" smtClean="0">
              <a:solidFill>
                <a:srgbClr val="663300"/>
              </a:solidFill>
            </a:endParaRPr>
          </a:p>
        </p:txBody>
      </p:sp>
      <p:sp>
        <p:nvSpPr>
          <p:cNvPr id="72707"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DSC0012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239838" y="1371600"/>
            <a:ext cx="6761162" cy="4267200"/>
          </a:xfrm>
          <a:prstGeom prst="rect">
            <a:avLst/>
          </a:prstGeom>
          <a:solidFill>
            <a:srgbClr val="FF5050"/>
          </a:solidFill>
          <a:ln>
            <a:noFill/>
          </a:ln>
          <a:effectLst>
            <a:outerShdw blurRad="292100" dist="139700" dir="2700000" algn="tl" rotWithShape="0">
              <a:srgbClr val="333333">
                <a:alpha val="65000"/>
              </a:srgbClr>
            </a:outerShdw>
          </a:effectLst>
        </p:spPr>
      </p:pic>
      <p:sp>
        <p:nvSpPr>
          <p:cNvPr id="10" name="Freeform 9"/>
          <p:cNvSpPr/>
          <p:nvPr/>
        </p:nvSpPr>
        <p:spPr>
          <a:xfrm>
            <a:off x="4144963" y="1425575"/>
            <a:ext cx="962025" cy="4191000"/>
          </a:xfrm>
          <a:custGeom>
            <a:avLst/>
            <a:gdLst>
              <a:gd name="connsiteX0" fmla="*/ 771896 w 961902"/>
              <a:gd name="connsiteY0" fmla="*/ 106878 h 4191990"/>
              <a:gd name="connsiteX1" fmla="*/ 961902 w 961902"/>
              <a:gd name="connsiteY1" fmla="*/ 4191990 h 4191990"/>
              <a:gd name="connsiteX2" fmla="*/ 0 w 961902"/>
              <a:gd name="connsiteY2" fmla="*/ 4156364 h 4191990"/>
              <a:gd name="connsiteX3" fmla="*/ 700644 w 961902"/>
              <a:gd name="connsiteY3" fmla="*/ 95003 h 4191990"/>
              <a:gd name="connsiteX4" fmla="*/ 570016 w 961902"/>
              <a:gd name="connsiteY4" fmla="*/ 95003 h 4191990"/>
              <a:gd name="connsiteX5" fmla="*/ 724395 w 961902"/>
              <a:gd name="connsiteY5" fmla="*/ 0 h 4191990"/>
              <a:gd name="connsiteX6" fmla="*/ 866899 w 961902"/>
              <a:gd name="connsiteY6" fmla="*/ 83127 h 4191990"/>
              <a:gd name="connsiteX7" fmla="*/ 771896 w 961902"/>
              <a:gd name="connsiteY7" fmla="*/ 106878 h 419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61902" h="4191990">
                <a:moveTo>
                  <a:pt x="771896" y="106878"/>
                </a:moveTo>
                <a:lnTo>
                  <a:pt x="961902" y="4191990"/>
                </a:lnTo>
                <a:lnTo>
                  <a:pt x="0" y="4156364"/>
                </a:lnTo>
                <a:lnTo>
                  <a:pt x="700644" y="95003"/>
                </a:lnTo>
                <a:lnTo>
                  <a:pt x="570016" y="95003"/>
                </a:lnTo>
                <a:lnTo>
                  <a:pt x="724395" y="0"/>
                </a:lnTo>
                <a:lnTo>
                  <a:pt x="866899" y="83127"/>
                </a:lnTo>
                <a:lnTo>
                  <a:pt x="771896" y="106878"/>
                </a:lnTo>
                <a:close/>
              </a:path>
            </a:pathLst>
          </a:custGeom>
          <a:solidFill>
            <a:srgbClr val="FF5050">
              <a:alpha val="61000"/>
            </a:srgbClr>
          </a:solidFill>
          <a:ln w="127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1" name="Freeform 10"/>
          <p:cNvSpPr/>
          <p:nvPr/>
        </p:nvSpPr>
        <p:spPr>
          <a:xfrm>
            <a:off x="5213350" y="1614488"/>
            <a:ext cx="2684463" cy="3990975"/>
          </a:xfrm>
          <a:custGeom>
            <a:avLst/>
            <a:gdLst>
              <a:gd name="connsiteX0" fmla="*/ 0 w 2683823"/>
              <a:gd name="connsiteY0" fmla="*/ 0 h 3990109"/>
              <a:gd name="connsiteX1" fmla="*/ 2683823 w 2683823"/>
              <a:gd name="connsiteY1" fmla="*/ 3990109 h 3990109"/>
              <a:gd name="connsiteX2" fmla="*/ 2458192 w 2683823"/>
              <a:gd name="connsiteY2" fmla="*/ 3990109 h 3990109"/>
              <a:gd name="connsiteX3" fmla="*/ 0 w 2683823"/>
              <a:gd name="connsiteY3" fmla="*/ 0 h 3990109"/>
            </a:gdLst>
            <a:ahLst/>
            <a:cxnLst>
              <a:cxn ang="0">
                <a:pos x="connsiteX0" y="connsiteY0"/>
              </a:cxn>
              <a:cxn ang="0">
                <a:pos x="connsiteX1" y="connsiteY1"/>
              </a:cxn>
              <a:cxn ang="0">
                <a:pos x="connsiteX2" y="connsiteY2"/>
              </a:cxn>
              <a:cxn ang="0">
                <a:pos x="connsiteX3" y="connsiteY3"/>
              </a:cxn>
            </a:cxnLst>
            <a:rect l="l" t="t" r="r" b="b"/>
            <a:pathLst>
              <a:path w="2683823" h="3990109">
                <a:moveTo>
                  <a:pt x="0" y="0"/>
                </a:moveTo>
                <a:lnTo>
                  <a:pt x="2683823" y="3990109"/>
                </a:lnTo>
                <a:lnTo>
                  <a:pt x="2458192" y="3990109"/>
                </a:lnTo>
                <a:lnTo>
                  <a:pt x="0" y="0"/>
                </a:lnTo>
                <a:close/>
              </a:path>
            </a:pathLst>
          </a:custGeom>
          <a:solidFill>
            <a:srgbClr val="FF5050"/>
          </a:solidFill>
          <a:ln w="127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2" name="Freeform 11"/>
          <p:cNvSpPr/>
          <p:nvPr/>
        </p:nvSpPr>
        <p:spPr>
          <a:xfrm>
            <a:off x="1223963" y="1651000"/>
            <a:ext cx="3313112" cy="3111500"/>
          </a:xfrm>
          <a:custGeom>
            <a:avLst/>
            <a:gdLst>
              <a:gd name="connsiteX0" fmla="*/ 3312108 w 3312108"/>
              <a:gd name="connsiteY0" fmla="*/ 0 h 3111335"/>
              <a:gd name="connsiteX1" fmla="*/ 22643 w 3312108"/>
              <a:gd name="connsiteY1" fmla="*/ 3111335 h 3111335"/>
              <a:gd name="connsiteX2" fmla="*/ 22643 w 3312108"/>
              <a:gd name="connsiteY2" fmla="*/ 3016333 h 3111335"/>
              <a:gd name="connsiteX3" fmla="*/ 3312108 w 3312108"/>
              <a:gd name="connsiteY3" fmla="*/ 0 h 3111335"/>
            </a:gdLst>
            <a:ahLst/>
            <a:cxnLst>
              <a:cxn ang="0">
                <a:pos x="connsiteX0" y="connsiteY0"/>
              </a:cxn>
              <a:cxn ang="0">
                <a:pos x="connsiteX1" y="connsiteY1"/>
              </a:cxn>
              <a:cxn ang="0">
                <a:pos x="connsiteX2" y="connsiteY2"/>
              </a:cxn>
              <a:cxn ang="0">
                <a:pos x="connsiteX3" y="connsiteY3"/>
              </a:cxn>
            </a:cxnLst>
            <a:rect l="l" t="t" r="r" b="b"/>
            <a:pathLst>
              <a:path w="3312108" h="3111335">
                <a:moveTo>
                  <a:pt x="3312108" y="0"/>
                </a:moveTo>
                <a:lnTo>
                  <a:pt x="22643" y="3111335"/>
                </a:lnTo>
                <a:cubicBezTo>
                  <a:pt x="9313" y="3031352"/>
                  <a:pt x="0" y="3061619"/>
                  <a:pt x="22643" y="3016333"/>
                </a:cubicBezTo>
                <a:lnTo>
                  <a:pt x="3312108" y="0"/>
                </a:lnTo>
                <a:close/>
              </a:path>
            </a:pathLst>
          </a:custGeom>
          <a:solidFill>
            <a:srgbClr val="FF5050"/>
          </a:solidFill>
          <a:ln w="127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cxnSp>
        <p:nvCxnSpPr>
          <p:cNvPr id="14" name="Straight Connector 13"/>
          <p:cNvCxnSpPr/>
          <p:nvPr/>
        </p:nvCxnSpPr>
        <p:spPr>
          <a:xfrm rot="10800000">
            <a:off x="1219200" y="5029200"/>
            <a:ext cx="6096000" cy="1588"/>
          </a:xfrm>
          <a:prstGeom prst="line">
            <a:avLst/>
          </a:prstGeom>
          <a:ln w="63500">
            <a:solidFill>
              <a:srgbClr val="FF505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828800" y="4267200"/>
            <a:ext cx="5029200" cy="76200"/>
          </a:xfrm>
          <a:prstGeom prst="line">
            <a:avLst/>
          </a:prstGeom>
          <a:ln w="57150">
            <a:solidFill>
              <a:srgbClr val="FF5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09800" y="3886200"/>
            <a:ext cx="4419600" cy="1588"/>
          </a:xfrm>
          <a:prstGeom prst="line">
            <a:avLst/>
          </a:prstGeom>
          <a:ln w="50800">
            <a:solidFill>
              <a:srgbClr val="FF5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667000" y="3429000"/>
            <a:ext cx="3657600" cy="1588"/>
          </a:xfrm>
          <a:prstGeom prst="line">
            <a:avLst/>
          </a:prstGeom>
          <a:ln w="44450">
            <a:solidFill>
              <a:srgbClr val="FF5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048000" y="3048000"/>
            <a:ext cx="3048000" cy="76200"/>
          </a:xfrm>
          <a:prstGeom prst="line">
            <a:avLst/>
          </a:prstGeom>
          <a:ln w="38100">
            <a:solidFill>
              <a:srgbClr val="FF5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05323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تاثیر شکل فضایی بلوک ها بر فرم شهر</a:t>
            </a:r>
            <a:endParaRPr lang="en-US" altLang="en-US" smtClean="0">
              <a:solidFill>
                <a:srgbClr val="663300"/>
              </a:solidFill>
            </a:endParaRPr>
          </a:p>
        </p:txBody>
      </p:sp>
      <p:sp>
        <p:nvSpPr>
          <p:cNvPr id="74755"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8" name="Picture 7" descr="DSC00141.JPG"/>
          <p:cNvPicPr>
            <a:picLocks noChangeAspect="1"/>
          </p:cNvPicPr>
          <p:nvPr/>
        </p:nvPicPr>
        <p:blipFill>
          <a:blip r:embed="rId3" cstate="email">
            <a:lum contrast="12000"/>
            <a:extLst>
              <a:ext uri="{28A0092B-C50C-407E-A947-70E740481C1C}">
                <a14:useLocalDpi xmlns:a14="http://schemas.microsoft.com/office/drawing/2010/main"/>
              </a:ext>
            </a:extLst>
          </a:blip>
          <a:srcRect/>
          <a:stretch>
            <a:fillRect/>
          </a:stretch>
        </p:blipFill>
        <p:spPr>
          <a:xfrm>
            <a:off x="1295400" y="1371600"/>
            <a:ext cx="6629400" cy="4229100"/>
          </a:xfrm>
          <a:prstGeom prst="rect">
            <a:avLst/>
          </a:prstGeom>
          <a:ln>
            <a:noFill/>
          </a:ln>
          <a:effectLst>
            <a:outerShdw blurRad="292100" dist="139700" dir="2700000" algn="tl" rotWithShape="0">
              <a:srgbClr val="333333">
                <a:alpha val="65000"/>
              </a:srgbClr>
            </a:outerShdw>
          </a:effectLst>
        </p:spPr>
      </p:pic>
      <p:sp>
        <p:nvSpPr>
          <p:cNvPr id="5" name="Freeform 4"/>
          <p:cNvSpPr/>
          <p:nvPr/>
        </p:nvSpPr>
        <p:spPr>
          <a:xfrm>
            <a:off x="2387600" y="3506788"/>
            <a:ext cx="3522663" cy="1392237"/>
          </a:xfrm>
          <a:custGeom>
            <a:avLst/>
            <a:gdLst>
              <a:gd name="connsiteX0" fmla="*/ 0 w 3521123"/>
              <a:gd name="connsiteY0" fmla="*/ 354841 h 1392071"/>
              <a:gd name="connsiteX1" fmla="*/ 259308 w 3521123"/>
              <a:gd name="connsiteY1" fmla="*/ 586853 h 1392071"/>
              <a:gd name="connsiteX2" fmla="*/ 573206 w 3521123"/>
              <a:gd name="connsiteY2" fmla="*/ 805218 h 1392071"/>
              <a:gd name="connsiteX3" fmla="*/ 1078173 w 3521123"/>
              <a:gd name="connsiteY3" fmla="*/ 1023582 h 1392071"/>
              <a:gd name="connsiteX4" fmla="*/ 1596788 w 3521123"/>
              <a:gd name="connsiteY4" fmla="*/ 1160059 h 1392071"/>
              <a:gd name="connsiteX5" fmla="*/ 2579427 w 3521123"/>
              <a:gd name="connsiteY5" fmla="*/ 1337480 h 1392071"/>
              <a:gd name="connsiteX6" fmla="*/ 3425588 w 3521123"/>
              <a:gd name="connsiteY6" fmla="*/ 1392071 h 1392071"/>
              <a:gd name="connsiteX7" fmla="*/ 3493827 w 3521123"/>
              <a:gd name="connsiteY7" fmla="*/ 1364776 h 1392071"/>
              <a:gd name="connsiteX8" fmla="*/ 3521123 w 3521123"/>
              <a:gd name="connsiteY8" fmla="*/ 1351128 h 1392071"/>
              <a:gd name="connsiteX9" fmla="*/ 3289111 w 3521123"/>
              <a:gd name="connsiteY9" fmla="*/ 750626 h 1392071"/>
              <a:gd name="connsiteX10" fmla="*/ 2593075 w 3521123"/>
              <a:gd name="connsiteY10" fmla="*/ 723331 h 1392071"/>
              <a:gd name="connsiteX11" fmla="*/ 1842448 w 3521123"/>
              <a:gd name="connsiteY11" fmla="*/ 545910 h 1392071"/>
              <a:gd name="connsiteX12" fmla="*/ 1187355 w 3521123"/>
              <a:gd name="connsiteY12" fmla="*/ 341194 h 1392071"/>
              <a:gd name="connsiteX13" fmla="*/ 818866 w 3521123"/>
              <a:gd name="connsiteY13" fmla="*/ 109182 h 1392071"/>
              <a:gd name="connsiteX14" fmla="*/ 668741 w 3521123"/>
              <a:gd name="connsiteY14" fmla="*/ 0 h 1392071"/>
              <a:gd name="connsiteX15" fmla="*/ 0 w 3521123"/>
              <a:gd name="connsiteY15" fmla="*/ 354841 h 139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21123" h="1392071">
                <a:moveTo>
                  <a:pt x="0" y="354841"/>
                </a:moveTo>
                <a:lnTo>
                  <a:pt x="259308" y="586853"/>
                </a:lnTo>
                <a:lnTo>
                  <a:pt x="573206" y="805218"/>
                </a:lnTo>
                <a:lnTo>
                  <a:pt x="1078173" y="1023582"/>
                </a:lnTo>
                <a:lnTo>
                  <a:pt x="1596788" y="1160059"/>
                </a:lnTo>
                <a:lnTo>
                  <a:pt x="2579427" y="1337480"/>
                </a:lnTo>
                <a:lnTo>
                  <a:pt x="3425588" y="1392071"/>
                </a:lnTo>
                <a:lnTo>
                  <a:pt x="3493827" y="1364776"/>
                </a:lnTo>
                <a:lnTo>
                  <a:pt x="3521123" y="1351128"/>
                </a:lnTo>
                <a:lnTo>
                  <a:pt x="3289111" y="750626"/>
                </a:lnTo>
                <a:lnTo>
                  <a:pt x="2593075" y="723331"/>
                </a:lnTo>
                <a:lnTo>
                  <a:pt x="1842448" y="545910"/>
                </a:lnTo>
                <a:lnTo>
                  <a:pt x="1187355" y="341194"/>
                </a:lnTo>
                <a:lnTo>
                  <a:pt x="818866" y="109182"/>
                </a:lnTo>
                <a:lnTo>
                  <a:pt x="668741" y="0"/>
                </a:lnTo>
                <a:lnTo>
                  <a:pt x="0" y="354841"/>
                </a:lnTo>
                <a:close/>
              </a:path>
            </a:pathLst>
          </a:custGeom>
          <a:noFill/>
          <a:ln w="3810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US">
              <a:solidFill>
                <a:srgbClr val="A8A8A8"/>
              </a:solidFill>
            </a:endParaRPr>
          </a:p>
        </p:txBody>
      </p:sp>
    </p:spTree>
    <p:extLst>
      <p:ext uri="{BB962C8B-B14F-4D97-AF65-F5344CB8AC3E}">
        <p14:creationId xmlns:p14="http://schemas.microsoft.com/office/powerpoint/2010/main" val="10743101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تاثیر شکل فضایی بلوک ها بر فرم شهر</a:t>
            </a:r>
            <a:endParaRPr lang="en-US" altLang="en-US" smtClean="0">
              <a:solidFill>
                <a:srgbClr val="663300"/>
              </a:solidFill>
            </a:endParaRPr>
          </a:p>
        </p:txBody>
      </p:sp>
      <p:sp>
        <p:nvSpPr>
          <p:cNvPr id="76803"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Option3_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5000" y="2259013"/>
            <a:ext cx="4173538" cy="2687637"/>
          </a:xfrm>
          <a:prstGeom prst="rect">
            <a:avLst/>
          </a:prstGeom>
          <a:ln w="28575">
            <a:solidFill>
              <a:schemeClr val="bg1">
                <a:lumMod val="50000"/>
                <a:lumOff val="50000"/>
              </a:schemeClr>
            </a:solidFill>
          </a:ln>
          <a:effectLst>
            <a:outerShdw blurRad="292100" dist="139700" dir="2700000" algn="tl" rotWithShape="0">
              <a:srgbClr val="333333">
                <a:alpha val="65000"/>
              </a:srgbClr>
            </a:outerShdw>
          </a:effectLst>
        </p:spPr>
      </p:pic>
      <p:pic>
        <p:nvPicPr>
          <p:cNvPr id="8" name="Picture 7" descr="Option3_1.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76800" y="1828800"/>
            <a:ext cx="3711575" cy="3429000"/>
          </a:xfrm>
          <a:prstGeom prst="rect">
            <a:avLst/>
          </a:prstGeom>
          <a:ln w="28575">
            <a:solidFill>
              <a:schemeClr val="bg1">
                <a:lumMod val="50000"/>
                <a:lumOff val="50000"/>
              </a:schemeClr>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621881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تاثیر شکل فضایی بلوک ها بر فرم شهر</a:t>
            </a:r>
            <a:endParaRPr lang="en-US" altLang="en-US" smtClean="0">
              <a:solidFill>
                <a:srgbClr val="663300"/>
              </a:solidFill>
            </a:endParaRPr>
          </a:p>
        </p:txBody>
      </p:sp>
      <p:sp>
        <p:nvSpPr>
          <p:cNvPr id="78851"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78852" name="Picture 8" descr="IMG_2093.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12938" y="1346200"/>
            <a:ext cx="5478462"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21722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تاثیر شکل فضایی بلوک ها بر فرم شهر</a:t>
            </a:r>
            <a:endParaRPr lang="en-US" altLang="en-US" smtClean="0">
              <a:solidFill>
                <a:schemeClr val="bg1"/>
              </a:solidFill>
            </a:endParaRPr>
          </a:p>
        </p:txBody>
      </p:sp>
      <p:sp>
        <p:nvSpPr>
          <p:cNvPr id="80899"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public places#urban spaces-90.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09600" y="1600200"/>
            <a:ext cx="4244975" cy="4572000"/>
          </a:xfrm>
          <a:prstGeom prst="rect">
            <a:avLst/>
          </a:prstGeom>
          <a:ln w="28575">
            <a:solidFill>
              <a:schemeClr val="bg1">
                <a:lumMod val="50000"/>
                <a:lumOff val="50000"/>
              </a:schemeClr>
            </a:solidFill>
          </a:ln>
          <a:effectLst>
            <a:outerShdw blurRad="292100" dist="139700" dir="2700000" algn="tl" rotWithShape="0">
              <a:srgbClr val="333333">
                <a:alpha val="65000"/>
              </a:srgbClr>
            </a:outerShdw>
          </a:effectLst>
        </p:spPr>
      </p:pic>
      <p:sp>
        <p:nvSpPr>
          <p:cNvPr id="11" name="Rounded Rectangle 10"/>
          <p:cNvSpPr/>
          <p:nvPr/>
        </p:nvSpPr>
        <p:spPr>
          <a:xfrm>
            <a:off x="7391400" y="3352800"/>
            <a:ext cx="15240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cxnSp>
        <p:nvCxnSpPr>
          <p:cNvPr id="12" name="Straight Arrow Connector 11"/>
          <p:cNvCxnSpPr>
            <a:stCxn id="11" idx="1"/>
            <a:endCxn id="80908" idx="3"/>
          </p:cNvCxnSpPr>
          <p:nvPr/>
        </p:nvCxnSpPr>
        <p:spPr>
          <a:xfrm rot="10800000">
            <a:off x="6934200" y="2933700"/>
            <a:ext cx="457200" cy="6858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1" idx="1"/>
            <a:endCxn id="15" idx="3"/>
          </p:cNvCxnSpPr>
          <p:nvPr/>
        </p:nvCxnSpPr>
        <p:spPr>
          <a:xfrm rot="10800000" flipV="1">
            <a:off x="6934200" y="3619500"/>
            <a:ext cx="457200" cy="6858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
        <p:nvSpPr>
          <p:cNvPr id="80904" name="Text Placeholder 22"/>
          <p:cNvSpPr>
            <a:spLocks noGrp="1"/>
          </p:cNvSpPr>
          <p:nvPr>
            <p:ph type="body" sz="half" idx="2"/>
          </p:nvPr>
        </p:nvSpPr>
        <p:spPr>
          <a:xfrm>
            <a:off x="7391400" y="3352800"/>
            <a:ext cx="1447800" cy="533400"/>
          </a:xfrm>
        </p:spPr>
        <p:txBody>
          <a:bodyPr/>
          <a:lstStyle/>
          <a:p>
            <a:pPr algn="ctr" eaLnBrk="1" hangingPunct="1">
              <a:lnSpc>
                <a:spcPct val="85000"/>
              </a:lnSpc>
            </a:pPr>
            <a:r>
              <a:rPr lang="fa-IR" altLang="en-US" sz="1200" smtClean="0">
                <a:solidFill>
                  <a:schemeClr val="bg1"/>
                </a:solidFill>
              </a:rPr>
              <a:t>اهمیت شکل و </a:t>
            </a:r>
          </a:p>
          <a:p>
            <a:pPr algn="ctr" eaLnBrk="1" hangingPunct="1">
              <a:lnSpc>
                <a:spcPct val="85000"/>
              </a:lnSpc>
            </a:pPr>
            <a:r>
              <a:rPr lang="fa-IR" altLang="en-US" sz="1200" smtClean="0">
                <a:solidFill>
                  <a:schemeClr val="bg1"/>
                </a:solidFill>
              </a:rPr>
              <a:t>ساختار بلوک های شهری</a:t>
            </a:r>
            <a:endParaRPr lang="en-US" altLang="en-US" sz="1200" smtClean="0">
              <a:solidFill>
                <a:schemeClr val="bg1"/>
              </a:solidFill>
            </a:endParaRPr>
          </a:p>
        </p:txBody>
      </p:sp>
      <p:sp>
        <p:nvSpPr>
          <p:cNvPr id="14" name="Rounded Rectangle 13"/>
          <p:cNvSpPr/>
          <p:nvPr/>
        </p:nvSpPr>
        <p:spPr>
          <a:xfrm>
            <a:off x="5154613" y="2659063"/>
            <a:ext cx="174625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5" name="Rounded Rectangle 14"/>
          <p:cNvSpPr/>
          <p:nvPr/>
        </p:nvSpPr>
        <p:spPr>
          <a:xfrm>
            <a:off x="5181600" y="4038600"/>
            <a:ext cx="17526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80907" name="Text Placeholder 22"/>
          <p:cNvSpPr txBox="1">
            <a:spLocks/>
          </p:cNvSpPr>
          <p:nvPr/>
        </p:nvSpPr>
        <p:spPr bwMode="auto">
          <a:xfrm>
            <a:off x="5334000" y="4038600"/>
            <a:ext cx="15240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lnSpc>
                <a:spcPct val="75000"/>
              </a:lnSpc>
              <a:spcAft>
                <a:spcPct val="0"/>
              </a:spcAft>
              <a:buClr>
                <a:srgbClr val="6F6F6F"/>
              </a:buClr>
              <a:buFontTx/>
              <a:buNone/>
            </a:pPr>
            <a:r>
              <a:rPr lang="fa-IR" altLang="en-US" sz="1400">
                <a:solidFill>
                  <a:srgbClr val="161616"/>
                </a:solidFill>
              </a:rPr>
              <a:t>تعیین پارامترها برای </a:t>
            </a:r>
            <a:endParaRPr lang="en-US" altLang="en-US" sz="1400">
              <a:solidFill>
                <a:srgbClr val="161616"/>
              </a:solidFill>
            </a:endParaRPr>
          </a:p>
          <a:p>
            <a:pPr algn="ctr" rtl="0" fontAlgn="base">
              <a:lnSpc>
                <a:spcPct val="75000"/>
              </a:lnSpc>
              <a:spcAft>
                <a:spcPct val="0"/>
              </a:spcAft>
              <a:buClr>
                <a:srgbClr val="6F6F6F"/>
              </a:buClr>
              <a:buFontTx/>
              <a:buNone/>
            </a:pPr>
            <a:r>
              <a:rPr lang="fa-IR" altLang="en-US" sz="1400">
                <a:solidFill>
                  <a:srgbClr val="161616"/>
                </a:solidFill>
              </a:rPr>
              <a:t>توسعه آتی شهر</a:t>
            </a:r>
            <a:endParaRPr lang="en-US" altLang="en-US" sz="1400">
              <a:solidFill>
                <a:srgbClr val="161616"/>
              </a:solidFill>
            </a:endParaRPr>
          </a:p>
        </p:txBody>
      </p:sp>
      <p:sp>
        <p:nvSpPr>
          <p:cNvPr id="80908" name="Text Placeholder 22"/>
          <p:cNvSpPr txBox="1">
            <a:spLocks/>
          </p:cNvSpPr>
          <p:nvPr/>
        </p:nvSpPr>
        <p:spPr bwMode="auto">
          <a:xfrm>
            <a:off x="5029200" y="26670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Aft>
                <a:spcPct val="0"/>
              </a:spcAft>
              <a:buClr>
                <a:srgbClr val="6F6F6F"/>
              </a:buClr>
              <a:buFontTx/>
              <a:buNone/>
            </a:pPr>
            <a:r>
              <a:rPr lang="fa-IR" altLang="en-US" sz="1400">
                <a:solidFill>
                  <a:srgbClr val="161616"/>
                </a:solidFill>
              </a:rPr>
              <a:t>در تشخیص الگوهای حرکتی</a:t>
            </a:r>
            <a:endParaRPr lang="en-US" altLang="en-US" sz="1400">
              <a:solidFill>
                <a:srgbClr val="161616"/>
              </a:solidFill>
            </a:endParaRPr>
          </a:p>
        </p:txBody>
      </p:sp>
      <p:sp>
        <p:nvSpPr>
          <p:cNvPr id="16" name="Freeform 15"/>
          <p:cNvSpPr/>
          <p:nvPr/>
        </p:nvSpPr>
        <p:spPr>
          <a:xfrm>
            <a:off x="614363" y="1609725"/>
            <a:ext cx="4121150" cy="4586288"/>
          </a:xfrm>
          <a:custGeom>
            <a:avLst/>
            <a:gdLst>
              <a:gd name="connsiteX0" fmla="*/ 1269242 w 4121624"/>
              <a:gd name="connsiteY0" fmla="*/ 13648 h 4585648"/>
              <a:gd name="connsiteX1" fmla="*/ 1351129 w 4121624"/>
              <a:gd name="connsiteY1" fmla="*/ 395785 h 4585648"/>
              <a:gd name="connsiteX2" fmla="*/ 859809 w 4121624"/>
              <a:gd name="connsiteY2" fmla="*/ 928048 h 4585648"/>
              <a:gd name="connsiteX3" fmla="*/ 832514 w 4121624"/>
              <a:gd name="connsiteY3" fmla="*/ 1624083 h 4585648"/>
              <a:gd name="connsiteX4" fmla="*/ 736979 w 4121624"/>
              <a:gd name="connsiteY4" fmla="*/ 2033516 h 4585648"/>
              <a:gd name="connsiteX5" fmla="*/ 1269242 w 4121624"/>
              <a:gd name="connsiteY5" fmla="*/ 2415654 h 4585648"/>
              <a:gd name="connsiteX6" fmla="*/ 750627 w 4121624"/>
              <a:gd name="connsiteY6" fmla="*/ 3125337 h 4585648"/>
              <a:gd name="connsiteX7" fmla="*/ 600502 w 4121624"/>
              <a:gd name="connsiteY7" fmla="*/ 3029803 h 4585648"/>
              <a:gd name="connsiteX8" fmla="*/ 409433 w 4121624"/>
              <a:gd name="connsiteY8" fmla="*/ 3207224 h 4585648"/>
              <a:gd name="connsiteX9" fmla="*/ 559558 w 4121624"/>
              <a:gd name="connsiteY9" fmla="*/ 3330054 h 4585648"/>
              <a:gd name="connsiteX10" fmla="*/ 0 w 4121624"/>
              <a:gd name="connsiteY10" fmla="*/ 3671248 h 4585648"/>
              <a:gd name="connsiteX11" fmla="*/ 0 w 4121624"/>
              <a:gd name="connsiteY11" fmla="*/ 4121624 h 4585648"/>
              <a:gd name="connsiteX12" fmla="*/ 504967 w 4121624"/>
              <a:gd name="connsiteY12" fmla="*/ 3753134 h 4585648"/>
              <a:gd name="connsiteX13" fmla="*/ 696036 w 4121624"/>
              <a:gd name="connsiteY13" fmla="*/ 3753134 h 4585648"/>
              <a:gd name="connsiteX14" fmla="*/ 723332 w 4121624"/>
              <a:gd name="connsiteY14" fmla="*/ 3684895 h 4585648"/>
              <a:gd name="connsiteX15" fmla="*/ 900752 w 4121624"/>
              <a:gd name="connsiteY15" fmla="*/ 3603009 h 4585648"/>
              <a:gd name="connsiteX16" fmla="*/ 1023582 w 4121624"/>
              <a:gd name="connsiteY16" fmla="*/ 3603009 h 4585648"/>
              <a:gd name="connsiteX17" fmla="*/ 3193576 w 4121624"/>
              <a:gd name="connsiteY17" fmla="*/ 4585648 h 4585648"/>
              <a:gd name="connsiteX18" fmla="*/ 3425588 w 4121624"/>
              <a:gd name="connsiteY18" fmla="*/ 4476465 h 4585648"/>
              <a:gd name="connsiteX19" fmla="*/ 4121624 w 4121624"/>
              <a:gd name="connsiteY19" fmla="*/ 4544704 h 4585648"/>
              <a:gd name="connsiteX20" fmla="*/ 4039738 w 4121624"/>
              <a:gd name="connsiteY20" fmla="*/ 2975212 h 4585648"/>
              <a:gd name="connsiteX21" fmla="*/ 2770496 w 4121624"/>
              <a:gd name="connsiteY21" fmla="*/ 2238233 h 4585648"/>
              <a:gd name="connsiteX22" fmla="*/ 3111690 w 4121624"/>
              <a:gd name="connsiteY22" fmla="*/ 1828800 h 4585648"/>
              <a:gd name="connsiteX23" fmla="*/ 2838735 w 4121624"/>
              <a:gd name="connsiteY23" fmla="*/ 1596788 h 4585648"/>
              <a:gd name="connsiteX24" fmla="*/ 3029803 w 4121624"/>
              <a:gd name="connsiteY24" fmla="*/ 1460310 h 4585648"/>
              <a:gd name="connsiteX25" fmla="*/ 3138985 w 4121624"/>
              <a:gd name="connsiteY25" fmla="*/ 1255594 h 4585648"/>
              <a:gd name="connsiteX26" fmla="*/ 3275463 w 4121624"/>
              <a:gd name="connsiteY26" fmla="*/ 1132764 h 4585648"/>
              <a:gd name="connsiteX27" fmla="*/ 3452884 w 4121624"/>
              <a:gd name="connsiteY27" fmla="*/ 791570 h 4585648"/>
              <a:gd name="connsiteX28" fmla="*/ 2906973 w 4121624"/>
              <a:gd name="connsiteY28" fmla="*/ 436728 h 4585648"/>
              <a:gd name="connsiteX29" fmla="*/ 2674961 w 4121624"/>
              <a:gd name="connsiteY29" fmla="*/ 436728 h 4585648"/>
              <a:gd name="connsiteX30" fmla="*/ 2470245 w 4121624"/>
              <a:gd name="connsiteY30" fmla="*/ 191068 h 4585648"/>
              <a:gd name="connsiteX31" fmla="*/ 2593075 w 4121624"/>
              <a:gd name="connsiteY31" fmla="*/ 27295 h 4585648"/>
              <a:gd name="connsiteX32" fmla="*/ 2442950 w 4121624"/>
              <a:gd name="connsiteY32" fmla="*/ 0 h 4585648"/>
              <a:gd name="connsiteX33" fmla="*/ 1269242 w 4121624"/>
              <a:gd name="connsiteY33" fmla="*/ 13648 h 458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121624" h="4585648">
                <a:moveTo>
                  <a:pt x="1269242" y="13648"/>
                </a:moveTo>
                <a:lnTo>
                  <a:pt x="1351129" y="395785"/>
                </a:lnTo>
                <a:lnTo>
                  <a:pt x="859809" y="928048"/>
                </a:lnTo>
                <a:lnTo>
                  <a:pt x="832514" y="1624083"/>
                </a:lnTo>
                <a:lnTo>
                  <a:pt x="736979" y="2033516"/>
                </a:lnTo>
                <a:lnTo>
                  <a:pt x="1269242" y="2415654"/>
                </a:lnTo>
                <a:cubicBezTo>
                  <a:pt x="1099377" y="2654383"/>
                  <a:pt x="1043621" y="3125337"/>
                  <a:pt x="750627" y="3125337"/>
                </a:cubicBezTo>
                <a:lnTo>
                  <a:pt x="600502" y="3029803"/>
                </a:lnTo>
                <a:lnTo>
                  <a:pt x="409433" y="3207224"/>
                </a:lnTo>
                <a:lnTo>
                  <a:pt x="559558" y="3330054"/>
                </a:lnTo>
                <a:lnTo>
                  <a:pt x="0" y="3671248"/>
                </a:lnTo>
                <a:lnTo>
                  <a:pt x="0" y="4121624"/>
                </a:lnTo>
                <a:lnTo>
                  <a:pt x="504967" y="3753134"/>
                </a:lnTo>
                <a:lnTo>
                  <a:pt x="696036" y="3753134"/>
                </a:lnTo>
                <a:lnTo>
                  <a:pt x="723332" y="3684895"/>
                </a:lnTo>
                <a:lnTo>
                  <a:pt x="900752" y="3603009"/>
                </a:lnTo>
                <a:lnTo>
                  <a:pt x="1023582" y="3603009"/>
                </a:lnTo>
                <a:lnTo>
                  <a:pt x="3193576" y="4585648"/>
                </a:lnTo>
                <a:lnTo>
                  <a:pt x="3425588" y="4476465"/>
                </a:lnTo>
                <a:lnTo>
                  <a:pt x="4121624" y="4544704"/>
                </a:lnTo>
                <a:lnTo>
                  <a:pt x="4039738" y="2975212"/>
                </a:lnTo>
                <a:lnTo>
                  <a:pt x="2770496" y="2238233"/>
                </a:lnTo>
                <a:lnTo>
                  <a:pt x="3111690" y="1828800"/>
                </a:lnTo>
                <a:lnTo>
                  <a:pt x="2838735" y="1596788"/>
                </a:lnTo>
                <a:lnTo>
                  <a:pt x="3029803" y="1460310"/>
                </a:lnTo>
                <a:lnTo>
                  <a:pt x="3138985" y="1255594"/>
                </a:lnTo>
                <a:lnTo>
                  <a:pt x="3275463" y="1132764"/>
                </a:lnTo>
                <a:lnTo>
                  <a:pt x="3452884" y="791570"/>
                </a:lnTo>
                <a:lnTo>
                  <a:pt x="2906973" y="436728"/>
                </a:lnTo>
                <a:lnTo>
                  <a:pt x="2674961" y="436728"/>
                </a:lnTo>
                <a:lnTo>
                  <a:pt x="2470245" y="191068"/>
                </a:lnTo>
                <a:cubicBezTo>
                  <a:pt x="2609635" y="23800"/>
                  <a:pt x="2677785" y="27295"/>
                  <a:pt x="2593075" y="27295"/>
                </a:cubicBezTo>
                <a:lnTo>
                  <a:pt x="2442950" y="0"/>
                </a:lnTo>
                <a:lnTo>
                  <a:pt x="1269242" y="13648"/>
                </a:lnTo>
                <a:close/>
              </a:path>
            </a:pathLst>
          </a:custGeom>
          <a:solidFill>
            <a:srgbClr val="4A6296">
              <a:alpha val="43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US">
              <a:solidFill>
                <a:srgbClr val="A8A8A8"/>
              </a:solidFill>
            </a:endParaRPr>
          </a:p>
        </p:txBody>
      </p:sp>
    </p:spTree>
    <p:extLst>
      <p:ext uri="{BB962C8B-B14F-4D97-AF65-F5344CB8AC3E}">
        <p14:creationId xmlns:p14="http://schemas.microsoft.com/office/powerpoint/2010/main" val="16517871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20"/>
          <p:cNvSpPr>
            <a:spLocks noGrp="1"/>
          </p:cNvSpPr>
          <p:nvPr>
            <p:ph type="title" idx="4294967295"/>
          </p:nvPr>
        </p:nvSpPr>
        <p:spPr>
          <a:xfrm>
            <a:off x="457200" y="500063"/>
            <a:ext cx="8229600" cy="676275"/>
          </a:xfrm>
          <a:ln>
            <a:solidFill>
              <a:schemeClr val="accent1"/>
            </a:solidFill>
            <a:miter lim="800000"/>
            <a:headEnd/>
            <a:tailEnd/>
          </a:ln>
        </p:spPr>
        <p:txBody>
          <a:bodyPr lIns="274320" anchor="ctr"/>
          <a:lstStyle/>
          <a:p>
            <a:pPr algn="ctr" eaLnBrk="1" hangingPunct="1"/>
            <a:r>
              <a:rPr lang="fa-IR" altLang="en-US" sz="2000" smtClean="0">
                <a:solidFill>
                  <a:srgbClr val="663300"/>
                </a:solidFill>
              </a:rPr>
              <a:t>تاثیر عوامل محیطی بر شکل و سایز بلوک های شهری</a:t>
            </a:r>
            <a:endParaRPr lang="en-US" altLang="en-US" sz="2000" smtClean="0">
              <a:solidFill>
                <a:srgbClr val="663300"/>
              </a:solidFill>
            </a:endParaRPr>
          </a:p>
        </p:txBody>
      </p:sp>
      <p:sp>
        <p:nvSpPr>
          <p:cNvPr id="82947" name="Text Placeholder 22"/>
          <p:cNvSpPr>
            <a:spLocks noGrp="1"/>
          </p:cNvSpPr>
          <p:nvPr>
            <p:ph type="body" sz="half" idx="4294967295"/>
          </p:nvPr>
        </p:nvSpPr>
        <p:spPr>
          <a:xfrm>
            <a:off x="457200" y="5791200"/>
            <a:ext cx="8229600" cy="533400"/>
          </a:xfrm>
        </p:spPr>
        <p:txBody>
          <a:bodyPr anchor="ctr"/>
          <a:lstStyle/>
          <a:p>
            <a:pPr marL="0" indent="0" algn="r" eaLnBrk="1" hangingPunct="1">
              <a:buFontTx/>
              <a:buNone/>
            </a:pPr>
            <a:r>
              <a:rPr lang="fa-IR" altLang="en-US" sz="2000" b="1" smtClean="0">
                <a:solidFill>
                  <a:schemeClr val="bg1"/>
                </a:solidFill>
              </a:rPr>
              <a:t>اقلیم مناطق معتدل و مرطوب</a:t>
            </a:r>
            <a:r>
              <a:rPr lang="fa-IR" altLang="en-US" sz="2000" smtClean="0">
                <a:solidFill>
                  <a:schemeClr val="bg1"/>
                </a:solidFill>
              </a:rPr>
              <a:t> :مجموعه ساختمان ها به صورت غیر متمرکز و پراکنده</a:t>
            </a:r>
            <a:endParaRPr lang="en-US" altLang="en-US" sz="2000" smtClean="0">
              <a:solidFill>
                <a:schemeClr val="bg1"/>
              </a:solidFill>
              <a:cs typeface="Arial" panose="020B0604020202020204" pitchFamily="34" charset="0"/>
            </a:endParaRPr>
          </a:p>
          <a:p>
            <a:pPr marL="0" indent="0" algn="r" eaLnBrk="1" hangingPunct="1">
              <a:buFontTx/>
              <a:buNone/>
            </a:pPr>
            <a:endParaRPr lang="en-US" altLang="en-US" sz="2000" smtClean="0">
              <a:solidFill>
                <a:schemeClr val="bg1"/>
              </a:solidFill>
              <a:cs typeface="Arial" panose="020B0604020202020204" pitchFamily="34" charset="0"/>
            </a:endParaRPr>
          </a:p>
        </p:txBody>
      </p:sp>
      <p:sp>
        <p:nvSpPr>
          <p:cNvPr id="82948"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Tree>
    <p:extLst>
      <p:ext uri="{BB962C8B-B14F-4D97-AF65-F5344CB8AC3E}">
        <p14:creationId xmlns:p14="http://schemas.microsoft.com/office/powerpoint/2010/main" val="24538786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مورفولوژی شهری</a:t>
            </a:r>
            <a:endParaRPr lang="en-US" altLang="en-US" smtClean="0">
              <a:solidFill>
                <a:schemeClr val="bg1"/>
              </a:solidFill>
            </a:endParaRPr>
          </a:p>
        </p:txBody>
      </p:sp>
      <p:sp>
        <p:nvSpPr>
          <p:cNvPr id="17411"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17412" name="Text Placeholder 8"/>
          <p:cNvSpPr>
            <a:spLocks noGrp="1"/>
          </p:cNvSpPr>
          <p:nvPr>
            <p:ph type="body" sz="half" idx="2"/>
          </p:nvPr>
        </p:nvSpPr>
        <p:spPr/>
        <p:txBody>
          <a:bodyPr/>
          <a:lstStyle/>
          <a:p>
            <a:pPr eaLnBrk="1" hangingPunct="1"/>
            <a:r>
              <a:rPr lang="en-US" altLang="en-US" smtClean="0"/>
              <a:t>`</a:t>
            </a:r>
          </a:p>
        </p:txBody>
      </p:sp>
      <p:sp>
        <p:nvSpPr>
          <p:cNvPr id="10" name="Rounded Rectangle 9"/>
          <p:cNvSpPr/>
          <p:nvPr/>
        </p:nvSpPr>
        <p:spPr>
          <a:xfrm>
            <a:off x="685800" y="1905000"/>
            <a:ext cx="50292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1" name="Rounded Rectangle 10"/>
          <p:cNvSpPr/>
          <p:nvPr/>
        </p:nvSpPr>
        <p:spPr>
          <a:xfrm>
            <a:off x="7010400" y="3124200"/>
            <a:ext cx="1714500" cy="6096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7415" name="TextBox 11"/>
          <p:cNvSpPr txBox="1">
            <a:spLocks noChangeArrowheads="1"/>
          </p:cNvSpPr>
          <p:nvPr/>
        </p:nvSpPr>
        <p:spPr bwMode="auto">
          <a:xfrm>
            <a:off x="7086600" y="3124200"/>
            <a:ext cx="1676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ar-AE" altLang="en-US" sz="1600" b="1">
                <a:solidFill>
                  <a:srgbClr val="663300"/>
                </a:solidFill>
              </a:rPr>
              <a:t>تعريف مورفولوژی شهری</a:t>
            </a:r>
            <a:endParaRPr lang="en-US" altLang="en-US" sz="1600" b="1">
              <a:solidFill>
                <a:srgbClr val="663300"/>
              </a:solidFill>
            </a:endParaRPr>
          </a:p>
        </p:txBody>
      </p:sp>
      <p:sp>
        <p:nvSpPr>
          <p:cNvPr id="13" name="Rounded Rectangle 12"/>
          <p:cNvSpPr/>
          <p:nvPr/>
        </p:nvSpPr>
        <p:spPr>
          <a:xfrm>
            <a:off x="685800" y="3124200"/>
            <a:ext cx="50292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4" name="Rounded Rectangle 13"/>
          <p:cNvSpPr/>
          <p:nvPr/>
        </p:nvSpPr>
        <p:spPr>
          <a:xfrm>
            <a:off x="685800" y="4495800"/>
            <a:ext cx="50292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7418" name="TextBox 14"/>
          <p:cNvSpPr txBox="1">
            <a:spLocks noChangeArrowheads="1"/>
          </p:cNvSpPr>
          <p:nvPr/>
        </p:nvSpPr>
        <p:spPr bwMode="auto">
          <a:xfrm>
            <a:off x="533400" y="1981200"/>
            <a:ext cx="51054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12800" indent="-812800">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lnSpc>
                <a:spcPct val="80000"/>
              </a:lnSpc>
              <a:spcAft>
                <a:spcPct val="0"/>
              </a:spcAft>
              <a:buClr>
                <a:srgbClr val="FF3300"/>
              </a:buClr>
              <a:buSzTx/>
              <a:buFontTx/>
              <a:buNone/>
            </a:pPr>
            <a:r>
              <a:rPr lang="fa-IR" altLang="en-US" sz="1600">
                <a:solidFill>
                  <a:srgbClr val="000000"/>
                </a:solidFill>
                <a:ea typeface="Batang" pitchFamily="18" charset="-127"/>
              </a:rPr>
              <a:t>مورفولوژی شهری عبارتست از مطالعه و بررسی شکل و فرم ساختمان ها</a:t>
            </a:r>
          </a:p>
        </p:txBody>
      </p:sp>
      <p:sp>
        <p:nvSpPr>
          <p:cNvPr id="17419" name="TextBox 15"/>
          <p:cNvSpPr txBox="1">
            <a:spLocks noChangeArrowheads="1"/>
          </p:cNvSpPr>
          <p:nvPr/>
        </p:nvSpPr>
        <p:spPr bwMode="auto">
          <a:xfrm>
            <a:off x="914400" y="3200400"/>
            <a:ext cx="50292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12800" indent="-812800">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lnSpc>
                <a:spcPct val="80000"/>
              </a:lnSpc>
              <a:spcAft>
                <a:spcPct val="0"/>
              </a:spcAft>
              <a:buClr>
                <a:srgbClr val="A8A8A8"/>
              </a:buClr>
              <a:buSzTx/>
              <a:buFontTx/>
              <a:buNone/>
            </a:pPr>
            <a:r>
              <a:rPr lang="fa-IR" altLang="en-US" sz="1600">
                <a:solidFill>
                  <a:srgbClr val="000000"/>
                </a:solidFill>
                <a:ea typeface="Batang" pitchFamily="18" charset="-127"/>
              </a:rPr>
              <a:t>مطالعه سیستماتیک از تکوین،رشد،فرم،طرح،ساخت،کارکرد و توسعه شهر با توجه به ساخت های اجتماعی و اقتصادی.</a:t>
            </a:r>
          </a:p>
        </p:txBody>
      </p:sp>
      <p:sp>
        <p:nvSpPr>
          <p:cNvPr id="17420" name="TextBox 16"/>
          <p:cNvSpPr txBox="1">
            <a:spLocks noChangeArrowheads="1"/>
          </p:cNvSpPr>
          <p:nvPr/>
        </p:nvSpPr>
        <p:spPr bwMode="auto">
          <a:xfrm>
            <a:off x="609600" y="4572000"/>
            <a:ext cx="50292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12800" indent="-812800">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lnSpc>
                <a:spcPct val="80000"/>
              </a:lnSpc>
              <a:spcAft>
                <a:spcPct val="0"/>
              </a:spcAft>
              <a:buClr>
                <a:srgbClr val="A8A8A8"/>
              </a:buClr>
              <a:buSzTx/>
              <a:buFontTx/>
              <a:buNone/>
            </a:pPr>
            <a:r>
              <a:rPr lang="fa-IR" altLang="en-US" sz="1600">
                <a:solidFill>
                  <a:srgbClr val="000000"/>
                </a:solidFill>
              </a:rPr>
              <a:t>مورفولوژی به معنای طرح ها،ساختمانها،كاربری،خيابان،نقشه ها و چشم اندازهای شهری است.</a:t>
            </a:r>
          </a:p>
        </p:txBody>
      </p:sp>
      <p:cxnSp>
        <p:nvCxnSpPr>
          <p:cNvPr id="18" name="Straight Arrow Connector 17"/>
          <p:cNvCxnSpPr>
            <a:stCxn id="11" idx="1"/>
            <a:endCxn id="10" idx="3"/>
          </p:cNvCxnSpPr>
          <p:nvPr/>
        </p:nvCxnSpPr>
        <p:spPr>
          <a:xfrm rot="10800000">
            <a:off x="5715000" y="2171700"/>
            <a:ext cx="1295400" cy="12573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1"/>
            <a:endCxn id="13" idx="3"/>
          </p:cNvCxnSpPr>
          <p:nvPr/>
        </p:nvCxnSpPr>
        <p:spPr>
          <a:xfrm rot="10800000">
            <a:off x="5715000" y="3390900"/>
            <a:ext cx="1295400" cy="381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1" idx="1"/>
            <a:endCxn id="14" idx="3"/>
          </p:cNvCxnSpPr>
          <p:nvPr/>
        </p:nvCxnSpPr>
        <p:spPr>
          <a:xfrm rot="10800000" flipV="1">
            <a:off x="5715000" y="3429000"/>
            <a:ext cx="1295400" cy="13335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0758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20"/>
          <p:cNvSpPr>
            <a:spLocks noGrp="1"/>
          </p:cNvSpPr>
          <p:nvPr>
            <p:ph type="title" idx="4294967295"/>
          </p:nvPr>
        </p:nvSpPr>
        <p:spPr>
          <a:xfrm>
            <a:off x="457200" y="500063"/>
            <a:ext cx="8229600" cy="676275"/>
          </a:xfrm>
          <a:ln>
            <a:solidFill>
              <a:schemeClr val="accent1"/>
            </a:solidFill>
            <a:miter lim="800000"/>
            <a:headEnd/>
            <a:tailEnd/>
          </a:ln>
        </p:spPr>
        <p:txBody>
          <a:bodyPr lIns="274320" anchor="ctr"/>
          <a:lstStyle/>
          <a:p>
            <a:pPr algn="ctr" eaLnBrk="1" hangingPunct="1"/>
            <a:r>
              <a:rPr lang="fa-IR" altLang="en-US" sz="2000" smtClean="0">
                <a:solidFill>
                  <a:srgbClr val="663300"/>
                </a:solidFill>
              </a:rPr>
              <a:t>تاثیر عوامل محیطی بر شکل و سایز بلوک های شهری</a:t>
            </a:r>
            <a:endParaRPr lang="en-US" altLang="en-US" sz="2000" smtClean="0">
              <a:solidFill>
                <a:srgbClr val="663300"/>
              </a:solidFill>
            </a:endParaRPr>
          </a:p>
        </p:txBody>
      </p:sp>
      <p:sp>
        <p:nvSpPr>
          <p:cNvPr id="84995" name="Text Placeholder 22"/>
          <p:cNvSpPr>
            <a:spLocks noGrp="1"/>
          </p:cNvSpPr>
          <p:nvPr>
            <p:ph type="body" sz="half" idx="4294967295"/>
          </p:nvPr>
        </p:nvSpPr>
        <p:spPr>
          <a:xfrm>
            <a:off x="457200" y="5791200"/>
            <a:ext cx="8229600" cy="533400"/>
          </a:xfrm>
        </p:spPr>
        <p:txBody>
          <a:bodyPr anchor="ctr"/>
          <a:lstStyle/>
          <a:p>
            <a:pPr marL="0" indent="0" algn="r" eaLnBrk="1" hangingPunct="1">
              <a:lnSpc>
                <a:spcPct val="80000"/>
              </a:lnSpc>
              <a:buFontTx/>
              <a:buNone/>
            </a:pPr>
            <a:r>
              <a:rPr lang="fa-IR" altLang="en-US" sz="1800" b="1" smtClean="0">
                <a:solidFill>
                  <a:schemeClr val="bg1"/>
                </a:solidFill>
              </a:rPr>
              <a:t>اقلیم مناطق گرم و خشک :</a:t>
            </a:r>
            <a:endParaRPr lang="en-US" altLang="en-US" sz="1800" b="1" smtClean="0">
              <a:solidFill>
                <a:schemeClr val="bg1"/>
              </a:solidFill>
            </a:endParaRPr>
          </a:p>
          <a:p>
            <a:pPr marL="0" indent="0" algn="r" eaLnBrk="1" hangingPunct="1">
              <a:lnSpc>
                <a:spcPct val="80000"/>
              </a:lnSpc>
              <a:buFontTx/>
              <a:buNone/>
            </a:pPr>
            <a:r>
              <a:rPr lang="fa-IR" altLang="en-US" sz="1800" smtClean="0">
                <a:solidFill>
                  <a:schemeClr val="bg1"/>
                </a:solidFill>
              </a:rPr>
              <a:t>بافت متراکم و بسیار فشرده</a:t>
            </a:r>
          </a:p>
          <a:p>
            <a:pPr marL="0" indent="0" algn="r" eaLnBrk="1" hangingPunct="1">
              <a:lnSpc>
                <a:spcPct val="80000"/>
              </a:lnSpc>
              <a:buFontTx/>
              <a:buNone/>
            </a:pPr>
            <a:r>
              <a:rPr lang="fa-IR" altLang="en-US" sz="1800" smtClean="0">
                <a:solidFill>
                  <a:schemeClr val="bg1"/>
                </a:solidFill>
              </a:rPr>
              <a:t> باریک بودن گذرها و بلند بودن دیوارهای دو طرف </a:t>
            </a:r>
            <a:endParaRPr lang="en-US" altLang="en-US" sz="1800" smtClean="0">
              <a:solidFill>
                <a:schemeClr val="bg1"/>
              </a:solidFill>
              <a:cs typeface="Arial" panose="020B0604020202020204" pitchFamily="34" charset="0"/>
            </a:endParaRPr>
          </a:p>
          <a:p>
            <a:pPr marL="0" indent="0" algn="r" eaLnBrk="1" hangingPunct="1">
              <a:lnSpc>
                <a:spcPct val="80000"/>
              </a:lnSpc>
              <a:buFontTx/>
              <a:buNone/>
            </a:pPr>
            <a:endParaRPr lang="fa-IR" altLang="en-US" sz="1800" b="1" smtClean="0">
              <a:solidFill>
                <a:schemeClr val="bg1"/>
              </a:solidFill>
            </a:endParaRPr>
          </a:p>
          <a:p>
            <a:pPr marL="0" indent="0" algn="r" eaLnBrk="1" hangingPunct="1">
              <a:lnSpc>
                <a:spcPct val="80000"/>
              </a:lnSpc>
              <a:buFontTx/>
              <a:buNone/>
            </a:pPr>
            <a:endParaRPr lang="en-US" altLang="en-US" sz="1800" b="1" smtClean="0">
              <a:solidFill>
                <a:schemeClr val="bg1"/>
              </a:solidFill>
            </a:endParaRPr>
          </a:p>
        </p:txBody>
      </p:sp>
      <p:sp>
        <p:nvSpPr>
          <p:cNvPr id="84996"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84997" name="Picture 2" descr="E:\yazd\DSC0246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8200" y="1524000"/>
            <a:ext cx="2744788" cy="3657600"/>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4998" name="TextBox 5"/>
          <p:cNvSpPr txBox="1">
            <a:spLocks noChangeArrowheads="1"/>
          </p:cNvSpPr>
          <p:nvPr/>
        </p:nvSpPr>
        <p:spPr bwMode="auto">
          <a:xfrm>
            <a:off x="1524000" y="5500688"/>
            <a:ext cx="10715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fa-IR" altLang="en-US" sz="1800">
                <a:solidFill>
                  <a:srgbClr val="161616"/>
                </a:solidFill>
                <a:latin typeface="Arial" panose="020B0604020202020204" pitchFamily="34" charset="0"/>
              </a:rPr>
              <a:t>یزد</a:t>
            </a:r>
            <a:endParaRPr lang="en-US" altLang="en-US" sz="1800">
              <a:solidFill>
                <a:srgbClr val="161616"/>
              </a:solidFill>
              <a:latin typeface="Arial" panose="020B0604020202020204" pitchFamily="34" charset="0"/>
              <a:cs typeface="Arial" panose="020B0604020202020204" pitchFamily="34" charset="0"/>
            </a:endParaRPr>
          </a:p>
        </p:txBody>
      </p:sp>
      <p:pic>
        <p:nvPicPr>
          <p:cNvPr id="9" name="Picture 8" descr="pic05.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962400" y="1447800"/>
            <a:ext cx="3962400" cy="37623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219094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20"/>
          <p:cNvSpPr>
            <a:spLocks noGrp="1"/>
          </p:cNvSpPr>
          <p:nvPr>
            <p:ph type="title" idx="4294967295"/>
          </p:nvPr>
        </p:nvSpPr>
        <p:spPr>
          <a:xfrm>
            <a:off x="457200" y="500063"/>
            <a:ext cx="8229600" cy="676275"/>
          </a:xfrm>
          <a:ln>
            <a:solidFill>
              <a:schemeClr val="accent1"/>
            </a:solidFill>
            <a:miter lim="800000"/>
            <a:headEnd/>
            <a:tailEnd/>
          </a:ln>
        </p:spPr>
        <p:txBody>
          <a:bodyPr lIns="274320" anchor="ctr"/>
          <a:lstStyle/>
          <a:p>
            <a:pPr algn="ctr" eaLnBrk="1" hangingPunct="1"/>
            <a:r>
              <a:rPr lang="fa-IR" altLang="en-US" sz="2000" smtClean="0">
                <a:solidFill>
                  <a:srgbClr val="663300"/>
                </a:solidFill>
              </a:rPr>
              <a:t>تاثیر عوامل محیطی بر شکل و سایز بلوک های شهری</a:t>
            </a:r>
            <a:endParaRPr lang="en-US" altLang="en-US" sz="2000" smtClean="0">
              <a:solidFill>
                <a:srgbClr val="663300"/>
              </a:solidFill>
            </a:endParaRPr>
          </a:p>
        </p:txBody>
      </p:sp>
      <p:sp>
        <p:nvSpPr>
          <p:cNvPr id="87043" name="Text Placeholder 22"/>
          <p:cNvSpPr>
            <a:spLocks noGrp="1"/>
          </p:cNvSpPr>
          <p:nvPr>
            <p:ph type="body" sz="half" idx="4294967295"/>
          </p:nvPr>
        </p:nvSpPr>
        <p:spPr>
          <a:xfrm>
            <a:off x="457200" y="5791200"/>
            <a:ext cx="8229600" cy="533400"/>
          </a:xfrm>
        </p:spPr>
        <p:txBody>
          <a:bodyPr anchor="ctr"/>
          <a:lstStyle/>
          <a:p>
            <a:pPr marL="0" indent="0" algn="r" eaLnBrk="1" hangingPunct="1">
              <a:buFontTx/>
              <a:buNone/>
            </a:pPr>
            <a:r>
              <a:rPr lang="fa-IR" altLang="en-US" sz="1800" b="1" smtClean="0">
                <a:solidFill>
                  <a:schemeClr val="bg1"/>
                </a:solidFill>
              </a:rPr>
              <a:t>ا</a:t>
            </a:r>
            <a:r>
              <a:rPr lang="fa-IR" altLang="en-US" sz="2000" b="1" smtClean="0">
                <a:solidFill>
                  <a:schemeClr val="bg1"/>
                </a:solidFill>
              </a:rPr>
              <a:t>قلیم مناطق سرد : </a:t>
            </a:r>
            <a:r>
              <a:rPr lang="fa-IR" altLang="en-US" sz="2000" smtClean="0">
                <a:solidFill>
                  <a:schemeClr val="bg1"/>
                </a:solidFill>
              </a:rPr>
              <a:t>استفاده از پلان های متراکم و فشرده </a:t>
            </a:r>
            <a:endParaRPr lang="fa-IR" altLang="en-US" sz="2000" b="1" smtClean="0">
              <a:solidFill>
                <a:schemeClr val="bg1"/>
              </a:solidFill>
            </a:endParaRPr>
          </a:p>
          <a:p>
            <a:pPr marL="0" indent="0" algn="r" eaLnBrk="1" hangingPunct="1">
              <a:buFontTx/>
              <a:buNone/>
            </a:pPr>
            <a:endParaRPr lang="en-US" altLang="en-US" sz="1800" b="1" smtClean="0">
              <a:solidFill>
                <a:schemeClr val="bg1"/>
              </a:solidFill>
            </a:endParaRPr>
          </a:p>
        </p:txBody>
      </p:sp>
      <p:sp>
        <p:nvSpPr>
          <p:cNvPr id="87044"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87045" name="Picture 2" descr="F:\tarhe 2\STA4108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00" y="1447800"/>
            <a:ext cx="4343400" cy="3257550"/>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7046" name="TextBox 5"/>
          <p:cNvSpPr txBox="1">
            <a:spLocks noChangeArrowheads="1"/>
          </p:cNvSpPr>
          <p:nvPr/>
        </p:nvSpPr>
        <p:spPr bwMode="auto">
          <a:xfrm>
            <a:off x="1295400" y="4814888"/>
            <a:ext cx="2286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fa-IR" altLang="en-US" sz="1800">
                <a:solidFill>
                  <a:srgbClr val="161616"/>
                </a:solidFill>
                <a:latin typeface="Arial" panose="020B0604020202020204" pitchFamily="34" charset="0"/>
              </a:rPr>
              <a:t>روستای گنگ</a:t>
            </a:r>
            <a:endParaRPr lang="en-US" altLang="en-US" sz="1800">
              <a:solidFill>
                <a:srgbClr val="161616"/>
              </a:solidFill>
              <a:latin typeface="Arial" panose="020B0604020202020204" pitchFamily="34" charset="0"/>
              <a:cs typeface="Arial" panose="020B0604020202020204" pitchFamily="34" charset="0"/>
            </a:endParaRPr>
          </a:p>
        </p:txBody>
      </p:sp>
      <p:pic>
        <p:nvPicPr>
          <p:cNvPr id="87047" name="Picture 3" descr="STA4002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00600" y="1638300"/>
            <a:ext cx="3810000" cy="285750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7048" name="TextBox 5"/>
          <p:cNvSpPr txBox="1">
            <a:spLocks noChangeArrowheads="1"/>
          </p:cNvSpPr>
          <p:nvPr/>
        </p:nvSpPr>
        <p:spPr bwMode="auto">
          <a:xfrm>
            <a:off x="6172200" y="4572000"/>
            <a:ext cx="13573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r>
              <a:rPr lang="fa-IR" altLang="en-US" sz="1800">
                <a:solidFill>
                  <a:srgbClr val="161616"/>
                </a:solidFill>
                <a:latin typeface="Arial" panose="020B0604020202020204" pitchFamily="34" charset="0"/>
              </a:rPr>
              <a:t>روستای ماسوله</a:t>
            </a:r>
            <a:endParaRPr lang="en-US" altLang="en-US" sz="1800">
              <a:solidFill>
                <a:srgbClr val="16161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80406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20"/>
          <p:cNvSpPr>
            <a:spLocks noGrp="1"/>
          </p:cNvSpPr>
          <p:nvPr>
            <p:ph type="title" idx="4294967295"/>
          </p:nvPr>
        </p:nvSpPr>
        <p:spPr>
          <a:xfrm>
            <a:off x="457200" y="500063"/>
            <a:ext cx="8229600" cy="676275"/>
          </a:xfrm>
          <a:ln>
            <a:solidFill>
              <a:schemeClr val="accent1"/>
            </a:solidFill>
            <a:miter lim="800000"/>
            <a:headEnd/>
            <a:tailEnd/>
          </a:ln>
        </p:spPr>
        <p:txBody>
          <a:bodyPr lIns="274320" anchor="ctr"/>
          <a:lstStyle/>
          <a:p>
            <a:pPr algn="ctr" eaLnBrk="1" hangingPunct="1"/>
            <a:r>
              <a:rPr lang="fa-IR" altLang="en-US" sz="2000" smtClean="0">
                <a:solidFill>
                  <a:srgbClr val="663300"/>
                </a:solidFill>
              </a:rPr>
              <a:t>تاثیر عوامل محیطی بر شکل و سایز بلوک های شهری</a:t>
            </a:r>
            <a:endParaRPr lang="en-US" altLang="en-US" sz="2000" smtClean="0">
              <a:solidFill>
                <a:srgbClr val="663300"/>
              </a:solidFill>
            </a:endParaRPr>
          </a:p>
        </p:txBody>
      </p:sp>
      <p:sp>
        <p:nvSpPr>
          <p:cNvPr id="89091" name="Text Placeholder 22"/>
          <p:cNvSpPr>
            <a:spLocks noGrp="1"/>
          </p:cNvSpPr>
          <p:nvPr>
            <p:ph type="body" sz="half" idx="4294967295"/>
          </p:nvPr>
        </p:nvSpPr>
        <p:spPr>
          <a:xfrm>
            <a:off x="457200" y="5791200"/>
            <a:ext cx="8229600" cy="533400"/>
          </a:xfrm>
        </p:spPr>
        <p:txBody>
          <a:bodyPr anchor="ctr"/>
          <a:lstStyle/>
          <a:p>
            <a:pPr marL="0" indent="0" algn="r" eaLnBrk="1" hangingPunct="1">
              <a:buFontTx/>
              <a:buNone/>
            </a:pPr>
            <a:r>
              <a:rPr lang="fa-IR" altLang="en-US" sz="1800" b="1" smtClean="0">
                <a:solidFill>
                  <a:schemeClr val="bg1"/>
                </a:solidFill>
              </a:rPr>
              <a:t>اقلیم </a:t>
            </a:r>
            <a:r>
              <a:rPr lang="fa-IR" altLang="en-US" sz="2000" b="1" smtClean="0">
                <a:solidFill>
                  <a:schemeClr val="bg1"/>
                </a:solidFill>
              </a:rPr>
              <a:t>مناطق گرم و مرطوب :خیابان های باریک با دیوارهای بلند</a:t>
            </a:r>
          </a:p>
          <a:p>
            <a:pPr marL="0" indent="0" algn="r" eaLnBrk="1" hangingPunct="1">
              <a:buFontTx/>
              <a:buNone/>
            </a:pPr>
            <a:endParaRPr lang="en-US" altLang="en-US" sz="1800" b="1" smtClean="0">
              <a:solidFill>
                <a:schemeClr val="bg1"/>
              </a:solidFill>
            </a:endParaRPr>
          </a:p>
        </p:txBody>
      </p:sp>
      <p:sp>
        <p:nvSpPr>
          <p:cNvPr id="89092"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89093" name="Picture 3" descr="boosheh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54075" y="1316038"/>
            <a:ext cx="2727325" cy="4094162"/>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9094" name="Picture 4" descr="Picture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73513" y="1487488"/>
            <a:ext cx="4256087" cy="369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5" name="TextBox 5"/>
          <p:cNvSpPr txBox="1">
            <a:spLocks noChangeArrowheads="1"/>
          </p:cNvSpPr>
          <p:nvPr/>
        </p:nvSpPr>
        <p:spPr bwMode="auto">
          <a:xfrm>
            <a:off x="1600200" y="5410200"/>
            <a:ext cx="10715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fa-IR" altLang="en-US" sz="1800">
                <a:solidFill>
                  <a:srgbClr val="161616"/>
                </a:solidFill>
                <a:latin typeface="Arial" panose="020B0604020202020204" pitchFamily="34" charset="0"/>
              </a:rPr>
              <a:t>بوشهر</a:t>
            </a:r>
            <a:endParaRPr lang="en-US" altLang="en-US" sz="1800">
              <a:solidFill>
                <a:srgbClr val="16161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11122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chemeClr val="bg1"/>
                </a:solidFill>
              </a:rPr>
              <a:t>تاثیر عوامل محیطی بر شکل و سایز بلوک های شهری</a:t>
            </a:r>
            <a:endParaRPr lang="en-US" altLang="en-US" smtClean="0">
              <a:solidFill>
                <a:schemeClr val="bg1"/>
              </a:solidFill>
            </a:endParaRPr>
          </a:p>
        </p:txBody>
      </p:sp>
      <p:sp>
        <p:nvSpPr>
          <p:cNvPr id="91139" name="Text Placeholder 22"/>
          <p:cNvSpPr>
            <a:spLocks noGrp="1"/>
          </p:cNvSpPr>
          <p:nvPr>
            <p:ph type="body" sz="half" idx="2"/>
          </p:nvPr>
        </p:nvSpPr>
        <p:spPr>
          <a:xfrm>
            <a:off x="457200" y="5867400"/>
            <a:ext cx="8229600" cy="533400"/>
          </a:xfrm>
        </p:spPr>
        <p:txBody>
          <a:bodyPr/>
          <a:lstStyle/>
          <a:p>
            <a:pPr algn="r" eaLnBrk="1" hangingPunct="1"/>
            <a:r>
              <a:rPr lang="fa-IR" altLang="en-US" smtClean="0">
                <a:solidFill>
                  <a:schemeClr val="bg1"/>
                </a:solidFill>
              </a:rPr>
              <a:t>توپوگرافی</a:t>
            </a:r>
            <a:endParaRPr lang="en-US" altLang="en-US" smtClean="0">
              <a:solidFill>
                <a:schemeClr val="bg1"/>
              </a:solidFill>
            </a:endParaRPr>
          </a:p>
        </p:txBody>
      </p:sp>
      <p:pic>
        <p:nvPicPr>
          <p:cNvPr id="9" name="Picture 8" descr="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90800" y="1339757"/>
            <a:ext cx="3962400" cy="4495800"/>
          </a:xfrm>
          <a:prstGeom prst="rect">
            <a:avLst/>
          </a:prstGeom>
          <a:ln>
            <a:noFill/>
          </a:ln>
          <a:effectLst>
            <a:softEdge rad="112500"/>
          </a:effectLst>
        </p:spPr>
      </p:pic>
    </p:spTree>
    <p:extLst>
      <p:ext uri="{BB962C8B-B14F-4D97-AF65-F5344CB8AC3E}">
        <p14:creationId xmlns:p14="http://schemas.microsoft.com/office/powerpoint/2010/main" val="30833072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تاثیر عوامل محیطی بر شکل و سایز بلوک های شهری</a:t>
            </a:r>
            <a:endParaRPr lang="en-US" altLang="en-US" smtClean="0">
              <a:solidFill>
                <a:srgbClr val="663300"/>
              </a:solidFill>
            </a:endParaRPr>
          </a:p>
        </p:txBody>
      </p:sp>
      <p:sp>
        <p:nvSpPr>
          <p:cNvPr id="93187" name="Text Placeholder 22"/>
          <p:cNvSpPr>
            <a:spLocks noGrp="1"/>
          </p:cNvSpPr>
          <p:nvPr>
            <p:ph type="body" sz="half" idx="2"/>
          </p:nvPr>
        </p:nvSpPr>
        <p:spPr>
          <a:xfrm>
            <a:off x="457200" y="5867400"/>
            <a:ext cx="8229600" cy="533400"/>
          </a:xfrm>
        </p:spPr>
        <p:txBody>
          <a:bodyPr/>
          <a:lstStyle/>
          <a:p>
            <a:pPr algn="r" eaLnBrk="1" hangingPunct="1"/>
            <a:r>
              <a:rPr lang="fa-IR" altLang="en-US" smtClean="0">
                <a:solidFill>
                  <a:schemeClr val="bg1"/>
                </a:solidFill>
              </a:rPr>
              <a:t>ساختمان ها به قصد دریافت آفتاب جهت دهی شده اند.</a:t>
            </a:r>
            <a:endParaRPr lang="en-US" altLang="en-US" smtClean="0">
              <a:solidFill>
                <a:schemeClr val="bg1"/>
              </a:solidFill>
            </a:endParaRPr>
          </a:p>
        </p:txBody>
      </p:sp>
      <p:sp>
        <p:nvSpPr>
          <p:cNvPr id="93188"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scan0006.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906713" y="1371600"/>
            <a:ext cx="3722687" cy="4267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6028078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تاثیر عوامل محیطی بر شکل و سایز بلوک های شهری</a:t>
            </a:r>
            <a:endParaRPr lang="en-US" altLang="en-US" smtClean="0">
              <a:solidFill>
                <a:srgbClr val="663300"/>
              </a:solidFill>
            </a:endParaRPr>
          </a:p>
        </p:txBody>
      </p:sp>
      <p:sp>
        <p:nvSpPr>
          <p:cNvPr id="95235" name="Text Placeholder 22"/>
          <p:cNvSpPr>
            <a:spLocks noGrp="1"/>
          </p:cNvSpPr>
          <p:nvPr>
            <p:ph type="body" sz="half" idx="2"/>
          </p:nvPr>
        </p:nvSpPr>
        <p:spPr>
          <a:xfrm>
            <a:off x="5257800" y="1600200"/>
            <a:ext cx="3429000" cy="990600"/>
          </a:xfrm>
        </p:spPr>
        <p:txBody>
          <a:bodyPr/>
          <a:lstStyle/>
          <a:p>
            <a:pPr algn="r" eaLnBrk="1" hangingPunct="1"/>
            <a:r>
              <a:rPr lang="fa-IR" altLang="en-US" smtClean="0">
                <a:solidFill>
                  <a:schemeClr val="bg1"/>
                </a:solidFill>
              </a:rPr>
              <a:t>الگوی خیابانی بسیار فشرده سبب جابجایی هوا در ارتفاع بالا می شود.بادها در این گونه نواحی کم تراکم  آرام تر می وزند</a:t>
            </a:r>
            <a:endParaRPr lang="en-US" altLang="en-US" smtClean="0">
              <a:solidFill>
                <a:schemeClr val="bg1"/>
              </a:solidFill>
            </a:endParaRPr>
          </a:p>
        </p:txBody>
      </p:sp>
      <p:sp>
        <p:nvSpPr>
          <p:cNvPr id="95236" name="Text Placeholder 22"/>
          <p:cNvSpPr txBox="1">
            <a:spLocks/>
          </p:cNvSpPr>
          <p:nvPr/>
        </p:nvSpPr>
        <p:spPr bwMode="auto">
          <a:xfrm>
            <a:off x="4953000" y="3429000"/>
            <a:ext cx="3733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Aft>
                <a:spcPct val="0"/>
              </a:spcAft>
              <a:buClr>
                <a:srgbClr val="6F6F6F"/>
              </a:buClr>
              <a:buFontTx/>
              <a:buNone/>
            </a:pPr>
            <a:r>
              <a:rPr lang="fa-IR" altLang="en-US" sz="1400">
                <a:solidFill>
                  <a:srgbClr val="161616"/>
                </a:solidFill>
              </a:rPr>
              <a:t>با فاصله گذاری بیشتر,بادها به پایین کشانده می شوند و فضاهایی باز به وجود می آورند که بالقوه ناراحت اند</a:t>
            </a:r>
            <a:endParaRPr lang="en-US" altLang="en-US" sz="1400">
              <a:solidFill>
                <a:srgbClr val="161616"/>
              </a:solidFill>
            </a:endParaRPr>
          </a:p>
        </p:txBody>
      </p:sp>
      <p:sp>
        <p:nvSpPr>
          <p:cNvPr id="95237" name="Text Placeholder 22"/>
          <p:cNvSpPr txBox="1">
            <a:spLocks/>
          </p:cNvSpPr>
          <p:nvPr/>
        </p:nvSpPr>
        <p:spPr bwMode="auto">
          <a:xfrm>
            <a:off x="5181600" y="5105400"/>
            <a:ext cx="3505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Aft>
                <a:spcPct val="0"/>
              </a:spcAft>
              <a:buClr>
                <a:srgbClr val="6F6F6F"/>
              </a:buClr>
              <a:buFontTx/>
              <a:buNone/>
            </a:pPr>
            <a:r>
              <a:rPr lang="fa-IR" altLang="en-US" sz="1400">
                <a:solidFill>
                  <a:srgbClr val="161616"/>
                </a:solidFill>
              </a:rPr>
              <a:t>این امر با ساختمان های بلند تکی تشدید می شود و گردبادهایی پدید می آید که سبب اتلاف گرما نیز می شود.</a:t>
            </a:r>
            <a:endParaRPr lang="en-US" altLang="en-US" sz="1400">
              <a:solidFill>
                <a:srgbClr val="161616"/>
              </a:solidFill>
            </a:endParaRPr>
          </a:p>
        </p:txBody>
      </p:sp>
      <p:pic>
        <p:nvPicPr>
          <p:cNvPr id="95238" name="Picture 6" descr="scan0007.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2000" y="1524000"/>
            <a:ext cx="4114800" cy="1143000"/>
          </a:xfrm>
          <a:prstGeom prst="rect">
            <a:avLst/>
          </a:prstGeom>
          <a:noFill/>
          <a:ln w="28575">
            <a:solidFill>
              <a:srgbClr val="8A8A8A"/>
            </a:solidFill>
            <a:miter lim="800000"/>
            <a:headEnd/>
            <a:tailEnd/>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pic>
        <p:nvPicPr>
          <p:cNvPr id="95239" name="Picture 7" descr="scan0007.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2000" y="3048000"/>
            <a:ext cx="4114800" cy="1219200"/>
          </a:xfrm>
          <a:prstGeom prst="rect">
            <a:avLst/>
          </a:prstGeom>
          <a:noFill/>
          <a:ln w="28575">
            <a:solidFill>
              <a:srgbClr val="8A8A8A"/>
            </a:solidFill>
            <a:miter lim="800000"/>
            <a:headEnd/>
            <a:tailEnd/>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pic>
        <p:nvPicPr>
          <p:cNvPr id="95240" name="Picture 10" descr="scan0007.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2000" y="4572000"/>
            <a:ext cx="4114800" cy="1600200"/>
          </a:xfrm>
          <a:prstGeom prst="rect">
            <a:avLst/>
          </a:prstGeom>
          <a:noFill/>
          <a:ln w="28575">
            <a:solidFill>
              <a:srgbClr val="8A8A8A"/>
            </a:solidFill>
            <a:miter lim="800000"/>
            <a:headEnd/>
            <a:tailEnd/>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pic>
        <p:nvPicPr>
          <p:cNvPr id="95241" name="Picture 11" descr="scan0007.jp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3962400" y="3048000"/>
            <a:ext cx="8382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82770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سایز بلوک های شهری</a:t>
            </a:r>
            <a:endParaRPr lang="en-US" altLang="en-US" smtClean="0">
              <a:solidFill>
                <a:srgbClr val="663300"/>
              </a:solidFill>
            </a:endParaRPr>
          </a:p>
        </p:txBody>
      </p:sp>
      <p:sp>
        <p:nvSpPr>
          <p:cNvPr id="97283" name="Text Placeholder 22"/>
          <p:cNvSpPr>
            <a:spLocks noGrp="1"/>
          </p:cNvSpPr>
          <p:nvPr>
            <p:ph type="body" sz="half" idx="2"/>
          </p:nvPr>
        </p:nvSpPr>
        <p:spPr>
          <a:xfrm>
            <a:off x="457200" y="5867400"/>
            <a:ext cx="8229600" cy="533400"/>
          </a:xfrm>
        </p:spPr>
        <p:txBody>
          <a:bodyPr/>
          <a:lstStyle/>
          <a:p>
            <a:pPr algn="r" eaLnBrk="1" hangingPunct="1"/>
            <a:r>
              <a:rPr lang="fa-IR" altLang="en-US" smtClean="0">
                <a:solidFill>
                  <a:schemeClr val="bg1"/>
                </a:solidFill>
              </a:rPr>
              <a:t>سایز بلوک ها می توانند در متن فضاهای محلی مشخص شوند.</a:t>
            </a:r>
            <a:endParaRPr lang="en-US" altLang="en-US" smtClean="0">
              <a:solidFill>
                <a:schemeClr val="bg1"/>
              </a:solidFill>
            </a:endParaRPr>
          </a:p>
        </p:txBody>
      </p:sp>
      <p:sp>
        <p:nvSpPr>
          <p:cNvPr id="97284"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IMG_2126.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11175" y="1882775"/>
            <a:ext cx="8099425" cy="27654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945936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 y="1371600"/>
            <a:ext cx="8229600" cy="426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99331" name="Title 20"/>
          <p:cNvSpPr>
            <a:spLocks noGrp="1"/>
          </p:cNvSpPr>
          <p:nvPr>
            <p:ph type="title" idx="4294967295"/>
          </p:nvPr>
        </p:nvSpPr>
        <p:spPr>
          <a:xfrm>
            <a:off x="457200" y="500063"/>
            <a:ext cx="8229600" cy="676275"/>
          </a:xfrm>
          <a:ln>
            <a:solidFill>
              <a:schemeClr val="accent1"/>
            </a:solidFill>
            <a:miter lim="800000"/>
            <a:headEnd/>
            <a:tailEnd/>
          </a:ln>
        </p:spPr>
        <p:txBody>
          <a:bodyPr lIns="274320" anchor="ctr"/>
          <a:lstStyle/>
          <a:p>
            <a:pPr algn="ctr" eaLnBrk="1" hangingPunct="1"/>
            <a:r>
              <a:rPr lang="fa-IR" altLang="en-US" sz="2000" smtClean="0">
                <a:solidFill>
                  <a:srgbClr val="663300"/>
                </a:solidFill>
              </a:rPr>
              <a:t>سایز بلوک های شهری</a:t>
            </a:r>
            <a:endParaRPr lang="en-US" altLang="en-US" sz="2000" smtClean="0">
              <a:solidFill>
                <a:srgbClr val="663300"/>
              </a:solidFill>
            </a:endParaRPr>
          </a:p>
        </p:txBody>
      </p:sp>
      <p:sp>
        <p:nvSpPr>
          <p:cNvPr id="99332"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9333" name="Picture 5" descr="5-1"/>
          <p:cNvPicPr>
            <a:picLocks noChangeAspect="1" noChangeArrowheads="1"/>
          </p:cNvPicPr>
          <p:nvPr/>
        </p:nvPicPr>
        <p:blipFill>
          <a:blip r:embed="rId3" cstate="email">
            <a:lum contrast="-10000"/>
            <a:extLst>
              <a:ext uri="{28A0092B-C50C-407E-A947-70E740481C1C}">
                <a14:useLocalDpi xmlns:a14="http://schemas.microsoft.com/office/drawing/2010/main"/>
              </a:ext>
            </a:extLst>
          </a:blip>
          <a:srcRect/>
          <a:stretch>
            <a:fillRect/>
          </a:stretch>
        </p:blipFill>
        <p:spPr bwMode="auto">
          <a:xfrm>
            <a:off x="685800" y="1524000"/>
            <a:ext cx="2514600" cy="205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34" name="Picture 6" descr="6-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52800" y="2209800"/>
            <a:ext cx="2540000"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35" name="Picture 7" descr="8-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880214">
            <a:off x="6248400" y="1676400"/>
            <a:ext cx="2436813" cy="175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36" name="Picture 8" descr="9-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912294">
            <a:off x="868363" y="3933825"/>
            <a:ext cx="2330450"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37" name="Picture 9" descr="1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369105">
            <a:off x="5199063" y="4081463"/>
            <a:ext cx="2322512"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10"/>
          <p:cNvSpPr/>
          <p:nvPr/>
        </p:nvSpPr>
        <p:spPr>
          <a:xfrm>
            <a:off x="5634038" y="1752600"/>
            <a:ext cx="361950" cy="779463"/>
          </a:xfrm>
          <a:custGeom>
            <a:avLst/>
            <a:gdLst>
              <a:gd name="connsiteX0" fmla="*/ 1214651 w 2320120"/>
              <a:gd name="connsiteY0" fmla="*/ 1433015 h 4995081"/>
              <a:gd name="connsiteX1" fmla="*/ 641445 w 2320120"/>
              <a:gd name="connsiteY1" fmla="*/ 3370997 h 4995081"/>
              <a:gd name="connsiteX2" fmla="*/ 696036 w 2320120"/>
              <a:gd name="connsiteY2" fmla="*/ 3575714 h 4995081"/>
              <a:gd name="connsiteX3" fmla="*/ 1064526 w 2320120"/>
              <a:gd name="connsiteY3" fmla="*/ 3739487 h 4995081"/>
              <a:gd name="connsiteX4" fmla="*/ 1378424 w 2320120"/>
              <a:gd name="connsiteY4" fmla="*/ 3548418 h 4995081"/>
              <a:gd name="connsiteX5" fmla="*/ 2251881 w 2320120"/>
              <a:gd name="connsiteY5" fmla="*/ 532263 h 4995081"/>
              <a:gd name="connsiteX6" fmla="*/ 2197290 w 2320120"/>
              <a:gd name="connsiteY6" fmla="*/ 272956 h 4995081"/>
              <a:gd name="connsiteX7" fmla="*/ 2101755 w 2320120"/>
              <a:gd name="connsiteY7" fmla="*/ 150126 h 4995081"/>
              <a:gd name="connsiteX8" fmla="*/ 1992573 w 2320120"/>
              <a:gd name="connsiteY8" fmla="*/ 40944 h 4995081"/>
              <a:gd name="connsiteX9" fmla="*/ 1733266 w 2320120"/>
              <a:gd name="connsiteY9" fmla="*/ 0 h 4995081"/>
              <a:gd name="connsiteX10" fmla="*/ 1514902 w 2320120"/>
              <a:gd name="connsiteY10" fmla="*/ 0 h 4995081"/>
              <a:gd name="connsiteX11" fmla="*/ 1269242 w 2320120"/>
              <a:gd name="connsiteY11" fmla="*/ 81887 h 4995081"/>
              <a:gd name="connsiteX12" fmla="*/ 1132764 w 2320120"/>
              <a:gd name="connsiteY12" fmla="*/ 259308 h 4995081"/>
              <a:gd name="connsiteX13" fmla="*/ 0 w 2320120"/>
              <a:gd name="connsiteY13" fmla="*/ 4258102 h 4995081"/>
              <a:gd name="connsiteX14" fmla="*/ 27296 w 2320120"/>
              <a:gd name="connsiteY14" fmla="*/ 4503762 h 4995081"/>
              <a:gd name="connsiteX15" fmla="*/ 122830 w 2320120"/>
              <a:gd name="connsiteY15" fmla="*/ 4749421 h 4995081"/>
              <a:gd name="connsiteX16" fmla="*/ 341194 w 2320120"/>
              <a:gd name="connsiteY16" fmla="*/ 4913194 h 4995081"/>
              <a:gd name="connsiteX17" fmla="*/ 655093 w 2320120"/>
              <a:gd name="connsiteY17" fmla="*/ 4995081 h 4995081"/>
              <a:gd name="connsiteX18" fmla="*/ 1078173 w 2320120"/>
              <a:gd name="connsiteY18" fmla="*/ 4967785 h 4995081"/>
              <a:gd name="connsiteX19" fmla="*/ 1364776 w 2320120"/>
              <a:gd name="connsiteY19" fmla="*/ 4790365 h 4995081"/>
              <a:gd name="connsiteX20" fmla="*/ 1460311 w 2320120"/>
              <a:gd name="connsiteY20" fmla="*/ 4490114 h 4995081"/>
              <a:gd name="connsiteX21" fmla="*/ 2320120 w 2320120"/>
              <a:gd name="connsiteY21" fmla="*/ 1637732 h 4995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20120" h="4995081">
                <a:moveTo>
                  <a:pt x="1214651" y="1433015"/>
                </a:moveTo>
                <a:lnTo>
                  <a:pt x="641445" y="3370997"/>
                </a:lnTo>
                <a:lnTo>
                  <a:pt x="696036" y="3575714"/>
                </a:lnTo>
                <a:lnTo>
                  <a:pt x="1064526" y="3739487"/>
                </a:lnTo>
                <a:lnTo>
                  <a:pt x="1378424" y="3548418"/>
                </a:lnTo>
                <a:lnTo>
                  <a:pt x="2251881" y="532263"/>
                </a:lnTo>
                <a:lnTo>
                  <a:pt x="2197290" y="272956"/>
                </a:lnTo>
                <a:lnTo>
                  <a:pt x="2101755" y="150126"/>
                </a:lnTo>
                <a:lnTo>
                  <a:pt x="1992573" y="40944"/>
                </a:lnTo>
                <a:lnTo>
                  <a:pt x="1733266" y="0"/>
                </a:lnTo>
                <a:lnTo>
                  <a:pt x="1514902" y="0"/>
                </a:lnTo>
                <a:lnTo>
                  <a:pt x="1269242" y="81887"/>
                </a:lnTo>
                <a:lnTo>
                  <a:pt x="1132764" y="259308"/>
                </a:lnTo>
                <a:lnTo>
                  <a:pt x="0" y="4258102"/>
                </a:lnTo>
                <a:lnTo>
                  <a:pt x="27296" y="4503762"/>
                </a:lnTo>
                <a:lnTo>
                  <a:pt x="122830" y="4749421"/>
                </a:lnTo>
                <a:lnTo>
                  <a:pt x="341194" y="4913194"/>
                </a:lnTo>
                <a:lnTo>
                  <a:pt x="655093" y="4995081"/>
                </a:lnTo>
                <a:lnTo>
                  <a:pt x="1078173" y="4967785"/>
                </a:lnTo>
                <a:lnTo>
                  <a:pt x="1364776" y="4790365"/>
                </a:lnTo>
                <a:lnTo>
                  <a:pt x="1460311" y="4490114"/>
                </a:lnTo>
                <a:lnTo>
                  <a:pt x="2320120" y="1637732"/>
                </a:lnTo>
              </a:path>
            </a:pathLst>
          </a:custGeom>
          <a:ln w="5397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12" name="Freeform 11"/>
          <p:cNvSpPr/>
          <p:nvPr/>
        </p:nvSpPr>
        <p:spPr>
          <a:xfrm>
            <a:off x="7081838" y="3657600"/>
            <a:ext cx="361950" cy="779463"/>
          </a:xfrm>
          <a:custGeom>
            <a:avLst/>
            <a:gdLst>
              <a:gd name="connsiteX0" fmla="*/ 1214651 w 2320120"/>
              <a:gd name="connsiteY0" fmla="*/ 1433015 h 4995081"/>
              <a:gd name="connsiteX1" fmla="*/ 641445 w 2320120"/>
              <a:gd name="connsiteY1" fmla="*/ 3370997 h 4995081"/>
              <a:gd name="connsiteX2" fmla="*/ 696036 w 2320120"/>
              <a:gd name="connsiteY2" fmla="*/ 3575714 h 4995081"/>
              <a:gd name="connsiteX3" fmla="*/ 1064526 w 2320120"/>
              <a:gd name="connsiteY3" fmla="*/ 3739487 h 4995081"/>
              <a:gd name="connsiteX4" fmla="*/ 1378424 w 2320120"/>
              <a:gd name="connsiteY4" fmla="*/ 3548418 h 4995081"/>
              <a:gd name="connsiteX5" fmla="*/ 2251881 w 2320120"/>
              <a:gd name="connsiteY5" fmla="*/ 532263 h 4995081"/>
              <a:gd name="connsiteX6" fmla="*/ 2197290 w 2320120"/>
              <a:gd name="connsiteY6" fmla="*/ 272956 h 4995081"/>
              <a:gd name="connsiteX7" fmla="*/ 2101755 w 2320120"/>
              <a:gd name="connsiteY7" fmla="*/ 150126 h 4995081"/>
              <a:gd name="connsiteX8" fmla="*/ 1992573 w 2320120"/>
              <a:gd name="connsiteY8" fmla="*/ 40944 h 4995081"/>
              <a:gd name="connsiteX9" fmla="*/ 1733266 w 2320120"/>
              <a:gd name="connsiteY9" fmla="*/ 0 h 4995081"/>
              <a:gd name="connsiteX10" fmla="*/ 1514902 w 2320120"/>
              <a:gd name="connsiteY10" fmla="*/ 0 h 4995081"/>
              <a:gd name="connsiteX11" fmla="*/ 1269242 w 2320120"/>
              <a:gd name="connsiteY11" fmla="*/ 81887 h 4995081"/>
              <a:gd name="connsiteX12" fmla="*/ 1132764 w 2320120"/>
              <a:gd name="connsiteY12" fmla="*/ 259308 h 4995081"/>
              <a:gd name="connsiteX13" fmla="*/ 0 w 2320120"/>
              <a:gd name="connsiteY13" fmla="*/ 4258102 h 4995081"/>
              <a:gd name="connsiteX14" fmla="*/ 27296 w 2320120"/>
              <a:gd name="connsiteY14" fmla="*/ 4503762 h 4995081"/>
              <a:gd name="connsiteX15" fmla="*/ 122830 w 2320120"/>
              <a:gd name="connsiteY15" fmla="*/ 4749421 h 4995081"/>
              <a:gd name="connsiteX16" fmla="*/ 341194 w 2320120"/>
              <a:gd name="connsiteY16" fmla="*/ 4913194 h 4995081"/>
              <a:gd name="connsiteX17" fmla="*/ 655093 w 2320120"/>
              <a:gd name="connsiteY17" fmla="*/ 4995081 h 4995081"/>
              <a:gd name="connsiteX18" fmla="*/ 1078173 w 2320120"/>
              <a:gd name="connsiteY18" fmla="*/ 4967785 h 4995081"/>
              <a:gd name="connsiteX19" fmla="*/ 1364776 w 2320120"/>
              <a:gd name="connsiteY19" fmla="*/ 4790365 h 4995081"/>
              <a:gd name="connsiteX20" fmla="*/ 1460311 w 2320120"/>
              <a:gd name="connsiteY20" fmla="*/ 4490114 h 4995081"/>
              <a:gd name="connsiteX21" fmla="*/ 2320120 w 2320120"/>
              <a:gd name="connsiteY21" fmla="*/ 1637732 h 4995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20120" h="4995081">
                <a:moveTo>
                  <a:pt x="1214651" y="1433015"/>
                </a:moveTo>
                <a:lnTo>
                  <a:pt x="641445" y="3370997"/>
                </a:lnTo>
                <a:lnTo>
                  <a:pt x="696036" y="3575714"/>
                </a:lnTo>
                <a:lnTo>
                  <a:pt x="1064526" y="3739487"/>
                </a:lnTo>
                <a:lnTo>
                  <a:pt x="1378424" y="3548418"/>
                </a:lnTo>
                <a:lnTo>
                  <a:pt x="2251881" y="532263"/>
                </a:lnTo>
                <a:lnTo>
                  <a:pt x="2197290" y="272956"/>
                </a:lnTo>
                <a:lnTo>
                  <a:pt x="2101755" y="150126"/>
                </a:lnTo>
                <a:lnTo>
                  <a:pt x="1992573" y="40944"/>
                </a:lnTo>
                <a:lnTo>
                  <a:pt x="1733266" y="0"/>
                </a:lnTo>
                <a:lnTo>
                  <a:pt x="1514902" y="0"/>
                </a:lnTo>
                <a:lnTo>
                  <a:pt x="1269242" y="81887"/>
                </a:lnTo>
                <a:lnTo>
                  <a:pt x="1132764" y="259308"/>
                </a:lnTo>
                <a:lnTo>
                  <a:pt x="0" y="4258102"/>
                </a:lnTo>
                <a:lnTo>
                  <a:pt x="27296" y="4503762"/>
                </a:lnTo>
                <a:lnTo>
                  <a:pt x="122830" y="4749421"/>
                </a:lnTo>
                <a:lnTo>
                  <a:pt x="341194" y="4913194"/>
                </a:lnTo>
                <a:lnTo>
                  <a:pt x="655093" y="4995081"/>
                </a:lnTo>
                <a:lnTo>
                  <a:pt x="1078173" y="4967785"/>
                </a:lnTo>
                <a:lnTo>
                  <a:pt x="1364776" y="4790365"/>
                </a:lnTo>
                <a:lnTo>
                  <a:pt x="1460311" y="4490114"/>
                </a:lnTo>
                <a:lnTo>
                  <a:pt x="2320120" y="1637732"/>
                </a:lnTo>
              </a:path>
            </a:pathLst>
          </a:custGeom>
          <a:ln w="5397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13" name="Freeform 12"/>
          <p:cNvSpPr/>
          <p:nvPr/>
        </p:nvSpPr>
        <p:spPr>
          <a:xfrm rot="1741802">
            <a:off x="3290888" y="3925888"/>
            <a:ext cx="361950" cy="779462"/>
          </a:xfrm>
          <a:custGeom>
            <a:avLst/>
            <a:gdLst>
              <a:gd name="connsiteX0" fmla="*/ 1214651 w 2320120"/>
              <a:gd name="connsiteY0" fmla="*/ 1433015 h 4995081"/>
              <a:gd name="connsiteX1" fmla="*/ 641445 w 2320120"/>
              <a:gd name="connsiteY1" fmla="*/ 3370997 h 4995081"/>
              <a:gd name="connsiteX2" fmla="*/ 696036 w 2320120"/>
              <a:gd name="connsiteY2" fmla="*/ 3575714 h 4995081"/>
              <a:gd name="connsiteX3" fmla="*/ 1064526 w 2320120"/>
              <a:gd name="connsiteY3" fmla="*/ 3739487 h 4995081"/>
              <a:gd name="connsiteX4" fmla="*/ 1378424 w 2320120"/>
              <a:gd name="connsiteY4" fmla="*/ 3548418 h 4995081"/>
              <a:gd name="connsiteX5" fmla="*/ 2251881 w 2320120"/>
              <a:gd name="connsiteY5" fmla="*/ 532263 h 4995081"/>
              <a:gd name="connsiteX6" fmla="*/ 2197290 w 2320120"/>
              <a:gd name="connsiteY6" fmla="*/ 272956 h 4995081"/>
              <a:gd name="connsiteX7" fmla="*/ 2101755 w 2320120"/>
              <a:gd name="connsiteY7" fmla="*/ 150126 h 4995081"/>
              <a:gd name="connsiteX8" fmla="*/ 1992573 w 2320120"/>
              <a:gd name="connsiteY8" fmla="*/ 40944 h 4995081"/>
              <a:gd name="connsiteX9" fmla="*/ 1733266 w 2320120"/>
              <a:gd name="connsiteY9" fmla="*/ 0 h 4995081"/>
              <a:gd name="connsiteX10" fmla="*/ 1514902 w 2320120"/>
              <a:gd name="connsiteY10" fmla="*/ 0 h 4995081"/>
              <a:gd name="connsiteX11" fmla="*/ 1269242 w 2320120"/>
              <a:gd name="connsiteY11" fmla="*/ 81887 h 4995081"/>
              <a:gd name="connsiteX12" fmla="*/ 1132764 w 2320120"/>
              <a:gd name="connsiteY12" fmla="*/ 259308 h 4995081"/>
              <a:gd name="connsiteX13" fmla="*/ 0 w 2320120"/>
              <a:gd name="connsiteY13" fmla="*/ 4258102 h 4995081"/>
              <a:gd name="connsiteX14" fmla="*/ 27296 w 2320120"/>
              <a:gd name="connsiteY14" fmla="*/ 4503762 h 4995081"/>
              <a:gd name="connsiteX15" fmla="*/ 122830 w 2320120"/>
              <a:gd name="connsiteY15" fmla="*/ 4749421 h 4995081"/>
              <a:gd name="connsiteX16" fmla="*/ 341194 w 2320120"/>
              <a:gd name="connsiteY16" fmla="*/ 4913194 h 4995081"/>
              <a:gd name="connsiteX17" fmla="*/ 655093 w 2320120"/>
              <a:gd name="connsiteY17" fmla="*/ 4995081 h 4995081"/>
              <a:gd name="connsiteX18" fmla="*/ 1078173 w 2320120"/>
              <a:gd name="connsiteY18" fmla="*/ 4967785 h 4995081"/>
              <a:gd name="connsiteX19" fmla="*/ 1364776 w 2320120"/>
              <a:gd name="connsiteY19" fmla="*/ 4790365 h 4995081"/>
              <a:gd name="connsiteX20" fmla="*/ 1460311 w 2320120"/>
              <a:gd name="connsiteY20" fmla="*/ 4490114 h 4995081"/>
              <a:gd name="connsiteX21" fmla="*/ 2320120 w 2320120"/>
              <a:gd name="connsiteY21" fmla="*/ 1637732 h 4995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20120" h="4995081">
                <a:moveTo>
                  <a:pt x="1214651" y="1433015"/>
                </a:moveTo>
                <a:lnTo>
                  <a:pt x="641445" y="3370997"/>
                </a:lnTo>
                <a:lnTo>
                  <a:pt x="696036" y="3575714"/>
                </a:lnTo>
                <a:lnTo>
                  <a:pt x="1064526" y="3739487"/>
                </a:lnTo>
                <a:lnTo>
                  <a:pt x="1378424" y="3548418"/>
                </a:lnTo>
                <a:lnTo>
                  <a:pt x="2251881" y="532263"/>
                </a:lnTo>
                <a:lnTo>
                  <a:pt x="2197290" y="272956"/>
                </a:lnTo>
                <a:lnTo>
                  <a:pt x="2101755" y="150126"/>
                </a:lnTo>
                <a:lnTo>
                  <a:pt x="1992573" y="40944"/>
                </a:lnTo>
                <a:lnTo>
                  <a:pt x="1733266" y="0"/>
                </a:lnTo>
                <a:lnTo>
                  <a:pt x="1514902" y="0"/>
                </a:lnTo>
                <a:lnTo>
                  <a:pt x="1269242" y="81887"/>
                </a:lnTo>
                <a:lnTo>
                  <a:pt x="1132764" y="259308"/>
                </a:lnTo>
                <a:lnTo>
                  <a:pt x="0" y="4258102"/>
                </a:lnTo>
                <a:lnTo>
                  <a:pt x="27296" y="4503762"/>
                </a:lnTo>
                <a:lnTo>
                  <a:pt x="122830" y="4749421"/>
                </a:lnTo>
                <a:lnTo>
                  <a:pt x="341194" y="4913194"/>
                </a:lnTo>
                <a:lnTo>
                  <a:pt x="655093" y="4995081"/>
                </a:lnTo>
                <a:lnTo>
                  <a:pt x="1078173" y="4967785"/>
                </a:lnTo>
                <a:lnTo>
                  <a:pt x="1364776" y="4790365"/>
                </a:lnTo>
                <a:lnTo>
                  <a:pt x="1460311" y="4490114"/>
                </a:lnTo>
                <a:lnTo>
                  <a:pt x="2320120" y="1637732"/>
                </a:lnTo>
              </a:path>
            </a:pathLst>
          </a:custGeom>
          <a:ln w="5397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14" name="Freeform 13"/>
          <p:cNvSpPr/>
          <p:nvPr/>
        </p:nvSpPr>
        <p:spPr>
          <a:xfrm rot="20805944">
            <a:off x="2890838" y="1219200"/>
            <a:ext cx="361950" cy="779463"/>
          </a:xfrm>
          <a:custGeom>
            <a:avLst/>
            <a:gdLst>
              <a:gd name="connsiteX0" fmla="*/ 1214651 w 2320120"/>
              <a:gd name="connsiteY0" fmla="*/ 1433015 h 4995081"/>
              <a:gd name="connsiteX1" fmla="*/ 641445 w 2320120"/>
              <a:gd name="connsiteY1" fmla="*/ 3370997 h 4995081"/>
              <a:gd name="connsiteX2" fmla="*/ 696036 w 2320120"/>
              <a:gd name="connsiteY2" fmla="*/ 3575714 h 4995081"/>
              <a:gd name="connsiteX3" fmla="*/ 1064526 w 2320120"/>
              <a:gd name="connsiteY3" fmla="*/ 3739487 h 4995081"/>
              <a:gd name="connsiteX4" fmla="*/ 1378424 w 2320120"/>
              <a:gd name="connsiteY4" fmla="*/ 3548418 h 4995081"/>
              <a:gd name="connsiteX5" fmla="*/ 2251881 w 2320120"/>
              <a:gd name="connsiteY5" fmla="*/ 532263 h 4995081"/>
              <a:gd name="connsiteX6" fmla="*/ 2197290 w 2320120"/>
              <a:gd name="connsiteY6" fmla="*/ 272956 h 4995081"/>
              <a:gd name="connsiteX7" fmla="*/ 2101755 w 2320120"/>
              <a:gd name="connsiteY7" fmla="*/ 150126 h 4995081"/>
              <a:gd name="connsiteX8" fmla="*/ 1992573 w 2320120"/>
              <a:gd name="connsiteY8" fmla="*/ 40944 h 4995081"/>
              <a:gd name="connsiteX9" fmla="*/ 1733266 w 2320120"/>
              <a:gd name="connsiteY9" fmla="*/ 0 h 4995081"/>
              <a:gd name="connsiteX10" fmla="*/ 1514902 w 2320120"/>
              <a:gd name="connsiteY10" fmla="*/ 0 h 4995081"/>
              <a:gd name="connsiteX11" fmla="*/ 1269242 w 2320120"/>
              <a:gd name="connsiteY11" fmla="*/ 81887 h 4995081"/>
              <a:gd name="connsiteX12" fmla="*/ 1132764 w 2320120"/>
              <a:gd name="connsiteY12" fmla="*/ 259308 h 4995081"/>
              <a:gd name="connsiteX13" fmla="*/ 0 w 2320120"/>
              <a:gd name="connsiteY13" fmla="*/ 4258102 h 4995081"/>
              <a:gd name="connsiteX14" fmla="*/ 27296 w 2320120"/>
              <a:gd name="connsiteY14" fmla="*/ 4503762 h 4995081"/>
              <a:gd name="connsiteX15" fmla="*/ 122830 w 2320120"/>
              <a:gd name="connsiteY15" fmla="*/ 4749421 h 4995081"/>
              <a:gd name="connsiteX16" fmla="*/ 341194 w 2320120"/>
              <a:gd name="connsiteY16" fmla="*/ 4913194 h 4995081"/>
              <a:gd name="connsiteX17" fmla="*/ 655093 w 2320120"/>
              <a:gd name="connsiteY17" fmla="*/ 4995081 h 4995081"/>
              <a:gd name="connsiteX18" fmla="*/ 1078173 w 2320120"/>
              <a:gd name="connsiteY18" fmla="*/ 4967785 h 4995081"/>
              <a:gd name="connsiteX19" fmla="*/ 1364776 w 2320120"/>
              <a:gd name="connsiteY19" fmla="*/ 4790365 h 4995081"/>
              <a:gd name="connsiteX20" fmla="*/ 1460311 w 2320120"/>
              <a:gd name="connsiteY20" fmla="*/ 4490114 h 4995081"/>
              <a:gd name="connsiteX21" fmla="*/ 2320120 w 2320120"/>
              <a:gd name="connsiteY21" fmla="*/ 1637732 h 4995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20120" h="4995081">
                <a:moveTo>
                  <a:pt x="1214651" y="1433015"/>
                </a:moveTo>
                <a:lnTo>
                  <a:pt x="641445" y="3370997"/>
                </a:lnTo>
                <a:lnTo>
                  <a:pt x="696036" y="3575714"/>
                </a:lnTo>
                <a:lnTo>
                  <a:pt x="1064526" y="3739487"/>
                </a:lnTo>
                <a:lnTo>
                  <a:pt x="1378424" y="3548418"/>
                </a:lnTo>
                <a:lnTo>
                  <a:pt x="2251881" y="532263"/>
                </a:lnTo>
                <a:lnTo>
                  <a:pt x="2197290" y="272956"/>
                </a:lnTo>
                <a:lnTo>
                  <a:pt x="2101755" y="150126"/>
                </a:lnTo>
                <a:lnTo>
                  <a:pt x="1992573" y="40944"/>
                </a:lnTo>
                <a:lnTo>
                  <a:pt x="1733266" y="0"/>
                </a:lnTo>
                <a:lnTo>
                  <a:pt x="1514902" y="0"/>
                </a:lnTo>
                <a:lnTo>
                  <a:pt x="1269242" y="81887"/>
                </a:lnTo>
                <a:lnTo>
                  <a:pt x="1132764" y="259308"/>
                </a:lnTo>
                <a:lnTo>
                  <a:pt x="0" y="4258102"/>
                </a:lnTo>
                <a:lnTo>
                  <a:pt x="27296" y="4503762"/>
                </a:lnTo>
                <a:lnTo>
                  <a:pt x="122830" y="4749421"/>
                </a:lnTo>
                <a:lnTo>
                  <a:pt x="341194" y="4913194"/>
                </a:lnTo>
                <a:lnTo>
                  <a:pt x="655093" y="4995081"/>
                </a:lnTo>
                <a:lnTo>
                  <a:pt x="1078173" y="4967785"/>
                </a:lnTo>
                <a:lnTo>
                  <a:pt x="1364776" y="4790365"/>
                </a:lnTo>
                <a:lnTo>
                  <a:pt x="1460311" y="4490114"/>
                </a:lnTo>
                <a:lnTo>
                  <a:pt x="2320120" y="1637732"/>
                </a:lnTo>
              </a:path>
            </a:pathLst>
          </a:custGeom>
          <a:ln w="5397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
        <p:nvSpPr>
          <p:cNvPr id="15" name="Freeform 14"/>
          <p:cNvSpPr/>
          <p:nvPr/>
        </p:nvSpPr>
        <p:spPr>
          <a:xfrm>
            <a:off x="8453438" y="1506538"/>
            <a:ext cx="361950" cy="779462"/>
          </a:xfrm>
          <a:custGeom>
            <a:avLst/>
            <a:gdLst>
              <a:gd name="connsiteX0" fmla="*/ 1214651 w 2320120"/>
              <a:gd name="connsiteY0" fmla="*/ 1433015 h 4995081"/>
              <a:gd name="connsiteX1" fmla="*/ 641445 w 2320120"/>
              <a:gd name="connsiteY1" fmla="*/ 3370997 h 4995081"/>
              <a:gd name="connsiteX2" fmla="*/ 696036 w 2320120"/>
              <a:gd name="connsiteY2" fmla="*/ 3575714 h 4995081"/>
              <a:gd name="connsiteX3" fmla="*/ 1064526 w 2320120"/>
              <a:gd name="connsiteY3" fmla="*/ 3739487 h 4995081"/>
              <a:gd name="connsiteX4" fmla="*/ 1378424 w 2320120"/>
              <a:gd name="connsiteY4" fmla="*/ 3548418 h 4995081"/>
              <a:gd name="connsiteX5" fmla="*/ 2251881 w 2320120"/>
              <a:gd name="connsiteY5" fmla="*/ 532263 h 4995081"/>
              <a:gd name="connsiteX6" fmla="*/ 2197290 w 2320120"/>
              <a:gd name="connsiteY6" fmla="*/ 272956 h 4995081"/>
              <a:gd name="connsiteX7" fmla="*/ 2101755 w 2320120"/>
              <a:gd name="connsiteY7" fmla="*/ 150126 h 4995081"/>
              <a:gd name="connsiteX8" fmla="*/ 1992573 w 2320120"/>
              <a:gd name="connsiteY8" fmla="*/ 40944 h 4995081"/>
              <a:gd name="connsiteX9" fmla="*/ 1733266 w 2320120"/>
              <a:gd name="connsiteY9" fmla="*/ 0 h 4995081"/>
              <a:gd name="connsiteX10" fmla="*/ 1514902 w 2320120"/>
              <a:gd name="connsiteY10" fmla="*/ 0 h 4995081"/>
              <a:gd name="connsiteX11" fmla="*/ 1269242 w 2320120"/>
              <a:gd name="connsiteY11" fmla="*/ 81887 h 4995081"/>
              <a:gd name="connsiteX12" fmla="*/ 1132764 w 2320120"/>
              <a:gd name="connsiteY12" fmla="*/ 259308 h 4995081"/>
              <a:gd name="connsiteX13" fmla="*/ 0 w 2320120"/>
              <a:gd name="connsiteY13" fmla="*/ 4258102 h 4995081"/>
              <a:gd name="connsiteX14" fmla="*/ 27296 w 2320120"/>
              <a:gd name="connsiteY14" fmla="*/ 4503762 h 4995081"/>
              <a:gd name="connsiteX15" fmla="*/ 122830 w 2320120"/>
              <a:gd name="connsiteY15" fmla="*/ 4749421 h 4995081"/>
              <a:gd name="connsiteX16" fmla="*/ 341194 w 2320120"/>
              <a:gd name="connsiteY16" fmla="*/ 4913194 h 4995081"/>
              <a:gd name="connsiteX17" fmla="*/ 655093 w 2320120"/>
              <a:gd name="connsiteY17" fmla="*/ 4995081 h 4995081"/>
              <a:gd name="connsiteX18" fmla="*/ 1078173 w 2320120"/>
              <a:gd name="connsiteY18" fmla="*/ 4967785 h 4995081"/>
              <a:gd name="connsiteX19" fmla="*/ 1364776 w 2320120"/>
              <a:gd name="connsiteY19" fmla="*/ 4790365 h 4995081"/>
              <a:gd name="connsiteX20" fmla="*/ 1460311 w 2320120"/>
              <a:gd name="connsiteY20" fmla="*/ 4490114 h 4995081"/>
              <a:gd name="connsiteX21" fmla="*/ 2320120 w 2320120"/>
              <a:gd name="connsiteY21" fmla="*/ 1637732 h 4995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20120" h="4995081">
                <a:moveTo>
                  <a:pt x="1214651" y="1433015"/>
                </a:moveTo>
                <a:lnTo>
                  <a:pt x="641445" y="3370997"/>
                </a:lnTo>
                <a:lnTo>
                  <a:pt x="696036" y="3575714"/>
                </a:lnTo>
                <a:lnTo>
                  <a:pt x="1064526" y="3739487"/>
                </a:lnTo>
                <a:lnTo>
                  <a:pt x="1378424" y="3548418"/>
                </a:lnTo>
                <a:lnTo>
                  <a:pt x="2251881" y="532263"/>
                </a:lnTo>
                <a:lnTo>
                  <a:pt x="2197290" y="272956"/>
                </a:lnTo>
                <a:lnTo>
                  <a:pt x="2101755" y="150126"/>
                </a:lnTo>
                <a:lnTo>
                  <a:pt x="1992573" y="40944"/>
                </a:lnTo>
                <a:lnTo>
                  <a:pt x="1733266" y="0"/>
                </a:lnTo>
                <a:lnTo>
                  <a:pt x="1514902" y="0"/>
                </a:lnTo>
                <a:lnTo>
                  <a:pt x="1269242" y="81887"/>
                </a:lnTo>
                <a:lnTo>
                  <a:pt x="1132764" y="259308"/>
                </a:lnTo>
                <a:lnTo>
                  <a:pt x="0" y="4258102"/>
                </a:lnTo>
                <a:lnTo>
                  <a:pt x="27296" y="4503762"/>
                </a:lnTo>
                <a:lnTo>
                  <a:pt x="122830" y="4749421"/>
                </a:lnTo>
                <a:lnTo>
                  <a:pt x="341194" y="4913194"/>
                </a:lnTo>
                <a:lnTo>
                  <a:pt x="655093" y="4995081"/>
                </a:lnTo>
                <a:lnTo>
                  <a:pt x="1078173" y="4967785"/>
                </a:lnTo>
                <a:lnTo>
                  <a:pt x="1364776" y="4790365"/>
                </a:lnTo>
                <a:lnTo>
                  <a:pt x="1460311" y="4490114"/>
                </a:lnTo>
                <a:lnTo>
                  <a:pt x="2320120" y="1637732"/>
                </a:lnTo>
              </a:path>
            </a:pathLst>
          </a:custGeom>
          <a:ln w="5397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rtl="0" fontAlgn="base">
              <a:spcBef>
                <a:spcPct val="0"/>
              </a:spcBef>
              <a:spcAft>
                <a:spcPct val="0"/>
              </a:spcAft>
              <a:defRPr/>
            </a:pPr>
            <a:endParaRPr lang="en-US">
              <a:solidFill>
                <a:srgbClr val="A8A8A8"/>
              </a:solidFill>
            </a:endParaRPr>
          </a:p>
        </p:txBody>
      </p:sp>
    </p:spTree>
    <p:extLst>
      <p:ext uri="{BB962C8B-B14F-4D97-AF65-F5344CB8AC3E}">
        <p14:creationId xmlns:p14="http://schemas.microsoft.com/office/powerpoint/2010/main" val="17012103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7" name="Rectangle 6"/>
          <p:cNvSpPr/>
          <p:nvPr/>
        </p:nvSpPr>
        <p:spPr>
          <a:xfrm>
            <a:off x="457200" y="1371600"/>
            <a:ext cx="8229600" cy="426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01380" name="TextBox 7"/>
          <p:cNvSpPr txBox="1">
            <a:spLocks noChangeArrowheads="1"/>
          </p:cNvSpPr>
          <p:nvPr/>
        </p:nvSpPr>
        <p:spPr bwMode="auto">
          <a:xfrm>
            <a:off x="762000" y="1524000"/>
            <a:ext cx="7848600" cy="254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spcBef>
                <a:spcPct val="0"/>
              </a:spcBef>
              <a:spcAft>
                <a:spcPct val="0"/>
              </a:spcAft>
              <a:buClrTx/>
              <a:buSzTx/>
              <a:buFontTx/>
              <a:buNone/>
            </a:pPr>
            <a:r>
              <a:rPr lang="fa-IR" altLang="en-US" sz="1800" b="1">
                <a:solidFill>
                  <a:srgbClr val="DFDFDF"/>
                </a:solidFill>
                <a:latin typeface="Arial" panose="020B0604020202020204" pitchFamily="34" charset="0"/>
              </a:rPr>
              <a:t>در تعیین اندازه ی بهینه ی بلوک ها باید بین عوامل زیر تعادل برقرار باشد:</a:t>
            </a:r>
          </a:p>
          <a:p>
            <a:pPr fontAlgn="base">
              <a:spcBef>
                <a:spcPct val="0"/>
              </a:spcBef>
              <a:spcAft>
                <a:spcPct val="0"/>
              </a:spcAft>
              <a:buClrTx/>
              <a:buSzTx/>
              <a:buFontTx/>
              <a:buNone/>
            </a:pPr>
            <a:endParaRPr lang="fa-IR" altLang="en-US" sz="1800">
              <a:solidFill>
                <a:srgbClr val="DFDFDF"/>
              </a:solidFill>
              <a:latin typeface="Arial" panose="020B0604020202020204" pitchFamily="34" charset="0"/>
            </a:endParaRPr>
          </a:p>
          <a:p>
            <a:pPr fontAlgn="base">
              <a:lnSpc>
                <a:spcPct val="200000"/>
              </a:lnSpc>
              <a:spcBef>
                <a:spcPct val="0"/>
              </a:spcBef>
              <a:spcAft>
                <a:spcPct val="0"/>
              </a:spcAft>
              <a:buClrTx/>
              <a:buSzTx/>
              <a:buFontTx/>
              <a:buChar char="•"/>
            </a:pPr>
            <a:r>
              <a:rPr lang="fa-IR" altLang="en-US" sz="1800">
                <a:solidFill>
                  <a:srgbClr val="DFDFDF"/>
                </a:solidFill>
                <a:latin typeface="Arial" panose="020B0604020202020204" pitchFamily="34" charset="0"/>
              </a:rPr>
              <a:t>سهولت دسترسی </a:t>
            </a:r>
          </a:p>
          <a:p>
            <a:pPr fontAlgn="base">
              <a:lnSpc>
                <a:spcPct val="200000"/>
              </a:lnSpc>
              <a:spcBef>
                <a:spcPct val="0"/>
              </a:spcBef>
              <a:spcAft>
                <a:spcPct val="0"/>
              </a:spcAft>
              <a:buClrTx/>
              <a:buSzTx/>
              <a:buFontTx/>
              <a:buChar char="•"/>
            </a:pPr>
            <a:r>
              <a:rPr lang="fa-IR" altLang="en-US" sz="1800">
                <a:solidFill>
                  <a:srgbClr val="DFDFDF"/>
                </a:solidFill>
                <a:latin typeface="Arial" panose="020B0604020202020204" pitchFamily="34" charset="0"/>
              </a:rPr>
              <a:t>توانایی حفظ تنوع گونه ها و کاربری ها </a:t>
            </a:r>
          </a:p>
          <a:p>
            <a:pPr fontAlgn="base">
              <a:lnSpc>
                <a:spcPct val="200000"/>
              </a:lnSpc>
              <a:spcBef>
                <a:spcPct val="0"/>
              </a:spcBef>
              <a:spcAft>
                <a:spcPct val="0"/>
              </a:spcAft>
              <a:buClrTx/>
              <a:buSzTx/>
              <a:buFontTx/>
              <a:buChar char="•"/>
            </a:pPr>
            <a:r>
              <a:rPr lang="fa-IR" altLang="en-US" sz="1800">
                <a:solidFill>
                  <a:srgbClr val="DFDFDF"/>
                </a:solidFill>
                <a:latin typeface="Arial" panose="020B0604020202020204" pitchFamily="34" charset="0"/>
              </a:rPr>
              <a:t>توانایی تغییر و سازگاری در طی زمان </a:t>
            </a:r>
          </a:p>
          <a:p>
            <a:pPr fontAlgn="base">
              <a:lnSpc>
                <a:spcPct val="90000"/>
              </a:lnSpc>
              <a:spcBef>
                <a:spcPct val="20000"/>
              </a:spcBef>
              <a:spcAft>
                <a:spcPct val="0"/>
              </a:spcAft>
              <a:buClrTx/>
              <a:buSzTx/>
              <a:buFont typeface="Wingdings" panose="05000000000000000000" pitchFamily="2" charset="2"/>
              <a:buChar char="q"/>
            </a:pPr>
            <a:endParaRPr lang="en-US" altLang="en-US" sz="1400">
              <a:solidFill>
                <a:srgbClr val="DFDFDF"/>
              </a:solidFill>
              <a:latin typeface="Calibri" panose="020F0502020204030204" pitchFamily="34" charset="0"/>
              <a:cs typeface="B Yekan" panose="00000400000000000000" pitchFamily="2" charset="-78"/>
            </a:endParaRPr>
          </a:p>
        </p:txBody>
      </p:sp>
      <p:sp>
        <p:nvSpPr>
          <p:cNvPr id="101381" name="Title 20"/>
          <p:cNvSpPr>
            <a:spLocks/>
          </p:cNvSpPr>
          <p:nvPr/>
        </p:nvSpPr>
        <p:spPr bwMode="auto">
          <a:xfrm>
            <a:off x="457200" y="500063"/>
            <a:ext cx="8229600" cy="6762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274320"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fa-IR" altLang="en-US" sz="2000">
                <a:solidFill>
                  <a:srgbClr val="663300"/>
                </a:solidFill>
                <a:latin typeface="Bookman Old Style" panose="02050604050505020204" pitchFamily="18" charset="0"/>
                <a:cs typeface="Times New Roman" panose="02020603050405020304" pitchFamily="18" charset="0"/>
              </a:rPr>
              <a:t>سایز بلوک های شهری</a:t>
            </a:r>
            <a:endParaRPr lang="en-US" altLang="en-US" sz="2000">
              <a:solidFill>
                <a:srgbClr val="663300"/>
              </a:solidFill>
              <a:latin typeface="Bookman Old Style" panose="02050604050505020204" pitchFamily="18" charset="0"/>
            </a:endParaRPr>
          </a:p>
        </p:txBody>
      </p:sp>
    </p:spTree>
    <p:extLst>
      <p:ext uri="{BB962C8B-B14F-4D97-AF65-F5344CB8AC3E}">
        <p14:creationId xmlns:p14="http://schemas.microsoft.com/office/powerpoint/2010/main" val="14208954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7" name="Rectangle 6"/>
          <p:cNvSpPr/>
          <p:nvPr/>
        </p:nvSpPr>
        <p:spPr>
          <a:xfrm>
            <a:off x="457200" y="1371600"/>
            <a:ext cx="8229600" cy="426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03428" name="TextBox 7"/>
          <p:cNvSpPr txBox="1">
            <a:spLocks noChangeArrowheads="1"/>
          </p:cNvSpPr>
          <p:nvPr/>
        </p:nvSpPr>
        <p:spPr bwMode="auto">
          <a:xfrm>
            <a:off x="762000" y="1524000"/>
            <a:ext cx="7848600"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spcBef>
                <a:spcPct val="0"/>
              </a:spcBef>
              <a:spcAft>
                <a:spcPct val="0"/>
              </a:spcAft>
              <a:buClrTx/>
              <a:buSzTx/>
              <a:buFontTx/>
              <a:buNone/>
            </a:pPr>
            <a:r>
              <a:rPr lang="fa-IR" altLang="en-US" sz="1800" b="1" u="sng">
                <a:solidFill>
                  <a:srgbClr val="DFDFDF"/>
                </a:solidFill>
                <a:latin typeface="Arial" panose="020B0604020202020204" pitchFamily="34" charset="0"/>
              </a:rPr>
              <a:t>اندازه ی بلوک پیشنهادی اول </a:t>
            </a:r>
          </a:p>
          <a:p>
            <a:pPr fontAlgn="base">
              <a:spcBef>
                <a:spcPct val="0"/>
              </a:spcBef>
              <a:spcAft>
                <a:spcPct val="0"/>
              </a:spcAft>
              <a:buClrTx/>
              <a:buSzTx/>
              <a:buFontTx/>
              <a:buNone/>
            </a:pPr>
            <a:r>
              <a:rPr lang="fa-IR" altLang="en-US" sz="1800">
                <a:solidFill>
                  <a:srgbClr val="DFDFDF"/>
                </a:solidFill>
                <a:latin typeface="Arial" panose="020B0604020202020204" pitchFamily="34" charset="0"/>
              </a:rPr>
              <a:t>یک قاعده ی سر انگشتی مفید این است که اگر پهنای بلوک 80 تا 90 متر باشد،این تعادل در انواع مکان ها و موقعیت های مختلف شهری قابل حصول است و در مراکز شهر این مقدار به 60 تا80 متر تقلیل می یابد. </a:t>
            </a:r>
          </a:p>
          <a:p>
            <a:pPr fontAlgn="base">
              <a:spcBef>
                <a:spcPct val="0"/>
              </a:spcBef>
              <a:spcAft>
                <a:spcPct val="0"/>
              </a:spcAft>
              <a:buClrTx/>
              <a:buSzTx/>
              <a:buFontTx/>
              <a:buNone/>
            </a:pPr>
            <a:r>
              <a:rPr lang="fa-IR" altLang="en-US" sz="1800" b="1" u="sng">
                <a:solidFill>
                  <a:srgbClr val="DFDFDF"/>
                </a:solidFill>
                <a:latin typeface="Arial" panose="020B0604020202020204" pitchFamily="34" charset="0"/>
              </a:rPr>
              <a:t>اندازه پیشنهادی دوم </a:t>
            </a:r>
          </a:p>
          <a:p>
            <a:pPr fontAlgn="base">
              <a:spcBef>
                <a:spcPct val="0"/>
              </a:spcBef>
              <a:spcAft>
                <a:spcPct val="0"/>
              </a:spcAft>
              <a:buClrTx/>
              <a:buSzTx/>
              <a:buFontTx/>
              <a:buChar char="•"/>
            </a:pPr>
            <a:r>
              <a:rPr lang="fa-IR" altLang="en-US" sz="1800">
                <a:solidFill>
                  <a:srgbClr val="DFDFDF"/>
                </a:solidFill>
                <a:latin typeface="Arial" panose="020B0604020202020204" pitchFamily="34" charset="0"/>
              </a:rPr>
              <a:t>بلوک بندی مطلوب بین 250 تا 400 متر طول و بین 30 تا 40 متر عرض است.حد فاصل دو قطعه زمین با عرض کلی بلوک ها نیز،بهتر است بین 60 تا 80 متر باشد.</a:t>
            </a:r>
          </a:p>
          <a:p>
            <a:pPr fontAlgn="base">
              <a:spcBef>
                <a:spcPct val="0"/>
              </a:spcBef>
              <a:spcAft>
                <a:spcPct val="0"/>
              </a:spcAft>
              <a:buClrTx/>
              <a:buSzTx/>
              <a:buFontTx/>
              <a:buChar char="•"/>
            </a:pPr>
            <a:r>
              <a:rPr lang="fa-IR" altLang="en-US" sz="1800">
                <a:solidFill>
                  <a:srgbClr val="DFDFDF"/>
                </a:solidFill>
                <a:latin typeface="Arial" panose="020B0604020202020204" pitchFamily="34" charset="0"/>
              </a:rPr>
              <a:t>علت رعایت این حدود برای بلوک ها این است که اگر ما  بلوک های کوتاه ایجاد کنیم،یعنی مقدار زیادی از فضایی که عملا برای مصرف مسکونی می تواند استفاده شود،به خیابان اختصاص پیدا می کند.و اگر قطعات طویل باشند ساختمان ها بیش از اندازه دراز می شوند و به استثنای اطاق هایی که پشت و جلوی خانه پنجره دارند ،سایر اطاق ها از نور کافی برخوردار نخواهند بود . گرایش های جدید معمولا به جانب قطعه زمین هایی است که دارای عرض کافی و عمق کم باشند و فاصله ی ساختمان ها از یکدیگر نیز کافی باشند. </a:t>
            </a:r>
            <a:endParaRPr lang="en-US" altLang="en-US" sz="1400">
              <a:solidFill>
                <a:srgbClr val="DFDFDF"/>
              </a:solidFill>
              <a:latin typeface="Calibri" panose="020F0502020204030204" pitchFamily="34" charset="0"/>
              <a:cs typeface="B Yekan" panose="00000400000000000000" pitchFamily="2" charset="-78"/>
            </a:endParaRPr>
          </a:p>
        </p:txBody>
      </p:sp>
      <p:sp>
        <p:nvSpPr>
          <p:cNvPr id="103429" name="Title 20"/>
          <p:cNvSpPr>
            <a:spLocks/>
          </p:cNvSpPr>
          <p:nvPr/>
        </p:nvSpPr>
        <p:spPr bwMode="auto">
          <a:xfrm>
            <a:off x="457200" y="500063"/>
            <a:ext cx="8229600" cy="6762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274320"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fa-IR" altLang="en-US" sz="2000">
                <a:solidFill>
                  <a:srgbClr val="663300"/>
                </a:solidFill>
                <a:latin typeface="Bookman Old Style" panose="02050604050505020204" pitchFamily="18" charset="0"/>
                <a:cs typeface="Times New Roman" panose="02020603050405020304" pitchFamily="18" charset="0"/>
              </a:rPr>
              <a:t>سایز بلوک های شهری</a:t>
            </a:r>
            <a:endParaRPr lang="en-US" altLang="en-US" sz="2000">
              <a:solidFill>
                <a:srgbClr val="663300"/>
              </a:solidFill>
              <a:latin typeface="Bookman Old Style" panose="02050604050505020204" pitchFamily="18" charset="0"/>
            </a:endParaRPr>
          </a:p>
        </p:txBody>
      </p:sp>
    </p:spTree>
    <p:extLst>
      <p:ext uri="{BB962C8B-B14F-4D97-AF65-F5344CB8AC3E}">
        <p14:creationId xmlns:p14="http://schemas.microsoft.com/office/powerpoint/2010/main" val="1539612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مورفولوژی شهری</a:t>
            </a:r>
            <a:endParaRPr lang="en-US" altLang="en-US" smtClean="0">
              <a:solidFill>
                <a:schemeClr val="bg1"/>
              </a:solidFill>
            </a:endParaRPr>
          </a:p>
        </p:txBody>
      </p:sp>
      <p:sp>
        <p:nvSpPr>
          <p:cNvPr id="19459"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19460" name="Text Placeholder 8"/>
          <p:cNvSpPr>
            <a:spLocks noGrp="1"/>
          </p:cNvSpPr>
          <p:nvPr>
            <p:ph type="body" sz="half" idx="2"/>
          </p:nvPr>
        </p:nvSpPr>
        <p:spPr/>
        <p:txBody>
          <a:bodyPr/>
          <a:lstStyle/>
          <a:p>
            <a:pPr eaLnBrk="1" hangingPunct="1"/>
            <a:r>
              <a:rPr lang="en-US" altLang="en-US" smtClean="0"/>
              <a:t>`</a:t>
            </a:r>
          </a:p>
        </p:txBody>
      </p:sp>
      <p:sp>
        <p:nvSpPr>
          <p:cNvPr id="10" name="Rounded Rectangle 9"/>
          <p:cNvSpPr/>
          <p:nvPr/>
        </p:nvSpPr>
        <p:spPr>
          <a:xfrm>
            <a:off x="2590800" y="1981200"/>
            <a:ext cx="20574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1" name="Rounded Rectangle 10"/>
          <p:cNvSpPr/>
          <p:nvPr/>
        </p:nvSpPr>
        <p:spPr>
          <a:xfrm>
            <a:off x="5943600" y="3200400"/>
            <a:ext cx="2438400" cy="6096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9463" name="TextBox 11"/>
          <p:cNvSpPr txBox="1">
            <a:spLocks noChangeArrowheads="1"/>
          </p:cNvSpPr>
          <p:nvPr/>
        </p:nvSpPr>
        <p:spPr bwMode="auto">
          <a:xfrm>
            <a:off x="6019800" y="3200400"/>
            <a:ext cx="228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fa-IR" altLang="en-US" sz="1600">
                <a:solidFill>
                  <a:srgbClr val="663300"/>
                </a:solidFill>
                <a:ea typeface="Batang" pitchFamily="18" charset="-127"/>
              </a:rPr>
              <a:t>مهمترین عناصر چشم اندازهای شهری از دیدگاه</a:t>
            </a:r>
            <a:endParaRPr lang="en-US" altLang="en-US" sz="1600" b="1">
              <a:solidFill>
                <a:srgbClr val="663300"/>
              </a:solidFill>
              <a:ea typeface="Batang" pitchFamily="18" charset="-127"/>
              <a:cs typeface="Arial" panose="020B0604020202020204" pitchFamily="34" charset="0"/>
            </a:endParaRPr>
          </a:p>
        </p:txBody>
      </p:sp>
      <p:sp>
        <p:nvSpPr>
          <p:cNvPr id="13" name="Rounded Rectangle 12"/>
          <p:cNvSpPr/>
          <p:nvPr/>
        </p:nvSpPr>
        <p:spPr>
          <a:xfrm>
            <a:off x="2590800" y="3200400"/>
            <a:ext cx="20574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4" name="Rounded Rectangle 13"/>
          <p:cNvSpPr/>
          <p:nvPr/>
        </p:nvSpPr>
        <p:spPr>
          <a:xfrm>
            <a:off x="2590800" y="4572000"/>
            <a:ext cx="2057400" cy="533400"/>
          </a:xfrm>
          <a:prstGeom prst="roundRect">
            <a:avLst/>
          </a:prstGeom>
          <a:solidFill>
            <a:srgbClr val="FFFFCC"/>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19466" name="TextBox 14"/>
          <p:cNvSpPr txBox="1">
            <a:spLocks noChangeArrowheads="1"/>
          </p:cNvSpPr>
          <p:nvPr/>
        </p:nvSpPr>
        <p:spPr bwMode="auto">
          <a:xfrm>
            <a:off x="2362200" y="2057400"/>
            <a:ext cx="22098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12800" indent="-812800">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lnSpc>
                <a:spcPct val="80000"/>
              </a:lnSpc>
              <a:spcAft>
                <a:spcPct val="0"/>
              </a:spcAft>
              <a:buClr>
                <a:srgbClr val="FF3300"/>
              </a:buClr>
              <a:buSzTx/>
              <a:buFontTx/>
              <a:buNone/>
            </a:pPr>
            <a:r>
              <a:rPr lang="fa-IR" altLang="en-US" sz="1600">
                <a:solidFill>
                  <a:srgbClr val="000000"/>
                </a:solidFill>
                <a:ea typeface="Batang" pitchFamily="18" charset="-127"/>
              </a:rPr>
              <a:t>زمین مورد استفاده</a:t>
            </a:r>
          </a:p>
        </p:txBody>
      </p:sp>
      <p:sp>
        <p:nvSpPr>
          <p:cNvPr id="19467" name="TextBox 15"/>
          <p:cNvSpPr txBox="1">
            <a:spLocks noChangeArrowheads="1"/>
          </p:cNvSpPr>
          <p:nvPr/>
        </p:nvSpPr>
        <p:spPr bwMode="auto">
          <a:xfrm>
            <a:off x="1905000" y="3276600"/>
            <a:ext cx="26670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12800" indent="-812800">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lnSpc>
                <a:spcPct val="80000"/>
              </a:lnSpc>
              <a:spcAft>
                <a:spcPct val="0"/>
              </a:spcAft>
              <a:buClr>
                <a:srgbClr val="A8A8A8"/>
              </a:buClr>
              <a:buSzTx/>
              <a:buFontTx/>
              <a:buNone/>
            </a:pPr>
            <a:r>
              <a:rPr lang="fa-IR" altLang="en-US" sz="1600">
                <a:solidFill>
                  <a:srgbClr val="000000"/>
                </a:solidFill>
                <a:ea typeface="Batang" pitchFamily="18" charset="-127"/>
              </a:rPr>
              <a:t>سبک معماری ساختمان ها</a:t>
            </a:r>
          </a:p>
        </p:txBody>
      </p:sp>
      <p:sp>
        <p:nvSpPr>
          <p:cNvPr id="19468" name="TextBox 16"/>
          <p:cNvSpPr txBox="1">
            <a:spLocks noChangeArrowheads="1"/>
          </p:cNvSpPr>
          <p:nvPr/>
        </p:nvSpPr>
        <p:spPr bwMode="auto">
          <a:xfrm>
            <a:off x="1828800" y="4719638"/>
            <a:ext cx="2667000"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12800" indent="-812800">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fontAlgn="base">
              <a:lnSpc>
                <a:spcPct val="50000"/>
              </a:lnSpc>
              <a:spcAft>
                <a:spcPct val="0"/>
              </a:spcAft>
              <a:buClr>
                <a:srgbClr val="A8A8A8"/>
              </a:buClr>
              <a:buSzTx/>
              <a:buFontTx/>
              <a:buNone/>
            </a:pPr>
            <a:r>
              <a:rPr lang="fa-IR" altLang="en-US" sz="1600">
                <a:solidFill>
                  <a:srgbClr val="000000"/>
                </a:solidFill>
                <a:ea typeface="Batang" pitchFamily="18" charset="-127"/>
              </a:rPr>
              <a:t>طرح و نقشه خیابان ها</a:t>
            </a:r>
            <a:endParaRPr lang="en-US" altLang="en-US" sz="1600">
              <a:solidFill>
                <a:srgbClr val="000000"/>
              </a:solidFill>
              <a:ea typeface="Batang" pitchFamily="18" charset="-127"/>
              <a:cs typeface="Arial" panose="020B0604020202020204" pitchFamily="34" charset="0"/>
            </a:endParaRPr>
          </a:p>
        </p:txBody>
      </p:sp>
      <p:cxnSp>
        <p:nvCxnSpPr>
          <p:cNvPr id="18" name="Straight Arrow Connector 17"/>
          <p:cNvCxnSpPr>
            <a:stCxn id="11" idx="1"/>
            <a:endCxn id="10" idx="3"/>
          </p:cNvCxnSpPr>
          <p:nvPr/>
        </p:nvCxnSpPr>
        <p:spPr>
          <a:xfrm rot="10800000">
            <a:off x="4648200" y="2247900"/>
            <a:ext cx="1295400" cy="12573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1"/>
            <a:endCxn id="13" idx="3"/>
          </p:cNvCxnSpPr>
          <p:nvPr/>
        </p:nvCxnSpPr>
        <p:spPr>
          <a:xfrm rot="10800000">
            <a:off x="4648200" y="3467100"/>
            <a:ext cx="1295400" cy="381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1" idx="1"/>
            <a:endCxn id="14" idx="3"/>
          </p:cNvCxnSpPr>
          <p:nvPr/>
        </p:nvCxnSpPr>
        <p:spPr>
          <a:xfrm rot="10800000" flipV="1">
            <a:off x="4648200" y="3505200"/>
            <a:ext cx="1295400" cy="1333500"/>
          </a:xfrm>
          <a:prstGeom prst="straightConnector1">
            <a:avLst/>
          </a:prstGeom>
          <a:ln w="28575">
            <a:solidFill>
              <a:srgbClr val="4C2600"/>
            </a:solidFill>
            <a:tailEnd type="arrow"/>
          </a:ln>
        </p:spPr>
        <p:style>
          <a:lnRef idx="1">
            <a:schemeClr val="accent1"/>
          </a:lnRef>
          <a:fillRef idx="0">
            <a:schemeClr val="accent1"/>
          </a:fillRef>
          <a:effectRef idx="0">
            <a:schemeClr val="accent1"/>
          </a:effectRef>
          <a:fontRef idx="minor">
            <a:schemeClr val="tx1"/>
          </a:fontRef>
        </p:style>
      </p:cxnSp>
      <p:sp>
        <p:nvSpPr>
          <p:cNvPr id="19472" name="TextBox 27"/>
          <p:cNvSpPr txBox="1">
            <a:spLocks noChangeArrowheads="1"/>
          </p:cNvSpPr>
          <p:nvPr/>
        </p:nvSpPr>
        <p:spPr bwMode="auto">
          <a:xfrm>
            <a:off x="6248400" y="340677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r>
              <a:rPr lang="en-US" altLang="en-US" sz="1800">
                <a:solidFill>
                  <a:srgbClr val="663300"/>
                </a:solidFill>
                <a:ea typeface="Batang" pitchFamily="18" charset="-127"/>
              </a:rPr>
              <a:t>conzon</a:t>
            </a:r>
            <a:endParaRPr lang="en-US" altLang="en-US" sz="1800">
              <a:solidFill>
                <a:srgbClr val="A8A8A8"/>
              </a:solidFill>
            </a:endParaRPr>
          </a:p>
        </p:txBody>
      </p:sp>
    </p:spTree>
    <p:extLst>
      <p:ext uri="{BB962C8B-B14F-4D97-AF65-F5344CB8AC3E}">
        <p14:creationId xmlns:p14="http://schemas.microsoft.com/office/powerpoint/2010/main" val="2487739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تعادل میان اندازه بلوک ها و تنوع زیستی</a:t>
            </a:r>
            <a:endParaRPr lang="en-US" altLang="en-US" smtClean="0">
              <a:solidFill>
                <a:srgbClr val="663300"/>
              </a:solidFill>
            </a:endParaRPr>
          </a:p>
        </p:txBody>
      </p:sp>
      <p:sp>
        <p:nvSpPr>
          <p:cNvPr id="23" name="Text Placeholder 22"/>
          <p:cNvSpPr>
            <a:spLocks noGrp="1"/>
          </p:cNvSpPr>
          <p:nvPr>
            <p:ph type="body" sz="half" idx="2"/>
          </p:nvPr>
        </p:nvSpPr>
        <p:spPr>
          <a:xfrm>
            <a:off x="6091238" y="3905250"/>
            <a:ext cx="2590800" cy="533400"/>
          </a:xfrm>
        </p:spPr>
        <p:txBody>
          <a:bodyPr>
            <a:normAutofit/>
          </a:bodyPr>
          <a:lstStyle/>
          <a:p>
            <a:pPr algn="r" eaLnBrk="1" fontAlgn="auto" hangingPunct="1">
              <a:spcAft>
                <a:spcPts val="0"/>
              </a:spcAft>
              <a:defRPr/>
            </a:pPr>
            <a:r>
              <a:rPr lang="ar-AE" dirty="0">
                <a:solidFill>
                  <a:schemeClr val="bg1">
                    <a:lumMod val="90000"/>
                    <a:lumOff val="10000"/>
                  </a:schemeClr>
                </a:solidFill>
              </a:rPr>
              <a:t>بلوک با اندازه بزرگ</a:t>
            </a:r>
            <a:endParaRPr lang="en-US" dirty="0">
              <a:solidFill>
                <a:schemeClr val="bg1">
                  <a:lumMod val="90000"/>
                  <a:lumOff val="10000"/>
                </a:schemeClr>
              </a:solidFill>
            </a:endParaRPr>
          </a:p>
        </p:txBody>
      </p:sp>
      <p:sp>
        <p:nvSpPr>
          <p:cNvPr id="105476"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105477" name="Picture 4" descr="scan0008.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7588" y="1447800"/>
            <a:ext cx="2519362" cy="2286000"/>
          </a:xfrm>
          <a:prstGeom prst="rect">
            <a:avLst/>
          </a:prstGeom>
          <a:noFill/>
          <a:ln w="28575">
            <a:solidFill>
              <a:srgbClr val="8A8A8A"/>
            </a:solidFill>
            <a:miter lim="800000"/>
            <a:headEnd/>
            <a:tailEnd/>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pic>
        <p:nvPicPr>
          <p:cNvPr id="105478" name="Picture 6" descr="scan0008.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46450" y="1447800"/>
            <a:ext cx="2368550" cy="2286000"/>
          </a:xfrm>
          <a:prstGeom prst="rect">
            <a:avLst/>
          </a:prstGeom>
          <a:noFill/>
          <a:ln w="28575">
            <a:solidFill>
              <a:srgbClr val="8A8A8A"/>
            </a:solidFill>
            <a:miter lim="800000"/>
            <a:headEnd/>
            <a:tailEnd/>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pic>
        <p:nvPicPr>
          <p:cNvPr id="105479" name="Picture 7" descr="scan0008.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9588" y="1447800"/>
            <a:ext cx="2386012" cy="2286000"/>
          </a:xfrm>
          <a:prstGeom prst="rect">
            <a:avLst/>
          </a:prstGeom>
          <a:noFill/>
          <a:ln w="28575">
            <a:solidFill>
              <a:srgbClr val="8A8A8A"/>
            </a:solidFill>
            <a:miter lim="800000"/>
            <a:headEnd/>
            <a:tailEnd/>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sp>
        <p:nvSpPr>
          <p:cNvPr id="9" name="Text Placeholder 22"/>
          <p:cNvSpPr txBox="1">
            <a:spLocks/>
          </p:cNvSpPr>
          <p:nvPr/>
        </p:nvSpPr>
        <p:spPr>
          <a:xfrm>
            <a:off x="174625" y="4378325"/>
            <a:ext cx="2590800" cy="533400"/>
          </a:xfrm>
          <a:prstGeom prst="rect">
            <a:avLst/>
          </a:prstGeom>
        </p:spPr>
        <p:txBody>
          <a:bodyPr anchor="ctr">
            <a:normAutofit/>
          </a:bodyPr>
          <a:lstStyle/>
          <a:p>
            <a:pPr rtl="0">
              <a:spcBef>
                <a:spcPts val="600"/>
              </a:spcBef>
              <a:buClr>
                <a:srgbClr val="6F6F6F"/>
              </a:buClr>
              <a:buSzPct val="76000"/>
              <a:defRPr/>
            </a:pPr>
            <a:r>
              <a:rPr lang="ar-AE" sz="1400" dirty="0">
                <a:solidFill>
                  <a:srgbClr val="161616">
                    <a:lumMod val="90000"/>
                    <a:lumOff val="10000"/>
                  </a:srgbClr>
                </a:solidFill>
              </a:rPr>
              <a:t>نفوذپذيری زياد</a:t>
            </a:r>
            <a:endParaRPr lang="en-US" sz="1400" dirty="0">
              <a:solidFill>
                <a:srgbClr val="161616">
                  <a:lumMod val="90000"/>
                  <a:lumOff val="10000"/>
                </a:srgbClr>
              </a:solidFill>
            </a:endParaRPr>
          </a:p>
        </p:txBody>
      </p:sp>
      <p:sp>
        <p:nvSpPr>
          <p:cNvPr id="10" name="Text Placeholder 22"/>
          <p:cNvSpPr txBox="1">
            <a:spLocks/>
          </p:cNvSpPr>
          <p:nvPr/>
        </p:nvSpPr>
        <p:spPr>
          <a:xfrm>
            <a:off x="3092450" y="4502150"/>
            <a:ext cx="2590800" cy="533400"/>
          </a:xfrm>
          <a:prstGeom prst="rect">
            <a:avLst/>
          </a:prstGeom>
        </p:spPr>
        <p:txBody>
          <a:bodyPr anchor="ctr">
            <a:normAutofit/>
          </a:bodyPr>
          <a:lstStyle/>
          <a:p>
            <a:pPr rtl="0">
              <a:defRPr/>
            </a:pPr>
            <a:r>
              <a:rPr lang="ar-AE" sz="1400" dirty="0">
                <a:solidFill>
                  <a:srgbClr val="161616">
                    <a:lumMod val="90000"/>
                    <a:lumOff val="10000"/>
                  </a:srgbClr>
                </a:solidFill>
              </a:rPr>
              <a:t>نفوذپذيری متوسط</a:t>
            </a:r>
          </a:p>
          <a:p>
            <a:pPr rtl="0">
              <a:defRPr/>
            </a:pPr>
            <a:r>
              <a:rPr lang="en-US" sz="1400" dirty="0">
                <a:solidFill>
                  <a:srgbClr val="161616">
                    <a:lumMod val="90000"/>
                    <a:lumOff val="10000"/>
                  </a:srgbClr>
                </a:solidFill>
              </a:rPr>
              <a:t>`</a:t>
            </a:r>
          </a:p>
        </p:txBody>
      </p:sp>
      <p:sp>
        <p:nvSpPr>
          <p:cNvPr id="11" name="Text Placeholder 22"/>
          <p:cNvSpPr txBox="1">
            <a:spLocks/>
          </p:cNvSpPr>
          <p:nvPr/>
        </p:nvSpPr>
        <p:spPr>
          <a:xfrm>
            <a:off x="3087688" y="5486400"/>
            <a:ext cx="2590800" cy="533400"/>
          </a:xfrm>
          <a:prstGeom prst="rect">
            <a:avLst/>
          </a:prstGeom>
        </p:spPr>
        <p:txBody>
          <a:bodyPr anchor="ctr">
            <a:normAutofit/>
          </a:bodyPr>
          <a:lstStyle/>
          <a:p>
            <a:pPr rtl="0">
              <a:defRPr/>
            </a:pPr>
            <a:r>
              <a:rPr lang="ar-AE" sz="1400" dirty="0">
                <a:solidFill>
                  <a:srgbClr val="161616">
                    <a:lumMod val="90000"/>
                    <a:lumOff val="10000"/>
                  </a:srgbClr>
                </a:solidFill>
              </a:rPr>
              <a:t>حمايت نسبی از حيات وحش و فضای سبز</a:t>
            </a:r>
          </a:p>
          <a:p>
            <a:pPr rtl="0">
              <a:defRPr/>
            </a:pPr>
            <a:endParaRPr lang="en-US" sz="1400" dirty="0">
              <a:solidFill>
                <a:srgbClr val="161616">
                  <a:lumMod val="90000"/>
                  <a:lumOff val="10000"/>
                </a:srgbClr>
              </a:solidFill>
            </a:endParaRPr>
          </a:p>
        </p:txBody>
      </p:sp>
      <p:sp>
        <p:nvSpPr>
          <p:cNvPr id="12" name="Text Placeholder 22"/>
          <p:cNvSpPr txBox="1">
            <a:spLocks/>
          </p:cNvSpPr>
          <p:nvPr/>
        </p:nvSpPr>
        <p:spPr>
          <a:xfrm>
            <a:off x="120650" y="3863975"/>
            <a:ext cx="2590800" cy="533400"/>
          </a:xfrm>
          <a:prstGeom prst="rect">
            <a:avLst/>
          </a:prstGeom>
        </p:spPr>
        <p:txBody>
          <a:bodyPr anchor="ctr">
            <a:normAutofit/>
          </a:bodyPr>
          <a:lstStyle/>
          <a:p>
            <a:pPr rtl="0">
              <a:defRPr/>
            </a:pPr>
            <a:r>
              <a:rPr lang="ar-AE" sz="1400" dirty="0">
                <a:solidFill>
                  <a:srgbClr val="161616">
                    <a:lumMod val="90000"/>
                    <a:lumOff val="10000"/>
                  </a:srgbClr>
                </a:solidFill>
              </a:rPr>
              <a:t>بلوک با اندازه کوچک</a:t>
            </a:r>
          </a:p>
        </p:txBody>
      </p:sp>
      <p:sp>
        <p:nvSpPr>
          <p:cNvPr id="13" name="Text Placeholder 22"/>
          <p:cNvSpPr txBox="1">
            <a:spLocks/>
          </p:cNvSpPr>
          <p:nvPr/>
        </p:nvSpPr>
        <p:spPr>
          <a:xfrm>
            <a:off x="3092450" y="3892550"/>
            <a:ext cx="2590800" cy="533400"/>
          </a:xfrm>
          <a:prstGeom prst="rect">
            <a:avLst/>
          </a:prstGeom>
        </p:spPr>
        <p:txBody>
          <a:bodyPr anchor="ctr">
            <a:normAutofit/>
          </a:bodyPr>
          <a:lstStyle/>
          <a:p>
            <a:pPr rtl="0">
              <a:defRPr/>
            </a:pPr>
            <a:r>
              <a:rPr lang="ar-AE" sz="1400" dirty="0">
                <a:solidFill>
                  <a:srgbClr val="161616">
                    <a:lumMod val="90000"/>
                    <a:lumOff val="10000"/>
                  </a:srgbClr>
                </a:solidFill>
              </a:rPr>
              <a:t>بلوک با اندازه متوسط</a:t>
            </a:r>
          </a:p>
        </p:txBody>
      </p:sp>
      <p:sp>
        <p:nvSpPr>
          <p:cNvPr id="14" name="Text Placeholder 22"/>
          <p:cNvSpPr txBox="1">
            <a:spLocks/>
          </p:cNvSpPr>
          <p:nvPr/>
        </p:nvSpPr>
        <p:spPr>
          <a:xfrm>
            <a:off x="6096000" y="5402263"/>
            <a:ext cx="2590800" cy="533400"/>
          </a:xfrm>
          <a:prstGeom prst="rect">
            <a:avLst/>
          </a:prstGeom>
        </p:spPr>
        <p:txBody>
          <a:bodyPr anchor="ctr">
            <a:normAutofit/>
          </a:bodyPr>
          <a:lstStyle/>
          <a:p>
            <a:pPr rtl="0">
              <a:defRPr/>
            </a:pPr>
            <a:r>
              <a:rPr lang="ar-AE" sz="1400" dirty="0">
                <a:solidFill>
                  <a:srgbClr val="161616">
                    <a:lumMod val="90000"/>
                    <a:lumOff val="10000"/>
                  </a:srgbClr>
                </a:solidFill>
              </a:rPr>
              <a:t>حمايت زياد از حيات وحش و فضای سبز</a:t>
            </a:r>
          </a:p>
        </p:txBody>
      </p:sp>
      <p:sp>
        <p:nvSpPr>
          <p:cNvPr id="15" name="Text Placeholder 22"/>
          <p:cNvSpPr txBox="1">
            <a:spLocks/>
          </p:cNvSpPr>
          <p:nvPr/>
        </p:nvSpPr>
        <p:spPr>
          <a:xfrm>
            <a:off x="174625" y="4876800"/>
            <a:ext cx="2590800" cy="533400"/>
          </a:xfrm>
          <a:prstGeom prst="rect">
            <a:avLst/>
          </a:prstGeom>
        </p:spPr>
        <p:txBody>
          <a:bodyPr anchor="ctr">
            <a:normAutofit/>
          </a:bodyPr>
          <a:lstStyle/>
          <a:p>
            <a:pPr rtl="0">
              <a:defRPr/>
            </a:pPr>
            <a:r>
              <a:rPr lang="ar-AE" sz="1400" dirty="0">
                <a:solidFill>
                  <a:srgbClr val="161616">
                    <a:lumMod val="90000"/>
                    <a:lumOff val="10000"/>
                  </a:srgbClr>
                </a:solidFill>
              </a:rPr>
              <a:t>تنوع کم در کاربريها ی استقرار يافته</a:t>
            </a:r>
          </a:p>
        </p:txBody>
      </p:sp>
      <p:sp>
        <p:nvSpPr>
          <p:cNvPr id="16" name="Text Placeholder 22"/>
          <p:cNvSpPr txBox="1">
            <a:spLocks/>
          </p:cNvSpPr>
          <p:nvPr/>
        </p:nvSpPr>
        <p:spPr>
          <a:xfrm>
            <a:off x="3092450" y="4895850"/>
            <a:ext cx="2590800" cy="533400"/>
          </a:xfrm>
          <a:prstGeom prst="rect">
            <a:avLst/>
          </a:prstGeom>
        </p:spPr>
        <p:txBody>
          <a:bodyPr anchor="ctr">
            <a:normAutofit/>
          </a:bodyPr>
          <a:lstStyle/>
          <a:p>
            <a:pPr rtl="0">
              <a:defRPr/>
            </a:pPr>
            <a:r>
              <a:rPr lang="ar-AE" sz="1400" dirty="0">
                <a:solidFill>
                  <a:srgbClr val="161616">
                    <a:lumMod val="90000"/>
                    <a:lumOff val="10000"/>
                  </a:srgbClr>
                </a:solidFill>
              </a:rPr>
              <a:t>تنوع متوسط در کاربريها ی استقرار يافته</a:t>
            </a:r>
          </a:p>
        </p:txBody>
      </p:sp>
      <p:sp>
        <p:nvSpPr>
          <p:cNvPr id="17" name="Text Placeholder 22"/>
          <p:cNvSpPr txBox="1">
            <a:spLocks/>
          </p:cNvSpPr>
          <p:nvPr/>
        </p:nvSpPr>
        <p:spPr>
          <a:xfrm>
            <a:off x="6073775" y="4895850"/>
            <a:ext cx="2590800" cy="533400"/>
          </a:xfrm>
          <a:prstGeom prst="rect">
            <a:avLst/>
          </a:prstGeom>
        </p:spPr>
        <p:txBody>
          <a:bodyPr anchor="ctr">
            <a:normAutofit/>
          </a:bodyPr>
          <a:lstStyle/>
          <a:p>
            <a:pPr rtl="0">
              <a:spcBef>
                <a:spcPts val="600"/>
              </a:spcBef>
              <a:buClr>
                <a:srgbClr val="6F6F6F"/>
              </a:buClr>
              <a:buSzPct val="76000"/>
              <a:defRPr/>
            </a:pPr>
            <a:r>
              <a:rPr lang="ar-AE" sz="1400" dirty="0">
                <a:solidFill>
                  <a:srgbClr val="161616">
                    <a:lumMod val="90000"/>
                    <a:lumOff val="10000"/>
                  </a:srgbClr>
                </a:solidFill>
              </a:rPr>
              <a:t>تنوع زياد در کاربريها ی استقرار يافته</a:t>
            </a:r>
            <a:endParaRPr lang="en-US" sz="1400" dirty="0">
              <a:solidFill>
                <a:srgbClr val="161616">
                  <a:lumMod val="90000"/>
                  <a:lumOff val="10000"/>
                </a:srgbClr>
              </a:solidFill>
            </a:endParaRPr>
          </a:p>
        </p:txBody>
      </p:sp>
      <p:sp>
        <p:nvSpPr>
          <p:cNvPr id="18" name="Text Placeholder 22"/>
          <p:cNvSpPr txBox="1">
            <a:spLocks/>
          </p:cNvSpPr>
          <p:nvPr/>
        </p:nvSpPr>
        <p:spPr>
          <a:xfrm>
            <a:off x="196850" y="5375275"/>
            <a:ext cx="2590800" cy="533400"/>
          </a:xfrm>
          <a:prstGeom prst="rect">
            <a:avLst/>
          </a:prstGeom>
        </p:spPr>
        <p:txBody>
          <a:bodyPr anchor="ctr">
            <a:normAutofit/>
          </a:bodyPr>
          <a:lstStyle/>
          <a:p>
            <a:pPr rtl="0">
              <a:defRPr/>
            </a:pPr>
            <a:r>
              <a:rPr lang="ar-AE" sz="1400" dirty="0">
                <a:solidFill>
                  <a:srgbClr val="161616">
                    <a:lumMod val="90000"/>
                    <a:lumOff val="10000"/>
                  </a:srgbClr>
                </a:solidFill>
              </a:rPr>
              <a:t>حمايت کم از حيات وحش و فضای سبز</a:t>
            </a:r>
          </a:p>
        </p:txBody>
      </p:sp>
      <p:sp>
        <p:nvSpPr>
          <p:cNvPr id="19" name="Text Placeholder 22"/>
          <p:cNvSpPr txBox="1">
            <a:spLocks/>
          </p:cNvSpPr>
          <p:nvPr/>
        </p:nvSpPr>
        <p:spPr>
          <a:xfrm>
            <a:off x="7370763" y="4397375"/>
            <a:ext cx="1295400" cy="533400"/>
          </a:xfrm>
          <a:prstGeom prst="rect">
            <a:avLst/>
          </a:prstGeom>
        </p:spPr>
        <p:txBody>
          <a:bodyPr anchor="ctr">
            <a:normAutofit/>
          </a:bodyPr>
          <a:lstStyle/>
          <a:p>
            <a:pPr rtl="0">
              <a:defRPr/>
            </a:pPr>
            <a:r>
              <a:rPr lang="ar-AE" sz="1400" dirty="0">
                <a:solidFill>
                  <a:srgbClr val="161616">
                    <a:lumMod val="90000"/>
                    <a:lumOff val="10000"/>
                  </a:srgbClr>
                </a:solidFill>
              </a:rPr>
              <a:t>نفوذپذيری کم</a:t>
            </a:r>
          </a:p>
        </p:txBody>
      </p:sp>
      <p:sp>
        <p:nvSpPr>
          <p:cNvPr id="105491" name="Line 21"/>
          <p:cNvSpPr>
            <a:spLocks noChangeShapeType="1"/>
          </p:cNvSpPr>
          <p:nvPr/>
        </p:nvSpPr>
        <p:spPr bwMode="auto">
          <a:xfrm>
            <a:off x="781050" y="1643063"/>
            <a:ext cx="457200" cy="0"/>
          </a:xfrm>
          <a:prstGeom prst="line">
            <a:avLst/>
          </a:prstGeom>
          <a:noFill/>
          <a:ln w="38100">
            <a:solidFill>
              <a:srgbClr val="CC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A8A8A8"/>
              </a:solidFill>
              <a:latin typeface="Arial" panose="020B0604020202020204" pitchFamily="34" charset="0"/>
            </a:endParaRPr>
          </a:p>
        </p:txBody>
      </p:sp>
      <p:sp>
        <p:nvSpPr>
          <p:cNvPr id="105492" name="Line 22"/>
          <p:cNvSpPr>
            <a:spLocks noChangeShapeType="1"/>
          </p:cNvSpPr>
          <p:nvPr/>
        </p:nvSpPr>
        <p:spPr bwMode="auto">
          <a:xfrm>
            <a:off x="3563938" y="1647825"/>
            <a:ext cx="838200" cy="0"/>
          </a:xfrm>
          <a:prstGeom prst="line">
            <a:avLst/>
          </a:prstGeom>
          <a:noFill/>
          <a:ln w="38100">
            <a:solidFill>
              <a:srgbClr val="CC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A8A8A8"/>
              </a:solidFill>
              <a:latin typeface="Arial" panose="020B0604020202020204" pitchFamily="34" charset="0"/>
            </a:endParaRPr>
          </a:p>
        </p:txBody>
      </p:sp>
      <p:sp>
        <p:nvSpPr>
          <p:cNvPr id="105493" name="Line 23"/>
          <p:cNvSpPr>
            <a:spLocks noChangeShapeType="1"/>
          </p:cNvSpPr>
          <p:nvPr/>
        </p:nvSpPr>
        <p:spPr bwMode="auto">
          <a:xfrm>
            <a:off x="6235700" y="1698625"/>
            <a:ext cx="2209800" cy="0"/>
          </a:xfrm>
          <a:prstGeom prst="line">
            <a:avLst/>
          </a:prstGeom>
          <a:noFill/>
          <a:ln w="38100">
            <a:solidFill>
              <a:srgbClr val="CC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algn="l" rtl="0" eaLnBrk="0" fontAlgn="base" hangingPunct="0">
              <a:spcBef>
                <a:spcPct val="0"/>
              </a:spcBef>
              <a:spcAft>
                <a:spcPct val="0"/>
              </a:spcAft>
            </a:pPr>
            <a:endParaRPr lang="fa-IR">
              <a:solidFill>
                <a:srgbClr val="A8A8A8"/>
              </a:solidFill>
              <a:latin typeface="Arial" panose="020B0604020202020204" pitchFamily="34" charset="0"/>
            </a:endParaRPr>
          </a:p>
        </p:txBody>
      </p:sp>
      <p:sp>
        <p:nvSpPr>
          <p:cNvPr id="105494" name="Text Box 25"/>
          <p:cNvSpPr txBox="1">
            <a:spLocks noChangeArrowheads="1"/>
          </p:cNvSpPr>
          <p:nvPr/>
        </p:nvSpPr>
        <p:spPr bwMode="auto">
          <a:xfrm>
            <a:off x="838200" y="1431925"/>
            <a:ext cx="457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50000"/>
              </a:spcBef>
              <a:spcAft>
                <a:spcPct val="0"/>
              </a:spcAft>
              <a:buClrTx/>
              <a:buSzTx/>
              <a:buFontTx/>
              <a:buNone/>
            </a:pPr>
            <a:r>
              <a:rPr lang="en-US" altLang="en-US" sz="1000" b="1">
                <a:solidFill>
                  <a:srgbClr val="CC0000"/>
                </a:solidFill>
                <a:latin typeface="Arial" panose="020B0604020202020204" pitchFamily="34" charset="0"/>
              </a:rPr>
              <a:t>35</a:t>
            </a:r>
          </a:p>
        </p:txBody>
      </p:sp>
      <p:sp>
        <p:nvSpPr>
          <p:cNvPr id="105495" name="Text Box 26"/>
          <p:cNvSpPr txBox="1">
            <a:spLocks noChangeArrowheads="1"/>
          </p:cNvSpPr>
          <p:nvPr/>
        </p:nvSpPr>
        <p:spPr bwMode="auto">
          <a:xfrm>
            <a:off x="3822700" y="1422400"/>
            <a:ext cx="457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50000"/>
              </a:spcBef>
              <a:spcAft>
                <a:spcPct val="0"/>
              </a:spcAft>
              <a:buClrTx/>
              <a:buSzTx/>
              <a:buFontTx/>
              <a:buNone/>
            </a:pPr>
            <a:r>
              <a:rPr lang="en-US" altLang="en-US" sz="1000" b="1">
                <a:solidFill>
                  <a:srgbClr val="CC0000"/>
                </a:solidFill>
                <a:latin typeface="Arial" panose="020B0604020202020204" pitchFamily="34" charset="0"/>
              </a:rPr>
              <a:t>65</a:t>
            </a:r>
          </a:p>
        </p:txBody>
      </p:sp>
      <p:sp>
        <p:nvSpPr>
          <p:cNvPr id="105496" name="Text Box 27"/>
          <p:cNvSpPr txBox="1">
            <a:spLocks noChangeArrowheads="1"/>
          </p:cNvSpPr>
          <p:nvPr/>
        </p:nvSpPr>
        <p:spPr bwMode="auto">
          <a:xfrm>
            <a:off x="7086600" y="1431925"/>
            <a:ext cx="457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50000"/>
              </a:spcBef>
              <a:spcAft>
                <a:spcPct val="0"/>
              </a:spcAft>
              <a:buClrTx/>
              <a:buSzTx/>
              <a:buFontTx/>
              <a:buNone/>
            </a:pPr>
            <a:r>
              <a:rPr lang="en-US" altLang="en-US" sz="1000" b="1">
                <a:solidFill>
                  <a:srgbClr val="CC0000"/>
                </a:solidFill>
                <a:latin typeface="Arial" panose="020B0604020202020204" pitchFamily="34" charset="0"/>
              </a:rPr>
              <a:t>150</a:t>
            </a:r>
          </a:p>
        </p:txBody>
      </p:sp>
    </p:spTree>
    <p:extLst>
      <p:ext uri="{BB962C8B-B14F-4D97-AF65-F5344CB8AC3E}">
        <p14:creationId xmlns:p14="http://schemas.microsoft.com/office/powerpoint/2010/main" val="3453080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4"/>
          <p:cNvSpPr>
            <a:spLocks noGrp="1"/>
          </p:cNvSpPr>
          <p:nvPr>
            <p:ph type="title"/>
          </p:nvPr>
        </p:nvSpPr>
        <p:spPr>
          <a:xfrm>
            <a:off x="1219200" y="3048000"/>
            <a:ext cx="6858000" cy="1066800"/>
          </a:xfrm>
        </p:spPr>
        <p:txBody>
          <a:bodyPr/>
          <a:lstStyle/>
          <a:p>
            <a:pPr algn="ctr" eaLnBrk="1" hangingPunct="1"/>
            <a:r>
              <a:rPr lang="en-US" altLang="en-US" smtClean="0">
                <a:solidFill>
                  <a:srgbClr val="663300"/>
                </a:solidFill>
              </a:rPr>
              <a:t>Perimeter block</a:t>
            </a:r>
          </a:p>
        </p:txBody>
      </p:sp>
    </p:spTree>
    <p:extLst>
      <p:ext uri="{BB962C8B-B14F-4D97-AF65-F5344CB8AC3E}">
        <p14:creationId xmlns:p14="http://schemas.microsoft.com/office/powerpoint/2010/main" val="4180763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20"/>
          <p:cNvSpPr>
            <a:spLocks noGrp="1"/>
          </p:cNvSpPr>
          <p:nvPr>
            <p:ph type="title"/>
          </p:nvPr>
        </p:nvSpPr>
        <p:spPr>
          <a:xfrm>
            <a:off x="457200" y="500063"/>
            <a:ext cx="8229600" cy="676275"/>
          </a:xfrm>
          <a:ln>
            <a:miter lim="800000"/>
            <a:headEnd/>
            <a:tailEnd/>
          </a:ln>
        </p:spPr>
        <p:txBody>
          <a:bodyPr/>
          <a:lstStyle/>
          <a:p>
            <a:pPr algn="ctr" eaLnBrk="1" hangingPunct="1"/>
            <a:r>
              <a:rPr lang="ar-AE" altLang="en-US" smtClean="0">
                <a:solidFill>
                  <a:srgbClr val="663300"/>
                </a:solidFill>
              </a:rPr>
              <a:t>شکل بلوک های محيطی</a:t>
            </a:r>
            <a:endParaRPr lang="en-US" altLang="en-US" smtClean="0">
              <a:solidFill>
                <a:srgbClr val="663300"/>
              </a:solidFill>
            </a:endParaRPr>
          </a:p>
        </p:txBody>
      </p:sp>
      <p:sp>
        <p:nvSpPr>
          <p:cNvPr id="108547"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9" name="Picture 8" descr="public places#urban spaces-92.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28663" y="1328738"/>
            <a:ext cx="3462337" cy="4462462"/>
          </a:xfrm>
          <a:prstGeom prst="rect">
            <a:avLst/>
          </a:prstGeom>
          <a:ln>
            <a:noFill/>
          </a:ln>
          <a:effectLst>
            <a:outerShdw blurRad="292100" dist="139700" dir="2700000" algn="tl" rotWithShape="0">
              <a:srgbClr val="333333">
                <a:alpha val="65000"/>
              </a:srgbClr>
            </a:outerShdw>
          </a:effectLst>
        </p:spPr>
      </p:pic>
      <p:pic>
        <p:nvPicPr>
          <p:cNvPr id="10" name="Picture 9" descr="9main.jpg"/>
          <p:cNvPicPr>
            <a:picLocks noChangeAspect="1"/>
          </p:cNvPicPr>
          <p:nvPr/>
        </p:nvPicPr>
        <p:blipFill>
          <a:blip r:embed="rId4"/>
          <a:stretch>
            <a:fillRect/>
          </a:stretch>
        </p:blipFill>
        <p:spPr>
          <a:xfrm>
            <a:off x="4448175" y="2209800"/>
            <a:ext cx="4162425" cy="31146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282985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20"/>
          <p:cNvSpPr>
            <a:spLocks noGrp="1"/>
          </p:cNvSpPr>
          <p:nvPr>
            <p:ph type="title"/>
          </p:nvPr>
        </p:nvSpPr>
        <p:spPr>
          <a:xfrm>
            <a:off x="457200" y="500063"/>
            <a:ext cx="8229600" cy="676275"/>
          </a:xfrm>
          <a:ln>
            <a:miter lim="800000"/>
            <a:headEnd/>
            <a:tailEnd/>
          </a:ln>
        </p:spPr>
        <p:txBody>
          <a:bodyPr/>
          <a:lstStyle/>
          <a:p>
            <a:pPr algn="ctr" eaLnBrk="1" hangingPunct="1"/>
            <a:r>
              <a:rPr lang="ar-AE" altLang="en-US" smtClean="0">
                <a:solidFill>
                  <a:srgbClr val="663300"/>
                </a:solidFill>
              </a:rPr>
              <a:t>بلوک های محيطی</a:t>
            </a:r>
            <a:r>
              <a:rPr lang="en-US" altLang="en-US" smtClean="0">
                <a:solidFill>
                  <a:srgbClr val="663300"/>
                </a:solidFill>
              </a:rPr>
              <a:t> </a:t>
            </a:r>
            <a:r>
              <a:rPr lang="fa-IR" altLang="en-US" smtClean="0">
                <a:solidFill>
                  <a:srgbClr val="663300"/>
                </a:solidFill>
              </a:rPr>
              <a:t>ویژگی</a:t>
            </a:r>
            <a:endParaRPr lang="en-US" altLang="en-US" smtClean="0">
              <a:solidFill>
                <a:srgbClr val="663300"/>
              </a:solidFill>
            </a:endParaRPr>
          </a:p>
        </p:txBody>
      </p:sp>
      <p:sp>
        <p:nvSpPr>
          <p:cNvPr id="110595"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7" name="Rectangle 6"/>
          <p:cNvSpPr/>
          <p:nvPr/>
        </p:nvSpPr>
        <p:spPr>
          <a:xfrm>
            <a:off x="457200" y="1371600"/>
            <a:ext cx="8229600" cy="426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8" name="TextBox 7"/>
          <p:cNvSpPr txBox="1"/>
          <p:nvPr/>
        </p:nvSpPr>
        <p:spPr>
          <a:xfrm>
            <a:off x="762000" y="1524000"/>
            <a:ext cx="7848600" cy="4110038"/>
          </a:xfrm>
          <a:prstGeom prst="rect">
            <a:avLst/>
          </a:prstGeom>
          <a:noFill/>
        </p:spPr>
        <p:txBody>
          <a:bodyPr>
            <a:spAutoFit/>
          </a:bodyPr>
          <a:lstStyle/>
          <a:p>
            <a:pPr>
              <a:lnSpc>
                <a:spcPct val="150000"/>
              </a:lnSpc>
              <a:defRPr/>
            </a:pPr>
            <a:r>
              <a:rPr lang="fa-IR" sz="1600" b="1" dirty="0">
                <a:solidFill>
                  <a:srgbClr val="A8A8A8">
                    <a:lumMod val="20000"/>
                    <a:lumOff val="80000"/>
                  </a:srgbClr>
                </a:solidFill>
              </a:rPr>
              <a:t>ویژگی ها :</a:t>
            </a:r>
          </a:p>
          <a:p>
            <a:pPr>
              <a:lnSpc>
                <a:spcPct val="150000"/>
              </a:lnSpc>
              <a:defRPr/>
            </a:pPr>
            <a:r>
              <a:rPr lang="fa-IR" sz="1600" dirty="0">
                <a:solidFill>
                  <a:srgbClr val="A8A8A8">
                    <a:lumMod val="20000"/>
                    <a:lumOff val="80000"/>
                  </a:srgbClr>
                </a:solidFill>
              </a:rPr>
              <a:t>1- در این بلوک ها نمای بیرونی کاملا عمومی و نمای داخلی آن به صورت خصوصی یا نیمه خصوصی است.</a:t>
            </a:r>
          </a:p>
          <a:p>
            <a:pPr>
              <a:lnSpc>
                <a:spcPct val="150000"/>
              </a:lnSpc>
              <a:defRPr/>
            </a:pPr>
            <a:r>
              <a:rPr lang="fa-IR" sz="1600" dirty="0">
                <a:solidFill>
                  <a:srgbClr val="A8A8A8">
                    <a:lumMod val="20000"/>
                    <a:lumOff val="80000"/>
                  </a:srgbClr>
                </a:solidFill>
              </a:rPr>
              <a:t>2- وجود فضای باز در مرکز ساختمان ها , سبب نورگیری و تهویه مناسب ساختمان های پیرامون می گردد.</a:t>
            </a:r>
          </a:p>
          <a:p>
            <a:pPr>
              <a:lnSpc>
                <a:spcPct val="150000"/>
              </a:lnSpc>
              <a:defRPr/>
            </a:pPr>
            <a:r>
              <a:rPr lang="fa-IR" sz="1600" dirty="0">
                <a:solidFill>
                  <a:srgbClr val="A8A8A8">
                    <a:lumMod val="20000"/>
                    <a:lumOff val="80000"/>
                  </a:srgbClr>
                </a:solidFill>
              </a:rPr>
              <a:t>3- استقرار کاربری های مختلفی در فضاهای باز نظیر پارکینگ,پارک های کوچک همگانی،امکانات تفریحی ورزشی و...</a:t>
            </a:r>
          </a:p>
          <a:p>
            <a:pPr>
              <a:lnSpc>
                <a:spcPct val="150000"/>
              </a:lnSpc>
              <a:defRPr/>
            </a:pPr>
            <a:r>
              <a:rPr lang="fa-IR" sz="1600" dirty="0">
                <a:solidFill>
                  <a:srgbClr val="A8A8A8">
                    <a:lumMod val="20000"/>
                    <a:lumOff val="80000"/>
                  </a:srgbClr>
                </a:solidFill>
              </a:rPr>
              <a:t>4- انعطاف پذیری بالای این فضا و امکان در نظر گرفتن آن ها به عنوان فضای ذخیره برای مصارف آینده</a:t>
            </a:r>
          </a:p>
          <a:p>
            <a:pPr>
              <a:lnSpc>
                <a:spcPct val="150000"/>
              </a:lnSpc>
              <a:defRPr/>
            </a:pPr>
            <a:r>
              <a:rPr lang="fa-IR" sz="1600" dirty="0">
                <a:solidFill>
                  <a:srgbClr val="A8A8A8">
                    <a:lumMod val="20000"/>
                    <a:lumOff val="80000"/>
                  </a:srgbClr>
                </a:solidFill>
              </a:rPr>
              <a:t>5- جای دادن تراکم بالا در خود بدون نیاز به مرتفع سازی</a:t>
            </a:r>
          </a:p>
          <a:p>
            <a:pPr>
              <a:lnSpc>
                <a:spcPct val="150000"/>
              </a:lnSpc>
              <a:defRPr/>
            </a:pPr>
            <a:r>
              <a:rPr lang="fa-IR" sz="1600" dirty="0">
                <a:solidFill>
                  <a:srgbClr val="A8A8A8">
                    <a:lumMod val="20000"/>
                    <a:lumOff val="80000"/>
                  </a:srgbClr>
                </a:solidFill>
              </a:rPr>
              <a:t>6- ایجاد تداوم و پیوستگی در نمای خارجی بلوک , که منجر به ایجاد یک جداره سرزنده و فعال می گردد.</a:t>
            </a:r>
            <a:endParaRPr lang="en-US" sz="1600" dirty="0">
              <a:solidFill>
                <a:srgbClr val="A8A8A8">
                  <a:lumMod val="20000"/>
                  <a:lumOff val="80000"/>
                </a:srgbClr>
              </a:solidFill>
            </a:endParaRPr>
          </a:p>
          <a:p>
            <a:pPr>
              <a:lnSpc>
                <a:spcPct val="150000"/>
              </a:lnSpc>
              <a:defRPr/>
            </a:pPr>
            <a:r>
              <a:rPr lang="en-US" sz="1600" dirty="0">
                <a:solidFill>
                  <a:srgbClr val="A8A8A8">
                    <a:lumMod val="20000"/>
                    <a:lumOff val="80000"/>
                  </a:srgbClr>
                </a:solidFill>
              </a:rPr>
              <a:t>-7 </a:t>
            </a:r>
            <a:r>
              <a:rPr lang="ar-AE" sz="1600" dirty="0">
                <a:solidFill>
                  <a:srgbClr val="A8A8A8">
                    <a:lumMod val="20000"/>
                    <a:lumOff val="80000"/>
                  </a:srgbClr>
                </a:solidFill>
              </a:rPr>
              <a:t>بلوک های محيطی می توانند انواع گونه های ساختمانی و تراکم ها را در خود جای دهند</a:t>
            </a:r>
          </a:p>
          <a:p>
            <a:pPr>
              <a:lnSpc>
                <a:spcPct val="150000"/>
              </a:lnSpc>
              <a:defRPr/>
            </a:pPr>
            <a:endParaRPr lang="fa-IR" sz="1600" dirty="0">
              <a:solidFill>
                <a:srgbClr val="A8A8A8">
                  <a:lumMod val="20000"/>
                  <a:lumOff val="80000"/>
                </a:srgbClr>
              </a:solidFill>
            </a:endParaRPr>
          </a:p>
          <a:p>
            <a:pPr>
              <a:lnSpc>
                <a:spcPct val="150000"/>
              </a:lnSpc>
              <a:defRPr/>
            </a:pPr>
            <a:endParaRPr lang="fa-IR" sz="1600" dirty="0">
              <a:solidFill>
                <a:srgbClr val="A8A8A8">
                  <a:lumMod val="20000"/>
                  <a:lumOff val="80000"/>
                </a:srgbClr>
              </a:solidFill>
            </a:endParaRPr>
          </a:p>
        </p:txBody>
      </p:sp>
    </p:spTree>
    <p:extLst>
      <p:ext uri="{BB962C8B-B14F-4D97-AF65-F5344CB8AC3E}">
        <p14:creationId xmlns:p14="http://schemas.microsoft.com/office/powerpoint/2010/main" val="11420582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20"/>
          <p:cNvSpPr>
            <a:spLocks noGrp="1"/>
          </p:cNvSpPr>
          <p:nvPr>
            <p:ph type="title"/>
          </p:nvPr>
        </p:nvSpPr>
        <p:spPr>
          <a:xfrm>
            <a:off x="457200" y="500063"/>
            <a:ext cx="8229600" cy="676275"/>
          </a:xfrm>
          <a:ln>
            <a:miter lim="800000"/>
            <a:headEnd/>
            <a:tailEnd/>
          </a:ln>
        </p:spPr>
        <p:txBody>
          <a:bodyPr/>
          <a:lstStyle/>
          <a:p>
            <a:pPr algn="ctr" eaLnBrk="1" hangingPunct="1"/>
            <a:r>
              <a:rPr lang="ar-AE" altLang="en-US" smtClean="0">
                <a:solidFill>
                  <a:srgbClr val="663300"/>
                </a:solidFill>
              </a:rPr>
              <a:t>بلوک های محيطی</a:t>
            </a:r>
            <a:r>
              <a:rPr lang="en-US" altLang="en-US" smtClean="0">
                <a:solidFill>
                  <a:srgbClr val="663300"/>
                </a:solidFill>
              </a:rPr>
              <a:t> </a:t>
            </a:r>
            <a:r>
              <a:rPr lang="fa-IR" altLang="en-US" smtClean="0">
                <a:solidFill>
                  <a:srgbClr val="663300"/>
                </a:solidFill>
              </a:rPr>
              <a:t>ویژگی</a:t>
            </a:r>
            <a:endParaRPr lang="en-US" altLang="en-US" smtClean="0">
              <a:solidFill>
                <a:schemeClr val="bg1"/>
              </a:solidFill>
            </a:endParaRPr>
          </a:p>
        </p:txBody>
      </p:sp>
      <p:sp>
        <p:nvSpPr>
          <p:cNvPr id="112643"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pic>
        <p:nvPicPr>
          <p:cNvPr id="112644" name="Picture 3" descr="scan0009.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66800" y="1524000"/>
            <a:ext cx="2667000" cy="2514600"/>
          </a:xfrm>
          <a:prstGeom prst="rect">
            <a:avLst/>
          </a:prstGeom>
          <a:noFill/>
          <a:ln w="28575">
            <a:solidFill>
              <a:srgbClr val="8A8A8A"/>
            </a:solidFill>
            <a:miter lim="800000"/>
            <a:headEnd/>
            <a:tailEnd/>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pic>
        <p:nvPicPr>
          <p:cNvPr id="112645" name="Picture 4" descr="scan0009.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4538" y="4343400"/>
            <a:ext cx="3446462" cy="1676400"/>
          </a:xfrm>
          <a:prstGeom prst="rect">
            <a:avLst/>
          </a:prstGeom>
          <a:noFill/>
          <a:ln w="28575">
            <a:solidFill>
              <a:srgbClr val="8A8A8A"/>
            </a:solidFill>
            <a:miter lim="800000"/>
            <a:headEnd/>
            <a:tailEnd/>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Lst>
        </p:spPr>
      </p:pic>
      <p:sp>
        <p:nvSpPr>
          <p:cNvPr id="112646" name="TextBox 7"/>
          <p:cNvSpPr txBox="1">
            <a:spLocks noChangeArrowheads="1"/>
          </p:cNvSpPr>
          <p:nvPr/>
        </p:nvSpPr>
        <p:spPr bwMode="auto">
          <a:xfrm>
            <a:off x="4572000" y="2276475"/>
            <a:ext cx="3810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ar-AE" altLang="en-US" sz="1800">
                <a:solidFill>
                  <a:srgbClr val="000000"/>
                </a:solidFill>
              </a:rPr>
              <a:t>بلوک های محيطی می توانند انواع گونه های ساختمانی و تراکم ها را در خود جای دهند</a:t>
            </a:r>
          </a:p>
          <a:p>
            <a:pPr rtl="0" fontAlgn="base">
              <a:spcBef>
                <a:spcPct val="0"/>
              </a:spcBef>
              <a:spcAft>
                <a:spcPct val="0"/>
              </a:spcAft>
              <a:buClrTx/>
              <a:buSzTx/>
              <a:buFontTx/>
              <a:buNone/>
            </a:pPr>
            <a:endParaRPr lang="en-US" altLang="en-US" sz="1800">
              <a:solidFill>
                <a:srgbClr val="000000"/>
              </a:solidFill>
            </a:endParaRPr>
          </a:p>
        </p:txBody>
      </p:sp>
      <p:sp>
        <p:nvSpPr>
          <p:cNvPr id="112647" name="TextBox 8"/>
          <p:cNvSpPr txBox="1">
            <a:spLocks noChangeArrowheads="1"/>
          </p:cNvSpPr>
          <p:nvPr/>
        </p:nvSpPr>
        <p:spPr bwMode="auto">
          <a:xfrm>
            <a:off x="4724400" y="4791075"/>
            <a:ext cx="3810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rtl="0" fontAlgn="base">
              <a:spcBef>
                <a:spcPct val="0"/>
              </a:spcBef>
              <a:spcAft>
                <a:spcPct val="0"/>
              </a:spcAft>
              <a:buClrTx/>
              <a:buSzTx/>
              <a:buFontTx/>
              <a:buNone/>
            </a:pPr>
            <a:r>
              <a:rPr lang="ar-AE" altLang="en-US" sz="1800">
                <a:solidFill>
                  <a:srgbClr val="000000"/>
                </a:solidFill>
              </a:rPr>
              <a:t>عمق 10 متری بلوک می تواند ساختمان های دو نمايی را با نور مناسب و تهويه کافی فضاهای داخلی در خود جای دهد</a:t>
            </a:r>
          </a:p>
        </p:txBody>
      </p:sp>
      <p:sp>
        <p:nvSpPr>
          <p:cNvPr id="112648" name="TextBox 9"/>
          <p:cNvSpPr txBox="1">
            <a:spLocks noChangeArrowheads="1"/>
          </p:cNvSpPr>
          <p:nvPr/>
        </p:nvSpPr>
        <p:spPr bwMode="auto">
          <a:xfrm>
            <a:off x="884238" y="4865688"/>
            <a:ext cx="5334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r>
              <a:rPr lang="en-US" altLang="en-US" sz="1600" b="1">
                <a:solidFill>
                  <a:srgbClr val="000000"/>
                </a:solidFill>
              </a:rPr>
              <a:t>10</a:t>
            </a:r>
          </a:p>
        </p:txBody>
      </p:sp>
      <p:sp>
        <p:nvSpPr>
          <p:cNvPr id="112649" name="TextBox 10"/>
          <p:cNvSpPr txBox="1">
            <a:spLocks noChangeArrowheads="1"/>
          </p:cNvSpPr>
          <p:nvPr/>
        </p:nvSpPr>
        <p:spPr bwMode="auto">
          <a:xfrm>
            <a:off x="1447800" y="4854575"/>
            <a:ext cx="533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r>
              <a:rPr lang="en-US" altLang="en-US" sz="1600" b="1">
                <a:solidFill>
                  <a:srgbClr val="000000"/>
                </a:solidFill>
              </a:rPr>
              <a:t>20</a:t>
            </a:r>
          </a:p>
        </p:txBody>
      </p:sp>
    </p:spTree>
    <p:extLst>
      <p:ext uri="{BB962C8B-B14F-4D97-AF65-F5344CB8AC3E}">
        <p14:creationId xmlns:p14="http://schemas.microsoft.com/office/powerpoint/2010/main" val="362255166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ext Placeholder 22"/>
          <p:cNvSpPr>
            <a:spLocks noGrp="1"/>
          </p:cNvSpPr>
          <p:nvPr>
            <p:ph type="body" sz="half" idx="2"/>
          </p:nvPr>
        </p:nvSpPr>
        <p:spPr>
          <a:xfrm>
            <a:off x="457200" y="5867400"/>
            <a:ext cx="8229600" cy="533400"/>
          </a:xfrm>
        </p:spPr>
        <p:txBody>
          <a:bodyPr/>
          <a:lstStyle/>
          <a:p>
            <a:pPr algn="r" eaLnBrk="1" hangingPunct="1"/>
            <a:r>
              <a:rPr lang="fa-IR" altLang="en-US" smtClean="0">
                <a:solidFill>
                  <a:srgbClr val="000000"/>
                </a:solidFill>
              </a:rPr>
              <a:t>ایجاد تداوم و پیوستگی در نمای خارجی بلوک , که منجر به ایجاد یک جداره سرزنده و فعال می گردد</a:t>
            </a:r>
            <a:endParaRPr lang="en-US" altLang="en-US" smtClean="0">
              <a:solidFill>
                <a:srgbClr val="000000"/>
              </a:solidFill>
            </a:endParaRPr>
          </a:p>
        </p:txBody>
      </p:sp>
      <p:sp>
        <p:nvSpPr>
          <p:cNvPr id="114691" name="Title 20"/>
          <p:cNvSpPr>
            <a:spLocks noGrp="1"/>
          </p:cNvSpPr>
          <p:nvPr>
            <p:ph type="title"/>
          </p:nvPr>
        </p:nvSpPr>
        <p:spPr>
          <a:xfrm>
            <a:off x="457200" y="500063"/>
            <a:ext cx="8229600" cy="676275"/>
          </a:xfrm>
          <a:ln>
            <a:miter lim="800000"/>
            <a:headEnd/>
            <a:tailEnd/>
          </a:ln>
        </p:spPr>
        <p:txBody>
          <a:bodyPr/>
          <a:lstStyle/>
          <a:p>
            <a:pPr algn="ctr" eaLnBrk="1" hangingPunct="1"/>
            <a:r>
              <a:rPr lang="ar-AE" altLang="en-US" smtClean="0">
                <a:solidFill>
                  <a:srgbClr val="663300"/>
                </a:solidFill>
              </a:rPr>
              <a:t>بلوک های محيطی</a:t>
            </a:r>
            <a:r>
              <a:rPr lang="en-US" altLang="en-US" smtClean="0">
                <a:solidFill>
                  <a:srgbClr val="663300"/>
                </a:solidFill>
              </a:rPr>
              <a:t> </a:t>
            </a:r>
            <a:r>
              <a:rPr lang="fa-IR" altLang="en-US" smtClean="0">
                <a:solidFill>
                  <a:srgbClr val="663300"/>
                </a:solidFill>
              </a:rPr>
              <a:t>ویژگی</a:t>
            </a:r>
            <a:endParaRPr lang="en-US" altLang="en-US" smtClean="0">
              <a:solidFill>
                <a:schemeClr val="bg1"/>
              </a:solidFill>
            </a:endParaRPr>
          </a:p>
        </p:txBody>
      </p:sp>
      <p:pic>
        <p:nvPicPr>
          <p:cNvPr id="114692" name="Picture 6" descr="scan000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4825" y="1752600"/>
            <a:ext cx="3457575" cy="3457575"/>
          </a:xfrm>
          <a:prstGeom prst="rect">
            <a:avLst/>
          </a:prstGeom>
          <a:noFill/>
          <a:ln>
            <a:noFill/>
          </a:ln>
          <a:effectLst>
            <a:outerShdw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70_chancery.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391025" y="1828800"/>
            <a:ext cx="4295775" cy="3352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5404859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20"/>
          <p:cNvSpPr>
            <a:spLocks noGrp="1"/>
          </p:cNvSpPr>
          <p:nvPr>
            <p:ph type="title"/>
          </p:nvPr>
        </p:nvSpPr>
        <p:spPr>
          <a:xfrm>
            <a:off x="457200" y="500063"/>
            <a:ext cx="8229600" cy="676275"/>
          </a:xfrm>
          <a:ln>
            <a:miter lim="800000"/>
            <a:headEnd/>
            <a:tailEnd/>
          </a:ln>
        </p:spPr>
        <p:txBody>
          <a:bodyPr/>
          <a:lstStyle/>
          <a:p>
            <a:pPr algn="ctr" eaLnBrk="1" hangingPunct="1"/>
            <a:r>
              <a:rPr lang="ar-AE" altLang="en-US" smtClean="0">
                <a:solidFill>
                  <a:srgbClr val="663300"/>
                </a:solidFill>
              </a:rPr>
              <a:t>بلوک های محيطی</a:t>
            </a:r>
            <a:r>
              <a:rPr lang="en-US" altLang="en-US" smtClean="0">
                <a:solidFill>
                  <a:srgbClr val="663300"/>
                </a:solidFill>
              </a:rPr>
              <a:t> </a:t>
            </a:r>
            <a:r>
              <a:rPr lang="fa-IR" altLang="en-US" smtClean="0">
                <a:solidFill>
                  <a:srgbClr val="663300"/>
                </a:solidFill>
              </a:rPr>
              <a:t>ویژگی</a:t>
            </a:r>
            <a:endParaRPr lang="en-US" altLang="en-US" smtClean="0">
              <a:solidFill>
                <a:schemeClr val="bg1"/>
              </a:solidFill>
            </a:endParaRPr>
          </a:p>
        </p:txBody>
      </p:sp>
      <p:pic>
        <p:nvPicPr>
          <p:cNvPr id="7" name="Picture 6" descr="0708-Block-Full-Perimeter-CRitter_z.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690688" y="1397000"/>
            <a:ext cx="5791200" cy="4241800"/>
          </a:xfrm>
          <a:prstGeom prst="rect">
            <a:avLst/>
          </a:prstGeom>
          <a:ln w="28575">
            <a:solidFill>
              <a:schemeClr val="bg1">
                <a:lumMod val="50000"/>
                <a:lumOff val="50000"/>
              </a:schemeClr>
            </a:solidFill>
          </a:ln>
          <a:effectLst>
            <a:outerShdw blurRad="292100" dist="139700" dir="2700000" algn="tl" rotWithShape="0">
              <a:srgbClr val="333333">
                <a:alpha val="65000"/>
              </a:srgbClr>
            </a:outerShdw>
          </a:effectLst>
        </p:spPr>
      </p:pic>
      <p:sp>
        <p:nvSpPr>
          <p:cNvPr id="116740" name="Text Placeholder 22"/>
          <p:cNvSpPr>
            <a:spLocks noGrp="1"/>
          </p:cNvSpPr>
          <p:nvPr>
            <p:ph type="body" sz="half" idx="2"/>
          </p:nvPr>
        </p:nvSpPr>
        <p:spPr>
          <a:xfrm>
            <a:off x="457200" y="5943600"/>
            <a:ext cx="8229600" cy="533400"/>
          </a:xfrm>
        </p:spPr>
        <p:txBody>
          <a:bodyPr/>
          <a:lstStyle/>
          <a:p>
            <a:pPr algn="r" eaLnBrk="1" hangingPunct="1"/>
            <a:r>
              <a:rPr lang="ar-AE" altLang="en-US" smtClean="0">
                <a:solidFill>
                  <a:srgbClr val="000000"/>
                </a:solidFill>
              </a:rPr>
              <a:t>با رعايت سلسله مراتب دسترسی فضای عمومی از فضای نيمه خصوصی و خصوصی جدا شده است</a:t>
            </a:r>
          </a:p>
          <a:p>
            <a:pPr algn="r" eaLnBrk="1" hangingPunct="1"/>
            <a:endParaRPr lang="en-US" altLang="en-US" smtClean="0">
              <a:solidFill>
                <a:srgbClr val="000000"/>
              </a:solidFill>
            </a:endParaRPr>
          </a:p>
        </p:txBody>
      </p:sp>
    </p:spTree>
    <p:extLst>
      <p:ext uri="{BB962C8B-B14F-4D97-AF65-F5344CB8AC3E}">
        <p14:creationId xmlns:p14="http://schemas.microsoft.com/office/powerpoint/2010/main" val="4264464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57200" y="1371600"/>
            <a:ext cx="8229600" cy="426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21507" name="Title 20"/>
          <p:cNvSpPr>
            <a:spLocks noGrp="1"/>
          </p:cNvSpPr>
          <p:nvPr>
            <p:ph type="title"/>
          </p:nvPr>
        </p:nvSpPr>
        <p:spPr>
          <a:xfrm>
            <a:off x="3657600" y="-674688"/>
            <a:ext cx="8229600" cy="674688"/>
          </a:xfrm>
          <a:ln>
            <a:miter lim="800000"/>
            <a:headEnd/>
            <a:tailEnd/>
          </a:ln>
        </p:spPr>
        <p:txBody>
          <a:bodyPr/>
          <a:lstStyle/>
          <a:p>
            <a:pPr algn="ctr" eaLnBrk="1" hangingPunct="1"/>
            <a:r>
              <a:rPr lang="en-US" altLang="en-US" smtClean="0">
                <a:solidFill>
                  <a:schemeClr val="bg1"/>
                </a:solidFill>
              </a:rPr>
              <a:t>kngwfdtrwedesestrwedtrsedtrw</a:t>
            </a:r>
          </a:p>
        </p:txBody>
      </p:sp>
      <p:sp>
        <p:nvSpPr>
          <p:cNvPr id="10" name="Text Box 16"/>
          <p:cNvSpPr txBox="1">
            <a:spLocks noChangeArrowheads="1"/>
          </p:cNvSpPr>
          <p:nvPr/>
        </p:nvSpPr>
        <p:spPr bwMode="auto">
          <a:xfrm>
            <a:off x="4800600" y="1676400"/>
            <a:ext cx="3810000" cy="4340225"/>
          </a:xfrm>
          <a:prstGeom prst="rect">
            <a:avLst/>
          </a:prstGeom>
          <a:noFill/>
          <a:ln w="9525">
            <a:noFill/>
            <a:miter lim="800000"/>
            <a:headEnd/>
            <a:tailEnd/>
          </a:ln>
          <a:effectLst/>
        </p:spPr>
        <p:txBody>
          <a:bodyPr>
            <a:spAutoFit/>
          </a:bodyPr>
          <a:lstStyle/>
          <a:p>
            <a:pPr>
              <a:buFontTx/>
              <a:buChar char="•"/>
              <a:defRPr/>
            </a:pPr>
            <a:r>
              <a:rPr lang="fa-IR" sz="2000" dirty="0">
                <a:solidFill>
                  <a:srgbClr val="A8A8A8">
                    <a:lumMod val="20000"/>
                    <a:lumOff val="80000"/>
                  </a:srgbClr>
                </a:solidFill>
              </a:rPr>
              <a:t>اساس مهم مورفولوژی شهری را کیفیت کاربری زمین تشکیل میدهد</a:t>
            </a:r>
          </a:p>
          <a:p>
            <a:pPr>
              <a:defRPr/>
            </a:pPr>
            <a:endParaRPr lang="fa-IR" dirty="0">
              <a:solidFill>
                <a:srgbClr val="A8A8A8">
                  <a:lumMod val="20000"/>
                  <a:lumOff val="80000"/>
                </a:srgbClr>
              </a:solidFill>
            </a:endParaRPr>
          </a:p>
          <a:p>
            <a:pPr>
              <a:buFontTx/>
              <a:buChar char="•"/>
              <a:defRPr/>
            </a:pPr>
            <a:r>
              <a:rPr lang="fa-IR" dirty="0">
                <a:solidFill>
                  <a:srgbClr val="A8A8A8">
                    <a:lumMod val="20000"/>
                    <a:lumOff val="80000"/>
                  </a:srgbClr>
                </a:solidFill>
              </a:rPr>
              <a:t> </a:t>
            </a:r>
            <a:r>
              <a:rPr lang="en-US" dirty="0">
                <a:solidFill>
                  <a:srgbClr val="A8A8A8">
                    <a:lumMod val="20000"/>
                    <a:lumOff val="80000"/>
                  </a:srgbClr>
                </a:solidFill>
              </a:rPr>
              <a:t>A</a:t>
            </a:r>
            <a:r>
              <a:rPr lang="fa-IR" dirty="0">
                <a:solidFill>
                  <a:srgbClr val="A8A8A8">
                    <a:lumMod val="20000"/>
                    <a:lumOff val="80000"/>
                  </a:srgbClr>
                </a:solidFill>
              </a:rPr>
              <a:t> :سیستم سنتی شهری(خانه های کوچک با بناهای دارای فضای محصور)</a:t>
            </a:r>
          </a:p>
          <a:p>
            <a:pPr>
              <a:defRPr/>
            </a:pPr>
            <a:endParaRPr lang="fa-IR" dirty="0">
              <a:solidFill>
                <a:srgbClr val="A8A8A8">
                  <a:lumMod val="20000"/>
                  <a:lumOff val="80000"/>
                </a:srgbClr>
              </a:solidFill>
            </a:endParaRPr>
          </a:p>
          <a:p>
            <a:pPr>
              <a:buFontTx/>
              <a:buChar char="•"/>
              <a:defRPr/>
            </a:pPr>
            <a:r>
              <a:rPr lang="fa-IR" dirty="0">
                <a:solidFill>
                  <a:srgbClr val="A8A8A8">
                    <a:lumMod val="20000"/>
                    <a:lumOff val="80000"/>
                  </a:srgbClr>
                </a:solidFill>
              </a:rPr>
              <a:t> </a:t>
            </a:r>
            <a:r>
              <a:rPr lang="en-US" dirty="0">
                <a:solidFill>
                  <a:srgbClr val="A8A8A8">
                    <a:lumMod val="20000"/>
                    <a:lumOff val="80000"/>
                  </a:srgbClr>
                </a:solidFill>
              </a:rPr>
              <a:t>B</a:t>
            </a:r>
            <a:r>
              <a:rPr lang="fa-IR" dirty="0">
                <a:solidFill>
                  <a:srgbClr val="A8A8A8">
                    <a:lumMod val="20000"/>
                    <a:lumOff val="80000"/>
                  </a:srgbClr>
                </a:solidFill>
              </a:rPr>
              <a:t> :سیستم مدرن شهری(خانه های عالی و بناهای دارای فضا)</a:t>
            </a:r>
          </a:p>
          <a:p>
            <a:pPr>
              <a:defRPr/>
            </a:pPr>
            <a:endParaRPr lang="fa-IR" dirty="0">
              <a:solidFill>
                <a:srgbClr val="A8A8A8">
                  <a:lumMod val="20000"/>
                  <a:lumOff val="80000"/>
                </a:srgbClr>
              </a:solidFill>
            </a:endParaRPr>
          </a:p>
          <a:p>
            <a:pPr>
              <a:buFontTx/>
              <a:buChar char="•"/>
              <a:defRPr/>
            </a:pPr>
            <a:r>
              <a:rPr lang="fa-IR" dirty="0">
                <a:solidFill>
                  <a:srgbClr val="A8A8A8">
                    <a:lumMod val="20000"/>
                    <a:lumOff val="80000"/>
                  </a:srgbClr>
                </a:solidFill>
              </a:rPr>
              <a:t> </a:t>
            </a:r>
            <a:r>
              <a:rPr lang="en-US" dirty="0">
                <a:solidFill>
                  <a:srgbClr val="A8A8A8">
                    <a:lumMod val="20000"/>
                    <a:lumOff val="80000"/>
                  </a:srgbClr>
                </a:solidFill>
              </a:rPr>
              <a:t>C</a:t>
            </a:r>
            <a:r>
              <a:rPr lang="fa-IR" dirty="0">
                <a:solidFill>
                  <a:srgbClr val="A8A8A8">
                    <a:lumMod val="20000"/>
                    <a:lumOff val="80000"/>
                  </a:srgbClr>
                </a:solidFill>
              </a:rPr>
              <a:t> :بیرون جهیدن ساختمان های بلند از الگوی ساختمان های کوچک</a:t>
            </a:r>
          </a:p>
          <a:p>
            <a:pPr>
              <a:defRPr/>
            </a:pPr>
            <a:endParaRPr lang="fa-IR" dirty="0">
              <a:solidFill>
                <a:srgbClr val="A8A8A8">
                  <a:lumMod val="20000"/>
                  <a:lumOff val="80000"/>
                </a:srgbClr>
              </a:solidFill>
            </a:endParaRPr>
          </a:p>
          <a:p>
            <a:pPr>
              <a:buFontTx/>
              <a:buChar char="•"/>
              <a:defRPr/>
            </a:pPr>
            <a:r>
              <a:rPr lang="fa-IR" dirty="0">
                <a:solidFill>
                  <a:srgbClr val="A8A8A8">
                    <a:lumMod val="20000"/>
                    <a:lumOff val="80000"/>
                  </a:srgbClr>
                </a:solidFill>
              </a:rPr>
              <a:t> </a:t>
            </a:r>
            <a:r>
              <a:rPr lang="en-US" dirty="0">
                <a:solidFill>
                  <a:srgbClr val="A8A8A8">
                    <a:lumMod val="20000"/>
                    <a:lumOff val="80000"/>
                  </a:srgbClr>
                </a:solidFill>
              </a:rPr>
              <a:t>D</a:t>
            </a:r>
            <a:r>
              <a:rPr lang="fa-IR" dirty="0">
                <a:solidFill>
                  <a:srgbClr val="A8A8A8">
                    <a:lumMod val="20000"/>
                    <a:lumOff val="80000"/>
                  </a:srgbClr>
                </a:solidFill>
              </a:rPr>
              <a:t> :بناها با ایستایی آزاد در الگوی خانه های کوچک</a:t>
            </a:r>
          </a:p>
          <a:p>
            <a:pPr>
              <a:buFontTx/>
              <a:buChar char="•"/>
              <a:defRPr/>
            </a:pPr>
            <a:endParaRPr lang="fa-IR" sz="2000" dirty="0">
              <a:solidFill>
                <a:srgbClr val="A8A8A8">
                  <a:lumMod val="20000"/>
                  <a:lumOff val="80000"/>
                </a:srgbClr>
              </a:solidFill>
            </a:endParaRPr>
          </a:p>
        </p:txBody>
      </p:sp>
      <p:graphicFrame>
        <p:nvGraphicFramePr>
          <p:cNvPr id="11" name="Group 27"/>
          <p:cNvGraphicFramePr>
            <a:graphicFrameLocks/>
          </p:cNvGraphicFramePr>
          <p:nvPr/>
        </p:nvGraphicFramePr>
        <p:xfrm>
          <a:off x="685800" y="2971800"/>
          <a:ext cx="2514600" cy="1295400"/>
        </p:xfrm>
        <a:graphic>
          <a:graphicData uri="http://schemas.openxmlformats.org/drawingml/2006/table">
            <a:tbl>
              <a:tblPr/>
              <a:tblGrid>
                <a:gridCol w="1257300"/>
                <a:gridCol w="1257300"/>
              </a:tblGrid>
              <a:tr h="64770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3600" b="0" i="0" u="none" strike="noStrike" cap="none" normalizeH="0" baseline="0">
                          <a:ln>
                            <a:noFill/>
                          </a:ln>
                          <a:solidFill>
                            <a:srgbClr val="000000"/>
                          </a:solidFill>
                          <a:effectLst/>
                          <a:latin typeface="Arial" charset="0"/>
                          <a:cs typeface="Arial"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3600" b="0" i="0" u="none" strike="noStrike" cap="none" normalizeH="0" baseline="0" dirty="0">
                          <a:ln>
                            <a:noFill/>
                          </a:ln>
                          <a:solidFill>
                            <a:srgbClr val="000000"/>
                          </a:solidFill>
                          <a:effectLst/>
                          <a:latin typeface="Arial" charset="0"/>
                          <a:cs typeface="Arial" charset="0"/>
                        </a:rPr>
                        <a:t>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3600" b="0" i="0" u="none" strike="noStrike" cap="none" normalizeH="0" baseline="0">
                          <a:ln>
                            <a:noFill/>
                          </a:ln>
                          <a:solidFill>
                            <a:srgbClr val="000000"/>
                          </a:solidFill>
                          <a:effectLst/>
                          <a:latin typeface="Arial" charset="0"/>
                          <a:cs typeface="Arial" charset="0"/>
                        </a:rPr>
                        <a: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3600" b="0" i="0" u="none" strike="noStrike" cap="none" normalizeH="0" baseline="0" dirty="0">
                          <a:ln>
                            <a:noFill/>
                          </a:ln>
                          <a:solidFill>
                            <a:srgbClr val="000000"/>
                          </a:solidFill>
                          <a:effectLst/>
                          <a:latin typeface="Arial" charset="0"/>
                          <a:cs typeface="Arial" charset="0"/>
                        </a:rPr>
                        <a:t>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 name="Text Box 30"/>
          <p:cNvSpPr txBox="1">
            <a:spLocks noChangeArrowheads="1"/>
          </p:cNvSpPr>
          <p:nvPr/>
        </p:nvSpPr>
        <p:spPr bwMode="auto">
          <a:xfrm>
            <a:off x="381000" y="2667000"/>
            <a:ext cx="1600200" cy="304800"/>
          </a:xfrm>
          <a:prstGeom prst="rect">
            <a:avLst/>
          </a:prstGeom>
          <a:noFill/>
          <a:ln w="9525">
            <a:noFill/>
            <a:miter lim="800000"/>
            <a:headEnd/>
            <a:tailEnd/>
          </a:ln>
          <a:effectLst/>
        </p:spPr>
        <p:txBody>
          <a:bodyPr>
            <a:spAutoFit/>
          </a:bodyPr>
          <a:lstStyle/>
          <a:p>
            <a:pPr algn="ctr" rtl="0">
              <a:spcBef>
                <a:spcPct val="50000"/>
              </a:spcBef>
              <a:defRPr/>
            </a:pPr>
            <a:r>
              <a:rPr lang="fa-IR" sz="1400">
                <a:solidFill>
                  <a:srgbClr val="A8A8A8">
                    <a:lumMod val="20000"/>
                    <a:lumOff val="80000"/>
                  </a:srgbClr>
                </a:solidFill>
              </a:rPr>
              <a:t>خانه های کوچک</a:t>
            </a:r>
            <a:endParaRPr lang="en-US" sz="1400" dirty="0">
              <a:solidFill>
                <a:srgbClr val="A8A8A8">
                  <a:lumMod val="20000"/>
                  <a:lumOff val="80000"/>
                </a:srgbClr>
              </a:solidFill>
            </a:endParaRPr>
          </a:p>
        </p:txBody>
      </p:sp>
      <p:sp>
        <p:nvSpPr>
          <p:cNvPr id="13" name="Text Box 31"/>
          <p:cNvSpPr txBox="1">
            <a:spLocks noChangeArrowheads="1"/>
          </p:cNvSpPr>
          <p:nvPr/>
        </p:nvSpPr>
        <p:spPr bwMode="auto">
          <a:xfrm>
            <a:off x="2014538" y="2714625"/>
            <a:ext cx="1600200" cy="304800"/>
          </a:xfrm>
          <a:prstGeom prst="rect">
            <a:avLst/>
          </a:prstGeom>
          <a:noFill/>
          <a:ln w="9525">
            <a:noFill/>
            <a:miter lim="800000"/>
            <a:headEnd/>
            <a:tailEnd/>
          </a:ln>
          <a:effectLst/>
        </p:spPr>
        <p:txBody>
          <a:bodyPr>
            <a:spAutoFit/>
          </a:bodyPr>
          <a:lstStyle/>
          <a:p>
            <a:pPr algn="ctr" rtl="0">
              <a:spcBef>
                <a:spcPct val="50000"/>
              </a:spcBef>
              <a:defRPr/>
            </a:pPr>
            <a:r>
              <a:rPr lang="fa-IR" sz="1400" dirty="0">
                <a:solidFill>
                  <a:srgbClr val="A8A8A8">
                    <a:lumMod val="20000"/>
                    <a:lumOff val="80000"/>
                  </a:srgbClr>
                </a:solidFill>
              </a:rPr>
              <a:t>خانه های عالی</a:t>
            </a:r>
            <a:endParaRPr lang="en-US" sz="1400" dirty="0">
              <a:solidFill>
                <a:srgbClr val="A8A8A8">
                  <a:lumMod val="20000"/>
                  <a:lumOff val="80000"/>
                </a:srgbClr>
              </a:solidFill>
            </a:endParaRPr>
          </a:p>
        </p:txBody>
      </p:sp>
      <p:sp>
        <p:nvSpPr>
          <p:cNvPr id="14" name="Text Box 32"/>
          <p:cNvSpPr txBox="1">
            <a:spLocks noChangeArrowheads="1"/>
          </p:cNvSpPr>
          <p:nvPr/>
        </p:nvSpPr>
        <p:spPr bwMode="auto">
          <a:xfrm>
            <a:off x="3124200" y="3048000"/>
            <a:ext cx="1600200" cy="523875"/>
          </a:xfrm>
          <a:prstGeom prst="rect">
            <a:avLst/>
          </a:prstGeom>
          <a:noFill/>
          <a:ln w="9525">
            <a:noFill/>
            <a:miter lim="800000"/>
            <a:headEnd/>
            <a:tailEnd/>
          </a:ln>
          <a:effectLst/>
        </p:spPr>
        <p:txBody>
          <a:bodyPr>
            <a:spAutoFit/>
          </a:bodyPr>
          <a:lstStyle/>
          <a:p>
            <a:pPr algn="ctr" rtl="0">
              <a:spcBef>
                <a:spcPct val="50000"/>
              </a:spcBef>
              <a:defRPr/>
            </a:pPr>
            <a:r>
              <a:rPr lang="fa-IR" sz="1400">
                <a:solidFill>
                  <a:srgbClr val="A8A8A8">
                    <a:lumMod val="20000"/>
                    <a:lumOff val="80000"/>
                  </a:srgbClr>
                </a:solidFill>
              </a:rPr>
              <a:t>خانه ها به عنوان معرف و محصور کننده فضا</a:t>
            </a:r>
            <a:endParaRPr lang="en-US" sz="1400">
              <a:solidFill>
                <a:srgbClr val="A8A8A8">
                  <a:lumMod val="20000"/>
                  <a:lumOff val="80000"/>
                </a:srgbClr>
              </a:solidFill>
            </a:endParaRPr>
          </a:p>
        </p:txBody>
      </p:sp>
      <p:sp>
        <p:nvSpPr>
          <p:cNvPr id="15" name="Text Box 33"/>
          <p:cNvSpPr txBox="1">
            <a:spLocks noChangeArrowheads="1"/>
          </p:cNvSpPr>
          <p:nvPr/>
        </p:nvSpPr>
        <p:spPr bwMode="auto">
          <a:xfrm>
            <a:off x="3124200" y="3673475"/>
            <a:ext cx="1600200" cy="523875"/>
          </a:xfrm>
          <a:prstGeom prst="rect">
            <a:avLst/>
          </a:prstGeom>
          <a:noFill/>
          <a:ln w="9525">
            <a:noFill/>
            <a:miter lim="800000"/>
            <a:headEnd/>
            <a:tailEnd/>
          </a:ln>
          <a:effectLst/>
        </p:spPr>
        <p:txBody>
          <a:bodyPr>
            <a:spAutoFit/>
          </a:bodyPr>
          <a:lstStyle/>
          <a:p>
            <a:pPr algn="ctr" rtl="0">
              <a:spcBef>
                <a:spcPct val="50000"/>
              </a:spcBef>
              <a:defRPr/>
            </a:pPr>
            <a:r>
              <a:rPr lang="fa-IR" sz="1400">
                <a:solidFill>
                  <a:srgbClr val="A8A8A8">
                    <a:lumMod val="20000"/>
                    <a:lumOff val="80000"/>
                  </a:srgbClr>
                </a:solidFill>
              </a:rPr>
              <a:t>خانه ها به عنوان اشیا در فضا</a:t>
            </a:r>
            <a:endParaRPr lang="en-US" sz="1400">
              <a:solidFill>
                <a:srgbClr val="A8A8A8">
                  <a:lumMod val="20000"/>
                  <a:lumOff val="80000"/>
                </a:srgbClr>
              </a:solidFill>
            </a:endParaRPr>
          </a:p>
        </p:txBody>
      </p:sp>
      <p:sp>
        <p:nvSpPr>
          <p:cNvPr id="21524" name="Title 20"/>
          <p:cNvSpPr txBox="1">
            <a:spLocks/>
          </p:cNvSpPr>
          <p:nvPr/>
        </p:nvSpPr>
        <p:spPr bwMode="auto">
          <a:xfrm>
            <a:off x="457200" y="500063"/>
            <a:ext cx="8229600" cy="6762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274320" anchor="ct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0"/>
              </a:spcBef>
              <a:spcAft>
                <a:spcPct val="0"/>
              </a:spcAft>
              <a:buClrTx/>
              <a:buSzTx/>
              <a:buFontTx/>
              <a:buNone/>
            </a:pPr>
            <a:r>
              <a:rPr lang="fa-IR" altLang="en-US" sz="2000">
                <a:solidFill>
                  <a:srgbClr val="663300"/>
                </a:solidFill>
              </a:rPr>
              <a:t>زمین مورد استفاده</a:t>
            </a:r>
            <a:endParaRPr lang="en-US" altLang="en-US" sz="2000">
              <a:solidFill>
                <a:srgbClr val="663300"/>
              </a:solidFill>
            </a:endParaRPr>
          </a:p>
        </p:txBody>
      </p:sp>
    </p:spTree>
    <p:extLst>
      <p:ext uri="{BB962C8B-B14F-4D97-AF65-F5344CB8AC3E}">
        <p14:creationId xmlns:p14="http://schemas.microsoft.com/office/powerpoint/2010/main" val="3142026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20"/>
          <p:cNvSpPr>
            <a:spLocks noGrp="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سبک معماری ساختمان ها</a:t>
            </a:r>
            <a:endParaRPr lang="en-US" altLang="en-US" smtClean="0">
              <a:solidFill>
                <a:srgbClr val="663300"/>
              </a:solidFill>
            </a:endParaRPr>
          </a:p>
        </p:txBody>
      </p:sp>
      <p:sp>
        <p:nvSpPr>
          <p:cNvPr id="23555" name="TextBox 5"/>
          <p:cNvSpPr txBox="1">
            <a:spLocks noChangeArrowheads="1"/>
          </p:cNvSpPr>
          <p:nvPr/>
        </p:nvSpPr>
        <p:spPr bwMode="auto">
          <a:xfrm>
            <a:off x="838200" y="2133600"/>
            <a:ext cx="731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l" rtl="0" fontAlgn="base">
              <a:spcBef>
                <a:spcPct val="0"/>
              </a:spcBef>
              <a:spcAft>
                <a:spcPct val="0"/>
              </a:spcAft>
              <a:buClrTx/>
              <a:buSzTx/>
              <a:buFontTx/>
              <a:buNone/>
            </a:pPr>
            <a:endParaRPr lang="en-US" altLang="en-US" sz="1800">
              <a:solidFill>
                <a:srgbClr val="A8A8A8"/>
              </a:solidFill>
            </a:endParaRPr>
          </a:p>
        </p:txBody>
      </p:sp>
      <p:sp>
        <p:nvSpPr>
          <p:cNvPr id="7" name="Rectangle 6"/>
          <p:cNvSpPr/>
          <p:nvPr/>
        </p:nvSpPr>
        <p:spPr>
          <a:xfrm>
            <a:off x="457200" y="1371600"/>
            <a:ext cx="8229600" cy="426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pic>
        <p:nvPicPr>
          <p:cNvPr id="23557" name="Picture 7" descr="public places#urban spaces-7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 y="2590800"/>
            <a:ext cx="4191000" cy="208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9"/>
          <p:cNvSpPr txBox="1">
            <a:spLocks noChangeArrowheads="1"/>
          </p:cNvSpPr>
          <p:nvPr/>
        </p:nvSpPr>
        <p:spPr bwMode="auto">
          <a:xfrm>
            <a:off x="4724400" y="1639888"/>
            <a:ext cx="3886200" cy="3694112"/>
          </a:xfrm>
          <a:prstGeom prst="rect">
            <a:avLst/>
          </a:prstGeom>
          <a:noFill/>
          <a:ln w="9525">
            <a:noFill/>
            <a:miter lim="800000"/>
            <a:headEnd/>
            <a:tailEnd/>
          </a:ln>
          <a:effectLst/>
        </p:spPr>
        <p:txBody>
          <a:bodyPr>
            <a:spAutoFit/>
          </a:bodyPr>
          <a:lstStyle/>
          <a:p>
            <a:pPr rtl="0">
              <a:spcBef>
                <a:spcPct val="50000"/>
              </a:spcBef>
              <a:defRPr/>
            </a:pPr>
            <a:r>
              <a:rPr lang="fa-IR" dirty="0">
                <a:solidFill>
                  <a:srgbClr val="A8A8A8">
                    <a:lumMod val="20000"/>
                    <a:lumOff val="80000"/>
                  </a:srgbClr>
                </a:solidFill>
              </a:rPr>
              <a:t>1-بهره برداری از حداکثر ترافیک پیاده رو و موقعیت هایش برای دسترسی.</a:t>
            </a:r>
          </a:p>
          <a:p>
            <a:pPr rtl="0">
              <a:spcBef>
                <a:spcPct val="50000"/>
              </a:spcBef>
              <a:defRPr/>
            </a:pPr>
            <a:r>
              <a:rPr lang="fa-IR" dirty="0">
                <a:solidFill>
                  <a:srgbClr val="A8A8A8">
                    <a:lumMod val="20000"/>
                    <a:lumOff val="80000"/>
                  </a:srgbClr>
                </a:solidFill>
              </a:rPr>
              <a:t>2-بهره برداری از دستیابی بخش عقبی در فضای واسط ، بناهایی با ایستایی آزاد ساخته شد.</a:t>
            </a:r>
          </a:p>
          <a:p>
            <a:pPr rtl="0">
              <a:spcBef>
                <a:spcPct val="50000"/>
              </a:spcBef>
              <a:defRPr/>
            </a:pPr>
            <a:r>
              <a:rPr lang="fa-IR" dirty="0">
                <a:solidFill>
                  <a:srgbClr val="A8A8A8">
                    <a:lumMod val="20000"/>
                    <a:lumOff val="80000"/>
                  </a:srgbClr>
                </a:solidFill>
              </a:rPr>
              <a:t>3-فشردگی بالای ساختمان بدون دسترسی مستقیم به خیابان(نقطه بالای سیکل یا راس فاز)</a:t>
            </a:r>
          </a:p>
          <a:p>
            <a:pPr rtl="0">
              <a:spcBef>
                <a:spcPct val="50000"/>
              </a:spcBef>
              <a:defRPr/>
            </a:pPr>
            <a:r>
              <a:rPr lang="fa-IR" dirty="0">
                <a:solidFill>
                  <a:srgbClr val="A8A8A8">
                    <a:lumMod val="20000"/>
                    <a:lumOff val="80000"/>
                  </a:srgbClr>
                </a:solidFill>
              </a:rPr>
              <a:t>4-به وجود آمد ن جزئیات و یا فضای بیکار قبل از گسترش</a:t>
            </a:r>
          </a:p>
          <a:p>
            <a:pPr>
              <a:spcBef>
                <a:spcPct val="50000"/>
              </a:spcBef>
              <a:buFontTx/>
              <a:buChar char="•"/>
              <a:defRPr/>
            </a:pPr>
            <a:r>
              <a:rPr lang="fa-IR" dirty="0">
                <a:solidFill>
                  <a:srgbClr val="A8A8A8">
                    <a:lumMod val="20000"/>
                    <a:lumOff val="80000"/>
                  </a:srgbClr>
                </a:solidFill>
              </a:rPr>
              <a:t> بناهایی که در طول زمان پایدار می مانند،اغلب برای کاربرد های متنوعی تکمیل شده اند و یا به لحاظ سمبلیک معرف شهر هستند.</a:t>
            </a:r>
            <a:endParaRPr lang="en-US" dirty="0">
              <a:solidFill>
                <a:srgbClr val="A8A8A8">
                  <a:lumMod val="20000"/>
                  <a:lumOff val="80000"/>
                </a:srgbClr>
              </a:solidFill>
            </a:endParaRPr>
          </a:p>
        </p:txBody>
      </p:sp>
    </p:spTree>
    <p:extLst>
      <p:ext uri="{BB962C8B-B14F-4D97-AF65-F5344CB8AC3E}">
        <p14:creationId xmlns:p14="http://schemas.microsoft.com/office/powerpoint/2010/main" val="339713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9" name="Picture 7" descr="4"/>
          <p:cNvPicPr>
            <a:picLocks noGrp="1" noChangeAspect="1" noChangeArrowheads="1"/>
          </p:cNvPicPr>
          <p:nvPr>
            <p:ph sz="quarter" idx="4294967295"/>
          </p:nvPr>
        </p:nvPicPr>
        <p:blipFill>
          <a:blip r:embed="rId2" cstate="email">
            <a:extLst>
              <a:ext uri="{28A0092B-C50C-407E-A947-70E740481C1C}">
                <a14:useLocalDpi xmlns:a14="http://schemas.microsoft.com/office/drawing/2010/main"/>
              </a:ext>
            </a:extLst>
          </a:blip>
          <a:srcRect/>
          <a:stretch>
            <a:fillRect/>
          </a:stretch>
        </p:blipFill>
        <p:spPr>
          <a:xfrm>
            <a:off x="5867400" y="1828800"/>
            <a:ext cx="2743200" cy="2743200"/>
          </a:xfrm>
          <a:effectLst>
            <a:outerShdw blurRad="292100" dist="139700" dir="2700000" algn="tl" rotWithShape="0">
              <a:srgbClr val="333333">
                <a:alpha val="65000"/>
              </a:srgbClr>
            </a:outerShdw>
          </a:effectLst>
        </p:spPr>
      </p:pic>
      <p:pic>
        <p:nvPicPr>
          <p:cNvPr id="17" name="Picture 6" descr="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a:xfrm>
            <a:off x="457200" y="1752600"/>
            <a:ext cx="2971800" cy="2743200"/>
          </a:xfrm>
          <a:prstGeom prst="rect">
            <a:avLst/>
          </a:prstGeom>
          <a:ln>
            <a:noFill/>
          </a:ln>
          <a:effectLst>
            <a:outerShdw blurRad="292100" dist="139700" dir="2700000" algn="tl" rotWithShape="0">
              <a:srgbClr val="333333">
                <a:alpha val="65000"/>
              </a:srgbClr>
            </a:outerShdw>
          </a:effectLst>
        </p:spPr>
      </p:pic>
      <p:sp>
        <p:nvSpPr>
          <p:cNvPr id="25604" name="Rectangle 3"/>
          <p:cNvSpPr>
            <a:spLocks noGrp="1" noChangeArrowheads="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سبک معماری ساختمان ها</a:t>
            </a:r>
            <a:endParaRPr lang="en-US" altLang="en-US" smtClean="0">
              <a:solidFill>
                <a:srgbClr val="663300"/>
              </a:solidFill>
            </a:endParaRPr>
          </a:p>
        </p:txBody>
      </p:sp>
      <p:pic>
        <p:nvPicPr>
          <p:cNvPr id="95248" name="Picture 16" descr="9main"/>
          <p:cNvPicPr>
            <a:picLocks noGrp="1" noChangeAspect="1" noChangeArrowheads="1"/>
          </p:cNvPicPr>
          <p:nvPr>
            <p:ph sz="half" idx="4294967295"/>
          </p:nvPr>
        </p:nvPicPr>
        <p:blipFill>
          <a:blip r:embed="rId4" cstate="email">
            <a:extLst>
              <a:ext uri="{28A0092B-C50C-407E-A947-70E740481C1C}">
                <a14:useLocalDpi xmlns:a14="http://schemas.microsoft.com/office/drawing/2010/main"/>
              </a:ext>
            </a:extLst>
          </a:blip>
          <a:srcRect/>
          <a:stretch>
            <a:fillRect/>
          </a:stretch>
        </p:blipFill>
        <p:spPr>
          <a:xfrm>
            <a:off x="2971800" y="4267200"/>
            <a:ext cx="3352800" cy="2508250"/>
          </a:xfrm>
          <a:effectLst>
            <a:outerShdw blurRad="292100" dist="139700" dir="2700000" algn="tl" rotWithShape="0">
              <a:srgbClr val="333333">
                <a:alpha val="65000"/>
              </a:srgbClr>
            </a:outerShdw>
          </a:effectLst>
        </p:spPr>
      </p:pic>
      <p:sp>
        <p:nvSpPr>
          <p:cNvPr id="25606" name="Text Box 13"/>
          <p:cNvSpPr txBox="1">
            <a:spLocks noChangeArrowheads="1"/>
          </p:cNvSpPr>
          <p:nvPr/>
        </p:nvSpPr>
        <p:spPr bwMode="auto">
          <a:xfrm>
            <a:off x="3505200" y="1965325"/>
            <a:ext cx="22098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7A7A7A"/>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C5C5C5"/>
              </a:buClr>
              <a:buSzPct val="70000"/>
              <a:buFont typeface="Wingdings" panose="05000000000000000000" pitchFamily="2" charset="2"/>
              <a:buChar char=""/>
              <a:defRPr sz="20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lgn="ctr" rtl="0" fontAlgn="base">
              <a:spcBef>
                <a:spcPct val="50000"/>
              </a:spcBef>
              <a:spcAft>
                <a:spcPct val="0"/>
              </a:spcAft>
              <a:buClrTx/>
              <a:buSzTx/>
              <a:buFontTx/>
              <a:buNone/>
            </a:pPr>
            <a:r>
              <a:rPr lang="fa-IR" altLang="en-US" sz="2000">
                <a:solidFill>
                  <a:srgbClr val="000000"/>
                </a:solidFill>
              </a:rPr>
              <a:t>این بناها نشان دهنده آن است که مدارکی از نقشه اصلی بخش جلویی بنا بصورت بلند و باریک داخل فضای عمومی بوده است.</a:t>
            </a:r>
            <a:endParaRPr lang="en-US" altLang="en-US" sz="2000">
              <a:solidFill>
                <a:srgbClr val="000000"/>
              </a:solidFill>
            </a:endParaRPr>
          </a:p>
        </p:txBody>
      </p:sp>
    </p:spTree>
    <p:extLst>
      <p:ext uri="{BB962C8B-B14F-4D97-AF65-F5344CB8AC3E}">
        <p14:creationId xmlns:p14="http://schemas.microsoft.com/office/powerpoint/2010/main" val="143634499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1371600"/>
            <a:ext cx="8229600" cy="426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srgbClr val="A8A8A8"/>
              </a:solidFill>
            </a:endParaRPr>
          </a:p>
        </p:txBody>
      </p:sp>
      <p:sp>
        <p:nvSpPr>
          <p:cNvPr id="26627" name="Rectangle 3"/>
          <p:cNvSpPr>
            <a:spLocks noGrp="1" noChangeArrowheads="1"/>
          </p:cNvSpPr>
          <p:nvPr>
            <p:ph type="title"/>
          </p:nvPr>
        </p:nvSpPr>
        <p:spPr>
          <a:xfrm>
            <a:off x="457200" y="500063"/>
            <a:ext cx="8229600" cy="676275"/>
          </a:xfrm>
          <a:ln>
            <a:miter lim="800000"/>
            <a:headEnd/>
            <a:tailEnd/>
          </a:ln>
        </p:spPr>
        <p:txBody>
          <a:bodyPr/>
          <a:lstStyle/>
          <a:p>
            <a:pPr algn="ctr" eaLnBrk="1" hangingPunct="1"/>
            <a:r>
              <a:rPr lang="fa-IR" altLang="en-US" smtClean="0">
                <a:solidFill>
                  <a:srgbClr val="663300"/>
                </a:solidFill>
              </a:rPr>
              <a:t>طرح و نقشه خیابان ها</a:t>
            </a:r>
            <a:endParaRPr lang="en-US" altLang="en-US" smtClean="0">
              <a:solidFill>
                <a:srgbClr val="663300"/>
              </a:solidFill>
            </a:endParaRPr>
          </a:p>
        </p:txBody>
      </p:sp>
      <p:sp>
        <p:nvSpPr>
          <p:cNvPr id="7" name="Rectangle 4"/>
          <p:cNvSpPr>
            <a:spLocks noGrp="1" noChangeArrowheads="1"/>
          </p:cNvSpPr>
          <p:nvPr>
            <p:ph type="body" idx="4294967295"/>
          </p:nvPr>
        </p:nvSpPr>
        <p:spPr>
          <a:xfrm>
            <a:off x="4800600" y="1752600"/>
            <a:ext cx="3795713" cy="4114800"/>
          </a:xfrm>
        </p:spPr>
        <p:txBody>
          <a:bodyPr>
            <a:normAutofit/>
          </a:bodyPr>
          <a:lstStyle/>
          <a:p>
            <a:pPr marL="274320" indent="-274320" algn="r" rtl="1" eaLnBrk="1" fontAlgn="auto" hangingPunct="1">
              <a:spcAft>
                <a:spcPts val="0"/>
              </a:spcAft>
              <a:buClr>
                <a:schemeClr val="tx1"/>
              </a:buClr>
              <a:buSzPct val="60000"/>
              <a:buFont typeface="Wingdings 3"/>
              <a:buChar char=""/>
              <a:defRPr/>
            </a:pPr>
            <a:r>
              <a:rPr lang="fa-IR" sz="2000" b="1" dirty="0">
                <a:solidFill>
                  <a:schemeClr val="accent3">
                    <a:lumMod val="20000"/>
                    <a:lumOff val="80000"/>
                  </a:schemeClr>
                </a:solidFill>
              </a:rPr>
              <a:t>الگوی</a:t>
            </a:r>
            <a:r>
              <a:rPr lang="en-US" sz="2000" b="1" dirty="0">
                <a:solidFill>
                  <a:schemeClr val="accent3">
                    <a:lumMod val="20000"/>
                    <a:lumOff val="80000"/>
                  </a:schemeClr>
                </a:solidFill>
              </a:rPr>
              <a:t>Cadastral </a:t>
            </a:r>
          </a:p>
          <a:p>
            <a:pPr marL="274320" indent="-274320" algn="r" rtl="1" eaLnBrk="1" fontAlgn="auto" hangingPunct="1">
              <a:spcAft>
                <a:spcPts val="0"/>
              </a:spcAft>
              <a:buClr>
                <a:schemeClr val="tx1"/>
              </a:buClr>
              <a:buSzPct val="60000"/>
              <a:buFont typeface="Wingdings" pitchFamily="2" charset="2"/>
              <a:buNone/>
              <a:defRPr/>
            </a:pPr>
            <a:r>
              <a:rPr lang="fa-IR" sz="1800" dirty="0">
                <a:solidFill>
                  <a:schemeClr val="accent3">
                    <a:lumMod val="20000"/>
                    <a:lumOff val="80000"/>
                  </a:schemeClr>
                </a:solidFill>
              </a:rPr>
              <a:t>این الگو طرح اولیه ای است از ساختمان های شهری و در بین آنها فضاهای عمومی.ساختمان ها فضا را تعریف می کنند و بالعکس.</a:t>
            </a:r>
          </a:p>
          <a:p>
            <a:pPr marL="274320" indent="-274320" algn="r" rtl="1" eaLnBrk="1" fontAlgn="auto" hangingPunct="1">
              <a:spcAft>
                <a:spcPts val="0"/>
              </a:spcAft>
              <a:buClr>
                <a:schemeClr val="tx1"/>
              </a:buClr>
              <a:buSzPct val="60000"/>
              <a:buFont typeface="Wingdings 3"/>
              <a:buChar char=""/>
              <a:defRPr/>
            </a:pPr>
            <a:r>
              <a:rPr lang="fa-IR" sz="1800" dirty="0">
                <a:solidFill>
                  <a:schemeClr val="accent3">
                    <a:lumMod val="20000"/>
                    <a:lumOff val="80000"/>
                  </a:schemeClr>
                </a:solidFill>
              </a:rPr>
              <a:t>الگوهای  مرکب از خیابان های بسیاری است در اندازه کوچک که دارای شبکه شهری خوبی هستند در حالیکه الگوهایی که دارای خانه های بزرگتر کمتری هستند شبکه شهری مطلوبی ندارند.</a:t>
            </a:r>
            <a:endParaRPr lang="en-US" sz="1800" dirty="0">
              <a:solidFill>
                <a:schemeClr val="accent3">
                  <a:lumMod val="20000"/>
                  <a:lumOff val="80000"/>
                </a:schemeClr>
              </a:solidFill>
            </a:endParaRPr>
          </a:p>
        </p:txBody>
      </p:sp>
      <p:pic>
        <p:nvPicPr>
          <p:cNvPr id="26629" name="Picture 11" descr="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4038" y="1524000"/>
            <a:ext cx="4094162"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8425470"/>
      </p:ext>
    </p:extLst>
  </p:cSld>
  <p:clrMapOvr>
    <a:masterClrMapping/>
  </p:clrMapOvr>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igin">
  <a:themeElements>
    <a:clrScheme name="Custom 23">
      <a:dk1>
        <a:srgbClr val="161616"/>
      </a:dk1>
      <a:lt1>
        <a:srgbClr val="A8A8A8"/>
      </a:lt1>
      <a:dk2>
        <a:srgbClr val="DFDFDF"/>
      </a:dk2>
      <a:lt2>
        <a:srgbClr val="DFDFDF"/>
      </a:lt2>
      <a:accent1>
        <a:srgbClr val="6F6F6F"/>
      </a:accent1>
      <a:accent2>
        <a:srgbClr val="E0E0E0"/>
      </a:accent2>
      <a:accent3>
        <a:srgbClr val="A8A8A8"/>
      </a:accent3>
      <a:accent4>
        <a:srgbClr val="161616"/>
      </a:accent4>
      <a:accent5>
        <a:srgbClr val="161616"/>
      </a:accent5>
      <a:accent6>
        <a:srgbClr val="161616"/>
      </a:accent6>
      <a:hlink>
        <a:srgbClr val="161616"/>
      </a:hlink>
      <a:folHlink>
        <a:srgbClr val="161616"/>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3">
    <a:dk1>
      <a:srgbClr val="161616"/>
    </a:dk1>
    <a:lt1>
      <a:srgbClr val="A8A8A8"/>
    </a:lt1>
    <a:dk2>
      <a:srgbClr val="DFDFDF"/>
    </a:dk2>
    <a:lt2>
      <a:srgbClr val="DFDFDF"/>
    </a:lt2>
    <a:accent1>
      <a:srgbClr val="6F6F6F"/>
    </a:accent1>
    <a:accent2>
      <a:srgbClr val="E0E0E0"/>
    </a:accent2>
    <a:accent3>
      <a:srgbClr val="A8A8A8"/>
    </a:accent3>
    <a:accent4>
      <a:srgbClr val="161616"/>
    </a:accent4>
    <a:accent5>
      <a:srgbClr val="161616"/>
    </a:accent5>
    <a:accent6>
      <a:srgbClr val="161616"/>
    </a:accent6>
    <a:hlink>
      <a:srgbClr val="161616"/>
    </a:hlink>
    <a:folHlink>
      <a:srgbClr val="161616"/>
    </a:folHlink>
  </a:clrScheme>
</a:themeOverride>
</file>

<file path=ppt/theme/themeOverride2.xml><?xml version="1.0" encoding="utf-8"?>
<a:themeOverride xmlns:a="http://schemas.openxmlformats.org/drawingml/2006/main">
  <a:clrScheme name="Custom 23">
    <a:dk1>
      <a:srgbClr val="161616"/>
    </a:dk1>
    <a:lt1>
      <a:srgbClr val="A8A8A8"/>
    </a:lt1>
    <a:dk2>
      <a:srgbClr val="DFDFDF"/>
    </a:dk2>
    <a:lt2>
      <a:srgbClr val="DFDFDF"/>
    </a:lt2>
    <a:accent1>
      <a:srgbClr val="6F6F6F"/>
    </a:accent1>
    <a:accent2>
      <a:srgbClr val="E0E0E0"/>
    </a:accent2>
    <a:accent3>
      <a:srgbClr val="A8A8A8"/>
    </a:accent3>
    <a:accent4>
      <a:srgbClr val="161616"/>
    </a:accent4>
    <a:accent5>
      <a:srgbClr val="161616"/>
    </a:accent5>
    <a:accent6>
      <a:srgbClr val="161616"/>
    </a:accent6>
    <a:hlink>
      <a:srgbClr val="161616"/>
    </a:hlink>
    <a:folHlink>
      <a:srgbClr val="161616"/>
    </a:folHlink>
  </a:clrScheme>
</a:themeOverride>
</file>

<file path=docProps/app.xml><?xml version="1.0" encoding="utf-8"?>
<Properties xmlns="http://schemas.openxmlformats.org/officeDocument/2006/extended-properties" xmlns:vt="http://schemas.openxmlformats.org/officeDocument/2006/docPropsVTypes">
  <TotalTime>0</TotalTime>
  <Words>1764</Words>
  <Application>Microsoft Office PowerPoint</Application>
  <PresentationFormat>On-screen Show (4:3)</PresentationFormat>
  <Paragraphs>273</Paragraphs>
  <Slides>56</Slides>
  <Notes>48</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56</vt:i4>
      </vt:variant>
    </vt:vector>
  </HeadingPairs>
  <TitlesOfParts>
    <vt:vector size="69" baseType="lpstr">
      <vt:lpstr>Arial</vt:lpstr>
      <vt:lpstr>B Homa</vt:lpstr>
      <vt:lpstr>B Yekan</vt:lpstr>
      <vt:lpstr>Batang</vt:lpstr>
      <vt:lpstr>Bookman Old Style</vt:lpstr>
      <vt:lpstr>Calibri</vt:lpstr>
      <vt:lpstr>Calibri Light</vt:lpstr>
      <vt:lpstr>Gill Sans MT</vt:lpstr>
      <vt:lpstr>Times New Roman</vt:lpstr>
      <vt:lpstr>Wingdings</vt:lpstr>
      <vt:lpstr>Wingdings 3</vt:lpstr>
      <vt:lpstr>Office Theme</vt:lpstr>
      <vt:lpstr>Origin</vt:lpstr>
      <vt:lpstr>PowerPoint Presentation</vt:lpstr>
      <vt:lpstr>سیستم های فضای شهری</vt:lpstr>
      <vt:lpstr>مورفولوژی شهری</vt:lpstr>
      <vt:lpstr>مورفولوژی شهری</vt:lpstr>
      <vt:lpstr>مورفولوژی شهری</vt:lpstr>
      <vt:lpstr>kngwfdtrwedesestrwedtrsedtrw</vt:lpstr>
      <vt:lpstr>سبک معماری ساختمان ها</vt:lpstr>
      <vt:lpstr>سبک معماری ساختمان ها</vt:lpstr>
      <vt:lpstr>طرح و نقشه خیابان ها</vt:lpstr>
      <vt:lpstr>طرح و نقشه خیابان ها</vt:lpstr>
      <vt:lpstr>طرح و نقشه خیابان ها</vt:lpstr>
      <vt:lpstr>نحوه ارتباط بین راه های محلی و شبکه خیابان های اصلی</vt:lpstr>
      <vt:lpstr>تاثیر نقش ترافیک عبوری بر کاهش تعاملات اجتماعی</vt:lpstr>
      <vt:lpstr>PowerPoint Presentation</vt:lpstr>
      <vt:lpstr>حذف ترافیک عبوری از داخل محلات</vt:lpstr>
      <vt:lpstr>حذف ترافیک عبوری از داخل محلات</vt:lpstr>
      <vt:lpstr>حذف ترافیک عبوری از داخل محلات</vt:lpstr>
      <vt:lpstr>مزایای پادها</vt:lpstr>
      <vt:lpstr>حذف ترافیک عبوری از داخل محلات</vt:lpstr>
      <vt:lpstr>مزایای کوچه های بن بست</vt:lpstr>
      <vt:lpstr>معایب کوچه های بن بست</vt:lpstr>
      <vt:lpstr>The return to streets</vt:lpstr>
      <vt:lpstr>نقش راهها</vt:lpstr>
      <vt:lpstr>نقش راهها</vt:lpstr>
      <vt:lpstr>نقش راهها</vt:lpstr>
      <vt:lpstr>نقش راهها</vt:lpstr>
      <vt:lpstr>نقش راهها</vt:lpstr>
      <vt:lpstr>woonerf</vt:lpstr>
      <vt:lpstr>woonerf</vt:lpstr>
      <vt:lpstr>woonerf</vt:lpstr>
      <vt:lpstr>آرام سازی ترافیک در اطراف نواحی مسکونی و فضاهای اجتماعی</vt:lpstr>
      <vt:lpstr>آرام سازی ترافیک در نواحی مسکونی</vt:lpstr>
      <vt:lpstr>Urban block patterns</vt:lpstr>
      <vt:lpstr>تاثیر شکل فضایی بلوک ها بر فرم شهر</vt:lpstr>
      <vt:lpstr>تاثیر شکل فضایی بلوک ها بر فرم شهر</vt:lpstr>
      <vt:lpstr>تاثیر شکل فضایی بلوک ها بر فرم شهر</vt:lpstr>
      <vt:lpstr>تاثیر شکل فضایی بلوک ها بر فرم شهر</vt:lpstr>
      <vt:lpstr>تاثیر شکل فضایی بلوک ها بر فرم شهر</vt:lpstr>
      <vt:lpstr>تاثیر عوامل محیطی بر شکل و سایز بلوک های شهری</vt:lpstr>
      <vt:lpstr>تاثیر عوامل محیطی بر شکل و سایز بلوک های شهری</vt:lpstr>
      <vt:lpstr>تاثیر عوامل محیطی بر شکل و سایز بلوک های شهری</vt:lpstr>
      <vt:lpstr>تاثیر عوامل محیطی بر شکل و سایز بلوک های شهری</vt:lpstr>
      <vt:lpstr>تاثیر عوامل محیطی بر شکل و سایز بلوک های شهری</vt:lpstr>
      <vt:lpstr>تاثیر عوامل محیطی بر شکل و سایز بلوک های شهری</vt:lpstr>
      <vt:lpstr>تاثیر عوامل محیطی بر شکل و سایز بلوک های شهری</vt:lpstr>
      <vt:lpstr>سایز بلوک های شهری</vt:lpstr>
      <vt:lpstr>سایز بلوک های شهری</vt:lpstr>
      <vt:lpstr>PowerPoint Presentation</vt:lpstr>
      <vt:lpstr>PowerPoint Presentation</vt:lpstr>
      <vt:lpstr>تعادل میان اندازه بلوک ها و تنوع زیستی</vt:lpstr>
      <vt:lpstr>Perimeter block</vt:lpstr>
      <vt:lpstr>شکل بلوک های محيطی</vt:lpstr>
      <vt:lpstr>بلوک های محيطی ویژگی</vt:lpstr>
      <vt:lpstr>بلوک های محيطی ویژگی</vt:lpstr>
      <vt:lpstr>بلوک های محيطی ویژگی</vt:lpstr>
      <vt:lpstr>بلوک های محيطی ویژگی</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2</cp:revision>
  <dcterms:created xsi:type="dcterms:W3CDTF">2020-12-06T12:16:23Z</dcterms:created>
  <dcterms:modified xsi:type="dcterms:W3CDTF">2020-12-06T12:17:05Z</dcterms:modified>
</cp:coreProperties>
</file>